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0" r:id="rId1"/>
  </p:sldMasterIdLst>
  <p:sldIdLst>
    <p:sldId id="256" r:id="rId2"/>
    <p:sldId id="258" r:id="rId3"/>
    <p:sldId id="260" r:id="rId4"/>
    <p:sldId id="261" r:id="rId5"/>
    <p:sldId id="259" r:id="rId6"/>
    <p:sldId id="268" r:id="rId7"/>
    <p:sldId id="269" r:id="rId8"/>
    <p:sldId id="263" r:id="rId9"/>
    <p:sldId id="264" r:id="rId10"/>
    <p:sldId id="267" r:id="rId11"/>
    <p:sldId id="270" r:id="rId12"/>
    <p:sldId id="271" r:id="rId13"/>
    <p:sldId id="262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0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04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00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7420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70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3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24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4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6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0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6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0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4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8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A5C79-2D9F-4F3B-8786-FB9900AA8662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72239-C2E2-4690-85FF-095217DA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319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  <p:sldLayoutId id="2147484162" r:id="rId12"/>
    <p:sldLayoutId id="2147484163" r:id="rId13"/>
    <p:sldLayoutId id="2147484164" r:id="rId14"/>
    <p:sldLayoutId id="2147484165" r:id="rId15"/>
    <p:sldLayoutId id="2147484166" r:id="rId16"/>
    <p:sldLayoutId id="214748416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psv.cz/cs/619" TargetMode="External"/><Relationship Id="rId3" Type="http://schemas.openxmlformats.org/officeDocument/2006/relationships/hyperlink" Target="http://www.ada.gov/qandaeng.htm" TargetMode="External"/><Relationship Id="rId7" Type="http://schemas.openxmlformats.org/officeDocument/2006/relationships/hyperlink" Target="http://www.fctd.info/resources/techlaws.php" TargetMode="External"/><Relationship Id="rId2" Type="http://schemas.openxmlformats.org/officeDocument/2006/relationships/hyperlink" Target="http://www.ada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4.law.cornell.edu/uscode/html/uscode47/usc_sec_47_00000613----000-.html" TargetMode="External"/><Relationship Id="rId5" Type="http://schemas.openxmlformats.org/officeDocument/2006/relationships/hyperlink" Target="http://www.section508.gov/index.cfm?FuseAction=Content&amp;ID=12" TargetMode="External"/><Relationship Id="rId4" Type="http://schemas.openxmlformats.org/officeDocument/2006/relationships/hyperlink" Target="http://idea.ed.gov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BjvNYmUdj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787550" cy="3255264"/>
          </a:xfrm>
        </p:spPr>
        <p:txBody>
          <a:bodyPr/>
          <a:lstStyle/>
          <a:p>
            <a:r>
              <a:rPr lang="en-US" dirty="0" err="1" smtClean="0"/>
              <a:t>Legislat</a:t>
            </a:r>
            <a:r>
              <a:rPr lang="cs-CZ" dirty="0" smtClean="0"/>
              <a:t>í</a:t>
            </a:r>
            <a:r>
              <a:rPr lang="en-US" dirty="0" err="1" smtClean="0"/>
              <a:t>va</a:t>
            </a:r>
            <a:r>
              <a:rPr lang="en-US" dirty="0" smtClean="0"/>
              <a:t> AT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Peter Michal</a:t>
            </a:r>
            <a:r>
              <a:rPr lang="cs-CZ" dirty="0" smtClean="0"/>
              <a:t>í</a:t>
            </a:r>
            <a:r>
              <a:rPr lang="en-US" dirty="0" smtClean="0"/>
              <a:t>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2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Technology-Related Assistance for Individuals with Disabilities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indent="-400050"/>
            <a:r>
              <a:rPr lang="en-US" sz="2000" dirty="0" err="1" smtClean="0"/>
              <a:t>Poskytuje</a:t>
            </a:r>
            <a:r>
              <a:rPr lang="en-US" sz="2000" dirty="0" smtClean="0"/>
              <a:t> </a:t>
            </a:r>
            <a:r>
              <a:rPr lang="en-US" sz="2000" dirty="0" err="1" smtClean="0"/>
              <a:t>finan</a:t>
            </a:r>
            <a:r>
              <a:rPr lang="cs-CZ" sz="2000" dirty="0" smtClean="0"/>
              <a:t>čné prostriedky na podporu troch typov programov</a:t>
            </a:r>
            <a:r>
              <a:rPr lang="en-US" sz="2000" dirty="0" smtClean="0"/>
              <a:t>:</a:t>
            </a:r>
            <a:endParaRPr lang="cs-CZ" sz="2000" dirty="0" smtClean="0"/>
          </a:p>
          <a:p>
            <a:pPr marL="400050" indent="-400050"/>
            <a:endParaRPr lang="cs-CZ" sz="2000" dirty="0" smtClean="0"/>
          </a:p>
          <a:p>
            <a:pPr marL="400050" indent="-400050"/>
            <a:r>
              <a:rPr lang="en-US" sz="2000" dirty="0" smtClean="0"/>
              <a:t>Demon</a:t>
            </a:r>
            <a:r>
              <a:rPr lang="cs-CZ" sz="2000" dirty="0" smtClean="0"/>
              <a:t>štračné centrá AT, informačné centrá, zariadenia poskytujúce úvery na nákup vybavenia...</a:t>
            </a:r>
            <a:endParaRPr lang="en-US" sz="2000" dirty="0" smtClean="0"/>
          </a:p>
          <a:p>
            <a:pPr marL="400050" indent="-400050"/>
            <a:r>
              <a:rPr lang="cs-CZ" sz="2000" dirty="0" smtClean="0"/>
              <a:t>Služby poskytujúce ochranu a obhajobu na pomoc ľuďom so zdravotným postihnutím, ktorí sa pokúšajú získať prístup k službám, na ktoré majú nárok.</a:t>
            </a:r>
            <a:endParaRPr lang="cs-CZ" sz="2000" dirty="0"/>
          </a:p>
          <a:p>
            <a:pPr marL="400050" indent="-400050"/>
            <a:r>
              <a:rPr lang="cs-CZ" sz="2000" dirty="0" smtClean="0">
                <a:effectLst/>
              </a:rPr>
              <a:t>Štátne programy zamerané na poskytovanie nízkoúverových úverov, či iných typov financovania na pomoc ľuďom s handicapom na nákup potrebných asistivných technológii.</a:t>
            </a:r>
            <a:endParaRPr lang="en-US" sz="2000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Housing </a:t>
            </a:r>
            <a:r>
              <a:rPr lang="en-US" dirty="0" smtClean="0"/>
              <a:t>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smtClean="0"/>
              <a:t>ákon, ktorý sa zaoberá diskrimináciou potencionálnych nájomníkov so zdravotným postihnutím.</a:t>
            </a: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sz="1050" dirty="0"/>
          </a:p>
          <a:p>
            <a:r>
              <a:rPr lang="cs-CZ" dirty="0" smtClean="0"/>
              <a:t>Rozumné zmeny v pravidlách pri ubytovaní ľudí so zdravotným postihnutím</a:t>
            </a:r>
            <a:endParaRPr lang="en-US" dirty="0"/>
          </a:p>
          <a:p>
            <a:endParaRPr lang="cs-CZ" dirty="0" smtClean="0"/>
          </a:p>
          <a:p>
            <a:r>
              <a:rPr lang="cs-CZ" dirty="0" smtClean="0"/>
              <a:t>Umožňuje ľuďom so zdravotným postihnutím urobiť primerané úpravy v súvislosti s prístupnosťou</a:t>
            </a:r>
            <a:r>
              <a:rPr lang="en-US" dirty="0" smtClean="0"/>
              <a:t> (</a:t>
            </a:r>
            <a:r>
              <a:rPr lang="cs-CZ" dirty="0" smtClean="0"/>
              <a:t>bezbarierový prístup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43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Television Decoder Circuitry Act of 1990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59931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cs-CZ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dirty="0" smtClean="0"/>
              <a:t>V</a:t>
            </a:r>
            <a:r>
              <a:rPr lang="cs-CZ" dirty="0" smtClean="0"/>
              <a:t>šetci nepočujúci, či čiastočne sluchovo postihnutí jedinci, by díky technológiam mali mať v maximálnej možnej miere umožnený prístup k informáciam a zábave prostredníctvom televízie.</a:t>
            </a:r>
            <a:endParaRPr lang="en-US" dirty="0"/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V</a:t>
            </a:r>
            <a:r>
              <a:rPr lang="en-US" dirty="0" err="1" smtClean="0"/>
              <a:t>šetky</a:t>
            </a:r>
            <a:r>
              <a:rPr lang="en-US" dirty="0" smtClean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 smtClean="0"/>
              <a:t>televíz</a:t>
            </a:r>
            <a:r>
              <a:rPr lang="cs-CZ" dirty="0" smtClean="0"/>
              <a:t>ie</a:t>
            </a:r>
            <a:r>
              <a:rPr lang="en-US" dirty="0" smtClean="0"/>
              <a:t> s </a:t>
            </a:r>
            <a:r>
              <a:rPr lang="en-US" dirty="0" err="1" smtClean="0"/>
              <a:t>obrazovk</a:t>
            </a:r>
            <a:r>
              <a:rPr lang="cs-CZ" dirty="0"/>
              <a:t>ov </a:t>
            </a:r>
            <a:r>
              <a:rPr lang="cs-CZ" dirty="0" smtClean="0"/>
              <a:t>väčšiou ako</a:t>
            </a:r>
            <a:r>
              <a:rPr lang="en-US" dirty="0" smtClean="0"/>
              <a:t> </a:t>
            </a:r>
            <a:r>
              <a:rPr lang="en-US" dirty="0"/>
              <a:t>13 </a:t>
            </a:r>
            <a:r>
              <a:rPr lang="en-US" dirty="0" err="1"/>
              <a:t>palcov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cs-CZ" dirty="0" smtClean="0"/>
              <a:t>usia mať</a:t>
            </a:r>
            <a:r>
              <a:rPr lang="en-US" dirty="0" smtClean="0"/>
              <a:t> </a:t>
            </a:r>
            <a:r>
              <a:rPr lang="en-US" dirty="0" err="1"/>
              <a:t>vstavanú</a:t>
            </a:r>
            <a:r>
              <a:rPr lang="en-US" dirty="0"/>
              <a:t> </a:t>
            </a:r>
            <a:r>
              <a:rPr lang="en-US" dirty="0" err="1"/>
              <a:t>schopnosť</a:t>
            </a:r>
            <a:r>
              <a:rPr lang="en-US" dirty="0"/>
              <a:t> </a:t>
            </a:r>
            <a:r>
              <a:rPr lang="en-US" dirty="0" err="1" smtClean="0"/>
              <a:t>zobraz</a:t>
            </a:r>
            <a:r>
              <a:rPr lang="cs-CZ" dirty="0" smtClean="0"/>
              <a:t>ovania</a:t>
            </a:r>
            <a:r>
              <a:rPr lang="en-US" dirty="0" smtClean="0"/>
              <a:t> </a:t>
            </a:r>
            <a:r>
              <a:rPr lang="en-US" dirty="0" err="1" smtClean="0"/>
              <a:t>skryt</a:t>
            </a:r>
            <a:r>
              <a:rPr lang="cs-CZ" dirty="0" smtClean="0"/>
              <a:t>ých</a:t>
            </a:r>
            <a:r>
              <a:rPr lang="en-US" dirty="0" smtClean="0"/>
              <a:t> </a:t>
            </a:r>
            <a:r>
              <a:rPr lang="en-US" dirty="0" err="1" smtClean="0"/>
              <a:t>titulk</a:t>
            </a:r>
            <a:r>
              <a:rPr lang="cs-CZ" dirty="0" smtClean="0"/>
              <a:t>ov.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9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r>
              <a:rPr lang="en-US" dirty="0" smtClean="0"/>
              <a:t> a </a:t>
            </a:r>
            <a:r>
              <a:rPr lang="cs-CZ" dirty="0" smtClean="0"/>
              <a:t>ďalšie informácie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2">
              <a:spcBef>
                <a:spcPts val="1000"/>
              </a:spcBef>
            </a:pPr>
            <a:r>
              <a:rPr lang="en-US" sz="2000" dirty="0">
                <a:hlinkClick r:id="rId2"/>
              </a:rPr>
              <a:t>http://www.ada.gov</a:t>
            </a:r>
            <a:endParaRPr lang="en-US" sz="2000" dirty="0"/>
          </a:p>
          <a:p>
            <a:r>
              <a:rPr lang="en-US" sz="2000" dirty="0">
                <a:hlinkClick r:id="rId3"/>
              </a:rPr>
              <a:t>http://www.ada.gov/qandaeng.htm</a:t>
            </a:r>
            <a:endParaRPr lang="cs-CZ" sz="2000" dirty="0" smtClean="0">
              <a:hlinkClick r:id="rId4"/>
            </a:endParaRPr>
          </a:p>
          <a:p>
            <a:r>
              <a:rPr lang="en-US" sz="2000" dirty="0" smtClean="0">
                <a:hlinkClick r:id="rId4"/>
              </a:rPr>
              <a:t>http</a:t>
            </a:r>
            <a:r>
              <a:rPr lang="en-US" sz="2000" dirty="0">
                <a:hlinkClick r:id="rId4"/>
              </a:rPr>
              <a:t>://idea.ed.gov/</a:t>
            </a:r>
            <a:endParaRPr lang="en-US" sz="2000" dirty="0"/>
          </a:p>
          <a:p>
            <a:r>
              <a:rPr lang="en-US" sz="2000" u="sng" dirty="0">
                <a:hlinkClick r:id="rId5"/>
              </a:rPr>
              <a:t>http://www.section508.gov/index.cfm?FuseAction=Content&amp;ID=12</a:t>
            </a:r>
            <a:endParaRPr lang="en-US" sz="2000" u="sng" dirty="0"/>
          </a:p>
          <a:p>
            <a:pPr marL="228600" lvl="1">
              <a:spcBef>
                <a:spcPts val="1000"/>
              </a:spcBef>
            </a:pP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www.fcc.gov/telecom.html</a:t>
            </a:r>
          </a:p>
          <a:p>
            <a:pPr marL="228600" lvl="1">
              <a:spcBef>
                <a:spcPts val="1000"/>
              </a:spcBef>
            </a:pP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www.fctd.info/resources/techlaws.php</a:t>
            </a:r>
            <a:endParaRPr lang="cs-CZ" dirty="0" smtClean="0"/>
          </a:p>
          <a:p>
            <a:pPr marL="228600" lvl="1">
              <a:spcBef>
                <a:spcPts val="1000"/>
              </a:spcBef>
            </a:pPr>
            <a:r>
              <a:rPr lang="en-US" dirty="0">
                <a:hlinkClick r:id="rId8"/>
              </a:rPr>
              <a:t>http://www.mpsv.cz/cs/619</a:t>
            </a:r>
            <a:endParaRPr lang="en-US" dirty="0">
              <a:hlinkClick r:id="rId6"/>
            </a:endParaRPr>
          </a:p>
          <a:p>
            <a:pPr marL="228600" lvl="1">
              <a:spcBef>
                <a:spcPts val="1000"/>
              </a:spcBef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Ď</a:t>
            </a:r>
            <a:r>
              <a:rPr lang="en-US" dirty="0" err="1" smtClean="0"/>
              <a:t>akujem</a:t>
            </a:r>
            <a:r>
              <a:rPr lang="en-US" dirty="0" smtClean="0"/>
              <a:t> </a:t>
            </a:r>
            <a:r>
              <a:rPr lang="cs-CZ" dirty="0" smtClean="0"/>
              <a:t>za </a:t>
            </a:r>
            <a:r>
              <a:rPr lang="en-US" dirty="0" err="1" smtClean="0"/>
              <a:t>pozornos</a:t>
            </a:r>
            <a:r>
              <a:rPr lang="cs-CZ" dirty="0" smtClean="0"/>
              <a:t>ť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7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základné oblasti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579427"/>
            <a:ext cx="9613861" cy="3356762"/>
          </a:xfrm>
        </p:spPr>
        <p:txBody>
          <a:bodyPr>
            <a:normAutofit/>
          </a:bodyPr>
          <a:lstStyle/>
          <a:p>
            <a:r>
              <a:rPr lang="en-US" sz="2800" dirty="0"/>
              <a:t>Civil Rights </a:t>
            </a:r>
            <a:r>
              <a:rPr lang="en-US" sz="2800" dirty="0" smtClean="0"/>
              <a:t>Legislation</a:t>
            </a:r>
          </a:p>
          <a:p>
            <a:endParaRPr lang="en-US" sz="2800" dirty="0" smtClean="0"/>
          </a:p>
          <a:p>
            <a:r>
              <a:rPr lang="en-US" sz="2800" dirty="0" smtClean="0"/>
              <a:t>Educational Legislation</a:t>
            </a:r>
          </a:p>
          <a:p>
            <a:endParaRPr lang="en-US" sz="2800" dirty="0" smtClean="0">
              <a:effectLst/>
            </a:endParaRPr>
          </a:p>
          <a:p>
            <a:r>
              <a:rPr lang="en-US" sz="2800" dirty="0" smtClean="0">
                <a:effectLst/>
              </a:rPr>
              <a:t>Technology </a:t>
            </a:r>
            <a:r>
              <a:rPr lang="en-US" sz="2800" dirty="0">
                <a:effectLst/>
              </a:rPr>
              <a:t>Legislation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757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Civil Rights Legislation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91463"/>
            <a:ext cx="10524491" cy="414581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C000"/>
                </a:solidFill>
                <a:effectLst/>
              </a:rPr>
              <a:t>1973 </a:t>
            </a:r>
            <a:r>
              <a:rPr lang="en-US" dirty="0" smtClean="0">
                <a:solidFill>
                  <a:srgbClr val="FFC000"/>
                </a:solidFill>
                <a:effectLst/>
              </a:rPr>
              <a:t>– </a:t>
            </a:r>
            <a:r>
              <a:rPr lang="en-US" dirty="0">
                <a:solidFill>
                  <a:srgbClr val="FFC000"/>
                </a:solidFill>
                <a:effectLst/>
              </a:rPr>
              <a:t>Vocational Rehabilitation Act (P.L. 93-112)</a:t>
            </a:r>
            <a:r>
              <a:rPr lang="en-US" dirty="0">
                <a:solidFill>
                  <a:srgbClr val="FFC000"/>
                </a:solidFill>
              </a:rPr>
              <a:t/>
            </a:r>
            <a:br>
              <a:rPr lang="en-US" dirty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  <a:p>
            <a:r>
              <a:rPr lang="en-US" dirty="0" smtClean="0">
                <a:effectLst/>
              </a:rPr>
              <a:t>1986 </a:t>
            </a:r>
            <a:r>
              <a:rPr lang="en-US" dirty="0">
                <a:effectLst/>
              </a:rPr>
              <a:t>– Amendments to the Rehabilitation Act of 1973 (P.L. 99-506</a:t>
            </a:r>
            <a:r>
              <a:rPr lang="en-US" dirty="0" smtClean="0">
                <a:effectLst/>
              </a:rPr>
              <a:t>)</a:t>
            </a:r>
            <a:r>
              <a:rPr lang="en-US" dirty="0"/>
              <a:t/>
            </a:r>
            <a:br>
              <a:rPr lang="en-US" dirty="0"/>
            </a:br>
            <a:endParaRPr lang="cs-CZ" dirty="0" smtClean="0"/>
          </a:p>
          <a:p>
            <a:r>
              <a:rPr lang="en-US" dirty="0" smtClean="0">
                <a:solidFill>
                  <a:srgbClr val="FFC000"/>
                </a:solidFill>
                <a:effectLst/>
              </a:rPr>
              <a:t>1990 </a:t>
            </a:r>
            <a:r>
              <a:rPr lang="en-US" dirty="0">
                <a:solidFill>
                  <a:srgbClr val="FFC000"/>
                </a:solidFill>
                <a:effectLst/>
              </a:rPr>
              <a:t>– The Americans with Disabilities Act (P.L. 101-336)</a:t>
            </a:r>
            <a:r>
              <a:rPr lang="en-US" dirty="0">
                <a:solidFill>
                  <a:srgbClr val="FFC000"/>
                </a:solidFill>
              </a:rPr>
              <a:t/>
            </a:r>
            <a:br>
              <a:rPr lang="en-US" dirty="0">
                <a:solidFill>
                  <a:srgbClr val="FFC000"/>
                </a:solidFill>
              </a:rPr>
            </a:br>
            <a:endParaRPr lang="cs-CZ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effectLst/>
              </a:rPr>
              <a:t>1992 </a:t>
            </a:r>
            <a:r>
              <a:rPr lang="en-US" dirty="0">
                <a:effectLst/>
              </a:rPr>
              <a:t>– Reauthorization of the Rehabilitation Act of 1973 (P.L. 102-569) </a:t>
            </a:r>
            <a:r>
              <a:rPr lang="en-US" dirty="0"/>
              <a:t/>
            </a:r>
            <a:br>
              <a:rPr lang="en-US" dirty="0"/>
            </a:br>
            <a:endParaRPr lang="cs-CZ" dirty="0" smtClean="0"/>
          </a:p>
          <a:p>
            <a:r>
              <a:rPr lang="en-US" dirty="0" smtClean="0">
                <a:effectLst/>
              </a:rPr>
              <a:t>1998 </a:t>
            </a:r>
            <a:r>
              <a:rPr lang="en-US" dirty="0">
                <a:effectLst/>
              </a:rPr>
              <a:t>– Amendment to </a:t>
            </a:r>
            <a:r>
              <a:rPr lang="en-US" dirty="0" smtClean="0">
                <a:effectLst/>
              </a:rPr>
              <a:t>Rehabilitation </a:t>
            </a:r>
            <a:r>
              <a:rPr lang="en-US" dirty="0">
                <a:effectLst/>
              </a:rPr>
              <a:t>Act </a:t>
            </a:r>
            <a:r>
              <a:rPr lang="en-US" dirty="0" smtClean="0">
                <a:effectLst/>
              </a:rPr>
              <a:t>(</a:t>
            </a:r>
            <a:r>
              <a:rPr lang="en-US" dirty="0">
                <a:effectLst/>
              </a:rPr>
              <a:t>P.L. 105-220)</a:t>
            </a:r>
            <a:r>
              <a:rPr lang="en-US" dirty="0"/>
              <a:t/>
            </a:r>
            <a:br>
              <a:rPr lang="en-US" dirty="0"/>
            </a:br>
            <a:endParaRPr lang="cs-CZ" dirty="0" smtClean="0"/>
          </a:p>
          <a:p>
            <a:r>
              <a:rPr lang="en-US" dirty="0" smtClean="0">
                <a:effectLst/>
              </a:rPr>
              <a:t>2008 </a:t>
            </a:r>
            <a:r>
              <a:rPr lang="en-US" dirty="0">
                <a:effectLst/>
              </a:rPr>
              <a:t>– Americans with Disabilities Amendment Act of 2008 (P.L. 110-325)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Educational Legislation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746569" cy="3599316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1975 – The Education for All Handicapped Children Act (P.L. 94-142)</a:t>
            </a:r>
          </a:p>
          <a:p>
            <a:r>
              <a:rPr lang="en-US" dirty="0">
                <a:effectLst/>
              </a:rPr>
              <a:t>1986 – Handicapped Infants and Toddlers Act (P.L. 99-457)</a:t>
            </a:r>
          </a:p>
          <a:p>
            <a:r>
              <a:rPr lang="en-US" dirty="0">
                <a:solidFill>
                  <a:srgbClr val="FFC000"/>
                </a:solidFill>
                <a:effectLst/>
              </a:rPr>
              <a:t>1990 – Individuals with Disabilities Education Act (P.L. 101-476)</a:t>
            </a:r>
          </a:p>
          <a:p>
            <a:r>
              <a:rPr lang="en-US" dirty="0">
                <a:effectLst/>
              </a:rPr>
              <a:t>1998 – Carl D. Perkins Vocational and Technical Act of 1998 </a:t>
            </a:r>
            <a:r>
              <a:rPr lang="cs-CZ" dirty="0" smtClean="0">
                <a:effectLst/>
              </a:rPr>
              <a:t>       </a:t>
            </a:r>
            <a:r>
              <a:rPr lang="en-US" dirty="0" smtClean="0">
                <a:effectLst/>
              </a:rPr>
              <a:t>(</a:t>
            </a:r>
            <a:r>
              <a:rPr lang="en-US" dirty="0">
                <a:effectLst/>
              </a:rPr>
              <a:t>P.L. 101-392)</a:t>
            </a:r>
          </a:p>
          <a:p>
            <a:r>
              <a:rPr lang="en-US" dirty="0">
                <a:effectLst/>
              </a:rPr>
              <a:t>2001 – No Child Left Behind Act (P.L. 107-110)</a:t>
            </a:r>
          </a:p>
          <a:p>
            <a:r>
              <a:rPr lang="en-US" dirty="0">
                <a:effectLst/>
              </a:rPr>
              <a:t>2004 – The Individuals with Disabilities Education Improvement Act of 2004 (P.L. 108-446)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66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Technology Legislation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3767"/>
            <a:ext cx="9613861" cy="42171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C000"/>
                </a:solidFill>
                <a:effectLst/>
              </a:rPr>
              <a:t>1988 – The Technology-Related Assistance for Individuals with Disabilities (P.L. 100 -</a:t>
            </a:r>
            <a:r>
              <a:rPr lang="en-US" dirty="0" smtClean="0">
                <a:solidFill>
                  <a:srgbClr val="FFC000"/>
                </a:solidFill>
                <a:effectLst/>
              </a:rPr>
              <a:t>407)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effectLst/>
              </a:rPr>
              <a:t>1994 </a:t>
            </a:r>
            <a:r>
              <a:rPr lang="en-US" dirty="0">
                <a:effectLst/>
              </a:rPr>
              <a:t>– Technology-Related Assistance for Individuals with Disabilities Act Amendments of 1994 (P.L. 103-218)</a:t>
            </a:r>
            <a:r>
              <a:rPr lang="en-US" dirty="0"/>
              <a:t/>
            </a:r>
            <a:br>
              <a:rPr lang="en-US" dirty="0"/>
            </a:br>
            <a:endParaRPr lang="cs-CZ" dirty="0" smtClean="0"/>
          </a:p>
          <a:p>
            <a:r>
              <a:rPr lang="en-US" dirty="0" smtClean="0">
                <a:effectLst/>
              </a:rPr>
              <a:t>1996 </a:t>
            </a:r>
            <a:r>
              <a:rPr lang="en-US" dirty="0">
                <a:effectLst/>
              </a:rPr>
              <a:t>– Telecommunications Act of 1996 (P.L.104-104)</a:t>
            </a:r>
            <a:r>
              <a:rPr lang="en-US" dirty="0">
                <a:solidFill>
                  <a:srgbClr val="FFC000"/>
                </a:solidFill>
              </a:rPr>
              <a:t/>
            </a:r>
            <a:br>
              <a:rPr lang="en-US" dirty="0">
                <a:solidFill>
                  <a:srgbClr val="FFC000"/>
                </a:solidFill>
              </a:rPr>
            </a:br>
            <a:endParaRPr lang="cs-CZ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effectLst/>
              </a:rPr>
              <a:t>1998 </a:t>
            </a:r>
            <a:r>
              <a:rPr lang="en-US" dirty="0">
                <a:effectLst/>
              </a:rPr>
              <a:t>– Assistive Technology Act of 1998 (P.L.105-394)</a:t>
            </a:r>
            <a:r>
              <a:rPr lang="en-US" dirty="0"/>
              <a:t/>
            </a:r>
            <a:br>
              <a:rPr lang="en-US" dirty="0"/>
            </a:br>
            <a:endParaRPr lang="cs-CZ" dirty="0" smtClean="0"/>
          </a:p>
          <a:p>
            <a:r>
              <a:rPr lang="en-US" dirty="0" smtClean="0">
                <a:effectLst/>
              </a:rPr>
              <a:t>2004 </a:t>
            </a:r>
            <a:r>
              <a:rPr lang="en-US" dirty="0">
                <a:effectLst/>
              </a:rPr>
              <a:t>– Assistive Technology Act of 2004 (P.L.108-364)</a:t>
            </a:r>
            <a:r>
              <a:rPr lang="en-US" dirty="0"/>
              <a:t/>
            </a:r>
            <a:br>
              <a:rPr lang="en-US" dirty="0"/>
            </a:br>
            <a:endParaRPr lang="cs-CZ" dirty="0" smtClean="0"/>
          </a:p>
          <a:p>
            <a:r>
              <a:rPr lang="en-US" dirty="0" smtClean="0">
                <a:effectLst/>
              </a:rPr>
              <a:t>2010 </a:t>
            </a:r>
            <a:r>
              <a:rPr lang="en-US" dirty="0">
                <a:effectLst/>
              </a:rPr>
              <a:t>– Twenty-First Century Communications and Video Accessibility Act of 2010 (P.L. 111-260)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Americans with Disabilities </a:t>
            </a:r>
            <a:r>
              <a:rPr lang="en-US" dirty="0" smtClean="0"/>
              <a:t>Act</a:t>
            </a:r>
            <a:r>
              <a:rPr lang="cs-CZ" dirty="0" smtClean="0"/>
              <a:t> </a:t>
            </a:r>
            <a:r>
              <a:rPr lang="en-US" dirty="0" smtClean="0"/>
              <a:t>(ADA)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None/>
            </a:pPr>
            <a:r>
              <a:rPr lang="en-US" sz="2800" dirty="0"/>
              <a:t>ADA </a:t>
            </a:r>
            <a:r>
              <a:rPr lang="en-US" sz="2800" dirty="0" err="1" smtClean="0"/>
              <a:t>nepovoluje</a:t>
            </a:r>
            <a:r>
              <a:rPr lang="en-US" sz="2800" dirty="0" smtClean="0"/>
              <a:t> </a:t>
            </a:r>
            <a:r>
              <a:rPr lang="en-US" sz="2800" dirty="0" err="1" smtClean="0"/>
              <a:t>diskrimináciu</a:t>
            </a:r>
            <a:r>
              <a:rPr lang="en-US" sz="2800" dirty="0" smtClean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základe</a:t>
            </a:r>
            <a:r>
              <a:rPr lang="en-US" sz="2800" dirty="0"/>
              <a:t> </a:t>
            </a:r>
            <a:r>
              <a:rPr lang="en-US" sz="2800" dirty="0" err="1"/>
              <a:t>zdravotného</a:t>
            </a:r>
            <a:r>
              <a:rPr lang="en-US" sz="2800" dirty="0"/>
              <a:t> </a:t>
            </a:r>
            <a:r>
              <a:rPr lang="en-US" sz="2800" dirty="0" err="1"/>
              <a:t>postihnutia</a:t>
            </a:r>
            <a:r>
              <a:rPr lang="en-US" sz="2800" dirty="0"/>
              <a:t> v </a:t>
            </a:r>
            <a:r>
              <a:rPr lang="en-US" sz="2800" dirty="0" err="1"/>
              <a:t>týchto</a:t>
            </a:r>
            <a:r>
              <a:rPr lang="en-US" sz="2800" dirty="0"/>
              <a:t> </a:t>
            </a:r>
            <a:r>
              <a:rPr lang="en-US" sz="2800" dirty="0" err="1"/>
              <a:t>oblastiach</a:t>
            </a:r>
            <a:r>
              <a:rPr lang="en-US" sz="2800" dirty="0"/>
              <a:t> :</a:t>
            </a:r>
          </a:p>
          <a:p>
            <a:pPr indent="0">
              <a:lnSpc>
                <a:spcPct val="80000"/>
              </a:lnSpc>
              <a:buNone/>
            </a:pP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2800" dirty="0"/>
              <a:t>  </a:t>
            </a:r>
            <a:r>
              <a:rPr lang="cs-CZ" sz="2800" dirty="0" smtClean="0"/>
              <a:t>Zamestnanie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800" dirty="0"/>
              <a:t>  </a:t>
            </a:r>
            <a:r>
              <a:rPr lang="cs-CZ" sz="2800" dirty="0" smtClean="0"/>
              <a:t>Štátne služby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800" dirty="0"/>
              <a:t>  </a:t>
            </a:r>
            <a:r>
              <a:rPr lang="cs-CZ" sz="2800" dirty="0" smtClean="0"/>
              <a:t>Verejné zariadenia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cs-CZ" sz="2800" dirty="0" smtClean="0"/>
              <a:t>  Doprava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800" dirty="0"/>
              <a:t>  </a:t>
            </a:r>
            <a:r>
              <a:rPr lang="cs-CZ" sz="2800" dirty="0" smtClean="0"/>
              <a:t>Telekomunikácie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7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Americans with Disabilities </a:t>
            </a:r>
            <a:r>
              <a:rPr lang="en-US" dirty="0" smtClean="0"/>
              <a:t>Act</a:t>
            </a:r>
            <a:r>
              <a:rPr lang="cs-CZ" dirty="0" smtClean="0"/>
              <a:t> </a:t>
            </a:r>
            <a:r>
              <a:rPr lang="en-US" dirty="0" smtClean="0"/>
              <a:t>(ADA)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69994"/>
            <a:ext cx="8982293" cy="4476466"/>
          </a:xfrm>
        </p:spPr>
        <p:txBody>
          <a:bodyPr/>
          <a:lstStyle/>
          <a:p>
            <a:pPr marL="228600" lvl="2">
              <a:spcBef>
                <a:spcPts val="1000"/>
              </a:spcBef>
            </a:pPr>
            <a:r>
              <a:rPr lang="en-US" sz="2000" dirty="0" err="1" smtClean="0"/>
              <a:t>Zam</a:t>
            </a:r>
            <a:r>
              <a:rPr lang="cs-CZ" sz="2000" dirty="0" smtClean="0"/>
              <a:t>estnávateľ, ktorý zamestnáva viac ako 15 zamestnancov, musí ľuďom s handicapom poskytnúť rovné podmienky pre zisk pracovného miesta.</a:t>
            </a:r>
            <a:endParaRPr lang="en-US" sz="2000" dirty="0" smtClean="0"/>
          </a:p>
          <a:p>
            <a:pPr marL="228600" lvl="2">
              <a:spcBef>
                <a:spcPts val="1000"/>
              </a:spcBef>
            </a:pPr>
            <a:r>
              <a:rPr lang="en-US" sz="2000" dirty="0"/>
              <a:t> </a:t>
            </a:r>
            <a:r>
              <a:rPr lang="cs-CZ" sz="2000" dirty="0" err="1"/>
              <a:t>Ľ</a:t>
            </a:r>
            <a:r>
              <a:rPr lang="en-US" sz="2000" dirty="0" err="1" smtClean="0"/>
              <a:t>udia</a:t>
            </a:r>
            <a:r>
              <a:rPr lang="en-US" sz="2000" dirty="0" smtClean="0"/>
              <a:t> </a:t>
            </a:r>
            <a:r>
              <a:rPr lang="en-US" sz="2000" dirty="0"/>
              <a:t>so </a:t>
            </a:r>
            <a:r>
              <a:rPr lang="en-US" sz="2000" dirty="0" err="1"/>
              <a:t>zdravotným</a:t>
            </a:r>
            <a:r>
              <a:rPr lang="en-US" sz="2000" dirty="0"/>
              <a:t> </a:t>
            </a:r>
            <a:r>
              <a:rPr lang="en-US" sz="2000" dirty="0" err="1"/>
              <a:t>postihnutím</a:t>
            </a:r>
            <a:r>
              <a:rPr lang="en-US" sz="2000" dirty="0"/>
              <a:t> </a:t>
            </a:r>
            <a:r>
              <a:rPr lang="en-US" sz="2000" dirty="0" err="1"/>
              <a:t>musia</a:t>
            </a:r>
            <a:r>
              <a:rPr lang="en-US" sz="2000" dirty="0"/>
              <a:t> </a:t>
            </a:r>
            <a:r>
              <a:rPr lang="en-US" sz="2000" dirty="0" err="1"/>
              <a:t>mať</a:t>
            </a:r>
            <a:r>
              <a:rPr lang="en-US" sz="2000" dirty="0"/>
              <a:t> </a:t>
            </a:r>
            <a:r>
              <a:rPr lang="en-US" sz="2000" dirty="0" err="1"/>
              <a:t>rovnaký</a:t>
            </a:r>
            <a:r>
              <a:rPr lang="en-US" sz="2000" dirty="0"/>
              <a:t> </a:t>
            </a:r>
            <a:r>
              <a:rPr lang="en-US" sz="2000" dirty="0" err="1"/>
              <a:t>prístup</a:t>
            </a:r>
            <a:r>
              <a:rPr lang="en-US" sz="2000" dirty="0"/>
              <a:t> </a:t>
            </a:r>
            <a:r>
              <a:rPr lang="en-US" sz="2000" dirty="0" smtClean="0"/>
              <a:t>k</a:t>
            </a:r>
            <a:r>
              <a:rPr lang="cs-CZ" sz="2000" dirty="0"/>
              <a:t> </a:t>
            </a:r>
            <a:r>
              <a:rPr lang="en-US" sz="2000" dirty="0" err="1" smtClean="0"/>
              <a:t>vzdelani</a:t>
            </a:r>
            <a:r>
              <a:rPr lang="cs-CZ" sz="2000" dirty="0" smtClean="0"/>
              <a:t>u</a:t>
            </a:r>
            <a:r>
              <a:rPr lang="en-US" sz="2000" dirty="0" smtClean="0"/>
              <a:t>, </a:t>
            </a:r>
            <a:r>
              <a:rPr lang="en-US" sz="2000" dirty="0" err="1" smtClean="0"/>
              <a:t>doprav</a:t>
            </a:r>
            <a:r>
              <a:rPr lang="cs-CZ" sz="2000" dirty="0" smtClean="0"/>
              <a:t>e</a:t>
            </a:r>
            <a:r>
              <a:rPr lang="en-US" sz="2000" dirty="0" smtClean="0"/>
              <a:t>, </a:t>
            </a:r>
            <a:r>
              <a:rPr lang="en-US" sz="2000" dirty="0" err="1" smtClean="0"/>
              <a:t>rekreáci</a:t>
            </a:r>
            <a:r>
              <a:rPr lang="cs-CZ" sz="2000" dirty="0" smtClean="0"/>
              <a:t>i</a:t>
            </a:r>
            <a:r>
              <a:rPr lang="en-US" sz="2000" dirty="0" smtClean="0"/>
              <a:t>, </a:t>
            </a:r>
            <a:r>
              <a:rPr lang="en-US" sz="2000" dirty="0" err="1" smtClean="0"/>
              <a:t>zdravotn</a:t>
            </a:r>
            <a:r>
              <a:rPr lang="cs-CZ" sz="2000" dirty="0" smtClean="0"/>
              <a:t>ej</a:t>
            </a:r>
            <a:r>
              <a:rPr lang="en-US" sz="2000" dirty="0" smtClean="0"/>
              <a:t> </a:t>
            </a:r>
            <a:r>
              <a:rPr lang="en-US" sz="2000" dirty="0" err="1" smtClean="0"/>
              <a:t>starostlivos</a:t>
            </a:r>
            <a:r>
              <a:rPr lang="cs-CZ" sz="2000" dirty="0" smtClean="0"/>
              <a:t>ti</a:t>
            </a:r>
            <a:r>
              <a:rPr lang="en-US" sz="2000" dirty="0" smtClean="0"/>
              <a:t> </a:t>
            </a:r>
            <a:r>
              <a:rPr lang="en-US" sz="2000" dirty="0"/>
              <a:t>a </a:t>
            </a:r>
            <a:r>
              <a:rPr lang="cs-CZ" sz="2000" dirty="0" smtClean="0"/>
              <a:t>k </a:t>
            </a:r>
            <a:r>
              <a:rPr lang="en-US" sz="2000" dirty="0" err="1" smtClean="0"/>
              <a:t>ďalších</a:t>
            </a:r>
            <a:r>
              <a:rPr lang="en-US" sz="2000" dirty="0" smtClean="0"/>
              <a:t> </a:t>
            </a:r>
            <a:r>
              <a:rPr lang="en-US" sz="2000" dirty="0" err="1" smtClean="0"/>
              <a:t>oblastia</a:t>
            </a:r>
            <a:r>
              <a:rPr lang="cs-CZ" sz="2000" dirty="0" smtClean="0"/>
              <a:t>m</a:t>
            </a:r>
            <a:r>
              <a:rPr lang="en-US" sz="2000" dirty="0" smtClean="0"/>
              <a:t> </a:t>
            </a:r>
            <a:r>
              <a:rPr lang="en-US" sz="2000" dirty="0"/>
              <a:t>pod </a:t>
            </a:r>
            <a:r>
              <a:rPr lang="cs-CZ" sz="2000" dirty="0" smtClean="0"/>
              <a:t>štátnou </a:t>
            </a:r>
            <a:r>
              <a:rPr lang="en-US" sz="2000" dirty="0" err="1" smtClean="0"/>
              <a:t>kontrolou</a:t>
            </a:r>
            <a:r>
              <a:rPr lang="cs-CZ" sz="2000" dirty="0" smtClean="0"/>
              <a:t>.</a:t>
            </a:r>
          </a:p>
          <a:p>
            <a:pPr marL="228600" lvl="2">
              <a:spcBef>
                <a:spcPts val="1000"/>
              </a:spcBef>
            </a:pPr>
            <a:r>
              <a:rPr lang="en-US" sz="2000" dirty="0" err="1"/>
              <a:t>Všetky</a:t>
            </a:r>
            <a:r>
              <a:rPr lang="en-US" sz="2000" dirty="0"/>
              <a:t> </a:t>
            </a:r>
            <a:r>
              <a:rPr lang="en-US" sz="2000" dirty="0" err="1"/>
              <a:t>telefónne</a:t>
            </a:r>
            <a:r>
              <a:rPr lang="en-US" sz="2000" dirty="0"/>
              <a:t> </a:t>
            </a:r>
            <a:r>
              <a:rPr lang="en-US" sz="2000" dirty="0" err="1"/>
              <a:t>spoločnosti</a:t>
            </a:r>
            <a:r>
              <a:rPr lang="en-US" sz="2000" dirty="0"/>
              <a:t> </a:t>
            </a:r>
            <a:r>
              <a:rPr lang="en-US" sz="2000" dirty="0" err="1"/>
              <a:t>musia</a:t>
            </a:r>
            <a:r>
              <a:rPr lang="en-US" sz="2000" dirty="0"/>
              <a:t> </a:t>
            </a:r>
            <a:r>
              <a:rPr lang="en-US" sz="2000" dirty="0" err="1"/>
              <a:t>poskytovať</a:t>
            </a:r>
            <a:r>
              <a:rPr lang="en-US" sz="2000" dirty="0"/>
              <a:t> </a:t>
            </a:r>
            <a:r>
              <a:rPr lang="en-US" sz="2000" dirty="0" err="1"/>
              <a:t>potrebné</a:t>
            </a:r>
            <a:r>
              <a:rPr lang="en-US" sz="2000" dirty="0"/>
              <a:t> </a:t>
            </a:r>
            <a:r>
              <a:rPr lang="en-US" sz="2000" dirty="0" err="1"/>
              <a:t>služby</a:t>
            </a:r>
            <a:r>
              <a:rPr lang="en-US" sz="2000" dirty="0"/>
              <a:t>, </a:t>
            </a:r>
            <a:r>
              <a:rPr lang="en-US" sz="2000" dirty="0" err="1"/>
              <a:t>aby</a:t>
            </a:r>
            <a:r>
              <a:rPr lang="en-US" sz="2000" dirty="0"/>
              <a:t> </a:t>
            </a:r>
            <a:r>
              <a:rPr lang="en-US" sz="2000" dirty="0" err="1" smtClean="0"/>
              <a:t>ľud</a:t>
            </a:r>
            <a:r>
              <a:rPr lang="cs-CZ" sz="2000" dirty="0" smtClean="0"/>
              <a:t>ia</a:t>
            </a:r>
            <a:r>
              <a:rPr lang="en-US" sz="2000" dirty="0" smtClean="0"/>
              <a:t>, </a:t>
            </a:r>
            <a:r>
              <a:rPr lang="en-US" sz="2000" dirty="0" err="1"/>
              <a:t>ktorí</a:t>
            </a:r>
            <a:r>
              <a:rPr lang="en-US" sz="2000" dirty="0"/>
              <a:t> </a:t>
            </a:r>
            <a:r>
              <a:rPr lang="en-US" sz="2000" dirty="0" err="1"/>
              <a:t>sú</a:t>
            </a:r>
            <a:r>
              <a:rPr lang="en-US" sz="2000" dirty="0"/>
              <a:t> </a:t>
            </a:r>
            <a:r>
              <a:rPr lang="en-US" sz="2000" dirty="0" err="1"/>
              <a:t>nepočujúci</a:t>
            </a:r>
            <a:r>
              <a:rPr lang="en-US" sz="2000" dirty="0"/>
              <a:t> </a:t>
            </a:r>
            <a:r>
              <a:rPr lang="en-US" sz="2000" dirty="0" err="1"/>
              <a:t>alebo</a:t>
            </a:r>
            <a:r>
              <a:rPr lang="en-US" sz="2000" dirty="0"/>
              <a:t> </a:t>
            </a:r>
            <a:r>
              <a:rPr lang="en-US" sz="2000" dirty="0" err="1"/>
              <a:t>sluchovo</a:t>
            </a:r>
            <a:r>
              <a:rPr lang="en-US" sz="2000" dirty="0"/>
              <a:t> </a:t>
            </a:r>
            <a:r>
              <a:rPr lang="en-US" sz="2000" dirty="0" err="1" smtClean="0"/>
              <a:t>postihnut</a:t>
            </a:r>
            <a:r>
              <a:rPr lang="cs-CZ" sz="2000" dirty="0" smtClean="0"/>
              <a:t>í mohli</a:t>
            </a:r>
            <a:r>
              <a:rPr lang="en-US" sz="2000" dirty="0" smtClean="0"/>
              <a:t> </a:t>
            </a:r>
            <a:r>
              <a:rPr lang="en-US" sz="2000" dirty="0" err="1"/>
              <a:t>používať</a:t>
            </a:r>
            <a:r>
              <a:rPr lang="en-US" sz="2000" dirty="0"/>
              <a:t> </a:t>
            </a:r>
            <a:r>
              <a:rPr lang="en-US" sz="2000" dirty="0" err="1"/>
              <a:t>telekomunikačné</a:t>
            </a:r>
            <a:r>
              <a:rPr lang="en-US" sz="2000" dirty="0"/>
              <a:t> </a:t>
            </a:r>
            <a:r>
              <a:rPr lang="en-US" sz="2000" dirty="0" err="1"/>
              <a:t>zariadenie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pPr marL="228600" lvl="2">
              <a:spcBef>
                <a:spcPts val="1000"/>
              </a:spcBef>
            </a:pPr>
            <a:r>
              <a:rPr lang="cs-CZ" sz="2000" dirty="0">
                <a:effectLst/>
              </a:rPr>
              <a:t>Š</a:t>
            </a:r>
            <a:r>
              <a:rPr lang="en-US" sz="2000" dirty="0" err="1" smtClean="0">
                <a:effectLst/>
              </a:rPr>
              <a:t>tudent</a:t>
            </a:r>
            <a:r>
              <a:rPr lang="cs-CZ" sz="2000" dirty="0" smtClean="0">
                <a:effectLst/>
              </a:rPr>
              <a:t>i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>
                <a:effectLst/>
              </a:rPr>
              <a:t>so </a:t>
            </a:r>
            <a:r>
              <a:rPr lang="en-US" sz="2000" dirty="0" err="1">
                <a:effectLst/>
              </a:rPr>
              <a:t>zdravotným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postihnutím</a:t>
            </a:r>
            <a:r>
              <a:rPr lang="en-US" sz="2000" dirty="0">
                <a:effectLst/>
              </a:rPr>
              <a:t>, </a:t>
            </a:r>
            <a:r>
              <a:rPr lang="cs-CZ" sz="2000" dirty="0" smtClean="0">
                <a:effectLst/>
              </a:rPr>
              <a:t>nesmú byť </a:t>
            </a:r>
            <a:r>
              <a:rPr lang="en-US" sz="2000" dirty="0" err="1" smtClean="0">
                <a:effectLst/>
              </a:rPr>
              <a:t>diskrimin</a:t>
            </a:r>
            <a:r>
              <a:rPr lang="cs-CZ" sz="2000" dirty="0" smtClean="0">
                <a:effectLst/>
              </a:rPr>
              <a:t>ovaní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>
                <a:effectLst/>
              </a:rPr>
              <a:t>a </a:t>
            </a:r>
            <a:r>
              <a:rPr lang="cs-CZ" sz="2000" dirty="0" smtClean="0">
                <a:effectLst/>
              </a:rPr>
              <a:t>majú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 err="1">
                <a:effectLst/>
              </a:rPr>
              <a:t>právo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na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prístup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ku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</a:rPr>
              <a:t>všetkým</a:t>
            </a:r>
            <a:r>
              <a:rPr lang="en-US" sz="2000" dirty="0">
                <a:solidFill>
                  <a:srgbClr val="FFC000"/>
                </a:solidFill>
                <a:effectLst/>
              </a:rPr>
              <a:t> </a:t>
            </a:r>
            <a:r>
              <a:rPr lang="en-US" sz="2000" dirty="0" err="1">
                <a:effectLst/>
              </a:rPr>
              <a:t>vzdelávacím</a:t>
            </a:r>
            <a:r>
              <a:rPr lang="en-US" sz="2000" dirty="0">
                <a:effectLst/>
              </a:rPr>
              <a:t> </a:t>
            </a:r>
            <a:r>
              <a:rPr lang="cs-CZ" sz="2000" dirty="0" smtClean="0">
                <a:effectLst/>
              </a:rPr>
              <a:t>materiálom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>
                <a:effectLst/>
              </a:rPr>
              <a:t>a </a:t>
            </a:r>
            <a:r>
              <a:rPr lang="en-US" sz="2000" dirty="0" err="1">
                <a:effectLst/>
              </a:rPr>
              <a:t>službám</a:t>
            </a:r>
            <a:r>
              <a:rPr lang="en-US" sz="2000" dirty="0">
                <a:effectLst/>
              </a:rPr>
              <a:t>, </a:t>
            </a:r>
            <a:r>
              <a:rPr lang="cs-CZ" sz="2000" dirty="0" smtClean="0">
                <a:effectLst/>
              </a:rPr>
              <a:t>bez ohľadu na to, či školu zastrešuje štát.</a:t>
            </a:r>
          </a:p>
          <a:p>
            <a:pPr marL="228600" lvl="2">
              <a:spcBef>
                <a:spcPts val="1000"/>
              </a:spcBef>
            </a:pPr>
            <a:r>
              <a:rPr lang="en-US" dirty="0">
                <a:hlinkClick r:id="rId2"/>
              </a:rPr>
              <a:t>https://www.youtube.com/watch?v=cBjvNYmUdjs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4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Rehabilitation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279176"/>
            <a:ext cx="9613861" cy="36570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 err="1" smtClean="0"/>
              <a:t>Všetky</a:t>
            </a:r>
            <a:r>
              <a:rPr lang="en-US" sz="2000" dirty="0" smtClean="0"/>
              <a:t> </a:t>
            </a:r>
            <a:r>
              <a:rPr lang="en-US" sz="2000" dirty="0" err="1"/>
              <a:t>elektronické</a:t>
            </a:r>
            <a:r>
              <a:rPr lang="en-US" sz="2000" dirty="0"/>
              <a:t> a </a:t>
            </a:r>
            <a:r>
              <a:rPr lang="en-US" sz="2000" dirty="0" err="1"/>
              <a:t>informačné</a:t>
            </a:r>
            <a:r>
              <a:rPr lang="en-US" sz="2000" dirty="0"/>
              <a:t> </a:t>
            </a:r>
            <a:r>
              <a:rPr lang="en-US" sz="2000" dirty="0" err="1"/>
              <a:t>technológie</a:t>
            </a:r>
            <a:r>
              <a:rPr lang="en-US" sz="2000" dirty="0"/>
              <a:t>, </a:t>
            </a:r>
            <a:r>
              <a:rPr lang="en-US" sz="2000" dirty="0" err="1"/>
              <a:t>ktoré</a:t>
            </a:r>
            <a:r>
              <a:rPr lang="en-US" sz="2000" dirty="0"/>
              <a:t> </a:t>
            </a:r>
            <a:r>
              <a:rPr lang="en-US" sz="2000" dirty="0" err="1"/>
              <a:t>sú</a:t>
            </a:r>
            <a:r>
              <a:rPr lang="en-US" sz="2000" dirty="0"/>
              <a:t> </a:t>
            </a:r>
            <a:r>
              <a:rPr lang="en-US" sz="2000" dirty="0" err="1"/>
              <a:t>vyvinuté</a:t>
            </a:r>
            <a:r>
              <a:rPr lang="en-US" sz="2000" dirty="0"/>
              <a:t> a </a:t>
            </a:r>
            <a:r>
              <a:rPr lang="en-US" sz="2000" dirty="0" err="1"/>
              <a:t>používané</a:t>
            </a:r>
            <a:r>
              <a:rPr lang="en-US" sz="2000" dirty="0"/>
              <a:t> </a:t>
            </a:r>
            <a:r>
              <a:rPr lang="cs-CZ" sz="2000" dirty="0"/>
              <a:t>vládnymi spoločnosťami musia byť prístupné pre osoby so zdravotným postihnutím. Tieto technológie </a:t>
            </a:r>
            <a:r>
              <a:rPr lang="cs-CZ" sz="2000" dirty="0" smtClean="0"/>
              <a:t>zahŕňujú </a:t>
            </a:r>
            <a:r>
              <a:rPr lang="en-US" sz="2000" dirty="0" smtClean="0"/>
              <a:t>: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Web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Video </a:t>
            </a:r>
            <a:r>
              <a:rPr lang="cs-CZ" dirty="0" smtClean="0"/>
              <a:t>a zvukové materiály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err="1" smtClean="0"/>
              <a:t>Ele</a:t>
            </a:r>
            <a:r>
              <a:rPr lang="cs-CZ" dirty="0" smtClean="0"/>
              <a:t>k</a:t>
            </a:r>
            <a:r>
              <a:rPr lang="en-US" dirty="0" err="1" smtClean="0"/>
              <a:t>tronic</a:t>
            </a:r>
            <a:r>
              <a:rPr lang="cs-CZ" dirty="0" smtClean="0"/>
              <a:t>ké</a:t>
            </a:r>
            <a:r>
              <a:rPr lang="en-US" dirty="0" smtClean="0"/>
              <a:t> </a:t>
            </a:r>
            <a:r>
              <a:rPr lang="cs-CZ" dirty="0" smtClean="0"/>
              <a:t>knihy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cs-CZ" dirty="0" smtClean="0"/>
              <a:t>Televízne programy</a:t>
            </a:r>
            <a:endParaRPr lang="en-US" dirty="0"/>
          </a:p>
          <a:p>
            <a:pPr marL="457200" lvl="1" indent="0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sz="2000" dirty="0" err="1"/>
              <a:t>Neplatí</a:t>
            </a:r>
            <a:r>
              <a:rPr lang="en-US" sz="2000" dirty="0"/>
              <a:t> pre </a:t>
            </a:r>
            <a:r>
              <a:rPr lang="en-US" sz="2000" dirty="0" err="1"/>
              <a:t>súkromný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alebo</a:t>
            </a:r>
            <a:r>
              <a:rPr lang="en-US" sz="2000" dirty="0"/>
              <a:t> </a:t>
            </a:r>
            <a:r>
              <a:rPr lang="en-US" sz="2000" dirty="0" err="1"/>
              <a:t>organizácie</a:t>
            </a:r>
            <a:r>
              <a:rPr lang="en-US" sz="2000" dirty="0"/>
              <a:t>, </a:t>
            </a:r>
            <a:r>
              <a:rPr lang="en-US" sz="2000" dirty="0" err="1"/>
              <a:t>ktoré</a:t>
            </a:r>
            <a:r>
              <a:rPr lang="en-US" sz="2000" dirty="0"/>
              <a:t> </a:t>
            </a:r>
            <a:r>
              <a:rPr lang="cs-CZ" sz="2000" dirty="0" smtClean="0"/>
              <a:t>poberajú vládnu finančnú podporu.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Platí to však pre </a:t>
            </a:r>
            <a:r>
              <a:rPr lang="en-US" sz="2000" dirty="0" err="1" smtClean="0"/>
              <a:t>materiály</a:t>
            </a:r>
            <a:r>
              <a:rPr lang="en-US" sz="2000" dirty="0" smtClean="0"/>
              <a:t> </a:t>
            </a:r>
            <a:r>
              <a:rPr lang="en-US" sz="2000" dirty="0" err="1"/>
              <a:t>vypracované</a:t>
            </a:r>
            <a:r>
              <a:rPr lang="en-US" sz="2000" dirty="0"/>
              <a:t> </a:t>
            </a:r>
            <a:r>
              <a:rPr lang="en-US" sz="2000" dirty="0" err="1"/>
              <a:t>týmito</a:t>
            </a:r>
            <a:r>
              <a:rPr lang="en-US" sz="2000" dirty="0"/>
              <a:t> </a:t>
            </a:r>
            <a:r>
              <a:rPr lang="en-US" sz="2000" dirty="0" err="1"/>
              <a:t>organizáciami</a:t>
            </a:r>
            <a:r>
              <a:rPr lang="en-US" sz="2000" dirty="0"/>
              <a:t> pre </a:t>
            </a:r>
            <a:r>
              <a:rPr lang="cs-CZ" sz="2000" dirty="0" smtClean="0"/>
              <a:t>potreby štátu.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8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251" y="753228"/>
            <a:ext cx="10617959" cy="1080938"/>
          </a:xfrm>
        </p:spPr>
        <p:txBody>
          <a:bodyPr/>
          <a:lstStyle/>
          <a:p>
            <a:r>
              <a:rPr lang="en-US" dirty="0"/>
              <a:t>Individuals with Disabilities Education </a:t>
            </a:r>
            <a:r>
              <a:rPr lang="en-US" dirty="0" smtClean="0"/>
              <a:t>Act (IDEA)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224586"/>
            <a:ext cx="10237888" cy="393055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effectLst/>
              </a:rPr>
              <a:t>Cieľom je garantovať bezplatné a náležité vzdelanie všetkým deťom s postihnutím vo veku od 6-21 rokov.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cs-CZ" dirty="0">
                <a:effectLst/>
              </a:rPr>
              <a:t>Individuálne vzdelávanie ľudí s handicapom a služby s tým spojené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   musia byť </a:t>
            </a:r>
            <a:r>
              <a:rPr lang="cs-CZ" dirty="0">
                <a:solidFill>
                  <a:srgbClr val="FFC000"/>
                </a:solidFill>
                <a:effectLst/>
              </a:rPr>
              <a:t>bezplatné</a:t>
            </a:r>
            <a:r>
              <a:rPr lang="cs-CZ" dirty="0">
                <a:effectLst/>
              </a:rPr>
              <a:t>, poskytované verejnými organizáciami, bez nákladov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>
                <a:effectLst/>
              </a:rPr>
              <a:t> </a:t>
            </a:r>
            <a:r>
              <a:rPr lang="cs-CZ" dirty="0" smtClean="0">
                <a:effectLst/>
              </a:rPr>
              <a:t>  na rodičov.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cs-CZ" dirty="0" smtClean="0">
                <a:effectLst/>
              </a:rPr>
              <a:t>Náležité vzdelanie = kombinácia bežného a inviduálneho prístupu s cieľom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 </a:t>
            </a:r>
            <a:r>
              <a:rPr lang="cs-CZ" dirty="0" smtClean="0">
                <a:effectLst/>
              </a:rPr>
              <a:t>  splnenia individuálnych potrieb žiakov s postihnutím. </a:t>
            </a:r>
          </a:p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Rodičia sa silne podielajú na tomto procese.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25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617</TotalTime>
  <Words>607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Trebuchet MS</vt:lpstr>
      <vt:lpstr>Berlin</vt:lpstr>
      <vt:lpstr>Legislatíva AT </vt:lpstr>
      <vt:lpstr>3 základné oblasti</vt:lpstr>
      <vt:lpstr>Civil Rights Legislation  </vt:lpstr>
      <vt:lpstr>Educational Legislation  </vt:lpstr>
      <vt:lpstr>Technology Legislation  </vt:lpstr>
      <vt:lpstr>The Americans with Disabilities Act (ADA)</vt:lpstr>
      <vt:lpstr>The Americans with Disabilities Act (ADA)</vt:lpstr>
      <vt:lpstr>Rehabilitation Act</vt:lpstr>
      <vt:lpstr>Individuals with Disabilities Education Act (IDEA)</vt:lpstr>
      <vt:lpstr>The Technology-Related Assistance for Individuals with Disabilities</vt:lpstr>
      <vt:lpstr>Fair Housing Act</vt:lpstr>
      <vt:lpstr>The Television Decoder Circuitry Act of 1990</vt:lpstr>
      <vt:lpstr>Zdroje a ďalšie informácie</vt:lpstr>
      <vt:lpstr>Ďakujem za pozornosť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Michalik</dc:creator>
  <cp:lastModifiedBy>Peter Michalik</cp:lastModifiedBy>
  <cp:revision>35</cp:revision>
  <dcterms:created xsi:type="dcterms:W3CDTF">2013-11-20T16:21:51Z</dcterms:created>
  <dcterms:modified xsi:type="dcterms:W3CDTF">2013-11-21T14:43:20Z</dcterms:modified>
</cp:coreProperties>
</file>