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CB6DFC-2C0B-4699-B007-752F0BC99969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720C52-F5C4-4FBF-863B-DA7842C20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6DFC-2C0B-4699-B007-752F0BC99969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20C52-F5C4-4FBF-863B-DA7842C20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6DFC-2C0B-4699-B007-752F0BC99969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20C52-F5C4-4FBF-863B-DA7842C20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6DFC-2C0B-4699-B007-752F0BC99969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20C52-F5C4-4FBF-863B-DA7842C20AD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6DFC-2C0B-4699-B007-752F0BC99969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20C52-F5C4-4FBF-863B-DA7842C20AD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6DFC-2C0B-4699-B007-752F0BC99969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20C52-F5C4-4FBF-863B-DA7842C20AD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6DFC-2C0B-4699-B007-752F0BC99969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20C52-F5C4-4FBF-863B-DA7842C20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6DFC-2C0B-4699-B007-752F0BC99969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20C52-F5C4-4FBF-863B-DA7842C20AD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B6DFC-2C0B-4699-B007-752F0BC99969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20C52-F5C4-4FBF-863B-DA7842C20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CB6DFC-2C0B-4699-B007-752F0BC99969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20C52-F5C4-4FBF-863B-DA7842C20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CB6DFC-2C0B-4699-B007-752F0BC99969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720C52-F5C4-4FBF-863B-DA7842C20AD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CB6DFC-2C0B-4699-B007-752F0BC99969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720C52-F5C4-4FBF-863B-DA7842C20AD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ozikemnacestach.cz/" TargetMode="External"/><Relationship Id="rId2" Type="http://schemas.openxmlformats.org/officeDocument/2006/relationships/hyperlink" Target="http://www.helpnet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cs-CZ" sz="3200" dirty="0" smtClean="0"/>
              <a:t>TURISTIKA A INFORMAČNÍ SYSTÉMY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32240" y="6093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Petr </a:t>
            </a:r>
            <a:r>
              <a:rPr lang="cs-CZ" dirty="0" err="1" smtClean="0">
                <a:solidFill>
                  <a:schemeClr val="bg1"/>
                </a:solidFill>
              </a:rPr>
              <a:t>Machovec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Zrakově postižení</a:t>
            </a:r>
            <a:endParaRPr lang="cs-CZ" sz="3200" dirty="0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Doprava</a:t>
            </a:r>
          </a:p>
          <a:p>
            <a:pPr lvl="1"/>
            <a:r>
              <a:rPr lang="cs-CZ" dirty="0" smtClean="0"/>
              <a:t>Na delší vzdálenost jedině s průvodcem</a:t>
            </a:r>
          </a:p>
          <a:p>
            <a:pPr lvl="1">
              <a:buNone/>
            </a:pPr>
            <a:r>
              <a:rPr lang="cs-CZ" dirty="0" smtClean="0"/>
              <a:t>	(na dopravním prostředku nezáleží)</a:t>
            </a:r>
          </a:p>
          <a:p>
            <a:pPr lvl="1"/>
            <a:r>
              <a:rPr lang="cs-CZ" dirty="0" smtClean="0"/>
              <a:t>V některých městech není problém – </a:t>
            </a:r>
            <a:r>
              <a:rPr lang="en-US" dirty="0" smtClean="0"/>
              <a:t>”</a:t>
            </a:r>
            <a:r>
              <a:rPr lang="cs-CZ" dirty="0" smtClean="0"/>
              <a:t>mluvící</a:t>
            </a:r>
            <a:r>
              <a:rPr lang="en-US" dirty="0" smtClean="0"/>
              <a:t>”</a:t>
            </a:r>
            <a:r>
              <a:rPr lang="cs-CZ" dirty="0" smtClean="0"/>
              <a:t> vozidla MHD, viz prezentace </a:t>
            </a:r>
            <a:r>
              <a:rPr lang="en-US" dirty="0" smtClean="0"/>
              <a:t>”</a:t>
            </a:r>
            <a:r>
              <a:rPr lang="cs-CZ" dirty="0" smtClean="0"/>
              <a:t>Navigace</a:t>
            </a:r>
          </a:p>
          <a:p>
            <a:pPr lvl="1">
              <a:buNone/>
            </a:pPr>
            <a:r>
              <a:rPr lang="cs-CZ" dirty="0" smtClean="0"/>
              <a:t>	nevidomých</a:t>
            </a:r>
            <a:r>
              <a:rPr lang="en-US" dirty="0" smtClean="0"/>
              <a:t> ”</a:t>
            </a:r>
            <a:endParaRPr lang="cs-CZ" dirty="0" smtClean="0"/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8998"/>
            <a:ext cx="335927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335934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Pohybově postižení</a:t>
            </a:r>
            <a:endParaRPr lang="cs-CZ" sz="32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</p:spPr>
        <p:txBody>
          <a:bodyPr>
            <a:normAutofit/>
          </a:bodyPr>
          <a:lstStyle/>
          <a:p>
            <a:r>
              <a:rPr lang="cs-CZ" sz="2600" dirty="0" smtClean="0"/>
              <a:t>Internet</a:t>
            </a:r>
            <a:endParaRPr lang="cs-CZ" sz="2200" dirty="0" smtClean="0"/>
          </a:p>
          <a:p>
            <a:pPr lvl="1"/>
            <a:r>
              <a:rPr lang="cs-CZ" dirty="0" smtClean="0"/>
              <a:t>Dostatek informací</a:t>
            </a:r>
            <a:endParaRPr lang="cs-CZ" dirty="0" smtClean="0">
              <a:hlinkClick r:id="rId2"/>
            </a:endParaRPr>
          </a:p>
          <a:p>
            <a:pPr lvl="1"/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helpnet.cz</a:t>
            </a:r>
            <a:endParaRPr lang="cs-CZ" dirty="0" smtClean="0"/>
          </a:p>
          <a:p>
            <a:pPr lvl="2"/>
            <a:r>
              <a:rPr lang="cs-CZ" dirty="0" smtClean="0"/>
              <a:t>informační portál pro zdravotně postižené</a:t>
            </a:r>
          </a:p>
          <a:p>
            <a:pPr lvl="2"/>
            <a:r>
              <a:rPr lang="cs-CZ" dirty="0" smtClean="0"/>
              <a:t>obsahuje seznam deseti dalších internetových adres</a:t>
            </a:r>
          </a:p>
          <a:p>
            <a:pPr lvl="2">
              <a:buNone/>
            </a:pPr>
            <a:r>
              <a:rPr lang="cs-CZ" dirty="0" smtClean="0"/>
              <a:t>	s informacemi o turistice pro pohybově postižené</a:t>
            </a:r>
          </a:p>
          <a:p>
            <a:pPr lvl="2"/>
            <a:r>
              <a:rPr lang="cs-CZ" dirty="0" smtClean="0"/>
              <a:t>některé stránky náleží specifickému regionu</a:t>
            </a:r>
          </a:p>
          <a:p>
            <a:pPr lvl="2">
              <a:buNone/>
            </a:pPr>
            <a:r>
              <a:rPr lang="cs-CZ" dirty="0" smtClean="0"/>
              <a:t>	Krkonoše, Šumava, Vysočina), jiné jsou celostátní</a:t>
            </a:r>
          </a:p>
          <a:p>
            <a:pPr lvl="2"/>
            <a:r>
              <a:rPr lang="cs-CZ" dirty="0" smtClean="0"/>
              <a:t>nejzajímavější je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svozikemnacestach.cz</a:t>
            </a:r>
            <a:endParaRPr lang="cs-CZ" dirty="0" smtClean="0"/>
          </a:p>
          <a:p>
            <a:pPr lvl="2">
              <a:buNone/>
            </a:pPr>
            <a:r>
              <a:rPr lang="cs-CZ" dirty="0" smtClean="0"/>
              <a:t>	(tipy na bezbariérové ubytování, informace o </a:t>
            </a:r>
          </a:p>
          <a:p>
            <a:pPr lvl="2">
              <a:buNone/>
            </a:pPr>
            <a:r>
              <a:rPr lang="cs-CZ" dirty="0" smtClean="0"/>
              <a:t>	přístupnosti kulturních památek a  sportovišť, </a:t>
            </a:r>
          </a:p>
          <a:p>
            <a:pPr lvl="2">
              <a:buNone/>
            </a:pPr>
            <a:r>
              <a:rPr lang="cs-CZ" dirty="0" smtClean="0"/>
              <a:t>	informace o publikovaných materiálech</a:t>
            </a:r>
          </a:p>
          <a:p>
            <a:pPr lvl="2">
              <a:buNone/>
            </a:pPr>
            <a:r>
              <a:rPr lang="cs-CZ" dirty="0" smtClean="0"/>
              <a:t>	k cestování, internetové tipy)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Pohybově postižení</a:t>
            </a:r>
            <a:endParaRPr lang="cs-CZ" sz="32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Speciální turistické značení</a:t>
            </a:r>
          </a:p>
          <a:p>
            <a:pPr lvl="1"/>
            <a:r>
              <a:rPr lang="cs-CZ" dirty="0" smtClean="0"/>
              <a:t>Souvisí se zpřístupňováním turistických tras postiženým</a:t>
            </a:r>
          </a:p>
          <a:p>
            <a:pPr lvl="1"/>
            <a:r>
              <a:rPr lang="cs-CZ" dirty="0" smtClean="0"/>
              <a:t>Udává sjízdnost trasy na invalidním vozíku</a:t>
            </a:r>
          </a:p>
          <a:p>
            <a:pPr lvl="1"/>
            <a:r>
              <a:rPr lang="cs-CZ" dirty="0" smtClean="0"/>
              <a:t>V posledních letech velký rozvoj po celé ČR</a:t>
            </a:r>
          </a:p>
        </p:txBody>
      </p:sp>
      <p:pic>
        <p:nvPicPr>
          <p:cNvPr id="1028" name="Picture 4" descr="http://www.utok.cz/sites/default/files/data/USERS/u21/dDSC_007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6624736" cy="290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Pohybově postižení</a:t>
            </a:r>
            <a:endParaRPr lang="cs-CZ" sz="32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Doprava obecně</a:t>
            </a:r>
          </a:p>
          <a:p>
            <a:pPr lvl="1"/>
            <a:r>
              <a:rPr lang="cs-CZ" dirty="0" smtClean="0"/>
              <a:t>Bezbariérová doprava</a:t>
            </a:r>
          </a:p>
          <a:p>
            <a:pPr lvl="1"/>
            <a:r>
              <a:rPr lang="cs-CZ" dirty="0" smtClean="0"/>
              <a:t>Nesouvisí primárně s turistikou</a:t>
            </a:r>
          </a:p>
          <a:p>
            <a:pPr lvl="1"/>
            <a:r>
              <a:rPr lang="cs-CZ" dirty="0" smtClean="0"/>
              <a:t>Často v rámci MHD</a:t>
            </a:r>
          </a:p>
          <a:p>
            <a:pPr lvl="1"/>
            <a:r>
              <a:rPr lang="cs-CZ" dirty="0" smtClean="0"/>
              <a:t>Na dlouhé vzdálenosti problém (vlak, autobus)</a:t>
            </a:r>
          </a:p>
          <a:p>
            <a:pPr lvl="1"/>
            <a:r>
              <a:rPr lang="cs-CZ" dirty="0" smtClean="0"/>
              <a:t>Na extrémně dlouhé vzdálenosti (letadlo) naopak problémem být nemusí (a ani nesmí, viz dále)</a:t>
            </a:r>
          </a:p>
          <a:p>
            <a:pPr lvl="1"/>
            <a:r>
              <a:rPr lang="cs-CZ" dirty="0" smtClean="0"/>
              <a:t>Existují automobily se speciálními úpravami</a:t>
            </a:r>
          </a:p>
          <a:p>
            <a:pPr lvl="1">
              <a:buNone/>
            </a:pPr>
            <a:r>
              <a:rPr lang="cs-CZ" dirty="0" smtClean="0"/>
              <a:t>	pro postižené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Pohybově postižení</a:t>
            </a:r>
            <a:endParaRPr lang="cs-CZ" sz="32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>
            <a:normAutofit/>
          </a:bodyPr>
          <a:lstStyle/>
          <a:p>
            <a:r>
              <a:rPr lang="cs-CZ" sz="2600" dirty="0" smtClean="0"/>
              <a:t>Doprava vlakem</a:t>
            </a:r>
          </a:p>
          <a:p>
            <a:pPr lvl="1"/>
            <a:r>
              <a:rPr lang="cs-CZ" dirty="0" smtClean="0"/>
              <a:t>Většinou pouze na vybraných regionálních tratích</a:t>
            </a:r>
          </a:p>
          <a:p>
            <a:pPr lvl="1">
              <a:buNone/>
            </a:pPr>
            <a:r>
              <a:rPr lang="cs-CZ" dirty="0" smtClean="0"/>
              <a:t>	ve vybraných regionech – vlaky typu </a:t>
            </a:r>
            <a:r>
              <a:rPr lang="cs-CZ" dirty="0" err="1" smtClean="0"/>
              <a:t>Regionova</a:t>
            </a:r>
            <a:r>
              <a:rPr lang="cs-CZ" dirty="0" smtClean="0"/>
              <a:t>,</a:t>
            </a:r>
          </a:p>
          <a:p>
            <a:pPr lvl="1">
              <a:buNone/>
            </a:pPr>
            <a:r>
              <a:rPr lang="cs-CZ" dirty="0" smtClean="0"/>
              <a:t>	</a:t>
            </a:r>
            <a:r>
              <a:rPr lang="cs-CZ" dirty="0" err="1" smtClean="0"/>
              <a:t>Regiopanter</a:t>
            </a:r>
            <a:r>
              <a:rPr lang="cs-CZ" dirty="0" smtClean="0"/>
              <a:t>, City Elefant nebo </a:t>
            </a:r>
            <a:r>
              <a:rPr lang="cs-CZ" dirty="0" err="1" smtClean="0"/>
              <a:t>Žabotlam</a:t>
            </a:r>
            <a:endParaRPr lang="cs-CZ" dirty="0" smtClean="0"/>
          </a:p>
          <a:p>
            <a:pPr lvl="1"/>
            <a:r>
              <a:rPr lang="cs-CZ" dirty="0" smtClean="0"/>
              <a:t>Na dlouhé tratě téměř vůbec</a:t>
            </a:r>
          </a:p>
          <a:p>
            <a:pPr lvl="1"/>
            <a:r>
              <a:rPr lang="cs-CZ" dirty="0" smtClean="0"/>
              <a:t>Některé vlaky </a:t>
            </a:r>
            <a:r>
              <a:rPr lang="cs-CZ" dirty="0" err="1" smtClean="0"/>
              <a:t>EuroCity</a:t>
            </a:r>
            <a:r>
              <a:rPr lang="cs-CZ" dirty="0" smtClean="0"/>
              <a:t> jsou vybaveny vozem</a:t>
            </a:r>
          </a:p>
          <a:p>
            <a:pPr lvl="1">
              <a:buNone/>
            </a:pPr>
            <a:r>
              <a:rPr lang="cs-CZ" dirty="0" smtClean="0"/>
              <a:t>	se zvedací plošinou</a:t>
            </a:r>
          </a:p>
          <a:p>
            <a:pPr lvl="1"/>
            <a:r>
              <a:rPr lang="cs-CZ" dirty="0" smtClean="0"/>
              <a:t>Vlaky společnosti Leo Expres jsou bezbariérové</a:t>
            </a:r>
          </a:p>
          <a:p>
            <a:pPr lvl="1"/>
            <a:r>
              <a:rPr lang="cs-CZ" dirty="0" smtClean="0"/>
              <a:t>Pokud je v nástupní i výstupní stanici zvedací</a:t>
            </a:r>
          </a:p>
          <a:p>
            <a:pPr lvl="1">
              <a:buNone/>
            </a:pPr>
            <a:r>
              <a:rPr lang="cs-CZ" dirty="0" smtClean="0"/>
              <a:t>	plošina,	je možné cestovat v zavazadlovém voze</a:t>
            </a:r>
          </a:p>
          <a:p>
            <a:pPr lvl="1">
              <a:buNone/>
            </a:pPr>
            <a:r>
              <a:rPr lang="cs-CZ" dirty="0" smtClean="0"/>
              <a:t>	(je-li ve vlaku zařazen)</a:t>
            </a:r>
          </a:p>
          <a:p>
            <a:pPr lvl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Pohybově postižení</a:t>
            </a:r>
            <a:endParaRPr lang="cs-CZ" sz="3200" dirty="0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Doprava vlakem</a:t>
            </a:r>
          </a:p>
          <a:p>
            <a:pPr lvl="1"/>
            <a:endParaRPr lang="cs-CZ" sz="2000" dirty="0" smtClean="0"/>
          </a:p>
        </p:txBody>
      </p:sp>
      <p:pic>
        <p:nvPicPr>
          <p:cNvPr id="27650" name="Picture 2" descr="http://upload.wikimedia.org/wikipedia/commons/e/e4/%C5%BDabotlam,_dve%C5%9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1888706" cy="2520280"/>
          </a:xfrm>
          <a:prstGeom prst="rect">
            <a:avLst/>
          </a:prstGeom>
          <a:noFill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298187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26860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77072"/>
            <a:ext cx="294303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7" y="4077072"/>
            <a:ext cx="460851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Pohybově postižení</a:t>
            </a:r>
            <a:endParaRPr lang="cs-CZ" sz="3200" dirty="0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Doprava autobusem</a:t>
            </a:r>
          </a:p>
          <a:p>
            <a:pPr lvl="1"/>
            <a:r>
              <a:rPr lang="cs-CZ" dirty="0" smtClean="0"/>
              <a:t>Výhradně v rámci MHD, případně regionální dopravy</a:t>
            </a:r>
          </a:p>
          <a:p>
            <a:pPr lvl="1"/>
            <a:r>
              <a:rPr lang="cs-CZ" dirty="0" smtClean="0"/>
              <a:t>IDS JMK nasazuje bezbariérové autobusy</a:t>
            </a:r>
          </a:p>
          <a:p>
            <a:pPr lvl="1">
              <a:buNone/>
            </a:pPr>
            <a:r>
              <a:rPr lang="cs-CZ" dirty="0" smtClean="0"/>
              <a:t>	i na některé regionální linky</a:t>
            </a:r>
          </a:p>
          <a:p>
            <a:pPr lvl="1"/>
            <a:r>
              <a:rPr lang="cs-CZ" dirty="0" smtClean="0"/>
              <a:t>Na dlouhých tratích vyloučeno</a:t>
            </a:r>
          </a:p>
          <a:p>
            <a:pPr lvl="1"/>
            <a:endParaRPr lang="cs-CZ" sz="2000" dirty="0" smtClean="0"/>
          </a:p>
        </p:txBody>
      </p:sp>
      <p:pic>
        <p:nvPicPr>
          <p:cNvPr id="7" name="Picture 4" descr="http://static.bmhd.cz/data/bmhd-aktuality/img/2010/2010-07-11-5B3_4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3141248"/>
            <a:ext cx="3776992" cy="2520000"/>
          </a:xfrm>
          <a:prstGeom prst="rect">
            <a:avLst/>
          </a:prstGeom>
          <a:noFill/>
        </p:spPr>
      </p:pic>
      <p:pic>
        <p:nvPicPr>
          <p:cNvPr id="28674" name="Picture 2" descr="http://www.jihovychod.cz/w/1200/img/rack/dotace/gallery/07.00951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997" y="3141248"/>
            <a:ext cx="3795427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Pohybově postižení</a:t>
            </a:r>
            <a:endParaRPr lang="cs-CZ" sz="32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Letecká doprava</a:t>
            </a:r>
          </a:p>
          <a:p>
            <a:pPr lvl="1"/>
            <a:r>
              <a:rPr lang="cs-CZ" dirty="0" smtClean="0"/>
              <a:t>Nařízení Evropského parlamentu a rady</a:t>
            </a:r>
          </a:p>
          <a:p>
            <a:pPr lvl="1">
              <a:buNone/>
            </a:pPr>
            <a:r>
              <a:rPr lang="cs-CZ" dirty="0" smtClean="0"/>
              <a:t>	(ES) č. 1107/2006 ze dne 5. června 2006</a:t>
            </a:r>
          </a:p>
          <a:p>
            <a:pPr lvl="1">
              <a:buNone/>
            </a:pPr>
            <a:r>
              <a:rPr lang="cs-CZ" dirty="0" smtClean="0"/>
              <a:t>	ukládá evropským letištím povinnost umožnit</a:t>
            </a:r>
          </a:p>
          <a:p>
            <a:pPr lvl="1">
              <a:buNone/>
            </a:pPr>
            <a:r>
              <a:rPr lang="cs-CZ" dirty="0" smtClean="0"/>
              <a:t>	leteckou přepravu osob se zdravotním postižením</a:t>
            </a:r>
          </a:p>
          <a:p>
            <a:pPr lvl="1"/>
            <a:r>
              <a:rPr lang="cs-CZ" dirty="0" smtClean="0"/>
              <a:t>Letiště poskytují zdarma asistenční službu</a:t>
            </a:r>
          </a:p>
          <a:p>
            <a:pPr lvl="1"/>
            <a:r>
              <a:rPr lang="cs-CZ" dirty="0" smtClean="0"/>
              <a:t>Na velkých letištích jsou nástupní chodby,</a:t>
            </a:r>
          </a:p>
          <a:p>
            <a:pPr lvl="1">
              <a:buNone/>
            </a:pPr>
            <a:r>
              <a:rPr lang="cs-CZ" dirty="0" smtClean="0"/>
              <a:t>	které umožňují bezbariérový nástup na palubu</a:t>
            </a:r>
          </a:p>
          <a:p>
            <a:pPr lvl="1">
              <a:buNone/>
            </a:pPr>
            <a:r>
              <a:rPr lang="cs-CZ" dirty="0" smtClean="0"/>
              <a:t>	(v ČR možné pouze v Praze)</a:t>
            </a:r>
          </a:p>
          <a:p>
            <a:pPr lvl="1"/>
            <a:r>
              <a:rPr lang="cs-CZ" dirty="0" smtClean="0"/>
              <a:t>Na menších letištích se používají mobilní výtahy</a:t>
            </a:r>
          </a:p>
          <a:p>
            <a:pPr lvl="1">
              <a:buNone/>
            </a:pPr>
            <a:r>
              <a:rPr lang="cs-CZ" dirty="0" smtClean="0"/>
              <a:t>	nebo židle jezdící po zábradlí nástupních schodů</a:t>
            </a:r>
          </a:p>
          <a:p>
            <a:pPr lvl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Letecká doprava</a:t>
            </a:r>
          </a:p>
          <a:p>
            <a:pPr lvl="1"/>
            <a:endParaRPr lang="cs-CZ" sz="2000" dirty="0" smtClean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Pohybově postižení</a:t>
            </a:r>
            <a:endParaRPr lang="cs-CZ" sz="3200" dirty="0"/>
          </a:p>
        </p:txBody>
      </p:sp>
      <p:pic>
        <p:nvPicPr>
          <p:cNvPr id="29698" name="Picture 2" descr="http://www.handiramp.com/images/accessibility/mobilift-a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519999" cy="2520000"/>
          </a:xfrm>
          <a:prstGeom prst="rect">
            <a:avLst/>
          </a:prstGeom>
          <a:noFill/>
        </p:spPr>
      </p:pic>
      <p:pic>
        <p:nvPicPr>
          <p:cNvPr id="29700" name="Picture 4" descr="http://rantsofasassystew.com/wp-content/uploads/2013/07/article-1156970-03BA55D6000005DC-267_468x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4123635" cy="2520000"/>
          </a:xfrm>
          <a:prstGeom prst="rect">
            <a:avLst/>
          </a:prstGeom>
          <a:noFill/>
        </p:spPr>
      </p:pic>
      <p:pic>
        <p:nvPicPr>
          <p:cNvPr id="29702" name="Picture 6" descr="http://www.access-lifts.co.uk/uploads/images/Aircraft-Lift-3-c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2520000" cy="2438522"/>
          </a:xfrm>
          <a:prstGeom prst="rect">
            <a:avLst/>
          </a:prstGeom>
          <a:noFill/>
        </p:spPr>
      </p:pic>
      <p:pic>
        <p:nvPicPr>
          <p:cNvPr id="29704" name="Picture 8" descr="http://media.nowpublic.net/images/c6/a/c6a45ba1e47a022a6e5c62bfcbd8637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077072"/>
            <a:ext cx="2210792" cy="243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Pohybově postižení</a:t>
            </a:r>
            <a:endParaRPr lang="cs-CZ" sz="32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Doprava automobilem</a:t>
            </a:r>
          </a:p>
          <a:p>
            <a:pPr lvl="1"/>
            <a:r>
              <a:rPr lang="cs-CZ" dirty="0" smtClean="0"/>
              <a:t>Základem je obyčejný automobil, na kterém jsou</a:t>
            </a:r>
          </a:p>
          <a:p>
            <a:pPr lvl="1">
              <a:buNone/>
            </a:pPr>
            <a:r>
              <a:rPr lang="cs-CZ" dirty="0" smtClean="0"/>
              <a:t>	provedeny dodatečné úpravy</a:t>
            </a:r>
          </a:p>
          <a:p>
            <a:pPr lvl="1"/>
            <a:r>
              <a:rPr lang="cs-CZ" dirty="0" smtClean="0"/>
              <a:t>Existují specializované firmy pro úpravy automobilů</a:t>
            </a:r>
          </a:p>
          <a:p>
            <a:pPr lvl="1"/>
            <a:r>
              <a:rPr lang="cs-CZ" dirty="0" smtClean="0"/>
              <a:t>Typicky se jedná o odstranění pedálů a umožnění</a:t>
            </a:r>
          </a:p>
          <a:p>
            <a:pPr lvl="1">
              <a:buNone/>
            </a:pPr>
            <a:r>
              <a:rPr lang="cs-CZ" dirty="0" smtClean="0"/>
              <a:t>	ovládání automobilu rukama, jsou ale možné</a:t>
            </a:r>
          </a:p>
          <a:p>
            <a:pPr lvl="1">
              <a:buNone/>
            </a:pPr>
            <a:r>
              <a:rPr lang="cs-CZ" dirty="0" smtClean="0"/>
              <a:t>	i úpravy usnadňující nástup a výstup</a:t>
            </a:r>
          </a:p>
          <a:p>
            <a:pPr lvl="1"/>
            <a:r>
              <a:rPr lang="cs-CZ" dirty="0" smtClean="0"/>
              <a:t>Existují i automobily speciálně pro postižené,</a:t>
            </a:r>
          </a:p>
          <a:p>
            <a:pPr lvl="1">
              <a:buNone/>
            </a:pPr>
            <a:r>
              <a:rPr lang="cs-CZ" dirty="0" smtClean="0"/>
              <a:t>	například </a:t>
            </a:r>
            <a:r>
              <a:rPr lang="cs-CZ" dirty="0" err="1" smtClean="0"/>
              <a:t>Elbee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8000" y="980728"/>
            <a:ext cx="8229600" cy="5026563"/>
          </a:xfrm>
        </p:spPr>
        <p:txBody>
          <a:bodyPr/>
          <a:lstStyle/>
          <a:p>
            <a:r>
              <a:rPr lang="cs-CZ" sz="2600" dirty="0" smtClean="0"/>
              <a:t>Možnosti turistiky pro postižené</a:t>
            </a:r>
          </a:p>
          <a:p>
            <a:pPr lvl="1"/>
            <a:r>
              <a:rPr lang="cs-CZ" dirty="0" smtClean="0"/>
              <a:t>Turistika s průvodcem</a:t>
            </a:r>
          </a:p>
          <a:p>
            <a:pPr lvl="1"/>
            <a:r>
              <a:rPr lang="cs-CZ" dirty="0" smtClean="0"/>
              <a:t>Speciální značení</a:t>
            </a:r>
          </a:p>
          <a:p>
            <a:pPr lvl="1"/>
            <a:r>
              <a:rPr lang="cs-CZ" dirty="0" smtClean="0"/>
              <a:t>Informace o </a:t>
            </a:r>
            <a:r>
              <a:rPr lang="cs-CZ" dirty="0" smtClean="0"/>
              <a:t>schůdnosti a dostupnosti</a:t>
            </a:r>
          </a:p>
          <a:p>
            <a:pPr lvl="1"/>
            <a:r>
              <a:rPr lang="cs-CZ" dirty="0" smtClean="0"/>
              <a:t>Doprava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sz="2600" dirty="0" smtClean="0"/>
              <a:t>Rozdělení</a:t>
            </a:r>
          </a:p>
          <a:p>
            <a:pPr lvl="1"/>
            <a:r>
              <a:rPr lang="cs-CZ" dirty="0" smtClean="0"/>
              <a:t>Zrakově postižení</a:t>
            </a:r>
          </a:p>
          <a:p>
            <a:pPr lvl="1"/>
            <a:r>
              <a:rPr lang="cs-CZ" dirty="0" smtClean="0"/>
              <a:t>Pohybově postižení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O co jde?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Pohybově postižení</a:t>
            </a:r>
            <a:endParaRPr lang="cs-CZ" sz="3200" dirty="0"/>
          </a:p>
        </p:txBody>
      </p:sp>
      <p:pic>
        <p:nvPicPr>
          <p:cNvPr id="5" name="Picture 6" descr="http://www.zakruta.cz/data/magazin/e0337e61f982ae7624ad4d5f2c2db4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00" y="4005344"/>
            <a:ext cx="3359999" cy="2520000"/>
          </a:xfrm>
          <a:prstGeom prst="rect">
            <a:avLst/>
          </a:prstGeom>
          <a:noFill/>
        </p:spPr>
      </p:pic>
      <p:pic>
        <p:nvPicPr>
          <p:cNvPr id="6" name="Picture 2" descr="http://media.novinky.cz/211/292119-top_foto1-u7xcw.jpg?1321632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05344"/>
            <a:ext cx="4473371" cy="2520000"/>
          </a:xfrm>
          <a:prstGeom prst="rect">
            <a:avLst/>
          </a:prstGeom>
          <a:noFill/>
        </p:spPr>
      </p:pic>
      <p:pic>
        <p:nvPicPr>
          <p:cNvPr id="1026" name="Picture 2" descr="http://www.praguecityline.cz/wp-content/uploads/2010/11/galerie-uprav-ford-focus-1-60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3055"/>
            <a:ext cx="3358800" cy="2517599"/>
          </a:xfrm>
          <a:prstGeom prst="rect">
            <a:avLst/>
          </a:prstGeom>
          <a:noFill/>
        </p:spPr>
      </p:pic>
      <p:pic>
        <p:nvPicPr>
          <p:cNvPr id="1028" name="Picture 4" descr="http://www.apicz.com/media/gallery/show/peugeot-obsaze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1" y="1413056"/>
            <a:ext cx="3698806" cy="2520000"/>
          </a:xfrm>
          <a:prstGeom prst="rect">
            <a:avLst/>
          </a:prstGeom>
          <a:noFill/>
        </p:spPr>
      </p:pic>
      <p:sp>
        <p:nvSpPr>
          <p:cNvPr id="9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Doprava automobilem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 smtClean="0"/>
              <a:t>Toť</a:t>
            </a:r>
            <a:r>
              <a:rPr lang="cs-CZ" sz="3200" dirty="0" smtClean="0"/>
              <a:t> vše…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Průvodci</a:t>
            </a:r>
          </a:p>
          <a:p>
            <a:pPr lvl="1"/>
            <a:r>
              <a:rPr lang="cs-CZ" dirty="0" smtClean="0"/>
              <a:t>Nejčastější řešení turistiky zrakově postižených</a:t>
            </a:r>
          </a:p>
          <a:p>
            <a:pPr lvl="1"/>
            <a:r>
              <a:rPr lang="cs-CZ" dirty="0" smtClean="0"/>
              <a:t>Postižení jsou schopni absolvovat i náročné trasy</a:t>
            </a:r>
          </a:p>
          <a:p>
            <a:pPr lvl="1"/>
            <a:r>
              <a:rPr lang="cs-CZ" dirty="0" smtClean="0"/>
              <a:t>Erik </a:t>
            </a:r>
            <a:r>
              <a:rPr lang="cs-CZ" dirty="0" err="1" smtClean="0"/>
              <a:t>Weihenmayer</a:t>
            </a:r>
            <a:r>
              <a:rPr lang="cs-CZ" dirty="0" smtClean="0"/>
              <a:t> (USA) – slepý horolezec, který 25.5.2001 zdolal Mount Everest</a:t>
            </a:r>
            <a:endParaRPr lang="cs-CZ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Zrakově postižení</a:t>
            </a:r>
            <a:endParaRPr lang="cs-CZ" sz="3200" dirty="0"/>
          </a:p>
        </p:txBody>
      </p:sp>
      <p:pic>
        <p:nvPicPr>
          <p:cNvPr id="5" name="Picture 2" descr="http://tommyspaulding.com/wp-content/uploads/2010/09/Erik-W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00" y="3068960"/>
            <a:ext cx="2232248" cy="2978701"/>
          </a:xfrm>
          <a:prstGeom prst="rect">
            <a:avLst/>
          </a:prstGeom>
          <a:noFill/>
        </p:spPr>
      </p:pic>
      <p:pic>
        <p:nvPicPr>
          <p:cNvPr id="6" name="Picture 4" descr="http://worldteamsports.org/wp-content/uploads/2010/09/Erik-WeihenmayerForUseOnBW.comFamousPeopl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68960"/>
            <a:ext cx="400768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Zrakově postižení</a:t>
            </a:r>
            <a:endParaRPr lang="cs-CZ" sz="32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>
            <a:normAutofit/>
          </a:bodyPr>
          <a:lstStyle/>
          <a:p>
            <a:r>
              <a:rPr lang="cs-CZ" sz="2600" dirty="0" smtClean="0"/>
              <a:t>Průvodci – kde je hledat?</a:t>
            </a:r>
          </a:p>
          <a:p>
            <a:pPr lvl="1"/>
            <a:r>
              <a:rPr lang="cs-CZ" dirty="0" smtClean="0"/>
              <a:t>Není to jednoduché</a:t>
            </a:r>
          </a:p>
          <a:p>
            <a:pPr lvl="1"/>
            <a:r>
              <a:rPr lang="cs-CZ" dirty="0" smtClean="0"/>
              <a:t>Nejlepší je asi navštívit správu sociálního zabezpečení</a:t>
            </a:r>
          </a:p>
          <a:p>
            <a:pPr lvl="1"/>
            <a:r>
              <a:rPr lang="cs-CZ" dirty="0" err="1" smtClean="0"/>
              <a:t>Tyfloservis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terénní a ambulantní sociální rehabilitace nevidomých a slabozrakých po celém území ČR prostřednictvím sítě krajských středisek</a:t>
            </a:r>
          </a:p>
          <a:p>
            <a:pPr lvl="2"/>
            <a:r>
              <a:rPr lang="cs-CZ" dirty="0" smtClean="0"/>
              <a:t>jediná nalezená celostátní organizace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Krajské organizace </a:t>
            </a:r>
          </a:p>
          <a:p>
            <a:pPr lvl="2"/>
            <a:r>
              <a:rPr lang="cs-CZ" dirty="0" smtClean="0">
                <a:sym typeface="Wingdings" pitchFamily="2" charset="2"/>
              </a:rPr>
              <a:t>Turistický oddíl TJ Zora Praha </a:t>
            </a:r>
          </a:p>
          <a:p>
            <a:pPr lvl="2"/>
            <a:r>
              <a:rPr lang="cs-CZ" dirty="0" err="1" smtClean="0"/>
              <a:t>Tyflokabinet</a:t>
            </a:r>
            <a:r>
              <a:rPr lang="cs-CZ" dirty="0" smtClean="0"/>
              <a:t> České Budějovice</a:t>
            </a:r>
          </a:p>
          <a:p>
            <a:pPr lvl="2"/>
            <a:r>
              <a:rPr lang="cs-CZ" dirty="0" smtClean="0">
                <a:sym typeface="Wingdings" pitchFamily="2" charset="2"/>
              </a:rPr>
              <a:t>a další...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Zrakově postižení</a:t>
            </a:r>
            <a:endParaRPr lang="cs-CZ" sz="32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Informační panely doplněné Braillovým písmem</a:t>
            </a:r>
          </a:p>
          <a:p>
            <a:pPr lvl="1"/>
            <a:r>
              <a:rPr lang="cs-CZ" dirty="0" smtClean="0"/>
              <a:t>Typicky na výstavách a v uzavřených areálech</a:t>
            </a:r>
          </a:p>
          <a:p>
            <a:pPr lvl="1"/>
            <a:r>
              <a:rPr lang="cs-CZ" dirty="0" smtClean="0"/>
              <a:t>Klasické venkovní turistické trasy většinou nemají</a:t>
            </a:r>
          </a:p>
          <a:p>
            <a:pPr lvl="1"/>
            <a:r>
              <a:rPr lang="cs-CZ" dirty="0" smtClean="0"/>
              <a:t>Výjimka v ČR: Naučná stezka Ludvíka </a:t>
            </a:r>
            <a:r>
              <a:rPr lang="cs-CZ" dirty="0" err="1" smtClean="0"/>
              <a:t>Očenáška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	na Plzeňsku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00" y="3068960"/>
            <a:ext cx="26928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://www.plzenskykraj.kct.cz/nastezky/nsocenas_soubory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68960"/>
            <a:ext cx="4106459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Zrakově postižení</a:t>
            </a:r>
            <a:endParaRPr lang="cs-CZ" sz="32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Informační panely doplněné Braillovým písmem</a:t>
            </a:r>
          </a:p>
          <a:p>
            <a:pPr lvl="1"/>
            <a:r>
              <a:rPr lang="cs-CZ" dirty="0" smtClean="0"/>
              <a:t>V zahraničí také jen příležitostně</a:t>
            </a:r>
          </a:p>
          <a:p>
            <a:pPr lvl="1"/>
            <a:r>
              <a:rPr lang="cs-CZ" dirty="0" smtClean="0"/>
              <a:t>Pouliční značení v Sydney (Austrálie)</a:t>
            </a:r>
          </a:p>
          <a:p>
            <a:pPr lvl="1"/>
            <a:r>
              <a:rPr lang="cs-CZ" dirty="0" smtClean="0"/>
              <a:t>Informace u reliéfní mapy v centru Madridu</a:t>
            </a:r>
          </a:p>
          <a:p>
            <a:pPr lvl="1"/>
            <a:r>
              <a:rPr lang="cs-CZ" dirty="0" smtClean="0"/>
              <a:t>a mnoho dalších...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1026" name="Picture 2" descr="Road test for new braille street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784774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Zrakově postižení</a:t>
            </a:r>
            <a:endParaRPr lang="cs-CZ" sz="3200" dirty="0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Vodící linie, varovné pásy, akustické navádění</a:t>
            </a:r>
          </a:p>
          <a:p>
            <a:pPr lvl="1"/>
            <a:r>
              <a:rPr lang="cs-CZ" dirty="0" smtClean="0"/>
              <a:t>Viz prezentace </a:t>
            </a:r>
            <a:r>
              <a:rPr lang="en-US" dirty="0" smtClean="0"/>
              <a:t>”</a:t>
            </a:r>
            <a:r>
              <a:rPr lang="cs-CZ" dirty="0" smtClean="0"/>
              <a:t>Detekce překážek</a:t>
            </a:r>
            <a:r>
              <a:rPr lang="en-US" dirty="0" smtClean="0"/>
              <a:t>”</a:t>
            </a:r>
            <a:endParaRPr lang="cs-CZ" dirty="0" smtClean="0"/>
          </a:p>
          <a:p>
            <a:pPr lvl="1"/>
            <a:r>
              <a:rPr lang="cs-CZ" dirty="0" smtClean="0"/>
              <a:t>Typicky ve městech</a:t>
            </a:r>
          </a:p>
          <a:p>
            <a:pPr lvl="1"/>
            <a:r>
              <a:rPr lang="cs-CZ" dirty="0" smtClean="0"/>
              <a:t>Nejsou primárně určeny pro turistiku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7" name="Picture 9" descr="http://home.tiscali.cz/%7Eca839582/bariery/barifoto/u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00" y="2700000"/>
            <a:ext cx="3359999" cy="2520000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TEhUUExQWFBUXFRUYGBcXFxgaFxgVGBQXFxQXGBgcHSggGBolHBgXITEhJSkrLi4uFx8zODMsNygtLisBCgoKDg0NFBAQFCwcHBwsLCwsLCwsLCwsLCwsLCwsLCw3LCwsLCwsLCwsLCwsLCwsLCwsLCwsLCwsLiwsLCssLP/AABEIAKgBLAMBIgACEQEDEQH/xAAbAAABBQEBAAAAAAAAAAAAAAADAAECBAUGB//EAEQQAAEDAgIGBwYDBgUDBQAAAAEAAhEDITFBBBJRYXGRBRMigaHR8AYyUpKxwUJi4RQzQ3KC8RUjU6LiY5PSFoOjssL/xAAYAQEBAQEBAAAAAAAAAAAAAAAAAQIDBP/EAB0RAQEBAAMBAQEBAAAAAAAAAAABEQIDMSFBYRL/2gAMAwEAAhEDEQA/AOFpyitmZQ75YqbXrN6rPzfmt9Xb1X5yQq0Zvnt2b1B1srK04yELYPWd1zrp28OMmxXqiQThed8LU6UbNV39J/2BC1AbciRjAvwRukp6w/y0/wD6DyWuPledl6gLseQz3KwB2RJnb622TjAx9PV1B7ZHrvIWFixoFsATdbdBx2FYmi1NQwTh62epWpS6QZm4cj5LpPG1sncUdlS0wVSOn0/iHipUdOZhrDmqLhrbnfKfJB05oqDWaCKrR8Doe3YbY70/7Yz428wps0tuIc2eIQZLSXCRG8EGQcwRkUNzXbuR81qdLUg4GtSLdb8bJHaAzAn3h4hZjA5wkOBB/L+qqIjW2jkfNLVdtHL9VI0z8XgE2odp8FUCOvtbyKIwOzI7gpRvPglqqiSeFEFTCgYJ9ZKEkFnRtOeyzHkDNuLTxabHkjjS6bv3lID81M6h+W7T3AKhCRCC/wDsVN37uq3+Wp2D812nmEDSuj6lP32FoyMS08HCx5qvKsaNptSn7j3N2gGx4jA96CqWJtVag09jv3tFrvzM/wAt3h2TyUv2Oi/93W1T8NYav+9st5wgyITgrR0romqwSWHV+JsOb8zZColqCKSfVTQiHThyhCdAenpThg4jvVpvS9UfjPes8JIrHcyQYwP04pwYNsQhNfNiT5qYeItH3/unHuyefx571ffUcM9+KRM2EnAcZUXOmBB3EeKsPEiAJItaZnu4rlz5f6rpxmTNNScT3HxurfSVQl4/lpz3shV/cdJybB1cnHai16wdBgAFjRw1bfZSfrQBfAaDnJjDh9CpufAAGA+pvjG1VgSbYDM7slOwaec5nLHJZah9GaZPlO5atBptAHykfdZVB8EYE/bOFsUTabc12nirDWO2NTajvgbb1sRKd/7hSLePggTaZP8ADZz/AOKRof8ASZz/AOKlQccJPII+sdvgigUKYaZ6pp2i33CF0loZZNamwimbvaIt+ZoB5hWy87RyPmiaPpD227JB423oMEaRIkMdHd5pi8/AeY81Z6S0F9A6wjqnG8SQwn7FDLCb6w7h+qqAazvh8Qlru+HxRjTPxeCgaZ+LwCuoGXu+EfMlrv8AhHzKWofiPh5Jww/EfDyVERUf8I5paz/hHNT6vefDyT9XvPNQJpdmBzRNY7FDq955lOKY3/MfNBNp2hJN1I38z5pupHolBJJR6obEuqGxBZ0bTH0zLHuYfykjmM1dHTAf++osqfmH+W/5m2PeFkdUNg5J+rGwckGuNH0ap7lU0j8NUS3524DiEHSuh6rBrQHN+JhDm8bXjiFndUNg5IujVTTMsOqdosgGY2jmolw2jmtpvTQfavSp1htjUf8AM3yUhoui1PcqOon4aolvc8YDigwtcbRzS1xtC2dI9nqwGs1oqN+KmdYeF/BZbqUGCIOwojGGrcaskAG1iA3HcOJQDTIdBiRYi1rnuU9Z12NOcm0SRaSdl8/uoNdJJIuJ3G8X4rghzVtYDeTjcGe7yT6PpTmzBicbXhPUpHK5sSRlbPfCTmANyGIvt+5VQxc6/ZsSJOUi30Ra8+AvGAww80APkAXMXx7rBFBJBeRbeb4+aiiBoBgEu1d1ioE3IN8SefmmdVAEYzjiI2DxTCZAiZyvztdAfR2NJvEzy8VoN1Rg8fX7rHLwDqySD3Rlir2h05A1RaYI37d4iVvV1q0Db3h4IruKbRmDVGCJ1TdgWmg3WuEdqE2k3CByRKEYIqcJQpSE1kVc0WqCOrfcOtfCD+Ernek9CfozgA49U49kkTqn4StYEK/Teysx1OoJtcbsiN8ojljTf8Y+VCeyp8Q5I1amdHqdU8y03Y7dlKO4K6jMcKvoKB63f4LUTFquoyz1u9N/m/mWlCQV0Zh6z83iol79rvFapUgU0ZlPSnjKe4q/Qq62UIqQKgeU6QKSBJk4SKBklKEyBoSTpICaPpT2GWOcw7Wkj6LUb7S1o7QpvO1zAT4QschNCDmBrF2OeI4+CXaMXMuFzMZwfBFotuYJG8bPK6u6R0c4NDtUhhMNc5ph2qBratu1iFxZBbqzDnTMEbSBieG/coaSRhmeM8ROByTsbEQ0EziRhaIteNqC7um15t33xwUDstNgbYxGBm87gjUngG+BmBctjmo1SML4NM78MuKaq4SRERtmcMfuqI6uqIOe298rIZq3xg/fJDq1Sbxn5QUzKJdBNpJueEkq4LDGa2oTMTByGNrxZa2iVWhsdqRv9DvWU4n3QCRa4vJwnwVihRFpDha8LXFqNhmktBxPj5I7dLYfxDmsllBvxeI8/srNNoEdo8ib8YWsVfFYYhwPeFJ04hBpsBHvTxAP1umboo2DlCguNdKcuUej3dTVZUBcNUg2e4WzGOYsvSXaE2o0O1nODgIkMdIIt7zTlOeQUV5qXXRdEfqvacsDwPqe5d5V6CpHKmeNMDZmwt3HvQH+zVI/wmf01KjTyOtGY7kHG+1GgdZSkDtMuN7fxD79y5ro3TfwO7j9l6L0hopou1DSJbqgtIc0jVFom08swvOukdANOvGqWguBbPwl1lqeJWnCaEd9PchEKAZaoEI0KJCqBp08JlQ6SbXG5N1jdo5hBIJ0Prm7RzCmwg4X4X+iCQTqYoP+B/yO8k40ap/p1P8Atv8AJAOE8og0ap/pVP8Atv8AJQ0qg9kazKjJwJY4A8woIpIXWfldyS678rvDzVBISlC612TDzHmrVCkXCSWN3OcZ8AUGDXbGUfcRjG1SGkuI7TidUSBMgWAMDkga8txOsX2ytt4/qme2LCBOA2NwvOcLzTZ+sH1xe+U3Fto8UOhSmMbT3ncl1bi4tgj1A8lOnaBrGbWOFsI3LSnq0RvBOMZxGG79EBmjzEze4GcE52jaVbZbjOHddTJFjMbL74Mbk1Ven2BJF3WaM4iJ9bClUe0Nwzw89yerjJxvcHCYxts8VTfWAdGFhxjHuVk0XKNXVtAJAtOFo8FYpV3EbPqo6ForalyYEHVO2MAdkrW6F6Oa9gdrBrgSIIwM7Yg5Lc9IpsrnOO9s/RHo6UQLNbfZI+y6Gl7Pn4qcwT7wDrbgVJns7VOTCP5x5rWtYw/2o4Fp4g2+iL+1XgtcDwWr/gNQfwweBG2JjEDfCk7oavB/ynZ4QcMbAqbFZvXtO3kT9F2vsb0uH0zSce0y426m7eD9lyx6OrDGk/H4T5KXR2lP0eu15BEGHAjLBwjb5BSj0sjd5D9L8inawjA+vXiAdqjTcCAWwQQCDkQfd7iLckVp9eH6cllVbTtE61mqbEXB33i3MR9wFxfTHRYrNLSIewyCciMjuK9A9evWIWb0x0eH9to7Yx/MPP8AtwSjzMUAZlsOFnN2H1cFE0GnSa8GrTD2GxF5G8Qb8FqdLaESesYO2BBHxt+E79iy2uDm6wwPhtB3rSOwZ7OaK9ocykwgiQZMEc1D/wBP6OMaLOUrE6A6aNB2q6TSJuM2n4m/cZruKuj67Q5rg5pEgg5cVFY1PoXRh/ApHiwItfoHRajC3qWMJwcxrWuB2zCJUpkHYUtdBwnTXQL9Gd2mgtPuvA7J8ju+qzQ1eqB7XtLHgOabEELkun/ZV1MGrRl9LMYuZx2t389q1KzY5kBWtA06pRdrU3FpwOwjYRgQqyS0juehen6daG1DqVPzHsOP5ScDuPitetRjFeXkLb6I9palKGv/AMxmw+83+U/Y+CziyuwFAYwE5pgiCAQcQ64I4TCH0f0hTqN1mHWGYzB3jJGDcxhmo05/pD2Za6TROofgd7p4OxHeub0vQ30zq1Glp3/Y4HuXoppGJBVeqzW7L2tc3MO+yupjzsBIkLq+kfZQGXaO7/23m/8AS7Pgea5nSKLqbtV7S1wyNirrLlqDu00G+fdmJ8EN9WXH6n6xtVh9Rsz2W2mAbCeG/akwBpJvJJBGxcNjGhMcNUt1iDFjGYyxt+qF1ZaJkTPZG/hsVmjRc0Gzfex3p6lEa2IgG5zNtnrFXVDo1SI1gNw2z9MVOq4A3k4ADvJupU5MmDEA7hGFsziosp4HOe6Zw43RVljW6hN9aBAwM5W4puidDBqtkze98NskqLqcXIgmwwgCPrMqehaQGPaYaYNwRIO2dq3x+juaPQ2uAQAR2iC0sOsBmTP2V3RuiXNvFRpBEapA5nFZmh+2DwBDaYEEe64R/uWj/wCsHn+GzK4JvHNaut/Gi1tQWioQQ4GQXDukwePgrGjDVu2kDcE2g3EfCFls9rhbWogY4O2/0qej+1dIGCx4sBkRbdKn0brGC3Y1TduA7sOCLY8LHnY2hY9T2loE2L8ZkCL55ceanT6doH+LGIMtcLHfCzitJstMR45jPvChpDNkRbhBu3yQf8RpObrCqzI+80XwiDCuU3NIgOacrOBtlhjCAmh1xEbrD6gesgrQHrbbbvHiFmCm6bAbdot73mrlKkRfWMbMRGNuBQWAd/o4Txw4+M2n+/rkeCGRz9SPuFIDbzwn9D9d6gwOnNDLXa7R2XY7Q7Odgw7+K5HpbROrJqtHZP7xoy/6gH1Xpj2AgtNwRedmH6Fcp0nohpvLfwnCcxsWpRyrqYiZnZsIyutj2a6dNA9W8k0nf7DtG7aO/jj6RQ6l0YUnmx+Bx/CfynJRqU1UelaQ0ESCCCJBxBGRCytYE4EQcwR9clzfRPTDqfYc53V5Qfd4btyvO6YpnN53wfBTF1tterujVS3Ax9FyTulm5daeGt5qQ6XthpHc53/krg0PaH2SFQGrowAdi6mLBxxlnwndhwz4R7C0kEEEGCCIIOw7Cus/xd+Q0nm8/wD6VWtpOuS52jOe44lzSSeJKsrOObBSXQNds0QcgPspjrMtGjvb5K6YwNG0h1NwcwlpGY9XG5dZ0T7SMfDav+W7DWHuniPwqj11fKiBxhQOk6QPwNHGfNQdiK7G/wAWmdxe0fdBrabSP42zxB+i5APrbKY+ZT6uuc2cp+yYrp/26mLa47tbyRB0yz4if6T/AOK5b9lr5uaP6R5Jho9X4x8jUHANoh+qZc2XausR2cYgWTdIV4c8NFyZDtx2c1aqEDtkk/hAI90atzG2D9VQqy42zBi9rD9D3rlkrlhU3F2WQF8LDPuBRzphmAByGNphT0WmQyDAkjAX4+KFS0IHA499sYPgmRVippGtB1rRcDAuNsM9vFCcTg7IFw3GQgMBba5F8N2MFXqNG2AENLiSDfZj6upJI1Ir6aS0DtTrY7cBgVDRhcXjepaU2TY2xwwkDlsTaOwSLld+MRssBGbe9WG6ScwY3XVGg5o/HPH+6tMeMnDwRpZbpIztxS6wTMoQk5tPFJ74xDY7lBZNXZ90hUUGVWnLlH2KcgfCeRQF1woseFABvoIXYlBaD3D3XkRsOG1d17G9LdbSLXP1n08SbksM4nE4EfKvP302xj4ovQOlO0bSG1Gk6kgP1cSwm/GLHuUqvXizwi9/6THgkB99veLcwmoPBFnSI7i07t3BEG/geIwJwkYfRYVEDvNr27iUHpDQ21WwTByOYOzf5Ky7nj/ybu9bFE+WE9x9fZBw+laGHB1Oo3aHD9fuud6ssd1TydrHfE0ZH8wzXovTPRpeNdgGsPeaIuBssJOzaBwXJ9I6GKrIwOLXDFrsiFqUYr6a0+hdPhwp1HBrDYOc0u1Tlg5vZ5xwWdScSSx9ntsR9HDaCmqU+aqO+d0E6x6xkbqbr/8AyKbehh/qcmkfVxWH7Le0GpFGsexgx3wbj+X6cMOyfQUGYOif+q8cA37yjN6Dn+PU+Wj96ZV1rNyO0wEGW7oEf6tT5aH2pLjfaHRtK0Y3qE0yey8NaBwMDsn0F6UHodamHgtcA5pEFpEg8VR467pKt/qv+YobtOqHGo/5nea6b2m9jzSmpQl1PEsxczh8TfEeK5GFplN2kO+J3MqOucySmjamQbnRfS9MQ2rSp/zhjfERbuXQMYwiQxhBwIAhcJO0qba7m2a9wG4kDlKYsrmeqc5xAuY1jh4ZZqTWajiDBmTAP5cOSjoj7+9haxMnC24eSBXaC/WvfKcMvouUjC/ozTUsAdaHRAndeeKN1kZ3GzfjYZTCFojgD2TALSCcbG5jj6xUaxvja0wMTP8AZTBFoge6STI2c88z3FWGyxtzJI7v7IDH3wAGBx2YeCFWqSYFgt8YpuskmwvirOhtviAg0mA2C1dG0Nw3b7Lp4o9JwdaGEbgjDRmHFo7woOZq3mf6vOE9Oo6btdG0CQsqZ3R1PYO4lDf0e0XE/Mr4EmJ+qRba2SCm2hFw5w4EH7IoY7Koe8BGa1EDUFY64wc35SPuhVNf8p4FWzTO31CbqUFEVn5t+n6JjUI/CR/SVcYyDjZSdT8sEHYextY16IHWQ6nYiD7h903yiR3LraVNwF3TkSBiMjI+y839lekTQrtcT2D2XcDF+4we7evTzHGNubTxN4+yxViBdkSJ3xIdkdwI9XUxlbbE4bwnIsbm1jwyOQTQBljAJAvuNsvJRTttw+oOByw+i5jpzowMfrao1HHIYOzG4HEd4yXSgXPHb+LngUtKoB7S0guacgSM5iQRBkWukHmPS3R5cA+mIe3CB7wzaVUo1g9usBuO4jEHeur0/Q+reW4jEHa3bbNcz0noxpONVolp/eNHg8b9q3BWe2/cuq9lPaPV1aFY9jBjz+HY1x+Hfl9ObDREgyDcd6HUaiPX3tO2CmDguN9lPaKIoVnWwY85bGuOzYcvp2DmbcVBIwc4TkEIetHmitcqIzvXLe0nsm2rNSjDKmJbg1+3+V3gfFdU9igQg8X0ik5ri1w1XNsQRBB3oZXq/TnQdPSW9vsvA7LxiNx+IbuULzfpnoepo79WoMfdcPddwP2xWpWcUITQkmQcw1wGUgj/AHcZ2HBSI1jIveL2HcZupVaXaGAGEBtpvcbT5qFaoGgWJAtjnJI+3JcmUjUIEzMWgjdhAkIQrzgIjZNu9R0quHluqCABFx4mMVF8Ra0Ezv8A1WpBYqVLTgoU2kut9EFj55rS0FmEgDa6D65LUaxd0WgLCLnitplNosBHgqNOiAZY4d0/dGGkXufAq0aDqQ9So6qjr/mHrvUg5uAI9d6ipAKDmWuFMJ3BFCpNRUNiIUDBMWpwpFqgC9t1Mi25NVUqcqgOBXpPsn0l1tEAnt04ad7Y7Jwv5hec1AtT2Y6TNCsHX1T2XfynMcMe5SwenER3eLcxmTHcmy28fxA5bJ9Zp2iw1eIwAIjAHZnyTauziJF94k5n1gsKGxsTs4+8NojNSfaZ7zu+IXywUmjYYvaTMHMW9ckosItBw2H4TGHigzulNB6xtvfHunKbHkRjv4LlXCRBEZEHxBXbuGUWwvx90yczgsXp3owk9YwScHC14zG8WG8RsVlHA1qH7O/V/hPPZJ/A4/hO45IlSndbml6O17Cx4kEQQsOnSfTllS4/BUjEbHbHALWgD6a632W9oyIo1jsDHnwa4/QrmntQHshEesuBOIEquNLbr6hnWj4XR80Qud9lPaOYo1zfBjznsa47dhXUV6ZyF8lkHY9IkblVoFws7HaAYibKVR0Kg0IOm6Myqwsqt1mnI+BByO9B61J1QRdwHEoPPvaL2ZdQJeyX0tv4m7nbvzYcFz+r6svXa1WnBHWMFs3NjlOC5fTfZ/RXO1hXYycWtcyJzIBNuC1Ex5BVqFxL5DNWNXO4Aw3qsG4GDY45TwwR9KeJA2ZDZsGW1CqaxFwQLbh3BZkYpqxsTAGQjlzUNDp65iWje4wmcTh6KsUNE1p3XPhhzWlkCYr2iVYEX7ik3RQIlXaGjg4ZeKuKLozwcXFqt0WRFzuw+4KC3RHD3THebcro9LQNb3nHk77qiWt2vfFr3/sEUTMtqNHGRyujf4W2M523Q6vRQytxlTVWG1trmfN+qPrCMu6/3VGj0c0fivtbZWRo4GZPe7zhQSYEWPXBCo22IxKCJHq6kE6YoqD8EmJybJUUQzwmpolRCag0KOkOGDnDKziPujjpCqMKrx/W7zVFh8URqK0B01pER1zzxM/VTHT+kgH/ADebWnjks1L13qDZb7TaQJuw4CdQIjfaqtgRTNou114n811hEppTBo6T0w551nMYLX1AQScsXEbkUQ4bQVkzkpNqFjpB4ibHbbbvTAXTNDIu0SPEeaz6l8Nm9b1CuHCQe7McULStCDrizvA+tqmqwHNRP8QrDCrU+d3mj1qJFiCFUezxVRI6fVP8R5/rd5ob9IcRdxPElDLYSabKoRcc0inLQhgoEQm7lK2KSo5ZrYub5zF8dmSDpTtYw0YJJKMiUdAlhdscAQBJCsU2lojw80kknqtLR9EsLtE461lpUabhhqEbR/ZJJWiekUZGXePJDo6I0DM94+hskkopzQfq2IB4nDZZN+xvidZpdvAPiUkkXFyjSIFyCe4fRSLvXopJKAdM4wL8YR9b1P6pJKoaw/ulKSSKT0OmkkiJuCFN0kkFim5EnakkglKkEkkU2qlCSSBAJmt2mUkkERrAy2xv6haOh6YHDtWdeWweYzKSSgnXDH2cCdnZdI4GFk6Xo+rtjaQRwF0kkFFzVAtzSSVQ0TmnCSSCJTykk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xQTEhUUExQWFBUXFRUYGBcXFxgaFxgVGBQXFxQXGBgcHSggGBolHBgXITEhJSkrLi4uFx8zODMsNygtLisBCgoKDg0NFBAQFCwcHBwsLCwsLCwsLCwsLCwsLCwsLCw3LCwsLCwsLCwsLCwsLCwsLCwsLCwsLCwsLiwsLCssLP/AABEIAKgBLAMBIgACEQEDEQH/xAAbAAABBQEBAAAAAAAAAAAAAAADAAECBAUGB//EAEQQAAEDAgIGBwYDBgUDBQAAAAEAAhEDITFBBBJRYXGRBRMigaHR8AYyUpKxwUJi4RQzQ3KC8RUjU6LiY5PSFoOjssL/xAAYAQEBAQEBAAAAAAAAAAAAAAAAAQIDBP/EAB0RAQEBAAMBAQEBAAAAAAAAAAABEQIDMSFBYRL/2gAMAwEAAhEDEQA/AOFpyitmZQ75YqbXrN6rPzfmt9Xb1X5yQq0Zvnt2b1B1srK04yELYPWd1zrp28OMmxXqiQThed8LU6UbNV39J/2BC1AbciRjAvwRukp6w/y0/wD6DyWuPledl6gLseQz3KwB2RJnb622TjAx9PV1B7ZHrvIWFixoFsATdbdBx2FYmi1NQwTh62epWpS6QZm4cj5LpPG1sncUdlS0wVSOn0/iHipUdOZhrDmqLhrbnfKfJB05oqDWaCKrR8Doe3YbY70/7Yz428wps0tuIc2eIQZLSXCRG8EGQcwRkUNzXbuR81qdLUg4GtSLdb8bJHaAzAn3h4hZjA5wkOBB/L+qqIjW2jkfNLVdtHL9VI0z8XgE2odp8FUCOvtbyKIwOzI7gpRvPglqqiSeFEFTCgYJ9ZKEkFnRtOeyzHkDNuLTxabHkjjS6bv3lID81M6h+W7T3AKhCRCC/wDsVN37uq3+Wp2D812nmEDSuj6lP32FoyMS08HCx5qvKsaNptSn7j3N2gGx4jA96CqWJtVag09jv3tFrvzM/wAt3h2TyUv2Oi/93W1T8NYav+9st5wgyITgrR0romqwSWHV+JsOb8zZColqCKSfVTQiHThyhCdAenpThg4jvVpvS9UfjPes8JIrHcyQYwP04pwYNsQhNfNiT5qYeItH3/unHuyefx571ffUcM9+KRM2EnAcZUXOmBB3EeKsPEiAJItaZnu4rlz5f6rpxmTNNScT3HxurfSVQl4/lpz3shV/cdJybB1cnHai16wdBgAFjRw1bfZSfrQBfAaDnJjDh9CpufAAGA+pvjG1VgSbYDM7slOwaec5nLHJZah9GaZPlO5atBptAHykfdZVB8EYE/bOFsUTabc12nirDWO2NTajvgbb1sRKd/7hSLePggTaZP8ADZz/AOKRof8ASZz/AOKlQccJPII+sdvgigUKYaZ6pp2i33CF0loZZNamwimbvaIt+ZoB5hWy87RyPmiaPpD227JB423oMEaRIkMdHd5pi8/AeY81Z6S0F9A6wjqnG8SQwn7FDLCb6w7h+qqAazvh8Qlru+HxRjTPxeCgaZ+LwCuoGXu+EfMlrv8AhHzKWofiPh5Jww/EfDyVERUf8I5paz/hHNT6vefDyT9XvPNQJpdmBzRNY7FDq955lOKY3/MfNBNp2hJN1I38z5pupHolBJJR6obEuqGxBZ0bTH0zLHuYfykjmM1dHTAf++osqfmH+W/5m2PeFkdUNg5J+rGwckGuNH0ap7lU0j8NUS3524DiEHSuh6rBrQHN+JhDm8bXjiFndUNg5IujVTTMsOqdosgGY2jmolw2jmtpvTQfavSp1htjUf8AM3yUhoui1PcqOon4aolvc8YDigwtcbRzS1xtC2dI9nqwGs1oqN+KmdYeF/BZbqUGCIOwojGGrcaskAG1iA3HcOJQDTIdBiRYi1rnuU9Z12NOcm0SRaSdl8/uoNdJJIuJ3G8X4rghzVtYDeTjcGe7yT6PpTmzBicbXhPUpHK5sSRlbPfCTmANyGIvt+5VQxc6/ZsSJOUi30Ra8+AvGAww80APkAXMXx7rBFBJBeRbeb4+aiiBoBgEu1d1ioE3IN8SefmmdVAEYzjiI2DxTCZAiZyvztdAfR2NJvEzy8VoN1Rg8fX7rHLwDqySD3Rlir2h05A1RaYI37d4iVvV1q0Db3h4IruKbRmDVGCJ1TdgWmg3WuEdqE2k3CByRKEYIqcJQpSE1kVc0WqCOrfcOtfCD+Ernek9CfozgA49U49kkTqn4StYEK/Teysx1OoJtcbsiN8ojljTf8Y+VCeyp8Q5I1amdHqdU8y03Y7dlKO4K6jMcKvoKB63f4LUTFquoyz1u9N/m/mWlCQV0Zh6z83iol79rvFapUgU0ZlPSnjKe4q/Qq62UIqQKgeU6QKSBJk4SKBklKEyBoSTpICaPpT2GWOcw7Wkj6LUb7S1o7QpvO1zAT4QschNCDmBrF2OeI4+CXaMXMuFzMZwfBFotuYJG8bPK6u6R0c4NDtUhhMNc5ph2qBratu1iFxZBbqzDnTMEbSBieG/coaSRhmeM8ROByTsbEQ0EziRhaIteNqC7um15t33xwUDstNgbYxGBm87gjUngG+BmBctjmo1SML4NM78MuKaq4SRERtmcMfuqI6uqIOe298rIZq3xg/fJDq1Sbxn5QUzKJdBNpJueEkq4LDGa2oTMTByGNrxZa2iVWhsdqRv9DvWU4n3QCRa4vJwnwVihRFpDha8LXFqNhmktBxPj5I7dLYfxDmsllBvxeI8/srNNoEdo8ib8YWsVfFYYhwPeFJ04hBpsBHvTxAP1umboo2DlCguNdKcuUej3dTVZUBcNUg2e4WzGOYsvSXaE2o0O1nODgIkMdIIt7zTlOeQUV5qXXRdEfqvacsDwPqe5d5V6CpHKmeNMDZmwt3HvQH+zVI/wmf01KjTyOtGY7kHG+1GgdZSkDtMuN7fxD79y5ro3TfwO7j9l6L0hopou1DSJbqgtIc0jVFom08swvOukdANOvGqWguBbPwl1lqeJWnCaEd9PchEKAZaoEI0KJCqBp08JlQ6SbXG5N1jdo5hBIJ0Prm7RzCmwg4X4X+iCQTqYoP+B/yO8k40ap/p1P8Atv8AJAOE8og0ap/pVP8Atv8AJQ0qg9kazKjJwJY4A8woIpIXWfldyS678rvDzVBISlC612TDzHmrVCkXCSWN3OcZ8AUGDXbGUfcRjG1SGkuI7TidUSBMgWAMDkga8txOsX2ytt4/qme2LCBOA2NwvOcLzTZ+sH1xe+U3Fto8UOhSmMbT3ncl1bi4tgj1A8lOnaBrGbWOFsI3LSnq0RvBOMZxGG79EBmjzEze4GcE52jaVbZbjOHddTJFjMbL74Mbk1Ven2BJF3WaM4iJ9bClUe0Nwzw89yerjJxvcHCYxts8VTfWAdGFhxjHuVk0XKNXVtAJAtOFo8FYpV3EbPqo6ForalyYEHVO2MAdkrW6F6Oa9gdrBrgSIIwM7Yg5Lc9IpsrnOO9s/RHo6UQLNbfZI+y6Gl7Pn4qcwT7wDrbgVJns7VOTCP5x5rWtYw/2o4Fp4g2+iL+1XgtcDwWr/gNQfwweBG2JjEDfCk7oavB/ynZ4QcMbAqbFZvXtO3kT9F2vsb0uH0zSce0y426m7eD9lyx6OrDGk/H4T5KXR2lP0eu15BEGHAjLBwjb5BSj0sjd5D9L8inawjA+vXiAdqjTcCAWwQQCDkQfd7iLckVp9eH6cllVbTtE61mqbEXB33i3MR9wFxfTHRYrNLSIewyCciMjuK9A9evWIWb0x0eH9to7Yx/MPP8AtwSjzMUAZlsOFnN2H1cFE0GnSa8GrTD2GxF5G8Qb8FqdLaESesYO2BBHxt+E79iy2uDm6wwPhtB3rSOwZ7OaK9ocykwgiQZMEc1D/wBP6OMaLOUrE6A6aNB2q6TSJuM2n4m/cZruKuj67Q5rg5pEgg5cVFY1PoXRh/ApHiwItfoHRajC3qWMJwcxrWuB2zCJUpkHYUtdBwnTXQL9Gd2mgtPuvA7J8ju+qzQ1eqB7XtLHgOabEELkun/ZV1MGrRl9LMYuZx2t389q1KzY5kBWtA06pRdrU3FpwOwjYRgQqyS0juehen6daG1DqVPzHsOP5ScDuPitetRjFeXkLb6I9palKGv/AMxmw+83+U/Y+CziyuwFAYwE5pgiCAQcQ64I4TCH0f0hTqN1mHWGYzB3jJGDcxhmo05/pD2Za6TROofgd7p4OxHeub0vQ30zq1Glp3/Y4HuXoppGJBVeqzW7L2tc3MO+yupjzsBIkLq+kfZQGXaO7/23m/8AS7Pgea5nSKLqbtV7S1wyNirrLlqDu00G+fdmJ8EN9WXH6n6xtVh9Rsz2W2mAbCeG/akwBpJvJJBGxcNjGhMcNUt1iDFjGYyxt+qF1ZaJkTPZG/hsVmjRc0Gzfex3p6lEa2IgG5zNtnrFXVDo1SI1gNw2z9MVOq4A3k4ADvJupU5MmDEA7hGFsziosp4HOe6Zw43RVljW6hN9aBAwM5W4puidDBqtkze98NskqLqcXIgmwwgCPrMqehaQGPaYaYNwRIO2dq3x+juaPQ2uAQAR2iC0sOsBmTP2V3RuiXNvFRpBEapA5nFZmh+2DwBDaYEEe64R/uWj/wCsHn+GzK4JvHNaut/Gi1tQWioQQ4GQXDukwePgrGjDVu2kDcE2g3EfCFls9rhbWogY4O2/0qej+1dIGCx4sBkRbdKn0brGC3Y1TduA7sOCLY8LHnY2hY9T2loE2L8ZkCL55ceanT6doH+LGIMtcLHfCzitJstMR45jPvChpDNkRbhBu3yQf8RpObrCqzI+80XwiDCuU3NIgOacrOBtlhjCAmh1xEbrD6gesgrQHrbbbvHiFmCm6bAbdot73mrlKkRfWMbMRGNuBQWAd/o4Txw4+M2n+/rkeCGRz9SPuFIDbzwn9D9d6gwOnNDLXa7R2XY7Q7Odgw7+K5HpbROrJqtHZP7xoy/6gH1Xpj2AgtNwRedmH6Fcp0nohpvLfwnCcxsWpRyrqYiZnZsIyutj2a6dNA9W8k0nf7DtG7aO/jj6RQ6l0YUnmx+Bx/CfynJRqU1UelaQ0ESCCCJBxBGRCytYE4EQcwR9clzfRPTDqfYc53V5Qfd4btyvO6YpnN53wfBTF1tterujVS3Ax9FyTulm5daeGt5qQ6XthpHc53/krg0PaH2SFQGrowAdi6mLBxxlnwndhwz4R7C0kEEEGCCIIOw7Cus/xd+Q0nm8/wD6VWtpOuS52jOe44lzSSeJKsrOObBSXQNds0QcgPspjrMtGjvb5K6YwNG0h1NwcwlpGY9XG5dZ0T7SMfDav+W7DWHuniPwqj11fKiBxhQOk6QPwNHGfNQdiK7G/wAWmdxe0fdBrabSP42zxB+i5APrbKY+ZT6uuc2cp+yYrp/26mLa47tbyRB0yz4if6T/AOK5b9lr5uaP6R5Jho9X4x8jUHANoh+qZc2XausR2cYgWTdIV4c8NFyZDtx2c1aqEDtkk/hAI90atzG2D9VQqy42zBi9rD9D3rlkrlhU3F2WQF8LDPuBRzphmAByGNphT0WmQyDAkjAX4+KFS0IHA499sYPgmRVippGtB1rRcDAuNsM9vFCcTg7IFw3GQgMBba5F8N2MFXqNG2AENLiSDfZj6upJI1Ir6aS0DtTrY7cBgVDRhcXjepaU2TY2xwwkDlsTaOwSLld+MRssBGbe9WG6ScwY3XVGg5o/HPH+6tMeMnDwRpZbpIztxS6wTMoQk5tPFJ74xDY7lBZNXZ90hUUGVWnLlH2KcgfCeRQF1woseFABvoIXYlBaD3D3XkRsOG1d17G9LdbSLXP1n08SbksM4nE4EfKvP302xj4ovQOlO0bSG1Gk6kgP1cSwm/GLHuUqvXizwi9/6THgkB99veLcwmoPBFnSI7i07t3BEG/geIwJwkYfRYVEDvNr27iUHpDQ21WwTByOYOzf5Ky7nj/ybu9bFE+WE9x9fZBw+laGHB1Oo3aHD9fuud6ssd1TydrHfE0ZH8wzXovTPRpeNdgGsPeaIuBssJOzaBwXJ9I6GKrIwOLXDFrsiFqUYr6a0+hdPhwp1HBrDYOc0u1Tlg5vZ5xwWdScSSx9ntsR9HDaCmqU+aqO+d0E6x6xkbqbr/8AyKbehh/qcmkfVxWH7Le0GpFGsexgx3wbj+X6cMOyfQUGYOif+q8cA37yjN6Dn+PU+Wj96ZV1rNyO0wEGW7oEf6tT5aH2pLjfaHRtK0Y3qE0yey8NaBwMDsn0F6UHodamHgtcA5pEFpEg8VR467pKt/qv+YobtOqHGo/5nea6b2m9jzSmpQl1PEsxczh8TfEeK5GFplN2kO+J3MqOucySmjamQbnRfS9MQ2rSp/zhjfERbuXQMYwiQxhBwIAhcJO0qba7m2a9wG4kDlKYsrmeqc5xAuY1jh4ZZqTWajiDBmTAP5cOSjoj7+9haxMnC24eSBXaC/WvfKcMvouUjC/ozTUsAdaHRAndeeKN1kZ3GzfjYZTCFojgD2TALSCcbG5jj6xUaxvja0wMTP8AZTBFoge6STI2c88z3FWGyxtzJI7v7IDH3wAGBx2YeCFWqSYFgt8YpuskmwvirOhtviAg0mA2C1dG0Nw3b7Lp4o9JwdaGEbgjDRmHFo7woOZq3mf6vOE9Oo6btdG0CQsqZ3R1PYO4lDf0e0XE/Mr4EmJ+qRba2SCm2hFw5w4EH7IoY7Koe8BGa1EDUFY64wc35SPuhVNf8p4FWzTO31CbqUFEVn5t+n6JjUI/CR/SVcYyDjZSdT8sEHYextY16IHWQ6nYiD7h903yiR3LraVNwF3TkSBiMjI+y839lekTQrtcT2D2XcDF+4we7evTzHGNubTxN4+yxViBdkSJ3xIdkdwI9XUxlbbE4bwnIsbm1jwyOQTQBljAJAvuNsvJRTttw+oOByw+i5jpzowMfrao1HHIYOzG4HEd4yXSgXPHb+LngUtKoB7S0guacgSM5iQRBkWukHmPS3R5cA+mIe3CB7wzaVUo1g9usBuO4jEHeur0/Q+reW4jEHa3bbNcz0noxpONVolp/eNHg8b9q3BWe2/cuq9lPaPV1aFY9jBjz+HY1x+Hfl9ObDREgyDcd6HUaiPX3tO2CmDguN9lPaKIoVnWwY85bGuOzYcvp2DmbcVBIwc4TkEIetHmitcqIzvXLe0nsm2rNSjDKmJbg1+3+V3gfFdU9igQg8X0ik5ri1w1XNsQRBB3oZXq/TnQdPSW9vsvA7LxiNx+IbuULzfpnoepo79WoMfdcPddwP2xWpWcUITQkmQcw1wGUgj/AHcZ2HBSI1jIveL2HcZupVaXaGAGEBtpvcbT5qFaoGgWJAtjnJI+3JcmUjUIEzMWgjdhAkIQrzgIjZNu9R0quHluqCABFx4mMVF8Ra0Ezv8A1WpBYqVLTgoU2kut9EFj55rS0FmEgDa6D65LUaxd0WgLCLnitplNosBHgqNOiAZY4d0/dGGkXufAq0aDqQ9So6qjr/mHrvUg5uAI9d6ipAKDmWuFMJ3BFCpNRUNiIUDBMWpwpFqgC9t1Mi25NVUqcqgOBXpPsn0l1tEAnt04ad7Y7Jwv5hec1AtT2Y6TNCsHX1T2XfynMcMe5SwenER3eLcxmTHcmy28fxA5bJ9Zp2iw1eIwAIjAHZnyTauziJF94k5n1gsKGxsTs4+8NojNSfaZ7zu+IXywUmjYYvaTMHMW9ckosItBw2H4TGHigzulNB6xtvfHunKbHkRjv4LlXCRBEZEHxBXbuGUWwvx90yczgsXp3owk9YwScHC14zG8WG8RsVlHA1qH7O/V/hPPZJ/A4/hO45IlSndbml6O17Cx4kEQQsOnSfTllS4/BUjEbHbHALWgD6a632W9oyIo1jsDHnwa4/QrmntQHshEesuBOIEquNLbr6hnWj4XR80Qud9lPaOYo1zfBjznsa47dhXUV6ZyF8lkHY9IkblVoFws7HaAYibKVR0Kg0IOm6Myqwsqt1mnI+BByO9B61J1QRdwHEoPPvaL2ZdQJeyX0tv4m7nbvzYcFz+r6svXa1WnBHWMFs3NjlOC5fTfZ/RXO1hXYycWtcyJzIBNuC1Ex5BVqFxL5DNWNXO4Aw3qsG4GDY45TwwR9KeJA2ZDZsGW1CqaxFwQLbh3BZkYpqxsTAGQjlzUNDp65iWje4wmcTh6KsUNE1p3XPhhzWlkCYr2iVYEX7ik3RQIlXaGjg4ZeKuKLozwcXFqt0WRFzuw+4KC3RHD3THebcro9LQNb3nHk77qiWt2vfFr3/sEUTMtqNHGRyujf4W2M523Q6vRQytxlTVWG1trmfN+qPrCMu6/3VGj0c0fivtbZWRo4GZPe7zhQSYEWPXBCo22IxKCJHq6kE6YoqD8EmJybJUUQzwmpolRCag0KOkOGDnDKziPujjpCqMKrx/W7zVFh8URqK0B01pER1zzxM/VTHT+kgH/ADebWnjks1L13qDZb7TaQJuw4CdQIjfaqtgRTNou114n811hEppTBo6T0w551nMYLX1AQScsXEbkUQ4bQVkzkpNqFjpB4ibHbbbvTAXTNDIu0SPEeaz6l8Nm9b1CuHCQe7McULStCDrizvA+tqmqwHNRP8QrDCrU+d3mj1qJFiCFUezxVRI6fVP8R5/rd5ob9IcRdxPElDLYSabKoRcc0inLQhgoEQm7lK2KSo5ZrYub5zF8dmSDpTtYw0YJJKMiUdAlhdscAQBJCsU2lojw80kknqtLR9EsLtE461lpUabhhqEbR/ZJJWiekUZGXePJDo6I0DM94+hskkopzQfq2IB4nDZZN+xvidZpdvAPiUkkXFyjSIFyCe4fRSLvXopJKAdM4wL8YR9b1P6pJKoaw/ulKSSKT0OmkkiJuCFN0kkFim5EnakkglKkEkkU2qlCSSBAJmt2mUkkERrAy2xv6haOh6YHDtWdeWweYzKSSgnXDH2cCdnZdI4GFk6Xo+rtjaQRwF0kkFFzVAtzSSVQ0TmnCSSCJTykk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xQTEhUUExQWFBUXFRUYGBcXFxgaFxgVGBQXFxQXGBgcHSggGBolHBgXITEhJSkrLi4uFx8zODMsNygtLisBCgoKDg0NFBAQFCwcHBwsLCwsLCwsLCwsLCwsLCwsLCw3LCwsLCwsLCwsLCwsLCwsLCwsLCwsLCwsLiwsLCssLP/AABEIAKgBLAMBIgACEQEDEQH/xAAbAAABBQEBAAAAAAAAAAAAAAADAAECBAUGB//EAEQQAAEDAgIGBwYDBgUDBQAAAAEAAhEDITFBBBJRYXGRBRMigaHR8AYyUpKxwUJi4RQzQ3KC8RUjU6LiY5PSFoOjssL/xAAYAQEBAQEBAAAAAAAAAAAAAAAAAQIDBP/EAB0RAQEBAAMBAQEBAAAAAAAAAAABEQIDMSFBYRL/2gAMAwEAAhEDEQA/AOFpyitmZQ75YqbXrN6rPzfmt9Xb1X5yQq0Zvnt2b1B1srK04yELYPWd1zrp28OMmxXqiQThed8LU6UbNV39J/2BC1AbciRjAvwRukp6w/y0/wD6DyWuPledl6gLseQz3KwB2RJnb622TjAx9PV1B7ZHrvIWFixoFsATdbdBx2FYmi1NQwTh62epWpS6QZm4cj5LpPG1sncUdlS0wVSOn0/iHipUdOZhrDmqLhrbnfKfJB05oqDWaCKrR8Doe3YbY70/7Yz428wps0tuIc2eIQZLSXCRG8EGQcwRkUNzXbuR81qdLUg4GtSLdb8bJHaAzAn3h4hZjA5wkOBB/L+qqIjW2jkfNLVdtHL9VI0z8XgE2odp8FUCOvtbyKIwOzI7gpRvPglqqiSeFEFTCgYJ9ZKEkFnRtOeyzHkDNuLTxabHkjjS6bv3lID81M6h+W7T3AKhCRCC/wDsVN37uq3+Wp2D812nmEDSuj6lP32FoyMS08HCx5qvKsaNptSn7j3N2gGx4jA96CqWJtVag09jv3tFrvzM/wAt3h2TyUv2Oi/93W1T8NYav+9st5wgyITgrR0romqwSWHV+JsOb8zZColqCKSfVTQiHThyhCdAenpThg4jvVpvS9UfjPes8JIrHcyQYwP04pwYNsQhNfNiT5qYeItH3/unHuyefx571ffUcM9+KRM2EnAcZUXOmBB3EeKsPEiAJItaZnu4rlz5f6rpxmTNNScT3HxurfSVQl4/lpz3shV/cdJybB1cnHai16wdBgAFjRw1bfZSfrQBfAaDnJjDh9CpufAAGA+pvjG1VgSbYDM7slOwaec5nLHJZah9GaZPlO5atBptAHykfdZVB8EYE/bOFsUTabc12nirDWO2NTajvgbb1sRKd/7hSLePggTaZP8ADZz/AOKRof8ASZz/AOKlQccJPII+sdvgigUKYaZ6pp2i33CF0loZZNamwimbvaIt+ZoB5hWy87RyPmiaPpD227JB423oMEaRIkMdHd5pi8/AeY81Z6S0F9A6wjqnG8SQwn7FDLCb6w7h+qqAazvh8Qlru+HxRjTPxeCgaZ+LwCuoGXu+EfMlrv8AhHzKWofiPh5Jww/EfDyVERUf8I5paz/hHNT6vefDyT9XvPNQJpdmBzRNY7FDq955lOKY3/MfNBNp2hJN1I38z5pupHolBJJR6obEuqGxBZ0bTH0zLHuYfykjmM1dHTAf++osqfmH+W/5m2PeFkdUNg5J+rGwckGuNH0ap7lU0j8NUS3524DiEHSuh6rBrQHN+JhDm8bXjiFndUNg5IujVTTMsOqdosgGY2jmolw2jmtpvTQfavSp1htjUf8AM3yUhoui1PcqOon4aolvc8YDigwtcbRzS1xtC2dI9nqwGs1oqN+KmdYeF/BZbqUGCIOwojGGrcaskAG1iA3HcOJQDTIdBiRYi1rnuU9Z12NOcm0SRaSdl8/uoNdJJIuJ3G8X4rghzVtYDeTjcGe7yT6PpTmzBicbXhPUpHK5sSRlbPfCTmANyGIvt+5VQxc6/ZsSJOUi30Ra8+AvGAww80APkAXMXx7rBFBJBeRbeb4+aiiBoBgEu1d1ioE3IN8SefmmdVAEYzjiI2DxTCZAiZyvztdAfR2NJvEzy8VoN1Rg8fX7rHLwDqySD3Rlir2h05A1RaYI37d4iVvV1q0Db3h4IruKbRmDVGCJ1TdgWmg3WuEdqE2k3CByRKEYIqcJQpSE1kVc0WqCOrfcOtfCD+Ernek9CfozgA49U49kkTqn4StYEK/Teysx1OoJtcbsiN8ojljTf8Y+VCeyp8Q5I1amdHqdU8y03Y7dlKO4K6jMcKvoKB63f4LUTFquoyz1u9N/m/mWlCQV0Zh6z83iol79rvFapUgU0ZlPSnjKe4q/Qq62UIqQKgeU6QKSBJk4SKBklKEyBoSTpICaPpT2GWOcw7Wkj6LUb7S1o7QpvO1zAT4QschNCDmBrF2OeI4+CXaMXMuFzMZwfBFotuYJG8bPK6u6R0c4NDtUhhMNc5ph2qBratu1iFxZBbqzDnTMEbSBieG/coaSRhmeM8ROByTsbEQ0EziRhaIteNqC7um15t33xwUDstNgbYxGBm87gjUngG+BmBctjmo1SML4NM78MuKaq4SRERtmcMfuqI6uqIOe298rIZq3xg/fJDq1Sbxn5QUzKJdBNpJueEkq4LDGa2oTMTByGNrxZa2iVWhsdqRv9DvWU4n3QCRa4vJwnwVihRFpDha8LXFqNhmktBxPj5I7dLYfxDmsllBvxeI8/srNNoEdo8ib8YWsVfFYYhwPeFJ04hBpsBHvTxAP1umboo2DlCguNdKcuUej3dTVZUBcNUg2e4WzGOYsvSXaE2o0O1nODgIkMdIIt7zTlOeQUV5qXXRdEfqvacsDwPqe5d5V6CpHKmeNMDZmwt3HvQH+zVI/wmf01KjTyOtGY7kHG+1GgdZSkDtMuN7fxD79y5ro3TfwO7j9l6L0hopou1DSJbqgtIc0jVFom08swvOukdANOvGqWguBbPwl1lqeJWnCaEd9PchEKAZaoEI0KJCqBp08JlQ6SbXG5N1jdo5hBIJ0Prm7RzCmwg4X4X+iCQTqYoP+B/yO8k40ap/p1P8Atv8AJAOE8og0ap/pVP8Atv8AJQ0qg9kazKjJwJY4A8woIpIXWfldyS678rvDzVBISlC612TDzHmrVCkXCSWN3OcZ8AUGDXbGUfcRjG1SGkuI7TidUSBMgWAMDkga8txOsX2ytt4/qme2LCBOA2NwvOcLzTZ+sH1xe+U3Fto8UOhSmMbT3ncl1bi4tgj1A8lOnaBrGbWOFsI3LSnq0RvBOMZxGG79EBmjzEze4GcE52jaVbZbjOHddTJFjMbL74Mbk1Ven2BJF3WaM4iJ9bClUe0Nwzw89yerjJxvcHCYxts8VTfWAdGFhxjHuVk0XKNXVtAJAtOFo8FYpV3EbPqo6ForalyYEHVO2MAdkrW6F6Oa9gdrBrgSIIwM7Yg5Lc9IpsrnOO9s/RHo6UQLNbfZI+y6Gl7Pn4qcwT7wDrbgVJns7VOTCP5x5rWtYw/2o4Fp4g2+iL+1XgtcDwWr/gNQfwweBG2JjEDfCk7oavB/ynZ4QcMbAqbFZvXtO3kT9F2vsb0uH0zSce0y426m7eD9lyx6OrDGk/H4T5KXR2lP0eu15BEGHAjLBwjb5BSj0sjd5D9L8inawjA+vXiAdqjTcCAWwQQCDkQfd7iLckVp9eH6cllVbTtE61mqbEXB33i3MR9wFxfTHRYrNLSIewyCciMjuK9A9evWIWb0x0eH9to7Yx/MPP8AtwSjzMUAZlsOFnN2H1cFE0GnSa8GrTD2GxF5G8Qb8FqdLaESesYO2BBHxt+E79iy2uDm6wwPhtB3rSOwZ7OaK9ocykwgiQZMEc1D/wBP6OMaLOUrE6A6aNB2q6TSJuM2n4m/cZruKuj67Q5rg5pEgg5cVFY1PoXRh/ApHiwItfoHRajC3qWMJwcxrWuB2zCJUpkHYUtdBwnTXQL9Gd2mgtPuvA7J8ju+qzQ1eqB7XtLHgOabEELkun/ZV1MGrRl9LMYuZx2t389q1KzY5kBWtA06pRdrU3FpwOwjYRgQqyS0juehen6daG1DqVPzHsOP5ScDuPitetRjFeXkLb6I9palKGv/AMxmw+83+U/Y+CziyuwFAYwE5pgiCAQcQ64I4TCH0f0hTqN1mHWGYzB3jJGDcxhmo05/pD2Za6TROofgd7p4OxHeub0vQ30zq1Glp3/Y4HuXoppGJBVeqzW7L2tc3MO+yupjzsBIkLq+kfZQGXaO7/23m/8AS7Pgea5nSKLqbtV7S1wyNirrLlqDu00G+fdmJ8EN9WXH6n6xtVh9Rsz2W2mAbCeG/akwBpJvJJBGxcNjGhMcNUt1iDFjGYyxt+qF1ZaJkTPZG/hsVmjRc0Gzfex3p6lEa2IgG5zNtnrFXVDo1SI1gNw2z9MVOq4A3k4ADvJupU5MmDEA7hGFsziosp4HOe6Zw43RVljW6hN9aBAwM5W4puidDBqtkze98NskqLqcXIgmwwgCPrMqehaQGPaYaYNwRIO2dq3x+juaPQ2uAQAR2iC0sOsBmTP2V3RuiXNvFRpBEapA5nFZmh+2DwBDaYEEe64R/uWj/wCsHn+GzK4JvHNaut/Gi1tQWioQQ4GQXDukwePgrGjDVu2kDcE2g3EfCFls9rhbWogY4O2/0qej+1dIGCx4sBkRbdKn0brGC3Y1TduA7sOCLY8LHnY2hY9T2loE2L8ZkCL55ceanT6doH+LGIMtcLHfCzitJstMR45jPvChpDNkRbhBu3yQf8RpObrCqzI+80XwiDCuU3NIgOacrOBtlhjCAmh1xEbrD6gesgrQHrbbbvHiFmCm6bAbdot73mrlKkRfWMbMRGNuBQWAd/o4Txw4+M2n+/rkeCGRz9SPuFIDbzwn9D9d6gwOnNDLXa7R2XY7Q7Odgw7+K5HpbROrJqtHZP7xoy/6gH1Xpj2AgtNwRedmH6Fcp0nohpvLfwnCcxsWpRyrqYiZnZsIyutj2a6dNA9W8k0nf7DtG7aO/jj6RQ6l0YUnmx+Bx/CfynJRqU1UelaQ0ESCCCJBxBGRCytYE4EQcwR9clzfRPTDqfYc53V5Qfd4btyvO6YpnN53wfBTF1tterujVS3Ax9FyTulm5daeGt5qQ6XthpHc53/krg0PaH2SFQGrowAdi6mLBxxlnwndhwz4R7C0kEEEGCCIIOw7Cus/xd+Q0nm8/wD6VWtpOuS52jOe44lzSSeJKsrOObBSXQNds0QcgPspjrMtGjvb5K6YwNG0h1NwcwlpGY9XG5dZ0T7SMfDav+W7DWHuniPwqj11fKiBxhQOk6QPwNHGfNQdiK7G/wAWmdxe0fdBrabSP42zxB+i5APrbKY+ZT6uuc2cp+yYrp/26mLa47tbyRB0yz4if6T/AOK5b9lr5uaP6R5Jho9X4x8jUHANoh+qZc2XausR2cYgWTdIV4c8NFyZDtx2c1aqEDtkk/hAI90atzG2D9VQqy42zBi9rD9D3rlkrlhU3F2WQF8LDPuBRzphmAByGNphT0WmQyDAkjAX4+KFS0IHA499sYPgmRVippGtB1rRcDAuNsM9vFCcTg7IFw3GQgMBba5F8N2MFXqNG2AENLiSDfZj6upJI1Ir6aS0DtTrY7cBgVDRhcXjepaU2TY2xwwkDlsTaOwSLld+MRssBGbe9WG6ScwY3XVGg5o/HPH+6tMeMnDwRpZbpIztxS6wTMoQk5tPFJ74xDY7lBZNXZ90hUUGVWnLlH2KcgfCeRQF1woseFABvoIXYlBaD3D3XkRsOG1d17G9LdbSLXP1n08SbksM4nE4EfKvP302xj4ovQOlO0bSG1Gk6kgP1cSwm/GLHuUqvXizwi9/6THgkB99veLcwmoPBFnSI7i07t3BEG/geIwJwkYfRYVEDvNr27iUHpDQ21WwTByOYOzf5Ky7nj/ybu9bFE+WE9x9fZBw+laGHB1Oo3aHD9fuud6ssd1TydrHfE0ZH8wzXovTPRpeNdgGsPeaIuBssJOzaBwXJ9I6GKrIwOLXDFrsiFqUYr6a0+hdPhwp1HBrDYOc0u1Tlg5vZ5xwWdScSSx9ntsR9HDaCmqU+aqO+d0E6x6xkbqbr/8AyKbehh/qcmkfVxWH7Le0GpFGsexgx3wbj+X6cMOyfQUGYOif+q8cA37yjN6Dn+PU+Wj96ZV1rNyO0wEGW7oEf6tT5aH2pLjfaHRtK0Y3qE0yey8NaBwMDsn0F6UHodamHgtcA5pEFpEg8VR467pKt/qv+YobtOqHGo/5nea6b2m9jzSmpQl1PEsxczh8TfEeK5GFplN2kO+J3MqOucySmjamQbnRfS9MQ2rSp/zhjfERbuXQMYwiQxhBwIAhcJO0qba7m2a9wG4kDlKYsrmeqc5xAuY1jh4ZZqTWajiDBmTAP5cOSjoj7+9haxMnC24eSBXaC/WvfKcMvouUjC/ozTUsAdaHRAndeeKN1kZ3GzfjYZTCFojgD2TALSCcbG5jj6xUaxvja0wMTP8AZTBFoge6STI2c88z3FWGyxtzJI7v7IDH3wAGBx2YeCFWqSYFgt8YpuskmwvirOhtviAg0mA2C1dG0Nw3b7Lp4o9JwdaGEbgjDRmHFo7woOZq3mf6vOE9Oo6btdG0CQsqZ3R1PYO4lDf0e0XE/Mr4EmJ+qRba2SCm2hFw5w4EH7IoY7Koe8BGa1EDUFY64wc35SPuhVNf8p4FWzTO31CbqUFEVn5t+n6JjUI/CR/SVcYyDjZSdT8sEHYextY16IHWQ6nYiD7h903yiR3LraVNwF3TkSBiMjI+y839lekTQrtcT2D2XcDF+4we7evTzHGNubTxN4+yxViBdkSJ3xIdkdwI9XUxlbbE4bwnIsbm1jwyOQTQBljAJAvuNsvJRTttw+oOByw+i5jpzowMfrao1HHIYOzG4HEd4yXSgXPHb+LngUtKoB7S0guacgSM5iQRBkWukHmPS3R5cA+mIe3CB7wzaVUo1g9usBuO4jEHeur0/Q+reW4jEHa3bbNcz0noxpONVolp/eNHg8b9q3BWe2/cuq9lPaPV1aFY9jBjz+HY1x+Hfl9ObDREgyDcd6HUaiPX3tO2CmDguN9lPaKIoVnWwY85bGuOzYcvp2DmbcVBIwc4TkEIetHmitcqIzvXLe0nsm2rNSjDKmJbg1+3+V3gfFdU9igQg8X0ik5ri1w1XNsQRBB3oZXq/TnQdPSW9vsvA7LxiNx+IbuULzfpnoepo79WoMfdcPddwP2xWpWcUITQkmQcw1wGUgj/AHcZ2HBSI1jIveL2HcZupVaXaGAGEBtpvcbT5qFaoGgWJAtjnJI+3JcmUjUIEzMWgjdhAkIQrzgIjZNu9R0quHluqCABFx4mMVF8Ra0Ezv8A1WpBYqVLTgoU2kut9EFj55rS0FmEgDa6D65LUaxd0WgLCLnitplNosBHgqNOiAZY4d0/dGGkXufAq0aDqQ9So6qjr/mHrvUg5uAI9d6ipAKDmWuFMJ3BFCpNRUNiIUDBMWpwpFqgC9t1Mi25NVUqcqgOBXpPsn0l1tEAnt04ad7Y7Jwv5hec1AtT2Y6TNCsHX1T2XfynMcMe5SwenER3eLcxmTHcmy28fxA5bJ9Zp2iw1eIwAIjAHZnyTauziJF94k5n1gsKGxsTs4+8NojNSfaZ7zu+IXywUmjYYvaTMHMW9ckosItBw2H4TGHigzulNB6xtvfHunKbHkRjv4LlXCRBEZEHxBXbuGUWwvx90yczgsXp3owk9YwScHC14zG8WG8RsVlHA1qH7O/V/hPPZJ/A4/hO45IlSndbml6O17Cx4kEQQsOnSfTllS4/BUjEbHbHALWgD6a632W9oyIo1jsDHnwa4/QrmntQHshEesuBOIEquNLbr6hnWj4XR80Qud9lPaOYo1zfBjznsa47dhXUV6ZyF8lkHY9IkblVoFws7HaAYibKVR0Kg0IOm6Myqwsqt1mnI+BByO9B61J1QRdwHEoPPvaL2ZdQJeyX0tv4m7nbvzYcFz+r6svXa1WnBHWMFs3NjlOC5fTfZ/RXO1hXYycWtcyJzIBNuC1Ex5BVqFxL5DNWNXO4Aw3qsG4GDY45TwwR9KeJA2ZDZsGW1CqaxFwQLbh3BZkYpqxsTAGQjlzUNDp65iWje4wmcTh6KsUNE1p3XPhhzWlkCYr2iVYEX7ik3RQIlXaGjg4ZeKuKLozwcXFqt0WRFzuw+4KC3RHD3THebcro9LQNb3nHk77qiWt2vfFr3/sEUTMtqNHGRyujf4W2M523Q6vRQytxlTVWG1trmfN+qPrCMu6/3VGj0c0fivtbZWRo4GZPe7zhQSYEWPXBCo22IxKCJHq6kE6YoqD8EmJybJUUQzwmpolRCag0KOkOGDnDKziPujjpCqMKrx/W7zVFh8URqK0B01pER1zzxM/VTHT+kgH/ADebWnjks1L13qDZb7TaQJuw4CdQIjfaqtgRTNou114n811hEppTBo6T0w551nMYLX1AQScsXEbkUQ4bQVkzkpNqFjpB4ibHbbbvTAXTNDIu0SPEeaz6l8Nm9b1CuHCQe7McULStCDrizvA+tqmqwHNRP8QrDCrU+d3mj1qJFiCFUezxVRI6fVP8R5/rd5ob9IcRdxPElDLYSabKoRcc0inLQhgoEQm7lK2KSo5ZrYub5zF8dmSDpTtYw0YJJKMiUdAlhdscAQBJCsU2lojw80kknqtLR9EsLtE461lpUabhhqEbR/ZJJWiekUZGXePJDo6I0DM94+hskkopzQfq2IB4nDZZN+xvidZpdvAPiUkkXFyjSIFyCe4fRSLvXopJKAdM4wL8YR9b1P6pJKoaw/ulKSSKT0OmkkiJuCFN0kkFim5EnakkglKkEkkU2qlCSSBAJmt2mUkkERrAy2xv6haOh6YHDtWdeWweYzKSSgnXDH2cCdnZdI4GFk6Xo+rtjaQRwF0kkFFzVAtzSSVQ0TmnCSSCJTykk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4" name="Picture 2" descr="http://www.tyflocentrum-ol.cz/pic/11/OHM/oz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08920"/>
            <a:ext cx="2393366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Zrakově postižení</a:t>
            </a:r>
            <a:endParaRPr lang="cs-CZ" sz="32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err="1" smtClean="0"/>
              <a:t>Tyflografika</a:t>
            </a:r>
            <a:endParaRPr lang="cs-CZ" sz="2600" dirty="0" smtClean="0"/>
          </a:p>
          <a:p>
            <a:pPr lvl="1"/>
            <a:r>
              <a:rPr lang="cs-CZ" dirty="0" smtClean="0"/>
              <a:t>Viz prezentace </a:t>
            </a:r>
            <a:r>
              <a:rPr lang="en-US" dirty="0" smtClean="0"/>
              <a:t>”</a:t>
            </a:r>
            <a:r>
              <a:rPr lang="cs-CZ" dirty="0" smtClean="0"/>
              <a:t>Detekce překážek</a:t>
            </a:r>
            <a:r>
              <a:rPr lang="en-US" dirty="0" smtClean="0"/>
              <a:t>”</a:t>
            </a:r>
            <a:endParaRPr lang="cs-CZ" dirty="0" smtClean="0"/>
          </a:p>
          <a:p>
            <a:pPr lvl="1"/>
            <a:r>
              <a:rPr lang="cs-CZ" dirty="0" smtClean="0"/>
              <a:t>Hmatové mapy a plány</a:t>
            </a:r>
          </a:p>
          <a:p>
            <a:pPr lvl="1"/>
            <a:r>
              <a:rPr lang="cs-CZ" dirty="0" smtClean="0"/>
              <a:t>Obrysy objektů vystupují z mapy/plánu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6" name="Picture 2" descr="http://i.idnes.cz/07/083/gal/HOS1d53ad_IMG_0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00" y="2636912"/>
            <a:ext cx="2736303" cy="1819642"/>
          </a:xfrm>
          <a:prstGeom prst="rect">
            <a:avLst/>
          </a:prstGeom>
          <a:noFill/>
        </p:spPr>
      </p:pic>
      <p:pic>
        <p:nvPicPr>
          <p:cNvPr id="7" name="Picture 4" descr="http://img.ct24.cz/multimedia/videos/image/775/medium/232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3143453" cy="1811170"/>
          </a:xfrm>
          <a:prstGeom prst="rect">
            <a:avLst/>
          </a:prstGeom>
          <a:noFill/>
        </p:spPr>
      </p:pic>
      <p:pic>
        <p:nvPicPr>
          <p:cNvPr id="8" name="Picture 8" descr="http://architektonickebariery.sk/sites/default/files/pictures/tyflograficke_pomocky/reliefny_pla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81128"/>
            <a:ext cx="2736304" cy="1818261"/>
          </a:xfrm>
          <a:prstGeom prst="rect">
            <a:avLst/>
          </a:prstGeom>
          <a:noFill/>
        </p:spPr>
      </p:pic>
      <p:pic>
        <p:nvPicPr>
          <p:cNvPr id="9" name="Picture 10" descr="https://encrypted-tbn0.gstatic.com/images?q=tbn:ANd9GcQQ4kO5AtpWYeyb6tEQFnKBaaUeW7M4inEfplK3avZzoruz3GF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000" y="4581127"/>
            <a:ext cx="2736304" cy="184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Zrakově postižení</a:t>
            </a:r>
            <a:endParaRPr lang="cs-CZ" sz="32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/>
          <a:lstStyle/>
          <a:p>
            <a:r>
              <a:rPr lang="cs-CZ" sz="2600" dirty="0" smtClean="0"/>
              <a:t>Mluvící informační panely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NE !!!</a:t>
            </a:r>
          </a:p>
          <a:p>
            <a:pPr lvl="1"/>
            <a:r>
              <a:rPr lang="cs-CZ" dirty="0" smtClean="0"/>
              <a:t>Naprosto nevhodné pro zrakově postižené</a:t>
            </a:r>
          </a:p>
          <a:p>
            <a:pPr lvl="1"/>
            <a:r>
              <a:rPr lang="cs-CZ" dirty="0" smtClean="0"/>
              <a:t>Pro zprovoznění je potřeba přečíst si návod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20482" name="Picture 2" descr="C:\Users\Petr\Desktop\Škola\Podzim 13\Seminář z asistivních technologií\DSC02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00" y="2736000"/>
            <a:ext cx="2430000" cy="3240000"/>
          </a:xfrm>
          <a:prstGeom prst="rect">
            <a:avLst/>
          </a:prstGeom>
          <a:noFill/>
        </p:spPr>
      </p:pic>
      <p:pic>
        <p:nvPicPr>
          <p:cNvPr id="20483" name="Picture 3" descr="C:\Users\Petr\Desktop\Škola\Podzim 13\Seminář z asistivních technologií\DSC02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36000"/>
            <a:ext cx="2430000" cy="3240000"/>
          </a:xfrm>
          <a:prstGeom prst="rect">
            <a:avLst/>
          </a:prstGeom>
          <a:noFill/>
        </p:spPr>
      </p:pic>
      <p:pic>
        <p:nvPicPr>
          <p:cNvPr id="20484" name="Picture 4" descr="C:\Users\Petr\Desktop\Škola\Podzim 13\Seminář z asistivních technologií\DSC02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36000"/>
            <a:ext cx="2430000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337</TotalTime>
  <Words>391</Words>
  <Application>Microsoft Office PowerPoint</Application>
  <PresentationFormat>Předvádění na obrazovce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Shluk</vt:lpstr>
      <vt:lpstr>TURISTIKA A INFORMAČNÍ SYSTÉMY</vt:lpstr>
      <vt:lpstr>O co jde?</vt:lpstr>
      <vt:lpstr>Zrakově postižení</vt:lpstr>
      <vt:lpstr>Zrakově postižení</vt:lpstr>
      <vt:lpstr>Zrakově postižení</vt:lpstr>
      <vt:lpstr>Zrakově postižení</vt:lpstr>
      <vt:lpstr>Zrakově postižení</vt:lpstr>
      <vt:lpstr>Zrakově postižení</vt:lpstr>
      <vt:lpstr>Zrakově postižení</vt:lpstr>
      <vt:lpstr>Zrakově postižení</vt:lpstr>
      <vt:lpstr>Pohybově postižení</vt:lpstr>
      <vt:lpstr>Pohybově postižení</vt:lpstr>
      <vt:lpstr>Pohybově postižení</vt:lpstr>
      <vt:lpstr>Pohybově postižení</vt:lpstr>
      <vt:lpstr>Pohybově postižení</vt:lpstr>
      <vt:lpstr>Pohybově postižení</vt:lpstr>
      <vt:lpstr>Pohybově postižení</vt:lpstr>
      <vt:lpstr>Pohybově postižení</vt:lpstr>
      <vt:lpstr>Pohybově postižení</vt:lpstr>
      <vt:lpstr>Pohybově postižení</vt:lpstr>
      <vt:lpstr>Toť vše…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TURISTIKA A INFORMAČNÍ SYSTÉMY</dc:title>
  <dc:creator>Petr</dc:creator>
  <cp:lastModifiedBy>Petr</cp:lastModifiedBy>
  <cp:revision>175</cp:revision>
  <dcterms:created xsi:type="dcterms:W3CDTF">2013-11-15T12:45:21Z</dcterms:created>
  <dcterms:modified xsi:type="dcterms:W3CDTF">2013-12-02T10:43:26Z</dcterms:modified>
</cp:coreProperties>
</file>