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</p:sldMasterIdLst>
  <p:notesMasterIdLst>
    <p:notesMasterId r:id="rId26"/>
  </p:notesMasterIdLst>
  <p:handoutMasterIdLst>
    <p:handoutMasterId r:id="rId27"/>
  </p:handoutMasterIdLst>
  <p:sldIdLst>
    <p:sldId id="256" r:id="rId4"/>
    <p:sldId id="260" r:id="rId5"/>
    <p:sldId id="265" r:id="rId6"/>
    <p:sldId id="262" r:id="rId7"/>
    <p:sldId id="261" r:id="rId8"/>
    <p:sldId id="266" r:id="rId9"/>
    <p:sldId id="263" r:id="rId10"/>
    <p:sldId id="264" r:id="rId11"/>
    <p:sldId id="270" r:id="rId12"/>
    <p:sldId id="267" r:id="rId13"/>
    <p:sldId id="269" r:id="rId14"/>
    <p:sldId id="268" r:id="rId15"/>
    <p:sldId id="272" r:id="rId16"/>
    <p:sldId id="277" r:id="rId17"/>
    <p:sldId id="278" r:id="rId18"/>
    <p:sldId id="281" r:id="rId19"/>
    <p:sldId id="279" r:id="rId20"/>
    <p:sldId id="302" r:id="rId21"/>
    <p:sldId id="298" r:id="rId22"/>
    <p:sldId id="299" r:id="rId23"/>
    <p:sldId id="300" r:id="rId24"/>
    <p:sldId id="301" r:id="rId25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ts val="2400"/>
      </a:lnSpc>
      <a:spcBef>
        <a:spcPct val="0"/>
      </a:spcBef>
      <a:spcAft>
        <a:spcPct val="0"/>
      </a:spcAft>
      <a:defRPr sz="2000" kern="1200">
        <a:solidFill>
          <a:srgbClr val="FFFFFF"/>
        </a:solidFill>
        <a:latin typeface="Arial" charset="0"/>
        <a:ea typeface="+mn-ea"/>
        <a:cs typeface="+mn-cs"/>
      </a:defRPr>
    </a:lvl1pPr>
    <a:lvl2pPr marL="457200" algn="l" rtl="0" fontAlgn="base">
      <a:lnSpc>
        <a:spcPts val="2400"/>
      </a:lnSpc>
      <a:spcBef>
        <a:spcPct val="0"/>
      </a:spcBef>
      <a:spcAft>
        <a:spcPct val="0"/>
      </a:spcAft>
      <a:defRPr sz="2000" kern="1200">
        <a:solidFill>
          <a:srgbClr val="FFFFFF"/>
        </a:solidFill>
        <a:latin typeface="Arial" charset="0"/>
        <a:ea typeface="+mn-ea"/>
        <a:cs typeface="+mn-cs"/>
      </a:defRPr>
    </a:lvl2pPr>
    <a:lvl3pPr marL="914400" algn="l" rtl="0" fontAlgn="base">
      <a:lnSpc>
        <a:spcPts val="2400"/>
      </a:lnSpc>
      <a:spcBef>
        <a:spcPct val="0"/>
      </a:spcBef>
      <a:spcAft>
        <a:spcPct val="0"/>
      </a:spcAft>
      <a:defRPr sz="2000" kern="1200">
        <a:solidFill>
          <a:srgbClr val="FFFFFF"/>
        </a:solidFill>
        <a:latin typeface="Arial" charset="0"/>
        <a:ea typeface="+mn-ea"/>
        <a:cs typeface="+mn-cs"/>
      </a:defRPr>
    </a:lvl3pPr>
    <a:lvl4pPr marL="1371600" algn="l" rtl="0" fontAlgn="base">
      <a:lnSpc>
        <a:spcPts val="2400"/>
      </a:lnSpc>
      <a:spcBef>
        <a:spcPct val="0"/>
      </a:spcBef>
      <a:spcAft>
        <a:spcPct val="0"/>
      </a:spcAft>
      <a:defRPr sz="2000" kern="1200">
        <a:solidFill>
          <a:srgbClr val="FFFFFF"/>
        </a:solidFill>
        <a:latin typeface="Arial" charset="0"/>
        <a:ea typeface="+mn-ea"/>
        <a:cs typeface="+mn-cs"/>
      </a:defRPr>
    </a:lvl4pPr>
    <a:lvl5pPr marL="1828800" algn="l" rtl="0" fontAlgn="base">
      <a:lnSpc>
        <a:spcPts val="2400"/>
      </a:lnSpc>
      <a:spcBef>
        <a:spcPct val="0"/>
      </a:spcBef>
      <a:spcAft>
        <a:spcPct val="0"/>
      </a:spcAft>
      <a:defRPr sz="2000" kern="1200">
        <a:solidFill>
          <a:srgbClr val="FFFF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FF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FF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FF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FF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99" autoAdjust="0"/>
    <p:restoredTop sz="94610" autoAdjust="0"/>
  </p:normalViewPr>
  <p:slideViewPr>
    <p:cSldViewPr>
      <p:cViewPr varScale="1">
        <p:scale>
          <a:sx n="122" d="100"/>
          <a:sy n="122" d="100"/>
        </p:scale>
        <p:origin x="-123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80" y="163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Module 5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0D1FB2A-4CB4-4589-A465-8F43F6034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Module 5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DDA39AA-9C75-4071-9115-56F5C3FF7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indent="857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indent="857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indent="76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indent="6667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indent="571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7C938-1DFB-4412-AF72-5758BA2510F3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indent="381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53A027-1853-4832-95E3-C31BD2B44079}" type="slidenum">
              <a:rPr lang="en-US"/>
              <a:pPr/>
              <a:t>10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 </a:t>
            </a:r>
            <a:r>
              <a:rPr lang="cs-CZ" smtClean="0"/>
              <a:t>Použijte klíčové slovo „ref“ pro třídy</a:t>
            </a:r>
            <a:r>
              <a:rPr lang="en-US" smtClean="0"/>
              <a:t>, </a:t>
            </a:r>
            <a:r>
              <a:rPr lang="cs-CZ" smtClean="0"/>
              <a:t>pokud měníte obsah objektu uvnitř metody</a:t>
            </a:r>
            <a:r>
              <a:rPr lang="en-US" smtClean="0"/>
              <a:t>. </a:t>
            </a:r>
            <a:r>
              <a:rPr lang="cs-CZ" smtClean="0"/>
              <a:t>Tím informujete ostatní programátory, že objekt může být změněn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FB6AAD-8DEF-4174-9746-48CCE81E6CFA}" type="slidenum">
              <a:rPr lang="en-US"/>
              <a:pPr/>
              <a:t>11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A1ED86-C1B6-48B2-A71E-E24574BE70D7}" type="slidenum">
              <a:rPr lang="en-US"/>
              <a:pPr/>
              <a:t>12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 Existují tři odlišné cesty, jak interpretovat objekt v run time s odlišným významem:</a:t>
            </a:r>
          </a:p>
          <a:p>
            <a:pPr eaLnBrk="1" hangingPunct="1">
              <a:buFontTx/>
              <a:buChar char="•"/>
            </a:pPr>
            <a:r>
              <a:rPr lang="cs-CZ" b="1" smtClean="0"/>
              <a:t> Boxování: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Použitelné pro libovolné typy včetně základních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Jestliže boxování selže, je vyvolána výjimka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Respektuje objektovou hierarchii </a:t>
            </a:r>
            <a:br>
              <a:rPr lang="cs-CZ" smtClean="0"/>
            </a:br>
            <a:r>
              <a:rPr lang="cs-CZ" smtClean="0"/>
              <a:t>např. Všechny zděděné třídy mohou být boxovány na typ předka</a:t>
            </a:r>
          </a:p>
          <a:p>
            <a:pPr eaLnBrk="1" hangingPunct="1">
              <a:buFontTx/>
              <a:buChar char="•"/>
            </a:pPr>
            <a:r>
              <a:rPr lang="cs-CZ" b="1" smtClean="0"/>
              <a:t> Konverze: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Jen pro základní typy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Pokud hodnota není aplikovatelná, je vyvolána výjimka</a:t>
            </a:r>
          </a:p>
          <a:p>
            <a:pPr lvl="1" eaLnBrk="1" hangingPunct="1">
              <a:buFontTx/>
              <a:buChar char="•"/>
            </a:pPr>
            <a:r>
              <a:rPr lang="cs-CZ" b="1" smtClean="0"/>
              <a:t>Až 20 krát rychlejší než boxování =&gt; upřednostňujte</a:t>
            </a:r>
          </a:p>
          <a:p>
            <a:pPr eaLnBrk="1" hangingPunct="1">
              <a:buFontTx/>
              <a:buChar char="•"/>
            </a:pPr>
            <a:r>
              <a:rPr lang="cs-CZ" b="1" smtClean="0"/>
              <a:t> Operátor „as“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jako boxování, ale negeneruje výjimku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Pokud selže navrací null a není vyvolána výjimka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E52A8A-9ADF-4495-95DD-14109AB61830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70A45A-FAD4-4F8E-987C-BE71ADAEB01C}" type="slidenum">
              <a:rPr lang="en-US"/>
              <a:pPr/>
              <a:t>14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Použijte</a:t>
            </a:r>
            <a:r>
              <a:rPr lang="en-US" smtClean="0"/>
              <a:t> typeof(...) </a:t>
            </a:r>
            <a:r>
              <a:rPr lang="cs-CZ" smtClean="0"/>
              <a:t>nebo</a:t>
            </a:r>
            <a:r>
              <a:rPr lang="en-US" smtClean="0"/>
              <a:t> myObject.getType() </a:t>
            </a:r>
            <a:r>
              <a:rPr lang="cs-CZ" smtClean="0"/>
              <a:t>k získání informace o třídě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Použijte vždy nejmenší možný modifikátor přístupu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Namespaces: </a:t>
            </a:r>
            <a:r>
              <a:rPr lang="cs-CZ" smtClean="0"/>
              <a:t>tečkou oddělená stromová struktura skupin tříd</a:t>
            </a:r>
            <a:r>
              <a:rPr lang="en-US" smtClean="0"/>
              <a:t>. </a:t>
            </a:r>
            <a:r>
              <a:rPr lang="cs-CZ" smtClean="0"/>
              <a:t>Jedna</a:t>
            </a:r>
            <a:r>
              <a:rPr lang="en-US" smtClean="0"/>
              <a:t> assembly </a:t>
            </a:r>
            <a:r>
              <a:rPr lang="cs-CZ" smtClean="0"/>
              <a:t>může obsahovat jeden nebo více</a:t>
            </a:r>
            <a:r>
              <a:rPr lang="en-US" smtClean="0"/>
              <a:t> namespaces, </a:t>
            </a:r>
            <a:r>
              <a:rPr lang="cs-CZ" smtClean="0"/>
              <a:t>jeden</a:t>
            </a:r>
            <a:r>
              <a:rPr lang="en-US" smtClean="0"/>
              <a:t> namespace </a:t>
            </a:r>
            <a:r>
              <a:rPr lang="cs-CZ" smtClean="0"/>
              <a:t>může být rozdělen do jedné nebo více</a:t>
            </a:r>
            <a:r>
              <a:rPr lang="en-US" smtClean="0"/>
              <a:t> assembly.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Doporučuje se používat následující konstrukci namespace</a:t>
            </a:r>
            <a:r>
              <a:rPr lang="en-US" smtClean="0"/>
              <a:t>:</a:t>
            </a:r>
            <a:br>
              <a:rPr lang="en-US" smtClean="0"/>
            </a:br>
            <a:r>
              <a:rPr lang="en-US" smtClean="0"/>
              <a:t>company.project.subproject.groupname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Jestliže</a:t>
            </a:r>
            <a:r>
              <a:rPr lang="en-US" smtClean="0"/>
              <a:t> namespace </a:t>
            </a:r>
            <a:r>
              <a:rPr lang="cs-CZ" smtClean="0"/>
              <a:t>není definován</a:t>
            </a:r>
            <a:r>
              <a:rPr lang="en-US" smtClean="0"/>
              <a:t>, </a:t>
            </a:r>
            <a:r>
              <a:rPr lang="cs-CZ" smtClean="0"/>
              <a:t>pak je použit výchozí</a:t>
            </a:r>
            <a:r>
              <a:rPr lang="en-US" smtClean="0"/>
              <a:t> (</a:t>
            </a:r>
            <a:r>
              <a:rPr lang="cs-CZ" smtClean="0"/>
              <a:t>nedoporučuje se</a:t>
            </a:r>
            <a:r>
              <a:rPr lang="en-US" smtClean="0"/>
              <a:t>)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K použití třády z jiného</a:t>
            </a:r>
            <a:r>
              <a:rPr lang="en-US" smtClean="0"/>
              <a:t> namespace, </a:t>
            </a:r>
            <a:r>
              <a:rPr lang="cs-CZ" smtClean="0"/>
              <a:t>je třeba uvést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„</a:t>
            </a:r>
            <a:r>
              <a:rPr lang="en-US" b="1" smtClean="0"/>
              <a:t>using</a:t>
            </a:r>
            <a:r>
              <a:rPr lang="en-US" smtClean="0"/>
              <a:t>“ </a:t>
            </a:r>
            <a:r>
              <a:rPr lang="cs-CZ" smtClean="0"/>
              <a:t>klíčové slovo</a:t>
            </a:r>
            <a:r>
              <a:rPr lang="en-US" smtClean="0"/>
              <a:t> </a:t>
            </a:r>
            <a:r>
              <a:rPr lang="cs-CZ" b="1" smtClean="0"/>
              <a:t>v každém souboru</a:t>
            </a:r>
            <a:r>
              <a:rPr lang="en-US" smtClean="0"/>
              <a:t>, </a:t>
            </a:r>
            <a:r>
              <a:rPr lang="cs-CZ" smtClean="0"/>
              <a:t>kde chceme použít tento typ bez uvedení úplného jména.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Úplné jméno třídy obsahuje úplnou stromovou cestu namespace k definici třídy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Jestliže soubor obsahuje více stejně pojmenovaných tříd z různých namespace, pak musí být uvedeny úplným jménem</a:t>
            </a: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E29EB-80FB-485E-A10A-62D696959A6B}" type="slidenum">
              <a:rPr lang="en-US"/>
              <a:pPr/>
              <a:t>15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332288"/>
          </a:xfrm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z="1000" smtClean="0"/>
              <a:t>Jedna třída může dědit pouze z jedné třídy</a:t>
            </a:r>
            <a:r>
              <a:rPr lang="en-US" sz="1000" smtClean="0"/>
              <a:t>, </a:t>
            </a:r>
            <a:r>
              <a:rPr lang="cs-CZ" sz="1000" smtClean="0"/>
              <a:t>ale může implementovat libovolné množství rozhraní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en-US" sz="1000" smtClean="0"/>
              <a:t>Abstract: </a:t>
            </a:r>
            <a:r>
              <a:rPr lang="cs-CZ" sz="1000" smtClean="0"/>
              <a:t>nelze vytvořit instanci třídy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cs-CZ" sz="1000" smtClean="0"/>
              <a:t>Je třeba</a:t>
            </a:r>
            <a:r>
              <a:rPr lang="en-US" sz="1000" smtClean="0"/>
              <a:t> </a:t>
            </a:r>
            <a:r>
              <a:rPr lang="cs-CZ" sz="1000" smtClean="0"/>
              <a:t>„</a:t>
            </a:r>
            <a:r>
              <a:rPr lang="en-US" sz="1000" smtClean="0"/>
              <a:t>override</a:t>
            </a:r>
            <a:r>
              <a:rPr lang="cs-CZ" sz="1000" smtClean="0"/>
              <a:t>“</a:t>
            </a:r>
            <a:r>
              <a:rPr lang="en-US" sz="1000" smtClean="0"/>
              <a:t> </a:t>
            </a:r>
            <a:r>
              <a:rPr lang="cs-CZ" sz="1000" smtClean="0"/>
              <a:t>všechny abstraktní členy v odvozené třídě</a:t>
            </a:r>
            <a:r>
              <a:rPr lang="en-US" sz="1000" smtClean="0"/>
              <a:t>.</a:t>
            </a:r>
          </a:p>
          <a:p>
            <a:pPr eaLnBrk="1" hangingPunct="1">
              <a:buFontTx/>
              <a:buChar char="•"/>
            </a:pPr>
            <a:r>
              <a:rPr lang="en-US" sz="1000" smtClean="0"/>
              <a:t>Sealed: </a:t>
            </a:r>
            <a:r>
              <a:rPr lang="cs-CZ" sz="1000" smtClean="0"/>
              <a:t>od třídy nelze dědit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en-US" sz="1000" smtClean="0"/>
              <a:t>Static: </a:t>
            </a:r>
            <a:r>
              <a:rPr lang="cs-CZ" sz="1000" smtClean="0"/>
              <a:t>člen specifický pro třídu, ne pro její instanci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cs-CZ" sz="1000" smtClean="0"/>
              <a:t>K</a:t>
            </a:r>
            <a:r>
              <a:rPr lang="en-US" sz="1000" smtClean="0"/>
              <a:t>onstru</a:t>
            </a:r>
            <a:r>
              <a:rPr lang="cs-CZ" sz="1000" smtClean="0"/>
              <a:t>k</a:t>
            </a:r>
            <a:r>
              <a:rPr lang="en-US" sz="1000" smtClean="0"/>
              <a:t>tor: </a:t>
            </a:r>
            <a:r>
              <a:rPr lang="cs-CZ" sz="1000" smtClean="0"/>
              <a:t>pokud není definován, pak je vytvořen výchozí bez parametrů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cs-CZ" sz="1000" smtClean="0"/>
              <a:t>Pokud definujete vlastní konstruktor</a:t>
            </a:r>
            <a:r>
              <a:rPr lang="en-US" sz="1000" smtClean="0"/>
              <a:t>, </a:t>
            </a:r>
            <a:r>
              <a:rPr lang="cs-CZ" sz="1000" smtClean="0"/>
              <a:t>pak zabráníte použití výchozího</a:t>
            </a:r>
          </a:p>
          <a:p>
            <a:pPr eaLnBrk="1" hangingPunct="1">
              <a:buFontTx/>
              <a:buChar char="•"/>
            </a:pPr>
            <a:r>
              <a:rPr lang="cs-CZ" sz="1000" smtClean="0"/>
              <a:t>Konstruktor může být i privátní (viz. návrhový vzor singleton)</a:t>
            </a:r>
          </a:p>
          <a:p>
            <a:pPr eaLnBrk="1" hangingPunct="1">
              <a:buFontTx/>
              <a:buChar char="•"/>
            </a:pPr>
            <a:r>
              <a:rPr lang="en-US" sz="1000" smtClean="0"/>
              <a:t>De</a:t>
            </a:r>
            <a:r>
              <a:rPr lang="cs-CZ" sz="1000" smtClean="0"/>
              <a:t>struktor v C# nejsou skutečné destruktroy jako v C++, ale jen možností compilátoru vytvořit vlastní CLR finalizer</a:t>
            </a:r>
            <a:endParaRPr lang="en-US" sz="1000" smtClean="0"/>
          </a:p>
          <a:p>
            <a:pPr eaLnBrk="1" hangingPunct="1">
              <a:buFontTx/>
              <a:buChar char="•"/>
            </a:pPr>
            <a:r>
              <a:rPr lang="en-US" sz="1000" smtClean="0"/>
              <a:t>Field </a:t>
            </a:r>
            <a:r>
              <a:rPr lang="cs-CZ" sz="1000" smtClean="0"/>
              <a:t>jsou inicializovány v opačném pořadí než konstruktory</a:t>
            </a:r>
            <a:r>
              <a:rPr lang="en-US" sz="1000" smtClean="0"/>
              <a:t>.</a:t>
            </a:r>
          </a:p>
          <a:p>
            <a:pPr eaLnBrk="1" hangingPunct="1">
              <a:buFontTx/>
              <a:buChar char="•"/>
            </a:pPr>
            <a:r>
              <a:rPr lang="cs-CZ" sz="1000" smtClean="0"/>
              <a:t>Příklad</a:t>
            </a:r>
            <a:r>
              <a:rPr lang="en-US" sz="1000" smtClean="0"/>
              <a:t>:</a:t>
            </a:r>
          </a:p>
          <a:p>
            <a:pPr eaLnBrk="1" hangingPunct="1"/>
            <a:r>
              <a:rPr lang="en-US" sz="1000" smtClean="0"/>
              <a:t>ClassA: object   { StringBuilder fieldA = new StringBuilder(); }</a:t>
            </a:r>
          </a:p>
          <a:p>
            <a:pPr eaLnBrk="1" hangingPunct="1"/>
            <a:r>
              <a:rPr lang="en-US" sz="1000" smtClean="0"/>
              <a:t>ClassB: ClassA { StringBuilder fieldB = new StringBuilder(); }</a:t>
            </a:r>
          </a:p>
          <a:p>
            <a:pPr eaLnBrk="1" hangingPunct="1"/>
            <a:r>
              <a:rPr lang="en-US" sz="1000" smtClean="0"/>
              <a:t>ClassC: ClassB { StringBuilder fieldC = new StringBuilder(); }</a:t>
            </a:r>
          </a:p>
          <a:p>
            <a:pPr eaLnBrk="1" hangingPunct="1"/>
            <a:r>
              <a:rPr lang="cs-CZ" sz="1000" smtClean="0"/>
              <a:t>Postup inicializace</a:t>
            </a:r>
            <a:r>
              <a:rPr lang="en-US" sz="1000" smtClean="0"/>
              <a:t>: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fieldC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fieldB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fieldA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new ClassA()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new ClassB()</a:t>
            </a:r>
          </a:p>
          <a:p>
            <a:pPr eaLnBrk="1" hangingPunct="1">
              <a:buFontTx/>
              <a:buAutoNum type="arabicPeriod"/>
            </a:pPr>
            <a:r>
              <a:rPr lang="en-US" sz="1000" smtClean="0"/>
              <a:t>new ClassC()</a:t>
            </a:r>
          </a:p>
          <a:p>
            <a:pPr eaLnBrk="1" hangingPunct="1">
              <a:buFontTx/>
              <a:buChar char="•"/>
            </a:pPr>
            <a:r>
              <a:rPr lang="cs-CZ" sz="1000" smtClean="0"/>
              <a:t>Destruktory jsou použity jako v</a:t>
            </a:r>
            <a:r>
              <a:rPr lang="en-US" sz="1000" smtClean="0"/>
              <a:t> C++, </a:t>
            </a:r>
            <a:r>
              <a:rPr lang="cs-CZ" sz="1000" smtClean="0"/>
              <a:t>ale doporučenou cestou je použít</a:t>
            </a:r>
            <a:r>
              <a:rPr lang="en-US" sz="1000" smtClean="0"/>
              <a:t> IDisposable interface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1EC5CF-3999-4171-9727-49A6F804B724}" type="slidenum">
              <a:rPr lang="en-US"/>
              <a:pPr/>
              <a:t>16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Třídy do diagramu lze přidat tažením ze solution exploreru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C</a:t>
            </a:r>
            <a:r>
              <a:rPr lang="en-US" smtClean="0"/>
              <a:t>lass diagram toolbar </a:t>
            </a:r>
            <a:r>
              <a:rPr lang="cs-CZ" smtClean="0"/>
              <a:t>slouží k modelování v diagramu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Odstranění třídy z</a:t>
            </a:r>
            <a:r>
              <a:rPr lang="en-US" smtClean="0"/>
              <a:t> diagram</a:t>
            </a:r>
            <a:r>
              <a:rPr lang="cs-CZ" smtClean="0"/>
              <a:t>u nevede ke smazání souboru třídy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tip: </a:t>
            </a:r>
            <a:r>
              <a:rPr lang="cs-CZ" smtClean="0"/>
              <a:t>použijte tento diagram jako doplněk dokumentace ve vašem projektu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31CA14-902E-4563-BFEB-1D95CABDE1AB}" type="slidenum">
              <a:rPr lang="en-US"/>
              <a:pPr/>
              <a:t>17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31CA14-902E-4563-BFEB-1D95CABDE1AB}" type="slidenum">
              <a:rPr lang="en-US"/>
              <a:pPr/>
              <a:t>18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42630E-2F07-47AA-BCC1-7006E5A63FA4}" type="slidenum">
              <a:rPr lang="en-US"/>
              <a:pPr/>
              <a:t>19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Kde najít dokumentaci v</a:t>
            </a:r>
            <a:r>
              <a:rPr lang="en-US" smtClean="0"/>
              <a:t>e VS IDE: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Object browser </a:t>
            </a:r>
            <a:r>
              <a:rPr lang="cs-CZ" smtClean="0"/>
              <a:t>okno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InteliSense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InLine </a:t>
            </a:r>
            <a:r>
              <a:rPr lang="cs-CZ" smtClean="0"/>
              <a:t>v kódu</a:t>
            </a:r>
            <a:r>
              <a:rPr lang="en-US" smtClean="0"/>
              <a:t>, </a:t>
            </a:r>
            <a:r>
              <a:rPr lang="cs-CZ" smtClean="0"/>
              <a:t>i když nemáte zdrojové soubory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K vytvoření </a:t>
            </a:r>
            <a:r>
              <a:rPr lang="en-US" smtClean="0"/>
              <a:t>xml </a:t>
            </a:r>
            <a:r>
              <a:rPr lang="cs-CZ" smtClean="0"/>
              <a:t>dokumentačního souboru zapněte v nastavení projektu </a:t>
            </a:r>
            <a:br>
              <a:rPr lang="cs-CZ" smtClean="0"/>
            </a:br>
            <a:r>
              <a:rPr lang="cs-CZ" smtClean="0"/>
              <a:t>na záložce</a:t>
            </a:r>
            <a:r>
              <a:rPr lang="en-US" smtClean="0"/>
              <a:t> „Build“ </a:t>
            </a:r>
            <a:r>
              <a:rPr lang="cs-CZ" smtClean="0"/>
              <a:t>položku </a:t>
            </a:r>
            <a:r>
              <a:rPr lang="en-US" smtClean="0"/>
              <a:t>„XML documentation file“ </a:t>
            </a:r>
            <a:r>
              <a:rPr lang="cs-CZ" smtClean="0"/>
              <a:t>a zkompilujte projekt</a:t>
            </a:r>
            <a:r>
              <a:rPr lang="en-US" smtClean="0"/>
              <a:t>.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Vytvořený</a:t>
            </a:r>
            <a:r>
              <a:rPr lang="en-US" smtClean="0"/>
              <a:t> xml </a:t>
            </a:r>
            <a:r>
              <a:rPr lang="cs-CZ" smtClean="0"/>
              <a:t>soubor není naformátovaný</a:t>
            </a:r>
            <a:r>
              <a:rPr lang="en-US" smtClean="0"/>
              <a:t>. </a:t>
            </a:r>
            <a:r>
              <a:rPr lang="cs-CZ" smtClean="0"/>
              <a:t>Můžete jej naformátovat do html použitím </a:t>
            </a:r>
            <a:r>
              <a:rPr lang="en-US" smtClean="0"/>
              <a:t>Microsoft </a:t>
            </a:r>
            <a:r>
              <a:rPr lang="cs-CZ" smtClean="0"/>
              <a:t>šablony dostupné na</a:t>
            </a:r>
            <a:r>
              <a:rPr lang="en-US" smtClean="0"/>
              <a:t>MSDN web</a:t>
            </a:r>
            <a:r>
              <a:rPr lang="cs-CZ" smtClean="0"/>
              <a:t>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Nebo použít externí nástroj jako</a:t>
            </a:r>
            <a:r>
              <a:rPr lang="en-US" smtClean="0"/>
              <a:t> Sandcastle.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03447F-A31D-49EB-947A-DF7193F56316}" type="slidenum">
              <a:rPr lang="en-US"/>
              <a:pPr/>
              <a:t>2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 GC </a:t>
            </a:r>
            <a:r>
              <a:rPr lang="cs-CZ" smtClean="0"/>
              <a:t>počítá ukazatele na instanci</a:t>
            </a:r>
            <a:r>
              <a:rPr lang="en-US" smtClean="0"/>
              <a:t>, </a:t>
            </a:r>
            <a:r>
              <a:rPr lang="cs-CZ" smtClean="0"/>
              <a:t>a pokud dosáhne</a:t>
            </a:r>
            <a:r>
              <a:rPr lang="en-US" smtClean="0"/>
              <a:t> 0, </a:t>
            </a:r>
            <a:r>
              <a:rPr lang="cs-CZ" smtClean="0"/>
              <a:t>pak je objekt označen pro smazání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</a:t>
            </a:r>
            <a:r>
              <a:rPr lang="cs-CZ" smtClean="0"/>
              <a:t>Nová očíslovaná generace je vytvořena, pokud</a:t>
            </a:r>
            <a:r>
              <a:rPr lang="en-US" smtClean="0"/>
              <a:t> GC </a:t>
            </a:r>
            <a:r>
              <a:rPr lang="cs-CZ" smtClean="0"/>
              <a:t>najde nové objekty</a:t>
            </a:r>
            <a:br>
              <a:rPr lang="cs-CZ" smtClean="0"/>
            </a:br>
            <a:r>
              <a:rPr lang="cs-CZ" smtClean="0"/>
              <a:t>ke smazání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Je možné ručně vymazat vybrané generace nebo vše najednou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</a:t>
            </a:r>
            <a:r>
              <a:rPr lang="cs-CZ" smtClean="0"/>
              <a:t>Lze použít</a:t>
            </a:r>
            <a:r>
              <a:rPr lang="en-US" smtClean="0"/>
              <a:t> </a:t>
            </a:r>
            <a:r>
              <a:rPr lang="en-US" i="1" smtClean="0"/>
              <a:t>System.GC</a:t>
            </a:r>
            <a:r>
              <a:rPr lang="en-US" smtClean="0"/>
              <a:t> </a:t>
            </a:r>
            <a:r>
              <a:rPr lang="cs-CZ" smtClean="0"/>
              <a:t>ke zjištění obsazené paměti nebo ručnímu uvolnění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</a:t>
            </a:r>
            <a:r>
              <a:rPr lang="cs-CZ" smtClean="0"/>
              <a:t>Běžně není třeba použít GC ručně</a:t>
            </a: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F75F7-0564-4B6C-8760-D912EB036972}" type="slidenum">
              <a:rPr lang="en-US"/>
              <a:pPr/>
              <a:t>20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Užitečné</a:t>
            </a:r>
            <a:r>
              <a:rPr lang="en-US" smtClean="0"/>
              <a:t> tag</a:t>
            </a:r>
            <a:r>
              <a:rPr lang="cs-CZ" smtClean="0"/>
              <a:t>y</a:t>
            </a:r>
            <a:r>
              <a:rPr lang="en-US" smtClean="0"/>
              <a:t>: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Summary: </a:t>
            </a:r>
            <a:r>
              <a:rPr lang="cs-CZ" smtClean="0"/>
              <a:t>hlavní dokumentační tag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Param: </a:t>
            </a:r>
            <a:r>
              <a:rPr lang="cs-CZ" smtClean="0"/>
              <a:t>parametr funkce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Exception: </a:t>
            </a:r>
            <a:r>
              <a:rPr lang="cs-CZ" smtClean="0"/>
              <a:t>výjimka, kterou může váš kód generovat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Returns: </a:t>
            </a:r>
            <a:r>
              <a:rPr lang="cs-CZ" smtClean="0"/>
              <a:t>návratová hodnota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Tip: </a:t>
            </a:r>
            <a:r>
              <a:rPr lang="cs-CZ" smtClean="0"/>
              <a:t>existuje freeware</a:t>
            </a:r>
            <a:r>
              <a:rPr lang="en-US" smtClean="0"/>
              <a:t> plug-in </a:t>
            </a:r>
            <a:r>
              <a:rPr lang="cs-CZ" smtClean="0"/>
              <a:t>pro</a:t>
            </a:r>
            <a:r>
              <a:rPr lang="en-US" smtClean="0"/>
              <a:t> VS „</a:t>
            </a:r>
            <a:r>
              <a:rPr lang="cs-CZ" smtClean="0"/>
              <a:t>GhostDoc</a:t>
            </a:r>
            <a:r>
              <a:rPr lang="en-US" smtClean="0"/>
              <a:t>“, </a:t>
            </a:r>
            <a:r>
              <a:rPr lang="cs-CZ" smtClean="0"/>
              <a:t>který umožňuje rychlé vytvoření dokumentace z kontextového menu v </a:t>
            </a:r>
            <a:r>
              <a:rPr lang="en-US" smtClean="0"/>
              <a:t>VS IDE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5A54B-241B-4A29-8371-E7C959A546B9}" type="slidenum">
              <a:rPr lang="en-US"/>
              <a:pPr/>
              <a:t>21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27437-2C7A-4614-9BBD-745337597C2E}" type="slidenum">
              <a:rPr lang="en-US"/>
              <a:pPr/>
              <a:t>22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Syntaxe:</a:t>
            </a:r>
          </a:p>
          <a:p>
            <a:pPr eaLnBrk="1" hangingPunct="1"/>
            <a:r>
              <a:rPr lang="cs-CZ" smtClean="0"/>
              <a:t>http://msdn.microsoft.com/en-us/library/618ayhy6(VS.80).aspx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Dokumentace:</a:t>
            </a:r>
          </a:p>
          <a:p>
            <a:pPr eaLnBrk="1" hangingPunct="1"/>
            <a:r>
              <a:rPr lang="cs-CZ" smtClean="0"/>
              <a:t>http://sandcastle.codeplex.com/</a:t>
            </a:r>
          </a:p>
          <a:p>
            <a:pPr eaLnBrk="1" hangingPunct="1"/>
            <a:r>
              <a:rPr lang="cs-CZ" smtClean="0"/>
              <a:t>http://www.roland-weigelt.de/ghostdoc/</a:t>
            </a:r>
          </a:p>
          <a:p>
            <a:pPr eaLnBrk="1" hangingPunct="1"/>
            <a:r>
              <a:rPr lang="cs-CZ" smtClean="0"/>
              <a:t>http://msdn.microsoft.com/en-us/library/5ast78ax(VS.80).aspx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Návrhové vzory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http://www.dofactory.com/Patterns/Patterns.aspx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http://objekty.vse.cz/Objekty/Vzory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Windows presentation foundation a jiné tutorialy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http://www.vyvojar.cz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0708CA-3DEB-499D-9A6D-17A6806F4ADB}" type="slidenum">
              <a:rPr lang="en-US"/>
              <a:pPr/>
              <a:t>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601CEE-DF50-49FC-BC19-B5A74267A5BC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 </a:t>
            </a:r>
            <a:r>
              <a:rPr lang="cs-CZ" smtClean="0"/>
              <a:t>Lze použít všechny koncepty</a:t>
            </a:r>
            <a:r>
              <a:rPr lang="en-US" smtClean="0"/>
              <a:t> OOP </a:t>
            </a:r>
            <a:r>
              <a:rPr lang="cs-CZ" smtClean="0"/>
              <a:t>v </a:t>
            </a:r>
            <a:r>
              <a:rPr lang="en-US" smtClean="0"/>
              <a:t>.NET: interfaces, </a:t>
            </a:r>
            <a:r>
              <a:rPr lang="cs-CZ" smtClean="0"/>
              <a:t>dědičnost</a:t>
            </a:r>
            <a:r>
              <a:rPr lang="en-US" smtClean="0"/>
              <a:t>, polymor</a:t>
            </a:r>
            <a:r>
              <a:rPr lang="cs-CZ" smtClean="0"/>
              <a:t>fismus</a:t>
            </a:r>
            <a:r>
              <a:rPr lang="en-US" smtClean="0"/>
              <a:t>, </a:t>
            </a:r>
            <a:r>
              <a:rPr lang="cs-CZ" smtClean="0"/>
              <a:t>události apod.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Neexistuje objekt mimo objekty odvozené od základní třády</a:t>
            </a:r>
            <a:r>
              <a:rPr lang="en-US" smtClean="0"/>
              <a:t> „object“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Také základní typy jsou boxované do objektu např:</a:t>
            </a:r>
            <a:endParaRPr lang="en-US" smtClean="0"/>
          </a:p>
          <a:p>
            <a:pPr eaLnBrk="1" hangingPunct="1"/>
            <a:r>
              <a:rPr lang="cs-CZ" smtClean="0"/>
              <a:t>Lze zavolat metodu</a:t>
            </a:r>
            <a:r>
              <a:rPr lang="en-US" smtClean="0"/>
              <a:t> ToString() </a:t>
            </a:r>
            <a:r>
              <a:rPr lang="cs-CZ" smtClean="0"/>
              <a:t>na</a:t>
            </a:r>
            <a:r>
              <a:rPr lang="en-US" smtClean="0"/>
              <a:t> integer:</a:t>
            </a:r>
          </a:p>
          <a:p>
            <a:pPr eaLnBrk="1" hangingPunct="1"/>
            <a:r>
              <a:rPr lang="en-US" smtClean="0"/>
              <a:t>Int i = 5;</a:t>
            </a:r>
          </a:p>
          <a:p>
            <a:pPr eaLnBrk="1" hangingPunct="1"/>
            <a:r>
              <a:rPr lang="en-US" smtClean="0"/>
              <a:t>i.ToString();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Také Main metoda je metoda uvnitř aplikační třídy.</a:t>
            </a: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7C9CE1-9010-48F8-8693-2D130DC29481}" type="slidenum">
              <a:rPr lang="en-US"/>
              <a:pPr/>
              <a:t>5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 Solution: </a:t>
            </a:r>
            <a:r>
              <a:rPr lang="cs-CZ" smtClean="0"/>
              <a:t>Hlavní soubor</a:t>
            </a:r>
            <a:r>
              <a:rPr lang="en-US" smtClean="0"/>
              <a:t> VS</a:t>
            </a:r>
            <a:r>
              <a:rPr lang="cs-CZ" smtClean="0"/>
              <a:t> s</a:t>
            </a:r>
            <a:r>
              <a:rPr lang="en-US" smtClean="0"/>
              <a:t> *.sln </a:t>
            </a:r>
            <a:r>
              <a:rPr lang="cs-CZ" smtClean="0"/>
              <a:t>příponou</a:t>
            </a:r>
            <a:r>
              <a:rPr lang="en-US" smtClean="0"/>
              <a:t>. </a:t>
            </a:r>
            <a:r>
              <a:rPr lang="cs-CZ" smtClean="0"/>
              <a:t>Seskupuje projekty v jeden celek</a:t>
            </a:r>
            <a:r>
              <a:rPr lang="en-US" smtClean="0"/>
              <a:t>. </a:t>
            </a:r>
            <a:r>
              <a:rPr lang="cs-CZ" smtClean="0"/>
              <a:t>Jedna</a:t>
            </a:r>
            <a:r>
              <a:rPr lang="en-US" smtClean="0"/>
              <a:t> solution </a:t>
            </a:r>
            <a:r>
              <a:rPr lang="cs-CZ" smtClean="0"/>
              <a:t>může obsahovat jeden nebo více projektů různého typu</a:t>
            </a:r>
            <a:r>
              <a:rPr lang="en-US" smtClean="0"/>
              <a:t> (web </a:t>
            </a:r>
            <a:r>
              <a:rPr lang="cs-CZ" smtClean="0"/>
              <a:t>aplikace společně s knihovnou</a:t>
            </a:r>
            <a:r>
              <a:rPr lang="en-US" smtClean="0"/>
              <a:t>).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Project: VS XML </a:t>
            </a:r>
            <a:r>
              <a:rPr lang="cs-CZ" smtClean="0"/>
              <a:t>soubor s</a:t>
            </a:r>
            <a:r>
              <a:rPr lang="en-US" smtClean="0"/>
              <a:t> *.csproj </a:t>
            </a:r>
            <a:r>
              <a:rPr lang="cs-CZ" smtClean="0"/>
              <a:t>příponou obsahující soubory ke kompilaci</a:t>
            </a:r>
            <a:r>
              <a:rPr lang="en-US" smtClean="0"/>
              <a:t>, </a:t>
            </a:r>
            <a:r>
              <a:rPr lang="cs-CZ" smtClean="0"/>
              <a:t>nastavení a reference. Výsledkem je jedna vytvořená assembly</a:t>
            </a:r>
            <a:r>
              <a:rPr lang="en-US" smtClean="0"/>
              <a:t>.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Assembly: Exe </a:t>
            </a:r>
            <a:r>
              <a:rPr lang="cs-CZ" smtClean="0"/>
              <a:t>nebo</a:t>
            </a:r>
            <a:r>
              <a:rPr lang="en-US" smtClean="0"/>
              <a:t> dll. </a:t>
            </a:r>
            <a:r>
              <a:rPr lang="cs-CZ" smtClean="0"/>
              <a:t>Vždy vytváříme jednu assembly v jednom projektu</a:t>
            </a:r>
            <a:r>
              <a:rPr lang="en-US" smtClean="0"/>
              <a:t>. </a:t>
            </a:r>
            <a:r>
              <a:rPr lang="cs-CZ" smtClean="0"/>
              <a:t>Typ může být kdykoli změněn v nastaveních projektu</a:t>
            </a:r>
            <a:r>
              <a:rPr lang="en-US" smtClean="0"/>
              <a:t>. Assembly </a:t>
            </a:r>
            <a:r>
              <a:rPr lang="cs-CZ" smtClean="0"/>
              <a:t>obsahuje interní metadata</a:t>
            </a:r>
            <a:r>
              <a:rPr lang="en-US" smtClean="0"/>
              <a:t>, </a:t>
            </a:r>
            <a:r>
              <a:rPr lang="cs-CZ" smtClean="0"/>
              <a:t>která slouží jako informace o obsažených typech</a:t>
            </a:r>
            <a:r>
              <a:rPr lang="en-US" smtClean="0"/>
              <a:t>. </a:t>
            </a:r>
            <a:r>
              <a:rPr lang="cs-CZ" smtClean="0"/>
              <a:t>Také obsahuje dokumentaci</a:t>
            </a:r>
            <a:r>
              <a:rPr lang="en-US" smtClean="0"/>
              <a:t>, </a:t>
            </a:r>
            <a:r>
              <a:rPr lang="cs-CZ" smtClean="0"/>
              <a:t>nastavení zabezpečení apod</a:t>
            </a:r>
            <a:r>
              <a:rPr lang="en-US" smtClean="0"/>
              <a:t>.</a:t>
            </a:r>
            <a:endParaRPr lang="cs-CZ" smtClean="0"/>
          </a:p>
          <a:p>
            <a:pPr eaLnBrk="1" hangingPunct="1">
              <a:buFontTx/>
              <a:buChar char="•"/>
            </a:pPr>
            <a:r>
              <a:rPr lang="cs-CZ" smtClean="0"/>
              <a:t>Metadata v assembly lze procházet také pomocí knihovny </a:t>
            </a:r>
            <a:r>
              <a:rPr lang="en-US" smtClean="0"/>
              <a:t>System.Reflection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Dostupné typy </a:t>
            </a:r>
            <a:r>
              <a:rPr lang="en-US" smtClean="0"/>
              <a:t>assembly: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 Console application: exe</a:t>
            </a:r>
            <a:r>
              <a:rPr lang="cs-CZ" smtClean="0"/>
              <a:t>,</a:t>
            </a:r>
            <a:r>
              <a:rPr lang="en-US" smtClean="0"/>
              <a:t> </a:t>
            </a:r>
            <a:r>
              <a:rPr lang="cs-CZ" smtClean="0"/>
              <a:t>konzolové</a:t>
            </a:r>
            <a:r>
              <a:rPr lang="en-US" smtClean="0"/>
              <a:t> GUI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 Windows application: exe </a:t>
            </a:r>
            <a:r>
              <a:rPr lang="cs-CZ" smtClean="0"/>
              <a:t>s</a:t>
            </a:r>
            <a:r>
              <a:rPr lang="en-US" smtClean="0"/>
              <a:t> Windows Forms GUI </a:t>
            </a:r>
            <a:r>
              <a:rPr lang="cs-CZ" smtClean="0"/>
              <a:t/>
            </a:r>
            <a:br>
              <a:rPr lang="cs-CZ" smtClean="0"/>
            </a:br>
            <a:r>
              <a:rPr lang="en-US" smtClean="0"/>
              <a:t>(</a:t>
            </a:r>
            <a:r>
              <a:rPr lang="cs-CZ" smtClean="0"/>
              <a:t>je třeba specifikovat spouštěcí formulář</a:t>
            </a:r>
            <a:r>
              <a:rPr lang="en-US" smtClean="0"/>
              <a:t>)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 class library</a:t>
            </a:r>
            <a:r>
              <a:rPr lang="cs-CZ" smtClean="0"/>
              <a:t>:</a:t>
            </a:r>
            <a:r>
              <a:rPr lang="en-US" smtClean="0"/>
              <a:t> </a:t>
            </a:r>
            <a:r>
              <a:rPr lang="cs-CZ" smtClean="0"/>
              <a:t>obvyklá</a:t>
            </a:r>
            <a:r>
              <a:rPr lang="en-US" smtClean="0"/>
              <a:t> DLL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References: </a:t>
            </a:r>
            <a:r>
              <a:rPr lang="cs-CZ" smtClean="0"/>
              <a:t>připojení jiných zdrojů typů, jako </a:t>
            </a:r>
            <a:r>
              <a:rPr lang="en-US" smtClean="0"/>
              <a:t>web services, managed </a:t>
            </a:r>
            <a:r>
              <a:rPr lang="cs-CZ" smtClean="0"/>
              <a:t>nebo</a:t>
            </a:r>
            <a:r>
              <a:rPr lang="en-US" smtClean="0"/>
              <a:t> unmanaged </a:t>
            </a:r>
            <a:r>
              <a:rPr lang="cs-CZ" smtClean="0"/>
              <a:t>knihovny nebo projekty v solution</a:t>
            </a:r>
            <a:r>
              <a:rPr lang="en-US" smtClean="0"/>
              <a:t>. </a:t>
            </a:r>
            <a:r>
              <a:rPr lang="cs-CZ" smtClean="0"/>
              <a:t>Je třeba připojit i referenci na projekt ve stejné solution, před použitím tříd z tohoto projektu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Resources: </a:t>
            </a:r>
            <a:r>
              <a:rPr lang="cs-CZ" smtClean="0"/>
              <a:t>ikony, texty a jiné soubory použité v kódu</a:t>
            </a: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BDBE2-524F-4A35-A119-09355179DB34}" type="slidenum">
              <a:rPr lang="en-US"/>
              <a:pPr/>
              <a:t>6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Assembly info a typ assembly v nastavení projektu &gt; Application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Krokování s parametry příkazové řádky: Nastavení projektu &gt; Build &gt; Command line arguments</a:t>
            </a: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450515-A127-4A8D-964A-90186D49856D}" type="slidenum">
              <a:rPr lang="en-US"/>
              <a:pPr/>
              <a:t>7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Lze přímo přiřadit méně přesnou hodnotu typu do přesnějšícho</a:t>
            </a:r>
            <a:r>
              <a:rPr lang="en-US" smtClean="0"/>
              <a:t>:</a:t>
            </a:r>
          </a:p>
          <a:p>
            <a:pPr eaLnBrk="1" hangingPunct="1"/>
            <a:r>
              <a:rPr lang="en-US" smtClean="0"/>
              <a:t>int loversCount2 = 10/4; //</a:t>
            </a:r>
            <a:r>
              <a:rPr lang="cs-CZ" smtClean="0"/>
              <a:t>výsledek</a:t>
            </a:r>
            <a:r>
              <a:rPr lang="en-US" smtClean="0"/>
              <a:t> 2</a:t>
            </a:r>
          </a:p>
          <a:p>
            <a:pPr eaLnBrk="1" hangingPunct="1"/>
            <a:r>
              <a:rPr lang="cs-CZ" smtClean="0"/>
              <a:t>Nebo</a:t>
            </a:r>
            <a:r>
              <a:rPr lang="en-US" smtClean="0"/>
              <a:t>: double = double/int  </a:t>
            </a:r>
            <a:r>
              <a:rPr lang="cs-CZ" smtClean="0"/>
              <a:t>nevyvolá chybu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Použijte </a:t>
            </a:r>
            <a:r>
              <a:rPr lang="en-US" smtClean="0"/>
              <a:t>int.MaxValue </a:t>
            </a:r>
            <a:r>
              <a:rPr lang="cs-CZ" smtClean="0"/>
              <a:t>k nalezení limitu typu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Lze zavolat</a:t>
            </a:r>
            <a:r>
              <a:rPr lang="en-US" smtClean="0"/>
              <a:t> ToString() </a:t>
            </a:r>
            <a:r>
              <a:rPr lang="cs-CZ" smtClean="0"/>
              <a:t>metodu i na základních typech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Nulovatelné typy mohou být  použity pro uložení hodnoty</a:t>
            </a:r>
            <a:r>
              <a:rPr lang="en-US" smtClean="0"/>
              <a:t> null </a:t>
            </a:r>
            <a:r>
              <a:rPr lang="cs-CZ" smtClean="0"/>
              <a:t>v základních typech např.: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 System.Nullable&lt;int&gt; intNull = 5;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 int? intNullB = null;</a:t>
            </a:r>
            <a:r>
              <a:rPr lang="cs-CZ" smtClean="0"/>
              <a:t> </a:t>
            </a:r>
            <a:r>
              <a:rPr lang="en-US" smtClean="0"/>
              <a:t>//zkr</a:t>
            </a:r>
            <a:r>
              <a:rPr lang="cs-CZ" smtClean="0"/>
              <a:t>ácený ekvivalentní zápis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 Enumerator </a:t>
            </a:r>
            <a:r>
              <a:rPr lang="cs-CZ" smtClean="0"/>
              <a:t>je hodnotový výčtový typ</a:t>
            </a:r>
            <a:r>
              <a:rPr lang="en-US" smtClean="0"/>
              <a:t>,</a:t>
            </a:r>
            <a:r>
              <a:rPr lang="cs-CZ" smtClean="0"/>
              <a:t> který definuje aplikovatelné hodnoty</a:t>
            </a:r>
            <a:r>
              <a:rPr lang="en-US" smtClean="0"/>
              <a:t>: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Je doporučeno vždy přiřadit hodnotu</a:t>
            </a:r>
            <a:r>
              <a:rPr lang="en-US" smtClean="0"/>
              <a:t>, </a:t>
            </a:r>
            <a:r>
              <a:rPr lang="cs-CZ" smtClean="0"/>
              <a:t>ale není to vyžadováno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cs-CZ" smtClean="0"/>
              <a:t>Následující hodnota je automaticky o jedna vyšší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cs-CZ" smtClean="0"/>
              <a:t>Lze jednoduše konvertovat</a:t>
            </a:r>
            <a:r>
              <a:rPr lang="en-US" smtClean="0"/>
              <a:t> </a:t>
            </a:r>
            <a:r>
              <a:rPr lang="cs-CZ" smtClean="0"/>
              <a:t>hodnotu na </a:t>
            </a:r>
            <a:r>
              <a:rPr lang="en-US" smtClean="0"/>
              <a:t>integer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Lze přistupovat ke kolekcím názvů a hodnot</a:t>
            </a: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8B39B-4E1E-42A3-9AEF-FA7D3D5ACC03}" type="slidenum">
              <a:rPr lang="en-US"/>
              <a:pPr/>
              <a:t>8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Třídy jso vždy volány referencí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Je třeba myslet na to, že je rozdíl mezi DBnull a null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Použijte třídy, pokud objekt obsahuje nějakou logiku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Upřednostňujte struktury s malým počtem položek (field)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3DA0C-8383-4F13-AB06-B83882479472}" type="slidenum">
              <a:rPr lang="en-US"/>
              <a:pPr/>
              <a:t>9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cs-CZ" smtClean="0"/>
              <a:t>Lze použít běžné operátory k porovnání a přiřezení</a:t>
            </a:r>
            <a:r>
              <a:rPr lang="en-US" smtClean="0"/>
              <a:t> </a:t>
            </a:r>
            <a:r>
              <a:rPr lang="cs-CZ" smtClean="0"/>
              <a:t>řetězců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en-US" smtClean="0"/>
              <a:t>String</a:t>
            </a:r>
            <a:r>
              <a:rPr lang="cs-CZ" smtClean="0"/>
              <a:t> třída obsahuje metody pro textové operace jako </a:t>
            </a:r>
            <a:r>
              <a:rPr lang="en-US" smtClean="0"/>
              <a:t>Trim, Substring, ToLower </a:t>
            </a:r>
            <a:r>
              <a:rPr lang="cs-CZ" smtClean="0"/>
              <a:t>apod.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Dejte pozor ve</a:t>
            </a:r>
            <a:r>
              <a:rPr lang="en-US" smtClean="0"/>
              <a:t> switch </a:t>
            </a:r>
            <a:r>
              <a:rPr lang="cs-CZ" smtClean="0"/>
              <a:t>bloku při použití řetězce v case podmínce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Pokud přiředíte textové property hodnotu</a:t>
            </a:r>
            <a:r>
              <a:rPr lang="en-US" smtClean="0"/>
              <a:t>, </a:t>
            </a:r>
            <a:r>
              <a:rPr lang="cs-CZ" smtClean="0"/>
              <a:t>pak je vytvořena nová kopie textu v paměti</a:t>
            </a:r>
            <a:r>
              <a:rPr lang="en-US" smtClean="0"/>
              <a:t> =&gt; </a:t>
            </a:r>
            <a:r>
              <a:rPr lang="cs-CZ" smtClean="0"/>
              <a:t>string je vždy jen pro čtení</a:t>
            </a:r>
            <a:endParaRPr lang="en-US" smtClean="0"/>
          </a:p>
          <a:p>
            <a:pPr eaLnBrk="1" hangingPunct="1">
              <a:buFontTx/>
              <a:buChar char="•"/>
            </a:pPr>
            <a:r>
              <a:rPr lang="cs-CZ" smtClean="0"/>
              <a:t>String je nulovatelný typ</a:t>
            </a:r>
            <a:r>
              <a:rPr lang="en-US" smtClean="0"/>
              <a:t> (String.isNullOrEmpty property)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Escape </a:t>
            </a:r>
            <a:r>
              <a:rPr lang="cs-CZ" smtClean="0"/>
              <a:t>sekvence</a:t>
            </a:r>
            <a:r>
              <a:rPr lang="en-US" smtClean="0"/>
              <a:t>: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\n – </a:t>
            </a:r>
            <a:r>
              <a:rPr lang="cs-CZ" smtClean="0"/>
              <a:t>nový řádek</a:t>
            </a:r>
            <a:endParaRPr lang="en-US" smtClean="0"/>
          </a:p>
          <a:p>
            <a:pPr lvl="1" eaLnBrk="1" hangingPunct="1">
              <a:buFontTx/>
              <a:buChar char="•"/>
            </a:pPr>
            <a:r>
              <a:rPr lang="en-US" smtClean="0"/>
              <a:t>\r – carriage return</a:t>
            </a:r>
          </a:p>
          <a:p>
            <a:pPr lvl="1" eaLnBrk="1" hangingPunct="1">
              <a:buFontTx/>
              <a:buChar char="•"/>
            </a:pPr>
            <a:r>
              <a:rPr lang="en-US" smtClean="0"/>
              <a:t>\t – tabul</a:t>
            </a:r>
            <a:r>
              <a:rPr lang="cs-CZ" smtClean="0"/>
              <a:t>á</a:t>
            </a:r>
            <a:r>
              <a:rPr lang="en-US" smtClean="0"/>
              <a:t>tor</a:t>
            </a:r>
          </a:p>
          <a:p>
            <a:pPr lvl="1" eaLnBrk="1" hangingPunct="1">
              <a:buFontTx/>
              <a:buChar char="•"/>
            </a:pPr>
            <a:r>
              <a:rPr lang="cs-CZ" smtClean="0"/>
              <a:t>Preferujte</a:t>
            </a:r>
            <a:r>
              <a:rPr lang="en-US" smtClean="0"/>
              <a:t> Environment.NewLine OS </a:t>
            </a:r>
            <a:r>
              <a:rPr lang="cs-CZ" smtClean="0"/>
              <a:t>nezávislou proměnnou pro</a:t>
            </a:r>
            <a:r>
              <a:rPr lang="en-US" smtClean="0"/>
              <a:t> \r\n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 RegEx </a:t>
            </a:r>
            <a:r>
              <a:rPr lang="cs-CZ" smtClean="0"/>
              <a:t>třída může být použita pro práci s regulárními výrazy</a:t>
            </a:r>
          </a:p>
          <a:p>
            <a:pPr eaLnBrk="1" hangingPunct="1">
              <a:buFontTx/>
              <a:buChar char="•"/>
            </a:pPr>
            <a:r>
              <a:rPr lang="cs-CZ" smtClean="0"/>
              <a:t>Pro ochranu escape sekvencí lze použít </a:t>
            </a:r>
            <a:r>
              <a:rPr lang="en-US" smtClean="0"/>
              <a:t>znak </a:t>
            </a:r>
            <a:r>
              <a:rPr lang="cs-CZ" smtClean="0"/>
              <a:t>„</a:t>
            </a:r>
            <a:r>
              <a:rPr lang="en-US" smtClean="0"/>
              <a:t>@</a:t>
            </a:r>
            <a:r>
              <a:rPr lang="cs-CZ" smtClean="0"/>
              <a:t>“ před stringem. Následující zápisy jsou ekvivalentní</a:t>
            </a:r>
          </a:p>
          <a:p>
            <a:pPr eaLnBrk="1" hangingPunct="1"/>
            <a:r>
              <a:rPr lang="cs-CZ" smtClean="0"/>
              <a:t>@“C:\slozka\podslozka\“</a:t>
            </a:r>
          </a:p>
          <a:p>
            <a:pPr eaLnBrk="1" hangingPunct="1"/>
            <a:r>
              <a:rPr lang="cs-CZ" smtClean="0"/>
              <a:t>„ C:\\slozka\\podslozka\\“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3" y="258763"/>
            <a:ext cx="2051050" cy="6013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58763"/>
            <a:ext cx="6005513" cy="6013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590675"/>
            <a:ext cx="23352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7363" y="1590675"/>
            <a:ext cx="23368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5088" y="258763"/>
            <a:ext cx="1535112" cy="5978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58763"/>
            <a:ext cx="4452938" cy="5978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590675"/>
            <a:ext cx="2335213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7363" y="1590675"/>
            <a:ext cx="2336800" cy="4646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5088" y="258763"/>
            <a:ext cx="1535112" cy="5978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58763"/>
            <a:ext cx="4452938" cy="5978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590675"/>
            <a:ext cx="4027488" cy="4681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1590675"/>
            <a:ext cx="4029075" cy="4681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itelbild05a_beschnitten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821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5" name="Rectangle 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87338" y="261938"/>
            <a:ext cx="8856662" cy="971550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00000"/>
              </a:lnSpc>
              <a:defRPr/>
            </a:pPr>
            <a:endParaRPr lang="en-US">
              <a:latin typeface="Siemens Slab" pitchFamily="2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90675"/>
            <a:ext cx="8208963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pic>
        <p:nvPicPr>
          <p:cNvPr id="1029" name="Picture 5" descr="sie_logo_petrol_rgb_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00900" y="423863"/>
            <a:ext cx="1600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58763"/>
            <a:ext cx="6140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3810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573088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763588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12207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16779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21351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25923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87338" y="261938"/>
            <a:ext cx="8856662" cy="971550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00000"/>
              </a:lnSpc>
              <a:defRPr/>
            </a:pPr>
            <a:endParaRPr lang="en-US">
              <a:latin typeface="Siemens Slab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58763"/>
            <a:ext cx="6140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90675"/>
            <a:ext cx="4824413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pic>
        <p:nvPicPr>
          <p:cNvPr id="2053" name="Picture 5" descr="sie_logo_petrol_rgb_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00900" y="423863"/>
            <a:ext cx="1600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9622" name="Text Box 6"/>
          <p:cNvSpPr txBox="1">
            <a:spLocks noChangeArrowheads="1"/>
          </p:cNvSpPr>
          <p:nvPr/>
        </p:nvSpPr>
        <p:spPr bwMode="auto">
          <a:xfrm>
            <a:off x="5940425" y="6488113"/>
            <a:ext cx="2816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lnSpc>
                <a:spcPct val="100000"/>
              </a:lnSpc>
              <a:defRPr/>
            </a:pPr>
            <a:r>
              <a:rPr lang="de-DE" sz="1200">
                <a:solidFill>
                  <a:srgbClr val="000000"/>
                </a:solidFill>
              </a:rPr>
              <a:t>Corporate Technology CEE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3810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573088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763588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12207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16779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21351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25923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Tasse_F29_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614363"/>
            <a:ext cx="9144000" cy="802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58" name="Rectangle 2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87338" y="261938"/>
            <a:ext cx="8856662" cy="971550"/>
          </a:xfrm>
          <a:prstGeom prst="rect">
            <a:avLst/>
          </a:prstGeom>
          <a:solidFill>
            <a:srgbClr val="FE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00000"/>
              </a:lnSpc>
              <a:defRPr/>
            </a:pPr>
            <a:endParaRPr lang="en-US">
              <a:latin typeface="Siemens Slab" pitchFamily="2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58763"/>
            <a:ext cx="61404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Mastertitelformat bearbeiten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590675"/>
            <a:ext cx="4824413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pic>
        <p:nvPicPr>
          <p:cNvPr id="3078" name="Picture 5" descr="sie_logo_petrol_rgb_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00900" y="423863"/>
            <a:ext cx="1600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2" name="Text Box 6"/>
          <p:cNvSpPr txBox="1">
            <a:spLocks noChangeArrowheads="1"/>
          </p:cNvSpPr>
          <p:nvPr/>
        </p:nvSpPr>
        <p:spPr bwMode="auto">
          <a:xfrm>
            <a:off x="5940425" y="6488113"/>
            <a:ext cx="2816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lnSpc>
                <a:spcPct val="100000"/>
              </a:lnSpc>
              <a:defRPr/>
            </a:pPr>
            <a:r>
              <a:rPr lang="de-DE" sz="1200">
                <a:solidFill>
                  <a:srgbClr val="000000"/>
                </a:solidFill>
              </a:rPr>
              <a:t>Corporate Technology CEE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381000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573088" indent="-1905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763588" indent="-1889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12207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16779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21351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2592388" indent="-188913" algn="l" rtl="0" fontAlgn="base">
        <a:lnSpc>
          <a:spcPct val="110000"/>
        </a:lnSpc>
        <a:spcBef>
          <a:spcPct val="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objekty.vse.cz/Objekty/Vzory" TargetMode="External"/><Relationship Id="rId3" Type="http://schemas.openxmlformats.org/officeDocument/2006/relationships/hyperlink" Target="http://msdn.microsoft.com/en-us/library/618ayhy6(VS.80).aspx" TargetMode="External"/><Relationship Id="rId7" Type="http://schemas.openxmlformats.org/officeDocument/2006/relationships/hyperlink" Target="http://www.dofactory.com/Patterns/Patterns.asp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msdn.microsoft.com/en-us/library/5ast78ax(VS.80).aspx" TargetMode="External"/><Relationship Id="rId5" Type="http://schemas.openxmlformats.org/officeDocument/2006/relationships/hyperlink" Target="http://www.roland-weigelt.de/ghostdoc/" TargetMode="External"/><Relationship Id="rId4" Type="http://schemas.openxmlformats.org/officeDocument/2006/relationships/hyperlink" Target="http://sandcastle.codeplex.com/" TargetMode="External"/><Relationship Id="rId9" Type="http://schemas.openxmlformats.org/officeDocument/2006/relationships/hyperlink" Target="http://www.vyvojar.cz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476250"/>
            <a:ext cx="8208963" cy="720725"/>
          </a:xfrm>
        </p:spPr>
        <p:txBody>
          <a:bodyPr/>
          <a:lstStyle/>
          <a:p>
            <a:pPr eaLnBrk="1" hangingPunct="1"/>
            <a:r>
              <a:rPr lang="cs-CZ" smtClean="0"/>
              <a:t>Přechod na .NET C#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772025" y="1957388"/>
            <a:ext cx="36560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66700" indent="-266700">
              <a:tabLst>
                <a:tab pos="0" algn="l"/>
              </a:tabLst>
            </a:pPr>
            <a:endParaRPr 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1341438"/>
            <a:ext cx="4608512" cy="1366837"/>
          </a:xfrm>
          <a:noFill/>
        </p:spPr>
        <p:txBody>
          <a:bodyPr/>
          <a:lstStyle/>
          <a:p>
            <a:pPr algn="r" eaLnBrk="1" hangingPunct="1"/>
            <a:r>
              <a:rPr lang="cs-CZ" smtClean="0"/>
              <a:t>Jiří Pokorný</a:t>
            </a:r>
          </a:p>
          <a:p>
            <a:pPr algn="r" eaLnBrk="1" hangingPunct="1"/>
            <a:r>
              <a:rPr lang="cs-CZ" smtClean="0"/>
              <a:t>Jiri.pokorny@siemens.com</a:t>
            </a:r>
          </a:p>
          <a:p>
            <a:pPr algn="r" eaLnBrk="1" hangingPunct="1"/>
            <a:r>
              <a:rPr lang="cs-CZ" smtClean="0"/>
              <a:t>www.wug.cz</a:t>
            </a:r>
            <a:endParaRPr lang="en-US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Volání metod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Hodnotou:</a:t>
            </a:r>
          </a:p>
          <a:p>
            <a:pPr lvl="1" eaLnBrk="1" hangingPunct="1"/>
            <a:r>
              <a:rPr lang="cs-CZ" smtClean="0"/>
              <a:t>Jen pro hodnotové typy</a:t>
            </a:r>
          </a:p>
          <a:p>
            <a:pPr eaLnBrk="1" hangingPunct="1"/>
            <a:r>
              <a:rPr lang="cs-CZ" smtClean="0"/>
              <a:t>Referencí:</a:t>
            </a:r>
          </a:p>
          <a:p>
            <a:pPr lvl="1" eaLnBrk="1" hangingPunct="1"/>
            <a:r>
              <a:rPr lang="cs-CZ" smtClean="0"/>
              <a:t>Použitím „ref“ klíčového slova</a:t>
            </a:r>
          </a:p>
          <a:p>
            <a:pPr lvl="1" eaLnBrk="1" hangingPunct="1"/>
            <a:r>
              <a:rPr lang="cs-CZ" smtClean="0"/>
              <a:t>Vždy pro referenční typy (většina případů)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 3 - Základní typy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Konverze typů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8208963" cy="4646613"/>
          </a:xfrm>
        </p:spPr>
        <p:txBody>
          <a:bodyPr/>
          <a:lstStyle/>
          <a:p>
            <a:pPr eaLnBrk="1" hangingPunct="1"/>
            <a:r>
              <a:rPr lang="cs-CZ" sz="2800" smtClean="0"/>
              <a:t>Boxování</a:t>
            </a:r>
            <a:br>
              <a:rPr lang="cs-CZ" sz="2800" smtClean="0"/>
            </a:br>
            <a:r>
              <a:rPr lang="cs-CZ" sz="2800" smtClean="0"/>
              <a:t>int a = (int)5;</a:t>
            </a:r>
          </a:p>
          <a:p>
            <a:pPr eaLnBrk="1" hangingPunct="1"/>
            <a:endParaRPr lang="cs-CZ" sz="2800" smtClean="0"/>
          </a:p>
          <a:p>
            <a:pPr eaLnBrk="1" hangingPunct="1"/>
            <a:r>
              <a:rPr lang="cs-CZ" sz="2800" smtClean="0"/>
              <a:t>Convert.To... Metoda</a:t>
            </a:r>
            <a:br>
              <a:rPr lang="cs-CZ" sz="2800" smtClean="0"/>
            </a:br>
            <a:r>
              <a:rPr lang="cs-CZ" sz="2800" smtClean="0"/>
              <a:t>int a = System.Convert.ToInt32(“5”);</a:t>
            </a:r>
          </a:p>
          <a:p>
            <a:pPr eaLnBrk="1" hangingPunct="1"/>
            <a:endParaRPr lang="cs-CZ" sz="2800" smtClean="0"/>
          </a:p>
          <a:p>
            <a:pPr eaLnBrk="1" hangingPunct="1"/>
            <a:r>
              <a:rPr lang="cs-CZ" sz="2800" smtClean="0"/>
              <a:t>Operátor „as“</a:t>
            </a:r>
            <a:br>
              <a:rPr lang="cs-CZ" sz="2800" smtClean="0"/>
            </a:br>
            <a:r>
              <a:rPr lang="cs-CZ" sz="2800" smtClean="0"/>
              <a:t>int a = 5 as int;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 4 - Konverze typů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OOP modelování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Field</a:t>
            </a:r>
          </a:p>
          <a:p>
            <a:pPr eaLnBrk="1" hangingPunct="1"/>
            <a:r>
              <a:rPr lang="cs-CZ" sz="2800" smtClean="0"/>
              <a:t>Property</a:t>
            </a:r>
          </a:p>
          <a:p>
            <a:pPr eaLnBrk="1" hangingPunct="1"/>
            <a:r>
              <a:rPr lang="cs-CZ" sz="2800" smtClean="0"/>
              <a:t>Namespaces</a:t>
            </a:r>
          </a:p>
          <a:p>
            <a:pPr eaLnBrk="1" hangingPunct="1"/>
            <a:r>
              <a:rPr lang="cs-CZ" sz="2800" smtClean="0"/>
              <a:t>Modifikátory přístupu</a:t>
            </a:r>
          </a:p>
          <a:p>
            <a:pPr lvl="1" eaLnBrk="1" hangingPunct="1"/>
            <a:r>
              <a:rPr lang="cs-CZ" sz="2800" smtClean="0"/>
              <a:t>Private</a:t>
            </a:r>
          </a:p>
          <a:p>
            <a:pPr lvl="1" eaLnBrk="1" hangingPunct="1"/>
            <a:r>
              <a:rPr lang="cs-CZ" sz="2800" smtClean="0"/>
              <a:t>Protected </a:t>
            </a:r>
          </a:p>
          <a:p>
            <a:pPr lvl="1" eaLnBrk="1" hangingPunct="1"/>
            <a:r>
              <a:rPr lang="cs-CZ" sz="2800" smtClean="0"/>
              <a:t>Internal</a:t>
            </a:r>
          </a:p>
          <a:p>
            <a:pPr lvl="1" eaLnBrk="1" hangingPunct="1"/>
            <a:r>
              <a:rPr lang="cs-CZ" sz="2800" smtClean="0"/>
              <a:t>Public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OOP modelování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Abstrakce</a:t>
            </a:r>
          </a:p>
          <a:p>
            <a:pPr lvl="1" eaLnBrk="1" hangingPunct="1"/>
            <a:r>
              <a:rPr lang="cs-CZ" sz="2800" smtClean="0"/>
              <a:t>Sealed</a:t>
            </a:r>
          </a:p>
          <a:p>
            <a:pPr lvl="1" eaLnBrk="1" hangingPunct="1"/>
            <a:r>
              <a:rPr lang="cs-CZ" sz="2800" smtClean="0"/>
              <a:t>Static</a:t>
            </a:r>
          </a:p>
          <a:p>
            <a:pPr eaLnBrk="1" hangingPunct="1"/>
            <a:r>
              <a:rPr lang="cs-CZ" sz="2800" smtClean="0"/>
              <a:t>Konstruktor</a:t>
            </a:r>
          </a:p>
          <a:p>
            <a:pPr lvl="1" eaLnBrk="1" hangingPunct="1"/>
            <a:r>
              <a:rPr lang="cs-CZ" sz="2800" smtClean="0"/>
              <a:t>Nemá návratovou hodnotu</a:t>
            </a:r>
          </a:p>
          <a:p>
            <a:pPr lvl="1" eaLnBrk="1" hangingPunct="1"/>
            <a:r>
              <a:rPr lang="cs-CZ" sz="2800" smtClean="0"/>
              <a:t>Pojmenovaný jménem třídy</a:t>
            </a:r>
          </a:p>
          <a:p>
            <a:pPr lvl="1" eaLnBrk="1" hangingPunct="1"/>
            <a:r>
              <a:rPr lang="cs-CZ" sz="2800" smtClean="0"/>
              <a:t>Může být přetížený</a:t>
            </a:r>
          </a:p>
          <a:p>
            <a:pPr eaLnBrk="1" hangingPunct="1"/>
            <a:r>
              <a:rPr lang="cs-CZ" sz="2800" smtClean="0"/>
              <a:t>Destruktor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VS class diagram (CD)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424862" cy="4537075"/>
          </a:xfrm>
        </p:spPr>
        <p:txBody>
          <a:bodyPr/>
          <a:lstStyle/>
          <a:p>
            <a:pPr eaLnBrk="1" hangingPunct="1"/>
            <a:r>
              <a:rPr lang="cs-CZ" sz="2800" smtClean="0"/>
              <a:t>Designer pro modelování tříd</a:t>
            </a:r>
          </a:p>
          <a:p>
            <a:pPr eaLnBrk="1" hangingPunct="1"/>
            <a:r>
              <a:rPr lang="cs-CZ" sz="2800" smtClean="0"/>
              <a:t>XML dokument s *.cd příponou</a:t>
            </a:r>
          </a:p>
          <a:p>
            <a:pPr eaLnBrk="1" hangingPunct="1"/>
            <a:r>
              <a:rPr lang="cs-CZ" sz="2800" smtClean="0"/>
              <a:t>Obousměrná synchronizace mezi soubory tříd</a:t>
            </a:r>
          </a:p>
          <a:p>
            <a:pPr eaLnBrk="1" hangingPunct="1"/>
            <a:r>
              <a:rPr lang="cs-CZ" sz="2800" smtClean="0"/>
              <a:t> a diagramem</a:t>
            </a:r>
          </a:p>
          <a:p>
            <a:pPr eaLnBrk="1" hangingPunct="1"/>
            <a:r>
              <a:rPr lang="cs-CZ" sz="2800" smtClean="0"/>
              <a:t>CD neobsahuje třídy přímo,</a:t>
            </a:r>
            <a:br>
              <a:rPr lang="cs-CZ" sz="2800" smtClean="0"/>
            </a:br>
            <a:r>
              <a:rPr lang="cs-CZ" sz="2800" smtClean="0"/>
              <a:t>jen zapisuje/čte soubory tříd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Příklad </a:t>
            </a:r>
            <a:r>
              <a:rPr lang="cs-CZ" dirty="0" smtClean="0"/>
              <a:t>5</a:t>
            </a:r>
            <a:r>
              <a:rPr lang="cs-CZ" dirty="0" smtClean="0"/>
              <a:t> </a:t>
            </a:r>
            <a:r>
              <a:rPr lang="cs-CZ" dirty="0" smtClean="0"/>
              <a:t>- OPP modelování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58763"/>
            <a:ext cx="6912570" cy="809625"/>
          </a:xfrm>
        </p:spPr>
        <p:txBody>
          <a:bodyPr/>
          <a:lstStyle/>
          <a:p>
            <a:pPr eaLnBrk="1" hangingPunct="1"/>
            <a:r>
              <a:rPr lang="cs-CZ" dirty="0" smtClean="0"/>
              <a:t>Příklad </a:t>
            </a:r>
            <a:r>
              <a:rPr lang="cs-CZ" dirty="0" smtClean="0"/>
              <a:t>6 – Efektivní programování</a:t>
            </a:r>
            <a:endParaRPr lang="cs-CZ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Do</a:t>
            </a:r>
            <a:r>
              <a:rPr lang="en-US" smtClean="0"/>
              <a:t>k</a:t>
            </a:r>
            <a:r>
              <a:rPr lang="cs-CZ" smtClean="0"/>
              <a:t>umentace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6553200" cy="4646613"/>
          </a:xfrm>
        </p:spPr>
        <p:txBody>
          <a:bodyPr/>
          <a:lstStyle/>
          <a:p>
            <a:pPr eaLnBrk="1" hangingPunct="1"/>
            <a:r>
              <a:rPr lang="cs-CZ" smtClean="0"/>
              <a:t>C# obsahuje XML dokumentační tagy ukládané do assembly metadat</a:t>
            </a:r>
          </a:p>
          <a:p>
            <a:pPr eaLnBrk="1" hangingPunct="1"/>
            <a:r>
              <a:rPr lang="cs-CZ" smtClean="0"/>
              <a:t>Lze je použít jako interní úložiště dokumentace</a:t>
            </a:r>
          </a:p>
          <a:p>
            <a:pPr eaLnBrk="1" hangingPunct="1"/>
            <a:r>
              <a:rPr lang="cs-CZ" smtClean="0"/>
              <a:t>Vš</a:t>
            </a:r>
            <a:r>
              <a:rPr lang="en-US" smtClean="0"/>
              <a:t>e</a:t>
            </a:r>
            <a:r>
              <a:rPr lang="cs-CZ" smtClean="0"/>
              <a:t>chny .NET framework knihovny jsou dokumentované tímto způsobem</a:t>
            </a:r>
          </a:p>
          <a:p>
            <a:pPr eaLnBrk="1" hangingPunct="1"/>
            <a:r>
              <a:rPr lang="cs-CZ" smtClean="0"/>
              <a:t>Lze také vytvořit externí dokumentační soubor z těcht</a:t>
            </a:r>
            <a:r>
              <a:rPr lang="en-US" smtClean="0"/>
              <a:t>o</a:t>
            </a:r>
            <a:r>
              <a:rPr lang="cs-CZ" smtClean="0"/>
              <a:t> tagů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Garbage collector (GC)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7993063" cy="4646613"/>
          </a:xfrm>
        </p:spPr>
        <p:txBody>
          <a:bodyPr/>
          <a:lstStyle/>
          <a:p>
            <a:pPr eaLnBrk="1" hangingPunct="1"/>
            <a:r>
              <a:rPr lang="cs-CZ" sz="2800" smtClean="0"/>
              <a:t>Stará se o paměť využívanou vaší app.</a:t>
            </a:r>
          </a:p>
          <a:p>
            <a:pPr eaLnBrk="1" hangingPunct="1"/>
            <a:r>
              <a:rPr lang="cs-CZ" sz="2800" smtClean="0"/>
              <a:t>Není třeba psát destruktor</a:t>
            </a:r>
          </a:p>
          <a:p>
            <a:pPr eaLnBrk="1" hangingPunct="1"/>
            <a:r>
              <a:rPr lang="cs-CZ" sz="2800" smtClean="0"/>
              <a:t>System.GC třída pro práci s GC</a:t>
            </a:r>
          </a:p>
          <a:p>
            <a:pPr eaLnBrk="1" hangingPunct="1"/>
            <a:r>
              <a:rPr lang="cs-CZ" sz="2800" smtClean="0"/>
              <a:t>Obvykle nevíme, kdy GC uklízí instance objektu</a:t>
            </a:r>
          </a:p>
          <a:p>
            <a:pPr eaLnBrk="1" hangingPunct="1"/>
            <a:r>
              <a:rPr lang="cs-CZ" sz="2800" smtClean="0"/>
              <a:t>Objekt je označen k uklizení, jestliže již neexistuje jiný objekt na něj odkazující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Vytváření dokumentace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7127875" cy="4646613"/>
          </a:xfrm>
        </p:spPr>
        <p:txBody>
          <a:bodyPr/>
          <a:lstStyle/>
          <a:p>
            <a:pPr eaLnBrk="1" hangingPunct="1"/>
            <a:r>
              <a:rPr lang="cs-CZ" sz="2800" smtClean="0"/>
              <a:t>Začněte psát „///“ na začátku vaší třídy</a:t>
            </a:r>
          </a:p>
          <a:p>
            <a:pPr eaLnBrk="1" hangingPunct="1"/>
            <a:r>
              <a:rPr lang="cs-CZ" sz="2800" smtClean="0"/>
              <a:t>Všechny dostupné dokumentační tagy naleznete v online nápovědě</a:t>
            </a:r>
          </a:p>
          <a:p>
            <a:pPr eaLnBrk="1" hangingPunct="1"/>
            <a:r>
              <a:rPr lang="cs-CZ" sz="2800" smtClean="0"/>
              <a:t>Do</a:t>
            </a:r>
            <a:r>
              <a:rPr lang="en-US" sz="2800" smtClean="0"/>
              <a:t>k</a:t>
            </a:r>
            <a:r>
              <a:rPr lang="cs-CZ" sz="2800" smtClean="0"/>
              <a:t>umentace je okamžitě viditelná</a:t>
            </a:r>
            <a:br>
              <a:rPr lang="cs-CZ" sz="2800" smtClean="0"/>
            </a:br>
            <a:r>
              <a:rPr lang="cs-CZ" sz="2800" smtClean="0"/>
              <a:t>v nástrojích VS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800" dirty="0" smtClean="0"/>
              <a:t>Příklad </a:t>
            </a:r>
            <a:r>
              <a:rPr lang="cs-CZ" sz="2800" dirty="0" smtClean="0"/>
              <a:t>6</a:t>
            </a:r>
            <a:r>
              <a:rPr lang="cs-CZ" sz="2800" dirty="0" smtClean="0"/>
              <a:t> </a:t>
            </a:r>
            <a:r>
              <a:rPr lang="cs-CZ" sz="2800" dirty="0" smtClean="0"/>
              <a:t>- Vytváření dokumentace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Odkazy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z="2000" smtClean="0">
                <a:hlinkClick r:id="rId3"/>
              </a:rPr>
              <a:t>Syntaxe</a:t>
            </a:r>
            <a:endParaRPr lang="cs-CZ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mtClean="0">
                <a:hlinkClick r:id="rId4"/>
              </a:rPr>
              <a:t>Sandcastle</a:t>
            </a:r>
            <a:endParaRPr lang="cs-CZ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z="2000" smtClean="0">
                <a:hlinkClick r:id="rId5"/>
              </a:rPr>
              <a:t>GhostDoc</a:t>
            </a:r>
            <a:endParaRPr lang="cs-CZ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mtClean="0">
                <a:hlinkClick r:id="rId6"/>
              </a:rPr>
              <a:t>Do</a:t>
            </a:r>
            <a:r>
              <a:rPr lang="en-US" smtClean="0">
                <a:hlinkClick r:id="rId6"/>
              </a:rPr>
              <a:t>k</a:t>
            </a:r>
            <a:r>
              <a:rPr lang="cs-CZ" smtClean="0">
                <a:hlinkClick r:id="rId6"/>
              </a:rPr>
              <a:t>umentace</a:t>
            </a:r>
            <a:endParaRPr lang="cs-CZ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mtClean="0">
                <a:hlinkClick r:id="rId7"/>
              </a:rPr>
              <a:t>Návrhové vzory EN</a:t>
            </a:r>
            <a:endParaRPr lang="cs-CZ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z="2000" smtClean="0">
                <a:hlinkClick r:id="rId8"/>
              </a:rPr>
              <a:t>Návrhové vzory </a:t>
            </a:r>
            <a:r>
              <a:rPr lang="cs-CZ" smtClean="0">
                <a:hlinkClick r:id="rId8"/>
              </a:rPr>
              <a:t>CZ</a:t>
            </a:r>
            <a:endParaRPr lang="cs-CZ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cs-CZ" sz="2000" smtClean="0">
                <a:hlinkClick r:id="rId9"/>
              </a:rPr>
              <a:t>Windows presentation foundation a jiné tutorialy</a:t>
            </a:r>
            <a:endParaRPr lang="cs-CZ" sz="2000" smtClean="0"/>
          </a:p>
          <a:p>
            <a:pPr eaLnBrk="1" hangingPunct="1">
              <a:lnSpc>
                <a:spcPct val="90000"/>
              </a:lnSpc>
            </a:pPr>
            <a:r>
              <a:rPr lang="cs-CZ" sz="2000" smtClean="0"/>
              <a:t>Literatura:</a:t>
            </a:r>
          </a:p>
          <a:p>
            <a:pPr lvl="1" eaLnBrk="1" hangingPunct="1">
              <a:lnSpc>
                <a:spcPct val="90000"/>
              </a:lnSpc>
            </a:pPr>
            <a:r>
              <a:rPr lang="cs-CZ" sz="2000" smtClean="0"/>
              <a:t>Petr Paleta: Co programátory ve škole neučí. Computer press, 2003</a:t>
            </a:r>
          </a:p>
          <a:p>
            <a:pPr lvl="1" eaLnBrk="1" hangingPunct="1">
              <a:lnSpc>
                <a:spcPct val="90000"/>
              </a:lnSpc>
            </a:pPr>
            <a:r>
              <a:rPr lang="cs-CZ" sz="2000" smtClean="0"/>
              <a:t>Rudolf Pecinovský: Návrhové vzory.</a:t>
            </a:r>
            <a:br>
              <a:rPr lang="cs-CZ" sz="2000" smtClean="0"/>
            </a:br>
            <a:r>
              <a:rPr lang="cs-CZ" sz="2000" smtClean="0"/>
              <a:t>Computer press,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 1 - Garbage collector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7525" y="404813"/>
            <a:ext cx="6140450" cy="809625"/>
          </a:xfrm>
        </p:spPr>
        <p:txBody>
          <a:bodyPr/>
          <a:lstStyle/>
          <a:p>
            <a:pPr eaLnBrk="1" hangingPunct="1"/>
            <a:r>
              <a:rPr lang="cs-CZ" sz="2800" smtClean="0"/>
              <a:t>Object oriented programming</a:t>
            </a:r>
            <a:br>
              <a:rPr lang="cs-CZ" sz="2800" smtClean="0"/>
            </a:br>
            <a:r>
              <a:rPr lang="cs-CZ" sz="2800" smtClean="0"/>
              <a:t>(OOP) in .NET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8363"/>
            <a:ext cx="8064500" cy="4098925"/>
          </a:xfrm>
        </p:spPr>
        <p:txBody>
          <a:bodyPr/>
          <a:lstStyle/>
          <a:p>
            <a:pPr eaLnBrk="1" hangingPunct="1"/>
            <a:r>
              <a:rPr lang="cs-CZ" sz="3200" dirty="0" smtClean="0"/>
              <a:t>100% podpora OPP modelování</a:t>
            </a:r>
          </a:p>
          <a:p>
            <a:pPr eaLnBrk="1" hangingPunct="1"/>
            <a:r>
              <a:rPr lang="cs-CZ" sz="3200" dirty="0" smtClean="0"/>
              <a:t>Všechno je objekt</a:t>
            </a:r>
          </a:p>
          <a:p>
            <a:pPr eaLnBrk="1" hangingPunct="1"/>
            <a:r>
              <a:rPr lang="cs-CZ" sz="3200" dirty="0" smtClean="0"/>
              <a:t>Základním objektem je třída „object</a:t>
            </a:r>
            <a:r>
              <a:rPr lang="cs-CZ" sz="3200" dirty="0" smtClean="0"/>
              <a:t>“</a:t>
            </a:r>
          </a:p>
          <a:p>
            <a:pPr eaLnBrk="1" hangingPunct="1"/>
            <a:endParaRPr lang="cs-CZ" sz="3200" dirty="0" smtClean="0"/>
          </a:p>
          <a:p>
            <a:pPr eaLnBrk="1" hangingPunct="1"/>
            <a:r>
              <a:rPr lang="cs-CZ" sz="3200" dirty="0" smtClean="0"/>
              <a:t>Enemy behind: PUBLIC STATIC</a:t>
            </a:r>
            <a:endParaRPr lang="cs-CZ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Visual Studio IDE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8064500" cy="464661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Solution</a:t>
            </a:r>
          </a:p>
          <a:p>
            <a:pPr eaLnBrk="1" hangingPunct="1"/>
            <a:r>
              <a:rPr lang="cs-CZ" sz="2800" dirty="0" smtClean="0"/>
              <a:t>Project</a:t>
            </a:r>
          </a:p>
          <a:p>
            <a:pPr eaLnBrk="1" hangingPunct="1"/>
            <a:r>
              <a:rPr lang="cs-CZ" sz="2800" dirty="0" smtClean="0"/>
              <a:t>Assembly</a:t>
            </a:r>
          </a:p>
          <a:p>
            <a:pPr eaLnBrk="1" hangingPunct="1"/>
            <a:r>
              <a:rPr lang="cs-CZ" sz="2800" dirty="0" smtClean="0"/>
              <a:t>Reference</a:t>
            </a:r>
          </a:p>
          <a:p>
            <a:pPr eaLnBrk="1" hangingPunct="1"/>
            <a:r>
              <a:rPr lang="cs-CZ" sz="2800" dirty="0" smtClean="0"/>
              <a:t>Resources</a:t>
            </a:r>
          </a:p>
          <a:p>
            <a:pPr eaLnBrk="1" hangingPunct="1"/>
            <a:r>
              <a:rPr lang="cs-CZ" sz="2800" dirty="0" smtClean="0"/>
              <a:t>Debugging okna</a:t>
            </a:r>
          </a:p>
          <a:p>
            <a:pPr eaLnBrk="1" hangingPunct="1"/>
            <a:r>
              <a:rPr lang="cs-CZ" sz="2800" dirty="0" smtClean="0"/>
              <a:t>Klávesové zkratky a </a:t>
            </a:r>
            <a:r>
              <a:rPr lang="cs-CZ" sz="2800" dirty="0" smtClean="0"/>
              <a:t>nastavení</a:t>
            </a:r>
          </a:p>
          <a:p>
            <a:pPr eaLnBrk="1" hangingPunct="1"/>
            <a:endParaRPr lang="cs-CZ" sz="2800" dirty="0" smtClean="0"/>
          </a:p>
          <a:p>
            <a:pPr eaLnBrk="1" hangingPunct="1"/>
            <a:r>
              <a:rPr lang="cs-CZ" sz="2800" dirty="0" smtClean="0"/>
              <a:t>Naučte se ovládat IDE jako „řezník brousí nůž“</a:t>
            </a:r>
            <a:endParaRPr lang="cs-CZ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Příklad 2 - Assembly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cs-CZ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Základní typy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8208963" cy="4646613"/>
          </a:xfrm>
        </p:spPr>
        <p:txBody>
          <a:bodyPr/>
          <a:lstStyle/>
          <a:p>
            <a:pPr eaLnBrk="1" hangingPunct="1"/>
            <a:r>
              <a:rPr lang="cs-CZ" sz="2800" smtClean="0"/>
              <a:t>Hodnotové typy:</a:t>
            </a:r>
          </a:p>
          <a:p>
            <a:pPr lvl="1" eaLnBrk="1" hangingPunct="1"/>
            <a:r>
              <a:rPr lang="cs-CZ" sz="2800" smtClean="0"/>
              <a:t>Interní typy zahrnují všechny běžné typy</a:t>
            </a:r>
          </a:p>
          <a:p>
            <a:pPr lvl="1" eaLnBrk="1" hangingPunct="1"/>
            <a:r>
              <a:rPr lang="cs-CZ" sz="2800" smtClean="0"/>
              <a:t>Jsou boxované do„object“ třídy</a:t>
            </a:r>
          </a:p>
          <a:p>
            <a:pPr lvl="1" eaLnBrk="1" hangingPunct="1"/>
            <a:r>
              <a:rPr lang="cs-CZ" sz="2800" smtClean="0"/>
              <a:t>Nulovatelné typy</a:t>
            </a:r>
          </a:p>
          <a:p>
            <a:pPr lvl="1" eaLnBrk="1" hangingPunct="1"/>
            <a:r>
              <a:rPr lang="cs-CZ" sz="2800" smtClean="0"/>
              <a:t>Enumerator</a:t>
            </a:r>
          </a:p>
          <a:p>
            <a:pPr lvl="1" eaLnBrk="1" hangingPunct="1"/>
            <a:r>
              <a:rPr lang="cs-CZ" sz="2800" smtClean="0"/>
              <a:t>Struktury</a:t>
            </a:r>
          </a:p>
          <a:p>
            <a:pPr eaLnBrk="1" hangingPunct="1"/>
            <a:r>
              <a:rPr lang="cs-CZ" sz="2800" smtClean="0"/>
              <a:t>Referenční typy</a:t>
            </a:r>
          </a:p>
          <a:p>
            <a:pPr lvl="1" eaLnBrk="1" hangingPunct="1"/>
            <a:r>
              <a:rPr lang="cs-CZ" sz="2800" smtClean="0"/>
              <a:t>Třídy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Struktury a třídy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90675"/>
            <a:ext cx="8135938" cy="4646613"/>
          </a:xfrm>
        </p:spPr>
        <p:txBody>
          <a:bodyPr/>
          <a:lstStyle/>
          <a:p>
            <a:pPr eaLnBrk="1" hangingPunct="1"/>
            <a:r>
              <a:rPr lang="cs-CZ" sz="2800" smtClean="0"/>
              <a:t>Struktury:</a:t>
            </a:r>
          </a:p>
          <a:p>
            <a:pPr lvl="1" eaLnBrk="1" hangingPunct="1"/>
            <a:r>
              <a:rPr lang="cs-CZ" sz="2800" smtClean="0"/>
              <a:t>Lze použít konstruktor</a:t>
            </a:r>
          </a:p>
          <a:p>
            <a:pPr lvl="1" eaLnBrk="1" hangingPunct="1"/>
            <a:r>
              <a:rPr lang="cs-CZ" sz="2800" smtClean="0"/>
              <a:t>Nemohou obsahovat inicializace vlastností</a:t>
            </a:r>
          </a:p>
          <a:p>
            <a:pPr lvl="1" eaLnBrk="1" hangingPunct="1"/>
            <a:r>
              <a:rPr lang="cs-CZ" sz="2800" smtClean="0"/>
              <a:t>Neumožňují dědičnost</a:t>
            </a:r>
          </a:p>
          <a:p>
            <a:pPr eaLnBrk="1" hangingPunct="1"/>
            <a:r>
              <a:rPr lang="cs-CZ" sz="2800" smtClean="0"/>
              <a:t>Třídy:</a:t>
            </a:r>
          </a:p>
          <a:p>
            <a:pPr lvl="1" eaLnBrk="1" hangingPunct="1"/>
            <a:r>
              <a:rPr lang="cs-CZ" sz="2800" smtClean="0"/>
              <a:t>Musí být inicializovány pomocí konstruktoru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Práce s textem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Vždy Unicode null ukončený text</a:t>
            </a:r>
          </a:p>
          <a:p>
            <a:pPr eaLnBrk="1" hangingPunct="1"/>
            <a:r>
              <a:rPr lang="cs-CZ" smtClean="0"/>
              <a:t>„char“ základní typ pro písmena</a:t>
            </a:r>
          </a:p>
          <a:p>
            <a:pPr eaLnBrk="1" hangingPunct="1"/>
            <a:r>
              <a:rPr lang="cs-CZ" smtClean="0"/>
              <a:t>K dispozici jsou konverzní knihovny</a:t>
            </a:r>
            <a:br>
              <a:rPr lang="cs-CZ" smtClean="0"/>
            </a:br>
            <a:r>
              <a:rPr lang="cs-CZ" smtClean="0"/>
              <a:t>pro znakové sady</a:t>
            </a:r>
          </a:p>
          <a:p>
            <a:pPr eaLnBrk="1" hangingPunct="1"/>
            <a:r>
              <a:rPr lang="cs-CZ" smtClean="0"/>
              <a:t>String typ:</a:t>
            </a:r>
          </a:p>
          <a:p>
            <a:pPr lvl="1" eaLnBrk="1" hangingPunct="1"/>
            <a:r>
              <a:rPr lang="cs-CZ" smtClean="0"/>
              <a:t>string klíčové slovo je mapované na String</a:t>
            </a:r>
          </a:p>
          <a:p>
            <a:pPr lvl="1" eaLnBrk="1" hangingPunct="1"/>
            <a:r>
              <a:rPr lang="cs-CZ" smtClean="0"/>
              <a:t>Je indexované pole znaků</a:t>
            </a:r>
          </a:p>
          <a:p>
            <a:pPr lvl="1" eaLnBrk="1" hangingPunct="1"/>
            <a:r>
              <a:rPr lang="cs-CZ" smtClean="0"/>
              <a:t>Vždy pouze pro čtení</a:t>
            </a:r>
          </a:p>
          <a:p>
            <a:pPr lvl="1" eaLnBrk="1" hangingPunct="1"/>
            <a:r>
              <a:rPr lang="cs-CZ" smtClean="0"/>
              <a:t>Pro změny na úrovni znaků použijte StringBuilder třídu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White;White;-2;-2;-1"/>
</p:tagLst>
</file>

<file path=ppt/theme/theme1.xml><?xml version="1.0" encoding="utf-8"?>
<a:theme xmlns:a="http://schemas.openxmlformats.org/drawingml/2006/main" name="CT CEE_Präsentationsvorlage_green_en">
  <a:themeElements>
    <a:clrScheme name="CT CEE_Präsentationsvorlage_green_en 1">
      <a:dk1>
        <a:srgbClr val="000000"/>
      </a:dk1>
      <a:lt1>
        <a:srgbClr val="CAD6DA"/>
      </a:lt1>
      <a:dk2>
        <a:srgbClr val="889EA7"/>
      </a:dk2>
      <a:lt2>
        <a:srgbClr val="FFFFFF"/>
      </a:lt2>
      <a:accent1>
        <a:srgbClr val="889EA7"/>
      </a:accent1>
      <a:accent2>
        <a:srgbClr val="CC0000"/>
      </a:accent2>
      <a:accent3>
        <a:srgbClr val="E1E8EA"/>
      </a:accent3>
      <a:accent4>
        <a:srgbClr val="000000"/>
      </a:accent4>
      <a:accent5>
        <a:srgbClr val="C3CCD0"/>
      </a:accent5>
      <a:accent6>
        <a:srgbClr val="B90000"/>
      </a:accent6>
      <a:hlink>
        <a:srgbClr val="3366AA"/>
      </a:hlink>
      <a:folHlink>
        <a:srgbClr val="3366AA"/>
      </a:folHlink>
    </a:clrScheme>
    <a:fontScheme name="CT CEE_Präsentationsvorlage_green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T CEE_Präsentationsvorlage_green_en 1">
        <a:dk1>
          <a:srgbClr val="000000"/>
        </a:dk1>
        <a:lt1>
          <a:srgbClr val="CAD6DA"/>
        </a:lt1>
        <a:dk2>
          <a:srgbClr val="889EA7"/>
        </a:dk2>
        <a:lt2>
          <a:srgbClr val="FFFFFF"/>
        </a:lt2>
        <a:accent1>
          <a:srgbClr val="889EA7"/>
        </a:accent1>
        <a:accent2>
          <a:srgbClr val="CC0000"/>
        </a:accent2>
        <a:accent3>
          <a:srgbClr val="E1E8EA"/>
        </a:accent3>
        <a:accent4>
          <a:srgbClr val="000000"/>
        </a:accent4>
        <a:accent5>
          <a:srgbClr val="C3CCD0"/>
        </a:accent5>
        <a:accent6>
          <a:srgbClr val="B90000"/>
        </a:accent6>
        <a:hlink>
          <a:srgbClr val="3366AA"/>
        </a:hlink>
        <a:folHlink>
          <a:srgbClr val="3366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T CEE_Präsentationsvorlage_gray_en">
  <a:themeElements>
    <a:clrScheme name="CT CEE_Präsentationsvorlage_gray_en 1">
      <a:dk1>
        <a:srgbClr val="000000"/>
      </a:dk1>
      <a:lt1>
        <a:srgbClr val="D0D3DA"/>
      </a:lt1>
      <a:dk2>
        <a:srgbClr val="949EAA"/>
      </a:dk2>
      <a:lt2>
        <a:srgbClr val="FFFFFF"/>
      </a:lt2>
      <a:accent1>
        <a:srgbClr val="949EAA"/>
      </a:accent1>
      <a:accent2>
        <a:srgbClr val="CC0000"/>
      </a:accent2>
      <a:accent3>
        <a:srgbClr val="E4E6EA"/>
      </a:accent3>
      <a:accent4>
        <a:srgbClr val="000000"/>
      </a:accent4>
      <a:accent5>
        <a:srgbClr val="C8CCD2"/>
      </a:accent5>
      <a:accent6>
        <a:srgbClr val="B90000"/>
      </a:accent6>
      <a:hlink>
        <a:srgbClr val="3366AA"/>
      </a:hlink>
      <a:folHlink>
        <a:srgbClr val="3366AA"/>
      </a:folHlink>
    </a:clrScheme>
    <a:fontScheme name="CT CEE_Präsentationsvorlage_gray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T CEE_Präsentationsvorlage_gray_en 1">
        <a:dk1>
          <a:srgbClr val="000000"/>
        </a:dk1>
        <a:lt1>
          <a:srgbClr val="D0D3DA"/>
        </a:lt1>
        <a:dk2>
          <a:srgbClr val="949EAA"/>
        </a:dk2>
        <a:lt2>
          <a:srgbClr val="FFFFFF"/>
        </a:lt2>
        <a:accent1>
          <a:srgbClr val="949EAA"/>
        </a:accent1>
        <a:accent2>
          <a:srgbClr val="CC0000"/>
        </a:accent2>
        <a:accent3>
          <a:srgbClr val="E4E6EA"/>
        </a:accent3>
        <a:accent4>
          <a:srgbClr val="000000"/>
        </a:accent4>
        <a:accent5>
          <a:srgbClr val="C8CCD2"/>
        </a:accent5>
        <a:accent6>
          <a:srgbClr val="B90000"/>
        </a:accent6>
        <a:hlink>
          <a:srgbClr val="3366AA"/>
        </a:hlink>
        <a:folHlink>
          <a:srgbClr val="3366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T CEE_Präsentationsvorlage_gray_en">
  <a:themeElements>
    <a:clrScheme name="1_CT CEE_Präsentationsvorlage_gray_en 1">
      <a:dk1>
        <a:srgbClr val="000000"/>
      </a:dk1>
      <a:lt1>
        <a:srgbClr val="D0D3DA"/>
      </a:lt1>
      <a:dk2>
        <a:srgbClr val="949EAA"/>
      </a:dk2>
      <a:lt2>
        <a:srgbClr val="FFFFFF"/>
      </a:lt2>
      <a:accent1>
        <a:srgbClr val="949EAA"/>
      </a:accent1>
      <a:accent2>
        <a:srgbClr val="CC0000"/>
      </a:accent2>
      <a:accent3>
        <a:srgbClr val="E4E6EA"/>
      </a:accent3>
      <a:accent4>
        <a:srgbClr val="000000"/>
      </a:accent4>
      <a:accent5>
        <a:srgbClr val="C8CCD2"/>
      </a:accent5>
      <a:accent6>
        <a:srgbClr val="B90000"/>
      </a:accent6>
      <a:hlink>
        <a:srgbClr val="3366AA"/>
      </a:hlink>
      <a:folHlink>
        <a:srgbClr val="3366AA"/>
      </a:folHlink>
    </a:clrScheme>
    <a:fontScheme name="1_CT CEE_Präsentationsvorlage_gray_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07FB7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266700" marR="0" indent="-266700" algn="l" defTabSz="914400" rtl="0" eaLnBrk="1" fontAlgn="base" latinLnBrk="0" hangingPunct="1">
          <a:lnSpc>
            <a:spcPts val="24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0" algn="l"/>
          </a:tabLst>
          <a:defRPr kumimoji="0" lang="en-US" sz="20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T CEE_Präsentationsvorlage_gray_en 1">
        <a:dk1>
          <a:srgbClr val="000000"/>
        </a:dk1>
        <a:lt1>
          <a:srgbClr val="D0D3DA"/>
        </a:lt1>
        <a:dk2>
          <a:srgbClr val="949EAA"/>
        </a:dk2>
        <a:lt2>
          <a:srgbClr val="FFFFFF"/>
        </a:lt2>
        <a:accent1>
          <a:srgbClr val="949EAA"/>
        </a:accent1>
        <a:accent2>
          <a:srgbClr val="CC0000"/>
        </a:accent2>
        <a:accent3>
          <a:srgbClr val="E4E6EA"/>
        </a:accent3>
        <a:accent4>
          <a:srgbClr val="000000"/>
        </a:accent4>
        <a:accent5>
          <a:srgbClr val="C8CCD2"/>
        </a:accent5>
        <a:accent6>
          <a:srgbClr val="B90000"/>
        </a:accent6>
        <a:hlink>
          <a:srgbClr val="3366AA"/>
        </a:hlink>
        <a:folHlink>
          <a:srgbClr val="3366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1394</Words>
  <Application>Microsoft Office PowerPoint</Application>
  <PresentationFormat>On-screen Show (4:3)</PresentationFormat>
  <Paragraphs>263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CT CEE_Präsentationsvorlage_green_en</vt:lpstr>
      <vt:lpstr>CT CEE_Präsentationsvorlage_gray_en</vt:lpstr>
      <vt:lpstr>1_CT CEE_Präsentationsvorlage_gray_en</vt:lpstr>
      <vt:lpstr>Přechod na .NET C#</vt:lpstr>
      <vt:lpstr>Garbage collector (GC)</vt:lpstr>
      <vt:lpstr>Příklad 1 - Garbage collector</vt:lpstr>
      <vt:lpstr>Object oriented programming (OOP) in .NET</vt:lpstr>
      <vt:lpstr>Visual Studio IDE</vt:lpstr>
      <vt:lpstr>Příklad 2 - Assembly</vt:lpstr>
      <vt:lpstr>Základní typy</vt:lpstr>
      <vt:lpstr>Struktury a třídy</vt:lpstr>
      <vt:lpstr>Práce s textem</vt:lpstr>
      <vt:lpstr>Volání metod</vt:lpstr>
      <vt:lpstr>Příklad 3 - Základní typy</vt:lpstr>
      <vt:lpstr>Konverze typů</vt:lpstr>
      <vt:lpstr>Příklad 4 - Konverze typů</vt:lpstr>
      <vt:lpstr>OOP modelování</vt:lpstr>
      <vt:lpstr>OOP modelování</vt:lpstr>
      <vt:lpstr>VS class diagram (CD)</vt:lpstr>
      <vt:lpstr>Příklad 5 - OPP modelování</vt:lpstr>
      <vt:lpstr>Příklad 6 – Efektivní programování</vt:lpstr>
      <vt:lpstr>Dokumentace</vt:lpstr>
      <vt:lpstr>Vytváření dokumentace</vt:lpstr>
      <vt:lpstr>Příklad 6 - Vytváření dokumentace</vt:lpstr>
      <vt:lpstr>Odkazy</vt:lpstr>
    </vt:vector>
  </TitlesOfParts>
  <Company>Siemens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Migrate to .NET C#</dc:title>
  <dc:creator>Jiří Pokorný</dc:creator>
  <cp:lastModifiedBy>Jiri Pokorny</cp:lastModifiedBy>
  <cp:revision>487</cp:revision>
  <dcterms:created xsi:type="dcterms:W3CDTF">2008-09-29T07:52:42Z</dcterms:created>
  <dcterms:modified xsi:type="dcterms:W3CDTF">2013-09-17T12:05:08Z</dcterms:modified>
</cp:coreProperties>
</file>