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2" r:id="rId2"/>
    <p:sldId id="269" r:id="rId3"/>
    <p:sldId id="270" r:id="rId4"/>
    <p:sldId id="271" r:id="rId5"/>
    <p:sldId id="273" r:id="rId6"/>
    <p:sldId id="272" r:id="rId7"/>
    <p:sldId id="274" r:id="rId8"/>
    <p:sldId id="275" r:id="rId9"/>
    <p:sldId id="279" r:id="rId10"/>
    <p:sldId id="276" r:id="rId11"/>
    <p:sldId id="264" r:id="rId12"/>
    <p:sldId id="277" r:id="rId13"/>
    <p:sldId id="278" r:id="rId14"/>
    <p:sldId id="292" r:id="rId15"/>
    <p:sldId id="266" r:id="rId16"/>
    <p:sldId id="284" r:id="rId17"/>
    <p:sldId id="263" r:id="rId18"/>
    <p:sldId id="282" r:id="rId19"/>
    <p:sldId id="283" r:id="rId20"/>
    <p:sldId id="289" r:id="rId21"/>
    <p:sldId id="290" r:id="rId22"/>
    <p:sldId id="291" r:id="rId23"/>
    <p:sldId id="285" r:id="rId24"/>
    <p:sldId id="286" r:id="rId25"/>
    <p:sldId id="288" r:id="rId26"/>
    <p:sldId id="281" r:id="rId27"/>
    <p:sldId id="261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3C3C3B"/>
    <a:srgbClr val="505150"/>
    <a:srgbClr val="141313"/>
    <a:srgbClr val="BA0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2" autoAdjust="0"/>
    <p:restoredTop sz="63435" autoAdjust="0"/>
  </p:normalViewPr>
  <p:slideViewPr>
    <p:cSldViewPr snapToGrid="0" snapToObjects="1">
      <p:cViewPr>
        <p:scale>
          <a:sx n="66" d="100"/>
          <a:sy n="66" d="100"/>
        </p:scale>
        <p:origin x="-167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martinjiricka:Documents:Projects:MobilniMapy:sprint_4_stats_m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martinjiricka:Documents:Projects:MobilniMapy:sprint_5_stats_m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Mobilni</a:t>
            </a:r>
            <a:r>
              <a:rPr lang="en-US" baseline="0"/>
              <a:t> mapy - sprint burndown</a:t>
            </a:r>
          </a:p>
        </c:rich>
      </c:tx>
      <c:layout>
        <c:manualLayout>
          <c:xMode val="edge"/>
          <c:yMode val="edge"/>
          <c:x val="0.204604453740157"/>
          <c:y val="0.013020833333333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613142839566929"/>
          <c:y val="0.0757979617782153"/>
          <c:w val="0.578382981668307"/>
          <c:h val="0.525505556922572"/>
        </c:manualLayout>
      </c:layout>
      <c:lineChart>
        <c:grouping val="standard"/>
        <c:varyColors val="0"/>
        <c:ser>
          <c:idx val="0"/>
          <c:order val="0"/>
          <c:tx>
            <c:strRef>
              <c:f>'4# graphs'!$D$31</c:f>
              <c:strCache>
                <c:ptCount val="1"/>
                <c:pt idx="0">
                  <c:v>SP ideal</c:v>
                </c:pt>
              </c:strCache>
            </c:strRef>
          </c:tx>
          <c:spPr>
            <a:ln w="31750">
              <a:prstDash val="dash"/>
            </a:ln>
          </c:spPr>
          <c:marker>
            <c:symbol val="none"/>
          </c:marker>
          <c:cat>
            <c:numRef>
              <c:f>'4# graphs'!$C$32:$C$51</c:f>
              <c:numCache>
                <c:formatCode>d/m;@</c:formatCode>
                <c:ptCount val="20"/>
                <c:pt idx="0">
                  <c:v>41078.0</c:v>
                </c:pt>
                <c:pt idx="1">
                  <c:v>41079.0</c:v>
                </c:pt>
                <c:pt idx="2">
                  <c:v>41080.0</c:v>
                </c:pt>
                <c:pt idx="3">
                  <c:v>41081.0</c:v>
                </c:pt>
                <c:pt idx="4">
                  <c:v>41082.0</c:v>
                </c:pt>
                <c:pt idx="5">
                  <c:v>41085.0</c:v>
                </c:pt>
                <c:pt idx="6">
                  <c:v>41086.0</c:v>
                </c:pt>
                <c:pt idx="7">
                  <c:v>41087.0</c:v>
                </c:pt>
                <c:pt idx="8">
                  <c:v>41088.0</c:v>
                </c:pt>
                <c:pt idx="9">
                  <c:v>41089.0</c:v>
                </c:pt>
                <c:pt idx="10">
                  <c:v>41092.0</c:v>
                </c:pt>
                <c:pt idx="11">
                  <c:v>41093.0</c:v>
                </c:pt>
                <c:pt idx="12">
                  <c:v>41094.0</c:v>
                </c:pt>
                <c:pt idx="13">
                  <c:v>41095.0</c:v>
                </c:pt>
                <c:pt idx="14">
                  <c:v>41096.0</c:v>
                </c:pt>
                <c:pt idx="15">
                  <c:v>41099.0</c:v>
                </c:pt>
                <c:pt idx="16">
                  <c:v>41100.0</c:v>
                </c:pt>
                <c:pt idx="17">
                  <c:v>41101.0</c:v>
                </c:pt>
                <c:pt idx="18">
                  <c:v>41102.0</c:v>
                </c:pt>
                <c:pt idx="19">
                  <c:v>41103.0</c:v>
                </c:pt>
              </c:numCache>
            </c:numRef>
          </c:cat>
          <c:val>
            <c:numRef>
              <c:f>'4# graphs'!$D$32:$D$51</c:f>
              <c:numCache>
                <c:formatCode>General</c:formatCode>
                <c:ptCount val="20"/>
                <c:pt idx="0">
                  <c:v>207.0</c:v>
                </c:pt>
                <c:pt idx="1">
                  <c:v>195.5</c:v>
                </c:pt>
                <c:pt idx="2">
                  <c:v>184.0</c:v>
                </c:pt>
                <c:pt idx="3">
                  <c:v>172.5</c:v>
                </c:pt>
                <c:pt idx="4">
                  <c:v>161.0</c:v>
                </c:pt>
                <c:pt idx="5">
                  <c:v>149.5</c:v>
                </c:pt>
                <c:pt idx="6">
                  <c:v>138.0</c:v>
                </c:pt>
                <c:pt idx="7">
                  <c:v>126.5</c:v>
                </c:pt>
                <c:pt idx="8">
                  <c:v>115.0</c:v>
                </c:pt>
                <c:pt idx="9">
                  <c:v>103.5</c:v>
                </c:pt>
                <c:pt idx="10">
                  <c:v>92.0</c:v>
                </c:pt>
                <c:pt idx="11">
                  <c:v>80.5</c:v>
                </c:pt>
                <c:pt idx="12">
                  <c:v>69.0</c:v>
                </c:pt>
                <c:pt idx="13">
                  <c:v>57.5</c:v>
                </c:pt>
                <c:pt idx="14">
                  <c:v>46.0</c:v>
                </c:pt>
                <c:pt idx="15">
                  <c:v>34.5</c:v>
                </c:pt>
                <c:pt idx="16">
                  <c:v>23.0</c:v>
                </c:pt>
                <c:pt idx="17">
                  <c:v>11.5</c:v>
                </c:pt>
                <c:pt idx="18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'4# graphs'!$E$31</c:f>
              <c:strCache>
                <c:ptCount val="1"/>
                <c:pt idx="0">
                  <c:v>SP real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numRef>
              <c:f>'4# graphs'!$C$32:$C$51</c:f>
              <c:numCache>
                <c:formatCode>d/m;@</c:formatCode>
                <c:ptCount val="20"/>
                <c:pt idx="0">
                  <c:v>41078.0</c:v>
                </c:pt>
                <c:pt idx="1">
                  <c:v>41079.0</c:v>
                </c:pt>
                <c:pt idx="2">
                  <c:v>41080.0</c:v>
                </c:pt>
                <c:pt idx="3">
                  <c:v>41081.0</c:v>
                </c:pt>
                <c:pt idx="4">
                  <c:v>41082.0</c:v>
                </c:pt>
                <c:pt idx="5">
                  <c:v>41085.0</c:v>
                </c:pt>
                <c:pt idx="6">
                  <c:v>41086.0</c:v>
                </c:pt>
                <c:pt idx="7">
                  <c:v>41087.0</c:v>
                </c:pt>
                <c:pt idx="8">
                  <c:v>41088.0</c:v>
                </c:pt>
                <c:pt idx="9">
                  <c:v>41089.0</c:v>
                </c:pt>
                <c:pt idx="10">
                  <c:v>41092.0</c:v>
                </c:pt>
                <c:pt idx="11">
                  <c:v>41093.0</c:v>
                </c:pt>
                <c:pt idx="12">
                  <c:v>41094.0</c:v>
                </c:pt>
                <c:pt idx="13">
                  <c:v>41095.0</c:v>
                </c:pt>
                <c:pt idx="14">
                  <c:v>41096.0</c:v>
                </c:pt>
                <c:pt idx="15">
                  <c:v>41099.0</c:v>
                </c:pt>
                <c:pt idx="16">
                  <c:v>41100.0</c:v>
                </c:pt>
                <c:pt idx="17">
                  <c:v>41101.0</c:v>
                </c:pt>
                <c:pt idx="18">
                  <c:v>41102.0</c:v>
                </c:pt>
                <c:pt idx="19">
                  <c:v>41103.0</c:v>
                </c:pt>
              </c:numCache>
            </c:numRef>
          </c:cat>
          <c:val>
            <c:numRef>
              <c:f>'4# graphs'!$E$32:$E$51</c:f>
              <c:numCache>
                <c:formatCode>General</c:formatCode>
                <c:ptCount val="20"/>
                <c:pt idx="0">
                  <c:v>207.0</c:v>
                </c:pt>
                <c:pt idx="1">
                  <c:v>207.0</c:v>
                </c:pt>
                <c:pt idx="2">
                  <c:v>207.0</c:v>
                </c:pt>
                <c:pt idx="3">
                  <c:v>207.0</c:v>
                </c:pt>
                <c:pt idx="4">
                  <c:v>207.0</c:v>
                </c:pt>
                <c:pt idx="5">
                  <c:v>207.0</c:v>
                </c:pt>
                <c:pt idx="6">
                  <c:v>207.0</c:v>
                </c:pt>
                <c:pt idx="7">
                  <c:v>161.0</c:v>
                </c:pt>
                <c:pt idx="8">
                  <c:v>161.0</c:v>
                </c:pt>
                <c:pt idx="9">
                  <c:v>161.0</c:v>
                </c:pt>
                <c:pt idx="10">
                  <c:v>161.0</c:v>
                </c:pt>
                <c:pt idx="11">
                  <c:v>161.0</c:v>
                </c:pt>
                <c:pt idx="12">
                  <c:v>112.0</c:v>
                </c:pt>
                <c:pt idx="13">
                  <c:v>112.0</c:v>
                </c:pt>
                <c:pt idx="14">
                  <c:v>112.0</c:v>
                </c:pt>
                <c:pt idx="15">
                  <c:v>112.0</c:v>
                </c:pt>
                <c:pt idx="16">
                  <c:v>112.0</c:v>
                </c:pt>
                <c:pt idx="17">
                  <c:v>109.0</c:v>
                </c:pt>
                <c:pt idx="18">
                  <c:v>100.0</c:v>
                </c:pt>
                <c:pt idx="19">
                  <c:v>100.0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'4# graphs'!$F$31</c:f>
              <c:strCache>
                <c:ptCount val="1"/>
                <c:pt idx="0">
                  <c:v>MD ideal</c:v>
                </c:pt>
              </c:strCache>
            </c:strRef>
          </c:tx>
          <c:spPr>
            <a:ln w="31750">
              <a:prstDash val="dash"/>
            </a:ln>
          </c:spPr>
          <c:marker>
            <c:symbol val="none"/>
          </c:marker>
          <c:cat>
            <c:numRef>
              <c:f>'4# graphs'!$C$32:$C$51</c:f>
              <c:numCache>
                <c:formatCode>d/m;@</c:formatCode>
                <c:ptCount val="20"/>
                <c:pt idx="0">
                  <c:v>41078.0</c:v>
                </c:pt>
                <c:pt idx="1">
                  <c:v>41079.0</c:v>
                </c:pt>
                <c:pt idx="2">
                  <c:v>41080.0</c:v>
                </c:pt>
                <c:pt idx="3">
                  <c:v>41081.0</c:v>
                </c:pt>
                <c:pt idx="4">
                  <c:v>41082.0</c:v>
                </c:pt>
                <c:pt idx="5">
                  <c:v>41085.0</c:v>
                </c:pt>
                <c:pt idx="6">
                  <c:v>41086.0</c:v>
                </c:pt>
                <c:pt idx="7">
                  <c:v>41087.0</c:v>
                </c:pt>
                <c:pt idx="8">
                  <c:v>41088.0</c:v>
                </c:pt>
                <c:pt idx="9">
                  <c:v>41089.0</c:v>
                </c:pt>
                <c:pt idx="10">
                  <c:v>41092.0</c:v>
                </c:pt>
                <c:pt idx="11">
                  <c:v>41093.0</c:v>
                </c:pt>
                <c:pt idx="12">
                  <c:v>41094.0</c:v>
                </c:pt>
                <c:pt idx="13">
                  <c:v>41095.0</c:v>
                </c:pt>
                <c:pt idx="14">
                  <c:v>41096.0</c:v>
                </c:pt>
                <c:pt idx="15">
                  <c:v>41099.0</c:v>
                </c:pt>
                <c:pt idx="16">
                  <c:v>41100.0</c:v>
                </c:pt>
                <c:pt idx="17">
                  <c:v>41101.0</c:v>
                </c:pt>
                <c:pt idx="18">
                  <c:v>41102.0</c:v>
                </c:pt>
                <c:pt idx="19">
                  <c:v>41103.0</c:v>
                </c:pt>
              </c:numCache>
            </c:numRef>
          </c:cat>
          <c:val>
            <c:numRef>
              <c:f>'4# graphs'!$F$32:$F$51</c:f>
              <c:numCache>
                <c:formatCode>General</c:formatCode>
                <c:ptCount val="20"/>
                <c:pt idx="0">
                  <c:v>80.5</c:v>
                </c:pt>
                <c:pt idx="1">
                  <c:v>76.0</c:v>
                </c:pt>
                <c:pt idx="2">
                  <c:v>71.5</c:v>
                </c:pt>
                <c:pt idx="3">
                  <c:v>67.0</c:v>
                </c:pt>
                <c:pt idx="4">
                  <c:v>62.5</c:v>
                </c:pt>
                <c:pt idx="5">
                  <c:v>58.0</c:v>
                </c:pt>
                <c:pt idx="6">
                  <c:v>53.5</c:v>
                </c:pt>
                <c:pt idx="7">
                  <c:v>49.0</c:v>
                </c:pt>
                <c:pt idx="8">
                  <c:v>44.5</c:v>
                </c:pt>
                <c:pt idx="9">
                  <c:v>40.0</c:v>
                </c:pt>
                <c:pt idx="10">
                  <c:v>35.5</c:v>
                </c:pt>
                <c:pt idx="11">
                  <c:v>31.0</c:v>
                </c:pt>
                <c:pt idx="12">
                  <c:v>26.5</c:v>
                </c:pt>
                <c:pt idx="13">
                  <c:v>22.0</c:v>
                </c:pt>
                <c:pt idx="14">
                  <c:v>17.5</c:v>
                </c:pt>
                <c:pt idx="15">
                  <c:v>13.0</c:v>
                </c:pt>
                <c:pt idx="16">
                  <c:v>8.5</c:v>
                </c:pt>
                <c:pt idx="17">
                  <c:v>4.0</c:v>
                </c:pt>
                <c:pt idx="18">
                  <c:v>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'4# graphs'!$G$31</c:f>
              <c:strCache>
                <c:ptCount val="1"/>
                <c:pt idx="0">
                  <c:v>MD real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numRef>
              <c:f>'4# graphs'!$C$32:$C$51</c:f>
              <c:numCache>
                <c:formatCode>d/m;@</c:formatCode>
                <c:ptCount val="20"/>
                <c:pt idx="0">
                  <c:v>41078.0</c:v>
                </c:pt>
                <c:pt idx="1">
                  <c:v>41079.0</c:v>
                </c:pt>
                <c:pt idx="2">
                  <c:v>41080.0</c:v>
                </c:pt>
                <c:pt idx="3">
                  <c:v>41081.0</c:v>
                </c:pt>
                <c:pt idx="4">
                  <c:v>41082.0</c:v>
                </c:pt>
                <c:pt idx="5">
                  <c:v>41085.0</c:v>
                </c:pt>
                <c:pt idx="6">
                  <c:v>41086.0</c:v>
                </c:pt>
                <c:pt idx="7">
                  <c:v>41087.0</c:v>
                </c:pt>
                <c:pt idx="8">
                  <c:v>41088.0</c:v>
                </c:pt>
                <c:pt idx="9">
                  <c:v>41089.0</c:v>
                </c:pt>
                <c:pt idx="10">
                  <c:v>41092.0</c:v>
                </c:pt>
                <c:pt idx="11">
                  <c:v>41093.0</c:v>
                </c:pt>
                <c:pt idx="12">
                  <c:v>41094.0</c:v>
                </c:pt>
                <c:pt idx="13">
                  <c:v>41095.0</c:v>
                </c:pt>
                <c:pt idx="14">
                  <c:v>41096.0</c:v>
                </c:pt>
                <c:pt idx="15">
                  <c:v>41099.0</c:v>
                </c:pt>
                <c:pt idx="16">
                  <c:v>41100.0</c:v>
                </c:pt>
                <c:pt idx="17">
                  <c:v>41101.0</c:v>
                </c:pt>
                <c:pt idx="18">
                  <c:v>41102.0</c:v>
                </c:pt>
                <c:pt idx="19">
                  <c:v>41103.0</c:v>
                </c:pt>
              </c:numCache>
            </c:numRef>
          </c:cat>
          <c:val>
            <c:numRef>
              <c:f>'4# graphs'!$G$32:$G$51</c:f>
              <c:numCache>
                <c:formatCode>General</c:formatCode>
                <c:ptCount val="20"/>
                <c:pt idx="0">
                  <c:v>80.5</c:v>
                </c:pt>
                <c:pt idx="1">
                  <c:v>76.5</c:v>
                </c:pt>
                <c:pt idx="2">
                  <c:v>76.5</c:v>
                </c:pt>
                <c:pt idx="3">
                  <c:v>76.5</c:v>
                </c:pt>
                <c:pt idx="4">
                  <c:v>74.5</c:v>
                </c:pt>
                <c:pt idx="5">
                  <c:v>70.5</c:v>
                </c:pt>
                <c:pt idx="6">
                  <c:v>55.0</c:v>
                </c:pt>
                <c:pt idx="7">
                  <c:v>46.0</c:v>
                </c:pt>
                <c:pt idx="8">
                  <c:v>46.0</c:v>
                </c:pt>
                <c:pt idx="9">
                  <c:v>38.5</c:v>
                </c:pt>
                <c:pt idx="10">
                  <c:v>35.5</c:v>
                </c:pt>
                <c:pt idx="11">
                  <c:v>32.5</c:v>
                </c:pt>
                <c:pt idx="12">
                  <c:v>27.5</c:v>
                </c:pt>
                <c:pt idx="13">
                  <c:v>27.5</c:v>
                </c:pt>
                <c:pt idx="14">
                  <c:v>27.5</c:v>
                </c:pt>
                <c:pt idx="15">
                  <c:v>27.5</c:v>
                </c:pt>
                <c:pt idx="16">
                  <c:v>23.5</c:v>
                </c:pt>
                <c:pt idx="17">
                  <c:v>18.5</c:v>
                </c:pt>
                <c:pt idx="18">
                  <c:v>13.0</c:v>
                </c:pt>
                <c:pt idx="19">
                  <c:v>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2104664"/>
        <c:axId val="-2118194488"/>
      </c:lineChart>
      <c:dateAx>
        <c:axId val="-2132104664"/>
        <c:scaling>
          <c:orientation val="minMax"/>
        </c:scaling>
        <c:delete val="0"/>
        <c:axPos val="b"/>
        <c:numFmt formatCode="d/m;@" sourceLinked="1"/>
        <c:majorTickMark val="out"/>
        <c:minorTickMark val="none"/>
        <c:tickLblPos val="nextTo"/>
        <c:crossAx val="-2118194488"/>
        <c:crosses val="autoZero"/>
        <c:auto val="1"/>
        <c:lblOffset val="100"/>
        <c:baseTimeUnit val="days"/>
      </c:dateAx>
      <c:valAx>
        <c:axId val="-2118194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2104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06640625"/>
          <c:y val="0.0842754470144357"/>
          <c:w val="0.075146484375"/>
          <c:h val="0.0888709809711286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Mobilni</a:t>
            </a:r>
            <a:r>
              <a:rPr lang="en-US" baseline="0"/>
              <a:t> mapy - sprint burndown</a:t>
            </a:r>
          </a:p>
        </c:rich>
      </c:tx>
      <c:layout>
        <c:manualLayout>
          <c:xMode val="edge"/>
          <c:yMode val="edge"/>
          <c:x val="0.202651328740157"/>
          <c:y val="0.018229166666666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1861158956693"/>
          <c:y val="0.101171875"/>
          <c:w val="0.484632981668307"/>
          <c:h val="0.518995140255906"/>
        </c:manualLayout>
      </c:layout>
      <c:lineChart>
        <c:grouping val="standard"/>
        <c:varyColors val="0"/>
        <c:ser>
          <c:idx val="0"/>
          <c:order val="0"/>
          <c:tx>
            <c:strRef>
              <c:f>'5# graphs'!$D$29</c:f>
              <c:strCache>
                <c:ptCount val="1"/>
                <c:pt idx="0">
                  <c:v>SP ideal</c:v>
                </c:pt>
              </c:strCache>
            </c:strRef>
          </c:tx>
          <c:spPr>
            <a:ln w="31750">
              <a:prstDash val="dash"/>
            </a:ln>
          </c:spPr>
          <c:marker>
            <c:symbol val="none"/>
          </c:marker>
          <c:cat>
            <c:numRef>
              <c:f>'5# graphs'!$C$30:$C$39</c:f>
              <c:numCache>
                <c:formatCode>d/m;@</c:formatCode>
                <c:ptCount val="10"/>
                <c:pt idx="0">
                  <c:v>41106.0</c:v>
                </c:pt>
                <c:pt idx="1">
                  <c:v>41107.0</c:v>
                </c:pt>
                <c:pt idx="2">
                  <c:v>41108.0</c:v>
                </c:pt>
                <c:pt idx="3">
                  <c:v>41109.0</c:v>
                </c:pt>
                <c:pt idx="4">
                  <c:v>41110.0</c:v>
                </c:pt>
                <c:pt idx="5">
                  <c:v>41113.0</c:v>
                </c:pt>
                <c:pt idx="6">
                  <c:v>41114.0</c:v>
                </c:pt>
                <c:pt idx="7">
                  <c:v>41115.0</c:v>
                </c:pt>
                <c:pt idx="8">
                  <c:v>41116.0</c:v>
                </c:pt>
                <c:pt idx="9">
                  <c:v>41117.0</c:v>
                </c:pt>
              </c:numCache>
            </c:numRef>
          </c:cat>
          <c:val>
            <c:numRef>
              <c:f>'5# graphs'!$D$30:$D$49</c:f>
              <c:numCache>
                <c:formatCode>0.0</c:formatCode>
                <c:ptCount val="20"/>
                <c:pt idx="0" formatCode="General">
                  <c:v>136.0</c:v>
                </c:pt>
                <c:pt idx="1">
                  <c:v>120.8888888888889</c:v>
                </c:pt>
                <c:pt idx="2">
                  <c:v>105.7777777777778</c:v>
                </c:pt>
                <c:pt idx="3">
                  <c:v>90.66666666666664</c:v>
                </c:pt>
                <c:pt idx="4">
                  <c:v>75.55555555555542</c:v>
                </c:pt>
                <c:pt idx="5">
                  <c:v>60.44444444444428</c:v>
                </c:pt>
                <c:pt idx="6">
                  <c:v>45.33333333333331</c:v>
                </c:pt>
                <c:pt idx="7">
                  <c:v>30.22222222222218</c:v>
                </c:pt>
                <c:pt idx="8">
                  <c:v>15.11111111111109</c:v>
                </c:pt>
                <c:pt idx="9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'5# graphs'!$E$29</c:f>
              <c:strCache>
                <c:ptCount val="1"/>
                <c:pt idx="0">
                  <c:v>SP real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numRef>
              <c:f>'5# graphs'!$C$30:$C$39</c:f>
              <c:numCache>
                <c:formatCode>d/m;@</c:formatCode>
                <c:ptCount val="10"/>
                <c:pt idx="0">
                  <c:v>41106.0</c:v>
                </c:pt>
                <c:pt idx="1">
                  <c:v>41107.0</c:v>
                </c:pt>
                <c:pt idx="2">
                  <c:v>41108.0</c:v>
                </c:pt>
                <c:pt idx="3">
                  <c:v>41109.0</c:v>
                </c:pt>
                <c:pt idx="4">
                  <c:v>41110.0</c:v>
                </c:pt>
                <c:pt idx="5">
                  <c:v>41113.0</c:v>
                </c:pt>
                <c:pt idx="6">
                  <c:v>41114.0</c:v>
                </c:pt>
                <c:pt idx="7">
                  <c:v>41115.0</c:v>
                </c:pt>
                <c:pt idx="8">
                  <c:v>41116.0</c:v>
                </c:pt>
                <c:pt idx="9">
                  <c:v>41117.0</c:v>
                </c:pt>
              </c:numCache>
            </c:numRef>
          </c:cat>
          <c:val>
            <c:numRef>
              <c:f>'5# graphs'!$E$30:$E$49</c:f>
              <c:numCache>
                <c:formatCode>0.0</c:formatCode>
                <c:ptCount val="20"/>
                <c:pt idx="0" formatCode="General">
                  <c:v>136.0</c:v>
                </c:pt>
                <c:pt idx="1">
                  <c:v>136.0</c:v>
                </c:pt>
                <c:pt idx="2">
                  <c:v>136.0</c:v>
                </c:pt>
                <c:pt idx="3">
                  <c:v>136.0</c:v>
                </c:pt>
                <c:pt idx="4">
                  <c:v>136.0</c:v>
                </c:pt>
                <c:pt idx="5">
                  <c:v>136.0</c:v>
                </c:pt>
                <c:pt idx="6">
                  <c:v>123.0</c:v>
                </c:pt>
                <c:pt idx="7">
                  <c:v>123.0</c:v>
                </c:pt>
                <c:pt idx="8">
                  <c:v>123.0</c:v>
                </c:pt>
                <c:pt idx="9">
                  <c:v>44.0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'5# graphs'!$F$29</c:f>
              <c:strCache>
                <c:ptCount val="1"/>
                <c:pt idx="0">
                  <c:v>MD ideal</c:v>
                </c:pt>
              </c:strCache>
            </c:strRef>
          </c:tx>
          <c:spPr>
            <a:ln w="31750">
              <a:prstDash val="dash"/>
            </a:ln>
          </c:spPr>
          <c:marker>
            <c:symbol val="none"/>
          </c:marker>
          <c:cat>
            <c:numRef>
              <c:f>'5# graphs'!$C$30:$C$39</c:f>
              <c:numCache>
                <c:formatCode>d/m;@</c:formatCode>
                <c:ptCount val="10"/>
                <c:pt idx="0">
                  <c:v>41106.0</c:v>
                </c:pt>
                <c:pt idx="1">
                  <c:v>41107.0</c:v>
                </c:pt>
                <c:pt idx="2">
                  <c:v>41108.0</c:v>
                </c:pt>
                <c:pt idx="3">
                  <c:v>41109.0</c:v>
                </c:pt>
                <c:pt idx="4">
                  <c:v>41110.0</c:v>
                </c:pt>
                <c:pt idx="5">
                  <c:v>41113.0</c:v>
                </c:pt>
                <c:pt idx="6">
                  <c:v>41114.0</c:v>
                </c:pt>
                <c:pt idx="7">
                  <c:v>41115.0</c:v>
                </c:pt>
                <c:pt idx="8">
                  <c:v>41116.0</c:v>
                </c:pt>
                <c:pt idx="9">
                  <c:v>41117.0</c:v>
                </c:pt>
              </c:numCache>
            </c:numRef>
          </c:cat>
          <c:val>
            <c:numRef>
              <c:f>'5# graphs'!$F$30:$F$39</c:f>
              <c:numCache>
                <c:formatCode>0.0</c:formatCode>
                <c:ptCount val="10"/>
                <c:pt idx="0" formatCode="General">
                  <c:v>51.0</c:v>
                </c:pt>
                <c:pt idx="1">
                  <c:v>45.33333333333334</c:v>
                </c:pt>
                <c:pt idx="2">
                  <c:v>39.66666666666653</c:v>
                </c:pt>
                <c:pt idx="3">
                  <c:v>34.00000000000001</c:v>
                </c:pt>
                <c:pt idx="4">
                  <c:v>28.33333333333328</c:v>
                </c:pt>
                <c:pt idx="5">
                  <c:v>22.66666666666667</c:v>
                </c:pt>
                <c:pt idx="6">
                  <c:v>17.0</c:v>
                </c:pt>
                <c:pt idx="7">
                  <c:v>11.33333333333334</c:v>
                </c:pt>
                <c:pt idx="8">
                  <c:v>5.666666666666669</c:v>
                </c:pt>
                <c:pt idx="9">
                  <c:v>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'5# graphs'!$G$29</c:f>
              <c:strCache>
                <c:ptCount val="1"/>
                <c:pt idx="0">
                  <c:v>MD real</c:v>
                </c:pt>
              </c:strCache>
            </c:strRef>
          </c:tx>
          <c:spPr>
            <a:ln w="31750"/>
          </c:spPr>
          <c:marker>
            <c:symbol val="none"/>
          </c:marker>
          <c:cat>
            <c:numRef>
              <c:f>'5# graphs'!$C$30:$C$39</c:f>
              <c:numCache>
                <c:formatCode>d/m;@</c:formatCode>
                <c:ptCount val="10"/>
                <c:pt idx="0">
                  <c:v>41106.0</c:v>
                </c:pt>
                <c:pt idx="1">
                  <c:v>41107.0</c:v>
                </c:pt>
                <c:pt idx="2">
                  <c:v>41108.0</c:v>
                </c:pt>
                <c:pt idx="3">
                  <c:v>41109.0</c:v>
                </c:pt>
                <c:pt idx="4">
                  <c:v>41110.0</c:v>
                </c:pt>
                <c:pt idx="5">
                  <c:v>41113.0</c:v>
                </c:pt>
                <c:pt idx="6">
                  <c:v>41114.0</c:v>
                </c:pt>
                <c:pt idx="7">
                  <c:v>41115.0</c:v>
                </c:pt>
                <c:pt idx="8">
                  <c:v>41116.0</c:v>
                </c:pt>
                <c:pt idx="9">
                  <c:v>41117.0</c:v>
                </c:pt>
              </c:numCache>
            </c:numRef>
          </c:cat>
          <c:val>
            <c:numRef>
              <c:f>'5# graphs'!$G$30:$G$49</c:f>
              <c:numCache>
                <c:formatCode>General</c:formatCode>
                <c:ptCount val="20"/>
                <c:pt idx="0">
                  <c:v>51.0</c:v>
                </c:pt>
                <c:pt idx="1">
                  <c:v>54.0</c:v>
                </c:pt>
                <c:pt idx="2">
                  <c:v>54.0</c:v>
                </c:pt>
                <c:pt idx="3">
                  <c:v>53.0</c:v>
                </c:pt>
                <c:pt idx="4">
                  <c:v>50.0</c:v>
                </c:pt>
                <c:pt idx="5">
                  <c:v>48.0</c:v>
                </c:pt>
                <c:pt idx="6">
                  <c:v>40.0</c:v>
                </c:pt>
                <c:pt idx="7">
                  <c:v>31.5</c:v>
                </c:pt>
                <c:pt idx="8">
                  <c:v>23.5</c:v>
                </c:pt>
                <c:pt idx="9">
                  <c:v>7.5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7491432"/>
        <c:axId val="-2117488248"/>
      </c:lineChart>
      <c:dateAx>
        <c:axId val="-2117491432"/>
        <c:scaling>
          <c:orientation val="minMax"/>
        </c:scaling>
        <c:delete val="0"/>
        <c:axPos val="b"/>
        <c:numFmt formatCode="d/m;@" sourceLinked="1"/>
        <c:majorTickMark val="out"/>
        <c:minorTickMark val="none"/>
        <c:tickLblPos val="nextTo"/>
        <c:crossAx val="-2117488248"/>
        <c:crosses val="autoZero"/>
        <c:auto val="1"/>
        <c:lblOffset val="100"/>
        <c:baseTimeUnit val="days"/>
      </c:dateAx>
      <c:valAx>
        <c:axId val="-2117488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7491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3330078125"/>
          <c:y val="0.015265030347769"/>
          <c:w val="0.075146484375"/>
          <c:h val="0.0888709809711286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AD2CA-CB02-FC4E-8693-52532313F68C}" type="datetimeFigureOut">
              <a:rPr lang="en-US" smtClean="0"/>
              <a:t>29.09.13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7DB4F-E47E-4540-87E6-58F8D6C56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6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predstaveni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dlouho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delam</a:t>
            </a:r>
            <a:r>
              <a:rPr lang="en-US" baseline="0" dirty="0" smtClean="0"/>
              <a:t>…</a:t>
            </a:r>
            <a:r>
              <a:rPr lang="en-US" baseline="0" dirty="0" err="1" smtClean="0"/>
              <a:t>cim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jsem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prosel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b="0" baseline="0" dirty="0" err="1" smtClean="0"/>
              <a:t>cil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prednasky</a:t>
            </a:r>
            <a:r>
              <a:rPr lang="en-US" b="0" baseline="0" dirty="0" smtClean="0"/>
              <a:t>: </a:t>
            </a:r>
            <a:r>
              <a:rPr lang="en-US" b="0" baseline="0" dirty="0" err="1" smtClean="0"/>
              <a:t>vysvetlit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vam</a:t>
            </a:r>
            <a:r>
              <a:rPr lang="en-US" b="0" baseline="0" dirty="0" smtClean="0"/>
              <a:t>, co je to </a:t>
            </a:r>
            <a:r>
              <a:rPr lang="en-US" b="0" baseline="0" dirty="0" err="1" smtClean="0"/>
              <a:t>agilni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vyvoj</a:t>
            </a:r>
            <a:r>
              <a:rPr lang="en-US" b="0" baseline="0" dirty="0" smtClean="0"/>
              <a:t> (</a:t>
            </a:r>
            <a:r>
              <a:rPr lang="en-US" b="0" baseline="0" dirty="0" err="1" smtClean="0"/>
              <a:t>konkretne</a:t>
            </a:r>
            <a:r>
              <a:rPr lang="en-US" b="0" baseline="0" dirty="0" smtClean="0"/>
              <a:t> SCRUM), </a:t>
            </a:r>
            <a:r>
              <a:rPr lang="en-US" b="0" baseline="0" dirty="0" err="1" smtClean="0"/>
              <a:t>povedet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vam</a:t>
            </a:r>
            <a:r>
              <a:rPr lang="en-US" b="0" baseline="0" dirty="0" smtClean="0"/>
              <a:t> me </a:t>
            </a:r>
            <a:r>
              <a:rPr lang="en-US" b="0" baseline="0" dirty="0" err="1" smtClean="0"/>
              <a:t>zkusenosti</a:t>
            </a:r>
            <a:r>
              <a:rPr lang="en-US" b="0" baseline="0" dirty="0" smtClean="0"/>
              <a:t> a </a:t>
            </a:r>
            <a:r>
              <a:rPr lang="en-US" b="0" baseline="0" dirty="0" err="1" smtClean="0"/>
              <a:t>jak</a:t>
            </a:r>
            <a:r>
              <a:rPr lang="en-US" b="0" baseline="0" dirty="0" smtClean="0"/>
              <a:t> to </a:t>
            </a:r>
            <a:r>
              <a:rPr lang="en-US" b="0" baseline="0" dirty="0" err="1" smtClean="0"/>
              <a:t>delame</a:t>
            </a:r>
            <a:r>
              <a:rPr lang="en-US" b="0" baseline="0" dirty="0" smtClean="0"/>
              <a:t> v </a:t>
            </a:r>
            <a:r>
              <a:rPr lang="en-US" b="0" baseline="0" dirty="0" err="1" smtClean="0"/>
              <a:t>Seznamu</a:t>
            </a:r>
            <a:endParaRPr lang="en-US" b="0" baseline="0" dirty="0" smtClean="0"/>
          </a:p>
          <a:p>
            <a:pPr marL="171450" indent="-171450">
              <a:buFontTx/>
              <a:buChar char="-"/>
            </a:pPr>
            <a:r>
              <a:rPr lang="en-US" b="0" baseline="0" dirty="0" err="1" smtClean="0"/>
              <a:t>nechapejte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prezentaci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jako</a:t>
            </a:r>
            <a:r>
              <a:rPr lang="en-US" b="0" baseline="0" dirty="0" smtClean="0"/>
              <a:t> PR </a:t>
            </a:r>
            <a:r>
              <a:rPr lang="en-US" b="0" baseline="0" dirty="0" err="1" smtClean="0"/>
              <a:t>firmy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proste</a:t>
            </a:r>
            <a:r>
              <a:rPr lang="en-US" b="0" baseline="0" dirty="0" smtClean="0"/>
              <a:t> v </a:t>
            </a:r>
            <a:r>
              <a:rPr lang="en-US" b="0" baseline="0" dirty="0" err="1" smtClean="0"/>
              <a:t>teto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firme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pracuji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tedy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jsou</a:t>
            </a:r>
            <a:r>
              <a:rPr lang="en-US" b="0" baseline="0" dirty="0" smtClean="0"/>
              <a:t> to </a:t>
            </a:r>
            <a:r>
              <a:rPr lang="en-US" b="0" baseline="0" dirty="0" err="1" smtClean="0"/>
              <a:t>nase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zkusenosti</a:t>
            </a:r>
            <a:r>
              <a:rPr lang="en-US" b="0" baseline="0" dirty="0" smtClean="0"/>
              <a:t> z </a:t>
            </a:r>
            <a:r>
              <a:rPr lang="en-US" b="0" baseline="0" dirty="0" err="1" smtClean="0"/>
              <a:t>praxe</a:t>
            </a:r>
            <a:r>
              <a:rPr lang="en-US" b="0" baseline="0" dirty="0" smtClean="0"/>
              <a:t>…</a:t>
            </a:r>
            <a:r>
              <a:rPr lang="en-US" b="0" baseline="0" dirty="0" err="1" smtClean="0"/>
              <a:t>samozrejme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budeme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radi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kdyz</a:t>
            </a:r>
            <a:r>
              <a:rPr lang="en-US" b="0" baseline="0" dirty="0" smtClean="0"/>
              <a:t> se k </a:t>
            </a:r>
            <a:r>
              <a:rPr lang="en-US" b="0" baseline="0" dirty="0" err="1" smtClean="0"/>
              <a:t>nam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budete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chtit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pripojit</a:t>
            </a:r>
            <a:endParaRPr lang="en-US" b="0" baseline="0" dirty="0" smtClean="0"/>
          </a:p>
          <a:p>
            <a:pPr marL="171450" indent="-171450">
              <a:buFontTx/>
              <a:buChar char="-"/>
            </a:pPr>
            <a:r>
              <a:rPr lang="en-US" b="0" baseline="0" dirty="0" err="1" smtClean="0"/>
              <a:t>Chtel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bych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aby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jste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vedeli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jak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takto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velka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spolecnost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funguje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nahlednout</a:t>
            </a:r>
            <a:r>
              <a:rPr lang="en-US" b="0" baseline="0" dirty="0" smtClean="0"/>
              <a:t> pod </a:t>
            </a:r>
            <a:r>
              <a:rPr lang="en-US" b="0" baseline="0" dirty="0" err="1" smtClean="0"/>
              <a:t>poklicku</a:t>
            </a:r>
            <a:endParaRPr lang="en-US" b="0" baseline="0" dirty="0" smtClean="0"/>
          </a:p>
          <a:p>
            <a:pPr marL="171450" indent="-171450">
              <a:buFontTx/>
              <a:buChar char="-"/>
            </a:pPr>
            <a:endParaRPr lang="en-US" b="0" baseline="0" dirty="0" smtClean="0"/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co </a:t>
            </a:r>
            <a:r>
              <a:rPr lang="en-US" b="0" baseline="0" dirty="0" err="1" smtClean="0"/>
              <a:t>jste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za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rocnik</a:t>
            </a:r>
            <a:r>
              <a:rPr lang="en-US" b="0" baseline="0" dirty="0" smtClean="0"/>
              <a:t> a </a:t>
            </a:r>
            <a:r>
              <a:rPr lang="en-US" b="0" baseline="0" dirty="0" err="1" smtClean="0"/>
              <a:t>vite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neco</a:t>
            </a:r>
            <a:r>
              <a:rPr lang="en-US" b="0" baseline="0" dirty="0" smtClean="0"/>
              <a:t> o </a:t>
            </a:r>
            <a:r>
              <a:rPr lang="en-US" b="0" baseline="0" dirty="0" err="1" smtClean="0"/>
              <a:t>projektovem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rizeni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nebo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agilnim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vyvoji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apod</a:t>
            </a:r>
            <a:r>
              <a:rPr lang="en-US" b="0" baseline="0" dirty="0" smtClean="0"/>
              <a:t>.?</a:t>
            </a:r>
          </a:p>
          <a:p>
            <a:pPr marL="171450" indent="-171450">
              <a:buFontTx/>
              <a:buChar char="-"/>
            </a:pPr>
            <a:r>
              <a:rPr lang="en-US" b="0" baseline="0" dirty="0" err="1" smtClean="0"/>
              <a:t>Pracujete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nekdo</a:t>
            </a:r>
            <a:r>
              <a:rPr lang="en-US" b="0" baseline="0" dirty="0" smtClean="0"/>
              <a:t> v </a:t>
            </a:r>
            <a:r>
              <a:rPr lang="en-US" b="0" baseline="0" dirty="0" err="1" smtClean="0"/>
              <a:t>nejake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firme</a:t>
            </a:r>
            <a:r>
              <a:rPr lang="en-US" b="0" baseline="0" dirty="0" smtClean="0"/>
              <a:t>? …</a:t>
            </a:r>
            <a:r>
              <a:rPr lang="en-US" b="0" baseline="0" dirty="0" err="1" smtClean="0"/>
              <a:t>neco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projektoveho</a:t>
            </a:r>
            <a:r>
              <a:rPr lang="en-US" b="0" baseline="0" dirty="0" smtClean="0"/>
              <a:t>?</a:t>
            </a:r>
          </a:p>
          <a:p>
            <a:pPr marL="171450" indent="-171450">
              <a:buFontTx/>
              <a:buChar char="-"/>
            </a:pPr>
            <a:endParaRPr lang="en-US" b="0" baseline="0" dirty="0" smtClean="0"/>
          </a:p>
          <a:p>
            <a:pPr marL="171450" indent="-171450">
              <a:buFontTx/>
              <a:buChar char="-"/>
            </a:pPr>
            <a:r>
              <a:rPr lang="en-US" b="0" baseline="0" dirty="0" smtClean="0"/>
              <a:t>- </a:t>
            </a:r>
            <a:r>
              <a:rPr lang="en-US" b="0" baseline="0" dirty="0" err="1" smtClean="0"/>
              <a:t>prestavka</a:t>
            </a:r>
            <a:r>
              <a:rPr lang="en-US" b="0" baseline="0" dirty="0" smtClean="0"/>
              <a:t>?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5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Rozebrat</a:t>
            </a:r>
            <a:r>
              <a:rPr lang="en-US" dirty="0" smtClean="0"/>
              <a:t> </a:t>
            </a:r>
            <a:r>
              <a:rPr lang="en-US" dirty="0" err="1" smtClean="0"/>
              <a:t>radky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63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Role SM:</a:t>
            </a:r>
            <a:r>
              <a:rPr lang="en-US" baseline="0" dirty="0" smtClean="0"/>
              <a:t> …</a:t>
            </a:r>
            <a:r>
              <a:rPr lang="en-US" baseline="0" dirty="0" err="1" smtClean="0"/>
              <a:t>metodika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motivace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administrativa</a:t>
            </a:r>
            <a:endParaRPr lang="en-US" baseline="0" dirty="0" smtClean="0"/>
          </a:p>
          <a:p>
            <a:r>
              <a:rPr lang="en-US" baseline="0" dirty="0" err="1" smtClean="0"/>
              <a:t>Velikost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teamu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Product backlog</a:t>
            </a:r>
          </a:p>
          <a:p>
            <a:r>
              <a:rPr lang="en-US" dirty="0" smtClean="0"/>
              <a:t>Role, </a:t>
            </a:r>
            <a:r>
              <a:rPr lang="en-US" dirty="0" err="1" smtClean="0"/>
              <a:t>jak</a:t>
            </a:r>
            <a:r>
              <a:rPr lang="en-US" dirty="0" smtClean="0"/>
              <a:t> by </a:t>
            </a:r>
            <a:r>
              <a:rPr lang="en-US" dirty="0" err="1" smtClean="0"/>
              <a:t>mel</a:t>
            </a:r>
            <a:r>
              <a:rPr lang="en-US" dirty="0" smtClean="0"/>
              <a:t> </a:t>
            </a:r>
            <a:r>
              <a:rPr lang="en-US" dirty="0" err="1" smtClean="0"/>
              <a:t>vypadat</a:t>
            </a:r>
            <a:r>
              <a:rPr lang="en-US" dirty="0" smtClean="0"/>
              <a:t> team: </a:t>
            </a:r>
            <a:r>
              <a:rPr lang="en-US" dirty="0" err="1" smtClean="0"/>
              <a:t>multifunkcni</a:t>
            </a:r>
            <a:endParaRPr lang="en-US" dirty="0" smtClean="0"/>
          </a:p>
          <a:p>
            <a:r>
              <a:rPr lang="en-US" dirty="0" smtClean="0"/>
              <a:t>	co </a:t>
            </a:r>
            <a:r>
              <a:rPr lang="en-US" dirty="0" err="1" smtClean="0"/>
              <a:t>kdyz</a:t>
            </a:r>
            <a:r>
              <a:rPr lang="en-US" dirty="0" smtClean="0"/>
              <a:t> </a:t>
            </a:r>
            <a:r>
              <a:rPr lang="en-US" dirty="0" err="1" smtClean="0"/>
              <a:t>nekdo</a:t>
            </a:r>
            <a:r>
              <a:rPr lang="en-US" dirty="0" smtClean="0"/>
              <a:t> </a:t>
            </a:r>
            <a:r>
              <a:rPr lang="en-US" dirty="0" err="1" smtClean="0"/>
              <a:t>onemocni</a:t>
            </a:r>
            <a:endParaRPr lang="en-US" dirty="0" smtClean="0"/>
          </a:p>
          <a:p>
            <a:r>
              <a:rPr lang="en-US" dirty="0" smtClean="0"/>
              <a:t>Sprint backlog</a:t>
            </a:r>
          </a:p>
          <a:p>
            <a:r>
              <a:rPr lang="en-US" dirty="0" smtClean="0"/>
              <a:t>Sprint -&gt; </a:t>
            </a:r>
            <a:r>
              <a:rPr lang="en-US" dirty="0" err="1" smtClean="0"/>
              <a:t>na</a:t>
            </a:r>
            <a:r>
              <a:rPr lang="en-US" dirty="0" smtClean="0"/>
              <a:t> co je </a:t>
            </a:r>
            <a:r>
              <a:rPr lang="en-US" dirty="0" err="1" smtClean="0"/>
              <a:t>tlak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Jak</a:t>
            </a:r>
            <a:r>
              <a:rPr lang="en-US" dirty="0" smtClean="0"/>
              <a:t> se </a:t>
            </a:r>
            <a:r>
              <a:rPr lang="en-US" dirty="0" err="1" smtClean="0"/>
              <a:t>reaguje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zmenu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jsme</a:t>
            </a:r>
            <a:r>
              <a:rPr lang="en-US" dirty="0" smtClean="0"/>
              <a:t> </a:t>
            </a:r>
            <a:r>
              <a:rPr lang="en-US" dirty="0" err="1" smtClean="0"/>
              <a:t>transparentni</a:t>
            </a:r>
            <a:r>
              <a:rPr lang="en-US" dirty="0" smtClean="0"/>
              <a:t>: standup, demo, scrum board, </a:t>
            </a:r>
            <a:r>
              <a:rPr lang="en-US" dirty="0" err="1" smtClean="0"/>
              <a:t>burndown</a:t>
            </a:r>
            <a:r>
              <a:rPr lang="en-US" dirty="0" smtClean="0"/>
              <a:t> chart, </a:t>
            </a:r>
            <a:r>
              <a:rPr lang="en-US" dirty="0" err="1" smtClean="0"/>
              <a:t>reporty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27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Díky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scrumu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iteracím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 pro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nás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velmi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levnou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záležitosti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udělat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chybu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Díky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komunikaci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vizualizaci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problém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většinou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rychle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odhalíme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Díky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agilnímu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přístupu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retrospektivám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dokážeme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chybu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rychle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reagovat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0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Historicka</a:t>
            </a:r>
            <a:r>
              <a:rPr lang="en-US" dirty="0" smtClean="0"/>
              <a:t> data</a:t>
            </a:r>
          </a:p>
          <a:p>
            <a:pPr marL="171450" indent="-171450">
              <a:buFontTx/>
              <a:buChar char="-"/>
            </a:pPr>
            <a:r>
              <a:rPr lang="en-US" dirty="0" err="1" smtClean="0"/>
              <a:t>Stabilni</a:t>
            </a:r>
            <a:r>
              <a:rPr lang="en-US" dirty="0" smtClean="0"/>
              <a:t> team = </a:t>
            </a:r>
            <a:r>
              <a:rPr lang="en-US" dirty="0" err="1" smtClean="0"/>
              <a:t>stabilni</a:t>
            </a:r>
            <a:r>
              <a:rPr lang="en-US" dirty="0" smtClean="0"/>
              <a:t> </a:t>
            </a:r>
            <a:r>
              <a:rPr lang="en-US" dirty="0" err="1" smtClean="0"/>
              <a:t>odhady</a:t>
            </a:r>
            <a:r>
              <a:rPr lang="en-US" dirty="0" smtClean="0"/>
              <a:t>…co </a:t>
            </a:r>
            <a:r>
              <a:rPr lang="en-US" dirty="0" err="1" smtClean="0"/>
              <a:t>kdyz</a:t>
            </a:r>
            <a:r>
              <a:rPr lang="en-US" dirty="0" smtClean="0"/>
              <a:t> se </a:t>
            </a:r>
            <a:r>
              <a:rPr lang="en-US" dirty="0" err="1" smtClean="0"/>
              <a:t>meni</a:t>
            </a:r>
            <a:r>
              <a:rPr lang="en-US" dirty="0" smtClean="0"/>
              <a:t> team?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43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err="1" smtClean="0"/>
              <a:t>Jak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jsme</a:t>
            </a:r>
            <a:r>
              <a:rPr lang="en-US" b="0" baseline="0" dirty="0" smtClean="0"/>
              <a:t> to </a:t>
            </a:r>
            <a:r>
              <a:rPr lang="en-US" b="0" baseline="0" dirty="0" err="1" smtClean="0"/>
              <a:t>resili</a:t>
            </a:r>
            <a:r>
              <a:rPr lang="en-US" b="0" baseline="0" dirty="0" smtClean="0"/>
              <a:t>?</a:t>
            </a:r>
          </a:p>
          <a:p>
            <a:r>
              <a:rPr lang="en-US" b="1" baseline="0" dirty="0" smtClean="0"/>
              <a:t>Problem:</a:t>
            </a:r>
          </a:p>
          <a:p>
            <a:r>
              <a:rPr lang="en-US" b="0" baseline="0" dirty="0" smtClean="0"/>
              <a:t>- </a:t>
            </a:r>
            <a:r>
              <a:rPr lang="en-US" b="0" baseline="0" dirty="0" err="1" smtClean="0"/>
              <a:t>Problemy</a:t>
            </a:r>
            <a:r>
              <a:rPr lang="en-US" b="0" baseline="0" dirty="0" smtClean="0"/>
              <a:t> se </a:t>
            </a:r>
            <a:r>
              <a:rPr lang="en-US" b="0" baseline="0" dirty="0" err="1" smtClean="0"/>
              <a:t>zacali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objevovat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vsude</a:t>
            </a:r>
            <a:r>
              <a:rPr lang="en-US" b="0" baseline="0" dirty="0" smtClean="0"/>
              <a:t>, ale </a:t>
            </a:r>
            <a:r>
              <a:rPr lang="en-US" b="0" baseline="0" dirty="0" err="1" smtClean="0"/>
              <a:t>nejzasadnejsi</a:t>
            </a:r>
            <a:r>
              <a:rPr lang="en-US" b="0" baseline="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US" b="1" baseline="0" dirty="0" err="1" smtClean="0"/>
              <a:t>rici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ze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asi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mame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nejaký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problém</a:t>
            </a:r>
            <a:r>
              <a:rPr lang="en-US" b="1" baseline="0" dirty="0" smtClean="0"/>
              <a:t> </a:t>
            </a:r>
            <a:r>
              <a:rPr lang="en-US" baseline="0" dirty="0" smtClean="0"/>
              <a:t>-&gt; </a:t>
            </a:r>
            <a:r>
              <a:rPr lang="en-US" b="1" baseline="0" dirty="0" err="1" smtClean="0">
                <a:solidFill>
                  <a:srgbClr val="FF0000"/>
                </a:solidFill>
              </a:rPr>
              <a:t>vizualizace</a:t>
            </a:r>
            <a:endParaRPr lang="en-US" b="1" baseline="0" dirty="0" smtClean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nezname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projektu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spatne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zadani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nesmyslne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terminy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nesmyslne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odhady</a:t>
            </a:r>
            <a:endParaRPr lang="en-US" baseline="0" dirty="0" smtClean="0"/>
          </a:p>
          <a:p>
            <a:r>
              <a:rPr lang="en-US" b="1" baseline="0" dirty="0" err="1" smtClean="0"/>
              <a:t>Cíle</a:t>
            </a:r>
            <a:r>
              <a:rPr lang="en-US" b="1" baseline="0" dirty="0" smtClean="0"/>
              <a:t>: </a:t>
            </a:r>
            <a:r>
              <a:rPr lang="en-US" baseline="0" dirty="0" err="1" smtClean="0"/>
              <a:t>Není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cíl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projektu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teamy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neznaji</a:t>
            </a:r>
            <a:endParaRPr lang="en-US" baseline="0" dirty="0" smtClean="0"/>
          </a:p>
          <a:p>
            <a:r>
              <a:rPr lang="en-US" b="1" dirty="0" err="1" smtClean="0"/>
              <a:t>Lide</a:t>
            </a:r>
            <a:r>
              <a:rPr lang="en-US" b="1" dirty="0" smtClean="0"/>
              <a:t>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zdůraznit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zásadni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problém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přímo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viditelny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nicméne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podstate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̌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nejzávažnějši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A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lidskou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neochotu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přiznat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chybu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prozrazeni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vlastního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pochybeni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selháni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́. </a:t>
            </a:r>
            <a:endParaRPr lang="en-US" b="1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Strach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zmeny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lide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neradi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zabehnute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veci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jsou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krapet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lini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Strach</a:t>
            </a:r>
            <a:r>
              <a:rPr lang="en-US" baseline="0" dirty="0" smtClean="0"/>
              <a:t> z </a:t>
            </a:r>
            <a:r>
              <a:rPr lang="en-US" baseline="0" dirty="0" err="1" smtClean="0"/>
              <a:t>prozrazeni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transparentni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najednou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videt</a:t>
            </a:r>
            <a:r>
              <a:rPr lang="en-US" baseline="0" dirty="0" smtClean="0"/>
              <a:t>, co </a:t>
            </a:r>
            <a:r>
              <a:rPr lang="en-US" baseline="0" dirty="0" err="1" smtClean="0"/>
              <a:t>delam</a:t>
            </a:r>
            <a:r>
              <a:rPr lang="en-US" baseline="0" dirty="0" smtClean="0"/>
              <a:t> (co </a:t>
            </a:r>
            <a:r>
              <a:rPr lang="en-US" baseline="0" dirty="0" err="1" smtClean="0"/>
              <a:t>kdyz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nemam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delat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najednou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budou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chyby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najednou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pomalu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bonzovani</a:t>
            </a: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="1" baseline="0" dirty="0" err="1" smtClean="0"/>
              <a:t>Lokalita</a:t>
            </a:r>
            <a:r>
              <a:rPr lang="en-US" b="1" baseline="0" dirty="0" smtClean="0"/>
              <a:t>: </a:t>
            </a:r>
            <a:r>
              <a:rPr lang="en-US" baseline="0" dirty="0" err="1" smtClean="0"/>
              <a:t>Vzdálenost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jednoho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narusuje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komunikaci</a:t>
            </a:r>
            <a:r>
              <a:rPr lang="en-US" baseline="0" dirty="0" smtClean="0"/>
              <a:t>, co </a:t>
            </a:r>
            <a:r>
              <a:rPr lang="en-US" baseline="0" dirty="0" err="1" smtClean="0"/>
              <a:t>teprve</a:t>
            </a:r>
            <a:r>
              <a:rPr lang="en-US" baseline="0" dirty="0" smtClean="0"/>
              <a:t> Brno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26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Problem s </a:t>
            </a:r>
            <a:r>
              <a:rPr lang="en-US" dirty="0" err="1" smtClean="0">
                <a:latin typeface="Calibri" charset="0"/>
              </a:rPr>
              <a:t>mistem</a:t>
            </a:r>
            <a:r>
              <a:rPr lang="en-US" dirty="0" smtClean="0">
                <a:latin typeface="Calibri" charset="0"/>
              </a:rPr>
              <a:t>, da se to </a:t>
            </a:r>
            <a:r>
              <a:rPr lang="en-US" dirty="0" err="1" smtClean="0">
                <a:latin typeface="Calibri" charset="0"/>
              </a:rPr>
              <a:t>dat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kamkoliv</a:t>
            </a:r>
            <a:r>
              <a:rPr lang="en-US" dirty="0" smtClean="0">
                <a:latin typeface="Calibri" charset="0"/>
              </a:rPr>
              <a:t>. </a:t>
            </a:r>
          </a:p>
          <a:p>
            <a:r>
              <a:rPr lang="en-US" dirty="0" err="1" smtClean="0">
                <a:latin typeface="Calibri" charset="0"/>
              </a:rPr>
              <a:t>Barvicky</a:t>
            </a:r>
            <a:endParaRPr lang="en-US" dirty="0" smtClean="0">
              <a:latin typeface="Calibri" charset="0"/>
            </a:endParaRPr>
          </a:p>
          <a:p>
            <a:r>
              <a:rPr lang="en-US" dirty="0" err="1" smtClean="0">
                <a:latin typeface="Calibri" charset="0"/>
              </a:rPr>
              <a:t>Jak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jsme</a:t>
            </a:r>
            <a:r>
              <a:rPr lang="en-US" dirty="0" smtClean="0">
                <a:latin typeface="Calibri" charset="0"/>
              </a:rPr>
              <a:t> ho </a:t>
            </a:r>
            <a:r>
              <a:rPr lang="en-US" dirty="0" err="1" smtClean="0">
                <a:latin typeface="Calibri" charset="0"/>
              </a:rPr>
              <a:t>vylepsovali</a:t>
            </a:r>
            <a:r>
              <a:rPr lang="en-US" dirty="0" smtClean="0">
                <a:latin typeface="Calibri" charset="0"/>
              </a:rPr>
              <a:t>: next bugs…</a:t>
            </a:r>
            <a:r>
              <a:rPr lang="en-US" dirty="0" err="1" smtClean="0">
                <a:latin typeface="Calibri" charset="0"/>
              </a:rPr>
              <a:t>jak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reisme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bugy</a:t>
            </a:r>
            <a:r>
              <a:rPr lang="en-US" dirty="0" smtClean="0">
                <a:latin typeface="Calibri" charset="0"/>
              </a:rPr>
              <a:t>, CR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17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</a:rPr>
              <a:t>Vizualizovat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vse</a:t>
            </a:r>
            <a:r>
              <a:rPr lang="en-US" dirty="0" smtClean="0">
                <a:latin typeface="Calibri" charset="0"/>
              </a:rPr>
              <a:t>, co je k </a:t>
            </a:r>
            <a:r>
              <a:rPr lang="en-US" dirty="0" err="1" smtClean="0">
                <a:latin typeface="Calibri" charset="0"/>
              </a:rPr>
              <a:t>necemu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uzitecne</a:t>
            </a:r>
            <a:endParaRPr lang="en-US" dirty="0" smtClean="0">
              <a:latin typeface="Calibri" charset="0"/>
            </a:endParaRPr>
          </a:p>
          <a:p>
            <a:endParaRPr lang="en-US" dirty="0" smtClean="0">
              <a:latin typeface="Calibri" charset="0"/>
            </a:endParaRPr>
          </a:p>
          <a:p>
            <a:r>
              <a:rPr lang="en-US" dirty="0" err="1" smtClean="0">
                <a:latin typeface="Calibri" charset="0"/>
              </a:rPr>
              <a:t>Jak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zacal</a:t>
            </a:r>
            <a:r>
              <a:rPr lang="en-US" dirty="0" smtClean="0">
                <a:latin typeface="Calibri" charset="0"/>
              </a:rPr>
              <a:t> team </a:t>
            </a:r>
            <a:r>
              <a:rPr lang="en-US" dirty="0" err="1" smtClean="0">
                <a:latin typeface="Calibri" charset="0"/>
              </a:rPr>
              <a:t>chapat</a:t>
            </a:r>
            <a:r>
              <a:rPr lang="en-US" dirty="0" smtClean="0">
                <a:latin typeface="Calibri" charset="0"/>
              </a:rPr>
              <a:t>, </a:t>
            </a:r>
            <a:r>
              <a:rPr lang="en-US" dirty="0" err="1" smtClean="0">
                <a:latin typeface="Calibri" charset="0"/>
              </a:rPr>
              <a:t>ze</a:t>
            </a:r>
            <a:r>
              <a:rPr lang="en-US" dirty="0" smtClean="0">
                <a:latin typeface="Calibri" charset="0"/>
              </a:rPr>
              <a:t> to k </a:t>
            </a:r>
            <a:r>
              <a:rPr lang="en-US" dirty="0" err="1" smtClean="0">
                <a:latin typeface="Calibri" charset="0"/>
              </a:rPr>
              <a:t>necemu</a:t>
            </a:r>
            <a:r>
              <a:rPr lang="en-US" dirty="0" smtClean="0">
                <a:latin typeface="Calibri" charset="0"/>
              </a:rPr>
              <a:t> je? </a:t>
            </a:r>
            <a:r>
              <a:rPr lang="en-US" dirty="0" err="1" smtClean="0">
                <a:latin typeface="Calibri" charset="0"/>
              </a:rPr>
              <a:t>Protoze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obcas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nevedeli</a:t>
            </a:r>
            <a:r>
              <a:rPr lang="en-US" dirty="0" smtClean="0">
                <a:latin typeface="Calibri" charset="0"/>
              </a:rPr>
              <a:t>, </a:t>
            </a:r>
            <a:r>
              <a:rPr lang="en-US" dirty="0" err="1" smtClean="0">
                <a:latin typeface="Calibri" charset="0"/>
              </a:rPr>
              <a:t>kdo</a:t>
            </a:r>
            <a:r>
              <a:rPr lang="en-US" dirty="0" smtClean="0">
                <a:latin typeface="Calibri" charset="0"/>
              </a:rPr>
              <a:t> co </a:t>
            </a:r>
            <a:r>
              <a:rPr lang="en-US" dirty="0" err="1" smtClean="0">
                <a:latin typeface="Calibri" charset="0"/>
              </a:rPr>
              <a:t>dela</a:t>
            </a:r>
            <a:r>
              <a:rPr lang="en-US" dirty="0" smtClean="0">
                <a:latin typeface="Calibri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6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59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otazky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97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Otazky</a:t>
            </a:r>
            <a:r>
              <a:rPr lang="en-US" dirty="0" smtClean="0"/>
              <a:t>…</a:t>
            </a:r>
            <a:r>
              <a:rPr lang="en-US" dirty="0" err="1" smtClean="0"/>
              <a:t>pokusim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odpovedet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hned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nebo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zaparkuji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Ptejte</a:t>
            </a:r>
            <a:r>
              <a:rPr lang="en-US" baseline="0" dirty="0" smtClean="0"/>
              <a:t> se, </a:t>
            </a:r>
            <a:r>
              <a:rPr lang="en-US" baseline="0" dirty="0" err="1" smtClean="0"/>
              <a:t>ptejte</a:t>
            </a:r>
            <a:r>
              <a:rPr lang="en-US" baseline="0" dirty="0" smtClean="0"/>
              <a:t> se, at </a:t>
            </a:r>
            <a:r>
              <a:rPr lang="en-US" baseline="0" dirty="0" err="1" smtClean="0"/>
              <a:t>nacerpate</a:t>
            </a:r>
            <a:r>
              <a:rPr lang="en-US" baseline="0" dirty="0" smtClean="0"/>
              <a:t> co </a:t>
            </a:r>
            <a:r>
              <a:rPr lang="en-US" baseline="0" dirty="0" err="1" smtClean="0"/>
              <a:t>nejvice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76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~ 1100 </a:t>
            </a:r>
            <a:r>
              <a:rPr lang="en-US" dirty="0" err="1" smtClean="0"/>
              <a:t>lidí</a:t>
            </a:r>
            <a:r>
              <a:rPr lang="en-US" dirty="0" smtClean="0"/>
              <a:t>, </a:t>
            </a:r>
            <a:r>
              <a:rPr lang="en-US" dirty="0" err="1" smtClean="0">
                <a:latin typeface="Calibri" charset="0"/>
              </a:rPr>
              <a:t>struktura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spolecnosti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~  210 </a:t>
            </a:r>
            <a:r>
              <a:rPr lang="en-US" dirty="0" err="1" smtClean="0"/>
              <a:t>vývojářů</a:t>
            </a:r>
            <a:r>
              <a:rPr lang="en-US" dirty="0" smtClean="0"/>
              <a:t>, </a:t>
            </a:r>
            <a:r>
              <a:rPr lang="en-US" dirty="0" err="1" smtClean="0"/>
              <a:t>různé</a:t>
            </a:r>
            <a:r>
              <a:rPr lang="en-US" dirty="0" smtClean="0"/>
              <a:t> </a:t>
            </a:r>
            <a:r>
              <a:rPr lang="en-US" dirty="0" err="1" smtClean="0"/>
              <a:t>lokality</a:t>
            </a:r>
            <a:endParaRPr lang="en-US" dirty="0" smtClean="0"/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&gt; 30 </a:t>
            </a:r>
            <a:r>
              <a:rPr lang="en-US" dirty="0" err="1" smtClean="0"/>
              <a:t>projektů</a:t>
            </a:r>
            <a:r>
              <a:rPr lang="en-US" dirty="0" smtClean="0"/>
              <a:t>, </a:t>
            </a:r>
            <a:r>
              <a:rPr lang="en-US" dirty="0" err="1" smtClean="0">
                <a:latin typeface="Calibri" charset="0"/>
              </a:rPr>
              <a:t>synchronizovat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takove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mnozstvi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projektu</a:t>
            </a:r>
            <a:r>
              <a:rPr lang="en-US" dirty="0" smtClean="0">
                <a:latin typeface="Calibri" charset="0"/>
              </a:rPr>
              <a:t> a </a:t>
            </a:r>
            <a:r>
              <a:rPr lang="en-US" dirty="0" err="1" smtClean="0">
                <a:latin typeface="Calibri" charset="0"/>
              </a:rPr>
              <a:t>rozdelit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mezi</a:t>
            </a:r>
            <a:r>
              <a:rPr lang="en-US" dirty="0" smtClean="0">
                <a:latin typeface="Calibri" charset="0"/>
              </a:rPr>
              <a:t> ne </a:t>
            </a:r>
            <a:r>
              <a:rPr lang="en-US" dirty="0" err="1" smtClean="0">
                <a:latin typeface="Calibri" charset="0"/>
              </a:rPr>
              <a:t>lidi</a:t>
            </a:r>
            <a:r>
              <a:rPr lang="en-US" dirty="0" smtClean="0">
                <a:latin typeface="Calibri" charset="0"/>
              </a:rPr>
              <a:t> je problem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/>
              <a:t>odhady</a:t>
            </a:r>
            <a:r>
              <a:rPr lang="en-US" dirty="0" smtClean="0"/>
              <a:t> pro </a:t>
            </a:r>
            <a:r>
              <a:rPr lang="en-US" dirty="0" err="1" smtClean="0"/>
              <a:t>obchod</a:t>
            </a:r>
            <a:r>
              <a:rPr lang="en-US" dirty="0" smtClean="0"/>
              <a:t>, marketing, </a:t>
            </a:r>
            <a:r>
              <a:rPr lang="en-US" dirty="0" err="1" smtClean="0"/>
              <a:t>vývoj</a:t>
            </a:r>
            <a:r>
              <a:rPr lang="en-US" dirty="0" smtClean="0"/>
              <a:t>, </a:t>
            </a:r>
            <a:r>
              <a:rPr lang="en-US" dirty="0" err="1" smtClean="0"/>
              <a:t>právní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/>
              <a:t>čitelnost</a:t>
            </a:r>
            <a:r>
              <a:rPr lang="en-US" dirty="0" smtClean="0"/>
              <a:t> a </a:t>
            </a:r>
            <a:r>
              <a:rPr lang="en-US" dirty="0" err="1" smtClean="0"/>
              <a:t>transparentnost</a:t>
            </a:r>
            <a:r>
              <a:rPr lang="en-US" dirty="0" smtClean="0"/>
              <a:t> </a:t>
            </a:r>
            <a:r>
              <a:rPr lang="en-US" dirty="0" err="1" smtClean="0"/>
              <a:t>projektů</a:t>
            </a:r>
            <a:endParaRPr lang="en-US" dirty="0" smtClean="0"/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 err="1" smtClean="0"/>
              <a:t>identifikace</a:t>
            </a:r>
            <a:r>
              <a:rPr lang="en-US" b="1" dirty="0" smtClean="0"/>
              <a:t> a </a:t>
            </a:r>
            <a:r>
              <a:rPr lang="en-US" b="1" dirty="0" err="1" smtClean="0"/>
              <a:t>eliminace</a:t>
            </a:r>
            <a:r>
              <a:rPr lang="en-US" b="1" dirty="0" smtClean="0"/>
              <a:t> </a:t>
            </a:r>
            <a:r>
              <a:rPr lang="en-US" b="1" dirty="0" err="1" smtClean="0"/>
              <a:t>rizik</a:t>
            </a:r>
            <a:r>
              <a:rPr lang="en-US" b="1" dirty="0" smtClean="0"/>
              <a:t>:</a:t>
            </a:r>
            <a:r>
              <a:rPr lang="en-US" b="1" baseline="0" dirty="0" smtClean="0"/>
              <a:t> </a:t>
            </a:r>
            <a:r>
              <a:rPr lang="en-US" b="1" dirty="0" err="1" smtClean="0">
                <a:latin typeface="Calibri" charset="0"/>
              </a:rPr>
              <a:t>technologicka</a:t>
            </a:r>
            <a:r>
              <a:rPr lang="en-US" b="1" dirty="0" smtClean="0">
                <a:latin typeface="Calibri" charset="0"/>
              </a:rPr>
              <a:t>, </a:t>
            </a:r>
            <a:r>
              <a:rPr lang="en-US" b="1" dirty="0" err="1" smtClean="0">
                <a:latin typeface="Calibri" charset="0"/>
              </a:rPr>
              <a:t>byznysova</a:t>
            </a:r>
            <a:r>
              <a:rPr lang="en-US" b="1" dirty="0" smtClean="0">
                <a:latin typeface="Calibri" charset="0"/>
              </a:rPr>
              <a:t>, </a:t>
            </a:r>
            <a:r>
              <a:rPr lang="en-US" b="1" dirty="0" err="1" smtClean="0">
                <a:latin typeface="Calibri" charset="0"/>
              </a:rPr>
              <a:t>lidska</a:t>
            </a:r>
            <a:r>
              <a:rPr lang="en-US" b="1" dirty="0" smtClean="0">
                <a:latin typeface="Calibri" charset="0"/>
              </a:rPr>
              <a:t> (</a:t>
            </a:r>
            <a:r>
              <a:rPr lang="en-US" b="1" dirty="0" err="1" smtClean="0">
                <a:latin typeface="Calibri" charset="0"/>
              </a:rPr>
              <a:t>dovolene</a:t>
            </a:r>
            <a:r>
              <a:rPr lang="en-US" b="1" dirty="0" smtClean="0">
                <a:latin typeface="Calibri" charset="0"/>
              </a:rPr>
              <a:t>)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86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Zakladni</a:t>
            </a:r>
            <a:r>
              <a:rPr lang="en-US" dirty="0" smtClean="0"/>
              <a:t> </a:t>
            </a:r>
            <a:r>
              <a:rPr lang="en-US" dirty="0" err="1" smtClean="0"/>
              <a:t>rozdeleni</a:t>
            </a:r>
            <a:r>
              <a:rPr lang="en-US" dirty="0" smtClean="0"/>
              <a:t>: </a:t>
            </a:r>
            <a:r>
              <a:rPr lang="en-US" dirty="0" err="1" smtClean="0"/>
              <a:t>agilne</a:t>
            </a:r>
            <a:r>
              <a:rPr lang="en-US" dirty="0" smtClean="0"/>
              <a:t>, </a:t>
            </a:r>
            <a:r>
              <a:rPr lang="en-US" dirty="0" err="1" smtClean="0"/>
              <a:t>vodopadem</a:t>
            </a:r>
            <a:r>
              <a:rPr lang="en-US" dirty="0" smtClean="0"/>
              <a:t> (</a:t>
            </a:r>
            <a:r>
              <a:rPr lang="en-US" dirty="0" err="1" smtClean="0"/>
              <a:t>specifikaci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Kresleni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pozdeji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75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vypada</a:t>
            </a:r>
            <a:r>
              <a:rPr lang="en-US" dirty="0" smtClean="0"/>
              <a:t> to </a:t>
            </a:r>
            <a:r>
              <a:rPr lang="en-US" dirty="0" err="1" smtClean="0"/>
              <a:t>prehnane</a:t>
            </a:r>
            <a:r>
              <a:rPr lang="en-US" dirty="0" smtClean="0"/>
              <a:t>, ale </a:t>
            </a:r>
            <a:r>
              <a:rPr lang="en-US" dirty="0" err="1" smtClean="0"/>
              <a:t>bohuzel</a:t>
            </a:r>
            <a:r>
              <a:rPr lang="en-US" dirty="0" smtClean="0"/>
              <a:t> to </a:t>
            </a:r>
            <a:r>
              <a:rPr lang="en-US" dirty="0" err="1" smtClean="0"/>
              <a:t>tak</a:t>
            </a:r>
            <a:r>
              <a:rPr lang="en-US" dirty="0" smtClean="0"/>
              <a:t> je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9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…</a:t>
            </a:r>
            <a:r>
              <a:rPr lang="en-US" dirty="0" err="1" smtClean="0"/>
              <a:t>jak</a:t>
            </a:r>
            <a:r>
              <a:rPr lang="en-US" dirty="0" smtClean="0"/>
              <a:t> se to </a:t>
            </a:r>
            <a:r>
              <a:rPr lang="en-US" dirty="0" err="1" smtClean="0"/>
              <a:t>de</a:t>
            </a:r>
            <a:r>
              <a:rPr lang="en-US" baseline="0" dirty="0" err="1" smtClean="0"/>
              <a:t>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konkretne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pozdeji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err="1" smtClean="0"/>
              <a:t>orientace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zakaznika</a:t>
            </a:r>
            <a:r>
              <a:rPr lang="en-US" dirty="0" smtClean="0"/>
              <a:t>, </a:t>
            </a:r>
            <a:r>
              <a:rPr lang="en-US" dirty="0" err="1" smtClean="0"/>
              <a:t>jak</a:t>
            </a:r>
            <a:r>
              <a:rPr lang="en-US" dirty="0" smtClean="0"/>
              <a:t> je to se </a:t>
            </a:r>
            <a:r>
              <a:rPr lang="en-US" dirty="0" err="1" smtClean="0"/>
              <a:t>smlouvou</a:t>
            </a:r>
            <a:r>
              <a:rPr lang="en-US" dirty="0" smtClean="0"/>
              <a:t>….</a:t>
            </a:r>
            <a:r>
              <a:rPr lang="en-US" dirty="0" err="1" smtClean="0"/>
              <a:t>vyjednavaci</a:t>
            </a:r>
            <a:r>
              <a:rPr lang="en-US" dirty="0" smtClean="0"/>
              <a:t> </a:t>
            </a:r>
            <a:r>
              <a:rPr lang="en-US" dirty="0" err="1" smtClean="0"/>
              <a:t>pozice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nakreslit</a:t>
            </a:r>
            <a:r>
              <a:rPr lang="en-US" dirty="0" smtClean="0"/>
              <a:t> </a:t>
            </a:r>
            <a:r>
              <a:rPr lang="en-US" dirty="0" err="1" smtClean="0"/>
              <a:t>krabicky</a:t>
            </a:r>
            <a:r>
              <a:rPr lang="en-US" dirty="0" smtClean="0"/>
              <a:t> (</a:t>
            </a:r>
            <a:r>
              <a:rPr lang="en-US" dirty="0" err="1" smtClean="0"/>
              <a:t>eshop</a:t>
            </a:r>
            <a:r>
              <a:rPr lang="en-US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en-US" dirty="0" err="1" smtClean="0"/>
              <a:t>bozebrat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jednotlive</a:t>
            </a:r>
            <a:r>
              <a:rPr lang="en-US" baseline="0" dirty="0" smtClean="0"/>
              <a:t> body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Proc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nedelat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najednou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specifikaci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95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Jedno</a:t>
            </a:r>
            <a:r>
              <a:rPr lang="en-US" dirty="0" smtClean="0"/>
              <a:t> z </a:t>
            </a:r>
            <a:r>
              <a:rPr lang="en-US" dirty="0" err="1" smtClean="0"/>
              <a:t>mnoha</a:t>
            </a:r>
            <a:r>
              <a:rPr lang="en-US" dirty="0" smtClean="0"/>
              <a:t> </a:t>
            </a:r>
            <a:r>
              <a:rPr lang="en-US" dirty="0" err="1" smtClean="0"/>
              <a:t>mereni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67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Proc</a:t>
            </a:r>
            <a:r>
              <a:rPr lang="en-US" baseline="0" dirty="0" smtClean="0"/>
              <a:t> je to </a:t>
            </a:r>
            <a:r>
              <a:rPr lang="en-US" baseline="0" dirty="0" err="1" smtClean="0"/>
              <a:t>takto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znazornovano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7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baseline="0" dirty="0" smtClean="0"/>
              <a:t>…</a:t>
            </a:r>
            <a:r>
              <a:rPr lang="en-US" b="1" baseline="0" dirty="0" err="1" smtClean="0"/>
              <a:t>spousta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lidi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si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predstavuje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hromadu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pravidel</a:t>
            </a:r>
            <a:endParaRPr lang="en-US" b="1" baseline="0" dirty="0" smtClean="0"/>
          </a:p>
          <a:p>
            <a:pPr marL="0" indent="0">
              <a:buFontTx/>
              <a:buNone/>
            </a:pPr>
            <a:endParaRPr lang="en-US" b="1" baseline="0" dirty="0" smtClean="0"/>
          </a:p>
          <a:p>
            <a:pPr marL="0" indent="0">
              <a:buFontTx/>
              <a:buNone/>
            </a:pPr>
            <a:r>
              <a:rPr lang="en-US" b="1" baseline="0" dirty="0" err="1" smtClean="0"/>
              <a:t>Proc</a:t>
            </a:r>
            <a:r>
              <a:rPr lang="en-US" b="1" baseline="0" dirty="0" smtClean="0"/>
              <a:t> </a:t>
            </a:r>
            <a:r>
              <a:rPr lang="en-US" b="1" baseline="0" dirty="0" smtClean="0"/>
              <a:t>scrum, </a:t>
            </a:r>
            <a:r>
              <a:rPr lang="en-US" b="1" baseline="0" dirty="0" err="1" smtClean="0"/>
              <a:t>agilni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vyvoj</a:t>
            </a:r>
            <a:endParaRPr lang="en-US" b="1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 err="1" smtClean="0"/>
              <a:t>Proc</a:t>
            </a:r>
            <a:r>
              <a:rPr lang="en-US" b="0" baseline="0" dirty="0" smtClean="0"/>
              <a:t> </a:t>
            </a:r>
            <a:r>
              <a:rPr lang="en-US" b="0" baseline="0" dirty="0" smtClean="0"/>
              <a:t>ten slide? </a:t>
            </a:r>
            <a:r>
              <a:rPr lang="en-US" b="0" baseline="0" dirty="0" err="1" smtClean="0"/>
              <a:t>Popisuje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presne</a:t>
            </a:r>
            <a:r>
              <a:rPr lang="en-US" b="0" baseline="0" dirty="0" smtClean="0"/>
              <a:t>, </a:t>
            </a:r>
            <a:r>
              <a:rPr lang="en-US" b="0" baseline="0" dirty="0" err="1" smtClean="0"/>
              <a:t>proc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jsme</a:t>
            </a:r>
            <a:r>
              <a:rPr lang="en-US" b="0" baseline="0" dirty="0" smtClean="0"/>
              <a:t> se </a:t>
            </a:r>
            <a:r>
              <a:rPr lang="en-US" b="0" baseline="0" dirty="0" err="1" smtClean="0"/>
              <a:t>uchylili</a:t>
            </a:r>
            <a:r>
              <a:rPr lang="en-US" b="0" baseline="0" dirty="0" smtClean="0"/>
              <a:t> k Agile a </a:t>
            </a:r>
            <a:r>
              <a:rPr lang="en-US" b="0" baseline="0" dirty="0" err="1" smtClean="0"/>
              <a:t>popisuje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presne</a:t>
            </a:r>
            <a:r>
              <a:rPr lang="en-US" b="0" baseline="0" dirty="0" smtClean="0"/>
              <a:t>, s </a:t>
            </a:r>
            <a:r>
              <a:rPr lang="en-US" b="0" baseline="0" dirty="0" err="1" smtClean="0"/>
              <a:t>jakymi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problemy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jsme</a:t>
            </a:r>
            <a:r>
              <a:rPr lang="en-US" b="0" baseline="0" dirty="0" smtClean="0"/>
              <a:t> se </a:t>
            </a:r>
            <a:r>
              <a:rPr lang="en-US" b="0" baseline="0" dirty="0" err="1" smtClean="0"/>
              <a:t>potykali</a:t>
            </a:r>
            <a:r>
              <a:rPr lang="en-US" b="0" baseline="0" dirty="0" smtClean="0"/>
              <a:t> a </a:t>
            </a:r>
            <a:r>
              <a:rPr lang="en-US" b="0" baseline="0" dirty="0" err="1" smtClean="0"/>
              <a:t>potykame</a:t>
            </a:r>
            <a:endParaRPr lang="en-US" b="0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 err="1" smtClean="0"/>
              <a:t>Rozebrat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radky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4F-E47E-4540-87E6-58F8D6C563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1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16000"/>
            <a:ext cx="9144000" cy="342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061879"/>
            <a:ext cx="7772400" cy="617243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lvl="0"/>
            <a:r>
              <a:rPr lang="cs-CZ" dirty="0" smtClean="0"/>
              <a:t>Jméno Příjmení, pracovní pozice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8644" y="1648167"/>
            <a:ext cx="7772400" cy="1230499"/>
          </a:xfrm>
        </p:spPr>
        <p:txBody>
          <a:bodyPr wrap="square" anchor="t" anchorCtr="0">
            <a:normAutofit/>
          </a:bodyPr>
          <a:lstStyle>
            <a:lvl1pPr marL="0" indent="0" algn="l">
              <a:buNone/>
              <a:defRPr sz="2400" b="1" i="0">
                <a:solidFill>
                  <a:srgbClr val="141313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I love icing. Tart cupcake brownie </a:t>
            </a:r>
            <a:r>
              <a:rPr lang="en-US" dirty="0" err="1" smtClean="0"/>
              <a:t>danish</a:t>
            </a:r>
            <a:r>
              <a:rPr lang="en-US" dirty="0" smtClean="0"/>
              <a:t>. Caramels I love </a:t>
            </a:r>
            <a:r>
              <a:rPr lang="en-US" dirty="0" err="1" smtClean="0"/>
              <a:t>wypas</a:t>
            </a:r>
            <a:r>
              <a:rPr lang="en-US" dirty="0" smtClean="0"/>
              <a:t>. </a:t>
            </a:r>
            <a:r>
              <a:rPr lang="en-US" dirty="0" err="1" smtClean="0"/>
              <a:t>Faworki</a:t>
            </a:r>
            <a:r>
              <a:rPr lang="en-US" dirty="0" smtClean="0"/>
              <a:t> caramels bear claw </a:t>
            </a:r>
            <a:r>
              <a:rPr lang="en-US" dirty="0" err="1" smtClean="0"/>
              <a:t>liquorice</a:t>
            </a:r>
            <a:r>
              <a:rPr lang="en-US" dirty="0" smtClean="0"/>
              <a:t> ice cream icing.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3950"/>
            <a:ext cx="7772400" cy="1049551"/>
          </a:xfrm>
        </p:spPr>
        <p:txBody>
          <a:bodyPr anchor="t" anchorCtr="0">
            <a:noAutofit/>
          </a:bodyPr>
          <a:lstStyle>
            <a:lvl1pPr algn="l">
              <a:defRPr sz="6000" b="1" i="0" baseline="0">
                <a:solidFill>
                  <a:srgbClr val="DE0000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Název</a:t>
            </a:r>
            <a:r>
              <a:rPr lang="en-US" dirty="0" smtClean="0"/>
              <a:t> </a:t>
            </a:r>
            <a:r>
              <a:rPr lang="en-US" dirty="0" err="1" smtClean="0"/>
              <a:t>prezentace</a:t>
            </a:r>
            <a:endParaRPr lang="en-US" dirty="0"/>
          </a:p>
        </p:txBody>
      </p:sp>
      <p:pic>
        <p:nvPicPr>
          <p:cNvPr id="5" name="Picture 4" descr="K_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4039500"/>
            <a:ext cx="3289300" cy="2476500"/>
          </a:xfrm>
          <a:prstGeom prst="rect">
            <a:avLst/>
          </a:prstGeom>
        </p:spPr>
      </p:pic>
      <p:pic>
        <p:nvPicPr>
          <p:cNvPr id="10" name="Picture 9" descr="Logo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16" y="5579446"/>
            <a:ext cx="3202169" cy="6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0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 kapito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3950"/>
            <a:ext cx="7678927" cy="3539042"/>
          </a:xfrm>
        </p:spPr>
        <p:txBody>
          <a:bodyPr anchor="t" anchorCtr="0">
            <a:noAutofit/>
          </a:bodyPr>
          <a:lstStyle>
            <a:lvl1pPr algn="l">
              <a:defRPr sz="60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Jen</a:t>
            </a:r>
            <a:br>
              <a:rPr lang="en-US" dirty="0" smtClean="0"/>
            </a:br>
            <a:r>
              <a:rPr lang="en-US" dirty="0" err="1" smtClean="0"/>
              <a:t>název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kapitoly</a:t>
            </a:r>
            <a:endParaRPr lang="en-US" dirty="0"/>
          </a:p>
        </p:txBody>
      </p:sp>
      <p:pic>
        <p:nvPicPr>
          <p:cNvPr id="2" name="Picture 1" descr="K_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2307441"/>
            <a:ext cx="58928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4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- per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4593391"/>
            <a:ext cx="5401454" cy="1607841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I love icing. Tart cupcake brownie </a:t>
            </a:r>
            <a:r>
              <a:rPr lang="en-US" dirty="0" err="1" smtClean="0"/>
              <a:t>danish</a:t>
            </a:r>
            <a:r>
              <a:rPr lang="en-US" dirty="0" smtClean="0"/>
              <a:t>. Caramels I love </a:t>
            </a:r>
            <a:r>
              <a:rPr lang="en-US" dirty="0" err="1" smtClean="0"/>
              <a:t>wypas</a:t>
            </a:r>
            <a:r>
              <a:rPr lang="en-US" dirty="0" smtClean="0"/>
              <a:t>. </a:t>
            </a:r>
            <a:r>
              <a:rPr lang="en-US" dirty="0" err="1" smtClean="0"/>
              <a:t>Faworki</a:t>
            </a:r>
            <a:r>
              <a:rPr lang="en-US" dirty="0" smtClean="0"/>
              <a:t> caramels bear claw </a:t>
            </a:r>
            <a:r>
              <a:rPr lang="en-US" dirty="0" err="1" smtClean="0"/>
              <a:t>liquorice</a:t>
            </a:r>
            <a:r>
              <a:rPr lang="en-US" dirty="0" smtClean="0"/>
              <a:t> ice cream icing.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3950"/>
            <a:ext cx="4993109" cy="3539042"/>
          </a:xfrm>
        </p:spPr>
        <p:txBody>
          <a:bodyPr anchor="t" anchorCtr="0">
            <a:noAutofit/>
          </a:bodyPr>
          <a:lstStyle>
            <a:lvl1pPr algn="l">
              <a:defRPr sz="60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Název</a:t>
            </a:r>
            <a:r>
              <a:rPr lang="en-US" dirty="0" smtClean="0"/>
              <a:t> </a:t>
            </a:r>
            <a:r>
              <a:rPr lang="en-US" dirty="0" err="1" smtClean="0"/>
              <a:t>kapitoly</a:t>
            </a:r>
            <a:endParaRPr lang="en-US" dirty="0"/>
          </a:p>
        </p:txBody>
      </p:sp>
      <p:pic>
        <p:nvPicPr>
          <p:cNvPr id="3" name="Picture 2" descr="K_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31" y="0"/>
            <a:ext cx="3688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ázev kapito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3950"/>
            <a:ext cx="4993109" cy="3539042"/>
          </a:xfrm>
        </p:spPr>
        <p:txBody>
          <a:bodyPr anchor="t" anchorCtr="0">
            <a:noAutofit/>
          </a:bodyPr>
          <a:lstStyle>
            <a:lvl1pPr algn="l">
              <a:defRPr sz="60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Název</a:t>
            </a:r>
            <a:r>
              <a:rPr lang="en-US" dirty="0" smtClean="0"/>
              <a:t> </a:t>
            </a:r>
            <a:r>
              <a:rPr lang="en-US" dirty="0" err="1" smtClean="0"/>
              <a:t>kapitoly</a:t>
            </a:r>
            <a:r>
              <a:rPr lang="en-US" dirty="0" smtClean="0"/>
              <a:t> 2</a:t>
            </a:r>
            <a:endParaRPr lang="en-US" dirty="0"/>
          </a:p>
        </p:txBody>
      </p:sp>
      <p:pic>
        <p:nvPicPr>
          <p:cNvPr id="3" name="Picture 2" descr="K_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469900"/>
            <a:ext cx="44704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02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 / 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16000"/>
            <a:ext cx="9144000" cy="342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87600" y="6534154"/>
            <a:ext cx="3280845" cy="313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6000" b="1" i="0" kern="1200" baseline="0">
                <a:solidFill>
                  <a:srgbClr val="BA0D2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200" b="0" i="0" dirty="0" err="1" smtClean="0">
                <a:solidFill>
                  <a:schemeClr val="bg1"/>
                </a:solidFill>
                <a:latin typeface="Arial"/>
                <a:cs typeface="Arial"/>
              </a:rPr>
              <a:t>www.seznam.cz</a:t>
            </a:r>
            <a:endParaRPr lang="en-US" sz="1200" b="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5976223"/>
            <a:ext cx="7772400" cy="492237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lvl="0"/>
            <a:r>
              <a:rPr lang="cs-CZ" dirty="0" smtClean="0"/>
              <a:t>Jméno Příjmení, pracovní pozice, </a:t>
            </a:r>
            <a:r>
              <a:rPr lang="cs-CZ" dirty="0" err="1" smtClean="0"/>
              <a:t>Jmeno.Prijmeni@firma.seznam.cz</a:t>
            </a:r>
            <a:r>
              <a:rPr lang="cs-CZ" dirty="0" smtClean="0"/>
              <a:t>, +420 333 333 333</a:t>
            </a:r>
            <a:endParaRPr lang="en-US" dirty="0"/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684928" y="5646868"/>
            <a:ext cx="7772400" cy="329356"/>
          </a:xfrm>
        </p:spPr>
        <p:txBody>
          <a:bodyPr>
            <a:normAutofit/>
          </a:bodyPr>
          <a:lstStyle>
            <a:lvl1pPr marL="0" indent="0">
              <a:buNone/>
              <a:defRPr sz="1600" b="1" i="0" baseline="0">
                <a:solidFill>
                  <a:srgbClr val="141313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lvl="0"/>
            <a:r>
              <a:rPr lang="cs-CZ" dirty="0" smtClean="0"/>
              <a:t>Děkuji za pozornost.</a:t>
            </a:r>
            <a:endParaRPr lang="en-US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5364335" y="6534020"/>
            <a:ext cx="3104814" cy="323980"/>
          </a:xfrm>
        </p:spPr>
        <p:txBody>
          <a:bodyPr numCol="1" spcCol="360000">
            <a:normAutofit/>
          </a:bodyPr>
          <a:lstStyle>
            <a:lvl1pPr marL="0" indent="0" algn="r">
              <a:buNone/>
              <a:defRPr sz="12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</a:rPr>
              <a:t>@</a:t>
            </a:r>
            <a:r>
              <a:rPr lang="en-US" sz="1200" b="0" dirty="0" err="1" smtClean="0">
                <a:solidFill>
                  <a:schemeClr val="bg1"/>
                </a:solidFill>
              </a:rPr>
              <a:t>Seznam_cz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7" name="Picture 6" descr="Logo_claim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2437077"/>
            <a:ext cx="47752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4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16000"/>
            <a:ext cx="9144000" cy="342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687600" y="6534154"/>
            <a:ext cx="3280845" cy="313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6000" b="1" i="0" kern="1200" baseline="0">
                <a:solidFill>
                  <a:srgbClr val="BA0D2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200" b="0" i="0" dirty="0" err="1" smtClean="0">
                <a:solidFill>
                  <a:schemeClr val="bg1"/>
                </a:solidFill>
                <a:latin typeface="Arial"/>
                <a:cs typeface="Arial"/>
              </a:rPr>
              <a:t>www.seznam.cz</a:t>
            </a:r>
            <a:endParaRPr lang="en-US" sz="1200" b="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430009"/>
            <a:ext cx="7772400" cy="2157029"/>
          </a:xfrm>
        </p:spPr>
        <p:txBody>
          <a:bodyPr numCol="2" spcCol="360000">
            <a:noAutofit/>
          </a:bodyPr>
          <a:lstStyle>
            <a:lvl1pPr marL="0" indent="0">
              <a:buNone/>
              <a:defRPr sz="1800" b="0" i="0" baseline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lvl="0"/>
            <a:r>
              <a:rPr lang="cs-CZ" dirty="0" err="1" smtClean="0"/>
              <a:t>Cupcake</a:t>
            </a:r>
            <a:r>
              <a:rPr lang="cs-CZ" dirty="0" smtClean="0"/>
              <a:t> </a:t>
            </a:r>
            <a:r>
              <a:rPr lang="cs-CZ" dirty="0" err="1" smtClean="0"/>
              <a:t>ipsum</a:t>
            </a:r>
            <a:r>
              <a:rPr lang="cs-CZ" dirty="0" smtClean="0"/>
              <a:t> </a:t>
            </a:r>
            <a:r>
              <a:rPr lang="cs-CZ" dirty="0" err="1" smtClean="0"/>
              <a:t>dolor</a:t>
            </a:r>
            <a:r>
              <a:rPr lang="cs-CZ" dirty="0" smtClean="0"/>
              <a:t> </a:t>
            </a:r>
            <a:r>
              <a:rPr lang="cs-CZ" dirty="0" err="1" smtClean="0"/>
              <a:t>sit</a:t>
            </a:r>
            <a:r>
              <a:rPr lang="cs-CZ" dirty="0" smtClean="0"/>
              <a:t> </a:t>
            </a:r>
            <a:r>
              <a:rPr lang="cs-CZ" dirty="0" err="1" smtClean="0"/>
              <a:t>amet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chocolate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I love. </a:t>
            </a:r>
            <a:r>
              <a:rPr lang="cs-CZ" dirty="0" err="1" smtClean="0"/>
              <a:t>Chupa</a:t>
            </a:r>
            <a:r>
              <a:rPr lang="cs-CZ" dirty="0" smtClean="0"/>
              <a:t> </a:t>
            </a:r>
            <a:r>
              <a:rPr lang="cs-CZ" dirty="0" err="1" smtClean="0"/>
              <a:t>chups</a:t>
            </a:r>
            <a:r>
              <a:rPr lang="cs-CZ" dirty="0" smtClean="0"/>
              <a:t> </a:t>
            </a:r>
            <a:r>
              <a:rPr lang="cs-CZ" dirty="0" err="1" smtClean="0"/>
              <a:t>ice</a:t>
            </a:r>
            <a:r>
              <a:rPr lang="cs-CZ" dirty="0" smtClean="0"/>
              <a:t> </a:t>
            </a:r>
            <a:r>
              <a:rPr lang="cs-CZ" dirty="0" err="1" smtClean="0"/>
              <a:t>cream</a:t>
            </a:r>
            <a:r>
              <a:rPr lang="cs-CZ" dirty="0" smtClean="0"/>
              <a:t> </a:t>
            </a:r>
            <a:r>
              <a:rPr lang="cs-CZ" dirty="0" err="1" smtClean="0"/>
              <a:t>caramels</a:t>
            </a:r>
            <a:r>
              <a:rPr lang="cs-CZ" dirty="0" smtClean="0"/>
              <a:t> </a:t>
            </a:r>
            <a:r>
              <a:rPr lang="cs-CZ" dirty="0" err="1" smtClean="0"/>
              <a:t>apple</a:t>
            </a:r>
            <a:r>
              <a:rPr lang="cs-CZ" dirty="0" smtClean="0"/>
              <a:t> </a:t>
            </a:r>
            <a:r>
              <a:rPr lang="cs-CZ" dirty="0" err="1" smtClean="0"/>
              <a:t>pie</a:t>
            </a:r>
            <a:r>
              <a:rPr lang="cs-CZ" dirty="0" smtClean="0"/>
              <a:t> </a:t>
            </a:r>
            <a:r>
              <a:rPr lang="cs-CZ" dirty="0" err="1" smtClean="0"/>
              <a:t>gummies</a:t>
            </a:r>
            <a:r>
              <a:rPr lang="cs-CZ" dirty="0" smtClean="0"/>
              <a:t> </a:t>
            </a:r>
            <a:r>
              <a:rPr lang="cs-CZ" dirty="0" err="1" smtClean="0"/>
              <a:t>chupa</a:t>
            </a:r>
            <a:r>
              <a:rPr lang="cs-CZ" dirty="0" smtClean="0"/>
              <a:t> </a:t>
            </a:r>
            <a:r>
              <a:rPr lang="cs-CZ" dirty="0" err="1" smtClean="0"/>
              <a:t>chups</a:t>
            </a:r>
            <a:r>
              <a:rPr lang="cs-CZ" dirty="0" smtClean="0"/>
              <a:t>. Apple </a:t>
            </a:r>
            <a:r>
              <a:rPr lang="cs-CZ" dirty="0" err="1" smtClean="0"/>
              <a:t>pie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canes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 </a:t>
            </a:r>
            <a:r>
              <a:rPr lang="cs-CZ" dirty="0" err="1" smtClean="0"/>
              <a:t>beans</a:t>
            </a:r>
            <a:r>
              <a:rPr lang="cs-CZ" dirty="0" smtClean="0"/>
              <a:t> </a:t>
            </a:r>
            <a:r>
              <a:rPr lang="cs-CZ" dirty="0" err="1" smtClean="0"/>
              <a:t>topping</a:t>
            </a:r>
            <a:r>
              <a:rPr lang="cs-CZ" dirty="0" smtClean="0"/>
              <a:t> </a:t>
            </a:r>
            <a:r>
              <a:rPr lang="cs-CZ" dirty="0" err="1" smtClean="0"/>
              <a:t>marzipan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 </a:t>
            </a:r>
            <a:r>
              <a:rPr lang="cs-CZ" dirty="0" err="1" smtClean="0"/>
              <a:t>beans</a:t>
            </a:r>
            <a:r>
              <a:rPr lang="cs-CZ" dirty="0" smtClean="0"/>
              <a:t> </a:t>
            </a:r>
            <a:r>
              <a:rPr lang="cs-CZ" dirty="0" err="1" smtClean="0"/>
              <a:t>tart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jujubes</a:t>
            </a:r>
            <a:r>
              <a:rPr lang="cs-CZ" dirty="0" smtClean="0"/>
              <a:t>.</a:t>
            </a:r>
          </a:p>
          <a:p>
            <a:pPr lvl="0"/>
            <a:r>
              <a:rPr lang="cs-CZ" dirty="0" err="1" smtClean="0"/>
              <a:t>Jujubes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canes</a:t>
            </a:r>
            <a:r>
              <a:rPr lang="cs-CZ" dirty="0" smtClean="0"/>
              <a:t> </a:t>
            </a:r>
            <a:r>
              <a:rPr lang="cs-CZ" dirty="0" err="1" smtClean="0"/>
              <a:t>cheesecake</a:t>
            </a:r>
            <a:r>
              <a:rPr lang="cs-CZ" dirty="0" smtClean="0"/>
              <a:t> </a:t>
            </a:r>
            <a:r>
              <a:rPr lang="cs-CZ" dirty="0" err="1" smtClean="0"/>
              <a:t>oat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</a:t>
            </a:r>
            <a:r>
              <a:rPr lang="cs-CZ" dirty="0" err="1" smtClean="0"/>
              <a:t>powder</a:t>
            </a:r>
            <a:r>
              <a:rPr lang="cs-CZ" dirty="0" smtClean="0"/>
              <a:t> </a:t>
            </a:r>
            <a:r>
              <a:rPr lang="cs-CZ" dirty="0" err="1" smtClean="0"/>
              <a:t>pastry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. Bonbon </a:t>
            </a:r>
            <a:r>
              <a:rPr lang="cs-CZ" dirty="0" err="1" smtClean="0"/>
              <a:t>caramels</a:t>
            </a:r>
            <a:r>
              <a:rPr lang="cs-CZ" dirty="0" smtClean="0"/>
              <a:t> I love </a:t>
            </a:r>
            <a:r>
              <a:rPr lang="cs-CZ" dirty="0" err="1" smtClean="0"/>
              <a:t>danish</a:t>
            </a:r>
            <a:r>
              <a:rPr lang="cs-CZ" dirty="0" smtClean="0"/>
              <a:t> </a:t>
            </a:r>
            <a:r>
              <a:rPr lang="cs-CZ" dirty="0" err="1" smtClean="0"/>
              <a:t>cupcake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-o </a:t>
            </a:r>
            <a:r>
              <a:rPr lang="cs-CZ" dirty="0" err="1" smtClean="0"/>
              <a:t>bear</a:t>
            </a:r>
            <a:r>
              <a:rPr lang="cs-CZ" dirty="0" smtClean="0"/>
              <a:t> </a:t>
            </a:r>
            <a:r>
              <a:rPr lang="cs-CZ" dirty="0" err="1" smtClean="0"/>
              <a:t>claw</a:t>
            </a:r>
            <a:r>
              <a:rPr lang="cs-CZ" dirty="0" smtClean="0"/>
              <a:t>. </a:t>
            </a:r>
            <a:r>
              <a:rPr lang="cs-CZ" dirty="0" err="1" smtClean="0"/>
              <a:t>Brownie</a:t>
            </a:r>
            <a:r>
              <a:rPr lang="cs-CZ" dirty="0" smtClean="0"/>
              <a:t> bonbon </a:t>
            </a:r>
            <a:r>
              <a:rPr lang="cs-CZ" dirty="0" err="1" smtClean="0"/>
              <a:t>lollipop</a:t>
            </a:r>
            <a:r>
              <a:rPr lang="cs-CZ" dirty="0" smtClean="0"/>
              <a:t> </a:t>
            </a:r>
            <a:r>
              <a:rPr lang="cs-CZ" dirty="0" err="1" smtClean="0"/>
              <a:t>brownie</a:t>
            </a:r>
            <a:r>
              <a:rPr lang="cs-CZ" dirty="0" smtClean="0"/>
              <a:t> </a:t>
            </a:r>
            <a:r>
              <a:rPr lang="cs-CZ" dirty="0" err="1" smtClean="0"/>
              <a:t>carrot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</a:t>
            </a:r>
            <a:r>
              <a:rPr lang="cs-CZ" dirty="0" err="1" smtClean="0"/>
              <a:t>donut</a:t>
            </a:r>
            <a:r>
              <a:rPr lang="cs-CZ" dirty="0" smtClean="0"/>
              <a:t> </a:t>
            </a:r>
            <a:r>
              <a:rPr lang="cs-CZ" dirty="0" err="1" smtClean="0"/>
              <a:t>wypas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marzipan</a:t>
            </a:r>
            <a:r>
              <a:rPr lang="cs-CZ" dirty="0" smtClean="0"/>
              <a:t>.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526528"/>
            <a:ext cx="7772400" cy="1465521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2400" b="1" i="0">
                <a:solidFill>
                  <a:srgbClr val="141313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Toffee </a:t>
            </a:r>
            <a:r>
              <a:rPr lang="en-US" dirty="0" err="1" smtClean="0"/>
              <a:t>danish</a:t>
            </a:r>
            <a:r>
              <a:rPr lang="en-US" dirty="0" smtClean="0"/>
              <a:t> </a:t>
            </a:r>
            <a:r>
              <a:rPr lang="en-US" dirty="0" err="1" smtClean="0"/>
              <a:t>faworki</a:t>
            </a:r>
            <a:r>
              <a:rPr lang="en-US" dirty="0" smtClean="0"/>
              <a:t> chocolate cake cookie jelly </a:t>
            </a:r>
            <a:r>
              <a:rPr lang="en-US" dirty="0" err="1" smtClean="0"/>
              <a:t>liquorice</a:t>
            </a:r>
            <a:r>
              <a:rPr lang="en-US" dirty="0" smtClean="0"/>
              <a:t>. Chocolate cake I love icing candy candy cookie I love oat cake </a:t>
            </a:r>
            <a:r>
              <a:rPr lang="en-US" dirty="0" err="1" smtClean="0"/>
              <a:t>liquorice</a:t>
            </a:r>
            <a:r>
              <a:rPr lang="en-US" dirty="0" smtClean="0"/>
              <a:t>. </a:t>
            </a:r>
            <a:r>
              <a:rPr lang="en-US" dirty="0" err="1" smtClean="0"/>
              <a:t>Chupa</a:t>
            </a:r>
            <a:r>
              <a:rPr lang="en-US" dirty="0" smtClean="0"/>
              <a:t> </a:t>
            </a:r>
            <a:r>
              <a:rPr lang="en-US" dirty="0" err="1" smtClean="0"/>
              <a:t>chups</a:t>
            </a:r>
            <a:r>
              <a:rPr lang="en-US" dirty="0" smtClean="0"/>
              <a:t> halvah topping toffee.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3950"/>
            <a:ext cx="7772400" cy="1049551"/>
          </a:xfrm>
        </p:spPr>
        <p:txBody>
          <a:bodyPr anchor="t" anchorCtr="0">
            <a:noAutofit/>
          </a:bodyPr>
          <a:lstStyle>
            <a:lvl1pPr algn="l">
              <a:defRPr sz="4000" b="1" i="0" baseline="0">
                <a:solidFill>
                  <a:srgbClr val="DE0000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Nadpis</a:t>
            </a:r>
            <a:endParaRPr lang="en-US" dirty="0"/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5364335" y="6534020"/>
            <a:ext cx="3104814" cy="323980"/>
          </a:xfrm>
        </p:spPr>
        <p:txBody>
          <a:bodyPr numCol="1" spcCol="360000">
            <a:normAutofit/>
          </a:bodyPr>
          <a:lstStyle>
            <a:lvl1pPr marL="0" indent="0" algn="r">
              <a:buNone/>
              <a:defRPr sz="12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</a:rPr>
              <a:t>@</a:t>
            </a:r>
            <a:r>
              <a:rPr lang="en-US" sz="1200" b="0" dirty="0" err="1" smtClean="0">
                <a:solidFill>
                  <a:schemeClr val="bg1"/>
                </a:solidFill>
              </a:rPr>
              <a:t>Seznam_cz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- jeden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16000"/>
            <a:ext cx="9144000" cy="342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7600" y="6534154"/>
            <a:ext cx="3280845" cy="313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6000" b="1" i="0" kern="1200" baseline="0">
                <a:solidFill>
                  <a:srgbClr val="BA0D2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200" b="0" dirty="0" err="1" smtClean="0">
                <a:solidFill>
                  <a:schemeClr val="bg1"/>
                </a:solidFill>
                <a:latin typeface="Arial"/>
                <a:cs typeface="Arial"/>
              </a:rPr>
              <a:t>www.seznam.cz</a:t>
            </a:r>
            <a:endParaRPr lang="en-US" sz="12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3950"/>
            <a:ext cx="7772400" cy="1049551"/>
          </a:xfrm>
        </p:spPr>
        <p:txBody>
          <a:bodyPr anchor="t" anchorCtr="0">
            <a:noAutofit/>
          </a:bodyPr>
          <a:lstStyle>
            <a:lvl1pPr algn="l">
              <a:defRPr sz="4000" b="1" i="0" baseline="0">
                <a:solidFill>
                  <a:srgbClr val="DE0000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Nadpis</a:t>
            </a:r>
            <a:r>
              <a:rPr lang="en-US" dirty="0" smtClean="0"/>
              <a:t> </a:t>
            </a:r>
            <a:r>
              <a:rPr lang="en-US" dirty="0" err="1" smtClean="0"/>
              <a:t>číslo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5364335" y="6534020"/>
            <a:ext cx="3104814" cy="323980"/>
          </a:xfrm>
        </p:spPr>
        <p:txBody>
          <a:bodyPr numCol="1" spcCol="360000">
            <a:normAutofit/>
          </a:bodyPr>
          <a:lstStyle>
            <a:lvl1pPr marL="0" indent="0" algn="r">
              <a:buNone/>
              <a:defRPr sz="12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</a:rPr>
              <a:t>@</a:t>
            </a:r>
            <a:r>
              <a:rPr lang="en-US" sz="1200" b="0" dirty="0" err="1" smtClean="0">
                <a:solidFill>
                  <a:schemeClr val="bg1"/>
                </a:solidFill>
              </a:rPr>
              <a:t>Seznam_cz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430009"/>
            <a:ext cx="7772400" cy="2580834"/>
          </a:xfrm>
        </p:spPr>
        <p:txBody>
          <a:bodyPr numCol="1" spcCol="360000">
            <a:noAutofit/>
          </a:bodyPr>
          <a:lstStyle>
            <a:lvl1pPr marL="0" indent="0">
              <a:buNone/>
              <a:defRPr sz="1800" b="0" i="0" baseline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lvl="0"/>
            <a:r>
              <a:rPr lang="cs-CZ" dirty="0" err="1" smtClean="0"/>
              <a:t>Cupcake</a:t>
            </a:r>
            <a:r>
              <a:rPr lang="cs-CZ" dirty="0" smtClean="0"/>
              <a:t> </a:t>
            </a:r>
            <a:r>
              <a:rPr lang="cs-CZ" dirty="0" err="1" smtClean="0"/>
              <a:t>ipsum</a:t>
            </a:r>
            <a:r>
              <a:rPr lang="cs-CZ" dirty="0" smtClean="0"/>
              <a:t> </a:t>
            </a:r>
            <a:r>
              <a:rPr lang="cs-CZ" dirty="0" err="1" smtClean="0"/>
              <a:t>dolor</a:t>
            </a:r>
            <a:r>
              <a:rPr lang="cs-CZ" dirty="0" smtClean="0"/>
              <a:t> </a:t>
            </a:r>
            <a:r>
              <a:rPr lang="cs-CZ" dirty="0" err="1" smtClean="0"/>
              <a:t>sit</a:t>
            </a:r>
            <a:r>
              <a:rPr lang="cs-CZ" dirty="0" smtClean="0"/>
              <a:t> </a:t>
            </a:r>
            <a:r>
              <a:rPr lang="cs-CZ" dirty="0" err="1" smtClean="0"/>
              <a:t>amet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chocolate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I love. </a:t>
            </a:r>
            <a:r>
              <a:rPr lang="cs-CZ" dirty="0" err="1" smtClean="0"/>
              <a:t>Chupa</a:t>
            </a:r>
            <a:r>
              <a:rPr lang="cs-CZ" dirty="0" smtClean="0"/>
              <a:t> </a:t>
            </a:r>
            <a:r>
              <a:rPr lang="cs-CZ" dirty="0" err="1" smtClean="0"/>
              <a:t>chups</a:t>
            </a:r>
            <a:r>
              <a:rPr lang="cs-CZ" dirty="0" smtClean="0"/>
              <a:t> </a:t>
            </a:r>
            <a:r>
              <a:rPr lang="cs-CZ" dirty="0" err="1" smtClean="0"/>
              <a:t>ice</a:t>
            </a:r>
            <a:r>
              <a:rPr lang="cs-CZ" dirty="0" smtClean="0"/>
              <a:t> </a:t>
            </a:r>
            <a:r>
              <a:rPr lang="cs-CZ" dirty="0" err="1" smtClean="0"/>
              <a:t>cream</a:t>
            </a:r>
            <a:r>
              <a:rPr lang="cs-CZ" dirty="0" smtClean="0"/>
              <a:t> </a:t>
            </a:r>
            <a:r>
              <a:rPr lang="cs-CZ" dirty="0" err="1" smtClean="0"/>
              <a:t>caramels</a:t>
            </a:r>
            <a:r>
              <a:rPr lang="cs-CZ" dirty="0" smtClean="0"/>
              <a:t> </a:t>
            </a:r>
            <a:r>
              <a:rPr lang="cs-CZ" dirty="0" err="1" smtClean="0"/>
              <a:t>apple</a:t>
            </a:r>
            <a:r>
              <a:rPr lang="cs-CZ" dirty="0" smtClean="0"/>
              <a:t> </a:t>
            </a:r>
            <a:r>
              <a:rPr lang="cs-CZ" dirty="0" err="1" smtClean="0"/>
              <a:t>pie</a:t>
            </a:r>
            <a:r>
              <a:rPr lang="cs-CZ" dirty="0" smtClean="0"/>
              <a:t> </a:t>
            </a:r>
            <a:r>
              <a:rPr lang="cs-CZ" dirty="0" err="1" smtClean="0"/>
              <a:t>gummies</a:t>
            </a:r>
            <a:r>
              <a:rPr lang="cs-CZ" dirty="0" smtClean="0"/>
              <a:t> </a:t>
            </a:r>
            <a:r>
              <a:rPr lang="cs-CZ" dirty="0" err="1" smtClean="0"/>
              <a:t>chupa</a:t>
            </a:r>
            <a:r>
              <a:rPr lang="cs-CZ" dirty="0" smtClean="0"/>
              <a:t> </a:t>
            </a:r>
            <a:r>
              <a:rPr lang="cs-CZ" dirty="0" err="1" smtClean="0"/>
              <a:t>chups</a:t>
            </a:r>
            <a:r>
              <a:rPr lang="cs-CZ" dirty="0" smtClean="0"/>
              <a:t>. Apple </a:t>
            </a:r>
            <a:r>
              <a:rPr lang="cs-CZ" dirty="0" err="1" smtClean="0"/>
              <a:t>pie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canes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 </a:t>
            </a:r>
            <a:r>
              <a:rPr lang="cs-CZ" dirty="0" err="1" smtClean="0"/>
              <a:t>beans</a:t>
            </a:r>
            <a:r>
              <a:rPr lang="cs-CZ" dirty="0" smtClean="0"/>
              <a:t> </a:t>
            </a:r>
            <a:r>
              <a:rPr lang="cs-CZ" dirty="0" err="1" smtClean="0"/>
              <a:t>topping</a:t>
            </a:r>
            <a:r>
              <a:rPr lang="cs-CZ" dirty="0" smtClean="0"/>
              <a:t> </a:t>
            </a:r>
            <a:r>
              <a:rPr lang="cs-CZ" dirty="0" err="1" smtClean="0"/>
              <a:t>marzipan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 </a:t>
            </a:r>
            <a:r>
              <a:rPr lang="cs-CZ" dirty="0" err="1" smtClean="0"/>
              <a:t>beans</a:t>
            </a:r>
            <a:r>
              <a:rPr lang="cs-CZ" dirty="0" smtClean="0"/>
              <a:t> </a:t>
            </a:r>
            <a:r>
              <a:rPr lang="cs-CZ" dirty="0" err="1" smtClean="0"/>
              <a:t>tart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jujubes</a:t>
            </a:r>
            <a:r>
              <a:rPr lang="cs-CZ" dirty="0" smtClean="0"/>
              <a:t>.</a:t>
            </a:r>
          </a:p>
          <a:p>
            <a:pPr lvl="0"/>
            <a:endParaRPr lang="cs-CZ" dirty="0" smtClean="0"/>
          </a:p>
          <a:p>
            <a:pPr lvl="0"/>
            <a:r>
              <a:rPr lang="cs-CZ" dirty="0" err="1" smtClean="0"/>
              <a:t>Jujubes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canes</a:t>
            </a:r>
            <a:r>
              <a:rPr lang="cs-CZ" dirty="0" smtClean="0"/>
              <a:t> </a:t>
            </a:r>
            <a:r>
              <a:rPr lang="cs-CZ" dirty="0" err="1" smtClean="0"/>
              <a:t>cheesecake</a:t>
            </a:r>
            <a:r>
              <a:rPr lang="cs-CZ" dirty="0" smtClean="0"/>
              <a:t> </a:t>
            </a:r>
            <a:r>
              <a:rPr lang="cs-CZ" dirty="0" err="1" smtClean="0"/>
              <a:t>oat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</a:t>
            </a:r>
            <a:r>
              <a:rPr lang="cs-CZ" dirty="0" err="1" smtClean="0"/>
              <a:t>powder</a:t>
            </a:r>
            <a:r>
              <a:rPr lang="cs-CZ" dirty="0" smtClean="0"/>
              <a:t> </a:t>
            </a:r>
            <a:r>
              <a:rPr lang="cs-CZ" dirty="0" err="1" smtClean="0"/>
              <a:t>pastry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. Bonbon </a:t>
            </a:r>
            <a:r>
              <a:rPr lang="cs-CZ" dirty="0" err="1" smtClean="0"/>
              <a:t>caramels</a:t>
            </a:r>
            <a:r>
              <a:rPr lang="cs-CZ" dirty="0" smtClean="0"/>
              <a:t> I love </a:t>
            </a:r>
            <a:r>
              <a:rPr lang="cs-CZ" dirty="0" err="1" smtClean="0"/>
              <a:t>danish</a:t>
            </a:r>
            <a:r>
              <a:rPr lang="cs-CZ" dirty="0" smtClean="0"/>
              <a:t> </a:t>
            </a:r>
            <a:r>
              <a:rPr lang="cs-CZ" dirty="0" err="1" smtClean="0"/>
              <a:t>cupcake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-o </a:t>
            </a:r>
            <a:r>
              <a:rPr lang="cs-CZ" dirty="0" err="1" smtClean="0"/>
              <a:t>bear</a:t>
            </a:r>
            <a:r>
              <a:rPr lang="cs-CZ" dirty="0" smtClean="0"/>
              <a:t> </a:t>
            </a:r>
            <a:r>
              <a:rPr lang="cs-CZ" dirty="0" err="1" smtClean="0"/>
              <a:t>claw</a:t>
            </a:r>
            <a:r>
              <a:rPr lang="cs-CZ" dirty="0" smtClean="0"/>
              <a:t>. </a:t>
            </a:r>
            <a:r>
              <a:rPr lang="cs-CZ" dirty="0" err="1" smtClean="0"/>
              <a:t>Brownie</a:t>
            </a:r>
            <a:r>
              <a:rPr lang="cs-CZ" dirty="0" smtClean="0"/>
              <a:t> bonbon </a:t>
            </a:r>
            <a:r>
              <a:rPr lang="cs-CZ" dirty="0" err="1" smtClean="0"/>
              <a:t>lollipop</a:t>
            </a:r>
            <a:r>
              <a:rPr lang="cs-CZ" dirty="0" smtClean="0"/>
              <a:t> </a:t>
            </a:r>
            <a:r>
              <a:rPr lang="cs-CZ" dirty="0" err="1" smtClean="0"/>
              <a:t>brownie</a:t>
            </a:r>
            <a:r>
              <a:rPr lang="cs-CZ" dirty="0" smtClean="0"/>
              <a:t> </a:t>
            </a:r>
            <a:r>
              <a:rPr lang="cs-CZ" dirty="0" err="1" smtClean="0"/>
              <a:t>carrot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</a:t>
            </a:r>
            <a:r>
              <a:rPr lang="cs-CZ" dirty="0" err="1" smtClean="0"/>
              <a:t>donut</a:t>
            </a:r>
            <a:r>
              <a:rPr lang="cs-CZ" dirty="0" smtClean="0"/>
              <a:t> </a:t>
            </a:r>
            <a:r>
              <a:rPr lang="cs-CZ" dirty="0" err="1" smtClean="0"/>
              <a:t>wypas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marzipan</a:t>
            </a:r>
            <a:r>
              <a:rPr lang="cs-CZ" dirty="0" smtClean="0"/>
              <a:t>.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526528"/>
            <a:ext cx="7772400" cy="1465521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2400" b="1" i="0">
                <a:solidFill>
                  <a:srgbClr val="141313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Toffee </a:t>
            </a:r>
            <a:r>
              <a:rPr lang="en-US" dirty="0" err="1" smtClean="0"/>
              <a:t>danish</a:t>
            </a:r>
            <a:r>
              <a:rPr lang="en-US" dirty="0" smtClean="0"/>
              <a:t> </a:t>
            </a:r>
            <a:r>
              <a:rPr lang="en-US" dirty="0" err="1" smtClean="0"/>
              <a:t>faworki</a:t>
            </a:r>
            <a:r>
              <a:rPr lang="en-US" dirty="0" smtClean="0"/>
              <a:t> chocolate cake cookie jelly </a:t>
            </a:r>
            <a:r>
              <a:rPr lang="en-US" dirty="0" err="1" smtClean="0"/>
              <a:t>liquorice</a:t>
            </a:r>
            <a:r>
              <a:rPr lang="en-US" dirty="0" smtClean="0"/>
              <a:t>. Chocolate cake I love icing candy candy cookie I love oat cake </a:t>
            </a:r>
            <a:r>
              <a:rPr lang="en-US" dirty="0" err="1" smtClean="0"/>
              <a:t>liquorice</a:t>
            </a:r>
            <a:r>
              <a:rPr lang="en-US" dirty="0" smtClean="0"/>
              <a:t>. </a:t>
            </a:r>
            <a:r>
              <a:rPr lang="en-US" dirty="0" err="1" smtClean="0"/>
              <a:t>Chupa</a:t>
            </a:r>
            <a:r>
              <a:rPr lang="en-US" dirty="0" smtClean="0"/>
              <a:t> </a:t>
            </a:r>
            <a:r>
              <a:rPr lang="en-US" dirty="0" err="1" smtClean="0"/>
              <a:t>chups</a:t>
            </a:r>
            <a:r>
              <a:rPr lang="en-US" dirty="0" smtClean="0"/>
              <a:t> halvah topping toffee.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7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 -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16000"/>
            <a:ext cx="9144000" cy="342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7600" y="6534154"/>
            <a:ext cx="3280845" cy="313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6000" b="1" i="0" kern="1200" baseline="0">
                <a:solidFill>
                  <a:srgbClr val="BA0D2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200" b="0" dirty="0" err="1" smtClean="0">
                <a:solidFill>
                  <a:schemeClr val="bg1"/>
                </a:solidFill>
                <a:latin typeface="Arial"/>
                <a:cs typeface="Arial"/>
              </a:rPr>
              <a:t>www.seznam.cz</a:t>
            </a:r>
            <a:endParaRPr lang="en-US" sz="12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3950"/>
            <a:ext cx="7772400" cy="1049551"/>
          </a:xfrm>
        </p:spPr>
        <p:txBody>
          <a:bodyPr anchor="t" anchorCtr="0">
            <a:noAutofit/>
          </a:bodyPr>
          <a:lstStyle>
            <a:lvl1pPr algn="l">
              <a:defRPr sz="4000" b="1" i="0" baseline="0">
                <a:solidFill>
                  <a:srgbClr val="DE0000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Nadpis</a:t>
            </a:r>
            <a:r>
              <a:rPr lang="en-US" dirty="0" smtClean="0"/>
              <a:t> </a:t>
            </a:r>
            <a:r>
              <a:rPr lang="en-US" dirty="0" err="1" smtClean="0"/>
              <a:t>číslo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5364335" y="6534020"/>
            <a:ext cx="3104814" cy="323980"/>
          </a:xfrm>
        </p:spPr>
        <p:txBody>
          <a:bodyPr numCol="1" spcCol="360000">
            <a:normAutofit/>
          </a:bodyPr>
          <a:lstStyle>
            <a:lvl1pPr marL="0" indent="0" algn="r">
              <a:buNone/>
              <a:defRPr sz="12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</a:rPr>
              <a:t>@</a:t>
            </a:r>
            <a:r>
              <a:rPr lang="en-US" sz="1200" b="0" dirty="0" err="1" smtClean="0">
                <a:solidFill>
                  <a:schemeClr val="bg1"/>
                </a:solidFill>
              </a:rPr>
              <a:t>Seznam_cz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526529"/>
            <a:ext cx="7772400" cy="97883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2400" b="1" i="0">
                <a:solidFill>
                  <a:srgbClr val="141313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Toffee </a:t>
            </a:r>
            <a:r>
              <a:rPr lang="en-US" dirty="0" err="1" smtClean="0"/>
              <a:t>danish</a:t>
            </a:r>
            <a:r>
              <a:rPr lang="en-US" dirty="0" smtClean="0"/>
              <a:t> </a:t>
            </a:r>
            <a:r>
              <a:rPr lang="en-US" dirty="0" err="1" smtClean="0"/>
              <a:t>faworki</a:t>
            </a:r>
            <a:r>
              <a:rPr lang="en-US" dirty="0" smtClean="0"/>
              <a:t> chocolate cake cookie jelly </a:t>
            </a:r>
            <a:r>
              <a:rPr lang="en-US" dirty="0" err="1" smtClean="0"/>
              <a:t>liquorice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87600" y="2655888"/>
            <a:ext cx="3851275" cy="3567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Content Placeholder 4"/>
          <p:cNvSpPr>
            <a:spLocks noGrp="1"/>
          </p:cNvSpPr>
          <p:nvPr>
            <p:ph sz="quarter" idx="13"/>
          </p:nvPr>
        </p:nvSpPr>
        <p:spPr>
          <a:xfrm>
            <a:off x="4598915" y="2658631"/>
            <a:ext cx="3851275" cy="3567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7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516000"/>
            <a:ext cx="9144000" cy="342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806356" y="2013925"/>
            <a:ext cx="6651843" cy="2286867"/>
          </a:xfrm>
        </p:spPr>
        <p:txBody>
          <a:bodyPr anchor="t" anchorCtr="0">
            <a:noAutofit/>
          </a:bodyPr>
          <a:lstStyle>
            <a:lvl1pPr algn="l">
              <a:defRPr sz="3500" b="0" i="0" baseline="0">
                <a:solidFill>
                  <a:srgbClr val="DE0000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Pracujeme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tom, </a:t>
            </a:r>
            <a:r>
              <a:rPr lang="en-US" dirty="0" err="1" smtClean="0"/>
              <a:t>aby</a:t>
            </a:r>
            <a:r>
              <a:rPr lang="en-US" dirty="0" smtClean="0"/>
              <a:t> internet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nejsilnější</a:t>
            </a:r>
            <a:r>
              <a:rPr lang="en-US" dirty="0" smtClean="0"/>
              <a:t> </a:t>
            </a:r>
            <a:r>
              <a:rPr lang="en-US" dirty="0" err="1" smtClean="0"/>
              <a:t>české</a:t>
            </a:r>
            <a:r>
              <a:rPr lang="en-US" dirty="0" smtClean="0"/>
              <a:t> </a:t>
            </a:r>
            <a:r>
              <a:rPr lang="en-US" dirty="0" err="1" smtClean="0"/>
              <a:t>médiuma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něm</a:t>
            </a:r>
            <a:r>
              <a:rPr lang="en-US" dirty="0" smtClean="0"/>
              <a:t> </a:t>
            </a:r>
            <a:r>
              <a:rPr lang="en-US" dirty="0" err="1" smtClean="0"/>
              <a:t>Seznam.cz</a:t>
            </a:r>
            <a:r>
              <a:rPr lang="en-US" dirty="0" smtClean="0"/>
              <a:t> </a:t>
            </a:r>
            <a:r>
              <a:rPr lang="en-US" dirty="0" err="1" smtClean="0"/>
              <a:t>místem</a:t>
            </a:r>
            <a:r>
              <a:rPr lang="en-US" dirty="0" smtClean="0"/>
              <a:t>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volby</a:t>
            </a:r>
            <a:r>
              <a:rPr lang="en-US" dirty="0" smtClean="0"/>
              <a:t>.</a:t>
            </a:r>
          </a:p>
        </p:txBody>
      </p:sp>
      <p:pic>
        <p:nvPicPr>
          <p:cNvPr id="15" name="Picture 14" descr="uvodzovka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0" y="2163553"/>
            <a:ext cx="1066800" cy="8001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687600" y="6534154"/>
            <a:ext cx="3280845" cy="313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6000" b="1" i="0" kern="1200" baseline="0">
                <a:solidFill>
                  <a:srgbClr val="BA0D2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200" b="0" i="0" dirty="0" err="1" smtClean="0">
                <a:solidFill>
                  <a:schemeClr val="bg1"/>
                </a:solidFill>
                <a:latin typeface="Arial"/>
                <a:cs typeface="Arial"/>
              </a:rPr>
              <a:t>www.seznam.cz</a:t>
            </a:r>
            <a:endParaRPr lang="en-US" sz="1200" b="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1806356" y="4300793"/>
            <a:ext cx="6658868" cy="374308"/>
          </a:xfrm>
        </p:spPr>
        <p:txBody>
          <a:bodyPr>
            <a:normAutofit/>
          </a:bodyPr>
          <a:lstStyle>
            <a:lvl1pPr marL="0" indent="0">
              <a:buNone/>
              <a:defRPr sz="1600" b="0" i="0" baseline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lvl="0"/>
            <a:r>
              <a:rPr lang="cs-CZ" dirty="0" smtClean="0"/>
              <a:t>Jméno Příjmení</a:t>
            </a:r>
            <a:endParaRPr lang="en-US" dirty="0"/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5364335" y="6534020"/>
            <a:ext cx="3104814" cy="323980"/>
          </a:xfrm>
        </p:spPr>
        <p:txBody>
          <a:bodyPr numCol="1" spcCol="360000">
            <a:normAutofit/>
          </a:bodyPr>
          <a:lstStyle>
            <a:lvl1pPr marL="0" indent="0" algn="r">
              <a:buNone/>
              <a:defRPr sz="12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</a:rPr>
              <a:t>@</a:t>
            </a:r>
            <a:r>
              <a:rPr lang="en-US" sz="1200" b="0" dirty="0" err="1" smtClean="0">
                <a:solidFill>
                  <a:schemeClr val="bg1"/>
                </a:solidFill>
              </a:rPr>
              <a:t>Seznam_cz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9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- čís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16000"/>
            <a:ext cx="9144000" cy="342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7600" y="6534154"/>
            <a:ext cx="3280845" cy="313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6000" b="1" i="0" kern="1200" baseline="0">
                <a:solidFill>
                  <a:srgbClr val="BA0D2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200" b="0" i="0" dirty="0" err="1" smtClean="0">
                <a:solidFill>
                  <a:schemeClr val="bg1"/>
                </a:solidFill>
                <a:latin typeface="Arial"/>
                <a:cs typeface="Arial"/>
              </a:rPr>
              <a:t>www.seznam.cz</a:t>
            </a:r>
            <a:endParaRPr lang="en-US" sz="1200" b="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4034133" y="2460598"/>
            <a:ext cx="4536219" cy="2037605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0500" b="0" i="0" baseline="0">
                <a:solidFill>
                  <a:srgbClr val="141313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lvl="0"/>
            <a:r>
              <a:rPr lang="cs-CZ" dirty="0" smtClean="0"/>
              <a:t>83 %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3950"/>
            <a:ext cx="7772400" cy="1049551"/>
          </a:xfrm>
        </p:spPr>
        <p:txBody>
          <a:bodyPr anchor="t" anchorCtr="0">
            <a:noAutofit/>
          </a:bodyPr>
          <a:lstStyle>
            <a:lvl1pPr algn="l">
              <a:defRPr sz="4000" b="1" i="0" baseline="0">
                <a:solidFill>
                  <a:srgbClr val="DE0000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Nadpis</a:t>
            </a:r>
            <a:r>
              <a:rPr lang="en-US" dirty="0" smtClean="0"/>
              <a:t> </a:t>
            </a:r>
            <a:r>
              <a:rPr lang="en-US" dirty="0" err="1" smtClean="0"/>
              <a:t>číslo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687600" y="2692015"/>
            <a:ext cx="4359253" cy="2388188"/>
          </a:xfrm>
        </p:spPr>
        <p:txBody>
          <a:bodyPr numCol="1" spcCol="360000">
            <a:noAutofit/>
          </a:bodyPr>
          <a:lstStyle>
            <a:lvl1pPr marL="0" indent="0">
              <a:buNone/>
              <a:defRPr sz="2000" b="0" i="0" baseline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lvl="0"/>
            <a:r>
              <a:rPr lang="cs-CZ" dirty="0" err="1" smtClean="0"/>
              <a:t>Cupcake</a:t>
            </a:r>
            <a:r>
              <a:rPr lang="cs-CZ" dirty="0" smtClean="0"/>
              <a:t> </a:t>
            </a:r>
            <a:r>
              <a:rPr lang="cs-CZ" dirty="0" err="1" smtClean="0"/>
              <a:t>ipsum</a:t>
            </a:r>
            <a:r>
              <a:rPr lang="cs-CZ" dirty="0" smtClean="0"/>
              <a:t> </a:t>
            </a:r>
            <a:r>
              <a:rPr lang="cs-CZ" dirty="0" err="1" smtClean="0"/>
              <a:t>dolor</a:t>
            </a:r>
            <a:r>
              <a:rPr lang="cs-CZ" dirty="0" smtClean="0"/>
              <a:t> </a:t>
            </a:r>
            <a:r>
              <a:rPr lang="cs-CZ" dirty="0" err="1" smtClean="0"/>
              <a:t>sit</a:t>
            </a:r>
            <a:r>
              <a:rPr lang="cs-CZ" dirty="0" smtClean="0"/>
              <a:t> </a:t>
            </a:r>
            <a:r>
              <a:rPr lang="cs-CZ" dirty="0" err="1" smtClean="0"/>
              <a:t>amet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chocolate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I love. </a:t>
            </a:r>
            <a:r>
              <a:rPr lang="cs-CZ" dirty="0" err="1" smtClean="0"/>
              <a:t>Chupa</a:t>
            </a:r>
            <a:r>
              <a:rPr lang="cs-CZ" dirty="0" smtClean="0"/>
              <a:t> </a:t>
            </a:r>
            <a:r>
              <a:rPr lang="cs-CZ" dirty="0" err="1" smtClean="0"/>
              <a:t>chups</a:t>
            </a:r>
            <a:r>
              <a:rPr lang="cs-CZ" dirty="0" smtClean="0"/>
              <a:t> </a:t>
            </a:r>
            <a:r>
              <a:rPr lang="cs-CZ" dirty="0" err="1" smtClean="0"/>
              <a:t>ice</a:t>
            </a:r>
            <a:r>
              <a:rPr lang="cs-CZ" dirty="0" smtClean="0"/>
              <a:t> </a:t>
            </a:r>
            <a:r>
              <a:rPr lang="cs-CZ" dirty="0" err="1" smtClean="0"/>
              <a:t>cream</a:t>
            </a:r>
            <a:r>
              <a:rPr lang="cs-CZ" dirty="0" smtClean="0"/>
              <a:t> </a:t>
            </a:r>
            <a:r>
              <a:rPr lang="cs-CZ" dirty="0" err="1" smtClean="0"/>
              <a:t>caramels</a:t>
            </a:r>
            <a:r>
              <a:rPr lang="cs-CZ" dirty="0" smtClean="0"/>
              <a:t> </a:t>
            </a:r>
            <a:r>
              <a:rPr lang="cs-CZ" dirty="0" err="1" smtClean="0"/>
              <a:t>apple</a:t>
            </a:r>
            <a:r>
              <a:rPr lang="cs-CZ" dirty="0" smtClean="0"/>
              <a:t> </a:t>
            </a:r>
            <a:r>
              <a:rPr lang="cs-CZ" dirty="0" err="1" smtClean="0"/>
              <a:t>pie</a:t>
            </a:r>
            <a:r>
              <a:rPr lang="cs-CZ" dirty="0" smtClean="0"/>
              <a:t> </a:t>
            </a:r>
            <a:r>
              <a:rPr lang="cs-CZ" dirty="0" err="1" smtClean="0"/>
              <a:t>gummies</a:t>
            </a:r>
            <a:r>
              <a:rPr lang="cs-CZ" dirty="0" smtClean="0"/>
              <a:t> </a:t>
            </a:r>
            <a:r>
              <a:rPr lang="cs-CZ" dirty="0" err="1" smtClean="0"/>
              <a:t>chupa</a:t>
            </a:r>
            <a:r>
              <a:rPr lang="cs-CZ" dirty="0" smtClean="0"/>
              <a:t> </a:t>
            </a:r>
            <a:r>
              <a:rPr lang="cs-CZ" dirty="0" err="1" smtClean="0"/>
              <a:t>chups</a:t>
            </a:r>
            <a:r>
              <a:rPr lang="cs-CZ" dirty="0" smtClean="0"/>
              <a:t>. Apple </a:t>
            </a:r>
            <a:r>
              <a:rPr lang="cs-CZ" dirty="0" err="1" smtClean="0"/>
              <a:t>pie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canes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 </a:t>
            </a:r>
            <a:r>
              <a:rPr lang="cs-CZ" dirty="0" err="1" smtClean="0"/>
              <a:t>beans</a:t>
            </a:r>
            <a:r>
              <a:rPr lang="cs-CZ" dirty="0" smtClean="0"/>
              <a:t> </a:t>
            </a:r>
            <a:r>
              <a:rPr lang="cs-CZ" dirty="0" err="1" smtClean="0"/>
              <a:t>topping</a:t>
            </a:r>
            <a:r>
              <a:rPr lang="cs-CZ" dirty="0" smtClean="0"/>
              <a:t> </a:t>
            </a:r>
            <a:r>
              <a:rPr lang="cs-CZ" dirty="0" err="1" smtClean="0"/>
              <a:t>marzipan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 </a:t>
            </a:r>
            <a:r>
              <a:rPr lang="cs-CZ" dirty="0" err="1" smtClean="0"/>
              <a:t>beans</a:t>
            </a:r>
            <a:r>
              <a:rPr lang="cs-CZ" dirty="0" smtClean="0"/>
              <a:t> </a:t>
            </a:r>
            <a:r>
              <a:rPr lang="cs-CZ" dirty="0" err="1" smtClean="0"/>
              <a:t>tart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jujubes</a:t>
            </a:r>
            <a:r>
              <a:rPr lang="cs-CZ" dirty="0" smtClean="0"/>
              <a:t>.</a:t>
            </a:r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5364335" y="6534020"/>
            <a:ext cx="3104814" cy="323980"/>
          </a:xfrm>
        </p:spPr>
        <p:txBody>
          <a:bodyPr numCol="1" spcCol="360000">
            <a:normAutofit/>
          </a:bodyPr>
          <a:lstStyle>
            <a:lvl1pPr marL="0" indent="0" algn="r">
              <a:buNone/>
              <a:defRPr sz="12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</a:rPr>
              <a:t>@</a:t>
            </a:r>
            <a:r>
              <a:rPr lang="en-US" sz="1200" b="0" dirty="0" err="1" smtClean="0">
                <a:solidFill>
                  <a:schemeClr val="bg1"/>
                </a:solidFill>
              </a:rPr>
              <a:t>Seznam_cz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4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-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16000"/>
            <a:ext cx="9144000" cy="342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87600" y="6534154"/>
            <a:ext cx="3280845" cy="313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6000" b="1" i="0" kern="1200" baseline="0">
                <a:solidFill>
                  <a:srgbClr val="BA0D2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200" b="0" i="0" dirty="0" err="1" smtClean="0">
                <a:solidFill>
                  <a:schemeClr val="bg1"/>
                </a:solidFill>
                <a:latin typeface="Arial"/>
                <a:cs typeface="Arial"/>
              </a:rPr>
              <a:t>www.seznam.cz</a:t>
            </a:r>
            <a:endParaRPr lang="en-US" sz="1200" b="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3950"/>
            <a:ext cx="7772400" cy="1049551"/>
          </a:xfrm>
        </p:spPr>
        <p:txBody>
          <a:bodyPr anchor="t" anchorCtr="0">
            <a:noAutofit/>
          </a:bodyPr>
          <a:lstStyle>
            <a:lvl1pPr algn="l">
              <a:defRPr sz="4000" b="1" i="0" baseline="0">
                <a:solidFill>
                  <a:srgbClr val="DE0000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Nadpis</a:t>
            </a:r>
            <a:r>
              <a:rPr lang="en-US" dirty="0" smtClean="0"/>
              <a:t> </a:t>
            </a:r>
            <a:r>
              <a:rPr lang="en-US" dirty="0" err="1" smtClean="0"/>
              <a:t>číslo</a:t>
            </a:r>
            <a:r>
              <a:rPr lang="en-US" dirty="0" smtClean="0"/>
              <a:t> 4</a:t>
            </a:r>
            <a:endParaRPr lang="en-US" dirty="0"/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4291895"/>
            <a:ext cx="7772400" cy="2069307"/>
          </a:xfrm>
        </p:spPr>
        <p:txBody>
          <a:bodyPr numCol="2" spcCol="360000">
            <a:noAutofit/>
          </a:bodyPr>
          <a:lstStyle>
            <a:lvl1pPr marL="0" indent="0">
              <a:buNone/>
              <a:defRPr sz="1800" b="0" i="0" baseline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lvl="0"/>
            <a:r>
              <a:rPr lang="cs-CZ" dirty="0" err="1" smtClean="0"/>
              <a:t>Cupcake</a:t>
            </a:r>
            <a:r>
              <a:rPr lang="cs-CZ" dirty="0" smtClean="0"/>
              <a:t> </a:t>
            </a:r>
            <a:r>
              <a:rPr lang="cs-CZ" dirty="0" err="1" smtClean="0"/>
              <a:t>ipsum</a:t>
            </a:r>
            <a:r>
              <a:rPr lang="cs-CZ" dirty="0" smtClean="0"/>
              <a:t> </a:t>
            </a:r>
            <a:r>
              <a:rPr lang="cs-CZ" dirty="0" err="1" smtClean="0"/>
              <a:t>dolor</a:t>
            </a:r>
            <a:r>
              <a:rPr lang="cs-CZ" dirty="0" smtClean="0"/>
              <a:t> </a:t>
            </a:r>
            <a:r>
              <a:rPr lang="cs-CZ" dirty="0" err="1" smtClean="0"/>
              <a:t>sit</a:t>
            </a:r>
            <a:r>
              <a:rPr lang="cs-CZ" dirty="0" smtClean="0"/>
              <a:t> </a:t>
            </a:r>
            <a:r>
              <a:rPr lang="cs-CZ" dirty="0" err="1" smtClean="0"/>
              <a:t>amet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chocolate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I love. </a:t>
            </a:r>
            <a:r>
              <a:rPr lang="cs-CZ" dirty="0" err="1" smtClean="0"/>
              <a:t>Chupa</a:t>
            </a:r>
            <a:r>
              <a:rPr lang="cs-CZ" dirty="0" smtClean="0"/>
              <a:t> </a:t>
            </a:r>
            <a:r>
              <a:rPr lang="cs-CZ" dirty="0" err="1" smtClean="0"/>
              <a:t>chups</a:t>
            </a:r>
            <a:r>
              <a:rPr lang="cs-CZ" dirty="0" smtClean="0"/>
              <a:t> </a:t>
            </a:r>
            <a:r>
              <a:rPr lang="cs-CZ" dirty="0" err="1" smtClean="0"/>
              <a:t>ice</a:t>
            </a:r>
            <a:r>
              <a:rPr lang="cs-CZ" dirty="0" smtClean="0"/>
              <a:t> </a:t>
            </a:r>
            <a:r>
              <a:rPr lang="cs-CZ" dirty="0" err="1" smtClean="0"/>
              <a:t>cream</a:t>
            </a:r>
            <a:r>
              <a:rPr lang="cs-CZ" dirty="0" smtClean="0"/>
              <a:t> </a:t>
            </a:r>
            <a:r>
              <a:rPr lang="cs-CZ" dirty="0" err="1" smtClean="0"/>
              <a:t>caramels</a:t>
            </a:r>
            <a:r>
              <a:rPr lang="cs-CZ" dirty="0" smtClean="0"/>
              <a:t> </a:t>
            </a:r>
            <a:r>
              <a:rPr lang="cs-CZ" dirty="0" err="1" smtClean="0"/>
              <a:t>apple</a:t>
            </a:r>
            <a:r>
              <a:rPr lang="cs-CZ" dirty="0" smtClean="0"/>
              <a:t> </a:t>
            </a:r>
            <a:r>
              <a:rPr lang="cs-CZ" dirty="0" err="1" smtClean="0"/>
              <a:t>pie</a:t>
            </a:r>
            <a:r>
              <a:rPr lang="cs-CZ" dirty="0" smtClean="0"/>
              <a:t> </a:t>
            </a:r>
            <a:r>
              <a:rPr lang="cs-CZ" dirty="0" err="1" smtClean="0"/>
              <a:t>gummies</a:t>
            </a:r>
            <a:r>
              <a:rPr lang="cs-CZ" dirty="0" smtClean="0"/>
              <a:t> </a:t>
            </a:r>
            <a:r>
              <a:rPr lang="cs-CZ" dirty="0" err="1" smtClean="0"/>
              <a:t>chupa</a:t>
            </a:r>
            <a:r>
              <a:rPr lang="cs-CZ" dirty="0" smtClean="0"/>
              <a:t> </a:t>
            </a:r>
            <a:r>
              <a:rPr lang="cs-CZ" dirty="0" err="1" smtClean="0"/>
              <a:t>chups</a:t>
            </a:r>
            <a:r>
              <a:rPr lang="cs-CZ" dirty="0" smtClean="0"/>
              <a:t>. Apple </a:t>
            </a:r>
            <a:r>
              <a:rPr lang="cs-CZ" dirty="0" err="1" smtClean="0"/>
              <a:t>pie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canes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 </a:t>
            </a:r>
            <a:r>
              <a:rPr lang="cs-CZ" dirty="0" err="1" smtClean="0"/>
              <a:t>beans</a:t>
            </a:r>
            <a:r>
              <a:rPr lang="cs-CZ" dirty="0" smtClean="0"/>
              <a:t> </a:t>
            </a:r>
            <a:r>
              <a:rPr lang="cs-CZ" dirty="0" err="1" smtClean="0"/>
              <a:t>topping</a:t>
            </a:r>
            <a:r>
              <a:rPr lang="cs-CZ" dirty="0" smtClean="0"/>
              <a:t> </a:t>
            </a:r>
            <a:r>
              <a:rPr lang="cs-CZ" dirty="0" err="1" smtClean="0"/>
              <a:t>marzipan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 </a:t>
            </a:r>
            <a:r>
              <a:rPr lang="cs-CZ" dirty="0" err="1" smtClean="0"/>
              <a:t>beans</a:t>
            </a:r>
            <a:r>
              <a:rPr lang="cs-CZ" dirty="0" smtClean="0"/>
              <a:t> </a:t>
            </a:r>
            <a:r>
              <a:rPr lang="cs-CZ" dirty="0" err="1" smtClean="0"/>
              <a:t>tart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jujubes</a:t>
            </a:r>
            <a:r>
              <a:rPr lang="cs-CZ" dirty="0" smtClean="0"/>
              <a:t>.</a:t>
            </a:r>
          </a:p>
          <a:p>
            <a:pPr lvl="0"/>
            <a:r>
              <a:rPr lang="cs-CZ" dirty="0" err="1" smtClean="0"/>
              <a:t>Jujubes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canes</a:t>
            </a:r>
            <a:r>
              <a:rPr lang="cs-CZ" dirty="0" smtClean="0"/>
              <a:t> </a:t>
            </a:r>
            <a:r>
              <a:rPr lang="cs-CZ" dirty="0" err="1" smtClean="0"/>
              <a:t>cheesecake</a:t>
            </a:r>
            <a:r>
              <a:rPr lang="cs-CZ" dirty="0" smtClean="0"/>
              <a:t> </a:t>
            </a:r>
            <a:r>
              <a:rPr lang="cs-CZ" dirty="0" err="1" smtClean="0"/>
              <a:t>oat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</a:t>
            </a:r>
            <a:r>
              <a:rPr lang="cs-CZ" dirty="0" err="1" smtClean="0"/>
              <a:t>powder</a:t>
            </a:r>
            <a:r>
              <a:rPr lang="cs-CZ" dirty="0" smtClean="0"/>
              <a:t> </a:t>
            </a:r>
            <a:r>
              <a:rPr lang="cs-CZ" dirty="0" err="1" smtClean="0"/>
              <a:t>pastry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. Bonbon </a:t>
            </a:r>
            <a:r>
              <a:rPr lang="cs-CZ" dirty="0" err="1" smtClean="0"/>
              <a:t>caramels</a:t>
            </a:r>
            <a:r>
              <a:rPr lang="cs-CZ" dirty="0" smtClean="0"/>
              <a:t> I love </a:t>
            </a:r>
            <a:r>
              <a:rPr lang="cs-CZ" dirty="0" err="1" smtClean="0"/>
              <a:t>danish</a:t>
            </a:r>
            <a:r>
              <a:rPr lang="cs-CZ" dirty="0" smtClean="0"/>
              <a:t> </a:t>
            </a:r>
            <a:r>
              <a:rPr lang="cs-CZ" dirty="0" err="1" smtClean="0"/>
              <a:t>cupcake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-o </a:t>
            </a:r>
            <a:r>
              <a:rPr lang="cs-CZ" dirty="0" err="1" smtClean="0"/>
              <a:t>bear</a:t>
            </a:r>
            <a:r>
              <a:rPr lang="cs-CZ" dirty="0" smtClean="0"/>
              <a:t> </a:t>
            </a:r>
            <a:r>
              <a:rPr lang="cs-CZ" dirty="0" err="1" smtClean="0"/>
              <a:t>claw</a:t>
            </a:r>
            <a:r>
              <a:rPr lang="cs-CZ" dirty="0" smtClean="0"/>
              <a:t>. </a:t>
            </a:r>
            <a:r>
              <a:rPr lang="cs-CZ" dirty="0" err="1" smtClean="0"/>
              <a:t>Brownie</a:t>
            </a:r>
            <a:r>
              <a:rPr lang="cs-CZ" dirty="0" smtClean="0"/>
              <a:t> bonbon </a:t>
            </a:r>
            <a:r>
              <a:rPr lang="cs-CZ" dirty="0" err="1" smtClean="0"/>
              <a:t>lollipop</a:t>
            </a:r>
            <a:r>
              <a:rPr lang="cs-CZ" dirty="0" smtClean="0"/>
              <a:t> </a:t>
            </a:r>
            <a:r>
              <a:rPr lang="cs-CZ" dirty="0" err="1" smtClean="0"/>
              <a:t>brownie</a:t>
            </a:r>
            <a:r>
              <a:rPr lang="cs-CZ" dirty="0" smtClean="0"/>
              <a:t> </a:t>
            </a:r>
            <a:r>
              <a:rPr lang="cs-CZ" dirty="0" err="1" smtClean="0"/>
              <a:t>carrot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</a:t>
            </a:r>
            <a:r>
              <a:rPr lang="cs-CZ" dirty="0" err="1" smtClean="0"/>
              <a:t>donut</a:t>
            </a:r>
            <a:r>
              <a:rPr lang="cs-CZ" dirty="0" smtClean="0"/>
              <a:t> </a:t>
            </a:r>
            <a:r>
              <a:rPr lang="cs-CZ" dirty="0" err="1" smtClean="0"/>
              <a:t>wypas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marzipan</a:t>
            </a:r>
            <a:r>
              <a:rPr lang="cs-CZ" dirty="0" smtClean="0"/>
              <a:t>.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87388" y="1270051"/>
            <a:ext cx="7777162" cy="29342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5364335" y="6534020"/>
            <a:ext cx="3104814" cy="323980"/>
          </a:xfrm>
        </p:spPr>
        <p:txBody>
          <a:bodyPr numCol="1" spcCol="360000">
            <a:normAutofit/>
          </a:bodyPr>
          <a:lstStyle>
            <a:lvl1pPr marL="0" indent="0" algn="r">
              <a:buNone/>
              <a:defRPr sz="12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</a:rPr>
              <a:t>@</a:t>
            </a:r>
            <a:r>
              <a:rPr lang="en-US" sz="1200" b="0" dirty="0" err="1" smtClean="0">
                <a:solidFill>
                  <a:schemeClr val="bg1"/>
                </a:solidFill>
              </a:rPr>
              <a:t>Seznam_cz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9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-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16000"/>
            <a:ext cx="9144000" cy="342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7600" y="6534154"/>
            <a:ext cx="3280845" cy="313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6000" b="1" i="0" kern="1200" baseline="0">
                <a:solidFill>
                  <a:srgbClr val="BA0D2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200" b="0" i="0" dirty="0" err="1" smtClean="0">
                <a:solidFill>
                  <a:schemeClr val="bg1"/>
                </a:solidFill>
                <a:latin typeface="Arial"/>
                <a:cs typeface="Arial"/>
              </a:rPr>
              <a:t>www.seznam.cz</a:t>
            </a:r>
            <a:endParaRPr lang="en-US" sz="1200" b="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3950"/>
            <a:ext cx="7772400" cy="1049551"/>
          </a:xfrm>
        </p:spPr>
        <p:txBody>
          <a:bodyPr anchor="t" anchorCtr="0">
            <a:noAutofit/>
          </a:bodyPr>
          <a:lstStyle>
            <a:lvl1pPr algn="l">
              <a:defRPr sz="4000" b="1" i="0" baseline="0">
                <a:solidFill>
                  <a:srgbClr val="DE0000"/>
                </a:solidFill>
                <a:latin typeface="Arial"/>
                <a:cs typeface="Arial"/>
              </a:defRPr>
            </a:lvl1pPr>
          </a:lstStyle>
          <a:p>
            <a:r>
              <a:rPr lang="en-US" dirty="0" err="1" smtClean="0"/>
              <a:t>Nadpis</a:t>
            </a:r>
            <a:r>
              <a:rPr lang="en-US" dirty="0" smtClean="0"/>
              <a:t> </a:t>
            </a:r>
            <a:r>
              <a:rPr lang="en-US" dirty="0" err="1" smtClean="0"/>
              <a:t>číslo</a:t>
            </a:r>
            <a:r>
              <a:rPr lang="en-US" dirty="0" smtClean="0"/>
              <a:t> 5</a:t>
            </a:r>
            <a:endParaRPr lang="en-US" dirty="0"/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1563501"/>
            <a:ext cx="7772400" cy="4248415"/>
          </a:xfrm>
        </p:spPr>
        <p:txBody>
          <a:bodyPr numCol="1" spcCol="360000">
            <a:noAutofit/>
          </a:bodyPr>
          <a:lstStyle>
            <a:lvl1pPr marL="285750" indent="-285750">
              <a:buFont typeface="Arial"/>
              <a:buChar char="•"/>
              <a:defRPr sz="2000" b="0" i="0" baseline="0">
                <a:solidFill>
                  <a:srgbClr val="3C3C3B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lvl="0"/>
            <a:r>
              <a:rPr lang="cs-CZ" dirty="0" err="1" smtClean="0"/>
              <a:t>Cupcake</a:t>
            </a:r>
            <a:r>
              <a:rPr lang="cs-CZ" dirty="0" smtClean="0"/>
              <a:t> </a:t>
            </a:r>
            <a:r>
              <a:rPr lang="cs-CZ" dirty="0" err="1" smtClean="0"/>
              <a:t>ipsum</a:t>
            </a:r>
            <a:r>
              <a:rPr lang="cs-CZ" dirty="0" smtClean="0"/>
              <a:t> </a:t>
            </a:r>
            <a:r>
              <a:rPr lang="cs-CZ" dirty="0" err="1" smtClean="0"/>
              <a:t>dolor</a:t>
            </a:r>
            <a:r>
              <a:rPr lang="cs-CZ" dirty="0" smtClean="0"/>
              <a:t> </a:t>
            </a:r>
            <a:r>
              <a:rPr lang="cs-CZ" dirty="0" err="1" smtClean="0"/>
              <a:t>sit</a:t>
            </a:r>
            <a:r>
              <a:rPr lang="cs-CZ" dirty="0" smtClean="0"/>
              <a:t> </a:t>
            </a:r>
            <a:r>
              <a:rPr lang="cs-CZ" dirty="0" err="1" smtClean="0"/>
              <a:t>amet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chocolate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I love.</a:t>
            </a:r>
          </a:p>
          <a:p>
            <a:pPr lvl="0"/>
            <a:r>
              <a:rPr lang="cs-CZ" dirty="0" err="1" smtClean="0"/>
              <a:t>Chupa</a:t>
            </a:r>
            <a:r>
              <a:rPr lang="cs-CZ" dirty="0" smtClean="0"/>
              <a:t> </a:t>
            </a:r>
            <a:r>
              <a:rPr lang="cs-CZ" dirty="0" err="1" smtClean="0"/>
              <a:t>chups</a:t>
            </a:r>
            <a:r>
              <a:rPr lang="cs-CZ" dirty="0" smtClean="0"/>
              <a:t> </a:t>
            </a:r>
            <a:r>
              <a:rPr lang="cs-CZ" dirty="0" err="1" smtClean="0"/>
              <a:t>ice</a:t>
            </a:r>
            <a:r>
              <a:rPr lang="cs-CZ" dirty="0" smtClean="0"/>
              <a:t> </a:t>
            </a:r>
            <a:r>
              <a:rPr lang="cs-CZ" dirty="0" err="1" smtClean="0"/>
              <a:t>cream</a:t>
            </a:r>
            <a:r>
              <a:rPr lang="cs-CZ" dirty="0" smtClean="0"/>
              <a:t> </a:t>
            </a:r>
            <a:r>
              <a:rPr lang="cs-CZ" dirty="0" err="1" smtClean="0"/>
              <a:t>caramels</a:t>
            </a:r>
            <a:r>
              <a:rPr lang="cs-CZ" dirty="0" smtClean="0"/>
              <a:t> </a:t>
            </a:r>
            <a:r>
              <a:rPr lang="cs-CZ" dirty="0" err="1" smtClean="0"/>
              <a:t>apple</a:t>
            </a:r>
            <a:r>
              <a:rPr lang="cs-CZ" dirty="0" smtClean="0"/>
              <a:t> </a:t>
            </a:r>
            <a:r>
              <a:rPr lang="cs-CZ" dirty="0" err="1" smtClean="0"/>
              <a:t>pie</a:t>
            </a:r>
            <a:r>
              <a:rPr lang="cs-CZ" dirty="0" smtClean="0"/>
              <a:t> </a:t>
            </a:r>
            <a:r>
              <a:rPr lang="cs-CZ" dirty="0" err="1" smtClean="0"/>
              <a:t>gummies</a:t>
            </a:r>
            <a:r>
              <a:rPr lang="cs-CZ" dirty="0" smtClean="0"/>
              <a:t> </a:t>
            </a:r>
            <a:r>
              <a:rPr lang="cs-CZ" dirty="0" err="1" smtClean="0"/>
              <a:t>chupa</a:t>
            </a:r>
            <a:r>
              <a:rPr lang="cs-CZ" dirty="0" smtClean="0"/>
              <a:t> </a:t>
            </a:r>
            <a:r>
              <a:rPr lang="cs-CZ" dirty="0" err="1" smtClean="0"/>
              <a:t>chups</a:t>
            </a:r>
            <a:r>
              <a:rPr lang="cs-CZ" dirty="0" smtClean="0"/>
              <a:t>.</a:t>
            </a:r>
          </a:p>
          <a:p>
            <a:pPr lvl="0"/>
            <a:r>
              <a:rPr lang="cs-CZ" dirty="0" smtClean="0"/>
              <a:t>Apple </a:t>
            </a:r>
            <a:r>
              <a:rPr lang="cs-CZ" dirty="0" err="1" smtClean="0"/>
              <a:t>pie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canes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 </a:t>
            </a:r>
            <a:r>
              <a:rPr lang="cs-CZ" dirty="0" err="1" smtClean="0"/>
              <a:t>beans</a:t>
            </a:r>
            <a:r>
              <a:rPr lang="cs-CZ" dirty="0" smtClean="0"/>
              <a:t> </a:t>
            </a:r>
            <a:r>
              <a:rPr lang="cs-CZ" dirty="0" err="1" smtClean="0"/>
              <a:t>topping</a:t>
            </a:r>
            <a:r>
              <a:rPr lang="cs-CZ" dirty="0" smtClean="0"/>
              <a:t> </a:t>
            </a:r>
            <a:r>
              <a:rPr lang="cs-CZ" dirty="0" err="1" smtClean="0"/>
              <a:t>marzipan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 </a:t>
            </a:r>
            <a:r>
              <a:rPr lang="cs-CZ" dirty="0" err="1" smtClean="0"/>
              <a:t>beans</a:t>
            </a:r>
            <a:r>
              <a:rPr lang="cs-CZ" dirty="0" smtClean="0"/>
              <a:t> </a:t>
            </a:r>
            <a:r>
              <a:rPr lang="cs-CZ" dirty="0" err="1" smtClean="0"/>
              <a:t>tart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jujubes</a:t>
            </a:r>
            <a:r>
              <a:rPr lang="cs-CZ" dirty="0" smtClean="0"/>
              <a:t>.</a:t>
            </a:r>
          </a:p>
          <a:p>
            <a:pPr lvl="0"/>
            <a:r>
              <a:rPr lang="cs-CZ" dirty="0" err="1" smtClean="0"/>
              <a:t>Jujubes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canes</a:t>
            </a:r>
            <a:r>
              <a:rPr lang="cs-CZ" dirty="0" smtClean="0"/>
              <a:t> </a:t>
            </a:r>
            <a:r>
              <a:rPr lang="cs-CZ" dirty="0" err="1" smtClean="0"/>
              <a:t>cheesecake</a:t>
            </a:r>
            <a:r>
              <a:rPr lang="cs-CZ" dirty="0" smtClean="0"/>
              <a:t> </a:t>
            </a:r>
            <a:r>
              <a:rPr lang="cs-CZ" dirty="0" err="1" smtClean="0"/>
              <a:t>oat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</a:t>
            </a:r>
            <a:r>
              <a:rPr lang="cs-CZ" dirty="0" err="1" smtClean="0"/>
              <a:t>powder</a:t>
            </a:r>
            <a:r>
              <a:rPr lang="cs-CZ" dirty="0" smtClean="0"/>
              <a:t> </a:t>
            </a:r>
            <a:r>
              <a:rPr lang="cs-CZ" dirty="0" err="1" smtClean="0"/>
              <a:t>pastry</a:t>
            </a:r>
            <a:r>
              <a:rPr lang="cs-CZ" dirty="0" smtClean="0"/>
              <a:t> </a:t>
            </a:r>
            <a:r>
              <a:rPr lang="cs-CZ" dirty="0" err="1" smtClean="0"/>
              <a:t>cake</a:t>
            </a:r>
            <a:r>
              <a:rPr lang="cs-CZ" dirty="0" smtClean="0"/>
              <a:t> </a:t>
            </a:r>
            <a:r>
              <a:rPr lang="cs-CZ" dirty="0" err="1" smtClean="0"/>
              <a:t>cotton</a:t>
            </a:r>
            <a:r>
              <a:rPr lang="cs-CZ" dirty="0" smtClean="0"/>
              <a:t> </a:t>
            </a:r>
            <a:r>
              <a:rPr lang="cs-CZ" dirty="0" err="1" smtClean="0"/>
              <a:t>candy</a:t>
            </a:r>
            <a:r>
              <a:rPr lang="cs-CZ" dirty="0" smtClean="0"/>
              <a:t>. Bonbon </a:t>
            </a:r>
            <a:r>
              <a:rPr lang="cs-CZ" dirty="0" err="1" smtClean="0"/>
              <a:t>caramels</a:t>
            </a:r>
            <a:r>
              <a:rPr lang="cs-CZ" dirty="0" smtClean="0"/>
              <a:t> I love </a:t>
            </a:r>
            <a:r>
              <a:rPr lang="cs-CZ" dirty="0" err="1" smtClean="0"/>
              <a:t>danish</a:t>
            </a:r>
            <a:r>
              <a:rPr lang="cs-CZ" dirty="0" smtClean="0"/>
              <a:t> </a:t>
            </a:r>
            <a:r>
              <a:rPr lang="cs-CZ" dirty="0" err="1" smtClean="0"/>
              <a:t>cupcake</a:t>
            </a:r>
            <a:r>
              <a:rPr lang="cs-CZ" dirty="0" smtClean="0"/>
              <a:t> </a:t>
            </a:r>
            <a:r>
              <a:rPr lang="cs-CZ" dirty="0" err="1" smtClean="0"/>
              <a:t>jelly</a:t>
            </a:r>
            <a:r>
              <a:rPr lang="cs-CZ" dirty="0" smtClean="0"/>
              <a:t>-o </a:t>
            </a:r>
            <a:r>
              <a:rPr lang="cs-CZ" dirty="0" err="1" smtClean="0"/>
              <a:t>bear</a:t>
            </a:r>
            <a:r>
              <a:rPr lang="cs-CZ" dirty="0" smtClean="0"/>
              <a:t> </a:t>
            </a:r>
            <a:r>
              <a:rPr lang="cs-CZ" dirty="0" err="1" smtClean="0"/>
              <a:t>claw</a:t>
            </a:r>
            <a:r>
              <a:rPr lang="cs-CZ" dirty="0" smtClean="0"/>
              <a:t>.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5364335" y="6534020"/>
            <a:ext cx="3104814" cy="323980"/>
          </a:xfrm>
        </p:spPr>
        <p:txBody>
          <a:bodyPr numCol="1" spcCol="360000">
            <a:normAutofit/>
          </a:bodyPr>
          <a:lstStyle>
            <a:lvl1pPr marL="0" indent="0" algn="r">
              <a:buNone/>
              <a:defRPr sz="12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</a:rPr>
              <a:t>@</a:t>
            </a:r>
            <a:r>
              <a:rPr lang="en-US" sz="1200" b="0" dirty="0" err="1" smtClean="0">
                <a:solidFill>
                  <a:schemeClr val="bg1"/>
                </a:solidFill>
              </a:rPr>
              <a:t>Seznam_cz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16000"/>
            <a:ext cx="9144000" cy="34200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7600" y="6534154"/>
            <a:ext cx="3280845" cy="3136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6000" b="1" i="0" kern="1200" baseline="0">
                <a:solidFill>
                  <a:srgbClr val="BA0D20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1200" b="0" i="0" dirty="0" err="1" smtClean="0">
                <a:solidFill>
                  <a:schemeClr val="bg1"/>
                </a:solidFill>
                <a:latin typeface="Arial"/>
                <a:cs typeface="Arial"/>
              </a:rPr>
              <a:t>www.seznam.cz</a:t>
            </a:r>
            <a:endParaRPr lang="en-US" sz="1200" b="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5364335" y="6534020"/>
            <a:ext cx="3104814" cy="323980"/>
          </a:xfrm>
        </p:spPr>
        <p:txBody>
          <a:bodyPr numCol="1" spcCol="360000">
            <a:normAutofit/>
          </a:bodyPr>
          <a:lstStyle>
            <a:lvl1pPr marL="0" indent="0" algn="r">
              <a:buNone/>
              <a:defRPr sz="12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05150"/>
                </a:solidFill>
              </a:defRPr>
            </a:lvl2pPr>
            <a:lvl3pPr>
              <a:defRPr>
                <a:solidFill>
                  <a:srgbClr val="505150"/>
                </a:solidFill>
              </a:defRPr>
            </a:lvl3pPr>
            <a:lvl4pPr>
              <a:defRPr>
                <a:solidFill>
                  <a:srgbClr val="505150"/>
                </a:solidFill>
              </a:defRPr>
            </a:lvl4pPr>
            <a:lvl5pPr>
              <a:defRPr>
                <a:solidFill>
                  <a:srgbClr val="505150"/>
                </a:solidFill>
              </a:defRPr>
            </a:lvl5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</a:rPr>
              <a:t>@</a:t>
            </a:r>
            <a:r>
              <a:rPr lang="en-US" sz="1200" b="0" dirty="0" err="1" smtClean="0">
                <a:solidFill>
                  <a:schemeClr val="bg1"/>
                </a:solidFill>
              </a:rPr>
              <a:t>Seznam_cz</a:t>
            </a:r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51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277032B7-E1FB-F346-B3B8-CA8BB6B08FAC}" type="datetimeFigureOut">
              <a:rPr lang="en-US" smtClean="0"/>
              <a:pPr/>
              <a:t>29.09.13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63F8139-AC3F-1D49-A7DC-3E2595C058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4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3" r:id="rId5"/>
    <p:sldLayoutId id="2147483654" r:id="rId6"/>
    <p:sldLayoutId id="2147483657" r:id="rId7"/>
    <p:sldLayoutId id="2147483659" r:id="rId8"/>
    <p:sldLayoutId id="2147483658" r:id="rId9"/>
    <p:sldLayoutId id="2147483652" r:id="rId10"/>
    <p:sldLayoutId id="2147483651" r:id="rId11"/>
    <p:sldLayoutId id="2147483655" r:id="rId12"/>
    <p:sldLayoutId id="2147483656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vyvojari.seznam.cz" TargetMode="External"/><Relationship Id="rId4" Type="http://schemas.openxmlformats.org/officeDocument/2006/relationships/hyperlink" Target="http://agilemanifesto.org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5800" y="3504491"/>
            <a:ext cx="7772400" cy="617243"/>
          </a:xfrm>
        </p:spPr>
        <p:txBody>
          <a:bodyPr/>
          <a:lstStyle/>
          <a:p>
            <a:r>
              <a:rPr lang="en-US" dirty="0" smtClean="0"/>
              <a:t>Martin </a:t>
            </a:r>
            <a:r>
              <a:rPr lang="en-US" dirty="0" err="1" smtClean="0"/>
              <a:t>Jiřička</a:t>
            </a:r>
            <a:r>
              <a:rPr lang="en-US" dirty="0" smtClean="0"/>
              <a:t>, </a:t>
            </a:r>
            <a:r>
              <a:rPr lang="en-US" dirty="0" err="1"/>
              <a:t>v</a:t>
            </a:r>
            <a:r>
              <a:rPr lang="en-US" dirty="0" err="1" smtClean="0"/>
              <a:t>edoucí</a:t>
            </a:r>
            <a:r>
              <a:rPr lang="en-US" dirty="0" smtClean="0"/>
              <a:t> </a:t>
            </a:r>
            <a:r>
              <a:rPr lang="en-US" dirty="0" err="1" smtClean="0"/>
              <a:t>teamu</a:t>
            </a:r>
            <a:r>
              <a:rPr lang="en-US" dirty="0" smtClean="0"/>
              <a:t> scrum </a:t>
            </a:r>
            <a:r>
              <a:rPr lang="en-US" dirty="0" err="1" smtClean="0"/>
              <a:t>masterů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74971"/>
            <a:ext cx="7805244" cy="1230499"/>
          </a:xfrm>
        </p:spPr>
        <p:txBody>
          <a:bodyPr/>
          <a:lstStyle/>
          <a:p>
            <a:r>
              <a:rPr lang="en-US" dirty="0" smtClean="0"/>
              <a:t>…</a:t>
            </a:r>
            <a:r>
              <a:rPr lang="en-US" dirty="0" err="1" smtClean="0"/>
              <a:t>jak</a:t>
            </a:r>
            <a:r>
              <a:rPr lang="en-US" dirty="0" smtClean="0"/>
              <a:t> to </a:t>
            </a:r>
            <a:r>
              <a:rPr lang="en-US" dirty="0" err="1" smtClean="0"/>
              <a:t>děláme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513950"/>
            <a:ext cx="7772400" cy="1141015"/>
          </a:xfrm>
        </p:spPr>
        <p:txBody>
          <a:bodyPr/>
          <a:lstStyle/>
          <a:p>
            <a:r>
              <a:rPr lang="en-US" dirty="0" smtClean="0"/>
              <a:t>SCRUM v </a:t>
            </a:r>
            <a:r>
              <a:rPr lang="en-US" dirty="0" err="1" smtClean="0"/>
              <a:t>Seznam.cz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5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Agilní</a:t>
            </a:r>
            <a:r>
              <a:rPr lang="en-US" dirty="0" smtClean="0"/>
              <a:t> </a:t>
            </a:r>
            <a:r>
              <a:rPr lang="en-US" dirty="0" err="1" smtClean="0"/>
              <a:t>vývoj</a:t>
            </a:r>
            <a:r>
              <a:rPr lang="en-US" dirty="0" smtClean="0"/>
              <a:t> - SCRUM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626" y="1524000"/>
            <a:ext cx="6538749" cy="4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4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6356" y="307899"/>
            <a:ext cx="6651843" cy="5946326"/>
          </a:xfrm>
        </p:spPr>
        <p:txBody>
          <a:bodyPr/>
          <a:lstStyle/>
          <a:p>
            <a:r>
              <a:rPr lang="en-US" dirty="0" err="1"/>
              <a:t>Jednotlivci</a:t>
            </a:r>
            <a:r>
              <a:rPr lang="en-US" dirty="0"/>
              <a:t> a </a:t>
            </a:r>
            <a:r>
              <a:rPr lang="en-US" dirty="0" err="1"/>
              <a:t>interakce</a:t>
            </a:r>
            <a:r>
              <a:rPr lang="en-US" dirty="0"/>
              <a:t> </a:t>
            </a:r>
            <a:r>
              <a:rPr lang="en-US" dirty="0" err="1">
                <a:solidFill>
                  <a:srgbClr val="000000"/>
                </a:solidFill>
              </a:rPr>
              <a:t>před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procesy</a:t>
            </a:r>
            <a:r>
              <a:rPr lang="en-US" dirty="0">
                <a:solidFill>
                  <a:srgbClr val="000000"/>
                </a:solidFill>
              </a:rPr>
              <a:t> a </a:t>
            </a:r>
            <a:r>
              <a:rPr lang="en-US" dirty="0" err="1">
                <a:solidFill>
                  <a:srgbClr val="000000"/>
                </a:solidFill>
              </a:rPr>
              <a:t>nástroji</a:t>
            </a:r>
            <a:r>
              <a:rPr lang="en-US" dirty="0" smtClean="0">
                <a:solidFill>
                  <a:srgbClr val="000000"/>
                </a:solidFill>
              </a:rPr>
              <a:t> 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Fungující</a:t>
            </a:r>
            <a:r>
              <a:rPr lang="en-US" dirty="0" smtClean="0"/>
              <a:t> </a:t>
            </a:r>
            <a:r>
              <a:rPr lang="en-US" dirty="0"/>
              <a:t>software </a:t>
            </a:r>
            <a:r>
              <a:rPr lang="en-US" dirty="0" err="1">
                <a:solidFill>
                  <a:srgbClr val="000000"/>
                </a:solidFill>
              </a:rPr>
              <a:t>před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vyčerpávající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dokumentací</a:t>
            </a:r>
            <a:r>
              <a:rPr lang="en-US" dirty="0" smtClean="0">
                <a:solidFill>
                  <a:srgbClr val="000000"/>
                </a:solidFill>
              </a:rPr>
              <a:t> 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err="1" smtClean="0"/>
              <a:t>Spolupráce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zákazníkem</a:t>
            </a:r>
            <a:r>
              <a:rPr lang="en-US" dirty="0"/>
              <a:t> </a:t>
            </a:r>
            <a:r>
              <a:rPr lang="en-US" dirty="0" err="1">
                <a:solidFill>
                  <a:srgbClr val="000000"/>
                </a:solidFill>
              </a:rPr>
              <a:t>před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vyjednáváním</a:t>
            </a:r>
            <a:r>
              <a:rPr lang="en-US" dirty="0">
                <a:solidFill>
                  <a:srgbClr val="000000"/>
                </a:solidFill>
              </a:rPr>
              <a:t> o </a:t>
            </a:r>
            <a:r>
              <a:rPr lang="en-US" dirty="0" err="1">
                <a:solidFill>
                  <a:srgbClr val="000000"/>
                </a:solidFill>
              </a:rPr>
              <a:t>smlouvě</a:t>
            </a:r>
            <a:r>
              <a:rPr lang="en-US" dirty="0" smtClean="0">
                <a:solidFill>
                  <a:srgbClr val="000000"/>
                </a:solidFill>
              </a:rPr>
              <a:t> 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Reagování</a:t>
            </a:r>
            <a:r>
              <a:rPr lang="en-US" dirty="0" smtClean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změny</a:t>
            </a:r>
            <a:r>
              <a:rPr lang="en-US" dirty="0"/>
              <a:t> </a:t>
            </a:r>
            <a:r>
              <a:rPr lang="en-US" dirty="0" err="1">
                <a:solidFill>
                  <a:srgbClr val="000000"/>
                </a:solidFill>
              </a:rPr>
              <a:t>před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dodržováním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plánu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Seznam_cz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4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Agilní</a:t>
            </a:r>
            <a:r>
              <a:rPr lang="en-US" dirty="0" smtClean="0"/>
              <a:t> “</a:t>
            </a:r>
            <a:r>
              <a:rPr lang="en-US" dirty="0" err="1" smtClean="0"/>
              <a:t>doporučení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Work in iterations of no more than a month long</a:t>
            </a:r>
          </a:p>
          <a:p>
            <a:r>
              <a:rPr lang="en-US" dirty="0"/>
              <a:t>By the end of each iteration be “done” with something to some pre-agreed upon definition of done and solicit feedback from your stakeholders</a:t>
            </a:r>
          </a:p>
          <a:p>
            <a:r>
              <a:rPr lang="en-US" dirty="0"/>
              <a:t>At the start of an iteration, get together and figure out what you are doing to do during iteration</a:t>
            </a:r>
          </a:p>
          <a:p>
            <a:r>
              <a:rPr lang="en-US" dirty="0"/>
              <a:t>At the end of the iteration, reflect on how well you did during the iteration</a:t>
            </a:r>
          </a:p>
          <a:p>
            <a:r>
              <a:rPr lang="en-US" dirty="0"/>
              <a:t>Talk a lot during iteration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7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Jak</a:t>
            </a:r>
            <a:r>
              <a:rPr lang="en-US" dirty="0" smtClean="0"/>
              <a:t> to </a:t>
            </a:r>
            <a:r>
              <a:rPr lang="en-US" dirty="0" err="1" smtClean="0"/>
              <a:t>děláme</a:t>
            </a:r>
            <a:r>
              <a:rPr lang="en-US" dirty="0" smtClean="0"/>
              <a:t> v </a:t>
            </a:r>
            <a:r>
              <a:rPr lang="en-US" dirty="0" err="1" smtClean="0"/>
              <a:t>Seznam.cz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/>
              <a:t>nakresli</a:t>
            </a:r>
            <a:r>
              <a:rPr lang="en-US" dirty="0" smtClean="0"/>
              <a:t> </a:t>
            </a:r>
            <a:r>
              <a:rPr lang="en-US" dirty="0" err="1" smtClean="0"/>
              <a:t>jim</a:t>
            </a:r>
            <a:r>
              <a:rPr lang="en-US" dirty="0" smtClean="0"/>
              <a:t> to!</a:t>
            </a:r>
          </a:p>
          <a:p>
            <a:r>
              <a:rPr lang="en-US" dirty="0"/>
              <a:t>role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scrumu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transparentnost</a:t>
            </a:r>
            <a:r>
              <a:rPr lang="en-US" dirty="0" smtClean="0"/>
              <a:t>: standup, demo, scrum board, </a:t>
            </a:r>
            <a:r>
              <a:rPr lang="en-US" dirty="0" err="1" smtClean="0"/>
              <a:t>reporty</a:t>
            </a:r>
            <a:endParaRPr lang="en-US" dirty="0" smtClean="0"/>
          </a:p>
          <a:p>
            <a:r>
              <a:rPr lang="en-US" dirty="0" err="1" smtClean="0"/>
              <a:t>reakce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změnu</a:t>
            </a:r>
            <a:endParaRPr lang="en-US" dirty="0" smtClean="0"/>
          </a:p>
          <a:p>
            <a:r>
              <a:rPr lang="en-US" dirty="0" err="1"/>
              <a:t>v</a:t>
            </a:r>
            <a:r>
              <a:rPr lang="en-US" dirty="0" err="1" smtClean="0"/>
              <a:t>olnost</a:t>
            </a:r>
            <a:r>
              <a:rPr lang="en-US" dirty="0" smtClean="0"/>
              <a:t> </a:t>
            </a:r>
            <a:r>
              <a:rPr lang="en-US" dirty="0" err="1" smtClean="0"/>
              <a:t>procesu</a:t>
            </a:r>
            <a:endParaRPr lang="en-US" dirty="0" smtClean="0"/>
          </a:p>
          <a:p>
            <a:r>
              <a:rPr lang="en-US" dirty="0" smtClean="0"/>
              <a:t>software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j</a:t>
            </a:r>
            <a:r>
              <a:rPr lang="en-US" dirty="0" smtClean="0"/>
              <a:t>e scrum </a:t>
            </a:r>
            <a:r>
              <a:rPr lang="en-US" dirty="0" err="1" smtClean="0"/>
              <a:t>spása</a:t>
            </a:r>
            <a:r>
              <a:rPr lang="en-US" dirty="0" smtClean="0"/>
              <a:t>?</a:t>
            </a:r>
          </a:p>
          <a:p>
            <a:r>
              <a:rPr lang="en-US" dirty="0" smtClean="0"/>
              <a:t>je scrum cool?</a:t>
            </a:r>
          </a:p>
          <a:p>
            <a:endParaRPr lang="en-US" dirty="0"/>
          </a:p>
          <a:p>
            <a:r>
              <a:rPr lang="en-US" dirty="0" smtClean="0"/>
              <a:t>(r)</a:t>
            </a:r>
            <a:r>
              <a:rPr lang="en-US" dirty="0" err="1" smtClean="0"/>
              <a:t>evoluce</a:t>
            </a:r>
            <a:r>
              <a:rPr lang="en-US" dirty="0" smtClean="0"/>
              <a:t>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6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11430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9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Chyby</a:t>
            </a:r>
            <a:r>
              <a:rPr lang="en-US" dirty="0" smtClean="0"/>
              <a:t> </a:t>
            </a:r>
            <a:r>
              <a:rPr lang="en-US" dirty="0" err="1" smtClean="0"/>
              <a:t>vítány</a:t>
            </a:r>
            <a:r>
              <a:rPr lang="en-US" dirty="0" smtClean="0"/>
              <a:t>! Zn: </a:t>
            </a:r>
            <a:r>
              <a:rPr lang="en-US" dirty="0" err="1" smtClean="0"/>
              <a:t>rychle</a:t>
            </a:r>
            <a:r>
              <a:rPr lang="en-US" dirty="0" smtClean="0"/>
              <a:t> a </a:t>
            </a:r>
            <a:r>
              <a:rPr lang="en-US" dirty="0" err="1" smtClean="0"/>
              <a:t>levně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Seznam_cz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7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Jak</a:t>
            </a:r>
            <a:r>
              <a:rPr lang="en-US" dirty="0" smtClean="0"/>
              <a:t> se </a:t>
            </a:r>
            <a:r>
              <a:rPr lang="en-US" dirty="0" err="1" smtClean="0"/>
              <a:t>odhaduje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story point vs. </a:t>
            </a:r>
            <a:r>
              <a:rPr lang="en-US" dirty="0" err="1" smtClean="0"/>
              <a:t>čas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poker</a:t>
            </a:r>
          </a:p>
          <a:p>
            <a:r>
              <a:rPr lang="en-US" dirty="0" err="1" smtClean="0"/>
              <a:t>roadmapy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stabilní</a:t>
            </a:r>
            <a:r>
              <a:rPr lang="en-US" dirty="0" smtClean="0"/>
              <a:t> </a:t>
            </a:r>
            <a:r>
              <a:rPr lang="en-US" dirty="0" err="1" smtClean="0"/>
              <a:t>tým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3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26528"/>
            <a:ext cx="7772400" cy="463148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b="0" dirty="0" err="1" smtClean="0"/>
              <a:t>problém</a:t>
            </a:r>
            <a:r>
              <a:rPr lang="en-US" sz="2000" b="0" dirty="0" smtClean="0"/>
              <a:t> </a:t>
            </a:r>
            <a:r>
              <a:rPr lang="en-US" sz="2000" b="0" dirty="0" smtClean="0"/>
              <a:t>= (</a:t>
            </a:r>
            <a:r>
              <a:rPr lang="en-US" sz="2000" b="0" dirty="0" err="1" smtClean="0"/>
              <a:t>najít</a:t>
            </a:r>
            <a:r>
              <a:rPr lang="en-US" sz="2000" b="0" dirty="0" smtClean="0"/>
              <a:t> + </a:t>
            </a:r>
            <a:r>
              <a:rPr lang="en-US" sz="2000" b="0" dirty="0" err="1" smtClean="0"/>
              <a:t>pojmenovat</a:t>
            </a:r>
            <a:r>
              <a:rPr lang="en-US" sz="2000" b="0" dirty="0" smtClean="0"/>
              <a:t> + </a:t>
            </a:r>
            <a:r>
              <a:rPr lang="en-US" sz="2000" b="0" dirty="0" err="1" smtClean="0"/>
              <a:t>vyřešit</a:t>
            </a:r>
            <a:r>
              <a:rPr lang="en-US" sz="2000" b="0" dirty="0" smtClean="0"/>
              <a:t>)</a:t>
            </a:r>
          </a:p>
          <a:p>
            <a:pPr marL="342900" indent="-342900">
              <a:buFont typeface="Arial"/>
              <a:buChar char="•"/>
            </a:pPr>
            <a:endParaRPr lang="en-US" sz="2000" b="0" dirty="0"/>
          </a:p>
          <a:p>
            <a:pPr marL="342900" indent="-342900">
              <a:buFont typeface="Arial"/>
              <a:buChar char="•"/>
            </a:pPr>
            <a:r>
              <a:rPr lang="en-US" sz="2000" b="0" dirty="0" err="1"/>
              <a:t>c</a:t>
            </a:r>
            <a:r>
              <a:rPr lang="en-US" sz="2000" b="0" dirty="0" err="1" smtClean="0"/>
              <a:t>íle</a:t>
            </a:r>
            <a:r>
              <a:rPr lang="en-US" sz="2000" b="0" dirty="0" smtClean="0"/>
              <a:t> </a:t>
            </a:r>
            <a:r>
              <a:rPr lang="en-US" sz="2000" b="0" dirty="0" err="1" smtClean="0">
                <a:solidFill>
                  <a:schemeClr val="tx1"/>
                </a:solidFill>
              </a:rPr>
              <a:t>neznámé</a:t>
            </a:r>
            <a:endParaRPr lang="en-US" sz="2000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b="0" dirty="0"/>
          </a:p>
          <a:p>
            <a:pPr marL="342900" indent="-342900">
              <a:buFont typeface="Arial"/>
              <a:buChar char="•"/>
            </a:pPr>
            <a:r>
              <a:rPr lang="en-US" sz="2000" b="0" dirty="0" err="1"/>
              <a:t>l</a:t>
            </a:r>
            <a:r>
              <a:rPr lang="en-US" sz="2000" b="0" dirty="0" err="1" smtClean="0"/>
              <a:t>idé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nemají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rádi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změny</a:t>
            </a:r>
            <a:endParaRPr lang="en-US" sz="2000" b="0" dirty="0"/>
          </a:p>
          <a:p>
            <a:pPr marL="342900" indent="-342900">
              <a:buFont typeface="Arial"/>
              <a:buChar char="•"/>
            </a:pPr>
            <a:r>
              <a:rPr lang="en-US" sz="2000" b="0" dirty="0" err="1"/>
              <a:t>l</a:t>
            </a:r>
            <a:r>
              <a:rPr lang="en-US" sz="2000" b="0" dirty="0" err="1" smtClean="0"/>
              <a:t>idé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jsou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líní</a:t>
            </a:r>
            <a:r>
              <a:rPr lang="en-US" sz="2000" b="0" dirty="0" smtClean="0"/>
              <a:t> (</a:t>
            </a:r>
            <a:r>
              <a:rPr lang="en-US" sz="2000" b="0" dirty="0" err="1" smtClean="0"/>
              <a:t>zvednout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zadek</a:t>
            </a:r>
            <a:r>
              <a:rPr lang="en-US" sz="2000" b="0" dirty="0" smtClean="0"/>
              <a:t>)</a:t>
            </a:r>
            <a:endParaRPr lang="en-US" sz="2000" b="0" dirty="0"/>
          </a:p>
          <a:p>
            <a:pPr marL="342900" indent="-342900">
              <a:buFont typeface="Arial"/>
              <a:buChar char="•"/>
            </a:pPr>
            <a:r>
              <a:rPr lang="en-US" sz="2000" b="0" dirty="0" err="1"/>
              <a:t>l</a:t>
            </a:r>
            <a:r>
              <a:rPr lang="en-US" sz="2000" b="0" dirty="0" err="1" smtClean="0"/>
              <a:t>idé</a:t>
            </a:r>
            <a:r>
              <a:rPr lang="en-US" sz="2000" b="0" dirty="0" smtClean="0"/>
              <a:t> </a:t>
            </a:r>
            <a:r>
              <a:rPr lang="en-US" sz="2000" b="0" dirty="0" smtClean="0"/>
              <a:t>se </a:t>
            </a:r>
            <a:r>
              <a:rPr lang="en-US" sz="2000" b="0" dirty="0" err="1" smtClean="0"/>
              <a:t>bojí</a:t>
            </a:r>
            <a:endParaRPr lang="en-US" sz="2000" b="0" dirty="0" smtClean="0"/>
          </a:p>
          <a:p>
            <a:pPr marL="342900" indent="-342900">
              <a:buFont typeface="Arial"/>
              <a:buChar char="•"/>
            </a:pPr>
            <a:endParaRPr lang="en-US" sz="2000" b="0" dirty="0"/>
          </a:p>
          <a:p>
            <a:pPr marL="342900" indent="-342900">
              <a:buFont typeface="Arial"/>
              <a:buChar char="•"/>
            </a:pPr>
            <a:r>
              <a:rPr lang="en-US" sz="2000" b="0" dirty="0" err="1"/>
              <a:t>l</a:t>
            </a:r>
            <a:r>
              <a:rPr lang="en-US" sz="2000" b="0" dirty="0" err="1" smtClean="0"/>
              <a:t>okalita</a:t>
            </a:r>
            <a:endParaRPr lang="en-US" sz="2000" b="0" dirty="0"/>
          </a:p>
          <a:p>
            <a:pPr marL="342900" indent="-342900">
              <a:buFont typeface="Arial"/>
              <a:buChar char="•"/>
            </a:pPr>
            <a:endParaRPr lang="en-US" sz="2000" b="0" dirty="0" smtClean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Problémy</a:t>
            </a:r>
            <a:r>
              <a:rPr lang="en-US" dirty="0"/>
              <a:t> </a:t>
            </a:r>
            <a:r>
              <a:rPr lang="en-US" dirty="0" err="1" smtClean="0"/>
              <a:t>Výzvy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Seznam_cz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85800" y="513950"/>
            <a:ext cx="2450385" cy="7753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85800" y="513950"/>
            <a:ext cx="2450385" cy="775383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75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1" descr="2505201200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6" y="184481"/>
            <a:ext cx="8466051" cy="634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24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3" descr="obrázek 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1" y="72265"/>
            <a:ext cx="8650874" cy="646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94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Osnova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proč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řídíme</a:t>
            </a:r>
            <a:r>
              <a:rPr lang="en-US" dirty="0" smtClean="0"/>
              <a:t> </a:t>
            </a:r>
            <a:r>
              <a:rPr lang="en-US" dirty="0" err="1" smtClean="0"/>
              <a:t>projekty</a:t>
            </a:r>
            <a:endParaRPr lang="en-US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jak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řídít</a:t>
            </a:r>
            <a:r>
              <a:rPr lang="en-US" dirty="0" smtClean="0"/>
              <a:t> </a:t>
            </a:r>
            <a:r>
              <a:rPr lang="en-US" dirty="0" err="1" smtClean="0"/>
              <a:t>projekty</a:t>
            </a:r>
            <a:endParaRPr lang="en-US" dirty="0" smtClean="0"/>
          </a:p>
          <a:p>
            <a:r>
              <a:rPr lang="en-US" dirty="0" smtClean="0"/>
              <a:t>co je to </a:t>
            </a:r>
            <a:r>
              <a:rPr lang="en-US" b="1" dirty="0" smtClean="0">
                <a:solidFill>
                  <a:srgbClr val="FF0000"/>
                </a:solidFill>
              </a:rPr>
              <a:t>SCRUM</a:t>
            </a:r>
            <a:endParaRPr lang="en-US" dirty="0" smtClean="0"/>
          </a:p>
          <a:p>
            <a:pPr lvl="1"/>
            <a:r>
              <a:rPr lang="en-US" dirty="0" err="1" smtClean="0"/>
              <a:t>jak</a:t>
            </a:r>
            <a:r>
              <a:rPr lang="en-US" dirty="0" smtClean="0"/>
              <a:t> s </a:t>
            </a:r>
            <a:r>
              <a:rPr lang="en-US" dirty="0" err="1" smtClean="0"/>
              <a:t>ním</a:t>
            </a:r>
            <a:r>
              <a:rPr lang="en-US" dirty="0" smtClean="0"/>
              <a:t> </a:t>
            </a:r>
            <a:r>
              <a:rPr lang="en-US" dirty="0" err="1" smtClean="0"/>
              <a:t>žijeme</a:t>
            </a:r>
            <a:r>
              <a:rPr lang="en-US" dirty="0" smtClean="0"/>
              <a:t> v </a:t>
            </a:r>
            <a:r>
              <a:rPr lang="en-US" dirty="0" err="1" smtClean="0"/>
              <a:t>Seznam.cz</a:t>
            </a:r>
            <a:endParaRPr lang="en-US" dirty="0" smtClean="0"/>
          </a:p>
          <a:p>
            <a:r>
              <a:rPr lang="en-US" dirty="0" err="1"/>
              <a:t>d</a:t>
            </a:r>
            <a:r>
              <a:rPr lang="en-US" dirty="0" err="1" smtClean="0"/>
              <a:t>ebata</a:t>
            </a:r>
            <a:r>
              <a:rPr lang="en-US" dirty="0" smtClean="0"/>
              <a:t> (</a:t>
            </a:r>
            <a:r>
              <a:rPr lang="en-US" dirty="0" err="1" smtClean="0"/>
              <a:t>když</a:t>
            </a:r>
            <a:r>
              <a:rPr lang="en-US" dirty="0" smtClean="0"/>
              <a:t> </a:t>
            </a:r>
            <a:r>
              <a:rPr lang="en-US" dirty="0" err="1" smtClean="0"/>
              <a:t>bude</a:t>
            </a:r>
            <a:r>
              <a:rPr lang="en-US" dirty="0" smtClean="0"/>
              <a:t> </a:t>
            </a:r>
            <a:r>
              <a:rPr lang="en-US" dirty="0" err="1" smtClean="0"/>
              <a:t>čas</a:t>
            </a:r>
            <a:r>
              <a:rPr lang="en-US" dirty="0" smtClean="0"/>
              <a:t> a </a:t>
            </a:r>
            <a:r>
              <a:rPr lang="en-US" dirty="0" err="1" smtClean="0"/>
              <a:t>zájem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dirty="0" err="1" smtClean="0"/>
              <a:t>kdo</a:t>
            </a:r>
            <a:r>
              <a:rPr lang="en-US" b="1" dirty="0" smtClean="0"/>
              <a:t> </a:t>
            </a:r>
            <a:r>
              <a:rPr lang="en-US" b="1" dirty="0" err="1" smtClean="0"/>
              <a:t>má</a:t>
            </a:r>
            <a:r>
              <a:rPr lang="en-US" b="1" dirty="0" smtClean="0"/>
              <a:t> </a:t>
            </a:r>
            <a:r>
              <a:rPr lang="en-US" b="1" dirty="0" err="1" smtClean="0"/>
              <a:t>otázku</a:t>
            </a:r>
            <a:r>
              <a:rPr lang="en-US" b="1" dirty="0" smtClean="0"/>
              <a:t>, </a:t>
            </a:r>
            <a:r>
              <a:rPr lang="en-US" b="1" dirty="0" err="1" smtClean="0"/>
              <a:t>ptejte</a:t>
            </a:r>
            <a:r>
              <a:rPr lang="en-US" b="1" dirty="0" smtClean="0"/>
              <a:t> se!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2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0130930_0705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5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0130930_0705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88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20130930_0705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12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Chart 3" title="Mobilni Mapy - Srpint Burndown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30045"/>
              </p:ext>
            </p:extLst>
          </p:nvPr>
        </p:nvGraphicFramePr>
        <p:xfrm>
          <a:off x="0" y="0"/>
          <a:ext cx="13004800" cy="975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201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Chart 3" title="Mobilni Mapy - Srpint Burndown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121911"/>
              </p:ext>
            </p:extLst>
          </p:nvPr>
        </p:nvGraphicFramePr>
        <p:xfrm>
          <a:off x="0" y="0"/>
          <a:ext cx="13004800" cy="975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222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informace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vyvojari.seznam.cz</a:t>
            </a:r>
            <a:endParaRPr lang="en-US" dirty="0" smtClean="0"/>
          </a:p>
          <a:p>
            <a:endParaRPr lang="en-US" b="1" dirty="0"/>
          </a:p>
          <a:p>
            <a:r>
              <a:rPr lang="en-US" dirty="0" err="1"/>
              <a:t>l</a:t>
            </a:r>
            <a:r>
              <a:rPr lang="en-US" dirty="0" err="1" smtClean="0"/>
              <a:t>iteratura</a:t>
            </a:r>
            <a:r>
              <a:rPr lang="en-US" dirty="0" smtClean="0"/>
              <a:t>:</a:t>
            </a:r>
          </a:p>
          <a:p>
            <a:pPr lvl="1"/>
            <a:r>
              <a:rPr lang="en-US" sz="2000" b="1" dirty="0" smtClean="0"/>
              <a:t>Mike Cohn </a:t>
            </a:r>
            <a:r>
              <a:rPr lang="en-US" sz="2000" dirty="0" smtClean="0"/>
              <a:t>(Succeeding with Agile, Agile Estimating and Planning, User Stories Applied)</a:t>
            </a:r>
          </a:p>
          <a:p>
            <a:pPr lvl="1"/>
            <a:r>
              <a:rPr lang="en-US" sz="2000" b="1" dirty="0" smtClean="0"/>
              <a:t>Jonathan </a:t>
            </a:r>
            <a:r>
              <a:rPr lang="en-US" sz="2000" b="1" dirty="0" err="1" smtClean="0"/>
              <a:t>Rasmusson</a:t>
            </a:r>
            <a:r>
              <a:rPr lang="en-US" sz="2000" b="1" dirty="0" smtClean="0"/>
              <a:t> </a:t>
            </a:r>
            <a:r>
              <a:rPr lang="en-US" sz="2000" dirty="0" smtClean="0"/>
              <a:t>(The Agile Samurai)</a:t>
            </a:r>
          </a:p>
          <a:p>
            <a:pPr lvl="1"/>
            <a:r>
              <a:rPr lang="en-US" sz="2000" b="1" dirty="0" err="1" smtClean="0"/>
              <a:t>Henrik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Kniberg</a:t>
            </a:r>
            <a:r>
              <a:rPr lang="en-US" sz="2000" b="1" dirty="0" smtClean="0"/>
              <a:t> </a:t>
            </a:r>
            <a:r>
              <a:rPr lang="en-US" sz="2000" dirty="0" smtClean="0"/>
              <a:t>(Lean from the Trenches)</a:t>
            </a:r>
          </a:p>
          <a:p>
            <a:pPr lvl="1"/>
            <a:endParaRPr lang="en-US" sz="2000" dirty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agilemanifesto.org</a:t>
            </a:r>
            <a:endParaRPr lang="en-US" dirty="0" smtClean="0"/>
          </a:p>
          <a:p>
            <a:endParaRPr lang="en-US" sz="2400" dirty="0" smtClean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5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Otázky</a:t>
            </a:r>
            <a:r>
              <a:rPr lang="en-US" dirty="0"/>
              <a:t>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8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Martin </a:t>
            </a:r>
            <a:r>
              <a:rPr lang="en-US" dirty="0" err="1" smtClean="0"/>
              <a:t>Jiřička</a:t>
            </a:r>
            <a:r>
              <a:rPr lang="en-US" dirty="0" smtClean="0"/>
              <a:t>, </a:t>
            </a:r>
            <a:r>
              <a:rPr lang="en-US" dirty="0" err="1" smtClean="0"/>
              <a:t>Vedoucí</a:t>
            </a:r>
            <a:r>
              <a:rPr lang="en-US" dirty="0" smtClean="0"/>
              <a:t> </a:t>
            </a:r>
            <a:r>
              <a:rPr lang="en-US" dirty="0" err="1" smtClean="0"/>
              <a:t>teamu</a:t>
            </a:r>
            <a:r>
              <a:rPr lang="en-US" dirty="0" smtClean="0"/>
              <a:t> scrum </a:t>
            </a:r>
            <a:r>
              <a:rPr lang="en-US" dirty="0" err="1" smtClean="0"/>
              <a:t>masterů</a:t>
            </a:r>
            <a:r>
              <a:rPr lang="en-US" dirty="0" smtClean="0"/>
              <a:t>, </a:t>
            </a:r>
            <a:r>
              <a:rPr lang="en-US" dirty="0" err="1" smtClean="0"/>
              <a:t>martin.jiricka@firma.seznam.cz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Seznam_cz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Proč</a:t>
            </a:r>
            <a:r>
              <a:rPr lang="en-US" dirty="0" smtClean="0"/>
              <a:t> </a:t>
            </a:r>
            <a:r>
              <a:rPr lang="en-US" dirty="0" err="1" smtClean="0"/>
              <a:t>projekty</a:t>
            </a:r>
            <a:r>
              <a:rPr lang="en-US" dirty="0" smtClean="0"/>
              <a:t> </a:t>
            </a:r>
            <a:r>
              <a:rPr lang="en-US" dirty="0" err="1" smtClean="0"/>
              <a:t>řídíme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1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Proč</a:t>
            </a:r>
            <a:r>
              <a:rPr lang="en-US" dirty="0"/>
              <a:t> </a:t>
            </a:r>
            <a:r>
              <a:rPr lang="en-US" dirty="0" err="1"/>
              <a:t>projekty</a:t>
            </a:r>
            <a:r>
              <a:rPr lang="en-US" dirty="0"/>
              <a:t> </a:t>
            </a:r>
            <a:r>
              <a:rPr lang="en-US" dirty="0" err="1"/>
              <a:t>řídíme</a:t>
            </a:r>
            <a:r>
              <a:rPr lang="en-US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elikost</a:t>
            </a:r>
            <a:r>
              <a:rPr lang="en-US" dirty="0" smtClean="0"/>
              <a:t> </a:t>
            </a:r>
            <a:r>
              <a:rPr lang="en-US" dirty="0" err="1" smtClean="0"/>
              <a:t>firmy</a:t>
            </a:r>
            <a:endParaRPr lang="en-US" dirty="0" smtClean="0"/>
          </a:p>
          <a:p>
            <a:r>
              <a:rPr lang="en-US" dirty="0" err="1" smtClean="0"/>
              <a:t>počet</a:t>
            </a:r>
            <a:r>
              <a:rPr lang="en-US" dirty="0" smtClean="0"/>
              <a:t> </a:t>
            </a:r>
            <a:r>
              <a:rPr lang="en-US" dirty="0" err="1" smtClean="0"/>
              <a:t>vývojářů</a:t>
            </a:r>
            <a:endParaRPr lang="en-US" dirty="0" smtClean="0"/>
          </a:p>
          <a:p>
            <a:r>
              <a:rPr lang="en-US" dirty="0" err="1" smtClean="0"/>
              <a:t>počet</a:t>
            </a:r>
            <a:r>
              <a:rPr lang="en-US" dirty="0" smtClean="0"/>
              <a:t> a </a:t>
            </a:r>
            <a:r>
              <a:rPr lang="en-US" dirty="0" err="1" smtClean="0"/>
              <a:t>rozsah</a:t>
            </a:r>
            <a:r>
              <a:rPr lang="en-US" dirty="0" smtClean="0"/>
              <a:t> </a:t>
            </a:r>
            <a:r>
              <a:rPr lang="en-US" dirty="0" err="1" smtClean="0"/>
              <a:t>projektů</a:t>
            </a:r>
            <a:endParaRPr lang="en-US" dirty="0" smtClean="0"/>
          </a:p>
          <a:p>
            <a:r>
              <a:rPr lang="en-US" dirty="0" err="1" smtClean="0"/>
              <a:t>struktura</a:t>
            </a:r>
            <a:r>
              <a:rPr lang="en-US" dirty="0" smtClean="0"/>
              <a:t> a </a:t>
            </a:r>
            <a:r>
              <a:rPr lang="en-US" dirty="0" err="1" smtClean="0"/>
              <a:t>lokalita</a:t>
            </a:r>
            <a:r>
              <a:rPr lang="en-US" dirty="0" smtClean="0"/>
              <a:t> </a:t>
            </a:r>
            <a:r>
              <a:rPr lang="en-US" dirty="0" err="1" smtClean="0"/>
              <a:t>firmy</a:t>
            </a:r>
            <a:r>
              <a:rPr lang="en-US" dirty="0" smtClean="0"/>
              <a:t> (</a:t>
            </a:r>
            <a:r>
              <a:rPr lang="en-US" dirty="0" err="1" smtClean="0"/>
              <a:t>obchod</a:t>
            </a:r>
            <a:r>
              <a:rPr lang="en-US" dirty="0" smtClean="0"/>
              <a:t>, </a:t>
            </a:r>
            <a:r>
              <a:rPr lang="en-US" dirty="0" err="1" smtClean="0"/>
              <a:t>produkt</a:t>
            </a:r>
            <a:r>
              <a:rPr lang="en-US" dirty="0" smtClean="0"/>
              <a:t>, </a:t>
            </a:r>
            <a:r>
              <a:rPr lang="en-US" dirty="0" err="1" smtClean="0"/>
              <a:t>vývoj</a:t>
            </a:r>
            <a:r>
              <a:rPr lang="en-US" dirty="0" smtClean="0"/>
              <a:t>, </a:t>
            </a:r>
            <a:r>
              <a:rPr lang="en-US" dirty="0" smtClean="0"/>
              <a:t>marketing)</a:t>
            </a:r>
          </a:p>
          <a:p>
            <a:r>
              <a:rPr lang="en-US" dirty="0" err="1" smtClean="0"/>
              <a:t>čitelnost</a:t>
            </a:r>
            <a:r>
              <a:rPr lang="en-US" dirty="0" smtClean="0"/>
              <a:t> (</a:t>
            </a:r>
            <a:r>
              <a:rPr lang="en-US" dirty="0" err="1" smtClean="0"/>
              <a:t>transparentnost</a:t>
            </a:r>
            <a:r>
              <a:rPr lang="en-US" dirty="0" smtClean="0"/>
              <a:t>) </a:t>
            </a:r>
            <a:r>
              <a:rPr lang="en-US" dirty="0" err="1" smtClean="0"/>
              <a:t>projektů</a:t>
            </a:r>
            <a:endParaRPr lang="en-US" dirty="0" smtClean="0"/>
          </a:p>
          <a:p>
            <a:r>
              <a:rPr lang="en-US" dirty="0" err="1" smtClean="0"/>
              <a:t>identifikace</a:t>
            </a:r>
            <a:r>
              <a:rPr lang="en-US" dirty="0" smtClean="0"/>
              <a:t> a </a:t>
            </a:r>
            <a:r>
              <a:rPr lang="en-US" dirty="0" err="1" smtClean="0"/>
              <a:t>eliminace</a:t>
            </a:r>
            <a:r>
              <a:rPr lang="en-US" dirty="0" smtClean="0"/>
              <a:t> </a:t>
            </a:r>
            <a:r>
              <a:rPr lang="en-US" dirty="0" err="1" smtClean="0"/>
              <a:t>rizik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3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vypadá</a:t>
            </a:r>
            <a:r>
              <a:rPr lang="en-US" dirty="0" smtClean="0"/>
              <a:t> </a:t>
            </a:r>
            <a:r>
              <a:rPr lang="en-US" dirty="0" err="1" smtClean="0"/>
              <a:t>projekt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/>
              <a:t>jak</a:t>
            </a:r>
            <a:r>
              <a:rPr lang="en-US" dirty="0" smtClean="0"/>
              <a:t> je </a:t>
            </a:r>
            <a:r>
              <a:rPr lang="en-US" dirty="0" err="1" smtClean="0"/>
              <a:t>možné</a:t>
            </a:r>
            <a:r>
              <a:rPr lang="en-US" dirty="0" smtClean="0"/>
              <a:t> </a:t>
            </a:r>
            <a:r>
              <a:rPr lang="en-US" dirty="0" err="1" smtClean="0"/>
              <a:t>projekty</a:t>
            </a:r>
            <a:r>
              <a:rPr lang="en-US" dirty="0" smtClean="0"/>
              <a:t> </a:t>
            </a:r>
            <a:r>
              <a:rPr lang="en-US" dirty="0" err="1" smtClean="0"/>
              <a:t>řídit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4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2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9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"/>
            <a:ext cx="9144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6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2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>
          <a:defRPr sz="1600" dirty="0" err="1" smtClean="0">
            <a:solidFill>
              <a:srgbClr val="3C3C3B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ED1B1B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CA1515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~6597833">
    <a:majorFont>
      <a:latin typeface="Arial Bold"/>
      <a:ea typeface="ヒラギノ角ゴ ProN W6"/>
      <a:cs typeface="ヒラギノ角ゴ ProN W6"/>
    </a:majorFont>
    <a:minorFont>
      <a:latin typeface="Arial"/>
      <a:ea typeface="ヒラギノ角ゴ ProN W3"/>
      <a:cs typeface="ヒラギノ角ゴ ProN W3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ED1B1B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CA1515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~6597833">
    <a:majorFont>
      <a:latin typeface="Arial Bold"/>
      <a:ea typeface="ヒラギノ角ゴ ProN W6"/>
      <a:cs typeface="ヒラギノ角ゴ ProN W6"/>
    </a:majorFont>
    <a:minorFont>
      <a:latin typeface="Arial"/>
      <a:ea typeface="ヒラギノ角ゴ ProN W3"/>
      <a:cs typeface="ヒラギノ角ゴ ProN W3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6194</TotalTime>
  <Words>925</Words>
  <Application>Microsoft Macintosh PowerPoint</Application>
  <PresentationFormat>On-screen Show (4:3)</PresentationFormat>
  <Paragraphs>162</Paragraphs>
  <Slides>27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SCRUM v Seznam.cz</vt:lpstr>
      <vt:lpstr>Osnova</vt:lpstr>
      <vt:lpstr>Proč projekty řídíme?</vt:lpstr>
      <vt:lpstr>Proč projekty řídíme?</vt:lpstr>
      <vt:lpstr>Jak vypadá projekt</vt:lpstr>
      <vt:lpstr>PowerPoint Presentation</vt:lpstr>
      <vt:lpstr>PowerPoint Presentation</vt:lpstr>
      <vt:lpstr>PowerPoint Presentation</vt:lpstr>
      <vt:lpstr>PowerPoint Presentation</vt:lpstr>
      <vt:lpstr>Agilní vývoj - SCRUM</vt:lpstr>
      <vt:lpstr>Jednotlivci a interakce před procesy a nástroji  Fungující software před vyčerpávající dokumentací  Spolupráce se zákazníkem před vyjednáváním o smlouvě  Reagování na změny před dodržováním plánu</vt:lpstr>
      <vt:lpstr>Agilní “doporučení”</vt:lpstr>
      <vt:lpstr>Jak to děláme v Seznam.cz</vt:lpstr>
      <vt:lpstr>PowerPoint Presentation</vt:lpstr>
      <vt:lpstr>Chyby vítány! Zn: rychle a levně</vt:lpstr>
      <vt:lpstr>Jak se odhaduje</vt:lpstr>
      <vt:lpstr>Problémy Výzvy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Další informace</vt:lpstr>
      <vt:lpstr>Otázky?</vt:lpstr>
      <vt:lpstr>PowerPoint Presentation</vt:lpstr>
    </vt:vector>
  </TitlesOfParts>
  <Company>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Jozef Veres</dc:creator>
  <cp:lastModifiedBy>Martin Jiricka</cp:lastModifiedBy>
  <cp:revision>341</cp:revision>
  <dcterms:created xsi:type="dcterms:W3CDTF">2013-01-02T13:14:24Z</dcterms:created>
  <dcterms:modified xsi:type="dcterms:W3CDTF">2013-09-30T11:47:49Z</dcterms:modified>
</cp:coreProperties>
</file>