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9" r:id="rId4"/>
    <p:sldId id="261" r:id="rId5"/>
    <p:sldId id="268" r:id="rId6"/>
    <p:sldId id="263" r:id="rId7"/>
    <p:sldId id="271" r:id="rId8"/>
    <p:sldId id="262" r:id="rId9"/>
    <p:sldId id="264" r:id="rId10"/>
    <p:sldId id="265" r:id="rId11"/>
    <p:sldId id="272" r:id="rId12"/>
    <p:sldId id="273" r:id="rId13"/>
    <p:sldId id="274" r:id="rId14"/>
    <p:sldId id="275" r:id="rId15"/>
    <p:sldId id="276" r:id="rId16"/>
    <p:sldId id="277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BBD"/>
    <a:srgbClr val="404691"/>
    <a:srgbClr val="3E4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2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500000000000056E-2"/>
          <c:y val="0.15441066016139085"/>
          <c:w val="0.84104938271604934"/>
          <c:h val="0.82035055572854976"/>
        </c:manualLayout>
      </c:layout>
      <c:pie3DChart>
        <c:varyColors val="1"/>
        <c:ser>
          <c:idx val="0"/>
          <c:order val="0"/>
          <c:tx>
            <c:strRef>
              <c:f>Hárok1!$B$2</c:f>
              <c:strCache>
                <c:ptCount val="1"/>
                <c:pt idx="0">
                  <c:v>26%</c:v>
                </c:pt>
              </c:strCache>
            </c:strRef>
          </c:tx>
          <c:dLbls>
            <c:dLbl>
              <c:idx val="4"/>
              <c:layout>
                <c:manualLayout>
                  <c:x val="9.5196850393700891E-2"/>
                  <c:y val="-0.1361126150302548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687700495771361E-2"/>
                  <c:y val="2.14559493389623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3799577136191384E-2"/>
                  <c:y val="-7.54548399160657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Hárok1!$A$3:$A$12</c:f>
              <c:strCache>
                <c:ptCount val="10"/>
                <c:pt idx="0">
                  <c:v>XSS</c:v>
                </c:pt>
                <c:pt idx="1">
                  <c:v>Info leakage</c:v>
                </c:pt>
                <c:pt idx="2">
                  <c:v>Session management</c:v>
                </c:pt>
                <c:pt idx="3">
                  <c:v>Authentication &amp; Authorization</c:v>
                </c:pt>
                <c:pt idx="4">
                  <c:v>CSRF</c:v>
                </c:pt>
                <c:pt idx="5">
                  <c:v>SQL injection</c:v>
                </c:pt>
                <c:pt idx="6">
                  <c:v>Web server version</c:v>
                </c:pt>
                <c:pt idx="7">
                  <c:v>Remote code execution</c:v>
                </c:pt>
                <c:pt idx="8">
                  <c:v>Web server configuration</c:v>
                </c:pt>
                <c:pt idx="9">
                  <c:v>Unauthorized directory access</c:v>
                </c:pt>
              </c:strCache>
            </c:strRef>
          </c:cat>
          <c:val>
            <c:numRef>
              <c:f>Hárok1!$B$3:$B$12</c:f>
              <c:numCache>
                <c:formatCode>0%</c:formatCode>
                <c:ptCount val="10"/>
                <c:pt idx="0">
                  <c:v>0.26</c:v>
                </c:pt>
                <c:pt idx="1">
                  <c:v>0.16000000000000011</c:v>
                </c:pt>
                <c:pt idx="2">
                  <c:v>0.16000000000000011</c:v>
                </c:pt>
                <c:pt idx="3">
                  <c:v>0.13</c:v>
                </c:pt>
                <c:pt idx="4">
                  <c:v>8.0000000000000071E-2</c:v>
                </c:pt>
                <c:pt idx="5">
                  <c:v>6.0000000000000039E-2</c:v>
                </c:pt>
                <c:pt idx="6">
                  <c:v>5.0000000000000037E-2</c:v>
                </c:pt>
                <c:pt idx="7">
                  <c:v>5.0000000000000037E-2</c:v>
                </c:pt>
                <c:pt idx="8">
                  <c:v>3.000000000000002E-2</c:v>
                </c:pt>
                <c:pt idx="9">
                  <c:v>2.0000000000000018E-2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37521-1378-4894-AE3B-0040D7535273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1BDA1-7813-47C1-99FD-75DD94BFFB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23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D00E-31F6-428A-96D6-579CAA6CD33F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B531D-74B7-4083-A5BD-4644518C6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MuniDemo/CMSModules/Membership/Pages/Users/User_Edit_General.aspx?userid=68&amp;siteid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acebookhtml.blogspot.c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wasp.org/index.php/OWASP_Testing_Project" TargetMode="External"/><Relationship Id="rId4" Type="http://schemas.openxmlformats.org/officeDocument/2006/relationships/hyperlink" Target="https://www.owasp.org/index.php/Projects/OWASP_Development_Guid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899592" y="1998650"/>
            <a:ext cx="5976664" cy="638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sk-SK" sz="4000" dirty="0" smtClean="0"/>
              <a:t>Web </a:t>
            </a:r>
            <a:r>
              <a:rPr lang="en-US" sz="4000" dirty="0" smtClean="0"/>
              <a:t>application</a:t>
            </a:r>
            <a:r>
              <a:rPr lang="sk-SK" sz="4000" dirty="0" smtClean="0"/>
              <a:t> </a:t>
            </a:r>
            <a:r>
              <a:rPr lang="en-US" sz="4000" dirty="0" smtClean="0"/>
              <a:t>security</a:t>
            </a:r>
            <a:endParaRPr kumimoji="0" lang="cs-CZ" sz="3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928662" y="2643182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Juraj </a:t>
            </a:r>
            <a:r>
              <a:rPr lang="sk-SK" sz="2400" dirty="0" err="1" smtClean="0"/>
              <a:t>Komloši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Client/Server validation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0" indent="180975">
              <a:defRPr/>
            </a:pPr>
            <a:r>
              <a:rPr lang="en-US" sz="2400" b="1" dirty="0" smtClean="0"/>
              <a:t>Client validation:</a:t>
            </a:r>
          </a:p>
          <a:p>
            <a:pPr lvl="1" indent="180975">
              <a:defRPr/>
            </a:pPr>
            <a:r>
              <a:rPr lang="en-US" sz="2000" b="1" dirty="0" smtClean="0"/>
              <a:t>Gives the user immediate feedback</a:t>
            </a:r>
          </a:p>
          <a:p>
            <a:pPr indent="180975">
              <a:defRPr/>
            </a:pPr>
            <a:r>
              <a:rPr lang="en-US" sz="2400" b="1" dirty="0" smtClean="0"/>
              <a:t>Server validation:</a:t>
            </a:r>
          </a:p>
          <a:p>
            <a:pPr lvl="1" indent="180975">
              <a:defRPr/>
            </a:pPr>
            <a:r>
              <a:rPr lang="en-US" sz="2000" b="1" dirty="0" smtClean="0"/>
              <a:t>More advanced validations</a:t>
            </a:r>
          </a:p>
          <a:p>
            <a:pPr lvl="0" indent="180975">
              <a:defRPr/>
            </a:pPr>
            <a:r>
              <a:rPr lang="en-US" sz="2400" b="1" dirty="0" smtClean="0"/>
              <a:t>Why do we need server side as well as client side validation?</a:t>
            </a:r>
          </a:p>
          <a:p>
            <a:pPr lvl="1" indent="180975">
              <a:defRPr/>
            </a:pPr>
            <a:r>
              <a:rPr lang="sk-SK" sz="2000" b="1" dirty="0" smtClean="0"/>
              <a:t>C</a:t>
            </a:r>
            <a:r>
              <a:rPr lang="en-US" sz="2000" b="1" dirty="0" err="1" smtClean="0"/>
              <a:t>lient</a:t>
            </a:r>
            <a:r>
              <a:rPr lang="en-US" sz="2000" b="1" dirty="0" smtClean="0"/>
              <a:t> side validation may be subverted</a:t>
            </a:r>
          </a:p>
          <a:p>
            <a:pPr lvl="0" indent="180975">
              <a:defRPr/>
            </a:pPr>
            <a:r>
              <a:rPr lang="en-US" sz="2400" b="1" dirty="0" smtClean="0"/>
              <a:t>Common mistake:</a:t>
            </a:r>
          </a:p>
          <a:p>
            <a:pPr lvl="1" indent="180975">
              <a:defRPr/>
            </a:pPr>
            <a:r>
              <a:rPr lang="en-US" sz="2000" b="1" dirty="0" smtClean="0"/>
              <a:t>Disabled UI doesn’t allow to perform any actions</a:t>
            </a:r>
          </a:p>
          <a:p>
            <a:pPr lvl="1" indent="180975">
              <a:defRPr/>
            </a:pPr>
            <a:r>
              <a:rPr lang="sk-SK" sz="2000" b="1" dirty="0" err="1" smtClean="0"/>
              <a:t>Form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inputs</a:t>
            </a:r>
            <a:r>
              <a:rPr lang="sk-SK" sz="2000" b="1" dirty="0" smtClean="0"/>
              <a:t> are </a:t>
            </a:r>
            <a:r>
              <a:rPr lang="sk-SK" sz="2000" b="1" dirty="0" err="1" smtClean="0"/>
              <a:t>not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validated</a:t>
            </a:r>
            <a:endParaRPr lang="en-US" sz="2000" b="1" dirty="0" smtClean="0"/>
          </a:p>
          <a:p>
            <a:pPr indent="180975">
              <a:defRPr/>
            </a:pPr>
            <a:r>
              <a:rPr lang="en-US" sz="2400" b="1" dirty="0" smtClean="0">
                <a:hlinkClick r:id="rId3"/>
              </a:rPr>
              <a:t>Demo</a:t>
            </a:r>
            <a:endParaRPr lang="en-US" sz="2400" b="1" dirty="0" smtClean="0"/>
          </a:p>
          <a:p>
            <a:pPr lvl="1" indent="180975"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Session attack – session fixation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en-US" sz="2400" b="1" dirty="0" smtClean="0"/>
          </a:p>
          <a:p>
            <a:pPr lvl="0" indent="180975">
              <a:defRPr/>
            </a:pPr>
            <a:r>
              <a:rPr lang="en-US" sz="2400" b="1" dirty="0" smtClean="0"/>
              <a:t>Attacker fixes the user’s session ID before the user logs into target server</a:t>
            </a:r>
          </a:p>
          <a:p>
            <a:pPr lvl="0" indent="180975">
              <a:defRPr/>
            </a:pPr>
            <a:r>
              <a:rPr lang="en-US" sz="2400" b="1" dirty="0" smtClean="0"/>
              <a:t>Eliminate the need to obtain user’s session ID afterwards</a:t>
            </a:r>
          </a:p>
          <a:p>
            <a:pPr lvl="0" indent="180975">
              <a:defRPr/>
            </a:pPr>
            <a:r>
              <a:rPr lang="en-US" sz="2400" b="1" dirty="0" smtClean="0"/>
              <a:t>How it works:</a:t>
            </a:r>
          </a:p>
          <a:p>
            <a:pPr lvl="1" indent="180975">
              <a:defRPr/>
            </a:pPr>
            <a:r>
              <a:rPr lang="en-US" sz="2000" b="1" dirty="0" smtClean="0"/>
              <a:t>Attacker logs in to the server (get </a:t>
            </a:r>
            <a:r>
              <a:rPr lang="en-US" sz="2000" b="1" dirty="0" err="1" smtClean="0"/>
              <a:t>SessionID</a:t>
            </a:r>
            <a:r>
              <a:rPr lang="en-US" sz="2000" b="1" dirty="0" smtClean="0"/>
              <a:t>)</a:t>
            </a:r>
          </a:p>
          <a:p>
            <a:pPr lvl="1" indent="180975">
              <a:defRPr/>
            </a:pPr>
            <a:r>
              <a:rPr lang="en-US" sz="2000" b="1" dirty="0" smtClean="0"/>
              <a:t>Attacker sends link containing logon page with session ID to the victim </a:t>
            </a:r>
          </a:p>
          <a:p>
            <a:pPr lvl="1" indent="180975">
              <a:defRPr/>
            </a:pPr>
            <a:r>
              <a:rPr lang="en-US" sz="2000" b="1" dirty="0" smtClean="0"/>
              <a:t>Victim opens link (session already exists, a new one is not created)</a:t>
            </a:r>
          </a:p>
          <a:p>
            <a:pPr lvl="1" indent="180975">
              <a:defRPr/>
            </a:pPr>
            <a:r>
              <a:rPr lang="en-US" sz="2000" b="1" dirty="0" smtClean="0"/>
              <a:t>Victim logs in (using attacker session ID)</a:t>
            </a:r>
          </a:p>
          <a:p>
            <a:pPr lvl="1" indent="180975">
              <a:defRPr/>
            </a:pPr>
            <a:r>
              <a:rPr lang="en-US" sz="2000" b="1" dirty="0" smtClean="0"/>
              <a:t>Attacker can access victim’s account</a:t>
            </a:r>
            <a:endParaRPr lang="sk-SK" sz="2000" b="1" dirty="0" smtClean="0"/>
          </a:p>
          <a:p>
            <a:pPr lvl="1" indent="180975"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Session attack – session fixation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1" indent="180975">
              <a:defRPr/>
            </a:pPr>
            <a:endParaRPr lang="en-US" sz="2000" b="1" dirty="0" smtClean="0"/>
          </a:p>
        </p:txBody>
      </p:sp>
      <p:pic>
        <p:nvPicPr>
          <p:cNvPr id="5" name="Obrázok 4" descr="session_fixa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857232"/>
            <a:ext cx="8483690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Session attack – session fixation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18457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en-US" sz="2000" b="1" dirty="0" smtClean="0"/>
          </a:p>
          <a:p>
            <a:pPr lvl="0" indent="180975">
              <a:defRPr/>
            </a:pPr>
            <a:r>
              <a:rPr lang="en-US" sz="2000" b="1" dirty="0" smtClean="0"/>
              <a:t>Fixation </a:t>
            </a:r>
            <a:r>
              <a:rPr lang="en-US" sz="2000" b="1" dirty="0" err="1" smtClean="0"/>
              <a:t>SessionID</a:t>
            </a:r>
            <a:r>
              <a:rPr lang="en-US" sz="2000" b="1" dirty="0" smtClean="0"/>
              <a:t> can be done by:</a:t>
            </a:r>
          </a:p>
          <a:p>
            <a:pPr lvl="1" indent="180975">
              <a:defRPr/>
            </a:pPr>
            <a:r>
              <a:rPr lang="en-US" sz="2000" b="1" dirty="0" smtClean="0"/>
              <a:t>URL argument</a:t>
            </a:r>
          </a:p>
          <a:p>
            <a:pPr lvl="2" indent="180975">
              <a:defRPr/>
            </a:pPr>
            <a:r>
              <a:rPr lang="en-US" sz="1600" b="1" dirty="0" smtClean="0"/>
              <a:t>~/</a:t>
            </a:r>
            <a:r>
              <a:rPr lang="en-US" sz="1600" b="1" dirty="0" err="1" smtClean="0"/>
              <a:t>login.aspx?session</a:t>
            </a:r>
            <a:r>
              <a:rPr lang="en-US" sz="1600" b="1" dirty="0" smtClean="0"/>
              <a:t>=123456</a:t>
            </a:r>
          </a:p>
          <a:p>
            <a:pPr lvl="1" indent="180975">
              <a:defRPr/>
            </a:pPr>
            <a:r>
              <a:rPr lang="en-US" sz="2000" b="1" dirty="0" smtClean="0"/>
              <a:t>Hidden field</a:t>
            </a:r>
          </a:p>
          <a:p>
            <a:pPr lvl="2" indent="180975">
              <a:defRPr/>
            </a:pPr>
            <a:r>
              <a:rPr lang="en-US" sz="1600" b="1" dirty="0" smtClean="0"/>
              <a:t>Impractical</a:t>
            </a:r>
          </a:p>
          <a:p>
            <a:pPr lvl="1" indent="180975">
              <a:defRPr/>
            </a:pPr>
            <a:r>
              <a:rPr lang="en-US" sz="2000" b="1" dirty="0" smtClean="0"/>
              <a:t>Cookie</a:t>
            </a:r>
          </a:p>
          <a:p>
            <a:pPr lvl="2" indent="180975">
              <a:defRPr/>
            </a:pPr>
            <a:r>
              <a:rPr lang="en-US" sz="1600" b="1" dirty="0" smtClean="0"/>
              <a:t>The most commonly used / the most vulnerable</a:t>
            </a:r>
          </a:p>
          <a:p>
            <a:pPr indent="180975">
              <a:defRPr/>
            </a:pPr>
            <a:r>
              <a:rPr lang="en-US" sz="2400" b="1" dirty="0" smtClean="0"/>
              <a:t>How can be cookie issued to the browser</a:t>
            </a:r>
          </a:p>
          <a:p>
            <a:pPr lvl="1" indent="180975">
              <a:defRPr/>
            </a:pPr>
            <a:r>
              <a:rPr lang="en-US" sz="2000" b="1" dirty="0" smtClean="0"/>
              <a:t>Cross-site scripting (XSS)-&gt; </a:t>
            </a:r>
            <a:r>
              <a:rPr lang="en-US" sz="2000" b="1" dirty="0" err="1" smtClean="0"/>
              <a:t>document.cookie</a:t>
            </a:r>
            <a:r>
              <a:rPr lang="en-US" sz="2000" b="1" dirty="0" smtClean="0"/>
              <a:t>=“123456”</a:t>
            </a:r>
          </a:p>
          <a:p>
            <a:pPr lvl="1" indent="180975">
              <a:defRPr/>
            </a:pPr>
            <a:r>
              <a:rPr lang="en-US" sz="2000" b="1" dirty="0" smtClean="0"/>
              <a:t>Meta tag injection</a:t>
            </a:r>
          </a:p>
          <a:p>
            <a:pPr lvl="2" indent="180975">
              <a:defRPr/>
            </a:pPr>
            <a:r>
              <a:rPr lang="en-US" sz="1600" b="1" dirty="0" smtClean="0"/>
              <a:t>/&lt;meta%20http-equiv=Set-Cookie%20content="</a:t>
            </a:r>
            <a:r>
              <a:rPr lang="en-US" sz="1600" b="1" dirty="0" err="1" smtClean="0"/>
              <a:t>sessionid</a:t>
            </a:r>
            <a:r>
              <a:rPr lang="en-US" sz="1600" b="1" dirty="0" smtClean="0"/>
              <a:t>=1234; %20Expires=Friday,%201-Jan-2010%2000:00:00%20GMT”&gt;.</a:t>
            </a:r>
            <a:r>
              <a:rPr lang="en-US" sz="1600" b="1" dirty="0" err="1" smtClean="0"/>
              <a:t>idc</a:t>
            </a:r>
            <a:endParaRPr lang="en-US" sz="1600" b="1" dirty="0" smtClean="0"/>
          </a:p>
          <a:p>
            <a:pPr indent="180975">
              <a:defRPr/>
            </a:pPr>
            <a:r>
              <a:rPr lang="en-US" sz="2400" b="1" dirty="0" smtClean="0"/>
              <a:t>Demo</a:t>
            </a:r>
          </a:p>
          <a:p>
            <a:pPr lvl="1" indent="180975">
              <a:defRPr/>
            </a:pPr>
            <a:endParaRPr lang="en-US" sz="2000" b="1" dirty="0" smtClean="0"/>
          </a:p>
          <a:p>
            <a:pPr lvl="1" indent="180975">
              <a:defRPr/>
            </a:pPr>
            <a:endParaRPr lang="sk-SK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err="1" smtClean="0">
                <a:solidFill>
                  <a:schemeClr val="tx2">
                    <a:lumMod val="75000"/>
                  </a:schemeClr>
                </a:solidFill>
              </a:rPr>
              <a:t>Clickjacking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en-US" sz="2400" b="1" dirty="0" smtClean="0"/>
          </a:p>
          <a:p>
            <a:pPr lvl="0" indent="180975">
              <a:defRPr/>
            </a:pPr>
            <a:r>
              <a:rPr lang="en-US" sz="2400" b="1" dirty="0" smtClean="0"/>
              <a:t>UI is redesigned to carry some script code along the original code</a:t>
            </a:r>
          </a:p>
          <a:p>
            <a:pPr lvl="0" indent="180975">
              <a:defRPr/>
            </a:pPr>
            <a:r>
              <a:rPr lang="en-US" sz="2400" b="1" dirty="0" smtClean="0"/>
              <a:t>Tricks a user into performing undesired actions by clicking on a concealed link</a:t>
            </a:r>
          </a:p>
          <a:p>
            <a:pPr lvl="0" indent="180975">
              <a:defRPr/>
            </a:pPr>
            <a:r>
              <a:rPr lang="en-US" sz="2400" b="1" dirty="0" smtClean="0"/>
              <a:t>Clicking the visible buttons on the </a:t>
            </a:r>
            <a:r>
              <a:rPr lang="en-US" sz="2400" b="1" dirty="0" err="1" smtClean="0"/>
              <a:t>clickjacked</a:t>
            </a:r>
            <a:r>
              <a:rPr lang="en-US" sz="2400" b="1" dirty="0" smtClean="0"/>
              <a:t> page vs. performing actions on the hidden page</a:t>
            </a:r>
          </a:p>
          <a:p>
            <a:pPr lvl="0" indent="180975">
              <a:defRPr/>
            </a:pPr>
            <a:r>
              <a:rPr lang="en-US" sz="2400" b="1" dirty="0" smtClean="0"/>
              <a:t>How to avoid </a:t>
            </a:r>
            <a:r>
              <a:rPr lang="en-US" sz="2400" b="1" dirty="0" err="1" smtClean="0"/>
              <a:t>clickjacking</a:t>
            </a:r>
            <a:r>
              <a:rPr lang="en-US" sz="2400" b="1" dirty="0" smtClean="0"/>
              <a:t>:</a:t>
            </a:r>
          </a:p>
          <a:p>
            <a:pPr lvl="1" indent="180975">
              <a:defRPr/>
            </a:pPr>
            <a:r>
              <a:rPr lang="sk-SK" sz="2000" b="1" dirty="0" err="1" smtClean="0"/>
              <a:t>X-Frames-Options</a:t>
            </a:r>
            <a:r>
              <a:rPr lang="sk-SK" sz="2000" b="1" dirty="0" smtClean="0"/>
              <a:t>: </a:t>
            </a:r>
            <a:r>
              <a:rPr lang="sk-SK" sz="2000" b="1" dirty="0" err="1" smtClean="0"/>
              <a:t>sameorigin</a:t>
            </a:r>
            <a:r>
              <a:rPr lang="sk-SK" sz="2000" b="1" dirty="0" smtClean="0"/>
              <a:t> | </a:t>
            </a:r>
            <a:r>
              <a:rPr lang="sk-SK" sz="2000" b="1" dirty="0" err="1" smtClean="0"/>
              <a:t>deny</a:t>
            </a:r>
            <a:endParaRPr lang="en-US" sz="2000" b="1" dirty="0" smtClean="0"/>
          </a:p>
          <a:p>
            <a:pPr indent="180975">
              <a:defRPr/>
            </a:pPr>
            <a:r>
              <a:rPr lang="en-US" sz="2400" b="1" dirty="0" smtClean="0">
                <a:hlinkClick r:id="rId3"/>
              </a:rPr>
              <a:t>Demo</a:t>
            </a:r>
            <a:endParaRPr lang="sk-SK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CSRF - Cross Site Request Forgery 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112568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en-US" sz="2400" b="1" dirty="0" smtClean="0"/>
          </a:p>
          <a:p>
            <a:pPr lvl="0" indent="180975">
              <a:defRPr/>
            </a:pPr>
            <a:r>
              <a:rPr lang="en-US" sz="2400" b="1" dirty="0" smtClean="0"/>
              <a:t>Allows an attacker to take arbitrary actions as the victim against a web site</a:t>
            </a:r>
          </a:p>
          <a:p>
            <a:pPr lvl="0" indent="180975">
              <a:defRPr/>
            </a:pPr>
            <a:r>
              <a:rPr lang="en-US" sz="2400" b="1" dirty="0" smtClean="0"/>
              <a:t>How it works:</a:t>
            </a:r>
          </a:p>
          <a:p>
            <a:pPr lvl="1" indent="180975">
              <a:defRPr/>
            </a:pPr>
            <a:r>
              <a:rPr lang="en-US" sz="2000" b="1" dirty="0" smtClean="0"/>
              <a:t>Victim is logged on internet banking portal</a:t>
            </a:r>
          </a:p>
          <a:p>
            <a:pPr lvl="1" indent="180975">
              <a:defRPr/>
            </a:pPr>
            <a:r>
              <a:rPr lang="en-US" sz="2000" b="1" dirty="0" smtClean="0"/>
              <a:t>Attacker crafts HTML image element that references to bank portal</a:t>
            </a:r>
          </a:p>
          <a:p>
            <a:pPr lvl="2" indent="180975">
              <a:defRPr/>
            </a:pPr>
            <a:r>
              <a:rPr lang="en-US" sz="1600" b="1" dirty="0" smtClean="0"/>
              <a:t>&lt;</a:t>
            </a:r>
            <a:r>
              <a:rPr lang="en-US" sz="1600" b="1" dirty="0" err="1" smtClean="0"/>
              <a:t>img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src</a:t>
            </a:r>
            <a:r>
              <a:rPr lang="en-US" sz="1600" b="1" dirty="0" smtClean="0"/>
              <a:t>="http://bank.example/payment?account=XY&amp;amount=10000&amp;for=XYZ"&gt;</a:t>
            </a:r>
          </a:p>
          <a:p>
            <a:pPr lvl="1" indent="180975">
              <a:defRPr/>
            </a:pPr>
            <a:r>
              <a:rPr lang="en-US" sz="2000" b="1" dirty="0" smtClean="0"/>
              <a:t>Victim visits attacker web site</a:t>
            </a:r>
          </a:p>
          <a:p>
            <a:pPr lvl="1" indent="180975">
              <a:defRPr/>
            </a:pPr>
            <a:r>
              <a:rPr lang="en-US" sz="2000" b="1" dirty="0" smtClean="0"/>
              <a:t>Victim’s browser execute request with victim’s cookie</a:t>
            </a:r>
          </a:p>
          <a:p>
            <a:pPr indent="180975">
              <a:defRPr/>
            </a:pPr>
            <a:r>
              <a:rPr lang="en-US" sz="2400" b="1" dirty="0" smtClean="0"/>
              <a:t>How to avoid CSRF:</a:t>
            </a:r>
          </a:p>
          <a:p>
            <a:pPr lvl="1" indent="180975">
              <a:defRPr/>
            </a:pPr>
            <a:r>
              <a:rPr lang="en-US" sz="2000" b="1" dirty="0" smtClean="0"/>
              <a:t>Using POST instead of GET</a:t>
            </a:r>
          </a:p>
          <a:p>
            <a:pPr lvl="1" indent="180975">
              <a:defRPr/>
            </a:pPr>
            <a:r>
              <a:rPr lang="en-US" sz="2000" b="1" dirty="0" smtClean="0"/>
              <a:t>Implementing secret tokens</a:t>
            </a:r>
          </a:p>
          <a:p>
            <a:pPr indent="180975">
              <a:defRPr/>
            </a:pPr>
            <a:r>
              <a:rPr lang="en-US" sz="2400" b="1" dirty="0" smtClean="0"/>
              <a:t>Demo</a:t>
            </a:r>
            <a:endParaRPr lang="sk-SK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Argument injection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112568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en-US" sz="2400" b="1" dirty="0" smtClean="0"/>
          </a:p>
          <a:p>
            <a:pPr lvl="0" indent="180975">
              <a:defRPr/>
            </a:pPr>
            <a:r>
              <a:rPr lang="en-US" sz="2400" b="1" dirty="0" smtClean="0"/>
              <a:t>Attack based on tampering with input parameters</a:t>
            </a:r>
          </a:p>
          <a:p>
            <a:pPr lvl="0" indent="180975">
              <a:defRPr/>
            </a:pPr>
            <a:r>
              <a:rPr lang="en-US" sz="2400" b="1" dirty="0" smtClean="0"/>
              <a:t>Result:</a:t>
            </a:r>
          </a:p>
          <a:p>
            <a:pPr lvl="1" indent="180975">
              <a:defRPr/>
            </a:pPr>
            <a:r>
              <a:rPr lang="en-US" sz="2000" b="1" dirty="0" smtClean="0"/>
              <a:t>Attacker can see data which he normally can not see</a:t>
            </a:r>
          </a:p>
          <a:p>
            <a:pPr lvl="1" indent="180975">
              <a:defRPr/>
            </a:pPr>
            <a:r>
              <a:rPr lang="en-US" sz="2000" b="1" dirty="0"/>
              <a:t>Attacker can </a:t>
            </a:r>
            <a:r>
              <a:rPr lang="en-US" sz="2000" b="1" dirty="0" smtClean="0"/>
              <a:t>modify data </a:t>
            </a:r>
            <a:r>
              <a:rPr lang="en-US" sz="2000" b="1" dirty="0"/>
              <a:t>which he normally can not </a:t>
            </a:r>
            <a:r>
              <a:rPr lang="en-US" sz="2000" b="1" dirty="0" smtClean="0"/>
              <a:t>modify</a:t>
            </a:r>
            <a:endParaRPr lang="en-US" sz="2000" b="1" dirty="0"/>
          </a:p>
          <a:p>
            <a:pPr indent="180975">
              <a:defRPr/>
            </a:pPr>
            <a:r>
              <a:rPr lang="en-US" sz="2400" b="1" dirty="0" smtClean="0"/>
              <a:t>How to find argument injection:</a:t>
            </a:r>
          </a:p>
          <a:p>
            <a:pPr lvl="1" indent="180975">
              <a:defRPr/>
            </a:pPr>
            <a:r>
              <a:rPr lang="en-US" sz="2000" b="1" dirty="0" smtClean="0"/>
              <a:t>Focus on query parameters</a:t>
            </a:r>
          </a:p>
          <a:p>
            <a:pPr lvl="1" indent="180975">
              <a:defRPr/>
            </a:pPr>
            <a:r>
              <a:rPr lang="en-US" sz="2000" b="1" dirty="0" smtClean="0"/>
              <a:t>Try to enumerate integer values in query strings (e.g. IDs)</a:t>
            </a:r>
          </a:p>
          <a:p>
            <a:pPr indent="180975">
              <a:defRPr/>
            </a:pPr>
            <a:r>
              <a:rPr lang="en-US" sz="2400" b="1" dirty="0" smtClean="0"/>
              <a:t>How to avoid argument injection:</a:t>
            </a:r>
          </a:p>
          <a:p>
            <a:pPr lvl="1" indent="180975">
              <a:defRPr/>
            </a:pPr>
            <a:r>
              <a:rPr lang="en-US" sz="2000" b="1" dirty="0" smtClean="0"/>
              <a:t>Changing query parameters to e.g. GUID (less predictive)</a:t>
            </a:r>
          </a:p>
          <a:p>
            <a:pPr lvl="1" indent="180975">
              <a:defRPr/>
            </a:pPr>
            <a:r>
              <a:rPr lang="en-US" sz="2000" b="1" dirty="0" smtClean="0"/>
              <a:t>Check user permissions before modifying objects</a:t>
            </a:r>
          </a:p>
          <a:p>
            <a:pPr indent="180975">
              <a:defRPr/>
            </a:pPr>
            <a:r>
              <a:rPr lang="en-US" sz="2400" b="1" dirty="0" smtClean="0"/>
              <a:t>Demo</a:t>
            </a:r>
            <a:endParaRPr lang="sk-SK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2480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Q&amp;A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Agenda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256584"/>
          </a:xfrm>
        </p:spPr>
        <p:txBody>
          <a:bodyPr>
            <a:normAutofit/>
          </a:bodyPr>
          <a:lstStyle/>
          <a:p>
            <a:pPr indent="180975">
              <a:defRPr/>
            </a:pPr>
            <a:endParaRPr lang="sk-SK" sz="2400" b="1" dirty="0" smtClean="0"/>
          </a:p>
          <a:p>
            <a:pPr indent="180975">
              <a:defRPr/>
            </a:pPr>
            <a:r>
              <a:rPr lang="sk-SK" sz="2400" b="1" dirty="0" err="1" smtClean="0"/>
              <a:t>Why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is</a:t>
            </a:r>
            <a:r>
              <a:rPr lang="sk-SK" sz="2400" b="1" dirty="0" smtClean="0"/>
              <a:t> web </a:t>
            </a:r>
            <a:r>
              <a:rPr lang="sk-SK" sz="2400" b="1" dirty="0" err="1" smtClean="0"/>
              <a:t>app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security</a:t>
            </a:r>
            <a:r>
              <a:rPr lang="sk-SK" sz="2400" b="1" dirty="0" smtClean="0"/>
              <a:t> so </a:t>
            </a:r>
            <a:r>
              <a:rPr lang="sk-SK" sz="2400" b="1" dirty="0" err="1" smtClean="0"/>
              <a:t>important</a:t>
            </a:r>
            <a:r>
              <a:rPr lang="sk-SK" sz="2400" b="1" dirty="0" smtClean="0"/>
              <a:t>?</a:t>
            </a:r>
          </a:p>
          <a:p>
            <a:pPr indent="180975">
              <a:defRPr/>
            </a:pPr>
            <a:r>
              <a:rPr lang="sk-SK" sz="2400" b="1" dirty="0" smtClean="0"/>
              <a:t>OWASP Top 10</a:t>
            </a:r>
          </a:p>
          <a:p>
            <a:pPr indent="180975">
              <a:defRPr/>
            </a:pPr>
            <a:r>
              <a:rPr lang="sk-SK" sz="2400" b="1" dirty="0" err="1" smtClean="0"/>
              <a:t>Cross-site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scripting</a:t>
            </a:r>
            <a:r>
              <a:rPr lang="sk-SK" sz="2400" b="1" dirty="0" smtClean="0"/>
              <a:t> (XSS)</a:t>
            </a:r>
          </a:p>
          <a:p>
            <a:pPr indent="180975">
              <a:defRPr/>
            </a:pPr>
            <a:r>
              <a:rPr lang="sk-SK" sz="2400" b="1" dirty="0" smtClean="0"/>
              <a:t>SQL </a:t>
            </a:r>
            <a:r>
              <a:rPr lang="sk-SK" sz="2400" b="1" dirty="0" err="1" smtClean="0"/>
              <a:t>injection</a:t>
            </a:r>
            <a:endParaRPr lang="sk-SK" sz="2400" b="1" dirty="0" smtClean="0"/>
          </a:p>
          <a:p>
            <a:pPr indent="180975">
              <a:defRPr/>
            </a:pPr>
            <a:r>
              <a:rPr lang="sk-SK" sz="2400" b="1" dirty="0" err="1" smtClean="0"/>
              <a:t>Input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validation</a:t>
            </a:r>
            <a:endParaRPr lang="sk-SK" sz="2400" b="1" dirty="0" smtClean="0"/>
          </a:p>
          <a:p>
            <a:pPr indent="180975">
              <a:defRPr/>
            </a:pPr>
            <a:r>
              <a:rPr lang="sk-SK" sz="2400" b="1" dirty="0" err="1" smtClean="0"/>
              <a:t>Client</a:t>
            </a:r>
            <a:r>
              <a:rPr lang="sk-SK" sz="2400" b="1" dirty="0" smtClean="0"/>
              <a:t>/server </a:t>
            </a:r>
            <a:r>
              <a:rPr lang="sk-SK" sz="2400" b="1" dirty="0" err="1" smtClean="0"/>
              <a:t>validation</a:t>
            </a:r>
            <a:endParaRPr lang="sk-SK" sz="2400" b="1" dirty="0" smtClean="0"/>
          </a:p>
          <a:p>
            <a:pPr indent="180975">
              <a:defRPr/>
            </a:pPr>
            <a:r>
              <a:rPr lang="sk-SK" sz="2400" b="1" dirty="0" err="1" smtClean="0"/>
              <a:t>Session</a:t>
            </a:r>
            <a:r>
              <a:rPr lang="sk-SK" sz="2400" b="1" dirty="0" smtClean="0"/>
              <a:t> </a:t>
            </a:r>
            <a:r>
              <a:rPr lang="en-US" sz="2400" b="1" dirty="0" smtClean="0"/>
              <a:t>attack – session fixation</a:t>
            </a:r>
          </a:p>
          <a:p>
            <a:pPr indent="180975">
              <a:defRPr/>
            </a:pPr>
            <a:r>
              <a:rPr lang="en-US" sz="2400" b="1" dirty="0" err="1" smtClean="0"/>
              <a:t>Clickjacking</a:t>
            </a:r>
            <a:endParaRPr lang="en-US" sz="2400" b="1" dirty="0" smtClean="0"/>
          </a:p>
          <a:p>
            <a:pPr indent="180975">
              <a:defRPr/>
            </a:pPr>
            <a:r>
              <a:rPr lang="en-US" sz="2400" b="1" dirty="0" smtClean="0"/>
              <a:t>CSRF</a:t>
            </a:r>
          </a:p>
          <a:p>
            <a:pPr indent="180975">
              <a:defRPr/>
            </a:pPr>
            <a:r>
              <a:rPr lang="en-US" sz="2400" b="1" dirty="0" smtClean="0"/>
              <a:t>Argument injection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Why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 web </a:t>
            </a:r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application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security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 so </a:t>
            </a:r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important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0" indent="180975">
              <a:defRPr/>
            </a:pPr>
            <a:r>
              <a:rPr lang="sk-SK" sz="2400" b="1" dirty="0" smtClean="0"/>
              <a:t>Identity </a:t>
            </a:r>
            <a:r>
              <a:rPr lang="sk-SK" sz="2400" b="1" dirty="0" err="1" smtClean="0"/>
              <a:t>theft</a:t>
            </a:r>
            <a:r>
              <a:rPr lang="sk-SK" sz="2400" b="1" dirty="0" smtClean="0"/>
              <a:t> (</a:t>
            </a:r>
            <a:r>
              <a:rPr lang="sk-SK" sz="2400" b="1" dirty="0" err="1" smtClean="0"/>
              <a:t>session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attacks</a:t>
            </a:r>
            <a:r>
              <a:rPr lang="sk-SK" sz="2400" b="1" dirty="0" smtClean="0"/>
              <a:t>)</a:t>
            </a:r>
          </a:p>
          <a:p>
            <a:pPr lvl="1" indent="180975">
              <a:defRPr/>
            </a:pPr>
            <a:r>
              <a:rPr lang="sk-SK" sz="2000" b="1" dirty="0" err="1" smtClean="0"/>
              <a:t>Allow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access</a:t>
            </a:r>
            <a:r>
              <a:rPr lang="sk-SK" sz="2000" b="1" dirty="0" smtClean="0"/>
              <a:t> to </a:t>
            </a:r>
            <a:r>
              <a:rPr lang="sk-SK" sz="2000" b="1" dirty="0" err="1" smtClean="0"/>
              <a:t>illegitimate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functions</a:t>
            </a:r>
            <a:r>
              <a:rPr lang="sk-SK" sz="2000" b="1" dirty="0" smtClean="0"/>
              <a:t> or </a:t>
            </a:r>
            <a:r>
              <a:rPr lang="sk-SK" sz="2000" b="1" dirty="0" err="1" smtClean="0"/>
              <a:t>data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Compromising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application</a:t>
            </a:r>
            <a:r>
              <a:rPr lang="sk-SK" sz="2400" b="1" dirty="0" smtClean="0"/>
              <a:t> (</a:t>
            </a:r>
            <a:r>
              <a:rPr lang="sk-SK" sz="2400" b="1" dirty="0" err="1" smtClean="0"/>
              <a:t>SQLi</a:t>
            </a:r>
            <a:r>
              <a:rPr lang="sk-SK" sz="2400" b="1" dirty="0" smtClean="0"/>
              <a:t>, XSS, LDAP...)</a:t>
            </a:r>
          </a:p>
          <a:p>
            <a:pPr lvl="1" indent="180975">
              <a:defRPr/>
            </a:pPr>
            <a:r>
              <a:rPr lang="sk-SK" sz="2000" b="1" dirty="0" err="1" smtClean="0"/>
              <a:t>Availability</a:t>
            </a:r>
            <a:r>
              <a:rPr lang="sk-SK" sz="2000" b="1" dirty="0" smtClean="0"/>
              <a:t>, integrity and </a:t>
            </a:r>
            <a:r>
              <a:rPr lang="sk-SK" sz="2000" b="1" dirty="0" err="1" smtClean="0"/>
              <a:t>confidentiality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could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be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affected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smtClean="0"/>
              <a:t>L</a:t>
            </a:r>
            <a:r>
              <a:rPr lang="en-US" sz="2400" b="1" dirty="0" err="1" smtClean="0"/>
              <a:t>oss</a:t>
            </a:r>
            <a:r>
              <a:rPr lang="en-US" sz="2400" b="1" dirty="0" smtClean="0"/>
              <a:t> of </a:t>
            </a:r>
            <a:r>
              <a:rPr lang="en-US" sz="2400" b="1" dirty="0" smtClean="0"/>
              <a:t>service - </a:t>
            </a:r>
            <a:r>
              <a:rPr lang="sk-SK" sz="2000" b="1" dirty="0" err="1" smtClean="0"/>
              <a:t>DoS</a:t>
            </a:r>
            <a:r>
              <a:rPr lang="sk-SK" sz="2000" b="1" dirty="0" smtClean="0"/>
              <a:t>, </a:t>
            </a:r>
            <a:r>
              <a:rPr lang="sk-SK" sz="2000" b="1" dirty="0" err="1" smtClean="0"/>
              <a:t>DDoS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Loss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of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reputation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organizations</a:t>
            </a:r>
            <a:endParaRPr lang="en-US" sz="2400" b="1" dirty="0" smtClean="0"/>
          </a:p>
          <a:p>
            <a:pPr indent="180975">
              <a:defRPr/>
            </a:pPr>
            <a:r>
              <a:rPr lang="en-US" sz="2400" b="1" dirty="0" smtClean="0"/>
              <a:t>Attack’s reasons:</a:t>
            </a:r>
          </a:p>
          <a:p>
            <a:pPr lvl="1" indent="180975">
              <a:defRPr/>
            </a:pPr>
            <a:r>
              <a:rPr lang="en-US" sz="2000" b="1" dirty="0" smtClean="0"/>
              <a:t>Commercial - Sony’s PlayStation Network, Acer Europe, </a:t>
            </a:r>
          </a:p>
          <a:p>
            <a:pPr lvl="1" indent="180975">
              <a:defRPr/>
            </a:pPr>
            <a:r>
              <a:rPr lang="en-US" sz="2000" b="1" dirty="0" smtClean="0"/>
              <a:t>Political - Iran's </a:t>
            </a:r>
            <a:r>
              <a:rPr lang="en-US" sz="2000" b="1" dirty="0"/>
              <a:t>Ministry of Foreign </a:t>
            </a:r>
            <a:r>
              <a:rPr lang="en-US" sz="2000" b="1" dirty="0" smtClean="0"/>
              <a:t>Affairs, </a:t>
            </a:r>
          </a:p>
          <a:p>
            <a:pPr lvl="1" indent="180975">
              <a:defRPr/>
            </a:pPr>
            <a:r>
              <a:rPr lang="en-US" sz="2000" b="1" dirty="0" smtClean="0"/>
              <a:t>Profit - e-shop administration, </a:t>
            </a:r>
            <a:r>
              <a:rPr lang="en-US" sz="2000" b="1" dirty="0" err="1" smtClean="0"/>
              <a:t>BitCoin</a:t>
            </a:r>
            <a:r>
              <a:rPr lang="en-US" sz="2000" b="1" dirty="0" smtClean="0"/>
              <a:t> stock exchange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OWASP Top 10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482453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0" indent="180975">
              <a:defRPr/>
            </a:pPr>
            <a:r>
              <a:rPr lang="sk-SK" sz="2400" b="1" dirty="0" smtClean="0"/>
              <a:t>OWASP - </a:t>
            </a:r>
            <a:r>
              <a:rPr lang="en-US" sz="2400" b="1" dirty="0" smtClean="0"/>
              <a:t>The Open Web Application Security Project</a:t>
            </a:r>
            <a:endParaRPr lang="sk-SK" sz="2400" b="1" dirty="0" smtClean="0"/>
          </a:p>
          <a:p>
            <a:pPr lvl="1" indent="180975">
              <a:defRPr/>
            </a:pPr>
            <a:r>
              <a:rPr lang="en-US" sz="2000" b="1" dirty="0" smtClean="0"/>
              <a:t>open-source web application security project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smtClean="0"/>
              <a:t>OWASP </a:t>
            </a:r>
            <a:r>
              <a:rPr lang="sk-SK" sz="2400" b="1" dirty="0" err="1" smtClean="0"/>
              <a:t>Development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Guide</a:t>
            </a:r>
            <a:endParaRPr lang="sk-SK" sz="2400" b="1" dirty="0" smtClean="0"/>
          </a:p>
          <a:p>
            <a:pPr lvl="1" indent="180975">
              <a:defRPr/>
            </a:pPr>
            <a:r>
              <a:rPr lang="en-US" sz="2000" b="1" dirty="0" smtClean="0"/>
              <a:t>covers an extensive array of application-level security issues, from SQL injection through modern concerns such as phishing, credit card handling, session fixation, cross-site request forgeries, compliance, and privacy issues.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References</a:t>
            </a:r>
            <a:endParaRPr lang="sk-SK" sz="2400" b="1" dirty="0" smtClean="0"/>
          </a:p>
          <a:p>
            <a:pPr lvl="1" indent="180975">
              <a:defRPr/>
            </a:pPr>
            <a:r>
              <a:rPr lang="sk-SK" sz="2000" b="1" dirty="0" smtClean="0"/>
              <a:t>OWASP </a:t>
            </a:r>
            <a:r>
              <a:rPr lang="sk-SK" sz="2000" b="1" dirty="0" err="1" smtClean="0">
                <a:hlinkClick r:id="rId3"/>
              </a:rPr>
              <a:t>official</a:t>
            </a:r>
            <a:r>
              <a:rPr lang="sk-SK" sz="2000" b="1" dirty="0" smtClean="0">
                <a:hlinkClick r:id="rId3"/>
              </a:rPr>
              <a:t> site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smtClean="0"/>
              <a:t>OWASP </a:t>
            </a:r>
            <a:r>
              <a:rPr lang="sk-SK" sz="2000" b="1" dirty="0" err="1" smtClean="0">
                <a:hlinkClick r:id="rId4"/>
              </a:rPr>
              <a:t>development</a:t>
            </a:r>
            <a:r>
              <a:rPr lang="sk-SK" sz="2000" b="1" dirty="0" smtClean="0">
                <a:hlinkClick r:id="rId4"/>
              </a:rPr>
              <a:t> </a:t>
            </a:r>
            <a:r>
              <a:rPr lang="sk-SK" sz="2000" b="1" dirty="0" err="1" smtClean="0">
                <a:hlinkClick r:id="rId4"/>
              </a:rPr>
              <a:t>guide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smtClean="0"/>
              <a:t>OWASP </a:t>
            </a:r>
            <a:r>
              <a:rPr lang="sk-SK" sz="2000" b="1" dirty="0" err="1" smtClean="0">
                <a:hlinkClick r:id="rId5"/>
              </a:rPr>
              <a:t>testing</a:t>
            </a:r>
            <a:r>
              <a:rPr lang="sk-SK" sz="2000" b="1" dirty="0" smtClean="0">
                <a:hlinkClick r:id="rId5"/>
              </a:rPr>
              <a:t> </a:t>
            </a:r>
            <a:r>
              <a:rPr lang="sk-SK" sz="2000" b="1" dirty="0" err="1" smtClean="0">
                <a:hlinkClick r:id="rId5"/>
              </a:rPr>
              <a:t>guide</a:t>
            </a:r>
            <a:endParaRPr lang="sk-SK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0" y="188640"/>
            <a:ext cx="6454552" cy="490066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solidFill>
                  <a:schemeClr val="tx2">
                    <a:lumMod val="75000"/>
                  </a:schemeClr>
                </a:solidFill>
              </a:rPr>
              <a:t>2013 </a:t>
            </a:r>
            <a:r>
              <a:rPr lang="cs-CZ" sz="2500" b="1" dirty="0" err="1" smtClean="0">
                <a:solidFill>
                  <a:schemeClr val="tx2">
                    <a:lumMod val="75000"/>
                  </a:schemeClr>
                </a:solidFill>
              </a:rPr>
              <a:t>Application</a:t>
            </a:r>
            <a:r>
              <a:rPr lang="cs-CZ" sz="2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500" b="1" dirty="0" err="1" smtClean="0">
                <a:solidFill>
                  <a:schemeClr val="tx2">
                    <a:lumMod val="75000"/>
                  </a:schemeClr>
                </a:solidFill>
              </a:rPr>
              <a:t>Vulnerability</a:t>
            </a:r>
            <a:r>
              <a:rPr lang="cs-CZ" sz="2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500" b="1" dirty="0" err="1" smtClean="0">
                <a:solidFill>
                  <a:schemeClr val="tx2">
                    <a:lumMod val="75000"/>
                  </a:schemeClr>
                </a:solidFill>
              </a:rPr>
              <a:t>Population</a:t>
            </a:r>
            <a:endParaRPr lang="cs-CZ" sz="25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4" name="Zástupný symbol obsahu 1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BlokTextu 14"/>
          <p:cNvSpPr txBox="1"/>
          <p:nvPr/>
        </p:nvSpPr>
        <p:spPr>
          <a:xfrm>
            <a:off x="179512" y="5805264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http://blog.</a:t>
            </a:r>
            <a:r>
              <a:rPr lang="cs-CZ" sz="1100" dirty="0" err="1" smtClean="0"/>
              <a:t>cenzic.com</a:t>
            </a:r>
            <a:r>
              <a:rPr lang="cs-CZ" sz="1100" dirty="0" smtClean="0"/>
              <a:t>/2013/03/</a:t>
            </a:r>
            <a:r>
              <a:rPr lang="cs-CZ" sz="1100" dirty="0" err="1" smtClean="0"/>
              <a:t>application</a:t>
            </a:r>
            <a:r>
              <a:rPr lang="cs-CZ" sz="1100" dirty="0" smtClean="0"/>
              <a:t>-</a:t>
            </a:r>
            <a:r>
              <a:rPr lang="cs-CZ" sz="1100" dirty="0" err="1" smtClean="0"/>
              <a:t>vulnerability</a:t>
            </a:r>
            <a:r>
              <a:rPr lang="cs-CZ" sz="1100" dirty="0" smtClean="0"/>
              <a:t>-</a:t>
            </a:r>
            <a:r>
              <a:rPr lang="cs-CZ" sz="1100" dirty="0" err="1" smtClean="0"/>
              <a:t>trends</a:t>
            </a:r>
            <a:r>
              <a:rPr lang="cs-CZ" sz="1100" dirty="0" smtClean="0"/>
              <a:t>-report/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Cross-site scripting (XSS)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328592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indent="180975">
              <a:defRPr/>
            </a:pPr>
            <a:r>
              <a:rPr lang="sk-SK" sz="2400" b="1" dirty="0" smtClean="0"/>
              <a:t>E</a:t>
            </a:r>
            <a:r>
              <a:rPr lang="en-US" sz="2400" b="1" dirty="0" err="1" smtClean="0"/>
              <a:t>nables</a:t>
            </a:r>
            <a:r>
              <a:rPr lang="en-US" sz="2400" b="1" dirty="0" smtClean="0"/>
              <a:t> attackers to inject client-side script</a:t>
            </a:r>
            <a:endParaRPr lang="sk-SK" sz="2400" b="1" dirty="0" smtClean="0"/>
          </a:p>
          <a:p>
            <a:pPr lvl="0" indent="180975">
              <a:defRPr/>
            </a:pPr>
            <a:r>
              <a:rPr lang="sk-SK" sz="2400" b="1" dirty="0" smtClean="0"/>
              <a:t>I</a:t>
            </a:r>
            <a:r>
              <a:rPr lang="en-US" sz="2400" b="1" dirty="0" err="1" smtClean="0"/>
              <a:t>nject</a:t>
            </a:r>
            <a:r>
              <a:rPr lang="en-US" sz="2400" b="1" dirty="0" smtClean="0"/>
              <a:t> malicious code segments that are run by your server in the victim's browser </a:t>
            </a:r>
            <a:endParaRPr lang="sk-SK" sz="2400" b="1" dirty="0" smtClean="0"/>
          </a:p>
          <a:p>
            <a:pPr lvl="0" indent="180975">
              <a:defRPr/>
            </a:pPr>
            <a:r>
              <a:rPr lang="sk-SK" sz="2400" b="1" dirty="0" smtClean="0"/>
              <a:t>Main </a:t>
            </a:r>
            <a:r>
              <a:rPr lang="sk-SK" sz="2400" b="1" dirty="0" err="1" smtClean="0"/>
              <a:t>types</a:t>
            </a:r>
            <a:r>
              <a:rPr lang="sk-SK" sz="2400" b="1" dirty="0" smtClean="0"/>
              <a:t>:</a:t>
            </a:r>
          </a:p>
          <a:p>
            <a:pPr lvl="1" indent="180975">
              <a:defRPr/>
            </a:pPr>
            <a:r>
              <a:rPr lang="sk-SK" sz="2000" b="1" dirty="0" err="1" smtClean="0"/>
              <a:t>Persistant</a:t>
            </a:r>
            <a:r>
              <a:rPr lang="sk-SK" sz="2000" b="1" dirty="0" smtClean="0"/>
              <a:t> - </a:t>
            </a:r>
            <a:r>
              <a:rPr lang="en-US" sz="2000" b="1" dirty="0" smtClean="0"/>
              <a:t>the code is added to the web site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err="1" smtClean="0"/>
              <a:t>Non-persistant</a:t>
            </a:r>
            <a:r>
              <a:rPr lang="sk-SK" sz="2000" b="1" dirty="0" smtClean="0"/>
              <a:t> - </a:t>
            </a:r>
            <a:r>
              <a:rPr lang="en-US" sz="2000" b="1" dirty="0" smtClean="0"/>
              <a:t>the malicious code is contained in the URL</a:t>
            </a:r>
            <a:endParaRPr lang="sk-SK" sz="2000" b="1" dirty="0" smtClean="0"/>
          </a:p>
          <a:p>
            <a:pPr lvl="0" indent="180975">
              <a:defRPr/>
            </a:pPr>
            <a:r>
              <a:rPr lang="sk-SK" sz="2400" b="1" dirty="0" err="1" smtClean="0"/>
              <a:t>Common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targets</a:t>
            </a:r>
            <a:r>
              <a:rPr lang="sk-SK" sz="2400" b="1" dirty="0" smtClean="0"/>
              <a:t>:</a:t>
            </a:r>
          </a:p>
          <a:p>
            <a:pPr lvl="1" indent="180975">
              <a:defRPr/>
            </a:pPr>
            <a:r>
              <a:rPr lang="sk-SK" sz="2000" b="1" dirty="0" err="1" smtClean="0"/>
              <a:t>Cookies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err="1" smtClean="0"/>
              <a:t>Social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engineering</a:t>
            </a:r>
            <a:endParaRPr lang="en-US" sz="2000" b="1" dirty="0" smtClean="0"/>
          </a:p>
          <a:p>
            <a:pPr indent="180975">
              <a:defRPr/>
            </a:pPr>
            <a:r>
              <a:rPr lang="en-US" sz="2400" b="1" dirty="0" err="1" smtClean="0"/>
              <a:t>XSS</a:t>
            </a:r>
            <a:r>
              <a:rPr lang="en-US" sz="2400" b="1" dirty="0" smtClean="0"/>
              <a:t> sources:</a:t>
            </a:r>
          </a:p>
          <a:p>
            <a:pPr lvl="1" indent="180975">
              <a:defRPr/>
            </a:pPr>
            <a:r>
              <a:rPr lang="en-US" sz="2000" b="1" dirty="0" smtClean="0"/>
              <a:t>URL</a:t>
            </a:r>
            <a:r>
              <a:rPr lang="en-US" sz="2000" b="1" smtClean="0"/>
              <a:t>, Flash, videos…</a:t>
            </a:r>
            <a:endParaRPr lang="sk-SK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Cross-site scripting (XSS)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328592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0" indent="180975">
              <a:defRPr/>
            </a:pPr>
            <a:r>
              <a:rPr lang="en-US" sz="2400" b="1" dirty="0" smtClean="0"/>
              <a:t>Result:</a:t>
            </a:r>
          </a:p>
          <a:p>
            <a:pPr lvl="1" indent="180975">
              <a:defRPr/>
            </a:pPr>
            <a:r>
              <a:rPr lang="en-US" sz="2000" b="1" dirty="0" smtClean="0"/>
              <a:t>Identity theft</a:t>
            </a:r>
          </a:p>
          <a:p>
            <a:pPr lvl="1" indent="180975">
              <a:defRPr/>
            </a:pPr>
            <a:r>
              <a:rPr lang="en-US" sz="2000" b="1" dirty="0" smtClean="0"/>
              <a:t>Accessing sensitive or restricted information</a:t>
            </a:r>
          </a:p>
          <a:p>
            <a:pPr lvl="1" indent="180975">
              <a:defRPr/>
            </a:pPr>
            <a:r>
              <a:rPr lang="en-US" sz="2000" b="1" dirty="0" smtClean="0"/>
              <a:t>Potential </a:t>
            </a:r>
            <a:r>
              <a:rPr lang="en-US" sz="2000" b="1" dirty="0" err="1" smtClean="0"/>
              <a:t>DoS</a:t>
            </a:r>
            <a:r>
              <a:rPr lang="en-US" sz="2000" b="1" dirty="0" smtClean="0"/>
              <a:t> attack</a:t>
            </a:r>
          </a:p>
          <a:p>
            <a:pPr indent="180975">
              <a:defRPr/>
            </a:pPr>
            <a:r>
              <a:rPr lang="en-US" sz="2400" b="1" dirty="0" smtClean="0"/>
              <a:t>Finding XSS:</a:t>
            </a:r>
          </a:p>
          <a:p>
            <a:pPr lvl="1" indent="180975">
              <a:defRPr/>
            </a:pPr>
            <a:r>
              <a:rPr lang="en-US" sz="2000" b="1" dirty="0" smtClean="0"/>
              <a:t>Insert </a:t>
            </a:r>
            <a:r>
              <a:rPr lang="en-US" sz="2000" b="1" dirty="0" err="1" smtClean="0"/>
              <a:t>javascript</a:t>
            </a:r>
            <a:r>
              <a:rPr lang="en-US" sz="2000" b="1" dirty="0" smtClean="0"/>
              <a:t> code to:</a:t>
            </a:r>
          </a:p>
          <a:p>
            <a:pPr lvl="2" indent="180975">
              <a:defRPr/>
            </a:pPr>
            <a:r>
              <a:rPr lang="en-US" sz="1600" b="1" dirty="0" smtClean="0"/>
              <a:t>GET/POST parameters, form fields etc.</a:t>
            </a:r>
          </a:p>
          <a:p>
            <a:pPr indent="180975">
              <a:defRPr/>
            </a:pPr>
            <a:r>
              <a:rPr lang="en-US" sz="2400" b="1" dirty="0" smtClean="0"/>
              <a:t>Avoiding XSS:</a:t>
            </a:r>
          </a:p>
          <a:p>
            <a:pPr lvl="1" indent="180975">
              <a:defRPr/>
            </a:pPr>
            <a:r>
              <a:rPr lang="en-US" sz="2000" b="1" dirty="0" smtClean="0"/>
              <a:t>Encode user inputs</a:t>
            </a:r>
            <a:r>
              <a:rPr lang="sk-SK" sz="2000" b="1" dirty="0" smtClean="0"/>
              <a:t> -&gt; </a:t>
            </a:r>
            <a:r>
              <a:rPr lang="en-US" sz="2000" b="1" dirty="0" err="1" smtClean="0"/>
              <a:t>HttpUtility.HtmlEncode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err="1" smtClean="0"/>
              <a:t>Web.config</a:t>
            </a:r>
            <a:r>
              <a:rPr lang="sk-SK" sz="2000" b="1" dirty="0" smtClean="0"/>
              <a:t> - &gt; </a:t>
            </a:r>
            <a:r>
              <a:rPr lang="en-US" sz="2000" b="1" dirty="0" err="1" smtClean="0"/>
              <a:t>validateRequest</a:t>
            </a:r>
            <a:r>
              <a:rPr lang="en-US" sz="2000" b="1" dirty="0" smtClean="0"/>
              <a:t>="true" </a:t>
            </a:r>
          </a:p>
          <a:p>
            <a:pPr lvl="1" indent="180975">
              <a:defRPr/>
            </a:pPr>
            <a:r>
              <a:rPr lang="en-US" sz="2000" b="1" dirty="0" smtClean="0"/>
              <a:t>Protect cookies -&gt; </a:t>
            </a:r>
            <a:r>
              <a:rPr lang="en-US" sz="2000" b="1" dirty="0" err="1" smtClean="0"/>
              <a:t>HttpOnly</a:t>
            </a:r>
            <a:r>
              <a:rPr lang="en-US" sz="2000" b="1" dirty="0" smtClean="0"/>
              <a:t> flag</a:t>
            </a:r>
          </a:p>
          <a:p>
            <a:pPr indent="180975">
              <a:defRPr/>
            </a:pPr>
            <a:r>
              <a:rPr lang="sk-SK" sz="2400" b="1" dirty="0" err="1" smtClean="0"/>
              <a:t>Demo</a:t>
            </a:r>
            <a:endParaRPr lang="sk-SK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SQL injection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184576"/>
          </a:xfrm>
        </p:spPr>
        <p:txBody>
          <a:bodyPr>
            <a:normAutofit/>
          </a:bodyPr>
          <a:lstStyle/>
          <a:p>
            <a:pPr lvl="0" indent="180975">
              <a:defRPr/>
            </a:pPr>
            <a:endParaRPr lang="sk-SK" sz="2400" b="1" dirty="0" smtClean="0"/>
          </a:p>
          <a:p>
            <a:pPr lvl="0" indent="180975">
              <a:defRPr/>
            </a:pPr>
            <a:r>
              <a:rPr lang="en-US" sz="2400" b="1" dirty="0" smtClean="0"/>
              <a:t>Executing SQL code through a web application</a:t>
            </a:r>
          </a:p>
          <a:p>
            <a:pPr lvl="0" indent="180975">
              <a:defRPr/>
            </a:pPr>
            <a:r>
              <a:rPr lang="sk-SK" sz="2400" b="1" dirty="0" smtClean="0"/>
              <a:t>R</a:t>
            </a:r>
            <a:r>
              <a:rPr lang="en-US" sz="2400" b="1" dirty="0" err="1" smtClean="0"/>
              <a:t>esult</a:t>
            </a:r>
            <a:r>
              <a:rPr lang="en-US" sz="2400" b="1" dirty="0" smtClean="0"/>
              <a:t>:</a:t>
            </a:r>
          </a:p>
          <a:p>
            <a:pPr lvl="1" indent="180975">
              <a:defRPr/>
            </a:pPr>
            <a:r>
              <a:rPr lang="sk-SK" sz="2000" b="1" dirty="0" smtClean="0"/>
              <a:t>A</a:t>
            </a:r>
            <a:r>
              <a:rPr lang="en-US" sz="2000" b="1" dirty="0" err="1" smtClean="0"/>
              <a:t>ttacker</a:t>
            </a:r>
            <a:r>
              <a:rPr lang="en-US" sz="2000" b="1" dirty="0" smtClean="0"/>
              <a:t> can read all data or the database schema, change it, edit it</a:t>
            </a:r>
          </a:p>
          <a:p>
            <a:pPr indent="180975">
              <a:defRPr/>
            </a:pPr>
            <a:r>
              <a:rPr lang="en-US" sz="2400" b="1" dirty="0" smtClean="0"/>
              <a:t>Finding SQL injection:</a:t>
            </a:r>
          </a:p>
          <a:p>
            <a:pPr lvl="1" indent="180975">
              <a:defRPr/>
            </a:pPr>
            <a:r>
              <a:rPr lang="sk-SK" sz="2000" b="1" dirty="0" smtClean="0"/>
              <a:t>I</a:t>
            </a:r>
            <a:r>
              <a:rPr lang="en-US" sz="2000" b="1" dirty="0" err="1" smtClean="0"/>
              <a:t>nsert</a:t>
            </a:r>
            <a:r>
              <a:rPr lang="en-US" sz="2000" b="1" dirty="0" smtClean="0"/>
              <a:t> ‘ (</a:t>
            </a:r>
            <a:r>
              <a:rPr lang="en-US" sz="2000" b="1" dirty="0" err="1" smtClean="0"/>
              <a:t>aphostrophe</a:t>
            </a:r>
            <a:r>
              <a:rPr lang="en-US" sz="2000" b="1" dirty="0" smtClean="0"/>
              <a:t>) to:</a:t>
            </a:r>
          </a:p>
          <a:p>
            <a:pPr lvl="2" indent="180975">
              <a:defRPr/>
            </a:pPr>
            <a:r>
              <a:rPr lang="en-US" sz="1600" b="1" dirty="0" smtClean="0"/>
              <a:t>All inputs – GET/POST parameters, input fields</a:t>
            </a:r>
          </a:p>
          <a:p>
            <a:pPr indent="180975">
              <a:defRPr/>
            </a:pPr>
            <a:r>
              <a:rPr lang="en-US" sz="2400" b="1" dirty="0" smtClean="0"/>
              <a:t>Avoiding SQL injection:</a:t>
            </a:r>
          </a:p>
          <a:p>
            <a:pPr lvl="1" indent="180975">
              <a:defRPr/>
            </a:pPr>
            <a:r>
              <a:rPr lang="en-US" sz="2000" b="1" dirty="0" smtClean="0"/>
              <a:t>Escaping </a:t>
            </a:r>
            <a:r>
              <a:rPr lang="en-US" sz="2000" b="1" dirty="0" err="1" smtClean="0"/>
              <a:t>aphostrophe</a:t>
            </a:r>
            <a:endParaRPr lang="en-US" sz="2000" b="1" dirty="0" smtClean="0"/>
          </a:p>
          <a:p>
            <a:pPr lvl="1" indent="180975">
              <a:defRPr/>
            </a:pPr>
            <a:r>
              <a:rPr lang="sk-SK" sz="2000" b="1" dirty="0" err="1" smtClean="0"/>
              <a:t>Stored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procedures</a:t>
            </a:r>
            <a:r>
              <a:rPr lang="sk-SK" sz="2000" b="1" dirty="0" smtClean="0"/>
              <a:t> -&gt; </a:t>
            </a:r>
            <a:r>
              <a:rPr lang="sk-SK" sz="2000" b="1" dirty="0" err="1" smtClean="0"/>
              <a:t>use</a:t>
            </a:r>
            <a:r>
              <a:rPr lang="en-US" sz="2000" b="1" dirty="0" smtClean="0"/>
              <a:t> query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parameters</a:t>
            </a:r>
            <a:endParaRPr lang="sk-SK" sz="2000" b="1" dirty="0" smtClean="0"/>
          </a:p>
          <a:p>
            <a:pPr lvl="1" indent="180975">
              <a:defRPr/>
            </a:pPr>
            <a:r>
              <a:rPr lang="sk-SK" sz="2000" b="1" dirty="0" smtClean="0"/>
              <a:t>Do </a:t>
            </a:r>
            <a:r>
              <a:rPr lang="sk-SK" sz="2000" b="1" dirty="0" err="1" smtClean="0"/>
              <a:t>not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use</a:t>
            </a:r>
            <a:r>
              <a:rPr lang="sk-SK" sz="2000" b="1" dirty="0" smtClean="0"/>
              <a:t> </a:t>
            </a:r>
            <a:r>
              <a:rPr lang="en-US" sz="2000" b="1" dirty="0" smtClean="0"/>
              <a:t>‘exec’ function</a:t>
            </a:r>
          </a:p>
          <a:p>
            <a:pPr indent="180975">
              <a:defRPr/>
            </a:pPr>
            <a:r>
              <a:rPr lang="sk-SK" sz="2400" b="1" dirty="0" err="1" smtClean="0"/>
              <a:t>Demo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00800" cy="432048"/>
          </a:xfrm>
        </p:spPr>
        <p:txBody>
          <a:bodyPr>
            <a:noAutofit/>
          </a:bodyPr>
          <a:lstStyle/>
          <a:p>
            <a:pPr algn="l"/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Input</a:t>
            </a:r>
            <a:r>
              <a:rPr lang="sk-SK" sz="2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sz="2500" b="1" dirty="0" err="1" smtClean="0">
                <a:solidFill>
                  <a:schemeClr val="tx2">
                    <a:lumMod val="75000"/>
                  </a:schemeClr>
                </a:solidFill>
              </a:rPr>
              <a:t>validation</a:t>
            </a:r>
            <a:endParaRPr lang="cs-CZ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552" y="620688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5544616"/>
          </a:xfrm>
        </p:spPr>
        <p:txBody>
          <a:bodyPr>
            <a:normAutofit/>
          </a:bodyPr>
          <a:lstStyle/>
          <a:p>
            <a:pPr indent="180975">
              <a:defRPr/>
            </a:pPr>
            <a:endParaRPr lang="sk-SK" sz="2400" b="1" dirty="0" smtClean="0"/>
          </a:p>
          <a:p>
            <a:pPr indent="180975">
              <a:defRPr/>
            </a:pPr>
            <a:r>
              <a:rPr lang="sk-SK" sz="2400" b="1" dirty="0" err="1" smtClean="0"/>
              <a:t>All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user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input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is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evil</a:t>
            </a:r>
            <a:endParaRPr lang="en-US" sz="2400" b="1" dirty="0" smtClean="0"/>
          </a:p>
          <a:p>
            <a:pPr indent="180975">
              <a:defRPr/>
            </a:pPr>
            <a:r>
              <a:rPr lang="en-US" sz="2400" b="1" dirty="0" smtClean="0"/>
              <a:t>White list validation</a:t>
            </a:r>
          </a:p>
          <a:p>
            <a:pPr lvl="1" indent="180975">
              <a:defRPr/>
            </a:pPr>
            <a:r>
              <a:rPr lang="en-US" sz="2000" b="1" dirty="0" smtClean="0"/>
              <a:t>Involves defining what IS authorized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Character-set</a:t>
            </a:r>
            <a:r>
              <a:rPr lang="sk-SK" sz="2400" b="1" dirty="0" smtClean="0"/>
              <a:t> – </a:t>
            </a:r>
            <a:r>
              <a:rPr lang="sk-SK" sz="2400" b="1" dirty="0" err="1" smtClean="0"/>
              <a:t>accept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only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expected</a:t>
            </a:r>
            <a:r>
              <a:rPr lang="sk-SK" sz="2400" b="1" dirty="0" smtClean="0"/>
              <a:t> set </a:t>
            </a:r>
            <a:r>
              <a:rPr lang="sk-SK" sz="2400" b="1" dirty="0" err="1" smtClean="0"/>
              <a:t>of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characters</a:t>
            </a:r>
            <a:endParaRPr lang="sk-SK" sz="2400" b="1" dirty="0" smtClean="0"/>
          </a:p>
          <a:p>
            <a:pPr lvl="1" indent="180975">
              <a:defRPr/>
            </a:pPr>
            <a:r>
              <a:rPr lang="sk-SK" sz="2000" b="1" dirty="0" err="1" smtClean="0"/>
              <a:t>Amount</a:t>
            </a:r>
            <a:r>
              <a:rPr lang="sk-SK" sz="2000" b="1" dirty="0" smtClean="0"/>
              <a:t>  - </a:t>
            </a:r>
            <a:r>
              <a:rPr lang="sk-SK" sz="2000" b="1" dirty="0" err="1" smtClean="0"/>
              <a:t>digits</a:t>
            </a:r>
            <a:r>
              <a:rPr lang="sk-SK" sz="2000" b="1" dirty="0" smtClean="0"/>
              <a:t>, </a:t>
            </a:r>
            <a:r>
              <a:rPr lang="en-US" sz="2000" b="1" dirty="0" smtClean="0"/>
              <a:t>zip code – regular expression</a:t>
            </a:r>
          </a:p>
          <a:p>
            <a:pPr lvl="1" indent="180975">
              <a:defRPr/>
            </a:pPr>
            <a:r>
              <a:rPr lang="en-US" sz="2000" b="1" dirty="0" smtClean="0"/>
              <a:t>US states – drop down list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Data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format</a:t>
            </a:r>
            <a:r>
              <a:rPr lang="sk-SK" sz="2400" b="1" dirty="0" smtClean="0"/>
              <a:t> – </a:t>
            </a:r>
            <a:r>
              <a:rPr lang="sk-SK" sz="2400" b="1" dirty="0" err="1" smtClean="0"/>
              <a:t>accept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only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data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containing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proper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format</a:t>
            </a:r>
            <a:endParaRPr lang="sk-SK" sz="2400" b="1" dirty="0" smtClean="0"/>
          </a:p>
          <a:p>
            <a:pPr lvl="1" indent="180975">
              <a:defRPr/>
            </a:pPr>
            <a:r>
              <a:rPr lang="sk-SK" sz="2000" b="1" dirty="0" smtClean="0"/>
              <a:t>e-mail – </a:t>
            </a:r>
            <a:r>
              <a:rPr lang="sk-SK" sz="2000" b="1" dirty="0" err="1" smtClean="0"/>
              <a:t>letters</a:t>
            </a:r>
            <a:r>
              <a:rPr lang="sk-SK" sz="2000" b="1" dirty="0" smtClean="0"/>
              <a:t>, </a:t>
            </a:r>
            <a:r>
              <a:rPr lang="sk-SK" sz="2000" b="1" dirty="0" err="1" smtClean="0"/>
              <a:t>numbers</a:t>
            </a:r>
            <a:r>
              <a:rPr lang="sk-SK" sz="2000" b="1" dirty="0" smtClean="0"/>
              <a:t>, „@“, </a:t>
            </a:r>
            <a:r>
              <a:rPr lang="sk-SK" sz="2000" b="1" dirty="0" err="1" smtClean="0"/>
              <a:t>dots</a:t>
            </a:r>
            <a:endParaRPr lang="sk-SK" sz="2000" b="1" dirty="0" smtClean="0"/>
          </a:p>
          <a:p>
            <a:pPr indent="180975">
              <a:defRPr/>
            </a:pPr>
            <a:r>
              <a:rPr lang="sk-SK" sz="2400" b="1" dirty="0" err="1" smtClean="0"/>
              <a:t>Escaping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special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characters</a:t>
            </a:r>
            <a:endParaRPr lang="en-US" sz="2400" b="1" dirty="0" smtClean="0"/>
          </a:p>
          <a:p>
            <a:pPr indent="180975">
              <a:defRPr/>
            </a:pPr>
            <a:r>
              <a:rPr lang="en-US" sz="2400" b="1" dirty="0"/>
              <a:t>Black list validation</a:t>
            </a:r>
          </a:p>
          <a:p>
            <a:pPr lvl="1" indent="180975">
              <a:defRPr/>
            </a:pPr>
            <a:r>
              <a:rPr lang="en-US" sz="2000" b="1" dirty="0" smtClean="0"/>
              <a:t>Involves defining what IS NOT authorized</a:t>
            </a:r>
          </a:p>
          <a:p>
            <a:pPr lvl="1" indent="180975">
              <a:defRPr/>
            </a:pPr>
            <a:r>
              <a:rPr lang="en-US" sz="2000" b="1" dirty="0" smtClean="0"/>
              <a:t>Code names – can not contain special chars ($#_.,)</a:t>
            </a:r>
            <a:endParaRPr lang="sk-SK" sz="2000" b="1" dirty="0" smtClean="0"/>
          </a:p>
          <a:p>
            <a:pPr indent="180975">
              <a:defRPr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1516</TotalTime>
  <Words>874</Words>
  <Application>Microsoft Office PowerPoint</Application>
  <PresentationFormat>On-screen Show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Blue</vt:lpstr>
      <vt:lpstr>PowerPoint Presentation</vt:lpstr>
      <vt:lpstr>Agenda</vt:lpstr>
      <vt:lpstr>Why is web application security so important?</vt:lpstr>
      <vt:lpstr>OWASP Top 10</vt:lpstr>
      <vt:lpstr>2013 Application Vulnerability Population</vt:lpstr>
      <vt:lpstr>Cross-site scripting (XSS)</vt:lpstr>
      <vt:lpstr>Cross-site scripting (XSS)</vt:lpstr>
      <vt:lpstr>SQL injection</vt:lpstr>
      <vt:lpstr>Input validation</vt:lpstr>
      <vt:lpstr>Client/Server validation</vt:lpstr>
      <vt:lpstr>Session attack – session fixation</vt:lpstr>
      <vt:lpstr>Session attack – session fixation</vt:lpstr>
      <vt:lpstr>Session attack – session fixation</vt:lpstr>
      <vt:lpstr>Clickjacking</vt:lpstr>
      <vt:lpstr>CSRF - Cross Site Request Forgery </vt:lpstr>
      <vt:lpstr>Argument injection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petrp</dc:creator>
  <cp:lastModifiedBy>Juraj Komlosi</cp:lastModifiedBy>
  <cp:revision>147</cp:revision>
  <dcterms:created xsi:type="dcterms:W3CDTF">2010-08-13T11:01:32Z</dcterms:created>
  <dcterms:modified xsi:type="dcterms:W3CDTF">2013-11-20T10:51:06Z</dcterms:modified>
</cp:coreProperties>
</file>