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9" r:id="rId6"/>
    <p:sldId id="264" r:id="rId7"/>
    <p:sldId id="270" r:id="rId8"/>
    <p:sldId id="275" r:id="rId9"/>
    <p:sldId id="268" r:id="rId10"/>
    <p:sldId id="263" r:id="rId11"/>
    <p:sldId id="267" r:id="rId12"/>
    <p:sldId id="260" r:id="rId13"/>
    <p:sldId id="273" r:id="rId14"/>
    <p:sldId id="261" r:id="rId15"/>
    <p:sldId id="272" r:id="rId16"/>
    <p:sldId id="274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4686" autoAdjust="0"/>
  </p:normalViewPr>
  <p:slideViewPr>
    <p:cSldViewPr>
      <p:cViewPr varScale="1">
        <p:scale>
          <a:sx n="84" d="100"/>
          <a:sy n="84" d="100"/>
        </p:scale>
        <p:origin x="-1258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9829C9C-1A5E-47D9-9703-A37C1A749BB6}" type="datetimeFigureOut">
              <a:rPr lang="cs-CZ" smtClean="0"/>
              <a:pPr/>
              <a:t>4.11.2013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85958D9-5878-422D-B7FD-B13F5734F48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9C9C-1A5E-47D9-9703-A37C1A749BB6}" type="datetimeFigureOut">
              <a:rPr lang="cs-CZ" smtClean="0"/>
              <a:pPr/>
              <a:t>4.11.2013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58D9-5878-422D-B7FD-B13F5734F4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9C9C-1A5E-47D9-9703-A37C1A749BB6}" type="datetimeFigureOut">
              <a:rPr lang="cs-CZ" smtClean="0"/>
              <a:pPr/>
              <a:t>4.11.2013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58D9-5878-422D-B7FD-B13F5734F48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9C9C-1A5E-47D9-9703-A37C1A749BB6}" type="datetimeFigureOut">
              <a:rPr lang="cs-CZ" smtClean="0"/>
              <a:pPr/>
              <a:t>4.11.2013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58D9-5878-422D-B7FD-B13F5734F48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9829C9C-1A5E-47D9-9703-A37C1A749BB6}" type="datetimeFigureOut">
              <a:rPr lang="cs-CZ" smtClean="0"/>
              <a:pPr/>
              <a:t>4.11.2013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85958D9-5878-422D-B7FD-B13F5734F48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9C9C-1A5E-47D9-9703-A37C1A749BB6}" type="datetimeFigureOut">
              <a:rPr lang="cs-CZ" smtClean="0"/>
              <a:pPr/>
              <a:t>4.11.2013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58D9-5878-422D-B7FD-B13F5734F48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9C9C-1A5E-47D9-9703-A37C1A749BB6}" type="datetimeFigureOut">
              <a:rPr lang="cs-CZ" smtClean="0"/>
              <a:pPr/>
              <a:t>4.11.2013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58D9-5878-422D-B7FD-B13F5734F48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9C9C-1A5E-47D9-9703-A37C1A749BB6}" type="datetimeFigureOut">
              <a:rPr lang="cs-CZ" smtClean="0"/>
              <a:pPr/>
              <a:t>4.11.2013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58D9-5878-422D-B7FD-B13F5734F48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9C9C-1A5E-47D9-9703-A37C1A749BB6}" type="datetimeFigureOut">
              <a:rPr lang="cs-CZ" smtClean="0"/>
              <a:pPr/>
              <a:t>4.11.2013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58D9-5878-422D-B7FD-B13F5734F48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9C9C-1A5E-47D9-9703-A37C1A749BB6}" type="datetimeFigureOut">
              <a:rPr lang="cs-CZ" smtClean="0"/>
              <a:pPr/>
              <a:t>4.11.2013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58D9-5878-422D-B7FD-B13F5734F48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9C9C-1A5E-47D9-9703-A37C1A749BB6}" type="datetimeFigureOut">
              <a:rPr lang="cs-CZ" smtClean="0"/>
              <a:pPr/>
              <a:t>4.11.2013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58D9-5878-422D-B7FD-B13F5734F48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9829C9C-1A5E-47D9-9703-A37C1A749BB6}" type="datetimeFigureOut">
              <a:rPr lang="cs-CZ" smtClean="0"/>
              <a:pPr/>
              <a:t>4.11.2013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85958D9-5878-422D-B7FD-B13F5734F48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Annotation Framework – </a:t>
            </a:r>
            <a:r>
              <a:rPr lang="en-US" dirty="0" smtClean="0"/>
              <a:t>Recent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application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u="sng" dirty="0" smtClean="0"/>
              <a:t>Honza </a:t>
            </a:r>
            <a:r>
              <a:rPr lang="cs-CZ" u="sng" dirty="0" err="1" smtClean="0"/>
              <a:t>Botorek</a:t>
            </a:r>
            <a:r>
              <a:rPr lang="cs-CZ" dirty="0" smtClean="0"/>
              <a:t>, Petra Budíková, Michal </a:t>
            </a:r>
            <a:r>
              <a:rPr lang="cs-CZ" dirty="0" err="1" smtClean="0"/>
              <a:t>Batko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Categorization – </a:t>
            </a:r>
            <a:r>
              <a:rPr lang="cs-CZ" dirty="0" smtClean="0"/>
              <a:t>Ontology </a:t>
            </a:r>
            <a:r>
              <a:rPr lang="en-US" dirty="0" smtClean="0"/>
              <a:t>Motivation</a:t>
            </a:r>
            <a:endParaRPr lang="cs-CZ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“Map words into categories to improve a quality of image annotation”</a:t>
            </a:r>
            <a:endParaRPr lang="cs-CZ" dirty="0"/>
          </a:p>
        </p:txBody>
      </p:sp>
      <p:pic>
        <p:nvPicPr>
          <p:cNvPr id="13" name="Zástupný symbol pro obsah 10" descr="Hierarch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285992"/>
            <a:ext cx="8229600" cy="4040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ontology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38758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„An ontology is a set of concepts – things, events and relations.  These concepts form a vocabulary for exchanging information.“</a:t>
            </a:r>
            <a:endParaRPr lang="cs-CZ" i="1" dirty="0" smtClean="0"/>
          </a:p>
          <a:p>
            <a:r>
              <a:rPr lang="en-US" dirty="0" smtClean="0"/>
              <a:t>Relations encoding:</a:t>
            </a:r>
          </a:p>
          <a:p>
            <a:pPr lvl="1"/>
            <a:r>
              <a:rPr lang="en-US" b="1" dirty="0" smtClean="0"/>
              <a:t>&lt;fruit&gt; &lt;</a:t>
            </a:r>
            <a:r>
              <a:rPr lang="en-US" b="1" dirty="0" err="1" smtClean="0"/>
              <a:t>subclass_of</a:t>
            </a:r>
            <a:r>
              <a:rPr lang="en-US" b="1" dirty="0" smtClean="0"/>
              <a:t>&gt; &lt;food&gt;</a:t>
            </a:r>
          </a:p>
          <a:p>
            <a:pPr lvl="1"/>
            <a:r>
              <a:rPr lang="en-US" dirty="0" smtClean="0"/>
              <a:t>&lt;Movie XY&gt; &lt;</a:t>
            </a:r>
            <a:r>
              <a:rPr lang="en-US" dirty="0" err="1" smtClean="0"/>
              <a:t>hasStar</a:t>
            </a:r>
            <a:r>
              <a:rPr lang="en-US" dirty="0" smtClean="0"/>
              <a:t>&gt; &lt;John Newman&gt;</a:t>
            </a:r>
          </a:p>
          <a:p>
            <a:pPr lvl="2"/>
            <a:r>
              <a:rPr lang="en-US" dirty="0" smtClean="0"/>
              <a:t>&lt; </a:t>
            </a:r>
            <a:r>
              <a:rPr lang="en-US" dirty="0" err="1" smtClean="0"/>
              <a:t>hasStar</a:t>
            </a:r>
            <a:r>
              <a:rPr lang="en-US" dirty="0" smtClean="0"/>
              <a:t> &gt; &lt;domain&gt; &lt;movie&gt;</a:t>
            </a:r>
          </a:p>
          <a:p>
            <a:pPr lvl="2"/>
            <a:r>
              <a:rPr lang="en-US" dirty="0" smtClean="0"/>
              <a:t>&lt; </a:t>
            </a:r>
            <a:r>
              <a:rPr lang="en-US" dirty="0" err="1" smtClean="0"/>
              <a:t>hasStar</a:t>
            </a:r>
            <a:r>
              <a:rPr lang="en-US" dirty="0" smtClean="0"/>
              <a:t> &gt; &lt;range&gt; &lt;actor&gt;</a:t>
            </a:r>
            <a:endParaRPr lang="cs-CZ" dirty="0" smtClean="0"/>
          </a:p>
          <a:p>
            <a:pPr lvl="2"/>
            <a:endParaRPr lang="cs-CZ" dirty="0" smtClean="0"/>
          </a:p>
          <a:p>
            <a:r>
              <a:rPr lang="cs-CZ" dirty="0" smtClean="0"/>
              <a:t>No </a:t>
            </a:r>
            <a:r>
              <a:rPr lang="cs-CZ" dirty="0" err="1" smtClean="0"/>
              <a:t>general</a:t>
            </a:r>
            <a:r>
              <a:rPr lang="cs-CZ" dirty="0" smtClean="0"/>
              <a:t> ontology </a:t>
            </a:r>
            <a:r>
              <a:rPr lang="cs-CZ" dirty="0" err="1" smtClean="0"/>
              <a:t>exists</a:t>
            </a:r>
            <a:endParaRPr lang="en-US" dirty="0" smtClean="0"/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GB" dirty="0" smtClean="0">
                <a:solidFill>
                  <a:schemeClr val="tx1"/>
                </a:solidFill>
              </a:rPr>
              <a:t>ImageCLEF,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LSCOM,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DBpedia</a:t>
            </a:r>
            <a:r>
              <a:rPr lang="en-GB" dirty="0" smtClean="0">
                <a:solidFill>
                  <a:schemeClr val="tx1"/>
                </a:solidFill>
              </a:rPr>
              <a:t> ontology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en-GB" dirty="0" smtClean="0"/>
              <a:t>Some examples of specialized ones</a:t>
            </a:r>
            <a:endParaRPr lang="cs-CZ" dirty="0" smtClean="0"/>
          </a:p>
          <a:p>
            <a:pPr lvl="1"/>
            <a:r>
              <a:rPr lang="cs-CZ" dirty="0" err="1" smtClean="0"/>
              <a:t>Food</a:t>
            </a:r>
            <a:r>
              <a:rPr lang="cs-CZ" dirty="0" smtClean="0"/>
              <a:t>, </a:t>
            </a:r>
            <a:r>
              <a:rPr lang="cs-CZ" dirty="0" err="1" smtClean="0"/>
              <a:t>family</a:t>
            </a:r>
            <a:r>
              <a:rPr lang="cs-CZ" dirty="0" smtClean="0"/>
              <a:t>, </a:t>
            </a:r>
            <a:r>
              <a:rPr lang="cs-CZ" dirty="0" err="1" smtClean="0"/>
              <a:t>wines</a:t>
            </a:r>
            <a:r>
              <a:rPr lang="cs-CZ" dirty="0" smtClean="0"/>
              <a:t>, </a:t>
            </a:r>
            <a:r>
              <a:rPr lang="cs-CZ" dirty="0" err="1" smtClean="0"/>
              <a:t>financial</a:t>
            </a:r>
            <a:r>
              <a:rPr lang="cs-CZ" dirty="0" smtClean="0"/>
              <a:t> </a:t>
            </a:r>
            <a:r>
              <a:rPr lang="cs-CZ" dirty="0" err="1" smtClean="0"/>
              <a:t>institutions</a:t>
            </a:r>
            <a:r>
              <a:rPr lang="cs-CZ" dirty="0" smtClean="0"/>
              <a:t>… </a:t>
            </a:r>
          </a:p>
          <a:p>
            <a:pPr lvl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How to create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ontology?</a:t>
            </a:r>
            <a:br>
              <a:rPr lang="cs-CZ" dirty="0" smtClean="0"/>
            </a:br>
            <a:r>
              <a:rPr lang="en-US" dirty="0" smtClean="0"/>
              <a:t>Category Tree</a:t>
            </a:r>
            <a:r>
              <a:rPr lang="cs-CZ" dirty="0" smtClean="0"/>
              <a:t> </a:t>
            </a:r>
            <a:r>
              <a:rPr lang="en-US" dirty="0" smtClean="0"/>
              <a:t>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28596" y="1219200"/>
            <a:ext cx="8229600" cy="493776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Map categories to vital </a:t>
            </a:r>
            <a:r>
              <a:rPr lang="en-US" dirty="0" err="1" smtClean="0"/>
              <a:t>synsets</a:t>
            </a:r>
            <a:r>
              <a:rPr lang="en-US" dirty="0" smtClean="0"/>
              <a:t> in </a:t>
            </a:r>
            <a:r>
              <a:rPr lang="en-US" dirty="0" err="1" smtClean="0"/>
              <a:t>WordNet</a:t>
            </a:r>
            <a:r>
              <a:rPr lang="en-US" dirty="0" smtClean="0"/>
              <a:t> structure</a:t>
            </a:r>
          </a:p>
          <a:p>
            <a:endParaRPr lang="en-US" dirty="0" smtClean="0"/>
          </a:p>
          <a:p>
            <a:r>
              <a:rPr lang="en-US" dirty="0" smtClean="0"/>
              <a:t>Fundamental/root categories </a:t>
            </a:r>
          </a:p>
          <a:p>
            <a:pPr lvl="1"/>
            <a:r>
              <a:rPr lang="en-US" dirty="0" smtClean="0"/>
              <a:t>13 selected (animals, objects, landscape…)</a:t>
            </a:r>
            <a:endParaRPr lang="cs-CZ" dirty="0" smtClean="0"/>
          </a:p>
          <a:p>
            <a:pPr lvl="1"/>
            <a:r>
              <a:rPr lang="en-US" dirty="0" smtClean="0"/>
              <a:t>sub-categories for each „root category“</a:t>
            </a:r>
          </a:p>
          <a:p>
            <a:pPr lvl="2"/>
            <a:r>
              <a:rPr lang="en-US" dirty="0" smtClean="0"/>
              <a:t>Animals – birds, mammals, reptiles</a:t>
            </a:r>
          </a:p>
          <a:p>
            <a:pPr lvl="3"/>
            <a:r>
              <a:rPr lang="en-US" dirty="0" smtClean="0"/>
              <a:t>Mammals – cats, dogs…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How categories were selected?</a:t>
            </a:r>
          </a:p>
          <a:p>
            <a:pPr lvl="2"/>
            <a:r>
              <a:rPr lang="cs-CZ" dirty="0" err="1" smtClean="0"/>
              <a:t>Wordnet</a:t>
            </a:r>
            <a:r>
              <a:rPr lang="cs-CZ" dirty="0" smtClean="0"/>
              <a:t> – </a:t>
            </a:r>
            <a:r>
              <a:rPr lang="cs-CZ" dirty="0" err="1" smtClean="0"/>
              <a:t>parsing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noun</a:t>
            </a:r>
            <a:r>
              <a:rPr lang="cs-CZ" dirty="0" smtClean="0"/>
              <a:t> </a:t>
            </a:r>
            <a:r>
              <a:rPr lang="cs-CZ" dirty="0" err="1" smtClean="0"/>
              <a:t>synsets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a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number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hyponyms</a:t>
            </a:r>
            <a:endParaRPr lang="cs-CZ" dirty="0" smtClean="0"/>
          </a:p>
          <a:p>
            <a:pPr lvl="2"/>
            <a:r>
              <a:rPr lang="cs-CZ" dirty="0" err="1" smtClean="0"/>
              <a:t>Large</a:t>
            </a:r>
            <a:r>
              <a:rPr lang="cs-CZ" dirty="0" smtClean="0"/>
              <a:t> </a:t>
            </a:r>
            <a:r>
              <a:rPr lang="cs-CZ" dirty="0" err="1" smtClean="0"/>
              <a:t>ontologies</a:t>
            </a:r>
            <a:r>
              <a:rPr lang="cs-CZ" dirty="0" smtClean="0"/>
              <a:t> </a:t>
            </a:r>
            <a:r>
              <a:rPr lang="cs-CZ" dirty="0" err="1" smtClean="0"/>
              <a:t>checking</a:t>
            </a:r>
            <a:r>
              <a:rPr lang="cs-CZ" dirty="0" smtClean="0"/>
              <a:t> (LSCOM, ImageCLEF)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Category</a:t>
            </a:r>
            <a:r>
              <a:rPr lang="cs-CZ" dirty="0" smtClean="0"/>
              <a:t> </a:t>
            </a:r>
            <a:r>
              <a:rPr lang="cs-CZ" dirty="0" err="1" smtClean="0"/>
              <a:t>Tree</a:t>
            </a:r>
            <a:r>
              <a:rPr lang="cs-CZ" dirty="0" smtClean="0"/>
              <a:t> II – part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tree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7410" name="Picture 2" descr="C:\Users\HonzaBotorek\Desktop\CategoryTre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6011878" cy="4649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What </a:t>
            </a:r>
            <a:r>
              <a:rPr lang="cs-CZ" dirty="0" smtClean="0"/>
              <a:t>relations </a:t>
            </a:r>
            <a:r>
              <a:rPr lang="en-US" dirty="0" smtClean="0"/>
              <a:t>incorporate into ontology?</a:t>
            </a:r>
            <a:br>
              <a:rPr lang="en-US" dirty="0" smtClean="0"/>
            </a:br>
            <a:r>
              <a:rPr lang="en-US" dirty="0" smtClean="0"/>
              <a:t>Category tree III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01080" cy="4937760"/>
          </a:xfrm>
        </p:spPr>
        <p:txBody>
          <a:bodyPr>
            <a:normAutofit/>
          </a:bodyPr>
          <a:lstStyle/>
          <a:p>
            <a:r>
              <a:rPr lang="cs-CZ" u="sng" dirty="0" smtClean="0"/>
              <a:t>IS-A </a:t>
            </a:r>
            <a:r>
              <a:rPr lang="cs-CZ" u="sng" dirty="0" err="1" smtClean="0"/>
              <a:t>relation</a:t>
            </a:r>
            <a:r>
              <a:rPr lang="cs-CZ" dirty="0" smtClean="0"/>
              <a:t>: </a:t>
            </a:r>
            <a:r>
              <a:rPr lang="cs-CZ" dirty="0" err="1" smtClean="0"/>
              <a:t>Fundamental</a:t>
            </a:r>
            <a:r>
              <a:rPr lang="cs-CZ" dirty="0" smtClean="0"/>
              <a:t> </a:t>
            </a:r>
            <a:r>
              <a:rPr lang="cs-CZ" dirty="0" err="1" smtClean="0"/>
              <a:t>requirement</a:t>
            </a:r>
            <a:r>
              <a:rPr lang="cs-CZ" dirty="0" smtClean="0"/>
              <a:t> to hold relations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type:</a:t>
            </a:r>
          </a:p>
          <a:p>
            <a:pPr lvl="1"/>
            <a:r>
              <a:rPr lang="en-US" dirty="0" smtClean="0"/>
              <a:t>Fiats ARE cars; </a:t>
            </a:r>
            <a:r>
              <a:rPr lang="cs-CZ" dirty="0" err="1" smtClean="0"/>
              <a:t>Cars</a:t>
            </a:r>
            <a:r>
              <a:rPr lang="cs-CZ" dirty="0" smtClean="0"/>
              <a:t> ARE </a:t>
            </a:r>
            <a:r>
              <a:rPr lang="cs-CZ" dirty="0" err="1" smtClean="0"/>
              <a:t>Vehicles</a:t>
            </a:r>
            <a:r>
              <a:rPr lang="en-US" dirty="0" smtClean="0"/>
              <a:t>;</a:t>
            </a:r>
            <a:r>
              <a:rPr lang="cs-CZ" dirty="0" smtClean="0"/>
              <a:t> </a:t>
            </a:r>
            <a:r>
              <a:rPr lang="en-US" dirty="0" smtClean="0"/>
              <a:t> </a:t>
            </a:r>
            <a:r>
              <a:rPr lang="cs-CZ" dirty="0" err="1" smtClean="0"/>
              <a:t>Vehicles</a:t>
            </a:r>
            <a:r>
              <a:rPr lang="cs-CZ" dirty="0" smtClean="0"/>
              <a:t> ARE </a:t>
            </a:r>
            <a:r>
              <a:rPr lang="cs-CZ" dirty="0" err="1" smtClean="0"/>
              <a:t>Objects</a:t>
            </a:r>
            <a:r>
              <a:rPr lang="cs-CZ" dirty="0" smtClean="0"/>
              <a:t> … </a:t>
            </a:r>
          </a:p>
          <a:p>
            <a:pPr lvl="1"/>
            <a:r>
              <a:rPr lang="cs-CZ" dirty="0" err="1" smtClean="0"/>
              <a:t>From</a:t>
            </a:r>
            <a:r>
              <a:rPr lang="cs-CZ" dirty="0" smtClean="0"/>
              <a:t> more </a:t>
            </a:r>
            <a:r>
              <a:rPr lang="cs-CZ" dirty="0" err="1" smtClean="0"/>
              <a:t>exact</a:t>
            </a:r>
            <a:r>
              <a:rPr lang="cs-CZ" dirty="0" smtClean="0"/>
              <a:t> </a:t>
            </a:r>
            <a:r>
              <a:rPr lang="cs-CZ" dirty="0" err="1" smtClean="0"/>
              <a:t>categories</a:t>
            </a:r>
            <a:r>
              <a:rPr lang="cs-CZ" dirty="0" smtClean="0"/>
              <a:t> to more </a:t>
            </a:r>
            <a:r>
              <a:rPr lang="cs-CZ" dirty="0" err="1" smtClean="0"/>
              <a:t>general</a:t>
            </a:r>
            <a:r>
              <a:rPr lang="cs-CZ" dirty="0" smtClean="0"/>
              <a:t> </a:t>
            </a:r>
            <a:r>
              <a:rPr lang="cs-CZ" dirty="0" err="1" smtClean="0"/>
              <a:t>ones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Incorporation of </a:t>
            </a:r>
            <a:r>
              <a:rPr lang="en-US" u="sng" dirty="0" smtClean="0"/>
              <a:t>foreign </a:t>
            </a:r>
            <a:r>
              <a:rPr lang="en-US" u="sng" dirty="0" err="1" smtClean="0"/>
              <a:t>ontologies</a:t>
            </a:r>
            <a:endParaRPr lang="en-US" u="sng" dirty="0" smtClean="0"/>
          </a:p>
          <a:p>
            <a:pPr lvl="1"/>
            <a:r>
              <a:rPr lang="en-US" dirty="0" smtClean="0"/>
              <a:t>More specialized </a:t>
            </a:r>
            <a:r>
              <a:rPr lang="en-US" dirty="0" err="1" smtClean="0"/>
              <a:t>hiearchies</a:t>
            </a:r>
            <a:r>
              <a:rPr lang="en-US" dirty="0" smtClean="0"/>
              <a:t> to some narrow field (</a:t>
            </a:r>
            <a:r>
              <a:rPr lang="en-US" dirty="0" err="1" smtClean="0"/>
              <a:t>eg</a:t>
            </a:r>
            <a:r>
              <a:rPr lang="en-US" dirty="0" smtClean="0"/>
              <a:t>. food, cars)</a:t>
            </a:r>
          </a:p>
          <a:p>
            <a:endParaRPr lang="en-US" dirty="0" smtClean="0"/>
          </a:p>
          <a:p>
            <a:r>
              <a:rPr lang="en-US" dirty="0" smtClean="0"/>
              <a:t>Relations encoding into the tree</a:t>
            </a:r>
          </a:p>
          <a:p>
            <a:pPr lvl="1"/>
            <a:r>
              <a:rPr lang="cs-CZ" dirty="0" err="1" smtClean="0"/>
              <a:t>opposites</a:t>
            </a:r>
            <a:r>
              <a:rPr lang="en-US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black</a:t>
            </a:r>
            <a:r>
              <a:rPr lang="cs-CZ" dirty="0" smtClean="0"/>
              <a:t> </a:t>
            </a:r>
            <a:r>
              <a:rPr lang="cs-CZ" dirty="0" err="1" smtClean="0"/>
              <a:t>vs</a:t>
            </a:r>
            <a:r>
              <a:rPr lang="cs-CZ" dirty="0" smtClean="0"/>
              <a:t> </a:t>
            </a:r>
            <a:r>
              <a:rPr lang="cs-CZ" dirty="0" err="1" smtClean="0"/>
              <a:t>white</a:t>
            </a:r>
            <a:r>
              <a:rPr lang="cs-CZ" dirty="0" smtClean="0"/>
              <a:t>)</a:t>
            </a:r>
            <a:endParaRPr lang="en-US" dirty="0" smtClean="0"/>
          </a:p>
          <a:p>
            <a:pPr lvl="1"/>
            <a:r>
              <a:rPr lang="cs-CZ" dirty="0" smtClean="0"/>
              <a:t>„person EAT </a:t>
            </a:r>
            <a:r>
              <a:rPr lang="cs-CZ" dirty="0" err="1" smtClean="0"/>
              <a:t>food</a:t>
            </a:r>
            <a:r>
              <a:rPr lang="cs-CZ" dirty="0" smtClean="0"/>
              <a:t>“ </a:t>
            </a:r>
            <a:r>
              <a:rPr lang="cs-CZ" dirty="0" err="1" smtClean="0"/>
              <a:t>etc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How to use </a:t>
            </a:r>
            <a:r>
              <a:rPr lang="cs-CZ" dirty="0" err="1" smtClean="0"/>
              <a:t>the</a:t>
            </a:r>
            <a:r>
              <a:rPr lang="cs-CZ" dirty="0" smtClean="0"/>
              <a:t> ontology?</a:t>
            </a:r>
            <a:br>
              <a:rPr lang="cs-CZ" dirty="0" smtClean="0"/>
            </a:br>
            <a:r>
              <a:rPr lang="cs-CZ" dirty="0" err="1" smtClean="0"/>
              <a:t>Category</a:t>
            </a:r>
            <a:r>
              <a:rPr lang="cs-CZ" dirty="0" smtClean="0"/>
              <a:t> </a:t>
            </a:r>
            <a:r>
              <a:rPr lang="cs-CZ" dirty="0" err="1" smtClean="0"/>
              <a:t>Tree</a:t>
            </a:r>
            <a:r>
              <a:rPr lang="cs-CZ" dirty="0" smtClean="0"/>
              <a:t> IV</a:t>
            </a:r>
            <a:endParaRPr lang="en-US" dirty="0" smtClean="0"/>
          </a:p>
        </p:txBody>
      </p:sp>
      <p:pic>
        <p:nvPicPr>
          <p:cNvPr id="11" name="Zástupný symbol pro obsah 10" descr="General ontology approach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050" y="1152509"/>
            <a:ext cx="9105900" cy="5385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Summary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3875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Ontology </a:t>
            </a:r>
            <a:r>
              <a:rPr lang="cs-CZ" dirty="0" err="1" smtClean="0"/>
              <a:t>constructed</a:t>
            </a:r>
            <a:r>
              <a:rPr lang="cs-CZ" dirty="0" smtClean="0"/>
              <a:t> on </a:t>
            </a:r>
            <a:r>
              <a:rPr lang="cs-CZ" dirty="0" err="1" smtClean="0"/>
              <a:t>WordNet</a:t>
            </a:r>
            <a:r>
              <a:rPr lang="cs-CZ" dirty="0" smtClean="0"/>
              <a:t> </a:t>
            </a:r>
            <a:r>
              <a:rPr lang="cs-CZ" dirty="0" err="1" smtClean="0"/>
              <a:t>structure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designed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ontology </a:t>
            </a:r>
            <a:r>
              <a:rPr lang="cs-CZ" dirty="0" err="1" smtClean="0"/>
              <a:t>helps</a:t>
            </a:r>
            <a:r>
              <a:rPr lang="cs-CZ" dirty="0" smtClean="0"/>
              <a:t> </a:t>
            </a:r>
            <a:r>
              <a:rPr lang="cs-CZ" dirty="0" err="1" smtClean="0"/>
              <a:t>us</a:t>
            </a:r>
            <a:r>
              <a:rPr lang="cs-CZ" dirty="0" smtClean="0"/>
              <a:t> to </a:t>
            </a:r>
            <a:r>
              <a:rPr lang="cs-CZ" dirty="0" err="1" smtClean="0"/>
              <a:t>improve</a:t>
            </a:r>
            <a:r>
              <a:rPr lang="cs-CZ" dirty="0" smtClean="0"/>
              <a:t> annotation </a:t>
            </a:r>
            <a:r>
              <a:rPr lang="cs-CZ" dirty="0" err="1" smtClean="0"/>
              <a:t>results</a:t>
            </a:r>
            <a:endParaRPr lang="cs-CZ" dirty="0" smtClean="0"/>
          </a:p>
          <a:p>
            <a:pPr lvl="1"/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produce</a:t>
            </a:r>
            <a:r>
              <a:rPr lang="cs-CZ" dirty="0" smtClean="0"/>
              <a:t> more </a:t>
            </a:r>
            <a:r>
              <a:rPr lang="cs-CZ" dirty="0" err="1" smtClean="0"/>
              <a:t>general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more </a:t>
            </a:r>
            <a:r>
              <a:rPr lang="cs-CZ" dirty="0" err="1" smtClean="0"/>
              <a:t>specific</a:t>
            </a:r>
            <a:r>
              <a:rPr lang="cs-CZ" dirty="0" smtClean="0"/>
              <a:t> annotation</a:t>
            </a:r>
          </a:p>
          <a:p>
            <a:pPr lvl="1"/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kinds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relations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encoded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ontology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extensible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customizable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Near</a:t>
            </a:r>
            <a:r>
              <a:rPr lang="cs-CZ" dirty="0" smtClean="0"/>
              <a:t> </a:t>
            </a:r>
            <a:r>
              <a:rPr lang="cs-CZ" dirty="0" err="1" smtClean="0"/>
              <a:t>future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endParaRPr lang="cs-CZ" dirty="0" smtClean="0"/>
          </a:p>
          <a:p>
            <a:pPr lvl="1"/>
            <a:r>
              <a:rPr lang="cs-CZ" dirty="0" err="1" smtClean="0"/>
              <a:t>Implement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ontology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annotation </a:t>
            </a:r>
            <a:r>
              <a:rPr lang="cs-CZ" dirty="0" err="1" smtClean="0"/>
              <a:t>process</a:t>
            </a:r>
            <a:endParaRPr lang="cs-CZ" dirty="0" smtClean="0"/>
          </a:p>
          <a:p>
            <a:pPr lvl="1"/>
            <a:r>
              <a:rPr lang="cs-CZ" dirty="0" err="1" smtClean="0"/>
              <a:t>Incorporate</a:t>
            </a:r>
            <a:r>
              <a:rPr lang="cs-CZ" dirty="0" smtClean="0"/>
              <a:t> </a:t>
            </a:r>
            <a:r>
              <a:rPr lang="cs-CZ" dirty="0" err="1" smtClean="0"/>
              <a:t>another</a:t>
            </a:r>
            <a:r>
              <a:rPr lang="cs-CZ" dirty="0" smtClean="0"/>
              <a:t> </a:t>
            </a:r>
            <a:r>
              <a:rPr lang="cs-CZ" dirty="0" err="1" smtClean="0"/>
              <a:t>ontologies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r>
              <a:rPr lang="cs-CZ" dirty="0" err="1" smtClean="0"/>
              <a:t>Future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endParaRPr lang="cs-CZ" dirty="0" smtClean="0"/>
          </a:p>
          <a:p>
            <a:pPr lvl="1"/>
            <a:r>
              <a:rPr lang="cs-CZ" dirty="0" err="1" smtClean="0"/>
              <a:t>Employ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ontology </a:t>
            </a:r>
            <a:r>
              <a:rPr lang="cs-CZ" dirty="0" err="1" smtClean="0"/>
              <a:t>for</a:t>
            </a:r>
            <a:r>
              <a:rPr lang="cs-CZ" dirty="0" smtClean="0"/>
              <a:t> user relevance feedback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Automatic</a:t>
            </a:r>
            <a:r>
              <a:rPr lang="cs-CZ" dirty="0" smtClean="0"/>
              <a:t> image annotation –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38758"/>
          </a:xfrm>
        </p:spPr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goal</a:t>
            </a:r>
            <a:r>
              <a:rPr lang="cs-CZ" dirty="0" smtClean="0"/>
              <a:t> = </a:t>
            </a:r>
            <a:r>
              <a:rPr lang="cs-CZ" dirty="0" err="1" smtClean="0"/>
              <a:t>annotate</a:t>
            </a:r>
            <a:r>
              <a:rPr lang="cs-CZ" dirty="0" smtClean="0"/>
              <a:t> </a:t>
            </a:r>
            <a:r>
              <a:rPr lang="cs-CZ" dirty="0" err="1" smtClean="0"/>
              <a:t>unknown</a:t>
            </a:r>
            <a:r>
              <a:rPr lang="cs-CZ" dirty="0" smtClean="0"/>
              <a:t> </a:t>
            </a:r>
            <a:r>
              <a:rPr lang="cs-CZ" dirty="0" err="1" smtClean="0"/>
              <a:t>images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relevant</a:t>
            </a:r>
            <a:r>
              <a:rPr lang="cs-CZ" dirty="0" smtClean="0"/>
              <a:t> 	</a:t>
            </a:r>
            <a:r>
              <a:rPr lang="cs-CZ" dirty="0" err="1" smtClean="0"/>
              <a:t>descriptive</a:t>
            </a:r>
            <a:r>
              <a:rPr lang="cs-CZ" dirty="0" smtClean="0"/>
              <a:t> </a:t>
            </a:r>
            <a:r>
              <a:rPr lang="cs-CZ" dirty="0" err="1" smtClean="0"/>
              <a:t>words</a:t>
            </a:r>
            <a:endParaRPr lang="cs-CZ" dirty="0" smtClean="0"/>
          </a:p>
          <a:p>
            <a:endParaRPr lang="cs-CZ" dirty="0" smtClean="0"/>
          </a:p>
        </p:txBody>
      </p:sp>
      <p:pic>
        <p:nvPicPr>
          <p:cNvPr id="5" name="Obrázek 4" descr="general annotation princi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214422"/>
            <a:ext cx="8089277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152400"/>
            <a:ext cx="8329642" cy="990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Annotation Framework: </a:t>
            </a:r>
            <a:r>
              <a:rPr lang="cs-CZ" dirty="0" err="1" smtClean="0"/>
              <a:t>Current</a:t>
            </a:r>
            <a:r>
              <a:rPr lang="cs-CZ" dirty="0" smtClean="0"/>
              <a:t> </a:t>
            </a:r>
            <a:r>
              <a:rPr lang="cs-CZ" dirty="0" err="1" smtClean="0"/>
              <a:t>Approach</a:t>
            </a:r>
            <a:r>
              <a:rPr lang="cs-CZ" dirty="0" smtClean="0"/>
              <a:t> 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/>
              <a:t>Given</a:t>
            </a:r>
            <a:r>
              <a:rPr lang="cs-CZ" sz="2000" dirty="0" smtClean="0"/>
              <a:t> image – CBIR </a:t>
            </a:r>
            <a:r>
              <a:rPr lang="cs-CZ" sz="2000" dirty="0" err="1" smtClean="0"/>
              <a:t>performed</a:t>
            </a:r>
            <a:r>
              <a:rPr lang="cs-CZ" sz="2000" dirty="0" smtClean="0"/>
              <a:t> (MUFIN) – </a:t>
            </a:r>
            <a:r>
              <a:rPr lang="cs-CZ" sz="2000" dirty="0" err="1" smtClean="0"/>
              <a:t>textual</a:t>
            </a:r>
            <a:r>
              <a:rPr lang="cs-CZ" sz="2000" dirty="0" smtClean="0"/>
              <a:t> data are </a:t>
            </a:r>
            <a:r>
              <a:rPr lang="cs-CZ" sz="2000" dirty="0" err="1" smtClean="0"/>
              <a:t>retrieved</a:t>
            </a:r>
            <a:r>
              <a:rPr lang="cs-CZ" sz="2000" dirty="0" smtClean="0"/>
              <a:t> (</a:t>
            </a:r>
            <a:r>
              <a:rPr lang="cs-CZ" sz="2000" dirty="0" err="1" smtClean="0"/>
              <a:t>descriptions</a:t>
            </a:r>
            <a:r>
              <a:rPr lang="cs-CZ" sz="2000" dirty="0" smtClean="0"/>
              <a:t>)</a:t>
            </a:r>
          </a:p>
          <a:p>
            <a:pPr lvl="1"/>
            <a:r>
              <a:rPr lang="cs-CZ" sz="1700" dirty="0" err="1" smtClean="0"/>
              <a:t>iteratively</a:t>
            </a:r>
            <a:r>
              <a:rPr lang="cs-CZ" sz="1700" dirty="0" smtClean="0"/>
              <a:t> </a:t>
            </a:r>
            <a:r>
              <a:rPr lang="cs-CZ" sz="1700" dirty="0" err="1" smtClean="0"/>
              <a:t>processed</a:t>
            </a:r>
            <a:r>
              <a:rPr lang="cs-CZ" sz="1700" dirty="0" smtClean="0"/>
              <a:t> by </a:t>
            </a:r>
            <a:r>
              <a:rPr lang="cs-CZ" sz="1700" dirty="0" err="1" smtClean="0"/>
              <a:t>expansion</a:t>
            </a:r>
            <a:r>
              <a:rPr lang="cs-CZ" sz="1700" dirty="0" smtClean="0"/>
              <a:t>/</a:t>
            </a:r>
            <a:r>
              <a:rPr lang="cs-CZ" sz="1700" dirty="0" err="1" smtClean="0"/>
              <a:t>transformation</a:t>
            </a:r>
            <a:r>
              <a:rPr lang="cs-CZ" sz="1700" dirty="0" smtClean="0"/>
              <a:t>/</a:t>
            </a:r>
            <a:r>
              <a:rPr lang="cs-CZ" sz="1700" dirty="0" err="1" smtClean="0"/>
              <a:t>reduction</a:t>
            </a:r>
            <a:r>
              <a:rPr lang="cs-CZ" sz="1700" dirty="0" smtClean="0"/>
              <a:t> </a:t>
            </a:r>
            <a:r>
              <a:rPr lang="cs-CZ" sz="1700" dirty="0" err="1" smtClean="0"/>
              <a:t>members</a:t>
            </a:r>
            <a:r>
              <a:rPr lang="cs-CZ" sz="1700" dirty="0" smtClean="0"/>
              <a:t> =</a:t>
            </a:r>
            <a:r>
              <a:rPr lang="en-US" sz="1700" dirty="0" smtClean="0"/>
              <a:t>&gt;</a:t>
            </a:r>
            <a:r>
              <a:rPr lang="cs-CZ" sz="1700" dirty="0" smtClean="0"/>
              <a:t> </a:t>
            </a:r>
            <a:r>
              <a:rPr lang="cs-CZ" sz="1700" dirty="0" err="1" smtClean="0"/>
              <a:t>output</a:t>
            </a:r>
            <a:endParaRPr lang="cs-CZ" sz="1700" dirty="0" smtClean="0"/>
          </a:p>
          <a:p>
            <a:pPr lvl="1"/>
            <a:r>
              <a:rPr lang="cs-CZ" sz="1700" dirty="0" smtClean="0"/>
              <a:t>User </a:t>
            </a:r>
            <a:r>
              <a:rPr lang="cs-CZ" sz="1700" dirty="0" err="1" smtClean="0"/>
              <a:t>may</a:t>
            </a:r>
            <a:r>
              <a:rPr lang="cs-CZ" sz="1700" dirty="0" smtClean="0"/>
              <a:t> </a:t>
            </a:r>
            <a:r>
              <a:rPr lang="cs-CZ" sz="1700" dirty="0" err="1" smtClean="0"/>
              <a:t>accept</a:t>
            </a:r>
            <a:r>
              <a:rPr lang="cs-CZ" sz="1700" dirty="0" smtClean="0"/>
              <a:t>, </a:t>
            </a:r>
            <a:r>
              <a:rPr lang="cs-CZ" sz="1700" dirty="0" err="1" smtClean="0"/>
              <a:t>or</a:t>
            </a:r>
            <a:r>
              <a:rPr lang="cs-CZ" sz="1700" dirty="0" smtClean="0"/>
              <a:t> let </a:t>
            </a:r>
            <a:r>
              <a:rPr lang="cs-CZ" sz="1700" dirty="0" err="1" smtClean="0"/>
              <a:t>perform</a:t>
            </a:r>
            <a:r>
              <a:rPr lang="cs-CZ" sz="1700" dirty="0" smtClean="0"/>
              <a:t> </a:t>
            </a:r>
            <a:r>
              <a:rPr lang="cs-CZ" sz="1700" dirty="0" err="1" smtClean="0"/>
              <a:t>search</a:t>
            </a:r>
            <a:r>
              <a:rPr lang="cs-CZ" sz="1700" dirty="0" smtClean="0"/>
              <a:t> </a:t>
            </a:r>
            <a:r>
              <a:rPr lang="cs-CZ" sz="1700" dirty="0" err="1" smtClean="0"/>
              <a:t>again</a:t>
            </a:r>
            <a:r>
              <a:rPr lang="en-US" sz="1700" dirty="0" smtClean="0"/>
              <a:t> with enriched input data</a:t>
            </a:r>
            <a:endParaRPr lang="cs-CZ" sz="17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357289" y="2571744"/>
          <a:ext cx="6660977" cy="3714776"/>
        </p:xfrm>
        <a:graphic>
          <a:graphicData uri="http://schemas.openxmlformats.org/presentationml/2006/ole">
            <p:oleObj spid="_x0000_s2053" name="PDF" r:id="rId3" imgW="0" imgH="0" progId="FoxitReader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2518" cy="990600"/>
          </a:xfrm>
        </p:spPr>
        <p:txBody>
          <a:bodyPr>
            <a:normAutofit fontScale="90000"/>
          </a:bodyPr>
          <a:lstStyle/>
          <a:p>
            <a:pPr algn="r"/>
            <a:r>
              <a:rPr lang="cs-CZ" dirty="0" smtClean="0"/>
              <a:t>Annotation Framework: </a:t>
            </a:r>
            <a:r>
              <a:rPr lang="cs-CZ" dirty="0" err="1" smtClean="0"/>
              <a:t>Current</a:t>
            </a:r>
            <a:r>
              <a:rPr lang="cs-CZ" dirty="0" smtClean="0"/>
              <a:t> </a:t>
            </a:r>
            <a:r>
              <a:rPr lang="cs-CZ" dirty="0" err="1" smtClean="0"/>
              <a:t>Approach</a:t>
            </a:r>
            <a:r>
              <a:rPr lang="cs-CZ" dirty="0" smtClean="0"/>
              <a:t> II.</a:t>
            </a:r>
            <a:br>
              <a:rPr lang="cs-CZ" dirty="0" smtClean="0"/>
            </a:br>
            <a:r>
              <a:rPr lang="cs-CZ" dirty="0" smtClean="0"/>
              <a:t>		Annotation </a:t>
            </a:r>
            <a:r>
              <a:rPr lang="cs-CZ" dirty="0" err="1" smtClean="0"/>
              <a:t>Forming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6732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Fundamental technology: </a:t>
            </a:r>
            <a:r>
              <a:rPr lang="en-US" sz="2000" b="1" dirty="0" err="1" smtClean="0"/>
              <a:t>Wordnet</a:t>
            </a:r>
            <a:r>
              <a:rPr lang="en-US" sz="2000" b="1" dirty="0" smtClean="0"/>
              <a:t> </a:t>
            </a:r>
          </a:p>
          <a:p>
            <a:r>
              <a:rPr lang="en-US" sz="2000" dirty="0" smtClean="0"/>
              <a:t>Words are interrelated by meanings – basic relation = synonymy</a:t>
            </a:r>
          </a:p>
          <a:p>
            <a:pPr lvl="1"/>
            <a:r>
              <a:rPr lang="en-US" sz="1700" dirty="0" smtClean="0"/>
              <a:t> synonymous set of words - </a:t>
            </a:r>
            <a:r>
              <a:rPr lang="en-US" sz="1700" dirty="0" err="1" smtClean="0"/>
              <a:t>synset</a:t>
            </a:r>
            <a:r>
              <a:rPr lang="en-US" sz="1700" dirty="0" smtClean="0"/>
              <a:t> (car, auto, automobile, machine = 1 object)</a:t>
            </a:r>
          </a:p>
          <a:p>
            <a:r>
              <a:rPr lang="en-US" sz="2000" dirty="0" smtClean="0"/>
              <a:t>Important relations utilized to group words together:</a:t>
            </a:r>
          </a:p>
          <a:p>
            <a:pPr lvl="1"/>
            <a:r>
              <a:rPr lang="en-US" sz="1800" u="sng" dirty="0" err="1" smtClean="0"/>
              <a:t>Hypernymy</a:t>
            </a:r>
            <a:r>
              <a:rPr lang="en-US" sz="1800" u="sng" dirty="0" smtClean="0"/>
              <a:t> </a:t>
            </a:r>
            <a:endParaRPr lang="en-US" sz="2000" u="sng" dirty="0" smtClean="0"/>
          </a:p>
          <a:p>
            <a:pPr lvl="2"/>
            <a:r>
              <a:rPr lang="en-US" sz="1600" dirty="0" smtClean="0"/>
              <a:t>Dog IS-A Animal</a:t>
            </a:r>
          </a:p>
          <a:p>
            <a:pPr lvl="1"/>
            <a:r>
              <a:rPr lang="en-US" sz="1800" u="sng" dirty="0" smtClean="0"/>
              <a:t>Hyponymy</a:t>
            </a:r>
          </a:p>
          <a:p>
            <a:pPr lvl="2"/>
            <a:r>
              <a:rPr lang="en-US" sz="1600" dirty="0" smtClean="0"/>
              <a:t>Animal HAS-DESCENDA</a:t>
            </a:r>
            <a:r>
              <a:rPr lang="cs-CZ" sz="1600" smtClean="0"/>
              <a:t>N</a:t>
            </a:r>
            <a:r>
              <a:rPr lang="en-US" sz="1600" smtClean="0"/>
              <a:t>T </a:t>
            </a:r>
            <a:r>
              <a:rPr lang="en-US" sz="1600" dirty="0" smtClean="0"/>
              <a:t>dog</a:t>
            </a:r>
          </a:p>
          <a:p>
            <a:pPr lvl="1"/>
            <a:r>
              <a:rPr lang="en-US" sz="1900" u="sng" dirty="0" err="1" smtClean="0"/>
              <a:t>Meronymy</a:t>
            </a:r>
            <a:endParaRPr lang="en-US" sz="1900" u="sng" dirty="0" smtClean="0"/>
          </a:p>
          <a:p>
            <a:pPr lvl="2"/>
            <a:r>
              <a:rPr lang="en-US" sz="1600" dirty="0" smtClean="0"/>
              <a:t>Dog HAS-PART tail, head, ears…</a:t>
            </a:r>
          </a:p>
          <a:p>
            <a:pPr lvl="1"/>
            <a:r>
              <a:rPr lang="en-US" sz="1900" u="sng" dirty="0" smtClean="0"/>
              <a:t>„Gloss relation“</a:t>
            </a:r>
          </a:p>
          <a:p>
            <a:pPr lvl="2"/>
            <a:r>
              <a:rPr lang="en-US" sz="1600" dirty="0" smtClean="0"/>
              <a:t>„… (dog) has been domesticated by man since prehistoric times … „</a:t>
            </a:r>
          </a:p>
          <a:p>
            <a:pPr lvl="3"/>
            <a:r>
              <a:rPr lang="en-US" sz="1400" dirty="0" smtClean="0"/>
              <a:t>=&gt; </a:t>
            </a:r>
            <a:r>
              <a:rPr lang="en-US" sz="1400" i="1" dirty="0" smtClean="0"/>
              <a:t>domesticated, man, prehistoric, times</a:t>
            </a:r>
          </a:p>
          <a:p>
            <a:pPr lvl="1"/>
            <a:endParaRPr lang="en-US" sz="1900" dirty="0" smtClean="0"/>
          </a:p>
          <a:p>
            <a:pPr lvl="1"/>
            <a:r>
              <a:rPr lang="en-US" sz="1900" dirty="0" smtClean="0"/>
              <a:t>When relation between 2 words is found, group is formed = 2 words are related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WordNet</a:t>
            </a:r>
            <a:r>
              <a:rPr lang="cs-CZ" dirty="0" smtClean="0"/>
              <a:t> </a:t>
            </a:r>
            <a:r>
              <a:rPr lang="cs-CZ" dirty="0" err="1" smtClean="0"/>
              <a:t>hypernymy</a:t>
            </a:r>
            <a:r>
              <a:rPr lang="cs-CZ" dirty="0" smtClean="0"/>
              <a:t> </a:t>
            </a:r>
            <a:r>
              <a:rPr lang="cs-CZ" dirty="0" err="1" smtClean="0"/>
              <a:t>tree</a:t>
            </a:r>
            <a:r>
              <a:rPr lang="cs-CZ" dirty="0" smtClean="0"/>
              <a:t> – </a:t>
            </a:r>
            <a:r>
              <a:rPr lang="cs-CZ" dirty="0" err="1" smtClean="0"/>
              <a:t>example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en-US" sz="1600" b="1" dirty="0" smtClean="0"/>
              <a:t>… coffee cup, </a:t>
            </a:r>
            <a:r>
              <a:rPr lang="en-US" sz="1600" b="1" dirty="0" smtClean="0">
                <a:solidFill>
                  <a:srgbClr val="7030A0"/>
                </a:solidFill>
              </a:rPr>
              <a:t>wooden</a:t>
            </a:r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7030A0"/>
                </a:solidFill>
              </a:rPr>
              <a:t>spoon</a:t>
            </a:r>
            <a:r>
              <a:rPr lang="en-US" sz="1600" b="1" dirty="0" smtClean="0"/>
              <a:t>, </a:t>
            </a:r>
            <a:r>
              <a:rPr lang="en-US" sz="1600" b="1" dirty="0" smtClean="0">
                <a:solidFill>
                  <a:srgbClr val="7030A0"/>
                </a:solidFill>
              </a:rPr>
              <a:t>warrior</a:t>
            </a:r>
            <a:r>
              <a:rPr lang="en-US" sz="1600" b="1" dirty="0" smtClean="0"/>
              <a:t>, woman …</a:t>
            </a:r>
            <a:endParaRPr lang="en-US" sz="1600" b="1" dirty="0"/>
          </a:p>
        </p:txBody>
      </p:sp>
      <p:pic>
        <p:nvPicPr>
          <p:cNvPr id="17411" name="Picture 3" descr="D:\ŠKOLA\work\Current\Prezentace - DISA\physical objec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7340305" cy="3919681"/>
          </a:xfrm>
          <a:prstGeom prst="rect">
            <a:avLst/>
          </a:prstGeom>
          <a:noFill/>
        </p:spPr>
      </p:pic>
      <p:pic>
        <p:nvPicPr>
          <p:cNvPr id="17410" name="Picture 2" descr="C:\Users\HonzaBotorek\Desktop\003302542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143380"/>
            <a:ext cx="1357296" cy="2051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Limitations of current solution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01080" cy="5138758"/>
          </a:xfrm>
        </p:spPr>
        <p:txBody>
          <a:bodyPr>
            <a:normAutofit fontScale="92500"/>
          </a:bodyPr>
          <a:lstStyle/>
          <a:p>
            <a:r>
              <a:rPr lang="cs-CZ" dirty="0" err="1" smtClean="0"/>
              <a:t>Grouping</a:t>
            </a:r>
            <a:r>
              <a:rPr lang="cs-CZ" dirty="0" smtClean="0"/>
              <a:t> </a:t>
            </a:r>
            <a:r>
              <a:rPr lang="cs-CZ" dirty="0" err="1" smtClean="0"/>
              <a:t>forms</a:t>
            </a:r>
            <a:r>
              <a:rPr lang="cs-CZ" dirty="0" smtClean="0"/>
              <a:t> </a:t>
            </a:r>
            <a:r>
              <a:rPr lang="cs-CZ" dirty="0" err="1" smtClean="0"/>
              <a:t>large</a:t>
            </a:r>
            <a:r>
              <a:rPr lang="cs-CZ" dirty="0" smtClean="0"/>
              <a:t> set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words</a:t>
            </a:r>
            <a:r>
              <a:rPr lang="cs-CZ" dirty="0" smtClean="0"/>
              <a:t> – </a:t>
            </a:r>
            <a:r>
              <a:rPr lang="cs-CZ" dirty="0" err="1" smtClean="0"/>
              <a:t>mutually</a:t>
            </a:r>
            <a:r>
              <a:rPr lang="cs-CZ" dirty="0" smtClean="0"/>
              <a:t> </a:t>
            </a:r>
            <a:r>
              <a:rPr lang="cs-CZ" dirty="0" err="1" smtClean="0"/>
              <a:t>unrelated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en-US" dirty="0" smtClean="0"/>
          </a:p>
          <a:p>
            <a:endParaRPr lang="cs-CZ" dirty="0" smtClean="0"/>
          </a:p>
          <a:p>
            <a:r>
              <a:rPr lang="en-US" dirty="0" smtClean="0"/>
              <a:t>Not structured output from the framework</a:t>
            </a:r>
          </a:p>
          <a:p>
            <a:pPr lvl="1"/>
            <a:r>
              <a:rPr lang="cs-CZ" dirty="0" err="1" smtClean="0"/>
              <a:t>Currently</a:t>
            </a:r>
            <a:r>
              <a:rPr lang="cs-CZ" dirty="0" smtClean="0"/>
              <a:t> </a:t>
            </a:r>
            <a:r>
              <a:rPr lang="en-US" dirty="0" smtClean="0"/>
              <a:t>: (dog, puppy,</a:t>
            </a:r>
            <a:r>
              <a:rPr lang="cs-CZ" dirty="0" smtClean="0"/>
              <a:t> </a:t>
            </a:r>
            <a:r>
              <a:rPr lang="en-US" dirty="0" smtClean="0"/>
              <a:t>boy, son, child, house)</a:t>
            </a:r>
          </a:p>
          <a:p>
            <a:pPr lvl="1"/>
            <a:r>
              <a:rPr lang="en-US" dirty="0" smtClean="0"/>
              <a:t>Idea: (animals:{dog, puppy}, persons:{boy, child, son}, buildings{house}</a:t>
            </a:r>
            <a:endParaRPr lang="cs-CZ" dirty="0" smtClean="0"/>
          </a:p>
          <a:p>
            <a:r>
              <a:rPr lang="en-US" dirty="0" smtClean="0"/>
              <a:t>Accuracy of annotation is not very high</a:t>
            </a:r>
            <a:endParaRPr lang="cs-CZ" dirty="0" smtClean="0"/>
          </a:p>
          <a:p>
            <a:r>
              <a:rPr lang="cs-CZ" dirty="0" smtClean="0"/>
              <a:t>Annotation </a:t>
            </a:r>
            <a:r>
              <a:rPr lang="cs-CZ" dirty="0" err="1" smtClean="0"/>
              <a:t>Forming</a:t>
            </a:r>
            <a:r>
              <a:rPr lang="cs-CZ" dirty="0" smtClean="0"/>
              <a:t> </a:t>
            </a:r>
            <a:r>
              <a:rPr lang="cs-CZ" dirty="0" err="1" smtClean="0"/>
              <a:t>tools</a:t>
            </a:r>
            <a:r>
              <a:rPr lang="cs-CZ" dirty="0" smtClean="0"/>
              <a:t> – </a:t>
            </a:r>
            <a:r>
              <a:rPr lang="cs-CZ" dirty="0" err="1" smtClean="0"/>
              <a:t>space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improvement</a:t>
            </a:r>
            <a:endParaRPr lang="cs-CZ" dirty="0" smtClean="0"/>
          </a:p>
        </p:txBody>
      </p:sp>
      <p:grpSp>
        <p:nvGrpSpPr>
          <p:cNvPr id="8" name="Skupina 7"/>
          <p:cNvGrpSpPr/>
          <p:nvPr/>
        </p:nvGrpSpPr>
        <p:grpSpPr>
          <a:xfrm>
            <a:off x="857224" y="1785926"/>
            <a:ext cx="7572428" cy="785818"/>
            <a:chOff x="714348" y="2000240"/>
            <a:chExt cx="7572428" cy="928694"/>
          </a:xfrm>
        </p:grpSpPr>
        <p:sp>
          <p:nvSpPr>
            <p:cNvPr id="4" name="Obdélník 3"/>
            <p:cNvSpPr/>
            <p:nvPr/>
          </p:nvSpPr>
          <p:spPr>
            <a:xfrm>
              <a:off x="1071538" y="2214554"/>
              <a:ext cx="1500198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err="1" smtClean="0"/>
                <a:t>Coffee</a:t>
              </a:r>
              <a:r>
                <a:rPr lang="cs-CZ" dirty="0" smtClean="0"/>
                <a:t> </a:t>
              </a:r>
              <a:r>
                <a:rPr lang="cs-CZ" dirty="0" err="1" smtClean="0"/>
                <a:t>Cup</a:t>
              </a:r>
              <a:endParaRPr lang="cs-CZ" dirty="0"/>
            </a:p>
          </p:txBody>
        </p:sp>
        <p:sp>
          <p:nvSpPr>
            <p:cNvPr id="5" name="Obdélník 4"/>
            <p:cNvSpPr/>
            <p:nvPr/>
          </p:nvSpPr>
          <p:spPr>
            <a:xfrm>
              <a:off x="3071802" y="2169093"/>
              <a:ext cx="1000132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err="1" smtClean="0"/>
                <a:t>Woman</a:t>
              </a:r>
              <a:endParaRPr lang="cs-CZ" dirty="0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4714876" y="2169093"/>
              <a:ext cx="1071570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err="1" smtClean="0"/>
                <a:t>bedroom</a:t>
              </a:r>
              <a:endParaRPr lang="cs-CZ" dirty="0"/>
            </a:p>
          </p:txBody>
        </p:sp>
        <p:sp>
          <p:nvSpPr>
            <p:cNvPr id="7" name="Obdélník 6"/>
            <p:cNvSpPr/>
            <p:nvPr/>
          </p:nvSpPr>
          <p:spPr>
            <a:xfrm>
              <a:off x="714348" y="2000240"/>
              <a:ext cx="7572428" cy="92869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" name="Obdélník 8"/>
          <p:cNvSpPr/>
          <p:nvPr/>
        </p:nvSpPr>
        <p:spPr>
          <a:xfrm>
            <a:off x="1285852" y="2500306"/>
            <a:ext cx="1357322" cy="13573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Objects</a:t>
            </a:r>
            <a:r>
              <a:rPr lang="cs-CZ" dirty="0" smtClean="0">
                <a:solidFill>
                  <a:schemeClr val="tx1"/>
                </a:solidFill>
              </a:rPr>
              <a:t> (</a:t>
            </a:r>
            <a:r>
              <a:rPr lang="cs-CZ" dirty="0" err="1" smtClean="0">
                <a:solidFill>
                  <a:schemeClr val="tx1"/>
                </a:solidFill>
              </a:rPr>
              <a:t>clock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brush</a:t>
            </a:r>
            <a:r>
              <a:rPr lang="cs-CZ" dirty="0" smtClean="0">
                <a:solidFill>
                  <a:schemeClr val="tx1"/>
                </a:solidFill>
              </a:rPr>
              <a:t>, plate, </a:t>
            </a:r>
            <a:r>
              <a:rPr lang="cs-CZ" dirty="0" err="1" smtClean="0">
                <a:solidFill>
                  <a:schemeClr val="tx1"/>
                </a:solidFill>
              </a:rPr>
              <a:t>screwdriwer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071802" y="2500306"/>
            <a:ext cx="1357322" cy="13573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Persons</a:t>
            </a:r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(man,  </a:t>
            </a:r>
            <a:r>
              <a:rPr lang="cs-CZ" dirty="0" err="1" smtClean="0">
                <a:solidFill>
                  <a:schemeClr val="tx1"/>
                </a:solidFill>
              </a:rPr>
              <a:t>human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child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family</a:t>
            </a:r>
            <a:r>
              <a:rPr lang="cs-CZ" dirty="0" smtClean="0">
                <a:solidFill>
                  <a:schemeClr val="tx1"/>
                </a:solidFill>
              </a:rPr>
              <a:t> …)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786314" y="2500306"/>
            <a:ext cx="1357322" cy="13573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Housing</a:t>
            </a:r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(</a:t>
            </a:r>
            <a:r>
              <a:rPr lang="cs-CZ" dirty="0" err="1" smtClean="0">
                <a:solidFill>
                  <a:schemeClr val="tx1"/>
                </a:solidFill>
              </a:rPr>
              <a:t>castle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tower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kitchen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bathroom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12" name="Picture 2" descr="C:\Users\HonzaBotorek\Desktop\003302542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1857364"/>
            <a:ext cx="1357296" cy="2051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7822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Proposed</a:t>
            </a:r>
            <a:r>
              <a:rPr lang="cs-CZ" dirty="0" smtClean="0"/>
              <a:t> </a:t>
            </a:r>
            <a:r>
              <a:rPr lang="cs-CZ" dirty="0" err="1" smtClean="0"/>
              <a:t>solution</a:t>
            </a:r>
            <a:r>
              <a:rPr lang="cs-CZ" dirty="0" smtClean="0"/>
              <a:t> 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81634"/>
          </a:xfrm>
        </p:spPr>
        <p:txBody>
          <a:bodyPr>
            <a:normAutofit/>
          </a:bodyPr>
          <a:lstStyle/>
          <a:p>
            <a:r>
              <a:rPr lang="en-GB" u="sng" dirty="0" smtClean="0"/>
              <a:t>Define </a:t>
            </a:r>
            <a:r>
              <a:rPr lang="cs-CZ" u="sng" dirty="0" smtClean="0"/>
              <a:t>a </a:t>
            </a:r>
            <a:r>
              <a:rPr lang="en-GB" u="sng" dirty="0" smtClean="0"/>
              <a:t>hierarchy </a:t>
            </a:r>
            <a:r>
              <a:rPr lang="cs-CZ" u="sng" dirty="0" err="1" smtClean="0"/>
              <a:t>of</a:t>
            </a:r>
            <a:r>
              <a:rPr lang="cs-CZ" u="sng" dirty="0" smtClean="0"/>
              <a:t> </a:t>
            </a:r>
            <a:r>
              <a:rPr lang="cs-CZ" u="sng" dirty="0" err="1" smtClean="0"/>
              <a:t>categories</a:t>
            </a:r>
            <a:r>
              <a:rPr lang="cs-CZ" u="sng" dirty="0" smtClean="0"/>
              <a:t> </a:t>
            </a:r>
            <a:r>
              <a:rPr lang="en-GB" u="sng" dirty="0" smtClean="0"/>
              <a:t>that enables to refine annotation results</a:t>
            </a:r>
            <a:endParaRPr lang="cs-CZ" u="sng" dirty="0" smtClean="0"/>
          </a:p>
          <a:p>
            <a:pPr lvl="1"/>
            <a:r>
              <a:rPr lang="cs-CZ" dirty="0" smtClean="0"/>
              <a:t>2 </a:t>
            </a:r>
            <a:r>
              <a:rPr lang="cs-CZ" dirty="0" err="1" smtClean="0"/>
              <a:t>phases</a:t>
            </a:r>
            <a:r>
              <a:rPr lang="cs-CZ" dirty="0" smtClean="0"/>
              <a:t>: </a:t>
            </a:r>
            <a:r>
              <a:rPr lang="cs-CZ" dirty="0" err="1" smtClean="0"/>
              <a:t>select</a:t>
            </a:r>
            <a:r>
              <a:rPr lang="cs-CZ" dirty="0" smtClean="0"/>
              <a:t> proper </a:t>
            </a:r>
            <a:r>
              <a:rPr lang="cs-CZ" dirty="0" err="1" smtClean="0"/>
              <a:t>categories</a:t>
            </a:r>
            <a:r>
              <a:rPr lang="cs-CZ" dirty="0" smtClean="0"/>
              <a:t>; use </a:t>
            </a:r>
            <a:r>
              <a:rPr lang="cs-CZ" dirty="0" err="1" smtClean="0"/>
              <a:t>categories</a:t>
            </a:r>
            <a:r>
              <a:rPr lang="cs-CZ" dirty="0" smtClean="0"/>
              <a:t> to </a:t>
            </a:r>
            <a:r>
              <a:rPr lang="cs-CZ" dirty="0" err="1" smtClean="0"/>
              <a:t>enrich</a:t>
            </a:r>
            <a:r>
              <a:rPr lang="cs-CZ" dirty="0" smtClean="0"/>
              <a:t> </a:t>
            </a:r>
            <a:r>
              <a:rPr lang="cs-CZ" dirty="0" err="1" smtClean="0"/>
              <a:t>original</a:t>
            </a:r>
            <a:r>
              <a:rPr lang="cs-CZ" dirty="0" smtClean="0"/>
              <a:t> </a:t>
            </a:r>
            <a:r>
              <a:rPr lang="cs-CZ" dirty="0" err="1" smtClean="0"/>
              <a:t>query</a:t>
            </a:r>
            <a:endParaRPr lang="cs-CZ" dirty="0" smtClean="0"/>
          </a:p>
          <a:p>
            <a:pPr lvl="1"/>
            <a:r>
              <a:rPr lang="cs-CZ" dirty="0" err="1" smtClean="0"/>
              <a:t>Easier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more </a:t>
            </a:r>
            <a:r>
              <a:rPr lang="cs-CZ" dirty="0" err="1" smtClean="0"/>
              <a:t>accurate</a:t>
            </a:r>
            <a:r>
              <a:rPr lang="cs-CZ" dirty="0" smtClean="0"/>
              <a:t> annotation </a:t>
            </a:r>
            <a:r>
              <a:rPr lang="cs-CZ" dirty="0" err="1" smtClean="0"/>
              <a:t>process</a:t>
            </a:r>
            <a:endParaRPr lang="cs-CZ" dirty="0" smtClean="0"/>
          </a:p>
          <a:p>
            <a:pPr lvl="2"/>
            <a:r>
              <a:rPr lang="cs-CZ" dirty="0" err="1" smtClean="0"/>
              <a:t>Structured</a:t>
            </a:r>
            <a:r>
              <a:rPr lang="cs-CZ" dirty="0" smtClean="0"/>
              <a:t> </a:t>
            </a:r>
            <a:r>
              <a:rPr lang="cs-CZ" dirty="0" err="1" smtClean="0"/>
              <a:t>output</a:t>
            </a:r>
            <a:endParaRPr lang="cs-CZ" dirty="0" smtClean="0"/>
          </a:p>
          <a:p>
            <a:pPr lvl="1"/>
            <a:r>
              <a:rPr lang="cs-CZ" dirty="0" err="1" smtClean="0"/>
              <a:t>Ground</a:t>
            </a:r>
            <a:r>
              <a:rPr lang="cs-CZ" dirty="0" smtClean="0"/>
              <a:t> </a:t>
            </a:r>
            <a:r>
              <a:rPr lang="cs-CZ" dirty="0" err="1" smtClean="0"/>
              <a:t>truth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testing</a:t>
            </a:r>
            <a:endParaRPr lang="cs-CZ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User-driven relevance feedback</a:t>
            </a:r>
          </a:p>
          <a:p>
            <a:pPr lvl="1"/>
            <a:r>
              <a:rPr lang="en-GB" dirty="0" smtClean="0"/>
              <a:t>Idea: Iterative process of image annotation</a:t>
            </a:r>
            <a:endParaRPr lang="cs-CZ" dirty="0" smtClean="0"/>
          </a:p>
          <a:p>
            <a:pPr lvl="1"/>
            <a:r>
              <a:rPr lang="en-GB" dirty="0" smtClean="0"/>
              <a:t>Solid hierarchy background is needed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Proposed</a:t>
            </a:r>
            <a:r>
              <a:rPr lang="cs-CZ" dirty="0" smtClean="0"/>
              <a:t> </a:t>
            </a:r>
            <a:r>
              <a:rPr lang="cs-CZ" dirty="0" err="1" smtClean="0"/>
              <a:t>solution</a:t>
            </a:r>
            <a:r>
              <a:rPr lang="cs-CZ" dirty="0" smtClean="0"/>
              <a:t>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sources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cs-CZ" dirty="0" smtClean="0"/>
              <a:t> (relations </a:t>
            </a:r>
            <a:r>
              <a:rPr lang="cs-CZ" dirty="0" err="1" smtClean="0"/>
              <a:t>among</a:t>
            </a:r>
            <a:r>
              <a:rPr lang="cs-CZ" dirty="0" smtClean="0"/>
              <a:t> </a:t>
            </a:r>
            <a:r>
              <a:rPr lang="cs-CZ" dirty="0" err="1" smtClean="0"/>
              <a:t>words</a:t>
            </a:r>
            <a:r>
              <a:rPr lang="cs-CZ" dirty="0" smtClean="0"/>
              <a:t>/</a:t>
            </a:r>
            <a:r>
              <a:rPr lang="cs-CZ" dirty="0" err="1" smtClean="0"/>
              <a:t>objects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Wikipedie</a:t>
            </a:r>
            <a:r>
              <a:rPr lang="cs-CZ" dirty="0" smtClean="0"/>
              <a:t>: </a:t>
            </a:r>
            <a:r>
              <a:rPr lang="cs-CZ" dirty="0" err="1" smtClean="0"/>
              <a:t>project</a:t>
            </a:r>
            <a:r>
              <a:rPr lang="cs-CZ" dirty="0" smtClean="0"/>
              <a:t> </a:t>
            </a:r>
            <a:r>
              <a:rPr lang="cs-CZ" dirty="0" err="1" smtClean="0"/>
              <a:t>DBPedia</a:t>
            </a:r>
            <a:endParaRPr lang="cs-CZ" dirty="0" smtClean="0"/>
          </a:p>
          <a:p>
            <a:pPr lvl="2"/>
            <a:r>
              <a:rPr lang="cs-CZ" dirty="0" err="1" smtClean="0"/>
              <a:t>Final</a:t>
            </a:r>
            <a:r>
              <a:rPr lang="cs-CZ" dirty="0" smtClean="0"/>
              <a:t> thesis </a:t>
            </a:r>
            <a:r>
              <a:rPr lang="cs-CZ" dirty="0" err="1" smtClean="0"/>
              <a:t>topic</a:t>
            </a:r>
            <a:r>
              <a:rPr lang="cs-CZ" dirty="0" smtClean="0"/>
              <a:t> </a:t>
            </a:r>
          </a:p>
          <a:p>
            <a:pPr lvl="1"/>
            <a:endParaRPr lang="cs-CZ" dirty="0" smtClean="0"/>
          </a:p>
          <a:p>
            <a:r>
              <a:rPr lang="cs-CZ" dirty="0" err="1" smtClean="0"/>
              <a:t>Extend</a:t>
            </a:r>
            <a:r>
              <a:rPr lang="cs-CZ" dirty="0" smtClean="0"/>
              <a:t> </a:t>
            </a:r>
            <a:r>
              <a:rPr lang="cs-CZ" dirty="0" err="1" smtClean="0"/>
              <a:t>classifiers</a:t>
            </a:r>
            <a:r>
              <a:rPr lang="cs-CZ" dirty="0" smtClean="0"/>
              <a:t> </a:t>
            </a:r>
            <a:r>
              <a:rPr lang="cs-CZ" dirty="0" err="1" smtClean="0"/>
              <a:t>utilization</a:t>
            </a:r>
            <a:endParaRPr lang="cs-CZ" dirty="0" smtClean="0"/>
          </a:p>
          <a:p>
            <a:pPr lvl="1"/>
            <a:r>
              <a:rPr lang="cs-CZ" dirty="0" err="1" smtClean="0"/>
              <a:t>Indoor</a:t>
            </a:r>
            <a:r>
              <a:rPr lang="cs-CZ" dirty="0" smtClean="0"/>
              <a:t> x </a:t>
            </a:r>
            <a:r>
              <a:rPr lang="cs-CZ" dirty="0" err="1" smtClean="0"/>
              <a:t>outdoor</a:t>
            </a:r>
            <a:r>
              <a:rPr lang="cs-CZ" dirty="0" smtClean="0"/>
              <a:t>; </a:t>
            </a:r>
            <a:r>
              <a:rPr lang="cs-CZ" dirty="0" err="1" smtClean="0"/>
              <a:t>buildings</a:t>
            </a:r>
            <a:r>
              <a:rPr lang="cs-CZ" dirty="0" smtClean="0"/>
              <a:t> </a:t>
            </a:r>
            <a:r>
              <a:rPr lang="cs-CZ" dirty="0" err="1" smtClean="0"/>
              <a:t>detection</a:t>
            </a:r>
            <a:r>
              <a:rPr lang="cs-CZ" dirty="0" smtClean="0"/>
              <a:t>…</a:t>
            </a:r>
          </a:p>
          <a:p>
            <a:pPr lvl="1"/>
            <a:r>
              <a:rPr lang="cs-CZ" dirty="0" err="1" smtClean="0"/>
              <a:t>OpenCV</a:t>
            </a:r>
            <a:r>
              <a:rPr lang="cs-CZ" dirty="0" smtClean="0"/>
              <a:t>: </a:t>
            </a:r>
            <a:r>
              <a:rPr lang="cs-CZ" dirty="0" err="1" smtClean="0"/>
              <a:t>Good</a:t>
            </a:r>
            <a:r>
              <a:rPr lang="cs-CZ" dirty="0" smtClean="0"/>
              <a:t> support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classifiers</a:t>
            </a:r>
            <a:r>
              <a:rPr lang="cs-CZ" dirty="0" smtClean="0"/>
              <a:t> </a:t>
            </a:r>
            <a:r>
              <a:rPr lang="cs-CZ" dirty="0" err="1" smtClean="0"/>
              <a:t>developing</a:t>
            </a:r>
            <a:r>
              <a:rPr lang="cs-CZ" dirty="0" smtClean="0"/>
              <a:t> </a:t>
            </a:r>
          </a:p>
          <a:p>
            <a:pPr lvl="2"/>
            <a:r>
              <a:rPr lang="cs-CZ" dirty="0" err="1" smtClean="0"/>
              <a:t>Final</a:t>
            </a:r>
            <a:r>
              <a:rPr lang="cs-CZ" dirty="0" smtClean="0"/>
              <a:t> thesis </a:t>
            </a:r>
            <a:r>
              <a:rPr lang="cs-CZ" dirty="0" err="1" smtClean="0"/>
              <a:t>topic</a:t>
            </a:r>
            <a:r>
              <a:rPr lang="cs-CZ" dirty="0" smtClean="0"/>
              <a:t>?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 smtClean="0"/>
              <a:t>Category</a:t>
            </a:r>
            <a:r>
              <a:rPr lang="cs-CZ" sz="4000" dirty="0" smtClean="0"/>
              <a:t> </a:t>
            </a:r>
            <a:r>
              <a:rPr lang="cs-CZ" sz="4000" dirty="0" err="1" smtClean="0"/>
              <a:t>tree</a:t>
            </a:r>
            <a:r>
              <a:rPr lang="cs-CZ" sz="4000" dirty="0" smtClean="0"/>
              <a:t> </a:t>
            </a:r>
            <a:r>
              <a:rPr lang="cs-CZ" sz="4000" dirty="0" err="1" smtClean="0"/>
              <a:t>challenges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How to create/select ontology categories?</a:t>
            </a:r>
          </a:p>
          <a:p>
            <a:endParaRPr lang="en-US" sz="3600" dirty="0" smtClean="0"/>
          </a:p>
          <a:p>
            <a:r>
              <a:rPr lang="en-US" sz="3600" dirty="0" smtClean="0"/>
              <a:t>How to use such categories in the annotation process?</a:t>
            </a:r>
          </a:p>
          <a:p>
            <a:endParaRPr lang="en-US" sz="3600" dirty="0" smtClean="0"/>
          </a:p>
          <a:p>
            <a:r>
              <a:rPr lang="en-US" sz="3600" dirty="0" smtClean="0"/>
              <a:t>Which relations encode into ontology</a:t>
            </a:r>
            <a:r>
              <a:rPr lang="cs-CZ" sz="3600" dirty="0" smtClean="0"/>
              <a:t>?</a:t>
            </a:r>
            <a:endParaRPr lang="en-US" sz="3600" dirty="0" smtClean="0"/>
          </a:p>
          <a:p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1510</TotalTime>
  <Words>752</Words>
  <Application>Microsoft Office PowerPoint</Application>
  <PresentationFormat>Předvádění na obrazovce (4:3)</PresentationFormat>
  <Paragraphs>147</Paragraphs>
  <Slides>16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Původ</vt:lpstr>
      <vt:lpstr>PDF</vt:lpstr>
      <vt:lpstr>Annotation Framework – Recent state of the application</vt:lpstr>
      <vt:lpstr>Automatic image annotation – What is it?</vt:lpstr>
      <vt:lpstr>Annotation Framework: Current Approach I.</vt:lpstr>
      <vt:lpstr>Annotation Framework: Current Approach II.   Annotation Forming</vt:lpstr>
      <vt:lpstr>WordNet hypernymy tree – example</vt:lpstr>
      <vt:lpstr>Limitations of current solution</vt:lpstr>
      <vt:lpstr>Proposed solution I.</vt:lpstr>
      <vt:lpstr>Proposed solution II.</vt:lpstr>
      <vt:lpstr>Category tree challenges</vt:lpstr>
      <vt:lpstr>Categorization – Ontology Motivation</vt:lpstr>
      <vt:lpstr>What is an ontology</vt:lpstr>
      <vt:lpstr>How to create an ontology? Category Tree I</vt:lpstr>
      <vt:lpstr>Category Tree II – part of the tree</vt:lpstr>
      <vt:lpstr>What relations incorporate into ontology? Category tree III</vt:lpstr>
      <vt:lpstr>How to use the ontology? Category Tree IV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Annotation Framework – současný rozvoj aplikace</dc:title>
  <dc:creator>HonzaBotorek</dc:creator>
  <cp:lastModifiedBy>HonzaBotorek</cp:lastModifiedBy>
  <cp:revision>147</cp:revision>
  <dcterms:created xsi:type="dcterms:W3CDTF">2013-09-25T13:12:37Z</dcterms:created>
  <dcterms:modified xsi:type="dcterms:W3CDTF">2013-11-04T07:14:03Z</dcterms:modified>
</cp:coreProperties>
</file>