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72" r:id="rId2"/>
    <p:sldId id="256" r:id="rId3"/>
    <p:sldId id="257" r:id="rId4"/>
    <p:sldId id="258" r:id="rId5"/>
    <p:sldId id="259" r:id="rId6"/>
    <p:sldId id="260" r:id="rId7"/>
    <p:sldId id="273" r:id="rId8"/>
    <p:sldId id="266" r:id="rId9"/>
    <p:sldId id="261" r:id="rId10"/>
    <p:sldId id="281" r:id="rId11"/>
    <p:sldId id="277" r:id="rId12"/>
    <p:sldId id="285" r:id="rId13"/>
    <p:sldId id="282" r:id="rId14"/>
    <p:sldId id="274" r:id="rId15"/>
    <p:sldId id="275" r:id="rId16"/>
    <p:sldId id="262" r:id="rId17"/>
    <p:sldId id="263" r:id="rId18"/>
    <p:sldId id="276" r:id="rId19"/>
    <p:sldId id="283" r:id="rId20"/>
    <p:sldId id="264" r:id="rId21"/>
    <p:sldId id="286" r:id="rId22"/>
    <p:sldId id="265" r:id="rId23"/>
    <p:sldId id="284" r:id="rId24"/>
    <p:sldId id="278" r:id="rId25"/>
    <p:sldId id="268" r:id="rId26"/>
    <p:sldId id="267" r:id="rId27"/>
    <p:sldId id="269" r:id="rId28"/>
    <p:sldId id="280" r:id="rId29"/>
    <p:sldId id="270" r:id="rId30"/>
    <p:sldId id="271" r:id="rId31"/>
    <p:sldId id="287" r:id="rId3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55" d="100"/>
          <a:sy n="55" d="100"/>
        </p:scale>
        <p:origin x="-10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70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96A67-C005-4E54-BBFA-BCCB59A0862A}" type="datetimeFigureOut">
              <a:rPr lang="sk-SK" smtClean="0"/>
              <a:pPr/>
              <a:t>4. 11. 2013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79DF8-93B5-4015-8499-6474F19530C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28B21-CC50-4AEF-B1A7-4C2821EFEF67}" type="datetimeFigureOut">
              <a:rPr lang="sk-SK" smtClean="0"/>
              <a:pPr/>
              <a:t>4. 11. 2013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5C59-2573-4000-BD4F-19A6D16E9C1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5C59-2573-4000-BD4F-19A6D16E9C1D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8579-5B44-489C-8E30-64C02ABD78A4}" type="datetimeFigureOut">
              <a:rPr lang="sk-SK" smtClean="0"/>
              <a:pPr/>
              <a:t>4. 11. 2013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C6E3-97AE-42E8-9C46-6F91463D94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8579-5B44-489C-8E30-64C02ABD78A4}" type="datetimeFigureOut">
              <a:rPr lang="sk-SK" smtClean="0"/>
              <a:pPr/>
              <a:t>4. 11. 2013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C6E3-97AE-42E8-9C46-6F91463D94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8579-5B44-489C-8E30-64C02ABD78A4}" type="datetimeFigureOut">
              <a:rPr lang="sk-SK" smtClean="0"/>
              <a:pPr/>
              <a:t>4. 11. 2013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C6E3-97AE-42E8-9C46-6F91463D94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8579-5B44-489C-8E30-64C02ABD78A4}" type="datetimeFigureOut">
              <a:rPr lang="sk-SK" smtClean="0"/>
              <a:pPr/>
              <a:t>4. 11. 2013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C6E3-97AE-42E8-9C46-6F91463D94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8579-5B44-489C-8E30-64C02ABD78A4}" type="datetimeFigureOut">
              <a:rPr lang="sk-SK" smtClean="0"/>
              <a:pPr/>
              <a:t>4. 11. 2013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C6E3-97AE-42E8-9C46-6F91463D94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8579-5B44-489C-8E30-64C02ABD78A4}" type="datetimeFigureOut">
              <a:rPr lang="sk-SK" smtClean="0"/>
              <a:pPr/>
              <a:t>4. 11. 2013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C6E3-97AE-42E8-9C46-6F91463D94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8579-5B44-489C-8E30-64C02ABD78A4}" type="datetimeFigureOut">
              <a:rPr lang="sk-SK" smtClean="0"/>
              <a:pPr/>
              <a:t>4. 11. 2013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C6E3-97AE-42E8-9C46-6F91463D94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8579-5B44-489C-8E30-64C02ABD78A4}" type="datetimeFigureOut">
              <a:rPr lang="sk-SK" smtClean="0"/>
              <a:pPr/>
              <a:t>4. 11. 2013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C6E3-97AE-42E8-9C46-6F91463D94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8579-5B44-489C-8E30-64C02ABD78A4}" type="datetimeFigureOut">
              <a:rPr lang="sk-SK" smtClean="0"/>
              <a:pPr/>
              <a:t>4. 11. 2013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C6E3-97AE-42E8-9C46-6F91463D94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8579-5B44-489C-8E30-64C02ABD78A4}" type="datetimeFigureOut">
              <a:rPr lang="sk-SK" smtClean="0"/>
              <a:pPr/>
              <a:t>4. 11. 2013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C6E3-97AE-42E8-9C46-6F91463D94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8579-5B44-489C-8E30-64C02ABD78A4}" type="datetimeFigureOut">
              <a:rPr lang="sk-SK" smtClean="0"/>
              <a:pPr/>
              <a:t>4. 11. 2013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C6E3-97AE-42E8-9C46-6F91463D94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68579-5B44-489C-8E30-64C02ABD78A4}" type="datetimeFigureOut">
              <a:rPr lang="sk-SK" smtClean="0"/>
              <a:pPr/>
              <a:t>4. 11. 2013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0C6E3-97AE-42E8-9C46-6F91463D943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bigdata_olympics_1h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0"/>
            <a:ext cx="713520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Hadoop</a:t>
            </a:r>
            <a:r>
              <a:rPr lang="sk-SK" dirty="0" smtClean="0"/>
              <a:t> </a:t>
            </a:r>
            <a:r>
              <a:rPr lang="sk-SK" dirty="0" err="1" smtClean="0"/>
              <a:t>architecture</a:t>
            </a:r>
            <a:endParaRPr lang="sk-SK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2075" y="1629569"/>
            <a:ext cx="64198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HDFS </a:t>
            </a:r>
            <a:r>
              <a:rPr lang="sk-SK" dirty="0" err="1" smtClean="0"/>
              <a:t>Architecture</a:t>
            </a:r>
            <a:endParaRPr lang="sk-SK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988" y="1618558"/>
            <a:ext cx="6550025" cy="448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HDFS </a:t>
            </a:r>
            <a:r>
              <a:rPr lang="sk-SK" dirty="0" err="1" smtClean="0"/>
              <a:t>Architecture</a:t>
            </a:r>
            <a:endParaRPr lang="sk-SK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8300547" cy="3189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Data</a:t>
            </a:r>
            <a:r>
              <a:rPr lang="sk-SK" dirty="0" smtClean="0"/>
              <a:t> </a:t>
            </a:r>
            <a:r>
              <a:rPr lang="sk-SK" dirty="0" err="1" smtClean="0"/>
              <a:t>replication</a:t>
            </a:r>
            <a:r>
              <a:rPr lang="sk-SK" dirty="0" smtClean="0"/>
              <a:t> in HDFS</a:t>
            </a:r>
            <a:endParaRPr lang="sk-SK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989" y="1600200"/>
            <a:ext cx="738002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MapReduce</a:t>
            </a:r>
            <a:r>
              <a:rPr lang="sk-SK" dirty="0" smtClean="0"/>
              <a:t> </a:t>
            </a:r>
            <a:r>
              <a:rPr lang="sk-SK" dirty="0" err="1" smtClean="0"/>
              <a:t>vs</a:t>
            </a:r>
            <a:r>
              <a:rPr lang="sk-SK" dirty="0" smtClean="0"/>
              <a:t>. RDBMS</a:t>
            </a:r>
            <a:endParaRPr lang="sk-SK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580932" cy="288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498080" cy="1143000"/>
          </a:xfrm>
        </p:spPr>
        <p:txBody>
          <a:bodyPr/>
          <a:lstStyle/>
          <a:p>
            <a:r>
              <a:rPr lang="en-US" dirty="0" smtClean="0"/>
              <a:t>Data Structure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11560" y="1433810"/>
            <a:ext cx="749808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Structured Data – data organized into entities that have a defined format.</a:t>
            </a:r>
          </a:p>
          <a:p>
            <a:pPr lvl="1"/>
            <a:r>
              <a:rPr lang="en-US" dirty="0" smtClean="0"/>
              <a:t>Realm of RDBMS</a:t>
            </a:r>
          </a:p>
          <a:p>
            <a:r>
              <a:rPr lang="en-US" dirty="0" smtClean="0"/>
              <a:t>Semi-Structured Data – there may be a schema, but often ignored; schema is used as a guide to the structure of the data.</a:t>
            </a:r>
            <a:endParaRPr lang="en-US" dirty="0"/>
          </a:p>
          <a:p>
            <a:r>
              <a:rPr lang="en-US" dirty="0" smtClean="0"/>
              <a:t>Unstructured Data – doesn’t have any particular internal structure. </a:t>
            </a:r>
            <a:endParaRPr lang="en-US" dirty="0"/>
          </a:p>
          <a:p>
            <a:r>
              <a:rPr lang="en-US" dirty="0" err="1" smtClean="0"/>
              <a:t>MapReduce</a:t>
            </a:r>
            <a:r>
              <a:rPr lang="en-US" dirty="0" smtClean="0"/>
              <a:t> works well with semi-structured and unstructured data.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Assumptions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Hardware will fail</a:t>
            </a:r>
          </a:p>
          <a:p>
            <a:r>
              <a:rPr lang="en-US" dirty="0" smtClean="0"/>
              <a:t> Processing will be run in batches. Thus there is an emphasis on high throughput as opposed to low latency</a:t>
            </a:r>
          </a:p>
          <a:p>
            <a:r>
              <a:rPr lang="en-US" dirty="0" smtClean="0"/>
              <a:t>Applications that run on HDFS have large data sets. A typical file in HDFS is gigabytes to terabytes in size</a:t>
            </a:r>
          </a:p>
          <a:p>
            <a:r>
              <a:rPr lang="en-US" dirty="0" smtClean="0"/>
              <a:t>It should provide high aggregate data bandwidth and scale to hundreds of nodes in a single cluster. It should support tens of millions of files in a single instance</a:t>
            </a:r>
          </a:p>
          <a:p>
            <a:r>
              <a:rPr lang="en-US" dirty="0" smtClean="0"/>
              <a:t>Applications need a write-once-read-many access model</a:t>
            </a:r>
          </a:p>
          <a:p>
            <a:r>
              <a:rPr lang="en-US" dirty="0" smtClean="0"/>
              <a:t>Moving Computation is Cheaper than Moving Data</a:t>
            </a:r>
          </a:p>
          <a:p>
            <a:r>
              <a:rPr lang="en-US" dirty="0" smtClean="0"/>
              <a:t> Portability is important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How</a:t>
            </a:r>
            <a:r>
              <a:rPr lang="sk-SK" dirty="0" smtClean="0"/>
              <a:t> to </a:t>
            </a:r>
            <a:r>
              <a:rPr lang="sk-SK" dirty="0" err="1" smtClean="0"/>
              <a:t>use</a:t>
            </a:r>
            <a:r>
              <a:rPr lang="sk-SK" dirty="0" smtClean="0"/>
              <a:t> </a:t>
            </a:r>
            <a:r>
              <a:rPr lang="sk-SK" dirty="0" err="1" smtClean="0"/>
              <a:t>Hadoop</a:t>
            </a:r>
            <a:r>
              <a:rPr lang="sk-SK" dirty="0" smtClean="0"/>
              <a:t>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Implement</a:t>
            </a:r>
            <a:r>
              <a:rPr lang="sk-SK" dirty="0" smtClean="0"/>
              <a:t> 2 </a:t>
            </a:r>
            <a:r>
              <a:rPr lang="sk-SK" dirty="0" err="1" smtClean="0"/>
              <a:t>basic</a:t>
            </a:r>
            <a:r>
              <a:rPr lang="sk-SK" dirty="0" smtClean="0"/>
              <a:t> </a:t>
            </a:r>
            <a:r>
              <a:rPr lang="sk-SK" dirty="0" err="1" smtClean="0"/>
              <a:t>functions</a:t>
            </a:r>
            <a:r>
              <a:rPr lang="sk-SK" dirty="0" smtClean="0"/>
              <a:t>:</a:t>
            </a:r>
          </a:p>
          <a:p>
            <a:pPr lvl="1"/>
            <a:r>
              <a:rPr lang="sk-SK" dirty="0" err="1" smtClean="0"/>
              <a:t>Map</a:t>
            </a:r>
            <a:endParaRPr lang="sk-SK" dirty="0" smtClean="0"/>
          </a:p>
          <a:p>
            <a:pPr lvl="1"/>
            <a:r>
              <a:rPr lang="sk-SK" dirty="0" err="1" smtClean="0"/>
              <a:t>Reduce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MapReduce</a:t>
            </a:r>
            <a:endParaRPr lang="sk-SK" dirty="0"/>
          </a:p>
        </p:txBody>
      </p:sp>
      <p:pic>
        <p:nvPicPr>
          <p:cNvPr id="4" name="Picture 2" descr="C:\Users\pezz3673\Desktop\MapReduceWordCountOverview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52738"/>
            <a:ext cx="8229600" cy="38208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MapReduce</a:t>
            </a:r>
            <a:r>
              <a:rPr lang="sk-SK" dirty="0" smtClean="0"/>
              <a:t> </a:t>
            </a:r>
            <a:r>
              <a:rPr lang="sk-SK" dirty="0" err="1" smtClean="0"/>
              <a:t>structure</a:t>
            </a:r>
            <a:endParaRPr lang="sk-SK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556792"/>
            <a:ext cx="4593679" cy="474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355976" y="4293096"/>
            <a:ext cx="5688632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Large scale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en-US" dirty="0" smtClean="0"/>
              <a:t>processing using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en-US" dirty="0" err="1" smtClean="0"/>
              <a:t>Hadoop</a:t>
            </a: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6372200" y="616530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Ján Vaňo</a:t>
            </a:r>
            <a:endParaRPr lang="sk-SK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Job</a:t>
            </a:r>
            <a:r>
              <a:rPr lang="sk-SK" dirty="0" smtClean="0"/>
              <a:t> </a:t>
            </a:r>
            <a:r>
              <a:rPr lang="sk-SK" dirty="0" err="1" smtClean="0"/>
              <a:t>submission</a:t>
            </a:r>
            <a:endParaRPr lang="sk-SK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081996" cy="350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Job</a:t>
            </a:r>
            <a:r>
              <a:rPr lang="sk-SK" dirty="0" smtClean="0"/>
              <a:t> </a:t>
            </a:r>
            <a:r>
              <a:rPr lang="sk-SK" dirty="0" err="1" smtClean="0"/>
              <a:t>submission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Client applications submit jobs to the Job tracker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JobTracker</a:t>
            </a:r>
            <a:r>
              <a:rPr lang="en-US" dirty="0" smtClean="0"/>
              <a:t> talks to the </a:t>
            </a:r>
            <a:r>
              <a:rPr lang="en-US" dirty="0" err="1" smtClean="0"/>
              <a:t>NameNode</a:t>
            </a:r>
            <a:r>
              <a:rPr lang="en-US" dirty="0" smtClean="0"/>
              <a:t> to determine the location of the data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JobTracker</a:t>
            </a:r>
            <a:r>
              <a:rPr lang="en-US" dirty="0" smtClean="0"/>
              <a:t> locates </a:t>
            </a:r>
            <a:r>
              <a:rPr lang="en-US" dirty="0" err="1" smtClean="0"/>
              <a:t>TaskTracker</a:t>
            </a:r>
            <a:r>
              <a:rPr lang="en-US" dirty="0" smtClean="0"/>
              <a:t> nodes with available slots at or near the data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JobTracker</a:t>
            </a:r>
            <a:r>
              <a:rPr lang="en-US" dirty="0" smtClean="0"/>
              <a:t> submits the work to the chosen </a:t>
            </a:r>
            <a:r>
              <a:rPr lang="en-US" dirty="0" err="1" smtClean="0"/>
              <a:t>TaskTracker</a:t>
            </a:r>
            <a:r>
              <a:rPr lang="en-US" dirty="0" smtClean="0"/>
              <a:t> nodes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TaskTracker</a:t>
            </a:r>
            <a:r>
              <a:rPr lang="en-US" dirty="0" smtClean="0"/>
              <a:t> nodes are monitored. If they do not submit heartbeat signals often enough, they are deemed to have failed and the work is scheduled on a different </a:t>
            </a:r>
            <a:r>
              <a:rPr lang="en-US" dirty="0" err="1" smtClean="0"/>
              <a:t>TaskTracker</a:t>
            </a:r>
            <a:endParaRPr lang="en-US" dirty="0" smtClean="0"/>
          </a:p>
          <a:p>
            <a:endParaRPr lang="en-US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Job</a:t>
            </a:r>
            <a:r>
              <a:rPr lang="sk-SK" dirty="0" smtClean="0"/>
              <a:t> </a:t>
            </a:r>
            <a:r>
              <a:rPr lang="sk-SK" dirty="0" err="1" smtClean="0"/>
              <a:t>submission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TaskTracker</a:t>
            </a:r>
            <a:r>
              <a:rPr lang="en-US" dirty="0" smtClean="0"/>
              <a:t> will notify the </a:t>
            </a:r>
            <a:r>
              <a:rPr lang="en-US" dirty="0" err="1" smtClean="0"/>
              <a:t>JobTracker</a:t>
            </a:r>
            <a:r>
              <a:rPr lang="en-US" dirty="0" smtClean="0"/>
              <a:t> when a task fails. The </a:t>
            </a:r>
            <a:r>
              <a:rPr lang="en-US" dirty="0" err="1" smtClean="0"/>
              <a:t>JobTracker</a:t>
            </a:r>
            <a:r>
              <a:rPr lang="en-US" dirty="0" smtClean="0"/>
              <a:t> decides what to do then: it may resubmit the job elsewhere, it may mark that specific record as something to avoid, and it may </a:t>
            </a:r>
            <a:r>
              <a:rPr lang="en-US" dirty="0" err="1" smtClean="0"/>
              <a:t>may</a:t>
            </a:r>
            <a:r>
              <a:rPr lang="en-US" dirty="0" smtClean="0"/>
              <a:t> even blacklist the </a:t>
            </a:r>
            <a:r>
              <a:rPr lang="en-US" dirty="0" err="1" smtClean="0"/>
              <a:t>TaskTracker</a:t>
            </a:r>
            <a:r>
              <a:rPr lang="en-US" dirty="0" smtClean="0"/>
              <a:t> as unreliable</a:t>
            </a:r>
          </a:p>
          <a:p>
            <a:endParaRPr lang="en-US" dirty="0" smtClean="0"/>
          </a:p>
          <a:p>
            <a:r>
              <a:rPr lang="en-US" dirty="0" smtClean="0"/>
              <a:t>When the work is completed, the </a:t>
            </a:r>
            <a:r>
              <a:rPr lang="en-US" dirty="0" err="1" smtClean="0"/>
              <a:t>JobTracker</a:t>
            </a:r>
            <a:r>
              <a:rPr lang="en-US" dirty="0" smtClean="0"/>
              <a:t> updates its status</a:t>
            </a:r>
          </a:p>
          <a:p>
            <a:endParaRPr lang="en-US" dirty="0" smtClean="0"/>
          </a:p>
          <a:p>
            <a:r>
              <a:rPr lang="en-US" dirty="0" smtClean="0"/>
              <a:t>Client applications can poll the </a:t>
            </a:r>
            <a:r>
              <a:rPr lang="en-US" dirty="0" err="1" smtClean="0"/>
              <a:t>JobTracker</a:t>
            </a:r>
            <a:r>
              <a:rPr lang="en-US" dirty="0" smtClean="0"/>
              <a:t> for information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Job</a:t>
            </a:r>
            <a:r>
              <a:rPr lang="sk-SK" dirty="0" smtClean="0"/>
              <a:t> </a:t>
            </a:r>
            <a:r>
              <a:rPr lang="sk-SK" dirty="0" err="1" smtClean="0"/>
              <a:t>flow</a:t>
            </a:r>
            <a:endParaRPr lang="sk-S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7293864" cy="563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5502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What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Hadoop</a:t>
            </a:r>
            <a:r>
              <a:rPr lang="sk-SK" dirty="0" smtClean="0"/>
              <a:t> </a:t>
            </a:r>
            <a:r>
              <a:rPr lang="sk-SK" dirty="0" err="1" smtClean="0"/>
              <a:t>not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 </a:t>
            </a:r>
            <a:r>
              <a:rPr lang="sk-SK" dirty="0" err="1" smtClean="0"/>
              <a:t>replacement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existing</a:t>
            </a:r>
            <a:r>
              <a:rPr lang="sk-SK" dirty="0" smtClean="0"/>
              <a:t> </a:t>
            </a:r>
            <a:r>
              <a:rPr lang="sk-SK" dirty="0" err="1" smtClean="0"/>
              <a:t>data</a:t>
            </a:r>
            <a:r>
              <a:rPr lang="sk-SK" dirty="0" smtClean="0"/>
              <a:t> </a:t>
            </a:r>
            <a:r>
              <a:rPr lang="sk-SK" dirty="0" err="1" smtClean="0"/>
              <a:t>warehouse</a:t>
            </a:r>
            <a:r>
              <a:rPr lang="sk-SK" dirty="0" smtClean="0"/>
              <a:t> </a:t>
            </a:r>
            <a:r>
              <a:rPr lang="sk-SK" dirty="0" err="1" smtClean="0"/>
              <a:t>systems</a:t>
            </a:r>
            <a:endParaRPr lang="sk-SK" dirty="0"/>
          </a:p>
          <a:p>
            <a:r>
              <a:rPr lang="sk-SK" dirty="0" smtClean="0"/>
              <a:t>A </a:t>
            </a:r>
            <a:r>
              <a:rPr lang="sk-SK" dirty="0" err="1" smtClean="0"/>
              <a:t>database</a:t>
            </a:r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Hadoop-related</a:t>
            </a:r>
            <a:r>
              <a:rPr lang="sk-SK" dirty="0" smtClean="0"/>
              <a:t> </a:t>
            </a:r>
            <a:r>
              <a:rPr lang="sk-SK" dirty="0" err="1" smtClean="0"/>
              <a:t>projects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Apache Pig</a:t>
            </a:r>
            <a:r>
              <a:rPr lang="sk-SK" dirty="0" smtClean="0"/>
              <a:t> [</a:t>
            </a:r>
            <a:r>
              <a:rPr lang="sk-SK" dirty="0" err="1" smtClean="0"/>
              <a:t>high-level</a:t>
            </a:r>
            <a:r>
              <a:rPr lang="sk-SK" dirty="0" smtClean="0"/>
              <a:t> </a:t>
            </a:r>
            <a:r>
              <a:rPr lang="sk-SK" dirty="0" err="1" smtClean="0"/>
              <a:t>platform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querying</a:t>
            </a:r>
            <a:r>
              <a:rPr lang="sk-SK" dirty="0" smtClean="0"/>
              <a:t>]</a:t>
            </a:r>
          </a:p>
          <a:p>
            <a:r>
              <a:rPr lang="it-IT" dirty="0" smtClean="0"/>
              <a:t>Apache Hive</a:t>
            </a:r>
            <a:r>
              <a:rPr lang="sk-SK" dirty="0" smtClean="0"/>
              <a:t> [</a:t>
            </a:r>
            <a:r>
              <a:rPr lang="sk-SK" dirty="0" err="1" smtClean="0"/>
              <a:t>data</a:t>
            </a:r>
            <a:r>
              <a:rPr lang="sk-SK" dirty="0" smtClean="0"/>
              <a:t> </a:t>
            </a:r>
            <a:r>
              <a:rPr lang="sk-SK" dirty="0" err="1" smtClean="0"/>
              <a:t>warehouse</a:t>
            </a:r>
            <a:r>
              <a:rPr lang="sk-SK" dirty="0" smtClean="0"/>
              <a:t> </a:t>
            </a:r>
            <a:r>
              <a:rPr lang="sk-SK" dirty="0" err="1" smtClean="0"/>
              <a:t>infrastructure</a:t>
            </a:r>
            <a:r>
              <a:rPr lang="sk-SK" dirty="0" smtClean="0"/>
              <a:t>]</a:t>
            </a:r>
          </a:p>
          <a:p>
            <a:r>
              <a:rPr lang="it-IT" dirty="0" smtClean="0"/>
              <a:t>Apache Hbase</a:t>
            </a:r>
            <a:r>
              <a:rPr lang="sk-SK" dirty="0" smtClean="0"/>
              <a:t> [</a:t>
            </a:r>
            <a:r>
              <a:rPr lang="sk-SK" dirty="0" err="1" smtClean="0"/>
              <a:t>database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real-time</a:t>
            </a:r>
            <a:r>
              <a:rPr lang="sk-SK" dirty="0" smtClean="0"/>
              <a:t> </a:t>
            </a:r>
            <a:r>
              <a:rPr lang="sk-SK" dirty="0" err="1" smtClean="0"/>
              <a:t>access</a:t>
            </a:r>
            <a:r>
              <a:rPr lang="sk-SK" dirty="0" smtClean="0"/>
              <a:t>]</a:t>
            </a:r>
          </a:p>
          <a:p>
            <a:r>
              <a:rPr lang="sk-SK" dirty="0" err="1" smtClean="0"/>
              <a:t>Apache</a:t>
            </a:r>
            <a:r>
              <a:rPr lang="sk-SK" dirty="0" smtClean="0"/>
              <a:t> </a:t>
            </a:r>
            <a:r>
              <a:rPr lang="sk-SK" dirty="0" err="1" smtClean="0"/>
              <a:t>Sqoop</a:t>
            </a:r>
            <a:r>
              <a:rPr lang="sk-SK" dirty="0" smtClean="0"/>
              <a:t> [CLI </a:t>
            </a:r>
            <a:r>
              <a:rPr lang="sk-SK" dirty="0" err="1" smtClean="0"/>
              <a:t>for</a:t>
            </a:r>
            <a:r>
              <a:rPr lang="sk-SK" dirty="0" smtClean="0"/>
              <a:t> SQL to/</a:t>
            </a:r>
            <a:r>
              <a:rPr lang="sk-SK" dirty="0" err="1" smtClean="0"/>
              <a:t>from</a:t>
            </a:r>
            <a:r>
              <a:rPr lang="sk-SK" dirty="0" smtClean="0"/>
              <a:t> </a:t>
            </a:r>
            <a:r>
              <a:rPr lang="sk-SK" dirty="0" err="1" smtClean="0"/>
              <a:t>Hadoop</a:t>
            </a:r>
            <a:r>
              <a:rPr lang="sk-SK" dirty="0" smtClean="0"/>
              <a:t>]</a:t>
            </a:r>
          </a:p>
          <a:p>
            <a:r>
              <a:rPr lang="sk-SK" dirty="0" smtClean="0"/>
              <a:t>...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Examples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production</a:t>
            </a:r>
            <a:r>
              <a:rPr lang="sk-SK" dirty="0" smtClean="0"/>
              <a:t> </a:t>
            </a:r>
            <a:r>
              <a:rPr lang="sk-SK" dirty="0" err="1" smtClean="0"/>
              <a:t>use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Yahoo! : More than 100,000 CPUs in ~20,000 computers running </a:t>
            </a:r>
            <a:r>
              <a:rPr lang="en-US" dirty="0" err="1" smtClean="0"/>
              <a:t>Hadoop</a:t>
            </a:r>
            <a:r>
              <a:rPr lang="en-US" dirty="0" smtClean="0"/>
              <a:t>; biggest cluster: 2000 nodes (2*4cpu boxes with 4TB disk each); used to support research for Ad Systems and Web Search</a:t>
            </a:r>
            <a:endParaRPr lang="sk-SK" dirty="0" smtClean="0"/>
          </a:p>
          <a:p>
            <a:r>
              <a:rPr lang="en-US" dirty="0" err="1" smtClean="0"/>
              <a:t>Facebook</a:t>
            </a:r>
            <a:r>
              <a:rPr lang="en-US" dirty="0" smtClean="0"/>
              <a:t>: To store copies of internal log and dimension data sources and use it as a source for reporting/analytics and machine learning; 320 machine cluster with 2,560 cores and about 1.3 PB raw storage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Size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releases</a:t>
            </a:r>
            <a:endParaRPr lang="sk-SK" dirty="0"/>
          </a:p>
        </p:txBody>
      </p:sp>
      <p:pic>
        <p:nvPicPr>
          <p:cNvPr id="4" name="Content Placeholder 7" descr="HadoopCorePatch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3603" r="-3603"/>
          <a:stretch>
            <a:fillRect/>
          </a:stretch>
        </p:blipFill>
        <p:spPr>
          <a:xfrm>
            <a:off x="710625" y="1600200"/>
            <a:ext cx="772274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Hadoop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dirty="0" smtClean="0"/>
              <a:t>+</a:t>
            </a:r>
            <a:r>
              <a:rPr lang="en-US" dirty="0" smtClean="0"/>
              <a:t> Framework for applications on large clusters</a:t>
            </a:r>
          </a:p>
          <a:p>
            <a:pPr>
              <a:buNone/>
            </a:pPr>
            <a:r>
              <a:rPr lang="sk-SK" dirty="0" smtClean="0"/>
              <a:t>+</a:t>
            </a:r>
            <a:r>
              <a:rPr lang="en-US" dirty="0" smtClean="0"/>
              <a:t> Built for commodity hardware</a:t>
            </a:r>
          </a:p>
          <a:p>
            <a:pPr>
              <a:buNone/>
            </a:pPr>
            <a:r>
              <a:rPr lang="sk-SK" dirty="0" smtClean="0"/>
              <a:t>+</a:t>
            </a:r>
            <a:r>
              <a:rPr lang="en-US" dirty="0" smtClean="0"/>
              <a:t> Provides reliability and data motion</a:t>
            </a:r>
          </a:p>
          <a:p>
            <a:pPr>
              <a:buNone/>
            </a:pPr>
            <a:r>
              <a:rPr lang="sk-SK" dirty="0" smtClean="0"/>
              <a:t>+</a:t>
            </a:r>
            <a:r>
              <a:rPr lang="en-US" dirty="0" smtClean="0"/>
              <a:t> Implements a computational paradigm named  Map/Reduce</a:t>
            </a:r>
          </a:p>
          <a:p>
            <a:pPr>
              <a:buNone/>
            </a:pPr>
            <a:r>
              <a:rPr lang="sk-SK" dirty="0" smtClean="0"/>
              <a:t>+</a:t>
            </a:r>
            <a:r>
              <a:rPr lang="en-US" dirty="0" smtClean="0"/>
              <a:t> Very own distributed file system (HDFS) (very high aggregate bandwidth across the cluster)</a:t>
            </a:r>
          </a:p>
          <a:p>
            <a:pPr>
              <a:buNone/>
            </a:pPr>
            <a:r>
              <a:rPr lang="sk-SK" dirty="0" smtClean="0"/>
              <a:t>+</a:t>
            </a:r>
            <a:r>
              <a:rPr lang="en-US" dirty="0" smtClean="0"/>
              <a:t> Failures handles automatically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What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Hadoop</a:t>
            </a:r>
            <a:r>
              <a:rPr lang="sk-SK" dirty="0" smtClean="0"/>
              <a:t>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platform that lets one easily write and run applications that process vast amounts of data</a:t>
            </a:r>
          </a:p>
          <a:p>
            <a:endParaRPr lang="en-US" dirty="0" smtClean="0"/>
          </a:p>
          <a:p>
            <a:pPr>
              <a:buNone/>
            </a:pPr>
            <a:r>
              <a:rPr lang="sk-SK" dirty="0" smtClean="0"/>
              <a:t>I</a:t>
            </a:r>
            <a:r>
              <a:rPr lang="en-US" dirty="0" err="1" smtClean="0"/>
              <a:t>ncludes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MapReduce</a:t>
            </a:r>
            <a:r>
              <a:rPr lang="en-US" dirty="0" smtClean="0"/>
              <a:t> – offline computing engine</a:t>
            </a:r>
          </a:p>
          <a:p>
            <a:r>
              <a:rPr lang="en-US" dirty="0" smtClean="0"/>
              <a:t>HDFS – </a:t>
            </a:r>
            <a:r>
              <a:rPr lang="en-US" dirty="0" err="1" smtClean="0"/>
              <a:t>Hadoop</a:t>
            </a:r>
            <a:r>
              <a:rPr lang="en-US" dirty="0" smtClean="0"/>
              <a:t> distributed file system</a:t>
            </a:r>
          </a:p>
          <a:p>
            <a:r>
              <a:rPr lang="sk-SK" dirty="0" smtClean="0"/>
              <a:t>...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Hadoop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- Time consuming</a:t>
            </a:r>
            <a:r>
              <a:rPr lang="sk-SK" dirty="0" smtClean="0"/>
              <a:t> </a:t>
            </a:r>
            <a:r>
              <a:rPr lang="sk-SK" smtClean="0"/>
              <a:t>development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 Documentation sufficient, but not the most helpful</a:t>
            </a:r>
          </a:p>
          <a:p>
            <a:pPr>
              <a:buNone/>
            </a:pPr>
            <a:r>
              <a:rPr lang="en-US" dirty="0" smtClean="0"/>
              <a:t>- HDFS is complicated and has plenty issues of its own</a:t>
            </a:r>
          </a:p>
          <a:p>
            <a:pPr>
              <a:buNone/>
            </a:pPr>
            <a:r>
              <a:rPr lang="en-US" dirty="0" smtClean="0"/>
              <a:t>- Debugging a failure is a "nightmare"</a:t>
            </a:r>
          </a:p>
          <a:p>
            <a:pPr>
              <a:buNone/>
            </a:pPr>
            <a:r>
              <a:rPr lang="en-US" dirty="0" smtClean="0"/>
              <a:t>- Large clusters require a dedicated team to keep it running properly</a:t>
            </a:r>
          </a:p>
          <a:p>
            <a:pPr>
              <a:buNone/>
            </a:pPr>
            <a:r>
              <a:rPr lang="en-US" dirty="0" smtClean="0"/>
              <a:t>- Writing a </a:t>
            </a:r>
            <a:r>
              <a:rPr lang="en-US" dirty="0" err="1" smtClean="0"/>
              <a:t>Hadoop</a:t>
            </a:r>
            <a:r>
              <a:rPr lang="en-US" dirty="0" smtClean="0"/>
              <a:t> job becomes a software engineering task rather than a data analysis task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Alternatives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BashReduce</a:t>
            </a:r>
            <a:r>
              <a:rPr lang="en-US" dirty="0" smtClean="0"/>
              <a:t> - </a:t>
            </a:r>
            <a:r>
              <a:rPr lang="en-US" dirty="0" err="1" smtClean="0"/>
              <a:t>MapReduce</a:t>
            </a:r>
            <a:r>
              <a:rPr lang="en-US" dirty="0" smtClean="0"/>
              <a:t> for std. Unix commands (no task coordination, lack of fault tolerance)</a:t>
            </a:r>
          </a:p>
          <a:p>
            <a:r>
              <a:rPr lang="en-US" dirty="0" smtClean="0"/>
              <a:t>Disco Project - </a:t>
            </a:r>
            <a:r>
              <a:rPr lang="en-US" dirty="0" err="1" smtClean="0"/>
              <a:t>MapReduce</a:t>
            </a:r>
            <a:r>
              <a:rPr lang="en-US" dirty="0" smtClean="0"/>
              <a:t> by Nokia Research for Python written in </a:t>
            </a:r>
            <a:r>
              <a:rPr lang="en-US" dirty="0" err="1" smtClean="0"/>
              <a:t>Erlang</a:t>
            </a:r>
            <a:r>
              <a:rPr lang="en-US" dirty="0" smtClean="0"/>
              <a:t> (no own file system, no persistent fault tolerance)</a:t>
            </a:r>
          </a:p>
          <a:p>
            <a:r>
              <a:rPr lang="en-US" dirty="0" smtClean="0"/>
              <a:t>Spark - UC Berkeley implementation in </a:t>
            </a:r>
            <a:r>
              <a:rPr lang="en-US" dirty="0" err="1" smtClean="0"/>
              <a:t>Scala</a:t>
            </a:r>
            <a:r>
              <a:rPr lang="en-US" dirty="0" smtClean="0"/>
              <a:t> with in-memory querying even distributed across machines (depends on cluster manager </a:t>
            </a:r>
            <a:r>
              <a:rPr lang="en-US" dirty="0" err="1" smtClean="0"/>
              <a:t>Mesos</a:t>
            </a:r>
            <a:r>
              <a:rPr lang="en-US" dirty="0" smtClean="0"/>
              <a:t>)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Brief</a:t>
            </a:r>
            <a:r>
              <a:rPr lang="sk-SK" dirty="0" smtClean="0"/>
              <a:t> </a:t>
            </a:r>
            <a:r>
              <a:rPr lang="sk-SK" dirty="0" err="1" smtClean="0"/>
              <a:t>history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Created</a:t>
            </a:r>
            <a:r>
              <a:rPr lang="sk-SK" dirty="0" smtClean="0"/>
              <a:t> by </a:t>
            </a:r>
            <a:r>
              <a:rPr lang="sk-SK" dirty="0" err="1" smtClean="0"/>
              <a:t>Doug</a:t>
            </a:r>
            <a:r>
              <a:rPr lang="sk-SK" dirty="0" smtClean="0"/>
              <a:t> </a:t>
            </a:r>
            <a:r>
              <a:rPr lang="sk-SK" dirty="0" err="1" smtClean="0"/>
              <a:t>Cutting</a:t>
            </a:r>
            <a:endParaRPr lang="sk-SK" dirty="0" smtClean="0"/>
          </a:p>
          <a:p>
            <a:r>
              <a:rPr lang="sk-SK" dirty="0" err="1" smtClean="0"/>
              <a:t>Named</a:t>
            </a:r>
            <a:r>
              <a:rPr lang="sk-SK" dirty="0" smtClean="0"/>
              <a:t> </a:t>
            </a:r>
            <a:r>
              <a:rPr lang="sk-SK" dirty="0" err="1" smtClean="0"/>
              <a:t>after</a:t>
            </a:r>
            <a:r>
              <a:rPr lang="sk-SK" dirty="0" smtClean="0"/>
              <a:t> </a:t>
            </a:r>
            <a:r>
              <a:rPr lang="sk-SK" dirty="0" err="1" smtClean="0"/>
              <a:t>his</a:t>
            </a:r>
            <a:r>
              <a:rPr lang="sk-SK" dirty="0" smtClean="0"/>
              <a:t> </a:t>
            </a:r>
            <a:r>
              <a:rPr lang="sk-SK" dirty="0" err="1" smtClean="0"/>
              <a:t>son‘s</a:t>
            </a:r>
            <a:r>
              <a:rPr lang="sk-SK" dirty="0" smtClean="0"/>
              <a:t> </a:t>
            </a:r>
            <a:r>
              <a:rPr lang="sk-SK" dirty="0" err="1" smtClean="0"/>
              <a:t>toy</a:t>
            </a:r>
            <a:r>
              <a:rPr lang="sk-SK" dirty="0" smtClean="0"/>
              <a:t> - </a:t>
            </a:r>
            <a:r>
              <a:rPr lang="sk-SK" dirty="0" err="1" smtClean="0"/>
              <a:t>elephant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924944"/>
            <a:ext cx="32385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Brief</a:t>
            </a:r>
            <a:r>
              <a:rPr lang="sk-SK" dirty="0" smtClean="0"/>
              <a:t> </a:t>
            </a:r>
            <a:r>
              <a:rPr lang="sk-SK" dirty="0" err="1" smtClean="0"/>
              <a:t>history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k-SK" dirty="0" smtClean="0"/>
              <a:t>2002 - Project </a:t>
            </a:r>
            <a:r>
              <a:rPr lang="sk-SK" dirty="0" err="1" smtClean="0"/>
              <a:t>Nutch</a:t>
            </a:r>
            <a:r>
              <a:rPr lang="sk-SK" dirty="0" smtClean="0"/>
              <a:t> </a:t>
            </a:r>
            <a:r>
              <a:rPr lang="sk-SK" dirty="0" err="1" smtClean="0"/>
              <a:t>started</a:t>
            </a:r>
            <a:r>
              <a:rPr lang="sk-SK" dirty="0" smtClean="0"/>
              <a:t> (</a:t>
            </a:r>
            <a:r>
              <a:rPr lang="sk-SK" dirty="0" err="1" smtClean="0"/>
              <a:t>open</a:t>
            </a:r>
            <a:r>
              <a:rPr lang="sk-SK" dirty="0" smtClean="0"/>
              <a:t> </a:t>
            </a:r>
            <a:r>
              <a:rPr lang="sk-SK" dirty="0" err="1" smtClean="0"/>
              <a:t>source</a:t>
            </a:r>
            <a:r>
              <a:rPr lang="sk-SK" dirty="0" smtClean="0"/>
              <a:t> web </a:t>
            </a:r>
            <a:r>
              <a:rPr lang="sk-SK" dirty="0" err="1" smtClean="0"/>
              <a:t>search</a:t>
            </a:r>
            <a:r>
              <a:rPr lang="sk-SK" dirty="0" smtClean="0"/>
              <a:t> </a:t>
            </a:r>
            <a:r>
              <a:rPr lang="sk-SK" dirty="0" err="1" smtClean="0"/>
              <a:t>engine</a:t>
            </a:r>
            <a:r>
              <a:rPr lang="sk-SK" dirty="0" smtClean="0"/>
              <a:t>)</a:t>
            </a:r>
          </a:p>
          <a:p>
            <a:r>
              <a:rPr lang="sk-SK" dirty="0" smtClean="0"/>
              <a:t>2003 - GFS (</a:t>
            </a:r>
            <a:r>
              <a:rPr lang="sk-SK" dirty="0" err="1" smtClean="0"/>
              <a:t>Google</a:t>
            </a:r>
            <a:r>
              <a:rPr lang="sk-SK" dirty="0" smtClean="0"/>
              <a:t> </a:t>
            </a:r>
            <a:r>
              <a:rPr lang="sk-SK" dirty="0" err="1" smtClean="0"/>
              <a:t>File</a:t>
            </a:r>
            <a:r>
              <a:rPr lang="sk-SK" dirty="0" smtClean="0"/>
              <a:t> </a:t>
            </a:r>
            <a:r>
              <a:rPr lang="sk-SK" dirty="0" err="1" smtClean="0"/>
              <a:t>System</a:t>
            </a:r>
            <a:r>
              <a:rPr lang="sk-SK" dirty="0" smtClean="0"/>
              <a:t>) </a:t>
            </a:r>
            <a:r>
              <a:rPr lang="sk-SK" dirty="0" err="1" smtClean="0"/>
              <a:t>paper</a:t>
            </a:r>
            <a:r>
              <a:rPr lang="sk-SK" dirty="0" smtClean="0"/>
              <a:t> </a:t>
            </a:r>
            <a:r>
              <a:rPr lang="sk-SK" dirty="0" err="1" smtClean="0"/>
              <a:t>published</a:t>
            </a:r>
            <a:endParaRPr lang="sk-SK" dirty="0" smtClean="0"/>
          </a:p>
          <a:p>
            <a:r>
              <a:rPr lang="sk-SK" dirty="0" smtClean="0"/>
              <a:t>2004 - </a:t>
            </a:r>
            <a:r>
              <a:rPr lang="sk-SK" dirty="0" err="1" smtClean="0"/>
              <a:t>Implementation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GFS </a:t>
            </a:r>
            <a:r>
              <a:rPr lang="sk-SK" dirty="0" err="1" smtClean="0"/>
              <a:t>started</a:t>
            </a:r>
            <a:endParaRPr lang="sk-SK" dirty="0" smtClean="0"/>
          </a:p>
          <a:p>
            <a:r>
              <a:rPr lang="sk-SK" dirty="0" smtClean="0"/>
              <a:t>2004 - </a:t>
            </a:r>
            <a:r>
              <a:rPr lang="sk-SK" dirty="0" err="1" smtClean="0"/>
              <a:t>Google</a:t>
            </a:r>
            <a:r>
              <a:rPr lang="sk-SK" dirty="0" smtClean="0"/>
              <a:t> </a:t>
            </a:r>
            <a:r>
              <a:rPr lang="sk-SK" dirty="0" err="1" smtClean="0"/>
              <a:t>published</a:t>
            </a:r>
            <a:r>
              <a:rPr lang="sk-SK" dirty="0" smtClean="0"/>
              <a:t> </a:t>
            </a:r>
            <a:r>
              <a:rPr lang="sk-SK" dirty="0" err="1" smtClean="0"/>
              <a:t>MapReduce</a:t>
            </a:r>
            <a:r>
              <a:rPr lang="sk-SK" dirty="0" smtClean="0"/>
              <a:t> </a:t>
            </a:r>
            <a:r>
              <a:rPr lang="sk-SK" dirty="0" err="1" smtClean="0"/>
              <a:t>paper</a:t>
            </a:r>
            <a:endParaRPr lang="sk-SK" dirty="0" smtClean="0"/>
          </a:p>
          <a:p>
            <a:r>
              <a:rPr lang="sk-SK" dirty="0" smtClean="0"/>
              <a:t>2005 - </a:t>
            </a:r>
            <a:r>
              <a:rPr lang="sk-SK" dirty="0" err="1" smtClean="0"/>
              <a:t>Working</a:t>
            </a:r>
            <a:r>
              <a:rPr lang="sk-SK" dirty="0" smtClean="0"/>
              <a:t> </a:t>
            </a:r>
            <a:r>
              <a:rPr lang="sk-SK" dirty="0" err="1" smtClean="0"/>
              <a:t>implementations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MapReduce</a:t>
            </a:r>
            <a:r>
              <a:rPr lang="sk-SK" dirty="0" smtClean="0"/>
              <a:t> and GFS (NDFS)</a:t>
            </a:r>
          </a:p>
          <a:p>
            <a:r>
              <a:rPr lang="sk-SK" dirty="0" smtClean="0"/>
              <a:t>2006 - </a:t>
            </a:r>
            <a:r>
              <a:rPr lang="sk-SK" dirty="0" err="1" smtClean="0"/>
              <a:t>System</a:t>
            </a:r>
            <a:r>
              <a:rPr lang="sk-SK" dirty="0" smtClean="0"/>
              <a:t> </a:t>
            </a:r>
            <a:r>
              <a:rPr lang="sk-SK" dirty="0" err="1" smtClean="0"/>
              <a:t>applicable</a:t>
            </a:r>
            <a:r>
              <a:rPr lang="sk-SK" dirty="0" smtClean="0"/>
              <a:t> </a:t>
            </a:r>
            <a:r>
              <a:rPr lang="sk-SK" dirty="0" err="1" smtClean="0"/>
              <a:t>beyond</a:t>
            </a:r>
            <a:r>
              <a:rPr lang="sk-SK" dirty="0" smtClean="0"/>
              <a:t> </a:t>
            </a:r>
            <a:r>
              <a:rPr lang="sk-SK" dirty="0" err="1" smtClean="0"/>
              <a:t>realm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search</a:t>
            </a:r>
            <a:endParaRPr lang="sk-SK" dirty="0" smtClean="0"/>
          </a:p>
          <a:p>
            <a:r>
              <a:rPr lang="sk-SK" dirty="0" smtClean="0"/>
              <a:t>2006 - </a:t>
            </a:r>
            <a:r>
              <a:rPr lang="sk-SK" dirty="0" err="1" smtClean="0"/>
              <a:t>Nutch</a:t>
            </a:r>
            <a:r>
              <a:rPr lang="sk-SK" dirty="0" smtClean="0"/>
              <a:t> </a:t>
            </a:r>
            <a:r>
              <a:rPr lang="sk-SK" dirty="0" err="1" smtClean="0"/>
              <a:t>moved</a:t>
            </a:r>
            <a:r>
              <a:rPr lang="sk-SK" dirty="0" smtClean="0"/>
              <a:t> to </a:t>
            </a:r>
            <a:r>
              <a:rPr lang="sk-SK" dirty="0" err="1" smtClean="0"/>
              <a:t>Hadoop</a:t>
            </a:r>
            <a:r>
              <a:rPr lang="sk-SK" dirty="0" smtClean="0"/>
              <a:t> </a:t>
            </a:r>
            <a:r>
              <a:rPr lang="sk-SK" dirty="0" err="1" smtClean="0"/>
              <a:t>project</a:t>
            </a:r>
            <a:r>
              <a:rPr lang="sk-SK" dirty="0" smtClean="0"/>
              <a:t>, </a:t>
            </a:r>
            <a:r>
              <a:rPr lang="sk-SK" dirty="0" err="1" smtClean="0"/>
              <a:t>Doug</a:t>
            </a:r>
            <a:r>
              <a:rPr lang="sk-SK" dirty="0" smtClean="0"/>
              <a:t> </a:t>
            </a:r>
            <a:r>
              <a:rPr lang="sk-SK" dirty="0" err="1" smtClean="0"/>
              <a:t>Cutting</a:t>
            </a:r>
            <a:r>
              <a:rPr lang="sk-SK" dirty="0" smtClean="0"/>
              <a:t> </a:t>
            </a:r>
            <a:r>
              <a:rPr lang="sk-SK" dirty="0" err="1" smtClean="0"/>
              <a:t>joins</a:t>
            </a:r>
            <a:r>
              <a:rPr lang="sk-SK" dirty="0" smtClean="0"/>
              <a:t> </a:t>
            </a:r>
            <a:r>
              <a:rPr lang="sk-SK" dirty="0" err="1" smtClean="0"/>
              <a:t>Yahoo</a:t>
            </a:r>
            <a:r>
              <a:rPr lang="sk-SK" dirty="0" smtClean="0"/>
              <a:t>!</a:t>
            </a:r>
          </a:p>
          <a:p>
            <a:r>
              <a:rPr lang="sk-SK" dirty="0" smtClean="0"/>
              <a:t>2008 - </a:t>
            </a:r>
            <a:r>
              <a:rPr lang="sk-SK" dirty="0" err="1" smtClean="0"/>
              <a:t>Yahoo!s</a:t>
            </a:r>
            <a:r>
              <a:rPr lang="sk-SK" dirty="0" smtClean="0"/>
              <a:t> </a:t>
            </a:r>
            <a:r>
              <a:rPr lang="sk-SK" dirty="0" err="1" smtClean="0"/>
              <a:t>production</a:t>
            </a:r>
            <a:r>
              <a:rPr lang="sk-SK" dirty="0" smtClean="0"/>
              <a:t> index </a:t>
            </a:r>
            <a:r>
              <a:rPr lang="sk-SK" dirty="0" err="1" smtClean="0"/>
              <a:t>generated</a:t>
            </a:r>
            <a:r>
              <a:rPr lang="sk-SK" dirty="0" smtClean="0"/>
              <a:t> by 10,000 </a:t>
            </a:r>
            <a:r>
              <a:rPr lang="sk-SK" dirty="0" err="1" smtClean="0"/>
              <a:t>core</a:t>
            </a:r>
            <a:r>
              <a:rPr lang="sk-SK" dirty="0" smtClean="0"/>
              <a:t> </a:t>
            </a:r>
            <a:r>
              <a:rPr lang="sk-SK" dirty="0" err="1" smtClean="0"/>
              <a:t>Hadoop</a:t>
            </a:r>
            <a:r>
              <a:rPr lang="sk-SK" dirty="0" smtClean="0"/>
              <a:t> </a:t>
            </a:r>
            <a:r>
              <a:rPr lang="sk-SK" dirty="0" err="1" smtClean="0"/>
              <a:t>cluster</a:t>
            </a:r>
            <a:endParaRPr lang="sk-SK" dirty="0" smtClean="0"/>
          </a:p>
          <a:p>
            <a:r>
              <a:rPr lang="sk-SK" dirty="0" smtClean="0"/>
              <a:t>2008 - </a:t>
            </a:r>
            <a:r>
              <a:rPr lang="sk-SK" dirty="0" err="1" smtClean="0"/>
              <a:t>Hadoop</a:t>
            </a:r>
            <a:r>
              <a:rPr lang="sk-SK" dirty="0" smtClean="0"/>
              <a:t> </a:t>
            </a:r>
            <a:r>
              <a:rPr lang="sk-SK" dirty="0" err="1" smtClean="0"/>
              <a:t>moved</a:t>
            </a:r>
            <a:r>
              <a:rPr lang="sk-SK" dirty="0" smtClean="0"/>
              <a:t> </a:t>
            </a:r>
            <a:r>
              <a:rPr lang="sk-SK" dirty="0" err="1" smtClean="0"/>
              <a:t>under</a:t>
            </a:r>
            <a:r>
              <a:rPr lang="sk-SK" dirty="0" smtClean="0"/>
              <a:t> </a:t>
            </a:r>
            <a:r>
              <a:rPr lang="sk-SK" dirty="0" err="1" smtClean="0"/>
              <a:t>Apache</a:t>
            </a:r>
            <a:r>
              <a:rPr lang="sk-SK" dirty="0" smtClean="0"/>
              <a:t> </a:t>
            </a:r>
            <a:r>
              <a:rPr lang="sk-SK" dirty="0" err="1" smtClean="0"/>
              <a:t>Foundation</a:t>
            </a:r>
            <a:endParaRPr lang="sk-SK" dirty="0" smtClean="0"/>
          </a:p>
          <a:p>
            <a:r>
              <a:rPr lang="sk-SK" dirty="0" err="1" smtClean="0"/>
              <a:t>April</a:t>
            </a:r>
            <a:r>
              <a:rPr lang="sk-SK" dirty="0" smtClean="0"/>
              <a:t> 2008 - </a:t>
            </a:r>
            <a:r>
              <a:rPr lang="sk-SK" dirty="0" err="1" smtClean="0"/>
              <a:t>Hadoop</a:t>
            </a:r>
            <a:r>
              <a:rPr lang="sk-SK" dirty="0" smtClean="0"/>
              <a:t> </a:t>
            </a:r>
            <a:r>
              <a:rPr lang="sk-SK" dirty="0" err="1" smtClean="0"/>
              <a:t>broke</a:t>
            </a:r>
            <a:r>
              <a:rPr lang="sk-SK" dirty="0" smtClean="0"/>
              <a:t> </a:t>
            </a:r>
            <a:r>
              <a:rPr lang="sk-SK" dirty="0" err="1" smtClean="0"/>
              <a:t>world</a:t>
            </a:r>
            <a:r>
              <a:rPr lang="sk-SK" dirty="0" smtClean="0"/>
              <a:t> </a:t>
            </a:r>
            <a:r>
              <a:rPr lang="sk-SK" dirty="0" err="1" smtClean="0"/>
              <a:t>record</a:t>
            </a:r>
            <a:r>
              <a:rPr lang="sk-SK" dirty="0" smtClean="0"/>
              <a:t> - </a:t>
            </a:r>
            <a:r>
              <a:rPr lang="sk-SK" dirty="0" err="1" smtClean="0"/>
              <a:t>fastest</a:t>
            </a:r>
            <a:r>
              <a:rPr lang="sk-SK" dirty="0" smtClean="0"/>
              <a:t> </a:t>
            </a:r>
            <a:r>
              <a:rPr lang="sk-SK" dirty="0" err="1" smtClean="0"/>
              <a:t>sorting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1 TB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data</a:t>
            </a:r>
            <a:r>
              <a:rPr lang="sk-SK" dirty="0" smtClean="0"/>
              <a:t> (209 </a:t>
            </a:r>
            <a:r>
              <a:rPr lang="sk-SK" dirty="0" err="1" smtClean="0"/>
              <a:t>seconds</a:t>
            </a:r>
            <a:r>
              <a:rPr lang="sk-SK" dirty="0" smtClean="0"/>
              <a:t>, </a:t>
            </a:r>
            <a:r>
              <a:rPr lang="sk-SK" dirty="0" err="1" smtClean="0"/>
              <a:t>previously</a:t>
            </a:r>
            <a:r>
              <a:rPr lang="sk-SK" dirty="0" smtClean="0"/>
              <a:t> 297)</a:t>
            </a:r>
          </a:p>
          <a:p>
            <a:r>
              <a:rPr lang="sk-SK" dirty="0" smtClean="0"/>
              <a:t>November 2008 - </a:t>
            </a:r>
            <a:r>
              <a:rPr lang="sk-SK" dirty="0" err="1" smtClean="0"/>
              <a:t>Google's</a:t>
            </a:r>
            <a:r>
              <a:rPr lang="sk-SK" dirty="0" smtClean="0"/>
              <a:t> </a:t>
            </a:r>
            <a:r>
              <a:rPr lang="sk-SK" dirty="0" err="1" smtClean="0"/>
              <a:t>implementation</a:t>
            </a:r>
            <a:r>
              <a:rPr lang="sk-SK" dirty="0" smtClean="0"/>
              <a:t> </a:t>
            </a:r>
            <a:r>
              <a:rPr lang="sk-SK" dirty="0" err="1" smtClean="0"/>
              <a:t>sorted</a:t>
            </a:r>
            <a:r>
              <a:rPr lang="sk-SK" dirty="0" smtClean="0"/>
              <a:t> 1 TB in 68 </a:t>
            </a:r>
            <a:r>
              <a:rPr lang="sk-SK" dirty="0" err="1" smtClean="0"/>
              <a:t>seconds</a:t>
            </a:r>
            <a:endParaRPr lang="sk-SK" dirty="0" smtClean="0"/>
          </a:p>
          <a:p>
            <a:r>
              <a:rPr lang="sk-SK" dirty="0" err="1" smtClean="0"/>
              <a:t>May</a:t>
            </a:r>
            <a:r>
              <a:rPr lang="sk-SK" dirty="0" smtClean="0"/>
              <a:t> 2009 - </a:t>
            </a:r>
            <a:r>
              <a:rPr lang="sk-SK" dirty="0" err="1" smtClean="0"/>
              <a:t>Yahoo</a:t>
            </a:r>
            <a:r>
              <a:rPr lang="sk-SK" dirty="0" smtClean="0"/>
              <a:t>! team sort 1 TB in 62 </a:t>
            </a:r>
            <a:r>
              <a:rPr lang="sk-SK" dirty="0" err="1" smtClean="0"/>
              <a:t>seconds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Why</a:t>
            </a:r>
            <a:r>
              <a:rPr lang="sk-SK" dirty="0" smtClean="0"/>
              <a:t> </a:t>
            </a:r>
            <a:r>
              <a:rPr lang="sk-SK" dirty="0" err="1" smtClean="0"/>
              <a:t>Hadoop</a:t>
            </a:r>
            <a:r>
              <a:rPr lang="sk-SK" dirty="0" smtClean="0"/>
              <a:t>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Scalable: It can reliably store and process </a:t>
            </a:r>
            <a:r>
              <a:rPr lang="en-US" dirty="0" err="1" smtClean="0"/>
              <a:t>petabytes</a:t>
            </a:r>
            <a:endParaRPr lang="en-US" dirty="0" smtClean="0"/>
          </a:p>
          <a:p>
            <a:r>
              <a:rPr lang="en-US" dirty="0" smtClean="0"/>
              <a:t>Economical: It distributes the data and processing across clusters of commonly available computers (in thousands)</a:t>
            </a:r>
          </a:p>
          <a:p>
            <a:r>
              <a:rPr lang="en-US" dirty="0" smtClean="0"/>
              <a:t>Efficient: By distributing the data, it can process it in parallel on the nodes where the data is located</a:t>
            </a:r>
          </a:p>
          <a:p>
            <a:r>
              <a:rPr lang="en-US" dirty="0" smtClean="0"/>
              <a:t>Reliable: It automatically maintains multiple copies of data and automatically redeploys computing tasks based on failures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627" y="756521"/>
            <a:ext cx="4226325" cy="2535795"/>
          </a:xfrm>
          <a:prstGeom prst="rect">
            <a:avLst/>
          </a:prstGeom>
        </p:spPr>
      </p:pic>
      <p:pic>
        <p:nvPicPr>
          <p:cNvPr id="20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31" y="3132274"/>
            <a:ext cx="2732726" cy="2063992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498080" cy="1143000"/>
          </a:xfrm>
        </p:spPr>
        <p:txBody>
          <a:bodyPr/>
          <a:lstStyle/>
          <a:p>
            <a:r>
              <a:rPr lang="en-US" dirty="0" smtClean="0"/>
              <a:t>Who uses </a:t>
            </a:r>
            <a:r>
              <a:rPr lang="en-US" dirty="0" err="1" smtClean="0"/>
              <a:t>Hadoop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22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927600"/>
            <a:ext cx="1930400" cy="1930400"/>
          </a:xfrm>
        </p:spPr>
      </p:pic>
      <p:pic>
        <p:nvPicPr>
          <p:cNvPr id="23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13" y="5031632"/>
            <a:ext cx="1366291" cy="1651939"/>
          </a:xfrm>
          <a:prstGeom prst="rect">
            <a:avLst/>
          </a:prstGeom>
        </p:spPr>
      </p:pic>
      <p:pic>
        <p:nvPicPr>
          <p:cNvPr id="24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149080"/>
            <a:ext cx="1736123" cy="1300163"/>
          </a:xfrm>
          <a:prstGeom prst="rect">
            <a:avLst/>
          </a:prstGeom>
        </p:spPr>
      </p:pic>
      <p:pic>
        <p:nvPicPr>
          <p:cNvPr id="25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532" y="3288771"/>
            <a:ext cx="1901107" cy="1425831"/>
          </a:xfrm>
          <a:prstGeom prst="rect">
            <a:avLst/>
          </a:prstGeom>
        </p:spPr>
      </p:pic>
      <p:pic>
        <p:nvPicPr>
          <p:cNvPr id="26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2" y="1392495"/>
            <a:ext cx="3418242" cy="1133856"/>
          </a:xfrm>
          <a:prstGeom prst="rect">
            <a:avLst/>
          </a:prstGeom>
        </p:spPr>
      </p:pic>
      <p:pic>
        <p:nvPicPr>
          <p:cNvPr id="27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200" y="5095602"/>
            <a:ext cx="2286000" cy="1524000"/>
          </a:xfrm>
          <a:prstGeom prst="rect">
            <a:avLst/>
          </a:prstGeom>
        </p:spPr>
      </p:pic>
      <p:pic>
        <p:nvPicPr>
          <p:cNvPr id="28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686" y="2923179"/>
            <a:ext cx="1718238" cy="485378"/>
          </a:xfrm>
          <a:prstGeom prst="rect">
            <a:avLst/>
          </a:prstGeom>
        </p:spPr>
      </p:pic>
      <p:pic>
        <p:nvPicPr>
          <p:cNvPr id="29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514" y="4477140"/>
            <a:ext cx="3001680" cy="723525"/>
          </a:xfrm>
          <a:prstGeom prst="rect">
            <a:avLst/>
          </a:prstGeom>
        </p:spPr>
      </p:pic>
      <p:pic>
        <p:nvPicPr>
          <p:cNvPr id="30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508" y="2814362"/>
            <a:ext cx="2131692" cy="1595438"/>
          </a:xfrm>
          <a:prstGeom prst="rect">
            <a:avLst/>
          </a:prstGeom>
        </p:spPr>
      </p:pic>
      <p:pic>
        <p:nvPicPr>
          <p:cNvPr id="31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171" y="4460601"/>
            <a:ext cx="1397000" cy="1397000"/>
          </a:xfrm>
          <a:prstGeom prst="rect">
            <a:avLst/>
          </a:prstGeom>
        </p:spPr>
      </p:pic>
      <p:pic>
        <p:nvPicPr>
          <p:cNvPr id="32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3" y="2719468"/>
            <a:ext cx="2937097" cy="1080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Hadoop</a:t>
            </a:r>
            <a:r>
              <a:rPr lang="sk-SK" dirty="0" smtClean="0"/>
              <a:t> </a:t>
            </a:r>
            <a:r>
              <a:rPr lang="sk-SK" dirty="0" err="1" smtClean="0"/>
              <a:t>modules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Hadoop</a:t>
            </a:r>
            <a:r>
              <a:rPr lang="en-US" dirty="0" smtClean="0"/>
              <a:t> Common - contains libraries and utilities needed by other </a:t>
            </a:r>
            <a:r>
              <a:rPr lang="en-US" dirty="0" err="1" smtClean="0"/>
              <a:t>Hadoop</a:t>
            </a:r>
            <a:r>
              <a:rPr lang="en-US" dirty="0" smtClean="0"/>
              <a:t> modules</a:t>
            </a:r>
            <a:endParaRPr lang="sk-SK" dirty="0" smtClean="0"/>
          </a:p>
          <a:p>
            <a:r>
              <a:rPr lang="en-US" dirty="0" err="1" smtClean="0"/>
              <a:t>Hadoop</a:t>
            </a:r>
            <a:r>
              <a:rPr lang="en-US" dirty="0" smtClean="0"/>
              <a:t> </a:t>
            </a:r>
            <a:r>
              <a:rPr lang="en-US" dirty="0" err="1" smtClean="0"/>
              <a:t>MapReduce</a:t>
            </a:r>
            <a:r>
              <a:rPr lang="en-US" dirty="0" smtClean="0"/>
              <a:t> - a programming model for large scale data processing</a:t>
            </a:r>
          </a:p>
          <a:p>
            <a:r>
              <a:rPr lang="en-US" dirty="0" err="1" smtClean="0"/>
              <a:t>Hadoop</a:t>
            </a:r>
            <a:r>
              <a:rPr lang="en-US" dirty="0" smtClean="0"/>
              <a:t> Distributed File System (HDFS) - a distributed file-system that stores data on the commodity machines, providing very high aggregate bandwidth across the cluster</a:t>
            </a:r>
          </a:p>
          <a:p>
            <a:r>
              <a:rPr lang="en-US" dirty="0" err="1" smtClean="0"/>
              <a:t>Hadoop</a:t>
            </a:r>
            <a:r>
              <a:rPr lang="en-US" dirty="0" smtClean="0"/>
              <a:t> YARN - a resource-management platform responsible for managing compute resources in clusters and using them for scheduling of users'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What</a:t>
            </a:r>
            <a:r>
              <a:rPr lang="sk-SK" dirty="0" smtClean="0"/>
              <a:t> </a:t>
            </a:r>
            <a:r>
              <a:rPr lang="sk-SK" dirty="0" err="1" smtClean="0"/>
              <a:t>does</a:t>
            </a:r>
            <a:r>
              <a:rPr lang="sk-SK" dirty="0" smtClean="0"/>
              <a:t> </a:t>
            </a:r>
            <a:r>
              <a:rPr lang="sk-SK" dirty="0" err="1" smtClean="0"/>
              <a:t>it</a:t>
            </a:r>
            <a:r>
              <a:rPr lang="sk-SK" dirty="0" smtClean="0"/>
              <a:t> do?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Hadoop</a:t>
            </a:r>
            <a:r>
              <a:rPr lang="en-US" dirty="0" smtClean="0"/>
              <a:t> implements Google’s </a:t>
            </a:r>
            <a:r>
              <a:rPr lang="en-US" dirty="0" err="1" smtClean="0"/>
              <a:t>MapReduce</a:t>
            </a:r>
            <a:r>
              <a:rPr lang="en-US" dirty="0" smtClean="0"/>
              <a:t>, using HDFS</a:t>
            </a:r>
          </a:p>
          <a:p>
            <a:r>
              <a:rPr lang="en-US" dirty="0" err="1" smtClean="0"/>
              <a:t>MapReduce</a:t>
            </a:r>
            <a:r>
              <a:rPr lang="en-US" dirty="0" smtClean="0"/>
              <a:t> divides applications into many small blocks of work</a:t>
            </a:r>
          </a:p>
          <a:p>
            <a:r>
              <a:rPr lang="en-US" dirty="0" smtClean="0"/>
              <a:t>HDFS creates multiple replicas of data blocks for reliability, placing them on compute nodes around the cluster</a:t>
            </a:r>
          </a:p>
          <a:p>
            <a:r>
              <a:rPr lang="en-US" dirty="0" err="1" smtClean="0"/>
              <a:t>MapReduce</a:t>
            </a:r>
            <a:r>
              <a:rPr lang="en-US" dirty="0" smtClean="0"/>
              <a:t> can then process the data where it is located</a:t>
            </a:r>
          </a:p>
          <a:p>
            <a:r>
              <a:rPr lang="en-US" dirty="0" err="1" smtClean="0"/>
              <a:t>Hadoop</a:t>
            </a:r>
            <a:r>
              <a:rPr lang="en-US" dirty="0" smtClean="0"/>
              <a:t> ‘s target is to run on clusters of the order of 10,000-nodes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5" name="Picture 3" descr="archite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267200"/>
            <a:ext cx="4343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1028</Words>
  <Application>Microsoft Office PowerPoint</Application>
  <PresentationFormat>Prezentácia na obrazovke (4:3)</PresentationFormat>
  <Paragraphs>117</Paragraphs>
  <Slides>31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31</vt:i4>
      </vt:variant>
    </vt:vector>
  </HeadingPairs>
  <TitlesOfParts>
    <vt:vector size="32" baseType="lpstr">
      <vt:lpstr>Motív Office</vt:lpstr>
      <vt:lpstr>Snímka 1</vt:lpstr>
      <vt:lpstr>Large scale processing using Hadoop</vt:lpstr>
      <vt:lpstr>What is Hadoop?</vt:lpstr>
      <vt:lpstr>Brief history</vt:lpstr>
      <vt:lpstr>Brief history</vt:lpstr>
      <vt:lpstr>Why Hadoop?</vt:lpstr>
      <vt:lpstr>Who uses Hadoop? </vt:lpstr>
      <vt:lpstr>Hadoop modules</vt:lpstr>
      <vt:lpstr>What does it do?</vt:lpstr>
      <vt:lpstr>Hadoop architecture</vt:lpstr>
      <vt:lpstr>HDFS Architecture</vt:lpstr>
      <vt:lpstr>HDFS Architecture</vt:lpstr>
      <vt:lpstr>Data replication in HDFS</vt:lpstr>
      <vt:lpstr>MapReduce vs. RDBMS</vt:lpstr>
      <vt:lpstr>Data Structure</vt:lpstr>
      <vt:lpstr>Assumptions</vt:lpstr>
      <vt:lpstr>How to use Hadoop?</vt:lpstr>
      <vt:lpstr>MapReduce</vt:lpstr>
      <vt:lpstr>MapReduce structure</vt:lpstr>
      <vt:lpstr>Job submission</vt:lpstr>
      <vt:lpstr>Job submission</vt:lpstr>
      <vt:lpstr>Job submission</vt:lpstr>
      <vt:lpstr>Job flow</vt:lpstr>
      <vt:lpstr>Snímka 24</vt:lpstr>
      <vt:lpstr>What is Hadoop not</vt:lpstr>
      <vt:lpstr>Hadoop-related projects</vt:lpstr>
      <vt:lpstr>Examples of production use</vt:lpstr>
      <vt:lpstr>Size of releases</vt:lpstr>
      <vt:lpstr>Hadoop</vt:lpstr>
      <vt:lpstr>Hadoop</vt:lpstr>
      <vt:lpstr>Alternatives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 scale processing using Hadoop</dc:title>
  <dc:creator>J</dc:creator>
  <cp:lastModifiedBy>PR</cp:lastModifiedBy>
  <cp:revision>24</cp:revision>
  <dcterms:created xsi:type="dcterms:W3CDTF">2013-11-02T23:57:07Z</dcterms:created>
  <dcterms:modified xsi:type="dcterms:W3CDTF">2013-11-04T11:55:51Z</dcterms:modified>
</cp:coreProperties>
</file>