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79" r:id="rId9"/>
    <p:sldId id="267" r:id="rId10"/>
    <p:sldId id="265" r:id="rId11"/>
    <p:sldId id="266" r:id="rId12"/>
    <p:sldId id="277" r:id="rId13"/>
    <p:sldId id="282" r:id="rId14"/>
    <p:sldId id="283" r:id="rId15"/>
    <p:sldId id="278" r:id="rId16"/>
    <p:sldId id="268" r:id="rId17"/>
    <p:sldId id="269" r:id="rId18"/>
    <p:sldId id="284" r:id="rId19"/>
    <p:sldId id="285" r:id="rId20"/>
    <p:sldId id="270" r:id="rId21"/>
    <p:sldId id="271" r:id="rId22"/>
    <p:sldId id="272" r:id="rId23"/>
    <p:sldId id="274" r:id="rId24"/>
    <p:sldId id="273" r:id="rId25"/>
    <p:sldId id="286" r:id="rId26"/>
    <p:sldId id="280" r:id="rId27"/>
    <p:sldId id="281" r:id="rId28"/>
    <p:sldId id="275" r:id="rId29"/>
    <p:sldId id="276" r:id="rId3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86" autoAdjust="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77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3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9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03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7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76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70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51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2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41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5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8DAF-B5FB-4B34-A767-0DD9B4927585}" type="datetimeFigureOut">
              <a:rPr lang="sk-SK" smtClean="0"/>
              <a:t>9.12.2013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948FE-D599-49C8-96E0-02E08457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7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osql-database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stainer/introduction-to-nosql-databases" TargetMode="External"/><Relationship Id="rId7" Type="http://schemas.openxmlformats.org/officeDocument/2006/relationships/hyperlink" Target="http://www.mongodb.com/learn/nosql" TargetMode="External"/><Relationship Id="rId2" Type="http://schemas.openxmlformats.org/officeDocument/2006/relationships/hyperlink" Target="http://www.slideshare.net/marin_dimitrov/nosql-databases-35844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lab.stanford.edu/~widom/cs145/NoSQL_activity.pdf" TargetMode="External"/><Relationship Id="rId5" Type="http://schemas.openxmlformats.org/officeDocument/2006/relationships/hyperlink" Target="http://static.googleusercontent.com/media/research.google.com/sk/archive/bigtable-osdi06.pdf" TargetMode="External"/><Relationship Id="rId4" Type="http://schemas.openxmlformats.org/officeDocument/2006/relationships/hyperlink" Target="http://www.slideshare.net/quipo/nosql-databases-why-what-and-wh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2423120"/>
          </a:xfrm>
        </p:spPr>
        <p:txBody>
          <a:bodyPr/>
          <a:lstStyle/>
          <a:p>
            <a:r>
              <a:rPr lang="en-US" dirty="0" smtClean="0"/>
              <a:t>Mari</a:t>
            </a:r>
            <a:r>
              <a:rPr lang="sk-SK" dirty="0" err="1" smtClean="0"/>
              <a:t>án</a:t>
            </a:r>
            <a:r>
              <a:rPr lang="sk-SK" dirty="0" smtClean="0"/>
              <a:t> Rusnák</a:t>
            </a:r>
          </a:p>
          <a:p>
            <a:endParaRPr lang="sk-SK" dirty="0" smtClean="0"/>
          </a:p>
          <a:p>
            <a:r>
              <a:rPr lang="sk-SK" dirty="0" err="1" smtClean="0"/>
              <a:t>Seminar</a:t>
            </a:r>
            <a:r>
              <a:rPr lang="sk-SK" dirty="0" smtClean="0"/>
              <a:t> </a:t>
            </a:r>
            <a:r>
              <a:rPr lang="sk-SK" dirty="0" err="1"/>
              <a:t>of</a:t>
            </a:r>
            <a:r>
              <a:rPr lang="sk-SK" dirty="0"/>
              <a:t> DISA </a:t>
            </a:r>
            <a:r>
              <a:rPr lang="sk-SK" dirty="0" err="1" smtClean="0"/>
              <a:t>Laboratory</a:t>
            </a:r>
            <a:endParaRPr lang="sk-SK" dirty="0" smtClean="0"/>
          </a:p>
          <a:p>
            <a:r>
              <a:rPr lang="sk-SK" dirty="0" smtClean="0"/>
              <a:t>9.12.2013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44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NoSQL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http://nosql-database.org/</a:t>
            </a:r>
            <a:endParaRPr lang="en-US" dirty="0" smtClean="0"/>
          </a:p>
          <a:p>
            <a:pPr lvl="1"/>
            <a:r>
              <a:rPr lang="en-US" dirty="0" smtClean="0"/>
              <a:t>150 </a:t>
            </a:r>
            <a:r>
              <a:rPr lang="en-US" dirty="0" err="1" smtClean="0"/>
              <a:t>NoSQL</a:t>
            </a:r>
            <a:r>
              <a:rPr lang="en-US" dirty="0" smtClean="0"/>
              <a:t> databases</a:t>
            </a:r>
          </a:p>
          <a:p>
            <a:r>
              <a:rPr lang="en-US" dirty="0" smtClean="0"/>
              <a:t>Almost every big company has own solution</a:t>
            </a:r>
          </a:p>
        </p:txBody>
      </p:sp>
      <p:pic>
        <p:nvPicPr>
          <p:cNvPr id="5" name="Picture 2" descr="http://www.innovativeinteractivity.com/wp-content/themes/tma/images/latest/nosql_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4476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Stores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Simplest</a:t>
            </a:r>
          </a:p>
          <a:p>
            <a:r>
              <a:rPr lang="en-US" dirty="0" smtClean="0"/>
              <a:t>Largest group</a:t>
            </a:r>
          </a:p>
          <a:p>
            <a:r>
              <a:rPr lang="en-US" dirty="0" smtClean="0"/>
              <a:t>Something like distributed hash tables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sk-SK" dirty="0"/>
              <a:t>Amazon </a:t>
            </a:r>
            <a:r>
              <a:rPr lang="sk-SK" dirty="0" smtClean="0"/>
              <a:t>Dynamo</a:t>
            </a:r>
            <a:endParaRPr lang="en-US" dirty="0"/>
          </a:p>
          <a:p>
            <a:pPr lvl="1"/>
            <a:r>
              <a:rPr lang="en-US" dirty="0" smtClean="0"/>
              <a:t>Amazon </a:t>
            </a:r>
            <a:r>
              <a:rPr lang="en-US" dirty="0" err="1" smtClean="0"/>
              <a:t>DynamoDB</a:t>
            </a:r>
            <a:endParaRPr lang="en-US" dirty="0" smtClean="0"/>
          </a:p>
          <a:p>
            <a:pPr lvl="1"/>
            <a:r>
              <a:rPr lang="en-US" dirty="0" smtClean="0"/>
              <a:t>Voldemort</a:t>
            </a:r>
          </a:p>
          <a:p>
            <a:pPr lvl="1"/>
            <a:r>
              <a:rPr lang="en-US" dirty="0" err="1" smtClean="0"/>
              <a:t>Redis</a:t>
            </a:r>
            <a:endParaRPr lang="en-US" dirty="0" smtClean="0"/>
          </a:p>
          <a:p>
            <a:pPr lvl="1"/>
            <a:r>
              <a:rPr lang="en-US" dirty="0" smtClean="0"/>
              <a:t>Oracle </a:t>
            </a:r>
            <a:r>
              <a:rPr lang="en-US" dirty="0" err="1" smtClean="0"/>
              <a:t>NoSQL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err="1" smtClean="0"/>
              <a:t>SimpleDB</a:t>
            </a:r>
            <a:endParaRPr lang="en-US" dirty="0" smtClean="0"/>
          </a:p>
          <a:p>
            <a:endParaRPr lang="sk-SK" dirty="0"/>
          </a:p>
        </p:txBody>
      </p:sp>
      <p:pic>
        <p:nvPicPr>
          <p:cNvPr id="5122" name="Picture 2" descr="http://www.ingenioussql.com/wp-content/uploads/2013/02/KeyValueSto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1718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Key-Value distributed storage system</a:t>
            </a:r>
          </a:p>
          <a:p>
            <a:r>
              <a:rPr lang="en-US" dirty="0" smtClean="0"/>
              <a:t>Pioneer in the area</a:t>
            </a:r>
          </a:p>
          <a:p>
            <a:r>
              <a:rPr lang="en-US" dirty="0" smtClean="0"/>
              <a:t>Many features incorporated by others</a:t>
            </a:r>
          </a:p>
          <a:p>
            <a:r>
              <a:rPr lang="en-US" dirty="0" smtClean="0"/>
              <a:t>Peer-to-Peer</a:t>
            </a:r>
          </a:p>
          <a:p>
            <a:r>
              <a:rPr lang="en-US" dirty="0" smtClean="0"/>
              <a:t>Simple data model – unique keys, no schema</a:t>
            </a:r>
          </a:p>
          <a:p>
            <a:endParaRPr lang="en-US" dirty="0" smtClean="0"/>
          </a:p>
          <a:p>
            <a:pPr lvl="1"/>
            <a:endParaRPr lang="sk-SK" dirty="0"/>
          </a:p>
        </p:txBody>
      </p:sp>
      <p:pic>
        <p:nvPicPr>
          <p:cNvPr id="6146" name="Picture 2" descr="http://www.nanostuffs.com/images/Nano/a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56745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hashing</a:t>
            </a:r>
          </a:p>
          <a:p>
            <a:pPr lvl="1"/>
            <a:r>
              <a:rPr lang="en-US" dirty="0" smtClean="0"/>
              <a:t>“Ring” of nodes</a:t>
            </a:r>
          </a:p>
          <a:p>
            <a:pPr lvl="1"/>
            <a:r>
              <a:rPr lang="en-US" dirty="0" smtClean="0"/>
              <a:t>Virtual nodes – node has several positions in the ring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Successors in the ring</a:t>
            </a:r>
          </a:p>
          <a:p>
            <a:endParaRPr lang="sk-SK" dirty="0"/>
          </a:p>
        </p:txBody>
      </p:sp>
      <p:pic>
        <p:nvPicPr>
          <p:cNvPr id="4" name="Picture 2" descr="http://www.nanostuffs.com/images/Nano/a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56745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Quorum</a:t>
            </a:r>
          </a:p>
          <a:p>
            <a:pPr lvl="1"/>
            <a:r>
              <a:rPr lang="en-US" dirty="0" smtClean="0"/>
              <a:t>Coordinator</a:t>
            </a:r>
          </a:p>
          <a:p>
            <a:pPr lvl="1"/>
            <a:r>
              <a:rPr lang="en-US" dirty="0" smtClean="0"/>
              <a:t>R+W &gt; N</a:t>
            </a:r>
          </a:p>
          <a:p>
            <a:r>
              <a:rPr lang="en-US" dirty="0" smtClean="0"/>
              <a:t>Gossip</a:t>
            </a:r>
          </a:p>
          <a:p>
            <a:pPr lvl="1"/>
            <a:r>
              <a:rPr lang="en-US" dirty="0" smtClean="0"/>
              <a:t>Failure detection</a:t>
            </a:r>
          </a:p>
          <a:p>
            <a:r>
              <a:rPr lang="en-US" dirty="0" smtClean="0"/>
              <a:t>Object versioning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 descr="http://www.nanostuffs.com/images/Nano/a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56745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Voldemort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LinkedIn, now open-source</a:t>
            </a:r>
          </a:p>
          <a:p>
            <a:r>
              <a:rPr lang="en-US" dirty="0" smtClean="0"/>
              <a:t>Based on Dynamo</a:t>
            </a:r>
          </a:p>
          <a:p>
            <a:r>
              <a:rPr lang="en-US" dirty="0" smtClean="0"/>
              <a:t>Written in Java</a:t>
            </a:r>
          </a:p>
        </p:txBody>
      </p:sp>
      <p:pic>
        <p:nvPicPr>
          <p:cNvPr id="7170" name="Picture 2" descr="http://www.project-voldemort.com/voldemort/images/voldemor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8572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news.bbcimg.co.uk/media/images/62937000/jpg/_62937665_01168919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83498"/>
            <a:ext cx="2448272" cy="137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Wide-Column Stores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is associated with multiple attributes</a:t>
            </a:r>
          </a:p>
          <a:p>
            <a:r>
              <a:rPr lang="en-US" dirty="0" smtClean="0"/>
              <a:t>Inspired by Google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Google </a:t>
            </a:r>
            <a:r>
              <a:rPr lang="en-US" dirty="0" err="1" smtClean="0"/>
              <a:t>BigTable</a:t>
            </a:r>
            <a:endParaRPr lang="en-US" dirty="0" smtClean="0"/>
          </a:p>
          <a:p>
            <a:pPr lvl="1"/>
            <a:r>
              <a:rPr lang="en-US" dirty="0" err="1" smtClean="0"/>
              <a:t>HBase</a:t>
            </a:r>
            <a:endParaRPr lang="en-US" dirty="0" smtClean="0"/>
          </a:p>
          <a:p>
            <a:pPr lvl="1"/>
            <a:r>
              <a:rPr lang="en-US" dirty="0" smtClean="0"/>
              <a:t>Cassandra</a:t>
            </a:r>
            <a:endParaRPr lang="sk-SK" dirty="0"/>
          </a:p>
        </p:txBody>
      </p:sp>
      <p:sp>
        <p:nvSpPr>
          <p:cNvPr id="5" name="Ovál 4"/>
          <p:cNvSpPr>
            <a:spLocks noChangeAspect="1"/>
          </p:cNvSpPr>
          <p:nvPr/>
        </p:nvSpPr>
        <p:spPr>
          <a:xfrm>
            <a:off x="6555685" y="4729938"/>
            <a:ext cx="1036915" cy="583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>
            <a:spLocks noChangeAspect="1"/>
          </p:cNvSpPr>
          <p:nvPr/>
        </p:nvSpPr>
        <p:spPr>
          <a:xfrm>
            <a:off x="6807713" y="3651130"/>
            <a:ext cx="583264" cy="583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nica 9"/>
          <p:cNvCxnSpPr>
            <a:cxnSpLocks noChangeAspect="1"/>
            <a:stCxn id="6" idx="4"/>
            <a:endCxn id="5" idx="0"/>
          </p:cNvCxnSpPr>
          <p:nvPr/>
        </p:nvCxnSpPr>
        <p:spPr>
          <a:xfrm flipH="1">
            <a:off x="7074143" y="4234394"/>
            <a:ext cx="25202" cy="495544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3" name="Ovál 12"/>
          <p:cNvSpPr>
            <a:spLocks noChangeAspect="1"/>
          </p:cNvSpPr>
          <p:nvPr/>
        </p:nvSpPr>
        <p:spPr>
          <a:xfrm>
            <a:off x="7675767" y="3896240"/>
            <a:ext cx="583264" cy="583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>
            <a:spLocks noChangeAspect="1"/>
          </p:cNvSpPr>
          <p:nvPr/>
        </p:nvSpPr>
        <p:spPr>
          <a:xfrm>
            <a:off x="5780617" y="3835593"/>
            <a:ext cx="583264" cy="583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>
            <a:spLocks noChangeAspect="1"/>
          </p:cNvSpPr>
          <p:nvPr/>
        </p:nvSpPr>
        <p:spPr>
          <a:xfrm>
            <a:off x="5344653" y="4729938"/>
            <a:ext cx="583264" cy="583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>
            <a:spLocks noChangeAspect="1"/>
          </p:cNvSpPr>
          <p:nvPr/>
        </p:nvSpPr>
        <p:spPr>
          <a:xfrm>
            <a:off x="5668689" y="5666042"/>
            <a:ext cx="583264" cy="583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>
            <a:spLocks noChangeAspect="1"/>
          </p:cNvSpPr>
          <p:nvPr/>
        </p:nvSpPr>
        <p:spPr>
          <a:xfrm>
            <a:off x="8211869" y="4719814"/>
            <a:ext cx="583264" cy="583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>
            <a:spLocks noChangeAspect="1"/>
          </p:cNvSpPr>
          <p:nvPr/>
        </p:nvSpPr>
        <p:spPr>
          <a:xfrm>
            <a:off x="7923217" y="5726630"/>
            <a:ext cx="583264" cy="583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>
            <a:spLocks noChangeAspect="1"/>
          </p:cNvSpPr>
          <p:nvPr/>
        </p:nvSpPr>
        <p:spPr>
          <a:xfrm>
            <a:off x="6784801" y="5806978"/>
            <a:ext cx="583264" cy="583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0" name="Rovná spojnica 19"/>
          <p:cNvCxnSpPr>
            <a:cxnSpLocks noChangeAspect="1"/>
            <a:stCxn id="5" idx="7"/>
            <a:endCxn id="13" idx="3"/>
          </p:cNvCxnSpPr>
          <p:nvPr/>
        </p:nvCxnSpPr>
        <p:spPr>
          <a:xfrm flipV="1">
            <a:off x="7440747" y="4394087"/>
            <a:ext cx="320437" cy="42126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2" name="Rovná spojnica 21"/>
          <p:cNvCxnSpPr>
            <a:cxnSpLocks noChangeAspect="1"/>
            <a:stCxn id="5" idx="6"/>
            <a:endCxn id="17" idx="2"/>
          </p:cNvCxnSpPr>
          <p:nvPr/>
        </p:nvCxnSpPr>
        <p:spPr>
          <a:xfrm flipV="1">
            <a:off x="7592600" y="5011447"/>
            <a:ext cx="612464" cy="10013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4" name="Rovná spojnica 23"/>
          <p:cNvCxnSpPr>
            <a:cxnSpLocks noChangeAspect="1"/>
            <a:stCxn id="5" idx="5"/>
            <a:endCxn id="18" idx="1"/>
          </p:cNvCxnSpPr>
          <p:nvPr/>
        </p:nvCxnSpPr>
        <p:spPr>
          <a:xfrm>
            <a:off x="7440747" y="5227785"/>
            <a:ext cx="561647" cy="577842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6" name="Rovná spojnica 25"/>
          <p:cNvCxnSpPr>
            <a:cxnSpLocks noChangeAspect="1"/>
            <a:stCxn id="5" idx="4"/>
            <a:endCxn id="19" idx="0"/>
          </p:cNvCxnSpPr>
          <p:nvPr/>
        </p:nvCxnSpPr>
        <p:spPr>
          <a:xfrm>
            <a:off x="7074144" y="5313202"/>
            <a:ext cx="2265" cy="48835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8" name="Rovná spojnica 27"/>
          <p:cNvCxnSpPr>
            <a:cxnSpLocks noChangeAspect="1"/>
            <a:stCxn id="5" idx="3"/>
            <a:endCxn id="16" idx="7"/>
          </p:cNvCxnSpPr>
          <p:nvPr/>
        </p:nvCxnSpPr>
        <p:spPr>
          <a:xfrm flipH="1">
            <a:off x="6166537" y="5227785"/>
            <a:ext cx="535057" cy="51792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0" name="Rovná spojnica 29"/>
          <p:cNvCxnSpPr>
            <a:cxnSpLocks noChangeAspect="1"/>
            <a:stCxn id="5" idx="2"/>
            <a:endCxn id="15" idx="6"/>
          </p:cNvCxnSpPr>
          <p:nvPr/>
        </p:nvCxnSpPr>
        <p:spPr>
          <a:xfrm flipH="1">
            <a:off x="5927917" y="5021570"/>
            <a:ext cx="620870" cy="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6384" name="Rovná spojnica 16383"/>
          <p:cNvCxnSpPr>
            <a:cxnSpLocks noChangeAspect="1"/>
            <a:stCxn id="5" idx="1"/>
            <a:endCxn id="14" idx="5"/>
          </p:cNvCxnSpPr>
          <p:nvPr/>
        </p:nvCxnSpPr>
        <p:spPr>
          <a:xfrm flipH="1" flipV="1">
            <a:off x="6278464" y="4333440"/>
            <a:ext cx="429074" cy="481915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8346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Proprietary</a:t>
            </a:r>
          </a:p>
          <a:p>
            <a:pPr lvl="1"/>
            <a:r>
              <a:rPr lang="it-IT" dirty="0" smtClean="0"/>
              <a:t>Only short info paper released</a:t>
            </a:r>
          </a:p>
          <a:p>
            <a:r>
              <a:rPr lang="it-IT" dirty="0" smtClean="0"/>
              <a:t>Sparse, distributed </a:t>
            </a:r>
            <a:r>
              <a:rPr lang="it-IT" dirty="0"/>
              <a:t>multi-dimensional sorted </a:t>
            </a:r>
            <a:r>
              <a:rPr lang="it-IT" dirty="0" smtClean="0"/>
              <a:t>map</a:t>
            </a:r>
          </a:p>
          <a:p>
            <a:r>
              <a:rPr lang="it-IT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&lt;row_key,column_key,timestamp&gt; → &lt;value&gt;</a:t>
            </a:r>
            <a:endParaRPr lang="sk-SK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0" y="4580731"/>
            <a:ext cx="8605361" cy="20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xQQEBUUERIVEhUVFBsRGBgYGBQXFRsVHRQiFxgUHRgkHy8gHCElJxUVITIiJiwrMjo6Gh8zOzMsQygtLisBCgoKDg0OGRAQGy0mHyQ1LDAsLC8vLCwuLiwxLC0sLC4tLCwsLCwvLTQvNCw0LDA3MCwsLCw0LDQsLDQtLCwsLP/AABEIAEQAswMBEQACEQEDEQH/xAAbAAEAAgMBAQAAAAAAAAAAAAAAAQUCBAYDB//EADUQAAIBAwQABAUCBAYDAAAAAAECAwAEEQUSITEGE0FRFCIyYXGBkTNCUmJyc4KhscIHIyX/xAAaAQEAAgMBAAAAAAAAAAAAAAAAAgMBBAUG/8QAMBEAAgIBAwMCBAUEAwAAAAAAAAECEQMEEiExQVFhcRMigcEFMqHR8DSRsfEUI0L/2gAMAwEAAhEDEQA/APuNAKAUAoBQCgFAKAUAoBQCgFAKAUAoBQCgFAKAUAoBQCgOaXUZL64kit3MUMBCySrgu8nflpngY9Tz2K6Lww02KM8iuUuUuyXl+fRGupvJJqLpLv5N2Xw5GR/EnU/1CeXdn3+rFULWZE+kfbav2JvFH1/uzw8NWl5E8q3MwmiDbYSVAlI7LMQcfb74zx1UtVkwTUXijtffnj6DHGcbUna7F/WmWigFAQDWE7BNZAoDi9NhUa1MAOFh3D7E7cn81pY4paiXsjm4YRWrnx2R2ZNbp0iaAUAoBQCgFAKAUAoBQCgNfUXZYZCn1CNiv+IKcVZiSeSKl0tEZXtdHI/+IpVbTzjsTNu98nBH+xFdX8di1qufCo1dDXwkjtq4xuHnLKFUsTwAWP4AyaPjkzFbmku5znhrZfxG4nUSbnZVRvmRFU7QAOs9knuqMXzrdI6mu3aTJ8DG6pK2uG2+efsirnuDpuqQxIT8NdjATJ2pJnGV9uSvH932p+SaS6M2ElrNFPJP88O/dr1OmtpBPNIG5WPAC+mSTkkev01o6fItVnybuVB0l272zm5IvFjjXV8mrrZ+FKzRjC5w6jgEd5x+hH7Vr/iEf+JOGowquakl0aLtJ/3p4p/R+DVa/FzqT2zkiOKESbQSN7MRycdgA9V7BYvhaOOePWTq/COLu3ZnB9Eimm05LbWoIwm+KeNnCtlhG65JZc9Dhf3raWaWbQTk3UotK+lp+Sv4ahnVLh/oWGnH/wC5cf5A/wCteXx/1E/ZGMX9Vk9kZaXfJd+bLLE1wfNaKOMLuVUVR7/KCckkn7VODU7bVnp9ThnpnDHCW3hNu6tv25deDf8AC2kzW7Sl2Cwu26OAEv5fv8/39gMferMcHGzV1uqhn20vmXWXTd9Cn1q8ZtUeF9QeyiW1SVdrW65cyMp5kQ54A6rrYoJadTWNSdtd+lLw0cty+erPTQNUkEt5F8U15BDCJFnAj3q5B3RblARiAAw49RmsZ8UduOW3bJuq5qvPPIUnb54Nu38Vxx2toQtxcyXMYaNMRm4cAAs7YIRcZGTkDmq5aSUsk06Sj1fNL26slvVIrtb8c7rS8+Hhnjmt4xu3LGDGzA8kFuduOSMjrGauw6GsmPe04yfrz+nf/ZCWXh12LZPFAjgt98E7TzJlYAIzMQoG6Q/PsC9HJYdj14qh6XdOVSW1d+a9ul/oT38Irdd8X77C8aIS2s9tsDLIqB13OMNwWUgjPRNW4dHWbGpVKMr6dPsyMp/K67Fpp/i1JJY45IZ4PO/gvKqqkpAzgEMSCQMgMATVM9JKMXKMk66pdV/PSySnZpaL4j8u3upbp2cR3skEYAy5+kRwqoHJJOB+aszabdOEca6xTf622RjPht+S00rxIs0whkgmtZWUyIswQb1H1FSrMpIyMjORnqqcmmcI74yUl3rt/dImpc0XlaxIUB80NnNod5JLFC89lMcsIxlo+cj5ftk4PWODjFeg+Ni/EMEYZJKOSPRvo/r/ADk0tksE24q4s6ZfFmnXUeGuIXU9o5AP4Kn/AIrnPQ6vDK1Fp+V+6L/i45LlnPeE9ODavdSpARbGLZG3llI+du4JkDvB6rc12a9Hjxylcr5V356leCG3LKaVeDf8M282lPLBLHJLbs/mQyopcjPBR1HI6HOMd+/HnoRcOOx6PW5seuUcqaU1xJPi/VM3Z9Na9v4LhkaOG1DFN4w8kjY529hVwO+c1Lbukn4NZZlg08sMXbnV10SX3N0wSW1y0ioZIpPq2/Up769R317muctPPTaiWXGrjPqu6fkj8SGbCoSdSj09TPVYGuwsYVlj3BnZgV+UfyKO8n39Ktz43qnGNVFO3ff0S/yRwTWnuV3Loq/yaviPTbbzo55Jvhp1+VHRlDsv9BUg7x+nrXf0ubOscscY7oPqmuF632OZkjDcpN0yi8Ca6k9zILz5b36F3DaPK72xggYycsffj243fxLSvHii8HOLvXn1/nBVp8lyan+b7ehYW0EqaxNKYJTE8YjDgKVzxz3nHB5xXmoxks0pVw6EISjnlNrh0aMMdxpN3KUt5Lm0nfzP/UNzxse/l7PePwB7VJRcJOujPUzy4ddhgpyUckVXPRr3Ox03UPPGRFJGvoZF2E/6e/3xVydnHy4lj43J+xyGsmKPV5JLm1knja0jRSttJcLvErEjhCAcEV1MW6WlUYSSe5/+kuy9UarXzttGOn2/mXF1La20ltbNZmNlaJofNn+bDLCQDkAgbsDOcVmctsIRySTlu83S9zFctpcGro8EtmunXTwTOi2PwkqojNLExIYMYsbiDyDgZGBVmWUMry41JXutc8P69PYxFNU/Q17p5LxtY2QSKz2sQRGGJGGxtpK9gn+k81KKjiWC5Lhu32Iu5bix1XU5nW02i8htWhZZGhgf4jzVwoRkKF0UgN8wH6jjNOPFBOd7XK+LfFejum/qWNvhdigl0+bytUxBdt5kUDR+cHklkAfnnB5/sHQ9BW0skN2G5R4crrhL+ee5XTqXDOnvrl9RmtIktp4fInjuZmkjaNE8vny1YjDkkAfLkY9a04Rjp4zk5J2mlTu77vx9Sb+euCmutEmktJmEUpMWqtdbFLxSvENuTG3BzjJUg9itiOeEckVa5hV9Un6/chtbT9yz0CzikvYnht79hErOZbqW6VUZl27FikzvJBOSMAe5qnNOccUlKUee0VHn6roWLmS4O+rllooBQEYoCaAUAoBQCgPn/hzVktLy7XUCIp5Jd0cj8I8HSojHjA7x9/tXb1eB58OJ6fmKXKXVS7tr1NPFJQnLf1b6+hva/DDqM1r8MVkkhuElaZOVSNW3MhccEtgALn1zVGnlk0sMnxOFJNU+7fCdenktko5Gq7HZVyy8UAoDFpAOyB+orNMEhgeQQaxQKDxFoS3MkUqSPBLGGVZo2UEI2MoQQVYHA7FbWDO8cXFpNPsyEo20z18NaQlqJfmeSWRhJLK7Bmc4+U5wAAB6AAVjUZnkrsl0S7CMasuPNGM5GPfIxWvTJkmQe49+6UwA4PRBrFAkMPegIVweiD+KNUDKgFAKAUAoBQCgFAKArILcSO/mgMQeFPIC+hArYnJxS2EEruz1n2xFNgCksBtHAIPBOKhG5p2ZfBvVUSFAKA8zEC2SAeMVm+ABEATgYyMUsEeSOMjIArO4xRj8OPmwPqGKbmKJNuOOBwMY9KbmKMfhhg8YzTcxRmIACCABim5iiGgGCPQnJpuFBYQDkKB6cUvgHtUTIoDVljMhxkhft61Ymor1IvkyWyjH8grHxJPuZ2oxgi2ueTtxwM8Uk7SC6kiMuckkD0AOP3qstbUVwZqCrYySD79g/mskXyrMmBJ7wKg7bCpIEY6rPQx1EqA9jNWJtdCLPG2tQpyeW96lKbapdDCR6BDu7OPaqjPcweMufqKge1C1NRXqe0aY9SfzzWSDdmdDAoBQCgFAKAUAoBQCgFAQBQE0AoCAKAEUBNADQEYoBigFAMUBNAKAUAoBQCgFAKAUAoBQCgFAKAUAoBQCgFAKAUAoBQCgFAKAUAoBQCgFAKAUA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1704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6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Rows</a:t>
            </a:r>
          </a:p>
          <a:p>
            <a:pPr lvl="1"/>
            <a:r>
              <a:rPr lang="en-US" dirty="0" smtClean="0"/>
              <a:t>Data sorted by row key</a:t>
            </a:r>
          </a:p>
          <a:p>
            <a:r>
              <a:rPr lang="en-US" dirty="0" smtClean="0"/>
              <a:t>Tablets</a:t>
            </a:r>
          </a:p>
          <a:p>
            <a:pPr lvl="1"/>
            <a:r>
              <a:rPr lang="en-US" dirty="0" smtClean="0"/>
              <a:t>Sequence of rows</a:t>
            </a:r>
          </a:p>
          <a:p>
            <a:pPr lvl="1"/>
            <a:r>
              <a:rPr lang="en-US" dirty="0" smtClean="0"/>
              <a:t>Distributed</a:t>
            </a:r>
          </a:p>
          <a:p>
            <a:r>
              <a:rPr lang="en-US" dirty="0" smtClean="0"/>
              <a:t>Columns, Column families</a:t>
            </a:r>
          </a:p>
          <a:p>
            <a:pPr lvl="1"/>
            <a:r>
              <a:rPr lang="en-US" dirty="0" smtClean="0"/>
              <a:t>Unlimited numbers of columns</a:t>
            </a:r>
          </a:p>
          <a:p>
            <a:endParaRPr lang="sk-SK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1704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6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Versioning</a:t>
            </a:r>
          </a:p>
          <a:p>
            <a:pPr lvl="1"/>
            <a:r>
              <a:rPr lang="en-US" dirty="0" smtClean="0"/>
              <a:t>Timestamps</a:t>
            </a:r>
          </a:p>
          <a:p>
            <a:pPr lvl="1"/>
            <a:r>
              <a:rPr lang="en-US" dirty="0" smtClean="0"/>
              <a:t>Garbage collection</a:t>
            </a:r>
          </a:p>
          <a:p>
            <a:r>
              <a:rPr lang="en-US" dirty="0" smtClean="0"/>
              <a:t>Stores data on Google File System</a:t>
            </a:r>
            <a:endParaRPr lang="sk-SK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1704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Outline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Motivation</a:t>
            </a:r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dirty="0" err="1" smtClean="0"/>
              <a:t>NoSQL</a:t>
            </a:r>
            <a:endParaRPr lang="en-US" dirty="0" smtClean="0"/>
          </a:p>
          <a:p>
            <a:r>
              <a:rPr lang="en-US" dirty="0" smtClean="0"/>
              <a:t>Key-Value stores</a:t>
            </a:r>
          </a:p>
          <a:p>
            <a:r>
              <a:rPr lang="en-US" dirty="0" smtClean="0"/>
              <a:t>Wide-Column </a:t>
            </a:r>
            <a:r>
              <a:rPr lang="en-US" dirty="0" smtClean="0"/>
              <a:t>stores</a:t>
            </a:r>
          </a:p>
          <a:p>
            <a:r>
              <a:rPr lang="en-US" dirty="0" smtClean="0"/>
              <a:t>Document stores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705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Inspired by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Open-source – Apache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Hadoop</a:t>
            </a:r>
            <a:r>
              <a:rPr lang="en-US" dirty="0" smtClean="0"/>
              <a:t> Distributed File System</a:t>
            </a:r>
          </a:p>
        </p:txBody>
      </p:sp>
      <p:pic>
        <p:nvPicPr>
          <p:cNvPr id="11266" name="Picture 2" descr="https://encrypted-tbn0.gstatic.com/images?q=tbn:ANd9GcSnqNlyVGucoLPoB3zVzq4mvzzHXr9FMdCgpZOwQuXRPcGofFss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6725"/>
            <a:ext cx="11906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93" y="4343201"/>
            <a:ext cx="2857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Cassandra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Fast inbox search</a:t>
            </a:r>
          </a:p>
          <a:p>
            <a:r>
              <a:rPr lang="en-US" dirty="0" smtClean="0"/>
              <a:t>Now open-source Apache project</a:t>
            </a:r>
          </a:p>
          <a:p>
            <a:r>
              <a:rPr lang="en-US" dirty="0" smtClean="0"/>
              <a:t>Data model of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Infrastructure of Dynamo</a:t>
            </a:r>
          </a:p>
          <a:p>
            <a:endParaRPr lang="en-US" dirty="0" smtClean="0"/>
          </a:p>
        </p:txBody>
      </p:sp>
      <p:pic>
        <p:nvPicPr>
          <p:cNvPr id="14338" name="Picture 2" descr="http://blog.strikeiron.com/Portals/87196/images/cassandr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52028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victorstuff.com/wp-content/uploads/2013/07/facebookLogo-642x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16" y="1700808"/>
            <a:ext cx="155392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Stores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is more than a string</a:t>
            </a:r>
          </a:p>
          <a:p>
            <a:pPr lvl="1"/>
            <a:r>
              <a:rPr lang="en-US" dirty="0" smtClean="0"/>
              <a:t>JSON</a:t>
            </a:r>
          </a:p>
          <a:p>
            <a:pPr lvl="1"/>
            <a:r>
              <a:rPr lang="en-US" dirty="0" smtClean="0"/>
              <a:t>BSON</a:t>
            </a:r>
          </a:p>
          <a:p>
            <a:r>
              <a:rPr lang="en-US" dirty="0" smtClean="0"/>
              <a:t>Inspired by IBM Lotus Notes</a:t>
            </a:r>
          </a:p>
          <a:p>
            <a:r>
              <a:rPr lang="en-US" dirty="0" smtClean="0"/>
              <a:t>Very flexible schema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 smtClean="0"/>
              <a:t>MongoDB</a:t>
            </a:r>
            <a:endParaRPr lang="en-US" dirty="0" smtClean="0"/>
          </a:p>
          <a:p>
            <a:pPr lvl="1"/>
            <a:r>
              <a:rPr lang="en-US" dirty="0" err="1" smtClean="0"/>
              <a:t>CouchDB</a:t>
            </a:r>
            <a:endParaRPr lang="en-US" dirty="0" smtClean="0"/>
          </a:p>
        </p:txBody>
      </p:sp>
      <p:pic>
        <p:nvPicPr>
          <p:cNvPr id="15362" name="Picture 2" descr="https://encrypted-tbn0.gstatic.com/images?q=tbn:ANd9GcQwzBnlgKLeThhyqqJKRycyUptGisltmYTmLfctxOsoUe5Be5-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4961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CouchDB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Open-source Apache project</a:t>
            </a:r>
          </a:p>
          <a:p>
            <a:r>
              <a:rPr lang="en-US" dirty="0" smtClean="0"/>
              <a:t>Schema free</a:t>
            </a:r>
          </a:p>
          <a:p>
            <a:r>
              <a:rPr lang="en-US" dirty="0" smtClean="0"/>
              <a:t>JSON format</a:t>
            </a:r>
          </a:p>
          <a:p>
            <a:r>
              <a:rPr lang="en-US" dirty="0" smtClean="0"/>
              <a:t>B-Tree storage</a:t>
            </a:r>
          </a:p>
          <a:p>
            <a:r>
              <a:rPr lang="en-US" dirty="0" smtClean="0"/>
              <a:t>MVCC, no locking</a:t>
            </a:r>
          </a:p>
          <a:p>
            <a:r>
              <a:rPr lang="en-US" dirty="0" smtClean="0"/>
              <a:t>No joins, no primary or foreign keys</a:t>
            </a:r>
          </a:p>
          <a:p>
            <a:r>
              <a:rPr lang="en-US" dirty="0" smtClean="0"/>
              <a:t>Written in </a:t>
            </a:r>
            <a:r>
              <a:rPr lang="en-US" dirty="0" err="1" smtClean="0"/>
              <a:t>Erlang</a:t>
            </a:r>
            <a:endParaRPr lang="en-US" dirty="0" smtClean="0"/>
          </a:p>
          <a:p>
            <a:r>
              <a:rPr lang="en-US" dirty="0" smtClean="0"/>
              <a:t>REST API</a:t>
            </a:r>
          </a:p>
          <a:p>
            <a:endParaRPr lang="sk-S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32" y="404664"/>
            <a:ext cx="1239866" cy="104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0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Open-source</a:t>
            </a:r>
          </a:p>
          <a:p>
            <a:r>
              <a:rPr lang="en-US" dirty="0" smtClean="0"/>
              <a:t>BSON format – similar to JSON</a:t>
            </a:r>
          </a:p>
          <a:p>
            <a:r>
              <a:rPr lang="en-US" dirty="0" smtClean="0"/>
              <a:t>Queries can be objects</a:t>
            </a:r>
          </a:p>
          <a:p>
            <a:r>
              <a:rPr lang="en-US" dirty="0" smtClean="0"/>
              <a:t>Multiple types of indexing</a:t>
            </a:r>
          </a:p>
          <a:p>
            <a:r>
              <a:rPr lang="en-US" dirty="0" smtClean="0"/>
              <a:t>Master/slave replication</a:t>
            </a:r>
          </a:p>
          <a:p>
            <a:r>
              <a:rPr lang="en-US" dirty="0" smtClean="0"/>
              <a:t>Written in C++</a:t>
            </a:r>
          </a:p>
          <a:p>
            <a:r>
              <a:rPr lang="en-US" dirty="0" smtClean="0"/>
              <a:t>Drivers in many languages</a:t>
            </a:r>
          </a:p>
          <a:p>
            <a:r>
              <a:rPr lang="en-US" dirty="0" smtClean="0"/>
              <a:t>Most popular</a:t>
            </a:r>
          </a:p>
          <a:p>
            <a:pPr lvl="1"/>
            <a:r>
              <a:rPr lang="en-US" dirty="0" smtClean="0"/>
              <a:t>23 000 questions on </a:t>
            </a:r>
            <a:r>
              <a:rPr lang="en-US" dirty="0" err="1" smtClean="0"/>
              <a:t>stackoverflow</a:t>
            </a:r>
            <a:endParaRPr lang="en-US" dirty="0" smtClean="0"/>
          </a:p>
        </p:txBody>
      </p:sp>
      <p:pic>
        <p:nvPicPr>
          <p:cNvPr id="18436" name="Picture 4" descr="https://encrypted-tbn3.gstatic.com/images?q=tbn:ANd9GcRVRbBAY19aHpuLUbt5HbXHJmmjy8rlvrB2SfJNbNiRUltYqCDW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182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138363"/>
            <a:ext cx="82200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5" y="1700808"/>
            <a:ext cx="7858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99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Gaining in popularity…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2551534"/>
            <a:ext cx="82772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2924944"/>
            <a:ext cx="1552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8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…but still got a long way to go</a:t>
            </a:r>
            <a:endParaRPr lang="sk-SK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2564904"/>
            <a:ext cx="8286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2" y="2704619"/>
            <a:ext cx="3143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NoSQL</a:t>
            </a:r>
            <a:r>
              <a:rPr lang="en-US" dirty="0" smtClean="0"/>
              <a:t> is </a:t>
            </a:r>
            <a:r>
              <a:rPr lang="en-US" dirty="0" smtClean="0"/>
              <a:t>suitable for </a:t>
            </a:r>
            <a:r>
              <a:rPr lang="en-US" dirty="0" smtClean="0"/>
              <a:t>modern web apps</a:t>
            </a:r>
          </a:p>
          <a:p>
            <a:pPr lvl="1"/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Flexible</a:t>
            </a:r>
          </a:p>
          <a:p>
            <a:r>
              <a:rPr lang="en-US" dirty="0" smtClean="0"/>
              <a:t>4 main types</a:t>
            </a:r>
          </a:p>
          <a:p>
            <a:pPr lvl="1"/>
            <a:r>
              <a:rPr lang="en-US" dirty="0" smtClean="0"/>
              <a:t>Key-Value stores</a:t>
            </a:r>
          </a:p>
          <a:p>
            <a:pPr lvl="2"/>
            <a:r>
              <a:rPr lang="en-US" dirty="0" smtClean="0"/>
              <a:t>Key to value mapping</a:t>
            </a:r>
          </a:p>
          <a:p>
            <a:pPr lvl="1"/>
            <a:r>
              <a:rPr lang="en-US" dirty="0" smtClean="0"/>
              <a:t>Wide column stores / column families</a:t>
            </a:r>
          </a:p>
          <a:p>
            <a:pPr lvl="2"/>
            <a:r>
              <a:rPr lang="en-US" dirty="0" smtClean="0"/>
              <a:t>More attributes associated with key</a:t>
            </a:r>
          </a:p>
          <a:p>
            <a:pPr lvl="1"/>
            <a:r>
              <a:rPr lang="en-US" dirty="0" smtClean="0"/>
              <a:t>Document stores</a:t>
            </a:r>
          </a:p>
          <a:p>
            <a:pPr lvl="2"/>
            <a:r>
              <a:rPr lang="en-US" dirty="0" smtClean="0"/>
              <a:t>Key to document mapping, not only to string</a:t>
            </a:r>
          </a:p>
          <a:p>
            <a:pPr lvl="1"/>
            <a:r>
              <a:rPr lang="en-US" dirty="0" smtClean="0"/>
              <a:t>Graph databases</a:t>
            </a:r>
          </a:p>
          <a:p>
            <a:pPr lvl="2"/>
            <a:r>
              <a:rPr lang="en-US" dirty="0" smtClean="0"/>
              <a:t>Connection between objects</a:t>
            </a:r>
          </a:p>
        </p:txBody>
      </p:sp>
    </p:spTree>
    <p:extLst>
      <p:ext uri="{BB962C8B-B14F-4D97-AF65-F5344CB8AC3E}">
        <p14:creationId xmlns:p14="http://schemas.microsoft.com/office/powerpoint/2010/main" val="8241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SlideShare</a:t>
            </a:r>
            <a:endParaRPr lang="en-US" sz="2000" dirty="0">
              <a:hlinkClick r:id="rId2"/>
            </a:endParaRPr>
          </a:p>
          <a:p>
            <a:pPr lvl="1"/>
            <a:r>
              <a:rPr lang="sk-SK" sz="1800" dirty="0" smtClean="0">
                <a:hlinkClick r:id="rId2"/>
              </a:rPr>
              <a:t>http</a:t>
            </a:r>
            <a:r>
              <a:rPr lang="sk-SK" sz="1800" dirty="0">
                <a:hlinkClick r:id="rId2"/>
              </a:rPr>
              <a:t>://www.slideshare.net/marin_dimitrov/nosql-databases-3584443</a:t>
            </a:r>
            <a:endParaRPr lang="en-US" sz="1800" dirty="0" smtClean="0">
              <a:hlinkClick r:id="rId3"/>
            </a:endParaRPr>
          </a:p>
          <a:p>
            <a:pPr lvl="1"/>
            <a:r>
              <a:rPr lang="sk-SK" sz="1800" dirty="0" smtClean="0">
                <a:hlinkClick r:id="rId3"/>
              </a:rPr>
              <a:t>http</a:t>
            </a:r>
            <a:r>
              <a:rPr lang="sk-SK" sz="1800" dirty="0">
                <a:hlinkClick r:id="rId3"/>
              </a:rPr>
              <a:t>://</a:t>
            </a:r>
            <a:r>
              <a:rPr lang="sk-SK" sz="1800" dirty="0" smtClean="0">
                <a:hlinkClick r:id="rId3"/>
              </a:rPr>
              <a:t>www.slideshare.net/dstainer/introduction-to-nosql-databases</a:t>
            </a:r>
            <a:endParaRPr lang="en-US" sz="1800" dirty="0" smtClean="0"/>
          </a:p>
          <a:p>
            <a:pPr lvl="1"/>
            <a:r>
              <a:rPr lang="sk-SK" sz="1800" dirty="0">
                <a:hlinkClick r:id="rId4"/>
              </a:rPr>
              <a:t>http://</a:t>
            </a:r>
            <a:r>
              <a:rPr lang="sk-SK" sz="1800" dirty="0" smtClean="0">
                <a:hlinkClick r:id="rId4"/>
              </a:rPr>
              <a:t>www.slideshare.net/quipo/nosql-databases-why-what-and-when</a:t>
            </a:r>
            <a:endParaRPr lang="en-US" sz="1800" dirty="0" smtClean="0"/>
          </a:p>
          <a:p>
            <a:r>
              <a:rPr lang="en-US" sz="2000" dirty="0" smtClean="0"/>
              <a:t>Google </a:t>
            </a:r>
            <a:r>
              <a:rPr lang="en-US" sz="2000" dirty="0" err="1" smtClean="0"/>
              <a:t>BigTable</a:t>
            </a:r>
            <a:r>
              <a:rPr lang="en-US" sz="2000" dirty="0" smtClean="0"/>
              <a:t> paper</a:t>
            </a:r>
            <a:endParaRPr lang="en-US" sz="2000" dirty="0">
              <a:hlinkClick r:id="rId5"/>
            </a:endParaRPr>
          </a:p>
          <a:p>
            <a:pPr lvl="1"/>
            <a:r>
              <a:rPr lang="sk-SK" sz="1800" dirty="0" smtClean="0">
                <a:hlinkClick r:id="rId5"/>
              </a:rPr>
              <a:t>http</a:t>
            </a:r>
            <a:r>
              <a:rPr lang="sk-SK" sz="1800" dirty="0">
                <a:hlinkClick r:id="rId5"/>
              </a:rPr>
              <a:t>://static.googleusercontent.com/media/research.google.com/sk//</a:t>
            </a:r>
            <a:r>
              <a:rPr lang="sk-SK" sz="1800" dirty="0" smtClean="0">
                <a:hlinkClick r:id="rId5"/>
              </a:rPr>
              <a:t>archive/bigtable-osdi06.pdf</a:t>
            </a:r>
            <a:endParaRPr lang="en-US" sz="1800" dirty="0" smtClean="0"/>
          </a:p>
          <a:p>
            <a:r>
              <a:rPr lang="en-US" sz="2200" dirty="0" smtClean="0"/>
              <a:t>Stanford course</a:t>
            </a:r>
            <a:endParaRPr lang="en-US" sz="2200" dirty="0"/>
          </a:p>
          <a:p>
            <a:pPr lvl="1"/>
            <a:r>
              <a:rPr lang="sk-SK" sz="1600" dirty="0">
                <a:hlinkClick r:id="rId6"/>
              </a:rPr>
              <a:t>http://infolab.stanford.edu/~widom/cs145/NoSQL_activity.pdf</a:t>
            </a:r>
            <a:endParaRPr lang="en-US" sz="1600" dirty="0" smtClean="0"/>
          </a:p>
          <a:p>
            <a:r>
              <a:rPr lang="sk-SK" sz="2000" dirty="0">
                <a:hlinkClick r:id="rId7"/>
              </a:rPr>
              <a:t>http://</a:t>
            </a:r>
            <a:r>
              <a:rPr lang="sk-SK" sz="2000" dirty="0" smtClean="0">
                <a:hlinkClick r:id="rId7"/>
              </a:rPr>
              <a:t>www.mongodb.com/learn/nosql</a:t>
            </a:r>
            <a:endParaRPr lang="en-US" sz="2000" dirty="0" smtClean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8595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" y="550614"/>
            <a:ext cx="914290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75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 data volumes</a:t>
            </a:r>
          </a:p>
          <a:p>
            <a:r>
              <a:rPr lang="en-US" dirty="0" smtClean="0"/>
              <a:t>Extreme query workload</a:t>
            </a:r>
          </a:p>
          <a:p>
            <a:r>
              <a:rPr lang="en-US" dirty="0" smtClean="0"/>
              <a:t>Schema evolution</a:t>
            </a:r>
            <a:endParaRPr lang="sk-SK" dirty="0"/>
          </a:p>
        </p:txBody>
      </p:sp>
      <p:pic>
        <p:nvPicPr>
          <p:cNvPr id="19458" name="Picture 2" descr="http://cancercenters.cancer.gov/images/da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162"/>
            <a:ext cx="4572000" cy="34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RDBMS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– ACID</a:t>
            </a:r>
          </a:p>
          <a:p>
            <a:r>
              <a:rPr lang="en-US" dirty="0" smtClean="0"/>
              <a:t>Integrity</a:t>
            </a:r>
          </a:p>
          <a:p>
            <a:r>
              <a:rPr lang="en-US" dirty="0" smtClean="0"/>
              <a:t>Complex queries</a:t>
            </a:r>
          </a:p>
        </p:txBody>
      </p:sp>
      <p:pic>
        <p:nvPicPr>
          <p:cNvPr id="1028" name="Picture 4" descr="http://www.sfera.sk/media/93946/oracl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163">
            <a:off x="870029" y="4202398"/>
            <a:ext cx="3816857" cy="7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79" y="4526115"/>
            <a:ext cx="2165497" cy="17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www.bugtreat.com/blog/wp-content/uploads/2012/07/mysql-logo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404">
            <a:off x="6328733" y="1152361"/>
            <a:ext cx="2412735" cy="124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2.bp.blogspot.com/-EW1oGsxNyPo/UFB5Cof4GrI/AAAAAAAAGWk/l1GkLjVQbyA/s1600/postgresq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250">
            <a:off x="5008955" y="3106597"/>
            <a:ext cx="2928189" cy="100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scriptcase.net/blog/wp-content/uploads/2013/09/ibm-d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67">
            <a:off x="1816278" y="5613250"/>
            <a:ext cx="2668880" cy="82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web apps may have different needs</a:t>
            </a:r>
          </a:p>
          <a:p>
            <a:pPr lvl="1"/>
            <a:r>
              <a:rPr lang="en-US" dirty="0" smtClean="0"/>
              <a:t>Low latency</a:t>
            </a:r>
          </a:p>
          <a:p>
            <a:pPr lvl="1"/>
            <a:r>
              <a:rPr lang="en-US" dirty="0" smtClean="0"/>
              <a:t>Scalability &amp; elasticity</a:t>
            </a:r>
          </a:p>
          <a:p>
            <a:pPr lvl="1"/>
            <a:r>
              <a:rPr lang="en-US" dirty="0" smtClean="0"/>
              <a:t>High availability</a:t>
            </a:r>
          </a:p>
          <a:p>
            <a:pPr lvl="1"/>
            <a:r>
              <a:rPr lang="en-US" dirty="0" smtClean="0"/>
              <a:t>Flexible schemas / semi-structured data</a:t>
            </a:r>
          </a:p>
          <a:p>
            <a:pPr lvl="1"/>
            <a:r>
              <a:rPr lang="en-US" dirty="0" smtClean="0"/>
              <a:t>Distributed</a:t>
            </a:r>
          </a:p>
          <a:p>
            <a:pPr lvl="1"/>
            <a:endParaRPr lang="sk-SK" dirty="0"/>
          </a:p>
        </p:txBody>
      </p:sp>
      <p:pic>
        <p:nvPicPr>
          <p:cNvPr id="2050" name="Picture 2" descr="http://www.tech-noob.com/wp-content/uploads/2013/09/clear-cloud-computing-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NoSQL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 </a:t>
            </a:r>
            <a:r>
              <a:rPr lang="en-US" dirty="0" err="1" smtClean="0"/>
              <a:t>NoSQL</a:t>
            </a:r>
            <a:endParaRPr lang="en-US" dirty="0" smtClean="0"/>
          </a:p>
          <a:p>
            <a:pPr lvl="1"/>
            <a:r>
              <a:rPr lang="en-US" dirty="0" smtClean="0"/>
              <a:t>Not Only SQL</a:t>
            </a:r>
          </a:p>
          <a:p>
            <a:pPr lvl="1"/>
            <a:r>
              <a:rPr lang="en-US" dirty="0" smtClean="0"/>
              <a:t>Non-relational </a:t>
            </a:r>
            <a:r>
              <a:rPr lang="en-US" dirty="0" smtClean="0"/>
              <a:t>database</a:t>
            </a:r>
          </a:p>
          <a:p>
            <a:r>
              <a:rPr lang="en-US" dirty="0" smtClean="0"/>
              <a:t>Databases different from traditional RDBMS</a:t>
            </a:r>
          </a:p>
        </p:txBody>
      </p:sp>
      <p:sp>
        <p:nvSpPr>
          <p:cNvPr id="5" name="AutoShape 2" descr="data:image/jpeg;base64,/9j/4AAQSkZJRgABAQAAAQABAAD/2wCEAAkGBxQQEhUUEhQVFhUXFxkXGBUVFBUYFxgYFhYXFxsZFxUYHCggGB0lHRQVITEhJykrLi4vFx8zODMsNygtLisBCgoKDg0OGxAQGywmICUsLDQ4LzQsLCw3NS8tLCwsLDQwLCwsLCwsLCwsLCwsLCwsLCwwLDQsLC4sLCwsLCwsLP/AABEIAMwA3gMBEQACEQEDEQH/xAAcAAACAgMBAQAAAAAAAAAAAAAABwUGAQIEAwj/xABOEAABAwIBBwcGCQoEBgMAAAABAAIDBBEFBhIhMUFRYQcTIlJxgZEycqGxwdEIFCMzNEJikrMXQ1NUdIKistLhFXPC8BY1Y5PT8SQl4v/EABsBAQACAwEBAAAAAAAAAAAAAAAEBQIDBgcB/8QAOREAAgIBAQUECQMEAgIDAAAAAAECAwQRBRIhMVEiQYGxBhMyYXGRodHhFFLBIzNC8NLxNHIWQ2L/2gAMAwEAAhEDEQA/AHigBACAEAIAQAgBAYe4AEkgAaSTqCH1Jt6IrmKZa0sFwHGV26PSPvalHnkwj7y2xtiZV3FrdXv+3Mq9byiTO+ajZGN5JefYPQo8suT5IuqfR2mP9yTf0+5B1WU9XJ5U7wNzTm+ltitLusfeWVey8SvlWvHj5kbNUvfpe97jvc5zj6StbbfMlwqhDhGKXwSR5XXwzC6A6qfEpo/ImkbwbI4DwvZZKclyZpnjUz9qEX4IlqTLOsj/ADmeNz2g+kWW2ORYu8g27Fw5/wCOnwZYMP5R9Np4bfajdf8Agd71ujmfuRV3+jnfVPwa/lfYtmF4/T1PzUjSeqdDvunSpULYT5MosnAyMf8AuRenXmvmSa2EMEAIAQAgBACAEAIAQAgBACAEAIDBKAqWP5dRQXbABK/ff5MdpHldg8VFsyox4R4l9hbCtu7VvZX1/Hj8hfYvjc9UflXkjYwaGD90e1QZ2SnzZ1OLg0Yy/px49e/5kcsCWF0B30eC1E3zcMjhvzbDuc6wKzjVOXJES3Oxqvbml46/RcSVhyHq3C5axvBzxf0LasWxkGe3cOL01b8Drj5PZzrkiHDpH1BZLEn1Rol6RY65Rk/kaTZAVI8l0Tv3iPWEeJP3GUPSHGfNSXgcNTkdWM/NZ3mOafWQsHj2LuJNe2sOf+enxTIeqpJIjaRj2H7TS3wuNK0uLjzRYV3V2rWEk/g9TxXw2hdAWbBMtains1551m556QHB+vxupFeTOPPiU2XsTHv4x7L93L5fbQYmB5Qw1g+TdZ22N2hw7to4hTq7Yz5HKZmz7sV9tcOvcSy2kEEAIAQAgBACAEAIAQAgBAcmJ4jHTMMkrg1o8SdwG0rGc1Bas34+PZkT3K1qxW5S5Wy1d2tvHF1AdLvPPs1dqrbb5T4dx2mz9k1Yvafan16fD7lcWgtzpoKCSd2bExzzwGgcSdQ71lGDk9EjTfkVUR3rJJIueFcn2o1Mn7kftefYO9S4Yn7mc5lekXdRHxf2Lbh+CwU/zcTQesRd33jpUqNUI8kUN+dkX/3Jt+7u+RIZy2EQxdAF0AXQBdAYeA4WIBB2EXHgh9TaeqILE8kKWe5zObd1o9Hi3UfBaJ48Jd2haY22cqnhvby6Pj9eZTcYyHnhu6P5Zo6os/7m3uUSzFlHiuJ0OJt2i7s2dl+/l8/uVhwINiLEawdBHaFGLtNNao2ilLHBzSQ4G4INiDvBRPTij5KKknGS1TGDktlznWiqiAdQl1A8H7jx1KdTk68J/M5XaWw93WzH5ft+32L2DdTTmTKAEAIAQAgBACAEAICPxvF46SMySHg1o1uO4LCyxQWrJWHh2ZVm5DxfQUGOYzJWSZ8h1eS0eS0bh79qqrLHN6s73Dw68Wvcr8X1I5YEst+TeRLpgJKi7GawzU9w49UensUqrGcuMuRz+0NuQp1hRxl17l9/IYVHSMhaGRtDWjYB695U+MVFaI5K66y6W/Y9We11kajF0Bi6AxdAF0AXQBdAZugM3QGQUBEY7k5DWA54zX7JG+V39YcCtNlMbOfMsMLad+K+y9Y9Hy/Arcaw00szonOa4ja07DquNh4KtshuS3Wdxh5UcmpWxTWvU4VgSi4ZGZXGnIhnN4tTXHXH72+pSqMjd7MuRQbW2Qr07avb6dfz5jOY4EAg3B0gjUVYnGtNPRmyHwEAIAQAgBACA5cSr2U8bpJDZrR3k7AN5KxnJRWrN2PRO+xVwXFiax7GX1kpkfoGprdjW7h7TtVTZY5vVnoGFh14lW5DxfVke1pJAAJJ0ADSSdwCwJbaS1YyMkskRDaWcXk1tYdTO3e71Kwox93tS5nHbU2w7taqXpHvfX8eZbiVLOfNSUBglAa3QGLoAugMXQGboAugM3QBdAbAoCr5X5VCmBiiIMxGk6xGDv8AtcFFvv3OzHmXuydkvIfrbfY8/wAC0e8uJJJJJuSdZJVcdnGKitFyBrCQSASBrIBsL7zsQOSTSb5mEMi65BZT804U8x+TJsxx+oT9Unqn0KXjXbvZlyOd21sv1id9S7S5rr7/AI+Yy1YHHggBACAEAIAKAUmXGUHxqXMYfkozYW1Odtdx3D+6rMi3flouSO52Ps/9NVvzXbl9F0+5WlHLkY+RGTPMtE8w+UIuxp+oDtP2j6FYY9G72pczjts7U9a3RU+yub6/jzLeSpZzxqSgNSUBqSgMXQGLoDF0AXQBdAF0Bm6AyCgKxldlSKcGKIgykaTrDAf9XBRb79zsx5l7snZLyH621djz/At3vLiSSSSbknWSq47OMVFaLkdmD4XJVSCOMdrtjRvJWdcHN6Ij5eXXjVuyx+HUa+EYHFTw80GhwcOmXDS++u/uVpCqMI7pwmVn3ZF3rW9GuXuF3lbk8aOS7bmF/knqnqn2Kvvp9W+HI6/ZW0ll16S9tc/f7yAWgthp5A5QfGI+akPysY1nW5mw9o1HuVjjW7y3XzRxO2tn+os9bBdmX0f57i2qUUYIAQAgBAVTlAxv4vBzbD8pLccQz6x9Nu/go2TZux0XNl3sTC9fd6yXsx8+77iqVaduWrITAxPJz0nzcZFgbWc/X3gaD4KVjVbz3nyRQ7b2h6iv1UH2pfRfkZZkG8eKsTizUlAakoDUlAakoDBKA1ugC6AwXIDHODePFAZDroDa6ArGVmU4pwYoiDKRpOsMB/1cFFvv3OzHmXuydkvIattXY8/wLp7y4kk3J0knWSq47RJRWi5HXhGGSVMgjjHa7Y0byVnXW5vREbLy68atzm/DqNfA8JjpIwxna5x1uO8+5WldagtEcFmZlmVZvz8F0JMFbCIc+JULKiJ0Ug6Lh3g7COIKxnBTjozfjZE8e1WQ5oTuKUDqaV0T9bTr3g6QRwIVRODhLdZ6HjZEMipWw5MzhVe6mlZKzW03tvGog9oukJuElJDJx45FUqpcn/qHbQVbZo2yMN2vAcO9XEZKS1R5zdVKqx1y5pnQvprBACA48WxSKlidLPI2ONo0ucbDsG88EAicrsq3Vk7pGCzPJZna80atHHSe9VN09+bZ6Hs3F/TY8Yd/N/FlYqa9wBc5xsBfWtcU5PREu2yNUHOXJIqM2KSuJPOPFzqD3AD0q4hFRjojzjJyJX2uyXNmrcSmGqWT/uO96yNBOYTl9iFKRzdVIQPqvOe09oddAM7JDlpZKRHXsEbjo55l8z95ukt7dSAbEUzXtDmODmkXDmm4IO0EIDJKA1JQHBjOMQ0cRlqJAxg2nWTuaNZPAIBSZU8rVS64o4hDHslmHTdxY06APFALfEsqayc3kqZnfvkDwFggI/8AxCX9LJ993vQHtT41URm7J5WnhI8e1AXrJjlAxJrSHyh7CLAyNBd2tcLem6i337nZjzL3ZOyXkNW2+x5/g74K8Skkk5x0m50k9u1Vx2aSitESmE4Y+pkDIx2u2NG8rOutzeiI+Xl141bnN+HUamCYVHSxhjO1zjrcd59ytK61BaI4LMzLMqzfn4LoLXliyuqaOpjignfC0wF4zGsOdIZCLPLtIbmtOrbZbCILX8pWKfrkngz+lAZ/KXin65L4M/pQFoyRxSqxOKplqJDK6nDDcgXzHEg6gNA1+KiZVesd5dxf7AzPV2+plyly+P5O5V52Yw+THFLtfTuPk9NnYT0h4m/ep2JPg4nJ+kWLpKN67+D/AI+nkX0KacyCA1kkDQXOIAAJJOoAaSSgPnzKbKduKzSTyk/F4iWUkF7CR41zSDaBo8QN603z3YMstk4/r8qKfJcX4FakkLjcqqPQCFyhqLNDBt0nsH+/QpeJDVuRznpDlbtcaV38X8F935EArA5AEAIAQDL5I8vHUkraWd16eQ2aT+aedAsdjTtQD/JQEbj2MxUUD55nWYwd5Oxo3knQgExlNjl7VleA+oeL0lCT8nDGfJlnbtcdYades7gAuMQr5Kh5fI7OcfAcANgQHKgBASmE4ZznSf5Owdb+yi337vZjzL7ZOyXe1baux5/gsQFlXHZpJLRHlU1QiGcT2byeCzrrc3oiNl5deNW52Pw6jN5HMroqmN1O5rWTgl3+a3fp2jVZWldagtEcFmZlmVZvz8F0QzwVsIghPhB/ToP2cfiSIBWoAQDm+DowONa0i4LIwRwJeF8a14H2MnFqS5o6MYoTTzyRH6rrDsOkHwIVPZHdk4npGJer6Y2rvX17/qe2T1f8XqYpNgdZ3mu6J9B9C+1S3ZpmGfR6/HnX1X1XFDtabq4POTZAULltxk0uFyBps6YiEdjrl38IKA+e8DJcCTqbZreG0+sKDmS4qJ1fo3TpGdr9y/l/wSihHTkNR4ZJiNa2nhtnPdmgnUA3W48BYlWtEd2CPPtrX+uypvuXD5Dkw7kNo2Ac/NNI7bmlrG34dElbiuOXFeQ2nLT8XqJWO2CQNc3vsAUAnspcnp8PmMNQ3NdrBGlr29Zp2hARQQE/geRldWEczTyW67hmMHHOdb0ID6awWGSOniZMQ6RrGteRqLgLGyATvKdlQJq3m750FJpLdkk247wNA8UAscSr31EjpZXZz3G5PsG4BAcqAl8mMnZsRmEMA063OPksb1nH2bUBeMV5PKWlzWGeSWYWLgA0MHA6L911Fvv3ezHmXuydkvIattXY8/wcNXQGMaNLfUq47RJJaIjqupbE3Od3DaTuCzrrc3oiNl5deNW5zfh1KvWVbpXXd3DYArSutQWiOCzMyzKs35+C6Hpg+JPpZo5ojZ8bg4d2w8CLjvWwiH1fgGKsrKeKePyZGh3Ydo7jcIBK/CC+nQfs4/EkQCuQAgHR8HDy6zzY/W5AW7lLorSRzD6wzHdrdI9BPgFAzI8VI630cv1rlU+56/PmUtQzpR05KVvP0kLzrzc0+cwlp9LVbUy3oJnne0qfU5U4e/XwfFeZMLaQRPfCTv8AFaXdzzr9vNm3tQCmwZlom8bnxKqsh62M73Y1e5hw9+r+Z1zPzWk7gT4BaorVpFhdZ6uuU+ibILJXHn4fVR1LAHFhuWnU5p0OF9lwTpV0eZt68WfQWC8reHVAGfKYH20tlabA+eAQh8LXRYxTzi8M8Ug+xI13qKAisr8kafFGMbUB3QN2uYbOF9YvbUUB4YJkNQ0XzNO3O67+m/xdq7rICf1ICNyhxIUtNNOfzcbnd4GgeNkB8o1FQ59y43LnF7jvJOtAeCAEA2uT2rFFQEx/PzuLi7qRjot79DjbiFFvv3ezHmXuydkvIattXY8/wejnEkkm5OkkquO0SSWiPehwt9U7m2C9xpOxo3lZ11ub0RGy8uvFrc7H4dRTYtI8yvD9bXFttgzTb2K0rrUFojgszMsyrN+fguhxrYRAQD05AsWL6aanJ+bfntG5sg0/xAnvQFc+EB9Ng/Zx+JIgFcgBAOf4OPl1nmx+tyAZvKBT59G521jmu8XBp/m9Cj5S1r16FzsGzdzFH9ya+mv8CtCrDuRncmM96Z7OpIf4gD7CrHEfYa95xnpFXpkRl1j5FyClFAUDlvwU1WFyFou6FwmAtps24d/C4oBGUbbRsH2R6lT2PWbPSMKKjjwS/avI88UdaJ/YsqF/URp2pLdxLPgVNWx56CA2jkLTdpIO8Gx8UBP4VlxX01uaqpLdVxzxo2WfdAMHJzlrdcNrogR+liFj2lh9h7kA1sIxeGsjEtPI2Rh2jYdxB0g8CgKnyyVfN4ZIBre5jO4uufUgPnNACAlMJwzP6T/J2Drf2UW+/d7MeZfbJ2S72rbV2enX8DBom2jaBuVcdmkktESWGYc+oeGMHadjRvKzrrc3oiNl5deLW5zfwXVjIwjDmUzAxg4lx1uO8q0rrUFojgszMsyrN+fguiPmzLeHMr6lv/VcfE39q2EQg0AIBkchFXmYg5mySF3i0gj2oDo+EB9Ng/Zx+JIgFegBAOf4OPl1nmx+tyAb2UcedSTj/pPPeGkj0gLXcta38CZs6W7l1v8A/S8xOBVB6MX3kslOdO3ZZju/pD2Kbhvmjl/SSK0rl8f4GGFOOVNZWBwIIBBFiDqIOsEID5ryhwoQTStjHybZHtaOqGvLQPABU1ntv4s9KxP/AB6//WPkitY4fkXdo9a2439xEDbj0w5fFeZWFaHCAgBACAEBYMjMqpcNnEkZJYSOcj2Pbt7DuKAanLHXsqMLhljN2SSMc08C0lAItASmE4Zn9J/k7B1v7KLffu9mPMvtk7Jd7Vtq7PTr+CxAWVcdmkktEWvAsPfUZjGDYLnY0bys663N6IjZeXXi17838F1YysKw5lOzMYOJO1x3lWldagtEcFmZlmVZvz8F0R2grYRD5t5Sh/8AZ1X+Z/pagKygBAXrkW/5rF5kn8hQEty//TYP2cfiSIBXoAQDn+Dl5dZ5sfrcgHTWtBieDqLHD0FYy9lm2htWxa6rzEg3UFTHpr5l65K/nJ/MZ/M5TMPmzmvST+3X8X5IY4U85ICgEZjbf/kT3/TS/iOVNZ7b+LPScT/x6/8A1j5IioslGV8jYA7mzITZwFwCAXau5bMd/wBRETbMdcKfu080Q+NcjuI05JjYydu+J4zu9jrHwurU4Ep2IYDU0/z0ErPOY4DxtZARyAEAIAQF0o6t0+CTxOJPxeoje3gyUFpA4BwJ/eQEBhOGZ/Sf5Owdb+yi337vZjzL7ZOyXe/W2rs9Ov4LCBZVx2aSS0R41dU2Juc7uG0ncFnXW5vREbLy68Wvfm/DqOfIFrDQwPa0AvYHO4u26VaV1qC0RwWZmWZVm/PwXRFhsthEMgID5q5R3h2JVRH6T1NA9iAraAEAxeQulz8RL9jInnvdZo9ZQHXy/wD02D9nH4kiAV6AEA5/g5eXWebH63IBx41JmU0zt0Tz4NKwsekG/cScKO9kVx6yXmJcKnPSS9clY+Un81nrcpmHzZzPpI+xX8X/AAMYKecmU3HuVDDaN7o5J86RpLXMjY55BGggkDNv3oBUYvlRFUzSTQNdmPcXNzrA8bgX23VTetLGeg7Knv4db93kcdPlLLTvEsTW5zOkAbkGwOg9upY1PSaZuzq/WY04dU/uPbJrG46+mjqIjoe3SOq76zTxBVwecHfIwHQQD2i6AruN5E0NWCJaaO5+uwZjx2Obb0oD515Qsl/8LrHQBxcwtD2OOvNdcWPEEFAVlACAumQ7DzFWxzbtnYxov9l2df0W71FvyN3sx5l9snZLvatt9np1/Bta2hVx2aSS0R41dU2Juc7uG0ncFnXW5vREbLy68Wvfn8upVqyqdK67u4bAFaV1qC0RwWZmWZVm/PwXQevIviomoOaJ6cLy232XdJp9Lh3LYRC/2QGlVO2JjpHmzWNLiTsDRcn0ID5VxmrM80kx/OPc4dhJsgOFACAd3IBhRbDPUEeW4RtO8MFzbvdbuQED8ID6bB+zj8SRAK9ACAc/wcfLrPNj9bkA1ctJ8yim3uAZ95wB9F1pyHpWyz2PXv5sPdq/kvvoKVVR34x+S2G0Uz7a3gA9gv7VPw1wbOR9I562wj0X8l5CmHNny1yzYE+ixCQaeZmc6ePq50luctxu0X7kBCZPS3jLeqfQdPvVdlx0nr1Oz9Hrt7HcP2v6P/WSiil+ceS+WFVg8zxA67CelE/Sx1tR4OttCuK5b0UzzXLp9TdKvo/+voM2j5doCPlqWUO25jmuHpsVmRzFby5wWPM0srnbM9zGjvtcoBbZXYs2taamokz6uQgNiYLRwwtGgF21xJOhAVJASuE4Zn9N/k7B1v7KLffu9mPMv9k7Jd7Vtq7PTr+PMvWDw5rL79XYFXHZJJLREZjzhBd51HVxO5Z11ub0RGy8uvFr35+C6lKrKp0rs53cNgCtK61BaI4HMzLMqzfn4LoeC2EUmclcpJsOmEsJ4PYfJe3cffsQDbo+WWkc28kUzHW1ANcCeBuEBC41l43FLxFxpaIaZnnpTSgaebY0b/8A2gFljFUyWVzom5kepjdzRqvxQHEgOrDKB9RKyGIXfI4NaOJ9m1AfVeTODNoqaKnZqY2xO9x0uPeSUAm/hA/TYP2cfiSIBXIAQFpyFy2lwh0romMfzgaCH30ZpJFrdqAt9Tyn1GIxlj4o2Na4Hol2k6d/aoeZLgonS+jlGs529Fp8zg/xh3VHpUA6w68O5Xp6BpgjgicA4nOcXXJIF9XZbuVpjR0rRwm27fWZkvdov98dS05H8s0tXK6OWnjADC4FjnXuHNFrEfa9C3lSX3lDyOjxalMTrNlbd0UnVdbUfsnQCgPmeLDZqGpfT1DCx+qx1G2otO0HTpUXLjrDXoXvo/fuZDg/8l9V/rJRVx2pAZQwWcH7CLHtH+/QrDEnrFxOP9IcfdtjauUlp4r8EQpZzoIAQErhOGZ/Tf5Owdb+yi337vZjzL/ZOyXe1bauz3Lr+PMtVDRl53NGv3BVx2SSS0Ra8Hwp9Q8RxjtOxo3n3LOutzeiIuXmV4te/PwXUu+K5FU89G6lItfpCS3SEltD/wC25WtdagtEcFmZlmVZvz8F0R85ZRYFNQTOhnbZw1H6rhsc07QsyKRaAEAIDN0BhAetNTule1jGlznGzWtFySdgCA+geS3k+/w9vP1ABqXDQNYiadgPWO09yAYoCAQ3wgvp0H7OPxJEArUAIAQFqwiDMiF9Z0nv/tZVV896bO/2RjeoxYp83xfj+Dqkfmgk6gL+C1JavQn2WKuDm+SWpTpX5ziTtN1cxWi0PNbbHZNzfeyz8nP0l/8AlO/njX01n1ygILKjJSmxFoFRGC5vkSDQ9h+y7dw1FfJJNaM2VWSqmpx5p6iHxTJ6SCR8ZsSxxadmraOB1qmlFxejPSabY2wVkeTWpCYphr3sLS031jRtCzqnuSTI20cX9TRKHf3fEqTqR41seO1p9ytzztrTgz0hw6Z/kRSO81jj6ggJfDcl5i75WNzbfVdoN+IOpRb793sx5l/snZLvattXZ6dfwWumwgDyj3DUq47JJJaIsGC4Q+oeI4hYbT9Vo3lZ11ub0RFy8yvFr35+C6jRwnCmUsYZGOLnbXHeVa11qC0RwWZmWZVm/N/BdDsIWZFIfKXJqnxCLm6hgdrzXDQ9h3tds7EAlcpuSGrpyXU1qiPZYgSDtadB7QUBRK3C5oDaWKRhHWY4ekhAcaA9/iUmaX82/NGt2Y7NHabWCA8EB04dXPp5WTROzXxuD2ncWm47RwQDcw7lxs0Celu62kxvsCd9nDQgLXkDyjtxWofCIDHmszwS+97EAgi3EICvctOSFZW1MMtNC6VoizDmltwQ9x0gkbHIBefk2xT9Tl8Wf1IA/Jrin6nL4s/qQGrsgq6AtdUUz42X1uLdO22grVfZuQbLDZmL+pyIxfJcX8F9yVFBJ1D6FUnoJmbJetqo3Cmp3yaQHFubo27SpOLDWW90KLb+Uq6PVLnLyRG/kyxX9Sl8Wf1KyOLLNkDyd4jFUPdLTOjbzRF3OYLkvYbeVwKA+j0AFALnlMwizm1LRoPQk4H6p79I7hvUDLr476Os9HszWLx5c1xX8lFKhnTDHyBxcTR8y+3ORjokgdJnvGrwVji27y3XzRxm3cD1VnroezLn7n+TGWGUzae8UFudI0uAFmf/AK9SX37vZjzGydku9q232enX8C4c4k3JJJ1km5PaVXHZJJLRHbg+FSVUgZGPOcdTRvPuWddbm9ERczMrxa9+fguo08IwqOljDIxxc7a47yrWutQWiOCy8yzKs37H8F0OwhZkU1IQGLIDFkBq+IHWAe0AoDwGHRA35qO+/Mbf1IDnx/CG1dLNTmwEkbm3tqNuie4gHuQHydX0b4JHxSCz2OLXDiEBzoAQDO+D/wD8wk/yHfzsQH0IAgNwEBsEAqss8a+NT2afk4+i3idrvdwHFVeRbvy4ckd5sjB/TU6y9qXF/wAIgWtJNhpJ0AcVoLVtJascuSmE/FKdjD5Z6Tz9p2zuFh3K2pr3IaHnu0sv9VkOa5cl8F9+ZNLaQAQAgBAc2IUbZ43RvF2uBB944hYyipLRm2m6VNishzQlMXw19LK6KTW06DscNjh2qonBwloz0XFyYZFSshyf09x4UtS+JwfG4tcNRGvToXxScXqjZbVC2LhNapnk4km5JJOsnST2lfDNJJaI7cGwmSrkDIx5zjqaN5921Z11ub0RFzMyvFr35+C6jXwjCY6WMMjHFztrjvJVrXWoLRHBZeXZlWb9j+C6HYQsyKakIDFkBrZAFkBiyALIDNkAvuUbkzZiRM0BbFU2sSb5kltWfbUdmd4oBO4jydYjA6zqZ7vtR2e09hCA4v8Agyv/AFSf/tlAMnkPyYqqarklngfGzmi0F4tclzTYDuKAdwCA2AQFNy8yi5tppoj03D5Rw+q0/VvvO3goeTdp2EdJsTZu+1kWLguS6vr8EL0KAdcXHk8wLnZPjDx0Iz0QfrP39jfXbcpWLVvPefJHP7dz/VV+og+1Ln7l+fIZwVicaZQAgBACAEBXMs8nRWR5zLc6wHNPWG1hPq3FaL6d9cOZbbJ2i8SzSXsPn7vf9xRvaQSCCCDYg6wRsKqzu001qjVD6NzJBtP8XHxbV9e9s/Otpz+KtaNzc7JwG1nkfqH6/wAOmnuJohbisNSEBqQgMWQGLIDFkAWQBZAFkBmyAyAgNgEBkBAbAICsZX5UCmBiiN5iNeyO+0/a4KNffucFzLzZWyXkNWWex5/gWT3FxJJJJNyTpJJ2kqtO1SUVouRJZPYM+smEbdDdb3bGt9+wLZVW7JaIh52bDEqc5c+5dX/vMctDRshjbHGLNaLAf72nWraMVFaI8+utnbN2TerZ0L6awQAgBACAEAICmZb5J8/eeAfKgdJo/OAbR9r1qJkUb3ajzOg2Rtb1H9G19nufT8eQsiLa/BV52J24RiklLJnxOsdo+q4bnBZwslB6oj5WJVkw3LF+PgM/J7KSKsFh0JBrjJ09rT9YKyqvjZ8TiM/ZluI9Xxj1+/QmiFuK0wQgNbIDFkAWQBZAFkAWQGbIDNkBkBABIAudAGkk6gh9SbeiKTlPlsBeKlNzqMuweZvPH1qFdk90PmdLs3YbelmRy/b9/sUFziSSSSTpJJuSeJUE6tJJaI7MHwuSqkEcQ0nWdjRvJWcIOb0RHysqvGrdlj/I4MAwaOjiEbNetzjrcd59ytK61BaI4HNzLMqzfn4LoiTWwiAgBACAEAIAQAgBAVLK7I9tTeWGzZdo1Nf27ncVFux1PjHmXmzNsSx/6dvGH1X49wsamndE4se0tcNbSLEKvaaejOzrsjZFSg9Uzza4gggkEaQQbEHeDsXwyaTWjLfgeXckdm1AMjeuLZ47djvQpdeU1wlxOfzdgV2dqh7r6d34LzhmLw1IvFIHfZ1OHa06VNhZGfJnMZOHfjvSyOnv7vmd1lmRTFkBiyALIAsgCyAzZAZsgK/jGV9PT3APOv6rCLd7tQ9K0WZEI+8tsTY2RkcWt1dX/CKDjuUs1Xocc2P9G3V+8frKBZdKfPkdVhbLoxeMVrLq/wCOhDLUWRLZP5Py1r7MFmA9KQ+S33ngtlVUrHwIGdtCrEjrPn3L/e4bOB4NHSRhkY4ucfKcd5PsVnXWoLRHDZmZZlWb9j+C6EithFBACAEAIAQAgBACAEAICKx3AIaxtpG9IDovGhze/aOBWuyqNi4k3Dz7sWWtb4dO4WeP5Jz0l3Ec5H+kYNQ+03W31KusolD4HY4W1qMrh7Muj/h95ALSWhlriDcEgjURoI70PjSa0ZPYdljVQ2Gfzjd0gufva1vhkWR79SqyNi4lvHd3X7uH05FgpOUVv52AjjG4H+F1vWt8czqiqt9G5f8A12fNfytfIlIcuaRw0ue07nRuPpbcLYsqsgz2DmRfBJ+P30OqPKyjd+eaO0EesLNZFfU0S2RmL/BmkuWFG387fzWuPqC+PJrXeZR2Lmy/w+qOKpy+pm+S2V/Y0AfxEH0LB5cFy1JNfo9lS9pxXjr5akPWcoch+aia3i5xcfAABapZku5FjV6OVr+5Nv4LT7lbxPHJ6n52RxHVBzW/dGvvUeds582XGPgY+P8A24rXrzfzI5ayYbRRF7g1oLnHQABcnsARLXgjGUlFOUnokXjJ3IFzrPqjmt/RDyj5ztg4BTKsVvjM5zO2/GOsMfi+v2QwaanbE0MY0NaNTQLAKckktEcrZZKyTlN6tnqvpgCAEAIAQAgBACAEAIAQAgBACAruM5G09TchvNv6zLDTxbqK0WY8J+4tsTbOTj8G95dH9yl4nkHUxaWZso+z0XfdPvUSeLNcuJ0OPt7Gs4T1i/fxXzX2KzU07ozmyNcx25wLT4FR2muDLiuyNi3oNNe7iea+GYIAQAgBABQHdh2Dz1HzUT3DrWs37x0LONcpckRr8yij+5JL3d/y5ltwrk6ebGokDR1I9J++dA8CpMMR/wCTKLJ9IoLhTHX3v7f9F2wrBoaUWhjDd7tbj2uOlTIVxhyRzuTmXZD1slr5fI71mRQQAgBACAEAIAQAgBACAEAIAQAgBACAEBpNC14s5ocNzgCPAr40nzMozlB6xejIeqyTpJNcLQd7bt9S1Oit9xPr2tl18pvx4kTV5BUt+iZW9jwf5mlapYsPeTqtv5WnHdfh9mjm/wCAKf8AST/ej/8AGsf0sOr/AN8Dd/8AIMj9sfk/+QDICn/ST/ej/wDGn6WHV/74B7fyP2x+T/5EjS5C0gGlr3H7Tz6hYLYsWsiWbdzG+DS8CXpMBpotLIYwd+aCfErbGqEeSIFufk2+3N/MklsIgIAQAgBACAEAIAQAg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7" name="Picture 5" descr="http://smist08.files.wordpress.com/2012/01/nosq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5400600" cy="15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NoSQL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modern web apps requirement</a:t>
            </a:r>
          </a:p>
          <a:p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huge volumes of data</a:t>
            </a:r>
          </a:p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multiple nodes</a:t>
            </a:r>
          </a:p>
          <a:p>
            <a:pPr lvl="1"/>
            <a:r>
              <a:rPr lang="en-US" dirty="0" smtClean="0"/>
              <a:t>multiple datacenters</a:t>
            </a:r>
          </a:p>
          <a:p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no strict schema</a:t>
            </a:r>
          </a:p>
          <a:p>
            <a:endParaRPr lang="en-US" dirty="0" smtClean="0"/>
          </a:p>
        </p:txBody>
      </p:sp>
      <p:sp>
        <p:nvSpPr>
          <p:cNvPr id="4" name="Vývojový diagram: magnetický disk 3"/>
          <p:cNvSpPr/>
          <p:nvPr/>
        </p:nvSpPr>
        <p:spPr>
          <a:xfrm>
            <a:off x="5616116" y="3919336"/>
            <a:ext cx="504056" cy="576064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ývojový diagram: magnetický disk 5"/>
          <p:cNvSpPr/>
          <p:nvPr/>
        </p:nvSpPr>
        <p:spPr>
          <a:xfrm>
            <a:off x="6721348" y="3212976"/>
            <a:ext cx="504056" cy="576064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ývojový diagram: magnetický disk 6"/>
          <p:cNvSpPr/>
          <p:nvPr/>
        </p:nvSpPr>
        <p:spPr>
          <a:xfrm>
            <a:off x="7444152" y="5157192"/>
            <a:ext cx="504056" cy="576064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ývojový diagram: magnetický disk 7"/>
          <p:cNvSpPr/>
          <p:nvPr/>
        </p:nvSpPr>
        <p:spPr>
          <a:xfrm>
            <a:off x="5883532" y="5157192"/>
            <a:ext cx="504056" cy="576064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ývojový diagram: magnetický disk 8"/>
          <p:cNvSpPr/>
          <p:nvPr/>
        </p:nvSpPr>
        <p:spPr>
          <a:xfrm>
            <a:off x="7736840" y="3919336"/>
            <a:ext cx="504056" cy="576064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Rovná spojnica 12"/>
          <p:cNvCxnSpPr/>
          <p:nvPr/>
        </p:nvCxnSpPr>
        <p:spPr>
          <a:xfrm flipH="1">
            <a:off x="6228184" y="3789040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7380312" y="3789040"/>
            <a:ext cx="315868" cy="130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flipH="1">
            <a:off x="7736840" y="4581128"/>
            <a:ext cx="14752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flipH="1">
            <a:off x="6516216" y="544522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 flipH="1" flipV="1">
            <a:off x="6012160" y="4581128"/>
            <a:ext cx="10801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>
            <a:off x="6228184" y="4207368"/>
            <a:ext cx="1310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6984268" y="3919336"/>
            <a:ext cx="459884" cy="1165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/>
          <p:cNvCxnSpPr/>
          <p:nvPr/>
        </p:nvCxnSpPr>
        <p:spPr>
          <a:xfrm flipV="1">
            <a:off x="6516216" y="4293096"/>
            <a:ext cx="102203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flipH="1" flipV="1">
            <a:off x="6228184" y="4365104"/>
            <a:ext cx="115212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 flipH="1">
            <a:off x="6387588" y="3919336"/>
            <a:ext cx="416660" cy="1165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3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NoSQL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Umbrella term for different types of </a:t>
            </a:r>
            <a:r>
              <a:rPr lang="en-US" dirty="0" err="1" smtClean="0"/>
              <a:t>datastores</a:t>
            </a:r>
            <a:endParaRPr lang="en-US" dirty="0" smtClean="0"/>
          </a:p>
          <a:p>
            <a:pPr lvl="1"/>
            <a:r>
              <a:rPr lang="en-US" dirty="0" smtClean="0"/>
              <a:t>Key-Value stores</a:t>
            </a:r>
          </a:p>
          <a:p>
            <a:pPr lvl="1"/>
            <a:r>
              <a:rPr lang="en-US" dirty="0" smtClean="0"/>
              <a:t>Wide column stores / column families</a:t>
            </a:r>
          </a:p>
          <a:p>
            <a:pPr lvl="1"/>
            <a:r>
              <a:rPr lang="en-US" dirty="0" smtClean="0"/>
              <a:t>Document stores</a:t>
            </a:r>
          </a:p>
          <a:p>
            <a:pPr lvl="1"/>
            <a:r>
              <a:rPr lang="en-US" dirty="0" smtClean="0"/>
              <a:t>Graph databases</a:t>
            </a:r>
          </a:p>
          <a:p>
            <a:pPr lvl="1"/>
            <a:r>
              <a:rPr lang="en-US" dirty="0" smtClean="0"/>
              <a:t>Other…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</TotalTime>
  <Words>497</Words>
  <Application>Microsoft Office PowerPoint</Application>
  <PresentationFormat>Prezentácia na obrazovke (4:3)</PresentationFormat>
  <Paragraphs>178</Paragraphs>
  <Slides>29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Motív Office</vt:lpstr>
      <vt:lpstr>NoSQL</vt:lpstr>
      <vt:lpstr>Outline</vt:lpstr>
      <vt:lpstr>Prezentácia programu PowerPoint</vt:lpstr>
      <vt:lpstr>Motivation</vt:lpstr>
      <vt:lpstr>Traditional RDBMS</vt:lpstr>
      <vt:lpstr>But…</vt:lpstr>
      <vt:lpstr>What is NoSQL</vt:lpstr>
      <vt:lpstr>What is NoSQL</vt:lpstr>
      <vt:lpstr>What is NoSQL</vt:lpstr>
      <vt:lpstr>What is NoSQL</vt:lpstr>
      <vt:lpstr>Key-Value Stores</vt:lpstr>
      <vt:lpstr>Dynamo</vt:lpstr>
      <vt:lpstr>Dynamo</vt:lpstr>
      <vt:lpstr>Dynamo</vt:lpstr>
      <vt:lpstr>Voldemort</vt:lpstr>
      <vt:lpstr>Wide-Column Stores</vt:lpstr>
      <vt:lpstr>BigTable</vt:lpstr>
      <vt:lpstr>BigTable</vt:lpstr>
      <vt:lpstr>BigTable</vt:lpstr>
      <vt:lpstr>HBase</vt:lpstr>
      <vt:lpstr>Cassandra</vt:lpstr>
      <vt:lpstr>Document Stores</vt:lpstr>
      <vt:lpstr>CouchDB</vt:lpstr>
      <vt:lpstr>MongoDB</vt:lpstr>
      <vt:lpstr>Trends</vt:lpstr>
      <vt:lpstr>Trends</vt:lpstr>
      <vt:lpstr>Trends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NoSQL</dc:title>
  <dc:creator>Marian Rusnak</dc:creator>
  <cp:lastModifiedBy>Marian Rusnak</cp:lastModifiedBy>
  <cp:revision>95</cp:revision>
  <dcterms:created xsi:type="dcterms:W3CDTF">2013-11-27T10:45:01Z</dcterms:created>
  <dcterms:modified xsi:type="dcterms:W3CDTF">2013-12-09T00:39:18Z</dcterms:modified>
</cp:coreProperties>
</file>