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8"/>
  </p:notesMasterIdLst>
  <p:sldIdLst>
    <p:sldId id="256" r:id="rId5"/>
    <p:sldId id="259" r:id="rId6"/>
    <p:sldId id="275" r:id="rId7"/>
    <p:sldId id="271" r:id="rId8"/>
    <p:sldId id="280" r:id="rId9"/>
    <p:sldId id="278" r:id="rId10"/>
    <p:sldId id="279" r:id="rId11"/>
    <p:sldId id="276" r:id="rId12"/>
    <p:sldId id="258" r:id="rId13"/>
    <p:sldId id="281" r:id="rId14"/>
    <p:sldId id="282" r:id="rId15"/>
    <p:sldId id="283" r:id="rId16"/>
    <p:sldId id="27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66"/>
    <a:srgbClr val="77AD1C"/>
    <a:srgbClr val="00A1BD"/>
    <a:srgbClr val="E5711E"/>
    <a:srgbClr val="007BA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31" autoAdjust="0"/>
    <p:restoredTop sz="83333" autoAdjust="0"/>
  </p:normalViewPr>
  <p:slideViewPr>
    <p:cSldViewPr>
      <p:cViewPr varScale="1">
        <p:scale>
          <a:sx n="60" d="100"/>
          <a:sy n="60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56F98-5D61-486E-B737-B6FAB5019291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1679-12D2-4CC4-A509-F391343EF7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1198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1679-12D2-4CC4-A509-F391343EF764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Spring je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skutecnosti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IoC</a:t>
            </a:r>
            <a:r>
              <a:rPr lang="en-US" baseline="0" dirty="0" smtClean="0"/>
              <a:t> + AOP </a:t>
            </a:r>
            <a:r>
              <a:rPr lang="en-US" baseline="0" smtClean="0"/>
              <a:t>kontejner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1679-12D2-4CC4-A509-F391343EF764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3430800" y="360000"/>
            <a:ext cx="5256000" cy="6120000"/>
          </a:xfrm>
          <a:solidFill>
            <a:srgbClr val="77AD1C"/>
          </a:solidFill>
        </p:spPr>
        <p:txBody>
          <a:bodyPr lIns="288000" tIns="468000" rIns="288000" bIns="0" anchor="t" anchorCtr="0">
            <a:normAutofit/>
          </a:bodyPr>
          <a:lstStyle>
            <a:lvl1pPr marL="0" indent="0" algn="l">
              <a:spcBef>
                <a:spcPts val="0"/>
              </a:spcBef>
              <a:defRPr sz="2500"/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430800" y="5085184"/>
            <a:ext cx="5256584" cy="1395000"/>
          </a:xfrm>
        </p:spPr>
        <p:txBody>
          <a:bodyPr lIns="288000" tIns="108000" rIns="108000" bIns="180000"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dirty="0" smtClean="0"/>
              <a:t>Jméno společnosti</a:t>
            </a:r>
          </a:p>
          <a:p>
            <a:r>
              <a:rPr lang="cs-CZ" noProof="0" dirty="0" smtClean="0"/>
              <a:t>Datum prezentace</a:t>
            </a:r>
          </a:p>
          <a:p>
            <a:r>
              <a:rPr lang="cs-CZ" noProof="0" dirty="0" smtClean="0"/>
              <a:t>Jméno autora prezentace</a:t>
            </a:r>
            <a:endParaRPr lang="cs-CZ" noProof="0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918000"/>
            <a:ext cx="2755392" cy="402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70204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</p:spPr>
        <p:txBody>
          <a:bodyPr tIns="36000" bIns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0000"/>
            <a:ext cx="8229600" cy="4929411"/>
          </a:xfrm>
        </p:spPr>
        <p:txBody>
          <a:bodyPr lIns="0" rIns="0"/>
          <a:lstStyle>
            <a:lvl1pPr>
              <a:defRPr>
                <a:solidFill>
                  <a:srgbClr val="666666"/>
                </a:solidFill>
              </a:defRPr>
            </a:lvl1pPr>
            <a:lvl2pPr>
              <a:defRPr>
                <a:solidFill>
                  <a:srgbClr val="666666"/>
                </a:solidFill>
              </a:defRPr>
            </a:lvl2pPr>
            <a:lvl3pPr>
              <a:defRPr>
                <a:solidFill>
                  <a:srgbClr val="666666"/>
                </a:solidFill>
              </a:defRPr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028384" y="6357600"/>
            <a:ext cx="702000" cy="363600"/>
          </a:xfrm>
          <a:noFill/>
        </p:spPr>
        <p:txBody>
          <a:bodyPr lIns="0" rIns="0">
            <a:noAutofit/>
          </a:bodyPr>
          <a:lstStyle>
            <a:lvl1pPr algn="r">
              <a:defRPr/>
            </a:lvl1pPr>
          </a:lstStyle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05786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</p:spPr>
        <p:txBody>
          <a:bodyPr tIns="36000" bIns="0">
            <a:no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59999"/>
            <a:ext cx="4028256" cy="4928400"/>
          </a:xfrm>
        </p:spPr>
        <p:txBody>
          <a:bodyPr lIns="0" rIns="0"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259999"/>
            <a:ext cx="4100400" cy="4928400"/>
          </a:xfrm>
        </p:spPr>
        <p:txBody>
          <a:bodyPr lIns="0" rIns="0"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cxnSp>
        <p:nvCxnSpPr>
          <p:cNvPr id="9" name="Přímá spojnice 8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62122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Přímá spojnice 10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</p:spPr>
        <p:txBody>
          <a:bodyPr tIns="36000" bIns="0">
            <a:noAutofit/>
          </a:bodyPr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1260000"/>
            <a:ext cx="4040188" cy="252000"/>
          </a:xfrm>
        </p:spPr>
        <p:txBody>
          <a:bodyPr tIns="0" bIns="0"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 b="1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Název grafu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08522"/>
            <a:ext cx="4040188" cy="3680718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endParaRPr lang="cs-CZ" dirty="0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908522"/>
            <a:ext cx="4039200" cy="3679200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endParaRPr lang="cs-CZ" dirty="0" smtClean="0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sp>
        <p:nvSpPr>
          <p:cNvPr id="12" name="Zástupný symbol pro text 2"/>
          <p:cNvSpPr>
            <a:spLocks noGrp="1"/>
          </p:cNvSpPr>
          <p:nvPr>
            <p:ph type="body" idx="13" hasCustomPrompt="1"/>
          </p:nvPr>
        </p:nvSpPr>
        <p:spPr>
          <a:xfrm>
            <a:off x="457200" y="1512000"/>
            <a:ext cx="4040188" cy="252000"/>
          </a:xfrm>
        </p:spPr>
        <p:txBody>
          <a:bodyPr tIns="0" bIns="0"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 b="0" i="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Výsledky</a:t>
            </a:r>
          </a:p>
        </p:txBody>
      </p:sp>
      <p:sp>
        <p:nvSpPr>
          <p:cNvPr id="13" name="Zástupný symbol pro text 2"/>
          <p:cNvSpPr>
            <a:spLocks noGrp="1"/>
          </p:cNvSpPr>
          <p:nvPr>
            <p:ph type="body" idx="14" hasCustomPrompt="1"/>
          </p:nvPr>
        </p:nvSpPr>
        <p:spPr>
          <a:xfrm>
            <a:off x="4644008" y="1260000"/>
            <a:ext cx="4040188" cy="252000"/>
          </a:xfrm>
        </p:spPr>
        <p:txBody>
          <a:bodyPr tIns="0" bIns="0"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 b="1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Název grafu</a:t>
            </a:r>
          </a:p>
        </p:txBody>
      </p:sp>
      <p:sp>
        <p:nvSpPr>
          <p:cNvPr id="14" name="Zástupný symbol pro text 2"/>
          <p:cNvSpPr>
            <a:spLocks noGrp="1"/>
          </p:cNvSpPr>
          <p:nvPr>
            <p:ph type="body" idx="15" hasCustomPrompt="1"/>
          </p:nvPr>
        </p:nvSpPr>
        <p:spPr>
          <a:xfrm>
            <a:off x="4644008" y="1512000"/>
            <a:ext cx="4040188" cy="252000"/>
          </a:xfrm>
        </p:spPr>
        <p:txBody>
          <a:bodyPr tIns="0" bIns="0"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 b="0" i="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Výsledky</a:t>
            </a:r>
          </a:p>
        </p:txBody>
      </p:sp>
      <p:sp>
        <p:nvSpPr>
          <p:cNvPr id="15" name="Zástupný symbol pro text 2"/>
          <p:cNvSpPr>
            <a:spLocks noGrp="1"/>
          </p:cNvSpPr>
          <p:nvPr>
            <p:ph type="body" idx="16" hasCustomPrompt="1"/>
          </p:nvPr>
        </p:nvSpPr>
        <p:spPr>
          <a:xfrm>
            <a:off x="457200" y="5877272"/>
            <a:ext cx="8229600" cy="296792"/>
          </a:xfrm>
        </p:spPr>
        <p:txBody>
          <a:bodyPr tIns="0" bIns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AD1C"/>
              </a:buClr>
              <a:buSzTx/>
              <a:buFont typeface="Calibri" pitchFamily="34" charset="0"/>
              <a:buNone/>
              <a:tabLst/>
              <a:defRPr sz="900" b="0" i="1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Zde je prostor na vysvětlení nebo poznámky, které upřesňují informace popisované na této stránce</a:t>
            </a:r>
            <a:br>
              <a:rPr lang="cs-CZ" dirty="0" smtClean="0"/>
            </a:br>
            <a:r>
              <a:rPr lang="cs-CZ" dirty="0" smtClean="0"/>
              <a:t>Zde je prostor na vysvětlení nebo poznámky, které upřesňují informace popisované na této stránce</a:t>
            </a:r>
          </a:p>
        </p:txBody>
      </p:sp>
      <p:sp>
        <p:nvSpPr>
          <p:cNvPr id="16" name="Zástupný symbol pro text 2"/>
          <p:cNvSpPr>
            <a:spLocks noGrp="1"/>
          </p:cNvSpPr>
          <p:nvPr>
            <p:ph type="body" idx="17" hasCustomPrompt="1"/>
          </p:nvPr>
        </p:nvSpPr>
        <p:spPr>
          <a:xfrm>
            <a:off x="457200" y="5724000"/>
            <a:ext cx="8229600" cy="144000"/>
          </a:xfrm>
        </p:spPr>
        <p:txBody>
          <a:bodyPr tIns="0" bIns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AD1C"/>
              </a:buClr>
              <a:buSzTx/>
              <a:buFont typeface="Calibri" pitchFamily="34" charset="0"/>
              <a:buNone/>
              <a:tabLst/>
              <a:defRPr sz="900" b="1" i="0" baseline="0">
                <a:solidFill>
                  <a:srgbClr val="007BA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Komentář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62574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</p:spPr>
        <p:txBody>
          <a:bodyPr tIns="36000" bIns="0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1260000"/>
            <a:ext cx="8229600" cy="252000"/>
          </a:xfrm>
        </p:spPr>
        <p:txBody>
          <a:bodyPr tIns="0" bIns="0"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 b="1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Název tabulky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92000"/>
            <a:ext cx="8229600" cy="3825224"/>
          </a:xfrm>
        </p:spPr>
        <p:txBody>
          <a:bodyPr>
            <a:normAutofit/>
          </a:bodyPr>
          <a:lstStyle>
            <a:lvl1pPr marL="0" indent="0" rtl="0" eaLnBrk="1" fontAlgn="t" latinLnBrk="0" hangingPunct="1">
              <a:buNone/>
              <a:defRPr lang="cs-CZ" sz="2500" b="1" i="0" u="none" strike="noStrike" smtClean="0">
                <a:effectLst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endParaRPr lang="cs-CZ" dirty="0" smtClean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sp>
        <p:nvSpPr>
          <p:cNvPr id="15" name="Zástupný symbol pro text 2"/>
          <p:cNvSpPr>
            <a:spLocks noGrp="1"/>
          </p:cNvSpPr>
          <p:nvPr>
            <p:ph type="body" idx="16" hasCustomPrompt="1"/>
          </p:nvPr>
        </p:nvSpPr>
        <p:spPr>
          <a:xfrm>
            <a:off x="457200" y="5877272"/>
            <a:ext cx="8229600" cy="296792"/>
          </a:xfrm>
        </p:spPr>
        <p:txBody>
          <a:bodyPr tIns="0" bIns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AD1C"/>
              </a:buClr>
              <a:buSzTx/>
              <a:buFont typeface="Calibri" pitchFamily="34" charset="0"/>
              <a:buNone/>
              <a:tabLst/>
              <a:defRPr sz="900" b="0" i="1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Zde je prostor na vysvětlení nebo poznámky, které upřesňují informace popisované na této stránce</a:t>
            </a:r>
            <a:br>
              <a:rPr lang="cs-CZ" dirty="0" smtClean="0"/>
            </a:br>
            <a:r>
              <a:rPr lang="cs-CZ" dirty="0" smtClean="0"/>
              <a:t>Zde je prostor na vysvětlení nebo poznámky, které upřesňují informace popisované na této stránce</a:t>
            </a:r>
          </a:p>
        </p:txBody>
      </p:sp>
      <p:sp>
        <p:nvSpPr>
          <p:cNvPr id="16" name="Zástupný symbol pro text 2"/>
          <p:cNvSpPr>
            <a:spLocks noGrp="1"/>
          </p:cNvSpPr>
          <p:nvPr>
            <p:ph type="body" idx="17" hasCustomPrompt="1"/>
          </p:nvPr>
        </p:nvSpPr>
        <p:spPr>
          <a:xfrm>
            <a:off x="457200" y="5724000"/>
            <a:ext cx="8229600" cy="144000"/>
          </a:xfrm>
        </p:spPr>
        <p:txBody>
          <a:bodyPr tIns="0" bIns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AD1C"/>
              </a:buClr>
              <a:buSzTx/>
              <a:buFont typeface="Calibri" pitchFamily="34" charset="0"/>
              <a:buNone/>
              <a:tabLst/>
              <a:defRPr sz="900" b="1" i="0" baseline="0">
                <a:solidFill>
                  <a:srgbClr val="007BA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Komentář</a:t>
            </a: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66318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</p:spPr>
        <p:txBody>
          <a:bodyPr tIns="36000" bIns="0">
            <a:no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cxnSp>
        <p:nvCxnSpPr>
          <p:cNvPr id="7" name="Přímá spojnice 6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04575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cxnSp>
        <p:nvCxnSpPr>
          <p:cNvPr id="6" name="Přímá spojnice 5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4852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  <a:prstGeom prst="rect">
            <a:avLst/>
          </a:prstGeom>
          <a:solidFill>
            <a:srgbClr val="007BA5"/>
          </a:solidFill>
        </p:spPr>
        <p:txBody>
          <a:bodyPr vert="horz" lIns="91440" tIns="36000" rIns="91440" bIns="0" rtlCol="0" anchor="t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0000"/>
            <a:ext cx="8229600" cy="492941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 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57200" y="6356352"/>
            <a:ext cx="7524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028000" y="6356352"/>
            <a:ext cx="702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2000" baseline="0">
                <a:solidFill>
                  <a:srgbClr val="007BA5"/>
                </a:solidFill>
              </a:defRPr>
            </a:lvl1pPr>
          </a:lstStyle>
          <a:p>
            <a:r>
              <a:rPr lang="en-US" sz="2500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sz="2500" dirty="0" smtClean="0">
                <a:solidFill>
                  <a:srgbClr val="77AD1C"/>
                </a:solidFill>
              </a:rPr>
              <a:t>&gt;</a:t>
            </a:r>
            <a:endParaRPr lang="cs-CZ" sz="2500" dirty="0">
              <a:solidFill>
                <a:srgbClr val="77AD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565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0" r:id="rId4"/>
    <p:sldLayoutId id="2147483661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5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300"/>
        </a:spcBef>
        <a:spcAft>
          <a:spcPts val="300"/>
        </a:spcAft>
        <a:buClr>
          <a:srgbClr val="77AD1C"/>
        </a:buClr>
        <a:buFont typeface="Calibri" pitchFamily="34" charset="0"/>
        <a:buChar char="˂"/>
        <a:defRPr sz="25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300"/>
        </a:spcBef>
        <a:spcAft>
          <a:spcPts val="300"/>
        </a:spcAft>
        <a:buClr>
          <a:srgbClr val="007BA5"/>
        </a:buClr>
        <a:buFont typeface="Calibri" pitchFamily="34" charset="0"/>
        <a:buChar char="˂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0" algn="l" defTabSz="914400" rtl="0" eaLnBrk="1" latinLnBrk="0" hangingPunct="1">
        <a:spcBef>
          <a:spcPts val="300"/>
        </a:spcBef>
        <a:spcAft>
          <a:spcPts val="300"/>
        </a:spcAft>
        <a:buFontTx/>
        <a:buNone/>
        <a:defRPr sz="15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0" algn="l" defTabSz="914400" rtl="0" eaLnBrk="1" latinLnBrk="0" hangingPunct="1">
        <a:spcBef>
          <a:spcPts val="300"/>
        </a:spcBef>
        <a:spcAft>
          <a:spcPts val="300"/>
        </a:spcAft>
        <a:buFontTx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0" algn="l" defTabSz="914400" rtl="0" eaLnBrk="1" latinLnBrk="0" hangingPunct="1">
        <a:spcBef>
          <a:spcPts val="300"/>
        </a:spcBef>
        <a:spcAft>
          <a:spcPts val="300"/>
        </a:spcAft>
        <a:buFontTx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cktpub.com/article/hands-on-tutorial-ejb-securit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Enterprise Java Beans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PA165</a:t>
            </a:r>
            <a:endParaRPr lang="cs-CZ" dirty="0" smtClean="0"/>
          </a:p>
          <a:p>
            <a:r>
              <a:rPr lang="cs-CZ" dirty="0" smtClean="0"/>
              <a:t>30. 10. 2012</a:t>
            </a:r>
            <a:endParaRPr lang="cs-CZ" dirty="0" smtClean="0"/>
          </a:p>
          <a:p>
            <a:r>
              <a:rPr lang="cs-CZ" dirty="0" smtClean="0"/>
              <a:t>Petr Adámek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9657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javax.annotation.security</a:t>
            </a:r>
            <a:endParaRPr lang="en-US" dirty="0" smtClean="0"/>
          </a:p>
          <a:p>
            <a:pPr lvl="1"/>
            <a:r>
              <a:rPr lang="en-US" dirty="0" smtClean="0"/>
              <a:t>@</a:t>
            </a:r>
            <a:r>
              <a:rPr lang="en-US" dirty="0" err="1" smtClean="0"/>
              <a:t>DeclareRoles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@</a:t>
            </a:r>
            <a:r>
              <a:rPr lang="en-US" dirty="0" err="1" smtClean="0"/>
              <a:t>DenyAll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@</a:t>
            </a:r>
            <a:r>
              <a:rPr lang="en-US" dirty="0" err="1" smtClean="0"/>
              <a:t>PermitAll</a:t>
            </a:r>
            <a:endParaRPr lang="en-US" dirty="0" smtClean="0"/>
          </a:p>
          <a:p>
            <a:pPr lvl="1"/>
            <a:r>
              <a:rPr lang="en-US" dirty="0" smtClean="0"/>
              <a:t>@</a:t>
            </a:r>
            <a:r>
              <a:rPr lang="en-US" dirty="0" err="1" smtClean="0"/>
              <a:t>RolesAllowed</a:t>
            </a:r>
            <a:endParaRPr lang="en-US" dirty="0" smtClean="0"/>
          </a:p>
          <a:p>
            <a:pPr lvl="1"/>
            <a:r>
              <a:rPr lang="en-US" dirty="0" smtClean="0"/>
              <a:t>@</a:t>
            </a:r>
            <a:r>
              <a:rPr lang="en-US" dirty="0" err="1" smtClean="0"/>
              <a:t>RunAs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>
                <a:hlinkClick r:id="rId2"/>
              </a:rPr>
              <a:t>http://www.packtpub.com/article/hands-on-tutorial-ejb-security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10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Timer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@Schedule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11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Commons and Dependency Injection</a:t>
            </a:r>
            <a:endParaRPr lang="en-US" dirty="0" smtClean="0"/>
          </a:p>
          <a:p>
            <a:pPr lvl="1"/>
            <a:r>
              <a:rPr lang="en-US" dirty="0" smtClean="0"/>
              <a:t>More flexible than standard Dependency Injection on Web, EJB, or JSF components (Qualifiers, Stereotypes, etc.)</a:t>
            </a:r>
          </a:p>
          <a:p>
            <a:pPr lvl="1"/>
            <a:r>
              <a:rPr lang="en-US" dirty="0" smtClean="0"/>
              <a:t>Simplifies integration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12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EJB 3.1 versus Spring: General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Java EE 6 /  EJB 3.1</a:t>
            </a:r>
          </a:p>
          <a:p>
            <a:pPr lvl="1"/>
            <a:r>
              <a:rPr lang="en-US" dirty="0" smtClean="0"/>
              <a:t>Platform</a:t>
            </a:r>
          </a:p>
          <a:p>
            <a:pPr lvl="1"/>
            <a:r>
              <a:rPr lang="en-US" dirty="0" smtClean="0"/>
              <a:t>JCP Standard</a:t>
            </a:r>
          </a:p>
          <a:p>
            <a:pPr lvl="1"/>
            <a:r>
              <a:rPr lang="en-US" dirty="0" smtClean="0"/>
              <a:t>Both free and commercial implementation available</a:t>
            </a:r>
          </a:p>
          <a:p>
            <a:pPr lvl="1"/>
            <a:r>
              <a:rPr lang="en-US" dirty="0" smtClean="0"/>
              <a:t>Standard approaches for common problems</a:t>
            </a:r>
          </a:p>
          <a:p>
            <a:pPr lvl="1"/>
            <a:r>
              <a:rPr lang="en-US" dirty="0" smtClean="0"/>
              <a:t>More convention-over-configuration principle, simpler configuration</a:t>
            </a:r>
          </a:p>
          <a:p>
            <a:pPr lvl="1"/>
            <a:r>
              <a:rPr lang="en-US" dirty="0" smtClean="0"/>
              <a:t>EJB Container is requires</a:t>
            </a:r>
          </a:p>
          <a:p>
            <a:pPr lvl="1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Spring</a:t>
            </a:r>
          </a:p>
          <a:p>
            <a:pPr lvl="1"/>
            <a:r>
              <a:rPr lang="en-US" dirty="0" smtClean="0"/>
              <a:t>Framework</a:t>
            </a:r>
          </a:p>
          <a:p>
            <a:pPr lvl="1"/>
            <a:r>
              <a:rPr lang="en-US" dirty="0" smtClean="0"/>
              <a:t>Proprietary</a:t>
            </a:r>
          </a:p>
          <a:p>
            <a:pPr lvl="1"/>
            <a:r>
              <a:rPr lang="en-US" dirty="0" smtClean="0"/>
              <a:t>Free, Open Source</a:t>
            </a:r>
          </a:p>
          <a:p>
            <a:pPr lvl="1"/>
            <a:r>
              <a:rPr lang="en-US" dirty="0" smtClean="0"/>
              <a:t>Less invasive, you can choose your favorite approach for each </a:t>
            </a:r>
            <a:r>
              <a:rPr lang="en-US" dirty="0" smtClean="0"/>
              <a:t>problem</a:t>
            </a:r>
            <a:endParaRPr lang="en-US" dirty="0" smtClean="0"/>
          </a:p>
          <a:p>
            <a:pPr lvl="1"/>
            <a:r>
              <a:rPr lang="en-US" dirty="0" smtClean="0"/>
              <a:t>More flexible, but more complicated configuration</a:t>
            </a:r>
          </a:p>
          <a:p>
            <a:pPr lvl="1"/>
            <a:r>
              <a:rPr lang="en-US" dirty="0" smtClean="0"/>
              <a:t>Just Spring </a:t>
            </a:r>
            <a:r>
              <a:rPr lang="en-US" dirty="0" err="1" smtClean="0"/>
              <a:t>IoC</a:t>
            </a:r>
            <a:r>
              <a:rPr lang="en-US" dirty="0" smtClean="0"/>
              <a:t> container required (part of framework)</a:t>
            </a:r>
            <a:endParaRPr lang="cs-CZ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13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adpis 1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17" name="Zástupný symbol pro obsah 1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EJB Introduction and history</a:t>
            </a:r>
          </a:p>
          <a:p>
            <a:r>
              <a:rPr lang="en-US" dirty="0" smtClean="0"/>
              <a:t>EJB Components</a:t>
            </a:r>
          </a:p>
          <a:p>
            <a:pPr lvl="1"/>
            <a:r>
              <a:rPr lang="en-US" dirty="0" smtClean="0"/>
              <a:t>Stateless Session Bean</a:t>
            </a:r>
          </a:p>
          <a:p>
            <a:pPr lvl="1"/>
            <a:r>
              <a:rPr lang="en-US" dirty="0" err="1" smtClean="0"/>
              <a:t>Statefull</a:t>
            </a:r>
            <a:r>
              <a:rPr lang="en-US" dirty="0" smtClean="0"/>
              <a:t> Session Bean</a:t>
            </a:r>
          </a:p>
          <a:p>
            <a:pPr lvl="1"/>
            <a:r>
              <a:rPr lang="en-US" dirty="0" smtClean="0"/>
              <a:t>Singleton Session Bean</a:t>
            </a:r>
          </a:p>
          <a:p>
            <a:pPr lvl="1"/>
            <a:r>
              <a:rPr lang="en-US" dirty="0" smtClean="0"/>
              <a:t>Message Driven Bean</a:t>
            </a:r>
          </a:p>
          <a:p>
            <a:r>
              <a:rPr lang="en-US" dirty="0" smtClean="0"/>
              <a:t>AOP / Interceptors</a:t>
            </a:r>
          </a:p>
          <a:p>
            <a:r>
              <a:rPr lang="en-US" dirty="0" smtClean="0"/>
              <a:t>Transaction Management</a:t>
            </a:r>
          </a:p>
          <a:p>
            <a:r>
              <a:rPr lang="en-US" dirty="0" smtClean="0"/>
              <a:t>Security Management</a:t>
            </a:r>
          </a:p>
          <a:p>
            <a:r>
              <a:rPr lang="en-US" dirty="0" smtClean="0"/>
              <a:t>EJB Time Service</a:t>
            </a:r>
          </a:p>
          <a:p>
            <a:r>
              <a:rPr lang="en-US" dirty="0" smtClean="0"/>
              <a:t>CDI</a:t>
            </a:r>
            <a:endParaRPr lang="en-US" dirty="0" smtClean="0"/>
          </a:p>
          <a:p>
            <a:r>
              <a:rPr lang="en-US" dirty="0" smtClean="0"/>
              <a:t>EJB versus Spring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2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9694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EJB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Enterprise JavaBeans (EJB) is a managed, server-side component architecture for modular construction of enterprise </a:t>
            </a:r>
            <a:r>
              <a:rPr lang="en-US" dirty="0" smtClean="0"/>
              <a:t>applications.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3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EJB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EJB 1.0 (1998)</a:t>
            </a:r>
          </a:p>
          <a:p>
            <a:r>
              <a:rPr lang="en-US" dirty="0" smtClean="0"/>
              <a:t>EJB 1.1 (1999), J2EE 1.2</a:t>
            </a:r>
          </a:p>
          <a:p>
            <a:pPr lvl="1"/>
            <a:r>
              <a:rPr lang="en-US" dirty="0" smtClean="0"/>
              <a:t>XML descriptors, role driven security, Entity EJB</a:t>
            </a:r>
          </a:p>
          <a:p>
            <a:r>
              <a:rPr lang="en-US" dirty="0" smtClean="0"/>
              <a:t>EJB 2.0 (2001), JSR 19, J2EE 1.3</a:t>
            </a:r>
          </a:p>
          <a:p>
            <a:pPr lvl="1"/>
            <a:r>
              <a:rPr lang="en-US" dirty="0" smtClean="0"/>
              <a:t>Message-Driven Beans, local interfaces, RMI-IIOP</a:t>
            </a:r>
          </a:p>
          <a:p>
            <a:r>
              <a:rPr lang="en-US" dirty="0" smtClean="0"/>
              <a:t>EJB 2.1 (2003), JSR 153, J2EE 1.4</a:t>
            </a:r>
          </a:p>
          <a:p>
            <a:pPr lvl="1"/>
            <a:r>
              <a:rPr lang="en-US" dirty="0" smtClean="0"/>
              <a:t>Web services support, Timer Service, aggregation support in EJB-QL</a:t>
            </a:r>
          </a:p>
          <a:p>
            <a:r>
              <a:rPr lang="en-US" dirty="0" smtClean="0"/>
              <a:t>EJB 3.0 (2006), JSR 220, Java EE 5</a:t>
            </a:r>
          </a:p>
          <a:p>
            <a:pPr lvl="1"/>
            <a:r>
              <a:rPr lang="en-US" dirty="0" smtClean="0"/>
              <a:t>Simpler development, Annotations, POJO components, convention-over-configuration, JPA, Entity Beans and home interfaces dropped.</a:t>
            </a:r>
          </a:p>
          <a:p>
            <a:r>
              <a:rPr lang="en-US" dirty="0" smtClean="0"/>
              <a:t>EJB 3.1 (2009), JSR 318, Java EE 6</a:t>
            </a:r>
          </a:p>
          <a:p>
            <a:pPr lvl="1"/>
            <a:r>
              <a:rPr lang="en-US" dirty="0" smtClean="0"/>
              <a:t>Singletons, Local view, war packaging, EJB </a:t>
            </a:r>
            <a:r>
              <a:rPr lang="en-US" dirty="0" err="1" smtClean="0"/>
              <a:t>Lite</a:t>
            </a:r>
            <a:r>
              <a:rPr lang="en-US" dirty="0" smtClean="0"/>
              <a:t>, Portable JNDI names, App init and shutdown events, Time Service enhancements, @Asynchronous, embeddable EJB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4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EJB Container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services to components</a:t>
            </a:r>
          </a:p>
          <a:p>
            <a:pPr lvl="1"/>
            <a:r>
              <a:rPr lang="en-US" dirty="0" smtClean="0"/>
              <a:t>Lifecycle control</a:t>
            </a:r>
          </a:p>
          <a:p>
            <a:pPr lvl="1"/>
            <a:r>
              <a:rPr lang="en-US" dirty="0" smtClean="0"/>
              <a:t>Dependency injection</a:t>
            </a:r>
          </a:p>
          <a:p>
            <a:pPr lvl="1"/>
            <a:r>
              <a:rPr lang="en-US" dirty="0" smtClean="0"/>
              <a:t>Transaction management</a:t>
            </a:r>
          </a:p>
          <a:p>
            <a:pPr lvl="1"/>
            <a:r>
              <a:rPr lang="en-US" dirty="0" smtClean="0"/>
              <a:t>Remote access</a:t>
            </a:r>
          </a:p>
          <a:p>
            <a:pPr lvl="1"/>
            <a:r>
              <a:rPr lang="en-US" dirty="0" smtClean="0"/>
              <a:t>Access control</a:t>
            </a:r>
          </a:p>
          <a:p>
            <a:endParaRPr lang="en-US" dirty="0" smtClean="0"/>
          </a:p>
          <a:p>
            <a:r>
              <a:rPr lang="en-US" dirty="0" smtClean="0"/>
              <a:t>You need application server with EJB Container</a:t>
            </a:r>
          </a:p>
          <a:p>
            <a:pPr lvl="1"/>
            <a:r>
              <a:rPr lang="en-US" dirty="0" smtClean="0"/>
              <a:t>Java EE 6 Full Profile </a:t>
            </a:r>
          </a:p>
          <a:p>
            <a:pPr lvl="1"/>
            <a:r>
              <a:rPr lang="en-US" dirty="0" smtClean="0"/>
              <a:t>Java EE 6 Web Profile (only EJB </a:t>
            </a:r>
            <a:r>
              <a:rPr lang="en-US" dirty="0" err="1" smtClean="0"/>
              <a:t>Lite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5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EJB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Entity Beans</a:t>
            </a:r>
          </a:p>
          <a:p>
            <a:pPr lvl="1"/>
            <a:r>
              <a:rPr lang="en-US" dirty="0" smtClean="0"/>
              <a:t>Deprecated in EJB 3.0, replaced with JPA</a:t>
            </a:r>
          </a:p>
          <a:p>
            <a:r>
              <a:rPr lang="en-US" dirty="0" smtClean="0"/>
              <a:t>Session Beans</a:t>
            </a:r>
          </a:p>
          <a:p>
            <a:pPr lvl="1"/>
            <a:r>
              <a:rPr lang="en-US" dirty="0" smtClean="0"/>
              <a:t>Stateless</a:t>
            </a:r>
          </a:p>
          <a:p>
            <a:pPr lvl="1"/>
            <a:r>
              <a:rPr lang="en-US" dirty="0" err="1" smtClean="0"/>
              <a:t>Statefull</a:t>
            </a:r>
            <a:endParaRPr lang="en-US" dirty="0" smtClean="0"/>
          </a:p>
          <a:p>
            <a:pPr lvl="1"/>
            <a:r>
              <a:rPr lang="en-US" dirty="0" smtClean="0"/>
              <a:t>Singleton</a:t>
            </a:r>
          </a:p>
          <a:p>
            <a:r>
              <a:rPr lang="en-US" dirty="0" smtClean="0"/>
              <a:t>Message-Driven Beans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6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AOP / Interceptors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ublic class MyInterceptor 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noProof="1" smtClean="0">
              <a:latin typeface="Courier New" pitchFamily="49" charset="0"/>
              <a:cs typeface="Courier New" pitchFamily="49" charset="0"/>
            </a:endParaRPr>
          </a:p>
          <a:p>
            <a:pPr marL="0">
              <a:buNone/>
            </a:pP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AroundInvoke 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noProof="1" smtClean="0">
                <a:latin typeface="Courier New" pitchFamily="49" charset="0"/>
                <a:cs typeface="Courier New" pitchFamily="49" charset="0"/>
              </a:rPr>
            </a:b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Object methodName(InvocationContext 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noProof="1" smtClean="0">
                <a:latin typeface="Courier New" pitchFamily="49" charset="0"/>
                <a:cs typeface="Courier New" pitchFamily="49" charset="0"/>
              </a:rPr>
            </a:b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    invocationContext)throws Exception 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noProof="1" smtClean="0">
                <a:latin typeface="Courier New" pitchFamily="49" charset="0"/>
                <a:cs typeface="Courier New" pitchFamily="49" charset="0"/>
              </a:rPr>
            </a:b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>
              <a:buNone/>
            </a:pP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    // 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, what we 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need…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noProof="1" smtClean="0">
                <a:latin typeface="Courier New" pitchFamily="49" charset="0"/>
                <a:cs typeface="Courier New" pitchFamily="49" charset="0"/>
              </a:rPr>
            </a:b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    Object result 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=  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invocationContext.proceed();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noProof="1" smtClean="0">
                <a:latin typeface="Courier New" pitchFamily="49" charset="0"/>
                <a:cs typeface="Courier New" pitchFamily="49" charset="0"/>
              </a:rPr>
            </a:b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    // 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, what we 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need…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noProof="1" smtClean="0">
                <a:latin typeface="Courier New" pitchFamily="49" charset="0"/>
                <a:cs typeface="Courier New" pitchFamily="49" charset="0"/>
              </a:rPr>
            </a:b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result;</a:t>
            </a: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noProof="1" smtClean="0">
                <a:latin typeface="Courier New" pitchFamily="49" charset="0"/>
                <a:cs typeface="Courier New" pitchFamily="49" charset="0"/>
              </a:rPr>
            </a:b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>
              <a:buNone/>
            </a:pPr>
            <a:endParaRPr lang="en-US" sz="2000" noProof="1" smtClean="0">
              <a:latin typeface="Courier New" pitchFamily="49" charset="0"/>
              <a:cs typeface="Courier New" pitchFamily="49" charset="0"/>
            </a:endParaRPr>
          </a:p>
          <a:p>
            <a:pPr marL="0">
              <a:buNone/>
            </a:pP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@Interceptors({MyInterceptor.class})</a:t>
            </a:r>
            <a:endParaRPr lang="en-US" sz="2000" noProof="1" smtClean="0">
              <a:latin typeface="Courier New" pitchFamily="49" charset="0"/>
              <a:cs typeface="Courier New" pitchFamily="49" charset="0"/>
            </a:endParaRPr>
          </a:p>
          <a:p>
            <a:pPr marL="0">
              <a:buNone/>
            </a:pP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// This annotation can be used on whole class or </a:t>
            </a:r>
          </a:p>
          <a:p>
            <a:pPr marL="0">
              <a:buNone/>
            </a:pPr>
            <a:r>
              <a:rPr lang="en-US" sz="2000" noProof="1" smtClean="0">
                <a:latin typeface="Courier New" pitchFamily="49" charset="0"/>
                <a:cs typeface="Courier New" pitchFamily="49" charset="0"/>
              </a:rPr>
              <a:t>// on only some methods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7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Transactions are controlled by JTA</a:t>
            </a:r>
          </a:p>
          <a:p>
            <a:pPr lvl="1"/>
            <a:r>
              <a:rPr lang="en-US" dirty="0" smtClean="0"/>
              <a:t>Global transactions</a:t>
            </a:r>
          </a:p>
          <a:p>
            <a:pPr lvl="1"/>
            <a:r>
              <a:rPr lang="en-US" dirty="0" smtClean="0"/>
              <a:t>Distributed transactions</a:t>
            </a:r>
          </a:p>
          <a:p>
            <a:r>
              <a:rPr lang="en-US" dirty="0" smtClean="0"/>
              <a:t>Container Managed Transactions</a:t>
            </a:r>
          </a:p>
          <a:p>
            <a:pPr lvl="1"/>
            <a:r>
              <a:rPr lang="en-US" dirty="0" smtClean="0"/>
              <a:t>Declarative approach</a:t>
            </a:r>
          </a:p>
          <a:p>
            <a:pPr lvl="1"/>
            <a:r>
              <a:rPr lang="en-US" dirty="0" smtClean="0"/>
              <a:t>Controlled with annotations</a:t>
            </a:r>
          </a:p>
          <a:p>
            <a:r>
              <a:rPr lang="en-US" dirty="0" smtClean="0"/>
              <a:t>Bean Managed Transactions</a:t>
            </a:r>
          </a:p>
          <a:p>
            <a:pPr lvl="1"/>
            <a:r>
              <a:rPr lang="en-US" dirty="0" smtClean="0"/>
              <a:t>Imperative approach</a:t>
            </a:r>
          </a:p>
          <a:p>
            <a:pPr lvl="1"/>
            <a:r>
              <a:rPr lang="en-US" dirty="0" smtClean="0"/>
              <a:t>Controlled with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8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Nadpis 5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Management</a:t>
            </a:r>
            <a:endParaRPr lang="en-US" dirty="0"/>
          </a:p>
        </p:txBody>
      </p:sp>
      <p:sp>
        <p:nvSpPr>
          <p:cNvPr id="53" name="Zástupný symbol pro text 5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Transaction attributes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en-US" smtClean="0"/>
              <a:pPr/>
              <a:t>9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en-US" dirty="0"/>
          </a:p>
        </p:txBody>
      </p:sp>
      <p:sp>
        <p:nvSpPr>
          <p:cNvPr id="56" name="Zástupný symbol pro text 55"/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9" name="Zástupný symbol pro obsah 5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52750337"/>
              </p:ext>
            </p:extLst>
          </p:nvPr>
        </p:nvGraphicFramePr>
        <p:xfrm>
          <a:off x="457200" y="1700808"/>
          <a:ext cx="8219256" cy="420316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2739752"/>
                <a:gridCol w="2739752"/>
                <a:gridCol w="2739752"/>
              </a:tblGrid>
              <a:tr h="555490"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TransactionAttributeType</a:t>
                      </a:r>
                      <a:endParaRPr lang="en-US" sz="1600" noProof="0"/>
                    </a:p>
                  </a:txBody>
                  <a:tcPr anchor="ctr">
                    <a:solidFill>
                      <a:srgbClr val="77AD1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Transaction already in progress</a:t>
                      </a:r>
                      <a:endParaRPr lang="en-US" sz="1600" noProof="0"/>
                    </a:p>
                  </a:txBody>
                  <a:tcPr anchor="ctr">
                    <a:solidFill>
                      <a:srgbClr val="77AD1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No transaction in progress</a:t>
                      </a:r>
                      <a:endParaRPr lang="en-US" sz="1600" noProof="0"/>
                    </a:p>
                  </a:txBody>
                  <a:tcPr anchor="ctr">
                    <a:solidFill>
                      <a:srgbClr val="77AD1C"/>
                    </a:solidFill>
                  </a:tcPr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lang="en-US" sz="1600" baseline="0" noProof="0" smtClean="0">
                          <a:solidFill>
                            <a:schemeClr val="tx1"/>
                          </a:solidFill>
                        </a:rPr>
                        <a:t>MANDATORY</a:t>
                      </a:r>
                      <a:endParaRPr lang="en-US" sz="1600" baseline="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noProof="0" smtClean="0">
                          <a:solidFill>
                            <a:schemeClr val="tx1"/>
                          </a:solidFill>
                        </a:rPr>
                        <a:t>Current transaction is used.</a:t>
                      </a:r>
                      <a:endParaRPr lang="en-US" sz="1600" baseline="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noProof="0" smtClean="0">
                          <a:solidFill>
                            <a:schemeClr val="tx1"/>
                          </a:solidFill>
                        </a:rPr>
                        <a:t>Exception is thrown.</a:t>
                      </a:r>
                      <a:endParaRPr lang="en-US" sz="1600" baseline="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lang="en-US" sz="1600" baseline="0" noProof="0" smtClean="0">
                          <a:solidFill>
                            <a:schemeClr val="tx1"/>
                          </a:solidFill>
                        </a:rPr>
                        <a:t>NEVER</a:t>
                      </a:r>
                      <a:endParaRPr lang="en-US" sz="1600" baseline="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noProof="0" smtClean="0">
                          <a:solidFill>
                            <a:schemeClr val="tx1"/>
                          </a:solidFill>
                        </a:rPr>
                        <a:t>Exception is thrown.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noProof="0" smtClean="0">
                          <a:solidFill>
                            <a:schemeClr val="tx1"/>
                          </a:solidFill>
                        </a:rPr>
                        <a:t>No transaction is used.</a:t>
                      </a:r>
                      <a:endParaRPr lang="en-US" sz="1600" baseline="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lang="en-US" sz="1600" baseline="0" noProof="0" smtClean="0">
                          <a:solidFill>
                            <a:schemeClr val="tx1"/>
                          </a:solidFill>
                        </a:rPr>
                        <a:t>NOT_SUPPORTED</a:t>
                      </a:r>
                      <a:endParaRPr lang="en-US" sz="1600" baseline="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noProof="0" smtClean="0">
                          <a:solidFill>
                            <a:schemeClr val="tx1"/>
                          </a:solidFill>
                        </a:rPr>
                        <a:t>Current transaction is suspended</a:t>
                      </a:r>
                      <a:endParaRPr lang="en-US" sz="1600" baseline="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noProof="0" smtClean="0">
                          <a:solidFill>
                            <a:schemeClr val="tx1"/>
                          </a:solidFill>
                        </a:rPr>
                        <a:t>No transaction is used.</a:t>
                      </a:r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lang="en-US" sz="1600" baseline="0" noProof="0" smtClean="0">
                          <a:solidFill>
                            <a:schemeClr val="tx1"/>
                          </a:solidFill>
                        </a:rPr>
                        <a:t>REQUIRED</a:t>
                      </a:r>
                      <a:endParaRPr lang="en-US" sz="1600" baseline="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noProof="0" smtClean="0">
                          <a:solidFill>
                            <a:schemeClr val="tx1"/>
                          </a:solidFill>
                        </a:rPr>
                        <a:t>Current transaction is used.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noProof="0" smtClean="0">
                          <a:solidFill>
                            <a:schemeClr val="tx1"/>
                          </a:solidFill>
                        </a:rPr>
                        <a:t>New transaction is created.</a:t>
                      </a:r>
                      <a:endParaRPr lang="en-US" sz="1600" baseline="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lang="en-US" sz="1600" baseline="0" noProof="0" smtClean="0">
                          <a:solidFill>
                            <a:schemeClr val="tx1"/>
                          </a:solidFill>
                        </a:rPr>
                        <a:t>REQUIRES_NEW</a:t>
                      </a:r>
                      <a:endParaRPr lang="en-US" sz="1600" baseline="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noProof="0" smtClean="0">
                          <a:solidFill>
                            <a:schemeClr val="tx1"/>
                          </a:solidFill>
                        </a:rPr>
                        <a:t>Current transaction is suspended, new transaction is created.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noProof="0" smtClean="0">
                          <a:solidFill>
                            <a:schemeClr val="tx1"/>
                          </a:solidFill>
                        </a:rPr>
                        <a:t>New transaction is created.</a:t>
                      </a:r>
                    </a:p>
                    <a:p>
                      <a:endParaRPr lang="en-US" sz="1600" baseline="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lang="en-US" sz="1600" baseline="0" noProof="0" smtClean="0">
                          <a:solidFill>
                            <a:schemeClr val="tx1"/>
                          </a:solidFill>
                        </a:rPr>
                        <a:t>SUPPORTS</a:t>
                      </a:r>
                      <a:endParaRPr lang="en-US" sz="1600" baseline="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noProof="0" smtClean="0">
                          <a:solidFill>
                            <a:schemeClr val="tx1"/>
                          </a:solidFill>
                        </a:rPr>
                        <a:t>Current transaction is used.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noProof="0" dirty="0" smtClean="0">
                          <a:solidFill>
                            <a:schemeClr val="tx1"/>
                          </a:solidFill>
                        </a:rPr>
                        <a:t>No transaction is used.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5866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Vlastní 1">
      <a:dk1>
        <a:srgbClr val="666666"/>
      </a:dk1>
      <a:lt1>
        <a:sysClr val="window" lastClr="FFFFFF"/>
      </a:lt1>
      <a:dk2>
        <a:srgbClr val="007BA5"/>
      </a:dk2>
      <a:lt2>
        <a:srgbClr val="EEECE1"/>
      </a:lt2>
      <a:accent1>
        <a:srgbClr val="007BA5"/>
      </a:accent1>
      <a:accent2>
        <a:srgbClr val="666666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BA5"/>
      </a:hlink>
      <a:folHlink>
        <a:srgbClr val="007BA5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2701963A050B4B86E1C29105ED7319" ma:contentTypeVersion="0" ma:contentTypeDescription="Create a new document." ma:contentTypeScope="" ma:versionID="a71e71c678ba0de3dbf736906b25680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AA54F0-FBFD-45FC-805F-D178851DED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2CA06ED2-B3FC-406E-B95F-55C39FA528ED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C779DB5-5C0F-45A1-BC21-B394F62534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538</Words>
  <Application>Microsoft Office PowerPoint</Application>
  <PresentationFormat>On-screen Show (4:3)</PresentationFormat>
  <Paragraphs>136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Motiv systému Office</vt:lpstr>
      <vt:lpstr>Enterprise Java Beans</vt:lpstr>
      <vt:lpstr>Content</vt:lpstr>
      <vt:lpstr>EJB Introduction</vt:lpstr>
      <vt:lpstr>EJB History</vt:lpstr>
      <vt:lpstr>EJB Container</vt:lpstr>
      <vt:lpstr>EJB Components</vt:lpstr>
      <vt:lpstr>AOP / Interceptors</vt:lpstr>
      <vt:lpstr>Transaction Management</vt:lpstr>
      <vt:lpstr>Transaction Management</vt:lpstr>
      <vt:lpstr>Security Management</vt:lpstr>
      <vt:lpstr>Timer Service</vt:lpstr>
      <vt:lpstr>CDI</vt:lpstr>
      <vt:lpstr>EJB 3.1 versus Spring: General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samotné prezentace může být i na dva řádky</dc:title>
  <dc:creator>Adámek Petr</dc:creator>
  <cp:lastModifiedBy>adamekp</cp:lastModifiedBy>
  <cp:revision>28</cp:revision>
  <dcterms:created xsi:type="dcterms:W3CDTF">2012-09-26T13:14:54Z</dcterms:created>
  <dcterms:modified xsi:type="dcterms:W3CDTF">2012-10-30T07:01:08Z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0x010100552701963A050B4B86E1C29105ED7319</vt:lpwstr>
  </property>
</Properties>
</file>