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54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62" r:id="rId10"/>
    <p:sldId id="280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3" r:id="rId20"/>
    <p:sldId id="274" r:id="rId21"/>
    <p:sldId id="275" r:id="rId22"/>
    <p:sldId id="276" r:id="rId23"/>
    <p:sldId id="277" r:id="rId24"/>
    <p:sldId id="278" r:id="rId25"/>
    <p:sldId id="271" r:id="rId26"/>
    <p:sldId id="272" r:id="rId27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rebuchet MS" panose="020B0603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06/relationships/vbaProject" Target="vbaProject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320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87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143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016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430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30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94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727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23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38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766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689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396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745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342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89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30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B359B41-F6D8-4B39-A4CA-58375A924F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154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9ADAA-3871-4512-8D2B-4132D42353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8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1125538"/>
            <a:ext cx="2057400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1388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AF98F16-C561-4799-B477-481BB5A5AF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7114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001E05-2E29-4B9B-BA4A-A7771FC2A2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259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0271B0A-43E0-4BA4-8E9B-83B31FAEB5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698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01F2C9-95C5-49B1-BF4E-7F593954FF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48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38600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1725" y="2017713"/>
            <a:ext cx="4040188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FC82C4-2003-4680-925A-21DAA3AFF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0F38D5-4D9E-40ED-B56C-042211A5FE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0676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D6BB77-DC58-49C7-AA54-B47F5391C6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70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B0954A-C9D9-4659-9BDC-9EF8B13AE3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51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2ACE44-D6EA-4058-85FC-8205B383F9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160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1454D9-4223-4EA9-9125-67719B419E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5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A91BDA-813B-448C-860F-5321AF06C8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18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0D1C20-0844-415D-9571-6762C3E646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789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1125538"/>
            <a:ext cx="2057400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1388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709DACD-5A86-4A18-A279-523A5C7044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539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A2F204-8FEC-48CD-A459-81337541E4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89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38600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1725" y="2017713"/>
            <a:ext cx="4040188" cy="4111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D88736F-1914-48CD-A84E-8945E147E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90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10AE46-5018-48F2-A8D5-EE31C10D2D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079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57C28B4-64F4-48DB-B3A7-64E3B70ED8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5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F0D12AF-7DFA-49B7-A89C-A68831A1A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51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3E23F4-914C-44D6-ACAB-EF639510E4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234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155F6A-7F98-4611-97F0-2C859E2E12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464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0">
            <a:gsLst>
              <a:gs pos="0">
                <a:srgbClr val="001E5F"/>
              </a:gs>
              <a:gs pos="100000">
                <a:srgbClr val="00287D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47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118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outline text format</a:t>
            </a:r>
          </a:p>
          <a:p>
            <a:pPr lvl="1"/>
            <a:r>
              <a:rPr lang="en-GB" altLang="cs-CZ" smtClean="0"/>
              <a:t>Second Outline Level</a:t>
            </a:r>
          </a:p>
          <a:p>
            <a:pPr lvl="2"/>
            <a:r>
              <a:rPr lang="en-GB" altLang="cs-CZ" smtClean="0"/>
              <a:t>Third Outline Level</a:t>
            </a:r>
          </a:p>
          <a:p>
            <a:pPr lvl="3"/>
            <a:r>
              <a:rPr lang="en-GB" altLang="cs-CZ" smtClean="0"/>
              <a:t>Fourth Outline Level</a:t>
            </a:r>
          </a:p>
          <a:p>
            <a:pPr lvl="4"/>
            <a:r>
              <a:rPr lang="en-GB" altLang="cs-CZ" smtClean="0"/>
              <a:t>Fifth Outline Level</a:t>
            </a:r>
          </a:p>
          <a:p>
            <a:pPr lvl="4"/>
            <a:r>
              <a:rPr lang="en-GB" altLang="cs-CZ" smtClean="0"/>
              <a:t>Sixth Outline Level</a:t>
            </a:r>
          </a:p>
          <a:p>
            <a:pPr lvl="4"/>
            <a:r>
              <a:rPr lang="en-GB" altLang="cs-CZ" smtClean="0"/>
              <a:t>Seventh Outline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2B3CF72-C877-46A7-889E-FA7048D8FA7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00287D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0">
            <a:gsLst>
              <a:gs pos="0">
                <a:srgbClr val="001E5F"/>
              </a:gs>
              <a:gs pos="100000">
                <a:srgbClr val="00287D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47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title text format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1188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outline text format</a:t>
            </a:r>
          </a:p>
          <a:p>
            <a:pPr lvl="1"/>
            <a:r>
              <a:rPr lang="en-GB" altLang="cs-CZ" smtClean="0"/>
              <a:t>Second Outline Level</a:t>
            </a:r>
          </a:p>
          <a:p>
            <a:pPr lvl="2"/>
            <a:r>
              <a:rPr lang="en-GB" altLang="cs-CZ" smtClean="0"/>
              <a:t>Third Outline Level</a:t>
            </a:r>
          </a:p>
          <a:p>
            <a:pPr lvl="3"/>
            <a:r>
              <a:rPr lang="en-GB" altLang="cs-CZ" smtClean="0"/>
              <a:t>Fourth Outline Level</a:t>
            </a:r>
          </a:p>
          <a:p>
            <a:pPr lvl="4"/>
            <a:r>
              <a:rPr lang="en-GB" altLang="cs-CZ" smtClean="0"/>
              <a:t>Fifth Outline Level</a:t>
            </a:r>
          </a:p>
          <a:p>
            <a:pPr lvl="4"/>
            <a:r>
              <a:rPr lang="en-GB" altLang="cs-CZ" smtClean="0"/>
              <a:t>Sixth Outline Level</a:t>
            </a:r>
          </a:p>
          <a:p>
            <a:pPr lvl="4"/>
            <a:r>
              <a:rPr lang="en-GB" altLang="cs-CZ" smtClean="0"/>
              <a:t>Seventh Outline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 marL="215900" indent="-214313" eaLnBrk="1">
              <a:buClrTx/>
              <a:buSzPct val="4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969696"/>
                </a:solidFill>
                <a:latin typeface="Times New Roman" panose="02020603050405020304" pitchFamily="18" charset="0"/>
              </a:defRPr>
            </a:lvl1pPr>
          </a:lstStyle>
          <a:p>
            <a:fld id="{5F56A40C-6564-4927-BF54-5E1E1AF5434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00287D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287D"/>
          </a:solidFill>
          <a:latin typeface="Trebuchet MS" panose="020B0603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Product and Service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en-GB" altLang="cs-CZ" sz="2400" dirty="0" smtClean="0">
                <a:solidFill>
                  <a:srgbClr val="898989"/>
                </a:solidFill>
              </a:rPr>
              <a:t>Introduction to Service Science</a:t>
            </a:r>
          </a:p>
          <a:p>
            <a:pPr algn="ctr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en-GB" altLang="cs-CZ" sz="2400" dirty="0" smtClean="0">
                <a:solidFill>
                  <a:srgbClr val="898989"/>
                </a:solidFill>
              </a:rPr>
              <a:t>© Leonard Walletzký</a:t>
            </a:r>
            <a:endParaRPr lang="en-GB" altLang="cs-CZ" sz="24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system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400"/>
              </a:spcBef>
              <a:buClr>
                <a:srgbClr val="969696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Provider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Individual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Organization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Technology that provider is responsible for</a:t>
            </a:r>
          </a:p>
          <a:p>
            <a:pPr eaLnBrk="1" hangingPunct="1">
              <a:spcBef>
                <a:spcPts val="400"/>
              </a:spcBef>
              <a:buClr>
                <a:srgbClr val="969696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Client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Individual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Organization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Portion of reality owned by Client</a:t>
            </a:r>
          </a:p>
          <a:p>
            <a:pPr eaLnBrk="1" hangingPunct="1">
              <a:spcBef>
                <a:spcPts val="400"/>
              </a:spcBef>
              <a:buClr>
                <a:srgbClr val="969696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Target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The reality to be transformed or operated on by Provider for sake of Client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People, dimensions of business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Dimensions of products, technology </a:t>
            </a:r>
            <a:r>
              <a:rPr lang="en-GB" altLang="cs-CZ" sz="1600" dirty="0" err="1" smtClean="0"/>
              <a:t>artifacts</a:t>
            </a:r>
            <a:r>
              <a:rPr lang="en-GB" altLang="cs-CZ" sz="1600" dirty="0" smtClean="0"/>
              <a:t> &amp; environment</a:t>
            </a:r>
          </a:p>
          <a:p>
            <a:pPr lvl="1" eaLnBrk="1" hangingPunct="1">
              <a:spcBef>
                <a:spcPts val="400"/>
              </a:spcBef>
              <a:buClr>
                <a:srgbClr val="FF0000"/>
              </a:buClr>
              <a:buSzPct val="12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1600" dirty="0" smtClean="0"/>
              <a:t>Information, codified knowledge</a:t>
            </a:r>
          </a:p>
          <a:p>
            <a:pPr marL="341313" eaLnBrk="1" hangingPunct="1">
              <a:spcBef>
                <a:spcPts val="400"/>
              </a:spcBef>
              <a:buClrTx/>
              <a:buSzPct val="120000"/>
              <a:buFontTx/>
              <a:buNone/>
            </a:pPr>
            <a:endParaRPr lang="en-GB" altLang="cs-CZ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1000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system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989138"/>
            <a:ext cx="72580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Basic Service Economy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is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is always a co-creator of the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All social and economics actors are the resource integrators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is always uniquely and </a:t>
            </a:r>
            <a:r>
              <a:rPr lang="en-GB" altLang="cs-CZ" sz="2400" dirty="0" err="1" smtClean="0"/>
              <a:t>phenomenologically</a:t>
            </a:r>
            <a:r>
              <a:rPr lang="en-GB" altLang="cs-CZ" sz="2400" dirty="0" smtClean="0"/>
              <a:t> determined by the beneficiary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is the fundamental basis of exchange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application of operant resources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seller uses his resources to provide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basis for all exchange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There is not possible to simply exchange the product without using services or this possibility is only marginal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is exchanged for service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Services are used on both sides of the market to finish the transaction</a:t>
            </a:r>
          </a:p>
          <a:p>
            <a:pPr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Example: Credit cards transactions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10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The customer is always a co-creator of the value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0725" y="2103438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role of the customer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can not be ignored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Without interaction with the customer the transaction can not be finished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creation is interactional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Example: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You can not provide the cloud service without communication with the customer and analysing of his/her needs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All social and economics actors are the resource integrators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creation is network of networks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sellers needs to buy other services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are customers for other providers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They also participate on value creation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integration of the resources is kind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Example</a:t>
            </a:r>
          </a:p>
          <a:p>
            <a:pPr lvl="1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Internet provider needs to integrate:</a:t>
            </a:r>
          </a:p>
          <a:p>
            <a:pPr lvl="2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Wired infrastructure – rent from the other company</a:t>
            </a:r>
          </a:p>
          <a:p>
            <a:pPr lvl="2"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Power supply – from electricity company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10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1000" fill="hold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Value is always uniquely and </a:t>
            </a:r>
            <a:r>
              <a:rPr lang="en-GB" altLang="cs-CZ" sz="2400" b="1" dirty="0" err="1" smtClean="0">
                <a:solidFill>
                  <a:srgbClr val="00287D"/>
                </a:solidFill>
              </a:rPr>
              <a:t>phenomenologically</a:t>
            </a:r>
            <a:r>
              <a:rPr lang="en-GB" altLang="cs-CZ" sz="2400" b="1" dirty="0" smtClean="0">
                <a:solidFill>
                  <a:srgbClr val="00287D"/>
                </a:solidFill>
              </a:rPr>
              <a:t> determined by the beneficiary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Value is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Idiosyncratic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Designed for particular customer</a:t>
            </a:r>
            <a:endParaRPr lang="en-GB" altLang="cs-CZ" sz="2400" dirty="0" smtClean="0"/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Experiential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knowledge and information are not static</a:t>
            </a:r>
            <a:endParaRPr lang="en-GB" altLang="cs-CZ" sz="2400" dirty="0" smtClean="0"/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Contextual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combination of knowledge and information is unique in every particular case</a:t>
            </a:r>
            <a:endParaRPr lang="en-GB" altLang="cs-CZ" sz="2400" dirty="0" smtClean="0"/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Meaning laden</a:t>
            </a:r>
          </a:p>
          <a:p>
            <a:pPr lvl="2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Client and provider should understand the meaning of the value (must see the value for both)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Advanced SDL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Indirect exchange masks the fundamental basis of exchange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Goods are distribution mechanism for service provision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Operant resources are the fundamental source of competitive advantage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All economies are service economies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enterprise cannot deliver value, but only value proposition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service-</a:t>
            </a:r>
            <a:r>
              <a:rPr lang="en-GB" altLang="cs-CZ" sz="2400" dirty="0" err="1" smtClean="0"/>
              <a:t>centered</a:t>
            </a:r>
            <a:r>
              <a:rPr lang="en-GB" altLang="cs-CZ" sz="2400" dirty="0" smtClean="0"/>
              <a:t> view is inherently customer oriented and relational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Indirect exchange masks the fundamental basis of exchange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application of specialized skills and knowledge is the fundamental basis of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provided through complex combinations of goods, money and institutions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basis of exchange is not always apparent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Operational leasing of the car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Car is seemed to be a prior goods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Prior is the service for the company – cost saving, additional services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922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Goods are distribution mechanism for service provision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Goods deliver their value through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Using goods is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We are not buying goods to own them but to use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Price difference is based on the difference of service the goods provide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Two phones – cheap and expensive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Both provide the basic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more expensive one should provide more services including prestige (</a:t>
            </a:r>
            <a:r>
              <a:rPr lang="en-GB" dirty="0" err="1" smtClean="0"/>
              <a:t>Vertu</a:t>
            </a:r>
            <a:r>
              <a:rPr lang="en-GB" dirty="0" smtClean="0"/>
              <a:t> luxury phones)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12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History of economics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720725" y="2017713"/>
          <a:ext cx="8235950" cy="4687432"/>
        </p:xfrm>
        <a:graphic>
          <a:graphicData uri="http://schemas.openxmlformats.org/drawingml/2006/table">
            <a:tbl>
              <a:tblPr/>
              <a:tblGrid>
                <a:gridCol w="1373188"/>
                <a:gridCol w="1470025"/>
                <a:gridCol w="1276350"/>
                <a:gridCol w="1371600"/>
                <a:gridCol w="1241425"/>
                <a:gridCol w="1503362"/>
              </a:tblGrid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Economics Offering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Commodity Goods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Packaged Goods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Commodity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Consumer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Business Services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Economy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Agrarian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Industrial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Service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Experience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Transformation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Economic Function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Extract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Make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Deliver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Stage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Co-create value growth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Nature of Offering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Fungible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Tangible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Intangible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Memorable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Effectual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Key Attribute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Natural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Standard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Custom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Personal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Value growth relationship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Method of Supply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Stored in Bulk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Inventory of product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Delivered on demand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Reveal over duration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Sustained over time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Settler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Trader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Manufacturer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Provider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Stager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Collaborator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063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Buyer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Market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Customer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Client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Guest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Collaborator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73342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Factors of Demand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Characteristics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Features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Benefits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Sensations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4pPr>
                      <a:lvl5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>
                          <a:solidFill>
                            <a:srgbClr val="000000"/>
                          </a:solidFill>
                          <a:latin typeface="Trebuchet MS" panose="020B0603020202020204" pitchFamily="34" charset="0"/>
                          <a:cs typeface="DejaVu Sans" panose="020B0603030804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DejaVu Sans" panose="020B0603030804020204" pitchFamily="34" charset="0"/>
                        </a:rPr>
                        <a:t>Capabilities (Cultural values)</a:t>
                      </a:r>
                    </a:p>
                  </a:txBody>
                  <a:tcPr marL="90000" marR="90000" marT="57456" marB="46800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Operant resources are the fundamental source of competitive advantage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We speak bout knowledge an information intensive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services are provided by combination of specialized knowledge, ownership of information and combination of other resources (labour, capital)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comparative ability to cause desired change drives 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Apple and iPhones – new way of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954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All economies are service economies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Present economics systems can not exist without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Even developing countries are dependent 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Example: Payments are done by mobile phones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Services are now becoming more apparent with increased specialization and outsourcing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X as a Service, where X could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Infrastructure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Payment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Anything else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875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The enterprise cannot deliver value, but only value proposition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Not only enterprise, generally every entity providing a service (provider)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School, university,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Provider can offer their applied resources for the value creation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Collaborate on value creation following acceptance of value propositions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Can not create and/or deliver value independently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University and its study programs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602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A service-</a:t>
            </a:r>
            <a:r>
              <a:rPr lang="en-GB" altLang="cs-CZ" dirty="0" err="1" smtClean="0"/>
              <a:t>centered</a:t>
            </a:r>
            <a:r>
              <a:rPr lang="en-GB" altLang="cs-CZ" dirty="0" smtClean="0"/>
              <a:t> view is inherently customer oriented and relational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defined in terms of customer-determined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Service is co-created with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Only customer decide the final version of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Co-creation is </a:t>
            </a:r>
            <a:r>
              <a:rPr lang="en-GB" b="1" dirty="0" smtClean="0"/>
              <a:t>inherently</a:t>
            </a:r>
            <a:r>
              <a:rPr lang="en-GB" dirty="0" smtClean="0"/>
              <a:t> customer oriented and relational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Development of the IT services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Always need to ask about the basic of the problem they are solving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64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720725" y="873125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Comparison: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2002" y="1641474"/>
            <a:ext cx="4205982" cy="452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r>
              <a:rPr lang="en-GB" altLang="cs-CZ" sz="2400" b="1" u="sng" dirty="0" smtClean="0"/>
              <a:t>Product Dominant Logic: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is value destroyer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has limited power to impact quality or features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is motivated to destroy goods to buy new one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Seller is maximizing short time profit</a:t>
            </a:r>
            <a:endParaRPr lang="en-GB" altLang="cs-CZ" sz="2400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0" y="1641474"/>
            <a:ext cx="453650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r>
              <a:rPr lang="en-GB" altLang="cs-CZ" sz="2400" b="1" u="sng" dirty="0" smtClean="0"/>
              <a:t>Service Dominant Logic: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is value co-creator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 communicate with seller about all features of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Long time relationship is preferred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</a:pPr>
            <a:endParaRPr lang="en-GB" altLang="cs-CZ" sz="2400" dirty="0" smtClean="0"/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Seller is maximizing the long time profit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Conclusion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Product Dominant Logic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Service Dominant logic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paradigms of PDL and SDL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examples of PDL and SDL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Product dominant logic paradigms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manufacturer develops a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manufacturer makes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product is given to the market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 consumer buys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consumer uses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supplier eventually provides additional support of the product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consumer gets rid of the product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Product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process is considered as an ownership transfer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producer and buyer are not closely connected</a:t>
            </a:r>
          </a:p>
          <a:p>
            <a:pPr lvl="1" eaLnBrk="1" hangingPunct="1">
              <a:spcBef>
                <a:spcPts val="550"/>
              </a:spcBef>
              <a:buClr>
                <a:srgbClr val="FF0000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They are in touch only in the moment of ownership transfer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product is tangible and it is easy to convert it to money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major task in production is an optimization of product quantity according to fixed and variable costs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The main goal is to achieve maximum profit in short term</a:t>
            </a:r>
          </a:p>
          <a:p>
            <a:pPr eaLnBrk="1" hangingPunct="1">
              <a:spcBef>
                <a:spcPts val="550"/>
              </a:spcBef>
              <a:buClr>
                <a:srgbClr val="969696"/>
              </a:buClr>
              <a:buSzPct val="87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200" dirty="0" smtClean="0"/>
              <a:t>Only difference for the services is immateriality</a:t>
            </a:r>
            <a:endParaRPr lang="en-GB" altLang="cs-CZ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Economy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969696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Service is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Associated with the work that servants did for their masters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Set of the benefits delivered from accountable service provider, mostly in close co-action with his service suppliers, generated by the functions of technical systems and/or by distinct activities of individuals, commissioned according to the needs of his service customers (</a:t>
            </a:r>
            <a:r>
              <a:rPr lang="en-GB" altLang="cs-CZ" sz="2000" dirty="0" err="1" smtClean="0"/>
              <a:t>Spohrer</a:t>
            </a:r>
            <a:r>
              <a:rPr lang="en-GB" altLang="cs-CZ" sz="2000" dirty="0" smtClean="0"/>
              <a:t>)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Application of specialized competencies through deeds, processes and performances for benefit of another entity or entity itself (</a:t>
            </a:r>
            <a:r>
              <a:rPr lang="en-GB" altLang="cs-CZ" sz="2000" dirty="0" err="1" smtClean="0"/>
              <a:t>Vargo</a:t>
            </a:r>
            <a:r>
              <a:rPr lang="en-GB" altLang="cs-CZ" sz="2000" dirty="0" smtClean="0"/>
              <a:t> and Lush)</a:t>
            </a:r>
          </a:p>
          <a:p>
            <a:pPr lvl="1" eaLnBrk="1" hangingPunct="1">
              <a:spcBef>
                <a:spcPts val="500"/>
              </a:spcBef>
              <a:buClr>
                <a:srgbClr val="FF0000"/>
              </a:buClr>
              <a:buSzPct val="96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000" dirty="0" smtClean="0"/>
              <a:t>Application of competencies for the benefit of another, meaning that service is kind of action, performance or promise that is exchanged for value between provider and client (</a:t>
            </a:r>
            <a:r>
              <a:rPr lang="en-GB" altLang="cs-CZ" sz="2000" dirty="0" err="1" smtClean="0"/>
              <a:t>Spohrer</a:t>
            </a:r>
            <a:r>
              <a:rPr lang="en-GB" altLang="cs-CZ" sz="2000" dirty="0" smtClean="0"/>
              <a:t>)</a:t>
            </a:r>
          </a:p>
          <a:p>
            <a:pPr marL="741363" lvl="1" eaLnBrk="1" hangingPunct="1">
              <a:spcBef>
                <a:spcPts val="500"/>
              </a:spcBef>
              <a:buClrTx/>
              <a:buSzPct val="96000"/>
              <a:buFontTx/>
              <a:buNone/>
            </a:pPr>
            <a:endParaRPr lang="en-GB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emphasis is not on tangible product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Is on services the customer can get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No matter if the service is realized through the product or someone else to perform the service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Ownership is not important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customer obtain benefits by renting to: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use a physical object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hire the labour and expertise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pay for access to facilities and networks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1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Toothbrush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You buy toothbrush to clean your teeth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service (problem to solve) = to clean dirty teeth to impress a girl / boy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The service can be enlarged by communication with the customer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For mouth wash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Specialized tooth paste – white teeth, mint breath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Electric teeth brush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0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4E4E4"/>
            </a:gs>
            <a:gs pos="100000">
              <a:srgbClr val="F5F5F5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r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cs-CZ" sz="2400" b="1" dirty="0" smtClean="0">
                <a:solidFill>
                  <a:srgbClr val="00287D"/>
                </a:solidFill>
              </a:rPr>
              <a:t>Service dominant logic</a:t>
            </a:r>
            <a:endParaRPr lang="en-GB" altLang="cs-CZ" sz="2400" b="1" dirty="0">
              <a:solidFill>
                <a:srgbClr val="00287D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Trebuchet MS" panose="020B0603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Customers do not buy goods or services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They buy offerings which render services that create value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Traditional division between goods and services is outdated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Activities render services</a:t>
            </a:r>
          </a:p>
          <a:p>
            <a:pPr lvl="1" eaLnBrk="1" hangingPunct="1">
              <a:spcBef>
                <a:spcPts val="600"/>
              </a:spcBef>
              <a:buClr>
                <a:srgbClr val="FF0000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Things render services</a:t>
            </a:r>
          </a:p>
          <a:p>
            <a:pPr eaLnBrk="1" hangingPunct="1">
              <a:spcBef>
                <a:spcPts val="600"/>
              </a:spcBef>
              <a:buClr>
                <a:srgbClr val="969696"/>
              </a:buClr>
              <a:buSzPct val="80000"/>
              <a:buFont typeface="Times New Roman" panose="02020603050405020304" pitchFamily="18" charset="0"/>
              <a:buBlip>
                <a:blip r:embed="rId3"/>
              </a:buBlip>
            </a:pPr>
            <a:r>
              <a:rPr lang="en-GB" altLang="cs-CZ" sz="2400" dirty="0" smtClean="0"/>
              <a:t>The shift in focus to services leads to shift from producer perspective to customer perspective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Supermarket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Home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Additional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Playground corner for customers children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Toilets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Self cash desk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Return of the goods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Helpdesks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932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anose="020B0603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1368</Words>
  <Application>Microsoft Office PowerPoint</Application>
  <PresentationFormat>Předvádění na obrazovce (4:3)</PresentationFormat>
  <Paragraphs>241</Paragraphs>
  <Slides>25</Slides>
  <Notes>17</Notes>
  <HiddenSlides>2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Example</vt:lpstr>
      <vt:lpstr>Prezentace aplikace PowerPoint</vt:lpstr>
      <vt:lpstr>Example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Indirect exchange masks the fundamental basis of exchange</vt:lpstr>
      <vt:lpstr>Goods are distribution mechanism for service provision</vt:lpstr>
      <vt:lpstr>Operant resources are the fundamental source of competitive advantage</vt:lpstr>
      <vt:lpstr>All economies are service economies</vt:lpstr>
      <vt:lpstr>The enterprise cannot deliver value, but only value proposition</vt:lpstr>
      <vt:lpstr>A service-centered view is inherently customer oriented and relational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qwalletz</dc:creator>
  <cp:lastModifiedBy/>
  <cp:revision>1</cp:revision>
  <dcterms:created xsi:type="dcterms:W3CDTF">2014-08-30T21:27:17Z</dcterms:created>
  <dcterms:modified xsi:type="dcterms:W3CDTF">2014-09-24T09:54:42Z</dcterms:modified>
</cp:coreProperties>
</file>