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54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79" r:id="rId9"/>
    <p:sldId id="262" r:id="rId10"/>
    <p:sldId id="280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71" r:id="rId26"/>
    <p:sldId id="272" r:id="rId27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rebuchet MS" panose="020B0603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06/relationships/vbaProject" Target="vbaProject.bin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80320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287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143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016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430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30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694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727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239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386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766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689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396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745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342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894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30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359B41-F6D8-4B39-A4CA-58375A924F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154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F9ADAA-3871-4512-8D2B-4132D42353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228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4513" y="1125538"/>
            <a:ext cx="2057400" cy="5003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1388" cy="5003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AF98F16-C561-4799-B477-481BB5A5AF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7114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001E05-2E29-4B9B-BA4A-A7771FC2A2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259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0271B0A-43E0-4BA4-8E9B-83B31FAEB5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2698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901F2C9-95C5-49B1-BF4E-7F593954FF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486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38600" cy="41116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1725" y="2017713"/>
            <a:ext cx="4040188" cy="41116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FC82C4-2003-4680-925A-21DAA3AFFD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5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10F38D5-4D9E-40ED-B56C-042211A5FE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0676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7D6BB77-DC58-49C7-AA54-B47F5391C6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470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B0954A-C9D9-4659-9BDC-9EF8B13AE3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51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2ACE44-D6EA-4058-85FC-8205B383F9D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160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71454D9-4223-4EA9-9125-67719B419E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85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A91BDA-813B-448C-860F-5321AF06C8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418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80D1C20-0844-415D-9571-6762C3E646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789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4513" y="1125538"/>
            <a:ext cx="2057400" cy="5003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1388" cy="5003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09DACD-5A86-4A18-A279-523A5C7044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539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A2F204-8FEC-48CD-A459-81337541E4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389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38600" cy="41116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1725" y="2017713"/>
            <a:ext cx="4040188" cy="41116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88736F-1914-48CD-A84E-8945E147E1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390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10AE46-5018-48F2-A8D5-EE31C10D2D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079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57C28B4-64F4-48DB-B3A7-64E3B70ED8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35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0D12AF-7DFA-49B7-A89C-A68831A1A7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51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3E23F4-914C-44D6-ACAB-EF639510E4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234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155F6A-7F98-4611-97F0-2C859E2E12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464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0">
            <a:gsLst>
              <a:gs pos="0">
                <a:srgbClr val="001E5F"/>
              </a:gs>
              <a:gs pos="100000">
                <a:srgbClr val="00287D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478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1188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the outline text format</a:t>
            </a:r>
          </a:p>
          <a:p>
            <a:pPr lvl="1"/>
            <a:r>
              <a:rPr lang="en-GB" altLang="cs-CZ" smtClean="0"/>
              <a:t>Second Outline Level</a:t>
            </a:r>
          </a:p>
          <a:p>
            <a:pPr lvl="2"/>
            <a:r>
              <a:rPr lang="en-GB" altLang="cs-CZ" smtClean="0"/>
              <a:t>Third Outline Level</a:t>
            </a:r>
          </a:p>
          <a:p>
            <a:pPr lvl="3"/>
            <a:r>
              <a:rPr lang="en-GB" altLang="cs-CZ" smtClean="0"/>
              <a:t>Fourth Outline Level</a:t>
            </a:r>
          </a:p>
          <a:p>
            <a:pPr lvl="4"/>
            <a:r>
              <a:rPr lang="en-GB" altLang="cs-CZ" smtClean="0"/>
              <a:t>Fifth Outline Level</a:t>
            </a:r>
          </a:p>
          <a:p>
            <a:pPr lvl="4"/>
            <a:r>
              <a:rPr lang="en-GB" altLang="cs-CZ" smtClean="0"/>
              <a:t>Sixth Outline Level</a:t>
            </a:r>
          </a:p>
          <a:p>
            <a:pPr lvl="4"/>
            <a:r>
              <a:rPr lang="en-GB" altLang="cs-CZ" smtClean="0"/>
              <a:t>Seventh Outline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2B3CF72-C877-46A7-889E-FA7048D8FA7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 kern="1200">
          <a:solidFill>
            <a:srgbClr val="00287D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9pPr>
    </p:titleStyle>
    <p:bodyStyle>
      <a:lvl1pPr marL="342900" indent="-3429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0">
            <a:gsLst>
              <a:gs pos="0">
                <a:srgbClr val="001E5F"/>
              </a:gs>
              <a:gs pos="100000">
                <a:srgbClr val="00287D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478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the title text format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1188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the outline text format</a:t>
            </a:r>
          </a:p>
          <a:p>
            <a:pPr lvl="1"/>
            <a:r>
              <a:rPr lang="en-GB" altLang="cs-CZ" smtClean="0"/>
              <a:t>Second Outline Level</a:t>
            </a:r>
          </a:p>
          <a:p>
            <a:pPr lvl="2"/>
            <a:r>
              <a:rPr lang="en-GB" altLang="cs-CZ" smtClean="0"/>
              <a:t>Third Outline Level</a:t>
            </a:r>
          </a:p>
          <a:p>
            <a:pPr lvl="3"/>
            <a:r>
              <a:rPr lang="en-GB" altLang="cs-CZ" smtClean="0"/>
              <a:t>Fourth Outline Level</a:t>
            </a:r>
          </a:p>
          <a:p>
            <a:pPr lvl="4"/>
            <a:r>
              <a:rPr lang="en-GB" altLang="cs-CZ" smtClean="0"/>
              <a:t>Fifth Outline Level</a:t>
            </a:r>
          </a:p>
          <a:p>
            <a:pPr lvl="4"/>
            <a:r>
              <a:rPr lang="en-GB" altLang="cs-CZ" smtClean="0"/>
              <a:t>Sixth Outline Level</a:t>
            </a:r>
          </a:p>
          <a:p>
            <a:pPr lvl="4"/>
            <a:r>
              <a:rPr lang="en-GB" altLang="cs-CZ" smtClean="0"/>
              <a:t>Seventh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marL="215900" indent="-214313" eaLnBrk="1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969696"/>
                </a:solidFill>
                <a:latin typeface="Times New Roman" panose="02020603050405020304" pitchFamily="18" charset="0"/>
              </a:defRPr>
            </a:lvl1pPr>
          </a:lstStyle>
          <a:p>
            <a:fld id="{5F56A40C-6564-4927-BF54-5E1E1AF5434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 kern="1200">
          <a:solidFill>
            <a:srgbClr val="00287D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287D"/>
          </a:solidFill>
          <a:latin typeface="Trebuchet MS" panose="020B0603020202020204" pitchFamily="34" charset="0"/>
          <a:cs typeface="DejaVu Sans" panose="020B0603030804020204" pitchFamily="34" charset="0"/>
        </a:defRPr>
      </a:lvl9pPr>
    </p:titleStyle>
    <p:bodyStyle>
      <a:lvl1pPr marL="342900" indent="-3429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Product and Service Dominant Logic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  <a:buSzPct val="80000"/>
              <a:buFontTx/>
              <a:buNone/>
            </a:pPr>
            <a:r>
              <a:rPr lang="en-GB" altLang="cs-CZ" sz="2400" dirty="0" smtClean="0">
                <a:solidFill>
                  <a:srgbClr val="898989"/>
                </a:solidFill>
              </a:rPr>
              <a:t>Introduction to Service Science</a:t>
            </a:r>
          </a:p>
          <a:p>
            <a:pPr algn="ctr" eaLnBrk="1" hangingPunct="1">
              <a:spcBef>
                <a:spcPts val="600"/>
              </a:spcBef>
              <a:buClrTx/>
              <a:buSzPct val="80000"/>
              <a:buFontTx/>
              <a:buNone/>
            </a:pPr>
            <a:r>
              <a:rPr lang="en-GB" altLang="cs-CZ" sz="2400" dirty="0" smtClean="0">
                <a:solidFill>
                  <a:srgbClr val="898989"/>
                </a:solidFill>
              </a:rPr>
              <a:t>© Leonard Walletzký</a:t>
            </a:r>
            <a:endParaRPr lang="en-GB" altLang="cs-CZ" sz="24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Service system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rgbClr val="969696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Provider</a:t>
            </a:r>
          </a:p>
          <a:p>
            <a:pPr lvl="1" eaLnBrk="1" hangingPunct="1">
              <a:spcBef>
                <a:spcPts val="400"/>
              </a:spcBef>
              <a:buClr>
                <a:srgbClr val="FF00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Individual</a:t>
            </a:r>
          </a:p>
          <a:p>
            <a:pPr lvl="1" eaLnBrk="1" hangingPunct="1">
              <a:spcBef>
                <a:spcPts val="400"/>
              </a:spcBef>
              <a:buClr>
                <a:srgbClr val="FF00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Organization</a:t>
            </a:r>
          </a:p>
          <a:p>
            <a:pPr lvl="1" eaLnBrk="1" hangingPunct="1">
              <a:spcBef>
                <a:spcPts val="400"/>
              </a:spcBef>
              <a:buClr>
                <a:srgbClr val="FF00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Technology that provider is responsible for</a:t>
            </a:r>
          </a:p>
          <a:p>
            <a:pPr eaLnBrk="1" hangingPunct="1">
              <a:spcBef>
                <a:spcPts val="400"/>
              </a:spcBef>
              <a:buClr>
                <a:srgbClr val="969696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Client</a:t>
            </a:r>
          </a:p>
          <a:p>
            <a:pPr lvl="1" eaLnBrk="1" hangingPunct="1">
              <a:spcBef>
                <a:spcPts val="400"/>
              </a:spcBef>
              <a:buClr>
                <a:srgbClr val="FF00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Individual</a:t>
            </a:r>
          </a:p>
          <a:p>
            <a:pPr lvl="1" eaLnBrk="1" hangingPunct="1">
              <a:spcBef>
                <a:spcPts val="400"/>
              </a:spcBef>
              <a:buClr>
                <a:srgbClr val="FF00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Organization</a:t>
            </a:r>
          </a:p>
          <a:p>
            <a:pPr lvl="1" eaLnBrk="1" hangingPunct="1">
              <a:spcBef>
                <a:spcPts val="400"/>
              </a:spcBef>
              <a:buClr>
                <a:srgbClr val="FF00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Portion of reality owned by Client</a:t>
            </a:r>
          </a:p>
          <a:p>
            <a:pPr eaLnBrk="1" hangingPunct="1">
              <a:spcBef>
                <a:spcPts val="400"/>
              </a:spcBef>
              <a:buClr>
                <a:srgbClr val="969696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Target</a:t>
            </a:r>
          </a:p>
          <a:p>
            <a:pPr lvl="1" eaLnBrk="1" hangingPunct="1">
              <a:spcBef>
                <a:spcPts val="400"/>
              </a:spcBef>
              <a:buClr>
                <a:srgbClr val="FF00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The reality to be transformed or operated on by Provider for sake of Client</a:t>
            </a:r>
          </a:p>
          <a:p>
            <a:pPr lvl="1" eaLnBrk="1" hangingPunct="1">
              <a:spcBef>
                <a:spcPts val="400"/>
              </a:spcBef>
              <a:buClr>
                <a:srgbClr val="FF00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People, dimensions of business</a:t>
            </a:r>
          </a:p>
          <a:p>
            <a:pPr lvl="1" eaLnBrk="1" hangingPunct="1">
              <a:spcBef>
                <a:spcPts val="400"/>
              </a:spcBef>
              <a:buClr>
                <a:srgbClr val="FF00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Dimensions of products, technology </a:t>
            </a:r>
            <a:r>
              <a:rPr lang="en-GB" altLang="cs-CZ" sz="1600" dirty="0" err="1" smtClean="0"/>
              <a:t>artifacts</a:t>
            </a:r>
            <a:r>
              <a:rPr lang="en-GB" altLang="cs-CZ" sz="1600" dirty="0" smtClean="0"/>
              <a:t> &amp; environment</a:t>
            </a:r>
          </a:p>
          <a:p>
            <a:pPr lvl="1" eaLnBrk="1" hangingPunct="1">
              <a:spcBef>
                <a:spcPts val="400"/>
              </a:spcBef>
              <a:buClr>
                <a:srgbClr val="FF00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1600" dirty="0" smtClean="0"/>
              <a:t>Information, codified knowledge</a:t>
            </a:r>
          </a:p>
          <a:p>
            <a:pPr marL="341313" eaLnBrk="1" hangingPunct="1">
              <a:spcBef>
                <a:spcPts val="400"/>
              </a:spcBef>
              <a:buClrTx/>
              <a:buSzPct val="120000"/>
              <a:buFontTx/>
              <a:buNone/>
            </a:pPr>
            <a:endParaRPr lang="en-GB" altLang="cs-CZ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10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1000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1" dur="1000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1000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7" dur="1000" fill="hold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1000" fill="hold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1" dur="1000"/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1000" fill="hold"/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Service system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1989138"/>
            <a:ext cx="72580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Basic Service Economy Paradigms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Service is the fundamental basis of exchange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customer is always a co-creator of the value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All social and economics actors are the resource integrators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Value is always uniquely and </a:t>
            </a:r>
            <a:r>
              <a:rPr lang="en-GB" altLang="cs-CZ" sz="2400" dirty="0" err="1" smtClean="0"/>
              <a:t>phenomenologically</a:t>
            </a:r>
            <a:r>
              <a:rPr lang="en-GB" altLang="cs-CZ" sz="2400" dirty="0" smtClean="0"/>
              <a:t> determined by the beneficiary</a:t>
            </a: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Service is the fundamental basis of exchange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application of operant resources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seller uses his resources to provide the service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basis for all exchange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There is not possible to simply exchange the product without using services or this possibility is only marginal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Service is exchanged for service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Services are used on both sides of the market to finish the transaction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Example: Credit cards transactions</a:t>
            </a: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10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The customer is always a co-creator of the value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20725" y="2103438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role of the customer is interactional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customer can not be ignored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Without interaction with the customer the transaction can not be finished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Value creation is interactional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Example: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You can not provide the cloud service without communication with the customer and analysing of his/her needs</a:t>
            </a: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All social and economics actors are the resource integrators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Value creation is network of networks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sellers needs to buy other services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are customers for other providers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They also participate on value creation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integration of the resources is kind of the service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Example</a:t>
            </a:r>
          </a:p>
          <a:p>
            <a:pPr lvl="1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Internet provider needs to integrate:</a:t>
            </a:r>
          </a:p>
          <a:p>
            <a:pPr lvl="2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Wired infrastructure – rent from the other company</a:t>
            </a:r>
          </a:p>
          <a:p>
            <a:pPr lvl="2"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Power supply – from electricity company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10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10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3" dur="10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10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Value is always uniquely and </a:t>
            </a:r>
            <a:r>
              <a:rPr lang="en-GB" altLang="cs-CZ" sz="2400" b="1" dirty="0" err="1" smtClean="0">
                <a:solidFill>
                  <a:srgbClr val="00287D"/>
                </a:solidFill>
              </a:rPr>
              <a:t>phenomenologically</a:t>
            </a:r>
            <a:r>
              <a:rPr lang="en-GB" altLang="cs-CZ" sz="2400" b="1" dirty="0" smtClean="0">
                <a:solidFill>
                  <a:srgbClr val="00287D"/>
                </a:solidFill>
              </a:rPr>
              <a:t> determined by the beneficiary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Value is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Idiosyncratic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Designed for particular customer</a:t>
            </a:r>
            <a:endParaRPr lang="en-GB" altLang="cs-CZ" sz="2400" dirty="0" smtClean="0"/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Experiential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knowledge and information are not static</a:t>
            </a:r>
            <a:endParaRPr lang="en-GB" altLang="cs-CZ" sz="2400" dirty="0" smtClean="0"/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Contextual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combination of knowledge and information is unique in every particular case</a:t>
            </a:r>
            <a:endParaRPr lang="en-GB" altLang="cs-CZ" sz="2400" dirty="0" smtClean="0"/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Meaning laden</a:t>
            </a:r>
          </a:p>
          <a:p>
            <a:pPr lvl="2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Client and provider should understand the meaning of the value (must see the value for both)</a:t>
            </a: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Advanced SDL Paradigms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Indirect exchange masks the fundamental basis of exchange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Goods are distribution mechanism for service provision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Operant resources are the fundamental source of competitive advantage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All economies are service economies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enterprise cannot deliver value, but only value proposition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A service-</a:t>
            </a:r>
            <a:r>
              <a:rPr lang="en-GB" altLang="cs-CZ" sz="2400" dirty="0" err="1" smtClean="0"/>
              <a:t>centered</a:t>
            </a:r>
            <a:r>
              <a:rPr lang="en-GB" altLang="cs-CZ" sz="2400" dirty="0" smtClean="0"/>
              <a:t> view is inherently customer oriented and relational</a:t>
            </a: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Indirect exchange masks the fundamental basis of exchange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application of specialized skills and knowledge is the fundamental basis of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Service is provided through complex combinations of goods, money and institutions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Service basis of exchange is not always apparent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Operational leasing of the car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Car is seemed to be a prior goods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Prior is the service for the company – cost saving, additional services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922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Goods are distribution mechanism for service provision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Goods deliver their value through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Using goods is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We are not buying goods to own them but to use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Price difference is based on the difference of service the goods provide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Two phones – cheap and expensive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Both provide the basic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The more expensive one should provide more services including prestige (</a:t>
            </a:r>
            <a:r>
              <a:rPr lang="en-GB" dirty="0" err="1" smtClean="0"/>
              <a:t>Vertu</a:t>
            </a:r>
            <a:r>
              <a:rPr lang="en-GB" dirty="0" smtClean="0"/>
              <a:t> luxury phones)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12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History of economics paradigms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720725" y="2017713"/>
          <a:ext cx="8235950" cy="4687432"/>
        </p:xfrm>
        <a:graphic>
          <a:graphicData uri="http://schemas.openxmlformats.org/drawingml/2006/table">
            <a:tbl>
              <a:tblPr/>
              <a:tblGrid>
                <a:gridCol w="1373188"/>
                <a:gridCol w="1470025"/>
                <a:gridCol w="1276350"/>
                <a:gridCol w="1371600"/>
                <a:gridCol w="1241425"/>
                <a:gridCol w="1503362"/>
              </a:tblGrid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Economics Offering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Commodity Goods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Packaged Goods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Commodity Services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Consumer Services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Business Services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Economy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Agrarian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Industrial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Service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Experience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Transformation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Economic Function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Extract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Make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Deliver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Stage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Co-create value growth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Nature of Offering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Fungible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Tangible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Intangible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Memorable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Effectual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Key Attribute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Natural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Standard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Custom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Personal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Value growth relationship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Method of Supply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Stored in Bulk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Inventory of product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Delivered on demand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Reveal over duration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Sustained over time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Settler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Trader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Manufacturer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Provider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Stager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Collaborator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Buyer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Market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Customer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Client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Guest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Collaborator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7334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Factors of Demand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Characteristics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Features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Benefits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Sensations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4pPr>
                      <a:lvl5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>
                          <a:solidFill>
                            <a:srgbClr val="000000"/>
                          </a:solidFill>
                          <a:latin typeface="Trebuchet MS" panose="020B0603020202020204" pitchFamily="34" charset="0"/>
                          <a:cs typeface="DejaVu Sans" panose="020B0603030804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DejaVu Sans" panose="020B0603030804020204" pitchFamily="34" charset="0"/>
                        </a:rPr>
                        <a:t>Capabilities (Cultural values)</a:t>
                      </a:r>
                    </a:p>
                  </a:txBody>
                  <a:tcPr marL="90000" marR="90000" marT="57456" marB="4680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Operant resources are the fundamental source of competitive advantage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We speak bout knowledge an information intensive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services are provided by combination of specialized knowledge, ownership of information and combination of other resources (labour, capital)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comparative ability to cause desired change drives competition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Apple and iPhones – new way of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954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All economies are service economies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Present economics systems can not exist without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Even developing countries are dependent on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Example: Payments are done by mobile phones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Services are now becoming more apparent with increased specialization and outsourcing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X as a Service, where X could 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Infrastructure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Software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Payment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Anything else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875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The enterprise cannot deliver value, but only value proposition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Not only enterprise, generally every entity providing a service (provider)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School, university,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Provider can offer their applied resources for the value creation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Collaborate on value creation following acceptance of value propositions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Can not create and/or deliver value independently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University and its study programs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602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A service-</a:t>
            </a:r>
            <a:r>
              <a:rPr lang="en-GB" altLang="cs-CZ" dirty="0" err="1" smtClean="0"/>
              <a:t>centered</a:t>
            </a:r>
            <a:r>
              <a:rPr lang="en-GB" altLang="cs-CZ" dirty="0" smtClean="0"/>
              <a:t> view is inherently customer oriented and relational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Service is defined in terms of customer-determined benefit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Service is co-created with the customer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Only customer decide the final version of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Co-creation is </a:t>
            </a:r>
            <a:r>
              <a:rPr lang="en-GB" b="1" dirty="0" smtClean="0"/>
              <a:t>inherently</a:t>
            </a:r>
            <a:r>
              <a:rPr lang="en-GB" dirty="0" smtClean="0"/>
              <a:t> customer oriented and relational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Development of the IT services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Always need to ask about the basic of the problem they are solving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464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720725" y="873125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Comparison: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2002" y="1641474"/>
            <a:ext cx="4205982" cy="452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</a:pPr>
            <a:r>
              <a:rPr lang="en-GB" altLang="cs-CZ" sz="2400" b="1" u="sng" dirty="0" smtClean="0"/>
              <a:t>Product Dominant Logic: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Customer is value destroyer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Customer has limited power to impact quality or features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Customer is motivated to destroy goods to buy new one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Seller is maximizing short time profit</a:t>
            </a:r>
            <a:endParaRPr lang="en-GB" altLang="cs-CZ" sz="2400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0" y="1641474"/>
            <a:ext cx="453650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</a:pPr>
            <a:r>
              <a:rPr lang="en-GB" altLang="cs-CZ" sz="2400" b="1" u="sng" dirty="0" smtClean="0"/>
              <a:t>Service Dominant Logic: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Customer is value co-creator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Customer communicate with seller about all features of the service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Long time relationship is preferred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</a:pPr>
            <a:endParaRPr lang="en-GB" altLang="cs-CZ" sz="2400" dirty="0" smtClean="0"/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Seller is maximizing the long time profit</a:t>
            </a: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Conclusion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Product Dominant Logic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Service Dominant logic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paradigms of PDL and SDL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examples of PDL and SDL</a:t>
            </a: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Product dominant logic paradigms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A manufacturer develops a product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manufacturer makes the product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product is given to the market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A consumer buys the product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consumer uses the product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supplier eventually provides additional support of the product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consumer gets rid of the product</a:t>
            </a: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Product dominant logic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200" dirty="0" smtClean="0"/>
              <a:t>The process is considered as an ownership transfer</a:t>
            </a:r>
          </a:p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200" dirty="0" smtClean="0"/>
              <a:t>The producer and buyer are not closely connected</a:t>
            </a:r>
          </a:p>
          <a:p>
            <a:pPr lvl="1" eaLnBrk="1" hangingPunct="1">
              <a:spcBef>
                <a:spcPts val="550"/>
              </a:spcBef>
              <a:buClr>
                <a:srgbClr val="FF0000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200" dirty="0" smtClean="0"/>
              <a:t>They are in touch only in the moment of ownership transfer</a:t>
            </a:r>
          </a:p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200" dirty="0" smtClean="0"/>
              <a:t>The product is tangible and it is easy to convert it to money</a:t>
            </a:r>
          </a:p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200" dirty="0" smtClean="0"/>
              <a:t>The major task in production is an optimization of product quantity according to fixed and variable costs</a:t>
            </a:r>
          </a:p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200" dirty="0" smtClean="0"/>
              <a:t>The main goal is to achieve maximum profit in short term</a:t>
            </a:r>
          </a:p>
          <a:p>
            <a:pPr eaLnBrk="1" hangingPunct="1">
              <a:spcBef>
                <a:spcPts val="550"/>
              </a:spcBef>
              <a:buClr>
                <a:srgbClr val="969696"/>
              </a:buClr>
              <a:buSzPct val="87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200" dirty="0" smtClean="0"/>
              <a:t>Only difference for the services is immateriality</a:t>
            </a:r>
            <a:endParaRPr lang="en-GB" altLang="cs-CZ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Service Economy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969696"/>
              </a:buClr>
              <a:buSzPct val="96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000" dirty="0" smtClean="0"/>
              <a:t>Service is</a:t>
            </a:r>
          </a:p>
          <a:p>
            <a:pPr lvl="1" eaLnBrk="1" hangingPunct="1">
              <a:spcBef>
                <a:spcPts val="500"/>
              </a:spcBef>
              <a:buClr>
                <a:srgbClr val="FF0000"/>
              </a:buClr>
              <a:buSzPct val="96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000" dirty="0" smtClean="0"/>
              <a:t>Associated with the work that servants did for their masters</a:t>
            </a:r>
          </a:p>
          <a:p>
            <a:pPr lvl="1" eaLnBrk="1" hangingPunct="1">
              <a:spcBef>
                <a:spcPts val="500"/>
              </a:spcBef>
              <a:buClr>
                <a:srgbClr val="FF0000"/>
              </a:buClr>
              <a:buSzPct val="96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000" dirty="0" smtClean="0"/>
              <a:t>Set of the benefits delivered from accountable service provider, mostly in close co-action with his service suppliers, generated by the functions of technical systems and/or by distinct activities of individuals, commissioned according to the needs of his service customers (</a:t>
            </a:r>
            <a:r>
              <a:rPr lang="en-GB" altLang="cs-CZ" sz="2000" dirty="0" err="1" smtClean="0"/>
              <a:t>Spohrer</a:t>
            </a:r>
            <a:r>
              <a:rPr lang="en-GB" altLang="cs-CZ" sz="2000" dirty="0" smtClean="0"/>
              <a:t>)</a:t>
            </a:r>
          </a:p>
          <a:p>
            <a:pPr lvl="1" eaLnBrk="1" hangingPunct="1">
              <a:spcBef>
                <a:spcPts val="500"/>
              </a:spcBef>
              <a:buClr>
                <a:srgbClr val="FF0000"/>
              </a:buClr>
              <a:buSzPct val="96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000" dirty="0" smtClean="0"/>
              <a:t>Application of specialized competencies through deeds, processes and performances for benefit of another entity or entity itself (</a:t>
            </a:r>
            <a:r>
              <a:rPr lang="en-GB" altLang="cs-CZ" sz="2000" dirty="0" err="1" smtClean="0"/>
              <a:t>Vargo</a:t>
            </a:r>
            <a:r>
              <a:rPr lang="en-GB" altLang="cs-CZ" sz="2000" dirty="0" smtClean="0"/>
              <a:t> and Lush)</a:t>
            </a:r>
          </a:p>
          <a:p>
            <a:pPr lvl="1" eaLnBrk="1" hangingPunct="1">
              <a:spcBef>
                <a:spcPts val="500"/>
              </a:spcBef>
              <a:buClr>
                <a:srgbClr val="FF0000"/>
              </a:buClr>
              <a:buSzPct val="96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000" dirty="0" smtClean="0"/>
              <a:t>Application of competencies for the benefit of another, meaning that service is kind of action, performance or promise that is exchanged for value between provider and client (</a:t>
            </a:r>
            <a:r>
              <a:rPr lang="en-GB" altLang="cs-CZ" sz="2000" dirty="0" err="1" smtClean="0"/>
              <a:t>Spohrer</a:t>
            </a:r>
            <a:r>
              <a:rPr lang="en-GB" altLang="cs-CZ" sz="2000" dirty="0" smtClean="0"/>
              <a:t>)</a:t>
            </a:r>
          </a:p>
          <a:p>
            <a:pPr marL="741363" lvl="1" eaLnBrk="1" hangingPunct="1">
              <a:spcBef>
                <a:spcPts val="500"/>
              </a:spcBef>
              <a:buClrTx/>
              <a:buSzPct val="96000"/>
              <a:buFontTx/>
              <a:buNone/>
            </a:pPr>
            <a:endParaRPr lang="en-GB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Service dominant logic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emphasis is not on tangible product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Is on services the customer can get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No matter if the service is realized through the product or someone else to perform the service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Ownership is not important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customer obtain benefits by renting to: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use a physical object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hire the labour and expertise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pay for access to facilities and networks</a:t>
            </a: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3" dur="1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1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8" dur="1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Toothbrush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You buy toothbrush to clean your teeth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The service (problem to solve) = to clean dirty teeth to impress a girl / boy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The service can be enlarged by communication with the customer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For mouth wash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Specialized tooth paste – white teeth, mint breath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Electric teeth brush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0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5F5F5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cs-CZ" sz="2400" b="1" dirty="0" smtClean="0">
                <a:solidFill>
                  <a:srgbClr val="00287D"/>
                </a:solidFill>
              </a:rPr>
              <a:t>Service dominant logic</a:t>
            </a:r>
            <a:endParaRPr lang="en-GB" altLang="cs-CZ" sz="2400" b="1" dirty="0">
              <a:solidFill>
                <a:srgbClr val="00287D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Customers do not buy goods or services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They buy offerings which render services that create value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Traditional division between goods and services is outdated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Activities render services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Things render services</a:t>
            </a:r>
          </a:p>
          <a:p>
            <a:pPr eaLnBrk="1" hangingPunct="1">
              <a:spcBef>
                <a:spcPts val="600"/>
              </a:spcBef>
              <a:buClr>
                <a:srgbClr val="969696"/>
              </a:buClr>
              <a:buSzPct val="80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GB" altLang="cs-CZ" sz="2400" dirty="0" smtClean="0"/>
              <a:t>The shift in focus to services leads to shift from producer perspective to customer perspective</a:t>
            </a: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Supermarket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Home delivery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Additional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Playground corner for customers children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Toilets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Self cash desk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Return of the goods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Helpdesks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932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rebuchet MS"/>
        <a:ea typeface=""/>
        <a:cs typeface="DejaVu Sans"/>
      </a:majorFont>
      <a:minorFont>
        <a:latin typeface="Trebuchet MS"/>
        <a:ea typeface=""/>
        <a:cs typeface="DejaVu San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anose="020B0603020202020204" pitchFamily="34" charset="0"/>
            <a:cs typeface="DejaVu Sans" panose="020B06030308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anose="020B0603020202020204" pitchFamily="34" charset="0"/>
            <a:cs typeface="DejaVu Sans" panose="020B06030308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rebuchet MS"/>
        <a:ea typeface=""/>
        <a:cs typeface="DejaVu Sans"/>
      </a:majorFont>
      <a:minorFont>
        <a:latin typeface="Trebuchet MS"/>
        <a:ea typeface=""/>
        <a:cs typeface="DejaVu San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anose="020B0603020202020204" pitchFamily="34" charset="0"/>
            <a:cs typeface="DejaVu Sans" panose="020B06030308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anose="020B0603020202020204" pitchFamily="34" charset="0"/>
            <a:cs typeface="DejaVu Sans" panose="020B06030308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1368</Words>
  <Application>Microsoft Office PowerPoint</Application>
  <PresentationFormat>Předvádění na obrazovce (4:3)</PresentationFormat>
  <Paragraphs>241</Paragraphs>
  <Slides>25</Slides>
  <Notes>17</Notes>
  <HiddenSlides>2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Motiv Office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Example</vt:lpstr>
      <vt:lpstr>Prezentace aplikace PowerPoint</vt:lpstr>
      <vt:lpstr>Example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Indirect exchange masks the fundamental basis of exchange</vt:lpstr>
      <vt:lpstr>Goods are distribution mechanism for service provision</vt:lpstr>
      <vt:lpstr>Operant resources are the fundamental source of competitive advantage</vt:lpstr>
      <vt:lpstr>All economies are service economies</vt:lpstr>
      <vt:lpstr>The enterprise cannot deliver value, but only value proposition</vt:lpstr>
      <vt:lpstr>A service-centered view is inherently customer oriented and relational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qwalletz</dc:creator>
  <cp:lastModifiedBy/>
  <cp:revision>1</cp:revision>
  <dcterms:created xsi:type="dcterms:W3CDTF">2014-08-30T21:27:17Z</dcterms:created>
  <dcterms:modified xsi:type="dcterms:W3CDTF">2014-09-24T09:54:42Z</dcterms:modified>
</cp:coreProperties>
</file>