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56" r:id="rId3"/>
    <p:sldId id="257" r:id="rId4"/>
    <p:sldId id="259" r:id="rId5"/>
    <p:sldId id="263" r:id="rId6"/>
    <p:sldId id="274" r:id="rId7"/>
    <p:sldId id="261" r:id="rId8"/>
    <p:sldId id="275" r:id="rId9"/>
    <p:sldId id="276" r:id="rId10"/>
    <p:sldId id="262" r:id="rId11"/>
    <p:sldId id="278" r:id="rId12"/>
    <p:sldId id="264" r:id="rId13"/>
    <p:sldId id="265" r:id="rId14"/>
    <p:sldId id="271" r:id="rId15"/>
    <p:sldId id="272" r:id="rId16"/>
    <p:sldId id="267" r:id="rId17"/>
    <p:sldId id="279" r:id="rId18"/>
    <p:sldId id="269" r:id="rId19"/>
    <p:sldId id="277" r:id="rId2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68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24.9.2014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24.9.2014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24.9.2014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24.9.2014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24.9.2014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24.9.2014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24.9.2014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24.9.2014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24.9.2014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24.9.2014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24.9.2014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24.9.2014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BLnOPA7oMxY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KCIpbRSMfGM" TargetMode="External"/><Relationship Id="rId3" Type="http://schemas.openxmlformats.org/officeDocument/2006/relationships/hyperlink" Target="http://www.cyberdyne.jp/english/index.html" TargetMode="External"/><Relationship Id="rId7" Type="http://schemas.openxmlformats.org/officeDocument/2006/relationships/hyperlink" Target="https://www.youtube.com/watch?v=25c1hiBKxeE" TargetMode="External"/><Relationship Id="rId2" Type="http://schemas.openxmlformats.org/officeDocument/2006/relationships/hyperlink" Target="http://www.eksobionics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EdK2y3lphmE" TargetMode="External"/><Relationship Id="rId11" Type="http://schemas.openxmlformats.org/officeDocument/2006/relationships/hyperlink" Target="https://www.youtube.com/watch?v=fZrvdODe1QI" TargetMode="External"/><Relationship Id="rId5" Type="http://schemas.openxmlformats.org/officeDocument/2006/relationships/hyperlink" Target="https://www.youtube.com/watch?v=BLnOPA7oMxY" TargetMode="External"/><Relationship Id="rId10" Type="http://schemas.openxmlformats.org/officeDocument/2006/relationships/hyperlink" Target="https://www.youtube.com/watch?v=8AoRmlAZVTs" TargetMode="External"/><Relationship Id="rId4" Type="http://schemas.openxmlformats.org/officeDocument/2006/relationships/hyperlink" Target="http://www.regibase.cz/" TargetMode="External"/><Relationship Id="rId9" Type="http://schemas.openxmlformats.org/officeDocument/2006/relationships/hyperlink" Target="https://www.youtube.com/watch?v=W6T9tD7rQEA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5786478"/>
          </a:xfrm>
        </p:spPr>
        <p:txBody>
          <a:bodyPr>
            <a:noAutofit/>
          </a:bodyPr>
          <a:lstStyle/>
          <a:p>
            <a:r>
              <a:rPr lang="cs-CZ" sz="6000" dirty="0" smtClean="0"/>
              <a:t>Problematika osob </a:t>
            </a:r>
            <a:br>
              <a:rPr lang="cs-CZ" sz="6000" dirty="0" smtClean="0"/>
            </a:br>
            <a:r>
              <a:rPr lang="cs-CZ" sz="6000" dirty="0" smtClean="0"/>
              <a:t>s pohybovým omezením</a:t>
            </a:r>
            <a:endParaRPr lang="cs-CZ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Možnosti využití </a:t>
            </a:r>
            <a:r>
              <a:rPr lang="cs-CZ" dirty="0" err="1" smtClean="0"/>
              <a:t>exoskeletů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Vojenství</a:t>
            </a:r>
          </a:p>
          <a:p>
            <a:r>
              <a:rPr lang="cs-CZ" dirty="0" smtClean="0"/>
              <a:t>Zdravotnictví</a:t>
            </a:r>
          </a:p>
          <a:p>
            <a:r>
              <a:rPr lang="cs-CZ" dirty="0" smtClean="0"/>
              <a:t>Průmysl</a:t>
            </a:r>
          </a:p>
          <a:p>
            <a:r>
              <a:rPr lang="cs-CZ" dirty="0" smtClean="0"/>
              <a:t>Stavebnictví</a:t>
            </a:r>
            <a:endParaRPr lang="cs-CZ" dirty="0"/>
          </a:p>
        </p:txBody>
      </p:sp>
      <p:pic>
        <p:nvPicPr>
          <p:cNvPr id="4098" name="Picture 2" descr="C:\Users\Petr\Desktop\daewoo-robot-exoskele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1571612"/>
            <a:ext cx="4500594" cy="49661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Exoskelety</a:t>
            </a:r>
            <a:r>
              <a:rPr lang="cs-CZ" dirty="0" smtClean="0"/>
              <a:t> v České Republice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REGI BASE, Kladruby</a:t>
            </a:r>
          </a:p>
          <a:p>
            <a:pPr>
              <a:buNone/>
            </a:pPr>
            <a:r>
              <a:rPr lang="cs-CZ" dirty="0" smtClean="0"/>
              <a:t>    Rehabilitační středisko pro veterány, zabývající se robotickou rehabilitací</a:t>
            </a:r>
            <a:endParaRPr lang="cs-CZ" dirty="0"/>
          </a:p>
        </p:txBody>
      </p:sp>
      <p:pic>
        <p:nvPicPr>
          <p:cNvPr id="1026" name="Picture 2" descr="C:\Users\Petr\Desktop\illustrat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4286256"/>
            <a:ext cx="6858001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Protetika</a:t>
            </a:r>
            <a:endParaRPr lang="cs-CZ" b="1" dirty="0"/>
          </a:p>
        </p:txBody>
      </p:sp>
      <p:pic>
        <p:nvPicPr>
          <p:cNvPr id="1026" name="Picture 2" descr="C:\Users\Petr\Desktop\robotic-bionic-prosthetic-ar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571612"/>
            <a:ext cx="5800725" cy="4838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Náhrady dolních končetin</a:t>
            </a:r>
            <a:endParaRPr lang="cs-CZ" dirty="0"/>
          </a:p>
        </p:txBody>
      </p:sp>
      <p:pic>
        <p:nvPicPr>
          <p:cNvPr id="2050" name="Picture 2" descr="C:\Users\Petr\Desktop\213417674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736"/>
            <a:ext cx="4071948" cy="5429264"/>
          </a:xfrm>
          <a:prstGeom prst="rect">
            <a:avLst/>
          </a:prstGeom>
          <a:noFill/>
        </p:spPr>
      </p:pic>
      <p:pic>
        <p:nvPicPr>
          <p:cNvPr id="2052" name="Picture 4" descr="C:\Users\Petr\Desktop\Product-Trulife-Fusion-Pow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2000240"/>
            <a:ext cx="5075121" cy="4071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Náhrady horních končetin</a:t>
            </a:r>
            <a:endParaRPr lang="cs-CZ" dirty="0"/>
          </a:p>
        </p:txBody>
      </p:sp>
      <p:pic>
        <p:nvPicPr>
          <p:cNvPr id="1027" name="Picture 3" descr="C:\Users\Petr\Desktop\maxresdefault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24" y="1785926"/>
            <a:ext cx="7286676" cy="4714908"/>
          </a:xfrm>
          <a:prstGeom prst="rect">
            <a:avLst/>
          </a:prstGeom>
          <a:noFill/>
        </p:spPr>
      </p:pic>
      <p:pic>
        <p:nvPicPr>
          <p:cNvPr id="1026" name="Picture 2" descr="C:\Users\Petr\Desktop\bebionic3-PRECISION-OPE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643050"/>
            <a:ext cx="3523382" cy="4857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Hugh</a:t>
            </a:r>
            <a:r>
              <a:rPr lang="cs-CZ" dirty="0" smtClean="0"/>
              <a:t> </a:t>
            </a:r>
            <a:r>
              <a:rPr lang="cs-CZ" dirty="0" err="1" smtClean="0"/>
              <a:t>Herr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Horolezec</a:t>
            </a:r>
          </a:p>
          <a:p>
            <a:r>
              <a:rPr lang="cs-CZ" dirty="0" smtClean="0"/>
              <a:t>Inženýr</a:t>
            </a:r>
          </a:p>
          <a:p>
            <a:r>
              <a:rPr lang="cs-CZ" dirty="0" smtClean="0"/>
              <a:t>Biofyzik</a:t>
            </a:r>
            <a:endParaRPr lang="cs-CZ" dirty="0"/>
          </a:p>
        </p:txBody>
      </p:sp>
      <p:pic>
        <p:nvPicPr>
          <p:cNvPr id="1026" name="Picture 2" descr="C:\Users\Petr\Desktop\Hugh_Her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87174" y="1714488"/>
            <a:ext cx="6456826" cy="4071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Další protetické náhrady</a:t>
            </a:r>
            <a:endParaRPr lang="cs-CZ" dirty="0"/>
          </a:p>
        </p:txBody>
      </p:sp>
      <p:pic>
        <p:nvPicPr>
          <p:cNvPr id="4099" name="Picture 3" descr="C:\Users\Petr\Desktop\12n_ear_wideweb__430x2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31542" y="2357430"/>
            <a:ext cx="4912458" cy="3198810"/>
          </a:xfrm>
          <a:prstGeom prst="rect">
            <a:avLst/>
          </a:prstGeom>
          <a:noFill/>
        </p:spPr>
      </p:pic>
      <p:pic>
        <p:nvPicPr>
          <p:cNvPr id="1026" name="Picture 2" descr="C:\Users\Petr\Desktop\images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357430"/>
            <a:ext cx="3366207" cy="32339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Vize budoucnosti</a:t>
            </a:r>
            <a:endParaRPr lang="cs-CZ" dirty="0"/>
          </a:p>
        </p:txBody>
      </p:sp>
      <p:pic>
        <p:nvPicPr>
          <p:cNvPr id="2050" name="Picture 2" descr="C:\Users\Petr\Desktop\l_hal-exoskeleton-396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500174"/>
            <a:ext cx="3705225" cy="4857750"/>
          </a:xfrm>
          <a:prstGeom prst="rect">
            <a:avLst/>
          </a:prstGeom>
          <a:noFill/>
        </p:spPr>
      </p:pic>
      <p:pic>
        <p:nvPicPr>
          <p:cNvPr id="2051" name="Picture 3" descr="C:\Users\Petr\Desktop\WiredHughHer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500174"/>
            <a:ext cx="3777555" cy="48418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31762"/>
            <a:ext cx="8229600" cy="4940312"/>
          </a:xfrm>
        </p:spPr>
        <p:txBody>
          <a:bodyPr>
            <a:normAutofit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Děkuji za pozornost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2976" y="5000636"/>
            <a:ext cx="7572428" cy="1125527"/>
          </a:xfrm>
        </p:spPr>
        <p:txBody>
          <a:bodyPr>
            <a:normAutofit/>
          </a:bodyPr>
          <a:lstStyle/>
          <a:p>
            <a:endParaRPr lang="cs-CZ" dirty="0" smtClean="0">
              <a:hlinkClick r:id="rId2"/>
            </a:endParaRPr>
          </a:p>
          <a:p>
            <a:endParaRPr lang="cs-CZ" dirty="0" smtClean="0">
              <a:hlinkClick r:id="rId2"/>
            </a:endParaRPr>
          </a:p>
          <a:p>
            <a:endParaRPr lang="cs-CZ" dirty="0" smtClean="0">
              <a:hlinkClick r:id="rId2"/>
            </a:endParaRPr>
          </a:p>
          <a:p>
            <a:endParaRPr lang="cs-CZ" dirty="0" smtClean="0">
              <a:hlinkClick r:id="rId2"/>
            </a:endParaRPr>
          </a:p>
          <a:p>
            <a:endParaRPr lang="cs-CZ" dirty="0" smtClean="0">
              <a:hlinkClick r:id="rId2"/>
            </a:endParaRPr>
          </a:p>
          <a:p>
            <a:endParaRPr lang="cs-CZ" dirty="0" smtClean="0">
              <a:hlinkClick r:id="rId2"/>
            </a:endParaRPr>
          </a:p>
          <a:p>
            <a:pPr>
              <a:buNone/>
            </a:pPr>
            <a:endParaRPr lang="cs-CZ" dirty="0" smtClean="0">
              <a:hlinkClick r:id="rId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Materiály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>
                <a:hlinkClick r:id="rId2"/>
              </a:rPr>
              <a:t>http://www.</a:t>
            </a:r>
            <a:r>
              <a:rPr lang="cs-CZ" sz="2400" dirty="0" err="1" smtClean="0">
                <a:hlinkClick r:id="rId2"/>
              </a:rPr>
              <a:t>eksobionics.com</a:t>
            </a:r>
            <a:endParaRPr lang="cs-CZ" sz="2400" dirty="0" smtClean="0"/>
          </a:p>
          <a:p>
            <a:r>
              <a:rPr lang="cs-CZ" sz="2400" dirty="0" smtClean="0">
                <a:hlinkClick r:id="rId3"/>
              </a:rPr>
              <a:t>http://www.</a:t>
            </a:r>
            <a:r>
              <a:rPr lang="cs-CZ" sz="2400" dirty="0" err="1" smtClean="0">
                <a:hlinkClick r:id="rId3"/>
              </a:rPr>
              <a:t>cyberdyne.jp</a:t>
            </a:r>
            <a:r>
              <a:rPr lang="cs-CZ" sz="2400" dirty="0" smtClean="0">
                <a:hlinkClick r:id="rId3"/>
              </a:rPr>
              <a:t>/</a:t>
            </a:r>
            <a:r>
              <a:rPr lang="cs-CZ" sz="2400" dirty="0" err="1" smtClean="0">
                <a:hlinkClick r:id="rId3"/>
              </a:rPr>
              <a:t>english</a:t>
            </a:r>
            <a:r>
              <a:rPr lang="cs-CZ" sz="2400" dirty="0" smtClean="0">
                <a:hlinkClick r:id="rId3"/>
              </a:rPr>
              <a:t>/index.</a:t>
            </a:r>
            <a:r>
              <a:rPr lang="cs-CZ" sz="2400" dirty="0" err="1" smtClean="0">
                <a:hlinkClick r:id="rId3"/>
              </a:rPr>
              <a:t>html</a:t>
            </a:r>
            <a:endParaRPr lang="cs-CZ" sz="2400" dirty="0" smtClean="0"/>
          </a:p>
          <a:p>
            <a:r>
              <a:rPr lang="cs-CZ" sz="2400" dirty="0" smtClean="0">
                <a:hlinkClick r:id="rId4"/>
              </a:rPr>
              <a:t>http://www.</a:t>
            </a:r>
            <a:r>
              <a:rPr lang="cs-CZ" sz="2400" dirty="0" err="1" smtClean="0">
                <a:hlinkClick r:id="rId4"/>
              </a:rPr>
              <a:t>regibase.cz</a:t>
            </a:r>
            <a:r>
              <a:rPr lang="cs-CZ" sz="2400" dirty="0" smtClean="0">
                <a:hlinkClick r:id="rId4"/>
              </a:rPr>
              <a:t>/</a:t>
            </a:r>
            <a:endParaRPr lang="cs-CZ" sz="2400" dirty="0" smtClean="0"/>
          </a:p>
          <a:p>
            <a:r>
              <a:rPr lang="cs-CZ" sz="2800" dirty="0" smtClean="0"/>
              <a:t>Videa:</a:t>
            </a:r>
          </a:p>
          <a:p>
            <a:r>
              <a:rPr lang="cs-CZ" sz="2000" dirty="0" smtClean="0">
                <a:hlinkClick r:id="rId5"/>
              </a:rPr>
              <a:t>https://www.youtube.com/watch?v=BLnOPA7oMxY</a:t>
            </a:r>
            <a:endParaRPr lang="cs-CZ" sz="2000" dirty="0" smtClean="0"/>
          </a:p>
          <a:p>
            <a:r>
              <a:rPr lang="cs-CZ" sz="2000" dirty="0" smtClean="0">
                <a:hlinkClick r:id="rId6"/>
              </a:rPr>
              <a:t>https://www.youtube.com/watch?v=EdK2y3lphmE</a:t>
            </a:r>
            <a:endParaRPr lang="cs-CZ" sz="2000" dirty="0" smtClean="0"/>
          </a:p>
          <a:p>
            <a:r>
              <a:rPr lang="cs-CZ" sz="2000" dirty="0" smtClean="0">
                <a:hlinkClick r:id="rId7"/>
              </a:rPr>
              <a:t>https://www.youtube.com/watch?v=25c1hiBKxeE</a:t>
            </a:r>
            <a:endParaRPr lang="cs-CZ" sz="2000" dirty="0" smtClean="0"/>
          </a:p>
          <a:p>
            <a:r>
              <a:rPr lang="cs-CZ" sz="2000" dirty="0" smtClean="0">
                <a:hlinkClick r:id="rId8"/>
              </a:rPr>
              <a:t>https://www.youtube.com/watch?v=KCIpbRSMfGM</a:t>
            </a:r>
            <a:endParaRPr lang="cs-CZ" sz="2000" dirty="0" smtClean="0"/>
          </a:p>
          <a:p>
            <a:r>
              <a:rPr lang="cs-CZ" sz="2000" dirty="0" smtClean="0">
                <a:hlinkClick r:id="rId9"/>
              </a:rPr>
              <a:t>https://www.youtube.com/watch?v=W6T9tD7rQEA</a:t>
            </a:r>
            <a:endParaRPr lang="cs-CZ" sz="2000" dirty="0" smtClean="0"/>
          </a:p>
          <a:p>
            <a:r>
              <a:rPr lang="cs-CZ" sz="2000" dirty="0" smtClean="0">
                <a:hlinkClick r:id="rId10"/>
              </a:rPr>
              <a:t>https://www.youtube.com/watch?v=8AoRmlAZVTs</a:t>
            </a:r>
            <a:endParaRPr lang="cs-CZ" sz="2000" dirty="0" smtClean="0"/>
          </a:p>
          <a:p>
            <a:r>
              <a:rPr lang="cs-CZ" sz="2000" dirty="0" smtClean="0">
                <a:hlinkClick r:id="rId11"/>
              </a:rPr>
              <a:t>https://www.youtube.com/watch?v=fZrvdODe1QI</a:t>
            </a:r>
            <a:endParaRPr lang="cs-CZ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714357"/>
            <a:ext cx="7772400" cy="2886094"/>
          </a:xfrm>
        </p:spPr>
        <p:txBody>
          <a:bodyPr>
            <a:noAutofit/>
          </a:bodyPr>
          <a:lstStyle/>
          <a:p>
            <a:r>
              <a:rPr lang="cs-CZ" sz="6600" dirty="0" smtClean="0"/>
              <a:t/>
            </a:r>
            <a:br>
              <a:rPr lang="cs-CZ" sz="6600" dirty="0" smtClean="0"/>
            </a:br>
            <a:r>
              <a:rPr lang="cs-CZ" sz="6600" dirty="0" smtClean="0"/>
              <a:t>ROBOTICKÉ</a:t>
            </a:r>
            <a:br>
              <a:rPr lang="cs-CZ" sz="6600" dirty="0" smtClean="0"/>
            </a:br>
            <a:r>
              <a:rPr lang="cs-CZ" sz="6600" dirty="0" smtClean="0"/>
              <a:t>EXOSKELETY</a:t>
            </a:r>
            <a:br>
              <a:rPr lang="cs-CZ" sz="6600" dirty="0" smtClean="0"/>
            </a:br>
            <a:r>
              <a:rPr lang="cs-CZ" sz="6600" dirty="0" smtClean="0"/>
              <a:t>a </a:t>
            </a:r>
            <a:br>
              <a:rPr lang="cs-CZ" sz="6600" dirty="0" smtClean="0"/>
            </a:br>
            <a:r>
              <a:rPr lang="cs-CZ" sz="6600" dirty="0" smtClean="0"/>
              <a:t>PROTETIKA</a:t>
            </a:r>
            <a:endParaRPr lang="cs-CZ" sz="66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cs-CZ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Petr Kotas</a:t>
            </a:r>
            <a:endParaRPr lang="cs-CZ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/>
          <a:lstStyle/>
          <a:p>
            <a:r>
              <a:rPr lang="cs-CZ" b="1" dirty="0" smtClean="0"/>
              <a:t>Co je to </a:t>
            </a:r>
            <a:r>
              <a:rPr lang="cs-CZ" b="1" dirty="0" err="1" smtClean="0"/>
              <a:t>exoskelet</a:t>
            </a:r>
            <a:r>
              <a:rPr lang="cs-CZ" b="1" dirty="0" smtClean="0"/>
              <a:t>?</a:t>
            </a:r>
          </a:p>
          <a:p>
            <a:endParaRPr lang="cs-CZ" sz="2800" dirty="0" smtClean="0"/>
          </a:p>
          <a:p>
            <a:r>
              <a:rPr lang="cs-CZ" sz="2800" dirty="0" err="1" smtClean="0"/>
              <a:t>Exoskelet</a:t>
            </a:r>
            <a:r>
              <a:rPr lang="cs-CZ" sz="2800" dirty="0" smtClean="0"/>
              <a:t> - je v biologii označení pro kostru, která se nachází zvnějšku organizmu a poskytuje mu tak stabilní oporu a ochranu.</a:t>
            </a:r>
          </a:p>
          <a:p>
            <a:endParaRPr lang="cs-CZ" sz="2800" dirty="0" smtClean="0"/>
          </a:p>
        </p:txBody>
      </p:sp>
      <p:pic>
        <p:nvPicPr>
          <p:cNvPr id="4" name="Picture 2" descr="C:\Users\Petr\Desktop\M-vario-kolen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3071810"/>
            <a:ext cx="3860795" cy="3419475"/>
          </a:xfrm>
          <a:prstGeom prst="rect">
            <a:avLst/>
          </a:prstGeom>
          <a:noFill/>
        </p:spPr>
      </p:pic>
      <p:pic>
        <p:nvPicPr>
          <p:cNvPr id="5" name="Picture 4" descr="C:\Users\Petr\Desktop\ortéza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3286124"/>
            <a:ext cx="1371600" cy="2663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Robotické </a:t>
            </a:r>
            <a:r>
              <a:rPr lang="cs-CZ" b="1" dirty="0" err="1" smtClean="0"/>
              <a:t>exoskelety</a:t>
            </a:r>
            <a:endParaRPr lang="cs-CZ" b="1" dirty="0"/>
          </a:p>
        </p:txBody>
      </p:sp>
      <p:pic>
        <p:nvPicPr>
          <p:cNvPr id="3074" name="Picture 2" descr="C:\Users\Petr\Desktop\hardiman_3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1571612"/>
            <a:ext cx="3238500" cy="4410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HAL 5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146" name="Picture 2" descr="C:\Users\Petr\Desktop\foto\exo\H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285860"/>
            <a:ext cx="6929486" cy="4786346"/>
          </a:xfrm>
          <a:prstGeom prst="rect">
            <a:avLst/>
          </a:prstGeom>
          <a:noFill/>
        </p:spPr>
      </p:pic>
      <p:pic>
        <p:nvPicPr>
          <p:cNvPr id="1026" name="Picture 2" descr="C:\Users\Petr\Desktop\supercoolpics_06_301120051151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85860"/>
            <a:ext cx="3017838" cy="4786346"/>
          </a:xfrm>
          <a:prstGeom prst="rect">
            <a:avLst/>
          </a:prstGeom>
          <a:noFill/>
        </p:spPr>
      </p:pic>
      <p:pic>
        <p:nvPicPr>
          <p:cNvPr id="1027" name="Picture 3" descr="C:\Users\Petr\Desktop\exoskeleton-ren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5422" y="1285860"/>
            <a:ext cx="2568578" cy="4786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Exoskelet</a:t>
            </a:r>
            <a:r>
              <a:rPr lang="cs-CZ" dirty="0" smtClean="0"/>
              <a:t> jako alternativa </a:t>
            </a:r>
            <a:br>
              <a:rPr lang="cs-CZ" dirty="0" smtClean="0"/>
            </a:br>
            <a:r>
              <a:rPr lang="cs-CZ" dirty="0" smtClean="0"/>
              <a:t>invalidního vozíku</a:t>
            </a:r>
            <a:endParaRPr lang="cs-CZ" dirty="0"/>
          </a:p>
        </p:txBody>
      </p:sp>
      <p:pic>
        <p:nvPicPr>
          <p:cNvPr id="2050" name="Picture 2" descr="C:\Users\Petr\Desktop\eks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14554"/>
            <a:ext cx="9144000" cy="3562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cs-CZ" sz="3600" dirty="0" smtClean="0"/>
              <a:t>Armádní </a:t>
            </a:r>
            <a:r>
              <a:rPr lang="cs-CZ" sz="3600" dirty="0" err="1" smtClean="0"/>
              <a:t>exoskelety</a:t>
            </a:r>
            <a:r>
              <a:rPr lang="cs-CZ" sz="3600" dirty="0" smtClean="0"/>
              <a:t> jako odrazový můstek</a:t>
            </a:r>
            <a:endParaRPr lang="cs-CZ" sz="3600" dirty="0"/>
          </a:p>
        </p:txBody>
      </p:sp>
      <p:pic>
        <p:nvPicPr>
          <p:cNvPr id="5122" name="Picture 2" descr="C:\Users\Petr\Desktop\LM- HUL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214422"/>
            <a:ext cx="6092849" cy="51835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eLegs</a:t>
            </a:r>
            <a:endParaRPr lang="cs-CZ" dirty="0"/>
          </a:p>
        </p:txBody>
      </p:sp>
      <p:pic>
        <p:nvPicPr>
          <p:cNvPr id="3074" name="Picture 2" descr="C:\Users\Petr\Desktop\Figure12-EksoBionics-13321751768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285860"/>
            <a:ext cx="4312483" cy="4572032"/>
          </a:xfrm>
          <a:prstGeom prst="rect">
            <a:avLst/>
          </a:prstGeom>
          <a:noFill/>
        </p:spPr>
      </p:pic>
      <p:pic>
        <p:nvPicPr>
          <p:cNvPr id="1027" name="Picture 3" descr="C:\Users\Petr\Desktop\0ekso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1285860"/>
            <a:ext cx="2890828" cy="46203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Myslí ovládané </a:t>
            </a:r>
            <a:r>
              <a:rPr lang="cs-CZ" dirty="0" err="1" smtClean="0"/>
              <a:t>exoskelety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285860"/>
            <a:ext cx="8686800" cy="4840303"/>
          </a:xfrm>
        </p:spPr>
        <p:txBody>
          <a:bodyPr/>
          <a:lstStyle/>
          <a:p>
            <a:endParaRPr lang="cs-CZ" dirty="0" smtClean="0"/>
          </a:p>
          <a:p>
            <a:r>
              <a:rPr lang="cs-CZ" dirty="0" err="1" smtClean="0"/>
              <a:t>Mindwalker</a:t>
            </a:r>
            <a:r>
              <a:rPr lang="cs-CZ" dirty="0" smtClean="0"/>
              <a:t>, Itálie</a:t>
            </a:r>
            <a:endParaRPr lang="cs-CZ" dirty="0"/>
          </a:p>
        </p:txBody>
      </p:sp>
      <p:pic>
        <p:nvPicPr>
          <p:cNvPr id="5122" name="Picture 2" descr="C:\Users\Petr\Desktop\mindcontrolledlkdsniofj98dsj-ofosd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1571612"/>
            <a:ext cx="3304931" cy="4830284"/>
          </a:xfrm>
          <a:prstGeom prst="rect">
            <a:avLst/>
          </a:prstGeom>
          <a:noFill/>
        </p:spPr>
      </p:pic>
      <p:pic>
        <p:nvPicPr>
          <p:cNvPr id="5123" name="Picture 3" descr="C:\Users\Petr\Desktop\Paraplegic-Interface-537x3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429000"/>
            <a:ext cx="5114925" cy="2876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1954</TotalTime>
  <Words>105</Words>
  <PresentationFormat>Předvádění na obrazovce (4:3)</PresentationFormat>
  <Paragraphs>51</Paragraphs>
  <Slides>19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0" baseType="lpstr">
      <vt:lpstr>Motiv sady Office</vt:lpstr>
      <vt:lpstr>Problematika osob  s pohybovým omezením</vt:lpstr>
      <vt:lpstr> ROBOTICKÉ EXOSKELETY a  PROTETIKA</vt:lpstr>
      <vt:lpstr>Snímek 3</vt:lpstr>
      <vt:lpstr>Robotické exoskelety</vt:lpstr>
      <vt:lpstr>HAL 5</vt:lpstr>
      <vt:lpstr>Exoskelet jako alternativa  invalidního vozíku</vt:lpstr>
      <vt:lpstr>Snímek 7</vt:lpstr>
      <vt:lpstr>eLegs</vt:lpstr>
      <vt:lpstr>Myslí ovládané exoskelety</vt:lpstr>
      <vt:lpstr>Možnosti využití exoskeletů</vt:lpstr>
      <vt:lpstr>Exoskelety v České Republice</vt:lpstr>
      <vt:lpstr>Protetika</vt:lpstr>
      <vt:lpstr>Náhrady dolních končetin</vt:lpstr>
      <vt:lpstr>Náhrady horních končetin</vt:lpstr>
      <vt:lpstr>Hugh Herr</vt:lpstr>
      <vt:lpstr>Další protetické náhrady</vt:lpstr>
      <vt:lpstr>Vize budoucnosti</vt:lpstr>
      <vt:lpstr> Děkuji za pozornost</vt:lpstr>
      <vt:lpstr>Materiály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EXOSKELETY a  PROSTETIKA</dc:title>
  <dc:creator>Petr</dc:creator>
  <cp:lastModifiedBy>Petr</cp:lastModifiedBy>
  <cp:revision>143</cp:revision>
  <dcterms:created xsi:type="dcterms:W3CDTF">2014-04-27T10:59:39Z</dcterms:created>
  <dcterms:modified xsi:type="dcterms:W3CDTF">2014-09-24T09:34:48Z</dcterms:modified>
</cp:coreProperties>
</file>