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73" r:id="rId7"/>
    <p:sldId id="271" r:id="rId8"/>
    <p:sldId id="267" r:id="rId9"/>
    <p:sldId id="269" r:id="rId10"/>
    <p:sldId id="262" r:id="rId11"/>
    <p:sldId id="263" r:id="rId12"/>
    <p:sldId id="264" r:id="rId13"/>
    <p:sldId id="265" r:id="rId14"/>
    <p:sldId id="266" r:id="rId15"/>
    <p:sldId id="268" r:id="rId16"/>
    <p:sldId id="272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Štěpán Mach" initials="ŠM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29" autoAdjust="0"/>
    <p:restoredTop sz="94434" autoAdjust="0"/>
  </p:normalViewPr>
  <p:slideViewPr>
    <p:cSldViewPr snapToGrid="0">
      <p:cViewPr varScale="1">
        <p:scale>
          <a:sx n="123" d="100"/>
          <a:sy n="123" d="100"/>
        </p:scale>
        <p:origin x="-12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21213A-060C-4CCC-B52C-40C1AF5C8762}" type="datetimeFigureOut">
              <a:rPr lang="cs-CZ" smtClean="0"/>
              <a:t>16.10.2014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4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42D0C7-213F-4450-98F0-E076768F37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10137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program.autiste.cz/" TargetMode="Externa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Počítačová podpora mentálně postižených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Ingrid </a:t>
            </a:r>
            <a:r>
              <a:rPr lang="cs-CZ" dirty="0" err="1" smtClean="0"/>
              <a:t>Habermannová</a:t>
            </a:r>
            <a:r>
              <a:rPr lang="cs-CZ" dirty="0" smtClean="0"/>
              <a:t>, Štěpán Mach</a:t>
            </a:r>
          </a:p>
          <a:p>
            <a:r>
              <a:rPr lang="cs-CZ" dirty="0" smtClean="0"/>
              <a:t>FI MU, Brno, 2014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344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Buddy</a:t>
            </a:r>
            <a:r>
              <a:rPr lang="cs-CZ" dirty="0" smtClean="0"/>
              <a:t> </a:t>
            </a:r>
            <a:r>
              <a:rPr lang="cs-CZ" dirty="0" err="1" smtClean="0"/>
              <a:t>Button</a:t>
            </a:r>
            <a:endParaRPr lang="cs-CZ" dirty="0"/>
          </a:p>
        </p:txBody>
      </p:sp>
      <p:pic>
        <p:nvPicPr>
          <p:cNvPr id="5" name="Zástupný symbol pro obrázek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80" b="5480"/>
          <a:stretch>
            <a:fillRect/>
          </a:stretch>
        </p:blipFill>
        <p:spPr>
          <a:xfrm>
            <a:off x="2589213" y="451918"/>
            <a:ext cx="8915400" cy="3854970"/>
          </a:xfrm>
        </p:spPr>
      </p:pic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342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Speciální klávesnice</a:t>
            </a:r>
            <a:endParaRPr lang="cs-CZ" dirty="0"/>
          </a:p>
        </p:txBody>
      </p:sp>
      <p:pic>
        <p:nvPicPr>
          <p:cNvPr id="5" name="Zástupný symbol pro obrázek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69" b="13269"/>
          <a:stretch>
            <a:fillRect/>
          </a:stretch>
        </p:blipFill>
        <p:spPr/>
      </p:pic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345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Výukové a komunikační programy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EDA PLAY – rozvoj jemné motoriky, vhodné pro tělesně (zrakově, pohybově) i mentálně handicapované, ale také pro zdravé děti</a:t>
            </a:r>
          </a:p>
          <a:p>
            <a:r>
              <a:rPr lang="cs-CZ" dirty="0" smtClean="0"/>
              <a:t>Programy pro alternativní komunikaci</a:t>
            </a:r>
          </a:p>
          <a:p>
            <a:pPr lvl="1"/>
            <a:r>
              <a:rPr lang="cs-CZ" dirty="0" err="1" smtClean="0"/>
              <a:t>Altík</a:t>
            </a:r>
            <a:r>
              <a:rPr lang="cs-CZ" dirty="0" smtClean="0"/>
              <a:t> – tvorba komunikačních tabulek</a:t>
            </a:r>
          </a:p>
          <a:p>
            <a:pPr lvl="1"/>
            <a:r>
              <a:rPr lang="cs-CZ" dirty="0" smtClean="0"/>
              <a:t>Globální slabikář</a:t>
            </a:r>
          </a:p>
          <a:p>
            <a:pPr lvl="1"/>
            <a:r>
              <a:rPr lang="cs-CZ" dirty="0" smtClean="0"/>
              <a:t>Vhodné pro jedince, kteří nemohou mluvit, psát, znakovat</a:t>
            </a:r>
          </a:p>
          <a:p>
            <a:pPr lvl="1"/>
            <a:r>
              <a:rPr lang="cs-CZ" dirty="0" smtClean="0"/>
              <a:t>Určeny i pro ty, kteří trpí specifickými poruchami učení</a:t>
            </a:r>
          </a:p>
          <a:p>
            <a:r>
              <a:rPr lang="cs-CZ" dirty="0" smtClean="0"/>
              <a:t>Vzdělávací hry – rozvíjení smyslového a rozumového vnímání, paměti, představivosti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488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Zástupný symbol pro obrázek 7"/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4" t="68" r="144"/>
          <a:stretch/>
        </p:blipFill>
        <p:spPr>
          <a:xfrm>
            <a:off x="2589213" y="635000"/>
            <a:ext cx="8915400" cy="5714285"/>
          </a:xfrm>
        </p:spPr>
      </p:pic>
    </p:spTree>
    <p:extLst>
      <p:ext uri="{BB962C8B-B14F-4D97-AF65-F5344CB8AC3E}">
        <p14:creationId xmlns:p14="http://schemas.microsoft.com/office/powerpoint/2010/main" val="231781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pro obrázek 4"/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02" r="187" b="125"/>
          <a:stretch/>
        </p:blipFill>
        <p:spPr>
          <a:xfrm>
            <a:off x="2589211" y="592428"/>
            <a:ext cx="8898743" cy="5782614"/>
          </a:xfrm>
        </p:spPr>
      </p:pic>
    </p:spTree>
    <p:extLst>
      <p:ext uri="{BB962C8B-B14F-4D97-AF65-F5344CB8AC3E}">
        <p14:creationId xmlns:p14="http://schemas.microsoft.com/office/powerpoint/2010/main" val="277634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pro obrázek 4">
            <a:hlinkClick r:id="rId2"/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3"/>
          <a:srcRect l="-138" t="68" r="1286"/>
          <a:stretch/>
        </p:blipFill>
        <p:spPr>
          <a:xfrm>
            <a:off x="2576333" y="634964"/>
            <a:ext cx="8915400" cy="5740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89212" y="2691686"/>
            <a:ext cx="8915399" cy="1275008"/>
          </a:xfrm>
        </p:spPr>
        <p:txBody>
          <a:bodyPr/>
          <a:lstStyle/>
          <a:p>
            <a:pPr algn="ctr"/>
            <a:r>
              <a:rPr lang="cs-CZ" dirty="0" smtClean="0"/>
              <a:t>Děkujeme za pozornost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1038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duševních poruch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2047740"/>
            <a:ext cx="8915400" cy="3863481"/>
          </a:xfrm>
        </p:spPr>
        <p:txBody>
          <a:bodyPr>
            <a:normAutofit/>
          </a:bodyPr>
          <a:lstStyle/>
          <a:p>
            <a:r>
              <a:rPr lang="cs-CZ" b="1" dirty="0" smtClean="0"/>
              <a:t>Mentální retardace</a:t>
            </a:r>
          </a:p>
          <a:p>
            <a:r>
              <a:rPr lang="cs-CZ" b="1" dirty="0" smtClean="0"/>
              <a:t>Autismus</a:t>
            </a:r>
          </a:p>
          <a:p>
            <a:r>
              <a:rPr lang="cs-CZ" b="1" dirty="0" smtClean="0"/>
              <a:t>ADHD </a:t>
            </a:r>
            <a:r>
              <a:rPr lang="cs-CZ" dirty="0" smtClean="0"/>
              <a:t>(hyperkinetická porucha)</a:t>
            </a:r>
          </a:p>
          <a:p>
            <a:r>
              <a:rPr lang="cs-CZ" b="1" dirty="0" smtClean="0"/>
              <a:t>Schizofrenie </a:t>
            </a:r>
            <a:r>
              <a:rPr lang="cs-CZ" dirty="0" smtClean="0"/>
              <a:t>(duševní onemocnění)</a:t>
            </a:r>
            <a:endParaRPr lang="cs-CZ" dirty="0"/>
          </a:p>
          <a:p>
            <a:r>
              <a:rPr lang="cs-CZ" dirty="0" smtClean="0"/>
              <a:t>Postižení mohou být kombinována s tělesnými (sluchovým, zrakovým, pohybovým)</a:t>
            </a:r>
          </a:p>
        </p:txBody>
      </p:sp>
    </p:spTree>
    <p:extLst>
      <p:ext uri="{BB962C8B-B14F-4D97-AF65-F5344CB8AC3E}">
        <p14:creationId xmlns:p14="http://schemas.microsoft.com/office/powerpoint/2010/main" val="386932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Mentální retardace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1" indent="-342900"/>
            <a:r>
              <a:rPr lang="cs-CZ" sz="1800" dirty="0" smtClean="0"/>
              <a:t>Způsobena </a:t>
            </a:r>
            <a:r>
              <a:rPr lang="cs-CZ" sz="1800" dirty="0"/>
              <a:t>trvalým organickým poškozením mozku</a:t>
            </a:r>
          </a:p>
          <a:p>
            <a:pPr marL="342900" lvl="1" indent="-342900"/>
            <a:r>
              <a:rPr lang="cs-CZ" sz="1800" dirty="0"/>
              <a:t>Zaostávání duševního vývoje, odlišný vývoj psychických </a:t>
            </a:r>
            <a:r>
              <a:rPr lang="cs-CZ" sz="1800" dirty="0" smtClean="0"/>
              <a:t>vlastností</a:t>
            </a:r>
          </a:p>
          <a:p>
            <a:pPr marL="342900" lvl="1" indent="-342900"/>
            <a:r>
              <a:rPr lang="cs-CZ" sz="1800" dirty="0" smtClean="0"/>
              <a:t>Omezená schopnost logického myšlení, emoční nestabilita, problémy s motorikou</a:t>
            </a:r>
          </a:p>
          <a:p>
            <a:pPr marL="342900" lvl="1" indent="-342900"/>
            <a:r>
              <a:rPr lang="cs-CZ" sz="1800" dirty="0" smtClean="0"/>
              <a:t>Horší (nebo žádná) schopnost verbální komunikace</a:t>
            </a:r>
            <a:endParaRPr lang="cs-CZ" sz="1800" dirty="0"/>
          </a:p>
          <a:p>
            <a:pPr marL="342900" lvl="1" indent="-342900"/>
            <a:r>
              <a:rPr lang="cs-CZ" sz="1800" dirty="0"/>
              <a:t>Vrozená (projeví se do 2 let věku</a:t>
            </a:r>
            <a:r>
              <a:rPr lang="cs-CZ" sz="1800" dirty="0" smtClean="0"/>
              <a:t>) – oligofrenie; nebo získaná – demence</a:t>
            </a:r>
          </a:p>
          <a:p>
            <a:pPr marL="342900" lvl="1" indent="-342900"/>
            <a:r>
              <a:rPr lang="cs-CZ" sz="1800" dirty="0" smtClean="0"/>
              <a:t>Stupně retardace:</a:t>
            </a:r>
          </a:p>
          <a:p>
            <a:pPr marL="742950" lvl="2" indent="-342900"/>
            <a:r>
              <a:rPr lang="cs-CZ" dirty="0" smtClean="0"/>
              <a:t>Lehká (IQ 50–69)</a:t>
            </a:r>
          </a:p>
          <a:p>
            <a:pPr marL="742950" lvl="2" indent="-342900"/>
            <a:r>
              <a:rPr lang="cs-CZ" dirty="0" smtClean="0"/>
              <a:t>Středně těžká (IQ 35–49)</a:t>
            </a:r>
          </a:p>
          <a:p>
            <a:pPr marL="742950" lvl="2" indent="-342900"/>
            <a:r>
              <a:rPr lang="cs-CZ" dirty="0" smtClean="0"/>
              <a:t>Těžká (IQ 21–34)</a:t>
            </a:r>
          </a:p>
          <a:p>
            <a:pPr marL="742950" lvl="2" indent="-342900"/>
            <a:r>
              <a:rPr lang="cs-CZ" dirty="0" smtClean="0"/>
              <a:t>Hluboká (IQ 20 a méně)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290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/>
            <a:r>
              <a:rPr lang="cs-CZ" sz="1800" dirty="0" smtClean="0"/>
              <a:t>Příčiny </a:t>
            </a:r>
            <a:r>
              <a:rPr lang="cs-CZ" sz="1800" dirty="0"/>
              <a:t>neznámé</a:t>
            </a:r>
          </a:p>
          <a:p>
            <a:pPr marL="342900" lvl="1" indent="-342900"/>
            <a:r>
              <a:rPr lang="cs-CZ" sz="1800" dirty="0"/>
              <a:t>Abnormální sociální interakce, opakující se vzorce chování</a:t>
            </a:r>
          </a:p>
          <a:p>
            <a:pPr marL="342900" lvl="1" indent="-342900"/>
            <a:r>
              <a:rPr lang="cs-CZ" sz="1800" dirty="0"/>
              <a:t>Nadměrná nebo nedostatečná citlivost na smyslové vjemy</a:t>
            </a:r>
          </a:p>
          <a:p>
            <a:pPr marL="342900" lvl="1" indent="-342900"/>
            <a:r>
              <a:rPr lang="cs-CZ" sz="1800" dirty="0" smtClean="0"/>
              <a:t>Problematická komunikace:</a:t>
            </a:r>
          </a:p>
          <a:p>
            <a:pPr marL="742950" lvl="2" indent="-342900"/>
            <a:r>
              <a:rPr lang="cs-CZ" dirty="0" smtClean="0"/>
              <a:t>Němota, opakování </a:t>
            </a:r>
            <a:r>
              <a:rPr lang="cs-CZ" dirty="0"/>
              <a:t>naučených </a:t>
            </a:r>
            <a:r>
              <a:rPr lang="cs-CZ" dirty="0" smtClean="0"/>
              <a:t>frází</a:t>
            </a:r>
          </a:p>
          <a:p>
            <a:pPr marL="742950" lvl="2" indent="-342900"/>
            <a:r>
              <a:rPr lang="cs-CZ" dirty="0" smtClean="0"/>
              <a:t>Doslovné či jinak odlišné chápání sémantiky běžné řeči</a:t>
            </a:r>
            <a:endParaRPr lang="cs-CZ" dirty="0"/>
          </a:p>
          <a:p>
            <a:pPr marL="742950" lvl="2" indent="-342900"/>
            <a:r>
              <a:rPr lang="cs-CZ" dirty="0"/>
              <a:t>Gesta a mimika</a:t>
            </a:r>
          </a:p>
          <a:p>
            <a:pPr marL="742950" lvl="2" indent="-342900"/>
            <a:r>
              <a:rPr lang="cs-CZ" dirty="0"/>
              <a:t>Normální člověk nerozumí autistovi stejně jako autista jemu, </a:t>
            </a:r>
            <a:r>
              <a:rPr lang="cs-CZ" dirty="0" smtClean="0"/>
              <a:t>mezi sebou si ale rozumí</a:t>
            </a:r>
            <a:endParaRPr lang="cs-CZ" sz="1800" dirty="0" smtClean="0"/>
          </a:p>
          <a:p>
            <a:pPr marL="342900" lvl="1" indent="-342900"/>
            <a:r>
              <a:rPr lang="cs-CZ" sz="1800" dirty="0" smtClean="0"/>
              <a:t>Nesouvisí s inteligencí jedince</a:t>
            </a:r>
          </a:p>
          <a:p>
            <a:pPr marL="742950" lvl="2" indent="-342900"/>
            <a:r>
              <a:rPr lang="cs-CZ" dirty="0" smtClean="0"/>
              <a:t>Aspergerův syndrom – potíže s komunikací, ale celkově vysoký intelekt</a:t>
            </a:r>
          </a:p>
        </p:txBody>
      </p:sp>
    </p:spTree>
    <p:extLst>
      <p:ext uri="{BB962C8B-B14F-4D97-AF65-F5344CB8AC3E}">
        <p14:creationId xmlns:p14="http://schemas.microsoft.com/office/powerpoint/2010/main" val="334297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ADHD – Porucha pozornosti s hyperaktivitou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80 % případů dědičná, jinak spojená s problémovým těhotenstvím, podle některých i s nadměrným užíváním cukru či sledováním televize</a:t>
            </a:r>
          </a:p>
          <a:p>
            <a:r>
              <a:rPr lang="cs-CZ" dirty="0" smtClean="0"/>
              <a:t>Projevy:</a:t>
            </a:r>
          </a:p>
          <a:p>
            <a:pPr lvl="1"/>
            <a:r>
              <a:rPr lang="cs-CZ" dirty="0"/>
              <a:t>Nepozornost, roztěkanost, ztráta pojmu o čase</a:t>
            </a:r>
          </a:p>
          <a:p>
            <a:pPr lvl="1"/>
            <a:r>
              <a:rPr lang="cs-CZ" dirty="0"/>
              <a:t>Impulzivnost, horší porozumění pocitům, nízké sebevědomí, </a:t>
            </a:r>
            <a:r>
              <a:rPr lang="cs-CZ" dirty="0" smtClean="0"/>
              <a:t>vztahovačnost</a:t>
            </a:r>
          </a:p>
          <a:p>
            <a:pPr lvl="1"/>
            <a:r>
              <a:rPr lang="cs-CZ" dirty="0" smtClean="0"/>
              <a:t>Hyperaktivita – nadbytečné pohyby, zvýšený řečový projev</a:t>
            </a:r>
          </a:p>
          <a:p>
            <a:r>
              <a:rPr lang="cs-CZ" dirty="0" smtClean="0"/>
              <a:t>Objevují se s ní i specifické poruchy učení – dyslexie, dysgrafie, …</a:t>
            </a:r>
          </a:p>
          <a:p>
            <a:r>
              <a:rPr lang="cs-CZ" dirty="0" smtClean="0"/>
              <a:t>Příčinou horších školních výsledků není inteligence jedince</a:t>
            </a:r>
          </a:p>
        </p:txBody>
      </p:sp>
    </p:spTree>
    <p:extLst>
      <p:ext uri="{BB962C8B-B14F-4D97-AF65-F5344CB8AC3E}">
        <p14:creationId xmlns:p14="http://schemas.microsoft.com/office/powerpoint/2010/main" val="44766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Schizofrenie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Závažné duševní onemocnění</a:t>
            </a:r>
          </a:p>
          <a:p>
            <a:r>
              <a:rPr lang="cs-CZ" dirty="0" smtClean="0"/>
              <a:t>Projevuje se porušeným vnímáním reality, poruchami myšlení, nezvyklým chováním a obzvláště sociálním stažením či netečností</a:t>
            </a:r>
          </a:p>
          <a:p>
            <a:r>
              <a:rPr lang="cs-CZ" dirty="0" smtClean="0"/>
              <a:t>Program ITAREPS:</a:t>
            </a:r>
          </a:p>
          <a:p>
            <a:pPr lvl="1"/>
            <a:r>
              <a:rPr lang="cs-CZ" dirty="0" smtClean="0"/>
              <a:t>Slouží ke snížení míry psychiatrických hospitalizací a pro včasnou úpravu léčby</a:t>
            </a:r>
          </a:p>
          <a:p>
            <a:pPr lvl="1"/>
            <a:r>
              <a:rPr lang="cs-CZ" dirty="0" smtClean="0"/>
              <a:t>Rychlé a cílené rozpoznání časných varovných příznaků </a:t>
            </a:r>
            <a:r>
              <a:rPr lang="cs-CZ" dirty="0" err="1" smtClean="0"/>
              <a:t>relapsu</a:t>
            </a:r>
            <a:r>
              <a:rPr lang="cs-CZ" dirty="0" smtClean="0"/>
              <a:t> tohoto onemocnění</a:t>
            </a:r>
          </a:p>
          <a:p>
            <a:pPr lvl="1"/>
            <a:r>
              <a:rPr lang="cs-CZ" dirty="0" smtClean="0"/>
              <a:t>Každý týden pacient vyplní dotazník časných varovných příznaků (ITAREPS se sám přihlásí formou SMS)</a:t>
            </a:r>
          </a:p>
          <a:p>
            <a:pPr lvl="1"/>
            <a:r>
              <a:rPr lang="cs-CZ" dirty="0" smtClean="0"/>
              <a:t>Pokud se u pacienta </a:t>
            </a:r>
            <a:r>
              <a:rPr lang="cs-CZ" smtClean="0"/>
              <a:t>příznaky objevily, </a:t>
            </a:r>
            <a:r>
              <a:rPr lang="cs-CZ" dirty="0" smtClean="0"/>
              <a:t>ITAREPS zašle varovný e-mail ošetřujícímu psychiatrovi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Nároky na přístup k mentálně postiženému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Nekonfliktní prostředí</a:t>
            </a:r>
          </a:p>
          <a:p>
            <a:r>
              <a:rPr lang="cs-CZ" dirty="0" smtClean="0"/>
              <a:t>Motivace, ne nucení; upevňování sebevědomí</a:t>
            </a:r>
          </a:p>
          <a:p>
            <a:r>
              <a:rPr lang="cs-CZ" dirty="0" smtClean="0"/>
              <a:t>Jednoduchá a jasně daná pravidla</a:t>
            </a:r>
          </a:p>
          <a:p>
            <a:r>
              <a:rPr lang="cs-CZ" dirty="0" smtClean="0"/>
              <a:t>Pravidelný režim</a:t>
            </a:r>
          </a:p>
          <a:p>
            <a:r>
              <a:rPr lang="cs-CZ" dirty="0" smtClean="0"/>
              <a:t>Střídání činností (pro ADHD)</a:t>
            </a:r>
          </a:p>
          <a:p>
            <a:r>
              <a:rPr lang="cs-CZ" dirty="0" smtClean="0"/>
              <a:t>Individuální přístup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271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Oblasti pro </a:t>
            </a:r>
            <a:r>
              <a:rPr lang="cs-CZ" dirty="0" err="1" smtClean="0"/>
              <a:t>asistivní</a:t>
            </a:r>
            <a:r>
              <a:rPr lang="cs-CZ" dirty="0" smtClean="0"/>
              <a:t> technologie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Alternativní komunikace – obrázky, znaková řeč, …</a:t>
            </a:r>
          </a:p>
          <a:p>
            <a:r>
              <a:rPr lang="cs-CZ" dirty="0" smtClean="0"/>
              <a:t>Zlepšování pohyblivosti</a:t>
            </a:r>
          </a:p>
          <a:p>
            <a:r>
              <a:rPr lang="cs-CZ" dirty="0" smtClean="0"/>
              <a:t>Ovládání běžných přístrojů</a:t>
            </a:r>
          </a:p>
          <a:p>
            <a:r>
              <a:rPr lang="cs-CZ" dirty="0" smtClean="0"/>
              <a:t>Zvládání každodenních činností</a:t>
            </a:r>
          </a:p>
          <a:p>
            <a:r>
              <a:rPr lang="cs-CZ" dirty="0" smtClean="0"/>
              <a:t>Vzdělávání</a:t>
            </a:r>
          </a:p>
          <a:p>
            <a:r>
              <a:rPr lang="cs-CZ" dirty="0" smtClean="0"/>
              <a:t>Sport a hry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167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Usnadněné ovládání počítače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Hlasové ovládání – </a:t>
            </a:r>
            <a:r>
              <a:rPr lang="cs-CZ" dirty="0" err="1" smtClean="0"/>
              <a:t>JetVoice</a:t>
            </a:r>
            <a:r>
              <a:rPr lang="cs-CZ" dirty="0" smtClean="0"/>
              <a:t> (freeware), </a:t>
            </a:r>
            <a:r>
              <a:rPr lang="cs-CZ" dirty="0" err="1" smtClean="0"/>
              <a:t>MyVoice</a:t>
            </a:r>
            <a:endParaRPr lang="cs-CZ" dirty="0" smtClean="0"/>
          </a:p>
          <a:p>
            <a:r>
              <a:rPr lang="cs-CZ" dirty="0" smtClean="0"/>
              <a:t>Funkce Jedním prstem</a:t>
            </a:r>
          </a:p>
          <a:p>
            <a:r>
              <a:rPr lang="cs-CZ" dirty="0" smtClean="0"/>
              <a:t>Klávesnice pomocí myši – </a:t>
            </a:r>
            <a:r>
              <a:rPr lang="cs-CZ" dirty="0" err="1" smtClean="0"/>
              <a:t>Click</a:t>
            </a:r>
            <a:r>
              <a:rPr lang="cs-CZ" dirty="0" smtClean="0"/>
              <a:t> N-Type </a:t>
            </a:r>
            <a:r>
              <a:rPr lang="cs-CZ" dirty="0" err="1" smtClean="0"/>
              <a:t>Keyboard</a:t>
            </a:r>
            <a:endParaRPr lang="cs-CZ" dirty="0" smtClean="0"/>
          </a:p>
          <a:p>
            <a:r>
              <a:rPr lang="cs-CZ" dirty="0" smtClean="0"/>
              <a:t>Ovládání myší bez klikání – </a:t>
            </a:r>
            <a:r>
              <a:rPr lang="cs-CZ" dirty="0" err="1" smtClean="0"/>
              <a:t>DwellClick</a:t>
            </a:r>
            <a:r>
              <a:rPr lang="cs-CZ" dirty="0" smtClean="0"/>
              <a:t> (freeware)</a:t>
            </a:r>
          </a:p>
          <a:p>
            <a:r>
              <a:rPr lang="cs-CZ" dirty="0" smtClean="0"/>
              <a:t>Ozvučení klávesnice</a:t>
            </a:r>
          </a:p>
          <a:p>
            <a:r>
              <a:rPr lang="cs-CZ" dirty="0" err="1" smtClean="0"/>
              <a:t>MyšMaš</a:t>
            </a:r>
            <a:r>
              <a:rPr lang="cs-CZ" dirty="0" smtClean="0"/>
              <a:t> – </a:t>
            </a:r>
            <a:r>
              <a:rPr lang="cs-CZ" dirty="0" err="1" smtClean="0"/>
              <a:t>přemapuje</a:t>
            </a:r>
            <a:r>
              <a:rPr lang="cs-CZ" dirty="0" smtClean="0"/>
              <a:t> tlačítka myši pro programy ovladatelné mezerníkem a enterem</a:t>
            </a:r>
          </a:p>
          <a:p>
            <a:endParaRPr lang="cs-CZ" dirty="0"/>
          </a:p>
          <a:p>
            <a:r>
              <a:rPr lang="cs-CZ" dirty="0" smtClean="0"/>
              <a:t>Speciální tlačítka, klávesnice, dotykové obrazovky, 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015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381</TotalTime>
  <Words>472</Words>
  <Application>Microsoft Office PowerPoint</Application>
  <PresentationFormat>Vlastní</PresentationFormat>
  <Paragraphs>81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Stébla</vt:lpstr>
      <vt:lpstr>Počítačová podpora mentálně postižených</vt:lpstr>
      <vt:lpstr>Typy duševních poruch</vt:lpstr>
      <vt:lpstr>Mentální retardace</vt:lpstr>
      <vt:lpstr>Autismus</vt:lpstr>
      <vt:lpstr>ADHD – Porucha pozornosti s hyperaktivitou</vt:lpstr>
      <vt:lpstr>Schizofrenie</vt:lpstr>
      <vt:lpstr>Nároky na přístup k mentálně postiženému</vt:lpstr>
      <vt:lpstr>Oblasti pro asistivní technologie</vt:lpstr>
      <vt:lpstr>Usnadněné ovládání počítače</vt:lpstr>
      <vt:lpstr>Buddy Button</vt:lpstr>
      <vt:lpstr>Speciální klávesnice</vt:lpstr>
      <vt:lpstr>Výukové a komunikační programy</vt:lpstr>
      <vt:lpstr>Prezentace aplikace PowerPoint</vt:lpstr>
      <vt:lpstr>Prezentace aplikace PowerPoint</vt:lpstr>
      <vt:lpstr>Prezentace aplikace PowerPoint</vt:lpstr>
      <vt:lpstr>Děkujeme za pozornost 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Počítačová podpora mentálně postižených</dc:title>
  <dc:creator>Štěpán Mach</dc:creator>
  <cp:lastModifiedBy>User1</cp:lastModifiedBy>
  <cp:revision>51</cp:revision>
  <cp:lastPrinted>2014-10-16T13:44:47Z</cp:lastPrinted>
  <dcterms:created xsi:type="dcterms:W3CDTF">2014-10-07T12:34:38Z</dcterms:created>
  <dcterms:modified xsi:type="dcterms:W3CDTF">2014-10-16T13:45:22Z</dcterms:modified>
</cp:coreProperties>
</file>