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80" r:id="rId9"/>
    <p:sldId id="263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8" r:id="rId19"/>
    <p:sldId id="274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B7131-46D3-4AD4-B9C5-6C777DAFA517}" type="datetimeFigureOut">
              <a:rPr lang="cs-CZ" smtClean="0"/>
              <a:pPr/>
              <a:t>17. 11. 2014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AE26D-A811-41DE-9164-6B7AA43047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AE26D-A811-41DE-9164-6B7AA430470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AE26D-A811-41DE-9164-6B7AA430470C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AE26D-A811-41DE-9164-6B7AA430470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AE26D-A811-41DE-9164-6B7AA430470C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17.11.2014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153400" cy="1524000"/>
          </a:xfr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1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sz="51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81000" y="4267200"/>
            <a:ext cx="365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Jakub Machura</a:t>
            </a:r>
          </a:p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FF MU</a:t>
            </a: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415 795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PLIN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   </a:t>
            </a:r>
            <a:endParaRPr kumimoji="0" lang="cs-CZ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    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PV072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 Seminář z </a:t>
            </a:r>
            <a:r>
              <a:rPr lang="cs-CZ" sz="2000" dirty="0" err="1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asistivních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 technologií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software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Lambda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matematický editor 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10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19200"/>
            <a:ext cx="8915400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matematický editor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Obrázok 12" descr="schém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57400"/>
            <a:ext cx="7192379" cy="42201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software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Lambda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matematický editor 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11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19200"/>
            <a:ext cx="8915400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kompenzační funkce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Obrázok 11" descr="kompez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1"/>
            <a:ext cx="4131338" cy="1981200"/>
          </a:xfrm>
          <a:prstGeom prst="rect">
            <a:avLst/>
          </a:prstGeom>
        </p:spPr>
      </p:pic>
      <p:pic>
        <p:nvPicPr>
          <p:cNvPr id="14" name="Obrázok 13" descr="kompezac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038600"/>
            <a:ext cx="841492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software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Lambda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matematický editor 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12/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95400"/>
            <a:ext cx="8915400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automatické doplňování značek</a:t>
            </a:r>
          </a:p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zabudovaný kalkulátor</a:t>
            </a:r>
          </a:p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prostředí pro práci s maticemi</a:t>
            </a:r>
          </a:p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několik pamětí </a:t>
            </a:r>
          </a:p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vlastní klávesové zkratky</a:t>
            </a:r>
          </a:p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osobní profil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vizuální reprezent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8800"/>
            <a:ext cx="9144000" cy="518754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software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Lambda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matematický editor 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13/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19201"/>
            <a:ext cx="89154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vizuální reprezentace</a:t>
            </a: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software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Lambda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matematický editor </a:t>
            </a: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14/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95400"/>
            <a:ext cx="8915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problémy se zaváděním výuky na školách</a:t>
            </a:r>
          </a:p>
          <a:p>
            <a:pPr lvl="1">
              <a:spcBef>
                <a:spcPts val="1200"/>
              </a:spcBef>
              <a:spcAft>
                <a:spcPts val="24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  nedostatečný důraz na výuku Braillova písma</a:t>
            </a:r>
          </a:p>
          <a:p>
            <a:pPr lvl="1">
              <a:spcBef>
                <a:spcPts val="1200"/>
              </a:spcBef>
              <a:spcAft>
                <a:spcPts val="24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  absence funkcí pro matematiku na VŠ </a:t>
            </a: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tiskárn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267200"/>
            <a:ext cx="3810000" cy="235655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hardware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err="1" smtClean="0">
                <a:solidFill>
                  <a:schemeClr val="bg1"/>
                </a:solidFill>
              </a:rPr>
              <a:t>Tiger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15/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8600" y="1295400"/>
            <a:ext cx="891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ražba reliéfních znaků do papíru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kombinace hmatové tiskárny s inkoustovou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obsahuje překladač </a:t>
            </a:r>
            <a:r>
              <a:rPr lang="cs-CZ" sz="3000" dirty="0" err="1" smtClean="0"/>
              <a:t>braillského</a:t>
            </a:r>
            <a:r>
              <a:rPr lang="cs-CZ" sz="3000" dirty="0" smtClean="0"/>
              <a:t> písma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provoz je levný, pořizovací náklady jsou vysoké</a:t>
            </a:r>
            <a:endParaRPr lang="en-GB" sz="30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Nástroje | hardware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err="1" smtClean="0">
                <a:solidFill>
                  <a:schemeClr val="bg1"/>
                </a:solidFill>
              </a:rPr>
              <a:t>Fuser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16/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28600" y="1295400"/>
            <a:ext cx="89154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tisk schémat, map, grafů...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cs-CZ" sz="3000" dirty="0" smtClean="0"/>
              <a:t>papír pokrytý speciální vrstvou kapslí citlivých </a:t>
            </a:r>
            <a:br>
              <a:rPr lang="cs-CZ" sz="3000" dirty="0" smtClean="0"/>
            </a:br>
            <a:r>
              <a:rPr lang="cs-CZ" sz="3000" dirty="0" smtClean="0"/>
              <a:t>     na teplo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pomocí infračerveného světla vznikne hmatatelný       </a:t>
            </a:r>
            <a:br>
              <a:rPr lang="cs-CZ" sz="3000" dirty="0" smtClean="0"/>
            </a:br>
            <a:r>
              <a:rPr lang="cs-CZ" sz="3000" dirty="0" smtClean="0"/>
              <a:t>     reliéf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levná koupě, drahé náklady </a:t>
            </a:r>
            <a:endParaRPr lang="cs-CZ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r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17/19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</a:pPr>
            <a:endParaRPr lang="cs-CZ" sz="3000" dirty="0" smtClean="0"/>
          </a:p>
          <a:p>
            <a:pPr marL="514350" indent="-514350"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/>
          </a:p>
        </p:txBody>
      </p:sp>
      <p:sp>
        <p:nvSpPr>
          <p:cNvPr id="11" name="Obdĺžnik 10"/>
          <p:cNvSpPr/>
          <p:nvPr/>
        </p:nvSpPr>
        <p:spPr>
          <a:xfrm>
            <a:off x="228600" y="1295400"/>
            <a:ext cx="89154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zefektivnění výuky nevidomých 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vytváření podmínek pro výuku nevidomých 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klíčová role středisek na VŠ</a:t>
            </a:r>
            <a:endParaRPr lang="cs-CZ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r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18/19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</a:pPr>
            <a:endParaRPr lang="cs-CZ" sz="3000" dirty="0" smtClean="0"/>
          </a:p>
          <a:p>
            <a:pPr marL="514350" indent="-514350"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/>
          </a:p>
        </p:txBody>
      </p:sp>
      <p:sp>
        <p:nvSpPr>
          <p:cNvPr id="10" name="Obdĺžnik 9"/>
          <p:cNvSpPr/>
          <p:nvPr/>
        </p:nvSpPr>
        <p:spPr>
          <a:xfrm>
            <a:off x="228600" y="1447800"/>
            <a:ext cx="8534400" cy="3852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</a:pPr>
            <a:endParaRPr lang="cs-CZ" sz="3000" dirty="0" smtClean="0"/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</a:pPr>
            <a:endParaRPr lang="cs-CZ" sz="3000" dirty="0" smtClean="0"/>
          </a:p>
          <a:p>
            <a:pPr algn="ctr">
              <a:lnSpc>
                <a:spcPct val="15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</a:pPr>
            <a:r>
              <a:rPr lang="cs-CZ" sz="5400" b="1" dirty="0" smtClean="0">
                <a:solidFill>
                  <a:schemeClr val="tx2"/>
                </a:solidFill>
              </a:rPr>
              <a:t>Děkuji za pozornost</a:t>
            </a:r>
          </a:p>
          <a:p>
            <a:pPr>
              <a:spcBef>
                <a:spcPts val="4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GB" sz="3000" dirty="0" smtClean="0"/>
          </a:p>
          <a:p>
            <a:endParaRPr lang="en-GB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r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smtClean="0">
                <a:solidFill>
                  <a:schemeClr val="bg1"/>
                </a:solidFill>
              </a:rPr>
              <a:t>zdroje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19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28600" y="1219200"/>
            <a:ext cx="8915400" cy="7607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https</a:t>
            </a:r>
            <a:r>
              <a:rPr lang="cs-CZ" sz="2000" dirty="0" smtClean="0"/>
              <a:t>://</a:t>
            </a:r>
            <a:r>
              <a:rPr lang="cs-CZ" sz="2000" dirty="0" smtClean="0"/>
              <a:t>is.muni.cz/th/72798/fi_m/diplomova_prace.pdf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</a:t>
            </a:r>
            <a:r>
              <a:rPr lang="cs-CZ" sz="2000" dirty="0" smtClean="0"/>
              <a:t>mfi.upol.cz/files/2204/mfi_2204_302_308.pdf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teiresias.muni.cz</a:t>
            </a:r>
            <a:r>
              <a:rPr lang="cs-CZ" sz="2000" dirty="0" smtClean="0"/>
              <a:t>/czbraille8/?</a:t>
            </a:r>
            <a:r>
              <a:rPr lang="cs-CZ" sz="2000" dirty="0" smtClean="0"/>
              <a:t>strana=lambda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</a:t>
            </a:r>
            <a:r>
              <a:rPr lang="cs-CZ" sz="2000" dirty="0" smtClean="0"/>
              <a:t>jaderka.fjfi.cvut.cz/sites/default/files/attachment/pttereza.pdf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teiresias.muni.cz</a:t>
            </a:r>
            <a:r>
              <a:rPr lang="cs-CZ" sz="2000" dirty="0" smtClean="0"/>
              <a:t>/?</a:t>
            </a:r>
            <a:r>
              <a:rPr lang="cs-CZ" sz="2000" dirty="0" err="1" smtClean="0"/>
              <a:t>chapter</a:t>
            </a:r>
            <a:r>
              <a:rPr lang="cs-CZ" sz="2000" dirty="0" smtClean="0"/>
              <a:t>=8-2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teiresias.muni.cz</a:t>
            </a:r>
            <a:r>
              <a:rPr lang="cs-CZ" sz="2000" dirty="0" smtClean="0"/>
              <a:t>/?</a:t>
            </a:r>
            <a:r>
              <a:rPr lang="cs-CZ" sz="2000" dirty="0" err="1" smtClean="0"/>
              <a:t>chapter</a:t>
            </a:r>
            <a:r>
              <a:rPr lang="cs-CZ" sz="2000" dirty="0" smtClean="0"/>
              <a:t>=14-6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2000" dirty="0" smtClean="0"/>
              <a:t>http://</a:t>
            </a:r>
            <a:r>
              <a:rPr lang="cs-CZ" sz="2000" dirty="0" smtClean="0"/>
              <a:t>www.</a:t>
            </a:r>
            <a:r>
              <a:rPr lang="cs-CZ" sz="2000" dirty="0" err="1" smtClean="0"/>
              <a:t>fi.muni.cz</a:t>
            </a:r>
            <a:r>
              <a:rPr lang="cs-CZ" sz="2000" dirty="0" smtClean="0"/>
              <a:t>/</a:t>
            </a:r>
            <a:r>
              <a:rPr lang="cs-CZ" sz="2000" dirty="0" err="1" smtClean="0"/>
              <a:t>usr</a:t>
            </a:r>
            <a:r>
              <a:rPr lang="cs-CZ" sz="2000" dirty="0" smtClean="0"/>
              <a:t>/</a:t>
            </a:r>
            <a:r>
              <a:rPr lang="cs-CZ" sz="2000" dirty="0" err="1" smtClean="0"/>
              <a:t>jkucera</a:t>
            </a:r>
            <a:r>
              <a:rPr lang="cs-CZ" sz="2000" dirty="0" smtClean="0"/>
              <a:t>/pv109/2003/xsukova03.htm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20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20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endParaRPr lang="cs-CZ" sz="2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r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b="1" dirty="0" smtClean="0">
                <a:solidFill>
                  <a:srgbClr val="477BB9"/>
                </a:solidFill>
              </a:rPr>
              <a:t> </a:t>
            </a:r>
            <a:r>
              <a:rPr lang="cs-CZ" sz="3600" b="1" dirty="0" smtClean="0">
                <a:solidFill>
                  <a:srgbClr val="477BB9"/>
                </a:solidFill>
              </a:rPr>
              <a:t>  </a:t>
            </a:r>
            <a:r>
              <a:rPr lang="cs-CZ" sz="3600" dirty="0" smtClean="0"/>
              <a:t>smyslové vnímání matematických vzorců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600" dirty="0" smtClean="0"/>
              <a:t> </a:t>
            </a:r>
            <a:r>
              <a:rPr lang="cs-CZ" sz="3600" dirty="0" smtClean="0"/>
              <a:t>  požadavky na matematický software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600" dirty="0" smtClean="0"/>
              <a:t> </a:t>
            </a:r>
            <a:r>
              <a:rPr lang="cs-CZ" sz="3600" dirty="0" smtClean="0"/>
              <a:t>  nástroje </a:t>
            </a:r>
            <a:r>
              <a:rPr lang="en-GB" sz="3600" b="1" dirty="0" smtClean="0">
                <a:solidFill>
                  <a:srgbClr val="477BB9"/>
                </a:solidFill>
              </a:rPr>
              <a:t>  </a:t>
            </a:r>
            <a:endParaRPr lang="en-GB" sz="3600" b="1" dirty="0" smtClean="0">
              <a:solidFill>
                <a:srgbClr val="477BB9"/>
              </a:solidFill>
            </a:endParaRPr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2/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11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r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I. </a:t>
            </a:r>
            <a:r>
              <a:rPr lang="cs-CZ" sz="3600" dirty="0" smtClean="0">
                <a:solidFill>
                  <a:schemeClr val="bg1"/>
                </a:solidFill>
              </a:rPr>
              <a:t>Smyslové vnímání matematických vzorců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600200"/>
            <a:ext cx="8915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 typeface="Arial" pitchFamily="34" charset="0"/>
              <a:buChar char="•"/>
            </a:pPr>
            <a:r>
              <a:rPr lang="cs-CZ" sz="3600" b="1" dirty="0" smtClean="0">
                <a:solidFill>
                  <a:srgbClr val="477BB9"/>
                </a:solidFill>
              </a:rPr>
              <a:t>   </a:t>
            </a:r>
            <a:r>
              <a:rPr lang="cs-CZ" sz="3600" dirty="0" smtClean="0"/>
              <a:t>zrak   vs.   hmat </a:t>
            </a:r>
          </a:p>
          <a:p>
            <a:pPr>
              <a:spcBef>
                <a:spcPts val="400"/>
              </a:spcBef>
            </a:pPr>
            <a:endParaRPr lang="cs-CZ" sz="3600" dirty="0" smtClean="0"/>
          </a:p>
          <a:p>
            <a:pPr>
              <a:lnSpc>
                <a:spcPct val="15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600" dirty="0" smtClean="0"/>
              <a:t>grafické zobrazení   vs.   lineární text</a:t>
            </a:r>
            <a:endParaRPr lang="cs-CZ" sz="36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600" b="1" dirty="0" smtClean="0"/>
          </a:p>
          <a:p>
            <a:endParaRPr lang="en-GB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3/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11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                        </a:t>
            </a: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 I. Smyslové vnímání matematických vzorců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grafické </a:t>
            </a:r>
            <a:r>
              <a:rPr lang="cs-CZ" sz="3600" dirty="0" smtClean="0">
                <a:solidFill>
                  <a:schemeClr val="bg1"/>
                </a:solidFill>
              </a:rPr>
              <a:t>zobrazení   vs.   lineární text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4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11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28600" y="1447801"/>
            <a:ext cx="8915400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/>
          </a:p>
        </p:txBody>
      </p:sp>
      <p:pic>
        <p:nvPicPr>
          <p:cNvPr id="10" name="Obrázok 9" descr="vzorec 1.png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905000" y="1447800"/>
            <a:ext cx="5734851" cy="1781424"/>
          </a:xfrm>
          <a:prstGeom prst="rect">
            <a:avLst/>
          </a:prstGeom>
        </p:spPr>
      </p:pic>
      <p:pic>
        <p:nvPicPr>
          <p:cNvPr id="11" name="Obrázok 10" descr="lineární řáde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8200"/>
            <a:ext cx="9144000" cy="596811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228600" y="1371600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a) graficky</a:t>
            </a:r>
            <a:endParaRPr lang="cs-CZ" sz="3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304800" y="3962400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b</a:t>
            </a:r>
            <a:r>
              <a:rPr lang="cs-CZ" sz="3000" dirty="0" smtClean="0"/>
              <a:t>) lineárně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 I. Smyslové vnímání matematických vzorců</a:t>
            </a:r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smtClean="0">
                <a:solidFill>
                  <a:prstClr val="white"/>
                </a:solidFill>
              </a:rPr>
              <a:t>grafické </a:t>
            </a:r>
            <a:r>
              <a:rPr lang="cs-CZ" sz="3600" dirty="0" smtClean="0">
                <a:solidFill>
                  <a:prstClr val="white"/>
                </a:solidFill>
              </a:rPr>
              <a:t>zobrazení   vs.   lineární text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5/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pic>
        <p:nvPicPr>
          <p:cNvPr id="10" name="Obrázok 9" descr="breil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1601492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04800" y="1295400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c) Braille</a:t>
            </a:r>
            <a:endParaRPr lang="cs-CZ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228600" y="1219200"/>
            <a:ext cx="8915400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osmibodový </a:t>
            </a:r>
            <a:r>
              <a:rPr lang="cs-CZ" sz="3000" dirty="0" err="1" smtClean="0"/>
              <a:t>brailleský</a:t>
            </a:r>
            <a:r>
              <a:rPr lang="cs-CZ" sz="3000" dirty="0" smtClean="0"/>
              <a:t> </a:t>
            </a:r>
            <a:r>
              <a:rPr lang="cs-CZ" sz="3000" dirty="0" smtClean="0"/>
              <a:t>výstup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plnohodnotná editace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navigace uvnitř dokumentu</a:t>
            </a:r>
          </a:p>
          <a:p>
            <a:pPr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hierarchické procházení struktury matematických 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     výrazů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kompenzační funkce</a:t>
            </a:r>
            <a:endParaRPr lang="cs-CZ" sz="3000" dirty="0" smtClean="0"/>
          </a:p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smtClean="0">
                <a:solidFill>
                  <a:schemeClr val="bg1"/>
                </a:solidFill>
              </a:rPr>
              <a:t>2. Požadavky na matematický software 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>
              <a:solidFill>
                <a:srgbClr val="0070C0"/>
              </a:solidFill>
            </a:endParaRPr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6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228600" y="1219200"/>
            <a:ext cx="8915400" cy="611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tisk v </a:t>
            </a:r>
            <a:r>
              <a:rPr lang="cs-CZ" sz="3000" dirty="0" err="1" smtClean="0"/>
              <a:t>šestibodu</a:t>
            </a:r>
            <a:r>
              <a:rPr lang="cs-CZ" sz="3000" dirty="0" smtClean="0"/>
              <a:t> na </a:t>
            </a:r>
            <a:r>
              <a:rPr lang="cs-CZ" sz="3000" dirty="0" err="1" smtClean="0"/>
              <a:t>brailleské</a:t>
            </a:r>
            <a:r>
              <a:rPr lang="cs-CZ" sz="3000" dirty="0" smtClean="0"/>
              <a:t> tiskárně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klasický </a:t>
            </a:r>
            <a:r>
              <a:rPr lang="cs-CZ" sz="3000" dirty="0" err="1" smtClean="0"/>
              <a:t>černotisk</a:t>
            </a:r>
            <a:endParaRPr lang="cs-CZ" sz="30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  podpora hlasové syntézy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komunikace s uživateli používající jiné národní normy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možnost prohlížení a úprav textu vidícími lidmi</a:t>
            </a:r>
            <a:endParaRPr lang="cs-CZ" sz="3000" dirty="0" smtClean="0"/>
          </a:p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>
              <a:solidFill>
                <a:srgbClr val="0070C0"/>
              </a:solidFill>
            </a:endParaRPr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7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norm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707066" cy="31817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</a:t>
            </a:r>
            <a:r>
              <a:rPr lang="cs-CZ" sz="3600" dirty="0" err="1" smtClean="0">
                <a:solidFill>
                  <a:schemeClr val="bg1"/>
                </a:solidFill>
              </a:rPr>
              <a:t>Breilleské</a:t>
            </a:r>
            <a:r>
              <a:rPr lang="cs-CZ" sz="3600" dirty="0" smtClean="0">
                <a:solidFill>
                  <a:schemeClr val="bg1"/>
                </a:solidFill>
              </a:rPr>
              <a:t> matematické notace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000" dirty="0" smtClean="0">
                <a:solidFill>
                  <a:schemeClr val="bg1"/>
                </a:solidFill>
                <a:latin typeface="+mj-lt"/>
                <a:ea typeface="Batang" pitchFamily="18" charset="-127"/>
                <a:cs typeface="Arial" pitchFamily="34" charset="0"/>
              </a:rPr>
              <a:t>8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28600" y="1219200"/>
            <a:ext cx="8915400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28600" y="1219200"/>
            <a:ext cx="8915400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000" dirty="0" smtClean="0"/>
              <a:t>kód </a:t>
            </a:r>
            <a:r>
              <a:rPr lang="cs-CZ" sz="3000" dirty="0" err="1" smtClean="0"/>
              <a:t>Marburg</a:t>
            </a:r>
            <a:endParaRPr lang="cs-CZ" sz="30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</a:t>
            </a:r>
            <a:r>
              <a:rPr lang="cs-CZ" sz="3000" dirty="0" err="1" smtClean="0"/>
              <a:t>Nemethův</a:t>
            </a:r>
            <a:r>
              <a:rPr lang="cs-CZ" sz="3000" dirty="0" smtClean="0"/>
              <a:t> kód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Česká národní norma</a:t>
            </a:r>
            <a:endParaRPr lang="cs-CZ" sz="3000" dirty="0" smtClean="0"/>
          </a:p>
          <a:p>
            <a:pPr>
              <a:spcBef>
                <a:spcPts val="400"/>
              </a:spcBef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7010400" y="2286000"/>
            <a:ext cx="21336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AutoNum type="arabicParenBoth"/>
            </a:pPr>
            <a:r>
              <a:rPr lang="cs-CZ" sz="2000" dirty="0" err="1" smtClean="0"/>
              <a:t>Nemethův</a:t>
            </a:r>
            <a:r>
              <a:rPr lang="cs-CZ" sz="2000" dirty="0" smtClean="0"/>
              <a:t> kód</a:t>
            </a:r>
          </a:p>
          <a:p>
            <a:pPr marL="342900" indent="-342900">
              <a:spcAft>
                <a:spcPts val="300"/>
              </a:spcAft>
              <a:buAutoNum type="arabicParenBoth"/>
            </a:pPr>
            <a:r>
              <a:rPr lang="cs-CZ" sz="2000" dirty="0" smtClean="0"/>
              <a:t>britská norma</a:t>
            </a:r>
          </a:p>
          <a:p>
            <a:pPr marL="342900" indent="-342900">
              <a:spcAft>
                <a:spcPts val="300"/>
              </a:spcAft>
              <a:buAutoNum type="arabicParenBoth"/>
            </a:pPr>
            <a:r>
              <a:rPr lang="cs-CZ" sz="2000" dirty="0" smtClean="0"/>
              <a:t>italská norma</a:t>
            </a:r>
          </a:p>
          <a:p>
            <a:pPr marL="342900" indent="-342900">
              <a:spcAft>
                <a:spcPts val="300"/>
              </a:spcAft>
              <a:buAutoNum type="arabicParenBoth"/>
            </a:pPr>
            <a:r>
              <a:rPr lang="cs-CZ" sz="2000" dirty="0" smtClean="0"/>
              <a:t>česká norma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304800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pPr algn="l"/>
            <a:endParaRPr lang="cs-CZ" sz="2000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914400"/>
          </a:xfrm>
          <a:gradFill flip="none" rotWithShape="1">
            <a:gsLst>
              <a:gs pos="100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tIns="180000">
            <a:no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chemeClr val="bg1"/>
                </a:solidFill>
              </a:rPr>
              <a:t>  3.  </a:t>
            </a:r>
            <a:r>
              <a:rPr lang="cs-CZ" sz="3600" dirty="0" smtClean="0">
                <a:solidFill>
                  <a:schemeClr val="bg1"/>
                </a:solidFill>
              </a:rPr>
              <a:t>Nástroje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" y="1447801"/>
            <a:ext cx="89154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48768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9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Batang" pitchFamily="18" charset="-127"/>
                <a:cs typeface="Arial" pitchFamily="34" charset="0"/>
              </a:rPr>
              <a:t>/</a:t>
            </a:r>
            <a:r>
              <a:rPr lang="cs-CZ" sz="2000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19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495800" y="0"/>
            <a:ext cx="4648200" cy="304800"/>
          </a:xfrm>
          <a:prstGeom prst="rect">
            <a:avLst/>
          </a:prstGeom>
          <a:solidFill>
            <a:srgbClr val="477BB9"/>
          </a:solidFill>
          <a:ln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cs-CZ" dirty="0" smtClean="0">
                <a:solidFill>
                  <a:schemeClr val="bg1"/>
                </a:solidFill>
                <a:ea typeface="Batang" pitchFamily="18" charset="-127"/>
                <a:cs typeface="Arial" pitchFamily="34" charset="0"/>
              </a:rPr>
              <a:t>Matematika pro nevidomé</a:t>
            </a:r>
            <a:endParaRPr lang="cs-CZ" dirty="0">
              <a:solidFill>
                <a:schemeClr val="bg1"/>
              </a:solidFill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28600" y="1219200"/>
            <a:ext cx="3657600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3000" dirty="0" smtClean="0">
                <a:solidFill>
                  <a:srgbClr val="0070C0"/>
                </a:solidFill>
              </a:rPr>
              <a:t>software 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  </a:t>
            </a:r>
            <a:r>
              <a:rPr lang="cs-CZ" sz="3000" dirty="0" err="1" smtClean="0"/>
              <a:t>BlindMoose</a:t>
            </a:r>
            <a:endParaRPr lang="cs-CZ" sz="3000" dirty="0" smtClean="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LATEX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</a:t>
            </a:r>
            <a:r>
              <a:rPr lang="cs-CZ" sz="3000" dirty="0" err="1" smtClean="0"/>
              <a:t>MathML</a:t>
            </a:r>
            <a:endParaRPr lang="cs-CZ" sz="3000" dirty="0" smtClean="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Lambda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105400" y="1219200"/>
            <a:ext cx="3657600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</a:pPr>
            <a:r>
              <a:rPr lang="cs-CZ" sz="3000" dirty="0" smtClean="0">
                <a:solidFill>
                  <a:srgbClr val="0070C0"/>
                </a:solidFill>
              </a:rPr>
              <a:t>hardware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  </a:t>
            </a:r>
            <a:r>
              <a:rPr lang="cs-CZ" sz="3000" dirty="0" err="1" smtClean="0"/>
              <a:t>Tiger</a:t>
            </a:r>
            <a:endParaRPr lang="cs-CZ" sz="3000" dirty="0" smtClean="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cs-CZ" sz="3000" dirty="0" smtClean="0"/>
              <a:t> </a:t>
            </a:r>
            <a:r>
              <a:rPr lang="cs-CZ" sz="3000" dirty="0" smtClean="0"/>
              <a:t>  </a:t>
            </a:r>
            <a:r>
              <a:rPr lang="cs-CZ" sz="3000" dirty="0" err="1" smtClean="0"/>
              <a:t>Fuser</a:t>
            </a:r>
            <a:endParaRPr lang="cs-CZ" sz="3000" dirty="0" smtClean="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cs-CZ" sz="30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</a:pPr>
            <a:endParaRPr lang="cs-CZ" sz="3000" dirty="0" smtClean="0"/>
          </a:p>
          <a:p>
            <a:pPr>
              <a:spcBef>
                <a:spcPts val="400"/>
              </a:spcBef>
              <a:buFont typeface="Arial" pitchFamily="34" charset="0"/>
              <a:buChar char="•"/>
            </a:pPr>
            <a:endParaRPr lang="en-GB" sz="3000" b="1" dirty="0" smtClean="0"/>
          </a:p>
          <a:p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788</TotalTime>
  <Words>446</Words>
  <PresentationFormat>Prezentácia na obrazovke (4:3)</PresentationFormat>
  <Paragraphs>174</Paragraphs>
  <Slides>19</Slides>
  <Notes>4</Notes>
  <HiddenSlides>1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Matematika pro nevidomé</vt:lpstr>
      <vt:lpstr>Snímka 2</vt:lpstr>
      <vt:lpstr>Snímka 3</vt:lpstr>
      <vt:lpstr> I. Smyslové vnímání matematických vzorců</vt:lpstr>
      <vt:lpstr> I. Smyslové vnímání matematických vzorců</vt:lpstr>
      <vt:lpstr>Snímka 6</vt:lpstr>
      <vt:lpstr>Snímka 7</vt:lpstr>
      <vt:lpstr>Snímka 8</vt:lpstr>
      <vt:lpstr>Snímka 9</vt:lpstr>
      <vt:lpstr>Nástroje | software</vt:lpstr>
      <vt:lpstr>Nástroje | software</vt:lpstr>
      <vt:lpstr>Nástroje | software</vt:lpstr>
      <vt:lpstr>Nástroje | software</vt:lpstr>
      <vt:lpstr>Nástroje | software</vt:lpstr>
      <vt:lpstr>Nástroje | hardware</vt:lpstr>
      <vt:lpstr>Nástroje | hardware</vt:lpstr>
      <vt:lpstr>Snímka 17</vt:lpstr>
      <vt:lpstr>Snímka 18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Autosémantika, synsémantika</dc:title>
  <dc:creator>Jakub Machura</dc:creator>
  <cp:lastModifiedBy>Jakub Machura</cp:lastModifiedBy>
  <cp:revision>89</cp:revision>
  <dcterms:created xsi:type="dcterms:W3CDTF">2014-03-10T09:40:17Z</dcterms:created>
  <dcterms:modified xsi:type="dcterms:W3CDTF">2014-11-17T22:51:13Z</dcterms:modified>
</cp:coreProperties>
</file>