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3" r:id="rId3"/>
    <p:sldId id="264" r:id="rId4"/>
    <p:sldId id="288" r:id="rId5"/>
    <p:sldId id="273" r:id="rId6"/>
    <p:sldId id="257" r:id="rId7"/>
    <p:sldId id="289" r:id="rId8"/>
    <p:sldId id="290" r:id="rId9"/>
    <p:sldId id="274" r:id="rId10"/>
    <p:sldId id="285" r:id="rId11"/>
    <p:sldId id="282" r:id="rId12"/>
    <p:sldId id="278" r:id="rId13"/>
    <p:sldId id="279" r:id="rId14"/>
    <p:sldId id="280" r:id="rId15"/>
    <p:sldId id="284" r:id="rId16"/>
    <p:sldId id="292" r:id="rId17"/>
    <p:sldId id="258" r:id="rId18"/>
    <p:sldId id="262" r:id="rId19"/>
    <p:sldId id="261" r:id="rId20"/>
    <p:sldId id="260" r:id="rId21"/>
    <p:sldId id="283" r:id="rId22"/>
    <p:sldId id="259" r:id="rId23"/>
    <p:sldId id="291" r:id="rId24"/>
    <p:sldId id="281" r:id="rId25"/>
    <p:sldId id="295" r:id="rId26"/>
    <p:sldId id="294" r:id="rId27"/>
    <p:sldId id="296" r:id="rId28"/>
    <p:sldId id="297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Dybal" initials="MD" lastIdx="1" clrIdx="0">
    <p:extLst>
      <p:ext uri="{19B8F6BF-5375-455C-9EA6-DF929625EA0E}">
        <p15:presenceInfo xmlns:p15="http://schemas.microsoft.com/office/powerpoint/2012/main" userId="df917907e353cf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D6"/>
    <a:srgbClr val="E38081"/>
    <a:srgbClr val="C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616" autoAdjust="0"/>
  </p:normalViewPr>
  <p:slideViewPr>
    <p:cSldViewPr snapToGrid="0">
      <p:cViewPr varScale="1">
        <p:scale>
          <a:sx n="61" d="100"/>
          <a:sy n="61" d="100"/>
        </p:scale>
        <p:origin x="4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57A99-0F5D-446A-99EB-049F9375ACF7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D3E91-CF0B-41E6-A2F9-9C119AD9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09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8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04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Zanedbáme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alokace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náš</a:t>
            </a:r>
            <a:r>
              <a:rPr lang="en-US" baseline="0" dirty="0" smtClean="0"/>
              <a:t> program</a:t>
            </a:r>
          </a:p>
          <a:p>
            <a:r>
              <a:rPr lang="en-US" baseline="0" dirty="0" err="1" smtClean="0"/>
              <a:t>Proměnou</a:t>
            </a:r>
            <a:r>
              <a:rPr lang="en-US" baseline="0" dirty="0" smtClean="0"/>
              <a:t> version, </a:t>
            </a:r>
            <a:r>
              <a:rPr lang="en-US" baseline="0" dirty="0" err="1" smtClean="0"/>
              <a:t>čísliuju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aby </a:t>
            </a:r>
            <a:r>
              <a:rPr lang="en-US" baseline="0" dirty="0" err="1" smtClean="0"/>
              <a:t>jsme</a:t>
            </a:r>
            <a:r>
              <a:rPr lang="en-US" baseline="0" dirty="0" smtClean="0"/>
              <a:t> se v tom </a:t>
            </a:r>
            <a:r>
              <a:rPr lang="en-US" baseline="0" dirty="0" err="1" smtClean="0"/>
              <a:t>vyznali</a:t>
            </a:r>
            <a:endParaRPr lang="en-US" baseline="0" dirty="0" smtClean="0"/>
          </a:p>
          <a:p>
            <a:r>
              <a:rPr lang="en-US" baseline="0" dirty="0" err="1" smtClean="0"/>
              <a:t>Proč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nám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neoběvilo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673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Zanedbáme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alokace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náš</a:t>
            </a:r>
            <a:r>
              <a:rPr lang="en-US" baseline="0" dirty="0" smtClean="0"/>
              <a:t> program</a:t>
            </a:r>
          </a:p>
          <a:p>
            <a:r>
              <a:rPr lang="en-US" baseline="0" dirty="0" err="1" smtClean="0"/>
              <a:t>Proměnou</a:t>
            </a:r>
            <a:r>
              <a:rPr lang="en-US" baseline="0" dirty="0" smtClean="0"/>
              <a:t> version, </a:t>
            </a:r>
            <a:r>
              <a:rPr lang="en-US" baseline="0" dirty="0" err="1" smtClean="0"/>
              <a:t>čísliuju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aby </a:t>
            </a:r>
            <a:r>
              <a:rPr lang="en-US" baseline="0" dirty="0" err="1" smtClean="0"/>
              <a:t>jsme</a:t>
            </a:r>
            <a:r>
              <a:rPr lang="en-US" baseline="0" dirty="0" smtClean="0"/>
              <a:t> se v tom </a:t>
            </a:r>
            <a:r>
              <a:rPr lang="en-US" baseline="0" dirty="0" err="1" smtClean="0"/>
              <a:t>vyznali</a:t>
            </a:r>
            <a:endParaRPr lang="en-US" baseline="0" dirty="0" smtClean="0"/>
          </a:p>
          <a:p>
            <a:r>
              <a:rPr lang="en-US" baseline="0" dirty="0" err="1" smtClean="0"/>
              <a:t>Proč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nám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neoběvilo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?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8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Zanedbáme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alokace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náš</a:t>
            </a:r>
            <a:r>
              <a:rPr lang="en-US" baseline="0" dirty="0" smtClean="0"/>
              <a:t> program</a:t>
            </a:r>
          </a:p>
          <a:p>
            <a:r>
              <a:rPr lang="en-US" baseline="0" dirty="0" err="1" smtClean="0"/>
              <a:t>Proměnou</a:t>
            </a:r>
            <a:r>
              <a:rPr lang="en-US" baseline="0" dirty="0" smtClean="0"/>
              <a:t> version, </a:t>
            </a:r>
            <a:r>
              <a:rPr lang="en-US" baseline="0" dirty="0" err="1" smtClean="0"/>
              <a:t>čísliuju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aby </a:t>
            </a:r>
            <a:r>
              <a:rPr lang="en-US" baseline="0" dirty="0" err="1" smtClean="0"/>
              <a:t>jsme</a:t>
            </a:r>
            <a:r>
              <a:rPr lang="en-US" baseline="0" dirty="0" smtClean="0"/>
              <a:t> se v tom </a:t>
            </a:r>
            <a:r>
              <a:rPr lang="en-US" baseline="0" dirty="0" err="1" smtClean="0"/>
              <a:t>vyznali</a:t>
            </a:r>
            <a:endParaRPr lang="en-US" baseline="0" dirty="0" smtClean="0"/>
          </a:p>
          <a:p>
            <a:r>
              <a:rPr lang="en-US" baseline="0" dirty="0" err="1" smtClean="0"/>
              <a:t>Proč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nám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neoběvilo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FINALIZATION QUE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68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882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116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Teď </a:t>
            </a:r>
            <a:r>
              <a:rPr lang="cs-CZ" dirty="0" err="1" smtClean="0"/>
              <a:t>přejdem</a:t>
            </a:r>
            <a:r>
              <a:rPr lang="cs-CZ" dirty="0" smtClean="0"/>
              <a:t> do praktické části</a:t>
            </a:r>
          </a:p>
          <a:p>
            <a:r>
              <a:rPr lang="cs-CZ" dirty="0" smtClean="0"/>
              <a:t>Ukážeme</a:t>
            </a:r>
            <a:r>
              <a:rPr lang="cs-CZ" baseline="0" dirty="0" smtClean="0"/>
              <a:t> si pár příkladů jak šetřit paměť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38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Pomocí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Disposable</a:t>
            </a:r>
            <a:r>
              <a:rPr lang="cs-CZ" baseline="0" dirty="0" smtClean="0"/>
              <a:t> můžeme řídit kdy objekt uvolní prostředky (například zámek k souboru)</a:t>
            </a:r>
          </a:p>
          <a:p>
            <a:r>
              <a:rPr lang="cs-CZ" dirty="0" smtClean="0"/>
              <a:t>Popis dema</a:t>
            </a:r>
          </a:p>
          <a:p>
            <a:pPr marL="228600" indent="-228600">
              <a:buFont typeface="+mj-lt"/>
              <a:buAutoNum type="arabicPeriod"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Zapnutí</a:t>
            </a:r>
            <a:r>
              <a:rPr lang="cs-CZ" baseline="0" dirty="0" smtClean="0"/>
              <a:t> analýzy kódu -&gt;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Project-&gt;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</a:t>
            </a:r>
            <a:r>
              <a:rPr lang="cs-CZ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CA2000 </a:t>
            </a:r>
            <a:r>
              <a:rPr lang="en-US" b="1" dirty="0" smtClean="0"/>
              <a:t>Dispose objects before losing scope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method '</a:t>
            </a:r>
            <a:r>
              <a:rPr lang="en-US" dirty="0" err="1" smtClean="0"/>
              <a:t>Program.Main</a:t>
            </a:r>
            <a:r>
              <a:rPr lang="en-US" dirty="0" smtClean="0"/>
              <a:t>(string[])', call </a:t>
            </a:r>
            <a:r>
              <a:rPr lang="en-US" dirty="0" err="1" smtClean="0"/>
              <a:t>System.IDisposable.Dispose</a:t>
            </a:r>
            <a:r>
              <a:rPr lang="en-US" dirty="0" smtClean="0"/>
              <a:t> on object '</a:t>
            </a:r>
            <a:r>
              <a:rPr lang="en-US" dirty="0" err="1" smtClean="0"/>
              <a:t>disposableClass</a:t>
            </a:r>
            <a:r>
              <a:rPr lang="en-US" dirty="0" smtClean="0"/>
              <a:t>' before all references to it are out of scope.</a:t>
            </a:r>
            <a:br>
              <a:rPr lang="en-US" dirty="0" smtClean="0"/>
            </a:br>
            <a:r>
              <a:rPr lang="en-US" b="1" dirty="0" err="1" smtClean="0"/>
              <a:t>IDisposableExample</a:t>
            </a:r>
            <a:r>
              <a:rPr lang="en-US" dirty="0" smtClean="0"/>
              <a:t> - </a:t>
            </a:r>
            <a:r>
              <a:rPr lang="en-US" dirty="0" err="1" smtClean="0"/>
              <a:t>Program.cs</a:t>
            </a:r>
            <a:r>
              <a:rPr lang="en-US" dirty="0" smtClean="0"/>
              <a:t> (Line 45)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CA1816 </a:t>
            </a:r>
            <a:r>
              <a:rPr lang="en-US" b="1" dirty="0" smtClean="0"/>
              <a:t>Call </a:t>
            </a:r>
            <a:r>
              <a:rPr lang="en-US" b="1" dirty="0" err="1" smtClean="0"/>
              <a:t>GC.SuppressFinalize</a:t>
            </a:r>
            <a:r>
              <a:rPr lang="en-US" b="1" dirty="0" smtClean="0"/>
              <a:t> correctly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 '</a:t>
            </a:r>
            <a:r>
              <a:rPr lang="en-US" dirty="0" err="1" smtClean="0"/>
              <a:t>DisposableClass.Dispose</a:t>
            </a:r>
            <a:r>
              <a:rPr lang="en-US" dirty="0" smtClean="0"/>
              <a:t>()' to call '</a:t>
            </a:r>
            <a:r>
              <a:rPr lang="en-US" dirty="0" err="1" smtClean="0"/>
              <a:t>GC.SuppressFinalize</a:t>
            </a:r>
            <a:r>
              <a:rPr lang="en-US" dirty="0" smtClean="0"/>
              <a:t>(object)'. This will prevent unnecessary finalization of the object once it has been disposed and it has fallen out of scope.</a:t>
            </a:r>
            <a:br>
              <a:rPr lang="en-US" dirty="0" smtClean="0"/>
            </a:br>
            <a:r>
              <a:rPr lang="en-US" b="1" dirty="0" err="1" smtClean="0"/>
              <a:t>IDisposableExample</a:t>
            </a:r>
            <a:r>
              <a:rPr lang="en-US" dirty="0" smtClean="0"/>
              <a:t> - </a:t>
            </a:r>
            <a:r>
              <a:rPr lang="en-US" dirty="0" err="1" smtClean="0"/>
              <a:t>Program.cs</a:t>
            </a:r>
            <a:r>
              <a:rPr lang="en-US" dirty="0" smtClean="0"/>
              <a:t> (Line 12)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744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použití</a:t>
            </a:r>
            <a:r>
              <a:rPr lang="en-US" dirty="0" smtClean="0"/>
              <a:t> “” se </a:t>
            </a:r>
            <a:r>
              <a:rPr lang="en-US" dirty="0" err="1" smtClean="0"/>
              <a:t>musí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alokovat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místo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zavolat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konstruktor</a:t>
            </a:r>
            <a:r>
              <a:rPr lang="en-US" baseline="0" dirty="0" smtClean="0"/>
              <a:t>. </a:t>
            </a:r>
            <a:endParaRPr lang="cs-CZ" baseline="0" dirty="0" smtClean="0"/>
          </a:p>
          <a:p>
            <a:r>
              <a:rPr lang="en-US" baseline="0" dirty="0" err="1" smtClean="0"/>
              <a:t>String.Empty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reaodonly</a:t>
            </a:r>
            <a:r>
              <a:rPr lang="en-US" baseline="0" dirty="0" smtClean="0"/>
              <a:t> field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třídě</a:t>
            </a:r>
            <a:r>
              <a:rPr lang="en-US" baseline="0" dirty="0" smtClean="0"/>
              <a:t> string</a:t>
            </a:r>
            <a:r>
              <a:rPr lang="en-US" baseline="0" dirty="0" smtClean="0"/>
              <a:t>.</a:t>
            </a:r>
          </a:p>
          <a:p>
            <a:r>
              <a:rPr lang="cs-CZ" dirty="0" err="1" smtClean="0"/>
              <a:t>immutable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759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</a:t>
            </a:r>
            <a:r>
              <a:rPr lang="cs-CZ" baseline="0" dirty="0" smtClean="0"/>
              <a:t> jsou na objekt jen měkké reference a dojde ke </a:t>
            </a:r>
            <a:r>
              <a:rPr lang="cs-CZ" baseline="0" dirty="0" err="1" smtClean="0"/>
              <a:t>collectingu</a:t>
            </a:r>
            <a:r>
              <a:rPr lang="cs-CZ" baseline="0" dirty="0" smtClean="0"/>
              <a:t> tak se smaže jakoby reference neexistovala.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Existuje i Generická varianta,</a:t>
            </a:r>
            <a:r>
              <a:rPr lang="cs-CZ" baseline="0" dirty="0" smtClean="0"/>
              <a:t> ale až od .NET 4.5 a má jiné rozhraní </a:t>
            </a:r>
            <a:r>
              <a:rPr lang="cs-CZ" baseline="0" dirty="0" err="1" smtClean="0"/>
              <a:t>TryGet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10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715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Nástroje</a:t>
            </a:r>
            <a:r>
              <a:rPr lang="en-US" baseline="0" dirty="0" smtClean="0"/>
              <a:t> od JetBrains </a:t>
            </a:r>
            <a:r>
              <a:rPr lang="en-US" baseline="0" dirty="0" err="1" smtClean="0"/>
              <a:t>jsou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zdarma</a:t>
            </a:r>
            <a:r>
              <a:rPr lang="en-US" baseline="0" dirty="0" smtClean="0"/>
              <a:t> pro </a:t>
            </a:r>
            <a:r>
              <a:rPr lang="en-US" baseline="0" dirty="0" err="1" smtClean="0"/>
              <a:t>studenty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4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Klasický</a:t>
            </a:r>
            <a:r>
              <a:rPr lang="en-US" dirty="0" smtClean="0"/>
              <a:t> </a:t>
            </a:r>
            <a:r>
              <a:rPr lang="en-US" dirty="0" err="1" smtClean="0"/>
              <a:t>únik</a:t>
            </a:r>
            <a:r>
              <a:rPr lang="en-US" dirty="0" smtClean="0"/>
              <a:t> </a:t>
            </a:r>
            <a:r>
              <a:rPr lang="en-US" dirty="0" err="1" smtClean="0"/>
              <a:t>paměti</a:t>
            </a:r>
            <a:r>
              <a:rPr lang="en-US" dirty="0" smtClean="0"/>
              <a:t> </a:t>
            </a:r>
            <a:r>
              <a:rPr lang="en-US" dirty="0" err="1" smtClean="0"/>
              <a:t>není</a:t>
            </a:r>
            <a:r>
              <a:rPr lang="en-US" dirty="0" smtClean="0"/>
              <a:t> v .</a:t>
            </a:r>
            <a:r>
              <a:rPr lang="en-US" dirty="0" err="1" smtClean="0"/>
              <a:t>Netu</a:t>
            </a:r>
            <a:r>
              <a:rPr lang="en-US" dirty="0" smtClean="0"/>
              <a:t> </a:t>
            </a:r>
            <a:r>
              <a:rPr lang="en-US" dirty="0" err="1" smtClean="0"/>
              <a:t>možný</a:t>
            </a:r>
            <a:r>
              <a:rPr lang="en-US" dirty="0" smtClean="0"/>
              <a:t>. GC to </a:t>
            </a:r>
            <a:r>
              <a:rPr lang="en-US" dirty="0" err="1" smtClean="0"/>
              <a:t>nedovolí</a:t>
            </a:r>
            <a:r>
              <a:rPr lang="en-US" dirty="0" smtClean="0"/>
              <a:t>, </a:t>
            </a:r>
            <a:r>
              <a:rPr lang="en-US" dirty="0" err="1" smtClean="0"/>
              <a:t>navíc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ukončení</a:t>
            </a:r>
            <a:r>
              <a:rPr lang="en-US" dirty="0" smtClean="0"/>
              <a:t> </a:t>
            </a:r>
            <a:r>
              <a:rPr lang="en-US" dirty="0" err="1" smtClean="0"/>
              <a:t>aplikaci</a:t>
            </a:r>
            <a:r>
              <a:rPr lang="en-US" dirty="0" smtClean="0"/>
              <a:t> GC </a:t>
            </a:r>
            <a:r>
              <a:rPr lang="en-US" dirty="0" err="1" smtClean="0"/>
              <a:t>uvolní</a:t>
            </a:r>
            <a:r>
              <a:rPr lang="en-US" dirty="0" smtClean="0"/>
              <a:t> </a:t>
            </a:r>
            <a:r>
              <a:rPr lang="en-US" dirty="0" err="1" smtClean="0"/>
              <a:t>všechny</a:t>
            </a:r>
            <a:r>
              <a:rPr lang="en-US" dirty="0" smtClean="0"/>
              <a:t> </a:t>
            </a:r>
            <a:r>
              <a:rPr lang="en-US" dirty="0" err="1" smtClean="0"/>
              <a:t>zdroje</a:t>
            </a:r>
            <a:r>
              <a:rPr lang="en-US" dirty="0" smtClean="0"/>
              <a:t>. </a:t>
            </a:r>
            <a:r>
              <a:rPr lang="en-US" dirty="0" err="1" smtClean="0"/>
              <a:t>Problém</a:t>
            </a:r>
            <a:r>
              <a:rPr lang="en-US" dirty="0" smtClean="0"/>
              <a:t> ale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nastat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běhu</a:t>
            </a:r>
            <a:r>
              <a:rPr lang="en-US" dirty="0" smtClean="0"/>
              <a:t> </a:t>
            </a:r>
            <a:r>
              <a:rPr lang="en-US" dirty="0" err="1" smtClean="0"/>
              <a:t>kdy</a:t>
            </a:r>
            <a:r>
              <a:rPr lang="en-US" dirty="0" smtClean="0"/>
              <a:t> </a:t>
            </a:r>
            <a:r>
              <a:rPr lang="en-US" dirty="0" err="1" smtClean="0"/>
              <a:t>dostaneme</a:t>
            </a:r>
            <a:r>
              <a:rPr lang="en-US" dirty="0" smtClean="0"/>
              <a:t> </a:t>
            </a:r>
            <a:r>
              <a:rPr lang="en-US" dirty="0" err="1" smtClean="0"/>
              <a:t>OutOfMemory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866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Klasický</a:t>
            </a:r>
            <a:r>
              <a:rPr lang="en-US" dirty="0" smtClean="0"/>
              <a:t> </a:t>
            </a:r>
            <a:r>
              <a:rPr lang="en-US" dirty="0" err="1" smtClean="0"/>
              <a:t>únik</a:t>
            </a:r>
            <a:r>
              <a:rPr lang="en-US" dirty="0" smtClean="0"/>
              <a:t> </a:t>
            </a:r>
            <a:r>
              <a:rPr lang="en-US" dirty="0" err="1" smtClean="0"/>
              <a:t>paměti</a:t>
            </a:r>
            <a:r>
              <a:rPr lang="en-US" dirty="0" smtClean="0"/>
              <a:t> </a:t>
            </a:r>
            <a:r>
              <a:rPr lang="en-US" dirty="0" err="1" smtClean="0"/>
              <a:t>není</a:t>
            </a:r>
            <a:r>
              <a:rPr lang="en-US" dirty="0" smtClean="0"/>
              <a:t> v .</a:t>
            </a:r>
            <a:r>
              <a:rPr lang="en-US" dirty="0" err="1" smtClean="0"/>
              <a:t>Netu</a:t>
            </a:r>
            <a:r>
              <a:rPr lang="en-US" dirty="0" smtClean="0"/>
              <a:t> </a:t>
            </a:r>
            <a:r>
              <a:rPr lang="en-US" dirty="0" err="1" smtClean="0"/>
              <a:t>možný</a:t>
            </a:r>
            <a:r>
              <a:rPr lang="en-US" dirty="0" smtClean="0"/>
              <a:t>. GC to </a:t>
            </a:r>
            <a:r>
              <a:rPr lang="en-US" dirty="0" err="1" smtClean="0"/>
              <a:t>nedovolí</a:t>
            </a:r>
            <a:r>
              <a:rPr lang="en-US" dirty="0" smtClean="0"/>
              <a:t>, </a:t>
            </a:r>
            <a:r>
              <a:rPr lang="en-US" dirty="0" err="1" smtClean="0"/>
              <a:t>navíc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ukončení</a:t>
            </a:r>
            <a:r>
              <a:rPr lang="en-US" dirty="0" smtClean="0"/>
              <a:t> </a:t>
            </a:r>
            <a:r>
              <a:rPr lang="en-US" dirty="0" err="1" smtClean="0"/>
              <a:t>aplikaci</a:t>
            </a:r>
            <a:r>
              <a:rPr lang="en-US" dirty="0" smtClean="0"/>
              <a:t> GC </a:t>
            </a:r>
            <a:r>
              <a:rPr lang="en-US" dirty="0" err="1" smtClean="0"/>
              <a:t>uvolní</a:t>
            </a:r>
            <a:r>
              <a:rPr lang="en-US" dirty="0" smtClean="0"/>
              <a:t> </a:t>
            </a:r>
            <a:r>
              <a:rPr lang="en-US" dirty="0" err="1" smtClean="0"/>
              <a:t>všechny</a:t>
            </a:r>
            <a:r>
              <a:rPr lang="en-US" dirty="0" smtClean="0"/>
              <a:t> </a:t>
            </a:r>
            <a:r>
              <a:rPr lang="en-US" dirty="0" err="1" smtClean="0"/>
              <a:t>zdroje</a:t>
            </a:r>
            <a:r>
              <a:rPr lang="en-US" dirty="0" smtClean="0"/>
              <a:t>. </a:t>
            </a:r>
            <a:r>
              <a:rPr lang="en-US" dirty="0" err="1" smtClean="0"/>
              <a:t>Problém</a:t>
            </a:r>
            <a:r>
              <a:rPr lang="en-US" dirty="0" smtClean="0"/>
              <a:t> ale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nastat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běhu</a:t>
            </a:r>
            <a:r>
              <a:rPr lang="en-US" dirty="0" smtClean="0"/>
              <a:t> </a:t>
            </a:r>
            <a:r>
              <a:rPr lang="en-US" dirty="0" err="1" smtClean="0"/>
              <a:t>kdy</a:t>
            </a:r>
            <a:r>
              <a:rPr lang="en-US" dirty="0" smtClean="0"/>
              <a:t> </a:t>
            </a:r>
            <a:r>
              <a:rPr lang="en-US" dirty="0" err="1" smtClean="0"/>
              <a:t>dostaneme</a:t>
            </a:r>
            <a:r>
              <a:rPr lang="en-US" dirty="0" smtClean="0"/>
              <a:t> </a:t>
            </a:r>
            <a:r>
              <a:rPr lang="en-US" dirty="0" err="1" smtClean="0"/>
              <a:t>OutOfMemory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239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Možnosti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pouze</a:t>
            </a:r>
            <a:r>
              <a:rPr lang="en-US" dirty="0" smtClean="0"/>
              <a:t> </a:t>
            </a:r>
            <a:r>
              <a:rPr lang="en-US" dirty="0" err="1" smtClean="0"/>
              <a:t>CompactOnce</a:t>
            </a:r>
            <a:r>
              <a:rPr lang="en-US" dirty="0" smtClean="0"/>
              <a:t> a Default, Default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neprovádí</a:t>
            </a:r>
            <a:r>
              <a:rPr lang="en-US" baseline="0" dirty="0" smtClean="0"/>
              <a:t> compacting </a:t>
            </a:r>
            <a:r>
              <a:rPr lang="en-US" baseline="0" dirty="0" err="1" smtClean="0"/>
              <a:t>nikdy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467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</a:t>
            </a:r>
            <a:r>
              <a:rPr lang="cs-CZ" baseline="0" dirty="0" smtClean="0"/>
              <a:t> jsou na objekt jen měkké reference a dojde ke </a:t>
            </a:r>
            <a:r>
              <a:rPr lang="cs-CZ" baseline="0" dirty="0" err="1" smtClean="0"/>
              <a:t>collectingu</a:t>
            </a:r>
            <a:r>
              <a:rPr lang="cs-CZ" baseline="0" dirty="0" smtClean="0"/>
              <a:t> tak se smaže jakoby reference neexistovala.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Existuje i Generická varianta,</a:t>
            </a:r>
            <a:r>
              <a:rPr lang="cs-CZ" baseline="0" dirty="0" smtClean="0"/>
              <a:t> ale až od .NET 4.5 a má jiné rozhraní </a:t>
            </a:r>
            <a:r>
              <a:rPr lang="cs-CZ" baseline="0" dirty="0" err="1" smtClean="0"/>
              <a:t>TryGet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851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</a:t>
            </a:r>
            <a:r>
              <a:rPr lang="cs-CZ" baseline="0" dirty="0" smtClean="0"/>
              <a:t> jsou na objekt jen měkké reference a dojde ke </a:t>
            </a:r>
            <a:r>
              <a:rPr lang="cs-CZ" baseline="0" dirty="0" err="1" smtClean="0"/>
              <a:t>collectingu</a:t>
            </a:r>
            <a:r>
              <a:rPr lang="cs-CZ" baseline="0" dirty="0" smtClean="0"/>
              <a:t> tak se smaže jakoby reference neexistovala.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Existuje i Generická varianta,</a:t>
            </a:r>
            <a:r>
              <a:rPr lang="cs-CZ" baseline="0" dirty="0" smtClean="0"/>
              <a:t> ale až od .NET 4.5 a má jiné rozhraní </a:t>
            </a:r>
            <a:r>
              <a:rPr lang="cs-CZ" baseline="0" dirty="0" err="1" smtClean="0"/>
              <a:t>TryGet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148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</a:t>
            </a:r>
            <a:r>
              <a:rPr lang="cs-CZ" baseline="0" dirty="0" smtClean="0"/>
              <a:t> jsou na objekt jen měkké reference a dojde ke </a:t>
            </a:r>
            <a:r>
              <a:rPr lang="cs-CZ" baseline="0" dirty="0" err="1" smtClean="0"/>
              <a:t>collectingu</a:t>
            </a:r>
            <a:r>
              <a:rPr lang="cs-CZ" baseline="0" dirty="0" smtClean="0"/>
              <a:t> tak se smaže jakoby reference neexistovala.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Existuje i Generická varianta,</a:t>
            </a:r>
            <a:r>
              <a:rPr lang="cs-CZ" baseline="0" dirty="0" smtClean="0"/>
              <a:t> ale až od .NET 4.5 a má jiné rozhraní </a:t>
            </a:r>
            <a:r>
              <a:rPr lang="cs-CZ" baseline="0" dirty="0" err="1" smtClean="0"/>
              <a:t>TryGet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860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</a:t>
            </a:r>
            <a:r>
              <a:rPr lang="cs-CZ" baseline="0" dirty="0" smtClean="0"/>
              <a:t> jsou na objekt jen měkké reference a dojde ke </a:t>
            </a:r>
            <a:r>
              <a:rPr lang="cs-CZ" baseline="0" dirty="0" err="1" smtClean="0"/>
              <a:t>collectingu</a:t>
            </a:r>
            <a:r>
              <a:rPr lang="cs-CZ" baseline="0" dirty="0" smtClean="0"/>
              <a:t> tak se smaže jakoby reference neexistovala.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Existuje i Generická varianta,</a:t>
            </a:r>
            <a:r>
              <a:rPr lang="cs-CZ" baseline="0" dirty="0" smtClean="0"/>
              <a:t> ale až od .NET 4.5 a má jiné rozhraní </a:t>
            </a:r>
            <a:r>
              <a:rPr lang="cs-CZ" baseline="0" dirty="0" err="1" smtClean="0"/>
              <a:t>TryGet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2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92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Změna</a:t>
            </a:r>
            <a:r>
              <a:rPr lang="en-US" baseline="0" dirty="0" smtClean="0"/>
              <a:t> od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4 a 4.5 Na </a:t>
            </a:r>
            <a:r>
              <a:rPr lang="en-US" baseline="0" dirty="0" err="1" smtClean="0"/>
              <a:t>servru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04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GarbageCollector</a:t>
            </a:r>
            <a:r>
              <a:rPr lang="cs-CZ" dirty="0" smtClean="0"/>
              <a:t> napsal John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McCarthny</a:t>
            </a:r>
            <a:r>
              <a:rPr lang="cs-CZ" baseline="0" dirty="0" smtClean="0"/>
              <a:t> v </a:t>
            </a:r>
            <a:r>
              <a:rPr lang="cs-CZ" baseline="0" dirty="0" err="1" smtClean="0"/>
              <a:t>Lispu</a:t>
            </a:r>
            <a:r>
              <a:rPr lang="cs-CZ" baseline="0" dirty="0" smtClean="0"/>
              <a:t> v roce 1959	</a:t>
            </a:r>
          </a:p>
          <a:p>
            <a:r>
              <a:rPr lang="cs-CZ" baseline="0" dirty="0" smtClean="0"/>
              <a:t>Je to proces </a:t>
            </a:r>
            <a:r>
              <a:rPr lang="cs-CZ" baseline="0" dirty="0" err="1" smtClean="0"/>
              <a:t>Comon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languge</a:t>
            </a:r>
            <a:r>
              <a:rPr lang="cs-CZ" baseline="0" dirty="0" smtClean="0"/>
              <a:t> runtime. </a:t>
            </a:r>
          </a:p>
          <a:p>
            <a:r>
              <a:rPr lang="cs-CZ" baseline="0" dirty="0" smtClean="0"/>
              <a:t>Je to správce paměti. Stará se o odklízení nepotřebných objektů z paměti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12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29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86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Označí</a:t>
            </a:r>
            <a:r>
              <a:rPr lang="en-US" dirty="0" smtClean="0"/>
              <a:t> </a:t>
            </a:r>
            <a:r>
              <a:rPr lang="en-US" dirty="0" err="1" smtClean="0"/>
              <a:t>vše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garbage</a:t>
            </a:r>
            <a:endParaRPr lang="cs-CZ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Identifikuje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všechny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kořeny</a:t>
            </a:r>
            <a:endParaRPr lang="en-US" baseline="0" dirty="0" smtClean="0"/>
          </a:p>
          <a:p>
            <a:r>
              <a:rPr lang="en-US" baseline="0" dirty="0" smtClean="0"/>
              <a:t>	Root – </a:t>
            </a:r>
            <a:r>
              <a:rPr lang="en-US" baseline="0" dirty="0" err="1" smtClean="0"/>
              <a:t>statické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proměnné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glabání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atd</a:t>
            </a:r>
            <a:r>
              <a:rPr lang="en-US" baseline="0" dirty="0" smtClean="0"/>
              <a:t>..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Průchod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pomocí</a:t>
            </a:r>
            <a:r>
              <a:rPr lang="en-US" baseline="0" dirty="0" smtClean="0"/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referencing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Odstraní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objekty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pamětí</a:t>
            </a:r>
            <a:r>
              <a:rPr lang="en-US" baseline="0" dirty="0" smtClean="0"/>
              <a:t> 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5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27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675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4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36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45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73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65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39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78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06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70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8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3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166" y="6035266"/>
            <a:ext cx="2057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6AE87-CA06-4136-A110-539BD248868B}" type="datetimeFigureOut">
              <a:rPr lang="cs-CZ" smtClean="0"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1466" y="6035266"/>
            <a:ext cx="30861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0466" y="6035266"/>
            <a:ext cx="2057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087429" y="5397907"/>
            <a:ext cx="24858938" cy="4144178"/>
            <a:chOff x="-2087429" y="5275422"/>
            <a:chExt cx="24858938" cy="4620627"/>
          </a:xfrm>
        </p:grpSpPr>
        <p:sp>
          <p:nvSpPr>
            <p:cNvPr id="7" name="Oval 6"/>
            <p:cNvSpPr/>
            <p:nvPr userDrawn="1"/>
          </p:nvSpPr>
          <p:spPr>
            <a:xfrm>
              <a:off x="-1858298" y="5275422"/>
              <a:ext cx="24629807" cy="3845821"/>
            </a:xfrm>
            <a:prstGeom prst="ellipse">
              <a:avLst/>
            </a:prstGeom>
            <a:solidFill>
              <a:srgbClr val="F6D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-2087429" y="5639241"/>
              <a:ext cx="23115825" cy="3907503"/>
            </a:xfrm>
            <a:prstGeom prst="ellipse">
              <a:avLst/>
            </a:prstGeom>
            <a:solidFill>
              <a:srgbClr val="E38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-1288212" y="5840372"/>
              <a:ext cx="21581993" cy="4055677"/>
            </a:xfrm>
            <a:prstGeom prst="ellipse">
              <a:avLst/>
            </a:prstGeom>
            <a:solidFill>
              <a:srgbClr val="C60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1989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ense4cod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Správa</a:t>
            </a:r>
            <a:r>
              <a:rPr lang="en-US" dirty="0" smtClean="0"/>
              <a:t> </a:t>
            </a:r>
            <a:r>
              <a:rPr lang="en-US" dirty="0" err="1" smtClean="0"/>
              <a:t>paměti</a:t>
            </a:r>
            <a:r>
              <a:rPr lang="en-US" dirty="0" smtClean="0"/>
              <a:t> v </a:t>
            </a:r>
            <a:r>
              <a:rPr lang="en-US" dirty="0" err="1" smtClean="0"/>
              <a:t>prostředí</a:t>
            </a:r>
            <a:r>
              <a:rPr lang="en-US" dirty="0" smtClean="0"/>
              <a:t> .NET</a:t>
            </a:r>
            <a:endParaRPr lang="cs-C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Martin Dybal</a:t>
            </a:r>
            <a:endParaRPr lang="cs-CZ" b="1" dirty="0" smtClean="0"/>
          </a:p>
          <a:p>
            <a:r>
              <a:rPr lang="cs-CZ" dirty="0" smtClean="0"/>
              <a:t>Microsoft </a:t>
            </a:r>
            <a:r>
              <a:rPr lang="en-US" dirty="0" smtClean="0"/>
              <a:t>MSP</a:t>
            </a:r>
            <a:endParaRPr lang="cs-CZ" dirty="0" smtClean="0"/>
          </a:p>
          <a:p>
            <a:r>
              <a:rPr lang="cs-CZ" dirty="0">
                <a:hlinkClick r:id="rId2"/>
              </a:rPr>
              <a:t>http://sense4code.com</a:t>
            </a:r>
            <a:r>
              <a:rPr lang="cs-CZ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4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GC Roots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Lokální</a:t>
            </a:r>
            <a:r>
              <a:rPr lang="en-US" dirty="0" smtClean="0"/>
              <a:t> </a:t>
            </a:r>
            <a:r>
              <a:rPr lang="en-US" dirty="0" err="1" smtClean="0"/>
              <a:t>proměnné</a:t>
            </a:r>
            <a:endParaRPr lang="en-US" dirty="0" smtClean="0"/>
          </a:p>
          <a:p>
            <a:r>
              <a:rPr lang="en-US" dirty="0" err="1" smtClean="0"/>
              <a:t>GCHandles</a:t>
            </a:r>
            <a:endParaRPr lang="en-US" dirty="0" smtClean="0"/>
          </a:p>
          <a:p>
            <a:pPr lvl="1"/>
            <a:r>
              <a:rPr lang="en-US" dirty="0" smtClean="0"/>
              <a:t>Pin</a:t>
            </a:r>
          </a:p>
          <a:p>
            <a:pPr lvl="1"/>
            <a:r>
              <a:rPr lang="en-US" dirty="0" smtClean="0"/>
              <a:t>Static</a:t>
            </a:r>
          </a:p>
          <a:p>
            <a:r>
              <a:rPr lang="en-US" dirty="0" smtClean="0"/>
              <a:t>Registry</a:t>
            </a:r>
          </a:p>
          <a:p>
            <a:r>
              <a:rPr lang="en-US" dirty="0" smtClean="0"/>
              <a:t>F-Reachable </a:t>
            </a:r>
            <a:r>
              <a:rPr lang="en-US" dirty="0" smtClean="0"/>
              <a:t>queue</a:t>
            </a:r>
            <a:endParaRPr lang="en-US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2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Generace</a:t>
            </a:r>
            <a:r>
              <a:rPr lang="en-US" b="1" dirty="0" smtClean="0"/>
              <a:t> </a:t>
            </a:r>
            <a:r>
              <a:rPr lang="en-US" b="1" dirty="0" err="1" smtClean="0"/>
              <a:t>objektů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Generace</a:t>
            </a:r>
            <a:r>
              <a:rPr lang="en-US" dirty="0" smtClean="0"/>
              <a:t> 0</a:t>
            </a:r>
          </a:p>
          <a:p>
            <a:r>
              <a:rPr lang="en-US" dirty="0" err="1" smtClean="0"/>
              <a:t>Generace</a:t>
            </a:r>
            <a:r>
              <a:rPr lang="en-US" dirty="0" smtClean="0"/>
              <a:t> 1</a:t>
            </a:r>
          </a:p>
          <a:p>
            <a:r>
              <a:rPr lang="en-US" dirty="0" err="1" smtClean="0"/>
              <a:t>Generace</a:t>
            </a:r>
            <a:r>
              <a:rPr lang="en-US" dirty="0"/>
              <a:t> </a:t>
            </a:r>
            <a:r>
              <a:rPr lang="en-US" dirty="0" smtClean="0"/>
              <a:t>2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9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Generace</a:t>
            </a:r>
            <a:r>
              <a:rPr lang="en-US" b="1" dirty="0" smtClean="0"/>
              <a:t> </a:t>
            </a:r>
            <a:r>
              <a:rPr lang="en-US" b="1" dirty="0" err="1" smtClean="0"/>
              <a:t>objektů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657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94219"/>
              </p:ext>
            </p:extLst>
          </p:nvPr>
        </p:nvGraphicFramePr>
        <p:xfrm>
          <a:off x="1714500" y="1504709"/>
          <a:ext cx="2151444" cy="406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1444"/>
              </a:tblGrid>
              <a:tr h="319799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9799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31621" y="4421529"/>
            <a:ext cx="1382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Generace</a:t>
            </a:r>
            <a:r>
              <a:rPr lang="en-US" sz="2000" b="1" dirty="0" smtClean="0"/>
              <a:t> 0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1622" y="2937613"/>
            <a:ext cx="137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Generace</a:t>
            </a:r>
            <a:r>
              <a:rPr lang="en-US" sz="2000" b="1" dirty="0" smtClean="0"/>
              <a:t> 1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31621" y="1838669"/>
            <a:ext cx="1382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Generace</a:t>
            </a:r>
            <a:r>
              <a:rPr lang="en-US" sz="2000" b="1" dirty="0" smtClean="0"/>
              <a:t> 2</a:t>
            </a:r>
            <a:endParaRPr lang="cs-CZ" sz="2000" b="1" dirty="0"/>
          </a:p>
        </p:txBody>
      </p:sp>
      <p:sp>
        <p:nvSpPr>
          <p:cNvPr id="14" name="Šipka doprava 13"/>
          <p:cNvSpPr/>
          <p:nvPr/>
        </p:nvSpPr>
        <p:spPr>
          <a:xfrm>
            <a:off x="4583278" y="2124619"/>
            <a:ext cx="383470" cy="2283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0800000">
            <a:off x="3902780" y="5459834"/>
            <a:ext cx="383470" cy="228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575" y="1496088"/>
            <a:ext cx="4028253" cy="30454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99693" y="5207700"/>
            <a:ext cx="12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versionList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905518" y="4838368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version0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96054" y="4469036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version1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896053" y="4099704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version2</a:t>
            </a:r>
            <a:endParaRPr lang="cs-CZ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896052" y="3730372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version3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740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00069 0.05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8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1.48148E-6 L 0.00157 -0.0534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5671 L -0.00069 0.291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57 -0.05347 L 0.00157 -0.1097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29143 L -0.00069 0.0414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5671 L -0.00069 0.291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13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57 -0.10972 L 0.00035 -0.1611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29143 L -0.00069 0.0567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5671 L -0.00069 0.291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35 -0.16111 L 0.00052 -0.2150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64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29143 L -0.0007 0.056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42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5671 L -0.0007 0.291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1504 L 0.00157 -0.26875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29143 L -0.0007 0.056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7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91920"/>
              </p:ext>
            </p:extLst>
          </p:nvPr>
        </p:nvGraphicFramePr>
        <p:xfrm>
          <a:off x="1714500" y="1504709"/>
          <a:ext cx="2151444" cy="406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1444"/>
              </a:tblGrid>
              <a:tr h="319799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9799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2896052" y="3730372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version3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896053" y="4099704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version2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96054" y="4469036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version1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886588" y="3744798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version3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886588" y="4106917"/>
            <a:ext cx="114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version2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86589" y="4469036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version1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Generace</a:t>
            </a:r>
            <a:r>
              <a:rPr lang="en-US" b="1" dirty="0" smtClean="0"/>
              <a:t> </a:t>
            </a:r>
            <a:r>
              <a:rPr lang="en-US" b="1" dirty="0" err="1" smtClean="0"/>
              <a:t>objektů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657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1621" y="4421529"/>
            <a:ext cx="1382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Generace</a:t>
            </a:r>
            <a:r>
              <a:rPr lang="en-US" sz="2000" b="1" dirty="0" smtClean="0"/>
              <a:t> 0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1622" y="2937613"/>
            <a:ext cx="137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Generace</a:t>
            </a:r>
            <a:r>
              <a:rPr lang="en-US" sz="2000" b="1" dirty="0" smtClean="0"/>
              <a:t> 1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31621" y="1838669"/>
            <a:ext cx="1382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Generace</a:t>
            </a:r>
            <a:r>
              <a:rPr lang="en-US" sz="2000" b="1" dirty="0" smtClean="0"/>
              <a:t> 2</a:t>
            </a:r>
            <a:endParaRPr lang="cs-CZ" sz="2000" b="1" dirty="0"/>
          </a:p>
        </p:txBody>
      </p:sp>
      <p:sp>
        <p:nvSpPr>
          <p:cNvPr id="14" name="Šipka doprava 13"/>
          <p:cNvSpPr/>
          <p:nvPr/>
        </p:nvSpPr>
        <p:spPr>
          <a:xfrm>
            <a:off x="4628105" y="2506584"/>
            <a:ext cx="383470" cy="2283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0800000">
            <a:off x="3881973" y="3595436"/>
            <a:ext cx="383470" cy="228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575" y="1496088"/>
            <a:ext cx="4028253" cy="30454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99693" y="5207700"/>
            <a:ext cx="12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versionList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905518" y="4838368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0237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007 0.0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0521 -0.27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3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00139 -0.27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35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00173 0.2722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361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0" grpId="0"/>
      <p:bldP spid="19" grpId="0"/>
      <p:bldP spid="19" grpId="1"/>
      <p:bldP spid="17" grpId="0"/>
      <p:bldP spid="17" grpId="1"/>
      <p:bldP spid="16" grpId="0"/>
      <p:bldP spid="16" grpId="1"/>
      <p:bldP spid="14" grpId="0" animBg="1"/>
      <p:bldP spid="12" grpId="0" animBg="1"/>
      <p:bldP spid="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91920"/>
              </p:ext>
            </p:extLst>
          </p:nvPr>
        </p:nvGraphicFramePr>
        <p:xfrm>
          <a:off x="1714500" y="1504709"/>
          <a:ext cx="2151444" cy="406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1444"/>
              </a:tblGrid>
              <a:tr h="319799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9799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Generace</a:t>
            </a:r>
            <a:r>
              <a:rPr lang="en-US" b="1" dirty="0" smtClean="0"/>
              <a:t> </a:t>
            </a:r>
            <a:r>
              <a:rPr lang="en-US" b="1" dirty="0" err="1" smtClean="0"/>
              <a:t>objektů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657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1621" y="4421529"/>
            <a:ext cx="1382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Generace</a:t>
            </a:r>
            <a:r>
              <a:rPr lang="en-US" sz="2000" b="1" dirty="0" smtClean="0"/>
              <a:t> 0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1622" y="2937613"/>
            <a:ext cx="137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Generace</a:t>
            </a:r>
            <a:r>
              <a:rPr lang="en-US" sz="2000" b="1" dirty="0" smtClean="0"/>
              <a:t> 1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31621" y="1838669"/>
            <a:ext cx="1382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Generace</a:t>
            </a:r>
            <a:r>
              <a:rPr lang="en-US" sz="2000" b="1" dirty="0" smtClean="0"/>
              <a:t> 2</a:t>
            </a:r>
            <a:endParaRPr lang="cs-CZ" sz="2000" b="1" dirty="0"/>
          </a:p>
        </p:txBody>
      </p:sp>
      <p:sp>
        <p:nvSpPr>
          <p:cNvPr id="12" name="Šipka doprava 11"/>
          <p:cNvSpPr/>
          <p:nvPr/>
        </p:nvSpPr>
        <p:spPr>
          <a:xfrm rot="10800000">
            <a:off x="3902780" y="5455659"/>
            <a:ext cx="383470" cy="228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575" y="1496088"/>
            <a:ext cx="4028253" cy="30454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99693" y="3357281"/>
            <a:ext cx="12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versionList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886587" y="2998921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version0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886586" y="5200487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version4</a:t>
            </a:r>
            <a:endParaRPr lang="cs-CZ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886585" y="4842127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version5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886584" y="4467309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version6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86583" y="4110689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version7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905518" y="3715641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version8</a:t>
            </a:r>
            <a:endParaRPr lang="cs-CZ" b="1" dirty="0"/>
          </a:p>
        </p:txBody>
      </p:sp>
      <p:sp>
        <p:nvSpPr>
          <p:cNvPr id="28" name="Šipka doprava 27"/>
          <p:cNvSpPr/>
          <p:nvPr/>
        </p:nvSpPr>
        <p:spPr>
          <a:xfrm>
            <a:off x="4628105" y="2998921"/>
            <a:ext cx="383470" cy="2283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2896051" y="4842127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version5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886583" y="4469194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version6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886581" y="4114290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version7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00035 -0.053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0052 0.1282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2824 L -0.00052 -0.0708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7084 L -0.00052 0.12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96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5371 L 0.00104 -0.2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00017 -0.167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8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052 -0.16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00921 -0.2687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372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0.00209 -0.1046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27014 L 4.44444E-6 1.48148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7" grpId="0"/>
      <p:bldP spid="18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8" grpId="1" animBg="1"/>
      <p:bldP spid="28" grpId="2" animBg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Spuštění </a:t>
            </a:r>
            <a:r>
              <a:rPr lang="cs-CZ" b="1" dirty="0" err="1" smtClean="0"/>
              <a:t>garbage</a:t>
            </a:r>
            <a:r>
              <a:rPr lang="cs-CZ" b="1" dirty="0" smtClean="0"/>
              <a:t> </a:t>
            </a:r>
            <a:r>
              <a:rPr lang="cs-CZ" b="1" dirty="0" err="1" smtClean="0"/>
              <a:t>collect</a:t>
            </a:r>
            <a:r>
              <a:rPr lang="en-US" b="1" dirty="0" smtClean="0"/>
              <a:t>in</a:t>
            </a:r>
            <a:r>
              <a:rPr lang="cs-CZ" b="1" dirty="0" smtClean="0"/>
              <a:t>g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Zaplněna</a:t>
            </a:r>
            <a:r>
              <a:rPr lang="en-US" dirty="0" smtClean="0"/>
              <a:t> </a:t>
            </a:r>
            <a:r>
              <a:rPr lang="en-US" dirty="0" err="1" smtClean="0"/>
              <a:t>generace</a:t>
            </a:r>
            <a:r>
              <a:rPr lang="en-US" dirty="0" smtClean="0"/>
              <a:t> 0</a:t>
            </a:r>
          </a:p>
          <a:p>
            <a:r>
              <a:rPr lang="en-US" dirty="0" smtClean="0"/>
              <a:t>System wide memory pressure</a:t>
            </a:r>
          </a:p>
          <a:p>
            <a:r>
              <a:rPr lang="en-US" strike="sngStrike" dirty="0" err="1" smtClean="0"/>
              <a:t>GC.Collect</a:t>
            </a:r>
            <a:r>
              <a:rPr lang="en-US" strike="sngStrike" dirty="0" smtClean="0"/>
              <a:t>()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6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Finalization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Finalize</a:t>
            </a:r>
            <a:r>
              <a:rPr lang="cs-CZ" dirty="0"/>
              <a:t> </a:t>
            </a:r>
            <a:r>
              <a:rPr lang="cs-CZ" dirty="0" err="1" smtClean="0"/>
              <a:t>queue</a:t>
            </a:r>
            <a:endParaRPr lang="cs-CZ" dirty="0" smtClean="0"/>
          </a:p>
          <a:p>
            <a:r>
              <a:rPr lang="cs-CZ" dirty="0" smtClean="0"/>
              <a:t>F-</a:t>
            </a:r>
            <a:r>
              <a:rPr lang="cs-CZ" dirty="0" err="1" smtClean="0"/>
              <a:t>reachable</a:t>
            </a:r>
            <a:r>
              <a:rPr lang="cs-CZ" dirty="0" smtClean="0"/>
              <a:t> </a:t>
            </a:r>
            <a:r>
              <a:rPr lang="cs-CZ" dirty="0" err="1" smtClean="0"/>
              <a:t>queue</a:t>
            </a:r>
            <a:endParaRPr lang="cs-CZ" dirty="0" smtClean="0"/>
          </a:p>
          <a:p>
            <a:r>
              <a:rPr lang="cs-CZ" dirty="0" err="1" smtClean="0"/>
              <a:t>ResourceWrapper</a:t>
            </a:r>
            <a:r>
              <a:rPr lang="cs-CZ" dirty="0" smtClean="0"/>
              <a:t>, </a:t>
            </a:r>
            <a:r>
              <a:rPr lang="cs-CZ" dirty="0" err="1" smtClean="0"/>
              <a:t>IDispoze</a:t>
            </a:r>
            <a:endParaRPr lang="en-US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7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.NET </a:t>
            </a:r>
            <a:r>
              <a:rPr lang="cs-CZ" b="1" dirty="0" err="1" smtClean="0"/>
              <a:t>Tips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String.Empty</a:t>
            </a:r>
            <a:endParaRPr lang="en-US" dirty="0" smtClean="0"/>
          </a:p>
          <a:p>
            <a:r>
              <a:rPr lang="cs-CZ" dirty="0" err="1"/>
              <a:t>Dispose</a:t>
            </a:r>
            <a:r>
              <a:rPr lang="cs-CZ" dirty="0"/>
              <a:t> </a:t>
            </a:r>
            <a:r>
              <a:rPr lang="cs-CZ" dirty="0" err="1" smtClean="0"/>
              <a:t>Pattern</a:t>
            </a:r>
            <a:endParaRPr lang="en-US" dirty="0" smtClean="0"/>
          </a:p>
          <a:p>
            <a:r>
              <a:rPr lang="en-US" dirty="0" err="1" smtClean="0"/>
              <a:t>WeakReference</a:t>
            </a:r>
            <a:endParaRPr lang="en-US" dirty="0" smtClean="0"/>
          </a:p>
          <a:p>
            <a:r>
              <a:rPr lang="en-US" dirty="0"/>
              <a:t>Large object heap compacting</a:t>
            </a: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6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Dispose</a:t>
            </a:r>
            <a:r>
              <a:rPr lang="cs-CZ" b="1" dirty="0"/>
              <a:t> </a:t>
            </a:r>
            <a:r>
              <a:rPr lang="cs-CZ" b="1" dirty="0" err="1"/>
              <a:t>Pattern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přesně</a:t>
            </a:r>
            <a:r>
              <a:rPr lang="en-US" dirty="0" smtClean="0"/>
              <a:t> </a:t>
            </a:r>
            <a:r>
              <a:rPr lang="en-US" dirty="0" err="1" smtClean="0"/>
              <a:t>dáno</a:t>
            </a:r>
            <a:r>
              <a:rPr lang="en-US" dirty="0" smtClean="0"/>
              <a:t> </a:t>
            </a:r>
            <a:r>
              <a:rPr lang="en-US" dirty="0" err="1" smtClean="0"/>
              <a:t>kdy</a:t>
            </a:r>
            <a:r>
              <a:rPr lang="en-US" dirty="0" smtClean="0"/>
              <a:t> se </a:t>
            </a:r>
            <a:r>
              <a:rPr lang="en-US" dirty="0" err="1" smtClean="0"/>
              <a:t>objekt</a:t>
            </a:r>
            <a:r>
              <a:rPr lang="cs-CZ" dirty="0" smtClean="0"/>
              <a:t> odklidí</a:t>
            </a:r>
            <a:endParaRPr lang="en-US" dirty="0" smtClean="0"/>
          </a:p>
          <a:p>
            <a:r>
              <a:rPr lang="en-US" dirty="0" err="1" smtClean="0"/>
              <a:t>IDisposable</a:t>
            </a:r>
            <a:endParaRPr lang="en-US" dirty="0" smtClean="0"/>
          </a:p>
          <a:p>
            <a:r>
              <a:rPr lang="en-US" dirty="0" err="1" smtClean="0"/>
              <a:t>Destruktor</a:t>
            </a:r>
            <a:endParaRPr lang="cs-CZ" dirty="0" smtClean="0"/>
          </a:p>
          <a:p>
            <a:r>
              <a:rPr lang="cs-CZ" dirty="0" err="1" smtClean="0"/>
              <a:t>Using</a:t>
            </a:r>
            <a:endParaRPr lang="cs-CZ" dirty="0" smtClean="0"/>
          </a:p>
          <a:p>
            <a:r>
              <a:rPr lang="en-US" dirty="0"/>
              <a:t>CA2000 </a:t>
            </a:r>
            <a:r>
              <a:rPr lang="cs-CZ" dirty="0" smtClean="0"/>
              <a:t>,  </a:t>
            </a:r>
            <a:r>
              <a:rPr lang="en-US" dirty="0" smtClean="0"/>
              <a:t>CA1816</a:t>
            </a:r>
            <a:endParaRPr lang="cs-CZ" dirty="0" smtClean="0"/>
          </a:p>
          <a:p>
            <a:r>
              <a:rPr lang="cs-CZ" dirty="0" err="1"/>
              <a:t>GC.SuppressFinalize</a:t>
            </a:r>
            <a:r>
              <a:rPr lang="cs-CZ" dirty="0"/>
              <a:t>(</a:t>
            </a:r>
            <a:r>
              <a:rPr lang="cs-CZ" dirty="0" err="1"/>
              <a:t>this</a:t>
            </a:r>
            <a:r>
              <a:rPr lang="cs-CZ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String.Empty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efektivnější</a:t>
            </a:r>
            <a:r>
              <a:rPr lang="cs-CZ" dirty="0" smtClean="0"/>
              <a:t> než ""</a:t>
            </a:r>
          </a:p>
          <a:p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2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Rozdělení dat v paměti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Instrukční paměť</a:t>
            </a:r>
          </a:p>
          <a:p>
            <a:r>
              <a:rPr lang="cs-CZ" dirty="0" err="1" smtClean="0"/>
              <a:t>Stack</a:t>
            </a:r>
            <a:endParaRPr lang="cs-CZ" dirty="0" smtClean="0"/>
          </a:p>
          <a:p>
            <a:pPr lvl="1"/>
            <a:r>
              <a:rPr lang="cs-CZ" dirty="0" smtClean="0"/>
              <a:t>By default 1MB</a:t>
            </a:r>
          </a:p>
          <a:p>
            <a:pPr lvl="1"/>
            <a:r>
              <a:rPr lang="cs-CZ" dirty="0" smtClean="0"/>
              <a:t>LIFO</a:t>
            </a:r>
          </a:p>
          <a:p>
            <a:r>
              <a:rPr lang="cs-CZ" dirty="0" err="1" smtClean="0"/>
              <a:t>Heap</a:t>
            </a:r>
            <a:endParaRPr lang="cs-CZ" dirty="0" smtClean="0"/>
          </a:p>
          <a:p>
            <a:pPr lvl="1"/>
            <a:r>
              <a:rPr lang="en-US" dirty="0" err="1" smtClean="0"/>
              <a:t>Rozdělen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generace</a:t>
            </a:r>
            <a:endParaRPr lang="en-US" dirty="0" smtClean="0"/>
          </a:p>
          <a:p>
            <a:pPr lvl="1"/>
            <a:r>
              <a:rPr lang="cs-CZ" dirty="0" smtClean="0"/>
              <a:t>Alokace </a:t>
            </a:r>
            <a:r>
              <a:rPr lang="cs-CZ" dirty="0" smtClean="0"/>
              <a:t>pomocí </a:t>
            </a:r>
            <a:r>
              <a:rPr lang="cs-CZ" dirty="0" err="1" smtClean="0"/>
              <a:t>new</a:t>
            </a:r>
            <a:endParaRPr lang="en-US" dirty="0" smtClean="0"/>
          </a:p>
          <a:p>
            <a:pPr lvl="1"/>
            <a:r>
              <a:rPr lang="en-US" dirty="0" err="1" smtClean="0"/>
              <a:t>Spravován</a:t>
            </a:r>
            <a:r>
              <a:rPr lang="en-US" dirty="0" smtClean="0"/>
              <a:t> Garbage </a:t>
            </a:r>
            <a:r>
              <a:rPr lang="en-US" dirty="0" err="1" smtClean="0"/>
              <a:t>Collectorem</a:t>
            </a:r>
            <a:endParaRPr lang="en-US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6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WeakReference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3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Memory</a:t>
            </a:r>
            <a:r>
              <a:rPr lang="cs-CZ" b="1" dirty="0"/>
              <a:t> </a:t>
            </a:r>
            <a:r>
              <a:rPr lang="en-US" b="1" dirty="0" smtClean="0"/>
              <a:t>profiling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Proč</a:t>
            </a:r>
            <a:r>
              <a:rPr lang="en-US" dirty="0" smtClean="0"/>
              <a:t> je object v </a:t>
            </a:r>
            <a:r>
              <a:rPr lang="en-US" dirty="0" err="1" smtClean="0"/>
              <a:t>paměti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Co </a:t>
            </a:r>
            <a:r>
              <a:rPr lang="en-US" dirty="0" err="1" smtClean="0"/>
              <a:t>zabírá</a:t>
            </a:r>
            <a:r>
              <a:rPr lang="en-US" dirty="0" smtClean="0"/>
              <a:t> </a:t>
            </a:r>
            <a:r>
              <a:rPr lang="en-US" dirty="0" err="1" smtClean="0"/>
              <a:t>tolik</a:t>
            </a:r>
            <a:r>
              <a:rPr lang="en-US" dirty="0" smtClean="0"/>
              <a:t> </a:t>
            </a:r>
            <a:r>
              <a:rPr lang="en-US" dirty="0" err="1" smtClean="0"/>
              <a:t>paměti</a:t>
            </a:r>
            <a:r>
              <a:rPr lang="en-US" dirty="0" smtClean="0"/>
              <a:t>?</a:t>
            </a:r>
          </a:p>
          <a:p>
            <a:r>
              <a:rPr lang="en-US" dirty="0" smtClean="0"/>
              <a:t>Memory leak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18154"/>
            <a:ext cx="48672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Memory</a:t>
            </a:r>
            <a:r>
              <a:rPr lang="cs-CZ" b="1" dirty="0"/>
              <a:t> </a:t>
            </a:r>
            <a:r>
              <a:rPr lang="cs-CZ" b="1" dirty="0" err="1"/>
              <a:t>Leak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Chyba</a:t>
            </a:r>
            <a:r>
              <a:rPr lang="en-US" dirty="0" smtClean="0"/>
              <a:t> </a:t>
            </a:r>
            <a:r>
              <a:rPr lang="en-US" dirty="0" err="1" smtClean="0"/>
              <a:t>správy</a:t>
            </a:r>
            <a:r>
              <a:rPr lang="en-US" dirty="0" smtClean="0"/>
              <a:t> </a:t>
            </a:r>
            <a:r>
              <a:rPr lang="en-US" dirty="0" err="1" smtClean="0"/>
              <a:t>paměti</a:t>
            </a:r>
            <a:endParaRPr lang="en-US" dirty="0"/>
          </a:p>
          <a:p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/>
              <a:t>uložený</a:t>
            </a:r>
            <a:r>
              <a:rPr lang="en-US" dirty="0"/>
              <a:t> v </a:t>
            </a:r>
            <a:r>
              <a:rPr lang="en-US" dirty="0" err="1" smtClean="0"/>
              <a:t>paměti</a:t>
            </a:r>
            <a:r>
              <a:rPr lang="en-US" dirty="0" smtClean="0"/>
              <a:t> </a:t>
            </a:r>
            <a:r>
              <a:rPr lang="en-US" dirty="0" err="1" smtClean="0"/>
              <a:t>nepřístupný</a:t>
            </a:r>
            <a:r>
              <a:rPr lang="en-US" dirty="0" smtClean="0"/>
              <a:t> z </a:t>
            </a:r>
            <a:r>
              <a:rPr lang="en-US" dirty="0" err="1" smtClean="0"/>
              <a:t>programu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18154"/>
            <a:ext cx="48672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Memory</a:t>
            </a:r>
            <a:r>
              <a:rPr lang="cs-CZ" b="1" dirty="0"/>
              <a:t> </a:t>
            </a:r>
            <a:r>
              <a:rPr lang="cs-CZ" b="1" dirty="0" err="1"/>
              <a:t>Optimize</a:t>
            </a:r>
            <a:r>
              <a:rPr lang="cs-CZ" b="1" dirty="0"/>
              <a:t> </a:t>
            </a:r>
            <a:r>
              <a:rPr lang="cs-CZ" b="1" dirty="0" err="1"/>
              <a:t>Memory</a:t>
            </a:r>
            <a:r>
              <a:rPr lang="cs-CZ" b="1" dirty="0"/>
              <a:t> </a:t>
            </a:r>
            <a:r>
              <a:rPr lang="cs-CZ" b="1" dirty="0" err="1"/>
              <a:t>Traffic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Příliš mnoho alokací</a:t>
            </a:r>
            <a:endParaRPr lang="en-US" dirty="0"/>
          </a:p>
          <a:p>
            <a:r>
              <a:rPr lang="cs-CZ" dirty="0" smtClean="0"/>
              <a:t>Časté spouštění </a:t>
            </a:r>
            <a:r>
              <a:rPr lang="cs-CZ" dirty="0" err="1" smtClean="0"/>
              <a:t>Garbage</a:t>
            </a:r>
            <a:r>
              <a:rPr lang="cs-CZ" dirty="0" smtClean="0"/>
              <a:t> </a:t>
            </a:r>
            <a:r>
              <a:rPr lang="cs-CZ" dirty="0" err="1" smtClean="0"/>
              <a:t>collectingu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18154"/>
            <a:ext cx="48672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Large object heap compacting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</a:t>
            </a:r>
            <a:r>
              <a:rPr lang="en-US" dirty="0" err="1" smtClean="0"/>
              <a:t>.Net</a:t>
            </a:r>
            <a:r>
              <a:rPr lang="en-US" dirty="0" smtClean="0"/>
              <a:t> 4.5.1</a:t>
            </a:r>
            <a:endParaRPr lang="cs-CZ" dirty="0" smtClean="0"/>
          </a:p>
          <a:p>
            <a:r>
              <a:rPr lang="cs-CZ" dirty="0" smtClean="0"/>
              <a:t>Velmi časově náročné</a:t>
            </a:r>
          </a:p>
          <a:p>
            <a:pPr marL="0" indent="0">
              <a:buNone/>
            </a:pPr>
            <a:r>
              <a:rPr lang="cs-CZ" sz="2400" dirty="0" err="1"/>
              <a:t>GCSettings.LargeObjectHeapCompactionMode</a:t>
            </a:r>
            <a:r>
              <a:rPr lang="cs-CZ" sz="2400" dirty="0"/>
              <a:t> = </a:t>
            </a:r>
            <a:r>
              <a:rPr lang="en-US" sz="2400" dirty="0" smtClean="0"/>
              <a:t>	</a:t>
            </a:r>
            <a:r>
              <a:rPr lang="cs-CZ" sz="2400" dirty="0" err="1" smtClean="0"/>
              <a:t>GCLargeObjectHeapCompactionMode.CompactOnce</a:t>
            </a:r>
            <a:r>
              <a:rPr lang="cs-CZ" sz="2400" dirty="0"/>
              <a:t>;</a:t>
            </a:r>
          </a:p>
          <a:p>
            <a:pPr marL="0" indent="0">
              <a:buNone/>
            </a:pPr>
            <a:r>
              <a:rPr lang="cs-CZ" sz="2400" dirty="0" err="1"/>
              <a:t>GC.Collect</a:t>
            </a:r>
            <a:r>
              <a:rPr lang="cs-CZ" sz="24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1624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Verze GC v .NET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Mobile</a:t>
            </a:r>
          </a:p>
          <a:p>
            <a:r>
              <a:rPr lang="cs-CZ" dirty="0" smtClean="0"/>
              <a:t>Workstation</a:t>
            </a:r>
          </a:p>
          <a:p>
            <a:r>
              <a:rPr lang="cs-CZ" dirty="0" smtClean="0"/>
              <a:t>Server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4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Bacground</a:t>
            </a:r>
            <a:r>
              <a:rPr lang="cs-CZ" b="1" dirty="0" smtClean="0"/>
              <a:t> GC 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Workstation .NET 4.0</a:t>
            </a:r>
          </a:p>
          <a:p>
            <a:r>
              <a:rPr lang="cs-CZ" dirty="0" smtClean="0"/>
              <a:t>Server .NET 4.5</a:t>
            </a:r>
          </a:p>
          <a:p>
            <a:r>
              <a:rPr lang="cs-CZ" dirty="0" smtClean="0"/>
              <a:t>Lze vypnout</a:t>
            </a:r>
          </a:p>
          <a:p>
            <a:pPr lvl="1"/>
            <a:r>
              <a:rPr lang="cs-CZ" dirty="0" smtClean="0"/>
              <a:t>&lt;</a:t>
            </a:r>
            <a:r>
              <a:rPr lang="cs-CZ" dirty="0" err="1" smtClean="0"/>
              <a:t>gcConcurrent</a:t>
            </a:r>
            <a:r>
              <a:rPr lang="cs-CZ" dirty="0" smtClean="0"/>
              <a:t> </a:t>
            </a:r>
            <a:r>
              <a:rPr lang="cs-CZ" dirty="0" err="1" smtClean="0"/>
              <a:t>enabled</a:t>
            </a:r>
            <a:r>
              <a:rPr lang="cs-CZ" dirty="0" smtClean="0"/>
              <a:t>=</a:t>
            </a:r>
            <a:r>
              <a:rPr lang="cs-CZ" dirty="0"/>
              <a:t>"</a:t>
            </a:r>
            <a:r>
              <a:rPr lang="cs-CZ" dirty="0" err="1" smtClean="0"/>
              <a:t>False</a:t>
            </a:r>
            <a:r>
              <a:rPr lang="cs-CZ" dirty="0" smtClean="0"/>
              <a:t>"&gt;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7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SustainedLowLatency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GCSettings.LatencyMode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smtClean="0"/>
              <a:t>	</a:t>
            </a:r>
            <a:r>
              <a:rPr lang="cs-CZ" dirty="0" err="1" smtClean="0"/>
              <a:t>GCLatencyMode.SustainedLowLatency</a:t>
            </a:r>
            <a:r>
              <a:rPr lang="cs-CZ" dirty="0"/>
              <a:t>;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7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Large</a:t>
            </a:r>
            <a:r>
              <a:rPr lang="cs-CZ" b="1" dirty="0" smtClean="0"/>
              <a:t> </a:t>
            </a:r>
            <a:r>
              <a:rPr lang="cs-CZ" b="1" dirty="0" err="1" smtClean="0"/>
              <a:t>object</a:t>
            </a:r>
            <a:r>
              <a:rPr lang="cs-CZ" b="1" dirty="0" smtClean="0"/>
              <a:t> support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Možnost vytvářet objekty větší než 2GB</a:t>
            </a:r>
          </a:p>
          <a:p>
            <a:pPr lvl="1"/>
            <a:r>
              <a:rPr lang="cs-CZ" dirty="0" smtClean="0"/>
              <a:t>Pouze 64bitové aplikace</a:t>
            </a:r>
          </a:p>
          <a:p>
            <a:pPr lvl="1"/>
            <a:r>
              <a:rPr lang="cs-CZ" dirty="0"/>
              <a:t>&lt;</a:t>
            </a:r>
            <a:r>
              <a:rPr lang="cs-CZ" dirty="0" err="1" smtClean="0"/>
              <a:t>gcAllowVeryLargeObjects</a:t>
            </a:r>
            <a:r>
              <a:rPr lang="cs-CZ" dirty="0" smtClean="0"/>
              <a:t> </a:t>
            </a:r>
            <a:r>
              <a:rPr lang="cs-CZ" dirty="0" err="1"/>
              <a:t>enabled</a:t>
            </a:r>
            <a:r>
              <a:rPr lang="cs-CZ" dirty="0"/>
              <a:t>="</a:t>
            </a:r>
            <a:r>
              <a:rPr lang="cs-CZ" dirty="0" err="1"/>
              <a:t>true</a:t>
            </a:r>
            <a:r>
              <a:rPr lang="cs-CZ" dirty="0" smtClean="0"/>
              <a:t>"/&gt;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3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Datové typy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015" y="1729559"/>
            <a:ext cx="2851969" cy="4007564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long</a:t>
            </a:r>
          </a:p>
          <a:p>
            <a:r>
              <a:rPr lang="cs-CZ" dirty="0" err="1" smtClean="0"/>
              <a:t>sbyte</a:t>
            </a:r>
            <a:endParaRPr lang="cs-CZ" dirty="0" smtClean="0"/>
          </a:p>
          <a:p>
            <a:r>
              <a:rPr lang="cs-CZ" dirty="0" err="1" smtClean="0"/>
              <a:t>short</a:t>
            </a:r>
            <a:endParaRPr lang="cs-CZ" dirty="0" smtClean="0"/>
          </a:p>
          <a:p>
            <a:r>
              <a:rPr lang="cs-CZ" dirty="0" err="1" smtClean="0"/>
              <a:t>struct</a:t>
            </a:r>
            <a:endParaRPr lang="cs-CZ" dirty="0" smtClean="0"/>
          </a:p>
          <a:p>
            <a:r>
              <a:rPr lang="cs-CZ" dirty="0" err="1" smtClean="0"/>
              <a:t>uint</a:t>
            </a:r>
            <a:endParaRPr lang="cs-CZ" dirty="0" smtClean="0"/>
          </a:p>
          <a:p>
            <a:r>
              <a:rPr lang="cs-CZ" dirty="0" err="1" smtClean="0"/>
              <a:t>ulong</a:t>
            </a:r>
            <a:endParaRPr lang="cs-CZ" dirty="0" smtClean="0"/>
          </a:p>
          <a:p>
            <a:r>
              <a:rPr lang="cs-CZ" dirty="0" err="1" smtClean="0"/>
              <a:t>ushort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690689"/>
            <a:ext cx="28519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 err="1" smtClean="0"/>
              <a:t>types</a:t>
            </a:r>
            <a:endParaRPr lang="cs-CZ" b="1" dirty="0" smtClean="0"/>
          </a:p>
          <a:p>
            <a:r>
              <a:rPr lang="cs-CZ" dirty="0" err="1" smtClean="0"/>
              <a:t>bool</a:t>
            </a:r>
            <a:endParaRPr lang="cs-CZ" dirty="0" smtClean="0"/>
          </a:p>
          <a:p>
            <a:r>
              <a:rPr lang="cs-CZ" dirty="0" smtClean="0"/>
              <a:t>byte</a:t>
            </a:r>
          </a:p>
          <a:p>
            <a:r>
              <a:rPr lang="cs-CZ" dirty="0" err="1" smtClean="0"/>
              <a:t>char</a:t>
            </a:r>
            <a:endParaRPr lang="cs-CZ" dirty="0" smtClean="0"/>
          </a:p>
          <a:p>
            <a:r>
              <a:rPr lang="cs-CZ" dirty="0" err="1" smtClean="0"/>
              <a:t>decimal</a:t>
            </a:r>
            <a:endParaRPr lang="cs-CZ" dirty="0" smtClean="0"/>
          </a:p>
          <a:p>
            <a:r>
              <a:rPr lang="cs-CZ" dirty="0" smtClean="0"/>
              <a:t>double</a:t>
            </a:r>
          </a:p>
          <a:p>
            <a:r>
              <a:rPr lang="cs-CZ" dirty="0" err="1" smtClean="0"/>
              <a:t>enum</a:t>
            </a:r>
            <a:endParaRPr lang="cs-CZ" dirty="0" smtClean="0"/>
          </a:p>
          <a:p>
            <a:r>
              <a:rPr lang="cs-CZ" dirty="0" err="1" smtClean="0"/>
              <a:t>float</a:t>
            </a:r>
            <a:endParaRPr lang="cs-CZ" dirty="0" smtClean="0"/>
          </a:p>
          <a:p>
            <a:r>
              <a:rPr lang="cs-CZ" dirty="0" err="1" smtClean="0"/>
              <a:t>int</a:t>
            </a: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63380" y="1729559"/>
            <a:ext cx="2851969" cy="28305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/>
              <a:t>Reference </a:t>
            </a:r>
            <a:r>
              <a:rPr lang="cs-CZ" b="1" dirty="0" err="1" smtClean="0"/>
              <a:t>types</a:t>
            </a:r>
            <a:endParaRPr lang="cs-CZ" b="1" dirty="0" smtClean="0"/>
          </a:p>
          <a:p>
            <a:r>
              <a:rPr lang="en-US" dirty="0" smtClean="0"/>
              <a:t>Array</a:t>
            </a:r>
          </a:p>
          <a:p>
            <a:r>
              <a:rPr lang="cs-CZ" dirty="0" err="1" smtClean="0"/>
              <a:t>class</a:t>
            </a:r>
            <a:endParaRPr lang="cs-CZ" dirty="0" smtClean="0"/>
          </a:p>
          <a:p>
            <a:r>
              <a:rPr lang="cs-CZ" dirty="0" smtClean="0"/>
              <a:t>interface</a:t>
            </a:r>
          </a:p>
          <a:p>
            <a:r>
              <a:rPr lang="cs-CZ" dirty="0" err="1" smtClean="0"/>
              <a:t>delegat</a:t>
            </a:r>
            <a:endParaRPr lang="cs-CZ" dirty="0" smtClean="0"/>
          </a:p>
          <a:p>
            <a:r>
              <a:rPr lang="cs-CZ" dirty="0" err="1" smtClean="0"/>
              <a:t>string</a:t>
            </a: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5207000" y="1690689"/>
            <a:ext cx="0" cy="3643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0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Datové</a:t>
            </a:r>
            <a:r>
              <a:rPr lang="en-US" b="1" dirty="0" smtClean="0"/>
              <a:t> </a:t>
            </a:r>
            <a:r>
              <a:rPr lang="en-US" b="1" dirty="0" err="1" smtClean="0"/>
              <a:t>typy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Mýty</a:t>
            </a:r>
            <a:endParaRPr lang="en-US" dirty="0" smtClean="0"/>
          </a:p>
          <a:p>
            <a:pPr lvl="1"/>
            <a:r>
              <a:rPr lang="pl-PL" dirty="0"/>
              <a:t>Hodnotové typy jsou na stacku a referenční na </a:t>
            </a:r>
            <a:r>
              <a:rPr lang="pl-PL" dirty="0" smtClean="0"/>
              <a:t>Haldě</a:t>
            </a:r>
            <a:endParaRPr lang="en-US" dirty="0" smtClean="0"/>
          </a:p>
          <a:p>
            <a:pPr lvl="1"/>
            <a:r>
              <a:rPr lang="cs-CZ" dirty="0" smtClean="0"/>
              <a:t> </a:t>
            </a:r>
            <a:r>
              <a:rPr lang="cs-CZ" dirty="0"/>
              <a:t>Přiřazení hodnoty </a:t>
            </a:r>
            <a:r>
              <a:rPr lang="en-US" dirty="0" smtClean="0"/>
              <a:t>se </a:t>
            </a:r>
            <a:r>
              <a:rPr lang="cs-CZ" dirty="0" smtClean="0"/>
              <a:t>liší</a:t>
            </a:r>
            <a:r>
              <a:rPr lang="en-US" dirty="0" smtClean="0"/>
              <a:t> </a:t>
            </a:r>
            <a:r>
              <a:rPr lang="cs-CZ" dirty="0" smtClean="0"/>
              <a:t>u </a:t>
            </a:r>
            <a:r>
              <a:rPr lang="cs-CZ" dirty="0"/>
              <a:t>referenčních a hodnotových </a:t>
            </a:r>
            <a:r>
              <a:rPr lang="cs-CZ" dirty="0" smtClean="0"/>
              <a:t>typů</a:t>
            </a:r>
            <a:endParaRPr lang="en-US" dirty="0" smtClean="0"/>
          </a:p>
          <a:p>
            <a:r>
              <a:rPr lang="cs-CZ" dirty="0" smtClean="0"/>
              <a:t>Struktura</a:t>
            </a:r>
          </a:p>
          <a:p>
            <a:pPr lvl="1"/>
            <a:r>
              <a:rPr lang="cs-CZ" dirty="0" smtClean="0"/>
              <a:t>Hodnotový datový typ</a:t>
            </a:r>
          </a:p>
          <a:p>
            <a:pPr lvl="1"/>
            <a:r>
              <a:rPr lang="cs-CZ" dirty="0" smtClean="0"/>
              <a:t>Jsou menší, nemají takovou režii jako referenční typy</a:t>
            </a:r>
          </a:p>
          <a:p>
            <a:r>
              <a:rPr lang="en-US" dirty="0" smtClean="0"/>
              <a:t>Demo</a:t>
            </a:r>
            <a:endParaRPr lang="en-US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1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Heap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heap</a:t>
            </a:r>
            <a:endParaRPr lang="cs-CZ" dirty="0" smtClean="0"/>
          </a:p>
          <a:p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heap</a:t>
            </a:r>
            <a:endParaRPr lang="en-US" dirty="0" smtClean="0"/>
          </a:p>
          <a:p>
            <a:pPr lvl="1"/>
            <a:r>
              <a:rPr lang="cs-CZ" dirty="0" smtClean="0"/>
              <a:t>Klasický</a:t>
            </a:r>
            <a:r>
              <a:rPr lang="en-US" dirty="0" smtClean="0"/>
              <a:t> </a:t>
            </a:r>
            <a:r>
              <a:rPr lang="en-US" dirty="0" smtClean="0"/>
              <a:t>heap</a:t>
            </a:r>
            <a:endParaRPr lang="cs-CZ" dirty="0" smtClean="0"/>
          </a:p>
          <a:p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heap</a:t>
            </a:r>
            <a:endParaRPr lang="cs-CZ" dirty="0" smtClean="0"/>
          </a:p>
          <a:p>
            <a:pPr lvl="1"/>
            <a:r>
              <a:rPr lang="cs-CZ" dirty="0" smtClean="0"/>
              <a:t>Objekty větší než 85KB</a:t>
            </a:r>
          </a:p>
          <a:p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heap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3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17603"/>
              </p:ext>
            </p:extLst>
          </p:nvPr>
        </p:nvGraphicFramePr>
        <p:xfrm>
          <a:off x="763588" y="1282700"/>
          <a:ext cx="7618412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4" imgW="7619040" imgH="4291920" progId="Photoshop.Image.13">
                  <p:embed/>
                </p:oleObj>
              </mc:Choice>
              <mc:Fallback>
                <p:oleObj name="Image" r:id="rId4" imgW="7619040" imgH="4291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3588" y="1282700"/>
                        <a:ext cx="7618412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Garbage</a:t>
            </a:r>
            <a:r>
              <a:rPr lang="cs-CZ" b="1" dirty="0"/>
              <a:t> </a:t>
            </a:r>
            <a:r>
              <a:rPr lang="cs-CZ" b="1" dirty="0" err="1"/>
              <a:t>collector</a:t>
            </a:r>
            <a:r>
              <a:rPr lang="en-US" b="1" dirty="0" smtClean="0"/>
              <a:t>(GC)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McCarthny</a:t>
            </a:r>
            <a:r>
              <a:rPr lang="en-US" dirty="0" smtClean="0"/>
              <a:t> 1959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Vyhledává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již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nepotřebné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objekty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err="1" smtClean="0">
                <a:solidFill>
                  <a:schemeClr val="bg1"/>
                </a:solidFill>
              </a:rPr>
              <a:t>Process</a:t>
            </a:r>
            <a:r>
              <a:rPr lang="cs-CZ" dirty="0" smtClean="0">
                <a:solidFill>
                  <a:schemeClr val="bg1"/>
                </a:solidFill>
              </a:rPr>
              <a:t> CLR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5406" y="1799464"/>
            <a:ext cx="3361561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John </a:t>
            </a:r>
            <a:r>
              <a:rPr lang="en-US" sz="2800" dirty="0" err="1">
                <a:solidFill>
                  <a:schemeClr val="bg1"/>
                </a:solidFill>
              </a:rPr>
              <a:t>McCarthny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1959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 counting GC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Dokáže objekty rychleji čistit</a:t>
            </a:r>
          </a:p>
          <a:p>
            <a:pPr lvl="1"/>
            <a:r>
              <a:rPr lang="cs-CZ" dirty="0" smtClean="0"/>
              <a:t>Nepozastavuje běh programu, vhodné pro RT systémy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Vysoká režie</a:t>
            </a:r>
          </a:p>
          <a:p>
            <a:pPr lvl="2"/>
            <a:r>
              <a:rPr lang="cs-CZ" dirty="0" smtClean="0"/>
              <a:t>Alokace, přiřazení, dealokaci</a:t>
            </a:r>
          </a:p>
          <a:p>
            <a:pPr lvl="1"/>
            <a:r>
              <a:rPr lang="cs-CZ" dirty="0" smtClean="0"/>
              <a:t>Paměťová zátěž</a:t>
            </a:r>
            <a:endParaRPr lang="en-US" dirty="0" smtClean="0"/>
          </a:p>
          <a:p>
            <a:pPr lvl="2"/>
            <a:r>
              <a:rPr lang="cs-CZ" dirty="0" smtClean="0"/>
              <a:t>Musí si pamatovat počet</a:t>
            </a:r>
            <a:r>
              <a:rPr lang="en-US" dirty="0" smtClean="0"/>
              <a:t> reference </a:t>
            </a:r>
            <a:r>
              <a:rPr lang="cs-CZ" dirty="0" smtClean="0"/>
              <a:t>na každý objekt</a:t>
            </a:r>
          </a:p>
          <a:p>
            <a:pPr lvl="1"/>
            <a:r>
              <a:rPr lang="cs-CZ" dirty="0" smtClean="0"/>
              <a:t>Neumí řešit cyklickou referenci objektů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1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Tracing</a:t>
            </a:r>
            <a:r>
              <a:rPr lang="cs-CZ" b="1" dirty="0" smtClean="0"/>
              <a:t> </a:t>
            </a:r>
            <a:r>
              <a:rPr lang="en-US" b="1" dirty="0" smtClean="0"/>
              <a:t>GC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Pokud nedochází ke </a:t>
            </a:r>
            <a:r>
              <a:rPr lang="cs-CZ" dirty="0" err="1" smtClean="0"/>
              <a:t>collectingu</a:t>
            </a:r>
            <a:r>
              <a:rPr lang="cs-CZ" dirty="0" smtClean="0"/>
              <a:t>, tak nijak neomezuje běh </a:t>
            </a:r>
          </a:p>
          <a:p>
            <a:pPr lvl="1"/>
            <a:r>
              <a:rPr lang="cs-CZ" dirty="0" smtClean="0"/>
              <a:t>Dokáže vyřešit </a:t>
            </a:r>
            <a:r>
              <a:rPr lang="cs-CZ" dirty="0"/>
              <a:t>cyklickou </a:t>
            </a:r>
            <a:r>
              <a:rPr lang="cs-CZ" dirty="0" smtClean="0"/>
              <a:t>referenci </a:t>
            </a:r>
            <a:r>
              <a:rPr lang="cs-CZ" dirty="0"/>
              <a:t>objektů </a:t>
            </a:r>
            <a:endParaRPr lang="cs-CZ" dirty="0" smtClean="0"/>
          </a:p>
          <a:p>
            <a:pPr lvl="1"/>
            <a:r>
              <a:rPr lang="cs-CZ" dirty="0" smtClean="0"/>
              <a:t>Částečně řeší fragmentaci </a:t>
            </a:r>
            <a:r>
              <a:rPr lang="cs-CZ" dirty="0" err="1" smtClean="0"/>
              <a:t>heap</a:t>
            </a:r>
            <a:r>
              <a:rPr lang="en-US" dirty="0" smtClean="0"/>
              <a:t>u</a:t>
            </a:r>
            <a:endParaRPr lang="cs-CZ" dirty="0" smtClean="0"/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Musí pozastavit běh programu</a:t>
            </a:r>
          </a:p>
          <a:p>
            <a:pPr lvl="1"/>
            <a:r>
              <a:rPr lang="cs-CZ" dirty="0" smtClean="0"/>
              <a:t>Odklízení je nedeterministické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69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14849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Garbage collecting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28649" y="2156347"/>
            <a:ext cx="1118265" cy="477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628649" y="3291565"/>
            <a:ext cx="1118265" cy="477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865340" y="2156347"/>
            <a:ext cx="1118265" cy="477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788180" y="3291565"/>
            <a:ext cx="1118265" cy="477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3788180" y="2156347"/>
            <a:ext cx="1118265" cy="477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5865339" y="3291565"/>
            <a:ext cx="1118265" cy="477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5306205" y="4426783"/>
            <a:ext cx="1118265" cy="477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3788179" y="4426783"/>
            <a:ext cx="1118265" cy="477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1750042" y="4426783"/>
            <a:ext cx="1118265" cy="477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926664" y="2401127"/>
            <a:ext cx="1662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5084291" y="2395183"/>
            <a:ext cx="6823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842448" y="3530401"/>
            <a:ext cx="1746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4347311" y="2634020"/>
            <a:ext cx="0" cy="53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6424470" y="2756848"/>
            <a:ext cx="0" cy="40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909890" y="4524375"/>
            <a:ext cx="8236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2909890" y="4757738"/>
            <a:ext cx="8236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4961575" y="3530401"/>
            <a:ext cx="805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aoblený obdélník 43"/>
          <p:cNvSpPr/>
          <p:nvPr/>
        </p:nvSpPr>
        <p:spPr>
          <a:xfrm>
            <a:off x="6824231" y="4426783"/>
            <a:ext cx="1118265" cy="477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cs-CZ" dirty="0"/>
          </a:p>
        </p:txBody>
      </p:sp>
      <p:cxnSp>
        <p:nvCxnSpPr>
          <p:cNvPr id="47" name="Přímá spojnice se šipkou 46"/>
          <p:cNvCxnSpPr/>
          <p:nvPr/>
        </p:nvCxnSpPr>
        <p:spPr>
          <a:xfrm>
            <a:off x="6096955" y="3769237"/>
            <a:ext cx="0" cy="597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aoblený obdélník 51"/>
          <p:cNvSpPr/>
          <p:nvPr/>
        </p:nvSpPr>
        <p:spPr>
          <a:xfrm>
            <a:off x="5865340" y="2156347"/>
            <a:ext cx="1118265" cy="477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cs-CZ" dirty="0"/>
          </a:p>
        </p:txBody>
      </p:sp>
      <p:sp>
        <p:nvSpPr>
          <p:cNvPr id="53" name="Zaoblený obdélník 52"/>
          <p:cNvSpPr/>
          <p:nvPr/>
        </p:nvSpPr>
        <p:spPr>
          <a:xfrm>
            <a:off x="3788180" y="3291565"/>
            <a:ext cx="1118265" cy="477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cs-CZ" dirty="0"/>
          </a:p>
        </p:txBody>
      </p:sp>
      <p:sp>
        <p:nvSpPr>
          <p:cNvPr id="54" name="Zaoblený obdélník 53"/>
          <p:cNvSpPr/>
          <p:nvPr/>
        </p:nvSpPr>
        <p:spPr>
          <a:xfrm>
            <a:off x="3788180" y="2156347"/>
            <a:ext cx="1118265" cy="477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cs-CZ" dirty="0"/>
          </a:p>
        </p:txBody>
      </p:sp>
      <p:sp>
        <p:nvSpPr>
          <p:cNvPr id="55" name="Zaoblený obdélník 54"/>
          <p:cNvSpPr/>
          <p:nvPr/>
        </p:nvSpPr>
        <p:spPr>
          <a:xfrm>
            <a:off x="5865339" y="3291565"/>
            <a:ext cx="1118265" cy="477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cs-CZ" dirty="0"/>
          </a:p>
        </p:txBody>
      </p:sp>
      <p:sp>
        <p:nvSpPr>
          <p:cNvPr id="56" name="Zaoblený obdélník 55"/>
          <p:cNvSpPr/>
          <p:nvPr/>
        </p:nvSpPr>
        <p:spPr>
          <a:xfrm>
            <a:off x="5306205" y="4426783"/>
            <a:ext cx="1118265" cy="477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cs-CZ" dirty="0"/>
          </a:p>
        </p:txBody>
      </p:sp>
      <p:sp>
        <p:nvSpPr>
          <p:cNvPr id="57" name="Zaoblený obdélník 56"/>
          <p:cNvSpPr/>
          <p:nvPr/>
        </p:nvSpPr>
        <p:spPr>
          <a:xfrm>
            <a:off x="3788179" y="4426783"/>
            <a:ext cx="1118265" cy="477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cs-CZ" dirty="0"/>
          </a:p>
        </p:txBody>
      </p:sp>
      <p:sp>
        <p:nvSpPr>
          <p:cNvPr id="58" name="Zaoblený obdélník 57"/>
          <p:cNvSpPr/>
          <p:nvPr/>
        </p:nvSpPr>
        <p:spPr>
          <a:xfrm>
            <a:off x="1750042" y="4426783"/>
            <a:ext cx="1118265" cy="477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cs-CZ" dirty="0"/>
          </a:p>
        </p:txBody>
      </p:sp>
      <p:sp>
        <p:nvSpPr>
          <p:cNvPr id="59" name="Zaoblený obdélník 58"/>
          <p:cNvSpPr/>
          <p:nvPr/>
        </p:nvSpPr>
        <p:spPr>
          <a:xfrm>
            <a:off x="6824231" y="4426783"/>
            <a:ext cx="1118265" cy="477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cs-CZ" dirty="0"/>
          </a:p>
        </p:txBody>
      </p:sp>
      <p:sp>
        <p:nvSpPr>
          <p:cNvPr id="60" name="Zaoblený obdélník 59"/>
          <p:cNvSpPr/>
          <p:nvPr/>
        </p:nvSpPr>
        <p:spPr>
          <a:xfrm>
            <a:off x="625522" y="2156347"/>
            <a:ext cx="1118265" cy="477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cs-CZ" dirty="0"/>
          </a:p>
        </p:txBody>
      </p:sp>
      <p:sp>
        <p:nvSpPr>
          <p:cNvPr id="61" name="Zaoblený obdélník 60"/>
          <p:cNvSpPr/>
          <p:nvPr/>
        </p:nvSpPr>
        <p:spPr>
          <a:xfrm>
            <a:off x="625521" y="3291565"/>
            <a:ext cx="1118265" cy="477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cs-CZ" dirty="0"/>
          </a:p>
        </p:txBody>
      </p:sp>
      <p:sp>
        <p:nvSpPr>
          <p:cNvPr id="62" name="Zaoblený obdélník 61"/>
          <p:cNvSpPr/>
          <p:nvPr/>
        </p:nvSpPr>
        <p:spPr>
          <a:xfrm>
            <a:off x="622393" y="2156347"/>
            <a:ext cx="1118265" cy="477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cs-CZ" dirty="0"/>
          </a:p>
        </p:txBody>
      </p:sp>
      <p:sp>
        <p:nvSpPr>
          <p:cNvPr id="63" name="Zaoblený obdélník 62"/>
          <p:cNvSpPr/>
          <p:nvPr/>
        </p:nvSpPr>
        <p:spPr>
          <a:xfrm>
            <a:off x="622392" y="3291565"/>
            <a:ext cx="1118265" cy="477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cs-CZ" dirty="0"/>
          </a:p>
        </p:txBody>
      </p:sp>
      <p:sp>
        <p:nvSpPr>
          <p:cNvPr id="64" name="Zaoblený obdélník 63"/>
          <p:cNvSpPr/>
          <p:nvPr/>
        </p:nvSpPr>
        <p:spPr>
          <a:xfrm>
            <a:off x="3788179" y="2156347"/>
            <a:ext cx="1118265" cy="4776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cs-CZ" dirty="0"/>
          </a:p>
        </p:txBody>
      </p:sp>
      <p:sp>
        <p:nvSpPr>
          <p:cNvPr id="65" name="Zaoblený obdélník 64"/>
          <p:cNvSpPr/>
          <p:nvPr/>
        </p:nvSpPr>
        <p:spPr>
          <a:xfrm>
            <a:off x="5865337" y="2150106"/>
            <a:ext cx="1118265" cy="4776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cs-CZ" dirty="0"/>
          </a:p>
        </p:txBody>
      </p:sp>
      <p:sp>
        <p:nvSpPr>
          <p:cNvPr id="66" name="Zaoblený obdélník 65"/>
          <p:cNvSpPr/>
          <p:nvPr/>
        </p:nvSpPr>
        <p:spPr>
          <a:xfrm>
            <a:off x="5865336" y="3285324"/>
            <a:ext cx="1118265" cy="4776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cs-CZ" dirty="0"/>
          </a:p>
        </p:txBody>
      </p:sp>
      <p:sp>
        <p:nvSpPr>
          <p:cNvPr id="67" name="Zaoblený obdélník 66"/>
          <p:cNvSpPr/>
          <p:nvPr/>
        </p:nvSpPr>
        <p:spPr>
          <a:xfrm>
            <a:off x="5306203" y="4420541"/>
            <a:ext cx="1118265" cy="4776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cs-CZ" dirty="0"/>
          </a:p>
        </p:txBody>
      </p:sp>
      <p:sp>
        <p:nvSpPr>
          <p:cNvPr id="68" name="Zaoblený obdélník 67"/>
          <p:cNvSpPr/>
          <p:nvPr/>
        </p:nvSpPr>
        <p:spPr>
          <a:xfrm>
            <a:off x="3788179" y="3285324"/>
            <a:ext cx="1118265" cy="4776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cs-CZ" dirty="0"/>
          </a:p>
        </p:txBody>
      </p:sp>
      <p:cxnSp>
        <p:nvCxnSpPr>
          <p:cNvPr id="73" name="Přímá spojnice se šipkou 72"/>
          <p:cNvCxnSpPr/>
          <p:nvPr/>
        </p:nvCxnSpPr>
        <p:spPr>
          <a:xfrm flipH="1" flipV="1">
            <a:off x="4847275" y="2682240"/>
            <a:ext cx="578210" cy="1684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aoblený obdélník 73"/>
          <p:cNvSpPr/>
          <p:nvPr/>
        </p:nvSpPr>
        <p:spPr>
          <a:xfrm>
            <a:off x="3788179" y="4433025"/>
            <a:ext cx="1118265" cy="4776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cs-CZ" dirty="0"/>
          </a:p>
        </p:txBody>
      </p:sp>
      <p:sp>
        <p:nvSpPr>
          <p:cNvPr id="75" name="Zaoblený obdélník 74"/>
          <p:cNvSpPr/>
          <p:nvPr/>
        </p:nvSpPr>
        <p:spPr>
          <a:xfrm>
            <a:off x="1750042" y="4433025"/>
            <a:ext cx="1118265" cy="4776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cs-CZ" dirty="0"/>
          </a:p>
        </p:txBody>
      </p:sp>
      <p:sp>
        <p:nvSpPr>
          <p:cNvPr id="76" name="Zaoblený obdélník 75"/>
          <p:cNvSpPr/>
          <p:nvPr/>
        </p:nvSpPr>
        <p:spPr>
          <a:xfrm>
            <a:off x="6824231" y="4433025"/>
            <a:ext cx="1118265" cy="4776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22392" y="4994787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Mark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22392" y="4994786"/>
            <a:ext cx="103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Sweep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5930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4" grpId="0" animBg="1"/>
      <p:bldP spid="75" grpId="0" animBg="1"/>
      <p:bldP spid="76" grpId="0" animBg="1"/>
      <p:bldP spid="13" grpId="0"/>
      <p:bldP spid="13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9312</TotalTime>
  <Words>893</Words>
  <Application>Microsoft Office PowerPoint</Application>
  <PresentationFormat>Předvádění na obrazovce (4:3)</PresentationFormat>
  <Paragraphs>323</Paragraphs>
  <Slides>28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Image</vt:lpstr>
      <vt:lpstr>Správa paměti v prostředí .NET</vt:lpstr>
      <vt:lpstr>Rozdělení dat v paměti</vt:lpstr>
      <vt:lpstr>Datové typy</vt:lpstr>
      <vt:lpstr>Datové typy</vt:lpstr>
      <vt:lpstr>Heap</vt:lpstr>
      <vt:lpstr>Garbage collector(GC)</vt:lpstr>
      <vt:lpstr>Reference counting GC</vt:lpstr>
      <vt:lpstr>Tracing GC</vt:lpstr>
      <vt:lpstr>Garbage collecting</vt:lpstr>
      <vt:lpstr>GC Roots</vt:lpstr>
      <vt:lpstr>Generace objektů</vt:lpstr>
      <vt:lpstr>Generace objektů</vt:lpstr>
      <vt:lpstr>Generace objektů</vt:lpstr>
      <vt:lpstr>Generace objektů</vt:lpstr>
      <vt:lpstr>Spuštění garbage collecting</vt:lpstr>
      <vt:lpstr>Finalization</vt:lpstr>
      <vt:lpstr>.NET Tips</vt:lpstr>
      <vt:lpstr>Dispose Pattern</vt:lpstr>
      <vt:lpstr>String.Empty</vt:lpstr>
      <vt:lpstr>WeakReference</vt:lpstr>
      <vt:lpstr>Memory profiling</vt:lpstr>
      <vt:lpstr>Memory Leak</vt:lpstr>
      <vt:lpstr>Memory Optimize Memory Traffic</vt:lpstr>
      <vt:lpstr>Large object heap compacting</vt:lpstr>
      <vt:lpstr>Verze GC v .NET</vt:lpstr>
      <vt:lpstr>Bacground GC </vt:lpstr>
      <vt:lpstr>SustainedLowLatency</vt:lpstr>
      <vt:lpstr>Large object support</vt:lpstr>
    </vt:vector>
  </TitlesOfParts>
  <Company>RIGANTI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TypeScript</dc:title>
  <dc:creator>xbox@vbnet.cz</dc:creator>
  <cp:lastModifiedBy>Martin Dybal</cp:lastModifiedBy>
  <cp:revision>149</cp:revision>
  <dcterms:created xsi:type="dcterms:W3CDTF">2013-11-06T23:39:14Z</dcterms:created>
  <dcterms:modified xsi:type="dcterms:W3CDTF">2014-10-31T15:23:51Z</dcterms:modified>
</cp:coreProperties>
</file>