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62" r:id="rId2"/>
    <p:sldId id="373" r:id="rId3"/>
    <p:sldId id="333" r:id="rId4"/>
    <p:sldId id="376" r:id="rId5"/>
    <p:sldId id="374" r:id="rId6"/>
    <p:sldId id="349" r:id="rId7"/>
    <p:sldId id="368" r:id="rId8"/>
    <p:sldId id="375" r:id="rId9"/>
    <p:sldId id="319" r:id="rId10"/>
    <p:sldId id="377" r:id="rId11"/>
    <p:sldId id="351" r:id="rId12"/>
    <p:sldId id="394" r:id="rId13"/>
    <p:sldId id="327" r:id="rId14"/>
    <p:sldId id="361" r:id="rId15"/>
    <p:sldId id="323" r:id="rId16"/>
    <p:sldId id="379" r:id="rId17"/>
    <p:sldId id="378" r:id="rId18"/>
    <p:sldId id="369" r:id="rId19"/>
    <p:sldId id="370" r:id="rId20"/>
    <p:sldId id="381" r:id="rId21"/>
    <p:sldId id="382" r:id="rId22"/>
    <p:sldId id="383" r:id="rId23"/>
    <p:sldId id="326" r:id="rId24"/>
    <p:sldId id="342" r:id="rId25"/>
    <p:sldId id="386" r:id="rId26"/>
    <p:sldId id="387" r:id="rId27"/>
    <p:sldId id="380" r:id="rId28"/>
    <p:sldId id="388" r:id="rId29"/>
    <p:sldId id="330" r:id="rId30"/>
    <p:sldId id="359" r:id="rId31"/>
    <p:sldId id="331" r:id="rId32"/>
    <p:sldId id="385" r:id="rId33"/>
    <p:sldId id="356" r:id="rId34"/>
    <p:sldId id="389" r:id="rId35"/>
    <p:sldId id="390" r:id="rId36"/>
    <p:sldId id="392" r:id="rId37"/>
    <p:sldId id="391" r:id="rId38"/>
    <p:sldId id="393" r:id="rId39"/>
    <p:sldId id="358" r:id="rId40"/>
    <p:sldId id="26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373250-E63C-D84A-99FB-F1D47955075C}">
          <p14:sldIdLst>
            <p14:sldId id="262"/>
            <p14:sldId id="373"/>
            <p14:sldId id="333"/>
            <p14:sldId id="376"/>
            <p14:sldId id="374"/>
            <p14:sldId id="349"/>
            <p14:sldId id="368"/>
            <p14:sldId id="375"/>
            <p14:sldId id="319"/>
            <p14:sldId id="377"/>
          </p14:sldIdLst>
        </p14:section>
        <p14:section name="Prvky scrumu" id="{E53D0A69-D977-E240-8E5F-891D9B9B6EBE}">
          <p14:sldIdLst>
            <p14:sldId id="351"/>
            <p14:sldId id="394"/>
            <p14:sldId id="327"/>
            <p14:sldId id="361"/>
            <p14:sldId id="323"/>
            <p14:sldId id="379"/>
            <p14:sldId id="378"/>
            <p14:sldId id="369"/>
            <p14:sldId id="370"/>
            <p14:sldId id="381"/>
            <p14:sldId id="382"/>
            <p14:sldId id="383"/>
            <p14:sldId id="326"/>
            <p14:sldId id="342"/>
            <p14:sldId id="386"/>
            <p14:sldId id="387"/>
            <p14:sldId id="380"/>
            <p14:sldId id="388"/>
            <p14:sldId id="330"/>
            <p14:sldId id="359"/>
            <p14:sldId id="331"/>
            <p14:sldId id="385"/>
          </p14:sldIdLst>
        </p14:section>
        <p14:section name="Seznam" id="{9C44D5FC-95F2-2149-8770-D00C7C7A8A96}">
          <p14:sldIdLst>
            <p14:sldId id="356"/>
            <p14:sldId id="389"/>
            <p14:sldId id="390"/>
            <p14:sldId id="392"/>
            <p14:sldId id="391"/>
            <p14:sldId id="393"/>
            <p14:sldId id="358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3C3C3B"/>
    <a:srgbClr val="505150"/>
    <a:srgbClr val="141313"/>
    <a:srgbClr val="BA0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65022" autoAdjust="0"/>
  </p:normalViewPr>
  <p:slideViewPr>
    <p:cSldViewPr snapToGrid="0" snapToObjects="1">
      <p:cViewPr varScale="1">
        <p:scale>
          <a:sx n="60" d="100"/>
          <a:sy n="60" d="100"/>
        </p:scale>
        <p:origin x="234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AD2CA-CB02-FC4E-8693-52532313F68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4F-E47E-4540-87E6-58F8D6C56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54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r>
              <a:rPr lang="en-US" baseline="0" dirty="0" smtClean="0"/>
              <a:t> je buzzword. </a:t>
            </a:r>
            <a:r>
              <a:rPr lang="en-US" baseline="0" dirty="0" err="1" smtClean="0"/>
              <a:t>Nepoužívejme</a:t>
            </a:r>
            <a:r>
              <a:rPr lang="en-US" baseline="0" dirty="0" smtClean="0"/>
              <a:t> buzzwords. </a:t>
            </a:r>
            <a:r>
              <a:rPr lang="en-US" baseline="0" dirty="0" err="1" smtClean="0"/>
              <a:t>Mluvme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česky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Jedná</a:t>
            </a:r>
            <a:r>
              <a:rPr lang="en-US" baseline="0" dirty="0" smtClean="0"/>
              <a:t> se o </a:t>
            </a:r>
            <a:r>
              <a:rPr lang="en-US" baseline="0" dirty="0" err="1" smtClean="0"/>
              <a:t>metodiku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projektového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řízení</a:t>
            </a:r>
            <a:r>
              <a:rPr lang="en-US" baseline="0" dirty="0" smtClean="0"/>
              <a:t>, resp. </a:t>
            </a:r>
            <a:r>
              <a:rPr lang="en-US" baseline="0" dirty="0" err="1" smtClean="0"/>
              <a:t>řízení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vývoje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AGILE </a:t>
            </a:r>
            <a:r>
              <a:rPr lang="en-US" baseline="0" dirty="0" err="1" smtClean="0"/>
              <a:t>není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</a:t>
            </a:r>
            <a:r>
              <a:rPr lang="en-US" baseline="0" dirty="0" smtClean="0"/>
              <a:t> Scrum, ale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Lean, </a:t>
            </a:r>
            <a:r>
              <a:rPr lang="en-US" baseline="0" dirty="0" err="1" smtClean="0"/>
              <a:t>Kanban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ScrumBan</a:t>
            </a:r>
            <a:r>
              <a:rPr lang="en-US" baseline="0" dirty="0" smtClean="0"/>
              <a:t>), Extreme programming, </a:t>
            </a:r>
            <a:r>
              <a:rPr lang="en-US" baseline="0" dirty="0" err="1" smtClean="0"/>
              <a:t>atd</a:t>
            </a:r>
            <a:r>
              <a:rPr lang="en-US" baseline="0" dirty="0" smtClean="0"/>
              <a:t>. 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9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ale Agile není jen Scrum.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54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PRIORITIZOVANÝ </a:t>
            </a:r>
            <a:r>
              <a:rPr lang="en-US" baseline="0" dirty="0" smtClean="0"/>
              <a:t>BACKLOG</a:t>
            </a:r>
            <a:endParaRPr lang="cs-CZ" baseline="0" dirty="0" smtClean="0"/>
          </a:p>
          <a:p>
            <a:r>
              <a:rPr lang="cs-CZ" baseline="0" dirty="0" err="1" smtClean="0"/>
              <a:t>Vytvari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zakaznik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product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owner</a:t>
            </a:r>
            <a:r>
              <a:rPr lang="cs-CZ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29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Nezapomenout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AKCEPTAČNÍ KRITÉRIA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3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 smtClean="0">
                <a:solidFill>
                  <a:srgbClr val="3C3C3B"/>
                </a:solidFill>
              </a:rPr>
              <a:t>US </a:t>
            </a:r>
            <a:r>
              <a:rPr lang="cs-CZ" b="0" dirty="0">
                <a:solidFill>
                  <a:srgbClr val="3C3C3B"/>
                </a:solidFill>
              </a:rPr>
              <a:t>je:</a:t>
            </a:r>
          </a:p>
          <a:p>
            <a:pPr marL="3429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C3C3B"/>
                </a:solidFill>
              </a:rPr>
              <a:t>Nezávislá</a:t>
            </a:r>
          </a:p>
          <a:p>
            <a:pPr marL="3429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C3C3B"/>
                </a:solidFill>
              </a:rPr>
              <a:t>Popsatelná</a:t>
            </a:r>
          </a:p>
          <a:p>
            <a:pPr marL="3429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C3C3B"/>
                </a:solidFill>
              </a:rPr>
              <a:t>Přináší hodnotu</a:t>
            </a:r>
          </a:p>
          <a:p>
            <a:pPr marL="3429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C3C3B"/>
                </a:solidFill>
              </a:rPr>
              <a:t>Ohodnotitelná</a:t>
            </a:r>
          </a:p>
          <a:p>
            <a:pPr marL="3429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C3C3B"/>
                </a:solidFill>
              </a:rPr>
              <a:t>Testovatelná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82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PRIORITIZOVANÝ </a:t>
            </a:r>
            <a:r>
              <a:rPr lang="en-US" baseline="0" dirty="0" smtClean="0"/>
              <a:t>BACKLOG</a:t>
            </a:r>
            <a:endParaRPr lang="cs-CZ" baseline="0" dirty="0" smtClean="0"/>
          </a:p>
          <a:p>
            <a:r>
              <a:rPr lang="cs-CZ" baseline="0" dirty="0" err="1" smtClean="0"/>
              <a:t>Vytvari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zakaznik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product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owner</a:t>
            </a:r>
            <a:r>
              <a:rPr lang="cs-CZ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38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Jak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dlouho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probiha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planovani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kdy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planuje</a:t>
            </a:r>
            <a:r>
              <a:rPr lang="en-US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 </a:t>
            </a:r>
            <a:r>
              <a:rPr lang="en-US" baseline="0" dirty="0" err="1" smtClean="0"/>
              <a:t>jo</a:t>
            </a:r>
            <a:r>
              <a:rPr lang="en-US" baseline="0" dirty="0" smtClean="0"/>
              <a:t>, ale </a:t>
            </a:r>
            <a:r>
              <a:rPr lang="en-US" baseline="0" dirty="0" err="1" smtClean="0"/>
              <a:t>kolik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toho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sprintu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vleze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75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10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PRIORITIZOVANÝ BACKLOG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72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3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err="1" smtClean="0"/>
              <a:t>Dobrý</a:t>
            </a:r>
            <a:r>
              <a:rPr lang="en-US" baseline="0" dirty="0" smtClean="0"/>
              <a:t> den, </a:t>
            </a:r>
            <a:r>
              <a:rPr lang="en-US" baseline="0" dirty="0" err="1" smtClean="0"/>
              <a:t>jsem</a:t>
            </a:r>
            <a:r>
              <a:rPr lang="en-US" baseline="0" dirty="0" smtClean="0"/>
              <a:t> ten a ten</a:t>
            </a:r>
            <a:r>
              <a:rPr lang="cs-CZ" baseline="0" smtClean="0"/>
              <a:t>…</a:t>
            </a:r>
            <a:r>
              <a:rPr lang="en-US" baseline="0" smtClean="0"/>
              <a:t>. </a:t>
            </a:r>
          </a:p>
          <a:p>
            <a:pPr marL="0" indent="0">
              <a:buFontTx/>
              <a:buNone/>
            </a:pPr>
            <a:r>
              <a:rPr lang="en-US" baseline="0" dirty="0" err="1" smtClean="0"/>
              <a:t>Jsem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proč</a:t>
            </a:r>
            <a:r>
              <a:rPr lang="en-US" baseline="0" dirty="0" smtClean="0"/>
              <a:t>,</a:t>
            </a:r>
          </a:p>
          <a:p>
            <a:pPr marL="0" indent="0">
              <a:buFontTx/>
              <a:buNone/>
            </a:pPr>
            <a:r>
              <a:rPr lang="en-US" baseline="0" dirty="0" err="1" smtClean="0"/>
              <a:t>Proč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budu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mluvit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Agilu</a:t>
            </a:r>
            <a:r>
              <a:rPr lang="en-US" baseline="0" dirty="0" smtClean="0"/>
              <a:t>.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74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59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32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Definition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done.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14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67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Stock</a:t>
            </a:r>
            <a:r>
              <a:rPr lang="cs-CZ" dirty="0" smtClean="0"/>
              <a:t> fotka s </a:t>
            </a:r>
            <a:r>
              <a:rPr lang="cs-CZ" dirty="0" err="1" smtClean="0"/>
              <a:t>lidma</a:t>
            </a:r>
            <a:r>
              <a:rPr lang="cs-CZ" dirty="0" smtClean="0"/>
              <a:t> okolo stolu</a:t>
            </a:r>
          </a:p>
          <a:p>
            <a:r>
              <a:rPr lang="cs-CZ" dirty="0" smtClean="0"/>
              <a:t>Ti co o tom rozhoduji to </a:t>
            </a:r>
            <a:r>
              <a:rPr lang="cs-CZ" dirty="0" err="1" smtClean="0"/>
              <a:t>videt</a:t>
            </a:r>
            <a:r>
              <a:rPr lang="cs-CZ" dirty="0" smtClean="0"/>
              <a:t> MUSÍ</a:t>
            </a:r>
          </a:p>
          <a:p>
            <a:r>
              <a:rPr lang="cs-CZ" dirty="0" smtClean="0"/>
              <a:t>Ostatní to </a:t>
            </a:r>
            <a:r>
              <a:rPr lang="cs-CZ" dirty="0" err="1" smtClean="0"/>
              <a:t>videt</a:t>
            </a:r>
            <a:r>
              <a:rPr lang="cs-CZ" dirty="0" smtClean="0"/>
              <a:t> </a:t>
            </a:r>
            <a:r>
              <a:rPr lang="cs-CZ" dirty="0" err="1" smtClean="0"/>
              <a:t>muzou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Soft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prinos</a:t>
            </a:r>
            <a:r>
              <a:rPr lang="cs-CZ" dirty="0" smtClean="0"/>
              <a:t> dema pro </a:t>
            </a:r>
            <a:r>
              <a:rPr lang="cs-CZ" dirty="0" err="1" smtClean="0"/>
              <a:t>vyvojare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28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co je důležité...</a:t>
            </a:r>
            <a:r>
              <a:rPr lang="en-US" baseline="0"/>
              <a:t> vše se opakuje.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29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Sprint většinou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trva</a:t>
            </a:r>
            <a:r>
              <a:rPr lang="cs-CZ" dirty="0" smtClean="0"/>
              <a:t> od</a:t>
            </a:r>
            <a:r>
              <a:rPr lang="cs-CZ" baseline="0" dirty="0" smtClean="0"/>
              <a:t> 1 do 4 </a:t>
            </a:r>
            <a:r>
              <a:rPr lang="cs-CZ" baseline="0" dirty="0" err="1" smtClean="0"/>
              <a:t>tydnu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52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46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Rozmysleli</a:t>
            </a:r>
            <a:r>
              <a:rPr lang="cs-CZ" baseline="0" dirty="0" smtClean="0"/>
              <a:t> jsme se jak se postavit k </a:t>
            </a:r>
            <a:r>
              <a:rPr lang="cs-CZ" baseline="0" dirty="0" err="1" smtClean="0"/>
              <a:t>novemu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Streamu</a:t>
            </a:r>
            <a:r>
              <a:rPr lang="cs-CZ" baseline="0" dirty="0" smtClean="0"/>
              <a:t>. </a:t>
            </a:r>
          </a:p>
          <a:p>
            <a:r>
              <a:rPr lang="cs-CZ" baseline="0" dirty="0" err="1" smtClean="0"/>
              <a:t>Ukazat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zadavajici</a:t>
            </a:r>
            <a:r>
              <a:rPr lang="cs-CZ" baseline="0" dirty="0" smtClean="0"/>
              <a:t> dokumentaci </a:t>
            </a:r>
            <a:r>
              <a:rPr lang="cs-CZ" baseline="0" dirty="0" err="1" smtClean="0"/>
              <a:t>lidecka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47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4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smtClean="0"/>
              <a:t>Dopředu nevíme co děláme.</a:t>
            </a:r>
            <a:r>
              <a:rPr lang="cs-CZ" baseline="0" dirty="0" smtClean="0"/>
              <a:t> </a:t>
            </a:r>
            <a:r>
              <a:rPr lang="cs-CZ" dirty="0" smtClean="0"/>
              <a:t>Zákazník nikdy</a:t>
            </a:r>
            <a:r>
              <a:rPr lang="cs-CZ" baseline="0" dirty="0" smtClean="0"/>
              <a:t> nedomyslí vše. Učiní pouze </a:t>
            </a:r>
            <a:r>
              <a:rPr lang="cs-CZ" baseline="0" dirty="0" err="1" smtClean="0"/>
              <a:t>high-level</a:t>
            </a:r>
            <a:r>
              <a:rPr lang="cs-CZ" baseline="0" dirty="0" smtClean="0"/>
              <a:t> rozhodnutí a očekává že detaily se dotáhnou za chodu. Zákazník si často neumí systém představit, dokud není hotový. Potom co si zákazník na produkt sáhne, tak teprve zjistí co vlastně měl chtít.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Změny v čase Mění se potřeby zákazníka, působí na něj různé externí vlivy apod.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Na</a:t>
            </a:r>
            <a:r>
              <a:rPr lang="cs-CZ" baseline="0" dirty="0" smtClean="0"/>
              <a:t> co se nemyslelo se objeví až na konci projektu. Aplikace </a:t>
            </a:r>
            <a:r>
              <a:rPr lang="cs-CZ" baseline="0" dirty="0" err="1" smtClean="0"/>
              <a:t>ma</a:t>
            </a:r>
            <a:r>
              <a:rPr lang="cs-CZ" baseline="0" dirty="0" smtClean="0"/>
              <a:t> mnoho stavu a na </a:t>
            </a:r>
            <a:r>
              <a:rPr lang="cs-CZ" baseline="0" dirty="0" err="1" smtClean="0"/>
              <a:t>nektere</a:t>
            </a:r>
            <a:r>
              <a:rPr lang="cs-CZ" baseline="0" dirty="0" smtClean="0"/>
              <a:t> se vždy zapomene.</a:t>
            </a:r>
            <a:endParaRPr lang="cs-CZ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Objem práce na projektu je ze </a:t>
            </a:r>
            <a:r>
              <a:rPr lang="cs-CZ" dirty="0" err="1" smtClean="0"/>
              <a:t>sve</a:t>
            </a:r>
            <a:r>
              <a:rPr lang="cs-CZ" baseline="0" dirty="0" smtClean="0"/>
              <a:t> podstaty</a:t>
            </a:r>
            <a:r>
              <a:rPr lang="cs-CZ" dirty="0" smtClean="0"/>
              <a:t> </a:t>
            </a:r>
            <a:r>
              <a:rPr lang="cs-CZ" dirty="0" err="1" smtClean="0"/>
              <a:t>nestanovitelny</a:t>
            </a:r>
            <a:r>
              <a:rPr lang="cs-CZ" dirty="0" smtClean="0"/>
              <a:t>.</a:t>
            </a:r>
            <a:r>
              <a:rPr lang="cs-CZ" baseline="0" dirty="0" smtClean="0"/>
              <a:t> Nikdo není </a:t>
            </a:r>
            <a:r>
              <a:rPr lang="cs-CZ" baseline="0" dirty="0" err="1" smtClean="0"/>
              <a:t>vestec</a:t>
            </a:r>
            <a:r>
              <a:rPr lang="cs-CZ" baseline="0" dirty="0" smtClean="0"/>
              <a:t>, ale přitom </a:t>
            </a:r>
            <a:r>
              <a:rPr lang="cs-CZ" baseline="0" dirty="0" err="1" smtClean="0"/>
              <a:t>uz</a:t>
            </a:r>
            <a:r>
              <a:rPr lang="cs-CZ" baseline="0" dirty="0" smtClean="0"/>
              <a:t> se stanovuje </a:t>
            </a:r>
            <a:r>
              <a:rPr lang="cs-CZ" baseline="0" dirty="0" err="1" smtClean="0"/>
              <a:t>termin</a:t>
            </a:r>
            <a:r>
              <a:rPr lang="cs-CZ" baseline="0" dirty="0" smtClean="0"/>
              <a:t> dopředu.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Termin</a:t>
            </a:r>
            <a:r>
              <a:rPr lang="cs-CZ" baseline="0" dirty="0" smtClean="0"/>
              <a:t> je stanoven na </a:t>
            </a:r>
            <a:r>
              <a:rPr lang="cs-CZ" baseline="0" dirty="0" err="1" smtClean="0"/>
              <a:t>zacatku</a:t>
            </a:r>
            <a:r>
              <a:rPr lang="cs-CZ" baseline="0" dirty="0" smtClean="0"/>
              <a:t> projektu a většinou </a:t>
            </a:r>
            <a:r>
              <a:rPr lang="cs-CZ" baseline="0" dirty="0" err="1" smtClean="0"/>
              <a:t>nebyva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realny</a:t>
            </a:r>
            <a:r>
              <a:rPr lang="cs-CZ" baseline="0" dirty="0" smtClean="0"/>
              <a:t>. At </a:t>
            </a:r>
            <a:r>
              <a:rPr lang="cs-CZ" baseline="0" dirty="0" err="1" smtClean="0"/>
              <a:t>uz</a:t>
            </a:r>
            <a:r>
              <a:rPr lang="cs-CZ" baseline="0" dirty="0" smtClean="0"/>
              <a:t> podhodnocen, nebo </a:t>
            </a:r>
            <a:r>
              <a:rPr lang="cs-CZ" baseline="0" dirty="0" err="1" smtClean="0"/>
              <a:t>nedhodnocen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Vyvoj</a:t>
            </a:r>
            <a:r>
              <a:rPr lang="cs-CZ" baseline="0" dirty="0" smtClean="0"/>
              <a:t> se ho </a:t>
            </a:r>
            <a:r>
              <a:rPr lang="cs-CZ" baseline="0" dirty="0" err="1" smtClean="0"/>
              <a:t>snazi</a:t>
            </a:r>
            <a:r>
              <a:rPr lang="cs-CZ" baseline="0" dirty="0" smtClean="0"/>
              <a:t> co nejvíce odsunout a </a:t>
            </a:r>
            <a:r>
              <a:rPr lang="cs-CZ" baseline="0" dirty="0" err="1" smtClean="0"/>
              <a:t>mangament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zkratit</a:t>
            </a:r>
            <a:r>
              <a:rPr lang="cs-CZ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71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 tohle</a:t>
            </a:r>
            <a:r>
              <a:rPr lang="cs-CZ" baseline="0" dirty="0" smtClean="0"/>
              <a:t> jsme </a:t>
            </a:r>
            <a:r>
              <a:rPr lang="cs-CZ" baseline="0" dirty="0" err="1" smtClean="0"/>
              <a:t>udelali</a:t>
            </a:r>
            <a:r>
              <a:rPr lang="cs-CZ" baseline="0" dirty="0" smtClean="0"/>
              <a:t> za 9 sprintu.</a:t>
            </a:r>
            <a:endParaRPr lang="en-US" baseline="0" dirty="0" smtClean="0"/>
          </a:p>
          <a:p>
            <a:r>
              <a:rPr lang="en-US" baseline="0" dirty="0" err="1" smtClean="0"/>
              <a:t>Kliknout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ukazat</a:t>
            </a:r>
            <a:r>
              <a:rPr lang="en-US" baseline="0" dirty="0" smtClean="0"/>
              <a:t> backlog.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4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Management</a:t>
            </a:r>
            <a:r>
              <a:rPr lang="cs-CZ" baseline="0" dirty="0" smtClean="0"/>
              <a:t> si </a:t>
            </a:r>
            <a:r>
              <a:rPr lang="cs-CZ" baseline="0" dirty="0" err="1" smtClean="0"/>
              <a:t>muze</a:t>
            </a:r>
            <a:r>
              <a:rPr lang="cs-CZ" baseline="0" dirty="0" smtClean="0"/>
              <a:t> zvolit </a:t>
            </a:r>
            <a:r>
              <a:rPr lang="cs-CZ" baseline="0" dirty="0" err="1" smtClean="0"/>
              <a:t>libovolny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termin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releasu</a:t>
            </a:r>
            <a:r>
              <a:rPr lang="cs-CZ" baseline="0" dirty="0" smtClean="0"/>
              <a:t> k </a:t>
            </a:r>
            <a:r>
              <a:rPr lang="cs-CZ" baseline="0" dirty="0" err="1" smtClean="0"/>
              <a:t>zakaznikum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Nesnazte</a:t>
            </a:r>
            <a:r>
              <a:rPr lang="cs-CZ" baseline="0" dirty="0" smtClean="0"/>
              <a:t> se mluvit o terminu </a:t>
            </a:r>
            <a:r>
              <a:rPr lang="cs-CZ" baseline="0" dirty="0" err="1" smtClean="0"/>
              <a:t>dokonceni</a:t>
            </a:r>
            <a:r>
              <a:rPr lang="cs-CZ" baseline="0" dirty="0" smtClean="0"/>
              <a:t>, ale kdy je management ochoten </a:t>
            </a:r>
            <a:r>
              <a:rPr lang="cs-CZ" baseline="0" dirty="0" err="1" smtClean="0"/>
              <a:t>ukazat</a:t>
            </a:r>
            <a:r>
              <a:rPr lang="cs-CZ" baseline="0" dirty="0" smtClean="0"/>
              <a:t> produkt </a:t>
            </a:r>
            <a:r>
              <a:rPr lang="cs-CZ" baseline="0" dirty="0" err="1" smtClean="0"/>
              <a:t>verejnosti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10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Nenechte se zblbnout, spoustu lidi k </a:t>
            </a:r>
            <a:r>
              <a:rPr lang="cs-CZ" baseline="0" dirty="0" err="1" smtClean="0"/>
              <a:t>agilnim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metodikam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ukladaji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prilis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velke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nadeje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Iterativni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vyvoj</a:t>
            </a:r>
            <a:r>
              <a:rPr lang="cs-CZ" baseline="0" dirty="0" smtClean="0"/>
              <a:t> především </a:t>
            </a:r>
            <a:r>
              <a:rPr lang="cs-CZ" baseline="0" dirty="0" err="1" smtClean="0"/>
              <a:t>snizuje</a:t>
            </a:r>
            <a:r>
              <a:rPr lang="cs-CZ" baseline="0" dirty="0" smtClean="0"/>
              <a:t> riziko. At </a:t>
            </a:r>
            <a:r>
              <a:rPr lang="cs-CZ" baseline="0" dirty="0" err="1" smtClean="0"/>
              <a:t>uz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produktove</a:t>
            </a:r>
            <a:r>
              <a:rPr lang="cs-CZ" baseline="0" dirty="0" smtClean="0"/>
              <a:t>, tak </a:t>
            </a:r>
            <a:r>
              <a:rPr lang="cs-CZ" baseline="0" dirty="0" err="1" smtClean="0"/>
              <a:t>technicke</a:t>
            </a:r>
            <a:r>
              <a:rPr lang="cs-CZ" baseline="0" dirty="0" smtClean="0"/>
              <a:t>.</a:t>
            </a:r>
          </a:p>
          <a:p>
            <a:r>
              <a:rPr lang="cs-CZ" baseline="0" dirty="0" smtClean="0"/>
              <a:t>Scrum jde nasadit do firmy, </a:t>
            </a:r>
            <a:r>
              <a:rPr lang="cs-CZ" baseline="0" dirty="0" err="1" smtClean="0"/>
              <a:t>aniz</a:t>
            </a:r>
            <a:r>
              <a:rPr lang="cs-CZ" baseline="0" dirty="0" smtClean="0"/>
              <a:t> byste to komukoliv </a:t>
            </a:r>
            <a:r>
              <a:rPr lang="cs-CZ" baseline="0" dirty="0" err="1" smtClean="0"/>
              <a:t>rikali</a:t>
            </a:r>
            <a:r>
              <a:rPr lang="cs-CZ" baseline="0" smtClean="0"/>
              <a:t>. </a:t>
            </a:r>
            <a:r>
              <a:rPr lang="cs-CZ" baseline="0" dirty="0" smtClean="0"/>
              <a:t>Jen se musí </a:t>
            </a:r>
            <a:r>
              <a:rPr lang="cs-CZ" baseline="0" dirty="0" err="1" smtClean="0"/>
              <a:t>pravidelne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delat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buildy</a:t>
            </a:r>
            <a:r>
              <a:rPr lang="en-US" baseline="0" smtClean="0"/>
              <a:t>/nasazovat.</a:t>
            </a:r>
          </a:p>
          <a:p>
            <a:r>
              <a:rPr lang="en-US" baseline="0" dirty="0" err="1" smtClean="0"/>
              <a:t>Agilni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vyvoj</a:t>
            </a:r>
            <a:r>
              <a:rPr lang="en-US" baseline="0" dirty="0" smtClean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880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/>
              <a:t>Možné</a:t>
            </a:r>
            <a:r>
              <a:rPr lang="en-US" u="sng" dirty="0"/>
              <a:t> </a:t>
            </a:r>
            <a:r>
              <a:rPr lang="en-US" u="sng" dirty="0" err="1"/>
              <a:t>otázky</a:t>
            </a:r>
            <a:r>
              <a:rPr lang="en-US" u="sng" dirty="0"/>
              <a:t> k </a:t>
            </a:r>
            <a:r>
              <a:rPr lang="en-US" u="sng" dirty="0" err="1"/>
              <a:t>diskuzi</a:t>
            </a:r>
            <a:r>
              <a:rPr lang="en-US" u="sng" dirty="0"/>
              <a:t>:</a:t>
            </a:r>
          </a:p>
          <a:p>
            <a:pPr marL="0" indent="0">
              <a:buNone/>
            </a:pPr>
            <a:r>
              <a:rPr lang="cs-CZ" b="0" dirty="0">
                <a:solidFill>
                  <a:srgbClr val="3C3C3B"/>
                </a:solidFill>
              </a:rPr>
              <a:t>Jaké vidíte hlavní </a:t>
            </a:r>
            <a:r>
              <a:rPr lang="cs-CZ" b="0">
                <a:solidFill>
                  <a:srgbClr val="3C3C3B"/>
                </a:solidFill>
              </a:rPr>
              <a:t>přínosy/nevýhody </a:t>
            </a:r>
            <a:r>
              <a:rPr lang="cs-CZ" b="0" smtClean="0">
                <a:solidFill>
                  <a:srgbClr val="3C3C3B"/>
                </a:solidFill>
              </a:rPr>
              <a:t>scrum</a:t>
            </a:r>
            <a:r>
              <a:rPr lang="en-US" b="0" smtClean="0">
                <a:solidFill>
                  <a:srgbClr val="3C3C3B"/>
                </a:solidFill>
              </a:rPr>
              <a:t>u</a:t>
            </a:r>
            <a:r>
              <a:rPr lang="cs-CZ" b="0" smtClean="0">
                <a:solidFill>
                  <a:srgbClr val="3C3C3B"/>
                </a:solidFill>
              </a:rPr>
              <a:t>?</a:t>
            </a:r>
            <a:endParaRPr lang="en-US" b="0" smtClean="0">
              <a:solidFill>
                <a:srgbClr val="3C3C3B"/>
              </a:solidFill>
            </a:endParaRPr>
          </a:p>
          <a:p>
            <a:pPr marL="0" indent="0">
              <a:buNone/>
            </a:pPr>
            <a:r>
              <a:rPr lang="en-US" b="0" dirty="0" err="1" smtClean="0">
                <a:solidFill>
                  <a:srgbClr val="3C3C3B"/>
                </a:solidFill>
              </a:rPr>
              <a:t>Zkouseli</a:t>
            </a:r>
            <a:r>
              <a:rPr lang="en-US" b="0" dirty="0" smtClean="0">
                <a:solidFill>
                  <a:srgbClr val="3C3C3B"/>
                </a:solidFill>
              </a:rPr>
              <a:t> </a:t>
            </a:r>
            <a:r>
              <a:rPr lang="en-US" b="0" dirty="0" err="1" smtClean="0">
                <a:solidFill>
                  <a:srgbClr val="3C3C3B"/>
                </a:solidFill>
              </a:rPr>
              <a:t>jste</a:t>
            </a:r>
            <a:r>
              <a:rPr lang="en-US" b="0" baseline="0" dirty="0" smtClean="0">
                <a:solidFill>
                  <a:srgbClr val="3C3C3B"/>
                </a:solidFill>
              </a:rPr>
              <a:t> scrum? </a:t>
            </a:r>
            <a:r>
              <a:rPr lang="en-US" b="0" baseline="0" dirty="0" err="1" smtClean="0">
                <a:solidFill>
                  <a:srgbClr val="3C3C3B"/>
                </a:solidFill>
              </a:rPr>
              <a:t>Jaky</a:t>
            </a:r>
            <a:r>
              <a:rPr lang="en-US" b="0" baseline="0" dirty="0" smtClean="0">
                <a:solidFill>
                  <a:srgbClr val="3C3C3B"/>
                </a:solidFill>
              </a:rPr>
              <a:t> to </a:t>
            </a:r>
            <a:r>
              <a:rPr lang="en-US" b="0" baseline="0" dirty="0" err="1" smtClean="0">
                <a:solidFill>
                  <a:srgbClr val="3C3C3B"/>
                </a:solidFill>
              </a:rPr>
              <a:t>na</a:t>
            </a:r>
            <a:r>
              <a:rPr lang="en-US" b="0" baseline="0" dirty="0" smtClean="0">
                <a:solidFill>
                  <a:srgbClr val="3C3C3B"/>
                </a:solidFill>
              </a:rPr>
              <a:t> vas </a:t>
            </a:r>
            <a:r>
              <a:rPr lang="en-US" b="0" baseline="0" dirty="0" err="1" smtClean="0">
                <a:solidFill>
                  <a:srgbClr val="3C3C3B"/>
                </a:solidFill>
              </a:rPr>
              <a:t>dela</a:t>
            </a:r>
            <a:r>
              <a:rPr lang="en-US" b="0" baseline="0" dirty="0" smtClean="0">
                <a:solidFill>
                  <a:srgbClr val="3C3C3B"/>
                </a:solidFill>
              </a:rPr>
              <a:t> </a:t>
            </a:r>
            <a:r>
              <a:rPr lang="en-US" b="0" baseline="0" dirty="0" err="1" smtClean="0">
                <a:solidFill>
                  <a:srgbClr val="3C3C3B"/>
                </a:solidFill>
              </a:rPr>
              <a:t>dojem</a:t>
            </a:r>
            <a:r>
              <a:rPr lang="en-US" b="0" baseline="0" dirty="0" smtClean="0">
                <a:solidFill>
                  <a:srgbClr val="3C3C3B"/>
                </a:solidFill>
              </a:rPr>
              <a:t>?</a:t>
            </a:r>
            <a:endParaRPr lang="en-US" b="0" dirty="0" smtClean="0">
              <a:solidFill>
                <a:srgbClr val="3C3C3B"/>
              </a:solidFill>
            </a:endParaRPr>
          </a:p>
          <a:p>
            <a:pPr marL="0" indent="0">
              <a:buNone/>
            </a:pPr>
            <a:r>
              <a:rPr lang="en-US" b="0" dirty="0" smtClean="0">
                <a:solidFill>
                  <a:srgbClr val="3C3C3B"/>
                </a:solidFill>
              </a:rPr>
              <a:t>Co </a:t>
            </a:r>
            <a:r>
              <a:rPr lang="en-US" b="0" dirty="0" err="1" smtClean="0">
                <a:solidFill>
                  <a:srgbClr val="3C3C3B"/>
                </a:solidFill>
              </a:rPr>
              <a:t>na</a:t>
            </a:r>
            <a:r>
              <a:rPr lang="en-US" b="0" dirty="0" smtClean="0">
                <a:solidFill>
                  <a:srgbClr val="3C3C3B"/>
                </a:solidFill>
              </a:rPr>
              <a:t> to </a:t>
            </a:r>
            <a:r>
              <a:rPr lang="en-US" b="0" dirty="0" err="1" smtClean="0">
                <a:solidFill>
                  <a:srgbClr val="3C3C3B"/>
                </a:solidFill>
              </a:rPr>
              <a:t>rikate</a:t>
            </a:r>
            <a:r>
              <a:rPr lang="en-US" b="0" dirty="0" smtClean="0">
                <a:solidFill>
                  <a:srgbClr val="3C3C3B"/>
                </a:solidFill>
              </a:rPr>
              <a:t>?</a:t>
            </a:r>
            <a:endParaRPr lang="cs-CZ" b="0" dirty="0" smtClean="0">
              <a:solidFill>
                <a:srgbClr val="3C3C3B"/>
              </a:solidFill>
            </a:endParaRP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9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5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Tzv. vodopádový model.</a:t>
            </a:r>
          </a:p>
          <a:p>
            <a:r>
              <a:rPr lang="cs-CZ" dirty="0" smtClean="0"/>
              <a:t>Cely projekt </a:t>
            </a:r>
            <a:r>
              <a:rPr lang="cs-CZ" dirty="0" err="1" smtClean="0"/>
              <a:t>zavisi</a:t>
            </a:r>
            <a:r>
              <a:rPr lang="cs-CZ" dirty="0" smtClean="0"/>
              <a:t> na </a:t>
            </a:r>
            <a:r>
              <a:rPr lang="cs-CZ" dirty="0" err="1" smtClean="0"/>
              <a:t>fazi</a:t>
            </a:r>
            <a:r>
              <a:rPr lang="cs-CZ" dirty="0" smtClean="0"/>
              <a:t> </a:t>
            </a:r>
            <a:r>
              <a:rPr lang="cs-CZ" dirty="0" err="1" smtClean="0"/>
              <a:t>analyzy</a:t>
            </a:r>
            <a:r>
              <a:rPr lang="cs-CZ" dirty="0" smtClean="0"/>
              <a:t> a </a:t>
            </a:r>
            <a:r>
              <a:rPr lang="cs-CZ" dirty="0" err="1" smtClean="0"/>
              <a:t>planovani</a:t>
            </a:r>
            <a:r>
              <a:rPr lang="cs-CZ" dirty="0" smtClean="0"/>
              <a:t>.</a:t>
            </a:r>
          </a:p>
          <a:p>
            <a:r>
              <a:rPr lang="cs-CZ" smtClean="0"/>
              <a:t>Analyza </a:t>
            </a:r>
            <a:r>
              <a:rPr lang="cs-CZ" dirty="0" smtClean="0"/>
              <a:t>je </a:t>
            </a:r>
            <a:r>
              <a:rPr lang="cs-CZ" dirty="0" err="1" smtClean="0"/>
              <a:t>chybna</a:t>
            </a:r>
            <a:r>
              <a:rPr lang="cs-CZ" dirty="0" smtClean="0"/>
              <a:t>, protože</a:t>
            </a:r>
            <a:r>
              <a:rPr lang="cs-CZ" baseline="0" dirty="0" smtClean="0"/>
              <a:t> nemá dostatek dat.</a:t>
            </a:r>
          </a:p>
          <a:p>
            <a:r>
              <a:rPr lang="cs-CZ" baseline="0" dirty="0" err="1" smtClean="0"/>
              <a:t>Plan</a:t>
            </a:r>
            <a:r>
              <a:rPr lang="cs-CZ" baseline="0" dirty="0" smtClean="0"/>
              <a:t> se </a:t>
            </a:r>
            <a:r>
              <a:rPr lang="cs-CZ" baseline="0" dirty="0" err="1" smtClean="0"/>
              <a:t>stava</a:t>
            </a:r>
            <a:r>
              <a:rPr lang="cs-CZ" baseline="0" dirty="0" smtClean="0"/>
              <a:t> carem </a:t>
            </a:r>
            <a:r>
              <a:rPr lang="cs-CZ" baseline="0" dirty="0" err="1" smtClean="0"/>
              <a:t>papiru</a:t>
            </a:r>
            <a:r>
              <a:rPr lang="cs-CZ" baseline="0" dirty="0" smtClean="0"/>
              <a:t> při prvním kontaktu s realitou.</a:t>
            </a:r>
          </a:p>
          <a:p>
            <a:pPr marL="342900" indent="-342900">
              <a:buFont typeface="Arial"/>
              <a:buChar char="•"/>
            </a:pPr>
            <a:r>
              <a:rPr lang="cs-CZ" dirty="0" smtClean="0"/>
              <a:t>Dopředu nevíme co děláme.</a:t>
            </a:r>
          </a:p>
          <a:p>
            <a:pPr marL="342900" indent="-342900">
              <a:buFont typeface="Arial"/>
              <a:buChar char="•"/>
            </a:pPr>
            <a:r>
              <a:rPr lang="cs-CZ" dirty="0" smtClean="0"/>
              <a:t>Požadavky se v čase mění.</a:t>
            </a:r>
          </a:p>
          <a:p>
            <a:pPr marL="342900" indent="-342900">
              <a:buFont typeface="Arial"/>
              <a:buChar char="•"/>
            </a:pPr>
            <a:r>
              <a:rPr lang="cs-CZ" dirty="0" smtClean="0"/>
              <a:t>Problémy se objeví až v poslední třetině.</a:t>
            </a:r>
          </a:p>
          <a:p>
            <a:pPr marL="342900" indent="-342900">
              <a:buFont typeface="Arial"/>
              <a:buChar char="•"/>
            </a:pPr>
            <a:r>
              <a:rPr lang="en-US" smtClean="0"/>
              <a:t>D</a:t>
            </a:r>
            <a:r>
              <a:rPr lang="cs-CZ" dirty="0" err="1" smtClean="0"/>
              <a:t>élka</a:t>
            </a:r>
            <a:r>
              <a:rPr lang="en-US" dirty="0" smtClean="0"/>
              <a:t>/</a:t>
            </a:r>
            <a:r>
              <a:rPr lang="cs-CZ" smtClean="0"/>
              <a:t>velikost projektu je neznámá. </a:t>
            </a:r>
            <a:endParaRPr lang="en-US" smtClean="0"/>
          </a:p>
          <a:p>
            <a:pPr marL="342900" indent="-342900">
              <a:buFont typeface="Arial"/>
              <a:buChar char="•"/>
            </a:pPr>
            <a:r>
              <a:rPr lang="cs-CZ" smtClean="0"/>
              <a:t>Termín </a:t>
            </a:r>
            <a:r>
              <a:rPr lang="cs-CZ" dirty="0" smtClean="0"/>
              <a:t>není </a:t>
            </a:r>
            <a:r>
              <a:rPr lang="cs-CZ" smtClean="0"/>
              <a:t>reálný.</a:t>
            </a:r>
            <a:endParaRPr 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24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Ze j</a:t>
            </a:r>
            <a:r>
              <a:rPr lang="cs-CZ" baseline="0" dirty="0" smtClean="0"/>
              <a:t>e </a:t>
            </a:r>
            <a:r>
              <a:rPr lang="cs-CZ" baseline="0" dirty="0" err="1" smtClean="0"/>
              <a:t>vodopad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spatny</a:t>
            </a:r>
            <a:r>
              <a:rPr lang="cs-CZ" baseline="0" dirty="0" smtClean="0"/>
              <a:t> je </a:t>
            </a:r>
            <a:r>
              <a:rPr lang="cs-CZ" baseline="0" dirty="0" err="1" smtClean="0"/>
              <a:t>jiste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uz</a:t>
            </a:r>
            <a:r>
              <a:rPr lang="cs-CZ" baseline="0" dirty="0" smtClean="0"/>
              <a:t> několik </a:t>
            </a:r>
            <a:r>
              <a:rPr lang="cs-CZ" baseline="0" dirty="0" err="1" smtClean="0"/>
              <a:t>desitek</a:t>
            </a:r>
            <a:r>
              <a:rPr lang="cs-CZ" baseline="0" dirty="0" smtClean="0"/>
              <a:t> let, ale co </a:t>
            </a:r>
            <a:r>
              <a:rPr lang="cs-CZ" baseline="0" dirty="0" err="1" smtClean="0"/>
              <a:t>ted</a:t>
            </a:r>
            <a:r>
              <a:rPr lang="cs-CZ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7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agile 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Podle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nekoho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metodika</a:t>
            </a:r>
          </a:p>
          <a:p>
            <a:pPr marL="628650" lvl="1" indent="-171450">
              <a:buFontTx/>
              <a:buChar char="-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Podle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nekoho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styl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mysleni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pristup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</a:t>
            </a:r>
          </a:p>
          <a:p>
            <a:pPr marL="628650" lvl="1" indent="-171450">
              <a:buFontTx/>
              <a:buChar char="-"/>
            </a:pP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Rozhodnete se sami.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Tx/>
              <a:buChar char="-"/>
            </a:pP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Zakaznik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/management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pouziva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vyraz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agilni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když pro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nemá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podklady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nemaji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rozmyslenou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funkcionalitu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Typicky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mluvi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techto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principech</a:t>
            </a:r>
            <a:r>
              <a:rPr lang="en-US" baseline="0" dirty="0" smtClean="0"/>
              <a:t>: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Podklady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dodavaji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kdyz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jsou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potreba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Rozhodnuti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delaji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zaklade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aktualni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situace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Neplanuje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zbytecne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dopredu</a:t>
            </a:r>
            <a:r>
              <a:rPr lang="en-US" baseline="0" dirty="0" smtClean="0"/>
              <a:t> </a:t>
            </a:r>
            <a:endParaRPr lang="cs-CZ" baseline="0" dirty="0" smtClean="0"/>
          </a:p>
          <a:p>
            <a:pPr marL="628650" lvl="1" indent="-171450">
              <a:buFontTx/>
              <a:buChar char="-"/>
            </a:pPr>
            <a:r>
              <a:rPr lang="cs-CZ" baseline="0" dirty="0" err="1" smtClean="0"/>
              <a:t>Agilne</a:t>
            </a:r>
            <a:r>
              <a:rPr lang="cs-CZ" baseline="0" dirty="0" smtClean="0"/>
              <a:t> musí </a:t>
            </a:r>
            <a:r>
              <a:rPr lang="cs-CZ" baseline="0" dirty="0" err="1" smtClean="0"/>
              <a:t>premyslet</a:t>
            </a:r>
            <a:r>
              <a:rPr lang="cs-CZ" baseline="0" dirty="0" smtClean="0"/>
              <a:t> cela organizace – </a:t>
            </a:r>
            <a:r>
              <a:rPr lang="cs-CZ" baseline="0" dirty="0" err="1" smtClean="0"/>
              <a:t>vetsionu</a:t>
            </a:r>
            <a:r>
              <a:rPr lang="cs-CZ" baseline="0" dirty="0" smtClean="0"/>
              <a:t> se to moc nepovede.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 smtClean="0"/>
              <a:t>Agilni</a:t>
            </a:r>
            <a:r>
              <a:rPr lang="cs-CZ" dirty="0" smtClean="0"/>
              <a:t> </a:t>
            </a:r>
            <a:r>
              <a:rPr lang="cs-CZ" dirty="0" err="1" smtClean="0"/>
              <a:t>muze</a:t>
            </a:r>
            <a:r>
              <a:rPr lang="cs-CZ" baseline="0" dirty="0" smtClean="0"/>
              <a:t> znamenat mnoho </a:t>
            </a:r>
            <a:r>
              <a:rPr lang="cs-CZ" baseline="0" dirty="0" err="1" smtClean="0"/>
              <a:t>ruznych</a:t>
            </a:r>
            <a:r>
              <a:rPr lang="cs-CZ" baseline="0" dirty="0" smtClean="0"/>
              <a:t> věci, ale dle </a:t>
            </a:r>
            <a:r>
              <a:rPr lang="cs-CZ" baseline="0" dirty="0" err="1" smtClean="0"/>
              <a:t>me</a:t>
            </a:r>
            <a:r>
              <a:rPr lang="cs-CZ" baseline="0" dirty="0" smtClean="0"/>
              <a:t> je </a:t>
            </a:r>
            <a:r>
              <a:rPr lang="cs-CZ" baseline="0" dirty="0" err="1" smtClean="0"/>
              <a:t>nejdulezitejsi</a:t>
            </a:r>
            <a:r>
              <a:rPr lang="cs-CZ" baseline="0" dirty="0" smtClean="0"/>
              <a:t> je vyvíjet </a:t>
            </a:r>
            <a:r>
              <a:rPr lang="cs-CZ" baseline="0" dirty="0" err="1" smtClean="0"/>
              <a:t>inkrementalne</a:t>
            </a:r>
            <a:r>
              <a:rPr lang="cs-CZ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Obrazku</a:t>
            </a:r>
            <a:r>
              <a:rPr lang="cs-CZ" baseline="0" dirty="0" smtClean="0"/>
              <a:t> k </a:t>
            </a:r>
            <a:r>
              <a:rPr lang="cs-CZ" baseline="0" dirty="0" err="1" smtClean="0"/>
              <a:t>inkrementalnimu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vyvoji</a:t>
            </a:r>
            <a:r>
              <a:rPr lang="cs-CZ" baseline="0" dirty="0" smtClean="0"/>
              <a:t> je spousta, </a:t>
            </a:r>
            <a:r>
              <a:rPr lang="cs-CZ" baseline="0" dirty="0" err="1" smtClean="0"/>
              <a:t>ruzne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spiraly</a:t>
            </a:r>
            <a:r>
              <a:rPr lang="cs-CZ" baseline="0" dirty="0" smtClean="0"/>
              <a:t> apod.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Tenhle </a:t>
            </a:r>
            <a:r>
              <a:rPr lang="cs-CZ" baseline="0" dirty="0" err="1" smtClean="0"/>
              <a:t>obrazek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pojednava</a:t>
            </a:r>
            <a:r>
              <a:rPr lang="cs-CZ" baseline="0" dirty="0" smtClean="0"/>
              <a:t> spis o frekvenci </a:t>
            </a:r>
            <a:r>
              <a:rPr lang="cs-CZ" baseline="0" dirty="0" err="1" smtClean="0"/>
              <a:t>nasazovani</a:t>
            </a:r>
            <a:r>
              <a:rPr lang="cs-CZ" baseline="0" dirty="0" smtClean="0"/>
              <a:t>, ale jde to uplatnit i na </a:t>
            </a:r>
            <a:r>
              <a:rPr lang="cs-CZ" baseline="0" dirty="0" err="1" smtClean="0"/>
              <a:t>vyvoj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staci</a:t>
            </a:r>
            <a:r>
              <a:rPr lang="cs-CZ" baseline="0" dirty="0" smtClean="0"/>
              <a:t> byt jen </a:t>
            </a:r>
            <a:r>
              <a:rPr lang="cs-CZ" baseline="0" dirty="0" err="1" smtClean="0"/>
              <a:t>ready</a:t>
            </a:r>
            <a:r>
              <a:rPr lang="cs-CZ" baseline="0" dirty="0" smtClean="0"/>
              <a:t> nasadit.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zkraceni</a:t>
            </a:r>
            <a:r>
              <a:rPr lang="cs-CZ" baseline="0" dirty="0" smtClean="0"/>
              <a:t> </a:t>
            </a:r>
            <a:r>
              <a:rPr lang="en-US" dirty="0" err="1" smtClean="0"/>
              <a:t>cyklu</a:t>
            </a:r>
            <a:r>
              <a:rPr lang="en-US" dirty="0" smtClean="0"/>
              <a:t> od </a:t>
            </a:r>
            <a:r>
              <a:rPr lang="en-US" dirty="0" err="1" smtClean="0"/>
              <a:t>nápadu</a:t>
            </a:r>
            <a:r>
              <a:rPr lang="en-US" dirty="0" smtClean="0"/>
              <a:t> k </a:t>
            </a:r>
            <a:r>
              <a:rPr lang="en-US" dirty="0" err="1" smtClean="0"/>
              <a:t>realizaci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58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4F-E47E-4540-87E6-58F8D6C563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1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061879"/>
            <a:ext cx="7772400" cy="617243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cs-CZ" dirty="0" smtClean="0"/>
              <a:t>Jméno Příjmení, pracovní pozice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8644" y="1648167"/>
            <a:ext cx="7772400" cy="1230499"/>
          </a:xfrm>
        </p:spPr>
        <p:txBody>
          <a:bodyPr wrap="square" anchor="t" anchorCtr="0">
            <a:normAutofit/>
          </a:bodyPr>
          <a:lstStyle>
            <a:lvl1pPr marL="0" indent="0" algn="l">
              <a:buNone/>
              <a:defRPr sz="2400" b="1" i="0">
                <a:solidFill>
                  <a:srgbClr val="14131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 love icing. Tart cupcake brownie </a:t>
            </a:r>
            <a:r>
              <a:rPr lang="en-US" dirty="0" err="1" smtClean="0"/>
              <a:t>danish</a:t>
            </a:r>
            <a:r>
              <a:rPr lang="en-US" dirty="0" smtClean="0"/>
              <a:t>. Caramels I love </a:t>
            </a:r>
            <a:r>
              <a:rPr lang="en-US" dirty="0" err="1" smtClean="0"/>
              <a:t>wypas</a:t>
            </a:r>
            <a:r>
              <a:rPr lang="en-US" dirty="0" smtClean="0"/>
              <a:t>. </a:t>
            </a:r>
            <a:r>
              <a:rPr lang="en-US" dirty="0" err="1" smtClean="0"/>
              <a:t>Faworki</a:t>
            </a:r>
            <a:r>
              <a:rPr lang="en-US" dirty="0" smtClean="0"/>
              <a:t> caramels bear claw </a:t>
            </a:r>
            <a:r>
              <a:rPr lang="en-US" dirty="0" err="1" smtClean="0"/>
              <a:t>liquorice</a:t>
            </a:r>
            <a:r>
              <a:rPr lang="en-US" dirty="0" smtClean="0"/>
              <a:t> ice cream icing.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13950"/>
            <a:ext cx="7772400" cy="1049551"/>
          </a:xfrm>
        </p:spPr>
        <p:txBody>
          <a:bodyPr anchor="t" anchorCtr="0">
            <a:noAutofit/>
          </a:bodyPr>
          <a:lstStyle>
            <a:lvl1pPr algn="l">
              <a:defRPr sz="6000" b="1" i="0" baseline="0">
                <a:solidFill>
                  <a:srgbClr val="DE0000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Název</a:t>
            </a:r>
            <a:r>
              <a:rPr lang="en-US" dirty="0" smtClean="0"/>
              <a:t> </a:t>
            </a:r>
            <a:r>
              <a:rPr lang="en-US" dirty="0" err="1" smtClean="0"/>
              <a:t>prezentace</a:t>
            </a:r>
            <a:endParaRPr lang="en-US" dirty="0"/>
          </a:p>
        </p:txBody>
      </p:sp>
      <p:pic>
        <p:nvPicPr>
          <p:cNvPr id="5" name="Picture 4" descr="K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4039500"/>
            <a:ext cx="3289300" cy="2476500"/>
          </a:xfrm>
          <a:prstGeom prst="rect">
            <a:avLst/>
          </a:prstGeom>
        </p:spPr>
      </p:pic>
      <p:pic>
        <p:nvPicPr>
          <p:cNvPr id="10" name="Picture 9" descr="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16" y="5579446"/>
            <a:ext cx="3202169" cy="6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0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kapito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13950"/>
            <a:ext cx="7678927" cy="3539042"/>
          </a:xfrm>
        </p:spPr>
        <p:txBody>
          <a:bodyPr anchor="t" anchorCtr="0">
            <a:noAutofit/>
          </a:bodyPr>
          <a:lstStyle>
            <a:lvl1pPr algn="l">
              <a:defRPr sz="60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Jen</a:t>
            </a:r>
            <a:br>
              <a:rPr lang="en-US" dirty="0" smtClean="0"/>
            </a:br>
            <a:r>
              <a:rPr lang="en-US" dirty="0" err="1" smtClean="0"/>
              <a:t>název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kapitoly</a:t>
            </a:r>
            <a:endParaRPr lang="en-US" dirty="0"/>
          </a:p>
        </p:txBody>
      </p:sp>
      <p:pic>
        <p:nvPicPr>
          <p:cNvPr id="2" name="Picture 1" descr="K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2307441"/>
            <a:ext cx="58928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4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- per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593391"/>
            <a:ext cx="5401454" cy="1607841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 love icing. Tart cupcake brownie </a:t>
            </a:r>
            <a:r>
              <a:rPr lang="en-US" dirty="0" err="1" smtClean="0"/>
              <a:t>danish</a:t>
            </a:r>
            <a:r>
              <a:rPr lang="en-US" dirty="0" smtClean="0"/>
              <a:t>. Caramels I love </a:t>
            </a:r>
            <a:r>
              <a:rPr lang="en-US" dirty="0" err="1" smtClean="0"/>
              <a:t>wypas</a:t>
            </a:r>
            <a:r>
              <a:rPr lang="en-US" dirty="0" smtClean="0"/>
              <a:t>. </a:t>
            </a:r>
            <a:r>
              <a:rPr lang="en-US" dirty="0" err="1" smtClean="0"/>
              <a:t>Faworki</a:t>
            </a:r>
            <a:r>
              <a:rPr lang="en-US" dirty="0" smtClean="0"/>
              <a:t> caramels bear claw </a:t>
            </a:r>
            <a:r>
              <a:rPr lang="en-US" dirty="0" err="1" smtClean="0"/>
              <a:t>liquorice</a:t>
            </a:r>
            <a:r>
              <a:rPr lang="en-US" dirty="0" smtClean="0"/>
              <a:t> ice cream icing.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13950"/>
            <a:ext cx="4993109" cy="3539042"/>
          </a:xfrm>
        </p:spPr>
        <p:txBody>
          <a:bodyPr anchor="t" anchorCtr="0">
            <a:noAutofit/>
          </a:bodyPr>
          <a:lstStyle>
            <a:lvl1pPr algn="l">
              <a:defRPr sz="60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Název</a:t>
            </a:r>
            <a:r>
              <a:rPr lang="en-US" dirty="0" smtClean="0"/>
              <a:t> </a:t>
            </a:r>
            <a:r>
              <a:rPr lang="en-US" dirty="0" err="1" smtClean="0"/>
              <a:t>kapitoly</a:t>
            </a:r>
            <a:endParaRPr lang="en-US" dirty="0"/>
          </a:p>
        </p:txBody>
      </p:sp>
      <p:pic>
        <p:nvPicPr>
          <p:cNvPr id="3" name="Picture 2" descr="K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31" y="0"/>
            <a:ext cx="3688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kapito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13950"/>
            <a:ext cx="4993109" cy="3539042"/>
          </a:xfrm>
        </p:spPr>
        <p:txBody>
          <a:bodyPr anchor="t" anchorCtr="0">
            <a:noAutofit/>
          </a:bodyPr>
          <a:lstStyle>
            <a:lvl1pPr algn="l">
              <a:defRPr sz="60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Název</a:t>
            </a:r>
            <a:r>
              <a:rPr lang="en-US" dirty="0" smtClean="0"/>
              <a:t> </a:t>
            </a:r>
            <a:r>
              <a:rPr lang="en-US" dirty="0" err="1" smtClean="0"/>
              <a:t>kapitoly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3" name="Picture 2" descr="K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469900"/>
            <a:ext cx="44704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02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 / 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7600" y="6534154"/>
            <a:ext cx="3280845" cy="3136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6000" b="1" i="0" kern="1200" baseline="0">
                <a:solidFill>
                  <a:srgbClr val="BA0D20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1200" b="0" i="0" dirty="0" err="1" smtClean="0">
                <a:solidFill>
                  <a:schemeClr val="bg1"/>
                </a:solidFill>
                <a:latin typeface="Arial"/>
                <a:cs typeface="Arial"/>
              </a:rPr>
              <a:t>www.seznam.cz</a:t>
            </a:r>
            <a:endParaRPr lang="en-US" sz="12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976223"/>
            <a:ext cx="7772400" cy="492237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cs-CZ" dirty="0" smtClean="0"/>
              <a:t>Jméno Příjmení, pracovní pozice, </a:t>
            </a:r>
            <a:r>
              <a:rPr lang="cs-CZ" dirty="0" err="1" smtClean="0"/>
              <a:t>Jmeno.Prijmeni@firma.seznam.cz</a:t>
            </a:r>
            <a:r>
              <a:rPr lang="cs-CZ" dirty="0" smtClean="0"/>
              <a:t>, +420 333 333 333</a:t>
            </a:r>
            <a:endParaRPr lang="en-US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928" y="5646868"/>
            <a:ext cx="7772400" cy="329356"/>
          </a:xfrm>
        </p:spPr>
        <p:txBody>
          <a:bodyPr>
            <a:normAutofit/>
          </a:bodyPr>
          <a:lstStyle>
            <a:lvl1pPr marL="0" indent="0">
              <a:buNone/>
              <a:defRPr sz="1600" b="1" i="0" baseline="0">
                <a:solidFill>
                  <a:srgbClr val="141313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cs-CZ" dirty="0" smtClean="0"/>
              <a:t>Děkuji za pozornost.</a:t>
            </a:r>
            <a:endParaRPr lang="en-US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5364335" y="6534020"/>
            <a:ext cx="3104814" cy="323980"/>
          </a:xfrm>
        </p:spPr>
        <p:txBody>
          <a:bodyPr numCol="1" spcCol="360000">
            <a:normAutofit/>
          </a:bodyPr>
          <a:lstStyle>
            <a:lvl1pPr marL="0" indent="0" algn="r">
              <a:buNone/>
              <a:defRPr sz="1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@</a:t>
            </a:r>
            <a:r>
              <a:rPr lang="en-US" sz="1200" b="0" dirty="0" err="1" smtClean="0">
                <a:solidFill>
                  <a:schemeClr val="bg1"/>
                </a:solidFill>
              </a:rPr>
              <a:t>Seznam_cz</a:t>
            </a:r>
            <a:endParaRPr lang="en-US" sz="1200" b="0" dirty="0">
              <a:solidFill>
                <a:schemeClr val="bg1"/>
              </a:solidFill>
            </a:endParaRPr>
          </a:p>
        </p:txBody>
      </p:sp>
      <p:pic>
        <p:nvPicPr>
          <p:cNvPr id="7" name="Picture 6" descr="Logo_clai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2437077"/>
            <a:ext cx="4775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41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061879"/>
            <a:ext cx="7772400" cy="617243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cs-CZ" dirty="0" smtClean="0"/>
              <a:t>Jméno Příjmení, pracovní pozice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8644" y="1648167"/>
            <a:ext cx="7772400" cy="1230499"/>
          </a:xfrm>
        </p:spPr>
        <p:txBody>
          <a:bodyPr wrap="square" anchor="t" anchorCtr="0">
            <a:normAutofit/>
          </a:bodyPr>
          <a:lstStyle>
            <a:lvl1pPr marL="0" indent="0" algn="l">
              <a:buNone/>
              <a:defRPr sz="2400" b="1" i="0">
                <a:solidFill>
                  <a:srgbClr val="14131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 love icing. Tart cupcake brownie </a:t>
            </a:r>
            <a:r>
              <a:rPr lang="en-US" dirty="0" err="1" smtClean="0"/>
              <a:t>danish</a:t>
            </a:r>
            <a:r>
              <a:rPr lang="en-US" dirty="0" smtClean="0"/>
              <a:t>. Caramels I love </a:t>
            </a:r>
            <a:r>
              <a:rPr lang="en-US" dirty="0" err="1" smtClean="0"/>
              <a:t>wypas</a:t>
            </a:r>
            <a:r>
              <a:rPr lang="en-US" dirty="0" smtClean="0"/>
              <a:t>. </a:t>
            </a:r>
            <a:r>
              <a:rPr lang="en-US" dirty="0" err="1" smtClean="0"/>
              <a:t>Faworki</a:t>
            </a:r>
            <a:r>
              <a:rPr lang="en-US" dirty="0" smtClean="0"/>
              <a:t> caramels bear claw </a:t>
            </a:r>
            <a:r>
              <a:rPr lang="en-US" dirty="0" err="1" smtClean="0"/>
              <a:t>liquorice</a:t>
            </a:r>
            <a:r>
              <a:rPr lang="en-US" dirty="0" smtClean="0"/>
              <a:t> ice cream icing.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13950"/>
            <a:ext cx="7772400" cy="1049551"/>
          </a:xfrm>
        </p:spPr>
        <p:txBody>
          <a:bodyPr anchor="t" anchorCtr="0">
            <a:noAutofit/>
          </a:bodyPr>
          <a:lstStyle>
            <a:lvl1pPr algn="l">
              <a:defRPr sz="6000" b="1" i="0" baseline="0">
                <a:solidFill>
                  <a:srgbClr val="DE0000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Název</a:t>
            </a:r>
            <a:r>
              <a:rPr lang="en-US" dirty="0" smtClean="0"/>
              <a:t> </a:t>
            </a:r>
            <a:r>
              <a:rPr lang="en-US" dirty="0" err="1" smtClean="0"/>
              <a:t>prezentace</a:t>
            </a:r>
            <a:endParaRPr lang="en-US" dirty="0"/>
          </a:p>
        </p:txBody>
      </p:sp>
      <p:pic>
        <p:nvPicPr>
          <p:cNvPr id="5" name="Picture 4" descr="K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9500"/>
            <a:ext cx="3289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3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2000"/>
            <a:ext cx="9144000" cy="4560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7601" y="6426205"/>
            <a:ext cx="3280845" cy="4182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6000" b="1" i="0" kern="1200" baseline="0">
                <a:solidFill>
                  <a:srgbClr val="BA0D20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1200" b="0" i="0" dirty="0" err="1" smtClean="0">
                <a:solidFill>
                  <a:schemeClr val="bg1"/>
                </a:solidFill>
                <a:latin typeface="Arial"/>
                <a:cs typeface="Arial"/>
              </a:rPr>
              <a:t>www.seznam.cz</a:t>
            </a:r>
            <a:endParaRPr lang="en-US" sz="12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48309"/>
            <a:ext cx="7772400" cy="1399401"/>
          </a:xfrm>
        </p:spPr>
        <p:txBody>
          <a:bodyPr anchor="t" anchorCtr="0">
            <a:noAutofit/>
          </a:bodyPr>
          <a:lstStyle>
            <a:lvl1pPr algn="l">
              <a:defRPr sz="4000" b="1" i="0" baseline="0">
                <a:solidFill>
                  <a:srgbClr val="DE0000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Nadpis</a:t>
            </a:r>
            <a:r>
              <a:rPr lang="en-US" dirty="0" smtClean="0"/>
              <a:t> </a:t>
            </a:r>
            <a:r>
              <a:rPr lang="en-US" dirty="0" err="1" smtClean="0"/>
              <a:t>číslo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847711"/>
            <a:ext cx="7772400" cy="4090320"/>
          </a:xfrm>
        </p:spPr>
        <p:txBody>
          <a:bodyPr numCol="1" spcCol="360000">
            <a:noAutofit/>
          </a:bodyPr>
          <a:lstStyle>
            <a:lvl1pPr marL="285750" indent="-285750">
              <a:buFont typeface="Arial"/>
              <a:buChar char="•"/>
              <a:defRPr sz="2000" b="0" i="0" baseline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cs-CZ" dirty="0" err="1" smtClean="0"/>
              <a:t>Cupcake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chocolate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I love.</a:t>
            </a:r>
          </a:p>
          <a:p>
            <a:pPr lvl="0"/>
            <a:r>
              <a:rPr lang="cs-CZ" dirty="0" err="1" smtClean="0"/>
              <a:t>Chupa</a:t>
            </a:r>
            <a:r>
              <a:rPr lang="cs-CZ" dirty="0" smtClean="0"/>
              <a:t> </a:t>
            </a:r>
            <a:r>
              <a:rPr lang="cs-CZ" dirty="0" err="1" smtClean="0"/>
              <a:t>chups</a:t>
            </a:r>
            <a:r>
              <a:rPr lang="cs-CZ" dirty="0" smtClean="0"/>
              <a:t>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cream</a:t>
            </a:r>
            <a:r>
              <a:rPr lang="cs-CZ" dirty="0" smtClean="0"/>
              <a:t> </a:t>
            </a:r>
            <a:r>
              <a:rPr lang="cs-CZ" dirty="0" err="1" smtClean="0"/>
              <a:t>caramels</a:t>
            </a:r>
            <a:r>
              <a:rPr lang="cs-CZ" dirty="0" smtClean="0"/>
              <a:t> </a:t>
            </a:r>
            <a:r>
              <a:rPr lang="cs-CZ" dirty="0" err="1" smtClean="0"/>
              <a:t>apple</a:t>
            </a:r>
            <a:r>
              <a:rPr lang="cs-CZ" dirty="0" smtClean="0"/>
              <a:t> </a:t>
            </a:r>
            <a:r>
              <a:rPr lang="cs-CZ" dirty="0" err="1" smtClean="0"/>
              <a:t>pie</a:t>
            </a:r>
            <a:r>
              <a:rPr lang="cs-CZ" dirty="0" smtClean="0"/>
              <a:t> </a:t>
            </a:r>
            <a:r>
              <a:rPr lang="cs-CZ" dirty="0" err="1" smtClean="0"/>
              <a:t>gummies</a:t>
            </a:r>
            <a:r>
              <a:rPr lang="cs-CZ" dirty="0" smtClean="0"/>
              <a:t> </a:t>
            </a:r>
            <a:r>
              <a:rPr lang="cs-CZ" dirty="0" err="1" smtClean="0"/>
              <a:t>chupa</a:t>
            </a:r>
            <a:r>
              <a:rPr lang="cs-CZ" dirty="0" smtClean="0"/>
              <a:t> </a:t>
            </a:r>
            <a:r>
              <a:rPr lang="cs-CZ" dirty="0" err="1" smtClean="0"/>
              <a:t>chups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Apple </a:t>
            </a:r>
            <a:r>
              <a:rPr lang="cs-CZ" dirty="0" err="1" smtClean="0"/>
              <a:t>pie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canes</a:t>
            </a:r>
            <a:r>
              <a:rPr lang="cs-CZ" dirty="0" smtClean="0"/>
              <a:t> </a:t>
            </a:r>
            <a:r>
              <a:rPr lang="cs-CZ" dirty="0" err="1" smtClean="0"/>
              <a:t>jelly</a:t>
            </a:r>
            <a:r>
              <a:rPr lang="cs-CZ" dirty="0" smtClean="0"/>
              <a:t> </a:t>
            </a:r>
            <a:r>
              <a:rPr lang="cs-CZ" dirty="0" err="1" smtClean="0"/>
              <a:t>beans</a:t>
            </a:r>
            <a:r>
              <a:rPr lang="cs-CZ" dirty="0" smtClean="0"/>
              <a:t> </a:t>
            </a:r>
            <a:r>
              <a:rPr lang="cs-CZ" dirty="0" err="1" smtClean="0"/>
              <a:t>topping</a:t>
            </a:r>
            <a:r>
              <a:rPr lang="cs-CZ" dirty="0" smtClean="0"/>
              <a:t> </a:t>
            </a:r>
            <a:r>
              <a:rPr lang="cs-CZ" dirty="0" err="1" smtClean="0"/>
              <a:t>marzipan</a:t>
            </a:r>
            <a:r>
              <a:rPr lang="cs-CZ" dirty="0" smtClean="0"/>
              <a:t> </a:t>
            </a:r>
            <a:r>
              <a:rPr lang="cs-CZ" dirty="0" err="1" smtClean="0"/>
              <a:t>jelly</a:t>
            </a:r>
            <a:r>
              <a:rPr lang="cs-CZ" dirty="0" smtClean="0"/>
              <a:t> </a:t>
            </a:r>
            <a:r>
              <a:rPr lang="cs-CZ" dirty="0" err="1" smtClean="0"/>
              <a:t>beans</a:t>
            </a:r>
            <a:r>
              <a:rPr lang="cs-CZ" dirty="0" smtClean="0"/>
              <a:t> </a:t>
            </a:r>
            <a:r>
              <a:rPr lang="cs-CZ" dirty="0" err="1" smtClean="0"/>
              <a:t>tart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jujubes</a:t>
            </a:r>
            <a:r>
              <a:rPr lang="cs-CZ" dirty="0" smtClean="0"/>
              <a:t>.</a:t>
            </a:r>
          </a:p>
          <a:p>
            <a:pPr lvl="0"/>
            <a:r>
              <a:rPr lang="cs-CZ" dirty="0" err="1" smtClean="0"/>
              <a:t>Jujubes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canes</a:t>
            </a:r>
            <a:r>
              <a:rPr lang="cs-CZ" dirty="0" smtClean="0"/>
              <a:t> </a:t>
            </a:r>
            <a:r>
              <a:rPr lang="cs-CZ" dirty="0" err="1" smtClean="0"/>
              <a:t>cheesecake</a:t>
            </a:r>
            <a:r>
              <a:rPr lang="cs-CZ" dirty="0" smtClean="0"/>
              <a:t> </a:t>
            </a:r>
            <a:r>
              <a:rPr lang="cs-CZ" dirty="0" err="1" smtClean="0"/>
              <a:t>oat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</a:t>
            </a:r>
            <a:r>
              <a:rPr lang="cs-CZ" dirty="0" err="1" smtClean="0"/>
              <a:t>powder</a:t>
            </a:r>
            <a:r>
              <a:rPr lang="cs-CZ" dirty="0" smtClean="0"/>
              <a:t> </a:t>
            </a:r>
            <a:r>
              <a:rPr lang="cs-CZ" dirty="0" err="1" smtClean="0"/>
              <a:t>pastry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. Bonbon </a:t>
            </a:r>
            <a:r>
              <a:rPr lang="cs-CZ" dirty="0" err="1" smtClean="0"/>
              <a:t>caramels</a:t>
            </a:r>
            <a:r>
              <a:rPr lang="cs-CZ" dirty="0" smtClean="0"/>
              <a:t> I love </a:t>
            </a:r>
            <a:r>
              <a:rPr lang="cs-CZ" dirty="0" err="1" smtClean="0"/>
              <a:t>danish</a:t>
            </a:r>
            <a:r>
              <a:rPr lang="cs-CZ" dirty="0" smtClean="0"/>
              <a:t> </a:t>
            </a:r>
            <a:r>
              <a:rPr lang="cs-CZ" dirty="0" err="1" smtClean="0"/>
              <a:t>cupcake</a:t>
            </a:r>
            <a:r>
              <a:rPr lang="cs-CZ" dirty="0" smtClean="0"/>
              <a:t> </a:t>
            </a:r>
            <a:r>
              <a:rPr lang="cs-CZ" dirty="0" err="1" smtClean="0"/>
              <a:t>jelly</a:t>
            </a:r>
            <a:r>
              <a:rPr lang="cs-CZ" dirty="0" smtClean="0"/>
              <a:t>-o </a:t>
            </a:r>
            <a:r>
              <a:rPr lang="cs-CZ" dirty="0" err="1" smtClean="0"/>
              <a:t>bear</a:t>
            </a:r>
            <a:r>
              <a:rPr lang="cs-CZ" dirty="0" smtClean="0"/>
              <a:t> </a:t>
            </a:r>
            <a:r>
              <a:rPr lang="cs-CZ" dirty="0" err="1" smtClean="0"/>
              <a:t>claw</a:t>
            </a:r>
            <a:r>
              <a:rPr lang="cs-CZ" dirty="0" smtClean="0"/>
              <a:t>.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364335" y="6426027"/>
            <a:ext cx="3104814" cy="431973"/>
          </a:xfrm>
        </p:spPr>
        <p:txBody>
          <a:bodyPr numCol="1" spcCol="360000">
            <a:normAutofit/>
          </a:bodyPr>
          <a:lstStyle>
            <a:lvl1pPr marL="0" indent="0" algn="r">
              <a:buNone/>
              <a:defRPr sz="1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@</a:t>
            </a:r>
            <a:r>
              <a:rPr lang="en-US" sz="1200" b="0" dirty="0" err="1" smtClean="0">
                <a:solidFill>
                  <a:schemeClr val="bg1"/>
                </a:solidFill>
              </a:rPr>
              <a:t>Seznam_cz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1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7600" y="6534154"/>
            <a:ext cx="3280845" cy="3136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6000" b="1" i="0" kern="1200" baseline="0">
                <a:solidFill>
                  <a:srgbClr val="BA0D20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1200" b="0" i="0" dirty="0" err="1" smtClean="0">
                <a:solidFill>
                  <a:schemeClr val="bg1"/>
                </a:solidFill>
                <a:latin typeface="Arial"/>
                <a:cs typeface="Arial"/>
              </a:rPr>
              <a:t>www.seznam.cz</a:t>
            </a:r>
            <a:endParaRPr lang="en-US" sz="12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430009"/>
            <a:ext cx="7772400" cy="2157029"/>
          </a:xfrm>
        </p:spPr>
        <p:txBody>
          <a:bodyPr numCol="2" spcCol="360000">
            <a:noAutofit/>
          </a:bodyPr>
          <a:lstStyle>
            <a:lvl1pPr marL="0" indent="0">
              <a:buNone/>
              <a:defRPr sz="1800" b="0" i="0" baseline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cs-CZ" dirty="0" err="1" smtClean="0"/>
              <a:t>Cupcake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chocolate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I love. </a:t>
            </a:r>
            <a:r>
              <a:rPr lang="cs-CZ" dirty="0" err="1" smtClean="0"/>
              <a:t>Chupa</a:t>
            </a:r>
            <a:r>
              <a:rPr lang="cs-CZ" dirty="0" smtClean="0"/>
              <a:t> </a:t>
            </a:r>
            <a:r>
              <a:rPr lang="cs-CZ" dirty="0" err="1" smtClean="0"/>
              <a:t>chups</a:t>
            </a:r>
            <a:r>
              <a:rPr lang="cs-CZ" dirty="0" smtClean="0"/>
              <a:t>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cream</a:t>
            </a:r>
            <a:r>
              <a:rPr lang="cs-CZ" dirty="0" smtClean="0"/>
              <a:t> </a:t>
            </a:r>
            <a:r>
              <a:rPr lang="cs-CZ" dirty="0" err="1" smtClean="0"/>
              <a:t>caramels</a:t>
            </a:r>
            <a:r>
              <a:rPr lang="cs-CZ" dirty="0" smtClean="0"/>
              <a:t> </a:t>
            </a:r>
            <a:r>
              <a:rPr lang="cs-CZ" dirty="0" err="1" smtClean="0"/>
              <a:t>apple</a:t>
            </a:r>
            <a:r>
              <a:rPr lang="cs-CZ" dirty="0" smtClean="0"/>
              <a:t> </a:t>
            </a:r>
            <a:r>
              <a:rPr lang="cs-CZ" dirty="0" err="1" smtClean="0"/>
              <a:t>pie</a:t>
            </a:r>
            <a:r>
              <a:rPr lang="cs-CZ" dirty="0" smtClean="0"/>
              <a:t> </a:t>
            </a:r>
            <a:r>
              <a:rPr lang="cs-CZ" dirty="0" err="1" smtClean="0"/>
              <a:t>gummies</a:t>
            </a:r>
            <a:r>
              <a:rPr lang="cs-CZ" dirty="0" smtClean="0"/>
              <a:t> </a:t>
            </a:r>
            <a:r>
              <a:rPr lang="cs-CZ" dirty="0" err="1" smtClean="0"/>
              <a:t>chupa</a:t>
            </a:r>
            <a:r>
              <a:rPr lang="cs-CZ" dirty="0" smtClean="0"/>
              <a:t> </a:t>
            </a:r>
            <a:r>
              <a:rPr lang="cs-CZ" dirty="0" err="1" smtClean="0"/>
              <a:t>chups</a:t>
            </a:r>
            <a:r>
              <a:rPr lang="cs-CZ" dirty="0" smtClean="0"/>
              <a:t>. Apple </a:t>
            </a:r>
            <a:r>
              <a:rPr lang="cs-CZ" dirty="0" err="1" smtClean="0"/>
              <a:t>pie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canes</a:t>
            </a:r>
            <a:r>
              <a:rPr lang="cs-CZ" dirty="0" smtClean="0"/>
              <a:t> </a:t>
            </a:r>
            <a:r>
              <a:rPr lang="cs-CZ" dirty="0" err="1" smtClean="0"/>
              <a:t>jelly</a:t>
            </a:r>
            <a:r>
              <a:rPr lang="cs-CZ" dirty="0" smtClean="0"/>
              <a:t> </a:t>
            </a:r>
            <a:r>
              <a:rPr lang="cs-CZ" dirty="0" err="1" smtClean="0"/>
              <a:t>beans</a:t>
            </a:r>
            <a:r>
              <a:rPr lang="cs-CZ" dirty="0" smtClean="0"/>
              <a:t> </a:t>
            </a:r>
            <a:r>
              <a:rPr lang="cs-CZ" dirty="0" err="1" smtClean="0"/>
              <a:t>topping</a:t>
            </a:r>
            <a:r>
              <a:rPr lang="cs-CZ" dirty="0" smtClean="0"/>
              <a:t> </a:t>
            </a:r>
            <a:r>
              <a:rPr lang="cs-CZ" dirty="0" err="1" smtClean="0"/>
              <a:t>marzipan</a:t>
            </a:r>
            <a:r>
              <a:rPr lang="cs-CZ" dirty="0" smtClean="0"/>
              <a:t> </a:t>
            </a:r>
            <a:r>
              <a:rPr lang="cs-CZ" dirty="0" err="1" smtClean="0"/>
              <a:t>jelly</a:t>
            </a:r>
            <a:r>
              <a:rPr lang="cs-CZ" dirty="0" smtClean="0"/>
              <a:t> </a:t>
            </a:r>
            <a:r>
              <a:rPr lang="cs-CZ" dirty="0" err="1" smtClean="0"/>
              <a:t>beans</a:t>
            </a:r>
            <a:r>
              <a:rPr lang="cs-CZ" dirty="0" smtClean="0"/>
              <a:t> </a:t>
            </a:r>
            <a:r>
              <a:rPr lang="cs-CZ" dirty="0" err="1" smtClean="0"/>
              <a:t>tart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jujubes</a:t>
            </a:r>
            <a:r>
              <a:rPr lang="cs-CZ" dirty="0" smtClean="0"/>
              <a:t>.</a:t>
            </a:r>
          </a:p>
          <a:p>
            <a:pPr lvl="0"/>
            <a:r>
              <a:rPr lang="cs-CZ" dirty="0" err="1" smtClean="0"/>
              <a:t>Jujubes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canes</a:t>
            </a:r>
            <a:r>
              <a:rPr lang="cs-CZ" dirty="0" smtClean="0"/>
              <a:t> </a:t>
            </a:r>
            <a:r>
              <a:rPr lang="cs-CZ" dirty="0" err="1" smtClean="0"/>
              <a:t>cheesecake</a:t>
            </a:r>
            <a:r>
              <a:rPr lang="cs-CZ" dirty="0" smtClean="0"/>
              <a:t> </a:t>
            </a:r>
            <a:r>
              <a:rPr lang="cs-CZ" dirty="0" err="1" smtClean="0"/>
              <a:t>oat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</a:t>
            </a:r>
            <a:r>
              <a:rPr lang="cs-CZ" dirty="0" err="1" smtClean="0"/>
              <a:t>powder</a:t>
            </a:r>
            <a:r>
              <a:rPr lang="cs-CZ" dirty="0" smtClean="0"/>
              <a:t> </a:t>
            </a:r>
            <a:r>
              <a:rPr lang="cs-CZ" dirty="0" err="1" smtClean="0"/>
              <a:t>pastry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. Bonbon </a:t>
            </a:r>
            <a:r>
              <a:rPr lang="cs-CZ" dirty="0" err="1" smtClean="0"/>
              <a:t>caramels</a:t>
            </a:r>
            <a:r>
              <a:rPr lang="cs-CZ" dirty="0" smtClean="0"/>
              <a:t> I love </a:t>
            </a:r>
            <a:r>
              <a:rPr lang="cs-CZ" dirty="0" err="1" smtClean="0"/>
              <a:t>danish</a:t>
            </a:r>
            <a:r>
              <a:rPr lang="cs-CZ" dirty="0" smtClean="0"/>
              <a:t> </a:t>
            </a:r>
            <a:r>
              <a:rPr lang="cs-CZ" dirty="0" err="1" smtClean="0"/>
              <a:t>cupcake</a:t>
            </a:r>
            <a:r>
              <a:rPr lang="cs-CZ" dirty="0" smtClean="0"/>
              <a:t> </a:t>
            </a:r>
            <a:r>
              <a:rPr lang="cs-CZ" dirty="0" err="1" smtClean="0"/>
              <a:t>jelly</a:t>
            </a:r>
            <a:r>
              <a:rPr lang="cs-CZ" dirty="0" smtClean="0"/>
              <a:t>-o </a:t>
            </a:r>
            <a:r>
              <a:rPr lang="cs-CZ" dirty="0" err="1" smtClean="0"/>
              <a:t>bear</a:t>
            </a:r>
            <a:r>
              <a:rPr lang="cs-CZ" dirty="0" smtClean="0"/>
              <a:t> </a:t>
            </a:r>
            <a:r>
              <a:rPr lang="cs-CZ" dirty="0" err="1" smtClean="0"/>
              <a:t>claw</a:t>
            </a:r>
            <a:r>
              <a:rPr lang="cs-CZ" dirty="0" smtClean="0"/>
              <a:t>. </a:t>
            </a:r>
            <a:r>
              <a:rPr lang="cs-CZ" dirty="0" err="1" smtClean="0"/>
              <a:t>Brownie</a:t>
            </a:r>
            <a:r>
              <a:rPr lang="cs-CZ" dirty="0" smtClean="0"/>
              <a:t> bonbon </a:t>
            </a:r>
            <a:r>
              <a:rPr lang="cs-CZ" dirty="0" err="1" smtClean="0"/>
              <a:t>lollipop</a:t>
            </a:r>
            <a:r>
              <a:rPr lang="cs-CZ" dirty="0" smtClean="0"/>
              <a:t> </a:t>
            </a:r>
            <a:r>
              <a:rPr lang="cs-CZ" dirty="0" err="1" smtClean="0"/>
              <a:t>brownie</a:t>
            </a:r>
            <a:r>
              <a:rPr lang="cs-CZ" dirty="0" smtClean="0"/>
              <a:t> </a:t>
            </a:r>
            <a:r>
              <a:rPr lang="cs-CZ" dirty="0" err="1" smtClean="0"/>
              <a:t>carrot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</a:t>
            </a:r>
            <a:r>
              <a:rPr lang="cs-CZ" dirty="0" err="1" smtClean="0"/>
              <a:t>donut</a:t>
            </a:r>
            <a:r>
              <a:rPr lang="cs-CZ" dirty="0" smtClean="0"/>
              <a:t> </a:t>
            </a:r>
            <a:r>
              <a:rPr lang="cs-CZ" dirty="0" err="1" smtClean="0"/>
              <a:t>wypas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marzipan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526528"/>
            <a:ext cx="7772400" cy="1465521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2400" b="1" i="0">
                <a:solidFill>
                  <a:srgbClr val="14131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Toffee </a:t>
            </a:r>
            <a:r>
              <a:rPr lang="en-US" dirty="0" err="1" smtClean="0"/>
              <a:t>danish</a:t>
            </a:r>
            <a:r>
              <a:rPr lang="en-US" dirty="0" smtClean="0"/>
              <a:t> </a:t>
            </a:r>
            <a:r>
              <a:rPr lang="en-US" dirty="0" err="1" smtClean="0"/>
              <a:t>faworki</a:t>
            </a:r>
            <a:r>
              <a:rPr lang="en-US" dirty="0" smtClean="0"/>
              <a:t> chocolate cake cookie jelly </a:t>
            </a:r>
            <a:r>
              <a:rPr lang="en-US" dirty="0" err="1" smtClean="0"/>
              <a:t>liquorice</a:t>
            </a:r>
            <a:r>
              <a:rPr lang="en-US" dirty="0" smtClean="0"/>
              <a:t>. Chocolate cake I love icing candy candy cookie I love oat cake </a:t>
            </a:r>
            <a:r>
              <a:rPr lang="en-US" dirty="0" err="1" smtClean="0"/>
              <a:t>liquorice</a:t>
            </a:r>
            <a:r>
              <a:rPr lang="en-US" dirty="0" smtClean="0"/>
              <a:t>. </a:t>
            </a:r>
            <a:r>
              <a:rPr lang="en-US" dirty="0" err="1" smtClean="0"/>
              <a:t>Chupa</a:t>
            </a:r>
            <a:r>
              <a:rPr lang="en-US" dirty="0" smtClean="0"/>
              <a:t> </a:t>
            </a:r>
            <a:r>
              <a:rPr lang="en-US" dirty="0" err="1" smtClean="0"/>
              <a:t>chups</a:t>
            </a:r>
            <a:r>
              <a:rPr lang="en-US" dirty="0" smtClean="0"/>
              <a:t> halvah topping toffee.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13950"/>
            <a:ext cx="7772400" cy="1049551"/>
          </a:xfrm>
        </p:spPr>
        <p:txBody>
          <a:bodyPr anchor="t" anchorCtr="0">
            <a:noAutofit/>
          </a:bodyPr>
          <a:lstStyle>
            <a:lvl1pPr algn="l">
              <a:defRPr sz="4000" b="1" i="0" baseline="0">
                <a:solidFill>
                  <a:srgbClr val="DE0000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Nadpis</a:t>
            </a:r>
            <a:endParaRPr lang="en-US" dirty="0"/>
          </a:p>
        </p:txBody>
      </p:sp>
      <p:sp>
        <p:nvSpPr>
          <p:cNvPr id="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5364335" y="6534020"/>
            <a:ext cx="3104814" cy="323980"/>
          </a:xfrm>
        </p:spPr>
        <p:txBody>
          <a:bodyPr numCol="1" spcCol="360000">
            <a:normAutofit/>
          </a:bodyPr>
          <a:lstStyle>
            <a:lvl1pPr marL="0" indent="0" algn="r">
              <a:buNone/>
              <a:defRPr sz="1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@</a:t>
            </a:r>
            <a:r>
              <a:rPr lang="en-US" sz="1200" b="0" dirty="0" err="1" smtClean="0">
                <a:solidFill>
                  <a:schemeClr val="bg1"/>
                </a:solidFill>
              </a:rPr>
              <a:t>Seznam_cz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1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jeden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7600" y="6534154"/>
            <a:ext cx="3280845" cy="3136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6000" b="1" i="0" kern="1200" baseline="0">
                <a:solidFill>
                  <a:srgbClr val="BA0D20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1200" b="0" dirty="0" err="1" smtClean="0">
                <a:solidFill>
                  <a:schemeClr val="bg1"/>
                </a:solidFill>
                <a:latin typeface="Arial"/>
                <a:cs typeface="Arial"/>
              </a:rPr>
              <a:t>www.seznam.cz</a:t>
            </a:r>
            <a:endParaRPr lang="en-US" sz="12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13950"/>
            <a:ext cx="7772400" cy="1049551"/>
          </a:xfrm>
        </p:spPr>
        <p:txBody>
          <a:bodyPr anchor="t" anchorCtr="0">
            <a:noAutofit/>
          </a:bodyPr>
          <a:lstStyle>
            <a:lvl1pPr algn="l">
              <a:defRPr sz="4000" b="1" i="0" baseline="0">
                <a:solidFill>
                  <a:srgbClr val="DE0000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Nadpis</a:t>
            </a:r>
            <a:r>
              <a:rPr lang="en-US" dirty="0" smtClean="0"/>
              <a:t> </a:t>
            </a:r>
            <a:r>
              <a:rPr lang="en-US" dirty="0" err="1" smtClean="0"/>
              <a:t>číslo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5364335" y="6534020"/>
            <a:ext cx="3104814" cy="323980"/>
          </a:xfrm>
        </p:spPr>
        <p:txBody>
          <a:bodyPr numCol="1" spcCol="360000">
            <a:normAutofit/>
          </a:bodyPr>
          <a:lstStyle>
            <a:lvl1pPr marL="0" indent="0" algn="r">
              <a:buNone/>
              <a:defRPr sz="1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@</a:t>
            </a:r>
            <a:r>
              <a:rPr lang="en-US" sz="1200" b="0" dirty="0" err="1" smtClean="0">
                <a:solidFill>
                  <a:schemeClr val="bg1"/>
                </a:solidFill>
              </a:rPr>
              <a:t>Seznam_cz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430009"/>
            <a:ext cx="7772400" cy="2580834"/>
          </a:xfrm>
        </p:spPr>
        <p:txBody>
          <a:bodyPr numCol="1" spcCol="360000">
            <a:noAutofit/>
          </a:bodyPr>
          <a:lstStyle>
            <a:lvl1pPr marL="0" indent="0">
              <a:buNone/>
              <a:defRPr sz="1800" b="0" i="0" baseline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cs-CZ" dirty="0" err="1" smtClean="0"/>
              <a:t>Cupcake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chocolate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I love. </a:t>
            </a:r>
            <a:r>
              <a:rPr lang="cs-CZ" dirty="0" err="1" smtClean="0"/>
              <a:t>Chupa</a:t>
            </a:r>
            <a:r>
              <a:rPr lang="cs-CZ" dirty="0" smtClean="0"/>
              <a:t> </a:t>
            </a:r>
            <a:r>
              <a:rPr lang="cs-CZ" dirty="0" err="1" smtClean="0"/>
              <a:t>chups</a:t>
            </a:r>
            <a:r>
              <a:rPr lang="cs-CZ" dirty="0" smtClean="0"/>
              <a:t>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cream</a:t>
            </a:r>
            <a:r>
              <a:rPr lang="cs-CZ" dirty="0" smtClean="0"/>
              <a:t> </a:t>
            </a:r>
            <a:r>
              <a:rPr lang="cs-CZ" dirty="0" err="1" smtClean="0"/>
              <a:t>caramels</a:t>
            </a:r>
            <a:r>
              <a:rPr lang="cs-CZ" dirty="0" smtClean="0"/>
              <a:t> </a:t>
            </a:r>
            <a:r>
              <a:rPr lang="cs-CZ" dirty="0" err="1" smtClean="0"/>
              <a:t>apple</a:t>
            </a:r>
            <a:r>
              <a:rPr lang="cs-CZ" dirty="0" smtClean="0"/>
              <a:t> </a:t>
            </a:r>
            <a:r>
              <a:rPr lang="cs-CZ" dirty="0" err="1" smtClean="0"/>
              <a:t>pie</a:t>
            </a:r>
            <a:r>
              <a:rPr lang="cs-CZ" dirty="0" smtClean="0"/>
              <a:t> </a:t>
            </a:r>
            <a:r>
              <a:rPr lang="cs-CZ" dirty="0" err="1" smtClean="0"/>
              <a:t>gummies</a:t>
            </a:r>
            <a:r>
              <a:rPr lang="cs-CZ" dirty="0" smtClean="0"/>
              <a:t> </a:t>
            </a:r>
            <a:r>
              <a:rPr lang="cs-CZ" dirty="0" err="1" smtClean="0"/>
              <a:t>chupa</a:t>
            </a:r>
            <a:r>
              <a:rPr lang="cs-CZ" dirty="0" smtClean="0"/>
              <a:t> </a:t>
            </a:r>
            <a:r>
              <a:rPr lang="cs-CZ" dirty="0" err="1" smtClean="0"/>
              <a:t>chups</a:t>
            </a:r>
            <a:r>
              <a:rPr lang="cs-CZ" dirty="0" smtClean="0"/>
              <a:t>. Apple </a:t>
            </a:r>
            <a:r>
              <a:rPr lang="cs-CZ" dirty="0" err="1" smtClean="0"/>
              <a:t>pie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canes</a:t>
            </a:r>
            <a:r>
              <a:rPr lang="cs-CZ" dirty="0" smtClean="0"/>
              <a:t> </a:t>
            </a:r>
            <a:r>
              <a:rPr lang="cs-CZ" dirty="0" err="1" smtClean="0"/>
              <a:t>jelly</a:t>
            </a:r>
            <a:r>
              <a:rPr lang="cs-CZ" dirty="0" smtClean="0"/>
              <a:t> </a:t>
            </a:r>
            <a:r>
              <a:rPr lang="cs-CZ" dirty="0" err="1" smtClean="0"/>
              <a:t>beans</a:t>
            </a:r>
            <a:r>
              <a:rPr lang="cs-CZ" dirty="0" smtClean="0"/>
              <a:t> </a:t>
            </a:r>
            <a:r>
              <a:rPr lang="cs-CZ" dirty="0" err="1" smtClean="0"/>
              <a:t>topping</a:t>
            </a:r>
            <a:r>
              <a:rPr lang="cs-CZ" dirty="0" smtClean="0"/>
              <a:t> </a:t>
            </a:r>
            <a:r>
              <a:rPr lang="cs-CZ" dirty="0" err="1" smtClean="0"/>
              <a:t>marzipan</a:t>
            </a:r>
            <a:r>
              <a:rPr lang="cs-CZ" dirty="0" smtClean="0"/>
              <a:t> </a:t>
            </a:r>
            <a:r>
              <a:rPr lang="cs-CZ" dirty="0" err="1" smtClean="0"/>
              <a:t>jelly</a:t>
            </a:r>
            <a:r>
              <a:rPr lang="cs-CZ" dirty="0" smtClean="0"/>
              <a:t> </a:t>
            </a:r>
            <a:r>
              <a:rPr lang="cs-CZ" dirty="0" err="1" smtClean="0"/>
              <a:t>beans</a:t>
            </a:r>
            <a:r>
              <a:rPr lang="cs-CZ" dirty="0" smtClean="0"/>
              <a:t> </a:t>
            </a:r>
            <a:r>
              <a:rPr lang="cs-CZ" dirty="0" err="1" smtClean="0"/>
              <a:t>tart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jujubes</a:t>
            </a:r>
            <a:r>
              <a:rPr lang="cs-CZ" dirty="0" smtClean="0"/>
              <a:t>.</a:t>
            </a:r>
          </a:p>
          <a:p>
            <a:pPr lvl="0"/>
            <a:endParaRPr lang="cs-CZ" dirty="0" smtClean="0"/>
          </a:p>
          <a:p>
            <a:pPr lvl="0"/>
            <a:r>
              <a:rPr lang="cs-CZ" dirty="0" err="1" smtClean="0"/>
              <a:t>Jujubes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canes</a:t>
            </a:r>
            <a:r>
              <a:rPr lang="cs-CZ" dirty="0" smtClean="0"/>
              <a:t> </a:t>
            </a:r>
            <a:r>
              <a:rPr lang="cs-CZ" dirty="0" err="1" smtClean="0"/>
              <a:t>cheesecake</a:t>
            </a:r>
            <a:r>
              <a:rPr lang="cs-CZ" dirty="0" smtClean="0"/>
              <a:t> </a:t>
            </a:r>
            <a:r>
              <a:rPr lang="cs-CZ" dirty="0" err="1" smtClean="0"/>
              <a:t>oat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</a:t>
            </a:r>
            <a:r>
              <a:rPr lang="cs-CZ" dirty="0" err="1" smtClean="0"/>
              <a:t>powder</a:t>
            </a:r>
            <a:r>
              <a:rPr lang="cs-CZ" dirty="0" smtClean="0"/>
              <a:t> </a:t>
            </a:r>
            <a:r>
              <a:rPr lang="cs-CZ" dirty="0" err="1" smtClean="0"/>
              <a:t>pastry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. Bonbon </a:t>
            </a:r>
            <a:r>
              <a:rPr lang="cs-CZ" dirty="0" err="1" smtClean="0"/>
              <a:t>caramels</a:t>
            </a:r>
            <a:r>
              <a:rPr lang="cs-CZ" dirty="0" smtClean="0"/>
              <a:t> I love </a:t>
            </a:r>
            <a:r>
              <a:rPr lang="cs-CZ" dirty="0" err="1" smtClean="0"/>
              <a:t>danish</a:t>
            </a:r>
            <a:r>
              <a:rPr lang="cs-CZ" dirty="0" smtClean="0"/>
              <a:t> </a:t>
            </a:r>
            <a:r>
              <a:rPr lang="cs-CZ" dirty="0" err="1" smtClean="0"/>
              <a:t>cupcake</a:t>
            </a:r>
            <a:r>
              <a:rPr lang="cs-CZ" dirty="0" smtClean="0"/>
              <a:t> </a:t>
            </a:r>
            <a:r>
              <a:rPr lang="cs-CZ" dirty="0" err="1" smtClean="0"/>
              <a:t>jelly</a:t>
            </a:r>
            <a:r>
              <a:rPr lang="cs-CZ" dirty="0" smtClean="0"/>
              <a:t>-o </a:t>
            </a:r>
            <a:r>
              <a:rPr lang="cs-CZ" dirty="0" err="1" smtClean="0"/>
              <a:t>bear</a:t>
            </a:r>
            <a:r>
              <a:rPr lang="cs-CZ" dirty="0" smtClean="0"/>
              <a:t> </a:t>
            </a:r>
            <a:r>
              <a:rPr lang="cs-CZ" dirty="0" err="1" smtClean="0"/>
              <a:t>claw</a:t>
            </a:r>
            <a:r>
              <a:rPr lang="cs-CZ" dirty="0" smtClean="0"/>
              <a:t>. </a:t>
            </a:r>
            <a:r>
              <a:rPr lang="cs-CZ" dirty="0" err="1" smtClean="0"/>
              <a:t>Brownie</a:t>
            </a:r>
            <a:r>
              <a:rPr lang="cs-CZ" dirty="0" smtClean="0"/>
              <a:t> bonbon </a:t>
            </a:r>
            <a:r>
              <a:rPr lang="cs-CZ" dirty="0" err="1" smtClean="0"/>
              <a:t>lollipop</a:t>
            </a:r>
            <a:r>
              <a:rPr lang="cs-CZ" dirty="0" smtClean="0"/>
              <a:t> </a:t>
            </a:r>
            <a:r>
              <a:rPr lang="cs-CZ" dirty="0" err="1" smtClean="0"/>
              <a:t>brownie</a:t>
            </a:r>
            <a:r>
              <a:rPr lang="cs-CZ" dirty="0" smtClean="0"/>
              <a:t> </a:t>
            </a:r>
            <a:r>
              <a:rPr lang="cs-CZ" dirty="0" err="1" smtClean="0"/>
              <a:t>carrot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</a:t>
            </a:r>
            <a:r>
              <a:rPr lang="cs-CZ" dirty="0" err="1" smtClean="0"/>
              <a:t>donut</a:t>
            </a:r>
            <a:r>
              <a:rPr lang="cs-CZ" dirty="0" smtClean="0"/>
              <a:t> </a:t>
            </a:r>
            <a:r>
              <a:rPr lang="cs-CZ" dirty="0" err="1" smtClean="0"/>
              <a:t>wypas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marzipan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526528"/>
            <a:ext cx="7772400" cy="1465521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2400" b="1" i="0">
                <a:solidFill>
                  <a:srgbClr val="14131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Toffee </a:t>
            </a:r>
            <a:r>
              <a:rPr lang="en-US" dirty="0" err="1" smtClean="0"/>
              <a:t>danish</a:t>
            </a:r>
            <a:r>
              <a:rPr lang="en-US" dirty="0" smtClean="0"/>
              <a:t> </a:t>
            </a:r>
            <a:r>
              <a:rPr lang="en-US" dirty="0" err="1" smtClean="0"/>
              <a:t>faworki</a:t>
            </a:r>
            <a:r>
              <a:rPr lang="en-US" dirty="0" smtClean="0"/>
              <a:t> chocolate cake cookie jelly </a:t>
            </a:r>
            <a:r>
              <a:rPr lang="en-US" dirty="0" err="1" smtClean="0"/>
              <a:t>liquorice</a:t>
            </a:r>
            <a:r>
              <a:rPr lang="en-US" dirty="0" smtClean="0"/>
              <a:t>. Chocolate cake I love icing candy candy cookie I love oat cake </a:t>
            </a:r>
            <a:r>
              <a:rPr lang="en-US" dirty="0" err="1" smtClean="0"/>
              <a:t>liquorice</a:t>
            </a:r>
            <a:r>
              <a:rPr lang="en-US" dirty="0" smtClean="0"/>
              <a:t>. </a:t>
            </a:r>
            <a:r>
              <a:rPr lang="en-US" dirty="0" err="1" smtClean="0"/>
              <a:t>Chupa</a:t>
            </a:r>
            <a:r>
              <a:rPr lang="en-US" dirty="0" smtClean="0"/>
              <a:t> </a:t>
            </a:r>
            <a:r>
              <a:rPr lang="en-US" dirty="0" err="1" smtClean="0"/>
              <a:t>chups</a:t>
            </a:r>
            <a:r>
              <a:rPr lang="en-US" dirty="0" smtClean="0"/>
              <a:t> halvah topping toffee.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7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-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7600" y="6534154"/>
            <a:ext cx="3280845" cy="3136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6000" b="1" i="0" kern="1200" baseline="0">
                <a:solidFill>
                  <a:srgbClr val="BA0D20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1200" b="0" dirty="0" err="1" smtClean="0">
                <a:solidFill>
                  <a:schemeClr val="bg1"/>
                </a:solidFill>
                <a:latin typeface="Arial"/>
                <a:cs typeface="Arial"/>
              </a:rPr>
              <a:t>www.seznam.cz</a:t>
            </a:r>
            <a:endParaRPr lang="en-US" sz="12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13950"/>
            <a:ext cx="7772400" cy="1049551"/>
          </a:xfrm>
        </p:spPr>
        <p:txBody>
          <a:bodyPr anchor="t" anchorCtr="0">
            <a:noAutofit/>
          </a:bodyPr>
          <a:lstStyle>
            <a:lvl1pPr algn="l">
              <a:defRPr sz="4000" b="1" i="0" baseline="0">
                <a:solidFill>
                  <a:srgbClr val="DE0000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Nadpis</a:t>
            </a:r>
            <a:r>
              <a:rPr lang="en-US" dirty="0" smtClean="0"/>
              <a:t> </a:t>
            </a:r>
            <a:r>
              <a:rPr lang="en-US" dirty="0" err="1" smtClean="0"/>
              <a:t>číslo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5364335" y="6534020"/>
            <a:ext cx="3104814" cy="323980"/>
          </a:xfrm>
        </p:spPr>
        <p:txBody>
          <a:bodyPr numCol="1" spcCol="360000">
            <a:normAutofit/>
          </a:bodyPr>
          <a:lstStyle>
            <a:lvl1pPr marL="0" indent="0" algn="r">
              <a:buNone/>
              <a:defRPr sz="1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@</a:t>
            </a:r>
            <a:r>
              <a:rPr lang="en-US" sz="1200" b="0" dirty="0" err="1" smtClean="0">
                <a:solidFill>
                  <a:schemeClr val="bg1"/>
                </a:solidFill>
              </a:rPr>
              <a:t>Seznam_cz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526529"/>
            <a:ext cx="7772400" cy="978836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2400" b="1" i="0">
                <a:solidFill>
                  <a:srgbClr val="14131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Toffee </a:t>
            </a:r>
            <a:r>
              <a:rPr lang="en-US" dirty="0" err="1" smtClean="0"/>
              <a:t>danish</a:t>
            </a:r>
            <a:r>
              <a:rPr lang="en-US" dirty="0" smtClean="0"/>
              <a:t> </a:t>
            </a:r>
            <a:r>
              <a:rPr lang="en-US" dirty="0" err="1" smtClean="0"/>
              <a:t>faworki</a:t>
            </a:r>
            <a:r>
              <a:rPr lang="en-US" dirty="0" smtClean="0"/>
              <a:t> chocolate cake cookie jelly </a:t>
            </a:r>
            <a:r>
              <a:rPr lang="en-US" dirty="0" err="1" smtClean="0"/>
              <a:t>liquorice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87600" y="2655888"/>
            <a:ext cx="3851275" cy="3567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/>
          </p:nvPr>
        </p:nvSpPr>
        <p:spPr>
          <a:xfrm>
            <a:off x="4598915" y="2658631"/>
            <a:ext cx="3851275" cy="3567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7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806356" y="2013925"/>
            <a:ext cx="6651843" cy="2286867"/>
          </a:xfrm>
        </p:spPr>
        <p:txBody>
          <a:bodyPr anchor="t" anchorCtr="0">
            <a:noAutofit/>
          </a:bodyPr>
          <a:lstStyle>
            <a:lvl1pPr algn="l">
              <a:defRPr sz="3500" b="0" i="0" baseline="0">
                <a:solidFill>
                  <a:srgbClr val="DE0000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Pracujeme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tom, </a:t>
            </a:r>
            <a:r>
              <a:rPr lang="en-US" dirty="0" err="1" smtClean="0"/>
              <a:t>aby</a:t>
            </a:r>
            <a:r>
              <a:rPr lang="en-US" dirty="0" smtClean="0"/>
              <a:t> internet </a:t>
            </a:r>
            <a:r>
              <a:rPr lang="en-US" dirty="0" err="1" smtClean="0"/>
              <a:t>byl</a:t>
            </a:r>
            <a:r>
              <a:rPr lang="en-US" dirty="0" smtClean="0"/>
              <a:t> </a:t>
            </a:r>
            <a:r>
              <a:rPr lang="en-US" dirty="0" err="1" smtClean="0"/>
              <a:t>nejsilnější</a:t>
            </a:r>
            <a:r>
              <a:rPr lang="en-US" dirty="0" smtClean="0"/>
              <a:t> </a:t>
            </a:r>
            <a:r>
              <a:rPr lang="en-US" dirty="0" err="1" smtClean="0"/>
              <a:t>české</a:t>
            </a:r>
            <a:r>
              <a:rPr lang="en-US" dirty="0" smtClean="0"/>
              <a:t> </a:t>
            </a:r>
            <a:r>
              <a:rPr lang="en-US" dirty="0" err="1" smtClean="0"/>
              <a:t>médiuma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něm</a:t>
            </a:r>
            <a:r>
              <a:rPr lang="en-US" dirty="0" smtClean="0"/>
              <a:t> </a:t>
            </a:r>
            <a:r>
              <a:rPr lang="en-US" dirty="0" err="1" smtClean="0"/>
              <a:t>Seznam.cz</a:t>
            </a:r>
            <a:r>
              <a:rPr lang="en-US" dirty="0" smtClean="0"/>
              <a:t> </a:t>
            </a:r>
            <a:r>
              <a:rPr lang="en-US" dirty="0" err="1" smtClean="0"/>
              <a:t>místem</a:t>
            </a:r>
            <a:r>
              <a:rPr lang="en-US" dirty="0" smtClean="0"/>
              <a:t> </a:t>
            </a:r>
            <a:r>
              <a:rPr lang="en-US" dirty="0" err="1" smtClean="0"/>
              <a:t>první</a:t>
            </a:r>
            <a:r>
              <a:rPr lang="en-US" dirty="0" smtClean="0"/>
              <a:t> </a:t>
            </a:r>
            <a:r>
              <a:rPr lang="en-US" dirty="0" err="1" smtClean="0"/>
              <a:t>volby</a:t>
            </a:r>
            <a:r>
              <a:rPr lang="en-US" dirty="0" smtClean="0"/>
              <a:t>.</a:t>
            </a:r>
          </a:p>
        </p:txBody>
      </p:sp>
      <p:pic>
        <p:nvPicPr>
          <p:cNvPr id="15" name="Picture 14" descr="uvodzovka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0" y="2163553"/>
            <a:ext cx="1066800" cy="8001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687600" y="6534154"/>
            <a:ext cx="3280845" cy="3136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6000" b="1" i="0" kern="1200" baseline="0">
                <a:solidFill>
                  <a:srgbClr val="BA0D20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1200" b="0" i="0" dirty="0" err="1" smtClean="0">
                <a:solidFill>
                  <a:schemeClr val="bg1"/>
                </a:solidFill>
                <a:latin typeface="Arial"/>
                <a:cs typeface="Arial"/>
              </a:rPr>
              <a:t>www.seznam.cz</a:t>
            </a:r>
            <a:endParaRPr lang="en-US" sz="12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806356" y="4300793"/>
            <a:ext cx="6658868" cy="374308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en-US" dirty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5364335" y="6534020"/>
            <a:ext cx="3104814" cy="323980"/>
          </a:xfrm>
        </p:spPr>
        <p:txBody>
          <a:bodyPr numCol="1" spcCol="360000">
            <a:normAutofit/>
          </a:bodyPr>
          <a:lstStyle>
            <a:lvl1pPr marL="0" indent="0" algn="r">
              <a:buNone/>
              <a:defRPr sz="1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@</a:t>
            </a:r>
            <a:r>
              <a:rPr lang="en-US" sz="1200" b="0" dirty="0" err="1" smtClean="0">
                <a:solidFill>
                  <a:schemeClr val="bg1"/>
                </a:solidFill>
              </a:rPr>
              <a:t>Seznam_cz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9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čís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7600" y="6534154"/>
            <a:ext cx="3280845" cy="3136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6000" b="1" i="0" kern="1200" baseline="0">
                <a:solidFill>
                  <a:srgbClr val="BA0D20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1200" b="0" i="0" dirty="0" err="1" smtClean="0">
                <a:solidFill>
                  <a:schemeClr val="bg1"/>
                </a:solidFill>
                <a:latin typeface="Arial"/>
                <a:cs typeface="Arial"/>
              </a:rPr>
              <a:t>www.seznam.cz</a:t>
            </a:r>
            <a:endParaRPr lang="en-US" sz="12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4034133" y="2460598"/>
            <a:ext cx="4536219" cy="2037605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0500" b="0" i="0" baseline="0">
                <a:solidFill>
                  <a:srgbClr val="141313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cs-CZ" dirty="0" smtClean="0"/>
              <a:t>83 %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13950"/>
            <a:ext cx="7772400" cy="1049551"/>
          </a:xfrm>
        </p:spPr>
        <p:txBody>
          <a:bodyPr anchor="t" anchorCtr="0">
            <a:noAutofit/>
          </a:bodyPr>
          <a:lstStyle>
            <a:lvl1pPr algn="l">
              <a:defRPr sz="4000" b="1" i="0" baseline="0">
                <a:solidFill>
                  <a:srgbClr val="DE0000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Nadpis</a:t>
            </a:r>
            <a:r>
              <a:rPr lang="en-US" dirty="0" smtClean="0"/>
              <a:t> </a:t>
            </a:r>
            <a:r>
              <a:rPr lang="en-US" dirty="0" err="1" smtClean="0"/>
              <a:t>číslo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7600" y="2692015"/>
            <a:ext cx="4359253" cy="2388188"/>
          </a:xfrm>
        </p:spPr>
        <p:txBody>
          <a:bodyPr numCol="1" spcCol="360000">
            <a:noAutofit/>
          </a:bodyPr>
          <a:lstStyle>
            <a:lvl1pPr marL="0" indent="0">
              <a:buNone/>
              <a:defRPr sz="2000" b="0" i="0" baseline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cs-CZ" dirty="0" err="1" smtClean="0"/>
              <a:t>Cupcake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chocolate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I love. </a:t>
            </a:r>
            <a:r>
              <a:rPr lang="cs-CZ" dirty="0" err="1" smtClean="0"/>
              <a:t>Chupa</a:t>
            </a:r>
            <a:r>
              <a:rPr lang="cs-CZ" dirty="0" smtClean="0"/>
              <a:t> </a:t>
            </a:r>
            <a:r>
              <a:rPr lang="cs-CZ" dirty="0" err="1" smtClean="0"/>
              <a:t>chups</a:t>
            </a:r>
            <a:r>
              <a:rPr lang="cs-CZ" dirty="0" smtClean="0"/>
              <a:t>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cream</a:t>
            </a:r>
            <a:r>
              <a:rPr lang="cs-CZ" dirty="0" smtClean="0"/>
              <a:t> </a:t>
            </a:r>
            <a:r>
              <a:rPr lang="cs-CZ" dirty="0" err="1" smtClean="0"/>
              <a:t>caramels</a:t>
            </a:r>
            <a:r>
              <a:rPr lang="cs-CZ" dirty="0" smtClean="0"/>
              <a:t> </a:t>
            </a:r>
            <a:r>
              <a:rPr lang="cs-CZ" dirty="0" err="1" smtClean="0"/>
              <a:t>apple</a:t>
            </a:r>
            <a:r>
              <a:rPr lang="cs-CZ" dirty="0" smtClean="0"/>
              <a:t> </a:t>
            </a:r>
            <a:r>
              <a:rPr lang="cs-CZ" dirty="0" err="1" smtClean="0"/>
              <a:t>pie</a:t>
            </a:r>
            <a:r>
              <a:rPr lang="cs-CZ" dirty="0" smtClean="0"/>
              <a:t> </a:t>
            </a:r>
            <a:r>
              <a:rPr lang="cs-CZ" dirty="0" err="1" smtClean="0"/>
              <a:t>gummies</a:t>
            </a:r>
            <a:r>
              <a:rPr lang="cs-CZ" dirty="0" smtClean="0"/>
              <a:t> </a:t>
            </a:r>
            <a:r>
              <a:rPr lang="cs-CZ" dirty="0" err="1" smtClean="0"/>
              <a:t>chupa</a:t>
            </a:r>
            <a:r>
              <a:rPr lang="cs-CZ" dirty="0" smtClean="0"/>
              <a:t> </a:t>
            </a:r>
            <a:r>
              <a:rPr lang="cs-CZ" dirty="0" err="1" smtClean="0"/>
              <a:t>chups</a:t>
            </a:r>
            <a:r>
              <a:rPr lang="cs-CZ" dirty="0" smtClean="0"/>
              <a:t>. Apple </a:t>
            </a:r>
            <a:r>
              <a:rPr lang="cs-CZ" dirty="0" err="1" smtClean="0"/>
              <a:t>pie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canes</a:t>
            </a:r>
            <a:r>
              <a:rPr lang="cs-CZ" dirty="0" smtClean="0"/>
              <a:t> </a:t>
            </a:r>
            <a:r>
              <a:rPr lang="cs-CZ" dirty="0" err="1" smtClean="0"/>
              <a:t>jelly</a:t>
            </a:r>
            <a:r>
              <a:rPr lang="cs-CZ" dirty="0" smtClean="0"/>
              <a:t> </a:t>
            </a:r>
            <a:r>
              <a:rPr lang="cs-CZ" dirty="0" err="1" smtClean="0"/>
              <a:t>beans</a:t>
            </a:r>
            <a:r>
              <a:rPr lang="cs-CZ" dirty="0" smtClean="0"/>
              <a:t> </a:t>
            </a:r>
            <a:r>
              <a:rPr lang="cs-CZ" dirty="0" err="1" smtClean="0"/>
              <a:t>topping</a:t>
            </a:r>
            <a:r>
              <a:rPr lang="cs-CZ" dirty="0" smtClean="0"/>
              <a:t> </a:t>
            </a:r>
            <a:r>
              <a:rPr lang="cs-CZ" dirty="0" err="1" smtClean="0"/>
              <a:t>marzipan</a:t>
            </a:r>
            <a:r>
              <a:rPr lang="cs-CZ" dirty="0" smtClean="0"/>
              <a:t> </a:t>
            </a:r>
            <a:r>
              <a:rPr lang="cs-CZ" dirty="0" err="1" smtClean="0"/>
              <a:t>jelly</a:t>
            </a:r>
            <a:r>
              <a:rPr lang="cs-CZ" dirty="0" smtClean="0"/>
              <a:t> </a:t>
            </a:r>
            <a:r>
              <a:rPr lang="cs-CZ" dirty="0" err="1" smtClean="0"/>
              <a:t>beans</a:t>
            </a:r>
            <a:r>
              <a:rPr lang="cs-CZ" dirty="0" smtClean="0"/>
              <a:t> </a:t>
            </a:r>
            <a:r>
              <a:rPr lang="cs-CZ" dirty="0" err="1" smtClean="0"/>
              <a:t>tart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jujubes</a:t>
            </a:r>
            <a:r>
              <a:rPr lang="cs-CZ" dirty="0" smtClean="0"/>
              <a:t>.</a:t>
            </a:r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5364335" y="6534020"/>
            <a:ext cx="3104814" cy="323980"/>
          </a:xfrm>
        </p:spPr>
        <p:txBody>
          <a:bodyPr numCol="1" spcCol="360000">
            <a:normAutofit/>
          </a:bodyPr>
          <a:lstStyle>
            <a:lvl1pPr marL="0" indent="0" algn="r">
              <a:buNone/>
              <a:defRPr sz="1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@</a:t>
            </a:r>
            <a:r>
              <a:rPr lang="en-US" sz="1200" b="0" dirty="0" err="1" smtClean="0">
                <a:solidFill>
                  <a:schemeClr val="bg1"/>
                </a:solidFill>
              </a:rPr>
              <a:t>Seznam_cz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4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7600" y="6534154"/>
            <a:ext cx="3280845" cy="3136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6000" b="1" i="0" kern="1200" baseline="0">
                <a:solidFill>
                  <a:srgbClr val="BA0D20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1200" b="0" i="0" dirty="0" err="1" smtClean="0">
                <a:solidFill>
                  <a:schemeClr val="bg1"/>
                </a:solidFill>
                <a:latin typeface="Arial"/>
                <a:cs typeface="Arial"/>
              </a:rPr>
              <a:t>www.seznam.cz</a:t>
            </a:r>
            <a:endParaRPr lang="en-US" sz="12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13950"/>
            <a:ext cx="7772400" cy="1049551"/>
          </a:xfrm>
        </p:spPr>
        <p:txBody>
          <a:bodyPr anchor="t" anchorCtr="0">
            <a:noAutofit/>
          </a:bodyPr>
          <a:lstStyle>
            <a:lvl1pPr algn="l">
              <a:defRPr sz="4000" b="1" i="0" baseline="0">
                <a:solidFill>
                  <a:srgbClr val="DE0000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Nadpis</a:t>
            </a:r>
            <a:r>
              <a:rPr lang="en-US" dirty="0" smtClean="0"/>
              <a:t> </a:t>
            </a:r>
            <a:r>
              <a:rPr lang="en-US" dirty="0" err="1" smtClean="0"/>
              <a:t>číslo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291895"/>
            <a:ext cx="7772400" cy="2069307"/>
          </a:xfrm>
        </p:spPr>
        <p:txBody>
          <a:bodyPr numCol="2" spcCol="360000">
            <a:noAutofit/>
          </a:bodyPr>
          <a:lstStyle>
            <a:lvl1pPr marL="0" indent="0">
              <a:buNone/>
              <a:defRPr sz="1800" b="0" i="0" baseline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cs-CZ" dirty="0" err="1" smtClean="0"/>
              <a:t>Cupcake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chocolate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I love. </a:t>
            </a:r>
            <a:r>
              <a:rPr lang="cs-CZ" dirty="0" err="1" smtClean="0"/>
              <a:t>Chupa</a:t>
            </a:r>
            <a:r>
              <a:rPr lang="cs-CZ" dirty="0" smtClean="0"/>
              <a:t> </a:t>
            </a:r>
            <a:r>
              <a:rPr lang="cs-CZ" dirty="0" err="1" smtClean="0"/>
              <a:t>chups</a:t>
            </a:r>
            <a:r>
              <a:rPr lang="cs-CZ" dirty="0" smtClean="0"/>
              <a:t>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cream</a:t>
            </a:r>
            <a:r>
              <a:rPr lang="cs-CZ" dirty="0" smtClean="0"/>
              <a:t> </a:t>
            </a:r>
            <a:r>
              <a:rPr lang="cs-CZ" dirty="0" err="1" smtClean="0"/>
              <a:t>caramels</a:t>
            </a:r>
            <a:r>
              <a:rPr lang="cs-CZ" dirty="0" smtClean="0"/>
              <a:t> </a:t>
            </a:r>
            <a:r>
              <a:rPr lang="cs-CZ" dirty="0" err="1" smtClean="0"/>
              <a:t>apple</a:t>
            </a:r>
            <a:r>
              <a:rPr lang="cs-CZ" dirty="0" smtClean="0"/>
              <a:t> </a:t>
            </a:r>
            <a:r>
              <a:rPr lang="cs-CZ" dirty="0" err="1" smtClean="0"/>
              <a:t>pie</a:t>
            </a:r>
            <a:r>
              <a:rPr lang="cs-CZ" dirty="0" smtClean="0"/>
              <a:t> </a:t>
            </a:r>
            <a:r>
              <a:rPr lang="cs-CZ" dirty="0" err="1" smtClean="0"/>
              <a:t>gummies</a:t>
            </a:r>
            <a:r>
              <a:rPr lang="cs-CZ" dirty="0" smtClean="0"/>
              <a:t> </a:t>
            </a:r>
            <a:r>
              <a:rPr lang="cs-CZ" dirty="0" err="1" smtClean="0"/>
              <a:t>chupa</a:t>
            </a:r>
            <a:r>
              <a:rPr lang="cs-CZ" dirty="0" smtClean="0"/>
              <a:t> </a:t>
            </a:r>
            <a:r>
              <a:rPr lang="cs-CZ" dirty="0" err="1" smtClean="0"/>
              <a:t>chups</a:t>
            </a:r>
            <a:r>
              <a:rPr lang="cs-CZ" dirty="0" smtClean="0"/>
              <a:t>. Apple </a:t>
            </a:r>
            <a:r>
              <a:rPr lang="cs-CZ" dirty="0" err="1" smtClean="0"/>
              <a:t>pie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canes</a:t>
            </a:r>
            <a:r>
              <a:rPr lang="cs-CZ" dirty="0" smtClean="0"/>
              <a:t> </a:t>
            </a:r>
            <a:r>
              <a:rPr lang="cs-CZ" dirty="0" err="1" smtClean="0"/>
              <a:t>jelly</a:t>
            </a:r>
            <a:r>
              <a:rPr lang="cs-CZ" dirty="0" smtClean="0"/>
              <a:t> </a:t>
            </a:r>
            <a:r>
              <a:rPr lang="cs-CZ" dirty="0" err="1" smtClean="0"/>
              <a:t>beans</a:t>
            </a:r>
            <a:r>
              <a:rPr lang="cs-CZ" dirty="0" smtClean="0"/>
              <a:t> </a:t>
            </a:r>
            <a:r>
              <a:rPr lang="cs-CZ" dirty="0" err="1" smtClean="0"/>
              <a:t>topping</a:t>
            </a:r>
            <a:r>
              <a:rPr lang="cs-CZ" dirty="0" smtClean="0"/>
              <a:t> </a:t>
            </a:r>
            <a:r>
              <a:rPr lang="cs-CZ" dirty="0" err="1" smtClean="0"/>
              <a:t>marzipan</a:t>
            </a:r>
            <a:r>
              <a:rPr lang="cs-CZ" dirty="0" smtClean="0"/>
              <a:t> </a:t>
            </a:r>
            <a:r>
              <a:rPr lang="cs-CZ" dirty="0" err="1" smtClean="0"/>
              <a:t>jelly</a:t>
            </a:r>
            <a:r>
              <a:rPr lang="cs-CZ" dirty="0" smtClean="0"/>
              <a:t> </a:t>
            </a:r>
            <a:r>
              <a:rPr lang="cs-CZ" dirty="0" err="1" smtClean="0"/>
              <a:t>beans</a:t>
            </a:r>
            <a:r>
              <a:rPr lang="cs-CZ" dirty="0" smtClean="0"/>
              <a:t> </a:t>
            </a:r>
            <a:r>
              <a:rPr lang="cs-CZ" dirty="0" err="1" smtClean="0"/>
              <a:t>tart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jujubes</a:t>
            </a:r>
            <a:r>
              <a:rPr lang="cs-CZ" dirty="0" smtClean="0"/>
              <a:t>.</a:t>
            </a:r>
          </a:p>
          <a:p>
            <a:pPr lvl="0"/>
            <a:r>
              <a:rPr lang="cs-CZ" dirty="0" err="1" smtClean="0"/>
              <a:t>Jujubes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canes</a:t>
            </a:r>
            <a:r>
              <a:rPr lang="cs-CZ" dirty="0" smtClean="0"/>
              <a:t> </a:t>
            </a:r>
            <a:r>
              <a:rPr lang="cs-CZ" dirty="0" err="1" smtClean="0"/>
              <a:t>cheesecake</a:t>
            </a:r>
            <a:r>
              <a:rPr lang="cs-CZ" dirty="0" smtClean="0"/>
              <a:t> </a:t>
            </a:r>
            <a:r>
              <a:rPr lang="cs-CZ" dirty="0" err="1" smtClean="0"/>
              <a:t>oat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</a:t>
            </a:r>
            <a:r>
              <a:rPr lang="cs-CZ" dirty="0" err="1" smtClean="0"/>
              <a:t>powder</a:t>
            </a:r>
            <a:r>
              <a:rPr lang="cs-CZ" dirty="0" smtClean="0"/>
              <a:t> </a:t>
            </a:r>
            <a:r>
              <a:rPr lang="cs-CZ" dirty="0" err="1" smtClean="0"/>
              <a:t>pastry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. Bonbon </a:t>
            </a:r>
            <a:r>
              <a:rPr lang="cs-CZ" dirty="0" err="1" smtClean="0"/>
              <a:t>caramels</a:t>
            </a:r>
            <a:r>
              <a:rPr lang="cs-CZ" dirty="0" smtClean="0"/>
              <a:t> I love </a:t>
            </a:r>
            <a:r>
              <a:rPr lang="cs-CZ" dirty="0" err="1" smtClean="0"/>
              <a:t>danish</a:t>
            </a:r>
            <a:r>
              <a:rPr lang="cs-CZ" dirty="0" smtClean="0"/>
              <a:t> </a:t>
            </a:r>
            <a:r>
              <a:rPr lang="cs-CZ" dirty="0" err="1" smtClean="0"/>
              <a:t>cupcake</a:t>
            </a:r>
            <a:r>
              <a:rPr lang="cs-CZ" dirty="0" smtClean="0"/>
              <a:t> </a:t>
            </a:r>
            <a:r>
              <a:rPr lang="cs-CZ" dirty="0" err="1" smtClean="0"/>
              <a:t>jelly</a:t>
            </a:r>
            <a:r>
              <a:rPr lang="cs-CZ" dirty="0" smtClean="0"/>
              <a:t>-o </a:t>
            </a:r>
            <a:r>
              <a:rPr lang="cs-CZ" dirty="0" err="1" smtClean="0"/>
              <a:t>bear</a:t>
            </a:r>
            <a:r>
              <a:rPr lang="cs-CZ" dirty="0" smtClean="0"/>
              <a:t> </a:t>
            </a:r>
            <a:r>
              <a:rPr lang="cs-CZ" dirty="0" err="1" smtClean="0"/>
              <a:t>claw</a:t>
            </a:r>
            <a:r>
              <a:rPr lang="cs-CZ" dirty="0" smtClean="0"/>
              <a:t>. </a:t>
            </a:r>
            <a:r>
              <a:rPr lang="cs-CZ" dirty="0" err="1" smtClean="0"/>
              <a:t>Brownie</a:t>
            </a:r>
            <a:r>
              <a:rPr lang="cs-CZ" dirty="0" smtClean="0"/>
              <a:t> bonbon </a:t>
            </a:r>
            <a:r>
              <a:rPr lang="cs-CZ" dirty="0" err="1" smtClean="0"/>
              <a:t>lollipop</a:t>
            </a:r>
            <a:r>
              <a:rPr lang="cs-CZ" dirty="0" smtClean="0"/>
              <a:t> </a:t>
            </a:r>
            <a:r>
              <a:rPr lang="cs-CZ" dirty="0" err="1" smtClean="0"/>
              <a:t>brownie</a:t>
            </a:r>
            <a:r>
              <a:rPr lang="cs-CZ" dirty="0" smtClean="0"/>
              <a:t> </a:t>
            </a:r>
            <a:r>
              <a:rPr lang="cs-CZ" dirty="0" err="1" smtClean="0"/>
              <a:t>carrot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</a:t>
            </a:r>
            <a:r>
              <a:rPr lang="cs-CZ" dirty="0" err="1" smtClean="0"/>
              <a:t>donut</a:t>
            </a:r>
            <a:r>
              <a:rPr lang="cs-CZ" dirty="0" smtClean="0"/>
              <a:t> </a:t>
            </a:r>
            <a:r>
              <a:rPr lang="cs-CZ" dirty="0" err="1" smtClean="0"/>
              <a:t>wypas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marzipan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87388" y="1270051"/>
            <a:ext cx="7777162" cy="29342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364335" y="6534020"/>
            <a:ext cx="3104814" cy="323980"/>
          </a:xfrm>
        </p:spPr>
        <p:txBody>
          <a:bodyPr numCol="1" spcCol="360000">
            <a:normAutofit/>
          </a:bodyPr>
          <a:lstStyle>
            <a:lvl1pPr marL="0" indent="0" algn="r">
              <a:buNone/>
              <a:defRPr sz="1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@</a:t>
            </a:r>
            <a:r>
              <a:rPr lang="en-US" sz="1200" b="0" dirty="0" err="1" smtClean="0">
                <a:solidFill>
                  <a:schemeClr val="bg1"/>
                </a:solidFill>
              </a:rPr>
              <a:t>Seznam_cz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9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7600" y="6534154"/>
            <a:ext cx="3280845" cy="3136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6000" b="1" i="0" kern="1200" baseline="0">
                <a:solidFill>
                  <a:srgbClr val="BA0D20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1200" b="0" i="0" dirty="0" err="1" smtClean="0">
                <a:solidFill>
                  <a:schemeClr val="bg1"/>
                </a:solidFill>
                <a:latin typeface="Arial"/>
                <a:cs typeface="Arial"/>
              </a:rPr>
              <a:t>www.seznam.cz</a:t>
            </a:r>
            <a:endParaRPr lang="en-US" sz="12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13950"/>
            <a:ext cx="7772400" cy="1049551"/>
          </a:xfrm>
        </p:spPr>
        <p:txBody>
          <a:bodyPr anchor="t" anchorCtr="0">
            <a:noAutofit/>
          </a:bodyPr>
          <a:lstStyle>
            <a:lvl1pPr algn="l">
              <a:defRPr sz="4000" b="1" i="0" baseline="0">
                <a:solidFill>
                  <a:srgbClr val="DE0000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Nadpis</a:t>
            </a:r>
            <a:r>
              <a:rPr lang="en-US" dirty="0" smtClean="0"/>
              <a:t> </a:t>
            </a:r>
            <a:r>
              <a:rPr lang="en-US" dirty="0" err="1" smtClean="0"/>
              <a:t>číslo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563501"/>
            <a:ext cx="7772400" cy="4248415"/>
          </a:xfrm>
        </p:spPr>
        <p:txBody>
          <a:bodyPr numCol="1" spcCol="360000">
            <a:noAutofit/>
          </a:bodyPr>
          <a:lstStyle>
            <a:lvl1pPr marL="285750" indent="-285750">
              <a:buFont typeface="Arial"/>
              <a:buChar char="•"/>
              <a:defRPr sz="2000" b="0" i="0" baseline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cs-CZ" dirty="0" err="1" smtClean="0"/>
              <a:t>Cupcake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 </a:t>
            </a:r>
            <a:r>
              <a:rPr lang="cs-CZ" dirty="0" err="1" smtClean="0"/>
              <a:t>dolor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amet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chocolate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I love.</a:t>
            </a:r>
          </a:p>
          <a:p>
            <a:pPr lvl="0"/>
            <a:r>
              <a:rPr lang="cs-CZ" dirty="0" err="1" smtClean="0"/>
              <a:t>Chupa</a:t>
            </a:r>
            <a:r>
              <a:rPr lang="cs-CZ" dirty="0" smtClean="0"/>
              <a:t> </a:t>
            </a:r>
            <a:r>
              <a:rPr lang="cs-CZ" dirty="0" err="1" smtClean="0"/>
              <a:t>chups</a:t>
            </a:r>
            <a:r>
              <a:rPr lang="cs-CZ" dirty="0" smtClean="0"/>
              <a:t>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cream</a:t>
            </a:r>
            <a:r>
              <a:rPr lang="cs-CZ" dirty="0" smtClean="0"/>
              <a:t> </a:t>
            </a:r>
            <a:r>
              <a:rPr lang="cs-CZ" dirty="0" err="1" smtClean="0"/>
              <a:t>caramels</a:t>
            </a:r>
            <a:r>
              <a:rPr lang="cs-CZ" dirty="0" smtClean="0"/>
              <a:t> </a:t>
            </a:r>
            <a:r>
              <a:rPr lang="cs-CZ" dirty="0" err="1" smtClean="0"/>
              <a:t>apple</a:t>
            </a:r>
            <a:r>
              <a:rPr lang="cs-CZ" dirty="0" smtClean="0"/>
              <a:t> </a:t>
            </a:r>
            <a:r>
              <a:rPr lang="cs-CZ" dirty="0" err="1" smtClean="0"/>
              <a:t>pie</a:t>
            </a:r>
            <a:r>
              <a:rPr lang="cs-CZ" dirty="0" smtClean="0"/>
              <a:t> </a:t>
            </a:r>
            <a:r>
              <a:rPr lang="cs-CZ" dirty="0" err="1" smtClean="0"/>
              <a:t>gummies</a:t>
            </a:r>
            <a:r>
              <a:rPr lang="cs-CZ" dirty="0" smtClean="0"/>
              <a:t> </a:t>
            </a:r>
            <a:r>
              <a:rPr lang="cs-CZ" dirty="0" err="1" smtClean="0"/>
              <a:t>chupa</a:t>
            </a:r>
            <a:r>
              <a:rPr lang="cs-CZ" dirty="0" smtClean="0"/>
              <a:t> </a:t>
            </a:r>
            <a:r>
              <a:rPr lang="cs-CZ" dirty="0" err="1" smtClean="0"/>
              <a:t>chups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Apple </a:t>
            </a:r>
            <a:r>
              <a:rPr lang="cs-CZ" dirty="0" err="1" smtClean="0"/>
              <a:t>pie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canes</a:t>
            </a:r>
            <a:r>
              <a:rPr lang="cs-CZ" dirty="0" smtClean="0"/>
              <a:t> </a:t>
            </a:r>
            <a:r>
              <a:rPr lang="cs-CZ" dirty="0" err="1" smtClean="0"/>
              <a:t>jelly</a:t>
            </a:r>
            <a:r>
              <a:rPr lang="cs-CZ" dirty="0" smtClean="0"/>
              <a:t> </a:t>
            </a:r>
            <a:r>
              <a:rPr lang="cs-CZ" dirty="0" err="1" smtClean="0"/>
              <a:t>beans</a:t>
            </a:r>
            <a:r>
              <a:rPr lang="cs-CZ" dirty="0" smtClean="0"/>
              <a:t> </a:t>
            </a:r>
            <a:r>
              <a:rPr lang="cs-CZ" dirty="0" err="1" smtClean="0"/>
              <a:t>topping</a:t>
            </a:r>
            <a:r>
              <a:rPr lang="cs-CZ" dirty="0" smtClean="0"/>
              <a:t> </a:t>
            </a:r>
            <a:r>
              <a:rPr lang="cs-CZ" dirty="0" err="1" smtClean="0"/>
              <a:t>marzipan</a:t>
            </a:r>
            <a:r>
              <a:rPr lang="cs-CZ" dirty="0" smtClean="0"/>
              <a:t> </a:t>
            </a:r>
            <a:r>
              <a:rPr lang="cs-CZ" dirty="0" err="1" smtClean="0"/>
              <a:t>jelly</a:t>
            </a:r>
            <a:r>
              <a:rPr lang="cs-CZ" dirty="0" smtClean="0"/>
              <a:t> </a:t>
            </a:r>
            <a:r>
              <a:rPr lang="cs-CZ" dirty="0" err="1" smtClean="0"/>
              <a:t>beans</a:t>
            </a:r>
            <a:r>
              <a:rPr lang="cs-CZ" dirty="0" smtClean="0"/>
              <a:t> </a:t>
            </a:r>
            <a:r>
              <a:rPr lang="cs-CZ" dirty="0" err="1" smtClean="0"/>
              <a:t>tart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jujubes</a:t>
            </a:r>
            <a:r>
              <a:rPr lang="cs-CZ" dirty="0" smtClean="0"/>
              <a:t>.</a:t>
            </a:r>
          </a:p>
          <a:p>
            <a:pPr lvl="0"/>
            <a:r>
              <a:rPr lang="cs-CZ" dirty="0" err="1" smtClean="0"/>
              <a:t>Jujubes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 </a:t>
            </a:r>
            <a:r>
              <a:rPr lang="cs-CZ" dirty="0" err="1" smtClean="0"/>
              <a:t>canes</a:t>
            </a:r>
            <a:r>
              <a:rPr lang="cs-CZ" dirty="0" smtClean="0"/>
              <a:t> </a:t>
            </a:r>
            <a:r>
              <a:rPr lang="cs-CZ" dirty="0" err="1" smtClean="0"/>
              <a:t>cheesecake</a:t>
            </a:r>
            <a:r>
              <a:rPr lang="cs-CZ" dirty="0" smtClean="0"/>
              <a:t> </a:t>
            </a:r>
            <a:r>
              <a:rPr lang="cs-CZ" dirty="0" err="1" smtClean="0"/>
              <a:t>oat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</a:t>
            </a:r>
            <a:r>
              <a:rPr lang="cs-CZ" dirty="0" err="1" smtClean="0"/>
              <a:t>powder</a:t>
            </a:r>
            <a:r>
              <a:rPr lang="cs-CZ" dirty="0" smtClean="0"/>
              <a:t> </a:t>
            </a:r>
            <a:r>
              <a:rPr lang="cs-CZ" dirty="0" err="1" smtClean="0"/>
              <a:t>pastry</a:t>
            </a:r>
            <a:r>
              <a:rPr lang="cs-CZ" dirty="0" smtClean="0"/>
              <a:t> </a:t>
            </a:r>
            <a:r>
              <a:rPr lang="cs-CZ" dirty="0" err="1" smtClean="0"/>
              <a:t>cake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r>
              <a:rPr lang="cs-CZ" dirty="0" smtClean="0"/>
              <a:t> </a:t>
            </a:r>
            <a:r>
              <a:rPr lang="cs-CZ" dirty="0" err="1" smtClean="0"/>
              <a:t>candy</a:t>
            </a:r>
            <a:r>
              <a:rPr lang="cs-CZ" dirty="0" smtClean="0"/>
              <a:t>. Bonbon </a:t>
            </a:r>
            <a:r>
              <a:rPr lang="cs-CZ" dirty="0" err="1" smtClean="0"/>
              <a:t>caramels</a:t>
            </a:r>
            <a:r>
              <a:rPr lang="cs-CZ" dirty="0" smtClean="0"/>
              <a:t> I love </a:t>
            </a:r>
            <a:r>
              <a:rPr lang="cs-CZ" dirty="0" err="1" smtClean="0"/>
              <a:t>danish</a:t>
            </a:r>
            <a:r>
              <a:rPr lang="cs-CZ" dirty="0" smtClean="0"/>
              <a:t> </a:t>
            </a:r>
            <a:r>
              <a:rPr lang="cs-CZ" dirty="0" err="1" smtClean="0"/>
              <a:t>cupcake</a:t>
            </a:r>
            <a:r>
              <a:rPr lang="cs-CZ" dirty="0" smtClean="0"/>
              <a:t> </a:t>
            </a:r>
            <a:r>
              <a:rPr lang="cs-CZ" dirty="0" err="1" smtClean="0"/>
              <a:t>jelly</a:t>
            </a:r>
            <a:r>
              <a:rPr lang="cs-CZ" dirty="0" smtClean="0"/>
              <a:t>-o </a:t>
            </a:r>
            <a:r>
              <a:rPr lang="cs-CZ" dirty="0" err="1" smtClean="0"/>
              <a:t>bear</a:t>
            </a:r>
            <a:r>
              <a:rPr lang="cs-CZ" dirty="0" smtClean="0"/>
              <a:t> </a:t>
            </a:r>
            <a:r>
              <a:rPr lang="cs-CZ" dirty="0" err="1" smtClean="0"/>
              <a:t>claw</a:t>
            </a:r>
            <a:r>
              <a:rPr lang="cs-CZ" dirty="0" smtClean="0"/>
              <a:t>.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364335" y="6534020"/>
            <a:ext cx="3104814" cy="323980"/>
          </a:xfrm>
        </p:spPr>
        <p:txBody>
          <a:bodyPr numCol="1" spcCol="360000">
            <a:normAutofit/>
          </a:bodyPr>
          <a:lstStyle>
            <a:lvl1pPr marL="0" indent="0" algn="r">
              <a:buNone/>
              <a:defRPr sz="1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@</a:t>
            </a:r>
            <a:r>
              <a:rPr lang="en-US" sz="1200" b="0" dirty="0" err="1" smtClean="0">
                <a:solidFill>
                  <a:schemeClr val="bg1"/>
                </a:solidFill>
              </a:rPr>
              <a:t>Seznam_cz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2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7600" y="6534154"/>
            <a:ext cx="3280845" cy="3136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6000" b="1" i="0" kern="1200" baseline="0">
                <a:solidFill>
                  <a:srgbClr val="BA0D20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1200" b="0" i="0" dirty="0" err="1" smtClean="0">
                <a:solidFill>
                  <a:schemeClr val="bg1"/>
                </a:solidFill>
                <a:latin typeface="Arial"/>
                <a:cs typeface="Arial"/>
              </a:rPr>
              <a:t>www.seznam.cz</a:t>
            </a:r>
            <a:endParaRPr lang="en-US" sz="12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5364335" y="6534020"/>
            <a:ext cx="3104814" cy="323980"/>
          </a:xfrm>
        </p:spPr>
        <p:txBody>
          <a:bodyPr numCol="1" spcCol="360000">
            <a:normAutofit/>
          </a:bodyPr>
          <a:lstStyle>
            <a:lvl1pPr marL="0" indent="0" algn="r">
              <a:buNone/>
              <a:defRPr sz="1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@</a:t>
            </a:r>
            <a:r>
              <a:rPr lang="en-US" sz="1200" b="0" dirty="0" err="1" smtClean="0">
                <a:solidFill>
                  <a:schemeClr val="bg1"/>
                </a:solidFill>
              </a:rPr>
              <a:t>Seznam_cz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5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77032B7-E1FB-F346-B3B8-CA8BB6B08FAC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63F8139-AC3F-1D49-A7DC-3E2595C058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4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3" r:id="rId5"/>
    <p:sldLayoutId id="2147483654" r:id="rId6"/>
    <p:sldLayoutId id="2147483657" r:id="rId7"/>
    <p:sldLayoutId id="2147483659" r:id="rId8"/>
    <p:sldLayoutId id="2147483658" r:id="rId9"/>
    <p:sldLayoutId id="2147483652" r:id="rId10"/>
    <p:sldLayoutId id="2147483651" r:id="rId11"/>
    <p:sldLayoutId id="2147483655" r:id="rId12"/>
    <p:sldLayoutId id="2147483656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neznam.szn.cz/scrum/backlog/83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neznam.szn.cz/scrum/backlog/83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485" y="2573764"/>
            <a:ext cx="7772400" cy="1230499"/>
          </a:xfrm>
        </p:spPr>
        <p:txBody>
          <a:bodyPr>
            <a:normAutofit/>
          </a:bodyPr>
          <a:lstStyle/>
          <a:p>
            <a:endParaRPr lang="en-US" b="0" dirty="0">
              <a:solidFill>
                <a:srgbClr val="3C3C3B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13950"/>
            <a:ext cx="7772400" cy="1796113"/>
          </a:xfrm>
        </p:spPr>
        <p:txBody>
          <a:bodyPr/>
          <a:lstStyle/>
          <a:p>
            <a:pPr algn="ctr"/>
            <a:r>
              <a:rPr lang="cs-CZ" sz="5400" dirty="0" smtClean="0"/>
              <a:t>Agilní projektové řízení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275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2.bp.blogspot.com/_f1FQCqmW7c4/TEBoT858ifI/AAAAAAAAD0Y/xttJZ_KiDck/s1600/scrumbo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9" y="1379976"/>
            <a:ext cx="7446523" cy="511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dirty="0" smtClean="0"/>
              <a:t>Základní prvky </a:t>
            </a:r>
            <a:r>
              <a:rPr lang="cs-CZ" sz="5400" dirty="0" err="1" smtClean="0"/>
              <a:t>scrumu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175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Role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16" y="1563501"/>
            <a:ext cx="6998368" cy="410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4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</a:t>
            </a:r>
            <a:r>
              <a:rPr lang="cs-CZ"/>
              <a:t>crumboard – backlog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upload.wikimedia.org/wikipedia/commons/thumb/f/fd/Scrum_task_board_example.jpg/579px-Scrum_task_board_examp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r="83571"/>
          <a:stretch/>
        </p:blipFill>
        <p:spPr bwMode="auto">
          <a:xfrm>
            <a:off x="1384560" y="1505136"/>
            <a:ext cx="1047355" cy="48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Špatná user story:</a:t>
            </a:r>
          </a:p>
          <a:p>
            <a:r>
              <a:rPr lang="en-US" b="0"/>
              <a:t>Tlačítko řazení položek seznamu obchodů dle vzdálenosti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Dobrá user story:</a:t>
            </a:r>
            <a:endParaRPr lang="en-US" b="0"/>
          </a:p>
          <a:p>
            <a:r>
              <a:rPr lang="en-US" b="0"/>
              <a:t>Jako uživatel chci mít možnost řadit seznam obchodů dle vzdálenosti, protože chci nakupovat v nejbližším obchodě.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User story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</a:t>
            </a:r>
            <a:r>
              <a:rPr lang="cs-CZ" smtClean="0"/>
              <a:t>ser </a:t>
            </a:r>
            <a:r>
              <a:rPr lang="cs-CZ" dirty="0" smtClean="0"/>
              <a:t>story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696749" y="1431519"/>
            <a:ext cx="7772400" cy="4797701"/>
          </a:xfrm>
        </p:spPr>
        <p:txBody>
          <a:bodyPr numCol="1"/>
          <a:lstStyle/>
          <a:p>
            <a:endParaRPr lang="cs-CZ" sz="2400" dirty="0"/>
          </a:p>
          <a:p>
            <a:endParaRPr lang="cs-CZ" sz="24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46" y="1191639"/>
            <a:ext cx="6183651" cy="44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</a:t>
            </a:r>
            <a:r>
              <a:rPr lang="cs-CZ"/>
              <a:t>crumboard – backlog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upload.wikimedia.org/wikipedia/commons/thumb/f/fd/Scrum_task_board_example.jpg/579px-Scrum_task_board_examp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r="83571"/>
          <a:stretch/>
        </p:blipFill>
        <p:spPr bwMode="auto">
          <a:xfrm>
            <a:off x="1384560" y="1505136"/>
            <a:ext cx="1047355" cy="48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5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</a:t>
            </a:r>
            <a:r>
              <a:rPr lang="cs-CZ"/>
              <a:t>crumboard – </a:t>
            </a:r>
            <a:r>
              <a:rPr lang="cs-CZ" smtClean="0"/>
              <a:t>plán </a:t>
            </a:r>
            <a:r>
              <a:rPr lang="cs-CZ" dirty="0" smtClean="0"/>
              <a:t>sprintu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upload.wikimedia.org/wikipedia/commons/thumb/f/fd/Scrum_task_board_example.jpg/579px-Scrum_task_board_examp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r="68616"/>
          <a:stretch/>
        </p:blipFill>
        <p:spPr bwMode="auto">
          <a:xfrm>
            <a:off x="1384561" y="1505136"/>
            <a:ext cx="2000666" cy="48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385227" y="2035135"/>
            <a:ext cx="3521411" cy="402725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cs-CZ" sz="2800" i="1" smtClean="0">
                <a:solidFill>
                  <a:srgbClr val="3C3C3B"/>
                </a:solidFill>
              </a:rPr>
              <a:t>Sprint </a:t>
            </a:r>
            <a:r>
              <a:rPr lang="en-US" sz="2800" i="1" smtClean="0">
                <a:solidFill>
                  <a:srgbClr val="3C3C3B"/>
                </a:solidFill>
              </a:rPr>
              <a:t>#1</a:t>
            </a:r>
          </a:p>
          <a:p>
            <a:endParaRPr lang="en-US" sz="2800" i="1" dirty="0">
              <a:solidFill>
                <a:srgbClr val="3C3C3B"/>
              </a:solidFill>
            </a:endParaRPr>
          </a:p>
          <a:p>
            <a:endParaRPr lang="en-US" sz="2800" i="1" dirty="0" smtClean="0">
              <a:solidFill>
                <a:srgbClr val="3C3C3B"/>
              </a:solidFill>
            </a:endParaRPr>
          </a:p>
          <a:p>
            <a:endParaRPr lang="en-US" sz="2800" i="1" dirty="0" smtClean="0">
              <a:solidFill>
                <a:srgbClr val="3C3C3B"/>
              </a:solidFill>
            </a:endParaRPr>
          </a:p>
          <a:p>
            <a:r>
              <a:rPr lang="en-US" sz="2800" i="1" dirty="0" smtClean="0">
                <a:solidFill>
                  <a:srgbClr val="3C3C3B"/>
                </a:solidFill>
              </a:rPr>
              <a:t>Sprint #2</a:t>
            </a:r>
          </a:p>
          <a:p>
            <a:endParaRPr lang="en-US" sz="2800" i="1" dirty="0">
              <a:solidFill>
                <a:srgbClr val="3C3C3B"/>
              </a:solidFill>
            </a:endParaRPr>
          </a:p>
          <a:p>
            <a:endParaRPr lang="en-US" sz="2800" i="1" dirty="0" smtClean="0">
              <a:solidFill>
                <a:srgbClr val="3C3C3B"/>
              </a:solidFill>
            </a:endParaRPr>
          </a:p>
          <a:p>
            <a:endParaRPr lang="en-US" sz="2800" i="1" dirty="0" smtClean="0">
              <a:solidFill>
                <a:srgbClr val="3C3C3B"/>
              </a:solidFill>
            </a:endParaRPr>
          </a:p>
          <a:p>
            <a:r>
              <a:rPr lang="en-US" sz="2800" i="1" dirty="0" smtClean="0">
                <a:solidFill>
                  <a:srgbClr val="3C3C3B"/>
                </a:solidFill>
              </a:rPr>
              <a:t>Sprint #3</a:t>
            </a:r>
            <a:endParaRPr lang="cs-CZ" sz="2800" i="1" dirty="0" err="1" smtClean="0">
              <a:solidFill>
                <a:srgbClr val="3C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0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Odhady – story points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696749" y="1431519"/>
            <a:ext cx="7772400" cy="4797701"/>
          </a:xfrm>
        </p:spPr>
        <p:txBody>
          <a:bodyPr numCol="1"/>
          <a:lstStyle/>
          <a:p>
            <a:endParaRPr lang="cs-CZ" sz="24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348" y="1119881"/>
            <a:ext cx="3239736" cy="485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Odhady – story points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696749" y="1431519"/>
            <a:ext cx="7772400" cy="4797701"/>
          </a:xfrm>
        </p:spPr>
        <p:txBody>
          <a:bodyPr numCol="1"/>
          <a:lstStyle/>
          <a:p>
            <a:endParaRPr lang="cs-CZ" sz="24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9" y="1524000"/>
            <a:ext cx="7860637" cy="42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696749" y="2681186"/>
            <a:ext cx="7772400" cy="2157029"/>
          </a:xfrm>
        </p:spPr>
        <p:txBody>
          <a:bodyPr/>
          <a:lstStyle/>
          <a:p>
            <a:r>
              <a:rPr lang="en-US" dirty="0" smtClean="0"/>
              <a:t>Stream.cz</a:t>
            </a:r>
          </a:p>
          <a:p>
            <a:r>
              <a:rPr lang="en-US" dirty="0" smtClean="0"/>
              <a:t>Lide.cz</a:t>
            </a:r>
          </a:p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526528"/>
            <a:ext cx="7772400" cy="943956"/>
          </a:xfrm>
        </p:spPr>
        <p:txBody>
          <a:bodyPr/>
          <a:lstStyle/>
          <a:p>
            <a:r>
              <a:rPr lang="cs-CZ" dirty="0" smtClean="0"/>
              <a:t>Marek Vacek</a:t>
            </a:r>
            <a:endParaRPr lang="en-US" dirty="0" smtClean="0"/>
          </a:p>
          <a:p>
            <a:r>
              <a:rPr lang="en-US" dirty="0" err="1" smtClean="0"/>
              <a:t>Produktov</a:t>
            </a:r>
            <a:r>
              <a:rPr lang="cs-CZ" dirty="0" smtClean="0"/>
              <a:t>ý manažer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mn</a:t>
            </a:r>
            <a:r>
              <a:rPr lang="cs-CZ" dirty="0" smtClean="0"/>
              <a:t>ě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3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://www.yaharasoftware.com/Portals/0/images/Blog/Guy/2013-03-31_Points/crispd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0" y="-52182"/>
            <a:ext cx="8963321" cy="657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</a:t>
            </a:r>
            <a:r>
              <a:rPr lang="cs-CZ"/>
              <a:t>crumboard – </a:t>
            </a:r>
            <a:r>
              <a:rPr lang="cs-CZ" smtClean="0"/>
              <a:t>plán </a:t>
            </a:r>
            <a:r>
              <a:rPr lang="cs-CZ" dirty="0" smtClean="0"/>
              <a:t>sprintu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upload.wikimedia.org/wikipedia/commons/thumb/f/fd/Scrum_task_board_example.jpg/579px-Scrum_task_board_examp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r="68616"/>
          <a:stretch/>
        </p:blipFill>
        <p:spPr bwMode="auto">
          <a:xfrm>
            <a:off x="1384561" y="1505136"/>
            <a:ext cx="2000666" cy="48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385227" y="2035135"/>
            <a:ext cx="3521411" cy="402725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cs-CZ" sz="2800" i="1" smtClean="0">
                <a:solidFill>
                  <a:srgbClr val="3C3C3B"/>
                </a:solidFill>
              </a:rPr>
              <a:t>Sprint </a:t>
            </a:r>
            <a:r>
              <a:rPr lang="en-US" sz="2800" i="1" smtClean="0">
                <a:solidFill>
                  <a:srgbClr val="3C3C3B"/>
                </a:solidFill>
              </a:rPr>
              <a:t>#1</a:t>
            </a:r>
          </a:p>
          <a:p>
            <a:endParaRPr lang="en-US" sz="2800" i="1" dirty="0">
              <a:solidFill>
                <a:srgbClr val="3C3C3B"/>
              </a:solidFill>
            </a:endParaRPr>
          </a:p>
          <a:p>
            <a:endParaRPr lang="en-US" sz="2800" i="1" dirty="0" smtClean="0">
              <a:solidFill>
                <a:srgbClr val="3C3C3B"/>
              </a:solidFill>
            </a:endParaRPr>
          </a:p>
          <a:p>
            <a:endParaRPr lang="en-US" sz="2800" i="1" dirty="0" smtClean="0">
              <a:solidFill>
                <a:srgbClr val="3C3C3B"/>
              </a:solidFill>
            </a:endParaRPr>
          </a:p>
          <a:p>
            <a:r>
              <a:rPr lang="en-US" sz="2800" i="1" dirty="0" smtClean="0">
                <a:solidFill>
                  <a:srgbClr val="3C3C3B"/>
                </a:solidFill>
              </a:rPr>
              <a:t>Sprint #2</a:t>
            </a:r>
          </a:p>
          <a:p>
            <a:endParaRPr lang="en-US" sz="2800" i="1" dirty="0">
              <a:solidFill>
                <a:srgbClr val="3C3C3B"/>
              </a:solidFill>
            </a:endParaRPr>
          </a:p>
          <a:p>
            <a:endParaRPr lang="en-US" sz="2800" i="1" dirty="0" smtClean="0">
              <a:solidFill>
                <a:srgbClr val="3C3C3B"/>
              </a:solidFill>
            </a:endParaRPr>
          </a:p>
          <a:p>
            <a:endParaRPr lang="en-US" sz="2800" i="1" dirty="0" smtClean="0">
              <a:solidFill>
                <a:srgbClr val="3C3C3B"/>
              </a:solidFill>
            </a:endParaRPr>
          </a:p>
          <a:p>
            <a:r>
              <a:rPr lang="en-US" sz="2800" i="1" dirty="0" smtClean="0">
                <a:solidFill>
                  <a:srgbClr val="3C3C3B"/>
                </a:solidFill>
              </a:rPr>
              <a:t>Sprint #3</a:t>
            </a:r>
            <a:endParaRPr lang="cs-CZ" sz="2800" i="1" dirty="0" err="1" smtClean="0">
              <a:solidFill>
                <a:srgbClr val="3C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</a:t>
            </a:r>
            <a:r>
              <a:rPr lang="cs-CZ"/>
              <a:t>crumboard </a:t>
            </a:r>
            <a:r>
              <a:rPr lang="cs-CZ" smtClean="0"/>
              <a:t>– běžný den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upload.wikimedia.org/wikipedia/commons/thumb/f/fd/Scrum_task_board_example.jpg/579px-Scrum_task_board_examp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837" r="27109"/>
          <a:stretch/>
        </p:blipFill>
        <p:spPr bwMode="auto">
          <a:xfrm>
            <a:off x="1384561" y="1505136"/>
            <a:ext cx="4646588" cy="48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5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Standu</a:t>
            </a:r>
            <a:r>
              <a:rPr lang="en-US" dirty="0" smtClean="0"/>
              <a:t>p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699" y="1219199"/>
            <a:ext cx="6145353" cy="46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Vizualizace – Burndown</a:t>
            </a:r>
            <a:r>
              <a:rPr lang="cs-CZ" dirty="0" smtClean="0"/>
              <a:t> graf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Seznam_cz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scrum-institute.org/images_scrum/Sprint_Burn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63501"/>
            <a:ext cx="7020459" cy="4147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7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</a:t>
            </a:r>
            <a:r>
              <a:rPr lang="cs-CZ" smtClean="0"/>
              <a:t>crumboard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upload.wikimedia.org/wikipedia/commons/thumb/f/fd/Scrum_task_board_example.jpg/579px-Scrum_task_board_examp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837" r="27109"/>
          <a:stretch/>
        </p:blipFill>
        <p:spPr bwMode="auto">
          <a:xfrm>
            <a:off x="1384561" y="1505136"/>
            <a:ext cx="4646588" cy="48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</a:t>
            </a:r>
            <a:r>
              <a:rPr lang="cs-CZ" smtClean="0"/>
              <a:t>crumboard – co je hotové?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upload.wikimedia.org/wikipedia/commons/thumb/f/fd/Scrum_task_board_example.jpg/579px-Scrum_task_board_examp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837" r="-53"/>
          <a:stretch/>
        </p:blipFill>
        <p:spPr bwMode="auto">
          <a:xfrm>
            <a:off x="1384560" y="1505136"/>
            <a:ext cx="6378111" cy="48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4" name="Picture 4" descr="http://rebootblog.com/wp-content/uploads/2013/01/Screen-Shot-2013-01-05-at-11.14.47-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2" y="221084"/>
            <a:ext cx="8964038" cy="60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800" dirty="0" smtClean="0"/>
              <a:t>Hotovo je to, co jde vypustit k zákazníkovi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blog.martinfenner.org/images/Agile-vs-iterative-f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367196"/>
            <a:ext cx="8876941" cy="442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Konec sprintu – demo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696749" y="2087023"/>
            <a:ext cx="7772400" cy="4070986"/>
          </a:xfrm>
        </p:spPr>
        <p:txBody>
          <a:bodyPr numCol="1"/>
          <a:lstStyle/>
          <a:p>
            <a:pPr marL="342900" indent="-342900">
              <a:buFont typeface="Arial"/>
              <a:buChar char="•"/>
            </a:pPr>
            <a:endParaRPr lang="cs-CZ" sz="24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43" y="1676400"/>
            <a:ext cx="7032714" cy="455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6528"/>
            <a:ext cx="7772400" cy="44268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cs-CZ" dirty="0" smtClean="0"/>
              <a:t>Dopředu nevíme co děláme.</a:t>
            </a:r>
          </a:p>
          <a:p>
            <a:pPr marL="342900" indent="-342900">
              <a:buFont typeface="Arial"/>
              <a:buChar char="•"/>
            </a:pPr>
            <a:endParaRPr lang="cs-CZ" dirty="0"/>
          </a:p>
          <a:p>
            <a:pPr marL="342900" indent="-342900">
              <a:buFont typeface="Arial"/>
              <a:buChar char="•"/>
            </a:pPr>
            <a:r>
              <a:rPr lang="cs-CZ" dirty="0" smtClean="0"/>
              <a:t>Požadavky se v čase mění.</a:t>
            </a:r>
          </a:p>
          <a:p>
            <a:pPr marL="342900" indent="-342900">
              <a:buFont typeface="Arial"/>
              <a:buChar char="•"/>
            </a:pPr>
            <a:endParaRPr lang="cs-CZ" dirty="0"/>
          </a:p>
          <a:p>
            <a:pPr marL="342900" indent="-342900">
              <a:buFont typeface="Arial"/>
              <a:buChar char="•"/>
            </a:pPr>
            <a:r>
              <a:rPr lang="cs-CZ" dirty="0" smtClean="0"/>
              <a:t>Problémy se objeví až v poslední třetině.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</a:t>
            </a:r>
            <a:r>
              <a:rPr lang="cs-CZ" dirty="0" err="1" smtClean="0"/>
              <a:t>élka</a:t>
            </a:r>
            <a:r>
              <a:rPr lang="en-US" dirty="0" smtClean="0"/>
              <a:t>/</a:t>
            </a:r>
            <a:r>
              <a:rPr lang="cs-CZ" dirty="0" smtClean="0"/>
              <a:t>velikost projektu je neznámá. 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cs-CZ" dirty="0"/>
          </a:p>
          <a:p>
            <a:pPr marL="342900" indent="-342900">
              <a:buFont typeface="Arial"/>
              <a:buChar char="•"/>
            </a:pPr>
            <a:r>
              <a:rPr lang="cs-CZ" dirty="0" smtClean="0"/>
              <a:t>Termín není reálný.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13951"/>
            <a:ext cx="7772400" cy="789556"/>
          </a:xfrm>
        </p:spPr>
        <p:txBody>
          <a:bodyPr/>
          <a:lstStyle/>
          <a:p>
            <a:r>
              <a:rPr lang="cs-CZ" dirty="0" smtClean="0"/>
              <a:t>Fakta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„Aha...“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532" y="1503587"/>
            <a:ext cx="5767539" cy="3826932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2978840" y="5484469"/>
            <a:ext cx="7772400" cy="10495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rgbClr val="DE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s-CZ" dirty="0"/>
              <a:t>„... tohle jsem nechtěl.“</a:t>
            </a:r>
          </a:p>
        </p:txBody>
      </p:sp>
    </p:spTree>
    <p:extLst>
      <p:ext uri="{BB962C8B-B14F-4D97-AF65-F5344CB8AC3E}">
        <p14:creationId xmlns:p14="http://schemas.microsoft.com/office/powerpoint/2010/main" val="26906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Retrospektiva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16" y="2110083"/>
            <a:ext cx="5525368" cy="40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….a</a:t>
            </a:r>
            <a:r>
              <a:rPr lang="en-US" smtClean="0"/>
              <a:t> </a:t>
            </a:r>
            <a:r>
              <a:rPr lang="en-US" dirty="0" err="1" smtClean="0"/>
              <a:t>takhle</a:t>
            </a:r>
            <a:r>
              <a:rPr lang="en-US" dirty="0" smtClean="0"/>
              <a:t> </a:t>
            </a:r>
            <a:r>
              <a:rPr lang="en-US" err="1" smtClean="0"/>
              <a:t>po</a:t>
            </a:r>
            <a:r>
              <a:rPr lang="cs-CZ" smtClean="0"/>
              <a:t>řád dokola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http://www.scrumalliance.org/system/resource_files/0000/3709/Waterfall_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5" b="28423"/>
          <a:stretch/>
        </p:blipFill>
        <p:spPr bwMode="auto">
          <a:xfrm>
            <a:off x="-220717" y="2396359"/>
            <a:ext cx="9632731" cy="189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85800" y="2466542"/>
            <a:ext cx="5401454" cy="1607841"/>
          </a:xfrm>
        </p:spPr>
        <p:txBody>
          <a:bodyPr>
            <a:normAutofit/>
          </a:bodyPr>
          <a:lstStyle/>
          <a:p>
            <a:r>
              <a:rPr lang="cs-CZ" sz="3600" dirty="0" smtClean="0"/>
              <a:t>Zm</a:t>
            </a:r>
            <a:r>
              <a:rPr lang="cs-CZ" sz="3600" dirty="0" smtClean="0"/>
              <a:t>ěna </a:t>
            </a:r>
            <a:r>
              <a:rPr lang="cs-CZ" sz="3600" dirty="0" smtClean="0"/>
              <a:t>Stream.cz</a:t>
            </a:r>
            <a:endParaRPr lang="cs-CZ" sz="36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13950"/>
            <a:ext cx="4993109" cy="2277376"/>
          </a:xfrm>
        </p:spPr>
        <p:txBody>
          <a:bodyPr/>
          <a:lstStyle/>
          <a:p>
            <a:pPr marL="52388"/>
            <a:r>
              <a:rPr lang="cs-CZ" dirty="0" smtClean="0">
                <a:solidFill>
                  <a:schemeClr val="bg1"/>
                </a:solidFill>
                <a:ea typeface="MS PGothic" charset="0"/>
                <a:cs typeface="MS PGothic" charset="0"/>
              </a:rPr>
              <a:t>A teď prakticky</a:t>
            </a:r>
            <a:endParaRPr lang="en-US" dirty="0">
              <a:solidFill>
                <a:schemeClr val="bg1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Screen Shot 2014-04-13 at 13.29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262"/>
            <a:ext cx="9144000" cy="490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72859" y="418200"/>
            <a:ext cx="7772400" cy="1049551"/>
          </a:xfrm>
        </p:spPr>
        <p:txBody>
          <a:bodyPr/>
          <a:lstStyle/>
          <a:p>
            <a:pPr algn="ctr"/>
            <a:r>
              <a:rPr lang="cs-CZ" dirty="0" smtClean="0"/>
              <a:t>Zadání</a:t>
            </a:r>
            <a:r>
              <a:rPr lang="en-US" dirty="0" smtClean="0"/>
              <a:t>/</a:t>
            </a:r>
            <a:r>
              <a:rPr lang="en-US" dirty="0" err="1" smtClean="0"/>
              <a:t>specifikace</a:t>
            </a:r>
            <a:r>
              <a:rPr lang="en-US" dirty="0" smtClean="0"/>
              <a:t> </a:t>
            </a:r>
            <a:r>
              <a:rPr lang="en-US" dirty="0" err="1" smtClean="0"/>
              <a:t>projektu</a:t>
            </a:r>
            <a:r>
              <a:rPr lang="en-US" dirty="0" smtClean="0"/>
              <a:t>: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@</a:t>
            </a:r>
            <a:r>
              <a:rPr lang="cs-CZ" dirty="0" err="1" smtClean="0"/>
              <a:t>Seznam_cz</a:t>
            </a:r>
            <a:endParaRPr lang="cs-CZ" dirty="0"/>
          </a:p>
        </p:txBody>
      </p:sp>
      <p:pic>
        <p:nvPicPr>
          <p:cNvPr id="2" name="Picture 1" descr="Screen Shot 2014-04-13 at 13.26.25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693"/>
            <a:ext cx="9143999" cy="48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A tímhle to skončilo: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898"/>
            <a:ext cx="9144000" cy="472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7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13325"/>
            <a:ext cx="9164571" cy="573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7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blog.martinfenner.org/images/Agile-vs-iterative-f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367196"/>
            <a:ext cx="8876941" cy="442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2743200" y="2140088"/>
            <a:ext cx="0" cy="2509736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Nadpis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200" dirty="0" smtClean="0"/>
              <a:t>Kdy je produkt „hotový“.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706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696749" y="1563501"/>
            <a:ext cx="7772400" cy="4594508"/>
          </a:xfrm>
        </p:spPr>
        <p:txBody>
          <a:bodyPr numCol="1"/>
          <a:lstStyle/>
          <a:p>
            <a:pPr marL="342900" indent="-342900">
              <a:buFont typeface="Arial"/>
              <a:buChar char="•"/>
            </a:pPr>
            <a:r>
              <a:rPr lang="cs-CZ" sz="2800" dirty="0" smtClean="0"/>
              <a:t>Nenechte se zblbnout </a:t>
            </a:r>
            <a:r>
              <a:rPr lang="cs-CZ" sz="2800" dirty="0" err="1"/>
              <a:t>buzz</a:t>
            </a:r>
            <a:r>
              <a:rPr lang="cs-CZ" sz="2800" dirty="0"/>
              <a:t> </a:t>
            </a:r>
            <a:r>
              <a:rPr lang="cs-CZ" sz="2800" dirty="0" err="1" smtClean="0"/>
              <a:t>words</a:t>
            </a:r>
            <a:r>
              <a:rPr lang="cs-CZ" sz="2800" dirty="0"/>
              <a:t>.</a:t>
            </a:r>
            <a:r>
              <a:rPr lang="cs-CZ" sz="2800" dirty="0" smtClean="0"/>
              <a:t> Okolo agilního vývoje je celé odvětví „odborníků“.</a:t>
            </a:r>
          </a:p>
          <a:p>
            <a:pPr marL="342900" indent="-342900">
              <a:buFont typeface="Arial"/>
              <a:buChar char="•"/>
            </a:pPr>
            <a:r>
              <a:rPr lang="cs-CZ" sz="2800" dirty="0" smtClean="0"/>
              <a:t>Scrum je </a:t>
            </a:r>
            <a:r>
              <a:rPr lang="cs-CZ" sz="2800" dirty="0"/>
              <a:t>kompatibilní s jinými metodikami</a:t>
            </a:r>
            <a:br>
              <a:rPr lang="cs-CZ" sz="2800" dirty="0"/>
            </a:br>
            <a:r>
              <a:rPr lang="cs-CZ" sz="2800" dirty="0"/>
              <a:t>(Prince2, PMBOK, apod.)</a:t>
            </a:r>
          </a:p>
          <a:p>
            <a:pPr marL="342900" indent="-342900">
              <a:buFont typeface="Arial"/>
              <a:buChar char="•"/>
            </a:pPr>
            <a:r>
              <a:rPr lang="cs-CZ" sz="2800" dirty="0"/>
              <a:t>Agilní vývoj ze slabého týmu </a:t>
            </a:r>
            <a:r>
              <a:rPr lang="cs-CZ" sz="2800" dirty="0" smtClean="0"/>
              <a:t>neudělá silný tým.</a:t>
            </a:r>
            <a:endParaRPr lang="cs-CZ" sz="2800" dirty="0"/>
          </a:p>
          <a:p>
            <a:pPr marL="342900" indent="-342900">
              <a:buFont typeface="Arial"/>
              <a:buChar char="•"/>
            </a:pPr>
            <a:endParaRPr lang="cs-CZ" sz="2400" dirty="0"/>
          </a:p>
          <a:p>
            <a:endParaRPr lang="cs-CZ" sz="24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3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 dirty="0" smtClean="0"/>
              <a:t>Step </a:t>
            </a:r>
            <a:r>
              <a:rPr lang="en-US" sz="3600" dirty="0" smtClean="0"/>
              <a:t>1</a:t>
            </a:r>
            <a:r>
              <a:rPr lang="cs-CZ" sz="3600" dirty="0"/>
              <a:t>:</a:t>
            </a:r>
            <a:r>
              <a:rPr lang="en-US" sz="3600" dirty="0" smtClean="0"/>
              <a:t> </a:t>
            </a:r>
            <a:r>
              <a:rPr lang="cs-CZ" sz="3600" dirty="0" err="1" smtClean="0"/>
              <a:t>Carefully</a:t>
            </a:r>
            <a:r>
              <a:rPr lang="cs-CZ" sz="3600" dirty="0" smtClean="0"/>
              <a:t> a</a:t>
            </a:r>
            <a:r>
              <a:rPr lang="en-US" sz="3600" dirty="0" err="1" smtClean="0"/>
              <a:t>nalyse</a:t>
            </a:r>
            <a:r>
              <a:rPr lang="cs-CZ" sz="3600" dirty="0" smtClean="0"/>
              <a:t> </a:t>
            </a:r>
            <a:r>
              <a:rPr lang="cs-CZ" sz="3600" dirty="0" err="1" smtClean="0"/>
              <a:t>all</a:t>
            </a:r>
            <a:r>
              <a:rPr lang="en-US" sz="3600" dirty="0" smtClean="0"/>
              <a:t> </a:t>
            </a:r>
            <a:r>
              <a:rPr lang="en-US" sz="3600" dirty="0"/>
              <a:t>the factors </a:t>
            </a:r>
            <a:r>
              <a:rPr lang="en-US" sz="3600" dirty="0" smtClean="0"/>
              <a:t>involved </a:t>
            </a:r>
            <a:r>
              <a:rPr lang="en-US" sz="3600" dirty="0"/>
              <a:t>and come up with a rational figure of </a:t>
            </a:r>
            <a:r>
              <a:rPr lang="en-US" sz="3600" dirty="0" smtClean="0"/>
              <a:t>time</a:t>
            </a:r>
            <a:r>
              <a:rPr lang="cs-CZ" sz="3600" dirty="0" smtClean="0"/>
              <a:t>.</a:t>
            </a:r>
            <a:br>
              <a:rPr lang="cs-CZ" sz="3600" dirty="0" smtClean="0"/>
            </a:br>
            <a:r>
              <a:rPr lang="cs-CZ" sz="3600" dirty="0" smtClean="0"/>
              <a:t>Step </a:t>
            </a:r>
            <a:r>
              <a:rPr lang="en-US" sz="3600" dirty="0" smtClean="0"/>
              <a:t>2</a:t>
            </a:r>
            <a:r>
              <a:rPr lang="cs-CZ" sz="3600" dirty="0"/>
              <a:t>:</a:t>
            </a:r>
            <a:r>
              <a:rPr lang="en-US" sz="3600" dirty="0" smtClean="0"/>
              <a:t> </a:t>
            </a:r>
            <a:r>
              <a:rPr lang="cs-CZ" sz="3600" dirty="0" err="1" smtClean="0"/>
              <a:t>You</a:t>
            </a:r>
            <a:r>
              <a:rPr lang="cs-CZ" sz="3600" dirty="0" smtClean="0"/>
              <a:t> are w</a:t>
            </a:r>
            <a:r>
              <a:rPr lang="en-US" sz="3600" dirty="0" err="1" smtClean="0"/>
              <a:t>rong</a:t>
            </a:r>
            <a:r>
              <a:rPr lang="cs-CZ" sz="3600" dirty="0"/>
              <a:t>!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Řekl někdo na internetu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01931" y="1224368"/>
            <a:ext cx="7772400" cy="7895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0" i="0" kern="1200" baseline="0">
                <a:solidFill>
                  <a:srgbClr val="DE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s-CZ" sz="2000" dirty="0" smtClean="0">
                <a:solidFill>
                  <a:schemeClr val="tx1"/>
                </a:solidFill>
              </a:rPr>
              <a:t>Jak odhadnout rozsah projektu?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6749" y="4877611"/>
            <a:ext cx="7772400" cy="329356"/>
          </a:xfrm>
        </p:spPr>
        <p:txBody>
          <a:bodyPr>
            <a:noAutofit/>
          </a:bodyPr>
          <a:lstStyle/>
          <a:p>
            <a:pPr algn="ctr"/>
            <a:r>
              <a:rPr lang="cs-CZ" sz="2400" dirty="0"/>
              <a:t>m</a:t>
            </a:r>
            <a:r>
              <a:rPr lang="cs-CZ" sz="2400" dirty="0" smtClean="0"/>
              <a:t>arek.vacek@firma.seznam.cz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Seznam_cz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 dirty="0" smtClean="0"/>
              <a:t>„Tradiční“ životní cyklus projektu</a:t>
            </a:r>
            <a:endParaRPr 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http://www.fi.muni.cz/~smid/image3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60" y="1433461"/>
            <a:ext cx="5836629" cy="487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3" r="61511" b="11005"/>
          <a:stretch/>
        </p:blipFill>
        <p:spPr>
          <a:xfrm>
            <a:off x="2584772" y="1563501"/>
            <a:ext cx="3245068" cy="3252198"/>
          </a:xfrm>
          <a:prstGeom prst="rect">
            <a:avLst/>
          </a:prstGeom>
        </p:spPr>
      </p:pic>
      <p:pic>
        <p:nvPicPr>
          <p:cNvPr id="7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4" t="43258" b="15227"/>
          <a:stretch/>
        </p:blipFill>
        <p:spPr>
          <a:xfrm>
            <a:off x="6022244" y="2236554"/>
            <a:ext cx="1799737" cy="1703432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2236" y="5546429"/>
            <a:ext cx="7772400" cy="765529"/>
          </a:xfrm>
        </p:spPr>
        <p:txBody>
          <a:bodyPr/>
          <a:lstStyle/>
          <a:p>
            <a:r>
              <a:rPr lang="en-US" b="0"/>
              <a:t>Zdroj: Standish Group CHAOS Manifesto, 2012</a:t>
            </a:r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685800" y="513950"/>
            <a:ext cx="7772400" cy="1049551"/>
          </a:xfrm>
        </p:spPr>
        <p:txBody>
          <a:bodyPr/>
          <a:lstStyle/>
          <a:p>
            <a:r>
              <a:rPr lang="en-US"/>
              <a:t>Projekty vývoje SW</a:t>
            </a:r>
          </a:p>
        </p:txBody>
      </p:sp>
    </p:spTree>
    <p:extLst>
      <p:ext uri="{BB962C8B-B14F-4D97-AF65-F5344CB8AC3E}">
        <p14:creationId xmlns:p14="http://schemas.microsoft.com/office/powerpoint/2010/main" val="35001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6528"/>
            <a:ext cx="7772400" cy="3220570"/>
          </a:xfrm>
        </p:spPr>
        <p:txBody>
          <a:bodyPr/>
          <a:lstStyle/>
          <a:p>
            <a:pPr algn="ctr"/>
            <a:endParaRPr lang="cs-CZ" sz="3600" dirty="0" smtClean="0"/>
          </a:p>
          <a:p>
            <a:pPr algn="ctr"/>
            <a:endParaRPr lang="cs-CZ" sz="3600" dirty="0"/>
          </a:p>
          <a:p>
            <a:pPr algn="ctr"/>
            <a:r>
              <a:rPr lang="cs-CZ" sz="3600" dirty="0" err="1" smtClean="0"/>
              <a:t>Agile</a:t>
            </a:r>
            <a:r>
              <a:rPr lang="cs-CZ" sz="3600" dirty="0" smtClean="0"/>
              <a:t> = </a:t>
            </a:r>
            <a:r>
              <a:rPr lang="cs-CZ" sz="3600" dirty="0" err="1" smtClean="0"/>
              <a:t>buzzword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Agilní</a:t>
            </a:r>
            <a:r>
              <a:rPr lang="en-US" dirty="0"/>
              <a:t> </a:t>
            </a:r>
            <a:r>
              <a:rPr lang="en-US" dirty="0" err="1" smtClean="0"/>
              <a:t>řízení</a:t>
            </a:r>
            <a:r>
              <a:rPr lang="en-US" dirty="0" smtClean="0"/>
              <a:t> </a:t>
            </a:r>
            <a:r>
              <a:rPr lang="en-US" dirty="0" err="1"/>
              <a:t>projektů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Inkrementální vývoj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blog.martinfenner.org/images/Agile-vs-iterative-f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83929"/>
            <a:ext cx="8876941" cy="442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6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334"/>
            <a:ext cx="9144000" cy="4743665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602033" y="522295"/>
            <a:ext cx="7772400" cy="10495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rgbClr val="DE00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8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1600" dirty="0" err="1" smtClean="0">
            <a:solidFill>
              <a:srgbClr val="3C3C3B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9300</TotalTime>
  <Words>954</Words>
  <Application>Microsoft Office PowerPoint</Application>
  <PresentationFormat>Předvádění na obrazovce (4:3)</PresentationFormat>
  <Paragraphs>191</Paragraphs>
  <Slides>40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MS PGothic</vt:lpstr>
      <vt:lpstr>Arial</vt:lpstr>
      <vt:lpstr>Calibri</vt:lpstr>
      <vt:lpstr>Office Theme</vt:lpstr>
      <vt:lpstr>Agilní projektové řízení</vt:lpstr>
      <vt:lpstr>O mně</vt:lpstr>
      <vt:lpstr>Fakta</vt:lpstr>
      <vt:lpstr>Step 1: Carefully analyse all the factors involved and come up with a rational figure of time. Step 2: You are wrong!</vt:lpstr>
      <vt:lpstr>„Tradiční“ životní cyklus projektu</vt:lpstr>
      <vt:lpstr>Projekty vývoje SW</vt:lpstr>
      <vt:lpstr>Agilní řízení projektů</vt:lpstr>
      <vt:lpstr>Inkrementální vývoj</vt:lpstr>
      <vt:lpstr>Scrum</vt:lpstr>
      <vt:lpstr>Scrum</vt:lpstr>
      <vt:lpstr>Základní prvky scrumu</vt:lpstr>
      <vt:lpstr>Role</vt:lpstr>
      <vt:lpstr>Scrumboard – backlog</vt:lpstr>
      <vt:lpstr>User story</vt:lpstr>
      <vt:lpstr>User story</vt:lpstr>
      <vt:lpstr>Scrumboard – backlog</vt:lpstr>
      <vt:lpstr>Scrumboard – plán sprintu</vt:lpstr>
      <vt:lpstr>Odhady – story points</vt:lpstr>
      <vt:lpstr>Odhady – story points</vt:lpstr>
      <vt:lpstr>Prezentace aplikace PowerPoint</vt:lpstr>
      <vt:lpstr>Scrumboard – plán sprintu</vt:lpstr>
      <vt:lpstr>Scrumboard – běžný den</vt:lpstr>
      <vt:lpstr>Standup</vt:lpstr>
      <vt:lpstr>Vizualizace – Burndown graf</vt:lpstr>
      <vt:lpstr>Scrumboard</vt:lpstr>
      <vt:lpstr>Scrumboard – co je hotové?</vt:lpstr>
      <vt:lpstr>Prezentace aplikace PowerPoint</vt:lpstr>
      <vt:lpstr>Hotovo je to, co jde vypustit k zákazníkovi</vt:lpstr>
      <vt:lpstr>Konec sprintu – demo</vt:lpstr>
      <vt:lpstr>„Aha...“</vt:lpstr>
      <vt:lpstr>Retrospektiva</vt:lpstr>
      <vt:lpstr>….a takhle pořád dokola</vt:lpstr>
      <vt:lpstr>A teď prakticky</vt:lpstr>
      <vt:lpstr>Prezentace aplikace PowerPoint</vt:lpstr>
      <vt:lpstr>Zadání/specifikace projektu:</vt:lpstr>
      <vt:lpstr>A tímhle to skončilo:</vt:lpstr>
      <vt:lpstr>Prezentace aplikace PowerPoint</vt:lpstr>
      <vt:lpstr>Kdy je produkt „hotový“.</vt:lpstr>
      <vt:lpstr>Závěr</vt:lpstr>
      <vt:lpstr>Prezentace aplikace PowerPoint</vt:lpstr>
    </vt:vector>
  </TitlesOfParts>
  <Company>Seznam.cz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Veres</dc:creator>
  <cp:lastModifiedBy>Vacek, Marek</cp:lastModifiedBy>
  <cp:revision>368</cp:revision>
  <dcterms:created xsi:type="dcterms:W3CDTF">2013-01-02T13:14:24Z</dcterms:created>
  <dcterms:modified xsi:type="dcterms:W3CDTF">2014-09-29T11:07:40Z</dcterms:modified>
</cp:coreProperties>
</file>