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92" r:id="rId4"/>
    <p:sldId id="258" r:id="rId5"/>
    <p:sldId id="301" r:id="rId6"/>
    <p:sldId id="299" r:id="rId7"/>
    <p:sldId id="300" r:id="rId8"/>
    <p:sldId id="302" r:id="rId9"/>
    <p:sldId id="309" r:id="rId10"/>
    <p:sldId id="310" r:id="rId11"/>
    <p:sldId id="304" r:id="rId12"/>
    <p:sldId id="311" r:id="rId13"/>
    <p:sldId id="306" r:id="rId14"/>
    <p:sldId id="314" r:id="rId15"/>
    <p:sldId id="313" r:id="rId16"/>
    <p:sldId id="335" r:id="rId17"/>
    <p:sldId id="336" r:id="rId18"/>
    <p:sldId id="319" r:id="rId19"/>
    <p:sldId id="293" r:id="rId20"/>
    <p:sldId id="291" r:id="rId21"/>
    <p:sldId id="316" r:id="rId22"/>
    <p:sldId id="317" r:id="rId23"/>
    <p:sldId id="320" r:id="rId24"/>
    <p:sldId id="321" r:id="rId25"/>
    <p:sldId id="322" r:id="rId26"/>
    <p:sldId id="323" r:id="rId27"/>
    <p:sldId id="285" r:id="rId28"/>
    <p:sldId id="315" r:id="rId29"/>
    <p:sldId id="297" r:id="rId30"/>
    <p:sldId id="295" r:id="rId31"/>
    <p:sldId id="296" r:id="rId32"/>
    <p:sldId id="324" r:id="rId33"/>
    <p:sldId id="325" r:id="rId34"/>
    <p:sldId id="326" r:id="rId35"/>
    <p:sldId id="327" r:id="rId36"/>
    <p:sldId id="328" r:id="rId37"/>
    <p:sldId id="329" r:id="rId38"/>
    <p:sldId id="330" r:id="rId39"/>
    <p:sldId id="331" r:id="rId40"/>
    <p:sldId id="332" r:id="rId41"/>
    <p:sldId id="333" r:id="rId42"/>
    <p:sldId id="334" r:id="rId43"/>
    <p:sldId id="278" r:id="rId44"/>
  </p:sldIdLst>
  <p:sldSz cx="9144000" cy="6858000" type="screen4x3"/>
  <p:notesSz cx="7035800" cy="93091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onny Kolb" initials="RK" lastIdx="14" clrIdx="0"/>
  <p:cmAuthor id="1" name="e563514" initials="e" lastIdx="0" clrIdx="1"/>
  <p:cmAuthor id="2" name="e563514" initials="JP" lastIdx="1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0053A5"/>
    <a:srgbClr val="DC241F"/>
    <a:srgbClr val="317023"/>
    <a:srgbClr val="C3C8CD"/>
    <a:srgbClr val="51DC00"/>
    <a:srgbClr val="414141"/>
    <a:srgbClr val="616A74"/>
    <a:srgbClr val="C38E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209" autoAdjust="0"/>
  </p:normalViewPr>
  <p:slideViewPr>
    <p:cSldViewPr snapToGrid="0">
      <p:cViewPr varScale="1">
        <p:scale>
          <a:sx n="94" d="100"/>
          <a:sy n="94" d="100"/>
        </p:scale>
        <p:origin x="-21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-3102" y="-90"/>
      </p:cViewPr>
      <p:guideLst>
        <p:guide orient="horz" pos="2932"/>
        <p:guide pos="221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155950" y="8867775"/>
            <a:ext cx="728663" cy="2444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89180" tIns="45401" rIns="89180" bIns="45401">
            <a:spAutoFit/>
          </a:bodyPr>
          <a:lstStyle/>
          <a:p>
            <a:pPr algn="ctr" defTabSz="874713" eaLnBrk="0" hangingPunct="0">
              <a:lnSpc>
                <a:spcPct val="90000"/>
              </a:lnSpc>
              <a:defRPr/>
            </a:pPr>
            <a:r>
              <a:rPr lang="en-US" sz="1100" dirty="0"/>
              <a:t>Page </a:t>
            </a:r>
            <a:fld id="{C43AE026-8CB2-4048-9EB5-BCD3A1110FB9}" type="slidenum">
              <a:rPr lang="en-US" sz="1100"/>
              <a:pPr algn="ctr" defTabSz="874713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155950" y="8867775"/>
            <a:ext cx="728663" cy="24447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wrap="none" lIns="89180" tIns="45401" rIns="89180" bIns="45401">
            <a:spAutoFit/>
          </a:bodyPr>
          <a:lstStyle/>
          <a:p>
            <a:pPr algn="ctr" defTabSz="874713" eaLnBrk="0" hangingPunct="0">
              <a:lnSpc>
                <a:spcPct val="90000"/>
              </a:lnSpc>
              <a:defRPr/>
            </a:pPr>
            <a:r>
              <a:rPr lang="en-US" sz="1100" dirty="0"/>
              <a:t>Page </a:t>
            </a:r>
            <a:fld id="{1293A844-8CB2-4CC8-907E-4429190C0AC9}" type="slidenum">
              <a:rPr lang="en-US" sz="1100"/>
              <a:pPr algn="ctr" defTabSz="874713" eaLnBrk="0" hangingPunct="0">
                <a:lnSpc>
                  <a:spcPct val="90000"/>
                </a:lnSpc>
                <a:defRPr/>
              </a:pPr>
              <a:t>‹#›</a:t>
            </a:fld>
            <a:endParaRPr lang="en-US" sz="1100" dirty="0"/>
          </a:p>
        </p:txBody>
      </p:sp>
      <p:sp>
        <p:nvSpPr>
          <p:cNvPr id="25603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8500"/>
            <a:ext cx="4654550" cy="349091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421188"/>
            <a:ext cx="5159375" cy="4191000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  <a:effectLst/>
        </p:spPr>
        <p:txBody>
          <a:bodyPr vert="horz" wrap="square" lIns="92424" tIns="47023" rIns="92424" bIns="47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0328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5572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0657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</a:t>
            </a:r>
            <a:r>
              <a:rPr lang="en-US" baseline="0" dirty="0" smtClean="0"/>
              <a:t> of static code analysis</a:t>
            </a:r>
          </a:p>
          <a:p>
            <a:r>
              <a:rPr lang="en-US" baseline="0" dirty="0" smtClean="0"/>
              <a:t>examples of static code analysis</a:t>
            </a:r>
            <a:r>
              <a:rPr lang="en-US" baseline="0" dirty="0"/>
              <a:t> </a:t>
            </a:r>
            <a:r>
              <a:rPr lang="en-US" baseline="0" dirty="0" smtClean="0"/>
              <a:t>(would be nice to have it interactive … give them examples to find)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</a:t>
            </a:r>
            <a:r>
              <a:rPr lang="en-US" baseline="0" dirty="0" smtClean="0"/>
              <a:t> of static code analysis</a:t>
            </a:r>
          </a:p>
          <a:p>
            <a:r>
              <a:rPr lang="en-US" baseline="0" dirty="0" smtClean="0"/>
              <a:t>examples of static code analysis</a:t>
            </a:r>
            <a:r>
              <a:rPr lang="en-US" baseline="0" dirty="0"/>
              <a:t> </a:t>
            </a:r>
            <a:r>
              <a:rPr lang="en-US" baseline="0" dirty="0" smtClean="0"/>
              <a:t>(would be nice to have it interactive … give them examples to find)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C3C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588" y="4803775"/>
            <a:ext cx="9140825" cy="2054225"/>
            <a:chOff x="1" y="3026"/>
            <a:chExt cx="5758" cy="1294"/>
          </a:xfrm>
        </p:grpSpPr>
        <p:sp>
          <p:nvSpPr>
            <p:cNvPr id="5" name="Freeform 4"/>
            <p:cNvSpPr>
              <a:spLocks/>
            </p:cNvSpPr>
            <p:nvPr userDrawn="1"/>
          </p:nvSpPr>
          <p:spPr bwMode="auto">
            <a:xfrm>
              <a:off x="1" y="3026"/>
              <a:ext cx="5758" cy="288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2879" y="0"/>
                </a:cxn>
                <a:cxn ang="0">
                  <a:pos x="5758" y="314"/>
                </a:cxn>
              </a:cxnLst>
              <a:rect l="0" t="0" r="r" b="b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defRPr/>
              </a:pPr>
              <a:endParaRPr lang="en-US" dirty="0"/>
            </a:p>
          </p:txBody>
        </p:sp>
        <p:sp>
          <p:nvSpPr>
            <p:cNvPr id="6" name="Rectangle 15"/>
            <p:cNvSpPr>
              <a:spLocks noChangeArrowheads="1"/>
            </p:cNvSpPr>
            <p:nvPr userDrawn="1"/>
          </p:nvSpPr>
          <p:spPr bwMode="auto">
            <a:xfrm>
              <a:off x="1" y="3314"/>
              <a:ext cx="5758" cy="1006"/>
            </a:xfrm>
            <a:prstGeom prst="rect">
              <a:avLst/>
            </a:prstGeom>
            <a:solidFill>
              <a:schemeClr val="bg1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110000"/>
                </a:lnSpc>
                <a:defRPr/>
              </a:pPr>
              <a:endParaRPr lang="en-US" dirty="0"/>
            </a:p>
          </p:txBody>
        </p:sp>
      </p:grpSp>
      <p:pic>
        <p:nvPicPr>
          <p:cNvPr id="7" name="Picture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450" y="5903913"/>
            <a:ext cx="1835150" cy="3397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087438"/>
            <a:ext cx="7772400" cy="1905000"/>
          </a:xfrm>
        </p:spPr>
        <p:txBody>
          <a:bodyPr/>
          <a:lstStyle>
            <a:lvl1pPr algn="ctr">
              <a:lnSpc>
                <a:spcPct val="85000"/>
              </a:lnSpc>
              <a:spcBef>
                <a:spcPct val="15000"/>
              </a:spcBef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95625"/>
            <a:ext cx="6400800" cy="1436688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rgbClr val="0053A5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 noChangeShapeType="1"/>
          </p:cNvCxnSpPr>
          <p:nvPr userDrawn="1"/>
        </p:nvCxnSpPr>
        <p:spPr bwMode="auto">
          <a:xfrm rot="5400000">
            <a:off x="1885951" y="3638550"/>
            <a:ext cx="5410200" cy="3175"/>
          </a:xfrm>
          <a:prstGeom prst="line">
            <a:avLst/>
          </a:prstGeom>
          <a:noFill/>
          <a:ln w="12699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Straight Connector 11"/>
          <p:cNvCxnSpPr>
            <a:cxnSpLocks noChangeShapeType="1"/>
          </p:cNvCxnSpPr>
          <p:nvPr userDrawn="1"/>
        </p:nvCxnSpPr>
        <p:spPr bwMode="auto">
          <a:xfrm>
            <a:off x="180975" y="3675063"/>
            <a:ext cx="8648700" cy="1587"/>
          </a:xfrm>
          <a:prstGeom prst="line">
            <a:avLst/>
          </a:prstGeom>
          <a:noFill/>
          <a:ln w="12699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9" y="1316039"/>
            <a:ext cx="3846512" cy="22463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Rectangle 3"/>
          <p:cNvSpPr>
            <a:spLocks noGrp="1" noChangeArrowheads="1"/>
          </p:cNvSpPr>
          <p:nvPr>
            <p:ph type="body" idx="10"/>
          </p:nvPr>
        </p:nvSpPr>
        <p:spPr>
          <a:xfrm>
            <a:off x="554039" y="4211639"/>
            <a:ext cx="3846512" cy="22463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4796855" y="1316039"/>
            <a:ext cx="3846512" cy="22463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2"/>
          </p:nvPr>
        </p:nvSpPr>
        <p:spPr>
          <a:xfrm>
            <a:off x="4796855" y="4211639"/>
            <a:ext cx="3846512" cy="22463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54039" y="895350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idx="14"/>
          </p:nvPr>
        </p:nvSpPr>
        <p:spPr>
          <a:xfrm>
            <a:off x="4796855" y="895350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Rectangle 3"/>
          <p:cNvSpPr>
            <a:spLocks noGrp="1" noChangeArrowheads="1"/>
          </p:cNvSpPr>
          <p:nvPr>
            <p:ph type="body" idx="15"/>
          </p:nvPr>
        </p:nvSpPr>
        <p:spPr>
          <a:xfrm>
            <a:off x="554039" y="3781425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body" idx="16"/>
          </p:nvPr>
        </p:nvSpPr>
        <p:spPr>
          <a:xfrm>
            <a:off x="4796855" y="3781425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9"/>
          <p:cNvCxnSpPr>
            <a:cxnSpLocks noChangeShapeType="1"/>
          </p:cNvCxnSpPr>
          <p:nvPr/>
        </p:nvCxnSpPr>
        <p:spPr bwMode="auto">
          <a:xfrm rot="5400000">
            <a:off x="1885951" y="3638550"/>
            <a:ext cx="5410200" cy="3175"/>
          </a:xfrm>
          <a:prstGeom prst="line">
            <a:avLst/>
          </a:prstGeom>
          <a:noFill/>
          <a:ln w="12699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10"/>
          <p:cNvCxnSpPr>
            <a:cxnSpLocks noChangeShapeType="1"/>
          </p:cNvCxnSpPr>
          <p:nvPr/>
        </p:nvCxnSpPr>
        <p:spPr bwMode="auto">
          <a:xfrm>
            <a:off x="4589463" y="3675063"/>
            <a:ext cx="4233862" cy="1587"/>
          </a:xfrm>
          <a:prstGeom prst="line">
            <a:avLst/>
          </a:prstGeom>
          <a:noFill/>
          <a:ln w="12699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9" y="1316039"/>
            <a:ext cx="3843336" cy="5137149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4796855" y="1316039"/>
            <a:ext cx="3846512" cy="22463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3"/>
          <p:cNvSpPr>
            <a:spLocks noGrp="1" noChangeArrowheads="1"/>
          </p:cNvSpPr>
          <p:nvPr>
            <p:ph type="body" idx="12"/>
          </p:nvPr>
        </p:nvSpPr>
        <p:spPr>
          <a:xfrm>
            <a:off x="4796855" y="4211639"/>
            <a:ext cx="3846512" cy="2246312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54039" y="895350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idx="14"/>
          </p:nvPr>
        </p:nvSpPr>
        <p:spPr>
          <a:xfrm>
            <a:off x="4796855" y="895350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Rectangle 3"/>
          <p:cNvSpPr>
            <a:spLocks noGrp="1" noChangeArrowheads="1"/>
          </p:cNvSpPr>
          <p:nvPr>
            <p:ph type="body" idx="16"/>
          </p:nvPr>
        </p:nvSpPr>
        <p:spPr>
          <a:xfrm>
            <a:off x="4796855" y="3781425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lo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>
            <a:cxnSpLocks noChangeShapeType="1"/>
          </p:cNvCxnSpPr>
          <p:nvPr userDrawn="1"/>
        </p:nvCxnSpPr>
        <p:spPr bwMode="auto">
          <a:xfrm rot="5400000">
            <a:off x="1885951" y="3638550"/>
            <a:ext cx="5410200" cy="3175"/>
          </a:xfrm>
          <a:prstGeom prst="line">
            <a:avLst/>
          </a:prstGeom>
          <a:noFill/>
          <a:ln w="12699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4039" y="1316038"/>
            <a:ext cx="3846512" cy="5039041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11"/>
          </p:nvPr>
        </p:nvSpPr>
        <p:spPr>
          <a:xfrm>
            <a:off x="4796855" y="1316038"/>
            <a:ext cx="3846512" cy="5039041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Rectangle 3"/>
          <p:cNvSpPr>
            <a:spLocks noGrp="1" noChangeArrowheads="1"/>
          </p:cNvSpPr>
          <p:nvPr>
            <p:ph type="body" idx="13"/>
          </p:nvPr>
        </p:nvSpPr>
        <p:spPr>
          <a:xfrm>
            <a:off x="554039" y="895350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Rectangle 3"/>
          <p:cNvSpPr>
            <a:spLocks noGrp="1" noChangeArrowheads="1"/>
          </p:cNvSpPr>
          <p:nvPr>
            <p:ph type="body" idx="14"/>
          </p:nvPr>
        </p:nvSpPr>
        <p:spPr>
          <a:xfrm>
            <a:off x="4796855" y="895350"/>
            <a:ext cx="3846512" cy="31159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/>
          <a:lstStyle>
            <a:lvl1pPr algn="ctr">
              <a:buFontTx/>
              <a:buNone/>
              <a:defRPr sz="1600" b="1" i="0" baseline="0">
                <a:latin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genda Slide">
    <p:bg>
      <p:bgPr>
        <a:solidFill>
          <a:srgbClr val="C3C8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1368425" y="2136775"/>
            <a:ext cx="6181725" cy="3810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0488" tIns="44450" rIns="90488" bIns="44450"/>
          <a:lstStyle/>
          <a:p>
            <a:pPr algn="ctr" eaLnBrk="0" hangingPunct="0">
              <a:lnSpc>
                <a:spcPct val="110000"/>
              </a:lnSpc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1588" y="4803775"/>
            <a:ext cx="9140825" cy="2054225"/>
            <a:chOff x="1" y="3026"/>
            <a:chExt cx="5758" cy="1294"/>
          </a:xfrm>
        </p:grpSpPr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1" y="3026"/>
              <a:ext cx="5758" cy="288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2879" y="0"/>
                </a:cxn>
                <a:cxn ang="0">
                  <a:pos x="5758" y="314"/>
                </a:cxn>
              </a:cxnLst>
              <a:rect l="0" t="0" r="r" b="b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defRPr/>
              </a:pPr>
              <a:endParaRPr lang="en-US" dirty="0"/>
            </a:p>
          </p:txBody>
        </p:sp>
        <p:sp>
          <p:nvSpPr>
            <p:cNvPr id="7" name="Rectangle 15"/>
            <p:cNvSpPr>
              <a:spLocks noChangeArrowheads="1"/>
            </p:cNvSpPr>
            <p:nvPr userDrawn="1"/>
          </p:nvSpPr>
          <p:spPr bwMode="auto">
            <a:xfrm>
              <a:off x="1" y="3314"/>
              <a:ext cx="5758" cy="1006"/>
            </a:xfrm>
            <a:prstGeom prst="rect">
              <a:avLst/>
            </a:prstGeom>
            <a:solidFill>
              <a:schemeClr val="bg1"/>
            </a:solidFill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110000"/>
                </a:lnSpc>
                <a:defRPr/>
              </a:pPr>
              <a:endParaRPr lang="en-US" dirty="0"/>
            </a:p>
          </p:txBody>
        </p:sp>
      </p:grpSp>
      <p:pic>
        <p:nvPicPr>
          <p:cNvPr id="8" name="Picture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4450" y="5903913"/>
            <a:ext cx="1835150" cy="339725"/>
          </a:xfrm>
          <a:prstGeom prst="rect">
            <a:avLst/>
          </a:prstGeom>
          <a:noFill/>
          <a:ln w="12699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00470"/>
            <a:ext cx="7772400" cy="1555178"/>
          </a:xfrm>
        </p:spPr>
        <p:txBody>
          <a:bodyPr/>
          <a:lstStyle>
            <a:lvl1pPr algn="ctr">
              <a:lnSpc>
                <a:spcPct val="85000"/>
              </a:lnSpc>
              <a:spcBef>
                <a:spcPct val="15000"/>
              </a:spcBef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167128"/>
            <a:ext cx="6400800" cy="2365185"/>
          </a:xfrm>
        </p:spPr>
        <p:txBody>
          <a:bodyPr/>
          <a:lstStyle>
            <a:lvl1pPr marL="0" indent="0" algn="l">
              <a:buFontTx/>
              <a:buNone/>
              <a:defRPr sz="1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1588" y="4803775"/>
            <a:ext cx="9140825" cy="2054225"/>
            <a:chOff x="1" y="3026"/>
            <a:chExt cx="5758" cy="1294"/>
          </a:xfrm>
          <a:solidFill>
            <a:srgbClr val="C3C8CD"/>
          </a:solidFill>
        </p:grpSpPr>
        <p:sp>
          <p:nvSpPr>
            <p:cNvPr id="3" name="Freeform 2"/>
            <p:cNvSpPr>
              <a:spLocks/>
            </p:cNvSpPr>
            <p:nvPr/>
          </p:nvSpPr>
          <p:spPr bwMode="auto">
            <a:xfrm>
              <a:off x="1" y="3026"/>
              <a:ext cx="5758" cy="288"/>
            </a:xfrm>
            <a:custGeom>
              <a:avLst/>
              <a:gdLst/>
              <a:ahLst/>
              <a:cxnLst>
                <a:cxn ang="0">
                  <a:pos x="0" y="314"/>
                </a:cxn>
                <a:cxn ang="0">
                  <a:pos x="2879" y="0"/>
                </a:cxn>
                <a:cxn ang="0">
                  <a:pos x="5758" y="314"/>
                </a:cxn>
              </a:cxnLst>
              <a:rect l="0" t="0" r="r" b="b"/>
              <a:pathLst>
                <a:path w="5758" h="314">
                  <a:moveTo>
                    <a:pt x="0" y="314"/>
                  </a:moveTo>
                  <a:cubicBezTo>
                    <a:pt x="959" y="157"/>
                    <a:pt x="1919" y="0"/>
                    <a:pt x="2879" y="0"/>
                  </a:cubicBezTo>
                  <a:cubicBezTo>
                    <a:pt x="3839" y="0"/>
                    <a:pt x="4798" y="157"/>
                    <a:pt x="5758" y="31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algn="ctr" eaLnBrk="0" hangingPunct="0">
                <a:lnSpc>
                  <a:spcPct val="110000"/>
                </a:lnSpc>
                <a:defRPr/>
              </a:pPr>
              <a:endParaRPr lang="en-US" dirty="0"/>
            </a:p>
          </p:txBody>
        </p:sp>
        <p:sp>
          <p:nvSpPr>
            <p:cNvPr id="4" name="Rectangle 15"/>
            <p:cNvSpPr>
              <a:spLocks noChangeArrowheads="1"/>
            </p:cNvSpPr>
            <p:nvPr/>
          </p:nvSpPr>
          <p:spPr bwMode="auto">
            <a:xfrm>
              <a:off x="1" y="3314"/>
              <a:ext cx="5758" cy="1006"/>
            </a:xfrm>
            <a:prstGeom prst="rect">
              <a:avLst/>
            </a:prstGeom>
            <a:grpFill/>
            <a:ln w="12699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 eaLnBrk="0" hangingPunct="0">
                <a:lnSpc>
                  <a:spcPct val="110000"/>
                </a:lnSpc>
                <a:defRPr/>
              </a:pPr>
              <a:endParaRPr lang="en-US" dirty="0"/>
            </a:p>
          </p:txBody>
        </p:sp>
      </p:grpSp>
      <p:pic>
        <p:nvPicPr>
          <p:cNvPr id="5" name="Picture 18"/>
          <p:cNvPicPr>
            <a:picLocks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5775" y="1571625"/>
            <a:ext cx="561975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9"/>
          <p:cNvSpPr>
            <a:spLocks noChangeArrowheads="1"/>
          </p:cNvSpPr>
          <p:nvPr userDrawn="1"/>
        </p:nvSpPr>
        <p:spPr bwMode="auto">
          <a:xfrm>
            <a:off x="2947988" y="3025775"/>
            <a:ext cx="324167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488" tIns="44450" rIns="90488" bIns="44450" anchor="ctr">
            <a:spAutoFit/>
          </a:bodyPr>
          <a:lstStyle/>
          <a:p>
            <a:pPr algn="r" eaLnBrk="0" hangingPunct="0">
              <a:defRPr/>
            </a:pPr>
            <a:r>
              <a:rPr lang="en-US" sz="2400" dirty="0"/>
              <a:t> </a:t>
            </a:r>
            <a:r>
              <a:rPr lang="en-US" sz="2400" b="1" dirty="0"/>
              <a:t>www.honeywell.com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5pPr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Walkaway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992188"/>
            <a:ext cx="7997825" cy="4759387"/>
          </a:xfrm>
        </p:spPr>
        <p:txBody>
          <a:bodyPr/>
          <a:lstStyle>
            <a:lvl1pPr>
              <a:defRPr sz="2000" baseline="0"/>
            </a:lvl1pPr>
            <a:lvl2pPr>
              <a:defRPr sz="1800" baseline="0"/>
            </a:lvl2pPr>
            <a:lvl3pPr>
              <a:defRPr sz="1600" baseline="0"/>
            </a:lvl3pPr>
            <a:lvl5pPr>
              <a:defRPr sz="1400" baseline="0">
                <a:latin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0" y="5989320"/>
            <a:ext cx="9144000" cy="466154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anchor="ctr"/>
          <a:lstStyle>
            <a:lvl1pPr algn="ctr">
              <a:buFontTx/>
              <a:buNone/>
              <a:defRPr>
                <a:solidFill>
                  <a:schemeClr val="bg1"/>
                </a:solidFill>
              </a:defRPr>
            </a:lvl1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55397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2744279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63" y="992188"/>
            <a:ext cx="3922712" cy="50323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992188"/>
            <a:ext cx="3922713" cy="50323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63563" y="106363"/>
            <a:ext cx="7997825" cy="468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#1 Title – 28 Pt. Arial Bold Title Case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3563" y="992188"/>
            <a:ext cx="7997825" cy="503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Bullet level – 24 pt. Arial bold sentence case</a:t>
            </a:r>
          </a:p>
          <a:p>
            <a:pPr lvl="1"/>
            <a:r>
              <a:rPr lang="en-US" dirty="0" smtClean="0"/>
              <a:t>Second level – 20 pt. Arial bold sentence case</a:t>
            </a:r>
          </a:p>
          <a:p>
            <a:pPr lvl="2"/>
            <a:r>
              <a:rPr lang="en-US" dirty="0" smtClean="0"/>
              <a:t>Third level – 18 pt. Arial sentence case</a:t>
            </a:r>
          </a:p>
          <a:p>
            <a:pPr lvl="3"/>
            <a:r>
              <a:rPr lang="en-US" dirty="0" smtClean="0"/>
              <a:t>Third level – 16 pt. Arial sentence case</a:t>
            </a: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49213" y="6584950"/>
            <a:ext cx="336550" cy="2254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>
              <a:lnSpc>
                <a:spcPct val="90000"/>
              </a:lnSpc>
              <a:defRPr/>
            </a:pPr>
            <a:fld id="{98A129B9-1E4B-4B09-9CB0-828A1E89BEE9}" type="slidenum">
              <a:rPr lang="en-US" sz="1000" b="1" i="1"/>
              <a:pPr eaLnBrk="0" hangingPunct="0">
                <a:lnSpc>
                  <a:spcPct val="90000"/>
                </a:lnSpc>
                <a:defRPr/>
              </a:pPr>
              <a:t>‹#›</a:t>
            </a:fld>
            <a:endParaRPr lang="en-US" sz="1000" b="1" i="1" dirty="0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4051917" y="6584950"/>
            <a:ext cx="1021114" cy="2282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 eaLnBrk="0" hangingPunct="0">
              <a:lnSpc>
                <a:spcPct val="90000"/>
              </a:lnSpc>
              <a:defRPr/>
            </a:pPr>
            <a:r>
              <a:rPr lang="en-US" sz="1000" dirty="0" smtClean="0"/>
              <a:t>HONEYWELL</a:t>
            </a:r>
            <a:endParaRPr lang="en-US" sz="1000" dirty="0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5807075" y="6648450"/>
            <a:ext cx="333533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r" eaLnBrk="1" hangingPunct="1"/>
            <a:r>
              <a:rPr lang="en-US" sz="800" b="0" i="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Static Code</a:t>
            </a:r>
            <a:r>
              <a:rPr lang="en-US" sz="800" b="0" i="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Analysis</a:t>
            </a:r>
          </a:p>
          <a:p>
            <a:pPr algn="r" eaLnBrk="1" hangingPunct="1"/>
            <a:endParaRPr lang="en-US" sz="800" b="0" dirty="0" smtClean="0"/>
          </a:p>
        </p:txBody>
      </p:sp>
      <p:grpSp>
        <p:nvGrpSpPr>
          <p:cNvPr id="1031" name="Group 23"/>
          <p:cNvGrpSpPr>
            <a:grpSpLocks/>
          </p:cNvGrpSpPr>
          <p:nvPr/>
        </p:nvGrpSpPr>
        <p:grpSpPr bwMode="auto">
          <a:xfrm>
            <a:off x="280988" y="533400"/>
            <a:ext cx="8574087" cy="204788"/>
            <a:chOff x="183" y="456"/>
            <a:chExt cx="5401" cy="129"/>
          </a:xfrm>
        </p:grpSpPr>
        <p:pic>
          <p:nvPicPr>
            <p:cNvPr id="1033" name="Picture 19"/>
            <p:cNvPicPr>
              <a:picLocks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0" y="456"/>
              <a:ext cx="594" cy="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6" name="Line 22"/>
            <p:cNvSpPr>
              <a:spLocks noChangeShapeType="1"/>
            </p:cNvSpPr>
            <p:nvPr userDrawn="1"/>
          </p:nvSpPr>
          <p:spPr bwMode="auto">
            <a:xfrm>
              <a:off x="183" y="585"/>
              <a:ext cx="5401" cy="0"/>
            </a:xfrm>
            <a:prstGeom prst="line">
              <a:avLst/>
            </a:prstGeom>
            <a:noFill/>
            <a:ln w="12700">
              <a:solidFill>
                <a:srgbClr val="DC241F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/>
            <a:lstStyle/>
            <a:p>
              <a:pPr algn="ctr" eaLnBrk="0" hangingPunct="0">
                <a:lnSpc>
                  <a:spcPct val="110000"/>
                </a:lnSpc>
                <a:defRPr/>
              </a:pPr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71" r:id="rId10"/>
    <p:sldLayoutId id="2147483772" r:id="rId11"/>
    <p:sldLayoutId id="2147483773" r:id="rId12"/>
  </p:sldLayoutIdLst>
  <p:transition>
    <p:wipe dir="r"/>
  </p:transition>
  <p:hf hdr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174625" indent="-17462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DC241F"/>
        </a:buClr>
        <a:buChar char="•"/>
        <a:defRPr b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68275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0053A5"/>
        </a:buClr>
        <a:buSzPct val="120000"/>
        <a:buFont typeface="Arial" charset="0"/>
        <a:buChar char="-"/>
        <a:defRPr sz="1600" b="0">
          <a:solidFill>
            <a:schemeClr val="tx1"/>
          </a:solidFill>
          <a:latin typeface="+mn-lt"/>
        </a:defRPr>
      </a:lvl2pPr>
      <a:lvl3pPr marL="738188" indent="-166688" algn="l" rtl="0" eaLnBrk="0" fontAlgn="base" hangingPunct="0">
        <a:lnSpc>
          <a:spcPct val="85000"/>
        </a:lnSpc>
        <a:spcBef>
          <a:spcPct val="30000"/>
        </a:spcBef>
        <a:spcAft>
          <a:spcPct val="0"/>
        </a:spcAft>
        <a:buClr>
          <a:srgbClr val="317023"/>
        </a:buClr>
        <a:buSzPct val="90000"/>
        <a:buFont typeface="Wingdings" pitchFamily="2" charset="2"/>
        <a:buChar char="w"/>
        <a:defRPr sz="1400">
          <a:solidFill>
            <a:schemeClr val="tx1"/>
          </a:solidFill>
          <a:latin typeface="+mn-lt"/>
        </a:defRPr>
      </a:lvl3pPr>
      <a:lvl4pPr marL="973138" indent="-12065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23304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787650" indent="-271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244850" indent="-271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702050" indent="-271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159250" indent="-27146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 Static Code Analysis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Jakub Papcun</a:t>
            </a:r>
          </a:p>
          <a:p>
            <a:r>
              <a:rPr lang="en-US" b="1" dirty="0" smtClean="0"/>
              <a:t>Jan Svoboda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8" name="Content Placeholder 7" descr="exampl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193" y="962522"/>
            <a:ext cx="3085369" cy="2512197"/>
          </a:xfrm>
        </p:spPr>
      </p:pic>
      <p:sp>
        <p:nvSpPr>
          <p:cNvPr id="4" name="Rounded Rectangle 3"/>
          <p:cNvSpPr/>
          <p:nvPr/>
        </p:nvSpPr>
        <p:spPr bwMode="auto">
          <a:xfrm>
            <a:off x="1012252" y="1730103"/>
            <a:ext cx="109086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Left Arrow Callout 6"/>
          <p:cNvSpPr/>
          <p:nvPr/>
        </p:nvSpPr>
        <p:spPr bwMode="auto">
          <a:xfrm>
            <a:off x="2143760" y="1676400"/>
            <a:ext cx="4724400" cy="375920"/>
          </a:xfrm>
          <a:prstGeom prst="leftArrowCallou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210" y="1686828"/>
            <a:ext cx="2611470" cy="369332"/>
          </a:xfrm>
          <a:prstGeom prst="rect">
            <a:avLst/>
          </a:prstGeom>
          <a:noFill/>
          <a:ln w="1905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Statement always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40" y="4521200"/>
            <a:ext cx="773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Statement is always false and never enters the block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 variable may be null and </a:t>
            </a:r>
            <a:r>
              <a:rPr lang="en-US" dirty="0" smtClean="0"/>
              <a:t>NullPointerException</a:t>
            </a:r>
            <a:r>
              <a:rPr lang="en-US" dirty="0" smtClean="0"/>
              <a:t> may be thrown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347532" y="2553063"/>
            <a:ext cx="166998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Up Arrow Callout 11"/>
          <p:cNvSpPr/>
          <p:nvPr/>
        </p:nvSpPr>
        <p:spPr bwMode="auto">
          <a:xfrm>
            <a:off x="1278718" y="2931277"/>
            <a:ext cx="1913712" cy="764691"/>
          </a:xfrm>
          <a:prstGeom prst="upArrowCallout">
            <a:avLst>
              <a:gd name="adj1" fmla="val 9073"/>
              <a:gd name="adj2" fmla="val 16740"/>
              <a:gd name="adj3" fmla="val 20705"/>
              <a:gd name="adj4" fmla="val 48695"/>
            </a:avLst>
          </a:prstGeom>
          <a:noFill/>
          <a:ln w="19050" cap="flat" cmpd="sng" algn="ctr">
            <a:solidFill>
              <a:srgbClr val="DC24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90069" y="3315454"/>
            <a:ext cx="18229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s</a:t>
            </a:r>
            <a:r>
              <a:rPr lang="en-US" dirty="0" smtClean="0"/>
              <a:t> may be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8" name="Content Placeholder 5" descr="example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698261" y="1767413"/>
            <a:ext cx="5220429" cy="157184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3</a:t>
            </a:r>
            <a:endParaRPr lang="en-US" dirty="0"/>
          </a:p>
        </p:txBody>
      </p:sp>
      <p:pic>
        <p:nvPicPr>
          <p:cNvPr id="6" name="Content Placeholder 5" descr="example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8261" y="1767413"/>
            <a:ext cx="5220429" cy="1571844"/>
          </a:xfrm>
        </p:spPr>
      </p:pic>
      <p:sp>
        <p:nvSpPr>
          <p:cNvPr id="4" name="Rounded Rectangle 3"/>
          <p:cNvSpPr/>
          <p:nvPr/>
        </p:nvSpPr>
        <p:spPr bwMode="auto">
          <a:xfrm>
            <a:off x="2729292" y="1963783"/>
            <a:ext cx="389502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5" name="Up Arrow Callout 4"/>
          <p:cNvSpPr/>
          <p:nvPr/>
        </p:nvSpPr>
        <p:spPr bwMode="auto">
          <a:xfrm>
            <a:off x="3635838" y="2291197"/>
            <a:ext cx="1332402" cy="746643"/>
          </a:xfrm>
          <a:prstGeom prst="upArrowCallout">
            <a:avLst>
              <a:gd name="adj1" fmla="val 9073"/>
              <a:gd name="adj2" fmla="val 16740"/>
              <a:gd name="adj3" fmla="val 20705"/>
              <a:gd name="adj4" fmla="val 48695"/>
            </a:avLst>
          </a:prstGeom>
          <a:noFill/>
          <a:ln w="19050" cap="flat" cmpd="sng" algn="ctr">
            <a:solidFill>
              <a:srgbClr val="DC24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1029" y="2685534"/>
            <a:ext cx="9316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dirty="0" smtClean="0"/>
              <a:t> or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&amp;&amp;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6960" y="4632960"/>
            <a:ext cx="7460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Questionable use of bit operation ‘&amp;’ in expression. Did you mean ‘&amp;&amp;’?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6" name="Content Placeholder 5" descr="example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923" y="917020"/>
            <a:ext cx="7997825" cy="2622391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6" name="Content Placeholder 5" descr="example4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2923" y="917020"/>
            <a:ext cx="7997825" cy="2622391"/>
          </a:xfrm>
        </p:spPr>
      </p:pic>
      <p:sp>
        <p:nvSpPr>
          <p:cNvPr id="7" name="Rounded Rectangle 6"/>
          <p:cNvSpPr/>
          <p:nvPr/>
        </p:nvSpPr>
        <p:spPr bwMode="auto">
          <a:xfrm>
            <a:off x="3694492" y="876663"/>
            <a:ext cx="67430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Left Arrow Callout 7"/>
          <p:cNvSpPr/>
          <p:nvPr/>
        </p:nvSpPr>
        <p:spPr bwMode="auto">
          <a:xfrm>
            <a:off x="4419600" y="812800"/>
            <a:ext cx="3566160" cy="375920"/>
          </a:xfrm>
          <a:prstGeom prst="leftArrowCallou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450" y="802908"/>
            <a:ext cx="1869790" cy="369332"/>
          </a:xfrm>
          <a:prstGeom prst="rect">
            <a:avLst/>
          </a:prstGeom>
          <a:noFill/>
          <a:ln w="1905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j </a:t>
            </a:r>
            <a:r>
              <a:rPr lang="en-US" dirty="0" smtClean="0"/>
              <a:t>is never used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40" y="4521200"/>
            <a:ext cx="77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 variable is never used and thus redundant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</a:t>
            </a:r>
            <a:endParaRPr lang="en-US" dirty="0"/>
          </a:p>
        </p:txBody>
      </p:sp>
      <p:pic>
        <p:nvPicPr>
          <p:cNvPr id="6" name="Content Placeholder 5" descr="example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2923" y="917020"/>
            <a:ext cx="7997825" cy="2622391"/>
          </a:xfrm>
        </p:spPr>
      </p:pic>
      <p:sp>
        <p:nvSpPr>
          <p:cNvPr id="7" name="Rounded Rectangle 6"/>
          <p:cNvSpPr/>
          <p:nvPr/>
        </p:nvSpPr>
        <p:spPr bwMode="auto">
          <a:xfrm>
            <a:off x="3694492" y="876663"/>
            <a:ext cx="67430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8" name="Left Arrow Callout 7"/>
          <p:cNvSpPr/>
          <p:nvPr/>
        </p:nvSpPr>
        <p:spPr bwMode="auto">
          <a:xfrm>
            <a:off x="4419600" y="812800"/>
            <a:ext cx="3566160" cy="375920"/>
          </a:xfrm>
          <a:prstGeom prst="leftArrowCallou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2450" y="802908"/>
            <a:ext cx="1869790" cy="369332"/>
          </a:xfrm>
          <a:prstGeom prst="rect">
            <a:avLst/>
          </a:prstGeom>
          <a:noFill/>
          <a:ln w="1905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j </a:t>
            </a:r>
            <a:r>
              <a:rPr lang="en-US" dirty="0" smtClean="0"/>
              <a:t>is never used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40" y="4521200"/>
            <a:ext cx="7731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j variable is never used and thus redundant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k variable is never initialized and thus unusable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 bwMode="auto">
          <a:xfrm>
            <a:off x="1977452" y="1394823"/>
            <a:ext cx="21710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2" name="Left Arrow Callout 11"/>
          <p:cNvSpPr/>
          <p:nvPr/>
        </p:nvSpPr>
        <p:spPr bwMode="auto">
          <a:xfrm>
            <a:off x="2265680" y="1361440"/>
            <a:ext cx="3566160" cy="375920"/>
          </a:xfrm>
          <a:prstGeom prst="leftArrowCallou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08050" y="1361708"/>
            <a:ext cx="1869790" cy="369332"/>
          </a:xfrm>
          <a:prstGeom prst="rect">
            <a:avLst/>
          </a:prstGeom>
          <a:noFill/>
          <a:ln w="1905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urier New" pitchFamily="49" charset="0"/>
                <a:cs typeface="Courier New" pitchFamily="49" charset="0"/>
              </a:rPr>
              <a:t>k </a:t>
            </a:r>
            <a:r>
              <a:rPr lang="en-US" dirty="0" smtClean="0"/>
              <a:t>not initialized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5</a:t>
            </a:r>
            <a:endParaRPr lang="en-US" dirty="0"/>
          </a:p>
        </p:txBody>
      </p:sp>
      <p:pic>
        <p:nvPicPr>
          <p:cNvPr id="17" name="Content Placeholder 16" descr="exampl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511" y="817030"/>
            <a:ext cx="6130208" cy="3917530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5161280"/>
            <a:ext cx="77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dirty="0" smtClean="0"/>
              <a:t>REST may fail and return null</a:t>
            </a:r>
            <a:endParaRPr lang="en-US" dirty="0"/>
          </a:p>
        </p:txBody>
      </p:sp>
      <p:pic>
        <p:nvPicPr>
          <p:cNvPr id="17" name="Content Placeholder 16" descr="example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0511" y="817030"/>
            <a:ext cx="6130208" cy="3917530"/>
          </a:xfrm>
        </p:spPr>
      </p:pic>
      <p:sp>
        <p:nvSpPr>
          <p:cNvPr id="7" name="Rounded Rectangle 6"/>
          <p:cNvSpPr/>
          <p:nvPr/>
        </p:nvSpPr>
        <p:spPr bwMode="auto">
          <a:xfrm>
            <a:off x="3145852" y="1679303"/>
            <a:ext cx="201542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18" name="Up Arrow Callout 17"/>
          <p:cNvSpPr/>
          <p:nvPr/>
        </p:nvSpPr>
        <p:spPr bwMode="auto">
          <a:xfrm>
            <a:off x="3107518" y="2016877"/>
            <a:ext cx="1913712" cy="764691"/>
          </a:xfrm>
          <a:prstGeom prst="upArrowCallout">
            <a:avLst>
              <a:gd name="adj1" fmla="val 9073"/>
              <a:gd name="adj2" fmla="val 16740"/>
              <a:gd name="adj3" fmla="val 20705"/>
              <a:gd name="adj4" fmla="val 48695"/>
            </a:avLst>
          </a:prstGeom>
          <a:noFill/>
          <a:ln w="19050" cap="flat" cmpd="sng" algn="ctr">
            <a:solidFill>
              <a:srgbClr val="DC24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118869" y="2401054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may return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166323"/>
            <a:ext cx="8029831" cy="468312"/>
          </a:xfrm>
        </p:spPr>
        <p:txBody>
          <a:bodyPr/>
          <a:lstStyle/>
          <a:p>
            <a:r>
              <a:rPr lang="en-US" dirty="0" smtClean="0"/>
              <a:t>Static Code Analysis -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Klocwork</a:t>
            </a:r>
          </a:p>
          <a:p>
            <a:endParaRPr lang="en-US" b="1" dirty="0" smtClean="0"/>
          </a:p>
          <a:p>
            <a:r>
              <a:rPr lang="en-US" b="1" dirty="0" smtClean="0"/>
              <a:t>SonarQube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Findbugs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Kiuwan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Others</a:t>
            </a:r>
          </a:p>
          <a:p>
            <a:pPr lvl="1"/>
            <a:r>
              <a:rPr lang="en-US" b="1" dirty="0" smtClean="0"/>
              <a:t>Compilers</a:t>
            </a:r>
          </a:p>
          <a:p>
            <a:pPr lvl="1"/>
            <a:r>
              <a:rPr lang="en-US" b="1" dirty="0" smtClean="0"/>
              <a:t>IDEs</a:t>
            </a:r>
          </a:p>
          <a:p>
            <a:pPr lvl="2"/>
            <a:r>
              <a:rPr lang="en-US" b="1" dirty="0" smtClean="0"/>
              <a:t>IntelliJ</a:t>
            </a:r>
            <a:r>
              <a:rPr lang="en-US" b="1" dirty="0" smtClean="0"/>
              <a:t> Idea</a:t>
            </a:r>
          </a:p>
          <a:p>
            <a:pPr lvl="2"/>
            <a:r>
              <a:rPr lang="en-US" b="1" dirty="0" smtClean="0"/>
              <a:t>Eclipse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Capability Maturity Model Integration (CMMI)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 set of rules defining the maturity of the company</a:t>
            </a:r>
          </a:p>
          <a:p>
            <a:endParaRPr lang="en-US" dirty="0" smtClean="0"/>
          </a:p>
          <a:p>
            <a:r>
              <a:rPr lang="en-US" b="1" dirty="0" smtClean="0"/>
              <a:t>5 levels</a:t>
            </a:r>
          </a:p>
          <a:p>
            <a:endParaRPr lang="en-US" dirty="0" smtClean="0"/>
          </a:p>
          <a:p>
            <a:r>
              <a:rPr lang="en-US" b="1" dirty="0" smtClean="0"/>
              <a:t>Honeywell achieving level 5</a:t>
            </a:r>
          </a:p>
          <a:p>
            <a:pPr lvl="1"/>
            <a:r>
              <a:rPr lang="en-US" dirty="0" smtClean="0"/>
              <a:t>continuous improvement of the processes and evaluation of the results across all the software development disciplines according to collected measurements and metrics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ACS Software Development Process (ASDP)</a:t>
            </a:r>
          </a:p>
          <a:p>
            <a:pPr lvl="1"/>
            <a:r>
              <a:rPr lang="en-US" dirty="0" smtClean="0"/>
              <a:t>Process used for Software Development across ACS</a:t>
            </a:r>
          </a:p>
          <a:p>
            <a:pPr lvl="1"/>
            <a:r>
              <a:rPr lang="en-US" dirty="0" smtClean="0"/>
              <a:t>Aims to be compliant with CMMI level 5</a:t>
            </a:r>
          </a:p>
          <a:p>
            <a:pPr lvl="1"/>
            <a:r>
              <a:rPr lang="en-US" dirty="0" smtClean="0"/>
              <a:t>Static Code Analysis is one of the steps in the Implementation discipline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8"/>
          <p:cNvSpPr>
            <a:spLocks noGrp="1"/>
          </p:cNvSpPr>
          <p:nvPr>
            <p:ph type="title"/>
          </p:nvPr>
        </p:nvSpPr>
        <p:spPr>
          <a:xfrm>
            <a:off x="563563" y="166323"/>
            <a:ext cx="7997825" cy="468312"/>
          </a:xfrm>
        </p:spPr>
        <p:txBody>
          <a:bodyPr/>
          <a:lstStyle/>
          <a:p>
            <a:pPr eaLnBrk="1" hangingPunct="1"/>
            <a:r>
              <a:rPr lang="en-US" dirty="0" smtClean="0"/>
              <a:t>Content</a:t>
            </a:r>
          </a:p>
        </p:txBody>
      </p:sp>
      <p:sp>
        <p:nvSpPr>
          <p:cNvPr id="9219" name="Content Placeholder 2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 smtClean="0"/>
              <a:t>Honeywell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Static Code </a:t>
            </a:r>
            <a:r>
              <a:rPr lang="en-US" dirty="0" smtClean="0"/>
              <a:t>Analysis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Use of SCA in Honeywell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Defect Tracking Integration</a:t>
            </a:r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Manual Code Review Integration</a:t>
            </a:r>
            <a:endParaRPr lang="en-US" dirty="0" smtClean="0"/>
          </a:p>
          <a:p>
            <a:pPr lvl="1"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  <a:p>
            <a:pPr eaLnBrk="1" hangingPunct="1">
              <a:buFont typeface="Arial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Klocwork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Static Code Analysis tool</a:t>
            </a:r>
          </a:p>
          <a:p>
            <a:endParaRPr lang="en-US" dirty="0" smtClean="0"/>
          </a:p>
          <a:p>
            <a:r>
              <a:rPr lang="en-US" b="1" dirty="0" smtClean="0"/>
              <a:t>Supported languages are C/C++, C#, Java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Identifies code vulnerabilities</a:t>
            </a:r>
          </a:p>
          <a:p>
            <a:pPr lvl="1"/>
            <a:r>
              <a:rPr lang="en-US" dirty="0" smtClean="0"/>
              <a:t>Logical errors</a:t>
            </a:r>
          </a:p>
          <a:p>
            <a:pPr lvl="1"/>
            <a:r>
              <a:rPr lang="en-US" dirty="0" smtClean="0"/>
              <a:t>Security vulnerabilities</a:t>
            </a:r>
          </a:p>
          <a:p>
            <a:pPr lvl="1"/>
            <a:r>
              <a:rPr lang="en-US" dirty="0" smtClean="0"/>
              <a:t>Coding standards violations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Klocwork calculates software metrics such as lines of code, lines of comments, </a:t>
            </a:r>
            <a:r>
              <a:rPr lang="en-US" b="1" dirty="0" smtClean="0"/>
              <a:t>cyclomatic</a:t>
            </a:r>
            <a:r>
              <a:rPr lang="en-US" b="1" dirty="0" smtClean="0"/>
              <a:t> complexity, number of functions/methods</a:t>
            </a:r>
          </a:p>
          <a:p>
            <a:endParaRPr lang="en-US" dirty="0" smtClean="0"/>
          </a:p>
          <a:p>
            <a:r>
              <a:rPr lang="en-US" b="1" dirty="0" smtClean="0"/>
              <a:t>Web Interface and user instance of Klocwork</a:t>
            </a:r>
          </a:p>
          <a:p>
            <a:pPr lvl="1"/>
            <a:r>
              <a:rPr lang="en-US" dirty="0" smtClean="0"/>
              <a:t>poor REST API</a:t>
            </a:r>
          </a:p>
          <a:p>
            <a:pPr lvl="1"/>
            <a:r>
              <a:rPr lang="en-US" dirty="0" smtClean="0"/>
              <a:t>various restrictions on the side of Klocwork query language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Klocwork</a:t>
            </a:r>
            <a:endParaRPr lang="en-US" dirty="0"/>
          </a:p>
        </p:txBody>
      </p:sp>
      <p:pic>
        <p:nvPicPr>
          <p:cNvPr id="4" name="Content Placeholder 3" descr="kwScreen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963" y="1010255"/>
            <a:ext cx="8742696" cy="474030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Klocwork</a:t>
            </a:r>
            <a:endParaRPr lang="en-US" dirty="0"/>
          </a:p>
        </p:txBody>
      </p:sp>
      <p:pic>
        <p:nvPicPr>
          <p:cNvPr id="8" name="Content Placeholder 7" descr="kwScree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9723" y="895395"/>
            <a:ext cx="8576149" cy="4997405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Tools Integrated with Klocwork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JIRA</a:t>
            </a:r>
            <a:endParaRPr lang="en-US" b="1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cs-CZ" b="1" dirty="0" smtClean="0"/>
              <a:t>Crucible/FishEye</a:t>
            </a:r>
            <a:endParaRPr lang="en-US" b="1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cs-CZ" b="1" dirty="0" smtClean="0"/>
              <a:t>Reasons</a:t>
            </a:r>
          </a:p>
          <a:p>
            <a:pPr lvl="1"/>
            <a:r>
              <a:rPr lang="cs-CZ" dirty="0" smtClean="0"/>
              <a:t>Klockwork is not very user friendly</a:t>
            </a:r>
          </a:p>
          <a:p>
            <a:pPr lvl="1"/>
            <a:r>
              <a:rPr lang="cs-CZ" dirty="0" smtClean="0"/>
              <a:t>Results of SCA serve as input parameters for processes</a:t>
            </a:r>
          </a:p>
          <a:p>
            <a:pPr lvl="2"/>
            <a:r>
              <a:rPr lang="cs-CZ" dirty="0" smtClean="0"/>
              <a:t>These processes have majority of required data in other tools</a:t>
            </a:r>
          </a:p>
          <a:p>
            <a:pPr lvl="1"/>
            <a:r>
              <a:rPr lang="cs-CZ" dirty="0" smtClean="0"/>
              <a:t>Simplifying the processes</a:t>
            </a:r>
          </a:p>
          <a:p>
            <a:pPr lvl="1"/>
            <a:r>
              <a:rPr lang="cs-CZ" dirty="0" smtClean="0"/>
              <a:t>Delegation of control over SCA results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 </a:t>
            </a:r>
            <a:r>
              <a:rPr lang="cs-CZ" sz="4000" dirty="0" smtClean="0"/>
              <a:t>Defect Tracking Integration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63563" y="166323"/>
            <a:ext cx="8029831" cy="468312"/>
          </a:xfrm>
        </p:spPr>
        <p:txBody>
          <a:bodyPr/>
          <a:lstStyle/>
          <a:p>
            <a:r>
              <a:rPr lang="en-US" dirty="0" smtClean="0"/>
              <a:t>Issue/Defect Tracking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563" y="992188"/>
            <a:ext cx="7997825" cy="5032375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Honeywell ACS uses JIRA</a:t>
            </a:r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Issue </a:t>
            </a:r>
            <a:r>
              <a:rPr lang="en-US" b="1" dirty="0" smtClean="0"/>
              <a:t>and Project tracking software</a:t>
            </a:r>
          </a:p>
          <a:p>
            <a:pPr lvl="1"/>
            <a:r>
              <a:rPr lang="en-US" dirty="0" smtClean="0"/>
              <a:t>tracks time spent on resolving issues, progress of the project and various metrics connected to software development</a:t>
            </a:r>
          </a:p>
          <a:p>
            <a:pPr lvl="1"/>
            <a:r>
              <a:rPr lang="en-US" dirty="0" smtClean="0"/>
              <a:t>one of the main tools used across Honeywell ACS</a:t>
            </a:r>
            <a:endParaRPr lang="en-US" sz="1400" dirty="0" smtClean="0"/>
          </a:p>
          <a:p>
            <a:pPr lvl="1"/>
            <a:endParaRPr lang="en-US" sz="1400" dirty="0" smtClean="0"/>
          </a:p>
          <a:p>
            <a:pPr lvl="1"/>
            <a:endParaRPr lang="en-US" sz="1400" dirty="0" smtClean="0"/>
          </a:p>
          <a:p>
            <a:pPr marL="174625" lvl="1" indent="-174625">
              <a:buClr>
                <a:srgbClr val="DC241F"/>
              </a:buClr>
              <a:buSzTx/>
              <a:buFontTx/>
              <a:buChar char="•"/>
            </a:pPr>
            <a:r>
              <a:rPr lang="en-US" b="1" dirty="0" smtClean="0"/>
              <a:t>Issue</a:t>
            </a:r>
          </a:p>
          <a:p>
            <a:pPr marL="455613" lvl="2" indent="-174625">
              <a:buClr>
                <a:srgbClr val="DC241F"/>
              </a:buClr>
              <a:buSzTx/>
              <a:buFontTx/>
              <a:buChar char="•"/>
            </a:pPr>
            <a:r>
              <a:rPr lang="en-US" dirty="0" smtClean="0"/>
              <a:t>a software bug (defect), a task, a helpdesk ticket, a new feature etc.</a:t>
            </a:r>
          </a:p>
          <a:p>
            <a:pPr marL="455613" lvl="2" indent="-174625">
              <a:buClr>
                <a:srgbClr val="DC241F"/>
              </a:buClr>
              <a:buSzTx/>
              <a:buFontTx/>
              <a:buChar char="•"/>
            </a:pPr>
            <a:endParaRPr lang="en-US" dirty="0" smtClean="0"/>
          </a:p>
          <a:p>
            <a:pPr marL="455613" lvl="2" indent="-174625">
              <a:buClr>
                <a:srgbClr val="DC241F"/>
              </a:buClr>
              <a:buSzTx/>
              <a:buFontTx/>
              <a:buChar char="•"/>
            </a:pPr>
            <a:endParaRPr lang="en-US" dirty="0" smtClean="0"/>
          </a:p>
          <a:p>
            <a:pPr marL="174625" lvl="1" indent="-174625">
              <a:buClr>
                <a:srgbClr val="DC241F"/>
              </a:buClr>
              <a:buSzTx/>
              <a:buFontTx/>
              <a:buChar char="•"/>
            </a:pPr>
            <a:r>
              <a:rPr lang="en-US" b="1" dirty="0" smtClean="0"/>
              <a:t>Easily extensible with wide variety of extensibility options</a:t>
            </a:r>
          </a:p>
          <a:p>
            <a:pPr marL="174625" lvl="1" indent="-174625">
              <a:buClr>
                <a:srgbClr val="DC241F"/>
              </a:buClr>
              <a:buSzTx/>
              <a:buFontTx/>
              <a:buChar char="•"/>
            </a:pPr>
            <a:endParaRPr lang="en-US" dirty="0" smtClean="0"/>
          </a:p>
          <a:p>
            <a:pPr marL="174625" lvl="1" indent="-174625">
              <a:buClr>
                <a:srgbClr val="DC241F"/>
              </a:buClr>
              <a:buSzTx/>
              <a:buFontTx/>
              <a:buChar char="•"/>
            </a:pPr>
            <a:endParaRPr lang="en-US" dirty="0" smtClean="0"/>
          </a:p>
          <a:p>
            <a:pPr marL="174625" lvl="1" indent="-174625">
              <a:buClr>
                <a:srgbClr val="DC241F"/>
              </a:buClr>
              <a:buSzTx/>
              <a:buFontTx/>
              <a:buChar char="•"/>
            </a:pPr>
            <a:r>
              <a:rPr lang="en-US" b="1" dirty="0" smtClean="0"/>
              <a:t>Great integration capabilities with other Atlassian products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 Code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Fisheye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/>
              <a:t>Web Interface for read only acces</a:t>
            </a:r>
            <a:r>
              <a:rPr lang="en-US" b="1" dirty="0" smtClean="0"/>
              <a:t>s to SVN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Visualization and reporting capabilities regarding source code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Searching capabilities according to commits, comments, people etc.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Great WEB API for communication between tools</a:t>
            </a:r>
          </a:p>
          <a:p>
            <a:endParaRPr lang="en-US" b="1" dirty="0" smtClean="0"/>
          </a:p>
          <a:p>
            <a:endParaRPr lang="en-US" b="1" dirty="0"/>
          </a:p>
        </p:txBody>
      </p:sp>
    </p:spTree>
  </p:cSld>
  <p:clrMapOvr>
    <a:masterClrMapping/>
  </p:clrMapOvr>
  <p:transition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563563" y="992188"/>
            <a:ext cx="7997825" cy="5032375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6036733" y="1532468"/>
            <a:ext cx="18288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Fisheye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227667" y="1481667"/>
            <a:ext cx="1727200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/>
              <a:t>Klocwork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564466" y="4986866"/>
            <a:ext cx="1710267" cy="9144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JIRA</a:t>
            </a:r>
          </a:p>
        </p:txBody>
      </p:sp>
      <p:sp>
        <p:nvSpPr>
          <p:cNvPr id="10" name="Right Arrow 9"/>
          <p:cNvSpPr/>
          <p:nvPr/>
        </p:nvSpPr>
        <p:spPr bwMode="auto">
          <a:xfrm rot="3923079">
            <a:off x="2125756" y="3424584"/>
            <a:ext cx="2762172" cy="484632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Klocwork findings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data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Left Arrow 10"/>
          <p:cNvSpPr/>
          <p:nvPr/>
        </p:nvSpPr>
        <p:spPr bwMode="auto">
          <a:xfrm rot="17862788">
            <a:off x="4080674" y="3458416"/>
            <a:ext cx="2779515" cy="484632"/>
          </a:xfrm>
          <a:prstGeom prst="lef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Fisheye data</a:t>
            </a:r>
          </a:p>
        </p:txBody>
      </p:sp>
      <p:sp>
        <p:nvSpPr>
          <p:cNvPr id="12" name="Cloud 11"/>
          <p:cNvSpPr/>
          <p:nvPr/>
        </p:nvSpPr>
        <p:spPr bwMode="auto">
          <a:xfrm>
            <a:off x="692086" y="3169636"/>
            <a:ext cx="2295557" cy="1337733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Use of Klocwork </a:t>
            </a:r>
          </a:p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WEB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API</a:t>
            </a:r>
          </a:p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aseline="0" dirty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3566899" y="2430353"/>
            <a:ext cx="1871133" cy="120226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Data in </a:t>
            </a:r>
          </a:p>
          <a:p>
            <a:pPr algn="ctr" eaLnBrk="0" hangingPunct="0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JSON format </a:t>
            </a:r>
          </a:p>
          <a:p>
            <a:pPr algn="ctr" eaLnBrk="0" hangingPunct="0"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Cloud 13"/>
          <p:cNvSpPr/>
          <p:nvPr/>
        </p:nvSpPr>
        <p:spPr bwMode="auto">
          <a:xfrm>
            <a:off x="6326696" y="3107854"/>
            <a:ext cx="1871133" cy="120226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algn="ctr" eaLnBrk="0" hangingPunct="0">
              <a:lnSpc>
                <a:spcPct val="110000"/>
              </a:lnSpc>
            </a:pPr>
            <a:r>
              <a:rPr lang="en-US" dirty="0" smtClean="0">
                <a:solidFill>
                  <a:schemeClr val="tx1"/>
                </a:solidFill>
                <a:latin typeface="Arial" charset="0"/>
              </a:rPr>
              <a:t>Fisheye WEB API</a:t>
            </a:r>
          </a:p>
          <a:p>
            <a:pPr algn="ctr" eaLnBrk="0" hangingPunct="0">
              <a:lnSpc>
                <a:spcPct val="110000"/>
              </a:lnSpc>
            </a:pPr>
            <a:endParaRPr lang="en-US" dirty="0" smtClean="0">
              <a:solidFill>
                <a:schemeClr val="tx1"/>
              </a:solidFill>
              <a:latin typeface="Arial" charset="0"/>
            </a:endParaRPr>
          </a:p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63563" y="166323"/>
            <a:ext cx="7997825" cy="468312"/>
          </a:xfrm>
        </p:spPr>
        <p:txBody>
          <a:bodyPr/>
          <a:lstStyle/>
          <a:p>
            <a:r>
              <a:rPr lang="en-US" sz="2400" dirty="0" smtClean="0"/>
              <a:t>JIRA – Klocwork – Fisheye Integration Overview</a:t>
            </a:r>
            <a:endParaRPr lang="en-US" sz="24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Development cycle time reduction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Code quality improvement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Build basis for creating new more sophisticated metrics combining defect/issue tracking and static code analysis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Set basis for future development of integration and possible defect prediction</a:t>
            </a:r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JIRA defect from Klocwork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simple button in Klocwork </a:t>
            </a:r>
            <a:r>
              <a:rPr lang="en-US" dirty="0" smtClean="0"/>
              <a:t>Finding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Creates a JIRA defect with as much information as </a:t>
            </a:r>
            <a:r>
              <a:rPr lang="en-US" dirty="0" smtClean="0"/>
              <a:t>possible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Stores the data about defect resolving in JIRA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able to get line numbers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 able to get specific faulty code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Honeywell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4 Strategic Business Groups (SBGs)</a:t>
            </a:r>
          </a:p>
          <a:p>
            <a:pPr lvl="1"/>
            <a:r>
              <a:rPr lang="en-US" dirty="0" smtClean="0"/>
              <a:t>Aero</a:t>
            </a:r>
          </a:p>
          <a:p>
            <a:pPr lvl="1"/>
            <a:r>
              <a:rPr lang="en-US" dirty="0" smtClean="0"/>
              <a:t>Automation and Control Solutions (ACS)</a:t>
            </a:r>
          </a:p>
          <a:p>
            <a:pPr lvl="1"/>
            <a:r>
              <a:rPr lang="en-US" dirty="0" smtClean="0"/>
              <a:t>Performance Materials and Technologies (PMT)</a:t>
            </a:r>
          </a:p>
          <a:p>
            <a:pPr lvl="1"/>
            <a:r>
              <a:rPr lang="en-US" dirty="0" smtClean="0"/>
              <a:t>Transportation Systems (TS)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130 000 employees worldwide</a:t>
            </a:r>
          </a:p>
          <a:p>
            <a:endParaRPr lang="en-US" dirty="0" smtClean="0"/>
          </a:p>
          <a:p>
            <a:r>
              <a:rPr lang="en-US" b="1" dirty="0" smtClean="0"/>
              <a:t>ACS Centre of Technologies (ACT)</a:t>
            </a:r>
          </a:p>
          <a:p>
            <a:pPr lvl="1"/>
            <a:r>
              <a:rPr lang="en-US" dirty="0" smtClean="0"/>
              <a:t>Software Excellence Group</a:t>
            </a:r>
          </a:p>
          <a:p>
            <a:pPr lvl="1"/>
            <a:r>
              <a:rPr lang="en-US" dirty="0" smtClean="0"/>
              <a:t>Implements Best Practices for software development</a:t>
            </a:r>
          </a:p>
          <a:p>
            <a:pPr lvl="1"/>
            <a:r>
              <a:rPr lang="en-US" dirty="0" smtClean="0"/>
              <a:t>Implements tools necessary for fulfilling Best Practices requirements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Create a list of Klocwork findings for specific JIRA issue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list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51" y="3028949"/>
            <a:ext cx="8472486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63563" y="992188"/>
            <a:ext cx="7997825" cy="5032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marL="174625" marR="0" lvl="0" indent="-174625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DC241F"/>
              </a:buClr>
              <a:buSzTx/>
              <a:buFontTx/>
              <a:buChar char="•"/>
              <a:tabLst/>
              <a:defRPr/>
            </a:pPr>
            <a:r>
              <a:rPr lang="en-US" sz="2000" kern="0" dirty="0" smtClean="0">
                <a:latin typeface="+mn-lt"/>
              </a:rPr>
              <a:t>Integrates data from Fisheye with data from Klocwork and creates a list of Klocwork Findings that were introduced into the code as part of implementation of some Issue</a:t>
            </a:r>
          </a:p>
          <a:p>
            <a:pPr marL="174625" marR="0" lvl="0" indent="-174625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DC241F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Higher Code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Quality</a:t>
            </a:r>
          </a:p>
          <a:p>
            <a:pPr marL="174625" marR="0" lvl="0" indent="-174625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DC241F"/>
              </a:buClr>
              <a:buSzTx/>
              <a:buFontTx/>
              <a:buChar char="•"/>
              <a:tabLst/>
              <a:defRPr/>
            </a:pPr>
            <a:r>
              <a:rPr lang="en-US" sz="2000" kern="0" baseline="0" dirty="0" smtClean="0">
                <a:latin typeface="+mn-lt"/>
              </a:rPr>
              <a:t>Lower</a:t>
            </a:r>
            <a:r>
              <a:rPr lang="en-US" sz="2000" kern="0" dirty="0" smtClean="0">
                <a:latin typeface="+mn-lt"/>
              </a:rPr>
              <a:t> Development Cycle Time</a:t>
            </a:r>
          </a:p>
          <a:p>
            <a:pPr marL="174625" marR="0" lvl="0" indent="-174625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DC241F"/>
              </a:buClr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Information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about </a:t>
            </a:r>
            <a:r>
              <a:rPr lang="en-US" sz="2000" kern="0" dirty="0" smtClean="0">
                <a:latin typeface="+mn-lt"/>
              </a:rPr>
              <a:t>the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</a:rPr>
              <a:t>quality of the feature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4625" marR="0" lvl="0" indent="-174625" algn="l" defTabSz="914400" rtl="0" eaLnBrk="0" fontAlgn="base" latinLnBrk="0" hangingPunct="0">
              <a:lnSpc>
                <a:spcPct val="85000"/>
              </a:lnSpc>
              <a:spcBef>
                <a:spcPct val="30000"/>
              </a:spcBef>
              <a:spcAft>
                <a:spcPct val="0"/>
              </a:spcAft>
              <a:buClr>
                <a:srgbClr val="DC241F"/>
              </a:buClr>
              <a:buSzTx/>
              <a:buFontTx/>
              <a:buChar char="•"/>
              <a:tabLst/>
              <a:defRPr/>
            </a:pP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Indicates whether the code is ready for testing and release</a:t>
            </a:r>
          </a:p>
          <a:p>
            <a:r>
              <a:rPr lang="en-US" dirty="0" smtClean="0"/>
              <a:t>Gives overall status about the code quality written as part of the selected version of the product</a:t>
            </a:r>
          </a:p>
        </p:txBody>
      </p:sp>
      <p:pic>
        <p:nvPicPr>
          <p:cNvPr id="4" name="Picture 3" descr="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611120"/>
            <a:ext cx="8757920" cy="2976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 </a:t>
            </a:r>
            <a:r>
              <a:rPr lang="cs-CZ" sz="4000" dirty="0" smtClean="0"/>
              <a:t>Manual Code Reviews Integration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Manual Code Reviews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Systematic examination of the source code </a:t>
            </a:r>
            <a:endParaRPr lang="en-US" dirty="0" smtClean="0"/>
          </a:p>
          <a:p>
            <a:r>
              <a:rPr lang="en-US" dirty="0" smtClean="0"/>
              <a:t>Used </a:t>
            </a:r>
            <a:r>
              <a:rPr lang="en-US" dirty="0" smtClean="0"/>
              <a:t>to verify the code from various perspectives </a:t>
            </a:r>
            <a:endParaRPr lang="en-US" dirty="0" smtClean="0"/>
          </a:p>
          <a:p>
            <a:r>
              <a:rPr lang="cs-CZ" dirty="0" smtClean="0"/>
              <a:t>Atlassian Crucible</a:t>
            </a:r>
          </a:p>
          <a:p>
            <a:endParaRPr lang="en-US" dirty="0"/>
          </a:p>
        </p:txBody>
      </p:sp>
      <p:pic>
        <p:nvPicPr>
          <p:cNvPr id="4" name="Content Placeholder 3" descr="cruci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034" y="2038971"/>
            <a:ext cx="7658446" cy="4317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Testing Readiness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Simple rule: cost of a defect rises with the time it is not discovered</a:t>
            </a:r>
          </a:p>
          <a:p>
            <a:pPr lvl="1"/>
            <a:r>
              <a:rPr lang="cs-CZ" dirty="0" smtClean="0"/>
              <a:t>Apply even for defects found during testing </a:t>
            </a:r>
            <a:r>
              <a:rPr lang="cs-CZ" dirty="0" smtClean="0"/>
              <a:t>activities</a:t>
            </a:r>
            <a:endParaRPr lang="en-US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Solution: try to find defects as soon as possible</a:t>
            </a:r>
          </a:p>
          <a:p>
            <a:pPr lvl="1"/>
            <a:r>
              <a:rPr lang="cs-CZ" dirty="0" smtClean="0"/>
              <a:t>Apply all available tools/processes</a:t>
            </a:r>
          </a:p>
          <a:p>
            <a:pPr lvl="1"/>
            <a:r>
              <a:rPr lang="cs-CZ" dirty="0" smtClean="0"/>
              <a:t>SCA</a:t>
            </a:r>
          </a:p>
          <a:p>
            <a:pPr lvl="1"/>
            <a:r>
              <a:rPr lang="cs-CZ" dirty="0" smtClean="0"/>
              <a:t>Manual Code </a:t>
            </a:r>
            <a:r>
              <a:rPr lang="cs-CZ" dirty="0" smtClean="0"/>
              <a:t>Reviews</a:t>
            </a:r>
            <a:endParaRPr lang="en-US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Not popular activity</a:t>
            </a:r>
          </a:p>
          <a:p>
            <a:pPr lvl="1"/>
            <a:r>
              <a:rPr lang="cs-CZ" dirty="0" smtClean="0"/>
              <a:t>Need to use two tools for very similar activities</a:t>
            </a:r>
          </a:p>
          <a:p>
            <a:pPr lvl="1"/>
            <a:r>
              <a:rPr lang="cs-CZ" dirty="0" smtClean="0"/>
              <a:t>Inspecting more complex code can be confusing</a:t>
            </a:r>
          </a:p>
          <a:p>
            <a:pPr lvl="1"/>
            <a:r>
              <a:rPr lang="en-US" dirty="0" smtClean="0"/>
              <a:t>Human Factor</a:t>
            </a:r>
          </a:p>
          <a:p>
            <a:pPr lvl="1"/>
            <a:r>
              <a:rPr lang="cs-CZ" dirty="0" smtClean="0"/>
              <a:t>Klocwork </a:t>
            </a:r>
            <a:r>
              <a:rPr lang="cs-CZ" dirty="0" smtClean="0"/>
              <a:t>User Friendliness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ruci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54" y="860412"/>
            <a:ext cx="5430029" cy="3061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 descr="klocwor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124" y="2776524"/>
            <a:ext cx="5497700" cy="34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How to improve?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crucibl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154" y="860412"/>
            <a:ext cx="5430029" cy="306134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" name="Picture 4" descr="klocwork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2124" y="2776524"/>
            <a:ext cx="5497700" cy="34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Bent-Up Arrow 8"/>
          <p:cNvSpPr/>
          <p:nvPr/>
        </p:nvSpPr>
        <p:spPr bwMode="auto">
          <a:xfrm rot="16200000">
            <a:off x="5489388" y="1572724"/>
            <a:ext cx="1417637" cy="1219200"/>
          </a:xfrm>
          <a:prstGeom prst="bentUpArrow">
            <a:avLst/>
          </a:prstGeom>
          <a:solidFill>
            <a:schemeClr val="bg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10000"/>
              </a:lnSpc>
              <a:defRPr/>
            </a:pPr>
            <a:endParaRPr lang="en-US" dirty="0">
              <a:cs typeface="+mn-cs"/>
            </a:endParaRPr>
          </a:p>
        </p:txBody>
      </p:sp>
      <p:sp>
        <p:nvSpPr>
          <p:cNvPr id="7" name="Bent-Up Arrow 9"/>
          <p:cNvSpPr/>
          <p:nvPr/>
        </p:nvSpPr>
        <p:spPr bwMode="auto">
          <a:xfrm rot="5400000">
            <a:off x="2114045" y="3893650"/>
            <a:ext cx="1417637" cy="1219200"/>
          </a:xfrm>
          <a:prstGeom prst="bentUpArrow">
            <a:avLst/>
          </a:prstGeom>
          <a:solidFill>
            <a:schemeClr val="bg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0488" tIns="44450" rIns="90488" bIns="44450" anchor="ctr"/>
          <a:lstStyle/>
          <a:p>
            <a:pPr algn="ctr" eaLnBrk="0" hangingPunct="0">
              <a:lnSpc>
                <a:spcPct val="110000"/>
              </a:lnSpc>
              <a:defRPr/>
            </a:pPr>
            <a:endParaRPr lang="en-US" dirty="0">
              <a:cs typeface="+mn-cs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Both of the tools looks similar</a:t>
            </a:r>
          </a:p>
          <a:p>
            <a:pPr lvl="1"/>
            <a:r>
              <a:rPr lang="cs-CZ" dirty="0" smtClean="0"/>
              <a:t>Why not integrate them</a:t>
            </a:r>
            <a:r>
              <a:rPr lang="cs-CZ" dirty="0" smtClean="0"/>
              <a:t>?</a:t>
            </a:r>
            <a:endParaRPr lang="en-US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Benefits:</a:t>
            </a:r>
          </a:p>
          <a:p>
            <a:pPr lvl="1"/>
            <a:r>
              <a:rPr lang="cs-CZ" dirty="0" smtClean="0"/>
              <a:t>Time saving</a:t>
            </a:r>
          </a:p>
          <a:p>
            <a:pPr lvl="1"/>
            <a:r>
              <a:rPr lang="cs-CZ" dirty="0" smtClean="0"/>
              <a:t>User Friendliness</a:t>
            </a:r>
          </a:p>
          <a:p>
            <a:pPr lvl="1"/>
            <a:r>
              <a:rPr lang="cs-CZ" dirty="0" smtClean="0"/>
              <a:t>Process </a:t>
            </a:r>
            <a:r>
              <a:rPr lang="cs-CZ" dirty="0" smtClean="0"/>
              <a:t>Enforcement</a:t>
            </a:r>
            <a:endParaRPr lang="en-US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Features</a:t>
            </a:r>
          </a:p>
          <a:p>
            <a:pPr lvl="1"/>
            <a:r>
              <a:rPr lang="cs-CZ" dirty="0" smtClean="0"/>
              <a:t>Source File View</a:t>
            </a:r>
          </a:p>
          <a:p>
            <a:pPr lvl="1"/>
            <a:r>
              <a:rPr lang="cs-CZ" dirty="0" smtClean="0"/>
              <a:t>File Tags</a:t>
            </a:r>
          </a:p>
          <a:p>
            <a:pPr lvl="1"/>
            <a:r>
              <a:rPr lang="cs-CZ" dirty="0" smtClean="0"/>
              <a:t>Analysis Overview panel</a:t>
            </a:r>
          </a:p>
          <a:p>
            <a:pPr lvl="1"/>
            <a:r>
              <a:rPr lang="cs-CZ" dirty="0" smtClean="0"/>
              <a:t>Hot Spot Review</a:t>
            </a:r>
            <a:endParaRPr lang="en-US" dirty="0"/>
          </a:p>
        </p:txBody>
      </p:sp>
      <p:pic>
        <p:nvPicPr>
          <p:cNvPr id="4" name="Zástupný symbol pro obsah 3" descr="combina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7360" y="1165211"/>
            <a:ext cx="4309464" cy="429236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Source File 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Displays Klocwork findings directly in Crucible source code view</a:t>
            </a:r>
          </a:p>
          <a:p>
            <a:endParaRPr lang="en-US" dirty="0"/>
          </a:p>
        </p:txBody>
      </p:sp>
      <p:pic>
        <p:nvPicPr>
          <p:cNvPr id="4" name="Obrázek 3" descr="dm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64" y="2409448"/>
            <a:ext cx="8412229" cy="197017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File Tags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563" y="992188"/>
            <a:ext cx="4323397" cy="5032375"/>
          </a:xfrm>
        </p:spPr>
        <p:txBody>
          <a:bodyPr/>
          <a:lstStyle/>
          <a:p>
            <a:r>
              <a:rPr lang="cs-CZ" dirty="0" smtClean="0"/>
              <a:t>Differentiate files under review based on the number and severity of Klocwork findings</a:t>
            </a:r>
          </a:p>
          <a:p>
            <a:endParaRPr lang="en-US" dirty="0"/>
          </a:p>
        </p:txBody>
      </p:sp>
      <p:pic>
        <p:nvPicPr>
          <p:cNvPr id="4" name="Obrázek 3" descr="dm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11720" y="1178208"/>
            <a:ext cx="4032448" cy="472881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166323"/>
            <a:ext cx="8029831" cy="468312"/>
          </a:xfrm>
        </p:spPr>
        <p:txBody>
          <a:bodyPr/>
          <a:lstStyle/>
          <a:p>
            <a:r>
              <a:rPr lang="en-US" dirty="0" smtClean="0"/>
              <a:t>Static Code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Analysis of the code without executing the program itself</a:t>
            </a:r>
          </a:p>
          <a:p>
            <a:endParaRPr lang="en-US" b="1" dirty="0" smtClean="0"/>
          </a:p>
          <a:p>
            <a:r>
              <a:rPr lang="en-US" b="1" dirty="0" smtClean="0"/>
              <a:t>Various types of SCA</a:t>
            </a:r>
          </a:p>
          <a:p>
            <a:pPr lvl="1"/>
            <a:r>
              <a:rPr lang="en-US" b="1" dirty="0" smtClean="0"/>
              <a:t>Type checking</a:t>
            </a:r>
          </a:p>
          <a:p>
            <a:pPr lvl="2"/>
            <a:r>
              <a:rPr lang="en-US" dirty="0" smtClean="0"/>
              <a:t>checks for correct assignment of types of objects</a:t>
            </a:r>
          </a:p>
          <a:p>
            <a:pPr lvl="1"/>
            <a:r>
              <a:rPr lang="en-US" b="1" dirty="0" smtClean="0"/>
              <a:t>Style checking</a:t>
            </a:r>
          </a:p>
          <a:p>
            <a:pPr lvl="2"/>
            <a:r>
              <a:rPr lang="en-US" dirty="0" smtClean="0"/>
              <a:t>checks the style of the code and its formatting</a:t>
            </a:r>
          </a:p>
          <a:p>
            <a:pPr lvl="1"/>
            <a:r>
              <a:rPr lang="en-US" b="1" dirty="0" smtClean="0"/>
              <a:t>Program Understanding</a:t>
            </a:r>
          </a:p>
          <a:p>
            <a:pPr lvl="2"/>
            <a:r>
              <a:rPr lang="en-US" dirty="0" smtClean="0"/>
              <a:t>helps user make sense of large codebase and may include refactoring capabilities</a:t>
            </a:r>
          </a:p>
          <a:p>
            <a:pPr lvl="1"/>
            <a:r>
              <a:rPr lang="en-US" b="1" dirty="0" smtClean="0"/>
              <a:t>Program verification and property checking</a:t>
            </a:r>
          </a:p>
          <a:p>
            <a:pPr lvl="2"/>
            <a:r>
              <a:rPr lang="en-US" dirty="0" smtClean="0"/>
              <a:t>attempts to prove that the code correctly implements the specification of the program</a:t>
            </a:r>
          </a:p>
          <a:p>
            <a:pPr lvl="1"/>
            <a:r>
              <a:rPr lang="en-US" b="1" dirty="0" smtClean="0"/>
              <a:t>Security review</a:t>
            </a:r>
          </a:p>
          <a:p>
            <a:pPr lvl="2"/>
            <a:r>
              <a:rPr lang="en-US" dirty="0" smtClean="0"/>
              <a:t>uses dataflow analysis for detection of possible code injection</a:t>
            </a:r>
          </a:p>
          <a:p>
            <a:pPr lvl="1"/>
            <a:r>
              <a:rPr lang="en-US" b="1" dirty="0" smtClean="0"/>
              <a:t>Bug finding</a:t>
            </a:r>
          </a:p>
          <a:p>
            <a:pPr lvl="2"/>
            <a:r>
              <a:rPr lang="en-US" dirty="0" smtClean="0"/>
              <a:t>looks for places in the code where program may behave in a different way from the way intended by developer</a:t>
            </a:r>
          </a:p>
          <a:p>
            <a:endParaRPr lang="en-US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Analysis Overview panel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Displays statistic data about Klocwork findings in the review</a:t>
            </a:r>
          </a:p>
          <a:p>
            <a:endParaRPr lang="en-US" dirty="0"/>
          </a:p>
        </p:txBody>
      </p:sp>
      <p:pic>
        <p:nvPicPr>
          <p:cNvPr id="4" name="Obrázek 3" descr="dm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680" y="3004476"/>
            <a:ext cx="8635716" cy="197201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Hot Spot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„Hot Spot“ = parts of the code satisfying some condition</a:t>
            </a:r>
          </a:p>
          <a:p>
            <a:endParaRPr lang="en-US" dirty="0"/>
          </a:p>
        </p:txBody>
      </p:sp>
      <p:pic>
        <p:nvPicPr>
          <p:cNvPr id="4" name="Obrázek 3" descr="dmm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1080" y="2208416"/>
            <a:ext cx="4924822" cy="351658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4203" y="3085149"/>
            <a:ext cx="7997825" cy="1344612"/>
          </a:xfrm>
        </p:spPr>
        <p:txBody>
          <a:bodyPr/>
          <a:lstStyle/>
          <a:p>
            <a:pPr algn="ctr">
              <a:buNone/>
            </a:pPr>
            <a:r>
              <a:rPr lang="cs-CZ" sz="7200" dirty="0" smtClean="0"/>
              <a:t>Q&amp;A</a:t>
            </a:r>
            <a:endParaRPr lang="en-US" sz="72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166323"/>
            <a:ext cx="8029831" cy="468312"/>
          </a:xfrm>
        </p:spPr>
        <p:txBody>
          <a:bodyPr/>
          <a:lstStyle/>
          <a:p>
            <a:r>
              <a:rPr lang="en-US" dirty="0" smtClean="0"/>
              <a:t>Static Code Analysis -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SCA identifies only “shallow” errors and does not look for problems in design or functionality</a:t>
            </a:r>
          </a:p>
          <a:p>
            <a:endParaRPr lang="en-US" b="1" dirty="0" smtClean="0"/>
          </a:p>
          <a:p>
            <a:r>
              <a:rPr lang="en-US" b="1" dirty="0" smtClean="0"/>
              <a:t>3 types of results</a:t>
            </a:r>
          </a:p>
          <a:p>
            <a:pPr lvl="1"/>
            <a:r>
              <a:rPr lang="en-US" b="1" dirty="0" smtClean="0"/>
              <a:t>True positives</a:t>
            </a:r>
          </a:p>
          <a:p>
            <a:pPr lvl="2"/>
            <a:r>
              <a:rPr lang="en-US" dirty="0" smtClean="0"/>
              <a:t>real issues which are code errors and should be fixed before releasing</a:t>
            </a:r>
          </a:p>
          <a:p>
            <a:pPr lvl="1"/>
            <a:r>
              <a:rPr lang="en-US" b="1" dirty="0" smtClean="0"/>
              <a:t>False positives </a:t>
            </a:r>
          </a:p>
          <a:p>
            <a:pPr lvl="2"/>
            <a:r>
              <a:rPr lang="en-US" dirty="0" smtClean="0"/>
              <a:t>issues identified by the analysis but not real threats due to for example architecture of the software</a:t>
            </a:r>
          </a:p>
          <a:p>
            <a:pPr lvl="1"/>
            <a:r>
              <a:rPr lang="en-US" b="1" dirty="0" smtClean="0"/>
              <a:t>False negatives</a:t>
            </a:r>
          </a:p>
          <a:p>
            <a:pPr lvl="2"/>
            <a:r>
              <a:rPr lang="en-US" dirty="0" smtClean="0"/>
              <a:t>real issues which Static Code Analysis did not identify and are still hidden from the knowledge of the </a:t>
            </a:r>
            <a:r>
              <a:rPr lang="en-US" dirty="0" smtClean="0"/>
              <a:t>developers</a:t>
            </a:r>
          </a:p>
          <a:p>
            <a:pPr lvl="2"/>
            <a:endParaRPr lang="en-US" dirty="0" smtClean="0"/>
          </a:p>
          <a:p>
            <a:r>
              <a:rPr lang="en-US" b="1" dirty="0" smtClean="0"/>
              <a:t>Possibility to adjust the Static Code Analysis rules to the context</a:t>
            </a:r>
            <a:r>
              <a:rPr lang="en-US" dirty="0" smtClean="0"/>
              <a:t> </a:t>
            </a:r>
          </a:p>
          <a:p>
            <a:pPr lvl="2"/>
            <a:endParaRPr lang="en-US" dirty="0" smtClean="0"/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166323"/>
            <a:ext cx="7997825" cy="468312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73" y="1256503"/>
            <a:ext cx="8382332" cy="22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563" y="166323"/>
            <a:ext cx="7997825" cy="468312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973" y="1256503"/>
            <a:ext cx="8382332" cy="228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le 7"/>
          <p:cNvSpPr/>
          <p:nvPr/>
        </p:nvSpPr>
        <p:spPr bwMode="auto">
          <a:xfrm>
            <a:off x="1764092" y="2989943"/>
            <a:ext cx="190849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9" name="Up Arrow Callout 8"/>
          <p:cNvSpPr/>
          <p:nvPr/>
        </p:nvSpPr>
        <p:spPr bwMode="auto">
          <a:xfrm>
            <a:off x="1949278" y="3297037"/>
            <a:ext cx="1913712" cy="764691"/>
          </a:xfrm>
          <a:prstGeom prst="upArrowCallout">
            <a:avLst>
              <a:gd name="adj1" fmla="val 9073"/>
              <a:gd name="adj2" fmla="val 16740"/>
              <a:gd name="adj3" fmla="val 20705"/>
              <a:gd name="adj4" fmla="val 48695"/>
            </a:avLst>
          </a:prstGeom>
          <a:noFill/>
          <a:ln w="19050" cap="flat" cmpd="sng" algn="ctr">
            <a:solidFill>
              <a:srgbClr val="DC241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50370" y="3688348"/>
            <a:ext cx="1905000" cy="369332"/>
          </a:xfrm>
          <a:prstGeom prst="rect">
            <a:avLst/>
          </a:prstGeom>
          <a:noFill/>
          <a:ln w="1905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Can return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null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764" y="4481184"/>
            <a:ext cx="8409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/>
              <a:t>NullPointerException</a:t>
            </a:r>
            <a:r>
              <a:rPr lang="en-US" dirty="0" smtClean="0"/>
              <a:t> is thrown in case of an attempt to dereference a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/>
              <a:t> value. </a:t>
            </a:r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8" name="Content Placeholder 7" descr="exampl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193" y="962522"/>
            <a:ext cx="3085369" cy="251219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8" name="Content Placeholder 7" descr="exampl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4193" y="962522"/>
            <a:ext cx="3085369" cy="2512197"/>
          </a:xfrm>
        </p:spPr>
      </p:pic>
      <p:sp>
        <p:nvSpPr>
          <p:cNvPr id="4" name="Rounded Rectangle 3"/>
          <p:cNvSpPr/>
          <p:nvPr/>
        </p:nvSpPr>
        <p:spPr bwMode="auto">
          <a:xfrm>
            <a:off x="1012252" y="1730103"/>
            <a:ext cx="1090868" cy="292753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charset="0"/>
            </a:endParaRPr>
          </a:p>
        </p:txBody>
      </p:sp>
      <p:sp>
        <p:nvSpPr>
          <p:cNvPr id="7" name="Left Arrow Callout 6"/>
          <p:cNvSpPr/>
          <p:nvPr/>
        </p:nvSpPr>
        <p:spPr bwMode="auto">
          <a:xfrm>
            <a:off x="2143760" y="1676400"/>
            <a:ext cx="4724400" cy="375920"/>
          </a:xfrm>
          <a:prstGeom prst="leftArrowCallout">
            <a:avLst/>
          </a:prstGeom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0488" tIns="44450" rIns="90488" bIns="4445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2210" y="1686828"/>
            <a:ext cx="2611470" cy="369332"/>
          </a:xfrm>
          <a:prstGeom prst="rect">
            <a:avLst/>
          </a:prstGeom>
          <a:noFill/>
          <a:ln w="19050" cap="flat">
            <a:noFill/>
            <a:miter lim="800000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Statement always 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true</a:t>
            </a:r>
            <a:endParaRPr 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240" y="4521200"/>
            <a:ext cx="7731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Statement is always false and never enters the block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DP_Presentatio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8E63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38E63"/>
        </a:solidFill>
        <a:ln w="12699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488" tIns="44450" rIns="90488" bIns="4445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ASDP_PresentationTemplate</Template>
  <TotalTime>4168</TotalTime>
  <Pages>5</Pages>
  <Words>1134</Words>
  <Application>Microsoft Office PowerPoint</Application>
  <PresentationFormat>On-screen Show (4:3)</PresentationFormat>
  <Paragraphs>279</Paragraphs>
  <Slides>43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ASDP_PresentationTemplate</vt:lpstr>
      <vt:lpstr>   Static Code Analysis  </vt:lpstr>
      <vt:lpstr>Content</vt:lpstr>
      <vt:lpstr>Honeywell</vt:lpstr>
      <vt:lpstr>Static Code Analysis</vt:lpstr>
      <vt:lpstr>Static Code Analysis - Limitations</vt:lpstr>
      <vt:lpstr>Example 1</vt:lpstr>
      <vt:lpstr>Example 1</vt:lpstr>
      <vt:lpstr>Example 2</vt:lpstr>
      <vt:lpstr>Example 2</vt:lpstr>
      <vt:lpstr>Example 2</vt:lpstr>
      <vt:lpstr>Example 3</vt:lpstr>
      <vt:lpstr>Example 3</vt:lpstr>
      <vt:lpstr>Example 4</vt:lpstr>
      <vt:lpstr>Example 4</vt:lpstr>
      <vt:lpstr>Example 4</vt:lpstr>
      <vt:lpstr>Example 5</vt:lpstr>
      <vt:lpstr>Example 5</vt:lpstr>
      <vt:lpstr>Static Code Analysis - Tools</vt:lpstr>
      <vt:lpstr>Capability Maturity Model Integration (CMMI)</vt:lpstr>
      <vt:lpstr>Klocwork</vt:lpstr>
      <vt:lpstr>Klocwork</vt:lpstr>
      <vt:lpstr>Klocwork</vt:lpstr>
      <vt:lpstr>Tools Integrated with Klocwork</vt:lpstr>
      <vt:lpstr>   Defect Tracking Integration  </vt:lpstr>
      <vt:lpstr>Issue/Defect Tracking</vt:lpstr>
      <vt:lpstr>Source Code Management</vt:lpstr>
      <vt:lpstr>JIRA – Klocwork – Fisheye Integration Overview</vt:lpstr>
      <vt:lpstr>Goals</vt:lpstr>
      <vt:lpstr>Create JIRA defect from Klocwork</vt:lpstr>
      <vt:lpstr>Create a list of Klocwork findings for specific JIRA issue </vt:lpstr>
      <vt:lpstr>Report</vt:lpstr>
      <vt:lpstr>   Manual Code Reviews Integration  </vt:lpstr>
      <vt:lpstr>Manual Code Reviews</vt:lpstr>
      <vt:lpstr>Testing Readiness</vt:lpstr>
      <vt:lpstr>How to improve?</vt:lpstr>
      <vt:lpstr>How to improve?</vt:lpstr>
      <vt:lpstr>Integration</vt:lpstr>
      <vt:lpstr>Source File View</vt:lpstr>
      <vt:lpstr>File Tags</vt:lpstr>
      <vt:lpstr>Analysis Overview panel</vt:lpstr>
      <vt:lpstr>Hot Spot Review</vt:lpstr>
      <vt:lpstr>Thank You</vt:lpstr>
      <vt:lpstr>Slide 43</vt:lpstr>
    </vt:vector>
  </TitlesOfParts>
  <Company>Honeywell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Klocwork in ACS JIRA Extensions Project</dc:title>
  <dc:creator>Lukas Pitonak</dc:creator>
  <cp:keywords>Klocwork, Code Quality, Continuous integration</cp:keywords>
  <cp:lastModifiedBy>E563514</cp:lastModifiedBy>
  <cp:revision>523</cp:revision>
  <cp:lastPrinted>1999-03-26T23:10:12Z</cp:lastPrinted>
  <dcterms:created xsi:type="dcterms:W3CDTF">2010-01-07T07:54:44Z</dcterms:created>
  <dcterms:modified xsi:type="dcterms:W3CDTF">2014-11-06T07:46:28Z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ervice Family">
    <vt:lpwstr>N/A</vt:lpwstr>
  </property>
  <property fmtid="{D5CDD505-2E9C-101B-9397-08002B2CF9AE}" pid="3" name="Document Title">
    <vt:lpwstr>Standard Honeywell HPS Powerpoint Slide Template</vt:lpwstr>
  </property>
  <property fmtid="{D5CDD505-2E9C-101B-9397-08002B2CF9AE}" pid="4" name="Vertical Market">
    <vt:lpwstr>N/A</vt:lpwstr>
  </property>
  <property fmtid="{D5CDD505-2E9C-101B-9397-08002B2CF9AE}" pid="5" name="Document Language">
    <vt:lpwstr>English</vt:lpwstr>
  </property>
  <property fmtid="{D5CDD505-2E9C-101B-9397-08002B2CF9AE}" pid="6" name="Published">
    <vt:lpwstr>No</vt:lpwstr>
  </property>
  <property fmtid="{D5CDD505-2E9C-101B-9397-08002B2CF9AE}" pid="7" name="Description0">
    <vt:lpwstr>Standard Honeywell HPS Powerpoint Slide Template used for both internal and external presentations</vt:lpwstr>
  </property>
  <property fmtid="{D5CDD505-2E9C-101B-9397-08002B2CF9AE}" pid="8" name="Key Words">
    <vt:lpwstr>Standard Powerpoint Slide Template</vt:lpwstr>
  </property>
  <property fmtid="{D5CDD505-2E9C-101B-9397-08002B2CF9AE}" pid="9" name="Document Number">
    <vt:lpwstr/>
  </property>
  <property fmtid="{D5CDD505-2E9C-101B-9397-08002B2CF9AE}" pid="10" name="Document Author">
    <vt:lpwstr>Marty Israels</vt:lpwstr>
  </property>
  <property fmtid="{D5CDD505-2E9C-101B-9397-08002B2CF9AE}" pid="11" name="Document Type">
    <vt:lpwstr>Presentation</vt:lpwstr>
  </property>
  <property fmtid="{D5CDD505-2E9C-101B-9397-08002B2CF9AE}" pid="12" name="Sub-Vertical">
    <vt:lpwstr>N/A</vt:lpwstr>
  </property>
  <property fmtid="{D5CDD505-2E9C-101B-9397-08002B2CF9AE}" pid="13" name="Product Family">
    <vt:lpwstr>N/A</vt:lpwstr>
  </property>
  <property fmtid="{D5CDD505-2E9C-101B-9397-08002B2CF9AE}" pid="14" name="Regional Availability">
    <vt:lpwstr>All Regions</vt:lpwstr>
  </property>
  <property fmtid="{D5CDD505-2E9C-101B-9397-08002B2CF9AE}" pid="15" name="Date Created">
    <vt:lpwstr>2005-07-13T00:00:00Z</vt:lpwstr>
  </property>
  <property fmtid="{D5CDD505-2E9C-101B-9397-08002B2CF9AE}" pid="16" name="Expiration Date0">
    <vt:lpwstr>2006-07-13T00:00:00Z</vt:lpwstr>
  </property>
</Properties>
</file>