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63"/>
  </p:notesMasterIdLst>
  <p:sldIdLst>
    <p:sldId id="256" r:id="rId3"/>
    <p:sldId id="354" r:id="rId4"/>
    <p:sldId id="271" r:id="rId5"/>
    <p:sldId id="272" r:id="rId6"/>
    <p:sldId id="277" r:id="rId7"/>
    <p:sldId id="278" r:id="rId8"/>
    <p:sldId id="273" r:id="rId9"/>
    <p:sldId id="274" r:id="rId10"/>
    <p:sldId id="275" r:id="rId11"/>
    <p:sldId id="279" r:id="rId12"/>
    <p:sldId id="276" r:id="rId13"/>
    <p:sldId id="280" r:id="rId14"/>
    <p:sldId id="360" r:id="rId15"/>
    <p:sldId id="281" r:id="rId16"/>
    <p:sldId id="282" r:id="rId17"/>
    <p:sldId id="283" r:id="rId18"/>
    <p:sldId id="293" r:id="rId19"/>
    <p:sldId id="341" r:id="rId20"/>
    <p:sldId id="353" r:id="rId21"/>
    <p:sldId id="342" r:id="rId22"/>
    <p:sldId id="322" r:id="rId23"/>
    <p:sldId id="339" r:id="rId24"/>
    <p:sldId id="346" r:id="rId25"/>
    <p:sldId id="347" r:id="rId26"/>
    <p:sldId id="348" r:id="rId27"/>
    <p:sldId id="355" r:id="rId28"/>
    <p:sldId id="359" r:id="rId29"/>
    <p:sldId id="356" r:id="rId30"/>
    <p:sldId id="343" r:id="rId31"/>
    <p:sldId id="349" r:id="rId32"/>
    <p:sldId id="350" r:id="rId33"/>
    <p:sldId id="303" r:id="rId34"/>
    <p:sldId id="338" r:id="rId35"/>
    <p:sldId id="311" r:id="rId36"/>
    <p:sldId id="312" r:id="rId37"/>
    <p:sldId id="313" r:id="rId38"/>
    <p:sldId id="325" r:id="rId39"/>
    <p:sldId id="326" r:id="rId40"/>
    <p:sldId id="328" r:id="rId41"/>
    <p:sldId id="319" r:id="rId42"/>
    <p:sldId id="327" r:id="rId43"/>
    <p:sldId id="352" r:id="rId44"/>
    <p:sldId id="306" r:id="rId45"/>
    <p:sldId id="307" r:id="rId46"/>
    <p:sldId id="324" r:id="rId47"/>
    <p:sldId id="295" r:id="rId48"/>
    <p:sldId id="296" r:id="rId49"/>
    <p:sldId id="351" r:id="rId50"/>
    <p:sldId id="330" r:id="rId51"/>
    <p:sldId id="331" r:id="rId52"/>
    <p:sldId id="332" r:id="rId53"/>
    <p:sldId id="333" r:id="rId54"/>
    <p:sldId id="334" r:id="rId55"/>
    <p:sldId id="357" r:id="rId56"/>
    <p:sldId id="358" r:id="rId57"/>
    <p:sldId id="344" r:id="rId58"/>
    <p:sldId id="345" r:id="rId59"/>
    <p:sldId id="361" r:id="rId60"/>
    <p:sldId id="267" r:id="rId61"/>
    <p:sldId id="270"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377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3829" autoAdjust="0"/>
  </p:normalViewPr>
  <p:slideViewPr>
    <p:cSldViewPr>
      <p:cViewPr varScale="1">
        <p:scale>
          <a:sx n="42" d="100"/>
          <a:sy n="42" d="100"/>
        </p:scale>
        <p:origin x="-1101"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3ADC9-9EB6-4CE6-A8AF-B84A62F8461B}" type="doc">
      <dgm:prSet loTypeId="urn:microsoft.com/office/officeart/2005/8/layout/cycle8" loCatId="cycle" qsTypeId="urn:microsoft.com/office/officeart/2005/8/quickstyle/3d1" qsCatId="3D" csTypeId="urn:microsoft.com/office/officeart/2005/8/colors/accent1_2#1" csCatId="accent1" phldr="1"/>
      <dgm:spPr/>
    </dgm:pt>
    <dgm:pt modelId="{9A5CD7D1-1FB2-4D65-AB38-F31A38D21197}">
      <dgm:prSet phldrT="[Text]"/>
      <dgm:spPr/>
      <dgm:t>
        <a:bodyPr/>
        <a:lstStyle/>
        <a:p>
          <a:r>
            <a:rPr lang="en-US" dirty="0" smtClean="0"/>
            <a:t>Production</a:t>
          </a:r>
          <a:endParaRPr lang="lt-LT" dirty="0"/>
        </a:p>
      </dgm:t>
    </dgm:pt>
    <dgm:pt modelId="{735368C0-DD3E-4756-9B12-DA1A8C954DE0}" type="parTrans" cxnId="{B12F3C97-1979-4545-B191-0F682E7CE550}">
      <dgm:prSet/>
      <dgm:spPr/>
      <dgm:t>
        <a:bodyPr/>
        <a:lstStyle/>
        <a:p>
          <a:endParaRPr lang="lt-LT"/>
        </a:p>
      </dgm:t>
    </dgm:pt>
    <dgm:pt modelId="{3909E8B2-F4FB-4FE6-A78C-AAEAD3298C5C}" type="sibTrans" cxnId="{B12F3C97-1979-4545-B191-0F682E7CE550}">
      <dgm:prSet/>
      <dgm:spPr/>
      <dgm:t>
        <a:bodyPr/>
        <a:lstStyle/>
        <a:p>
          <a:endParaRPr lang="lt-LT"/>
        </a:p>
      </dgm:t>
    </dgm:pt>
    <dgm:pt modelId="{ECD07F45-0A0E-40CE-8F22-932542762FED}">
      <dgm:prSet phldrT="[Text]"/>
      <dgm:spPr/>
      <dgm:t>
        <a:bodyPr/>
        <a:lstStyle/>
        <a:p>
          <a:r>
            <a:rPr lang="en-US" dirty="0" smtClean="0"/>
            <a:t>Finance</a:t>
          </a:r>
          <a:endParaRPr lang="lt-LT" dirty="0"/>
        </a:p>
      </dgm:t>
    </dgm:pt>
    <dgm:pt modelId="{CACA13D4-0A2E-438F-B08B-CED3F7A7DAA9}" type="parTrans" cxnId="{E0381127-B760-417C-9FE3-21D1591820E2}">
      <dgm:prSet/>
      <dgm:spPr/>
      <dgm:t>
        <a:bodyPr/>
        <a:lstStyle/>
        <a:p>
          <a:endParaRPr lang="lt-LT"/>
        </a:p>
      </dgm:t>
    </dgm:pt>
    <dgm:pt modelId="{EEB12348-D35F-4B4F-9DE0-17AC7FD77677}" type="sibTrans" cxnId="{E0381127-B760-417C-9FE3-21D1591820E2}">
      <dgm:prSet/>
      <dgm:spPr/>
      <dgm:t>
        <a:bodyPr/>
        <a:lstStyle/>
        <a:p>
          <a:endParaRPr lang="lt-LT"/>
        </a:p>
      </dgm:t>
    </dgm:pt>
    <dgm:pt modelId="{CFC9DA2D-25A7-442A-A4F9-44CC700737DC}">
      <dgm:prSet phldrT="[Text]"/>
      <dgm:spPr/>
      <dgm:t>
        <a:bodyPr/>
        <a:lstStyle/>
        <a:p>
          <a:r>
            <a:rPr lang="en-US" dirty="0" smtClean="0"/>
            <a:t>Marketing</a:t>
          </a:r>
          <a:endParaRPr lang="lt-LT" dirty="0"/>
        </a:p>
      </dgm:t>
    </dgm:pt>
    <dgm:pt modelId="{77D4CCA5-F212-4FE6-8039-5D5D25548480}" type="parTrans" cxnId="{D7B0CF76-5D80-4C33-9BE1-F57B3B1E6872}">
      <dgm:prSet/>
      <dgm:spPr/>
      <dgm:t>
        <a:bodyPr/>
        <a:lstStyle/>
        <a:p>
          <a:endParaRPr lang="lt-LT"/>
        </a:p>
      </dgm:t>
    </dgm:pt>
    <dgm:pt modelId="{DF8684C4-DE3E-4CE1-8D12-D0818F4E5DA7}" type="sibTrans" cxnId="{D7B0CF76-5D80-4C33-9BE1-F57B3B1E6872}">
      <dgm:prSet/>
      <dgm:spPr/>
      <dgm:t>
        <a:bodyPr/>
        <a:lstStyle/>
        <a:p>
          <a:endParaRPr lang="lt-LT"/>
        </a:p>
      </dgm:t>
    </dgm:pt>
    <dgm:pt modelId="{F8E2876C-96F2-488A-AB20-0A435D8D1BA9}">
      <dgm:prSet phldrT="[Text]" custT="1"/>
      <dgm:spPr/>
      <dgm:t>
        <a:bodyPr/>
        <a:lstStyle/>
        <a:p>
          <a:r>
            <a:rPr lang="en-US" sz="1400" dirty="0" smtClean="0"/>
            <a:t>Personnel</a:t>
          </a:r>
          <a:endParaRPr lang="lt-LT" sz="1400" dirty="0"/>
        </a:p>
      </dgm:t>
    </dgm:pt>
    <dgm:pt modelId="{96116A67-2940-475A-93EA-5D8FE547EED5}" type="parTrans" cxnId="{8BA69B7E-09A0-4A9D-95F7-03BEE6B35E81}">
      <dgm:prSet/>
      <dgm:spPr/>
      <dgm:t>
        <a:bodyPr/>
        <a:lstStyle/>
        <a:p>
          <a:endParaRPr lang="lt-LT"/>
        </a:p>
      </dgm:t>
    </dgm:pt>
    <dgm:pt modelId="{FAE3A893-292A-4DC6-9374-11D429D9DE03}" type="sibTrans" cxnId="{8BA69B7E-09A0-4A9D-95F7-03BEE6B35E81}">
      <dgm:prSet/>
      <dgm:spPr/>
      <dgm:t>
        <a:bodyPr/>
        <a:lstStyle/>
        <a:p>
          <a:endParaRPr lang="lt-LT"/>
        </a:p>
      </dgm:t>
    </dgm:pt>
    <dgm:pt modelId="{0B13F1CA-3FEB-400B-836B-AEB2F2AFF014}" type="pres">
      <dgm:prSet presAssocID="{6753ADC9-9EB6-4CE6-A8AF-B84A62F8461B}" presName="compositeShape" presStyleCnt="0">
        <dgm:presLayoutVars>
          <dgm:chMax val="7"/>
          <dgm:dir/>
          <dgm:resizeHandles val="exact"/>
        </dgm:presLayoutVars>
      </dgm:prSet>
      <dgm:spPr/>
    </dgm:pt>
    <dgm:pt modelId="{7639A479-DBB4-41CC-AD44-D67ADDD1371F}" type="pres">
      <dgm:prSet presAssocID="{6753ADC9-9EB6-4CE6-A8AF-B84A62F8461B}" presName="wedge1" presStyleLbl="node1" presStyleIdx="0" presStyleCnt="4" custLinFactNeighborX="525" custLinFactNeighborY="1240"/>
      <dgm:spPr/>
      <dgm:t>
        <a:bodyPr/>
        <a:lstStyle/>
        <a:p>
          <a:endParaRPr lang="lt-LT"/>
        </a:p>
      </dgm:t>
    </dgm:pt>
    <dgm:pt modelId="{C72DF2A7-37E4-4B92-A1E6-F98A31756515}" type="pres">
      <dgm:prSet presAssocID="{6753ADC9-9EB6-4CE6-A8AF-B84A62F8461B}" presName="dummy1a" presStyleCnt="0"/>
      <dgm:spPr/>
    </dgm:pt>
    <dgm:pt modelId="{06BE79ED-55A3-46BD-AA74-3B1D6FA00BB8}" type="pres">
      <dgm:prSet presAssocID="{6753ADC9-9EB6-4CE6-A8AF-B84A62F8461B}" presName="dummy1b" presStyleCnt="0"/>
      <dgm:spPr/>
    </dgm:pt>
    <dgm:pt modelId="{04454A46-EF71-4C4E-8CF4-B1726DC76392}" type="pres">
      <dgm:prSet presAssocID="{6753ADC9-9EB6-4CE6-A8AF-B84A62F8461B}" presName="wedge1Tx" presStyleLbl="node1" presStyleIdx="0" presStyleCnt="4">
        <dgm:presLayoutVars>
          <dgm:chMax val="0"/>
          <dgm:chPref val="0"/>
          <dgm:bulletEnabled val="1"/>
        </dgm:presLayoutVars>
      </dgm:prSet>
      <dgm:spPr/>
      <dgm:t>
        <a:bodyPr/>
        <a:lstStyle/>
        <a:p>
          <a:endParaRPr lang="lt-LT"/>
        </a:p>
      </dgm:t>
    </dgm:pt>
    <dgm:pt modelId="{8AACEDEF-BE4B-450E-AB8C-FD7B5A87A60B}" type="pres">
      <dgm:prSet presAssocID="{6753ADC9-9EB6-4CE6-A8AF-B84A62F8461B}" presName="wedge2" presStyleLbl="node1" presStyleIdx="1" presStyleCnt="4"/>
      <dgm:spPr/>
      <dgm:t>
        <a:bodyPr/>
        <a:lstStyle/>
        <a:p>
          <a:endParaRPr lang="lt-LT"/>
        </a:p>
      </dgm:t>
    </dgm:pt>
    <dgm:pt modelId="{2096CD94-3EBB-49A5-A6D9-9184558290CF}" type="pres">
      <dgm:prSet presAssocID="{6753ADC9-9EB6-4CE6-A8AF-B84A62F8461B}" presName="dummy2a" presStyleCnt="0"/>
      <dgm:spPr/>
    </dgm:pt>
    <dgm:pt modelId="{89F33E69-3458-4014-92A3-0E8C998AD9E5}" type="pres">
      <dgm:prSet presAssocID="{6753ADC9-9EB6-4CE6-A8AF-B84A62F8461B}" presName="dummy2b" presStyleCnt="0"/>
      <dgm:spPr/>
    </dgm:pt>
    <dgm:pt modelId="{5329690E-C734-47A7-BF16-D3BE7C87D7DE}" type="pres">
      <dgm:prSet presAssocID="{6753ADC9-9EB6-4CE6-A8AF-B84A62F8461B}" presName="wedge2Tx" presStyleLbl="node1" presStyleIdx="1" presStyleCnt="4">
        <dgm:presLayoutVars>
          <dgm:chMax val="0"/>
          <dgm:chPref val="0"/>
          <dgm:bulletEnabled val="1"/>
        </dgm:presLayoutVars>
      </dgm:prSet>
      <dgm:spPr/>
      <dgm:t>
        <a:bodyPr/>
        <a:lstStyle/>
        <a:p>
          <a:endParaRPr lang="lt-LT"/>
        </a:p>
      </dgm:t>
    </dgm:pt>
    <dgm:pt modelId="{CEDE0BBA-58FD-45EC-BFB2-978A5D051848}" type="pres">
      <dgm:prSet presAssocID="{6753ADC9-9EB6-4CE6-A8AF-B84A62F8461B}" presName="wedge3" presStyleLbl="node1" presStyleIdx="2" presStyleCnt="4"/>
      <dgm:spPr/>
      <dgm:t>
        <a:bodyPr/>
        <a:lstStyle/>
        <a:p>
          <a:endParaRPr lang="lt-LT"/>
        </a:p>
      </dgm:t>
    </dgm:pt>
    <dgm:pt modelId="{86AF0E1E-744F-491E-9CCA-948580085A13}" type="pres">
      <dgm:prSet presAssocID="{6753ADC9-9EB6-4CE6-A8AF-B84A62F8461B}" presName="dummy3a" presStyleCnt="0"/>
      <dgm:spPr/>
    </dgm:pt>
    <dgm:pt modelId="{89FE87D2-0447-46B4-84E4-17EF881EFE9F}" type="pres">
      <dgm:prSet presAssocID="{6753ADC9-9EB6-4CE6-A8AF-B84A62F8461B}" presName="dummy3b" presStyleCnt="0"/>
      <dgm:spPr/>
    </dgm:pt>
    <dgm:pt modelId="{39D55E18-3FDA-4F7B-820D-909AD1201365}" type="pres">
      <dgm:prSet presAssocID="{6753ADC9-9EB6-4CE6-A8AF-B84A62F8461B}" presName="wedge3Tx" presStyleLbl="node1" presStyleIdx="2" presStyleCnt="4">
        <dgm:presLayoutVars>
          <dgm:chMax val="0"/>
          <dgm:chPref val="0"/>
          <dgm:bulletEnabled val="1"/>
        </dgm:presLayoutVars>
      </dgm:prSet>
      <dgm:spPr/>
      <dgm:t>
        <a:bodyPr/>
        <a:lstStyle/>
        <a:p>
          <a:endParaRPr lang="lt-LT"/>
        </a:p>
      </dgm:t>
    </dgm:pt>
    <dgm:pt modelId="{BDE4B8DA-4F79-4EC3-AA77-99C047A289B0}" type="pres">
      <dgm:prSet presAssocID="{6753ADC9-9EB6-4CE6-A8AF-B84A62F8461B}" presName="wedge4" presStyleLbl="node1" presStyleIdx="3" presStyleCnt="4"/>
      <dgm:spPr/>
      <dgm:t>
        <a:bodyPr/>
        <a:lstStyle/>
        <a:p>
          <a:endParaRPr lang="lt-LT"/>
        </a:p>
      </dgm:t>
    </dgm:pt>
    <dgm:pt modelId="{C6224DB4-74F0-4A7B-8516-03567D026939}" type="pres">
      <dgm:prSet presAssocID="{6753ADC9-9EB6-4CE6-A8AF-B84A62F8461B}" presName="dummy4a" presStyleCnt="0"/>
      <dgm:spPr/>
    </dgm:pt>
    <dgm:pt modelId="{ABA657BC-F309-44E0-9EBC-7182C9F9444C}" type="pres">
      <dgm:prSet presAssocID="{6753ADC9-9EB6-4CE6-A8AF-B84A62F8461B}" presName="dummy4b" presStyleCnt="0"/>
      <dgm:spPr/>
    </dgm:pt>
    <dgm:pt modelId="{445327DE-C0B8-4494-BF6D-263AF8D53184}" type="pres">
      <dgm:prSet presAssocID="{6753ADC9-9EB6-4CE6-A8AF-B84A62F8461B}" presName="wedge4Tx" presStyleLbl="node1" presStyleIdx="3" presStyleCnt="4">
        <dgm:presLayoutVars>
          <dgm:chMax val="0"/>
          <dgm:chPref val="0"/>
          <dgm:bulletEnabled val="1"/>
        </dgm:presLayoutVars>
      </dgm:prSet>
      <dgm:spPr/>
      <dgm:t>
        <a:bodyPr/>
        <a:lstStyle/>
        <a:p>
          <a:endParaRPr lang="lt-LT"/>
        </a:p>
      </dgm:t>
    </dgm:pt>
    <dgm:pt modelId="{45123404-75FC-4C80-BDB8-44EDC8F9372A}" type="pres">
      <dgm:prSet presAssocID="{3909E8B2-F4FB-4FE6-A78C-AAEAD3298C5C}" presName="arrowWedge1" presStyleLbl="fgSibTrans2D1" presStyleIdx="0" presStyleCnt="4"/>
      <dgm:spPr/>
    </dgm:pt>
    <dgm:pt modelId="{0E6F504C-4359-4B6F-8747-CFE178706FA6}" type="pres">
      <dgm:prSet presAssocID="{EEB12348-D35F-4B4F-9DE0-17AC7FD77677}" presName="arrowWedge2" presStyleLbl="fgSibTrans2D1" presStyleIdx="1" presStyleCnt="4"/>
      <dgm:spPr/>
    </dgm:pt>
    <dgm:pt modelId="{7F64D5F5-9816-44D5-9C47-5D69632DF30D}" type="pres">
      <dgm:prSet presAssocID="{DF8684C4-DE3E-4CE1-8D12-D0818F4E5DA7}" presName="arrowWedge3" presStyleLbl="fgSibTrans2D1" presStyleIdx="2" presStyleCnt="4"/>
      <dgm:spPr/>
    </dgm:pt>
    <dgm:pt modelId="{25D2D345-E065-44E3-AABC-35B5E257FF80}" type="pres">
      <dgm:prSet presAssocID="{FAE3A893-292A-4DC6-9374-11D429D9DE03}" presName="arrowWedge4" presStyleLbl="fgSibTrans2D1" presStyleIdx="3" presStyleCnt="4"/>
      <dgm:spPr/>
    </dgm:pt>
  </dgm:ptLst>
  <dgm:cxnLst>
    <dgm:cxn modelId="{B12F3C97-1979-4545-B191-0F682E7CE550}" srcId="{6753ADC9-9EB6-4CE6-A8AF-B84A62F8461B}" destId="{9A5CD7D1-1FB2-4D65-AB38-F31A38D21197}" srcOrd="0" destOrd="0" parTransId="{735368C0-DD3E-4756-9B12-DA1A8C954DE0}" sibTransId="{3909E8B2-F4FB-4FE6-A78C-AAEAD3298C5C}"/>
    <dgm:cxn modelId="{8BA69B7E-09A0-4A9D-95F7-03BEE6B35E81}" srcId="{6753ADC9-9EB6-4CE6-A8AF-B84A62F8461B}" destId="{F8E2876C-96F2-488A-AB20-0A435D8D1BA9}" srcOrd="3" destOrd="0" parTransId="{96116A67-2940-475A-93EA-5D8FE547EED5}" sibTransId="{FAE3A893-292A-4DC6-9374-11D429D9DE03}"/>
    <dgm:cxn modelId="{43916FEF-25B5-48D3-9CCC-6A96A70AB63F}" type="presOf" srcId="{F8E2876C-96F2-488A-AB20-0A435D8D1BA9}" destId="{BDE4B8DA-4F79-4EC3-AA77-99C047A289B0}" srcOrd="0" destOrd="0" presId="urn:microsoft.com/office/officeart/2005/8/layout/cycle8"/>
    <dgm:cxn modelId="{D7B0CF76-5D80-4C33-9BE1-F57B3B1E6872}" srcId="{6753ADC9-9EB6-4CE6-A8AF-B84A62F8461B}" destId="{CFC9DA2D-25A7-442A-A4F9-44CC700737DC}" srcOrd="2" destOrd="0" parTransId="{77D4CCA5-F212-4FE6-8039-5D5D25548480}" sibTransId="{DF8684C4-DE3E-4CE1-8D12-D0818F4E5DA7}"/>
    <dgm:cxn modelId="{6655D5F1-AD70-46C0-9A54-556C4965A1F2}" type="presOf" srcId="{CFC9DA2D-25A7-442A-A4F9-44CC700737DC}" destId="{39D55E18-3FDA-4F7B-820D-909AD1201365}" srcOrd="1" destOrd="0" presId="urn:microsoft.com/office/officeart/2005/8/layout/cycle8"/>
    <dgm:cxn modelId="{E0381127-B760-417C-9FE3-21D1591820E2}" srcId="{6753ADC9-9EB6-4CE6-A8AF-B84A62F8461B}" destId="{ECD07F45-0A0E-40CE-8F22-932542762FED}" srcOrd="1" destOrd="0" parTransId="{CACA13D4-0A2E-438F-B08B-CED3F7A7DAA9}" sibTransId="{EEB12348-D35F-4B4F-9DE0-17AC7FD77677}"/>
    <dgm:cxn modelId="{2592F3B9-E834-45E0-B5F9-193D0291E8CE}" type="presOf" srcId="{ECD07F45-0A0E-40CE-8F22-932542762FED}" destId="{8AACEDEF-BE4B-450E-AB8C-FD7B5A87A60B}" srcOrd="0" destOrd="0" presId="urn:microsoft.com/office/officeart/2005/8/layout/cycle8"/>
    <dgm:cxn modelId="{FF672461-0610-41C9-A1B1-98C3F6BD0C6E}" type="presOf" srcId="{6753ADC9-9EB6-4CE6-A8AF-B84A62F8461B}" destId="{0B13F1CA-3FEB-400B-836B-AEB2F2AFF014}" srcOrd="0" destOrd="0" presId="urn:microsoft.com/office/officeart/2005/8/layout/cycle8"/>
    <dgm:cxn modelId="{B6143A6A-7738-47FE-B586-A4A31E0C3B35}" type="presOf" srcId="{9A5CD7D1-1FB2-4D65-AB38-F31A38D21197}" destId="{7639A479-DBB4-41CC-AD44-D67ADDD1371F}" srcOrd="0" destOrd="0" presId="urn:microsoft.com/office/officeart/2005/8/layout/cycle8"/>
    <dgm:cxn modelId="{CA2D886D-4F06-47BE-A2B8-4839B163A040}" type="presOf" srcId="{9A5CD7D1-1FB2-4D65-AB38-F31A38D21197}" destId="{04454A46-EF71-4C4E-8CF4-B1726DC76392}" srcOrd="1" destOrd="0" presId="urn:microsoft.com/office/officeart/2005/8/layout/cycle8"/>
    <dgm:cxn modelId="{57CA020E-0F61-4AF3-8C8B-199E4B0D8F1B}" type="presOf" srcId="{CFC9DA2D-25A7-442A-A4F9-44CC700737DC}" destId="{CEDE0BBA-58FD-45EC-BFB2-978A5D051848}" srcOrd="0" destOrd="0" presId="urn:microsoft.com/office/officeart/2005/8/layout/cycle8"/>
    <dgm:cxn modelId="{E083C313-4C64-4254-A8A1-411D22A42D9C}" type="presOf" srcId="{F8E2876C-96F2-488A-AB20-0A435D8D1BA9}" destId="{445327DE-C0B8-4494-BF6D-263AF8D53184}" srcOrd="1" destOrd="0" presId="urn:microsoft.com/office/officeart/2005/8/layout/cycle8"/>
    <dgm:cxn modelId="{9F611CF8-4F3A-40FB-91CA-D087B0AEBCC4}" type="presOf" srcId="{ECD07F45-0A0E-40CE-8F22-932542762FED}" destId="{5329690E-C734-47A7-BF16-D3BE7C87D7DE}" srcOrd="1" destOrd="0" presId="urn:microsoft.com/office/officeart/2005/8/layout/cycle8"/>
    <dgm:cxn modelId="{A69BF622-A4FF-41FD-9389-6FAB29AD4E58}" type="presParOf" srcId="{0B13F1CA-3FEB-400B-836B-AEB2F2AFF014}" destId="{7639A479-DBB4-41CC-AD44-D67ADDD1371F}" srcOrd="0" destOrd="0" presId="urn:microsoft.com/office/officeart/2005/8/layout/cycle8"/>
    <dgm:cxn modelId="{BCC7DC7D-6D6F-45A4-9060-51B622503DFD}" type="presParOf" srcId="{0B13F1CA-3FEB-400B-836B-AEB2F2AFF014}" destId="{C72DF2A7-37E4-4B92-A1E6-F98A31756515}" srcOrd="1" destOrd="0" presId="urn:microsoft.com/office/officeart/2005/8/layout/cycle8"/>
    <dgm:cxn modelId="{4F26C2FC-4130-47E7-A27F-AF5B9546B74F}" type="presParOf" srcId="{0B13F1CA-3FEB-400B-836B-AEB2F2AFF014}" destId="{06BE79ED-55A3-46BD-AA74-3B1D6FA00BB8}" srcOrd="2" destOrd="0" presId="urn:microsoft.com/office/officeart/2005/8/layout/cycle8"/>
    <dgm:cxn modelId="{1AA7FA31-6481-47C3-AF37-330F048674DB}" type="presParOf" srcId="{0B13F1CA-3FEB-400B-836B-AEB2F2AFF014}" destId="{04454A46-EF71-4C4E-8CF4-B1726DC76392}" srcOrd="3" destOrd="0" presId="urn:microsoft.com/office/officeart/2005/8/layout/cycle8"/>
    <dgm:cxn modelId="{AC6296CD-4ECE-4C76-8CB7-19DE7070A002}" type="presParOf" srcId="{0B13F1CA-3FEB-400B-836B-AEB2F2AFF014}" destId="{8AACEDEF-BE4B-450E-AB8C-FD7B5A87A60B}" srcOrd="4" destOrd="0" presId="urn:microsoft.com/office/officeart/2005/8/layout/cycle8"/>
    <dgm:cxn modelId="{7D9CC651-33DF-4E1D-A619-A24E1F1ACADE}" type="presParOf" srcId="{0B13F1CA-3FEB-400B-836B-AEB2F2AFF014}" destId="{2096CD94-3EBB-49A5-A6D9-9184558290CF}" srcOrd="5" destOrd="0" presId="urn:microsoft.com/office/officeart/2005/8/layout/cycle8"/>
    <dgm:cxn modelId="{5956DD1F-5AB2-478E-93FD-3427A294E00B}" type="presParOf" srcId="{0B13F1CA-3FEB-400B-836B-AEB2F2AFF014}" destId="{89F33E69-3458-4014-92A3-0E8C998AD9E5}" srcOrd="6" destOrd="0" presId="urn:microsoft.com/office/officeart/2005/8/layout/cycle8"/>
    <dgm:cxn modelId="{88A9B157-38C9-4CF8-8544-29421900F008}" type="presParOf" srcId="{0B13F1CA-3FEB-400B-836B-AEB2F2AFF014}" destId="{5329690E-C734-47A7-BF16-D3BE7C87D7DE}" srcOrd="7" destOrd="0" presId="urn:microsoft.com/office/officeart/2005/8/layout/cycle8"/>
    <dgm:cxn modelId="{DC782C4F-A5B7-410F-9673-D899F6E5DF1B}" type="presParOf" srcId="{0B13F1CA-3FEB-400B-836B-AEB2F2AFF014}" destId="{CEDE0BBA-58FD-45EC-BFB2-978A5D051848}" srcOrd="8" destOrd="0" presId="urn:microsoft.com/office/officeart/2005/8/layout/cycle8"/>
    <dgm:cxn modelId="{785CD1E6-7928-4BAE-A544-F300FAD0AC7E}" type="presParOf" srcId="{0B13F1CA-3FEB-400B-836B-AEB2F2AFF014}" destId="{86AF0E1E-744F-491E-9CCA-948580085A13}" srcOrd="9" destOrd="0" presId="urn:microsoft.com/office/officeart/2005/8/layout/cycle8"/>
    <dgm:cxn modelId="{79086E08-C280-4D4A-AD8B-35ECCEFE6D13}" type="presParOf" srcId="{0B13F1CA-3FEB-400B-836B-AEB2F2AFF014}" destId="{89FE87D2-0447-46B4-84E4-17EF881EFE9F}" srcOrd="10" destOrd="0" presId="urn:microsoft.com/office/officeart/2005/8/layout/cycle8"/>
    <dgm:cxn modelId="{F151C5E3-E88E-4C42-9164-D26E75DA2DD1}" type="presParOf" srcId="{0B13F1CA-3FEB-400B-836B-AEB2F2AFF014}" destId="{39D55E18-3FDA-4F7B-820D-909AD1201365}" srcOrd="11" destOrd="0" presId="urn:microsoft.com/office/officeart/2005/8/layout/cycle8"/>
    <dgm:cxn modelId="{B1ED62C3-0870-473A-9D31-EA3B1416C930}" type="presParOf" srcId="{0B13F1CA-3FEB-400B-836B-AEB2F2AFF014}" destId="{BDE4B8DA-4F79-4EC3-AA77-99C047A289B0}" srcOrd="12" destOrd="0" presId="urn:microsoft.com/office/officeart/2005/8/layout/cycle8"/>
    <dgm:cxn modelId="{8BE6865A-7769-48A1-A032-65BA839EBF0F}" type="presParOf" srcId="{0B13F1CA-3FEB-400B-836B-AEB2F2AFF014}" destId="{C6224DB4-74F0-4A7B-8516-03567D026939}" srcOrd="13" destOrd="0" presId="urn:microsoft.com/office/officeart/2005/8/layout/cycle8"/>
    <dgm:cxn modelId="{A4361808-5C04-445E-84A6-C2212BC53345}" type="presParOf" srcId="{0B13F1CA-3FEB-400B-836B-AEB2F2AFF014}" destId="{ABA657BC-F309-44E0-9EBC-7182C9F9444C}" srcOrd="14" destOrd="0" presId="urn:microsoft.com/office/officeart/2005/8/layout/cycle8"/>
    <dgm:cxn modelId="{E84F5724-EB2D-46AA-BAF3-A33B1337B866}" type="presParOf" srcId="{0B13F1CA-3FEB-400B-836B-AEB2F2AFF014}" destId="{445327DE-C0B8-4494-BF6D-263AF8D53184}" srcOrd="15" destOrd="0" presId="urn:microsoft.com/office/officeart/2005/8/layout/cycle8"/>
    <dgm:cxn modelId="{A7FE4451-03B0-4E02-BA95-81A86019F7F9}" type="presParOf" srcId="{0B13F1CA-3FEB-400B-836B-AEB2F2AFF014}" destId="{45123404-75FC-4C80-BDB8-44EDC8F9372A}" srcOrd="16" destOrd="0" presId="urn:microsoft.com/office/officeart/2005/8/layout/cycle8"/>
    <dgm:cxn modelId="{99CC59AE-67C3-4CBD-BD59-BCF5DBD8A8CE}" type="presParOf" srcId="{0B13F1CA-3FEB-400B-836B-AEB2F2AFF014}" destId="{0E6F504C-4359-4B6F-8747-CFE178706FA6}" srcOrd="17" destOrd="0" presId="urn:microsoft.com/office/officeart/2005/8/layout/cycle8"/>
    <dgm:cxn modelId="{8F01D6A5-FE92-4D4A-B708-D8A25B14D3DB}" type="presParOf" srcId="{0B13F1CA-3FEB-400B-836B-AEB2F2AFF014}" destId="{7F64D5F5-9816-44D5-9C47-5D69632DF30D}" srcOrd="18" destOrd="0" presId="urn:microsoft.com/office/officeart/2005/8/layout/cycle8"/>
    <dgm:cxn modelId="{4E169726-CCDD-4F58-963C-D26519D7F845}" type="presParOf" srcId="{0B13F1CA-3FEB-400B-836B-AEB2F2AFF014}" destId="{25D2D345-E065-44E3-AABC-35B5E257FF80}"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DA3EA-1502-4F0F-9DFA-3EC1154587F0}" type="doc">
      <dgm:prSet loTypeId="urn:microsoft.com/office/officeart/2005/8/layout/chart3" loCatId="cycle" qsTypeId="urn:microsoft.com/office/officeart/2005/8/quickstyle/3d2" qsCatId="3D" csTypeId="urn:microsoft.com/office/officeart/2005/8/colors/accent1_2#2" csCatId="accent1" phldr="1"/>
      <dgm:spPr/>
    </dgm:pt>
    <dgm:pt modelId="{8E02A7A7-6D6F-4483-9C6A-A66021528C70}">
      <dgm:prSet phldrT="[Text]"/>
      <dgm:spPr/>
      <dgm:t>
        <a:bodyPr/>
        <a:lstStyle/>
        <a:p>
          <a:r>
            <a:rPr lang="en-US" dirty="0" smtClean="0"/>
            <a:t>Marketing</a:t>
          </a:r>
          <a:endParaRPr lang="lt-LT" dirty="0"/>
        </a:p>
      </dgm:t>
    </dgm:pt>
    <dgm:pt modelId="{48CEE9C0-2577-4168-874C-F9AC38991772}" type="parTrans" cxnId="{5C7BC2DC-6E45-4E66-9405-9CC16F9BD1B5}">
      <dgm:prSet/>
      <dgm:spPr/>
      <dgm:t>
        <a:bodyPr/>
        <a:lstStyle/>
        <a:p>
          <a:endParaRPr lang="lt-LT"/>
        </a:p>
      </dgm:t>
    </dgm:pt>
    <dgm:pt modelId="{0B31171B-07DD-4735-A8AB-D1B6B687E278}" type="sibTrans" cxnId="{5C7BC2DC-6E45-4E66-9405-9CC16F9BD1B5}">
      <dgm:prSet/>
      <dgm:spPr/>
      <dgm:t>
        <a:bodyPr/>
        <a:lstStyle/>
        <a:p>
          <a:endParaRPr lang="lt-LT"/>
        </a:p>
      </dgm:t>
    </dgm:pt>
    <dgm:pt modelId="{C215DE9C-013A-44C8-B16D-0ED4B88400E5}">
      <dgm:prSet phldrT="[Text]"/>
      <dgm:spPr/>
      <dgm:t>
        <a:bodyPr/>
        <a:lstStyle/>
        <a:p>
          <a:r>
            <a:rPr lang="en-US" dirty="0" smtClean="0"/>
            <a:t>Production</a:t>
          </a:r>
          <a:endParaRPr lang="lt-LT" dirty="0"/>
        </a:p>
      </dgm:t>
    </dgm:pt>
    <dgm:pt modelId="{E21B8DCE-048B-4386-860A-923F8CCE2B9B}" type="parTrans" cxnId="{ED1CBD08-7DA5-40C9-A0A4-23AD4179E81C}">
      <dgm:prSet/>
      <dgm:spPr/>
      <dgm:t>
        <a:bodyPr/>
        <a:lstStyle/>
        <a:p>
          <a:endParaRPr lang="lt-LT"/>
        </a:p>
      </dgm:t>
    </dgm:pt>
    <dgm:pt modelId="{B98E52D2-51F7-465E-9FAD-758B656ACBB4}" type="sibTrans" cxnId="{ED1CBD08-7DA5-40C9-A0A4-23AD4179E81C}">
      <dgm:prSet/>
      <dgm:spPr/>
      <dgm:t>
        <a:bodyPr/>
        <a:lstStyle/>
        <a:p>
          <a:endParaRPr lang="lt-LT"/>
        </a:p>
      </dgm:t>
    </dgm:pt>
    <dgm:pt modelId="{522FD799-1E19-4FB8-A51F-4227AC5FF3AC}">
      <dgm:prSet phldrT="[Text]"/>
      <dgm:spPr/>
      <dgm:t>
        <a:bodyPr/>
        <a:lstStyle/>
        <a:p>
          <a:r>
            <a:rPr lang="en-US" dirty="0" smtClean="0"/>
            <a:t>Finance</a:t>
          </a:r>
          <a:endParaRPr lang="lt-LT" dirty="0"/>
        </a:p>
      </dgm:t>
    </dgm:pt>
    <dgm:pt modelId="{0865E708-9CD9-4A51-AC00-0DBC0816FB13}" type="parTrans" cxnId="{95CBF689-ED8E-463A-945F-CC288280AA79}">
      <dgm:prSet/>
      <dgm:spPr/>
      <dgm:t>
        <a:bodyPr/>
        <a:lstStyle/>
        <a:p>
          <a:endParaRPr lang="lt-LT"/>
        </a:p>
      </dgm:t>
    </dgm:pt>
    <dgm:pt modelId="{AD3E3E4D-B9A7-48EA-8A5C-843737D41AA7}" type="sibTrans" cxnId="{95CBF689-ED8E-463A-945F-CC288280AA79}">
      <dgm:prSet/>
      <dgm:spPr/>
      <dgm:t>
        <a:bodyPr/>
        <a:lstStyle/>
        <a:p>
          <a:endParaRPr lang="lt-LT"/>
        </a:p>
      </dgm:t>
    </dgm:pt>
    <dgm:pt modelId="{2F4F7DDF-71C0-4804-AFC8-6A107F0D9FEE}">
      <dgm:prSet phldrT="[Text]"/>
      <dgm:spPr/>
      <dgm:t>
        <a:bodyPr/>
        <a:lstStyle/>
        <a:p>
          <a:r>
            <a:rPr lang="en-US" dirty="0" smtClean="0"/>
            <a:t>Personnel</a:t>
          </a:r>
          <a:endParaRPr lang="lt-LT" dirty="0"/>
        </a:p>
      </dgm:t>
    </dgm:pt>
    <dgm:pt modelId="{AEFCEEE4-FB79-46D2-8B83-DC9BC417D6D1}" type="parTrans" cxnId="{F6996D74-9308-456B-8797-5CFF9E64FA2C}">
      <dgm:prSet/>
      <dgm:spPr/>
      <dgm:t>
        <a:bodyPr/>
        <a:lstStyle/>
        <a:p>
          <a:endParaRPr lang="lt-LT"/>
        </a:p>
      </dgm:t>
    </dgm:pt>
    <dgm:pt modelId="{36CAAB53-0B4E-4987-B17C-97D3872BA2E7}" type="sibTrans" cxnId="{F6996D74-9308-456B-8797-5CFF9E64FA2C}">
      <dgm:prSet/>
      <dgm:spPr/>
      <dgm:t>
        <a:bodyPr/>
        <a:lstStyle/>
        <a:p>
          <a:endParaRPr lang="lt-LT"/>
        </a:p>
      </dgm:t>
    </dgm:pt>
    <dgm:pt modelId="{29AF9C97-B5F3-4300-A30B-3C58181720C9}" type="pres">
      <dgm:prSet presAssocID="{36DDA3EA-1502-4F0F-9DFA-3EC1154587F0}" presName="compositeShape" presStyleCnt="0">
        <dgm:presLayoutVars>
          <dgm:chMax val="7"/>
          <dgm:dir/>
          <dgm:resizeHandles val="exact"/>
        </dgm:presLayoutVars>
      </dgm:prSet>
      <dgm:spPr/>
    </dgm:pt>
    <dgm:pt modelId="{91D47898-A95F-426F-A5B7-4E5DD189089F}" type="pres">
      <dgm:prSet presAssocID="{36DDA3EA-1502-4F0F-9DFA-3EC1154587F0}" presName="wedge1" presStyleLbl="node1" presStyleIdx="0" presStyleCnt="4"/>
      <dgm:spPr/>
      <dgm:t>
        <a:bodyPr/>
        <a:lstStyle/>
        <a:p>
          <a:endParaRPr lang="lt-LT"/>
        </a:p>
      </dgm:t>
    </dgm:pt>
    <dgm:pt modelId="{1B431C91-E3C3-4884-8859-D08115240A4B}" type="pres">
      <dgm:prSet presAssocID="{36DDA3EA-1502-4F0F-9DFA-3EC1154587F0}" presName="wedge1Tx" presStyleLbl="node1" presStyleIdx="0" presStyleCnt="4">
        <dgm:presLayoutVars>
          <dgm:chMax val="0"/>
          <dgm:chPref val="0"/>
          <dgm:bulletEnabled val="1"/>
        </dgm:presLayoutVars>
      </dgm:prSet>
      <dgm:spPr/>
      <dgm:t>
        <a:bodyPr/>
        <a:lstStyle/>
        <a:p>
          <a:endParaRPr lang="lt-LT"/>
        </a:p>
      </dgm:t>
    </dgm:pt>
    <dgm:pt modelId="{CB725F61-1A6F-4A01-A179-D9530613F44C}" type="pres">
      <dgm:prSet presAssocID="{36DDA3EA-1502-4F0F-9DFA-3EC1154587F0}" presName="wedge2" presStyleLbl="node1" presStyleIdx="1" presStyleCnt="4"/>
      <dgm:spPr/>
      <dgm:t>
        <a:bodyPr/>
        <a:lstStyle/>
        <a:p>
          <a:endParaRPr lang="lt-LT"/>
        </a:p>
      </dgm:t>
    </dgm:pt>
    <dgm:pt modelId="{74619E9E-F718-49A6-82B8-69D73064361A}" type="pres">
      <dgm:prSet presAssocID="{36DDA3EA-1502-4F0F-9DFA-3EC1154587F0}" presName="wedge2Tx" presStyleLbl="node1" presStyleIdx="1" presStyleCnt="4">
        <dgm:presLayoutVars>
          <dgm:chMax val="0"/>
          <dgm:chPref val="0"/>
          <dgm:bulletEnabled val="1"/>
        </dgm:presLayoutVars>
      </dgm:prSet>
      <dgm:spPr/>
      <dgm:t>
        <a:bodyPr/>
        <a:lstStyle/>
        <a:p>
          <a:endParaRPr lang="lt-LT"/>
        </a:p>
      </dgm:t>
    </dgm:pt>
    <dgm:pt modelId="{BE2FEF25-E3ED-4C53-8B17-F92C2752030B}" type="pres">
      <dgm:prSet presAssocID="{36DDA3EA-1502-4F0F-9DFA-3EC1154587F0}" presName="wedge3" presStyleLbl="node1" presStyleIdx="2" presStyleCnt="4"/>
      <dgm:spPr/>
      <dgm:t>
        <a:bodyPr/>
        <a:lstStyle/>
        <a:p>
          <a:endParaRPr lang="lt-LT"/>
        </a:p>
      </dgm:t>
    </dgm:pt>
    <dgm:pt modelId="{457E9B41-00AF-4752-8189-26669F8ACDAC}" type="pres">
      <dgm:prSet presAssocID="{36DDA3EA-1502-4F0F-9DFA-3EC1154587F0}" presName="wedge3Tx" presStyleLbl="node1" presStyleIdx="2" presStyleCnt="4">
        <dgm:presLayoutVars>
          <dgm:chMax val="0"/>
          <dgm:chPref val="0"/>
          <dgm:bulletEnabled val="1"/>
        </dgm:presLayoutVars>
      </dgm:prSet>
      <dgm:spPr/>
      <dgm:t>
        <a:bodyPr/>
        <a:lstStyle/>
        <a:p>
          <a:endParaRPr lang="lt-LT"/>
        </a:p>
      </dgm:t>
    </dgm:pt>
    <dgm:pt modelId="{D6623EC3-5EC7-45C4-88EE-DCE94DA9E03B}" type="pres">
      <dgm:prSet presAssocID="{36DDA3EA-1502-4F0F-9DFA-3EC1154587F0}" presName="wedge4" presStyleLbl="node1" presStyleIdx="3" presStyleCnt="4"/>
      <dgm:spPr/>
      <dgm:t>
        <a:bodyPr/>
        <a:lstStyle/>
        <a:p>
          <a:endParaRPr lang="lt-LT"/>
        </a:p>
      </dgm:t>
    </dgm:pt>
    <dgm:pt modelId="{CC715678-D5FC-4C5B-AF01-563FDB6C866A}" type="pres">
      <dgm:prSet presAssocID="{36DDA3EA-1502-4F0F-9DFA-3EC1154587F0}" presName="wedge4Tx" presStyleLbl="node1" presStyleIdx="3" presStyleCnt="4">
        <dgm:presLayoutVars>
          <dgm:chMax val="0"/>
          <dgm:chPref val="0"/>
          <dgm:bulletEnabled val="1"/>
        </dgm:presLayoutVars>
      </dgm:prSet>
      <dgm:spPr/>
      <dgm:t>
        <a:bodyPr/>
        <a:lstStyle/>
        <a:p>
          <a:endParaRPr lang="lt-LT"/>
        </a:p>
      </dgm:t>
    </dgm:pt>
  </dgm:ptLst>
  <dgm:cxnLst>
    <dgm:cxn modelId="{0F118C22-03FF-432B-84C1-54EEAE0C8F4D}" type="presOf" srcId="{2F4F7DDF-71C0-4804-AFC8-6A107F0D9FEE}" destId="{D6623EC3-5EC7-45C4-88EE-DCE94DA9E03B}" srcOrd="0" destOrd="0" presId="urn:microsoft.com/office/officeart/2005/8/layout/chart3"/>
    <dgm:cxn modelId="{95CBF689-ED8E-463A-945F-CC288280AA79}" srcId="{36DDA3EA-1502-4F0F-9DFA-3EC1154587F0}" destId="{522FD799-1E19-4FB8-A51F-4227AC5FF3AC}" srcOrd="2" destOrd="0" parTransId="{0865E708-9CD9-4A51-AC00-0DBC0816FB13}" sibTransId="{AD3E3E4D-B9A7-48EA-8A5C-843737D41AA7}"/>
    <dgm:cxn modelId="{929C9447-D0D3-45FA-8D09-A3656972B52A}" type="presOf" srcId="{522FD799-1E19-4FB8-A51F-4227AC5FF3AC}" destId="{457E9B41-00AF-4752-8189-26669F8ACDAC}" srcOrd="1" destOrd="0" presId="urn:microsoft.com/office/officeart/2005/8/layout/chart3"/>
    <dgm:cxn modelId="{6BD878AA-3BB9-4814-85E6-9D2140EED246}" type="presOf" srcId="{8E02A7A7-6D6F-4483-9C6A-A66021528C70}" destId="{1B431C91-E3C3-4884-8859-D08115240A4B}" srcOrd="1" destOrd="0" presId="urn:microsoft.com/office/officeart/2005/8/layout/chart3"/>
    <dgm:cxn modelId="{ED1CBD08-7DA5-40C9-A0A4-23AD4179E81C}" srcId="{36DDA3EA-1502-4F0F-9DFA-3EC1154587F0}" destId="{C215DE9C-013A-44C8-B16D-0ED4B88400E5}" srcOrd="1" destOrd="0" parTransId="{E21B8DCE-048B-4386-860A-923F8CCE2B9B}" sibTransId="{B98E52D2-51F7-465E-9FAD-758B656ACBB4}"/>
    <dgm:cxn modelId="{38716D45-1655-4FAD-B39A-5E6F35878D0B}" type="presOf" srcId="{8E02A7A7-6D6F-4483-9C6A-A66021528C70}" destId="{91D47898-A95F-426F-A5B7-4E5DD189089F}" srcOrd="0" destOrd="0" presId="urn:microsoft.com/office/officeart/2005/8/layout/chart3"/>
    <dgm:cxn modelId="{5C7BC2DC-6E45-4E66-9405-9CC16F9BD1B5}" srcId="{36DDA3EA-1502-4F0F-9DFA-3EC1154587F0}" destId="{8E02A7A7-6D6F-4483-9C6A-A66021528C70}" srcOrd="0" destOrd="0" parTransId="{48CEE9C0-2577-4168-874C-F9AC38991772}" sibTransId="{0B31171B-07DD-4735-A8AB-D1B6B687E278}"/>
    <dgm:cxn modelId="{C4F870E9-08BD-46E8-AB5E-56E27EDE7C68}" type="presOf" srcId="{C215DE9C-013A-44C8-B16D-0ED4B88400E5}" destId="{74619E9E-F718-49A6-82B8-69D73064361A}" srcOrd="1" destOrd="0" presId="urn:microsoft.com/office/officeart/2005/8/layout/chart3"/>
    <dgm:cxn modelId="{3F7F2662-25D5-4B43-B297-E2BF7149A282}" type="presOf" srcId="{2F4F7DDF-71C0-4804-AFC8-6A107F0D9FEE}" destId="{CC715678-D5FC-4C5B-AF01-563FDB6C866A}" srcOrd="1" destOrd="0" presId="urn:microsoft.com/office/officeart/2005/8/layout/chart3"/>
    <dgm:cxn modelId="{ACE2F153-CD5C-4C5C-BFF9-DE0692BC2DAD}" type="presOf" srcId="{36DDA3EA-1502-4F0F-9DFA-3EC1154587F0}" destId="{29AF9C97-B5F3-4300-A30B-3C58181720C9}" srcOrd="0" destOrd="0" presId="urn:microsoft.com/office/officeart/2005/8/layout/chart3"/>
    <dgm:cxn modelId="{B71851E3-36A0-4DB5-AD81-0142BC1471C4}" type="presOf" srcId="{C215DE9C-013A-44C8-B16D-0ED4B88400E5}" destId="{CB725F61-1A6F-4A01-A179-D9530613F44C}" srcOrd="0" destOrd="0" presId="urn:microsoft.com/office/officeart/2005/8/layout/chart3"/>
    <dgm:cxn modelId="{F6996D74-9308-456B-8797-5CFF9E64FA2C}" srcId="{36DDA3EA-1502-4F0F-9DFA-3EC1154587F0}" destId="{2F4F7DDF-71C0-4804-AFC8-6A107F0D9FEE}" srcOrd="3" destOrd="0" parTransId="{AEFCEEE4-FB79-46D2-8B83-DC9BC417D6D1}" sibTransId="{36CAAB53-0B4E-4987-B17C-97D3872BA2E7}"/>
    <dgm:cxn modelId="{C50BA3FB-C1F5-491E-83B3-5A20ACB8961A}" type="presOf" srcId="{522FD799-1E19-4FB8-A51F-4227AC5FF3AC}" destId="{BE2FEF25-E3ED-4C53-8B17-F92C2752030B}" srcOrd="0" destOrd="0" presId="urn:microsoft.com/office/officeart/2005/8/layout/chart3"/>
    <dgm:cxn modelId="{1B4B567C-2182-4E34-9AF8-F95226CFD39D}" type="presParOf" srcId="{29AF9C97-B5F3-4300-A30B-3C58181720C9}" destId="{91D47898-A95F-426F-A5B7-4E5DD189089F}" srcOrd="0" destOrd="0" presId="urn:microsoft.com/office/officeart/2005/8/layout/chart3"/>
    <dgm:cxn modelId="{F917CB8E-3340-4902-8F4D-70B367332B24}" type="presParOf" srcId="{29AF9C97-B5F3-4300-A30B-3C58181720C9}" destId="{1B431C91-E3C3-4884-8859-D08115240A4B}" srcOrd="1" destOrd="0" presId="urn:microsoft.com/office/officeart/2005/8/layout/chart3"/>
    <dgm:cxn modelId="{2EA09DFD-4EC0-4651-964D-79E97804CF57}" type="presParOf" srcId="{29AF9C97-B5F3-4300-A30B-3C58181720C9}" destId="{CB725F61-1A6F-4A01-A179-D9530613F44C}" srcOrd="2" destOrd="0" presId="urn:microsoft.com/office/officeart/2005/8/layout/chart3"/>
    <dgm:cxn modelId="{2B8931C5-3FB2-4137-9840-F2923B8BDF31}" type="presParOf" srcId="{29AF9C97-B5F3-4300-A30B-3C58181720C9}" destId="{74619E9E-F718-49A6-82B8-69D73064361A}" srcOrd="3" destOrd="0" presId="urn:microsoft.com/office/officeart/2005/8/layout/chart3"/>
    <dgm:cxn modelId="{22004DC5-5AC7-4FBA-B029-2316CA531598}" type="presParOf" srcId="{29AF9C97-B5F3-4300-A30B-3C58181720C9}" destId="{BE2FEF25-E3ED-4C53-8B17-F92C2752030B}" srcOrd="4" destOrd="0" presId="urn:microsoft.com/office/officeart/2005/8/layout/chart3"/>
    <dgm:cxn modelId="{0C5B23E3-E695-4739-9FF5-3EAE1CEDE367}" type="presParOf" srcId="{29AF9C97-B5F3-4300-A30B-3C58181720C9}" destId="{457E9B41-00AF-4752-8189-26669F8ACDAC}" srcOrd="5" destOrd="0" presId="urn:microsoft.com/office/officeart/2005/8/layout/chart3"/>
    <dgm:cxn modelId="{4BEFD482-54B3-4B1C-9376-D0841ED1F8D3}" type="presParOf" srcId="{29AF9C97-B5F3-4300-A30B-3C58181720C9}" destId="{D6623EC3-5EC7-45C4-88EE-DCE94DA9E03B}" srcOrd="6" destOrd="0" presId="urn:microsoft.com/office/officeart/2005/8/layout/chart3"/>
    <dgm:cxn modelId="{314AFB3C-1890-4A6E-AACF-561CF8C69983}" type="presParOf" srcId="{29AF9C97-B5F3-4300-A30B-3C58181720C9}" destId="{CC715678-D5FC-4C5B-AF01-563FDB6C866A}" srcOrd="7"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C2EB7B-3D21-4141-945E-159ECA4EE539}" type="doc">
      <dgm:prSet loTypeId="urn:microsoft.com/office/officeart/2005/8/layout/venn2" loCatId="relationship" qsTypeId="urn:microsoft.com/office/officeart/2005/8/quickstyle/3d7" qsCatId="3D" csTypeId="urn:microsoft.com/office/officeart/2005/8/colors/accent1_2#3" csCatId="accent1" phldr="1"/>
      <dgm:spPr/>
      <dgm:t>
        <a:bodyPr/>
        <a:lstStyle/>
        <a:p>
          <a:endParaRPr lang="lt-LT"/>
        </a:p>
      </dgm:t>
    </dgm:pt>
    <dgm:pt modelId="{AA38F00F-35BF-4B8D-A7EE-FCBDD2BD139D}">
      <dgm:prSet phldrT="[Text]" custT="1"/>
      <dgm:spPr/>
      <dgm:t>
        <a:bodyPr/>
        <a:lstStyle/>
        <a:p>
          <a:r>
            <a:rPr lang="en-US" sz="1600" dirty="0" smtClean="0"/>
            <a:t>Production, Finance, Personnel</a:t>
          </a:r>
          <a:endParaRPr lang="lt-LT" sz="1600" dirty="0"/>
        </a:p>
      </dgm:t>
    </dgm:pt>
    <dgm:pt modelId="{6800F7F6-4B91-420C-9C0D-688930511A4C}" type="parTrans" cxnId="{2CBD99C7-FD98-4F6C-BD13-9A334E10A873}">
      <dgm:prSet/>
      <dgm:spPr/>
      <dgm:t>
        <a:bodyPr/>
        <a:lstStyle/>
        <a:p>
          <a:endParaRPr lang="lt-LT"/>
        </a:p>
      </dgm:t>
    </dgm:pt>
    <dgm:pt modelId="{D94CEB3D-A498-4620-B1DC-39EAB54B07D5}" type="sibTrans" cxnId="{2CBD99C7-FD98-4F6C-BD13-9A334E10A873}">
      <dgm:prSet/>
      <dgm:spPr/>
      <dgm:t>
        <a:bodyPr/>
        <a:lstStyle/>
        <a:p>
          <a:endParaRPr lang="lt-LT"/>
        </a:p>
      </dgm:t>
    </dgm:pt>
    <dgm:pt modelId="{34120AEC-845D-453F-8002-AEB09B388764}">
      <dgm:prSet phldrT="[Text]"/>
      <dgm:spPr/>
      <dgm:t>
        <a:bodyPr/>
        <a:lstStyle/>
        <a:p>
          <a:r>
            <a:rPr lang="en-US" dirty="0" smtClean="0"/>
            <a:t>Marketing</a:t>
          </a:r>
          <a:endParaRPr lang="lt-LT" dirty="0"/>
        </a:p>
      </dgm:t>
    </dgm:pt>
    <dgm:pt modelId="{41ED3D75-0782-410C-BCA7-4D58B6306F9E}" type="parTrans" cxnId="{9352F61B-6C56-46F0-B81E-C70EDCACF7A1}">
      <dgm:prSet/>
      <dgm:spPr/>
      <dgm:t>
        <a:bodyPr/>
        <a:lstStyle/>
        <a:p>
          <a:endParaRPr lang="lt-LT"/>
        </a:p>
      </dgm:t>
    </dgm:pt>
    <dgm:pt modelId="{40E87522-F1B8-45F7-8BB7-33F01A6C31F0}" type="sibTrans" cxnId="{9352F61B-6C56-46F0-B81E-C70EDCACF7A1}">
      <dgm:prSet/>
      <dgm:spPr/>
      <dgm:t>
        <a:bodyPr/>
        <a:lstStyle/>
        <a:p>
          <a:endParaRPr lang="lt-LT"/>
        </a:p>
      </dgm:t>
    </dgm:pt>
    <dgm:pt modelId="{90D2D5C9-B348-4855-90E2-7FBDC0DAB2DE}">
      <dgm:prSet phldrT="[Text]"/>
      <dgm:spPr/>
      <dgm:t>
        <a:bodyPr/>
        <a:lstStyle/>
        <a:p>
          <a:r>
            <a:rPr lang="en-US" dirty="0" smtClean="0"/>
            <a:t>Customer</a:t>
          </a:r>
          <a:endParaRPr lang="lt-LT" dirty="0"/>
        </a:p>
      </dgm:t>
    </dgm:pt>
    <dgm:pt modelId="{E0F6FA8A-FDFF-41E9-A7D5-B2BED8536929}" type="parTrans" cxnId="{9478718F-20A6-48A9-9063-6C7A1C59ECC5}">
      <dgm:prSet/>
      <dgm:spPr/>
      <dgm:t>
        <a:bodyPr/>
        <a:lstStyle/>
        <a:p>
          <a:endParaRPr lang="lt-LT"/>
        </a:p>
      </dgm:t>
    </dgm:pt>
    <dgm:pt modelId="{08C7B8FA-18CE-46E7-AEAC-388465B7B576}" type="sibTrans" cxnId="{9478718F-20A6-48A9-9063-6C7A1C59ECC5}">
      <dgm:prSet/>
      <dgm:spPr/>
      <dgm:t>
        <a:bodyPr/>
        <a:lstStyle/>
        <a:p>
          <a:endParaRPr lang="lt-LT"/>
        </a:p>
      </dgm:t>
    </dgm:pt>
    <dgm:pt modelId="{E73A5AD8-2E5D-4031-AEA2-44A96A36E618}" type="pres">
      <dgm:prSet presAssocID="{7DC2EB7B-3D21-4141-945E-159ECA4EE539}" presName="Name0" presStyleCnt="0">
        <dgm:presLayoutVars>
          <dgm:chMax val="7"/>
          <dgm:resizeHandles val="exact"/>
        </dgm:presLayoutVars>
      </dgm:prSet>
      <dgm:spPr/>
      <dgm:t>
        <a:bodyPr/>
        <a:lstStyle/>
        <a:p>
          <a:endParaRPr lang="lt-LT"/>
        </a:p>
      </dgm:t>
    </dgm:pt>
    <dgm:pt modelId="{67E12E42-BEBE-4D40-BF9E-0668B0A68206}" type="pres">
      <dgm:prSet presAssocID="{7DC2EB7B-3D21-4141-945E-159ECA4EE539}" presName="comp1" presStyleCnt="0"/>
      <dgm:spPr/>
    </dgm:pt>
    <dgm:pt modelId="{DAFDEFD5-339D-4DF1-97E7-F7A122C1849E}" type="pres">
      <dgm:prSet presAssocID="{7DC2EB7B-3D21-4141-945E-159ECA4EE539}" presName="circle1" presStyleLbl="node1" presStyleIdx="0" presStyleCnt="3"/>
      <dgm:spPr/>
      <dgm:t>
        <a:bodyPr/>
        <a:lstStyle/>
        <a:p>
          <a:endParaRPr lang="lt-LT"/>
        </a:p>
      </dgm:t>
    </dgm:pt>
    <dgm:pt modelId="{B08C5304-4842-4E7E-838D-E7F5EACA1A0D}" type="pres">
      <dgm:prSet presAssocID="{7DC2EB7B-3D21-4141-945E-159ECA4EE539}" presName="c1text" presStyleLbl="node1" presStyleIdx="0" presStyleCnt="3">
        <dgm:presLayoutVars>
          <dgm:bulletEnabled val="1"/>
        </dgm:presLayoutVars>
      </dgm:prSet>
      <dgm:spPr/>
      <dgm:t>
        <a:bodyPr/>
        <a:lstStyle/>
        <a:p>
          <a:endParaRPr lang="lt-LT"/>
        </a:p>
      </dgm:t>
    </dgm:pt>
    <dgm:pt modelId="{D2C88106-4B8B-471B-BC9C-D8FDB2097768}" type="pres">
      <dgm:prSet presAssocID="{7DC2EB7B-3D21-4141-945E-159ECA4EE539}" presName="comp2" presStyleCnt="0"/>
      <dgm:spPr/>
    </dgm:pt>
    <dgm:pt modelId="{0B9273B3-4575-40DD-9504-A5FED99EDD9E}" type="pres">
      <dgm:prSet presAssocID="{7DC2EB7B-3D21-4141-945E-159ECA4EE539}" presName="circle2" presStyleLbl="node1" presStyleIdx="1" presStyleCnt="3"/>
      <dgm:spPr/>
      <dgm:t>
        <a:bodyPr/>
        <a:lstStyle/>
        <a:p>
          <a:endParaRPr lang="lt-LT"/>
        </a:p>
      </dgm:t>
    </dgm:pt>
    <dgm:pt modelId="{20E23413-21D0-46F1-98B0-2E188DF8D23D}" type="pres">
      <dgm:prSet presAssocID="{7DC2EB7B-3D21-4141-945E-159ECA4EE539}" presName="c2text" presStyleLbl="node1" presStyleIdx="1" presStyleCnt="3">
        <dgm:presLayoutVars>
          <dgm:bulletEnabled val="1"/>
        </dgm:presLayoutVars>
      </dgm:prSet>
      <dgm:spPr/>
      <dgm:t>
        <a:bodyPr/>
        <a:lstStyle/>
        <a:p>
          <a:endParaRPr lang="lt-LT"/>
        </a:p>
      </dgm:t>
    </dgm:pt>
    <dgm:pt modelId="{F61B1A3C-9F00-4414-BB77-CD033F1B4CFD}" type="pres">
      <dgm:prSet presAssocID="{7DC2EB7B-3D21-4141-945E-159ECA4EE539}" presName="comp3" presStyleCnt="0"/>
      <dgm:spPr/>
    </dgm:pt>
    <dgm:pt modelId="{41C032A0-6069-430E-BC5D-45BC28C428FF}" type="pres">
      <dgm:prSet presAssocID="{7DC2EB7B-3D21-4141-945E-159ECA4EE539}" presName="circle3" presStyleLbl="node1" presStyleIdx="2" presStyleCnt="3"/>
      <dgm:spPr/>
      <dgm:t>
        <a:bodyPr/>
        <a:lstStyle/>
        <a:p>
          <a:endParaRPr lang="lt-LT"/>
        </a:p>
      </dgm:t>
    </dgm:pt>
    <dgm:pt modelId="{BE5F5AA9-AE9B-40B2-BAFF-D40FF2CB5A74}" type="pres">
      <dgm:prSet presAssocID="{7DC2EB7B-3D21-4141-945E-159ECA4EE539}" presName="c3text" presStyleLbl="node1" presStyleIdx="2" presStyleCnt="3">
        <dgm:presLayoutVars>
          <dgm:bulletEnabled val="1"/>
        </dgm:presLayoutVars>
      </dgm:prSet>
      <dgm:spPr/>
      <dgm:t>
        <a:bodyPr/>
        <a:lstStyle/>
        <a:p>
          <a:endParaRPr lang="lt-LT"/>
        </a:p>
      </dgm:t>
    </dgm:pt>
  </dgm:ptLst>
  <dgm:cxnLst>
    <dgm:cxn modelId="{D6E2E5B0-0940-4D04-B857-B10F9C18B033}" type="presOf" srcId="{AA38F00F-35BF-4B8D-A7EE-FCBDD2BD139D}" destId="{B08C5304-4842-4E7E-838D-E7F5EACA1A0D}" srcOrd="1" destOrd="0" presId="urn:microsoft.com/office/officeart/2005/8/layout/venn2"/>
    <dgm:cxn modelId="{87464442-C907-4028-BF3B-4A81B2D5D0BC}" type="presOf" srcId="{34120AEC-845D-453F-8002-AEB09B388764}" destId="{20E23413-21D0-46F1-98B0-2E188DF8D23D}" srcOrd="1" destOrd="0" presId="urn:microsoft.com/office/officeart/2005/8/layout/venn2"/>
    <dgm:cxn modelId="{C468802E-B2DA-477E-85E5-E0DB565013E3}" type="presOf" srcId="{AA38F00F-35BF-4B8D-A7EE-FCBDD2BD139D}" destId="{DAFDEFD5-339D-4DF1-97E7-F7A122C1849E}" srcOrd="0" destOrd="0" presId="urn:microsoft.com/office/officeart/2005/8/layout/venn2"/>
    <dgm:cxn modelId="{7A7221C2-8D01-4CC6-9089-478362DABED8}" type="presOf" srcId="{7DC2EB7B-3D21-4141-945E-159ECA4EE539}" destId="{E73A5AD8-2E5D-4031-AEA2-44A96A36E618}" srcOrd="0" destOrd="0" presId="urn:microsoft.com/office/officeart/2005/8/layout/venn2"/>
    <dgm:cxn modelId="{3135F69B-A78A-494E-AA69-9BFD4B44EF41}" type="presOf" srcId="{90D2D5C9-B348-4855-90E2-7FBDC0DAB2DE}" destId="{41C032A0-6069-430E-BC5D-45BC28C428FF}" srcOrd="0" destOrd="0" presId="urn:microsoft.com/office/officeart/2005/8/layout/venn2"/>
    <dgm:cxn modelId="{DA06A612-8AFC-4A75-964B-32660720EE17}" type="presOf" srcId="{90D2D5C9-B348-4855-90E2-7FBDC0DAB2DE}" destId="{BE5F5AA9-AE9B-40B2-BAFF-D40FF2CB5A74}" srcOrd="1" destOrd="0" presId="urn:microsoft.com/office/officeart/2005/8/layout/venn2"/>
    <dgm:cxn modelId="{9352F61B-6C56-46F0-B81E-C70EDCACF7A1}" srcId="{7DC2EB7B-3D21-4141-945E-159ECA4EE539}" destId="{34120AEC-845D-453F-8002-AEB09B388764}" srcOrd="1" destOrd="0" parTransId="{41ED3D75-0782-410C-BCA7-4D58B6306F9E}" sibTransId="{40E87522-F1B8-45F7-8BB7-33F01A6C31F0}"/>
    <dgm:cxn modelId="{2CBD99C7-FD98-4F6C-BD13-9A334E10A873}" srcId="{7DC2EB7B-3D21-4141-945E-159ECA4EE539}" destId="{AA38F00F-35BF-4B8D-A7EE-FCBDD2BD139D}" srcOrd="0" destOrd="0" parTransId="{6800F7F6-4B91-420C-9C0D-688930511A4C}" sibTransId="{D94CEB3D-A498-4620-B1DC-39EAB54B07D5}"/>
    <dgm:cxn modelId="{14566B65-5A43-4FFF-8FBA-755593179674}" type="presOf" srcId="{34120AEC-845D-453F-8002-AEB09B388764}" destId="{0B9273B3-4575-40DD-9504-A5FED99EDD9E}" srcOrd="0" destOrd="0" presId="urn:microsoft.com/office/officeart/2005/8/layout/venn2"/>
    <dgm:cxn modelId="{9478718F-20A6-48A9-9063-6C7A1C59ECC5}" srcId="{7DC2EB7B-3D21-4141-945E-159ECA4EE539}" destId="{90D2D5C9-B348-4855-90E2-7FBDC0DAB2DE}" srcOrd="2" destOrd="0" parTransId="{E0F6FA8A-FDFF-41E9-A7D5-B2BED8536929}" sibTransId="{08C7B8FA-18CE-46E7-AEAC-388465B7B576}"/>
    <dgm:cxn modelId="{E9282548-2A1D-4F20-8A0D-3DE2EF17E892}" type="presParOf" srcId="{E73A5AD8-2E5D-4031-AEA2-44A96A36E618}" destId="{67E12E42-BEBE-4D40-BF9E-0668B0A68206}" srcOrd="0" destOrd="0" presId="urn:microsoft.com/office/officeart/2005/8/layout/venn2"/>
    <dgm:cxn modelId="{FFAD59D8-27F3-459B-B9FB-072EC55C6257}" type="presParOf" srcId="{67E12E42-BEBE-4D40-BF9E-0668B0A68206}" destId="{DAFDEFD5-339D-4DF1-97E7-F7A122C1849E}" srcOrd="0" destOrd="0" presId="urn:microsoft.com/office/officeart/2005/8/layout/venn2"/>
    <dgm:cxn modelId="{4B0B927E-B1E3-4B80-BA41-F361CD271E43}" type="presParOf" srcId="{67E12E42-BEBE-4D40-BF9E-0668B0A68206}" destId="{B08C5304-4842-4E7E-838D-E7F5EACA1A0D}" srcOrd="1" destOrd="0" presId="urn:microsoft.com/office/officeart/2005/8/layout/venn2"/>
    <dgm:cxn modelId="{3D188C2B-8476-4D10-998F-B574E12E48A7}" type="presParOf" srcId="{E73A5AD8-2E5D-4031-AEA2-44A96A36E618}" destId="{D2C88106-4B8B-471B-BC9C-D8FDB2097768}" srcOrd="1" destOrd="0" presId="urn:microsoft.com/office/officeart/2005/8/layout/venn2"/>
    <dgm:cxn modelId="{435B0D09-991E-40FE-8E8F-D970BE172CDF}" type="presParOf" srcId="{D2C88106-4B8B-471B-BC9C-D8FDB2097768}" destId="{0B9273B3-4575-40DD-9504-A5FED99EDD9E}" srcOrd="0" destOrd="0" presId="urn:microsoft.com/office/officeart/2005/8/layout/venn2"/>
    <dgm:cxn modelId="{C4A24A91-BF03-4CE3-83AA-272F96C41F84}" type="presParOf" srcId="{D2C88106-4B8B-471B-BC9C-D8FDB2097768}" destId="{20E23413-21D0-46F1-98B0-2E188DF8D23D}" srcOrd="1" destOrd="0" presId="urn:microsoft.com/office/officeart/2005/8/layout/venn2"/>
    <dgm:cxn modelId="{D467FF14-60A8-4766-A9EF-64CC767C3C25}" type="presParOf" srcId="{E73A5AD8-2E5D-4031-AEA2-44A96A36E618}" destId="{F61B1A3C-9F00-4414-BB77-CD033F1B4CFD}" srcOrd="2" destOrd="0" presId="urn:microsoft.com/office/officeart/2005/8/layout/venn2"/>
    <dgm:cxn modelId="{3BC6FF35-C3BD-4B32-9B50-A761340C0012}" type="presParOf" srcId="{F61B1A3C-9F00-4414-BB77-CD033F1B4CFD}" destId="{41C032A0-6069-430E-BC5D-45BC28C428FF}" srcOrd="0" destOrd="0" presId="urn:microsoft.com/office/officeart/2005/8/layout/venn2"/>
    <dgm:cxn modelId="{ABBCFECF-5AC8-4F91-83AB-FD4418F0E896}" type="presParOf" srcId="{F61B1A3C-9F00-4414-BB77-CD033F1B4CFD}" destId="{BE5F5AA9-AE9B-40B2-BAFF-D40FF2CB5A74}" srcOrd="1" destOrd="0" presId="urn:microsoft.com/office/officeart/2005/8/layout/ven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9A479-DBB4-41CC-AD44-D67ADDD1371F}">
      <dsp:nvSpPr>
        <dsp:cNvPr id="0" name=""/>
        <dsp:cNvSpPr/>
      </dsp:nvSpPr>
      <dsp:spPr>
        <a:xfrm>
          <a:off x="294114" y="259799"/>
          <a:ext cx="2661415" cy="2661415"/>
        </a:xfrm>
        <a:prstGeom prst="pie">
          <a:avLst>
            <a:gd name="adj1" fmla="val 162000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Production</a:t>
          </a:r>
          <a:endParaRPr lang="lt-LT" sz="1500" kern="1200" dirty="0"/>
        </a:p>
      </dsp:txBody>
      <dsp:txXfrm>
        <a:off x="1706882" y="811410"/>
        <a:ext cx="982189" cy="728720"/>
      </dsp:txXfrm>
    </dsp:sp>
    <dsp:sp modelId="{8AACEDEF-BE4B-450E-AB8C-FD7B5A87A60B}">
      <dsp:nvSpPr>
        <dsp:cNvPr id="0" name=""/>
        <dsp:cNvSpPr/>
      </dsp:nvSpPr>
      <dsp:spPr>
        <a:xfrm>
          <a:off x="280141" y="316145"/>
          <a:ext cx="2661415" cy="2661415"/>
        </a:xfrm>
        <a:prstGeom prst="pie">
          <a:avLst>
            <a:gd name="adj1" fmla="val 0"/>
            <a:gd name="adj2" fmla="val 54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Finance</a:t>
          </a:r>
          <a:endParaRPr lang="lt-LT" sz="1500" kern="1200" dirty="0"/>
        </a:p>
      </dsp:txBody>
      <dsp:txXfrm>
        <a:off x="1692910" y="1697230"/>
        <a:ext cx="982189" cy="728720"/>
      </dsp:txXfrm>
    </dsp:sp>
    <dsp:sp modelId="{CEDE0BBA-58FD-45EC-BFB2-978A5D051848}">
      <dsp:nvSpPr>
        <dsp:cNvPr id="0" name=""/>
        <dsp:cNvSpPr/>
      </dsp:nvSpPr>
      <dsp:spPr>
        <a:xfrm>
          <a:off x="190794" y="316145"/>
          <a:ext cx="2661415" cy="2661415"/>
        </a:xfrm>
        <a:prstGeom prst="pie">
          <a:avLst>
            <a:gd name="adj1" fmla="val 5400000"/>
            <a:gd name="adj2" fmla="val 10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Marketing</a:t>
          </a:r>
          <a:endParaRPr lang="lt-LT" sz="1500" kern="1200" dirty="0"/>
        </a:p>
      </dsp:txBody>
      <dsp:txXfrm>
        <a:off x="457252" y="1697230"/>
        <a:ext cx="982189" cy="728720"/>
      </dsp:txXfrm>
    </dsp:sp>
    <dsp:sp modelId="{BDE4B8DA-4F79-4EC3-AA77-99C047A289B0}">
      <dsp:nvSpPr>
        <dsp:cNvPr id="0" name=""/>
        <dsp:cNvSpPr/>
      </dsp:nvSpPr>
      <dsp:spPr>
        <a:xfrm>
          <a:off x="190794" y="226798"/>
          <a:ext cx="2661415" cy="2661415"/>
        </a:xfrm>
        <a:prstGeom prst="pie">
          <a:avLst>
            <a:gd name="adj1" fmla="val 108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Personnel</a:t>
          </a:r>
          <a:endParaRPr lang="lt-LT" sz="1400" kern="1200" dirty="0"/>
        </a:p>
      </dsp:txBody>
      <dsp:txXfrm>
        <a:off x="457252" y="778408"/>
        <a:ext cx="982189" cy="728720"/>
      </dsp:txXfrm>
    </dsp:sp>
    <dsp:sp modelId="{45123404-75FC-4C80-BDB8-44EDC8F9372A}">
      <dsp:nvSpPr>
        <dsp:cNvPr id="0" name=""/>
        <dsp:cNvSpPr/>
      </dsp:nvSpPr>
      <dsp:spPr>
        <a:xfrm>
          <a:off x="129360" y="95045"/>
          <a:ext cx="2990924" cy="2990924"/>
        </a:xfrm>
        <a:prstGeom prst="circularArrow">
          <a:avLst>
            <a:gd name="adj1" fmla="val 5085"/>
            <a:gd name="adj2" fmla="val 327528"/>
            <a:gd name="adj3" fmla="val 21272472"/>
            <a:gd name="adj4" fmla="val 162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E6F504C-4359-4B6F-8747-CFE178706FA6}">
      <dsp:nvSpPr>
        <dsp:cNvPr id="0" name=""/>
        <dsp:cNvSpPr/>
      </dsp:nvSpPr>
      <dsp:spPr>
        <a:xfrm>
          <a:off x="115387" y="151391"/>
          <a:ext cx="2990924" cy="2990924"/>
        </a:xfrm>
        <a:prstGeom prst="circularArrow">
          <a:avLst>
            <a:gd name="adj1" fmla="val 5085"/>
            <a:gd name="adj2" fmla="val 327528"/>
            <a:gd name="adj3" fmla="val 5072472"/>
            <a:gd name="adj4" fmla="val 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F64D5F5-9816-44D5-9C47-5D69632DF30D}">
      <dsp:nvSpPr>
        <dsp:cNvPr id="0" name=""/>
        <dsp:cNvSpPr/>
      </dsp:nvSpPr>
      <dsp:spPr>
        <a:xfrm>
          <a:off x="26040" y="151391"/>
          <a:ext cx="2990924" cy="2990924"/>
        </a:xfrm>
        <a:prstGeom prst="circularArrow">
          <a:avLst>
            <a:gd name="adj1" fmla="val 5085"/>
            <a:gd name="adj2" fmla="val 327528"/>
            <a:gd name="adj3" fmla="val 10472472"/>
            <a:gd name="adj4" fmla="val 54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D2D345-E065-44E3-AABC-35B5E257FF80}">
      <dsp:nvSpPr>
        <dsp:cNvPr id="0" name=""/>
        <dsp:cNvSpPr/>
      </dsp:nvSpPr>
      <dsp:spPr>
        <a:xfrm>
          <a:off x="26040" y="62044"/>
          <a:ext cx="2990924" cy="2990924"/>
        </a:xfrm>
        <a:prstGeom prst="circularArrow">
          <a:avLst>
            <a:gd name="adj1" fmla="val 5085"/>
            <a:gd name="adj2" fmla="val 327528"/>
            <a:gd name="adj3" fmla="val 15872472"/>
            <a:gd name="adj4" fmla="val 108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47898-A95F-426F-A5B7-4E5DD189089F}">
      <dsp:nvSpPr>
        <dsp:cNvPr id="0" name=""/>
        <dsp:cNvSpPr/>
      </dsp:nvSpPr>
      <dsp:spPr>
        <a:xfrm>
          <a:off x="490396" y="174957"/>
          <a:ext cx="2358982" cy="2358982"/>
        </a:xfrm>
        <a:prstGeom prst="pie">
          <a:avLst>
            <a:gd name="adj1" fmla="val 162000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Marketing</a:t>
          </a:r>
          <a:endParaRPr lang="lt-LT" sz="1300" kern="1200" dirty="0"/>
        </a:p>
      </dsp:txBody>
      <dsp:txXfrm>
        <a:off x="1696846" y="611369"/>
        <a:ext cx="870576" cy="702078"/>
      </dsp:txXfrm>
    </dsp:sp>
    <dsp:sp modelId="{CB725F61-1A6F-4A01-A179-D9530613F44C}">
      <dsp:nvSpPr>
        <dsp:cNvPr id="0" name=""/>
        <dsp:cNvSpPr/>
      </dsp:nvSpPr>
      <dsp:spPr>
        <a:xfrm>
          <a:off x="390981" y="274372"/>
          <a:ext cx="2358982" cy="2358982"/>
        </a:xfrm>
        <a:prstGeom prst="pie">
          <a:avLst>
            <a:gd name="adj1" fmla="val 0"/>
            <a:gd name="adj2" fmla="val 54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Production</a:t>
          </a:r>
          <a:endParaRPr lang="lt-LT" sz="1300" kern="1200" dirty="0"/>
        </a:p>
      </dsp:txBody>
      <dsp:txXfrm>
        <a:off x="1612597" y="1495987"/>
        <a:ext cx="870576" cy="702078"/>
      </dsp:txXfrm>
    </dsp:sp>
    <dsp:sp modelId="{BE2FEF25-E3ED-4C53-8B17-F92C2752030B}">
      <dsp:nvSpPr>
        <dsp:cNvPr id="0" name=""/>
        <dsp:cNvSpPr/>
      </dsp:nvSpPr>
      <dsp:spPr>
        <a:xfrm>
          <a:off x="390981" y="274372"/>
          <a:ext cx="2358982" cy="2358982"/>
        </a:xfrm>
        <a:prstGeom prst="pie">
          <a:avLst>
            <a:gd name="adj1" fmla="val 5400000"/>
            <a:gd name="adj2" fmla="val 10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Finance</a:t>
          </a:r>
          <a:endParaRPr lang="lt-LT" sz="1300" kern="1200" dirty="0"/>
        </a:p>
      </dsp:txBody>
      <dsp:txXfrm>
        <a:off x="657771" y="1495987"/>
        <a:ext cx="870576" cy="702078"/>
      </dsp:txXfrm>
    </dsp:sp>
    <dsp:sp modelId="{D6623EC3-5EC7-45C4-88EE-DCE94DA9E03B}">
      <dsp:nvSpPr>
        <dsp:cNvPr id="0" name=""/>
        <dsp:cNvSpPr/>
      </dsp:nvSpPr>
      <dsp:spPr>
        <a:xfrm>
          <a:off x="390981" y="274372"/>
          <a:ext cx="2358982" cy="2358982"/>
        </a:xfrm>
        <a:prstGeom prst="pie">
          <a:avLst>
            <a:gd name="adj1" fmla="val 108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Personnel</a:t>
          </a:r>
          <a:endParaRPr lang="lt-LT" sz="1300" kern="1200" dirty="0"/>
        </a:p>
      </dsp:txBody>
      <dsp:txXfrm>
        <a:off x="657771" y="709660"/>
        <a:ext cx="870576" cy="702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DEFD5-339D-4DF1-97E7-F7A122C1849E}">
      <dsp:nvSpPr>
        <dsp:cNvPr id="0" name=""/>
        <dsp:cNvSpPr/>
      </dsp:nvSpPr>
      <dsp:spPr>
        <a:xfrm>
          <a:off x="684076" y="0"/>
          <a:ext cx="4032448" cy="4032448"/>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Production, Finance, Personnel</a:t>
          </a:r>
          <a:endParaRPr lang="lt-LT" sz="1600" kern="1200" dirty="0"/>
        </a:p>
      </dsp:txBody>
      <dsp:txXfrm>
        <a:off x="1995629" y="201622"/>
        <a:ext cx="1409340" cy="604867"/>
      </dsp:txXfrm>
    </dsp:sp>
    <dsp:sp modelId="{0B9273B3-4575-40DD-9504-A5FED99EDD9E}">
      <dsp:nvSpPr>
        <dsp:cNvPr id="0" name=""/>
        <dsp:cNvSpPr/>
      </dsp:nvSpPr>
      <dsp:spPr>
        <a:xfrm>
          <a:off x="1188132" y="1008111"/>
          <a:ext cx="3024336" cy="3024336"/>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Marketing</a:t>
          </a:r>
          <a:endParaRPr lang="lt-LT" sz="2000" kern="1200" dirty="0"/>
        </a:p>
      </dsp:txBody>
      <dsp:txXfrm>
        <a:off x="1995629" y="1197132"/>
        <a:ext cx="1409340" cy="567063"/>
      </dsp:txXfrm>
    </dsp:sp>
    <dsp:sp modelId="{41C032A0-6069-430E-BC5D-45BC28C428FF}">
      <dsp:nvSpPr>
        <dsp:cNvPr id="0" name=""/>
        <dsp:cNvSpPr/>
      </dsp:nvSpPr>
      <dsp:spPr>
        <a:xfrm>
          <a:off x="1692188" y="2016224"/>
          <a:ext cx="2016224" cy="2016224"/>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Customer</a:t>
          </a:r>
          <a:endParaRPr lang="lt-LT" sz="2000" kern="1200" dirty="0"/>
        </a:p>
      </dsp:txBody>
      <dsp:txXfrm>
        <a:off x="1987457" y="2520280"/>
        <a:ext cx="1425685" cy="100811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AB92EA0B-C98F-4002-8B7C-0649F885EFED}" type="slidenum">
              <a:rPr lang="en-US"/>
              <a:pPr>
                <a:defRPr/>
              </a:pPr>
              <a:t>‹#›</a:t>
            </a:fld>
            <a:endParaRPr lang="en-US"/>
          </a:p>
        </p:txBody>
      </p:sp>
    </p:spTree>
    <p:extLst>
      <p:ext uri="{BB962C8B-B14F-4D97-AF65-F5344CB8AC3E}">
        <p14:creationId xmlns:p14="http://schemas.microsoft.com/office/powerpoint/2010/main" val="4178683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048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67E0C05-DAF9-46B0-AA11-99DE0C1D4E7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42AC13-06D3-4762-8675-11B599C507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8C3228-DAD0-48A1-8351-EFC52BB682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p:spPr>
        <p:txBody>
          <a:bodyPr wrap="none" anchor="ctr"/>
          <a:lstStyle/>
          <a:p>
            <a:pPr>
              <a:defRPr/>
            </a:pPr>
            <a:endParaRPr lang="lt-LT"/>
          </a:p>
        </p:txBody>
      </p:sp>
      <p:sp>
        <p:nvSpPr>
          <p:cNvPr id="27651" name="Rectangle 3"/>
          <p:cNvSpPr>
            <a:spLocks noGrp="1" noChangeArrowheads="1"/>
          </p:cNvSpPr>
          <p:nvPr>
            <p:ph type="ctrTitle"/>
          </p:nvPr>
        </p:nvSpPr>
        <p:spPr>
          <a:xfrm>
            <a:off x="455613" y="2130425"/>
            <a:ext cx="7313612" cy="1470025"/>
          </a:xfrm>
        </p:spPr>
        <p:txBody>
          <a:bodyPr/>
          <a:lstStyle>
            <a:lvl1pPr>
              <a:defRPr/>
            </a:lvl1pPr>
          </a:lstStyle>
          <a:p>
            <a:pPr lvl="0"/>
            <a:r>
              <a:rPr lang="en-US" noProof="0" smtClean="0"/>
              <a:t>Click to edit Master title style</a:t>
            </a:r>
          </a:p>
        </p:txBody>
      </p:sp>
      <p:sp>
        <p:nvSpPr>
          <p:cNvPr id="27652"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4893EDD6-73A2-4A9E-B6B0-88486067EB6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C93C9B2-6E53-4E05-9840-38069B371A9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A591956-B009-4036-84C5-66D71196B12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19D1B32-EA92-4E3B-A926-28554DF893F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153BF83-F31A-497E-AA08-49F98329B8B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2714197-A811-44D1-9884-CE01EBD38A6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AB6AFE8-A786-4B71-96C3-606B8DCCAC7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FECF1E2-C0B9-4AB6-83DA-5C3E16003E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a:xfrm>
            <a:off x="2699792" y="1600200"/>
            <a:ext cx="632038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B33786-EC8D-45B9-A2B7-F648EC9FAFD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B8F50D-9D2A-4376-B123-2D9074BFD6C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8F3F26A-F822-43A5-85E6-BAB8DCBAEAF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19FE3D5-7F92-405B-890B-BFBF5C9726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29A9F1-F31F-4092-A5D1-83EF0E6377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2627784" y="1556792"/>
            <a:ext cx="3024336"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4" name="Content Placeholder 3"/>
          <p:cNvSpPr>
            <a:spLocks noGrp="1"/>
          </p:cNvSpPr>
          <p:nvPr>
            <p:ph sz="half" idx="2"/>
          </p:nvPr>
        </p:nvSpPr>
        <p:spPr>
          <a:xfrm>
            <a:off x="5796136" y="1600201"/>
            <a:ext cx="3224039" cy="4349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C845ED-9A7D-4772-9CB9-CBBEAC438C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825EB3-06D1-4C52-B190-1DBEBEDF3FA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33E0D6-0250-44BF-810D-668C990BC1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E23B69-3A04-469B-8ED9-9FD33DB062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5597A4-96E4-451B-9855-BE2017E68B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lt-L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E2D5DB-12D0-476B-B9D7-946375D571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9715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8F8F2FC0-BE3E-4415-AC8F-D2CBEE41B5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hdr="0" ft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p:spPr>
        <p:txBody>
          <a:bodyPr wrap="none" anchor="ctr"/>
          <a:lstStyle/>
          <a:p>
            <a:pPr>
              <a:defRPr/>
            </a:pPr>
            <a:endParaRPr lang="lt-LT"/>
          </a:p>
        </p:txBody>
      </p:sp>
      <p:sp>
        <p:nvSpPr>
          <p:cNvPr id="1331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7B45A4F8-EDA5-462B-86A0-1ECA54B0A9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eb.vu.lt/khf/d.kriksciuniene/informa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microstrategy.com/" TargetMode="External"/><Relationship Id="rId2" Type="http://schemas.openxmlformats.org/officeDocument/2006/relationships/hyperlink" Target="http://www.esri.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im.cesim.com/instructor/CoursesPage" TargetMode="External"/><Relationship Id="rId2" Type="http://schemas.openxmlformats.org/officeDocument/2006/relationships/hyperlink" Target="http://sim.cesim.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optimuscrm.com/index.php?lang=en" TargetMode="External"/><Relationship Id="rId2" Type="http://schemas.openxmlformats.org/officeDocument/2006/relationships/hyperlink" Target="http://www.cesim.com/" TargetMode="External"/><Relationship Id="rId1" Type="http://schemas.openxmlformats.org/officeDocument/2006/relationships/slideLayout" Target="../slideLayouts/slideLayout2.xml"/><Relationship Id="rId6" Type="http://schemas.openxmlformats.org/officeDocument/2006/relationships/hyperlink" Target="http://www.microsoft.com/en-us/dynamics/erp-ax-overview.aspx" TargetMode="External"/><Relationship Id="rId5" Type="http://schemas.openxmlformats.org/officeDocument/2006/relationships/hyperlink" Target="http://www.viscovery.net/" TargetMode="External"/><Relationship Id="rId4" Type="http://schemas.openxmlformats.org/officeDocument/2006/relationships/hyperlink" Target="http://www.statsof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4763" y="1557338"/>
            <a:ext cx="9036051" cy="2330450"/>
          </a:xfrm>
        </p:spPr>
        <p:txBody>
          <a:bodyPr/>
          <a:lstStyle/>
          <a:p>
            <a:pPr algn="ctr"/>
            <a:r>
              <a:rPr lang="en-GB" sz="6600" b="1" smtClean="0">
                <a:solidFill>
                  <a:srgbClr val="37793A"/>
                </a:solidFill>
                <a:latin typeface="Boopee"/>
              </a:rPr>
              <a:t>Marketing Information Systems: </a:t>
            </a:r>
            <a:r>
              <a:rPr lang="en-GB" sz="6000" b="1" smtClean="0">
                <a:solidFill>
                  <a:srgbClr val="37793A"/>
                </a:solidFill>
                <a:latin typeface="Boopee"/>
              </a:rPr>
              <a:t>part 1</a:t>
            </a:r>
            <a:endParaRPr lang="lt-LT" sz="3600" smtClean="0">
              <a:solidFill>
                <a:srgbClr val="37793A"/>
              </a:solidFill>
            </a:endParaRPr>
          </a:p>
        </p:txBody>
      </p:sp>
      <p:sp>
        <p:nvSpPr>
          <p:cNvPr id="26626" name="Rectangle 3"/>
          <p:cNvSpPr>
            <a:spLocks noGrp="1" noChangeArrowheads="1"/>
          </p:cNvSpPr>
          <p:nvPr>
            <p:ph type="subTitle" idx="1"/>
          </p:nvPr>
        </p:nvSpPr>
        <p:spPr>
          <a:xfrm>
            <a:off x="2700338" y="3860800"/>
            <a:ext cx="5400675" cy="2520950"/>
          </a:xfrm>
        </p:spPr>
        <p:txBody>
          <a:bodyPr/>
          <a:lstStyle/>
          <a:p>
            <a:r>
              <a:rPr lang="en-GB" dirty="0" smtClean="0">
                <a:solidFill>
                  <a:srgbClr val="37793A"/>
                </a:solidFill>
              </a:rPr>
              <a:t>Course code: PV250</a:t>
            </a:r>
          </a:p>
          <a:p>
            <a:r>
              <a:rPr lang="en-GB" u="sng" dirty="0" smtClean="0">
                <a:hlinkClick r:id="rId2"/>
              </a:rPr>
              <a:t>Dalia </a:t>
            </a:r>
            <a:r>
              <a:rPr lang="en-GB" u="sng" dirty="0" err="1" smtClean="0">
                <a:hlinkClick r:id="rId2"/>
              </a:rPr>
              <a:t>Kriksciuniene</a:t>
            </a:r>
            <a:r>
              <a:rPr lang="en-GB" u="sng" dirty="0" smtClean="0">
                <a:hlinkClick r:id="rId2"/>
              </a:rPr>
              <a:t>, PhD</a:t>
            </a:r>
            <a:endParaRPr lang="en-GB" u="sng" dirty="0" smtClean="0"/>
          </a:p>
          <a:p>
            <a:r>
              <a:rPr lang="en-US" dirty="0" smtClean="0">
                <a:solidFill>
                  <a:srgbClr val="37793A"/>
                </a:solidFill>
              </a:rPr>
              <a:t>Faculty of Informatics, </a:t>
            </a:r>
            <a:r>
              <a:rPr lang="en-US" dirty="0" err="1" smtClean="0">
                <a:solidFill>
                  <a:srgbClr val="37793A"/>
                </a:solidFill>
              </a:rPr>
              <a:t>Lasaris</a:t>
            </a:r>
            <a:r>
              <a:rPr lang="en-US" dirty="0" smtClean="0">
                <a:solidFill>
                  <a:srgbClr val="37793A"/>
                </a:solidFill>
              </a:rPr>
              <a:t> lab., </a:t>
            </a:r>
            <a:r>
              <a:rPr lang="en-GB" dirty="0" smtClean="0">
                <a:solidFill>
                  <a:srgbClr val="37793A"/>
                </a:solidFill>
              </a:rPr>
              <a:t>Autumn, 2014</a:t>
            </a:r>
          </a:p>
          <a:p>
            <a:endParaRPr lang="en-GB" u="sng" dirty="0" smtClean="0"/>
          </a:p>
          <a:p>
            <a:endParaRPr lang="en-GB" u="sng" dirty="0" smtClean="0"/>
          </a:p>
          <a:p>
            <a:endParaRPr lang="lt-LT"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marL="342900" indent="-342900"/>
            <a:r>
              <a:rPr lang="en-US" b="1" smtClean="0"/>
              <a:t>Exchange and transactions</a:t>
            </a:r>
          </a:p>
        </p:txBody>
      </p:sp>
      <p:sp>
        <p:nvSpPr>
          <p:cNvPr id="36866" name="Content Placeholder 2"/>
          <p:cNvSpPr>
            <a:spLocks noGrp="1"/>
          </p:cNvSpPr>
          <p:nvPr>
            <p:ph idx="1"/>
          </p:nvPr>
        </p:nvSpPr>
        <p:spPr>
          <a:xfrm>
            <a:off x="1619672" y="1600200"/>
            <a:ext cx="7400503" cy="4525963"/>
          </a:xfrm>
        </p:spPr>
        <p:txBody>
          <a:bodyPr/>
          <a:lstStyle/>
          <a:p>
            <a:pPr marL="0" indent="0">
              <a:buFontTx/>
              <a:buNone/>
            </a:pPr>
            <a:r>
              <a:rPr lang="en-US" dirty="0" smtClean="0"/>
              <a:t>Exchange is the defining concept underlying marketing- the act of obtaining desired product from someone offering something in return</a:t>
            </a:r>
          </a:p>
          <a:p>
            <a:pPr marL="0" indent="0">
              <a:buFontTx/>
              <a:buNone/>
            </a:pPr>
            <a:r>
              <a:rPr lang="en-US" dirty="0" smtClean="0"/>
              <a:t>Terms for exchange: leave them both better or not worse, that’s why exchange is a value creating process</a:t>
            </a:r>
          </a:p>
          <a:p>
            <a:pPr marL="0" indent="0">
              <a:buFontTx/>
              <a:buNone/>
            </a:pPr>
            <a:r>
              <a:rPr lang="en-US" dirty="0" smtClean="0"/>
              <a:t>Exchange has to be seen as a process, but not as event </a:t>
            </a:r>
            <a:r>
              <a:rPr lang="en-US" sz="2000" dirty="0" smtClean="0"/>
              <a:t>(two partied finding each other, negotiating, moving towards agreement, setting conditions, documenting, defining post-acquisition services or guarantees)</a:t>
            </a:r>
          </a:p>
          <a:p>
            <a:pPr marL="0" indent="0">
              <a:buFontTx/>
              <a:buNone/>
            </a:pPr>
            <a:r>
              <a:rPr lang="en-US" dirty="0" smtClean="0"/>
              <a:t>If agreement is reached, the transaction occurs.</a:t>
            </a:r>
          </a:p>
          <a:p>
            <a:pPr marL="0" indent="0">
              <a:buFontTx/>
              <a:buNone/>
            </a:pPr>
            <a:endParaRPr lang="lt-LT" dirty="0" smtClean="0"/>
          </a:p>
        </p:txBody>
      </p:sp>
      <p:sp>
        <p:nvSpPr>
          <p:cNvPr id="36867" name="Slide Number Placeholder 3"/>
          <p:cNvSpPr>
            <a:spLocks noGrp="1"/>
          </p:cNvSpPr>
          <p:nvPr>
            <p:ph type="sldNum" sz="quarter" idx="12"/>
          </p:nvPr>
        </p:nvSpPr>
        <p:spPr>
          <a:noFill/>
          <a:ln>
            <a:miter lim="800000"/>
            <a:headEnd/>
            <a:tailEnd/>
          </a:ln>
        </p:spPr>
        <p:txBody>
          <a:bodyPr/>
          <a:lstStyle/>
          <a:p>
            <a:fld id="{A1B86AF0-8620-4AF7-9335-D916603E4C2B}"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755576" y="274638"/>
            <a:ext cx="8264599" cy="1143000"/>
          </a:xfrm>
        </p:spPr>
        <p:txBody>
          <a:bodyPr/>
          <a:lstStyle/>
          <a:p>
            <a:pPr marL="342900" indent="-342900"/>
            <a:r>
              <a:rPr lang="en-US" b="1" dirty="0" smtClean="0"/>
              <a:t>Markets- different points of view</a:t>
            </a:r>
          </a:p>
        </p:txBody>
      </p:sp>
      <p:sp>
        <p:nvSpPr>
          <p:cNvPr id="37890" name="Content Placeholder 2"/>
          <p:cNvSpPr>
            <a:spLocks noGrp="1"/>
          </p:cNvSpPr>
          <p:nvPr>
            <p:ph idx="1"/>
          </p:nvPr>
        </p:nvSpPr>
        <p:spPr>
          <a:xfrm>
            <a:off x="539552" y="1484784"/>
            <a:ext cx="8480623" cy="4641379"/>
          </a:xfrm>
        </p:spPr>
        <p:txBody>
          <a:bodyPr/>
          <a:lstStyle/>
          <a:p>
            <a:pPr marL="0" indent="0">
              <a:buFontTx/>
              <a:buNone/>
            </a:pPr>
            <a:r>
              <a:rPr lang="en-US" b="1" dirty="0" smtClean="0"/>
              <a:t>Economist </a:t>
            </a:r>
            <a:r>
              <a:rPr lang="en-US" dirty="0" smtClean="0"/>
              <a:t>view: market is the place where buyers (ask) and sellers (bid) gather and agree to make transaction (deal). Price is the main variable.</a:t>
            </a:r>
          </a:p>
          <a:p>
            <a:pPr marL="0" indent="0">
              <a:buFontTx/>
              <a:buNone/>
            </a:pPr>
            <a:r>
              <a:rPr lang="en-US" b="1" dirty="0" smtClean="0"/>
              <a:t>Accountants</a:t>
            </a:r>
            <a:r>
              <a:rPr lang="en-US" dirty="0" smtClean="0"/>
              <a:t> view: registering transactions and incurring costs/incomes/taxes (quantitative financial information accounting five main resources (financial, human, material, intangible, information)</a:t>
            </a:r>
          </a:p>
          <a:p>
            <a:pPr marL="0" indent="0">
              <a:buFontTx/>
              <a:buNone/>
            </a:pPr>
            <a:r>
              <a:rPr lang="en-US" b="1" dirty="0" smtClean="0"/>
              <a:t>Marketers</a:t>
            </a:r>
            <a:r>
              <a:rPr lang="en-US" dirty="0" smtClean="0"/>
              <a:t> view: market consists of all potential customers sharing a particular need or want, able for exchange to satisfy it. Markets are seen as buyers (their groupings, called segments), the sellers-as industries. They are connected with flows: </a:t>
            </a:r>
            <a:r>
              <a:rPr lang="en-US" sz="2000" dirty="0" smtClean="0"/>
              <a:t>Communication, Products (goods/services), Money, Information</a:t>
            </a:r>
          </a:p>
          <a:p>
            <a:pPr marL="400050" lvl="1" indent="0">
              <a:buFontTx/>
              <a:buNone/>
            </a:pPr>
            <a:endParaRPr lang="en-US" sz="2000" dirty="0" smtClean="0"/>
          </a:p>
        </p:txBody>
      </p:sp>
      <p:sp>
        <p:nvSpPr>
          <p:cNvPr id="37891" name="Slide Number Placeholder 3"/>
          <p:cNvSpPr>
            <a:spLocks noGrp="1"/>
          </p:cNvSpPr>
          <p:nvPr>
            <p:ph type="sldNum" sz="quarter" idx="12"/>
          </p:nvPr>
        </p:nvSpPr>
        <p:spPr>
          <a:noFill/>
          <a:ln>
            <a:miter lim="800000"/>
            <a:headEnd/>
            <a:tailEnd/>
          </a:ln>
        </p:spPr>
        <p:txBody>
          <a:bodyPr/>
          <a:lstStyle/>
          <a:p>
            <a:fld id="{CC47AEEA-CA67-4A06-A704-EE0613D67DFA}"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b="1" smtClean="0"/>
              <a:t>Summary of marketing concepts</a:t>
            </a:r>
            <a:endParaRPr lang="lt-LT" b="1" smtClean="0"/>
          </a:p>
        </p:txBody>
      </p:sp>
      <p:sp>
        <p:nvSpPr>
          <p:cNvPr id="38914" name="Content Placeholder 2"/>
          <p:cNvSpPr>
            <a:spLocks noGrp="1"/>
          </p:cNvSpPr>
          <p:nvPr>
            <p:ph idx="1"/>
          </p:nvPr>
        </p:nvSpPr>
        <p:spPr>
          <a:xfrm>
            <a:off x="1691681" y="1600200"/>
            <a:ext cx="6984776" cy="4525963"/>
          </a:xfrm>
        </p:spPr>
        <p:txBody>
          <a:bodyPr/>
          <a:lstStyle/>
          <a:p>
            <a:pPr marL="0" indent="0">
              <a:buFontTx/>
              <a:buNone/>
            </a:pPr>
            <a:r>
              <a:rPr lang="en-US" dirty="0" smtClean="0"/>
              <a:t>Marketing means human activity that takes place in relation to markets.</a:t>
            </a:r>
          </a:p>
          <a:p>
            <a:pPr marL="0" indent="0">
              <a:buFontTx/>
              <a:buNone/>
            </a:pPr>
            <a:r>
              <a:rPr lang="en-US" dirty="0" smtClean="0"/>
              <a:t>Marketer seeks for acquiring resource from someone and willing to offer something of value in exchange. </a:t>
            </a:r>
          </a:p>
          <a:p>
            <a:pPr marL="0" indent="0">
              <a:buFontTx/>
              <a:buNone/>
            </a:pPr>
            <a:r>
              <a:rPr lang="en-US" dirty="0" smtClean="0"/>
              <a:t>Marketer is seeking response from other party, and can take a role of seller or buyer. </a:t>
            </a:r>
          </a:p>
          <a:p>
            <a:pPr marL="0" indent="0">
              <a:buFontTx/>
              <a:buNone/>
            </a:pPr>
            <a:r>
              <a:rPr lang="en-US" dirty="0" smtClean="0"/>
              <a:t>The role of information system: to register activities (similar to accounting) and to play role in creating products, competitive advantage and decision making </a:t>
            </a:r>
            <a:endParaRPr lang="lt-LT" dirty="0" smtClean="0"/>
          </a:p>
        </p:txBody>
      </p:sp>
      <p:sp>
        <p:nvSpPr>
          <p:cNvPr id="38915" name="Slide Number Placeholder 3"/>
          <p:cNvSpPr>
            <a:spLocks noGrp="1"/>
          </p:cNvSpPr>
          <p:nvPr>
            <p:ph type="sldNum" sz="quarter" idx="12"/>
          </p:nvPr>
        </p:nvSpPr>
        <p:spPr>
          <a:noFill/>
          <a:ln>
            <a:miter lim="800000"/>
            <a:headEnd/>
            <a:tailEnd/>
          </a:ln>
        </p:spPr>
        <p:txBody>
          <a:bodyPr/>
          <a:lstStyle/>
          <a:p>
            <a:fld id="{551DA5C4-C5F8-455D-9294-D3F5300ACB3A}"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information system</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484784"/>
            <a:ext cx="8554554" cy="4896544"/>
          </a:xfrm>
        </p:spPr>
      </p:pic>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13</a:t>
            </a:fld>
            <a:endParaRPr lang="en-US"/>
          </a:p>
        </p:txBody>
      </p:sp>
    </p:spTree>
    <p:extLst>
      <p:ext uri="{BB962C8B-B14F-4D97-AF65-F5344CB8AC3E}">
        <p14:creationId xmlns:p14="http://schemas.microsoft.com/office/powerpoint/2010/main" val="391243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b="1" smtClean="0"/>
              <a:t>Marketing management</a:t>
            </a:r>
            <a:endParaRPr lang="lt-LT" b="1" smtClean="0"/>
          </a:p>
        </p:txBody>
      </p:sp>
      <p:sp>
        <p:nvSpPr>
          <p:cNvPr id="39938" name="Content Placeholder 2"/>
          <p:cNvSpPr>
            <a:spLocks noGrp="1"/>
          </p:cNvSpPr>
          <p:nvPr>
            <p:ph idx="1"/>
          </p:nvPr>
        </p:nvSpPr>
        <p:spPr>
          <a:xfrm>
            <a:off x="1258888" y="1600200"/>
            <a:ext cx="7761287" cy="4852988"/>
          </a:xfrm>
        </p:spPr>
        <p:txBody>
          <a:bodyPr/>
          <a:lstStyle/>
          <a:p>
            <a:pPr marL="0" indent="0">
              <a:buFontTx/>
              <a:buNone/>
            </a:pPr>
            <a:r>
              <a:rPr lang="en-US" dirty="0" smtClean="0"/>
              <a:t>It is the analysis, planning, implementation and control of programs </a:t>
            </a:r>
          </a:p>
          <a:p>
            <a:pPr marL="400050" lvl="1" indent="0">
              <a:buFontTx/>
              <a:buNone/>
            </a:pPr>
            <a:r>
              <a:rPr lang="en-US" dirty="0" smtClean="0"/>
              <a:t>designed to create, build, and maintain beneficial exchanges and relationships with target markets </a:t>
            </a:r>
          </a:p>
          <a:p>
            <a:pPr marL="800100" lvl="2" indent="0">
              <a:buFontTx/>
              <a:buNone/>
            </a:pPr>
            <a:r>
              <a:rPr lang="en-US" dirty="0" smtClean="0"/>
              <a:t>for the purpose of achieving organizational objectives</a:t>
            </a:r>
          </a:p>
          <a:p>
            <a:pPr marL="0" indent="0">
              <a:buFontTx/>
              <a:buNone/>
            </a:pPr>
            <a:r>
              <a:rPr lang="en-US" dirty="0" smtClean="0"/>
              <a:t>The organization forms the idea of a desired level of transactions with the target market. It has a task of influencing the level, timing, composition  of demand according to goals. </a:t>
            </a:r>
          </a:p>
          <a:p>
            <a:pPr marL="0" indent="0">
              <a:buFontTx/>
              <a:buNone/>
            </a:pPr>
            <a:r>
              <a:rPr lang="en-US" dirty="0" smtClean="0"/>
              <a:t>States of demand to cope: negative absent, latent, falling, irregular, full, overfull, unwholesome demand</a:t>
            </a:r>
          </a:p>
        </p:txBody>
      </p:sp>
      <p:sp>
        <p:nvSpPr>
          <p:cNvPr id="39939" name="Slide Number Placeholder 3"/>
          <p:cNvSpPr>
            <a:spLocks noGrp="1"/>
          </p:cNvSpPr>
          <p:nvPr>
            <p:ph type="sldNum" sz="quarter" idx="12"/>
          </p:nvPr>
        </p:nvSpPr>
        <p:spPr>
          <a:noFill/>
          <a:ln>
            <a:miter lim="800000"/>
            <a:headEnd/>
            <a:tailEnd/>
          </a:ln>
        </p:spPr>
        <p:txBody>
          <a:bodyPr/>
          <a:lstStyle/>
          <a:p>
            <a:fld id="{925BA245-2BAD-49D0-8E6C-91BF944BCAA9}"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700338" y="115888"/>
            <a:ext cx="6316662" cy="490537"/>
          </a:xfrm>
        </p:spPr>
        <p:txBody>
          <a:bodyPr/>
          <a:lstStyle/>
          <a:p>
            <a:r>
              <a:rPr lang="en-US" b="1" smtClean="0"/>
              <a:t>Marketing management</a:t>
            </a:r>
            <a:endParaRPr lang="lt-LT" b="1" smtClean="0"/>
          </a:p>
        </p:txBody>
      </p:sp>
      <p:sp>
        <p:nvSpPr>
          <p:cNvPr id="40962" name="Slide Number Placeholder 3"/>
          <p:cNvSpPr>
            <a:spLocks noGrp="1"/>
          </p:cNvSpPr>
          <p:nvPr>
            <p:ph type="sldNum" sz="quarter" idx="12"/>
          </p:nvPr>
        </p:nvSpPr>
        <p:spPr>
          <a:xfrm>
            <a:off x="8243888" y="6453188"/>
            <a:ext cx="442912" cy="404812"/>
          </a:xfrm>
          <a:noFill/>
          <a:ln>
            <a:miter lim="800000"/>
            <a:headEnd/>
            <a:tailEnd/>
          </a:ln>
        </p:spPr>
        <p:txBody>
          <a:bodyPr/>
          <a:lstStyle/>
          <a:p>
            <a:fld id="{1A3F29FA-FA7D-4D8F-A2E8-80A72D6A69FB}" type="slidenum">
              <a:rPr lang="en-US" smtClean="0"/>
              <a:pPr/>
              <a:t>15</a:t>
            </a:fld>
            <a:endParaRPr lang="en-US" smtClean="0"/>
          </a:p>
        </p:txBody>
      </p:sp>
      <p:graphicFrame>
        <p:nvGraphicFramePr>
          <p:cNvPr id="5" name="Table 4"/>
          <p:cNvGraphicFramePr>
            <a:graphicFrameLocks noGrp="1"/>
          </p:cNvGraphicFramePr>
          <p:nvPr/>
        </p:nvGraphicFramePr>
        <p:xfrm>
          <a:off x="179388" y="620713"/>
          <a:ext cx="8784976" cy="6065890"/>
        </p:xfrm>
        <a:graphic>
          <a:graphicData uri="http://schemas.openxmlformats.org/drawingml/2006/table">
            <a:tbl>
              <a:tblPr firstRow="1" bandRow="1">
                <a:tableStyleId>{5C22544A-7EE6-4342-B048-85BDC9FD1C3A}</a:tableStyleId>
              </a:tblPr>
              <a:tblGrid>
                <a:gridCol w="1512168"/>
                <a:gridCol w="2880320"/>
                <a:gridCol w="2196244"/>
                <a:gridCol w="2196244"/>
              </a:tblGrid>
              <a:tr h="381944">
                <a:tc>
                  <a:txBody>
                    <a:bodyPr/>
                    <a:lstStyle/>
                    <a:p>
                      <a:r>
                        <a:rPr lang="en-US" dirty="0" smtClean="0"/>
                        <a:t>Marketing</a:t>
                      </a:r>
                      <a:r>
                        <a:rPr lang="en-US" baseline="0" dirty="0" smtClean="0"/>
                        <a:t> orientation</a:t>
                      </a:r>
                      <a:endParaRPr lang="lt-LT" dirty="0"/>
                    </a:p>
                  </a:txBody>
                  <a:tcPr/>
                </a:tc>
                <a:tc>
                  <a:txBody>
                    <a:bodyPr/>
                    <a:lstStyle/>
                    <a:p>
                      <a:r>
                        <a:rPr lang="en-US" dirty="0" smtClean="0"/>
                        <a:t>Focus</a:t>
                      </a:r>
                      <a:endParaRPr lang="lt-LT" dirty="0"/>
                    </a:p>
                  </a:txBody>
                  <a:tcPr/>
                </a:tc>
                <a:tc>
                  <a:txBody>
                    <a:bodyPr/>
                    <a:lstStyle/>
                    <a:p>
                      <a:r>
                        <a:rPr lang="en-US" dirty="0" smtClean="0"/>
                        <a:t>Means</a:t>
                      </a:r>
                      <a:endParaRPr lang="lt-LT" dirty="0"/>
                    </a:p>
                  </a:txBody>
                  <a:tcPr/>
                </a:tc>
                <a:tc>
                  <a:txBody>
                    <a:bodyPr/>
                    <a:lstStyle/>
                    <a:p>
                      <a:r>
                        <a:rPr lang="en-US" dirty="0" smtClean="0"/>
                        <a:t>Ends</a:t>
                      </a:r>
                      <a:endParaRPr lang="lt-LT" dirty="0"/>
                    </a:p>
                  </a:txBody>
                  <a:tcPr/>
                </a:tc>
              </a:tr>
              <a:tr h="941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Production concept</a:t>
                      </a:r>
                    </a:p>
                    <a:p>
                      <a:endParaRPr lang="lt-LT" sz="1800" dirty="0"/>
                    </a:p>
                  </a:txBody>
                  <a:tcPr/>
                </a:tc>
                <a:tc>
                  <a:txBody>
                    <a:bodyPr/>
                    <a:lstStyle/>
                    <a:p>
                      <a:r>
                        <a:rPr lang="en-US" sz="1800" dirty="0" smtClean="0"/>
                        <a:t>Mass production lowering costs and price</a:t>
                      </a:r>
                      <a:endParaRPr lang="lt-LT" sz="1800" dirty="0"/>
                    </a:p>
                  </a:txBody>
                  <a:tcPr/>
                </a:tc>
                <a:tc>
                  <a:txBody>
                    <a:bodyPr/>
                    <a:lstStyle/>
                    <a:p>
                      <a:r>
                        <a:rPr lang="en-US" sz="1800" dirty="0" smtClean="0"/>
                        <a:t>High production efficiency and wide distribution</a:t>
                      </a:r>
                      <a:r>
                        <a:rPr lang="en-US" sz="1800" baseline="0" dirty="0" smtClean="0"/>
                        <a:t> coverage</a:t>
                      </a:r>
                      <a:endParaRPr lang="lt-LT"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Sell what</a:t>
                      </a:r>
                      <a:r>
                        <a:rPr lang="en-US" sz="1800" baseline="0" dirty="0" smtClean="0"/>
                        <a:t> is produced. Leads to impersonality of consumer</a:t>
                      </a:r>
                      <a:endParaRPr lang="lt-LT" sz="1800" dirty="0"/>
                    </a:p>
                  </a:txBody>
                  <a:tcPr/>
                </a:tc>
              </a:tr>
              <a:tr h="941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Product concept</a:t>
                      </a:r>
                    </a:p>
                    <a:p>
                      <a:endParaRPr lang="lt-LT" sz="1800" dirty="0"/>
                    </a:p>
                  </a:txBody>
                  <a:tcPr/>
                </a:tc>
                <a:tc>
                  <a:txBody>
                    <a:bodyPr/>
                    <a:lstStyle/>
                    <a:p>
                      <a:r>
                        <a:rPr lang="en-US" sz="1800" dirty="0" smtClean="0"/>
                        <a:t>Consumer favors only products that offer most quality,</a:t>
                      </a:r>
                      <a:r>
                        <a:rPr lang="en-US" sz="1800" baseline="0" dirty="0" smtClean="0"/>
                        <a:t> performance and features</a:t>
                      </a:r>
                      <a:endParaRPr lang="lt-LT" sz="1800" dirty="0"/>
                    </a:p>
                  </a:txBody>
                  <a:tcPr/>
                </a:tc>
                <a:tc>
                  <a:txBody>
                    <a:bodyPr/>
                    <a:lstStyle/>
                    <a:p>
                      <a:r>
                        <a:rPr lang="en-US" sz="1800" dirty="0" smtClean="0"/>
                        <a:t>Make good</a:t>
                      </a:r>
                      <a:r>
                        <a:rPr lang="en-US" sz="1800" baseline="0" dirty="0" smtClean="0"/>
                        <a:t> products and improve them over time</a:t>
                      </a:r>
                      <a:endParaRPr lang="lt-LT" sz="1800" dirty="0"/>
                    </a:p>
                  </a:txBody>
                  <a:tcPr/>
                </a:tc>
                <a:tc>
                  <a:txBody>
                    <a:bodyPr/>
                    <a:lstStyle/>
                    <a:p>
                      <a:r>
                        <a:rPr lang="en-US" sz="1800" dirty="0" smtClean="0"/>
                        <a:t>Sel</a:t>
                      </a:r>
                      <a:r>
                        <a:rPr lang="en-US" sz="1800" baseline="0" dirty="0" smtClean="0"/>
                        <a:t>l what producers “love” cause marketing “myopia” losing sight what customer wants</a:t>
                      </a:r>
                      <a:endParaRPr lang="lt-LT" sz="1800" dirty="0"/>
                    </a:p>
                  </a:txBody>
                  <a:tcPr/>
                </a:tc>
              </a:tr>
              <a:tr h="941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Selling concept</a:t>
                      </a:r>
                      <a:endParaRPr lang="lt-LT" sz="1800" dirty="0"/>
                    </a:p>
                  </a:txBody>
                  <a:tcPr/>
                </a:tc>
                <a:tc>
                  <a:txBody>
                    <a:bodyPr/>
                    <a:lstStyle/>
                    <a:p>
                      <a:r>
                        <a:rPr lang="en-US" sz="1800" dirty="0" smtClean="0"/>
                        <a:t>Product</a:t>
                      </a:r>
                      <a:endParaRPr lang="lt-LT" sz="1800" dirty="0"/>
                    </a:p>
                  </a:txBody>
                  <a:tcPr/>
                </a:tc>
                <a:tc>
                  <a:txBody>
                    <a:bodyPr/>
                    <a:lstStyle/>
                    <a:p>
                      <a:r>
                        <a:rPr lang="en-US" sz="1800" dirty="0" smtClean="0"/>
                        <a:t>Selling and promotion</a:t>
                      </a:r>
                      <a:endParaRPr lang="lt-LT" sz="1800" dirty="0"/>
                    </a:p>
                  </a:txBody>
                  <a:tcPr/>
                </a:tc>
                <a:tc>
                  <a:txBody>
                    <a:bodyPr/>
                    <a:lstStyle/>
                    <a:p>
                      <a:r>
                        <a:rPr lang="en-US" sz="1800" dirty="0" smtClean="0"/>
                        <a:t>Profits through sales volume</a:t>
                      </a:r>
                      <a:endParaRPr lang="lt-LT" sz="1800" dirty="0"/>
                    </a:p>
                  </a:txBody>
                  <a:tcPr/>
                </a:tc>
              </a:tr>
              <a:tr h="659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Marketing concept</a:t>
                      </a:r>
                    </a:p>
                  </a:txBody>
                  <a:tcPr/>
                </a:tc>
                <a:tc>
                  <a:txBody>
                    <a:bodyPr/>
                    <a:lstStyle/>
                    <a:p>
                      <a:r>
                        <a:rPr lang="en-US" sz="1800" dirty="0" smtClean="0"/>
                        <a:t>Meet</a:t>
                      </a:r>
                      <a:r>
                        <a:rPr lang="en-US" sz="1800" baseline="0" dirty="0" smtClean="0"/>
                        <a:t> c</a:t>
                      </a:r>
                      <a:r>
                        <a:rPr lang="en-US" sz="1800" dirty="0" smtClean="0"/>
                        <a:t>ustomer needs</a:t>
                      </a:r>
                      <a:endParaRPr lang="lt-LT" sz="1800" dirty="0"/>
                    </a:p>
                  </a:txBody>
                  <a:tcPr/>
                </a:tc>
                <a:tc>
                  <a:txBody>
                    <a:bodyPr/>
                    <a:lstStyle/>
                    <a:p>
                      <a:r>
                        <a:rPr lang="en-US" sz="1800" dirty="0" smtClean="0"/>
                        <a:t>Integrated marketing</a:t>
                      </a:r>
                      <a:endParaRPr lang="lt-LT" sz="1800" dirty="0"/>
                    </a:p>
                  </a:txBody>
                  <a:tcPr/>
                </a:tc>
                <a:tc>
                  <a:txBody>
                    <a:bodyPr/>
                    <a:lstStyle/>
                    <a:p>
                      <a:r>
                        <a:rPr lang="en-US" sz="1800" dirty="0" smtClean="0"/>
                        <a:t>Profits through customer satisfaction. </a:t>
                      </a:r>
                      <a:endParaRPr lang="lt-LT" sz="1800" dirty="0"/>
                    </a:p>
                  </a:txBody>
                  <a:tcPr/>
                </a:tc>
              </a:tr>
              <a:tr h="917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Societal marketing concept</a:t>
                      </a:r>
                    </a:p>
                  </a:txBody>
                  <a:tcPr/>
                </a:tc>
                <a:tc>
                  <a:txBody>
                    <a:bodyPr/>
                    <a:lstStyle/>
                    <a:p>
                      <a:r>
                        <a:rPr lang="en-US" sz="1800" dirty="0" smtClean="0"/>
                        <a:t>Determine customer needs</a:t>
                      </a:r>
                      <a:endParaRPr lang="lt-LT" sz="1800" dirty="0"/>
                    </a:p>
                  </a:txBody>
                  <a:tcPr/>
                </a:tc>
                <a:tc>
                  <a:txBody>
                    <a:bodyPr/>
                    <a:lstStyle/>
                    <a:p>
                      <a:r>
                        <a:rPr lang="en-US" sz="1800" dirty="0" smtClean="0"/>
                        <a:t>Deliver needs fulfillment</a:t>
                      </a:r>
                      <a:r>
                        <a:rPr lang="en-US" sz="1800" baseline="0" dirty="0" smtClean="0"/>
                        <a:t> better than competitors</a:t>
                      </a:r>
                      <a:endParaRPr lang="lt-LT"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Preserve </a:t>
                      </a:r>
                      <a:r>
                        <a:rPr lang="en-US" sz="1800" baseline="0" dirty="0" smtClean="0"/>
                        <a:t>and ensure long-run society welfare</a:t>
                      </a:r>
                      <a:endParaRPr lang="lt-LT" sz="18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b="1" smtClean="0"/>
              <a:t>Marketing’s role in a company</a:t>
            </a:r>
            <a:endParaRPr lang="lt-LT" b="1" smtClean="0"/>
          </a:p>
        </p:txBody>
      </p:sp>
      <p:sp>
        <p:nvSpPr>
          <p:cNvPr id="41986" name="Content Placeholder 2"/>
          <p:cNvSpPr>
            <a:spLocks noGrp="1"/>
          </p:cNvSpPr>
          <p:nvPr>
            <p:ph idx="1"/>
          </p:nvPr>
        </p:nvSpPr>
        <p:spPr>
          <a:xfrm>
            <a:off x="1691680" y="1600200"/>
            <a:ext cx="7328495" cy="4525963"/>
          </a:xfrm>
        </p:spPr>
        <p:txBody>
          <a:bodyPr/>
          <a:lstStyle/>
          <a:p>
            <a:r>
              <a:rPr lang="en-US" dirty="0" smtClean="0"/>
              <a:t>Equal function or primary four: marketing, production, finance, personnel</a:t>
            </a:r>
          </a:p>
          <a:p>
            <a:r>
              <a:rPr lang="en-US" dirty="0" smtClean="0"/>
              <a:t>More important function</a:t>
            </a:r>
          </a:p>
          <a:p>
            <a:r>
              <a:rPr lang="en-US" dirty="0" smtClean="0"/>
              <a:t>Central major function</a:t>
            </a:r>
          </a:p>
          <a:p>
            <a:r>
              <a:rPr lang="en-US" dirty="0" smtClean="0"/>
              <a:t>Customer –central function for controlling 4 primary functions</a:t>
            </a:r>
          </a:p>
          <a:p>
            <a:r>
              <a:rPr lang="en-US" dirty="0" smtClean="0"/>
              <a:t>Customer as controlling, marketing and integrative function in the center</a:t>
            </a:r>
          </a:p>
          <a:p>
            <a:endParaRPr lang="lt-LT" dirty="0" smtClean="0"/>
          </a:p>
        </p:txBody>
      </p:sp>
      <p:sp>
        <p:nvSpPr>
          <p:cNvPr id="41987" name="Slide Number Placeholder 3"/>
          <p:cNvSpPr>
            <a:spLocks noGrp="1"/>
          </p:cNvSpPr>
          <p:nvPr>
            <p:ph type="sldNum" sz="quarter" idx="12"/>
          </p:nvPr>
        </p:nvSpPr>
        <p:spPr>
          <a:noFill/>
          <a:ln>
            <a:miter lim="800000"/>
            <a:headEnd/>
            <a:tailEnd/>
          </a:ln>
        </p:spPr>
        <p:txBody>
          <a:bodyPr/>
          <a:lstStyle/>
          <a:p>
            <a:fld id="{E19A4E7D-7EDC-4E1D-9ADD-2D4120F9E4DE}"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b="1" smtClean="0"/>
              <a:t>Marketing’s role in a company</a:t>
            </a:r>
            <a:endParaRPr lang="lt-LT" smtClean="0"/>
          </a:p>
        </p:txBody>
      </p:sp>
      <p:graphicFrame>
        <p:nvGraphicFramePr>
          <p:cNvPr id="5" name="Content Placeholder 4"/>
          <p:cNvGraphicFramePr>
            <a:graphicFrameLocks noGrp="1"/>
          </p:cNvGraphicFramePr>
          <p:nvPr>
            <p:ph idx="1"/>
          </p:nvPr>
        </p:nvGraphicFramePr>
        <p:xfrm>
          <a:off x="251520" y="1412776"/>
          <a:ext cx="3168352"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011" name="Slide Number Placeholder 3"/>
          <p:cNvSpPr>
            <a:spLocks noGrp="1"/>
          </p:cNvSpPr>
          <p:nvPr>
            <p:ph type="sldNum" sz="quarter" idx="12"/>
          </p:nvPr>
        </p:nvSpPr>
        <p:spPr>
          <a:noFill/>
          <a:ln>
            <a:miter lim="800000"/>
            <a:headEnd/>
            <a:tailEnd/>
          </a:ln>
        </p:spPr>
        <p:txBody>
          <a:bodyPr/>
          <a:lstStyle/>
          <a:p>
            <a:fld id="{8F1B6693-FE58-433B-A226-F1167FE67B6E}" type="slidenum">
              <a:rPr lang="en-US" smtClean="0"/>
              <a:pPr/>
              <a:t>17</a:t>
            </a:fld>
            <a:endParaRPr lang="en-US" smtClean="0"/>
          </a:p>
        </p:txBody>
      </p:sp>
      <p:graphicFrame>
        <p:nvGraphicFramePr>
          <p:cNvPr id="6" name="Diagram 5"/>
          <p:cNvGraphicFramePr/>
          <p:nvPr/>
        </p:nvGraphicFramePr>
        <p:xfrm>
          <a:off x="5652120" y="1412776"/>
          <a:ext cx="3240360" cy="2808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nvGraphicFramePr>
        <p:xfrm>
          <a:off x="1835696" y="2708920"/>
          <a:ext cx="5400600" cy="40324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703513" y="274638"/>
            <a:ext cx="6316662" cy="561975"/>
          </a:xfrm>
        </p:spPr>
        <p:txBody>
          <a:bodyPr/>
          <a:lstStyle/>
          <a:p>
            <a:r>
              <a:rPr lang="en-US" b="1" smtClean="0"/>
              <a:t>Marketing theories </a:t>
            </a:r>
            <a:endParaRPr lang="lt-LT" b="1" smtClean="0"/>
          </a:p>
        </p:txBody>
      </p:sp>
      <p:sp>
        <p:nvSpPr>
          <p:cNvPr id="44034" name="Content Placeholder 2"/>
          <p:cNvSpPr>
            <a:spLocks noGrp="1"/>
          </p:cNvSpPr>
          <p:nvPr>
            <p:ph idx="1"/>
          </p:nvPr>
        </p:nvSpPr>
        <p:spPr>
          <a:xfrm>
            <a:off x="1115616" y="980728"/>
            <a:ext cx="7761287" cy="5327650"/>
          </a:xfrm>
        </p:spPr>
        <p:txBody>
          <a:bodyPr/>
          <a:lstStyle/>
          <a:p>
            <a:pPr marL="0" indent="0">
              <a:buFontTx/>
              <a:buNone/>
            </a:pPr>
            <a:r>
              <a:rPr lang="en-US" dirty="0" smtClean="0"/>
              <a:t>Most prevailing theory is 4P (McCarthy, 1968)- marketing mix  (customer, markets, etc. missing here).</a:t>
            </a:r>
          </a:p>
          <a:p>
            <a:pPr marL="0" indent="0">
              <a:buFontTx/>
              <a:buNone/>
            </a:pPr>
            <a:r>
              <a:rPr lang="en-US" dirty="0" smtClean="0"/>
              <a:t>Extensions of the 4P theory:</a:t>
            </a:r>
          </a:p>
          <a:p>
            <a:pPr marL="0" indent="0">
              <a:buFontTx/>
              <a:buNone/>
            </a:pPr>
            <a:r>
              <a:rPr lang="en-US" dirty="0" err="1" smtClean="0"/>
              <a:t>Kotler</a:t>
            </a:r>
            <a:r>
              <a:rPr lang="en-US" dirty="0" smtClean="0"/>
              <a:t> (</a:t>
            </a:r>
            <a:r>
              <a:rPr lang="en-US" dirty="0" err="1" smtClean="0"/>
              <a:t>megamarketing</a:t>
            </a:r>
            <a:r>
              <a:rPr lang="en-US" dirty="0" smtClean="0"/>
              <a:t>) 4+2P</a:t>
            </a:r>
          </a:p>
          <a:p>
            <a:pPr marL="0" indent="0">
              <a:buFontTx/>
              <a:buNone/>
            </a:pPr>
            <a:r>
              <a:rPr lang="en-US" dirty="0" err="1" smtClean="0"/>
              <a:t>Booms&amp;Bitner</a:t>
            </a:r>
            <a:r>
              <a:rPr lang="en-US" dirty="0" smtClean="0"/>
              <a:t> (Service marketing) 4+3P</a:t>
            </a:r>
          </a:p>
          <a:p>
            <a:pPr marL="0" indent="0">
              <a:buFontTx/>
              <a:buNone/>
            </a:pPr>
            <a:r>
              <a:rPr lang="en-US" dirty="0" smtClean="0"/>
              <a:t>Baumgartner (1991) – 15P</a:t>
            </a:r>
          </a:p>
          <a:p>
            <a:pPr marL="0" indent="0">
              <a:buFontTx/>
              <a:buNone/>
            </a:pPr>
            <a:r>
              <a:rPr lang="en-US" dirty="0" smtClean="0"/>
              <a:t>The mix concept was initially developed by Neil Burden (1964) derived from </a:t>
            </a:r>
            <a:r>
              <a:rPr lang="en-US" dirty="0" err="1" smtClean="0"/>
              <a:t>Culliton</a:t>
            </a:r>
            <a:r>
              <a:rPr lang="en-US" dirty="0" smtClean="0"/>
              <a:t> (1948) : marketing is a mix of ingredients (12 elements +4 forces) </a:t>
            </a:r>
            <a:r>
              <a:rPr lang="en-US" sz="1600" dirty="0" smtClean="0"/>
              <a:t>(Product planning, pricing, branding, channels of distribution, personal selling, advertising, promotions, packaging, display, servicing, physical handling, fact finding and analysis) + (behavior of : consumers buying, trades’ (</a:t>
            </a:r>
            <a:r>
              <a:rPr lang="en-US" sz="1600" dirty="0" err="1" smtClean="0"/>
              <a:t>ret.wh</a:t>
            </a:r>
            <a:r>
              <a:rPr lang="en-US" sz="1600" dirty="0" smtClean="0"/>
              <a:t>), competitors and their position, governmental</a:t>
            </a:r>
          </a:p>
          <a:p>
            <a:pPr marL="0" indent="0">
              <a:buFontTx/>
              <a:buNone/>
            </a:pPr>
            <a:r>
              <a:rPr lang="en-US" dirty="0" smtClean="0"/>
              <a:t>and search for suitable set of ingredients for each transaction with customer.</a:t>
            </a:r>
          </a:p>
          <a:p>
            <a:pPr marL="0" indent="0">
              <a:buFontTx/>
              <a:buNone/>
            </a:pPr>
            <a:endParaRPr lang="en-US" dirty="0" smtClean="0"/>
          </a:p>
          <a:p>
            <a:pPr marL="0" indent="0">
              <a:buFontTx/>
              <a:buNone/>
            </a:pPr>
            <a:endParaRPr lang="en-US" dirty="0" smtClean="0"/>
          </a:p>
        </p:txBody>
      </p:sp>
      <p:sp>
        <p:nvSpPr>
          <p:cNvPr id="44035" name="Slide Number Placeholder 3"/>
          <p:cNvSpPr>
            <a:spLocks noGrp="1"/>
          </p:cNvSpPr>
          <p:nvPr>
            <p:ph type="sldNum" sz="quarter" idx="12"/>
          </p:nvPr>
        </p:nvSpPr>
        <p:spPr>
          <a:noFill/>
          <a:ln>
            <a:miter lim="800000"/>
            <a:headEnd/>
            <a:tailEnd/>
          </a:ln>
        </p:spPr>
        <p:txBody>
          <a:bodyPr/>
          <a:lstStyle/>
          <a:p>
            <a:fld id="{737635FD-30E1-4A42-A473-47E730EE7CC5}"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23528" y="177392"/>
            <a:ext cx="8640960" cy="1379400"/>
          </a:xfrm>
        </p:spPr>
        <p:txBody>
          <a:bodyPr/>
          <a:lstStyle/>
          <a:p>
            <a:r>
              <a:rPr lang="en-US" dirty="0" smtClean="0"/>
              <a:t>4P – marketing mix component system is too brief for its real implementation. </a:t>
            </a:r>
            <a:br>
              <a:rPr lang="en-US" dirty="0" smtClean="0"/>
            </a:br>
            <a:r>
              <a:rPr lang="en-US" dirty="0" smtClean="0"/>
              <a:t>Its real content covers various problem areas:</a:t>
            </a:r>
            <a:endParaRPr lang="lt-LT" dirty="0" smtClean="0"/>
          </a:p>
        </p:txBody>
      </p:sp>
      <p:sp>
        <p:nvSpPr>
          <p:cNvPr id="45058" name="Content Placeholder 2"/>
          <p:cNvSpPr>
            <a:spLocks noGrp="1"/>
          </p:cNvSpPr>
          <p:nvPr>
            <p:ph idx="1"/>
          </p:nvPr>
        </p:nvSpPr>
        <p:spPr>
          <a:xfrm>
            <a:off x="2700338" y="1600200"/>
            <a:ext cx="6319837" cy="4525963"/>
          </a:xfrm>
        </p:spPr>
        <p:txBody>
          <a:bodyPr/>
          <a:lstStyle/>
          <a:p>
            <a:endParaRPr lang="lt-LT" dirty="0" smtClean="0"/>
          </a:p>
        </p:txBody>
      </p:sp>
      <p:sp>
        <p:nvSpPr>
          <p:cNvPr id="45059" name="Slide Number Placeholder 3"/>
          <p:cNvSpPr>
            <a:spLocks noGrp="1"/>
          </p:cNvSpPr>
          <p:nvPr>
            <p:ph type="sldNum" sz="quarter" idx="12"/>
          </p:nvPr>
        </p:nvSpPr>
        <p:spPr>
          <a:noFill/>
          <a:ln>
            <a:miter lim="800000"/>
            <a:headEnd/>
            <a:tailEnd/>
          </a:ln>
        </p:spPr>
        <p:txBody>
          <a:bodyPr/>
          <a:lstStyle/>
          <a:p>
            <a:fld id="{B46EA006-94D4-4D1E-AF96-C85544985C25}" type="slidenum">
              <a:rPr lang="en-US" smtClean="0"/>
              <a:pPr/>
              <a:t>19</a:t>
            </a:fld>
            <a:endParaRPr lang="en-US" smtClean="0"/>
          </a:p>
        </p:txBody>
      </p:sp>
      <p:pic>
        <p:nvPicPr>
          <p:cNvPr id="45060" name="Picture 2"/>
          <p:cNvPicPr>
            <a:picLocks noChangeAspect="1" noChangeArrowheads="1"/>
          </p:cNvPicPr>
          <p:nvPr/>
        </p:nvPicPr>
        <p:blipFill>
          <a:blip r:embed="rId2"/>
          <a:srcRect/>
          <a:stretch>
            <a:fillRect/>
          </a:stretch>
        </p:blipFill>
        <p:spPr bwMode="auto">
          <a:xfrm>
            <a:off x="2267744" y="1593683"/>
            <a:ext cx="4968552" cy="499327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b="1" dirty="0" smtClean="0"/>
              <a:t>Lecture 1</a:t>
            </a:r>
            <a:endParaRPr lang="lt-LT" dirty="0" smtClean="0"/>
          </a:p>
        </p:txBody>
      </p:sp>
      <p:sp>
        <p:nvSpPr>
          <p:cNvPr id="35842" name="Content Placeholder 2"/>
          <p:cNvSpPr>
            <a:spLocks noGrp="1"/>
          </p:cNvSpPr>
          <p:nvPr>
            <p:ph idx="1"/>
          </p:nvPr>
        </p:nvSpPr>
        <p:spPr>
          <a:xfrm>
            <a:off x="1619672" y="1412776"/>
            <a:ext cx="7399957" cy="4968552"/>
          </a:xfrm>
        </p:spPr>
        <p:txBody>
          <a:bodyPr/>
          <a:lstStyle/>
          <a:p>
            <a:pPr>
              <a:buFont typeface="Arial" charset="0"/>
              <a:buChar char="∞"/>
            </a:pPr>
            <a:r>
              <a:rPr lang="en-GB" dirty="0" smtClean="0"/>
              <a:t>Definitions, functions, requirements for the marketing information systems (MKIS). </a:t>
            </a:r>
          </a:p>
          <a:p>
            <a:pPr>
              <a:buFont typeface="Arial" charset="0"/>
              <a:buChar char="∞"/>
            </a:pPr>
            <a:r>
              <a:rPr lang="en-GB" dirty="0" smtClean="0"/>
              <a:t>The </a:t>
            </a:r>
            <a:r>
              <a:rPr lang="en-GB" dirty="0"/>
              <a:t>careers </a:t>
            </a:r>
            <a:r>
              <a:rPr lang="en-GB" dirty="0" smtClean="0"/>
              <a:t>and users of </a:t>
            </a:r>
            <a:r>
              <a:rPr lang="en-GB" dirty="0"/>
              <a:t>marketing </a:t>
            </a:r>
            <a:r>
              <a:rPr lang="en-GB" dirty="0" smtClean="0"/>
              <a:t>information,</a:t>
            </a:r>
          </a:p>
          <a:p>
            <a:pPr>
              <a:buFont typeface="Arial" charset="0"/>
              <a:buChar char="∞"/>
            </a:pPr>
            <a:r>
              <a:rPr lang="en-GB" dirty="0" smtClean="0"/>
              <a:t>The user’ requirements for the information content, inputs, retrieval and presentation.</a:t>
            </a:r>
          </a:p>
          <a:p>
            <a:pPr>
              <a:buFont typeface="Arial" charset="0"/>
              <a:buChar char="∞"/>
            </a:pPr>
            <a:r>
              <a:rPr lang="en-GB" dirty="0" smtClean="0"/>
              <a:t>marketing </a:t>
            </a:r>
            <a:r>
              <a:rPr lang="en-GB" dirty="0"/>
              <a:t>decision making environment, complexity of rules and variables involved </a:t>
            </a:r>
            <a:endParaRPr lang="en-GB" b="1" dirty="0" smtClean="0"/>
          </a:p>
          <a:p>
            <a:pPr marL="0" lvl="1" indent="0">
              <a:spcBef>
                <a:spcPts val="0"/>
              </a:spcBef>
              <a:buFontTx/>
              <a:buNone/>
              <a:defRPr/>
            </a:pPr>
            <a:endParaRPr lang="en-GB" b="1" dirty="0" smtClean="0"/>
          </a:p>
          <a:p>
            <a:pPr marL="0" lvl="1" indent="0">
              <a:spcBef>
                <a:spcPts val="0"/>
              </a:spcBef>
              <a:buFontTx/>
              <a:buNone/>
              <a:defRPr/>
            </a:pPr>
            <a:r>
              <a:rPr lang="en-GB" b="1" dirty="0"/>
              <a:t>Tools &amp;software (demo): </a:t>
            </a:r>
            <a:r>
              <a:rPr lang="en-US" dirty="0" smtClean="0"/>
              <a:t>CESIM simulation solutions </a:t>
            </a:r>
            <a:r>
              <a:rPr lang="en-GB" dirty="0" smtClean="0"/>
              <a:t>for </a:t>
            </a:r>
            <a:r>
              <a:rPr lang="en-GB" dirty="0"/>
              <a:t>m</a:t>
            </a:r>
            <a:r>
              <a:rPr lang="en-GB" dirty="0" smtClean="0"/>
              <a:t>ulti-stage </a:t>
            </a:r>
            <a:r>
              <a:rPr lang="en-GB" dirty="0"/>
              <a:t>market modelling </a:t>
            </a:r>
            <a:r>
              <a:rPr lang="en-GB" dirty="0" smtClean="0"/>
              <a:t>games</a:t>
            </a:r>
          </a:p>
          <a:p>
            <a:pPr marL="0" lvl="1" indent="0">
              <a:spcBef>
                <a:spcPts val="0"/>
              </a:spcBef>
              <a:buNone/>
              <a:defRPr/>
            </a:pPr>
            <a:r>
              <a:rPr lang="en-GB" b="1" dirty="0"/>
              <a:t>Lab work training: </a:t>
            </a:r>
            <a:r>
              <a:rPr lang="en-GB" dirty="0"/>
              <a:t>assignment </a:t>
            </a:r>
            <a:r>
              <a:rPr lang="en-GB" b="1" dirty="0"/>
              <a:t> </a:t>
            </a:r>
            <a:r>
              <a:rPr lang="en-GB" dirty="0"/>
              <a:t>for </a:t>
            </a:r>
            <a:r>
              <a:rPr lang="en-US" dirty="0" smtClean="0"/>
              <a:t>CESIM team simulation sessions</a:t>
            </a:r>
            <a:endParaRPr lang="lt-LT" dirty="0"/>
          </a:p>
          <a:p>
            <a:pPr marL="0" lvl="1" indent="0">
              <a:spcBef>
                <a:spcPts val="0"/>
              </a:spcBef>
              <a:buFontTx/>
              <a:buNone/>
              <a:defRPr/>
            </a:pPr>
            <a:endParaRPr lang="en-GB" dirty="0"/>
          </a:p>
        </p:txBody>
      </p:sp>
      <p:sp>
        <p:nvSpPr>
          <p:cNvPr id="35843" name="Slide Number Placeholder 3"/>
          <p:cNvSpPr>
            <a:spLocks noGrp="1"/>
          </p:cNvSpPr>
          <p:nvPr>
            <p:ph type="sldNum" sz="quarter" idx="12"/>
          </p:nvPr>
        </p:nvSpPr>
        <p:spPr>
          <a:noFill/>
          <a:ln>
            <a:miter lim="800000"/>
            <a:headEnd/>
            <a:tailEnd/>
          </a:ln>
        </p:spPr>
        <p:txBody>
          <a:bodyPr/>
          <a:lstStyle/>
          <a:p>
            <a:fld id="{36B883F3-DE5F-4581-89F4-C554A8FB235E}" type="slidenum">
              <a:rPr lang="en-US" smtClean="0"/>
              <a:pPr/>
              <a:t>2</a:t>
            </a:fld>
            <a:endParaRPr lang="en-US" smtClean="0"/>
          </a:p>
        </p:txBody>
      </p:sp>
    </p:spTree>
    <p:extLst>
      <p:ext uri="{BB962C8B-B14F-4D97-AF65-F5344CB8AC3E}">
        <p14:creationId xmlns:p14="http://schemas.microsoft.com/office/powerpoint/2010/main" val="3631355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4"/>
          <p:cNvSpPr>
            <a:spLocks noGrp="1"/>
          </p:cNvSpPr>
          <p:nvPr>
            <p:ph type="title"/>
          </p:nvPr>
        </p:nvSpPr>
        <p:spPr>
          <a:xfrm>
            <a:off x="2051050" y="274638"/>
            <a:ext cx="6969125" cy="561975"/>
          </a:xfrm>
        </p:spPr>
        <p:txBody>
          <a:bodyPr/>
          <a:lstStyle/>
          <a:p>
            <a:r>
              <a:rPr lang="en-US" b="1" dirty="0" smtClean="0"/>
              <a:t>Marketing theories- summary </a:t>
            </a:r>
            <a:endParaRPr lang="lt-LT" dirty="0" smtClean="0"/>
          </a:p>
        </p:txBody>
      </p:sp>
      <p:sp>
        <p:nvSpPr>
          <p:cNvPr id="46082" name="Slide Number Placeholder 3"/>
          <p:cNvSpPr>
            <a:spLocks noGrp="1"/>
          </p:cNvSpPr>
          <p:nvPr>
            <p:ph type="sldNum" sz="quarter" idx="12"/>
          </p:nvPr>
        </p:nvSpPr>
        <p:spPr>
          <a:noFill/>
          <a:ln>
            <a:miter lim="800000"/>
            <a:headEnd/>
            <a:tailEnd/>
          </a:ln>
        </p:spPr>
        <p:txBody>
          <a:bodyPr/>
          <a:lstStyle/>
          <a:p>
            <a:fld id="{98AF9CEE-8FAD-493B-9615-E0EA7742F32F}" type="slidenum">
              <a:rPr lang="en-US" smtClean="0"/>
              <a:pPr/>
              <a:t>20</a:t>
            </a:fld>
            <a:endParaRPr lang="en-US" smtClean="0"/>
          </a:p>
        </p:txBody>
      </p:sp>
      <p:pic>
        <p:nvPicPr>
          <p:cNvPr id="46083" name="Picture 2"/>
          <p:cNvPicPr>
            <a:picLocks noChangeAspect="1" noChangeArrowheads="1"/>
          </p:cNvPicPr>
          <p:nvPr/>
        </p:nvPicPr>
        <p:blipFill>
          <a:blip r:embed="rId2"/>
          <a:srcRect/>
          <a:stretch>
            <a:fillRect/>
          </a:stretch>
        </p:blipFill>
        <p:spPr bwMode="auto">
          <a:xfrm>
            <a:off x="250825" y="836613"/>
            <a:ext cx="8585200" cy="547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899592" y="332656"/>
            <a:ext cx="7992888" cy="1143000"/>
          </a:xfrm>
        </p:spPr>
        <p:txBody>
          <a:bodyPr/>
          <a:lstStyle/>
          <a:p>
            <a:r>
              <a:rPr lang="en-US" b="1" dirty="0" smtClean="0"/>
              <a:t>Development of marketing theories: from mix  to relationships</a:t>
            </a:r>
            <a:endParaRPr lang="lt-LT" b="1" dirty="0" smtClean="0"/>
          </a:p>
        </p:txBody>
      </p:sp>
      <p:sp>
        <p:nvSpPr>
          <p:cNvPr id="47106" name="Content Placeholder 2"/>
          <p:cNvSpPr>
            <a:spLocks noGrp="1"/>
          </p:cNvSpPr>
          <p:nvPr>
            <p:ph idx="1"/>
          </p:nvPr>
        </p:nvSpPr>
        <p:spPr>
          <a:xfrm>
            <a:off x="323528" y="1412776"/>
            <a:ext cx="8696647" cy="5328592"/>
          </a:xfrm>
        </p:spPr>
        <p:txBody>
          <a:bodyPr/>
          <a:lstStyle/>
          <a:p>
            <a:pPr marL="0" indent="0">
              <a:buFontTx/>
              <a:buNone/>
            </a:pPr>
            <a:r>
              <a:rPr lang="en-US" sz="2000" dirty="0" smtClean="0"/>
              <a:t>Relationship marketing theory (Gronroos1996, Gummesson,1999 and USA “school”.</a:t>
            </a:r>
          </a:p>
          <a:p>
            <a:pPr marL="0" indent="0">
              <a:buFontTx/>
              <a:buNone/>
            </a:pPr>
            <a:r>
              <a:rPr lang="lt-LT" sz="2000" dirty="0" err="1" smtClean="0"/>
              <a:t>Christopher</a:t>
            </a:r>
            <a:r>
              <a:rPr lang="lt-LT" sz="2000" dirty="0" smtClean="0"/>
              <a:t>, </a:t>
            </a:r>
            <a:r>
              <a:rPr lang="lt-LT" sz="2000" dirty="0" err="1" smtClean="0"/>
              <a:t>Payne</a:t>
            </a:r>
            <a:r>
              <a:rPr lang="lt-LT" sz="2000" dirty="0" smtClean="0"/>
              <a:t>, </a:t>
            </a:r>
            <a:r>
              <a:rPr lang="lt-LT" sz="2000" dirty="0" err="1" smtClean="0"/>
              <a:t>Ballantyne</a:t>
            </a:r>
            <a:r>
              <a:rPr lang="lt-LT" sz="2000" dirty="0" smtClean="0"/>
              <a:t> (1991)</a:t>
            </a:r>
            <a:r>
              <a:rPr lang="en-US" sz="2000" dirty="0" smtClean="0"/>
              <a:t> Six markets</a:t>
            </a:r>
          </a:p>
          <a:p>
            <a:pPr marL="0" indent="0">
              <a:buFontTx/>
              <a:buNone/>
            </a:pPr>
            <a:r>
              <a:rPr lang="lt-LT" sz="2000" dirty="0" err="1" smtClean="0"/>
              <a:t>Kotler</a:t>
            </a:r>
            <a:r>
              <a:rPr lang="lt-LT" sz="2000" dirty="0" smtClean="0"/>
              <a:t> (1992)</a:t>
            </a:r>
            <a:r>
              <a:rPr lang="en-US" sz="2000" dirty="0" smtClean="0"/>
              <a:t> Ten players </a:t>
            </a:r>
          </a:p>
          <a:p>
            <a:pPr marL="0" indent="0">
              <a:buFontTx/>
              <a:buNone/>
            </a:pPr>
            <a:r>
              <a:rPr lang="lt-LT" sz="2000" dirty="0" smtClean="0"/>
              <a:t>Morgan, </a:t>
            </a:r>
            <a:r>
              <a:rPr lang="lt-LT" sz="2000" dirty="0" err="1" smtClean="0"/>
              <a:t>Hunt</a:t>
            </a:r>
            <a:r>
              <a:rPr lang="lt-LT" sz="2000" dirty="0" smtClean="0"/>
              <a:t> (1994)</a:t>
            </a:r>
            <a:r>
              <a:rPr lang="en-US" sz="2000" dirty="0" smtClean="0"/>
              <a:t> Ten partnerships</a:t>
            </a:r>
          </a:p>
          <a:p>
            <a:pPr marL="0" indent="0">
              <a:buFontTx/>
              <a:buNone/>
            </a:pPr>
            <a:r>
              <a:rPr lang="en-US" sz="2000" dirty="0" err="1" smtClean="0"/>
              <a:t>Gummesson</a:t>
            </a:r>
            <a:r>
              <a:rPr lang="en-US" sz="2000" dirty="0" smtClean="0"/>
              <a:t> 30R :classical relationships</a:t>
            </a:r>
            <a:r>
              <a:rPr lang="lt-LT" sz="2000" dirty="0" smtClean="0"/>
              <a:t> (3)</a:t>
            </a:r>
            <a:r>
              <a:rPr lang="en-US" sz="2000" dirty="0" smtClean="0"/>
              <a:t>, special</a:t>
            </a:r>
            <a:r>
              <a:rPr lang="lt-LT" sz="2000" dirty="0" smtClean="0"/>
              <a:t> (14)</a:t>
            </a:r>
            <a:r>
              <a:rPr lang="en-US" sz="2000" dirty="0" smtClean="0"/>
              <a:t>, mega </a:t>
            </a:r>
            <a:r>
              <a:rPr lang="lt-LT" sz="2000" dirty="0" smtClean="0"/>
              <a:t>(6)</a:t>
            </a:r>
            <a:r>
              <a:rPr lang="en-US" sz="2000" dirty="0" smtClean="0"/>
              <a:t>, </a:t>
            </a:r>
            <a:r>
              <a:rPr lang="en-US" sz="2000" dirty="0" err="1" smtClean="0"/>
              <a:t>nano</a:t>
            </a:r>
            <a:r>
              <a:rPr lang="en-US" sz="2000" dirty="0" smtClean="0"/>
              <a:t> </a:t>
            </a:r>
            <a:r>
              <a:rPr lang="lt-LT" sz="2000" dirty="0" smtClean="0"/>
              <a:t>(7)</a:t>
            </a:r>
            <a:endParaRPr lang="en-US" sz="2000" dirty="0" smtClean="0"/>
          </a:p>
          <a:p>
            <a:pPr marL="0" indent="0">
              <a:buFontTx/>
              <a:buNone/>
            </a:pPr>
            <a:r>
              <a:rPr lang="en-US" sz="2000" dirty="0" smtClean="0"/>
              <a:t>Relationship history of communication with customer leads to future activities including  transactions.</a:t>
            </a:r>
          </a:p>
          <a:p>
            <a:pPr marL="0" indent="0">
              <a:buFontTx/>
              <a:buNone/>
            </a:pPr>
            <a:r>
              <a:rPr lang="lt-LT" sz="2000" dirty="0" smtClean="0"/>
              <a:t>R</a:t>
            </a:r>
            <a:r>
              <a:rPr lang="en-US" sz="2000" dirty="0" err="1" smtClean="0"/>
              <a:t>elationship</a:t>
            </a:r>
            <a:r>
              <a:rPr lang="en-US" sz="2000" dirty="0" smtClean="0"/>
              <a:t> processes can be considered as tangible, as they use resources and can be measured by quantitative indicators. They have life cycle. </a:t>
            </a:r>
            <a:r>
              <a:rPr lang="lt-LT" sz="2000" dirty="0" smtClean="0"/>
              <a:t>(</a:t>
            </a:r>
            <a:r>
              <a:rPr lang="lt-LT" sz="2000" dirty="0" err="1" smtClean="0"/>
              <a:t>Gronroos</a:t>
            </a:r>
            <a:r>
              <a:rPr lang="lt-LT" sz="2000" dirty="0" smtClean="0"/>
              <a:t>, 1996).</a:t>
            </a:r>
            <a:endParaRPr lang="en-US" sz="2000" dirty="0" smtClean="0"/>
          </a:p>
          <a:p>
            <a:pPr marL="0" indent="0">
              <a:buFontTx/>
              <a:buNone/>
            </a:pPr>
            <a:r>
              <a:rPr lang="en-US" sz="2000" dirty="0"/>
              <a:t>4P marketing is implemented by special department, and in RM  all employees </a:t>
            </a:r>
            <a:r>
              <a:rPr lang="en-US" sz="2000" dirty="0" err="1"/>
              <a:t>ar</a:t>
            </a:r>
            <a:r>
              <a:rPr lang="en-US" sz="2000" dirty="0"/>
              <a:t> considered as </a:t>
            </a:r>
            <a:r>
              <a:rPr lang="lt-LT" sz="2000" dirty="0"/>
              <a:t>“</a:t>
            </a:r>
            <a:r>
              <a:rPr lang="lt-LT" sz="2000" i="1" dirty="0" err="1"/>
              <a:t>part-time</a:t>
            </a:r>
            <a:r>
              <a:rPr lang="lt-LT" sz="2000" i="1" dirty="0"/>
              <a:t> </a:t>
            </a:r>
            <a:r>
              <a:rPr lang="lt-LT" sz="2000" i="1" dirty="0" err="1"/>
              <a:t>marketers</a:t>
            </a:r>
            <a:r>
              <a:rPr lang="lt-LT" sz="2000" i="1" dirty="0"/>
              <a:t>”</a:t>
            </a:r>
            <a:r>
              <a:rPr lang="en-US" sz="2000" dirty="0"/>
              <a:t> (</a:t>
            </a:r>
            <a:r>
              <a:rPr lang="lt-LT" sz="2000" dirty="0" err="1"/>
              <a:t>Gummesson</a:t>
            </a:r>
            <a:r>
              <a:rPr lang="lt-LT" sz="2000" dirty="0"/>
              <a:t>, 1999)</a:t>
            </a:r>
            <a:endParaRPr lang="en-US" sz="2000" dirty="0" smtClean="0"/>
          </a:p>
        </p:txBody>
      </p:sp>
      <p:sp>
        <p:nvSpPr>
          <p:cNvPr id="47107" name="Slide Number Placeholder 3"/>
          <p:cNvSpPr>
            <a:spLocks noGrp="1"/>
          </p:cNvSpPr>
          <p:nvPr>
            <p:ph type="sldNum" sz="quarter" idx="12"/>
          </p:nvPr>
        </p:nvSpPr>
        <p:spPr>
          <a:noFill/>
          <a:ln>
            <a:miter lim="800000"/>
            <a:headEnd/>
            <a:tailEnd/>
          </a:ln>
        </p:spPr>
        <p:txBody>
          <a:bodyPr/>
          <a:lstStyle/>
          <a:p>
            <a:fld id="{2C4FC211-19C6-41AB-AC6A-2F70C9EE5766}"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Marketing and management processes (functions)</a:t>
            </a:r>
            <a:endParaRPr lang="lt-LT" smtClean="0"/>
          </a:p>
        </p:txBody>
      </p:sp>
      <p:sp>
        <p:nvSpPr>
          <p:cNvPr id="3" name="Content Placeholder 2"/>
          <p:cNvSpPr>
            <a:spLocks noGrp="1"/>
          </p:cNvSpPr>
          <p:nvPr>
            <p:ph idx="1"/>
          </p:nvPr>
        </p:nvSpPr>
        <p:spPr>
          <a:xfrm>
            <a:off x="1691680" y="1600200"/>
            <a:ext cx="7328495" cy="4525963"/>
          </a:xfrm>
        </p:spPr>
        <p:txBody>
          <a:bodyPr/>
          <a:lstStyle/>
          <a:p>
            <a:pPr marL="0" indent="0">
              <a:lnSpc>
                <a:spcPct val="80000"/>
              </a:lnSpc>
              <a:buNone/>
              <a:defRPr/>
            </a:pPr>
            <a:r>
              <a:rPr lang="en-IE" dirty="0"/>
              <a:t>5 Key Functions of </a:t>
            </a:r>
            <a:r>
              <a:rPr lang="en-IE" dirty="0" smtClean="0"/>
              <a:t>Management </a:t>
            </a:r>
            <a:r>
              <a:rPr lang="en-IE" dirty="0"/>
              <a:t>		</a:t>
            </a:r>
            <a:endParaRPr lang="en-IE" dirty="0" smtClean="0"/>
          </a:p>
          <a:p>
            <a:pPr>
              <a:lnSpc>
                <a:spcPct val="80000"/>
              </a:lnSpc>
              <a:buFont typeface="Arial" pitchFamily="34" charset="0"/>
              <a:buChar char="∞"/>
              <a:defRPr/>
            </a:pPr>
            <a:r>
              <a:rPr lang="en-IE" dirty="0" smtClean="0"/>
              <a:t>Plan</a:t>
            </a:r>
            <a:endParaRPr lang="en-IE" dirty="0"/>
          </a:p>
          <a:p>
            <a:pPr>
              <a:lnSpc>
                <a:spcPct val="80000"/>
              </a:lnSpc>
              <a:buFont typeface="Arial" pitchFamily="34" charset="0"/>
              <a:buChar char="∞"/>
              <a:defRPr/>
            </a:pPr>
            <a:r>
              <a:rPr lang="en-IE" dirty="0" smtClean="0"/>
              <a:t>Organise</a:t>
            </a:r>
            <a:endParaRPr lang="en-IE" dirty="0"/>
          </a:p>
          <a:p>
            <a:pPr>
              <a:lnSpc>
                <a:spcPct val="80000"/>
              </a:lnSpc>
              <a:buFont typeface="Arial" pitchFamily="34" charset="0"/>
              <a:buChar char="∞"/>
              <a:defRPr/>
            </a:pPr>
            <a:r>
              <a:rPr lang="en-IE" dirty="0" smtClean="0"/>
              <a:t>Make decisions (Command) </a:t>
            </a:r>
            <a:endParaRPr lang="en-IE" dirty="0"/>
          </a:p>
          <a:p>
            <a:pPr>
              <a:lnSpc>
                <a:spcPct val="80000"/>
              </a:lnSpc>
              <a:buFont typeface="Arial" pitchFamily="34" charset="0"/>
              <a:buChar char="∞"/>
              <a:defRPr/>
            </a:pPr>
            <a:r>
              <a:rPr lang="en-IE" dirty="0" smtClean="0"/>
              <a:t>Co-ordinate</a:t>
            </a:r>
            <a:endParaRPr lang="en-IE" dirty="0"/>
          </a:p>
          <a:p>
            <a:pPr>
              <a:lnSpc>
                <a:spcPct val="80000"/>
              </a:lnSpc>
              <a:buFont typeface="Arial" pitchFamily="34" charset="0"/>
              <a:buChar char="∞"/>
              <a:defRPr/>
            </a:pPr>
            <a:r>
              <a:rPr lang="en-IE" dirty="0" smtClean="0"/>
              <a:t>Control</a:t>
            </a:r>
            <a:endParaRPr lang="en-IE" dirty="0"/>
          </a:p>
          <a:p>
            <a:pPr marL="0" indent="0">
              <a:buFontTx/>
              <a:buNone/>
              <a:defRPr/>
            </a:pPr>
            <a:r>
              <a:rPr lang="en-US" dirty="0" smtClean="0"/>
              <a:t>If the specialist does not perform any of these functions, he cannot be considered as manager.</a:t>
            </a:r>
            <a:endParaRPr lang="lt-LT" dirty="0"/>
          </a:p>
        </p:txBody>
      </p:sp>
      <p:sp>
        <p:nvSpPr>
          <p:cNvPr id="48131" name="Slide Number Placeholder 3"/>
          <p:cNvSpPr>
            <a:spLocks noGrp="1"/>
          </p:cNvSpPr>
          <p:nvPr>
            <p:ph type="sldNum" sz="quarter" idx="12"/>
          </p:nvPr>
        </p:nvSpPr>
        <p:spPr>
          <a:noFill/>
          <a:ln>
            <a:miter lim="800000"/>
            <a:headEnd/>
            <a:tailEnd/>
          </a:ln>
        </p:spPr>
        <p:txBody>
          <a:bodyPr/>
          <a:lstStyle/>
          <a:p>
            <a:fld id="{05F0874A-8462-46A9-8CE5-4E5560CF0532}"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b="1" smtClean="0"/>
              <a:t>Marketing work and careers</a:t>
            </a:r>
            <a:endParaRPr lang="lt-LT" b="1" smtClean="0"/>
          </a:p>
        </p:txBody>
      </p:sp>
      <p:sp>
        <p:nvSpPr>
          <p:cNvPr id="3" name="Content Placeholder 2"/>
          <p:cNvSpPr>
            <a:spLocks noGrp="1"/>
          </p:cNvSpPr>
          <p:nvPr>
            <p:ph idx="1"/>
          </p:nvPr>
        </p:nvSpPr>
        <p:spPr>
          <a:xfrm>
            <a:off x="1547813" y="1600200"/>
            <a:ext cx="7472362" cy="4525963"/>
          </a:xfrm>
        </p:spPr>
        <p:txBody>
          <a:bodyPr/>
          <a:lstStyle/>
          <a:p>
            <a:pPr>
              <a:defRPr/>
            </a:pPr>
            <a:r>
              <a:rPr lang="en-US" dirty="0" smtClean="0"/>
              <a:t>Sales manager</a:t>
            </a:r>
          </a:p>
          <a:p>
            <a:pPr>
              <a:defRPr/>
            </a:pPr>
            <a:r>
              <a:rPr lang="en-US" dirty="0" smtClean="0"/>
              <a:t>Sale representative</a:t>
            </a:r>
          </a:p>
          <a:p>
            <a:pPr>
              <a:defRPr/>
            </a:pPr>
            <a:r>
              <a:rPr lang="en-US" dirty="0" smtClean="0"/>
              <a:t>Advertising and promotion manager</a:t>
            </a:r>
          </a:p>
          <a:p>
            <a:pPr>
              <a:defRPr/>
            </a:pPr>
            <a:r>
              <a:rPr lang="en-US" dirty="0" smtClean="0"/>
              <a:t>Marketing researcher</a:t>
            </a:r>
          </a:p>
          <a:p>
            <a:pPr>
              <a:defRPr/>
            </a:pPr>
            <a:r>
              <a:rPr lang="en-US" dirty="0" smtClean="0"/>
              <a:t>Customer service manager</a:t>
            </a:r>
          </a:p>
          <a:p>
            <a:pPr>
              <a:defRPr/>
            </a:pPr>
            <a:r>
              <a:rPr lang="en-US" dirty="0" smtClean="0"/>
              <a:t>Product manager</a:t>
            </a:r>
          </a:p>
          <a:p>
            <a:pPr>
              <a:defRPr/>
            </a:pPr>
            <a:r>
              <a:rPr lang="en-US" dirty="0" smtClean="0"/>
              <a:t>Market manager</a:t>
            </a:r>
          </a:p>
          <a:p>
            <a:pPr>
              <a:defRPr/>
            </a:pPr>
            <a:r>
              <a:rPr lang="en-US" dirty="0" smtClean="0"/>
              <a:t>Marketing vice-president</a:t>
            </a:r>
          </a:p>
          <a:p>
            <a:pPr marL="0" indent="0">
              <a:buFontTx/>
              <a:buNone/>
              <a:defRPr/>
            </a:pPr>
            <a:r>
              <a:rPr lang="en-US" dirty="0" smtClean="0"/>
              <a:t>Extensive career specifications exist in enterprises</a:t>
            </a:r>
            <a:endParaRPr lang="lt-LT" dirty="0"/>
          </a:p>
        </p:txBody>
      </p:sp>
      <p:sp>
        <p:nvSpPr>
          <p:cNvPr id="50179" name="Slide Number Placeholder 3"/>
          <p:cNvSpPr>
            <a:spLocks noGrp="1"/>
          </p:cNvSpPr>
          <p:nvPr>
            <p:ph type="sldNum" sz="quarter" idx="12"/>
          </p:nvPr>
        </p:nvSpPr>
        <p:spPr>
          <a:noFill/>
          <a:ln>
            <a:miter lim="800000"/>
            <a:headEnd/>
            <a:tailEnd/>
          </a:ln>
        </p:spPr>
        <p:txBody>
          <a:bodyPr/>
          <a:lstStyle/>
          <a:p>
            <a:fld id="{579D8ED0-1F37-4E8B-B7EC-2F0C37F00817}"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835150" y="274638"/>
            <a:ext cx="7185025" cy="1143000"/>
          </a:xfrm>
        </p:spPr>
        <p:txBody>
          <a:bodyPr/>
          <a:lstStyle/>
          <a:p>
            <a:r>
              <a:rPr lang="en-US" b="1" smtClean="0"/>
              <a:t>Marketing work and careers (e.g. certification) </a:t>
            </a:r>
            <a:endParaRPr lang="lt-LT" b="1" smtClean="0"/>
          </a:p>
        </p:txBody>
      </p:sp>
      <p:sp>
        <p:nvSpPr>
          <p:cNvPr id="51202" name="Content Placeholder 2"/>
          <p:cNvSpPr>
            <a:spLocks noGrp="1"/>
          </p:cNvSpPr>
          <p:nvPr>
            <p:ph idx="1"/>
          </p:nvPr>
        </p:nvSpPr>
        <p:spPr>
          <a:xfrm>
            <a:off x="1692275" y="1600200"/>
            <a:ext cx="7327900" cy="4525963"/>
          </a:xfrm>
        </p:spPr>
        <p:txBody>
          <a:bodyPr/>
          <a:lstStyle/>
          <a:p>
            <a:pPr marL="265113" indent="-265113">
              <a:buFontTx/>
              <a:buNone/>
            </a:pPr>
            <a:r>
              <a:rPr lang="en-US" smtClean="0"/>
              <a:t>Identify information and research requirements for business and marketing decisions.</a:t>
            </a:r>
          </a:p>
          <a:p>
            <a:pPr marL="265113" indent="-265113">
              <a:buFontTx/>
              <a:buNone/>
            </a:pPr>
            <a:r>
              <a:rPr lang="en-US" smtClean="0"/>
              <a:t>Manage the acquisition of information and the Marketing Information System (MkIS).</a:t>
            </a:r>
          </a:p>
          <a:p>
            <a:pPr marL="265113" indent="-265113">
              <a:buFontTx/>
              <a:buNone/>
            </a:pPr>
            <a:r>
              <a:rPr lang="en-US" smtClean="0"/>
              <a:t>Contribute information and ideas for business and marketing decisions.</a:t>
            </a:r>
          </a:p>
          <a:p>
            <a:pPr marL="265113" indent="-265113">
              <a:buFontTx/>
              <a:buNone/>
            </a:pPr>
            <a:r>
              <a:rPr lang="en-US" smtClean="0"/>
              <a:t>Create a competitive operational marketing plan appropriate to the organization's context.</a:t>
            </a:r>
          </a:p>
          <a:p>
            <a:pPr marL="265113" indent="-265113">
              <a:buFontTx/>
              <a:buNone/>
            </a:pPr>
            <a:r>
              <a:rPr lang="en-US" smtClean="0"/>
              <a:t>Integrate appropriate marketing mix tools and manage them to achieve the effective implementation of plans</a:t>
            </a:r>
          </a:p>
        </p:txBody>
      </p:sp>
      <p:sp>
        <p:nvSpPr>
          <p:cNvPr id="51203" name="Slide Number Placeholder 3"/>
          <p:cNvSpPr>
            <a:spLocks noGrp="1"/>
          </p:cNvSpPr>
          <p:nvPr>
            <p:ph type="sldNum" sz="quarter" idx="12"/>
          </p:nvPr>
        </p:nvSpPr>
        <p:spPr>
          <a:noFill/>
          <a:ln>
            <a:miter lim="800000"/>
            <a:headEnd/>
            <a:tailEnd/>
          </a:ln>
        </p:spPr>
        <p:txBody>
          <a:bodyPr/>
          <a:lstStyle/>
          <a:p>
            <a:fld id="{EA795184-7F1A-4BE4-BBA1-3DFE02F2E55A}"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b="1" smtClean="0"/>
              <a:t>Marketing work and careers (e.g.certification) </a:t>
            </a:r>
            <a:endParaRPr lang="lt-LT" b="1" smtClean="0"/>
          </a:p>
        </p:txBody>
      </p:sp>
      <p:sp>
        <p:nvSpPr>
          <p:cNvPr id="52226" name="Content Placeholder 2"/>
          <p:cNvSpPr>
            <a:spLocks noGrp="1"/>
          </p:cNvSpPr>
          <p:nvPr>
            <p:ph idx="1"/>
          </p:nvPr>
        </p:nvSpPr>
        <p:spPr>
          <a:xfrm>
            <a:off x="1547813" y="1600200"/>
            <a:ext cx="7472362" cy="4525963"/>
          </a:xfrm>
        </p:spPr>
        <p:txBody>
          <a:bodyPr/>
          <a:lstStyle/>
          <a:p>
            <a:pPr marL="0" indent="0">
              <a:buFontTx/>
              <a:buNone/>
            </a:pPr>
            <a:r>
              <a:rPr lang="en-US" dirty="0" smtClean="0"/>
              <a:t>Define and use appropriate measures to evaluate the effectiveness of marketing plans and activities.</a:t>
            </a:r>
          </a:p>
          <a:p>
            <a:pPr marL="0" indent="0">
              <a:buFontTx/>
              <a:buNone/>
            </a:pPr>
            <a:r>
              <a:rPr lang="en-US" dirty="0" smtClean="0"/>
              <a:t>Create an effective communications plan for a specific campaign.</a:t>
            </a:r>
          </a:p>
          <a:p>
            <a:pPr marL="0" indent="0">
              <a:buFontTx/>
              <a:buNone/>
            </a:pPr>
            <a:r>
              <a:rPr lang="en-US" dirty="0" smtClean="0"/>
              <a:t>Manage marketing communications activities.</a:t>
            </a:r>
          </a:p>
          <a:p>
            <a:pPr marL="0" indent="0">
              <a:buFontTx/>
              <a:buNone/>
            </a:pPr>
            <a:r>
              <a:rPr lang="en-US" dirty="0" smtClean="0"/>
              <a:t>Develop and manage support to customers and members of marketing channels.</a:t>
            </a:r>
          </a:p>
          <a:p>
            <a:pPr marL="0" indent="0">
              <a:buFontTx/>
              <a:buNone/>
            </a:pPr>
            <a:r>
              <a:rPr lang="en-US" dirty="0" smtClean="0"/>
              <a:t>Plan a marketing project.</a:t>
            </a:r>
          </a:p>
          <a:p>
            <a:pPr marL="0" indent="0">
              <a:buFontTx/>
              <a:buNone/>
            </a:pPr>
            <a:r>
              <a:rPr lang="en-US" dirty="0" smtClean="0"/>
              <a:t>Manage a team for marketing project or tasks.</a:t>
            </a:r>
          </a:p>
          <a:p>
            <a:pPr marL="0" indent="0">
              <a:buFontTx/>
              <a:buNone/>
            </a:pPr>
            <a:r>
              <a:rPr lang="en-US" dirty="0" smtClean="0"/>
              <a:t>Make recommendations for changes and innovations to the marketing process for value enhancement</a:t>
            </a:r>
          </a:p>
        </p:txBody>
      </p:sp>
      <p:sp>
        <p:nvSpPr>
          <p:cNvPr id="52227" name="Slide Number Placeholder 3"/>
          <p:cNvSpPr>
            <a:spLocks noGrp="1"/>
          </p:cNvSpPr>
          <p:nvPr>
            <p:ph type="sldNum" sz="quarter" idx="12"/>
          </p:nvPr>
        </p:nvSpPr>
        <p:spPr>
          <a:noFill/>
          <a:ln>
            <a:miter lim="800000"/>
            <a:headEnd/>
            <a:tailEnd/>
          </a:ln>
        </p:spPr>
        <p:txBody>
          <a:bodyPr/>
          <a:lstStyle/>
          <a:p>
            <a:fld id="{DBC8592A-12F2-4879-80E8-968EC7EE145E}"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7400503" cy="1143000"/>
          </a:xfrm>
        </p:spPr>
        <p:txBody>
          <a:bodyPr/>
          <a:lstStyle/>
          <a:p>
            <a:pPr>
              <a:tabLst>
                <a:tab pos="449263" algn="l"/>
              </a:tabLst>
            </a:pPr>
            <a:r>
              <a:rPr lang="en-US" dirty="0" smtClean="0"/>
              <a:t>Marketing skills </a:t>
            </a:r>
            <a:r>
              <a:rPr lang="en-US" dirty="0" smtClean="0"/>
              <a:t>learned by simulation tools: example of </a:t>
            </a:r>
            <a:r>
              <a:rPr lang="en-US" dirty="0" err="1" smtClean="0"/>
              <a:t>SimBrand</a:t>
            </a:r>
            <a:r>
              <a:rPr lang="en-US" dirty="0" smtClean="0"/>
              <a:t> </a:t>
            </a:r>
            <a:r>
              <a:rPr lang="en-US" dirty="0" smtClean="0"/>
              <a:t>(</a:t>
            </a:r>
            <a:r>
              <a:rPr lang="en-US" dirty="0" err="1" smtClean="0"/>
              <a:t>Cesim</a:t>
            </a:r>
            <a:r>
              <a:rPr lang="en-US" dirty="0"/>
              <a:t>)</a:t>
            </a:r>
            <a:endParaRPr lang="lt-LT" dirty="0"/>
          </a:p>
        </p:txBody>
      </p:sp>
      <p:sp>
        <p:nvSpPr>
          <p:cNvPr id="3" name="Content Placeholder 2"/>
          <p:cNvSpPr>
            <a:spLocks noGrp="1"/>
          </p:cNvSpPr>
          <p:nvPr>
            <p:ph idx="1"/>
          </p:nvPr>
        </p:nvSpPr>
        <p:spPr>
          <a:xfrm>
            <a:off x="1115616" y="1628800"/>
            <a:ext cx="7832551" cy="4968552"/>
          </a:xfrm>
        </p:spPr>
        <p:txBody>
          <a:bodyPr/>
          <a:lstStyle/>
          <a:p>
            <a:pPr marL="0" indent="0">
              <a:buNone/>
            </a:pPr>
            <a:r>
              <a:rPr lang="en-US" dirty="0"/>
              <a:t>The business simulation game covers marketing </a:t>
            </a:r>
            <a:r>
              <a:rPr lang="en-US" dirty="0" smtClean="0"/>
              <a:t>skills:</a:t>
            </a:r>
            <a:endParaRPr lang="en-US" dirty="0"/>
          </a:p>
          <a:p>
            <a:pPr>
              <a:lnSpc>
                <a:spcPct val="80000"/>
              </a:lnSpc>
              <a:buFont typeface="Arial" pitchFamily="34" charset="0"/>
              <a:buChar char="∞"/>
              <a:defRPr/>
            </a:pPr>
            <a:r>
              <a:rPr lang="en-US" dirty="0"/>
              <a:t>product life cycle management, </a:t>
            </a:r>
          </a:p>
          <a:p>
            <a:pPr>
              <a:lnSpc>
                <a:spcPct val="80000"/>
              </a:lnSpc>
              <a:buFont typeface="Arial" pitchFamily="34" charset="0"/>
              <a:buChar char="∞"/>
              <a:defRPr/>
            </a:pPr>
            <a:r>
              <a:rPr lang="en-US" dirty="0"/>
              <a:t>segmentation, </a:t>
            </a:r>
          </a:p>
          <a:p>
            <a:pPr>
              <a:lnSpc>
                <a:spcPct val="80000"/>
              </a:lnSpc>
              <a:buFont typeface="Arial" pitchFamily="34" charset="0"/>
              <a:buChar char="∞"/>
              <a:defRPr/>
            </a:pPr>
            <a:r>
              <a:rPr lang="en-US" dirty="0"/>
              <a:t>positioning, </a:t>
            </a:r>
          </a:p>
          <a:p>
            <a:pPr>
              <a:lnSpc>
                <a:spcPct val="80000"/>
              </a:lnSpc>
              <a:buFont typeface="Arial" pitchFamily="34" charset="0"/>
              <a:buChar char="∞"/>
              <a:defRPr/>
            </a:pPr>
            <a:r>
              <a:rPr lang="en-US" dirty="0"/>
              <a:t>distribution channel investments, </a:t>
            </a:r>
          </a:p>
          <a:p>
            <a:pPr>
              <a:lnSpc>
                <a:spcPct val="80000"/>
              </a:lnSpc>
              <a:buFont typeface="Arial" pitchFamily="34" charset="0"/>
              <a:buChar char="∞"/>
              <a:defRPr/>
            </a:pPr>
            <a:r>
              <a:rPr lang="en-US" dirty="0"/>
              <a:t>advertising budget allocation, </a:t>
            </a:r>
          </a:p>
          <a:p>
            <a:pPr>
              <a:lnSpc>
                <a:spcPct val="80000"/>
              </a:lnSpc>
              <a:buFont typeface="Arial" pitchFamily="34" charset="0"/>
              <a:buChar char="∞"/>
              <a:defRPr/>
            </a:pPr>
            <a:r>
              <a:rPr lang="en-US" dirty="0"/>
              <a:t>after sales services, </a:t>
            </a:r>
          </a:p>
          <a:p>
            <a:pPr>
              <a:lnSpc>
                <a:spcPct val="80000"/>
              </a:lnSpc>
              <a:buFont typeface="Arial" pitchFamily="34" charset="0"/>
              <a:buChar char="∞"/>
              <a:defRPr/>
            </a:pPr>
            <a:r>
              <a:rPr lang="en-US" dirty="0"/>
              <a:t>pricing, </a:t>
            </a:r>
          </a:p>
          <a:p>
            <a:pPr>
              <a:lnSpc>
                <a:spcPct val="80000"/>
              </a:lnSpc>
              <a:buFont typeface="Arial" pitchFamily="34" charset="0"/>
              <a:buChar char="∞"/>
              <a:defRPr/>
            </a:pPr>
            <a:r>
              <a:rPr lang="en-US" dirty="0"/>
              <a:t>sales forecasting, </a:t>
            </a:r>
          </a:p>
          <a:p>
            <a:pPr>
              <a:lnSpc>
                <a:spcPct val="80000"/>
              </a:lnSpc>
              <a:buFont typeface="Arial" pitchFamily="34" charset="0"/>
              <a:buChar char="∞"/>
              <a:defRPr/>
            </a:pPr>
            <a:r>
              <a:rPr lang="en-US" dirty="0"/>
              <a:t>marketing research, competitor analysis, </a:t>
            </a:r>
          </a:p>
          <a:p>
            <a:pPr>
              <a:lnSpc>
                <a:spcPct val="80000"/>
              </a:lnSpc>
              <a:buFont typeface="Arial" pitchFamily="34" charset="0"/>
              <a:buChar char="∞"/>
              <a:defRPr/>
            </a:pPr>
            <a:r>
              <a:rPr lang="en-US" dirty="0"/>
              <a:t>research and development, </a:t>
            </a:r>
          </a:p>
          <a:p>
            <a:pPr>
              <a:lnSpc>
                <a:spcPct val="80000"/>
              </a:lnSpc>
              <a:buFont typeface="Arial" pitchFamily="34" charset="0"/>
              <a:buChar char="∞"/>
              <a:defRPr/>
            </a:pPr>
            <a:r>
              <a:rPr lang="en-US" dirty="0"/>
              <a:t>and financial indicators</a:t>
            </a:r>
            <a:r>
              <a:rPr lang="en-US" dirty="0" smtClean="0"/>
              <a:t>.</a:t>
            </a:r>
            <a:endParaRPr lang="lt-LT" dirty="0"/>
          </a:p>
        </p:txBody>
      </p:sp>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26</a:t>
            </a:fld>
            <a:endParaRPr lang="en-US"/>
          </a:p>
        </p:txBody>
      </p:sp>
    </p:spTree>
    <p:extLst>
      <p:ext uri="{BB962C8B-B14F-4D97-AF65-F5344CB8AC3E}">
        <p14:creationId xmlns:p14="http://schemas.microsoft.com/office/powerpoint/2010/main" val="2277773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7400503" cy="634082"/>
          </a:xfrm>
        </p:spPr>
        <p:txBody>
          <a:bodyPr/>
          <a:lstStyle/>
          <a:p>
            <a:pPr>
              <a:tabLst>
                <a:tab pos="449263" algn="l"/>
              </a:tabLst>
            </a:pPr>
            <a:r>
              <a:rPr lang="en-US" dirty="0" smtClean="0"/>
              <a:t>Marketing skills overview</a:t>
            </a:r>
            <a:endParaRPr lang="lt-LT"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859980"/>
            <a:ext cx="6768752" cy="5976895"/>
          </a:xfrm>
        </p:spPr>
      </p:pic>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27</a:t>
            </a:fld>
            <a:endParaRPr lang="en-US"/>
          </a:p>
        </p:txBody>
      </p:sp>
    </p:spTree>
    <p:extLst>
      <p:ext uri="{BB962C8B-B14F-4D97-AF65-F5344CB8AC3E}">
        <p14:creationId xmlns:p14="http://schemas.microsoft.com/office/powerpoint/2010/main" val="1370881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6104359" cy="1143000"/>
          </a:xfrm>
        </p:spPr>
        <p:txBody>
          <a:bodyPr/>
          <a:lstStyle/>
          <a:p>
            <a:r>
              <a:rPr lang="en-US" dirty="0" smtClean="0"/>
              <a:t>Communication barrier between Market (M) and Enterprise (E)</a:t>
            </a:r>
            <a:endParaRPr lang="lt-LT" dirty="0"/>
          </a:p>
        </p:txBody>
      </p:sp>
      <p:sp>
        <p:nvSpPr>
          <p:cNvPr id="3" name="Content Placeholder 2"/>
          <p:cNvSpPr>
            <a:spLocks noGrp="1"/>
          </p:cNvSpPr>
          <p:nvPr>
            <p:ph idx="1"/>
          </p:nvPr>
        </p:nvSpPr>
        <p:spPr>
          <a:xfrm>
            <a:off x="179512" y="1412776"/>
            <a:ext cx="8840663" cy="4713387"/>
          </a:xfrm>
        </p:spPr>
        <p:txBody>
          <a:bodyPr/>
          <a:lstStyle/>
          <a:p>
            <a:r>
              <a:rPr lang="en-US" sz="2000" b="1" dirty="0" smtClean="0"/>
              <a:t>How M evaluates E ? </a:t>
            </a:r>
          </a:p>
          <a:p>
            <a:pPr marL="0" indent="0">
              <a:buNone/>
            </a:pPr>
            <a:r>
              <a:rPr lang="en-US" sz="2000" dirty="0" smtClean="0"/>
              <a:t>If the E fits to M demands, M participants are aware of and are interested to buy E products, acquire shares, make career here. The goal is to balance supply and demand, which also ensures growth of E resources.</a:t>
            </a:r>
          </a:p>
          <a:p>
            <a:r>
              <a:rPr lang="en-US" sz="2000" b="1" dirty="0"/>
              <a:t>How M reacts to E efforts ? </a:t>
            </a:r>
            <a:endParaRPr lang="en-US" sz="2000" b="1" dirty="0" smtClean="0"/>
          </a:p>
          <a:p>
            <a:pPr marL="0" indent="0">
              <a:buNone/>
            </a:pPr>
            <a:r>
              <a:rPr lang="en-US" sz="2000" dirty="0" smtClean="0"/>
              <a:t>M </a:t>
            </a:r>
            <a:r>
              <a:rPr lang="en-US" sz="2000" dirty="0"/>
              <a:t>serves all customers and all </a:t>
            </a:r>
            <a:r>
              <a:rPr lang="en-US" sz="2000" dirty="0" smtClean="0"/>
              <a:t>competitors. M reacts </a:t>
            </a:r>
            <a:r>
              <a:rPr lang="en-US" sz="2000" dirty="0"/>
              <a:t>in full complexity of </a:t>
            </a:r>
            <a:r>
              <a:rPr lang="en-US" sz="2000" dirty="0" smtClean="0"/>
              <a:t>existing relationships/hidden rules. M learns from E and creates new effects</a:t>
            </a:r>
          </a:p>
          <a:p>
            <a:r>
              <a:rPr lang="en-US" sz="2000" b="1" dirty="0" smtClean="0"/>
              <a:t>How E evaluates M ?</a:t>
            </a:r>
          </a:p>
          <a:p>
            <a:pPr marL="0" indent="0">
              <a:buNone/>
            </a:pPr>
            <a:r>
              <a:rPr lang="en-US" sz="2000" dirty="0" smtClean="0"/>
              <a:t>If E acknowledges suitability of M for its activities, E makes efforts and supports them by its resources to make customers informed and interested for desired period of activity. E needs appropriate </a:t>
            </a:r>
            <a:r>
              <a:rPr lang="en-US" sz="2000" b="1" dirty="0" smtClean="0"/>
              <a:t>indicators.</a:t>
            </a:r>
          </a:p>
          <a:p>
            <a:r>
              <a:rPr lang="en-US" sz="2000" b="1" dirty="0" smtClean="0"/>
              <a:t>How E reacts to M ?</a:t>
            </a:r>
          </a:p>
          <a:p>
            <a:pPr marL="0" indent="0">
              <a:buNone/>
            </a:pPr>
            <a:r>
              <a:rPr lang="en-US" sz="2000" dirty="0" smtClean="0"/>
              <a:t>E tries to guess which type of effort makes biggest impact to M. E can affect only part of rules of M and has only partial info for revealing them.  That makes communication barrier. E needs to influence </a:t>
            </a:r>
            <a:r>
              <a:rPr lang="en-US" sz="2000" b="1" dirty="0" smtClean="0"/>
              <a:t>indicators</a:t>
            </a:r>
          </a:p>
        </p:txBody>
      </p:sp>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28</a:t>
            </a:fld>
            <a:endParaRPr lang="en-US" dirty="0"/>
          </a:p>
        </p:txBody>
      </p:sp>
    </p:spTree>
    <p:extLst>
      <p:ext uri="{BB962C8B-B14F-4D97-AF65-F5344CB8AC3E}">
        <p14:creationId xmlns:p14="http://schemas.microsoft.com/office/powerpoint/2010/main" val="1762509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84213" y="274638"/>
            <a:ext cx="8335962" cy="706437"/>
          </a:xfrm>
        </p:spPr>
        <p:txBody>
          <a:bodyPr/>
          <a:lstStyle/>
          <a:p>
            <a:pPr algn="ctr"/>
            <a:r>
              <a:rPr lang="en-US" smtClean="0"/>
              <a:t>“Battlefield” for performing marketing tasks </a:t>
            </a:r>
            <a:endParaRPr lang="lt-LT" smtClean="0"/>
          </a:p>
        </p:txBody>
      </p:sp>
      <p:sp>
        <p:nvSpPr>
          <p:cNvPr id="53250" name="Slide Number Placeholder 3"/>
          <p:cNvSpPr>
            <a:spLocks noGrp="1"/>
          </p:cNvSpPr>
          <p:nvPr>
            <p:ph type="sldNum" sz="quarter" idx="12"/>
          </p:nvPr>
        </p:nvSpPr>
        <p:spPr>
          <a:noFill/>
          <a:ln>
            <a:miter lim="800000"/>
            <a:headEnd/>
            <a:tailEnd/>
          </a:ln>
        </p:spPr>
        <p:txBody>
          <a:bodyPr/>
          <a:lstStyle/>
          <a:p>
            <a:fld id="{B8D05C04-4EBA-4643-BD37-ED209C70B535}" type="slidenum">
              <a:rPr lang="en-US" smtClean="0"/>
              <a:pPr/>
              <a:t>29</a:t>
            </a:fld>
            <a:endParaRPr lang="en-US" smtClean="0"/>
          </a:p>
        </p:txBody>
      </p:sp>
      <p:pic>
        <p:nvPicPr>
          <p:cNvPr id="53251" name="Picture 2"/>
          <p:cNvPicPr>
            <a:picLocks noChangeAspect="1" noChangeArrowheads="1"/>
          </p:cNvPicPr>
          <p:nvPr/>
        </p:nvPicPr>
        <p:blipFill>
          <a:blip r:embed="rId2"/>
          <a:srcRect/>
          <a:stretch>
            <a:fillRect/>
          </a:stretch>
        </p:blipFill>
        <p:spPr bwMode="auto">
          <a:xfrm>
            <a:off x="323528" y="909569"/>
            <a:ext cx="8502328" cy="5488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b="1" smtClean="0"/>
              <a:t>Marketing as a domain area</a:t>
            </a:r>
            <a:endParaRPr lang="lt-LT" b="1" smtClean="0"/>
          </a:p>
        </p:txBody>
      </p:sp>
      <p:sp>
        <p:nvSpPr>
          <p:cNvPr id="29698" name="Content Placeholder 2"/>
          <p:cNvSpPr>
            <a:spLocks noGrp="1"/>
          </p:cNvSpPr>
          <p:nvPr>
            <p:ph idx="1"/>
          </p:nvPr>
        </p:nvSpPr>
        <p:spPr>
          <a:xfrm>
            <a:off x="395536" y="1556792"/>
            <a:ext cx="8640515" cy="4917033"/>
          </a:xfrm>
        </p:spPr>
        <p:txBody>
          <a:bodyPr/>
          <a:lstStyle/>
          <a:p>
            <a:pPr marL="0" indent="0">
              <a:buFontTx/>
              <a:buNone/>
            </a:pPr>
            <a:r>
              <a:rPr lang="en-US" dirty="0" smtClean="0"/>
              <a:t>Object of interest in marketing information systems- marketing process, its entities and relations.</a:t>
            </a:r>
          </a:p>
          <a:p>
            <a:pPr marL="0" indent="0">
              <a:buFontTx/>
              <a:buNone/>
            </a:pPr>
            <a:r>
              <a:rPr lang="en-US" dirty="0" smtClean="0"/>
              <a:t>There exist many definitions of marketing- different accents </a:t>
            </a:r>
            <a:r>
              <a:rPr lang="en-US" sz="1800" dirty="0" smtClean="0"/>
              <a:t>(AMA-American marketing association defines)</a:t>
            </a:r>
          </a:p>
          <a:p>
            <a:pPr marL="0" indent="0">
              <a:buFontTx/>
              <a:buNone/>
            </a:pPr>
            <a:r>
              <a:rPr lang="en-US" dirty="0" smtClean="0"/>
              <a:t>Marketing is a social process by which individuals an groups obtain what they </a:t>
            </a:r>
            <a:r>
              <a:rPr lang="en-US" dirty="0" smtClean="0">
                <a:solidFill>
                  <a:srgbClr val="FF0000"/>
                </a:solidFill>
              </a:rPr>
              <a:t>need</a:t>
            </a:r>
            <a:r>
              <a:rPr lang="en-US" dirty="0" smtClean="0"/>
              <a:t> and </a:t>
            </a:r>
            <a:r>
              <a:rPr lang="en-US" dirty="0" smtClean="0">
                <a:solidFill>
                  <a:srgbClr val="FF0000"/>
                </a:solidFill>
              </a:rPr>
              <a:t>want</a:t>
            </a:r>
            <a:r>
              <a:rPr lang="en-US" dirty="0" smtClean="0"/>
              <a:t> through creating, exchanging </a:t>
            </a:r>
            <a:r>
              <a:rPr lang="en-US" dirty="0" smtClean="0">
                <a:solidFill>
                  <a:srgbClr val="FF0000"/>
                </a:solidFill>
              </a:rPr>
              <a:t>products</a:t>
            </a:r>
            <a:r>
              <a:rPr lang="en-US" dirty="0" smtClean="0"/>
              <a:t> and </a:t>
            </a:r>
            <a:r>
              <a:rPr lang="en-US" dirty="0" smtClean="0">
                <a:solidFill>
                  <a:srgbClr val="FF0000"/>
                </a:solidFill>
              </a:rPr>
              <a:t>value</a:t>
            </a:r>
            <a:r>
              <a:rPr lang="en-US" dirty="0" smtClean="0"/>
              <a:t> with others (</a:t>
            </a:r>
            <a:r>
              <a:rPr lang="en-US" dirty="0" err="1" smtClean="0"/>
              <a:t>Kotler</a:t>
            </a:r>
            <a:r>
              <a:rPr lang="en-US" dirty="0" smtClean="0"/>
              <a:t>, Turner, 1985)</a:t>
            </a:r>
          </a:p>
          <a:p>
            <a:pPr marL="0" indent="0">
              <a:buFontTx/>
              <a:buNone/>
            </a:pPr>
            <a:r>
              <a:rPr lang="en-US" dirty="0" smtClean="0"/>
              <a:t>Keywords: </a:t>
            </a:r>
          </a:p>
          <a:p>
            <a:pPr marL="400050" lvl="1" indent="0">
              <a:buFontTx/>
              <a:buNone/>
            </a:pPr>
            <a:r>
              <a:rPr lang="en-US" sz="2000" b="1" dirty="0" smtClean="0"/>
              <a:t>Needs, wants, demands</a:t>
            </a:r>
          </a:p>
          <a:p>
            <a:pPr marL="400050" lvl="1" indent="0">
              <a:buFontTx/>
              <a:buNone/>
            </a:pPr>
            <a:r>
              <a:rPr lang="en-US" sz="2000" b="1" dirty="0" smtClean="0"/>
              <a:t>Products</a:t>
            </a:r>
          </a:p>
          <a:p>
            <a:pPr marL="400050" lvl="1" indent="0">
              <a:buFontTx/>
              <a:buNone/>
            </a:pPr>
            <a:r>
              <a:rPr lang="en-US" sz="2000" b="1" dirty="0" smtClean="0"/>
              <a:t>Values and satisfaction</a:t>
            </a:r>
          </a:p>
          <a:p>
            <a:pPr marL="400050" lvl="1" indent="0">
              <a:buFontTx/>
              <a:buNone/>
            </a:pPr>
            <a:r>
              <a:rPr lang="en-US" sz="2000" b="1" dirty="0" smtClean="0"/>
              <a:t>Exchange and transactions</a:t>
            </a:r>
          </a:p>
          <a:p>
            <a:pPr marL="400050" lvl="1" indent="0">
              <a:buFontTx/>
              <a:buNone/>
            </a:pPr>
            <a:r>
              <a:rPr lang="en-US" sz="2000" b="1" dirty="0" smtClean="0"/>
              <a:t>Markets</a:t>
            </a:r>
          </a:p>
          <a:p>
            <a:pPr marL="0" indent="0">
              <a:buFontTx/>
              <a:buNone/>
            </a:pPr>
            <a:endParaRPr lang="en-US" dirty="0" smtClean="0"/>
          </a:p>
          <a:p>
            <a:pPr marL="0" indent="0">
              <a:buFontTx/>
              <a:buNone/>
            </a:pPr>
            <a:endParaRPr lang="en-US" dirty="0" smtClean="0"/>
          </a:p>
          <a:p>
            <a:pPr marL="0" indent="0">
              <a:buFontTx/>
              <a:buNone/>
            </a:pPr>
            <a:endParaRPr lang="en-US" dirty="0" smtClean="0"/>
          </a:p>
        </p:txBody>
      </p:sp>
      <p:sp>
        <p:nvSpPr>
          <p:cNvPr id="29699" name="Slide Number Placeholder 3"/>
          <p:cNvSpPr>
            <a:spLocks noGrp="1"/>
          </p:cNvSpPr>
          <p:nvPr>
            <p:ph type="sldNum" sz="quarter" idx="12"/>
          </p:nvPr>
        </p:nvSpPr>
        <p:spPr>
          <a:noFill/>
          <a:ln>
            <a:miter lim="800000"/>
            <a:headEnd/>
            <a:tailEnd/>
          </a:ln>
        </p:spPr>
        <p:txBody>
          <a:bodyPr/>
          <a:lstStyle/>
          <a:p>
            <a:fld id="{F9E50866-85C3-467F-A493-7654DFD1F9DE}"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755650" y="274638"/>
            <a:ext cx="8264525" cy="993775"/>
          </a:xfrm>
        </p:spPr>
        <p:txBody>
          <a:bodyPr/>
          <a:lstStyle/>
          <a:p>
            <a:r>
              <a:rPr lang="en-US" smtClean="0"/>
              <a:t>MkIS as information equivalent of marketing management of the enterprise</a:t>
            </a:r>
            <a:endParaRPr lang="lt-LT" smtClean="0"/>
          </a:p>
        </p:txBody>
      </p:sp>
      <p:sp>
        <p:nvSpPr>
          <p:cNvPr id="54274" name="Content Placeholder 4"/>
          <p:cNvSpPr>
            <a:spLocks noGrp="1"/>
          </p:cNvSpPr>
          <p:nvPr>
            <p:ph idx="1"/>
          </p:nvPr>
        </p:nvSpPr>
        <p:spPr>
          <a:xfrm>
            <a:off x="179388" y="1341438"/>
            <a:ext cx="8785225" cy="2879725"/>
          </a:xfrm>
        </p:spPr>
        <p:txBody>
          <a:bodyPr/>
          <a:lstStyle/>
          <a:p>
            <a:pPr marL="0" indent="0">
              <a:buFontTx/>
              <a:buNone/>
            </a:pPr>
            <a:r>
              <a:rPr lang="en-US" smtClean="0"/>
              <a:t>Management information systems have to reflect reality. By looking at the system we should be aware of structure and dynamics of processes of the entire scope of marketing. </a:t>
            </a:r>
          </a:p>
          <a:p>
            <a:pPr marL="0" indent="0">
              <a:buFontTx/>
              <a:buNone/>
            </a:pPr>
            <a:r>
              <a:rPr lang="en-US" smtClean="0"/>
              <a:t>E.g. accounting system of the enterprise consists of chart of accounts interrelated by double entry principle. </a:t>
            </a:r>
          </a:p>
          <a:p>
            <a:pPr marL="0" indent="0">
              <a:buFontTx/>
              <a:buNone/>
            </a:pPr>
            <a:r>
              <a:rPr lang="en-US" smtClean="0"/>
              <a:t>What are the components of marketing system, can we consider their entirety as information equivalent of marketing?</a:t>
            </a:r>
            <a:endParaRPr lang="lt-LT" smtClean="0"/>
          </a:p>
        </p:txBody>
      </p:sp>
      <p:sp>
        <p:nvSpPr>
          <p:cNvPr id="54275" name="Slide Number Placeholder 3"/>
          <p:cNvSpPr>
            <a:spLocks noGrp="1"/>
          </p:cNvSpPr>
          <p:nvPr>
            <p:ph type="sldNum" sz="quarter" idx="12"/>
          </p:nvPr>
        </p:nvSpPr>
        <p:spPr>
          <a:noFill/>
          <a:ln>
            <a:miter lim="800000"/>
            <a:headEnd/>
            <a:tailEnd/>
          </a:ln>
        </p:spPr>
        <p:txBody>
          <a:bodyPr/>
          <a:lstStyle/>
          <a:p>
            <a:fld id="{687BAF29-1E47-4C26-8216-D34AEB33E84A}" type="slidenum">
              <a:rPr lang="en-US" smtClean="0"/>
              <a:pPr/>
              <a:t>30</a:t>
            </a:fld>
            <a:endParaRPr lang="en-US" smtClean="0"/>
          </a:p>
        </p:txBody>
      </p:sp>
      <p:pic>
        <p:nvPicPr>
          <p:cNvPr id="54276" name="Picture 3"/>
          <p:cNvPicPr>
            <a:picLocks noChangeAspect="1" noChangeArrowheads="1"/>
          </p:cNvPicPr>
          <p:nvPr/>
        </p:nvPicPr>
        <p:blipFill>
          <a:blip r:embed="rId2"/>
          <a:srcRect/>
          <a:stretch>
            <a:fillRect/>
          </a:stretch>
        </p:blipFill>
        <p:spPr bwMode="auto">
          <a:xfrm>
            <a:off x="539750" y="4365625"/>
            <a:ext cx="7802563" cy="218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11188" y="168275"/>
            <a:ext cx="8408987" cy="1143000"/>
          </a:xfrm>
        </p:spPr>
        <p:txBody>
          <a:bodyPr/>
          <a:lstStyle/>
          <a:p>
            <a:r>
              <a:rPr lang="en-US" smtClean="0"/>
              <a:t>MkIS and marketing of the enterprise. What entirety we understand as system ?</a:t>
            </a:r>
            <a:endParaRPr lang="lt-LT" smtClean="0"/>
          </a:p>
        </p:txBody>
      </p:sp>
      <p:sp>
        <p:nvSpPr>
          <p:cNvPr id="55298" name="Slide Number Placeholder 3"/>
          <p:cNvSpPr>
            <a:spLocks noGrp="1"/>
          </p:cNvSpPr>
          <p:nvPr>
            <p:ph type="sldNum" sz="quarter" idx="12"/>
          </p:nvPr>
        </p:nvSpPr>
        <p:spPr>
          <a:noFill/>
          <a:ln>
            <a:miter lim="800000"/>
            <a:headEnd/>
            <a:tailEnd/>
          </a:ln>
        </p:spPr>
        <p:txBody>
          <a:bodyPr/>
          <a:lstStyle/>
          <a:p>
            <a:fld id="{4EA5175A-CF68-4497-9646-A1204791FBDD}" type="slidenum">
              <a:rPr lang="en-US" smtClean="0"/>
              <a:pPr/>
              <a:t>31</a:t>
            </a:fld>
            <a:endParaRPr lang="en-US" smtClean="0"/>
          </a:p>
        </p:txBody>
      </p:sp>
      <p:pic>
        <p:nvPicPr>
          <p:cNvPr id="55299" name="Picture 2"/>
          <p:cNvPicPr>
            <a:picLocks noChangeAspect="1" noChangeArrowheads="1"/>
          </p:cNvPicPr>
          <p:nvPr/>
        </p:nvPicPr>
        <p:blipFill>
          <a:blip r:embed="rId2"/>
          <a:srcRect/>
          <a:stretch>
            <a:fillRect/>
          </a:stretch>
        </p:blipFill>
        <p:spPr bwMode="auto">
          <a:xfrm>
            <a:off x="109703" y="1412776"/>
            <a:ext cx="6262497" cy="520985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532" y="4725144"/>
            <a:ext cx="2743200" cy="158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516216" y="1335244"/>
            <a:ext cx="2520280" cy="3416320"/>
          </a:xfrm>
          <a:prstGeom prst="rect">
            <a:avLst/>
          </a:prstGeom>
          <a:noFill/>
        </p:spPr>
        <p:txBody>
          <a:bodyPr wrap="square" rtlCol="0">
            <a:spAutoFit/>
          </a:bodyPr>
          <a:lstStyle/>
          <a:p>
            <a:r>
              <a:rPr lang="en-US" sz="2400" dirty="0" smtClean="0"/>
              <a:t>Can we see more than any naked eye, or we are wearing </a:t>
            </a:r>
            <a:r>
              <a:rPr lang="en-GB" sz="2400" dirty="0" smtClean="0"/>
              <a:t>pink-</a:t>
            </a:r>
            <a:r>
              <a:rPr lang="en-GB" sz="2400" dirty="0" err="1" smtClean="0"/>
              <a:t>lense</a:t>
            </a:r>
            <a:r>
              <a:rPr lang="en-GB" sz="2400" dirty="0" smtClean="0"/>
              <a:t> glasses  for observing real market and our  own enterprise?</a:t>
            </a:r>
            <a:endParaRPr lang="lt-LT"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2703513" y="274638"/>
            <a:ext cx="6316662" cy="561975"/>
          </a:xfrm>
        </p:spPr>
        <p:txBody>
          <a:bodyPr/>
          <a:lstStyle/>
          <a:p>
            <a:r>
              <a:rPr lang="en-US" smtClean="0"/>
              <a:t>Definitions of MkIS</a:t>
            </a:r>
            <a:endParaRPr lang="lt-LT" smtClean="0"/>
          </a:p>
        </p:txBody>
      </p:sp>
      <p:sp>
        <p:nvSpPr>
          <p:cNvPr id="56322" name="Content Placeholder 2"/>
          <p:cNvSpPr>
            <a:spLocks noGrp="1"/>
          </p:cNvSpPr>
          <p:nvPr>
            <p:ph idx="1"/>
          </p:nvPr>
        </p:nvSpPr>
        <p:spPr>
          <a:xfrm>
            <a:off x="755650" y="981075"/>
            <a:ext cx="8264525" cy="5400675"/>
          </a:xfrm>
        </p:spPr>
        <p:txBody>
          <a:bodyPr/>
          <a:lstStyle/>
          <a:p>
            <a:pPr marL="363538" indent="-363538">
              <a:buFontTx/>
              <a:buNone/>
            </a:pPr>
            <a:r>
              <a:rPr lang="fr-CA" smtClean="0"/>
              <a:t>MIS may be defined as a set of procedures and methods for the regular, planned collection, analysis, and presentation of information for use in making marketing decisions</a:t>
            </a:r>
            <a:r>
              <a:rPr lang="en-US" smtClean="0"/>
              <a:t>(Cox &amp;Good, 1967)</a:t>
            </a:r>
          </a:p>
          <a:p>
            <a:pPr marL="363538" indent="-363538">
              <a:buFontTx/>
              <a:buNone/>
            </a:pPr>
            <a:r>
              <a:rPr lang="en-US" smtClean="0"/>
              <a:t>MkIS comprises all computer and non-computer systems, which assist the marketing function to operate effectively. MkIS include many systems, which are not generally thought of in marketing terms, e.g. general ledger or production-planning systems.</a:t>
            </a:r>
            <a:r>
              <a:rPr lang="lt-LT" smtClean="0"/>
              <a:t>(O’Connor &amp; Galvin 1997)</a:t>
            </a:r>
            <a:endParaRPr lang="en-US" smtClean="0"/>
          </a:p>
          <a:p>
            <a:pPr marL="363538" indent="-363538">
              <a:buFontTx/>
              <a:buNone/>
            </a:pPr>
            <a:r>
              <a:rPr lang="en-US" smtClean="0"/>
              <a:t>Marketing information systems are people, equipment, and procedures to gather, sort, analyze, evaluate, and distribute needed, timely, and accurate information to marketing decision makers (Armstrong &amp; Kotler, 2007)</a:t>
            </a:r>
          </a:p>
          <a:p>
            <a:pPr marL="363538" indent="-363538">
              <a:buFontTx/>
              <a:buNone/>
            </a:pPr>
            <a:r>
              <a:rPr lang="en-US" smtClean="0"/>
              <a:t>.. there are many more authors and definitions..</a:t>
            </a:r>
            <a:endParaRPr lang="lt-LT" smtClean="0"/>
          </a:p>
        </p:txBody>
      </p:sp>
      <p:sp>
        <p:nvSpPr>
          <p:cNvPr id="56323" name="Slide Number Placeholder 3"/>
          <p:cNvSpPr>
            <a:spLocks noGrp="1"/>
          </p:cNvSpPr>
          <p:nvPr>
            <p:ph type="sldNum" sz="quarter" idx="12"/>
          </p:nvPr>
        </p:nvSpPr>
        <p:spPr>
          <a:noFill/>
          <a:ln>
            <a:miter lim="800000"/>
            <a:headEnd/>
            <a:tailEnd/>
          </a:ln>
        </p:spPr>
        <p:txBody>
          <a:bodyPr/>
          <a:lstStyle/>
          <a:p>
            <a:fld id="{028FC63F-E9D0-40D7-BDDC-3E8DBBBE48C9}"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2" name="Title 1"/>
          <p:cNvSpPr>
            <a:spLocks noGrp="1"/>
          </p:cNvSpPr>
          <p:nvPr>
            <p:ph type="title"/>
          </p:nvPr>
        </p:nvSpPr>
        <p:spPr>
          <a:xfrm>
            <a:off x="1692275" y="274638"/>
            <a:ext cx="7327900" cy="633412"/>
          </a:xfrm>
        </p:spPr>
        <p:txBody>
          <a:bodyPr/>
          <a:lstStyle/>
          <a:p>
            <a:r>
              <a:rPr lang="en-US" smtClean="0"/>
              <a:t>Requirements for MkIS by definitions</a:t>
            </a:r>
            <a:endParaRPr lang="lt-LT" smtClean="0"/>
          </a:p>
        </p:txBody>
      </p:sp>
      <p:sp>
        <p:nvSpPr>
          <p:cNvPr id="5193" name="Slide Number Placeholder 3"/>
          <p:cNvSpPr>
            <a:spLocks noGrp="1"/>
          </p:cNvSpPr>
          <p:nvPr>
            <p:ph type="sldNum" sz="quarter" idx="12"/>
          </p:nvPr>
        </p:nvSpPr>
        <p:spPr>
          <a:noFill/>
          <a:ln>
            <a:miter lim="800000"/>
            <a:headEnd/>
            <a:tailEnd/>
          </a:ln>
        </p:spPr>
        <p:txBody>
          <a:bodyPr/>
          <a:lstStyle/>
          <a:p>
            <a:fld id="{D3BEC567-840E-4633-8F54-AD5282BE4F46}" type="slidenum">
              <a:rPr lang="en-US" smtClean="0"/>
              <a:pPr/>
              <a:t>33</a:t>
            </a:fld>
            <a:endParaRPr lang="en-US" smtClean="0"/>
          </a:p>
        </p:txBody>
      </p:sp>
      <p:graphicFrame>
        <p:nvGraphicFramePr>
          <p:cNvPr id="5191" name="Object 71"/>
          <p:cNvGraphicFramePr>
            <a:graphicFrameLocks noGrp="1" noChangeAspect="1"/>
          </p:cNvGraphicFramePr>
          <p:nvPr>
            <p:ph idx="1"/>
            <p:extLst>
              <p:ext uri="{D42A27DB-BD31-4B8C-83A1-F6EECF244321}">
                <p14:modId xmlns:p14="http://schemas.microsoft.com/office/powerpoint/2010/main" val="3223771540"/>
              </p:ext>
            </p:extLst>
          </p:nvPr>
        </p:nvGraphicFramePr>
        <p:xfrm>
          <a:off x="-180528" y="1412776"/>
          <a:ext cx="9324528" cy="4392488"/>
        </p:xfrm>
        <a:graphic>
          <a:graphicData uri="http://schemas.openxmlformats.org/presentationml/2006/ole">
            <mc:AlternateContent xmlns:mc="http://schemas.openxmlformats.org/markup-compatibility/2006">
              <mc:Choice xmlns:v="urn:schemas-microsoft-com:vml" Requires="v">
                <p:oleObj spid="_x0000_s5288" name="Document" r:id="rId3" imgW="6498276" imgH="2344881" progId="Word.Document.8">
                  <p:embed/>
                </p:oleObj>
              </mc:Choice>
              <mc:Fallback>
                <p:oleObj name="Document" r:id="rId3" imgW="6498276" imgH="2344881" progId="Word.Document.8">
                  <p:embed/>
                  <p:pic>
                    <p:nvPicPr>
                      <p:cNvPr id="0" name="Picture 7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1412776"/>
                        <a:ext cx="9324528" cy="4392488"/>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p:cNvSpPr>
            <a:spLocks noGrp="1"/>
          </p:cNvSpPr>
          <p:nvPr>
            <p:ph type="title"/>
          </p:nvPr>
        </p:nvSpPr>
        <p:spPr/>
        <p:txBody>
          <a:bodyPr/>
          <a:lstStyle/>
          <a:p>
            <a:r>
              <a:rPr lang="en-US" smtClean="0"/>
              <a:t>MkIS definition summary</a:t>
            </a:r>
            <a:endParaRPr lang="lt-LT" smtClean="0"/>
          </a:p>
        </p:txBody>
      </p:sp>
      <p:sp>
        <p:nvSpPr>
          <p:cNvPr id="59394" name="Content Placeholder 5"/>
          <p:cNvSpPr>
            <a:spLocks noGrp="1"/>
          </p:cNvSpPr>
          <p:nvPr>
            <p:ph idx="1"/>
          </p:nvPr>
        </p:nvSpPr>
        <p:spPr>
          <a:xfrm>
            <a:off x="1691680" y="1600200"/>
            <a:ext cx="7328495" cy="4525963"/>
          </a:xfrm>
        </p:spPr>
        <p:txBody>
          <a:bodyPr/>
          <a:lstStyle/>
          <a:p>
            <a:pPr marL="0" indent="0">
              <a:buNone/>
            </a:pPr>
            <a:r>
              <a:rPr lang="en-US" dirty="0" smtClean="0"/>
              <a:t>The essence of a modern </a:t>
            </a:r>
            <a:r>
              <a:rPr lang="en-US" dirty="0" err="1" smtClean="0"/>
              <a:t>MkIS</a:t>
            </a:r>
            <a:r>
              <a:rPr lang="en-US" dirty="0" smtClean="0"/>
              <a:t> is</a:t>
            </a:r>
          </a:p>
          <a:p>
            <a:pPr>
              <a:buFont typeface="Arial" charset="0"/>
              <a:buChar char="∞"/>
            </a:pPr>
            <a:r>
              <a:rPr lang="en-US" dirty="0" err="1"/>
              <a:t>people,who</a:t>
            </a:r>
            <a:r>
              <a:rPr lang="en-US" dirty="0"/>
              <a:t> </a:t>
            </a:r>
            <a:r>
              <a:rPr lang="en-US" dirty="0" smtClean="0"/>
              <a:t>take part in the processes of marketing management </a:t>
            </a:r>
          </a:p>
          <a:p>
            <a:pPr>
              <a:buFont typeface="Arial" charset="0"/>
              <a:buChar char="∞"/>
            </a:pPr>
            <a:r>
              <a:rPr lang="en-US" dirty="0" smtClean="0"/>
              <a:t>by using the most recent achievements of IT.</a:t>
            </a:r>
          </a:p>
          <a:p>
            <a:pPr>
              <a:buFont typeface="Arial" charset="0"/>
              <a:buChar char="∞"/>
            </a:pPr>
            <a:r>
              <a:rPr lang="en-US" dirty="0" smtClean="0"/>
              <a:t>these processes are based on the flow of information,</a:t>
            </a:r>
          </a:p>
          <a:p>
            <a:pPr>
              <a:buFont typeface="Arial" charset="0"/>
              <a:buChar char="∞"/>
            </a:pPr>
            <a:r>
              <a:rPr lang="en-US" dirty="0" smtClean="0"/>
              <a:t>which enables to solve encountered problems</a:t>
            </a:r>
          </a:p>
          <a:p>
            <a:pPr>
              <a:buFont typeface="Arial" charset="0"/>
              <a:buChar char="∞"/>
            </a:pPr>
            <a:r>
              <a:rPr lang="en-US" dirty="0" smtClean="0"/>
              <a:t>and generate adequate marketing decisions.</a:t>
            </a:r>
            <a:endParaRPr lang="lt-LT" dirty="0" smtClean="0"/>
          </a:p>
        </p:txBody>
      </p:sp>
      <p:sp>
        <p:nvSpPr>
          <p:cNvPr id="59395" name="Slide Number Placeholder 3"/>
          <p:cNvSpPr>
            <a:spLocks noGrp="1"/>
          </p:cNvSpPr>
          <p:nvPr>
            <p:ph type="sldNum" sz="quarter" idx="12"/>
          </p:nvPr>
        </p:nvSpPr>
        <p:spPr>
          <a:noFill/>
          <a:ln>
            <a:miter lim="800000"/>
            <a:headEnd/>
            <a:tailEnd/>
          </a:ln>
        </p:spPr>
        <p:txBody>
          <a:bodyPr/>
          <a:lstStyle/>
          <a:p>
            <a:fld id="{B7B3D958-5747-4C3D-8571-F9CDCD0DD3D8}"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2703513" y="274638"/>
            <a:ext cx="6316662" cy="633412"/>
          </a:xfrm>
        </p:spPr>
        <p:txBody>
          <a:bodyPr/>
          <a:lstStyle/>
          <a:p>
            <a:r>
              <a:rPr lang="en-US" smtClean="0"/>
              <a:t>MkIS definition summary</a:t>
            </a:r>
            <a:endParaRPr lang="lt-LT" smtClean="0"/>
          </a:p>
        </p:txBody>
      </p:sp>
      <p:sp>
        <p:nvSpPr>
          <p:cNvPr id="60418" name="Content Placeholder 2"/>
          <p:cNvSpPr>
            <a:spLocks noGrp="1"/>
          </p:cNvSpPr>
          <p:nvPr>
            <p:ph idx="1"/>
          </p:nvPr>
        </p:nvSpPr>
        <p:spPr>
          <a:xfrm>
            <a:off x="827088" y="1125538"/>
            <a:ext cx="8193087" cy="5000625"/>
          </a:xfrm>
        </p:spPr>
        <p:txBody>
          <a:bodyPr/>
          <a:lstStyle/>
          <a:p>
            <a:pPr>
              <a:buFont typeface="Arial" charset="0"/>
              <a:buChar char="∞"/>
            </a:pPr>
            <a:r>
              <a:rPr lang="en-US" dirty="0" err="1" smtClean="0"/>
              <a:t>MkIS</a:t>
            </a:r>
            <a:r>
              <a:rPr lang="en-US" dirty="0" smtClean="0"/>
              <a:t> definitions echo the management information system, no specific marketing-related features are presented.</a:t>
            </a:r>
          </a:p>
          <a:p>
            <a:pPr>
              <a:buFont typeface="Arial" charset="0"/>
              <a:buChar char="∞"/>
            </a:pPr>
            <a:r>
              <a:rPr lang="en-US" dirty="0" smtClean="0"/>
              <a:t>The marketing manager is mentioned in the definitions without distinguishing between various types of activities, marketing tasks or hierarchical level.</a:t>
            </a:r>
          </a:p>
          <a:p>
            <a:pPr>
              <a:buFont typeface="Arial" charset="0"/>
              <a:buChar char="∞"/>
            </a:pPr>
            <a:r>
              <a:rPr lang="lt-LT" dirty="0" smtClean="0"/>
              <a:t>M</a:t>
            </a:r>
            <a:r>
              <a:rPr lang="en-US" dirty="0" smtClean="0"/>
              <a:t>k</a:t>
            </a:r>
            <a:r>
              <a:rPr lang="lt-LT" dirty="0" smtClean="0"/>
              <a:t>IS </a:t>
            </a:r>
            <a:r>
              <a:rPr lang="en-US" dirty="0" smtClean="0"/>
              <a:t>is not defined as a general type of system (I-O-F), rather it is composed of computerized and non-computerized elements assisting marketing management processes. </a:t>
            </a:r>
          </a:p>
          <a:p>
            <a:pPr>
              <a:buFont typeface="Arial" charset="0"/>
              <a:buChar char="∞"/>
            </a:pPr>
            <a:r>
              <a:rPr lang="en-US" dirty="0" smtClean="0"/>
              <a:t>The </a:t>
            </a:r>
            <a:r>
              <a:rPr lang="en-US" dirty="0" err="1" smtClean="0"/>
              <a:t>MkiS</a:t>
            </a:r>
            <a:r>
              <a:rPr lang="en-US" dirty="0" smtClean="0"/>
              <a:t> structure is not stable, due to changing needs in each stage of marketing processes, availability of information technologies and data, risk, uncertainty.</a:t>
            </a:r>
          </a:p>
        </p:txBody>
      </p:sp>
      <p:sp>
        <p:nvSpPr>
          <p:cNvPr id="60419" name="Slide Number Placeholder 3"/>
          <p:cNvSpPr>
            <a:spLocks noGrp="1"/>
          </p:cNvSpPr>
          <p:nvPr>
            <p:ph type="sldNum" sz="quarter" idx="12"/>
          </p:nvPr>
        </p:nvSpPr>
        <p:spPr>
          <a:noFill/>
          <a:ln>
            <a:miter lim="800000"/>
            <a:headEnd/>
            <a:tailEnd/>
          </a:ln>
        </p:spPr>
        <p:txBody>
          <a:bodyPr/>
          <a:lstStyle/>
          <a:p>
            <a:fld id="{7F18095B-0126-408B-B26D-E5B547B865AB}"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2703513" y="274638"/>
            <a:ext cx="6316662" cy="633412"/>
          </a:xfrm>
        </p:spPr>
        <p:txBody>
          <a:bodyPr/>
          <a:lstStyle/>
          <a:p>
            <a:r>
              <a:rPr lang="en-US" smtClean="0"/>
              <a:t>MkIS definition summary</a:t>
            </a:r>
            <a:endParaRPr lang="lt-LT" smtClean="0"/>
          </a:p>
        </p:txBody>
      </p:sp>
      <p:sp>
        <p:nvSpPr>
          <p:cNvPr id="61442" name="Content Placeholder 2"/>
          <p:cNvSpPr>
            <a:spLocks noGrp="1"/>
          </p:cNvSpPr>
          <p:nvPr>
            <p:ph idx="1"/>
          </p:nvPr>
        </p:nvSpPr>
        <p:spPr>
          <a:xfrm>
            <a:off x="1116013" y="1052513"/>
            <a:ext cx="7904162" cy="5073650"/>
          </a:xfrm>
        </p:spPr>
        <p:txBody>
          <a:bodyPr/>
          <a:lstStyle/>
          <a:p>
            <a:pPr>
              <a:buFont typeface="Arial" charset="0"/>
              <a:buChar char="∞"/>
            </a:pPr>
            <a:r>
              <a:rPr lang="en-US" dirty="0" smtClean="0"/>
              <a:t>The managers become part of group which plans information needs and implementation of </a:t>
            </a:r>
            <a:r>
              <a:rPr lang="en-US" dirty="0" err="1" smtClean="0"/>
              <a:t>MkIS</a:t>
            </a:r>
            <a:r>
              <a:rPr lang="en-US" dirty="0" smtClean="0"/>
              <a:t>. That makes </a:t>
            </a:r>
            <a:r>
              <a:rPr lang="en-US" dirty="0" err="1" smtClean="0"/>
              <a:t>MkIS</a:t>
            </a:r>
            <a:r>
              <a:rPr lang="en-US" dirty="0" smtClean="0"/>
              <a:t> unique in each enterprise. </a:t>
            </a:r>
          </a:p>
          <a:p>
            <a:pPr>
              <a:buFont typeface="Arial" charset="0"/>
              <a:buChar char="∞"/>
            </a:pPr>
            <a:r>
              <a:rPr lang="en-US" dirty="0" smtClean="0"/>
              <a:t>The qualification of managers is related to information quality. Improvement of information quality characteristics should go in tune with increasing skills.</a:t>
            </a:r>
          </a:p>
          <a:p>
            <a:pPr>
              <a:buFont typeface="Arial" charset="0"/>
              <a:buChar char="∞"/>
            </a:pPr>
            <a:r>
              <a:rPr lang="en-US" dirty="0" smtClean="0"/>
              <a:t>The changing environment for marketing decisions requires flexibility of inclusion required information sources. </a:t>
            </a:r>
          </a:p>
          <a:p>
            <a:pPr>
              <a:buFont typeface="Arial" charset="0"/>
              <a:buChar char="∞"/>
            </a:pPr>
            <a:r>
              <a:rPr lang="en-US" dirty="0" smtClean="0"/>
              <a:t>It means that the process of creating </a:t>
            </a:r>
            <a:r>
              <a:rPr lang="lt-LT" dirty="0" smtClean="0"/>
              <a:t>M</a:t>
            </a:r>
            <a:r>
              <a:rPr lang="en-US" dirty="0" smtClean="0"/>
              <a:t>k</a:t>
            </a:r>
            <a:r>
              <a:rPr lang="lt-LT" dirty="0" smtClean="0"/>
              <a:t>IS </a:t>
            </a:r>
            <a:r>
              <a:rPr lang="en-US" dirty="0" smtClean="0"/>
              <a:t>can become ongoing, its structure composed in a flexible way from various subsystems, and corresponds to subjective needs of the managers.</a:t>
            </a:r>
          </a:p>
        </p:txBody>
      </p:sp>
      <p:sp>
        <p:nvSpPr>
          <p:cNvPr id="61443" name="Slide Number Placeholder 3"/>
          <p:cNvSpPr>
            <a:spLocks noGrp="1"/>
          </p:cNvSpPr>
          <p:nvPr>
            <p:ph type="sldNum" sz="quarter" idx="12"/>
          </p:nvPr>
        </p:nvSpPr>
        <p:spPr>
          <a:noFill/>
          <a:ln>
            <a:miter lim="800000"/>
            <a:headEnd/>
            <a:tailEnd/>
          </a:ln>
        </p:spPr>
        <p:txBody>
          <a:bodyPr/>
          <a:lstStyle/>
          <a:p>
            <a:fld id="{43896CD2-665A-47A0-B7BD-B253BBD28CCE}"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Types of information needs (classical)</a:t>
            </a:r>
            <a:endParaRPr lang="lt-LT" smtClean="0"/>
          </a:p>
        </p:txBody>
      </p:sp>
      <p:sp>
        <p:nvSpPr>
          <p:cNvPr id="65538" name="Content Placeholder 2"/>
          <p:cNvSpPr>
            <a:spLocks noGrp="1"/>
          </p:cNvSpPr>
          <p:nvPr>
            <p:ph idx="1"/>
          </p:nvPr>
        </p:nvSpPr>
        <p:spPr>
          <a:xfrm>
            <a:off x="251520" y="5517232"/>
            <a:ext cx="8610600" cy="1041400"/>
          </a:xfrm>
        </p:spPr>
        <p:txBody>
          <a:bodyPr/>
          <a:lstStyle/>
          <a:p>
            <a:pPr marL="0" indent="0">
              <a:buFontTx/>
              <a:buNone/>
            </a:pPr>
            <a:r>
              <a:rPr lang="en-US" dirty="0" smtClean="0"/>
              <a:t>Third source   - </a:t>
            </a:r>
            <a:r>
              <a:rPr lang="en-US" b="1" dirty="0" smtClean="0"/>
              <a:t>knowledge of marketing manager</a:t>
            </a:r>
            <a:r>
              <a:rPr lang="en-US" dirty="0" smtClean="0"/>
              <a:t>, consisting of experience, intelligence and </a:t>
            </a:r>
            <a:r>
              <a:rPr lang="en-US" dirty="0"/>
              <a:t>wisdom </a:t>
            </a:r>
            <a:r>
              <a:rPr lang="en-US" dirty="0" smtClean="0"/>
              <a:t>emanating from ability to merge </a:t>
            </a:r>
            <a:r>
              <a:rPr lang="en-US" smtClean="0"/>
              <a:t>and comprehend </a:t>
            </a:r>
            <a:r>
              <a:rPr lang="en-US" dirty="0" smtClean="0"/>
              <a:t>information</a:t>
            </a:r>
          </a:p>
        </p:txBody>
      </p:sp>
      <p:sp>
        <p:nvSpPr>
          <p:cNvPr id="65539" name="Slide Number Placeholder 3"/>
          <p:cNvSpPr>
            <a:spLocks noGrp="1"/>
          </p:cNvSpPr>
          <p:nvPr>
            <p:ph type="sldNum" sz="quarter" idx="12"/>
          </p:nvPr>
        </p:nvSpPr>
        <p:spPr>
          <a:noFill/>
          <a:ln>
            <a:miter lim="800000"/>
            <a:headEnd/>
            <a:tailEnd/>
          </a:ln>
        </p:spPr>
        <p:txBody>
          <a:bodyPr/>
          <a:lstStyle/>
          <a:p>
            <a:fld id="{BEDE6963-3363-4BEF-A0CE-785939347E32}" type="slidenum">
              <a:rPr lang="en-US" smtClean="0"/>
              <a:pPr/>
              <a:t>37</a:t>
            </a:fld>
            <a:endParaRPr lang="en-US" dirty="0" smtClean="0"/>
          </a:p>
        </p:txBody>
      </p:sp>
      <p:pic>
        <p:nvPicPr>
          <p:cNvPr id="65540" name="Picture 4" descr="per09479_0803"/>
          <p:cNvPicPr>
            <a:picLocks noChangeAspect="1" noChangeArrowheads="1"/>
          </p:cNvPicPr>
          <p:nvPr/>
        </p:nvPicPr>
        <p:blipFill>
          <a:blip r:embed="rId2"/>
          <a:srcRect/>
          <a:stretch>
            <a:fillRect/>
          </a:stretch>
        </p:blipFill>
        <p:spPr bwMode="auto">
          <a:xfrm>
            <a:off x="-25400" y="1412875"/>
            <a:ext cx="8778875" cy="394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07504" y="274638"/>
            <a:ext cx="8912671" cy="612775"/>
          </a:xfrm>
        </p:spPr>
        <p:txBody>
          <a:bodyPr/>
          <a:lstStyle/>
          <a:p>
            <a:r>
              <a:rPr lang="en-US" dirty="0" smtClean="0"/>
              <a:t>… and many more types of information sources</a:t>
            </a:r>
            <a:endParaRPr lang="lt-LT" dirty="0" smtClean="0"/>
          </a:p>
        </p:txBody>
      </p:sp>
      <p:sp>
        <p:nvSpPr>
          <p:cNvPr id="66562" name="Content Placeholder 2"/>
          <p:cNvSpPr>
            <a:spLocks noGrp="1"/>
          </p:cNvSpPr>
          <p:nvPr>
            <p:ph idx="1"/>
          </p:nvPr>
        </p:nvSpPr>
        <p:spPr>
          <a:xfrm>
            <a:off x="6394450" y="1600200"/>
            <a:ext cx="2625725" cy="4525963"/>
          </a:xfrm>
        </p:spPr>
        <p:txBody>
          <a:bodyPr/>
          <a:lstStyle/>
          <a:p>
            <a:pPr marL="0" indent="0">
              <a:buFontTx/>
              <a:buNone/>
            </a:pPr>
            <a:r>
              <a:rPr lang="en-US" smtClean="0"/>
              <a:t>Where do we get information? </a:t>
            </a:r>
          </a:p>
          <a:p>
            <a:pPr marL="0" indent="0">
              <a:buFontTx/>
              <a:buNone/>
            </a:pPr>
            <a:r>
              <a:rPr lang="en-US" smtClean="0"/>
              <a:t>Who prepares it to marketing managers ?</a:t>
            </a:r>
          </a:p>
          <a:p>
            <a:pPr marL="0" indent="0">
              <a:buFontTx/>
              <a:buNone/>
            </a:pPr>
            <a:r>
              <a:rPr lang="en-US" smtClean="0"/>
              <a:t>What is the format of knowledge?</a:t>
            </a:r>
          </a:p>
        </p:txBody>
      </p:sp>
      <p:sp>
        <p:nvSpPr>
          <p:cNvPr id="66563" name="Slide Number Placeholder 3"/>
          <p:cNvSpPr>
            <a:spLocks noGrp="1"/>
          </p:cNvSpPr>
          <p:nvPr>
            <p:ph type="sldNum" sz="quarter" idx="12"/>
          </p:nvPr>
        </p:nvSpPr>
        <p:spPr>
          <a:noFill/>
          <a:ln>
            <a:miter lim="800000"/>
            <a:headEnd/>
            <a:tailEnd/>
          </a:ln>
        </p:spPr>
        <p:txBody>
          <a:bodyPr/>
          <a:lstStyle/>
          <a:p>
            <a:fld id="{F9676F28-D557-4688-BCBB-9390A3FEC667}" type="slidenum">
              <a:rPr lang="en-US" smtClean="0"/>
              <a:pPr/>
              <a:t>38</a:t>
            </a:fld>
            <a:endParaRPr lang="en-US" smtClean="0"/>
          </a:p>
        </p:txBody>
      </p:sp>
      <p:pic>
        <p:nvPicPr>
          <p:cNvPr id="66564" name="Picture 2"/>
          <p:cNvPicPr>
            <a:picLocks noChangeAspect="1" noChangeArrowheads="1"/>
          </p:cNvPicPr>
          <p:nvPr/>
        </p:nvPicPr>
        <p:blipFill>
          <a:blip r:embed="rId2"/>
          <a:srcRect/>
          <a:stretch>
            <a:fillRect/>
          </a:stretch>
        </p:blipFill>
        <p:spPr bwMode="auto">
          <a:xfrm>
            <a:off x="250825" y="887413"/>
            <a:ext cx="6143625"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403350" y="274638"/>
            <a:ext cx="7616825" cy="634082"/>
          </a:xfrm>
        </p:spPr>
        <p:txBody>
          <a:bodyPr/>
          <a:lstStyle/>
          <a:p>
            <a:r>
              <a:rPr lang="en-US" dirty="0" smtClean="0"/>
              <a:t>Influence of marketing theories to </a:t>
            </a:r>
            <a:r>
              <a:rPr lang="en-US" dirty="0" err="1" smtClean="0"/>
              <a:t>MkIS</a:t>
            </a:r>
            <a:endParaRPr lang="lt-LT" dirty="0" smtClean="0"/>
          </a:p>
        </p:txBody>
      </p:sp>
      <p:sp>
        <p:nvSpPr>
          <p:cNvPr id="67586" name="Content Placeholder 2"/>
          <p:cNvSpPr>
            <a:spLocks noGrp="1"/>
          </p:cNvSpPr>
          <p:nvPr>
            <p:ph idx="1"/>
          </p:nvPr>
        </p:nvSpPr>
        <p:spPr>
          <a:xfrm>
            <a:off x="251519" y="1340768"/>
            <a:ext cx="8768655" cy="5256882"/>
          </a:xfrm>
        </p:spPr>
        <p:txBody>
          <a:bodyPr/>
          <a:lstStyle/>
          <a:p>
            <a:pPr marL="449263" indent="-449263">
              <a:buFontTx/>
              <a:buNone/>
            </a:pPr>
            <a:r>
              <a:rPr lang="fi-FI" dirty="0" smtClean="0"/>
              <a:t>Marketing is planned according to the 4P, it is implemented by performing different specialized tasks (market analysis, advertising, sales, customer service, etc.), it is controlled by applying historical financial indicators, although all marketing activities aim to bring changes in future. </a:t>
            </a:r>
            <a:endParaRPr lang="en-US" dirty="0" smtClean="0"/>
          </a:p>
          <a:p>
            <a:pPr marL="449263" indent="-449263">
              <a:buFontTx/>
              <a:buNone/>
            </a:pPr>
            <a:r>
              <a:rPr lang="en-US" dirty="0" smtClean="0"/>
              <a:t>Relationship marketing suggests describing marketing of the enterprise by its set of relationships and their dynamics. </a:t>
            </a:r>
          </a:p>
          <a:p>
            <a:pPr marL="449263" indent="-449263">
              <a:buFontTx/>
              <a:buNone/>
            </a:pPr>
            <a:r>
              <a:rPr lang="en-US" dirty="0" smtClean="0"/>
              <a:t>Therefore in contrary to </a:t>
            </a:r>
            <a:r>
              <a:rPr lang="lt-LT" dirty="0" smtClean="0"/>
              <a:t>“4P” </a:t>
            </a:r>
            <a:r>
              <a:rPr lang="en-US" dirty="0" smtClean="0"/>
              <a:t>, the </a:t>
            </a:r>
            <a:r>
              <a:rPr lang="lt-LT" dirty="0" smtClean="0"/>
              <a:t>RM </a:t>
            </a:r>
            <a:r>
              <a:rPr lang="en-US" dirty="0" smtClean="0"/>
              <a:t>can serve as basis for information equivalent of the enterprise, as it creates, develops, quits R; plans, controls, organizes, makes decisions on R. R-becomes object for creating its info equivalent. </a:t>
            </a:r>
          </a:p>
          <a:p>
            <a:pPr marL="449263" indent="-449263">
              <a:buFontTx/>
              <a:buNone/>
            </a:pPr>
            <a:endParaRPr lang="lt-LT" dirty="0" smtClean="0"/>
          </a:p>
        </p:txBody>
      </p:sp>
      <p:sp>
        <p:nvSpPr>
          <p:cNvPr id="67587" name="Slide Number Placeholder 3"/>
          <p:cNvSpPr>
            <a:spLocks noGrp="1"/>
          </p:cNvSpPr>
          <p:nvPr>
            <p:ph type="sldNum" sz="quarter" idx="12"/>
          </p:nvPr>
        </p:nvSpPr>
        <p:spPr>
          <a:noFill/>
          <a:ln>
            <a:miter lim="800000"/>
            <a:headEnd/>
            <a:tailEnd/>
          </a:ln>
        </p:spPr>
        <p:txBody>
          <a:bodyPr/>
          <a:lstStyle/>
          <a:p>
            <a:fld id="{F1614CB0-199E-4FA8-8B81-BC4153DCA736}" type="slidenum">
              <a:rPr lang="en-US" smtClean="0"/>
              <a:pPr/>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b="1" dirty="0">
                <a:latin typeface="+mj-lt"/>
                <a:ea typeface="+mj-ea"/>
                <a:cs typeface="+mj-cs"/>
              </a:rPr>
              <a:t>Needs, wants, demands</a:t>
            </a:r>
            <a:endParaRPr lang="lt-LT" b="1" dirty="0">
              <a:latin typeface="+mj-lt"/>
              <a:ea typeface="+mj-ea"/>
              <a:cs typeface="+mj-cs"/>
            </a:endParaRPr>
          </a:p>
        </p:txBody>
      </p:sp>
      <p:sp>
        <p:nvSpPr>
          <p:cNvPr id="3" name="Content Placeholder 2"/>
          <p:cNvSpPr>
            <a:spLocks noGrp="1"/>
          </p:cNvSpPr>
          <p:nvPr>
            <p:ph idx="1"/>
          </p:nvPr>
        </p:nvSpPr>
        <p:spPr>
          <a:xfrm>
            <a:off x="1691680" y="1600200"/>
            <a:ext cx="7328495" cy="4525963"/>
          </a:xfrm>
        </p:spPr>
        <p:txBody>
          <a:bodyPr/>
          <a:lstStyle/>
          <a:p>
            <a:pPr marL="0" indent="0">
              <a:buFontTx/>
              <a:buNone/>
              <a:defRPr/>
            </a:pPr>
            <a:r>
              <a:rPr lang="en-US" b="1" dirty="0" smtClean="0"/>
              <a:t>Need</a:t>
            </a:r>
            <a:r>
              <a:rPr lang="en-US" dirty="0" smtClean="0"/>
              <a:t> is a state of felt deprivation of some basic satisfaction</a:t>
            </a:r>
          </a:p>
          <a:p>
            <a:pPr>
              <a:defRPr/>
            </a:pPr>
            <a:r>
              <a:rPr lang="en-US" sz="2000" dirty="0" smtClean="0"/>
              <a:t>E.g. food, clothing –things of survival. These needs are not created by society or marketers, they exist in human biology</a:t>
            </a:r>
          </a:p>
          <a:p>
            <a:pPr marL="0" indent="0">
              <a:buFontTx/>
              <a:buNone/>
              <a:defRPr/>
            </a:pPr>
            <a:r>
              <a:rPr lang="en-US" b="1" dirty="0" smtClean="0"/>
              <a:t>Wants</a:t>
            </a:r>
            <a:r>
              <a:rPr lang="en-US" dirty="0" smtClean="0"/>
              <a:t> are desires for specific satisfiers of deeper needs. </a:t>
            </a:r>
          </a:p>
          <a:p>
            <a:pPr>
              <a:defRPr/>
            </a:pPr>
            <a:r>
              <a:rPr lang="en-US" sz="2000" dirty="0" smtClean="0"/>
              <a:t>They are different is various societies: a person needs food and wants oyster, needs clothing and wants a Chanel outfit, needs esteem and wants fancy necklace. Wants are continuously reshaped by social forces and communities (families, schools, church, etc.) Marketing can create wants for the customers</a:t>
            </a:r>
          </a:p>
        </p:txBody>
      </p:sp>
      <p:sp>
        <p:nvSpPr>
          <p:cNvPr id="30723" name="Slide Number Placeholder 3"/>
          <p:cNvSpPr>
            <a:spLocks noGrp="1"/>
          </p:cNvSpPr>
          <p:nvPr>
            <p:ph type="sldNum" sz="quarter" idx="12"/>
          </p:nvPr>
        </p:nvSpPr>
        <p:spPr>
          <a:noFill/>
          <a:ln>
            <a:miter lim="800000"/>
            <a:headEnd/>
            <a:tailEnd/>
          </a:ln>
        </p:spPr>
        <p:txBody>
          <a:bodyPr/>
          <a:lstStyle/>
          <a:p>
            <a:fld id="{4BB27D28-2399-48F3-A554-1C56A3273E3D}"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539750" y="274638"/>
            <a:ext cx="8480425" cy="1143000"/>
          </a:xfrm>
        </p:spPr>
        <p:txBody>
          <a:bodyPr/>
          <a:lstStyle/>
          <a:p>
            <a:r>
              <a:rPr lang="en-US" smtClean="0"/>
              <a:t>MkIS and marketing of the enterprise. What entirety makes the model of MkIS system ?</a:t>
            </a:r>
            <a:endParaRPr lang="lt-LT" smtClean="0"/>
          </a:p>
        </p:txBody>
      </p:sp>
      <p:sp>
        <p:nvSpPr>
          <p:cNvPr id="68610" name="Content Placeholder 4"/>
          <p:cNvSpPr>
            <a:spLocks noGrp="1"/>
          </p:cNvSpPr>
          <p:nvPr>
            <p:ph idx="1"/>
          </p:nvPr>
        </p:nvSpPr>
        <p:spPr>
          <a:xfrm>
            <a:off x="0" y="1557338"/>
            <a:ext cx="3492500" cy="4824412"/>
          </a:xfrm>
        </p:spPr>
        <p:txBody>
          <a:bodyPr/>
          <a:lstStyle/>
          <a:p>
            <a:pPr>
              <a:lnSpc>
                <a:spcPct val="80000"/>
              </a:lnSpc>
              <a:buFont typeface="Arial" charset="0"/>
              <a:buChar char="∞"/>
            </a:pPr>
            <a:r>
              <a:rPr lang="en-US" dirty="0" smtClean="0"/>
              <a:t>Structure of the model</a:t>
            </a:r>
          </a:p>
          <a:p>
            <a:pPr>
              <a:lnSpc>
                <a:spcPct val="80000"/>
              </a:lnSpc>
              <a:buFont typeface="Arial" charset="0"/>
              <a:buChar char="∞"/>
            </a:pPr>
            <a:r>
              <a:rPr lang="en-US" dirty="0" smtClean="0"/>
              <a:t>Dynamics of the processes</a:t>
            </a:r>
          </a:p>
          <a:p>
            <a:pPr>
              <a:lnSpc>
                <a:spcPct val="80000"/>
              </a:lnSpc>
              <a:buFont typeface="Arial" charset="0"/>
              <a:buChar char="∞"/>
            </a:pPr>
            <a:r>
              <a:rPr lang="en-US" dirty="0" smtClean="0"/>
              <a:t>Information describing the processes</a:t>
            </a:r>
          </a:p>
          <a:p>
            <a:pPr>
              <a:lnSpc>
                <a:spcPct val="80000"/>
              </a:lnSpc>
              <a:buFont typeface="Arial" charset="0"/>
              <a:buChar char="∞"/>
            </a:pPr>
            <a:r>
              <a:rPr lang="en-US" dirty="0" smtClean="0"/>
              <a:t>Evaluation of the performance (measures)</a:t>
            </a:r>
          </a:p>
          <a:p>
            <a:pPr>
              <a:lnSpc>
                <a:spcPct val="80000"/>
              </a:lnSpc>
              <a:buFont typeface="Arial" charset="0"/>
              <a:buChar char="∞"/>
            </a:pPr>
            <a:r>
              <a:rPr lang="en-US" dirty="0" smtClean="0"/>
              <a:t>Different levels of </a:t>
            </a:r>
            <a:r>
              <a:rPr lang="en-US" dirty="0" err="1" smtClean="0"/>
              <a:t>MkIS</a:t>
            </a:r>
            <a:r>
              <a:rPr lang="en-US" dirty="0" smtClean="0"/>
              <a:t> representation suggest of its multidimensional origin</a:t>
            </a:r>
            <a:endParaRPr lang="lt-LT" dirty="0" smtClean="0"/>
          </a:p>
        </p:txBody>
      </p:sp>
      <p:sp>
        <p:nvSpPr>
          <p:cNvPr id="68611" name="Slide Number Placeholder 3"/>
          <p:cNvSpPr>
            <a:spLocks noGrp="1"/>
          </p:cNvSpPr>
          <p:nvPr>
            <p:ph type="sldNum" sz="quarter" idx="12"/>
          </p:nvPr>
        </p:nvSpPr>
        <p:spPr>
          <a:noFill/>
          <a:ln>
            <a:miter lim="800000"/>
            <a:headEnd/>
            <a:tailEnd/>
          </a:ln>
        </p:spPr>
        <p:txBody>
          <a:bodyPr/>
          <a:lstStyle/>
          <a:p>
            <a:fld id="{4EBBCB5D-8ACE-4A21-B902-FE1332368B0D}" type="slidenum">
              <a:rPr lang="en-US" smtClean="0"/>
              <a:pPr/>
              <a:t>40</a:t>
            </a:fld>
            <a:endParaRPr lang="en-US" smtClean="0"/>
          </a:p>
        </p:txBody>
      </p:sp>
      <p:pic>
        <p:nvPicPr>
          <p:cNvPr id="68612" name="Picture 2"/>
          <p:cNvPicPr>
            <a:picLocks noChangeAspect="1" noChangeArrowheads="1"/>
          </p:cNvPicPr>
          <p:nvPr/>
        </p:nvPicPr>
        <p:blipFill>
          <a:blip r:embed="rId2"/>
          <a:srcRect/>
          <a:stretch>
            <a:fillRect/>
          </a:stretch>
        </p:blipFill>
        <p:spPr bwMode="auto">
          <a:xfrm>
            <a:off x="3708400" y="1557338"/>
            <a:ext cx="5265738"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250825" y="188913"/>
            <a:ext cx="8769350" cy="941387"/>
          </a:xfrm>
        </p:spPr>
        <p:txBody>
          <a:bodyPr/>
          <a:lstStyle/>
          <a:p>
            <a:r>
              <a:rPr lang="en-US" smtClean="0"/>
              <a:t>Importance of MkIS concept and model as adequate information equivalent of marketing</a:t>
            </a:r>
            <a:endParaRPr lang="lt-LT" smtClean="0"/>
          </a:p>
        </p:txBody>
      </p:sp>
      <p:sp>
        <p:nvSpPr>
          <p:cNvPr id="69634" name="Slide Number Placeholder 3"/>
          <p:cNvSpPr>
            <a:spLocks noGrp="1"/>
          </p:cNvSpPr>
          <p:nvPr>
            <p:ph type="sldNum" sz="quarter" idx="12"/>
          </p:nvPr>
        </p:nvSpPr>
        <p:spPr>
          <a:noFill/>
          <a:ln>
            <a:miter lim="800000"/>
            <a:headEnd/>
            <a:tailEnd/>
          </a:ln>
        </p:spPr>
        <p:txBody>
          <a:bodyPr/>
          <a:lstStyle/>
          <a:p>
            <a:fld id="{35D7C6CB-EA17-41EC-96A5-B985087C5D28}" type="slidenum">
              <a:rPr lang="en-US" smtClean="0"/>
              <a:pPr/>
              <a:t>41</a:t>
            </a:fld>
            <a:endParaRPr lang="en-US" smtClean="0"/>
          </a:p>
        </p:txBody>
      </p:sp>
      <p:pic>
        <p:nvPicPr>
          <p:cNvPr id="69635" name="Picture 2"/>
          <p:cNvPicPr>
            <a:picLocks noChangeAspect="1" noChangeArrowheads="1"/>
          </p:cNvPicPr>
          <p:nvPr/>
        </p:nvPicPr>
        <p:blipFill>
          <a:blip r:embed="rId2"/>
          <a:srcRect/>
          <a:stretch>
            <a:fillRect/>
          </a:stretch>
        </p:blipFill>
        <p:spPr bwMode="auto">
          <a:xfrm>
            <a:off x="611188" y="1130300"/>
            <a:ext cx="7620000"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t>Structure of MkIS model</a:t>
            </a:r>
          </a:p>
        </p:txBody>
      </p:sp>
      <p:sp>
        <p:nvSpPr>
          <p:cNvPr id="70658" name="Content Placeholder 2"/>
          <p:cNvSpPr>
            <a:spLocks noGrp="1"/>
          </p:cNvSpPr>
          <p:nvPr>
            <p:ph idx="1"/>
          </p:nvPr>
        </p:nvSpPr>
        <p:spPr>
          <a:xfrm>
            <a:off x="1042988" y="1600200"/>
            <a:ext cx="7977187" cy="4708525"/>
          </a:xfrm>
        </p:spPr>
        <p:txBody>
          <a:bodyPr/>
          <a:lstStyle/>
          <a:p>
            <a:pPr>
              <a:buFont typeface="Arial" charset="0"/>
              <a:buChar char="∞"/>
            </a:pPr>
            <a:r>
              <a:rPr lang="en-US" smtClean="0"/>
              <a:t>Many authors present their own MkIS model</a:t>
            </a:r>
          </a:p>
          <a:p>
            <a:pPr>
              <a:buFont typeface="Arial" charset="0"/>
              <a:buChar char="∞"/>
            </a:pPr>
            <a:r>
              <a:rPr lang="en-US" smtClean="0"/>
              <a:t>What is the system model in general? What parts does it consist of?</a:t>
            </a:r>
          </a:p>
          <a:p>
            <a:pPr>
              <a:buFont typeface="Arial" charset="0"/>
              <a:buChar char="∞"/>
            </a:pPr>
            <a:r>
              <a:rPr lang="en-US" smtClean="0"/>
              <a:t>What dimensions can be observed in marketing system?</a:t>
            </a:r>
          </a:p>
          <a:p>
            <a:pPr>
              <a:buFont typeface="Arial" charset="0"/>
              <a:buChar char="∞"/>
            </a:pPr>
            <a:r>
              <a:rPr lang="en-US" smtClean="0"/>
              <a:t>Evaluated from system theory perspective, the suggested models can be considered as illustrative structures.</a:t>
            </a:r>
          </a:p>
          <a:p>
            <a:pPr>
              <a:buFont typeface="Arial" charset="0"/>
              <a:buChar char="∞"/>
            </a:pPr>
            <a:r>
              <a:rPr lang="en-US" smtClean="0"/>
              <a:t>Model should reflect structure and dynamics of the system, ensuring porssibility to transfer conceptual model to the IS architectural model and implementation by IT.</a:t>
            </a:r>
          </a:p>
        </p:txBody>
      </p:sp>
      <p:sp>
        <p:nvSpPr>
          <p:cNvPr id="70659" name="Slide Number Placeholder 3"/>
          <p:cNvSpPr>
            <a:spLocks noGrp="1"/>
          </p:cNvSpPr>
          <p:nvPr>
            <p:ph type="sldNum" sz="quarter" idx="12"/>
          </p:nvPr>
        </p:nvSpPr>
        <p:spPr>
          <a:noFill/>
          <a:ln>
            <a:miter lim="800000"/>
            <a:headEnd/>
            <a:tailEnd/>
          </a:ln>
        </p:spPr>
        <p:txBody>
          <a:bodyPr/>
          <a:lstStyle/>
          <a:p>
            <a:fld id="{9D26922A-029E-4C57-A89A-84A8DFC026BA}"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0" y="161925"/>
            <a:ext cx="9144000" cy="838200"/>
          </a:xfrm>
        </p:spPr>
        <p:txBody>
          <a:bodyPr/>
          <a:lstStyle/>
          <a:p>
            <a:pPr algn="ctr"/>
            <a:r>
              <a:rPr lang="en-US" b="1" smtClean="0">
                <a:cs typeface="Times New Roman" pitchFamily="18" charset="0"/>
              </a:rPr>
              <a:t>The MkIS place in marketing (Kotler)</a:t>
            </a:r>
            <a:endParaRPr lang="th-TH" b="1" smtClean="0">
              <a:cs typeface="Times New Roman" pitchFamily="18" charset="0"/>
            </a:endParaRPr>
          </a:p>
        </p:txBody>
      </p:sp>
      <p:pic>
        <p:nvPicPr>
          <p:cNvPr id="71682" name="Picture 5" descr="E:\Payap\Marketing\เนื้อหาวิชา\MKIS\Content\MISPix\New Folder\MKSystem.jpg"/>
          <p:cNvPicPr>
            <a:picLocks noChangeAspect="1" noChangeArrowheads="1"/>
          </p:cNvPicPr>
          <p:nvPr/>
        </p:nvPicPr>
        <p:blipFill>
          <a:blip r:embed="rId2"/>
          <a:srcRect/>
          <a:stretch>
            <a:fillRect/>
          </a:stretch>
        </p:blipFill>
        <p:spPr bwMode="auto">
          <a:xfrm>
            <a:off x="1000125" y="1071563"/>
            <a:ext cx="6786563" cy="5429250"/>
          </a:xfrm>
          <a:prstGeom prst="rect">
            <a:avLst/>
          </a:prstGeom>
          <a:noFill/>
          <a:ln w="9525">
            <a:noFill/>
            <a:miter lim="800000"/>
            <a:headEnd/>
            <a:tailEnd/>
          </a:ln>
        </p:spPr>
      </p:pic>
      <p:sp>
        <p:nvSpPr>
          <p:cNvPr id="71683" name="TextBox 4"/>
          <p:cNvSpPr txBox="1">
            <a:spLocks noChangeArrowheads="1"/>
          </p:cNvSpPr>
          <p:nvPr/>
        </p:nvSpPr>
        <p:spPr bwMode="auto">
          <a:xfrm>
            <a:off x="6308725" y="6488113"/>
            <a:ext cx="2719388" cy="369887"/>
          </a:xfrm>
          <a:prstGeom prst="rect">
            <a:avLst/>
          </a:prstGeom>
          <a:noFill/>
          <a:ln w="9525">
            <a:noFill/>
            <a:miter lim="800000"/>
            <a:headEnd/>
            <a:tailEnd/>
          </a:ln>
        </p:spPr>
        <p:txBody>
          <a:bodyPr wrap="none">
            <a:spAutoFit/>
          </a:bodyPr>
          <a:lstStyle/>
          <a:p>
            <a:r>
              <a:rPr lang="en-US"/>
              <a:t>Model  : Kotler  P. (2003)</a:t>
            </a:r>
            <a:endParaRPr lang="th-TH"/>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214313"/>
            <a:ext cx="9144000" cy="838200"/>
          </a:xfrm>
        </p:spPr>
        <p:txBody>
          <a:bodyPr/>
          <a:lstStyle/>
          <a:p>
            <a:pPr algn="ctr"/>
            <a:r>
              <a:rPr lang="en-US" b="1" smtClean="0">
                <a:cs typeface="Times New Roman" pitchFamily="18" charset="0"/>
              </a:rPr>
              <a:t>The MkIS model (subsystems)</a:t>
            </a:r>
            <a:endParaRPr lang="th-TH" b="1" smtClean="0">
              <a:cs typeface="Times New Roman" pitchFamily="18" charset="0"/>
            </a:endParaRPr>
          </a:p>
        </p:txBody>
      </p:sp>
      <p:pic>
        <p:nvPicPr>
          <p:cNvPr id="72706" name="Picture 2" descr="Picture1"/>
          <p:cNvPicPr>
            <a:picLocks noChangeAspect="1" noChangeArrowheads="1"/>
          </p:cNvPicPr>
          <p:nvPr/>
        </p:nvPicPr>
        <p:blipFill>
          <a:blip r:embed="rId2"/>
          <a:srcRect/>
          <a:stretch>
            <a:fillRect/>
          </a:stretch>
        </p:blipFill>
        <p:spPr bwMode="auto">
          <a:xfrm>
            <a:off x="214313" y="1285875"/>
            <a:ext cx="8721725" cy="5143500"/>
          </a:xfrm>
          <a:prstGeom prst="rect">
            <a:avLst/>
          </a:prstGeom>
          <a:noFill/>
          <a:ln w="9525">
            <a:noFill/>
            <a:miter lim="800000"/>
            <a:headEnd/>
            <a:tailEnd/>
          </a:ln>
        </p:spPr>
      </p:pic>
      <p:sp>
        <p:nvSpPr>
          <p:cNvPr id="72707" name="Rectangle 4"/>
          <p:cNvSpPr>
            <a:spLocks noChangeArrowheads="1"/>
          </p:cNvSpPr>
          <p:nvPr/>
        </p:nvSpPr>
        <p:spPr bwMode="auto">
          <a:xfrm>
            <a:off x="6424613" y="6488113"/>
            <a:ext cx="2719387" cy="369887"/>
          </a:xfrm>
          <a:prstGeom prst="rect">
            <a:avLst/>
          </a:prstGeom>
          <a:noFill/>
          <a:ln w="9525">
            <a:noFill/>
            <a:miter lim="800000"/>
            <a:headEnd/>
            <a:tailEnd/>
          </a:ln>
        </p:spPr>
        <p:txBody>
          <a:bodyPr wrap="none">
            <a:spAutoFit/>
          </a:bodyPr>
          <a:lstStyle/>
          <a:p>
            <a:r>
              <a:rPr lang="en-US"/>
              <a:t>Model  : Kotler  P. (2003)</a:t>
            </a:r>
            <a:endParaRPr lang="th-TH"/>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2703513" y="274638"/>
            <a:ext cx="6316662" cy="561975"/>
          </a:xfrm>
        </p:spPr>
        <p:txBody>
          <a:bodyPr/>
          <a:lstStyle/>
          <a:p>
            <a:r>
              <a:rPr lang="en-US" b="1" smtClean="0">
                <a:cs typeface="Times New Roman" pitchFamily="18" charset="0"/>
              </a:rPr>
              <a:t>The MkIS model (McCarthy)</a:t>
            </a:r>
            <a:endParaRPr lang="lt-LT" smtClean="0"/>
          </a:p>
        </p:txBody>
      </p:sp>
      <p:sp>
        <p:nvSpPr>
          <p:cNvPr id="74754" name="Slide Number Placeholder 3"/>
          <p:cNvSpPr>
            <a:spLocks noGrp="1"/>
          </p:cNvSpPr>
          <p:nvPr>
            <p:ph type="sldNum" sz="quarter" idx="12"/>
          </p:nvPr>
        </p:nvSpPr>
        <p:spPr>
          <a:noFill/>
          <a:ln>
            <a:miter lim="800000"/>
            <a:headEnd/>
            <a:tailEnd/>
          </a:ln>
        </p:spPr>
        <p:txBody>
          <a:bodyPr/>
          <a:lstStyle/>
          <a:p>
            <a:fld id="{13A10AF6-49B4-4F32-846A-D518D39904C1}" type="slidenum">
              <a:rPr lang="en-US" smtClean="0"/>
              <a:pPr/>
              <a:t>45</a:t>
            </a:fld>
            <a:endParaRPr lang="en-US" smtClean="0"/>
          </a:p>
        </p:txBody>
      </p:sp>
      <p:pic>
        <p:nvPicPr>
          <p:cNvPr id="74755" name="Picture 4" descr="per09479_0801"/>
          <p:cNvPicPr>
            <a:picLocks noChangeAspect="1" noChangeArrowheads="1"/>
          </p:cNvPicPr>
          <p:nvPr/>
        </p:nvPicPr>
        <p:blipFill>
          <a:blip r:embed="rId2"/>
          <a:srcRect/>
          <a:stretch>
            <a:fillRect/>
          </a:stretch>
        </p:blipFill>
        <p:spPr bwMode="auto">
          <a:xfrm>
            <a:off x="103188" y="1087438"/>
            <a:ext cx="890905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5"/>
          <p:cNvSpPr>
            <a:spLocks noGrp="1"/>
          </p:cNvSpPr>
          <p:nvPr>
            <p:ph type="sldNum" sz="quarter" idx="12"/>
          </p:nvPr>
        </p:nvSpPr>
        <p:spPr>
          <a:noFill/>
          <a:ln>
            <a:miter lim="800000"/>
            <a:headEnd/>
            <a:tailEnd/>
          </a:ln>
        </p:spPr>
        <p:txBody>
          <a:bodyPr/>
          <a:lstStyle/>
          <a:p>
            <a:fld id="{0F348485-C927-41B6-AA58-F13F910E44D7}" type="slidenum">
              <a:rPr lang="en-US" smtClean="0"/>
              <a:pPr/>
              <a:t>46</a:t>
            </a:fld>
            <a:endParaRPr lang="en-US" smtClean="0"/>
          </a:p>
        </p:txBody>
      </p:sp>
      <p:sp>
        <p:nvSpPr>
          <p:cNvPr id="75778" name="Rectangle 2"/>
          <p:cNvSpPr>
            <a:spLocks noGrp="1" noChangeArrowheads="1"/>
          </p:cNvSpPr>
          <p:nvPr>
            <p:ph type="title"/>
          </p:nvPr>
        </p:nvSpPr>
        <p:spPr>
          <a:xfrm>
            <a:off x="304800" y="228600"/>
            <a:ext cx="8534400" cy="609600"/>
          </a:xfrm>
        </p:spPr>
        <p:txBody>
          <a:bodyPr/>
          <a:lstStyle/>
          <a:p>
            <a:r>
              <a:rPr lang="en-US" sz="4000" smtClean="0"/>
              <a:t>MKIS (Brandaid model)</a:t>
            </a:r>
            <a:endParaRPr lang="en-US" b="1" smtClean="0">
              <a:cs typeface="Times New Roman" pitchFamily="18" charset="0"/>
            </a:endParaRPr>
          </a:p>
        </p:txBody>
      </p:sp>
      <p:sp>
        <p:nvSpPr>
          <p:cNvPr id="20483" name="Rectangle 3"/>
          <p:cNvSpPr>
            <a:spLocks noGrp="1" noChangeArrowheads="1"/>
          </p:cNvSpPr>
          <p:nvPr>
            <p:ph type="body" idx="1"/>
          </p:nvPr>
        </p:nvSpPr>
        <p:spPr>
          <a:xfrm>
            <a:off x="1691680" y="981075"/>
            <a:ext cx="7201495" cy="5638800"/>
          </a:xfrm>
        </p:spPr>
        <p:txBody>
          <a:bodyPr/>
          <a:lstStyle/>
          <a:p>
            <a:pPr marL="0" indent="0">
              <a:buFontTx/>
              <a:buNone/>
              <a:defRPr/>
            </a:pPr>
            <a:r>
              <a:rPr lang="en-US" dirty="0"/>
              <a:t>An </a:t>
            </a:r>
            <a:r>
              <a:rPr lang="en-US" dirty="0" err="1"/>
              <a:t>MKIS</a:t>
            </a:r>
            <a:r>
              <a:rPr lang="en-US" dirty="0"/>
              <a:t> </a:t>
            </a:r>
            <a:r>
              <a:rPr lang="en-US" dirty="0" smtClean="0"/>
              <a:t>(</a:t>
            </a:r>
            <a:r>
              <a:rPr lang="en-US" dirty="0" err="1" smtClean="0"/>
              <a:t>Brandaid</a:t>
            </a:r>
            <a:r>
              <a:rPr lang="en-US" dirty="0" smtClean="0"/>
              <a:t> model) is </a:t>
            </a:r>
            <a:r>
              <a:rPr lang="en-US" dirty="0"/>
              <a:t>made up of input and output subsystems connected by a database </a:t>
            </a:r>
          </a:p>
          <a:p>
            <a:pPr marL="0" indent="0">
              <a:buFontTx/>
              <a:buNone/>
              <a:defRPr/>
            </a:pPr>
            <a:r>
              <a:rPr lang="en-US" dirty="0"/>
              <a:t>The Input Subsystems are:</a:t>
            </a:r>
          </a:p>
          <a:p>
            <a:pPr marL="457200" lvl="3" indent="0">
              <a:buFontTx/>
              <a:buNone/>
              <a:defRPr/>
            </a:pPr>
            <a:r>
              <a:rPr lang="en-US" dirty="0">
                <a:ea typeface="+mn-ea"/>
                <a:cs typeface="+mn-cs"/>
              </a:rPr>
              <a:t>Transaction processing system</a:t>
            </a:r>
          </a:p>
          <a:p>
            <a:pPr marL="457200" lvl="3" indent="0">
              <a:buFontTx/>
              <a:buNone/>
              <a:defRPr/>
            </a:pPr>
            <a:r>
              <a:rPr lang="en-US" dirty="0">
                <a:ea typeface="+mn-ea"/>
                <a:cs typeface="+mn-cs"/>
              </a:rPr>
              <a:t>The marketing research subsystem </a:t>
            </a:r>
          </a:p>
          <a:p>
            <a:pPr marL="457200" lvl="3" indent="0">
              <a:buFontTx/>
              <a:buNone/>
              <a:defRPr/>
            </a:pPr>
            <a:r>
              <a:rPr lang="en-US" dirty="0">
                <a:ea typeface="+mn-ea"/>
                <a:cs typeface="+mn-cs"/>
              </a:rPr>
              <a:t>The marketing intelligence  subsystem</a:t>
            </a:r>
          </a:p>
          <a:p>
            <a:pPr marL="0" indent="0">
              <a:buFontTx/>
              <a:buNone/>
              <a:defRPr/>
            </a:pPr>
            <a:r>
              <a:rPr lang="en-US" dirty="0"/>
              <a:t>Each output subsystem provides information about four critical elements in the marketing mix: </a:t>
            </a:r>
          </a:p>
          <a:p>
            <a:pPr marL="400050" lvl="2" indent="0">
              <a:buFontTx/>
              <a:buNone/>
              <a:defRPr/>
            </a:pPr>
            <a:r>
              <a:rPr lang="en-US" dirty="0">
                <a:ea typeface="+mn-ea"/>
                <a:cs typeface="+mn-cs"/>
              </a:rPr>
              <a:t>The product subsystem</a:t>
            </a:r>
          </a:p>
          <a:p>
            <a:pPr marL="400050" lvl="2" indent="0">
              <a:buFontTx/>
              <a:buNone/>
              <a:defRPr/>
            </a:pPr>
            <a:r>
              <a:rPr lang="en-US" dirty="0">
                <a:ea typeface="+mn-ea"/>
                <a:cs typeface="+mn-cs"/>
              </a:rPr>
              <a:t>The place subsystem</a:t>
            </a:r>
          </a:p>
          <a:p>
            <a:pPr marL="400050" lvl="2" indent="0">
              <a:buFontTx/>
              <a:buNone/>
              <a:defRPr/>
            </a:pPr>
            <a:r>
              <a:rPr lang="en-US" dirty="0">
                <a:ea typeface="+mn-ea"/>
                <a:cs typeface="+mn-cs"/>
              </a:rPr>
              <a:t>The promotion subsystem</a:t>
            </a:r>
          </a:p>
          <a:p>
            <a:pPr marL="400050" lvl="2" indent="0">
              <a:buFontTx/>
              <a:buNone/>
              <a:defRPr/>
            </a:pPr>
            <a:r>
              <a:rPr lang="en-US" dirty="0">
                <a:ea typeface="+mn-ea"/>
                <a:cs typeface="+mn-cs"/>
              </a:rPr>
              <a:t>The price subsystem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3"/>
          <p:cNvSpPr>
            <a:spLocks noGrp="1"/>
          </p:cNvSpPr>
          <p:nvPr>
            <p:ph type="sldNum" sz="quarter" idx="12"/>
          </p:nvPr>
        </p:nvSpPr>
        <p:spPr>
          <a:noFill/>
          <a:ln>
            <a:miter lim="800000"/>
            <a:headEnd/>
            <a:tailEnd/>
          </a:ln>
        </p:spPr>
        <p:txBody>
          <a:bodyPr/>
          <a:lstStyle/>
          <a:p>
            <a:fld id="{6C9FF9B8-0E50-4C0A-A211-E292E9AA93DC}" type="slidenum">
              <a:rPr lang="en-US" smtClean="0"/>
              <a:pPr/>
              <a:t>47</a:t>
            </a:fld>
            <a:endParaRPr lang="en-US" smtClean="0"/>
          </a:p>
        </p:txBody>
      </p:sp>
      <p:pic>
        <p:nvPicPr>
          <p:cNvPr id="76802" name="Picture 2"/>
          <p:cNvPicPr>
            <a:picLocks noChangeAspect="1" noChangeArrowheads="1"/>
          </p:cNvPicPr>
          <p:nvPr/>
        </p:nvPicPr>
        <p:blipFill>
          <a:blip r:embed="rId2"/>
          <a:srcRect/>
          <a:stretch>
            <a:fillRect/>
          </a:stretch>
        </p:blipFill>
        <p:spPr bwMode="auto">
          <a:xfrm>
            <a:off x="395288" y="1268413"/>
            <a:ext cx="8582025" cy="5200650"/>
          </a:xfrm>
          <a:prstGeom prst="rect">
            <a:avLst/>
          </a:prstGeom>
          <a:noFill/>
          <a:ln w="9525">
            <a:noFill/>
            <a:miter lim="800000"/>
            <a:headEnd/>
            <a:tailEnd/>
          </a:ln>
        </p:spPr>
      </p:pic>
      <p:sp>
        <p:nvSpPr>
          <p:cNvPr id="76803" name="Rectangle 2"/>
          <p:cNvSpPr txBox="1">
            <a:spLocks noChangeArrowheads="1"/>
          </p:cNvSpPr>
          <p:nvPr/>
        </p:nvSpPr>
        <p:spPr bwMode="auto">
          <a:xfrm>
            <a:off x="304800" y="228600"/>
            <a:ext cx="8534400" cy="609600"/>
          </a:xfrm>
          <a:prstGeom prst="rect">
            <a:avLst/>
          </a:prstGeom>
          <a:noFill/>
          <a:ln w="9525">
            <a:noFill/>
            <a:miter lim="800000"/>
            <a:headEnd/>
            <a:tailEnd/>
          </a:ln>
        </p:spPr>
        <p:txBody>
          <a:bodyPr/>
          <a:lstStyle/>
          <a:p>
            <a:pPr>
              <a:buClr>
                <a:schemeClr val="tx1"/>
              </a:buClr>
            </a:pPr>
            <a:r>
              <a:rPr lang="en-US" sz="4000" b="1">
                <a:cs typeface="Times New Roman" pitchFamily="18" charset="0"/>
              </a:rPr>
              <a:t>The MkIS Brandaid model (4P)</a:t>
            </a:r>
            <a:endParaRPr lang="en-US" sz="3200" b="1">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1"/>
          <p:cNvSpPr>
            <a:spLocks noGrp="1"/>
          </p:cNvSpPr>
          <p:nvPr>
            <p:ph type="sldNum" sz="quarter" idx="12"/>
          </p:nvPr>
        </p:nvSpPr>
        <p:spPr>
          <a:noFill/>
          <a:ln>
            <a:miter lim="800000"/>
            <a:headEnd/>
            <a:tailEnd/>
          </a:ln>
        </p:spPr>
        <p:txBody>
          <a:bodyPr/>
          <a:lstStyle/>
          <a:p>
            <a:fld id="{391A4A18-F0C8-4584-9374-0C0C7E143A00}" type="slidenum">
              <a:rPr lang="en-US" smtClean="0"/>
              <a:pPr/>
              <a:t>48</a:t>
            </a:fld>
            <a:endParaRPr lang="en-US" smtClean="0"/>
          </a:p>
        </p:txBody>
      </p:sp>
      <p:graphicFrame>
        <p:nvGraphicFramePr>
          <p:cNvPr id="3" name="Table 2"/>
          <p:cNvGraphicFramePr>
            <a:graphicFrameLocks noGrp="1"/>
          </p:cNvGraphicFramePr>
          <p:nvPr/>
        </p:nvGraphicFramePr>
        <p:xfrm>
          <a:off x="174625" y="115888"/>
          <a:ext cx="8820472" cy="6552728"/>
        </p:xfrm>
        <a:graphic>
          <a:graphicData uri="http://schemas.openxmlformats.org/drawingml/2006/table">
            <a:tbl>
              <a:tblPr>
                <a:tableStyleId>{5C22544A-7EE6-4342-B048-85BDC9FD1C3A}</a:tableStyleId>
              </a:tblPr>
              <a:tblGrid>
                <a:gridCol w="4911708"/>
                <a:gridCol w="3908764"/>
              </a:tblGrid>
              <a:tr h="466007">
                <a:tc>
                  <a:txBody>
                    <a:bodyPr/>
                    <a:lstStyle/>
                    <a:p>
                      <a:pPr marL="0" indent="0" algn="l">
                        <a:spcAft>
                          <a:spcPts val="0"/>
                        </a:spcAft>
                        <a:buFont typeface="Arial" pitchFamily="34" charset="0"/>
                        <a:buNone/>
                      </a:pPr>
                      <a:r>
                        <a:rPr lang="en-US" sz="1600" b="1" dirty="0" err="1">
                          <a:effectLst/>
                        </a:rPr>
                        <a:t>MkIS</a:t>
                      </a:r>
                      <a:r>
                        <a:rPr lang="en-US" sz="1600" b="1" dirty="0">
                          <a:effectLst/>
                        </a:rPr>
                        <a:t> category of functional goal</a:t>
                      </a:r>
                      <a:endParaRPr lang="lt-LT" sz="1600" b="1" dirty="0">
                        <a:effectLst/>
                        <a:latin typeface="Times New Roman"/>
                        <a:ea typeface="Times New Roman"/>
                      </a:endParaRPr>
                    </a:p>
                  </a:txBody>
                  <a:tcPr marL="68580" marR="68580" marT="0" marB="0"/>
                </a:tc>
                <a:tc>
                  <a:txBody>
                    <a:bodyPr/>
                    <a:lstStyle/>
                    <a:p>
                      <a:pPr algn="l">
                        <a:spcAft>
                          <a:spcPts val="0"/>
                        </a:spcAft>
                      </a:pPr>
                      <a:r>
                        <a:rPr lang="en-US" sz="1600" b="1" dirty="0">
                          <a:effectLst/>
                        </a:rPr>
                        <a:t>Author, source</a:t>
                      </a:r>
                      <a:endParaRPr lang="lt-LT" sz="1600" b="1" dirty="0">
                        <a:effectLst/>
                        <a:latin typeface="Times New Roman"/>
                        <a:ea typeface="Times New Roman"/>
                      </a:endParaRPr>
                    </a:p>
                  </a:txBody>
                  <a:tcPr marL="68580" marR="68580" marT="0" marB="0"/>
                </a:tc>
              </a:tr>
              <a:tr h="760840">
                <a:tc>
                  <a:txBody>
                    <a:bodyPr/>
                    <a:lstStyle/>
                    <a:p>
                      <a:pPr marL="285750" indent="-285750" algn="l">
                        <a:spcAft>
                          <a:spcPts val="0"/>
                        </a:spcAft>
                        <a:buFont typeface="Arial" pitchFamily="34" charset="0"/>
                        <a:buChar char="•"/>
                      </a:pPr>
                      <a:r>
                        <a:rPr lang="en-US" sz="1600" dirty="0" err="1">
                          <a:effectLst/>
                        </a:rPr>
                        <a:t>MkIS</a:t>
                      </a:r>
                      <a:r>
                        <a:rPr lang="en-US" sz="1600" dirty="0">
                          <a:effectLst/>
                        </a:rPr>
                        <a:t> for collecting </a:t>
                      </a:r>
                      <a:r>
                        <a:rPr lang="en-US" sz="1600" dirty="0" smtClean="0">
                          <a:effectLst/>
                        </a:rPr>
                        <a:t>information </a:t>
                      </a:r>
                      <a:r>
                        <a:rPr lang="en-US" sz="1600" dirty="0">
                          <a:effectLst/>
                        </a:rPr>
                        <a:t>and marketing </a:t>
                      </a:r>
                      <a:r>
                        <a:rPr lang="en-US" sz="1600" dirty="0" smtClean="0">
                          <a:effectLst/>
                        </a:rPr>
                        <a:t>research, intelligence</a:t>
                      </a:r>
                      <a:r>
                        <a:rPr lang="en-US" sz="1600" dirty="0">
                          <a:effectLst/>
                        </a:rPr>
                        <a:t>, </a:t>
                      </a:r>
                      <a:r>
                        <a:rPr lang="en-US" sz="1600" dirty="0" err="1" smtClean="0">
                          <a:effectLst/>
                        </a:rPr>
                        <a:t>senvironment</a:t>
                      </a:r>
                      <a:r>
                        <a:rPr lang="en-US" sz="1600" dirty="0" smtClean="0">
                          <a:effectLst/>
                        </a:rPr>
                        <a:t> </a:t>
                      </a:r>
                      <a:r>
                        <a:rPr lang="en-US" sz="1600" dirty="0">
                          <a:effectLst/>
                        </a:rPr>
                        <a:t>scanning</a:t>
                      </a:r>
                      <a:endParaRPr lang="lt-LT" sz="1600" dirty="0">
                        <a:effectLst/>
                        <a:latin typeface="Times New Roman"/>
                        <a:ea typeface="Times New Roman"/>
                      </a:endParaRPr>
                    </a:p>
                  </a:txBody>
                  <a:tcPr marL="68580" marR="68580" marT="0" marB="0"/>
                </a:tc>
                <a:tc>
                  <a:txBody>
                    <a:bodyPr/>
                    <a:lstStyle/>
                    <a:p>
                      <a:pPr algn="l">
                        <a:spcAft>
                          <a:spcPts val="0"/>
                        </a:spcAft>
                      </a:pPr>
                      <a:r>
                        <a:rPr lang="en-US" sz="1600" dirty="0">
                          <a:effectLst/>
                        </a:rPr>
                        <a:t>Kelley, 1965; </a:t>
                      </a:r>
                      <a:r>
                        <a:rPr lang="en-US" sz="1600" dirty="0" err="1">
                          <a:effectLst/>
                        </a:rPr>
                        <a:t>Kotler</a:t>
                      </a:r>
                      <a:r>
                        <a:rPr lang="en-US" sz="1600" dirty="0">
                          <a:effectLst/>
                        </a:rPr>
                        <a:t>, 2001</a:t>
                      </a:r>
                      <a:endParaRPr lang="lt-LT" sz="1600" dirty="0">
                        <a:effectLst/>
                        <a:latin typeface="Times New Roman"/>
                        <a:ea typeface="Times New Roman"/>
                      </a:endParaRPr>
                    </a:p>
                  </a:txBody>
                  <a:tcPr marL="68580" marR="68580" marT="0" marB="0"/>
                </a:tc>
              </a:tr>
              <a:tr h="507227">
                <a:tc>
                  <a:txBody>
                    <a:bodyPr/>
                    <a:lstStyle/>
                    <a:p>
                      <a:pPr marL="285750" indent="-285750" algn="l">
                        <a:spcAft>
                          <a:spcPts val="0"/>
                        </a:spcAft>
                        <a:buFont typeface="Arial" pitchFamily="34" charset="0"/>
                        <a:buChar char="•"/>
                      </a:pPr>
                      <a:r>
                        <a:rPr lang="en-US" sz="1600" dirty="0">
                          <a:effectLst/>
                        </a:rPr>
                        <a:t>Computer support for marketing information processing, modeling</a:t>
                      </a:r>
                      <a:endParaRPr lang="lt-LT" sz="1600" dirty="0">
                        <a:effectLst/>
                        <a:latin typeface="Times New Roman"/>
                        <a:ea typeface="Times New Roman"/>
                      </a:endParaRPr>
                    </a:p>
                  </a:txBody>
                  <a:tcPr marL="68580" marR="68580" marT="0" marB="0"/>
                </a:tc>
                <a:tc>
                  <a:txBody>
                    <a:bodyPr/>
                    <a:lstStyle/>
                    <a:p>
                      <a:pPr algn="l">
                        <a:spcAft>
                          <a:spcPts val="0"/>
                        </a:spcAft>
                      </a:pPr>
                      <a:r>
                        <a:rPr lang="en-US" sz="1600">
                          <a:effectLst/>
                        </a:rPr>
                        <a:t>Kotler, 1985; Proctor, 1991</a:t>
                      </a:r>
                      <a:endParaRPr lang="lt-LT" sz="1600">
                        <a:effectLst/>
                        <a:latin typeface="Times New Roman"/>
                        <a:ea typeface="Times New Roman"/>
                      </a:endParaRPr>
                    </a:p>
                  </a:txBody>
                  <a:tcPr marL="68580" marR="68580" marT="0" marB="0"/>
                </a:tc>
              </a:tr>
              <a:tr h="507227">
                <a:tc>
                  <a:txBody>
                    <a:bodyPr/>
                    <a:lstStyle/>
                    <a:p>
                      <a:pPr marL="285750" indent="-285750" algn="l">
                        <a:spcAft>
                          <a:spcPts val="0"/>
                        </a:spcAft>
                        <a:buFont typeface="Arial" pitchFamily="34" charset="0"/>
                        <a:buChar char="•"/>
                      </a:pPr>
                      <a:r>
                        <a:rPr lang="en-US" sz="1600" dirty="0">
                          <a:effectLst/>
                        </a:rPr>
                        <a:t>Creating marketing information resources for competitive advantage</a:t>
                      </a:r>
                      <a:endParaRPr lang="lt-LT" sz="1600" dirty="0">
                        <a:effectLst/>
                        <a:latin typeface="Times New Roman"/>
                        <a:ea typeface="Times New Roman"/>
                      </a:endParaRPr>
                    </a:p>
                  </a:txBody>
                  <a:tcPr marL="68580" marR="68580" marT="0" marB="0"/>
                </a:tc>
                <a:tc>
                  <a:txBody>
                    <a:bodyPr/>
                    <a:lstStyle/>
                    <a:p>
                      <a:pPr algn="l">
                        <a:spcAft>
                          <a:spcPts val="0"/>
                        </a:spcAft>
                      </a:pPr>
                      <a:r>
                        <a:rPr lang="en-US" sz="1600" dirty="0">
                          <a:effectLst/>
                        </a:rPr>
                        <a:t>O’Brien, 1990</a:t>
                      </a:r>
                      <a:endParaRPr lang="lt-LT" sz="1600" dirty="0">
                        <a:effectLst/>
                        <a:latin typeface="Times New Roman"/>
                        <a:ea typeface="Times New Roman"/>
                      </a:endParaRPr>
                    </a:p>
                  </a:txBody>
                  <a:tcPr marL="68580" marR="68580" marT="0" marB="0"/>
                </a:tc>
              </a:tr>
              <a:tr h="760840">
                <a:tc>
                  <a:txBody>
                    <a:bodyPr/>
                    <a:lstStyle/>
                    <a:p>
                      <a:pPr marL="285750" indent="-285750" algn="l">
                        <a:spcAft>
                          <a:spcPts val="0"/>
                        </a:spcAft>
                        <a:buFont typeface="Arial" pitchFamily="34" charset="0"/>
                        <a:buChar char="•"/>
                      </a:pPr>
                      <a:r>
                        <a:rPr lang="en-US" sz="1600" dirty="0" err="1">
                          <a:effectLst/>
                        </a:rPr>
                        <a:t>MkIS</a:t>
                      </a:r>
                      <a:r>
                        <a:rPr lang="en-US" sz="1600" dirty="0">
                          <a:effectLst/>
                        </a:rPr>
                        <a:t> information support to marketing functions: sales management, advertising, customer management, etc.</a:t>
                      </a:r>
                      <a:endParaRPr lang="lt-LT" sz="1600" dirty="0">
                        <a:effectLst/>
                        <a:latin typeface="Times New Roman"/>
                        <a:ea typeface="Times New Roman"/>
                      </a:endParaRPr>
                    </a:p>
                  </a:txBody>
                  <a:tcPr marL="68580" marR="68580" marT="0" marB="0"/>
                </a:tc>
                <a:tc>
                  <a:txBody>
                    <a:bodyPr/>
                    <a:lstStyle/>
                    <a:p>
                      <a:pPr algn="l">
                        <a:spcAft>
                          <a:spcPts val="0"/>
                        </a:spcAft>
                      </a:pPr>
                      <a:r>
                        <a:rPr lang="en-US" sz="1600">
                          <a:effectLst/>
                        </a:rPr>
                        <a:t>Moriarty and Swartz, 1989</a:t>
                      </a:r>
                      <a:endParaRPr lang="lt-LT" sz="1600">
                        <a:effectLst/>
                        <a:latin typeface="Times New Roman"/>
                        <a:ea typeface="Times New Roman"/>
                      </a:endParaRPr>
                    </a:p>
                  </a:txBody>
                  <a:tcPr marL="68580" marR="68580" marT="0" marB="0"/>
                </a:tc>
              </a:tr>
              <a:tr h="760840">
                <a:tc>
                  <a:txBody>
                    <a:bodyPr/>
                    <a:lstStyle/>
                    <a:p>
                      <a:pPr marL="285750" indent="-285750" algn="l">
                        <a:spcAft>
                          <a:spcPts val="0"/>
                        </a:spcAft>
                        <a:buFont typeface="Arial" pitchFamily="34" charset="0"/>
                        <a:buChar char="•"/>
                      </a:pPr>
                      <a:r>
                        <a:rPr lang="en-US" sz="1600" dirty="0">
                          <a:effectLst/>
                        </a:rPr>
                        <a:t>Information support to marketing management processes, such as planning, decision- making and control. </a:t>
                      </a:r>
                      <a:endParaRPr lang="lt-LT" sz="1600" dirty="0">
                        <a:effectLst/>
                        <a:latin typeface="Times New Roman"/>
                        <a:ea typeface="Times New Roman"/>
                      </a:endParaRPr>
                    </a:p>
                  </a:txBody>
                  <a:tcPr marL="68580" marR="68580" marT="0" marB="0"/>
                </a:tc>
                <a:tc>
                  <a:txBody>
                    <a:bodyPr/>
                    <a:lstStyle/>
                    <a:p>
                      <a:pPr algn="l">
                        <a:spcAft>
                          <a:spcPts val="0"/>
                        </a:spcAft>
                      </a:pPr>
                      <a:r>
                        <a:rPr lang="en-US" sz="1600" dirty="0" err="1">
                          <a:effectLst/>
                        </a:rPr>
                        <a:t>Lucey</a:t>
                      </a:r>
                      <a:r>
                        <a:rPr lang="en-US" sz="1600" dirty="0">
                          <a:effectLst/>
                        </a:rPr>
                        <a:t>, 1991</a:t>
                      </a:r>
                      <a:endParaRPr lang="lt-LT" sz="1600" dirty="0">
                        <a:effectLst/>
                        <a:latin typeface="Times New Roman"/>
                        <a:ea typeface="Times New Roman"/>
                      </a:endParaRPr>
                    </a:p>
                  </a:txBody>
                  <a:tcPr marL="68580" marR="68580" marT="0" marB="0"/>
                </a:tc>
              </a:tr>
              <a:tr h="507227">
                <a:tc>
                  <a:txBody>
                    <a:bodyPr/>
                    <a:lstStyle/>
                    <a:p>
                      <a:pPr marL="285750" indent="-285750" algn="l">
                        <a:spcAft>
                          <a:spcPts val="0"/>
                        </a:spcAft>
                        <a:buFont typeface="Arial" pitchFamily="34" charset="0"/>
                        <a:buChar char="•"/>
                      </a:pPr>
                      <a:r>
                        <a:rPr lang="en-US" sz="1600" dirty="0" err="1">
                          <a:effectLst/>
                        </a:rPr>
                        <a:t>MkIS</a:t>
                      </a:r>
                      <a:r>
                        <a:rPr lang="en-US" sz="1600" dirty="0">
                          <a:effectLst/>
                        </a:rPr>
                        <a:t> for needs of marketing management hierarchical levels </a:t>
                      </a:r>
                      <a:endParaRPr lang="lt-LT" sz="1600" dirty="0">
                        <a:effectLst/>
                        <a:latin typeface="Times New Roman"/>
                        <a:ea typeface="Times New Roman"/>
                      </a:endParaRPr>
                    </a:p>
                  </a:txBody>
                  <a:tcPr marL="68580" marR="68580" marT="0" marB="0"/>
                </a:tc>
                <a:tc>
                  <a:txBody>
                    <a:bodyPr/>
                    <a:lstStyle/>
                    <a:p>
                      <a:pPr algn="l">
                        <a:spcAft>
                          <a:spcPts val="0"/>
                        </a:spcAft>
                      </a:pPr>
                      <a:r>
                        <a:rPr lang="en-US" sz="1600">
                          <a:effectLst/>
                        </a:rPr>
                        <a:t>Lucey, 1991; O’Brien, 1990</a:t>
                      </a:r>
                      <a:endParaRPr lang="lt-LT" sz="1600">
                        <a:effectLst/>
                        <a:latin typeface="Times New Roman"/>
                        <a:ea typeface="Times New Roman"/>
                      </a:endParaRPr>
                    </a:p>
                  </a:txBody>
                  <a:tcPr marL="68580" marR="68580" marT="0" marB="0"/>
                </a:tc>
              </a:tr>
              <a:tr h="760840">
                <a:tc>
                  <a:txBody>
                    <a:bodyPr/>
                    <a:lstStyle/>
                    <a:p>
                      <a:pPr marL="285750" indent="-285750" algn="l">
                        <a:spcAft>
                          <a:spcPts val="0"/>
                        </a:spcAft>
                        <a:buFont typeface="Arial" pitchFamily="34" charset="0"/>
                        <a:buChar char="•"/>
                      </a:pPr>
                      <a:r>
                        <a:rPr lang="en-US" sz="1600" dirty="0" err="1">
                          <a:effectLst/>
                        </a:rPr>
                        <a:t>MkIS</a:t>
                      </a:r>
                      <a:r>
                        <a:rPr lang="en-US" sz="1600" dirty="0">
                          <a:effectLst/>
                        </a:rPr>
                        <a:t> supporting specialized functions: data processing, reporting, expert systems, decision support systems</a:t>
                      </a:r>
                      <a:endParaRPr lang="lt-LT" sz="1600" dirty="0">
                        <a:effectLst/>
                        <a:latin typeface="Times New Roman"/>
                        <a:ea typeface="Times New Roman"/>
                      </a:endParaRPr>
                    </a:p>
                  </a:txBody>
                  <a:tcPr marL="68580" marR="68580" marT="0" marB="0"/>
                </a:tc>
                <a:tc>
                  <a:txBody>
                    <a:bodyPr/>
                    <a:lstStyle/>
                    <a:p>
                      <a:pPr algn="l">
                        <a:spcAft>
                          <a:spcPts val="0"/>
                        </a:spcAft>
                      </a:pPr>
                      <a:r>
                        <a:rPr lang="en-US" sz="1600">
                          <a:effectLst/>
                        </a:rPr>
                        <a:t>Sprague and Carlson, 1995</a:t>
                      </a:r>
                      <a:endParaRPr lang="lt-LT" sz="1600">
                        <a:effectLst/>
                        <a:latin typeface="Times New Roman"/>
                        <a:ea typeface="Times New Roman"/>
                      </a:endParaRPr>
                    </a:p>
                  </a:txBody>
                  <a:tcPr marL="68580" marR="68580" marT="0" marB="0"/>
                </a:tc>
              </a:tr>
              <a:tr h="760840">
                <a:tc>
                  <a:txBody>
                    <a:bodyPr/>
                    <a:lstStyle/>
                    <a:p>
                      <a:pPr marL="285750" indent="-285750" algn="l">
                        <a:spcAft>
                          <a:spcPts val="0"/>
                        </a:spcAft>
                        <a:buFont typeface="Arial" pitchFamily="34" charset="0"/>
                        <a:buChar char="•"/>
                      </a:pPr>
                      <a:r>
                        <a:rPr lang="en-US" sz="1600" dirty="0" err="1">
                          <a:effectLst/>
                        </a:rPr>
                        <a:t>MkIS</a:t>
                      </a:r>
                      <a:r>
                        <a:rPr lang="en-US" sz="1600" dirty="0">
                          <a:effectLst/>
                        </a:rPr>
                        <a:t> specialized for business area of enterprise</a:t>
                      </a:r>
                      <a:endParaRPr lang="lt-LT" sz="1600" dirty="0">
                        <a:effectLst/>
                        <a:latin typeface="Times New Roman"/>
                        <a:ea typeface="Times New Roman"/>
                      </a:endParaRPr>
                    </a:p>
                  </a:txBody>
                  <a:tcPr marL="68580" marR="68580" marT="0" marB="0"/>
                </a:tc>
                <a:tc>
                  <a:txBody>
                    <a:bodyPr/>
                    <a:lstStyle/>
                    <a:p>
                      <a:pPr algn="l">
                        <a:spcAft>
                          <a:spcPts val="0"/>
                        </a:spcAft>
                      </a:pPr>
                      <a:r>
                        <a:rPr lang="en-US" sz="1600" dirty="0">
                          <a:effectLst/>
                        </a:rPr>
                        <a:t>Integrated IS provided by firms: </a:t>
                      </a:r>
                      <a:r>
                        <a:rPr lang="en-US" sz="1600" dirty="0" err="1">
                          <a:effectLst/>
                        </a:rPr>
                        <a:t>Forpost</a:t>
                      </a:r>
                      <a:r>
                        <a:rPr lang="en-US" sz="1600" dirty="0">
                          <a:effectLst/>
                        </a:rPr>
                        <a:t>, </a:t>
                      </a:r>
                      <a:r>
                        <a:rPr lang="en-US" sz="1600" dirty="0" err="1">
                          <a:effectLst/>
                        </a:rPr>
                        <a:t>Nasdaq</a:t>
                      </a:r>
                      <a:r>
                        <a:rPr lang="en-US" sz="1600" dirty="0">
                          <a:effectLst/>
                        </a:rPr>
                        <a:t>, Smart Amadeus, Gabriel, Sabre, </a:t>
                      </a:r>
                      <a:r>
                        <a:rPr lang="en-US" sz="1600" dirty="0" err="1">
                          <a:effectLst/>
                        </a:rPr>
                        <a:t>Sirena</a:t>
                      </a:r>
                      <a:r>
                        <a:rPr lang="en-US" sz="1600" dirty="0">
                          <a:effectLst/>
                        </a:rPr>
                        <a:t>, BABS, </a:t>
                      </a:r>
                      <a:endParaRPr lang="lt-LT" sz="1600" dirty="0">
                        <a:effectLst/>
                        <a:latin typeface="Times New Roman"/>
                        <a:ea typeface="Times New Roman"/>
                      </a:endParaRPr>
                    </a:p>
                  </a:txBody>
                  <a:tcPr marL="68580" marR="68580" marT="0" marB="0"/>
                </a:tc>
              </a:tr>
              <a:tr h="760840">
                <a:tc>
                  <a:txBody>
                    <a:bodyPr/>
                    <a:lstStyle/>
                    <a:p>
                      <a:pPr marL="285750" indent="-285750" algn="l">
                        <a:spcAft>
                          <a:spcPts val="0"/>
                        </a:spcAft>
                        <a:buFont typeface="Arial" pitchFamily="34" charset="0"/>
                        <a:buChar char="•"/>
                      </a:pPr>
                      <a:r>
                        <a:rPr lang="en-US" sz="1600" dirty="0" err="1">
                          <a:effectLst/>
                        </a:rPr>
                        <a:t>MkIS</a:t>
                      </a:r>
                      <a:r>
                        <a:rPr lang="en-US" sz="1600" dirty="0">
                          <a:effectLst/>
                        </a:rPr>
                        <a:t> as inseparable part of IT-enabled marketing functions: database marketing, customer relationship marketing, etc.</a:t>
                      </a:r>
                      <a:endParaRPr lang="lt-LT" sz="1600" dirty="0">
                        <a:effectLst/>
                        <a:latin typeface="Times New Roman"/>
                        <a:ea typeface="Times New Roman"/>
                      </a:endParaRPr>
                    </a:p>
                  </a:txBody>
                  <a:tcPr marL="68580" marR="68580" marT="0" marB="0"/>
                </a:tc>
                <a:tc>
                  <a:txBody>
                    <a:bodyPr/>
                    <a:lstStyle/>
                    <a:p>
                      <a:pPr algn="l">
                        <a:spcAft>
                          <a:spcPts val="0"/>
                        </a:spcAft>
                      </a:pPr>
                      <a:r>
                        <a:rPr lang="en-US" sz="1600" dirty="0">
                          <a:effectLst/>
                        </a:rPr>
                        <a:t>Integrated IS provided by firms:</a:t>
                      </a:r>
                      <a:endParaRPr lang="lt-LT" sz="1600" dirty="0">
                        <a:effectLst/>
                      </a:endParaRPr>
                    </a:p>
                    <a:p>
                      <a:pPr algn="l">
                        <a:spcAft>
                          <a:spcPts val="0"/>
                        </a:spcAft>
                      </a:pPr>
                      <a:r>
                        <a:rPr lang="en-US" sz="1600" dirty="0">
                          <a:effectLst/>
                        </a:rPr>
                        <a:t>Oracle, Baan, </a:t>
                      </a:r>
                      <a:r>
                        <a:rPr lang="en-US" sz="1600" dirty="0" err="1">
                          <a:effectLst/>
                        </a:rPr>
                        <a:t>Peoplesoft</a:t>
                      </a:r>
                      <a:r>
                        <a:rPr lang="en-US" sz="1600" dirty="0">
                          <a:effectLst/>
                        </a:rPr>
                        <a:t>, </a:t>
                      </a:r>
                      <a:r>
                        <a:rPr lang="en-US" sz="1600" dirty="0" err="1">
                          <a:effectLst/>
                        </a:rPr>
                        <a:t>Microstrategy</a:t>
                      </a:r>
                      <a:r>
                        <a:rPr lang="en-US" sz="1600" dirty="0">
                          <a:effectLst/>
                        </a:rPr>
                        <a:t>, SAS, SAP</a:t>
                      </a:r>
                      <a:endParaRPr lang="lt-LT" sz="16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2"/>
          <p:cNvSpPr>
            <a:spLocks noGrp="1"/>
          </p:cNvSpPr>
          <p:nvPr>
            <p:ph type="title"/>
          </p:nvPr>
        </p:nvSpPr>
        <p:spPr>
          <a:xfrm>
            <a:off x="1258888" y="274638"/>
            <a:ext cx="7761287" cy="1143000"/>
          </a:xfrm>
        </p:spPr>
        <p:txBody>
          <a:bodyPr/>
          <a:lstStyle/>
          <a:p>
            <a:r>
              <a:rPr lang="en-US" b="1" smtClean="0"/>
              <a:t>Influence factors to MkIS creation</a:t>
            </a:r>
            <a:endParaRPr lang="lt-LT" smtClean="0"/>
          </a:p>
        </p:txBody>
      </p:sp>
      <p:graphicFrame>
        <p:nvGraphicFramePr>
          <p:cNvPr id="5" name="Content Placeholder 4"/>
          <p:cNvGraphicFramePr>
            <a:graphicFrameLocks noGrp="1"/>
          </p:cNvGraphicFramePr>
          <p:nvPr>
            <p:ph idx="1"/>
          </p:nvPr>
        </p:nvGraphicFramePr>
        <p:xfrm>
          <a:off x="179388" y="1412875"/>
          <a:ext cx="8840664" cy="4868255"/>
        </p:xfrm>
        <a:graphic>
          <a:graphicData uri="http://schemas.openxmlformats.org/drawingml/2006/table">
            <a:tbl>
              <a:tblPr firstRow="1" bandRow="1">
                <a:tableStyleId>{5C22544A-7EE6-4342-B048-85BDC9FD1C3A}</a:tableStyleId>
              </a:tblPr>
              <a:tblGrid>
                <a:gridCol w="2562016"/>
                <a:gridCol w="6278648"/>
              </a:tblGrid>
              <a:tr h="556995">
                <a:tc>
                  <a:txBody>
                    <a:bodyPr/>
                    <a:lstStyle/>
                    <a:p>
                      <a:pPr algn="ctr">
                        <a:spcBef>
                          <a:spcPts val="600"/>
                        </a:spcBef>
                        <a:spcAft>
                          <a:spcPts val="600"/>
                        </a:spcAft>
                      </a:pPr>
                      <a:r>
                        <a:rPr lang="en-US" sz="1600" b="1" dirty="0">
                          <a:effectLst/>
                          <a:latin typeface="Verdana" pitchFamily="34" charset="0"/>
                          <a:ea typeface="Verdana" pitchFamily="34" charset="0"/>
                          <a:cs typeface="Verdana" pitchFamily="34" charset="0"/>
                        </a:rPr>
                        <a:t>Factor</a:t>
                      </a:r>
                      <a:endParaRPr lang="lt-LT" sz="1600" dirty="0">
                        <a:effectLst/>
                        <a:latin typeface="Verdana" pitchFamily="34" charset="0"/>
                        <a:ea typeface="Verdana" pitchFamily="34" charset="0"/>
                        <a:cs typeface="Verdana" pitchFamily="34" charset="0"/>
                      </a:endParaRPr>
                    </a:p>
                  </a:txBody>
                  <a:tcPr marL="68580" marR="68580" marT="0" marB="0"/>
                </a:tc>
                <a:tc>
                  <a:txBody>
                    <a:bodyPr/>
                    <a:lstStyle/>
                    <a:p>
                      <a:pPr algn="ctr">
                        <a:spcBef>
                          <a:spcPts val="600"/>
                        </a:spcBef>
                        <a:spcAft>
                          <a:spcPts val="600"/>
                        </a:spcAft>
                      </a:pPr>
                      <a:r>
                        <a:rPr lang="en-US" sz="1600" b="1">
                          <a:effectLst/>
                          <a:latin typeface="Verdana" pitchFamily="34" charset="0"/>
                          <a:ea typeface="Verdana" pitchFamily="34" charset="0"/>
                          <a:cs typeface="Verdana" pitchFamily="34" charset="0"/>
                        </a:rPr>
                        <a:t>Description</a:t>
                      </a:r>
                      <a:endParaRPr lang="lt-LT" sz="1600">
                        <a:effectLst/>
                        <a:latin typeface="Verdana" pitchFamily="34" charset="0"/>
                        <a:ea typeface="Verdana" pitchFamily="34" charset="0"/>
                        <a:cs typeface="Verdana" pitchFamily="34" charset="0"/>
                      </a:endParaRPr>
                    </a:p>
                  </a:txBody>
                  <a:tcPr marL="68580" marR="68580" marT="0" marB="0"/>
                </a:tc>
              </a:tr>
              <a:tr h="1775225">
                <a:tc>
                  <a:txBody>
                    <a:bodyPr/>
                    <a:lstStyle/>
                    <a:p>
                      <a:pPr algn="l">
                        <a:spcAft>
                          <a:spcPts val="0"/>
                        </a:spcAft>
                      </a:pPr>
                      <a:r>
                        <a:rPr lang="en-US" sz="1600" dirty="0">
                          <a:effectLst/>
                          <a:latin typeface="Verdana" pitchFamily="34" charset="0"/>
                          <a:ea typeface="Verdana" pitchFamily="34" charset="0"/>
                          <a:cs typeface="Verdana" pitchFamily="34" charset="0"/>
                        </a:rPr>
                        <a:t>Specialization for the business area</a:t>
                      </a:r>
                      <a:endParaRPr lang="lt-LT" sz="1600" dirty="0">
                        <a:effectLst/>
                        <a:latin typeface="Verdana" pitchFamily="34" charset="0"/>
                        <a:ea typeface="Verdana" pitchFamily="34" charset="0"/>
                        <a:cs typeface="Verdana" pitchFamily="34" charset="0"/>
                      </a:endParaRPr>
                    </a:p>
                    <a:p>
                      <a:pPr algn="l">
                        <a:spcAft>
                          <a:spcPts val="0"/>
                        </a:spcAft>
                      </a:pPr>
                      <a:r>
                        <a:rPr lang="en-US" sz="1600" dirty="0">
                          <a:effectLst/>
                          <a:latin typeface="Verdana" pitchFamily="34" charset="0"/>
                          <a:ea typeface="Verdana" pitchFamily="34" charset="0"/>
                          <a:cs typeface="Verdana" pitchFamily="34" charset="0"/>
                        </a:rPr>
                        <a:t> </a:t>
                      </a:r>
                      <a:endParaRPr lang="lt-LT" sz="1600" dirty="0">
                        <a:effectLst/>
                        <a:latin typeface="Verdana" pitchFamily="34" charset="0"/>
                        <a:ea typeface="Verdana" pitchFamily="34" charset="0"/>
                        <a:cs typeface="Verdana" pitchFamily="34" charset="0"/>
                      </a:endParaRPr>
                    </a:p>
                  </a:txBody>
                  <a:tcPr marL="68580" marR="68580" marT="0" marB="0"/>
                </a:tc>
                <a:tc>
                  <a:txBody>
                    <a:bodyPr/>
                    <a:lstStyle/>
                    <a:p>
                      <a:pPr algn="l">
                        <a:spcAft>
                          <a:spcPts val="0"/>
                        </a:spcAft>
                      </a:pPr>
                      <a:r>
                        <a:rPr lang="en-US" sz="1600" dirty="0">
                          <a:effectLst/>
                          <a:latin typeface="Verdana" pitchFamily="34" charset="0"/>
                          <a:ea typeface="Verdana" pitchFamily="34" charset="0"/>
                          <a:cs typeface="Verdana" pitchFamily="34" charset="0"/>
                        </a:rPr>
                        <a:t>Specialization means that </a:t>
                      </a:r>
                      <a:r>
                        <a:rPr lang="en-US" sz="1600" dirty="0" err="1">
                          <a:effectLst/>
                          <a:latin typeface="Verdana" pitchFamily="34" charset="0"/>
                          <a:ea typeface="Verdana" pitchFamily="34" charset="0"/>
                          <a:cs typeface="Verdana" pitchFamily="34" charset="0"/>
                        </a:rPr>
                        <a:t>MkIS</a:t>
                      </a:r>
                      <a:r>
                        <a:rPr lang="en-US" sz="1600" dirty="0">
                          <a:effectLst/>
                          <a:latin typeface="Verdana" pitchFamily="34" charset="0"/>
                          <a:ea typeface="Verdana" pitchFamily="34" charset="0"/>
                          <a:cs typeface="Verdana" pitchFamily="34" charset="0"/>
                        </a:rPr>
                        <a:t> is created for fulfillment and analysis of the operations of specific business: service, retailing, banking, travel agency or stock exchange. Specialization is aimed to fully adjust systems to particular set of marketing activities, related to sales management, customer service, or daily operations of marketing personnel of applied business area.</a:t>
                      </a:r>
                      <a:endParaRPr lang="lt-LT" sz="1600" dirty="0">
                        <a:effectLst/>
                        <a:latin typeface="Verdana" pitchFamily="34" charset="0"/>
                        <a:ea typeface="Verdana" pitchFamily="34" charset="0"/>
                        <a:cs typeface="Verdana" pitchFamily="34" charset="0"/>
                      </a:endParaRPr>
                    </a:p>
                  </a:txBody>
                  <a:tcPr marL="68580" marR="68580" marT="0" marB="0"/>
                </a:tc>
              </a:tr>
              <a:tr h="2536035">
                <a:tc>
                  <a:txBody>
                    <a:bodyPr/>
                    <a:lstStyle/>
                    <a:p>
                      <a:pPr algn="l">
                        <a:spcAft>
                          <a:spcPts val="0"/>
                        </a:spcAft>
                      </a:pPr>
                      <a:r>
                        <a:rPr lang="en-US" sz="1600">
                          <a:effectLst/>
                          <a:latin typeface="Verdana" pitchFamily="34" charset="0"/>
                          <a:ea typeface="Verdana" pitchFamily="34" charset="0"/>
                          <a:cs typeface="Verdana" pitchFamily="34" charset="0"/>
                        </a:rPr>
                        <a:t>Integration of information sources of various origin</a:t>
                      </a:r>
                      <a:endParaRPr lang="lt-LT" sz="1600">
                        <a:effectLst/>
                        <a:latin typeface="Verdana" pitchFamily="34" charset="0"/>
                        <a:ea typeface="Verdana" pitchFamily="34" charset="0"/>
                        <a:cs typeface="Verdana" pitchFamily="34" charset="0"/>
                      </a:endParaRPr>
                    </a:p>
                  </a:txBody>
                  <a:tcPr marL="68580" marR="68580" marT="0" marB="0"/>
                </a:tc>
                <a:tc>
                  <a:txBody>
                    <a:bodyPr/>
                    <a:lstStyle/>
                    <a:p>
                      <a:pPr algn="l">
                        <a:spcAft>
                          <a:spcPts val="0"/>
                        </a:spcAft>
                      </a:pPr>
                      <a:r>
                        <a:rPr lang="en-US" sz="1600" dirty="0">
                          <a:effectLst/>
                          <a:latin typeface="Verdana" pitchFamily="34" charset="0"/>
                          <a:ea typeface="Verdana" pitchFamily="34" charset="0"/>
                          <a:cs typeface="Verdana" pitchFamily="34" charset="0"/>
                        </a:rPr>
                        <a:t>The information for marketing management is combined from sources originating in the departments of the enterprise and in its external environment. It can be intentionally collected while conducting market research as well. The important source of information is the experience and knowledge of marketing manager, as their work usually involves complex decision- making activities and require both comprehensive analysis of changing environments and a synthesis of useful information (</a:t>
                      </a:r>
                      <a:r>
                        <a:rPr lang="en-US" sz="1600" dirty="0" err="1">
                          <a:effectLst/>
                          <a:latin typeface="Verdana" pitchFamily="34" charset="0"/>
                          <a:ea typeface="Verdana" pitchFamily="34" charset="0"/>
                          <a:cs typeface="Verdana" pitchFamily="34" charset="0"/>
                        </a:rPr>
                        <a:t>Mintzberg</a:t>
                      </a:r>
                      <a:r>
                        <a:rPr lang="en-US" sz="1600" dirty="0">
                          <a:effectLst/>
                          <a:latin typeface="Verdana" pitchFamily="34" charset="0"/>
                          <a:ea typeface="Verdana" pitchFamily="34" charset="0"/>
                          <a:cs typeface="Verdana" pitchFamily="34" charset="0"/>
                        </a:rPr>
                        <a:t>, </a:t>
                      </a:r>
                      <a:r>
                        <a:rPr lang="en-US" sz="1600" dirty="0" err="1">
                          <a:effectLst/>
                          <a:latin typeface="Verdana" pitchFamily="34" charset="0"/>
                          <a:ea typeface="Verdana" pitchFamily="34" charset="0"/>
                          <a:cs typeface="Verdana" pitchFamily="34" charset="0"/>
                        </a:rPr>
                        <a:t>1994a</a:t>
                      </a:r>
                      <a:r>
                        <a:rPr lang="en-US" sz="1600" dirty="0">
                          <a:effectLst/>
                          <a:latin typeface="Verdana" pitchFamily="34" charset="0"/>
                          <a:ea typeface="Verdana" pitchFamily="34" charset="0"/>
                          <a:cs typeface="Verdana" pitchFamily="34" charset="0"/>
                        </a:rPr>
                        <a:t>, </a:t>
                      </a:r>
                      <a:r>
                        <a:rPr lang="en-US" sz="1600" dirty="0" err="1">
                          <a:effectLst/>
                          <a:latin typeface="Verdana" pitchFamily="34" charset="0"/>
                          <a:ea typeface="Verdana" pitchFamily="34" charset="0"/>
                          <a:cs typeface="Verdana" pitchFamily="34" charset="0"/>
                        </a:rPr>
                        <a:t>1994b</a:t>
                      </a:r>
                      <a:r>
                        <a:rPr lang="en-US" sz="1600" dirty="0">
                          <a:effectLst/>
                          <a:latin typeface="Verdana" pitchFamily="34" charset="0"/>
                          <a:ea typeface="Verdana" pitchFamily="34" charset="0"/>
                          <a:cs typeface="Verdana" pitchFamily="34" charset="0"/>
                        </a:rPr>
                        <a:t>).</a:t>
                      </a:r>
                      <a:endParaRPr lang="lt-LT" sz="1600" dirty="0">
                        <a:effectLst/>
                        <a:latin typeface="Verdana" pitchFamily="34" charset="0"/>
                        <a:ea typeface="Verdana" pitchFamily="34" charset="0"/>
                        <a:cs typeface="Verdana" pitchFamily="34" charset="0"/>
                      </a:endParaRPr>
                    </a:p>
                  </a:txBody>
                  <a:tcPr marL="68580" marR="68580" marT="0" marB="0"/>
                </a:tc>
              </a:tr>
            </a:tbl>
          </a:graphicData>
        </a:graphic>
      </p:graphicFrame>
      <p:sp>
        <p:nvSpPr>
          <p:cNvPr id="78864" name="Slide Number Placeholder 1"/>
          <p:cNvSpPr>
            <a:spLocks noGrp="1"/>
          </p:cNvSpPr>
          <p:nvPr>
            <p:ph type="sldNum" sz="quarter" idx="12"/>
          </p:nvPr>
        </p:nvSpPr>
        <p:spPr>
          <a:noFill/>
          <a:ln>
            <a:miter lim="800000"/>
            <a:headEnd/>
            <a:tailEnd/>
          </a:ln>
        </p:spPr>
        <p:txBody>
          <a:bodyPr/>
          <a:lstStyle/>
          <a:p>
            <a:fld id="{A29B97DC-44C2-472B-A959-F425EBABE14D}" type="slidenum">
              <a:rPr lang="en-US" smtClean="0"/>
              <a:pPr/>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b="1" dirty="0">
                <a:latin typeface="+mj-lt"/>
                <a:ea typeface="+mj-ea"/>
                <a:cs typeface="+mj-cs"/>
              </a:rPr>
              <a:t>Needs, wants, demands</a:t>
            </a:r>
            <a:endParaRPr lang="lt-LT" b="1" dirty="0">
              <a:latin typeface="+mj-lt"/>
              <a:ea typeface="+mj-ea"/>
              <a:cs typeface="+mj-cs"/>
            </a:endParaRPr>
          </a:p>
        </p:txBody>
      </p:sp>
      <p:sp>
        <p:nvSpPr>
          <p:cNvPr id="31746" name="Content Placeholder 2"/>
          <p:cNvSpPr>
            <a:spLocks noGrp="1"/>
          </p:cNvSpPr>
          <p:nvPr>
            <p:ph idx="1"/>
          </p:nvPr>
        </p:nvSpPr>
        <p:spPr>
          <a:xfrm>
            <a:off x="1475656" y="1600200"/>
            <a:ext cx="7544519" cy="4525963"/>
          </a:xfrm>
        </p:spPr>
        <p:txBody>
          <a:bodyPr/>
          <a:lstStyle/>
          <a:p>
            <a:pPr marL="0" indent="0">
              <a:buFontTx/>
              <a:buNone/>
            </a:pPr>
            <a:r>
              <a:rPr lang="en-US" b="1" dirty="0" smtClean="0"/>
              <a:t>Demands</a:t>
            </a:r>
            <a:r>
              <a:rPr lang="en-US" dirty="0" smtClean="0"/>
              <a:t> are wants for specific products that are backed up by an ability and willingness to obtain them by exchange. </a:t>
            </a:r>
          </a:p>
          <a:p>
            <a:pPr marL="0" indent="0">
              <a:buFontTx/>
              <a:buNone/>
            </a:pPr>
            <a:r>
              <a:rPr lang="en-US" b="1" dirty="0" smtClean="0"/>
              <a:t>Wants</a:t>
            </a:r>
            <a:r>
              <a:rPr lang="en-US" dirty="0" smtClean="0"/>
              <a:t> become </a:t>
            </a:r>
            <a:r>
              <a:rPr lang="en-US" b="1" dirty="0" smtClean="0"/>
              <a:t>demands</a:t>
            </a:r>
            <a:r>
              <a:rPr lang="en-US" dirty="0" smtClean="0"/>
              <a:t> when backed up by purchasing power. </a:t>
            </a:r>
          </a:p>
          <a:p>
            <a:pPr marL="0" indent="0">
              <a:buFontTx/>
              <a:buNone/>
            </a:pPr>
            <a:r>
              <a:rPr lang="en-US" dirty="0" smtClean="0"/>
              <a:t>Companies have to measure not only how many people want their product but how many would </a:t>
            </a:r>
            <a:r>
              <a:rPr lang="en-US" b="1" dirty="0" smtClean="0"/>
              <a:t>actually </a:t>
            </a:r>
            <a:r>
              <a:rPr lang="en-US" dirty="0" smtClean="0"/>
              <a:t>be willing and able to buy it.</a:t>
            </a:r>
          </a:p>
        </p:txBody>
      </p:sp>
      <p:sp>
        <p:nvSpPr>
          <p:cNvPr id="31747" name="Slide Number Placeholder 3"/>
          <p:cNvSpPr>
            <a:spLocks noGrp="1"/>
          </p:cNvSpPr>
          <p:nvPr>
            <p:ph type="sldNum" sz="quarter" idx="12"/>
          </p:nvPr>
        </p:nvSpPr>
        <p:spPr>
          <a:noFill/>
          <a:ln>
            <a:miter lim="800000"/>
            <a:headEnd/>
            <a:tailEnd/>
          </a:ln>
        </p:spPr>
        <p:txBody>
          <a:bodyPr/>
          <a:lstStyle/>
          <a:p>
            <a:fld id="{E2441842-7946-4205-921B-050672533AE1}" type="slidenum">
              <a:rPr lang="en-US" smtClean="0"/>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2"/>
          <p:cNvSpPr>
            <a:spLocks noGrp="1"/>
          </p:cNvSpPr>
          <p:nvPr>
            <p:ph type="title"/>
          </p:nvPr>
        </p:nvSpPr>
        <p:spPr>
          <a:xfrm>
            <a:off x="1187450" y="188913"/>
            <a:ext cx="7761288" cy="647700"/>
          </a:xfrm>
        </p:spPr>
        <p:txBody>
          <a:bodyPr/>
          <a:lstStyle/>
          <a:p>
            <a:r>
              <a:rPr lang="en-US" b="1" smtClean="0"/>
              <a:t>Influence factors to MkIS creation</a:t>
            </a:r>
            <a:endParaRPr lang="lt-LT" smtClean="0"/>
          </a:p>
        </p:txBody>
      </p:sp>
      <p:graphicFrame>
        <p:nvGraphicFramePr>
          <p:cNvPr id="5" name="Content Placeholder 4"/>
          <p:cNvGraphicFramePr>
            <a:graphicFrameLocks noGrp="1"/>
          </p:cNvGraphicFramePr>
          <p:nvPr>
            <p:ph idx="1"/>
          </p:nvPr>
        </p:nvGraphicFramePr>
        <p:xfrm>
          <a:off x="323850" y="836613"/>
          <a:ext cx="8696648" cy="5733256"/>
        </p:xfrm>
        <a:graphic>
          <a:graphicData uri="http://schemas.openxmlformats.org/drawingml/2006/table">
            <a:tbl>
              <a:tblPr firstRow="1" bandRow="1">
                <a:tableStyleId>{5C22544A-7EE6-4342-B048-85BDC9FD1C3A}</a:tableStyleId>
              </a:tblPr>
              <a:tblGrid>
                <a:gridCol w="1800200"/>
                <a:gridCol w="6896448"/>
              </a:tblGrid>
              <a:tr h="542241">
                <a:tc>
                  <a:txBody>
                    <a:bodyPr/>
                    <a:lstStyle/>
                    <a:p>
                      <a:pPr algn="ctr">
                        <a:spcBef>
                          <a:spcPts val="600"/>
                        </a:spcBef>
                        <a:spcAft>
                          <a:spcPts val="600"/>
                        </a:spcAft>
                      </a:pPr>
                      <a:r>
                        <a:rPr lang="en-US" sz="1600" b="1" dirty="0">
                          <a:effectLst/>
                          <a:latin typeface="Verdana" pitchFamily="34" charset="0"/>
                          <a:ea typeface="Verdana" pitchFamily="34" charset="0"/>
                          <a:cs typeface="Verdana" pitchFamily="34" charset="0"/>
                        </a:rPr>
                        <a:t>Factor</a:t>
                      </a:r>
                      <a:endParaRPr lang="lt-LT" sz="1600" dirty="0">
                        <a:effectLst/>
                        <a:latin typeface="Verdana" pitchFamily="34" charset="0"/>
                        <a:ea typeface="Verdana" pitchFamily="34" charset="0"/>
                        <a:cs typeface="Verdana" pitchFamily="34" charset="0"/>
                      </a:endParaRPr>
                    </a:p>
                  </a:txBody>
                  <a:tcPr marL="68580" marR="68580" marT="0" marB="0"/>
                </a:tc>
                <a:tc>
                  <a:txBody>
                    <a:bodyPr/>
                    <a:lstStyle/>
                    <a:p>
                      <a:pPr algn="ctr">
                        <a:spcBef>
                          <a:spcPts val="600"/>
                        </a:spcBef>
                        <a:spcAft>
                          <a:spcPts val="600"/>
                        </a:spcAft>
                      </a:pPr>
                      <a:r>
                        <a:rPr lang="en-US" sz="1600" b="1" dirty="0">
                          <a:effectLst/>
                          <a:latin typeface="Verdana" pitchFamily="34" charset="0"/>
                          <a:ea typeface="Verdana" pitchFamily="34" charset="0"/>
                          <a:cs typeface="Verdana" pitchFamily="34" charset="0"/>
                        </a:rPr>
                        <a:t>Description</a:t>
                      </a:r>
                      <a:endParaRPr lang="lt-LT" sz="1600" dirty="0">
                        <a:effectLst/>
                        <a:latin typeface="Verdana" pitchFamily="34" charset="0"/>
                        <a:ea typeface="Verdana" pitchFamily="34" charset="0"/>
                        <a:cs typeface="Verdana" pitchFamily="34" charset="0"/>
                      </a:endParaRPr>
                    </a:p>
                  </a:txBody>
                  <a:tcPr marL="68580" marR="68580" marT="0" marB="0"/>
                </a:tc>
              </a:tr>
              <a:tr h="2962629">
                <a:tc>
                  <a:txBody>
                    <a:bodyPr/>
                    <a:lstStyle/>
                    <a:p>
                      <a:pPr marL="0" algn="l" defTabSz="914400" rtl="0" eaLnBrk="1" latinLnBrk="0" hangingPunct="1">
                        <a:spcAft>
                          <a:spcPts val="0"/>
                        </a:spcAft>
                      </a:pPr>
                      <a:r>
                        <a:rPr lang="en-US" sz="1600" kern="1200" dirty="0">
                          <a:solidFill>
                            <a:schemeClr val="dk1"/>
                          </a:solidFill>
                          <a:effectLst/>
                          <a:latin typeface="Verdana" pitchFamily="34" charset="0"/>
                          <a:ea typeface="Verdana" pitchFamily="34" charset="0"/>
                          <a:cs typeface="Verdana" pitchFamily="34" charset="0"/>
                        </a:rPr>
                        <a:t>Computerization of </a:t>
                      </a:r>
                      <a:r>
                        <a:rPr lang="en-US" sz="1600" kern="1200" dirty="0" err="1">
                          <a:solidFill>
                            <a:schemeClr val="dk1"/>
                          </a:solidFill>
                          <a:effectLst/>
                          <a:latin typeface="Verdana" pitchFamily="34" charset="0"/>
                          <a:ea typeface="Verdana" pitchFamily="34" charset="0"/>
                          <a:cs typeface="Verdana" pitchFamily="34" charset="0"/>
                        </a:rPr>
                        <a:t>MkIS</a:t>
                      </a:r>
                      <a:endParaRPr lang="lt-LT" sz="1600" kern="1200" dirty="0">
                        <a:solidFill>
                          <a:schemeClr val="dk1"/>
                        </a:solidFill>
                        <a:effectLst/>
                        <a:latin typeface="Verdana" pitchFamily="34" charset="0"/>
                        <a:ea typeface="Verdana" pitchFamily="34" charset="0"/>
                        <a:cs typeface="Verdana" pitchFamily="34" charset="0"/>
                      </a:endParaRPr>
                    </a:p>
                  </a:txBody>
                  <a:tcPr marL="68580" marR="68580" marT="0" marB="0"/>
                </a:tc>
                <a:tc>
                  <a:txBody>
                    <a:bodyPr/>
                    <a:lstStyle/>
                    <a:p>
                      <a:pPr marL="0" algn="l" defTabSz="914400" rtl="0" eaLnBrk="1" latinLnBrk="0" hangingPunct="1">
                        <a:spcAft>
                          <a:spcPts val="0"/>
                        </a:spcAft>
                      </a:pPr>
                      <a:r>
                        <a:rPr lang="en-US" sz="1600" kern="1200" dirty="0">
                          <a:solidFill>
                            <a:schemeClr val="dk1"/>
                          </a:solidFill>
                          <a:effectLst/>
                          <a:latin typeface="Verdana" pitchFamily="34" charset="0"/>
                          <a:ea typeface="Verdana" pitchFamily="34" charset="0"/>
                          <a:cs typeface="Verdana" pitchFamily="34" charset="0"/>
                        </a:rPr>
                        <a:t>The selection of possibilities for serving information needs of marketing managers is increasing with the development of information technologies. In most enterprises the computerization tools of various functionality coexist simultaneously. Surveys </a:t>
                      </a:r>
                      <a:r>
                        <a:rPr lang="en-US" sz="1600" kern="1200" dirty="0" smtClean="0">
                          <a:solidFill>
                            <a:schemeClr val="dk1"/>
                          </a:solidFill>
                          <a:effectLst/>
                          <a:latin typeface="Verdana" pitchFamily="34" charset="0"/>
                          <a:ea typeface="Verdana" pitchFamily="34" charset="0"/>
                          <a:cs typeface="Verdana" pitchFamily="34" charset="0"/>
                        </a:rPr>
                        <a:t>reveal </a:t>
                      </a:r>
                      <a:r>
                        <a:rPr lang="en-US" sz="1600" kern="1200" dirty="0">
                          <a:solidFill>
                            <a:schemeClr val="dk1"/>
                          </a:solidFill>
                          <a:effectLst/>
                          <a:latin typeface="Verdana" pitchFamily="34" charset="0"/>
                          <a:ea typeface="Verdana" pitchFamily="34" charset="0"/>
                          <a:cs typeface="Verdana" pitchFamily="34" charset="0"/>
                        </a:rPr>
                        <a:t>that the most widely used computer- based systems in marketing are general IT tools such as spreadsheets, graphic packages, word processing, electronic mail, relational database systems and statistic packages. </a:t>
                      </a:r>
                      <a:endParaRPr lang="lt-LT" sz="1600" kern="1200" dirty="0">
                        <a:solidFill>
                          <a:schemeClr val="dk1"/>
                        </a:solidFill>
                        <a:effectLst/>
                        <a:latin typeface="Verdana" pitchFamily="34" charset="0"/>
                        <a:ea typeface="Verdana" pitchFamily="34" charset="0"/>
                        <a:cs typeface="Verdana" pitchFamily="34" charset="0"/>
                      </a:endParaRPr>
                    </a:p>
                    <a:p>
                      <a:pPr marL="0" algn="l" defTabSz="914400" rtl="0" eaLnBrk="1" latinLnBrk="0" hangingPunct="1">
                        <a:spcAft>
                          <a:spcPts val="0"/>
                        </a:spcAft>
                      </a:pPr>
                      <a:r>
                        <a:rPr lang="en-US" sz="1600" kern="1200" dirty="0">
                          <a:solidFill>
                            <a:schemeClr val="dk1"/>
                          </a:solidFill>
                          <a:effectLst/>
                          <a:latin typeface="Verdana" pitchFamily="34" charset="0"/>
                          <a:ea typeface="Verdana" pitchFamily="34" charset="0"/>
                          <a:cs typeface="Verdana" pitchFamily="34" charset="0"/>
                        </a:rPr>
                        <a:t>The advanced IT used for marketing are: data warehousing, </a:t>
                      </a:r>
                      <a:r>
                        <a:rPr lang="en-US" sz="1600" kern="1200" dirty="0" err="1">
                          <a:solidFill>
                            <a:schemeClr val="dk1"/>
                          </a:solidFill>
                          <a:effectLst/>
                          <a:latin typeface="Verdana" pitchFamily="34" charset="0"/>
                          <a:ea typeface="Verdana" pitchFamily="34" charset="0"/>
                          <a:cs typeface="Verdana" pitchFamily="34" charset="0"/>
                        </a:rPr>
                        <a:t>OLAP</a:t>
                      </a:r>
                      <a:r>
                        <a:rPr lang="en-US" sz="1600" kern="1200" dirty="0">
                          <a:solidFill>
                            <a:schemeClr val="dk1"/>
                          </a:solidFill>
                          <a:effectLst/>
                          <a:latin typeface="Verdana" pitchFamily="34" charset="0"/>
                          <a:ea typeface="Verdana" pitchFamily="34" charset="0"/>
                          <a:cs typeface="Verdana" pitchFamily="34" charset="0"/>
                        </a:rPr>
                        <a:t>, data mining, fuzzy logics, which enable to process complicated inquires, search for patterns in data, and handle imprecise decision rules.</a:t>
                      </a:r>
                      <a:endParaRPr lang="lt-LT" sz="1600" kern="1200" dirty="0">
                        <a:solidFill>
                          <a:schemeClr val="dk1"/>
                        </a:solidFill>
                        <a:effectLst/>
                        <a:latin typeface="Verdana" pitchFamily="34" charset="0"/>
                        <a:ea typeface="Verdana" pitchFamily="34" charset="0"/>
                        <a:cs typeface="Verdana" pitchFamily="34" charset="0"/>
                      </a:endParaRPr>
                    </a:p>
                  </a:txBody>
                  <a:tcPr marL="68580" marR="68580" marT="0" marB="0"/>
                </a:tc>
              </a:tr>
              <a:tr h="2228386">
                <a:tc>
                  <a:txBody>
                    <a:bodyPr/>
                    <a:lstStyle/>
                    <a:p>
                      <a:pPr marL="0" algn="l" defTabSz="914400" rtl="0" eaLnBrk="1" latinLnBrk="0" hangingPunct="1">
                        <a:spcAft>
                          <a:spcPts val="0"/>
                        </a:spcAft>
                      </a:pPr>
                      <a:r>
                        <a:rPr lang="en-US" sz="1600" kern="1200" dirty="0">
                          <a:solidFill>
                            <a:schemeClr val="dk1"/>
                          </a:solidFill>
                          <a:effectLst/>
                          <a:latin typeface="Verdana" pitchFamily="34" charset="0"/>
                          <a:ea typeface="Verdana" pitchFamily="34" charset="0"/>
                          <a:cs typeface="Verdana" pitchFamily="34" charset="0"/>
                        </a:rPr>
                        <a:t>Integration of </a:t>
                      </a:r>
                      <a:r>
                        <a:rPr lang="en-US" sz="1600" kern="1200" dirty="0" err="1">
                          <a:solidFill>
                            <a:schemeClr val="dk1"/>
                          </a:solidFill>
                          <a:effectLst/>
                          <a:latin typeface="Verdana" pitchFamily="34" charset="0"/>
                          <a:ea typeface="Verdana" pitchFamily="34" charset="0"/>
                          <a:cs typeface="Verdana" pitchFamily="34" charset="0"/>
                        </a:rPr>
                        <a:t>MkIS</a:t>
                      </a:r>
                      <a:r>
                        <a:rPr lang="en-US" sz="1600" kern="1200" dirty="0">
                          <a:solidFill>
                            <a:schemeClr val="dk1"/>
                          </a:solidFill>
                          <a:effectLst/>
                          <a:latin typeface="Verdana" pitchFamily="34" charset="0"/>
                          <a:ea typeface="Verdana" pitchFamily="34" charset="0"/>
                          <a:cs typeface="Verdana" pitchFamily="34" charset="0"/>
                        </a:rPr>
                        <a:t> subsystems and functions</a:t>
                      </a:r>
                      <a:endParaRPr lang="lt-LT" sz="1600" kern="1200" dirty="0">
                        <a:solidFill>
                          <a:schemeClr val="dk1"/>
                        </a:solidFill>
                        <a:effectLst/>
                        <a:latin typeface="Verdana" pitchFamily="34" charset="0"/>
                        <a:ea typeface="Verdana" pitchFamily="34" charset="0"/>
                        <a:cs typeface="Verdana" pitchFamily="34" charset="0"/>
                      </a:endParaRPr>
                    </a:p>
                    <a:p>
                      <a:pPr marL="0" algn="l" defTabSz="914400" rtl="0" eaLnBrk="1" latinLnBrk="0" hangingPunct="1">
                        <a:spcAft>
                          <a:spcPts val="0"/>
                        </a:spcAft>
                      </a:pPr>
                      <a:r>
                        <a:rPr lang="en-US" sz="1600" kern="1200" dirty="0">
                          <a:solidFill>
                            <a:schemeClr val="dk1"/>
                          </a:solidFill>
                          <a:effectLst/>
                          <a:latin typeface="Verdana" pitchFamily="34" charset="0"/>
                          <a:ea typeface="Verdana" pitchFamily="34" charset="0"/>
                          <a:cs typeface="Verdana" pitchFamily="34" charset="0"/>
                        </a:rPr>
                        <a:t> </a:t>
                      </a:r>
                      <a:endParaRPr lang="lt-LT" sz="1600" kern="1200" dirty="0">
                        <a:solidFill>
                          <a:schemeClr val="dk1"/>
                        </a:solidFill>
                        <a:effectLst/>
                        <a:latin typeface="Verdana" pitchFamily="34" charset="0"/>
                        <a:ea typeface="Verdana" pitchFamily="34" charset="0"/>
                        <a:cs typeface="Verdana" pitchFamily="34" charset="0"/>
                      </a:endParaRPr>
                    </a:p>
                  </a:txBody>
                  <a:tcPr marL="68580" marR="68580" marT="0" marB="0"/>
                </a:tc>
                <a:tc>
                  <a:txBody>
                    <a:bodyPr/>
                    <a:lstStyle/>
                    <a:p>
                      <a:pPr marL="0" algn="l" defTabSz="914400" rtl="0" eaLnBrk="1" latinLnBrk="0" hangingPunct="1">
                        <a:spcAft>
                          <a:spcPts val="0"/>
                        </a:spcAft>
                      </a:pPr>
                      <a:r>
                        <a:rPr lang="en-US" sz="1600" kern="1200" dirty="0">
                          <a:solidFill>
                            <a:schemeClr val="dk1"/>
                          </a:solidFill>
                          <a:effectLst/>
                          <a:latin typeface="Verdana" pitchFamily="34" charset="0"/>
                          <a:ea typeface="Verdana" pitchFamily="34" charset="0"/>
                          <a:cs typeface="Verdana" pitchFamily="34" charset="0"/>
                        </a:rPr>
                        <a:t>The axis of integration of </a:t>
                      </a:r>
                      <a:r>
                        <a:rPr lang="en-US" sz="1600" kern="1200" dirty="0" err="1">
                          <a:solidFill>
                            <a:schemeClr val="dk1"/>
                          </a:solidFill>
                          <a:effectLst/>
                          <a:latin typeface="Verdana" pitchFamily="34" charset="0"/>
                          <a:ea typeface="Verdana" pitchFamily="34" charset="0"/>
                          <a:cs typeface="Verdana" pitchFamily="34" charset="0"/>
                        </a:rPr>
                        <a:t>MkIS</a:t>
                      </a:r>
                      <a:r>
                        <a:rPr lang="en-US" sz="1600" kern="1200" dirty="0">
                          <a:solidFill>
                            <a:schemeClr val="dk1"/>
                          </a:solidFill>
                          <a:effectLst/>
                          <a:latin typeface="Verdana" pitchFamily="34" charset="0"/>
                          <a:ea typeface="Verdana" pitchFamily="34" charset="0"/>
                          <a:cs typeface="Verdana" pitchFamily="34" charset="0"/>
                        </a:rPr>
                        <a:t> subsystems and functions indicates </a:t>
                      </a:r>
                      <a:r>
                        <a:rPr lang="en-US" sz="1600" kern="1200" dirty="0" err="1">
                          <a:solidFill>
                            <a:schemeClr val="dk1"/>
                          </a:solidFill>
                          <a:effectLst/>
                          <a:latin typeface="Verdana" pitchFamily="34" charset="0"/>
                          <a:ea typeface="Verdana" pitchFamily="34" charset="0"/>
                          <a:cs typeface="Verdana" pitchFamily="34" charset="0"/>
                        </a:rPr>
                        <a:t>MkIS</a:t>
                      </a:r>
                      <a:r>
                        <a:rPr lang="en-US" sz="1600" kern="1200" dirty="0">
                          <a:solidFill>
                            <a:schemeClr val="dk1"/>
                          </a:solidFill>
                          <a:effectLst/>
                          <a:latin typeface="Verdana" pitchFamily="34" charset="0"/>
                          <a:ea typeface="Verdana" pitchFamily="34" charset="0"/>
                          <a:cs typeface="Verdana" pitchFamily="34" charset="0"/>
                        </a:rPr>
                        <a:t> scope, which can vary from the tools, serving separate functions of marketing activities, to the integrated view of marketing management activities. The integrated systems include planning, decision-making or control subsystems. The functional tools include customer relationship management, e-procurement operations along supply chain, e-communication with customers and partners via internet and extranets. </a:t>
                      </a:r>
                      <a:endParaRPr lang="lt-LT" sz="1600" kern="1200" dirty="0">
                        <a:solidFill>
                          <a:schemeClr val="dk1"/>
                        </a:solidFill>
                        <a:effectLst/>
                        <a:latin typeface="Verdana" pitchFamily="34" charset="0"/>
                        <a:ea typeface="Verdana" pitchFamily="34" charset="0"/>
                        <a:cs typeface="Verdana" pitchFamily="34" charset="0"/>
                      </a:endParaRPr>
                    </a:p>
                  </a:txBody>
                  <a:tcPr marL="68580" marR="68580" marT="0" marB="0"/>
                </a:tc>
              </a:tr>
            </a:tbl>
          </a:graphicData>
        </a:graphic>
      </p:graphicFrame>
      <p:sp>
        <p:nvSpPr>
          <p:cNvPr id="79888" name="Slide Number Placeholder 1"/>
          <p:cNvSpPr>
            <a:spLocks noGrp="1"/>
          </p:cNvSpPr>
          <p:nvPr>
            <p:ph type="sldNum" sz="quarter" idx="12"/>
          </p:nvPr>
        </p:nvSpPr>
        <p:spPr>
          <a:noFill/>
          <a:ln>
            <a:miter lim="800000"/>
            <a:headEnd/>
            <a:tailEnd/>
          </a:ln>
        </p:spPr>
        <p:txBody>
          <a:bodyPr/>
          <a:lstStyle/>
          <a:p>
            <a:fld id="{99FB50A7-9B80-491C-B033-350DC237691F}" type="slidenum">
              <a:rPr lang="en-US" smtClean="0"/>
              <a:pPr/>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23850" y="2205038"/>
            <a:ext cx="2232025" cy="1368425"/>
          </a:xfrm>
        </p:spPr>
        <p:txBody>
          <a:bodyPr/>
          <a:lstStyle/>
          <a:p>
            <a:r>
              <a:rPr lang="en-US" sz="2800" smtClean="0"/>
              <a:t>MkIS classification</a:t>
            </a:r>
            <a:endParaRPr lang="lt-LT" sz="2800" smtClean="0"/>
          </a:p>
        </p:txBody>
      </p:sp>
      <p:sp>
        <p:nvSpPr>
          <p:cNvPr id="80898" name="Slide Number Placeholder 3"/>
          <p:cNvSpPr>
            <a:spLocks noGrp="1"/>
          </p:cNvSpPr>
          <p:nvPr>
            <p:ph type="sldNum" sz="quarter" idx="12"/>
          </p:nvPr>
        </p:nvSpPr>
        <p:spPr>
          <a:noFill/>
          <a:ln>
            <a:miter lim="800000"/>
            <a:headEnd/>
            <a:tailEnd/>
          </a:ln>
        </p:spPr>
        <p:txBody>
          <a:bodyPr/>
          <a:lstStyle/>
          <a:p>
            <a:fld id="{AE3707CB-FAC0-4CF0-B7C2-BB81679AA594}" type="slidenum">
              <a:rPr lang="en-US" smtClean="0"/>
              <a:pPr/>
              <a:t>51</a:t>
            </a:fld>
            <a:endParaRPr lang="en-US" smtClean="0"/>
          </a:p>
        </p:txBody>
      </p:sp>
      <p:pic>
        <p:nvPicPr>
          <p:cNvPr id="80899" name="Picture 2"/>
          <p:cNvPicPr>
            <a:picLocks noChangeAspect="1" noChangeArrowheads="1"/>
          </p:cNvPicPr>
          <p:nvPr/>
        </p:nvPicPr>
        <p:blipFill>
          <a:blip r:embed="rId2"/>
          <a:srcRect/>
          <a:stretch>
            <a:fillRect/>
          </a:stretch>
        </p:blipFill>
        <p:spPr bwMode="auto">
          <a:xfrm>
            <a:off x="2700338" y="-4763"/>
            <a:ext cx="5700712" cy="686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2703513" y="274638"/>
            <a:ext cx="6316662" cy="706437"/>
          </a:xfrm>
        </p:spPr>
        <p:txBody>
          <a:bodyPr/>
          <a:lstStyle/>
          <a:p>
            <a:r>
              <a:rPr lang="en-US" smtClean="0"/>
              <a:t>The MkIS model evaluation</a:t>
            </a:r>
            <a:endParaRPr lang="lt-LT" smtClean="0"/>
          </a:p>
        </p:txBody>
      </p:sp>
      <p:sp>
        <p:nvSpPr>
          <p:cNvPr id="81922" name="Content Placeholder 2"/>
          <p:cNvSpPr>
            <a:spLocks noGrp="1"/>
          </p:cNvSpPr>
          <p:nvPr>
            <p:ph idx="1"/>
          </p:nvPr>
        </p:nvSpPr>
        <p:spPr>
          <a:xfrm>
            <a:off x="395288" y="1125538"/>
            <a:ext cx="8624887" cy="5000625"/>
          </a:xfrm>
        </p:spPr>
        <p:txBody>
          <a:bodyPr/>
          <a:lstStyle/>
          <a:p>
            <a:r>
              <a:rPr lang="lt-LT" sz="2000" smtClean="0"/>
              <a:t>The analysed MkIS can be applied for one or two levels of analysis and only for partial presentation of situation and dynamics. </a:t>
            </a:r>
            <a:endParaRPr lang="en-US" sz="2000" smtClean="0"/>
          </a:p>
          <a:p>
            <a:r>
              <a:rPr lang="lt-LT" sz="2000" smtClean="0"/>
              <a:t>The most advanced systems from the multidimensional point of view are the CRM systems, created for enterprise relationships, directed to customers. They present possibility to map relationships, connected with related information created in various functional modules of integrated system (MS Axapta, Microstrategy, SAP). </a:t>
            </a:r>
            <a:endParaRPr lang="en-US" sz="2000" smtClean="0"/>
          </a:p>
          <a:p>
            <a:r>
              <a:rPr lang="lt-LT" sz="2000" smtClean="0"/>
              <a:t>The software for </a:t>
            </a:r>
            <a:r>
              <a:rPr lang="en-US" sz="2000" smtClean="0"/>
              <a:t>control (e.g.</a:t>
            </a:r>
            <a:r>
              <a:rPr lang="lt-LT" sz="2000" smtClean="0"/>
              <a:t>balanced scorecard</a:t>
            </a:r>
            <a:r>
              <a:rPr lang="en-US" sz="2000" smtClean="0"/>
              <a:t>) </a:t>
            </a:r>
            <a:r>
              <a:rPr lang="lt-LT" sz="2000" smtClean="0"/>
              <a:t>is created in several integrated systems (Axapta, SAP), These parts exist separately and cannot express the marketing processes, situation and development in enterprise, but present possibility for their conceptual integration in a MkIS</a:t>
            </a:r>
            <a:endParaRPr lang="en-US" sz="2000" smtClean="0"/>
          </a:p>
          <a:p>
            <a:r>
              <a:rPr lang="lt-LT" sz="2000" smtClean="0"/>
              <a:t>The new theoretical developments of relationship marketing, knowledge management, balanced scorecard have major influence for MkIS creation principles. Their integrated use enables the information processing in three levels- logical, informational and goals- and can serve as basis for multidimensional MkIS structure</a:t>
            </a:r>
          </a:p>
        </p:txBody>
      </p:sp>
      <p:sp>
        <p:nvSpPr>
          <p:cNvPr id="81923" name="Slide Number Placeholder 3"/>
          <p:cNvSpPr>
            <a:spLocks noGrp="1"/>
          </p:cNvSpPr>
          <p:nvPr>
            <p:ph type="sldNum" sz="quarter" idx="12"/>
          </p:nvPr>
        </p:nvSpPr>
        <p:spPr>
          <a:noFill/>
          <a:ln>
            <a:miter lim="800000"/>
            <a:headEnd/>
            <a:tailEnd/>
          </a:ln>
        </p:spPr>
        <p:txBody>
          <a:bodyPr/>
          <a:lstStyle/>
          <a:p>
            <a:fld id="{17765E65-61AF-4148-A41B-7C78BA3EF693}" type="slidenum">
              <a:rPr lang="en-US" smtClean="0"/>
              <a:pPr/>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1187450" y="274638"/>
            <a:ext cx="7832725" cy="561975"/>
          </a:xfrm>
        </p:spPr>
        <p:txBody>
          <a:bodyPr/>
          <a:lstStyle/>
          <a:p>
            <a:r>
              <a:rPr lang="lt-LT" b="1" smtClean="0"/>
              <a:t>Decision-making process in MkIS</a:t>
            </a:r>
            <a:endParaRPr lang="lt-LT" smtClean="0"/>
          </a:p>
        </p:txBody>
      </p:sp>
      <p:sp>
        <p:nvSpPr>
          <p:cNvPr id="82946" name="Slide Number Placeholder 3"/>
          <p:cNvSpPr>
            <a:spLocks noGrp="1"/>
          </p:cNvSpPr>
          <p:nvPr>
            <p:ph type="sldNum" sz="quarter" idx="12"/>
          </p:nvPr>
        </p:nvSpPr>
        <p:spPr>
          <a:noFill/>
          <a:ln>
            <a:miter lim="800000"/>
            <a:headEnd/>
            <a:tailEnd/>
          </a:ln>
        </p:spPr>
        <p:txBody>
          <a:bodyPr/>
          <a:lstStyle/>
          <a:p>
            <a:fld id="{D06A843A-6A4B-46F6-8D00-CE44EA4AABDA}" type="slidenum">
              <a:rPr lang="en-US" smtClean="0"/>
              <a:pPr/>
              <a:t>53</a:t>
            </a:fld>
            <a:endParaRPr lang="en-US" smtClean="0"/>
          </a:p>
        </p:txBody>
      </p:sp>
      <p:pic>
        <p:nvPicPr>
          <p:cNvPr id="82947" name="Picture 2"/>
          <p:cNvPicPr>
            <a:picLocks noChangeAspect="1" noChangeArrowheads="1"/>
          </p:cNvPicPr>
          <p:nvPr/>
        </p:nvPicPr>
        <p:blipFill>
          <a:blip r:embed="rId2"/>
          <a:srcRect/>
          <a:stretch>
            <a:fillRect/>
          </a:stretch>
        </p:blipFill>
        <p:spPr bwMode="auto">
          <a:xfrm>
            <a:off x="468313" y="30163"/>
            <a:ext cx="7056437" cy="670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624639" cy="994122"/>
          </a:xfrm>
        </p:spPr>
        <p:txBody>
          <a:bodyPr/>
          <a:lstStyle/>
          <a:p>
            <a:r>
              <a:rPr lang="en-US" dirty="0" smtClean="0"/>
              <a:t>What do you look for in the enterprise if you </a:t>
            </a:r>
            <a:r>
              <a:rPr lang="en-US" dirty="0" err="1" smtClean="0"/>
              <a:t>analyse</a:t>
            </a:r>
            <a:r>
              <a:rPr lang="en-US" dirty="0" smtClean="0"/>
              <a:t> </a:t>
            </a:r>
            <a:r>
              <a:rPr lang="en-US" dirty="0" err="1" smtClean="0"/>
              <a:t>MkIS</a:t>
            </a:r>
            <a:r>
              <a:rPr lang="en-US" dirty="0" smtClean="0"/>
              <a:t> ? – there’s no standard model</a:t>
            </a:r>
            <a:endParaRPr lang="lt-LT" dirty="0"/>
          </a:p>
        </p:txBody>
      </p:sp>
      <p:sp>
        <p:nvSpPr>
          <p:cNvPr id="3" name="Content Placeholder 2"/>
          <p:cNvSpPr>
            <a:spLocks noGrp="1"/>
          </p:cNvSpPr>
          <p:nvPr>
            <p:ph idx="1"/>
          </p:nvPr>
        </p:nvSpPr>
        <p:spPr>
          <a:xfrm>
            <a:off x="395536" y="6193184"/>
            <a:ext cx="8624639" cy="404167"/>
          </a:xfrm>
        </p:spPr>
        <p:txBody>
          <a:bodyPr/>
          <a:lstStyle/>
          <a:p>
            <a:r>
              <a:rPr lang="lt-LT" sz="1600" dirty="0" err="1"/>
              <a:t>Eldon</a:t>
            </a:r>
            <a:r>
              <a:rPr lang="lt-LT" sz="1600" dirty="0"/>
              <a:t> Y. </a:t>
            </a:r>
            <a:r>
              <a:rPr lang="lt-LT" sz="1600" dirty="0" err="1"/>
              <a:t>Li</a:t>
            </a:r>
            <a:r>
              <a:rPr lang="lt-LT" sz="1600" dirty="0"/>
              <a:t> </a:t>
            </a:r>
            <a:r>
              <a:rPr lang="en-US" sz="1600" dirty="0" smtClean="0"/>
              <a:t>Marketing </a:t>
            </a:r>
            <a:r>
              <a:rPr lang="en-US" sz="1600" dirty="0"/>
              <a:t>Information Systems in the Top U.S. </a:t>
            </a:r>
            <a:r>
              <a:rPr lang="en-US" sz="1600" dirty="0" smtClean="0"/>
              <a:t>Companies: </a:t>
            </a:r>
            <a:r>
              <a:rPr lang="lt-LT" sz="1600" dirty="0" smtClean="0"/>
              <a:t>A </a:t>
            </a:r>
            <a:r>
              <a:rPr lang="lt-LT" sz="1600" dirty="0" err="1"/>
              <a:t>Longitudinal</a:t>
            </a:r>
            <a:r>
              <a:rPr lang="lt-LT" sz="1600" dirty="0"/>
              <a:t> </a:t>
            </a:r>
            <a:r>
              <a:rPr lang="lt-LT" sz="1600" dirty="0" err="1" smtClean="0"/>
              <a:t>Analysis</a:t>
            </a:r>
            <a:r>
              <a:rPr lang="en-US" sz="1600" dirty="0" smtClean="0"/>
              <a:t>. </a:t>
            </a:r>
            <a:r>
              <a:rPr lang="fr-FR" sz="1600" i="1" dirty="0" smtClean="0"/>
              <a:t>Information </a:t>
            </a:r>
            <a:r>
              <a:rPr lang="fr-FR" sz="1600" i="1" dirty="0"/>
              <a:t>&amp; Management, 28(1), 1995, 13-31</a:t>
            </a:r>
            <a:endParaRPr lang="lt-LT" sz="1600" dirty="0"/>
          </a:p>
        </p:txBody>
      </p:sp>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54</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6848475"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389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74638"/>
            <a:ext cx="7616527" cy="1143000"/>
          </a:xfrm>
        </p:spPr>
        <p:txBody>
          <a:bodyPr/>
          <a:lstStyle/>
          <a:p>
            <a:r>
              <a:rPr lang="en-US" dirty="0" smtClean="0"/>
              <a:t>IT approach : Business intelligence and analytics tools : no standard model too</a:t>
            </a:r>
            <a:endParaRPr lang="lt-LT" dirty="0"/>
          </a:p>
        </p:txBody>
      </p:sp>
      <p:sp>
        <p:nvSpPr>
          <p:cNvPr id="3" name="Content Placeholder 2"/>
          <p:cNvSpPr>
            <a:spLocks noGrp="1"/>
          </p:cNvSpPr>
          <p:nvPr>
            <p:ph idx="1"/>
          </p:nvPr>
        </p:nvSpPr>
        <p:spPr>
          <a:xfrm>
            <a:off x="1259632" y="1600200"/>
            <a:ext cx="7760543" cy="4525963"/>
          </a:xfrm>
        </p:spPr>
        <p:txBody>
          <a:bodyPr/>
          <a:lstStyle/>
          <a:p>
            <a:r>
              <a:rPr lang="en-US" dirty="0" smtClean="0"/>
              <a:t>Visualization empowerment</a:t>
            </a:r>
          </a:p>
          <a:p>
            <a:r>
              <a:rPr lang="en-US" dirty="0" smtClean="0"/>
              <a:t>Creating variables and indicators from available data</a:t>
            </a:r>
          </a:p>
          <a:p>
            <a:r>
              <a:rPr lang="en-US" dirty="0" smtClean="0"/>
              <a:t>Making analytics for </a:t>
            </a:r>
            <a:r>
              <a:rPr lang="en-US" smtClean="0"/>
              <a:t>extracting knowledge </a:t>
            </a:r>
            <a:r>
              <a:rPr lang="en-US" dirty="0" smtClean="0"/>
              <a:t>about their interrelationships and rule</a:t>
            </a:r>
          </a:p>
          <a:p>
            <a:r>
              <a:rPr lang="en-US" dirty="0" smtClean="0"/>
              <a:t>(Examples)</a:t>
            </a:r>
            <a:endParaRPr lang="lt-LT" dirty="0"/>
          </a:p>
        </p:txBody>
      </p:sp>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55</a:t>
            </a:fld>
            <a:endParaRPr lang="en-US"/>
          </a:p>
        </p:txBody>
      </p:sp>
    </p:spTree>
    <p:extLst>
      <p:ext uri="{BB962C8B-B14F-4D97-AF65-F5344CB8AC3E}">
        <p14:creationId xmlns:p14="http://schemas.microsoft.com/office/powerpoint/2010/main" val="12861392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323850" y="188913"/>
            <a:ext cx="8640763" cy="863600"/>
          </a:xfrm>
        </p:spPr>
        <p:txBody>
          <a:bodyPr/>
          <a:lstStyle/>
          <a:p>
            <a:r>
              <a:rPr lang="lt-LT" sz="2800" b="1" smtClean="0"/>
              <a:t>Interrelationship of </a:t>
            </a:r>
            <a:r>
              <a:rPr lang="en-US" sz="2800" b="1" smtClean="0"/>
              <a:t>MIS</a:t>
            </a:r>
            <a:r>
              <a:rPr lang="lt-LT" sz="2800" b="1" smtClean="0"/>
              <a:t>, MkIS and IT concepts</a:t>
            </a:r>
            <a:endParaRPr lang="lt-LT" sz="2800" smtClean="0"/>
          </a:p>
        </p:txBody>
      </p:sp>
      <p:graphicFrame>
        <p:nvGraphicFramePr>
          <p:cNvPr id="5" name="Content Placeholder 4"/>
          <p:cNvGraphicFramePr>
            <a:graphicFrameLocks noGrp="1"/>
          </p:cNvGraphicFramePr>
          <p:nvPr>
            <p:ph idx="1"/>
          </p:nvPr>
        </p:nvGraphicFramePr>
        <p:xfrm>
          <a:off x="179388" y="1125538"/>
          <a:ext cx="8784976" cy="5135880"/>
        </p:xfrm>
        <a:graphic>
          <a:graphicData uri="http://schemas.openxmlformats.org/drawingml/2006/table">
            <a:tbl>
              <a:tblPr firstRow="1" bandRow="1">
                <a:tableStyleId>{5C22544A-7EE6-4342-B048-85BDC9FD1C3A}</a:tableStyleId>
              </a:tblPr>
              <a:tblGrid>
                <a:gridCol w="2874879"/>
                <a:gridCol w="2874879"/>
                <a:gridCol w="3035218"/>
              </a:tblGrid>
              <a:tr h="370840">
                <a:tc>
                  <a:txBody>
                    <a:bodyPr/>
                    <a:lstStyle/>
                    <a:p>
                      <a:pPr algn="ctr">
                        <a:spcBef>
                          <a:spcPts val="600"/>
                        </a:spcBef>
                        <a:spcAft>
                          <a:spcPts val="600"/>
                        </a:spcAft>
                      </a:pPr>
                      <a:r>
                        <a:rPr lang="lt-LT" sz="1800" b="1" dirty="0">
                          <a:effectLst/>
                        </a:rPr>
                        <a:t>Marketing IS </a:t>
                      </a:r>
                      <a:r>
                        <a:rPr lang="lt-LT" sz="1800" b="1" dirty="0" smtClean="0">
                          <a:effectLst/>
                        </a:rPr>
                        <a:t>concept</a:t>
                      </a:r>
                      <a:r>
                        <a:rPr lang="en-US" sz="1800" b="1" dirty="0" smtClean="0">
                          <a:effectLst/>
                        </a:rPr>
                        <a:t>s</a:t>
                      </a:r>
                      <a:endParaRPr lang="lt-LT" sz="1800" b="1" dirty="0">
                        <a:effectLst/>
                        <a:latin typeface="Times New Roman"/>
                        <a:ea typeface="Times New Roman"/>
                      </a:endParaRPr>
                    </a:p>
                  </a:txBody>
                  <a:tcPr marL="68580" marR="68580" marT="0" marB="0"/>
                </a:tc>
                <a:tc>
                  <a:txBody>
                    <a:bodyPr/>
                    <a:lstStyle/>
                    <a:p>
                      <a:pPr algn="ctr">
                        <a:spcBef>
                          <a:spcPts val="600"/>
                        </a:spcBef>
                        <a:spcAft>
                          <a:spcPts val="600"/>
                        </a:spcAft>
                      </a:pPr>
                      <a:r>
                        <a:rPr lang="lt-LT" sz="1800" b="1" dirty="0">
                          <a:effectLst/>
                        </a:rPr>
                        <a:t>Management IS creation </a:t>
                      </a:r>
                      <a:r>
                        <a:rPr lang="lt-LT" sz="1800" b="1" dirty="0" smtClean="0">
                          <a:effectLst/>
                        </a:rPr>
                        <a:t>concept</a:t>
                      </a:r>
                      <a:r>
                        <a:rPr lang="en-US" sz="1800" b="1" dirty="0" smtClean="0">
                          <a:effectLst/>
                        </a:rPr>
                        <a:t>s</a:t>
                      </a:r>
                      <a:r>
                        <a:rPr lang="lt-LT" sz="1800" b="1" dirty="0" smtClean="0">
                          <a:effectLst/>
                        </a:rPr>
                        <a:t> </a:t>
                      </a:r>
                      <a:r>
                        <a:rPr lang="lt-LT" sz="1800" b="1" dirty="0">
                          <a:effectLst/>
                        </a:rPr>
                        <a:t>(O‘Brien, 1990)</a:t>
                      </a:r>
                      <a:endParaRPr lang="lt-LT" sz="1800" b="1" dirty="0">
                        <a:effectLst/>
                        <a:latin typeface="Times New Roman"/>
                        <a:ea typeface="Times New Roman"/>
                      </a:endParaRPr>
                    </a:p>
                  </a:txBody>
                  <a:tcPr marL="68580" marR="68580" marT="0" marB="0"/>
                </a:tc>
                <a:tc>
                  <a:txBody>
                    <a:bodyPr/>
                    <a:lstStyle/>
                    <a:p>
                      <a:pPr>
                        <a:spcBef>
                          <a:spcPts val="600"/>
                        </a:spcBef>
                        <a:spcAft>
                          <a:spcPts val="600"/>
                        </a:spcAft>
                      </a:pPr>
                      <a:r>
                        <a:rPr lang="lt-LT" sz="1800" b="1" dirty="0">
                          <a:effectLst/>
                        </a:rPr>
                        <a:t> IT </a:t>
                      </a:r>
                      <a:r>
                        <a:rPr lang="lt-LT" sz="1800" b="1" dirty="0" smtClean="0">
                          <a:effectLst/>
                        </a:rPr>
                        <a:t>concept</a:t>
                      </a:r>
                      <a:r>
                        <a:rPr lang="en-US" sz="1800" b="1" dirty="0" smtClean="0">
                          <a:effectLst/>
                        </a:rPr>
                        <a:t>s</a:t>
                      </a:r>
                      <a:r>
                        <a:rPr lang="lt-LT" sz="1800" b="1" dirty="0" smtClean="0">
                          <a:effectLst/>
                        </a:rPr>
                        <a:t> </a:t>
                      </a:r>
                      <a:r>
                        <a:rPr lang="lt-LT" sz="1800" b="1" dirty="0">
                          <a:effectLst/>
                        </a:rPr>
                        <a:t>(O‘Brien, 1990), Zikmund et al 2003)</a:t>
                      </a:r>
                      <a:endParaRPr lang="lt-LT" sz="1800" b="1" dirty="0">
                        <a:effectLst/>
                        <a:latin typeface="Times New Roman"/>
                        <a:ea typeface="Times New Roman"/>
                      </a:endParaRPr>
                    </a:p>
                  </a:txBody>
                  <a:tcPr marL="68580" marR="68580" marT="0" marB="0"/>
                </a:tc>
              </a:tr>
              <a:tr h="370840">
                <a:tc>
                  <a:txBody>
                    <a:bodyPr/>
                    <a:lstStyle/>
                    <a:p>
                      <a:pPr>
                        <a:spcAft>
                          <a:spcPts val="0"/>
                        </a:spcAft>
                      </a:pPr>
                      <a:r>
                        <a:rPr lang="en-US" sz="1800" b="0" dirty="0" smtClean="0">
                          <a:effectLst/>
                        </a:rPr>
                        <a:t>1 </a:t>
                      </a:r>
                      <a:r>
                        <a:rPr lang="lt-LT" sz="1800" b="0" dirty="0" smtClean="0">
                          <a:effectLst/>
                        </a:rPr>
                        <a:t>Integration </a:t>
                      </a:r>
                      <a:r>
                        <a:rPr lang="lt-LT" sz="1800" b="0" dirty="0">
                          <a:effectLst/>
                        </a:rPr>
                        <a:t>of functional modules </a:t>
                      </a:r>
                      <a:endParaRPr lang="lt-LT" sz="1800" b="0" dirty="0">
                        <a:effectLst/>
                        <a:latin typeface="Times New Roman"/>
                        <a:ea typeface="Times New Roman"/>
                      </a:endParaRPr>
                    </a:p>
                  </a:txBody>
                  <a:tcPr marL="68580" marR="68580" marT="0" marB="0"/>
                </a:tc>
                <a:tc>
                  <a:txBody>
                    <a:bodyPr/>
                    <a:lstStyle/>
                    <a:p>
                      <a:pPr>
                        <a:spcAft>
                          <a:spcPts val="0"/>
                        </a:spcAft>
                      </a:pPr>
                      <a:r>
                        <a:rPr lang="lt-LT" sz="1800" b="1" dirty="0" smtClean="0">
                          <a:effectLst/>
                        </a:rPr>
                        <a:t>Management operations processing</a:t>
                      </a:r>
                      <a:endParaRPr lang="lt-LT" sz="1800" b="1" dirty="0">
                        <a:effectLst/>
                        <a:latin typeface="Times New Roman"/>
                        <a:ea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smtClean="0">
                          <a:solidFill>
                            <a:srgbClr val="FF0000"/>
                          </a:solidFill>
                          <a:effectLst/>
                        </a:rPr>
                        <a:t>Transactional processing</a:t>
                      </a:r>
                      <a:endParaRPr lang="lt-LT" sz="1800" b="1" dirty="0" smtClean="0">
                        <a:solidFill>
                          <a:srgbClr val="FF0000"/>
                        </a:solidFill>
                        <a:effectLst/>
                        <a:latin typeface="Times New Roman"/>
                        <a:ea typeface="Times New Roman"/>
                      </a:endParaRPr>
                    </a:p>
                    <a:p>
                      <a:endParaRPr lang="lt-LT" dirty="0"/>
                    </a:p>
                  </a:txBody>
                  <a:tcPr/>
                </a:tc>
              </a:tr>
              <a:tr h="370840">
                <a:tc>
                  <a:txBody>
                    <a:bodyPr/>
                    <a:lstStyle/>
                    <a:p>
                      <a:pPr>
                        <a:spcAft>
                          <a:spcPts val="0"/>
                        </a:spcAft>
                      </a:pPr>
                      <a:r>
                        <a:rPr lang="en-US" sz="1800" dirty="0" smtClean="0">
                          <a:effectLst/>
                        </a:rPr>
                        <a:t>2 </a:t>
                      </a:r>
                      <a:r>
                        <a:rPr lang="lt-LT" sz="1800" dirty="0" smtClean="0">
                          <a:effectLst/>
                        </a:rPr>
                        <a:t>Project </a:t>
                      </a:r>
                      <a:r>
                        <a:rPr lang="lt-LT" sz="1800" dirty="0">
                          <a:effectLst/>
                        </a:rPr>
                        <a:t>and campaign </a:t>
                      </a:r>
                      <a:endParaRPr lang="lt-LT" sz="1800" dirty="0">
                        <a:effectLst/>
                        <a:latin typeface="Times New Roman"/>
                        <a:ea typeface="Times New Roman"/>
                      </a:endParaRPr>
                    </a:p>
                  </a:txBody>
                  <a:tcPr marL="68580" marR="68580" marT="0" marB="0"/>
                </a:tc>
                <a:tc rowSpan="4">
                  <a:txBody>
                    <a:bodyPr/>
                    <a:lstStyle/>
                    <a:p>
                      <a:pPr>
                        <a:spcAft>
                          <a:spcPts val="0"/>
                        </a:spcAft>
                      </a:pPr>
                      <a:r>
                        <a:rPr lang="lt-LT" sz="1800" dirty="0" smtClean="0">
                          <a:effectLst/>
                        </a:rPr>
                        <a:t>Creating strategic advantage</a:t>
                      </a:r>
                    </a:p>
                    <a:p>
                      <a:pPr>
                        <a:spcAft>
                          <a:spcPts val="0"/>
                        </a:spcAft>
                      </a:pPr>
                      <a:r>
                        <a:rPr lang="lt-LT" sz="1800" dirty="0" smtClean="0">
                          <a:effectLst/>
                        </a:rPr>
                        <a:t>ERP (enterprise resource planning)</a:t>
                      </a:r>
                    </a:p>
                    <a:p>
                      <a:pPr>
                        <a:spcAft>
                          <a:spcPts val="0"/>
                        </a:spcAft>
                      </a:pPr>
                      <a:r>
                        <a:rPr lang="lt-LT" sz="1800" dirty="0" smtClean="0">
                          <a:effectLst/>
                        </a:rPr>
                        <a:t>CRM </a:t>
                      </a:r>
                    </a:p>
                  </a:txBody>
                  <a:tcPr/>
                </a:tc>
                <a:tc rowSpan="4">
                  <a:txBody>
                    <a:bodyPr/>
                    <a:lstStyle/>
                    <a:p>
                      <a:pPr>
                        <a:spcAft>
                          <a:spcPts val="0"/>
                        </a:spcAft>
                      </a:pPr>
                      <a:r>
                        <a:rPr lang="lt-LT" sz="1800" dirty="0" smtClean="0">
                          <a:solidFill>
                            <a:srgbClr val="FF0000"/>
                          </a:solidFill>
                          <a:effectLst/>
                        </a:rPr>
                        <a:t>Analytic applications,</a:t>
                      </a:r>
                    </a:p>
                    <a:p>
                      <a:pPr>
                        <a:spcAft>
                          <a:spcPts val="0"/>
                        </a:spcAft>
                      </a:pPr>
                      <a:r>
                        <a:rPr lang="lt-LT" sz="1800" dirty="0" smtClean="0">
                          <a:solidFill>
                            <a:srgbClr val="FF0000"/>
                          </a:solidFill>
                          <a:effectLst/>
                        </a:rPr>
                        <a:t>EAI (enterprise application integration), CRM</a:t>
                      </a:r>
                      <a:endParaRPr lang="lt-LT" sz="1800" dirty="0" smtClean="0">
                        <a:solidFill>
                          <a:srgbClr val="FF0000"/>
                        </a:solidFill>
                        <a:effectLst/>
                        <a:latin typeface="Times New Roman"/>
                        <a:ea typeface="Times New Roman"/>
                      </a:endParaRPr>
                    </a:p>
                    <a:p>
                      <a:endParaRPr lang="lt-LT" dirty="0"/>
                    </a:p>
                  </a:txBody>
                  <a:tcPr/>
                </a:tc>
              </a:tr>
              <a:tr h="370840">
                <a:tc>
                  <a:txBody>
                    <a:bodyPr/>
                    <a:lstStyle/>
                    <a:p>
                      <a:pPr>
                        <a:spcAft>
                          <a:spcPts val="0"/>
                        </a:spcAft>
                      </a:pPr>
                      <a:r>
                        <a:rPr lang="en-US" sz="1800" b="0" dirty="0" smtClean="0">
                          <a:effectLst/>
                        </a:rPr>
                        <a:t>3 </a:t>
                      </a:r>
                      <a:r>
                        <a:rPr lang="lt-LT" sz="1800" b="0" dirty="0" smtClean="0">
                          <a:effectLst/>
                        </a:rPr>
                        <a:t>Value </a:t>
                      </a:r>
                      <a:r>
                        <a:rPr lang="lt-LT" sz="1800" b="0" dirty="0">
                          <a:effectLst/>
                        </a:rPr>
                        <a:t>chain system</a:t>
                      </a:r>
                      <a:endParaRPr lang="lt-LT" sz="1800" b="0" dirty="0">
                        <a:effectLst/>
                        <a:latin typeface="Times New Roman"/>
                        <a:ea typeface="Times New Roman"/>
                      </a:endParaRPr>
                    </a:p>
                  </a:txBody>
                  <a:tcPr marL="68580" marR="68580" marT="0" marB="0"/>
                </a:tc>
                <a:tc vMerge="1">
                  <a:txBody>
                    <a:bodyPr/>
                    <a:lstStyle/>
                    <a:p>
                      <a:endParaRPr lang="lt-LT" dirty="0"/>
                    </a:p>
                  </a:txBody>
                  <a:tcPr/>
                </a:tc>
                <a:tc vMerge="1">
                  <a:txBody>
                    <a:bodyPr/>
                    <a:lstStyle/>
                    <a:p>
                      <a:endParaRPr lang="lt-LT" dirty="0"/>
                    </a:p>
                  </a:txBody>
                  <a:tcPr/>
                </a:tc>
              </a:tr>
              <a:tr h="370840">
                <a:tc>
                  <a:txBody>
                    <a:bodyPr/>
                    <a:lstStyle/>
                    <a:p>
                      <a:pPr>
                        <a:spcAft>
                          <a:spcPts val="0"/>
                        </a:spcAft>
                      </a:pPr>
                      <a:r>
                        <a:rPr lang="en-US" sz="1800" b="0" dirty="0" smtClean="0">
                          <a:effectLst/>
                        </a:rPr>
                        <a:t>4 </a:t>
                      </a:r>
                      <a:r>
                        <a:rPr lang="lt-LT" sz="1800" b="0" dirty="0" smtClean="0">
                          <a:effectLst/>
                        </a:rPr>
                        <a:t>Competitive </a:t>
                      </a:r>
                      <a:r>
                        <a:rPr lang="lt-LT" sz="1800" b="0" dirty="0">
                          <a:effectLst/>
                        </a:rPr>
                        <a:t>system</a:t>
                      </a:r>
                      <a:endParaRPr lang="lt-LT" sz="1800" b="0" dirty="0">
                        <a:effectLst/>
                        <a:latin typeface="Times New Roman"/>
                        <a:ea typeface="Times New Roman"/>
                      </a:endParaRPr>
                    </a:p>
                  </a:txBody>
                  <a:tcPr marL="68580" marR="68580" marT="0" marB="0"/>
                </a:tc>
                <a:tc vMerge="1">
                  <a:txBody>
                    <a:bodyPr/>
                    <a:lstStyle/>
                    <a:p>
                      <a:endParaRPr lang="lt-LT" dirty="0"/>
                    </a:p>
                  </a:txBody>
                  <a:tcPr/>
                </a:tc>
                <a:tc vMerge="1">
                  <a:txBody>
                    <a:bodyPr/>
                    <a:lstStyle/>
                    <a:p>
                      <a:endParaRPr lang="lt-LT" dirty="0"/>
                    </a:p>
                  </a:txBody>
                  <a:tcPr/>
                </a:tc>
              </a:tr>
              <a:tr h="370840">
                <a:tc>
                  <a:txBody>
                    <a:bodyPr/>
                    <a:lstStyle/>
                    <a:p>
                      <a:pPr>
                        <a:spcAft>
                          <a:spcPts val="0"/>
                        </a:spcAft>
                      </a:pPr>
                      <a:r>
                        <a:rPr lang="en-US" sz="1800" b="0" dirty="0" smtClean="0">
                          <a:effectLst/>
                        </a:rPr>
                        <a:t>5 </a:t>
                      </a:r>
                      <a:r>
                        <a:rPr lang="lt-LT" sz="1800" b="0" dirty="0" smtClean="0">
                          <a:effectLst/>
                        </a:rPr>
                        <a:t>End-user </a:t>
                      </a:r>
                      <a:r>
                        <a:rPr lang="lt-LT" sz="1800" b="0" dirty="0">
                          <a:effectLst/>
                        </a:rPr>
                        <a:t>„ad hoc“ support</a:t>
                      </a:r>
                      <a:endParaRPr lang="lt-LT" sz="1800" b="0" dirty="0">
                        <a:effectLst/>
                        <a:latin typeface="Times New Roman"/>
                        <a:ea typeface="Times New Roman"/>
                      </a:endParaRPr>
                    </a:p>
                  </a:txBody>
                  <a:tcPr marL="68580" marR="68580" marT="0" marB="0"/>
                </a:tc>
                <a:tc vMerge="1">
                  <a:txBody>
                    <a:bodyPr/>
                    <a:lstStyle/>
                    <a:p>
                      <a:endParaRPr lang="lt-LT" dirty="0"/>
                    </a:p>
                  </a:txBody>
                  <a:tcPr/>
                </a:tc>
                <a:tc vMerge="1">
                  <a:txBody>
                    <a:bodyPr/>
                    <a:lstStyle/>
                    <a:p>
                      <a:endParaRPr lang="lt-LT" dirty="0"/>
                    </a:p>
                  </a:txBody>
                  <a:tcPr/>
                </a:tc>
              </a:tr>
              <a:tr h="370840">
                <a:tc>
                  <a:txBody>
                    <a:bodyPr/>
                    <a:lstStyle/>
                    <a:p>
                      <a:pPr marL="0" algn="l" defTabSz="914400" rtl="0" eaLnBrk="1" latinLnBrk="0" hangingPunct="1">
                        <a:spcAft>
                          <a:spcPts val="0"/>
                        </a:spcAft>
                      </a:pPr>
                      <a:r>
                        <a:rPr lang="en-US" sz="1800" b="0" kern="1200" dirty="0" smtClean="0">
                          <a:solidFill>
                            <a:schemeClr val="dk1"/>
                          </a:solidFill>
                          <a:effectLst/>
                          <a:latin typeface="+mn-lt"/>
                          <a:ea typeface="+mn-ea"/>
                          <a:cs typeface="+mn-cs"/>
                        </a:rPr>
                        <a:t>6 </a:t>
                      </a:r>
                      <a:r>
                        <a:rPr lang="lt-LT" sz="1800" b="0" kern="1200" dirty="0" smtClean="0">
                          <a:solidFill>
                            <a:schemeClr val="dk1"/>
                          </a:solidFill>
                          <a:effectLst/>
                          <a:latin typeface="+mn-lt"/>
                          <a:ea typeface="+mn-ea"/>
                          <a:cs typeface="+mn-cs"/>
                        </a:rPr>
                        <a:t>Support </a:t>
                      </a:r>
                      <a:r>
                        <a:rPr lang="lt-LT" sz="1800" b="0" kern="1200" dirty="0">
                          <a:solidFill>
                            <a:schemeClr val="dk1"/>
                          </a:solidFill>
                          <a:effectLst/>
                          <a:latin typeface="+mn-lt"/>
                          <a:ea typeface="+mn-ea"/>
                          <a:cs typeface="+mn-cs"/>
                        </a:rPr>
                        <a:t>for marketing management </a:t>
                      </a:r>
                      <a:r>
                        <a:rPr lang="lt-LT" sz="1800" b="0" kern="1200" dirty="0" smtClean="0">
                          <a:solidFill>
                            <a:schemeClr val="dk1"/>
                          </a:solidFill>
                          <a:effectLst/>
                          <a:latin typeface="+mn-lt"/>
                          <a:ea typeface="+mn-ea"/>
                          <a:cs typeface="+mn-cs"/>
                        </a:rPr>
                        <a:t>processes</a:t>
                      </a:r>
                      <a:endParaRPr lang="en-US" sz="1800" b="0" kern="1200" dirty="0" smtClean="0">
                        <a:solidFill>
                          <a:schemeClr val="dk1"/>
                        </a:solidFill>
                        <a:effectLst/>
                        <a:latin typeface="+mn-lt"/>
                        <a:ea typeface="+mn-ea"/>
                        <a:cs typeface="+mn-cs"/>
                      </a:endParaRPr>
                    </a:p>
                    <a:p>
                      <a:pPr marL="0" algn="l" defTabSz="914400" rtl="0" eaLnBrk="1" latinLnBrk="0" hangingPunct="1">
                        <a:spcAft>
                          <a:spcPts val="0"/>
                        </a:spcAft>
                      </a:pPr>
                      <a:r>
                        <a:rPr lang="lt-LT" sz="1800" b="0" kern="1200" dirty="0" smtClean="0">
                          <a:solidFill>
                            <a:schemeClr val="dk1"/>
                          </a:solidFill>
                          <a:effectLst/>
                          <a:latin typeface="+mn-lt"/>
                          <a:ea typeface="+mn-ea"/>
                          <a:cs typeface="+mn-cs"/>
                        </a:rPr>
                        <a:t> </a:t>
                      </a:r>
                      <a:endParaRPr lang="en-US" sz="1800" b="0" kern="1200" dirty="0" smtClean="0">
                        <a:solidFill>
                          <a:schemeClr val="dk1"/>
                        </a:solidFill>
                        <a:effectLst/>
                        <a:latin typeface="+mn-lt"/>
                        <a:ea typeface="+mn-ea"/>
                        <a:cs typeface="+mn-cs"/>
                      </a:endParaRPr>
                    </a:p>
                    <a:p>
                      <a:pPr marL="0" algn="l" defTabSz="914400" rtl="0" eaLnBrk="1" latinLnBrk="0" hangingPunct="1">
                        <a:spcAft>
                          <a:spcPts val="0"/>
                        </a:spcAft>
                      </a:pPr>
                      <a:r>
                        <a:rPr lang="en-US" sz="1800" b="0" kern="1200" dirty="0" smtClean="0">
                          <a:solidFill>
                            <a:schemeClr val="dk1"/>
                          </a:solidFill>
                          <a:effectLst/>
                          <a:latin typeface="+mn-lt"/>
                          <a:ea typeface="+mn-ea"/>
                          <a:cs typeface="+mn-cs"/>
                        </a:rPr>
                        <a:t>7 </a:t>
                      </a:r>
                      <a:r>
                        <a:rPr lang="lt-LT" sz="1800" b="0" kern="1200" dirty="0" smtClean="0">
                          <a:solidFill>
                            <a:schemeClr val="dk1"/>
                          </a:solidFill>
                          <a:effectLst/>
                          <a:latin typeface="+mn-lt"/>
                          <a:ea typeface="+mn-ea"/>
                          <a:cs typeface="+mn-cs"/>
                        </a:rPr>
                        <a:t>Marketing </a:t>
                      </a:r>
                      <a:r>
                        <a:rPr lang="lt-LT" sz="1800" b="0" kern="1200" dirty="0">
                          <a:solidFill>
                            <a:schemeClr val="dk1"/>
                          </a:solidFill>
                          <a:effectLst/>
                          <a:latin typeface="+mn-lt"/>
                          <a:ea typeface="+mn-ea"/>
                          <a:cs typeface="+mn-cs"/>
                        </a:rPr>
                        <a:t>intelligence </a:t>
                      </a:r>
                      <a:r>
                        <a:rPr lang="lt-LT" sz="1800" b="0" kern="1200" dirty="0" smtClean="0">
                          <a:solidFill>
                            <a:schemeClr val="dk1"/>
                          </a:solidFill>
                          <a:effectLst/>
                          <a:latin typeface="+mn-lt"/>
                          <a:ea typeface="+mn-ea"/>
                          <a:cs typeface="+mn-cs"/>
                        </a:rPr>
                        <a:t>system</a:t>
                      </a:r>
                      <a:endParaRPr lang="en-US" sz="1800" b="0" kern="1200" dirty="0" smtClean="0">
                        <a:solidFill>
                          <a:schemeClr val="dk1"/>
                        </a:solidFill>
                        <a:effectLst/>
                        <a:latin typeface="+mn-lt"/>
                        <a:ea typeface="+mn-ea"/>
                        <a:cs typeface="+mn-cs"/>
                      </a:endParaRPr>
                    </a:p>
                    <a:p>
                      <a:pPr marL="0" algn="l" defTabSz="914400" rtl="0" eaLnBrk="1" latinLnBrk="0" hangingPunct="1">
                        <a:spcAft>
                          <a:spcPts val="0"/>
                        </a:spcAft>
                      </a:pPr>
                      <a:endParaRPr lang="en-US" sz="1800" b="0" kern="1200" dirty="0" smtClean="0">
                        <a:solidFill>
                          <a:schemeClr val="dk1"/>
                        </a:solidFill>
                        <a:effectLst/>
                        <a:latin typeface="+mn-lt"/>
                        <a:ea typeface="+mn-ea"/>
                        <a:cs typeface="+mn-cs"/>
                      </a:endParaRPr>
                    </a:p>
                    <a:p>
                      <a:pPr marL="0" algn="l" defTabSz="914400" rtl="0" eaLnBrk="1" latinLnBrk="0" hangingPunct="1">
                        <a:spcAft>
                          <a:spcPts val="0"/>
                        </a:spcAft>
                      </a:pPr>
                      <a:r>
                        <a:rPr lang="en-US" sz="1800" b="0" kern="1200" dirty="0" smtClean="0">
                          <a:solidFill>
                            <a:schemeClr val="dk1"/>
                          </a:solidFill>
                          <a:effectLst/>
                          <a:latin typeface="+mn-lt"/>
                          <a:ea typeface="+mn-ea"/>
                          <a:cs typeface="+mn-cs"/>
                        </a:rPr>
                        <a:t>8 Multidimensional </a:t>
                      </a:r>
                      <a:r>
                        <a:rPr lang="en-US" sz="1800" b="0" kern="1200" smtClean="0">
                          <a:solidFill>
                            <a:schemeClr val="dk1"/>
                          </a:solidFill>
                          <a:effectLst/>
                          <a:latin typeface="+mn-lt"/>
                          <a:ea typeface="+mn-ea"/>
                          <a:cs typeface="+mn-cs"/>
                        </a:rPr>
                        <a:t>MkIS</a:t>
                      </a:r>
                      <a:endParaRPr lang="lt-LT" sz="1800" b="0" kern="1200" dirty="0">
                        <a:solidFill>
                          <a:schemeClr val="dk1"/>
                        </a:solidFill>
                        <a:effectLst/>
                        <a:latin typeface="+mn-lt"/>
                        <a:ea typeface="+mn-ea"/>
                        <a:cs typeface="+mn-cs"/>
                      </a:endParaRPr>
                    </a:p>
                  </a:txBody>
                  <a:tcPr marL="68580" marR="68580" marT="0" marB="0"/>
                </a:tc>
                <a:tc>
                  <a:txBody>
                    <a:bodyPr/>
                    <a:lstStyle/>
                    <a:p>
                      <a:pPr>
                        <a:spcAft>
                          <a:spcPts val="0"/>
                        </a:spcAft>
                      </a:pPr>
                      <a:r>
                        <a:rPr lang="lt-LT" sz="1800" b="1" dirty="0" smtClean="0">
                          <a:solidFill>
                            <a:srgbClr val="0070C0"/>
                          </a:solidFill>
                          <a:effectLst/>
                        </a:rPr>
                        <a:t>Decision making support (DSS)</a:t>
                      </a:r>
                    </a:p>
                    <a:p>
                      <a:pPr>
                        <a:spcAft>
                          <a:spcPts val="0"/>
                        </a:spcAft>
                      </a:pPr>
                      <a:r>
                        <a:rPr lang="lt-LT" sz="1800" b="1" dirty="0" smtClean="0">
                          <a:solidFill>
                            <a:srgbClr val="0070C0"/>
                          </a:solidFill>
                          <a:effectLst/>
                        </a:rPr>
                        <a:t>Expert systems (ES)</a:t>
                      </a:r>
                    </a:p>
                    <a:p>
                      <a:pPr>
                        <a:spcAft>
                          <a:spcPts val="0"/>
                        </a:spcAft>
                      </a:pPr>
                      <a:r>
                        <a:rPr lang="lt-LT" sz="1800" b="1" dirty="0" smtClean="0">
                          <a:solidFill>
                            <a:srgbClr val="0070C0"/>
                          </a:solidFill>
                          <a:effectLst/>
                        </a:rPr>
                        <a:t>Executive information systems (EIS)</a:t>
                      </a:r>
                    </a:p>
                    <a:p>
                      <a:pPr>
                        <a:spcAft>
                          <a:spcPts val="0"/>
                        </a:spcAft>
                      </a:pPr>
                      <a:r>
                        <a:rPr lang="lt-LT" sz="1800" b="1" dirty="0" smtClean="0">
                          <a:solidFill>
                            <a:srgbClr val="0070C0"/>
                          </a:solidFill>
                          <a:effectLst/>
                        </a:rPr>
                        <a:t>Business intelligence systems (BI)</a:t>
                      </a:r>
                      <a:endParaRPr lang="lt-LT" sz="1800" b="1" dirty="0" smtClean="0">
                        <a:solidFill>
                          <a:srgbClr val="0070C0"/>
                        </a:solidFill>
                        <a:effectLst/>
                        <a:latin typeface="Times New Roman"/>
                        <a:ea typeface="Times New Roman"/>
                      </a:endParaRPr>
                    </a:p>
                    <a:p>
                      <a:endParaRPr lang="lt-LT" dirty="0"/>
                    </a:p>
                  </a:txBody>
                  <a:tcPr/>
                </a:tc>
                <a:tc>
                  <a:txBody>
                    <a:bodyPr/>
                    <a:lstStyle/>
                    <a:p>
                      <a:pPr>
                        <a:spcAft>
                          <a:spcPts val="0"/>
                        </a:spcAft>
                      </a:pPr>
                      <a:r>
                        <a:rPr lang="lt-LT" sz="1800" b="1" dirty="0" smtClean="0">
                          <a:solidFill>
                            <a:srgbClr val="FF0000"/>
                          </a:solidFill>
                          <a:effectLst/>
                        </a:rPr>
                        <a:t>data warehouses, data mining, OLAP (online analytical processing)</a:t>
                      </a:r>
                      <a:endParaRPr lang="lt-LT" sz="1800" b="1" dirty="0">
                        <a:solidFill>
                          <a:srgbClr val="FF0000"/>
                        </a:solidFill>
                        <a:effectLst/>
                        <a:latin typeface="Times New Roman"/>
                        <a:ea typeface="Times New Roman"/>
                      </a:endParaRPr>
                    </a:p>
                  </a:txBody>
                  <a:tcPr/>
                </a:tc>
              </a:tr>
            </a:tbl>
          </a:graphicData>
        </a:graphic>
      </p:graphicFrame>
      <p:sp>
        <p:nvSpPr>
          <p:cNvPr id="83998" name="Slide Number Placeholder 3"/>
          <p:cNvSpPr>
            <a:spLocks noGrp="1"/>
          </p:cNvSpPr>
          <p:nvPr>
            <p:ph type="sldNum" sz="quarter" idx="12"/>
          </p:nvPr>
        </p:nvSpPr>
        <p:spPr>
          <a:noFill/>
          <a:ln>
            <a:miter lim="800000"/>
            <a:headEnd/>
            <a:tailEnd/>
          </a:ln>
        </p:spPr>
        <p:txBody>
          <a:bodyPr/>
          <a:lstStyle/>
          <a:p>
            <a:fld id="{E5A6C744-8B45-4005-8D9B-0F3ED7AE486A}" type="slidenum">
              <a:rPr lang="en-US" smtClean="0"/>
              <a:pPr/>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lt-LT" b="1" smtClean="0"/>
              <a:t>Interrelationship of </a:t>
            </a:r>
            <a:r>
              <a:rPr lang="en-US" b="1" smtClean="0"/>
              <a:t>MIS</a:t>
            </a:r>
            <a:r>
              <a:rPr lang="lt-LT" b="1" smtClean="0"/>
              <a:t>, MkIS and IT concepts</a:t>
            </a:r>
            <a:endParaRPr lang="lt-LT" smtClean="0"/>
          </a:p>
        </p:txBody>
      </p:sp>
      <p:sp>
        <p:nvSpPr>
          <p:cNvPr id="84994" name="Content Placeholder 2"/>
          <p:cNvSpPr>
            <a:spLocks noGrp="1"/>
          </p:cNvSpPr>
          <p:nvPr>
            <p:ph idx="1"/>
          </p:nvPr>
        </p:nvSpPr>
        <p:spPr>
          <a:xfrm>
            <a:off x="1331913" y="1600200"/>
            <a:ext cx="7688262" cy="4525963"/>
          </a:xfrm>
        </p:spPr>
        <p:txBody>
          <a:bodyPr/>
          <a:lstStyle/>
          <a:p>
            <a:pPr marL="0" indent="0">
              <a:buFontTx/>
              <a:buNone/>
            </a:pPr>
            <a:r>
              <a:rPr lang="en-US" smtClean="0"/>
              <a:t>Di</a:t>
            </a:r>
            <a:r>
              <a:rPr lang="lt-LT" smtClean="0"/>
              <a:t>fferent concepts can be identified by analysis of functionality and structure of the existing MkIS models. </a:t>
            </a:r>
            <a:endParaRPr lang="en-US" smtClean="0"/>
          </a:p>
          <a:p>
            <a:pPr marL="0" indent="0">
              <a:buFontTx/>
              <a:buNone/>
            </a:pPr>
            <a:r>
              <a:rPr lang="lt-LT" smtClean="0"/>
              <a:t>However they all are based on combining different information processing methods implemented in MkIS functional subsystems and cannot serve the multidimensional origin of information processing of marketing managers</a:t>
            </a:r>
            <a:endParaRPr lang="en-US" smtClean="0"/>
          </a:p>
          <a:p>
            <a:pPr marL="0" indent="0">
              <a:buFontTx/>
              <a:buNone/>
            </a:pPr>
            <a:r>
              <a:rPr lang="en-US" smtClean="0"/>
              <a:t>The MIS and IT concepts for MkIS implementation describe different perspectives of the same system.</a:t>
            </a:r>
            <a:endParaRPr lang="lt-LT" smtClean="0"/>
          </a:p>
        </p:txBody>
      </p:sp>
      <p:sp>
        <p:nvSpPr>
          <p:cNvPr id="84995" name="Slide Number Placeholder 3"/>
          <p:cNvSpPr>
            <a:spLocks noGrp="1"/>
          </p:cNvSpPr>
          <p:nvPr>
            <p:ph type="sldNum" sz="quarter" idx="12"/>
          </p:nvPr>
        </p:nvSpPr>
        <p:spPr>
          <a:noFill/>
          <a:ln>
            <a:miter lim="800000"/>
            <a:headEnd/>
            <a:tailEnd/>
          </a:ln>
        </p:spPr>
        <p:txBody>
          <a:bodyPr/>
          <a:lstStyle/>
          <a:p>
            <a:fld id="{DBC3ACD0-1F48-4334-ACA9-05EFBF5E37BC}" type="slidenum">
              <a:rPr lang="en-US" smtClean="0"/>
              <a:pPr/>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IT roles in marketing </a:t>
            </a:r>
            <a:endParaRPr lang="en-GB" dirty="0"/>
          </a:p>
        </p:txBody>
      </p:sp>
      <p:sp>
        <p:nvSpPr>
          <p:cNvPr id="3" name="Content Placeholder 2"/>
          <p:cNvSpPr>
            <a:spLocks noGrp="1"/>
          </p:cNvSpPr>
          <p:nvPr>
            <p:ph idx="1"/>
          </p:nvPr>
        </p:nvSpPr>
        <p:spPr/>
        <p:txBody>
          <a:bodyPr/>
          <a:lstStyle/>
          <a:p>
            <a:r>
              <a:rPr lang="en-GB" dirty="0">
                <a:hlinkClick r:id="rId2"/>
              </a:rPr>
              <a:t>http://www.esri.com</a:t>
            </a:r>
            <a:r>
              <a:rPr lang="en-GB" dirty="0" smtClean="0">
                <a:hlinkClick r:id="rId2"/>
              </a:rPr>
              <a:t>/</a:t>
            </a:r>
            <a:endParaRPr lang="en-GB" dirty="0" smtClean="0"/>
          </a:p>
          <a:p>
            <a:r>
              <a:rPr lang="en-GB" dirty="0">
                <a:hlinkClick r:id="rId3"/>
              </a:rPr>
              <a:t>http://</a:t>
            </a:r>
            <a:r>
              <a:rPr lang="en-GB" dirty="0" smtClean="0">
                <a:hlinkClick r:id="rId3"/>
              </a:rPr>
              <a:t>www.microstrategy.com/</a:t>
            </a:r>
            <a:endParaRPr lang="en-GB" dirty="0" smtClean="0"/>
          </a:p>
          <a:p>
            <a:r>
              <a:rPr lang="en-GB" dirty="0" smtClean="0"/>
              <a:t>http</a:t>
            </a:r>
            <a:r>
              <a:rPr lang="en-GB" dirty="0"/>
              <a:t>://www.microsoft.com/en-us/dynamics/crm-customer-center/create-or-edit-a-campaign-in-the-crm-marketing-work-area.aspx</a:t>
            </a:r>
          </a:p>
        </p:txBody>
      </p:sp>
      <p:sp>
        <p:nvSpPr>
          <p:cNvPr id="4" name="Slide Number Placeholder 3"/>
          <p:cNvSpPr>
            <a:spLocks noGrp="1"/>
          </p:cNvSpPr>
          <p:nvPr>
            <p:ph type="sldNum" sz="quarter" idx="12"/>
          </p:nvPr>
        </p:nvSpPr>
        <p:spPr/>
        <p:txBody>
          <a:bodyPr/>
          <a:lstStyle/>
          <a:p>
            <a:pPr>
              <a:defRPr/>
            </a:pPr>
            <a:fld id="{B7B33786-EC8D-45B9-A2B7-F648EC9FAFDB}" type="slidenum">
              <a:rPr lang="en-US" smtClean="0"/>
              <a:pPr>
                <a:defRPr/>
              </a:pPr>
              <a:t>58</a:t>
            </a:fld>
            <a:endParaRPr lang="en-US"/>
          </a:p>
        </p:txBody>
      </p:sp>
    </p:spTree>
    <p:extLst>
      <p:ext uri="{BB962C8B-B14F-4D97-AF65-F5344CB8AC3E}">
        <p14:creationId xmlns:p14="http://schemas.microsoft.com/office/powerpoint/2010/main" val="4000111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2700338" y="260350"/>
            <a:ext cx="6316662" cy="1143000"/>
          </a:xfrm>
        </p:spPr>
        <p:txBody>
          <a:bodyPr/>
          <a:lstStyle/>
          <a:p>
            <a:r>
              <a:rPr lang="en-US" b="1" dirty="0" smtClean="0"/>
              <a:t>Assignment</a:t>
            </a:r>
            <a:endParaRPr lang="lt-LT" b="1" dirty="0" smtClean="0"/>
          </a:p>
        </p:txBody>
      </p:sp>
      <p:sp>
        <p:nvSpPr>
          <p:cNvPr id="86018" name="Content Placeholder 2"/>
          <p:cNvSpPr>
            <a:spLocks noGrp="1"/>
          </p:cNvSpPr>
          <p:nvPr>
            <p:ph idx="1"/>
          </p:nvPr>
        </p:nvSpPr>
        <p:spPr>
          <a:xfrm>
            <a:off x="1476375" y="1484313"/>
            <a:ext cx="7543800" cy="4752975"/>
          </a:xfrm>
        </p:spPr>
        <p:txBody>
          <a:bodyPr/>
          <a:lstStyle/>
          <a:p>
            <a:pPr marL="0" lvl="1" indent="0">
              <a:spcBef>
                <a:spcPts val="0"/>
              </a:spcBef>
              <a:buFontTx/>
              <a:buNone/>
              <a:defRPr/>
            </a:pPr>
            <a:r>
              <a:rPr lang="en-GB" b="1" dirty="0"/>
              <a:t>Tools &amp;software (demo): </a:t>
            </a:r>
            <a:r>
              <a:rPr lang="en-US" dirty="0"/>
              <a:t>CESIM simulation solutions </a:t>
            </a:r>
            <a:r>
              <a:rPr lang="en-GB" dirty="0"/>
              <a:t>for multi-stage market modelling games</a:t>
            </a:r>
          </a:p>
          <a:p>
            <a:pPr marL="0" lvl="1" indent="0">
              <a:spcBef>
                <a:spcPts val="0"/>
              </a:spcBef>
              <a:buNone/>
              <a:defRPr/>
            </a:pPr>
            <a:r>
              <a:rPr lang="en-GB" b="1" dirty="0"/>
              <a:t>Lab work training: </a:t>
            </a:r>
            <a:r>
              <a:rPr lang="en-GB" dirty="0"/>
              <a:t>assignment </a:t>
            </a:r>
            <a:r>
              <a:rPr lang="en-GB" b="1" dirty="0"/>
              <a:t> </a:t>
            </a:r>
            <a:r>
              <a:rPr lang="en-GB" dirty="0"/>
              <a:t>for </a:t>
            </a:r>
            <a:r>
              <a:rPr lang="en-US" dirty="0"/>
              <a:t>CESIM team simulation </a:t>
            </a:r>
            <a:r>
              <a:rPr lang="en-US" dirty="0" smtClean="0"/>
              <a:t>sessions.</a:t>
            </a:r>
          </a:p>
          <a:p>
            <a:pPr marL="0" lvl="1" indent="0">
              <a:spcBef>
                <a:spcPts val="0"/>
              </a:spcBef>
              <a:buNone/>
              <a:defRPr/>
            </a:pPr>
            <a:r>
              <a:rPr lang="en-US" dirty="0" smtClean="0"/>
              <a:t>The game </a:t>
            </a:r>
            <a:r>
              <a:rPr lang="en-US" dirty="0" err="1" smtClean="0"/>
              <a:t>Simbrand</a:t>
            </a:r>
            <a:endParaRPr lang="en-US" dirty="0" smtClean="0"/>
          </a:p>
          <a:p>
            <a:pPr marL="0" lvl="1" indent="0">
              <a:spcBef>
                <a:spcPts val="0"/>
              </a:spcBef>
              <a:buNone/>
              <a:defRPr/>
            </a:pPr>
            <a:r>
              <a:rPr lang="en-US" dirty="0"/>
              <a:t>Game </a:t>
            </a:r>
            <a:r>
              <a:rPr lang="en-US" dirty="0" smtClean="0"/>
              <a:t>description video: www.cesim.com /resources</a:t>
            </a:r>
          </a:p>
          <a:p>
            <a:pPr marL="0" lvl="1" indent="0">
              <a:spcBef>
                <a:spcPts val="0"/>
              </a:spcBef>
              <a:buNone/>
              <a:defRPr/>
            </a:pPr>
            <a:r>
              <a:rPr lang="en-US" dirty="0" smtClean="0"/>
              <a:t>Team access  </a:t>
            </a:r>
            <a:r>
              <a:rPr lang="lt-LT" dirty="0" smtClean="0">
                <a:hlinkClick r:id="rId2"/>
              </a:rPr>
              <a:t>http</a:t>
            </a:r>
            <a:r>
              <a:rPr lang="lt-LT" dirty="0">
                <a:hlinkClick r:id="rId2"/>
              </a:rPr>
              <a:t>://sim.cesim.com</a:t>
            </a:r>
            <a:r>
              <a:rPr lang="lt-LT" dirty="0" smtClean="0">
                <a:hlinkClick r:id="rId2"/>
              </a:rPr>
              <a:t>/</a:t>
            </a:r>
            <a:endParaRPr lang="en-GB" dirty="0" smtClean="0"/>
          </a:p>
          <a:p>
            <a:pPr marL="0" lvl="1" indent="0">
              <a:spcBef>
                <a:spcPts val="0"/>
              </a:spcBef>
              <a:buNone/>
              <a:defRPr/>
            </a:pPr>
            <a:r>
              <a:rPr lang="en-GB" dirty="0" smtClean="0"/>
              <a:t>User names</a:t>
            </a:r>
            <a:r>
              <a:rPr lang="en-GB" smtClean="0"/>
              <a:t>: Assignment_1.doc</a:t>
            </a:r>
            <a:endParaRPr lang="en-US" dirty="0" smtClean="0"/>
          </a:p>
          <a:p>
            <a:pPr marL="0" lvl="1" indent="0">
              <a:spcBef>
                <a:spcPts val="0"/>
              </a:spcBef>
              <a:buNone/>
              <a:defRPr/>
            </a:pPr>
            <a:r>
              <a:rPr lang="en-US" dirty="0"/>
              <a:t>The simulation: </a:t>
            </a:r>
            <a:r>
              <a:rPr lang="lt-LT" dirty="0" smtClean="0">
                <a:hlinkClick r:id="rId3"/>
              </a:rPr>
              <a:t>Rinkos </a:t>
            </a:r>
            <a:r>
              <a:rPr lang="lt-LT" dirty="0">
                <a:hlinkClick r:id="rId3"/>
              </a:rPr>
              <a:t>modeliavimas (RMOD)</a:t>
            </a:r>
            <a:endParaRPr lang="en-US" dirty="0"/>
          </a:p>
          <a:p>
            <a:pPr marL="0" lvl="1" indent="0">
              <a:spcBef>
                <a:spcPts val="0"/>
              </a:spcBef>
              <a:buNone/>
              <a:defRPr/>
            </a:pPr>
            <a:r>
              <a:rPr lang="en-US" dirty="0" smtClean="0"/>
              <a:t>Timetable for submitting decisions set in the simulation area</a:t>
            </a:r>
          </a:p>
          <a:p>
            <a:pPr marL="0" lvl="1" indent="0">
              <a:spcBef>
                <a:spcPts val="0"/>
              </a:spcBef>
              <a:buNone/>
              <a:defRPr/>
            </a:pPr>
            <a:endParaRPr lang="en-US" b="1" dirty="0"/>
          </a:p>
          <a:p>
            <a:pPr marL="0" lvl="1" indent="0">
              <a:spcBef>
                <a:spcPts val="0"/>
              </a:spcBef>
              <a:buNone/>
              <a:defRPr/>
            </a:pPr>
            <a:endParaRPr lang="en-US" b="1" dirty="0"/>
          </a:p>
        </p:txBody>
      </p:sp>
      <p:sp>
        <p:nvSpPr>
          <p:cNvPr id="86019" name="Slide Number Placeholder 3"/>
          <p:cNvSpPr>
            <a:spLocks noGrp="1"/>
          </p:cNvSpPr>
          <p:nvPr>
            <p:ph type="sldNum" sz="quarter" idx="12"/>
          </p:nvPr>
        </p:nvSpPr>
        <p:spPr>
          <a:noFill/>
          <a:ln>
            <a:miter lim="800000"/>
            <a:headEnd/>
            <a:tailEnd/>
          </a:ln>
        </p:spPr>
        <p:txBody>
          <a:bodyPr/>
          <a:lstStyle/>
          <a:p>
            <a:fld id="{8CAFEE23-83D2-45A8-9318-4D65CD2BE544}" type="slidenum">
              <a:rPr lang="en-US" smtClean="0"/>
              <a:pPr/>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0"/>
            <a:ext cx="6316662" cy="1143000"/>
          </a:xfrm>
        </p:spPr>
        <p:txBody>
          <a:bodyPr/>
          <a:lstStyle/>
          <a:p>
            <a:pPr lvl="1">
              <a:defRPr/>
            </a:pPr>
            <a:r>
              <a:rPr lang="en-US" b="1" dirty="0">
                <a:latin typeface="+mj-lt"/>
                <a:ea typeface="+mj-ea"/>
                <a:cs typeface="+mj-cs"/>
              </a:rPr>
              <a:t>Needs, wants, demands</a:t>
            </a:r>
            <a:endParaRPr lang="lt-LT" b="1" dirty="0">
              <a:latin typeface="+mj-lt"/>
              <a:ea typeface="+mj-ea"/>
              <a:cs typeface="+mj-cs"/>
            </a:endParaRPr>
          </a:p>
        </p:txBody>
      </p:sp>
      <p:sp>
        <p:nvSpPr>
          <p:cNvPr id="32770" name="Content Placeholder 2"/>
          <p:cNvSpPr>
            <a:spLocks noGrp="1"/>
          </p:cNvSpPr>
          <p:nvPr>
            <p:ph idx="1"/>
          </p:nvPr>
        </p:nvSpPr>
        <p:spPr>
          <a:xfrm>
            <a:off x="1115616" y="1268760"/>
            <a:ext cx="7920434" cy="4897090"/>
          </a:xfrm>
        </p:spPr>
        <p:txBody>
          <a:bodyPr/>
          <a:lstStyle/>
          <a:p>
            <a:pPr marL="0" indent="0">
              <a:buFontTx/>
              <a:buNone/>
            </a:pPr>
            <a:r>
              <a:rPr lang="en-US" dirty="0" smtClean="0"/>
              <a:t>These distinctions answer frequent critics for marketing </a:t>
            </a:r>
            <a:r>
              <a:rPr lang="en-US" sz="2000" dirty="0" smtClean="0"/>
              <a:t>“marketers create needs” or “marketers get people to buy things they don’t want”. </a:t>
            </a:r>
          </a:p>
          <a:p>
            <a:pPr marL="0" indent="0">
              <a:buFontTx/>
              <a:buNone/>
            </a:pPr>
            <a:r>
              <a:rPr lang="en-US" dirty="0" smtClean="0"/>
              <a:t>Marketers do not create needs- they preexist marketers</a:t>
            </a:r>
            <a:r>
              <a:rPr lang="en-US" sz="2000" dirty="0" smtClean="0"/>
              <a:t>. E.g. marketers do not create need for social status.</a:t>
            </a:r>
          </a:p>
          <a:p>
            <a:pPr marL="0" indent="0">
              <a:buFontTx/>
              <a:buNone/>
            </a:pPr>
            <a:r>
              <a:rPr lang="en-US" dirty="0" smtClean="0"/>
              <a:t>Along with other influential forces marketers influence wants. </a:t>
            </a:r>
            <a:r>
              <a:rPr lang="en-US" sz="2000" dirty="0" smtClean="0"/>
              <a:t>They suggest to consumers or try to point out how particular product would satisfy need</a:t>
            </a:r>
            <a:r>
              <a:rPr lang="en-US" dirty="0" smtClean="0"/>
              <a:t> </a:t>
            </a:r>
            <a:r>
              <a:rPr lang="en-US" sz="2000" dirty="0" smtClean="0"/>
              <a:t>(e.g. BMW car or Parker pen for satisfying need for social status)</a:t>
            </a:r>
          </a:p>
          <a:p>
            <a:pPr marL="0" indent="0">
              <a:buFontTx/>
              <a:buNone/>
            </a:pPr>
            <a:r>
              <a:rPr lang="en-US" dirty="0" smtClean="0"/>
              <a:t>Marketers try to influence demand by making product attractive, affordable, available. The demand is highly affected by competition: the want of the customer can be created by one firm but it becomes converted to the satisfied demand by the other (e.g. due to discount)</a:t>
            </a:r>
          </a:p>
        </p:txBody>
      </p:sp>
      <p:sp>
        <p:nvSpPr>
          <p:cNvPr id="32771" name="Slide Number Placeholder 3"/>
          <p:cNvSpPr>
            <a:spLocks noGrp="1"/>
          </p:cNvSpPr>
          <p:nvPr>
            <p:ph type="sldNum" sz="quarter" idx="12"/>
          </p:nvPr>
        </p:nvSpPr>
        <p:spPr>
          <a:noFill/>
          <a:ln>
            <a:miter lim="800000"/>
            <a:headEnd/>
            <a:tailEnd/>
          </a:ln>
        </p:spPr>
        <p:txBody>
          <a:bodyPr/>
          <a:lstStyle/>
          <a:p>
            <a:fld id="{EF69B1BC-7B84-4DA6-AA63-03267DC5F71F}" type="slidenum">
              <a:rPr lang="en-US" smtClean="0"/>
              <a:pPr/>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2703513" y="274638"/>
            <a:ext cx="6316662" cy="706090"/>
          </a:xfrm>
        </p:spPr>
        <p:txBody>
          <a:bodyPr/>
          <a:lstStyle/>
          <a:p>
            <a:r>
              <a:rPr lang="en-GB" b="1" dirty="0" smtClean="0"/>
              <a:t>Literature</a:t>
            </a:r>
            <a:endParaRPr lang="lt-LT" dirty="0" smtClean="0"/>
          </a:p>
        </p:txBody>
      </p:sp>
      <p:sp>
        <p:nvSpPr>
          <p:cNvPr id="91138" name="Content Placeholder 2"/>
          <p:cNvSpPr>
            <a:spLocks noGrp="1"/>
          </p:cNvSpPr>
          <p:nvPr>
            <p:ph idx="1"/>
          </p:nvPr>
        </p:nvSpPr>
        <p:spPr>
          <a:xfrm>
            <a:off x="1043608" y="1196752"/>
            <a:ext cx="7976567" cy="5213573"/>
          </a:xfrm>
        </p:spPr>
        <p:txBody>
          <a:bodyPr/>
          <a:lstStyle/>
          <a:p>
            <a:pPr marL="265113" indent="-265113">
              <a:buFontTx/>
              <a:buNone/>
            </a:pPr>
            <a:r>
              <a:rPr lang="en-GB" sz="1800" dirty="0" smtClean="0"/>
              <a:t>Berry, M.,J.A., </a:t>
            </a:r>
            <a:r>
              <a:rPr lang="en-GB" sz="1800" dirty="0" err="1" smtClean="0"/>
              <a:t>Linoff</a:t>
            </a:r>
            <a:r>
              <a:rPr lang="en-GB" sz="1800" dirty="0" smtClean="0"/>
              <a:t>, G.S. (2011), "Data Mining Techniques: For Marketing, Sales, and Customer Relationship Management", (3rd ed.), Indianapolis: Wiley Publishing, Inc.</a:t>
            </a:r>
            <a:endParaRPr lang="lt-LT" sz="1800" dirty="0" smtClean="0"/>
          </a:p>
          <a:p>
            <a:pPr marL="265113" indent="-265113">
              <a:buFontTx/>
              <a:buNone/>
            </a:pPr>
            <a:r>
              <a:rPr lang="en-GB" sz="1800" dirty="0" smtClean="0"/>
              <a:t>Wood, M., B. (2005). The marketing plan handbook (2nd edition). Upper Saddle River, New Jersey: Pearson Education Inc. (Marketing Plan Pro 6.0 software embedded)</a:t>
            </a:r>
            <a:endParaRPr lang="lt-LT" sz="1800" dirty="0" smtClean="0"/>
          </a:p>
          <a:p>
            <a:pPr marL="265113" indent="-265113">
              <a:buFontTx/>
              <a:buNone/>
            </a:pPr>
            <a:r>
              <a:rPr lang="en-GB" sz="1800" dirty="0" smtClean="0"/>
              <a:t>Ball, D., A., McCulloch, W., H., Frantz, P., L., </a:t>
            </a:r>
            <a:r>
              <a:rPr lang="en-GB" sz="1800" dirty="0" err="1" smtClean="0"/>
              <a:t>Geringer</a:t>
            </a:r>
            <a:r>
              <a:rPr lang="en-GB" sz="1800" dirty="0" smtClean="0"/>
              <a:t>, J., M., Minor, M., S.  (2006)  International business. The challenge of global competition. 10th edition.  McGraw-Hill/ Irwin</a:t>
            </a:r>
            <a:endParaRPr lang="lt-LT" sz="1800" dirty="0" smtClean="0"/>
          </a:p>
          <a:p>
            <a:pPr marL="265113" indent="-265113">
              <a:buFontTx/>
              <a:buNone/>
            </a:pPr>
            <a:r>
              <a:rPr lang="en-GB" sz="1800" dirty="0" smtClean="0"/>
              <a:t>CESIM business modelling games (</a:t>
            </a:r>
            <a:r>
              <a:rPr lang="en-GB" sz="1800" dirty="0" smtClean="0">
                <a:hlinkClick r:id="rId2"/>
              </a:rPr>
              <a:t>www.cesim.com</a:t>
            </a:r>
            <a:r>
              <a:rPr lang="en-GB" sz="1800" dirty="0" smtClean="0"/>
              <a:t>)</a:t>
            </a:r>
            <a:endParaRPr lang="lt-LT" sz="1800" dirty="0" smtClean="0"/>
          </a:p>
          <a:p>
            <a:pPr marL="265113" indent="-265113">
              <a:buFontTx/>
              <a:buNone/>
            </a:pPr>
            <a:r>
              <a:rPr lang="en-GB" sz="1800" dirty="0" smtClean="0"/>
              <a:t>Sugar CRM Implementation </a:t>
            </a:r>
            <a:r>
              <a:rPr lang="en-GB" sz="1800" dirty="0" smtClean="0">
                <a:hlinkClick r:id="rId3"/>
              </a:rPr>
              <a:t>http://www.optimuscrm.com/index.php?lang=en</a:t>
            </a:r>
            <a:endParaRPr lang="lt-LT" sz="1800" dirty="0" smtClean="0"/>
          </a:p>
          <a:p>
            <a:pPr marL="265113" indent="-265113">
              <a:buFontTx/>
              <a:buNone/>
            </a:pPr>
            <a:r>
              <a:rPr lang="en-GB" sz="1800" dirty="0" err="1" smtClean="0"/>
              <a:t>Statsoft</a:t>
            </a:r>
            <a:r>
              <a:rPr lang="en-GB" sz="1800" dirty="0" smtClean="0"/>
              <a:t>: the creators of </a:t>
            </a:r>
            <a:r>
              <a:rPr lang="en-GB" sz="1800" dirty="0" err="1" smtClean="0"/>
              <a:t>Statistica</a:t>
            </a:r>
            <a:r>
              <a:rPr lang="en-GB" sz="1800" dirty="0" smtClean="0"/>
              <a:t>  </a:t>
            </a:r>
            <a:r>
              <a:rPr lang="en-GB" sz="1800" dirty="0" smtClean="0">
                <a:hlinkClick r:id="rId4"/>
              </a:rPr>
              <a:t>http://www.statsoft.com</a:t>
            </a:r>
            <a:endParaRPr lang="lt-LT" sz="1800" dirty="0" smtClean="0"/>
          </a:p>
          <a:p>
            <a:pPr marL="265113" indent="-265113">
              <a:buFontTx/>
              <a:buNone/>
            </a:pPr>
            <a:r>
              <a:rPr lang="en-GB" sz="1800" dirty="0" err="1" smtClean="0"/>
              <a:t>Viscovery</a:t>
            </a:r>
            <a:r>
              <a:rPr lang="en-GB" sz="1800" dirty="0" smtClean="0"/>
              <a:t> </a:t>
            </a:r>
            <a:r>
              <a:rPr lang="en-GB" sz="1800" dirty="0" err="1" smtClean="0"/>
              <a:t>Somine</a:t>
            </a:r>
            <a:r>
              <a:rPr lang="en-GB" sz="1800" dirty="0" smtClean="0"/>
              <a:t> </a:t>
            </a:r>
            <a:r>
              <a:rPr lang="en-GB" sz="1800" dirty="0" smtClean="0">
                <a:hlinkClick r:id="rId5"/>
              </a:rPr>
              <a:t>http://www.viscovery.net/</a:t>
            </a:r>
            <a:endParaRPr lang="en-GB" sz="1800" dirty="0" smtClean="0"/>
          </a:p>
          <a:p>
            <a:pPr marL="265113" indent="-265113">
              <a:buFontTx/>
              <a:buNone/>
            </a:pPr>
            <a:r>
              <a:rPr lang="en-GB" sz="1800" dirty="0" smtClean="0"/>
              <a:t>MS Axapta </a:t>
            </a:r>
            <a:r>
              <a:rPr lang="en-GB" sz="1800" dirty="0" err="1" smtClean="0"/>
              <a:t>Dyn</a:t>
            </a:r>
            <a:r>
              <a:rPr lang="en-GB" sz="1800" dirty="0" smtClean="0"/>
              <a:t>. </a:t>
            </a:r>
            <a:r>
              <a:rPr lang="lt-LT" sz="1800" dirty="0" smtClean="0">
                <a:hlinkClick r:id="rId6"/>
              </a:rPr>
              <a:t>http://www.microsoft.com/en-us/dynamics/erp-ax-overview.aspx</a:t>
            </a:r>
            <a:endParaRPr lang="lt-LT" sz="1800" dirty="0" smtClean="0"/>
          </a:p>
          <a:p>
            <a:pPr marL="265113" indent="-265113">
              <a:buFontTx/>
              <a:buNone/>
            </a:pPr>
            <a:r>
              <a:rPr lang="en-GB" sz="1800" dirty="0" smtClean="0"/>
              <a:t>Online scientific databases accessed via library.muni.cz</a:t>
            </a:r>
          </a:p>
          <a:p>
            <a:pPr marL="265113" indent="-265113">
              <a:buFontTx/>
              <a:buNone/>
            </a:pPr>
            <a:r>
              <a:rPr lang="en-GB" sz="1800" dirty="0" err="1" smtClean="0"/>
              <a:t>Kotler</a:t>
            </a:r>
            <a:r>
              <a:rPr lang="en-GB" sz="1800" dirty="0" smtClean="0"/>
              <a:t>, Ph. Marketing management (any edition)</a:t>
            </a:r>
            <a:endParaRPr lang="lt-LT" sz="2000" dirty="0" smtClean="0"/>
          </a:p>
        </p:txBody>
      </p:sp>
      <p:sp>
        <p:nvSpPr>
          <p:cNvPr id="91139" name="Slide Number Placeholder 3"/>
          <p:cNvSpPr>
            <a:spLocks noGrp="1"/>
          </p:cNvSpPr>
          <p:nvPr>
            <p:ph type="sldNum" sz="quarter" idx="12"/>
          </p:nvPr>
        </p:nvSpPr>
        <p:spPr>
          <a:noFill/>
          <a:ln>
            <a:miter lim="800000"/>
            <a:headEnd/>
            <a:tailEnd/>
          </a:ln>
        </p:spPr>
        <p:txBody>
          <a:bodyPr/>
          <a:lstStyle/>
          <a:p>
            <a:fld id="{041126D3-3DBC-4BEE-B3FC-A48E2775D0D8}" type="slidenum">
              <a:rPr lang="en-US" smtClean="0"/>
              <a:pPr/>
              <a:t>60</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6316662" cy="634082"/>
          </a:xfrm>
        </p:spPr>
        <p:txBody>
          <a:bodyPr/>
          <a:lstStyle/>
          <a:p>
            <a:pPr lvl="1">
              <a:defRPr/>
            </a:pPr>
            <a:r>
              <a:rPr lang="en-US" b="1" dirty="0" smtClean="0">
                <a:latin typeface="+mj-lt"/>
                <a:ea typeface="+mj-ea"/>
                <a:cs typeface="+mj-cs"/>
              </a:rPr>
              <a:t>Products</a:t>
            </a:r>
            <a:endParaRPr lang="lt-LT" b="1" dirty="0">
              <a:latin typeface="+mj-lt"/>
              <a:ea typeface="+mj-ea"/>
              <a:cs typeface="+mj-cs"/>
            </a:endParaRPr>
          </a:p>
        </p:txBody>
      </p:sp>
      <p:sp>
        <p:nvSpPr>
          <p:cNvPr id="33794" name="Content Placeholder 2"/>
          <p:cNvSpPr>
            <a:spLocks noGrp="1"/>
          </p:cNvSpPr>
          <p:nvPr>
            <p:ph idx="1"/>
          </p:nvPr>
        </p:nvSpPr>
        <p:spPr>
          <a:xfrm>
            <a:off x="251520" y="980728"/>
            <a:ext cx="8713093" cy="5256560"/>
          </a:xfrm>
        </p:spPr>
        <p:txBody>
          <a:bodyPr/>
          <a:lstStyle/>
          <a:p>
            <a:pPr marL="0" indent="0">
              <a:buFontTx/>
              <a:buNone/>
            </a:pPr>
            <a:r>
              <a:rPr lang="en-US" b="1" dirty="0" smtClean="0"/>
              <a:t>Broad understanding of product </a:t>
            </a:r>
            <a:r>
              <a:rPr lang="en-US" dirty="0" smtClean="0"/>
              <a:t>: anything that can be offered to someone to satisfy a need or want. </a:t>
            </a:r>
          </a:p>
          <a:p>
            <a:pPr marL="0" indent="0">
              <a:buFontTx/>
              <a:buNone/>
            </a:pPr>
            <a:r>
              <a:rPr lang="en-US" b="1" dirty="0" smtClean="0"/>
              <a:t>Product</a:t>
            </a:r>
            <a:r>
              <a:rPr lang="en-US" dirty="0" smtClean="0"/>
              <a:t> as a physical object serves as a vehicle for getting service (e.g. car for riding it). </a:t>
            </a:r>
            <a:r>
              <a:rPr lang="en-US" b="1" dirty="0" smtClean="0"/>
              <a:t>Services </a:t>
            </a:r>
            <a:r>
              <a:rPr lang="en-US" dirty="0" smtClean="0"/>
              <a:t>can be fulfilled by others: such as persons, places, activities, organizations, ideas.</a:t>
            </a:r>
          </a:p>
          <a:p>
            <a:pPr marL="0" indent="0">
              <a:buFontTx/>
              <a:buNone/>
            </a:pPr>
            <a:r>
              <a:rPr lang="en-US" dirty="0" smtClean="0"/>
              <a:t> Product covers all features (drivers) that are capable of delivering satisfaction of a want or need</a:t>
            </a:r>
          </a:p>
          <a:p>
            <a:pPr marL="0" indent="0">
              <a:buFontTx/>
              <a:buNone/>
            </a:pPr>
            <a:r>
              <a:rPr lang="en-US" b="1" dirty="0" smtClean="0"/>
              <a:t>Tangible and intangible products</a:t>
            </a:r>
            <a:r>
              <a:rPr lang="en-US" dirty="0" smtClean="0"/>
              <a:t>. Intangible products cover information and knowledge (tacit -which is often not documented or explicit-embedded in some format) and patents, technologies, brands (which can have certificates and can be sold (therefore obtained and exchanged in the market). Other terms for product: offer, satisfier, resource.</a:t>
            </a:r>
          </a:p>
        </p:txBody>
      </p:sp>
      <p:sp>
        <p:nvSpPr>
          <p:cNvPr id="33795" name="Slide Number Placeholder 3"/>
          <p:cNvSpPr>
            <a:spLocks noGrp="1"/>
          </p:cNvSpPr>
          <p:nvPr>
            <p:ph type="sldNum" sz="quarter" idx="12"/>
          </p:nvPr>
        </p:nvSpPr>
        <p:spPr>
          <a:noFill/>
          <a:ln>
            <a:miter lim="800000"/>
            <a:headEnd/>
            <a:tailEnd/>
          </a:ln>
        </p:spPr>
        <p:txBody>
          <a:bodyPr/>
          <a:lstStyle/>
          <a:p>
            <a:fld id="{2102BC9A-7089-494B-99C3-D01D591E292E}"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b="1" dirty="0"/>
              <a:t>Values and </a:t>
            </a:r>
            <a:r>
              <a:rPr lang="en-US" b="1" dirty="0" smtClean="0"/>
              <a:t>satisfaction</a:t>
            </a:r>
            <a:endParaRPr lang="lt-LT" b="1" dirty="0">
              <a:latin typeface="+mj-lt"/>
              <a:ea typeface="+mj-ea"/>
              <a:cs typeface="+mj-cs"/>
            </a:endParaRPr>
          </a:p>
        </p:txBody>
      </p:sp>
      <p:sp>
        <p:nvSpPr>
          <p:cNvPr id="34818" name="Content Placeholder 2"/>
          <p:cNvSpPr>
            <a:spLocks noGrp="1"/>
          </p:cNvSpPr>
          <p:nvPr>
            <p:ph idx="1"/>
          </p:nvPr>
        </p:nvSpPr>
        <p:spPr>
          <a:xfrm>
            <a:off x="1258888" y="1484313"/>
            <a:ext cx="7761287" cy="5040312"/>
          </a:xfrm>
        </p:spPr>
        <p:txBody>
          <a:bodyPr/>
          <a:lstStyle/>
          <a:p>
            <a:pPr marL="0" indent="0">
              <a:buFontTx/>
              <a:buNone/>
            </a:pPr>
            <a:r>
              <a:rPr lang="en-US" dirty="0" smtClean="0"/>
              <a:t>How do consumers choose among the products that might satisfy a given need ?</a:t>
            </a:r>
          </a:p>
          <a:p>
            <a:pPr marL="0" indent="0">
              <a:buFontTx/>
              <a:buNone/>
            </a:pPr>
            <a:r>
              <a:rPr lang="en-US" sz="2000" dirty="0" smtClean="0"/>
              <a:t>E.g. how can we travel ? By foot, roller skates, bicycle, car, plane or cruise ship.</a:t>
            </a:r>
          </a:p>
          <a:p>
            <a:pPr marL="0" indent="0">
              <a:buFontTx/>
              <a:buNone/>
            </a:pPr>
            <a:r>
              <a:rPr lang="en-US" dirty="0" smtClean="0"/>
              <a:t>The list makes a </a:t>
            </a:r>
            <a:r>
              <a:rPr lang="en-US" b="1" dirty="0" smtClean="0"/>
              <a:t>choice set.</a:t>
            </a:r>
          </a:p>
          <a:p>
            <a:pPr marL="0" indent="0">
              <a:buFontTx/>
              <a:buNone/>
            </a:pPr>
            <a:r>
              <a:rPr lang="en-US" dirty="0" smtClean="0"/>
              <a:t>According to it we make a </a:t>
            </a:r>
            <a:r>
              <a:rPr lang="en-US" b="1" dirty="0" smtClean="0"/>
              <a:t>product set</a:t>
            </a:r>
          </a:p>
          <a:p>
            <a:pPr marL="0" indent="0">
              <a:buFontTx/>
              <a:buNone/>
            </a:pPr>
            <a:r>
              <a:rPr lang="en-US" dirty="0" smtClean="0"/>
              <a:t>The </a:t>
            </a:r>
            <a:r>
              <a:rPr lang="en-US" b="1" dirty="0" smtClean="0"/>
              <a:t>goal set </a:t>
            </a:r>
            <a:r>
              <a:rPr lang="en-US" dirty="0" smtClean="0"/>
              <a:t>which we want to satisfy in need for traveling, </a:t>
            </a:r>
            <a:r>
              <a:rPr lang="en-US" sz="2000" dirty="0" smtClean="0"/>
              <a:t>e.g. speed, cost, ease. </a:t>
            </a:r>
            <a:r>
              <a:rPr lang="en-US" dirty="0" smtClean="0"/>
              <a:t>Each product has different capacity to satisfy goals. </a:t>
            </a:r>
          </a:p>
          <a:p>
            <a:pPr marL="0" indent="0">
              <a:buFontTx/>
              <a:buNone/>
            </a:pPr>
            <a:r>
              <a:rPr lang="en-US" dirty="0" smtClean="0"/>
              <a:t>What is the </a:t>
            </a:r>
            <a:r>
              <a:rPr lang="en-US" b="1" dirty="0" smtClean="0"/>
              <a:t>ideal product </a:t>
            </a:r>
            <a:r>
              <a:rPr lang="en-US" dirty="0" smtClean="0"/>
              <a:t>? </a:t>
            </a:r>
            <a:r>
              <a:rPr lang="en-US" b="1" dirty="0" smtClean="0"/>
              <a:t>Product space </a:t>
            </a:r>
            <a:r>
              <a:rPr lang="en-US" dirty="0" smtClean="0"/>
              <a:t>is the rating of products by customer perception how far is </a:t>
            </a:r>
            <a:r>
              <a:rPr lang="en-US" dirty="0" err="1" smtClean="0"/>
              <a:t>is</a:t>
            </a:r>
            <a:r>
              <a:rPr lang="en-US" dirty="0" smtClean="0"/>
              <a:t> from ideal. </a:t>
            </a:r>
            <a:r>
              <a:rPr lang="en-US" b="1" dirty="0" smtClean="0"/>
              <a:t>Value (or utility)</a:t>
            </a:r>
            <a:r>
              <a:rPr lang="en-US" dirty="0" smtClean="0"/>
              <a:t> is greater if product is nearer to ideal</a:t>
            </a:r>
          </a:p>
          <a:p>
            <a:pPr marL="0" indent="0">
              <a:buFontTx/>
              <a:buNone/>
            </a:pPr>
            <a:endParaRPr lang="en-US" dirty="0" smtClean="0"/>
          </a:p>
        </p:txBody>
      </p:sp>
      <p:sp>
        <p:nvSpPr>
          <p:cNvPr id="34819" name="Slide Number Placeholder 3"/>
          <p:cNvSpPr>
            <a:spLocks noGrp="1"/>
          </p:cNvSpPr>
          <p:nvPr>
            <p:ph type="sldNum" sz="quarter" idx="12"/>
          </p:nvPr>
        </p:nvSpPr>
        <p:spPr>
          <a:noFill/>
          <a:ln>
            <a:miter lim="800000"/>
            <a:headEnd/>
            <a:tailEnd/>
          </a:ln>
        </p:spPr>
        <p:txBody>
          <a:bodyPr/>
          <a:lstStyle/>
          <a:p>
            <a:fld id="{F5F90AC9-3BB5-4882-BFE6-C1CD986E6DE5}" type="slidenum">
              <a:rPr lang="en-US" smtClean="0"/>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703513" y="274638"/>
            <a:ext cx="6316662" cy="778098"/>
          </a:xfrm>
        </p:spPr>
        <p:txBody>
          <a:bodyPr/>
          <a:lstStyle/>
          <a:p>
            <a:pPr marL="342900" indent="-342900"/>
            <a:r>
              <a:rPr lang="en-US" b="1" dirty="0" smtClean="0"/>
              <a:t>Exchange and transactions</a:t>
            </a:r>
          </a:p>
        </p:txBody>
      </p:sp>
      <p:sp>
        <p:nvSpPr>
          <p:cNvPr id="35842" name="Content Placeholder 2"/>
          <p:cNvSpPr>
            <a:spLocks noGrp="1"/>
          </p:cNvSpPr>
          <p:nvPr>
            <p:ph idx="1"/>
          </p:nvPr>
        </p:nvSpPr>
        <p:spPr>
          <a:xfrm>
            <a:off x="179512" y="1052736"/>
            <a:ext cx="8840663" cy="5073427"/>
          </a:xfrm>
        </p:spPr>
        <p:txBody>
          <a:bodyPr/>
          <a:lstStyle/>
          <a:p>
            <a:pPr marL="0" indent="0">
              <a:buFontTx/>
              <a:buNone/>
            </a:pPr>
            <a:r>
              <a:rPr lang="en-US" dirty="0" smtClean="0"/>
              <a:t>Marketing exists when people decide to satisfy needs and wants in way we call exchange.</a:t>
            </a:r>
          </a:p>
          <a:p>
            <a:pPr marL="0" indent="0">
              <a:buFontTx/>
              <a:buNone/>
            </a:pPr>
            <a:r>
              <a:rPr lang="en-US" dirty="0" smtClean="0"/>
              <a:t>Four ways of exchange which can be desired by customer: </a:t>
            </a:r>
          </a:p>
          <a:p>
            <a:pPr marL="400050" lvl="1" indent="0">
              <a:buFontTx/>
              <a:buNone/>
            </a:pPr>
            <a:r>
              <a:rPr lang="en-US" sz="2000" dirty="0" smtClean="0"/>
              <a:t>Self production (e.g. relieve hunger by fishing) - no marketing, as there is no interaction </a:t>
            </a:r>
          </a:p>
          <a:p>
            <a:pPr marL="400050" lvl="1" indent="0">
              <a:buFontTx/>
              <a:buNone/>
            </a:pPr>
            <a:r>
              <a:rPr lang="en-US" sz="2000" dirty="0" smtClean="0"/>
              <a:t>Coercion (e.g. wrest food from other) – no benefit is offered to other party</a:t>
            </a:r>
          </a:p>
          <a:p>
            <a:pPr marL="400050" lvl="1" indent="0">
              <a:buFontTx/>
              <a:buNone/>
            </a:pPr>
            <a:r>
              <a:rPr lang="en-US" sz="2000" dirty="0" smtClean="0"/>
              <a:t>Begging (e.g. approach other)- no tangible offer, maybe except gratitude</a:t>
            </a:r>
          </a:p>
          <a:p>
            <a:pPr marL="400050" lvl="1" indent="0">
              <a:buFontTx/>
              <a:buNone/>
            </a:pPr>
            <a:r>
              <a:rPr lang="en-US" sz="2000" dirty="0" smtClean="0"/>
              <a:t>Exchange (offer resource in exchange for good: money, another good, service</a:t>
            </a:r>
            <a:r>
              <a:rPr lang="en-US" sz="2000" b="1" dirty="0" smtClean="0"/>
              <a:t>)- marketing arises from this approach</a:t>
            </a:r>
          </a:p>
          <a:p>
            <a:pPr marL="0" indent="0">
              <a:buFontTx/>
              <a:buNone/>
            </a:pPr>
            <a:r>
              <a:rPr lang="en-US" dirty="0" smtClean="0"/>
              <a:t>However even in the situations where there is no marketing, the marketing specialists can introduce it (e.g. computer games created for defeating enemies or robbing resources fulfill the needs of customer to experience situation of coercion</a:t>
            </a:r>
            <a:endParaRPr lang="lt-LT" dirty="0" smtClean="0"/>
          </a:p>
        </p:txBody>
      </p:sp>
      <p:sp>
        <p:nvSpPr>
          <p:cNvPr id="35843" name="Slide Number Placeholder 3"/>
          <p:cNvSpPr>
            <a:spLocks noGrp="1"/>
          </p:cNvSpPr>
          <p:nvPr>
            <p:ph type="sldNum" sz="quarter" idx="12"/>
          </p:nvPr>
        </p:nvSpPr>
        <p:spPr>
          <a:noFill/>
          <a:ln>
            <a:miter lim="800000"/>
            <a:headEnd/>
            <a:tailEnd/>
          </a:ln>
        </p:spPr>
        <p:txBody>
          <a:bodyPr/>
          <a:lstStyle/>
          <a:p>
            <a:fld id="{E8CFEF62-158F-4B0C-A103-20A51AF301E3}" type="slidenum">
              <a:rPr lang="en-US" smtClean="0"/>
              <a:pPr/>
              <a:t>9</a:t>
            </a:fld>
            <a:endParaRPr lang="en-US"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MKIS_Course_Syllabus">
  <a:themeElements>
    <a:clrScheme name="Office Theme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FF99"/>
        </a:lt1>
        <a:dk2>
          <a:srgbClr val="000000"/>
        </a:dk2>
        <a:lt2>
          <a:srgbClr val="808080"/>
        </a:lt2>
        <a:accent1>
          <a:srgbClr val="408000"/>
        </a:accent1>
        <a:accent2>
          <a:srgbClr val="517300"/>
        </a:accent2>
        <a:accent3>
          <a:srgbClr val="E2FFCA"/>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FF99"/>
        </a:lt1>
        <a:dk2>
          <a:srgbClr val="000000"/>
        </a:dk2>
        <a:lt2>
          <a:srgbClr val="808080"/>
        </a:lt2>
        <a:accent1>
          <a:srgbClr val="67548C"/>
        </a:accent1>
        <a:accent2>
          <a:srgbClr val="376E00"/>
        </a:accent2>
        <a:accent3>
          <a:srgbClr val="E2FFCA"/>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FF99"/>
        </a:lt1>
        <a:dk2>
          <a:srgbClr val="000000"/>
        </a:dk2>
        <a:lt2>
          <a:srgbClr val="808080"/>
        </a:lt2>
        <a:accent1>
          <a:srgbClr val="805500"/>
        </a:accent1>
        <a:accent2>
          <a:srgbClr val="8C3853"/>
        </a:accent2>
        <a:accent3>
          <a:srgbClr val="E2FFCA"/>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408000"/>
        </a:accent1>
        <a:accent2>
          <a:srgbClr val="517300"/>
        </a:accent2>
        <a:accent3>
          <a:srgbClr val="FFFFFF"/>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6B7300"/>
        </a:accent1>
        <a:accent2>
          <a:srgbClr val="177339"/>
        </a:accent2>
        <a:accent3>
          <a:srgbClr val="FFFFFF"/>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67548C"/>
        </a:accent1>
        <a:accent2>
          <a:srgbClr val="376E00"/>
        </a:accent2>
        <a:accent3>
          <a:srgbClr val="FFFFFF"/>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08080"/>
        </a:lt2>
        <a:accent1>
          <a:srgbClr val="805500"/>
        </a:accent1>
        <a:accent2>
          <a:srgbClr val="8C3853"/>
        </a:accent2>
        <a:accent3>
          <a:srgbClr val="FFFFFF"/>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FF99"/>
        </a:lt1>
        <a:dk2>
          <a:srgbClr val="000000"/>
        </a:dk2>
        <a:lt2>
          <a:srgbClr val="808080"/>
        </a:lt2>
        <a:accent1>
          <a:srgbClr val="408000"/>
        </a:accent1>
        <a:accent2>
          <a:srgbClr val="517300"/>
        </a:accent2>
        <a:accent3>
          <a:srgbClr val="E2FFCA"/>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FF99"/>
        </a:lt1>
        <a:dk2>
          <a:srgbClr val="000000"/>
        </a:dk2>
        <a:lt2>
          <a:srgbClr val="808080"/>
        </a:lt2>
        <a:accent1>
          <a:srgbClr val="6B7300"/>
        </a:accent1>
        <a:accent2>
          <a:srgbClr val="177339"/>
        </a:accent2>
        <a:accent3>
          <a:srgbClr val="E2FFCA"/>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FF99"/>
        </a:lt1>
        <a:dk2>
          <a:srgbClr val="000000"/>
        </a:dk2>
        <a:lt2>
          <a:srgbClr val="808080"/>
        </a:lt2>
        <a:accent1>
          <a:srgbClr val="67548C"/>
        </a:accent1>
        <a:accent2>
          <a:srgbClr val="376E00"/>
        </a:accent2>
        <a:accent3>
          <a:srgbClr val="E2FFCA"/>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FF99"/>
        </a:lt1>
        <a:dk2>
          <a:srgbClr val="000000"/>
        </a:dk2>
        <a:lt2>
          <a:srgbClr val="808080"/>
        </a:lt2>
        <a:accent1>
          <a:srgbClr val="805500"/>
        </a:accent1>
        <a:accent2>
          <a:srgbClr val="8C3853"/>
        </a:accent2>
        <a:accent3>
          <a:srgbClr val="E2FFCA"/>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408000"/>
        </a:accent1>
        <a:accent2>
          <a:srgbClr val="517300"/>
        </a:accent2>
        <a:accent3>
          <a:srgbClr val="FFFFFF"/>
        </a:accent3>
        <a:accent4>
          <a:srgbClr val="000000"/>
        </a:accent4>
        <a:accent5>
          <a:srgbClr val="AFC0AA"/>
        </a:accent5>
        <a:accent6>
          <a:srgbClr val="496800"/>
        </a:accent6>
        <a:hlink>
          <a:srgbClr val="006637"/>
        </a:hlink>
        <a:folHlink>
          <a:srgbClr val="3366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6B7300"/>
        </a:accent1>
        <a:accent2>
          <a:srgbClr val="177339"/>
        </a:accent2>
        <a:accent3>
          <a:srgbClr val="FFFFFF"/>
        </a:accent3>
        <a:accent4>
          <a:srgbClr val="000000"/>
        </a:accent4>
        <a:accent5>
          <a:srgbClr val="BABCAA"/>
        </a:accent5>
        <a:accent6>
          <a:srgbClr val="146833"/>
        </a:accent6>
        <a:hlink>
          <a:srgbClr val="336600"/>
        </a:hlink>
        <a:folHlink>
          <a:srgbClr val="1753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67548C"/>
        </a:accent1>
        <a:accent2>
          <a:srgbClr val="376E00"/>
        </a:accent2>
        <a:accent3>
          <a:srgbClr val="FFFFFF"/>
        </a:accent3>
        <a:accent4>
          <a:srgbClr val="000000"/>
        </a:accent4>
        <a:accent5>
          <a:srgbClr val="B8B3C5"/>
        </a:accent5>
        <a:accent6>
          <a:srgbClr val="316300"/>
        </a:accent6>
        <a:hlink>
          <a:srgbClr val="602966"/>
        </a:hlink>
        <a:folHlink>
          <a:srgbClr val="73372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805500"/>
        </a:accent1>
        <a:accent2>
          <a:srgbClr val="8C3853"/>
        </a:accent2>
        <a:accent3>
          <a:srgbClr val="FFFFFF"/>
        </a:accent3>
        <a:accent4>
          <a:srgbClr val="000000"/>
        </a:accent4>
        <a:accent5>
          <a:srgbClr val="C0B4AA"/>
        </a:accent5>
        <a:accent6>
          <a:srgbClr val="7E324A"/>
        </a:accent6>
        <a:hlink>
          <a:srgbClr val="394980"/>
        </a:hlink>
        <a:folHlink>
          <a:srgbClr val="306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MKIS_Course_Syllabus</Template>
  <TotalTime>2031</TotalTime>
  <Words>4339</Words>
  <Application>Microsoft Office PowerPoint</Application>
  <PresentationFormat>On-screen Show (4:3)</PresentationFormat>
  <Paragraphs>429</Paragraphs>
  <Slides>60</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3" baseType="lpstr">
      <vt:lpstr>MKIS_Course_Syllabus</vt:lpstr>
      <vt:lpstr>1_Default Design</vt:lpstr>
      <vt:lpstr>Document</vt:lpstr>
      <vt:lpstr>Marketing Information Systems: part 1</vt:lpstr>
      <vt:lpstr>Lecture 1</vt:lpstr>
      <vt:lpstr>Marketing as a domain area</vt:lpstr>
      <vt:lpstr>Needs, wants, demands</vt:lpstr>
      <vt:lpstr>Needs, wants, demands</vt:lpstr>
      <vt:lpstr>Needs, wants, demands</vt:lpstr>
      <vt:lpstr>Products</vt:lpstr>
      <vt:lpstr>Values and satisfaction</vt:lpstr>
      <vt:lpstr>Exchange and transactions</vt:lpstr>
      <vt:lpstr>Exchange and transactions</vt:lpstr>
      <vt:lpstr>Markets- different points of view</vt:lpstr>
      <vt:lpstr>Summary of marketing concepts</vt:lpstr>
      <vt:lpstr>Management information system</vt:lpstr>
      <vt:lpstr>Marketing management</vt:lpstr>
      <vt:lpstr>Marketing management</vt:lpstr>
      <vt:lpstr>Marketing’s role in a company</vt:lpstr>
      <vt:lpstr>Marketing’s role in a company</vt:lpstr>
      <vt:lpstr>Marketing theories </vt:lpstr>
      <vt:lpstr>4P – marketing mix component system is too brief for its real implementation.  Its real content covers various problem areas:</vt:lpstr>
      <vt:lpstr>Marketing theories- summary </vt:lpstr>
      <vt:lpstr>Development of marketing theories: from mix  to relationships</vt:lpstr>
      <vt:lpstr>Marketing and management processes (functions)</vt:lpstr>
      <vt:lpstr>Marketing work and careers</vt:lpstr>
      <vt:lpstr>Marketing work and careers (e.g. certification) </vt:lpstr>
      <vt:lpstr>Marketing work and careers (e.g.certification) </vt:lpstr>
      <vt:lpstr>Marketing skills learned by simulation tools: example of SimBrand (Cesim)</vt:lpstr>
      <vt:lpstr>Marketing skills overview</vt:lpstr>
      <vt:lpstr>Communication barrier between Market (M) and Enterprise (E)</vt:lpstr>
      <vt:lpstr>“Battlefield” for performing marketing tasks </vt:lpstr>
      <vt:lpstr>MkIS as information equivalent of marketing management of the enterprise</vt:lpstr>
      <vt:lpstr>MkIS and marketing of the enterprise. What entirety we understand as system ?</vt:lpstr>
      <vt:lpstr>Definitions of MkIS</vt:lpstr>
      <vt:lpstr>Requirements for MkIS by definitions</vt:lpstr>
      <vt:lpstr>MkIS definition summary</vt:lpstr>
      <vt:lpstr>MkIS definition summary</vt:lpstr>
      <vt:lpstr>MkIS definition summary</vt:lpstr>
      <vt:lpstr>Types of information needs (classical)</vt:lpstr>
      <vt:lpstr>… and many more types of information sources</vt:lpstr>
      <vt:lpstr>Influence of marketing theories to MkIS</vt:lpstr>
      <vt:lpstr>MkIS and marketing of the enterprise. What entirety makes the model of MkIS system ?</vt:lpstr>
      <vt:lpstr>Importance of MkIS concept and model as adequate information equivalent of marketing</vt:lpstr>
      <vt:lpstr>Structure of MkIS model</vt:lpstr>
      <vt:lpstr>The MkIS place in marketing (Kotler)</vt:lpstr>
      <vt:lpstr>The MkIS model (subsystems)</vt:lpstr>
      <vt:lpstr>The MkIS model (McCarthy)</vt:lpstr>
      <vt:lpstr>MKIS (Brandaid model)</vt:lpstr>
      <vt:lpstr>PowerPoint Presentation</vt:lpstr>
      <vt:lpstr>PowerPoint Presentation</vt:lpstr>
      <vt:lpstr>Influence factors to MkIS creation</vt:lpstr>
      <vt:lpstr>Influence factors to MkIS creation</vt:lpstr>
      <vt:lpstr>MkIS classification</vt:lpstr>
      <vt:lpstr>The MkIS model evaluation</vt:lpstr>
      <vt:lpstr>Decision-making process in MkIS</vt:lpstr>
      <vt:lpstr>What do you look for in the enterprise if you analyse MkIS ? – there’s no standard model</vt:lpstr>
      <vt:lpstr>IT approach : Business intelligence and analytics tools : no standard model too</vt:lpstr>
      <vt:lpstr>Interrelationship of MIS, MkIS and IT concepts</vt:lpstr>
      <vt:lpstr>Interrelationship of MIS, MkIS and IT concepts</vt:lpstr>
      <vt:lpstr>Examples of IT roles in marketing </vt:lpstr>
      <vt:lpstr>Assignment</vt:lpstr>
      <vt:lpstr>Literature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Information Systems</dc:title>
  <dc:creator>Dalia Krikščiūnienė</dc:creator>
  <cp:lastModifiedBy>Dalia</cp:lastModifiedBy>
  <cp:revision>348</cp:revision>
  <dcterms:created xsi:type="dcterms:W3CDTF">2012-10-17T20:09:17Z</dcterms:created>
  <dcterms:modified xsi:type="dcterms:W3CDTF">2014-10-06T13:29:30Z</dcterms:modified>
</cp:coreProperties>
</file>