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67"/>
  </p:notesMasterIdLst>
  <p:sldIdLst>
    <p:sldId id="260" r:id="rId3"/>
    <p:sldId id="291" r:id="rId4"/>
    <p:sldId id="330" r:id="rId5"/>
    <p:sldId id="287" r:id="rId6"/>
    <p:sldId id="283" r:id="rId7"/>
    <p:sldId id="284" r:id="rId8"/>
    <p:sldId id="269" r:id="rId9"/>
    <p:sldId id="270" r:id="rId10"/>
    <p:sldId id="277" r:id="rId11"/>
    <p:sldId id="278" r:id="rId12"/>
    <p:sldId id="279" r:id="rId13"/>
    <p:sldId id="281" r:id="rId14"/>
    <p:sldId id="289" r:id="rId15"/>
    <p:sldId id="288" r:id="rId16"/>
    <p:sldId id="332" r:id="rId17"/>
    <p:sldId id="333" r:id="rId18"/>
    <p:sldId id="305" r:id="rId19"/>
    <p:sldId id="314" r:id="rId20"/>
    <p:sldId id="306" r:id="rId21"/>
    <p:sldId id="307" r:id="rId22"/>
    <p:sldId id="315" r:id="rId23"/>
    <p:sldId id="316" r:id="rId24"/>
    <p:sldId id="317" r:id="rId25"/>
    <p:sldId id="318" r:id="rId26"/>
    <p:sldId id="319" r:id="rId27"/>
    <p:sldId id="320" r:id="rId28"/>
    <p:sldId id="321" r:id="rId29"/>
    <p:sldId id="323" r:id="rId30"/>
    <p:sldId id="324" r:id="rId31"/>
    <p:sldId id="325" r:id="rId32"/>
    <p:sldId id="322" r:id="rId33"/>
    <p:sldId id="310" r:id="rId34"/>
    <p:sldId id="311" r:id="rId35"/>
    <p:sldId id="335" r:id="rId36"/>
    <p:sldId id="326" r:id="rId37"/>
    <p:sldId id="334" r:id="rId38"/>
    <p:sldId id="337" r:id="rId39"/>
    <p:sldId id="339" r:id="rId40"/>
    <p:sldId id="338" r:id="rId41"/>
    <p:sldId id="340" r:id="rId42"/>
    <p:sldId id="341" r:id="rId43"/>
    <p:sldId id="342" r:id="rId44"/>
    <p:sldId id="343" r:id="rId45"/>
    <p:sldId id="348" r:id="rId46"/>
    <p:sldId id="345" r:id="rId47"/>
    <p:sldId id="346" r:id="rId48"/>
    <p:sldId id="347" r:id="rId49"/>
    <p:sldId id="344" r:id="rId50"/>
    <p:sldId id="290" r:id="rId51"/>
    <p:sldId id="349" r:id="rId52"/>
    <p:sldId id="303" r:id="rId53"/>
    <p:sldId id="292" r:id="rId54"/>
    <p:sldId id="293" r:id="rId55"/>
    <p:sldId id="294" r:id="rId56"/>
    <p:sldId id="295" r:id="rId57"/>
    <p:sldId id="296" r:id="rId58"/>
    <p:sldId id="297" r:id="rId59"/>
    <p:sldId id="298" r:id="rId60"/>
    <p:sldId id="299" r:id="rId61"/>
    <p:sldId id="300" r:id="rId62"/>
    <p:sldId id="301" r:id="rId63"/>
    <p:sldId id="302" r:id="rId64"/>
    <p:sldId id="350" r:id="rId65"/>
    <p:sldId id="267" r:id="rId6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71" autoAdjust="0"/>
  </p:normalViewPr>
  <p:slideViewPr>
    <p:cSldViewPr>
      <p:cViewPr>
        <p:scale>
          <a:sx n="75" d="100"/>
          <a:sy n="75" d="100"/>
        </p:scale>
        <p:origin x="-1036" y="68"/>
      </p:cViewPr>
      <p:guideLst>
        <p:guide orient="horz" pos="2160"/>
        <p:guide pos="2880"/>
      </p:guideLst>
    </p:cSldViewPr>
  </p:slideViewPr>
  <p:outlineViewPr>
    <p:cViewPr>
      <p:scale>
        <a:sx n="33" d="100"/>
        <a:sy n="33" d="100"/>
      </p:scale>
      <p:origin x="48" y="119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4021-8B87-49A6-8F55-B8DF7147B05C}"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lt-LT"/>
        </a:p>
      </dgm:t>
    </dgm:pt>
    <dgm:pt modelId="{52F6AA1D-A6C2-409A-8215-DD1935FC4EA9}">
      <dgm:prSet phldrT="[Text]" custT="1"/>
      <dgm:spPr/>
      <dgm:t>
        <a:bodyPr/>
        <a:lstStyle/>
        <a:p>
          <a:r>
            <a:rPr lang="en-US" sz="1600" dirty="0"/>
            <a:t>Computing and dynamically updating CRM variables</a:t>
          </a:r>
          <a:endParaRPr lang="lt-LT" sz="1600" dirty="0"/>
        </a:p>
      </dgm:t>
    </dgm:pt>
    <dgm:pt modelId="{2DB6F701-5EF9-4E3B-AD92-11F741910456}" type="parTrans" cxnId="{4956A96B-577A-4224-8658-3CF95CCD901C}">
      <dgm:prSet/>
      <dgm:spPr/>
      <dgm:t>
        <a:bodyPr/>
        <a:lstStyle/>
        <a:p>
          <a:endParaRPr lang="lt-LT"/>
        </a:p>
      </dgm:t>
    </dgm:pt>
    <dgm:pt modelId="{D7D8DDB3-52CE-4C74-9EA9-A45EFF688E6E}" type="sibTrans" cxnId="{4956A96B-577A-4224-8658-3CF95CCD901C}">
      <dgm:prSet/>
      <dgm:spPr/>
      <dgm:t>
        <a:bodyPr/>
        <a:lstStyle/>
        <a:p>
          <a:endParaRPr lang="lt-LT" sz="2800"/>
        </a:p>
      </dgm:t>
    </dgm:pt>
    <dgm:pt modelId="{B815ACB2-A020-46F6-85AE-40E295672F5C}">
      <dgm:prSet phldrT="[Text]" custT="1"/>
      <dgm:spPr/>
      <dgm:t>
        <a:bodyPr/>
        <a:lstStyle/>
        <a:p>
          <a:r>
            <a:rPr lang="en-US" sz="1600" dirty="0"/>
            <a:t>Classification by neural networks</a:t>
          </a:r>
          <a:endParaRPr lang="lt-LT" sz="1600" dirty="0"/>
        </a:p>
      </dgm:t>
    </dgm:pt>
    <dgm:pt modelId="{1E433B6F-67FC-4CEB-8306-90A7792AF8C7}" type="parTrans" cxnId="{20792A75-EC25-45B1-9765-E7B1CB2DE5D3}">
      <dgm:prSet/>
      <dgm:spPr/>
      <dgm:t>
        <a:bodyPr/>
        <a:lstStyle/>
        <a:p>
          <a:endParaRPr lang="lt-LT"/>
        </a:p>
      </dgm:t>
    </dgm:pt>
    <dgm:pt modelId="{0A43C1C3-1F83-412A-ABAA-ABBBC8CAA0F1}" type="sibTrans" cxnId="{20792A75-EC25-45B1-9765-E7B1CB2DE5D3}">
      <dgm:prSet/>
      <dgm:spPr/>
      <dgm:t>
        <a:bodyPr/>
        <a:lstStyle/>
        <a:p>
          <a:endParaRPr lang="lt-LT" sz="2800"/>
        </a:p>
      </dgm:t>
    </dgm:pt>
    <dgm:pt modelId="{3EAB5D9A-BEA0-41EB-B47A-727CF4705E8B}">
      <dgm:prSet phldrT="[Text]" custT="1"/>
      <dgm:spPr/>
      <dgm:t>
        <a:bodyPr/>
        <a:lstStyle/>
        <a:p>
          <a:r>
            <a:rPr lang="en-US" sz="1400" dirty="0"/>
            <a:t>Defining sensitivity of variables during life cycle of customer base</a:t>
          </a:r>
          <a:endParaRPr lang="lt-LT" sz="1400" dirty="0"/>
        </a:p>
      </dgm:t>
    </dgm:pt>
    <dgm:pt modelId="{73653DB6-47ED-4C54-8FD0-21C4B5BCFC37}" type="parTrans" cxnId="{9745F644-FEB7-4771-851C-AE30E7F95502}">
      <dgm:prSet/>
      <dgm:spPr/>
      <dgm:t>
        <a:bodyPr/>
        <a:lstStyle/>
        <a:p>
          <a:endParaRPr lang="lt-LT"/>
        </a:p>
      </dgm:t>
    </dgm:pt>
    <dgm:pt modelId="{F523E0DD-911F-4491-A657-206BE05FAB81}" type="sibTrans" cxnId="{9745F644-FEB7-4771-851C-AE30E7F95502}">
      <dgm:prSet/>
      <dgm:spPr/>
      <dgm:t>
        <a:bodyPr/>
        <a:lstStyle/>
        <a:p>
          <a:endParaRPr lang="lt-LT"/>
        </a:p>
      </dgm:t>
    </dgm:pt>
    <dgm:pt modelId="{97EFDF2D-8600-4FF5-8477-67619A637394}">
      <dgm:prSet phldrT="[Text]" custT="1"/>
      <dgm:spPr/>
      <dgm:t>
        <a:bodyPr/>
        <a:lstStyle/>
        <a:p>
          <a:r>
            <a:rPr lang="en-US" sz="1600" dirty="0"/>
            <a:t>Defining clusters and ranking variable sets</a:t>
          </a:r>
          <a:endParaRPr lang="lt-LT" sz="1600" dirty="0"/>
        </a:p>
      </dgm:t>
    </dgm:pt>
    <dgm:pt modelId="{91ABE8EB-62A0-4EE7-84FE-731EFB491C13}" type="parTrans" cxnId="{CD2FAF65-A1D1-41D2-B273-21D4C0A20CDE}">
      <dgm:prSet/>
      <dgm:spPr/>
      <dgm:t>
        <a:bodyPr/>
        <a:lstStyle/>
        <a:p>
          <a:endParaRPr lang="lt-LT"/>
        </a:p>
      </dgm:t>
    </dgm:pt>
    <dgm:pt modelId="{92ECDDDD-F346-43AD-B0F0-84AB230130C7}" type="sibTrans" cxnId="{CD2FAF65-A1D1-41D2-B273-21D4C0A20CDE}">
      <dgm:prSet/>
      <dgm:spPr/>
      <dgm:t>
        <a:bodyPr/>
        <a:lstStyle/>
        <a:p>
          <a:endParaRPr lang="lt-LT" sz="2800"/>
        </a:p>
      </dgm:t>
    </dgm:pt>
    <dgm:pt modelId="{2A193896-B0A4-4C40-B04F-0F68C5317007}">
      <dgm:prSet phldrT="[Text]" custT="1"/>
      <dgm:spPr/>
      <dgm:t>
        <a:bodyPr/>
        <a:lstStyle/>
        <a:p>
          <a:r>
            <a:rPr lang="en-US" sz="1600" dirty="0"/>
            <a:t>Fuzzy rules for assigning customers to clusters</a:t>
          </a:r>
          <a:endParaRPr lang="lt-LT" sz="1600" dirty="0"/>
        </a:p>
      </dgm:t>
    </dgm:pt>
    <dgm:pt modelId="{252CBDD6-0EFB-4848-9EC6-2BD5626C60E6}" type="parTrans" cxnId="{15CF89CE-B27B-4083-BB4E-09C661C2980E}">
      <dgm:prSet/>
      <dgm:spPr/>
      <dgm:t>
        <a:bodyPr/>
        <a:lstStyle/>
        <a:p>
          <a:endParaRPr lang="lt-LT"/>
        </a:p>
      </dgm:t>
    </dgm:pt>
    <dgm:pt modelId="{2EEDBF3A-EA29-4A1D-89F0-3B9765F12CC7}" type="sibTrans" cxnId="{15CF89CE-B27B-4083-BB4E-09C661C2980E}">
      <dgm:prSet/>
      <dgm:spPr/>
      <dgm:t>
        <a:bodyPr/>
        <a:lstStyle/>
        <a:p>
          <a:endParaRPr lang="lt-LT" sz="2800"/>
        </a:p>
      </dgm:t>
    </dgm:pt>
    <dgm:pt modelId="{F237E16F-F631-4E99-B7D8-5C21167F9B1C}">
      <dgm:prSet phldrT="[Text]" custT="1"/>
      <dgm:spPr/>
      <dgm:t>
        <a:bodyPr/>
        <a:lstStyle/>
        <a:p>
          <a:r>
            <a:rPr lang="en-US" sz="1600" dirty="0"/>
            <a:t>Migrating customers among clusters</a:t>
          </a:r>
          <a:endParaRPr lang="lt-LT" sz="1600" dirty="0"/>
        </a:p>
      </dgm:t>
    </dgm:pt>
    <dgm:pt modelId="{CAB07E82-0A0A-48EE-AFFF-3090AC80511B}" type="parTrans" cxnId="{56EDBED0-C798-4929-9565-487C70A18CF0}">
      <dgm:prSet/>
      <dgm:spPr/>
      <dgm:t>
        <a:bodyPr/>
        <a:lstStyle/>
        <a:p>
          <a:endParaRPr lang="lt-LT"/>
        </a:p>
      </dgm:t>
    </dgm:pt>
    <dgm:pt modelId="{D0E549E1-A469-44C2-8905-678C708730A9}" type="sibTrans" cxnId="{56EDBED0-C798-4929-9565-487C70A18CF0}">
      <dgm:prSet/>
      <dgm:spPr/>
      <dgm:t>
        <a:bodyPr/>
        <a:lstStyle/>
        <a:p>
          <a:endParaRPr lang="lt-LT"/>
        </a:p>
      </dgm:t>
    </dgm:pt>
    <dgm:pt modelId="{22012956-169C-4794-8065-59CCDBAA47CD}" type="pres">
      <dgm:prSet presAssocID="{6EA14021-8B87-49A6-8F55-B8DF7147B05C}" presName="cycle" presStyleCnt="0">
        <dgm:presLayoutVars>
          <dgm:dir/>
          <dgm:resizeHandles val="exact"/>
        </dgm:presLayoutVars>
      </dgm:prSet>
      <dgm:spPr/>
      <dgm:t>
        <a:bodyPr/>
        <a:lstStyle/>
        <a:p>
          <a:endParaRPr lang="lt-LT"/>
        </a:p>
      </dgm:t>
    </dgm:pt>
    <dgm:pt modelId="{AC487DAB-3D26-44D1-80D4-0FBC7DAC1880}" type="pres">
      <dgm:prSet presAssocID="{52F6AA1D-A6C2-409A-8215-DD1935FC4EA9}" presName="dummy" presStyleCnt="0"/>
      <dgm:spPr/>
    </dgm:pt>
    <dgm:pt modelId="{9C9684D6-1E01-4311-976B-AF62A33662C9}" type="pres">
      <dgm:prSet presAssocID="{52F6AA1D-A6C2-409A-8215-DD1935FC4EA9}" presName="node" presStyleLbl="revTx" presStyleIdx="0" presStyleCnt="6" custScaleX="169075" custRadScaleRad="106730" custRadScaleInc="40527">
        <dgm:presLayoutVars>
          <dgm:bulletEnabled val="1"/>
        </dgm:presLayoutVars>
      </dgm:prSet>
      <dgm:spPr/>
      <dgm:t>
        <a:bodyPr/>
        <a:lstStyle/>
        <a:p>
          <a:endParaRPr lang="lt-LT"/>
        </a:p>
      </dgm:t>
    </dgm:pt>
    <dgm:pt modelId="{1B55EA25-9798-4978-BC89-172CD49728FA}" type="pres">
      <dgm:prSet presAssocID="{D7D8DDB3-52CE-4C74-9EA9-A45EFF688E6E}" presName="sibTrans" presStyleLbl="node1" presStyleIdx="0" presStyleCnt="6"/>
      <dgm:spPr/>
      <dgm:t>
        <a:bodyPr/>
        <a:lstStyle/>
        <a:p>
          <a:endParaRPr lang="lt-LT"/>
        </a:p>
      </dgm:t>
    </dgm:pt>
    <dgm:pt modelId="{6EDC3A07-76FD-4629-967C-7CFEE1BB040D}" type="pres">
      <dgm:prSet presAssocID="{B815ACB2-A020-46F6-85AE-40E295672F5C}" presName="dummy" presStyleCnt="0"/>
      <dgm:spPr/>
    </dgm:pt>
    <dgm:pt modelId="{C878F29D-7A7E-4F53-88A9-52D7AA4FEF54}" type="pres">
      <dgm:prSet presAssocID="{B815ACB2-A020-46F6-85AE-40E295672F5C}" presName="node" presStyleLbl="revTx" presStyleIdx="1" presStyleCnt="6" custScaleX="156842">
        <dgm:presLayoutVars>
          <dgm:bulletEnabled val="1"/>
        </dgm:presLayoutVars>
      </dgm:prSet>
      <dgm:spPr/>
      <dgm:t>
        <a:bodyPr/>
        <a:lstStyle/>
        <a:p>
          <a:endParaRPr lang="lt-LT"/>
        </a:p>
      </dgm:t>
    </dgm:pt>
    <dgm:pt modelId="{C1E2E651-F1A4-4348-94A9-4A1DFACD5A51}" type="pres">
      <dgm:prSet presAssocID="{0A43C1C3-1F83-412A-ABAA-ABBBC8CAA0F1}" presName="sibTrans" presStyleLbl="node1" presStyleIdx="1" presStyleCnt="6"/>
      <dgm:spPr/>
      <dgm:t>
        <a:bodyPr/>
        <a:lstStyle/>
        <a:p>
          <a:endParaRPr lang="lt-LT"/>
        </a:p>
      </dgm:t>
    </dgm:pt>
    <dgm:pt modelId="{24E2CD7A-28FE-4745-8834-99561261CBCE}" type="pres">
      <dgm:prSet presAssocID="{3EAB5D9A-BEA0-41EB-B47A-727CF4705E8B}" presName="dummy" presStyleCnt="0"/>
      <dgm:spPr/>
    </dgm:pt>
    <dgm:pt modelId="{64A7F1A4-0C32-47B8-97F9-450E51C5F829}" type="pres">
      <dgm:prSet presAssocID="{3EAB5D9A-BEA0-41EB-B47A-727CF4705E8B}" presName="node" presStyleLbl="revTx" presStyleIdx="2" presStyleCnt="6" custScaleX="156369">
        <dgm:presLayoutVars>
          <dgm:bulletEnabled val="1"/>
        </dgm:presLayoutVars>
      </dgm:prSet>
      <dgm:spPr/>
      <dgm:t>
        <a:bodyPr/>
        <a:lstStyle/>
        <a:p>
          <a:endParaRPr lang="lt-LT"/>
        </a:p>
      </dgm:t>
    </dgm:pt>
    <dgm:pt modelId="{E0A415A8-D95B-43B7-8072-06A306533A3E}" type="pres">
      <dgm:prSet presAssocID="{F523E0DD-911F-4491-A657-206BE05FAB81}" presName="sibTrans" presStyleLbl="node1" presStyleIdx="2" presStyleCnt="6"/>
      <dgm:spPr/>
      <dgm:t>
        <a:bodyPr/>
        <a:lstStyle/>
        <a:p>
          <a:endParaRPr lang="lt-LT"/>
        </a:p>
      </dgm:t>
    </dgm:pt>
    <dgm:pt modelId="{D252F748-6230-4DA7-B149-6A6FB0C1C02C}" type="pres">
      <dgm:prSet presAssocID="{97EFDF2D-8600-4FF5-8477-67619A637394}" presName="dummy" presStyleCnt="0"/>
      <dgm:spPr/>
    </dgm:pt>
    <dgm:pt modelId="{DD324B21-F999-43E7-B512-17FE897956BC}" type="pres">
      <dgm:prSet presAssocID="{97EFDF2D-8600-4FF5-8477-67619A637394}" presName="node" presStyleLbl="revTx" presStyleIdx="3" presStyleCnt="6" custScaleX="157460">
        <dgm:presLayoutVars>
          <dgm:bulletEnabled val="1"/>
        </dgm:presLayoutVars>
      </dgm:prSet>
      <dgm:spPr/>
      <dgm:t>
        <a:bodyPr/>
        <a:lstStyle/>
        <a:p>
          <a:endParaRPr lang="lt-LT"/>
        </a:p>
      </dgm:t>
    </dgm:pt>
    <dgm:pt modelId="{8621F18C-4F55-477A-A673-11A69AB1B880}" type="pres">
      <dgm:prSet presAssocID="{92ECDDDD-F346-43AD-B0F0-84AB230130C7}" presName="sibTrans" presStyleLbl="node1" presStyleIdx="3" presStyleCnt="6"/>
      <dgm:spPr/>
      <dgm:t>
        <a:bodyPr/>
        <a:lstStyle/>
        <a:p>
          <a:endParaRPr lang="lt-LT"/>
        </a:p>
      </dgm:t>
    </dgm:pt>
    <dgm:pt modelId="{2C85740F-FAF3-40BC-BCD5-A5A841FC430B}" type="pres">
      <dgm:prSet presAssocID="{2A193896-B0A4-4C40-B04F-0F68C5317007}" presName="dummy" presStyleCnt="0"/>
      <dgm:spPr/>
    </dgm:pt>
    <dgm:pt modelId="{3B5B9453-454C-4888-B1C4-AB4F45E0C5A4}" type="pres">
      <dgm:prSet presAssocID="{2A193896-B0A4-4C40-B04F-0F68C5317007}" presName="node" presStyleLbl="revTx" presStyleIdx="4" presStyleCnt="6" custScaleX="159576">
        <dgm:presLayoutVars>
          <dgm:bulletEnabled val="1"/>
        </dgm:presLayoutVars>
      </dgm:prSet>
      <dgm:spPr/>
      <dgm:t>
        <a:bodyPr/>
        <a:lstStyle/>
        <a:p>
          <a:endParaRPr lang="lt-LT"/>
        </a:p>
      </dgm:t>
    </dgm:pt>
    <dgm:pt modelId="{BE6C9946-B70F-44EF-AFFA-0ECA581C4866}" type="pres">
      <dgm:prSet presAssocID="{2EEDBF3A-EA29-4A1D-89F0-3B9765F12CC7}" presName="sibTrans" presStyleLbl="node1" presStyleIdx="4" presStyleCnt="6"/>
      <dgm:spPr/>
      <dgm:t>
        <a:bodyPr/>
        <a:lstStyle/>
        <a:p>
          <a:endParaRPr lang="lt-LT"/>
        </a:p>
      </dgm:t>
    </dgm:pt>
    <dgm:pt modelId="{A099BDC2-442B-4B39-A093-65BE0BD4A24C}" type="pres">
      <dgm:prSet presAssocID="{F237E16F-F631-4E99-B7D8-5C21167F9B1C}" presName="dummy" presStyleCnt="0"/>
      <dgm:spPr/>
    </dgm:pt>
    <dgm:pt modelId="{810CB383-A8C8-42E0-BDBA-12A4D0016979}" type="pres">
      <dgm:prSet presAssocID="{F237E16F-F631-4E99-B7D8-5C21167F9B1C}" presName="node" presStyleLbl="revTx" presStyleIdx="5" presStyleCnt="6" custScaleX="186972">
        <dgm:presLayoutVars>
          <dgm:bulletEnabled val="1"/>
        </dgm:presLayoutVars>
      </dgm:prSet>
      <dgm:spPr/>
      <dgm:t>
        <a:bodyPr/>
        <a:lstStyle/>
        <a:p>
          <a:endParaRPr lang="lt-LT"/>
        </a:p>
      </dgm:t>
    </dgm:pt>
    <dgm:pt modelId="{D3CD13CB-1FA8-4316-A594-44D37AD25A4A}" type="pres">
      <dgm:prSet presAssocID="{D0E549E1-A469-44C2-8905-678C708730A9}" presName="sibTrans" presStyleLbl="node1" presStyleIdx="5" presStyleCnt="6"/>
      <dgm:spPr/>
      <dgm:t>
        <a:bodyPr/>
        <a:lstStyle/>
        <a:p>
          <a:endParaRPr lang="lt-LT"/>
        </a:p>
      </dgm:t>
    </dgm:pt>
  </dgm:ptLst>
  <dgm:cxnLst>
    <dgm:cxn modelId="{56EDBED0-C798-4929-9565-487C70A18CF0}" srcId="{6EA14021-8B87-49A6-8F55-B8DF7147B05C}" destId="{F237E16F-F631-4E99-B7D8-5C21167F9B1C}" srcOrd="5" destOrd="0" parTransId="{CAB07E82-0A0A-48EE-AFFF-3090AC80511B}" sibTransId="{D0E549E1-A469-44C2-8905-678C708730A9}"/>
    <dgm:cxn modelId="{4956A96B-577A-4224-8658-3CF95CCD901C}" srcId="{6EA14021-8B87-49A6-8F55-B8DF7147B05C}" destId="{52F6AA1D-A6C2-409A-8215-DD1935FC4EA9}" srcOrd="0" destOrd="0" parTransId="{2DB6F701-5EF9-4E3B-AD92-11F741910456}" sibTransId="{D7D8DDB3-52CE-4C74-9EA9-A45EFF688E6E}"/>
    <dgm:cxn modelId="{20792A75-EC25-45B1-9765-E7B1CB2DE5D3}" srcId="{6EA14021-8B87-49A6-8F55-B8DF7147B05C}" destId="{B815ACB2-A020-46F6-85AE-40E295672F5C}" srcOrd="1" destOrd="0" parTransId="{1E433B6F-67FC-4CEB-8306-90A7792AF8C7}" sibTransId="{0A43C1C3-1F83-412A-ABAA-ABBBC8CAA0F1}"/>
    <dgm:cxn modelId="{5FC1BCF0-51C9-49B7-AE4F-3BBB8D241170}" type="presOf" srcId="{D7D8DDB3-52CE-4C74-9EA9-A45EFF688E6E}" destId="{1B55EA25-9798-4978-BC89-172CD49728FA}" srcOrd="0" destOrd="0" presId="urn:microsoft.com/office/officeart/2005/8/layout/cycle1"/>
    <dgm:cxn modelId="{8C4B8C23-F969-43BF-B83E-5B80705313F6}" type="presOf" srcId="{6EA14021-8B87-49A6-8F55-B8DF7147B05C}" destId="{22012956-169C-4794-8065-59CCDBAA47CD}" srcOrd="0" destOrd="0" presId="urn:microsoft.com/office/officeart/2005/8/layout/cycle1"/>
    <dgm:cxn modelId="{35A2EA29-E517-4C86-89F3-38CC6C3F2D7D}" type="presOf" srcId="{F523E0DD-911F-4491-A657-206BE05FAB81}" destId="{E0A415A8-D95B-43B7-8072-06A306533A3E}" srcOrd="0" destOrd="0" presId="urn:microsoft.com/office/officeart/2005/8/layout/cycle1"/>
    <dgm:cxn modelId="{DB5DB755-3735-4E06-BF98-8F07B34DD76F}" type="presOf" srcId="{92ECDDDD-F346-43AD-B0F0-84AB230130C7}" destId="{8621F18C-4F55-477A-A673-11A69AB1B880}" srcOrd="0" destOrd="0" presId="urn:microsoft.com/office/officeart/2005/8/layout/cycle1"/>
    <dgm:cxn modelId="{FA3BCB52-24A4-4B96-8060-7889F379E9BF}" type="presOf" srcId="{F237E16F-F631-4E99-B7D8-5C21167F9B1C}" destId="{810CB383-A8C8-42E0-BDBA-12A4D0016979}" srcOrd="0" destOrd="0" presId="urn:microsoft.com/office/officeart/2005/8/layout/cycle1"/>
    <dgm:cxn modelId="{EEE57800-9999-4C26-A641-764781A3294D}" type="presOf" srcId="{2EEDBF3A-EA29-4A1D-89F0-3B9765F12CC7}" destId="{BE6C9946-B70F-44EF-AFFA-0ECA581C4866}" srcOrd="0" destOrd="0" presId="urn:microsoft.com/office/officeart/2005/8/layout/cycle1"/>
    <dgm:cxn modelId="{CD2FAF65-A1D1-41D2-B273-21D4C0A20CDE}" srcId="{6EA14021-8B87-49A6-8F55-B8DF7147B05C}" destId="{97EFDF2D-8600-4FF5-8477-67619A637394}" srcOrd="3" destOrd="0" parTransId="{91ABE8EB-62A0-4EE7-84FE-731EFB491C13}" sibTransId="{92ECDDDD-F346-43AD-B0F0-84AB230130C7}"/>
    <dgm:cxn modelId="{9745F644-FEB7-4771-851C-AE30E7F95502}" srcId="{6EA14021-8B87-49A6-8F55-B8DF7147B05C}" destId="{3EAB5D9A-BEA0-41EB-B47A-727CF4705E8B}" srcOrd="2" destOrd="0" parTransId="{73653DB6-47ED-4C54-8FD0-21C4B5BCFC37}" sibTransId="{F523E0DD-911F-4491-A657-206BE05FAB81}"/>
    <dgm:cxn modelId="{BF54A3A8-64C1-4D4F-9FAE-6F0992878521}" type="presOf" srcId="{97EFDF2D-8600-4FF5-8477-67619A637394}" destId="{DD324B21-F999-43E7-B512-17FE897956BC}" srcOrd="0" destOrd="0" presId="urn:microsoft.com/office/officeart/2005/8/layout/cycle1"/>
    <dgm:cxn modelId="{8CD78D0E-A28C-41EB-9169-4C5599954A41}" type="presOf" srcId="{52F6AA1D-A6C2-409A-8215-DD1935FC4EA9}" destId="{9C9684D6-1E01-4311-976B-AF62A33662C9}" srcOrd="0" destOrd="0" presId="urn:microsoft.com/office/officeart/2005/8/layout/cycle1"/>
    <dgm:cxn modelId="{FE6B18B2-8396-4576-A762-60F22321FE86}" type="presOf" srcId="{0A43C1C3-1F83-412A-ABAA-ABBBC8CAA0F1}" destId="{C1E2E651-F1A4-4348-94A9-4A1DFACD5A51}" srcOrd="0" destOrd="0" presId="urn:microsoft.com/office/officeart/2005/8/layout/cycle1"/>
    <dgm:cxn modelId="{15CF89CE-B27B-4083-BB4E-09C661C2980E}" srcId="{6EA14021-8B87-49A6-8F55-B8DF7147B05C}" destId="{2A193896-B0A4-4C40-B04F-0F68C5317007}" srcOrd="4" destOrd="0" parTransId="{252CBDD6-0EFB-4848-9EC6-2BD5626C60E6}" sibTransId="{2EEDBF3A-EA29-4A1D-89F0-3B9765F12CC7}"/>
    <dgm:cxn modelId="{3D718C35-6134-4F4C-B939-5A22F4193224}" type="presOf" srcId="{B815ACB2-A020-46F6-85AE-40E295672F5C}" destId="{C878F29D-7A7E-4F53-88A9-52D7AA4FEF54}" srcOrd="0" destOrd="0" presId="urn:microsoft.com/office/officeart/2005/8/layout/cycle1"/>
    <dgm:cxn modelId="{A40D4817-CD82-48F2-8CA2-ED5FC1B25AF5}" type="presOf" srcId="{D0E549E1-A469-44C2-8905-678C708730A9}" destId="{D3CD13CB-1FA8-4316-A594-44D37AD25A4A}" srcOrd="0" destOrd="0" presId="urn:microsoft.com/office/officeart/2005/8/layout/cycle1"/>
    <dgm:cxn modelId="{AF7315CD-DCED-494C-90B2-6F774637D7FD}" type="presOf" srcId="{2A193896-B0A4-4C40-B04F-0F68C5317007}" destId="{3B5B9453-454C-4888-B1C4-AB4F45E0C5A4}" srcOrd="0" destOrd="0" presId="urn:microsoft.com/office/officeart/2005/8/layout/cycle1"/>
    <dgm:cxn modelId="{6D6281DB-3386-4479-81E5-F68ED2C274F2}" type="presOf" srcId="{3EAB5D9A-BEA0-41EB-B47A-727CF4705E8B}" destId="{64A7F1A4-0C32-47B8-97F9-450E51C5F829}" srcOrd="0" destOrd="0" presId="urn:microsoft.com/office/officeart/2005/8/layout/cycle1"/>
    <dgm:cxn modelId="{A0E1C547-77E1-4EBB-8EB7-0F130E75C6F7}" type="presParOf" srcId="{22012956-169C-4794-8065-59CCDBAA47CD}" destId="{AC487DAB-3D26-44D1-80D4-0FBC7DAC1880}" srcOrd="0" destOrd="0" presId="urn:microsoft.com/office/officeart/2005/8/layout/cycle1"/>
    <dgm:cxn modelId="{7237115F-8833-4B7D-B04F-413257AAA55E}" type="presParOf" srcId="{22012956-169C-4794-8065-59CCDBAA47CD}" destId="{9C9684D6-1E01-4311-976B-AF62A33662C9}" srcOrd="1" destOrd="0" presId="urn:microsoft.com/office/officeart/2005/8/layout/cycle1"/>
    <dgm:cxn modelId="{4FB7B8A1-71E4-4E48-BA75-FA5CA1CD7FBB}" type="presParOf" srcId="{22012956-169C-4794-8065-59CCDBAA47CD}" destId="{1B55EA25-9798-4978-BC89-172CD49728FA}" srcOrd="2" destOrd="0" presId="urn:microsoft.com/office/officeart/2005/8/layout/cycle1"/>
    <dgm:cxn modelId="{3813CB57-AA27-4906-B24C-62FACCC3C89F}" type="presParOf" srcId="{22012956-169C-4794-8065-59CCDBAA47CD}" destId="{6EDC3A07-76FD-4629-967C-7CFEE1BB040D}" srcOrd="3" destOrd="0" presId="urn:microsoft.com/office/officeart/2005/8/layout/cycle1"/>
    <dgm:cxn modelId="{F52878F5-BDFF-442A-A135-D07AFA2A4BC9}" type="presParOf" srcId="{22012956-169C-4794-8065-59CCDBAA47CD}" destId="{C878F29D-7A7E-4F53-88A9-52D7AA4FEF54}" srcOrd="4" destOrd="0" presId="urn:microsoft.com/office/officeart/2005/8/layout/cycle1"/>
    <dgm:cxn modelId="{1AB41FDA-4D58-4191-B857-CA5D5249F293}" type="presParOf" srcId="{22012956-169C-4794-8065-59CCDBAA47CD}" destId="{C1E2E651-F1A4-4348-94A9-4A1DFACD5A51}" srcOrd="5" destOrd="0" presId="urn:microsoft.com/office/officeart/2005/8/layout/cycle1"/>
    <dgm:cxn modelId="{EC11A9A6-75C8-4068-841F-26066B8526CA}" type="presParOf" srcId="{22012956-169C-4794-8065-59CCDBAA47CD}" destId="{24E2CD7A-28FE-4745-8834-99561261CBCE}" srcOrd="6" destOrd="0" presId="urn:microsoft.com/office/officeart/2005/8/layout/cycle1"/>
    <dgm:cxn modelId="{866B3B13-C48E-4119-998F-CD76D8D5D029}" type="presParOf" srcId="{22012956-169C-4794-8065-59CCDBAA47CD}" destId="{64A7F1A4-0C32-47B8-97F9-450E51C5F829}" srcOrd="7" destOrd="0" presId="urn:microsoft.com/office/officeart/2005/8/layout/cycle1"/>
    <dgm:cxn modelId="{A281F2CB-2ACA-4D4A-8A35-3E5E60ACF334}" type="presParOf" srcId="{22012956-169C-4794-8065-59CCDBAA47CD}" destId="{E0A415A8-D95B-43B7-8072-06A306533A3E}" srcOrd="8" destOrd="0" presId="urn:microsoft.com/office/officeart/2005/8/layout/cycle1"/>
    <dgm:cxn modelId="{F809F7B8-DF79-465D-AE44-D8F07DB4B92A}" type="presParOf" srcId="{22012956-169C-4794-8065-59CCDBAA47CD}" destId="{D252F748-6230-4DA7-B149-6A6FB0C1C02C}" srcOrd="9" destOrd="0" presId="urn:microsoft.com/office/officeart/2005/8/layout/cycle1"/>
    <dgm:cxn modelId="{125BD5F8-6977-43A0-A28C-38E94E6DF4BF}" type="presParOf" srcId="{22012956-169C-4794-8065-59CCDBAA47CD}" destId="{DD324B21-F999-43E7-B512-17FE897956BC}" srcOrd="10" destOrd="0" presId="urn:microsoft.com/office/officeart/2005/8/layout/cycle1"/>
    <dgm:cxn modelId="{87FCC488-5C37-4F33-BE77-20C796D4B2FD}" type="presParOf" srcId="{22012956-169C-4794-8065-59CCDBAA47CD}" destId="{8621F18C-4F55-477A-A673-11A69AB1B880}" srcOrd="11" destOrd="0" presId="urn:microsoft.com/office/officeart/2005/8/layout/cycle1"/>
    <dgm:cxn modelId="{1E6113D6-F464-468C-A548-D6CE9FA341C5}" type="presParOf" srcId="{22012956-169C-4794-8065-59CCDBAA47CD}" destId="{2C85740F-FAF3-40BC-BCD5-A5A841FC430B}" srcOrd="12" destOrd="0" presId="urn:microsoft.com/office/officeart/2005/8/layout/cycle1"/>
    <dgm:cxn modelId="{078053EB-02FE-406B-80B7-E803F1484DF7}" type="presParOf" srcId="{22012956-169C-4794-8065-59CCDBAA47CD}" destId="{3B5B9453-454C-4888-B1C4-AB4F45E0C5A4}" srcOrd="13" destOrd="0" presId="urn:microsoft.com/office/officeart/2005/8/layout/cycle1"/>
    <dgm:cxn modelId="{61F14549-7B2E-4381-9798-728379EEEACF}" type="presParOf" srcId="{22012956-169C-4794-8065-59CCDBAA47CD}" destId="{BE6C9946-B70F-44EF-AFFA-0ECA581C4866}" srcOrd="14" destOrd="0" presId="urn:microsoft.com/office/officeart/2005/8/layout/cycle1"/>
    <dgm:cxn modelId="{DC2F8B7A-2250-4CA4-9819-557A42AD9B00}" type="presParOf" srcId="{22012956-169C-4794-8065-59CCDBAA47CD}" destId="{A099BDC2-442B-4B39-A093-65BE0BD4A24C}" srcOrd="15" destOrd="0" presId="urn:microsoft.com/office/officeart/2005/8/layout/cycle1"/>
    <dgm:cxn modelId="{C38A04D7-584F-4F86-9306-7EF360B497C4}" type="presParOf" srcId="{22012956-169C-4794-8065-59CCDBAA47CD}" destId="{810CB383-A8C8-42E0-BDBA-12A4D0016979}" srcOrd="16" destOrd="0" presId="urn:microsoft.com/office/officeart/2005/8/layout/cycle1"/>
    <dgm:cxn modelId="{A3699D3B-3965-4348-ABE3-09E2E8CE0806}" type="presParOf" srcId="{22012956-169C-4794-8065-59CCDBAA47CD}" destId="{D3CD13CB-1FA8-4316-A594-44D37AD25A4A}"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2150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2151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B539D1E3-EEE3-4309-8FBC-A03415AACD02}" type="slidenum">
              <a:rPr lang="en-US"/>
              <a:pPr/>
              <a:t>‹#›</a:t>
            </a:fld>
            <a:endParaRPr lang="en-US"/>
          </a:p>
        </p:txBody>
      </p:sp>
    </p:spTree>
    <p:extLst>
      <p:ext uri="{BB962C8B-B14F-4D97-AF65-F5344CB8AC3E}">
        <p14:creationId xmlns:p14="http://schemas.microsoft.com/office/powerpoint/2010/main" val="1320962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85372" indent="-302066" eaLnBrk="0" hangingPunct="0">
              <a:defRPr>
                <a:solidFill>
                  <a:schemeClr val="tx1"/>
                </a:solidFill>
                <a:latin typeface="Verdana" pitchFamily="34" charset="0"/>
                <a:cs typeface="Arial" charset="0"/>
              </a:defRPr>
            </a:lvl2pPr>
            <a:lvl3pPr marL="1208265" indent="-241653" eaLnBrk="0" hangingPunct="0">
              <a:defRPr>
                <a:solidFill>
                  <a:schemeClr val="tx1"/>
                </a:solidFill>
                <a:latin typeface="Verdana" pitchFamily="34" charset="0"/>
                <a:cs typeface="Arial" charset="0"/>
              </a:defRPr>
            </a:lvl3pPr>
            <a:lvl4pPr marL="1691571" indent="-241653" eaLnBrk="0" hangingPunct="0">
              <a:defRPr>
                <a:solidFill>
                  <a:schemeClr val="tx1"/>
                </a:solidFill>
                <a:latin typeface="Verdana" pitchFamily="34" charset="0"/>
                <a:cs typeface="Arial" charset="0"/>
              </a:defRPr>
            </a:lvl4pPr>
            <a:lvl5pPr marL="2174878" indent="-241653" eaLnBrk="0" hangingPunct="0">
              <a:defRPr>
                <a:solidFill>
                  <a:schemeClr val="tx1"/>
                </a:solidFill>
                <a:latin typeface="Verdana" pitchFamily="34" charset="0"/>
                <a:cs typeface="Arial" charset="0"/>
              </a:defRPr>
            </a:lvl5pPr>
            <a:lvl6pPr marL="2658184" indent="-241653" eaLnBrk="0" fontAlgn="base" hangingPunct="0">
              <a:spcBef>
                <a:spcPct val="0"/>
              </a:spcBef>
              <a:spcAft>
                <a:spcPct val="0"/>
              </a:spcAft>
              <a:defRPr>
                <a:solidFill>
                  <a:schemeClr val="tx1"/>
                </a:solidFill>
                <a:latin typeface="Verdana" pitchFamily="34" charset="0"/>
                <a:cs typeface="Arial" charset="0"/>
              </a:defRPr>
            </a:lvl6pPr>
            <a:lvl7pPr marL="3141490" indent="-241653" eaLnBrk="0" fontAlgn="base" hangingPunct="0">
              <a:spcBef>
                <a:spcPct val="0"/>
              </a:spcBef>
              <a:spcAft>
                <a:spcPct val="0"/>
              </a:spcAft>
              <a:defRPr>
                <a:solidFill>
                  <a:schemeClr val="tx1"/>
                </a:solidFill>
                <a:latin typeface="Verdana" pitchFamily="34" charset="0"/>
                <a:cs typeface="Arial" charset="0"/>
              </a:defRPr>
            </a:lvl7pPr>
            <a:lvl8pPr marL="3624796" indent="-241653" eaLnBrk="0" fontAlgn="base" hangingPunct="0">
              <a:spcBef>
                <a:spcPct val="0"/>
              </a:spcBef>
              <a:spcAft>
                <a:spcPct val="0"/>
              </a:spcAft>
              <a:defRPr>
                <a:solidFill>
                  <a:schemeClr val="tx1"/>
                </a:solidFill>
                <a:latin typeface="Verdana" pitchFamily="34" charset="0"/>
                <a:cs typeface="Arial" charset="0"/>
              </a:defRPr>
            </a:lvl8pPr>
            <a:lvl9pPr marL="4108102" indent="-241653"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D5733FD-3CC0-4AE8-9138-1B5ADAF4ADA1}" type="slidenum">
              <a:rPr lang="lt-LT" smtClean="0">
                <a:latin typeface="Arial" charset="0"/>
              </a:rPr>
              <a:pPr eaLnBrk="1" hangingPunct="1"/>
              <a:t>19</a:t>
            </a:fld>
            <a:endParaRPr lang="lt-LT"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3306">
              <a:spcBef>
                <a:spcPct val="0"/>
              </a:spcBef>
            </a:pPr>
            <a:endParaRPr lang="en-US" smtClean="0"/>
          </a:p>
        </p:txBody>
      </p:sp>
      <p:sp>
        <p:nvSpPr>
          <p:cNvPr id="72708" name="Slide Number Placeholder 3"/>
          <p:cNvSpPr txBox="1">
            <a:spLocks noGrp="1"/>
          </p:cNvSpPr>
          <p:nvPr/>
        </p:nvSpPr>
        <p:spPr bwMode="auto">
          <a:xfrm>
            <a:off x="4144011" y="9118918"/>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57200" eaLnBrk="0" hangingPunct="0">
              <a:defRPr>
                <a:solidFill>
                  <a:schemeClr val="tx1"/>
                </a:solidFill>
                <a:latin typeface="Verdana" pitchFamily="34" charset="0"/>
                <a:cs typeface="Arial" charset="0"/>
              </a:defRPr>
            </a:lvl1pPr>
            <a:lvl2pPr marL="37931725" indent="-37474525" defTabSz="457200" eaLnBrk="0" hangingPunct="0">
              <a:defRPr>
                <a:solidFill>
                  <a:schemeClr val="tx1"/>
                </a:solidFill>
                <a:latin typeface="Verdana" pitchFamily="34" charset="0"/>
                <a:cs typeface="Arial" charset="0"/>
              </a:defRPr>
            </a:lvl2pPr>
            <a:lvl3pPr eaLnBrk="0" hangingPunct="0">
              <a:defRPr>
                <a:solidFill>
                  <a:schemeClr val="tx1"/>
                </a:solidFill>
                <a:latin typeface="Verdana" pitchFamily="34" charset="0"/>
                <a:cs typeface="Arial" charset="0"/>
              </a:defRPr>
            </a:lvl3pPr>
            <a:lvl4pPr eaLnBrk="0" hangingPunct="0">
              <a:defRPr>
                <a:solidFill>
                  <a:schemeClr val="tx1"/>
                </a:solidFill>
                <a:latin typeface="Verdana" pitchFamily="34" charset="0"/>
                <a:cs typeface="Arial" charset="0"/>
              </a:defRPr>
            </a:lvl4pPr>
            <a:lvl5pPr eaLnBrk="0" hangingPunct="0">
              <a:defRPr>
                <a:solidFill>
                  <a:schemeClr val="tx1"/>
                </a:solidFill>
                <a:latin typeface="Verdana" pitchFamily="34" charset="0"/>
                <a:cs typeface="Arial" charset="0"/>
              </a:defRPr>
            </a:lvl5pPr>
            <a:lvl6pPr marL="457200" eaLnBrk="0" fontAlgn="base" hangingPunct="0">
              <a:spcBef>
                <a:spcPct val="0"/>
              </a:spcBef>
              <a:spcAft>
                <a:spcPct val="0"/>
              </a:spcAft>
              <a:defRPr>
                <a:solidFill>
                  <a:schemeClr val="tx1"/>
                </a:solidFill>
                <a:latin typeface="Verdana" pitchFamily="34" charset="0"/>
                <a:cs typeface="Arial" charset="0"/>
              </a:defRPr>
            </a:lvl6pPr>
            <a:lvl7pPr marL="914400" eaLnBrk="0" fontAlgn="base" hangingPunct="0">
              <a:spcBef>
                <a:spcPct val="0"/>
              </a:spcBef>
              <a:spcAft>
                <a:spcPct val="0"/>
              </a:spcAft>
              <a:defRPr>
                <a:solidFill>
                  <a:schemeClr val="tx1"/>
                </a:solidFill>
                <a:latin typeface="Verdana" pitchFamily="34" charset="0"/>
                <a:cs typeface="Arial" charset="0"/>
              </a:defRPr>
            </a:lvl7pPr>
            <a:lvl8pPr marL="1371600" eaLnBrk="0" fontAlgn="base" hangingPunct="0">
              <a:spcBef>
                <a:spcPct val="0"/>
              </a:spcBef>
              <a:spcAft>
                <a:spcPct val="0"/>
              </a:spcAft>
              <a:defRPr>
                <a:solidFill>
                  <a:schemeClr val="tx1"/>
                </a:solidFill>
                <a:latin typeface="Verdana" pitchFamily="34" charset="0"/>
                <a:cs typeface="Arial" charset="0"/>
              </a:defRPr>
            </a:lvl8pPr>
            <a:lvl9pPr marL="18288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CD6366B7-5B38-4491-9C76-ABD968168F4F}" type="slidenum">
              <a:rPr lang="en-US" sz="1300">
                <a:latin typeface="Calibri" pitchFamily="34" charset="0"/>
                <a:ea typeface="ＭＳ Ｐゴシック" pitchFamily="-65" charset="-128"/>
              </a:rPr>
              <a:pPr algn="r" eaLnBrk="1" hangingPunct="1"/>
              <a:t>27</a:t>
            </a:fld>
            <a:endParaRPr lang="en-US" sz="1300">
              <a:latin typeface="Calibri"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6DEF4-7529-41D2-B4C6-9BE9927EA1A0}" type="slidenum">
              <a:rPr lang="en-US" altLang="ko-KR"/>
              <a:pPr/>
              <a:t>44</a:t>
            </a:fld>
            <a:endParaRPr lang="en-US" altLang="ko-KR"/>
          </a:p>
        </p:txBody>
      </p:sp>
      <p:sp>
        <p:nvSpPr>
          <p:cNvPr id="444418"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Our approach of using ANFIS as a neuro-fuzzy modeling tool is like this. First we generalize neural networks?architectures to obtain adaptive networks, and then we do a specialization to derive fuzzy inference systems represented by adaptive networks, and that ANFIS. During the processes of generalization and specialization, the backpropagation techniques used for training neural networks can be carried over directly, so we can train ANFIS using the same techniques. (In fact backpropagation is too slow, so we have some other technique to speed up training in ANFIS.)</a:t>
            </a:r>
          </a:p>
        </p:txBody>
      </p:sp>
      <p:sp>
        <p:nvSpPr>
          <p:cNvPr id="444419"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583BC-FC2C-4BE8-867A-37540F657DCD}" type="slidenum">
              <a:rPr lang="en-US" altLang="ko-KR"/>
              <a:pPr/>
              <a:t>45</a:t>
            </a:fld>
            <a:endParaRPr lang="en-US" altLang="ko-KR"/>
          </a:p>
        </p:txBody>
      </p:sp>
      <p:sp>
        <p:nvSpPr>
          <p:cNvPr id="409602"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fuzzy set is a set with fuzzy boundary. Suppose that A is the set of tall people. In a conventional set, or crisp set, an element is either belong to not belong to a set; there nothing in between. Therefore to define a crisp set A, we need to find a number, say, 5??, such that for a person taller than this number, he or she is in the set of tall people. For a fuzzy version of set A, we allow the degree of belonging to vary between 0 and 1. Therefore for a person with height 5??, we can say that he or she is tall to the degree of 0.5. And for a 6-foot-high person, he or she is tall to the degree of .9. So everything is a matter of degree in fuzzy sets. If we plot the degree of belonging w.r.t. heights, the curve is called a membership function. Because of its smooth transition, a fuzzy set is a better representation of our mental model of all? Moreover, if a fuzzy set has a step-function-like membership function, it reduces to the common crisp set.</a:t>
            </a:r>
          </a:p>
        </p:txBody>
      </p:sp>
      <p:sp>
        <p:nvSpPr>
          <p:cNvPr id="409603"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9A3A-BA93-45CE-9366-3C78560CFB69}" type="slidenum">
              <a:rPr lang="en-US" altLang="ko-KR"/>
              <a:pPr/>
              <a:t>46</a:t>
            </a:fld>
            <a:endParaRPr lang="en-US" altLang="ko-KR"/>
          </a:p>
        </p:txBody>
      </p:sp>
      <p:sp>
        <p:nvSpPr>
          <p:cNvPr id="411650"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Here I like to emphasize some important properties of membership functions. First of all, it subjective measure; my membership function of all?is likely to be different from yours. Also it context sensitive. For example, I 5?1? and I considered pretty tall in Taiwan. But in the States, I only considered medium build, so may be only tall to the degree of .5. But if I an NBA player, Il be considered pretty short, cannot even do a slam dunk! So as you can see here, we have three different MFs for all?in different contexts. Although they are different, they do share some common characteristics --- for one thing, they are all monotonically increasing from 0 to 1. Because the membership function represents a subjective measure, it not probability function at all.</a:t>
            </a:r>
          </a:p>
        </p:txBody>
      </p:sp>
      <p:sp>
        <p:nvSpPr>
          <p:cNvPr id="411651"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88B01-C89C-4A8C-93AB-C0033E77C928}" type="slidenum">
              <a:rPr lang="en-US" altLang="ko-KR"/>
              <a:pPr/>
              <a:t>47</a:t>
            </a:fld>
            <a:endParaRPr lang="en-US" altLang="ko-KR"/>
          </a:p>
        </p:txBody>
      </p:sp>
      <p:sp>
        <p:nvSpPr>
          <p:cNvPr id="415746" name="Rectangle 2"/>
          <p:cNvSpPr>
            <a:spLocks noGrp="1" noChangeArrowheads="1"/>
          </p:cNvSpPr>
          <p:nvPr>
            <p:ph type="body" idx="1"/>
          </p:nvPr>
        </p:nvSpPr>
        <p:spPr>
          <a:xfrm>
            <a:off x="975360" y="4558904"/>
            <a:ext cx="5364480" cy="4320540"/>
          </a:xfrm>
          <a:noFill/>
          <a:ln/>
          <a:extLst>
            <a:ext uri="{91240B29-F687-4F45-9708-019B960494DF}">
              <a14:hiddenLine xmlns:a14="http://schemas.microsoft.com/office/drawing/2010/main" w="12700">
                <a:solidFill>
                  <a:schemeClr val="tx1"/>
                </a:solidFill>
                <a:miter lim="800000"/>
                <a:headEnd/>
                <a:tailEnd/>
              </a14:hiddenLine>
            </a:ext>
          </a:extLst>
        </p:spPr>
        <p:txBody>
          <a:bodyPr lIns="80551" tIns="40276" rIns="80551" bIns="40276"/>
          <a:lstStyle/>
          <a:p>
            <a:r>
              <a:rPr lang="en-US" altLang="zh-TW"/>
              <a:t>A single fuzzy rule is not very interesting. But if we have a collection of fuzzy rules, we can use them to describe a system behavior. This leads to a fuzzy inference system. For instance, we can describe the resistance experienced by a moving object by the following three rules: .... Then given a crisp speed value, how do we find the resistance value from these three rules? It quite simple and can be done in three steps. In the first step, we find the membership grades for ow? edium? and igh? For instance, if speed is 2, the membership grades for ow? edium?and igh?are .3, .8, and .1, respectively. These numbers also represent how the given input condition peed = 2?satisfies the IF part of the rules. Sometimes these numbers are called the firing strengths of the rules. In the second step, we find the output of each rule, given speed is 2. In the third step, we apply a weighted average method to find the overall resistance, where the weighting factors are equal to the firing strengths of the rules. The whole process to derive the output from a given input condition is called fuzzy reasoning. For a two-input FIS, the process of fuzzy reasoning is better represented by the following diagram.</a:t>
            </a:r>
          </a:p>
        </p:txBody>
      </p:sp>
      <p:sp>
        <p:nvSpPr>
          <p:cNvPr id="415747" name="Rectangle 3"/>
          <p:cNvSpPr>
            <a:spLocks noGrp="1" noRot="1" noChangeAspect="1" noChangeArrowheads="1" noTextEdit="1"/>
          </p:cNvSpPr>
          <p:nvPr>
            <p:ph type="sldImg"/>
          </p:nvPr>
        </p:nvSpPr>
        <p:spPr>
          <a:xfrm>
            <a:off x="1258888" y="722313"/>
            <a:ext cx="4797425" cy="359886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4096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40964" name="Rectangle 4"/>
          <p:cNvSpPr>
            <a:spLocks noGrp="1" noChangeArrowheads="1"/>
          </p:cNvSpPr>
          <p:nvPr>
            <p:ph type="dt" sz="half" idx="2"/>
          </p:nvPr>
        </p:nvSpPr>
        <p:spPr/>
        <p:txBody>
          <a:bodyPr/>
          <a:lstStyle>
            <a:lvl1pPr>
              <a:defRPr/>
            </a:lvl1pPr>
          </a:lstStyle>
          <a:p>
            <a:endParaRPr lang="en-US"/>
          </a:p>
        </p:txBody>
      </p:sp>
      <p:sp>
        <p:nvSpPr>
          <p:cNvPr id="40965" name="Rectangle 5"/>
          <p:cNvSpPr>
            <a:spLocks noGrp="1" noChangeArrowheads="1"/>
          </p:cNvSpPr>
          <p:nvPr>
            <p:ph type="ftr" sz="quarter" idx="3"/>
          </p:nvPr>
        </p:nvSpPr>
        <p:spPr/>
        <p:txBody>
          <a:bodyPr/>
          <a:lstStyle>
            <a:lvl1pPr>
              <a:defRPr/>
            </a:lvl1pPr>
          </a:lstStyle>
          <a:p>
            <a:r>
              <a:rPr lang="lt-LT" smtClean="0"/>
              <a:t>Dalia Krikščiūnienė, MKIS 2014, Brno</a:t>
            </a:r>
            <a:endParaRPr lang="en-US"/>
          </a:p>
        </p:txBody>
      </p:sp>
      <p:sp>
        <p:nvSpPr>
          <p:cNvPr id="40966" name="Rectangle 6"/>
          <p:cNvSpPr>
            <a:spLocks noGrp="1" noChangeArrowheads="1"/>
          </p:cNvSpPr>
          <p:nvPr>
            <p:ph type="sldNum" sz="quarter" idx="4"/>
          </p:nvPr>
        </p:nvSpPr>
        <p:spPr/>
        <p:txBody>
          <a:bodyPr/>
          <a:lstStyle>
            <a:lvl1pPr>
              <a:defRPr/>
            </a:lvl1pPr>
          </a:lstStyle>
          <a:p>
            <a:fld id="{3401BBCA-CEC6-49BC-A731-9F2867DC019F}"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FAF1AD8D-D4BE-4467-A42D-E8C6635F3A47}" type="slidenum">
              <a:rPr lang="en-US"/>
              <a:pPr/>
              <a:t>‹#›</a:t>
            </a:fld>
            <a:endParaRPr lang="en-US"/>
          </a:p>
        </p:txBody>
      </p:sp>
    </p:spTree>
    <p:extLst>
      <p:ext uri="{BB962C8B-B14F-4D97-AF65-F5344CB8AC3E}">
        <p14:creationId xmlns:p14="http://schemas.microsoft.com/office/powerpoint/2010/main" val="27150536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7796FA86-D613-4A6E-B68D-B0B44B0FA418}" type="slidenum">
              <a:rPr lang="en-US"/>
              <a:pPr/>
              <a:t>‹#›</a:t>
            </a:fld>
            <a:endParaRPr lang="en-US"/>
          </a:p>
        </p:txBody>
      </p:sp>
    </p:spTree>
    <p:extLst>
      <p:ext uri="{BB962C8B-B14F-4D97-AF65-F5344CB8AC3E}">
        <p14:creationId xmlns:p14="http://schemas.microsoft.com/office/powerpoint/2010/main" val="172295062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813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4813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48133" name="Rectangle 5"/>
          <p:cNvSpPr>
            <a:spLocks noGrp="1" noChangeArrowheads="1"/>
          </p:cNvSpPr>
          <p:nvPr>
            <p:ph type="dt" sz="half" idx="2"/>
          </p:nvPr>
        </p:nvSpPr>
        <p:spPr/>
        <p:txBody>
          <a:bodyPr/>
          <a:lstStyle>
            <a:lvl1pPr>
              <a:defRPr/>
            </a:lvl1pPr>
          </a:lstStyle>
          <a:p>
            <a:endParaRPr lang="en-US"/>
          </a:p>
        </p:txBody>
      </p:sp>
      <p:sp>
        <p:nvSpPr>
          <p:cNvPr id="48134" name="Rectangle 6"/>
          <p:cNvSpPr>
            <a:spLocks noGrp="1" noChangeArrowheads="1"/>
          </p:cNvSpPr>
          <p:nvPr>
            <p:ph type="ftr" sz="quarter" idx="3"/>
          </p:nvPr>
        </p:nvSpPr>
        <p:spPr/>
        <p:txBody>
          <a:bodyPr/>
          <a:lstStyle>
            <a:lvl1pPr>
              <a:defRPr/>
            </a:lvl1pPr>
          </a:lstStyle>
          <a:p>
            <a:r>
              <a:rPr lang="lt-LT" smtClean="0"/>
              <a:t>Dalia Krikščiūnienė, MKIS 2014, Brno</a:t>
            </a:r>
            <a:endParaRPr lang="en-US"/>
          </a:p>
        </p:txBody>
      </p:sp>
      <p:sp>
        <p:nvSpPr>
          <p:cNvPr id="48135" name="Rectangle 7"/>
          <p:cNvSpPr>
            <a:spLocks noGrp="1" noChangeArrowheads="1"/>
          </p:cNvSpPr>
          <p:nvPr>
            <p:ph type="sldNum" sz="quarter" idx="4"/>
          </p:nvPr>
        </p:nvSpPr>
        <p:spPr/>
        <p:txBody>
          <a:bodyPr/>
          <a:lstStyle>
            <a:lvl1pPr>
              <a:defRPr/>
            </a:lvl1pPr>
          </a:lstStyle>
          <a:p>
            <a:fld id="{4AADDA67-3FD4-4BE4-B6F1-F3A2BB8EA70F}"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a:xfrm>
            <a:off x="457200" y="6245225"/>
            <a:ext cx="658416" cy="476250"/>
          </a:xfrm>
        </p:spPr>
        <p:txBody>
          <a:bodyPr/>
          <a:lstStyle>
            <a:lvl1pPr>
              <a:defRPr/>
            </a:lvl1pPr>
          </a:lstStyle>
          <a:p>
            <a:endParaRPr lang="en-US" dirty="0"/>
          </a:p>
        </p:txBody>
      </p:sp>
      <p:sp>
        <p:nvSpPr>
          <p:cNvPr id="5" name="Footer Placeholder 4"/>
          <p:cNvSpPr>
            <a:spLocks noGrp="1"/>
          </p:cNvSpPr>
          <p:nvPr>
            <p:ph type="ftr" sz="quarter" idx="11"/>
          </p:nvPr>
        </p:nvSpPr>
        <p:spPr>
          <a:xfrm>
            <a:off x="1187624" y="6245225"/>
            <a:ext cx="5184576" cy="476250"/>
          </a:xfrm>
        </p:spPr>
        <p:txBody>
          <a:bodyPr/>
          <a:lstStyle>
            <a:lvl1pPr>
              <a:defRPr/>
            </a:lvl1pPr>
          </a:lstStyle>
          <a:p>
            <a:r>
              <a:rPr lang="lt-LT" smtClean="0"/>
              <a:t>Dalia Krikščiūnienė, MKIS 2014, Brno</a:t>
            </a:r>
            <a:endParaRPr lang="en-US" dirty="0"/>
          </a:p>
        </p:txBody>
      </p:sp>
      <p:sp>
        <p:nvSpPr>
          <p:cNvPr id="6" name="Slide Number Placeholder 5"/>
          <p:cNvSpPr>
            <a:spLocks noGrp="1"/>
          </p:cNvSpPr>
          <p:nvPr>
            <p:ph type="sldNum" sz="quarter" idx="12"/>
          </p:nvPr>
        </p:nvSpPr>
        <p:spPr/>
        <p:txBody>
          <a:bodyPr/>
          <a:lstStyle>
            <a:lvl1pPr>
              <a:defRPr/>
            </a:lvl1pPr>
          </a:lstStyle>
          <a:p>
            <a:fld id="{C147A349-F5FA-4D28-8346-190CC3AC8D67}" type="slidenum">
              <a:rPr lang="en-US"/>
              <a:pPr/>
              <a:t>‹#›</a:t>
            </a:fld>
            <a:endParaRPr lang="en-US"/>
          </a:p>
        </p:txBody>
      </p:sp>
    </p:spTree>
    <p:extLst>
      <p:ext uri="{BB962C8B-B14F-4D97-AF65-F5344CB8AC3E}">
        <p14:creationId xmlns:p14="http://schemas.microsoft.com/office/powerpoint/2010/main" val="30051361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3E21ACC5-699D-47B3-8AF5-143DEB31DE54}" type="slidenum">
              <a:rPr lang="en-US"/>
              <a:pPr/>
              <a:t>‹#›</a:t>
            </a:fld>
            <a:endParaRPr lang="en-US"/>
          </a:p>
        </p:txBody>
      </p:sp>
    </p:spTree>
    <p:extLst>
      <p:ext uri="{BB962C8B-B14F-4D97-AF65-F5344CB8AC3E}">
        <p14:creationId xmlns:p14="http://schemas.microsoft.com/office/powerpoint/2010/main" val="409408335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7" name="Slide Number Placeholder 6"/>
          <p:cNvSpPr>
            <a:spLocks noGrp="1"/>
          </p:cNvSpPr>
          <p:nvPr>
            <p:ph type="sldNum" sz="quarter" idx="12"/>
          </p:nvPr>
        </p:nvSpPr>
        <p:spPr/>
        <p:txBody>
          <a:bodyPr/>
          <a:lstStyle>
            <a:lvl1pPr>
              <a:defRPr/>
            </a:lvl1pPr>
          </a:lstStyle>
          <a:p>
            <a:fld id="{2F1901CE-CAE0-4AA4-AE3B-79D852D91DB1}" type="slidenum">
              <a:rPr lang="en-US"/>
              <a:pPr/>
              <a:t>‹#›</a:t>
            </a:fld>
            <a:endParaRPr lang="en-US"/>
          </a:p>
        </p:txBody>
      </p:sp>
    </p:spTree>
    <p:extLst>
      <p:ext uri="{BB962C8B-B14F-4D97-AF65-F5344CB8AC3E}">
        <p14:creationId xmlns:p14="http://schemas.microsoft.com/office/powerpoint/2010/main" val="39892919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9" name="Slide Number Placeholder 8"/>
          <p:cNvSpPr>
            <a:spLocks noGrp="1"/>
          </p:cNvSpPr>
          <p:nvPr>
            <p:ph type="sldNum" sz="quarter" idx="12"/>
          </p:nvPr>
        </p:nvSpPr>
        <p:spPr/>
        <p:txBody>
          <a:bodyPr/>
          <a:lstStyle>
            <a:lvl1pPr>
              <a:defRPr/>
            </a:lvl1pPr>
          </a:lstStyle>
          <a:p>
            <a:fld id="{44BFBE92-EF2B-4B04-98F4-2A2DA2125DFE}" type="slidenum">
              <a:rPr lang="en-US"/>
              <a:pPr/>
              <a:t>‹#›</a:t>
            </a:fld>
            <a:endParaRPr lang="en-US"/>
          </a:p>
        </p:txBody>
      </p:sp>
    </p:spTree>
    <p:extLst>
      <p:ext uri="{BB962C8B-B14F-4D97-AF65-F5344CB8AC3E}">
        <p14:creationId xmlns:p14="http://schemas.microsoft.com/office/powerpoint/2010/main" val="257438833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lvl1pPr>
              <a:defRPr/>
            </a:lvl1pPr>
          </a:lstStyle>
          <a:p>
            <a:fld id="{6E7F1E91-1F94-49C1-A02E-583152FE5133}" type="slidenum">
              <a:rPr lang="en-US"/>
              <a:pPr/>
              <a:t>‹#›</a:t>
            </a:fld>
            <a:endParaRPr lang="en-US"/>
          </a:p>
        </p:txBody>
      </p:sp>
    </p:spTree>
    <p:extLst>
      <p:ext uri="{BB962C8B-B14F-4D97-AF65-F5344CB8AC3E}">
        <p14:creationId xmlns:p14="http://schemas.microsoft.com/office/powerpoint/2010/main" val="15286876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4" name="Slide Number Placeholder 3"/>
          <p:cNvSpPr>
            <a:spLocks noGrp="1"/>
          </p:cNvSpPr>
          <p:nvPr>
            <p:ph type="sldNum" sz="quarter" idx="12"/>
          </p:nvPr>
        </p:nvSpPr>
        <p:spPr/>
        <p:txBody>
          <a:bodyPr/>
          <a:lstStyle>
            <a:lvl1pPr>
              <a:defRPr/>
            </a:lvl1pPr>
          </a:lstStyle>
          <a:p>
            <a:fld id="{CF593E37-DA09-47EB-B6E2-C4DB3AF32A64}" type="slidenum">
              <a:rPr lang="en-US"/>
              <a:pPr/>
              <a:t>‹#›</a:t>
            </a:fld>
            <a:endParaRPr lang="en-US"/>
          </a:p>
        </p:txBody>
      </p:sp>
    </p:spTree>
    <p:extLst>
      <p:ext uri="{BB962C8B-B14F-4D97-AF65-F5344CB8AC3E}">
        <p14:creationId xmlns:p14="http://schemas.microsoft.com/office/powerpoint/2010/main" val="2388770151"/>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7" name="Slide Number Placeholder 6"/>
          <p:cNvSpPr>
            <a:spLocks noGrp="1"/>
          </p:cNvSpPr>
          <p:nvPr>
            <p:ph type="sldNum" sz="quarter" idx="12"/>
          </p:nvPr>
        </p:nvSpPr>
        <p:spPr/>
        <p:txBody>
          <a:bodyPr/>
          <a:lstStyle>
            <a:lvl1pPr>
              <a:defRPr/>
            </a:lvl1pPr>
          </a:lstStyle>
          <a:p>
            <a:fld id="{FC78F0D0-C48A-4AF9-B931-7825E2F479EF}" type="slidenum">
              <a:rPr lang="en-US"/>
              <a:pPr/>
              <a:t>‹#›</a:t>
            </a:fld>
            <a:endParaRPr lang="en-US" dirty="0"/>
          </a:p>
        </p:txBody>
      </p:sp>
    </p:spTree>
    <p:extLst>
      <p:ext uri="{BB962C8B-B14F-4D97-AF65-F5344CB8AC3E}">
        <p14:creationId xmlns:p14="http://schemas.microsoft.com/office/powerpoint/2010/main" val="158787494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88416705-7FC7-4424-8291-BC6D51A5C6A2}" type="slidenum">
              <a:rPr lang="en-US"/>
              <a:pPr/>
              <a:t>‹#›</a:t>
            </a:fld>
            <a:endParaRPr lang="en-US"/>
          </a:p>
        </p:txBody>
      </p:sp>
    </p:spTree>
    <p:extLst>
      <p:ext uri="{BB962C8B-B14F-4D97-AF65-F5344CB8AC3E}">
        <p14:creationId xmlns:p14="http://schemas.microsoft.com/office/powerpoint/2010/main" val="304526319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7" name="Slide Number Placeholder 6"/>
          <p:cNvSpPr>
            <a:spLocks noGrp="1"/>
          </p:cNvSpPr>
          <p:nvPr>
            <p:ph type="sldNum" sz="quarter" idx="12"/>
          </p:nvPr>
        </p:nvSpPr>
        <p:spPr/>
        <p:txBody>
          <a:bodyPr/>
          <a:lstStyle>
            <a:lvl1pPr>
              <a:defRPr/>
            </a:lvl1pPr>
          </a:lstStyle>
          <a:p>
            <a:fld id="{7FEF0754-8809-4265-AAEE-4BDA15B0226A}" type="slidenum">
              <a:rPr lang="en-US"/>
              <a:pPr/>
              <a:t>‹#›</a:t>
            </a:fld>
            <a:endParaRPr lang="en-US"/>
          </a:p>
        </p:txBody>
      </p:sp>
    </p:spTree>
    <p:extLst>
      <p:ext uri="{BB962C8B-B14F-4D97-AF65-F5344CB8AC3E}">
        <p14:creationId xmlns:p14="http://schemas.microsoft.com/office/powerpoint/2010/main" val="716132773"/>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DD61F38B-3905-4995-8E06-93C4D1B421FA}" type="slidenum">
              <a:rPr lang="en-US"/>
              <a:pPr/>
              <a:t>‹#›</a:t>
            </a:fld>
            <a:endParaRPr lang="en-US"/>
          </a:p>
        </p:txBody>
      </p:sp>
    </p:spTree>
    <p:extLst>
      <p:ext uri="{BB962C8B-B14F-4D97-AF65-F5344CB8AC3E}">
        <p14:creationId xmlns:p14="http://schemas.microsoft.com/office/powerpoint/2010/main" val="278147493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0D85307B-DA16-44A8-9EED-10756C7EBDB2}" type="slidenum">
              <a:rPr lang="en-US"/>
              <a:pPr/>
              <a:t>‹#›</a:t>
            </a:fld>
            <a:endParaRPr lang="en-US"/>
          </a:p>
        </p:txBody>
      </p:sp>
    </p:spTree>
    <p:extLst>
      <p:ext uri="{BB962C8B-B14F-4D97-AF65-F5344CB8AC3E}">
        <p14:creationId xmlns:p14="http://schemas.microsoft.com/office/powerpoint/2010/main" val="321273830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6" name="Slide Number Placeholder 5"/>
          <p:cNvSpPr>
            <a:spLocks noGrp="1"/>
          </p:cNvSpPr>
          <p:nvPr>
            <p:ph type="sldNum" sz="quarter" idx="12"/>
          </p:nvPr>
        </p:nvSpPr>
        <p:spPr/>
        <p:txBody>
          <a:bodyPr/>
          <a:lstStyle>
            <a:lvl1pPr>
              <a:defRPr/>
            </a:lvl1pPr>
          </a:lstStyle>
          <a:p>
            <a:fld id="{DE47C276-D18D-4270-AB4E-A96841BD39E7}" type="slidenum">
              <a:rPr lang="en-US"/>
              <a:pPr/>
              <a:t>‹#›</a:t>
            </a:fld>
            <a:endParaRPr lang="en-US"/>
          </a:p>
        </p:txBody>
      </p:sp>
    </p:spTree>
    <p:extLst>
      <p:ext uri="{BB962C8B-B14F-4D97-AF65-F5344CB8AC3E}">
        <p14:creationId xmlns:p14="http://schemas.microsoft.com/office/powerpoint/2010/main" val="13339190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7" name="Slide Number Placeholder 6"/>
          <p:cNvSpPr>
            <a:spLocks noGrp="1"/>
          </p:cNvSpPr>
          <p:nvPr>
            <p:ph type="sldNum" sz="quarter" idx="12"/>
          </p:nvPr>
        </p:nvSpPr>
        <p:spPr/>
        <p:txBody>
          <a:bodyPr/>
          <a:lstStyle>
            <a:lvl1pPr>
              <a:defRPr/>
            </a:lvl1pPr>
          </a:lstStyle>
          <a:p>
            <a:fld id="{9969C296-A195-45C8-8024-F34163661B5C}" type="slidenum">
              <a:rPr lang="en-US"/>
              <a:pPr/>
              <a:t>‹#›</a:t>
            </a:fld>
            <a:endParaRPr lang="en-US"/>
          </a:p>
        </p:txBody>
      </p:sp>
    </p:spTree>
    <p:extLst>
      <p:ext uri="{BB962C8B-B14F-4D97-AF65-F5344CB8AC3E}">
        <p14:creationId xmlns:p14="http://schemas.microsoft.com/office/powerpoint/2010/main" val="20401966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9" name="Slide Number Placeholder 8"/>
          <p:cNvSpPr>
            <a:spLocks noGrp="1"/>
          </p:cNvSpPr>
          <p:nvPr>
            <p:ph type="sldNum" sz="quarter" idx="12"/>
          </p:nvPr>
        </p:nvSpPr>
        <p:spPr/>
        <p:txBody>
          <a:bodyPr/>
          <a:lstStyle>
            <a:lvl1pPr>
              <a:defRPr/>
            </a:lvl1pPr>
          </a:lstStyle>
          <a:p>
            <a:fld id="{531C71E9-9FEA-4A81-A4FD-E94003F26911}" type="slidenum">
              <a:rPr lang="en-US"/>
              <a:pPr/>
              <a:t>‹#›</a:t>
            </a:fld>
            <a:endParaRPr lang="en-US"/>
          </a:p>
        </p:txBody>
      </p:sp>
    </p:spTree>
    <p:extLst>
      <p:ext uri="{BB962C8B-B14F-4D97-AF65-F5344CB8AC3E}">
        <p14:creationId xmlns:p14="http://schemas.microsoft.com/office/powerpoint/2010/main" val="23030428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lvl1pPr>
              <a:defRPr/>
            </a:lvl1pPr>
          </a:lstStyle>
          <a:p>
            <a:fld id="{97C31038-646B-4707-B964-54474A272603}" type="slidenum">
              <a:rPr lang="en-US"/>
              <a:pPr/>
              <a:t>‹#›</a:t>
            </a:fld>
            <a:endParaRPr lang="en-US"/>
          </a:p>
        </p:txBody>
      </p:sp>
    </p:spTree>
    <p:extLst>
      <p:ext uri="{BB962C8B-B14F-4D97-AF65-F5344CB8AC3E}">
        <p14:creationId xmlns:p14="http://schemas.microsoft.com/office/powerpoint/2010/main" val="36032354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4" name="Slide Number Placeholder 3"/>
          <p:cNvSpPr>
            <a:spLocks noGrp="1"/>
          </p:cNvSpPr>
          <p:nvPr>
            <p:ph type="sldNum" sz="quarter" idx="12"/>
          </p:nvPr>
        </p:nvSpPr>
        <p:spPr/>
        <p:txBody>
          <a:bodyPr/>
          <a:lstStyle>
            <a:lvl1pPr>
              <a:defRPr/>
            </a:lvl1pPr>
          </a:lstStyle>
          <a:p>
            <a:fld id="{634E27D0-682F-4E2F-8F3E-F3976D8F36A8}" type="slidenum">
              <a:rPr lang="en-US"/>
              <a:pPr/>
              <a:t>‹#›</a:t>
            </a:fld>
            <a:endParaRPr lang="en-US"/>
          </a:p>
        </p:txBody>
      </p:sp>
    </p:spTree>
    <p:extLst>
      <p:ext uri="{BB962C8B-B14F-4D97-AF65-F5344CB8AC3E}">
        <p14:creationId xmlns:p14="http://schemas.microsoft.com/office/powerpoint/2010/main" val="4100984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7" name="Slide Number Placeholder 6"/>
          <p:cNvSpPr>
            <a:spLocks noGrp="1"/>
          </p:cNvSpPr>
          <p:nvPr>
            <p:ph type="sldNum" sz="quarter" idx="12"/>
          </p:nvPr>
        </p:nvSpPr>
        <p:spPr/>
        <p:txBody>
          <a:bodyPr/>
          <a:lstStyle>
            <a:lvl1pPr>
              <a:defRPr/>
            </a:lvl1pPr>
          </a:lstStyle>
          <a:p>
            <a:fld id="{9AB1146C-6DD2-4027-B158-CC3755DC5243}" type="slidenum">
              <a:rPr lang="en-US"/>
              <a:pPr/>
              <a:t>‹#›</a:t>
            </a:fld>
            <a:endParaRPr lang="en-US"/>
          </a:p>
        </p:txBody>
      </p:sp>
    </p:spTree>
    <p:extLst>
      <p:ext uri="{BB962C8B-B14F-4D97-AF65-F5344CB8AC3E}">
        <p14:creationId xmlns:p14="http://schemas.microsoft.com/office/powerpoint/2010/main" val="12834176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lt-LT" smtClean="0"/>
              <a:t>Dalia Krikščiūnienė, MKIS 2014, Brno</a:t>
            </a:r>
            <a:endParaRPr lang="en-US"/>
          </a:p>
        </p:txBody>
      </p:sp>
      <p:sp>
        <p:nvSpPr>
          <p:cNvPr id="7" name="Slide Number Placeholder 6"/>
          <p:cNvSpPr>
            <a:spLocks noGrp="1"/>
          </p:cNvSpPr>
          <p:nvPr>
            <p:ph type="sldNum" sz="quarter" idx="12"/>
          </p:nvPr>
        </p:nvSpPr>
        <p:spPr/>
        <p:txBody>
          <a:bodyPr/>
          <a:lstStyle>
            <a:lvl1pPr>
              <a:defRPr/>
            </a:lvl1pPr>
          </a:lstStyle>
          <a:p>
            <a:fld id="{C5F31663-B7BD-417E-8BDF-6B9711FF7B64}" type="slidenum">
              <a:rPr lang="en-US"/>
              <a:pPr/>
              <a:t>‹#›</a:t>
            </a:fld>
            <a:endParaRPr lang="en-US"/>
          </a:p>
        </p:txBody>
      </p:sp>
    </p:spTree>
    <p:extLst>
      <p:ext uri="{BB962C8B-B14F-4D97-AF65-F5344CB8AC3E}">
        <p14:creationId xmlns:p14="http://schemas.microsoft.com/office/powerpoint/2010/main" val="98434152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2014, Brno</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C3887B-D11E-4205-B1E0-86CF369386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710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710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711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lt-LT" smtClean="0"/>
              <a:t>Dalia Krikščiūnienė, MKIS 2014, Brno</a:t>
            </a:r>
            <a:endParaRPr lang="en-US"/>
          </a:p>
        </p:txBody>
      </p:sp>
      <p:sp>
        <p:nvSpPr>
          <p:cNvPr id="4711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3BB7DA2-3017-47C6-8F07-0AB811FC574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eb.vu.lt/khf/d.kriksciuniene/information/"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www.optimuscrm.com/index.php?lang=en" TargetMode="External"/><Relationship Id="rId2" Type="http://schemas.openxmlformats.org/officeDocument/2006/relationships/hyperlink" Target="http://www.statsoft.com/textbook/" TargetMode="External"/><Relationship Id="rId1" Type="http://schemas.openxmlformats.org/officeDocument/2006/relationships/slideLayout" Target="../slideLayouts/slideLayout13.xml"/><Relationship Id="rId5" Type="http://schemas.openxmlformats.org/officeDocument/2006/relationships/hyperlink" Target="http://www.viscovery.net/" TargetMode="External"/><Relationship Id="rId4" Type="http://schemas.openxmlformats.org/officeDocument/2006/relationships/hyperlink" Target="http://www.statsof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4763" y="1557338"/>
            <a:ext cx="9036051" cy="2330450"/>
          </a:xfrm>
        </p:spPr>
        <p:txBody>
          <a:bodyPr/>
          <a:lstStyle/>
          <a:p>
            <a:pPr algn="ctr"/>
            <a:r>
              <a:rPr lang="en-GB" sz="6600" b="1" dirty="0" smtClean="0">
                <a:solidFill>
                  <a:srgbClr val="37793A"/>
                </a:solidFill>
                <a:latin typeface="Boopee"/>
              </a:rPr>
              <a:t>Marketing Information Systems: </a:t>
            </a:r>
            <a:r>
              <a:rPr lang="en-GB" sz="6000" b="1" smtClean="0">
                <a:solidFill>
                  <a:srgbClr val="37793A"/>
                </a:solidFill>
                <a:latin typeface="Boopee"/>
              </a:rPr>
              <a:t>part </a:t>
            </a:r>
            <a:r>
              <a:rPr lang="en-GB" sz="6000" b="1" smtClean="0">
                <a:solidFill>
                  <a:srgbClr val="37793A"/>
                </a:solidFill>
                <a:latin typeface="Boopee"/>
              </a:rPr>
              <a:t>3</a:t>
            </a:r>
            <a:endParaRPr lang="lt-LT" sz="3600" dirty="0" smtClean="0">
              <a:solidFill>
                <a:srgbClr val="37793A"/>
              </a:solidFill>
            </a:endParaRPr>
          </a:p>
        </p:txBody>
      </p:sp>
      <p:sp>
        <p:nvSpPr>
          <p:cNvPr id="26626" name="Rectangle 3"/>
          <p:cNvSpPr>
            <a:spLocks noGrp="1" noChangeArrowheads="1"/>
          </p:cNvSpPr>
          <p:nvPr>
            <p:ph type="subTitle" idx="1"/>
          </p:nvPr>
        </p:nvSpPr>
        <p:spPr>
          <a:xfrm>
            <a:off x="2700338" y="3860800"/>
            <a:ext cx="5400675" cy="2520950"/>
          </a:xfrm>
        </p:spPr>
        <p:txBody>
          <a:bodyPr/>
          <a:lstStyle/>
          <a:p>
            <a:r>
              <a:rPr lang="en-GB" dirty="0" smtClean="0">
                <a:solidFill>
                  <a:srgbClr val="37793A"/>
                </a:solidFill>
              </a:rPr>
              <a:t>Course code: </a:t>
            </a:r>
            <a:r>
              <a:rPr lang="en-GB" dirty="0" err="1" smtClean="0">
                <a:solidFill>
                  <a:srgbClr val="37793A"/>
                </a:solidFill>
              </a:rPr>
              <a:t>PV250</a:t>
            </a:r>
            <a:endParaRPr lang="en-GB" dirty="0" smtClean="0">
              <a:solidFill>
                <a:srgbClr val="37793A"/>
              </a:solidFill>
            </a:endParaRPr>
          </a:p>
          <a:p>
            <a:r>
              <a:rPr lang="en-GB" u="sng" dirty="0" smtClean="0">
                <a:hlinkClick r:id="rId2"/>
              </a:rPr>
              <a:t>Dalia </a:t>
            </a:r>
            <a:r>
              <a:rPr lang="en-GB" u="sng" dirty="0" err="1" smtClean="0">
                <a:hlinkClick r:id="rId2"/>
              </a:rPr>
              <a:t>Kriksciuniene</a:t>
            </a:r>
            <a:r>
              <a:rPr lang="en-GB" u="sng" dirty="0" smtClean="0">
                <a:hlinkClick r:id="rId2"/>
              </a:rPr>
              <a:t>, PhD</a:t>
            </a:r>
            <a:endParaRPr lang="en-GB" u="sng" dirty="0" smtClean="0"/>
          </a:p>
          <a:p>
            <a:r>
              <a:rPr lang="en-US" dirty="0" smtClean="0">
                <a:solidFill>
                  <a:srgbClr val="37793A"/>
                </a:solidFill>
              </a:rPr>
              <a:t>Faculty of Informatics, </a:t>
            </a:r>
            <a:r>
              <a:rPr lang="en-US" dirty="0" err="1" smtClean="0">
                <a:solidFill>
                  <a:srgbClr val="37793A"/>
                </a:solidFill>
              </a:rPr>
              <a:t>Lasaris</a:t>
            </a:r>
            <a:r>
              <a:rPr lang="en-US" dirty="0" smtClean="0">
                <a:solidFill>
                  <a:srgbClr val="37793A"/>
                </a:solidFill>
              </a:rPr>
              <a:t> lab., </a:t>
            </a:r>
            <a:r>
              <a:rPr lang="en-GB" dirty="0" smtClean="0">
                <a:solidFill>
                  <a:srgbClr val="37793A"/>
                </a:solidFill>
              </a:rPr>
              <a:t>Autumn, 2014</a:t>
            </a:r>
          </a:p>
          <a:p>
            <a:endParaRPr lang="en-GB" u="sng" dirty="0" smtClean="0"/>
          </a:p>
          <a:p>
            <a:endParaRPr lang="en-GB" u="sng" dirty="0" smtClean="0"/>
          </a:p>
          <a:p>
            <a:endParaRPr lang="lt-LT" dirty="0" smtClean="0"/>
          </a:p>
        </p:txBody>
      </p:sp>
    </p:spTree>
    <p:extLst>
      <p:ext uri="{BB962C8B-B14F-4D97-AF65-F5344CB8AC3E}">
        <p14:creationId xmlns:p14="http://schemas.microsoft.com/office/powerpoint/2010/main" val="7205303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5613" y="274638"/>
            <a:ext cx="8226425" cy="922114"/>
          </a:xfrm>
        </p:spPr>
        <p:txBody>
          <a:bodyPr/>
          <a:lstStyle/>
          <a:p>
            <a:r>
              <a:rPr lang="en-US" dirty="0"/>
              <a:t>Data Mining </a:t>
            </a:r>
            <a:r>
              <a:rPr lang="en-US" dirty="0" smtClean="0"/>
              <a:t>Technique categories</a:t>
            </a:r>
            <a:endParaRPr lang="en-US" dirty="0"/>
          </a:p>
        </p:txBody>
      </p:sp>
      <p:sp>
        <p:nvSpPr>
          <p:cNvPr id="30723" name="Rectangle 3"/>
          <p:cNvSpPr>
            <a:spLocks noGrp="1" noChangeArrowheads="1"/>
          </p:cNvSpPr>
          <p:nvPr>
            <p:ph type="body" idx="1"/>
          </p:nvPr>
        </p:nvSpPr>
        <p:spPr>
          <a:xfrm>
            <a:off x="228600" y="1340768"/>
            <a:ext cx="8915400" cy="5060032"/>
          </a:xfrm>
        </p:spPr>
        <p:txBody>
          <a:bodyPr/>
          <a:lstStyle/>
          <a:p>
            <a:pPr marL="457200" indent="-457200">
              <a:lnSpc>
                <a:spcPct val="90000"/>
              </a:lnSpc>
              <a:buFontTx/>
              <a:buAutoNum type="arabicPeriod"/>
            </a:pPr>
            <a:r>
              <a:rPr lang="en-US" sz="2400" b="1" dirty="0"/>
              <a:t>Predictive Techniques </a:t>
            </a:r>
          </a:p>
          <a:p>
            <a:pPr marL="1120775" lvl="1" indent="-381000">
              <a:lnSpc>
                <a:spcPct val="90000"/>
              </a:lnSpc>
            </a:pPr>
            <a:r>
              <a:rPr lang="en-US" b="1" dirty="0"/>
              <a:t>Classification:</a:t>
            </a:r>
            <a:r>
              <a:rPr lang="en-US" dirty="0"/>
              <a:t> </a:t>
            </a:r>
            <a:r>
              <a:rPr lang="en-US" dirty="0" smtClean="0"/>
              <a:t>serve </a:t>
            </a:r>
            <a:r>
              <a:rPr lang="en-US" dirty="0"/>
              <a:t>to classify the discrete outcome variable.</a:t>
            </a:r>
          </a:p>
          <a:p>
            <a:pPr marL="1120775" lvl="1" indent="-381000">
              <a:lnSpc>
                <a:spcPct val="90000"/>
              </a:lnSpc>
            </a:pPr>
            <a:r>
              <a:rPr lang="en-US" b="1" dirty="0"/>
              <a:t>Prediction or Estimation:</a:t>
            </a:r>
            <a:r>
              <a:rPr lang="en-US" dirty="0"/>
              <a:t> </a:t>
            </a:r>
            <a:r>
              <a:rPr lang="en-US" dirty="0" smtClean="0"/>
              <a:t>predict </a:t>
            </a:r>
            <a:r>
              <a:rPr lang="en-US" dirty="0"/>
              <a:t>a continuous outcome (as opposed to classification techniques that predict discrete outcomes). </a:t>
            </a:r>
          </a:p>
          <a:p>
            <a:pPr marL="457200" indent="-457200">
              <a:lnSpc>
                <a:spcPct val="90000"/>
              </a:lnSpc>
              <a:buFontTx/>
              <a:buAutoNum type="arabicPeriod"/>
            </a:pPr>
            <a:r>
              <a:rPr lang="en-US" sz="2400" b="1" dirty="0"/>
              <a:t>Descriptive Techniques</a:t>
            </a:r>
            <a:r>
              <a:rPr lang="en-US" sz="2400" dirty="0"/>
              <a:t> </a:t>
            </a:r>
          </a:p>
          <a:p>
            <a:pPr marL="1120775" lvl="1" indent="-381000">
              <a:lnSpc>
                <a:spcPct val="90000"/>
              </a:lnSpc>
            </a:pPr>
            <a:r>
              <a:rPr lang="en-US" b="1" dirty="0"/>
              <a:t>Affinity or association:</a:t>
            </a:r>
            <a:r>
              <a:rPr lang="en-US" dirty="0"/>
              <a:t>  </a:t>
            </a:r>
            <a:r>
              <a:rPr lang="en-US" dirty="0" smtClean="0"/>
              <a:t>serve </a:t>
            </a:r>
            <a:r>
              <a:rPr lang="en-US" dirty="0"/>
              <a:t>to find items closely associated in the data set. </a:t>
            </a:r>
          </a:p>
          <a:p>
            <a:pPr marL="1120775" lvl="1" indent="-381000">
              <a:lnSpc>
                <a:spcPct val="90000"/>
              </a:lnSpc>
            </a:pPr>
            <a:r>
              <a:rPr lang="en-US" b="1" dirty="0"/>
              <a:t>Clustering:</a:t>
            </a:r>
            <a:r>
              <a:rPr lang="en-US" dirty="0"/>
              <a:t> </a:t>
            </a:r>
            <a:r>
              <a:rPr lang="en-US" dirty="0" smtClean="0"/>
              <a:t>create clusters according to similarity defined by complex of variables </a:t>
            </a:r>
            <a:r>
              <a:rPr lang="en-US" dirty="0"/>
              <a:t>of input objects, rather than an outcome variable. </a:t>
            </a:r>
            <a:r>
              <a:rPr lang="en-US" dirty="0">
                <a:solidFill>
                  <a:srgbClr val="000000"/>
                </a:solidFill>
                <a:ea typeface="Arial Unicode MS" pitchFamily="34" charset="-128"/>
                <a:cs typeface="Arial Unicode MS" pitchFamily="34" charset="-128"/>
              </a:rPr>
              <a:t> </a:t>
            </a:r>
            <a:endParaRPr lang="en-US"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10</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6377894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0"/>
            <a:ext cx="7010400" cy="1143000"/>
          </a:xfrm>
        </p:spPr>
        <p:txBody>
          <a:bodyPr/>
          <a:lstStyle/>
          <a:p>
            <a:r>
              <a:rPr lang="en-US"/>
              <a:t>Web Data Mining - Types</a:t>
            </a:r>
          </a:p>
        </p:txBody>
      </p:sp>
      <p:sp>
        <p:nvSpPr>
          <p:cNvPr id="31747" name="Rectangle 3"/>
          <p:cNvSpPr>
            <a:spLocks noGrp="1" noChangeArrowheads="1"/>
          </p:cNvSpPr>
          <p:nvPr>
            <p:ph type="body" idx="1"/>
          </p:nvPr>
        </p:nvSpPr>
        <p:spPr>
          <a:xfrm>
            <a:off x="0" y="1524000"/>
            <a:ext cx="8991600" cy="4572000"/>
          </a:xfrm>
        </p:spPr>
        <p:txBody>
          <a:bodyPr/>
          <a:lstStyle/>
          <a:p>
            <a:pPr marL="457200" indent="-457200">
              <a:lnSpc>
                <a:spcPct val="90000"/>
              </a:lnSpc>
              <a:buFontTx/>
              <a:buAutoNum type="arabicPeriod"/>
            </a:pPr>
            <a:r>
              <a:rPr lang="en-US" sz="2400" b="1"/>
              <a:t>Web structure mining – </a:t>
            </a:r>
            <a:r>
              <a:rPr lang="en-US" sz="2400"/>
              <a:t>Examines how the Web documents are structured, and attempts to discover the model underlying the link structures of the Web.  </a:t>
            </a:r>
          </a:p>
          <a:p>
            <a:pPr marL="1120775" lvl="1" indent="-381000">
              <a:lnSpc>
                <a:spcPct val="90000"/>
              </a:lnSpc>
            </a:pPr>
            <a:r>
              <a:rPr lang="en-US" b="1" i="1"/>
              <a:t>Intra-page structure mining</a:t>
            </a:r>
            <a:r>
              <a:rPr lang="en-US"/>
              <a:t> evaluates the arrangement of the various HTML or XML tags within a page</a:t>
            </a:r>
          </a:p>
          <a:p>
            <a:pPr marL="1120775" lvl="1" indent="-381000">
              <a:lnSpc>
                <a:spcPct val="90000"/>
              </a:lnSpc>
            </a:pPr>
            <a:r>
              <a:rPr lang="en-US" b="1" i="1"/>
              <a:t>Inter-page structure</a:t>
            </a:r>
            <a:r>
              <a:rPr lang="en-US"/>
              <a:t> refers to hyper-links connecting one page to another.</a:t>
            </a:r>
            <a:r>
              <a:rPr lang="en-US" b="1"/>
              <a:t> </a:t>
            </a:r>
            <a:endParaRPr lang="en-US"/>
          </a:p>
          <a:p>
            <a:pPr marL="457200" indent="-457200">
              <a:lnSpc>
                <a:spcPct val="90000"/>
              </a:lnSpc>
              <a:buFontTx/>
              <a:buAutoNum type="arabicPeriod"/>
            </a:pPr>
            <a:r>
              <a:rPr lang="en-US" sz="2400" b="1"/>
              <a:t>Web usage mining</a:t>
            </a:r>
            <a:r>
              <a:rPr lang="en-US" sz="2400" i="1"/>
              <a:t> (</a:t>
            </a:r>
            <a:r>
              <a:rPr lang="en-US" sz="2400" b="1" i="1"/>
              <a:t>Clickstream Analysis)</a:t>
            </a:r>
            <a:r>
              <a:rPr lang="en-US" sz="2400"/>
              <a:t> </a:t>
            </a:r>
            <a:r>
              <a:rPr lang="en-US" sz="2400" b="1"/>
              <a:t>–</a:t>
            </a:r>
            <a:r>
              <a:rPr lang="en-US" sz="2400" i="1"/>
              <a:t> </a:t>
            </a:r>
            <a:r>
              <a:rPr lang="en-US" sz="2400"/>
              <a:t>Involves the identification of patterns in user navigation through Web pages in a domain.</a:t>
            </a:r>
          </a:p>
          <a:p>
            <a:pPr marL="1120775" lvl="1" indent="-381000">
              <a:lnSpc>
                <a:spcPct val="90000"/>
              </a:lnSpc>
            </a:pPr>
            <a:r>
              <a:rPr lang="en-US"/>
              <a:t>Processing, Pattern analysis, and Pattern discovery</a:t>
            </a:r>
            <a:r>
              <a:rPr lang="en-US" i="1"/>
              <a:t> </a:t>
            </a:r>
          </a:p>
          <a:p>
            <a:pPr marL="457200" indent="-457200">
              <a:lnSpc>
                <a:spcPct val="90000"/>
              </a:lnSpc>
              <a:buFontTx/>
              <a:buAutoNum type="arabicPeriod"/>
            </a:pPr>
            <a:r>
              <a:rPr lang="en-US" sz="2400" b="1"/>
              <a:t>Web content mining –</a:t>
            </a:r>
            <a:r>
              <a:rPr lang="en-US" sz="2400">
                <a:solidFill>
                  <a:srgbClr val="000000"/>
                </a:solidFill>
              </a:rPr>
              <a:t> Used to discover what a Web page is about and how to uncover new knowledge from it.</a:t>
            </a:r>
            <a:endParaRPr lang="en-US" sz="2000"/>
          </a:p>
        </p:txBody>
      </p:sp>
      <p:sp>
        <p:nvSpPr>
          <p:cNvPr id="2" name="Slide Number Placeholder 1"/>
          <p:cNvSpPr>
            <a:spLocks noGrp="1"/>
          </p:cNvSpPr>
          <p:nvPr>
            <p:ph type="sldNum" sz="quarter" idx="12"/>
          </p:nvPr>
        </p:nvSpPr>
        <p:spPr/>
        <p:txBody>
          <a:bodyPr/>
          <a:lstStyle/>
          <a:p>
            <a:fld id="{C147A349-F5FA-4D28-8346-190CC3AC8D67}" type="slidenum">
              <a:rPr lang="en-US" smtClean="0"/>
              <a:pPr/>
              <a:t>11</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9160526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Barriers to the use of </a:t>
            </a:r>
            <a:r>
              <a:rPr lang="en-US" dirty="0" err="1"/>
              <a:t>DM</a:t>
            </a:r>
            <a:endParaRPr lang="en-US" dirty="0"/>
          </a:p>
        </p:txBody>
      </p:sp>
      <p:sp>
        <p:nvSpPr>
          <p:cNvPr id="33795" name="Rectangle 3"/>
          <p:cNvSpPr>
            <a:spLocks noGrp="1" noChangeArrowheads="1"/>
          </p:cNvSpPr>
          <p:nvPr>
            <p:ph type="body" idx="1"/>
          </p:nvPr>
        </p:nvSpPr>
        <p:spPr>
          <a:xfrm>
            <a:off x="914400" y="1981200"/>
            <a:ext cx="7772400" cy="4114800"/>
          </a:xfrm>
        </p:spPr>
        <p:txBody>
          <a:bodyPr/>
          <a:lstStyle/>
          <a:p>
            <a:r>
              <a:rPr lang="en-US" dirty="0"/>
              <a:t>Two of the most significant barriers that prevented the earlier deployment of knowledge discovery in the business relate to:</a:t>
            </a:r>
          </a:p>
          <a:p>
            <a:pPr lvl="1" indent="-3175"/>
            <a:r>
              <a:rPr lang="en-US" dirty="0"/>
              <a:t>Lack of data to support the analysis</a:t>
            </a:r>
          </a:p>
          <a:p>
            <a:pPr lvl="1" indent="-3175"/>
            <a:r>
              <a:rPr lang="en-US" dirty="0"/>
              <a:t>Limited computing power to perform the mathematical calculations required by the </a:t>
            </a:r>
            <a:r>
              <a:rPr lang="en-US" dirty="0" smtClean="0"/>
              <a:t>data mining algorithms</a:t>
            </a:r>
            <a:r>
              <a:rPr lang="en-US" dirty="0"/>
              <a:t>. </a:t>
            </a:r>
            <a:endParaRPr lang="en-US" dirty="0">
              <a:solidFill>
                <a:srgbClr val="000000"/>
              </a:solidFill>
              <a:ea typeface="Arial Unicode MS" pitchFamily="34" charset="-128"/>
              <a:cs typeface="Arial Unicode MS" pitchFamily="34" charset="-128"/>
            </a:endParaRPr>
          </a:p>
          <a:p>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12</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2566111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634082"/>
          </a:xfrm>
        </p:spPr>
        <p:txBody>
          <a:bodyPr/>
          <a:lstStyle/>
          <a:p>
            <a:r>
              <a:rPr lang="en-US" dirty="0" smtClean="0"/>
              <a:t>Variables for consideration in airline planning</a:t>
            </a:r>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40369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13</a:t>
            </a:fld>
            <a:endParaRPr lang="en-US"/>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61719100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74638"/>
            <a:ext cx="8856984" cy="562074"/>
          </a:xfrm>
        </p:spPr>
        <p:txBody>
          <a:bodyPr/>
          <a:lstStyle/>
          <a:p>
            <a:r>
              <a:rPr lang="en-US" dirty="0" smtClean="0"/>
              <a:t>Classification of data mining methods for CRM</a:t>
            </a: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4" y="836712"/>
            <a:ext cx="6361562" cy="585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14</a:t>
            </a:fld>
            <a:endParaRPr lang="en-US"/>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761003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a:t>
            </a:r>
            <a:endParaRPr lang="lt-LT" dirty="0"/>
          </a:p>
        </p:txBody>
      </p:sp>
      <p:sp>
        <p:nvSpPr>
          <p:cNvPr id="3" name="Content Placeholder 2"/>
          <p:cNvSpPr>
            <a:spLocks noGrp="1"/>
          </p:cNvSpPr>
          <p:nvPr>
            <p:ph idx="1"/>
          </p:nvPr>
        </p:nvSpPr>
        <p:spPr/>
        <p:txBody>
          <a:bodyPr/>
          <a:lstStyle/>
          <a:p>
            <a:r>
              <a:rPr lang="en-US" dirty="0" smtClean="0"/>
              <a:t>They are used for classification, regression, time series forecasting tasks</a:t>
            </a:r>
          </a:p>
          <a:p>
            <a:r>
              <a:rPr lang="en-US" dirty="0" smtClean="0"/>
              <a:t>Supervised and unsupervised learning</a:t>
            </a:r>
          </a:p>
          <a:p>
            <a:r>
              <a:rPr lang="en-US" dirty="0" smtClean="0"/>
              <a:t>Supervised means, that you have data samples with the known outcome (e.g. credit success and failure cases). Theses samples are used for creating </a:t>
            </a:r>
            <a:r>
              <a:rPr lang="en-US" dirty="0" err="1" smtClean="0"/>
              <a:t>NN</a:t>
            </a:r>
            <a:r>
              <a:rPr lang="en-US" dirty="0" smtClean="0"/>
              <a:t> model by learning. The outcome for new unknown samples is computed according to </a:t>
            </a:r>
            <a:r>
              <a:rPr lang="en-US" dirty="0" err="1" smtClean="0"/>
              <a:t>NN</a:t>
            </a:r>
            <a:r>
              <a:rPr lang="en-US" dirty="0" smtClean="0"/>
              <a:t> model</a:t>
            </a:r>
          </a:p>
          <a:p>
            <a:r>
              <a:rPr lang="en-US" dirty="0" smtClean="0"/>
              <a:t>Unsupervised means, that we do not know the outcome for samples, but we can cluster them according to their similarity by taking into account all known information, put into data records </a:t>
            </a:r>
            <a:r>
              <a:rPr lang="en-US" dirty="0" err="1" smtClean="0"/>
              <a:t>consinsting</a:t>
            </a:r>
            <a:r>
              <a:rPr lang="en-US" dirty="0" smtClean="0"/>
              <a:t> of many variables.</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15</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3942753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a:t>
            </a:r>
            <a:r>
              <a:rPr lang="en-GB" dirty="0" err="1" smtClean="0"/>
              <a:t>NN</a:t>
            </a:r>
            <a:r>
              <a:rPr lang="en-GB" dirty="0" smtClean="0"/>
              <a:t> problem has following characteristics</a:t>
            </a:r>
            <a:endParaRPr lang="lt-LT" dirty="0"/>
          </a:p>
        </p:txBody>
      </p:sp>
      <p:sp>
        <p:nvSpPr>
          <p:cNvPr id="3" name="Content Placeholder 2"/>
          <p:cNvSpPr>
            <a:spLocks noGrp="1"/>
          </p:cNvSpPr>
          <p:nvPr>
            <p:ph idx="1"/>
          </p:nvPr>
        </p:nvSpPr>
        <p:spPr/>
        <p:txBody>
          <a:bodyPr/>
          <a:lstStyle/>
          <a:p>
            <a:r>
              <a:rPr lang="en-GB" dirty="0" smtClean="0"/>
              <a:t>Inputs are well understood. You know which features (indicators) are important, but not necessarily know how to combine them</a:t>
            </a:r>
          </a:p>
          <a:p>
            <a:r>
              <a:rPr lang="en-GB" dirty="0" smtClean="0"/>
              <a:t>Outputs are well understood. You know </a:t>
            </a:r>
            <a:r>
              <a:rPr lang="en-GB" dirty="0" err="1" smtClean="0"/>
              <a:t>wht</a:t>
            </a:r>
            <a:r>
              <a:rPr lang="en-GB" dirty="0" smtClean="0"/>
              <a:t> you try to model</a:t>
            </a:r>
          </a:p>
          <a:p>
            <a:r>
              <a:rPr lang="en-GB" dirty="0" smtClean="0"/>
              <a:t>Experience is available- you have enough examples where both input and output are known. These cases will be used to train network</a:t>
            </a:r>
          </a:p>
          <a:p>
            <a:r>
              <a:rPr lang="en-GB" dirty="0" smtClean="0"/>
              <a:t>A black box model is acceptable. Explaining and interpreting model is not necessary</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16</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0780862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84576"/>
          </a:xfrm>
        </p:spPr>
        <p:txBody>
          <a:bodyPr/>
          <a:lstStyle/>
          <a:p>
            <a:r>
              <a:rPr lang="en-US" dirty="0" smtClean="0"/>
              <a:t>Neural network performance is based on node’s activation function</a:t>
            </a:r>
          </a:p>
          <a:p>
            <a:r>
              <a:rPr lang="en-US" dirty="0" smtClean="0"/>
              <a:t>Inputs are combined into single value, then passed to transfer function to produce output</a:t>
            </a:r>
          </a:p>
          <a:p>
            <a:r>
              <a:rPr lang="en-US" dirty="0" smtClean="0"/>
              <a:t>Each input has its own weight</a:t>
            </a:r>
          </a:p>
          <a:p>
            <a:r>
              <a:rPr lang="en-US" dirty="0" smtClean="0"/>
              <a:t>Usually combination function is a weighted sum</a:t>
            </a:r>
          </a:p>
          <a:p>
            <a:r>
              <a:rPr lang="en-US" dirty="0" smtClean="0"/>
              <a:t>Other possibilities-max function (e.g. radial basis network has other combination)</a:t>
            </a:r>
          </a:p>
          <a:p>
            <a:r>
              <a:rPr lang="en-US" dirty="0" smtClean="0"/>
              <a:t>Transfer function is made by 0-1 or sigmoid (continuous)</a:t>
            </a:r>
          </a:p>
          <a:p>
            <a:r>
              <a:rPr lang="en-US" dirty="0" smtClean="0"/>
              <a:t>If linear- neural network is the same as linear regression</a:t>
            </a:r>
          </a:p>
          <a:p>
            <a:r>
              <a:rPr lang="en-US" dirty="0" smtClean="0"/>
              <a:t>Sigmoid is sensitive in middle range: small change makes big difference</a:t>
            </a:r>
          </a:p>
        </p:txBody>
      </p:sp>
      <p:sp>
        <p:nvSpPr>
          <p:cNvPr id="4" name="Slide Number Placeholder 3"/>
          <p:cNvSpPr>
            <a:spLocks noGrp="1"/>
          </p:cNvSpPr>
          <p:nvPr>
            <p:ph type="sldNum" sz="quarter" idx="12"/>
          </p:nvPr>
        </p:nvSpPr>
        <p:spPr/>
        <p:txBody>
          <a:bodyPr/>
          <a:lstStyle/>
          <a:p>
            <a:fld id="{C147A349-F5FA-4D28-8346-190CC3AC8D67}" type="slidenum">
              <a:rPr lang="en-US" smtClean="0"/>
              <a:pPr/>
              <a:t>17</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14970989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smtClean="0"/>
              <a:t>Neural network analysis</a:t>
            </a:r>
            <a:endParaRPr lang="lt-LT" dirty="0"/>
          </a:p>
        </p:txBody>
      </p:sp>
      <p:sp>
        <p:nvSpPr>
          <p:cNvPr id="3" name="Content Placeholder 2"/>
          <p:cNvSpPr>
            <a:spLocks noGrp="1"/>
          </p:cNvSpPr>
          <p:nvPr>
            <p:ph idx="1"/>
          </p:nvPr>
        </p:nvSpPr>
        <p:spPr>
          <a:xfrm>
            <a:off x="455613" y="980728"/>
            <a:ext cx="8226425" cy="5145435"/>
          </a:xfrm>
        </p:spPr>
        <p:txBody>
          <a:bodyPr/>
          <a:lstStyle/>
          <a:p>
            <a:r>
              <a:rPr lang="en-US" dirty="0" err="1" smtClean="0"/>
              <a:t>NN</a:t>
            </a:r>
            <a:r>
              <a:rPr lang="en-US" dirty="0" smtClean="0"/>
              <a:t> has linear behavior similarity in large ranges and non-linear in small</a:t>
            </a:r>
          </a:p>
          <a:p>
            <a:r>
              <a:rPr lang="en-US" dirty="0" smtClean="0"/>
              <a:t>Power of </a:t>
            </a:r>
            <a:r>
              <a:rPr lang="en-US" dirty="0" err="1" smtClean="0"/>
              <a:t>NN</a:t>
            </a:r>
            <a:r>
              <a:rPr lang="en-US" dirty="0" smtClean="0"/>
              <a:t> is in non-linear behavior due to activation of constituent unite</a:t>
            </a:r>
          </a:p>
          <a:p>
            <a:r>
              <a:rPr lang="en-US" dirty="0" smtClean="0"/>
              <a:t>It leads to requirement to have similar ranges of inputs (standardized or near to 0) </a:t>
            </a:r>
          </a:p>
          <a:p>
            <a:r>
              <a:rPr lang="en-US" dirty="0" smtClean="0"/>
              <a:t>In this case weight adjustment will have bigger impact</a:t>
            </a:r>
          </a:p>
          <a:p>
            <a:endParaRPr lang="en-US" dirty="0" smtClean="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18</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192559876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9714542-7526-4937-97EB-8FDD2AA8E34A}" type="slidenum">
              <a:rPr lang="lt-LT"/>
              <a:pPr eaLnBrk="1" hangingPunct="1"/>
              <a:t>19</a:t>
            </a:fld>
            <a:endParaRPr lang="lt-LT"/>
          </a:p>
        </p:txBody>
      </p:sp>
      <p:sp>
        <p:nvSpPr>
          <p:cNvPr id="2054" name="Rectangle 9"/>
          <p:cNvSpPr>
            <a:spLocks noGrp="1" noChangeArrowheads="1"/>
          </p:cNvSpPr>
          <p:nvPr>
            <p:ph type="title" idx="4294967295"/>
          </p:nvPr>
        </p:nvSpPr>
        <p:spPr>
          <a:xfrm>
            <a:off x="746125" y="428625"/>
            <a:ext cx="8397875" cy="769938"/>
          </a:xfrm>
        </p:spPr>
        <p:txBody>
          <a:bodyPr>
            <a:normAutofit/>
          </a:bodyPr>
          <a:lstStyle/>
          <a:p>
            <a:pPr algn="ctr" fontAlgn="auto">
              <a:spcAft>
                <a:spcPts val="0"/>
              </a:spcAft>
              <a:defRPr/>
            </a:pPr>
            <a:r>
              <a:rPr lang="lt-LT" dirty="0" smtClean="0"/>
              <a:t>N</a:t>
            </a:r>
            <a:r>
              <a:rPr lang="en-US" dirty="0" err="1" smtClean="0"/>
              <a:t>eural</a:t>
            </a:r>
            <a:r>
              <a:rPr lang="en-US" dirty="0" smtClean="0"/>
              <a:t> network models</a:t>
            </a:r>
            <a:endParaRPr lang="lt-LT" dirty="0" smtClean="0"/>
          </a:p>
        </p:txBody>
      </p:sp>
      <p:sp>
        <p:nvSpPr>
          <p:cNvPr id="8" name="Text Box 258"/>
          <p:cNvSpPr txBox="1">
            <a:spLocks noChangeArrowheads="1"/>
          </p:cNvSpPr>
          <p:nvPr/>
        </p:nvSpPr>
        <p:spPr bwMode="auto">
          <a:xfrm>
            <a:off x="683568" y="1500188"/>
            <a:ext cx="8352482" cy="2123658"/>
          </a:xfrm>
          <a:prstGeom prst="rect">
            <a:avLst/>
          </a:prstGeom>
          <a:noFill/>
          <a:ln w="9525">
            <a:noFill/>
            <a:miter lim="800000"/>
            <a:headEnd/>
            <a:tailEnd/>
          </a:ln>
        </p:spPr>
        <p:txBody>
          <a:bodyPr wrap="square">
            <a:spAutoFit/>
          </a:bodyPr>
          <a:lstStyle/>
          <a:p>
            <a:pPr marL="363538" indent="-363538" algn="just">
              <a:spcBef>
                <a:spcPct val="50000"/>
              </a:spcBef>
              <a:tabLst>
                <a:tab pos="363538" algn="l"/>
              </a:tabLst>
              <a:defRPr/>
            </a:pPr>
            <a:r>
              <a:rPr lang="en-US" sz="2400" dirty="0" smtClean="0">
                <a:latin typeface="+mn-lt"/>
              </a:rPr>
              <a:t>The </a:t>
            </a:r>
            <a:r>
              <a:rPr lang="en-US" sz="2400" dirty="0">
                <a:latin typeface="+mn-lt"/>
              </a:rPr>
              <a:t>generally applied network types for designing neural network models are Multilayer </a:t>
            </a:r>
            <a:r>
              <a:rPr lang="en-US" sz="2400" dirty="0" smtClean="0">
                <a:latin typeface="+mn-lt"/>
              </a:rPr>
              <a:t>Perceptron, </a:t>
            </a:r>
            <a:r>
              <a:rPr lang="en-US" sz="2400" dirty="0">
                <a:latin typeface="+mn-lt"/>
              </a:rPr>
              <a:t>Radial Basis Function </a:t>
            </a:r>
            <a:r>
              <a:rPr lang="en-US" sz="2400" dirty="0" smtClean="0">
                <a:latin typeface="+mn-lt"/>
              </a:rPr>
              <a:t>and Probabilistic </a:t>
            </a:r>
            <a:r>
              <a:rPr lang="en-US" sz="2400" dirty="0">
                <a:latin typeface="+mn-lt"/>
              </a:rPr>
              <a:t>Neural </a:t>
            </a:r>
            <a:r>
              <a:rPr lang="en-US" sz="2400" dirty="0" smtClean="0">
                <a:latin typeface="+mn-lt"/>
              </a:rPr>
              <a:t>Network. </a:t>
            </a:r>
            <a:endParaRPr lang="lt-LT" sz="2400" dirty="0">
              <a:latin typeface="+mn-lt"/>
            </a:endParaRPr>
          </a:p>
          <a:p>
            <a:pPr marL="363538" indent="-363538" algn="just">
              <a:spcBef>
                <a:spcPct val="50000"/>
              </a:spcBef>
              <a:tabLst>
                <a:tab pos="363538" algn="l"/>
              </a:tabLst>
              <a:defRPr/>
            </a:pPr>
            <a:r>
              <a:rPr lang="en-US" sz="2400" dirty="0">
                <a:latin typeface="+mn-lt"/>
              </a:rPr>
              <a:t>The main difference is in their algorithms, used for analysis and grouping of the input cases for further classification. </a:t>
            </a:r>
          </a:p>
        </p:txBody>
      </p:sp>
      <p:sp>
        <p:nvSpPr>
          <p:cNvPr id="2" name="Footer Placeholder 1"/>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734012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14494" cy="562074"/>
          </a:xfrm>
        </p:spPr>
        <p:txBody>
          <a:bodyPr/>
          <a:lstStyle/>
          <a:p>
            <a:r>
              <a:rPr lang="en-US" dirty="0" smtClean="0"/>
              <a:t>Computational methods for marketing</a:t>
            </a:r>
            <a:endParaRPr lang="lt-LT" dirty="0"/>
          </a:p>
        </p:txBody>
      </p:sp>
      <p:sp>
        <p:nvSpPr>
          <p:cNvPr id="3" name="Content Placeholder 2"/>
          <p:cNvSpPr>
            <a:spLocks noGrp="1"/>
          </p:cNvSpPr>
          <p:nvPr>
            <p:ph idx="1"/>
          </p:nvPr>
        </p:nvSpPr>
        <p:spPr>
          <a:xfrm>
            <a:off x="323529" y="1124744"/>
            <a:ext cx="8496944" cy="5256584"/>
          </a:xfrm>
        </p:spPr>
        <p:txBody>
          <a:bodyPr/>
          <a:lstStyle/>
          <a:p>
            <a:r>
              <a:rPr lang="en-US" dirty="0" smtClean="0"/>
              <a:t>Business intelligence: analytical reporting (pivoting)</a:t>
            </a:r>
          </a:p>
          <a:p>
            <a:r>
              <a:rPr lang="en-US" dirty="0" smtClean="0"/>
              <a:t>Statistical methods: probabilistic</a:t>
            </a:r>
          </a:p>
          <a:p>
            <a:r>
              <a:rPr lang="en-US" dirty="0" smtClean="0"/>
              <a:t>Artificial intelligence: directed learning: </a:t>
            </a:r>
          </a:p>
          <a:p>
            <a:pPr lvl="1"/>
            <a:r>
              <a:rPr lang="en-US" dirty="0"/>
              <a:t>N</a:t>
            </a:r>
            <a:r>
              <a:rPr lang="en-US" dirty="0" smtClean="0"/>
              <a:t>eural networks </a:t>
            </a:r>
            <a:r>
              <a:rPr lang="en-US" dirty="0" err="1" smtClean="0"/>
              <a:t>NN</a:t>
            </a:r>
            <a:endParaRPr lang="en-US" dirty="0" smtClean="0"/>
          </a:p>
          <a:p>
            <a:pPr lvl="1"/>
            <a:r>
              <a:rPr lang="lt-LT" dirty="0"/>
              <a:t>Memory-Based </a:t>
            </a:r>
            <a:r>
              <a:rPr lang="lt-LT" dirty="0" smtClean="0"/>
              <a:t>Reasoning</a:t>
            </a:r>
            <a:r>
              <a:rPr lang="en-US" dirty="0" smtClean="0"/>
              <a:t> </a:t>
            </a:r>
            <a:r>
              <a:rPr lang="en-US" dirty="0" err="1" smtClean="0"/>
              <a:t>MBR</a:t>
            </a:r>
            <a:endParaRPr lang="en-US" dirty="0" smtClean="0"/>
          </a:p>
          <a:p>
            <a:pPr lvl="1"/>
            <a:r>
              <a:rPr lang="en-US" dirty="0" smtClean="0"/>
              <a:t>Survival analysis</a:t>
            </a:r>
          </a:p>
          <a:p>
            <a:r>
              <a:rPr lang="en-US" dirty="0"/>
              <a:t>Artificial intelligence: </a:t>
            </a:r>
            <a:r>
              <a:rPr lang="en-US" dirty="0" smtClean="0"/>
              <a:t>undirected learning: </a:t>
            </a:r>
          </a:p>
          <a:p>
            <a:pPr lvl="1"/>
            <a:r>
              <a:rPr lang="en-US" dirty="0" smtClean="0"/>
              <a:t>Segmentation</a:t>
            </a:r>
          </a:p>
          <a:p>
            <a:pPr lvl="1"/>
            <a:r>
              <a:rPr lang="en-US" dirty="0" smtClean="0"/>
              <a:t>Clustering</a:t>
            </a:r>
          </a:p>
          <a:p>
            <a:pPr lvl="1"/>
            <a:r>
              <a:rPr lang="en-US" dirty="0" smtClean="0"/>
              <a:t>Association rules</a:t>
            </a:r>
          </a:p>
          <a:p>
            <a:r>
              <a:rPr lang="en-US" dirty="0" smtClean="0"/>
              <a:t>Fuzzy inference (possibilities, natural language reasoning)</a:t>
            </a:r>
          </a:p>
          <a:p>
            <a:r>
              <a:rPr lang="en-US" dirty="0" smtClean="0"/>
              <a:t>Web data mining</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7023096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r>
              <a:rPr lang="lt-LT" sz="3700" b="0" dirty="0" smtClean="0">
                <a:effectLst/>
              </a:rPr>
              <a:t>The Multilayer Perceptron </a:t>
            </a:r>
            <a:r>
              <a:rPr lang="en-US" sz="3700" b="0" dirty="0" err="1" smtClean="0">
                <a:effectLst/>
              </a:rPr>
              <a:t>NN</a:t>
            </a:r>
            <a:r>
              <a:rPr lang="en-US" sz="3700" b="0" dirty="0" smtClean="0">
                <a:effectLst/>
              </a:rPr>
              <a:t> </a:t>
            </a:r>
            <a:r>
              <a:rPr lang="en-US" sz="3700" b="0" dirty="0" err="1" smtClean="0">
                <a:effectLst/>
              </a:rPr>
              <a:t>mo</a:t>
            </a:r>
            <a:r>
              <a:rPr lang="lt-LT" sz="3700" b="0" dirty="0" smtClean="0">
                <a:effectLst/>
              </a:rPr>
              <a:t>del</a:t>
            </a:r>
          </a:p>
        </p:txBody>
      </p:sp>
      <p:sp>
        <p:nvSpPr>
          <p:cNvPr id="79875" name="Rectangle 3"/>
          <p:cNvSpPr>
            <a:spLocks noGrp="1"/>
          </p:cNvSpPr>
          <p:nvPr>
            <p:ph type="body" idx="4294967295"/>
          </p:nvPr>
        </p:nvSpPr>
        <p:spPr>
          <a:xfrm>
            <a:off x="468313" y="1484313"/>
            <a:ext cx="8424862" cy="5113337"/>
          </a:xfrm>
        </p:spPr>
        <p:txBody>
          <a:bodyPr/>
          <a:lstStyle/>
          <a:p>
            <a:pPr marL="0" indent="0">
              <a:buNone/>
            </a:pPr>
            <a:r>
              <a:rPr lang="lt-LT" sz="1900" dirty="0" smtClean="0"/>
              <a:t>The following diagram illustrates a perceptron network with three layers:  </a:t>
            </a:r>
          </a:p>
          <a:p>
            <a:pPr marL="0" indent="0">
              <a:buNone/>
            </a:pPr>
            <a:r>
              <a:rPr lang="lt-LT" sz="1900" dirty="0" smtClean="0"/>
              <a:t>This network has an </a:t>
            </a:r>
            <a:r>
              <a:rPr lang="lt-LT" sz="1900" b="1" dirty="0" smtClean="0"/>
              <a:t>input layer</a:t>
            </a:r>
            <a:r>
              <a:rPr lang="lt-LT" sz="1900" dirty="0" smtClean="0"/>
              <a:t> (on the left) with three neurons, one </a:t>
            </a:r>
            <a:r>
              <a:rPr lang="lt-LT" sz="1900" b="1" dirty="0" smtClean="0"/>
              <a:t>hidden layer</a:t>
            </a:r>
            <a:r>
              <a:rPr lang="lt-LT" sz="1900" dirty="0" smtClean="0"/>
              <a:t> (in the middle) with three neurons and an </a:t>
            </a:r>
            <a:r>
              <a:rPr lang="lt-LT" sz="1900" b="1" dirty="0" smtClean="0"/>
              <a:t>output layer</a:t>
            </a:r>
            <a:r>
              <a:rPr lang="lt-LT" sz="1900" dirty="0" smtClean="0"/>
              <a:t> (on the right) with three neurons. </a:t>
            </a:r>
          </a:p>
          <a:p>
            <a:pPr marL="0" indent="0">
              <a:buNone/>
            </a:pPr>
            <a:r>
              <a:rPr lang="lt-LT" sz="1900" dirty="0" smtClean="0"/>
              <a:t>There is one neuron in the input layer for each predictor variable. In the case of categorical variables, </a:t>
            </a:r>
            <a:r>
              <a:rPr lang="lt-LT" sz="1900" i="1" dirty="0" smtClean="0"/>
              <a:t>N</a:t>
            </a:r>
            <a:r>
              <a:rPr lang="lt-LT" sz="1900" dirty="0" smtClean="0"/>
              <a:t>-1 neurons are used to represent the </a:t>
            </a:r>
            <a:r>
              <a:rPr lang="lt-LT" sz="1900" i="1" dirty="0" smtClean="0"/>
              <a:t>N</a:t>
            </a:r>
            <a:r>
              <a:rPr lang="lt-LT" sz="1900" dirty="0" smtClean="0"/>
              <a:t> categories of the variable.</a:t>
            </a:r>
            <a:r>
              <a:rPr lang="lt-LT" dirty="0" smtClean="0"/>
              <a:t> </a:t>
            </a: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48100"/>
            <a:ext cx="6840537" cy="30099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lt-LT" smtClean="0"/>
              <a:t>Dalia Krikščiūnienė, MKIS 2014, Brno</a:t>
            </a:r>
            <a:endParaRPr lang="en-US"/>
          </a:p>
        </p:txBody>
      </p:sp>
      <p:sp>
        <p:nvSpPr>
          <p:cNvPr id="3" name="Slide Number Placeholder 2"/>
          <p:cNvSpPr>
            <a:spLocks noGrp="1"/>
          </p:cNvSpPr>
          <p:nvPr>
            <p:ph type="sldNum" sz="quarter" idx="12"/>
          </p:nvPr>
        </p:nvSpPr>
        <p:spPr/>
        <p:txBody>
          <a:bodyPr/>
          <a:lstStyle/>
          <a:p>
            <a:fld id="{CF593E37-DA09-47EB-B6E2-C4DB3AF32A64}" type="slidenum">
              <a:rPr lang="en-US" smtClean="0"/>
              <a:pPr/>
              <a:t>20</a:t>
            </a:fld>
            <a:endParaRPr lang="en-US"/>
          </a:p>
        </p:txBody>
      </p:sp>
    </p:spTree>
    <p:extLst>
      <p:ext uri="{BB962C8B-B14F-4D97-AF65-F5344CB8AC3E}">
        <p14:creationId xmlns:p14="http://schemas.microsoft.com/office/powerpoint/2010/main" val="42391208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274638"/>
            <a:ext cx="8226425" cy="706090"/>
          </a:xfrm>
        </p:spPr>
        <p:txBody>
          <a:bodyPr/>
          <a:lstStyle/>
          <a:p>
            <a:r>
              <a:rPr lang="en-US" dirty="0" smtClean="0"/>
              <a:t>Multilayer perceptron</a:t>
            </a:r>
            <a:endParaRPr lang="lt-LT" dirty="0"/>
          </a:p>
        </p:txBody>
      </p:sp>
      <p:sp>
        <p:nvSpPr>
          <p:cNvPr id="4" name="Content Placeholder 3"/>
          <p:cNvSpPr>
            <a:spLocks noGrp="1"/>
          </p:cNvSpPr>
          <p:nvPr>
            <p:ph idx="1"/>
          </p:nvPr>
        </p:nvSpPr>
        <p:spPr>
          <a:xfrm>
            <a:off x="455613" y="1196752"/>
            <a:ext cx="8226425" cy="4929411"/>
          </a:xfrm>
        </p:spPr>
        <p:txBody>
          <a:bodyPr/>
          <a:lstStyle/>
          <a:p>
            <a:r>
              <a:rPr lang="en-US" dirty="0" smtClean="0"/>
              <a:t>Hidden layer gets inputs from all nodes in input layer</a:t>
            </a:r>
          </a:p>
          <a:p>
            <a:r>
              <a:rPr lang="en-US" dirty="0" smtClean="0"/>
              <a:t>Standardization is important</a:t>
            </a:r>
          </a:p>
          <a:p>
            <a:r>
              <a:rPr lang="en-US" dirty="0" smtClean="0"/>
              <a:t>In hidden layer – hyperbolic tangent is preferred, as it gives positive and negative values</a:t>
            </a:r>
          </a:p>
          <a:p>
            <a:r>
              <a:rPr lang="en-US" dirty="0" smtClean="0"/>
              <a:t>Transfer function depends on target</a:t>
            </a:r>
          </a:p>
          <a:p>
            <a:pPr lvl="1"/>
            <a:r>
              <a:rPr lang="en-US" dirty="0" smtClean="0"/>
              <a:t>For continuous- linear is preferred</a:t>
            </a:r>
          </a:p>
          <a:p>
            <a:pPr lvl="1"/>
            <a:r>
              <a:rPr lang="en-US" dirty="0" smtClean="0"/>
              <a:t>For binary- logistic, which behaves as probability</a:t>
            </a:r>
          </a:p>
          <a:p>
            <a:r>
              <a:rPr lang="en-US" dirty="0" smtClean="0"/>
              <a:t>One hidden layer is usually sufficient</a:t>
            </a:r>
          </a:p>
          <a:p>
            <a:r>
              <a:rPr lang="en-US" dirty="0" smtClean="0"/>
              <a:t>The wider it is, the bigger capacity </a:t>
            </a:r>
            <a:r>
              <a:rPr lang="en-US" dirty="0" err="1" smtClean="0"/>
              <a:t>NN</a:t>
            </a:r>
            <a:r>
              <a:rPr lang="en-US" dirty="0" smtClean="0"/>
              <a:t> gains</a:t>
            </a:r>
          </a:p>
          <a:p>
            <a:r>
              <a:rPr lang="en-US" dirty="0" smtClean="0"/>
              <a:t>The drawback of increasing hidden layer is memorizing instead of generalizing (</a:t>
            </a:r>
            <a:r>
              <a:rPr lang="en-US" dirty="0" err="1" smtClean="0"/>
              <a:t>overfit</a:t>
            </a:r>
            <a:r>
              <a:rPr lang="en-US" dirty="0" smtClean="0"/>
              <a:t>)</a:t>
            </a: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21</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7179852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06090"/>
          </a:xfrm>
        </p:spPr>
        <p:txBody>
          <a:bodyPr/>
          <a:lstStyle/>
          <a:p>
            <a:r>
              <a:rPr lang="en-US" dirty="0"/>
              <a:t>Multilayer perceptron</a:t>
            </a:r>
            <a:endParaRPr lang="lt-LT" dirty="0"/>
          </a:p>
        </p:txBody>
      </p:sp>
      <p:sp>
        <p:nvSpPr>
          <p:cNvPr id="3" name="Content Placeholder 2"/>
          <p:cNvSpPr>
            <a:spLocks noGrp="1"/>
          </p:cNvSpPr>
          <p:nvPr>
            <p:ph idx="1"/>
          </p:nvPr>
        </p:nvSpPr>
        <p:spPr>
          <a:xfrm>
            <a:off x="455613" y="1196752"/>
            <a:ext cx="8436867" cy="4929411"/>
          </a:xfrm>
        </p:spPr>
        <p:txBody>
          <a:bodyPr/>
          <a:lstStyle/>
          <a:p>
            <a:r>
              <a:rPr lang="en-US" dirty="0" smtClean="0"/>
              <a:t>A small number of hidden layer nodes with non-linear transfer functions are sufficient for very flexible models</a:t>
            </a:r>
          </a:p>
          <a:p>
            <a:r>
              <a:rPr lang="en-US" dirty="0" smtClean="0"/>
              <a:t>Output is weighted linear combination</a:t>
            </a:r>
          </a:p>
          <a:p>
            <a:r>
              <a:rPr lang="en-US" dirty="0" smtClean="0"/>
              <a:t>Usually output is one value and is calculated from all nodes of hidden layer</a:t>
            </a:r>
          </a:p>
          <a:p>
            <a:r>
              <a:rPr lang="en-US" dirty="0" smtClean="0"/>
              <a:t>One additional input- constant which is weighted as well</a:t>
            </a:r>
          </a:p>
          <a:p>
            <a:r>
              <a:rPr lang="en-US" dirty="0" smtClean="0"/>
              <a:t>Topologies can vary- </a:t>
            </a:r>
            <a:r>
              <a:rPr lang="en-US" dirty="0" err="1" smtClean="0"/>
              <a:t>NN</a:t>
            </a:r>
            <a:r>
              <a:rPr lang="en-US" dirty="0" smtClean="0"/>
              <a:t> can have more outputs (e.g. calculating probability that customer will by in each of the departments </a:t>
            </a:r>
            <a:r>
              <a:rPr lang="en-US" dirty="0" err="1" smtClean="0"/>
              <a:t>NN</a:t>
            </a:r>
            <a:r>
              <a:rPr lang="en-US" dirty="0" smtClean="0"/>
              <a:t> has output for each department)</a:t>
            </a:r>
          </a:p>
          <a:p>
            <a:r>
              <a:rPr lang="en-US" dirty="0" smtClean="0"/>
              <a:t>The results can be used in different ways, usually selected by experimenting: take max, take top 3, take those above threshold, take meeting percentage from </a:t>
            </a:r>
            <a:r>
              <a:rPr lang="en-US" dirty="0" err="1" smtClean="0"/>
              <a:t>maxs</a:t>
            </a:r>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22</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8498697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Training is performed for one set in order to test performance with the other</a:t>
            </a:r>
          </a:p>
          <a:p>
            <a:r>
              <a:rPr lang="en-US" dirty="0" smtClean="0"/>
              <a:t>It is similar to finding one best fit line for </a:t>
            </a:r>
            <a:r>
              <a:rPr lang="en-US" dirty="0" err="1" smtClean="0"/>
              <a:t>regresssion</a:t>
            </a:r>
            <a:endParaRPr lang="en-US" dirty="0" smtClean="0"/>
          </a:p>
          <a:p>
            <a:r>
              <a:rPr lang="en-US" dirty="0" smtClean="0"/>
              <a:t>In </a:t>
            </a:r>
            <a:r>
              <a:rPr lang="en-US" dirty="0" err="1" smtClean="0"/>
              <a:t>NN</a:t>
            </a:r>
            <a:r>
              <a:rPr lang="en-US" dirty="0" smtClean="0"/>
              <a:t> there is no single case of best fit, it uses optimization</a:t>
            </a:r>
          </a:p>
          <a:p>
            <a:r>
              <a:rPr lang="en-US" dirty="0" smtClean="0"/>
              <a:t>Goal is to find set of weights which minimize the overall error function, e.g. average square error</a:t>
            </a:r>
          </a:p>
        </p:txBody>
      </p:sp>
      <p:sp>
        <p:nvSpPr>
          <p:cNvPr id="4" name="Slide Number Placeholder 3"/>
          <p:cNvSpPr>
            <a:spLocks noGrp="1"/>
          </p:cNvSpPr>
          <p:nvPr>
            <p:ph type="sldNum" sz="quarter" idx="12"/>
          </p:nvPr>
        </p:nvSpPr>
        <p:spPr/>
        <p:txBody>
          <a:bodyPr/>
          <a:lstStyle/>
          <a:p>
            <a:fld id="{C147A349-F5FA-4D28-8346-190CC3AC8D67}" type="slidenum">
              <a:rPr lang="en-US" smtClean="0"/>
              <a:pPr/>
              <a:t>23</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5803576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562074"/>
          </a:xfrm>
        </p:spPr>
        <p:txBody>
          <a:bodyPr/>
          <a:lstStyle/>
          <a:p>
            <a:r>
              <a:rPr lang="en-US" dirty="0"/>
              <a:t>Multilayer perceptron</a:t>
            </a:r>
            <a:endParaRPr lang="lt-LT" dirty="0"/>
          </a:p>
        </p:txBody>
      </p:sp>
      <p:sp>
        <p:nvSpPr>
          <p:cNvPr id="3" name="Content Placeholder 2"/>
          <p:cNvSpPr>
            <a:spLocks noGrp="1"/>
          </p:cNvSpPr>
          <p:nvPr>
            <p:ph idx="1"/>
          </p:nvPr>
        </p:nvSpPr>
        <p:spPr>
          <a:xfrm>
            <a:off x="455613" y="1052736"/>
            <a:ext cx="8226425" cy="5073427"/>
          </a:xfrm>
        </p:spPr>
        <p:txBody>
          <a:bodyPr/>
          <a:lstStyle/>
          <a:p>
            <a:pPr marL="0" indent="0">
              <a:buNone/>
            </a:pPr>
            <a:r>
              <a:rPr lang="en-US" dirty="0" smtClean="0"/>
              <a:t>First successful training method- back </a:t>
            </a:r>
            <a:r>
              <a:rPr lang="en-US" dirty="0" err="1" smtClean="0"/>
              <a:t>propogation</a:t>
            </a:r>
            <a:r>
              <a:rPr lang="en-US" dirty="0" smtClean="0"/>
              <a:t>, 3 steps:</a:t>
            </a:r>
          </a:p>
          <a:p>
            <a:r>
              <a:rPr lang="en-US" dirty="0" smtClean="0"/>
              <a:t>Get data, compute outputs with existing weights of the system (e.g. random)</a:t>
            </a:r>
          </a:p>
          <a:p>
            <a:r>
              <a:rPr lang="en-US" dirty="0" smtClean="0"/>
              <a:t>Calculate overall error by taking difference of actual values</a:t>
            </a:r>
          </a:p>
          <a:p>
            <a:r>
              <a:rPr lang="en-US" dirty="0" smtClean="0"/>
              <a:t>Error is sent back to network, weights are adjusted</a:t>
            </a:r>
          </a:p>
          <a:p>
            <a:pPr marL="0" indent="0">
              <a:buNone/>
            </a:pPr>
            <a:r>
              <a:rPr lang="en-US" dirty="0" smtClean="0"/>
              <a:t>Then blame is adjusted to nodes, and weights adjusted for these nodes</a:t>
            </a:r>
          </a:p>
          <a:p>
            <a:pPr marL="0" indent="0">
              <a:buNone/>
            </a:pPr>
            <a:r>
              <a:rPr lang="en-US" dirty="0" smtClean="0"/>
              <a:t>(complex math procedure of partial derivatives is used)</a:t>
            </a:r>
          </a:p>
          <a:p>
            <a:r>
              <a:rPr lang="en-US" dirty="0"/>
              <a:t>After sufficient generations and showing sufficient training samples the error no longer decreases- </a:t>
            </a:r>
            <a:r>
              <a:rPr lang="en-US" dirty="0" smtClean="0"/>
              <a:t>stop</a:t>
            </a:r>
            <a:endParaRPr lang="en-US"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24</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7653779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418058"/>
          </a:xfrm>
        </p:spPr>
        <p:txBody>
          <a:bodyPr/>
          <a:lstStyle/>
          <a:p>
            <a:r>
              <a:rPr lang="en-US" dirty="0"/>
              <a:t>Multilayer perceptron</a:t>
            </a:r>
            <a:endParaRPr lang="lt-LT" dirty="0"/>
          </a:p>
        </p:txBody>
      </p:sp>
      <p:sp>
        <p:nvSpPr>
          <p:cNvPr id="3" name="Content Placeholder 2"/>
          <p:cNvSpPr>
            <a:spLocks noGrp="1"/>
          </p:cNvSpPr>
          <p:nvPr>
            <p:ph idx="1"/>
          </p:nvPr>
        </p:nvSpPr>
        <p:spPr>
          <a:xfrm>
            <a:off x="455613" y="692696"/>
            <a:ext cx="8364859" cy="5616624"/>
          </a:xfrm>
        </p:spPr>
        <p:txBody>
          <a:bodyPr/>
          <a:lstStyle/>
          <a:p>
            <a:r>
              <a:rPr lang="en-US" dirty="0" smtClean="0"/>
              <a:t>The </a:t>
            </a:r>
            <a:r>
              <a:rPr lang="en-US" dirty="0"/>
              <a:t>weights are adjusted: if their change decrease </a:t>
            </a:r>
            <a:r>
              <a:rPr lang="en-US" dirty="0" smtClean="0"/>
              <a:t>overall error (not eliminate)</a:t>
            </a:r>
          </a:p>
          <a:p>
            <a:r>
              <a:rPr lang="en-US" dirty="0" smtClean="0"/>
              <a:t>After sufficient generations and showing sufficient training samples the error no longer decreases- stop</a:t>
            </a:r>
          </a:p>
          <a:p>
            <a:r>
              <a:rPr lang="en-US" dirty="0" smtClean="0"/>
              <a:t>Training set has to be balances to have enough various cases </a:t>
            </a:r>
            <a:r>
              <a:rPr lang="en-US" dirty="0"/>
              <a:t>as goal is to </a:t>
            </a:r>
            <a:r>
              <a:rPr lang="en-US" dirty="0" smtClean="0"/>
              <a:t>generalize</a:t>
            </a:r>
          </a:p>
          <a:p>
            <a:r>
              <a:rPr lang="en-US" dirty="0" smtClean="0"/>
              <a:t>This technique is called generalization delta rule-2 </a:t>
            </a:r>
            <a:r>
              <a:rPr lang="en-US" dirty="0" err="1" smtClean="0"/>
              <a:t>param</a:t>
            </a:r>
            <a:r>
              <a:rPr lang="en-US" dirty="0"/>
              <a:t>:</a:t>
            </a:r>
            <a:endParaRPr lang="en-US" dirty="0" smtClean="0"/>
          </a:p>
          <a:p>
            <a:pPr lvl="1"/>
            <a:r>
              <a:rPr lang="en-US" dirty="0" smtClean="0"/>
              <a:t>Momentum- weight remembers which direction is was changing, it tries to go same direction. If momentum is high the </a:t>
            </a:r>
            <a:r>
              <a:rPr lang="en-US" dirty="0" err="1" smtClean="0"/>
              <a:t>NN</a:t>
            </a:r>
            <a:r>
              <a:rPr lang="en-US" dirty="0" smtClean="0"/>
              <a:t> responds slowly to samples which  try to change direction. Low momentum allows flexibility</a:t>
            </a:r>
          </a:p>
          <a:p>
            <a:pPr lvl="1"/>
            <a:r>
              <a:rPr lang="en-US" dirty="0" smtClean="0"/>
              <a:t>Learning rate controls how quickly weights change. Best approach is to start big and decrease slowly as </a:t>
            </a:r>
            <a:r>
              <a:rPr lang="en-US" dirty="0" err="1" smtClean="0"/>
              <a:t>NN</a:t>
            </a:r>
            <a:r>
              <a:rPr lang="en-US" dirty="0" smtClean="0"/>
              <a:t> is being trained.</a:t>
            </a:r>
          </a:p>
          <a:p>
            <a:pPr lvl="1"/>
            <a:endParaRPr lang="en-US" dirty="0"/>
          </a:p>
          <a:p>
            <a:endParaRPr lang="en-US" dirty="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25</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47723664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perceptron</a:t>
            </a:r>
            <a:endParaRPr lang="lt-LT" dirty="0"/>
          </a:p>
        </p:txBody>
      </p:sp>
      <p:sp>
        <p:nvSpPr>
          <p:cNvPr id="3" name="Content Placeholder 2"/>
          <p:cNvSpPr>
            <a:spLocks noGrp="1"/>
          </p:cNvSpPr>
          <p:nvPr>
            <p:ph idx="1"/>
          </p:nvPr>
        </p:nvSpPr>
        <p:spPr/>
        <p:txBody>
          <a:bodyPr/>
          <a:lstStyle/>
          <a:p>
            <a:r>
              <a:rPr lang="en-US" dirty="0" smtClean="0"/>
              <a:t>Initially weights are random</a:t>
            </a:r>
          </a:p>
          <a:p>
            <a:r>
              <a:rPr lang="en-US" dirty="0" smtClean="0"/>
              <a:t>Large oscillations are useful</a:t>
            </a:r>
          </a:p>
          <a:p>
            <a:r>
              <a:rPr lang="en-US" dirty="0" smtClean="0"/>
              <a:t>Getting closer to optimal, learning rate should decrease</a:t>
            </a:r>
          </a:p>
          <a:p>
            <a:r>
              <a:rPr lang="en-US" dirty="0" smtClean="0"/>
              <a:t>There are more methods, the goal for all of them – to arrive quickly to optimal</a:t>
            </a:r>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26</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7060821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3" y="274638"/>
            <a:ext cx="8226425" cy="706090"/>
          </a:xfrm>
        </p:spPr>
        <p:txBody>
          <a:bodyPr wrap="square" lIns="91440" tIns="45720" rIns="91440" bIns="45720" numCol="1" anchor="b" anchorCtr="0" compatLnSpc="1">
            <a:prstTxWarp prst="textNoShape">
              <a:avLst/>
            </a:prstTxWarp>
            <a:normAutofit/>
          </a:bodyPr>
          <a:lstStyle/>
          <a:p>
            <a:r>
              <a:rPr lang="en-US" dirty="0" smtClean="0">
                <a:effectLst/>
              </a:rPr>
              <a:t>Radial basis function network</a:t>
            </a:r>
          </a:p>
        </p:txBody>
      </p:sp>
      <p:sp>
        <p:nvSpPr>
          <p:cNvPr id="71683" name="Content Placeholder 2"/>
          <p:cNvSpPr>
            <a:spLocks noGrp="1"/>
          </p:cNvSpPr>
          <p:nvPr>
            <p:ph sz="quarter" idx="4294967295"/>
          </p:nvPr>
        </p:nvSpPr>
        <p:spPr>
          <a:xfrm>
            <a:off x="0" y="1484313"/>
            <a:ext cx="6010275" cy="4525962"/>
          </a:xfrm>
        </p:spPr>
        <p:txBody>
          <a:bodyPr/>
          <a:lstStyle/>
          <a:p>
            <a:pPr marL="273050" indent="-273050"/>
            <a:r>
              <a:rPr lang="en-US" sz="2800" dirty="0" smtClean="0"/>
              <a:t>Fitting a curve exactly through a set of points</a:t>
            </a:r>
          </a:p>
          <a:p>
            <a:pPr marL="639763" lvl="1" indent="-273050"/>
            <a:r>
              <a:rPr lang="en-US" sz="2400" dirty="0" smtClean="0"/>
              <a:t>Weighted distances are computed between the input x and a set of prototypes</a:t>
            </a:r>
          </a:p>
          <a:p>
            <a:pPr marL="639763" lvl="1" indent="-273050"/>
            <a:r>
              <a:rPr lang="en-US" sz="2400" dirty="0" smtClean="0"/>
              <a:t>These scale distances are then transformed through a set of nonlinear basis functions h, and these outputs are summed up in a linear combination with the original inputs and a constant.</a:t>
            </a:r>
          </a:p>
          <a:p>
            <a:pPr marL="639763" lvl="1" indent="-273050"/>
            <a:endParaRPr lang="en-US" sz="2400" dirty="0" smtClean="0"/>
          </a:p>
        </p:txBody>
      </p:sp>
      <p:pic>
        <p:nvPicPr>
          <p:cNvPr id="716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9275" y="1341438"/>
            <a:ext cx="35147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Picture 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365625"/>
            <a:ext cx="2241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7" descr="Picture 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157788"/>
            <a:ext cx="32718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79256" y="3244334"/>
            <a:ext cx="3185487" cy="369332"/>
          </a:xfrm>
          <a:prstGeom prst="rect">
            <a:avLst/>
          </a:prstGeom>
        </p:spPr>
        <p:txBody>
          <a:bodyPr wrap="none">
            <a:spAutoFit/>
          </a:bodyPr>
          <a:lstStyle/>
          <a:p>
            <a:r>
              <a:rPr lang="en-US" dirty="0"/>
              <a:t>Radial basis function </a:t>
            </a:r>
            <a:r>
              <a:rPr lang="en-US" dirty="0" smtClean="0"/>
              <a:t>network</a:t>
            </a:r>
            <a:endParaRPr lang="lt-LT" dirty="0"/>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F593E37-DA09-47EB-B6E2-C4DB3AF32A64}" type="slidenum">
              <a:rPr lang="en-US" smtClean="0"/>
              <a:pPr/>
              <a:t>27</a:t>
            </a:fld>
            <a:endParaRPr lang="en-US"/>
          </a:p>
        </p:txBody>
      </p:sp>
    </p:spTree>
    <p:extLst>
      <p:ext uri="{BB962C8B-B14F-4D97-AF65-F5344CB8AC3E}">
        <p14:creationId xmlns:p14="http://schemas.microsoft.com/office/powerpoint/2010/main" val="13032359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a:t>
            </a:r>
            <a:r>
              <a:rPr lang="en-US" dirty="0" smtClean="0"/>
              <a:t>network </a:t>
            </a:r>
            <a:r>
              <a:rPr lang="en-US" dirty="0" err="1" smtClean="0"/>
              <a:t>RBF</a:t>
            </a:r>
            <a:endParaRPr lang="lt-LT" dirty="0"/>
          </a:p>
        </p:txBody>
      </p:sp>
      <p:sp>
        <p:nvSpPr>
          <p:cNvPr id="4" name="Content Placeholder 3"/>
          <p:cNvSpPr>
            <a:spLocks noGrp="1"/>
          </p:cNvSpPr>
          <p:nvPr>
            <p:ph idx="1"/>
          </p:nvPr>
        </p:nvSpPr>
        <p:spPr/>
        <p:txBody>
          <a:bodyPr/>
          <a:lstStyle/>
          <a:p>
            <a:r>
              <a:rPr lang="en-US" dirty="0" smtClean="0"/>
              <a:t>They differ from </a:t>
            </a:r>
            <a:r>
              <a:rPr lang="en-US" dirty="0" err="1" smtClean="0"/>
              <a:t>MLPin</a:t>
            </a:r>
            <a:r>
              <a:rPr lang="en-US" dirty="0" smtClean="0"/>
              <a:t> 2 ways:</a:t>
            </a:r>
          </a:p>
          <a:p>
            <a:pPr lvl="1"/>
            <a:r>
              <a:rPr lang="en-US" dirty="0" smtClean="0"/>
              <a:t>Interpretation relies on geometry rather than biology</a:t>
            </a:r>
          </a:p>
          <a:p>
            <a:pPr lvl="1"/>
            <a:r>
              <a:rPr lang="en-US" dirty="0" smtClean="0"/>
              <a:t>Training method is different as in addition to optimizing weights used to combine outputs of </a:t>
            </a:r>
            <a:r>
              <a:rPr lang="en-US" dirty="0" err="1" smtClean="0"/>
              <a:t>RBF</a:t>
            </a:r>
            <a:r>
              <a:rPr lang="en-US" dirty="0" smtClean="0"/>
              <a:t> nodes , the nodes themselves have parameters that can be optimized</a:t>
            </a:r>
            <a:endParaRPr lang="en-US" dirty="0"/>
          </a:p>
          <a:p>
            <a:r>
              <a:rPr lang="en-US" dirty="0" smtClean="0"/>
              <a:t>As with other types of </a:t>
            </a:r>
            <a:r>
              <a:rPr lang="en-US" dirty="0" err="1" smtClean="0"/>
              <a:t>NN</a:t>
            </a:r>
            <a:r>
              <a:rPr lang="en-US" dirty="0" smtClean="0"/>
              <a:t> the data processed is always numeric, so it is </a:t>
            </a:r>
            <a:r>
              <a:rPr lang="en-US" dirty="0" err="1" smtClean="0"/>
              <a:t>possibles</a:t>
            </a:r>
            <a:r>
              <a:rPr lang="en-US" dirty="0" smtClean="0"/>
              <a:t> to interpret any input record as point in space</a:t>
            </a:r>
          </a:p>
        </p:txBody>
      </p:sp>
      <p:sp>
        <p:nvSpPr>
          <p:cNvPr id="2" name="Slide Number Placeholder 1"/>
          <p:cNvSpPr>
            <a:spLocks noGrp="1"/>
          </p:cNvSpPr>
          <p:nvPr>
            <p:ph type="sldNum" sz="quarter" idx="12"/>
          </p:nvPr>
        </p:nvSpPr>
        <p:spPr/>
        <p:txBody>
          <a:bodyPr/>
          <a:lstStyle/>
          <a:p>
            <a:fld id="{CF593E37-DA09-47EB-B6E2-C4DB3AF32A64}" type="slidenum">
              <a:rPr lang="en-US" smtClean="0"/>
              <a:pPr/>
              <a:t>28</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8070147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en-US" dirty="0"/>
              <a:t>In </a:t>
            </a:r>
            <a:r>
              <a:rPr lang="en-US" dirty="0" err="1"/>
              <a:t>RBF</a:t>
            </a:r>
            <a:r>
              <a:rPr lang="en-US" dirty="0"/>
              <a:t> network hidden layer nodes are also points in same space, Each has address specified by vector of </a:t>
            </a:r>
            <a:r>
              <a:rPr lang="en-US" dirty="0" smtClean="0"/>
              <a:t>elements which number equals to no. of variables</a:t>
            </a:r>
          </a:p>
          <a:p>
            <a:r>
              <a:rPr lang="en-US" dirty="0" smtClean="0"/>
              <a:t>Instead of combination and transfer functions the </a:t>
            </a:r>
            <a:r>
              <a:rPr lang="en-US" dirty="0" err="1" smtClean="0"/>
              <a:t>RBF</a:t>
            </a:r>
            <a:r>
              <a:rPr lang="en-US" dirty="0" smtClean="0"/>
              <a:t> have distance and transfer functions</a:t>
            </a:r>
          </a:p>
          <a:p>
            <a:r>
              <a:rPr lang="en-US" dirty="0" smtClean="0"/>
              <a:t>Distant function </a:t>
            </a:r>
            <a:r>
              <a:rPr lang="en-US" dirty="0" err="1" smtClean="0"/>
              <a:t>os</a:t>
            </a:r>
            <a:r>
              <a:rPr lang="en-US" dirty="0" smtClean="0"/>
              <a:t> standard Euclidean – </a:t>
            </a:r>
            <a:r>
              <a:rPr lang="en-US" dirty="0" err="1" smtClean="0"/>
              <a:t>suqare</a:t>
            </a:r>
            <a:r>
              <a:rPr lang="en-US" dirty="0" smtClean="0"/>
              <a:t> root of quadratic distances of each dimension</a:t>
            </a:r>
          </a:p>
          <a:p>
            <a:r>
              <a:rPr lang="en-US" dirty="0" smtClean="0"/>
              <a:t>The </a:t>
            </a:r>
            <a:r>
              <a:rPr lang="lt-LT" dirty="0" smtClean="0"/>
              <a:t>nodes output is non-linear function of how dimension is close to the input is: the closer the input, the stronger the output.</a:t>
            </a:r>
            <a:endParaRPr lang="en-US" dirty="0" smtClean="0"/>
          </a:p>
          <a:p>
            <a:endParaRPr lang="en-US"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29</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Data Mining Techniques Applications </a:t>
            </a:r>
          </a:p>
        </p:txBody>
      </p:sp>
      <p:sp>
        <p:nvSpPr>
          <p:cNvPr id="19459" name="Rectangle 3"/>
          <p:cNvSpPr>
            <a:spLocks noGrp="1" noChangeArrowheads="1"/>
          </p:cNvSpPr>
          <p:nvPr>
            <p:ph type="body" idx="1"/>
          </p:nvPr>
        </p:nvSpPr>
        <p:spPr/>
        <p:txBody>
          <a:bodyPr/>
          <a:lstStyle/>
          <a:p>
            <a:r>
              <a:rPr lang="en-US" sz="2400" b="1" dirty="0"/>
              <a:t>Marketing</a:t>
            </a:r>
            <a:r>
              <a:rPr lang="en-US" sz="2400" dirty="0"/>
              <a:t> – Predictive </a:t>
            </a:r>
            <a:r>
              <a:rPr lang="en-US" sz="2400" dirty="0" err="1"/>
              <a:t>DM</a:t>
            </a:r>
            <a:r>
              <a:rPr lang="en-US" sz="2400" dirty="0"/>
              <a:t> techniques, like artificial neural networks (ANN), have been used for </a:t>
            </a:r>
            <a:r>
              <a:rPr lang="en-US" sz="2400" b="1" i="1" dirty="0"/>
              <a:t>target marketing</a:t>
            </a:r>
            <a:r>
              <a:rPr lang="en-US" sz="2400" dirty="0"/>
              <a:t> including market segmentation.  </a:t>
            </a:r>
          </a:p>
          <a:p>
            <a:r>
              <a:rPr lang="en-US" sz="2400" b="1" dirty="0"/>
              <a:t>Direct marketing</a:t>
            </a:r>
            <a:r>
              <a:rPr lang="en-US" sz="2400" dirty="0"/>
              <a:t> – customers are likely to respond to new products based on their previous consumer behavior. </a:t>
            </a:r>
          </a:p>
          <a:p>
            <a:r>
              <a:rPr lang="en-US" sz="2400" b="1" dirty="0"/>
              <a:t>Retail</a:t>
            </a:r>
            <a:r>
              <a:rPr lang="en-US" sz="2400" dirty="0"/>
              <a:t> – </a:t>
            </a:r>
            <a:r>
              <a:rPr lang="en-US" sz="2400" dirty="0" err="1"/>
              <a:t>DM</a:t>
            </a:r>
            <a:r>
              <a:rPr lang="en-US" sz="2400" dirty="0"/>
              <a:t> methods have likewise been used for </a:t>
            </a:r>
            <a:r>
              <a:rPr lang="en-US" sz="2400" b="1" i="1" dirty="0"/>
              <a:t>sales forecasting</a:t>
            </a:r>
            <a:r>
              <a:rPr lang="en-US" sz="2400" i="1" dirty="0"/>
              <a:t>.  </a:t>
            </a:r>
            <a:endParaRPr lang="en-US" sz="2400" dirty="0"/>
          </a:p>
          <a:p>
            <a:r>
              <a:rPr lang="en-US" sz="2400" b="1" dirty="0"/>
              <a:t>Market basket analysis</a:t>
            </a:r>
            <a:r>
              <a:rPr lang="en-US" sz="2400" dirty="0"/>
              <a:t> – uncover which products are likely to be purchased together. </a:t>
            </a:r>
          </a:p>
          <a:p>
            <a:pPr>
              <a:buFont typeface="Times" pitchFamily="18" charset="0"/>
              <a:buNone/>
            </a:pPr>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3</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8568553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Radial basis function network</a:t>
            </a:r>
            <a:endParaRPr lang="lt-LT" dirty="0"/>
          </a:p>
        </p:txBody>
      </p:sp>
      <p:sp>
        <p:nvSpPr>
          <p:cNvPr id="4" name="Content Placeholder 3"/>
          <p:cNvSpPr>
            <a:spLocks noGrp="1"/>
          </p:cNvSpPr>
          <p:nvPr>
            <p:ph idx="1"/>
          </p:nvPr>
        </p:nvSpPr>
        <p:spPr/>
        <p:txBody>
          <a:bodyPr/>
          <a:lstStyle/>
          <a:p>
            <a:r>
              <a:rPr lang="lt-LT" dirty="0" smtClean="0"/>
              <a:t>„Radial“ refers to the fact that all inputs of same distance from node‘s position produce same output</a:t>
            </a:r>
          </a:p>
          <a:p>
            <a:r>
              <a:rPr lang="lt-LT" dirty="0" smtClean="0"/>
              <a:t>In two dimensions they produc circle, in </a:t>
            </a:r>
            <a:r>
              <a:rPr lang="en-GB" dirty="0" err="1" smtClean="0"/>
              <a:t>3D</a:t>
            </a:r>
            <a:r>
              <a:rPr lang="en-GB" dirty="0" smtClean="0"/>
              <a:t>- sphere</a:t>
            </a:r>
          </a:p>
          <a:p>
            <a:r>
              <a:rPr lang="en-GB" dirty="0" err="1" smtClean="0"/>
              <a:t>RBF</a:t>
            </a:r>
            <a:r>
              <a:rPr lang="en-GB" dirty="0" smtClean="0"/>
              <a:t> nodes are in hidden layer and also have transfer functions</a:t>
            </a:r>
          </a:p>
          <a:p>
            <a:r>
              <a:rPr lang="en-GB" dirty="0" smtClean="0"/>
              <a:t>Instead of S-shape (as in </a:t>
            </a:r>
            <a:r>
              <a:rPr lang="en-GB" dirty="0" err="1" smtClean="0"/>
              <a:t>MLP</a:t>
            </a:r>
            <a:r>
              <a:rPr lang="en-GB" dirty="0" smtClean="0"/>
              <a:t>) these are bell-shape Gaussians (multidimensional normal curve)</a:t>
            </a:r>
          </a:p>
          <a:p>
            <a:r>
              <a:rPr lang="en-GB" dirty="0" smtClean="0"/>
              <a:t>Unlike </a:t>
            </a:r>
            <a:r>
              <a:rPr lang="en-GB" dirty="0" err="1" smtClean="0"/>
              <a:t>MLP</a:t>
            </a:r>
            <a:r>
              <a:rPr lang="en-GB" dirty="0" smtClean="0"/>
              <a:t> the </a:t>
            </a:r>
            <a:r>
              <a:rPr lang="en-GB" dirty="0" err="1" smtClean="0"/>
              <a:t>RBF</a:t>
            </a:r>
            <a:r>
              <a:rPr lang="en-GB" dirty="0" smtClean="0"/>
              <a:t> does not have weights associated with connections between input and hidden layers</a:t>
            </a: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30</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138766837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smtClean="0">
                <a:effectLst/>
              </a:rPr>
              <a:t>Probabilistic NN</a:t>
            </a:r>
          </a:p>
        </p:txBody>
      </p:sp>
      <p:pic>
        <p:nvPicPr>
          <p:cNvPr id="84996" name="Picture 4" descr="PNNarchitecture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68313" y="1341438"/>
            <a:ext cx="7416800" cy="4803775"/>
          </a:xfrm>
        </p:spPr>
      </p:pic>
      <p:sp>
        <p:nvSpPr>
          <p:cNvPr id="2" name="Footer Placeholder 1"/>
          <p:cNvSpPr>
            <a:spLocks noGrp="1"/>
          </p:cNvSpPr>
          <p:nvPr>
            <p:ph type="ftr" sz="quarter" idx="11"/>
          </p:nvPr>
        </p:nvSpPr>
        <p:spPr/>
        <p:txBody>
          <a:bodyPr/>
          <a:lstStyle/>
          <a:p>
            <a:r>
              <a:rPr lang="lt-LT" smtClean="0"/>
              <a:t>Dalia Krikščiūnienė, MKIS 2014, Brno</a:t>
            </a:r>
            <a:endParaRPr lang="en-US"/>
          </a:p>
        </p:txBody>
      </p:sp>
      <p:sp>
        <p:nvSpPr>
          <p:cNvPr id="3" name="Slide Number Placeholder 2"/>
          <p:cNvSpPr>
            <a:spLocks noGrp="1"/>
          </p:cNvSpPr>
          <p:nvPr>
            <p:ph type="sldNum" sz="quarter" idx="12"/>
          </p:nvPr>
        </p:nvSpPr>
        <p:spPr/>
        <p:txBody>
          <a:bodyPr/>
          <a:lstStyle/>
          <a:p>
            <a:fld id="{CF593E37-DA09-47EB-B6E2-C4DB3AF32A64}" type="slidenum">
              <a:rPr lang="en-US" smtClean="0"/>
              <a:pPr/>
              <a:t>31</a:t>
            </a:fld>
            <a:endParaRPr lang="en-US"/>
          </a:p>
        </p:txBody>
      </p:sp>
    </p:spTree>
    <p:extLst>
      <p:ext uri="{BB962C8B-B14F-4D97-AF65-F5344CB8AC3E}">
        <p14:creationId xmlns:p14="http://schemas.microsoft.com/office/powerpoint/2010/main" val="15056736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CE525B9-5B43-43D8-A37A-FD5142F0A8B7}" type="slidenum">
              <a:rPr lang="lt-LT"/>
              <a:pPr eaLnBrk="1" hangingPunct="1"/>
              <a:t>32</a:t>
            </a:fld>
            <a:endParaRPr lang="lt-LT"/>
          </a:p>
        </p:txBody>
      </p:sp>
      <p:sp>
        <p:nvSpPr>
          <p:cNvPr id="3078" name="Rectangle 2"/>
          <p:cNvSpPr>
            <a:spLocks noGrp="1" noChangeArrowheads="1"/>
          </p:cNvSpPr>
          <p:nvPr>
            <p:ph type="title" idx="4294967295"/>
          </p:nvPr>
        </p:nvSpPr>
        <p:spPr>
          <a:xfrm>
            <a:off x="323850" y="214313"/>
            <a:ext cx="8820150" cy="1143000"/>
          </a:xfrm>
        </p:spPr>
        <p:txBody>
          <a:bodyPr/>
          <a:lstStyle/>
          <a:p>
            <a:pPr fontAlgn="auto">
              <a:spcAft>
                <a:spcPts val="0"/>
              </a:spcAft>
              <a:defRPr/>
            </a:pPr>
            <a:r>
              <a:rPr lang="lt-LT" sz="3600" dirty="0" err="1" smtClean="0"/>
              <a:t>Probabilistic</a:t>
            </a:r>
            <a:r>
              <a:rPr lang="lt-LT" sz="3600" dirty="0" smtClean="0"/>
              <a:t> </a:t>
            </a:r>
            <a:r>
              <a:rPr lang="lt-LT" sz="3600" dirty="0" err="1" smtClean="0"/>
              <a:t>Neural</a:t>
            </a:r>
            <a:r>
              <a:rPr lang="lt-LT" sz="3600" dirty="0" smtClean="0"/>
              <a:t> </a:t>
            </a:r>
            <a:r>
              <a:rPr lang="lt-LT" sz="3600" dirty="0" err="1" smtClean="0"/>
              <a:t>Network</a:t>
            </a:r>
            <a:r>
              <a:rPr lang="lt-LT" sz="3600" dirty="0" smtClean="0"/>
              <a:t> </a:t>
            </a:r>
            <a:r>
              <a:rPr lang="lt-LT" sz="3600" dirty="0" err="1" smtClean="0"/>
              <a:t>model</a:t>
            </a:r>
            <a:r>
              <a:rPr lang="lt-LT" sz="3600" dirty="0" smtClean="0"/>
              <a:t> </a:t>
            </a:r>
          </a:p>
        </p:txBody>
      </p:sp>
      <p:sp>
        <p:nvSpPr>
          <p:cNvPr id="3079" name="Rectangle 5"/>
          <p:cNvSpPr>
            <a:spLocks noChangeArrowheads="1"/>
          </p:cNvSpPr>
          <p:nvPr/>
        </p:nvSpPr>
        <p:spPr bwMode="auto">
          <a:xfrm>
            <a:off x="2123728" y="1818769"/>
            <a:ext cx="6552728" cy="4339650"/>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smtClean="0">
                <a:latin typeface="+mn-lt"/>
              </a:rPr>
              <a:t>This </a:t>
            </a:r>
            <a:r>
              <a:rPr lang="en-US" sz="2400" dirty="0">
                <a:latin typeface="+mn-lt"/>
              </a:rPr>
              <a:t>type of network copies every training case to the hidden layer of the network, where the Gaussian kernel-based estimation is further applied. The output layer is then reduced, by making estimations from each hidden unit. </a:t>
            </a:r>
            <a:endParaRPr lang="lt-LT" sz="2400" dirty="0">
              <a:latin typeface="+mn-lt"/>
            </a:endParaRPr>
          </a:p>
          <a:p>
            <a:pPr marL="363538" indent="-363538" algn="just">
              <a:spcBef>
                <a:spcPct val="50000"/>
              </a:spcBef>
              <a:defRPr/>
            </a:pPr>
            <a:r>
              <a:rPr lang="en-US" sz="2400" dirty="0">
                <a:latin typeface="+mn-lt"/>
              </a:rPr>
              <a:t>The training is extremely fast, as it just copies the training cases after their </a:t>
            </a:r>
            <a:r>
              <a:rPr lang="en-US" sz="2400" dirty="0" smtClean="0">
                <a:latin typeface="+mn-lt"/>
              </a:rPr>
              <a:t>normalization </a:t>
            </a:r>
            <a:r>
              <a:rPr lang="en-US" sz="2400" dirty="0">
                <a:latin typeface="+mn-lt"/>
              </a:rPr>
              <a:t>to the network. But this procedure tends to make the neural network very large, therefore this makes them slow to execute.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386511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271EAB0-5F57-4880-A38E-4CA47F049B38}" type="slidenum">
              <a:rPr lang="lt-LT"/>
              <a:pPr eaLnBrk="1" hangingPunct="1"/>
              <a:t>33</a:t>
            </a:fld>
            <a:endParaRPr lang="lt-LT"/>
          </a:p>
        </p:txBody>
      </p:sp>
      <p:sp>
        <p:nvSpPr>
          <p:cNvPr id="5" name="Rectangle 2"/>
          <p:cNvSpPr txBox="1">
            <a:spLocks noChangeArrowheads="1"/>
          </p:cNvSpPr>
          <p:nvPr/>
        </p:nvSpPr>
        <p:spPr>
          <a:xfrm>
            <a:off x="317500" y="195240"/>
            <a:ext cx="8820150" cy="1143000"/>
          </a:xfrm>
          <a:prstGeom prst="rect">
            <a:avLst/>
          </a:prstGeom>
        </p:spPr>
        <p:txBody>
          <a:bodyPr anchor="ctr">
            <a:normAutofit/>
            <a:scene3d>
              <a:camera prst="orthographicFront"/>
              <a:lightRig rig="soft" dir="t"/>
            </a:scene3d>
            <a:sp3d prstMaterial="softEdge">
              <a:bevelT w="25400" h="25400"/>
            </a:sp3d>
          </a:bodyPr>
          <a:lstStyle/>
          <a:p>
            <a:pPr algn="ctr" fontAlgn="auto">
              <a:spcAft>
                <a:spcPts val="0"/>
              </a:spcAft>
              <a:defRPr/>
            </a:pPr>
            <a:r>
              <a:rPr lang="lt-LT" sz="3600" dirty="0" err="1">
                <a:latin typeface="+mj-lt"/>
                <a:ea typeface="+mj-ea"/>
                <a:cs typeface="+mj-cs"/>
              </a:rPr>
              <a:t>Probabilistic Neural Network model </a:t>
            </a:r>
          </a:p>
        </p:txBody>
      </p:sp>
      <p:sp>
        <p:nvSpPr>
          <p:cNvPr id="6" name="Rectangle 5"/>
          <p:cNvSpPr>
            <a:spLocks noChangeArrowheads="1"/>
          </p:cNvSpPr>
          <p:nvPr/>
        </p:nvSpPr>
        <p:spPr bwMode="auto">
          <a:xfrm>
            <a:off x="1619672" y="1264772"/>
            <a:ext cx="7200800" cy="5447645"/>
          </a:xfrm>
          <a:prstGeom prst="rect">
            <a:avLst/>
          </a:prstGeom>
          <a:noFill/>
          <a:ln w="9525">
            <a:noFill/>
            <a:miter lim="800000"/>
            <a:headEnd/>
            <a:tailEnd/>
          </a:ln>
        </p:spPr>
        <p:txBody>
          <a:bodyPr wrap="square" anchor="ctr">
            <a:spAutoFit/>
          </a:bodyPr>
          <a:lstStyle/>
          <a:p>
            <a:pPr marL="363538" indent="-363538" algn="just">
              <a:spcBef>
                <a:spcPct val="50000"/>
              </a:spcBef>
              <a:defRPr/>
            </a:pPr>
            <a:r>
              <a:rPr lang="en-US" sz="2400" dirty="0">
                <a:latin typeface="+mn-lt"/>
              </a:rPr>
              <a:t>During the testing stage the Probabilistic Neural Network model requires a number of operations approximately proportional to the square of the number of training cases, therefore for the large number of cases the total duration of creating model becomes similar to the other network types that are usually described as being far slower to train (e.g. multilayer </a:t>
            </a:r>
            <a:r>
              <a:rPr lang="en-US" sz="2400" dirty="0" err="1">
                <a:latin typeface="+mn-lt"/>
              </a:rPr>
              <a:t>perceptrons</a:t>
            </a:r>
            <a:r>
              <a:rPr lang="en-US" sz="2400" dirty="0">
                <a:latin typeface="+mn-lt"/>
              </a:rPr>
              <a:t>). </a:t>
            </a:r>
            <a:endParaRPr lang="lt-LT" sz="2400" dirty="0">
              <a:latin typeface="+mn-lt"/>
            </a:endParaRPr>
          </a:p>
          <a:p>
            <a:pPr marL="363538" indent="-363538" algn="just">
              <a:spcBef>
                <a:spcPct val="50000"/>
              </a:spcBef>
              <a:defRPr/>
            </a:pPr>
            <a:r>
              <a:rPr lang="en-US" sz="2400" dirty="0">
                <a:latin typeface="+mn-lt"/>
              </a:rPr>
              <a:t>If the prior probabilities (of class distribution) are known and different from the frequency distribution of the training set, they can be incorporated in training of the network model, otherwise the distribution is described by frequency (</a:t>
            </a:r>
            <a:r>
              <a:rPr lang="en-US" sz="2400" dirty="0" err="1">
                <a:latin typeface="+mn-lt"/>
              </a:rPr>
              <a:t>StatSoft</a:t>
            </a:r>
            <a:r>
              <a:rPr lang="en-US" sz="2400" dirty="0">
                <a:latin typeface="+mn-lt"/>
              </a:rPr>
              <a:t> Inc</a:t>
            </a:r>
            <a:r>
              <a:rPr lang="en-US" sz="2400" dirty="0" smtClean="0">
                <a:latin typeface="+mn-lt"/>
              </a:rPr>
              <a:t>.). </a:t>
            </a:r>
            <a:endParaRPr lang="lt-LT" sz="2400" dirty="0">
              <a:latin typeface="+mn-lt"/>
            </a:endParaRPr>
          </a:p>
        </p:txBody>
      </p:sp>
      <p:sp>
        <p:nvSpPr>
          <p:cNvPr id="2" name="Footer Placeholder 1"/>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7030981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lt-LT" dirty="0"/>
              <a:t>Memory-Based Reasoning</a:t>
            </a:r>
            <a:r>
              <a:rPr lang="en-US" dirty="0"/>
              <a:t> </a:t>
            </a:r>
            <a:r>
              <a:rPr lang="en-US" dirty="0" err="1" smtClean="0"/>
              <a:t>MBR</a:t>
            </a:r>
            <a:endParaRPr lang="lt-LT" dirty="0"/>
          </a:p>
        </p:txBody>
      </p:sp>
      <p:sp>
        <p:nvSpPr>
          <p:cNvPr id="3" name="Content Placeholder 2"/>
          <p:cNvSpPr>
            <a:spLocks noGrp="1"/>
          </p:cNvSpPr>
          <p:nvPr>
            <p:ph idx="1"/>
          </p:nvPr>
        </p:nvSpPr>
        <p:spPr/>
        <p:txBody>
          <a:bodyPr/>
          <a:lstStyle/>
          <a:p>
            <a:r>
              <a:rPr lang="en-US" sz="2000" dirty="0" err="1" smtClean="0"/>
              <a:t>MBR</a:t>
            </a:r>
            <a:r>
              <a:rPr lang="en-US" sz="2000" dirty="0" smtClean="0"/>
              <a:t> belong to the class of tasks- Nearest </a:t>
            </a:r>
            <a:r>
              <a:rPr lang="en-US" sz="2000" dirty="0" err="1" smtClean="0"/>
              <a:t>neighbour</a:t>
            </a:r>
            <a:r>
              <a:rPr lang="en-US" sz="2000" dirty="0" smtClean="0"/>
              <a:t> techniques</a:t>
            </a:r>
          </a:p>
          <a:p>
            <a:r>
              <a:rPr lang="en-US" sz="2000" dirty="0" err="1" smtClean="0"/>
              <a:t>MBR</a:t>
            </a:r>
            <a:r>
              <a:rPr lang="en-US" sz="2000" dirty="0" smtClean="0"/>
              <a:t> results are based on analogous situations in past</a:t>
            </a:r>
          </a:p>
          <a:p>
            <a:r>
              <a:rPr lang="en-US" sz="2000" dirty="0" smtClean="0"/>
              <a:t>Application:</a:t>
            </a:r>
          </a:p>
          <a:p>
            <a:pPr lvl="1"/>
            <a:r>
              <a:rPr lang="en-US" sz="2000" dirty="0" smtClean="0"/>
              <a:t>Collaborative filtering (not only similarity among </a:t>
            </a:r>
            <a:r>
              <a:rPr lang="en-US" sz="2000" dirty="0" err="1" smtClean="0"/>
              <a:t>neighbours</a:t>
            </a:r>
            <a:r>
              <a:rPr lang="en-US" sz="2000" dirty="0" smtClean="0"/>
              <a:t> but also their preferences), customer response to offer</a:t>
            </a:r>
          </a:p>
          <a:p>
            <a:pPr lvl="1"/>
            <a:r>
              <a:rPr lang="en-US" sz="2000" dirty="0" smtClean="0"/>
              <a:t>Text mining approach</a:t>
            </a:r>
          </a:p>
          <a:p>
            <a:pPr lvl="1"/>
            <a:r>
              <a:rPr lang="en-US" sz="2000" dirty="0" smtClean="0"/>
              <a:t>Acoustic engineering: mobile app </a:t>
            </a:r>
            <a:r>
              <a:rPr lang="en-US" sz="2000" dirty="0" err="1" smtClean="0"/>
              <a:t>Shazam</a:t>
            </a:r>
            <a:r>
              <a:rPr lang="en-US" sz="2000" dirty="0" smtClean="0"/>
              <a:t> which identifies songs from snippets captured in mobile phone</a:t>
            </a:r>
          </a:p>
          <a:p>
            <a:pPr lvl="1"/>
            <a:r>
              <a:rPr lang="en-US" sz="2000" dirty="0" smtClean="0"/>
              <a:t>Fraud detection (similarity to known cases)</a:t>
            </a:r>
          </a:p>
          <a:p>
            <a:pPr lvl="1"/>
            <a:endParaRPr lang="lt-LT" sz="2000"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34</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1104468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dirty="0"/>
              <a:t>Memory-Based Reasoning</a:t>
            </a:r>
            <a:r>
              <a:rPr lang="en-US" dirty="0"/>
              <a:t> </a:t>
            </a:r>
            <a:r>
              <a:rPr lang="en-US" dirty="0" err="1"/>
              <a:t>MBR</a:t>
            </a:r>
            <a:endParaRPr lang="lt-LT" dirty="0"/>
          </a:p>
        </p:txBody>
      </p:sp>
      <p:sp>
        <p:nvSpPr>
          <p:cNvPr id="4" name="Content Placeholder 3"/>
          <p:cNvSpPr>
            <a:spLocks noGrp="1"/>
          </p:cNvSpPr>
          <p:nvPr>
            <p:ph idx="1"/>
          </p:nvPr>
        </p:nvSpPr>
        <p:spPr/>
        <p:txBody>
          <a:bodyPr/>
          <a:lstStyle/>
          <a:p>
            <a:r>
              <a:rPr lang="en-US" dirty="0" err="1"/>
              <a:t>MBR</a:t>
            </a:r>
            <a:r>
              <a:rPr lang="en-US" dirty="0"/>
              <a:t> uses data as it is. Unlike other </a:t>
            </a:r>
            <a:r>
              <a:rPr lang="en-US" dirty="0" err="1"/>
              <a:t>DM</a:t>
            </a:r>
            <a:r>
              <a:rPr lang="en-US" dirty="0"/>
              <a:t> techniques it does not care of data formats</a:t>
            </a:r>
          </a:p>
          <a:p>
            <a:r>
              <a:rPr lang="en-US" dirty="0"/>
              <a:t>Main components: distance function between two records and combination function (combine results from several </a:t>
            </a:r>
            <a:r>
              <a:rPr lang="en-US" dirty="0" smtClean="0"/>
              <a:t>neighbors </a:t>
            </a:r>
            <a:r>
              <a:rPr lang="en-US" dirty="0"/>
              <a:t>and give result</a:t>
            </a:r>
            <a:r>
              <a:rPr lang="en-US" dirty="0" smtClean="0"/>
              <a:t>)</a:t>
            </a:r>
          </a:p>
          <a:p>
            <a:r>
              <a:rPr lang="en-US" dirty="0" smtClean="0"/>
              <a:t>Ability to adapt- add new categories</a:t>
            </a:r>
          </a:p>
          <a:p>
            <a:r>
              <a:rPr lang="en-US" dirty="0" smtClean="0"/>
              <a:t>Does not need long training, e.g. for </a:t>
            </a:r>
            <a:r>
              <a:rPr lang="en-US" dirty="0" err="1" smtClean="0"/>
              <a:t>Shazam</a:t>
            </a:r>
            <a:r>
              <a:rPr lang="en-US" dirty="0" smtClean="0"/>
              <a:t> app new songs are added on daily basis and app just works</a:t>
            </a:r>
          </a:p>
          <a:p>
            <a:r>
              <a:rPr lang="en-US" dirty="0" smtClean="0"/>
              <a:t>Disadvantage- method requires </a:t>
            </a:r>
            <a:r>
              <a:rPr lang="en-US" dirty="0" err="1" smtClean="0"/>
              <a:t>larga</a:t>
            </a:r>
            <a:r>
              <a:rPr lang="en-US" dirty="0" smtClean="0"/>
              <a:t> sample data base. Classifying new record needs processing all </a:t>
            </a:r>
            <a:r>
              <a:rPr lang="en-US" dirty="0" err="1" smtClean="0"/>
              <a:t>historizal</a:t>
            </a:r>
            <a:r>
              <a:rPr lang="en-US" dirty="0" smtClean="0"/>
              <a:t> records</a:t>
            </a:r>
            <a:endParaRPr lang="en-US" dirty="0"/>
          </a:p>
          <a:p>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35</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1382420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Survival </a:t>
            </a:r>
            <a:r>
              <a:rPr lang="en-US" dirty="0" smtClean="0"/>
              <a:t>analysis</a:t>
            </a:r>
            <a:endParaRPr lang="lt-LT" dirty="0"/>
          </a:p>
        </p:txBody>
      </p:sp>
      <p:sp>
        <p:nvSpPr>
          <p:cNvPr id="4" name="Content Placeholder 3"/>
          <p:cNvSpPr>
            <a:spLocks noGrp="1"/>
          </p:cNvSpPr>
          <p:nvPr>
            <p:ph idx="1"/>
          </p:nvPr>
        </p:nvSpPr>
        <p:spPr/>
        <p:txBody>
          <a:bodyPr/>
          <a:lstStyle/>
          <a:p>
            <a:pPr lvl="1"/>
            <a:r>
              <a:rPr lang="en-GB" dirty="0" smtClean="0"/>
              <a:t>It means time-to-event analysis. It tells when to start worrying about customers doing something important</a:t>
            </a:r>
          </a:p>
          <a:p>
            <a:pPr lvl="1"/>
            <a:r>
              <a:rPr lang="en-GB" dirty="0" smtClean="0"/>
              <a:t>It identifies which factors are most correlated with the event</a:t>
            </a:r>
          </a:p>
          <a:p>
            <a:pPr lvl="1"/>
            <a:r>
              <a:rPr lang="en-GB" dirty="0" smtClean="0"/>
              <a:t>Survival curves provide snapshots of customers and their life cycles, it takes care of very important facet of customer behaviour- tenure.</a:t>
            </a:r>
          </a:p>
          <a:p>
            <a:pPr lvl="2"/>
            <a:r>
              <a:rPr lang="en-GB" dirty="0" smtClean="0"/>
              <a:t>When customer is likely to leave</a:t>
            </a:r>
          </a:p>
          <a:p>
            <a:pPr lvl="2"/>
            <a:r>
              <a:rPr lang="en-GB" dirty="0" smtClean="0"/>
              <a:t>.. Or migrate to other customer segment</a:t>
            </a:r>
          </a:p>
          <a:p>
            <a:pPr lvl="2"/>
            <a:r>
              <a:rPr lang="en-GB" dirty="0" smtClean="0"/>
              <a:t>Compound effect of other factors to tenure</a:t>
            </a:r>
          </a:p>
          <a:p>
            <a:pPr marL="457200" lvl="1" indent="0">
              <a:buNone/>
            </a:pPr>
            <a:endParaRPr lang="lt-LT"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36</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0180834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0100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5613" y="274638"/>
            <a:ext cx="8226425" cy="922114"/>
          </a:xfrm>
        </p:spPr>
        <p:txBody>
          <a:bodyPr/>
          <a:lstStyle/>
          <a:p>
            <a:r>
              <a:rPr lang="en-US" dirty="0"/>
              <a:t>Survival analysis</a:t>
            </a:r>
            <a:endParaRPr lang="lt-LT" dirty="0"/>
          </a:p>
        </p:txBody>
      </p:sp>
      <p:sp>
        <p:nvSpPr>
          <p:cNvPr id="3" name="Content Placeholder 2"/>
          <p:cNvSpPr>
            <a:spLocks noGrp="1"/>
          </p:cNvSpPr>
          <p:nvPr>
            <p:ph idx="1"/>
          </p:nvPr>
        </p:nvSpPr>
        <p:spPr>
          <a:xfrm>
            <a:off x="395537" y="1268761"/>
            <a:ext cx="8286502" cy="2088231"/>
          </a:xfrm>
        </p:spPr>
        <p:txBody>
          <a:bodyPr/>
          <a:lstStyle/>
          <a:p>
            <a:r>
              <a:rPr lang="en-GB" dirty="0" smtClean="0"/>
              <a:t>Survival curve plotting: proportion of customers that are expected to survive up to particular point in </a:t>
            </a:r>
            <a:r>
              <a:rPr lang="en-GB" dirty="0" err="1" smtClean="0"/>
              <a:t>tenute</a:t>
            </a:r>
            <a:r>
              <a:rPr lang="en-GB" dirty="0" smtClean="0"/>
              <a:t>, based of historical info, how long customers survived in past : starts at 100%, decreases</a:t>
            </a:r>
          </a:p>
          <a:p>
            <a:r>
              <a:rPr lang="en-GB" dirty="0" smtClean="0"/>
              <a:t>Graph procedures: </a:t>
            </a:r>
            <a:r>
              <a:rPr lang="lt-LT" dirty="0"/>
              <a:t>Cox proportional </a:t>
            </a:r>
            <a:r>
              <a:rPr lang="lt-LT" dirty="0" smtClean="0"/>
              <a:t>hazards</a:t>
            </a:r>
            <a:r>
              <a:rPr lang="en-GB" dirty="0" smtClean="0"/>
              <a:t> regression </a:t>
            </a:r>
            <a:r>
              <a:rPr lang="lt-LT" dirty="0" smtClean="0"/>
              <a:t> model</a:t>
            </a:r>
            <a:r>
              <a:rPr lang="en-GB" dirty="0" smtClean="0"/>
              <a:t>. It shows how many customers are here after some time (e.g. 2000 days). Likelihood that they will stay </a:t>
            </a:r>
            <a:r>
              <a:rPr lang="en-GB" dirty="0" err="1" smtClean="0"/>
              <a:t>longer.and</a:t>
            </a:r>
            <a:r>
              <a:rPr lang="en-GB" dirty="0" smtClean="0"/>
              <a:t> the differences between two groups</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2014,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37</a:t>
            </a:fld>
            <a:endParaRPr lang="en-US"/>
          </a:p>
        </p:txBody>
      </p:sp>
    </p:spTree>
    <p:extLst>
      <p:ext uri="{BB962C8B-B14F-4D97-AF65-F5344CB8AC3E}">
        <p14:creationId xmlns:p14="http://schemas.microsoft.com/office/powerpoint/2010/main" val="21140347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Association rules</a:t>
            </a:r>
            <a:endParaRPr lang="lt-LT" dirty="0"/>
          </a:p>
        </p:txBody>
      </p:sp>
      <p:sp>
        <p:nvSpPr>
          <p:cNvPr id="3" name="Content Placeholder 2"/>
          <p:cNvSpPr>
            <a:spLocks noGrp="1"/>
          </p:cNvSpPr>
          <p:nvPr>
            <p:ph idx="1"/>
          </p:nvPr>
        </p:nvSpPr>
        <p:spPr/>
        <p:txBody>
          <a:bodyPr/>
          <a:lstStyle/>
          <a:p>
            <a:r>
              <a:rPr lang="lt-LT" dirty="0"/>
              <a:t>They allow analysts and researchers to uncover hidden patterns in large data sets, such as "customers who order product </a:t>
            </a:r>
            <a:r>
              <a:rPr lang="lt-LT" i="1" dirty="0"/>
              <a:t>A</a:t>
            </a:r>
            <a:r>
              <a:rPr lang="lt-LT" dirty="0"/>
              <a:t> often also order product </a:t>
            </a:r>
            <a:r>
              <a:rPr lang="lt-LT" i="1" dirty="0"/>
              <a:t>B</a:t>
            </a:r>
            <a:r>
              <a:rPr lang="lt-LT" dirty="0"/>
              <a:t> or </a:t>
            </a:r>
            <a:r>
              <a:rPr lang="lt-LT" i="1" dirty="0"/>
              <a:t>C</a:t>
            </a:r>
            <a:r>
              <a:rPr lang="lt-LT" dirty="0"/>
              <a:t>" or "employees who said positive things about initiative </a:t>
            </a:r>
            <a:r>
              <a:rPr lang="lt-LT" i="1" dirty="0"/>
              <a:t>X</a:t>
            </a:r>
            <a:r>
              <a:rPr lang="lt-LT" dirty="0"/>
              <a:t> also frequently complain about issue </a:t>
            </a:r>
            <a:r>
              <a:rPr lang="lt-LT" i="1" dirty="0"/>
              <a:t>Y</a:t>
            </a:r>
            <a:r>
              <a:rPr lang="lt-LT" dirty="0"/>
              <a:t> but are happy with issue </a:t>
            </a:r>
            <a:r>
              <a:rPr lang="lt-LT" i="1" dirty="0"/>
              <a:t>Z</a:t>
            </a:r>
            <a:r>
              <a:rPr lang="lt-LT" dirty="0" smtClean="0"/>
              <a:t>.“</a:t>
            </a:r>
            <a:endParaRPr lang="en-GB" dirty="0" smtClean="0"/>
          </a:p>
          <a:p>
            <a:r>
              <a:rPr lang="en-GB" dirty="0" smtClean="0"/>
              <a:t>S</a:t>
            </a:r>
            <a:r>
              <a:rPr lang="lt-LT" dirty="0" smtClean="0"/>
              <a:t>upports </a:t>
            </a:r>
            <a:r>
              <a:rPr lang="lt-LT" dirty="0"/>
              <a:t>all common types of variables or formats in which categories, items, or transactions are </a:t>
            </a:r>
            <a:r>
              <a:rPr lang="lt-LT" dirty="0" smtClean="0"/>
              <a:t>recorded</a:t>
            </a:r>
            <a:r>
              <a:rPr lang="en-GB" dirty="0" smtClean="0"/>
              <a:t>:</a:t>
            </a:r>
            <a:r>
              <a:rPr lang="lt-LT" b="1" dirty="0" smtClean="0"/>
              <a:t>Categorical </a:t>
            </a:r>
            <a:r>
              <a:rPr lang="lt-LT" b="1" dirty="0"/>
              <a:t>Variables, Multiple Response Variables, Multiple Dichotomies.</a:t>
            </a:r>
            <a:r>
              <a:rPr lang="lt-LT" dirty="0"/>
              <a:t> </a:t>
            </a:r>
            <a:r>
              <a:rPr lang="lt-LT" i="1" dirty="0"/>
              <a:t>STATISTICA</a:t>
            </a:r>
            <a:r>
              <a:rPr lang="lt-LT" dirty="0"/>
              <a:t> </a:t>
            </a:r>
            <a:r>
              <a:rPr lang="lt-LT" i="1" dirty="0"/>
              <a:t>Association Rules</a:t>
            </a:r>
            <a:r>
              <a:rPr lang="lt-LT" dirty="0"/>
              <a:t> </a:t>
            </a:r>
            <a:r>
              <a:rPr lang="lt-LT" dirty="0" smtClean="0"/>
              <a:t>(</a:t>
            </a:r>
            <a:r>
              <a:rPr lang="lt-LT" dirty="0"/>
              <a:t>e.g., information regarding purchases of consumer items) </a:t>
            </a:r>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38</a:t>
            </a:fld>
            <a:endParaRPr lang="en-US"/>
          </a:p>
        </p:txBody>
      </p:sp>
    </p:spTree>
    <p:extLst>
      <p:ext uri="{BB962C8B-B14F-4D97-AF65-F5344CB8AC3E}">
        <p14:creationId xmlns:p14="http://schemas.microsoft.com/office/powerpoint/2010/main" val="31965710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Association rules</a:t>
            </a:r>
            <a:endParaRPr lang="lt-LT" dirty="0"/>
          </a:p>
        </p:txBody>
      </p:sp>
      <p:sp>
        <p:nvSpPr>
          <p:cNvPr id="4" name="Footer Placeholder 3"/>
          <p:cNvSpPr>
            <a:spLocks noGrp="1"/>
          </p:cNvSpPr>
          <p:nvPr>
            <p:ph type="ftr" sz="quarter" idx="11"/>
          </p:nvPr>
        </p:nvSpPr>
        <p:spPr>
          <a:xfrm>
            <a:off x="1259632" y="6357962"/>
            <a:ext cx="5184576" cy="476250"/>
          </a:xfrm>
        </p:spPr>
        <p:txBody>
          <a:bodyPr/>
          <a:lstStyle/>
          <a:p>
            <a:r>
              <a:rPr lang="lt-LT" smtClean="0"/>
              <a:t>Dalia Krikščiūnienė, MKIS 2014,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39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65913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360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xfrm>
            <a:off x="5105513" y="260648"/>
            <a:ext cx="3672408" cy="4187745"/>
          </a:xfrm>
        </p:spPr>
        <p:txBody>
          <a:bodyPr/>
          <a:lstStyle/>
          <a:p>
            <a:pPr lvl="1"/>
            <a:r>
              <a:rPr lang="en-US" b="1" dirty="0" smtClean="0"/>
              <a:t>A</a:t>
            </a:r>
            <a:r>
              <a:rPr lang="en-US" altLang="ja-JP" b="1" dirty="0" smtClean="0">
                <a:ea typeface="ＭＳ Ｐゴシック" charset="-128"/>
              </a:rPr>
              <a:t>rtificial </a:t>
            </a:r>
            <a:r>
              <a:rPr lang="en-US" altLang="ja-JP" b="1" dirty="0">
                <a:ea typeface="ＭＳ Ｐゴシック" charset="-128"/>
              </a:rPr>
              <a:t>intelligence (AI</a:t>
            </a:r>
            <a:r>
              <a:rPr lang="en-US" altLang="ja-JP" b="1" dirty="0" smtClean="0">
                <a:ea typeface="ＭＳ Ｐゴシック" charset="-128"/>
              </a:rPr>
              <a:t>):</a:t>
            </a:r>
            <a:r>
              <a:rPr lang="en-US" altLang="ja-JP" b="1" dirty="0">
                <a:ea typeface="ＭＳ Ｐゴシック" charset="-128"/>
              </a:rPr>
              <a:t/>
            </a:r>
            <a:br>
              <a:rPr lang="en-US" altLang="ja-JP" b="1" dirty="0">
                <a:ea typeface="ＭＳ Ｐゴシック" charset="-128"/>
              </a:rPr>
            </a:br>
            <a:r>
              <a:rPr lang="en-US" altLang="ja-JP" dirty="0" smtClean="0">
                <a:ea typeface="ＭＳ Ｐゴシック" charset="-128"/>
              </a:rPr>
              <a:t>The </a:t>
            </a:r>
            <a:r>
              <a:rPr lang="en-US" altLang="ja-JP" dirty="0">
                <a:ea typeface="ＭＳ Ｐゴシック" charset="-128"/>
              </a:rPr>
              <a:t>subfield of computer science concerned with symbolic reasoning and problem </a:t>
            </a:r>
            <a:r>
              <a:rPr lang="en-US" altLang="ja-JP" dirty="0" smtClean="0">
                <a:ea typeface="ＭＳ Ｐゴシック" charset="-128"/>
              </a:rPr>
              <a:t>solving</a:t>
            </a:r>
            <a:endParaRPr lang="en-US" sz="3600" b="1" dirty="0"/>
          </a:p>
        </p:txBody>
      </p:sp>
      <p:pic>
        <p:nvPicPr>
          <p:cNvPr id="572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023"/>
            <a:ext cx="4752528" cy="66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F593E37-DA09-47EB-B6E2-C4DB3AF32A64}" type="slidenum">
              <a:rPr lang="en-US" smtClean="0"/>
              <a:pPr/>
              <a:t>4</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7104426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SOM</a:t>
            </a:r>
            <a:r>
              <a:rPr lang="en-GB" dirty="0" smtClean="0"/>
              <a:t> – self organizing maps</a:t>
            </a:r>
            <a:endParaRPr lang="lt-LT" dirty="0"/>
          </a:p>
        </p:txBody>
      </p:sp>
      <p:sp>
        <p:nvSpPr>
          <p:cNvPr id="3" name="Content Placeholder 2"/>
          <p:cNvSpPr>
            <a:spLocks noGrp="1"/>
          </p:cNvSpPr>
          <p:nvPr>
            <p:ph idx="1"/>
          </p:nvPr>
        </p:nvSpPr>
        <p:spPr/>
        <p:txBody>
          <a:bodyPr/>
          <a:lstStyle/>
          <a:p>
            <a:r>
              <a:rPr lang="lt-LT" dirty="0"/>
              <a:t>A </a:t>
            </a:r>
            <a:r>
              <a:rPr lang="lt-LT" b="1" dirty="0"/>
              <a:t>self-organizing map</a:t>
            </a:r>
            <a:r>
              <a:rPr lang="lt-LT" dirty="0"/>
              <a:t> (</a:t>
            </a:r>
            <a:r>
              <a:rPr lang="lt-LT" b="1" dirty="0"/>
              <a:t>SOM</a:t>
            </a:r>
            <a:r>
              <a:rPr lang="lt-LT" dirty="0"/>
              <a:t>) or </a:t>
            </a:r>
            <a:r>
              <a:rPr lang="lt-LT" b="1" dirty="0"/>
              <a:t>self-organizing feature map</a:t>
            </a:r>
            <a:r>
              <a:rPr lang="lt-LT" dirty="0"/>
              <a:t> (</a:t>
            </a:r>
            <a:r>
              <a:rPr lang="lt-LT" b="1" dirty="0"/>
              <a:t>SOFM</a:t>
            </a:r>
            <a:r>
              <a:rPr lang="lt-LT" dirty="0"/>
              <a:t>) is a type of artificial neural network that is trained using unsupervised learning to produce a low-dimensional (typically two-dimensional), discretized representation of the input space of the training samples, called a map. Self-organizing maps are different from other artificial neural networks in the sense that they use a neighborhood function to preserve the topological properties of the input space.</a:t>
            </a:r>
          </a:p>
          <a:p>
            <a:endParaRPr lang="lt-LT" dirty="0"/>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40</a:t>
            </a:fld>
            <a:endParaRPr lang="en-US"/>
          </a:p>
        </p:txBody>
      </p:sp>
    </p:spTree>
    <p:extLst>
      <p:ext uri="{BB962C8B-B14F-4D97-AF65-F5344CB8AC3E}">
        <p14:creationId xmlns:p14="http://schemas.microsoft.com/office/powerpoint/2010/main" val="22266652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6425" cy="1143000"/>
          </a:xfrm>
        </p:spPr>
        <p:txBody>
          <a:bodyPr/>
          <a:lstStyle/>
          <a:p>
            <a:r>
              <a:rPr lang="en-GB" dirty="0" err="1"/>
              <a:t>SOM</a:t>
            </a:r>
            <a:r>
              <a:rPr lang="en-GB" dirty="0"/>
              <a:t> – self organizing maps</a:t>
            </a:r>
            <a:endParaRPr lang="lt-LT" dirty="0"/>
          </a:p>
        </p:txBody>
      </p:sp>
      <p:sp>
        <p:nvSpPr>
          <p:cNvPr id="3" name="Content Placeholder 2"/>
          <p:cNvSpPr>
            <a:spLocks noGrp="1"/>
          </p:cNvSpPr>
          <p:nvPr>
            <p:ph idx="1"/>
          </p:nvPr>
        </p:nvSpPr>
        <p:spPr/>
        <p:txBody>
          <a:bodyPr/>
          <a:lstStyle/>
          <a:p>
            <a:r>
              <a:rPr lang="lt-LT" dirty="0"/>
              <a:t>For data mining purposes, it has become a standard to approximate the SOM by a two-dimensional hexagonal grid. The “nodes” on the grid are associated so-called “reference vectors” which point to distinct regions in the original data space. Starting with sets of numerical, multivariate data, these reference vectors on the grid gradually adapt to the intrinsic shape of the data distribution, whereby the reference vectors of neighbored nodes point to adjacent regions in the data space. Thus the order on the grid reflects the neighborhood within the data, such that data distribution features can be read directly from the emerging landscape on the grid.</a:t>
            </a:r>
          </a:p>
          <a:p>
            <a:pPr marL="0" indent="0">
              <a:buNone/>
            </a:pPr>
            <a:endParaRPr lang="lt-LT" dirty="0"/>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41</a:t>
            </a:fld>
            <a:endParaRPr lang="en-US"/>
          </a:p>
        </p:txBody>
      </p:sp>
    </p:spTree>
    <p:extLst>
      <p:ext uri="{BB962C8B-B14F-4D97-AF65-F5344CB8AC3E}">
        <p14:creationId xmlns:p14="http://schemas.microsoft.com/office/powerpoint/2010/main" val="67645181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78098"/>
          </a:xfrm>
        </p:spPr>
        <p:txBody>
          <a:bodyPr/>
          <a:lstStyle/>
          <a:p>
            <a:r>
              <a:rPr lang="en-GB" dirty="0" err="1"/>
              <a:t>SOM</a:t>
            </a:r>
            <a:r>
              <a:rPr lang="en-GB" dirty="0"/>
              <a:t> – self organizing maps</a:t>
            </a:r>
            <a:endParaRPr lang="lt-LT" dirty="0"/>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42</a:t>
            </a:fld>
            <a:endParaRPr lang="en-US"/>
          </a:p>
        </p:txBody>
      </p:sp>
      <p:pic>
        <p:nvPicPr>
          <p:cNvPr id="6" name="Content Placeholder 5"/>
          <p:cNvPicPr>
            <a:picLocks noGrp="1"/>
          </p:cNvPicPr>
          <p:nvPr>
            <p:ph idx="1"/>
          </p:nvPr>
        </p:nvPicPr>
        <p:blipFill>
          <a:blip r:embed="rId2" cstate="print"/>
          <a:srcRect/>
          <a:stretch>
            <a:fillRect/>
          </a:stretch>
        </p:blipFill>
        <p:spPr bwMode="auto">
          <a:xfrm>
            <a:off x="251520" y="1340768"/>
            <a:ext cx="5724525" cy="2638425"/>
          </a:xfrm>
          <a:prstGeom prst="rect">
            <a:avLst/>
          </a:prstGeom>
          <a:noFill/>
          <a:ln w="9525">
            <a:noFill/>
            <a:miter lim="800000"/>
            <a:headEnd/>
            <a:tailEnd/>
          </a:ln>
        </p:spPr>
      </p:pic>
      <p:pic>
        <p:nvPicPr>
          <p:cNvPr id="7" name="Picture 6" descr="Pav1.tif"/>
          <p:cNvPicPr/>
          <p:nvPr/>
        </p:nvPicPr>
        <p:blipFill>
          <a:blip r:embed="rId3" cstate="print"/>
          <a:stretch>
            <a:fillRect/>
          </a:stretch>
        </p:blipFill>
        <p:spPr>
          <a:xfrm>
            <a:off x="1763688" y="4149080"/>
            <a:ext cx="6120130" cy="2064385"/>
          </a:xfrm>
          <a:prstGeom prst="rect">
            <a:avLst/>
          </a:prstGeom>
        </p:spPr>
      </p:pic>
    </p:spTree>
    <p:extLst>
      <p:ext uri="{BB962C8B-B14F-4D97-AF65-F5344CB8AC3E}">
        <p14:creationId xmlns:p14="http://schemas.microsoft.com/office/powerpoint/2010/main" val="22666921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354162"/>
          </a:xfrm>
        </p:spPr>
        <p:txBody>
          <a:bodyPr/>
          <a:lstStyle/>
          <a:p>
            <a:r>
              <a:rPr lang="en-GB" dirty="0" err="1"/>
              <a:t>SOM</a:t>
            </a:r>
            <a:r>
              <a:rPr lang="en-GB" dirty="0"/>
              <a:t> – self organizing </a:t>
            </a:r>
            <a:r>
              <a:rPr lang="en-GB" dirty="0" smtClean="0"/>
              <a:t>maps: </a:t>
            </a:r>
            <a:r>
              <a:rPr lang="en-GB" sz="2800" dirty="0" smtClean="0"/>
              <a:t>cluster differences, influence of single variable to cluster separation</a:t>
            </a:r>
            <a:endParaRPr lang="lt-LT" sz="2800" dirty="0"/>
          </a:p>
        </p:txBody>
      </p:sp>
      <p:sp>
        <p:nvSpPr>
          <p:cNvPr id="4" name="Footer Placeholder 3"/>
          <p:cNvSpPr>
            <a:spLocks noGrp="1"/>
          </p:cNvSpPr>
          <p:nvPr>
            <p:ph type="ftr" sz="quarter" idx="11"/>
          </p:nvPr>
        </p:nvSpPr>
        <p:spPr>
          <a:xfrm>
            <a:off x="3203848" y="6262737"/>
            <a:ext cx="5184576" cy="476250"/>
          </a:xfrm>
        </p:spPr>
        <p:txBody>
          <a:bodyPr/>
          <a:lstStyle/>
          <a:p>
            <a:r>
              <a:rPr lang="lt-LT" smtClean="0"/>
              <a:t>Dalia Krikščiūnienė, MKIS 2014, Brno</a:t>
            </a:r>
            <a:endParaRPr lang="en-US" dirty="0"/>
          </a:p>
        </p:txBody>
      </p:sp>
      <p:sp>
        <p:nvSpPr>
          <p:cNvPr id="5" name="Slide Number Placeholder 4"/>
          <p:cNvSpPr>
            <a:spLocks noGrp="1"/>
          </p:cNvSpPr>
          <p:nvPr>
            <p:ph type="sldNum" sz="quarter" idx="12"/>
          </p:nvPr>
        </p:nvSpPr>
        <p:spPr/>
        <p:txBody>
          <a:bodyPr/>
          <a:lstStyle/>
          <a:p>
            <a:fld id="{C147A349-F5FA-4D28-8346-190CC3AC8D67}" type="slidenum">
              <a:rPr lang="en-US" smtClean="0"/>
              <a:pPr/>
              <a:t>43</a:t>
            </a:fld>
            <a:endParaRPr lang="en-US"/>
          </a:p>
        </p:txBody>
      </p:sp>
      <p:pic>
        <p:nvPicPr>
          <p:cNvPr id="6" name="Picture 5"/>
          <p:cNvPicPr/>
          <p:nvPr/>
        </p:nvPicPr>
        <p:blipFill>
          <a:blip r:embed="rId2" cstate="print"/>
          <a:srcRect/>
          <a:stretch>
            <a:fillRect/>
          </a:stretch>
        </p:blipFill>
        <p:spPr bwMode="auto">
          <a:xfrm>
            <a:off x="24532" y="1628800"/>
            <a:ext cx="4629150" cy="5095875"/>
          </a:xfrm>
          <a:prstGeom prst="rect">
            <a:avLst/>
          </a:prstGeom>
          <a:noFill/>
          <a:ln w="9525">
            <a:noFill/>
            <a:miter lim="800000"/>
            <a:headEnd/>
            <a:tailEnd/>
          </a:ln>
        </p:spPr>
      </p:pic>
      <p:pic>
        <p:nvPicPr>
          <p:cNvPr id="7" name="Content Placeholder 6"/>
          <p:cNvPicPr>
            <a:picLocks noGrp="1"/>
          </p:cNvPicPr>
          <p:nvPr>
            <p:ph idx="1"/>
          </p:nvPr>
        </p:nvPicPr>
        <p:blipFill>
          <a:blip r:embed="rId3" cstate="print"/>
          <a:srcRect/>
          <a:stretch>
            <a:fillRect/>
          </a:stretch>
        </p:blipFill>
        <p:spPr bwMode="auto">
          <a:xfrm>
            <a:off x="4653682" y="1653457"/>
            <a:ext cx="1790526" cy="1687214"/>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1684487"/>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srcRect/>
          <a:stretch>
            <a:fillRect/>
          </a:stretch>
        </p:blipFill>
        <p:spPr bwMode="auto">
          <a:xfrm>
            <a:off x="4653682" y="3861048"/>
            <a:ext cx="4276725" cy="1666875"/>
          </a:xfrm>
          <a:prstGeom prst="rect">
            <a:avLst/>
          </a:prstGeom>
          <a:noFill/>
          <a:ln w="9525">
            <a:noFill/>
            <a:miter lim="800000"/>
            <a:headEnd/>
            <a:tailEnd/>
          </a:ln>
        </p:spPr>
      </p:pic>
    </p:spTree>
    <p:extLst>
      <p:ext uri="{BB962C8B-B14F-4D97-AF65-F5344CB8AC3E}">
        <p14:creationId xmlns:p14="http://schemas.microsoft.com/office/powerpoint/2010/main" val="67193181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45604B73-4344-4867-BEF8-35C4574C1B17}" type="slidenum">
              <a:rPr lang="en-US" altLang="ko-KR"/>
              <a:pPr/>
              <a:t>44</a:t>
            </a:fld>
            <a:endParaRPr lang="en-US" altLang="ko-KR"/>
          </a:p>
        </p:txBody>
      </p:sp>
      <p:sp>
        <p:nvSpPr>
          <p:cNvPr id="443394"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dirty="0"/>
              <a:t>Fuzzy inference</a:t>
            </a:r>
            <a:endParaRPr lang="en-US" altLang="zh-TW" dirty="0"/>
          </a:p>
        </p:txBody>
      </p:sp>
      <p:sp>
        <p:nvSpPr>
          <p:cNvPr id="443395" name="Rectangle 3"/>
          <p:cNvSpPr>
            <a:spLocks noGrp="1" noChangeArrowheads="1"/>
          </p:cNvSpPr>
          <p:nvPr>
            <p:ph type="body" idx="1"/>
          </p:nvPr>
        </p:nvSpPr>
        <p:spPr>
          <a:noFill/>
          <a:ln/>
        </p:spPr>
        <p:txBody>
          <a:bodyPr/>
          <a:lstStyle/>
          <a:p>
            <a:pPr marL="0" indent="0"/>
            <a:r>
              <a:rPr lang="en-US" altLang="zh-TW" dirty="0"/>
              <a:t>Basic approach of </a:t>
            </a:r>
            <a:r>
              <a:rPr lang="en-US" altLang="zh-TW" dirty="0" err="1"/>
              <a:t>ANFIS</a:t>
            </a:r>
            <a:endParaRPr lang="en-US" altLang="zh-TW" dirty="0"/>
          </a:p>
        </p:txBody>
      </p:sp>
      <p:sp>
        <p:nvSpPr>
          <p:cNvPr id="443396" name="AutoShape 4"/>
          <p:cNvSpPr>
            <a:spLocks noChangeArrowheads="1"/>
          </p:cNvSpPr>
          <p:nvPr/>
        </p:nvSpPr>
        <p:spPr bwMode="auto">
          <a:xfrm>
            <a:off x="3149600" y="2768600"/>
            <a:ext cx="2921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Adaptive networks</a:t>
            </a:r>
          </a:p>
        </p:txBody>
      </p:sp>
      <p:sp>
        <p:nvSpPr>
          <p:cNvPr id="443397" name="AutoShape 5"/>
          <p:cNvSpPr>
            <a:spLocks noChangeArrowheads="1"/>
          </p:cNvSpPr>
          <p:nvPr/>
        </p:nvSpPr>
        <p:spPr bwMode="auto">
          <a:xfrm>
            <a:off x="1778000" y="4292600"/>
            <a:ext cx="2540000" cy="7874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Neural networks</a:t>
            </a:r>
          </a:p>
        </p:txBody>
      </p:sp>
      <p:sp>
        <p:nvSpPr>
          <p:cNvPr id="443398" name="AutoShape 6"/>
          <p:cNvSpPr>
            <a:spLocks noChangeArrowheads="1"/>
          </p:cNvSpPr>
          <p:nvPr/>
        </p:nvSpPr>
        <p:spPr bwMode="auto">
          <a:xfrm>
            <a:off x="5054600" y="4292600"/>
            <a:ext cx="2616200" cy="863600"/>
          </a:xfrm>
          <a:prstGeom prst="roundRect">
            <a:avLst>
              <a:gd name="adj" fmla="val 12495"/>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eaLnBrk="0" latinLnBrk="0" hangingPunct="0"/>
            <a:r>
              <a:rPr lang="en-US" altLang="zh-TW" b="1">
                <a:solidFill>
                  <a:srgbClr val="FDFF31"/>
                </a:solidFill>
                <a:latin typeface="Arial" charset="0"/>
                <a:ea typeface="新細明體" pitchFamily="2" charset="-120"/>
              </a:rPr>
              <a:t>Fuzzy inference</a:t>
            </a:r>
          </a:p>
          <a:p>
            <a:pPr eaLnBrk="0" latinLnBrk="0" hangingPunct="0"/>
            <a:r>
              <a:rPr lang="en-US" altLang="zh-TW" b="1">
                <a:solidFill>
                  <a:srgbClr val="FDFF31"/>
                </a:solidFill>
                <a:latin typeface="Arial" charset="0"/>
                <a:ea typeface="新細明體" pitchFamily="2" charset="-120"/>
              </a:rPr>
              <a:t>systems</a:t>
            </a:r>
          </a:p>
        </p:txBody>
      </p:sp>
      <p:sp>
        <p:nvSpPr>
          <p:cNvPr id="443399" name="Line 7"/>
          <p:cNvSpPr>
            <a:spLocks noChangeShapeType="1"/>
          </p:cNvSpPr>
          <p:nvPr/>
        </p:nvSpPr>
        <p:spPr bwMode="auto">
          <a:xfrm flipV="1">
            <a:off x="3124200" y="3581400"/>
            <a:ext cx="12192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0" name="Line 8"/>
          <p:cNvSpPr>
            <a:spLocks noChangeShapeType="1"/>
          </p:cNvSpPr>
          <p:nvPr/>
        </p:nvSpPr>
        <p:spPr bwMode="auto">
          <a:xfrm>
            <a:off x="4800600" y="3581400"/>
            <a:ext cx="1447800" cy="685800"/>
          </a:xfrm>
          <a:prstGeom prst="line">
            <a:avLst/>
          </a:prstGeom>
          <a:noFill/>
          <a:ln w="25400">
            <a:solidFill>
              <a:srgbClr val="00FF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43401" name="Rectangle 9"/>
          <p:cNvSpPr>
            <a:spLocks noChangeArrowheads="1"/>
          </p:cNvSpPr>
          <p:nvPr/>
        </p:nvSpPr>
        <p:spPr bwMode="auto">
          <a:xfrm>
            <a:off x="1990725" y="3709988"/>
            <a:ext cx="175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Generalization</a:t>
            </a:r>
          </a:p>
        </p:txBody>
      </p:sp>
      <p:sp>
        <p:nvSpPr>
          <p:cNvPr id="443402" name="Rectangle 10"/>
          <p:cNvSpPr>
            <a:spLocks noChangeArrowheads="1"/>
          </p:cNvSpPr>
          <p:nvPr/>
        </p:nvSpPr>
        <p:spPr bwMode="auto">
          <a:xfrm>
            <a:off x="5470525" y="370998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solidFill>
                  <a:srgbClr val="FFFFFF"/>
                </a:solidFill>
                <a:latin typeface="Arial" charset="0"/>
                <a:ea typeface="新細明體" pitchFamily="2" charset="-120"/>
              </a:rPr>
              <a:t>Specialization</a:t>
            </a:r>
          </a:p>
        </p:txBody>
      </p:sp>
      <p:sp>
        <p:nvSpPr>
          <p:cNvPr id="443403" name="Rectangle 11"/>
          <p:cNvSpPr>
            <a:spLocks noChangeArrowheads="1"/>
          </p:cNvSpPr>
          <p:nvPr/>
        </p:nvSpPr>
        <p:spPr bwMode="auto">
          <a:xfrm>
            <a:off x="5851525" y="5241925"/>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b="1">
                <a:solidFill>
                  <a:srgbClr val="C0FEF9"/>
                </a:solidFill>
                <a:latin typeface="Arial" charset="0"/>
                <a:ea typeface="新細明體" pitchFamily="2" charset="-120"/>
              </a:rPr>
              <a:t>ANFIS</a:t>
            </a:r>
          </a:p>
        </p:txBody>
      </p:sp>
      <p:sp>
        <p:nvSpPr>
          <p:cNvPr id="2" name="Footer Placeholder 1"/>
          <p:cNvSpPr>
            <a:spLocks noGrp="1"/>
          </p:cNvSpPr>
          <p:nvPr>
            <p:ph type="ftr" sz="quarter" idx="11"/>
          </p:nvPr>
        </p:nvSpPr>
        <p:spPr/>
        <p:txBody>
          <a:bodyPr/>
          <a:lstStyle/>
          <a:p>
            <a:r>
              <a:rPr lang="lt-LT" smtClean="0"/>
              <a:t>Dalia Krikščiūnienė, MKIS 2014, Brno</a:t>
            </a:r>
            <a:endParaRPr lang="en-US" dirty="0"/>
          </a:p>
        </p:txBody>
      </p:sp>
    </p:spTree>
    <p:extLst>
      <p:ext uri="{BB962C8B-B14F-4D97-AF65-F5344CB8AC3E}">
        <p14:creationId xmlns:p14="http://schemas.microsoft.com/office/powerpoint/2010/main" val="2700763632"/>
      </p:ext>
    </p:extLst>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32B4CDE7-30A0-42C9-9746-FAFE1243EDA4}" type="slidenum">
              <a:rPr lang="en-US" altLang="ko-KR"/>
              <a:pPr/>
              <a:t>45</a:t>
            </a:fld>
            <a:endParaRPr lang="en-US" altLang="ko-KR"/>
          </a:p>
        </p:txBody>
      </p:sp>
      <p:sp>
        <p:nvSpPr>
          <p:cNvPr id="408578"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Sets</a:t>
            </a:r>
          </a:p>
        </p:txBody>
      </p:sp>
      <p:sp>
        <p:nvSpPr>
          <p:cNvPr id="408579" name="Rectangle 3"/>
          <p:cNvSpPr>
            <a:spLocks noGrp="1" noChangeArrowheads="1"/>
          </p:cNvSpPr>
          <p:nvPr>
            <p:ph type="body" idx="1"/>
          </p:nvPr>
        </p:nvSpPr>
        <p:spPr>
          <a:xfrm>
            <a:off x="1143000" y="1524000"/>
            <a:ext cx="4678363" cy="560388"/>
          </a:xfrm>
          <a:noFill/>
          <a:ln/>
        </p:spPr>
        <p:txBody>
          <a:bodyPr/>
          <a:lstStyle/>
          <a:p>
            <a:pPr marL="0" indent="0"/>
            <a:r>
              <a:rPr lang="en-US" altLang="zh-TW"/>
              <a:t>Sets with fuzzy boundaries</a:t>
            </a:r>
          </a:p>
        </p:txBody>
      </p:sp>
      <p:sp>
        <p:nvSpPr>
          <p:cNvPr id="408580" name="Rectangle 4"/>
          <p:cNvSpPr>
            <a:spLocks noChangeArrowheads="1"/>
          </p:cNvSpPr>
          <p:nvPr/>
        </p:nvSpPr>
        <p:spPr bwMode="auto">
          <a:xfrm>
            <a:off x="2747963" y="2413000"/>
            <a:ext cx="3440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A = Set of tall people</a:t>
            </a:r>
          </a:p>
        </p:txBody>
      </p:sp>
      <p:grpSp>
        <p:nvGrpSpPr>
          <p:cNvPr id="408581" name="Group 5"/>
          <p:cNvGrpSpPr>
            <a:grpSpLocks/>
          </p:cNvGrpSpPr>
          <p:nvPr/>
        </p:nvGrpSpPr>
        <p:grpSpPr bwMode="auto">
          <a:xfrm>
            <a:off x="900113" y="3141662"/>
            <a:ext cx="3602037" cy="2755899"/>
            <a:chOff x="392" y="1952"/>
            <a:chExt cx="2269" cy="1736"/>
          </a:xfrm>
        </p:grpSpPr>
        <p:sp>
          <p:nvSpPr>
            <p:cNvPr id="408582" name="Line 6"/>
            <p:cNvSpPr>
              <a:spLocks noChangeShapeType="1"/>
            </p:cNvSpPr>
            <p:nvPr/>
          </p:nvSpPr>
          <p:spPr bwMode="auto">
            <a:xfrm>
              <a:off x="720" y="3264"/>
              <a:ext cx="1776"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3" name="Line 7"/>
            <p:cNvSpPr>
              <a:spLocks noChangeShapeType="1"/>
            </p:cNvSpPr>
            <p:nvPr/>
          </p:nvSpPr>
          <p:spPr bwMode="auto">
            <a:xfrm flipV="1">
              <a:off x="720"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4" name="Rectangle 8"/>
            <p:cNvSpPr>
              <a:spLocks noChangeArrowheads="1"/>
            </p:cNvSpPr>
            <p:nvPr/>
          </p:nvSpPr>
          <p:spPr bwMode="auto">
            <a:xfrm>
              <a:off x="2070" y="3381"/>
              <a:ext cx="591"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08585" name="Line 9"/>
            <p:cNvSpPr>
              <a:spLocks noChangeShapeType="1"/>
            </p:cNvSpPr>
            <p:nvPr/>
          </p:nvSpPr>
          <p:spPr bwMode="auto">
            <a:xfrm>
              <a:off x="720" y="2400"/>
              <a:ext cx="86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6" name="Rectangle 10"/>
            <p:cNvSpPr>
              <a:spLocks noChangeArrowheads="1"/>
            </p:cNvSpPr>
            <p:nvPr/>
          </p:nvSpPr>
          <p:spPr bwMode="auto">
            <a:xfrm>
              <a:off x="1432" y="3333"/>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170</a:t>
              </a:r>
            </a:p>
          </p:txBody>
        </p:sp>
        <p:sp>
          <p:nvSpPr>
            <p:cNvPr id="408587" name="Rectangle 11"/>
            <p:cNvSpPr>
              <a:spLocks noChangeArrowheads="1"/>
            </p:cNvSpPr>
            <p:nvPr/>
          </p:nvSpPr>
          <p:spPr bwMode="auto">
            <a:xfrm>
              <a:off x="392"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1.0</a:t>
              </a:r>
            </a:p>
          </p:txBody>
        </p:sp>
        <p:sp>
          <p:nvSpPr>
            <p:cNvPr id="408588" name="Line 12"/>
            <p:cNvSpPr>
              <a:spLocks noChangeShapeType="1"/>
            </p:cNvSpPr>
            <p:nvPr/>
          </p:nvSpPr>
          <p:spPr bwMode="auto">
            <a:xfrm flipV="1">
              <a:off x="1584" y="2400"/>
              <a:ext cx="0" cy="864"/>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89" name="Line 13"/>
            <p:cNvSpPr>
              <a:spLocks noChangeShapeType="1"/>
            </p:cNvSpPr>
            <p:nvPr/>
          </p:nvSpPr>
          <p:spPr bwMode="auto">
            <a:xfrm flipH="1">
              <a:off x="1584" y="2400"/>
              <a:ext cx="768"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0" name="Line 14"/>
            <p:cNvSpPr>
              <a:spLocks noChangeShapeType="1"/>
            </p:cNvSpPr>
            <p:nvPr/>
          </p:nvSpPr>
          <p:spPr bwMode="auto">
            <a:xfrm flipH="1">
              <a:off x="720" y="3264"/>
              <a:ext cx="864"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1" name="Rectangle 15"/>
            <p:cNvSpPr>
              <a:spLocks noChangeArrowheads="1"/>
            </p:cNvSpPr>
            <p:nvPr/>
          </p:nvSpPr>
          <p:spPr bwMode="auto">
            <a:xfrm>
              <a:off x="1052" y="1952"/>
              <a:ext cx="1214"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latin typeface="Arial" charset="0"/>
                  <a:ea typeface="新細明體" pitchFamily="2" charset="-120"/>
                </a:rPr>
                <a:t>Crisp set A</a:t>
              </a:r>
            </a:p>
          </p:txBody>
        </p:sp>
      </p:grpSp>
      <p:grpSp>
        <p:nvGrpSpPr>
          <p:cNvPr id="408592" name="Group 16"/>
          <p:cNvGrpSpPr>
            <a:grpSpLocks/>
          </p:cNvGrpSpPr>
          <p:nvPr/>
        </p:nvGrpSpPr>
        <p:grpSpPr bwMode="auto">
          <a:xfrm>
            <a:off x="4427538" y="3068638"/>
            <a:ext cx="4502150" cy="2751137"/>
            <a:chOff x="2648" y="1952"/>
            <a:chExt cx="2836" cy="1733"/>
          </a:xfrm>
        </p:grpSpPr>
        <p:sp>
          <p:nvSpPr>
            <p:cNvPr id="408593" name="Line 17"/>
            <p:cNvSpPr>
              <a:spLocks noChangeShapeType="1"/>
            </p:cNvSpPr>
            <p:nvPr/>
          </p:nvSpPr>
          <p:spPr bwMode="auto">
            <a:xfrm>
              <a:off x="2976" y="3264"/>
              <a:ext cx="192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4" name="Line 18"/>
            <p:cNvSpPr>
              <a:spLocks noChangeShapeType="1"/>
            </p:cNvSpPr>
            <p:nvPr/>
          </p:nvSpPr>
          <p:spPr bwMode="auto">
            <a:xfrm flipV="1">
              <a:off x="2976" y="2064"/>
              <a:ext cx="0" cy="1185"/>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5" name="Rectangle 19"/>
            <p:cNvSpPr>
              <a:spLocks noChangeArrowheads="1"/>
            </p:cNvSpPr>
            <p:nvPr/>
          </p:nvSpPr>
          <p:spPr bwMode="auto">
            <a:xfrm>
              <a:off x="4426" y="2661"/>
              <a:ext cx="1058"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DFF31"/>
                  </a:solidFill>
                  <a:latin typeface="Arial" charset="0"/>
                  <a:ea typeface="新細明體" pitchFamily="2" charset="-120"/>
                </a:rPr>
                <a:t>Membership</a:t>
              </a:r>
            </a:p>
            <a:p>
              <a:pPr eaLnBrk="0" latinLnBrk="0" hangingPunct="0">
                <a:lnSpc>
                  <a:spcPct val="65000"/>
                </a:lnSpc>
                <a:spcBef>
                  <a:spcPct val="30000"/>
                </a:spcBef>
              </a:pPr>
              <a:r>
                <a:rPr lang="en-US" altLang="zh-TW" sz="1800" b="1">
                  <a:solidFill>
                    <a:srgbClr val="FDFF31"/>
                  </a:solidFill>
                  <a:latin typeface="Arial" charset="0"/>
                  <a:ea typeface="新細明體" pitchFamily="2" charset="-120"/>
                </a:rPr>
                <a:t>function</a:t>
              </a:r>
            </a:p>
          </p:txBody>
        </p:sp>
        <p:sp>
          <p:nvSpPr>
            <p:cNvPr id="408596" name="Rectangle 20"/>
            <p:cNvSpPr>
              <a:spLocks noChangeArrowheads="1"/>
            </p:cNvSpPr>
            <p:nvPr/>
          </p:nvSpPr>
          <p:spPr bwMode="auto">
            <a:xfrm>
              <a:off x="4662" y="3381"/>
              <a:ext cx="585"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Heights</a:t>
              </a:r>
            </a:p>
            <a:p>
              <a:pPr eaLnBrk="0" latinLnBrk="0" hangingPunct="0">
                <a:lnSpc>
                  <a:spcPct val="65000"/>
                </a:lnSpc>
                <a:spcBef>
                  <a:spcPct val="30000"/>
                </a:spcBef>
              </a:pPr>
              <a:r>
                <a:rPr lang="en-US" altLang="zh-TW" sz="1600" b="1">
                  <a:solidFill>
                    <a:srgbClr val="FFFFFF"/>
                  </a:solidFill>
                  <a:latin typeface="Arial" charset="0"/>
                  <a:ea typeface="新細明體" pitchFamily="2" charset="-120"/>
                </a:rPr>
                <a:t>(cm)</a:t>
              </a:r>
            </a:p>
          </p:txBody>
        </p:sp>
        <p:sp>
          <p:nvSpPr>
            <p:cNvPr id="408597" name="Line 21"/>
            <p:cNvSpPr>
              <a:spLocks noChangeShapeType="1"/>
            </p:cNvSpPr>
            <p:nvPr/>
          </p:nvSpPr>
          <p:spPr bwMode="auto">
            <a:xfrm>
              <a:off x="3792" y="2832"/>
              <a:ext cx="0" cy="432"/>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8" name="Line 22"/>
            <p:cNvSpPr>
              <a:spLocks noChangeShapeType="1"/>
            </p:cNvSpPr>
            <p:nvPr/>
          </p:nvSpPr>
          <p:spPr bwMode="auto">
            <a:xfrm>
              <a:off x="2976" y="2832"/>
              <a:ext cx="816"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599" name="Line 23"/>
            <p:cNvSpPr>
              <a:spLocks noChangeShapeType="1"/>
            </p:cNvSpPr>
            <p:nvPr/>
          </p:nvSpPr>
          <p:spPr bwMode="auto">
            <a:xfrm>
              <a:off x="2976" y="2475"/>
              <a:ext cx="1104"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0" name="Line 24"/>
            <p:cNvSpPr>
              <a:spLocks noChangeShapeType="1"/>
            </p:cNvSpPr>
            <p:nvPr/>
          </p:nvSpPr>
          <p:spPr bwMode="auto">
            <a:xfrm>
              <a:off x="4053" y="2496"/>
              <a:ext cx="0" cy="768"/>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1" name="Rectangle 25"/>
            <p:cNvSpPr>
              <a:spLocks noChangeArrowheads="1"/>
            </p:cNvSpPr>
            <p:nvPr/>
          </p:nvSpPr>
          <p:spPr bwMode="auto">
            <a:xfrm>
              <a:off x="3574"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170</a:t>
              </a:r>
            </a:p>
          </p:txBody>
        </p:sp>
        <p:sp>
          <p:nvSpPr>
            <p:cNvPr id="408602" name="Rectangle 26"/>
            <p:cNvSpPr>
              <a:spLocks noChangeArrowheads="1"/>
            </p:cNvSpPr>
            <p:nvPr/>
          </p:nvSpPr>
          <p:spPr bwMode="auto">
            <a:xfrm>
              <a:off x="3913" y="3336"/>
              <a:ext cx="33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180</a:t>
              </a:r>
            </a:p>
          </p:txBody>
        </p:sp>
        <p:sp>
          <p:nvSpPr>
            <p:cNvPr id="408603" name="Rectangle 27"/>
            <p:cNvSpPr>
              <a:spLocks noChangeArrowheads="1"/>
            </p:cNvSpPr>
            <p:nvPr/>
          </p:nvSpPr>
          <p:spPr bwMode="auto">
            <a:xfrm>
              <a:off x="2731" y="270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.5</a:t>
              </a:r>
            </a:p>
          </p:txBody>
        </p:sp>
        <p:sp>
          <p:nvSpPr>
            <p:cNvPr id="408604" name="Rectangle 28"/>
            <p:cNvSpPr>
              <a:spLocks noChangeArrowheads="1"/>
            </p:cNvSpPr>
            <p:nvPr/>
          </p:nvSpPr>
          <p:spPr bwMode="auto">
            <a:xfrm>
              <a:off x="2731" y="2469"/>
              <a:ext cx="22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.9</a:t>
              </a:r>
            </a:p>
          </p:txBody>
        </p:sp>
        <p:sp>
          <p:nvSpPr>
            <p:cNvPr id="408605" name="Line 29"/>
            <p:cNvSpPr>
              <a:spLocks noChangeShapeType="1"/>
            </p:cNvSpPr>
            <p:nvPr/>
          </p:nvSpPr>
          <p:spPr bwMode="auto">
            <a:xfrm>
              <a:off x="2976" y="2400"/>
              <a:ext cx="1488"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6" name="Rectangle 30"/>
            <p:cNvSpPr>
              <a:spLocks noChangeArrowheads="1"/>
            </p:cNvSpPr>
            <p:nvPr/>
          </p:nvSpPr>
          <p:spPr bwMode="auto">
            <a:xfrm>
              <a:off x="3262" y="1952"/>
              <a:ext cx="12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lnSpc>
                  <a:spcPct val="95000"/>
                </a:lnSpc>
                <a:spcBef>
                  <a:spcPct val="30000"/>
                </a:spcBef>
              </a:pPr>
              <a:r>
                <a:rPr lang="en-US" altLang="zh-TW" sz="2600" b="1">
                  <a:solidFill>
                    <a:srgbClr val="FAFD00"/>
                  </a:solidFill>
                  <a:latin typeface="Arial" charset="0"/>
                  <a:ea typeface="新細明體" pitchFamily="2" charset="-120"/>
                </a:rPr>
                <a:t>Fuzzy set A</a:t>
              </a:r>
            </a:p>
          </p:txBody>
        </p:sp>
        <p:sp>
          <p:nvSpPr>
            <p:cNvPr id="408607" name="Rectangle 31"/>
            <p:cNvSpPr>
              <a:spLocks noChangeArrowheads="1"/>
            </p:cNvSpPr>
            <p:nvPr/>
          </p:nvSpPr>
          <p:spPr bwMode="auto">
            <a:xfrm>
              <a:off x="2648" y="2325"/>
              <a:ext cx="29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solidFill>
                    <a:srgbClr val="FFFFFF"/>
                  </a:solidFill>
                  <a:latin typeface="Arial" charset="0"/>
                  <a:ea typeface="新細明體" pitchFamily="2" charset="-120"/>
                </a:rPr>
                <a:t>1.0</a:t>
              </a:r>
            </a:p>
          </p:txBody>
        </p:sp>
        <p:sp>
          <p:nvSpPr>
            <p:cNvPr id="408608" name="Arc 32"/>
            <p:cNvSpPr>
              <a:spLocks/>
            </p:cNvSpPr>
            <p:nvPr/>
          </p:nvSpPr>
          <p:spPr bwMode="auto">
            <a:xfrm>
              <a:off x="3985" y="2592"/>
              <a:ext cx="480"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09" name="Arc 33"/>
            <p:cNvSpPr>
              <a:spLocks/>
            </p:cNvSpPr>
            <p:nvPr/>
          </p:nvSpPr>
          <p:spPr bwMode="auto">
            <a:xfrm>
              <a:off x="3222" y="2847"/>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0" name="Line 34"/>
            <p:cNvSpPr>
              <a:spLocks noChangeShapeType="1"/>
            </p:cNvSpPr>
            <p:nvPr/>
          </p:nvSpPr>
          <p:spPr bwMode="auto">
            <a:xfrm>
              <a:off x="2979" y="3264"/>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1" name="Arc 35"/>
            <p:cNvSpPr>
              <a:spLocks/>
            </p:cNvSpPr>
            <p:nvPr/>
          </p:nvSpPr>
          <p:spPr bwMode="auto">
            <a:xfrm rot="10800000">
              <a:off x="3777" y="2391"/>
              <a:ext cx="576" cy="43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08612" name="Line 36"/>
            <p:cNvSpPr>
              <a:spLocks noChangeShapeType="1"/>
            </p:cNvSpPr>
            <p:nvPr/>
          </p:nvSpPr>
          <p:spPr bwMode="auto">
            <a:xfrm flipH="1">
              <a:off x="4353" y="2403"/>
              <a:ext cx="240" cy="0"/>
            </a:xfrm>
            <a:prstGeom prst="line">
              <a:avLst/>
            </a:prstGeom>
            <a:noFill/>
            <a:ln w="508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2" name="Footer Placeholder 1"/>
          <p:cNvSpPr>
            <a:spLocks noGrp="1"/>
          </p:cNvSpPr>
          <p:nvPr>
            <p:ph type="ftr" sz="quarter" idx="11"/>
          </p:nvPr>
        </p:nvSpPr>
        <p:spPr/>
        <p:txBody>
          <a:bodyPr/>
          <a:lstStyle/>
          <a:p>
            <a:r>
              <a:rPr lang="lt-LT" smtClean="0"/>
              <a:t>Dalia Krikščiūnienė, MKIS 2014, Brno</a:t>
            </a:r>
            <a:endParaRPr lang="en-US" dirty="0"/>
          </a:p>
        </p:txBody>
      </p:sp>
    </p:spTree>
    <p:extLst>
      <p:ext uri="{BB962C8B-B14F-4D97-AF65-F5344CB8AC3E}">
        <p14:creationId xmlns:p14="http://schemas.microsoft.com/office/powerpoint/2010/main" val="61343392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8579"/>
                                        </p:tgtEl>
                                        <p:attrNameLst>
                                          <p:attrName>style.visibility</p:attrName>
                                        </p:attrNameLst>
                                      </p:cBhvr>
                                      <p:to>
                                        <p:strVal val="visible"/>
                                      </p:to>
                                    </p:set>
                                    <p:anim calcmode="lin" valueType="num">
                                      <p:cBhvr additive="base">
                                        <p:cTn id="7" dur="500" fill="hold"/>
                                        <p:tgtEl>
                                          <p:spTgt spid="408579"/>
                                        </p:tgtEl>
                                        <p:attrNameLst>
                                          <p:attrName>ppt_x</p:attrName>
                                        </p:attrNameLst>
                                      </p:cBhvr>
                                      <p:tavLst>
                                        <p:tav tm="0">
                                          <p:val>
                                            <p:strVal val="#ppt_x"/>
                                          </p:val>
                                        </p:tav>
                                        <p:tav tm="100000">
                                          <p:val>
                                            <p:strVal val="#ppt_x"/>
                                          </p:val>
                                        </p:tav>
                                      </p:tavLst>
                                    </p:anim>
                                    <p:anim calcmode="lin" valueType="num">
                                      <p:cBhvr additive="base">
                                        <p:cTn id="8" dur="500" fill="hold"/>
                                        <p:tgtEl>
                                          <p:spTgt spid="408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8580"/>
                                        </p:tgtEl>
                                        <p:attrNameLst>
                                          <p:attrName>style.visibility</p:attrName>
                                        </p:attrNameLst>
                                      </p:cBhvr>
                                      <p:to>
                                        <p:strVal val="visible"/>
                                      </p:to>
                                    </p:set>
                                    <p:anim calcmode="lin" valueType="num">
                                      <p:cBhvr additive="base">
                                        <p:cTn id="13" dur="500" fill="hold"/>
                                        <p:tgtEl>
                                          <p:spTgt spid="408580"/>
                                        </p:tgtEl>
                                        <p:attrNameLst>
                                          <p:attrName>ppt_x</p:attrName>
                                        </p:attrNameLst>
                                      </p:cBhvr>
                                      <p:tavLst>
                                        <p:tav tm="0">
                                          <p:val>
                                            <p:strVal val="#ppt_x"/>
                                          </p:val>
                                        </p:tav>
                                        <p:tav tm="100000">
                                          <p:val>
                                            <p:strVal val="#ppt_x"/>
                                          </p:val>
                                        </p:tav>
                                      </p:tavLst>
                                    </p:anim>
                                    <p:anim calcmode="lin" valueType="num">
                                      <p:cBhvr additive="base">
                                        <p:cTn id="14" dur="500" fill="hold"/>
                                        <p:tgtEl>
                                          <p:spTgt spid="4085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8581"/>
                                        </p:tgtEl>
                                        <p:attrNameLst>
                                          <p:attrName>style.visibility</p:attrName>
                                        </p:attrNameLst>
                                      </p:cBhvr>
                                      <p:to>
                                        <p:strVal val="visible"/>
                                      </p:to>
                                    </p:set>
                                    <p:anim calcmode="lin" valueType="num">
                                      <p:cBhvr additive="base">
                                        <p:cTn id="19" dur="500" fill="hold"/>
                                        <p:tgtEl>
                                          <p:spTgt spid="408581"/>
                                        </p:tgtEl>
                                        <p:attrNameLst>
                                          <p:attrName>ppt_x</p:attrName>
                                        </p:attrNameLst>
                                      </p:cBhvr>
                                      <p:tavLst>
                                        <p:tav tm="0">
                                          <p:val>
                                            <p:strVal val="0-#ppt_w/2"/>
                                          </p:val>
                                        </p:tav>
                                        <p:tav tm="100000">
                                          <p:val>
                                            <p:strVal val="#ppt_x"/>
                                          </p:val>
                                        </p:tav>
                                      </p:tavLst>
                                    </p:anim>
                                    <p:anim calcmode="lin" valueType="num">
                                      <p:cBhvr additive="base">
                                        <p:cTn id="20" dur="500" fill="hold"/>
                                        <p:tgtEl>
                                          <p:spTgt spid="4085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08592"/>
                                        </p:tgtEl>
                                        <p:attrNameLst>
                                          <p:attrName>style.visibility</p:attrName>
                                        </p:attrNameLst>
                                      </p:cBhvr>
                                      <p:to>
                                        <p:strVal val="visible"/>
                                      </p:to>
                                    </p:set>
                                    <p:anim calcmode="lin" valueType="num">
                                      <p:cBhvr additive="base">
                                        <p:cTn id="25" dur="500" fill="hold"/>
                                        <p:tgtEl>
                                          <p:spTgt spid="408592"/>
                                        </p:tgtEl>
                                        <p:attrNameLst>
                                          <p:attrName>ppt_x</p:attrName>
                                        </p:attrNameLst>
                                      </p:cBhvr>
                                      <p:tavLst>
                                        <p:tav tm="0">
                                          <p:val>
                                            <p:strVal val="1+#ppt_w/2"/>
                                          </p:val>
                                        </p:tav>
                                        <p:tav tm="100000">
                                          <p:val>
                                            <p:strVal val="#ppt_x"/>
                                          </p:val>
                                        </p:tav>
                                      </p:tavLst>
                                    </p:anim>
                                    <p:anim calcmode="lin" valueType="num">
                                      <p:cBhvr additive="base">
                                        <p:cTn id="26" dur="500" fill="hold"/>
                                        <p:tgtEl>
                                          <p:spTgt spid="408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autoUpdateAnimBg="0"/>
      <p:bldP spid="408580"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2CFAB300-4EEB-4A66-B734-E77644270076}" type="slidenum">
              <a:rPr lang="en-US" altLang="ko-KR"/>
              <a:pPr/>
              <a:t>46</a:t>
            </a:fld>
            <a:endParaRPr lang="en-US" altLang="ko-KR"/>
          </a:p>
        </p:txBody>
      </p:sp>
      <p:sp>
        <p:nvSpPr>
          <p:cNvPr id="410626"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Membership Functions (MFs)</a:t>
            </a:r>
          </a:p>
        </p:txBody>
      </p:sp>
      <p:sp>
        <p:nvSpPr>
          <p:cNvPr id="410627" name="Rectangle 3"/>
          <p:cNvSpPr>
            <a:spLocks noGrp="1" noChangeArrowheads="1"/>
          </p:cNvSpPr>
          <p:nvPr>
            <p:ph type="body" idx="1"/>
          </p:nvPr>
        </p:nvSpPr>
        <p:spPr>
          <a:xfrm>
            <a:off x="384175" y="1499815"/>
            <a:ext cx="8226425" cy="4525963"/>
          </a:xfrm>
          <a:noFill/>
          <a:ln/>
        </p:spPr>
        <p:txBody>
          <a:bodyPr/>
          <a:lstStyle/>
          <a:p>
            <a:pPr marL="685800" lvl="1" indent="-228600"/>
            <a:r>
              <a:rPr lang="en-US" altLang="zh-TW" dirty="0" smtClean="0"/>
              <a:t>Subjective </a:t>
            </a:r>
            <a:r>
              <a:rPr lang="en-US" altLang="zh-TW" dirty="0"/>
              <a:t>measures</a:t>
            </a:r>
          </a:p>
          <a:p>
            <a:pPr marL="685800" lvl="1" indent="-228600"/>
            <a:r>
              <a:rPr lang="en-US" altLang="zh-TW" dirty="0"/>
              <a:t>Not probability functions</a:t>
            </a:r>
          </a:p>
        </p:txBody>
      </p:sp>
      <p:sp>
        <p:nvSpPr>
          <p:cNvPr id="410628" name="Line 4"/>
          <p:cNvSpPr>
            <a:spLocks noChangeShapeType="1"/>
          </p:cNvSpPr>
          <p:nvPr/>
        </p:nvSpPr>
        <p:spPr bwMode="auto">
          <a:xfrm>
            <a:off x="1828800" y="5638800"/>
            <a:ext cx="6400800"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29" name="Line 5"/>
          <p:cNvSpPr>
            <a:spLocks noChangeShapeType="1"/>
          </p:cNvSpPr>
          <p:nvPr/>
        </p:nvSpPr>
        <p:spPr bwMode="auto">
          <a:xfrm flipV="1">
            <a:off x="1828800" y="3429000"/>
            <a:ext cx="0" cy="218598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0" name="Rectangle 6"/>
          <p:cNvSpPr>
            <a:spLocks noChangeArrowheads="1"/>
          </p:cNvSpPr>
          <p:nvPr/>
        </p:nvSpPr>
        <p:spPr bwMode="auto">
          <a:xfrm>
            <a:off x="1042988" y="3462338"/>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solidFill>
                  <a:srgbClr val="FFFFFF"/>
                </a:solidFill>
                <a:latin typeface="Arial" charset="0"/>
                <a:ea typeface="新細明體" pitchFamily="2" charset="-120"/>
              </a:rPr>
              <a:t>MFs</a:t>
            </a:r>
          </a:p>
        </p:txBody>
      </p:sp>
      <p:sp>
        <p:nvSpPr>
          <p:cNvPr id="410631" name="Rectangle 7"/>
          <p:cNvSpPr>
            <a:spLocks noChangeArrowheads="1"/>
          </p:cNvSpPr>
          <p:nvPr/>
        </p:nvSpPr>
        <p:spPr bwMode="auto">
          <a:xfrm>
            <a:off x="7399338" y="5778500"/>
            <a:ext cx="937757" cy="48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1600" b="1">
                <a:latin typeface="Arial" charset="0"/>
                <a:ea typeface="新細明體" pitchFamily="2" charset="-120"/>
              </a:rPr>
              <a:t>Heights</a:t>
            </a:r>
          </a:p>
          <a:p>
            <a:pPr eaLnBrk="0" latinLnBrk="0" hangingPunct="0">
              <a:lnSpc>
                <a:spcPct val="65000"/>
              </a:lnSpc>
              <a:spcBef>
                <a:spcPct val="30000"/>
              </a:spcBef>
            </a:pPr>
            <a:r>
              <a:rPr lang="en-US" altLang="zh-TW" sz="1600" b="1">
                <a:latin typeface="Arial" charset="0"/>
                <a:ea typeface="新細明體" pitchFamily="2" charset="-120"/>
              </a:rPr>
              <a:t>(cm)</a:t>
            </a:r>
          </a:p>
        </p:txBody>
      </p:sp>
      <p:sp>
        <p:nvSpPr>
          <p:cNvPr id="410632" name="Line 8"/>
          <p:cNvSpPr>
            <a:spLocks noChangeShapeType="1"/>
          </p:cNvSpPr>
          <p:nvPr/>
        </p:nvSpPr>
        <p:spPr bwMode="auto">
          <a:xfrm>
            <a:off x="1828800" y="48768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3" name="Line 9"/>
          <p:cNvSpPr>
            <a:spLocks noChangeShapeType="1"/>
          </p:cNvSpPr>
          <p:nvPr/>
        </p:nvSpPr>
        <p:spPr bwMode="auto">
          <a:xfrm>
            <a:off x="1828800" y="44196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4" name="Line 10"/>
          <p:cNvSpPr>
            <a:spLocks noChangeShapeType="1"/>
          </p:cNvSpPr>
          <p:nvPr/>
        </p:nvSpPr>
        <p:spPr bwMode="auto">
          <a:xfrm>
            <a:off x="4267200" y="4419600"/>
            <a:ext cx="0" cy="121920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5" name="Rectangle 11"/>
          <p:cNvSpPr>
            <a:spLocks noChangeArrowheads="1"/>
          </p:cNvSpPr>
          <p:nvPr/>
        </p:nvSpPr>
        <p:spPr bwMode="auto">
          <a:xfrm>
            <a:off x="3983038" y="5748338"/>
            <a:ext cx="613951"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180</a:t>
            </a:r>
          </a:p>
        </p:txBody>
      </p:sp>
      <p:sp>
        <p:nvSpPr>
          <p:cNvPr id="410636" name="Rectangle 12"/>
          <p:cNvSpPr>
            <a:spLocks noChangeArrowheads="1"/>
          </p:cNvSpPr>
          <p:nvPr/>
        </p:nvSpPr>
        <p:spPr bwMode="auto">
          <a:xfrm>
            <a:off x="1419225" y="47577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.5</a:t>
            </a:r>
          </a:p>
        </p:txBody>
      </p:sp>
      <p:sp>
        <p:nvSpPr>
          <p:cNvPr id="410637" name="Rectangle 13"/>
          <p:cNvSpPr>
            <a:spLocks noChangeArrowheads="1"/>
          </p:cNvSpPr>
          <p:nvPr/>
        </p:nvSpPr>
        <p:spPr bwMode="auto">
          <a:xfrm>
            <a:off x="1419225" y="43005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0638" name="Line 14"/>
          <p:cNvSpPr>
            <a:spLocks noChangeShapeType="1"/>
          </p:cNvSpPr>
          <p:nvPr/>
        </p:nvSpPr>
        <p:spPr bwMode="auto">
          <a:xfrm>
            <a:off x="1828800" y="5486400"/>
            <a:ext cx="2438400"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39" name="Rectangle 15"/>
          <p:cNvSpPr>
            <a:spLocks noChangeArrowheads="1"/>
          </p:cNvSpPr>
          <p:nvPr/>
        </p:nvSpPr>
        <p:spPr bwMode="auto">
          <a:xfrm>
            <a:off x="1419225" y="5367338"/>
            <a:ext cx="395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grpSp>
        <p:nvGrpSpPr>
          <p:cNvPr id="410640" name="Group 16"/>
          <p:cNvGrpSpPr>
            <a:grpSpLocks/>
          </p:cNvGrpSpPr>
          <p:nvPr/>
        </p:nvGrpSpPr>
        <p:grpSpPr bwMode="auto">
          <a:xfrm>
            <a:off x="2749550" y="3328988"/>
            <a:ext cx="4657725" cy="2309812"/>
            <a:chOff x="1732" y="2097"/>
            <a:chExt cx="2934" cy="1455"/>
          </a:xfrm>
        </p:grpSpPr>
        <p:sp>
          <p:nvSpPr>
            <p:cNvPr id="410641" name="Line 17"/>
            <p:cNvSpPr>
              <a:spLocks noChangeShapeType="1"/>
            </p:cNvSpPr>
            <p:nvPr/>
          </p:nvSpPr>
          <p:spPr bwMode="auto">
            <a:xfrm>
              <a:off x="3264" y="2592"/>
              <a:ext cx="576"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2" name="Arc 18"/>
            <p:cNvSpPr>
              <a:spLocks/>
            </p:cNvSpPr>
            <p:nvPr/>
          </p:nvSpPr>
          <p:spPr bwMode="auto">
            <a:xfrm>
              <a:off x="1732"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3" name="Arc 19"/>
            <p:cNvSpPr>
              <a:spLocks/>
            </p:cNvSpPr>
            <p:nvPr/>
          </p:nvSpPr>
          <p:spPr bwMode="auto">
            <a:xfrm>
              <a:off x="2489"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4" name="Arc 20"/>
            <p:cNvSpPr>
              <a:spLocks/>
            </p:cNvSpPr>
            <p:nvPr/>
          </p:nvSpPr>
          <p:spPr bwMode="auto">
            <a:xfrm>
              <a:off x="2833" y="2209"/>
              <a:ext cx="672" cy="480"/>
            </a:xfrm>
            <a:custGeom>
              <a:avLst/>
              <a:gdLst>
                <a:gd name="G0" fmla="+- 21600 0 0"/>
                <a:gd name="G1" fmla="+- 21600 0 0"/>
                <a:gd name="G2" fmla="+- 21600 0 0"/>
                <a:gd name="T0" fmla="*/ 0 w 21600"/>
                <a:gd name="T1" fmla="*/ 21600 h 21600"/>
                <a:gd name="T2" fmla="*/ 215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close/>
                </a:path>
              </a:pathLst>
            </a:custGeom>
            <a:noFill/>
            <a:ln w="12700" cap="rnd">
              <a:solidFill>
                <a:srgbClr val="FFFFFF"/>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5" name="Rectangle 21"/>
            <p:cNvSpPr>
              <a:spLocks noChangeArrowheads="1"/>
            </p:cNvSpPr>
            <p:nvPr/>
          </p:nvSpPr>
          <p:spPr bwMode="auto">
            <a:xfrm>
              <a:off x="3361" y="2097"/>
              <a:ext cx="13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Taiwan</a:t>
              </a:r>
            </a:p>
          </p:txBody>
        </p:sp>
      </p:grpSp>
      <p:grpSp>
        <p:nvGrpSpPr>
          <p:cNvPr id="410646" name="Group 22"/>
          <p:cNvGrpSpPr>
            <a:grpSpLocks/>
          </p:cNvGrpSpPr>
          <p:nvPr/>
        </p:nvGrpSpPr>
        <p:grpSpPr bwMode="auto">
          <a:xfrm>
            <a:off x="3060700" y="4114800"/>
            <a:ext cx="4498975" cy="1524000"/>
            <a:chOff x="1928" y="2592"/>
            <a:chExt cx="2834" cy="960"/>
          </a:xfrm>
        </p:grpSpPr>
        <p:sp>
          <p:nvSpPr>
            <p:cNvPr id="410647" name="Line 23"/>
            <p:cNvSpPr>
              <a:spLocks noChangeShapeType="1"/>
            </p:cNvSpPr>
            <p:nvPr/>
          </p:nvSpPr>
          <p:spPr bwMode="auto">
            <a:xfrm>
              <a:off x="3456" y="2592"/>
              <a:ext cx="576" cy="0"/>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8" name="Arc 24"/>
            <p:cNvSpPr>
              <a:spLocks/>
            </p:cNvSpPr>
            <p:nvPr/>
          </p:nvSpPr>
          <p:spPr bwMode="auto">
            <a:xfrm>
              <a:off x="2929" y="2736"/>
              <a:ext cx="672"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49" name="Arc 25"/>
            <p:cNvSpPr>
              <a:spLocks/>
            </p:cNvSpPr>
            <p:nvPr/>
          </p:nvSpPr>
          <p:spPr bwMode="auto">
            <a:xfrm>
              <a:off x="1928"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0" name="Arc 26"/>
            <p:cNvSpPr>
              <a:spLocks/>
            </p:cNvSpPr>
            <p:nvPr/>
          </p:nvSpPr>
          <p:spPr bwMode="auto">
            <a:xfrm>
              <a:off x="2685"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FFFF"/>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1" name="Rectangle 27"/>
            <p:cNvSpPr>
              <a:spLocks noChangeArrowheads="1"/>
            </p:cNvSpPr>
            <p:nvPr/>
          </p:nvSpPr>
          <p:spPr bwMode="auto">
            <a:xfrm>
              <a:off x="3474" y="2913"/>
              <a:ext cx="12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eaLnBrk="0" latinLnBrk="0" hangingPunct="0"/>
              <a:r>
                <a:rPr lang="en-US" altLang="zh-TW" sz="1800" b="1">
                  <a:latin typeface="Arial" charset="0"/>
                  <a:ea typeface="新細明體" pitchFamily="2" charset="-120"/>
                </a:rPr>
                <a:t>“tall” in the US</a:t>
              </a:r>
            </a:p>
          </p:txBody>
        </p:sp>
      </p:grpSp>
      <p:grpSp>
        <p:nvGrpSpPr>
          <p:cNvPr id="410652" name="Group 28"/>
          <p:cNvGrpSpPr>
            <a:grpSpLocks/>
          </p:cNvGrpSpPr>
          <p:nvPr/>
        </p:nvGrpSpPr>
        <p:grpSpPr bwMode="auto">
          <a:xfrm>
            <a:off x="3517900" y="4114800"/>
            <a:ext cx="3830638" cy="1524000"/>
            <a:chOff x="2216" y="2592"/>
            <a:chExt cx="2413" cy="960"/>
          </a:xfrm>
        </p:grpSpPr>
        <p:sp>
          <p:nvSpPr>
            <p:cNvPr id="410653" name="Arc 29"/>
            <p:cNvSpPr>
              <a:spLocks/>
            </p:cNvSpPr>
            <p:nvPr/>
          </p:nvSpPr>
          <p:spPr bwMode="auto">
            <a:xfrm>
              <a:off x="2216" y="3072"/>
              <a:ext cx="768" cy="4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4" name="Arc 30"/>
            <p:cNvSpPr>
              <a:spLocks/>
            </p:cNvSpPr>
            <p:nvPr/>
          </p:nvSpPr>
          <p:spPr bwMode="auto">
            <a:xfrm>
              <a:off x="2973" y="2593"/>
              <a:ext cx="768" cy="480"/>
            </a:xfrm>
            <a:custGeom>
              <a:avLst/>
              <a:gdLst>
                <a:gd name="G0" fmla="+- 21600 0 0"/>
                <a:gd name="G1" fmla="+- 21600 0 0"/>
                <a:gd name="G2" fmla="+- 21600 0 0"/>
                <a:gd name="T0" fmla="*/ 0 w 21600"/>
                <a:gd name="T1" fmla="*/ 21600 h 21600"/>
                <a:gd name="T2" fmla="*/ 21572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1"/>
                    <a:pt x="9653" y="15"/>
                    <a:pt x="21572" y="0"/>
                  </a:cubicBezTo>
                </a:path>
                <a:path w="21600" h="21600" stroke="0" extrusionOk="0">
                  <a:moveTo>
                    <a:pt x="0" y="21600"/>
                  </a:moveTo>
                  <a:cubicBezTo>
                    <a:pt x="0" y="9681"/>
                    <a:pt x="9653" y="15"/>
                    <a:pt x="21572" y="0"/>
                  </a:cubicBezTo>
                  <a:lnTo>
                    <a:pt x="21600" y="21600"/>
                  </a:lnTo>
                  <a:close/>
                </a:path>
              </a:pathLst>
            </a:custGeom>
            <a:noFill/>
            <a:ln w="25400" cap="rnd">
              <a:solidFill>
                <a:srgbClr val="FF92FB"/>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5" name="Arc 31"/>
            <p:cNvSpPr>
              <a:spLocks/>
            </p:cNvSpPr>
            <p:nvPr/>
          </p:nvSpPr>
          <p:spPr bwMode="auto">
            <a:xfrm>
              <a:off x="2977" y="3072"/>
              <a:ext cx="624" cy="2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FFFFF"/>
              </a:solidFill>
              <a:round/>
              <a:headEnd type="stealth" w="med" len="lg"/>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0656" name="Rectangle 32"/>
            <p:cNvSpPr>
              <a:spLocks noChangeArrowheads="1"/>
            </p:cNvSpPr>
            <p:nvPr/>
          </p:nvSpPr>
          <p:spPr bwMode="auto">
            <a:xfrm>
              <a:off x="3486" y="3249"/>
              <a:ext cx="11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r>
                <a:rPr lang="en-US" altLang="zh-TW" sz="1800" b="1">
                  <a:latin typeface="Arial" charset="0"/>
                  <a:ea typeface="新細明體" pitchFamily="2" charset="-120"/>
                </a:rPr>
                <a:t>“tall” in NBA</a:t>
              </a:r>
            </a:p>
          </p:txBody>
        </p:sp>
        <p:sp>
          <p:nvSpPr>
            <p:cNvPr id="410657" name="Line 33"/>
            <p:cNvSpPr>
              <a:spLocks noChangeShapeType="1"/>
            </p:cNvSpPr>
            <p:nvPr/>
          </p:nvSpPr>
          <p:spPr bwMode="auto">
            <a:xfrm>
              <a:off x="3744" y="2592"/>
              <a:ext cx="576" cy="0"/>
            </a:xfrm>
            <a:prstGeom prst="line">
              <a:avLst/>
            </a:prstGeom>
            <a:noFill/>
            <a:ln w="25400">
              <a:solidFill>
                <a:srgbClr val="FF92FB"/>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2" name="Footer Placeholder 1"/>
          <p:cNvSpPr>
            <a:spLocks noGrp="1"/>
          </p:cNvSpPr>
          <p:nvPr>
            <p:ph type="ftr" sz="quarter" idx="11"/>
          </p:nvPr>
        </p:nvSpPr>
        <p:spPr/>
        <p:txBody>
          <a:bodyPr/>
          <a:lstStyle/>
          <a:p>
            <a:r>
              <a:rPr lang="lt-LT" smtClean="0"/>
              <a:t>Dalia Krikščiūnienė, MKIS 2014, Brno</a:t>
            </a:r>
            <a:endParaRPr lang="en-US" dirty="0"/>
          </a:p>
        </p:txBody>
      </p:sp>
    </p:spTree>
    <p:extLst>
      <p:ext uri="{BB962C8B-B14F-4D97-AF65-F5344CB8AC3E}">
        <p14:creationId xmlns:p14="http://schemas.microsoft.com/office/powerpoint/2010/main" val="217354887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640"/>
                                        </p:tgtEl>
                                        <p:attrNameLst>
                                          <p:attrName>style.visibility</p:attrName>
                                        </p:attrNameLst>
                                      </p:cBhvr>
                                      <p:to>
                                        <p:strVal val="visible"/>
                                      </p:to>
                                    </p:set>
                                    <p:anim calcmode="lin" valueType="num">
                                      <p:cBhvr additive="base">
                                        <p:cTn id="7" dur="500" fill="hold"/>
                                        <p:tgtEl>
                                          <p:spTgt spid="410640"/>
                                        </p:tgtEl>
                                        <p:attrNameLst>
                                          <p:attrName>ppt_x</p:attrName>
                                        </p:attrNameLst>
                                      </p:cBhvr>
                                      <p:tavLst>
                                        <p:tav tm="0">
                                          <p:val>
                                            <p:strVal val="1+#ppt_w/2"/>
                                          </p:val>
                                        </p:tav>
                                        <p:tav tm="100000">
                                          <p:val>
                                            <p:strVal val="#ppt_x"/>
                                          </p:val>
                                        </p:tav>
                                      </p:tavLst>
                                    </p:anim>
                                    <p:anim calcmode="lin" valueType="num">
                                      <p:cBhvr additive="base">
                                        <p:cTn id="8" dur="500" fill="hold"/>
                                        <p:tgtEl>
                                          <p:spTgt spid="4106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10646"/>
                                        </p:tgtEl>
                                        <p:attrNameLst>
                                          <p:attrName>style.visibility</p:attrName>
                                        </p:attrNameLst>
                                      </p:cBhvr>
                                      <p:to>
                                        <p:strVal val="visible"/>
                                      </p:to>
                                    </p:set>
                                    <p:anim calcmode="lin" valueType="num">
                                      <p:cBhvr additive="base">
                                        <p:cTn id="13" dur="500" fill="hold"/>
                                        <p:tgtEl>
                                          <p:spTgt spid="410646"/>
                                        </p:tgtEl>
                                        <p:attrNameLst>
                                          <p:attrName>ppt_x</p:attrName>
                                        </p:attrNameLst>
                                      </p:cBhvr>
                                      <p:tavLst>
                                        <p:tav tm="0">
                                          <p:val>
                                            <p:strVal val="1+#ppt_w/2"/>
                                          </p:val>
                                        </p:tav>
                                        <p:tav tm="100000">
                                          <p:val>
                                            <p:strVal val="#ppt_x"/>
                                          </p:val>
                                        </p:tav>
                                      </p:tavLst>
                                    </p:anim>
                                    <p:anim calcmode="lin" valueType="num">
                                      <p:cBhvr additive="base">
                                        <p:cTn id="14" dur="500" fill="hold"/>
                                        <p:tgtEl>
                                          <p:spTgt spid="4106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10652"/>
                                        </p:tgtEl>
                                        <p:attrNameLst>
                                          <p:attrName>style.visibility</p:attrName>
                                        </p:attrNameLst>
                                      </p:cBhvr>
                                      <p:to>
                                        <p:strVal val="visible"/>
                                      </p:to>
                                    </p:set>
                                    <p:anim calcmode="lin" valueType="num">
                                      <p:cBhvr additive="base">
                                        <p:cTn id="19" dur="500" fill="hold"/>
                                        <p:tgtEl>
                                          <p:spTgt spid="410652"/>
                                        </p:tgtEl>
                                        <p:attrNameLst>
                                          <p:attrName>ppt_x</p:attrName>
                                        </p:attrNameLst>
                                      </p:cBhvr>
                                      <p:tavLst>
                                        <p:tav tm="0">
                                          <p:val>
                                            <p:strVal val="1+#ppt_w/2"/>
                                          </p:val>
                                        </p:tav>
                                        <p:tav tm="100000">
                                          <p:val>
                                            <p:strVal val="#ppt_x"/>
                                          </p:val>
                                        </p:tav>
                                      </p:tavLst>
                                    </p:anim>
                                    <p:anim calcmode="lin" valueType="num">
                                      <p:cBhvr additive="base">
                                        <p:cTn id="20" dur="500" fill="hold"/>
                                        <p:tgtEl>
                                          <p:spTgt spid="410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fld id="{29BAF71C-CA8E-4766-B501-ED11F579B659}" type="slidenum">
              <a:rPr lang="en-US" altLang="ko-KR"/>
              <a:pPr/>
              <a:t>47</a:t>
            </a:fld>
            <a:endParaRPr lang="en-US" altLang="ko-KR"/>
          </a:p>
        </p:txBody>
      </p:sp>
      <p:sp>
        <p:nvSpPr>
          <p:cNvPr id="414722" name="Rectangle 2"/>
          <p:cNvSpPr>
            <a:spLocks noGrp="1" noChangeArrowheads="1"/>
          </p:cNvSpPr>
          <p:nvPr>
            <p:ph type="title"/>
          </p:nvPr>
        </p:nvSpPr>
        <p:spPr>
          <a:noFill/>
          <a:ln/>
          <a:effectLst>
            <a:outerShdw dist="35921" dir="2700000" algn="ctr" rotWithShape="0">
              <a:schemeClr val="tx1"/>
            </a:outerShdw>
          </a:effectLst>
        </p:spPr>
        <p:txBody>
          <a:bodyPr/>
          <a:lstStyle/>
          <a:p>
            <a:r>
              <a:rPr lang="en-US" altLang="zh-TW"/>
              <a:t>Fuzzy Inference System (FIS)</a:t>
            </a:r>
          </a:p>
        </p:txBody>
      </p:sp>
      <p:sp>
        <p:nvSpPr>
          <p:cNvPr id="414723" name="Rectangle 3"/>
          <p:cNvSpPr>
            <a:spLocks noChangeArrowheads="1"/>
          </p:cNvSpPr>
          <p:nvPr/>
        </p:nvSpPr>
        <p:spPr bwMode="auto">
          <a:xfrm>
            <a:off x="1293813" y="1862138"/>
            <a:ext cx="566896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dirty="0">
                <a:latin typeface="Arial" charset="0"/>
                <a:ea typeface="新細明體" pitchFamily="2" charset="-120"/>
              </a:rPr>
              <a:t>If speed is low then resistance = 2</a:t>
            </a:r>
          </a:p>
          <a:p>
            <a:pPr algn="l" eaLnBrk="0" latinLnBrk="0" hangingPunct="0">
              <a:lnSpc>
                <a:spcPct val="65000"/>
              </a:lnSpc>
              <a:spcBef>
                <a:spcPct val="30000"/>
              </a:spcBef>
            </a:pPr>
            <a:r>
              <a:rPr lang="en-US" altLang="zh-TW" sz="2000" b="1" dirty="0">
                <a:latin typeface="Arial" charset="0"/>
                <a:ea typeface="新細明體" pitchFamily="2" charset="-120"/>
              </a:rPr>
              <a:t>If speed is medium then resistance = 4*speed</a:t>
            </a:r>
          </a:p>
          <a:p>
            <a:pPr algn="l" eaLnBrk="0" latinLnBrk="0" hangingPunct="0">
              <a:lnSpc>
                <a:spcPct val="65000"/>
              </a:lnSpc>
              <a:spcBef>
                <a:spcPct val="30000"/>
              </a:spcBef>
            </a:pPr>
            <a:r>
              <a:rPr lang="en-US" altLang="zh-TW" sz="2000" b="1" dirty="0">
                <a:latin typeface="Arial" charset="0"/>
                <a:ea typeface="新細明體" pitchFamily="2" charset="-120"/>
              </a:rPr>
              <a:t>If speed is high then resistance = 8*speed</a:t>
            </a:r>
          </a:p>
        </p:txBody>
      </p:sp>
      <p:grpSp>
        <p:nvGrpSpPr>
          <p:cNvPr id="414724" name="Group 4"/>
          <p:cNvGrpSpPr>
            <a:grpSpLocks/>
          </p:cNvGrpSpPr>
          <p:nvPr/>
        </p:nvGrpSpPr>
        <p:grpSpPr bwMode="auto">
          <a:xfrm>
            <a:off x="1066800" y="1755775"/>
            <a:ext cx="153988" cy="989013"/>
            <a:chOff x="672" y="1106"/>
            <a:chExt cx="97" cy="623"/>
          </a:xfrm>
        </p:grpSpPr>
        <p:sp>
          <p:nvSpPr>
            <p:cNvPr id="414725" name="Arc 5"/>
            <p:cNvSpPr>
              <a:spLocks/>
            </p:cNvSpPr>
            <p:nvPr/>
          </p:nvSpPr>
          <p:spPr bwMode="auto">
            <a:xfrm>
              <a:off x="721" y="110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6" name="Arc 6"/>
            <p:cNvSpPr>
              <a:spLocks/>
            </p:cNvSpPr>
            <p:nvPr/>
          </p:nvSpPr>
          <p:spPr bwMode="auto">
            <a:xfrm>
              <a:off x="672" y="137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7" name="Arc 7"/>
            <p:cNvSpPr>
              <a:spLocks/>
            </p:cNvSpPr>
            <p:nvPr/>
          </p:nvSpPr>
          <p:spPr bwMode="auto">
            <a:xfrm>
              <a:off x="672" y="141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8" name="Arc 8"/>
            <p:cNvSpPr>
              <a:spLocks/>
            </p:cNvSpPr>
            <p:nvPr/>
          </p:nvSpPr>
          <p:spPr bwMode="auto">
            <a:xfrm>
              <a:off x="721" y="168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29" name="Line 9"/>
            <p:cNvSpPr>
              <a:spLocks noChangeShapeType="1"/>
            </p:cNvSpPr>
            <p:nvPr/>
          </p:nvSpPr>
          <p:spPr bwMode="auto">
            <a:xfrm>
              <a:off x="720" y="146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0" name="Line 10"/>
            <p:cNvSpPr>
              <a:spLocks noChangeShapeType="1"/>
            </p:cNvSpPr>
            <p:nvPr/>
          </p:nvSpPr>
          <p:spPr bwMode="auto">
            <a:xfrm>
              <a:off x="720" y="114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grpSp>
        <p:nvGrpSpPr>
          <p:cNvPr id="414731" name="Group 11"/>
          <p:cNvGrpSpPr>
            <a:grpSpLocks/>
          </p:cNvGrpSpPr>
          <p:nvPr/>
        </p:nvGrpSpPr>
        <p:grpSpPr bwMode="auto">
          <a:xfrm>
            <a:off x="990600" y="5184775"/>
            <a:ext cx="153988" cy="989013"/>
            <a:chOff x="624" y="3266"/>
            <a:chExt cx="97" cy="623"/>
          </a:xfrm>
        </p:grpSpPr>
        <p:sp>
          <p:nvSpPr>
            <p:cNvPr id="414732" name="Arc 12"/>
            <p:cNvSpPr>
              <a:spLocks/>
            </p:cNvSpPr>
            <p:nvPr/>
          </p:nvSpPr>
          <p:spPr bwMode="auto">
            <a:xfrm>
              <a:off x="673" y="3266"/>
              <a:ext cx="48" cy="44"/>
            </a:xfrm>
            <a:custGeom>
              <a:avLst/>
              <a:gdLst>
                <a:gd name="G0" fmla="+- 21595 0 0"/>
                <a:gd name="G1" fmla="+- 21595 0 0"/>
                <a:gd name="G2" fmla="+- 21600 0 0"/>
                <a:gd name="T0" fmla="*/ 0 w 21595"/>
                <a:gd name="T1" fmla="*/ 21110 h 21595"/>
                <a:gd name="T2" fmla="*/ 21150 w 21595"/>
                <a:gd name="T3" fmla="*/ 0 h 21595"/>
                <a:gd name="T4" fmla="*/ 21595 w 21595"/>
                <a:gd name="T5" fmla="*/ 21595 h 21595"/>
              </a:gdLst>
              <a:ahLst/>
              <a:cxnLst>
                <a:cxn ang="0">
                  <a:pos x="T0" y="T1"/>
                </a:cxn>
                <a:cxn ang="0">
                  <a:pos x="T2" y="T3"/>
                </a:cxn>
                <a:cxn ang="0">
                  <a:pos x="T4" y="T5"/>
                </a:cxn>
              </a:cxnLst>
              <a:rect l="0" t="0" r="r" b="b"/>
              <a:pathLst>
                <a:path w="21595" h="21595" fill="none" extrusionOk="0">
                  <a:moveTo>
                    <a:pt x="0" y="21110"/>
                  </a:moveTo>
                  <a:cubicBezTo>
                    <a:pt x="260" y="9545"/>
                    <a:pt x="9584" y="237"/>
                    <a:pt x="21149" y="-1"/>
                  </a:cubicBezTo>
                </a:path>
                <a:path w="21595" h="21595" stroke="0" extrusionOk="0">
                  <a:moveTo>
                    <a:pt x="0" y="21110"/>
                  </a:moveTo>
                  <a:cubicBezTo>
                    <a:pt x="260" y="9545"/>
                    <a:pt x="9584" y="237"/>
                    <a:pt x="21149" y="-1"/>
                  </a:cubicBezTo>
                  <a:lnTo>
                    <a:pt x="21595" y="2159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3" name="Arc 13"/>
            <p:cNvSpPr>
              <a:spLocks/>
            </p:cNvSpPr>
            <p:nvPr/>
          </p:nvSpPr>
          <p:spPr bwMode="auto">
            <a:xfrm>
              <a:off x="624" y="3532"/>
              <a:ext cx="48" cy="45"/>
            </a:xfrm>
            <a:custGeom>
              <a:avLst/>
              <a:gdLst>
                <a:gd name="G0" fmla="+- 0 0 0"/>
                <a:gd name="G1" fmla="+- 485 0 0"/>
                <a:gd name="G2" fmla="+- 21600 0 0"/>
                <a:gd name="T0" fmla="*/ 21595 w 21600"/>
                <a:gd name="T1" fmla="*/ 0 h 22085"/>
                <a:gd name="T2" fmla="*/ 0 w 21600"/>
                <a:gd name="T3" fmla="*/ 22085 h 22085"/>
                <a:gd name="T4" fmla="*/ 0 w 21600"/>
                <a:gd name="T5" fmla="*/ 485 h 22085"/>
              </a:gdLst>
              <a:ahLst/>
              <a:cxnLst>
                <a:cxn ang="0">
                  <a:pos x="T0" y="T1"/>
                </a:cxn>
                <a:cxn ang="0">
                  <a:pos x="T2" y="T3"/>
                </a:cxn>
                <a:cxn ang="0">
                  <a:pos x="T4" y="T5"/>
                </a:cxn>
              </a:cxnLst>
              <a:rect l="0" t="0" r="r" b="b"/>
              <a:pathLst>
                <a:path w="21600" h="22085" fill="none" extrusionOk="0">
                  <a:moveTo>
                    <a:pt x="21594" y="0"/>
                  </a:moveTo>
                  <a:cubicBezTo>
                    <a:pt x="21598" y="161"/>
                    <a:pt x="21600" y="323"/>
                    <a:pt x="21600" y="485"/>
                  </a:cubicBezTo>
                  <a:cubicBezTo>
                    <a:pt x="21600" y="12414"/>
                    <a:pt x="11929" y="22084"/>
                    <a:pt x="0" y="22085"/>
                  </a:cubicBezTo>
                </a:path>
                <a:path w="21600" h="22085" stroke="0" extrusionOk="0">
                  <a:moveTo>
                    <a:pt x="21594" y="0"/>
                  </a:moveTo>
                  <a:cubicBezTo>
                    <a:pt x="21598" y="161"/>
                    <a:pt x="21600" y="323"/>
                    <a:pt x="21600" y="485"/>
                  </a:cubicBezTo>
                  <a:cubicBezTo>
                    <a:pt x="21600" y="12414"/>
                    <a:pt x="11929" y="22084"/>
                    <a:pt x="0" y="22085"/>
                  </a:cubicBezTo>
                  <a:lnTo>
                    <a:pt x="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4" name="Arc 14"/>
            <p:cNvSpPr>
              <a:spLocks/>
            </p:cNvSpPr>
            <p:nvPr/>
          </p:nvSpPr>
          <p:spPr bwMode="auto">
            <a:xfrm>
              <a:off x="624" y="3577"/>
              <a:ext cx="48" cy="45"/>
            </a:xfrm>
            <a:custGeom>
              <a:avLst/>
              <a:gdLst>
                <a:gd name="G0" fmla="+- 0 0 0"/>
                <a:gd name="G1" fmla="+- 21600 0 0"/>
                <a:gd name="G2" fmla="+- 21600 0 0"/>
                <a:gd name="T0" fmla="*/ 0 w 21595"/>
                <a:gd name="T1" fmla="*/ 0 h 21600"/>
                <a:gd name="T2" fmla="*/ 21595 w 21595"/>
                <a:gd name="T3" fmla="*/ 2111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0" y="0"/>
                    <a:pt x="21330" y="9377"/>
                    <a:pt x="21594" y="21115"/>
                  </a:cubicBezTo>
                </a:path>
                <a:path w="21595" h="21600" stroke="0" extrusionOk="0">
                  <a:moveTo>
                    <a:pt x="-1" y="0"/>
                  </a:moveTo>
                  <a:cubicBezTo>
                    <a:pt x="11740" y="0"/>
                    <a:pt x="21330" y="9377"/>
                    <a:pt x="21594" y="21115"/>
                  </a:cubicBezTo>
                  <a:lnTo>
                    <a:pt x="0" y="21600"/>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5" name="Arc 15"/>
            <p:cNvSpPr>
              <a:spLocks/>
            </p:cNvSpPr>
            <p:nvPr/>
          </p:nvSpPr>
          <p:spPr bwMode="auto">
            <a:xfrm>
              <a:off x="673" y="3844"/>
              <a:ext cx="48" cy="45"/>
            </a:xfrm>
            <a:custGeom>
              <a:avLst/>
              <a:gdLst>
                <a:gd name="G0" fmla="+- 21600 0 0"/>
                <a:gd name="G1" fmla="+- 485 0 0"/>
                <a:gd name="G2" fmla="+- 21600 0 0"/>
                <a:gd name="T0" fmla="*/ 21600 w 21600"/>
                <a:gd name="T1" fmla="*/ 22085 h 22085"/>
                <a:gd name="T2" fmla="*/ 5 w 21600"/>
                <a:gd name="T3" fmla="*/ 0 h 22085"/>
                <a:gd name="T4" fmla="*/ 21600 w 21600"/>
                <a:gd name="T5" fmla="*/ 485 h 22085"/>
              </a:gdLst>
              <a:ahLst/>
              <a:cxnLst>
                <a:cxn ang="0">
                  <a:pos x="T0" y="T1"/>
                </a:cxn>
                <a:cxn ang="0">
                  <a:pos x="T2" y="T3"/>
                </a:cxn>
                <a:cxn ang="0">
                  <a:pos x="T4" y="T5"/>
                </a:cxn>
              </a:cxnLst>
              <a:rect l="0" t="0" r="r" b="b"/>
              <a:pathLst>
                <a:path w="21600" h="22085" fill="none" extrusionOk="0">
                  <a:moveTo>
                    <a:pt x="21600" y="22085"/>
                  </a:moveTo>
                  <a:cubicBezTo>
                    <a:pt x="9670" y="22085"/>
                    <a:pt x="0" y="12414"/>
                    <a:pt x="0" y="485"/>
                  </a:cubicBezTo>
                  <a:cubicBezTo>
                    <a:pt x="-1" y="323"/>
                    <a:pt x="1" y="161"/>
                    <a:pt x="5" y="0"/>
                  </a:cubicBezTo>
                </a:path>
                <a:path w="21600" h="22085" stroke="0" extrusionOk="0">
                  <a:moveTo>
                    <a:pt x="21600" y="22085"/>
                  </a:moveTo>
                  <a:cubicBezTo>
                    <a:pt x="9670" y="22085"/>
                    <a:pt x="0" y="12414"/>
                    <a:pt x="0" y="485"/>
                  </a:cubicBezTo>
                  <a:cubicBezTo>
                    <a:pt x="-1" y="323"/>
                    <a:pt x="1" y="161"/>
                    <a:pt x="5" y="0"/>
                  </a:cubicBezTo>
                  <a:lnTo>
                    <a:pt x="21600" y="485"/>
                  </a:lnTo>
                  <a:close/>
                </a:path>
              </a:pathLst>
            </a:custGeom>
            <a:noFill/>
            <a:ln w="25400" cap="rnd">
              <a:solidFill>
                <a:srgbClr val="C0FEF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6" name="Line 16"/>
            <p:cNvSpPr>
              <a:spLocks noChangeShapeType="1"/>
            </p:cNvSpPr>
            <p:nvPr/>
          </p:nvSpPr>
          <p:spPr bwMode="auto">
            <a:xfrm>
              <a:off x="672" y="3621"/>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37" name="Line 17"/>
            <p:cNvSpPr>
              <a:spLocks noChangeShapeType="1"/>
            </p:cNvSpPr>
            <p:nvPr/>
          </p:nvSpPr>
          <p:spPr bwMode="auto">
            <a:xfrm>
              <a:off x="672" y="3309"/>
              <a:ext cx="0" cy="223"/>
            </a:xfrm>
            <a:prstGeom prst="line">
              <a:avLst/>
            </a:prstGeom>
            <a:noFill/>
            <a:ln w="25400">
              <a:solidFill>
                <a:srgbClr val="C0FEF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grpSp>
      <p:sp>
        <p:nvSpPr>
          <p:cNvPr id="414738" name="Rectangle 18"/>
          <p:cNvSpPr>
            <a:spLocks noChangeArrowheads="1"/>
          </p:cNvSpPr>
          <p:nvPr/>
        </p:nvSpPr>
        <p:spPr bwMode="auto">
          <a:xfrm>
            <a:off x="1185863" y="5291138"/>
            <a:ext cx="3008312"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Rule 1: w1 = .3; r1 = 2</a:t>
            </a:r>
          </a:p>
          <a:p>
            <a:pPr algn="l" eaLnBrk="0" latinLnBrk="0" hangingPunct="0">
              <a:lnSpc>
                <a:spcPct val="65000"/>
              </a:lnSpc>
              <a:spcBef>
                <a:spcPct val="30000"/>
              </a:spcBef>
            </a:pPr>
            <a:r>
              <a:rPr lang="en-US" altLang="zh-TW" sz="2000" b="1">
                <a:latin typeface="Arial" charset="0"/>
                <a:ea typeface="新細明體" pitchFamily="2" charset="-120"/>
              </a:rPr>
              <a:t>Rule 2: w2 = .8; r2 = 4*2</a:t>
            </a:r>
          </a:p>
          <a:p>
            <a:pPr algn="l" eaLnBrk="0" latinLnBrk="0" hangingPunct="0">
              <a:lnSpc>
                <a:spcPct val="65000"/>
              </a:lnSpc>
              <a:spcBef>
                <a:spcPct val="30000"/>
              </a:spcBef>
            </a:pPr>
            <a:r>
              <a:rPr lang="en-US" altLang="zh-TW" sz="2000" b="1">
                <a:latin typeface="Arial" charset="0"/>
                <a:ea typeface="新細明體" pitchFamily="2" charset="-120"/>
              </a:rPr>
              <a:t>Rule 3: w3 = .1; r3 = 8*2</a:t>
            </a:r>
          </a:p>
        </p:txBody>
      </p:sp>
      <p:sp>
        <p:nvSpPr>
          <p:cNvPr id="414739" name="Line 19"/>
          <p:cNvSpPr>
            <a:spLocks noChangeShapeType="1"/>
          </p:cNvSpPr>
          <p:nvPr/>
        </p:nvSpPr>
        <p:spPr bwMode="auto">
          <a:xfrm>
            <a:off x="2833688" y="4756150"/>
            <a:ext cx="3716337" cy="0"/>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0" name="Arc 20"/>
          <p:cNvSpPr>
            <a:spLocks/>
          </p:cNvSpPr>
          <p:nvPr/>
        </p:nvSpPr>
        <p:spPr bwMode="auto">
          <a:xfrm>
            <a:off x="3122613" y="4113213"/>
            <a:ext cx="1443037" cy="6429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1" name="Arc 21"/>
          <p:cNvSpPr>
            <a:spLocks/>
          </p:cNvSpPr>
          <p:nvPr/>
        </p:nvSpPr>
        <p:spPr bwMode="auto">
          <a:xfrm>
            <a:off x="4556125" y="3471863"/>
            <a:ext cx="1528763" cy="641350"/>
          </a:xfrm>
          <a:custGeom>
            <a:avLst/>
            <a:gdLst>
              <a:gd name="G0" fmla="+- 21600 0 0"/>
              <a:gd name="G1" fmla="+- 21600 0 0"/>
              <a:gd name="G2" fmla="+- 21600 0 0"/>
              <a:gd name="T0" fmla="*/ 0 w 21600"/>
              <a:gd name="T1" fmla="*/ 21600 h 21600"/>
              <a:gd name="T2" fmla="*/ 2157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9"/>
                  <a:pt x="9657" y="12"/>
                  <a:pt x="21578" y="0"/>
                </a:cubicBezTo>
              </a:path>
              <a:path w="21600" h="21600" stroke="0" extrusionOk="0">
                <a:moveTo>
                  <a:pt x="0" y="21600"/>
                </a:moveTo>
                <a:cubicBezTo>
                  <a:pt x="0" y="9679"/>
                  <a:pt x="9657" y="12"/>
                  <a:pt x="21578"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2" name="Rectangle 22"/>
          <p:cNvSpPr>
            <a:spLocks noChangeArrowheads="1"/>
          </p:cNvSpPr>
          <p:nvPr/>
        </p:nvSpPr>
        <p:spPr bwMode="auto">
          <a:xfrm>
            <a:off x="5732463" y="4926013"/>
            <a:ext cx="956993"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Speed</a:t>
            </a:r>
          </a:p>
        </p:txBody>
      </p:sp>
      <p:sp>
        <p:nvSpPr>
          <p:cNvPr id="414743" name="Line 23"/>
          <p:cNvSpPr>
            <a:spLocks noChangeShapeType="1"/>
          </p:cNvSpPr>
          <p:nvPr/>
        </p:nvSpPr>
        <p:spPr bwMode="auto">
          <a:xfrm>
            <a:off x="2833688" y="36861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4" name="Line 24"/>
          <p:cNvSpPr>
            <a:spLocks noChangeShapeType="1"/>
          </p:cNvSpPr>
          <p:nvPr/>
        </p:nvSpPr>
        <p:spPr bwMode="auto">
          <a:xfrm>
            <a:off x="3962400" y="3657600"/>
            <a:ext cx="0" cy="12192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5" name="Rectangle 25"/>
          <p:cNvSpPr>
            <a:spLocks noChangeArrowheads="1"/>
          </p:cNvSpPr>
          <p:nvPr/>
        </p:nvSpPr>
        <p:spPr bwMode="auto">
          <a:xfrm>
            <a:off x="3811588" y="4930775"/>
            <a:ext cx="328616"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2</a:t>
            </a:r>
          </a:p>
        </p:txBody>
      </p:sp>
      <p:sp>
        <p:nvSpPr>
          <p:cNvPr id="414746" name="Rectangle 26"/>
          <p:cNvSpPr>
            <a:spLocks noChangeArrowheads="1"/>
          </p:cNvSpPr>
          <p:nvPr/>
        </p:nvSpPr>
        <p:spPr bwMode="auto">
          <a:xfrm>
            <a:off x="2452688" y="4284663"/>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.3</a:t>
            </a:r>
          </a:p>
        </p:txBody>
      </p:sp>
      <p:sp>
        <p:nvSpPr>
          <p:cNvPr id="414747" name="Rectangle 27"/>
          <p:cNvSpPr>
            <a:spLocks noChangeArrowheads="1"/>
          </p:cNvSpPr>
          <p:nvPr/>
        </p:nvSpPr>
        <p:spPr bwMode="auto">
          <a:xfrm>
            <a:off x="2452688" y="35702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.8</a:t>
            </a:r>
          </a:p>
        </p:txBody>
      </p:sp>
      <p:sp>
        <p:nvSpPr>
          <p:cNvPr id="414748" name="Line 28"/>
          <p:cNvSpPr>
            <a:spLocks noChangeShapeType="1"/>
          </p:cNvSpPr>
          <p:nvPr/>
        </p:nvSpPr>
        <p:spPr bwMode="auto">
          <a:xfrm>
            <a:off x="2833688" y="43973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49" name="Arc 29"/>
          <p:cNvSpPr>
            <a:spLocks/>
          </p:cNvSpPr>
          <p:nvPr/>
        </p:nvSpPr>
        <p:spPr bwMode="auto">
          <a:xfrm>
            <a:off x="3830638" y="4113213"/>
            <a:ext cx="94615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0" name="Arc 30"/>
          <p:cNvSpPr>
            <a:spLocks/>
          </p:cNvSpPr>
          <p:nvPr/>
        </p:nvSpPr>
        <p:spPr bwMode="auto">
          <a:xfrm>
            <a:off x="2841625" y="3471863"/>
            <a:ext cx="1003300" cy="641350"/>
          </a:xfrm>
          <a:custGeom>
            <a:avLst/>
            <a:gdLst>
              <a:gd name="G0" fmla="+- 34 0 0"/>
              <a:gd name="G1" fmla="+- 21600 0 0"/>
              <a:gd name="G2" fmla="+- 21600 0 0"/>
              <a:gd name="T0" fmla="*/ 0 w 21634"/>
              <a:gd name="T1" fmla="*/ 0 h 21600"/>
              <a:gd name="T2" fmla="*/ 21634 w 21634"/>
              <a:gd name="T3" fmla="*/ 21600 h 21600"/>
              <a:gd name="T4" fmla="*/ 34 w 21634"/>
              <a:gd name="T5" fmla="*/ 21600 h 21600"/>
            </a:gdLst>
            <a:ahLst/>
            <a:cxnLst>
              <a:cxn ang="0">
                <a:pos x="T0" y="T1"/>
              </a:cxn>
              <a:cxn ang="0">
                <a:pos x="T2" y="T3"/>
              </a:cxn>
              <a:cxn ang="0">
                <a:pos x="T4" y="T5"/>
              </a:cxn>
            </a:cxnLst>
            <a:rect l="0" t="0" r="r" b="b"/>
            <a:pathLst>
              <a:path w="21634" h="21600" fill="none" extrusionOk="0">
                <a:moveTo>
                  <a:pt x="0" y="0"/>
                </a:moveTo>
                <a:cubicBezTo>
                  <a:pt x="11" y="0"/>
                  <a:pt x="22" y="-1"/>
                  <a:pt x="34" y="0"/>
                </a:cubicBezTo>
                <a:cubicBezTo>
                  <a:pt x="11963" y="0"/>
                  <a:pt x="21634" y="9670"/>
                  <a:pt x="21634" y="21600"/>
                </a:cubicBezTo>
              </a:path>
              <a:path w="21634" h="21600" stroke="0" extrusionOk="0">
                <a:moveTo>
                  <a:pt x="0" y="0"/>
                </a:moveTo>
                <a:cubicBezTo>
                  <a:pt x="11" y="0"/>
                  <a:pt x="22" y="-1"/>
                  <a:pt x="34" y="0"/>
                </a:cubicBezTo>
                <a:cubicBezTo>
                  <a:pt x="11963" y="0"/>
                  <a:pt x="21634" y="9670"/>
                  <a:pt x="21634" y="21600"/>
                </a:cubicBezTo>
                <a:lnTo>
                  <a:pt x="34"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1" name="Arc 31"/>
          <p:cNvSpPr>
            <a:spLocks/>
          </p:cNvSpPr>
          <p:nvPr/>
        </p:nvSpPr>
        <p:spPr bwMode="auto">
          <a:xfrm>
            <a:off x="4829175" y="4113213"/>
            <a:ext cx="495300" cy="6429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2" name="Arc 32"/>
          <p:cNvSpPr>
            <a:spLocks/>
          </p:cNvSpPr>
          <p:nvPr/>
        </p:nvSpPr>
        <p:spPr bwMode="auto">
          <a:xfrm>
            <a:off x="4318000" y="3471863"/>
            <a:ext cx="527050" cy="641350"/>
          </a:xfrm>
          <a:custGeom>
            <a:avLst/>
            <a:gdLst>
              <a:gd name="G0" fmla="+- 65 0 0"/>
              <a:gd name="G1" fmla="+- 21600 0 0"/>
              <a:gd name="G2" fmla="+- 21600 0 0"/>
              <a:gd name="T0" fmla="*/ 0 w 21665"/>
              <a:gd name="T1" fmla="*/ 0 h 21600"/>
              <a:gd name="T2" fmla="*/ 21665 w 21665"/>
              <a:gd name="T3" fmla="*/ 21600 h 21600"/>
              <a:gd name="T4" fmla="*/ 65 w 21665"/>
              <a:gd name="T5" fmla="*/ 21600 h 21600"/>
            </a:gdLst>
            <a:ahLst/>
            <a:cxnLst>
              <a:cxn ang="0">
                <a:pos x="T0" y="T1"/>
              </a:cxn>
              <a:cxn ang="0">
                <a:pos x="T2" y="T3"/>
              </a:cxn>
              <a:cxn ang="0">
                <a:pos x="T4" y="T5"/>
              </a:cxn>
            </a:cxnLst>
            <a:rect l="0" t="0" r="r" b="b"/>
            <a:pathLst>
              <a:path w="21665" h="21600" fill="none" extrusionOk="0">
                <a:moveTo>
                  <a:pt x="0" y="0"/>
                </a:moveTo>
                <a:cubicBezTo>
                  <a:pt x="21" y="0"/>
                  <a:pt x="43" y="-1"/>
                  <a:pt x="65" y="0"/>
                </a:cubicBezTo>
                <a:cubicBezTo>
                  <a:pt x="11994" y="0"/>
                  <a:pt x="21665" y="9670"/>
                  <a:pt x="21665" y="21600"/>
                </a:cubicBezTo>
              </a:path>
              <a:path w="21665" h="21600" stroke="0" extrusionOk="0">
                <a:moveTo>
                  <a:pt x="0" y="0"/>
                </a:moveTo>
                <a:cubicBezTo>
                  <a:pt x="21" y="0"/>
                  <a:pt x="43" y="-1"/>
                  <a:pt x="65" y="0"/>
                </a:cubicBezTo>
                <a:cubicBezTo>
                  <a:pt x="11994" y="0"/>
                  <a:pt x="21665" y="9670"/>
                  <a:pt x="21665" y="21600"/>
                </a:cubicBezTo>
                <a:lnTo>
                  <a:pt x="65"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3" name="Arc 33"/>
          <p:cNvSpPr>
            <a:spLocks/>
          </p:cNvSpPr>
          <p:nvPr/>
        </p:nvSpPr>
        <p:spPr bwMode="auto">
          <a:xfrm>
            <a:off x="3313113" y="4113213"/>
            <a:ext cx="496887" cy="642937"/>
          </a:xfrm>
          <a:custGeom>
            <a:avLst/>
            <a:gdLst>
              <a:gd name="G0" fmla="+- 69 0 0"/>
              <a:gd name="G1" fmla="+- 0 0 0"/>
              <a:gd name="G2" fmla="+- 21600 0 0"/>
              <a:gd name="T0" fmla="*/ 21669 w 21669"/>
              <a:gd name="T1" fmla="*/ 0 h 21600"/>
              <a:gd name="T2" fmla="*/ 0 w 21669"/>
              <a:gd name="T3" fmla="*/ 21600 h 21600"/>
              <a:gd name="T4" fmla="*/ 69 w 21669"/>
              <a:gd name="T5" fmla="*/ 0 h 21600"/>
            </a:gdLst>
            <a:ahLst/>
            <a:cxnLst>
              <a:cxn ang="0">
                <a:pos x="T0" y="T1"/>
              </a:cxn>
              <a:cxn ang="0">
                <a:pos x="T2" y="T3"/>
              </a:cxn>
              <a:cxn ang="0">
                <a:pos x="T4" y="T5"/>
              </a:cxn>
            </a:cxnLst>
            <a:rect l="0" t="0" r="r" b="b"/>
            <a:pathLst>
              <a:path w="21669" h="21600" fill="none" extrusionOk="0">
                <a:moveTo>
                  <a:pt x="21669" y="0"/>
                </a:moveTo>
                <a:cubicBezTo>
                  <a:pt x="21669" y="11929"/>
                  <a:pt x="11998" y="21600"/>
                  <a:pt x="69" y="21600"/>
                </a:cubicBezTo>
                <a:cubicBezTo>
                  <a:pt x="46" y="21600"/>
                  <a:pt x="23" y="21599"/>
                  <a:pt x="0" y="21599"/>
                </a:cubicBezTo>
              </a:path>
              <a:path w="21669" h="21600" stroke="0" extrusionOk="0">
                <a:moveTo>
                  <a:pt x="21669" y="0"/>
                </a:moveTo>
                <a:cubicBezTo>
                  <a:pt x="21669" y="11929"/>
                  <a:pt x="11998" y="21600"/>
                  <a:pt x="69" y="21600"/>
                </a:cubicBezTo>
                <a:cubicBezTo>
                  <a:pt x="46" y="21600"/>
                  <a:pt x="23" y="21599"/>
                  <a:pt x="0" y="21599"/>
                </a:cubicBezTo>
                <a:lnTo>
                  <a:pt x="69" y="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4" name="Arc 34"/>
          <p:cNvSpPr>
            <a:spLocks/>
          </p:cNvSpPr>
          <p:nvPr/>
        </p:nvSpPr>
        <p:spPr bwMode="auto">
          <a:xfrm>
            <a:off x="3794125" y="3471863"/>
            <a:ext cx="525463" cy="641350"/>
          </a:xfrm>
          <a:custGeom>
            <a:avLst/>
            <a:gdLst>
              <a:gd name="G0" fmla="+- 21600 0 0"/>
              <a:gd name="G1" fmla="+- 21600 0 0"/>
              <a:gd name="G2" fmla="+- 21600 0 0"/>
              <a:gd name="T0" fmla="*/ 0 w 21600"/>
              <a:gd name="T1" fmla="*/ 21600 h 21600"/>
              <a:gd name="T2" fmla="*/ 21535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96"/>
                  <a:pt x="9631" y="35"/>
                  <a:pt x="21535" y="0"/>
                </a:cubicBezTo>
              </a:path>
              <a:path w="21600" h="21600" stroke="0" extrusionOk="0">
                <a:moveTo>
                  <a:pt x="0" y="21600"/>
                </a:moveTo>
                <a:cubicBezTo>
                  <a:pt x="0" y="9696"/>
                  <a:pt x="9631" y="35"/>
                  <a:pt x="21535" y="0"/>
                </a:cubicBezTo>
                <a:lnTo>
                  <a:pt x="21600" y="21600"/>
                </a:lnTo>
                <a:close/>
              </a:path>
            </a:pathLst>
          </a:custGeom>
          <a:noFill/>
          <a:ln w="25400" cap="rnd">
            <a:solidFill>
              <a:srgbClr val="00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5" name="Line 35"/>
          <p:cNvSpPr>
            <a:spLocks noChangeShapeType="1"/>
          </p:cNvSpPr>
          <p:nvPr/>
        </p:nvSpPr>
        <p:spPr bwMode="auto">
          <a:xfrm>
            <a:off x="2833688" y="4613275"/>
            <a:ext cx="1114425" cy="0"/>
          </a:xfrm>
          <a:prstGeom prst="line">
            <a:avLst/>
          </a:prstGeom>
          <a:noFill/>
          <a:ln w="12700">
            <a:solidFill>
              <a:srgbClr val="FFFFFF"/>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56" name="Rectangle 36"/>
          <p:cNvSpPr>
            <a:spLocks noChangeArrowheads="1"/>
          </p:cNvSpPr>
          <p:nvPr/>
        </p:nvSpPr>
        <p:spPr bwMode="auto">
          <a:xfrm>
            <a:off x="2452688" y="4497388"/>
            <a:ext cx="399148" cy="29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.1</a:t>
            </a:r>
          </a:p>
        </p:txBody>
      </p:sp>
      <p:sp>
        <p:nvSpPr>
          <p:cNvPr id="414757" name="Rectangle 37"/>
          <p:cNvSpPr>
            <a:spLocks noChangeArrowheads="1"/>
          </p:cNvSpPr>
          <p:nvPr/>
        </p:nvSpPr>
        <p:spPr bwMode="auto">
          <a:xfrm>
            <a:off x="2919413" y="3148013"/>
            <a:ext cx="60801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low</a:t>
            </a:r>
          </a:p>
        </p:txBody>
      </p:sp>
      <p:sp>
        <p:nvSpPr>
          <p:cNvPr id="414758" name="Rectangle 38"/>
          <p:cNvSpPr>
            <a:spLocks noChangeArrowheads="1"/>
          </p:cNvSpPr>
          <p:nvPr/>
        </p:nvSpPr>
        <p:spPr bwMode="auto">
          <a:xfrm>
            <a:off x="3854450" y="3148013"/>
            <a:ext cx="1157288"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medium</a:t>
            </a:r>
          </a:p>
        </p:txBody>
      </p:sp>
      <p:sp>
        <p:nvSpPr>
          <p:cNvPr id="414759" name="Rectangle 39"/>
          <p:cNvSpPr>
            <a:spLocks noChangeArrowheads="1"/>
          </p:cNvSpPr>
          <p:nvPr/>
        </p:nvSpPr>
        <p:spPr bwMode="auto">
          <a:xfrm>
            <a:off x="5356225" y="3141663"/>
            <a:ext cx="7207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high</a:t>
            </a:r>
          </a:p>
        </p:txBody>
      </p:sp>
      <p:sp>
        <p:nvSpPr>
          <p:cNvPr id="414760" name="AutoShape 40"/>
          <p:cNvSpPr>
            <a:spLocks noChangeArrowheads="1"/>
          </p:cNvSpPr>
          <p:nvPr/>
        </p:nvSpPr>
        <p:spPr bwMode="auto">
          <a:xfrm>
            <a:off x="4349750" y="5492750"/>
            <a:ext cx="825500" cy="368300"/>
          </a:xfrm>
          <a:prstGeom prst="rightArrow">
            <a:avLst>
              <a:gd name="adj1" fmla="val 50000"/>
              <a:gd name="adj2" fmla="val 112079"/>
            </a:avLst>
          </a:prstGeom>
          <a:gradFill rotWithShape="0">
            <a:gsLst>
              <a:gs pos="0">
                <a:srgbClr val="0082AD"/>
              </a:gs>
              <a:gs pos="100000">
                <a:srgbClr val="0082AD">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414761" name="Rectangle 41"/>
          <p:cNvSpPr>
            <a:spLocks noChangeArrowheads="1"/>
          </p:cNvSpPr>
          <p:nvPr/>
        </p:nvSpPr>
        <p:spPr bwMode="auto">
          <a:xfrm>
            <a:off x="5256213" y="5476875"/>
            <a:ext cx="3478212"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eaLnBrk="0" latinLnBrk="0" hangingPunct="0">
              <a:lnSpc>
                <a:spcPct val="65000"/>
              </a:lnSpc>
              <a:spcBef>
                <a:spcPct val="30000"/>
              </a:spcBef>
            </a:pPr>
            <a:r>
              <a:rPr lang="en-US" altLang="zh-TW" sz="2000" b="1">
                <a:latin typeface="Arial" charset="0"/>
                <a:ea typeface="新細明體" pitchFamily="2" charset="-120"/>
              </a:rPr>
              <a:t>Resistance =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(wi*ri) </a:t>
            </a:r>
            <a:r>
              <a:rPr lang="en-US" altLang="zh-TW" sz="2800" b="1">
                <a:latin typeface="Arial" charset="0"/>
                <a:ea typeface="新細明體" pitchFamily="2" charset="-120"/>
              </a:rPr>
              <a:t>/ </a:t>
            </a:r>
            <a:r>
              <a:rPr lang="en-US" altLang="zh-TW" sz="2800" b="1">
                <a:latin typeface="Symbol" pitchFamily="18" charset="2"/>
                <a:ea typeface="新細明體" pitchFamily="2" charset="-120"/>
              </a:rPr>
              <a:t>S</a:t>
            </a:r>
            <a:r>
              <a:rPr lang="en-US" altLang="zh-TW" sz="2000" b="1">
                <a:latin typeface="Arial" charset="0"/>
                <a:ea typeface="新細明體" pitchFamily="2" charset="-120"/>
              </a:rPr>
              <a:t>wi</a:t>
            </a:r>
          </a:p>
          <a:p>
            <a:pPr algn="l" eaLnBrk="0" latinLnBrk="0" hangingPunct="0">
              <a:lnSpc>
                <a:spcPct val="65000"/>
              </a:lnSpc>
              <a:spcBef>
                <a:spcPct val="30000"/>
              </a:spcBef>
            </a:pPr>
            <a:r>
              <a:rPr lang="en-US" altLang="zh-TW" sz="2000" b="1">
                <a:latin typeface="Arial" charset="0"/>
                <a:ea typeface="新細明體" pitchFamily="2" charset="-120"/>
              </a:rPr>
              <a:t>                   = 7.12</a:t>
            </a:r>
          </a:p>
        </p:txBody>
      </p:sp>
      <p:sp>
        <p:nvSpPr>
          <p:cNvPr id="414762" name="Rectangle 42"/>
          <p:cNvSpPr>
            <a:spLocks noChangeArrowheads="1"/>
          </p:cNvSpPr>
          <p:nvPr/>
        </p:nvSpPr>
        <p:spPr bwMode="auto">
          <a:xfrm>
            <a:off x="2125663" y="3021013"/>
            <a:ext cx="692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latinLnBrk="0" hangingPunct="0">
              <a:lnSpc>
                <a:spcPct val="65000"/>
              </a:lnSpc>
              <a:spcBef>
                <a:spcPct val="30000"/>
              </a:spcBef>
            </a:pPr>
            <a:r>
              <a:rPr lang="en-US" altLang="zh-TW" sz="2000" b="1">
                <a:latin typeface="Arial" charset="0"/>
                <a:ea typeface="新細明體" pitchFamily="2" charset="-120"/>
              </a:rPr>
              <a:t>MFs</a:t>
            </a:r>
          </a:p>
        </p:txBody>
      </p:sp>
      <p:sp>
        <p:nvSpPr>
          <p:cNvPr id="414763" name="Line 43"/>
          <p:cNvSpPr>
            <a:spLocks noChangeShapeType="1"/>
          </p:cNvSpPr>
          <p:nvPr/>
        </p:nvSpPr>
        <p:spPr bwMode="auto">
          <a:xfrm flipV="1">
            <a:off x="2833688" y="2971800"/>
            <a:ext cx="0" cy="1760538"/>
          </a:xfrm>
          <a:prstGeom prst="line">
            <a:avLst/>
          </a:prstGeom>
          <a:noFill/>
          <a:ln w="254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sp>
        <p:nvSpPr>
          <p:cNvPr id="2" name="Footer Placeholder 1"/>
          <p:cNvSpPr>
            <a:spLocks noGrp="1"/>
          </p:cNvSpPr>
          <p:nvPr>
            <p:ph type="ftr" sz="quarter" idx="11"/>
          </p:nvPr>
        </p:nvSpPr>
        <p:spPr/>
        <p:txBody>
          <a:bodyPr/>
          <a:lstStyle/>
          <a:p>
            <a:r>
              <a:rPr lang="lt-LT" smtClean="0"/>
              <a:t>Dalia Krikščiūnienė, MKIS 2014, Brno</a:t>
            </a:r>
            <a:endParaRPr lang="en-US" dirty="0"/>
          </a:p>
        </p:txBody>
      </p:sp>
    </p:spTree>
    <p:extLst>
      <p:ext uri="{BB962C8B-B14F-4D97-AF65-F5344CB8AC3E}">
        <p14:creationId xmlns:p14="http://schemas.microsoft.com/office/powerpoint/2010/main" val="613337086"/>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Fuzzy </a:t>
            </a:r>
            <a:r>
              <a:rPr lang="en-US" dirty="0" smtClean="0"/>
              <a:t>inference: surface diagrams for relationship among variables</a:t>
            </a:r>
            <a:endParaRPr lang="lt-LT" dirty="0"/>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48</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l="18503" t="2069" r="984" b="2730"/>
          <a:stretch>
            <a:fillRect/>
          </a:stretch>
        </p:blipFill>
        <p:spPr bwMode="auto">
          <a:xfrm>
            <a:off x="611560" y="2334573"/>
            <a:ext cx="3672408" cy="3456384"/>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l="17657" t="1529" r="2151" b="3197"/>
          <a:stretch>
            <a:fillRect/>
          </a:stretch>
        </p:blipFill>
        <p:spPr bwMode="auto">
          <a:xfrm>
            <a:off x="4499992" y="2348880"/>
            <a:ext cx="3888432" cy="3528392"/>
          </a:xfrm>
          <a:prstGeom prst="rect">
            <a:avLst/>
          </a:prstGeom>
          <a:noFill/>
          <a:ln>
            <a:noFill/>
          </a:ln>
        </p:spPr>
      </p:pic>
    </p:spTree>
    <p:extLst>
      <p:ext uri="{BB962C8B-B14F-4D97-AF65-F5344CB8AC3E}">
        <p14:creationId xmlns:p14="http://schemas.microsoft.com/office/powerpoint/2010/main" val="25001346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methods for marketing</a:t>
            </a:r>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47712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147A349-F5FA-4D28-8346-190CC3AC8D67}" type="slidenum">
              <a:rPr lang="en-US" smtClean="0"/>
              <a:pPr/>
              <a:t>49</a:t>
            </a:fld>
            <a:endParaRPr lang="en-US"/>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42007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5613" y="274638"/>
            <a:ext cx="8226425" cy="778098"/>
          </a:xfrm>
        </p:spPr>
        <p:txBody>
          <a:bodyPr/>
          <a:lstStyle/>
          <a:p>
            <a:r>
              <a:rPr lang="en-US" altLang="zh-TW" dirty="0">
                <a:ea typeface="新細明體" charset="-120"/>
              </a:rPr>
              <a:t>Characteristics of artificial intelligence </a:t>
            </a:r>
          </a:p>
        </p:txBody>
      </p:sp>
      <p:sp>
        <p:nvSpPr>
          <p:cNvPr id="563203" name="Rectangle 3"/>
          <p:cNvSpPr>
            <a:spLocks noGrp="1" noChangeArrowheads="1"/>
          </p:cNvSpPr>
          <p:nvPr>
            <p:ph type="body" idx="1"/>
          </p:nvPr>
        </p:nvSpPr>
        <p:spPr>
          <a:xfrm>
            <a:off x="179512" y="1196752"/>
            <a:ext cx="8424936" cy="5040560"/>
          </a:xfrm>
        </p:spPr>
        <p:txBody>
          <a:bodyPr/>
          <a:lstStyle/>
          <a:p>
            <a:pPr marL="457200" lvl="1" indent="0">
              <a:buNone/>
            </a:pPr>
            <a:r>
              <a:rPr lang="en-US" sz="2400" dirty="0" smtClean="0"/>
              <a:t>Symbolic processing (versus </a:t>
            </a:r>
            <a:r>
              <a:rPr lang="en-US" sz="2000" dirty="0" smtClean="0"/>
              <a:t>Numeric)</a:t>
            </a:r>
          </a:p>
          <a:p>
            <a:pPr marL="457200" lvl="1" indent="0">
              <a:buNone/>
            </a:pPr>
            <a:r>
              <a:rPr lang="en-US" sz="2000" dirty="0" smtClean="0"/>
              <a:t>Heuristic (versus algorithmic)</a:t>
            </a:r>
          </a:p>
          <a:p>
            <a:pPr marL="457200" lvl="1" indent="0">
              <a:buNone/>
            </a:pPr>
            <a:r>
              <a:rPr lang="en-US" sz="2000" dirty="0" err="1" smtClean="0"/>
              <a:t>Inferencing</a:t>
            </a:r>
            <a:endParaRPr lang="en-US" sz="2000" dirty="0" smtClean="0"/>
          </a:p>
          <a:p>
            <a:pPr marL="457200" lvl="1" indent="0">
              <a:buNone/>
            </a:pPr>
            <a:r>
              <a:rPr lang="en-US" sz="2000" dirty="0" smtClean="0"/>
              <a:t>Machine learning</a:t>
            </a:r>
            <a:endParaRPr lang="en-US" sz="2000" dirty="0"/>
          </a:p>
          <a:p>
            <a:pPr lvl="1"/>
            <a:r>
              <a:rPr lang="en-US" sz="2400" b="1" dirty="0" smtClean="0"/>
              <a:t>Heuristics</a:t>
            </a:r>
            <a:r>
              <a:rPr lang="en-US" sz="2400" dirty="0" smtClean="0"/>
              <a:t> </a:t>
            </a:r>
            <a:endParaRPr lang="en-US" sz="2400" dirty="0"/>
          </a:p>
          <a:p>
            <a:pPr lvl="1">
              <a:buFontTx/>
              <a:buNone/>
            </a:pPr>
            <a:r>
              <a:rPr lang="en-US" altLang="ja-JP" sz="2400" dirty="0">
                <a:ea typeface="ＭＳ Ｐゴシック" charset="-128"/>
              </a:rPr>
              <a:t>	Informal, judgmental knowledge of an application area that constitutes the “rules of good judgment” in the field. Heuristics also encompasses the knowledge of how to solve problems efficiently and effectively, how to plan steps in solving a complex problem, how to improve performance, and so </a:t>
            </a:r>
            <a:r>
              <a:rPr lang="en-US" altLang="ja-JP" sz="2400" dirty="0" smtClean="0">
                <a:ea typeface="ＭＳ Ｐゴシック" charset="-128"/>
              </a:rPr>
              <a:t>forth.</a:t>
            </a:r>
          </a:p>
          <a:p>
            <a:pPr lvl="1">
              <a:buFontTx/>
              <a:buNone/>
            </a:pPr>
            <a:r>
              <a:rPr lang="en-US" dirty="0" smtClean="0">
                <a:ea typeface="ＭＳ Ｐゴシック" charset="-128"/>
              </a:rPr>
              <a:t>It can be transferred as tacit knowledge </a:t>
            </a:r>
          </a:p>
          <a:p>
            <a:pPr lvl="1">
              <a:buFontTx/>
              <a:buNone/>
            </a:pPr>
            <a:r>
              <a:rPr lang="en-US" sz="2400" dirty="0" smtClean="0">
                <a:ea typeface="ＭＳ Ｐゴシック" charset="-128"/>
              </a:rPr>
              <a:t>Marketing activities are heuristic to high extent</a:t>
            </a:r>
            <a:endParaRPr lang="en-US" sz="24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5</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21495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74638"/>
            <a:ext cx="8430518" cy="706090"/>
          </a:xfrm>
        </p:spPr>
        <p:txBody>
          <a:bodyPr/>
          <a:lstStyle/>
          <a:p>
            <a:r>
              <a:rPr lang="en-US" sz="2400" dirty="0" smtClean="0"/>
              <a:t>Combining methods for exploring customer performance</a:t>
            </a:r>
            <a:endParaRPr lang="lt-LT" sz="2400"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50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0957766"/>
              </p:ext>
            </p:extLst>
          </p:nvPr>
        </p:nvGraphicFramePr>
        <p:xfrm>
          <a:off x="179513" y="1124744"/>
          <a:ext cx="8502526"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8727286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data mining</a:t>
            </a:r>
            <a:endParaRPr lang="lt-LT" dirty="0"/>
          </a:p>
        </p:txBody>
      </p:sp>
      <p:sp>
        <p:nvSpPr>
          <p:cNvPr id="3" name="Content Placeholder 2"/>
          <p:cNvSpPr>
            <a:spLocks noGrp="1"/>
          </p:cNvSpPr>
          <p:nvPr>
            <p:ph idx="1"/>
          </p:nvPr>
        </p:nvSpPr>
        <p:spPr/>
        <p:txBody>
          <a:bodyPr/>
          <a:lstStyle/>
          <a:p>
            <a:r>
              <a:rPr lang="en-US" dirty="0" smtClean="0"/>
              <a:t>Indicators for evaluation</a:t>
            </a:r>
          </a:p>
          <a:p>
            <a:r>
              <a:rPr lang="en-US" dirty="0" smtClean="0"/>
              <a:t>Opinion mining</a:t>
            </a:r>
          </a:p>
          <a:p>
            <a:r>
              <a:rPr lang="en-US" dirty="0" smtClean="0"/>
              <a:t>Text mining approaches and process</a:t>
            </a:r>
          </a:p>
          <a:p>
            <a:r>
              <a:rPr lang="en-US" dirty="0" smtClean="0"/>
              <a:t>Static analytic</a:t>
            </a:r>
          </a:p>
          <a:p>
            <a:r>
              <a:rPr lang="en-US" dirty="0" smtClean="0"/>
              <a:t>Dynamic analytic</a:t>
            </a:r>
          </a:p>
          <a:p>
            <a:r>
              <a:rPr lang="en-US" dirty="0" smtClean="0"/>
              <a:t>Sentiment analysis</a:t>
            </a:r>
          </a:p>
          <a:p>
            <a:r>
              <a:rPr lang="en-US" dirty="0" smtClean="0"/>
              <a:t>Classification</a:t>
            </a:r>
          </a:p>
          <a:p>
            <a:r>
              <a:rPr lang="en-US" dirty="0"/>
              <a:t>Social network generation for </a:t>
            </a:r>
            <a:r>
              <a:rPr lang="en-US" dirty="0" smtClean="0"/>
              <a:t>analysis</a:t>
            </a:r>
          </a:p>
          <a:p>
            <a:r>
              <a:rPr lang="en-US" dirty="0"/>
              <a:t>Social network analysis approach</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lt-LT" dirty="0"/>
          </a:p>
        </p:txBody>
      </p:sp>
      <p:sp>
        <p:nvSpPr>
          <p:cNvPr id="4" name="Slide Number Placeholder 3"/>
          <p:cNvSpPr>
            <a:spLocks noGrp="1"/>
          </p:cNvSpPr>
          <p:nvPr>
            <p:ph type="sldNum" sz="quarter" idx="12"/>
          </p:nvPr>
        </p:nvSpPr>
        <p:spPr/>
        <p:txBody>
          <a:bodyPr/>
          <a:lstStyle/>
          <a:p>
            <a:fld id="{C147A349-F5FA-4D28-8346-190CC3AC8D67}" type="slidenum">
              <a:rPr lang="en-US" smtClean="0"/>
              <a:pPr/>
              <a:t>51</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6443008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50106"/>
          </a:xfrm>
        </p:spPr>
        <p:txBody>
          <a:bodyPr/>
          <a:lstStyle/>
          <a:p>
            <a:r>
              <a:rPr lang="en-US" dirty="0" smtClean="0"/>
              <a:t>Social media analytics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52</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53090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1564071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 types in social media: </a:t>
            </a:r>
            <a:r>
              <a:rPr lang="en-US" dirty="0" smtClean="0"/>
              <a:t>Opinion mining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54848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7649924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 types in social media: text mining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476375"/>
            <a:ext cx="63055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6378012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process</a:t>
            </a:r>
            <a:endParaRPr lang="lt-LT" dirty="0"/>
          </a:p>
        </p:txBody>
      </p:sp>
      <p:sp>
        <p:nvSpPr>
          <p:cNvPr id="5" name="Content Placeholder 4"/>
          <p:cNvSpPr>
            <a:spLocks noGrp="1"/>
          </p:cNvSpPr>
          <p:nvPr>
            <p:ph idx="1"/>
          </p:nvPr>
        </p:nvSpPr>
        <p:spPr>
          <a:xfrm>
            <a:off x="455613" y="3717031"/>
            <a:ext cx="8226425" cy="576065"/>
          </a:xfrm>
        </p:spPr>
        <p:txBody>
          <a:bodyPr/>
          <a:lstStyle/>
          <a:p>
            <a:r>
              <a:rPr lang="en-US" dirty="0" smtClean="0"/>
              <a:t>Example  “I like this shoe”</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55</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2154"/>
            <a:ext cx="8774147" cy="18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75723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70263256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analytics (reporting, pivoting)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56</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409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3500569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analytics (reporting, pivoting)</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86484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4639503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analytics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4293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415340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classification (text)</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59</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484784"/>
            <a:ext cx="765654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2074358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7" name="Rectangle 3"/>
          <p:cNvSpPr>
            <a:spLocks noGrp="1" noChangeArrowheads="1"/>
          </p:cNvSpPr>
          <p:nvPr>
            <p:ph type="body" idx="1"/>
          </p:nvPr>
        </p:nvSpPr>
        <p:spPr>
          <a:xfrm>
            <a:off x="457200" y="1524000"/>
            <a:ext cx="8382000" cy="4876800"/>
          </a:xfrm>
        </p:spPr>
        <p:txBody>
          <a:bodyPr/>
          <a:lstStyle/>
          <a:p>
            <a:pPr marL="0" lvl="1" indent="0">
              <a:buNone/>
            </a:pPr>
            <a:r>
              <a:rPr lang="en-US" b="1" dirty="0" err="1" smtClean="0">
                <a:ea typeface="+mn-ea"/>
                <a:cs typeface="+mn-cs"/>
              </a:rPr>
              <a:t>Inferencing</a:t>
            </a:r>
            <a:r>
              <a:rPr lang="en-US" b="1" dirty="0" smtClean="0">
                <a:ea typeface="+mn-ea"/>
                <a:cs typeface="+mn-cs"/>
              </a:rPr>
              <a:t> </a:t>
            </a:r>
            <a:endParaRPr lang="en-US" b="1" dirty="0">
              <a:ea typeface="+mn-ea"/>
              <a:cs typeface="+mn-cs"/>
            </a:endParaRPr>
          </a:p>
          <a:p>
            <a:pPr marL="0" lvl="2" indent="0">
              <a:buNone/>
            </a:pPr>
            <a:r>
              <a:rPr lang="en-US" dirty="0">
                <a:ea typeface="+mn-ea"/>
                <a:cs typeface="+mn-cs"/>
              </a:rPr>
              <a:t>Reasoning capabilities</a:t>
            </a:r>
            <a:r>
              <a:rPr lang="en-US" altLang="zh-TW" dirty="0">
                <a:ea typeface="+mn-ea"/>
                <a:cs typeface="+mn-cs"/>
              </a:rPr>
              <a:t> that can build higher-level knowledge from existing heuristics</a:t>
            </a:r>
          </a:p>
          <a:p>
            <a:pPr marL="0" lvl="2" indent="0">
              <a:buNone/>
            </a:pPr>
            <a:r>
              <a:rPr lang="en-US" dirty="0">
                <a:ea typeface="+mn-ea"/>
                <a:cs typeface="+mn-cs"/>
              </a:rPr>
              <a:t>Expert knowledge and </a:t>
            </a:r>
            <a:r>
              <a:rPr lang="en-US" dirty="0" smtClean="0">
                <a:ea typeface="+mn-ea"/>
                <a:cs typeface="+mn-cs"/>
              </a:rPr>
              <a:t>experience </a:t>
            </a:r>
            <a:r>
              <a:rPr lang="en-US" dirty="0">
                <a:ea typeface="+mn-ea"/>
                <a:cs typeface="+mn-cs"/>
              </a:rPr>
              <a:t>capturing</a:t>
            </a:r>
          </a:p>
          <a:p>
            <a:pPr marL="0" lvl="1" indent="0">
              <a:buNone/>
            </a:pPr>
            <a:r>
              <a:rPr lang="en-US" b="1" dirty="0">
                <a:ea typeface="+mn-ea"/>
                <a:cs typeface="+mn-cs"/>
              </a:rPr>
              <a:t>Machine</a:t>
            </a:r>
            <a:r>
              <a:rPr lang="en-US" altLang="zh-TW" b="1" dirty="0">
                <a:ea typeface="+mn-ea"/>
                <a:cs typeface="+mn-cs"/>
              </a:rPr>
              <a:t> learning </a:t>
            </a:r>
          </a:p>
          <a:p>
            <a:pPr marL="0" lvl="2" indent="0">
              <a:buNone/>
            </a:pPr>
            <a:r>
              <a:rPr lang="en-US" altLang="zh-TW" dirty="0">
                <a:ea typeface="+mn-ea"/>
                <a:cs typeface="+mn-cs"/>
              </a:rPr>
              <a:t>Learning capabilities that allow systems to adjust their behavior and react to changes in the outside environment </a:t>
            </a:r>
          </a:p>
          <a:p>
            <a:pPr lvl="1"/>
            <a:endParaRPr lang="en-US"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6</a:t>
            </a:fld>
            <a:endParaRPr lang="en-US"/>
          </a:p>
        </p:txBody>
      </p:sp>
      <p:sp>
        <p:nvSpPr>
          <p:cNvPr id="5" name="Rectangle 2"/>
          <p:cNvSpPr txBox="1">
            <a:spLocks noChangeArrowheads="1"/>
          </p:cNvSpPr>
          <p:nvPr/>
        </p:nvSpPr>
        <p:spPr bwMode="auto">
          <a:xfrm>
            <a:off x="395536" y="26064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r>
              <a:rPr lang="en-US" altLang="zh-TW" dirty="0" smtClean="0">
                <a:ea typeface="新細明體" charset="-120"/>
              </a:rPr>
              <a:t>Characteristics of artificial intelligence </a:t>
            </a:r>
            <a:endParaRPr lang="en-US" altLang="zh-TW" dirty="0">
              <a:ea typeface="新細明體" charset="-120"/>
            </a:endParaRPr>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22409969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(support vector machine </a:t>
            </a:r>
            <a:r>
              <a:rPr lang="en-US" dirty="0" err="1" smtClean="0"/>
              <a:t>SVM</a:t>
            </a:r>
            <a:r>
              <a:rPr lang="en-US" dirty="0" smtClean="0"/>
              <a:t>)</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344816" cy="53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1917175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generation for analysis</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61</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95413"/>
            <a:ext cx="7632848" cy="543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1796273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analysis approach</a:t>
            </a:r>
            <a:endParaRPr lang="lt-LT" dirty="0"/>
          </a:p>
        </p:txBody>
      </p:sp>
      <p:sp>
        <p:nvSpPr>
          <p:cNvPr id="4" name="Slide Number Placeholder 3"/>
          <p:cNvSpPr>
            <a:spLocks noGrp="1"/>
          </p:cNvSpPr>
          <p:nvPr>
            <p:ph type="sldNum" sz="quarter" idx="12"/>
          </p:nvPr>
        </p:nvSpPr>
        <p:spPr/>
        <p:txBody>
          <a:bodyPr/>
          <a:lstStyle/>
          <a:p>
            <a:pPr>
              <a:defRPr/>
            </a:pPr>
            <a:fld id="{0ADCA02A-F5BF-432B-B124-D50387640E69}" type="slidenum">
              <a:rPr lang="en-US" smtClean="0"/>
              <a:pPr>
                <a:defRPr/>
              </a:pPr>
              <a:t>62</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86120"/>
            <a:ext cx="6480720" cy="525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lt-LT" smtClean="0"/>
              <a:t>Dalia Krikščiūnienė, MKIS 2014, Brno</a:t>
            </a:r>
            <a:endParaRPr lang="en-US" dirty="0"/>
          </a:p>
        </p:txBody>
      </p:sp>
    </p:spTree>
    <p:extLst>
      <p:ext uri="{BB962C8B-B14F-4D97-AF65-F5344CB8AC3E}">
        <p14:creationId xmlns:p14="http://schemas.microsoft.com/office/powerpoint/2010/main" val="21775240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of quantitative and qualitative values</a:t>
            </a:r>
            <a:endParaRPr lang="lt-LT" dirty="0"/>
          </a:p>
        </p:txBody>
      </p:sp>
      <p:sp>
        <p:nvSpPr>
          <p:cNvPr id="3" name="Content Placeholder 2"/>
          <p:cNvSpPr>
            <a:spLocks noGrp="1"/>
          </p:cNvSpPr>
          <p:nvPr>
            <p:ph idx="1"/>
          </p:nvPr>
        </p:nvSpPr>
        <p:spPr/>
        <p:txBody>
          <a:bodyPr/>
          <a:lstStyle/>
          <a:p>
            <a:r>
              <a:rPr lang="en-US" dirty="0" smtClean="0"/>
              <a:t>Constraints-meet </a:t>
            </a:r>
            <a:r>
              <a:rPr lang="en-US" dirty="0"/>
              <a:t>budget, exceed target </a:t>
            </a:r>
            <a:r>
              <a:rPr lang="en-US" dirty="0" smtClean="0"/>
              <a:t>sales</a:t>
            </a:r>
          </a:p>
          <a:p>
            <a:r>
              <a:rPr lang="en-US" dirty="0" smtClean="0"/>
              <a:t>Qualitative goal- to obtain advertisement which could maximize the effectiveness of reach to public</a:t>
            </a:r>
          </a:p>
          <a:p>
            <a:r>
              <a:rPr lang="en-US" dirty="0" smtClean="0"/>
              <a:t>The experts are invited (or surveys done) is order to define effectiveness of each media, also its dependency on number of shows</a:t>
            </a:r>
          </a:p>
          <a:p>
            <a:r>
              <a:rPr lang="en-US" dirty="0" smtClean="0"/>
              <a:t>The quantification of expert opinion: the effectiveness change by the 10</a:t>
            </a:r>
            <a:r>
              <a:rPr lang="en-US" baseline="30000" dirty="0" smtClean="0"/>
              <a:t>th</a:t>
            </a:r>
            <a:r>
              <a:rPr lang="en-US" dirty="0" smtClean="0"/>
              <a:t> show. It is expresses by number of people (out of 100) who watch the advertisement</a:t>
            </a:r>
            <a:endParaRPr lang="en-US" dirty="0"/>
          </a:p>
          <a:p>
            <a:r>
              <a:rPr lang="en-US" dirty="0" smtClean="0"/>
              <a:t>The goal of the optimization experiment is to maximize the effectiveness</a:t>
            </a:r>
          </a:p>
        </p:txBody>
      </p:sp>
      <p:sp>
        <p:nvSpPr>
          <p:cNvPr id="4" name="Footer Placeholder 3"/>
          <p:cNvSpPr>
            <a:spLocks noGrp="1"/>
          </p:cNvSpPr>
          <p:nvPr>
            <p:ph type="ftr" sz="quarter" idx="11"/>
          </p:nvPr>
        </p:nvSpPr>
        <p:spPr/>
        <p:txBody>
          <a:bodyPr/>
          <a:lstStyle/>
          <a:p>
            <a:r>
              <a:rPr lang="lt-LT" smtClean="0"/>
              <a:t>Dalia Krikščiūnienė, MKIS 2014, Brno</a:t>
            </a:r>
            <a:endParaRPr lang="en-US"/>
          </a:p>
        </p:txBody>
      </p:sp>
      <p:sp>
        <p:nvSpPr>
          <p:cNvPr id="5" name="Slide Number Placeholder 4"/>
          <p:cNvSpPr>
            <a:spLocks noGrp="1"/>
          </p:cNvSpPr>
          <p:nvPr>
            <p:ph type="sldNum" sz="quarter" idx="12"/>
          </p:nvPr>
        </p:nvSpPr>
        <p:spPr/>
        <p:txBody>
          <a:bodyPr/>
          <a:lstStyle/>
          <a:p>
            <a:fld id="{C147A349-F5FA-4D28-8346-190CC3AC8D67}" type="slidenum">
              <a:rPr lang="en-US" smtClean="0"/>
              <a:pPr/>
              <a:t>63</a:t>
            </a:fld>
            <a:endParaRPr lang="en-US"/>
          </a:p>
        </p:txBody>
      </p:sp>
    </p:spTree>
    <p:extLst>
      <p:ext uri="{BB962C8B-B14F-4D97-AF65-F5344CB8AC3E}">
        <p14:creationId xmlns:p14="http://schemas.microsoft.com/office/powerpoint/2010/main" val="50415462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b="1" smtClean="0"/>
              <a:t>Literature</a:t>
            </a:r>
            <a:endParaRPr lang="lt-LT" smtClean="0"/>
          </a:p>
        </p:txBody>
      </p:sp>
      <p:sp>
        <p:nvSpPr>
          <p:cNvPr id="66562" name="Content Placeholder 2"/>
          <p:cNvSpPr>
            <a:spLocks noGrp="1"/>
          </p:cNvSpPr>
          <p:nvPr>
            <p:ph idx="1"/>
          </p:nvPr>
        </p:nvSpPr>
        <p:spPr>
          <a:xfrm>
            <a:off x="2484438" y="1412875"/>
            <a:ext cx="6535737" cy="4997450"/>
          </a:xfrm>
        </p:spPr>
        <p:txBody>
          <a:bodyPr/>
          <a:lstStyle/>
          <a:p>
            <a:pPr marL="265113" indent="-265113">
              <a:buFontTx/>
              <a:buNone/>
            </a:pPr>
            <a:r>
              <a:rPr lang="en-GB" sz="1600" dirty="0" smtClean="0"/>
              <a:t>Berry, M.,</a:t>
            </a:r>
            <a:r>
              <a:rPr lang="en-GB" sz="1600" dirty="0" err="1" smtClean="0"/>
              <a:t>J.A</a:t>
            </a:r>
            <a:r>
              <a:rPr lang="en-GB" sz="1600" dirty="0" smtClean="0"/>
              <a:t>., </a:t>
            </a:r>
            <a:r>
              <a:rPr lang="en-GB" sz="1600" dirty="0" err="1" smtClean="0"/>
              <a:t>Linoff</a:t>
            </a:r>
            <a:r>
              <a:rPr lang="en-GB" sz="1600" dirty="0" smtClean="0"/>
              <a:t>, </a:t>
            </a:r>
            <a:r>
              <a:rPr lang="en-GB" sz="1600" dirty="0" err="1" smtClean="0"/>
              <a:t>G.S</a:t>
            </a:r>
            <a:r>
              <a:rPr lang="en-GB" sz="1600" dirty="0" smtClean="0"/>
              <a:t>. (2011), "Data Mining Techniques: For Marketing, Sales, and Customer Relationship Management", (3rd ed.), Indianapolis: Wiley Publishing, Inc.</a:t>
            </a:r>
            <a:endParaRPr lang="lt-LT" sz="1600" dirty="0" smtClean="0"/>
          </a:p>
          <a:p>
            <a:pPr marL="265113" indent="-265113">
              <a:buFontTx/>
              <a:buNone/>
            </a:pPr>
            <a:r>
              <a:rPr lang="lt-LT" sz="1600" dirty="0"/>
              <a:t>(Electronic Version): StatSoft, Inc. (2012). Electronic Statistics Textbook. Tulsa, OK: StatSoft. WEB: </a:t>
            </a:r>
            <a:r>
              <a:rPr lang="lt-LT" sz="1600" dirty="0">
                <a:hlinkClick r:id="rId2"/>
              </a:rPr>
              <a:t>http://www.statsoft.com/textbook</a:t>
            </a:r>
            <a:r>
              <a:rPr lang="lt-LT" sz="1600" dirty="0" smtClean="0">
                <a:hlinkClick r:id="rId2"/>
              </a:rPr>
              <a:t>/</a:t>
            </a:r>
            <a:endParaRPr lang="en-US" sz="1600" dirty="0" smtClean="0"/>
          </a:p>
          <a:p>
            <a:pPr marL="265113" indent="-265113">
              <a:buFontTx/>
              <a:buNone/>
            </a:pPr>
            <a:r>
              <a:rPr lang="en-US" sz="1600" dirty="0"/>
              <a:t>(Printed Version): Hill, T. &amp; </a:t>
            </a:r>
            <a:r>
              <a:rPr lang="en-US" sz="1600" dirty="0" err="1"/>
              <a:t>Lewicki</a:t>
            </a:r>
            <a:r>
              <a:rPr lang="en-US" sz="1600" dirty="0"/>
              <a:t>, P. (2007). STATISTICS: Methods and Applications. </a:t>
            </a:r>
            <a:r>
              <a:rPr lang="en-US" sz="1600" dirty="0" err="1"/>
              <a:t>StatSoft</a:t>
            </a:r>
            <a:r>
              <a:rPr lang="en-US" sz="1600" dirty="0"/>
              <a:t>, Tulsa, OK.</a:t>
            </a:r>
            <a:endParaRPr lang="en-US" sz="1600" dirty="0" smtClean="0"/>
          </a:p>
          <a:p>
            <a:pPr marL="265113" indent="-265113">
              <a:buFontTx/>
              <a:buNone/>
            </a:pPr>
            <a:r>
              <a:rPr lang="en-GB" sz="1600" dirty="0" smtClean="0"/>
              <a:t>Sugar CRM Implementation </a:t>
            </a:r>
            <a:r>
              <a:rPr lang="en-GB" sz="1600" dirty="0" smtClean="0">
                <a:hlinkClick r:id="rId3"/>
              </a:rPr>
              <a:t>http://</a:t>
            </a:r>
            <a:r>
              <a:rPr lang="en-GB" sz="1600" dirty="0" err="1" smtClean="0">
                <a:hlinkClick r:id="rId3"/>
              </a:rPr>
              <a:t>www.optimuscrm.com</a:t>
            </a:r>
            <a:r>
              <a:rPr lang="en-GB" sz="1600" dirty="0" smtClean="0">
                <a:hlinkClick r:id="rId3"/>
              </a:rPr>
              <a:t>/</a:t>
            </a:r>
            <a:r>
              <a:rPr lang="en-GB" sz="1600" dirty="0" err="1" smtClean="0">
                <a:hlinkClick r:id="rId3"/>
              </a:rPr>
              <a:t>index.php?lang</a:t>
            </a:r>
            <a:r>
              <a:rPr lang="en-GB" sz="1600" dirty="0" smtClean="0">
                <a:hlinkClick r:id="rId3"/>
              </a:rPr>
              <a:t>=en</a:t>
            </a:r>
            <a:endParaRPr lang="lt-LT" sz="1600" dirty="0" smtClean="0"/>
          </a:p>
          <a:p>
            <a:pPr marL="265113" indent="-265113">
              <a:buFontTx/>
              <a:buNone/>
            </a:pPr>
            <a:r>
              <a:rPr lang="en-GB" sz="1600" dirty="0" err="1" smtClean="0"/>
              <a:t>Statsoft</a:t>
            </a:r>
            <a:r>
              <a:rPr lang="en-GB" sz="1600" dirty="0" smtClean="0"/>
              <a:t>: the creators of </a:t>
            </a:r>
            <a:r>
              <a:rPr lang="en-GB" sz="1600" dirty="0" err="1" smtClean="0"/>
              <a:t>Statistica</a:t>
            </a:r>
            <a:r>
              <a:rPr lang="en-GB" sz="1600" dirty="0" smtClean="0"/>
              <a:t>  </a:t>
            </a:r>
            <a:r>
              <a:rPr lang="en-GB" sz="1600" dirty="0" smtClean="0">
                <a:hlinkClick r:id="rId4"/>
              </a:rPr>
              <a:t>http://</a:t>
            </a:r>
            <a:r>
              <a:rPr lang="en-GB" sz="1600" dirty="0" err="1" smtClean="0">
                <a:hlinkClick r:id="rId4"/>
              </a:rPr>
              <a:t>www.statsoft.com</a:t>
            </a:r>
            <a:endParaRPr lang="lt-LT" sz="1600" dirty="0" smtClean="0"/>
          </a:p>
          <a:p>
            <a:pPr marL="265113" indent="-265113">
              <a:buFontTx/>
              <a:buNone/>
            </a:pPr>
            <a:r>
              <a:rPr lang="en-GB" sz="1600" dirty="0" err="1" smtClean="0"/>
              <a:t>Viscovery</a:t>
            </a:r>
            <a:r>
              <a:rPr lang="en-GB" sz="1600" dirty="0" smtClean="0"/>
              <a:t> </a:t>
            </a:r>
            <a:r>
              <a:rPr lang="en-GB" sz="1600" dirty="0" err="1" smtClean="0"/>
              <a:t>Somine</a:t>
            </a:r>
            <a:r>
              <a:rPr lang="en-GB" sz="1600" dirty="0" smtClean="0"/>
              <a:t> </a:t>
            </a:r>
            <a:r>
              <a:rPr lang="en-GB" sz="1600" dirty="0" smtClean="0">
                <a:hlinkClick r:id="rId5"/>
              </a:rPr>
              <a:t>http://</a:t>
            </a:r>
            <a:r>
              <a:rPr lang="en-GB" sz="1600" dirty="0" err="1" smtClean="0">
                <a:hlinkClick r:id="rId5"/>
              </a:rPr>
              <a:t>www.viscovery.net</a:t>
            </a:r>
            <a:r>
              <a:rPr lang="en-GB" sz="1600" dirty="0" smtClean="0">
                <a:hlinkClick r:id="rId5"/>
              </a:rPr>
              <a:t>/</a:t>
            </a:r>
            <a:endParaRPr lang="en-GB" sz="1600" dirty="0" smtClean="0"/>
          </a:p>
        </p:txBody>
      </p:sp>
      <p:sp>
        <p:nvSpPr>
          <p:cNvPr id="66563" name="Slide Number Placeholder 3"/>
          <p:cNvSpPr>
            <a:spLocks noGrp="1"/>
          </p:cNvSpPr>
          <p:nvPr>
            <p:ph type="sldNum" sz="quarter" idx="12"/>
          </p:nvPr>
        </p:nvSpPr>
        <p:spPr>
          <a:noFill/>
          <a:ln>
            <a:miter lim="800000"/>
            <a:headEnd/>
            <a:tailEnd/>
          </a:ln>
        </p:spPr>
        <p:txBody>
          <a:bodyPr/>
          <a:lstStyle/>
          <a:p>
            <a:fld id="{AD1D6C70-2F59-4C7B-9C98-BFC53420FC58}" type="slidenum">
              <a:rPr lang="en-US" smtClean="0"/>
              <a:pPr/>
              <a:t>64</a:t>
            </a:fld>
            <a:endParaRPr lang="en-US" smtClean="0"/>
          </a:p>
        </p:txBody>
      </p:sp>
      <p:sp>
        <p:nvSpPr>
          <p:cNvPr id="2" name="Footer Placeholder 1"/>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7041679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359080" cy="980728"/>
          </a:xfrm>
        </p:spPr>
        <p:txBody>
          <a:bodyPr/>
          <a:lstStyle/>
          <a:p>
            <a:r>
              <a:rPr lang="en-US" sz="3200" dirty="0"/>
              <a:t>Designing the Knowledge Discovery </a:t>
            </a:r>
            <a:r>
              <a:rPr lang="en-US" sz="3200" dirty="0" smtClean="0"/>
              <a:t>System</a:t>
            </a:r>
            <a:endParaRPr lang="en-US" sz="3200" dirty="0"/>
          </a:p>
        </p:txBody>
      </p:sp>
      <p:sp>
        <p:nvSpPr>
          <p:cNvPr id="22531" name="Rectangle 3"/>
          <p:cNvSpPr>
            <a:spLocks noGrp="1" noChangeArrowheads="1"/>
          </p:cNvSpPr>
          <p:nvPr>
            <p:ph type="body" idx="1"/>
          </p:nvPr>
        </p:nvSpPr>
        <p:spPr>
          <a:xfrm>
            <a:off x="0" y="908720"/>
            <a:ext cx="8964488" cy="5472608"/>
          </a:xfrm>
        </p:spPr>
        <p:txBody>
          <a:bodyPr/>
          <a:lstStyle/>
          <a:p>
            <a:pPr marL="914400" lvl="1" indent="-457200">
              <a:lnSpc>
                <a:spcPct val="90000"/>
              </a:lnSpc>
              <a:buFont typeface="+mj-lt"/>
              <a:buAutoNum type="arabicPeriod"/>
            </a:pPr>
            <a:r>
              <a:rPr lang="en-US" dirty="0">
                <a:ea typeface="ＭＳ Ｐゴシック" charset="-128"/>
              </a:rPr>
              <a:t>Business Understanding – To obtain the highest benefit from data mining, there must be a clear statement of the business objectives. </a:t>
            </a:r>
          </a:p>
          <a:p>
            <a:pPr marL="914400" lvl="1" indent="-457200">
              <a:lnSpc>
                <a:spcPct val="90000"/>
              </a:lnSpc>
              <a:buFont typeface="+mj-lt"/>
              <a:buAutoNum type="arabicPeriod"/>
            </a:pPr>
            <a:r>
              <a:rPr lang="en-US" dirty="0">
                <a:ea typeface="ＭＳ Ｐゴシック" charset="-128"/>
              </a:rPr>
              <a:t>Data Understanding – Knowing the data well can permit the designer to tailor the algorithm or tools used for data mining to his/her specific problem.  </a:t>
            </a:r>
          </a:p>
          <a:p>
            <a:pPr marL="914400" lvl="1" indent="-457200">
              <a:lnSpc>
                <a:spcPct val="90000"/>
              </a:lnSpc>
              <a:buFont typeface="+mj-lt"/>
              <a:buAutoNum type="arabicPeriod"/>
            </a:pPr>
            <a:r>
              <a:rPr lang="en-US" dirty="0">
                <a:ea typeface="ＭＳ Ｐゴシック" charset="-128"/>
              </a:rPr>
              <a:t>Data Preparation – Data selection, variable construction and transformation, integration, and formatting</a:t>
            </a:r>
          </a:p>
          <a:p>
            <a:pPr marL="914400" lvl="1" indent="-457200">
              <a:lnSpc>
                <a:spcPct val="90000"/>
              </a:lnSpc>
              <a:buFont typeface="+mj-lt"/>
              <a:buAutoNum type="arabicPeriod"/>
            </a:pPr>
            <a:r>
              <a:rPr lang="en-US" dirty="0">
                <a:ea typeface="ＭＳ Ｐゴシック" charset="-128"/>
              </a:rPr>
              <a:t>Model building and validation – Building an accurate model is a trial and error process.  The process often </a:t>
            </a:r>
            <a:r>
              <a:rPr lang="en-US" dirty="0" smtClean="0">
                <a:ea typeface="ＭＳ Ｐゴシック" charset="-128"/>
              </a:rPr>
              <a:t>requires data </a:t>
            </a:r>
            <a:r>
              <a:rPr lang="en-US" dirty="0">
                <a:ea typeface="ＭＳ Ｐゴシック" charset="-128"/>
              </a:rPr>
              <a:t>mining specialist to iteratively try several options, until the best model emerges. </a:t>
            </a:r>
          </a:p>
          <a:p>
            <a:pPr marL="914400" lvl="1" indent="-457200">
              <a:lnSpc>
                <a:spcPct val="90000"/>
              </a:lnSpc>
              <a:buFont typeface="+mj-lt"/>
              <a:buAutoNum type="arabicPeriod"/>
            </a:pPr>
            <a:r>
              <a:rPr lang="en-US" dirty="0">
                <a:ea typeface="ＭＳ Ｐゴシック" charset="-128"/>
              </a:rPr>
              <a:t>Evaluation and interpretation – Once the model is determined, the validation dataset is fed through the model. </a:t>
            </a:r>
          </a:p>
          <a:p>
            <a:pPr marL="914400" lvl="1" indent="-457200">
              <a:lnSpc>
                <a:spcPct val="90000"/>
              </a:lnSpc>
              <a:buFont typeface="+mj-lt"/>
              <a:buAutoNum type="arabicPeriod"/>
            </a:pPr>
            <a:r>
              <a:rPr lang="en-US" dirty="0">
                <a:ea typeface="ＭＳ Ｐゴシック" charset="-128"/>
              </a:rPr>
              <a:t>Deployment – Involves implementing the ‘live’ model within an organization to aid the decision making process. </a:t>
            </a:r>
          </a:p>
          <a:p>
            <a:pPr marL="457200" indent="-457200">
              <a:lnSpc>
                <a:spcPct val="90000"/>
              </a:lnSpc>
              <a:buFont typeface="Times" pitchFamily="18" charset="0"/>
              <a:buNone/>
            </a:pPr>
            <a:endParaRPr lang="en-US" sz="2000" dirty="0"/>
          </a:p>
        </p:txBody>
      </p:sp>
      <p:sp>
        <p:nvSpPr>
          <p:cNvPr id="2" name="Slide Number Placeholder 1"/>
          <p:cNvSpPr>
            <a:spLocks noGrp="1"/>
          </p:cNvSpPr>
          <p:nvPr>
            <p:ph type="sldNum" sz="quarter" idx="12"/>
          </p:nvPr>
        </p:nvSpPr>
        <p:spPr/>
        <p:txBody>
          <a:bodyPr/>
          <a:lstStyle/>
          <a:p>
            <a:fld id="{C147A349-F5FA-4D28-8346-190CC3AC8D67}" type="slidenum">
              <a:rPr lang="en-US" smtClean="0"/>
              <a:pPr/>
              <a:t>7</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42872428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 y="860629"/>
            <a:ext cx="8845120" cy="52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187624" y="433900"/>
            <a:ext cx="6548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dirty="0">
                <a:latin typeface="Arial" charset="0"/>
                <a:cs typeface="Times New Roman" pitchFamily="18" charset="0"/>
              </a:rPr>
              <a:t> </a:t>
            </a:r>
            <a:r>
              <a:rPr lang="en-US" dirty="0">
                <a:latin typeface="Arial" charset="0"/>
                <a:cs typeface="Times New Roman" pitchFamily="18" charset="0"/>
              </a:rPr>
              <a:t>CRISP-</a:t>
            </a:r>
            <a:r>
              <a:rPr lang="en-US" dirty="0" err="1">
                <a:latin typeface="Arial" charset="0"/>
                <a:cs typeface="Times New Roman" pitchFamily="18" charset="0"/>
              </a:rPr>
              <a:t>DM</a:t>
            </a:r>
            <a:r>
              <a:rPr lang="en-US" dirty="0">
                <a:latin typeface="Arial" charset="0"/>
                <a:cs typeface="Times New Roman" pitchFamily="18" charset="0"/>
              </a:rPr>
              <a:t> Data Mining Process Methodology</a:t>
            </a:r>
            <a:r>
              <a:rPr lang="en-US" dirty="0">
                <a:latin typeface="Times New Roman" pitchFamily="18" charset="0"/>
                <a:cs typeface="Times New Roman" pitchFamily="18" charset="0"/>
              </a:rPr>
              <a:t> </a:t>
            </a:r>
          </a:p>
        </p:txBody>
      </p:sp>
      <p:sp>
        <p:nvSpPr>
          <p:cNvPr id="2" name="Slide Number Placeholder 1"/>
          <p:cNvSpPr>
            <a:spLocks noGrp="1"/>
          </p:cNvSpPr>
          <p:nvPr>
            <p:ph type="sldNum" sz="quarter" idx="12"/>
          </p:nvPr>
        </p:nvSpPr>
        <p:spPr/>
        <p:txBody>
          <a:bodyPr/>
          <a:lstStyle/>
          <a:p>
            <a:fld id="{CF593E37-DA09-47EB-B6E2-C4DB3AF32A64}" type="slidenum">
              <a:rPr lang="en-US" smtClean="0"/>
              <a:pPr/>
              <a:t>8</a:t>
            </a:fld>
            <a:endParaRPr lang="en-US"/>
          </a:p>
        </p:txBody>
      </p:sp>
      <p:sp>
        <p:nvSpPr>
          <p:cNvPr id="3" name="Footer Placeholder 2"/>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3130573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185988"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lt-LT"/>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00150"/>
            <a:ext cx="6120680" cy="54499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521" y="274638"/>
            <a:ext cx="8430518" cy="850105"/>
          </a:xfrm>
        </p:spPr>
        <p:txBody>
          <a:bodyPr/>
          <a:lstStyle/>
          <a:p>
            <a:r>
              <a:rPr lang="en-US" sz="2800" dirty="0"/>
              <a:t>The Iterative Nature of the Knowledge Discovery </a:t>
            </a:r>
            <a:r>
              <a:rPr lang="en-US" sz="2800" dirty="0" smtClean="0"/>
              <a:t>process</a:t>
            </a:r>
            <a:endParaRPr lang="lt-LT" sz="2800" dirty="0"/>
          </a:p>
        </p:txBody>
      </p:sp>
      <p:sp>
        <p:nvSpPr>
          <p:cNvPr id="2" name="Slide Number Placeholder 1"/>
          <p:cNvSpPr>
            <a:spLocks noGrp="1"/>
          </p:cNvSpPr>
          <p:nvPr>
            <p:ph type="sldNum" sz="quarter" idx="12"/>
          </p:nvPr>
        </p:nvSpPr>
        <p:spPr/>
        <p:txBody>
          <a:bodyPr/>
          <a:lstStyle/>
          <a:p>
            <a:fld id="{CF593E37-DA09-47EB-B6E2-C4DB3AF32A64}" type="slidenum">
              <a:rPr lang="en-US" smtClean="0"/>
              <a:pPr/>
              <a:t>9</a:t>
            </a:fld>
            <a:endParaRPr lang="en-US"/>
          </a:p>
        </p:txBody>
      </p:sp>
      <p:sp>
        <p:nvSpPr>
          <p:cNvPr id="5" name="Footer Placeholder 4"/>
          <p:cNvSpPr>
            <a:spLocks noGrp="1"/>
          </p:cNvSpPr>
          <p:nvPr>
            <p:ph type="ftr" sz="quarter" idx="11"/>
          </p:nvPr>
        </p:nvSpPr>
        <p:spPr/>
        <p:txBody>
          <a:bodyPr/>
          <a:lstStyle/>
          <a:p>
            <a:r>
              <a:rPr lang="lt-LT" smtClean="0"/>
              <a:t>Dalia Krikščiūnienė, MKIS 2014, Brno</a:t>
            </a:r>
            <a:endParaRPr lang="en-US"/>
          </a:p>
        </p:txBody>
      </p:sp>
    </p:spTree>
    <p:extLst>
      <p:ext uri="{BB962C8B-B14F-4D97-AF65-F5344CB8AC3E}">
        <p14:creationId xmlns:p14="http://schemas.microsoft.com/office/powerpoint/2010/main" val="12806038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Gelsvas_fonas">
  <a:themeElements>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CC66"/>
        </a:lt1>
        <a:dk2>
          <a:srgbClr val="000000"/>
        </a:dk2>
        <a:lt2>
          <a:srgbClr val="CCCCCC"/>
        </a:lt2>
        <a:accent1>
          <a:srgbClr val="A16B00"/>
        </a:accent1>
        <a:accent2>
          <a:srgbClr val="8C5E00"/>
        </a:accent2>
        <a:accent3>
          <a:srgbClr val="FFE2B8"/>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CC66"/>
        </a:lt1>
        <a:dk2>
          <a:srgbClr val="000000"/>
        </a:dk2>
        <a:lt2>
          <a:srgbClr val="CCCCCC"/>
        </a:lt2>
        <a:accent1>
          <a:srgbClr val="807113"/>
        </a:accent1>
        <a:accent2>
          <a:srgbClr val="994B08"/>
        </a:accent2>
        <a:accent3>
          <a:srgbClr val="FFE2B8"/>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CC66"/>
        </a:lt1>
        <a:dk2>
          <a:srgbClr val="000000"/>
        </a:dk2>
        <a:lt2>
          <a:srgbClr val="CCCCCC"/>
        </a:lt2>
        <a:accent1>
          <a:srgbClr val="336580"/>
        </a:accent1>
        <a:accent2>
          <a:srgbClr val="7A5200"/>
        </a:accent2>
        <a:accent3>
          <a:srgbClr val="FFE2B8"/>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CC66"/>
        </a:lt1>
        <a:dk2>
          <a:srgbClr val="000000"/>
        </a:dk2>
        <a:lt2>
          <a:srgbClr val="CCCCCC"/>
        </a:lt2>
        <a:accent1>
          <a:srgbClr val="547A31"/>
        </a:accent1>
        <a:accent2>
          <a:srgbClr val="445187"/>
        </a:accent2>
        <a:accent3>
          <a:srgbClr val="FFE2B8"/>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16B00"/>
        </a:accent1>
        <a:accent2>
          <a:srgbClr val="8C5E00"/>
        </a:accent2>
        <a:accent3>
          <a:srgbClr val="FFFFFF"/>
        </a:accent3>
        <a:accent4>
          <a:srgbClr val="000000"/>
        </a:accent4>
        <a:accent5>
          <a:srgbClr val="CDBAAA"/>
        </a:accent5>
        <a:accent6>
          <a:srgbClr val="7E5400"/>
        </a:accent6>
        <a:hlink>
          <a:srgbClr val="7A5200"/>
        </a:hlink>
        <a:folHlink>
          <a:srgbClr val="6E4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7113"/>
        </a:accent1>
        <a:accent2>
          <a:srgbClr val="994B08"/>
        </a:accent2>
        <a:accent3>
          <a:srgbClr val="FFFFFF"/>
        </a:accent3>
        <a:accent4>
          <a:srgbClr val="000000"/>
        </a:accent4>
        <a:accent5>
          <a:srgbClr val="C0BBAA"/>
        </a:accent5>
        <a:accent6>
          <a:srgbClr val="8A4306"/>
        </a:accent6>
        <a:hlink>
          <a:srgbClr val="734C00"/>
        </a:hlink>
        <a:folHlink>
          <a:srgbClr val="87352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8F8F8"/>
        </a:lt1>
        <a:dk2>
          <a:srgbClr val="000000"/>
        </a:dk2>
        <a:lt2>
          <a:srgbClr val="CCCCCC"/>
        </a:lt2>
        <a:accent1>
          <a:srgbClr val="336580"/>
        </a:accent1>
        <a:accent2>
          <a:srgbClr val="7A5200"/>
        </a:accent2>
        <a:accent3>
          <a:srgbClr val="FBFBFB"/>
        </a:accent3>
        <a:accent4>
          <a:srgbClr val="000000"/>
        </a:accent4>
        <a:accent5>
          <a:srgbClr val="ADB8C0"/>
        </a:accent5>
        <a:accent6>
          <a:srgbClr val="6E4900"/>
        </a:accent6>
        <a:hlink>
          <a:srgbClr val="503F73"/>
        </a:hlink>
        <a:folHlink>
          <a:srgbClr val="1D523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47A31"/>
        </a:accent1>
        <a:accent2>
          <a:srgbClr val="445187"/>
        </a:accent2>
        <a:accent3>
          <a:srgbClr val="FFFFFF"/>
        </a:accent3>
        <a:accent4>
          <a:srgbClr val="000000"/>
        </a:accent4>
        <a:accent5>
          <a:srgbClr val="B3BEAD"/>
        </a:accent5>
        <a:accent6>
          <a:srgbClr val="3D497A"/>
        </a:accent6>
        <a:hlink>
          <a:srgbClr val="80334A"/>
        </a:hlink>
        <a:folHlink>
          <a:srgbClr val="6141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4451</Words>
  <Application>Microsoft Office PowerPoint</Application>
  <PresentationFormat>On-screen Show (4:3)</PresentationFormat>
  <Paragraphs>446</Paragraphs>
  <Slides>64</Slides>
  <Notes>6</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Gelsvas_fonas</vt:lpstr>
      <vt:lpstr>1_Default Design</vt:lpstr>
      <vt:lpstr>Marketing Information Systems: part 3</vt:lpstr>
      <vt:lpstr>Computational methods for marketing</vt:lpstr>
      <vt:lpstr>Data Mining Techniques Applications </vt:lpstr>
      <vt:lpstr>Artificial intelligence (AI): The subfield of computer science concerned with symbolic reasoning and problem solving</vt:lpstr>
      <vt:lpstr>Characteristics of artificial intelligence </vt:lpstr>
      <vt:lpstr>PowerPoint Presentation</vt:lpstr>
      <vt:lpstr>Designing the Knowledge Discovery System</vt:lpstr>
      <vt:lpstr>PowerPoint Presentation</vt:lpstr>
      <vt:lpstr>The Iterative Nature of the Knowledge Discovery process</vt:lpstr>
      <vt:lpstr>Data Mining Technique categories</vt:lpstr>
      <vt:lpstr>Web Data Mining - Types</vt:lpstr>
      <vt:lpstr>Barriers to the use of DM</vt:lpstr>
      <vt:lpstr>Variables for consideration in airline planning</vt:lpstr>
      <vt:lpstr>Classification of data mining methods for CRM</vt:lpstr>
      <vt:lpstr>Neural networks</vt:lpstr>
      <vt:lpstr>Good NN problem has following characteristics</vt:lpstr>
      <vt:lpstr>Neural network analysis</vt:lpstr>
      <vt:lpstr>Neural network analysis</vt:lpstr>
      <vt:lpstr>Neural network models</vt:lpstr>
      <vt:lpstr>The Multilayer Perceptron NN model</vt:lpstr>
      <vt:lpstr>Multilayer perceptron</vt:lpstr>
      <vt:lpstr>Multilayer perceptron</vt:lpstr>
      <vt:lpstr>Multilayer perceptron</vt:lpstr>
      <vt:lpstr>Multilayer perceptron</vt:lpstr>
      <vt:lpstr>Multilayer perceptron</vt:lpstr>
      <vt:lpstr>Multilayer perceptron</vt:lpstr>
      <vt:lpstr>Radial basis function network</vt:lpstr>
      <vt:lpstr>Radial basis function network RBF</vt:lpstr>
      <vt:lpstr>Radial basis function network</vt:lpstr>
      <vt:lpstr>Radial basis function network</vt:lpstr>
      <vt:lpstr>Probabilistic NN</vt:lpstr>
      <vt:lpstr>Probabilistic Neural Network model </vt:lpstr>
      <vt:lpstr>PowerPoint Presentation</vt:lpstr>
      <vt:lpstr>Memory-Based Reasoning MBR</vt:lpstr>
      <vt:lpstr>Memory-Based Reasoning MBR</vt:lpstr>
      <vt:lpstr>Survival analysis</vt:lpstr>
      <vt:lpstr>Survival analysis</vt:lpstr>
      <vt:lpstr>Association rules</vt:lpstr>
      <vt:lpstr>Association rules</vt:lpstr>
      <vt:lpstr>SOM – self organizing maps</vt:lpstr>
      <vt:lpstr>SOM – self organizing maps</vt:lpstr>
      <vt:lpstr>SOM – self organizing maps</vt:lpstr>
      <vt:lpstr>SOM – self organizing maps: cluster differences, influence of single variable to cluster separation</vt:lpstr>
      <vt:lpstr>Fuzzy inference</vt:lpstr>
      <vt:lpstr>Fuzzy Sets</vt:lpstr>
      <vt:lpstr>Membership Functions (MFs)</vt:lpstr>
      <vt:lpstr>Fuzzy Inference System (FIS)</vt:lpstr>
      <vt:lpstr>Fuzzy inference: surface diagrams for relationship among variables</vt:lpstr>
      <vt:lpstr>Fuzzy methods for marketing</vt:lpstr>
      <vt:lpstr>Combining methods for exploring customer performance</vt:lpstr>
      <vt:lpstr>Web data mining</vt:lpstr>
      <vt:lpstr>Social media analytics</vt:lpstr>
      <vt:lpstr>Analytic types in social media: Opinion mining</vt:lpstr>
      <vt:lpstr>Analytic types in social media: text mining</vt:lpstr>
      <vt:lpstr>Mining process</vt:lpstr>
      <vt:lpstr>Static analytics (reporting, pivoting)</vt:lpstr>
      <vt:lpstr>Static analytics (reporting, pivoting)</vt:lpstr>
      <vt:lpstr>Dynamic analytics</vt:lpstr>
      <vt:lpstr>Sentiment classification (text)</vt:lpstr>
      <vt:lpstr>Classification (support vector machine SVM)</vt:lpstr>
      <vt:lpstr>Social network generation for analysis</vt:lpstr>
      <vt:lpstr>Social network analysis approach</vt:lpstr>
      <vt:lpstr>Optimization of quantitative and qualitative values</vt:lpstr>
      <vt:lpstr>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Krikščiūnienė</dc:creator>
  <cp:lastModifiedBy>Dalia</cp:lastModifiedBy>
  <cp:revision>124</cp:revision>
  <dcterms:created xsi:type="dcterms:W3CDTF">2012-11-01T17:33:09Z</dcterms:created>
  <dcterms:modified xsi:type="dcterms:W3CDTF">2014-11-24T14:30:28Z</dcterms:modified>
</cp:coreProperties>
</file>