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88" r:id="rId3"/>
    <p:sldId id="291" r:id="rId4"/>
    <p:sldId id="292" r:id="rId5"/>
    <p:sldId id="277" r:id="rId6"/>
    <p:sldId id="278" r:id="rId7"/>
    <p:sldId id="279" r:id="rId8"/>
    <p:sldId id="280" r:id="rId9"/>
    <p:sldId id="297" r:id="rId10"/>
    <p:sldId id="296" r:id="rId11"/>
    <p:sldId id="293" r:id="rId12"/>
    <p:sldId id="281" r:id="rId13"/>
    <p:sldId id="294" r:id="rId14"/>
    <p:sldId id="283" r:id="rId15"/>
    <p:sldId id="284" r:id="rId16"/>
    <p:sldId id="285" r:id="rId17"/>
    <p:sldId id="286" r:id="rId18"/>
    <p:sldId id="295" r:id="rId19"/>
    <p:sldId id="290" r:id="rId20"/>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747" autoAdjust="0"/>
  </p:normalViewPr>
  <p:slideViewPr>
    <p:cSldViewPr>
      <p:cViewPr varScale="1">
        <p:scale>
          <a:sx n="89" d="100"/>
          <a:sy n="89" d="100"/>
        </p:scale>
        <p:origin x="216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A20442-54F2-4BE2-A957-2738E092D9A3}" type="datetimeFigureOut">
              <a:rPr lang="cs-CZ" smtClean="0"/>
              <a:pPr/>
              <a:t>3. 10. 2014</a:t>
            </a:fld>
            <a:endParaRPr lang="cs-C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1CB1A6-FB41-48FD-A234-D5BBE17AC7C7}" type="slidenum">
              <a:rPr lang="cs-CZ" smtClean="0"/>
              <a:pPr/>
              <a:t>‹#›</a:t>
            </a:fld>
            <a:endParaRPr lang="cs-CZ"/>
          </a:p>
        </p:txBody>
      </p:sp>
    </p:spTree>
    <p:extLst>
      <p:ext uri="{BB962C8B-B14F-4D97-AF65-F5344CB8AC3E}">
        <p14:creationId xmlns:p14="http://schemas.microsoft.com/office/powerpoint/2010/main" val="1794982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641CB1A6-FB41-48FD-A234-D5BBE17AC7C7}" type="slidenum">
              <a:rPr lang="cs-CZ" smtClean="0"/>
              <a:pPr/>
              <a:t>2</a:t>
            </a:fld>
            <a:endParaRPr lang="cs-CZ"/>
          </a:p>
        </p:txBody>
      </p:sp>
    </p:spTree>
    <p:extLst>
      <p:ext uri="{BB962C8B-B14F-4D97-AF65-F5344CB8AC3E}">
        <p14:creationId xmlns:p14="http://schemas.microsoft.com/office/powerpoint/2010/main" val="259596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641CB1A6-FB41-48FD-A234-D5BBE17AC7C7}" type="slidenum">
              <a:rPr lang="cs-CZ" smtClean="0"/>
              <a:pPr/>
              <a:t>3</a:t>
            </a:fld>
            <a:endParaRPr lang="cs-CZ"/>
          </a:p>
        </p:txBody>
      </p:sp>
    </p:spTree>
    <p:extLst>
      <p:ext uri="{BB962C8B-B14F-4D97-AF65-F5344CB8AC3E}">
        <p14:creationId xmlns:p14="http://schemas.microsoft.com/office/powerpoint/2010/main" val="848262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641CB1A6-FB41-48FD-A234-D5BBE17AC7C7}" type="slidenum">
              <a:rPr lang="cs-CZ" smtClean="0"/>
              <a:pPr/>
              <a:t>4</a:t>
            </a:fld>
            <a:endParaRPr lang="cs-CZ"/>
          </a:p>
        </p:txBody>
      </p:sp>
    </p:spTree>
    <p:extLst>
      <p:ext uri="{BB962C8B-B14F-4D97-AF65-F5344CB8AC3E}">
        <p14:creationId xmlns:p14="http://schemas.microsoft.com/office/powerpoint/2010/main" val="2558761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641CB1A6-FB41-48FD-A234-D5BBE17AC7C7}" type="slidenum">
              <a:rPr lang="cs-CZ" smtClean="0"/>
              <a:pPr/>
              <a:t>8</a:t>
            </a:fld>
            <a:endParaRPr lang="cs-CZ"/>
          </a:p>
        </p:txBody>
      </p:sp>
    </p:spTree>
    <p:extLst>
      <p:ext uri="{BB962C8B-B14F-4D97-AF65-F5344CB8AC3E}">
        <p14:creationId xmlns:p14="http://schemas.microsoft.com/office/powerpoint/2010/main" val="295097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en-US" dirty="0"/>
          </a:p>
        </p:txBody>
      </p:sp>
      <p:sp>
        <p:nvSpPr>
          <p:cNvPr id="4" name="Zástupný symbol pro číslo snímku 3"/>
          <p:cNvSpPr>
            <a:spLocks noGrp="1"/>
          </p:cNvSpPr>
          <p:nvPr>
            <p:ph type="sldNum" sz="quarter" idx="10"/>
          </p:nvPr>
        </p:nvSpPr>
        <p:spPr/>
        <p:txBody>
          <a:bodyPr/>
          <a:lstStyle/>
          <a:p>
            <a:fld id="{641CB1A6-FB41-48FD-A234-D5BBE17AC7C7}" type="slidenum">
              <a:rPr lang="cs-CZ" smtClean="0"/>
              <a:pPr/>
              <a:t>12</a:t>
            </a:fld>
            <a:endParaRPr lang="cs-CZ"/>
          </a:p>
        </p:txBody>
      </p:sp>
    </p:spTree>
    <p:extLst>
      <p:ext uri="{BB962C8B-B14F-4D97-AF65-F5344CB8AC3E}">
        <p14:creationId xmlns:p14="http://schemas.microsoft.com/office/powerpoint/2010/main" val="257488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-gtLV2J8mRnRuo9Q, 1Cear3rT3BkcYmHZ, 1_4HQaUUVBzXf-Ld, mN0z3vOSj3gQqF3S, 3JO2X2A5D1nBvTuA, oaYw5NIPG3ntCnLd, PFgeYp5m7lUHjAMe, 2xZmZFKAnRAI1xQN</a:t>
            </a:r>
            <a:endParaRPr lang="en-US" dirty="0"/>
          </a:p>
        </p:txBody>
      </p:sp>
      <p:sp>
        <p:nvSpPr>
          <p:cNvPr id="4" name="Zástupný symbol pro číslo snímku 3"/>
          <p:cNvSpPr>
            <a:spLocks noGrp="1"/>
          </p:cNvSpPr>
          <p:nvPr>
            <p:ph type="sldNum" sz="quarter" idx="10"/>
          </p:nvPr>
        </p:nvSpPr>
        <p:spPr/>
        <p:txBody>
          <a:bodyPr/>
          <a:lstStyle/>
          <a:p>
            <a:fld id="{641CB1A6-FB41-48FD-A234-D5BBE17AC7C7}" type="slidenum">
              <a:rPr lang="cs-CZ" smtClean="0"/>
              <a:pPr/>
              <a:t>14</a:t>
            </a:fld>
            <a:endParaRPr lang="cs-CZ"/>
          </a:p>
        </p:txBody>
      </p:sp>
    </p:spTree>
    <p:extLst>
      <p:ext uri="{BB962C8B-B14F-4D97-AF65-F5344CB8AC3E}">
        <p14:creationId xmlns:p14="http://schemas.microsoft.com/office/powerpoint/2010/main" val="35600669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xTmOlLg4LsnO09sr.jpg</a:t>
            </a:r>
            <a:endParaRPr lang="en-US" dirty="0"/>
          </a:p>
        </p:txBody>
      </p:sp>
      <p:sp>
        <p:nvSpPr>
          <p:cNvPr id="4" name="Zástupný symbol pro číslo snímku 3"/>
          <p:cNvSpPr>
            <a:spLocks noGrp="1"/>
          </p:cNvSpPr>
          <p:nvPr>
            <p:ph type="sldNum" sz="quarter" idx="10"/>
          </p:nvPr>
        </p:nvSpPr>
        <p:spPr/>
        <p:txBody>
          <a:bodyPr/>
          <a:lstStyle/>
          <a:p>
            <a:fld id="{641CB1A6-FB41-48FD-A234-D5BBE17AC7C7}" type="slidenum">
              <a:rPr lang="cs-CZ" smtClean="0"/>
              <a:pPr/>
              <a:t>16</a:t>
            </a:fld>
            <a:endParaRPr lang="cs-CZ"/>
          </a:p>
        </p:txBody>
      </p:sp>
    </p:spTree>
    <p:extLst>
      <p:ext uri="{BB962C8B-B14F-4D97-AF65-F5344CB8AC3E}">
        <p14:creationId xmlns:p14="http://schemas.microsoft.com/office/powerpoint/2010/main" val="829417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Nwq5x1MXfivYJMcU</a:t>
            </a:r>
            <a:endParaRPr lang="en-US" dirty="0"/>
          </a:p>
        </p:txBody>
      </p:sp>
      <p:sp>
        <p:nvSpPr>
          <p:cNvPr id="4" name="Zástupný symbol pro číslo snímku 3"/>
          <p:cNvSpPr>
            <a:spLocks noGrp="1"/>
          </p:cNvSpPr>
          <p:nvPr>
            <p:ph type="sldNum" sz="quarter" idx="10"/>
          </p:nvPr>
        </p:nvSpPr>
        <p:spPr/>
        <p:txBody>
          <a:bodyPr/>
          <a:lstStyle/>
          <a:p>
            <a:fld id="{641CB1A6-FB41-48FD-A234-D5BBE17AC7C7}" type="slidenum">
              <a:rPr lang="cs-CZ" smtClean="0"/>
              <a:pPr/>
              <a:t>17</a:t>
            </a:fld>
            <a:endParaRPr lang="cs-CZ"/>
          </a:p>
        </p:txBody>
      </p:sp>
    </p:spTree>
    <p:extLst>
      <p:ext uri="{BB962C8B-B14F-4D97-AF65-F5344CB8AC3E}">
        <p14:creationId xmlns:p14="http://schemas.microsoft.com/office/powerpoint/2010/main" val="1807172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37A90D0D-9702-4441-A287-ED2806A9B28E}" type="datetime1">
              <a:rPr lang="cs-CZ" smtClean="0"/>
              <a:t>3. 10. 2014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8DB8A894-4C7E-4C23-A399-0A4DC805094D}" type="datetime1">
              <a:rPr lang="cs-CZ" smtClean="0"/>
              <a:t>3. 10. 2014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D85886E0-680F-4D26-A024-8DE870CE56AB}" type="datetime1">
              <a:rPr lang="cs-CZ" smtClean="0"/>
              <a:t>3. 10. 2014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lvl1pPr algn="l">
              <a:defRPr sz="3200"/>
            </a:lvl1pPr>
          </a:lstStyle>
          <a:p>
            <a:r>
              <a:rPr lang="cs-CZ" dirty="0" smtClean="0"/>
              <a:t>Klepnutím lze upravit styl předlohy nadpisů.</a:t>
            </a:r>
            <a:endParaRPr lang="cs-CZ" dirty="0"/>
          </a:p>
        </p:txBody>
      </p:sp>
      <p:sp>
        <p:nvSpPr>
          <p:cNvPr id="3" name="Zástupný symbol pro obsah 2"/>
          <p:cNvSpPr>
            <a:spLocks noGrp="1"/>
          </p:cNvSpPr>
          <p:nvPr>
            <p:ph idx="1"/>
          </p:nvPr>
        </p:nvSpPr>
        <p:spPr>
          <a:xfrm>
            <a:off x="457200" y="1124744"/>
            <a:ext cx="8229600" cy="5112568"/>
          </a:xfrm>
        </p:spPr>
        <p:txBody>
          <a:bodyPr/>
          <a:lstStyle>
            <a:lvl1pPr>
              <a:buClr>
                <a:schemeClr val="accent1"/>
              </a:buClr>
              <a:buFont typeface="Wingdings" pitchFamily="2" charset="2"/>
              <a:buChar char="§"/>
              <a:defRPr sz="2000"/>
            </a:lvl1pPr>
            <a:lvl2pPr>
              <a:buClr>
                <a:schemeClr val="accent1"/>
              </a:buClr>
              <a:buFont typeface="Wingdings" pitchFamily="2" charset="2"/>
              <a:buChar char="§"/>
              <a:defRPr sz="1800"/>
            </a:lvl2pPr>
            <a:lvl3pPr>
              <a:buClr>
                <a:schemeClr val="accent1"/>
              </a:buClr>
              <a:buFont typeface="Wingdings" pitchFamily="2" charset="2"/>
              <a:buChar char="§"/>
              <a:defRPr sz="1600"/>
            </a:lvl3pPr>
            <a:lvl4pPr>
              <a:buClr>
                <a:schemeClr val="accent1"/>
              </a:buClr>
              <a:buFont typeface="Wingdings" pitchFamily="2" charset="2"/>
              <a:buChar char="§"/>
              <a:defRPr sz="1400"/>
            </a:lvl4pPr>
            <a:lvl5pPr>
              <a:buClr>
                <a:schemeClr val="accent1"/>
              </a:buClr>
              <a:buFont typeface="Wingdings" pitchFamily="2" charset="2"/>
              <a:buChar char="§"/>
              <a:defRPr sz="1200"/>
            </a:lvl5p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cs-CZ" dirty="0"/>
          </a:p>
        </p:txBody>
      </p:sp>
      <p:sp>
        <p:nvSpPr>
          <p:cNvPr id="4" name="Zástupný symbol pro datum 3"/>
          <p:cNvSpPr>
            <a:spLocks noGrp="1"/>
          </p:cNvSpPr>
          <p:nvPr>
            <p:ph type="dt" sz="half" idx="10"/>
          </p:nvPr>
        </p:nvSpPr>
        <p:spPr/>
        <p:txBody>
          <a:bodyPr/>
          <a:lstStyle/>
          <a:p>
            <a:fld id="{7C439BF0-AEAB-4336-BB73-DDEFC999F5EF}" type="datetime1">
              <a:rPr lang="cs-CZ" smtClean="0"/>
              <a:t>3. 10. 2014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r>
              <a:rPr lang="en-US" dirty="0" smtClean="0"/>
              <a:t>/19</a:t>
            </a:r>
          </a:p>
        </p:txBody>
      </p:sp>
      <p:cxnSp>
        <p:nvCxnSpPr>
          <p:cNvPr id="8" name="Straight Connector 7"/>
          <p:cNvCxnSpPr/>
          <p:nvPr userDrawn="1"/>
        </p:nvCxnSpPr>
        <p:spPr>
          <a:xfrm>
            <a:off x="251520" y="980728"/>
            <a:ext cx="8640960" cy="0"/>
          </a:xfrm>
          <a:prstGeom prst="line">
            <a:avLst/>
          </a:prstGeom>
          <a:ln w="254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FF8B837B-7883-4848-A215-598E4EC244A1}" type="datetime1">
              <a:rPr lang="cs-CZ" smtClean="0"/>
              <a:t>3. 10. 2014</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8B0F3E62-9507-41BC-AF11-4B9F3114E5CC}" type="datetime1">
              <a:rPr lang="cs-CZ" smtClean="0"/>
              <a:t>3. 10. 2014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D3DF4565-B7FD-4B7F-82B0-D082AF216EDC}" type="datetime1">
              <a:rPr lang="cs-CZ" smtClean="0"/>
              <a:t>3. 10. 2014</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BD167AAB-BEDB-4E1B-9BDC-5B5D90AE0B75}" type="datetime1">
              <a:rPr lang="cs-CZ" smtClean="0"/>
              <a:t>3. 10. 2014</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D5ECB0C-67EB-4FC8-A687-1BA30D9DB1DE}" type="datetime1">
              <a:rPr lang="cs-CZ" smtClean="0"/>
              <a:t>3. 10. 2014</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8650047D-1934-4C5F-9791-1AB347A13559}" type="datetime1">
              <a:rPr lang="cs-CZ" smtClean="0"/>
              <a:t>3. 10. 2014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EDAFFD4-8DE9-473F-86A0-9F92B1E3C0DE}" type="datetime1">
              <a:rPr lang="cs-CZ" smtClean="0"/>
              <a:t>3. 10. 2014</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0264769-77EF-4CD0-90DE-F7D7F2D423C4}"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B11E83-2E4D-4B79-8E29-D7E6514DD9EA}" type="datetime1">
              <a:rPr lang="cs-CZ" smtClean="0"/>
              <a:t>3. 10. 2014</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64769-77EF-4CD0-90DE-F7D7F2D423C4}"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130425"/>
            <a:ext cx="8280920" cy="1470025"/>
          </a:xfrm>
        </p:spPr>
        <p:txBody>
          <a:bodyPr>
            <a:normAutofit/>
          </a:bodyPr>
          <a:lstStyle/>
          <a:p>
            <a:r>
              <a:rPr lang="en-US" sz="3600" dirty="0" smtClean="0">
                <a:solidFill>
                  <a:schemeClr val="accent1">
                    <a:lumMod val="75000"/>
                  </a:schemeClr>
                </a:solidFill>
              </a:rPr>
              <a:t>DISA at </a:t>
            </a:r>
            <a:r>
              <a:rPr lang="en-US" sz="3600" dirty="0" err="1" smtClean="0">
                <a:solidFill>
                  <a:schemeClr val="accent1">
                    <a:lumMod val="75000"/>
                  </a:schemeClr>
                </a:solidFill>
              </a:rPr>
              <a:t>ImageCLEF</a:t>
            </a:r>
            <a:r>
              <a:rPr lang="en-US" sz="3600" dirty="0" smtClean="0">
                <a:solidFill>
                  <a:schemeClr val="accent1">
                    <a:lumMod val="75000"/>
                  </a:schemeClr>
                </a:solidFill>
              </a:rPr>
              <a:t> 2014 Annotation </a:t>
            </a:r>
            <a:r>
              <a:rPr lang="cs-CZ" sz="3600" dirty="0" err="1" smtClean="0">
                <a:solidFill>
                  <a:schemeClr val="accent1">
                    <a:lumMod val="75000"/>
                  </a:schemeClr>
                </a:solidFill>
              </a:rPr>
              <a:t>Task</a:t>
            </a:r>
            <a:r>
              <a:rPr lang="en-US" sz="3600" dirty="0" smtClean="0">
                <a:solidFill>
                  <a:schemeClr val="accent1">
                    <a:lumMod val="75000"/>
                  </a:schemeClr>
                </a:solidFill>
              </a:rPr>
              <a:t>: results, better results, and future work</a:t>
            </a:r>
            <a:endParaRPr lang="cs-CZ" sz="3600" dirty="0">
              <a:solidFill>
                <a:schemeClr val="accent1">
                  <a:lumMod val="75000"/>
                </a:schemeClr>
              </a:solidFill>
            </a:endParaRPr>
          </a:p>
        </p:txBody>
      </p:sp>
      <p:sp>
        <p:nvSpPr>
          <p:cNvPr id="3" name="Subtitle 2"/>
          <p:cNvSpPr>
            <a:spLocks noGrp="1"/>
          </p:cNvSpPr>
          <p:nvPr>
            <p:ph type="subTitle" idx="1"/>
          </p:nvPr>
        </p:nvSpPr>
        <p:spPr>
          <a:xfrm>
            <a:off x="1331640" y="3717032"/>
            <a:ext cx="6400800" cy="1752600"/>
          </a:xfrm>
        </p:spPr>
        <p:txBody>
          <a:bodyPr>
            <a:normAutofit/>
          </a:bodyPr>
          <a:lstStyle/>
          <a:p>
            <a:endParaRPr lang="cs-CZ" sz="2400" dirty="0" smtClean="0"/>
          </a:p>
          <a:p>
            <a:r>
              <a:rPr lang="en-US" sz="2400" dirty="0" smtClean="0"/>
              <a:t>Petra Bud</a:t>
            </a:r>
            <a:r>
              <a:rPr lang="cs-CZ" sz="2400" dirty="0" err="1" smtClean="0"/>
              <a:t>íková</a:t>
            </a:r>
            <a:r>
              <a:rPr lang="en-US" sz="2400" dirty="0" smtClean="0"/>
              <a:t>, Michal </a:t>
            </a:r>
            <a:r>
              <a:rPr lang="en-US" sz="2400" dirty="0" err="1" smtClean="0"/>
              <a:t>Batko</a:t>
            </a:r>
            <a:endParaRPr lang="cs-CZ" sz="2400" dirty="0" smtClean="0"/>
          </a:p>
          <a:p>
            <a:endParaRPr lang="cs-CZ" sz="1800" dirty="0" smtClean="0"/>
          </a:p>
          <a:p>
            <a:r>
              <a:rPr lang="en-US" sz="1800" dirty="0" smtClean="0"/>
              <a:t>DISA seminar, </a:t>
            </a:r>
            <a:r>
              <a:rPr lang="cs-CZ" sz="1800" dirty="0" smtClean="0"/>
              <a:t>30</a:t>
            </a:r>
            <a:r>
              <a:rPr lang="en-US" sz="1800" dirty="0" smtClean="0"/>
              <a:t>. 9. 2014</a:t>
            </a:r>
            <a:endParaRPr lang="cs-CZ" sz="1800" dirty="0" smtClean="0"/>
          </a:p>
          <a:p>
            <a:endParaRPr lang="cs-CZ" sz="18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dpis 1"/>
          <p:cNvSpPr>
            <a:spLocks noGrp="1"/>
          </p:cNvSpPr>
          <p:nvPr>
            <p:ph type="title"/>
          </p:nvPr>
        </p:nvSpPr>
        <p:spPr/>
        <p:txBody>
          <a:bodyPr/>
          <a:lstStyle/>
          <a:p>
            <a:pPr eaLnBrk="1" hangingPunct="1"/>
            <a:r>
              <a:rPr lang="en-US" dirty="0" err="1" smtClean="0"/>
              <a:t>ImageCLEF</a:t>
            </a:r>
            <a:r>
              <a:rPr lang="en-US" dirty="0" smtClean="0"/>
              <a:t> 2014 results</a:t>
            </a:r>
          </a:p>
        </p:txBody>
      </p:sp>
      <p:sp>
        <p:nvSpPr>
          <p:cNvPr id="24578" name="Zástupný symbol pro obsah 2"/>
          <p:cNvSpPr>
            <a:spLocks noGrp="1"/>
          </p:cNvSpPr>
          <p:nvPr>
            <p:ph idx="1"/>
          </p:nvPr>
        </p:nvSpPr>
        <p:spPr/>
        <p:txBody>
          <a:bodyPr/>
          <a:lstStyle/>
          <a:p>
            <a:pPr eaLnBrk="1" hangingPunct="1"/>
            <a:r>
              <a:rPr lang="en-US" dirty="0" smtClean="0"/>
              <a:t>Our solution ranked 5</a:t>
            </a:r>
            <a:r>
              <a:rPr lang="en-US" baseline="30000" dirty="0" smtClean="0"/>
              <a:t>th</a:t>
            </a:r>
            <a:r>
              <a:rPr lang="en-US" dirty="0" smtClean="0"/>
              <a:t> of the 11 groups</a:t>
            </a:r>
          </a:p>
          <a:p>
            <a:pPr eaLnBrk="1" hangingPunct="1"/>
            <a:r>
              <a:rPr lang="en-US" dirty="0" smtClean="0"/>
              <a:t>We are more successful in “sample” metrics</a:t>
            </a:r>
          </a:p>
          <a:p>
            <a:pPr lvl="1"/>
            <a:r>
              <a:rPr lang="en-US" dirty="0" smtClean="0"/>
              <a:t>The “concept” metric require that we find the </a:t>
            </a:r>
          </a:p>
          <a:p>
            <a:pPr eaLnBrk="1" hangingPunct="1"/>
            <a:endParaRPr lang="en-US" dirty="0" smtClean="0"/>
          </a:p>
          <a:p>
            <a:pPr eaLnBrk="1" hangingPunct="1"/>
            <a:endParaRPr lang="en-US" dirty="0" smtClean="0"/>
          </a:p>
          <a:p>
            <a:pPr eaLnBrk="1" hangingPunct="1"/>
            <a:endParaRPr lang="en-US" dirty="0" smtClean="0"/>
          </a:p>
        </p:txBody>
      </p:sp>
      <p:graphicFrame>
        <p:nvGraphicFramePr>
          <p:cNvPr id="9" name="Tabulka 8"/>
          <p:cNvGraphicFramePr>
            <a:graphicFrameLocks noGrp="1"/>
          </p:cNvGraphicFramePr>
          <p:nvPr>
            <p:extLst>
              <p:ext uri="{D42A27DB-BD31-4B8C-83A1-F6EECF244321}">
                <p14:modId xmlns:p14="http://schemas.microsoft.com/office/powerpoint/2010/main" val="1191425890"/>
              </p:ext>
            </p:extLst>
          </p:nvPr>
        </p:nvGraphicFramePr>
        <p:xfrm>
          <a:off x="951830" y="2770188"/>
          <a:ext cx="7240341" cy="3169920"/>
        </p:xfrm>
        <a:graphic>
          <a:graphicData uri="http://schemas.openxmlformats.org/drawingml/2006/table">
            <a:tbl>
              <a:tblPr firstRow="1" bandRow="1">
                <a:tableStyleId>{5C22544A-7EE6-4342-B048-85BDC9FD1C3A}</a:tableStyleId>
              </a:tblPr>
              <a:tblGrid>
                <a:gridCol w="755968"/>
                <a:gridCol w="491390"/>
                <a:gridCol w="491390"/>
                <a:gridCol w="491390"/>
                <a:gridCol w="491390"/>
                <a:gridCol w="491390"/>
                <a:gridCol w="491390"/>
                <a:gridCol w="491390"/>
                <a:gridCol w="491390"/>
                <a:gridCol w="491390"/>
                <a:gridCol w="491390"/>
                <a:gridCol w="491390"/>
                <a:gridCol w="491390"/>
                <a:gridCol w="587693"/>
              </a:tblGrid>
              <a:tr h="0">
                <a:tc rowSpan="2">
                  <a:txBody>
                    <a:bodyPr/>
                    <a:lstStyle/>
                    <a:p>
                      <a:r>
                        <a:rPr lang="en-US" sz="1000" b="0" dirty="0" smtClean="0">
                          <a:solidFill>
                            <a:schemeClr val="tx1"/>
                          </a:solidFill>
                        </a:rPr>
                        <a:t>System</a:t>
                      </a:r>
                      <a:endParaRPr lang="en-US" sz="1000"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gridSpan="4">
                  <a:txBody>
                    <a:bodyPr/>
                    <a:lstStyle/>
                    <a:p>
                      <a:pPr algn="ctr"/>
                      <a:r>
                        <a:rPr lang="en-US" sz="1000" b="0" dirty="0" smtClean="0">
                          <a:solidFill>
                            <a:schemeClr val="tx1"/>
                          </a:solidFill>
                        </a:rPr>
                        <a:t>MAP-samples</a:t>
                      </a:r>
                      <a:endParaRPr lang="en-US" sz="1000"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4">
                  <a:txBody>
                    <a:bodyPr/>
                    <a:lstStyle/>
                    <a:p>
                      <a:pPr algn="ctr"/>
                      <a:r>
                        <a:rPr lang="en-US" sz="1000" b="0" dirty="0" smtClean="0">
                          <a:solidFill>
                            <a:schemeClr val="tx1"/>
                          </a:solidFill>
                        </a:rPr>
                        <a:t>MF-samples</a:t>
                      </a:r>
                      <a:endParaRPr lang="en-US" sz="1000"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5">
                  <a:txBody>
                    <a:bodyPr/>
                    <a:lstStyle/>
                    <a:p>
                      <a:pPr algn="ctr"/>
                      <a:r>
                        <a:rPr lang="en-US" sz="1000" b="0" dirty="0" smtClean="0">
                          <a:solidFill>
                            <a:schemeClr val="tx1"/>
                          </a:solidFill>
                        </a:rPr>
                        <a:t>MF-concepts</a:t>
                      </a:r>
                      <a:endParaRPr lang="en-US" sz="1000"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0">
                <a:tc vMerge="1">
                  <a:txBody>
                    <a:bodyPr/>
                    <a:lstStyle/>
                    <a:p>
                      <a:endParaRPr lang="en-US"/>
                    </a:p>
                  </a:txBody>
                  <a:tcPr/>
                </a:tc>
                <a:tc>
                  <a:txBody>
                    <a:bodyPr/>
                    <a:lstStyle/>
                    <a:p>
                      <a:pPr algn="ctr"/>
                      <a:r>
                        <a:rPr lang="en-US" sz="1000" dirty="0" smtClean="0">
                          <a:solidFill>
                            <a:schemeClr val="tx1"/>
                          </a:solidFill>
                        </a:rPr>
                        <a:t>all</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err="1" smtClean="0">
                          <a:solidFill>
                            <a:schemeClr val="tx1"/>
                          </a:solidFill>
                        </a:rPr>
                        <a:t>ani</a:t>
                      </a:r>
                      <a:r>
                        <a:rPr lang="en-US" sz="1000" dirty="0" smtClean="0">
                          <a:solidFill>
                            <a:schemeClr val="tx1"/>
                          </a:solidFill>
                        </a:rPr>
                        <a:t>. </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smtClean="0">
                          <a:solidFill>
                            <a:schemeClr val="tx1"/>
                          </a:solidFill>
                        </a:rPr>
                        <a:t>food</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smtClean="0">
                          <a:solidFill>
                            <a:schemeClr val="tx1"/>
                          </a:solidFill>
                        </a:rPr>
                        <a:t>207 </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all</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err="1" smtClean="0">
                          <a:solidFill>
                            <a:schemeClr val="tx1"/>
                          </a:solidFill>
                        </a:rPr>
                        <a:t>ani</a:t>
                      </a:r>
                      <a:r>
                        <a:rPr lang="en-US" sz="1000" dirty="0" smtClean="0">
                          <a:solidFill>
                            <a:schemeClr val="tx1"/>
                          </a:solidFill>
                        </a:rPr>
                        <a:t>. </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smtClean="0">
                          <a:solidFill>
                            <a:schemeClr val="tx1"/>
                          </a:solidFill>
                        </a:rPr>
                        <a:t>food</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smtClean="0">
                          <a:solidFill>
                            <a:schemeClr val="tx1"/>
                          </a:solidFill>
                        </a:rPr>
                        <a:t>207 </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all</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err="1" smtClean="0">
                          <a:solidFill>
                            <a:schemeClr val="tx1"/>
                          </a:solidFill>
                        </a:rPr>
                        <a:t>ani</a:t>
                      </a:r>
                      <a:r>
                        <a:rPr lang="en-US" sz="1000" dirty="0" smtClean="0">
                          <a:solidFill>
                            <a:schemeClr val="tx1"/>
                          </a:solidFill>
                        </a:rPr>
                        <a:t>. </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smtClean="0">
                          <a:solidFill>
                            <a:schemeClr val="tx1"/>
                          </a:solidFill>
                        </a:rPr>
                        <a:t>food</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207</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unseen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0">
                <a:tc>
                  <a:txBody>
                    <a:bodyPr/>
                    <a:lstStyle/>
                    <a:p>
                      <a:r>
                        <a:rPr lang="pt-BR" sz="1000" dirty="0" smtClean="0"/>
                        <a:t>KDEVIR 9</a:t>
                      </a:r>
                      <a:endParaRPr lang="en-US" sz="1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pt-BR" sz="1000" dirty="0" smtClean="0"/>
                        <a:t>36.8</a:t>
                      </a:r>
                      <a:endParaRPr lang="en-US" sz="1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33.1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67.1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28.9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37.70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29.9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64.9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32.0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54.7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67.1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65.1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31.6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66.1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MIL 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36.9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30.9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68.6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23.3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27.50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20.6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53.1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50.4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36.7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err="1" smtClean="0">
                          <a:solidFill>
                            <a:schemeClr val="dk1"/>
                          </a:solidFill>
                          <a:latin typeface="+mn-lt"/>
                          <a:ea typeface="+mn-ea"/>
                          <a:cs typeface="+mn-cs"/>
                        </a:rPr>
                        <a:t>MindLab</a:t>
                      </a:r>
                      <a:r>
                        <a:rPr lang="en-US" sz="1000" b="0" i="0" u="none" strike="noStrike" kern="1200" dirty="0" smtClean="0">
                          <a:solidFill>
                            <a:schemeClr val="dk1"/>
                          </a:solidFill>
                          <a:latin typeface="+mn-lt"/>
                          <a:ea typeface="+mn-ea"/>
                          <a:cs typeface="+mn-cs"/>
                        </a:rPr>
                        <a:t>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37.0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43.1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rtl="0"/>
                      <a:r>
                        <a:rPr lang="en-US" sz="1000" b="0" i="0" u="none" strike="noStrike" kern="1200" dirty="0" smtClean="0">
                          <a:solidFill>
                            <a:schemeClr val="dk1"/>
                          </a:solidFill>
                          <a:latin typeface="+mn-lt"/>
                          <a:ea typeface="+mn-ea"/>
                          <a:cs typeface="+mn-cs"/>
                        </a:rPr>
                        <a:t>22.1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25.80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17.0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45.2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30.7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35.1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35.3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MLIA 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27.8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53.6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24.80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12.1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rtl="0"/>
                      <a:r>
                        <a:rPr lang="en-US" sz="1000" b="0" i="0" u="none" strike="noStrike" kern="1200" dirty="0" smtClean="0">
                          <a:solidFill>
                            <a:schemeClr val="dk1"/>
                          </a:solidFill>
                          <a:latin typeface="+mn-lt"/>
                          <a:ea typeface="+mn-ea"/>
                          <a:cs typeface="+mn-cs"/>
                        </a:rPr>
                        <a:t>46.0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33.2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32.7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37.3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34.8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DISA 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34.3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46.6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rtl="0"/>
                      <a:r>
                        <a:rPr lang="en-US" sz="1000" b="0" i="0" u="none" strike="noStrike" kern="1200" dirty="0" smtClean="0">
                          <a:solidFill>
                            <a:schemeClr val="dk1"/>
                          </a:solidFill>
                          <a:latin typeface="+mn-lt"/>
                          <a:ea typeface="+mn-ea"/>
                          <a:cs typeface="+mn-cs"/>
                        </a:rPr>
                        <a:t>39.6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19.0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29.70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40.6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31.2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19.1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22.3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7.3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19.0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RUC 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27.5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25.2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44.2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15.1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rtl="0"/>
                      <a:r>
                        <a:rPr lang="en-US" sz="1000" b="0" i="0" u="none" strike="noStrike" kern="1200" dirty="0" smtClean="0">
                          <a:solidFill>
                            <a:schemeClr val="dk1"/>
                          </a:solidFill>
                          <a:latin typeface="+mn-lt"/>
                          <a:ea typeface="+mn-ea"/>
                          <a:cs typeface="+mn-cs"/>
                        </a:rPr>
                        <a:t>29.30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28.0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28.2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20.7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25.3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20.1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23.1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10.0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IPL 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23.4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30.0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48.5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18.40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20.2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29.8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17.5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15.8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15.8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33.3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12.5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22.0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IMC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25.1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35.7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35.6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12.9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14.3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21.0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10.9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12.5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10.2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15.1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11.2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INAOE 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9.6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15.0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8.5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5.30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0.4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0.5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10.3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0.8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17.9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19.0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NII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23.2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22.0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13.00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0.9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FINKI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N/A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N/A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N/A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7.20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8.1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12.3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9.0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bl>
          </a:graphicData>
        </a:graphic>
      </p:graphicFrame>
      <p:sp>
        <p:nvSpPr>
          <p:cNvPr id="2" name="Zástupný symbol pro číslo snímku 1"/>
          <p:cNvSpPr>
            <a:spLocks noGrp="1"/>
          </p:cNvSpPr>
          <p:nvPr>
            <p:ph type="sldNum" sz="quarter" idx="12"/>
          </p:nvPr>
        </p:nvSpPr>
        <p:spPr/>
        <p:txBody>
          <a:bodyPr/>
          <a:lstStyle/>
          <a:p>
            <a:fld id="{20264769-77EF-4CD0-90DE-F7D7F2D423C4}" type="slidenum">
              <a:rPr lang="cs-CZ" smtClean="0"/>
              <a:pPr/>
              <a:t>10</a:t>
            </a:fld>
            <a:r>
              <a:rPr lang="en-US" smtClean="0"/>
              <a:t>/19</a:t>
            </a:r>
            <a:endParaRPr lang="en-US" dirty="0" smtClean="0"/>
          </a:p>
        </p:txBody>
      </p:sp>
    </p:spTree>
    <p:extLst>
      <p:ext uri="{BB962C8B-B14F-4D97-AF65-F5344CB8AC3E}">
        <p14:creationId xmlns:p14="http://schemas.microsoft.com/office/powerpoint/2010/main" val="19810492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Nadpis 1"/>
          <p:cNvSpPr>
            <a:spLocks noGrp="1"/>
          </p:cNvSpPr>
          <p:nvPr>
            <p:ph type="title" idx="4294967295"/>
          </p:nvPr>
        </p:nvSpPr>
        <p:spPr>
          <a:xfrm>
            <a:off x="457200" y="274638"/>
            <a:ext cx="8229600" cy="706437"/>
          </a:xfrm>
        </p:spPr>
        <p:txBody>
          <a:bodyPr/>
          <a:lstStyle/>
          <a:p>
            <a:pPr algn="l" eaLnBrk="1" hangingPunct="1"/>
            <a:r>
              <a:rPr lang="en-US" sz="3200" smtClean="0"/>
              <a:t>New features for image retrieval</a:t>
            </a:r>
          </a:p>
        </p:txBody>
      </p:sp>
      <p:sp>
        <p:nvSpPr>
          <p:cNvPr id="21506" name="Zástupný symbol pro obsah 2"/>
          <p:cNvSpPr>
            <a:spLocks noGrp="1"/>
          </p:cNvSpPr>
          <p:nvPr>
            <p:ph idx="4294967295"/>
          </p:nvPr>
        </p:nvSpPr>
        <p:spPr>
          <a:xfrm>
            <a:off x="457200" y="1125538"/>
            <a:ext cx="8229600" cy="5111750"/>
          </a:xfrm>
        </p:spPr>
        <p:txBody>
          <a:bodyPr/>
          <a:lstStyle/>
          <a:p>
            <a:pPr eaLnBrk="1" hangingPunct="1">
              <a:buClr>
                <a:schemeClr val="accent1"/>
              </a:buClr>
              <a:buFont typeface="Wingdings" pitchFamily="2" charset="2"/>
              <a:buChar char="§"/>
            </a:pPr>
            <a:r>
              <a:rPr lang="en-US" sz="2000" smtClean="0"/>
              <a:t>DeCAF</a:t>
            </a:r>
            <a:r>
              <a:rPr lang="en-US" sz="2000" baseline="-25000" smtClean="0"/>
              <a:t>7</a:t>
            </a:r>
            <a:r>
              <a:rPr lang="en-US" sz="2000" smtClean="0"/>
              <a:t> visual features</a:t>
            </a:r>
          </a:p>
          <a:p>
            <a:pPr lvl="1" eaLnBrk="1" hangingPunct="1">
              <a:buClr>
                <a:schemeClr val="accent1"/>
              </a:buClr>
              <a:buFont typeface="Wingdings" pitchFamily="2" charset="2"/>
              <a:buChar char="§"/>
            </a:pPr>
            <a:r>
              <a:rPr lang="en-US" sz="1800" smtClean="0"/>
              <a:t>Utilization of deep convolutional network</a:t>
            </a:r>
          </a:p>
          <a:p>
            <a:pPr lvl="1" eaLnBrk="1" hangingPunct="1">
              <a:buClr>
                <a:schemeClr val="accent1"/>
              </a:buClr>
              <a:buFont typeface="Wingdings" pitchFamily="2" charset="2"/>
              <a:buChar char="§"/>
            </a:pPr>
            <a:r>
              <a:rPr lang="en-US" sz="1800" smtClean="0"/>
              <a:t>Outperformed all participants at ImageNet large scale visual recognition challenge ILSVRC-2012 (Krizhevsky et. al. 2012)</a:t>
            </a:r>
          </a:p>
          <a:p>
            <a:pPr lvl="1" eaLnBrk="1" hangingPunct="1">
              <a:buClr>
                <a:schemeClr val="accent1"/>
              </a:buClr>
              <a:buFont typeface="Wingdings" pitchFamily="2" charset="2"/>
              <a:buChar char="§"/>
            </a:pPr>
            <a:r>
              <a:rPr lang="en-US" sz="1800" smtClean="0"/>
              <a:t>Adopted as visual descriptor (Donahue et. al. 2013)</a:t>
            </a:r>
          </a:p>
          <a:p>
            <a:pPr lvl="2" eaLnBrk="1" hangingPunct="1">
              <a:buClr>
                <a:schemeClr val="accent1"/>
              </a:buClr>
              <a:buFont typeface="Wingdings" pitchFamily="2" charset="2"/>
              <a:buChar char="§"/>
            </a:pPr>
            <a:r>
              <a:rPr lang="en-US" sz="1600" smtClean="0"/>
              <a:t>Result from the last hidden layer used as 4096-dimensional visual descriptor</a:t>
            </a:r>
          </a:p>
          <a:p>
            <a:pPr lvl="2" eaLnBrk="1" hangingPunct="1">
              <a:buClr>
                <a:schemeClr val="accent1"/>
              </a:buClr>
              <a:buFont typeface="Wingdings" pitchFamily="2" charset="2"/>
              <a:buChar char="§"/>
            </a:pPr>
            <a:r>
              <a:rPr lang="en-US" sz="1600" smtClean="0"/>
              <a:t>Similarity using classical L</a:t>
            </a:r>
            <a:r>
              <a:rPr lang="en-US" sz="1600" baseline="-25000" smtClean="0"/>
              <a:t>p</a:t>
            </a:r>
            <a:r>
              <a:rPr lang="en-US" sz="1600" smtClean="0"/>
              <a:t> metric</a:t>
            </a:r>
          </a:p>
          <a:p>
            <a:pPr lvl="2" eaLnBrk="1" hangingPunct="1">
              <a:buClr>
                <a:schemeClr val="accent1"/>
              </a:buClr>
              <a:buFont typeface="Wingdings" pitchFamily="2" charset="2"/>
              <a:buChar char="§"/>
            </a:pPr>
            <a:r>
              <a:rPr lang="en-US" sz="1600" smtClean="0"/>
              <a:t>Gives better results than traditional features on benchmarks from other domains</a:t>
            </a:r>
          </a:p>
          <a:p>
            <a:pPr eaLnBrk="1" hangingPunct="1">
              <a:buClr>
                <a:schemeClr val="accent1"/>
              </a:buClr>
              <a:buFont typeface="Wingdings" pitchFamily="2" charset="2"/>
              <a:buChar char="§"/>
            </a:pPr>
            <a:endParaRPr lang="en-US" sz="2000" smtClean="0"/>
          </a:p>
          <a:p>
            <a:pPr eaLnBrk="1" hangingPunct="1">
              <a:buClr>
                <a:schemeClr val="accent1"/>
              </a:buClr>
              <a:buFont typeface="Wingdings" pitchFamily="2" charset="2"/>
              <a:buChar char="§"/>
            </a:pPr>
            <a:r>
              <a:rPr lang="en-US" sz="2000" smtClean="0"/>
              <a:t>Easily used by our similarity-search framework</a:t>
            </a:r>
          </a:p>
          <a:p>
            <a:pPr lvl="1" eaLnBrk="1" hangingPunct="1">
              <a:buClr>
                <a:schemeClr val="accent1"/>
              </a:buClr>
              <a:buFont typeface="Wingdings" pitchFamily="2" charset="2"/>
              <a:buChar char="§"/>
            </a:pPr>
            <a:r>
              <a:rPr lang="en-US" sz="1800" smtClean="0"/>
              <a:t>PPP-Codes technique able to index 20M collection of data</a:t>
            </a:r>
          </a:p>
          <a:p>
            <a:pPr lvl="1" eaLnBrk="1" hangingPunct="1">
              <a:buClr>
                <a:schemeClr val="accent1"/>
              </a:buClr>
              <a:buFont typeface="Wingdings" pitchFamily="2" charset="2"/>
              <a:buChar char="§"/>
            </a:pPr>
            <a:r>
              <a:rPr lang="en-US" sz="1800" smtClean="0"/>
              <a:t>Real-time response on a common server hardware</a:t>
            </a:r>
          </a:p>
          <a:p>
            <a:pPr lvl="2" eaLnBrk="1" hangingPunct="1">
              <a:buClr>
                <a:schemeClr val="accent1"/>
              </a:buClr>
              <a:buFont typeface="Wingdings" pitchFamily="2" charset="2"/>
              <a:buChar char="§"/>
            </a:pPr>
            <a:r>
              <a:rPr lang="en-US" sz="1600" smtClean="0"/>
              <a:t>8 cores, 8GB RAM, 256GB SSD</a:t>
            </a:r>
          </a:p>
          <a:p>
            <a:pPr eaLnBrk="1" hangingPunct="1">
              <a:buClr>
                <a:schemeClr val="accent1"/>
              </a:buClr>
              <a:buFont typeface="Wingdings" pitchFamily="2" charset="2"/>
              <a:buChar char="§"/>
            </a:pPr>
            <a:endParaRPr lang="en-US" sz="2000" smtClean="0"/>
          </a:p>
          <a:p>
            <a:pPr eaLnBrk="1" hangingPunct="1">
              <a:buClr>
                <a:schemeClr val="accent1"/>
              </a:buClr>
              <a:buFont typeface="Wingdings" pitchFamily="2" charset="2"/>
              <a:buChar char="§"/>
            </a:pPr>
            <a:r>
              <a:rPr lang="en-US" sz="2000" smtClean="0"/>
              <a:t>Improved results of our annotation!</a:t>
            </a:r>
          </a:p>
        </p:txBody>
      </p:sp>
      <p:sp>
        <p:nvSpPr>
          <p:cNvPr id="5" name="Zástupný symbol pro číslo snímku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88EF40E-C522-4354-8BC0-031681441AB4}" type="slidenum">
              <a:rPr lang="cs-CZ" sz="1200">
                <a:solidFill>
                  <a:schemeClr val="tx1">
                    <a:tint val="75000"/>
                  </a:schemeClr>
                </a:solidFill>
                <a:latin typeface="+mn-lt"/>
              </a:rPr>
              <a:pPr algn="r" fontAlgn="auto">
                <a:spcBef>
                  <a:spcPts val="0"/>
                </a:spcBef>
                <a:spcAft>
                  <a:spcPts val="0"/>
                </a:spcAft>
                <a:defRPr/>
              </a:pPr>
              <a:t>11</a:t>
            </a:fld>
            <a:r>
              <a:rPr lang="en-US" sz="1200">
                <a:solidFill>
                  <a:schemeClr val="tx1">
                    <a:tint val="75000"/>
                  </a:schemeClr>
                </a:solidFill>
                <a:latin typeface="+mn-lt"/>
              </a:rPr>
              <a:t>/11</a:t>
            </a:r>
            <a:endParaRPr lang="cs-CZ" sz="1200" dirty="0">
              <a:solidFill>
                <a:schemeClr val="tx1">
                  <a:tint val="75000"/>
                </a:schemeClr>
              </a:solidFill>
              <a:latin typeface="+mn-lt"/>
            </a:endParaRPr>
          </a:p>
        </p:txBody>
      </p:sp>
      <p:sp>
        <p:nvSpPr>
          <p:cNvPr id="2" name="Zástupný symbol pro číslo snímku 1"/>
          <p:cNvSpPr>
            <a:spLocks noGrp="1"/>
          </p:cNvSpPr>
          <p:nvPr>
            <p:ph type="sldNum" sz="quarter" idx="12"/>
          </p:nvPr>
        </p:nvSpPr>
        <p:spPr/>
        <p:txBody>
          <a:bodyPr/>
          <a:lstStyle/>
          <a:p>
            <a:fld id="{20264769-77EF-4CD0-90DE-F7D7F2D423C4}" type="slidenum">
              <a:rPr lang="cs-CZ" smtClean="0"/>
              <a:pPr/>
              <a:t>11</a:t>
            </a:fld>
            <a:r>
              <a:rPr lang="en-US" smtClean="0"/>
              <a:t>/19</a:t>
            </a:r>
            <a:endParaRPr lang="en-US" dirty="0" smtClean="0"/>
          </a:p>
        </p:txBody>
      </p:sp>
    </p:spTree>
    <p:extLst>
      <p:ext uri="{BB962C8B-B14F-4D97-AF65-F5344CB8AC3E}">
        <p14:creationId xmlns:p14="http://schemas.microsoft.com/office/powerpoint/2010/main" val="8367078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Evaluation results</a:t>
            </a:r>
            <a:endParaRPr lang="en-US" dirty="0"/>
          </a:p>
        </p:txBody>
      </p:sp>
      <p:sp>
        <p:nvSpPr>
          <p:cNvPr id="3" name="Zástupný symbol pro obsah 2"/>
          <p:cNvSpPr>
            <a:spLocks noGrp="1"/>
          </p:cNvSpPr>
          <p:nvPr>
            <p:ph idx="1"/>
          </p:nvPr>
        </p:nvSpPr>
        <p:spPr/>
        <p:txBody>
          <a:bodyPr/>
          <a:lstStyle/>
          <a:p>
            <a:r>
              <a:rPr lang="en-US" dirty="0" smtClean="0"/>
              <a:t>Development data</a:t>
            </a:r>
          </a:p>
          <a:p>
            <a:endParaRPr lang="en-US" dirty="0"/>
          </a:p>
          <a:p>
            <a:endParaRPr lang="en-US" dirty="0" smtClean="0"/>
          </a:p>
          <a:p>
            <a:endParaRPr lang="en-US" dirty="0"/>
          </a:p>
          <a:p>
            <a:endParaRPr lang="en-US" dirty="0" smtClean="0"/>
          </a:p>
          <a:p>
            <a:endParaRPr lang="en-US" dirty="0"/>
          </a:p>
          <a:p>
            <a:endParaRPr lang="en-US" dirty="0" smtClean="0"/>
          </a:p>
          <a:p>
            <a:endParaRPr lang="en-US" sz="700" dirty="0" smtClean="0"/>
          </a:p>
          <a:p>
            <a:pPr marL="0" indent="0">
              <a:buNone/>
            </a:pPr>
            <a:endParaRPr lang="en-US" sz="1400" dirty="0" smtClean="0"/>
          </a:p>
          <a:p>
            <a:r>
              <a:rPr lang="en-US" dirty="0" smtClean="0"/>
              <a:t>Test data</a:t>
            </a:r>
            <a:endParaRPr lang="en-US" dirty="0"/>
          </a:p>
        </p:txBody>
      </p:sp>
      <p:graphicFrame>
        <p:nvGraphicFramePr>
          <p:cNvPr id="5" name="Tabulka 4"/>
          <p:cNvGraphicFramePr>
            <a:graphicFrameLocks noGrp="1"/>
          </p:cNvGraphicFramePr>
          <p:nvPr>
            <p:extLst>
              <p:ext uri="{D42A27DB-BD31-4B8C-83A1-F6EECF244321}">
                <p14:modId xmlns:p14="http://schemas.microsoft.com/office/powerpoint/2010/main" val="2131949479"/>
              </p:ext>
            </p:extLst>
          </p:nvPr>
        </p:nvGraphicFramePr>
        <p:xfrm>
          <a:off x="457197" y="1579240"/>
          <a:ext cx="8141881" cy="2377440"/>
        </p:xfrm>
        <a:graphic>
          <a:graphicData uri="http://schemas.openxmlformats.org/drawingml/2006/table">
            <a:tbl>
              <a:tblPr firstRow="1" bandRow="1">
                <a:tableStyleId>{5C22544A-7EE6-4342-B048-85BDC9FD1C3A}</a:tableStyleId>
              </a:tblPr>
              <a:tblGrid>
                <a:gridCol w="1810547"/>
                <a:gridCol w="921494"/>
                <a:gridCol w="924669"/>
                <a:gridCol w="911969"/>
                <a:gridCol w="872663"/>
                <a:gridCol w="875838"/>
                <a:gridCol w="863138"/>
                <a:gridCol w="961563"/>
              </a:tblGrid>
              <a:tr h="265584">
                <a:tc>
                  <a:txBody>
                    <a:bodyPr/>
                    <a:lstStyle/>
                    <a:p>
                      <a:endParaRPr lang="en-US" sz="120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err="1" smtClean="0">
                          <a:solidFill>
                            <a:schemeClr val="tx1"/>
                          </a:solidFill>
                        </a:rPr>
                        <a:t>mP</a:t>
                      </a:r>
                      <a:r>
                        <a:rPr lang="en-US" sz="1200" b="0" dirty="0" smtClean="0">
                          <a:solidFill>
                            <a:schemeClr val="tx1"/>
                          </a:solidFill>
                        </a:rPr>
                        <a:t>-concept</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err="1" smtClean="0">
                          <a:solidFill>
                            <a:schemeClr val="tx1"/>
                          </a:solidFill>
                        </a:rPr>
                        <a:t>mR</a:t>
                      </a:r>
                      <a:r>
                        <a:rPr lang="en-US" sz="1200" b="0" dirty="0" smtClean="0">
                          <a:solidFill>
                            <a:schemeClr val="tx1"/>
                          </a:solidFill>
                        </a:rPr>
                        <a:t>-concept</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smtClean="0">
                          <a:solidFill>
                            <a:schemeClr val="tx1"/>
                          </a:solidFill>
                        </a:rPr>
                        <a:t>mF-concept</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err="1" smtClean="0">
                          <a:solidFill>
                            <a:schemeClr val="tx1"/>
                          </a:solidFill>
                        </a:rPr>
                        <a:t>mP</a:t>
                      </a:r>
                      <a:r>
                        <a:rPr lang="en-US" sz="1200" b="0" dirty="0" smtClean="0">
                          <a:solidFill>
                            <a:schemeClr val="tx1"/>
                          </a:solidFill>
                        </a:rPr>
                        <a:t>-sample</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err="1" smtClean="0">
                          <a:solidFill>
                            <a:schemeClr val="tx1"/>
                          </a:solidFill>
                        </a:rPr>
                        <a:t>mR</a:t>
                      </a:r>
                      <a:r>
                        <a:rPr lang="en-US" sz="1200" b="0" dirty="0" smtClean="0">
                          <a:solidFill>
                            <a:schemeClr val="tx1"/>
                          </a:solidFill>
                        </a:rPr>
                        <a:t>-sample</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smtClean="0">
                          <a:solidFill>
                            <a:schemeClr val="tx1"/>
                          </a:solidFill>
                        </a:rPr>
                        <a:t>mF-sample</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err="1" smtClean="0">
                          <a:solidFill>
                            <a:schemeClr val="tx1"/>
                          </a:solidFill>
                        </a:rPr>
                        <a:t>mAP</a:t>
                      </a:r>
                      <a:r>
                        <a:rPr lang="en-US" sz="1200" b="0" dirty="0" smtClean="0">
                          <a:solidFill>
                            <a:schemeClr val="tx1"/>
                          </a:solidFill>
                        </a:rPr>
                        <a:t>-sample</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54784">
                <a:tc>
                  <a:txBody>
                    <a:bodyPr/>
                    <a:lstStyle/>
                    <a:p>
                      <a:r>
                        <a:rPr lang="en-US" sz="1200" i="1" dirty="0" smtClean="0"/>
                        <a:t>Baseline (random)</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t>0.0775</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t>0.0641</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t>0.0498</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t>0.0730</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t>0.0969</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t>0.0722</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t>0.1578</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200" b="0" dirty="0" smtClean="0"/>
                        <a:t>DISA-best with MPEG and </a:t>
                      </a:r>
                      <a:r>
                        <a:rPr lang="en-US" sz="1200" b="0" dirty="0" err="1" smtClean="0"/>
                        <a:t>Profiset</a:t>
                      </a:r>
                      <a:r>
                        <a:rPr lang="en-US" sz="1200" b="0" dirty="0" smtClean="0"/>
                        <a:t> data</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t>0.2954</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t>0.2746</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t>0.2184</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t>0.3044</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t>0.4516</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t>0.3352</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t>0.4268</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DISA-best with MPEG and </a:t>
                      </a:r>
                      <a:r>
                        <a:rPr lang="en-US" sz="1200" b="1" dirty="0" err="1" smtClean="0"/>
                        <a:t>Profiset+SCIA</a:t>
                      </a:r>
                      <a:r>
                        <a:rPr lang="en-US" sz="1200" b="1" dirty="0" smtClean="0"/>
                        <a:t> data</a:t>
                      </a: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t>0.2919</a:t>
                      </a:r>
                      <a:endParaRPr lang="en-US" sz="1200" b="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t>0.2778</a:t>
                      </a:r>
                      <a:endParaRPr lang="en-US" sz="1200" b="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t>0.2202</a:t>
                      </a:r>
                      <a:endParaRPr lang="en-US" sz="1200" b="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t>0.3052</a:t>
                      </a:r>
                      <a:endParaRPr lang="en-US" sz="1200" b="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t>0.4533</a:t>
                      </a:r>
                      <a:endParaRPr lang="en-US" sz="1200" b="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t>0.3369</a:t>
                      </a:r>
                      <a:endParaRPr lang="en-US" sz="1200" b="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t>0.4281</a:t>
                      </a:r>
                      <a:endParaRPr lang="en-US" sz="1200" b="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r>
                        <a:rPr lang="en-US" sz="1200" b="0" dirty="0" smtClean="0"/>
                        <a:t>DISA-best with </a:t>
                      </a:r>
                      <a:r>
                        <a:rPr lang="cs-CZ" sz="1200" b="0" dirty="0" err="1" smtClean="0"/>
                        <a:t>DeCAF</a:t>
                      </a:r>
                      <a:r>
                        <a:rPr lang="cs-CZ" sz="1200" b="0" dirty="0" smtClean="0"/>
                        <a:t> </a:t>
                      </a:r>
                      <a:r>
                        <a:rPr lang="en-US" sz="1200" b="0" baseline="0" dirty="0" smtClean="0"/>
                        <a:t>and </a:t>
                      </a:r>
                      <a:r>
                        <a:rPr lang="en-US" sz="1200" b="0" baseline="0" dirty="0" err="1" smtClean="0"/>
                        <a:t>Profiset</a:t>
                      </a:r>
                      <a:r>
                        <a:rPr lang="en-US" sz="1200" b="0" baseline="0" dirty="0" smtClean="0"/>
                        <a:t> data</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0" dirty="0" smtClean="0"/>
                        <a:t>0.4768</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0" dirty="0" smtClean="0"/>
                        <a:t>0.4899</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0" dirty="0" smtClean="0"/>
                        <a:t>0.4165</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0" smtClean="0"/>
                        <a:t>0.4466</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0" dirty="0" smtClean="0"/>
                        <a:t>0.6152</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0" dirty="0" smtClean="0"/>
                        <a:t>0.4825</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cs-CZ" sz="1200" b="0" dirty="0" smtClean="0"/>
                        <a:t>0.6105</a:t>
                      </a:r>
                      <a:endParaRPr lang="en-US" sz="1200" b="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DISA-best with </a:t>
                      </a:r>
                      <a:r>
                        <a:rPr lang="cs-CZ" sz="1200" b="1" dirty="0" err="1" smtClean="0"/>
                        <a:t>DeCAF</a:t>
                      </a:r>
                      <a:r>
                        <a:rPr lang="cs-CZ" sz="1200" b="0" dirty="0" smtClean="0"/>
                        <a:t> </a:t>
                      </a:r>
                      <a:r>
                        <a:rPr lang="en-US" sz="1200" b="1" baseline="0" dirty="0" smtClean="0"/>
                        <a:t>and </a:t>
                      </a:r>
                      <a:r>
                        <a:rPr lang="en-US" sz="1200" b="1" baseline="0" dirty="0" err="1" smtClean="0"/>
                        <a:t>Profiset+SCIA</a:t>
                      </a:r>
                      <a:r>
                        <a:rPr lang="en-US" sz="1200" b="1" baseline="0" dirty="0" smtClean="0"/>
                        <a:t> data</a:t>
                      </a:r>
                      <a:endParaRPr lang="en-US" sz="1200" b="1" dirty="0" smtClean="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u="none" dirty="0" smtClean="0">
                          <a:solidFill>
                            <a:schemeClr val="tx1"/>
                          </a:solidFill>
                        </a:rPr>
                        <a:t>0.4928</a:t>
                      </a:r>
                      <a:endParaRPr lang="en-US" sz="1200" b="1" u="none"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u="none" dirty="0" smtClean="0">
                          <a:solidFill>
                            <a:schemeClr val="tx1"/>
                          </a:solidFill>
                        </a:rPr>
                        <a:t>0.5085</a:t>
                      </a:r>
                      <a:endParaRPr lang="en-US" sz="1200" b="1" u="none"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u="none" dirty="0" smtClean="0">
                          <a:solidFill>
                            <a:schemeClr val="tx1"/>
                          </a:solidFill>
                        </a:rPr>
                        <a:t>0.4315</a:t>
                      </a: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u="none" dirty="0" smtClean="0">
                          <a:solidFill>
                            <a:schemeClr val="tx1"/>
                          </a:solidFill>
                        </a:rPr>
                        <a:t>0.4534</a:t>
                      </a:r>
                      <a:endParaRPr lang="en-US" sz="1200" b="1" u="none"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u="none" dirty="0" smtClean="0">
                          <a:solidFill>
                            <a:schemeClr val="tx1"/>
                          </a:solidFill>
                        </a:rPr>
                        <a:t>0.6252</a:t>
                      </a:r>
                      <a:endParaRPr lang="en-US" sz="1200" b="1" u="none"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u="none" dirty="0" smtClean="0">
                          <a:solidFill>
                            <a:schemeClr val="tx1"/>
                          </a:solidFill>
                        </a:rPr>
                        <a:t>0.4901</a:t>
                      </a:r>
                      <a:endParaRPr lang="en-US" sz="1200" b="1" u="none"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u="none" dirty="0" smtClean="0">
                          <a:solidFill>
                            <a:schemeClr val="tx1"/>
                          </a:solidFill>
                        </a:rPr>
                        <a:t>0.6196</a:t>
                      </a:r>
                      <a:endParaRPr lang="en-US" sz="1200" b="1" u="none"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 name="Tabulka 5"/>
          <p:cNvGraphicFramePr>
            <a:graphicFrameLocks noGrp="1"/>
          </p:cNvGraphicFramePr>
          <p:nvPr>
            <p:extLst>
              <p:ext uri="{D42A27DB-BD31-4B8C-83A1-F6EECF244321}">
                <p14:modId xmlns:p14="http://schemas.microsoft.com/office/powerpoint/2010/main" val="4221929614"/>
              </p:ext>
            </p:extLst>
          </p:nvPr>
        </p:nvGraphicFramePr>
        <p:xfrm>
          <a:off x="457200" y="4541088"/>
          <a:ext cx="6496657" cy="1743080"/>
        </p:xfrm>
        <a:graphic>
          <a:graphicData uri="http://schemas.openxmlformats.org/drawingml/2006/table">
            <a:tbl>
              <a:tblPr firstRow="1" bandRow="1">
                <a:tableStyleId>{5C22544A-7EE6-4342-B048-85BDC9FD1C3A}</a:tableStyleId>
              </a:tblPr>
              <a:tblGrid>
                <a:gridCol w="3436666"/>
                <a:gridCol w="1056505"/>
                <a:gridCol w="1008112"/>
                <a:gridCol w="995374"/>
              </a:tblGrid>
              <a:tr h="265584">
                <a:tc>
                  <a:txBody>
                    <a:bodyPr/>
                    <a:lstStyle/>
                    <a:p>
                      <a:endParaRPr lang="en-US" sz="120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smtClean="0">
                          <a:solidFill>
                            <a:schemeClr val="tx1"/>
                          </a:solidFill>
                        </a:rPr>
                        <a:t>mF-concept</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smtClean="0">
                          <a:solidFill>
                            <a:schemeClr val="tx1"/>
                          </a:solidFill>
                        </a:rPr>
                        <a:t>mF-sample</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err="1" smtClean="0">
                          <a:solidFill>
                            <a:schemeClr val="tx1"/>
                          </a:solidFill>
                        </a:rPr>
                        <a:t>mAP</a:t>
                      </a:r>
                      <a:r>
                        <a:rPr lang="en-US" sz="1200" b="0" dirty="0" smtClean="0">
                          <a:solidFill>
                            <a:schemeClr val="tx1"/>
                          </a:solidFill>
                        </a:rPr>
                        <a:t>-sample</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54784">
                <a:tc>
                  <a:txBody>
                    <a:bodyPr/>
                    <a:lstStyle/>
                    <a:p>
                      <a:r>
                        <a:rPr lang="en-US" sz="1200" i="1" dirty="0" smtClean="0"/>
                        <a:t>Baseline (random)</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t>0.026</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t>0.035</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i="1" dirty="0" smtClean="0"/>
                        <a:t>0.088</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303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DISA-best with MPEG and </a:t>
                      </a:r>
                      <a:r>
                        <a:rPr lang="en-US" sz="1200" dirty="0" err="1" smtClean="0"/>
                        <a:t>Profiset</a:t>
                      </a:r>
                      <a:r>
                        <a:rPr lang="en-US" sz="1200" dirty="0" smtClean="0"/>
                        <a:t> data</a:t>
                      </a: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0.154</a:t>
                      </a:r>
                      <a:endParaRPr lang="en-US" sz="120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0.279</a:t>
                      </a:r>
                      <a:endParaRPr lang="en-US" sz="120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0.316</a:t>
                      </a:r>
                      <a:endParaRPr lang="en-US" sz="120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DISA-best with MPEG and </a:t>
                      </a:r>
                      <a:r>
                        <a:rPr lang="en-US" sz="1200" dirty="0" err="1" smtClean="0"/>
                        <a:t>Profiset+SCIA</a:t>
                      </a:r>
                      <a:r>
                        <a:rPr lang="en-US" sz="1200" dirty="0" smtClean="0"/>
                        <a:t> data</a:t>
                      </a: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0.191</a:t>
                      </a: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0.297</a:t>
                      </a: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0.343</a:t>
                      </a:r>
                      <a:endParaRPr lang="en-US" sz="120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Competition best</a:t>
                      </a: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t>0.547</a:t>
                      </a:r>
                      <a:endParaRPr lang="en-US" sz="1200" b="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0.377</a:t>
                      </a: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t>0.368</a:t>
                      </a:r>
                      <a:endParaRPr lang="en-US" sz="1200" b="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DISA-best with </a:t>
                      </a:r>
                      <a:r>
                        <a:rPr lang="cs-CZ" sz="1200" b="1" dirty="0" err="1" smtClean="0"/>
                        <a:t>DeCAF</a:t>
                      </a:r>
                      <a:r>
                        <a:rPr lang="cs-CZ" sz="1200" b="1" dirty="0" smtClean="0"/>
                        <a:t> </a:t>
                      </a:r>
                      <a:r>
                        <a:rPr lang="en-US" sz="1200" b="1" baseline="0" dirty="0" smtClean="0"/>
                        <a:t>and </a:t>
                      </a:r>
                      <a:r>
                        <a:rPr lang="en-US" sz="1200" b="1" baseline="0" dirty="0" err="1" smtClean="0"/>
                        <a:t>Profiset+SCIA</a:t>
                      </a:r>
                      <a:r>
                        <a:rPr lang="en-US" sz="1200" b="1" baseline="0" dirty="0" smtClean="0"/>
                        <a:t> data</a:t>
                      </a:r>
                      <a:endParaRPr lang="en-US" sz="1200" b="1" dirty="0" smtClean="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rgbClr val="FF0000"/>
                          </a:solidFill>
                        </a:rPr>
                        <a:t>0.41</a:t>
                      </a:r>
                      <a:r>
                        <a:rPr lang="cs-CZ" sz="1200" b="1" dirty="0" smtClean="0">
                          <a:solidFill>
                            <a:srgbClr val="FF0000"/>
                          </a:solidFill>
                        </a:rPr>
                        <a:t>1</a:t>
                      </a:r>
                      <a:endParaRPr lang="en-US" sz="1200" b="1"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rgbClr val="FF0000"/>
                          </a:solidFill>
                        </a:rPr>
                        <a:t>0.399</a:t>
                      </a:r>
                      <a:endParaRPr lang="en-US" sz="1200" b="1"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1" dirty="0" smtClean="0">
                          <a:solidFill>
                            <a:srgbClr val="FF0000"/>
                          </a:solidFill>
                        </a:rPr>
                        <a:t>0.486</a:t>
                      </a:r>
                      <a:endParaRPr lang="en-US" sz="1200" b="1"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 name="TextovéPole 8"/>
          <p:cNvSpPr txBox="1"/>
          <p:nvPr/>
        </p:nvSpPr>
        <p:spPr>
          <a:xfrm>
            <a:off x="7164288" y="5443896"/>
            <a:ext cx="1872208" cy="954107"/>
          </a:xfrm>
          <a:prstGeom prst="rect">
            <a:avLst/>
          </a:prstGeom>
          <a:noFill/>
        </p:spPr>
        <p:txBody>
          <a:bodyPr wrap="square" rtlCol="0">
            <a:spAutoFit/>
          </a:bodyPr>
          <a:lstStyle/>
          <a:p>
            <a:r>
              <a:rPr lang="en-US" sz="1400" dirty="0" smtClean="0">
                <a:solidFill>
                  <a:srgbClr val="FF0000"/>
                </a:solidFill>
              </a:rPr>
              <a:t>Evaluated by </a:t>
            </a:r>
            <a:r>
              <a:rPr lang="en-US" sz="1400" dirty="0" err="1" smtClean="0">
                <a:solidFill>
                  <a:srgbClr val="FF0000"/>
                </a:solidFill>
              </a:rPr>
              <a:t>ImageCLEF</a:t>
            </a:r>
            <a:r>
              <a:rPr lang="en-US" sz="1400" dirty="0" smtClean="0">
                <a:solidFill>
                  <a:srgbClr val="FF0000"/>
                </a:solidFill>
              </a:rPr>
              <a:t> organizers as a favor after competition deadline</a:t>
            </a:r>
            <a:endParaRPr lang="en-US" sz="1400" dirty="0">
              <a:solidFill>
                <a:srgbClr val="FF0000"/>
              </a:solidFill>
            </a:endParaRPr>
          </a:p>
        </p:txBody>
      </p:sp>
      <p:sp>
        <p:nvSpPr>
          <p:cNvPr id="10" name="Zaoblený obdélníkový bublinový popisek 9"/>
          <p:cNvSpPr/>
          <p:nvPr/>
        </p:nvSpPr>
        <p:spPr>
          <a:xfrm>
            <a:off x="7109512" y="5420642"/>
            <a:ext cx="1854976" cy="993966"/>
          </a:xfrm>
          <a:prstGeom prst="wedgeRoundRectCallout">
            <a:avLst>
              <a:gd name="adj1" fmla="val -66232"/>
              <a:gd name="adj2" fmla="val 20126"/>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12</a:t>
            </a:fld>
            <a:r>
              <a:rPr lang="en-US" smtClean="0"/>
              <a:t>/19</a:t>
            </a:r>
            <a:endParaRPr lang="en-US" dirty="0" smtClean="0"/>
          </a:p>
        </p:txBody>
      </p:sp>
    </p:spTree>
    <p:extLst>
      <p:ext uri="{BB962C8B-B14F-4D97-AF65-F5344CB8AC3E}">
        <p14:creationId xmlns:p14="http://schemas.microsoft.com/office/powerpoint/2010/main" val="28673454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Nadpis 1"/>
          <p:cNvSpPr>
            <a:spLocks noGrp="1"/>
          </p:cNvSpPr>
          <p:nvPr>
            <p:ph type="title"/>
          </p:nvPr>
        </p:nvSpPr>
        <p:spPr>
          <a:xfrm>
            <a:off x="457200" y="274638"/>
            <a:ext cx="8229600" cy="706437"/>
          </a:xfrm>
        </p:spPr>
        <p:txBody>
          <a:bodyPr/>
          <a:lstStyle/>
          <a:p>
            <a:pPr eaLnBrk="1" hangingPunct="1"/>
            <a:r>
              <a:rPr lang="en-US" smtClean="0"/>
              <a:t>New result evaluation – details </a:t>
            </a:r>
          </a:p>
        </p:txBody>
      </p:sp>
      <p:sp>
        <p:nvSpPr>
          <p:cNvPr id="24578" name="Zástupný symbol pro obsah 2"/>
          <p:cNvSpPr>
            <a:spLocks noGrp="1"/>
          </p:cNvSpPr>
          <p:nvPr>
            <p:ph idx="1"/>
          </p:nvPr>
        </p:nvSpPr>
        <p:spPr>
          <a:xfrm>
            <a:off x="457200" y="1125538"/>
            <a:ext cx="8229600" cy="5111750"/>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graphicFrame>
        <p:nvGraphicFramePr>
          <p:cNvPr id="6" name="Tabulka 5"/>
          <p:cNvGraphicFramePr>
            <a:graphicFrameLocks noGrp="1"/>
          </p:cNvGraphicFramePr>
          <p:nvPr/>
        </p:nvGraphicFramePr>
        <p:xfrm>
          <a:off x="539750" y="1341438"/>
          <a:ext cx="7096053" cy="1139591"/>
        </p:xfrm>
        <a:graphic>
          <a:graphicData uri="http://schemas.openxmlformats.org/drawingml/2006/table">
            <a:tbl>
              <a:tblPr firstRow="1" bandRow="1">
                <a:tableStyleId>{5C22544A-7EE6-4342-B048-85BDC9FD1C3A}</a:tableStyleId>
              </a:tblPr>
              <a:tblGrid>
                <a:gridCol w="3436666"/>
                <a:gridCol w="1231437"/>
                <a:gridCol w="1231437"/>
                <a:gridCol w="1196513"/>
              </a:tblGrid>
              <a:tr h="265584">
                <a:tc>
                  <a:txBody>
                    <a:bodyPr/>
                    <a:lstStyle/>
                    <a:p>
                      <a:endParaRPr lang="en-US" sz="120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smtClean="0">
                          <a:solidFill>
                            <a:schemeClr val="tx1"/>
                          </a:solidFill>
                        </a:rPr>
                        <a:t>mF-concept</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smtClean="0">
                          <a:solidFill>
                            <a:schemeClr val="tx1"/>
                          </a:solidFill>
                        </a:rPr>
                        <a:t>mF-sample</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c>
                  <a:txBody>
                    <a:bodyPr/>
                    <a:lstStyle/>
                    <a:p>
                      <a:r>
                        <a:rPr lang="en-US" sz="1200" b="0" dirty="0" err="1" smtClean="0">
                          <a:solidFill>
                            <a:schemeClr val="tx1"/>
                          </a:solidFill>
                        </a:rPr>
                        <a:t>mAP</a:t>
                      </a:r>
                      <a:r>
                        <a:rPr lang="en-US" sz="1200" b="0" dirty="0" smtClean="0">
                          <a:solidFill>
                            <a:schemeClr val="tx1"/>
                          </a:solidFill>
                        </a:rPr>
                        <a:t>-sample</a:t>
                      </a:r>
                      <a:endParaRPr lang="en-US" sz="1200" b="0" dirty="0">
                        <a:solidFill>
                          <a:schemeClr val="tx1"/>
                        </a:solidFill>
                      </a:endParaRP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tr>
              <a:tr h="254784">
                <a:tc>
                  <a:txBody>
                    <a:bodyPr/>
                    <a:lstStyle/>
                    <a:p>
                      <a:r>
                        <a:rPr lang="en-US" sz="1200" dirty="0" smtClean="0"/>
                        <a:t>DISA-MU 04 (DISA</a:t>
                      </a:r>
                      <a:r>
                        <a:rPr lang="en-US" sz="1200" baseline="0" dirty="0" smtClean="0"/>
                        <a:t> best in competition)</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19.1 [17.5–21.8] </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29.7 [29.2–30.3] </a:t>
                      </a:r>
                      <a:endParaRPr lang="en-US" sz="1200" i="1"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t>34.3 [33.8–35.0]</a:t>
                      </a:r>
                      <a:endParaRPr lang="en-US" sz="120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3166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KDEVIR 09 (competition winner)</a:t>
                      </a: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54.7 [50.9–58.3] </a:t>
                      </a:r>
                      <a:endParaRPr lang="en-US" sz="120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dirty="0" smtClean="0"/>
                        <a:t>37.7 [37.0–38.5] </a:t>
                      </a:r>
                      <a:endParaRPr lang="en-US" sz="120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dirty="0" smtClean="0"/>
                        <a:t>36.8 [36.1–37.5]</a:t>
                      </a:r>
                      <a:endParaRPr lang="en-US" sz="1200" dirty="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r h="273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DISA-MU NEW</a:t>
                      </a: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41.1</a:t>
                      </a:r>
                      <a:r>
                        <a:rPr lang="en-US" sz="1200" baseline="0" dirty="0" smtClean="0"/>
                        <a:t> [38.3</a:t>
                      </a:r>
                      <a:r>
                        <a:rPr lang="en-US" sz="1200" dirty="0" smtClean="0"/>
                        <a:t>–</a:t>
                      </a:r>
                      <a:r>
                        <a:rPr lang="en-US" sz="1200" baseline="0" dirty="0" smtClean="0"/>
                        <a:t>44.2]</a:t>
                      </a:r>
                      <a:endParaRPr lang="en-US" sz="1200" dirty="0" smtClean="0"/>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39.9 [39.3–40.5]</a:t>
                      </a: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48.6 [47.9–49.3]</a:t>
                      </a:r>
                    </a:p>
                  </a:txBody>
                  <a:tcPr marL="72000" marR="72000">
                    <a:lnL w="6350" cap="flat" cmpd="sng" algn="ctr">
                      <a:solidFill>
                        <a:schemeClr val="bg1">
                          <a:lumMod val="50000"/>
                        </a:schemeClr>
                      </a:solidFill>
                      <a:prstDash val="solid"/>
                      <a:round/>
                      <a:headEnd type="none" w="med" len="med"/>
                      <a:tailEnd type="none" w="med" len="med"/>
                    </a:lnL>
                    <a:lnR w="6350" cap="flat" cmpd="sng" algn="ctr">
                      <a:solidFill>
                        <a:schemeClr val="bg1">
                          <a:lumMod val="50000"/>
                        </a:schemeClr>
                      </a:solidFill>
                      <a:prstDash val="solid"/>
                      <a:round/>
                      <a:headEnd type="none" w="med" len="med"/>
                      <a:tailEnd type="none" w="med" len="med"/>
                    </a:lnR>
                    <a:lnT w="6350" cap="flat" cmpd="sng" algn="ctr">
                      <a:solidFill>
                        <a:schemeClr val="bg1">
                          <a:lumMod val="50000"/>
                        </a:schemeClr>
                      </a:solidFill>
                      <a:prstDash val="solid"/>
                      <a:round/>
                      <a:headEnd type="none" w="med" len="med"/>
                      <a:tailEnd type="none" w="med" len="med"/>
                    </a:lnT>
                    <a:lnB w="63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9" name="Tabulka 8"/>
          <p:cNvGraphicFramePr>
            <a:graphicFrameLocks noGrp="1"/>
          </p:cNvGraphicFramePr>
          <p:nvPr/>
        </p:nvGraphicFramePr>
        <p:xfrm>
          <a:off x="539750" y="2770188"/>
          <a:ext cx="7240341" cy="3413760"/>
        </p:xfrm>
        <a:graphic>
          <a:graphicData uri="http://schemas.openxmlformats.org/drawingml/2006/table">
            <a:tbl>
              <a:tblPr firstRow="1" bandRow="1">
                <a:tableStyleId>{5C22544A-7EE6-4342-B048-85BDC9FD1C3A}</a:tableStyleId>
              </a:tblPr>
              <a:tblGrid>
                <a:gridCol w="755968"/>
                <a:gridCol w="491390"/>
                <a:gridCol w="491390"/>
                <a:gridCol w="491390"/>
                <a:gridCol w="491390"/>
                <a:gridCol w="491390"/>
                <a:gridCol w="491390"/>
                <a:gridCol w="491390"/>
                <a:gridCol w="491390"/>
                <a:gridCol w="491390"/>
                <a:gridCol w="491390"/>
                <a:gridCol w="491390"/>
                <a:gridCol w="491390"/>
                <a:gridCol w="587693"/>
              </a:tblGrid>
              <a:tr h="0">
                <a:tc rowSpan="2">
                  <a:txBody>
                    <a:bodyPr/>
                    <a:lstStyle/>
                    <a:p>
                      <a:r>
                        <a:rPr lang="en-US" sz="1000" b="0" dirty="0" smtClean="0">
                          <a:solidFill>
                            <a:schemeClr val="tx1"/>
                          </a:solidFill>
                        </a:rPr>
                        <a:t>System</a:t>
                      </a:r>
                      <a:endParaRPr lang="en-US" sz="1000"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gridSpan="4">
                  <a:txBody>
                    <a:bodyPr/>
                    <a:lstStyle/>
                    <a:p>
                      <a:pPr algn="ctr"/>
                      <a:r>
                        <a:rPr lang="en-US" sz="1000" b="0" dirty="0" smtClean="0">
                          <a:solidFill>
                            <a:schemeClr val="tx1"/>
                          </a:solidFill>
                        </a:rPr>
                        <a:t>MAP-samples</a:t>
                      </a:r>
                      <a:endParaRPr lang="en-US" sz="1000"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US" dirty="0"/>
                    </a:p>
                  </a:txBody>
                  <a:tcPr/>
                </a:tc>
                <a:tc hMerge="1">
                  <a:txBody>
                    <a:bodyPr/>
                    <a:lstStyle/>
                    <a:p>
                      <a:endParaRPr lang="en-US"/>
                    </a:p>
                  </a:txBody>
                  <a:tcPr/>
                </a:tc>
                <a:tc hMerge="1">
                  <a:txBody>
                    <a:bodyPr/>
                    <a:lstStyle/>
                    <a:p>
                      <a:endParaRPr lang="en-US" dirty="0"/>
                    </a:p>
                  </a:txBody>
                  <a:tcPr/>
                </a:tc>
                <a:tc gridSpan="4">
                  <a:txBody>
                    <a:bodyPr/>
                    <a:lstStyle/>
                    <a:p>
                      <a:pPr algn="ctr"/>
                      <a:r>
                        <a:rPr lang="en-US" sz="1000" b="0" dirty="0" smtClean="0">
                          <a:solidFill>
                            <a:schemeClr val="tx1"/>
                          </a:solidFill>
                        </a:rPr>
                        <a:t>MF-samples</a:t>
                      </a:r>
                      <a:endParaRPr lang="en-US" sz="1000"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gridSpan="5">
                  <a:txBody>
                    <a:bodyPr/>
                    <a:lstStyle/>
                    <a:p>
                      <a:pPr algn="ctr"/>
                      <a:r>
                        <a:rPr lang="en-US" sz="1000" b="0" dirty="0" smtClean="0">
                          <a:solidFill>
                            <a:schemeClr val="tx1"/>
                          </a:solidFill>
                        </a:rPr>
                        <a:t>MF-concepts</a:t>
                      </a:r>
                      <a:endParaRPr lang="en-US" sz="1000" b="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accent1">
                        <a:lumMod val="20000"/>
                        <a:lumOff val="80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0">
                <a:tc vMerge="1">
                  <a:txBody>
                    <a:bodyPr/>
                    <a:lstStyle/>
                    <a:p>
                      <a:endParaRPr lang="en-US"/>
                    </a:p>
                  </a:txBody>
                  <a:tcPr/>
                </a:tc>
                <a:tc>
                  <a:txBody>
                    <a:bodyPr/>
                    <a:lstStyle/>
                    <a:p>
                      <a:pPr algn="ctr"/>
                      <a:r>
                        <a:rPr lang="en-US" sz="1000" dirty="0" smtClean="0">
                          <a:solidFill>
                            <a:schemeClr val="tx1"/>
                          </a:solidFill>
                        </a:rPr>
                        <a:t>all</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err="1" smtClean="0">
                          <a:solidFill>
                            <a:schemeClr val="tx1"/>
                          </a:solidFill>
                        </a:rPr>
                        <a:t>ani</a:t>
                      </a:r>
                      <a:r>
                        <a:rPr lang="en-US" sz="1000" dirty="0" smtClean="0">
                          <a:solidFill>
                            <a:schemeClr val="tx1"/>
                          </a:solidFill>
                        </a:rPr>
                        <a:t>. </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smtClean="0">
                          <a:solidFill>
                            <a:schemeClr val="tx1"/>
                          </a:solidFill>
                        </a:rPr>
                        <a:t>food</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smtClean="0">
                          <a:solidFill>
                            <a:schemeClr val="tx1"/>
                          </a:solidFill>
                        </a:rPr>
                        <a:t>207 </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all</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err="1" smtClean="0">
                          <a:solidFill>
                            <a:schemeClr val="tx1"/>
                          </a:solidFill>
                        </a:rPr>
                        <a:t>ani</a:t>
                      </a:r>
                      <a:r>
                        <a:rPr lang="en-US" sz="1000" dirty="0" smtClean="0">
                          <a:solidFill>
                            <a:schemeClr val="tx1"/>
                          </a:solidFill>
                        </a:rPr>
                        <a:t>. </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smtClean="0">
                          <a:solidFill>
                            <a:schemeClr val="tx1"/>
                          </a:solidFill>
                        </a:rPr>
                        <a:t>food</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smtClean="0">
                          <a:solidFill>
                            <a:schemeClr val="tx1"/>
                          </a:solidFill>
                        </a:rPr>
                        <a:t>207 </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all</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err="1" smtClean="0">
                          <a:solidFill>
                            <a:schemeClr val="tx1"/>
                          </a:solidFill>
                        </a:rPr>
                        <a:t>ani</a:t>
                      </a:r>
                      <a:r>
                        <a:rPr lang="en-US" sz="1000" dirty="0" smtClean="0">
                          <a:solidFill>
                            <a:schemeClr val="tx1"/>
                          </a:solidFill>
                        </a:rPr>
                        <a:t>. </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000" dirty="0" smtClean="0">
                          <a:solidFill>
                            <a:schemeClr val="tx1"/>
                          </a:solidFill>
                        </a:rPr>
                        <a:t>food</a:t>
                      </a:r>
                      <a:endParaRPr lang="en-US" sz="1000" dirty="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207</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dirty="0" smtClean="0">
                          <a:solidFill>
                            <a:schemeClr val="tx1"/>
                          </a:solidFill>
                        </a:rPr>
                        <a:t>unseen</a:t>
                      </a:r>
                    </a:p>
                  </a:txBody>
                  <a:tcP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285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r>
              <a:tr h="0">
                <a:tc>
                  <a:txBody>
                    <a:bodyPr/>
                    <a:lstStyle/>
                    <a:p>
                      <a:r>
                        <a:rPr lang="pt-BR" sz="1000" dirty="0" smtClean="0"/>
                        <a:t>KDEVIR 9</a:t>
                      </a:r>
                      <a:endParaRPr lang="en-US" sz="1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a:r>
                        <a:rPr lang="pt-BR" sz="1000" dirty="0" smtClean="0"/>
                        <a:t>36.8</a:t>
                      </a:r>
                      <a:endParaRPr lang="en-US" sz="1000" dirty="0"/>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33.1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67.1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28.9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37.70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29.9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64.9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32.0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54.7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67.1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65.1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31.6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66.1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28575" cap="flat" cmpd="sng" algn="ctr">
                      <a:solidFill>
                        <a:schemeClr val="bg1">
                          <a:lumMod val="50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DISA NEW</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48.6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51.0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67.2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32.3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39.90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44.4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48.5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26.7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41.1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N/A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N/A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N/A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44.9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MIL 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36.9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30.9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68.6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23.3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27.50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20.6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53.1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50.4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36.7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err="1" smtClean="0">
                          <a:solidFill>
                            <a:schemeClr val="dk1"/>
                          </a:solidFill>
                          <a:latin typeface="+mn-lt"/>
                          <a:ea typeface="+mn-ea"/>
                          <a:cs typeface="+mn-cs"/>
                        </a:rPr>
                        <a:t>MindLab</a:t>
                      </a:r>
                      <a:r>
                        <a:rPr lang="en-US" sz="1000" b="0" i="0" u="none" strike="noStrike" kern="1200" dirty="0" smtClean="0">
                          <a:solidFill>
                            <a:schemeClr val="dk1"/>
                          </a:solidFill>
                          <a:latin typeface="+mn-lt"/>
                          <a:ea typeface="+mn-ea"/>
                          <a:cs typeface="+mn-cs"/>
                        </a:rPr>
                        <a:t>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37.0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43.1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rtl="0"/>
                      <a:r>
                        <a:rPr lang="en-US" sz="1000" b="0" i="0" u="none" strike="noStrike" kern="1200" dirty="0" smtClean="0">
                          <a:solidFill>
                            <a:schemeClr val="dk1"/>
                          </a:solidFill>
                          <a:latin typeface="+mn-lt"/>
                          <a:ea typeface="+mn-ea"/>
                          <a:cs typeface="+mn-cs"/>
                        </a:rPr>
                        <a:t>22.1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25.80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17.0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45.2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30.7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35.1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35.3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MLIA 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27.8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53.6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24.80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12.1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rtl="0"/>
                      <a:r>
                        <a:rPr lang="en-US" sz="1000" b="0" i="0" u="none" strike="noStrike" kern="1200" dirty="0" smtClean="0">
                          <a:solidFill>
                            <a:schemeClr val="dk1"/>
                          </a:solidFill>
                          <a:latin typeface="+mn-lt"/>
                          <a:ea typeface="+mn-ea"/>
                          <a:cs typeface="+mn-cs"/>
                        </a:rPr>
                        <a:t>46.0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33.2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32.7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37.3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34.8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DISA 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34.3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46.6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algn="ctr" rtl="0"/>
                      <a:r>
                        <a:rPr lang="en-US" sz="1000" b="0" i="0" u="none" strike="noStrike" kern="1200" dirty="0" smtClean="0">
                          <a:solidFill>
                            <a:schemeClr val="dk1"/>
                          </a:solidFill>
                          <a:latin typeface="+mn-lt"/>
                          <a:ea typeface="+mn-ea"/>
                          <a:cs typeface="+mn-cs"/>
                        </a:rPr>
                        <a:t>39.6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19.0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29.70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40.6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31.2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19.1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22.3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7.3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19.0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solidFill>
                      <a:schemeClr val="accent2">
                        <a:lumMod val="20000"/>
                        <a:lumOff val="80000"/>
                      </a:schemeClr>
                    </a:solid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RUC 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27.5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25.2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44.2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15.1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algn="ctr" rtl="0"/>
                      <a:r>
                        <a:rPr lang="en-US" sz="1000" b="0" i="0" u="none" strike="noStrike" kern="1200" dirty="0" smtClean="0">
                          <a:solidFill>
                            <a:schemeClr val="dk1"/>
                          </a:solidFill>
                          <a:latin typeface="+mn-lt"/>
                          <a:ea typeface="+mn-ea"/>
                          <a:cs typeface="+mn-cs"/>
                        </a:rPr>
                        <a:t>29.30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28.0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28.2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20.7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25.3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20.1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23.1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10.0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IPL 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23.4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30.0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48.5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18.40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20.2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29.8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17.5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15.8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15.8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33.3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12.5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22.0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IMC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25.1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35.7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35.6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12.9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16.30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14.3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21.0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10.9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12.5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10.2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15.1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11.2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INAOE 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9.6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15.0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8.5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5.30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0.4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0.5</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6.4</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10.3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0.8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17.9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19.0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NII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23.2</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22.0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4.6</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13.00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3.0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0.9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1.8</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FINKI 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N/A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N/A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N/A</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7.20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8.1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12.3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4.1</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6.3</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9.0</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2.9</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0" i="0" u="none" strike="noStrike" kern="1200" dirty="0" smtClean="0">
                          <a:solidFill>
                            <a:schemeClr val="dk1"/>
                          </a:solidFill>
                          <a:latin typeface="+mn-lt"/>
                          <a:ea typeface="+mn-ea"/>
                          <a:cs typeface="+mn-cs"/>
                        </a:rPr>
                        <a:t>4.7</a:t>
                      </a:r>
                    </a:p>
                  </a:txBody>
                  <a:tcPr>
                    <a:lnL w="9525" cap="flat" cmpd="sng" algn="ctr">
                      <a:solidFill>
                        <a:schemeClr val="bg1">
                          <a:lumMod val="65000"/>
                        </a:schemeClr>
                      </a:solidFill>
                      <a:prstDash val="solid"/>
                      <a:round/>
                      <a:headEnd type="none" w="med" len="med"/>
                      <a:tailEnd type="none" w="med" len="med"/>
                    </a:lnL>
                    <a:lnR w="9525" cap="flat" cmpd="sng" algn="ctr">
                      <a:solidFill>
                        <a:schemeClr val="bg1">
                          <a:lumMod val="65000"/>
                        </a:schemeClr>
                      </a:solidFill>
                      <a:prstDash val="solid"/>
                      <a:round/>
                      <a:headEnd type="none" w="med" len="med"/>
                      <a:tailEnd type="none" w="med" len="med"/>
                    </a:lnR>
                    <a:lnT w="9525" cap="flat" cmpd="sng" algn="ctr">
                      <a:solidFill>
                        <a:schemeClr val="bg1">
                          <a:lumMod val="65000"/>
                        </a:schemeClr>
                      </a:solidFill>
                      <a:prstDash val="solid"/>
                      <a:round/>
                      <a:headEnd type="none" w="med" len="med"/>
                      <a:tailEnd type="none" w="med" len="med"/>
                    </a:lnT>
                    <a:lnB w="9525" cap="flat" cmpd="sng" algn="ctr">
                      <a:solidFill>
                        <a:schemeClr val="bg1">
                          <a:lumMod val="65000"/>
                        </a:schemeClr>
                      </a:solidFill>
                      <a:prstDash val="solid"/>
                      <a:round/>
                      <a:headEnd type="none" w="med" len="med"/>
                      <a:tailEnd type="none" w="med" len="med"/>
                    </a:lnB>
                    <a:noFill/>
                  </a:tcPr>
                </a:tc>
              </a:tr>
            </a:tbl>
          </a:graphicData>
        </a:graphic>
      </p:graphicFrame>
      <p:sp>
        <p:nvSpPr>
          <p:cNvPr id="2" name="Zástupný symbol pro číslo snímku 1"/>
          <p:cNvSpPr>
            <a:spLocks noGrp="1"/>
          </p:cNvSpPr>
          <p:nvPr>
            <p:ph type="sldNum" sz="quarter" idx="12"/>
          </p:nvPr>
        </p:nvSpPr>
        <p:spPr/>
        <p:txBody>
          <a:bodyPr/>
          <a:lstStyle/>
          <a:p>
            <a:fld id="{20264769-77EF-4CD0-90DE-F7D7F2D423C4}" type="slidenum">
              <a:rPr lang="cs-CZ" smtClean="0"/>
              <a:pPr/>
              <a:t>13</a:t>
            </a:fld>
            <a:r>
              <a:rPr lang="en-US" smtClean="0"/>
              <a:t>/19</a:t>
            </a:r>
            <a:endParaRPr lang="en-US" dirty="0" smtClean="0"/>
          </a:p>
        </p:txBody>
      </p:sp>
    </p:spTree>
    <p:extLst>
      <p:ext uri="{BB962C8B-B14F-4D97-AF65-F5344CB8AC3E}">
        <p14:creationId xmlns:p14="http://schemas.microsoft.com/office/powerpoint/2010/main" val="2267525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r>
              <a:rPr lang="en-US" sz="2400" dirty="0" smtClean="0"/>
              <a:t>Results illustration – the top 5 concepts (</a:t>
            </a:r>
            <a:r>
              <a:rPr lang="en-US" sz="2400" dirty="0" err="1" smtClean="0"/>
              <a:t>DeCAF</a:t>
            </a:r>
            <a:r>
              <a:rPr lang="en-US" sz="2400" dirty="0" smtClean="0"/>
              <a:t>-best method, random selection of queries)</a:t>
            </a:r>
            <a:endParaRPr lang="en-US" sz="2400" dirty="0"/>
          </a:p>
        </p:txBody>
      </p:sp>
      <p:pic>
        <p:nvPicPr>
          <p:cNvPr id="5" name="Picture 4" descr="http://andromeda.fi.muni.cz/%7Exkohout7/ImageCLEF2014/data/dev_images/-g/-gtLV2J8mRnRuo9Q.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268760"/>
            <a:ext cx="1475838" cy="1188870"/>
          </a:xfrm>
          <a:prstGeom prst="rect">
            <a:avLst/>
          </a:prstGeom>
          <a:noFill/>
          <a:extLst>
            <a:ext uri="{909E8E84-426E-40DD-AFC4-6F175D3DCCD1}">
              <a14:hiddenFill xmlns:a14="http://schemas.microsoft.com/office/drawing/2010/main">
                <a:solidFill>
                  <a:srgbClr val="FFFFFF"/>
                </a:solidFill>
              </a14:hiddenFill>
            </a:ext>
          </a:extLst>
        </p:spPr>
      </p:pic>
      <p:sp>
        <p:nvSpPr>
          <p:cNvPr id="6" name="Obdélník 5"/>
          <p:cNvSpPr/>
          <p:nvPr/>
        </p:nvSpPr>
        <p:spPr>
          <a:xfrm>
            <a:off x="2195737" y="1268760"/>
            <a:ext cx="2016224" cy="830997"/>
          </a:xfrm>
          <a:prstGeom prst="rect">
            <a:avLst/>
          </a:prstGeom>
        </p:spPr>
        <p:txBody>
          <a:bodyPr wrap="square">
            <a:spAutoFit/>
          </a:bodyPr>
          <a:lstStyle/>
          <a:p>
            <a:r>
              <a:rPr lang="en-US" sz="1400" dirty="0" smtClean="0"/>
              <a:t>Horse, </a:t>
            </a:r>
            <a:r>
              <a:rPr lang="en-US" sz="1400" strike="sngStrike" dirty="0" smtClean="0"/>
              <a:t>person</a:t>
            </a:r>
            <a:r>
              <a:rPr lang="en-US" sz="1400" dirty="0" smtClean="0"/>
              <a:t>, grass, daytime, plant</a:t>
            </a:r>
          </a:p>
          <a:p>
            <a:endParaRPr lang="en-US" sz="600" dirty="0" smtClean="0"/>
          </a:p>
          <a:p>
            <a:r>
              <a:rPr lang="en-US" sz="1400" i="1" dirty="0" smtClean="0"/>
              <a:t>Missing: countryside</a:t>
            </a:r>
            <a:endParaRPr lang="en-US" sz="1400" i="1" dirty="0"/>
          </a:p>
        </p:txBody>
      </p:sp>
      <p:pic>
        <p:nvPicPr>
          <p:cNvPr id="2050" name="Picture 2" descr="http://andromeda.fi.muni.cz/%7Exkohout7/ImageCLEF2014/data/dev_images/1c/1Cear3rT3BkcYmHZ.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373" y="2564904"/>
            <a:ext cx="1475838" cy="1298738"/>
          </a:xfrm>
          <a:prstGeom prst="rect">
            <a:avLst/>
          </a:prstGeom>
          <a:noFill/>
          <a:extLst>
            <a:ext uri="{909E8E84-426E-40DD-AFC4-6F175D3DCCD1}">
              <a14:hiddenFill xmlns:a14="http://schemas.microsoft.com/office/drawing/2010/main">
                <a:solidFill>
                  <a:srgbClr val="FFFFFF"/>
                </a:solidFill>
              </a14:hiddenFill>
            </a:ext>
          </a:extLst>
        </p:spPr>
      </p:pic>
      <p:sp>
        <p:nvSpPr>
          <p:cNvPr id="8" name="Obdélník 7"/>
          <p:cNvSpPr/>
          <p:nvPr/>
        </p:nvSpPr>
        <p:spPr>
          <a:xfrm>
            <a:off x="2195737" y="2521059"/>
            <a:ext cx="2016224" cy="815608"/>
          </a:xfrm>
          <a:prstGeom prst="rect">
            <a:avLst/>
          </a:prstGeom>
        </p:spPr>
        <p:txBody>
          <a:bodyPr wrap="square">
            <a:spAutoFit/>
          </a:bodyPr>
          <a:lstStyle/>
          <a:p>
            <a:r>
              <a:rPr lang="en-US" sz="1400" dirty="0" smtClean="0"/>
              <a:t>Sport, </a:t>
            </a:r>
            <a:r>
              <a:rPr lang="en-US" sz="1400" strike="sngStrike" dirty="0" smtClean="0"/>
              <a:t>male</a:t>
            </a:r>
            <a:r>
              <a:rPr lang="en-US" sz="1400" dirty="0" smtClean="0"/>
              <a:t>, </a:t>
            </a:r>
            <a:r>
              <a:rPr lang="en-US" sz="1400" strike="sngStrike" dirty="0" smtClean="0"/>
              <a:t>water</a:t>
            </a:r>
            <a:r>
              <a:rPr lang="en-US" sz="1400" dirty="0" smtClean="0"/>
              <a:t>, </a:t>
            </a:r>
            <a:r>
              <a:rPr lang="en-US" sz="1400" strike="sngStrike" dirty="0" smtClean="0"/>
              <a:t>sea</a:t>
            </a:r>
            <a:r>
              <a:rPr lang="en-US" sz="1400" dirty="0" smtClean="0"/>
              <a:t>, </a:t>
            </a:r>
            <a:r>
              <a:rPr lang="en-US" sz="1400" strike="sngStrike" dirty="0" smtClean="0"/>
              <a:t>sky</a:t>
            </a:r>
          </a:p>
          <a:p>
            <a:endParaRPr lang="en-US" sz="500" dirty="0" smtClean="0"/>
          </a:p>
          <a:p>
            <a:r>
              <a:rPr lang="en-US" sz="1400" i="1" dirty="0" smtClean="0"/>
              <a:t>Missing: cloud, ski, snow</a:t>
            </a:r>
            <a:endParaRPr lang="en-US" sz="1400" i="1" dirty="0"/>
          </a:p>
        </p:txBody>
      </p:sp>
      <p:pic>
        <p:nvPicPr>
          <p:cNvPr id="2052" name="Picture 4" descr="http://andromeda.fi.muni.cz/%7Exkohout7/ImageCLEF2014/data/dev_images/1_/1_4HQaUUVBzXf-L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125" y="3975870"/>
            <a:ext cx="1479085" cy="1109314"/>
          </a:xfrm>
          <a:prstGeom prst="rect">
            <a:avLst/>
          </a:prstGeom>
          <a:noFill/>
          <a:extLst>
            <a:ext uri="{909E8E84-426E-40DD-AFC4-6F175D3DCCD1}">
              <a14:hiddenFill xmlns:a14="http://schemas.microsoft.com/office/drawing/2010/main">
                <a:solidFill>
                  <a:srgbClr val="FFFFFF"/>
                </a:solidFill>
              </a14:hiddenFill>
            </a:ext>
          </a:extLst>
        </p:spPr>
      </p:pic>
      <p:sp>
        <p:nvSpPr>
          <p:cNvPr id="11" name="Obdélník 10"/>
          <p:cNvSpPr/>
          <p:nvPr/>
        </p:nvSpPr>
        <p:spPr>
          <a:xfrm>
            <a:off x="2195736" y="3967316"/>
            <a:ext cx="2088231" cy="1261884"/>
          </a:xfrm>
          <a:prstGeom prst="rect">
            <a:avLst/>
          </a:prstGeom>
        </p:spPr>
        <p:txBody>
          <a:bodyPr wrap="square">
            <a:spAutoFit/>
          </a:bodyPr>
          <a:lstStyle/>
          <a:p>
            <a:r>
              <a:rPr lang="en-US" sz="1400" dirty="0" smtClean="0"/>
              <a:t>Sunrise/sunset, water, beach, sea, coast</a:t>
            </a:r>
          </a:p>
          <a:p>
            <a:endParaRPr lang="en-US" sz="600" dirty="0" smtClean="0"/>
          </a:p>
          <a:p>
            <a:r>
              <a:rPr lang="en-US" sz="1400" i="1" dirty="0" smtClean="0"/>
              <a:t>Missing: cloud, reflection, sand, sky, sun</a:t>
            </a:r>
            <a:r>
              <a:rPr lang="en-US" sz="1400" dirty="0" smtClean="0"/>
              <a:t>  </a:t>
            </a:r>
          </a:p>
          <a:p>
            <a:endParaRPr lang="en-US" sz="1400" dirty="0"/>
          </a:p>
        </p:txBody>
      </p:sp>
      <p:pic>
        <p:nvPicPr>
          <p:cNvPr id="2054" name="Picture 6" descr="http://andromeda.fi.muni.cz/%7Exkohout7/ImageCLEF2014/data/dev_images/3j/3JO2X2A5D1nBvTu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8023" y="1311686"/>
            <a:ext cx="1478683" cy="985789"/>
          </a:xfrm>
          <a:prstGeom prst="rect">
            <a:avLst/>
          </a:prstGeom>
          <a:noFill/>
          <a:extLst>
            <a:ext uri="{909E8E84-426E-40DD-AFC4-6F175D3DCCD1}">
              <a14:hiddenFill xmlns:a14="http://schemas.microsoft.com/office/drawing/2010/main">
                <a:solidFill>
                  <a:srgbClr val="FFFFFF"/>
                </a:solidFill>
              </a14:hiddenFill>
            </a:ext>
          </a:extLst>
        </p:spPr>
      </p:pic>
      <p:sp>
        <p:nvSpPr>
          <p:cNvPr id="13" name="Obdélník 12"/>
          <p:cNvSpPr/>
          <p:nvPr/>
        </p:nvSpPr>
        <p:spPr>
          <a:xfrm>
            <a:off x="6658186" y="1271466"/>
            <a:ext cx="2016224" cy="1061829"/>
          </a:xfrm>
          <a:prstGeom prst="rect">
            <a:avLst/>
          </a:prstGeom>
        </p:spPr>
        <p:txBody>
          <a:bodyPr wrap="square">
            <a:spAutoFit/>
          </a:bodyPr>
          <a:lstStyle/>
          <a:p>
            <a:r>
              <a:rPr lang="en-US" sz="1400" strike="sngStrike" dirty="0" smtClean="0"/>
              <a:t>Sea</a:t>
            </a:r>
            <a:r>
              <a:rPr lang="en-US" sz="1400" dirty="0" smtClean="0"/>
              <a:t>, cityscape, water, </a:t>
            </a:r>
            <a:r>
              <a:rPr lang="en-US" sz="1400" strike="sngStrike" dirty="0" smtClean="0"/>
              <a:t>coast</a:t>
            </a:r>
            <a:r>
              <a:rPr lang="en-US" sz="1400" dirty="0" smtClean="0"/>
              <a:t>, aerial</a:t>
            </a:r>
            <a:endParaRPr lang="en-US" sz="1400" strike="sngStrike" dirty="0" smtClean="0"/>
          </a:p>
          <a:p>
            <a:endParaRPr lang="en-US" sz="600" dirty="0" smtClean="0"/>
          </a:p>
          <a:p>
            <a:r>
              <a:rPr lang="en-US" sz="1400" i="1" dirty="0" smtClean="0"/>
              <a:t>Missing: bridge, outdoor, river</a:t>
            </a:r>
            <a:endParaRPr lang="en-US" sz="1400" i="1" dirty="0"/>
          </a:p>
        </p:txBody>
      </p:sp>
      <p:pic>
        <p:nvPicPr>
          <p:cNvPr id="2056" name="Picture 8" descr="http://andromeda.fi.muni.cz/%7Exkohout7/ImageCLEF2014/data/dev_images/mn/mN0z3vOSj3gQqF3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9552" y="5256660"/>
            <a:ext cx="1472658" cy="1104494"/>
          </a:xfrm>
          <a:prstGeom prst="rect">
            <a:avLst/>
          </a:prstGeom>
          <a:noFill/>
          <a:extLst>
            <a:ext uri="{909E8E84-426E-40DD-AFC4-6F175D3DCCD1}">
              <a14:hiddenFill xmlns:a14="http://schemas.microsoft.com/office/drawing/2010/main">
                <a:solidFill>
                  <a:srgbClr val="FFFFFF"/>
                </a:solidFill>
              </a14:hiddenFill>
            </a:ext>
          </a:extLst>
        </p:spPr>
      </p:pic>
      <p:sp>
        <p:nvSpPr>
          <p:cNvPr id="15" name="Obdélník 14"/>
          <p:cNvSpPr/>
          <p:nvPr/>
        </p:nvSpPr>
        <p:spPr>
          <a:xfrm>
            <a:off x="2197362" y="5246910"/>
            <a:ext cx="2016224" cy="830997"/>
          </a:xfrm>
          <a:prstGeom prst="rect">
            <a:avLst/>
          </a:prstGeom>
        </p:spPr>
        <p:txBody>
          <a:bodyPr wrap="square">
            <a:spAutoFit/>
          </a:bodyPr>
          <a:lstStyle/>
          <a:p>
            <a:r>
              <a:rPr lang="en-US" sz="1400" dirty="0" smtClean="0"/>
              <a:t>Person, </a:t>
            </a:r>
            <a:r>
              <a:rPr lang="en-US" sz="1400" strike="sngStrike" dirty="0" smtClean="0"/>
              <a:t>food</a:t>
            </a:r>
            <a:r>
              <a:rPr lang="en-US" sz="1400" dirty="0" smtClean="0"/>
              <a:t>, </a:t>
            </a:r>
            <a:r>
              <a:rPr lang="en-US" sz="1400" strike="sngStrike" dirty="0" smtClean="0"/>
              <a:t>child</a:t>
            </a:r>
            <a:r>
              <a:rPr lang="en-US" sz="1400" dirty="0" smtClean="0"/>
              <a:t>, indoor, </a:t>
            </a:r>
            <a:r>
              <a:rPr lang="en-US" sz="1400" strike="sngStrike" dirty="0" smtClean="0"/>
              <a:t>teenager</a:t>
            </a:r>
          </a:p>
          <a:p>
            <a:endParaRPr lang="en-US" sz="600" dirty="0" smtClean="0"/>
          </a:p>
          <a:p>
            <a:r>
              <a:rPr lang="en-US" sz="1400" i="1" dirty="0" smtClean="0"/>
              <a:t>Missing: --</a:t>
            </a:r>
            <a:endParaRPr lang="en-US" sz="1400" i="1" dirty="0"/>
          </a:p>
        </p:txBody>
      </p:sp>
      <p:pic>
        <p:nvPicPr>
          <p:cNvPr id="2058" name="Picture 10" descr="http://andromeda.fi.muni.cz/%7Exkohout7/ImageCLEF2014/data/dev_images/oa/oaYw5NIPG3ntCnLd.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04048" y="2426006"/>
            <a:ext cx="1472658" cy="950102"/>
          </a:xfrm>
          <a:prstGeom prst="rect">
            <a:avLst/>
          </a:prstGeom>
          <a:noFill/>
          <a:extLst>
            <a:ext uri="{909E8E84-426E-40DD-AFC4-6F175D3DCCD1}">
              <a14:hiddenFill xmlns:a14="http://schemas.microsoft.com/office/drawing/2010/main">
                <a:solidFill>
                  <a:srgbClr val="FFFFFF"/>
                </a:solidFill>
              </a14:hiddenFill>
            </a:ext>
          </a:extLst>
        </p:spPr>
      </p:pic>
      <p:sp>
        <p:nvSpPr>
          <p:cNvPr id="18" name="Obdélník 17"/>
          <p:cNvSpPr/>
          <p:nvPr/>
        </p:nvSpPr>
        <p:spPr>
          <a:xfrm>
            <a:off x="6670576" y="2420888"/>
            <a:ext cx="2016224" cy="830997"/>
          </a:xfrm>
          <a:prstGeom prst="rect">
            <a:avLst/>
          </a:prstGeom>
        </p:spPr>
        <p:txBody>
          <a:bodyPr wrap="square">
            <a:spAutoFit/>
          </a:bodyPr>
          <a:lstStyle/>
          <a:p>
            <a:r>
              <a:rPr lang="en-US" sz="1400" dirty="0" smtClean="0"/>
              <a:t>Outdoor, </a:t>
            </a:r>
            <a:r>
              <a:rPr lang="en-US" sz="1400" strike="sngStrike" dirty="0" smtClean="0"/>
              <a:t>person</a:t>
            </a:r>
            <a:r>
              <a:rPr lang="en-US" sz="1400" dirty="0" smtClean="0"/>
              <a:t>, </a:t>
            </a:r>
            <a:r>
              <a:rPr lang="en-US" sz="1400" strike="sngStrike" dirty="0" smtClean="0"/>
              <a:t>tree</a:t>
            </a:r>
            <a:r>
              <a:rPr lang="en-US" sz="1400" dirty="0" smtClean="0"/>
              <a:t>, </a:t>
            </a:r>
            <a:r>
              <a:rPr lang="en-US" sz="1400" strike="sngStrike" dirty="0" smtClean="0"/>
              <a:t>food</a:t>
            </a:r>
            <a:r>
              <a:rPr lang="en-US" sz="1400" dirty="0" smtClean="0"/>
              <a:t>, </a:t>
            </a:r>
            <a:r>
              <a:rPr lang="en-US" sz="1400" strike="sngStrike" dirty="0" smtClean="0"/>
              <a:t>forest</a:t>
            </a:r>
          </a:p>
          <a:p>
            <a:endParaRPr lang="en-US" sz="600" dirty="0" smtClean="0"/>
          </a:p>
          <a:p>
            <a:r>
              <a:rPr lang="en-US" sz="1400" i="1" dirty="0" smtClean="0"/>
              <a:t>Missing: grass, sign</a:t>
            </a:r>
            <a:endParaRPr lang="en-US" sz="1400" i="1" dirty="0"/>
          </a:p>
        </p:txBody>
      </p:sp>
      <p:pic>
        <p:nvPicPr>
          <p:cNvPr id="2060" name="Picture 12" descr="http://andromeda.fi.muni.cz/%7Exkohout7/ImageCLEF2014/data/dev_images/pf/PFgeYp5m7lUHjAM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8361" y="3509402"/>
            <a:ext cx="1478345" cy="1107415"/>
          </a:xfrm>
          <a:prstGeom prst="rect">
            <a:avLst/>
          </a:prstGeom>
          <a:noFill/>
          <a:extLst>
            <a:ext uri="{909E8E84-426E-40DD-AFC4-6F175D3DCCD1}">
              <a14:hiddenFill xmlns:a14="http://schemas.microsoft.com/office/drawing/2010/main">
                <a:solidFill>
                  <a:srgbClr val="FFFFFF"/>
                </a:solidFill>
              </a14:hiddenFill>
            </a:ext>
          </a:extLst>
        </p:spPr>
      </p:pic>
      <p:sp>
        <p:nvSpPr>
          <p:cNvPr id="20" name="Obdélník 19"/>
          <p:cNvSpPr/>
          <p:nvPr/>
        </p:nvSpPr>
        <p:spPr>
          <a:xfrm>
            <a:off x="6661858" y="3549156"/>
            <a:ext cx="2016224" cy="1046440"/>
          </a:xfrm>
          <a:prstGeom prst="rect">
            <a:avLst/>
          </a:prstGeom>
        </p:spPr>
        <p:txBody>
          <a:bodyPr wrap="square">
            <a:spAutoFit/>
          </a:bodyPr>
          <a:lstStyle/>
          <a:p>
            <a:r>
              <a:rPr lang="en-US" sz="1400" dirty="0" smtClean="0"/>
              <a:t>Mountain, water, lake, </a:t>
            </a:r>
            <a:r>
              <a:rPr lang="en-US" sz="1400" strike="sngStrike" dirty="0" smtClean="0"/>
              <a:t>river</a:t>
            </a:r>
            <a:r>
              <a:rPr lang="en-US" sz="1400" dirty="0" smtClean="0"/>
              <a:t>, </a:t>
            </a:r>
            <a:r>
              <a:rPr lang="en-US" sz="1400" strike="sngStrike" dirty="0" smtClean="0"/>
              <a:t>sea</a:t>
            </a:r>
          </a:p>
          <a:p>
            <a:endParaRPr lang="en-US" sz="600" dirty="0" smtClean="0"/>
          </a:p>
          <a:p>
            <a:r>
              <a:rPr lang="en-US" sz="1400" i="1" dirty="0" smtClean="0"/>
              <a:t>Missing: cloud, daytime, reflection</a:t>
            </a:r>
            <a:endParaRPr lang="en-US" sz="1400" i="1" dirty="0"/>
          </a:p>
        </p:txBody>
      </p:sp>
      <p:pic>
        <p:nvPicPr>
          <p:cNvPr id="2062" name="Picture 14" descr="http://andromeda.fi.muni.cz/%7Exkohout7/ImageCLEF2014/data/dev_images/2x/2xZmZFKAnRAI1xQN.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148064" y="4760833"/>
            <a:ext cx="1220158" cy="1766745"/>
          </a:xfrm>
          <a:prstGeom prst="rect">
            <a:avLst/>
          </a:prstGeom>
          <a:noFill/>
          <a:extLst>
            <a:ext uri="{909E8E84-426E-40DD-AFC4-6F175D3DCCD1}">
              <a14:hiddenFill xmlns:a14="http://schemas.microsoft.com/office/drawing/2010/main">
                <a:solidFill>
                  <a:srgbClr val="FFFFFF"/>
                </a:solidFill>
              </a14:hiddenFill>
            </a:ext>
          </a:extLst>
        </p:spPr>
      </p:pic>
      <p:sp>
        <p:nvSpPr>
          <p:cNvPr id="23" name="Obdélník 22"/>
          <p:cNvSpPr/>
          <p:nvPr/>
        </p:nvSpPr>
        <p:spPr>
          <a:xfrm>
            <a:off x="6660232" y="4804965"/>
            <a:ext cx="2016224" cy="1046440"/>
          </a:xfrm>
          <a:prstGeom prst="rect">
            <a:avLst/>
          </a:prstGeom>
        </p:spPr>
        <p:txBody>
          <a:bodyPr wrap="square">
            <a:spAutoFit/>
          </a:bodyPr>
          <a:lstStyle/>
          <a:p>
            <a:r>
              <a:rPr lang="en-US" sz="1400" dirty="0" smtClean="0"/>
              <a:t>Person, </a:t>
            </a:r>
            <a:r>
              <a:rPr lang="en-US" sz="1400" strike="sngStrike" dirty="0" smtClean="0"/>
              <a:t>female</a:t>
            </a:r>
            <a:r>
              <a:rPr lang="en-US" sz="1400" dirty="0" smtClean="0"/>
              <a:t>, male, </a:t>
            </a:r>
            <a:r>
              <a:rPr lang="en-US" sz="1400" strike="sngStrike" dirty="0" smtClean="0"/>
              <a:t>motorcycle</a:t>
            </a:r>
            <a:r>
              <a:rPr lang="en-US" sz="1400" dirty="0" smtClean="0"/>
              <a:t>, poster</a:t>
            </a:r>
            <a:endParaRPr lang="en-US" sz="1400" strike="sngStrike" dirty="0" smtClean="0"/>
          </a:p>
          <a:p>
            <a:endParaRPr lang="en-US" sz="600" dirty="0" smtClean="0"/>
          </a:p>
          <a:p>
            <a:r>
              <a:rPr lang="en-US" sz="1400" i="1" dirty="0" smtClean="0"/>
              <a:t>Missing: cloud, horse, overcast, soil</a:t>
            </a:r>
            <a:endParaRPr lang="en-US" sz="1400" i="1" dirty="0"/>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14</a:t>
            </a:fld>
            <a:r>
              <a:rPr lang="en-US" smtClean="0"/>
              <a:t>/19</a:t>
            </a:r>
            <a:endParaRPr lang="en-US" dirty="0" smtClean="0"/>
          </a:p>
        </p:txBody>
      </p:sp>
    </p:spTree>
    <p:extLst>
      <p:ext uri="{BB962C8B-B14F-4D97-AF65-F5344CB8AC3E}">
        <p14:creationId xmlns:p14="http://schemas.microsoft.com/office/powerpoint/2010/main" val="2253654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DeCAF</a:t>
            </a:r>
            <a:r>
              <a:rPr lang="cs-CZ" dirty="0" smtClean="0"/>
              <a:t> </a:t>
            </a:r>
            <a:r>
              <a:rPr lang="en-US" dirty="0" smtClean="0"/>
              <a:t>vs. MPEG</a:t>
            </a:r>
            <a:endParaRPr lang="en-US" dirty="0"/>
          </a:p>
        </p:txBody>
      </p:sp>
      <p:sp>
        <p:nvSpPr>
          <p:cNvPr id="3" name="Zástupný symbol pro obsah 2"/>
          <p:cNvSpPr>
            <a:spLocks noGrp="1"/>
          </p:cNvSpPr>
          <p:nvPr>
            <p:ph idx="1"/>
          </p:nvPr>
        </p:nvSpPr>
        <p:spPr/>
        <p:txBody>
          <a:bodyPr/>
          <a:lstStyle/>
          <a:p>
            <a:r>
              <a:rPr lang="en-US" dirty="0" smtClean="0"/>
              <a:t>Out of 1940 development queries</a:t>
            </a:r>
          </a:p>
          <a:p>
            <a:pPr lvl="1"/>
            <a:r>
              <a:rPr lang="en-US" dirty="0" smtClean="0"/>
              <a:t>AP</a:t>
            </a:r>
            <a:r>
              <a:rPr lang="en-US" baseline="-25000" dirty="0" smtClean="0"/>
              <a:t>MPEG</a:t>
            </a:r>
            <a:r>
              <a:rPr lang="en-US" dirty="0" smtClean="0"/>
              <a:t> is higher than AP</a:t>
            </a:r>
            <a:r>
              <a:rPr lang="cs-CZ" baseline="-25000" dirty="0" err="1" smtClean="0"/>
              <a:t>DeCAF</a:t>
            </a:r>
            <a:r>
              <a:rPr lang="en-US" dirty="0" smtClean="0"/>
              <a:t> in </a:t>
            </a:r>
            <a:r>
              <a:rPr lang="cs-CZ" dirty="0" smtClean="0"/>
              <a:t>357</a:t>
            </a:r>
            <a:r>
              <a:rPr lang="en-US" dirty="0" smtClean="0"/>
              <a:t> cases</a:t>
            </a:r>
          </a:p>
          <a:p>
            <a:pPr lvl="1"/>
            <a:r>
              <a:rPr lang="en-US" dirty="0" err="1" smtClean="0"/>
              <a:t>Precision</a:t>
            </a:r>
            <a:r>
              <a:rPr lang="en-US" baseline="-25000" dirty="0" err="1" smtClean="0"/>
              <a:t>MPEG</a:t>
            </a:r>
            <a:r>
              <a:rPr lang="en-US" dirty="0" smtClean="0"/>
              <a:t> </a:t>
            </a:r>
            <a:r>
              <a:rPr lang="en-US" dirty="0"/>
              <a:t>is higher than </a:t>
            </a:r>
            <a:r>
              <a:rPr lang="en-US" dirty="0" smtClean="0"/>
              <a:t>Precision</a:t>
            </a:r>
            <a:r>
              <a:rPr lang="cs-CZ" baseline="-25000" dirty="0" err="1" smtClean="0"/>
              <a:t>DeCAF</a:t>
            </a:r>
            <a:r>
              <a:rPr lang="en-US" dirty="0" smtClean="0"/>
              <a:t> </a:t>
            </a:r>
            <a:r>
              <a:rPr lang="en-US" dirty="0"/>
              <a:t>in </a:t>
            </a:r>
            <a:r>
              <a:rPr lang="en-US" dirty="0" smtClean="0"/>
              <a:t>2</a:t>
            </a:r>
            <a:r>
              <a:rPr lang="cs-CZ" dirty="0" smtClean="0"/>
              <a:t>01</a:t>
            </a:r>
            <a:r>
              <a:rPr lang="en-US" dirty="0" smtClean="0"/>
              <a:t> cases</a:t>
            </a:r>
          </a:p>
          <a:p>
            <a:pPr lvl="1"/>
            <a:r>
              <a:rPr lang="en-US" dirty="0" err="1" smtClean="0"/>
              <a:t>Recall</a:t>
            </a:r>
            <a:r>
              <a:rPr lang="en-US" baseline="-25000" dirty="0" err="1" smtClean="0"/>
              <a:t>MPEG</a:t>
            </a:r>
            <a:r>
              <a:rPr lang="en-US" dirty="0" smtClean="0"/>
              <a:t> </a:t>
            </a:r>
            <a:r>
              <a:rPr lang="en-US" dirty="0"/>
              <a:t>is higher than </a:t>
            </a:r>
            <a:r>
              <a:rPr lang="en-US" dirty="0" smtClean="0"/>
              <a:t>Recall</a:t>
            </a:r>
            <a:r>
              <a:rPr lang="cs-CZ" baseline="-25000" dirty="0" err="1" smtClean="0"/>
              <a:t>DeCAF</a:t>
            </a:r>
            <a:r>
              <a:rPr lang="en-US" dirty="0" smtClean="0"/>
              <a:t> </a:t>
            </a:r>
            <a:r>
              <a:rPr lang="en-US" dirty="0"/>
              <a:t>in </a:t>
            </a:r>
            <a:r>
              <a:rPr lang="en-US" dirty="0" smtClean="0"/>
              <a:t>1</a:t>
            </a:r>
            <a:r>
              <a:rPr lang="cs-CZ" dirty="0" smtClean="0"/>
              <a:t>5</a:t>
            </a:r>
            <a:r>
              <a:rPr lang="en-US" dirty="0" smtClean="0"/>
              <a:t>8 cases</a:t>
            </a:r>
          </a:p>
          <a:p>
            <a:endParaRPr lang="en-US" dirty="0" smtClean="0"/>
          </a:p>
          <a:p>
            <a:r>
              <a:rPr lang="en-US" dirty="0" smtClean="0"/>
              <a:t>When MPEG results are better, typically</a:t>
            </a:r>
          </a:p>
          <a:p>
            <a:pPr lvl="1"/>
            <a:r>
              <a:rPr lang="en-US" dirty="0"/>
              <a:t>t</a:t>
            </a:r>
            <a:r>
              <a:rPr lang="en-US" dirty="0" smtClean="0"/>
              <a:t>he query image is difficult</a:t>
            </a:r>
          </a:p>
          <a:p>
            <a:pPr lvl="1"/>
            <a:r>
              <a:rPr lang="en-US" dirty="0"/>
              <a:t>n</a:t>
            </a:r>
            <a:r>
              <a:rPr lang="en-US" dirty="0" smtClean="0"/>
              <a:t>either MPEG nor </a:t>
            </a:r>
            <a:r>
              <a:rPr lang="cs-CZ" dirty="0" err="1" smtClean="0"/>
              <a:t>DeCAF</a:t>
            </a:r>
            <a:r>
              <a:rPr lang="cs-CZ" dirty="0" smtClean="0"/>
              <a:t> </a:t>
            </a:r>
            <a:r>
              <a:rPr lang="en-US" dirty="0" smtClean="0"/>
              <a:t>provide good results</a:t>
            </a:r>
          </a:p>
          <a:p>
            <a:pPr lvl="1"/>
            <a:r>
              <a:rPr lang="en-US" dirty="0" smtClean="0"/>
              <a:t>MPEG-based results often better by small margin</a:t>
            </a:r>
          </a:p>
          <a:p>
            <a:pPr lvl="1"/>
            <a:r>
              <a:rPr lang="en-US" dirty="0"/>
              <a:t>MPEG-based results </a:t>
            </a:r>
            <a:r>
              <a:rPr lang="en-US" dirty="0" smtClean="0"/>
              <a:t>often probably better by chance</a:t>
            </a:r>
          </a:p>
          <a:p>
            <a:endParaRPr lang="en-US" dirty="0" smtClean="0"/>
          </a:p>
          <a:p>
            <a:r>
              <a:rPr lang="en-US" dirty="0" smtClean="0"/>
              <a:t>With very few exceptions, </a:t>
            </a:r>
            <a:r>
              <a:rPr lang="cs-CZ" dirty="0" err="1" smtClean="0"/>
              <a:t>DeCAF</a:t>
            </a:r>
            <a:r>
              <a:rPr lang="en-US" dirty="0" smtClean="0"/>
              <a:t>-based visual similarity is better</a:t>
            </a:r>
            <a:endParaRPr lang="en-US" dirty="0"/>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15</a:t>
            </a:fld>
            <a:r>
              <a:rPr lang="en-US" smtClean="0"/>
              <a:t>/19</a:t>
            </a:r>
            <a:endParaRPr lang="en-US" dirty="0" smtClean="0"/>
          </a:p>
        </p:txBody>
      </p:sp>
    </p:spTree>
    <p:extLst>
      <p:ext uri="{BB962C8B-B14F-4D97-AF65-F5344CB8AC3E}">
        <p14:creationId xmlns:p14="http://schemas.microsoft.com/office/powerpoint/2010/main" val="12122170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DeCAF</a:t>
            </a:r>
            <a:r>
              <a:rPr lang="cs-CZ" dirty="0" smtClean="0"/>
              <a:t> </a:t>
            </a:r>
            <a:r>
              <a:rPr lang="en-US" dirty="0" smtClean="0"/>
              <a:t>vs. MPEG (cont.)</a:t>
            </a:r>
            <a:endParaRPr lang="en-US" dirty="0"/>
          </a:p>
        </p:txBody>
      </p:sp>
      <p:pic>
        <p:nvPicPr>
          <p:cNvPr id="1026" name="Picture 2" descr="http://andromeda.fi.muni.cz/~xkohout7/ImageCLEF2014/data/dev_images/xt/xTmOlLg4LsnO09s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66" y="3064570"/>
            <a:ext cx="1401492" cy="2160241"/>
          </a:xfrm>
          <a:prstGeom prst="rect">
            <a:avLst/>
          </a:prstGeom>
          <a:noFill/>
          <a:extLst>
            <a:ext uri="{909E8E84-426E-40DD-AFC4-6F175D3DCCD1}">
              <a14:hiddenFill xmlns:a14="http://schemas.microsoft.com/office/drawing/2010/main">
                <a:solidFill>
                  <a:srgbClr val="FFFFFF"/>
                </a:solidFill>
              </a14:hiddenFill>
            </a:ext>
          </a:extLst>
        </p:spPr>
      </p:pic>
      <p:pic>
        <p:nvPicPr>
          <p:cNvPr id="4" name="Obrázek 3"/>
          <p:cNvPicPr>
            <a:picLocks noChangeAspect="1"/>
          </p:cNvPicPr>
          <p:nvPr/>
        </p:nvPicPr>
        <p:blipFill rotWithShape="1">
          <a:blip r:embed="rId4"/>
          <a:srcRect l="1165" t="47464" r="7583" b="15892"/>
          <a:stretch/>
        </p:blipFill>
        <p:spPr>
          <a:xfrm>
            <a:off x="2123729" y="4665158"/>
            <a:ext cx="6696744" cy="1512670"/>
          </a:xfrm>
          <a:prstGeom prst="rect">
            <a:avLst/>
          </a:prstGeom>
        </p:spPr>
      </p:pic>
      <p:pic>
        <p:nvPicPr>
          <p:cNvPr id="10" name="Obrázek 9"/>
          <p:cNvPicPr>
            <a:picLocks noChangeAspect="1"/>
          </p:cNvPicPr>
          <p:nvPr/>
        </p:nvPicPr>
        <p:blipFill rotWithShape="1">
          <a:blip r:embed="rId5"/>
          <a:srcRect l="762" t="33828" r="9425" b="29638"/>
          <a:stretch/>
        </p:blipFill>
        <p:spPr>
          <a:xfrm>
            <a:off x="2123728" y="2357011"/>
            <a:ext cx="6696744" cy="1532306"/>
          </a:xfrm>
          <a:prstGeom prst="rect">
            <a:avLst/>
          </a:prstGeom>
        </p:spPr>
      </p:pic>
      <p:sp>
        <p:nvSpPr>
          <p:cNvPr id="17" name="Obdélník 16"/>
          <p:cNvSpPr/>
          <p:nvPr/>
        </p:nvSpPr>
        <p:spPr>
          <a:xfrm>
            <a:off x="2031417" y="1988840"/>
            <a:ext cx="6861063" cy="208384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ovéPole 17"/>
          <p:cNvSpPr txBox="1"/>
          <p:nvPr/>
        </p:nvSpPr>
        <p:spPr>
          <a:xfrm>
            <a:off x="2028615" y="2050975"/>
            <a:ext cx="1597681" cy="307777"/>
          </a:xfrm>
          <a:prstGeom prst="rect">
            <a:avLst/>
          </a:prstGeom>
          <a:noFill/>
        </p:spPr>
        <p:txBody>
          <a:bodyPr wrap="none" rtlCol="0">
            <a:spAutoFit/>
          </a:bodyPr>
          <a:lstStyle/>
          <a:p>
            <a:r>
              <a:rPr lang="en-US" sz="1400" b="1" dirty="0" smtClean="0">
                <a:solidFill>
                  <a:schemeClr val="accent4"/>
                </a:solidFill>
              </a:rPr>
              <a:t>MPEG7 descriptors</a:t>
            </a:r>
            <a:endParaRPr lang="en-US" sz="1400" b="1" dirty="0">
              <a:solidFill>
                <a:schemeClr val="accent4"/>
              </a:solidFill>
            </a:endParaRPr>
          </a:p>
        </p:txBody>
      </p:sp>
      <p:sp>
        <p:nvSpPr>
          <p:cNvPr id="19" name="Obdélník 18"/>
          <p:cNvSpPr/>
          <p:nvPr/>
        </p:nvSpPr>
        <p:spPr>
          <a:xfrm>
            <a:off x="2028615" y="4238047"/>
            <a:ext cx="6863865" cy="20668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ovéPole 19"/>
          <p:cNvSpPr txBox="1"/>
          <p:nvPr/>
        </p:nvSpPr>
        <p:spPr>
          <a:xfrm>
            <a:off x="2025813" y="4300182"/>
            <a:ext cx="1633973" cy="307777"/>
          </a:xfrm>
          <a:prstGeom prst="rect">
            <a:avLst/>
          </a:prstGeom>
          <a:noFill/>
        </p:spPr>
        <p:txBody>
          <a:bodyPr wrap="none" rtlCol="0">
            <a:spAutoFit/>
          </a:bodyPr>
          <a:lstStyle/>
          <a:p>
            <a:r>
              <a:rPr lang="en-US" sz="1400" b="1" dirty="0" smtClean="0">
                <a:solidFill>
                  <a:schemeClr val="accent3"/>
                </a:solidFill>
              </a:rPr>
              <a:t>DeCAF</a:t>
            </a:r>
            <a:r>
              <a:rPr lang="en-US" sz="1400" b="1" baseline="-25000" dirty="0" smtClean="0">
                <a:solidFill>
                  <a:schemeClr val="accent3"/>
                </a:solidFill>
              </a:rPr>
              <a:t>7</a:t>
            </a:r>
            <a:r>
              <a:rPr lang="en-US" sz="1400" b="1" dirty="0" smtClean="0">
                <a:solidFill>
                  <a:schemeClr val="accent3"/>
                </a:solidFill>
              </a:rPr>
              <a:t> descriptors</a:t>
            </a:r>
            <a:endParaRPr lang="en-US" sz="1400" b="1" dirty="0">
              <a:solidFill>
                <a:schemeClr val="accent3"/>
              </a:solidFill>
            </a:endParaRPr>
          </a:p>
        </p:txBody>
      </p:sp>
      <p:sp>
        <p:nvSpPr>
          <p:cNvPr id="13" name="TextovéPole 12"/>
          <p:cNvSpPr txBox="1"/>
          <p:nvPr/>
        </p:nvSpPr>
        <p:spPr>
          <a:xfrm>
            <a:off x="899592" y="5236827"/>
            <a:ext cx="616644" cy="307777"/>
          </a:xfrm>
          <a:prstGeom prst="rect">
            <a:avLst/>
          </a:prstGeom>
          <a:noFill/>
        </p:spPr>
        <p:txBody>
          <a:bodyPr wrap="none" rtlCol="0">
            <a:spAutoFit/>
          </a:bodyPr>
          <a:lstStyle/>
          <a:p>
            <a:r>
              <a:rPr lang="cs-CZ" sz="1400" b="1" dirty="0" err="1" smtClean="0"/>
              <a:t>query</a:t>
            </a:r>
            <a:endParaRPr lang="en-US" sz="1400" b="1" dirty="0"/>
          </a:p>
        </p:txBody>
      </p:sp>
      <p:sp>
        <p:nvSpPr>
          <p:cNvPr id="22" name="Zástupný symbol pro obsah 2"/>
          <p:cNvSpPr>
            <a:spLocks noGrp="1"/>
          </p:cNvSpPr>
          <p:nvPr>
            <p:ph idx="1"/>
          </p:nvPr>
        </p:nvSpPr>
        <p:spPr>
          <a:xfrm>
            <a:off x="457200" y="1124744"/>
            <a:ext cx="8229600" cy="5112568"/>
          </a:xfrm>
        </p:spPr>
        <p:txBody>
          <a:bodyPr/>
          <a:lstStyle/>
          <a:p>
            <a:r>
              <a:rPr lang="cs-CZ" dirty="0" err="1" smtClean="0"/>
              <a:t>Two</a:t>
            </a:r>
            <a:r>
              <a:rPr lang="cs-CZ" dirty="0" smtClean="0"/>
              <a:t> </a:t>
            </a:r>
            <a:r>
              <a:rPr lang="en-US" dirty="0" smtClean="0"/>
              <a:t>examples where MPEG visual similarity is better</a:t>
            </a:r>
          </a:p>
          <a:p>
            <a:pPr lvl="1"/>
            <a:r>
              <a:rPr lang="en-US" dirty="0" smtClean="0"/>
              <a:t>Interesting for further study?</a:t>
            </a:r>
            <a:endParaRPr lang="en-US" dirty="0"/>
          </a:p>
        </p:txBody>
      </p:sp>
      <p:sp>
        <p:nvSpPr>
          <p:cNvPr id="3" name="Zástupný symbol pro číslo snímku 2"/>
          <p:cNvSpPr>
            <a:spLocks noGrp="1"/>
          </p:cNvSpPr>
          <p:nvPr>
            <p:ph type="sldNum" sz="quarter" idx="12"/>
          </p:nvPr>
        </p:nvSpPr>
        <p:spPr/>
        <p:txBody>
          <a:bodyPr/>
          <a:lstStyle/>
          <a:p>
            <a:fld id="{20264769-77EF-4CD0-90DE-F7D7F2D423C4}" type="slidenum">
              <a:rPr lang="cs-CZ" smtClean="0"/>
              <a:pPr/>
              <a:t>16</a:t>
            </a:fld>
            <a:r>
              <a:rPr lang="en-US" smtClean="0"/>
              <a:t>/19</a:t>
            </a:r>
            <a:endParaRPr lang="en-US" dirty="0" smtClean="0"/>
          </a:p>
        </p:txBody>
      </p:sp>
    </p:spTree>
    <p:extLst>
      <p:ext uri="{BB962C8B-B14F-4D97-AF65-F5344CB8AC3E}">
        <p14:creationId xmlns:p14="http://schemas.microsoft.com/office/powerpoint/2010/main" val="4148230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Caffe</a:t>
            </a:r>
            <a:r>
              <a:rPr lang="en-US" dirty="0" smtClean="0"/>
              <a:t> vs. MPEG (cont.)</a:t>
            </a:r>
            <a:endParaRPr lang="en-US" dirty="0"/>
          </a:p>
        </p:txBody>
      </p:sp>
      <p:pic>
        <p:nvPicPr>
          <p:cNvPr id="2050" name="Picture 2" descr="http://andromeda.fi.muni.cz/~xkohout7/ImageCLEF2014/data/dev_images/nw/Nwq5x1MXfivYJMc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2661" y="3064570"/>
            <a:ext cx="1450506" cy="1450506"/>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p:cNvPicPr>
            <a:picLocks noChangeAspect="1"/>
          </p:cNvPicPr>
          <p:nvPr/>
        </p:nvPicPr>
        <p:blipFill rotWithShape="1">
          <a:blip r:embed="rId4"/>
          <a:srcRect l="834" t="48518" r="8333" b="15926"/>
          <a:stretch/>
        </p:blipFill>
        <p:spPr>
          <a:xfrm>
            <a:off x="2105510" y="4166491"/>
            <a:ext cx="6768752" cy="1490367"/>
          </a:xfrm>
          <a:prstGeom prst="rect">
            <a:avLst/>
          </a:prstGeom>
        </p:spPr>
      </p:pic>
      <p:sp>
        <p:nvSpPr>
          <p:cNvPr id="15" name="Obdélník 14"/>
          <p:cNvSpPr/>
          <p:nvPr/>
        </p:nvSpPr>
        <p:spPr>
          <a:xfrm>
            <a:off x="2031417" y="1484784"/>
            <a:ext cx="6861063" cy="208384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ovéPole 15"/>
          <p:cNvSpPr txBox="1"/>
          <p:nvPr/>
        </p:nvSpPr>
        <p:spPr>
          <a:xfrm>
            <a:off x="2028615" y="1546919"/>
            <a:ext cx="1597681" cy="307777"/>
          </a:xfrm>
          <a:prstGeom prst="rect">
            <a:avLst/>
          </a:prstGeom>
          <a:noFill/>
        </p:spPr>
        <p:txBody>
          <a:bodyPr wrap="none" rtlCol="0">
            <a:spAutoFit/>
          </a:bodyPr>
          <a:lstStyle/>
          <a:p>
            <a:r>
              <a:rPr lang="en-US" sz="1400" b="1" dirty="0" smtClean="0">
                <a:solidFill>
                  <a:schemeClr val="accent4"/>
                </a:solidFill>
              </a:rPr>
              <a:t>MPEG7 descriptors</a:t>
            </a:r>
            <a:endParaRPr lang="en-US" sz="1400" b="1" dirty="0">
              <a:solidFill>
                <a:schemeClr val="accent4"/>
              </a:solidFill>
            </a:endParaRPr>
          </a:p>
        </p:txBody>
      </p:sp>
      <p:sp>
        <p:nvSpPr>
          <p:cNvPr id="17" name="Obdélník 16"/>
          <p:cNvSpPr/>
          <p:nvPr/>
        </p:nvSpPr>
        <p:spPr>
          <a:xfrm>
            <a:off x="2028615" y="3733991"/>
            <a:ext cx="6863865" cy="2066883"/>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ovéPole 17"/>
          <p:cNvSpPr txBox="1"/>
          <p:nvPr/>
        </p:nvSpPr>
        <p:spPr>
          <a:xfrm>
            <a:off x="2025813" y="3796126"/>
            <a:ext cx="1633973" cy="307777"/>
          </a:xfrm>
          <a:prstGeom prst="rect">
            <a:avLst/>
          </a:prstGeom>
          <a:noFill/>
        </p:spPr>
        <p:txBody>
          <a:bodyPr wrap="none" rtlCol="0">
            <a:spAutoFit/>
          </a:bodyPr>
          <a:lstStyle/>
          <a:p>
            <a:r>
              <a:rPr lang="en-US" sz="1400" b="1" dirty="0" smtClean="0">
                <a:solidFill>
                  <a:schemeClr val="accent3"/>
                </a:solidFill>
              </a:rPr>
              <a:t>DeCAF</a:t>
            </a:r>
            <a:r>
              <a:rPr lang="en-US" sz="1400" b="1" baseline="-25000" dirty="0" smtClean="0">
                <a:solidFill>
                  <a:schemeClr val="accent3"/>
                </a:solidFill>
              </a:rPr>
              <a:t>7</a:t>
            </a:r>
            <a:r>
              <a:rPr lang="en-US" sz="1400" b="1" dirty="0" smtClean="0">
                <a:solidFill>
                  <a:schemeClr val="accent3"/>
                </a:solidFill>
              </a:rPr>
              <a:t> descriptors</a:t>
            </a:r>
            <a:endParaRPr lang="en-US" sz="1400" b="1" dirty="0">
              <a:solidFill>
                <a:schemeClr val="accent3"/>
              </a:solidFill>
            </a:endParaRPr>
          </a:p>
        </p:txBody>
      </p:sp>
      <p:sp>
        <p:nvSpPr>
          <p:cNvPr id="19" name="TextovéPole 18"/>
          <p:cNvSpPr txBox="1"/>
          <p:nvPr/>
        </p:nvSpPr>
        <p:spPr>
          <a:xfrm>
            <a:off x="899592" y="4495607"/>
            <a:ext cx="616644" cy="307777"/>
          </a:xfrm>
          <a:prstGeom prst="rect">
            <a:avLst/>
          </a:prstGeom>
          <a:noFill/>
        </p:spPr>
        <p:txBody>
          <a:bodyPr wrap="none" rtlCol="0">
            <a:spAutoFit/>
          </a:bodyPr>
          <a:lstStyle/>
          <a:p>
            <a:r>
              <a:rPr lang="cs-CZ" sz="1400" b="1" dirty="0" err="1" smtClean="0"/>
              <a:t>query</a:t>
            </a:r>
            <a:endParaRPr lang="en-US" sz="1400" b="1" dirty="0"/>
          </a:p>
        </p:txBody>
      </p:sp>
      <p:pic>
        <p:nvPicPr>
          <p:cNvPr id="4" name="Obrázek 3"/>
          <p:cNvPicPr>
            <a:picLocks noChangeAspect="1"/>
          </p:cNvPicPr>
          <p:nvPr/>
        </p:nvPicPr>
        <p:blipFill rotWithShape="1">
          <a:blip r:embed="rId5"/>
          <a:srcRect l="891" t="34749" r="8233" b="28821"/>
          <a:stretch/>
        </p:blipFill>
        <p:spPr>
          <a:xfrm>
            <a:off x="2128767" y="1854696"/>
            <a:ext cx="6745495" cy="1521043"/>
          </a:xfrm>
          <a:prstGeom prst="rect">
            <a:avLst/>
          </a:prstGeom>
        </p:spPr>
      </p:pic>
      <p:sp>
        <p:nvSpPr>
          <p:cNvPr id="5" name="Zástupný symbol pro číslo snímku 4"/>
          <p:cNvSpPr>
            <a:spLocks noGrp="1"/>
          </p:cNvSpPr>
          <p:nvPr>
            <p:ph type="sldNum" sz="quarter" idx="12"/>
          </p:nvPr>
        </p:nvSpPr>
        <p:spPr/>
        <p:txBody>
          <a:bodyPr/>
          <a:lstStyle/>
          <a:p>
            <a:fld id="{20264769-77EF-4CD0-90DE-F7D7F2D423C4}" type="slidenum">
              <a:rPr lang="cs-CZ" smtClean="0"/>
              <a:pPr/>
              <a:t>17</a:t>
            </a:fld>
            <a:r>
              <a:rPr lang="en-US" smtClean="0"/>
              <a:t>/19</a:t>
            </a:r>
            <a:endParaRPr lang="en-US" dirty="0" smtClean="0"/>
          </a:p>
        </p:txBody>
      </p:sp>
    </p:spTree>
    <p:extLst>
      <p:ext uri="{BB962C8B-B14F-4D97-AF65-F5344CB8AC3E}">
        <p14:creationId xmlns:p14="http://schemas.microsoft.com/office/powerpoint/2010/main" val="1259131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Nadpis 1"/>
          <p:cNvSpPr>
            <a:spLocks noGrp="1"/>
          </p:cNvSpPr>
          <p:nvPr>
            <p:ph type="title" idx="4294967295"/>
          </p:nvPr>
        </p:nvSpPr>
        <p:spPr>
          <a:xfrm>
            <a:off x="457200" y="274638"/>
            <a:ext cx="8229600" cy="706437"/>
          </a:xfrm>
        </p:spPr>
        <p:txBody>
          <a:bodyPr/>
          <a:lstStyle/>
          <a:p>
            <a:pPr algn="l" eaLnBrk="1" hangingPunct="1"/>
            <a:r>
              <a:rPr lang="en-US" sz="3200" smtClean="0"/>
              <a:t>Conclusions</a:t>
            </a:r>
          </a:p>
        </p:txBody>
      </p:sp>
      <p:sp>
        <p:nvSpPr>
          <p:cNvPr id="27650" name="Zástupný symbol pro obsah 2"/>
          <p:cNvSpPr>
            <a:spLocks noGrp="1"/>
          </p:cNvSpPr>
          <p:nvPr>
            <p:ph idx="4294967295"/>
          </p:nvPr>
        </p:nvSpPr>
        <p:spPr>
          <a:xfrm>
            <a:off x="457200" y="1125538"/>
            <a:ext cx="8229600" cy="5111750"/>
          </a:xfrm>
        </p:spPr>
        <p:txBody>
          <a:bodyPr/>
          <a:lstStyle/>
          <a:p>
            <a:pPr eaLnBrk="1" hangingPunct="1">
              <a:buClr>
                <a:schemeClr val="accent1"/>
              </a:buClr>
              <a:buFont typeface="Wingdings" pitchFamily="2" charset="2"/>
              <a:buChar char="§"/>
            </a:pPr>
            <a:r>
              <a:rPr lang="en-US" sz="2000" smtClean="0"/>
              <a:t>Presented modular architecture of DISA annotation tool</a:t>
            </a:r>
          </a:p>
          <a:p>
            <a:pPr lvl="1" eaLnBrk="1" hangingPunct="1">
              <a:buClr>
                <a:schemeClr val="accent1"/>
              </a:buClr>
              <a:buFont typeface="Wingdings" pitchFamily="2" charset="2"/>
              <a:buChar char="§"/>
            </a:pPr>
            <a:r>
              <a:rPr lang="en-US" sz="1800" smtClean="0"/>
              <a:t>allows easy replacement of any component</a:t>
            </a:r>
          </a:p>
          <a:p>
            <a:pPr eaLnBrk="1" hangingPunct="1">
              <a:buClr>
                <a:schemeClr val="accent1"/>
              </a:buClr>
              <a:buFont typeface="Wingdings" pitchFamily="2" charset="2"/>
              <a:buChar char="§"/>
            </a:pPr>
            <a:endParaRPr lang="en-US" sz="2000" smtClean="0"/>
          </a:p>
          <a:p>
            <a:pPr eaLnBrk="1" hangingPunct="1">
              <a:buClr>
                <a:schemeClr val="accent1"/>
              </a:buClr>
              <a:buFont typeface="Wingdings" pitchFamily="2" charset="2"/>
              <a:buChar char="§"/>
            </a:pPr>
            <a:r>
              <a:rPr lang="en-US" sz="2000" smtClean="0"/>
              <a:t>Our approach is based on nearest-neighbor search not training</a:t>
            </a:r>
          </a:p>
          <a:p>
            <a:pPr lvl="1" eaLnBrk="1" hangingPunct="1">
              <a:buClr>
                <a:schemeClr val="accent1"/>
              </a:buClr>
              <a:buFont typeface="Wingdings" pitchFamily="2" charset="2"/>
              <a:buChar char="§"/>
            </a:pPr>
            <a:r>
              <a:rPr lang="en-US" sz="1800" smtClean="0"/>
              <a:t>completely  scalable – crawled data can be directly indexed</a:t>
            </a:r>
          </a:p>
          <a:p>
            <a:pPr lvl="1" eaLnBrk="1" hangingPunct="1">
              <a:buClr>
                <a:schemeClr val="accent1"/>
              </a:buClr>
              <a:buFont typeface="Wingdings" pitchFamily="2" charset="2"/>
              <a:buChar char="§"/>
            </a:pPr>
            <a:r>
              <a:rPr lang="en-US" sz="1800" smtClean="0"/>
              <a:t>no need for ground truth</a:t>
            </a:r>
          </a:p>
          <a:p>
            <a:pPr lvl="1" eaLnBrk="1" hangingPunct="1">
              <a:buClr>
                <a:schemeClr val="accent1"/>
              </a:buClr>
              <a:buFont typeface="Wingdings" pitchFamily="2" charset="2"/>
              <a:buChar char="§"/>
            </a:pPr>
            <a:r>
              <a:rPr lang="en-US" sz="1800" smtClean="0"/>
              <a:t>generic vocabulary (keyword) annotation – no need to hit predefined classes</a:t>
            </a:r>
          </a:p>
          <a:p>
            <a:pPr eaLnBrk="1" hangingPunct="1">
              <a:buClr>
                <a:schemeClr val="accent1"/>
              </a:buClr>
              <a:buFont typeface="Wingdings" pitchFamily="2" charset="2"/>
              <a:buChar char="§"/>
            </a:pPr>
            <a:endParaRPr lang="en-US" sz="2000" smtClean="0"/>
          </a:p>
          <a:p>
            <a:pPr eaLnBrk="1" hangingPunct="1">
              <a:buClr>
                <a:schemeClr val="accent1"/>
              </a:buClr>
              <a:buFont typeface="Wingdings" pitchFamily="2" charset="2"/>
              <a:buChar char="§"/>
            </a:pPr>
            <a:r>
              <a:rPr lang="en-US" sz="2000" smtClean="0"/>
              <a:t>New visual similarity by DeCAF features</a:t>
            </a:r>
          </a:p>
          <a:p>
            <a:pPr lvl="1" eaLnBrk="1" hangingPunct="1">
              <a:buClr>
                <a:schemeClr val="accent1"/>
              </a:buClr>
              <a:buFont typeface="Wingdings" pitchFamily="2" charset="2"/>
              <a:buChar char="§"/>
            </a:pPr>
            <a:r>
              <a:rPr lang="en-US" sz="1800" smtClean="0"/>
              <a:t>The new similarity-search component enabled us to increase the quality of annotations by approximately 10-20 % (depending on the quality measure)</a:t>
            </a:r>
          </a:p>
          <a:p>
            <a:pPr lvl="1" eaLnBrk="1" hangingPunct="1">
              <a:buClr>
                <a:schemeClr val="accent1"/>
              </a:buClr>
              <a:buFont typeface="Wingdings" pitchFamily="2" charset="2"/>
              <a:buChar char="§"/>
            </a:pPr>
            <a:r>
              <a:rPr lang="en-US" sz="1800" smtClean="0"/>
              <a:t>New </a:t>
            </a:r>
            <a:r>
              <a:rPr lang="cs-CZ" sz="1800" smtClean="0"/>
              <a:t>DISA </a:t>
            </a:r>
            <a:r>
              <a:rPr lang="en-US" sz="1800" smtClean="0"/>
              <a:t>results outperform the best results submitted to ImageCLEF 2014 Annotation Challenge in 2 out of 3 quality measures</a:t>
            </a:r>
          </a:p>
        </p:txBody>
      </p:sp>
      <p:sp>
        <p:nvSpPr>
          <p:cNvPr id="4" name="Zástupný symbol pro číslo snímku 3"/>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D76EDA1-2895-455E-B024-CFED8A52B45B}" type="slidenum">
              <a:rPr lang="cs-CZ" sz="1200">
                <a:solidFill>
                  <a:schemeClr val="tx1">
                    <a:tint val="75000"/>
                  </a:schemeClr>
                </a:solidFill>
                <a:latin typeface="+mn-lt"/>
              </a:rPr>
              <a:pPr algn="r" fontAlgn="auto">
                <a:spcBef>
                  <a:spcPts val="0"/>
                </a:spcBef>
                <a:spcAft>
                  <a:spcPts val="0"/>
                </a:spcAft>
                <a:defRPr/>
              </a:pPr>
              <a:t>18</a:t>
            </a:fld>
            <a:r>
              <a:rPr lang="en-US" sz="1200">
                <a:solidFill>
                  <a:schemeClr val="tx1">
                    <a:tint val="75000"/>
                  </a:schemeClr>
                </a:solidFill>
                <a:latin typeface="+mn-lt"/>
              </a:rPr>
              <a:t>/11</a:t>
            </a:r>
            <a:endParaRPr lang="cs-CZ" sz="1200" dirty="0">
              <a:solidFill>
                <a:schemeClr val="tx1">
                  <a:tint val="75000"/>
                </a:schemeClr>
              </a:solidFill>
              <a:latin typeface="+mn-lt"/>
            </a:endParaRPr>
          </a:p>
        </p:txBody>
      </p:sp>
      <p:sp>
        <p:nvSpPr>
          <p:cNvPr id="2" name="Zástupný symbol pro číslo snímku 1"/>
          <p:cNvSpPr>
            <a:spLocks noGrp="1"/>
          </p:cNvSpPr>
          <p:nvPr>
            <p:ph type="sldNum" sz="quarter" idx="12"/>
          </p:nvPr>
        </p:nvSpPr>
        <p:spPr/>
        <p:txBody>
          <a:bodyPr/>
          <a:lstStyle/>
          <a:p>
            <a:fld id="{20264769-77EF-4CD0-90DE-F7D7F2D423C4}" type="slidenum">
              <a:rPr lang="cs-CZ" smtClean="0"/>
              <a:pPr/>
              <a:t>18</a:t>
            </a:fld>
            <a:r>
              <a:rPr lang="en-US" smtClean="0"/>
              <a:t>/19</a:t>
            </a:r>
            <a:endParaRPr lang="en-US" dirty="0" smtClean="0"/>
          </a:p>
        </p:txBody>
      </p:sp>
    </p:spTree>
    <p:extLst>
      <p:ext uri="{BB962C8B-B14F-4D97-AF65-F5344CB8AC3E}">
        <p14:creationId xmlns:p14="http://schemas.microsoft.com/office/powerpoint/2010/main" val="4041534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Future work</a:t>
            </a:r>
            <a:endParaRPr lang="en-US" dirty="0"/>
          </a:p>
        </p:txBody>
      </p:sp>
      <p:sp>
        <p:nvSpPr>
          <p:cNvPr id="3" name="Zástupný symbol pro obsah 2"/>
          <p:cNvSpPr>
            <a:spLocks noGrp="1"/>
          </p:cNvSpPr>
          <p:nvPr>
            <p:ph idx="1"/>
          </p:nvPr>
        </p:nvSpPr>
        <p:spPr/>
        <p:txBody>
          <a:bodyPr/>
          <a:lstStyle/>
          <a:p>
            <a:r>
              <a:rPr lang="en-US" dirty="0" smtClean="0"/>
              <a:t>With CVUT: other descriptors/neural network descriptors trained on different data</a:t>
            </a:r>
          </a:p>
          <a:p>
            <a:r>
              <a:rPr lang="en-US" dirty="0" smtClean="0"/>
              <a:t>Refinement of </a:t>
            </a:r>
            <a:r>
              <a:rPr lang="en-US" dirty="0" err="1" smtClean="0"/>
              <a:t>conceptRank</a:t>
            </a:r>
            <a:r>
              <a:rPr lang="en-US" dirty="0" smtClean="0"/>
              <a:t> algorithm</a:t>
            </a:r>
          </a:p>
          <a:p>
            <a:r>
              <a:rPr lang="en-US" dirty="0" smtClean="0"/>
              <a:t>Relevance feedback</a:t>
            </a:r>
          </a:p>
          <a:p>
            <a:endParaRPr lang="en-US" dirty="0"/>
          </a:p>
          <a:p>
            <a:r>
              <a:rPr lang="en-US" dirty="0" smtClean="0"/>
              <a:t>Experiments with other </a:t>
            </a:r>
            <a:r>
              <a:rPr lang="en-US" dirty="0" err="1" smtClean="0"/>
              <a:t>queries+GT</a:t>
            </a:r>
            <a:endParaRPr lang="en-US" dirty="0" smtClean="0"/>
          </a:p>
          <a:p>
            <a:endParaRPr lang="en-US" dirty="0"/>
          </a:p>
          <a:p>
            <a:r>
              <a:rPr lang="en-US" dirty="0" smtClean="0"/>
              <a:t>Journal paper (by December)</a:t>
            </a:r>
            <a:endParaRPr lang="en-US" dirty="0"/>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19</a:t>
            </a:fld>
            <a:r>
              <a:rPr lang="en-US" smtClean="0"/>
              <a:t>/19</a:t>
            </a:r>
            <a:endParaRPr lang="en-US" dirty="0" smtClean="0"/>
          </a:p>
        </p:txBody>
      </p:sp>
    </p:spTree>
    <p:extLst>
      <p:ext uri="{BB962C8B-B14F-4D97-AF65-F5344CB8AC3E}">
        <p14:creationId xmlns:p14="http://schemas.microsoft.com/office/powerpoint/2010/main" val="779101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Outline</a:t>
            </a:r>
            <a:endParaRPr lang="en-US" dirty="0"/>
          </a:p>
        </p:txBody>
      </p:sp>
      <p:sp>
        <p:nvSpPr>
          <p:cNvPr id="3" name="Zástupný symbol pro obsah 2"/>
          <p:cNvSpPr>
            <a:spLocks noGrp="1"/>
          </p:cNvSpPr>
          <p:nvPr>
            <p:ph idx="1"/>
          </p:nvPr>
        </p:nvSpPr>
        <p:spPr/>
        <p:txBody>
          <a:bodyPr/>
          <a:lstStyle/>
          <a:p>
            <a:r>
              <a:rPr lang="cs-CZ" dirty="0" smtClean="0"/>
              <a:t>A </a:t>
            </a:r>
            <a:r>
              <a:rPr lang="cs-CZ" dirty="0" err="1" smtClean="0"/>
              <a:t>brief</a:t>
            </a:r>
            <a:r>
              <a:rPr lang="cs-CZ" dirty="0" smtClean="0"/>
              <a:t> </a:t>
            </a:r>
            <a:r>
              <a:rPr lang="cs-CZ" dirty="0" err="1" smtClean="0"/>
              <a:t>history</a:t>
            </a:r>
            <a:r>
              <a:rPr lang="cs-CZ" dirty="0" smtClean="0"/>
              <a:t> </a:t>
            </a:r>
            <a:r>
              <a:rPr lang="cs-CZ" dirty="0" err="1" smtClean="0"/>
              <a:t>of</a:t>
            </a:r>
            <a:r>
              <a:rPr lang="cs-CZ" dirty="0" smtClean="0"/>
              <a:t> MUFIN </a:t>
            </a:r>
            <a:r>
              <a:rPr lang="cs-CZ" dirty="0" err="1" smtClean="0"/>
              <a:t>Annotations</a:t>
            </a:r>
            <a:endParaRPr lang="cs-CZ" dirty="0" smtClean="0"/>
          </a:p>
          <a:p>
            <a:r>
              <a:rPr lang="en-US" dirty="0" smtClean="0"/>
              <a:t>DISA at </a:t>
            </a:r>
            <a:r>
              <a:rPr lang="en-US" dirty="0" err="1" smtClean="0"/>
              <a:t>ImageCLEF</a:t>
            </a:r>
            <a:r>
              <a:rPr lang="en-US" dirty="0" smtClean="0"/>
              <a:t> 2014</a:t>
            </a:r>
          </a:p>
          <a:p>
            <a:pPr lvl="1"/>
            <a:r>
              <a:rPr lang="en-US" dirty="0" err="1" smtClean="0"/>
              <a:t>ImageCLEF</a:t>
            </a:r>
            <a:r>
              <a:rPr lang="en-US" dirty="0" smtClean="0"/>
              <a:t> Scalable Concept Annotation Task</a:t>
            </a:r>
          </a:p>
          <a:p>
            <a:pPr lvl="1"/>
            <a:r>
              <a:rPr lang="en-US" dirty="0" smtClean="0"/>
              <a:t>DISA solution</a:t>
            </a:r>
          </a:p>
          <a:p>
            <a:pPr lvl="1"/>
            <a:r>
              <a:rPr lang="en-US" dirty="0" smtClean="0"/>
              <a:t>Competition results</a:t>
            </a:r>
          </a:p>
          <a:p>
            <a:r>
              <a:rPr lang="en-US" dirty="0" smtClean="0"/>
              <a:t>DISA annotation with </a:t>
            </a:r>
            <a:r>
              <a:rPr lang="en-US" dirty="0" err="1" smtClean="0"/>
              <a:t>DeCAF</a:t>
            </a:r>
            <a:endParaRPr lang="en-US" dirty="0" smtClean="0"/>
          </a:p>
          <a:p>
            <a:pPr lvl="1"/>
            <a:r>
              <a:rPr lang="en-US" dirty="0" smtClean="0"/>
              <a:t>New results</a:t>
            </a:r>
          </a:p>
          <a:p>
            <a:r>
              <a:rPr lang="en-US" dirty="0" smtClean="0"/>
              <a:t>Others at </a:t>
            </a:r>
            <a:r>
              <a:rPr lang="en-US" dirty="0" err="1" smtClean="0"/>
              <a:t>ImageCLEF</a:t>
            </a:r>
            <a:endParaRPr lang="en-US" dirty="0" smtClean="0"/>
          </a:p>
          <a:p>
            <a:r>
              <a:rPr lang="en-US" dirty="0" smtClean="0"/>
              <a:t>Future work</a:t>
            </a:r>
            <a:endParaRPr lang="en-US" dirty="0"/>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2</a:t>
            </a:fld>
            <a:r>
              <a:rPr lang="en-US" smtClean="0"/>
              <a:t>/19</a:t>
            </a:r>
            <a:endParaRPr lang="en-US" dirty="0" smtClean="0"/>
          </a:p>
        </p:txBody>
      </p:sp>
    </p:spTree>
    <p:extLst>
      <p:ext uri="{BB962C8B-B14F-4D97-AF65-F5344CB8AC3E}">
        <p14:creationId xmlns:p14="http://schemas.microsoft.com/office/powerpoint/2010/main" val="5651475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A </a:t>
            </a:r>
            <a:r>
              <a:rPr lang="cs-CZ" dirty="0" err="1"/>
              <a:t>brief</a:t>
            </a:r>
            <a:r>
              <a:rPr lang="cs-CZ" dirty="0"/>
              <a:t> </a:t>
            </a:r>
            <a:r>
              <a:rPr lang="cs-CZ" dirty="0" err="1"/>
              <a:t>history</a:t>
            </a:r>
            <a:r>
              <a:rPr lang="cs-CZ" dirty="0"/>
              <a:t> </a:t>
            </a:r>
            <a:r>
              <a:rPr lang="cs-CZ" dirty="0" err="1"/>
              <a:t>of</a:t>
            </a:r>
            <a:r>
              <a:rPr lang="cs-CZ" dirty="0"/>
              <a:t> MUFIN </a:t>
            </a:r>
            <a:r>
              <a:rPr lang="cs-CZ" dirty="0" err="1" smtClean="0"/>
              <a:t>Annotations</a:t>
            </a:r>
            <a:endParaRPr lang="en-US" dirty="0"/>
          </a:p>
        </p:txBody>
      </p:sp>
      <p:sp>
        <p:nvSpPr>
          <p:cNvPr id="3" name="Zástupný symbol pro obsah 2"/>
          <p:cNvSpPr>
            <a:spLocks noGrp="1"/>
          </p:cNvSpPr>
          <p:nvPr>
            <p:ph idx="1"/>
          </p:nvPr>
        </p:nvSpPr>
        <p:spPr/>
        <p:txBody>
          <a:bodyPr>
            <a:noAutofit/>
          </a:bodyPr>
          <a:lstStyle/>
          <a:p>
            <a:r>
              <a:rPr lang="en-US" dirty="0" smtClean="0"/>
              <a:t>Sometime in 2010: </a:t>
            </a:r>
          </a:p>
          <a:p>
            <a:pPr lvl="1"/>
            <a:r>
              <a:rPr lang="en-US" dirty="0" smtClean="0"/>
              <a:t>We now have a reasonably working image search in large collections. How about using it for search-based image annotation?</a:t>
            </a:r>
          </a:p>
          <a:p>
            <a:r>
              <a:rPr lang="en-US" dirty="0" smtClean="0"/>
              <a:t>2011: </a:t>
            </a:r>
          </a:p>
          <a:p>
            <a:pPr lvl="1"/>
            <a:r>
              <a:rPr lang="en-US" dirty="0" err="1" smtClean="0"/>
              <a:t>Budikova</a:t>
            </a:r>
            <a:r>
              <a:rPr lang="en-US" dirty="0" smtClean="0"/>
              <a:t>, </a:t>
            </a:r>
            <a:r>
              <a:rPr lang="en-US" dirty="0" err="1" smtClean="0"/>
              <a:t>Batko</a:t>
            </a:r>
            <a:r>
              <a:rPr lang="en-US" dirty="0" smtClean="0"/>
              <a:t>, </a:t>
            </a:r>
            <a:r>
              <a:rPr lang="en-US" dirty="0" err="1" smtClean="0"/>
              <a:t>Zezula</a:t>
            </a:r>
            <a:r>
              <a:rPr lang="en-US" dirty="0" smtClean="0"/>
              <a:t>: </a:t>
            </a:r>
            <a:r>
              <a:rPr lang="en-US" i="1" dirty="0" smtClean="0"/>
              <a:t>Online </a:t>
            </a:r>
            <a:r>
              <a:rPr lang="en-US" i="1" dirty="0"/>
              <a:t>Image Annotation</a:t>
            </a:r>
            <a:r>
              <a:rPr lang="en-US" dirty="0"/>
              <a:t>. Demo SISAP </a:t>
            </a:r>
            <a:r>
              <a:rPr lang="en-US" dirty="0" smtClean="0"/>
              <a:t>2011.</a:t>
            </a:r>
          </a:p>
          <a:p>
            <a:pPr lvl="2"/>
            <a:r>
              <a:rPr lang="en-US" dirty="0" smtClean="0"/>
              <a:t>Very first implementation – take top N most similar images, return top K most frequent words from their descriptions. Merge synonyms using WordNet.</a:t>
            </a:r>
          </a:p>
          <a:p>
            <a:pPr lvl="1"/>
            <a:r>
              <a:rPr lang="en-US" dirty="0" err="1"/>
              <a:t>Budikova</a:t>
            </a:r>
            <a:r>
              <a:rPr lang="en-US" dirty="0"/>
              <a:t>, </a:t>
            </a:r>
            <a:r>
              <a:rPr lang="en-US" dirty="0" err="1"/>
              <a:t>Batko</a:t>
            </a:r>
            <a:r>
              <a:rPr lang="en-US" dirty="0"/>
              <a:t>, </a:t>
            </a:r>
            <a:r>
              <a:rPr lang="en-US" dirty="0" err="1" smtClean="0"/>
              <a:t>Zezula</a:t>
            </a:r>
            <a:r>
              <a:rPr lang="en-US" dirty="0"/>
              <a:t>:</a:t>
            </a:r>
            <a:r>
              <a:rPr lang="en-US" dirty="0" smtClean="0"/>
              <a:t> </a:t>
            </a:r>
            <a:r>
              <a:rPr lang="en-US" i="1" dirty="0" smtClean="0"/>
              <a:t>MUFIN </a:t>
            </a:r>
            <a:r>
              <a:rPr lang="en-US" i="1" dirty="0"/>
              <a:t>at </a:t>
            </a:r>
            <a:r>
              <a:rPr lang="en-US" i="1" dirty="0" err="1"/>
              <a:t>ImageCLEF</a:t>
            </a:r>
            <a:r>
              <a:rPr lang="en-US" i="1" dirty="0"/>
              <a:t> 2011: Success or Failure?</a:t>
            </a:r>
            <a:r>
              <a:rPr lang="en-US" dirty="0"/>
              <a:t>. </a:t>
            </a:r>
            <a:r>
              <a:rPr lang="en-US" dirty="0" err="1" smtClean="0"/>
              <a:t>ImageCLEF</a:t>
            </a:r>
            <a:r>
              <a:rPr lang="en-US" dirty="0" smtClean="0"/>
              <a:t> 2011.</a:t>
            </a:r>
          </a:p>
          <a:p>
            <a:pPr lvl="2"/>
            <a:r>
              <a:rPr lang="en-US" dirty="0" smtClean="0"/>
              <a:t>Basic annotation implementation combined with face recognition and EXIF tag processing. </a:t>
            </a:r>
          </a:p>
          <a:p>
            <a:pPr lvl="2"/>
            <a:r>
              <a:rPr lang="en-US" dirty="0" smtClean="0"/>
              <a:t>Ranked 13</a:t>
            </a:r>
            <a:r>
              <a:rPr lang="en-US" baseline="30000" dirty="0" smtClean="0"/>
              <a:t>th</a:t>
            </a:r>
            <a:r>
              <a:rPr lang="en-US" dirty="0" smtClean="0"/>
              <a:t> out of 18 participants. Others mostly used machine learning, which was well applicable since manually preprocessed training data was available.</a:t>
            </a:r>
          </a:p>
          <a:p>
            <a:r>
              <a:rPr lang="en-US" dirty="0" smtClean="0"/>
              <a:t>2012:</a:t>
            </a:r>
          </a:p>
          <a:p>
            <a:pPr lvl="1"/>
            <a:r>
              <a:rPr lang="fr-FR" dirty="0"/>
              <a:t>MUFIN Image Annotation </a:t>
            </a:r>
            <a:r>
              <a:rPr lang="fr-FR" dirty="0" smtClean="0"/>
              <a:t>software – extension for Firefox</a:t>
            </a:r>
          </a:p>
          <a:p>
            <a:pPr lvl="2"/>
            <a:r>
              <a:rPr lang="fr-FR" dirty="0" smtClean="0"/>
              <a:t>Provides keyword annotation for arbitrary web image. Still the basic frequency-based annotation.</a:t>
            </a:r>
            <a:endParaRPr lang="en-US" dirty="0"/>
          </a:p>
          <a:p>
            <a:endParaRPr lang="en-US" dirty="0" smtClean="0"/>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3</a:t>
            </a:fld>
            <a:r>
              <a:rPr lang="en-US" smtClean="0"/>
              <a:t>/19</a:t>
            </a:r>
            <a:endParaRPr lang="en-US" dirty="0" smtClean="0"/>
          </a:p>
        </p:txBody>
      </p:sp>
    </p:spTree>
    <p:extLst>
      <p:ext uri="{BB962C8B-B14F-4D97-AF65-F5344CB8AC3E}">
        <p14:creationId xmlns:p14="http://schemas.microsoft.com/office/powerpoint/2010/main" val="21863893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 </a:t>
            </a:r>
            <a:r>
              <a:rPr lang="cs-CZ" dirty="0" err="1"/>
              <a:t>brief</a:t>
            </a:r>
            <a:r>
              <a:rPr lang="cs-CZ" dirty="0"/>
              <a:t> </a:t>
            </a:r>
            <a:r>
              <a:rPr lang="cs-CZ" dirty="0" err="1"/>
              <a:t>history</a:t>
            </a:r>
            <a:r>
              <a:rPr lang="cs-CZ" dirty="0"/>
              <a:t> </a:t>
            </a:r>
            <a:r>
              <a:rPr lang="cs-CZ" dirty="0" err="1"/>
              <a:t>of</a:t>
            </a:r>
            <a:r>
              <a:rPr lang="cs-CZ" dirty="0"/>
              <a:t> MUFIN </a:t>
            </a:r>
            <a:r>
              <a:rPr lang="cs-CZ" dirty="0" err="1" smtClean="0"/>
              <a:t>Annotations</a:t>
            </a:r>
            <a:r>
              <a:rPr lang="en-US" dirty="0" smtClean="0"/>
              <a:t> (cont.)</a:t>
            </a:r>
            <a:endParaRPr lang="en-US" dirty="0"/>
          </a:p>
        </p:txBody>
      </p:sp>
      <p:sp>
        <p:nvSpPr>
          <p:cNvPr id="3" name="Zástupný symbol pro obsah 2"/>
          <p:cNvSpPr>
            <a:spLocks noGrp="1"/>
          </p:cNvSpPr>
          <p:nvPr>
            <p:ph idx="1"/>
          </p:nvPr>
        </p:nvSpPr>
        <p:spPr/>
        <p:txBody>
          <a:bodyPr>
            <a:noAutofit/>
          </a:bodyPr>
          <a:lstStyle/>
          <a:p>
            <a:r>
              <a:rPr lang="en-US" dirty="0"/>
              <a:t>2013:</a:t>
            </a:r>
          </a:p>
          <a:p>
            <a:pPr lvl="1"/>
            <a:r>
              <a:rPr lang="en-US" dirty="0" err="1"/>
              <a:t>Batko</a:t>
            </a:r>
            <a:r>
              <a:rPr lang="en-US" dirty="0"/>
              <a:t>, </a:t>
            </a:r>
            <a:r>
              <a:rPr lang="en-US" dirty="0" err="1"/>
              <a:t>Botorek</a:t>
            </a:r>
            <a:r>
              <a:rPr lang="en-US" dirty="0"/>
              <a:t>, </a:t>
            </a:r>
            <a:r>
              <a:rPr lang="en-US" dirty="0" err="1"/>
              <a:t>Budikova</a:t>
            </a:r>
            <a:r>
              <a:rPr lang="en-US" dirty="0"/>
              <a:t>, </a:t>
            </a:r>
            <a:r>
              <a:rPr lang="en-US" dirty="0" err="1"/>
              <a:t>Zezula</a:t>
            </a:r>
            <a:r>
              <a:rPr lang="en-US" dirty="0"/>
              <a:t>: </a:t>
            </a:r>
            <a:r>
              <a:rPr lang="en-US" i="1" dirty="0"/>
              <a:t>Content-Based Annotation and Classification Framework: A General Multi-Purpose Approach</a:t>
            </a:r>
            <a:r>
              <a:rPr lang="en-US" dirty="0"/>
              <a:t>. IDEAS </a:t>
            </a:r>
            <a:r>
              <a:rPr lang="en-US" dirty="0" smtClean="0"/>
              <a:t>2013</a:t>
            </a:r>
          </a:p>
          <a:p>
            <a:pPr lvl="2"/>
            <a:r>
              <a:rPr lang="en-US" dirty="0" smtClean="0"/>
              <a:t>A new generic architecture for search-based annotation processing. Multiple modules can be combined to create, expand and clean the annotation.</a:t>
            </a:r>
            <a:endParaRPr lang="en-US" dirty="0"/>
          </a:p>
          <a:p>
            <a:r>
              <a:rPr lang="en-US" dirty="0" smtClean="0"/>
              <a:t>2014</a:t>
            </a:r>
          </a:p>
          <a:p>
            <a:pPr lvl="1"/>
            <a:r>
              <a:rPr lang="en-US" dirty="0" err="1" smtClean="0"/>
              <a:t>Batko</a:t>
            </a:r>
            <a:r>
              <a:rPr lang="en-US" dirty="0"/>
              <a:t>, </a:t>
            </a:r>
            <a:r>
              <a:rPr lang="en-US" dirty="0" err="1" smtClean="0"/>
              <a:t>Budikova</a:t>
            </a:r>
            <a:r>
              <a:rPr lang="en-US" dirty="0"/>
              <a:t>, </a:t>
            </a:r>
            <a:r>
              <a:rPr lang="en-US" dirty="0" smtClean="0"/>
              <a:t>Elias </a:t>
            </a:r>
            <a:r>
              <a:rPr lang="en-US" dirty="0" err="1" smtClean="0"/>
              <a:t>Zezula</a:t>
            </a:r>
            <a:r>
              <a:rPr lang="en-US" dirty="0" smtClean="0"/>
              <a:t>: </a:t>
            </a:r>
            <a:r>
              <a:rPr lang="en-US" i="1" dirty="0" smtClean="0"/>
              <a:t>CLAN </a:t>
            </a:r>
            <a:r>
              <a:rPr lang="en-US" i="1" dirty="0"/>
              <a:t>Photo Presenter: Multi-modal Summarization Tool for Image Collections</a:t>
            </a:r>
            <a:r>
              <a:rPr lang="en-US" dirty="0"/>
              <a:t>. Demo ICMR </a:t>
            </a:r>
            <a:r>
              <a:rPr lang="en-US" dirty="0" smtClean="0"/>
              <a:t>2014</a:t>
            </a:r>
          </a:p>
          <a:p>
            <a:pPr lvl="2"/>
            <a:r>
              <a:rPr lang="en-US" dirty="0" smtClean="0"/>
              <a:t>Annotation tool used to assign keyword summaries to image clusters.</a:t>
            </a:r>
            <a:endParaRPr lang="en-US" dirty="0"/>
          </a:p>
          <a:p>
            <a:pPr lvl="1"/>
            <a:r>
              <a:rPr lang="en-US" dirty="0" err="1" smtClean="0"/>
              <a:t>Budikova</a:t>
            </a:r>
            <a:r>
              <a:rPr lang="en-US" dirty="0" smtClean="0"/>
              <a:t>, </a:t>
            </a:r>
            <a:r>
              <a:rPr lang="en-US" dirty="0" err="1" smtClean="0"/>
              <a:t>Botorek</a:t>
            </a:r>
            <a:r>
              <a:rPr lang="en-US" dirty="0" smtClean="0"/>
              <a:t>, </a:t>
            </a:r>
            <a:r>
              <a:rPr lang="en-US" dirty="0" err="1" smtClean="0"/>
              <a:t>Batko</a:t>
            </a:r>
            <a:r>
              <a:rPr lang="en-US" dirty="0" smtClean="0"/>
              <a:t>, </a:t>
            </a:r>
            <a:r>
              <a:rPr lang="en-US" dirty="0" err="1" smtClean="0"/>
              <a:t>Zezula</a:t>
            </a:r>
            <a:r>
              <a:rPr lang="en-US" dirty="0" smtClean="0"/>
              <a:t>: </a:t>
            </a:r>
            <a:r>
              <a:rPr lang="en-US" i="1" dirty="0" smtClean="0"/>
              <a:t>DISA </a:t>
            </a:r>
            <a:r>
              <a:rPr lang="en-US" i="1" dirty="0"/>
              <a:t>at </a:t>
            </a:r>
            <a:r>
              <a:rPr lang="en-US" i="1" dirty="0" err="1"/>
              <a:t>ImageCLEF</a:t>
            </a:r>
            <a:r>
              <a:rPr lang="en-US" i="1" dirty="0"/>
              <a:t> 2014: The search-based solution for scalable image annotation</a:t>
            </a:r>
            <a:r>
              <a:rPr lang="en-US" dirty="0"/>
              <a:t>. </a:t>
            </a:r>
            <a:r>
              <a:rPr lang="en-US" dirty="0" err="1"/>
              <a:t>ImageCLEF</a:t>
            </a:r>
            <a:r>
              <a:rPr lang="en-US" dirty="0"/>
              <a:t> </a:t>
            </a:r>
            <a:r>
              <a:rPr lang="en-US" dirty="0" smtClean="0"/>
              <a:t>2014</a:t>
            </a:r>
          </a:p>
          <a:p>
            <a:pPr lvl="2"/>
            <a:r>
              <a:rPr lang="en-US" dirty="0" smtClean="0"/>
              <a:t>Exploits a new idea of </a:t>
            </a:r>
            <a:r>
              <a:rPr lang="en-US" dirty="0" err="1" smtClean="0"/>
              <a:t>conceptRank</a:t>
            </a:r>
            <a:r>
              <a:rPr lang="en-US" dirty="0" smtClean="0"/>
              <a:t> to estimate the probabilities of individual candidate concepts.</a:t>
            </a:r>
          </a:p>
          <a:p>
            <a:pPr lvl="2"/>
            <a:r>
              <a:rPr lang="en-US" dirty="0" smtClean="0"/>
              <a:t>Ranked 5</a:t>
            </a:r>
            <a:r>
              <a:rPr lang="en-US" baseline="30000" dirty="0" smtClean="0"/>
              <a:t>th</a:t>
            </a:r>
            <a:r>
              <a:rPr lang="en-US" dirty="0" smtClean="0"/>
              <a:t> out of 11 participants.</a:t>
            </a:r>
          </a:p>
          <a:p>
            <a:pPr lvl="1"/>
            <a:r>
              <a:rPr lang="en-US" dirty="0" err="1" smtClean="0"/>
              <a:t>Budikova</a:t>
            </a:r>
            <a:r>
              <a:rPr lang="en-US" dirty="0"/>
              <a:t>, </a:t>
            </a:r>
            <a:r>
              <a:rPr lang="en-US" dirty="0" err="1"/>
              <a:t>Botorek</a:t>
            </a:r>
            <a:r>
              <a:rPr lang="en-US" dirty="0"/>
              <a:t>, </a:t>
            </a:r>
            <a:r>
              <a:rPr lang="en-US" dirty="0" err="1"/>
              <a:t>Batko</a:t>
            </a:r>
            <a:r>
              <a:rPr lang="en-US" dirty="0"/>
              <a:t>, </a:t>
            </a:r>
            <a:r>
              <a:rPr lang="en-US" dirty="0" err="1"/>
              <a:t>Zezula</a:t>
            </a:r>
            <a:r>
              <a:rPr lang="en-US" dirty="0"/>
              <a:t>: </a:t>
            </a:r>
            <a:r>
              <a:rPr lang="en-US" i="1" dirty="0" smtClean="0">
                <a:latin typeface="Calibri" pitchFamily="34" charset="0"/>
              </a:rPr>
              <a:t>DISA  </a:t>
            </a:r>
            <a:r>
              <a:rPr lang="en-US" i="1" dirty="0">
                <a:latin typeface="Calibri" pitchFamily="34" charset="0"/>
              </a:rPr>
              <a:t>at </a:t>
            </a:r>
            <a:r>
              <a:rPr lang="en-US" i="1" dirty="0" err="1">
                <a:latin typeface="Calibri" pitchFamily="34" charset="0"/>
              </a:rPr>
              <a:t>ImageCLEF</a:t>
            </a:r>
            <a:r>
              <a:rPr lang="en-US" i="1" dirty="0">
                <a:latin typeface="Calibri" pitchFamily="34" charset="0"/>
              </a:rPr>
              <a:t> 2014 Revised: Search-based Image Annotation with </a:t>
            </a:r>
            <a:r>
              <a:rPr lang="en-US" i="1" dirty="0" err="1">
                <a:latin typeface="Calibri" pitchFamily="34" charset="0"/>
              </a:rPr>
              <a:t>DeCAF</a:t>
            </a:r>
            <a:r>
              <a:rPr lang="en-US" i="1" dirty="0">
                <a:latin typeface="Calibri" pitchFamily="34" charset="0"/>
              </a:rPr>
              <a:t> Features</a:t>
            </a:r>
            <a:r>
              <a:rPr lang="en-US" dirty="0" smtClean="0">
                <a:latin typeface="Calibri" pitchFamily="34" charset="0"/>
              </a:rPr>
              <a:t>. Technical </a:t>
            </a:r>
            <a:r>
              <a:rPr lang="en-US" dirty="0">
                <a:latin typeface="Calibri" pitchFamily="34" charset="0"/>
              </a:rPr>
              <a:t>Report. </a:t>
            </a:r>
            <a:endParaRPr lang="en-US" dirty="0" smtClean="0">
              <a:latin typeface="Calibri" pitchFamily="34" charset="0"/>
            </a:endParaRPr>
          </a:p>
          <a:p>
            <a:pPr lvl="2"/>
            <a:r>
              <a:rPr lang="en-US" dirty="0" smtClean="0">
                <a:latin typeface="Calibri" pitchFamily="34" charset="0"/>
              </a:rPr>
              <a:t>Annotations with </a:t>
            </a:r>
            <a:r>
              <a:rPr lang="en-US" dirty="0" err="1" smtClean="0">
                <a:latin typeface="Calibri" pitchFamily="34" charset="0"/>
              </a:rPr>
              <a:t>conceptRank</a:t>
            </a:r>
            <a:r>
              <a:rPr lang="en-US" dirty="0" smtClean="0">
                <a:latin typeface="Calibri" pitchFamily="34" charset="0"/>
              </a:rPr>
              <a:t> and </a:t>
            </a:r>
            <a:r>
              <a:rPr lang="en-US" dirty="0" err="1" smtClean="0">
                <a:latin typeface="Calibri" pitchFamily="34" charset="0"/>
              </a:rPr>
              <a:t>DeCAF</a:t>
            </a:r>
            <a:r>
              <a:rPr lang="en-US" dirty="0" smtClean="0">
                <a:latin typeface="Calibri" pitchFamily="34" charset="0"/>
              </a:rPr>
              <a:t> features. </a:t>
            </a:r>
          </a:p>
          <a:p>
            <a:pPr lvl="2"/>
            <a:r>
              <a:rPr lang="en-US" dirty="0" smtClean="0"/>
              <a:t>Would have ranked 2</a:t>
            </a:r>
            <a:r>
              <a:rPr lang="en-US" baseline="30000" dirty="0" smtClean="0"/>
              <a:t>nd</a:t>
            </a:r>
            <a:r>
              <a:rPr lang="en-US" dirty="0" smtClean="0"/>
              <a:t> out </a:t>
            </a:r>
            <a:r>
              <a:rPr lang="en-US" dirty="0"/>
              <a:t>of 11 </a:t>
            </a:r>
            <a:r>
              <a:rPr lang="en-US" dirty="0" smtClean="0"/>
              <a:t>participants!</a:t>
            </a:r>
            <a:endParaRPr lang="en-US" dirty="0"/>
          </a:p>
          <a:p>
            <a:pPr lvl="2"/>
            <a:endParaRPr lang="en-US" dirty="0"/>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4</a:t>
            </a:fld>
            <a:r>
              <a:rPr lang="en-US" smtClean="0"/>
              <a:t>/19</a:t>
            </a:r>
            <a:endParaRPr lang="en-US" dirty="0" smtClean="0"/>
          </a:p>
        </p:txBody>
      </p:sp>
    </p:spTree>
    <p:extLst>
      <p:ext uri="{BB962C8B-B14F-4D97-AF65-F5344CB8AC3E}">
        <p14:creationId xmlns:p14="http://schemas.microsoft.com/office/powerpoint/2010/main" val="2532186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ImageCLEF</a:t>
            </a:r>
            <a:r>
              <a:rPr lang="en-US" dirty="0" smtClean="0"/>
              <a:t> 2014 Scalable Image Annotation Task</a:t>
            </a:r>
            <a:endParaRPr lang="en-US" dirty="0"/>
          </a:p>
        </p:txBody>
      </p:sp>
      <p:sp>
        <p:nvSpPr>
          <p:cNvPr id="3" name="Zástupný symbol pro obsah 2"/>
          <p:cNvSpPr>
            <a:spLocks noGrp="1"/>
          </p:cNvSpPr>
          <p:nvPr>
            <p:ph idx="1"/>
          </p:nvPr>
        </p:nvSpPr>
        <p:spPr/>
        <p:txBody>
          <a:bodyPr/>
          <a:lstStyle/>
          <a:p>
            <a:r>
              <a:rPr lang="en-US" dirty="0" smtClean="0"/>
              <a:t>Annotation task definition</a:t>
            </a:r>
          </a:p>
          <a:p>
            <a:pPr lvl="1"/>
            <a:r>
              <a:rPr lang="en-US" dirty="0" smtClean="0"/>
              <a:t>Input: image + set of candidate concepts (40 to 207)</a:t>
            </a:r>
          </a:p>
          <a:p>
            <a:pPr lvl="1"/>
            <a:r>
              <a:rPr lang="en-US" dirty="0" smtClean="0"/>
              <a:t>Expected result: set of relevant concepts</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r>
              <a:rPr lang="en-US" dirty="0" smtClean="0"/>
              <a:t>2 datasets</a:t>
            </a:r>
          </a:p>
          <a:p>
            <a:pPr lvl="1"/>
            <a:r>
              <a:rPr lang="en-US" dirty="0" smtClean="0"/>
              <a:t>Development data: 1940 images, ground truth available</a:t>
            </a:r>
          </a:p>
          <a:p>
            <a:pPr lvl="1"/>
            <a:r>
              <a:rPr lang="en-US" dirty="0" smtClean="0"/>
              <a:t>Test data: 7291 images, ground truth not available</a:t>
            </a:r>
          </a:p>
          <a:p>
            <a:pPr lvl="1"/>
            <a:endParaRPr lang="en-US" dirty="0" smtClean="0"/>
          </a:p>
          <a:p>
            <a:endParaRPr lang="en-US" dirty="0" smtClean="0"/>
          </a:p>
          <a:p>
            <a:endParaRPr lang="en-US" dirty="0"/>
          </a:p>
        </p:txBody>
      </p:sp>
      <p:pic>
        <p:nvPicPr>
          <p:cNvPr id="1028" name="Picture 4" descr="http://andromeda.fi.muni.cz/%7Exkohout7/ImageCLEF2014/data/dev_images/-g/-gtLV2J8mRnRuo9Q.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384146"/>
            <a:ext cx="2548508" cy="2052966"/>
          </a:xfrm>
          <a:prstGeom prst="rect">
            <a:avLst/>
          </a:prstGeom>
          <a:noFill/>
          <a:extLst>
            <a:ext uri="{909E8E84-426E-40DD-AFC4-6F175D3DCCD1}">
              <a14:hiddenFill xmlns:a14="http://schemas.microsoft.com/office/drawing/2010/main">
                <a:solidFill>
                  <a:srgbClr val="FFFFFF"/>
                </a:solidFill>
              </a14:hiddenFill>
            </a:ext>
          </a:extLst>
        </p:spPr>
      </p:pic>
      <p:sp>
        <p:nvSpPr>
          <p:cNvPr id="5" name="Obdélník 4"/>
          <p:cNvSpPr/>
          <p:nvPr/>
        </p:nvSpPr>
        <p:spPr>
          <a:xfrm>
            <a:off x="3429980" y="2379663"/>
            <a:ext cx="5246476" cy="2092881"/>
          </a:xfrm>
          <a:prstGeom prst="rect">
            <a:avLst/>
          </a:prstGeom>
        </p:spPr>
        <p:txBody>
          <a:bodyPr wrap="square">
            <a:spAutoFit/>
          </a:bodyPr>
          <a:lstStyle/>
          <a:p>
            <a:r>
              <a:rPr lang="en-US" sz="1300" dirty="0"/>
              <a:t>aerial airplane baby beach bicycle bird boat bridge building car cartoon castle cat chair child church cityscape </a:t>
            </a:r>
            <a:r>
              <a:rPr lang="en-US" sz="1300" dirty="0" err="1"/>
              <a:t>closeup</a:t>
            </a:r>
            <a:r>
              <a:rPr lang="en-US" sz="1300" dirty="0"/>
              <a:t> cloud cloudless coast </a:t>
            </a:r>
            <a:r>
              <a:rPr lang="en-US" sz="1300" b="1" u="sng" dirty="0"/>
              <a:t>countryside</a:t>
            </a:r>
            <a:r>
              <a:rPr lang="en-US" sz="1300" dirty="0"/>
              <a:t> </a:t>
            </a:r>
            <a:r>
              <a:rPr lang="en-US" sz="1300" b="1" u="sng" dirty="0"/>
              <a:t>daytime</a:t>
            </a:r>
            <a:r>
              <a:rPr lang="en-US" sz="1300" dirty="0"/>
              <a:t> desert diagram dog drink drum elder embroidery fire firework fish flower fog food footwear furniture garden </a:t>
            </a:r>
            <a:r>
              <a:rPr lang="en-US" sz="1300" b="1" u="sng" dirty="0"/>
              <a:t>grass</a:t>
            </a:r>
            <a:r>
              <a:rPr lang="en-US" sz="1300" dirty="0"/>
              <a:t> guitar harbor hat helicopter highway </a:t>
            </a:r>
            <a:r>
              <a:rPr lang="en-US" sz="1300" b="1" u="sng" dirty="0"/>
              <a:t>horse</a:t>
            </a:r>
            <a:r>
              <a:rPr lang="en-US" sz="1300" dirty="0"/>
              <a:t> indoor instrument lake lightning logo monument moon motorcycle mountain nighttime overcast painting park person </a:t>
            </a:r>
            <a:r>
              <a:rPr lang="en-US" sz="1300" b="1" u="sng" dirty="0"/>
              <a:t>plant</a:t>
            </a:r>
            <a:r>
              <a:rPr lang="en-US" sz="1300" dirty="0"/>
              <a:t> portrait protest rain rainbow reflection river road sand sculpture sea shadow sign silhouette smoke snow soil space spectacles sport sun sunrise/sunset table teenager toy traffic train tricycle truck underwater unpaved wagon water</a:t>
            </a:r>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5</a:t>
            </a:fld>
            <a:r>
              <a:rPr lang="en-US" smtClean="0"/>
              <a:t>/19</a:t>
            </a:r>
            <a:endParaRPr lang="en-US" dirty="0" smtClean="0"/>
          </a:p>
        </p:txBody>
      </p:sp>
    </p:spTree>
    <p:extLst>
      <p:ext uri="{BB962C8B-B14F-4D97-AF65-F5344CB8AC3E}">
        <p14:creationId xmlns:p14="http://schemas.microsoft.com/office/powerpoint/2010/main" val="40337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err="1" smtClean="0"/>
              <a:t>ImageCLEF</a:t>
            </a:r>
            <a:r>
              <a:rPr lang="en-US" dirty="0" smtClean="0"/>
              <a:t> 2014 evaluation metrics</a:t>
            </a:r>
            <a:endParaRPr lang="en-US" dirty="0"/>
          </a:p>
        </p:txBody>
      </p:sp>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lstStyle/>
              <a:p>
                <a:r>
                  <a:rPr lang="en-US" dirty="0" smtClean="0"/>
                  <a:t>Evaluation script provided by organizers</a:t>
                </a:r>
              </a:p>
              <a:p>
                <a:r>
                  <a:rPr lang="en-US" dirty="0" smtClean="0"/>
                  <a:t>Metrics</a:t>
                </a:r>
              </a:p>
              <a:p>
                <a:pPr lvl="1"/>
                <a:r>
                  <a:rPr lang="en-US" dirty="0" smtClean="0"/>
                  <a:t>Concept-based: precision, recall, F-measure</a:t>
                </a:r>
              </a:p>
              <a:p>
                <a:pPr lvl="1"/>
                <a:endParaRPr lang="en-US" sz="1200" dirty="0" smtClean="0"/>
              </a:p>
              <a:p>
                <a:pPr marL="457200" lvl="1"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𝐹</m:t>
                      </m:r>
                      <m:r>
                        <m:rPr>
                          <m:nor/>
                        </m:rPr>
                        <a:rPr lang="en-US" sz="1600" b="0" i="0" smtClean="0">
                          <a:latin typeface="Cambria Math" panose="02040503050406030204" pitchFamily="18" charset="0"/>
                        </a:rPr>
                        <m:t>−</m:t>
                      </m:r>
                      <m:r>
                        <a:rPr lang="en-US" sz="1600" b="0" i="1" smtClean="0">
                          <a:latin typeface="Cambria Math" panose="02040503050406030204" pitchFamily="18" charset="0"/>
                        </a:rPr>
                        <m:t>𝑚𝑒𝑎𝑠𝑢𝑟𝑒</m:t>
                      </m:r>
                      <m:r>
                        <a:rPr lang="en-US" sz="1600" b="0" i="1" smtClean="0">
                          <a:latin typeface="Cambria Math" panose="02040503050406030204" pitchFamily="18" charset="0"/>
                        </a:rPr>
                        <m:t>=2∗</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𝑝𝑟𝑒𝑐𝑖𝑠𝑖𝑜𝑛</m:t>
                          </m:r>
                          <m:r>
                            <a:rPr lang="en-US" sz="1600" b="0" i="1" smtClean="0">
                              <a:latin typeface="Cambria Math" panose="02040503050406030204" pitchFamily="18" charset="0"/>
                            </a:rPr>
                            <m:t>∗</m:t>
                          </m:r>
                          <m:r>
                            <a:rPr lang="en-US" sz="1600" b="0" i="1" smtClean="0">
                              <a:latin typeface="Cambria Math" panose="02040503050406030204" pitchFamily="18" charset="0"/>
                            </a:rPr>
                            <m:t>𝑟𝑒𝑐𝑎𝑙𝑙</m:t>
                          </m:r>
                        </m:num>
                        <m:den>
                          <m:r>
                            <a:rPr lang="en-US" sz="1600" b="0" i="1" smtClean="0">
                              <a:latin typeface="Cambria Math" panose="02040503050406030204" pitchFamily="18" charset="0"/>
                            </a:rPr>
                            <m:t>𝑝𝑟𝑒𝑐𝑖𝑠𝑖𝑜𝑛</m:t>
                          </m:r>
                          <m:r>
                            <a:rPr lang="en-US" sz="1600" b="0" i="1" smtClean="0">
                              <a:latin typeface="Cambria Math" panose="02040503050406030204" pitchFamily="18" charset="0"/>
                            </a:rPr>
                            <m:t>+</m:t>
                          </m:r>
                          <m:r>
                            <a:rPr lang="en-US" sz="1600" b="0" i="1" smtClean="0">
                              <a:latin typeface="Cambria Math" panose="02040503050406030204" pitchFamily="18" charset="0"/>
                            </a:rPr>
                            <m:t>𝑟𝑒𝑐𝑎𝑙𝑙</m:t>
                          </m:r>
                        </m:den>
                      </m:f>
                    </m:oMath>
                  </m:oMathPara>
                </a14:m>
                <a:endParaRPr lang="en-US" dirty="0" smtClean="0"/>
              </a:p>
              <a:p>
                <a:pPr marL="457200" lvl="1" indent="0">
                  <a:buNone/>
                </a:pPr>
                <a:endParaRPr lang="en-US" sz="1200" dirty="0"/>
              </a:p>
              <a:p>
                <a:pPr lvl="1"/>
                <a:r>
                  <a:rPr lang="en-US" dirty="0" smtClean="0"/>
                  <a:t>Sample-based: precision, recall, F-measure, AP</a:t>
                </a:r>
              </a:p>
              <a:p>
                <a:pPr lvl="1"/>
                <a:endParaRPr lang="en-US" sz="1400" dirty="0"/>
              </a:p>
              <a:p>
                <a:pPr marL="457200" lvl="1" indent="0">
                  <a:buNone/>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𝐴𝑃</m:t>
                      </m:r>
                      <m:r>
                        <a:rPr lang="en-US" sz="1600" i="1">
                          <a:latin typeface="Cambria Math" panose="02040503050406030204" pitchFamily="18" charset="0"/>
                        </a:rPr>
                        <m:t>=</m:t>
                      </m:r>
                      <m:f>
                        <m:fPr>
                          <m:ctrlPr>
                            <a:rPr lang="en-US" sz="1600" i="1" smtClean="0">
                              <a:latin typeface="Cambria Math" panose="02040503050406030204" pitchFamily="18" charset="0"/>
                            </a:rPr>
                          </m:ctrlPr>
                        </m:fPr>
                        <m:num>
                          <m:r>
                            <a:rPr lang="en-US" sz="1600" b="0" i="1" smtClean="0">
                              <a:latin typeface="Cambria Math" panose="02040503050406030204" pitchFamily="18" charset="0"/>
                            </a:rPr>
                            <m:t>1</m:t>
                          </m:r>
                        </m:num>
                        <m:den>
                          <m:r>
                            <a:rPr lang="en-US" sz="1600" b="0" i="1" smtClean="0">
                              <a:latin typeface="Cambria Math" panose="02040503050406030204" pitchFamily="18" charset="0"/>
                            </a:rPr>
                            <m:t>𝐶</m:t>
                          </m:r>
                        </m:den>
                      </m:f>
                      <m:r>
                        <a:rPr lang="en-US" sz="1600" b="0" i="1" smtClean="0">
                          <a:latin typeface="Cambria Math" panose="02040503050406030204" pitchFamily="18" charset="0"/>
                        </a:rPr>
                        <m:t>∗</m:t>
                      </m:r>
                      <m:nary>
                        <m:naryPr>
                          <m:chr m:val="∑"/>
                          <m:limLoc m:val="subSup"/>
                          <m:ctrlPr>
                            <a:rPr lang="en-US" sz="1600" i="1" smtClean="0">
                              <a:latin typeface="Cambria Math" panose="02040503050406030204" pitchFamily="18" charset="0"/>
                            </a:rPr>
                          </m:ctrlPr>
                        </m:naryPr>
                        <m:sub>
                          <m:r>
                            <m:rPr>
                              <m:brk m:alnAt="25"/>
                            </m:rPr>
                            <a:rPr lang="en-US" sz="1600" b="0" i="1" smtClean="0">
                              <a:latin typeface="Cambria Math" panose="02040503050406030204" pitchFamily="18" charset="0"/>
                            </a:rPr>
                            <m:t>𝑐</m:t>
                          </m:r>
                          <m:r>
                            <a:rPr lang="en-US" sz="1600" b="0" i="1" smtClean="0">
                              <a:latin typeface="Cambria Math" panose="02040503050406030204" pitchFamily="18" charset="0"/>
                            </a:rPr>
                            <m:t>=1</m:t>
                          </m:r>
                        </m:sub>
                        <m:sup>
                          <m:r>
                            <a:rPr lang="en-US" sz="1600" b="0" i="1" smtClean="0">
                              <a:latin typeface="Cambria Math" panose="02040503050406030204" pitchFamily="18" charset="0"/>
                            </a:rPr>
                            <m:t>𝐶</m:t>
                          </m:r>
                        </m:sup>
                        <m:e>
                          <m:f>
                            <m:fPr>
                              <m:ctrlPr>
                                <a:rPr lang="en-US" sz="1600" i="1" smtClean="0">
                                  <a:latin typeface="Cambria Math" panose="02040503050406030204" pitchFamily="18" charset="0"/>
                                </a:rPr>
                              </m:ctrlPr>
                            </m:fPr>
                            <m:num>
                              <m:r>
                                <a:rPr lang="en-US" sz="1600" b="0" i="1" smtClean="0">
                                  <a:latin typeface="Cambria Math" panose="02040503050406030204" pitchFamily="18" charset="0"/>
                                </a:rPr>
                                <m:t>𝑐</m:t>
                              </m:r>
                            </m:num>
                            <m:den>
                              <m:r>
                                <a:rPr lang="en-US" sz="1600" b="0" i="1" smtClean="0">
                                  <a:latin typeface="Cambria Math" panose="02040503050406030204" pitchFamily="18" charset="0"/>
                                </a:rPr>
                                <m:t>𝑟𝑎𝑛𝑘</m:t>
                              </m:r>
                              <m:r>
                                <a:rPr lang="en-US" sz="1600" b="0" i="1" smtClean="0">
                                  <a:latin typeface="Cambria Math" panose="02040503050406030204" pitchFamily="18" charset="0"/>
                                </a:rPr>
                                <m:t>(</m:t>
                              </m:r>
                              <m:r>
                                <a:rPr lang="en-US" sz="1600" b="0" i="1" smtClean="0">
                                  <a:latin typeface="Cambria Math" panose="02040503050406030204" pitchFamily="18" charset="0"/>
                                </a:rPr>
                                <m:t>𝑐</m:t>
                              </m:r>
                              <m:r>
                                <a:rPr lang="en-US" sz="1600" b="0" i="1" smtClean="0">
                                  <a:latin typeface="Cambria Math" panose="02040503050406030204" pitchFamily="18" charset="0"/>
                                </a:rPr>
                                <m:t>)</m:t>
                              </m:r>
                            </m:den>
                          </m:f>
                        </m:e>
                      </m:nary>
                    </m:oMath>
                  </m:oMathPara>
                </a14:m>
                <a:endParaRPr lang="en-US" sz="1600" dirty="0" smtClean="0"/>
              </a:p>
              <a:p>
                <a:pPr marL="457200" lvl="1" indent="0">
                  <a:buNone/>
                </a:pPr>
                <a:r>
                  <a:rPr lang="en-US" sz="1600" dirty="0" smtClean="0"/>
                  <a:t>	</a:t>
                </a:r>
              </a:p>
              <a:p>
                <a:pPr lvl="2"/>
                <a:r>
                  <a:rPr lang="en-US" dirty="0"/>
                  <a:t>The AP uses the annotation scores, and it is computed for each image by sorting the concepts by these scores. 'C' is the number of ground truth concepts for the image and 'rank(c)' is the rank position of the c-</a:t>
                </a:r>
                <a:r>
                  <a:rPr lang="en-US" dirty="0" err="1"/>
                  <a:t>th</a:t>
                </a:r>
                <a:r>
                  <a:rPr lang="en-US" dirty="0"/>
                  <a:t> ranked ground truth concept. </a:t>
                </a:r>
              </a:p>
              <a:p>
                <a:pPr marL="457200" lvl="1" indent="0">
                  <a:buNone/>
                </a:pPr>
                <a:endParaRPr lang="en-US" sz="1600" dirty="0" smtClean="0"/>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rotWithShape="0">
                <a:blip r:embed="rId2"/>
                <a:stretch>
                  <a:fillRect l="-667" t="-716"/>
                </a:stretch>
              </a:blipFill>
            </p:spPr>
            <p:txBody>
              <a:bodyPr/>
              <a:lstStyle/>
              <a:p>
                <a:r>
                  <a:rPr lang="en-US">
                    <a:noFill/>
                  </a:rPr>
                  <a:t> </a:t>
                </a:r>
              </a:p>
            </p:txBody>
          </p:sp>
        </mc:Fallback>
      </mc:AlternateContent>
      <p:sp>
        <p:nvSpPr>
          <p:cNvPr id="4" name="Zástupný symbol pro číslo snímku 3"/>
          <p:cNvSpPr>
            <a:spLocks noGrp="1"/>
          </p:cNvSpPr>
          <p:nvPr>
            <p:ph type="sldNum" sz="quarter" idx="12"/>
          </p:nvPr>
        </p:nvSpPr>
        <p:spPr/>
        <p:txBody>
          <a:bodyPr/>
          <a:lstStyle/>
          <a:p>
            <a:fld id="{20264769-77EF-4CD0-90DE-F7D7F2D423C4}" type="slidenum">
              <a:rPr lang="cs-CZ" smtClean="0"/>
              <a:pPr/>
              <a:t>6</a:t>
            </a:fld>
            <a:r>
              <a:rPr lang="en-US" smtClean="0"/>
              <a:t>/19</a:t>
            </a:r>
            <a:endParaRPr lang="en-US" dirty="0" smtClean="0"/>
          </a:p>
        </p:txBody>
      </p:sp>
    </p:spTree>
    <p:extLst>
      <p:ext uri="{BB962C8B-B14F-4D97-AF65-F5344CB8AC3E}">
        <p14:creationId xmlns:p14="http://schemas.microsoft.com/office/powerpoint/2010/main" val="392407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Our solution at </a:t>
            </a:r>
            <a:r>
              <a:rPr lang="en-US" dirty="0" err="1" smtClean="0"/>
              <a:t>ImageCLEF</a:t>
            </a:r>
            <a:r>
              <a:rPr lang="en-US" dirty="0" smtClean="0"/>
              <a:t> 2014</a:t>
            </a:r>
            <a:endParaRPr lang="en-US" dirty="0"/>
          </a:p>
        </p:txBody>
      </p:sp>
      <p:sp>
        <p:nvSpPr>
          <p:cNvPr id="3" name="Zástupný symbol pro obsah 2"/>
          <p:cNvSpPr>
            <a:spLocks noGrp="1"/>
          </p:cNvSpPr>
          <p:nvPr>
            <p:ph idx="1"/>
          </p:nvPr>
        </p:nvSpPr>
        <p:spPr/>
        <p:txBody>
          <a:bodyPr/>
          <a:lstStyle/>
          <a:p>
            <a:r>
              <a:rPr lang="en-US" dirty="0" smtClean="0"/>
              <a:t>Search-based annotation with utilization of semantic relationships defined by </a:t>
            </a:r>
            <a:r>
              <a:rPr lang="en-US" dirty="0" err="1" smtClean="0"/>
              <a:t>WordNet</a:t>
            </a:r>
            <a:r>
              <a:rPr lang="en-US" dirty="0" smtClean="0"/>
              <a:t> </a:t>
            </a:r>
          </a:p>
          <a:p>
            <a:endParaRPr lang="en-US" dirty="0"/>
          </a:p>
        </p:txBody>
      </p:sp>
      <p:pic>
        <p:nvPicPr>
          <p:cNvPr id="6" name="Obrázek 5"/>
          <p:cNvPicPr>
            <a:picLocks noChangeAspect="1"/>
          </p:cNvPicPr>
          <p:nvPr/>
        </p:nvPicPr>
        <p:blipFill>
          <a:blip r:embed="rId2"/>
          <a:stretch>
            <a:fillRect/>
          </a:stretch>
        </p:blipFill>
        <p:spPr>
          <a:xfrm>
            <a:off x="1859360" y="1798253"/>
            <a:ext cx="5760640" cy="4539801"/>
          </a:xfrm>
          <a:prstGeom prst="rect">
            <a:avLst/>
          </a:prstGeom>
        </p:spPr>
      </p:pic>
      <p:sp>
        <p:nvSpPr>
          <p:cNvPr id="4" name="Zástupný symbol pro číslo snímku 3"/>
          <p:cNvSpPr>
            <a:spLocks noGrp="1"/>
          </p:cNvSpPr>
          <p:nvPr>
            <p:ph type="sldNum" sz="quarter" idx="12"/>
          </p:nvPr>
        </p:nvSpPr>
        <p:spPr/>
        <p:txBody>
          <a:bodyPr/>
          <a:lstStyle/>
          <a:p>
            <a:fld id="{20264769-77EF-4CD0-90DE-F7D7F2D423C4}" type="slidenum">
              <a:rPr lang="cs-CZ" smtClean="0"/>
              <a:pPr/>
              <a:t>7</a:t>
            </a:fld>
            <a:r>
              <a:rPr lang="en-US" smtClean="0"/>
              <a:t>/19</a:t>
            </a:r>
            <a:endParaRPr lang="en-US" dirty="0" smtClean="0"/>
          </a:p>
        </p:txBody>
      </p:sp>
    </p:spTree>
    <p:extLst>
      <p:ext uri="{BB962C8B-B14F-4D97-AF65-F5344CB8AC3E}">
        <p14:creationId xmlns:p14="http://schemas.microsoft.com/office/powerpoint/2010/main" val="5464458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Our solution (cont.)</a:t>
            </a:r>
            <a:endParaRPr lang="en-US" dirty="0"/>
          </a:p>
        </p:txBody>
      </p:sp>
      <p:sp>
        <p:nvSpPr>
          <p:cNvPr id="3" name="Zástupný symbol pro obsah 2"/>
          <p:cNvSpPr>
            <a:spLocks noGrp="1"/>
          </p:cNvSpPr>
          <p:nvPr>
            <p:ph idx="1"/>
          </p:nvPr>
        </p:nvSpPr>
        <p:spPr/>
        <p:txBody>
          <a:bodyPr/>
          <a:lstStyle/>
          <a:p>
            <a:r>
              <a:rPr lang="en-US" dirty="0" smtClean="0"/>
              <a:t>Image datasets for similarity-based searching:</a:t>
            </a:r>
          </a:p>
          <a:p>
            <a:pPr lvl="1"/>
            <a:r>
              <a:rPr lang="en-US" dirty="0" err="1" smtClean="0"/>
              <a:t>Profiset</a:t>
            </a:r>
            <a:r>
              <a:rPr lang="en-US" dirty="0" smtClean="0"/>
              <a:t>: 20M images with high-quality keywords</a:t>
            </a:r>
          </a:p>
          <a:p>
            <a:pPr lvl="1"/>
            <a:r>
              <a:rPr lang="en-US" dirty="0" smtClean="0"/>
              <a:t>Dataset provided by </a:t>
            </a:r>
            <a:r>
              <a:rPr lang="en-US" dirty="0" err="1" smtClean="0"/>
              <a:t>ImageCLEF</a:t>
            </a:r>
            <a:r>
              <a:rPr lang="en-US" dirty="0" smtClean="0"/>
              <a:t> organizers</a:t>
            </a:r>
            <a:r>
              <a:rPr lang="cs-CZ" dirty="0" smtClean="0"/>
              <a:t> (</a:t>
            </a:r>
            <a:r>
              <a:rPr lang="en-US" dirty="0" smtClean="0"/>
              <a:t>“</a:t>
            </a:r>
            <a:r>
              <a:rPr lang="cs-CZ" dirty="0" smtClean="0"/>
              <a:t>SCIA </a:t>
            </a:r>
            <a:r>
              <a:rPr lang="cs-CZ" dirty="0" err="1" smtClean="0"/>
              <a:t>trainset</a:t>
            </a:r>
            <a:r>
              <a:rPr lang="en-US" dirty="0" smtClean="0"/>
              <a:t>”</a:t>
            </a:r>
            <a:r>
              <a:rPr lang="cs-CZ" dirty="0" smtClean="0"/>
              <a:t>)</a:t>
            </a:r>
            <a:r>
              <a:rPr lang="en-US" dirty="0" smtClean="0"/>
              <a:t>: 500K images from internet, descriptions more noisy, but covers all topics in the contest</a:t>
            </a:r>
          </a:p>
          <a:p>
            <a:pPr lvl="1"/>
            <a:endParaRPr lang="en-US" dirty="0" smtClean="0"/>
          </a:p>
          <a:p>
            <a:r>
              <a:rPr lang="en-US" dirty="0" smtClean="0"/>
              <a:t>Image content extraction:</a:t>
            </a:r>
          </a:p>
          <a:p>
            <a:pPr lvl="1"/>
            <a:r>
              <a:rPr lang="en-US" dirty="0" smtClean="0"/>
              <a:t>Combination of 5 MPEG7 global features</a:t>
            </a:r>
          </a:p>
          <a:p>
            <a:pPr lvl="1"/>
            <a:endParaRPr lang="en-US" dirty="0" smtClean="0"/>
          </a:p>
          <a:p>
            <a:r>
              <a:rPr lang="en-US" dirty="0" smtClean="0"/>
              <a:t>Exploitation of semantic relationships:</a:t>
            </a:r>
          </a:p>
          <a:p>
            <a:pPr lvl="1"/>
            <a:r>
              <a:rPr lang="en-US" dirty="0" smtClean="0"/>
              <a:t>Synonyms</a:t>
            </a:r>
          </a:p>
          <a:p>
            <a:pPr lvl="1"/>
            <a:r>
              <a:rPr lang="en-US" dirty="0" smtClean="0"/>
              <a:t>Probability ranking of possible meanings of each word</a:t>
            </a:r>
          </a:p>
          <a:p>
            <a:pPr lvl="1"/>
            <a:r>
              <a:rPr lang="en-US" dirty="0" err="1" smtClean="0"/>
              <a:t>Hypernymy</a:t>
            </a:r>
            <a:r>
              <a:rPr lang="en-US" dirty="0" smtClean="0"/>
              <a:t>/hyponymy</a:t>
            </a:r>
          </a:p>
          <a:p>
            <a:pPr lvl="1"/>
            <a:r>
              <a:rPr lang="en-US" dirty="0" err="1" smtClean="0"/>
              <a:t>Holonymy</a:t>
            </a:r>
            <a:r>
              <a:rPr lang="en-US" dirty="0" smtClean="0"/>
              <a:t>/</a:t>
            </a:r>
            <a:r>
              <a:rPr lang="en-US" dirty="0" err="1" smtClean="0"/>
              <a:t>meronymy</a:t>
            </a:r>
            <a:endParaRPr lang="en-US" dirty="0" smtClean="0"/>
          </a:p>
        </p:txBody>
      </p:sp>
      <p:sp>
        <p:nvSpPr>
          <p:cNvPr id="4" name="Zástupný symbol pro číslo snímku 3"/>
          <p:cNvSpPr>
            <a:spLocks noGrp="1"/>
          </p:cNvSpPr>
          <p:nvPr>
            <p:ph type="sldNum" sz="quarter" idx="12"/>
          </p:nvPr>
        </p:nvSpPr>
        <p:spPr/>
        <p:txBody>
          <a:bodyPr/>
          <a:lstStyle/>
          <a:p>
            <a:fld id="{20264769-77EF-4CD0-90DE-F7D7F2D423C4}" type="slidenum">
              <a:rPr lang="cs-CZ" smtClean="0"/>
              <a:pPr/>
              <a:t>8</a:t>
            </a:fld>
            <a:r>
              <a:rPr lang="en-US" smtClean="0"/>
              <a:t>/19</a:t>
            </a:r>
            <a:endParaRPr lang="en-US" dirty="0" smtClean="0"/>
          </a:p>
        </p:txBody>
      </p:sp>
    </p:spTree>
    <p:extLst>
      <p:ext uri="{BB962C8B-B14F-4D97-AF65-F5344CB8AC3E}">
        <p14:creationId xmlns:p14="http://schemas.microsoft.com/office/powerpoint/2010/main" val="2295132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Other group approaches (</a:t>
            </a:r>
            <a:r>
              <a:rPr lang="en-US" smtClean="0"/>
              <a:t>first three)</a:t>
            </a:r>
            <a:endParaRPr lang="cs-CZ" dirty="0"/>
          </a:p>
        </p:txBody>
      </p:sp>
      <p:sp>
        <p:nvSpPr>
          <p:cNvPr id="3" name="Zástupný symbol pro obsah 2"/>
          <p:cNvSpPr>
            <a:spLocks noGrp="1"/>
          </p:cNvSpPr>
          <p:nvPr>
            <p:ph idx="1"/>
          </p:nvPr>
        </p:nvSpPr>
        <p:spPr/>
        <p:txBody>
          <a:bodyPr/>
          <a:lstStyle/>
          <a:p>
            <a:r>
              <a:rPr lang="en-US" dirty="0"/>
              <a:t>KDEVIR - Computer Science and Engineering department of the Toyohashi University of Technology (Aichi, Japan</a:t>
            </a:r>
            <a:r>
              <a:rPr lang="en-US" dirty="0" smtClean="0"/>
              <a:t>)</a:t>
            </a:r>
            <a:endParaRPr lang="en-US" dirty="0"/>
          </a:p>
          <a:p>
            <a:pPr lvl="1"/>
            <a:r>
              <a:rPr lang="en-US" dirty="0" smtClean="0"/>
              <a:t>Used features provided by organizers</a:t>
            </a:r>
          </a:p>
          <a:p>
            <a:pPr lvl="1"/>
            <a:r>
              <a:rPr lang="en-US" dirty="0" smtClean="0"/>
              <a:t>Automatic ontology built per </a:t>
            </a:r>
            <a:r>
              <a:rPr lang="en-US" dirty="0"/>
              <a:t>concept </a:t>
            </a:r>
            <a:r>
              <a:rPr lang="en-US" dirty="0" smtClean="0"/>
              <a:t>using WordNet </a:t>
            </a:r>
            <a:r>
              <a:rPr lang="en-US" dirty="0"/>
              <a:t>and </a:t>
            </a:r>
            <a:r>
              <a:rPr lang="en-US" dirty="0" smtClean="0"/>
              <a:t>Wikipedia</a:t>
            </a:r>
          </a:p>
          <a:p>
            <a:pPr lvl="1"/>
            <a:r>
              <a:rPr lang="en-US" dirty="0"/>
              <a:t>Training positive and </a:t>
            </a:r>
            <a:r>
              <a:rPr lang="en-US" dirty="0" smtClean="0"/>
              <a:t>negative samples </a:t>
            </a:r>
            <a:r>
              <a:rPr lang="en-US" dirty="0"/>
              <a:t>selected by </a:t>
            </a:r>
            <a:r>
              <a:rPr lang="en-US" dirty="0" smtClean="0"/>
              <a:t>exploiting ontologies</a:t>
            </a:r>
          </a:p>
          <a:p>
            <a:endParaRPr lang="en-US" dirty="0" smtClean="0"/>
          </a:p>
          <a:p>
            <a:r>
              <a:rPr lang="cs-CZ" dirty="0" smtClean="0"/>
              <a:t>MIL</a:t>
            </a:r>
            <a:r>
              <a:rPr lang="en-US" dirty="0" smtClean="0"/>
              <a:t> </a:t>
            </a:r>
            <a:r>
              <a:rPr lang="en-US" dirty="0"/>
              <a:t>- </a:t>
            </a:r>
            <a:r>
              <a:rPr lang="en-US" dirty="0" smtClean="0"/>
              <a:t>Machine </a:t>
            </a:r>
            <a:r>
              <a:rPr lang="en-US" dirty="0"/>
              <a:t>Intelligence Lab of the University of Tokyo (Tokyo, Japan</a:t>
            </a:r>
            <a:r>
              <a:rPr lang="en-US" dirty="0" smtClean="0"/>
              <a:t>).</a:t>
            </a:r>
          </a:p>
          <a:p>
            <a:pPr lvl="1"/>
            <a:r>
              <a:rPr lang="en-US" dirty="0"/>
              <a:t>Used combination of various descriptors, including </a:t>
            </a:r>
            <a:r>
              <a:rPr lang="en-US" dirty="0" err="1" smtClean="0"/>
              <a:t>FisherVectors</a:t>
            </a:r>
            <a:r>
              <a:rPr lang="en-US" dirty="0" smtClean="0"/>
              <a:t> &amp; </a:t>
            </a:r>
            <a:r>
              <a:rPr lang="en-US" dirty="0" err="1" smtClean="0"/>
              <a:t>DeCAF</a:t>
            </a:r>
            <a:endParaRPr lang="en-US" dirty="0" smtClean="0"/>
          </a:p>
          <a:p>
            <a:pPr lvl="1"/>
            <a:r>
              <a:rPr lang="en-US" dirty="0"/>
              <a:t>Linear </a:t>
            </a:r>
            <a:r>
              <a:rPr lang="en-US" dirty="0" smtClean="0"/>
              <a:t>multi-label classifier by machine learning</a:t>
            </a:r>
          </a:p>
          <a:p>
            <a:pPr lvl="1"/>
            <a:endParaRPr lang="en-US" dirty="0" smtClean="0"/>
          </a:p>
          <a:p>
            <a:r>
              <a:rPr lang="cs-CZ" dirty="0" err="1" smtClean="0"/>
              <a:t>MindLab</a:t>
            </a:r>
            <a:r>
              <a:rPr lang="en-US" dirty="0"/>
              <a:t> - Machine learning, perception and discovery Lab from the Universidad Nacional de Colombia (Bogotá</a:t>
            </a:r>
            <a:r>
              <a:rPr lang="en-US" dirty="0" smtClean="0"/>
              <a:t>, Columbia)</a:t>
            </a:r>
            <a:endParaRPr lang="en-US" dirty="0"/>
          </a:p>
          <a:p>
            <a:pPr lvl="1"/>
            <a:r>
              <a:rPr lang="en-US" dirty="0" smtClean="0"/>
              <a:t>Used </a:t>
            </a:r>
            <a:r>
              <a:rPr lang="en-US" dirty="0" err="1" smtClean="0"/>
              <a:t>DeCAF</a:t>
            </a:r>
            <a:r>
              <a:rPr lang="en-US" dirty="0" smtClean="0"/>
              <a:t> features</a:t>
            </a:r>
          </a:p>
          <a:p>
            <a:pPr lvl="1"/>
            <a:r>
              <a:rPr lang="cs-CZ" dirty="0"/>
              <a:t>A </a:t>
            </a:r>
            <a:r>
              <a:rPr lang="cs-CZ" dirty="0" err="1"/>
              <a:t>logistic</a:t>
            </a:r>
            <a:r>
              <a:rPr lang="cs-CZ" dirty="0"/>
              <a:t> </a:t>
            </a:r>
            <a:r>
              <a:rPr lang="cs-CZ" dirty="0" err="1" smtClean="0"/>
              <a:t>regression</a:t>
            </a:r>
            <a:r>
              <a:rPr lang="cs-CZ" dirty="0" smtClean="0"/>
              <a:t> (</a:t>
            </a:r>
            <a:r>
              <a:rPr lang="cs-CZ" dirty="0"/>
              <a:t>soft-</a:t>
            </a:r>
            <a:r>
              <a:rPr lang="cs-CZ" dirty="0" err="1"/>
              <a:t>max</a:t>
            </a:r>
            <a:r>
              <a:rPr lang="cs-CZ" dirty="0"/>
              <a:t>) </a:t>
            </a:r>
            <a:r>
              <a:rPr lang="cs-CZ" dirty="0" smtClean="0"/>
              <a:t>mode</a:t>
            </a:r>
            <a:r>
              <a:rPr lang="en-US" dirty="0" smtClean="0"/>
              <a:t> machine learning to classification</a:t>
            </a:r>
            <a:endParaRPr lang="cs-CZ" dirty="0"/>
          </a:p>
          <a:p>
            <a:pPr lvl="1"/>
            <a:endParaRPr lang="en-US" dirty="0"/>
          </a:p>
        </p:txBody>
      </p:sp>
      <p:sp>
        <p:nvSpPr>
          <p:cNvPr id="5" name="Zástupný symbol pro číslo snímku 4"/>
          <p:cNvSpPr>
            <a:spLocks noGrp="1"/>
          </p:cNvSpPr>
          <p:nvPr>
            <p:ph type="sldNum" sz="quarter" idx="12"/>
          </p:nvPr>
        </p:nvSpPr>
        <p:spPr/>
        <p:txBody>
          <a:bodyPr/>
          <a:lstStyle/>
          <a:p>
            <a:fld id="{20264769-77EF-4CD0-90DE-F7D7F2D423C4}" type="slidenum">
              <a:rPr lang="cs-CZ" smtClean="0"/>
              <a:pPr/>
              <a:t>9</a:t>
            </a:fld>
            <a:r>
              <a:rPr lang="en-US" smtClean="0"/>
              <a:t>/19</a:t>
            </a:r>
            <a:endParaRPr lang="en-US" dirty="0" smtClean="0"/>
          </a:p>
        </p:txBody>
      </p:sp>
    </p:spTree>
    <p:extLst>
      <p:ext uri="{BB962C8B-B14F-4D97-AF65-F5344CB8AC3E}">
        <p14:creationId xmlns:p14="http://schemas.microsoft.com/office/powerpoint/2010/main" val="4186351609"/>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27535</TotalTime>
  <Words>1916</Words>
  <Application>Microsoft Office PowerPoint</Application>
  <PresentationFormat>Předvádění na obrazovce (4:3)</PresentationFormat>
  <Paragraphs>674</Paragraphs>
  <Slides>19</Slides>
  <Notes>8</Notes>
  <HiddenSlides>2</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19</vt:i4>
      </vt:variant>
    </vt:vector>
  </HeadingPairs>
  <TitlesOfParts>
    <vt:vector size="24" baseType="lpstr">
      <vt:lpstr>Arial</vt:lpstr>
      <vt:lpstr>Calibri</vt:lpstr>
      <vt:lpstr>Cambria Math</vt:lpstr>
      <vt:lpstr>Wingdings</vt:lpstr>
      <vt:lpstr>Motiv sady Office</vt:lpstr>
      <vt:lpstr>DISA at ImageCLEF 2014 Annotation Task: results, better results, and future work</vt:lpstr>
      <vt:lpstr>Outline</vt:lpstr>
      <vt:lpstr>A brief history of MUFIN Annotations</vt:lpstr>
      <vt:lpstr>A brief history of MUFIN Annotations (cont.)</vt:lpstr>
      <vt:lpstr>ImageCLEF 2014 Scalable Image Annotation Task</vt:lpstr>
      <vt:lpstr>ImageCLEF 2014 evaluation metrics</vt:lpstr>
      <vt:lpstr>Our solution at ImageCLEF 2014</vt:lpstr>
      <vt:lpstr>Our solution (cont.)</vt:lpstr>
      <vt:lpstr>Other group approaches (first three)</vt:lpstr>
      <vt:lpstr>ImageCLEF 2014 results</vt:lpstr>
      <vt:lpstr>New features for image retrieval</vt:lpstr>
      <vt:lpstr>Evaluation results</vt:lpstr>
      <vt:lpstr>New result evaluation – details </vt:lpstr>
      <vt:lpstr>Results illustration – the top 5 concepts (DeCAF-best method, random selection of queries)</vt:lpstr>
      <vt:lpstr>DeCAF vs. MPEG</vt:lpstr>
      <vt:lpstr>DeCAF vs. MPEG (cont.)</vt:lpstr>
      <vt:lpstr>Caffe vs. MPEG (cont.)</vt:lpstr>
      <vt:lpstr>Conclusions</vt:lpstr>
      <vt:lpstr>Future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xkohout7</dc:creator>
  <cp:lastModifiedBy>xkohout7</cp:lastModifiedBy>
  <cp:revision>358</cp:revision>
  <dcterms:created xsi:type="dcterms:W3CDTF">2013-03-05T12:38:04Z</dcterms:created>
  <dcterms:modified xsi:type="dcterms:W3CDTF">2014-10-03T13:08:51Z</dcterms:modified>
</cp:coreProperties>
</file>