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67" r:id="rId5"/>
    <p:sldId id="258" r:id="rId6"/>
    <p:sldId id="261" r:id="rId7"/>
    <p:sldId id="259" r:id="rId8"/>
    <p:sldId id="260" r:id="rId9"/>
    <p:sldId id="262" r:id="rId10"/>
    <p:sldId id="263" r:id="rId11"/>
    <p:sldId id="268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j" initials="M" lastIdx="2" clrIdx="0">
    <p:extLst>
      <p:ext uri="{19B8F6BF-5375-455C-9EA6-DF929625EA0E}">
        <p15:presenceInfo xmlns:p15="http://schemas.microsoft.com/office/powerpoint/2012/main" userId="Mat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3" autoAdjust="0"/>
    <p:restoredTop sz="80507" autoAdjust="0"/>
  </p:normalViewPr>
  <p:slideViewPr>
    <p:cSldViewPr snapToGrid="0">
      <p:cViewPr varScale="1">
        <p:scale>
          <a:sx n="64" d="100"/>
          <a:sy n="64" d="100"/>
        </p:scale>
        <p:origin x="78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8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KOLA\Diplomka\graf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Sequential Read and Write in MB/s, CrystalDiskMark 3.0.3 x64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Sheet1!$C$11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Sheet1!$B$12:$B$17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Sheet1!$C$12:$C$17</c:f>
              <c:numCache>
                <c:formatCode>General</c:formatCode>
                <c:ptCount val="6"/>
                <c:pt idx="0">
                  <c:v>470.5</c:v>
                </c:pt>
                <c:pt idx="1">
                  <c:v>472.6</c:v>
                </c:pt>
                <c:pt idx="2">
                  <c:v>466.7</c:v>
                </c:pt>
                <c:pt idx="3">
                  <c:v>482.1</c:v>
                </c:pt>
                <c:pt idx="4">
                  <c:v>186</c:v>
                </c:pt>
                <c:pt idx="5">
                  <c:v>155.1</c:v>
                </c:pt>
              </c:numCache>
            </c:numRef>
          </c:val>
        </c:ser>
        <c:ser>
          <c:idx val="1"/>
          <c:order val="1"/>
          <c:tx>
            <c:strRef>
              <c:f>Sheet1!$D$11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Sheet1!$B$12:$B$17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Sheet1!$D$12:$D$17</c:f>
              <c:numCache>
                <c:formatCode>General</c:formatCode>
                <c:ptCount val="6"/>
                <c:pt idx="0">
                  <c:v>469</c:v>
                </c:pt>
                <c:pt idx="1">
                  <c:v>471.1</c:v>
                </c:pt>
                <c:pt idx="2">
                  <c:v>464</c:v>
                </c:pt>
                <c:pt idx="3">
                  <c:v>479.2</c:v>
                </c:pt>
                <c:pt idx="4">
                  <c:v>186.2</c:v>
                </c:pt>
                <c:pt idx="5">
                  <c:v>158.69999999999999</c:v>
                </c:pt>
              </c:numCache>
            </c:numRef>
          </c:val>
        </c:ser>
        <c:ser>
          <c:idx val="2"/>
          <c:order val="2"/>
          <c:tx>
            <c:strRef>
              <c:f>Sheet1!$E$11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Sheet1!$B$12:$B$17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Sheet1!$E$12:$E$17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Sheet1!$F$11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Sheet1!$B$12:$B$17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Sheet1!$F$12:$F$17</c:f>
              <c:numCache>
                <c:formatCode>General</c:formatCode>
                <c:ptCount val="6"/>
                <c:pt idx="0">
                  <c:v>445.3</c:v>
                </c:pt>
                <c:pt idx="1">
                  <c:v>444.2</c:v>
                </c:pt>
                <c:pt idx="2">
                  <c:v>444.4</c:v>
                </c:pt>
                <c:pt idx="3">
                  <c:v>322.10000000000002</c:v>
                </c:pt>
                <c:pt idx="4">
                  <c:v>182</c:v>
                </c:pt>
                <c:pt idx="5">
                  <c:v>154.19999999999999</c:v>
                </c:pt>
              </c:numCache>
            </c:numRef>
          </c:val>
        </c:ser>
        <c:ser>
          <c:idx val="4"/>
          <c:order val="4"/>
          <c:tx>
            <c:strRef>
              <c:f>Sheet1!$G$11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Sheet1!$B$12:$B$17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Sheet1!$G$12:$G$17</c:f>
              <c:numCache>
                <c:formatCode>General</c:formatCode>
                <c:ptCount val="6"/>
                <c:pt idx="0">
                  <c:v>443.6</c:v>
                </c:pt>
                <c:pt idx="1">
                  <c:v>445.4</c:v>
                </c:pt>
                <c:pt idx="2">
                  <c:v>443.1</c:v>
                </c:pt>
                <c:pt idx="3">
                  <c:v>321.60000000000002</c:v>
                </c:pt>
                <c:pt idx="4">
                  <c:v>181.6</c:v>
                </c:pt>
                <c:pt idx="5">
                  <c:v>157.69999999999999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5520632"/>
        <c:axId val="235521024"/>
      </c:barChart>
      <c:catAx>
        <c:axId val="235520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1024"/>
        <c:crosses val="autoZero"/>
        <c:auto val="1"/>
        <c:lblAlgn val="ctr"/>
        <c:lblOffset val="100"/>
        <c:noMultiLvlLbl val="0"/>
      </c:catAx>
      <c:valAx>
        <c:axId val="23552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0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Random 4K QD32 Read and Write in MB/s, CrystalDiskMark 3.0.3 x64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Sheet1!$C$100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Sheet1!$B$101:$B$106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Sheet1!$C$101:$C$106</c:f>
              <c:numCache>
                <c:formatCode>General</c:formatCode>
                <c:ptCount val="6"/>
                <c:pt idx="0">
                  <c:v>107.6</c:v>
                </c:pt>
                <c:pt idx="1">
                  <c:v>113.1</c:v>
                </c:pt>
                <c:pt idx="2">
                  <c:v>123.2</c:v>
                </c:pt>
                <c:pt idx="3">
                  <c:v>275</c:v>
                </c:pt>
                <c:pt idx="4">
                  <c:v>2.1349999999999998</c:v>
                </c:pt>
                <c:pt idx="5">
                  <c:v>1.417</c:v>
                </c:pt>
              </c:numCache>
            </c:numRef>
          </c:val>
        </c:ser>
        <c:ser>
          <c:idx val="1"/>
          <c:order val="1"/>
          <c:tx>
            <c:strRef>
              <c:f>Sheet1!$D$100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Sheet1!$B$101:$B$106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Sheet1!$D$101:$D$106</c:f>
              <c:numCache>
                <c:formatCode>General</c:formatCode>
                <c:ptCount val="6"/>
                <c:pt idx="0">
                  <c:v>113.7</c:v>
                </c:pt>
                <c:pt idx="1">
                  <c:v>109.2</c:v>
                </c:pt>
                <c:pt idx="2">
                  <c:v>126.3</c:v>
                </c:pt>
                <c:pt idx="3">
                  <c:v>273.3</c:v>
                </c:pt>
                <c:pt idx="4">
                  <c:v>2.052</c:v>
                </c:pt>
                <c:pt idx="5">
                  <c:v>1.665</c:v>
                </c:pt>
              </c:numCache>
            </c:numRef>
          </c:val>
        </c:ser>
        <c:ser>
          <c:idx val="2"/>
          <c:order val="2"/>
          <c:tx>
            <c:strRef>
              <c:f>Sheet1!$E$100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Sheet1!$B$101:$B$106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Sheet1!$E$101:$E$106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Sheet1!$F$100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Sheet1!$B$101:$B$106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Sheet1!$F$101:$F$106</c:f>
              <c:numCache>
                <c:formatCode>General</c:formatCode>
                <c:ptCount val="6"/>
                <c:pt idx="0">
                  <c:v>266.2</c:v>
                </c:pt>
                <c:pt idx="1">
                  <c:v>266.2</c:v>
                </c:pt>
                <c:pt idx="2">
                  <c:v>263</c:v>
                </c:pt>
                <c:pt idx="3">
                  <c:v>207.8</c:v>
                </c:pt>
                <c:pt idx="4">
                  <c:v>1.75</c:v>
                </c:pt>
                <c:pt idx="5">
                  <c:v>1.891</c:v>
                </c:pt>
              </c:numCache>
            </c:numRef>
          </c:val>
        </c:ser>
        <c:ser>
          <c:idx val="4"/>
          <c:order val="4"/>
          <c:tx>
            <c:strRef>
              <c:f>Sheet1!$G$100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Sheet1!$B$101:$B$106</c:f>
              <c:strCache>
                <c:ptCount val="6"/>
                <c:pt idx="0">
                  <c:v>1st ADATA SX900 128GB</c:v>
                </c:pt>
                <c:pt idx="1">
                  <c:v>2nd ADATA SX900 128GB</c:v>
                </c:pt>
                <c:pt idx="2">
                  <c:v>Kingston V300 120GB</c:v>
                </c:pt>
                <c:pt idx="3">
                  <c:v>Lite-ON IT LMT-128m6m 128GB</c:v>
                </c:pt>
                <c:pt idx="4">
                  <c:v>Western Digital 10EZEX-00RKKA0 1TB</c:v>
                </c:pt>
                <c:pt idx="5">
                  <c:v>Western Digital 20EFRX-68AX9N0 2TB </c:v>
                </c:pt>
              </c:strCache>
            </c:strRef>
          </c:cat>
          <c:val>
            <c:numRef>
              <c:f>Sheet1!$G$101:$G$106</c:f>
              <c:numCache>
                <c:formatCode>General</c:formatCode>
                <c:ptCount val="6"/>
                <c:pt idx="0">
                  <c:v>266.10000000000002</c:v>
                </c:pt>
                <c:pt idx="1">
                  <c:v>266.3</c:v>
                </c:pt>
                <c:pt idx="2">
                  <c:v>260.60000000000002</c:v>
                </c:pt>
                <c:pt idx="3">
                  <c:v>207.4</c:v>
                </c:pt>
                <c:pt idx="4">
                  <c:v>1.7230000000000001</c:v>
                </c:pt>
                <c:pt idx="5">
                  <c:v>1.708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5523768"/>
        <c:axId val="235524160"/>
      </c:barChart>
      <c:catAx>
        <c:axId val="235523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4160"/>
        <c:crosses val="autoZero"/>
        <c:auto val="1"/>
        <c:lblAlgn val="ctr"/>
        <c:lblOffset val="100"/>
        <c:noMultiLvlLbl val="0"/>
      </c:catAx>
      <c:valAx>
        <c:axId val="235524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just"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Sequential Read and Write in MB/s, CrystalDiskMark 3.0.3 x64</a:t>
            </a:r>
          </a:p>
        </c:rich>
      </c:tx>
      <c:layout>
        <c:manualLayout>
          <c:xMode val="edge"/>
          <c:yMode val="edge"/>
          <c:x val="0.17903838582677165"/>
          <c:y val="4.99274724479174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Sheet1!$C$307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Sheet1!$B$308:$B$313</c15:sqref>
                  </c15:fullRef>
                </c:ext>
              </c:extLst>
              <c:f>Sheet1!$B$308:$B$309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Sheet1!$C$308:$C$313</c15:sqref>
                  </c15:fullRef>
                </c:ext>
              </c:extLst>
              <c:f>Sheet1!$C$308:$C$309</c:f>
              <c:numCache>
                <c:formatCode>General</c:formatCode>
                <c:ptCount val="2"/>
                <c:pt idx="0">
                  <c:v>914.9</c:v>
                </c:pt>
                <c:pt idx="1">
                  <c:v>302</c:v>
                </c:pt>
              </c:numCache>
            </c:numRef>
          </c:val>
        </c:ser>
        <c:ser>
          <c:idx val="1"/>
          <c:order val="1"/>
          <c:tx>
            <c:strRef>
              <c:f>Sheet1!$D$307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Sheet1!$B$308:$B$313</c15:sqref>
                  </c15:fullRef>
                </c:ext>
              </c:extLst>
              <c:f>Sheet1!$B$308:$B$309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Sheet1!$D$308:$D$313</c15:sqref>
                  </c15:fullRef>
                </c:ext>
              </c:extLst>
              <c:f>Sheet1!$D$308:$D$309</c:f>
              <c:numCache>
                <c:formatCode>General</c:formatCode>
                <c:ptCount val="2"/>
                <c:pt idx="0">
                  <c:v>938.5</c:v>
                </c:pt>
                <c:pt idx="1">
                  <c:v>321</c:v>
                </c:pt>
              </c:numCache>
            </c:numRef>
          </c:val>
        </c:ser>
        <c:ser>
          <c:idx val="2"/>
          <c:order val="2"/>
          <c:tx>
            <c:strRef>
              <c:f>Sheet1!$E$307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Sheet1!$B$308:$B$313</c15:sqref>
                  </c15:fullRef>
                </c:ext>
              </c:extLst>
              <c:f>Sheet1!$B$308:$B$309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Sheet1!$E$308:$E$313</c15:sqref>
                  </c15:fullRef>
                </c:ext>
              </c:extLst>
              <c:f>Sheet1!$E$308:$E$309</c:f>
              <c:numCache>
                <c:formatCode>General</c:formatCode>
                <c:ptCount val="2"/>
              </c:numCache>
            </c:numRef>
          </c:val>
        </c:ser>
        <c:ser>
          <c:idx val="3"/>
          <c:order val="3"/>
          <c:tx>
            <c:strRef>
              <c:f>Sheet1!$F$307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Sheet1!$B$308:$B$313</c15:sqref>
                  </c15:fullRef>
                </c:ext>
              </c:extLst>
              <c:f>Sheet1!$B$308:$B$309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Sheet1!$F$308:$F$313</c15:sqref>
                  </c15:fullRef>
                </c:ext>
              </c:extLst>
              <c:f>Sheet1!$F$308:$F$309</c:f>
              <c:numCache>
                <c:formatCode>General</c:formatCode>
                <c:ptCount val="2"/>
                <c:pt idx="0">
                  <c:v>962.7</c:v>
                </c:pt>
                <c:pt idx="1">
                  <c:v>296.8</c:v>
                </c:pt>
              </c:numCache>
            </c:numRef>
          </c:val>
        </c:ser>
        <c:ser>
          <c:idx val="4"/>
          <c:order val="4"/>
          <c:tx>
            <c:strRef>
              <c:f>Sheet1!$G$307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b" anchorCtr="0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Sheet1!$B$308:$B$313</c15:sqref>
                  </c15:fullRef>
                </c:ext>
              </c:extLst>
              <c:f>Sheet1!$B$308:$B$309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Sheet1!$G$308:$G$313</c15:sqref>
                  </c15:fullRef>
                </c:ext>
              </c:extLst>
              <c:f>Sheet1!$G$308:$G$309</c:f>
              <c:numCache>
                <c:formatCode>General</c:formatCode>
                <c:ptCount val="2"/>
                <c:pt idx="0">
                  <c:v>957.5</c:v>
                </c:pt>
                <c:pt idx="1">
                  <c:v>313.5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5524944"/>
        <c:axId val="235521808"/>
      </c:barChart>
      <c:catAx>
        <c:axId val="23552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1808"/>
        <c:crosses val="autoZero"/>
        <c:auto val="1"/>
        <c:lblAlgn val="ctr"/>
        <c:lblOffset val="100"/>
        <c:noMultiLvlLbl val="0"/>
      </c:catAx>
      <c:valAx>
        <c:axId val="235521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4KQD32 Read and Write in MB/s, CrystalDiskMark 3.0.3 x64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Sheet1!$C$391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Sheet1!$B$392:$B$393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f>Sheet1!$C$392:$C$393</c:f>
              <c:numCache>
                <c:formatCode>General</c:formatCode>
                <c:ptCount val="2"/>
                <c:pt idx="0">
                  <c:v>229.4</c:v>
                </c:pt>
                <c:pt idx="1">
                  <c:v>3.59</c:v>
                </c:pt>
              </c:numCache>
            </c:numRef>
          </c:val>
        </c:ser>
        <c:ser>
          <c:idx val="1"/>
          <c:order val="1"/>
          <c:tx>
            <c:strRef>
              <c:f>Sheet1!$D$391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Sheet1!$B$392:$B$393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f>Sheet1!$D$392:$D$393</c:f>
              <c:numCache>
                <c:formatCode>General</c:formatCode>
                <c:ptCount val="2"/>
                <c:pt idx="0">
                  <c:v>228.8</c:v>
                </c:pt>
                <c:pt idx="1">
                  <c:v>2.85</c:v>
                </c:pt>
              </c:numCache>
            </c:numRef>
          </c:val>
        </c:ser>
        <c:ser>
          <c:idx val="2"/>
          <c:order val="2"/>
          <c:tx>
            <c:strRef>
              <c:f>Sheet1!$E$391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Sheet1!$B$392:$B$393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f>Sheet1!$E$392:$E$393</c:f>
              <c:numCache>
                <c:formatCode>General</c:formatCode>
                <c:ptCount val="2"/>
              </c:numCache>
            </c:numRef>
          </c:val>
        </c:ser>
        <c:ser>
          <c:idx val="3"/>
          <c:order val="3"/>
          <c:tx>
            <c:strRef>
              <c:f>Sheet1!$F$391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Sheet1!$B$392:$B$393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f>Sheet1!$F$392:$F$393</c:f>
              <c:numCache>
                <c:formatCode>General</c:formatCode>
                <c:ptCount val="2"/>
                <c:pt idx="0">
                  <c:v>195.9</c:v>
                </c:pt>
                <c:pt idx="1">
                  <c:v>4.26</c:v>
                </c:pt>
              </c:numCache>
            </c:numRef>
          </c:val>
        </c:ser>
        <c:ser>
          <c:idx val="4"/>
          <c:order val="4"/>
          <c:tx>
            <c:strRef>
              <c:f>Sheet1!$G$391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Sheet1!$B$392:$B$393</c:f>
              <c:strCache>
                <c:ptCount val="2"/>
                <c:pt idx="0">
                  <c:v>SSD RAID 0</c:v>
                </c:pt>
                <c:pt idx="1">
                  <c:v>HDD RAID 0</c:v>
                </c:pt>
              </c:strCache>
            </c:strRef>
          </c:cat>
          <c:val>
            <c:numRef>
              <c:f>Sheet1!$G$392:$G$393</c:f>
              <c:numCache>
                <c:formatCode>General</c:formatCode>
                <c:ptCount val="2"/>
                <c:pt idx="0">
                  <c:v>195.3</c:v>
                </c:pt>
                <c:pt idx="1">
                  <c:v>4.1900000000000004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5525728"/>
        <c:axId val="235526120"/>
      </c:barChart>
      <c:catAx>
        <c:axId val="235525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6120"/>
        <c:crosses val="autoZero"/>
        <c:auto val="1"/>
        <c:lblAlgn val="ctr"/>
        <c:lblOffset val="100"/>
        <c:noMultiLvlLbl val="0"/>
      </c:catAx>
      <c:valAx>
        <c:axId val="235526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52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Sequential Read and Write in MB/s, CrystalDiskMark 3.0.3 x64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Sheet1!$C$423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Sheet1!$B$424:$B$425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Sheet1!$C$424:$C$425</c:f>
              <c:numCache>
                <c:formatCode>General</c:formatCode>
                <c:ptCount val="2"/>
                <c:pt idx="0">
                  <c:v>503.2</c:v>
                </c:pt>
                <c:pt idx="1">
                  <c:v>158.69999999999999</c:v>
                </c:pt>
              </c:numCache>
            </c:numRef>
          </c:val>
        </c:ser>
        <c:ser>
          <c:idx val="1"/>
          <c:order val="1"/>
          <c:tx>
            <c:strRef>
              <c:f>Sheet1!$D$423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Sheet1!$B$424:$B$425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Sheet1!$D$424:$D$425</c:f>
              <c:numCache>
                <c:formatCode>General</c:formatCode>
                <c:ptCount val="2"/>
                <c:pt idx="0">
                  <c:v>504.3</c:v>
                </c:pt>
                <c:pt idx="1">
                  <c:v>161.9</c:v>
                </c:pt>
              </c:numCache>
            </c:numRef>
          </c:val>
        </c:ser>
        <c:ser>
          <c:idx val="2"/>
          <c:order val="2"/>
          <c:tx>
            <c:strRef>
              <c:f>Sheet1!$E$423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Sheet1!$B$424:$B$425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Sheet1!$E$424:$E$425</c:f>
              <c:numCache>
                <c:formatCode>General</c:formatCode>
                <c:ptCount val="2"/>
              </c:numCache>
            </c:numRef>
          </c:val>
        </c:ser>
        <c:ser>
          <c:idx val="3"/>
          <c:order val="3"/>
          <c:tx>
            <c:strRef>
              <c:f>Sheet1!$F$423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Sheet1!$B$424:$B$425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Sheet1!$F$424:$F$425</c:f>
              <c:numCache>
                <c:formatCode>General</c:formatCode>
                <c:ptCount val="2"/>
                <c:pt idx="0">
                  <c:v>481.6</c:v>
                </c:pt>
                <c:pt idx="1">
                  <c:v>151.9</c:v>
                </c:pt>
              </c:numCache>
            </c:numRef>
          </c:val>
        </c:ser>
        <c:ser>
          <c:idx val="4"/>
          <c:order val="4"/>
          <c:tx>
            <c:strRef>
              <c:f>Sheet1!$G$423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Sheet1!$B$424:$B$425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Sheet1!$G$424:$G$425</c:f>
              <c:numCache>
                <c:formatCode>General</c:formatCode>
                <c:ptCount val="2"/>
                <c:pt idx="0">
                  <c:v>480.8</c:v>
                </c:pt>
                <c:pt idx="1">
                  <c:v>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8108344"/>
        <c:axId val="238106776"/>
      </c:barChart>
      <c:catAx>
        <c:axId val="238108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06776"/>
        <c:crosses val="autoZero"/>
        <c:auto val="1"/>
        <c:lblAlgn val="ctr"/>
        <c:lblOffset val="100"/>
        <c:noMultiLvlLbl val="0"/>
      </c:catAx>
      <c:valAx>
        <c:axId val="238106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08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Random</a:t>
            </a:r>
            <a:r>
              <a:rPr lang="en-US" baseline="0" dirty="0" smtClean="0"/>
              <a:t> </a:t>
            </a:r>
            <a:r>
              <a:rPr lang="en-US" dirty="0" smtClean="0"/>
              <a:t>4K </a:t>
            </a:r>
            <a:r>
              <a:rPr lang="en-US" dirty="0"/>
              <a:t>QD32 Read and Write in MB/s, </a:t>
            </a:r>
            <a:r>
              <a:rPr lang="en-US" dirty="0" err="1"/>
              <a:t>CrystalDiskMark</a:t>
            </a:r>
            <a:r>
              <a:rPr lang="en-US" dirty="0"/>
              <a:t> 3.0.3 x64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Sheet1!$C$505</c:f>
              <c:strCache>
                <c:ptCount val="1"/>
                <c:pt idx="0">
                  <c:v>Read &lt;0Fill&gt;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Sheet1!$B$506:$B$507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Sheet1!$C$506:$C$507</c:f>
              <c:numCache>
                <c:formatCode>General</c:formatCode>
                <c:ptCount val="2"/>
                <c:pt idx="0">
                  <c:v>116.3</c:v>
                </c:pt>
                <c:pt idx="1">
                  <c:v>3.41</c:v>
                </c:pt>
              </c:numCache>
            </c:numRef>
          </c:val>
        </c:ser>
        <c:ser>
          <c:idx val="1"/>
          <c:order val="1"/>
          <c:tx>
            <c:strRef>
              <c:f>Sheet1!$D$505</c:f>
              <c:strCache>
                <c:ptCount val="1"/>
                <c:pt idx="0">
                  <c:v>Read &lt;1Fill&gt;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Sheet1!$B$506:$B$507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Sheet1!$D$506:$D$507</c:f>
              <c:numCache>
                <c:formatCode>General</c:formatCode>
                <c:ptCount val="2"/>
                <c:pt idx="0">
                  <c:v>115.1</c:v>
                </c:pt>
                <c:pt idx="1">
                  <c:v>1.83</c:v>
                </c:pt>
              </c:numCache>
            </c:numRef>
          </c:val>
        </c:ser>
        <c:ser>
          <c:idx val="2"/>
          <c:order val="2"/>
          <c:tx>
            <c:strRef>
              <c:f>Sheet1!$E$505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Sheet1!$B$506:$B$507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Sheet1!$E$506:$E$507</c:f>
              <c:numCache>
                <c:formatCode>General</c:formatCode>
                <c:ptCount val="2"/>
              </c:numCache>
            </c:numRef>
          </c:val>
        </c:ser>
        <c:ser>
          <c:idx val="3"/>
          <c:order val="3"/>
          <c:tx>
            <c:strRef>
              <c:f>Sheet1!$F$505</c:f>
              <c:strCache>
                <c:ptCount val="1"/>
                <c:pt idx="0">
                  <c:v>Write &lt;0Fill&gt;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Sheet1!$B$506:$B$507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Sheet1!$F$506:$F$507</c:f>
              <c:numCache>
                <c:formatCode>General</c:formatCode>
                <c:ptCount val="2"/>
                <c:pt idx="0">
                  <c:v>171</c:v>
                </c:pt>
                <c:pt idx="1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Sheet1!$G$505</c:f>
              <c:strCache>
                <c:ptCount val="1"/>
                <c:pt idx="0">
                  <c:v>Write &lt;1Fill&gt;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6000"/>
                    <a:lumMod val="100000"/>
                  </a:schemeClr>
                </a:gs>
                <a:gs pos="78000">
                  <a:schemeClr val="accent5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Sheet1!$B$506:$B$507</c:f>
              <c:strCache>
                <c:ptCount val="2"/>
                <c:pt idx="0">
                  <c:v>SSD RAID 1</c:v>
                </c:pt>
                <c:pt idx="1">
                  <c:v>HDD RAID 1</c:v>
                </c:pt>
              </c:strCache>
            </c:strRef>
          </c:cat>
          <c:val>
            <c:numRef>
              <c:f>Sheet1!$G$506:$G$507</c:f>
              <c:numCache>
                <c:formatCode>General</c:formatCode>
                <c:ptCount val="2"/>
                <c:pt idx="0">
                  <c:v>168</c:v>
                </c:pt>
                <c:pt idx="1">
                  <c:v>2.02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38105600"/>
        <c:axId val="238107168"/>
      </c:barChart>
      <c:catAx>
        <c:axId val="23810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07168"/>
        <c:crosses val="autoZero"/>
        <c:auto val="1"/>
        <c:lblAlgn val="ctr"/>
        <c:lblOffset val="100"/>
        <c:noMultiLvlLbl val="0"/>
      </c:catAx>
      <c:valAx>
        <c:axId val="238107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0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</a:t>
            </a:r>
            <a:r>
              <a:rPr lang="en-US" sz="1400" b="0" i="0" u="none" strike="noStrike" baseline="0">
                <a:effectLst/>
              </a:rPr>
              <a:t>PCMark7 Storage tests in MB/s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Sheet1!$C$276</c:f>
              <c:strCache>
                <c:ptCount val="1"/>
                <c:pt idx="0">
                  <c:v>NTFS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Sheet1!$B$277:$B$283</c:f>
              <c:strCache>
                <c:ptCount val="7"/>
                <c:pt idx="0">
                  <c:v>Windows Defender</c:v>
                </c:pt>
                <c:pt idx="1">
                  <c:v>Application Loading</c:v>
                </c:pt>
                <c:pt idx="2">
                  <c:v>Gaming</c:v>
                </c:pt>
                <c:pt idx="3">
                  <c:v>Importing Music</c:v>
                </c:pt>
                <c:pt idx="4">
                  <c:v>Windows Media Centre</c:v>
                </c:pt>
                <c:pt idx="5">
                  <c:v>Importing pictures</c:v>
                </c:pt>
                <c:pt idx="6">
                  <c:v>Video editing</c:v>
                </c:pt>
              </c:strCache>
            </c:strRef>
          </c:cat>
          <c:val>
            <c:numRef>
              <c:f>Sheet1!$C$277:$C$283</c:f>
              <c:numCache>
                <c:formatCode>General</c:formatCode>
                <c:ptCount val="7"/>
                <c:pt idx="0">
                  <c:v>5.35</c:v>
                </c:pt>
                <c:pt idx="1">
                  <c:v>56.5</c:v>
                </c:pt>
                <c:pt idx="2">
                  <c:v>16.75</c:v>
                </c:pt>
                <c:pt idx="3">
                  <c:v>1.39</c:v>
                </c:pt>
                <c:pt idx="4">
                  <c:v>8.24</c:v>
                </c:pt>
                <c:pt idx="5">
                  <c:v>29.51</c:v>
                </c:pt>
                <c:pt idx="6">
                  <c:v>23.05</c:v>
                </c:pt>
              </c:numCache>
            </c:numRef>
          </c:val>
        </c:ser>
        <c:ser>
          <c:idx val="1"/>
          <c:order val="1"/>
          <c:tx>
            <c:strRef>
              <c:f>Sheet1!$D$276</c:f>
              <c:strCache>
                <c:ptCount val="1"/>
                <c:pt idx="0">
                  <c:v>FAT32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Sheet1!$B$277:$B$283</c:f>
              <c:strCache>
                <c:ptCount val="7"/>
                <c:pt idx="0">
                  <c:v>Windows Defender</c:v>
                </c:pt>
                <c:pt idx="1">
                  <c:v>Application Loading</c:v>
                </c:pt>
                <c:pt idx="2">
                  <c:v>Gaming</c:v>
                </c:pt>
                <c:pt idx="3">
                  <c:v>Importing Music</c:v>
                </c:pt>
                <c:pt idx="4">
                  <c:v>Windows Media Centre</c:v>
                </c:pt>
                <c:pt idx="5">
                  <c:v>Importing pictures</c:v>
                </c:pt>
                <c:pt idx="6">
                  <c:v>Video editing</c:v>
                </c:pt>
              </c:strCache>
            </c:strRef>
          </c:cat>
          <c:val>
            <c:numRef>
              <c:f>Sheet1!$D$277:$D$283</c:f>
              <c:numCache>
                <c:formatCode>General</c:formatCode>
                <c:ptCount val="7"/>
                <c:pt idx="0">
                  <c:v>5.36</c:v>
                </c:pt>
                <c:pt idx="1">
                  <c:v>55.7</c:v>
                </c:pt>
                <c:pt idx="2">
                  <c:v>16.73</c:v>
                </c:pt>
                <c:pt idx="3">
                  <c:v>1.39</c:v>
                </c:pt>
                <c:pt idx="4">
                  <c:v>8.24</c:v>
                </c:pt>
                <c:pt idx="5">
                  <c:v>29.49</c:v>
                </c:pt>
                <c:pt idx="6">
                  <c:v>22.95</c:v>
                </c:pt>
              </c:numCache>
            </c:numRef>
          </c:val>
        </c:ser>
        <c:ser>
          <c:idx val="2"/>
          <c:order val="2"/>
          <c:tx>
            <c:strRef>
              <c:f>Sheet1!$E$276</c:f>
              <c:strCache>
                <c:ptCount val="1"/>
                <c:pt idx="0">
                  <c:v>exFAT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Sheet1!$B$277:$B$283</c:f>
              <c:strCache>
                <c:ptCount val="7"/>
                <c:pt idx="0">
                  <c:v>Windows Defender</c:v>
                </c:pt>
                <c:pt idx="1">
                  <c:v>Application Loading</c:v>
                </c:pt>
                <c:pt idx="2">
                  <c:v>Gaming</c:v>
                </c:pt>
                <c:pt idx="3">
                  <c:v>Importing Music</c:v>
                </c:pt>
                <c:pt idx="4">
                  <c:v>Windows Media Centre</c:v>
                </c:pt>
                <c:pt idx="5">
                  <c:v>Importing pictures</c:v>
                </c:pt>
                <c:pt idx="6">
                  <c:v>Video editing</c:v>
                </c:pt>
              </c:strCache>
            </c:strRef>
          </c:cat>
          <c:val>
            <c:numRef>
              <c:f>Sheet1!$E$277:$E$283</c:f>
              <c:numCache>
                <c:formatCode>General</c:formatCode>
                <c:ptCount val="7"/>
                <c:pt idx="0">
                  <c:v>5.39</c:v>
                </c:pt>
                <c:pt idx="1">
                  <c:v>56.53</c:v>
                </c:pt>
                <c:pt idx="2">
                  <c:v>16.75</c:v>
                </c:pt>
                <c:pt idx="3">
                  <c:v>1.39</c:v>
                </c:pt>
                <c:pt idx="4">
                  <c:v>8.24</c:v>
                </c:pt>
                <c:pt idx="5">
                  <c:v>29.55</c:v>
                </c:pt>
                <c:pt idx="6">
                  <c:v>23.09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overlap val="-2"/>
        <c:axId val="238111088"/>
        <c:axId val="238108736"/>
      </c:barChart>
      <c:catAx>
        <c:axId val="238111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08736"/>
        <c:crosses val="autoZero"/>
        <c:auto val="1"/>
        <c:lblAlgn val="ctr"/>
        <c:lblOffset val="100"/>
        <c:noMultiLvlLbl val="0"/>
      </c:catAx>
      <c:valAx>
        <c:axId val="238108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11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37DB-BED1-49E2-ADC9-E76A0245CF7A}" type="datetimeFigureOut">
              <a:rPr lang="en-US" smtClean="0"/>
              <a:t>24-Nov-14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99A3C-55FE-4781-AFAD-D62BDD9E8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32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predstavim</a:t>
            </a:r>
            <a:r>
              <a:rPr lang="en-US" dirty="0" smtClean="0"/>
              <a:t> a </a:t>
            </a:r>
            <a:r>
              <a:rPr lang="en-US" dirty="0" err="1" smtClean="0"/>
              <a:t>poviem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temu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29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42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future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spravil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MLC a TCL 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zaciatku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failovani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SLC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pretoze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tam je 4V buffer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ktory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dal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vyuzit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kapacita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znizila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3x.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34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by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spomenul</a:t>
            </a:r>
            <a:r>
              <a:rPr lang="en-US" dirty="0" smtClean="0"/>
              <a:t> </a:t>
            </a:r>
            <a:r>
              <a:rPr lang="en-US" dirty="0" err="1" smtClean="0"/>
              <a:t>moju</a:t>
            </a:r>
            <a:r>
              <a:rPr lang="en-US" dirty="0" smtClean="0"/>
              <a:t> </a:t>
            </a:r>
            <a:r>
              <a:rPr lang="en-US" dirty="0" err="1" smtClean="0"/>
              <a:t>motivaciu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vybral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Dalej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vysvetlil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SSD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nova </a:t>
            </a:r>
            <a:r>
              <a:rPr lang="en-US" baseline="0" dirty="0" err="1" smtClean="0"/>
              <a:t>technologia</a:t>
            </a:r>
            <a:r>
              <a:rPr lang="en-US" baseline="0" dirty="0" smtClean="0"/>
              <a:t> a je </a:t>
            </a:r>
            <a:r>
              <a:rPr lang="en-US" baseline="0" dirty="0" err="1" smtClean="0"/>
              <a:t>notne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prehodnotit</a:t>
            </a:r>
            <a:r>
              <a:rPr lang="en-US" baseline="0" dirty="0" smtClean="0"/>
              <a:t> ci  a </a:t>
            </a:r>
            <a:r>
              <a:rPr lang="en-US" baseline="0" dirty="0" err="1" smtClean="0"/>
              <a:t>kde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vhodne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pouzita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pretoze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vsetko</a:t>
            </a:r>
            <a:r>
              <a:rPr lang="en-US" baseline="0" dirty="0" smtClean="0"/>
              <a:t> ma </a:t>
            </a:r>
            <a:r>
              <a:rPr lang="en-US" baseline="0" dirty="0" err="1" smtClean="0"/>
              <a:t>svoje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vyhody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nevyhody</a:t>
            </a:r>
            <a:r>
              <a:rPr lang="en-US" baseline="0" dirty="0" smtClean="0"/>
              <a:t> a je </a:t>
            </a:r>
            <a:r>
              <a:rPr lang="en-US" baseline="0" dirty="0" err="1" smtClean="0"/>
              <a:t>nutne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najst</a:t>
            </a:r>
            <a:r>
              <a:rPr lang="en-US" baseline="0" dirty="0" smtClean="0"/>
              <a:t> balance pre </a:t>
            </a:r>
            <a:r>
              <a:rPr lang="en-US" baseline="0" dirty="0" err="1" smtClean="0"/>
              <a:t>najoptimalnejsie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riesienie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6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Kingston </a:t>
            </a:r>
            <a:r>
              <a:rPr lang="en-US" dirty="0" err="1" smtClean="0"/>
              <a:t>failnul</a:t>
            </a:r>
            <a:endParaRPr lang="en-US" dirty="0" smtClean="0"/>
          </a:p>
          <a:p>
            <a:r>
              <a:rPr lang="en-US" dirty="0" err="1" smtClean="0"/>
              <a:t>Predstavit</a:t>
            </a:r>
            <a:r>
              <a:rPr lang="en-US" dirty="0" smtClean="0"/>
              <a:t> test </a:t>
            </a:r>
            <a:r>
              <a:rPr lang="en-US" dirty="0" err="1" smtClean="0"/>
              <a:t>tooly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demonstrujem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vysledky</a:t>
            </a:r>
            <a:r>
              <a:rPr lang="en-US" baseline="0" dirty="0" smtClean="0"/>
              <a:t> Sequential a </a:t>
            </a:r>
            <a:r>
              <a:rPr lang="en-US" baseline="0" dirty="0" err="1" smtClean="0"/>
              <a:t>ukazem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SSD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vykonnejsie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</a:t>
            </a:r>
            <a:r>
              <a:rPr lang="en-US" baseline="0" dirty="0" smtClean="0"/>
              <a:t> HDD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67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ukazem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SSD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vykonnejsie</a:t>
            </a:r>
            <a:r>
              <a:rPr lang="en-US" baseline="0" dirty="0" smtClean="0"/>
              <a:t> ale v </a:t>
            </a:r>
            <a:r>
              <a:rPr lang="en-US" baseline="0" dirty="0" err="1" smtClean="0"/>
              <a:t>paralelnych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pristupoch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doslova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prevalcuju</a:t>
            </a:r>
            <a:r>
              <a:rPr lang="en-US" baseline="0" dirty="0" smtClean="0"/>
              <a:t> HDD. </a:t>
            </a:r>
            <a:r>
              <a:rPr lang="en-US" baseline="0" dirty="0" err="1" smtClean="0"/>
              <a:t>Nasledne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spomenul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slajde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vykon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nizsou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zivotnostnostou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kapacitou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vyssou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cenou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Liteon</a:t>
            </a:r>
            <a:r>
              <a:rPr lang="en-US" baseline="0" dirty="0" smtClean="0"/>
              <a:t> ma </a:t>
            </a:r>
            <a:r>
              <a:rPr lang="en-US" baseline="0" dirty="0" err="1" smtClean="0"/>
              <a:t>vyssi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SandForce</a:t>
            </a:r>
            <a:r>
              <a:rPr lang="en-US" baseline="0" dirty="0" smtClean="0"/>
              <a:t> chip a </a:t>
            </a:r>
            <a:r>
              <a:rPr lang="en-US" baseline="0" dirty="0" err="1" smtClean="0"/>
              <a:t>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sirsiu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zbernicu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2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prezentujem</a:t>
            </a:r>
            <a:r>
              <a:rPr lang="en-US" baseline="0" dirty="0" smtClean="0"/>
              <a:t> RAID 0 performance </a:t>
            </a:r>
            <a:r>
              <a:rPr lang="en-US" baseline="0" dirty="0" err="1" smtClean="0"/>
              <a:t>vysledky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9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prezentujem</a:t>
            </a:r>
            <a:r>
              <a:rPr lang="en-US" baseline="0" dirty="0" smtClean="0"/>
              <a:t> RAID 1 performance </a:t>
            </a:r>
            <a:r>
              <a:rPr lang="en-US" baseline="0" dirty="0" err="1" smtClean="0"/>
              <a:t>vysledky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74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Transactional- fast-backup index</a:t>
            </a:r>
          </a:p>
          <a:p>
            <a:r>
              <a:rPr lang="en-US" dirty="0" smtClean="0"/>
              <a:t>Video</a:t>
            </a:r>
            <a:r>
              <a:rPr lang="en-US" baseline="0" dirty="0" smtClean="0"/>
              <a:t> – hierarchy   types of videos</a:t>
            </a:r>
          </a:p>
          <a:p>
            <a:r>
              <a:rPr lang="en-US" baseline="0" dirty="0" smtClean="0"/>
              <a:t>Storage attached or Server attached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22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by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popisal</a:t>
            </a:r>
            <a:r>
              <a:rPr lang="en-US" dirty="0" smtClean="0"/>
              <a:t> </a:t>
            </a:r>
            <a:r>
              <a:rPr lang="en-US" dirty="0" err="1" smtClean="0"/>
              <a:t>zistenia</a:t>
            </a:r>
            <a:r>
              <a:rPr lang="en-US" dirty="0" smtClean="0"/>
              <a:t> a problems</a:t>
            </a:r>
            <a:r>
              <a:rPr lang="en-US" baseline="0" dirty="0" smtClean="0"/>
              <a:t> </a:t>
            </a:r>
          </a:p>
          <a:p>
            <a:r>
              <a:rPr lang="en-US" baseline="0" dirty="0" err="1" smtClean="0"/>
              <a:t>Rozmyslam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tuto</a:t>
            </a:r>
            <a:r>
              <a:rPr lang="en-US" baseline="0" dirty="0" smtClean="0"/>
              <a:t> cast </a:t>
            </a:r>
            <a:r>
              <a:rPr lang="en-US" baseline="0" dirty="0" err="1" smtClean="0"/>
              <a:t>roztiahnem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viac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slajdov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99A3C-55FE-4781-AFAD-D62BDD9E86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24-Nov-14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24-Nov-14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24-Nov-14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Implementation of Solid State Drives to Enterprise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Bc</a:t>
            </a:r>
            <a:r>
              <a:rPr lang="en-US" dirty="0" smtClean="0"/>
              <a:t>. Matej Fu</a:t>
            </a:r>
            <a:r>
              <a:rPr lang="sk-SK" dirty="0" err="1" smtClean="0"/>
              <a:t>ček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1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findings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SSDs unsupported by systems</a:t>
            </a:r>
          </a:p>
          <a:p>
            <a:r>
              <a:rPr lang="en-US" dirty="0" smtClean="0"/>
              <a:t>Hardware RAID not optimized for SSDs</a:t>
            </a:r>
          </a:p>
          <a:p>
            <a:r>
              <a:rPr lang="en-US" dirty="0" smtClean="0"/>
              <a:t>Mixed SSD and HDD RAID are not as effective as expected</a:t>
            </a:r>
            <a:endParaRPr lang="en-US" dirty="0"/>
          </a:p>
          <a:p>
            <a:r>
              <a:rPr lang="en-US" dirty="0" smtClean="0"/>
              <a:t>Special hardware RAID needed for optimized performance of mixed HDD, SSD solutions</a:t>
            </a:r>
          </a:p>
          <a:p>
            <a:r>
              <a:rPr lang="en-US" dirty="0"/>
              <a:t>RAID4, 5, 6 wear-leveling issue</a:t>
            </a:r>
          </a:p>
          <a:p>
            <a:r>
              <a:rPr lang="en-US" dirty="0" smtClean="0"/>
              <a:t>NTFS/FAT32 </a:t>
            </a:r>
            <a:r>
              <a:rPr lang="en-US" dirty="0"/>
              <a:t>and </a:t>
            </a:r>
            <a:r>
              <a:rPr lang="en-US" dirty="0" err="1"/>
              <a:t>exFAT</a:t>
            </a:r>
            <a:r>
              <a:rPr lang="en-US" dirty="0"/>
              <a:t> </a:t>
            </a:r>
            <a:r>
              <a:rPr lang="en-US" dirty="0" smtClean="0"/>
              <a:t>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NTFS/FAT32 and </a:t>
            </a:r>
            <a:r>
              <a:rPr lang="en-US" dirty="0" err="1"/>
              <a:t>exFAT</a:t>
            </a:r>
            <a:r>
              <a:rPr lang="en-US" dirty="0"/>
              <a:t> performance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071053"/>
              </p:ext>
            </p:extLst>
          </p:nvPr>
        </p:nvGraphicFramePr>
        <p:xfrm>
          <a:off x="123226" y="1261178"/>
          <a:ext cx="12068773" cy="5596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530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&amp; 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SSDs are much faster</a:t>
            </a:r>
          </a:p>
          <a:p>
            <a:r>
              <a:rPr lang="en-US" dirty="0" smtClean="0"/>
              <a:t>More reliable but wear faster</a:t>
            </a:r>
          </a:p>
          <a:p>
            <a:r>
              <a:rPr lang="en-US" dirty="0" smtClean="0"/>
              <a:t>SSD RAIDs still lack desired performance</a:t>
            </a:r>
          </a:p>
          <a:p>
            <a:r>
              <a:rPr lang="en-US" dirty="0" smtClean="0"/>
              <a:t>File systems have minimal impact on performance</a:t>
            </a:r>
          </a:p>
          <a:p>
            <a:r>
              <a:rPr lang="en-US" dirty="0" smtClean="0"/>
              <a:t>SSD deployment is still limited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Improve life expectancy of MTL and TLC by downgrading to SLC</a:t>
            </a:r>
          </a:p>
          <a:p>
            <a:r>
              <a:rPr lang="en-US" dirty="0" smtClean="0"/>
              <a:t>Performance measurements of database systems –PostgreSQL </a:t>
            </a:r>
          </a:p>
          <a:p>
            <a:r>
              <a:rPr lang="en-US" dirty="0" smtClean="0"/>
              <a:t>SSD RAID optimization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50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218" y="2577684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 </a:t>
            </a:r>
          </a:p>
          <a:p>
            <a:pPr marL="0" indent="0" algn="ctr">
              <a:buNone/>
            </a:pPr>
            <a:r>
              <a:rPr lang="en-US" sz="4000" dirty="0" smtClean="0"/>
              <a:t>for your attention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370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379" y="2160589"/>
            <a:ext cx="8596668" cy="3880773"/>
          </a:xfrm>
        </p:spPr>
        <p:txBody>
          <a:bodyPr/>
          <a:lstStyle/>
          <a:p>
            <a:r>
              <a:rPr lang="en-US" sz="2400" dirty="0" smtClean="0"/>
              <a:t>Is the SSD technology sufficient replacement for HDD in Enterprise Systems?</a:t>
            </a:r>
          </a:p>
          <a:p>
            <a:r>
              <a:rPr lang="en-US" sz="2400" dirty="0" smtClean="0"/>
              <a:t>Are SSDs fast enough?</a:t>
            </a:r>
          </a:p>
          <a:p>
            <a:r>
              <a:rPr lang="en-US" sz="2400" dirty="0" smtClean="0"/>
              <a:t>Can SSD unconditionally replace HDDs?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Performance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of Single SSDs vs. single </a:t>
            </a:r>
            <a:r>
              <a:rPr lang="en-US" dirty="0" smtClean="0"/>
              <a:t>HDDs</a:t>
            </a:r>
          </a:p>
          <a:p>
            <a:r>
              <a:rPr lang="en-US" dirty="0" smtClean="0"/>
              <a:t>Performance </a:t>
            </a:r>
            <a:r>
              <a:rPr lang="en-US" dirty="0"/>
              <a:t>of RAID 0 using only HDDs</a:t>
            </a:r>
          </a:p>
          <a:p>
            <a:r>
              <a:rPr lang="en-US" dirty="0" smtClean="0"/>
              <a:t>Performance </a:t>
            </a:r>
            <a:r>
              <a:rPr lang="en-US" dirty="0"/>
              <a:t>of RAID 0 using only SSDs</a:t>
            </a:r>
          </a:p>
          <a:p>
            <a:r>
              <a:rPr lang="en-US" dirty="0" smtClean="0"/>
              <a:t>Performance </a:t>
            </a:r>
            <a:r>
              <a:rPr lang="en-US" dirty="0"/>
              <a:t>of mixed RAID 0 (HDD + SSD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Performance </a:t>
            </a:r>
            <a:r>
              <a:rPr lang="en-US" dirty="0"/>
              <a:t>of RAID 1 using only HDDs</a:t>
            </a:r>
          </a:p>
          <a:p>
            <a:r>
              <a:rPr lang="en-US" dirty="0" smtClean="0"/>
              <a:t>Performance </a:t>
            </a:r>
            <a:r>
              <a:rPr lang="en-US" dirty="0"/>
              <a:t>of RAID 1 using only SSDs</a:t>
            </a:r>
          </a:p>
          <a:p>
            <a:r>
              <a:rPr lang="en-US" dirty="0" smtClean="0"/>
              <a:t>Performance </a:t>
            </a:r>
            <a:r>
              <a:rPr lang="en-US" dirty="0"/>
              <a:t>of mixed RAID 1 (HDD + SSD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NTFS, FAT32 and </a:t>
            </a:r>
            <a:r>
              <a:rPr lang="en-US" dirty="0" err="1" smtClean="0"/>
              <a:t>exFAT</a:t>
            </a:r>
            <a:r>
              <a:rPr lang="en-US" dirty="0" smtClean="0"/>
              <a:t> performance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4343845" cy="388077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Drives: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2x </a:t>
            </a:r>
            <a:r>
              <a:rPr lang="en-US" dirty="0"/>
              <a:t>ADATA SX900 128GB</a:t>
            </a:r>
          </a:p>
          <a:p>
            <a:pPr lvl="0"/>
            <a:r>
              <a:rPr lang="en-US" dirty="0" smtClean="0"/>
              <a:t>2x Kingston </a:t>
            </a:r>
            <a:r>
              <a:rPr lang="en-US" dirty="0"/>
              <a:t>V300 120GB</a:t>
            </a:r>
          </a:p>
          <a:p>
            <a:pPr lvl="0"/>
            <a:r>
              <a:rPr lang="en-US" dirty="0"/>
              <a:t>Lite-ON IT LMT-128m6m 128GB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Western </a:t>
            </a:r>
            <a:r>
              <a:rPr lang="en-US" dirty="0"/>
              <a:t>Digital 10EZEX-00RKKA0 1TB</a:t>
            </a:r>
          </a:p>
          <a:p>
            <a:pPr lvl="0"/>
            <a:r>
              <a:rPr lang="en-US" dirty="0"/>
              <a:t>Western Digital 20EFRX-68AX9N0 2TB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4x </a:t>
            </a:r>
            <a:r>
              <a:rPr lang="en-US" dirty="0"/>
              <a:t>Patriot WARP 32GB </a:t>
            </a:r>
            <a:r>
              <a:rPr lang="en-US" dirty="0" smtClean="0"/>
              <a:t>(disqualified)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27207"/>
              </p:ext>
            </p:extLst>
          </p:nvPr>
        </p:nvGraphicFramePr>
        <p:xfrm>
          <a:off x="5775159" y="890591"/>
          <a:ext cx="5823284" cy="5687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7166"/>
                <a:gridCol w="435611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CPU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AMD A10-5700 Quad-core @3.7GHz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SilverStone Heligon HE02 cooler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5524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16GB Corsair Vengeance Low Profile Black 16GB (4x4GB) DDR3 1600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8430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MotherBoard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GigaByte</a:t>
                      </a:r>
                      <a:r>
                        <a:rPr lang="en-US" sz="1600" dirty="0">
                          <a:effectLst/>
                        </a:rPr>
                        <a:t> GA-F2A85X-D3H rev 1.0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AMDK15 IMC, AMD A85X FCH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Bios AM –F1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538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System drive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Kingston V300 120GB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</a:txBody>
                  <a:tcPr marL="56673" marR="56673" marT="0" marB="0"/>
                </a:tc>
              </a:tr>
              <a:tr h="281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GPU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AMD Radeon HD7600D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281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PSU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Seasonic</a:t>
                      </a:r>
                      <a:r>
                        <a:rPr lang="en-US" sz="1600" dirty="0">
                          <a:effectLst/>
                        </a:rPr>
                        <a:t> X-750, 750W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281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Operating System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Windows 7 Ultimate x64 + updates till 24th August 2014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8430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Drivers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AMD Chipset Driver (include chipset \ </a:t>
                      </a:r>
                      <a:r>
                        <a:rPr lang="en-US" sz="1600" dirty="0" err="1">
                          <a:effectLst/>
                        </a:rPr>
                        <a:t>sata</a:t>
                      </a:r>
                      <a:r>
                        <a:rPr lang="en-US" sz="1600" dirty="0">
                          <a:effectLst/>
                        </a:rPr>
                        <a:t> raid \ VGA \ USB driver) v. 13.25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AMD RAID Driver v3.3.1540.40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281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PC case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LIAN-LI PC-V2120B, with 3x40mm and 5x120mm fan	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  <a:tr h="281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Benchmark software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HD-Tune v5.50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CrystalDiskMark</a:t>
                      </a:r>
                      <a:r>
                        <a:rPr lang="en-US" sz="1600" dirty="0">
                          <a:effectLst/>
                        </a:rPr>
                        <a:t> 3.0.3 x64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ATTO Disk Benchmark v2.46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73" marR="566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1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SSD vs. HDD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81067709"/>
              </p:ext>
            </p:extLst>
          </p:nvPr>
        </p:nvGraphicFramePr>
        <p:xfrm>
          <a:off x="-1" y="1270000"/>
          <a:ext cx="13186611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6830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6666360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961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RAID0 performance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31004064"/>
              </p:ext>
            </p:extLst>
          </p:nvPr>
        </p:nvGraphicFramePr>
        <p:xfrm>
          <a:off x="0" y="1456423"/>
          <a:ext cx="12192000" cy="2265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251553992"/>
              </p:ext>
            </p:extLst>
          </p:nvPr>
        </p:nvGraphicFramePr>
        <p:xfrm>
          <a:off x="0" y="4326890"/>
          <a:ext cx="12192000" cy="253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585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RAID1 Performance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20733490"/>
              </p:ext>
            </p:extLst>
          </p:nvPr>
        </p:nvGraphicFramePr>
        <p:xfrm>
          <a:off x="0" y="1457592"/>
          <a:ext cx="12192000" cy="253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87388088"/>
              </p:ext>
            </p:extLst>
          </p:nvPr>
        </p:nvGraphicFramePr>
        <p:xfrm>
          <a:off x="0" y="4088498"/>
          <a:ext cx="12192000" cy="253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287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Transactional Processing </a:t>
            </a:r>
            <a:r>
              <a:rPr lang="en-US" sz="2000" dirty="0" smtClean="0"/>
              <a:t>Server</a:t>
            </a:r>
          </a:p>
          <a:p>
            <a:r>
              <a:rPr lang="en-US" sz="2000" dirty="0"/>
              <a:t>Video </a:t>
            </a:r>
            <a:r>
              <a:rPr lang="en-US" sz="2000" dirty="0" smtClean="0"/>
              <a:t>Server</a:t>
            </a:r>
          </a:p>
          <a:p>
            <a:r>
              <a:rPr lang="en-US" sz="2000" dirty="0"/>
              <a:t>High Performance Computing </a:t>
            </a:r>
            <a:r>
              <a:rPr lang="en-US" sz="2000" dirty="0" smtClean="0"/>
              <a:t>Server</a:t>
            </a:r>
          </a:p>
          <a:p>
            <a:r>
              <a:rPr lang="en-US" sz="2000" dirty="0"/>
              <a:t>Virtualization </a:t>
            </a:r>
            <a:r>
              <a:rPr lang="en-US" sz="2000" dirty="0" smtClean="0"/>
              <a:t>Server</a:t>
            </a:r>
          </a:p>
          <a:p>
            <a:r>
              <a:rPr lang="en-US" sz="2000" dirty="0"/>
              <a:t>Internet/Network Server</a:t>
            </a: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510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245</TotalTime>
  <Words>652</Words>
  <Application>Microsoft Office PowerPoint</Application>
  <PresentationFormat>Widescreen</PresentationFormat>
  <Paragraphs>119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</vt:lpstr>
      <vt:lpstr>Implementation of Solid State Drives to Enterprise Systems</vt:lpstr>
      <vt:lpstr>Objective of the work</vt:lpstr>
      <vt:lpstr>Experimental Performance Evaluation</vt:lpstr>
      <vt:lpstr>Environment </vt:lpstr>
      <vt:lpstr>Performance SSD vs. HDD</vt:lpstr>
      <vt:lpstr>PowerPoint Presentation</vt:lpstr>
      <vt:lpstr>RAID0 performance</vt:lpstr>
      <vt:lpstr>RAID1 Performance</vt:lpstr>
      <vt:lpstr>Enterprise Systems</vt:lpstr>
      <vt:lpstr>Additional findings </vt:lpstr>
      <vt:lpstr>NTFS/FAT32 and exFAT performance </vt:lpstr>
      <vt:lpstr>Conclusions &amp; Future Work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Solid State Drives to Enterprise Systems</dc:title>
  <dc:creator>Matej</dc:creator>
  <cp:lastModifiedBy>Matej</cp:lastModifiedBy>
  <cp:revision>21</cp:revision>
  <dcterms:created xsi:type="dcterms:W3CDTF">2014-11-20T18:36:20Z</dcterms:created>
  <dcterms:modified xsi:type="dcterms:W3CDTF">2014-11-24T19:58:00Z</dcterms:modified>
</cp:coreProperties>
</file>