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6" r:id="rId10"/>
    <p:sldId id="263" r:id="rId11"/>
    <p:sldId id="267" r:id="rId12"/>
    <p:sldId id="268" r:id="rId13"/>
    <p:sldId id="264" r:id="rId14"/>
    <p:sldId id="265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5" autoAdjust="0"/>
    <p:restoredTop sz="94687" autoAdjust="0"/>
  </p:normalViewPr>
  <p:slideViewPr>
    <p:cSldViewPr>
      <p:cViewPr varScale="1">
        <p:scale>
          <a:sx n="92" d="100"/>
          <a:sy n="92" d="100"/>
        </p:scale>
        <p:origin x="-12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D6FF-4055-4E21-9ABC-AF4388F4B66B}" type="datetimeFigureOut">
              <a:rPr lang="cs-CZ" smtClean="0"/>
              <a:t>11.11.2014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7113-B62B-4360-887D-741DBB4E8D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45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D6FF-4055-4E21-9ABC-AF4388F4B66B}" type="datetimeFigureOut">
              <a:rPr lang="cs-CZ" smtClean="0"/>
              <a:t>11.11.2014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7113-B62B-4360-887D-741DBB4E8D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7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D6FF-4055-4E21-9ABC-AF4388F4B66B}" type="datetimeFigureOut">
              <a:rPr lang="cs-CZ" smtClean="0"/>
              <a:t>11.11.2014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7113-B62B-4360-887D-741DBB4E8D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05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D6FF-4055-4E21-9ABC-AF4388F4B66B}" type="datetimeFigureOut">
              <a:rPr lang="cs-CZ" smtClean="0"/>
              <a:t>11.11.2014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7113-B62B-4360-887D-741DBB4E8D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39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D6FF-4055-4E21-9ABC-AF4388F4B66B}" type="datetimeFigureOut">
              <a:rPr lang="cs-CZ" smtClean="0"/>
              <a:t>11.11.2014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7113-B62B-4360-887D-741DBB4E8D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23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D6FF-4055-4E21-9ABC-AF4388F4B66B}" type="datetimeFigureOut">
              <a:rPr lang="cs-CZ" smtClean="0"/>
              <a:t>11.11.2014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7113-B62B-4360-887D-741DBB4E8D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28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D6FF-4055-4E21-9ABC-AF4388F4B66B}" type="datetimeFigureOut">
              <a:rPr lang="cs-CZ" smtClean="0"/>
              <a:t>11.11.2014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7113-B62B-4360-887D-741DBB4E8D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350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D6FF-4055-4E21-9ABC-AF4388F4B66B}" type="datetimeFigureOut">
              <a:rPr lang="cs-CZ" smtClean="0"/>
              <a:t>11.11.2014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7113-B62B-4360-887D-741DBB4E8D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77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D6FF-4055-4E21-9ABC-AF4388F4B66B}" type="datetimeFigureOut">
              <a:rPr lang="cs-CZ" smtClean="0"/>
              <a:t>11.11.2014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7113-B62B-4360-887D-741DBB4E8D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52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D6FF-4055-4E21-9ABC-AF4388F4B66B}" type="datetimeFigureOut">
              <a:rPr lang="cs-CZ" smtClean="0"/>
              <a:t>11.11.2014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7113-B62B-4360-887D-741DBB4E8D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800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D6FF-4055-4E21-9ABC-AF4388F4B66B}" type="datetimeFigureOut">
              <a:rPr lang="cs-CZ" smtClean="0"/>
              <a:t>11.11.2014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7113-B62B-4360-887D-741DBB4E8D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27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AD6FF-4055-4E21-9ABC-AF4388F4B66B}" type="datetimeFigureOut">
              <a:rPr lang="cs-CZ" smtClean="0"/>
              <a:t>11.11.2014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C7113-B62B-4360-887D-741DBB4E8D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20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developer.android.com/train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blog.damiles.com/2008/11/basic-ocr-in-opencv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mtheis/android-ocr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Digit Recognition 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smtClean="0"/>
              <a:t>Mobile Devices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467600" cy="1752600"/>
          </a:xfrm>
        </p:spPr>
        <p:txBody>
          <a:bodyPr>
            <a:normAutofit/>
          </a:bodyPr>
          <a:lstStyle/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Student: Jakub K</a:t>
            </a:r>
            <a:r>
              <a:rPr lang="cs-CZ" sz="1600" dirty="0" err="1" smtClean="0"/>
              <a:t>říž</a:t>
            </a:r>
            <a:endParaRPr lang="cs-CZ" sz="1600" dirty="0" smtClean="0"/>
          </a:p>
          <a:p>
            <a:r>
              <a:rPr lang="en-US" sz="1600" dirty="0" smtClean="0"/>
              <a:t>Supervisor: doc. </a:t>
            </a:r>
            <a:r>
              <a:rPr lang="en-US" sz="1600" dirty="0" err="1" smtClean="0"/>
              <a:t>RNDr</a:t>
            </a:r>
            <a:r>
              <a:rPr lang="en-US" sz="1600" dirty="0" smtClean="0"/>
              <a:t>. </a:t>
            </a:r>
            <a:r>
              <a:rPr lang="en-US" sz="1600" dirty="0" err="1" smtClean="0"/>
              <a:t>Vlastislav</a:t>
            </a:r>
            <a:r>
              <a:rPr lang="en-US" sz="1600" dirty="0" smtClean="0"/>
              <a:t> </a:t>
            </a:r>
            <a:r>
              <a:rPr lang="en-US" sz="1600" dirty="0" err="1" smtClean="0"/>
              <a:t>Dohnal</a:t>
            </a:r>
            <a:r>
              <a:rPr lang="en-US" sz="1600" dirty="0" smtClean="0"/>
              <a:t>, Ph.D.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2729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Training </a:t>
            </a:r>
            <a:r>
              <a:rPr lang="en-GB" sz="4400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Tesseract</a:t>
            </a:r>
            <a:endParaRPr lang="cs-CZ" sz="44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GB" sz="1800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Tesseract</a:t>
            </a:r>
            <a:r>
              <a:rPr lang="en-GB" sz="18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-OCR download</a:t>
            </a:r>
            <a:endParaRPr lang="cs-CZ" sz="18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lang="en-GB" sz="18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Tesseract3 - box files ([0,0] bottom-left), train, </a:t>
            </a:r>
            <a:r>
              <a:rPr lang="en-GB" sz="1800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font_properties</a:t>
            </a:r>
            <a:r>
              <a:rPr lang="en-GB" sz="18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, combine</a:t>
            </a:r>
          </a:p>
          <a:p>
            <a:pPr marL="0" lvl="0" indent="0">
              <a:buNone/>
            </a:pPr>
            <a:r>
              <a:rPr lang="en-GB" sz="1800" dirty="0">
                <a:latin typeface="+mj-lt"/>
                <a:ea typeface="+mj-ea"/>
                <a:cs typeface="+mj-cs"/>
              </a:rPr>
              <a:t>	 </a:t>
            </a:r>
            <a:r>
              <a:rPr lang="en-GB" sz="1800" dirty="0" smtClean="0">
                <a:latin typeface="+mj-lt"/>
                <a:ea typeface="+mj-ea"/>
                <a:cs typeface="+mj-cs"/>
              </a:rPr>
              <a:t>        -</a:t>
            </a:r>
            <a:r>
              <a:rPr lang="en-GB" sz="18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GB" sz="1800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jTessBoxEditor</a:t>
            </a:r>
            <a:r>
              <a:rPr lang="en-GB" sz="18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GB" sz="1800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Serak</a:t>
            </a:r>
            <a:endParaRPr lang="cs-CZ" sz="18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marL="0" lvl="0" indent="0">
              <a:buNone/>
            </a:pPr>
            <a:r>
              <a:rPr lang="en-GB" sz="18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                         -  fonts vs. images (real data) </a:t>
            </a:r>
            <a:endParaRPr lang="cs-CZ" sz="18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lang="en-GB" sz="18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Real data problem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5088082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&lt;</a:t>
            </a:r>
            <a:r>
              <a:rPr lang="cs-CZ" dirty="0" err="1"/>
              <a:t>fontname</a:t>
            </a:r>
            <a:r>
              <a:rPr lang="cs-CZ" dirty="0"/>
              <a:t>&gt; &lt;</a:t>
            </a:r>
            <a:r>
              <a:rPr lang="cs-CZ" dirty="0" err="1"/>
              <a:t>italic</a:t>
            </a:r>
            <a:r>
              <a:rPr lang="cs-CZ" dirty="0"/>
              <a:t>&gt; &lt;</a:t>
            </a:r>
            <a:r>
              <a:rPr lang="cs-CZ" dirty="0" err="1"/>
              <a:t>bold</a:t>
            </a:r>
            <a:r>
              <a:rPr lang="cs-CZ" dirty="0"/>
              <a:t>&gt; &lt;</a:t>
            </a:r>
            <a:r>
              <a:rPr lang="cs-CZ" dirty="0" err="1"/>
              <a:t>fixed</a:t>
            </a:r>
            <a:r>
              <a:rPr lang="cs-CZ" dirty="0"/>
              <a:t>&gt; &lt;serif&gt; &lt;fraktur&gt;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5635336"/>
            <a:ext cx="4959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timesitalic</a:t>
            </a:r>
            <a:r>
              <a:rPr lang="it-IT" dirty="0"/>
              <a:t> </a:t>
            </a:r>
            <a:r>
              <a:rPr lang="it-IT" dirty="0" smtClean="0"/>
              <a:t>       1 	     0 	0            1             </a:t>
            </a:r>
            <a:r>
              <a:rPr lang="it-IT" dirty="0"/>
              <a:t>0</a:t>
            </a:r>
            <a:endParaRPr lang="cs-CZ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10" y="3190009"/>
            <a:ext cx="2971800" cy="164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2072986"/>
            <a:ext cx="3174781" cy="393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33400" y="5055177"/>
            <a:ext cx="5029200" cy="116031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14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2743200"/>
            <a:ext cx="9144000" cy="368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18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9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" y="0"/>
            <a:ext cx="6470075" cy="45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626" y="0"/>
            <a:ext cx="50313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7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Image </a:t>
            </a:r>
            <a:r>
              <a:rPr lang="en-GB" sz="4400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Preprocessing</a:t>
            </a:r>
            <a:endParaRPr lang="cs-CZ" sz="44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GB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opened problem</a:t>
            </a:r>
            <a:endParaRPr lang="cs-CZ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manual – Image Editor - grayscale, negative</a:t>
            </a:r>
            <a:r>
              <a:rPr lang="en-GB" sz="1800" dirty="0"/>
              <a:t>, manual </a:t>
            </a:r>
            <a:r>
              <a:rPr lang="en-GB" sz="1800" dirty="0" smtClean="0"/>
              <a:t>threshold</a:t>
            </a:r>
            <a:r>
              <a:rPr lang="en-GB" sz="1800" dirty="0"/>
              <a:t> </a:t>
            </a:r>
            <a:r>
              <a:rPr lang="en-GB" sz="1800" dirty="0" smtClean="0"/>
              <a:t>(remove</a:t>
            </a:r>
            <a:r>
              <a:rPr lang="en-GB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artefacts)</a:t>
            </a:r>
          </a:p>
          <a:p>
            <a:endParaRPr lang="en-GB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800" dirty="0"/>
          </a:p>
          <a:p>
            <a:endParaRPr lang="en-GB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800" dirty="0"/>
          </a:p>
          <a:p>
            <a:endParaRPr lang="en-GB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800" dirty="0"/>
          </a:p>
          <a:p>
            <a:endParaRPr lang="en-GB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800" dirty="0"/>
          </a:p>
          <a:p>
            <a:endParaRPr lang="en-GB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800" dirty="0"/>
          </a:p>
          <a:p>
            <a:endParaRPr lang="en-GB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 – </a:t>
            </a:r>
            <a:r>
              <a:rPr lang="en-GB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Leptonica</a:t>
            </a:r>
            <a:r>
              <a:rPr lang="en-GB" sz="1800" dirty="0"/>
              <a:t> </a:t>
            </a:r>
            <a:r>
              <a:rPr lang="en-GB" sz="1800" dirty="0" smtClean="0"/>
              <a:t>-</a:t>
            </a:r>
            <a:r>
              <a:rPr lang="en-GB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Grayscale, Inversion, </a:t>
            </a:r>
            <a:r>
              <a:rPr lang="en-GB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Binarization</a:t>
            </a:r>
            <a:r>
              <a:rPr lang="en-GB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Thresholding</a:t>
            </a:r>
            <a:endParaRPr lang="cs-CZ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6096000" cy="342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"/>
            <a:ext cx="298259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41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Conclusion</a:t>
            </a:r>
            <a:endParaRPr lang="cs-CZ" sz="44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Thesis Objectives</a:t>
            </a:r>
          </a:p>
          <a:p>
            <a:r>
              <a:rPr lang="en-GB" sz="1800" dirty="0" smtClean="0"/>
              <a:t>Goggles</a:t>
            </a:r>
            <a:endParaRPr lang="en-GB" sz="1800" dirty="0" smtClean="0"/>
          </a:p>
          <a:p>
            <a:r>
              <a:rPr lang="en-GB" sz="1800" dirty="0" smtClean="0"/>
              <a:t>Android </a:t>
            </a:r>
            <a:r>
              <a:rPr lang="en-GB" sz="1800" dirty="0" smtClean="0"/>
              <a:t>application</a:t>
            </a:r>
          </a:p>
          <a:p>
            <a:r>
              <a:rPr lang="en-GB" sz="1800" dirty="0" smtClean="0"/>
              <a:t>OCR</a:t>
            </a:r>
          </a:p>
          <a:p>
            <a:r>
              <a:rPr lang="en-GB" sz="1800" dirty="0" err="1" smtClean="0"/>
              <a:t>OpenCV</a:t>
            </a:r>
            <a:endParaRPr lang="en-GB" sz="1800" dirty="0" smtClean="0"/>
          </a:p>
          <a:p>
            <a:r>
              <a:rPr lang="en-GB" sz="1800" dirty="0" err="1" smtClean="0"/>
              <a:t>Tesseract</a:t>
            </a:r>
            <a:endParaRPr lang="en-GB" sz="1800" dirty="0"/>
          </a:p>
          <a:p>
            <a:r>
              <a:rPr lang="en-GB" sz="1800" dirty="0" smtClean="0"/>
              <a:t>Training </a:t>
            </a:r>
            <a:r>
              <a:rPr lang="en-GB" sz="1800" dirty="0" err="1" smtClean="0"/>
              <a:t>Tesseract</a:t>
            </a:r>
            <a:endParaRPr lang="en-GB" sz="1800" dirty="0"/>
          </a:p>
          <a:p>
            <a:r>
              <a:rPr lang="en-GB" sz="1800" dirty="0" smtClean="0"/>
              <a:t>Image </a:t>
            </a:r>
            <a:r>
              <a:rPr lang="en-GB" sz="1800" dirty="0" err="1"/>
              <a:t>Preprocessing</a:t>
            </a: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lvl="0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8394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8229600" cy="1143000"/>
          </a:xfrm>
        </p:spPr>
        <p:txBody>
          <a:bodyPr>
            <a:normAutofit/>
          </a:bodyPr>
          <a:lstStyle/>
          <a:p>
            <a:r>
              <a:rPr lang="en-GB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Thank you for your attention.</a:t>
            </a:r>
            <a:endParaRPr lang="cs-CZ" sz="44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7449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Main points</a:t>
            </a:r>
            <a:endParaRPr lang="cs-CZ" sz="44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2000" dirty="0" smtClean="0">
                <a:latin typeface="+mj-lt"/>
                <a:ea typeface="+mj-ea"/>
                <a:cs typeface="+mj-cs"/>
              </a:rPr>
              <a:t>Thesis Objectives</a:t>
            </a:r>
          </a:p>
          <a:p>
            <a:pPr lvl="0"/>
            <a:r>
              <a:rPr lang="en-GB" sz="2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Goggles</a:t>
            </a:r>
            <a:endParaRPr lang="en-GB" sz="2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lang="en-GB" sz="2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Android application – Environment </a:t>
            </a:r>
          </a:p>
          <a:p>
            <a:pPr lvl="0"/>
            <a:r>
              <a:rPr lang="en-GB" sz="2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OCR – </a:t>
            </a:r>
            <a:r>
              <a:rPr lang="en-GB" sz="2000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Preprocessing</a:t>
            </a:r>
            <a:r>
              <a:rPr lang="en-GB" sz="2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, Feature Extraction, Classification</a:t>
            </a:r>
          </a:p>
          <a:p>
            <a:pPr lvl="0"/>
            <a:r>
              <a:rPr lang="en-GB" sz="2000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OpenCV</a:t>
            </a:r>
            <a:r>
              <a:rPr lang="en-GB" sz="2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– Android, Manager, Examples, </a:t>
            </a:r>
            <a:r>
              <a:rPr lang="en-GB" sz="2000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OpenCV</a:t>
            </a:r>
            <a:r>
              <a:rPr lang="en-GB" sz="2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Demo2, </a:t>
            </a:r>
            <a:r>
              <a:rPr lang="en-GB" sz="2000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VLFeat</a:t>
            </a:r>
            <a:endParaRPr lang="cs-CZ" sz="2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lang="en-GB" sz="2000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Tesseract</a:t>
            </a:r>
            <a:r>
              <a:rPr lang="en-GB" sz="2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– </a:t>
            </a:r>
            <a:r>
              <a:rPr lang="en-GB" sz="2000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tess</a:t>
            </a:r>
            <a:r>
              <a:rPr lang="en-GB" sz="2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-two</a:t>
            </a:r>
            <a:r>
              <a:rPr lang="en-GB" sz="2000" kern="120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GB" sz="2000" kern="120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NDK</a:t>
            </a:r>
            <a:r>
              <a:rPr lang="en-GB" sz="2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GB" sz="2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Cygwin, Character recognition, android-</a:t>
            </a:r>
            <a:r>
              <a:rPr lang="en-GB" sz="2000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ocr</a:t>
            </a:r>
            <a:r>
              <a:rPr lang="en-GB" sz="2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</a:p>
          <a:p>
            <a:r>
              <a:rPr lang="en-GB" sz="2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Training </a:t>
            </a:r>
            <a:r>
              <a:rPr lang="en-GB" sz="2000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Tesseract</a:t>
            </a:r>
            <a:r>
              <a:rPr lang="en-GB" sz="2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– </a:t>
            </a:r>
            <a:r>
              <a:rPr lang="en-GB" sz="2000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Tesseract</a:t>
            </a:r>
            <a:r>
              <a:rPr lang="en-GB" sz="2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-OCR, Tesseract3</a:t>
            </a:r>
            <a:r>
              <a:rPr lang="en-US" sz="2000" dirty="0"/>
              <a:t>, </a:t>
            </a:r>
            <a:r>
              <a:rPr lang="en-US" sz="2000" dirty="0" smtClean="0"/>
              <a:t>3rdParty</a:t>
            </a:r>
            <a:r>
              <a:rPr lang="en-GB" sz="2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, fonts, </a:t>
            </a:r>
            <a:r>
              <a:rPr lang="en-GB" sz="2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images</a:t>
            </a:r>
            <a:endParaRPr lang="en-US" sz="2000" dirty="0">
              <a:latin typeface="+mj-lt"/>
              <a:ea typeface="+mj-ea"/>
              <a:cs typeface="+mj-cs"/>
            </a:endParaRPr>
          </a:p>
          <a:p>
            <a:r>
              <a:rPr lang="en-GB" sz="2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Image </a:t>
            </a:r>
            <a:r>
              <a:rPr lang="en-GB" sz="2000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Preprocessing</a:t>
            </a:r>
            <a:r>
              <a:rPr lang="en-GB" sz="2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– manual, automatic, </a:t>
            </a:r>
            <a:r>
              <a:rPr lang="en-GB" sz="2000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Leptonica</a:t>
            </a:r>
            <a:endParaRPr lang="cs-CZ" sz="2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679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Thesis Objectives</a:t>
            </a:r>
            <a:endParaRPr lang="cs-CZ" sz="44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2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Android Application – camera, box</a:t>
            </a:r>
          </a:p>
          <a:p>
            <a:pPr lvl="0"/>
            <a:r>
              <a:rPr lang="en-GB" sz="2000" dirty="0" smtClean="0">
                <a:latin typeface="+mj-lt"/>
                <a:ea typeface="+mj-ea"/>
                <a:cs typeface="+mj-cs"/>
              </a:rPr>
              <a:t>OCR – digit recognition</a:t>
            </a:r>
          </a:p>
          <a:p>
            <a:pPr lvl="0"/>
            <a:r>
              <a:rPr lang="en-GB" sz="2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High Success Rate</a:t>
            </a:r>
          </a:p>
          <a:p>
            <a:pPr lvl="0"/>
            <a:r>
              <a:rPr lang="en-GB" sz="2000" dirty="0" smtClean="0">
                <a:latin typeface="+mj-lt"/>
                <a:ea typeface="+mj-ea"/>
                <a:cs typeface="+mj-cs"/>
              </a:rPr>
              <a:t>Electric, Gas, Water Meters</a:t>
            </a:r>
          </a:p>
          <a:p>
            <a:pPr lvl="0"/>
            <a:r>
              <a:rPr lang="en-GB" sz="2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Extension – parts, Tom</a:t>
            </a:r>
            <a:r>
              <a:rPr lang="cs-CZ" sz="2000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áš</a:t>
            </a:r>
            <a:r>
              <a:rPr lang="en-GB" sz="2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GB" sz="2000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Lexmaul</a:t>
            </a:r>
            <a:r>
              <a:rPr lang="cs-CZ" sz="2000" dirty="0" smtClean="0">
                <a:latin typeface="+mj-lt"/>
                <a:ea typeface="+mj-ea"/>
                <a:cs typeface="+mj-cs"/>
              </a:rPr>
              <a:t>´s </a:t>
            </a:r>
            <a:r>
              <a:rPr lang="cs-CZ" sz="2000" dirty="0" err="1" smtClean="0">
                <a:latin typeface="+mj-lt"/>
                <a:ea typeface="+mj-ea"/>
                <a:cs typeface="+mj-cs"/>
              </a:rPr>
              <a:t>diploma</a:t>
            </a:r>
            <a:r>
              <a:rPr lang="cs-CZ" sz="2000" dirty="0" smtClean="0">
                <a:latin typeface="+mj-lt"/>
                <a:ea typeface="+mj-ea"/>
                <a:cs typeface="+mj-cs"/>
              </a:rPr>
              <a:t> thesis</a:t>
            </a:r>
            <a:endParaRPr lang="en-GB" sz="200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endParaRPr lang="en-GB" sz="2000" dirty="0" smtClean="0">
              <a:latin typeface="+mj-lt"/>
              <a:ea typeface="+mj-ea"/>
              <a:cs typeface="+mj-cs"/>
            </a:endParaRPr>
          </a:p>
          <a:p>
            <a:pPr lvl="0"/>
            <a:endParaRPr lang="en-GB" sz="200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endParaRPr lang="en-GB" sz="2000" dirty="0" smtClean="0">
              <a:latin typeface="+mj-lt"/>
              <a:ea typeface="+mj-ea"/>
              <a:cs typeface="+mj-cs"/>
            </a:endParaRPr>
          </a:p>
          <a:p>
            <a:pPr lvl="0"/>
            <a:endParaRPr lang="en-GB" sz="2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1030" name="Picture 6" descr="C:\development\images\DSC_00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4130968" cy="309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evelopment\images\DSC_00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182" y="3581400"/>
            <a:ext cx="4130968" cy="309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evelopment\images\DSC_00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331" y="180110"/>
            <a:ext cx="3703785" cy="277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12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Goggles</a:t>
            </a:r>
            <a:endParaRPr lang="cs-CZ" sz="44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2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Existing Solution – box, camera</a:t>
            </a:r>
          </a:p>
          <a:p>
            <a:pPr lvl="0"/>
            <a:r>
              <a:rPr lang="en-GB" sz="2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Internet</a:t>
            </a:r>
          </a:p>
          <a:p>
            <a:pPr lvl="0"/>
            <a:r>
              <a:rPr lang="en-GB" sz="2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Additional </a:t>
            </a:r>
            <a:r>
              <a:rPr lang="en-GB" sz="2000" dirty="0">
                <a:latin typeface="+mj-lt"/>
                <a:ea typeface="+mj-ea"/>
                <a:cs typeface="+mj-cs"/>
              </a:rPr>
              <a:t>F</a:t>
            </a:r>
            <a:r>
              <a:rPr lang="en-GB" sz="2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unctions (Search, Translation, Sudoku, QR, </a:t>
            </a:r>
            <a:r>
              <a:rPr lang="en-GB" sz="2000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sightseeings</a:t>
            </a:r>
            <a:r>
              <a:rPr lang="en-GB" sz="2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)</a:t>
            </a:r>
            <a:endParaRPr lang="cs-CZ" sz="2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development\presentation\Screenshot_2014-11-08-22-40-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16" y="3124200"/>
            <a:ext cx="4343400" cy="244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evelopment\presentation\Screenshot_2014-11-08-22-41-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4343400" cy="244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evelopment\presentation\unnam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52400"/>
            <a:ext cx="227012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23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Android Application</a:t>
            </a:r>
            <a:endParaRPr lang="cs-CZ" sz="44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2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  <a:hlinkClick r:id="rId2"/>
              </a:rPr>
              <a:t>developer.android.com/training</a:t>
            </a:r>
            <a:endParaRPr lang="cs-CZ" sz="2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lang="en-GB" sz="2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SDK (Eclipse ADT Bundle)</a:t>
            </a:r>
            <a:endParaRPr lang="cs-CZ" sz="2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lang="en-GB" sz="2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SDK Manager </a:t>
            </a:r>
          </a:p>
          <a:p>
            <a:pPr lvl="0"/>
            <a:r>
              <a:rPr lang="en-GB" sz="2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Eclipse – Import… Existing Projects Into Workspace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7427"/>
            <a:ext cx="1851404" cy="647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34799"/>
            <a:ext cx="6083333" cy="356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1058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0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OCR</a:t>
            </a:r>
            <a:endParaRPr lang="cs-CZ" sz="44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2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  <a:hlinkClick r:id="rId2"/>
              </a:rPr>
              <a:t>blog.damiles.com/2008/11/basic-</a:t>
            </a:r>
            <a:r>
              <a:rPr lang="en-GB" sz="2000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  <a:hlinkClick r:id="rId2"/>
              </a:rPr>
              <a:t>ocr</a:t>
            </a:r>
            <a:r>
              <a:rPr lang="en-GB" sz="2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  <a:hlinkClick r:id="rId2"/>
              </a:rPr>
              <a:t>-in-</a:t>
            </a:r>
            <a:r>
              <a:rPr lang="en-GB" sz="2000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  <a:hlinkClick r:id="rId2"/>
              </a:rPr>
              <a:t>opencv</a:t>
            </a:r>
            <a:endParaRPr lang="cs-CZ" sz="2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lang="en-GB" sz="2000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Preprocessing</a:t>
            </a:r>
            <a:r>
              <a:rPr lang="en-GB" sz="2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– input image, filtering, size normalizing, colour converting, bounding boxes, …</a:t>
            </a:r>
            <a:endParaRPr lang="cs-CZ" sz="2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lang="en-GB" sz="2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Feature extraction – image conversion, vector of features to classify</a:t>
            </a:r>
          </a:p>
          <a:p>
            <a:pPr lvl="0"/>
            <a:r>
              <a:rPr lang="en-GB" sz="2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Classification – feature vector, train system / </a:t>
            </a:r>
            <a:r>
              <a:rPr lang="en-GB" sz="2000" dirty="0" smtClean="0">
                <a:latin typeface="+mj-lt"/>
                <a:ea typeface="+mj-ea"/>
                <a:cs typeface="+mj-cs"/>
              </a:rPr>
              <a:t>classification</a:t>
            </a:r>
            <a:r>
              <a:rPr lang="en-GB" sz="2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method as </a:t>
            </a:r>
            <a:r>
              <a:rPr lang="en-GB" sz="2000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knn</a:t>
            </a:r>
            <a:endParaRPr lang="cs-CZ" sz="2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lang="en-GB" sz="2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my topic – 1 row, digits only, gaps, artefacts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0"/>
          <a:stretch/>
        </p:blipFill>
        <p:spPr bwMode="auto">
          <a:xfrm>
            <a:off x="2746664" y="3770150"/>
            <a:ext cx="2133600" cy="288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45" y="3770150"/>
            <a:ext cx="1981200" cy="313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development\images\vzorek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526" y="5802026"/>
            <a:ext cx="3429001" cy="48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evelopment\images\vyrez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526" y="3886200"/>
            <a:ext cx="3429000" cy="14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185062" y="4252760"/>
            <a:ext cx="3429000" cy="358890"/>
          </a:xfrm>
          <a:prstGeom prst="roundRect">
            <a:avLst/>
          </a:prstGeom>
          <a:noFill/>
          <a:ln w="38100" cap="flat" cmpd="sng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79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	 </a:t>
            </a:r>
            <a:r>
              <a:rPr lang="en-GB" sz="4400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OpenCV</a:t>
            </a:r>
            <a:endParaRPr lang="cs-CZ" sz="44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800" dirty="0" smtClean="0">
                <a:latin typeface="+mj-lt"/>
                <a:ea typeface="+mj-ea"/>
                <a:cs typeface="+mj-cs"/>
              </a:rPr>
              <a:t>open </a:t>
            </a:r>
            <a:r>
              <a:rPr lang="en-US" sz="1800" dirty="0">
                <a:latin typeface="+mj-lt"/>
                <a:ea typeface="+mj-ea"/>
                <a:cs typeface="+mj-cs"/>
              </a:rPr>
              <a:t>source computer vision and machine learning software </a:t>
            </a:r>
            <a:r>
              <a:rPr lang="en-US" sz="1800" dirty="0" smtClean="0">
                <a:latin typeface="+mj-lt"/>
                <a:ea typeface="+mj-ea"/>
                <a:cs typeface="+mj-cs"/>
              </a:rPr>
              <a:t>library</a:t>
            </a:r>
          </a:p>
          <a:p>
            <a:pPr lvl="0"/>
            <a:r>
              <a:rPr lang="en-US" sz="1800" dirty="0" smtClean="0">
                <a:latin typeface="+mj-lt"/>
                <a:ea typeface="+mj-ea"/>
                <a:cs typeface="+mj-cs"/>
              </a:rPr>
              <a:t>2500+ </a:t>
            </a:r>
            <a:r>
              <a:rPr lang="en-US" sz="1800" dirty="0">
                <a:latin typeface="+mj-lt"/>
                <a:ea typeface="+mj-ea"/>
                <a:cs typeface="+mj-cs"/>
              </a:rPr>
              <a:t>optimized </a:t>
            </a:r>
            <a:r>
              <a:rPr lang="en-US" sz="1800" dirty="0" smtClean="0">
                <a:latin typeface="+mj-lt"/>
                <a:ea typeface="+mj-ea"/>
                <a:cs typeface="+mj-cs"/>
              </a:rPr>
              <a:t>algorithms</a:t>
            </a:r>
          </a:p>
          <a:p>
            <a:pPr lvl="0"/>
            <a:r>
              <a:rPr lang="en-US" sz="1800" dirty="0" smtClean="0">
                <a:latin typeface="+mj-lt"/>
                <a:ea typeface="+mj-ea"/>
                <a:cs typeface="+mj-cs"/>
              </a:rPr>
              <a:t>detect </a:t>
            </a:r>
            <a:r>
              <a:rPr lang="en-US" sz="1800" dirty="0">
                <a:latin typeface="+mj-lt"/>
                <a:ea typeface="+mj-ea"/>
                <a:cs typeface="+mj-cs"/>
              </a:rPr>
              <a:t>and recognize faces, identify objects, classify human actions in videos, </a:t>
            </a:r>
            <a:r>
              <a:rPr lang="en-US" sz="1800" dirty="0" smtClean="0">
                <a:latin typeface="+mj-lt"/>
                <a:ea typeface="+mj-ea"/>
                <a:cs typeface="+mj-cs"/>
              </a:rPr>
              <a:t>…</a:t>
            </a:r>
            <a:endParaRPr lang="en-GB" sz="18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lang="en-GB" sz="1800" dirty="0" smtClean="0">
                <a:latin typeface="+mj-lt"/>
                <a:ea typeface="+mj-ea"/>
                <a:cs typeface="+mj-cs"/>
              </a:rPr>
              <a:t>Android v2.4.9 </a:t>
            </a:r>
            <a:r>
              <a:rPr lang="en-GB" sz="18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– library as project, added as referenced project</a:t>
            </a:r>
            <a:endParaRPr lang="cs-CZ" sz="18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lang="en-GB" sz="1800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OpenCV</a:t>
            </a:r>
            <a:r>
              <a:rPr lang="en-GB" sz="18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Manager </a:t>
            </a:r>
            <a:r>
              <a:rPr lang="en-GB" sz="1800" dirty="0"/>
              <a:t>–</a:t>
            </a:r>
            <a:r>
              <a:rPr lang="en-GB" sz="18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needs to be installed along the app., does not require NDK </a:t>
            </a:r>
          </a:p>
          <a:p>
            <a:r>
              <a:rPr lang="en-GB" sz="18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examples - C++, Python, face recognition </a:t>
            </a:r>
          </a:p>
          <a:p>
            <a:r>
              <a:rPr lang="en-GB" sz="1800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OpenCV</a:t>
            </a:r>
            <a:r>
              <a:rPr lang="en-GB" sz="18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Demo2 – Barry Thomas, source codes, Canny Edges, Track Features, … </a:t>
            </a:r>
            <a:endParaRPr lang="cs-CZ" sz="18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lang="en-GB" sz="1800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VLFeat</a:t>
            </a:r>
            <a:r>
              <a:rPr lang="en-GB" sz="18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– above </a:t>
            </a:r>
            <a:r>
              <a:rPr lang="en-GB" sz="1800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OpenCV</a:t>
            </a:r>
            <a:r>
              <a:rPr lang="en-GB" sz="18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, visual features (HOG), statistical methods (SVM)</a:t>
            </a:r>
            <a:endParaRPr lang="cs-CZ" sz="18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13646"/>
            <a:ext cx="1887154" cy="188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79298" cy="13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13646"/>
            <a:ext cx="3357561" cy="188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563" y="4513646"/>
            <a:ext cx="3357561" cy="188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30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004975"/>
            <a:ext cx="2130598" cy="119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400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Tesseract</a:t>
            </a:r>
            <a:endParaRPr lang="cs-CZ" sz="44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GB" sz="1800" dirty="0" smtClean="0"/>
              <a:t>Open </a:t>
            </a:r>
            <a:r>
              <a:rPr lang="en-GB" sz="1800" dirty="0"/>
              <a:t>Source OCR engine</a:t>
            </a:r>
            <a:r>
              <a:rPr lang="en-GB" sz="1800" dirty="0" smtClean="0"/>
              <a:t>, Apache </a:t>
            </a:r>
            <a:r>
              <a:rPr lang="en-GB" sz="1800" dirty="0"/>
              <a:t>2.0 license</a:t>
            </a:r>
            <a:endParaRPr lang="cs-CZ" sz="1800" dirty="0"/>
          </a:p>
          <a:p>
            <a:r>
              <a:rPr lang="en-GB" sz="1800" dirty="0" smtClean="0"/>
              <a:t>Use - directly / API, languages</a:t>
            </a:r>
            <a:r>
              <a:rPr lang="en-GB" sz="1800" dirty="0"/>
              <a:t>, </a:t>
            </a:r>
            <a:r>
              <a:rPr lang="en-GB" sz="1800" dirty="0" smtClean="0"/>
              <a:t>built-in GUI not provided</a:t>
            </a:r>
          </a:p>
          <a:p>
            <a:r>
              <a:rPr lang="en-GB" sz="1800" dirty="0" err="1" smtClean="0"/>
              <a:t>tesseract</a:t>
            </a:r>
            <a:r>
              <a:rPr lang="en-GB" sz="1800" dirty="0" smtClean="0"/>
              <a:t> </a:t>
            </a:r>
            <a:r>
              <a:rPr lang="en-GB" sz="1800" dirty="0" err="1"/>
              <a:t>imagename</a:t>
            </a:r>
            <a:r>
              <a:rPr lang="en-GB" sz="1800" dirty="0"/>
              <a:t> </a:t>
            </a:r>
            <a:r>
              <a:rPr lang="en-GB" sz="1800" dirty="0" err="1"/>
              <a:t>outputbase</a:t>
            </a:r>
            <a:r>
              <a:rPr lang="en-GB" sz="1800" dirty="0"/>
              <a:t> [-l </a:t>
            </a:r>
            <a:r>
              <a:rPr lang="en-GB" sz="1800" dirty="0" err="1"/>
              <a:t>lang</a:t>
            </a:r>
            <a:r>
              <a:rPr lang="en-GB" sz="1800" dirty="0"/>
              <a:t>] [-</a:t>
            </a:r>
            <a:r>
              <a:rPr lang="en-GB" sz="1800" dirty="0" err="1"/>
              <a:t>psm</a:t>
            </a:r>
            <a:r>
              <a:rPr lang="en-GB" sz="1800" dirty="0"/>
              <a:t> </a:t>
            </a:r>
            <a:r>
              <a:rPr lang="en-GB" sz="1800" b="1" dirty="0" err="1"/>
              <a:t>pagesegmode</a:t>
            </a:r>
            <a:r>
              <a:rPr lang="en-GB" sz="1800" dirty="0"/>
              <a:t>] [</a:t>
            </a:r>
            <a:r>
              <a:rPr lang="en-GB" sz="1800" dirty="0" err="1"/>
              <a:t>configfile</a:t>
            </a:r>
            <a:r>
              <a:rPr lang="en-GB" sz="1800" dirty="0" smtClean="0"/>
              <a:t>...]</a:t>
            </a:r>
            <a:endParaRPr lang="en-GB" sz="18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lang="en-GB" sz="1800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tess</a:t>
            </a:r>
            <a:r>
              <a:rPr lang="en-GB" sz="18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-two (</a:t>
            </a:r>
            <a:r>
              <a:rPr lang="en-GB" sz="1800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tesseract</a:t>
            </a:r>
            <a:r>
              <a:rPr lang="en-GB" sz="18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-android-tools + </a:t>
            </a:r>
            <a:r>
              <a:rPr lang="en-GB" sz="1800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Leptonica</a:t>
            </a:r>
            <a:r>
              <a:rPr lang="en-GB" sz="18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GB" sz="1800" dirty="0">
                <a:latin typeface="+mj-lt"/>
                <a:ea typeface="+mj-ea"/>
                <a:cs typeface="+mj-cs"/>
              </a:rPr>
              <a:t>)</a:t>
            </a:r>
            <a:endParaRPr lang="cs-CZ" sz="18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lang="en-GB" sz="18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Android NDK 32, Cygwin</a:t>
            </a:r>
          </a:p>
          <a:p>
            <a:pPr lvl="0"/>
            <a:r>
              <a:rPr lang="en-GB" sz="18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Character Recognition</a:t>
            </a:r>
          </a:p>
          <a:p>
            <a:pPr lvl="0"/>
            <a:r>
              <a:rPr lang="en-GB" sz="1800" dirty="0" smtClean="0">
                <a:latin typeface="+mj-lt"/>
                <a:ea typeface="+mj-ea"/>
                <a:cs typeface="+mj-cs"/>
                <a:hlinkClick r:id="rId3"/>
              </a:rPr>
              <a:t>android-</a:t>
            </a:r>
            <a:r>
              <a:rPr lang="en-GB" sz="1800" dirty="0" err="1" smtClean="0">
                <a:latin typeface="+mj-lt"/>
                <a:ea typeface="+mj-ea"/>
                <a:cs typeface="+mj-cs"/>
                <a:hlinkClick r:id="rId3"/>
              </a:rPr>
              <a:t>ocr</a:t>
            </a:r>
            <a:r>
              <a:rPr lang="en-GB" sz="1800" dirty="0" smtClean="0">
                <a:latin typeface="+mj-lt"/>
                <a:ea typeface="+mj-ea"/>
                <a:cs typeface="+mj-cs"/>
              </a:rPr>
              <a:t> – box, settings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82" y="2743200"/>
            <a:ext cx="2130598" cy="379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16829"/>
            <a:ext cx="4648200" cy="261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43200"/>
            <a:ext cx="3118168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71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82555"/>
            <a:ext cx="3814516" cy="214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46" y="2352741"/>
            <a:ext cx="3810000" cy="2141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2009"/>
            <a:ext cx="3814516" cy="214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52741"/>
            <a:ext cx="3810002" cy="2141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46" y="4596409"/>
            <a:ext cx="3810000" cy="2141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46" y="144547"/>
            <a:ext cx="3810000" cy="2141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02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1448</TotalTime>
  <Words>437</Words>
  <Application>Microsoft Office PowerPoint</Application>
  <PresentationFormat>On-screen Show 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Digit Recognition  in Mobile Devices</vt:lpstr>
      <vt:lpstr>Main points</vt:lpstr>
      <vt:lpstr>Thesis Objectives</vt:lpstr>
      <vt:lpstr>Goggles</vt:lpstr>
      <vt:lpstr>Android Application</vt:lpstr>
      <vt:lpstr>OCR</vt:lpstr>
      <vt:lpstr>  OpenCV</vt:lpstr>
      <vt:lpstr>Tesseract</vt:lpstr>
      <vt:lpstr>PowerPoint Presentation</vt:lpstr>
      <vt:lpstr>Training Tesseract</vt:lpstr>
      <vt:lpstr>PowerPoint Presentation</vt:lpstr>
      <vt:lpstr>PowerPoint Presentation</vt:lpstr>
      <vt:lpstr>Image Preprocessing</vt:lpstr>
      <vt:lpstr>Conclusion</vt:lpstr>
      <vt:lpstr>Thank you for your attention.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 Recognition  in mobile devices</dc:title>
  <dc:creator>Kriz, Jakub</dc:creator>
  <cp:lastModifiedBy>Kriz, Jakub</cp:lastModifiedBy>
  <cp:revision>146</cp:revision>
  <dcterms:created xsi:type="dcterms:W3CDTF">2006-08-16T00:00:00Z</dcterms:created>
  <dcterms:modified xsi:type="dcterms:W3CDTF">2014-11-11T07:36:05Z</dcterms:modified>
</cp:coreProperties>
</file>