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5"/>
  </p:notesMasterIdLst>
  <p:handoutMasterIdLst>
    <p:handoutMasterId r:id="rId216"/>
  </p:handoutMasterIdLst>
  <p:sldIdLst>
    <p:sldId id="536" r:id="rId2"/>
    <p:sldId id="256" r:id="rId3"/>
    <p:sldId id="441" r:id="rId4"/>
    <p:sldId id="348" r:id="rId5"/>
    <p:sldId id="357" r:id="rId6"/>
    <p:sldId id="383" r:id="rId7"/>
    <p:sldId id="356" r:id="rId8"/>
    <p:sldId id="537" r:id="rId9"/>
    <p:sldId id="539" r:id="rId10"/>
    <p:sldId id="377" r:id="rId11"/>
    <p:sldId id="293" r:id="rId12"/>
    <p:sldId id="376" r:id="rId13"/>
    <p:sldId id="468" r:id="rId14"/>
    <p:sldId id="538" r:id="rId15"/>
    <p:sldId id="469" r:id="rId16"/>
    <p:sldId id="470" r:id="rId17"/>
    <p:sldId id="471" r:id="rId18"/>
    <p:sldId id="472" r:id="rId19"/>
    <p:sldId id="473" r:id="rId20"/>
    <p:sldId id="511" r:id="rId21"/>
    <p:sldId id="512" r:id="rId22"/>
    <p:sldId id="513" r:id="rId23"/>
    <p:sldId id="514" r:id="rId24"/>
    <p:sldId id="515" r:id="rId25"/>
    <p:sldId id="516" r:id="rId26"/>
    <p:sldId id="517" r:id="rId27"/>
    <p:sldId id="518" r:id="rId28"/>
    <p:sldId id="519" r:id="rId29"/>
    <p:sldId id="520" r:id="rId30"/>
    <p:sldId id="529" r:id="rId31"/>
    <p:sldId id="522" r:id="rId32"/>
    <p:sldId id="477" r:id="rId33"/>
    <p:sldId id="521" r:id="rId34"/>
    <p:sldId id="523" r:id="rId35"/>
    <p:sldId id="524" r:id="rId36"/>
    <p:sldId id="525" r:id="rId37"/>
    <p:sldId id="475" r:id="rId38"/>
    <p:sldId id="478" r:id="rId39"/>
    <p:sldId id="479" r:id="rId40"/>
    <p:sldId id="474" r:id="rId41"/>
    <p:sldId id="303" r:id="rId42"/>
    <p:sldId id="304" r:id="rId43"/>
    <p:sldId id="400" r:id="rId44"/>
    <p:sldId id="295" r:id="rId45"/>
    <p:sldId id="294" r:id="rId46"/>
    <p:sldId id="308" r:id="rId47"/>
    <p:sldId id="296" r:id="rId48"/>
    <p:sldId id="297" r:id="rId49"/>
    <p:sldId id="299" r:id="rId50"/>
    <p:sldId id="372" r:id="rId51"/>
    <p:sldId id="300" r:id="rId52"/>
    <p:sldId id="406" r:id="rId53"/>
    <p:sldId id="527" r:id="rId54"/>
    <p:sldId id="465" r:id="rId55"/>
    <p:sldId id="528" r:id="rId56"/>
    <p:sldId id="354" r:id="rId57"/>
    <p:sldId id="455" r:id="rId58"/>
    <p:sldId id="456" r:id="rId59"/>
    <p:sldId id="318" r:id="rId60"/>
    <p:sldId id="319" r:id="rId61"/>
    <p:sldId id="320" r:id="rId62"/>
    <p:sldId id="321" r:id="rId63"/>
    <p:sldId id="349" r:id="rId64"/>
    <p:sldId id="322" r:id="rId65"/>
    <p:sldId id="347" r:id="rId66"/>
    <p:sldId id="257" r:id="rId67"/>
    <p:sldId id="379" r:id="rId68"/>
    <p:sldId id="266" r:id="rId69"/>
    <p:sldId id="267" r:id="rId70"/>
    <p:sldId id="380" r:id="rId71"/>
    <p:sldId id="258" r:id="rId72"/>
    <p:sldId id="392" r:id="rId73"/>
    <p:sldId id="393" r:id="rId74"/>
    <p:sldId id="277" r:id="rId75"/>
    <p:sldId id="355" r:id="rId76"/>
    <p:sldId id="480" r:id="rId77"/>
    <p:sldId id="481" r:id="rId78"/>
    <p:sldId id="482" r:id="rId79"/>
    <p:sldId id="483" r:id="rId80"/>
    <p:sldId id="484" r:id="rId81"/>
    <p:sldId id="485" r:id="rId82"/>
    <p:sldId id="510" r:id="rId83"/>
    <p:sldId id="486" r:id="rId84"/>
    <p:sldId id="487" r:id="rId85"/>
    <p:sldId id="488" r:id="rId86"/>
    <p:sldId id="489" r:id="rId87"/>
    <p:sldId id="490" r:id="rId88"/>
    <p:sldId id="491" r:id="rId89"/>
    <p:sldId id="492" r:id="rId90"/>
    <p:sldId id="493" r:id="rId91"/>
    <p:sldId id="494" r:id="rId92"/>
    <p:sldId id="495" r:id="rId93"/>
    <p:sldId id="496" r:id="rId94"/>
    <p:sldId id="497" r:id="rId95"/>
    <p:sldId id="498" r:id="rId96"/>
    <p:sldId id="499" r:id="rId97"/>
    <p:sldId id="500" r:id="rId98"/>
    <p:sldId id="502" r:id="rId99"/>
    <p:sldId id="504" r:id="rId100"/>
    <p:sldId id="506" r:id="rId101"/>
    <p:sldId id="509" r:id="rId102"/>
    <p:sldId id="436" r:id="rId103"/>
    <p:sldId id="278" r:id="rId104"/>
    <p:sldId id="391" r:id="rId105"/>
    <p:sldId id="364" r:id="rId106"/>
    <p:sldId id="365" r:id="rId107"/>
    <p:sldId id="373" r:id="rId108"/>
    <p:sldId id="437" r:id="rId109"/>
    <p:sldId id="532" r:id="rId110"/>
    <p:sldId id="366" r:id="rId111"/>
    <p:sldId id="415" r:id="rId112"/>
    <p:sldId id="416" r:id="rId113"/>
    <p:sldId id="417" r:id="rId114"/>
    <p:sldId id="418" r:id="rId115"/>
    <p:sldId id="419" r:id="rId116"/>
    <p:sldId id="420" r:id="rId117"/>
    <p:sldId id="421" r:id="rId118"/>
    <p:sldId id="422" r:id="rId119"/>
    <p:sldId id="423" r:id="rId120"/>
    <p:sldId id="424" r:id="rId121"/>
    <p:sldId id="425" r:id="rId122"/>
    <p:sldId id="426" r:id="rId123"/>
    <p:sldId id="427" r:id="rId124"/>
    <p:sldId id="428" r:id="rId125"/>
    <p:sldId id="430" r:id="rId126"/>
    <p:sldId id="433" r:id="rId127"/>
    <p:sldId id="367" r:id="rId128"/>
    <p:sldId id="431" r:id="rId129"/>
    <p:sldId id="374" r:id="rId130"/>
    <p:sldId id="312" r:id="rId131"/>
    <p:sldId id="328" r:id="rId132"/>
    <p:sldId id="323" r:id="rId133"/>
    <p:sldId id="326" r:id="rId134"/>
    <p:sldId id="533" r:id="rId135"/>
    <p:sldId id="333" r:id="rId136"/>
    <p:sldId id="338" r:id="rId137"/>
    <p:sldId id="385" r:id="rId138"/>
    <p:sldId id="301" r:id="rId139"/>
    <p:sldId id="381" r:id="rId140"/>
    <p:sldId id="302" r:id="rId141"/>
    <p:sldId id="275" r:id="rId142"/>
    <p:sldId id="276" r:id="rId143"/>
    <p:sldId id="282" r:id="rId144"/>
    <p:sldId id="283" r:id="rId145"/>
    <p:sldId id="432" r:id="rId146"/>
    <p:sldId id="285" r:id="rId147"/>
    <p:sldId id="286" r:id="rId148"/>
    <p:sldId id="384" r:id="rId149"/>
    <p:sldId id="394" r:id="rId150"/>
    <p:sldId id="284" r:id="rId151"/>
    <p:sldId id="361" r:id="rId152"/>
    <p:sldId id="334" r:id="rId153"/>
    <p:sldId id="287" r:id="rId154"/>
    <p:sldId id="449" r:id="rId155"/>
    <p:sldId id="450" r:id="rId156"/>
    <p:sldId id="451" r:id="rId157"/>
    <p:sldId id="452" r:id="rId158"/>
    <p:sldId id="329" r:id="rId159"/>
    <p:sldId id="342" r:id="rId160"/>
    <p:sldId id="345" r:id="rId161"/>
    <p:sldId id="459" r:id="rId162"/>
    <p:sldId id="362" r:id="rId163"/>
    <p:sldId id="445" r:id="rId164"/>
    <p:sldId id="336" r:id="rId165"/>
    <p:sldId id="350" r:id="rId166"/>
    <p:sldId id="395" r:id="rId167"/>
    <p:sldId id="360" r:id="rId168"/>
    <p:sldId id="330" r:id="rId169"/>
    <p:sldId id="351" r:id="rId170"/>
    <p:sldId id="448" r:id="rId171"/>
    <p:sldId id="531" r:id="rId172"/>
    <p:sldId id="396" r:id="rId173"/>
    <p:sldId id="313" r:id="rId174"/>
    <p:sldId id="317" r:id="rId175"/>
    <p:sldId id="438" r:id="rId176"/>
    <p:sldId id="344" r:id="rId177"/>
    <p:sldId id="405" r:id="rId178"/>
    <p:sldId id="453" r:id="rId179"/>
    <p:sldId id="371" r:id="rId180"/>
    <p:sldId id="399" r:id="rId181"/>
    <p:sldId id="401" r:id="rId182"/>
    <p:sldId id="402" r:id="rId183"/>
    <p:sldId id="403" r:id="rId184"/>
    <p:sldId id="404" r:id="rId185"/>
    <p:sldId id="410" r:id="rId186"/>
    <p:sldId id="327" r:id="rId187"/>
    <p:sldId id="467" r:id="rId188"/>
    <p:sldId id="332" r:id="rId189"/>
    <p:sldId id="289" r:id="rId190"/>
    <p:sldId id="353" r:id="rId191"/>
    <p:sldId id="409" r:id="rId192"/>
    <p:sldId id="311" r:id="rId193"/>
    <p:sldId id="408" r:id="rId194"/>
    <p:sldId id="398" r:id="rId195"/>
    <p:sldId id="386" r:id="rId196"/>
    <p:sldId id="352" r:id="rId197"/>
    <p:sldId id="290" r:id="rId198"/>
    <p:sldId id="337" r:id="rId199"/>
    <p:sldId id="325" r:id="rId200"/>
    <p:sldId id="368" r:id="rId201"/>
    <p:sldId id="370" r:id="rId202"/>
    <p:sldId id="324" r:id="rId203"/>
    <p:sldId id="291" r:id="rId204"/>
    <p:sldId id="464" r:id="rId205"/>
    <p:sldId id="454" r:id="rId206"/>
    <p:sldId id="388" r:id="rId207"/>
    <p:sldId id="389" r:id="rId208"/>
    <p:sldId id="390" r:id="rId209"/>
    <p:sldId id="335" r:id="rId210"/>
    <p:sldId id="439" r:id="rId211"/>
    <p:sldId id="387" r:id="rId212"/>
    <p:sldId id="534" r:id="rId213"/>
    <p:sldId id="535" r:id="rId214"/>
  </p:sldIdLst>
  <p:sldSz cx="9829800" cy="6480175"/>
  <p:notesSz cx="6669088" cy="9928225"/>
  <p:defaultTextStyle>
    <a:defPPr>
      <a:defRPr lang="cs-CZ"/>
    </a:defPPr>
    <a:lvl1pPr algn="ctr" rtl="0" fontAlgn="base">
      <a:spcBef>
        <a:spcPct val="0"/>
      </a:spcBef>
      <a:spcAft>
        <a:spcPct val="0"/>
      </a:spcAft>
      <a:defRPr kern="1200">
        <a:solidFill>
          <a:schemeClr val="tx1"/>
        </a:solidFill>
        <a:latin typeface="Arial Narrow" panose="020B0606020202030204" pitchFamily="34" charset="0"/>
        <a:ea typeface="+mn-ea"/>
        <a:cs typeface="+mn-cs"/>
      </a:defRPr>
    </a:lvl1pPr>
    <a:lvl2pPr marL="457200" algn="ctr" rtl="0" fontAlgn="base">
      <a:spcBef>
        <a:spcPct val="0"/>
      </a:spcBef>
      <a:spcAft>
        <a:spcPct val="0"/>
      </a:spcAft>
      <a:defRPr kern="1200">
        <a:solidFill>
          <a:schemeClr val="tx1"/>
        </a:solidFill>
        <a:latin typeface="Arial Narrow" panose="020B0606020202030204" pitchFamily="34" charset="0"/>
        <a:ea typeface="+mn-ea"/>
        <a:cs typeface="+mn-cs"/>
      </a:defRPr>
    </a:lvl2pPr>
    <a:lvl3pPr marL="914400" algn="ctr" rtl="0" fontAlgn="base">
      <a:spcBef>
        <a:spcPct val="0"/>
      </a:spcBef>
      <a:spcAft>
        <a:spcPct val="0"/>
      </a:spcAft>
      <a:defRPr kern="1200">
        <a:solidFill>
          <a:schemeClr val="tx1"/>
        </a:solidFill>
        <a:latin typeface="Arial Narrow" panose="020B0606020202030204" pitchFamily="34" charset="0"/>
        <a:ea typeface="+mn-ea"/>
        <a:cs typeface="+mn-cs"/>
      </a:defRPr>
    </a:lvl3pPr>
    <a:lvl4pPr marL="1371600" algn="ctr" rtl="0" fontAlgn="base">
      <a:spcBef>
        <a:spcPct val="0"/>
      </a:spcBef>
      <a:spcAft>
        <a:spcPct val="0"/>
      </a:spcAft>
      <a:defRPr kern="1200">
        <a:solidFill>
          <a:schemeClr val="tx1"/>
        </a:solidFill>
        <a:latin typeface="Arial Narrow" panose="020B0606020202030204" pitchFamily="34" charset="0"/>
        <a:ea typeface="+mn-ea"/>
        <a:cs typeface="+mn-cs"/>
      </a:defRPr>
    </a:lvl4pPr>
    <a:lvl5pPr marL="1828800" algn="ctr" rtl="0" fontAlgn="base">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 xmlns:p15="http://schemas.microsoft.com/office/powerpoint/2012/main">
        <p15:guide id="1" orient="horz" pos="2041">
          <p15:clr>
            <a:srgbClr val="A4A3A4"/>
          </p15:clr>
        </p15:guide>
        <p15:guide id="2" pos="30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7" autoAdjust="0"/>
    <p:restoredTop sz="98918" autoAdjust="0"/>
  </p:normalViewPr>
  <p:slideViewPr>
    <p:cSldViewPr>
      <p:cViewPr varScale="1">
        <p:scale>
          <a:sx n="80" d="100"/>
          <a:sy n="80" d="100"/>
        </p:scale>
        <p:origin x="-594" y="-90"/>
      </p:cViewPr>
      <p:guideLst>
        <p:guide orient="horz" pos="2041"/>
        <p:guide pos="3097"/>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14802"/>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handoutMaster" Target="handoutMasters/handoutMaster1.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theme" Target="theme/theme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_rels/viewProps.xml.rels><?xml version="1.0" encoding="UTF-8" standalone="yes"?>
<Relationships xmlns="http://schemas.openxmlformats.org/package/2006/relationships"><Relationship Id="rId3" Type="http://schemas.openxmlformats.org/officeDocument/2006/relationships/slide" Target="slides/slide183.xml"/><Relationship Id="rId2" Type="http://schemas.openxmlformats.org/officeDocument/2006/relationships/slide" Target="slides/slide182.xml"/><Relationship Id="rId1" Type="http://schemas.openxmlformats.org/officeDocument/2006/relationships/slide" Target="slides/slide1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cs-CZ"/>
          </a:p>
        </p:txBody>
      </p:sp>
      <p:sp>
        <p:nvSpPr>
          <p:cNvPr id="47107"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47108"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cs-CZ"/>
          </a:p>
        </p:txBody>
      </p:sp>
      <p:sp>
        <p:nvSpPr>
          <p:cNvPr id="47109" name="Rectangle 5"/>
          <p:cNvSpPr>
            <a:spLocks noGrp="1" noChangeArrowheads="1"/>
          </p:cNvSpPr>
          <p:nvPr>
            <p:ph type="sldNum" sz="quarter" idx="3"/>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C4631BD-1BA7-41DE-B6D5-A250863DFC40}" type="slidenum">
              <a:rPr lang="cs-CZ" altLang="cs-CZ"/>
              <a:pPr/>
              <a:t>‹#›</a:t>
            </a:fld>
            <a:endParaRPr lang="cs-CZ" altLang="cs-CZ"/>
          </a:p>
        </p:txBody>
      </p:sp>
    </p:spTree>
    <p:extLst>
      <p:ext uri="{BB962C8B-B14F-4D97-AF65-F5344CB8AC3E}">
        <p14:creationId xmlns:p14="http://schemas.microsoft.com/office/powerpoint/2010/main" val="2900135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03538"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cs-CZ"/>
          </a:p>
        </p:txBody>
      </p:sp>
      <p:sp>
        <p:nvSpPr>
          <p:cNvPr id="76803" name="Rectangle 3"/>
          <p:cNvSpPr>
            <a:spLocks noGrp="1" noChangeArrowheads="1"/>
          </p:cNvSpPr>
          <p:nvPr>
            <p:ph type="dt" idx="1"/>
          </p:nvPr>
        </p:nvSpPr>
        <p:spPr bwMode="auto">
          <a:xfrm>
            <a:off x="3775075" y="0"/>
            <a:ext cx="2903538"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219140" name="Rectangle 4"/>
          <p:cNvSpPr>
            <a:spLocks noGrp="1" noRot="1" noChangeAspect="1" noChangeArrowheads="1" noTextEdit="1"/>
          </p:cNvSpPr>
          <p:nvPr>
            <p:ph type="sldImg" idx="2"/>
          </p:nvPr>
        </p:nvSpPr>
        <p:spPr bwMode="auto">
          <a:xfrm>
            <a:off x="498475" y="733425"/>
            <a:ext cx="5681663" cy="3746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Rectangle 5"/>
          <p:cNvSpPr>
            <a:spLocks noGrp="1" noChangeArrowheads="1"/>
          </p:cNvSpPr>
          <p:nvPr>
            <p:ph type="body" sz="quarter" idx="3"/>
          </p:nvPr>
        </p:nvSpPr>
        <p:spPr bwMode="auto">
          <a:xfrm>
            <a:off x="871538" y="4724400"/>
            <a:ext cx="4935537" cy="4481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76806" name="Rectangle 6"/>
          <p:cNvSpPr>
            <a:spLocks noGrp="1" noChangeArrowheads="1"/>
          </p:cNvSpPr>
          <p:nvPr>
            <p:ph type="ftr" sz="quarter" idx="4"/>
          </p:nvPr>
        </p:nvSpPr>
        <p:spPr bwMode="auto">
          <a:xfrm>
            <a:off x="0" y="9450388"/>
            <a:ext cx="2903538"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cs-CZ"/>
          </a:p>
        </p:txBody>
      </p:sp>
      <p:sp>
        <p:nvSpPr>
          <p:cNvPr id="76807" name="Rectangle 7"/>
          <p:cNvSpPr>
            <a:spLocks noGrp="1" noChangeArrowheads="1"/>
          </p:cNvSpPr>
          <p:nvPr>
            <p:ph type="sldNum" sz="quarter" idx="5"/>
          </p:nvPr>
        </p:nvSpPr>
        <p:spPr bwMode="auto">
          <a:xfrm>
            <a:off x="3775075" y="9450388"/>
            <a:ext cx="2903538"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F5F1EA46-DD74-4F69-AB38-AA64EEEA105C}" type="slidenum">
              <a:rPr lang="cs-CZ" altLang="cs-CZ"/>
              <a:pPr/>
              <a:t>‹#›</a:t>
            </a:fld>
            <a:endParaRPr lang="cs-CZ" altLang="cs-CZ"/>
          </a:p>
        </p:txBody>
      </p:sp>
    </p:spTree>
    <p:extLst>
      <p:ext uri="{BB962C8B-B14F-4D97-AF65-F5344CB8AC3E}">
        <p14:creationId xmlns:p14="http://schemas.microsoft.com/office/powerpoint/2010/main" val="10115649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Zástupný symbol pro obrázek snímku 1"/>
          <p:cNvSpPr>
            <a:spLocks noGrp="1" noRot="1" noChangeAspect="1" noTextEdit="1"/>
          </p:cNvSpPr>
          <p:nvPr>
            <p:ph type="sldImg"/>
          </p:nvPr>
        </p:nvSpPr>
        <p:spPr>
          <a:xfrm>
            <a:off x="511175" y="744538"/>
            <a:ext cx="5646738" cy="3722687"/>
          </a:xfrm>
          <a:ln/>
        </p:spPr>
      </p:sp>
      <p:sp>
        <p:nvSpPr>
          <p:cNvPr id="220163" name="Zástupný symbol pro poznámky 2"/>
          <p:cNvSpPr>
            <a:spLocks noGrp="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ltLang="cs-CZ" smtClean="0">
              <a:latin typeface="Arial" panose="020B0604020202020204" pitchFamily="34" charset="0"/>
            </a:endParaRPr>
          </a:p>
        </p:txBody>
      </p:sp>
      <p:sp>
        <p:nvSpPr>
          <p:cNvPr id="220164" name="Zástupný symbol pro číslo snímku 3"/>
          <p:cNvSpPr txBox="1">
            <a:spLocks noGrp="1"/>
          </p:cNvSpPr>
          <p:nvPr/>
        </p:nvSpPr>
        <p:spPr bwMode="auto">
          <a:xfrm>
            <a:off x="3778250" y="942975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72E763BC-6AEB-46BF-99F6-FD1681A3E18D}" type="slidenum">
              <a:rPr lang="cs-CZ" altLang="cs-CZ" sz="1200">
                <a:latin typeface="Arial" panose="020B0604020202020204" pitchFamily="34" charset="0"/>
                <a:cs typeface="Arial" panose="020B0604020202020204" pitchFamily="34" charset="0"/>
              </a:rPr>
              <a:pPr algn="r" eaLnBrk="1" hangingPunct="1"/>
              <a:t>120</a:t>
            </a:fld>
            <a:endParaRPr lang="cs-CZ" altLang="cs-CZ" sz="1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5642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Zástupný symbol pro obrázek snímku 1"/>
          <p:cNvSpPr>
            <a:spLocks noGrp="1" noRot="1" noChangeAspect="1" noTextEdit="1"/>
          </p:cNvSpPr>
          <p:nvPr>
            <p:ph type="sldImg"/>
          </p:nvPr>
        </p:nvSpPr>
        <p:spPr>
          <a:xfrm>
            <a:off x="511175" y="744538"/>
            <a:ext cx="5646738" cy="3722687"/>
          </a:xfrm>
          <a:ln/>
        </p:spPr>
      </p:sp>
      <p:sp>
        <p:nvSpPr>
          <p:cNvPr id="221187" name="Zástupný symbol pro poznámky 2"/>
          <p:cNvSpPr>
            <a:spLocks noGrp="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ltLang="cs-CZ" smtClean="0">
              <a:latin typeface="Arial" panose="020B0604020202020204" pitchFamily="34" charset="0"/>
            </a:endParaRPr>
          </a:p>
        </p:txBody>
      </p:sp>
      <p:sp>
        <p:nvSpPr>
          <p:cNvPr id="221188" name="Zástupný symbol pro číslo snímku 3"/>
          <p:cNvSpPr txBox="1">
            <a:spLocks noGrp="1"/>
          </p:cNvSpPr>
          <p:nvPr/>
        </p:nvSpPr>
        <p:spPr bwMode="auto">
          <a:xfrm>
            <a:off x="3778250" y="942975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2F6F0954-AF47-4022-90F7-F777CF75A7F6}" type="slidenum">
              <a:rPr lang="cs-CZ" altLang="cs-CZ" sz="1200">
                <a:latin typeface="Arial" panose="020B0604020202020204" pitchFamily="34" charset="0"/>
                <a:cs typeface="Arial" panose="020B0604020202020204" pitchFamily="34" charset="0"/>
              </a:rPr>
              <a:pPr algn="r" eaLnBrk="1" hangingPunct="1"/>
              <a:t>121</a:t>
            </a:fld>
            <a:endParaRPr lang="cs-CZ" altLang="cs-CZ" sz="1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562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Zástupný symbol pro obrázek snímku 1"/>
          <p:cNvSpPr>
            <a:spLocks noGrp="1" noRot="1" noChangeAspect="1" noTextEdit="1"/>
          </p:cNvSpPr>
          <p:nvPr>
            <p:ph type="sldImg"/>
          </p:nvPr>
        </p:nvSpPr>
        <p:spPr>
          <a:xfrm>
            <a:off x="511175" y="744538"/>
            <a:ext cx="5646738" cy="3722687"/>
          </a:xfrm>
          <a:ln/>
        </p:spPr>
      </p:sp>
      <p:sp>
        <p:nvSpPr>
          <p:cNvPr id="222211" name="Zástupný symbol pro poznámky 2"/>
          <p:cNvSpPr>
            <a:spLocks noGrp="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ltLang="cs-CZ" smtClean="0">
              <a:latin typeface="Arial" panose="020B0604020202020204" pitchFamily="34" charset="0"/>
            </a:endParaRPr>
          </a:p>
        </p:txBody>
      </p:sp>
      <p:sp>
        <p:nvSpPr>
          <p:cNvPr id="222212" name="Zástupný symbol pro číslo snímku 3"/>
          <p:cNvSpPr txBox="1">
            <a:spLocks noGrp="1"/>
          </p:cNvSpPr>
          <p:nvPr/>
        </p:nvSpPr>
        <p:spPr bwMode="auto">
          <a:xfrm>
            <a:off x="3778250" y="942975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165150B6-8E93-4853-B85A-2E41D8E9B9DA}" type="slidenum">
              <a:rPr lang="cs-CZ" altLang="cs-CZ" sz="1200">
                <a:latin typeface="Arial" panose="020B0604020202020204" pitchFamily="34" charset="0"/>
                <a:cs typeface="Arial" panose="020B0604020202020204" pitchFamily="34" charset="0"/>
              </a:rPr>
              <a:pPr algn="r" eaLnBrk="1" hangingPunct="1"/>
              <a:t>122</a:t>
            </a:fld>
            <a:endParaRPr lang="cs-CZ" altLang="cs-CZ" sz="1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5077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485901"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fld id="{37A8AC47-0AEB-47FA-86FC-06F4E086932F}" type="datetime1">
              <a:rPr lang="cs-CZ"/>
              <a:pPr>
                <a:defRPr/>
              </a:pPr>
              <a:t>3.10.2015</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6" name="Rectangle 6"/>
          <p:cNvSpPr>
            <a:spLocks noGrp="1" noChangeArrowheads="1"/>
          </p:cNvSpPr>
          <p:nvPr>
            <p:ph type="sldNum" sz="quarter" idx="12"/>
          </p:nvPr>
        </p:nvSpPr>
        <p:spPr>
          <a:ln/>
        </p:spPr>
        <p:txBody>
          <a:bodyPr/>
          <a:lstStyle>
            <a:lvl1pPr>
              <a:defRPr/>
            </a:lvl1pPr>
          </a:lstStyle>
          <a:p>
            <a:fld id="{211D4317-C6B3-4356-98BA-2C10C61118FA}" type="slidenum">
              <a:rPr lang="cs-CZ" altLang="cs-CZ"/>
              <a:pPr/>
              <a:t>‹#›</a:t>
            </a:fld>
            <a:endParaRPr lang="cs-CZ" altLang="cs-CZ"/>
          </a:p>
        </p:txBody>
      </p:sp>
    </p:spTree>
    <p:extLst>
      <p:ext uri="{BB962C8B-B14F-4D97-AF65-F5344CB8AC3E}">
        <p14:creationId xmlns:p14="http://schemas.microsoft.com/office/powerpoint/2010/main" val="78719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fld id="{877BF066-4A90-4875-862A-47C157E6A63F}" type="datetime1">
              <a:rPr lang="cs-CZ"/>
              <a:pPr>
                <a:defRPr/>
              </a:pPr>
              <a:t>3.10.2015</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6" name="Rectangle 6"/>
          <p:cNvSpPr>
            <a:spLocks noGrp="1" noChangeArrowheads="1"/>
          </p:cNvSpPr>
          <p:nvPr>
            <p:ph type="sldNum" sz="quarter" idx="12"/>
          </p:nvPr>
        </p:nvSpPr>
        <p:spPr>
          <a:ln/>
        </p:spPr>
        <p:txBody>
          <a:bodyPr/>
          <a:lstStyle>
            <a:lvl1pPr>
              <a:defRPr/>
            </a:lvl1pPr>
          </a:lstStyle>
          <a:p>
            <a:fld id="{B77890D0-D7DA-4BB7-A02D-B13BAABD3C71}" type="slidenum">
              <a:rPr lang="cs-CZ" altLang="cs-CZ"/>
              <a:pPr/>
              <a:t>‹#›</a:t>
            </a:fld>
            <a:endParaRPr lang="cs-CZ" altLang="cs-CZ"/>
          </a:p>
        </p:txBody>
      </p:sp>
    </p:spTree>
    <p:extLst>
      <p:ext uri="{BB962C8B-B14F-4D97-AF65-F5344CB8AC3E}">
        <p14:creationId xmlns:p14="http://schemas.microsoft.com/office/powerpoint/2010/main" val="4157154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742951" y="609600"/>
            <a:ext cx="61499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fld id="{10121DA3-D052-4FF8-A1F7-4BEE6DA219A4}" type="datetime1">
              <a:rPr lang="cs-CZ"/>
              <a:pPr>
                <a:defRPr/>
              </a:pPr>
              <a:t>3.10.2015</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6" name="Rectangle 6"/>
          <p:cNvSpPr>
            <a:spLocks noGrp="1" noChangeArrowheads="1"/>
          </p:cNvSpPr>
          <p:nvPr>
            <p:ph type="sldNum" sz="quarter" idx="12"/>
          </p:nvPr>
        </p:nvSpPr>
        <p:spPr>
          <a:ln/>
        </p:spPr>
        <p:txBody>
          <a:bodyPr/>
          <a:lstStyle>
            <a:lvl1pPr>
              <a:defRPr/>
            </a:lvl1pPr>
          </a:lstStyle>
          <a:p>
            <a:fld id="{AF8F7DC2-4255-43CE-88EE-A5C8D8E70D86}" type="slidenum">
              <a:rPr lang="cs-CZ" altLang="cs-CZ"/>
              <a:pPr/>
              <a:t>‹#›</a:t>
            </a:fld>
            <a:endParaRPr lang="cs-CZ" altLang="cs-CZ"/>
          </a:p>
        </p:txBody>
      </p:sp>
    </p:spTree>
    <p:extLst>
      <p:ext uri="{BB962C8B-B14F-4D97-AF65-F5344CB8AC3E}">
        <p14:creationId xmlns:p14="http://schemas.microsoft.com/office/powerpoint/2010/main" val="1379642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42950" y="609600"/>
            <a:ext cx="8420100" cy="1143000"/>
          </a:xfrm>
        </p:spPr>
        <p:txBody>
          <a:bodyPr/>
          <a:lstStyle/>
          <a:p>
            <a:r>
              <a:rPr lang="en-US" smtClean="0"/>
              <a:t>Click to edit Master title style</a:t>
            </a:r>
            <a:endParaRPr lang="cs-CZ"/>
          </a:p>
        </p:txBody>
      </p:sp>
      <p:sp>
        <p:nvSpPr>
          <p:cNvPr id="3" name="Text Placeholder 2"/>
          <p:cNvSpPr>
            <a:spLocks noGrp="1"/>
          </p:cNvSpPr>
          <p:nvPr>
            <p:ph type="body" sz="half" idx="1"/>
          </p:nvPr>
        </p:nvSpPr>
        <p:spPr>
          <a:xfrm>
            <a:off x="742950" y="1981200"/>
            <a:ext cx="4127501"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035550" y="1981200"/>
            <a:ext cx="4127501"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fld id="{DC4BF71F-43BB-4DCE-B160-282E34540E4B}" type="datetime1">
              <a:rPr lang="cs-CZ"/>
              <a:pPr>
                <a:defRPr/>
              </a:pPr>
              <a:t>3.10.2015</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7" name="Rectangle 6"/>
          <p:cNvSpPr>
            <a:spLocks noGrp="1" noChangeArrowheads="1"/>
          </p:cNvSpPr>
          <p:nvPr>
            <p:ph type="sldNum" sz="quarter" idx="12"/>
          </p:nvPr>
        </p:nvSpPr>
        <p:spPr>
          <a:ln/>
        </p:spPr>
        <p:txBody>
          <a:bodyPr/>
          <a:lstStyle>
            <a:lvl1pPr>
              <a:defRPr/>
            </a:lvl1pPr>
          </a:lstStyle>
          <a:p>
            <a:fld id="{E656881B-ECE9-496B-845B-0870122B99DB}" type="slidenum">
              <a:rPr lang="cs-CZ" altLang="cs-CZ"/>
              <a:pPr/>
              <a:t>‹#›</a:t>
            </a:fld>
            <a:endParaRPr lang="cs-CZ" altLang="cs-CZ"/>
          </a:p>
        </p:txBody>
      </p:sp>
    </p:spTree>
    <p:extLst>
      <p:ext uri="{BB962C8B-B14F-4D97-AF65-F5344CB8AC3E}">
        <p14:creationId xmlns:p14="http://schemas.microsoft.com/office/powerpoint/2010/main" val="406234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fld id="{50062ED2-70D7-4E2D-9984-D0F676CB99B4}" type="datetime1">
              <a:rPr lang="cs-CZ"/>
              <a:pPr>
                <a:defRPr/>
              </a:pPr>
              <a:t>3.10.2015</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6" name="Rectangle 6"/>
          <p:cNvSpPr>
            <a:spLocks noGrp="1" noChangeArrowheads="1"/>
          </p:cNvSpPr>
          <p:nvPr>
            <p:ph type="sldNum" sz="quarter" idx="12"/>
          </p:nvPr>
        </p:nvSpPr>
        <p:spPr>
          <a:ln/>
        </p:spPr>
        <p:txBody>
          <a:bodyPr/>
          <a:lstStyle>
            <a:lvl1pPr>
              <a:defRPr/>
            </a:lvl1pPr>
          </a:lstStyle>
          <a:p>
            <a:fld id="{9A0217BB-8FBA-4AC4-9A75-311AABF04256}" type="slidenum">
              <a:rPr lang="cs-CZ" altLang="cs-CZ"/>
              <a:pPr/>
              <a:t>‹#›</a:t>
            </a:fld>
            <a:endParaRPr lang="cs-CZ" altLang="cs-CZ"/>
          </a:p>
        </p:txBody>
      </p:sp>
    </p:spTree>
    <p:extLst>
      <p:ext uri="{BB962C8B-B14F-4D97-AF65-F5344CB8AC3E}">
        <p14:creationId xmlns:p14="http://schemas.microsoft.com/office/powerpoint/2010/main" val="171163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5" y="4406901"/>
            <a:ext cx="84201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82505"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7498060-78D9-4887-9B47-6D6B4A45C018}" type="datetime1">
              <a:rPr lang="cs-CZ"/>
              <a:pPr>
                <a:defRPr/>
              </a:pPr>
              <a:t>3.10.2015</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6" name="Rectangle 6"/>
          <p:cNvSpPr>
            <a:spLocks noGrp="1" noChangeArrowheads="1"/>
          </p:cNvSpPr>
          <p:nvPr>
            <p:ph type="sldNum" sz="quarter" idx="12"/>
          </p:nvPr>
        </p:nvSpPr>
        <p:spPr>
          <a:ln/>
        </p:spPr>
        <p:txBody>
          <a:bodyPr/>
          <a:lstStyle>
            <a:lvl1pPr>
              <a:defRPr/>
            </a:lvl1pPr>
          </a:lstStyle>
          <a:p>
            <a:fld id="{B20C23D5-EBC8-45CB-8FDE-3D1B6FF24D8D}" type="slidenum">
              <a:rPr lang="cs-CZ" altLang="cs-CZ"/>
              <a:pPr/>
              <a:t>‹#›</a:t>
            </a:fld>
            <a:endParaRPr lang="cs-CZ" altLang="cs-CZ"/>
          </a:p>
        </p:txBody>
      </p:sp>
    </p:spTree>
    <p:extLst>
      <p:ext uri="{BB962C8B-B14F-4D97-AF65-F5344CB8AC3E}">
        <p14:creationId xmlns:p14="http://schemas.microsoft.com/office/powerpoint/2010/main" val="143327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742950" y="1981200"/>
            <a:ext cx="412750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035550" y="1981200"/>
            <a:ext cx="412750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fld id="{C3EC62B3-F35A-4964-81EF-9F1B5A10377E}" type="datetime1">
              <a:rPr lang="cs-CZ"/>
              <a:pPr>
                <a:defRPr/>
              </a:pPr>
              <a:t>3.10.2015</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7" name="Rectangle 6"/>
          <p:cNvSpPr>
            <a:spLocks noGrp="1" noChangeArrowheads="1"/>
          </p:cNvSpPr>
          <p:nvPr>
            <p:ph type="sldNum" sz="quarter" idx="12"/>
          </p:nvPr>
        </p:nvSpPr>
        <p:spPr>
          <a:ln/>
        </p:spPr>
        <p:txBody>
          <a:bodyPr/>
          <a:lstStyle>
            <a:lvl1pPr>
              <a:defRPr/>
            </a:lvl1pPr>
          </a:lstStyle>
          <a:p>
            <a:fld id="{446A0839-5CF7-44D7-9CBE-211A4986DCF9}" type="slidenum">
              <a:rPr lang="cs-CZ" altLang="cs-CZ"/>
              <a:pPr/>
              <a:t>‹#›</a:t>
            </a:fld>
            <a:endParaRPr lang="cs-CZ" altLang="cs-CZ"/>
          </a:p>
        </p:txBody>
      </p:sp>
    </p:spTree>
    <p:extLst>
      <p:ext uri="{BB962C8B-B14F-4D97-AF65-F5344CB8AC3E}">
        <p14:creationId xmlns:p14="http://schemas.microsoft.com/office/powerpoint/2010/main" val="25155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fld id="{04C8C411-AC07-47D3-A10C-8EA28C5B26CC}" type="datetime1">
              <a:rPr lang="cs-CZ"/>
              <a:pPr>
                <a:defRPr/>
              </a:pPr>
              <a:t>3.10.2015</a:t>
            </a:fld>
            <a:endParaRPr lang="cs-CZ"/>
          </a:p>
        </p:txBody>
      </p:sp>
      <p:sp>
        <p:nvSpPr>
          <p:cNvPr id="8"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9" name="Rectangle 6"/>
          <p:cNvSpPr>
            <a:spLocks noGrp="1" noChangeArrowheads="1"/>
          </p:cNvSpPr>
          <p:nvPr>
            <p:ph type="sldNum" sz="quarter" idx="12"/>
          </p:nvPr>
        </p:nvSpPr>
        <p:spPr>
          <a:ln/>
        </p:spPr>
        <p:txBody>
          <a:bodyPr/>
          <a:lstStyle>
            <a:lvl1pPr>
              <a:defRPr/>
            </a:lvl1pPr>
          </a:lstStyle>
          <a:p>
            <a:fld id="{8A43B3D0-5F5C-4037-95D4-F55C7CCFFC3F}" type="slidenum">
              <a:rPr lang="cs-CZ" altLang="cs-CZ"/>
              <a:pPr/>
              <a:t>‹#›</a:t>
            </a:fld>
            <a:endParaRPr lang="cs-CZ" altLang="cs-CZ"/>
          </a:p>
        </p:txBody>
      </p:sp>
    </p:spTree>
    <p:extLst>
      <p:ext uri="{BB962C8B-B14F-4D97-AF65-F5344CB8AC3E}">
        <p14:creationId xmlns:p14="http://schemas.microsoft.com/office/powerpoint/2010/main" val="167709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fld id="{69BE4F64-BD96-4AC8-B14C-6DE2F9286B93}" type="datetime1">
              <a:rPr lang="cs-CZ"/>
              <a:pPr>
                <a:defRPr/>
              </a:pPr>
              <a:t>3.10.2015</a:t>
            </a:fld>
            <a:endParaRPr lang="cs-CZ"/>
          </a:p>
        </p:txBody>
      </p:sp>
      <p:sp>
        <p:nvSpPr>
          <p:cNvPr id="4"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5" name="Rectangle 6"/>
          <p:cNvSpPr>
            <a:spLocks noGrp="1" noChangeArrowheads="1"/>
          </p:cNvSpPr>
          <p:nvPr>
            <p:ph type="sldNum" sz="quarter" idx="12"/>
          </p:nvPr>
        </p:nvSpPr>
        <p:spPr>
          <a:ln/>
        </p:spPr>
        <p:txBody>
          <a:bodyPr/>
          <a:lstStyle>
            <a:lvl1pPr>
              <a:defRPr/>
            </a:lvl1pPr>
          </a:lstStyle>
          <a:p>
            <a:fld id="{55868111-8C7B-445E-B421-95868CAF0B72}" type="slidenum">
              <a:rPr lang="cs-CZ" altLang="cs-CZ"/>
              <a:pPr/>
              <a:t>‹#›</a:t>
            </a:fld>
            <a:endParaRPr lang="cs-CZ" altLang="cs-CZ"/>
          </a:p>
        </p:txBody>
      </p:sp>
    </p:spTree>
    <p:extLst>
      <p:ext uri="{BB962C8B-B14F-4D97-AF65-F5344CB8AC3E}">
        <p14:creationId xmlns:p14="http://schemas.microsoft.com/office/powerpoint/2010/main" val="284440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73EDDC5-3D79-41E8-83B5-A7C458A2C11B}" type="datetime1">
              <a:rPr lang="cs-CZ"/>
              <a:pPr>
                <a:defRPr/>
              </a:pPr>
              <a:t>3.10.2015</a:t>
            </a:fld>
            <a:endParaRPr lang="cs-CZ"/>
          </a:p>
        </p:txBody>
      </p:sp>
      <p:sp>
        <p:nvSpPr>
          <p:cNvPr id="3"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4" name="Rectangle 6"/>
          <p:cNvSpPr>
            <a:spLocks noGrp="1" noChangeArrowheads="1"/>
          </p:cNvSpPr>
          <p:nvPr>
            <p:ph type="sldNum" sz="quarter" idx="12"/>
          </p:nvPr>
        </p:nvSpPr>
        <p:spPr>
          <a:ln/>
        </p:spPr>
        <p:txBody>
          <a:bodyPr/>
          <a:lstStyle>
            <a:lvl1pPr>
              <a:defRPr/>
            </a:lvl1pPr>
          </a:lstStyle>
          <a:p>
            <a:fld id="{3F34AC1F-0770-4769-992B-83CBC9B6C6B5}" type="slidenum">
              <a:rPr lang="cs-CZ" altLang="cs-CZ"/>
              <a:pPr/>
              <a:t>‹#›</a:t>
            </a:fld>
            <a:endParaRPr lang="cs-CZ" altLang="cs-CZ"/>
          </a:p>
        </p:txBody>
      </p:sp>
    </p:spTree>
    <p:extLst>
      <p:ext uri="{BB962C8B-B14F-4D97-AF65-F5344CB8AC3E}">
        <p14:creationId xmlns:p14="http://schemas.microsoft.com/office/powerpoint/2010/main" val="72775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1" y="273050"/>
            <a:ext cx="3259006"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872971" y="273051"/>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95301"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4E7373E-D877-4547-8ABA-1F4B699D0437}" type="datetime1">
              <a:rPr lang="cs-CZ"/>
              <a:pPr>
                <a:defRPr/>
              </a:pPr>
              <a:t>3.10.2015</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7" name="Rectangle 6"/>
          <p:cNvSpPr>
            <a:spLocks noGrp="1" noChangeArrowheads="1"/>
          </p:cNvSpPr>
          <p:nvPr>
            <p:ph type="sldNum" sz="quarter" idx="12"/>
          </p:nvPr>
        </p:nvSpPr>
        <p:spPr>
          <a:ln/>
        </p:spPr>
        <p:txBody>
          <a:bodyPr/>
          <a:lstStyle>
            <a:lvl1pPr>
              <a:defRPr/>
            </a:lvl1pPr>
          </a:lstStyle>
          <a:p>
            <a:fld id="{2A028783-C43F-431A-83D8-CA4C7FDF4A7E}" type="slidenum">
              <a:rPr lang="cs-CZ" altLang="cs-CZ"/>
              <a:pPr/>
              <a:t>‹#›</a:t>
            </a:fld>
            <a:endParaRPr lang="cs-CZ" altLang="cs-CZ"/>
          </a:p>
        </p:txBody>
      </p:sp>
    </p:spTree>
    <p:extLst>
      <p:ext uri="{BB962C8B-B14F-4D97-AF65-F5344CB8AC3E}">
        <p14:creationId xmlns:p14="http://schemas.microsoft.com/office/powerpoint/2010/main" val="1321746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6" y="4800601"/>
            <a:ext cx="59436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941646"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82ECFD9-BBDF-48A7-B249-3FD19A9DE347}" type="datetime1">
              <a:rPr lang="cs-CZ"/>
              <a:pPr>
                <a:defRPr/>
              </a:pPr>
              <a:t>3.10.2015</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Předn. IS podzim 2004</a:t>
            </a:r>
          </a:p>
        </p:txBody>
      </p:sp>
      <p:sp>
        <p:nvSpPr>
          <p:cNvPr id="7" name="Rectangle 6"/>
          <p:cNvSpPr>
            <a:spLocks noGrp="1" noChangeArrowheads="1"/>
          </p:cNvSpPr>
          <p:nvPr>
            <p:ph type="sldNum" sz="quarter" idx="12"/>
          </p:nvPr>
        </p:nvSpPr>
        <p:spPr>
          <a:ln/>
        </p:spPr>
        <p:txBody>
          <a:bodyPr/>
          <a:lstStyle>
            <a:lvl1pPr>
              <a:defRPr/>
            </a:lvl1pPr>
          </a:lstStyle>
          <a:p>
            <a:fld id="{837156D8-C044-4002-9A48-C6865BCC1C26}" type="slidenum">
              <a:rPr lang="cs-CZ" altLang="cs-CZ"/>
              <a:pPr/>
              <a:t>‹#›</a:t>
            </a:fld>
            <a:endParaRPr lang="cs-CZ" altLang="cs-CZ"/>
          </a:p>
        </p:txBody>
      </p:sp>
    </p:spTree>
    <p:extLst>
      <p:ext uri="{BB962C8B-B14F-4D97-AF65-F5344CB8AC3E}">
        <p14:creationId xmlns:p14="http://schemas.microsoft.com/office/powerpoint/2010/main" val="280316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36600" y="576263"/>
            <a:ext cx="8356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736600" y="1871663"/>
            <a:ext cx="8356600"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736600" y="5903913"/>
            <a:ext cx="2047875"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fld id="{B0CC1309-986B-4975-9BE8-3164F9333E61}" type="datetime1">
              <a:rPr lang="cs-CZ"/>
              <a:pPr>
                <a:defRPr/>
              </a:pPr>
              <a:t>3.10.2015</a:t>
            </a:fld>
            <a:endParaRPr lang="cs-CZ"/>
          </a:p>
        </p:txBody>
      </p:sp>
      <p:sp>
        <p:nvSpPr>
          <p:cNvPr id="1029" name="Rectangle 5"/>
          <p:cNvSpPr>
            <a:spLocks noGrp="1" noChangeArrowheads="1"/>
          </p:cNvSpPr>
          <p:nvPr>
            <p:ph type="ftr" sz="quarter" idx="3"/>
          </p:nvPr>
        </p:nvSpPr>
        <p:spPr bwMode="auto">
          <a:xfrm>
            <a:off x="3357563" y="5903913"/>
            <a:ext cx="3114675"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r>
              <a:rPr lang="cs-CZ"/>
              <a:t>Předn. IS podzim 2004</a:t>
            </a:r>
          </a:p>
        </p:txBody>
      </p:sp>
      <p:sp>
        <p:nvSpPr>
          <p:cNvPr id="1030" name="Rectangle 6"/>
          <p:cNvSpPr>
            <a:spLocks noGrp="1" noChangeArrowheads="1"/>
          </p:cNvSpPr>
          <p:nvPr>
            <p:ph type="sldNum" sz="quarter" idx="4"/>
          </p:nvPr>
        </p:nvSpPr>
        <p:spPr bwMode="auto">
          <a:xfrm>
            <a:off x="7045325" y="5903913"/>
            <a:ext cx="2047875"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D91E9CFD-309D-418B-B070-1C20C2425629}"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Vývoj IS v malých firmách</a:t>
            </a:r>
            <a:endParaRPr lang="en-US" dirty="0"/>
          </a:p>
        </p:txBody>
      </p:sp>
      <p:sp>
        <p:nvSpPr>
          <p:cNvPr id="3" name="Podnadpis 2"/>
          <p:cNvSpPr>
            <a:spLocks noGrp="1"/>
          </p:cNvSpPr>
          <p:nvPr>
            <p:ph type="subTitle" idx="1"/>
          </p:nvPr>
        </p:nvSpPr>
        <p:spPr/>
        <p:txBody>
          <a:bodyPr/>
          <a:lstStyle/>
          <a:p>
            <a:r>
              <a:rPr lang="cs-CZ" dirty="0" smtClean="0"/>
              <a:t>Pro malé a střední firmy</a:t>
            </a:r>
          </a:p>
          <a:p>
            <a:r>
              <a:rPr lang="cs-CZ" dirty="0" smtClean="0"/>
              <a:t>Lze mnohdy využít i jinde (e-</a:t>
            </a:r>
            <a:r>
              <a:rPr lang="cs-CZ" dirty="0" err="1" smtClean="0"/>
              <a:t>gov</a:t>
            </a:r>
            <a:r>
              <a:rPr lang="cs-CZ" dirty="0" smtClean="0"/>
              <a:t>)</a:t>
            </a:r>
            <a:endParaRPr lang="en-US" dirty="0"/>
          </a:p>
        </p:txBody>
      </p:sp>
    </p:spTree>
    <p:extLst>
      <p:ext uri="{BB962C8B-B14F-4D97-AF65-F5344CB8AC3E}">
        <p14:creationId xmlns:p14="http://schemas.microsoft.com/office/powerpoint/2010/main" val="1771730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108D5AB-493B-4FDD-9143-76DBBAB7F576}"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A4A45D3-C479-4795-B2B5-DC8A559FCBA1}" type="slidenum">
              <a:rPr lang="cs-CZ" altLang="cs-CZ">
                <a:latin typeface="Arial" panose="020B0604020202020204" pitchFamily="34" charset="0"/>
              </a:rPr>
              <a:pPr eaLnBrk="1" hangingPunct="1"/>
              <a:t>10</a:t>
            </a:fld>
            <a:endParaRPr lang="cs-CZ" altLang="cs-CZ">
              <a:latin typeface="Arial" panose="020B0604020202020204" pitchFamily="34" charset="0"/>
            </a:endParaRPr>
          </a:p>
        </p:txBody>
      </p:sp>
      <p:sp>
        <p:nvSpPr>
          <p:cNvPr id="8196" name="Rectangle 2"/>
          <p:cNvSpPr>
            <a:spLocks noGrp="1" noChangeArrowheads="1"/>
          </p:cNvSpPr>
          <p:nvPr>
            <p:ph type="title"/>
          </p:nvPr>
        </p:nvSpPr>
        <p:spPr/>
        <p:txBody>
          <a:bodyPr/>
          <a:lstStyle/>
          <a:p>
            <a:pPr eaLnBrk="1" hangingPunct="1"/>
            <a:r>
              <a:rPr lang="cs-CZ" altLang="cs-CZ" dirty="0" smtClean="0"/>
              <a:t>Základní varianty architektur IS </a:t>
            </a:r>
          </a:p>
        </p:txBody>
      </p:sp>
      <p:sp>
        <p:nvSpPr>
          <p:cNvPr id="8197" name="Rectangle 3"/>
          <p:cNvSpPr>
            <a:spLocks noGrp="1" noChangeArrowheads="1"/>
          </p:cNvSpPr>
          <p:nvPr>
            <p:ph type="body" idx="1"/>
          </p:nvPr>
        </p:nvSpPr>
        <p:spPr>
          <a:xfrm>
            <a:off x="522288" y="1727918"/>
            <a:ext cx="8856662" cy="4031531"/>
          </a:xfrm>
        </p:spPr>
        <p:txBody>
          <a:bodyPr/>
          <a:lstStyle/>
          <a:p>
            <a:pPr marL="609600" indent="-609600" eaLnBrk="1" hangingPunct="1">
              <a:lnSpc>
                <a:spcPct val="80000"/>
              </a:lnSpc>
              <a:buFontTx/>
              <a:buAutoNum type="arabicPeriod"/>
            </a:pPr>
            <a:r>
              <a:rPr lang="cs-CZ" altLang="cs-CZ" sz="2400" dirty="0" smtClean="0"/>
              <a:t>Monolit:</a:t>
            </a:r>
          </a:p>
          <a:p>
            <a:pPr marL="990600" lvl="1" indent="-533400" eaLnBrk="1" hangingPunct="1">
              <a:lnSpc>
                <a:spcPct val="80000"/>
              </a:lnSpc>
            </a:pPr>
            <a:r>
              <a:rPr lang="cs-CZ" altLang="cs-CZ" sz="2400" dirty="0" smtClean="0"/>
              <a:t>IS = jedna aplikace z hlediska OS, „jeden program“</a:t>
            </a:r>
          </a:p>
          <a:p>
            <a:pPr marL="990600" lvl="1" indent="-533400" eaLnBrk="1" hangingPunct="1">
              <a:lnSpc>
                <a:spcPct val="80000"/>
              </a:lnSpc>
            </a:pPr>
            <a:r>
              <a:rPr lang="cs-CZ" altLang="cs-CZ" sz="2000" dirty="0" smtClean="0"/>
              <a:t>V podstatě bez černých skříněk Přesněji takové skříňky plní okrajové funkce (volání webovských služeb) a mají malou autonomii.                  </a:t>
            </a:r>
          </a:p>
          <a:p>
            <a:pPr marL="1390650" lvl="2" indent="-533400" eaLnBrk="1" hangingPunct="1">
              <a:lnSpc>
                <a:spcPct val="80000"/>
              </a:lnSpc>
            </a:pPr>
            <a:r>
              <a:rPr lang="cs-CZ" altLang="cs-CZ" sz="2000" dirty="0" smtClean="0"/>
              <a:t>Příklad: Program v objektovém jazyce</a:t>
            </a:r>
          </a:p>
          <a:p>
            <a:pPr marL="609600" indent="-609600" eaLnBrk="1" hangingPunct="1">
              <a:lnSpc>
                <a:spcPct val="80000"/>
              </a:lnSpc>
              <a:buFontTx/>
              <a:buAutoNum type="arabicPeriod"/>
            </a:pPr>
            <a:r>
              <a:rPr lang="cs-CZ" altLang="cs-CZ" sz="2400" dirty="0" err="1" smtClean="0"/>
              <a:t>Komponentově</a:t>
            </a:r>
            <a:r>
              <a:rPr lang="cs-CZ" altLang="cs-CZ" sz="2400" dirty="0" smtClean="0"/>
              <a:t> orientovaná architektura, autonomní artefakty</a:t>
            </a:r>
          </a:p>
          <a:p>
            <a:pPr marL="609600" indent="-609600" eaLnBrk="1" hangingPunct="1">
              <a:lnSpc>
                <a:spcPct val="80000"/>
              </a:lnSpc>
              <a:buFontTx/>
              <a:buAutoNum type="arabicPeriod"/>
            </a:pPr>
            <a:r>
              <a:rPr lang="cs-CZ" altLang="cs-CZ" sz="2400" dirty="0" smtClean="0"/>
              <a:t>Servisně orientovaná architektura (SOA</a:t>
            </a:r>
            <a:r>
              <a:rPr lang="cs-CZ" altLang="cs-CZ" sz="2800" b="1" dirty="0" smtClean="0"/>
              <a:t> </a:t>
            </a:r>
            <a:r>
              <a:rPr lang="cs-CZ" altLang="cs-CZ" sz="2400" b="1" dirty="0" smtClean="0"/>
              <a:t>Základní vlastnost: </a:t>
            </a:r>
            <a:r>
              <a:rPr lang="cs-CZ" altLang="cs-CZ" sz="2400" dirty="0" smtClean="0"/>
              <a:t>p2p síť autonomních černých skříněk (je známo jen jejich rozhraní) komunikující asynchronně (výrobci doplňují další vlastnosti z komerčních důvodů), </a:t>
            </a:r>
          </a:p>
          <a:p>
            <a:pPr marL="609600" indent="-609600" eaLnBrk="1" hangingPunct="1">
              <a:lnSpc>
                <a:spcPct val="80000"/>
              </a:lnSpc>
              <a:buFontTx/>
              <a:buAutoNum type="arabicPeriod"/>
            </a:pPr>
            <a:r>
              <a:rPr lang="cs-CZ" altLang="cs-CZ" sz="2000" dirty="0" smtClean="0"/>
              <a:t>SOA je zvláštní případ komponentové architektury</a:t>
            </a:r>
          </a:p>
          <a:p>
            <a:pPr marL="609600" indent="-609600" eaLnBrk="1" hangingPunct="1">
              <a:lnSpc>
                <a:spcPct val="80000"/>
              </a:lnSpc>
            </a:pPr>
            <a:endParaRPr lang="cs-CZ" altLang="cs-CZ" sz="2800"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4"/>
          <p:cNvSpPr>
            <a:spLocks noGrp="1" noChangeArrowheads="1"/>
          </p:cNvSpPr>
          <p:nvPr>
            <p:ph type="title" idx="4294967295"/>
          </p:nvPr>
        </p:nvSpPr>
        <p:spPr/>
        <p:txBody>
          <a:bodyPr/>
          <a:lstStyle/>
          <a:p>
            <a:pPr eaLnBrk="1" hangingPunct="1"/>
            <a:r>
              <a:rPr lang="cs-CZ" altLang="cs-CZ" sz="4000" smtClean="0"/>
              <a:t>Kauzální závislosti pro podnik</a:t>
            </a:r>
          </a:p>
        </p:txBody>
      </p:sp>
      <p:sp>
        <p:nvSpPr>
          <p:cNvPr id="102403" name="Oval 5"/>
          <p:cNvSpPr>
            <a:spLocks noChangeArrowheads="1"/>
          </p:cNvSpPr>
          <p:nvPr/>
        </p:nvSpPr>
        <p:spPr bwMode="auto">
          <a:xfrm>
            <a:off x="3135313" y="3579813"/>
            <a:ext cx="147002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04" name="Text Box 6"/>
          <p:cNvSpPr txBox="1">
            <a:spLocks noChangeArrowheads="1"/>
          </p:cNvSpPr>
          <p:nvPr/>
        </p:nvSpPr>
        <p:spPr bwMode="auto">
          <a:xfrm>
            <a:off x="3211513" y="3716338"/>
            <a:ext cx="14716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Prosperita podniku</a:t>
            </a:r>
          </a:p>
        </p:txBody>
      </p:sp>
      <p:sp>
        <p:nvSpPr>
          <p:cNvPr id="102405" name="Oval 7"/>
          <p:cNvSpPr>
            <a:spLocks noChangeArrowheads="1"/>
          </p:cNvSpPr>
          <p:nvPr/>
        </p:nvSpPr>
        <p:spPr bwMode="auto">
          <a:xfrm>
            <a:off x="3135313" y="4668838"/>
            <a:ext cx="147002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06" name="Text Box 8"/>
          <p:cNvSpPr txBox="1">
            <a:spLocks noChangeArrowheads="1"/>
          </p:cNvSpPr>
          <p:nvPr/>
        </p:nvSpPr>
        <p:spPr bwMode="auto">
          <a:xfrm>
            <a:off x="3055938" y="4805363"/>
            <a:ext cx="1627187"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Spokojenost partnerů</a:t>
            </a:r>
          </a:p>
        </p:txBody>
      </p:sp>
      <p:sp>
        <p:nvSpPr>
          <p:cNvPr id="102407" name="Oval 9"/>
          <p:cNvSpPr>
            <a:spLocks noChangeArrowheads="1"/>
          </p:cNvSpPr>
          <p:nvPr/>
        </p:nvSpPr>
        <p:spPr bwMode="auto">
          <a:xfrm>
            <a:off x="5378450" y="4464050"/>
            <a:ext cx="178117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08" name="Text Box 10"/>
          <p:cNvSpPr txBox="1">
            <a:spLocks noChangeArrowheads="1"/>
          </p:cNvSpPr>
          <p:nvPr/>
        </p:nvSpPr>
        <p:spPr bwMode="auto">
          <a:xfrm>
            <a:off x="5302250" y="4600575"/>
            <a:ext cx="20113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Věrnost kvalita partnerů</a:t>
            </a:r>
          </a:p>
        </p:txBody>
      </p:sp>
      <p:sp>
        <p:nvSpPr>
          <p:cNvPr id="102409" name="Oval 11"/>
          <p:cNvSpPr>
            <a:spLocks noChangeArrowheads="1"/>
          </p:cNvSpPr>
          <p:nvPr/>
        </p:nvSpPr>
        <p:spPr bwMode="auto">
          <a:xfrm>
            <a:off x="5534025" y="3308350"/>
            <a:ext cx="1547813" cy="74771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10" name="Text Box 12"/>
          <p:cNvSpPr txBox="1">
            <a:spLocks noChangeArrowheads="1"/>
          </p:cNvSpPr>
          <p:nvPr/>
        </p:nvSpPr>
        <p:spPr bwMode="auto">
          <a:xfrm>
            <a:off x="5457825" y="3376613"/>
            <a:ext cx="16240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Pravděp. krachu </a:t>
            </a:r>
          </a:p>
        </p:txBody>
      </p:sp>
      <p:sp>
        <p:nvSpPr>
          <p:cNvPr id="102411" name="Oval 13"/>
          <p:cNvSpPr>
            <a:spLocks noChangeArrowheads="1"/>
          </p:cNvSpPr>
          <p:nvPr/>
        </p:nvSpPr>
        <p:spPr bwMode="auto">
          <a:xfrm>
            <a:off x="5146675" y="2151063"/>
            <a:ext cx="1471613"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12" name="Text Box 14"/>
          <p:cNvSpPr txBox="1">
            <a:spLocks noChangeArrowheads="1"/>
          </p:cNvSpPr>
          <p:nvPr/>
        </p:nvSpPr>
        <p:spPr bwMode="auto">
          <a:xfrm>
            <a:off x="5146675" y="2219325"/>
            <a:ext cx="14716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Benefity majitelů</a:t>
            </a:r>
          </a:p>
        </p:txBody>
      </p:sp>
      <p:sp>
        <p:nvSpPr>
          <p:cNvPr id="102413" name="Oval 15"/>
          <p:cNvSpPr>
            <a:spLocks noChangeArrowheads="1"/>
          </p:cNvSpPr>
          <p:nvPr/>
        </p:nvSpPr>
        <p:spPr bwMode="auto">
          <a:xfrm>
            <a:off x="2824163" y="1198563"/>
            <a:ext cx="1627187"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14" name="Text Box 16"/>
          <p:cNvSpPr txBox="1">
            <a:spLocks noChangeArrowheads="1"/>
          </p:cNvSpPr>
          <p:nvPr/>
        </p:nvSpPr>
        <p:spPr bwMode="auto">
          <a:xfrm>
            <a:off x="2903538" y="1266825"/>
            <a:ext cx="15478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Kvalita a věrnost zam.</a:t>
            </a:r>
          </a:p>
        </p:txBody>
      </p:sp>
      <p:sp>
        <p:nvSpPr>
          <p:cNvPr id="102415" name="Oval 17"/>
          <p:cNvSpPr>
            <a:spLocks noChangeArrowheads="1"/>
          </p:cNvSpPr>
          <p:nvPr/>
        </p:nvSpPr>
        <p:spPr bwMode="auto">
          <a:xfrm>
            <a:off x="2824163" y="2287588"/>
            <a:ext cx="1703387"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16" name="Text Box 18"/>
          <p:cNvSpPr txBox="1">
            <a:spLocks noChangeArrowheads="1"/>
          </p:cNvSpPr>
          <p:nvPr/>
        </p:nvSpPr>
        <p:spPr bwMode="auto">
          <a:xfrm>
            <a:off x="2903538" y="2424113"/>
            <a:ext cx="16240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Benefity zaměstnanců</a:t>
            </a:r>
          </a:p>
        </p:txBody>
      </p:sp>
      <p:cxnSp>
        <p:nvCxnSpPr>
          <p:cNvPr id="102417" name="AutoShape 22"/>
          <p:cNvCxnSpPr>
            <a:cxnSpLocks noChangeShapeType="1"/>
          </p:cNvCxnSpPr>
          <p:nvPr/>
        </p:nvCxnSpPr>
        <p:spPr bwMode="auto">
          <a:xfrm rot="10800000">
            <a:off x="2627313" y="1700213"/>
            <a:ext cx="360362" cy="2559050"/>
          </a:xfrm>
          <a:prstGeom prst="curvedConnector3">
            <a:avLst>
              <a:gd name="adj1" fmla="val 219819"/>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02418" name="AutoShape 23"/>
          <p:cNvCxnSpPr>
            <a:cxnSpLocks noChangeShapeType="1"/>
          </p:cNvCxnSpPr>
          <p:nvPr/>
        </p:nvCxnSpPr>
        <p:spPr bwMode="auto">
          <a:xfrm flipH="1" flipV="1">
            <a:off x="3492500" y="3213100"/>
            <a:ext cx="144463" cy="57626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2419" name="AutoShape 25"/>
          <p:cNvCxnSpPr>
            <a:cxnSpLocks noChangeShapeType="1"/>
            <a:endCxn id="102410" idx="3"/>
          </p:cNvCxnSpPr>
          <p:nvPr/>
        </p:nvCxnSpPr>
        <p:spPr bwMode="auto">
          <a:xfrm>
            <a:off x="4140200" y="1700213"/>
            <a:ext cx="2447925" cy="2163762"/>
          </a:xfrm>
          <a:prstGeom prst="curvedConnector3">
            <a:avLst>
              <a:gd name="adj1" fmla="val 109338"/>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02420" name="Line 26"/>
          <p:cNvSpPr>
            <a:spLocks noChangeShapeType="1"/>
          </p:cNvSpPr>
          <p:nvPr/>
        </p:nvSpPr>
        <p:spPr bwMode="auto">
          <a:xfrm flipH="1" flipV="1">
            <a:off x="3598863" y="1946275"/>
            <a:ext cx="77787" cy="3413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1" name="Line 27"/>
          <p:cNvSpPr>
            <a:spLocks noChangeShapeType="1"/>
          </p:cNvSpPr>
          <p:nvPr/>
        </p:nvSpPr>
        <p:spPr bwMode="auto">
          <a:xfrm flipH="1">
            <a:off x="4527550" y="2490788"/>
            <a:ext cx="619125" cy="1365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2" name="Line 28"/>
          <p:cNvSpPr>
            <a:spLocks noChangeShapeType="1"/>
          </p:cNvSpPr>
          <p:nvPr/>
        </p:nvSpPr>
        <p:spPr bwMode="auto">
          <a:xfrm flipH="1">
            <a:off x="4295775" y="2763838"/>
            <a:ext cx="1082675" cy="884237"/>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102423" name="Line 29"/>
          <p:cNvSpPr>
            <a:spLocks noChangeShapeType="1"/>
          </p:cNvSpPr>
          <p:nvPr/>
        </p:nvSpPr>
        <p:spPr bwMode="auto">
          <a:xfrm flipV="1">
            <a:off x="4605338" y="3716338"/>
            <a:ext cx="928687" cy="2047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4" name="Line 30"/>
          <p:cNvSpPr>
            <a:spLocks noChangeShapeType="1"/>
          </p:cNvSpPr>
          <p:nvPr/>
        </p:nvSpPr>
        <p:spPr bwMode="auto">
          <a:xfrm>
            <a:off x="3830638" y="4329113"/>
            <a:ext cx="0" cy="339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5" name="Line 31"/>
          <p:cNvSpPr>
            <a:spLocks noChangeShapeType="1"/>
          </p:cNvSpPr>
          <p:nvPr/>
        </p:nvSpPr>
        <p:spPr bwMode="auto">
          <a:xfrm flipV="1">
            <a:off x="4605338" y="4873625"/>
            <a:ext cx="773112"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6" name="Line 32"/>
          <p:cNvSpPr>
            <a:spLocks noChangeShapeType="1"/>
          </p:cNvSpPr>
          <p:nvPr/>
        </p:nvSpPr>
        <p:spPr bwMode="auto">
          <a:xfrm flipV="1">
            <a:off x="6230938" y="4056063"/>
            <a:ext cx="0"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7" name="Line 33"/>
          <p:cNvSpPr>
            <a:spLocks noChangeShapeType="1"/>
          </p:cNvSpPr>
          <p:nvPr/>
        </p:nvSpPr>
        <p:spPr bwMode="auto">
          <a:xfrm>
            <a:off x="5999163" y="2900363"/>
            <a:ext cx="153987"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8" name="Line 34"/>
          <p:cNvSpPr>
            <a:spLocks noChangeShapeType="1"/>
          </p:cNvSpPr>
          <p:nvPr/>
        </p:nvSpPr>
        <p:spPr bwMode="auto">
          <a:xfrm flipH="1" flipV="1">
            <a:off x="4527550" y="4124325"/>
            <a:ext cx="1006475" cy="476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29" name="Text Box 38"/>
          <p:cNvSpPr txBox="1">
            <a:spLocks noChangeArrowheads="1"/>
          </p:cNvSpPr>
          <p:nvPr/>
        </p:nvSpPr>
        <p:spPr bwMode="auto">
          <a:xfrm>
            <a:off x="4838700" y="4668838"/>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0" name="Text Box 39"/>
          <p:cNvSpPr txBox="1">
            <a:spLocks noChangeArrowheads="1"/>
          </p:cNvSpPr>
          <p:nvPr/>
        </p:nvSpPr>
        <p:spPr bwMode="auto">
          <a:xfrm>
            <a:off x="2205038" y="2695575"/>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1" name="Text Box 41"/>
          <p:cNvSpPr txBox="1">
            <a:spLocks noChangeArrowheads="1"/>
          </p:cNvSpPr>
          <p:nvPr/>
        </p:nvSpPr>
        <p:spPr bwMode="auto">
          <a:xfrm>
            <a:off x="5765800" y="1471613"/>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32" name="Text Box 42"/>
          <p:cNvSpPr txBox="1">
            <a:spLocks noChangeArrowheads="1"/>
          </p:cNvSpPr>
          <p:nvPr/>
        </p:nvSpPr>
        <p:spPr bwMode="auto">
          <a:xfrm flipH="1">
            <a:off x="3676650" y="1946275"/>
            <a:ext cx="15398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3" name="Text Box 43"/>
          <p:cNvSpPr txBox="1">
            <a:spLocks noChangeArrowheads="1"/>
          </p:cNvSpPr>
          <p:nvPr/>
        </p:nvSpPr>
        <p:spPr bwMode="auto">
          <a:xfrm>
            <a:off x="7546975" y="3579813"/>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4" name="Text Box 44"/>
          <p:cNvSpPr txBox="1">
            <a:spLocks noChangeArrowheads="1"/>
          </p:cNvSpPr>
          <p:nvPr/>
        </p:nvSpPr>
        <p:spPr bwMode="auto">
          <a:xfrm>
            <a:off x="7546975" y="3579813"/>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5" name="Text Box 45"/>
          <p:cNvSpPr txBox="1">
            <a:spLocks noChangeArrowheads="1"/>
          </p:cNvSpPr>
          <p:nvPr/>
        </p:nvSpPr>
        <p:spPr bwMode="auto">
          <a:xfrm>
            <a:off x="3830638" y="3103563"/>
            <a:ext cx="1635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6" name="Text Box 46"/>
          <p:cNvSpPr txBox="1">
            <a:spLocks noChangeArrowheads="1"/>
          </p:cNvSpPr>
          <p:nvPr/>
        </p:nvSpPr>
        <p:spPr bwMode="auto">
          <a:xfrm>
            <a:off x="4683125" y="2287588"/>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37" name="Text Box 47"/>
          <p:cNvSpPr txBox="1">
            <a:spLocks noChangeArrowheads="1"/>
          </p:cNvSpPr>
          <p:nvPr/>
        </p:nvSpPr>
        <p:spPr bwMode="auto">
          <a:xfrm>
            <a:off x="4759325" y="290036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8" name="Text Box 48"/>
          <p:cNvSpPr txBox="1">
            <a:spLocks noChangeArrowheads="1"/>
          </p:cNvSpPr>
          <p:nvPr/>
        </p:nvSpPr>
        <p:spPr bwMode="auto">
          <a:xfrm>
            <a:off x="6075363" y="290036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39" name="Text Box 49"/>
          <p:cNvSpPr txBox="1">
            <a:spLocks noChangeArrowheads="1"/>
          </p:cNvSpPr>
          <p:nvPr/>
        </p:nvSpPr>
        <p:spPr bwMode="auto">
          <a:xfrm>
            <a:off x="3830638" y="4397375"/>
            <a:ext cx="1635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40" name="Rectangle 50"/>
          <p:cNvSpPr>
            <a:spLocks noChangeArrowheads="1"/>
          </p:cNvSpPr>
          <p:nvPr/>
        </p:nvSpPr>
        <p:spPr bwMode="auto">
          <a:xfrm>
            <a:off x="5080000" y="4154488"/>
            <a:ext cx="123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102441" name="Text Box 51"/>
          <p:cNvSpPr txBox="1">
            <a:spLocks noChangeArrowheads="1"/>
          </p:cNvSpPr>
          <p:nvPr/>
        </p:nvSpPr>
        <p:spPr bwMode="auto">
          <a:xfrm>
            <a:off x="6230938" y="4124325"/>
            <a:ext cx="1762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42" name="Text Box 52"/>
          <p:cNvSpPr txBox="1">
            <a:spLocks noChangeArrowheads="1"/>
          </p:cNvSpPr>
          <p:nvPr/>
        </p:nvSpPr>
        <p:spPr bwMode="auto">
          <a:xfrm>
            <a:off x="4991100" y="3511550"/>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43" name="Line 53"/>
          <p:cNvSpPr>
            <a:spLocks noChangeShapeType="1"/>
          </p:cNvSpPr>
          <p:nvPr/>
        </p:nvSpPr>
        <p:spPr bwMode="auto">
          <a:xfrm flipH="1">
            <a:off x="4371975" y="2832100"/>
            <a:ext cx="1085850" cy="884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44" name="Text Box 54"/>
          <p:cNvSpPr txBox="1">
            <a:spLocks noChangeArrowheads="1"/>
          </p:cNvSpPr>
          <p:nvPr/>
        </p:nvSpPr>
        <p:spPr bwMode="auto">
          <a:xfrm>
            <a:off x="4991100" y="3103563"/>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45" name="Line 55"/>
          <p:cNvSpPr>
            <a:spLocks noChangeShapeType="1"/>
          </p:cNvSpPr>
          <p:nvPr/>
        </p:nvSpPr>
        <p:spPr bwMode="auto">
          <a:xfrm>
            <a:off x="3676650" y="3035300"/>
            <a:ext cx="153988" cy="544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46" name="Text Box 56"/>
          <p:cNvSpPr txBox="1">
            <a:spLocks noChangeArrowheads="1"/>
          </p:cNvSpPr>
          <p:nvPr/>
        </p:nvSpPr>
        <p:spPr bwMode="auto">
          <a:xfrm>
            <a:off x="3522663" y="3171825"/>
            <a:ext cx="1762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47" name="Oval 57"/>
          <p:cNvSpPr>
            <a:spLocks noChangeArrowheads="1"/>
          </p:cNvSpPr>
          <p:nvPr/>
        </p:nvSpPr>
        <p:spPr bwMode="auto">
          <a:xfrm>
            <a:off x="1277938" y="4124325"/>
            <a:ext cx="1471612"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2448" name="Text Box 58"/>
          <p:cNvSpPr txBox="1">
            <a:spLocks noChangeArrowheads="1"/>
          </p:cNvSpPr>
          <p:nvPr/>
        </p:nvSpPr>
        <p:spPr bwMode="auto">
          <a:xfrm>
            <a:off x="1200150" y="4192588"/>
            <a:ext cx="15478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rPr>
              <a:t>Vzestup konkurence</a:t>
            </a:r>
          </a:p>
        </p:txBody>
      </p:sp>
      <p:sp>
        <p:nvSpPr>
          <p:cNvPr id="102449" name="Line 59"/>
          <p:cNvSpPr>
            <a:spLocks noChangeShapeType="1"/>
          </p:cNvSpPr>
          <p:nvPr/>
        </p:nvSpPr>
        <p:spPr bwMode="auto">
          <a:xfrm flipV="1">
            <a:off x="2670175" y="4192588"/>
            <a:ext cx="619125" cy="2047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50" name="Text Box 60"/>
          <p:cNvSpPr txBox="1">
            <a:spLocks noChangeArrowheads="1"/>
          </p:cNvSpPr>
          <p:nvPr/>
        </p:nvSpPr>
        <p:spPr bwMode="auto">
          <a:xfrm>
            <a:off x="2979738" y="4192588"/>
            <a:ext cx="1762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102451" name="Line 61"/>
          <p:cNvSpPr>
            <a:spLocks noChangeShapeType="1"/>
          </p:cNvSpPr>
          <p:nvPr/>
        </p:nvSpPr>
        <p:spPr bwMode="auto">
          <a:xfrm>
            <a:off x="2670175" y="4600575"/>
            <a:ext cx="465138" cy="3413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2452" name="Text Box 62"/>
          <p:cNvSpPr txBox="1">
            <a:spLocks noChangeArrowheads="1"/>
          </p:cNvSpPr>
          <p:nvPr/>
        </p:nvSpPr>
        <p:spPr bwMode="auto">
          <a:xfrm>
            <a:off x="2903538" y="4533900"/>
            <a:ext cx="1746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p:txBody>
          <a:bodyPr/>
          <a:lstStyle/>
          <a:p>
            <a:pPr eaLnBrk="1" hangingPunct="1"/>
            <a:r>
              <a:rPr lang="cs-CZ" altLang="cs-CZ" smtClean="0"/>
              <a:t>Rozvojový cyklus</a:t>
            </a:r>
          </a:p>
        </p:txBody>
      </p:sp>
      <p:sp>
        <p:nvSpPr>
          <p:cNvPr id="103427" name="Text Box 3"/>
          <p:cNvSpPr txBox="1">
            <a:spLocks noChangeArrowheads="1"/>
          </p:cNvSpPr>
          <p:nvPr/>
        </p:nvSpPr>
        <p:spPr bwMode="auto">
          <a:xfrm>
            <a:off x="4914900" y="23558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103428" name="Line 4"/>
          <p:cNvSpPr>
            <a:spLocks noChangeShapeType="1"/>
          </p:cNvSpPr>
          <p:nvPr/>
        </p:nvSpPr>
        <p:spPr bwMode="auto">
          <a:xfrm flipV="1">
            <a:off x="4064000" y="3240088"/>
            <a:ext cx="1588"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29" name="Text Box 5"/>
          <p:cNvSpPr txBox="1">
            <a:spLocks noChangeArrowheads="1"/>
          </p:cNvSpPr>
          <p:nvPr/>
        </p:nvSpPr>
        <p:spPr bwMode="auto">
          <a:xfrm>
            <a:off x="4760913" y="3105150"/>
            <a:ext cx="4651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103430" name="Text Box 7"/>
          <p:cNvSpPr txBox="1">
            <a:spLocks noChangeArrowheads="1"/>
          </p:cNvSpPr>
          <p:nvPr/>
        </p:nvSpPr>
        <p:spPr bwMode="auto">
          <a:xfrm>
            <a:off x="4914900" y="378460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103431" name="Oval 8"/>
          <p:cNvSpPr>
            <a:spLocks noChangeArrowheads="1"/>
          </p:cNvSpPr>
          <p:nvPr/>
        </p:nvSpPr>
        <p:spPr bwMode="auto">
          <a:xfrm>
            <a:off x="4064000" y="2082800"/>
            <a:ext cx="2166938"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103432" name="Text Box 9"/>
          <p:cNvSpPr txBox="1">
            <a:spLocks noChangeArrowheads="1"/>
          </p:cNvSpPr>
          <p:nvPr/>
        </p:nvSpPr>
        <p:spPr bwMode="auto">
          <a:xfrm>
            <a:off x="3289300" y="2968625"/>
            <a:ext cx="1855788"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Penze</a:t>
            </a:r>
          </a:p>
        </p:txBody>
      </p:sp>
      <p:sp>
        <p:nvSpPr>
          <p:cNvPr id="103433" name="Text Box 10"/>
          <p:cNvSpPr txBox="1">
            <a:spLocks noChangeArrowheads="1"/>
          </p:cNvSpPr>
          <p:nvPr/>
        </p:nvSpPr>
        <p:spPr bwMode="auto">
          <a:xfrm>
            <a:off x="4991100" y="1743075"/>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03434" name="Text Box 11"/>
          <p:cNvSpPr txBox="1">
            <a:spLocks noChangeArrowheads="1"/>
          </p:cNvSpPr>
          <p:nvPr/>
        </p:nvSpPr>
        <p:spPr bwMode="auto">
          <a:xfrm>
            <a:off x="4991100" y="378460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03435" name="Line 12"/>
          <p:cNvSpPr>
            <a:spLocks noChangeShapeType="1"/>
          </p:cNvSpPr>
          <p:nvPr/>
        </p:nvSpPr>
        <p:spPr bwMode="auto">
          <a:xfrm flipH="1" flipV="1">
            <a:off x="4095750" y="3257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36" name="Text Box 13"/>
          <p:cNvSpPr txBox="1">
            <a:spLocks noChangeArrowheads="1"/>
          </p:cNvSpPr>
          <p:nvPr/>
        </p:nvSpPr>
        <p:spPr bwMode="auto">
          <a:xfrm>
            <a:off x="4991100" y="269557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103437" name="Oval 14"/>
          <p:cNvSpPr>
            <a:spLocks noChangeArrowheads="1"/>
          </p:cNvSpPr>
          <p:nvPr/>
        </p:nvSpPr>
        <p:spPr bwMode="auto">
          <a:xfrm>
            <a:off x="6462713" y="2219325"/>
            <a:ext cx="2166937"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103438" name="Text Box 15"/>
          <p:cNvSpPr txBox="1">
            <a:spLocks noChangeArrowheads="1"/>
          </p:cNvSpPr>
          <p:nvPr/>
        </p:nvSpPr>
        <p:spPr bwMode="auto">
          <a:xfrm>
            <a:off x="5224463" y="3035300"/>
            <a:ext cx="2244725" cy="280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Počet dětí v rodině</a:t>
            </a:r>
          </a:p>
        </p:txBody>
      </p:sp>
      <p:sp>
        <p:nvSpPr>
          <p:cNvPr id="103439" name="Text Box 16"/>
          <p:cNvSpPr txBox="1">
            <a:spLocks noChangeArrowheads="1"/>
          </p:cNvSpPr>
          <p:nvPr/>
        </p:nvSpPr>
        <p:spPr bwMode="auto">
          <a:xfrm>
            <a:off x="7624763" y="2900363"/>
            <a:ext cx="1857375" cy="6048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Bohatství a vliv chudých</a:t>
            </a:r>
          </a:p>
        </p:txBody>
      </p:sp>
      <p:sp>
        <p:nvSpPr>
          <p:cNvPr id="103440" name="Text Box 17"/>
          <p:cNvSpPr txBox="1">
            <a:spLocks noChangeArrowheads="1"/>
          </p:cNvSpPr>
          <p:nvPr/>
        </p:nvSpPr>
        <p:spPr bwMode="auto">
          <a:xfrm>
            <a:off x="7392988" y="1811338"/>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103441" name="Text Box 18"/>
          <p:cNvSpPr txBox="1">
            <a:spLocks noChangeArrowheads="1"/>
          </p:cNvSpPr>
          <p:nvPr/>
        </p:nvSpPr>
        <p:spPr bwMode="auto">
          <a:xfrm>
            <a:off x="7469188" y="426085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103442" name="Line 19"/>
          <p:cNvSpPr>
            <a:spLocks noChangeShapeType="1"/>
          </p:cNvSpPr>
          <p:nvPr/>
        </p:nvSpPr>
        <p:spPr bwMode="auto">
          <a:xfrm>
            <a:off x="6230938" y="2968625"/>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43" name="Line 20"/>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44" name="Line 21"/>
          <p:cNvSpPr>
            <a:spLocks noChangeShapeType="1"/>
          </p:cNvSpPr>
          <p:nvPr/>
        </p:nvSpPr>
        <p:spPr bwMode="auto">
          <a:xfrm flipH="1" flipV="1">
            <a:off x="4140200" y="3511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45" name="Freeform 22"/>
          <p:cNvSpPr>
            <a:spLocks/>
          </p:cNvSpPr>
          <p:nvPr/>
        </p:nvSpPr>
        <p:spPr bwMode="auto">
          <a:xfrm>
            <a:off x="6618288" y="3444875"/>
            <a:ext cx="2166937" cy="1779588"/>
          </a:xfrm>
          <a:custGeom>
            <a:avLst/>
            <a:gdLst>
              <a:gd name="T0" fmla="*/ 2147483647 w 1270"/>
              <a:gd name="T1" fmla="*/ 0 h 1187"/>
              <a:gd name="T2" fmla="*/ 2147483647 w 1270"/>
              <a:gd name="T3" fmla="*/ 2147483647 h 1187"/>
              <a:gd name="T4" fmla="*/ 0 w 1270"/>
              <a:gd name="T5" fmla="*/ 2147483647 h 1187"/>
              <a:gd name="T6" fmla="*/ 0 60000 65536"/>
              <a:gd name="T7" fmla="*/ 0 60000 65536"/>
              <a:gd name="T8" fmla="*/ 0 60000 65536"/>
              <a:gd name="T9" fmla="*/ 0 w 1270"/>
              <a:gd name="T10" fmla="*/ 0 h 1187"/>
              <a:gd name="T11" fmla="*/ 1270 w 1270"/>
              <a:gd name="T12" fmla="*/ 1187 h 1187"/>
            </a:gdLst>
            <a:ahLst/>
            <a:cxnLst>
              <a:cxn ang="T6">
                <a:pos x="T0" y="T1"/>
              </a:cxn>
              <a:cxn ang="T7">
                <a:pos x="T2" y="T3"/>
              </a:cxn>
              <a:cxn ang="T8">
                <a:pos x="T4" y="T5"/>
              </a:cxn>
            </a:cxnLst>
            <a:rect l="T9" t="T10" r="T11" b="T12"/>
            <a:pathLst>
              <a:path w="1270" h="1187">
                <a:moveTo>
                  <a:pt x="1270" y="0"/>
                </a:moveTo>
                <a:cubicBezTo>
                  <a:pt x="1240" y="404"/>
                  <a:pt x="1210" y="809"/>
                  <a:pt x="998" y="998"/>
                </a:cubicBezTo>
                <a:cubicBezTo>
                  <a:pt x="786" y="1187"/>
                  <a:pt x="166" y="1111"/>
                  <a:pt x="0" y="113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446" name="Text Box 23"/>
          <p:cNvSpPr txBox="1">
            <a:spLocks noChangeArrowheads="1"/>
          </p:cNvSpPr>
          <p:nvPr/>
        </p:nvSpPr>
        <p:spPr bwMode="auto">
          <a:xfrm>
            <a:off x="4759325" y="4737100"/>
            <a:ext cx="2090738" cy="865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Sociální stabilita a obranyschopnost</a:t>
            </a:r>
          </a:p>
        </p:txBody>
      </p:sp>
      <p:sp>
        <p:nvSpPr>
          <p:cNvPr id="103447" name="Freeform 24"/>
          <p:cNvSpPr>
            <a:spLocks/>
          </p:cNvSpPr>
          <p:nvPr/>
        </p:nvSpPr>
        <p:spPr bwMode="auto">
          <a:xfrm>
            <a:off x="3200400" y="3511550"/>
            <a:ext cx="1482725" cy="1701800"/>
          </a:xfrm>
          <a:custGeom>
            <a:avLst/>
            <a:gdLst>
              <a:gd name="T0" fmla="*/ 2147483647 w 869"/>
              <a:gd name="T1" fmla="*/ 2147483647 h 1134"/>
              <a:gd name="T2" fmla="*/ 2147483647 w 869"/>
              <a:gd name="T3" fmla="*/ 2147483647 h 1134"/>
              <a:gd name="T4" fmla="*/ 2147483647 w 869"/>
              <a:gd name="T5" fmla="*/ 0 h 1134"/>
              <a:gd name="T6" fmla="*/ 0 60000 65536"/>
              <a:gd name="T7" fmla="*/ 0 60000 65536"/>
              <a:gd name="T8" fmla="*/ 0 60000 65536"/>
              <a:gd name="T9" fmla="*/ 0 w 869"/>
              <a:gd name="T10" fmla="*/ 0 h 1134"/>
              <a:gd name="T11" fmla="*/ 869 w 869"/>
              <a:gd name="T12" fmla="*/ 1134 h 1134"/>
            </a:gdLst>
            <a:ahLst/>
            <a:cxnLst>
              <a:cxn ang="T6">
                <a:pos x="T0" y="T1"/>
              </a:cxn>
              <a:cxn ang="T7">
                <a:pos x="T2" y="T3"/>
              </a:cxn>
              <a:cxn ang="T8">
                <a:pos x="T4" y="T5"/>
              </a:cxn>
            </a:cxnLst>
            <a:rect l="T9" t="T10" r="T11" b="T12"/>
            <a:pathLst>
              <a:path w="869" h="1134">
                <a:moveTo>
                  <a:pt x="869" y="1134"/>
                </a:moveTo>
                <a:cubicBezTo>
                  <a:pt x="532" y="1092"/>
                  <a:pt x="196" y="1051"/>
                  <a:pt x="98" y="862"/>
                </a:cubicBezTo>
                <a:cubicBezTo>
                  <a:pt x="0" y="673"/>
                  <a:pt x="249" y="151"/>
                  <a:pt x="279"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448" name="Line 25"/>
          <p:cNvSpPr>
            <a:spLocks noChangeShapeType="1"/>
          </p:cNvSpPr>
          <p:nvPr/>
        </p:nvSpPr>
        <p:spPr bwMode="auto">
          <a:xfrm flipH="1">
            <a:off x="6850063" y="5145088"/>
            <a:ext cx="1555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49" name="Line 26"/>
          <p:cNvSpPr>
            <a:spLocks noChangeShapeType="1"/>
          </p:cNvSpPr>
          <p:nvPr/>
        </p:nvSpPr>
        <p:spPr bwMode="auto">
          <a:xfrm flipV="1">
            <a:off x="3598863" y="3511550"/>
            <a:ext cx="77787" cy="2047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50" name="Text Box 27"/>
          <p:cNvSpPr txBox="1">
            <a:spLocks noChangeArrowheads="1"/>
          </p:cNvSpPr>
          <p:nvPr/>
        </p:nvSpPr>
        <p:spPr bwMode="auto">
          <a:xfrm>
            <a:off x="7624763" y="5008563"/>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03451" name="Text Box 28"/>
          <p:cNvSpPr txBox="1">
            <a:spLocks noChangeArrowheads="1"/>
          </p:cNvSpPr>
          <p:nvPr/>
        </p:nvSpPr>
        <p:spPr bwMode="auto">
          <a:xfrm>
            <a:off x="3598863" y="5008563"/>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03452" name="Line 36"/>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53" name="Line 38"/>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54" name="Line 45"/>
          <p:cNvSpPr>
            <a:spLocks noChangeShapeType="1"/>
          </p:cNvSpPr>
          <p:nvPr/>
        </p:nvSpPr>
        <p:spPr bwMode="auto">
          <a:xfrm flipV="1">
            <a:off x="5999163" y="3308350"/>
            <a:ext cx="307975" cy="1565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3455" name="Text Box 46"/>
          <p:cNvSpPr txBox="1">
            <a:spLocks noChangeArrowheads="1"/>
          </p:cNvSpPr>
          <p:nvPr/>
        </p:nvSpPr>
        <p:spPr bwMode="auto">
          <a:xfrm>
            <a:off x="5843588" y="4056063"/>
            <a:ext cx="9906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    o</a:t>
            </a:r>
          </a:p>
        </p:txBody>
      </p:sp>
      <p:sp>
        <p:nvSpPr>
          <p:cNvPr id="103456" name="Line 47"/>
          <p:cNvSpPr>
            <a:spLocks noChangeShapeType="1"/>
          </p:cNvSpPr>
          <p:nvPr/>
        </p:nvSpPr>
        <p:spPr bwMode="auto">
          <a:xfrm>
            <a:off x="6386513" y="3308350"/>
            <a:ext cx="76200" cy="14970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736600" y="576263"/>
            <a:ext cx="8356600" cy="503237"/>
          </a:xfrm>
        </p:spPr>
        <p:txBody>
          <a:bodyPr/>
          <a:lstStyle/>
          <a:p>
            <a:r>
              <a:rPr lang="cs-CZ" altLang="cs-CZ" sz="4000" smtClean="0"/>
              <a:t>Kauzální závislosti pro podniky</a:t>
            </a:r>
          </a:p>
        </p:txBody>
      </p:sp>
      <p:sp>
        <p:nvSpPr>
          <p:cNvPr id="104451" name="Oval 3"/>
          <p:cNvSpPr>
            <a:spLocks noChangeArrowheads="1"/>
          </p:cNvSpPr>
          <p:nvPr/>
        </p:nvSpPr>
        <p:spPr bwMode="auto">
          <a:xfrm>
            <a:off x="3135313" y="3579813"/>
            <a:ext cx="147002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52" name="Text Box 4"/>
          <p:cNvSpPr txBox="1">
            <a:spLocks noChangeArrowheads="1"/>
          </p:cNvSpPr>
          <p:nvPr/>
        </p:nvSpPr>
        <p:spPr bwMode="auto">
          <a:xfrm>
            <a:off x="3211513" y="3716338"/>
            <a:ext cx="14716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Prosperita podniku</a:t>
            </a:r>
          </a:p>
        </p:txBody>
      </p:sp>
      <p:sp>
        <p:nvSpPr>
          <p:cNvPr id="104453" name="Oval 5"/>
          <p:cNvSpPr>
            <a:spLocks noChangeArrowheads="1"/>
          </p:cNvSpPr>
          <p:nvPr/>
        </p:nvSpPr>
        <p:spPr bwMode="auto">
          <a:xfrm>
            <a:off x="3135313" y="4668838"/>
            <a:ext cx="147002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54" name="Text Box 6"/>
          <p:cNvSpPr txBox="1">
            <a:spLocks noChangeArrowheads="1"/>
          </p:cNvSpPr>
          <p:nvPr/>
        </p:nvSpPr>
        <p:spPr bwMode="auto">
          <a:xfrm>
            <a:off x="3055938" y="4805363"/>
            <a:ext cx="1627187"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Spokojenost partnerů</a:t>
            </a:r>
          </a:p>
        </p:txBody>
      </p:sp>
      <p:sp>
        <p:nvSpPr>
          <p:cNvPr id="104455" name="Oval 7"/>
          <p:cNvSpPr>
            <a:spLocks noChangeArrowheads="1"/>
          </p:cNvSpPr>
          <p:nvPr/>
        </p:nvSpPr>
        <p:spPr bwMode="auto">
          <a:xfrm>
            <a:off x="5378450" y="4464050"/>
            <a:ext cx="178117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56" name="Text Box 8"/>
          <p:cNvSpPr txBox="1">
            <a:spLocks noChangeArrowheads="1"/>
          </p:cNvSpPr>
          <p:nvPr/>
        </p:nvSpPr>
        <p:spPr bwMode="auto">
          <a:xfrm>
            <a:off x="5302250" y="4600575"/>
            <a:ext cx="20113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Věrnost kvalita partnerů</a:t>
            </a:r>
          </a:p>
        </p:txBody>
      </p:sp>
      <p:sp>
        <p:nvSpPr>
          <p:cNvPr id="104457" name="Oval 9"/>
          <p:cNvSpPr>
            <a:spLocks noChangeArrowheads="1"/>
          </p:cNvSpPr>
          <p:nvPr/>
        </p:nvSpPr>
        <p:spPr bwMode="auto">
          <a:xfrm>
            <a:off x="5534025" y="3308350"/>
            <a:ext cx="1547813" cy="74771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58" name="Text Box 10"/>
          <p:cNvSpPr txBox="1">
            <a:spLocks noChangeArrowheads="1"/>
          </p:cNvSpPr>
          <p:nvPr/>
        </p:nvSpPr>
        <p:spPr bwMode="auto">
          <a:xfrm>
            <a:off x="5457825" y="3376613"/>
            <a:ext cx="16240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Pravděp. krachu </a:t>
            </a:r>
          </a:p>
        </p:txBody>
      </p:sp>
      <p:sp>
        <p:nvSpPr>
          <p:cNvPr id="104459" name="Oval 11"/>
          <p:cNvSpPr>
            <a:spLocks noChangeArrowheads="1"/>
          </p:cNvSpPr>
          <p:nvPr/>
        </p:nvSpPr>
        <p:spPr bwMode="auto">
          <a:xfrm>
            <a:off x="5146675" y="2151063"/>
            <a:ext cx="1471613"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60" name="Text Box 12"/>
          <p:cNvSpPr txBox="1">
            <a:spLocks noChangeArrowheads="1"/>
          </p:cNvSpPr>
          <p:nvPr/>
        </p:nvSpPr>
        <p:spPr bwMode="auto">
          <a:xfrm>
            <a:off x="5146675" y="2219325"/>
            <a:ext cx="14716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Benefity majitelů</a:t>
            </a:r>
          </a:p>
        </p:txBody>
      </p:sp>
      <p:sp>
        <p:nvSpPr>
          <p:cNvPr id="104461" name="Oval 13"/>
          <p:cNvSpPr>
            <a:spLocks noChangeArrowheads="1"/>
          </p:cNvSpPr>
          <p:nvPr/>
        </p:nvSpPr>
        <p:spPr bwMode="auto">
          <a:xfrm>
            <a:off x="2824163" y="1198563"/>
            <a:ext cx="1627187"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62" name="Text Box 14"/>
          <p:cNvSpPr txBox="1">
            <a:spLocks noChangeArrowheads="1"/>
          </p:cNvSpPr>
          <p:nvPr/>
        </p:nvSpPr>
        <p:spPr bwMode="auto">
          <a:xfrm>
            <a:off x="2903538" y="1266825"/>
            <a:ext cx="15478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Kvalita a věrnost zam.</a:t>
            </a:r>
          </a:p>
        </p:txBody>
      </p:sp>
      <p:sp>
        <p:nvSpPr>
          <p:cNvPr id="104463" name="Oval 15"/>
          <p:cNvSpPr>
            <a:spLocks noChangeArrowheads="1"/>
          </p:cNvSpPr>
          <p:nvPr/>
        </p:nvSpPr>
        <p:spPr bwMode="auto">
          <a:xfrm>
            <a:off x="2824163" y="2287588"/>
            <a:ext cx="1703387"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64" name="Text Box 16"/>
          <p:cNvSpPr txBox="1">
            <a:spLocks noChangeArrowheads="1"/>
          </p:cNvSpPr>
          <p:nvPr/>
        </p:nvSpPr>
        <p:spPr bwMode="auto">
          <a:xfrm>
            <a:off x="2898775" y="2447925"/>
            <a:ext cx="16240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Benefity zaměstnanců</a:t>
            </a:r>
          </a:p>
        </p:txBody>
      </p:sp>
      <p:cxnSp>
        <p:nvCxnSpPr>
          <p:cNvPr id="104465" name="AutoShape 17"/>
          <p:cNvCxnSpPr>
            <a:cxnSpLocks noChangeShapeType="1"/>
          </p:cNvCxnSpPr>
          <p:nvPr/>
        </p:nvCxnSpPr>
        <p:spPr bwMode="auto">
          <a:xfrm rot="10800000">
            <a:off x="2827338" y="1511300"/>
            <a:ext cx="360362" cy="2559050"/>
          </a:xfrm>
          <a:prstGeom prst="curvedConnector3">
            <a:avLst>
              <a:gd name="adj1" fmla="val 219819"/>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04466" name="AutoShape 18"/>
          <p:cNvCxnSpPr>
            <a:cxnSpLocks noChangeShapeType="1"/>
          </p:cNvCxnSpPr>
          <p:nvPr/>
        </p:nvCxnSpPr>
        <p:spPr bwMode="auto">
          <a:xfrm flipH="1" flipV="1">
            <a:off x="3475038" y="3024188"/>
            <a:ext cx="144462" cy="5762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4467" name="AutoShape 19"/>
          <p:cNvCxnSpPr>
            <a:cxnSpLocks noChangeShapeType="1"/>
          </p:cNvCxnSpPr>
          <p:nvPr/>
        </p:nvCxnSpPr>
        <p:spPr bwMode="auto">
          <a:xfrm>
            <a:off x="4410075" y="1584325"/>
            <a:ext cx="2447925" cy="2163763"/>
          </a:xfrm>
          <a:prstGeom prst="curvedConnector3">
            <a:avLst>
              <a:gd name="adj1" fmla="val 109338"/>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04468" name="Line 20"/>
          <p:cNvSpPr>
            <a:spLocks noChangeShapeType="1"/>
          </p:cNvSpPr>
          <p:nvPr/>
        </p:nvSpPr>
        <p:spPr bwMode="auto">
          <a:xfrm flipH="1" flipV="1">
            <a:off x="3598863" y="1946275"/>
            <a:ext cx="77787" cy="3413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69" name="Line 21"/>
          <p:cNvSpPr>
            <a:spLocks noChangeShapeType="1"/>
          </p:cNvSpPr>
          <p:nvPr/>
        </p:nvSpPr>
        <p:spPr bwMode="auto">
          <a:xfrm flipH="1">
            <a:off x="4527550" y="2490788"/>
            <a:ext cx="619125" cy="1365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0" name="Line 22"/>
          <p:cNvSpPr>
            <a:spLocks noChangeShapeType="1"/>
          </p:cNvSpPr>
          <p:nvPr/>
        </p:nvSpPr>
        <p:spPr bwMode="auto">
          <a:xfrm flipH="1">
            <a:off x="4295775" y="2763838"/>
            <a:ext cx="1082675" cy="884237"/>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104471" name="Line 23"/>
          <p:cNvSpPr>
            <a:spLocks noChangeShapeType="1"/>
          </p:cNvSpPr>
          <p:nvPr/>
        </p:nvSpPr>
        <p:spPr bwMode="auto">
          <a:xfrm flipV="1">
            <a:off x="4605338" y="3716338"/>
            <a:ext cx="928687" cy="2047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2" name="Line 24"/>
          <p:cNvSpPr>
            <a:spLocks noChangeShapeType="1"/>
          </p:cNvSpPr>
          <p:nvPr/>
        </p:nvSpPr>
        <p:spPr bwMode="auto">
          <a:xfrm>
            <a:off x="3830638" y="4329113"/>
            <a:ext cx="0" cy="339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3" name="Line 25"/>
          <p:cNvSpPr>
            <a:spLocks noChangeShapeType="1"/>
          </p:cNvSpPr>
          <p:nvPr/>
        </p:nvSpPr>
        <p:spPr bwMode="auto">
          <a:xfrm flipV="1">
            <a:off x="4605338" y="4873625"/>
            <a:ext cx="773112"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4" name="Line 26"/>
          <p:cNvSpPr>
            <a:spLocks noChangeShapeType="1"/>
          </p:cNvSpPr>
          <p:nvPr/>
        </p:nvSpPr>
        <p:spPr bwMode="auto">
          <a:xfrm flipV="1">
            <a:off x="6230938" y="4056063"/>
            <a:ext cx="0"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5" name="Line 27"/>
          <p:cNvSpPr>
            <a:spLocks noChangeShapeType="1"/>
          </p:cNvSpPr>
          <p:nvPr/>
        </p:nvSpPr>
        <p:spPr bwMode="auto">
          <a:xfrm>
            <a:off x="5999163" y="2900363"/>
            <a:ext cx="153987"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6" name="Line 28"/>
          <p:cNvSpPr>
            <a:spLocks noChangeShapeType="1"/>
          </p:cNvSpPr>
          <p:nvPr/>
        </p:nvSpPr>
        <p:spPr bwMode="auto">
          <a:xfrm flipH="1" flipV="1">
            <a:off x="4527550" y="4124325"/>
            <a:ext cx="1006475" cy="476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77" name="Text Box 29"/>
          <p:cNvSpPr txBox="1">
            <a:spLocks noChangeArrowheads="1"/>
          </p:cNvSpPr>
          <p:nvPr/>
        </p:nvSpPr>
        <p:spPr bwMode="auto">
          <a:xfrm>
            <a:off x="4838700" y="4668838"/>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78" name="Text Box 30"/>
          <p:cNvSpPr txBox="1">
            <a:spLocks noChangeArrowheads="1"/>
          </p:cNvSpPr>
          <p:nvPr/>
        </p:nvSpPr>
        <p:spPr bwMode="auto">
          <a:xfrm>
            <a:off x="2205038" y="2695575"/>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79" name="Text Box 31"/>
          <p:cNvSpPr txBox="1">
            <a:spLocks noChangeArrowheads="1"/>
          </p:cNvSpPr>
          <p:nvPr/>
        </p:nvSpPr>
        <p:spPr bwMode="auto">
          <a:xfrm>
            <a:off x="5765800" y="1471613"/>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80" name="Text Box 32"/>
          <p:cNvSpPr txBox="1">
            <a:spLocks noChangeArrowheads="1"/>
          </p:cNvSpPr>
          <p:nvPr/>
        </p:nvSpPr>
        <p:spPr bwMode="auto">
          <a:xfrm flipH="1">
            <a:off x="3676650" y="1946275"/>
            <a:ext cx="15398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81" name="Text Box 36"/>
          <p:cNvSpPr txBox="1">
            <a:spLocks noChangeArrowheads="1"/>
          </p:cNvSpPr>
          <p:nvPr/>
        </p:nvSpPr>
        <p:spPr bwMode="auto">
          <a:xfrm>
            <a:off x="4683125" y="2287588"/>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82" name="Text Box 37"/>
          <p:cNvSpPr txBox="1">
            <a:spLocks noChangeArrowheads="1"/>
          </p:cNvSpPr>
          <p:nvPr/>
        </p:nvSpPr>
        <p:spPr bwMode="auto">
          <a:xfrm>
            <a:off x="4759325" y="290036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83" name="Text Box 38"/>
          <p:cNvSpPr txBox="1">
            <a:spLocks noChangeArrowheads="1"/>
          </p:cNvSpPr>
          <p:nvPr/>
        </p:nvSpPr>
        <p:spPr bwMode="auto">
          <a:xfrm>
            <a:off x="6075363" y="290036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84" name="Text Box 39"/>
          <p:cNvSpPr txBox="1">
            <a:spLocks noChangeArrowheads="1"/>
          </p:cNvSpPr>
          <p:nvPr/>
        </p:nvSpPr>
        <p:spPr bwMode="auto">
          <a:xfrm>
            <a:off x="3830638" y="4397375"/>
            <a:ext cx="1635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85" name="Rectangle 40"/>
          <p:cNvSpPr>
            <a:spLocks noChangeArrowheads="1"/>
          </p:cNvSpPr>
          <p:nvPr/>
        </p:nvSpPr>
        <p:spPr bwMode="auto">
          <a:xfrm>
            <a:off x="5080000" y="4154488"/>
            <a:ext cx="1238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04486" name="Text Box 41"/>
          <p:cNvSpPr txBox="1">
            <a:spLocks noChangeArrowheads="1"/>
          </p:cNvSpPr>
          <p:nvPr/>
        </p:nvSpPr>
        <p:spPr bwMode="auto">
          <a:xfrm>
            <a:off x="6230938" y="4124325"/>
            <a:ext cx="1762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87" name="Text Box 42"/>
          <p:cNvSpPr txBox="1">
            <a:spLocks noChangeArrowheads="1"/>
          </p:cNvSpPr>
          <p:nvPr/>
        </p:nvSpPr>
        <p:spPr bwMode="auto">
          <a:xfrm>
            <a:off x="4991100" y="3511550"/>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88" name="Line 43"/>
          <p:cNvSpPr>
            <a:spLocks noChangeShapeType="1"/>
          </p:cNvSpPr>
          <p:nvPr/>
        </p:nvSpPr>
        <p:spPr bwMode="auto">
          <a:xfrm flipH="1">
            <a:off x="4371975" y="2832100"/>
            <a:ext cx="1085850" cy="884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89" name="Text Box 44"/>
          <p:cNvSpPr txBox="1">
            <a:spLocks noChangeArrowheads="1"/>
          </p:cNvSpPr>
          <p:nvPr/>
        </p:nvSpPr>
        <p:spPr bwMode="auto">
          <a:xfrm>
            <a:off x="4991100" y="3103563"/>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90" name="Line 45"/>
          <p:cNvSpPr>
            <a:spLocks noChangeShapeType="1"/>
          </p:cNvSpPr>
          <p:nvPr/>
        </p:nvSpPr>
        <p:spPr bwMode="auto">
          <a:xfrm>
            <a:off x="3676650" y="3035300"/>
            <a:ext cx="153988" cy="544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91" name="Text Box 46"/>
          <p:cNvSpPr txBox="1">
            <a:spLocks noChangeArrowheads="1"/>
          </p:cNvSpPr>
          <p:nvPr/>
        </p:nvSpPr>
        <p:spPr bwMode="auto">
          <a:xfrm>
            <a:off x="3762375" y="3168650"/>
            <a:ext cx="421072" cy="287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dirty="0" smtClean="0">
                <a:latin typeface="Arial" panose="020B0604020202020204" pitchFamily="34" charset="0"/>
                <a:cs typeface="Arial" panose="020B0604020202020204" pitchFamily="34" charset="0"/>
              </a:rPr>
              <a:t>o?_</a:t>
            </a:r>
            <a:endParaRPr lang="cs-CZ" altLang="cs-CZ" dirty="0">
              <a:latin typeface="Arial" panose="020B0604020202020204" pitchFamily="34" charset="0"/>
              <a:cs typeface="Arial" panose="020B0604020202020204" pitchFamily="34" charset="0"/>
            </a:endParaRPr>
          </a:p>
        </p:txBody>
      </p:sp>
      <p:sp>
        <p:nvSpPr>
          <p:cNvPr id="104492" name="Oval 47"/>
          <p:cNvSpPr>
            <a:spLocks noChangeArrowheads="1"/>
          </p:cNvSpPr>
          <p:nvPr/>
        </p:nvSpPr>
        <p:spPr bwMode="auto">
          <a:xfrm>
            <a:off x="1277938" y="4124325"/>
            <a:ext cx="1471612"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04493" name="Text Box 48"/>
          <p:cNvSpPr txBox="1">
            <a:spLocks noChangeArrowheads="1"/>
          </p:cNvSpPr>
          <p:nvPr/>
        </p:nvSpPr>
        <p:spPr bwMode="auto">
          <a:xfrm>
            <a:off x="1200150" y="4192588"/>
            <a:ext cx="15478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Vzestup konkurence</a:t>
            </a:r>
          </a:p>
        </p:txBody>
      </p:sp>
      <p:sp>
        <p:nvSpPr>
          <p:cNvPr id="104494" name="Line 49"/>
          <p:cNvSpPr>
            <a:spLocks noChangeShapeType="1"/>
          </p:cNvSpPr>
          <p:nvPr/>
        </p:nvSpPr>
        <p:spPr bwMode="auto">
          <a:xfrm flipV="1">
            <a:off x="2670175" y="4192588"/>
            <a:ext cx="619125" cy="2047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95" name="Text Box 50"/>
          <p:cNvSpPr txBox="1">
            <a:spLocks noChangeArrowheads="1"/>
          </p:cNvSpPr>
          <p:nvPr/>
        </p:nvSpPr>
        <p:spPr bwMode="auto">
          <a:xfrm>
            <a:off x="2979738" y="4192588"/>
            <a:ext cx="1762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96" name="Line 51"/>
          <p:cNvSpPr>
            <a:spLocks noChangeShapeType="1"/>
          </p:cNvSpPr>
          <p:nvPr/>
        </p:nvSpPr>
        <p:spPr bwMode="auto">
          <a:xfrm>
            <a:off x="2670175" y="4600575"/>
            <a:ext cx="465138" cy="3413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4497" name="Text Box 52"/>
          <p:cNvSpPr txBox="1">
            <a:spLocks noChangeArrowheads="1"/>
          </p:cNvSpPr>
          <p:nvPr/>
        </p:nvSpPr>
        <p:spPr bwMode="auto">
          <a:xfrm>
            <a:off x="2903538" y="4533900"/>
            <a:ext cx="1746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04498" name="TextovéPole 52"/>
          <p:cNvSpPr txBox="1">
            <a:spLocks noChangeArrowheads="1"/>
          </p:cNvSpPr>
          <p:nvPr/>
        </p:nvSpPr>
        <p:spPr bwMode="auto">
          <a:xfrm>
            <a:off x="6961188" y="4032250"/>
            <a:ext cx="28686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Vývoj</a:t>
            </a:r>
            <a:r>
              <a:rPr lang="cs-CZ" altLang="cs-CZ">
                <a:latin typeface="Arial" panose="020B0604020202020204" pitchFamily="34" charset="0"/>
              </a:rPr>
              <a:t> a dlouhodobé efekty</a:t>
            </a:r>
            <a:r>
              <a:rPr lang="cs-CZ" altLang="cs-CZ"/>
              <a:t>?</a:t>
            </a:r>
          </a:p>
        </p:txBody>
      </p:sp>
      <p:sp>
        <p:nvSpPr>
          <p:cNvPr id="104499" name="Rectangle 53"/>
          <p:cNvSpPr>
            <a:spLocks noChangeArrowheads="1"/>
          </p:cNvSpPr>
          <p:nvPr/>
        </p:nvSpPr>
        <p:spPr bwMode="auto">
          <a:xfrm>
            <a:off x="3330575" y="316865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s</a:t>
            </a:r>
          </a:p>
        </p:txBody>
      </p:sp>
      <p:sp>
        <p:nvSpPr>
          <p:cNvPr id="2" name="TextovéPole 1"/>
          <p:cNvSpPr txBox="1"/>
          <p:nvPr/>
        </p:nvSpPr>
        <p:spPr>
          <a:xfrm>
            <a:off x="7313613" y="2116931"/>
            <a:ext cx="1345703" cy="646331"/>
          </a:xfrm>
          <a:prstGeom prst="rect">
            <a:avLst/>
          </a:prstGeom>
          <a:noFill/>
        </p:spPr>
        <p:txBody>
          <a:bodyPr wrap="square" rtlCol="0">
            <a:spAutoFit/>
          </a:bodyPr>
          <a:lstStyle/>
          <a:p>
            <a:r>
              <a:rPr lang="cs-CZ" dirty="0" smtClean="0"/>
              <a:t>Neinvestuje se!!!</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640D4101-1F37-4673-B30B-DCE6C448C27F}"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198BA19-0E8C-4ED2-B760-188639E8EF7C}" type="slidenum">
              <a:rPr lang="cs-CZ" altLang="cs-CZ">
                <a:latin typeface="Arial" panose="020B0604020202020204" pitchFamily="34" charset="0"/>
              </a:rPr>
              <a:pPr eaLnBrk="1" hangingPunct="1"/>
              <a:t>103</a:t>
            </a:fld>
            <a:endParaRPr lang="cs-CZ" altLang="cs-CZ">
              <a:latin typeface="Arial" panose="020B0604020202020204" pitchFamily="34" charset="0"/>
            </a:endParaRPr>
          </a:p>
        </p:txBody>
      </p:sp>
      <p:sp>
        <p:nvSpPr>
          <p:cNvPr id="105476" name="Rectangle 4"/>
          <p:cNvSpPr>
            <a:spLocks noGrp="1" noChangeArrowheads="1"/>
          </p:cNvSpPr>
          <p:nvPr>
            <p:ph type="title"/>
          </p:nvPr>
        </p:nvSpPr>
        <p:spPr>
          <a:xfrm>
            <a:off x="347663" y="0"/>
            <a:ext cx="9131300" cy="1811338"/>
          </a:xfrm>
        </p:spPr>
        <p:txBody>
          <a:bodyPr/>
          <a:lstStyle/>
          <a:p>
            <a:pPr eaLnBrk="1" hangingPunct="1"/>
            <a:r>
              <a:rPr lang="cs-CZ" altLang="cs-CZ" sz="4000" smtClean="0">
                <a:latin typeface="Arial Narrow" panose="020B0606020202030204" pitchFamily="34" charset="0"/>
              </a:rPr>
              <a:t>Společný zájem: dlouhodobá prosperita, to by se mělo promítnout do požadavků na IS</a:t>
            </a:r>
          </a:p>
        </p:txBody>
      </p:sp>
      <p:sp>
        <p:nvSpPr>
          <p:cNvPr id="105477" name="Rectangle 5"/>
          <p:cNvSpPr>
            <a:spLocks noGrp="1" noChangeArrowheads="1"/>
          </p:cNvSpPr>
          <p:nvPr>
            <p:ph type="body" idx="1"/>
          </p:nvPr>
        </p:nvSpPr>
        <p:spPr>
          <a:xfrm>
            <a:off x="409575" y="2160588"/>
            <a:ext cx="9093200" cy="3527425"/>
          </a:xfrm>
        </p:spPr>
        <p:txBody>
          <a:bodyPr/>
          <a:lstStyle/>
          <a:p>
            <a:pPr eaLnBrk="1" hangingPunct="1">
              <a:lnSpc>
                <a:spcPct val="80000"/>
              </a:lnSpc>
              <a:buFontTx/>
              <a:buNone/>
            </a:pPr>
            <a:r>
              <a:rPr lang="cs-CZ" altLang="cs-CZ" sz="2000" smtClean="0"/>
              <a:t>Vybalancovat zájmy skupin v koalici, jinak podnik zkrachuje a škodní budou z dlouhodobého hlediska všichni (pokud si management moc nenakrade)</a:t>
            </a:r>
          </a:p>
          <a:p>
            <a:pPr lvl="1" eaLnBrk="1" hangingPunct="1">
              <a:lnSpc>
                <a:spcPct val="80000"/>
              </a:lnSpc>
            </a:pPr>
            <a:r>
              <a:rPr lang="cs-CZ" altLang="cs-CZ" sz="2000" smtClean="0"/>
              <a:t>Vedení: Udržet dobré pracovníky – dobře platit, dobré mimoplatové stimuly (benefity), ofensivní strategie na trhu, přednost v cílech má úspěch na trhu a až pak propouštění, když už to opravdu jinak nejde </a:t>
            </a:r>
            <a:r>
              <a:rPr lang="cs-CZ" altLang="cs-CZ" sz="2000" b="1" smtClean="0"/>
              <a:t>Dlouhodobá prosperita</a:t>
            </a:r>
            <a:r>
              <a:rPr lang="cs-CZ" altLang="cs-CZ" sz="2000" smtClean="0"/>
              <a:t> (v akciovkách obtížně dosažitelné)</a:t>
            </a:r>
          </a:p>
          <a:p>
            <a:pPr lvl="1" eaLnBrk="1" hangingPunct="1">
              <a:lnSpc>
                <a:spcPct val="80000"/>
              </a:lnSpc>
            </a:pPr>
            <a:r>
              <a:rPr lang="cs-CZ" altLang="cs-CZ" sz="2000" smtClean="0"/>
              <a:t> Zaměstnanci: nežádat nereálné mzdy (viz příklad Baťa za krize), zájem o profesní růst</a:t>
            </a:r>
          </a:p>
          <a:p>
            <a:pPr lvl="1" eaLnBrk="1" hangingPunct="1">
              <a:lnSpc>
                <a:spcPct val="80000"/>
              </a:lnSpc>
            </a:pPr>
            <a:r>
              <a:rPr lang="cs-CZ" altLang="cs-CZ" sz="2000" smtClean="0"/>
              <a:t>Snažit se vyjít vstříc obchdním partnerům případně je podpořit (Gates a Apple), platit kvalitu</a:t>
            </a:r>
          </a:p>
          <a:p>
            <a:pPr lvl="1" eaLnBrk="1" hangingPunct="1">
              <a:lnSpc>
                <a:spcPct val="80000"/>
              </a:lnSpc>
            </a:pPr>
            <a:r>
              <a:rPr lang="cs-CZ" altLang="cs-CZ" sz="2000" smtClean="0"/>
              <a:t>Podpora strategie firmy (to ale závisí i na SW architektuře, která musí být otevřená)</a:t>
            </a:r>
          </a:p>
        </p:txBody>
      </p:sp>
      <p:sp>
        <p:nvSpPr>
          <p:cNvPr id="105478" name="AutoShape 6"/>
          <p:cNvSpPr>
            <a:spLocks noChangeArrowheads="1"/>
          </p:cNvSpPr>
          <p:nvPr/>
        </p:nvSpPr>
        <p:spPr bwMode="auto">
          <a:xfrm>
            <a:off x="9404350" y="0"/>
            <a:ext cx="77788" cy="109538"/>
          </a:xfrm>
          <a:prstGeom prst="upArrow">
            <a:avLst>
              <a:gd name="adj1" fmla="val 50000"/>
              <a:gd name="adj2" fmla="val 381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E355C3EB-779D-4C42-8BC7-4534AA4DD365}"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822C637-FC0D-4F72-98F1-7ADD2B71B803}" type="slidenum">
              <a:rPr lang="cs-CZ" altLang="cs-CZ">
                <a:latin typeface="Arial" panose="020B0604020202020204" pitchFamily="34" charset="0"/>
              </a:rPr>
              <a:pPr eaLnBrk="1" hangingPunct="1"/>
              <a:t>104</a:t>
            </a:fld>
            <a:endParaRPr lang="cs-CZ" altLang="cs-CZ">
              <a:latin typeface="Arial" panose="020B0604020202020204" pitchFamily="34" charset="0"/>
            </a:endParaRPr>
          </a:p>
        </p:txBody>
      </p:sp>
      <p:sp>
        <p:nvSpPr>
          <p:cNvPr id="106500" name="Rectangle 2"/>
          <p:cNvSpPr>
            <a:spLocks noGrp="1" noChangeArrowheads="1"/>
          </p:cNvSpPr>
          <p:nvPr>
            <p:ph type="title"/>
          </p:nvPr>
        </p:nvSpPr>
        <p:spPr/>
        <p:txBody>
          <a:bodyPr/>
          <a:lstStyle/>
          <a:p>
            <a:pPr eaLnBrk="1" hangingPunct="1"/>
            <a:r>
              <a:rPr lang="cs-CZ" altLang="cs-CZ" smtClean="0"/>
              <a:t>Klíčový důsledek</a:t>
            </a:r>
          </a:p>
        </p:txBody>
      </p:sp>
      <p:sp>
        <p:nvSpPr>
          <p:cNvPr id="106501" name="Rectangle 3"/>
          <p:cNvSpPr>
            <a:spLocks noGrp="1" noChangeArrowheads="1"/>
          </p:cNvSpPr>
          <p:nvPr>
            <p:ph type="body" idx="1"/>
          </p:nvPr>
        </p:nvSpPr>
        <p:spPr>
          <a:xfrm>
            <a:off x="736600" y="1584325"/>
            <a:ext cx="8356600" cy="4175125"/>
          </a:xfrm>
        </p:spPr>
        <p:txBody>
          <a:bodyPr/>
          <a:lstStyle/>
          <a:p>
            <a:pPr eaLnBrk="1" hangingPunct="1">
              <a:lnSpc>
                <a:spcPct val="80000"/>
              </a:lnSpc>
            </a:pPr>
            <a:r>
              <a:rPr lang="cs-CZ" altLang="cs-CZ" sz="2800" smtClean="0"/>
              <a:t>Specifikace požadavků je ohrožena dvěma faktory</a:t>
            </a:r>
          </a:p>
          <a:p>
            <a:pPr lvl="1" eaLnBrk="1" hangingPunct="1">
              <a:lnSpc>
                <a:spcPct val="80000"/>
              </a:lnSpc>
            </a:pPr>
            <a:r>
              <a:rPr lang="cs-CZ" altLang="cs-CZ" sz="2400" smtClean="0"/>
              <a:t>Neví se přesně co</a:t>
            </a:r>
          </a:p>
          <a:p>
            <a:pPr lvl="2" eaLnBrk="1" hangingPunct="1">
              <a:lnSpc>
                <a:spcPct val="80000"/>
              </a:lnSpc>
              <a:buFontTx/>
              <a:buNone/>
            </a:pPr>
            <a:r>
              <a:rPr lang="cs-CZ" altLang="cs-CZ" sz="2000" smtClean="0"/>
              <a:t>Neznalost potřeb podniku, změny byznysu</a:t>
            </a:r>
          </a:p>
          <a:p>
            <a:pPr lvl="2" eaLnBrk="1" hangingPunct="1">
              <a:lnSpc>
                <a:spcPct val="80000"/>
              </a:lnSpc>
              <a:buFontTx/>
              <a:buNone/>
            </a:pPr>
            <a:r>
              <a:rPr lang="cs-CZ" altLang="cs-CZ" sz="2000" smtClean="0"/>
              <a:t>Neznalost možností IT</a:t>
            </a:r>
          </a:p>
          <a:p>
            <a:pPr lvl="2" eaLnBrk="1" hangingPunct="1">
              <a:lnSpc>
                <a:spcPct val="80000"/>
              </a:lnSpc>
              <a:buFontTx/>
              <a:buNone/>
            </a:pPr>
            <a:r>
              <a:rPr lang="cs-CZ" altLang="cs-CZ" sz="2000" smtClean="0"/>
              <a:t>Nejsem schopen si vzpomenout na to, co je třeba</a:t>
            </a:r>
          </a:p>
          <a:p>
            <a:pPr lvl="3" eaLnBrk="1" hangingPunct="1">
              <a:lnSpc>
                <a:spcPct val="80000"/>
              </a:lnSpc>
              <a:buFontTx/>
              <a:buNone/>
            </a:pPr>
            <a:r>
              <a:rPr lang="cs-CZ" altLang="cs-CZ" sz="1800" smtClean="0"/>
              <a:t>Vzpomenu si až při vzniku určité situace </a:t>
            </a:r>
          </a:p>
          <a:p>
            <a:pPr lvl="1" eaLnBrk="1" hangingPunct="1">
              <a:lnSpc>
                <a:spcPct val="80000"/>
              </a:lnSpc>
            </a:pPr>
            <a:r>
              <a:rPr lang="cs-CZ" altLang="cs-CZ" sz="2400" smtClean="0"/>
              <a:t>Vyvažování zájmů skupin v podniku nelze vždy předem odhadnout </a:t>
            </a:r>
          </a:p>
          <a:p>
            <a:pPr lvl="2" eaLnBrk="1" hangingPunct="1">
              <a:lnSpc>
                <a:spcPct val="80000"/>
              </a:lnSpc>
              <a:buFontTx/>
              <a:buNone/>
            </a:pPr>
            <a:r>
              <a:rPr lang="cs-CZ" altLang="cs-CZ" sz="2000" smtClean="0"/>
              <a:t>Podpora odborného růstu, růstu mezd a zisků</a:t>
            </a:r>
          </a:p>
          <a:p>
            <a:pPr lvl="2" eaLnBrk="1" hangingPunct="1">
              <a:lnSpc>
                <a:spcPct val="80000"/>
              </a:lnSpc>
              <a:buFontTx/>
              <a:buNone/>
            </a:pPr>
            <a:r>
              <a:rPr lang="cs-CZ" altLang="cs-CZ" sz="2000" smtClean="0"/>
              <a:t>Zlepšení postavení podniku a jeho služeb na trhu</a:t>
            </a:r>
          </a:p>
          <a:p>
            <a:pPr lvl="1" eaLnBrk="1" hangingPunct="1">
              <a:lnSpc>
                <a:spcPct val="80000"/>
              </a:lnSpc>
            </a:pPr>
            <a:r>
              <a:rPr lang="cs-CZ" altLang="cs-CZ" sz="2400" smtClean="0"/>
              <a:t>Krátkozrakost některých členů koalice (fondy, především penzijní)</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016FC47-DC18-4881-822C-315C85C18CBD}"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C93B82D-60E1-4A04-86BE-D1C4106752D0}" type="slidenum">
              <a:rPr lang="cs-CZ" altLang="cs-CZ">
                <a:latin typeface="Arial" panose="020B0604020202020204" pitchFamily="34" charset="0"/>
              </a:rPr>
              <a:pPr eaLnBrk="1" hangingPunct="1"/>
              <a:t>105</a:t>
            </a:fld>
            <a:endParaRPr lang="cs-CZ" altLang="cs-CZ">
              <a:latin typeface="Arial" panose="020B0604020202020204" pitchFamily="34" charset="0"/>
            </a:endParaRPr>
          </a:p>
        </p:txBody>
      </p:sp>
      <p:sp>
        <p:nvSpPr>
          <p:cNvPr id="107524" name="Rectangle 1026"/>
          <p:cNvSpPr>
            <a:spLocks noGrp="1" noChangeArrowheads="1"/>
          </p:cNvSpPr>
          <p:nvPr>
            <p:ph type="title"/>
          </p:nvPr>
        </p:nvSpPr>
        <p:spPr/>
        <p:txBody>
          <a:bodyPr/>
          <a:lstStyle/>
          <a:p>
            <a:pPr eaLnBrk="1" hangingPunct="1"/>
            <a:r>
              <a:rPr lang="cs-CZ" altLang="cs-CZ" sz="4000" smtClean="0"/>
              <a:t>Koalice v profesních byrokraciích</a:t>
            </a:r>
          </a:p>
        </p:txBody>
      </p:sp>
      <p:sp>
        <p:nvSpPr>
          <p:cNvPr id="107525" name="Rectangle 1027"/>
          <p:cNvSpPr>
            <a:spLocks noGrp="1" noChangeArrowheads="1"/>
          </p:cNvSpPr>
          <p:nvPr>
            <p:ph type="body" idx="1"/>
          </p:nvPr>
        </p:nvSpPr>
        <p:spPr/>
        <p:txBody>
          <a:bodyPr/>
          <a:lstStyle/>
          <a:p>
            <a:pPr eaLnBrk="1" hangingPunct="1">
              <a:lnSpc>
                <a:spcPct val="90000"/>
              </a:lnSpc>
            </a:pPr>
            <a:r>
              <a:rPr lang="cs-CZ" altLang="cs-CZ" sz="2800" smtClean="0"/>
              <a:t>Profesní byrokracie – hlavní vliv mají lidé, kteří na to mají papír </a:t>
            </a:r>
          </a:p>
          <a:p>
            <a:pPr lvl="1" eaLnBrk="1" hangingPunct="1">
              <a:lnSpc>
                <a:spcPct val="90000"/>
              </a:lnSpc>
            </a:pPr>
            <a:r>
              <a:rPr lang="cs-CZ" altLang="cs-CZ" sz="2400" smtClean="0"/>
              <a:t>Jsou zvoleni nebo mají profesní kvalifikaci</a:t>
            </a:r>
          </a:p>
          <a:p>
            <a:pPr lvl="1" eaLnBrk="1" hangingPunct="1">
              <a:lnSpc>
                <a:spcPct val="90000"/>
              </a:lnSpc>
            </a:pPr>
            <a:r>
              <a:rPr lang="cs-CZ" altLang="cs-CZ" sz="2400" smtClean="0"/>
              <a:t>Jsou jmenováni na určitou dobu</a:t>
            </a:r>
          </a:p>
          <a:p>
            <a:pPr eaLnBrk="1" hangingPunct="1">
              <a:lnSpc>
                <a:spcPct val="90000"/>
              </a:lnSpc>
            </a:pPr>
            <a:r>
              <a:rPr lang="cs-CZ" altLang="cs-CZ" sz="2800" smtClean="0"/>
              <a:t>Kde se vyskytuje</a:t>
            </a:r>
          </a:p>
          <a:p>
            <a:pPr lvl="1" eaLnBrk="1" hangingPunct="1">
              <a:lnSpc>
                <a:spcPct val="90000"/>
              </a:lnSpc>
            </a:pPr>
            <a:r>
              <a:rPr lang="cs-CZ" altLang="cs-CZ" sz="2400" smtClean="0"/>
              <a:t>Státní a místní správa</a:t>
            </a:r>
          </a:p>
          <a:p>
            <a:pPr lvl="1" eaLnBrk="1" hangingPunct="1">
              <a:lnSpc>
                <a:spcPct val="90000"/>
              </a:lnSpc>
            </a:pPr>
            <a:r>
              <a:rPr lang="cs-CZ" altLang="cs-CZ" sz="2400" smtClean="0"/>
              <a:t>Zdravotní organizace</a:t>
            </a:r>
          </a:p>
          <a:p>
            <a:pPr lvl="1" eaLnBrk="1" hangingPunct="1">
              <a:lnSpc>
                <a:spcPct val="90000"/>
              </a:lnSpc>
            </a:pPr>
            <a:r>
              <a:rPr lang="cs-CZ" altLang="cs-CZ" sz="2400" smtClean="0"/>
              <a:t>Školy </a:t>
            </a:r>
          </a:p>
          <a:p>
            <a:pPr lvl="1" eaLnBrk="1" hangingPunct="1">
              <a:lnSpc>
                <a:spcPct val="90000"/>
              </a:lnSpc>
            </a:pPr>
            <a:r>
              <a:rPr lang="cs-CZ" altLang="cs-CZ" sz="2400" smtClean="0"/>
              <a:t>atd. </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EFE07224-0539-4420-BCFB-BE8E94C3995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5A76DA8-8BE3-4E4A-A7C6-7E10D382A05E}" type="slidenum">
              <a:rPr lang="cs-CZ" altLang="cs-CZ">
                <a:latin typeface="Arial" panose="020B0604020202020204" pitchFamily="34" charset="0"/>
              </a:rPr>
              <a:pPr eaLnBrk="1" hangingPunct="1"/>
              <a:t>106</a:t>
            </a:fld>
            <a:endParaRPr lang="cs-CZ" altLang="cs-CZ">
              <a:latin typeface="Arial" panose="020B0604020202020204" pitchFamily="34" charset="0"/>
            </a:endParaRPr>
          </a:p>
        </p:txBody>
      </p:sp>
      <p:sp>
        <p:nvSpPr>
          <p:cNvPr id="108548" name="Rectangle 2"/>
          <p:cNvSpPr>
            <a:spLocks noGrp="1" noChangeArrowheads="1"/>
          </p:cNvSpPr>
          <p:nvPr>
            <p:ph type="title"/>
          </p:nvPr>
        </p:nvSpPr>
        <p:spPr>
          <a:xfrm>
            <a:off x="425450" y="576263"/>
            <a:ext cx="8978900" cy="1079500"/>
          </a:xfrm>
        </p:spPr>
        <p:txBody>
          <a:bodyPr/>
          <a:lstStyle/>
          <a:p>
            <a:pPr eaLnBrk="1" hangingPunct="1"/>
            <a:r>
              <a:rPr lang="cs-CZ" altLang="cs-CZ" sz="4000" smtClean="0"/>
              <a:t>Subjekt může vystupovat v různých rolích a mít pak různé zájmy</a:t>
            </a:r>
          </a:p>
        </p:txBody>
      </p:sp>
      <p:sp>
        <p:nvSpPr>
          <p:cNvPr id="108549" name="Rectangle 3"/>
          <p:cNvSpPr>
            <a:spLocks noGrp="1" noChangeArrowheads="1"/>
          </p:cNvSpPr>
          <p:nvPr>
            <p:ph type="body" idx="1"/>
          </p:nvPr>
        </p:nvSpPr>
        <p:spPr>
          <a:xfrm>
            <a:off x="425450" y="1871663"/>
            <a:ext cx="8978900" cy="3887787"/>
          </a:xfrm>
        </p:spPr>
        <p:txBody>
          <a:bodyPr/>
          <a:lstStyle/>
          <a:p>
            <a:pPr eaLnBrk="1" hangingPunct="1">
              <a:lnSpc>
                <a:spcPct val="80000"/>
              </a:lnSpc>
            </a:pPr>
            <a:r>
              <a:rPr lang="cs-CZ" altLang="cs-CZ" sz="1800" smtClean="0"/>
              <a:t>Daňový poplatník – co nejméně platit, co nejvíce získávat (např. bezpečnost, mír)</a:t>
            </a:r>
          </a:p>
          <a:p>
            <a:pPr eaLnBrk="1" hangingPunct="1">
              <a:lnSpc>
                <a:spcPct val="80000"/>
              </a:lnSpc>
            </a:pPr>
            <a:r>
              <a:rPr lang="cs-CZ" altLang="cs-CZ" sz="1800" smtClean="0"/>
              <a:t>Příjemce péče – co nejvíce brát (zdraví, bezpečnost, podpory)</a:t>
            </a:r>
          </a:p>
          <a:p>
            <a:pPr eaLnBrk="1" hangingPunct="1">
              <a:lnSpc>
                <a:spcPct val="80000"/>
              </a:lnSpc>
            </a:pPr>
            <a:r>
              <a:rPr lang="cs-CZ" altLang="cs-CZ" sz="1800" smtClean="0"/>
              <a:t>Úředník – co nejvíce moci a platu, co nejméně práce (ta se navíc obtížně měří) </a:t>
            </a:r>
          </a:p>
          <a:p>
            <a:pPr eaLnBrk="1" hangingPunct="1">
              <a:lnSpc>
                <a:spcPct val="80000"/>
              </a:lnSpc>
            </a:pPr>
            <a:r>
              <a:rPr lang="cs-CZ" altLang="cs-CZ" sz="1800" smtClean="0"/>
              <a:t>Politik – prosazovat zájmy svého elektorátu, udržet se u moci (i na účet fungování státu). Přímá odpovědnost  politiků za svá rozhodnutí je omezená.</a:t>
            </a:r>
          </a:p>
          <a:p>
            <a:pPr eaLnBrk="1" hangingPunct="1">
              <a:lnSpc>
                <a:spcPct val="80000"/>
              </a:lnSpc>
            </a:pPr>
            <a:r>
              <a:rPr lang="cs-CZ" altLang="cs-CZ" sz="1800" i="1" smtClean="0"/>
              <a:t>Společný zájem – prosperita státu</a:t>
            </a:r>
            <a:r>
              <a:rPr lang="cs-CZ" altLang="cs-CZ" sz="1800" smtClean="0"/>
              <a:t> - fungující infrastruktura, schopnost obrany, policie, mír sociální smír, vzdělávání (Marie Terezie!, … ). Společný zájem nebývá dostatečně zřejmý </a:t>
            </a:r>
          </a:p>
          <a:p>
            <a:pPr lvl="1" eaLnBrk="1" hangingPunct="1">
              <a:lnSpc>
                <a:spcPct val="80000"/>
              </a:lnSpc>
            </a:pPr>
            <a:r>
              <a:rPr lang="cs-CZ" altLang="cs-CZ" sz="1600" smtClean="0"/>
              <a:t>příklady z historie, kdy nebyl o udržení centrální moci a ochrany zdrojů zájem</a:t>
            </a:r>
          </a:p>
          <a:p>
            <a:pPr lvl="1" eaLnBrk="1" hangingPunct="1">
              <a:lnSpc>
                <a:spcPct val="80000"/>
              </a:lnSpc>
            </a:pPr>
            <a:r>
              <a:rPr lang="cs-CZ" altLang="cs-CZ" sz="1600" smtClean="0"/>
              <a:t>Byzanc, Mari, Řím, Mnohokrát Čína</a:t>
            </a:r>
          </a:p>
          <a:p>
            <a:pPr lvl="1" eaLnBrk="1" hangingPunct="1">
              <a:lnSpc>
                <a:spcPct val="80000"/>
              </a:lnSpc>
            </a:pPr>
            <a:r>
              <a:rPr lang="cs-CZ" altLang="cs-CZ" sz="1600" smtClean="0"/>
              <a:t>Úpadek říší byl provázen nárůstem nákladů na administrativu, což úpadek zrychlovalo, </a:t>
            </a:r>
            <a:r>
              <a:rPr lang="cs-CZ" altLang="cs-CZ" sz="1600" smtClean="0">
                <a:solidFill>
                  <a:srgbClr val="FF0000"/>
                </a:solidFill>
              </a:rPr>
              <a:t>administrativu ale leckdy zesložiťuje IT bez zřejmých přínosů!!!, Viz teorii od Tainter!!</a:t>
            </a:r>
          </a:p>
          <a:p>
            <a:pPr lvl="1" eaLnBrk="1" hangingPunct="1">
              <a:lnSpc>
                <a:spcPct val="80000"/>
              </a:lnSpc>
            </a:pPr>
            <a:r>
              <a:rPr lang="cs-CZ" altLang="cs-CZ" sz="1600" smtClean="0"/>
              <a:t>Řešení je možné jen když existuje  jistá míra solidarity všech (ochota šlechty u nás vzdát se nevolnictví pod hrozbou Pruska, snaha státu zlepšit postavení nenižších vrstev, jinak např. chybí vojáci, není dostatečně vzdělaná pracovní síla a je nízká hospodářská síla, Bismarck a Marie Terezie)</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3A31793-9D13-4EB1-90DF-38CFCCED286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6EAFA9A-72C0-4053-8FD9-A07BBBF5010F}" type="slidenum">
              <a:rPr lang="cs-CZ" altLang="cs-CZ">
                <a:latin typeface="Arial" panose="020B0604020202020204" pitchFamily="34" charset="0"/>
              </a:rPr>
              <a:pPr eaLnBrk="1" hangingPunct="1"/>
              <a:t>107</a:t>
            </a:fld>
            <a:endParaRPr lang="cs-CZ" altLang="cs-CZ">
              <a:latin typeface="Arial" panose="020B0604020202020204" pitchFamily="34" charset="0"/>
            </a:endParaRPr>
          </a:p>
        </p:txBody>
      </p:sp>
      <p:sp>
        <p:nvSpPr>
          <p:cNvPr id="109572" name="Rectangle 2"/>
          <p:cNvSpPr>
            <a:spLocks noGrp="1" noChangeArrowheads="1"/>
          </p:cNvSpPr>
          <p:nvPr>
            <p:ph type="title"/>
          </p:nvPr>
        </p:nvSpPr>
        <p:spPr/>
        <p:txBody>
          <a:bodyPr/>
          <a:lstStyle/>
          <a:p>
            <a:pPr eaLnBrk="1" hangingPunct="1"/>
            <a:r>
              <a:rPr lang="cs-CZ" altLang="cs-CZ" sz="3600" smtClean="0"/>
              <a:t>Společný zájem  bývá obtížné si uvědomit a hlavně pro něj něco udělat</a:t>
            </a:r>
          </a:p>
        </p:txBody>
      </p:sp>
      <p:sp>
        <p:nvSpPr>
          <p:cNvPr id="109573" name="Rectangle 3"/>
          <p:cNvSpPr>
            <a:spLocks noGrp="1" noChangeArrowheads="1"/>
          </p:cNvSpPr>
          <p:nvPr>
            <p:ph type="body" idx="1"/>
          </p:nvPr>
        </p:nvSpPr>
        <p:spPr>
          <a:xfrm>
            <a:off x="736600" y="1871663"/>
            <a:ext cx="8110538" cy="3887787"/>
          </a:xfrm>
        </p:spPr>
        <p:txBody>
          <a:bodyPr/>
          <a:lstStyle/>
          <a:p>
            <a:pPr eaLnBrk="1" hangingPunct="1">
              <a:lnSpc>
                <a:spcPct val="80000"/>
              </a:lnSpc>
            </a:pPr>
            <a:r>
              <a:rPr lang="cs-CZ" altLang="cs-CZ" sz="2400" smtClean="0"/>
              <a:t>Říše Mari – zotročování obyvatelstva, ztráta vojáků, zánik říše, zničil ji Chamurabi </a:t>
            </a:r>
          </a:p>
          <a:p>
            <a:pPr eaLnBrk="1" hangingPunct="1">
              <a:lnSpc>
                <a:spcPct val="80000"/>
              </a:lnSpc>
            </a:pPr>
            <a:r>
              <a:rPr lang="cs-CZ" altLang="cs-CZ" sz="2400" smtClean="0"/>
              <a:t>Čína na konci vlády dynastií (Chan, Tchang, Sun, Jüan, Ming,Čching)</a:t>
            </a:r>
          </a:p>
          <a:p>
            <a:pPr lvl="1" eaLnBrk="1" hangingPunct="1">
              <a:lnSpc>
                <a:spcPct val="80000"/>
              </a:lnSpc>
            </a:pPr>
            <a:r>
              <a:rPr lang="cs-CZ" altLang="cs-CZ" sz="2000" smtClean="0"/>
              <a:t> zbídačení rolníků, růst moci a sobectví bohatých, oslabení státu a jeho vojenské síly a hospodářské síly, povstání nebo cizí vpád (od roku tisíc vládly dvě čínské a dvě cizí dynastie), ztráta bohatství bohatých, zbídačení chudých, miliony mrtvých</a:t>
            </a:r>
          </a:p>
          <a:p>
            <a:pPr eaLnBrk="1" hangingPunct="1">
              <a:lnSpc>
                <a:spcPct val="80000"/>
              </a:lnSpc>
            </a:pPr>
            <a:r>
              <a:rPr lang="cs-CZ" altLang="cs-CZ" sz="2400" smtClean="0"/>
              <a:t>Byzanc – velcí vlastníci zbavují sedláky půdy (7. století Severní Afrika, 12.století Anatolie a Řecko)</a:t>
            </a:r>
          </a:p>
          <a:p>
            <a:pPr lvl="1" eaLnBrk="1" hangingPunct="1">
              <a:lnSpc>
                <a:spcPct val="80000"/>
              </a:lnSpc>
            </a:pPr>
            <a:r>
              <a:rPr lang="cs-CZ" altLang="cs-CZ" sz="2000" smtClean="0"/>
              <a:t>Tím likvidují zdroj vojenské síly a také životaschopnost říše a tím vyvolávají i ztrátu vlastního bohatství a často i života (pád Byzance)</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736600" y="576263"/>
            <a:ext cx="8356600" cy="576262"/>
          </a:xfrm>
        </p:spPr>
        <p:txBody>
          <a:bodyPr/>
          <a:lstStyle/>
          <a:p>
            <a:r>
              <a:rPr lang="cs-CZ" altLang="cs-CZ" sz="4000" smtClean="0"/>
              <a:t>Kauzální závislosti pro staré říše</a:t>
            </a:r>
          </a:p>
        </p:txBody>
      </p:sp>
      <p:sp>
        <p:nvSpPr>
          <p:cNvPr id="110595" name="Oval 3"/>
          <p:cNvSpPr>
            <a:spLocks noChangeArrowheads="1"/>
          </p:cNvSpPr>
          <p:nvPr/>
        </p:nvSpPr>
        <p:spPr bwMode="auto">
          <a:xfrm>
            <a:off x="3135313" y="3579813"/>
            <a:ext cx="1470025"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596" name="Text Box 4"/>
          <p:cNvSpPr txBox="1">
            <a:spLocks noChangeArrowheads="1"/>
          </p:cNvSpPr>
          <p:nvPr/>
        </p:nvSpPr>
        <p:spPr bwMode="auto">
          <a:xfrm>
            <a:off x="3211513" y="3716338"/>
            <a:ext cx="14716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Prosperita a síla státu</a:t>
            </a:r>
          </a:p>
        </p:txBody>
      </p:sp>
      <p:sp>
        <p:nvSpPr>
          <p:cNvPr id="110597" name="Oval 5"/>
          <p:cNvSpPr>
            <a:spLocks noChangeArrowheads="1"/>
          </p:cNvSpPr>
          <p:nvPr/>
        </p:nvSpPr>
        <p:spPr bwMode="auto">
          <a:xfrm>
            <a:off x="3135313" y="4668838"/>
            <a:ext cx="1470025"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598" name="Text Box 6"/>
          <p:cNvSpPr txBox="1">
            <a:spLocks noChangeArrowheads="1"/>
          </p:cNvSpPr>
          <p:nvPr/>
        </p:nvSpPr>
        <p:spPr bwMode="auto">
          <a:xfrm>
            <a:off x="3055938" y="4805363"/>
            <a:ext cx="1627187"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Prestiž za hranicemi</a:t>
            </a:r>
          </a:p>
        </p:txBody>
      </p:sp>
      <p:sp>
        <p:nvSpPr>
          <p:cNvPr id="110599" name="Oval 7"/>
          <p:cNvSpPr>
            <a:spLocks noChangeArrowheads="1"/>
          </p:cNvSpPr>
          <p:nvPr/>
        </p:nvSpPr>
        <p:spPr bwMode="auto">
          <a:xfrm>
            <a:off x="5380038" y="4464050"/>
            <a:ext cx="1471612"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600" name="Text Box 8"/>
          <p:cNvSpPr txBox="1">
            <a:spLocks noChangeArrowheads="1"/>
          </p:cNvSpPr>
          <p:nvPr/>
        </p:nvSpPr>
        <p:spPr bwMode="auto">
          <a:xfrm>
            <a:off x="5457825" y="4600575"/>
            <a:ext cx="13922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Hrozby ze zahraničí</a:t>
            </a:r>
          </a:p>
        </p:txBody>
      </p:sp>
      <p:sp>
        <p:nvSpPr>
          <p:cNvPr id="110601" name="Oval 9"/>
          <p:cNvSpPr>
            <a:spLocks noChangeArrowheads="1"/>
          </p:cNvSpPr>
          <p:nvPr/>
        </p:nvSpPr>
        <p:spPr bwMode="auto">
          <a:xfrm>
            <a:off x="5534025" y="3308350"/>
            <a:ext cx="1471613" cy="74771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602" name="Text Box 10"/>
          <p:cNvSpPr txBox="1">
            <a:spLocks noChangeArrowheads="1"/>
          </p:cNvSpPr>
          <p:nvPr/>
        </p:nvSpPr>
        <p:spPr bwMode="auto">
          <a:xfrm>
            <a:off x="5457825" y="3376613"/>
            <a:ext cx="16240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Pravděp. krachu státu</a:t>
            </a:r>
          </a:p>
        </p:txBody>
      </p:sp>
      <p:sp>
        <p:nvSpPr>
          <p:cNvPr id="110603" name="Oval 11"/>
          <p:cNvSpPr>
            <a:spLocks noChangeArrowheads="1"/>
          </p:cNvSpPr>
          <p:nvPr/>
        </p:nvSpPr>
        <p:spPr bwMode="auto">
          <a:xfrm>
            <a:off x="5146675" y="2151063"/>
            <a:ext cx="1471613" cy="7493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604" name="Text Box 12"/>
          <p:cNvSpPr txBox="1">
            <a:spLocks noChangeArrowheads="1"/>
          </p:cNvSpPr>
          <p:nvPr/>
        </p:nvSpPr>
        <p:spPr bwMode="auto">
          <a:xfrm>
            <a:off x="5146675" y="2219325"/>
            <a:ext cx="14716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Moc  bohatých</a:t>
            </a:r>
          </a:p>
        </p:txBody>
      </p:sp>
      <p:sp>
        <p:nvSpPr>
          <p:cNvPr id="110605" name="Oval 13"/>
          <p:cNvSpPr>
            <a:spLocks noChangeArrowheads="1"/>
          </p:cNvSpPr>
          <p:nvPr/>
        </p:nvSpPr>
        <p:spPr bwMode="auto">
          <a:xfrm>
            <a:off x="2824163" y="1198563"/>
            <a:ext cx="1471612"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606" name="Text Box 14"/>
          <p:cNvSpPr txBox="1">
            <a:spLocks noChangeArrowheads="1"/>
          </p:cNvSpPr>
          <p:nvPr/>
        </p:nvSpPr>
        <p:spPr bwMode="auto">
          <a:xfrm>
            <a:off x="2903538" y="1335088"/>
            <a:ext cx="13922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Prosperita bohatých</a:t>
            </a:r>
          </a:p>
        </p:txBody>
      </p:sp>
      <p:sp>
        <p:nvSpPr>
          <p:cNvPr id="110607" name="Oval 15"/>
          <p:cNvSpPr>
            <a:spLocks noChangeArrowheads="1"/>
          </p:cNvSpPr>
          <p:nvPr/>
        </p:nvSpPr>
        <p:spPr bwMode="auto">
          <a:xfrm>
            <a:off x="2979738" y="2287588"/>
            <a:ext cx="1471612" cy="747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10608" name="Text Box 16"/>
          <p:cNvSpPr txBox="1">
            <a:spLocks noChangeArrowheads="1"/>
          </p:cNvSpPr>
          <p:nvPr/>
        </p:nvSpPr>
        <p:spPr bwMode="auto">
          <a:xfrm>
            <a:off x="3055938" y="2424113"/>
            <a:ext cx="14716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600">
                <a:latin typeface="Arial" panose="020B0604020202020204" pitchFamily="34" charset="0"/>
                <a:cs typeface="Arial" panose="020B0604020202020204" pitchFamily="34" charset="0"/>
              </a:rPr>
              <a:t>Prosperita chudších</a:t>
            </a:r>
          </a:p>
        </p:txBody>
      </p:sp>
      <p:cxnSp>
        <p:nvCxnSpPr>
          <p:cNvPr id="110609" name="AutoShape 17"/>
          <p:cNvCxnSpPr>
            <a:cxnSpLocks noChangeShapeType="1"/>
            <a:endCxn id="110605" idx="2"/>
          </p:cNvCxnSpPr>
          <p:nvPr/>
        </p:nvCxnSpPr>
        <p:spPr bwMode="auto">
          <a:xfrm rot="5400000" flipH="1">
            <a:off x="1812131" y="2585245"/>
            <a:ext cx="2314575" cy="290512"/>
          </a:xfrm>
          <a:prstGeom prst="curvedConnector4">
            <a:avLst>
              <a:gd name="adj1" fmla="val 41977"/>
              <a:gd name="adj2" fmla="val 17869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0610" name="AutoShape 18"/>
          <p:cNvCxnSpPr>
            <a:cxnSpLocks noChangeShapeType="1"/>
          </p:cNvCxnSpPr>
          <p:nvPr/>
        </p:nvCxnSpPr>
        <p:spPr bwMode="auto">
          <a:xfrm flipH="1" flipV="1">
            <a:off x="3762375" y="3024188"/>
            <a:ext cx="144463" cy="576262"/>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0611" name="AutoShape 19"/>
          <p:cNvCxnSpPr>
            <a:cxnSpLocks noChangeShapeType="1"/>
            <a:stCxn id="110606" idx="3"/>
          </p:cNvCxnSpPr>
          <p:nvPr/>
        </p:nvCxnSpPr>
        <p:spPr bwMode="auto">
          <a:xfrm>
            <a:off x="4295775" y="1609725"/>
            <a:ext cx="1303338" cy="547688"/>
          </a:xfrm>
          <a:prstGeom prst="curvedConnector3">
            <a:avLst>
              <a:gd name="adj1" fmla="val 94273"/>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0612" name="Line 20"/>
          <p:cNvSpPr>
            <a:spLocks noChangeShapeType="1"/>
          </p:cNvSpPr>
          <p:nvPr/>
        </p:nvSpPr>
        <p:spPr bwMode="auto">
          <a:xfrm flipH="1" flipV="1">
            <a:off x="3598863" y="1946275"/>
            <a:ext cx="77787" cy="3413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3" name="Line 21"/>
          <p:cNvSpPr>
            <a:spLocks noChangeShapeType="1"/>
          </p:cNvSpPr>
          <p:nvPr/>
        </p:nvSpPr>
        <p:spPr bwMode="auto">
          <a:xfrm flipH="1">
            <a:off x="4451350" y="2490788"/>
            <a:ext cx="695325" cy="1365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4" name="Line 22"/>
          <p:cNvSpPr>
            <a:spLocks noChangeShapeType="1"/>
          </p:cNvSpPr>
          <p:nvPr/>
        </p:nvSpPr>
        <p:spPr bwMode="auto">
          <a:xfrm flipH="1">
            <a:off x="4295775" y="2763838"/>
            <a:ext cx="1082675" cy="8842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5" name="Line 23"/>
          <p:cNvSpPr>
            <a:spLocks noChangeShapeType="1"/>
          </p:cNvSpPr>
          <p:nvPr/>
        </p:nvSpPr>
        <p:spPr bwMode="auto">
          <a:xfrm flipV="1">
            <a:off x="4605338" y="3716338"/>
            <a:ext cx="928687" cy="2047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6" name="Line 24"/>
          <p:cNvSpPr>
            <a:spLocks noChangeShapeType="1"/>
          </p:cNvSpPr>
          <p:nvPr/>
        </p:nvSpPr>
        <p:spPr bwMode="auto">
          <a:xfrm>
            <a:off x="3830638" y="4329113"/>
            <a:ext cx="0" cy="339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7" name="Line 25"/>
          <p:cNvSpPr>
            <a:spLocks noChangeShapeType="1"/>
          </p:cNvSpPr>
          <p:nvPr/>
        </p:nvSpPr>
        <p:spPr bwMode="auto">
          <a:xfrm flipV="1">
            <a:off x="4605338" y="4873625"/>
            <a:ext cx="773112"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8" name="Line 26"/>
          <p:cNvSpPr>
            <a:spLocks noChangeShapeType="1"/>
          </p:cNvSpPr>
          <p:nvPr/>
        </p:nvSpPr>
        <p:spPr bwMode="auto">
          <a:xfrm flipV="1">
            <a:off x="6230938" y="4056063"/>
            <a:ext cx="0"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19" name="Line 27"/>
          <p:cNvSpPr>
            <a:spLocks noChangeShapeType="1"/>
          </p:cNvSpPr>
          <p:nvPr/>
        </p:nvSpPr>
        <p:spPr bwMode="auto">
          <a:xfrm>
            <a:off x="5999163" y="2900363"/>
            <a:ext cx="153987" cy="407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0620" name="Line 28"/>
          <p:cNvSpPr>
            <a:spLocks noChangeShapeType="1"/>
          </p:cNvSpPr>
          <p:nvPr/>
        </p:nvSpPr>
        <p:spPr bwMode="auto">
          <a:xfrm flipH="1" flipV="1">
            <a:off x="4527550" y="4124325"/>
            <a:ext cx="1006475" cy="476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cxnSp>
        <p:nvCxnSpPr>
          <p:cNvPr id="110621" name="AutoShape 29"/>
          <p:cNvCxnSpPr>
            <a:cxnSpLocks noChangeShapeType="1"/>
          </p:cNvCxnSpPr>
          <p:nvPr/>
        </p:nvCxnSpPr>
        <p:spPr bwMode="auto">
          <a:xfrm>
            <a:off x="6570663" y="2447925"/>
            <a:ext cx="215900" cy="2519363"/>
          </a:xfrm>
          <a:prstGeom prst="curvedConnector3">
            <a:avLst>
              <a:gd name="adj1" fmla="val 377204"/>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0622" name="Text Box 30"/>
          <p:cNvSpPr txBox="1">
            <a:spLocks noChangeArrowheads="1"/>
          </p:cNvSpPr>
          <p:nvPr/>
        </p:nvSpPr>
        <p:spPr bwMode="auto">
          <a:xfrm>
            <a:off x="4838700" y="4737100"/>
            <a:ext cx="1651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10623" name="Text Box 31"/>
          <p:cNvSpPr txBox="1">
            <a:spLocks noChangeArrowheads="1"/>
          </p:cNvSpPr>
          <p:nvPr/>
        </p:nvSpPr>
        <p:spPr bwMode="auto">
          <a:xfrm>
            <a:off x="2466975" y="2663825"/>
            <a:ext cx="15081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24" name="Text Box 32"/>
          <p:cNvSpPr txBox="1">
            <a:spLocks noChangeArrowheads="1"/>
          </p:cNvSpPr>
          <p:nvPr/>
        </p:nvSpPr>
        <p:spPr bwMode="auto">
          <a:xfrm>
            <a:off x="5070475" y="147161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25" name="Text Box 33"/>
          <p:cNvSpPr txBox="1">
            <a:spLocks noChangeArrowheads="1"/>
          </p:cNvSpPr>
          <p:nvPr/>
        </p:nvSpPr>
        <p:spPr bwMode="auto">
          <a:xfrm>
            <a:off x="3762375" y="2016125"/>
            <a:ext cx="1651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10626" name="Text Box 34"/>
          <p:cNvSpPr txBox="1">
            <a:spLocks noChangeArrowheads="1"/>
          </p:cNvSpPr>
          <p:nvPr/>
        </p:nvSpPr>
        <p:spPr bwMode="auto">
          <a:xfrm>
            <a:off x="7546975" y="3579813"/>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27" name="Text Box 35"/>
          <p:cNvSpPr txBox="1">
            <a:spLocks noChangeArrowheads="1"/>
          </p:cNvSpPr>
          <p:nvPr/>
        </p:nvSpPr>
        <p:spPr bwMode="auto">
          <a:xfrm>
            <a:off x="7546975" y="3579813"/>
            <a:ext cx="16192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28" name="Text Box 36"/>
          <p:cNvSpPr txBox="1">
            <a:spLocks noChangeArrowheads="1"/>
          </p:cNvSpPr>
          <p:nvPr/>
        </p:nvSpPr>
        <p:spPr bwMode="auto">
          <a:xfrm>
            <a:off x="3830638" y="3103563"/>
            <a:ext cx="1635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29" name="Text Box 37"/>
          <p:cNvSpPr txBox="1">
            <a:spLocks noChangeArrowheads="1"/>
          </p:cNvSpPr>
          <p:nvPr/>
        </p:nvSpPr>
        <p:spPr bwMode="auto">
          <a:xfrm>
            <a:off x="4683125" y="2287588"/>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10630" name="Text Box 38"/>
          <p:cNvSpPr txBox="1">
            <a:spLocks noChangeArrowheads="1"/>
          </p:cNvSpPr>
          <p:nvPr/>
        </p:nvSpPr>
        <p:spPr bwMode="auto">
          <a:xfrm>
            <a:off x="4759325" y="2900363"/>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10631" name="Text Box 39"/>
          <p:cNvSpPr txBox="1">
            <a:spLocks noChangeArrowheads="1"/>
          </p:cNvSpPr>
          <p:nvPr/>
        </p:nvSpPr>
        <p:spPr bwMode="auto">
          <a:xfrm>
            <a:off x="6075363" y="2900363"/>
            <a:ext cx="161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32" name="Text Box 40"/>
          <p:cNvSpPr txBox="1">
            <a:spLocks noChangeArrowheads="1"/>
          </p:cNvSpPr>
          <p:nvPr/>
        </p:nvSpPr>
        <p:spPr bwMode="auto">
          <a:xfrm>
            <a:off x="3830638" y="4397375"/>
            <a:ext cx="1635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33" name="Rectangle 41"/>
          <p:cNvSpPr>
            <a:spLocks noChangeArrowheads="1"/>
          </p:cNvSpPr>
          <p:nvPr/>
        </p:nvSpPr>
        <p:spPr bwMode="auto">
          <a:xfrm>
            <a:off x="5080000" y="4154488"/>
            <a:ext cx="1365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
        <p:nvSpPr>
          <p:cNvPr id="110634" name="Text Box 42"/>
          <p:cNvSpPr txBox="1">
            <a:spLocks noChangeArrowheads="1"/>
          </p:cNvSpPr>
          <p:nvPr/>
        </p:nvSpPr>
        <p:spPr bwMode="auto">
          <a:xfrm>
            <a:off x="6230938" y="4124325"/>
            <a:ext cx="161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s</a:t>
            </a:r>
          </a:p>
        </p:txBody>
      </p:sp>
      <p:sp>
        <p:nvSpPr>
          <p:cNvPr id="110635" name="Text Box 43"/>
          <p:cNvSpPr txBox="1">
            <a:spLocks noChangeArrowheads="1"/>
          </p:cNvSpPr>
          <p:nvPr/>
        </p:nvSpPr>
        <p:spPr bwMode="auto">
          <a:xfrm>
            <a:off x="4991100" y="3511550"/>
            <a:ext cx="176213"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cs typeface="Arial" panose="020B0604020202020204" pitchFamily="34" charset="0"/>
              </a:rPr>
              <a:t>o</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a:xfrm>
            <a:off x="811213" y="287338"/>
            <a:ext cx="8356600" cy="1079500"/>
          </a:xfrm>
        </p:spPr>
        <p:txBody>
          <a:bodyPr/>
          <a:lstStyle/>
          <a:p>
            <a:pPr eaLnBrk="1" hangingPunct="1"/>
            <a:r>
              <a:rPr lang="cs-CZ" altLang="cs-CZ" sz="4000" smtClean="0"/>
              <a:t>Rozvojový cyklus jeho souvislosti </a:t>
            </a:r>
          </a:p>
        </p:txBody>
      </p:sp>
      <p:sp>
        <p:nvSpPr>
          <p:cNvPr id="111619" name="Text Box 3"/>
          <p:cNvSpPr txBox="1">
            <a:spLocks noChangeArrowheads="1"/>
          </p:cNvSpPr>
          <p:nvPr/>
        </p:nvSpPr>
        <p:spPr bwMode="auto">
          <a:xfrm>
            <a:off x="4914900" y="23558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111620" name="Line 4"/>
          <p:cNvSpPr>
            <a:spLocks noChangeShapeType="1"/>
          </p:cNvSpPr>
          <p:nvPr/>
        </p:nvSpPr>
        <p:spPr bwMode="auto">
          <a:xfrm flipV="1">
            <a:off x="4064000" y="3240088"/>
            <a:ext cx="1588"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21" name="Text Box 5"/>
          <p:cNvSpPr txBox="1">
            <a:spLocks noChangeArrowheads="1"/>
          </p:cNvSpPr>
          <p:nvPr/>
        </p:nvSpPr>
        <p:spPr bwMode="auto">
          <a:xfrm>
            <a:off x="4760913" y="3105150"/>
            <a:ext cx="4651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111622" name="Text Box 6"/>
          <p:cNvSpPr txBox="1">
            <a:spLocks noChangeArrowheads="1"/>
          </p:cNvSpPr>
          <p:nvPr/>
        </p:nvSpPr>
        <p:spPr bwMode="auto">
          <a:xfrm>
            <a:off x="1587500" y="2695575"/>
            <a:ext cx="1624013"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endParaRPr lang="en-US" altLang="cs-CZ">
              <a:latin typeface="Arial" panose="020B0604020202020204" pitchFamily="34" charset="0"/>
            </a:endParaRPr>
          </a:p>
        </p:txBody>
      </p:sp>
      <p:sp>
        <p:nvSpPr>
          <p:cNvPr id="111623" name="Text Box 7"/>
          <p:cNvSpPr txBox="1">
            <a:spLocks noChangeArrowheads="1"/>
          </p:cNvSpPr>
          <p:nvPr/>
        </p:nvSpPr>
        <p:spPr bwMode="auto">
          <a:xfrm>
            <a:off x="4914900" y="378460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111624" name="Oval 8"/>
          <p:cNvSpPr>
            <a:spLocks noChangeArrowheads="1"/>
          </p:cNvSpPr>
          <p:nvPr/>
        </p:nvSpPr>
        <p:spPr bwMode="auto">
          <a:xfrm>
            <a:off x="4064000" y="2082800"/>
            <a:ext cx="2166938"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111625" name="Text Box 10"/>
          <p:cNvSpPr txBox="1">
            <a:spLocks noChangeArrowheads="1"/>
          </p:cNvSpPr>
          <p:nvPr/>
        </p:nvSpPr>
        <p:spPr bwMode="auto">
          <a:xfrm>
            <a:off x="3289300" y="2968625"/>
            <a:ext cx="1855788" cy="606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Bohatství a vliv bohatých</a:t>
            </a:r>
          </a:p>
        </p:txBody>
      </p:sp>
      <p:sp>
        <p:nvSpPr>
          <p:cNvPr id="111626" name="Text Box 12"/>
          <p:cNvSpPr txBox="1">
            <a:spLocks noChangeArrowheads="1"/>
          </p:cNvSpPr>
          <p:nvPr/>
        </p:nvSpPr>
        <p:spPr bwMode="auto">
          <a:xfrm>
            <a:off x="4991100" y="1743075"/>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27" name="Text Box 13"/>
          <p:cNvSpPr txBox="1">
            <a:spLocks noChangeArrowheads="1"/>
          </p:cNvSpPr>
          <p:nvPr/>
        </p:nvSpPr>
        <p:spPr bwMode="auto">
          <a:xfrm>
            <a:off x="4991100" y="378460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28" name="Line 14"/>
          <p:cNvSpPr>
            <a:spLocks noChangeShapeType="1"/>
          </p:cNvSpPr>
          <p:nvPr/>
        </p:nvSpPr>
        <p:spPr bwMode="auto">
          <a:xfrm flipH="1" flipV="1">
            <a:off x="4095750" y="3257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29" name="Text Box 15"/>
          <p:cNvSpPr txBox="1">
            <a:spLocks noChangeArrowheads="1"/>
          </p:cNvSpPr>
          <p:nvPr/>
        </p:nvSpPr>
        <p:spPr bwMode="auto">
          <a:xfrm>
            <a:off x="4991100" y="269557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111630" name="Oval 17"/>
          <p:cNvSpPr>
            <a:spLocks noChangeArrowheads="1"/>
          </p:cNvSpPr>
          <p:nvPr/>
        </p:nvSpPr>
        <p:spPr bwMode="auto">
          <a:xfrm>
            <a:off x="6462713" y="2219325"/>
            <a:ext cx="2166937"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111631" name="Text Box 18"/>
          <p:cNvSpPr txBox="1">
            <a:spLocks noChangeArrowheads="1"/>
          </p:cNvSpPr>
          <p:nvPr/>
        </p:nvSpPr>
        <p:spPr bwMode="auto">
          <a:xfrm>
            <a:off x="5224463" y="3035300"/>
            <a:ext cx="2244725" cy="541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Změny ve prospěch bohatých</a:t>
            </a:r>
          </a:p>
        </p:txBody>
      </p:sp>
      <p:sp>
        <p:nvSpPr>
          <p:cNvPr id="111632" name="Text Box 19"/>
          <p:cNvSpPr txBox="1">
            <a:spLocks noChangeArrowheads="1"/>
          </p:cNvSpPr>
          <p:nvPr/>
        </p:nvSpPr>
        <p:spPr bwMode="auto">
          <a:xfrm>
            <a:off x="7624763" y="2900363"/>
            <a:ext cx="1857375" cy="6048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Bohatství a vliv chudých</a:t>
            </a:r>
          </a:p>
        </p:txBody>
      </p:sp>
      <p:sp>
        <p:nvSpPr>
          <p:cNvPr id="111633" name="Text Box 20"/>
          <p:cNvSpPr txBox="1">
            <a:spLocks noChangeArrowheads="1"/>
          </p:cNvSpPr>
          <p:nvPr/>
        </p:nvSpPr>
        <p:spPr bwMode="auto">
          <a:xfrm>
            <a:off x="7392988" y="1811338"/>
            <a:ext cx="5413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111634" name="Text Box 21"/>
          <p:cNvSpPr txBox="1">
            <a:spLocks noChangeArrowheads="1"/>
          </p:cNvSpPr>
          <p:nvPr/>
        </p:nvSpPr>
        <p:spPr bwMode="auto">
          <a:xfrm>
            <a:off x="7469188" y="4260850"/>
            <a:ext cx="7731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111635" name="Line 22"/>
          <p:cNvSpPr>
            <a:spLocks noChangeShapeType="1"/>
          </p:cNvSpPr>
          <p:nvPr/>
        </p:nvSpPr>
        <p:spPr bwMode="auto">
          <a:xfrm>
            <a:off x="6230938" y="2968625"/>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36" name="Line 23"/>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37" name="Line 24"/>
          <p:cNvSpPr>
            <a:spLocks noChangeShapeType="1"/>
          </p:cNvSpPr>
          <p:nvPr/>
        </p:nvSpPr>
        <p:spPr bwMode="auto">
          <a:xfrm flipH="1" flipV="1">
            <a:off x="4140200" y="3511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38" name="Freeform 26"/>
          <p:cNvSpPr>
            <a:spLocks/>
          </p:cNvSpPr>
          <p:nvPr/>
        </p:nvSpPr>
        <p:spPr bwMode="auto">
          <a:xfrm>
            <a:off x="6618288" y="3444875"/>
            <a:ext cx="2166937" cy="1779588"/>
          </a:xfrm>
          <a:custGeom>
            <a:avLst/>
            <a:gdLst>
              <a:gd name="T0" fmla="*/ 2147483647 w 1270"/>
              <a:gd name="T1" fmla="*/ 0 h 1187"/>
              <a:gd name="T2" fmla="*/ 2147483647 w 1270"/>
              <a:gd name="T3" fmla="*/ 2147483647 h 1187"/>
              <a:gd name="T4" fmla="*/ 0 w 1270"/>
              <a:gd name="T5" fmla="*/ 2147483647 h 1187"/>
              <a:gd name="T6" fmla="*/ 0 60000 65536"/>
              <a:gd name="T7" fmla="*/ 0 60000 65536"/>
              <a:gd name="T8" fmla="*/ 0 60000 65536"/>
              <a:gd name="T9" fmla="*/ 0 w 1270"/>
              <a:gd name="T10" fmla="*/ 0 h 1187"/>
              <a:gd name="T11" fmla="*/ 1270 w 1270"/>
              <a:gd name="T12" fmla="*/ 1187 h 1187"/>
            </a:gdLst>
            <a:ahLst/>
            <a:cxnLst>
              <a:cxn ang="T6">
                <a:pos x="T0" y="T1"/>
              </a:cxn>
              <a:cxn ang="T7">
                <a:pos x="T2" y="T3"/>
              </a:cxn>
              <a:cxn ang="T8">
                <a:pos x="T4" y="T5"/>
              </a:cxn>
            </a:cxnLst>
            <a:rect l="T9" t="T10" r="T11" b="T12"/>
            <a:pathLst>
              <a:path w="1270" h="1187">
                <a:moveTo>
                  <a:pt x="1270" y="0"/>
                </a:moveTo>
                <a:cubicBezTo>
                  <a:pt x="1240" y="404"/>
                  <a:pt x="1210" y="809"/>
                  <a:pt x="998" y="998"/>
                </a:cubicBezTo>
                <a:cubicBezTo>
                  <a:pt x="786" y="1187"/>
                  <a:pt x="166" y="1111"/>
                  <a:pt x="0" y="113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39" name="Text Box 27"/>
          <p:cNvSpPr txBox="1">
            <a:spLocks noChangeArrowheads="1"/>
          </p:cNvSpPr>
          <p:nvPr/>
        </p:nvSpPr>
        <p:spPr bwMode="auto">
          <a:xfrm>
            <a:off x="4759325" y="4737100"/>
            <a:ext cx="2090738" cy="865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Sociální stabilita a obranyschopnost</a:t>
            </a:r>
          </a:p>
        </p:txBody>
      </p:sp>
      <p:sp>
        <p:nvSpPr>
          <p:cNvPr id="111640" name="Freeform 28"/>
          <p:cNvSpPr>
            <a:spLocks/>
          </p:cNvSpPr>
          <p:nvPr/>
        </p:nvSpPr>
        <p:spPr bwMode="auto">
          <a:xfrm>
            <a:off x="3200400" y="3511550"/>
            <a:ext cx="1482725" cy="1701800"/>
          </a:xfrm>
          <a:custGeom>
            <a:avLst/>
            <a:gdLst>
              <a:gd name="T0" fmla="*/ 2147483647 w 869"/>
              <a:gd name="T1" fmla="*/ 2147483647 h 1134"/>
              <a:gd name="T2" fmla="*/ 2147483647 w 869"/>
              <a:gd name="T3" fmla="*/ 2147483647 h 1134"/>
              <a:gd name="T4" fmla="*/ 2147483647 w 869"/>
              <a:gd name="T5" fmla="*/ 0 h 1134"/>
              <a:gd name="T6" fmla="*/ 0 60000 65536"/>
              <a:gd name="T7" fmla="*/ 0 60000 65536"/>
              <a:gd name="T8" fmla="*/ 0 60000 65536"/>
              <a:gd name="T9" fmla="*/ 0 w 869"/>
              <a:gd name="T10" fmla="*/ 0 h 1134"/>
              <a:gd name="T11" fmla="*/ 869 w 869"/>
              <a:gd name="T12" fmla="*/ 1134 h 1134"/>
            </a:gdLst>
            <a:ahLst/>
            <a:cxnLst>
              <a:cxn ang="T6">
                <a:pos x="T0" y="T1"/>
              </a:cxn>
              <a:cxn ang="T7">
                <a:pos x="T2" y="T3"/>
              </a:cxn>
              <a:cxn ang="T8">
                <a:pos x="T4" y="T5"/>
              </a:cxn>
            </a:cxnLst>
            <a:rect l="T9" t="T10" r="T11" b="T12"/>
            <a:pathLst>
              <a:path w="869" h="1134">
                <a:moveTo>
                  <a:pt x="869" y="1134"/>
                </a:moveTo>
                <a:cubicBezTo>
                  <a:pt x="532" y="1092"/>
                  <a:pt x="196" y="1051"/>
                  <a:pt x="98" y="862"/>
                </a:cubicBezTo>
                <a:cubicBezTo>
                  <a:pt x="0" y="673"/>
                  <a:pt x="249" y="151"/>
                  <a:pt x="279"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41" name="Line 29"/>
          <p:cNvSpPr>
            <a:spLocks noChangeShapeType="1"/>
          </p:cNvSpPr>
          <p:nvPr/>
        </p:nvSpPr>
        <p:spPr bwMode="auto">
          <a:xfrm flipH="1">
            <a:off x="6850063" y="5145088"/>
            <a:ext cx="1555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42" name="Line 30"/>
          <p:cNvSpPr>
            <a:spLocks noChangeShapeType="1"/>
          </p:cNvSpPr>
          <p:nvPr/>
        </p:nvSpPr>
        <p:spPr bwMode="auto">
          <a:xfrm flipV="1">
            <a:off x="3598863" y="3511550"/>
            <a:ext cx="77787" cy="2047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43" name="Text Box 31"/>
          <p:cNvSpPr txBox="1">
            <a:spLocks noChangeArrowheads="1"/>
          </p:cNvSpPr>
          <p:nvPr/>
        </p:nvSpPr>
        <p:spPr bwMode="auto">
          <a:xfrm>
            <a:off x="7624763" y="5008563"/>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44" name="Text Box 32"/>
          <p:cNvSpPr txBox="1">
            <a:spLocks noChangeArrowheads="1"/>
          </p:cNvSpPr>
          <p:nvPr/>
        </p:nvSpPr>
        <p:spPr bwMode="auto">
          <a:xfrm>
            <a:off x="3598863" y="5008563"/>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45" name="Text Box 33"/>
          <p:cNvSpPr txBox="1">
            <a:spLocks noChangeArrowheads="1"/>
          </p:cNvSpPr>
          <p:nvPr/>
        </p:nvSpPr>
        <p:spPr bwMode="auto">
          <a:xfrm>
            <a:off x="2282825" y="1743075"/>
            <a:ext cx="1857375"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Investice</a:t>
            </a:r>
          </a:p>
        </p:txBody>
      </p:sp>
      <p:sp>
        <p:nvSpPr>
          <p:cNvPr id="111646" name="Line 34"/>
          <p:cNvSpPr>
            <a:spLocks noChangeShapeType="1"/>
          </p:cNvSpPr>
          <p:nvPr/>
        </p:nvSpPr>
        <p:spPr bwMode="auto">
          <a:xfrm>
            <a:off x="3443288" y="2082800"/>
            <a:ext cx="387350" cy="952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47" name="Freeform 35"/>
          <p:cNvSpPr>
            <a:spLocks/>
          </p:cNvSpPr>
          <p:nvPr/>
        </p:nvSpPr>
        <p:spPr bwMode="auto">
          <a:xfrm>
            <a:off x="2554288" y="2016125"/>
            <a:ext cx="812800" cy="1223963"/>
          </a:xfrm>
          <a:custGeom>
            <a:avLst/>
            <a:gdLst>
              <a:gd name="T0" fmla="*/ 2147483647 w 476"/>
              <a:gd name="T1" fmla="*/ 2147483647 h 816"/>
              <a:gd name="T2" fmla="*/ 2147483647 w 476"/>
              <a:gd name="T3" fmla="*/ 2147483647 h 816"/>
              <a:gd name="T4" fmla="*/ 2147483647 w 476"/>
              <a:gd name="T5" fmla="*/ 0 h 816"/>
              <a:gd name="T6" fmla="*/ 0 60000 65536"/>
              <a:gd name="T7" fmla="*/ 0 60000 65536"/>
              <a:gd name="T8" fmla="*/ 0 60000 65536"/>
              <a:gd name="T9" fmla="*/ 0 w 476"/>
              <a:gd name="T10" fmla="*/ 0 h 816"/>
              <a:gd name="T11" fmla="*/ 476 w 476"/>
              <a:gd name="T12" fmla="*/ 816 h 816"/>
            </a:gdLst>
            <a:ahLst/>
            <a:cxnLst>
              <a:cxn ang="T6">
                <a:pos x="T0" y="T1"/>
              </a:cxn>
              <a:cxn ang="T7">
                <a:pos x="T2" y="T3"/>
              </a:cxn>
              <a:cxn ang="T8">
                <a:pos x="T4" y="T5"/>
              </a:cxn>
            </a:cxnLst>
            <a:rect l="T9" t="T10" r="T11" b="T12"/>
            <a:pathLst>
              <a:path w="476" h="816">
                <a:moveTo>
                  <a:pt x="476" y="816"/>
                </a:moveTo>
                <a:cubicBezTo>
                  <a:pt x="306" y="634"/>
                  <a:pt x="136" y="453"/>
                  <a:pt x="68" y="317"/>
                </a:cubicBezTo>
                <a:cubicBezTo>
                  <a:pt x="0" y="181"/>
                  <a:pt x="68" y="53"/>
                  <a:pt x="68"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48" name="Line 36"/>
          <p:cNvSpPr>
            <a:spLocks noChangeShapeType="1"/>
          </p:cNvSpPr>
          <p:nvPr/>
        </p:nvSpPr>
        <p:spPr bwMode="auto">
          <a:xfrm flipV="1">
            <a:off x="2592388" y="2016125"/>
            <a:ext cx="77787"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49" name="Text Box 37"/>
          <p:cNvSpPr txBox="1">
            <a:spLocks noChangeArrowheads="1"/>
          </p:cNvSpPr>
          <p:nvPr/>
        </p:nvSpPr>
        <p:spPr bwMode="auto">
          <a:xfrm>
            <a:off x="5378450" y="1401763"/>
            <a:ext cx="1703388"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Prac. místa</a:t>
            </a:r>
          </a:p>
        </p:txBody>
      </p:sp>
      <p:sp>
        <p:nvSpPr>
          <p:cNvPr id="111650" name="Line 38"/>
          <p:cNvSpPr>
            <a:spLocks noChangeShapeType="1"/>
          </p:cNvSpPr>
          <p:nvPr/>
        </p:nvSpPr>
        <p:spPr bwMode="auto">
          <a:xfrm flipV="1">
            <a:off x="3754438" y="1674813"/>
            <a:ext cx="1547812" cy="2047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51" name="Freeform 39"/>
          <p:cNvSpPr>
            <a:spLocks/>
          </p:cNvSpPr>
          <p:nvPr/>
        </p:nvSpPr>
        <p:spPr bwMode="auto">
          <a:xfrm>
            <a:off x="6694488" y="1449388"/>
            <a:ext cx="2246312" cy="1519237"/>
          </a:xfrm>
          <a:custGeom>
            <a:avLst/>
            <a:gdLst>
              <a:gd name="T0" fmla="*/ 0 w 1316"/>
              <a:gd name="T1" fmla="*/ 2147483647 h 1013"/>
              <a:gd name="T2" fmla="*/ 2147483647 w 1316"/>
              <a:gd name="T3" fmla="*/ 2147483647 h 1013"/>
              <a:gd name="T4" fmla="*/ 2147483647 w 1316"/>
              <a:gd name="T5" fmla="*/ 2147483647 h 1013"/>
              <a:gd name="T6" fmla="*/ 0 60000 65536"/>
              <a:gd name="T7" fmla="*/ 0 60000 65536"/>
              <a:gd name="T8" fmla="*/ 0 60000 65536"/>
              <a:gd name="T9" fmla="*/ 0 w 1316"/>
              <a:gd name="T10" fmla="*/ 0 h 1013"/>
              <a:gd name="T11" fmla="*/ 1316 w 1316"/>
              <a:gd name="T12" fmla="*/ 1013 h 1013"/>
            </a:gdLst>
            <a:ahLst/>
            <a:cxnLst>
              <a:cxn ang="T6">
                <a:pos x="T0" y="T1"/>
              </a:cxn>
              <a:cxn ang="T7">
                <a:pos x="T2" y="T3"/>
              </a:cxn>
              <a:cxn ang="T8">
                <a:pos x="T4" y="T5"/>
              </a:cxn>
            </a:cxnLst>
            <a:rect l="T9" t="T10" r="T11" b="T12"/>
            <a:pathLst>
              <a:path w="1316" h="1013">
                <a:moveTo>
                  <a:pt x="0" y="105"/>
                </a:moveTo>
                <a:cubicBezTo>
                  <a:pt x="389" y="52"/>
                  <a:pt x="779" y="0"/>
                  <a:pt x="998" y="151"/>
                </a:cubicBezTo>
                <a:cubicBezTo>
                  <a:pt x="1217" y="302"/>
                  <a:pt x="1263" y="877"/>
                  <a:pt x="1316" y="101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52" name="Line 40"/>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53" name="Freeform 41"/>
          <p:cNvSpPr>
            <a:spLocks/>
          </p:cNvSpPr>
          <p:nvPr/>
        </p:nvSpPr>
        <p:spPr bwMode="auto">
          <a:xfrm>
            <a:off x="6694488" y="1449388"/>
            <a:ext cx="2246312" cy="1519237"/>
          </a:xfrm>
          <a:custGeom>
            <a:avLst/>
            <a:gdLst>
              <a:gd name="T0" fmla="*/ 0 w 1316"/>
              <a:gd name="T1" fmla="*/ 2147483647 h 1013"/>
              <a:gd name="T2" fmla="*/ 2147483647 w 1316"/>
              <a:gd name="T3" fmla="*/ 2147483647 h 1013"/>
              <a:gd name="T4" fmla="*/ 2147483647 w 1316"/>
              <a:gd name="T5" fmla="*/ 2147483647 h 1013"/>
              <a:gd name="T6" fmla="*/ 0 60000 65536"/>
              <a:gd name="T7" fmla="*/ 0 60000 65536"/>
              <a:gd name="T8" fmla="*/ 0 60000 65536"/>
              <a:gd name="T9" fmla="*/ 0 w 1316"/>
              <a:gd name="T10" fmla="*/ 0 h 1013"/>
              <a:gd name="T11" fmla="*/ 1316 w 1316"/>
              <a:gd name="T12" fmla="*/ 1013 h 1013"/>
            </a:gdLst>
            <a:ahLst/>
            <a:cxnLst>
              <a:cxn ang="T6">
                <a:pos x="T0" y="T1"/>
              </a:cxn>
              <a:cxn ang="T7">
                <a:pos x="T2" y="T3"/>
              </a:cxn>
              <a:cxn ang="T8">
                <a:pos x="T4" y="T5"/>
              </a:cxn>
            </a:cxnLst>
            <a:rect l="T9" t="T10" r="T11" b="T12"/>
            <a:pathLst>
              <a:path w="1316" h="1013">
                <a:moveTo>
                  <a:pt x="0" y="105"/>
                </a:moveTo>
                <a:cubicBezTo>
                  <a:pt x="389" y="52"/>
                  <a:pt x="779" y="0"/>
                  <a:pt x="998" y="151"/>
                </a:cubicBezTo>
                <a:cubicBezTo>
                  <a:pt x="1217" y="302"/>
                  <a:pt x="1263" y="877"/>
                  <a:pt x="1316" y="101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54" name="Line 42"/>
          <p:cNvSpPr>
            <a:spLocks noChangeShapeType="1"/>
          </p:cNvSpPr>
          <p:nvPr/>
        </p:nvSpPr>
        <p:spPr bwMode="auto">
          <a:xfrm>
            <a:off x="8553450" y="2832100"/>
            <a:ext cx="0" cy="1349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55" name="Freeform 43"/>
          <p:cNvSpPr>
            <a:spLocks/>
          </p:cNvSpPr>
          <p:nvPr/>
        </p:nvSpPr>
        <p:spPr bwMode="auto">
          <a:xfrm>
            <a:off x="6694488" y="1449388"/>
            <a:ext cx="2246312" cy="1519237"/>
          </a:xfrm>
          <a:custGeom>
            <a:avLst/>
            <a:gdLst>
              <a:gd name="T0" fmla="*/ 0 w 1316"/>
              <a:gd name="T1" fmla="*/ 2147483647 h 1013"/>
              <a:gd name="T2" fmla="*/ 2147483647 w 1316"/>
              <a:gd name="T3" fmla="*/ 2147483647 h 1013"/>
              <a:gd name="T4" fmla="*/ 2147483647 w 1316"/>
              <a:gd name="T5" fmla="*/ 2147483647 h 1013"/>
              <a:gd name="T6" fmla="*/ 0 60000 65536"/>
              <a:gd name="T7" fmla="*/ 0 60000 65536"/>
              <a:gd name="T8" fmla="*/ 0 60000 65536"/>
              <a:gd name="T9" fmla="*/ 0 w 1316"/>
              <a:gd name="T10" fmla="*/ 0 h 1013"/>
              <a:gd name="T11" fmla="*/ 1316 w 1316"/>
              <a:gd name="T12" fmla="*/ 1013 h 1013"/>
            </a:gdLst>
            <a:ahLst/>
            <a:cxnLst>
              <a:cxn ang="T6">
                <a:pos x="T0" y="T1"/>
              </a:cxn>
              <a:cxn ang="T7">
                <a:pos x="T2" y="T3"/>
              </a:cxn>
              <a:cxn ang="T8">
                <a:pos x="T4" y="T5"/>
              </a:cxn>
            </a:cxnLst>
            <a:rect l="T9" t="T10" r="T11" b="T12"/>
            <a:pathLst>
              <a:path w="1316" h="1013">
                <a:moveTo>
                  <a:pt x="0" y="105"/>
                </a:moveTo>
                <a:cubicBezTo>
                  <a:pt x="389" y="52"/>
                  <a:pt x="779" y="0"/>
                  <a:pt x="998" y="151"/>
                </a:cubicBezTo>
                <a:cubicBezTo>
                  <a:pt x="1217" y="302"/>
                  <a:pt x="1263" y="877"/>
                  <a:pt x="1316" y="101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11656" name="Line 44"/>
          <p:cNvSpPr>
            <a:spLocks noChangeShapeType="1"/>
          </p:cNvSpPr>
          <p:nvPr/>
        </p:nvSpPr>
        <p:spPr bwMode="auto">
          <a:xfrm>
            <a:off x="8861425" y="2763838"/>
            <a:ext cx="79375" cy="271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57" name="Text Box 45"/>
          <p:cNvSpPr txBox="1">
            <a:spLocks noChangeArrowheads="1"/>
          </p:cNvSpPr>
          <p:nvPr/>
        </p:nvSpPr>
        <p:spPr bwMode="auto">
          <a:xfrm>
            <a:off x="7392988" y="1198563"/>
            <a:ext cx="6175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58" name="Text Box 46"/>
          <p:cNvSpPr txBox="1">
            <a:spLocks noChangeArrowheads="1"/>
          </p:cNvSpPr>
          <p:nvPr/>
        </p:nvSpPr>
        <p:spPr bwMode="auto">
          <a:xfrm>
            <a:off x="4451350" y="1401763"/>
            <a:ext cx="331788"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59" name="Text Box 47"/>
          <p:cNvSpPr txBox="1">
            <a:spLocks noChangeArrowheads="1"/>
          </p:cNvSpPr>
          <p:nvPr/>
        </p:nvSpPr>
        <p:spPr bwMode="auto">
          <a:xfrm>
            <a:off x="2438400" y="2695575"/>
            <a:ext cx="5413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60" name="Text Box 48"/>
          <p:cNvSpPr txBox="1">
            <a:spLocks noChangeArrowheads="1"/>
          </p:cNvSpPr>
          <p:nvPr/>
        </p:nvSpPr>
        <p:spPr bwMode="auto">
          <a:xfrm>
            <a:off x="3598863" y="2219325"/>
            <a:ext cx="3333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111661" name="Line 46"/>
          <p:cNvSpPr>
            <a:spLocks noChangeShapeType="1"/>
          </p:cNvSpPr>
          <p:nvPr/>
        </p:nvSpPr>
        <p:spPr bwMode="auto">
          <a:xfrm flipH="1">
            <a:off x="5921375" y="3511550"/>
            <a:ext cx="385763" cy="12938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1662" name="Text Box 21"/>
          <p:cNvSpPr txBox="1">
            <a:spLocks noChangeArrowheads="1"/>
          </p:cNvSpPr>
          <p:nvPr/>
        </p:nvSpPr>
        <p:spPr bwMode="auto">
          <a:xfrm>
            <a:off x="5999163" y="4192588"/>
            <a:ext cx="7731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111663" name="Text Box 48"/>
          <p:cNvSpPr txBox="1">
            <a:spLocks noChangeArrowheads="1"/>
          </p:cNvSpPr>
          <p:nvPr/>
        </p:nvSpPr>
        <p:spPr bwMode="auto">
          <a:xfrm>
            <a:off x="347663" y="4873625"/>
            <a:ext cx="2941637"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Bohatí =? majitelé a management?</a:t>
            </a:r>
          </a:p>
          <a:p>
            <a:pPr algn="l" eaLnBrk="1" hangingPunct="1">
              <a:spcBef>
                <a:spcPct val="50000"/>
              </a:spcBef>
            </a:pPr>
            <a:r>
              <a:rPr lang="cs-CZ" altLang="cs-CZ">
                <a:latin typeface="Arial" panose="020B0604020202020204" pitchFamily="34" charset="0"/>
              </a:rPr>
              <a:t>Chudí= řadoví pracovníci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F7912093-762C-42D2-9C53-719685C48BB3}"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1914766-3A56-4C48-B631-B6107BB11C9C}" type="slidenum">
              <a:rPr lang="cs-CZ" altLang="cs-CZ">
                <a:latin typeface="Arial" panose="020B0604020202020204" pitchFamily="34" charset="0"/>
              </a:rPr>
              <a:pPr eaLnBrk="1" hangingPunct="1"/>
              <a:t>11</a:t>
            </a:fld>
            <a:endParaRPr lang="cs-CZ" altLang="cs-CZ">
              <a:latin typeface="Arial" panose="020B0604020202020204" pitchFamily="34" charset="0"/>
            </a:endParaRPr>
          </a:p>
        </p:txBody>
      </p:sp>
      <p:sp>
        <p:nvSpPr>
          <p:cNvPr id="9220" name="Rectangle 2"/>
          <p:cNvSpPr>
            <a:spLocks noGrp="1" noChangeArrowheads="1"/>
          </p:cNvSpPr>
          <p:nvPr>
            <p:ph type="title"/>
          </p:nvPr>
        </p:nvSpPr>
        <p:spPr>
          <a:xfrm>
            <a:off x="503238" y="246063"/>
            <a:ext cx="9056687" cy="1409700"/>
          </a:xfrm>
        </p:spPr>
        <p:txBody>
          <a:bodyPr/>
          <a:lstStyle/>
          <a:p>
            <a:pPr eaLnBrk="1" hangingPunct="1"/>
            <a:r>
              <a:rPr lang="cs-CZ" altLang="cs-CZ" sz="3200" smtClean="0"/>
              <a:t>IS jsou základním nástrojem globalizace světové ekonomiky, informatizace společnosti a změn ve výrobních procesech a vztazích lidí, </a:t>
            </a:r>
            <a:r>
              <a:rPr lang="cs-CZ" altLang="cs-CZ" sz="1400" smtClean="0"/>
              <a:t>opakování </a:t>
            </a:r>
          </a:p>
        </p:txBody>
      </p:sp>
      <p:sp>
        <p:nvSpPr>
          <p:cNvPr id="9221" name="Rectangle 3"/>
          <p:cNvSpPr>
            <a:spLocks noGrp="1" noChangeArrowheads="1"/>
          </p:cNvSpPr>
          <p:nvPr>
            <p:ph type="body" idx="1"/>
          </p:nvPr>
        </p:nvSpPr>
        <p:spPr>
          <a:xfrm>
            <a:off x="347663" y="1800225"/>
            <a:ext cx="9175750" cy="4025900"/>
          </a:xfrm>
        </p:spPr>
        <p:txBody>
          <a:bodyPr/>
          <a:lstStyle/>
          <a:p>
            <a:pPr eaLnBrk="1" hangingPunct="1">
              <a:lnSpc>
                <a:spcPct val="80000"/>
              </a:lnSpc>
            </a:pPr>
            <a:r>
              <a:rPr lang="cs-CZ" altLang="cs-CZ" sz="2000" smtClean="0"/>
              <a:t>Většina současných SW projektů se týká vývoje IS, IS jsou integrální částí technologií a dokonce i domácích spotřebičů </a:t>
            </a:r>
          </a:p>
          <a:p>
            <a:pPr eaLnBrk="1" hangingPunct="1">
              <a:lnSpc>
                <a:spcPct val="80000"/>
              </a:lnSpc>
            </a:pPr>
            <a:r>
              <a:rPr lang="cs-CZ" altLang="cs-CZ" sz="1800" smtClean="0"/>
              <a:t>Vývoj IS je složitý i když jsou jednotlivé funkce jednoduché, protože</a:t>
            </a:r>
          </a:p>
          <a:p>
            <a:pPr lvl="1" eaLnBrk="1" hangingPunct="1">
              <a:lnSpc>
                <a:spcPct val="80000"/>
              </a:lnSpc>
            </a:pPr>
            <a:r>
              <a:rPr lang="cs-CZ" altLang="cs-CZ" sz="1600" smtClean="0"/>
              <a:t>IS mají mnoho funkcí, není jasné, které jsou z funkci důležité,  </a:t>
            </a:r>
          </a:p>
          <a:p>
            <a:pPr lvl="1" eaLnBrk="1" hangingPunct="1">
              <a:lnSpc>
                <a:spcPct val="80000"/>
              </a:lnSpc>
            </a:pPr>
            <a:r>
              <a:rPr lang="cs-CZ" altLang="cs-CZ" sz="1600" smtClean="0"/>
              <a:t>požadavky na funkce se mění</a:t>
            </a:r>
          </a:p>
          <a:p>
            <a:pPr lvl="1" eaLnBrk="1" hangingPunct="1">
              <a:lnSpc>
                <a:spcPct val="80000"/>
              </a:lnSpc>
            </a:pPr>
            <a:r>
              <a:rPr lang="cs-CZ" altLang="cs-CZ" sz="1600" smtClean="0"/>
              <a:t>IS jsou velké a mění se</a:t>
            </a:r>
          </a:p>
          <a:p>
            <a:pPr lvl="1" eaLnBrk="1" hangingPunct="1">
              <a:lnSpc>
                <a:spcPct val="80000"/>
              </a:lnSpc>
            </a:pPr>
            <a:r>
              <a:rPr lang="cs-CZ" altLang="cs-CZ" sz="1600" smtClean="0"/>
              <a:t>Obtíže při odhadu toho, jaké mají efekty a tedy i potíže při specifikacích toho, co mají dělat</a:t>
            </a:r>
          </a:p>
          <a:p>
            <a:pPr lvl="1" eaLnBrk="1" hangingPunct="1">
              <a:lnSpc>
                <a:spcPct val="80000"/>
              </a:lnSpc>
            </a:pPr>
            <a:r>
              <a:rPr lang="cs-CZ" altLang="cs-CZ" sz="1600" smtClean="0"/>
              <a:t>Jsou otevřené</a:t>
            </a:r>
          </a:p>
          <a:p>
            <a:pPr lvl="1" eaLnBrk="1" hangingPunct="1">
              <a:lnSpc>
                <a:spcPct val="80000"/>
              </a:lnSpc>
            </a:pPr>
            <a:r>
              <a:rPr lang="cs-CZ" altLang="cs-CZ" sz="1600" smtClean="0">
                <a:solidFill>
                  <a:srgbClr val="FF0000"/>
                </a:solidFill>
              </a:rPr>
              <a:t>Dotýkají se zájmů lidí a zahrnují činnosti lidí</a:t>
            </a:r>
          </a:p>
          <a:p>
            <a:pPr lvl="2" eaLnBrk="1" hangingPunct="1">
              <a:lnSpc>
                <a:spcPct val="80000"/>
              </a:lnSpc>
            </a:pPr>
            <a:r>
              <a:rPr lang="cs-CZ" altLang="cs-CZ" sz="1400" smtClean="0"/>
              <a:t>Lidé dělají chyby, mají různé zájmy, IS může ohrožovat jejich prac. místa</a:t>
            </a:r>
          </a:p>
          <a:p>
            <a:pPr lvl="2" eaLnBrk="1" hangingPunct="1">
              <a:lnSpc>
                <a:spcPct val="80000"/>
              </a:lnSpc>
            </a:pPr>
            <a:r>
              <a:rPr lang="cs-CZ" altLang="cs-CZ" sz="1400" smtClean="0"/>
              <a:t>Lidé se musí se zaučovat a jejich práce kontrolovat</a:t>
            </a:r>
          </a:p>
          <a:p>
            <a:pPr lvl="2" eaLnBrk="1" hangingPunct="1">
              <a:lnSpc>
                <a:spcPct val="80000"/>
              </a:lnSpc>
            </a:pPr>
            <a:r>
              <a:rPr lang="cs-CZ" altLang="cs-CZ" sz="1400" smtClean="0"/>
              <a:t>Systém k nim musí být vstřícný a nevyvolávat snahy o sabotáž</a:t>
            </a:r>
          </a:p>
          <a:p>
            <a:pPr eaLnBrk="1" hangingPunct="1">
              <a:lnSpc>
                <a:spcPct val="80000"/>
              </a:lnSpc>
            </a:pPr>
            <a:r>
              <a:rPr lang="cs-CZ" altLang="cs-CZ" sz="2000" smtClean="0"/>
              <a:t>Mnohdy nelze používat klasické formy vývoje monolitů</a:t>
            </a:r>
          </a:p>
          <a:p>
            <a:pPr lvl="1" eaLnBrk="1" hangingPunct="1">
              <a:lnSpc>
                <a:spcPct val="80000"/>
              </a:lnSpc>
            </a:pPr>
            <a:r>
              <a:rPr lang="cs-CZ" altLang="cs-CZ" sz="1600" smtClean="0"/>
              <a:t>Musím použít to co je a nemám možnost to přepsat</a:t>
            </a:r>
          </a:p>
          <a:p>
            <a:pPr lvl="1" eaLnBrk="1" hangingPunct="1">
              <a:lnSpc>
                <a:spcPct val="80000"/>
              </a:lnSpc>
            </a:pPr>
            <a:r>
              <a:rPr lang="cs-CZ" altLang="cs-CZ" sz="1600" smtClean="0"/>
              <a:t>Velké systémy musí mít komponetovou strukturu</a:t>
            </a:r>
          </a:p>
        </p:txBody>
      </p:sp>
      <p:sp>
        <p:nvSpPr>
          <p:cNvPr id="9222" name="AutoShape 6"/>
          <p:cNvSpPr>
            <a:spLocks noChangeArrowheads="1"/>
          </p:cNvSpPr>
          <p:nvPr/>
        </p:nvSpPr>
        <p:spPr bwMode="auto">
          <a:xfrm>
            <a:off x="9404350" y="0"/>
            <a:ext cx="77788" cy="177800"/>
          </a:xfrm>
          <a:prstGeom prst="upArrow">
            <a:avLst>
              <a:gd name="adj1" fmla="val 50000"/>
              <a:gd name="adj2" fmla="val 6190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A5EBE52-EFA4-42B7-B5A1-D83EC7C4525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B510E5E-AC50-4238-B890-0DD5A6DF777D}" type="slidenum">
              <a:rPr lang="cs-CZ" altLang="cs-CZ">
                <a:latin typeface="Arial" panose="020B0604020202020204" pitchFamily="34" charset="0"/>
              </a:rPr>
              <a:pPr eaLnBrk="1" hangingPunct="1"/>
              <a:t>110</a:t>
            </a:fld>
            <a:endParaRPr lang="cs-CZ" altLang="cs-CZ">
              <a:latin typeface="Arial" panose="020B0604020202020204" pitchFamily="34" charset="0"/>
            </a:endParaRPr>
          </a:p>
        </p:txBody>
      </p:sp>
      <p:sp>
        <p:nvSpPr>
          <p:cNvPr id="112644" name="Rectangle 2"/>
          <p:cNvSpPr>
            <a:spLocks noGrp="1" noChangeArrowheads="1"/>
          </p:cNvSpPr>
          <p:nvPr>
            <p:ph type="title"/>
          </p:nvPr>
        </p:nvSpPr>
        <p:spPr/>
        <p:txBody>
          <a:bodyPr/>
          <a:lstStyle/>
          <a:p>
            <a:pPr eaLnBrk="1" hangingPunct="1"/>
            <a:r>
              <a:rPr lang="cs-CZ" altLang="cs-CZ" sz="4000" smtClean="0"/>
              <a:t>Kvalitní IS se v profesní byrokracii buduje obtížně</a:t>
            </a:r>
          </a:p>
        </p:txBody>
      </p:sp>
      <p:sp>
        <p:nvSpPr>
          <p:cNvPr id="112645" name="Rectangle 3"/>
          <p:cNvSpPr>
            <a:spLocks noGrp="1" noChangeArrowheads="1"/>
          </p:cNvSpPr>
          <p:nvPr>
            <p:ph type="body" idx="1"/>
          </p:nvPr>
        </p:nvSpPr>
        <p:spPr>
          <a:xfrm>
            <a:off x="503238" y="1871663"/>
            <a:ext cx="8823325" cy="3887787"/>
          </a:xfrm>
        </p:spPr>
        <p:txBody>
          <a:bodyPr/>
          <a:lstStyle/>
          <a:p>
            <a:pPr eaLnBrk="1" hangingPunct="1">
              <a:lnSpc>
                <a:spcPct val="80000"/>
              </a:lnSpc>
            </a:pPr>
            <a:r>
              <a:rPr lang="cs-CZ" altLang="cs-CZ" sz="1600" smtClean="0">
                <a:latin typeface="Arial Narrow" panose="020B0606020202030204" pitchFamily="34" charset="0"/>
              </a:rPr>
              <a:t>IS státu (e-government) musí být v souladu s legislativou</a:t>
            </a:r>
          </a:p>
          <a:p>
            <a:pPr lvl="1" eaLnBrk="1" hangingPunct="1">
              <a:lnSpc>
                <a:spcPct val="80000"/>
              </a:lnSpc>
            </a:pPr>
            <a:r>
              <a:rPr lang="cs-CZ" altLang="cs-CZ" sz="1400" smtClean="0">
                <a:latin typeface="Arial Narrow" panose="020B0606020202030204" pitchFamily="34" charset="0"/>
              </a:rPr>
              <a:t>Kvalitní řešení nebývá díky nedomyšlené nebo nevyvážené legislativě možné. </a:t>
            </a:r>
          </a:p>
          <a:p>
            <a:pPr lvl="1" eaLnBrk="1" hangingPunct="1">
              <a:lnSpc>
                <a:spcPct val="80000"/>
              </a:lnSpc>
            </a:pPr>
            <a:r>
              <a:rPr lang="cs-CZ" altLang="cs-CZ" sz="1400" smtClean="0">
                <a:latin typeface="Arial Narrow" panose="020B0606020202030204" pitchFamily="34" charset="0"/>
              </a:rPr>
              <a:t>Může to vést až k nutnosti politických akcí (kampaně na veřejnosti, veřejné diskuse před volbami i během volebního období), různé varianty lobbingu, dlouhodobě ovlivňování stran</a:t>
            </a:r>
          </a:p>
          <a:p>
            <a:pPr eaLnBrk="1" hangingPunct="1">
              <a:lnSpc>
                <a:spcPct val="80000"/>
              </a:lnSpc>
            </a:pPr>
            <a:r>
              <a:rPr lang="cs-CZ" altLang="cs-CZ" sz="1600" smtClean="0">
                <a:latin typeface="Arial Narrow" panose="020B0606020202030204" pitchFamily="34" charset="0"/>
              </a:rPr>
              <a:t>IS státu by měl usnadňovat práci úředníků, usnadňovat úřední procedury pro občany a umožňovat  analýzu a kontrolu politických rozhodnutí (např. ve zdravotnictví nebo při školských reformách). Zvláště slabé je to  s tou analýzou. </a:t>
            </a:r>
          </a:p>
          <a:p>
            <a:pPr lvl="1" eaLnBrk="1" hangingPunct="1">
              <a:lnSpc>
                <a:spcPct val="80000"/>
              </a:lnSpc>
            </a:pPr>
            <a:r>
              <a:rPr lang="cs-CZ" altLang="cs-CZ" sz="1400" smtClean="0">
                <a:latin typeface="Arial Narrow" panose="020B0606020202030204" pitchFamily="34" charset="0"/>
              </a:rPr>
              <a:t>Obava o pozice, </a:t>
            </a:r>
          </a:p>
          <a:p>
            <a:pPr lvl="1" eaLnBrk="1" hangingPunct="1">
              <a:lnSpc>
                <a:spcPct val="80000"/>
              </a:lnSpc>
            </a:pPr>
            <a:r>
              <a:rPr lang="cs-CZ" altLang="cs-CZ" sz="1400" smtClean="0">
                <a:latin typeface="Arial Narrow" panose="020B0606020202030204" pitchFamily="34" charset="0"/>
              </a:rPr>
              <a:t>Důsledky nevhodných rozhodnutí jsou pro zúčastnělé nepřímé.</a:t>
            </a:r>
          </a:p>
          <a:p>
            <a:pPr lvl="2" eaLnBrk="1" hangingPunct="1">
              <a:lnSpc>
                <a:spcPct val="80000"/>
              </a:lnSpc>
            </a:pPr>
            <a:r>
              <a:rPr lang="cs-CZ" altLang="cs-CZ" sz="1200" smtClean="0">
                <a:latin typeface="Arial Narrow" panose="020B0606020202030204" pitchFamily="34" charset="0"/>
              </a:rPr>
              <a:t>Nebezpečí nekalých praktik je vyšší než v soukromé sféře</a:t>
            </a:r>
          </a:p>
          <a:p>
            <a:pPr lvl="2" eaLnBrk="1" hangingPunct="1">
              <a:lnSpc>
                <a:spcPct val="80000"/>
              </a:lnSpc>
            </a:pPr>
            <a:r>
              <a:rPr lang="cs-CZ" altLang="cs-CZ" sz="1200" smtClean="0">
                <a:latin typeface="Arial Narrow" panose="020B0606020202030204" pitchFamily="34" charset="0"/>
              </a:rPr>
              <a:t>Menší nasazení a menší opatrnost při formulaci požadavků</a:t>
            </a:r>
          </a:p>
          <a:p>
            <a:pPr lvl="1" eaLnBrk="1" hangingPunct="1">
              <a:lnSpc>
                <a:spcPct val="80000"/>
              </a:lnSpc>
            </a:pPr>
            <a:r>
              <a:rPr lang="cs-CZ" altLang="cs-CZ" sz="1400" smtClean="0">
                <a:latin typeface="Arial Narrow" panose="020B0606020202030204" pitchFamily="34" charset="0"/>
              </a:rPr>
              <a:t>Obava z kontroly</a:t>
            </a:r>
            <a:endParaRPr lang="cs-CZ" altLang="cs-CZ" sz="1400" smtClean="0"/>
          </a:p>
          <a:p>
            <a:pPr lvl="1" eaLnBrk="1" hangingPunct="1">
              <a:lnSpc>
                <a:spcPct val="80000"/>
              </a:lnSpc>
            </a:pPr>
            <a:r>
              <a:rPr lang="cs-CZ" altLang="cs-CZ" sz="1400" smtClean="0"/>
              <a:t>Nízká zainteresovanost na kvalitě řešení, někdy opačný zájem (další peníze na úpravy, možnost dalších úplatků)</a:t>
            </a:r>
          </a:p>
          <a:p>
            <a:pPr lvl="1" eaLnBrk="1" hangingPunct="1">
              <a:lnSpc>
                <a:spcPct val="80000"/>
              </a:lnSpc>
            </a:pPr>
            <a:r>
              <a:rPr lang="cs-CZ" altLang="cs-CZ" sz="1400" smtClean="0">
                <a:latin typeface="Arial Narrow" panose="020B0606020202030204" pitchFamily="34" charset="0"/>
              </a:rPr>
              <a:t>Pomalé zavádění datových schránek v ČR</a:t>
            </a:r>
          </a:p>
          <a:p>
            <a:pPr eaLnBrk="1" hangingPunct="1">
              <a:lnSpc>
                <a:spcPct val="80000"/>
              </a:lnSpc>
            </a:pPr>
            <a:r>
              <a:rPr lang="cs-CZ" altLang="cs-CZ" sz="1600" smtClean="0">
                <a:latin typeface="Arial Narrow" panose="020B0606020202030204" pitchFamily="34" charset="0"/>
              </a:rPr>
              <a:t>Nějakým způsobem by měl podporovat odpovědnost za práci a spolupráci lidí v různých rolích.</a:t>
            </a:r>
          </a:p>
          <a:p>
            <a:pPr eaLnBrk="1" hangingPunct="1">
              <a:lnSpc>
                <a:spcPct val="80000"/>
              </a:lnSpc>
            </a:pPr>
            <a:r>
              <a:rPr lang="cs-CZ" altLang="cs-CZ" sz="1600" smtClean="0">
                <a:latin typeface="Arial Narrow" panose="020B0606020202030204" pitchFamily="34" charset="0"/>
              </a:rPr>
              <a:t>Podobné úkoly jsou i v jiných profesních byrokraciích</a:t>
            </a:r>
            <a:r>
              <a:rPr lang="cs-CZ" altLang="cs-CZ" sz="1600" smtClean="0"/>
              <a:t> mimo státní správu (školy)</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p:cNvSpPr>
            <a:spLocks noGrp="1"/>
          </p:cNvSpPr>
          <p:nvPr>
            <p:ph type="title" idx="4294967295"/>
          </p:nvPr>
        </p:nvSpPr>
        <p:spPr/>
        <p:txBody>
          <a:bodyPr/>
          <a:lstStyle/>
          <a:p>
            <a:pPr eaLnBrk="1" hangingPunct="1"/>
            <a:r>
              <a:rPr lang="cs-CZ" altLang="cs-CZ" smtClean="0"/>
              <a:t>Pozorování</a:t>
            </a:r>
          </a:p>
        </p:txBody>
      </p:sp>
      <p:sp>
        <p:nvSpPr>
          <p:cNvPr id="113667" name="Zástupný symbol pro obsah 2"/>
          <p:cNvSpPr>
            <a:spLocks noGrp="1"/>
          </p:cNvSpPr>
          <p:nvPr>
            <p:ph idx="4294967295"/>
          </p:nvPr>
        </p:nvSpPr>
        <p:spPr>
          <a:xfrm>
            <a:off x="490538" y="1743075"/>
            <a:ext cx="9221787" cy="4044950"/>
          </a:xfrm>
        </p:spPr>
        <p:txBody>
          <a:bodyPr/>
          <a:lstStyle/>
          <a:p>
            <a:pPr eaLnBrk="1" hangingPunct="1">
              <a:lnSpc>
                <a:spcPct val="80000"/>
              </a:lnSpc>
            </a:pPr>
            <a:r>
              <a:rPr lang="cs-CZ" altLang="cs-CZ" sz="2700" smtClean="0"/>
              <a:t>Nedomyšlený systém ochrany osobních dat je s velkou pravděpodobností úzkým místem (bottleneck) využívání IT v řadě oblastí, především ve státní správě a zároveň je zásadní dlouhodobou hrozbou</a:t>
            </a:r>
          </a:p>
          <a:p>
            <a:pPr eaLnBrk="1" hangingPunct="1">
              <a:lnSpc>
                <a:spcPct val="80000"/>
              </a:lnSpc>
            </a:pPr>
            <a:r>
              <a:rPr lang="cs-CZ" altLang="cs-CZ" sz="2700" smtClean="0"/>
              <a:t>To znamená, že v těchto oblastech situaci nezlepší libovolně velké investice pokud se pravidla ochrany dat nezmění. </a:t>
            </a:r>
          </a:p>
          <a:p>
            <a:pPr lvl="1" eaLnBrk="1" hangingPunct="1">
              <a:lnSpc>
                <a:spcPct val="80000"/>
              </a:lnSpc>
            </a:pPr>
            <a:r>
              <a:rPr lang="cs-CZ" altLang="cs-CZ" sz="2400" smtClean="0"/>
              <a:t>Investice pouze umožní další zkomplikování administrativních procesů bez skutečných přínosů, to se podobá situaci ve starých říších na konci jejich existence</a:t>
            </a:r>
          </a:p>
          <a:p>
            <a:pPr lvl="1" eaLnBrk="1" hangingPunct="1">
              <a:lnSpc>
                <a:spcPct val="80000"/>
              </a:lnSpc>
            </a:pPr>
            <a:r>
              <a:rPr lang="cs-CZ" altLang="cs-CZ" sz="2400" smtClean="0"/>
              <a:t>To ohrožuje informatiku  a vlastně celou společnost </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377825" y="1368425"/>
            <a:ext cx="8929688" cy="1727200"/>
          </a:xfrm>
        </p:spPr>
        <p:txBody>
          <a:bodyPr>
            <a:normAutofit fontScale="90000"/>
          </a:bodyPr>
          <a:lstStyle/>
          <a:p>
            <a:pPr eaLnBrk="1" hangingPunct="1">
              <a:defRPr/>
            </a:pPr>
            <a:r>
              <a:rPr lang="cs-CZ" sz="4000" dirty="0" smtClean="0"/>
              <a:t>Špatně nastavená pravidla  ochrany osobních dat - úzké místo IS,     především veřejných informačních systémů</a:t>
            </a:r>
          </a:p>
        </p:txBody>
      </p:sp>
      <p:sp>
        <p:nvSpPr>
          <p:cNvPr id="114691" name="Podnadpis 2"/>
          <p:cNvSpPr>
            <a:spLocks noGrp="1"/>
          </p:cNvSpPr>
          <p:nvPr>
            <p:ph type="subTitle" idx="4294967295"/>
          </p:nvPr>
        </p:nvSpPr>
        <p:spPr>
          <a:xfrm>
            <a:off x="912813" y="3035300"/>
            <a:ext cx="8004175" cy="1954213"/>
          </a:xfrm>
        </p:spPr>
        <p:txBody>
          <a:bodyPr/>
          <a:lstStyle/>
          <a:p>
            <a:pPr marL="0" indent="0" algn="ctr" eaLnBrk="1" hangingPunct="1">
              <a:buFontTx/>
              <a:buNone/>
            </a:pPr>
            <a:r>
              <a:rPr lang="cs-CZ" altLang="cs-CZ" smtClean="0">
                <a:solidFill>
                  <a:srgbClr val="254061"/>
                </a:solidFill>
              </a:rPr>
              <a:t>Brutální metody ochrany (osobních) dat mají chránit základní lidská práva</a:t>
            </a:r>
          </a:p>
          <a:p>
            <a:pPr marL="0" indent="0" eaLnBrk="1" hangingPunct="1">
              <a:buFontTx/>
              <a:buNone/>
            </a:pPr>
            <a:endParaRPr lang="cs-CZ" altLang="cs-CZ" smtClean="0">
              <a:solidFill>
                <a:srgbClr val="898989"/>
              </a:solidFill>
            </a:endParaRPr>
          </a:p>
        </p:txBody>
      </p:sp>
      <p:sp>
        <p:nvSpPr>
          <p:cNvPr id="4" name="TextovéPole 3"/>
          <p:cNvSpPr txBox="1">
            <a:spLocks noChangeArrowheads="1"/>
          </p:cNvSpPr>
          <p:nvPr/>
        </p:nvSpPr>
        <p:spPr bwMode="auto">
          <a:xfrm>
            <a:off x="1122363" y="4329113"/>
            <a:ext cx="789463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3200">
                <a:latin typeface="Arial" panose="020B0604020202020204" pitchFamily="34" charset="0"/>
                <a:cs typeface="Arial" panose="020B0604020202020204" pitchFamily="34" charset="0"/>
              </a:rPr>
              <a:t>Dosahují ale opaku.</a:t>
            </a:r>
          </a:p>
          <a:p>
            <a:pPr eaLnBrk="1" hangingPunct="1"/>
            <a:r>
              <a:rPr lang="cs-CZ" altLang="cs-CZ" sz="3200">
                <a:latin typeface="Arial" panose="020B0604020202020204" pitchFamily="34" charset="0"/>
                <a:cs typeface="Arial" panose="020B0604020202020204" pitchFamily="34" charset="0"/>
              </a:rPr>
              <a:t>Ohrožují budoucnost IT a nejen jich</a:t>
            </a:r>
          </a:p>
          <a:p>
            <a:pPr algn="l" eaLnBrk="1" hangingPunct="1"/>
            <a:endParaRPr lang="cs-CZ" altLang="cs-CZ" sz="20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90538" y="258763"/>
            <a:ext cx="8848725" cy="2709862"/>
          </a:xfrm>
        </p:spPr>
        <p:txBody>
          <a:bodyPr>
            <a:normAutofit fontScale="90000"/>
          </a:bodyPr>
          <a:lstStyle/>
          <a:p>
            <a:pPr eaLnBrk="1" hangingPunct="1">
              <a:defRPr/>
            </a:pPr>
            <a:r>
              <a:rPr lang="cs-CZ" sz="4000" dirty="0" smtClean="0"/>
              <a:t>Ničení dat jako ochrana před Velkým bratrem </a:t>
            </a:r>
            <a:br>
              <a:rPr lang="cs-CZ" sz="4000" dirty="0" smtClean="0"/>
            </a:br>
            <a:r>
              <a:rPr lang="cs-CZ" sz="3200" dirty="0" smtClean="0"/>
              <a:t>Prý nutné pro splnění zásad Deklarace základních lidských práv a svobod, především práva na soukromí</a:t>
            </a:r>
          </a:p>
        </p:txBody>
      </p:sp>
      <p:sp>
        <p:nvSpPr>
          <p:cNvPr id="3" name="Zástupný symbol pro obsah 2"/>
          <p:cNvSpPr>
            <a:spLocks noGrp="1"/>
          </p:cNvSpPr>
          <p:nvPr>
            <p:ph idx="4294967295"/>
          </p:nvPr>
        </p:nvSpPr>
        <p:spPr>
          <a:xfrm>
            <a:off x="736600" y="3381375"/>
            <a:ext cx="8356600" cy="2378075"/>
          </a:xfrm>
        </p:spPr>
        <p:txBody>
          <a:bodyPr>
            <a:normAutofit fontScale="92500" lnSpcReduction="10000"/>
          </a:bodyPr>
          <a:lstStyle/>
          <a:p>
            <a:pPr eaLnBrk="1" hangingPunct="1">
              <a:lnSpc>
                <a:spcPct val="90000"/>
              </a:lnSpc>
              <a:defRPr/>
            </a:pPr>
            <a:r>
              <a:rPr lang="cs-CZ" sz="2700" smtClean="0"/>
              <a:t>Data se de facto smí bez explicitního souhlasu dotčených osob používat a shromažďovat pouze k účelům, pro které byla pořízena a to jen pověřenými institucemi</a:t>
            </a:r>
          </a:p>
          <a:p>
            <a:pPr eaLnBrk="1" hangingPunct="1">
              <a:lnSpc>
                <a:spcPct val="90000"/>
              </a:lnSpc>
              <a:defRPr/>
            </a:pPr>
            <a:r>
              <a:rPr lang="cs-CZ" sz="2700" smtClean="0"/>
              <a:t>Každá data nevyhovující této podmínce musí být zničena</a:t>
            </a:r>
          </a:p>
          <a:p>
            <a:pPr eaLnBrk="1" hangingPunct="1">
              <a:lnSpc>
                <a:spcPct val="90000"/>
              </a:lnSpc>
              <a:defRPr/>
            </a:pPr>
            <a:r>
              <a:rPr lang="cs-CZ" sz="2700" smtClean="0"/>
              <a:t>To nazveme </a:t>
            </a:r>
            <a:r>
              <a:rPr lang="cs-CZ" sz="2700" b="1" smtClean="0"/>
              <a:t>brutální proces ochrany dat (BPOD)</a:t>
            </a:r>
          </a:p>
          <a:p>
            <a:pPr eaLnBrk="1" hangingPunct="1">
              <a:lnSpc>
                <a:spcPct val="90000"/>
              </a:lnSpc>
              <a:defRPr/>
            </a:pPr>
            <a:endParaRPr lang="cs-CZ" sz="2700" b="1"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idx="4294967295"/>
          </p:nvPr>
        </p:nvSpPr>
        <p:spPr/>
        <p:txBody>
          <a:bodyPr/>
          <a:lstStyle/>
          <a:p>
            <a:pPr eaLnBrk="1" hangingPunct="1"/>
            <a:r>
              <a:rPr lang="cs-CZ" altLang="cs-CZ" sz="4000" smtClean="0"/>
              <a:t>Výchozí mlčky činěné chybné předpoklady, vlastně předsudky</a:t>
            </a:r>
          </a:p>
        </p:txBody>
      </p:sp>
      <p:sp>
        <p:nvSpPr>
          <p:cNvPr id="116739" name="Zástupný symbol pro obsah 2"/>
          <p:cNvSpPr>
            <a:spLocks noGrp="1"/>
          </p:cNvSpPr>
          <p:nvPr>
            <p:ph idx="4294967295"/>
          </p:nvPr>
        </p:nvSpPr>
        <p:spPr>
          <a:xfrm>
            <a:off x="522288" y="1871663"/>
            <a:ext cx="8929687" cy="3887787"/>
          </a:xfrm>
        </p:spPr>
        <p:txBody>
          <a:bodyPr/>
          <a:lstStyle/>
          <a:p>
            <a:pPr marL="514350" indent="-514350" eaLnBrk="1" hangingPunct="1">
              <a:lnSpc>
                <a:spcPct val="90000"/>
              </a:lnSpc>
              <a:buFont typeface="Calibri" panose="020F0502020204030204" pitchFamily="34" charset="0"/>
              <a:buAutoNum type="arabicPeriod"/>
            </a:pPr>
            <a:r>
              <a:rPr lang="cs-CZ" altLang="cs-CZ" sz="2400" smtClean="0"/>
              <a:t>BPOD jsou v plném souhlasu s Deklarací základních lidských práv a jsou jejím důsledkem</a:t>
            </a:r>
          </a:p>
          <a:p>
            <a:pPr marL="514350" indent="-514350" eaLnBrk="1" hangingPunct="1">
              <a:lnSpc>
                <a:spcPct val="90000"/>
              </a:lnSpc>
              <a:buFont typeface="Calibri" panose="020F0502020204030204" pitchFamily="34" charset="0"/>
              <a:buAutoNum type="arabicPeriod"/>
            </a:pPr>
            <a:r>
              <a:rPr lang="cs-CZ" altLang="cs-CZ" sz="2400" smtClean="0"/>
              <a:t>BPOD umožňují efektivně chránit osobní data, </a:t>
            </a:r>
          </a:p>
          <a:p>
            <a:pPr lvl="1" eaLnBrk="1" hangingPunct="1">
              <a:lnSpc>
                <a:spcPct val="90000"/>
              </a:lnSpc>
              <a:buFont typeface="Calibri" panose="020F0502020204030204" pitchFamily="34" charset="0"/>
              <a:buChar char="•"/>
            </a:pPr>
            <a:r>
              <a:rPr lang="cs-CZ" altLang="cs-CZ" sz="1800" smtClean="0"/>
              <a:t>podstatně omezí počet případů, kdy mohou moje osobní data uniknout</a:t>
            </a:r>
          </a:p>
          <a:p>
            <a:pPr marL="514350" indent="-514350" eaLnBrk="1" hangingPunct="1">
              <a:lnSpc>
                <a:spcPct val="90000"/>
              </a:lnSpc>
              <a:buFont typeface="Calibri" panose="020F0502020204030204" pitchFamily="34" charset="0"/>
              <a:buAutoNum type="arabicPeriod"/>
            </a:pPr>
            <a:r>
              <a:rPr lang="cs-CZ" altLang="cs-CZ" sz="2400" smtClean="0"/>
              <a:t>BPOD nemají zásadní negativní sociální, celospolečenské a ekonomické efekty a nemají ani podstané negativní dopady na informatiku </a:t>
            </a:r>
          </a:p>
          <a:p>
            <a:pPr lvl="1" eaLnBrk="1" hangingPunct="1">
              <a:lnSpc>
                <a:spcPct val="90000"/>
              </a:lnSpc>
            </a:pPr>
            <a:r>
              <a:rPr lang="cs-CZ" altLang="cs-CZ" sz="2000" smtClean="0"/>
              <a:t>Předpokládá se tedy, že škody, ke kterým by došlo kompromitováním osobních dat pokud by se BPOD nepoužívala, jsou </a:t>
            </a:r>
            <a:r>
              <a:rPr lang="cs-CZ" altLang="cs-CZ" sz="2000" smtClean="0">
                <a:latin typeface="Arial Narrow" panose="020B0606020202030204" pitchFamily="34" charset="0"/>
              </a:rPr>
              <a:t>podstatně</a:t>
            </a:r>
            <a:r>
              <a:rPr lang="cs-CZ" altLang="cs-CZ" sz="2000" smtClean="0"/>
              <a:t> závažnější než důsledky nedostupnosti </a:t>
            </a:r>
            <a:r>
              <a:rPr lang="cs-CZ" altLang="cs-CZ" sz="2000" i="1" smtClean="0"/>
              <a:t>zveřejnitelných</a:t>
            </a:r>
            <a:r>
              <a:rPr lang="cs-CZ" altLang="cs-CZ" sz="2000" smtClean="0"/>
              <a:t> informací vypočitatelných z osobních dat  </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Nadpis 1"/>
          <p:cNvSpPr>
            <a:spLocks noGrp="1"/>
          </p:cNvSpPr>
          <p:nvPr>
            <p:ph type="ctrTitle" idx="4294967295"/>
          </p:nvPr>
        </p:nvSpPr>
        <p:spPr>
          <a:xfrm>
            <a:off x="735013" y="1335088"/>
            <a:ext cx="8356600" cy="1389062"/>
          </a:xfrm>
        </p:spPr>
        <p:txBody>
          <a:bodyPr/>
          <a:lstStyle/>
          <a:p>
            <a:pPr eaLnBrk="1" hangingPunct="1"/>
            <a:r>
              <a:rPr lang="cs-CZ" altLang="cs-CZ" smtClean="0"/>
              <a:t>Žádný z těchto předpokladů neplatí!!</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Nadpis 1"/>
          <p:cNvSpPr>
            <a:spLocks noGrp="1"/>
          </p:cNvSpPr>
          <p:nvPr>
            <p:ph type="title" idx="4294967295"/>
          </p:nvPr>
        </p:nvSpPr>
        <p:spPr>
          <a:xfrm>
            <a:off x="490538" y="258763"/>
            <a:ext cx="8848725" cy="1757362"/>
          </a:xfrm>
        </p:spPr>
        <p:txBody>
          <a:bodyPr/>
          <a:lstStyle/>
          <a:p>
            <a:pPr eaLnBrk="1" hangingPunct="1"/>
            <a:r>
              <a:rPr lang="cs-CZ" altLang="cs-CZ" smtClean="0"/>
              <a:t>Brutální procesy ochrany dat nezlepšují podstatně ochranu dat </a:t>
            </a:r>
          </a:p>
        </p:txBody>
      </p:sp>
      <p:sp>
        <p:nvSpPr>
          <p:cNvPr id="118787" name="Zástupný symbol pro obsah 2"/>
          <p:cNvSpPr>
            <a:spLocks noGrp="1"/>
          </p:cNvSpPr>
          <p:nvPr>
            <p:ph idx="4294967295"/>
          </p:nvPr>
        </p:nvSpPr>
        <p:spPr>
          <a:xfrm>
            <a:off x="412750" y="2160588"/>
            <a:ext cx="9004300" cy="3598862"/>
          </a:xfrm>
        </p:spPr>
        <p:txBody>
          <a:bodyPr/>
          <a:lstStyle/>
          <a:p>
            <a:pPr eaLnBrk="1" hangingPunct="1"/>
            <a:r>
              <a:rPr lang="cs-CZ" altLang="cs-CZ" smtClean="0"/>
              <a:t>Pro každého je důležité, aby jeho osobní ata nepřišla (neunikala) do nežádoucích rukou </a:t>
            </a:r>
          </a:p>
          <a:p>
            <a:pPr lvl="1" eaLnBrk="1" hangingPunct="1"/>
            <a:r>
              <a:rPr lang="cs-CZ" altLang="cs-CZ" smtClean="0"/>
              <a:t> jako osobě je mi jedno jakým způsobem a za jakým účelem. </a:t>
            </a:r>
          </a:p>
          <a:p>
            <a:pPr eaLnBrk="1" hangingPunct="1"/>
            <a:r>
              <a:rPr lang="cs-CZ" altLang="cs-CZ" i="1" smtClean="0"/>
              <a:t>Existuje ale mnoho kanálů úniku osobních dat a to BPOD nezmění!!</a:t>
            </a:r>
            <a:r>
              <a:rPr lang="cs-CZ" altLang="cs-CZ" smtClean="0"/>
              <a:t> </a:t>
            </a:r>
          </a:p>
          <a:p>
            <a:pPr eaLnBrk="1" hangingPunct="1"/>
            <a:r>
              <a:rPr lang="cs-CZ" altLang="cs-CZ" smtClean="0"/>
              <a:t>Některé existují ze zákona!!!!</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4000" smtClean="0"/>
              <a:t>Kanály úniků dat, některé je obtížné jiné nemožné uzavřít</a:t>
            </a:r>
          </a:p>
        </p:txBody>
      </p:sp>
      <p:sp>
        <p:nvSpPr>
          <p:cNvPr id="119811" name="Zástupný symbol pro obsah 2"/>
          <p:cNvSpPr>
            <a:spLocks noGrp="1"/>
          </p:cNvSpPr>
          <p:nvPr>
            <p:ph idx="4294967295"/>
          </p:nvPr>
        </p:nvSpPr>
        <p:spPr>
          <a:xfrm>
            <a:off x="412750" y="1871663"/>
            <a:ext cx="9004300" cy="3887787"/>
          </a:xfrm>
        </p:spPr>
        <p:txBody>
          <a:bodyPr/>
          <a:lstStyle/>
          <a:p>
            <a:pPr eaLnBrk="1" hangingPunct="1">
              <a:lnSpc>
                <a:spcPct val="80000"/>
              </a:lnSpc>
            </a:pPr>
            <a:r>
              <a:rPr lang="cs-CZ" altLang="cs-CZ" sz="2800" smtClean="0"/>
              <a:t>Mnohé údaje jsou veřejné ze zákona (obchodní rejstříky, registry nemovitostí, ..) a mnohé se z nich dá zjistit, jiné nejsou dostatečně zabezpečeny</a:t>
            </a:r>
          </a:p>
          <a:p>
            <a:pPr eaLnBrk="1" hangingPunct="1">
              <a:lnSpc>
                <a:spcPct val="80000"/>
              </a:lnSpc>
            </a:pPr>
            <a:r>
              <a:rPr lang="cs-CZ" altLang="cs-CZ" sz="2800" smtClean="0"/>
              <a:t>Některá data pacienta jsou např. pro léčbu natolik potřebná, že lékař považuje za správné je i přes zákazy využívat (jinak poruší Hippokratovu přísahu, de facto i zákon)</a:t>
            </a:r>
          </a:p>
          <a:p>
            <a:pPr lvl="1" eaLnBrk="1" hangingPunct="1">
              <a:lnSpc>
                <a:spcPct val="80000"/>
              </a:lnSpc>
            </a:pPr>
            <a:r>
              <a:rPr lang="cs-CZ" altLang="cs-CZ" sz="2400" smtClean="0"/>
              <a:t>To oslabuje celý systém ochrany dat (legislativní disciplinu)</a:t>
            </a:r>
          </a:p>
          <a:p>
            <a:pPr lvl="1" eaLnBrk="1" hangingPunct="1">
              <a:lnSpc>
                <a:spcPct val="80000"/>
              </a:lnSpc>
            </a:pPr>
            <a:r>
              <a:rPr lang="cs-CZ" altLang="cs-CZ" sz="2400" smtClean="0"/>
              <a:t>Ukazuje to, že není vše v pořádku</a:t>
            </a:r>
          </a:p>
          <a:p>
            <a:pPr eaLnBrk="1" hangingPunct="1">
              <a:lnSpc>
                <a:spcPct val="80000"/>
              </a:lnSpc>
              <a:buFontTx/>
              <a:buNone/>
            </a:pPr>
            <a:endParaRPr lang="cs-CZ" altLang="cs-CZ" sz="240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4000" smtClean="0"/>
              <a:t>Kanály úniků dat, některé je obtížné jiné nemožné uzavřít</a:t>
            </a:r>
          </a:p>
        </p:txBody>
      </p:sp>
      <p:sp>
        <p:nvSpPr>
          <p:cNvPr id="3" name="Zástupný symbol pro obsah 2"/>
          <p:cNvSpPr>
            <a:spLocks noGrp="1"/>
          </p:cNvSpPr>
          <p:nvPr>
            <p:ph idx="4294967295"/>
          </p:nvPr>
        </p:nvSpPr>
        <p:spPr/>
        <p:txBody>
          <a:bodyPr>
            <a:normAutofit fontScale="92500" lnSpcReduction="10000"/>
          </a:bodyPr>
          <a:lstStyle/>
          <a:p>
            <a:pPr eaLnBrk="1" hangingPunct="1">
              <a:lnSpc>
                <a:spcPct val="70000"/>
              </a:lnSpc>
              <a:defRPr/>
            </a:pPr>
            <a:r>
              <a:rPr lang="cs-CZ" sz="2800" dirty="0" smtClean="0"/>
              <a:t> Registry  a rejstříky </a:t>
            </a:r>
          </a:p>
          <a:p>
            <a:pPr lvl="1" eaLnBrk="1" hangingPunct="1">
              <a:lnSpc>
                <a:spcPct val="70000"/>
              </a:lnSpc>
              <a:defRPr/>
            </a:pPr>
            <a:r>
              <a:rPr lang="cs-CZ" sz="2400" dirty="0" smtClean="0"/>
              <a:t>(katastrální, obchodní, občanů,spolků, …)</a:t>
            </a:r>
          </a:p>
          <a:p>
            <a:pPr eaLnBrk="1" hangingPunct="1">
              <a:lnSpc>
                <a:spcPct val="70000"/>
              </a:lnSpc>
              <a:defRPr/>
            </a:pPr>
            <a:r>
              <a:rPr lang="cs-CZ" sz="2800" dirty="0" smtClean="0"/>
              <a:t>Mobilní telefony</a:t>
            </a:r>
          </a:p>
          <a:p>
            <a:pPr eaLnBrk="1" hangingPunct="1">
              <a:lnSpc>
                <a:spcPct val="70000"/>
              </a:lnSpc>
              <a:defRPr/>
            </a:pPr>
            <a:r>
              <a:rPr lang="cs-CZ" sz="2800" dirty="0" smtClean="0"/>
              <a:t>Webové služby</a:t>
            </a:r>
          </a:p>
          <a:p>
            <a:pPr eaLnBrk="1" hangingPunct="1">
              <a:lnSpc>
                <a:spcPct val="70000"/>
              </a:lnSpc>
              <a:defRPr/>
            </a:pPr>
            <a:r>
              <a:rPr lang="cs-CZ" sz="2800" dirty="0" smtClean="0"/>
              <a:t>Sociální software a sítě</a:t>
            </a:r>
          </a:p>
          <a:p>
            <a:pPr eaLnBrk="1" hangingPunct="1">
              <a:lnSpc>
                <a:spcPct val="70000"/>
              </a:lnSpc>
              <a:defRPr/>
            </a:pPr>
            <a:r>
              <a:rPr lang="cs-CZ" sz="2800" dirty="0" smtClean="0"/>
              <a:t>Serverové stanice, </a:t>
            </a:r>
            <a:r>
              <a:rPr lang="cs-CZ" sz="2800" dirty="0" err="1" smtClean="0"/>
              <a:t>cloudy</a:t>
            </a:r>
            <a:r>
              <a:rPr lang="cs-CZ" sz="2800" dirty="0" smtClean="0"/>
              <a:t> (DATA JSOU LECKDE)</a:t>
            </a:r>
          </a:p>
          <a:p>
            <a:pPr eaLnBrk="1" hangingPunct="1">
              <a:lnSpc>
                <a:spcPct val="70000"/>
              </a:lnSpc>
              <a:defRPr/>
            </a:pPr>
            <a:r>
              <a:rPr lang="cs-CZ" sz="2800" dirty="0" smtClean="0"/>
              <a:t>Finanční instituce</a:t>
            </a:r>
          </a:p>
          <a:p>
            <a:pPr eaLnBrk="1" hangingPunct="1">
              <a:lnSpc>
                <a:spcPct val="70000"/>
              </a:lnSpc>
              <a:defRPr/>
            </a:pPr>
            <a:r>
              <a:rPr lang="cs-CZ" sz="2800" dirty="0" smtClean="0"/>
              <a:t>Zdravotní instituce </a:t>
            </a:r>
          </a:p>
          <a:p>
            <a:pPr lvl="1" eaLnBrk="1" hangingPunct="1">
              <a:lnSpc>
                <a:spcPct val="70000"/>
              </a:lnSpc>
              <a:defRPr/>
            </a:pPr>
            <a:r>
              <a:rPr lang="cs-CZ" sz="2400" dirty="0" smtClean="0"/>
              <a:t>(nesmí porušit Hippokratovu přísahu)</a:t>
            </a:r>
          </a:p>
          <a:p>
            <a:pPr eaLnBrk="1" hangingPunct="1">
              <a:lnSpc>
                <a:spcPct val="70000"/>
              </a:lnSpc>
              <a:defRPr/>
            </a:pPr>
            <a:r>
              <a:rPr lang="cs-CZ" sz="2800" dirty="0" smtClean="0"/>
              <a:t>Obchodování na webu </a:t>
            </a:r>
          </a:p>
          <a:p>
            <a:pPr lvl="1" eaLnBrk="1" hangingPunct="1">
              <a:lnSpc>
                <a:spcPct val="70000"/>
              </a:lnSpc>
              <a:defRPr/>
            </a:pPr>
            <a:r>
              <a:rPr lang="cs-CZ" sz="2400" dirty="0" smtClean="0"/>
              <a:t>(často partneři nejsou dostatečně profesionální a opatrní, někdy ani nemohou být)</a:t>
            </a:r>
          </a:p>
          <a:p>
            <a:pPr eaLnBrk="1" hangingPunct="1">
              <a:lnSpc>
                <a:spcPct val="70000"/>
              </a:lnSpc>
              <a:defRPr/>
            </a:pPr>
            <a:r>
              <a:rPr lang="cs-CZ" sz="2800" dirty="0" smtClean="0"/>
              <a:t>Atd.</a:t>
            </a:r>
          </a:p>
          <a:p>
            <a:pPr eaLnBrk="1" hangingPunct="1">
              <a:lnSpc>
                <a:spcPct val="70000"/>
              </a:lnSpc>
              <a:buFontTx/>
              <a:buNone/>
              <a:defRPr/>
            </a:pPr>
            <a:endParaRPr lang="cs-CZ" sz="2800" dirty="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idx="4294967295"/>
          </p:nvPr>
        </p:nvSpPr>
        <p:spPr>
          <a:xfrm>
            <a:off x="0" y="576263"/>
            <a:ext cx="9829800" cy="1079500"/>
          </a:xfrm>
        </p:spPr>
        <p:txBody>
          <a:bodyPr/>
          <a:lstStyle/>
          <a:p>
            <a:pPr eaLnBrk="1" hangingPunct="1"/>
            <a:r>
              <a:rPr lang="cs-CZ" altLang="cs-CZ" sz="3200" b="1" smtClean="0"/>
              <a:t>BPOD ohrožuje základní lidská práva, např. právo na informace, život a dobrou zdravotní péči</a:t>
            </a:r>
          </a:p>
        </p:txBody>
      </p:sp>
      <p:sp>
        <p:nvSpPr>
          <p:cNvPr id="121859" name="Zástupný symbol pro obsah 2"/>
          <p:cNvSpPr>
            <a:spLocks noGrp="1"/>
          </p:cNvSpPr>
          <p:nvPr>
            <p:ph idx="4294967295"/>
          </p:nvPr>
        </p:nvSpPr>
        <p:spPr>
          <a:xfrm>
            <a:off x="412750" y="1871663"/>
            <a:ext cx="9004300" cy="3887787"/>
          </a:xfrm>
        </p:spPr>
        <p:txBody>
          <a:bodyPr/>
          <a:lstStyle/>
          <a:p>
            <a:pPr eaLnBrk="1" hangingPunct="1">
              <a:lnSpc>
                <a:spcPct val="80000"/>
              </a:lnSpc>
            </a:pPr>
            <a:r>
              <a:rPr lang="cs-CZ" altLang="cs-CZ" sz="3000" smtClean="0"/>
              <a:t>Příklad zákazu SOA systému  na  online monitorování výdeje léků jako prevence výroby pervitinu</a:t>
            </a:r>
          </a:p>
          <a:p>
            <a:pPr lvl="1" eaLnBrk="1" hangingPunct="1">
              <a:lnSpc>
                <a:spcPct val="80000"/>
              </a:lnSpc>
            </a:pPr>
            <a:r>
              <a:rPr lang="cs-CZ" altLang="cs-CZ" sz="2600" smtClean="0"/>
              <a:t>Blokoval se nadměrný výdej léků s pseudoefedrinem  jedné osobě za krátkou dobu jako prevence výroby Pervitinu</a:t>
            </a:r>
          </a:p>
          <a:p>
            <a:pPr lvl="1" eaLnBrk="1" hangingPunct="1">
              <a:lnSpc>
                <a:spcPct val="80000"/>
              </a:lnSpc>
            </a:pPr>
            <a:r>
              <a:rPr lang="cs-CZ" altLang="cs-CZ" sz="2600" smtClean="0"/>
              <a:t>Výroba Pervitinu skutečně významně klesla</a:t>
            </a:r>
          </a:p>
          <a:p>
            <a:pPr lvl="1" eaLnBrk="1" hangingPunct="1">
              <a:lnSpc>
                <a:spcPct val="80000"/>
              </a:lnSpc>
            </a:pPr>
            <a:r>
              <a:rPr lang="cs-CZ" altLang="cs-CZ" sz="2600" smtClean="0"/>
              <a:t>Systém byl zakázán ÚOOÚ, neboť  používal zdravotní data jednotlivých osob (léky, které používají)</a:t>
            </a:r>
          </a:p>
          <a:p>
            <a:pPr eaLnBrk="1" hangingPunct="1">
              <a:lnSpc>
                <a:spcPct val="80000"/>
              </a:lnSpc>
            </a:pPr>
            <a:r>
              <a:rPr lang="cs-CZ" altLang="cs-CZ" sz="3000" smtClean="0"/>
              <a:t>Ponecháváme stranou podezření, že někteří zúčastnění s takovým výsledkem předem počítali</a:t>
            </a:r>
          </a:p>
          <a:p>
            <a:pPr lvl="1" eaLnBrk="1" hangingPunct="1">
              <a:lnSpc>
                <a:spcPct val="80000"/>
              </a:lnSpc>
            </a:pPr>
            <a:endParaRPr lang="cs-CZ" altLang="cs-CZ" sz="2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540D66D1-CEB9-4507-9504-ADF376773ADF}"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EF2E82C-D9E5-4567-A293-51A51BBECA4F}" type="slidenum">
              <a:rPr lang="cs-CZ" altLang="cs-CZ">
                <a:latin typeface="Arial" panose="020B0604020202020204" pitchFamily="34" charset="0"/>
              </a:rPr>
              <a:pPr eaLnBrk="1" hangingPunct="1"/>
              <a:t>12</a:t>
            </a:fld>
            <a:endParaRPr lang="cs-CZ" altLang="cs-CZ">
              <a:latin typeface="Arial" panose="020B0604020202020204" pitchFamily="34" charset="0"/>
            </a:endParaRPr>
          </a:p>
        </p:txBody>
      </p:sp>
      <p:sp>
        <p:nvSpPr>
          <p:cNvPr id="10244" name="Rectangle 1026"/>
          <p:cNvSpPr>
            <a:spLocks noGrp="1" noChangeArrowheads="1"/>
          </p:cNvSpPr>
          <p:nvPr>
            <p:ph type="title"/>
          </p:nvPr>
        </p:nvSpPr>
        <p:spPr>
          <a:xfrm>
            <a:off x="503238" y="246063"/>
            <a:ext cx="9056687" cy="1409700"/>
          </a:xfrm>
        </p:spPr>
        <p:txBody>
          <a:bodyPr/>
          <a:lstStyle/>
          <a:p>
            <a:pPr eaLnBrk="1" hangingPunct="1"/>
            <a:r>
              <a:rPr lang="cs-CZ" altLang="cs-CZ" sz="2800" b="1" dirty="0" smtClean="0"/>
              <a:t>IS jsou základním nástrojem globalizace světové ekonomiky, informatizace společnosti a změn ve výrobních procesech a vztazích lidí </a:t>
            </a:r>
            <a:r>
              <a:rPr lang="cs-CZ" altLang="cs-CZ" sz="2000" b="1" dirty="0" smtClean="0"/>
              <a:t>doplnění</a:t>
            </a:r>
            <a:endParaRPr lang="cs-CZ" altLang="cs-CZ" sz="2000" dirty="0" smtClean="0"/>
          </a:p>
        </p:txBody>
      </p:sp>
      <p:sp>
        <p:nvSpPr>
          <p:cNvPr id="10245" name="Rectangle 1027"/>
          <p:cNvSpPr>
            <a:spLocks noGrp="1" noChangeArrowheads="1"/>
          </p:cNvSpPr>
          <p:nvPr>
            <p:ph type="body" idx="1"/>
          </p:nvPr>
        </p:nvSpPr>
        <p:spPr>
          <a:xfrm>
            <a:off x="347662" y="1871935"/>
            <a:ext cx="9319765" cy="3954190"/>
          </a:xfrm>
        </p:spPr>
        <p:txBody>
          <a:bodyPr/>
          <a:lstStyle/>
          <a:p>
            <a:pPr eaLnBrk="1" hangingPunct="1">
              <a:lnSpc>
                <a:spcPct val="90000"/>
              </a:lnSpc>
            </a:pPr>
            <a:r>
              <a:rPr lang="cs-CZ" altLang="cs-CZ" sz="2800" dirty="0" smtClean="0">
                <a:latin typeface="Arial Narrow" panose="020B0606020202030204" pitchFamily="34" charset="0"/>
              </a:rPr>
              <a:t>IS jsou současně součástí procesů reálného světa </a:t>
            </a:r>
          </a:p>
          <a:p>
            <a:pPr lvl="1" eaLnBrk="1" hangingPunct="1">
              <a:lnSpc>
                <a:spcPct val="90000"/>
              </a:lnSpc>
            </a:pPr>
            <a:r>
              <a:rPr lang="cs-CZ" altLang="cs-CZ" sz="2400" dirty="0" smtClean="0">
                <a:latin typeface="Arial Narrow" panose="020B0606020202030204" pitchFamily="34" charset="0"/>
              </a:rPr>
              <a:t>Některé akce nelze vrátit (?transakce)</a:t>
            </a:r>
          </a:p>
          <a:p>
            <a:pPr lvl="1" eaLnBrk="1" hangingPunct="1">
              <a:lnSpc>
                <a:spcPct val="90000"/>
              </a:lnSpc>
            </a:pPr>
            <a:r>
              <a:rPr lang="cs-CZ" altLang="cs-CZ" sz="2400" dirty="0" smtClean="0">
                <a:latin typeface="Arial Narrow" panose="020B0606020202030204" pitchFamily="34" charset="0"/>
              </a:rPr>
              <a:t>Akce mohou vyvolat ztráty či katastrofy (radar v Grónsku</a:t>
            </a:r>
            <a:r>
              <a:rPr lang="cs-CZ" altLang="cs-CZ" dirty="0" smtClean="0">
                <a:latin typeface="Arial Narrow" panose="020B0606020202030204" pitchFamily="34" charset="0"/>
              </a:rPr>
              <a:t>)</a:t>
            </a:r>
          </a:p>
          <a:p>
            <a:pPr eaLnBrk="1" hangingPunct="1">
              <a:lnSpc>
                <a:spcPct val="90000"/>
              </a:lnSpc>
            </a:pPr>
            <a:r>
              <a:rPr lang="cs-CZ" altLang="cs-CZ" sz="2800" dirty="0" smtClean="0">
                <a:latin typeface="Arial Narrow" panose="020B0606020202030204" pitchFamily="34" charset="0"/>
              </a:rPr>
              <a:t>IS se musí vyrovnávat s vlivem světa a jeho proměnlivých požadavků a leckdy skrytých nebo špatně </a:t>
            </a:r>
            <a:r>
              <a:rPr lang="cs-CZ" altLang="cs-CZ" sz="2800" dirty="0" err="1" smtClean="0">
                <a:latin typeface="Arial Narrow" panose="020B0606020202030204" pitchFamily="34" charset="0"/>
              </a:rPr>
              <a:t>pochpených</a:t>
            </a:r>
            <a:r>
              <a:rPr lang="cs-CZ" altLang="cs-CZ" sz="2800" dirty="0" smtClean="0">
                <a:latin typeface="Arial Narrow" panose="020B0606020202030204" pitchFamily="34" charset="0"/>
              </a:rPr>
              <a:t> zájmů</a:t>
            </a:r>
          </a:p>
          <a:p>
            <a:pPr eaLnBrk="1" hangingPunct="1">
              <a:lnSpc>
                <a:spcPct val="90000"/>
              </a:lnSpc>
            </a:pPr>
            <a:r>
              <a:rPr lang="cs-CZ" altLang="cs-CZ" sz="2400" dirty="0" smtClean="0">
                <a:latin typeface="Arial Narrow" panose="020B0606020202030204" pitchFamily="34" charset="0"/>
              </a:rPr>
              <a:t>Efekty IS jsou často skryté a jiné než se čekalo (dílna), mění se s časem</a:t>
            </a:r>
          </a:p>
          <a:p>
            <a:pPr eaLnBrk="1" hangingPunct="1">
              <a:lnSpc>
                <a:spcPct val="90000"/>
              </a:lnSpc>
            </a:pPr>
            <a:r>
              <a:rPr lang="cs-CZ" altLang="cs-CZ" sz="2800" dirty="0" smtClean="0">
                <a:latin typeface="Arial Narrow" panose="020B0606020202030204" pitchFamily="34" charset="0"/>
              </a:rPr>
              <a:t>IS se proti zájmům rozhodujících uživatelů (</a:t>
            </a:r>
            <a:r>
              <a:rPr lang="cs-CZ" altLang="cs-CZ" sz="2800" dirty="0" err="1" smtClean="0">
                <a:latin typeface="Arial Narrow" panose="020B0606020202030204" pitchFamily="34" charset="0"/>
              </a:rPr>
              <a:t>stakeholders</a:t>
            </a:r>
            <a:r>
              <a:rPr lang="cs-CZ" altLang="cs-CZ" sz="2800" dirty="0" smtClean="0">
                <a:latin typeface="Arial Narrow" panose="020B0606020202030204" pitchFamily="34" charset="0"/>
              </a:rPr>
              <a:t>) obtížně prosazuje (</a:t>
            </a:r>
            <a:r>
              <a:rPr lang="cs-CZ" altLang="cs-CZ" sz="2800" dirty="0" err="1" smtClean="0">
                <a:latin typeface="Arial Narrow" panose="020B0606020202030204" pitchFamily="34" charset="0"/>
              </a:rPr>
              <a:t>info</a:t>
            </a:r>
            <a:r>
              <a:rPr lang="cs-CZ" altLang="cs-CZ" sz="2800" dirty="0" smtClean="0">
                <a:latin typeface="Arial Narrow" panose="020B0606020202030204" pitchFamily="34" charset="0"/>
              </a:rPr>
              <a:t> o kvalitě škol)</a:t>
            </a:r>
          </a:p>
          <a:p>
            <a:pPr eaLnBrk="1" hangingPunct="1">
              <a:lnSpc>
                <a:spcPct val="90000"/>
              </a:lnSpc>
            </a:pPr>
            <a:r>
              <a:rPr lang="cs-CZ" altLang="cs-CZ" sz="2800" dirty="0" smtClean="0">
                <a:latin typeface="Arial Narrow" panose="020B0606020202030204" pitchFamily="34" charset="0"/>
              </a:rPr>
              <a:t>Blbost kvete někdy i při vývoji IS, </a:t>
            </a:r>
          </a:p>
        </p:txBody>
      </p:sp>
      <p:sp>
        <p:nvSpPr>
          <p:cNvPr id="10246" name="AutoShape 1028"/>
          <p:cNvSpPr>
            <a:spLocks noChangeArrowheads="1"/>
          </p:cNvSpPr>
          <p:nvPr/>
        </p:nvSpPr>
        <p:spPr bwMode="auto">
          <a:xfrm>
            <a:off x="9404350" y="0"/>
            <a:ext cx="77788" cy="177800"/>
          </a:xfrm>
          <a:prstGeom prst="upArrow">
            <a:avLst>
              <a:gd name="adj1" fmla="val 50000"/>
              <a:gd name="adj2" fmla="val 6190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Nadpis 1"/>
          <p:cNvSpPr>
            <a:spLocks noGrp="1"/>
          </p:cNvSpPr>
          <p:nvPr>
            <p:ph type="title" idx="4294967295"/>
          </p:nvPr>
        </p:nvSpPr>
        <p:spPr/>
        <p:txBody>
          <a:bodyPr/>
          <a:lstStyle/>
          <a:p>
            <a:pPr eaLnBrk="1" hangingPunct="1"/>
            <a:r>
              <a:rPr lang="cs-CZ" altLang="cs-CZ" sz="3200" b="1" smtClean="0"/>
              <a:t>BPOD ohrožuje základní lidská práva, např. právo na život a na dobrou zdravotní péči</a:t>
            </a:r>
          </a:p>
        </p:txBody>
      </p:sp>
      <p:sp>
        <p:nvSpPr>
          <p:cNvPr id="122883" name="Zástupný symbol pro obsah 2"/>
          <p:cNvSpPr>
            <a:spLocks noGrp="1"/>
          </p:cNvSpPr>
          <p:nvPr>
            <p:ph idx="4294967295"/>
          </p:nvPr>
        </p:nvSpPr>
        <p:spPr/>
        <p:txBody>
          <a:bodyPr/>
          <a:lstStyle/>
          <a:p>
            <a:pPr eaLnBrk="1" hangingPunct="1">
              <a:lnSpc>
                <a:spcPct val="70000"/>
              </a:lnSpc>
              <a:buFontTx/>
              <a:buNone/>
            </a:pPr>
            <a:r>
              <a:rPr lang="cs-CZ" altLang="cs-CZ" sz="3600" smtClean="0"/>
              <a:t>Důsledky:</a:t>
            </a:r>
          </a:p>
          <a:p>
            <a:pPr lvl="1" eaLnBrk="1" hangingPunct="1">
              <a:lnSpc>
                <a:spcPct val="70000"/>
              </a:lnSpc>
            </a:pPr>
            <a:r>
              <a:rPr lang="cs-CZ" altLang="cs-CZ" sz="3600" smtClean="0"/>
              <a:t>Výroba Pervitinu se po uplatnění BPOD (skartace a zákaz sběru dat o výdejích léků) zase rozjela</a:t>
            </a:r>
          </a:p>
          <a:p>
            <a:pPr lvl="2" eaLnBrk="1" hangingPunct="1">
              <a:lnSpc>
                <a:spcPct val="70000"/>
              </a:lnSpc>
            </a:pPr>
            <a:r>
              <a:rPr lang="cs-CZ" altLang="cs-CZ" smtClean="0"/>
              <a:t>Tragédie narkomanů a jejich rodin</a:t>
            </a:r>
          </a:p>
          <a:p>
            <a:pPr lvl="2" eaLnBrk="1" hangingPunct="1">
              <a:lnSpc>
                <a:spcPct val="70000"/>
              </a:lnSpc>
            </a:pPr>
            <a:r>
              <a:rPr lang="cs-CZ" altLang="cs-CZ" smtClean="0"/>
              <a:t>Posílení podsvětí</a:t>
            </a:r>
          </a:p>
          <a:p>
            <a:pPr lvl="2" eaLnBrk="1" hangingPunct="1">
              <a:lnSpc>
                <a:spcPct val="70000"/>
              </a:lnSpc>
            </a:pPr>
            <a:r>
              <a:rPr lang="cs-CZ" altLang="cs-CZ" smtClean="0"/>
              <a:t>Znemožnění optimalizace spotřeby léků, kontroly kvality zdravotní péče a podpory zdravotního výzkumu</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Nadpis 1"/>
          <p:cNvSpPr>
            <a:spLocks noGrp="1"/>
          </p:cNvSpPr>
          <p:nvPr>
            <p:ph type="title" idx="4294967295"/>
          </p:nvPr>
        </p:nvSpPr>
        <p:spPr/>
        <p:txBody>
          <a:bodyPr/>
          <a:lstStyle/>
          <a:p>
            <a:pPr eaLnBrk="1" hangingPunct="1"/>
            <a:r>
              <a:rPr lang="cs-CZ" altLang="cs-CZ" sz="3200" b="1" smtClean="0"/>
              <a:t>BPOD ohrožuje základní lidská práva, např. právo na život a na dobrou zdravotní péči</a:t>
            </a:r>
          </a:p>
        </p:txBody>
      </p:sp>
      <p:sp>
        <p:nvSpPr>
          <p:cNvPr id="3" name="Zástupný symbol pro obsah 2"/>
          <p:cNvSpPr>
            <a:spLocks noGrp="1"/>
          </p:cNvSpPr>
          <p:nvPr>
            <p:ph idx="4294967295"/>
          </p:nvPr>
        </p:nvSpPr>
        <p:spPr/>
        <p:txBody>
          <a:bodyPr>
            <a:normAutofit lnSpcReduction="10000"/>
          </a:bodyPr>
          <a:lstStyle/>
          <a:p>
            <a:pPr eaLnBrk="1" hangingPunct="1">
              <a:lnSpc>
                <a:spcPct val="70000"/>
              </a:lnSpc>
              <a:buFontTx/>
              <a:buNone/>
              <a:defRPr/>
            </a:pPr>
            <a:r>
              <a:rPr lang="cs-CZ" sz="2800" dirty="0" smtClean="0"/>
              <a:t>Důsledky 2:</a:t>
            </a:r>
          </a:p>
          <a:p>
            <a:pPr eaLnBrk="1" hangingPunct="1">
              <a:lnSpc>
                <a:spcPct val="70000"/>
              </a:lnSpc>
              <a:buFontTx/>
              <a:buNone/>
              <a:defRPr/>
            </a:pPr>
            <a:r>
              <a:rPr lang="cs-CZ" sz="3600" dirty="0" smtClean="0"/>
              <a:t>Ztráta budoucích příležitostí</a:t>
            </a:r>
            <a:r>
              <a:rPr lang="cs-CZ" sz="2800" dirty="0" smtClean="0"/>
              <a:t>:</a:t>
            </a:r>
          </a:p>
          <a:p>
            <a:pPr eaLnBrk="1" hangingPunct="1">
              <a:lnSpc>
                <a:spcPct val="70000"/>
              </a:lnSpc>
              <a:defRPr/>
            </a:pPr>
            <a:r>
              <a:rPr lang="cs-CZ" sz="2800" dirty="0" smtClean="0"/>
              <a:t>Nelze pomýšlet na on-line prevenci chybných medikací (ohrožení životů a zdraví), </a:t>
            </a:r>
          </a:p>
          <a:p>
            <a:pPr lvl="1" eaLnBrk="1" hangingPunct="1">
              <a:lnSpc>
                <a:spcPct val="70000"/>
              </a:lnSpc>
              <a:defRPr/>
            </a:pPr>
            <a:r>
              <a:rPr lang="cs-CZ" sz="2500" dirty="0" smtClean="0"/>
              <a:t>To způsobuje ztráty životů na úrovni ztrát životů v dopravě (více než tisíc ročně), </a:t>
            </a:r>
          </a:p>
          <a:p>
            <a:pPr lvl="2" eaLnBrk="1" hangingPunct="1">
              <a:lnSpc>
                <a:spcPct val="70000"/>
              </a:lnSpc>
              <a:defRPr/>
            </a:pPr>
            <a:r>
              <a:rPr lang="cs-CZ" sz="2100" dirty="0" smtClean="0"/>
              <a:t>v USA jsou kvalifikované odhady na úrovní cca 50000 ročně, takže u nás nějaký ten tisíc ročně, jistě existují kvalitnější odhady, základní zjištění platí a dá se použít i ve veřejných debatách.</a:t>
            </a:r>
          </a:p>
          <a:p>
            <a:pPr lvl="1" eaLnBrk="1" hangingPunct="1">
              <a:lnSpc>
                <a:spcPct val="70000"/>
              </a:lnSpc>
              <a:defRPr/>
            </a:pPr>
            <a:r>
              <a:rPr lang="cs-CZ" sz="2500" dirty="0" smtClean="0"/>
              <a:t> Prevence chybných medikací by to mohla podstatně  omezit počet vážných poškození zdraví.  </a:t>
            </a:r>
          </a:p>
          <a:p>
            <a:pPr lvl="2" eaLnBrk="1" hangingPunct="1">
              <a:lnSpc>
                <a:spcPct val="70000"/>
              </a:lnSpc>
              <a:defRPr/>
            </a:pPr>
            <a:r>
              <a:rPr lang="cs-CZ" sz="2100" dirty="0" smtClean="0"/>
              <a:t>V USA se odhaduje na cca 1,2 mil. ročně, takže u nás tak asi 50000 ročně. Počet postižených jde do statisíců </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Nadpis 1"/>
          <p:cNvSpPr>
            <a:spLocks noGrp="1"/>
          </p:cNvSpPr>
          <p:nvPr>
            <p:ph type="title" idx="4294967295"/>
          </p:nvPr>
        </p:nvSpPr>
        <p:spPr/>
        <p:txBody>
          <a:bodyPr/>
          <a:lstStyle/>
          <a:p>
            <a:pPr eaLnBrk="1" hangingPunct="1"/>
            <a:r>
              <a:rPr lang="cs-CZ" altLang="cs-CZ" sz="3200" b="1" smtClean="0"/>
              <a:t>BPOD ohrožuje základní lidská práva, např. právo na život a na dobrou zdravotní péči</a:t>
            </a:r>
          </a:p>
        </p:txBody>
      </p:sp>
      <p:sp>
        <p:nvSpPr>
          <p:cNvPr id="3" name="Zástupný symbol pro obsah 2"/>
          <p:cNvSpPr>
            <a:spLocks noGrp="1"/>
          </p:cNvSpPr>
          <p:nvPr>
            <p:ph idx="4294967295"/>
          </p:nvPr>
        </p:nvSpPr>
        <p:spPr/>
        <p:txBody>
          <a:bodyPr>
            <a:normAutofit fontScale="92500" lnSpcReduction="10000"/>
          </a:bodyPr>
          <a:lstStyle/>
          <a:p>
            <a:pPr eaLnBrk="1" hangingPunct="1">
              <a:lnSpc>
                <a:spcPct val="70000"/>
              </a:lnSpc>
              <a:buFontTx/>
              <a:buNone/>
              <a:defRPr/>
            </a:pPr>
            <a:r>
              <a:rPr lang="cs-CZ" smtClean="0"/>
              <a:t>Důsledky </a:t>
            </a:r>
            <a:r>
              <a:rPr lang="cs-CZ" sz="2800" smtClean="0"/>
              <a:t>3:</a:t>
            </a:r>
          </a:p>
          <a:p>
            <a:pPr eaLnBrk="1" hangingPunct="1">
              <a:lnSpc>
                <a:spcPct val="70000"/>
              </a:lnSpc>
              <a:buFontTx/>
              <a:buNone/>
              <a:defRPr/>
            </a:pPr>
            <a:r>
              <a:rPr lang="cs-CZ" smtClean="0"/>
              <a:t>Ztráta budoucích příležitostí</a:t>
            </a:r>
          </a:p>
          <a:p>
            <a:pPr lvl="1" eaLnBrk="1" hangingPunct="1">
              <a:lnSpc>
                <a:spcPct val="70000"/>
              </a:lnSpc>
              <a:defRPr/>
            </a:pPr>
            <a:r>
              <a:rPr lang="cs-CZ" sz="3200" smtClean="0"/>
              <a:t>Zhoršení podmínek zdravotnického výzkumu a kvality reakce na epidemie, </a:t>
            </a:r>
          </a:p>
          <a:p>
            <a:pPr lvl="1" eaLnBrk="1" hangingPunct="1">
              <a:lnSpc>
                <a:spcPct val="70000"/>
              </a:lnSpc>
              <a:defRPr/>
            </a:pPr>
            <a:r>
              <a:rPr lang="cs-CZ" sz="3200" smtClean="0"/>
              <a:t> Blokování optimalizace systému zdravotních pojišťoven, </a:t>
            </a:r>
          </a:p>
          <a:p>
            <a:pPr lvl="1" eaLnBrk="1" hangingPunct="1">
              <a:lnSpc>
                <a:spcPct val="70000"/>
              </a:lnSpc>
              <a:defRPr/>
            </a:pPr>
            <a:r>
              <a:rPr lang="cs-CZ" sz="3200" smtClean="0"/>
              <a:t> Kontrola účinků léků, optimalizace léčby. </a:t>
            </a:r>
          </a:p>
          <a:p>
            <a:pPr lvl="2" eaLnBrk="1" hangingPunct="1">
              <a:lnSpc>
                <a:spcPct val="70000"/>
              </a:lnSpc>
              <a:defRPr/>
            </a:pPr>
            <a:r>
              <a:rPr lang="cs-CZ" sz="2800" smtClean="0"/>
              <a:t>Pár miliard by to hodilo.</a:t>
            </a:r>
          </a:p>
          <a:p>
            <a:pPr lvl="1" eaLnBrk="1" hangingPunct="1">
              <a:lnSpc>
                <a:spcPct val="70000"/>
              </a:lnSpc>
              <a:defRPr/>
            </a:pPr>
            <a:r>
              <a:rPr lang="cs-CZ" sz="3200" smtClean="0"/>
              <a:t>Objev cest šíření cholery analýzou osobních dat provedený londýnským lékařem kolem r. 1850 by dnes byl nezákonný</a:t>
            </a:r>
          </a:p>
          <a:p>
            <a:pPr lvl="1" eaLnBrk="1" hangingPunct="1">
              <a:lnSpc>
                <a:spcPct val="70000"/>
              </a:lnSpc>
              <a:defRPr/>
            </a:pPr>
            <a:endParaRPr lang="cs-CZ" sz="320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Nadpis 1"/>
          <p:cNvSpPr>
            <a:spLocks noGrp="1"/>
          </p:cNvSpPr>
          <p:nvPr>
            <p:ph type="title" idx="4294967295"/>
          </p:nvPr>
        </p:nvSpPr>
        <p:spPr>
          <a:xfrm>
            <a:off x="593725" y="576263"/>
            <a:ext cx="9236075" cy="1079500"/>
          </a:xfrm>
        </p:spPr>
        <p:txBody>
          <a:bodyPr/>
          <a:lstStyle/>
          <a:p>
            <a:pPr eaLnBrk="1" hangingPunct="1"/>
            <a:r>
              <a:rPr lang="cs-CZ" altLang="cs-CZ" sz="3200" b="1" smtClean="0"/>
              <a:t>BPOD ohrožuje základní lidská práva, např. právo na život a na dobrou zdravotní péči</a:t>
            </a:r>
          </a:p>
        </p:txBody>
      </p:sp>
      <p:sp>
        <p:nvSpPr>
          <p:cNvPr id="125955" name="Zástupný symbol pro obsah 2"/>
          <p:cNvSpPr>
            <a:spLocks noGrp="1"/>
          </p:cNvSpPr>
          <p:nvPr>
            <p:ph idx="4294967295"/>
          </p:nvPr>
        </p:nvSpPr>
        <p:spPr>
          <a:xfrm>
            <a:off x="341313" y="2160588"/>
            <a:ext cx="9217025" cy="3598862"/>
          </a:xfrm>
        </p:spPr>
        <p:txBody>
          <a:bodyPr/>
          <a:lstStyle/>
          <a:p>
            <a:pPr eaLnBrk="1" hangingPunct="1">
              <a:lnSpc>
                <a:spcPct val="80000"/>
              </a:lnSpc>
            </a:pPr>
            <a:r>
              <a:rPr lang="cs-CZ" altLang="cs-CZ" sz="3600" smtClean="0"/>
              <a:t>Zákaz platí i pro využívání  dat zdravotních pojišťoven akreditovanými pracovišti</a:t>
            </a:r>
          </a:p>
          <a:p>
            <a:pPr lvl="1" eaLnBrk="1" hangingPunct="1">
              <a:lnSpc>
                <a:spcPct val="80000"/>
              </a:lnSpc>
            </a:pPr>
            <a:r>
              <a:rPr lang="cs-CZ" altLang="cs-CZ" sz="2000" smtClean="0"/>
              <a:t>To už je naprostá zhovadilost</a:t>
            </a:r>
          </a:p>
          <a:p>
            <a:pPr eaLnBrk="1" hangingPunct="1">
              <a:lnSpc>
                <a:spcPct val="80000"/>
              </a:lnSpc>
            </a:pPr>
            <a:r>
              <a:rPr lang="cs-CZ" altLang="cs-CZ" sz="3600" smtClean="0"/>
              <a:t>Pro státní správu má tedy de facto přednost ochrana dat  před ochranou životů a zdraví</a:t>
            </a:r>
          </a:p>
          <a:p>
            <a:pPr lvl="1" eaLnBrk="1" hangingPunct="1">
              <a:lnSpc>
                <a:spcPct val="80000"/>
              </a:lnSpc>
            </a:pPr>
            <a:r>
              <a:rPr lang="cs-CZ" altLang="cs-CZ" sz="2000" smtClean="0"/>
              <a:t>Pověsti,že některé instituce se k tomu oficiálně hlásí</a:t>
            </a:r>
          </a:p>
          <a:p>
            <a:pPr lvl="1" eaLnBrk="1" hangingPunct="1">
              <a:lnSpc>
                <a:spcPct val="80000"/>
              </a:lnSpc>
            </a:pPr>
            <a:r>
              <a:rPr lang="cs-CZ" altLang="cs-CZ" sz="2000" smtClean="0"/>
              <a:t>Mělo by být veřejnosti známo, že hlavní efekt často je nemožnost veřejné kontroly!!!</a:t>
            </a:r>
          </a:p>
          <a:p>
            <a:pPr eaLnBrk="1" hangingPunct="1">
              <a:lnSpc>
                <a:spcPct val="80000"/>
              </a:lnSpc>
            </a:pPr>
            <a:endParaRPr lang="cs-CZ" altLang="cs-CZ" sz="300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Nadpis 1"/>
          <p:cNvSpPr>
            <a:spLocks noGrp="1"/>
          </p:cNvSpPr>
          <p:nvPr>
            <p:ph type="title" idx="4294967295"/>
          </p:nvPr>
        </p:nvSpPr>
        <p:spPr/>
        <p:txBody>
          <a:bodyPr/>
          <a:lstStyle/>
          <a:p>
            <a:pPr eaLnBrk="1" hangingPunct="1"/>
            <a:r>
              <a:rPr lang="cs-CZ" altLang="cs-CZ" smtClean="0"/>
              <a:t>Omezování práva na vzdělání</a:t>
            </a:r>
          </a:p>
        </p:txBody>
      </p:sp>
      <p:sp>
        <p:nvSpPr>
          <p:cNvPr id="126979" name="Zástupný symbol pro obsah 2"/>
          <p:cNvSpPr>
            <a:spLocks noGrp="1"/>
          </p:cNvSpPr>
          <p:nvPr>
            <p:ph idx="4294967295"/>
          </p:nvPr>
        </p:nvSpPr>
        <p:spPr>
          <a:xfrm>
            <a:off x="490538" y="1528763"/>
            <a:ext cx="8848725" cy="4276725"/>
          </a:xfrm>
        </p:spPr>
        <p:txBody>
          <a:bodyPr/>
          <a:lstStyle/>
          <a:p>
            <a:pPr eaLnBrk="1" hangingPunct="1">
              <a:lnSpc>
                <a:spcPct val="80000"/>
              </a:lnSpc>
            </a:pPr>
            <a:r>
              <a:rPr lang="cs-CZ" altLang="cs-CZ" smtClean="0"/>
              <a:t>Chybí nezávislý systém evaluace kvality škol a vzdělávání podle kriterií hodnotitele, např. rodiče</a:t>
            </a:r>
          </a:p>
          <a:p>
            <a:pPr eaLnBrk="1" hangingPunct="1">
              <a:lnSpc>
                <a:spcPct val="80000"/>
              </a:lnSpc>
            </a:pPr>
            <a:r>
              <a:rPr lang="cs-CZ" altLang="cs-CZ" smtClean="0"/>
              <a:t>Proto je obtížné  vynucovat kvalitu výuky a správně volit směr studia a školu, není dohled nad efekty didaktických modernizací, </a:t>
            </a:r>
          </a:p>
          <a:p>
            <a:pPr lvl="1" eaLnBrk="1" hangingPunct="1">
              <a:lnSpc>
                <a:spcPct val="80000"/>
              </a:lnSpc>
            </a:pPr>
            <a:r>
              <a:rPr lang="cs-CZ" altLang="cs-CZ" sz="2400" smtClean="0"/>
              <a:t>Stížnosti u nás i v USA (nedávno Obama)</a:t>
            </a:r>
          </a:p>
          <a:p>
            <a:pPr lvl="1" eaLnBrk="1" hangingPunct="1">
              <a:lnSpc>
                <a:spcPct val="80000"/>
              </a:lnSpc>
            </a:pPr>
            <a:r>
              <a:rPr lang="cs-CZ" altLang="cs-CZ" sz="2400" smtClean="0"/>
              <a:t>Je dost indikací, že se kvalita vzdělání snižuje (STEM), ale je obtížné vyvolat změnu</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Nadpis 1"/>
          <p:cNvSpPr>
            <a:spLocks noGrp="1"/>
          </p:cNvSpPr>
          <p:nvPr>
            <p:ph type="title" idx="4294967295"/>
          </p:nvPr>
        </p:nvSpPr>
        <p:spPr/>
        <p:txBody>
          <a:bodyPr/>
          <a:lstStyle/>
          <a:p>
            <a:pPr eaLnBrk="1" hangingPunct="1"/>
            <a:r>
              <a:rPr lang="cs-CZ" altLang="cs-CZ" smtClean="0"/>
              <a:t>Omezování práva na vzdělání</a:t>
            </a:r>
          </a:p>
        </p:txBody>
      </p:sp>
      <p:sp>
        <p:nvSpPr>
          <p:cNvPr id="128003" name="Zástupný symbol pro obsah 2"/>
          <p:cNvSpPr>
            <a:spLocks noGrp="1"/>
          </p:cNvSpPr>
          <p:nvPr>
            <p:ph idx="4294967295"/>
          </p:nvPr>
        </p:nvSpPr>
        <p:spPr/>
        <p:txBody>
          <a:bodyPr/>
          <a:lstStyle/>
          <a:p>
            <a:pPr eaLnBrk="1" hangingPunct="1">
              <a:lnSpc>
                <a:spcPct val="80000"/>
              </a:lnSpc>
            </a:pPr>
            <a:r>
              <a:rPr lang="cs-CZ" altLang="cs-CZ" sz="2500" smtClean="0"/>
              <a:t>Kriterium kvality  - profesní úspěšnost a úspěšnost na vyšších stupních škol</a:t>
            </a:r>
          </a:p>
          <a:p>
            <a:pPr lvl="1" eaLnBrk="1" hangingPunct="1">
              <a:lnSpc>
                <a:spcPct val="80000"/>
              </a:lnSpc>
            </a:pPr>
            <a:r>
              <a:rPr lang="cs-CZ" altLang="cs-CZ" sz="2200" smtClean="0">
                <a:solidFill>
                  <a:srgbClr val="FF0000"/>
                </a:solidFill>
              </a:rPr>
              <a:t>Možné jen s využitím osobních dat</a:t>
            </a:r>
          </a:p>
          <a:p>
            <a:pPr lvl="1" eaLnBrk="1" hangingPunct="1">
              <a:lnSpc>
                <a:spcPct val="80000"/>
              </a:lnSpc>
            </a:pPr>
            <a:r>
              <a:rPr lang="cs-CZ" altLang="cs-CZ" sz="2200" smtClean="0">
                <a:solidFill>
                  <a:srgbClr val="FF0000"/>
                </a:solidFill>
              </a:rPr>
              <a:t>Je třeba veřejná kontrola</a:t>
            </a:r>
          </a:p>
          <a:p>
            <a:pPr eaLnBrk="1" hangingPunct="1">
              <a:lnSpc>
                <a:spcPct val="80000"/>
              </a:lnSpc>
            </a:pPr>
            <a:r>
              <a:rPr lang="cs-CZ" altLang="cs-CZ" sz="2500" smtClean="0"/>
              <a:t>Právo na vzdělání je omezeno, promrhávají se talenty – náš hlavní obnovitelný přírodní zdroj, </a:t>
            </a:r>
          </a:p>
          <a:p>
            <a:pPr lvl="1" eaLnBrk="1" hangingPunct="1">
              <a:lnSpc>
                <a:spcPct val="80000"/>
              </a:lnSpc>
            </a:pPr>
            <a:r>
              <a:rPr lang="cs-CZ" altLang="cs-CZ" sz="2100" smtClean="0"/>
              <a:t>vážnější hrozba než státní dluh</a:t>
            </a:r>
          </a:p>
          <a:p>
            <a:pPr eaLnBrk="1" hangingPunct="1">
              <a:lnSpc>
                <a:spcPct val="80000"/>
              </a:lnSpc>
            </a:pPr>
            <a:r>
              <a:rPr lang="cs-CZ" altLang="cs-CZ" sz="2500" smtClean="0"/>
              <a:t>Jde o podmínku nutnou, ne postačující. Předsudek, že práce je fuj a dřina a ve škole  trápení dětí (neboli dril), je krátkodobě silnější než mluva dat. </a:t>
            </a:r>
          </a:p>
          <a:p>
            <a:pPr lvl="1" eaLnBrk="1" hangingPunct="1">
              <a:lnSpc>
                <a:spcPct val="80000"/>
              </a:lnSpc>
            </a:pPr>
            <a:r>
              <a:rPr lang="cs-CZ" altLang="cs-CZ" sz="2100" smtClean="0"/>
              <a:t>Dlouhodobě snad nikoliv </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4"/>
          <p:cNvSpPr>
            <a:spLocks noGrp="1" noChangeArrowheads="1"/>
          </p:cNvSpPr>
          <p:nvPr>
            <p:ph type="ctrTitle"/>
          </p:nvPr>
        </p:nvSpPr>
        <p:spPr>
          <a:xfrm>
            <a:off x="736600" y="215900"/>
            <a:ext cx="8356600" cy="3186113"/>
          </a:xfrm>
        </p:spPr>
        <p:txBody>
          <a:bodyPr/>
          <a:lstStyle/>
          <a:p>
            <a:r>
              <a:rPr lang="cs-CZ" altLang="cs-CZ" smtClean="0"/>
              <a:t>Jak na úředníky a zákony</a:t>
            </a:r>
          </a:p>
        </p:txBody>
      </p:sp>
      <p:sp>
        <p:nvSpPr>
          <p:cNvPr id="129027" name="Rectangle 5"/>
          <p:cNvSpPr>
            <a:spLocks noGrp="1" noChangeArrowheads="1"/>
          </p:cNvSpPr>
          <p:nvPr>
            <p:ph type="subTitle" idx="1"/>
          </p:nvPr>
        </p:nvSpPr>
        <p:spPr>
          <a:xfrm>
            <a:off x="450850" y="2663825"/>
            <a:ext cx="8928100" cy="2663825"/>
          </a:xfrm>
        </p:spPr>
        <p:txBody>
          <a:bodyPr/>
          <a:lstStyle/>
          <a:p>
            <a:pPr>
              <a:lnSpc>
                <a:spcPct val="90000"/>
              </a:lnSpc>
            </a:pPr>
            <a:r>
              <a:rPr lang="cs-CZ" altLang="cs-CZ" sz="2800" smtClean="0"/>
              <a:t>Tlačit na změnu postojů veřejnosti a zákonů  pomocí výše uvedených skutečností</a:t>
            </a:r>
          </a:p>
          <a:p>
            <a:pPr>
              <a:lnSpc>
                <a:spcPct val="90000"/>
              </a:lnSpc>
            </a:pPr>
            <a:r>
              <a:rPr lang="cs-CZ" altLang="cs-CZ" sz="2800" smtClean="0"/>
              <a:t>Metody</a:t>
            </a:r>
          </a:p>
          <a:p>
            <a:pPr>
              <a:lnSpc>
                <a:spcPct val="90000"/>
              </a:lnSpc>
            </a:pPr>
            <a:r>
              <a:rPr lang="cs-CZ" altLang="cs-CZ" sz="2800" smtClean="0"/>
              <a:t>Sami si to vyjasnit, udělat z toho politické téma,Media</a:t>
            </a:r>
          </a:p>
          <a:p>
            <a:pPr>
              <a:lnSpc>
                <a:spcPct val="90000"/>
              </a:lnSpc>
            </a:pPr>
            <a:r>
              <a:rPr lang="cs-CZ" altLang="cs-CZ" sz="2800" smtClean="0"/>
              <a:t>Lobbing, kontakty na politiky, na strany, poslance a právníky  </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4"/>
          <p:cNvSpPr>
            <a:spLocks noGrp="1" noChangeArrowheads="1"/>
          </p:cNvSpPr>
          <p:nvPr>
            <p:ph type="ctrTitle"/>
          </p:nvPr>
        </p:nvSpPr>
        <p:spPr>
          <a:xfrm>
            <a:off x="736600" y="2012950"/>
            <a:ext cx="8356600" cy="1389063"/>
          </a:xfrm>
        </p:spPr>
        <p:txBody>
          <a:bodyPr/>
          <a:lstStyle/>
          <a:p>
            <a:pPr eaLnBrk="1" hangingPunct="1"/>
            <a:r>
              <a:rPr lang="cs-CZ" altLang="cs-CZ" smtClean="0"/>
              <a:t>Budeme se zabývat především strojovou byrokracií.</a:t>
            </a:r>
          </a:p>
        </p:txBody>
      </p:sp>
      <p:sp>
        <p:nvSpPr>
          <p:cNvPr id="130051" name="Rectangle 5"/>
          <p:cNvSpPr>
            <a:spLocks noGrp="1" noChangeArrowheads="1"/>
          </p:cNvSpPr>
          <p:nvPr>
            <p:ph type="subTitle" idx="1"/>
          </p:nvPr>
        </p:nvSpPr>
        <p:spPr>
          <a:xfrm>
            <a:off x="1474788" y="3671888"/>
            <a:ext cx="6880225" cy="1655762"/>
          </a:xfrm>
        </p:spPr>
        <p:txBody>
          <a:bodyPr/>
          <a:lstStyle/>
          <a:p>
            <a:pPr eaLnBrk="1" hangingPunct="1"/>
            <a:r>
              <a:rPr lang="cs-CZ" altLang="cs-CZ" smtClean="0"/>
              <a:t>V profesních byrokraciích zatím dosti tápeme.</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4"/>
          <p:cNvSpPr>
            <a:spLocks noGrp="1" noChangeArrowheads="1"/>
          </p:cNvSpPr>
          <p:nvPr>
            <p:ph type="ctrTitle"/>
          </p:nvPr>
        </p:nvSpPr>
        <p:spPr>
          <a:xfrm>
            <a:off x="736600" y="2012950"/>
            <a:ext cx="8356600" cy="1389063"/>
          </a:xfrm>
        </p:spPr>
        <p:txBody>
          <a:bodyPr/>
          <a:lstStyle/>
          <a:p>
            <a:r>
              <a:rPr lang="cs-CZ" altLang="cs-CZ" smtClean="0"/>
              <a:t>Málo zřejmé riziko</a:t>
            </a:r>
          </a:p>
        </p:txBody>
      </p:sp>
      <p:sp>
        <p:nvSpPr>
          <p:cNvPr id="131075" name="Rectangle 5"/>
          <p:cNvSpPr>
            <a:spLocks noGrp="1" noChangeArrowheads="1"/>
          </p:cNvSpPr>
          <p:nvPr>
            <p:ph type="subTitle" idx="1"/>
          </p:nvPr>
        </p:nvSpPr>
        <p:spPr>
          <a:xfrm>
            <a:off x="1474788" y="3671888"/>
            <a:ext cx="6880225" cy="1655762"/>
          </a:xfrm>
        </p:spPr>
        <p:txBody>
          <a:bodyPr/>
          <a:lstStyle/>
          <a:p>
            <a:r>
              <a:rPr lang="cs-CZ" altLang="cs-CZ" smtClean="0"/>
              <a:t>Změna zákazníka doprovázená změnou typu jeho byrokracie je velmi významným rizikem</a:t>
            </a: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3A00F5C3-8E80-431E-9702-92B82DB0706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0611FA7-B0E8-4D53-B72A-96BDA3FD3AAE}" type="slidenum">
              <a:rPr lang="cs-CZ" altLang="cs-CZ">
                <a:latin typeface="Arial" panose="020B0604020202020204" pitchFamily="34" charset="0"/>
              </a:rPr>
              <a:pPr eaLnBrk="1" hangingPunct="1"/>
              <a:t>129</a:t>
            </a:fld>
            <a:endParaRPr lang="cs-CZ" altLang="cs-CZ">
              <a:latin typeface="Arial" panose="020B0604020202020204" pitchFamily="34" charset="0"/>
            </a:endParaRPr>
          </a:p>
        </p:txBody>
      </p:sp>
      <p:sp>
        <p:nvSpPr>
          <p:cNvPr id="132100" name="Rectangle 1026"/>
          <p:cNvSpPr>
            <a:spLocks noGrp="1" noChangeArrowheads="1"/>
          </p:cNvSpPr>
          <p:nvPr>
            <p:ph type="title"/>
          </p:nvPr>
        </p:nvSpPr>
        <p:spPr>
          <a:xfrm>
            <a:off x="735013" y="246063"/>
            <a:ext cx="8356600" cy="1079500"/>
          </a:xfrm>
        </p:spPr>
        <p:txBody>
          <a:bodyPr/>
          <a:lstStyle/>
          <a:p>
            <a:pPr eaLnBrk="1" hangingPunct="1"/>
            <a:r>
              <a:rPr lang="cs-CZ" altLang="cs-CZ" smtClean="0"/>
              <a:t>Sedm S, požadavky</a:t>
            </a:r>
          </a:p>
        </p:txBody>
      </p:sp>
      <p:sp>
        <p:nvSpPr>
          <p:cNvPr id="132101" name="Rectangle 1027"/>
          <p:cNvSpPr>
            <a:spLocks noGrp="1" noChangeArrowheads="1"/>
          </p:cNvSpPr>
          <p:nvPr>
            <p:ph type="body" idx="1"/>
          </p:nvPr>
        </p:nvSpPr>
        <p:spPr>
          <a:xfrm>
            <a:off x="490538" y="1538288"/>
            <a:ext cx="9175750" cy="4356100"/>
          </a:xfrm>
        </p:spPr>
        <p:txBody>
          <a:bodyPr/>
          <a:lstStyle/>
          <a:p>
            <a:pPr marL="609600" indent="-609600" eaLnBrk="1" hangingPunct="1">
              <a:lnSpc>
                <a:spcPct val="80000"/>
              </a:lnSpc>
              <a:buFontTx/>
              <a:buNone/>
            </a:pPr>
            <a:r>
              <a:rPr lang="cs-CZ" altLang="cs-CZ" smtClean="0"/>
              <a:t>Informační systém ve strojové byrokracii by měl zlepšovat klíčové vlastnosti organizace charakterizované termínem 7S </a:t>
            </a:r>
          </a:p>
          <a:p>
            <a:pPr marL="609600" indent="-609600" eaLnBrk="1" hangingPunct="1">
              <a:lnSpc>
                <a:spcPct val="80000"/>
              </a:lnSpc>
              <a:buFontTx/>
              <a:buNone/>
            </a:pPr>
            <a:r>
              <a:rPr lang="cs-CZ" altLang="cs-CZ" smtClean="0"/>
              <a:t>Platí to   do značné míry i pro profesní byrokracii.</a:t>
            </a:r>
          </a:p>
          <a:p>
            <a:pPr marL="609600" indent="-609600" eaLnBrk="1" hangingPunct="1">
              <a:lnSpc>
                <a:spcPct val="80000"/>
              </a:lnSpc>
              <a:buFontTx/>
              <a:buNone/>
            </a:pPr>
            <a:r>
              <a:rPr lang="cs-CZ" altLang="cs-CZ" smtClean="0"/>
              <a:t>IS je v mnoha systém podporující nebo dokonce podmiňující chod jiných systémů (metasystém)</a:t>
            </a:r>
          </a:p>
        </p:txBody>
      </p:sp>
      <p:sp>
        <p:nvSpPr>
          <p:cNvPr id="132102" name="AutoShape 1028"/>
          <p:cNvSpPr>
            <a:spLocks noChangeArrowheads="1"/>
          </p:cNvSpPr>
          <p:nvPr/>
        </p:nvSpPr>
        <p:spPr bwMode="auto">
          <a:xfrm>
            <a:off x="9326563" y="0"/>
            <a:ext cx="77787" cy="314325"/>
          </a:xfrm>
          <a:prstGeom prst="upArrow">
            <a:avLst>
              <a:gd name="adj1" fmla="val 50000"/>
              <a:gd name="adj2" fmla="val 10943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fld id="{A132D04F-66C5-4773-949B-FD9C41F79493}" type="datetime1">
              <a:rPr lang="cs-CZ"/>
              <a:pPr>
                <a:defRPr/>
              </a:pPr>
              <a:t>3.10.2015</a:t>
            </a:fld>
            <a:endParaRPr lang="cs-CZ"/>
          </a:p>
        </p:txBody>
      </p:sp>
      <p:sp>
        <p:nvSpPr>
          <p:cNvPr id="4" name="Slide Number Placeholder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634CE14-4D6E-4EE8-BCAB-12EAB6DE67BE}" type="slidenum">
              <a:rPr lang="cs-CZ" altLang="cs-CZ">
                <a:latin typeface="Arial" panose="020B0604020202020204" pitchFamily="34" charset="0"/>
              </a:rPr>
              <a:pPr eaLnBrk="1" hangingPunct="1"/>
              <a:t>13</a:t>
            </a:fld>
            <a:endParaRPr lang="cs-CZ" altLang="cs-CZ">
              <a:latin typeface="Arial" panose="020B0604020202020204" pitchFamily="34" charset="0"/>
            </a:endParaRPr>
          </a:p>
        </p:txBody>
      </p:sp>
      <p:sp>
        <p:nvSpPr>
          <p:cNvPr id="11268" name="Rectangle 4"/>
          <p:cNvSpPr>
            <a:spLocks noGrp="1" noChangeArrowheads="1"/>
          </p:cNvSpPr>
          <p:nvPr>
            <p:ph type="title"/>
          </p:nvPr>
        </p:nvSpPr>
        <p:spPr>
          <a:xfrm>
            <a:off x="736600" y="576263"/>
            <a:ext cx="8356600" cy="3887787"/>
          </a:xfrm>
        </p:spPr>
        <p:txBody>
          <a:bodyPr/>
          <a:lstStyle/>
          <a:p>
            <a:pPr eaLnBrk="1" hangingPunct="1"/>
            <a:r>
              <a:rPr lang="cs-CZ" altLang="cs-CZ" dirty="0" smtClean="0"/>
              <a:t>Budeme se nejprve věnovat vývoji v SME od začátku metodou vodopádu jako základu pokročilejších technologií a procesů vývoje</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6A3CC827-3F4B-459C-9F18-AADE7AF9A2C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7C0F823-D6D9-4B9B-9474-B6B565F1349A}" type="slidenum">
              <a:rPr lang="cs-CZ" altLang="cs-CZ">
                <a:latin typeface="Arial" panose="020B0604020202020204" pitchFamily="34" charset="0"/>
              </a:rPr>
              <a:pPr eaLnBrk="1" hangingPunct="1"/>
              <a:t>130</a:t>
            </a:fld>
            <a:endParaRPr lang="cs-CZ" altLang="cs-CZ">
              <a:latin typeface="Arial" panose="020B0604020202020204" pitchFamily="34" charset="0"/>
            </a:endParaRPr>
          </a:p>
        </p:txBody>
      </p:sp>
      <p:sp>
        <p:nvSpPr>
          <p:cNvPr id="133124" name="Rectangle 2"/>
          <p:cNvSpPr>
            <a:spLocks noGrp="1" noChangeArrowheads="1"/>
          </p:cNvSpPr>
          <p:nvPr>
            <p:ph type="title"/>
          </p:nvPr>
        </p:nvSpPr>
        <p:spPr>
          <a:xfrm>
            <a:off x="812800" y="0"/>
            <a:ext cx="8355013" cy="1079500"/>
          </a:xfrm>
        </p:spPr>
        <p:txBody>
          <a:bodyPr/>
          <a:lstStyle/>
          <a:p>
            <a:pPr eaLnBrk="1" hangingPunct="1"/>
            <a:r>
              <a:rPr lang="cs-CZ" altLang="cs-CZ" smtClean="0"/>
              <a:t>Sedm S</a:t>
            </a:r>
          </a:p>
        </p:txBody>
      </p:sp>
      <p:sp>
        <p:nvSpPr>
          <p:cNvPr id="133125" name="Rectangle 3"/>
          <p:cNvSpPr>
            <a:spLocks noGrp="1" noChangeArrowheads="1"/>
          </p:cNvSpPr>
          <p:nvPr>
            <p:ph type="body" idx="1"/>
          </p:nvPr>
        </p:nvSpPr>
        <p:spPr>
          <a:xfrm>
            <a:off x="0" y="1008063"/>
            <a:ext cx="9666288" cy="4886325"/>
          </a:xfrm>
        </p:spPr>
        <p:txBody>
          <a:bodyPr/>
          <a:lstStyle/>
          <a:p>
            <a:pPr marL="609600" indent="-609600" eaLnBrk="1" hangingPunct="1">
              <a:lnSpc>
                <a:spcPct val="90000"/>
              </a:lnSpc>
              <a:buFontTx/>
              <a:buNone/>
            </a:pPr>
            <a:r>
              <a:rPr lang="cs-CZ" altLang="cs-CZ" sz="2800" smtClean="0"/>
              <a:t>     Informační systém by měl zlepšovat klíčové vlastnosti organizace charakterizované termínem 7S </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polečné cíle</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trategie</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truktura a úlohy (centralizace versus decentralizace, procesy)</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tyl managementu a podniková kultura (podpora spolupráce, identifikace s podnikem, podchycení iniciativ, využití znalostí, poskytování informací, manažerské dovednosti)</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ystémy (kvalita, podpora spolupráce), sem patří IS, musí ale podporovat i jiné systémy</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polupracovníci (kvalita, struktura pracovních týmů, spokojenost, kvalifikační růst)</a:t>
            </a:r>
          </a:p>
          <a:p>
            <a:pPr marL="990600" lvl="1" indent="-533400" eaLnBrk="1" hangingPunct="1">
              <a:lnSpc>
                <a:spcPct val="90000"/>
              </a:lnSpc>
              <a:buFontTx/>
              <a:buAutoNum type="arabicPeriod"/>
            </a:pPr>
            <a:r>
              <a:rPr lang="cs-CZ" altLang="cs-CZ" sz="2400" smtClean="0">
                <a:solidFill>
                  <a:srgbClr val="FF0000"/>
                </a:solidFill>
                <a:latin typeface="Arial Narrow" panose="020B0606020202030204" pitchFamily="34" charset="0"/>
              </a:rPr>
              <a:t>S</a:t>
            </a:r>
            <a:r>
              <a:rPr lang="cs-CZ" altLang="cs-CZ" sz="2400" smtClean="0">
                <a:latin typeface="Arial Narrow" panose="020B0606020202030204" pitchFamily="34" charset="0"/>
              </a:rPr>
              <a:t>chopnosti a dovednosti, klíčové know-how, vývoj a výzkum, školení</a:t>
            </a:r>
          </a:p>
        </p:txBody>
      </p:sp>
      <p:sp>
        <p:nvSpPr>
          <p:cNvPr id="133126" name="AutoShape 4"/>
          <p:cNvSpPr>
            <a:spLocks noChangeArrowheads="1"/>
          </p:cNvSpPr>
          <p:nvPr/>
        </p:nvSpPr>
        <p:spPr bwMode="auto">
          <a:xfrm>
            <a:off x="9326563" y="0"/>
            <a:ext cx="77787" cy="314325"/>
          </a:xfrm>
          <a:prstGeom prst="upArrow">
            <a:avLst>
              <a:gd name="adj1" fmla="val 50000"/>
              <a:gd name="adj2" fmla="val 10943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4E8981BA-6879-425E-AFF3-C37602A2DA3C}"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2CE5E85-4579-4FD9-B724-1A42FD9FC1B0}" type="slidenum">
              <a:rPr lang="cs-CZ" altLang="cs-CZ">
                <a:latin typeface="Arial" panose="020B0604020202020204" pitchFamily="34" charset="0"/>
              </a:rPr>
              <a:pPr eaLnBrk="1" hangingPunct="1"/>
              <a:t>131</a:t>
            </a:fld>
            <a:endParaRPr lang="cs-CZ" altLang="cs-CZ">
              <a:latin typeface="Arial" panose="020B0604020202020204" pitchFamily="34" charset="0"/>
            </a:endParaRPr>
          </a:p>
        </p:txBody>
      </p:sp>
      <p:sp>
        <p:nvSpPr>
          <p:cNvPr id="134148" name="Rectangle 1026"/>
          <p:cNvSpPr>
            <a:spLocks noGrp="1" noChangeArrowheads="1"/>
          </p:cNvSpPr>
          <p:nvPr>
            <p:ph type="title"/>
          </p:nvPr>
        </p:nvSpPr>
        <p:spPr>
          <a:xfrm>
            <a:off x="735013" y="314325"/>
            <a:ext cx="8356600" cy="749300"/>
          </a:xfrm>
        </p:spPr>
        <p:txBody>
          <a:bodyPr/>
          <a:lstStyle/>
          <a:p>
            <a:pPr eaLnBrk="1" hangingPunct="1"/>
            <a:r>
              <a:rPr lang="cs-CZ" altLang="cs-CZ" sz="3600" smtClean="0"/>
              <a:t>Strategie versus operativní řízení</a:t>
            </a:r>
          </a:p>
        </p:txBody>
      </p:sp>
      <p:sp>
        <p:nvSpPr>
          <p:cNvPr id="134149" name="Rectangle 1027"/>
          <p:cNvSpPr>
            <a:spLocks noGrp="1" noChangeArrowheads="1"/>
          </p:cNvSpPr>
          <p:nvPr>
            <p:ph type="body" idx="1"/>
          </p:nvPr>
        </p:nvSpPr>
        <p:spPr>
          <a:xfrm>
            <a:off x="347663" y="1130300"/>
            <a:ext cx="8743950" cy="4627563"/>
          </a:xfrm>
        </p:spPr>
        <p:txBody>
          <a:bodyPr/>
          <a:lstStyle/>
          <a:p>
            <a:pPr algn="ctr" eaLnBrk="1" hangingPunct="1">
              <a:lnSpc>
                <a:spcPct val="90000"/>
              </a:lnSpc>
              <a:buFontTx/>
              <a:buNone/>
            </a:pPr>
            <a:r>
              <a:rPr lang="cs-CZ" altLang="cs-CZ" sz="2400" i="1" smtClean="0"/>
              <a:t>Operativa  Převažuje řízení ze dne na den</a:t>
            </a:r>
          </a:p>
          <a:p>
            <a:pPr lvl="1" eaLnBrk="1" hangingPunct="1">
              <a:lnSpc>
                <a:spcPct val="90000"/>
              </a:lnSpc>
            </a:pPr>
            <a:r>
              <a:rPr lang="cs-CZ" altLang="cs-CZ" sz="2000" smtClean="0"/>
              <a:t>Výjimečně analýza dat, většinou jednoduché příkazy</a:t>
            </a:r>
          </a:p>
          <a:p>
            <a:pPr lvl="1" eaLnBrk="1" hangingPunct="1">
              <a:lnSpc>
                <a:spcPct val="90000"/>
              </a:lnSpc>
            </a:pPr>
            <a:r>
              <a:rPr lang="cs-CZ" altLang="cs-CZ" sz="2000" smtClean="0"/>
              <a:t>Velká opakovatelnost akcí, ty pracují s malými soubory dat</a:t>
            </a:r>
          </a:p>
          <a:p>
            <a:pPr lvl="1" eaLnBrk="1" hangingPunct="1">
              <a:lnSpc>
                <a:spcPct val="90000"/>
              </a:lnSpc>
            </a:pPr>
            <a:r>
              <a:rPr lang="cs-CZ" altLang="cs-CZ" sz="2000" smtClean="0"/>
              <a:t> Rychlá odezva, relativně rychlé provedení</a:t>
            </a:r>
          </a:p>
          <a:p>
            <a:pPr lvl="1" eaLnBrk="1" hangingPunct="1">
              <a:lnSpc>
                <a:spcPct val="90000"/>
              </a:lnSpc>
            </a:pPr>
            <a:r>
              <a:rPr lang="cs-CZ" altLang="cs-CZ" sz="2000" smtClean="0"/>
              <a:t>Akce mohou být i kritické (okamžité škody)</a:t>
            </a:r>
          </a:p>
          <a:p>
            <a:pPr algn="ctr" eaLnBrk="1" hangingPunct="1">
              <a:lnSpc>
                <a:spcPct val="90000"/>
              </a:lnSpc>
              <a:buFontTx/>
              <a:buNone/>
            </a:pPr>
            <a:r>
              <a:rPr lang="cs-CZ" altLang="cs-CZ" sz="2400" smtClean="0"/>
              <a:t> </a:t>
            </a:r>
            <a:r>
              <a:rPr lang="cs-CZ" altLang="cs-CZ" sz="2400" i="1" smtClean="0"/>
              <a:t>Taktika  Řízení  s výhledem měsíců až let</a:t>
            </a:r>
            <a:r>
              <a:rPr lang="cs-CZ" altLang="cs-CZ" sz="2800" i="1" smtClean="0"/>
              <a:t>                                  </a:t>
            </a:r>
          </a:p>
          <a:p>
            <a:pPr algn="ctr" eaLnBrk="1" hangingPunct="1">
              <a:lnSpc>
                <a:spcPct val="90000"/>
              </a:lnSpc>
              <a:buFontTx/>
              <a:buNone/>
            </a:pPr>
            <a:r>
              <a:rPr lang="cs-CZ" altLang="cs-CZ" sz="1800" smtClean="0"/>
              <a:t>     Mix metod operativy a podpory strategie,  (běžné obchodní akce a procesy, roční plány)</a:t>
            </a:r>
          </a:p>
          <a:p>
            <a:pPr algn="ctr" eaLnBrk="1" hangingPunct="1">
              <a:lnSpc>
                <a:spcPct val="90000"/>
              </a:lnSpc>
              <a:buFontTx/>
              <a:buNone/>
            </a:pPr>
            <a:r>
              <a:rPr lang="cs-CZ" altLang="cs-CZ" sz="2400" i="1" smtClean="0"/>
              <a:t>Doposud v IS převažovala podpora operativy, dnes roste význam podpory managementu (taktika, strategie) a k tomu vhodných IS (manažerských IS), využití BI (business inteligence) </a:t>
            </a:r>
          </a:p>
        </p:txBody>
      </p:sp>
      <p:sp>
        <p:nvSpPr>
          <p:cNvPr id="134150" name="AutoShape 1028"/>
          <p:cNvSpPr>
            <a:spLocks noChangeArrowheads="1"/>
          </p:cNvSpPr>
          <p:nvPr/>
        </p:nvSpPr>
        <p:spPr bwMode="auto">
          <a:xfrm>
            <a:off x="9326563" y="0"/>
            <a:ext cx="77787" cy="71438"/>
          </a:xfrm>
          <a:prstGeom prst="upArrow">
            <a:avLst>
              <a:gd name="adj1" fmla="val 50000"/>
              <a:gd name="adj2" fmla="val 2608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DCBFBCAF-E660-4BF2-B139-EEDAA807484E}"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82E5F8B-A174-4FE8-831E-80EB374CC6EE}" type="slidenum">
              <a:rPr lang="cs-CZ" altLang="cs-CZ">
                <a:latin typeface="Arial" panose="020B0604020202020204" pitchFamily="34" charset="0"/>
              </a:rPr>
              <a:pPr eaLnBrk="1" hangingPunct="1"/>
              <a:t>132</a:t>
            </a:fld>
            <a:endParaRPr lang="cs-CZ" altLang="cs-CZ">
              <a:latin typeface="Arial" panose="020B0604020202020204" pitchFamily="34" charset="0"/>
            </a:endParaRPr>
          </a:p>
        </p:txBody>
      </p:sp>
      <p:sp>
        <p:nvSpPr>
          <p:cNvPr id="135172" name="Rectangle 2"/>
          <p:cNvSpPr>
            <a:spLocks noGrp="1" noChangeArrowheads="1"/>
          </p:cNvSpPr>
          <p:nvPr>
            <p:ph type="title"/>
          </p:nvPr>
        </p:nvSpPr>
        <p:spPr>
          <a:xfrm>
            <a:off x="735013" y="657225"/>
            <a:ext cx="8356600" cy="1214438"/>
          </a:xfrm>
        </p:spPr>
        <p:txBody>
          <a:bodyPr/>
          <a:lstStyle/>
          <a:p>
            <a:pPr eaLnBrk="1" hangingPunct="1"/>
            <a:r>
              <a:rPr lang="cs-CZ" altLang="cs-CZ" smtClean="0"/>
              <a:t>Strategie versus operativní řízení</a:t>
            </a:r>
          </a:p>
        </p:txBody>
      </p:sp>
      <p:sp>
        <p:nvSpPr>
          <p:cNvPr id="135173" name="Rectangle 3"/>
          <p:cNvSpPr>
            <a:spLocks noGrp="1" noChangeArrowheads="1"/>
          </p:cNvSpPr>
          <p:nvPr>
            <p:ph type="body" idx="1"/>
          </p:nvPr>
        </p:nvSpPr>
        <p:spPr>
          <a:xfrm>
            <a:off x="735013" y="2219325"/>
            <a:ext cx="8281987" cy="3470275"/>
          </a:xfrm>
        </p:spPr>
        <p:txBody>
          <a:bodyPr/>
          <a:lstStyle/>
          <a:p>
            <a:pPr algn="ctr" eaLnBrk="1" hangingPunct="1">
              <a:lnSpc>
                <a:spcPct val="80000"/>
              </a:lnSpc>
              <a:buFontTx/>
              <a:buNone/>
            </a:pPr>
            <a:r>
              <a:rPr lang="cs-CZ" altLang="cs-CZ" sz="2800" i="1" smtClean="0"/>
              <a:t>Strategie: Klíčová rozhodnutí na dlouhou dobu</a:t>
            </a:r>
          </a:p>
          <a:p>
            <a:pPr algn="ctr" eaLnBrk="1" hangingPunct="1">
              <a:lnSpc>
                <a:spcPct val="80000"/>
              </a:lnSpc>
              <a:buFontTx/>
              <a:buNone/>
            </a:pPr>
            <a:r>
              <a:rPr lang="cs-CZ" altLang="cs-CZ" sz="2000" smtClean="0"/>
              <a:t>Převažují koncepce, dlouhodobé problémy</a:t>
            </a:r>
          </a:p>
          <a:p>
            <a:pPr lvl="1" eaLnBrk="1" hangingPunct="1">
              <a:lnSpc>
                <a:spcPct val="80000"/>
              </a:lnSpc>
            </a:pPr>
            <a:r>
              <a:rPr lang="cs-CZ" altLang="cs-CZ" sz="1800" smtClean="0"/>
              <a:t>Velký význam zkušenosti a intuice, využívání BI</a:t>
            </a:r>
          </a:p>
          <a:p>
            <a:pPr lvl="1" eaLnBrk="1" hangingPunct="1">
              <a:lnSpc>
                <a:spcPct val="80000"/>
              </a:lnSpc>
            </a:pPr>
            <a:r>
              <a:rPr lang="cs-CZ" altLang="cs-CZ" sz="1800" smtClean="0"/>
              <a:t>Převažuje mezi úkoly vyššího managementu</a:t>
            </a:r>
          </a:p>
          <a:p>
            <a:pPr lvl="1" eaLnBrk="1" hangingPunct="1">
              <a:lnSpc>
                <a:spcPct val="80000"/>
              </a:lnSpc>
            </a:pPr>
            <a:r>
              <a:rPr lang="cs-CZ" altLang="cs-CZ" sz="1800" smtClean="0"/>
              <a:t>Značné využívání externích a historických informací</a:t>
            </a:r>
          </a:p>
          <a:p>
            <a:pPr lvl="1" eaLnBrk="1" hangingPunct="1">
              <a:lnSpc>
                <a:spcPct val="80000"/>
              </a:lnSpc>
            </a:pPr>
            <a:r>
              <a:rPr lang="cs-CZ" altLang="cs-CZ" sz="1800" smtClean="0"/>
              <a:t>Malá opakovatelnost akcí</a:t>
            </a:r>
          </a:p>
          <a:p>
            <a:pPr lvl="1" eaLnBrk="1" hangingPunct="1">
              <a:lnSpc>
                <a:spcPct val="80000"/>
              </a:lnSpc>
            </a:pPr>
            <a:r>
              <a:rPr lang="cs-CZ" altLang="cs-CZ" sz="1800" smtClean="0"/>
              <a:t>Silné zastoupení analýzy dat, práce s velkými soubory dat. Data mnohdy  nemusí být té nejvyšší kvality</a:t>
            </a:r>
          </a:p>
          <a:p>
            <a:pPr lvl="1" eaLnBrk="1" hangingPunct="1">
              <a:lnSpc>
                <a:spcPct val="80000"/>
              </a:lnSpc>
            </a:pPr>
            <a:r>
              <a:rPr lang="cs-CZ" altLang="cs-CZ" sz="1800" smtClean="0"/>
              <a:t>Obvykle pomalá odezva na provedená opatření</a:t>
            </a:r>
          </a:p>
          <a:p>
            <a:pPr eaLnBrk="1" hangingPunct="1">
              <a:lnSpc>
                <a:spcPct val="80000"/>
              </a:lnSpc>
            </a:pPr>
            <a:r>
              <a:rPr lang="cs-CZ" altLang="cs-CZ" sz="2000" i="1" smtClean="0"/>
              <a:t>Systém by měl podporovat operativu i strategii </a:t>
            </a:r>
          </a:p>
          <a:p>
            <a:pPr eaLnBrk="1" hangingPunct="1">
              <a:lnSpc>
                <a:spcPct val="80000"/>
              </a:lnSpc>
              <a:buFontTx/>
              <a:buNone/>
            </a:pPr>
            <a:endParaRPr lang="cs-CZ" altLang="cs-CZ" sz="1800" i="1" smtClean="0"/>
          </a:p>
        </p:txBody>
      </p:sp>
      <p:sp>
        <p:nvSpPr>
          <p:cNvPr id="135174" name="AutoShape 4"/>
          <p:cNvSpPr>
            <a:spLocks noChangeArrowheads="1"/>
          </p:cNvSpPr>
          <p:nvPr/>
        </p:nvSpPr>
        <p:spPr bwMode="auto">
          <a:xfrm>
            <a:off x="9326563" y="0"/>
            <a:ext cx="77787" cy="109538"/>
          </a:xfrm>
          <a:prstGeom prst="upArrow">
            <a:avLst>
              <a:gd name="adj1" fmla="val 50000"/>
              <a:gd name="adj2" fmla="val 381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FCAF0861-F0E8-4791-B78D-C50C69CB9D36}"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A07A7E7-EEF1-4463-BDF7-9DBA3897AC5A}" type="slidenum">
              <a:rPr lang="cs-CZ" altLang="cs-CZ">
                <a:latin typeface="Arial" panose="020B0604020202020204" pitchFamily="34" charset="0"/>
              </a:rPr>
              <a:pPr eaLnBrk="1" hangingPunct="1"/>
              <a:t>133</a:t>
            </a:fld>
            <a:endParaRPr lang="cs-CZ" altLang="cs-CZ">
              <a:latin typeface="Arial" panose="020B0604020202020204" pitchFamily="34" charset="0"/>
            </a:endParaRPr>
          </a:p>
        </p:txBody>
      </p:sp>
      <p:sp>
        <p:nvSpPr>
          <p:cNvPr id="136196" name="Rectangle 2"/>
          <p:cNvSpPr>
            <a:spLocks noGrp="1" noChangeArrowheads="1"/>
          </p:cNvSpPr>
          <p:nvPr>
            <p:ph type="title"/>
          </p:nvPr>
        </p:nvSpPr>
        <p:spPr>
          <a:xfrm>
            <a:off x="819150" y="215900"/>
            <a:ext cx="8355013" cy="1079500"/>
          </a:xfrm>
        </p:spPr>
        <p:txBody>
          <a:bodyPr/>
          <a:lstStyle/>
          <a:p>
            <a:pPr eaLnBrk="1" hangingPunct="1"/>
            <a:r>
              <a:rPr lang="cs-CZ" altLang="cs-CZ" smtClean="0"/>
              <a:t>Pozorování</a:t>
            </a:r>
          </a:p>
        </p:txBody>
      </p:sp>
      <p:sp>
        <p:nvSpPr>
          <p:cNvPr id="136197" name="Rectangle 3"/>
          <p:cNvSpPr>
            <a:spLocks noGrp="1" noChangeArrowheads="1"/>
          </p:cNvSpPr>
          <p:nvPr>
            <p:ph type="body" idx="1"/>
          </p:nvPr>
        </p:nvSpPr>
        <p:spPr>
          <a:xfrm>
            <a:off x="246063" y="1295400"/>
            <a:ext cx="9420225" cy="4464050"/>
          </a:xfrm>
        </p:spPr>
        <p:txBody>
          <a:bodyPr/>
          <a:lstStyle/>
          <a:p>
            <a:pPr eaLnBrk="1" hangingPunct="1">
              <a:lnSpc>
                <a:spcPct val="90000"/>
              </a:lnSpc>
            </a:pPr>
            <a:r>
              <a:rPr lang="cs-CZ" altLang="cs-CZ" sz="2400" i="1" smtClean="0"/>
              <a:t>IS pro operativu se liší od IS na podporu managementu i po stránce technické, v MIS (manažerský IS) je</a:t>
            </a:r>
          </a:p>
          <a:p>
            <a:pPr lvl="1" eaLnBrk="1" hangingPunct="1">
              <a:lnSpc>
                <a:spcPct val="90000"/>
              </a:lnSpc>
            </a:pPr>
            <a:r>
              <a:rPr lang="cs-CZ" altLang="cs-CZ" sz="2000" smtClean="0"/>
              <a:t>větší role datově orientovaných často statistických metod při rozhodování - trendy, efekty rozhodnutí, větší role statistiky</a:t>
            </a:r>
          </a:p>
          <a:p>
            <a:pPr lvl="1" eaLnBrk="1" hangingPunct="1">
              <a:lnSpc>
                <a:spcPct val="90000"/>
              </a:lnSpc>
            </a:pPr>
            <a:r>
              <a:rPr lang="cs-CZ" altLang="cs-CZ" sz="2000" smtClean="0"/>
              <a:t> Větší otevřenost systému - externí data, analýza trhu, spolupráce s obchodními partnery</a:t>
            </a:r>
          </a:p>
          <a:p>
            <a:pPr lvl="1" eaLnBrk="1" hangingPunct="1">
              <a:lnSpc>
                <a:spcPct val="90000"/>
              </a:lnSpc>
            </a:pPr>
            <a:r>
              <a:rPr lang="cs-CZ" altLang="cs-CZ" sz="2000" smtClean="0"/>
              <a:t>Je nutno pracovat s rozsáhlými daty, které mohou být  různé kvality (nepřesná data operativy, např. účetnictví, nepřipouští)</a:t>
            </a:r>
          </a:p>
          <a:p>
            <a:pPr eaLnBrk="1" hangingPunct="1">
              <a:lnSpc>
                <a:spcPct val="90000"/>
              </a:lnSpc>
            </a:pPr>
            <a:r>
              <a:rPr lang="cs-CZ" altLang="cs-CZ" sz="2400" smtClean="0"/>
              <a:t>Systémy pro operativu  musí spolu s vnějším světem poskytovat data managementu pro rozhodování</a:t>
            </a:r>
          </a:p>
          <a:p>
            <a:pPr eaLnBrk="1" hangingPunct="1">
              <a:lnSpc>
                <a:spcPct val="90000"/>
              </a:lnSpc>
            </a:pPr>
            <a:r>
              <a:rPr lang="cs-CZ" altLang="cs-CZ" sz="2400" smtClean="0"/>
              <a:t>Je nutné řešit propojení různých systémů. Je to otázka architektury softwaru, dnes řešeno servisní orientací, zvláště webovými službami</a:t>
            </a:r>
            <a:r>
              <a:rPr lang="cs-CZ" altLang="cs-CZ" sz="2800" smtClean="0"/>
              <a:t>  </a:t>
            </a:r>
          </a:p>
        </p:txBody>
      </p:sp>
      <p:sp>
        <p:nvSpPr>
          <p:cNvPr id="136198" name="AutoShape 4"/>
          <p:cNvSpPr>
            <a:spLocks noChangeArrowheads="1"/>
          </p:cNvSpPr>
          <p:nvPr/>
        </p:nvSpPr>
        <p:spPr bwMode="auto">
          <a:xfrm>
            <a:off x="9017000" y="0"/>
            <a:ext cx="77788" cy="177800"/>
          </a:xfrm>
          <a:prstGeom prst="upArrow">
            <a:avLst>
              <a:gd name="adj1" fmla="val 50000"/>
              <a:gd name="adj2" fmla="val 6190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Nadpis 1"/>
          <p:cNvSpPr>
            <a:spLocks noGrp="1"/>
          </p:cNvSpPr>
          <p:nvPr>
            <p:ph type="title"/>
          </p:nvPr>
        </p:nvSpPr>
        <p:spPr/>
        <p:txBody>
          <a:bodyPr/>
          <a:lstStyle/>
          <a:p>
            <a:r>
              <a:rPr lang="cs-CZ" altLang="cs-CZ" smtClean="0"/>
              <a:t>Toky dat nad cloudem</a:t>
            </a:r>
          </a:p>
        </p:txBody>
      </p:sp>
      <p:sp>
        <p:nvSpPr>
          <p:cNvPr id="3" name="Zástupný symbol pro datum 2"/>
          <p:cNvSpPr>
            <a:spLocks noGrp="1"/>
          </p:cNvSpPr>
          <p:nvPr>
            <p:ph type="dt" sz="quarter" idx="10"/>
          </p:nvPr>
        </p:nvSpPr>
        <p:spPr/>
        <p:txBody>
          <a:bodyPr/>
          <a:lstStyle/>
          <a:p>
            <a:pPr>
              <a:defRPr/>
            </a:pPr>
            <a:fld id="{49F73B45-E8AB-4562-8FBA-54EBD5A8C975}" type="datetime1">
              <a:rPr lang="cs-CZ" smtClean="0"/>
              <a:pPr>
                <a:defRPr/>
              </a:pPr>
              <a:t>3.10.2015</a:t>
            </a:fld>
            <a:endParaRPr lang="cs-CZ"/>
          </a:p>
        </p:txBody>
      </p:sp>
      <p:sp>
        <p:nvSpPr>
          <p:cNvPr id="4" name="Zástupný symbol pro číslo snímku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FC9687E-F77A-410B-A4C8-F4FDB9EF33B8}" type="slidenum">
              <a:rPr lang="cs-CZ" altLang="cs-CZ">
                <a:latin typeface="Arial" panose="020B0604020202020204" pitchFamily="34" charset="0"/>
              </a:rPr>
              <a:pPr eaLnBrk="1" hangingPunct="1"/>
              <a:t>134</a:t>
            </a:fld>
            <a:endParaRPr lang="cs-CZ" altLang="cs-CZ">
              <a:latin typeface="Arial" panose="020B0604020202020204" pitchFamily="34" charset="0"/>
            </a:endParaRPr>
          </a:p>
        </p:txBody>
      </p:sp>
      <p:sp>
        <p:nvSpPr>
          <p:cNvPr id="137221" name="Line 19"/>
          <p:cNvSpPr>
            <a:spLocks noChangeShapeType="1"/>
          </p:cNvSpPr>
          <p:nvPr/>
        </p:nvSpPr>
        <p:spPr bwMode="auto">
          <a:xfrm flipV="1">
            <a:off x="1601788" y="2592388"/>
            <a:ext cx="2732087" cy="19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7222" name="Text Box 20"/>
          <p:cNvSpPr txBox="1">
            <a:spLocks noChangeArrowheads="1"/>
          </p:cNvSpPr>
          <p:nvPr/>
        </p:nvSpPr>
        <p:spPr bwMode="auto">
          <a:xfrm>
            <a:off x="1635125" y="2252663"/>
            <a:ext cx="27860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 Historická a externí data</a:t>
            </a:r>
          </a:p>
        </p:txBody>
      </p:sp>
      <p:sp>
        <p:nvSpPr>
          <p:cNvPr id="137223" name="Line 19"/>
          <p:cNvSpPr>
            <a:spLocks noChangeShapeType="1"/>
          </p:cNvSpPr>
          <p:nvPr/>
        </p:nvSpPr>
        <p:spPr bwMode="auto">
          <a:xfrm flipV="1">
            <a:off x="1530350" y="2160588"/>
            <a:ext cx="2732088" cy="19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7224" name="Obdélník 9"/>
          <p:cNvSpPr>
            <a:spLocks noChangeArrowheads="1"/>
          </p:cNvSpPr>
          <p:nvPr/>
        </p:nvSpPr>
        <p:spPr bwMode="auto">
          <a:xfrm>
            <a:off x="10747375" y="1727200"/>
            <a:ext cx="914400" cy="914400"/>
          </a:xfrm>
          <a:prstGeom prst="rect">
            <a:avLst/>
          </a:prstGeom>
          <a:solidFill>
            <a:schemeClr val="accent1"/>
          </a:solidFill>
          <a:ln w="9525" algn="ctr">
            <a:solidFill>
              <a:schemeClr val="tx1"/>
            </a:solidFill>
            <a:round/>
            <a:headEnd/>
            <a:tailEnd/>
          </a:ln>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37225" name="TextovéPole 10"/>
          <p:cNvSpPr txBox="1">
            <a:spLocks noChangeArrowheads="1"/>
          </p:cNvSpPr>
          <p:nvPr/>
        </p:nvSpPr>
        <p:spPr bwMode="auto">
          <a:xfrm>
            <a:off x="4770438" y="2016125"/>
            <a:ext cx="24479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800"/>
              <a:t>Datové úložistě</a:t>
            </a:r>
          </a:p>
        </p:txBody>
      </p:sp>
      <p:cxnSp>
        <p:nvCxnSpPr>
          <p:cNvPr id="137226" name="Přímá spojovací šipka 12"/>
          <p:cNvCxnSpPr>
            <a:cxnSpLocks noChangeShapeType="1"/>
          </p:cNvCxnSpPr>
          <p:nvPr/>
        </p:nvCxnSpPr>
        <p:spPr bwMode="auto">
          <a:xfrm>
            <a:off x="1530350" y="3600450"/>
            <a:ext cx="2447925" cy="0"/>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7227" name="TextovéPole 13"/>
          <p:cNvSpPr txBox="1">
            <a:spLocks noChangeArrowheads="1"/>
          </p:cNvSpPr>
          <p:nvPr/>
        </p:nvSpPr>
        <p:spPr bwMode="auto">
          <a:xfrm>
            <a:off x="4627563" y="3240088"/>
            <a:ext cx="34877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800"/>
              <a:t>Tok dat, bulk transfer</a:t>
            </a:r>
          </a:p>
        </p:txBody>
      </p:sp>
      <p:sp>
        <p:nvSpPr>
          <p:cNvPr id="137228" name="Text Box 28"/>
          <p:cNvSpPr txBox="1">
            <a:spLocks noChangeArrowheads="1"/>
          </p:cNvSpPr>
          <p:nvPr/>
        </p:nvSpPr>
        <p:spPr bwMode="auto">
          <a:xfrm>
            <a:off x="1530350" y="4103688"/>
            <a:ext cx="2549525"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Presentace dat Datový sklad</a:t>
            </a:r>
          </a:p>
        </p:txBody>
      </p:sp>
      <p:sp>
        <p:nvSpPr>
          <p:cNvPr id="137229" name="TextovéPole 15"/>
          <p:cNvSpPr txBox="1">
            <a:spLocks noChangeArrowheads="1"/>
          </p:cNvSpPr>
          <p:nvPr/>
        </p:nvSpPr>
        <p:spPr bwMode="auto">
          <a:xfrm>
            <a:off x="4554538" y="4319588"/>
            <a:ext cx="34893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800"/>
              <a:t>Proces, podsystém</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Date Placeholder 1"/>
          <p:cNvSpPr>
            <a:spLocks noGrp="1"/>
          </p:cNvSpPr>
          <p:nvPr>
            <p:ph type="dt" sz="quarter" idx="10"/>
          </p:nvPr>
        </p:nvSpPr>
        <p:spPr/>
        <p:txBody>
          <a:bodyPr/>
          <a:lstStyle/>
          <a:p>
            <a:pPr>
              <a:defRPr/>
            </a:pPr>
            <a:fld id="{3DE22594-909B-4156-A2B7-EAA0D90399A7}" type="datetime1">
              <a:rPr lang="cs-CZ"/>
              <a:pPr>
                <a:defRPr/>
              </a:pPr>
              <a:t>3.10.2015</a:t>
            </a:fld>
            <a:endParaRPr lang="cs-CZ"/>
          </a:p>
        </p:txBody>
      </p:sp>
      <p:sp>
        <p:nvSpPr>
          <p:cNvPr id="40"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CEABA15-03D1-40A2-A8DF-2BAF55D1D7CD}" type="slidenum">
              <a:rPr lang="cs-CZ" altLang="cs-CZ">
                <a:latin typeface="Arial" panose="020B0604020202020204" pitchFamily="34" charset="0"/>
              </a:rPr>
              <a:pPr eaLnBrk="1" hangingPunct="1"/>
              <a:t>135</a:t>
            </a:fld>
            <a:endParaRPr lang="cs-CZ" altLang="cs-CZ">
              <a:latin typeface="Arial" panose="020B0604020202020204" pitchFamily="34" charset="0"/>
            </a:endParaRPr>
          </a:p>
        </p:txBody>
      </p:sp>
      <p:sp>
        <p:nvSpPr>
          <p:cNvPr id="138244" name="Text Box 4"/>
          <p:cNvSpPr txBox="1">
            <a:spLocks noChangeArrowheads="1"/>
          </p:cNvSpPr>
          <p:nvPr/>
        </p:nvSpPr>
        <p:spPr bwMode="auto">
          <a:xfrm>
            <a:off x="657225" y="1198563"/>
            <a:ext cx="1627188"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IS Operativy</a:t>
            </a:r>
          </a:p>
        </p:txBody>
      </p:sp>
      <p:sp>
        <p:nvSpPr>
          <p:cNvPr id="138245" name="Line 19"/>
          <p:cNvSpPr>
            <a:spLocks noChangeShapeType="1"/>
          </p:cNvSpPr>
          <p:nvPr/>
        </p:nvSpPr>
        <p:spPr bwMode="auto">
          <a:xfrm flipV="1">
            <a:off x="4041775" y="2559050"/>
            <a:ext cx="2732088" cy="19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8246" name="Text Box 20"/>
          <p:cNvSpPr txBox="1">
            <a:spLocks noChangeArrowheads="1"/>
          </p:cNvSpPr>
          <p:nvPr/>
        </p:nvSpPr>
        <p:spPr bwMode="auto">
          <a:xfrm>
            <a:off x="4217988" y="2219325"/>
            <a:ext cx="27860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 Historická a externí data</a:t>
            </a:r>
          </a:p>
        </p:txBody>
      </p:sp>
      <p:sp>
        <p:nvSpPr>
          <p:cNvPr id="138247" name="Line 21"/>
          <p:cNvSpPr>
            <a:spLocks noChangeShapeType="1"/>
          </p:cNvSpPr>
          <p:nvPr/>
        </p:nvSpPr>
        <p:spPr bwMode="auto">
          <a:xfrm flipV="1">
            <a:off x="4041775" y="2151063"/>
            <a:ext cx="2732088" cy="19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8248" name="Line 22"/>
          <p:cNvSpPr>
            <a:spLocks noChangeShapeType="1"/>
          </p:cNvSpPr>
          <p:nvPr/>
        </p:nvSpPr>
        <p:spPr bwMode="auto">
          <a:xfrm>
            <a:off x="1587500" y="1538288"/>
            <a:ext cx="1160463" cy="12255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49" name="Line 23"/>
          <p:cNvSpPr>
            <a:spLocks noChangeShapeType="1"/>
          </p:cNvSpPr>
          <p:nvPr/>
        </p:nvSpPr>
        <p:spPr bwMode="auto">
          <a:xfrm>
            <a:off x="1585913" y="1538288"/>
            <a:ext cx="2863850" cy="612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50" name="Freeform 24"/>
          <p:cNvSpPr>
            <a:spLocks/>
          </p:cNvSpPr>
          <p:nvPr/>
        </p:nvSpPr>
        <p:spPr bwMode="auto">
          <a:xfrm>
            <a:off x="6570663" y="935038"/>
            <a:ext cx="2130425" cy="788987"/>
          </a:xfrm>
          <a:custGeom>
            <a:avLst/>
            <a:gdLst>
              <a:gd name="T0" fmla="*/ 2147483647 w 1272"/>
              <a:gd name="T1" fmla="*/ 2147483647 h 1776"/>
              <a:gd name="T2" fmla="*/ 2147483647 w 1272"/>
              <a:gd name="T3" fmla="*/ 2147483647 h 1776"/>
              <a:gd name="T4" fmla="*/ 2147483647 w 1272"/>
              <a:gd name="T5" fmla="*/ 2147483647 h 1776"/>
              <a:gd name="T6" fmla="*/ 2147483647 w 1272"/>
              <a:gd name="T7" fmla="*/ 2147483647 h 1776"/>
              <a:gd name="T8" fmla="*/ 2147483647 w 1272"/>
              <a:gd name="T9" fmla="*/ 2147483647 h 1776"/>
              <a:gd name="T10" fmla="*/ 2147483647 w 1272"/>
              <a:gd name="T11" fmla="*/ 2147483647 h 1776"/>
              <a:gd name="T12" fmla="*/ 2147483647 w 1272"/>
              <a:gd name="T13" fmla="*/ 2147483647 h 1776"/>
              <a:gd name="T14" fmla="*/ 0 w 1272"/>
              <a:gd name="T15" fmla="*/ 2147483647 h 1776"/>
              <a:gd name="T16" fmla="*/ 2147483647 w 1272"/>
              <a:gd name="T17" fmla="*/ 2147483647 h 1776"/>
              <a:gd name="T18" fmla="*/ 2147483647 w 1272"/>
              <a:gd name="T19" fmla="*/ 2147483647 h 1776"/>
              <a:gd name="T20" fmla="*/ 2147483647 w 1272"/>
              <a:gd name="T21" fmla="*/ 2147483647 h 1776"/>
              <a:gd name="T22" fmla="*/ 2147483647 w 1272"/>
              <a:gd name="T23" fmla="*/ 2147483647 h 1776"/>
              <a:gd name="T24" fmla="*/ 2147483647 w 1272"/>
              <a:gd name="T25" fmla="*/ 2147483647 h 1776"/>
              <a:gd name="T26" fmla="*/ 2147483647 w 1272"/>
              <a:gd name="T27" fmla="*/ 2147483647 h 1776"/>
              <a:gd name="T28" fmla="*/ 2147483647 w 1272"/>
              <a:gd name="T29" fmla="*/ 2147483647 h 1776"/>
              <a:gd name="T30" fmla="*/ 2147483647 w 1272"/>
              <a:gd name="T31" fmla="*/ 2147483647 h 1776"/>
              <a:gd name="T32" fmla="*/ 2147483647 w 1272"/>
              <a:gd name="T33" fmla="*/ 2147483647 h 1776"/>
              <a:gd name="T34" fmla="*/ 2147483647 w 1272"/>
              <a:gd name="T35" fmla="*/ 2147483647 h 1776"/>
              <a:gd name="T36" fmla="*/ 2147483647 w 1272"/>
              <a:gd name="T37" fmla="*/ 2147483647 h 1776"/>
              <a:gd name="T38" fmla="*/ 2147483647 w 1272"/>
              <a:gd name="T39" fmla="*/ 2147483647 h 1776"/>
              <a:gd name="T40" fmla="*/ 2147483647 w 1272"/>
              <a:gd name="T41" fmla="*/ 2147483647 h 1776"/>
              <a:gd name="T42" fmla="*/ 2147483647 w 1272"/>
              <a:gd name="T43" fmla="*/ 2147483647 h 1776"/>
              <a:gd name="T44" fmla="*/ 2147483647 w 1272"/>
              <a:gd name="T45" fmla="*/ 0 h 1776"/>
              <a:gd name="T46" fmla="*/ 2147483647 w 1272"/>
              <a:gd name="T47" fmla="*/ 2147483647 h 17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272"/>
              <a:gd name="T73" fmla="*/ 0 h 1776"/>
              <a:gd name="T74" fmla="*/ 1272 w 1272"/>
              <a:gd name="T75" fmla="*/ 1776 h 17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272" h="1776">
                <a:moveTo>
                  <a:pt x="504" y="24"/>
                </a:moveTo>
                <a:cubicBezTo>
                  <a:pt x="428" y="43"/>
                  <a:pt x="365" y="71"/>
                  <a:pt x="288" y="84"/>
                </a:cubicBezTo>
                <a:cubicBezTo>
                  <a:pt x="276" y="92"/>
                  <a:pt x="266" y="103"/>
                  <a:pt x="252" y="108"/>
                </a:cubicBezTo>
                <a:cubicBezTo>
                  <a:pt x="233" y="115"/>
                  <a:pt x="210" y="111"/>
                  <a:pt x="192" y="120"/>
                </a:cubicBezTo>
                <a:cubicBezTo>
                  <a:pt x="138" y="147"/>
                  <a:pt x="127" y="230"/>
                  <a:pt x="96" y="276"/>
                </a:cubicBezTo>
                <a:cubicBezTo>
                  <a:pt x="72" y="396"/>
                  <a:pt x="75" y="516"/>
                  <a:pt x="48" y="636"/>
                </a:cubicBezTo>
                <a:cubicBezTo>
                  <a:pt x="43" y="661"/>
                  <a:pt x="32" y="684"/>
                  <a:pt x="24" y="708"/>
                </a:cubicBezTo>
                <a:cubicBezTo>
                  <a:pt x="16" y="732"/>
                  <a:pt x="0" y="780"/>
                  <a:pt x="0" y="780"/>
                </a:cubicBezTo>
                <a:cubicBezTo>
                  <a:pt x="4" y="1048"/>
                  <a:pt x="4" y="1316"/>
                  <a:pt x="12" y="1584"/>
                </a:cubicBezTo>
                <a:cubicBezTo>
                  <a:pt x="13" y="1618"/>
                  <a:pt x="25" y="1654"/>
                  <a:pt x="48" y="1680"/>
                </a:cubicBezTo>
                <a:cubicBezTo>
                  <a:pt x="96" y="1734"/>
                  <a:pt x="209" y="1758"/>
                  <a:pt x="264" y="1776"/>
                </a:cubicBezTo>
                <a:cubicBezTo>
                  <a:pt x="432" y="1772"/>
                  <a:pt x="600" y="1775"/>
                  <a:pt x="768" y="1764"/>
                </a:cubicBezTo>
                <a:cubicBezTo>
                  <a:pt x="800" y="1762"/>
                  <a:pt x="824" y="1706"/>
                  <a:pt x="840" y="1692"/>
                </a:cubicBezTo>
                <a:cubicBezTo>
                  <a:pt x="872" y="1665"/>
                  <a:pt x="924" y="1656"/>
                  <a:pt x="960" y="1632"/>
                </a:cubicBezTo>
                <a:cubicBezTo>
                  <a:pt x="995" y="1563"/>
                  <a:pt x="1001" y="1486"/>
                  <a:pt x="1032" y="1416"/>
                </a:cubicBezTo>
                <a:cubicBezTo>
                  <a:pt x="1077" y="1315"/>
                  <a:pt x="1146" y="1206"/>
                  <a:pt x="1224" y="1128"/>
                </a:cubicBezTo>
                <a:cubicBezTo>
                  <a:pt x="1237" y="1077"/>
                  <a:pt x="1259" y="1035"/>
                  <a:pt x="1272" y="984"/>
                </a:cubicBezTo>
                <a:cubicBezTo>
                  <a:pt x="1260" y="868"/>
                  <a:pt x="1258" y="751"/>
                  <a:pt x="1236" y="636"/>
                </a:cubicBezTo>
                <a:cubicBezTo>
                  <a:pt x="1212" y="509"/>
                  <a:pt x="1061" y="379"/>
                  <a:pt x="960" y="312"/>
                </a:cubicBezTo>
                <a:cubicBezTo>
                  <a:pt x="908" y="233"/>
                  <a:pt x="842" y="188"/>
                  <a:pt x="768" y="132"/>
                </a:cubicBezTo>
                <a:cubicBezTo>
                  <a:pt x="756" y="123"/>
                  <a:pt x="754" y="107"/>
                  <a:pt x="744" y="96"/>
                </a:cubicBezTo>
                <a:cubicBezTo>
                  <a:pt x="721" y="71"/>
                  <a:pt x="704" y="35"/>
                  <a:pt x="672" y="24"/>
                </a:cubicBezTo>
                <a:cubicBezTo>
                  <a:pt x="648" y="16"/>
                  <a:pt x="600" y="0"/>
                  <a:pt x="600" y="0"/>
                </a:cubicBezTo>
                <a:cubicBezTo>
                  <a:pt x="568" y="8"/>
                  <a:pt x="504" y="24"/>
                  <a:pt x="504" y="24"/>
                </a:cubicBez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38251" name="Text Box 25"/>
          <p:cNvSpPr txBox="1">
            <a:spLocks noChangeArrowheads="1"/>
          </p:cNvSpPr>
          <p:nvPr/>
        </p:nvSpPr>
        <p:spPr bwMode="auto">
          <a:xfrm>
            <a:off x="7083425" y="1009650"/>
            <a:ext cx="774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Svět</a:t>
            </a:r>
          </a:p>
        </p:txBody>
      </p:sp>
      <p:sp>
        <p:nvSpPr>
          <p:cNvPr id="138252" name="Line 26"/>
          <p:cNvSpPr>
            <a:spLocks noChangeShapeType="1"/>
          </p:cNvSpPr>
          <p:nvPr/>
        </p:nvSpPr>
        <p:spPr bwMode="auto">
          <a:xfrm>
            <a:off x="5842000" y="140176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53" name="Line 27"/>
          <p:cNvSpPr>
            <a:spLocks noChangeShapeType="1"/>
          </p:cNvSpPr>
          <p:nvPr/>
        </p:nvSpPr>
        <p:spPr bwMode="auto">
          <a:xfrm flipH="1">
            <a:off x="5459413" y="1538288"/>
            <a:ext cx="1390650" cy="612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54" name="Text Box 28"/>
          <p:cNvSpPr txBox="1">
            <a:spLocks noChangeArrowheads="1"/>
          </p:cNvSpPr>
          <p:nvPr/>
        </p:nvSpPr>
        <p:spPr bwMode="auto">
          <a:xfrm>
            <a:off x="5459413" y="3511550"/>
            <a:ext cx="2549525"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Presentace dat Datový sklad</a:t>
            </a:r>
          </a:p>
        </p:txBody>
      </p:sp>
      <p:sp>
        <p:nvSpPr>
          <p:cNvPr id="138255" name="Line 29"/>
          <p:cNvSpPr>
            <a:spLocks noChangeShapeType="1"/>
          </p:cNvSpPr>
          <p:nvPr/>
        </p:nvSpPr>
        <p:spPr bwMode="auto">
          <a:xfrm flipH="1">
            <a:off x="7237413" y="1538288"/>
            <a:ext cx="233362" cy="19065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56" name="Line 30"/>
          <p:cNvSpPr>
            <a:spLocks noChangeShapeType="1"/>
          </p:cNvSpPr>
          <p:nvPr/>
        </p:nvSpPr>
        <p:spPr bwMode="auto">
          <a:xfrm>
            <a:off x="2030413" y="3257550"/>
            <a:ext cx="23241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8257" name="Text Box 31"/>
          <p:cNvSpPr txBox="1">
            <a:spLocks noChangeArrowheads="1"/>
          </p:cNvSpPr>
          <p:nvPr/>
        </p:nvSpPr>
        <p:spPr bwMode="auto">
          <a:xfrm>
            <a:off x="2051050" y="2900363"/>
            <a:ext cx="27003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Aktuální data operativy</a:t>
            </a:r>
          </a:p>
        </p:txBody>
      </p:sp>
      <p:sp>
        <p:nvSpPr>
          <p:cNvPr id="138258" name="Line 32"/>
          <p:cNvSpPr>
            <a:spLocks noChangeShapeType="1"/>
          </p:cNvSpPr>
          <p:nvPr/>
        </p:nvSpPr>
        <p:spPr bwMode="auto">
          <a:xfrm>
            <a:off x="2030413" y="2849563"/>
            <a:ext cx="24003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8259" name="Line 33"/>
          <p:cNvSpPr>
            <a:spLocks noChangeShapeType="1"/>
          </p:cNvSpPr>
          <p:nvPr/>
        </p:nvSpPr>
        <p:spPr bwMode="auto">
          <a:xfrm>
            <a:off x="5689600" y="2559050"/>
            <a:ext cx="850900" cy="9525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60" name="Line 34"/>
          <p:cNvSpPr>
            <a:spLocks noChangeShapeType="1"/>
          </p:cNvSpPr>
          <p:nvPr/>
        </p:nvSpPr>
        <p:spPr bwMode="auto">
          <a:xfrm>
            <a:off x="3365500" y="3308350"/>
            <a:ext cx="2014538" cy="40798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pic>
        <p:nvPicPr>
          <p:cNvPr id="138261"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7063" y="4056063"/>
            <a:ext cx="357187"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62" name="Text Box 36"/>
          <p:cNvSpPr txBox="1">
            <a:spLocks noChangeArrowheads="1"/>
          </p:cNvSpPr>
          <p:nvPr/>
        </p:nvSpPr>
        <p:spPr bwMode="auto">
          <a:xfrm>
            <a:off x="1122363" y="4737100"/>
            <a:ext cx="1933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Management</a:t>
            </a:r>
          </a:p>
        </p:txBody>
      </p:sp>
      <p:sp>
        <p:nvSpPr>
          <p:cNvPr id="138263" name="Line 37"/>
          <p:cNvSpPr>
            <a:spLocks noChangeShapeType="1"/>
          </p:cNvSpPr>
          <p:nvPr/>
        </p:nvSpPr>
        <p:spPr bwMode="auto">
          <a:xfrm flipV="1">
            <a:off x="2282825" y="3989388"/>
            <a:ext cx="3019425" cy="3397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64" name="Line 38"/>
          <p:cNvSpPr>
            <a:spLocks noChangeShapeType="1"/>
          </p:cNvSpPr>
          <p:nvPr/>
        </p:nvSpPr>
        <p:spPr bwMode="auto">
          <a:xfrm flipH="1" flipV="1">
            <a:off x="1098550" y="1511300"/>
            <a:ext cx="850900" cy="245110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65" name="Text Box 39"/>
          <p:cNvSpPr txBox="1">
            <a:spLocks noChangeArrowheads="1"/>
          </p:cNvSpPr>
          <p:nvPr/>
        </p:nvSpPr>
        <p:spPr bwMode="auto">
          <a:xfrm>
            <a:off x="425450" y="2287588"/>
            <a:ext cx="1858963" cy="377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36000" rIns="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Dotazy, příkazy</a:t>
            </a:r>
          </a:p>
        </p:txBody>
      </p:sp>
      <p:sp>
        <p:nvSpPr>
          <p:cNvPr id="138266" name="Text Box 40"/>
          <p:cNvSpPr txBox="1">
            <a:spLocks noChangeArrowheads="1"/>
          </p:cNvSpPr>
          <p:nvPr/>
        </p:nvSpPr>
        <p:spPr bwMode="auto">
          <a:xfrm>
            <a:off x="3754438" y="4533900"/>
            <a:ext cx="2474912" cy="8556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Presentační aplikace, například EXCEL, OLAP</a:t>
            </a:r>
          </a:p>
        </p:txBody>
      </p:sp>
      <p:sp>
        <p:nvSpPr>
          <p:cNvPr id="138267" name="Line 41"/>
          <p:cNvSpPr>
            <a:spLocks noChangeShapeType="1"/>
          </p:cNvSpPr>
          <p:nvPr/>
        </p:nvSpPr>
        <p:spPr bwMode="auto">
          <a:xfrm flipH="1">
            <a:off x="5146675" y="4260850"/>
            <a:ext cx="850900" cy="271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68" name="Line 42"/>
          <p:cNvSpPr>
            <a:spLocks noChangeShapeType="1"/>
          </p:cNvSpPr>
          <p:nvPr/>
        </p:nvSpPr>
        <p:spPr bwMode="auto">
          <a:xfrm>
            <a:off x="2251075" y="4464050"/>
            <a:ext cx="1395413" cy="2032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69" name="Text Box 43"/>
          <p:cNvSpPr txBox="1">
            <a:spLocks noChangeArrowheads="1"/>
          </p:cNvSpPr>
          <p:nvPr/>
        </p:nvSpPr>
        <p:spPr bwMode="auto">
          <a:xfrm>
            <a:off x="425450" y="0"/>
            <a:ext cx="845026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3200">
                <a:latin typeface="Arial" panose="020B0604020202020204" pitchFamily="34" charset="0"/>
              </a:rPr>
              <a:t>Manažerský IS, modifikovaný diagram toku dat</a:t>
            </a:r>
          </a:p>
        </p:txBody>
      </p:sp>
      <p:sp>
        <p:nvSpPr>
          <p:cNvPr id="138270" name="AutoShape 44"/>
          <p:cNvSpPr>
            <a:spLocks noChangeArrowheads="1"/>
          </p:cNvSpPr>
          <p:nvPr/>
        </p:nvSpPr>
        <p:spPr bwMode="auto">
          <a:xfrm>
            <a:off x="9094788" y="0"/>
            <a:ext cx="77787" cy="177800"/>
          </a:xfrm>
          <a:prstGeom prst="upArrow">
            <a:avLst>
              <a:gd name="adj1" fmla="val 50000"/>
              <a:gd name="adj2" fmla="val 61905"/>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38271" name="Text Box 45"/>
          <p:cNvSpPr txBox="1">
            <a:spLocks noChangeArrowheads="1"/>
          </p:cNvSpPr>
          <p:nvPr/>
        </p:nvSpPr>
        <p:spPr bwMode="auto">
          <a:xfrm>
            <a:off x="117475" y="5486400"/>
            <a:ext cx="6732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solidFill>
                  <a:schemeClr val="accent2"/>
                </a:solidFill>
                <a:latin typeface="Arial" panose="020B0604020202020204" pitchFamily="34" charset="0"/>
              </a:rPr>
              <a:t>Je nutná spolupráce aplikací!!!</a:t>
            </a:r>
          </a:p>
        </p:txBody>
      </p:sp>
      <p:sp>
        <p:nvSpPr>
          <p:cNvPr id="138272" name="Text Box 46"/>
          <p:cNvSpPr txBox="1">
            <a:spLocks noChangeArrowheads="1"/>
          </p:cNvSpPr>
          <p:nvPr/>
        </p:nvSpPr>
        <p:spPr bwMode="auto">
          <a:xfrm>
            <a:off x="6811963" y="4668838"/>
            <a:ext cx="2900362" cy="581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Neelektronické informace, Grafika, Word</a:t>
            </a:r>
          </a:p>
        </p:txBody>
      </p:sp>
      <p:sp>
        <p:nvSpPr>
          <p:cNvPr id="138273" name="Line 47"/>
          <p:cNvSpPr>
            <a:spLocks noChangeShapeType="1"/>
          </p:cNvSpPr>
          <p:nvPr/>
        </p:nvSpPr>
        <p:spPr bwMode="auto">
          <a:xfrm>
            <a:off x="7004050" y="4329113"/>
            <a:ext cx="620713" cy="339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74" name="Text Box 48"/>
          <p:cNvSpPr txBox="1">
            <a:spLocks noChangeArrowheads="1"/>
          </p:cNvSpPr>
          <p:nvPr/>
        </p:nvSpPr>
        <p:spPr bwMode="auto">
          <a:xfrm>
            <a:off x="4095750" y="5472113"/>
            <a:ext cx="3522663" cy="581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tIns="10800" rIns="54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Prostředky analýzy dat, statistika a finanční rozbory</a:t>
            </a:r>
          </a:p>
        </p:txBody>
      </p:sp>
      <p:sp>
        <p:nvSpPr>
          <p:cNvPr id="138275" name="Line 49"/>
          <p:cNvSpPr>
            <a:spLocks noChangeShapeType="1"/>
          </p:cNvSpPr>
          <p:nvPr/>
        </p:nvSpPr>
        <p:spPr bwMode="auto">
          <a:xfrm>
            <a:off x="2284413" y="4668838"/>
            <a:ext cx="1778000" cy="8842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76" name="Line 50"/>
          <p:cNvSpPr>
            <a:spLocks noChangeShapeType="1"/>
          </p:cNvSpPr>
          <p:nvPr/>
        </p:nvSpPr>
        <p:spPr bwMode="auto">
          <a:xfrm flipH="1">
            <a:off x="6229350" y="4329113"/>
            <a:ext cx="311150" cy="1020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8277" name="Rectangle 51"/>
          <p:cNvSpPr>
            <a:spLocks noChangeArrowheads="1"/>
          </p:cNvSpPr>
          <p:nvPr/>
        </p:nvSpPr>
        <p:spPr bwMode="auto">
          <a:xfrm>
            <a:off x="8815388" y="53371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a:latin typeface="Arial" panose="020B0604020202020204" pitchFamily="34" charset="0"/>
            </a:endParaRPr>
          </a:p>
        </p:txBody>
      </p:sp>
      <p:sp>
        <p:nvSpPr>
          <p:cNvPr id="138278" name="Text Box 52"/>
          <p:cNvSpPr txBox="1">
            <a:spLocks noChangeArrowheads="1"/>
          </p:cNvSpPr>
          <p:nvPr/>
        </p:nvSpPr>
        <p:spPr bwMode="auto">
          <a:xfrm>
            <a:off x="7578725" y="1295400"/>
            <a:ext cx="5730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latin typeface="Arial" panose="020B0604020202020204" pitchFamily="34" charset="0"/>
              </a:rPr>
              <a:t>IS</a:t>
            </a:r>
          </a:p>
        </p:txBody>
      </p:sp>
      <p:sp>
        <p:nvSpPr>
          <p:cNvPr id="138279" name="Text Box 53"/>
          <p:cNvSpPr txBox="1">
            <a:spLocks noChangeArrowheads="1"/>
          </p:cNvSpPr>
          <p:nvPr/>
        </p:nvSpPr>
        <p:spPr bwMode="auto">
          <a:xfrm>
            <a:off x="7781925" y="936625"/>
            <a:ext cx="5730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latin typeface="Arial" panose="020B0604020202020204" pitchFamily="34" charset="0"/>
              </a:rPr>
              <a:t>IS</a:t>
            </a:r>
          </a:p>
        </p:txBody>
      </p:sp>
      <p:sp>
        <p:nvSpPr>
          <p:cNvPr id="138280" name="Text Box 54"/>
          <p:cNvSpPr txBox="1">
            <a:spLocks noChangeArrowheads="1"/>
          </p:cNvSpPr>
          <p:nvPr/>
        </p:nvSpPr>
        <p:spPr bwMode="auto">
          <a:xfrm>
            <a:off x="6472238" y="1079500"/>
            <a:ext cx="5730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latin typeface="Arial" panose="020B0604020202020204" pitchFamily="34" charset="0"/>
              </a:rPr>
              <a:t>IS</a:t>
            </a: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22266123-4669-4DAE-8413-39F405655933}"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37BCC70-A30E-4DAC-9269-BC26480C7FA7}" type="slidenum">
              <a:rPr lang="cs-CZ" altLang="cs-CZ">
                <a:latin typeface="Arial" panose="020B0604020202020204" pitchFamily="34" charset="0"/>
              </a:rPr>
              <a:pPr eaLnBrk="1" hangingPunct="1"/>
              <a:t>136</a:t>
            </a:fld>
            <a:endParaRPr lang="cs-CZ" altLang="cs-CZ">
              <a:latin typeface="Arial" panose="020B0604020202020204" pitchFamily="34" charset="0"/>
            </a:endParaRPr>
          </a:p>
        </p:txBody>
      </p:sp>
      <p:sp>
        <p:nvSpPr>
          <p:cNvPr id="139268" name="Rectangle 1026"/>
          <p:cNvSpPr>
            <a:spLocks noGrp="1" noChangeArrowheads="1"/>
          </p:cNvSpPr>
          <p:nvPr>
            <p:ph type="title"/>
          </p:nvPr>
        </p:nvSpPr>
        <p:spPr/>
        <p:txBody>
          <a:bodyPr/>
          <a:lstStyle/>
          <a:p>
            <a:pPr eaLnBrk="1" hangingPunct="1"/>
            <a:r>
              <a:rPr lang="cs-CZ" altLang="cs-CZ" smtClean="0"/>
              <a:t>Pozorování</a:t>
            </a:r>
          </a:p>
        </p:txBody>
      </p:sp>
      <p:sp>
        <p:nvSpPr>
          <p:cNvPr id="139269" name="Rectangle 1027"/>
          <p:cNvSpPr>
            <a:spLocks noGrp="1" noChangeArrowheads="1"/>
          </p:cNvSpPr>
          <p:nvPr>
            <p:ph type="body" idx="1"/>
          </p:nvPr>
        </p:nvSpPr>
        <p:spPr/>
        <p:txBody>
          <a:bodyPr/>
          <a:lstStyle/>
          <a:p>
            <a:pPr eaLnBrk="1" hangingPunct="1">
              <a:lnSpc>
                <a:spcPct val="80000"/>
              </a:lnSpc>
              <a:buFontTx/>
              <a:buNone/>
            </a:pPr>
            <a:r>
              <a:rPr lang="cs-CZ" altLang="cs-CZ" sz="2400" smtClean="0"/>
              <a:t>Manažerský informační systém (MIS) integruje nebo využívá funkce mnoha aplikací/systémů.</a:t>
            </a:r>
          </a:p>
          <a:p>
            <a:pPr eaLnBrk="1" hangingPunct="1">
              <a:lnSpc>
                <a:spcPct val="80000"/>
              </a:lnSpc>
              <a:buFontTx/>
              <a:buNone/>
            </a:pPr>
            <a:r>
              <a:rPr lang="cs-CZ" altLang="cs-CZ" sz="2400" smtClean="0"/>
              <a:t>Je žádoucí, aby MIS spolupracoval s obdobnými externími systémy.</a:t>
            </a:r>
          </a:p>
          <a:p>
            <a:pPr eaLnBrk="1" hangingPunct="1">
              <a:lnSpc>
                <a:spcPct val="80000"/>
              </a:lnSpc>
              <a:buFontTx/>
              <a:buNone/>
            </a:pPr>
            <a:r>
              <a:rPr lang="cs-CZ" altLang="cs-CZ" sz="2400" smtClean="0"/>
              <a:t>Manažeři vyžadují podporu své intuice. </a:t>
            </a:r>
          </a:p>
          <a:p>
            <a:pPr eaLnBrk="1" hangingPunct="1">
              <a:lnSpc>
                <a:spcPct val="80000"/>
              </a:lnSpc>
              <a:buFontTx/>
              <a:buNone/>
            </a:pPr>
            <a:r>
              <a:rPr lang="cs-CZ" altLang="cs-CZ" sz="2400" smtClean="0"/>
              <a:t>Nelze od nich žádat hlubší znalosti IT (mají svých starostí dost). </a:t>
            </a:r>
          </a:p>
          <a:p>
            <a:pPr lvl="1" eaLnBrk="1" hangingPunct="1">
              <a:lnSpc>
                <a:spcPct val="80000"/>
              </a:lnSpc>
            </a:pPr>
            <a:r>
              <a:rPr lang="cs-CZ" altLang="cs-CZ" sz="2000" smtClean="0"/>
              <a:t>To neplatí pro funkce IS, IS hlubší a širší znalosti vývojářů potřebuje</a:t>
            </a:r>
          </a:p>
          <a:p>
            <a:pPr eaLnBrk="1" hangingPunct="1">
              <a:lnSpc>
                <a:spcPct val="80000"/>
              </a:lnSpc>
            </a:pPr>
            <a:r>
              <a:rPr lang="cs-CZ" altLang="cs-CZ" sz="2400" smtClean="0"/>
              <a:t>MIS musí obvykle používat data horší kvality</a:t>
            </a:r>
          </a:p>
          <a:p>
            <a:pPr lvl="1" eaLnBrk="1" hangingPunct="1">
              <a:lnSpc>
                <a:spcPct val="80000"/>
              </a:lnSpc>
            </a:pPr>
            <a:r>
              <a:rPr lang="cs-CZ" altLang="cs-CZ" sz="2000" smtClean="0"/>
              <a:t>Nepřesná, neúplná, ne zcela důvěryhodná, nedostupná, zastaralá</a:t>
            </a:r>
          </a:p>
          <a:p>
            <a:pPr eaLnBrk="1" hangingPunct="1">
              <a:lnSpc>
                <a:spcPct val="80000"/>
              </a:lnSpc>
              <a:buFontTx/>
              <a:buNone/>
            </a:pPr>
            <a:endParaRPr lang="cs-CZ" altLang="cs-CZ" sz="2400" smtClean="0"/>
          </a:p>
        </p:txBody>
      </p:sp>
      <p:sp>
        <p:nvSpPr>
          <p:cNvPr id="139270" name="AutoShape 1028"/>
          <p:cNvSpPr>
            <a:spLocks noChangeArrowheads="1"/>
          </p:cNvSpPr>
          <p:nvPr/>
        </p:nvSpPr>
        <p:spPr bwMode="auto">
          <a:xfrm>
            <a:off x="8940800" y="0"/>
            <a:ext cx="76200" cy="314325"/>
          </a:xfrm>
          <a:prstGeom prst="upArrow">
            <a:avLst>
              <a:gd name="adj1" fmla="val 50000"/>
              <a:gd name="adj2" fmla="val 11171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FE9F908-ABAB-4D1E-ADDE-CE3C512EC9AA}"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DC5CAFC-A815-452F-A8EA-D2218CE472A1}" type="slidenum">
              <a:rPr lang="cs-CZ" altLang="cs-CZ">
                <a:latin typeface="Arial" panose="020B0604020202020204" pitchFamily="34" charset="0"/>
              </a:rPr>
              <a:pPr eaLnBrk="1" hangingPunct="1"/>
              <a:t>137</a:t>
            </a:fld>
            <a:endParaRPr lang="cs-CZ" altLang="cs-CZ">
              <a:latin typeface="Arial" panose="020B0604020202020204" pitchFamily="34" charset="0"/>
            </a:endParaRPr>
          </a:p>
        </p:txBody>
      </p:sp>
      <p:sp>
        <p:nvSpPr>
          <p:cNvPr id="140292" name="Rectangle 2"/>
          <p:cNvSpPr>
            <a:spLocks noGrp="1" noChangeArrowheads="1"/>
          </p:cNvSpPr>
          <p:nvPr>
            <p:ph type="title"/>
          </p:nvPr>
        </p:nvSpPr>
        <p:spPr/>
        <p:txBody>
          <a:bodyPr/>
          <a:lstStyle/>
          <a:p>
            <a:pPr eaLnBrk="1" hangingPunct="1"/>
            <a:r>
              <a:rPr lang="cs-CZ" altLang="cs-CZ" sz="4000" smtClean="0"/>
              <a:t>Spolupráce aplikací a systémů je v praxi běžná</a:t>
            </a:r>
          </a:p>
        </p:txBody>
      </p:sp>
      <p:sp>
        <p:nvSpPr>
          <p:cNvPr id="140293" name="Rectangle 3"/>
          <p:cNvSpPr>
            <a:spLocks noGrp="1" noChangeArrowheads="1"/>
          </p:cNvSpPr>
          <p:nvPr>
            <p:ph type="body" idx="1"/>
          </p:nvPr>
        </p:nvSpPr>
        <p:spPr/>
        <p:txBody>
          <a:bodyPr/>
          <a:lstStyle/>
          <a:p>
            <a:pPr eaLnBrk="1" hangingPunct="1"/>
            <a:r>
              <a:rPr lang="cs-CZ" altLang="cs-CZ" smtClean="0"/>
              <a:t>Je to typické pro manažerské hry (co se stane když)</a:t>
            </a:r>
          </a:p>
          <a:p>
            <a:pPr eaLnBrk="1" hangingPunct="1"/>
            <a:r>
              <a:rPr lang="cs-CZ" altLang="cs-CZ" smtClean="0"/>
              <a:t>Spolupráci aplikací usnadňují volně použitelné metaaplikace, např. mashups, služby podporující architekturu, např. adaptéry či úložiště zpráv </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45066D47-DBBA-420D-BD66-AF53E50E2206}"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868E57F-0CB0-470A-BE92-3FFA5C923FEB}" type="slidenum">
              <a:rPr lang="cs-CZ" altLang="cs-CZ">
                <a:latin typeface="Arial" panose="020B0604020202020204" pitchFamily="34" charset="0"/>
              </a:rPr>
              <a:pPr eaLnBrk="1" hangingPunct="1"/>
              <a:t>138</a:t>
            </a:fld>
            <a:endParaRPr lang="cs-CZ" altLang="cs-CZ">
              <a:latin typeface="Arial" panose="020B0604020202020204" pitchFamily="34" charset="0"/>
            </a:endParaRPr>
          </a:p>
        </p:txBody>
      </p:sp>
      <p:sp>
        <p:nvSpPr>
          <p:cNvPr id="141316" name="Rectangle 2"/>
          <p:cNvSpPr>
            <a:spLocks noGrp="1" noChangeArrowheads="1"/>
          </p:cNvSpPr>
          <p:nvPr>
            <p:ph type="title"/>
          </p:nvPr>
        </p:nvSpPr>
        <p:spPr>
          <a:xfrm>
            <a:off x="655638" y="177800"/>
            <a:ext cx="8355012" cy="901700"/>
          </a:xfrm>
        </p:spPr>
        <p:txBody>
          <a:bodyPr/>
          <a:lstStyle/>
          <a:p>
            <a:pPr eaLnBrk="1" hangingPunct="1"/>
            <a:r>
              <a:rPr lang="cs-CZ" altLang="cs-CZ" smtClean="0"/>
              <a:t>Podpora strategie firmy  </a:t>
            </a:r>
          </a:p>
        </p:txBody>
      </p:sp>
      <p:sp>
        <p:nvSpPr>
          <p:cNvPr id="141317" name="Rectangle 3"/>
          <p:cNvSpPr>
            <a:spLocks noGrp="1" noChangeArrowheads="1"/>
          </p:cNvSpPr>
          <p:nvPr>
            <p:ph type="body" idx="1"/>
          </p:nvPr>
        </p:nvSpPr>
        <p:spPr>
          <a:xfrm>
            <a:off x="246063" y="1335088"/>
            <a:ext cx="9583737" cy="4424362"/>
          </a:xfrm>
        </p:spPr>
        <p:txBody>
          <a:bodyPr/>
          <a:lstStyle/>
          <a:p>
            <a:pPr algn="ctr" eaLnBrk="1" hangingPunct="1">
              <a:lnSpc>
                <a:spcPct val="80000"/>
              </a:lnSpc>
              <a:buFontTx/>
              <a:buNone/>
            </a:pPr>
            <a:r>
              <a:rPr lang="cs-CZ" altLang="cs-CZ" sz="2400" smtClean="0">
                <a:latin typeface="Arial Narrow" panose="020B0606020202030204" pitchFamily="34" charset="0"/>
              </a:rPr>
              <a:t>Teorie omezení (TO) říká, že  obvykle existuje jediné úzké místo. Úzké místo je nějaká charakteristika systému.  Úzké místo podle TO má tu vlastnost, že pokud je nevyřešíme, nedojde i při libovolně velkých investicích  ke zlepšení chování systému </a:t>
            </a:r>
          </a:p>
          <a:p>
            <a:pPr algn="ctr" eaLnBrk="1" hangingPunct="1">
              <a:lnSpc>
                <a:spcPct val="80000"/>
              </a:lnSpc>
              <a:buFontTx/>
              <a:buNone/>
            </a:pPr>
            <a:r>
              <a:rPr lang="cs-CZ" altLang="cs-CZ" sz="2000" smtClean="0">
                <a:latin typeface="Arial Narrow" panose="020B0606020202030204" pitchFamily="34" charset="0"/>
              </a:rPr>
              <a:t>(př. tunel Mrázovka neřeší úzké místo pražské dopravy, jeho otevřením se dopravní situace podstatně nezlepšila, totéž platí o pisáreckém tunelu v Brně )</a:t>
            </a:r>
            <a:endParaRPr lang="cs-CZ" altLang="cs-CZ" sz="2400" smtClean="0">
              <a:latin typeface="Arial Narrow" panose="020B0606020202030204" pitchFamily="34" charset="0"/>
            </a:endParaRPr>
          </a:p>
          <a:p>
            <a:pPr algn="ctr" eaLnBrk="1" hangingPunct="1">
              <a:lnSpc>
                <a:spcPct val="80000"/>
              </a:lnSpc>
              <a:buFontTx/>
              <a:buNone/>
            </a:pPr>
            <a:r>
              <a:rPr lang="cs-CZ" altLang="cs-CZ" sz="2400" smtClean="0">
                <a:latin typeface="Arial Narrow" panose="020B0606020202030204" pitchFamily="34" charset="0"/>
              </a:rPr>
              <a:t>Úzké místo může být stejně dobře kvalita lidí, jako kvalita výrobků, kapacita výroby, vývoj nových výrobků nebo marketing.</a:t>
            </a:r>
          </a:p>
          <a:p>
            <a:pPr algn="ctr" eaLnBrk="1" hangingPunct="1">
              <a:lnSpc>
                <a:spcPct val="80000"/>
              </a:lnSpc>
              <a:buFontTx/>
              <a:buNone/>
            </a:pPr>
            <a:r>
              <a:rPr lang="cs-CZ" altLang="cs-CZ" sz="2400" smtClean="0">
                <a:latin typeface="Arial Narrow" panose="020B0606020202030204" pitchFamily="34" charset="0"/>
              </a:rPr>
              <a:t>Určení úzkého místa je obvykle problém rozhodování s neúplnou informací, je to tedy úloha vyžadující zkušenost a intuici.</a:t>
            </a:r>
          </a:p>
          <a:p>
            <a:pPr algn="ctr" eaLnBrk="1" hangingPunct="1">
              <a:lnSpc>
                <a:spcPct val="80000"/>
              </a:lnSpc>
              <a:buFontTx/>
              <a:buNone/>
            </a:pPr>
            <a:r>
              <a:rPr lang="cs-CZ" altLang="cs-CZ" sz="2400" smtClean="0">
                <a:latin typeface="Arial Narrow" panose="020B0606020202030204" pitchFamily="34" charset="0"/>
              </a:rPr>
              <a:t>Úzké místo může být jiné pro různé úkoly pro různé doby výhledu</a:t>
            </a:r>
          </a:p>
          <a:p>
            <a:pPr algn="ctr" eaLnBrk="1" hangingPunct="1">
              <a:lnSpc>
                <a:spcPct val="80000"/>
              </a:lnSpc>
              <a:buFontTx/>
              <a:buNone/>
            </a:pPr>
            <a:r>
              <a:rPr lang="cs-CZ" altLang="cs-CZ" sz="1800" smtClean="0">
                <a:latin typeface="Arial Narrow" panose="020B0606020202030204" pitchFamily="34" charset="0"/>
              </a:rPr>
              <a:t>  V české ekonomice jsou kandidáti na  úzké místo pro výhled roků  sociální systém, právní systém a daně, ve výhledu desetiletí  demografie, především porodnost  a kvalita vzdělávání</a:t>
            </a:r>
          </a:p>
          <a:p>
            <a:pPr algn="ctr" eaLnBrk="1" hangingPunct="1">
              <a:lnSpc>
                <a:spcPct val="80000"/>
              </a:lnSpc>
              <a:buFontTx/>
              <a:buNone/>
            </a:pPr>
            <a:r>
              <a:rPr lang="cs-CZ" altLang="cs-CZ" sz="2400" i="1" smtClean="0">
                <a:latin typeface="Arial Narrow" panose="020B0606020202030204" pitchFamily="34" charset="0"/>
              </a:rPr>
              <a:t>IS by měl usnadňovat hledání úzkých míst (např. kritické cesty) a pomáhat je řešit</a:t>
            </a:r>
          </a:p>
        </p:txBody>
      </p:sp>
      <p:sp>
        <p:nvSpPr>
          <p:cNvPr id="141318" name="AutoShape 4"/>
          <p:cNvSpPr>
            <a:spLocks noChangeArrowheads="1"/>
          </p:cNvSpPr>
          <p:nvPr/>
        </p:nvSpPr>
        <p:spPr bwMode="auto">
          <a:xfrm>
            <a:off x="8940800" y="0"/>
            <a:ext cx="76200" cy="246063"/>
          </a:xfrm>
          <a:prstGeom prst="upArrow">
            <a:avLst>
              <a:gd name="adj1" fmla="val 50000"/>
              <a:gd name="adj2" fmla="val 87457"/>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026"/>
          <p:cNvSpPr>
            <a:spLocks noGrp="1" noChangeArrowheads="1"/>
          </p:cNvSpPr>
          <p:nvPr>
            <p:ph type="ctrTitle"/>
          </p:nvPr>
        </p:nvSpPr>
        <p:spPr>
          <a:xfrm>
            <a:off x="812800" y="1063625"/>
            <a:ext cx="8280400" cy="4559300"/>
          </a:xfrm>
        </p:spPr>
        <p:txBody>
          <a:bodyPr/>
          <a:lstStyle/>
          <a:p>
            <a:pPr eaLnBrk="1" hangingPunct="1"/>
            <a:r>
              <a:rPr lang="cs-CZ" altLang="cs-CZ" smtClean="0"/>
              <a:t>Budeme se málo zabývat vývojem hromadně používaných systémů, jako jsou operační systémy, editory atd.</a:t>
            </a:r>
            <a:br>
              <a:rPr lang="cs-CZ" altLang="cs-CZ" smtClean="0"/>
            </a:br>
            <a:endParaRPr lang="cs-CZ" altLang="cs-CZ" sz="4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Jaké profese jsou potřeba </a:t>
            </a:r>
            <a:endParaRPr lang="en-US" dirty="0"/>
          </a:p>
        </p:txBody>
      </p:sp>
      <p:sp>
        <p:nvSpPr>
          <p:cNvPr id="3" name="Podnadpis 2"/>
          <p:cNvSpPr>
            <a:spLocks noGrp="1"/>
          </p:cNvSpPr>
          <p:nvPr>
            <p:ph type="subTitle" idx="1"/>
          </p:nvPr>
        </p:nvSpPr>
        <p:spPr>
          <a:xfrm>
            <a:off x="1485901" y="3886199"/>
            <a:ext cx="6934200" cy="2234207"/>
          </a:xfrm>
        </p:spPr>
        <p:txBody>
          <a:bodyPr/>
          <a:lstStyle/>
          <a:p>
            <a:r>
              <a:rPr lang="cs-CZ" dirty="0" smtClean="0"/>
              <a:t>Je důležité, aby v případě, že pracovník má více rolí, hrál v každém okamžiku jen jednu,</a:t>
            </a:r>
          </a:p>
          <a:p>
            <a:r>
              <a:rPr lang="cs-CZ" dirty="0" smtClean="0"/>
              <a:t>Při testování neopravoval</a:t>
            </a:r>
            <a:endParaRPr lang="en-US" dirty="0"/>
          </a:p>
        </p:txBody>
      </p:sp>
    </p:spTree>
    <p:extLst>
      <p:ext uri="{BB962C8B-B14F-4D97-AF65-F5344CB8AC3E}">
        <p14:creationId xmlns:p14="http://schemas.microsoft.com/office/powerpoint/2010/main" val="326670885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EC535FC-5056-45B5-8595-2BE498E5233D}"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CB4D9AE-162A-42BF-BE06-735C2867585F}" type="slidenum">
              <a:rPr lang="cs-CZ" altLang="cs-CZ">
                <a:latin typeface="Arial" panose="020B0604020202020204" pitchFamily="34" charset="0"/>
              </a:rPr>
              <a:pPr eaLnBrk="1" hangingPunct="1"/>
              <a:t>140</a:t>
            </a:fld>
            <a:endParaRPr lang="cs-CZ" altLang="cs-CZ">
              <a:latin typeface="Arial" panose="020B0604020202020204" pitchFamily="34" charset="0"/>
            </a:endParaRPr>
          </a:p>
        </p:txBody>
      </p:sp>
      <p:sp>
        <p:nvSpPr>
          <p:cNvPr id="143364" name="Rectangle 1026"/>
          <p:cNvSpPr>
            <a:spLocks noGrp="1" noChangeArrowheads="1"/>
          </p:cNvSpPr>
          <p:nvPr>
            <p:ph type="title"/>
          </p:nvPr>
        </p:nvSpPr>
        <p:spPr>
          <a:xfrm>
            <a:off x="735013" y="585788"/>
            <a:ext cx="8356600" cy="1081087"/>
          </a:xfrm>
        </p:spPr>
        <p:txBody>
          <a:bodyPr/>
          <a:lstStyle/>
          <a:p>
            <a:pPr eaLnBrk="1" hangingPunct="1"/>
            <a:r>
              <a:rPr lang="cs-CZ" altLang="cs-CZ" sz="4000" smtClean="0"/>
              <a:t>Vývoj od začátku versus nákup (customizace)</a:t>
            </a:r>
          </a:p>
        </p:txBody>
      </p:sp>
      <p:sp>
        <p:nvSpPr>
          <p:cNvPr id="143365" name="Rectangle 1027"/>
          <p:cNvSpPr>
            <a:spLocks noGrp="1" noChangeArrowheads="1"/>
          </p:cNvSpPr>
          <p:nvPr>
            <p:ph type="body" idx="1"/>
          </p:nvPr>
        </p:nvSpPr>
        <p:spPr>
          <a:xfrm>
            <a:off x="503238" y="1946275"/>
            <a:ext cx="8823325" cy="3676650"/>
          </a:xfrm>
        </p:spPr>
        <p:txBody>
          <a:bodyPr/>
          <a:lstStyle/>
          <a:p>
            <a:pPr eaLnBrk="1" hangingPunct="1">
              <a:lnSpc>
                <a:spcPct val="90000"/>
              </a:lnSpc>
            </a:pPr>
            <a:r>
              <a:rPr lang="cs-CZ" altLang="cs-CZ" sz="2400" b="1" smtClean="0"/>
              <a:t>Vývoj od začátku „na míru“</a:t>
            </a:r>
          </a:p>
          <a:p>
            <a:pPr lvl="1" eaLnBrk="1" hangingPunct="1">
              <a:lnSpc>
                <a:spcPct val="90000"/>
              </a:lnSpc>
            </a:pPr>
            <a:r>
              <a:rPr lang="cs-CZ" altLang="cs-CZ" sz="2000" smtClean="0"/>
              <a:t>Převažují nově vyvinuté moduly</a:t>
            </a:r>
          </a:p>
          <a:p>
            <a:pPr lvl="1" eaLnBrk="1" hangingPunct="1">
              <a:lnSpc>
                <a:spcPct val="90000"/>
              </a:lnSpc>
            </a:pPr>
            <a:r>
              <a:rPr lang="cs-CZ" altLang="cs-CZ" sz="2000" smtClean="0"/>
              <a:t>Často velký třesk (vše naráz)</a:t>
            </a:r>
          </a:p>
          <a:p>
            <a:pPr lvl="1" eaLnBrk="1" hangingPunct="1">
              <a:lnSpc>
                <a:spcPct val="90000"/>
              </a:lnSpc>
            </a:pPr>
            <a:r>
              <a:rPr lang="cs-CZ" altLang="cs-CZ" sz="2000" smtClean="0"/>
              <a:t>Požadavky nemusí být omezovány tím, jaký SW máme  k dispozici</a:t>
            </a:r>
          </a:p>
          <a:p>
            <a:pPr eaLnBrk="1" hangingPunct="1">
              <a:lnSpc>
                <a:spcPct val="90000"/>
              </a:lnSpc>
            </a:pPr>
            <a:r>
              <a:rPr lang="cs-CZ" altLang="cs-CZ" sz="2400" b="1" smtClean="0"/>
              <a:t>Customizace - Nákup softwaru a jeho přizpůsobení konkrétním podmínkám (přesnost dat, formáty, účetní schéma) - </a:t>
            </a:r>
            <a:r>
              <a:rPr lang="cs-CZ" altLang="cs-CZ" sz="2400" smtClean="0"/>
              <a:t>U velkých firem dnes customizace převažuje, trend se ale možná obrací</a:t>
            </a:r>
          </a:p>
          <a:p>
            <a:pPr eaLnBrk="1" hangingPunct="1">
              <a:lnSpc>
                <a:spcPct val="90000"/>
              </a:lnSpc>
            </a:pPr>
            <a:r>
              <a:rPr lang="cs-CZ" altLang="cs-CZ" sz="2400" smtClean="0"/>
              <a:t>SOA může kombinovat obojí</a:t>
            </a: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27C5826-61A0-42A5-B427-C459BDB7357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AC79AC3-DE7E-464D-8292-5A03B59B8509}" type="slidenum">
              <a:rPr lang="cs-CZ" altLang="cs-CZ">
                <a:latin typeface="Arial" panose="020B0604020202020204" pitchFamily="34" charset="0"/>
              </a:rPr>
              <a:pPr eaLnBrk="1" hangingPunct="1"/>
              <a:t>141</a:t>
            </a:fld>
            <a:endParaRPr lang="cs-CZ" altLang="cs-CZ">
              <a:latin typeface="Arial" panose="020B0604020202020204" pitchFamily="34" charset="0"/>
            </a:endParaRPr>
          </a:p>
        </p:txBody>
      </p:sp>
      <p:sp>
        <p:nvSpPr>
          <p:cNvPr id="144388" name="Rectangle 2"/>
          <p:cNvSpPr>
            <a:spLocks noGrp="1" noChangeArrowheads="1"/>
          </p:cNvSpPr>
          <p:nvPr>
            <p:ph type="title"/>
          </p:nvPr>
        </p:nvSpPr>
        <p:spPr>
          <a:xfrm>
            <a:off x="0" y="0"/>
            <a:ext cx="9669463" cy="1079500"/>
          </a:xfrm>
        </p:spPr>
        <p:txBody>
          <a:bodyPr/>
          <a:lstStyle/>
          <a:p>
            <a:pPr eaLnBrk="1" hangingPunct="1"/>
            <a:r>
              <a:rPr lang="cs-CZ" altLang="cs-CZ" sz="4000" smtClean="0"/>
              <a:t>Životní  cyklus softwaru, vývoj od začátku pro monolitická řešení</a:t>
            </a:r>
          </a:p>
        </p:txBody>
      </p:sp>
      <p:sp>
        <p:nvSpPr>
          <p:cNvPr id="144389" name="Rectangle 3"/>
          <p:cNvSpPr>
            <a:spLocks noGrp="1" noChangeArrowheads="1"/>
          </p:cNvSpPr>
          <p:nvPr>
            <p:ph type="body" idx="1"/>
          </p:nvPr>
        </p:nvSpPr>
        <p:spPr>
          <a:xfrm>
            <a:off x="0" y="1198563"/>
            <a:ext cx="9829800" cy="4827587"/>
          </a:xfrm>
        </p:spPr>
        <p:txBody>
          <a:bodyPr/>
          <a:lstStyle/>
          <a:p>
            <a:pPr eaLnBrk="1" hangingPunct="1">
              <a:lnSpc>
                <a:spcPct val="80000"/>
              </a:lnSpc>
              <a:buFontTx/>
              <a:buNone/>
            </a:pPr>
            <a:r>
              <a:rPr lang="cs-CZ" altLang="cs-CZ" sz="2000" smtClean="0"/>
              <a:t>1. </a:t>
            </a:r>
            <a:r>
              <a:rPr lang="cs-CZ" altLang="cs-CZ" sz="2400" i="1" smtClean="0">
                <a:latin typeface="Arial Narrow" panose="020B0606020202030204" pitchFamily="34" charset="0"/>
              </a:rPr>
              <a:t>Marketing a specifikace cílů (formulace problému)</a:t>
            </a:r>
            <a:r>
              <a:rPr lang="cs-CZ" altLang="cs-CZ" sz="2400" smtClean="0">
                <a:latin typeface="Arial Narrow" panose="020B0606020202030204" pitchFamily="34" charset="0"/>
              </a:rPr>
              <a:t>, hledání odpovědí na otázky </a:t>
            </a:r>
            <a:r>
              <a:rPr lang="cs-CZ" altLang="cs-CZ" sz="2400" i="1" smtClean="0">
                <a:latin typeface="Arial Narrow" panose="020B0606020202030204" pitchFamily="34" charset="0"/>
              </a:rPr>
              <a:t>proč </a:t>
            </a:r>
            <a:r>
              <a:rPr lang="cs-CZ" altLang="cs-CZ" sz="2400" smtClean="0">
                <a:latin typeface="Arial Narrow" panose="020B0606020202030204" pitchFamily="34" charset="0"/>
              </a:rPr>
              <a:t>a rámcově </a:t>
            </a:r>
            <a:r>
              <a:rPr lang="cs-CZ" altLang="cs-CZ" sz="2400" i="1" smtClean="0">
                <a:latin typeface="Arial Narrow" panose="020B0606020202030204" pitchFamily="34" charset="0"/>
              </a:rPr>
              <a:t>co</a:t>
            </a:r>
            <a:r>
              <a:rPr lang="cs-CZ" altLang="cs-CZ" sz="2400" smtClean="0">
                <a:latin typeface="Arial Narrow" panose="020B0606020202030204" pitchFamily="34" charset="0"/>
              </a:rPr>
              <a:t>. Výstupem je</a:t>
            </a:r>
            <a:r>
              <a:rPr lang="cs-CZ" altLang="cs-CZ" sz="2400" i="1" smtClean="0">
                <a:latin typeface="Arial Narrow" panose="020B0606020202030204" pitchFamily="34" charset="0"/>
              </a:rPr>
              <a:t> </a:t>
            </a:r>
            <a:r>
              <a:rPr lang="cs-CZ" altLang="cs-CZ" sz="2400" b="1" i="1" smtClean="0">
                <a:latin typeface="Arial Narrow" panose="020B0606020202030204" pitchFamily="34" charset="0"/>
              </a:rPr>
              <a:t>vize či specifikace cílů</a:t>
            </a:r>
            <a:endParaRPr lang="cs-CZ" altLang="cs-CZ" sz="2400" b="1" smtClean="0">
              <a:latin typeface="Arial Narrow" panose="020B0606020202030204" pitchFamily="34" charset="0"/>
            </a:endParaRPr>
          </a:p>
          <a:p>
            <a:pPr eaLnBrk="1" hangingPunct="1">
              <a:lnSpc>
                <a:spcPct val="80000"/>
              </a:lnSpc>
              <a:buFontTx/>
              <a:buNone/>
            </a:pPr>
            <a:r>
              <a:rPr lang="cs-CZ" altLang="cs-CZ" sz="2400" i="1" smtClean="0">
                <a:latin typeface="Arial Narrow" panose="020B0606020202030204" pitchFamily="34" charset="0"/>
              </a:rPr>
              <a:t>2. Specifikace požadavků</a:t>
            </a:r>
            <a:r>
              <a:rPr lang="cs-CZ" altLang="cs-CZ" sz="2400" smtClean="0">
                <a:latin typeface="Arial Narrow" panose="020B0606020202030204" pitchFamily="34" charset="0"/>
              </a:rPr>
              <a:t>, formulace přesné odpovědi na otázku </a:t>
            </a:r>
            <a:r>
              <a:rPr lang="cs-CZ" altLang="cs-CZ" sz="2400" i="1" smtClean="0">
                <a:latin typeface="Arial Narrow" panose="020B0606020202030204" pitchFamily="34" charset="0"/>
              </a:rPr>
              <a:t>co</a:t>
            </a:r>
            <a:r>
              <a:rPr lang="cs-CZ" altLang="cs-CZ" sz="2400" smtClean="0">
                <a:latin typeface="Arial Narrow" panose="020B0606020202030204" pitchFamily="34" charset="0"/>
              </a:rPr>
              <a:t>, zčásti na otázku </a:t>
            </a:r>
            <a:r>
              <a:rPr lang="cs-CZ" altLang="cs-CZ" sz="2400" i="1" smtClean="0">
                <a:latin typeface="Arial Narrow" panose="020B0606020202030204" pitchFamily="34" charset="0"/>
              </a:rPr>
              <a:t>jak</a:t>
            </a:r>
            <a:r>
              <a:rPr lang="cs-CZ" altLang="cs-CZ" sz="2400" smtClean="0">
                <a:latin typeface="Arial Narrow" panose="020B0606020202030204" pitchFamily="34" charset="0"/>
              </a:rPr>
              <a:t>. Výstupy</a:t>
            </a:r>
          </a:p>
          <a:p>
            <a:pPr lvl="1" eaLnBrk="1" hangingPunct="1">
              <a:lnSpc>
                <a:spcPct val="80000"/>
              </a:lnSpc>
            </a:pPr>
            <a:r>
              <a:rPr lang="cs-CZ" altLang="cs-CZ" sz="1800" smtClean="0">
                <a:latin typeface="Arial Narrow" panose="020B0606020202030204" pitchFamily="34" charset="0"/>
              </a:rPr>
              <a:t>Model systému, diagramy a (formalizované) požadavky, </a:t>
            </a:r>
          </a:p>
          <a:p>
            <a:pPr lvl="2" eaLnBrk="1" hangingPunct="1">
              <a:lnSpc>
                <a:spcPct val="80000"/>
              </a:lnSpc>
            </a:pPr>
            <a:r>
              <a:rPr lang="cs-CZ" altLang="cs-CZ" sz="1800" smtClean="0">
                <a:latin typeface="Arial Narrow" panose="020B0606020202030204" pitchFamily="34" charset="0"/>
              </a:rPr>
              <a:t>závisí na architektuře SW modelovacích prostředcích a použitém paradigmatu (např objektovém), musí být srozumitelné oběma stranám</a:t>
            </a:r>
          </a:p>
          <a:p>
            <a:pPr lvl="1" eaLnBrk="1" hangingPunct="1">
              <a:lnSpc>
                <a:spcPct val="80000"/>
              </a:lnSpc>
            </a:pPr>
            <a:r>
              <a:rPr lang="cs-CZ" altLang="cs-CZ" sz="1800" smtClean="0">
                <a:latin typeface="Arial Narrow" panose="020B0606020202030204" pitchFamily="34" charset="0"/>
              </a:rPr>
              <a:t>Termíny řešení, náklady, zdroje</a:t>
            </a:r>
          </a:p>
          <a:p>
            <a:pPr lvl="1" eaLnBrk="1" hangingPunct="1">
              <a:lnSpc>
                <a:spcPct val="80000"/>
              </a:lnSpc>
              <a:buFontTx/>
              <a:buNone/>
            </a:pPr>
            <a:r>
              <a:rPr lang="cs-CZ" altLang="cs-CZ" sz="1800" b="1" smtClean="0">
                <a:latin typeface="Arial Narrow" panose="020B0606020202030204" pitchFamily="34" charset="0"/>
              </a:rPr>
              <a:t>Oponentura: </a:t>
            </a:r>
            <a:r>
              <a:rPr lang="cs-CZ" altLang="cs-CZ" sz="1800" b="1" i="1" smtClean="0">
                <a:latin typeface="Arial Narrow" panose="020B0606020202030204" pitchFamily="34" charset="0"/>
              </a:rPr>
              <a:t>feasibility study</a:t>
            </a:r>
            <a:r>
              <a:rPr lang="cs-CZ" altLang="cs-CZ" sz="1800" smtClean="0">
                <a:latin typeface="Arial Narrow" panose="020B0606020202030204" pitchFamily="34" charset="0"/>
              </a:rPr>
              <a:t> (studium uskutečnitelnosti)</a:t>
            </a:r>
          </a:p>
          <a:p>
            <a:pPr eaLnBrk="1" hangingPunct="1">
              <a:lnSpc>
                <a:spcPct val="80000"/>
              </a:lnSpc>
              <a:buFontTx/>
              <a:buNone/>
            </a:pPr>
            <a:r>
              <a:rPr lang="cs-CZ" altLang="cs-CZ" sz="2000" smtClean="0">
                <a:latin typeface="Arial Narrow" panose="020B0606020202030204" pitchFamily="34" charset="0"/>
              </a:rPr>
              <a:t>3. </a:t>
            </a:r>
            <a:r>
              <a:rPr lang="cs-CZ" altLang="cs-CZ" sz="2400" i="1" smtClean="0">
                <a:latin typeface="Arial Narrow" panose="020B0606020202030204" pitchFamily="34" charset="0"/>
              </a:rPr>
              <a:t>Návrh systému. </a:t>
            </a:r>
            <a:r>
              <a:rPr lang="cs-CZ" altLang="cs-CZ" sz="2400" smtClean="0">
                <a:latin typeface="Arial Narrow" panose="020B0606020202030204" pitchFamily="34" charset="0"/>
              </a:rPr>
              <a:t>Řešení technických otázek dekompozice, návrhy rozhraní, struktury dat a algoritmů a volba softwarových vývojových prostředků a systémového softwaru. Dostatečně podrobná dokumentace (u agilního vývoje nemusí být rozsáhlá a obvykle to platí i pro SOA). Návrh celku může dělat specialista</a:t>
            </a:r>
          </a:p>
          <a:p>
            <a:pPr lvl="1" eaLnBrk="1" hangingPunct="1">
              <a:lnSpc>
                <a:spcPct val="80000"/>
              </a:lnSpc>
              <a:buFontTx/>
              <a:buNone/>
            </a:pPr>
            <a:r>
              <a:rPr lang="cs-CZ" altLang="cs-CZ" sz="1800" b="1" smtClean="0">
                <a:latin typeface="Arial Narrow" panose="020B0606020202030204" pitchFamily="34" charset="0"/>
              </a:rPr>
              <a:t>Oponentura návrhu</a:t>
            </a:r>
          </a:p>
          <a:p>
            <a:pPr lvl="1" eaLnBrk="1" hangingPunct="1">
              <a:lnSpc>
                <a:spcPct val="80000"/>
              </a:lnSpc>
              <a:buFontTx/>
              <a:buNone/>
            </a:pPr>
            <a:r>
              <a:rPr lang="cs-CZ" altLang="cs-CZ" sz="1800" smtClean="0">
                <a:latin typeface="Arial Narrow" panose="020B0606020202030204" pitchFamily="34" charset="0"/>
              </a:rPr>
              <a:t>Případné předvedení prototypů</a:t>
            </a: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p:txBody>
          <a:bodyPr/>
          <a:lstStyle/>
          <a:p>
            <a:pPr>
              <a:defRPr/>
            </a:pPr>
            <a:fld id="{243FA8AD-BAE5-46E0-B80E-276F14DE935E}" type="datetime1">
              <a:rPr lang="cs-CZ"/>
              <a:pPr>
                <a:defRPr/>
              </a:pPr>
              <a:t>3.10.2015</a:t>
            </a:fld>
            <a:endParaRPr lang="cs-CZ"/>
          </a:p>
        </p:txBody>
      </p:sp>
      <p:sp>
        <p:nvSpPr>
          <p:cNvPr id="4"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4AAE6C3-C0CF-41B6-8BF2-B07EE1F17501}" type="slidenum">
              <a:rPr lang="cs-CZ" altLang="cs-CZ">
                <a:latin typeface="Arial" panose="020B0604020202020204" pitchFamily="34" charset="0"/>
              </a:rPr>
              <a:pPr eaLnBrk="1" hangingPunct="1"/>
              <a:t>142</a:t>
            </a:fld>
            <a:endParaRPr lang="cs-CZ" altLang="cs-CZ">
              <a:latin typeface="Arial" panose="020B0604020202020204" pitchFamily="34" charset="0"/>
            </a:endParaRPr>
          </a:p>
        </p:txBody>
      </p:sp>
      <p:sp>
        <p:nvSpPr>
          <p:cNvPr id="145412" name="Rectangle 3"/>
          <p:cNvSpPr>
            <a:spLocks noGrp="1" noChangeArrowheads="1"/>
          </p:cNvSpPr>
          <p:nvPr>
            <p:ph type="body" idx="1"/>
          </p:nvPr>
        </p:nvSpPr>
        <p:spPr>
          <a:xfrm>
            <a:off x="0" y="382588"/>
            <a:ext cx="9829800" cy="5578475"/>
          </a:xfrm>
        </p:spPr>
        <p:txBody>
          <a:bodyPr/>
          <a:lstStyle/>
          <a:p>
            <a:pPr eaLnBrk="1" hangingPunct="1">
              <a:lnSpc>
                <a:spcPct val="80000"/>
              </a:lnSpc>
              <a:buFontTx/>
              <a:buNone/>
            </a:pPr>
            <a:r>
              <a:rPr lang="cs-CZ" altLang="cs-CZ" smtClean="0"/>
              <a:t>4. </a:t>
            </a:r>
            <a:r>
              <a:rPr lang="cs-CZ" altLang="cs-CZ" sz="2800" i="1" smtClean="0">
                <a:latin typeface="Arial Narrow" panose="020B0606020202030204" pitchFamily="34" charset="0"/>
              </a:rPr>
              <a:t>Kódování (programování) částí</a:t>
            </a:r>
            <a:r>
              <a:rPr lang="cs-CZ" altLang="cs-CZ" sz="2800" smtClean="0">
                <a:latin typeface="Arial Narrow" panose="020B0606020202030204" pitchFamily="34" charset="0"/>
              </a:rPr>
              <a:t>.</a:t>
            </a:r>
          </a:p>
          <a:p>
            <a:pPr lvl="1" eaLnBrk="1" hangingPunct="1">
              <a:lnSpc>
                <a:spcPct val="80000"/>
              </a:lnSpc>
              <a:buFontTx/>
              <a:buNone/>
            </a:pPr>
            <a:r>
              <a:rPr lang="cs-CZ" altLang="cs-CZ" sz="2400" b="1" smtClean="0">
                <a:latin typeface="Arial Narrow" panose="020B0606020202030204" pitchFamily="34" charset="0"/>
              </a:rPr>
              <a:t>Čtení kódu</a:t>
            </a:r>
          </a:p>
          <a:p>
            <a:pPr eaLnBrk="1" hangingPunct="1">
              <a:lnSpc>
                <a:spcPct val="80000"/>
              </a:lnSpc>
              <a:buFontTx/>
              <a:buNone/>
            </a:pPr>
            <a:r>
              <a:rPr lang="cs-CZ" altLang="cs-CZ" sz="2800" smtClean="0">
                <a:latin typeface="Arial Narrow" panose="020B0606020202030204" pitchFamily="34" charset="0"/>
              </a:rPr>
              <a:t>5. </a:t>
            </a:r>
            <a:r>
              <a:rPr lang="cs-CZ" altLang="cs-CZ" sz="2800" i="1" smtClean="0">
                <a:latin typeface="Arial Narrow" panose="020B0606020202030204" pitchFamily="34" charset="0"/>
              </a:rPr>
              <a:t>Testování</a:t>
            </a:r>
            <a:r>
              <a:rPr lang="cs-CZ" altLang="cs-CZ" sz="2800" smtClean="0">
                <a:latin typeface="Arial Narrow" panose="020B0606020202030204" pitchFamily="34" charset="0"/>
              </a:rPr>
              <a:t>: částí – unit tests (testy částí, to dělají kódéři), integrační, funkcí, systému a  předávací.</a:t>
            </a:r>
          </a:p>
          <a:p>
            <a:pPr eaLnBrk="1" hangingPunct="1">
              <a:lnSpc>
                <a:spcPct val="80000"/>
              </a:lnSpc>
              <a:buFontTx/>
              <a:buNone/>
            </a:pPr>
            <a:r>
              <a:rPr lang="cs-CZ" altLang="cs-CZ" sz="2800" smtClean="0">
                <a:latin typeface="Arial Narrow" panose="020B0606020202030204" pitchFamily="34" charset="0"/>
              </a:rPr>
              <a:t>6. </a:t>
            </a:r>
            <a:r>
              <a:rPr lang="cs-CZ" altLang="cs-CZ" sz="2800" i="1" smtClean="0">
                <a:latin typeface="Arial Narrow" panose="020B0606020202030204" pitchFamily="34" charset="0"/>
              </a:rPr>
              <a:t>Oživení a předání</a:t>
            </a:r>
            <a:r>
              <a:rPr lang="cs-CZ" altLang="cs-CZ" sz="2800" smtClean="0">
                <a:latin typeface="Arial Narrow" panose="020B0606020202030204" pitchFamily="34" charset="0"/>
              </a:rPr>
              <a:t>: instalace hardwaru a základního softwaru, instalace systému zaškolení uživatelů, předávací testy, zkušební provoz. Někdy </a:t>
            </a:r>
            <a:r>
              <a:rPr lang="cs-CZ" altLang="cs-CZ" sz="2800" i="1" smtClean="0">
                <a:latin typeface="Arial Narrow" panose="020B0606020202030204" pitchFamily="34" charset="0"/>
              </a:rPr>
              <a:t> zkušební provoz.</a:t>
            </a:r>
            <a:endParaRPr lang="cs-CZ" altLang="cs-CZ" sz="2800" smtClean="0">
              <a:latin typeface="Arial Narrow" panose="020B0606020202030204" pitchFamily="34" charset="0"/>
            </a:endParaRPr>
          </a:p>
          <a:p>
            <a:pPr eaLnBrk="1" hangingPunct="1">
              <a:lnSpc>
                <a:spcPct val="80000"/>
              </a:lnSpc>
              <a:buFontTx/>
              <a:buNone/>
            </a:pPr>
            <a:r>
              <a:rPr lang="cs-CZ" altLang="cs-CZ" sz="2800" smtClean="0">
                <a:latin typeface="Arial Narrow" panose="020B0606020202030204" pitchFamily="34" charset="0"/>
              </a:rPr>
              <a:t>7. </a:t>
            </a:r>
            <a:r>
              <a:rPr lang="cs-CZ" altLang="cs-CZ" sz="2800" i="1" smtClean="0">
                <a:latin typeface="Arial Narrow" panose="020B0606020202030204" pitchFamily="34" charset="0"/>
              </a:rPr>
              <a:t>Provoz a údržba. </a:t>
            </a:r>
          </a:p>
          <a:p>
            <a:pPr lvl="1" eaLnBrk="1" hangingPunct="1">
              <a:lnSpc>
                <a:spcPct val="80000"/>
              </a:lnSpc>
            </a:pPr>
            <a:r>
              <a:rPr lang="cs-CZ" altLang="cs-CZ" sz="2400" smtClean="0">
                <a:latin typeface="Arial Narrow" panose="020B0606020202030204" pitchFamily="34" charset="0"/>
              </a:rPr>
              <a:t>odstraňování chyb zjištěných za provozu, </a:t>
            </a:r>
          </a:p>
          <a:p>
            <a:pPr lvl="1" eaLnBrk="1" hangingPunct="1">
              <a:lnSpc>
                <a:spcPct val="80000"/>
              </a:lnSpc>
            </a:pPr>
            <a:r>
              <a:rPr lang="cs-CZ" altLang="cs-CZ" sz="2400" smtClean="0">
                <a:latin typeface="Arial Narrow" panose="020B0606020202030204" pitchFamily="34" charset="0"/>
              </a:rPr>
              <a:t>přizpůsobování novému hardwaru (HW) a přizpůsobování změnám v použitém základním (systémovém) softwaru (ZSW), jako jsou databázové a operační systémy, a konečně </a:t>
            </a:r>
          </a:p>
          <a:p>
            <a:pPr lvl="1" eaLnBrk="1" hangingPunct="1">
              <a:lnSpc>
                <a:spcPct val="80000"/>
              </a:lnSpc>
            </a:pPr>
            <a:r>
              <a:rPr lang="cs-CZ" altLang="cs-CZ" sz="2400" smtClean="0">
                <a:latin typeface="Arial Narrow" panose="020B0606020202030204" pitchFamily="34" charset="0"/>
              </a:rPr>
              <a:t>vylepšování funkcí.</a:t>
            </a:r>
          </a:p>
          <a:p>
            <a:pPr eaLnBrk="1" hangingPunct="1">
              <a:lnSpc>
                <a:spcPct val="80000"/>
              </a:lnSpc>
              <a:buFontTx/>
              <a:buNone/>
            </a:pPr>
            <a:r>
              <a:rPr lang="cs-CZ" altLang="cs-CZ" sz="2800" smtClean="0">
                <a:latin typeface="Arial Narrow" panose="020B0606020202030204" pitchFamily="34" charset="0"/>
              </a:rPr>
              <a:t>8. </a:t>
            </a:r>
            <a:r>
              <a:rPr lang="cs-CZ" altLang="cs-CZ" sz="2800" i="1" smtClean="0">
                <a:latin typeface="Arial Narrow" panose="020B0606020202030204" pitchFamily="34" charset="0"/>
              </a:rPr>
              <a:t>Stažení z provozu.</a:t>
            </a:r>
          </a:p>
          <a:p>
            <a:pPr eaLnBrk="1" hangingPunct="1">
              <a:lnSpc>
                <a:spcPct val="80000"/>
              </a:lnSpc>
            </a:pPr>
            <a:endParaRPr lang="cs-CZ" altLang="cs-CZ" sz="280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CCB09643-7D59-49C8-AF1D-1B480F032792}"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5B029A7-FC61-4A2C-A8A8-F0B268C12E02}" type="slidenum">
              <a:rPr lang="cs-CZ" altLang="cs-CZ">
                <a:latin typeface="Arial" panose="020B0604020202020204" pitchFamily="34" charset="0"/>
              </a:rPr>
              <a:pPr eaLnBrk="1" hangingPunct="1"/>
              <a:t>143</a:t>
            </a:fld>
            <a:endParaRPr lang="cs-CZ" altLang="cs-CZ">
              <a:latin typeface="Arial" panose="020B0604020202020204" pitchFamily="34" charset="0"/>
            </a:endParaRPr>
          </a:p>
        </p:txBody>
      </p:sp>
      <p:sp>
        <p:nvSpPr>
          <p:cNvPr id="146436" name="Rectangle 2"/>
          <p:cNvSpPr>
            <a:spLocks noGrp="1" noChangeArrowheads="1"/>
          </p:cNvSpPr>
          <p:nvPr>
            <p:ph type="title"/>
          </p:nvPr>
        </p:nvSpPr>
        <p:spPr>
          <a:xfrm>
            <a:off x="0" y="0"/>
            <a:ext cx="9669463" cy="1079500"/>
          </a:xfrm>
        </p:spPr>
        <p:txBody>
          <a:bodyPr/>
          <a:lstStyle/>
          <a:p>
            <a:pPr eaLnBrk="1" hangingPunct="1"/>
            <a:r>
              <a:rPr lang="cs-CZ" altLang="cs-CZ" smtClean="0"/>
              <a:t>Životní  cyklus softwaru, customizace</a:t>
            </a:r>
          </a:p>
        </p:txBody>
      </p:sp>
      <p:sp>
        <p:nvSpPr>
          <p:cNvPr id="146437" name="Rectangle 3"/>
          <p:cNvSpPr>
            <a:spLocks noGrp="1" noChangeArrowheads="1"/>
          </p:cNvSpPr>
          <p:nvPr>
            <p:ph type="body" idx="1"/>
          </p:nvPr>
        </p:nvSpPr>
        <p:spPr>
          <a:xfrm>
            <a:off x="0" y="1223963"/>
            <a:ext cx="9829800" cy="4405312"/>
          </a:xfrm>
        </p:spPr>
        <p:txBody>
          <a:bodyPr/>
          <a:lstStyle/>
          <a:p>
            <a:pPr eaLnBrk="1" hangingPunct="1">
              <a:lnSpc>
                <a:spcPct val="80000"/>
              </a:lnSpc>
              <a:buFontTx/>
              <a:buNone/>
            </a:pPr>
            <a:r>
              <a:rPr lang="cs-CZ" altLang="cs-CZ" sz="2800" smtClean="0"/>
              <a:t>1. </a:t>
            </a:r>
            <a:r>
              <a:rPr lang="cs-CZ" altLang="cs-CZ" sz="2800" i="1" smtClean="0">
                <a:latin typeface="Arial Narrow" panose="020B0606020202030204" pitchFamily="34" charset="0"/>
              </a:rPr>
              <a:t>Marketing a specifikace cílů (formulace problému)</a:t>
            </a:r>
            <a:r>
              <a:rPr lang="cs-CZ" altLang="cs-CZ" sz="2800" smtClean="0">
                <a:latin typeface="Arial Narrow" panose="020B0606020202030204" pitchFamily="34" charset="0"/>
              </a:rPr>
              <a:t>, hledání odpovědí na otázky </a:t>
            </a:r>
            <a:r>
              <a:rPr lang="cs-CZ" altLang="cs-CZ" sz="2800" i="1" smtClean="0">
                <a:latin typeface="Arial Narrow" panose="020B0606020202030204" pitchFamily="34" charset="0"/>
              </a:rPr>
              <a:t>proč </a:t>
            </a:r>
            <a:r>
              <a:rPr lang="cs-CZ" altLang="cs-CZ" sz="2800" smtClean="0">
                <a:latin typeface="Arial Narrow" panose="020B0606020202030204" pitchFamily="34" charset="0"/>
              </a:rPr>
              <a:t>a rámcově </a:t>
            </a:r>
            <a:r>
              <a:rPr lang="cs-CZ" altLang="cs-CZ" sz="2800" i="1" smtClean="0">
                <a:latin typeface="Arial Narrow" panose="020B0606020202030204" pitchFamily="34" charset="0"/>
              </a:rPr>
              <a:t>co. Výběr dodavatele</a:t>
            </a:r>
            <a:r>
              <a:rPr lang="cs-CZ" altLang="cs-CZ" sz="2800" smtClean="0">
                <a:latin typeface="Arial Narrow" panose="020B0606020202030204" pitchFamily="34" charset="0"/>
              </a:rPr>
              <a:t>. </a:t>
            </a:r>
          </a:p>
          <a:p>
            <a:pPr eaLnBrk="1" hangingPunct="1">
              <a:lnSpc>
                <a:spcPct val="80000"/>
              </a:lnSpc>
              <a:buFontTx/>
              <a:buNone/>
            </a:pPr>
            <a:r>
              <a:rPr lang="cs-CZ" altLang="cs-CZ" sz="2800" i="1" smtClean="0">
                <a:latin typeface="Arial Narrow" panose="020B0606020202030204" pitchFamily="34" charset="0"/>
              </a:rPr>
              <a:t>2. Specifikace požadavků</a:t>
            </a:r>
            <a:r>
              <a:rPr lang="cs-CZ" altLang="cs-CZ" sz="2800" smtClean="0">
                <a:latin typeface="Arial Narrow" panose="020B0606020202030204" pitchFamily="34" charset="0"/>
              </a:rPr>
              <a:t>, formulace přesné odpovědi na otázku </a:t>
            </a:r>
            <a:r>
              <a:rPr lang="cs-CZ" altLang="cs-CZ" sz="2800" i="1" smtClean="0">
                <a:latin typeface="Arial Narrow" panose="020B0606020202030204" pitchFamily="34" charset="0"/>
              </a:rPr>
              <a:t>co</a:t>
            </a:r>
            <a:r>
              <a:rPr lang="cs-CZ" altLang="cs-CZ" sz="2800" smtClean="0">
                <a:latin typeface="Arial Narrow" panose="020B0606020202030204" pitchFamily="34" charset="0"/>
              </a:rPr>
              <a:t>, zčásti na otázku </a:t>
            </a:r>
            <a:r>
              <a:rPr lang="cs-CZ" altLang="cs-CZ" sz="2800" i="1" smtClean="0">
                <a:latin typeface="Arial Narrow" panose="020B0606020202030204" pitchFamily="34" charset="0"/>
              </a:rPr>
              <a:t>jak </a:t>
            </a:r>
            <a:r>
              <a:rPr lang="cs-CZ" altLang="cs-CZ" sz="2800" smtClean="0">
                <a:latin typeface="Arial Narrow" panose="020B0606020202030204" pitchFamily="34" charset="0"/>
              </a:rPr>
              <a:t>od daného dodavatele.</a:t>
            </a:r>
          </a:p>
          <a:p>
            <a:pPr lvl="1" eaLnBrk="1" hangingPunct="1">
              <a:lnSpc>
                <a:spcPct val="80000"/>
              </a:lnSpc>
            </a:pPr>
            <a:r>
              <a:rPr lang="cs-CZ" altLang="cs-CZ" sz="2400" smtClean="0">
                <a:latin typeface="Arial Narrow" panose="020B0606020202030204" pitchFamily="34" charset="0"/>
              </a:rPr>
              <a:t>Model systému, diagramy, závisí pravidlech dodavatele modelovacích prostředcích a použitém softwaru, </a:t>
            </a:r>
          </a:p>
          <a:p>
            <a:pPr lvl="1" eaLnBrk="1" hangingPunct="1">
              <a:lnSpc>
                <a:spcPct val="80000"/>
              </a:lnSpc>
            </a:pPr>
            <a:r>
              <a:rPr lang="cs-CZ" altLang="cs-CZ" sz="2400" smtClean="0">
                <a:latin typeface="Arial Narrow" panose="020B0606020202030204" pitchFamily="34" charset="0"/>
              </a:rPr>
              <a:t>Výběr modulů a funkcí</a:t>
            </a:r>
          </a:p>
          <a:p>
            <a:pPr lvl="1" eaLnBrk="1" hangingPunct="1">
              <a:lnSpc>
                <a:spcPct val="80000"/>
              </a:lnSpc>
            </a:pPr>
            <a:r>
              <a:rPr lang="cs-CZ" altLang="cs-CZ" sz="2400" smtClean="0">
                <a:latin typeface="Arial Narrow" panose="020B0606020202030204" pitchFamily="34" charset="0"/>
              </a:rPr>
              <a:t>Termíny řešení, náklady, zdroje</a:t>
            </a:r>
          </a:p>
          <a:p>
            <a:pPr lvl="1" eaLnBrk="1" hangingPunct="1">
              <a:lnSpc>
                <a:spcPct val="80000"/>
              </a:lnSpc>
              <a:buFontTx/>
              <a:buNone/>
            </a:pPr>
            <a:r>
              <a:rPr lang="cs-CZ" altLang="cs-CZ" sz="2400" b="1" smtClean="0">
                <a:latin typeface="Arial Narrow" panose="020B0606020202030204" pitchFamily="34" charset="0"/>
              </a:rPr>
              <a:t>Oponentura </a:t>
            </a:r>
            <a:r>
              <a:rPr lang="cs-CZ" altLang="cs-CZ" sz="2400" b="1" i="1" smtClean="0">
                <a:latin typeface="Arial Narrow" panose="020B0606020202030204" pitchFamily="34" charset="0"/>
              </a:rPr>
              <a:t>feasibility study</a:t>
            </a:r>
            <a:r>
              <a:rPr lang="cs-CZ" altLang="cs-CZ" sz="2400" smtClean="0">
                <a:latin typeface="Arial Narrow" panose="020B0606020202030204" pitchFamily="34" charset="0"/>
              </a:rPr>
              <a:t> </a:t>
            </a:r>
          </a:p>
          <a:p>
            <a:pPr eaLnBrk="1" hangingPunct="1">
              <a:lnSpc>
                <a:spcPct val="80000"/>
              </a:lnSpc>
              <a:buFontTx/>
              <a:buNone/>
            </a:pPr>
            <a:r>
              <a:rPr lang="cs-CZ" altLang="cs-CZ" sz="2800" smtClean="0">
                <a:latin typeface="Arial Narrow" panose="020B0606020202030204" pitchFamily="34" charset="0"/>
              </a:rPr>
              <a:t>3. Customizace </a:t>
            </a:r>
            <a:r>
              <a:rPr lang="cs-CZ" altLang="cs-CZ" sz="2800" i="1" smtClean="0">
                <a:latin typeface="Arial Narrow" panose="020B0606020202030204" pitchFamily="34" charset="0"/>
              </a:rPr>
              <a:t> systému (generace systému). </a:t>
            </a:r>
            <a:r>
              <a:rPr lang="cs-CZ" altLang="cs-CZ" sz="2800" smtClean="0">
                <a:latin typeface="Arial Narrow" panose="020B0606020202030204" pitchFamily="34" charset="0"/>
              </a:rPr>
              <a:t>Zadávání funkcí, jejich vazeb a parametrů (např. přesnost, formáty dat). Tato etapa je poměrně pracná a náročná na práci expertů</a:t>
            </a: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p:txBody>
          <a:bodyPr/>
          <a:lstStyle/>
          <a:p>
            <a:pPr>
              <a:defRPr/>
            </a:pPr>
            <a:fld id="{15276C90-2A37-4438-8787-0C5673B980C5}" type="datetime1">
              <a:rPr lang="cs-CZ"/>
              <a:pPr>
                <a:defRPr/>
              </a:pPr>
              <a:t>3.10.2015</a:t>
            </a:fld>
            <a:endParaRPr lang="cs-CZ"/>
          </a:p>
        </p:txBody>
      </p:sp>
      <p:sp>
        <p:nvSpPr>
          <p:cNvPr id="4"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17CEF5F-726B-45DD-92C9-515C35415306}" type="slidenum">
              <a:rPr lang="cs-CZ" altLang="cs-CZ">
                <a:latin typeface="Arial" panose="020B0604020202020204" pitchFamily="34" charset="0"/>
              </a:rPr>
              <a:pPr eaLnBrk="1" hangingPunct="1"/>
              <a:t>144</a:t>
            </a:fld>
            <a:endParaRPr lang="cs-CZ" altLang="cs-CZ">
              <a:latin typeface="Arial" panose="020B0604020202020204" pitchFamily="34" charset="0"/>
            </a:endParaRPr>
          </a:p>
        </p:txBody>
      </p:sp>
      <p:sp>
        <p:nvSpPr>
          <p:cNvPr id="147460" name="Rectangle 2"/>
          <p:cNvSpPr>
            <a:spLocks noGrp="1" noChangeArrowheads="1"/>
          </p:cNvSpPr>
          <p:nvPr>
            <p:ph type="body" idx="1"/>
          </p:nvPr>
        </p:nvSpPr>
        <p:spPr>
          <a:xfrm>
            <a:off x="0" y="857250"/>
            <a:ext cx="9829800" cy="5103813"/>
          </a:xfrm>
        </p:spPr>
        <p:txBody>
          <a:bodyPr/>
          <a:lstStyle/>
          <a:p>
            <a:pPr eaLnBrk="1" hangingPunct="1">
              <a:lnSpc>
                <a:spcPct val="90000"/>
              </a:lnSpc>
              <a:buFontTx/>
              <a:buNone/>
            </a:pPr>
            <a:r>
              <a:rPr lang="cs-CZ" altLang="cs-CZ" sz="2800" smtClean="0"/>
              <a:t>4. </a:t>
            </a:r>
            <a:r>
              <a:rPr lang="cs-CZ" altLang="cs-CZ" sz="2800" i="1" smtClean="0">
                <a:latin typeface="Arial Narrow" panose="020B0606020202030204" pitchFamily="34" charset="0"/>
              </a:rPr>
              <a:t>Kódování (programování) nezbytných doplňků</a:t>
            </a:r>
            <a:r>
              <a:rPr lang="cs-CZ" altLang="cs-CZ" sz="2800" smtClean="0">
                <a:latin typeface="Arial Narrow" panose="020B0606020202030204" pitchFamily="34" charset="0"/>
              </a:rPr>
              <a:t>. Obvykle provádí dodavatel, kódování není mnohdy nutné </a:t>
            </a:r>
          </a:p>
          <a:p>
            <a:pPr eaLnBrk="1" hangingPunct="1">
              <a:lnSpc>
                <a:spcPct val="90000"/>
              </a:lnSpc>
              <a:buFontTx/>
              <a:buNone/>
            </a:pPr>
            <a:r>
              <a:rPr lang="cs-CZ" altLang="cs-CZ" sz="2800" smtClean="0">
                <a:latin typeface="Arial Narrow" panose="020B0606020202030204" pitchFamily="34" charset="0"/>
              </a:rPr>
              <a:t>5. </a:t>
            </a:r>
            <a:r>
              <a:rPr lang="cs-CZ" altLang="cs-CZ" sz="2800" i="1" smtClean="0">
                <a:latin typeface="Arial Narrow" panose="020B0606020202030204" pitchFamily="34" charset="0"/>
              </a:rPr>
              <a:t>Testování</a:t>
            </a:r>
            <a:r>
              <a:rPr lang="cs-CZ" altLang="cs-CZ" sz="2800" smtClean="0">
                <a:latin typeface="Arial Narrow" panose="020B0606020202030204" pitchFamily="34" charset="0"/>
              </a:rPr>
              <a:t>: testy systému a  předávací.</a:t>
            </a:r>
          </a:p>
          <a:p>
            <a:pPr eaLnBrk="1" hangingPunct="1">
              <a:lnSpc>
                <a:spcPct val="90000"/>
              </a:lnSpc>
              <a:buFontTx/>
              <a:buNone/>
            </a:pPr>
            <a:r>
              <a:rPr lang="cs-CZ" altLang="cs-CZ" sz="2800" smtClean="0">
                <a:latin typeface="Arial Narrow" panose="020B0606020202030204" pitchFamily="34" charset="0"/>
              </a:rPr>
              <a:t>6. </a:t>
            </a:r>
            <a:r>
              <a:rPr lang="cs-CZ" altLang="cs-CZ" sz="2800" i="1" smtClean="0">
                <a:latin typeface="Arial Narrow" panose="020B0606020202030204" pitchFamily="34" charset="0"/>
              </a:rPr>
              <a:t>Oživení a předání</a:t>
            </a:r>
            <a:r>
              <a:rPr lang="cs-CZ" altLang="cs-CZ" sz="2800" smtClean="0">
                <a:latin typeface="Arial Narrow" panose="020B0606020202030204" pitchFamily="34" charset="0"/>
              </a:rPr>
              <a:t>: instalace hardwaru a základního softwaru, instalace systému, předávací testy, zkušební provoz.</a:t>
            </a:r>
          </a:p>
          <a:p>
            <a:pPr eaLnBrk="1" hangingPunct="1">
              <a:lnSpc>
                <a:spcPct val="90000"/>
              </a:lnSpc>
              <a:buFontTx/>
              <a:buNone/>
            </a:pPr>
            <a:r>
              <a:rPr lang="cs-CZ" altLang="cs-CZ" sz="2800" smtClean="0">
                <a:latin typeface="Arial Narrow" panose="020B0606020202030204" pitchFamily="34" charset="0"/>
              </a:rPr>
              <a:t>7. </a:t>
            </a:r>
            <a:r>
              <a:rPr lang="cs-CZ" altLang="cs-CZ" sz="2800" i="1" smtClean="0">
                <a:latin typeface="Arial Narrow" panose="020B0606020202030204" pitchFamily="34" charset="0"/>
              </a:rPr>
              <a:t>Provoz a údržba. </a:t>
            </a:r>
            <a:r>
              <a:rPr lang="cs-CZ" altLang="cs-CZ" sz="2800" smtClean="0">
                <a:latin typeface="Arial Narrow" panose="020B0606020202030204" pitchFamily="34" charset="0"/>
              </a:rPr>
              <a:t>odstraňování chyb zjištěných za provozu, přizpůsobování novému hardwaru (HW) a změnám v použitém základním (systémovém) softwaru (ZSW), jako jsou databázové a operační systémy, a konečně úpravy systému. Většinu provádí dodavatel. Často spojeno</a:t>
            </a:r>
            <a:r>
              <a:rPr lang="cs-CZ" altLang="cs-CZ" sz="2800" smtClean="0"/>
              <a:t> i se zajišťováním provozu</a:t>
            </a:r>
          </a:p>
          <a:p>
            <a:pPr eaLnBrk="1" hangingPunct="1">
              <a:lnSpc>
                <a:spcPct val="90000"/>
              </a:lnSpc>
              <a:buFontTx/>
              <a:buNone/>
            </a:pPr>
            <a:r>
              <a:rPr lang="cs-CZ" altLang="cs-CZ" sz="2800" smtClean="0"/>
              <a:t>8. </a:t>
            </a:r>
            <a:r>
              <a:rPr lang="cs-CZ" altLang="cs-CZ" sz="2800" i="1" smtClean="0"/>
              <a:t>Stažení z provozu.</a:t>
            </a:r>
          </a:p>
          <a:p>
            <a:pPr eaLnBrk="1" hangingPunct="1">
              <a:lnSpc>
                <a:spcPct val="90000"/>
              </a:lnSpc>
            </a:pPr>
            <a:endParaRPr lang="cs-CZ" altLang="cs-CZ" sz="2000"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cs-CZ" altLang="cs-CZ" smtClean="0"/>
              <a:t>Vodopád</a:t>
            </a:r>
          </a:p>
        </p:txBody>
      </p:sp>
      <p:sp>
        <p:nvSpPr>
          <p:cNvPr id="148483" name="Rectangle 3"/>
          <p:cNvSpPr>
            <a:spLocks noGrp="1" noChangeArrowheads="1"/>
          </p:cNvSpPr>
          <p:nvPr>
            <p:ph type="body" idx="1"/>
          </p:nvPr>
        </p:nvSpPr>
        <p:spPr/>
        <p:txBody>
          <a:bodyPr/>
          <a:lstStyle/>
          <a:p>
            <a:pPr>
              <a:lnSpc>
                <a:spcPct val="80000"/>
              </a:lnSpc>
            </a:pPr>
            <a:r>
              <a:rPr lang="cs-CZ" altLang="cs-CZ" sz="2400" smtClean="0"/>
              <a:t>Právě uvedené etapy jsou v nějaké formě přítomny při vývoji každého technického výrobku</a:t>
            </a:r>
          </a:p>
          <a:p>
            <a:pPr>
              <a:lnSpc>
                <a:spcPct val="80000"/>
              </a:lnSpc>
            </a:pPr>
            <a:r>
              <a:rPr lang="cs-CZ" altLang="cs-CZ" sz="2400" smtClean="0"/>
              <a:t>Pokud se ale postupuje tak, že výstupy jednotlivých etap považuji v podstatě za definitivní, předávám je týmu následující etapy a dále se o ně nestaráme mluvíme o „metodě“ Vodopádu, </a:t>
            </a:r>
            <a:r>
              <a:rPr lang="cs-CZ" altLang="cs-CZ" sz="2400" i="1" smtClean="0"/>
              <a:t>jak začnu padat už nemám šanci se vrátit, </a:t>
            </a:r>
            <a:r>
              <a:rPr lang="cs-CZ" altLang="cs-CZ" sz="2400" smtClean="0"/>
              <a:t>skrytý častý důsledek</a:t>
            </a:r>
            <a:r>
              <a:rPr lang="cs-CZ" altLang="cs-CZ" sz="2400" i="1" smtClean="0"/>
              <a:t> – vyvíjím vše naráz </a:t>
            </a:r>
            <a:r>
              <a:rPr lang="cs-CZ" altLang="cs-CZ" sz="2400" smtClean="0"/>
              <a:t>(velký třesk)</a:t>
            </a:r>
            <a:endParaRPr lang="cs-CZ" altLang="cs-CZ" sz="2400" i="1" smtClean="0"/>
          </a:p>
          <a:p>
            <a:pPr>
              <a:lnSpc>
                <a:spcPct val="80000"/>
              </a:lnSpc>
            </a:pPr>
            <a:r>
              <a:rPr lang="cs-CZ" altLang="cs-CZ" sz="2400" smtClean="0"/>
              <a:t>Až na speciální případy je</a:t>
            </a:r>
            <a:r>
              <a:rPr lang="cs-CZ" altLang="cs-CZ" sz="2400" i="1" smtClean="0"/>
              <a:t> Vodopád </a:t>
            </a:r>
            <a:r>
              <a:rPr lang="cs-CZ" altLang="cs-CZ" sz="2400" smtClean="0"/>
              <a:t>při vývoji větších SW systémů, zvláště IS velmi riskantní, </a:t>
            </a:r>
          </a:p>
          <a:p>
            <a:pPr lvl="1">
              <a:lnSpc>
                <a:spcPct val="80000"/>
              </a:lnSpc>
            </a:pPr>
            <a:r>
              <a:rPr lang="cs-CZ" altLang="cs-CZ" sz="2000" smtClean="0"/>
              <a:t>uvidíme později proč a jak to lze napravit (OO, SOA, Cloud, oponentury, prototypy..)</a:t>
            </a: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97F4E35-C327-4AD8-AF9D-7CCBAAF4B642}"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108DFB1-B95E-41BA-A971-99078DC950BE}" type="slidenum">
              <a:rPr lang="cs-CZ" altLang="cs-CZ">
                <a:latin typeface="Arial" panose="020B0604020202020204" pitchFamily="34" charset="0"/>
              </a:rPr>
              <a:pPr eaLnBrk="1" hangingPunct="1"/>
              <a:t>146</a:t>
            </a:fld>
            <a:endParaRPr lang="cs-CZ" altLang="cs-CZ">
              <a:latin typeface="Arial" panose="020B0604020202020204" pitchFamily="34" charset="0"/>
            </a:endParaRPr>
          </a:p>
        </p:txBody>
      </p:sp>
      <p:sp>
        <p:nvSpPr>
          <p:cNvPr id="149508" name="Rectangle 2"/>
          <p:cNvSpPr>
            <a:spLocks noGrp="1" noChangeArrowheads="1"/>
          </p:cNvSpPr>
          <p:nvPr>
            <p:ph type="title"/>
          </p:nvPr>
        </p:nvSpPr>
        <p:spPr>
          <a:xfrm>
            <a:off x="503238" y="314325"/>
            <a:ext cx="8355012" cy="927100"/>
          </a:xfrm>
        </p:spPr>
        <p:txBody>
          <a:bodyPr/>
          <a:lstStyle/>
          <a:p>
            <a:pPr eaLnBrk="1" hangingPunct="1"/>
            <a:r>
              <a:rPr lang="cs-CZ" altLang="cs-CZ" smtClean="0"/>
              <a:t>Výhody customizace</a:t>
            </a:r>
          </a:p>
        </p:txBody>
      </p:sp>
      <p:sp>
        <p:nvSpPr>
          <p:cNvPr id="149509" name="Rectangle 3"/>
          <p:cNvSpPr>
            <a:spLocks noGrp="1" noChangeArrowheads="1"/>
          </p:cNvSpPr>
          <p:nvPr>
            <p:ph type="body" idx="1"/>
          </p:nvPr>
        </p:nvSpPr>
        <p:spPr>
          <a:xfrm>
            <a:off x="341313" y="1198563"/>
            <a:ext cx="8553450" cy="4324350"/>
          </a:xfrm>
        </p:spPr>
        <p:txBody>
          <a:bodyPr/>
          <a:lstStyle/>
          <a:p>
            <a:pPr eaLnBrk="1" hangingPunct="1">
              <a:lnSpc>
                <a:spcPct val="90000"/>
              </a:lnSpc>
            </a:pPr>
            <a:r>
              <a:rPr lang="cs-CZ" altLang="cs-CZ" sz="2000" smtClean="0"/>
              <a:t>Ověřený dodavatel, zná obor, ověřené techniky specifikací a oživování, know-how z mnoha instalací</a:t>
            </a:r>
          </a:p>
          <a:p>
            <a:pPr eaLnBrk="1" hangingPunct="1">
              <a:lnSpc>
                <a:spcPct val="90000"/>
              </a:lnSpc>
            </a:pPr>
            <a:r>
              <a:rPr lang="cs-CZ" altLang="cs-CZ" sz="2000" smtClean="0"/>
              <a:t>Dostupnost referencí, </a:t>
            </a:r>
          </a:p>
          <a:p>
            <a:pPr eaLnBrk="1" hangingPunct="1">
              <a:lnSpc>
                <a:spcPct val="90000"/>
              </a:lnSpc>
            </a:pPr>
            <a:r>
              <a:rPr lang="cs-CZ" altLang="cs-CZ" sz="2000" smtClean="0"/>
              <a:t>Alibi pro management (jinde to přece fungovalo)</a:t>
            </a:r>
          </a:p>
          <a:p>
            <a:pPr eaLnBrk="1" hangingPunct="1">
              <a:lnSpc>
                <a:spcPct val="90000"/>
              </a:lnSpc>
            </a:pPr>
            <a:r>
              <a:rPr lang="cs-CZ" altLang="cs-CZ" sz="2000" smtClean="0"/>
              <a:t>Menší nebezpečí selhání projektu a toho, že dodavatel opustí trh</a:t>
            </a:r>
          </a:p>
          <a:p>
            <a:pPr eaLnBrk="1" hangingPunct="1">
              <a:lnSpc>
                <a:spcPct val="90000"/>
              </a:lnSpc>
            </a:pPr>
            <a:r>
              <a:rPr lang="cs-CZ" altLang="cs-CZ" sz="2000" smtClean="0"/>
              <a:t>Úspory-cena (má to ale háček, viz níže), hlavní úspora je u údržby </a:t>
            </a:r>
          </a:p>
          <a:p>
            <a:pPr eaLnBrk="1" hangingPunct="1">
              <a:lnSpc>
                <a:spcPct val="90000"/>
              </a:lnSpc>
            </a:pPr>
            <a:r>
              <a:rPr lang="cs-CZ" altLang="cs-CZ" sz="2000" smtClean="0"/>
              <a:t>Velká nabídka funkcí (ale nebezpečí, že se koupí i zbytečnosti a že cena proto bude zbytečně vysoká a údržba také)</a:t>
            </a:r>
          </a:p>
          <a:p>
            <a:pPr eaLnBrk="1" hangingPunct="1">
              <a:lnSpc>
                <a:spcPct val="90000"/>
              </a:lnSpc>
            </a:pPr>
            <a:r>
              <a:rPr lang="cs-CZ" altLang="cs-CZ" sz="2000" smtClean="0"/>
              <a:t>Rychlejší realizace (ne závratně)</a:t>
            </a:r>
          </a:p>
          <a:p>
            <a:pPr algn="ctr" eaLnBrk="1" hangingPunct="1">
              <a:lnSpc>
                <a:spcPct val="90000"/>
              </a:lnSpc>
              <a:buFontTx/>
              <a:buNone/>
            </a:pPr>
            <a:r>
              <a:rPr lang="cs-CZ" altLang="cs-CZ" sz="2000" i="1" smtClean="0"/>
              <a:t>Osvědčuje díky malé pravděpodobnosti totálního selhání projektu, plný úspěch také nebývá častý</a:t>
            </a:r>
            <a:r>
              <a:rPr lang="cs-CZ" altLang="cs-CZ" sz="2400" i="1" smtClean="0"/>
              <a:t> </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D1D35CC-2320-4BFF-A300-692575A04A2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9053CD5-8990-4A31-BDD7-4F3C4A1E3FB3}" type="slidenum">
              <a:rPr lang="cs-CZ" altLang="cs-CZ">
                <a:latin typeface="Arial" panose="020B0604020202020204" pitchFamily="34" charset="0"/>
              </a:rPr>
              <a:pPr eaLnBrk="1" hangingPunct="1"/>
              <a:t>147</a:t>
            </a:fld>
            <a:endParaRPr lang="cs-CZ" altLang="cs-CZ">
              <a:latin typeface="Arial" panose="020B0604020202020204" pitchFamily="34" charset="0"/>
            </a:endParaRPr>
          </a:p>
        </p:txBody>
      </p:sp>
      <p:sp>
        <p:nvSpPr>
          <p:cNvPr id="150532" name="Rectangle 2"/>
          <p:cNvSpPr>
            <a:spLocks noGrp="1" noChangeArrowheads="1"/>
          </p:cNvSpPr>
          <p:nvPr>
            <p:ph type="title"/>
          </p:nvPr>
        </p:nvSpPr>
        <p:spPr>
          <a:xfrm>
            <a:off x="627063" y="314325"/>
            <a:ext cx="8355012" cy="1081088"/>
          </a:xfrm>
        </p:spPr>
        <p:txBody>
          <a:bodyPr/>
          <a:lstStyle/>
          <a:p>
            <a:pPr eaLnBrk="1" hangingPunct="1"/>
            <a:r>
              <a:rPr lang="cs-CZ" altLang="cs-CZ" smtClean="0"/>
              <a:t>Nevýhody customizace</a:t>
            </a:r>
          </a:p>
        </p:txBody>
      </p:sp>
      <p:sp>
        <p:nvSpPr>
          <p:cNvPr id="150533" name="Rectangle 3"/>
          <p:cNvSpPr>
            <a:spLocks noGrp="1" noChangeArrowheads="1"/>
          </p:cNvSpPr>
          <p:nvPr>
            <p:ph type="body" idx="1"/>
          </p:nvPr>
        </p:nvSpPr>
        <p:spPr>
          <a:xfrm>
            <a:off x="347663" y="1266825"/>
            <a:ext cx="8782050" cy="4133850"/>
          </a:xfrm>
        </p:spPr>
        <p:txBody>
          <a:bodyPr/>
          <a:lstStyle/>
          <a:p>
            <a:pPr eaLnBrk="1" hangingPunct="1">
              <a:lnSpc>
                <a:spcPct val="80000"/>
              </a:lnSpc>
            </a:pPr>
            <a:r>
              <a:rPr lang="cs-CZ" altLang="cs-CZ" sz="2400" smtClean="0"/>
              <a:t>Kupuje se vlastně něco jako konfekce</a:t>
            </a:r>
          </a:p>
          <a:p>
            <a:pPr lvl="1" eaLnBrk="1" hangingPunct="1">
              <a:lnSpc>
                <a:spcPct val="80000"/>
              </a:lnSpc>
            </a:pPr>
            <a:r>
              <a:rPr lang="cs-CZ" altLang="cs-CZ" sz="2400" smtClean="0">
                <a:latin typeface="Arial Narrow" panose="020B0606020202030204" pitchFamily="34" charset="0"/>
              </a:rPr>
              <a:t>Může znamenat zbytečné organizační  změny a tím značné zvýšení nákladů, </a:t>
            </a:r>
          </a:p>
          <a:p>
            <a:pPr lvl="1" eaLnBrk="1" hangingPunct="1">
              <a:lnSpc>
                <a:spcPct val="80000"/>
              </a:lnSpc>
            </a:pPr>
            <a:r>
              <a:rPr lang="cs-CZ" altLang="cs-CZ" sz="2400" smtClean="0">
                <a:latin typeface="Arial Narrow" panose="020B0606020202030204" pitchFamily="34" charset="0"/>
              </a:rPr>
              <a:t>Může blokovat žádoucí organizační změny</a:t>
            </a:r>
          </a:p>
          <a:p>
            <a:pPr lvl="1" eaLnBrk="1" hangingPunct="1">
              <a:lnSpc>
                <a:spcPct val="80000"/>
              </a:lnSpc>
            </a:pPr>
            <a:r>
              <a:rPr lang="cs-CZ" altLang="cs-CZ" sz="2400" smtClean="0">
                <a:latin typeface="Arial Narrow" panose="020B0606020202030204" pitchFamily="34" charset="0"/>
              </a:rPr>
              <a:t>Nemusí vyhovovat daným podmínkám, což může vyvolat další ztráty</a:t>
            </a:r>
          </a:p>
          <a:p>
            <a:pPr lvl="1" eaLnBrk="1" hangingPunct="1">
              <a:lnSpc>
                <a:spcPct val="80000"/>
              </a:lnSpc>
            </a:pPr>
            <a:r>
              <a:rPr lang="cs-CZ" altLang="cs-CZ" sz="2400" smtClean="0">
                <a:latin typeface="Arial Narrow" panose="020B0606020202030204" pitchFamily="34" charset="0"/>
              </a:rPr>
              <a:t>Často se používají zastaralá řešení s dopady na funkce</a:t>
            </a:r>
          </a:p>
          <a:p>
            <a:pPr lvl="1" eaLnBrk="1" hangingPunct="1">
              <a:lnSpc>
                <a:spcPct val="80000"/>
              </a:lnSpc>
            </a:pPr>
            <a:r>
              <a:rPr lang="cs-CZ" altLang="cs-CZ" sz="2400" smtClean="0">
                <a:latin typeface="Arial Narrow" panose="020B0606020202030204" pitchFamily="34" charset="0"/>
              </a:rPr>
              <a:t>Často se nakupují zbytečnosti – větší náklady při nákupu a při provozu, zbytečnosti mohou při provozu i překážet</a:t>
            </a:r>
          </a:p>
          <a:p>
            <a:pPr lvl="1" eaLnBrk="1" hangingPunct="1">
              <a:lnSpc>
                <a:spcPct val="80000"/>
              </a:lnSpc>
            </a:pPr>
            <a:r>
              <a:rPr lang="cs-CZ" altLang="cs-CZ" sz="2400" smtClean="0">
                <a:latin typeface="Arial Narrow" panose="020B0606020202030204" pitchFamily="34" charset="0"/>
              </a:rPr>
              <a:t>Nedostatečná lokalizace (dnes spíše jiné než jazykové problémy, např. nedostatečná implementace legislativy a nedostatečné zohlednění místní kultury) </a:t>
            </a:r>
          </a:p>
          <a:p>
            <a:pPr lvl="1" eaLnBrk="1" hangingPunct="1">
              <a:lnSpc>
                <a:spcPct val="80000"/>
              </a:lnSpc>
            </a:pPr>
            <a:r>
              <a:rPr lang="cs-CZ" altLang="cs-CZ" sz="2400" smtClean="0">
                <a:latin typeface="Arial Narrow" panose="020B0606020202030204" pitchFamily="34" charset="0"/>
              </a:rPr>
              <a:t>Často vhodné spíše pro velké podniky neb to vyrábí obr pro obry</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DD8B688-E46F-4257-9141-3BBF406B1856}"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3FF7C95-8337-422B-93BD-F329531D695E}" type="slidenum">
              <a:rPr lang="cs-CZ" altLang="cs-CZ">
                <a:latin typeface="Arial" panose="020B0604020202020204" pitchFamily="34" charset="0"/>
              </a:rPr>
              <a:pPr eaLnBrk="1" hangingPunct="1"/>
              <a:t>148</a:t>
            </a:fld>
            <a:endParaRPr lang="cs-CZ" altLang="cs-CZ">
              <a:latin typeface="Arial" panose="020B0604020202020204" pitchFamily="34" charset="0"/>
            </a:endParaRPr>
          </a:p>
        </p:txBody>
      </p:sp>
      <p:sp>
        <p:nvSpPr>
          <p:cNvPr id="151556" name="Rectangle 2"/>
          <p:cNvSpPr>
            <a:spLocks noGrp="1" noChangeArrowheads="1"/>
          </p:cNvSpPr>
          <p:nvPr>
            <p:ph type="title"/>
          </p:nvPr>
        </p:nvSpPr>
        <p:spPr>
          <a:xfrm>
            <a:off x="657225" y="314325"/>
            <a:ext cx="8355013" cy="1081088"/>
          </a:xfrm>
        </p:spPr>
        <p:txBody>
          <a:bodyPr/>
          <a:lstStyle/>
          <a:p>
            <a:pPr eaLnBrk="1" hangingPunct="1"/>
            <a:r>
              <a:rPr lang="cs-CZ" altLang="cs-CZ" smtClean="0"/>
              <a:t>Nevýhody customizace</a:t>
            </a:r>
          </a:p>
        </p:txBody>
      </p:sp>
      <p:sp>
        <p:nvSpPr>
          <p:cNvPr id="151557" name="Rectangle 3"/>
          <p:cNvSpPr>
            <a:spLocks noGrp="1" noChangeArrowheads="1"/>
          </p:cNvSpPr>
          <p:nvPr>
            <p:ph type="body" idx="1"/>
          </p:nvPr>
        </p:nvSpPr>
        <p:spPr>
          <a:xfrm>
            <a:off x="1146175" y="1655763"/>
            <a:ext cx="7620000" cy="3794125"/>
          </a:xfrm>
        </p:spPr>
        <p:txBody>
          <a:bodyPr/>
          <a:lstStyle/>
          <a:p>
            <a:pPr eaLnBrk="1" hangingPunct="1">
              <a:lnSpc>
                <a:spcPct val="80000"/>
              </a:lnSpc>
            </a:pPr>
            <a:r>
              <a:rPr lang="cs-CZ" altLang="cs-CZ" sz="2400" smtClean="0"/>
              <a:t>Ztráta vlastních znalostí a kvalifikace a nezdravá </a:t>
            </a:r>
            <a:r>
              <a:rPr lang="en-US" altLang="cs-CZ" sz="2400" smtClean="0"/>
              <a:t>z</a:t>
            </a:r>
            <a:r>
              <a:rPr lang="cs-CZ" altLang="cs-CZ" sz="2400" smtClean="0"/>
              <a:t>ávislost na dodavateli, často nemožnost používat i svoje řešení a řešení třetích stran (řešení – servisní orientace)</a:t>
            </a:r>
          </a:p>
          <a:p>
            <a:pPr eaLnBrk="1" hangingPunct="1">
              <a:lnSpc>
                <a:spcPct val="80000"/>
              </a:lnSpc>
            </a:pPr>
            <a:r>
              <a:rPr lang="en-US" altLang="cs-CZ" sz="2400" smtClean="0"/>
              <a:t>O</a:t>
            </a:r>
            <a:r>
              <a:rPr lang="cs-CZ" altLang="cs-CZ" sz="2400" smtClean="0"/>
              <a:t>d</a:t>
            </a:r>
            <a:r>
              <a:rPr lang="en-US" altLang="cs-CZ" sz="2400" smtClean="0"/>
              <a:t>stra</a:t>
            </a:r>
            <a:r>
              <a:rPr lang="cs-CZ" altLang="cs-CZ" sz="2400" smtClean="0"/>
              <a:t>ňuje spíše konkurenční nevýhodu než přináší výhodu.  Vhodné spíše pro operativu.</a:t>
            </a:r>
          </a:p>
          <a:p>
            <a:pPr eaLnBrk="1" hangingPunct="1">
              <a:lnSpc>
                <a:spcPct val="80000"/>
              </a:lnSpc>
            </a:pPr>
            <a:r>
              <a:rPr lang="cs-CZ" altLang="cs-CZ" sz="2400" smtClean="0"/>
              <a:t>Zákazník je příliš závislý na dodavateli</a:t>
            </a:r>
          </a:p>
          <a:p>
            <a:pPr lvl="1" eaLnBrk="1" hangingPunct="1">
              <a:lnSpc>
                <a:spcPct val="80000"/>
              </a:lnSpc>
            </a:pPr>
            <a:r>
              <a:rPr lang="cs-CZ" altLang="cs-CZ" sz="2000" smtClean="0"/>
              <a:t>To je známo jako „vendor lock-in“ antipattern</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A5AF4CB-F838-4E8E-9C44-36AFCEA30934}"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0395163-B35A-42A3-98F5-0EBB31421CDD}" type="slidenum">
              <a:rPr lang="cs-CZ" altLang="cs-CZ">
                <a:latin typeface="Arial" panose="020B0604020202020204" pitchFamily="34" charset="0"/>
              </a:rPr>
              <a:pPr eaLnBrk="1" hangingPunct="1"/>
              <a:t>149</a:t>
            </a:fld>
            <a:endParaRPr lang="cs-CZ" altLang="cs-CZ">
              <a:latin typeface="Arial" panose="020B0604020202020204" pitchFamily="34" charset="0"/>
            </a:endParaRPr>
          </a:p>
        </p:txBody>
      </p:sp>
      <p:sp>
        <p:nvSpPr>
          <p:cNvPr id="152580" name="Rectangle 2"/>
          <p:cNvSpPr>
            <a:spLocks noGrp="1" noChangeArrowheads="1"/>
          </p:cNvSpPr>
          <p:nvPr>
            <p:ph type="title"/>
          </p:nvPr>
        </p:nvSpPr>
        <p:spPr/>
        <p:txBody>
          <a:bodyPr/>
          <a:lstStyle/>
          <a:p>
            <a:pPr eaLnBrk="1" hangingPunct="1"/>
            <a:r>
              <a:rPr lang="cs-CZ" altLang="cs-CZ" smtClean="0"/>
              <a:t>Jiné varianty vývoje</a:t>
            </a:r>
          </a:p>
        </p:txBody>
      </p:sp>
      <p:sp>
        <p:nvSpPr>
          <p:cNvPr id="152581" name="Rectangle 3"/>
          <p:cNvSpPr>
            <a:spLocks noGrp="1" noChangeArrowheads="1"/>
          </p:cNvSpPr>
          <p:nvPr>
            <p:ph type="body" idx="1"/>
          </p:nvPr>
        </p:nvSpPr>
        <p:spPr>
          <a:xfrm>
            <a:off x="736600" y="1655763"/>
            <a:ext cx="8570913" cy="4103687"/>
          </a:xfrm>
        </p:spPr>
        <p:txBody>
          <a:bodyPr/>
          <a:lstStyle/>
          <a:p>
            <a:pPr eaLnBrk="1" hangingPunct="1"/>
            <a:r>
              <a:rPr lang="cs-CZ" altLang="cs-CZ" smtClean="0"/>
              <a:t>Iterativní (postupné nabalování, např. pomocí API), typické pro metodiku Scrum</a:t>
            </a:r>
          </a:p>
          <a:p>
            <a:pPr eaLnBrk="1" hangingPunct="1"/>
            <a:r>
              <a:rPr lang="cs-CZ" altLang="cs-CZ" smtClean="0"/>
              <a:t>Inkrementální (volná spolupráce postupně přidávaných autonomních komponent – služeb, obvykle asynchronní výměnou zpráv nebo přes (distribuovanou) databázi nebo cloud, cloud může mít nástroje i na ukládání procesů a SW komponent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Date Placeholder 1"/>
          <p:cNvSpPr>
            <a:spLocks noGrp="1"/>
          </p:cNvSpPr>
          <p:nvPr>
            <p:ph type="dt" sz="quarter" idx="10"/>
          </p:nvPr>
        </p:nvSpPr>
        <p:spPr/>
        <p:txBody>
          <a:bodyPr/>
          <a:lstStyle/>
          <a:p>
            <a:pPr>
              <a:defRPr/>
            </a:pPr>
            <a:fld id="{97AFBECB-CDDF-4E97-9088-13C1A8B11CF3}" type="datetime1">
              <a:rPr lang="cs-CZ"/>
              <a:pPr>
                <a:defRPr/>
              </a:pPr>
              <a:t>3.10.2015</a:t>
            </a:fld>
            <a:endParaRPr lang="cs-CZ"/>
          </a:p>
        </p:txBody>
      </p:sp>
      <p:sp>
        <p:nvSpPr>
          <p:cNvPr id="33"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EBD5462-7C49-4A93-A41D-0EFB37F1230C}" type="slidenum">
              <a:rPr lang="cs-CZ" altLang="cs-CZ">
                <a:latin typeface="Arial" panose="020B0604020202020204" pitchFamily="34" charset="0"/>
              </a:rPr>
              <a:pPr eaLnBrk="1" hangingPunct="1"/>
              <a:t>15</a:t>
            </a:fld>
            <a:endParaRPr lang="cs-CZ" altLang="cs-CZ">
              <a:latin typeface="Arial" panose="020B0604020202020204" pitchFamily="34" charset="0"/>
            </a:endParaRPr>
          </a:p>
        </p:txBody>
      </p:sp>
      <p:sp>
        <p:nvSpPr>
          <p:cNvPr id="12292" name="Oval 4"/>
          <p:cNvSpPr>
            <a:spLocks noChangeArrowheads="1"/>
          </p:cNvSpPr>
          <p:nvPr/>
        </p:nvSpPr>
        <p:spPr bwMode="auto">
          <a:xfrm>
            <a:off x="2514600" y="0"/>
            <a:ext cx="1547813"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Vize</a:t>
            </a:r>
          </a:p>
        </p:txBody>
      </p:sp>
      <p:sp>
        <p:nvSpPr>
          <p:cNvPr id="12293" name="Oval 7"/>
          <p:cNvSpPr>
            <a:spLocks noChangeArrowheads="1"/>
          </p:cNvSpPr>
          <p:nvPr/>
        </p:nvSpPr>
        <p:spPr bwMode="auto">
          <a:xfrm>
            <a:off x="2825750" y="1946275"/>
            <a:ext cx="1544638"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Návrh</a:t>
            </a:r>
          </a:p>
        </p:txBody>
      </p:sp>
      <p:sp>
        <p:nvSpPr>
          <p:cNvPr id="12294" name="Oval 8"/>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Specifikace</a:t>
            </a:r>
          </a:p>
        </p:txBody>
      </p:sp>
      <p:sp>
        <p:nvSpPr>
          <p:cNvPr id="12295" name="Oval 9"/>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Kódování</a:t>
            </a:r>
          </a:p>
        </p:txBody>
      </p:sp>
      <p:sp>
        <p:nvSpPr>
          <p:cNvPr id="12296" name="Oval 10"/>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Testování</a:t>
            </a:r>
          </a:p>
        </p:txBody>
      </p:sp>
      <p:sp>
        <p:nvSpPr>
          <p:cNvPr id="12297" name="Oval 11"/>
          <p:cNvSpPr>
            <a:spLocks noChangeArrowheads="1"/>
          </p:cNvSpPr>
          <p:nvPr/>
        </p:nvSpPr>
        <p:spPr bwMode="auto">
          <a:xfrm>
            <a:off x="2592388" y="4737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Předání</a:t>
            </a:r>
          </a:p>
        </p:txBody>
      </p:sp>
      <p:sp>
        <p:nvSpPr>
          <p:cNvPr id="12298" name="Line 12"/>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299" name="Line 13"/>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00" name="Line 14"/>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01" name="Line 15"/>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02" name="Line 16"/>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03" name="Oval 17"/>
          <p:cNvSpPr>
            <a:spLocks noChangeArrowheads="1"/>
          </p:cNvSpPr>
          <p:nvPr/>
        </p:nvSpPr>
        <p:spPr bwMode="auto">
          <a:xfrm>
            <a:off x="2611438" y="5616575"/>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t>Údržba</a:t>
            </a:r>
          </a:p>
        </p:txBody>
      </p:sp>
      <p:sp>
        <p:nvSpPr>
          <p:cNvPr id="12304" name="Line 18"/>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05" name="Text Box 20"/>
          <p:cNvSpPr txBox="1">
            <a:spLocks noChangeArrowheads="1"/>
          </p:cNvSpPr>
          <p:nvPr/>
        </p:nvSpPr>
        <p:spPr bwMode="auto">
          <a:xfrm>
            <a:off x="4837113" y="-4763"/>
            <a:ext cx="2693987"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Management, analytici</a:t>
            </a:r>
          </a:p>
        </p:txBody>
      </p:sp>
      <p:sp>
        <p:nvSpPr>
          <p:cNvPr id="12306" name="Text Box 21"/>
          <p:cNvSpPr txBox="1">
            <a:spLocks noChangeArrowheads="1"/>
          </p:cNvSpPr>
          <p:nvPr/>
        </p:nvSpPr>
        <p:spPr bwMode="auto">
          <a:xfrm>
            <a:off x="4606925" y="990600"/>
            <a:ext cx="3749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Analytici, </a:t>
            </a:r>
          </a:p>
          <a:p>
            <a:pPr algn="l" eaLnBrk="1" hangingPunct="1"/>
            <a:r>
              <a:rPr lang="cs-CZ" altLang="cs-CZ" sz="2400"/>
              <a:t> (kodéři, návrháři, management)</a:t>
            </a:r>
          </a:p>
        </p:txBody>
      </p:sp>
      <p:sp>
        <p:nvSpPr>
          <p:cNvPr id="12307" name="Text Box 22"/>
          <p:cNvSpPr txBox="1">
            <a:spLocks noChangeArrowheads="1"/>
          </p:cNvSpPr>
          <p:nvPr/>
        </p:nvSpPr>
        <p:spPr bwMode="auto">
          <a:xfrm>
            <a:off x="4527550" y="2011363"/>
            <a:ext cx="3876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Analytici, kodéři, testéři, návrháři</a:t>
            </a:r>
          </a:p>
        </p:txBody>
      </p:sp>
      <p:sp>
        <p:nvSpPr>
          <p:cNvPr id="12308" name="Text Box 23"/>
          <p:cNvSpPr txBox="1">
            <a:spLocks noChangeArrowheads="1"/>
          </p:cNvSpPr>
          <p:nvPr/>
        </p:nvSpPr>
        <p:spPr bwMode="auto">
          <a:xfrm>
            <a:off x="4410075" y="3095625"/>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Kodéři,</a:t>
            </a:r>
            <a:r>
              <a:rPr lang="cs-CZ" altLang="cs-CZ" sz="2400">
                <a:latin typeface="Arial" panose="020B0604020202020204" pitchFamily="34" charset="0"/>
              </a:rPr>
              <a:t> (návrháři)</a:t>
            </a:r>
          </a:p>
        </p:txBody>
      </p:sp>
      <p:sp>
        <p:nvSpPr>
          <p:cNvPr id="12309" name="Text Box 24"/>
          <p:cNvSpPr txBox="1">
            <a:spLocks noChangeArrowheads="1"/>
          </p:cNvSpPr>
          <p:nvPr/>
        </p:nvSpPr>
        <p:spPr bwMode="auto">
          <a:xfrm>
            <a:off x="4837113" y="3848100"/>
            <a:ext cx="3817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Testéři, (kodéři</a:t>
            </a:r>
            <a:r>
              <a:rPr lang="cs-CZ" altLang="cs-CZ" sz="2400">
                <a:latin typeface="Arial" panose="020B0604020202020204" pitchFamily="34" charset="0"/>
              </a:rPr>
              <a:t> při unit tests </a:t>
            </a:r>
            <a:r>
              <a:rPr lang="cs-CZ" altLang="cs-CZ" sz="2400"/>
              <a:t>)</a:t>
            </a:r>
          </a:p>
        </p:txBody>
      </p:sp>
      <p:sp>
        <p:nvSpPr>
          <p:cNvPr id="12310" name="Text Box 25"/>
          <p:cNvSpPr txBox="1">
            <a:spLocks noChangeArrowheads="1"/>
          </p:cNvSpPr>
          <p:nvPr/>
        </p:nvSpPr>
        <p:spPr bwMode="auto">
          <a:xfrm>
            <a:off x="4997450" y="5322888"/>
            <a:ext cx="2732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Provozní programátoři</a:t>
            </a:r>
          </a:p>
        </p:txBody>
      </p:sp>
      <p:sp>
        <p:nvSpPr>
          <p:cNvPr id="12311" name="Text Box 26"/>
          <p:cNvSpPr txBox="1">
            <a:spLocks noChangeArrowheads="1"/>
          </p:cNvSpPr>
          <p:nvPr/>
        </p:nvSpPr>
        <p:spPr bwMode="auto">
          <a:xfrm>
            <a:off x="4483100" y="4800600"/>
            <a:ext cx="5364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t> Testéři</a:t>
            </a:r>
            <a:r>
              <a:rPr lang="cs-CZ" altLang="cs-CZ" sz="2400">
                <a:latin typeface="Arial" panose="020B0604020202020204" pitchFamily="34" charset="0"/>
              </a:rPr>
              <a:t>, analytici, uživatelé, manažeři</a:t>
            </a:r>
          </a:p>
        </p:txBody>
      </p:sp>
      <p:sp>
        <p:nvSpPr>
          <p:cNvPr id="12312" name="Line 27"/>
          <p:cNvSpPr>
            <a:spLocks noChangeShapeType="1"/>
          </p:cNvSpPr>
          <p:nvPr/>
        </p:nvSpPr>
        <p:spPr bwMode="auto">
          <a:xfrm>
            <a:off x="1122363" y="790575"/>
            <a:ext cx="673417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3" name="Line 29"/>
          <p:cNvSpPr>
            <a:spLocks noChangeShapeType="1"/>
          </p:cNvSpPr>
          <p:nvPr/>
        </p:nvSpPr>
        <p:spPr bwMode="auto">
          <a:xfrm>
            <a:off x="1044575" y="2287588"/>
            <a:ext cx="1547813"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4" name="Line 30"/>
          <p:cNvSpPr>
            <a:spLocks noChangeShapeType="1"/>
          </p:cNvSpPr>
          <p:nvPr/>
        </p:nvSpPr>
        <p:spPr bwMode="auto">
          <a:xfrm>
            <a:off x="4449763" y="2287588"/>
            <a:ext cx="233362"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5" name="Line 31"/>
          <p:cNvSpPr>
            <a:spLocks noChangeShapeType="1"/>
          </p:cNvSpPr>
          <p:nvPr/>
        </p:nvSpPr>
        <p:spPr bwMode="auto">
          <a:xfrm>
            <a:off x="968375" y="4056063"/>
            <a:ext cx="1546225"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6" name="Line 32"/>
          <p:cNvSpPr>
            <a:spLocks noChangeShapeType="1"/>
          </p:cNvSpPr>
          <p:nvPr/>
        </p:nvSpPr>
        <p:spPr bwMode="auto">
          <a:xfrm>
            <a:off x="4217988" y="4056063"/>
            <a:ext cx="541337"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7" name="Line 33"/>
          <p:cNvSpPr>
            <a:spLocks noChangeShapeType="1"/>
          </p:cNvSpPr>
          <p:nvPr/>
        </p:nvSpPr>
        <p:spPr bwMode="auto">
          <a:xfrm>
            <a:off x="1276350" y="2695575"/>
            <a:ext cx="1549400" cy="0"/>
          </a:xfrm>
          <a:prstGeom prst="line">
            <a:avLst/>
          </a:prstGeom>
          <a:noFill/>
          <a:ln w="412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12318" name="Line 34"/>
          <p:cNvSpPr>
            <a:spLocks noChangeShapeType="1"/>
          </p:cNvSpPr>
          <p:nvPr/>
        </p:nvSpPr>
        <p:spPr bwMode="auto">
          <a:xfrm>
            <a:off x="5160963" y="6048375"/>
            <a:ext cx="1547812"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19" name="Text Box 35"/>
          <p:cNvSpPr txBox="1">
            <a:spLocks noChangeArrowheads="1"/>
          </p:cNvSpPr>
          <p:nvPr/>
        </p:nvSpPr>
        <p:spPr bwMode="auto">
          <a:xfrm>
            <a:off x="6635750" y="5832475"/>
            <a:ext cx="1966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Změna týmu</a:t>
            </a:r>
          </a:p>
        </p:txBody>
      </p:sp>
      <p:sp>
        <p:nvSpPr>
          <p:cNvPr id="12320" name="Rectangle 36"/>
          <p:cNvSpPr>
            <a:spLocks noChangeArrowheads="1"/>
          </p:cNvSpPr>
          <p:nvPr/>
        </p:nvSpPr>
        <p:spPr bwMode="auto">
          <a:xfrm>
            <a:off x="4997450" y="5832475"/>
            <a:ext cx="3605213" cy="43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2321" name="Line 37"/>
          <p:cNvSpPr>
            <a:spLocks noChangeShapeType="1"/>
          </p:cNvSpPr>
          <p:nvPr/>
        </p:nvSpPr>
        <p:spPr bwMode="auto">
          <a:xfrm>
            <a:off x="2540000" y="5543550"/>
            <a:ext cx="1547813" cy="0"/>
          </a:xfrm>
          <a:prstGeom prst="line">
            <a:avLst/>
          </a:prstGeom>
          <a:noFill/>
          <a:ln w="412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22" name="TextovéPole 33"/>
          <p:cNvSpPr txBox="1">
            <a:spLocks noChangeArrowheads="1"/>
          </p:cNvSpPr>
          <p:nvPr/>
        </p:nvSpPr>
        <p:spPr bwMode="auto">
          <a:xfrm>
            <a:off x="4483100" y="2447925"/>
            <a:ext cx="41449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Týmy se v </a:t>
            </a:r>
            <a:r>
              <a:rPr lang="cs-CZ" altLang="cs-CZ">
                <a:latin typeface="Arial" panose="020B0604020202020204" pitchFamily="34" charset="0"/>
              </a:rPr>
              <a:t>menších a středních podnicích</a:t>
            </a:r>
            <a:r>
              <a:rPr lang="cs-CZ" altLang="cs-CZ"/>
              <a:t> mohou postupně modifikovat</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Date Placeholder 1"/>
          <p:cNvSpPr>
            <a:spLocks noGrp="1"/>
          </p:cNvSpPr>
          <p:nvPr>
            <p:ph type="dt" sz="quarter" idx="10"/>
          </p:nvPr>
        </p:nvSpPr>
        <p:spPr/>
        <p:txBody>
          <a:bodyPr/>
          <a:lstStyle/>
          <a:p>
            <a:pPr>
              <a:defRPr/>
            </a:pPr>
            <a:fld id="{62F1593E-DE0E-4AD5-9D2C-CB27D72FBA25}" type="datetime1">
              <a:rPr lang="cs-CZ"/>
              <a:pPr>
                <a:defRPr/>
              </a:pPr>
              <a:t>3.10.2015</a:t>
            </a:fld>
            <a:endParaRPr lang="cs-CZ"/>
          </a:p>
        </p:txBody>
      </p:sp>
      <p:sp>
        <p:nvSpPr>
          <p:cNvPr id="70"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DB09110-4E2B-4917-A5B0-B2F565EEED9D}" type="slidenum">
              <a:rPr lang="cs-CZ" altLang="cs-CZ">
                <a:latin typeface="Arial" panose="020B0604020202020204" pitchFamily="34" charset="0"/>
              </a:rPr>
              <a:pPr eaLnBrk="1" hangingPunct="1"/>
              <a:t>150</a:t>
            </a:fld>
            <a:endParaRPr lang="cs-CZ" altLang="cs-CZ">
              <a:latin typeface="Arial" panose="020B0604020202020204" pitchFamily="34" charset="0"/>
            </a:endParaRPr>
          </a:p>
        </p:txBody>
      </p:sp>
      <p:graphicFrame>
        <p:nvGraphicFramePr>
          <p:cNvPr id="71754" name="Group 74"/>
          <p:cNvGraphicFramePr>
            <a:graphicFrameLocks noGrp="1"/>
          </p:cNvGraphicFramePr>
          <p:nvPr/>
        </p:nvGraphicFramePr>
        <p:xfrm>
          <a:off x="369888" y="1677988"/>
          <a:ext cx="9207500" cy="3911599"/>
        </p:xfrm>
        <a:graphic>
          <a:graphicData uri="http://schemas.openxmlformats.org/drawingml/2006/table">
            <a:tbl>
              <a:tblPr/>
              <a:tblGrid>
                <a:gridCol w="3233737"/>
                <a:gridCol w="1493838"/>
                <a:gridCol w="1636712"/>
                <a:gridCol w="1509713"/>
                <a:gridCol w="1333500"/>
              </a:tblGrid>
              <a:tr h="396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Pracnost</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Doba</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 Pracnost</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Doba</a:t>
                      </a: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Vize</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5</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8-10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5</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8-10</a:t>
                      </a: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8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Specifikace</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15-25</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25-40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10-15</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20</a:t>
                      </a: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Návrh/generace</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15-20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Cca 20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15-20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10-15</a:t>
                      </a: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35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Kódování</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rgbClr val="FF0000"/>
                          </a:solidFill>
                          <a:effectLst/>
                          <a:latin typeface="Arial" charset="0"/>
                        </a:rPr>
                        <a:t>15-20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rgbClr val="FF0000"/>
                          </a:solidFill>
                          <a:effectLst/>
                          <a:latin typeface="Arial" charset="0"/>
                        </a:rPr>
                        <a:t>10</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rgbClr val="FF0000"/>
                          </a:solidFill>
                          <a:effectLst/>
                          <a:latin typeface="Arial" charset="0"/>
                        </a:rPr>
                        <a:t>Cca 5    </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FF0000"/>
                          </a:solidFill>
                          <a:effectLst/>
                          <a:latin typeface="Arial" charset="0"/>
                        </a:rPr>
                        <a:t>&lt;5</a:t>
                      </a:r>
                      <a:endParaRPr kumimoji="0" lang="cs-CZ" sz="2000" b="0" i="0" u="none" strike="noStrike" cap="none" normalizeH="0" baseline="0" smtClean="0">
                        <a:ln>
                          <a:noFill/>
                        </a:ln>
                        <a:solidFill>
                          <a:srgbClr val="FF0000"/>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6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Testování</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35-40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25-30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Cca </a:t>
                      </a:r>
                      <a:r>
                        <a:rPr kumimoji="0" lang="cs-CZ" sz="2000" b="0" i="0" u="none" strike="noStrike" cap="none" normalizeH="0" baseline="0" smtClean="0">
                          <a:ln>
                            <a:noFill/>
                          </a:ln>
                          <a:solidFill>
                            <a:schemeClr val="tx1"/>
                          </a:solidFill>
                          <a:effectLst/>
                          <a:latin typeface="Arial" charset="0"/>
                        </a:rPr>
                        <a:t>2</a:t>
                      </a:r>
                      <a:r>
                        <a:rPr kumimoji="0" lang="en-US" sz="2000" b="0" i="0" u="none" strike="noStrike" cap="none" normalizeH="0" baseline="0" smtClean="0">
                          <a:ln>
                            <a:noFill/>
                          </a:ln>
                          <a:solidFill>
                            <a:schemeClr val="tx1"/>
                          </a:solidFill>
                          <a:effectLst/>
                          <a:latin typeface="Arial" charset="0"/>
                        </a:rPr>
                        <a:t>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Cca </a:t>
                      </a:r>
                      <a:r>
                        <a:rPr kumimoji="0" lang="cs-CZ" sz="2000" b="0" i="0" u="none" strike="noStrike" cap="none" normalizeH="0" baseline="0" smtClean="0">
                          <a:ln>
                            <a:noFill/>
                          </a:ln>
                          <a:solidFill>
                            <a:schemeClr val="tx1"/>
                          </a:solidFill>
                          <a:effectLst/>
                          <a:latin typeface="Arial" charset="0"/>
                        </a:rPr>
                        <a:t>1</a:t>
                      </a:r>
                      <a:r>
                        <a:rPr kumimoji="0" lang="en-US" sz="2000" b="0" i="0" u="none" strike="noStrike" cap="none" normalizeH="0" baseline="0" smtClean="0">
                          <a:ln>
                            <a:noFill/>
                          </a:ln>
                          <a:solidFill>
                            <a:schemeClr val="tx1"/>
                          </a:solidFill>
                          <a:effectLst/>
                          <a:latin typeface="Arial" charset="0"/>
                        </a:rPr>
                        <a:t>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Celkem</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4</a:t>
                      </a:r>
                      <a:r>
                        <a:rPr kumimoji="0" lang="en-US" sz="2000" b="0" i="0" u="none" strike="noStrike" cap="none" normalizeH="0" baseline="0" smtClean="0">
                          <a:ln>
                            <a:noFill/>
                          </a:ln>
                          <a:solidFill>
                            <a:schemeClr val="tx1"/>
                          </a:solidFill>
                          <a:effectLst/>
                          <a:latin typeface="Arial" charset="0"/>
                        </a:rPr>
                        <a:t>5-6</a:t>
                      </a:r>
                      <a:r>
                        <a:rPr kumimoji="0" lang="cs-CZ" sz="2000" b="0" i="0" u="none" strike="noStrike" cap="none" normalizeH="0" baseline="0" smtClean="0">
                          <a:ln>
                            <a:noFill/>
                          </a:ln>
                          <a:solidFill>
                            <a:schemeClr val="tx1"/>
                          </a:solidFill>
                          <a:effectLst/>
                          <a:latin typeface="Arial" charset="0"/>
                        </a:rPr>
                        <a:t>5</a:t>
                      </a: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Cca 50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5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Údržba</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cca30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Celkem s údržbou</a:t>
                      </a:r>
                    </a:p>
                  </a:txBody>
                  <a:tcPr marL="99060" marR="99060"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300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70</a:t>
                      </a:r>
                      <a:r>
                        <a:rPr kumimoji="0" lang="en-US" sz="2000" b="0" i="0" u="none" strike="noStrike" cap="none" normalizeH="0" baseline="0" smtClean="0">
                          <a:ln>
                            <a:noFill/>
                          </a:ln>
                          <a:solidFill>
                            <a:schemeClr val="tx1"/>
                          </a:solidFill>
                          <a:effectLst/>
                          <a:latin typeface="Arial" charset="0"/>
                        </a:rPr>
                        <a:t>-110</a:t>
                      </a: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smtClean="0">
                        <a:ln>
                          <a:noFill/>
                        </a:ln>
                        <a:solidFill>
                          <a:schemeClr val="tx1"/>
                        </a:solidFill>
                        <a:effectLst/>
                        <a:latin typeface="Arial" charset="0"/>
                      </a:endParaRPr>
                    </a:p>
                  </a:txBody>
                  <a:tcPr marL="99060" marR="99060"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666" name="Text Box 160"/>
          <p:cNvSpPr txBox="1">
            <a:spLocks noChangeArrowheads="1"/>
          </p:cNvSpPr>
          <p:nvPr/>
        </p:nvSpPr>
        <p:spPr bwMode="auto">
          <a:xfrm>
            <a:off x="369888" y="1241425"/>
            <a:ext cx="9170987" cy="4730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latin typeface="Arial" panose="020B0604020202020204" pitchFamily="34" charset="0"/>
              </a:rPr>
              <a:t>                                                  </a:t>
            </a:r>
            <a:r>
              <a:rPr lang="cs-CZ" altLang="cs-CZ" sz="2000">
                <a:latin typeface="Arial" panose="020B0604020202020204" pitchFamily="34" charset="0"/>
              </a:rPr>
              <a:t>Vývoj                         Customizace</a:t>
            </a:r>
          </a:p>
        </p:txBody>
      </p:sp>
      <p:sp>
        <p:nvSpPr>
          <p:cNvPr id="153667" name="Text Box 170"/>
          <p:cNvSpPr txBox="1">
            <a:spLocks noChangeArrowheads="1"/>
          </p:cNvSpPr>
          <p:nvPr/>
        </p:nvSpPr>
        <p:spPr bwMode="auto">
          <a:xfrm>
            <a:off x="0" y="0"/>
            <a:ext cx="982980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sz="2400">
                <a:latin typeface="Arial" panose="020B0604020202020204" pitchFamily="34" charset="0"/>
              </a:rPr>
              <a:t>Porovn</a:t>
            </a:r>
            <a:r>
              <a:rPr lang="cs-CZ" altLang="cs-CZ" sz="2400">
                <a:latin typeface="Arial" panose="020B0604020202020204" pitchFamily="34" charset="0"/>
              </a:rPr>
              <a:t>ání vlastního vývoje od počátku jednoho systému (u jednoho zákazníka) a customizace v procentech, data pro vývoj jsou 100, </a:t>
            </a:r>
            <a:r>
              <a:rPr lang="cs-CZ" altLang="cs-CZ" sz="2000">
                <a:latin typeface="Arial" panose="020B0604020202020204" pitchFamily="34" charset="0"/>
              </a:rPr>
              <a:t>Údržba u customizace se provádí pro mnoho zákazníků současně! </a:t>
            </a:r>
          </a:p>
        </p:txBody>
      </p:sp>
      <p:sp>
        <p:nvSpPr>
          <p:cNvPr id="153668" name="Line 187"/>
          <p:cNvSpPr>
            <a:spLocks noChangeShapeType="1"/>
          </p:cNvSpPr>
          <p:nvPr/>
        </p:nvSpPr>
        <p:spPr bwMode="auto">
          <a:xfrm>
            <a:off x="6734175" y="1266825"/>
            <a:ext cx="0" cy="4079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669" name="Line 188"/>
          <p:cNvSpPr>
            <a:spLocks noChangeShapeType="1"/>
          </p:cNvSpPr>
          <p:nvPr/>
        </p:nvSpPr>
        <p:spPr bwMode="auto">
          <a:xfrm>
            <a:off x="3600450" y="1266825"/>
            <a:ext cx="0" cy="4079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670" name="Text Box 189"/>
          <p:cNvSpPr txBox="1">
            <a:spLocks noChangeArrowheads="1"/>
          </p:cNvSpPr>
          <p:nvPr/>
        </p:nvSpPr>
        <p:spPr bwMode="auto">
          <a:xfrm>
            <a:off x="3521075" y="5826125"/>
            <a:ext cx="3482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Hlavní jsou úspory na údržbě</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853049E-A8FD-4CF3-991A-6FC83F8E9E7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588A758-4E41-4B74-B97D-273AF3C245FC}" type="slidenum">
              <a:rPr lang="cs-CZ" altLang="cs-CZ">
                <a:latin typeface="Arial" panose="020B0604020202020204" pitchFamily="34" charset="0"/>
              </a:rPr>
              <a:pPr eaLnBrk="1" hangingPunct="1"/>
              <a:t>151</a:t>
            </a:fld>
            <a:endParaRPr lang="cs-CZ" altLang="cs-CZ">
              <a:latin typeface="Arial" panose="020B0604020202020204" pitchFamily="34" charset="0"/>
            </a:endParaRPr>
          </a:p>
        </p:txBody>
      </p:sp>
      <p:sp>
        <p:nvSpPr>
          <p:cNvPr id="154628" name="Rectangle 2"/>
          <p:cNvSpPr>
            <a:spLocks noGrp="1" noChangeArrowheads="1"/>
          </p:cNvSpPr>
          <p:nvPr>
            <p:ph type="title"/>
          </p:nvPr>
        </p:nvSpPr>
        <p:spPr/>
        <p:txBody>
          <a:bodyPr/>
          <a:lstStyle/>
          <a:p>
            <a:pPr eaLnBrk="1" hangingPunct="1"/>
            <a:r>
              <a:rPr lang="cs-CZ" altLang="cs-CZ" smtClean="0"/>
              <a:t>Pozor</a:t>
            </a:r>
          </a:p>
        </p:txBody>
      </p:sp>
      <p:sp>
        <p:nvSpPr>
          <p:cNvPr id="154629" name="Rectangle 3"/>
          <p:cNvSpPr>
            <a:spLocks noGrp="1" noChangeArrowheads="1"/>
          </p:cNvSpPr>
          <p:nvPr>
            <p:ph type="body" idx="1"/>
          </p:nvPr>
        </p:nvSpPr>
        <p:spPr>
          <a:xfrm>
            <a:off x="377825" y="1511895"/>
            <a:ext cx="9074150" cy="4247555"/>
          </a:xfrm>
        </p:spPr>
        <p:txBody>
          <a:bodyPr/>
          <a:lstStyle/>
          <a:p>
            <a:pPr eaLnBrk="1" hangingPunct="1">
              <a:lnSpc>
                <a:spcPct val="80000"/>
              </a:lnSpc>
            </a:pPr>
            <a:r>
              <a:rPr lang="cs-CZ" altLang="cs-CZ" sz="2400" dirty="0" err="1" smtClean="0">
                <a:latin typeface="Arial Narrow" panose="020B0606020202030204" pitchFamily="34" charset="0"/>
              </a:rPr>
              <a:t>Customizace</a:t>
            </a:r>
            <a:r>
              <a:rPr lang="cs-CZ" altLang="cs-CZ" sz="2400" dirty="0" smtClean="0">
                <a:latin typeface="Arial Narrow" panose="020B0606020202030204" pitchFamily="34" charset="0"/>
              </a:rPr>
              <a:t> ušetří při vývoji zpravidla jen max. 50% času a 50-70% nákladů  (specifikace zůstává pracná). Navíc se často uplatňuje </a:t>
            </a:r>
            <a:r>
              <a:rPr lang="cs-CZ" altLang="cs-CZ" sz="2400" dirty="0" err="1" smtClean="0">
                <a:latin typeface="Arial Narrow" panose="020B0606020202030204" pitchFamily="34" charset="0"/>
              </a:rPr>
              <a:t>antivzor</a:t>
            </a:r>
            <a:r>
              <a:rPr lang="cs-CZ" altLang="cs-CZ" sz="2400" dirty="0" smtClean="0">
                <a:latin typeface="Arial Narrow" panose="020B0606020202030204" pitchFamily="34" charset="0"/>
              </a:rPr>
              <a:t>  „ještě by se mohlo doplnit“ </a:t>
            </a:r>
            <a:r>
              <a:rPr lang="cs-CZ" altLang="cs-CZ" sz="2400" b="1" dirty="0" smtClean="0">
                <a:latin typeface="Arial Narrow" panose="020B0606020202030204" pitchFamily="34" charset="0"/>
              </a:rPr>
              <a:t>To se často zapomíná!!!</a:t>
            </a:r>
            <a:endParaRPr lang="cs-CZ" altLang="cs-CZ" sz="2400" dirty="0" smtClean="0">
              <a:latin typeface="Arial Narrow" panose="020B0606020202030204" pitchFamily="34" charset="0"/>
            </a:endParaRPr>
          </a:p>
          <a:p>
            <a:pPr eaLnBrk="1" hangingPunct="1">
              <a:lnSpc>
                <a:spcPct val="80000"/>
              </a:lnSpc>
            </a:pPr>
            <a:r>
              <a:rPr lang="cs-CZ" altLang="cs-CZ" sz="2400" dirty="0" smtClean="0">
                <a:latin typeface="Arial Narrow" panose="020B0606020202030204" pitchFamily="34" charset="0"/>
              </a:rPr>
              <a:t>Hlavní úspora je ve sdílení údržby</a:t>
            </a:r>
          </a:p>
          <a:p>
            <a:pPr eaLnBrk="1" hangingPunct="1">
              <a:lnSpc>
                <a:spcPct val="80000"/>
              </a:lnSpc>
            </a:pPr>
            <a:r>
              <a:rPr lang="cs-CZ" altLang="cs-CZ" sz="2400" dirty="0" smtClean="0">
                <a:latin typeface="Arial Narrow" panose="020B0606020202030204" pitchFamily="34" charset="0"/>
              </a:rPr>
              <a:t>Významné je menší nebezpečí krachu projektu</a:t>
            </a:r>
          </a:p>
          <a:p>
            <a:pPr eaLnBrk="1" hangingPunct="1">
              <a:lnSpc>
                <a:spcPct val="80000"/>
              </a:lnSpc>
            </a:pPr>
            <a:r>
              <a:rPr lang="cs-CZ" altLang="cs-CZ" sz="2400" dirty="0" smtClean="0">
                <a:latin typeface="Arial Narrow" panose="020B0606020202030204" pitchFamily="34" charset="0"/>
              </a:rPr>
              <a:t>Je to cosi jako konfekce, ale dá se nosit a je k dispozici brzy</a:t>
            </a:r>
            <a:r>
              <a:rPr lang="cs-CZ" altLang="cs-CZ" sz="2400" dirty="0" smtClean="0"/>
              <a:t>.</a:t>
            </a:r>
          </a:p>
          <a:p>
            <a:pPr eaLnBrk="1" hangingPunct="1">
              <a:lnSpc>
                <a:spcPct val="80000"/>
              </a:lnSpc>
            </a:pPr>
            <a:r>
              <a:rPr lang="cs-CZ" altLang="cs-CZ" sz="2400" b="1" dirty="0" smtClean="0"/>
              <a:t>Odstraňuje konkurenční nevýhodu, nezajišťuje výhodu, nutí často k restrukturalizaci i když je zpravidla riskantní</a:t>
            </a:r>
          </a:p>
          <a:p>
            <a:pPr eaLnBrk="1" hangingPunct="1">
              <a:lnSpc>
                <a:spcPct val="80000"/>
              </a:lnSpc>
            </a:pPr>
            <a:r>
              <a:rPr lang="cs-CZ" altLang="cs-CZ" sz="2400" dirty="0" smtClean="0">
                <a:latin typeface="Arial Narrow" panose="020B0606020202030204" pitchFamily="34" charset="0"/>
              </a:rPr>
              <a:t>Dlouhodobé zkušenosti dodavatele</a:t>
            </a:r>
          </a:p>
          <a:p>
            <a:pPr eaLnBrk="1" hangingPunct="1">
              <a:lnSpc>
                <a:spcPct val="80000"/>
              </a:lnSpc>
            </a:pPr>
            <a:r>
              <a:rPr lang="cs-CZ" altLang="cs-CZ" sz="2400" dirty="0" smtClean="0">
                <a:latin typeface="Arial Narrow" panose="020B0606020202030204" pitchFamily="34" charset="0"/>
              </a:rPr>
              <a:t>Výhoda nového programovacího jazyka není ve zrychlení programování, přínos jsou nástroje a nové </a:t>
            </a:r>
            <a:r>
              <a:rPr lang="cs-CZ" altLang="cs-CZ" sz="2400" dirty="0" smtClean="0"/>
              <a:t>metody a </a:t>
            </a:r>
            <a:r>
              <a:rPr lang="cs-CZ" altLang="cs-CZ" sz="2400" dirty="0" err="1" smtClean="0"/>
              <a:t>znovupoužívání</a:t>
            </a:r>
            <a:r>
              <a:rPr lang="cs-CZ" altLang="cs-CZ" sz="2400" dirty="0" smtClean="0"/>
              <a:t> a především vyhovění potřebám uživatelů</a:t>
            </a:r>
            <a:r>
              <a:rPr lang="cs-CZ" altLang="cs-CZ" sz="2400" dirty="0" smtClean="0">
                <a:latin typeface="Arial Narrow" panose="020B0606020202030204" pitchFamily="34" charset="0"/>
              </a:rPr>
              <a:t>. Hlavní přínos </a:t>
            </a:r>
            <a:r>
              <a:rPr lang="cs-CZ" altLang="cs-CZ" sz="2400" dirty="0">
                <a:latin typeface="Arial Narrow" panose="020B0606020202030204" pitchFamily="34" charset="0"/>
              </a:rPr>
              <a:t>Fortranu </a:t>
            </a:r>
            <a:r>
              <a:rPr lang="cs-CZ" altLang="cs-CZ" sz="2400" dirty="0" smtClean="0">
                <a:latin typeface="Arial Narrow" panose="020B0606020202030204" pitchFamily="34" charset="0"/>
              </a:rPr>
              <a:t>byla </a:t>
            </a:r>
            <a:r>
              <a:rPr lang="cs-CZ" altLang="cs-CZ" sz="2400" dirty="0" err="1">
                <a:latin typeface="Arial Narrow" panose="020B0606020202030204" pitchFamily="34" charset="0"/>
              </a:rPr>
              <a:t>přenostitelnost</a:t>
            </a:r>
            <a:endParaRPr lang="cs-CZ" altLang="cs-CZ" sz="2400"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88303588-6483-41C5-B0F6-3CB7E2E8338F}"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B5E466C-CCB9-408C-8DDF-0B70A2309023}" type="slidenum">
              <a:rPr lang="cs-CZ" altLang="cs-CZ">
                <a:latin typeface="Arial" panose="020B0604020202020204" pitchFamily="34" charset="0"/>
              </a:rPr>
              <a:pPr eaLnBrk="1" hangingPunct="1"/>
              <a:t>152</a:t>
            </a:fld>
            <a:endParaRPr lang="cs-CZ" altLang="cs-CZ">
              <a:latin typeface="Arial" panose="020B0604020202020204" pitchFamily="34" charset="0"/>
            </a:endParaRPr>
          </a:p>
        </p:txBody>
      </p:sp>
      <p:sp>
        <p:nvSpPr>
          <p:cNvPr id="155652" name="Rectangle 2"/>
          <p:cNvSpPr>
            <a:spLocks noGrp="1" noChangeArrowheads="1"/>
          </p:cNvSpPr>
          <p:nvPr>
            <p:ph type="title"/>
          </p:nvPr>
        </p:nvSpPr>
        <p:spPr/>
        <p:txBody>
          <a:bodyPr/>
          <a:lstStyle/>
          <a:p>
            <a:pPr eaLnBrk="1" hangingPunct="1"/>
            <a:r>
              <a:rPr lang="cs-CZ" altLang="cs-CZ" smtClean="0"/>
              <a:t>Základní typy vývoje softwaru</a:t>
            </a:r>
          </a:p>
        </p:txBody>
      </p:sp>
      <p:sp>
        <p:nvSpPr>
          <p:cNvPr id="155653" name="Rectangle 3"/>
          <p:cNvSpPr>
            <a:spLocks noGrp="1" noChangeArrowheads="1"/>
          </p:cNvSpPr>
          <p:nvPr>
            <p:ph type="body" idx="1"/>
          </p:nvPr>
        </p:nvSpPr>
        <p:spPr/>
        <p:txBody>
          <a:bodyPr/>
          <a:lstStyle/>
          <a:p>
            <a:pPr eaLnBrk="1" hangingPunct="1">
              <a:lnSpc>
                <a:spcPct val="80000"/>
              </a:lnSpc>
            </a:pPr>
            <a:r>
              <a:rPr lang="cs-CZ" altLang="cs-CZ" sz="2800" i="1" smtClean="0"/>
              <a:t>Software pro hromadný prodej</a:t>
            </a:r>
            <a:r>
              <a:rPr lang="cs-CZ" altLang="cs-CZ" sz="2800" smtClean="0"/>
              <a:t>, bez předběžné konzultace s uživateli (operační systém, univerzální aplikace, např. MSWord)</a:t>
            </a:r>
          </a:p>
          <a:p>
            <a:pPr lvl="1" eaLnBrk="1" hangingPunct="1">
              <a:lnSpc>
                <a:spcPct val="80000"/>
              </a:lnSpc>
            </a:pPr>
            <a:r>
              <a:rPr lang="cs-CZ" altLang="cs-CZ" sz="2400" smtClean="0"/>
              <a:t>Alfa testing (u vývojáře)</a:t>
            </a:r>
          </a:p>
          <a:p>
            <a:pPr lvl="1" eaLnBrk="1" hangingPunct="1">
              <a:lnSpc>
                <a:spcPct val="80000"/>
              </a:lnSpc>
            </a:pPr>
            <a:r>
              <a:rPr lang="cs-CZ" altLang="cs-CZ" sz="2400" smtClean="0"/>
              <a:t>Beta testing (u vybraných uživatelů)</a:t>
            </a:r>
          </a:p>
          <a:p>
            <a:pPr eaLnBrk="1" hangingPunct="1">
              <a:lnSpc>
                <a:spcPct val="80000"/>
              </a:lnSpc>
            </a:pPr>
            <a:r>
              <a:rPr lang="cs-CZ" altLang="cs-CZ" sz="2800" i="1" smtClean="0"/>
              <a:t>Vývoj na míru</a:t>
            </a:r>
          </a:p>
          <a:p>
            <a:pPr eaLnBrk="1" hangingPunct="1">
              <a:lnSpc>
                <a:spcPct val="80000"/>
              </a:lnSpc>
            </a:pPr>
            <a:r>
              <a:rPr lang="cs-CZ" altLang="cs-CZ" sz="2800" i="1" smtClean="0"/>
              <a:t>Customizace</a:t>
            </a:r>
          </a:p>
          <a:p>
            <a:pPr lvl="1" eaLnBrk="1" hangingPunct="1">
              <a:lnSpc>
                <a:spcPct val="80000"/>
              </a:lnSpc>
            </a:pPr>
            <a:r>
              <a:rPr lang="cs-CZ" altLang="cs-CZ" sz="2400" smtClean="0"/>
              <a:t>Customizovaný systém obvykle vzniká z úspěšných systémů vyvíjených na míru jejich zobecněním a doplněním nástrojů pro customizaci </a:t>
            </a:r>
          </a:p>
        </p:txBody>
      </p:sp>
      <p:sp>
        <p:nvSpPr>
          <p:cNvPr id="155654" name="AutoShape 4"/>
          <p:cNvSpPr>
            <a:spLocks noChangeArrowheads="1"/>
          </p:cNvSpPr>
          <p:nvPr/>
        </p:nvSpPr>
        <p:spPr bwMode="auto">
          <a:xfrm>
            <a:off x="9172575" y="0"/>
            <a:ext cx="77788" cy="246063"/>
          </a:xfrm>
          <a:prstGeom prst="upArrow">
            <a:avLst>
              <a:gd name="adj1" fmla="val 50000"/>
              <a:gd name="adj2" fmla="val 856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57225" y="585788"/>
            <a:ext cx="8355013" cy="1020762"/>
          </a:xfrm>
        </p:spPr>
        <p:txBody>
          <a:bodyPr/>
          <a:lstStyle/>
          <a:p>
            <a:pPr eaLnBrk="1" hangingPunct="1"/>
            <a:r>
              <a:rPr lang="cs-CZ" altLang="cs-CZ" sz="4000" smtClean="0"/>
              <a:t>Ani pouze od začátku, ani pouze customizace!</a:t>
            </a:r>
          </a:p>
        </p:txBody>
      </p:sp>
      <p:sp>
        <p:nvSpPr>
          <p:cNvPr id="156675" name="Rectangle 3"/>
          <p:cNvSpPr>
            <a:spLocks noGrp="1" noChangeArrowheads="1"/>
          </p:cNvSpPr>
          <p:nvPr>
            <p:ph type="subTitle" idx="1"/>
          </p:nvPr>
        </p:nvSpPr>
        <p:spPr>
          <a:xfrm>
            <a:off x="1474788" y="3671888"/>
            <a:ext cx="6880225" cy="1655762"/>
          </a:xfrm>
        </p:spPr>
        <p:txBody>
          <a:bodyPr/>
          <a:lstStyle/>
          <a:p>
            <a:pPr eaLnBrk="1" hangingPunct="1">
              <a:lnSpc>
                <a:spcPct val="90000"/>
              </a:lnSpc>
            </a:pPr>
            <a:endParaRPr lang="cs-CZ" altLang="cs-CZ" sz="2400" smtClean="0"/>
          </a:p>
          <a:p>
            <a:pPr eaLnBrk="1" hangingPunct="1">
              <a:lnSpc>
                <a:spcPct val="90000"/>
              </a:lnSpc>
            </a:pPr>
            <a:endParaRPr lang="cs-CZ" altLang="cs-CZ" sz="2400" smtClean="0"/>
          </a:p>
          <a:p>
            <a:pPr eaLnBrk="1" hangingPunct="1">
              <a:lnSpc>
                <a:spcPct val="90000"/>
              </a:lnSpc>
            </a:pPr>
            <a:endParaRPr lang="cs-CZ" altLang="cs-CZ" sz="2400" smtClean="0"/>
          </a:p>
          <a:p>
            <a:pPr eaLnBrk="1" hangingPunct="1">
              <a:lnSpc>
                <a:spcPct val="90000"/>
              </a:lnSpc>
            </a:pPr>
            <a:endParaRPr lang="cs-CZ" altLang="cs-CZ" sz="2400" smtClean="0"/>
          </a:p>
        </p:txBody>
      </p:sp>
      <p:sp>
        <p:nvSpPr>
          <p:cNvPr id="156676" name="Rectangle 4"/>
          <p:cNvSpPr>
            <a:spLocks noChangeArrowheads="1"/>
          </p:cNvSpPr>
          <p:nvPr/>
        </p:nvSpPr>
        <p:spPr bwMode="auto">
          <a:xfrm>
            <a:off x="503238" y="3852863"/>
            <a:ext cx="8355012" cy="138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sz="4400">
              <a:solidFill>
                <a:schemeClr val="tx2"/>
              </a:solidFill>
              <a:latin typeface="Arial" panose="020B0604020202020204" pitchFamily="34" charset="0"/>
            </a:endParaRPr>
          </a:p>
        </p:txBody>
      </p:sp>
      <p:sp>
        <p:nvSpPr>
          <p:cNvPr id="156677" name="Rectangle 5"/>
          <p:cNvSpPr>
            <a:spLocks noChangeArrowheads="1"/>
          </p:cNvSpPr>
          <p:nvPr/>
        </p:nvSpPr>
        <p:spPr bwMode="auto">
          <a:xfrm>
            <a:off x="812800" y="2016125"/>
            <a:ext cx="8193088"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800">
                <a:solidFill>
                  <a:schemeClr val="tx2"/>
                </a:solidFill>
                <a:latin typeface="Arial" panose="020B0604020202020204" pitchFamily="34" charset="0"/>
              </a:rPr>
              <a:t>Umožnit pomocí vhodné architektury (SOA) informačního systému využití</a:t>
            </a:r>
          </a:p>
          <a:p>
            <a:pPr algn="l" eaLnBrk="1" hangingPunct="1">
              <a:buFont typeface="Arial" panose="020B0604020202020204" pitchFamily="34" charset="0"/>
              <a:buChar char="•"/>
            </a:pPr>
            <a:r>
              <a:rPr lang="cs-CZ" altLang="cs-CZ" sz="3200">
                <a:solidFill>
                  <a:schemeClr val="tx2"/>
                </a:solidFill>
                <a:latin typeface="Arial" panose="020B0604020202020204" pitchFamily="34" charset="0"/>
              </a:rPr>
              <a:t> </a:t>
            </a:r>
            <a:r>
              <a:rPr lang="cs-CZ" altLang="cs-CZ" sz="2400">
                <a:solidFill>
                  <a:schemeClr val="tx2"/>
                </a:solidFill>
                <a:latin typeface="Arial" panose="020B0604020202020204" pitchFamily="34" charset="0"/>
              </a:rPr>
              <a:t>vlastních byznys znalostí a vlastních lidí</a:t>
            </a:r>
          </a:p>
          <a:p>
            <a:pPr algn="l" eaLnBrk="1" hangingPunct="1">
              <a:buFont typeface="Arial" panose="020B0604020202020204" pitchFamily="34" charset="0"/>
              <a:buChar char="•"/>
            </a:pPr>
            <a:r>
              <a:rPr lang="cs-CZ" altLang="cs-CZ" sz="3600">
                <a:solidFill>
                  <a:schemeClr val="tx2"/>
                </a:solidFill>
                <a:latin typeface="Arial" panose="020B0604020202020204" pitchFamily="34" charset="0"/>
              </a:rPr>
              <a:t> </a:t>
            </a:r>
            <a:r>
              <a:rPr lang="cs-CZ" altLang="cs-CZ" sz="2400">
                <a:solidFill>
                  <a:schemeClr val="tx2"/>
                </a:solidFill>
                <a:latin typeface="Arial" panose="020B0604020202020204" pitchFamily="34" charset="0"/>
              </a:rPr>
              <a:t>existujících vlastních aplikací či celých systémů, </a:t>
            </a:r>
          </a:p>
          <a:p>
            <a:pPr algn="l" eaLnBrk="1" hangingPunct="1">
              <a:buFontTx/>
              <a:buChar char="•"/>
            </a:pPr>
            <a:r>
              <a:rPr lang="cs-CZ" altLang="cs-CZ" sz="2400">
                <a:solidFill>
                  <a:schemeClr val="tx2"/>
                </a:solidFill>
                <a:latin typeface="Arial" panose="020B0604020202020204" pitchFamily="34" charset="0"/>
              </a:rPr>
              <a:t>  nakupovaného  a otevřeného SW a </a:t>
            </a:r>
          </a:p>
          <a:p>
            <a:pPr algn="l" eaLnBrk="1" hangingPunct="1">
              <a:buFontTx/>
              <a:buChar char="•"/>
            </a:pPr>
            <a:r>
              <a:rPr lang="cs-CZ" altLang="cs-CZ" sz="2400">
                <a:solidFill>
                  <a:schemeClr val="tx2"/>
                </a:solidFill>
                <a:latin typeface="Arial" panose="020B0604020202020204" pitchFamily="34" charset="0"/>
              </a:rPr>
              <a:t> nově vyvíjených věcí </a:t>
            </a:r>
            <a:r>
              <a:rPr lang="cs-CZ" altLang="cs-CZ" sz="2400">
                <a:solidFill>
                  <a:srgbClr val="FF0000"/>
                </a:solidFill>
                <a:latin typeface="Arial" panose="020B0604020202020204" pitchFamily="34" charset="0"/>
              </a:rPr>
              <a:t/>
            </a:r>
            <a:br>
              <a:rPr lang="cs-CZ" altLang="cs-CZ" sz="2400">
                <a:solidFill>
                  <a:srgbClr val="FF0000"/>
                </a:solidFill>
                <a:latin typeface="Arial" panose="020B0604020202020204" pitchFamily="34" charset="0"/>
              </a:rPr>
            </a:br>
            <a:r>
              <a:rPr lang="cs-CZ" altLang="cs-CZ" sz="2400">
                <a:solidFill>
                  <a:schemeClr val="accent2"/>
                </a:solidFill>
                <a:latin typeface="Arial" panose="020B0604020202020204" pitchFamily="34" charset="0"/>
              </a:rPr>
              <a:t>Výrobci SW z toho nemají radost,</a:t>
            </a:r>
            <a:br>
              <a:rPr lang="cs-CZ" altLang="cs-CZ" sz="2400">
                <a:solidFill>
                  <a:schemeClr val="accent2"/>
                </a:solidFill>
                <a:latin typeface="Arial" panose="020B0604020202020204" pitchFamily="34" charset="0"/>
              </a:rPr>
            </a:br>
            <a:r>
              <a:rPr lang="cs-CZ" altLang="cs-CZ" sz="2400">
                <a:solidFill>
                  <a:schemeClr val="accent2"/>
                </a:solidFill>
                <a:latin typeface="Arial" panose="020B0604020202020204" pitchFamily="34" charset="0"/>
              </a:rPr>
              <a:t>Vymysleli SOA se spoustou služeb a tím docílili vendor lock-in a ztížili cestu k plnému využití IT u menších firem </a:t>
            </a: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Number Placeholder 3"/>
          <p:cNvSpPr txBox="1">
            <a:spLocks noGrp="1"/>
          </p:cNvSpPr>
          <p:nvPr/>
        </p:nvSpPr>
        <p:spPr bwMode="auto">
          <a:xfrm>
            <a:off x="7045325" y="5903913"/>
            <a:ext cx="20478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89620A59-EF4B-4037-9872-40BD2E545965}" type="slidenum">
              <a:rPr lang="cs-CZ" altLang="cs-CZ" sz="1400"/>
              <a:pPr algn="r" eaLnBrk="1" hangingPunct="1"/>
              <a:t>154</a:t>
            </a:fld>
            <a:endParaRPr lang="cs-CZ" altLang="cs-CZ" sz="1400"/>
          </a:p>
        </p:txBody>
      </p:sp>
      <p:sp>
        <p:nvSpPr>
          <p:cNvPr id="157699" name="Oval 2"/>
          <p:cNvSpPr>
            <a:spLocks noChangeArrowheads="1"/>
          </p:cNvSpPr>
          <p:nvPr/>
        </p:nvSpPr>
        <p:spPr bwMode="auto">
          <a:xfrm>
            <a:off x="2540000" y="576263"/>
            <a:ext cx="1187450" cy="6524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0" name="Oval 3"/>
          <p:cNvSpPr>
            <a:spLocks noChangeArrowheads="1"/>
          </p:cNvSpPr>
          <p:nvPr/>
        </p:nvSpPr>
        <p:spPr bwMode="auto">
          <a:xfrm>
            <a:off x="2540000" y="457200"/>
            <a:ext cx="1781175" cy="863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1" name="Oval 4"/>
          <p:cNvSpPr>
            <a:spLocks noChangeArrowheads="1"/>
          </p:cNvSpPr>
          <p:nvPr/>
        </p:nvSpPr>
        <p:spPr bwMode="auto">
          <a:xfrm>
            <a:off x="2540000" y="334963"/>
            <a:ext cx="2374900" cy="1058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2" name="Text Box 5"/>
          <p:cNvSpPr txBox="1">
            <a:spLocks noChangeArrowheads="1"/>
          </p:cNvSpPr>
          <p:nvPr/>
        </p:nvSpPr>
        <p:spPr bwMode="auto">
          <a:xfrm>
            <a:off x="2784475" y="647700"/>
            <a:ext cx="237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It1       It2    It3</a:t>
            </a:r>
          </a:p>
        </p:txBody>
      </p:sp>
      <p:sp>
        <p:nvSpPr>
          <p:cNvPr id="157703" name="Text Box 6"/>
          <p:cNvSpPr txBox="1">
            <a:spLocks noChangeArrowheads="1"/>
          </p:cNvSpPr>
          <p:nvPr/>
        </p:nvSpPr>
        <p:spPr bwMode="auto">
          <a:xfrm>
            <a:off x="409575" y="1439863"/>
            <a:ext cx="91741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b="1"/>
              <a:t>Iterativní vývoj</a:t>
            </a:r>
            <a:r>
              <a:rPr lang="cs-CZ" altLang="cs-CZ"/>
              <a:t> –jedna rostoucí aplikace (může být distribuovaná)</a:t>
            </a:r>
            <a:r>
              <a:rPr lang="en-US" altLang="cs-CZ"/>
              <a:t>, pro </a:t>
            </a:r>
            <a:r>
              <a:rPr lang="cs-CZ" altLang="cs-CZ"/>
              <a:t>vývoj iterace potřebuji mít již vyvinuté jádro a </a:t>
            </a:r>
            <a:r>
              <a:rPr lang="cs-CZ" altLang="cs-CZ" b="1"/>
              <a:t>to potřebuji při vývoji iterace používat. Typické pro agilní vývoj a scrum</a:t>
            </a:r>
          </a:p>
        </p:txBody>
      </p:sp>
      <p:sp>
        <p:nvSpPr>
          <p:cNvPr id="157704" name="AutoShape 7"/>
          <p:cNvSpPr>
            <a:spLocks noChangeArrowheads="1"/>
          </p:cNvSpPr>
          <p:nvPr/>
        </p:nvSpPr>
        <p:spPr bwMode="auto">
          <a:xfrm>
            <a:off x="1311275" y="2736850"/>
            <a:ext cx="1309688"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5" name="AutoShape 8"/>
          <p:cNvSpPr>
            <a:spLocks noChangeArrowheads="1"/>
          </p:cNvSpPr>
          <p:nvPr/>
        </p:nvSpPr>
        <p:spPr bwMode="auto">
          <a:xfrm>
            <a:off x="4832350" y="2663825"/>
            <a:ext cx="1228725" cy="576263"/>
          </a:xfrm>
          <a:prstGeom prst="hexagon">
            <a:avLst>
              <a:gd name="adj" fmla="val 46860"/>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6" name="Oval 9"/>
          <p:cNvSpPr>
            <a:spLocks noChangeArrowheads="1"/>
          </p:cNvSpPr>
          <p:nvPr/>
        </p:nvSpPr>
        <p:spPr bwMode="auto">
          <a:xfrm>
            <a:off x="1884363" y="4103688"/>
            <a:ext cx="12287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7" name="AutoShape 10"/>
          <p:cNvSpPr>
            <a:spLocks noChangeArrowheads="1"/>
          </p:cNvSpPr>
          <p:nvPr/>
        </p:nvSpPr>
        <p:spPr bwMode="auto">
          <a:xfrm>
            <a:off x="4832350" y="4032250"/>
            <a:ext cx="819150" cy="503238"/>
          </a:xfrm>
          <a:prstGeom prst="cube">
            <a:avLst>
              <a:gd name="adj"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7708" name="Line 11"/>
          <p:cNvSpPr>
            <a:spLocks noChangeShapeType="1"/>
          </p:cNvSpPr>
          <p:nvPr/>
        </p:nvSpPr>
        <p:spPr bwMode="auto">
          <a:xfrm flipV="1">
            <a:off x="2620963" y="2952750"/>
            <a:ext cx="2211387" cy="71438"/>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7709" name="Line 12"/>
          <p:cNvSpPr>
            <a:spLocks noChangeShapeType="1"/>
          </p:cNvSpPr>
          <p:nvPr/>
        </p:nvSpPr>
        <p:spPr bwMode="auto">
          <a:xfrm flipV="1">
            <a:off x="3113088" y="4248150"/>
            <a:ext cx="1719262" cy="71438"/>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7710" name="Line 13"/>
          <p:cNvSpPr>
            <a:spLocks noChangeShapeType="1"/>
          </p:cNvSpPr>
          <p:nvPr/>
        </p:nvSpPr>
        <p:spPr bwMode="auto">
          <a:xfrm flipV="1">
            <a:off x="2540000" y="3095625"/>
            <a:ext cx="2374900" cy="1008063"/>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7711" name="Line 14"/>
          <p:cNvSpPr>
            <a:spLocks noChangeShapeType="1"/>
          </p:cNvSpPr>
          <p:nvPr/>
        </p:nvSpPr>
        <p:spPr bwMode="auto">
          <a:xfrm>
            <a:off x="2047875" y="3240088"/>
            <a:ext cx="246063" cy="8636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7712" name="Line 15"/>
          <p:cNvSpPr>
            <a:spLocks noChangeShapeType="1"/>
          </p:cNvSpPr>
          <p:nvPr/>
        </p:nvSpPr>
        <p:spPr bwMode="auto">
          <a:xfrm flipH="1">
            <a:off x="5160963" y="3240088"/>
            <a:ext cx="163512" cy="936625"/>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7713" name="Text Box 16"/>
          <p:cNvSpPr txBox="1">
            <a:spLocks noChangeArrowheads="1"/>
          </p:cNvSpPr>
          <p:nvPr/>
        </p:nvSpPr>
        <p:spPr bwMode="auto">
          <a:xfrm>
            <a:off x="246063" y="4751388"/>
            <a:ext cx="95837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200" b="1"/>
              <a:t>Inkrementální vývoj</a:t>
            </a:r>
            <a:r>
              <a:rPr lang="cs-CZ" altLang="cs-CZ" sz="2200"/>
              <a:t>, propojují se (různorodé) aplikace Ap1, Ap2, .. většinou pomocí výměny zpráv nebo dat přes middleware, nebo přístupu ke společným datům (datovým úložištím). Při vývoji přírůstku </a:t>
            </a:r>
            <a:r>
              <a:rPr lang="cs-CZ" altLang="cs-CZ" sz="2200" b="1"/>
              <a:t>nepotřebuji mít k dispozici zbytek systému!!!, Agilita potřebuje doladit</a:t>
            </a:r>
          </a:p>
        </p:txBody>
      </p:sp>
      <p:sp>
        <p:nvSpPr>
          <p:cNvPr id="157714" name="Text Box 17"/>
          <p:cNvSpPr txBox="1">
            <a:spLocks noChangeArrowheads="1"/>
          </p:cNvSpPr>
          <p:nvPr/>
        </p:nvSpPr>
        <p:spPr bwMode="auto">
          <a:xfrm>
            <a:off x="1720850" y="2808288"/>
            <a:ext cx="982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Ap1</a:t>
            </a:r>
          </a:p>
        </p:txBody>
      </p:sp>
      <p:sp>
        <p:nvSpPr>
          <p:cNvPr id="157715" name="Text Box 18"/>
          <p:cNvSpPr txBox="1">
            <a:spLocks noChangeArrowheads="1"/>
          </p:cNvSpPr>
          <p:nvPr/>
        </p:nvSpPr>
        <p:spPr bwMode="auto">
          <a:xfrm>
            <a:off x="5106988" y="2778125"/>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Ap2</a:t>
            </a:r>
          </a:p>
        </p:txBody>
      </p:sp>
      <p:sp>
        <p:nvSpPr>
          <p:cNvPr id="157716" name="Text Box 19"/>
          <p:cNvSpPr txBox="1">
            <a:spLocks noChangeArrowheads="1"/>
          </p:cNvSpPr>
          <p:nvPr/>
        </p:nvSpPr>
        <p:spPr bwMode="auto">
          <a:xfrm>
            <a:off x="2211388" y="4176713"/>
            <a:ext cx="982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Ap3</a:t>
            </a:r>
          </a:p>
        </p:txBody>
      </p:sp>
      <p:sp>
        <p:nvSpPr>
          <p:cNvPr id="157717" name="Text Box 20"/>
          <p:cNvSpPr txBox="1">
            <a:spLocks noChangeArrowheads="1"/>
          </p:cNvSpPr>
          <p:nvPr/>
        </p:nvSpPr>
        <p:spPr bwMode="auto">
          <a:xfrm>
            <a:off x="4832350" y="4176713"/>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Ap4</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Number Placeholder 3"/>
          <p:cNvSpPr txBox="1">
            <a:spLocks noGrp="1"/>
          </p:cNvSpPr>
          <p:nvPr/>
        </p:nvSpPr>
        <p:spPr bwMode="auto">
          <a:xfrm>
            <a:off x="7045325" y="5903913"/>
            <a:ext cx="20478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F28A1979-4794-4B5F-9357-5922EEA5FA98}" type="slidenum">
              <a:rPr lang="cs-CZ" altLang="cs-CZ" sz="1400"/>
              <a:pPr algn="r" eaLnBrk="1" hangingPunct="1"/>
              <a:t>155</a:t>
            </a:fld>
            <a:endParaRPr lang="cs-CZ" altLang="cs-CZ" sz="1400"/>
          </a:p>
        </p:txBody>
      </p:sp>
      <p:sp>
        <p:nvSpPr>
          <p:cNvPr id="158723" name="Oval 2"/>
          <p:cNvSpPr>
            <a:spLocks noChangeArrowheads="1"/>
          </p:cNvSpPr>
          <p:nvPr/>
        </p:nvSpPr>
        <p:spPr bwMode="auto">
          <a:xfrm>
            <a:off x="2540000" y="576263"/>
            <a:ext cx="1187450" cy="6524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24" name="Oval 3"/>
          <p:cNvSpPr>
            <a:spLocks noChangeArrowheads="1"/>
          </p:cNvSpPr>
          <p:nvPr/>
        </p:nvSpPr>
        <p:spPr bwMode="auto">
          <a:xfrm>
            <a:off x="2540000" y="457200"/>
            <a:ext cx="1781175" cy="863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25" name="Oval 4"/>
          <p:cNvSpPr>
            <a:spLocks noChangeArrowheads="1"/>
          </p:cNvSpPr>
          <p:nvPr/>
        </p:nvSpPr>
        <p:spPr bwMode="auto">
          <a:xfrm>
            <a:off x="2540000" y="334963"/>
            <a:ext cx="2374900" cy="1058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26" name="Text Box 5"/>
          <p:cNvSpPr txBox="1">
            <a:spLocks noChangeArrowheads="1"/>
          </p:cNvSpPr>
          <p:nvPr/>
        </p:nvSpPr>
        <p:spPr bwMode="auto">
          <a:xfrm>
            <a:off x="2784475" y="647700"/>
            <a:ext cx="237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It1       It2    It3</a:t>
            </a:r>
          </a:p>
        </p:txBody>
      </p:sp>
      <p:sp>
        <p:nvSpPr>
          <p:cNvPr id="158727" name="Text Box 6"/>
          <p:cNvSpPr txBox="1">
            <a:spLocks noChangeArrowheads="1"/>
          </p:cNvSpPr>
          <p:nvPr/>
        </p:nvSpPr>
        <p:spPr bwMode="auto">
          <a:xfrm>
            <a:off x="409575" y="1439863"/>
            <a:ext cx="91741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b="1"/>
              <a:t>Iterativní vývoj</a:t>
            </a:r>
            <a:r>
              <a:rPr lang="cs-CZ" altLang="cs-CZ"/>
              <a:t> –jedna rostoucí aplikace (může být distribuovaná)</a:t>
            </a:r>
            <a:r>
              <a:rPr lang="en-US" altLang="cs-CZ"/>
              <a:t>, pro </a:t>
            </a:r>
            <a:r>
              <a:rPr lang="cs-CZ" altLang="cs-CZ"/>
              <a:t>vývoj iterace potřebuji mít již vyvinuté jádro a </a:t>
            </a:r>
            <a:r>
              <a:rPr lang="cs-CZ" altLang="cs-CZ" b="1"/>
              <a:t>to potřebuji při vývoji iterace používat. </a:t>
            </a:r>
          </a:p>
        </p:txBody>
      </p:sp>
      <p:sp>
        <p:nvSpPr>
          <p:cNvPr id="158728" name="AutoShape 7"/>
          <p:cNvSpPr>
            <a:spLocks noChangeArrowheads="1"/>
          </p:cNvSpPr>
          <p:nvPr/>
        </p:nvSpPr>
        <p:spPr bwMode="auto">
          <a:xfrm>
            <a:off x="1311275" y="2736850"/>
            <a:ext cx="1309688"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29" name="AutoShape 8"/>
          <p:cNvSpPr>
            <a:spLocks noChangeArrowheads="1"/>
          </p:cNvSpPr>
          <p:nvPr/>
        </p:nvSpPr>
        <p:spPr bwMode="auto">
          <a:xfrm>
            <a:off x="4832350" y="2663825"/>
            <a:ext cx="1228725" cy="576263"/>
          </a:xfrm>
          <a:prstGeom prst="hexagon">
            <a:avLst>
              <a:gd name="adj" fmla="val 46860"/>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30" name="Oval 9"/>
          <p:cNvSpPr>
            <a:spLocks noChangeArrowheads="1"/>
          </p:cNvSpPr>
          <p:nvPr/>
        </p:nvSpPr>
        <p:spPr bwMode="auto">
          <a:xfrm>
            <a:off x="1884363" y="4103688"/>
            <a:ext cx="12287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31" name="AutoShape 10"/>
          <p:cNvSpPr>
            <a:spLocks noChangeArrowheads="1"/>
          </p:cNvSpPr>
          <p:nvPr/>
        </p:nvSpPr>
        <p:spPr bwMode="auto">
          <a:xfrm>
            <a:off x="4832350" y="4032250"/>
            <a:ext cx="819150" cy="503238"/>
          </a:xfrm>
          <a:prstGeom prst="cube">
            <a:avLst>
              <a:gd name="adj"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8732" name="Line 11"/>
          <p:cNvSpPr>
            <a:spLocks noChangeShapeType="1"/>
          </p:cNvSpPr>
          <p:nvPr/>
        </p:nvSpPr>
        <p:spPr bwMode="auto">
          <a:xfrm flipV="1">
            <a:off x="2611438" y="3024188"/>
            <a:ext cx="2209800" cy="71437"/>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3" name="Line 12"/>
          <p:cNvSpPr>
            <a:spLocks noChangeShapeType="1"/>
          </p:cNvSpPr>
          <p:nvPr/>
        </p:nvSpPr>
        <p:spPr bwMode="auto">
          <a:xfrm flipV="1">
            <a:off x="3113088" y="4248150"/>
            <a:ext cx="1719262" cy="71438"/>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4" name="Line 13"/>
          <p:cNvSpPr>
            <a:spLocks noChangeShapeType="1"/>
          </p:cNvSpPr>
          <p:nvPr/>
        </p:nvSpPr>
        <p:spPr bwMode="auto">
          <a:xfrm flipV="1">
            <a:off x="2540000" y="3095625"/>
            <a:ext cx="2374900" cy="1008063"/>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5" name="Line 14"/>
          <p:cNvSpPr>
            <a:spLocks noChangeShapeType="1"/>
          </p:cNvSpPr>
          <p:nvPr/>
        </p:nvSpPr>
        <p:spPr bwMode="auto">
          <a:xfrm>
            <a:off x="2047875" y="3240088"/>
            <a:ext cx="246063" cy="8636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6" name="Line 15"/>
          <p:cNvSpPr>
            <a:spLocks noChangeShapeType="1"/>
          </p:cNvSpPr>
          <p:nvPr/>
        </p:nvSpPr>
        <p:spPr bwMode="auto">
          <a:xfrm flipH="1">
            <a:off x="5160963" y="3240088"/>
            <a:ext cx="163512" cy="936625"/>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8737" name="Text Box 16"/>
          <p:cNvSpPr txBox="1">
            <a:spLocks noChangeArrowheads="1"/>
          </p:cNvSpPr>
          <p:nvPr/>
        </p:nvSpPr>
        <p:spPr bwMode="auto">
          <a:xfrm>
            <a:off x="246063" y="4751388"/>
            <a:ext cx="958373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200" b="1"/>
              <a:t>Inkrementální vývoj</a:t>
            </a:r>
            <a:r>
              <a:rPr lang="cs-CZ" altLang="cs-CZ" sz="2200"/>
              <a:t>, propojují se (různorodé) aplikace Ap1, Ap2, .. většinou pomocí výměny zpráv nebo dat přes middleware, nebo přístupu ke společným datům (datovým úložištím). Při vývoji přírůstku </a:t>
            </a:r>
            <a:r>
              <a:rPr lang="cs-CZ" altLang="cs-CZ" sz="2200" b="1"/>
              <a:t>nepotřebuji zpravidlamít k dispozici zbytek systému!!!, Agilní vývoj potřebuje specifické nástroje, integrace spíše než přidávání</a:t>
            </a:r>
          </a:p>
        </p:txBody>
      </p:sp>
      <p:sp>
        <p:nvSpPr>
          <p:cNvPr id="158738" name="Text Box 17"/>
          <p:cNvSpPr txBox="1">
            <a:spLocks noChangeArrowheads="1"/>
          </p:cNvSpPr>
          <p:nvPr/>
        </p:nvSpPr>
        <p:spPr bwMode="auto">
          <a:xfrm>
            <a:off x="1720850" y="2808288"/>
            <a:ext cx="982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Ap1</a:t>
            </a:r>
          </a:p>
        </p:txBody>
      </p:sp>
      <p:sp>
        <p:nvSpPr>
          <p:cNvPr id="158739" name="Text Box 18"/>
          <p:cNvSpPr txBox="1">
            <a:spLocks noChangeArrowheads="1"/>
          </p:cNvSpPr>
          <p:nvPr/>
        </p:nvSpPr>
        <p:spPr bwMode="auto">
          <a:xfrm>
            <a:off x="5106988" y="2778125"/>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Ap2</a:t>
            </a:r>
          </a:p>
        </p:txBody>
      </p:sp>
      <p:sp>
        <p:nvSpPr>
          <p:cNvPr id="158740" name="Text Box 19"/>
          <p:cNvSpPr txBox="1">
            <a:spLocks noChangeArrowheads="1"/>
          </p:cNvSpPr>
          <p:nvPr/>
        </p:nvSpPr>
        <p:spPr bwMode="auto">
          <a:xfrm>
            <a:off x="2211388" y="4176713"/>
            <a:ext cx="982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Ap3</a:t>
            </a:r>
          </a:p>
        </p:txBody>
      </p:sp>
      <p:sp>
        <p:nvSpPr>
          <p:cNvPr id="158741" name="Text Box 20"/>
          <p:cNvSpPr txBox="1">
            <a:spLocks noChangeArrowheads="1"/>
          </p:cNvSpPr>
          <p:nvPr/>
        </p:nvSpPr>
        <p:spPr bwMode="auto">
          <a:xfrm>
            <a:off x="4832350" y="4176713"/>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Ap4</a:t>
            </a:r>
          </a:p>
        </p:txBody>
      </p:sp>
      <p:sp>
        <p:nvSpPr>
          <p:cNvPr id="158742" name="TextovéPole 21"/>
          <p:cNvSpPr txBox="1">
            <a:spLocks noChangeArrowheads="1"/>
          </p:cNvSpPr>
          <p:nvPr/>
        </p:nvSpPr>
        <p:spPr bwMode="auto">
          <a:xfrm>
            <a:off x="5146675" y="449263"/>
            <a:ext cx="4025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Obvyklé rozhraní: RPC, API</a:t>
            </a:r>
          </a:p>
        </p:txBody>
      </p:sp>
      <p:sp>
        <p:nvSpPr>
          <p:cNvPr id="158743" name="TextovéPole 22"/>
          <p:cNvSpPr txBox="1">
            <a:spLocks noChangeArrowheads="1"/>
          </p:cNvSpPr>
          <p:nvPr/>
        </p:nvSpPr>
        <p:spPr bwMode="auto">
          <a:xfrm>
            <a:off x="5843588" y="3168650"/>
            <a:ext cx="348297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t>Asynchronní komunikace společná DB (menší systémy) architekturní služby, kombinace s cloudy, autonomnost komponent</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50850" y="576263"/>
            <a:ext cx="8928100" cy="1079500"/>
          </a:xfrm>
        </p:spPr>
        <p:txBody>
          <a:bodyPr/>
          <a:lstStyle/>
          <a:p>
            <a:r>
              <a:rPr lang="cs-CZ" altLang="cs-CZ" sz="3600" smtClean="0"/>
              <a:t>Závislost procesu vývoje na typu řešení</a:t>
            </a:r>
            <a:r>
              <a:rPr lang="cs-CZ" altLang="cs-CZ" smtClean="0"/>
              <a:t> </a:t>
            </a:r>
          </a:p>
        </p:txBody>
      </p:sp>
      <p:sp>
        <p:nvSpPr>
          <p:cNvPr id="159747" name="Rectangle 3"/>
          <p:cNvSpPr>
            <a:spLocks noGrp="1" noChangeArrowheads="1"/>
          </p:cNvSpPr>
          <p:nvPr>
            <p:ph type="body" idx="1"/>
          </p:nvPr>
        </p:nvSpPr>
        <p:spPr>
          <a:xfrm>
            <a:off x="736600" y="1655763"/>
            <a:ext cx="8356600" cy="4103687"/>
          </a:xfrm>
        </p:spPr>
        <p:txBody>
          <a:bodyPr/>
          <a:lstStyle/>
          <a:p>
            <a:pPr>
              <a:lnSpc>
                <a:spcPct val="90000"/>
              </a:lnSpc>
            </a:pPr>
            <a:r>
              <a:rPr lang="cs-CZ" altLang="cs-CZ" smtClean="0"/>
              <a:t>Skoro vodopád:</a:t>
            </a:r>
          </a:p>
          <a:p>
            <a:pPr lvl="1">
              <a:lnSpc>
                <a:spcPct val="90000"/>
              </a:lnSpc>
            </a:pPr>
            <a:r>
              <a:rPr lang="cs-CZ" altLang="cs-CZ" sz="2400" smtClean="0"/>
              <a:t>Kritická řízení technologií, kdy nelze jen připustit nedokonalé specifikace. I u technologií tendence k autonomii technologických součástek</a:t>
            </a:r>
          </a:p>
          <a:p>
            <a:pPr lvl="1">
              <a:lnSpc>
                <a:spcPct val="90000"/>
              </a:lnSpc>
            </a:pPr>
            <a:r>
              <a:rPr lang="cs-CZ" altLang="cs-CZ" sz="2400" smtClean="0"/>
              <a:t>Specifikace musí být téměř OK, to je potřeba při přijímání norem</a:t>
            </a:r>
          </a:p>
          <a:p>
            <a:pPr>
              <a:lnSpc>
                <a:spcPct val="90000"/>
              </a:lnSpc>
            </a:pPr>
            <a:r>
              <a:rPr lang="cs-CZ" altLang="cs-CZ" smtClean="0"/>
              <a:t>Modifikovaný vodopád:</a:t>
            </a:r>
          </a:p>
          <a:p>
            <a:pPr lvl="1">
              <a:lnSpc>
                <a:spcPct val="90000"/>
              </a:lnSpc>
            </a:pPr>
            <a:r>
              <a:rPr lang="cs-CZ" altLang="cs-CZ" smtClean="0"/>
              <a:t>Vývoj SW pro hromadné použití</a:t>
            </a:r>
          </a:p>
          <a:p>
            <a:pPr lvl="2">
              <a:lnSpc>
                <a:spcPct val="90000"/>
              </a:lnSpc>
            </a:pPr>
            <a:r>
              <a:rPr lang="cs-CZ" altLang="cs-CZ" smtClean="0"/>
              <a:t>Hry, OS, základní aplikace</a:t>
            </a:r>
          </a:p>
          <a:p>
            <a:pPr lvl="3">
              <a:lnSpc>
                <a:spcPct val="90000"/>
              </a:lnSpc>
            </a:pPr>
            <a:r>
              <a:rPr lang="cs-CZ" altLang="cs-CZ" smtClean="0"/>
              <a:t>Velké firmy nebo open source</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type="body" idx="1"/>
          </p:nvPr>
        </p:nvSpPr>
        <p:spPr/>
        <p:txBody>
          <a:bodyPr/>
          <a:lstStyle/>
          <a:p>
            <a:pPr marL="609600" indent="-609600">
              <a:lnSpc>
                <a:spcPct val="80000"/>
              </a:lnSpc>
              <a:buFontTx/>
              <a:buAutoNum type="arabicPeriod"/>
            </a:pPr>
            <a:r>
              <a:rPr lang="cs-CZ" altLang="cs-CZ" sz="2400" smtClean="0"/>
              <a:t>Pečlivé specifikace +oponentury uživatelů</a:t>
            </a:r>
          </a:p>
          <a:p>
            <a:pPr marL="609600" indent="-609600">
              <a:lnSpc>
                <a:spcPct val="80000"/>
              </a:lnSpc>
              <a:buFontTx/>
              <a:buAutoNum type="arabicPeriod"/>
            </a:pPr>
            <a:r>
              <a:rPr lang="cs-CZ" altLang="cs-CZ" sz="2400" smtClean="0">
                <a:latin typeface="Arial Narrow" panose="020B0606020202030204" pitchFamily="34" charset="0"/>
              </a:rPr>
              <a:t>Návrh </a:t>
            </a:r>
          </a:p>
          <a:p>
            <a:pPr marL="609600" indent="-609600">
              <a:lnSpc>
                <a:spcPct val="80000"/>
              </a:lnSpc>
              <a:buFontTx/>
              <a:buAutoNum type="arabicPeriod"/>
            </a:pPr>
            <a:r>
              <a:rPr lang="cs-CZ" altLang="cs-CZ" sz="2400" smtClean="0">
                <a:latin typeface="Arial Narrow" panose="020B0606020202030204" pitchFamily="34" charset="0"/>
              </a:rPr>
              <a:t>Kódování  </a:t>
            </a:r>
          </a:p>
          <a:p>
            <a:pPr marL="609600" indent="-609600">
              <a:lnSpc>
                <a:spcPct val="80000"/>
              </a:lnSpc>
              <a:buFontTx/>
              <a:buAutoNum type="arabicPeriod"/>
            </a:pPr>
            <a:r>
              <a:rPr lang="cs-CZ" altLang="cs-CZ" sz="2400" smtClean="0">
                <a:latin typeface="Arial Narrow" panose="020B0606020202030204" pitchFamily="34" charset="0"/>
              </a:rPr>
              <a:t>Alfa testování ve vývojovém týmu, </a:t>
            </a:r>
          </a:p>
          <a:p>
            <a:pPr marL="609600" indent="-609600">
              <a:lnSpc>
                <a:spcPct val="80000"/>
              </a:lnSpc>
              <a:buFontTx/>
              <a:buAutoNum type="arabicPeriod"/>
            </a:pPr>
            <a:r>
              <a:rPr lang="cs-CZ" altLang="cs-CZ" sz="2400" smtClean="0">
                <a:latin typeface="Arial Narrow" panose="020B0606020202030204" pitchFamily="34" charset="0"/>
              </a:rPr>
              <a:t>Beta testování vybranými uživateli, testuje se celková vlastnosti, </a:t>
            </a:r>
          </a:p>
          <a:p>
            <a:pPr marL="990600" lvl="1" indent="-533400">
              <a:lnSpc>
                <a:spcPct val="80000"/>
              </a:lnSpc>
            </a:pPr>
            <a:r>
              <a:rPr lang="cs-CZ" altLang="cs-CZ" sz="2000" smtClean="0">
                <a:latin typeface="Arial Narrow" panose="020B0606020202030204" pitchFamily="34" charset="0"/>
              </a:rPr>
              <a:t>Vlastně pokročilé prototypování</a:t>
            </a:r>
          </a:p>
          <a:p>
            <a:pPr marL="609600" indent="-609600">
              <a:lnSpc>
                <a:spcPct val="80000"/>
              </a:lnSpc>
              <a:buFontTx/>
              <a:buAutoNum type="arabicPeriod"/>
            </a:pPr>
            <a:r>
              <a:rPr lang="cs-CZ" altLang="cs-CZ" sz="2400" smtClean="0">
                <a:latin typeface="Arial Narrow" panose="020B0606020202030204" pitchFamily="34" charset="0"/>
              </a:rPr>
              <a:t>Distribuce (předání), </a:t>
            </a:r>
          </a:p>
          <a:p>
            <a:pPr marL="609600" indent="-609600">
              <a:lnSpc>
                <a:spcPct val="80000"/>
              </a:lnSpc>
              <a:buFontTx/>
              <a:buAutoNum type="arabicPeriod"/>
            </a:pPr>
            <a:r>
              <a:rPr lang="cs-CZ" altLang="cs-CZ" sz="2400" smtClean="0">
                <a:latin typeface="Arial Narrow" panose="020B0606020202030204" pitchFamily="34" charset="0"/>
              </a:rPr>
              <a:t>Permanentní úpravy, údržba pro mnoho uživatelů současně</a:t>
            </a:r>
          </a:p>
          <a:p>
            <a:pPr marL="609600" indent="-609600">
              <a:lnSpc>
                <a:spcPct val="80000"/>
              </a:lnSpc>
              <a:buFontTx/>
              <a:buAutoNum type="arabicPeriod"/>
            </a:pPr>
            <a:r>
              <a:rPr lang="cs-CZ" altLang="cs-CZ" sz="2400" smtClean="0">
                <a:latin typeface="Arial Narrow" panose="020B0606020202030204" pitchFamily="34" charset="0"/>
              </a:rPr>
              <a:t>Lze realizovat i inkrementální vývoj v bodech 1. až 4., používá se ale zřídka</a:t>
            </a:r>
            <a:endParaRPr lang="el-GR" altLang="cs-CZ" sz="2400" smtClean="0">
              <a:latin typeface="Arial Narrow" panose="020B0606020202030204" pitchFamily="34" charset="0"/>
            </a:endParaRPr>
          </a:p>
        </p:txBody>
      </p:sp>
      <p:sp>
        <p:nvSpPr>
          <p:cNvPr id="160771" name="Rectangle 5"/>
          <p:cNvSpPr>
            <a:spLocks noGrp="1" noChangeArrowheads="1"/>
          </p:cNvSpPr>
          <p:nvPr>
            <p:ph type="title"/>
          </p:nvPr>
        </p:nvSpPr>
        <p:spPr/>
        <p:txBody>
          <a:bodyPr/>
          <a:lstStyle/>
          <a:p>
            <a:r>
              <a:rPr lang="cs-CZ" altLang="cs-CZ" sz="4000" smtClean="0"/>
              <a:t>Modifikovaný vodopád pro hromadný SW</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24A53B9-096B-44D2-AFE3-D0B56B103898}"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26D45E3-ADC3-4392-B74F-04F175241E09}" type="slidenum">
              <a:rPr lang="cs-CZ" altLang="cs-CZ">
                <a:latin typeface="Arial" panose="020B0604020202020204" pitchFamily="34" charset="0"/>
              </a:rPr>
              <a:pPr eaLnBrk="1" hangingPunct="1"/>
              <a:t>158</a:t>
            </a:fld>
            <a:endParaRPr lang="cs-CZ" altLang="cs-CZ">
              <a:latin typeface="Arial" panose="020B0604020202020204" pitchFamily="34" charset="0"/>
            </a:endParaRPr>
          </a:p>
        </p:txBody>
      </p:sp>
      <p:sp>
        <p:nvSpPr>
          <p:cNvPr id="161796" name="Rectangle 2"/>
          <p:cNvSpPr>
            <a:spLocks noGrp="1" noChangeArrowheads="1"/>
          </p:cNvSpPr>
          <p:nvPr>
            <p:ph type="title"/>
          </p:nvPr>
        </p:nvSpPr>
        <p:spPr>
          <a:xfrm>
            <a:off x="579438" y="382588"/>
            <a:ext cx="8356600" cy="884237"/>
          </a:xfrm>
        </p:spPr>
        <p:txBody>
          <a:bodyPr/>
          <a:lstStyle/>
          <a:p>
            <a:pPr eaLnBrk="1" hangingPunct="1"/>
            <a:r>
              <a:rPr lang="cs-CZ" altLang="cs-CZ" smtClean="0"/>
              <a:t>Kdo systém vyvíjí, případy</a:t>
            </a:r>
          </a:p>
        </p:txBody>
      </p:sp>
      <p:sp>
        <p:nvSpPr>
          <p:cNvPr id="161797" name="Rectangle 3"/>
          <p:cNvSpPr>
            <a:spLocks noGrp="1" noChangeArrowheads="1"/>
          </p:cNvSpPr>
          <p:nvPr>
            <p:ph type="body" idx="1"/>
          </p:nvPr>
        </p:nvSpPr>
        <p:spPr>
          <a:xfrm>
            <a:off x="484188" y="1401763"/>
            <a:ext cx="8920162" cy="4562475"/>
          </a:xfrm>
        </p:spPr>
        <p:txBody>
          <a:bodyPr/>
          <a:lstStyle/>
          <a:p>
            <a:pPr eaLnBrk="1" hangingPunct="1">
              <a:lnSpc>
                <a:spcPct val="90000"/>
              </a:lnSpc>
            </a:pPr>
            <a:r>
              <a:rPr lang="cs-CZ" altLang="cs-CZ" sz="2400" smtClean="0">
                <a:latin typeface="Arial Narrow" panose="020B0606020202030204" pitchFamily="34" charset="0"/>
              </a:rPr>
              <a:t>Programátoři uživatele od počátku</a:t>
            </a:r>
          </a:p>
          <a:p>
            <a:pPr eaLnBrk="1" hangingPunct="1">
              <a:lnSpc>
                <a:spcPct val="90000"/>
              </a:lnSpc>
            </a:pPr>
            <a:r>
              <a:rPr lang="cs-CZ" altLang="cs-CZ" sz="2400" smtClean="0">
                <a:latin typeface="Arial Narrow" panose="020B0606020202030204" pitchFamily="34" charset="0"/>
              </a:rPr>
              <a:t>Programátoři dodavatele od počátku, spolupráce s pracovníky uživatele v kompetenci vedoucího projektu  </a:t>
            </a:r>
          </a:p>
          <a:p>
            <a:pPr eaLnBrk="1" hangingPunct="1">
              <a:lnSpc>
                <a:spcPct val="90000"/>
              </a:lnSpc>
            </a:pPr>
            <a:r>
              <a:rPr lang="cs-CZ" altLang="cs-CZ" sz="2400" smtClean="0">
                <a:latin typeface="Arial Narrow" panose="020B0606020202030204" pitchFamily="34" charset="0"/>
              </a:rPr>
              <a:t>Customizátoři u customizovaných systémů</a:t>
            </a:r>
          </a:p>
          <a:p>
            <a:pPr eaLnBrk="1" hangingPunct="1">
              <a:lnSpc>
                <a:spcPct val="90000"/>
              </a:lnSpc>
            </a:pPr>
            <a:r>
              <a:rPr lang="cs-CZ" altLang="cs-CZ" sz="2400" smtClean="0">
                <a:latin typeface="Arial Narrow" panose="020B0606020202030204" pitchFamily="34" charset="0"/>
              </a:rPr>
              <a:t>U servisní orientace diskutované níže často programátoři (programují infrastrukturní služby) za silné spolupráce s koncovými uživateli. Totéž platí u agilních variant vývoje</a:t>
            </a:r>
          </a:p>
          <a:p>
            <a:pPr eaLnBrk="1" hangingPunct="1">
              <a:lnSpc>
                <a:spcPct val="90000"/>
              </a:lnSpc>
            </a:pPr>
            <a:r>
              <a:rPr lang="cs-CZ" altLang="cs-CZ" sz="2400" smtClean="0">
                <a:latin typeface="Arial Narrow" panose="020B0606020202030204" pitchFamily="34" charset="0"/>
              </a:rPr>
              <a:t>U pokročilých systémů vyvíjejí či modifikují systém i koncoví uživatelé (konkrétní tvar uživatelského rozhraní, definování procesů) – end user development , modifikace Mashup programming, extrémní-agilní programování</a:t>
            </a:r>
          </a:p>
        </p:txBody>
      </p:sp>
      <p:sp>
        <p:nvSpPr>
          <p:cNvPr id="161798" name="AutoShape 4"/>
          <p:cNvSpPr>
            <a:spLocks noChangeArrowheads="1"/>
          </p:cNvSpPr>
          <p:nvPr/>
        </p:nvSpPr>
        <p:spPr bwMode="auto">
          <a:xfrm>
            <a:off x="8861425" y="0"/>
            <a:ext cx="233363" cy="314325"/>
          </a:xfrm>
          <a:prstGeom prst="upArrow">
            <a:avLst>
              <a:gd name="adj1" fmla="val 50000"/>
              <a:gd name="adj2" fmla="val 3648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3"/>
          <p:cNvSpPr>
            <a:spLocks noGrp="1"/>
          </p:cNvSpPr>
          <p:nvPr>
            <p:ph type="dt" sz="quarter" idx="10"/>
          </p:nvPr>
        </p:nvSpPr>
        <p:spPr/>
        <p:txBody>
          <a:bodyPr/>
          <a:lstStyle/>
          <a:p>
            <a:pPr>
              <a:defRPr/>
            </a:pPr>
            <a:fld id="{82A0B6AC-BBB6-4628-93B5-03639731ED0C}" type="datetime1">
              <a:rPr lang="cs-CZ"/>
              <a:pPr>
                <a:defRPr/>
              </a:pPr>
              <a:t>3.10.2015</a:t>
            </a:fld>
            <a:endParaRPr lang="cs-CZ"/>
          </a:p>
        </p:txBody>
      </p:sp>
      <p:sp>
        <p:nvSpPr>
          <p:cNvPr id="2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7C68ACD-2903-41BD-B2F3-D3E5AA679064}" type="slidenum">
              <a:rPr lang="cs-CZ" altLang="cs-CZ">
                <a:latin typeface="Arial" panose="020B0604020202020204" pitchFamily="34" charset="0"/>
              </a:rPr>
              <a:pPr eaLnBrk="1" hangingPunct="1"/>
              <a:t>159</a:t>
            </a:fld>
            <a:endParaRPr lang="cs-CZ" altLang="cs-CZ">
              <a:latin typeface="Arial" panose="020B0604020202020204" pitchFamily="34" charset="0"/>
            </a:endParaRPr>
          </a:p>
        </p:txBody>
      </p:sp>
      <p:sp>
        <p:nvSpPr>
          <p:cNvPr id="162820" name="Rectangle 2"/>
          <p:cNvSpPr>
            <a:spLocks noGrp="1" noChangeArrowheads="1"/>
          </p:cNvSpPr>
          <p:nvPr>
            <p:ph type="title"/>
          </p:nvPr>
        </p:nvSpPr>
        <p:spPr>
          <a:xfrm>
            <a:off x="447675" y="449263"/>
            <a:ext cx="8931275" cy="1081087"/>
          </a:xfrm>
        </p:spPr>
        <p:txBody>
          <a:bodyPr/>
          <a:lstStyle/>
          <a:p>
            <a:pPr eaLnBrk="1" hangingPunct="1"/>
            <a:r>
              <a:rPr lang="cs-CZ" altLang="cs-CZ" sz="4000" smtClean="0">
                <a:latin typeface="Comic Sans MS" panose="030F0702030302020204" pitchFamily="66" charset="0"/>
              </a:rPr>
              <a:t>Skupiny rolí ve  velkých projektech, iterativní vývoj</a:t>
            </a:r>
          </a:p>
        </p:txBody>
      </p:sp>
      <p:sp>
        <p:nvSpPr>
          <p:cNvPr id="162821" name="Rectangle 3"/>
          <p:cNvSpPr>
            <a:spLocks noGrp="1" noChangeArrowheads="1"/>
          </p:cNvSpPr>
          <p:nvPr>
            <p:ph type="body" idx="1"/>
          </p:nvPr>
        </p:nvSpPr>
        <p:spPr>
          <a:xfrm>
            <a:off x="736600" y="1674813"/>
            <a:ext cx="5260975" cy="4084637"/>
          </a:xfrm>
          <a:noFill/>
          <a:ln>
            <a:solidFill>
              <a:schemeClr val="tx1"/>
            </a:solidFill>
            <a:miter lim="800000"/>
            <a:headEnd/>
            <a:tailEnd/>
          </a:ln>
        </p:spPr>
        <p:txBody>
          <a:bodyPr/>
          <a:lstStyle/>
          <a:p>
            <a:pPr eaLnBrk="1" hangingPunct="1">
              <a:lnSpc>
                <a:spcPct val="90000"/>
              </a:lnSpc>
            </a:pPr>
            <a:r>
              <a:rPr lang="cs-CZ" altLang="cs-CZ" sz="2000" i="1" smtClean="0">
                <a:latin typeface="Arial Narrow" panose="020B0606020202030204" pitchFamily="34" charset="0"/>
              </a:rPr>
              <a:t>Software sponsor</a:t>
            </a:r>
            <a:r>
              <a:rPr lang="cs-CZ" altLang="cs-CZ" sz="2000" smtClean="0">
                <a:latin typeface="Arial Narrow" panose="020B0606020202030204" pitchFamily="34" charset="0"/>
              </a:rPr>
              <a:t> (SWS), právě jeden </a:t>
            </a:r>
          </a:p>
          <a:p>
            <a:pPr lvl="1" eaLnBrk="1" hangingPunct="1">
              <a:lnSpc>
                <a:spcPct val="90000"/>
              </a:lnSpc>
            </a:pPr>
            <a:r>
              <a:rPr lang="cs-CZ" altLang="cs-CZ" sz="1800" smtClean="0">
                <a:latin typeface="Arial Narrow" panose="020B0606020202030204" pitchFamily="34" charset="0"/>
              </a:rPr>
              <a:t>Rozhoduje o penězích, stanovuje vize</a:t>
            </a:r>
          </a:p>
          <a:p>
            <a:pPr eaLnBrk="1" hangingPunct="1">
              <a:lnSpc>
                <a:spcPct val="90000"/>
              </a:lnSpc>
            </a:pPr>
            <a:r>
              <a:rPr lang="cs-CZ" altLang="cs-CZ" sz="2000" i="1" smtClean="0">
                <a:latin typeface="Arial Narrow" panose="020B0606020202030204" pitchFamily="34" charset="0"/>
              </a:rPr>
              <a:t>Function sponsor</a:t>
            </a:r>
            <a:r>
              <a:rPr lang="cs-CZ" altLang="cs-CZ" sz="2000" smtClean="0">
                <a:latin typeface="Arial Narrow" panose="020B0606020202030204" pitchFamily="34" charset="0"/>
              </a:rPr>
              <a:t> (FS), alespoň jeden</a:t>
            </a:r>
          </a:p>
          <a:p>
            <a:pPr lvl="1" eaLnBrk="1" hangingPunct="1">
              <a:lnSpc>
                <a:spcPct val="90000"/>
              </a:lnSpc>
            </a:pPr>
            <a:r>
              <a:rPr lang="cs-CZ" altLang="cs-CZ" sz="1800" smtClean="0">
                <a:latin typeface="Arial Narrow" panose="020B0606020202030204" pitchFamily="34" charset="0"/>
              </a:rPr>
              <a:t>Specifikuje funkce</a:t>
            </a:r>
          </a:p>
          <a:p>
            <a:pPr eaLnBrk="1" hangingPunct="1">
              <a:lnSpc>
                <a:spcPct val="90000"/>
              </a:lnSpc>
            </a:pPr>
            <a:r>
              <a:rPr lang="cs-CZ" altLang="cs-CZ" sz="2000" i="1" smtClean="0">
                <a:latin typeface="Arial Narrow" panose="020B0606020202030204" pitchFamily="34" charset="0"/>
              </a:rPr>
              <a:t>Project manager</a:t>
            </a:r>
            <a:r>
              <a:rPr lang="cs-CZ" altLang="cs-CZ" sz="2000" smtClean="0">
                <a:latin typeface="Arial Narrow" panose="020B0606020202030204" pitchFamily="34" charset="0"/>
              </a:rPr>
              <a:t> (PM), měl by mít zástupce schopného ho kdykoliv zastoupit</a:t>
            </a:r>
          </a:p>
          <a:p>
            <a:pPr eaLnBrk="1" hangingPunct="1">
              <a:lnSpc>
                <a:spcPct val="90000"/>
              </a:lnSpc>
            </a:pPr>
            <a:r>
              <a:rPr lang="cs-CZ" altLang="cs-CZ" sz="2000" i="1" smtClean="0">
                <a:latin typeface="Arial Narrow" panose="020B0606020202030204" pitchFamily="34" charset="0"/>
              </a:rPr>
              <a:t>Application expert</a:t>
            </a:r>
            <a:r>
              <a:rPr lang="cs-CZ" altLang="cs-CZ" sz="2000" smtClean="0">
                <a:latin typeface="Arial Narrow" panose="020B0606020202030204" pitchFamily="34" charset="0"/>
              </a:rPr>
              <a:t> (AE), alespoň jeden,</a:t>
            </a:r>
          </a:p>
          <a:p>
            <a:pPr lvl="1" eaLnBrk="1" hangingPunct="1">
              <a:lnSpc>
                <a:spcPct val="90000"/>
              </a:lnSpc>
            </a:pPr>
            <a:r>
              <a:rPr lang="cs-CZ" altLang="cs-CZ" sz="1800" smtClean="0">
                <a:latin typeface="Arial Narrow" panose="020B0606020202030204" pitchFamily="34" charset="0"/>
              </a:rPr>
              <a:t> implemetuje funkce, rozumí problému</a:t>
            </a:r>
          </a:p>
          <a:p>
            <a:pPr eaLnBrk="1" hangingPunct="1">
              <a:lnSpc>
                <a:spcPct val="90000"/>
              </a:lnSpc>
            </a:pPr>
            <a:r>
              <a:rPr lang="cs-CZ" altLang="cs-CZ" sz="2000" i="1" smtClean="0">
                <a:latin typeface="Arial Narrow" panose="020B0606020202030204" pitchFamily="34" charset="0"/>
              </a:rPr>
              <a:t>System expert</a:t>
            </a:r>
            <a:r>
              <a:rPr lang="cs-CZ" altLang="cs-CZ" sz="2000" smtClean="0">
                <a:latin typeface="Arial Narrow" panose="020B0606020202030204" pitchFamily="34" charset="0"/>
              </a:rPr>
              <a:t> (SE), alespoň jeden,</a:t>
            </a:r>
          </a:p>
          <a:p>
            <a:pPr lvl="1" eaLnBrk="1" hangingPunct="1">
              <a:lnSpc>
                <a:spcPct val="90000"/>
              </a:lnSpc>
            </a:pPr>
            <a:r>
              <a:rPr lang="cs-CZ" altLang="cs-CZ" sz="1800" smtClean="0">
                <a:latin typeface="Arial Narrow" panose="020B0606020202030204" pitchFamily="34" charset="0"/>
              </a:rPr>
              <a:t>Odpovídá za SW nástroje a vazby na systém</a:t>
            </a:r>
          </a:p>
          <a:p>
            <a:pPr algn="ctr" eaLnBrk="1" hangingPunct="1">
              <a:lnSpc>
                <a:spcPct val="90000"/>
              </a:lnSpc>
              <a:buFontTx/>
              <a:buNone/>
            </a:pPr>
            <a:r>
              <a:rPr lang="cs-CZ" altLang="cs-CZ" sz="2000" b="1" smtClean="0">
                <a:latin typeface="Arial Narrow" panose="020B0606020202030204" pitchFamily="34" charset="0"/>
              </a:rPr>
              <a:t>PM  je úzké místo. </a:t>
            </a:r>
          </a:p>
          <a:p>
            <a:pPr algn="ctr" eaLnBrk="1" hangingPunct="1">
              <a:lnSpc>
                <a:spcPct val="90000"/>
              </a:lnSpc>
              <a:buFontTx/>
              <a:buNone/>
            </a:pPr>
            <a:r>
              <a:rPr lang="cs-CZ" altLang="cs-CZ" sz="2000" b="1" smtClean="0">
                <a:latin typeface="Arial Narrow" panose="020B0606020202030204" pitchFamily="34" charset="0"/>
              </a:rPr>
              <a:t>Vhodné pro velké a kritické systémy.</a:t>
            </a:r>
          </a:p>
        </p:txBody>
      </p:sp>
      <p:sp>
        <p:nvSpPr>
          <p:cNvPr id="162822" name="Line 4"/>
          <p:cNvSpPr>
            <a:spLocks noChangeShapeType="1"/>
          </p:cNvSpPr>
          <p:nvPr/>
        </p:nvSpPr>
        <p:spPr bwMode="auto">
          <a:xfrm>
            <a:off x="6229350" y="4533900"/>
            <a:ext cx="3252788" cy="0"/>
          </a:xfrm>
          <a:prstGeom prst="line">
            <a:avLst/>
          </a:prstGeom>
          <a:noFill/>
          <a:ln w="476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2823" name="Oval 7"/>
          <p:cNvSpPr>
            <a:spLocks noChangeArrowheads="1"/>
          </p:cNvSpPr>
          <p:nvPr/>
        </p:nvSpPr>
        <p:spPr bwMode="auto">
          <a:xfrm>
            <a:off x="7389813" y="4397375"/>
            <a:ext cx="773112" cy="271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24" name="Text Box 8"/>
          <p:cNvSpPr txBox="1">
            <a:spLocks noChangeArrowheads="1"/>
          </p:cNvSpPr>
          <p:nvPr/>
        </p:nvSpPr>
        <p:spPr bwMode="auto">
          <a:xfrm>
            <a:off x="7467600" y="439737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PM</a:t>
            </a:r>
          </a:p>
        </p:txBody>
      </p:sp>
      <p:sp>
        <p:nvSpPr>
          <p:cNvPr id="162825" name="Oval 9"/>
          <p:cNvSpPr>
            <a:spLocks noChangeArrowheads="1"/>
          </p:cNvSpPr>
          <p:nvPr/>
        </p:nvSpPr>
        <p:spPr bwMode="auto">
          <a:xfrm>
            <a:off x="6459538" y="3716338"/>
            <a:ext cx="773112" cy="27305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26" name="Text Box 10"/>
          <p:cNvSpPr txBox="1">
            <a:spLocks noChangeArrowheads="1"/>
          </p:cNvSpPr>
          <p:nvPr/>
        </p:nvSpPr>
        <p:spPr bwMode="auto">
          <a:xfrm>
            <a:off x="6537325" y="3716338"/>
            <a:ext cx="6223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FS</a:t>
            </a:r>
          </a:p>
        </p:txBody>
      </p:sp>
      <p:sp>
        <p:nvSpPr>
          <p:cNvPr id="162827" name="Oval 11"/>
          <p:cNvSpPr>
            <a:spLocks noChangeArrowheads="1"/>
          </p:cNvSpPr>
          <p:nvPr/>
        </p:nvSpPr>
        <p:spPr bwMode="auto">
          <a:xfrm>
            <a:off x="8240713" y="3649663"/>
            <a:ext cx="773112" cy="271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28" name="Text Box 12"/>
          <p:cNvSpPr txBox="1">
            <a:spLocks noChangeArrowheads="1"/>
          </p:cNvSpPr>
          <p:nvPr/>
        </p:nvSpPr>
        <p:spPr bwMode="auto">
          <a:xfrm>
            <a:off x="8318500" y="3649663"/>
            <a:ext cx="6191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SWS</a:t>
            </a:r>
          </a:p>
        </p:txBody>
      </p:sp>
      <p:sp>
        <p:nvSpPr>
          <p:cNvPr id="162829" name="Oval 13"/>
          <p:cNvSpPr>
            <a:spLocks noChangeArrowheads="1"/>
          </p:cNvSpPr>
          <p:nvPr/>
        </p:nvSpPr>
        <p:spPr bwMode="auto">
          <a:xfrm>
            <a:off x="8397875" y="4873625"/>
            <a:ext cx="773113" cy="271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30" name="Text Box 14"/>
          <p:cNvSpPr txBox="1">
            <a:spLocks noChangeArrowheads="1"/>
          </p:cNvSpPr>
          <p:nvPr/>
        </p:nvSpPr>
        <p:spPr bwMode="auto">
          <a:xfrm>
            <a:off x="8475663" y="487362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AE</a:t>
            </a:r>
          </a:p>
        </p:txBody>
      </p:sp>
      <p:sp>
        <p:nvSpPr>
          <p:cNvPr id="162831" name="Oval 15"/>
          <p:cNvSpPr>
            <a:spLocks noChangeArrowheads="1"/>
          </p:cNvSpPr>
          <p:nvPr/>
        </p:nvSpPr>
        <p:spPr bwMode="auto">
          <a:xfrm>
            <a:off x="6616700" y="4941888"/>
            <a:ext cx="773113" cy="271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32" name="Text Box 16"/>
          <p:cNvSpPr txBox="1">
            <a:spLocks noChangeArrowheads="1"/>
          </p:cNvSpPr>
          <p:nvPr/>
        </p:nvSpPr>
        <p:spPr bwMode="auto">
          <a:xfrm>
            <a:off x="6694488" y="4941888"/>
            <a:ext cx="6207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SE</a:t>
            </a:r>
          </a:p>
        </p:txBody>
      </p:sp>
      <p:sp>
        <p:nvSpPr>
          <p:cNvPr id="162833" name="Text Box 17"/>
          <p:cNvSpPr txBox="1">
            <a:spLocks noChangeArrowheads="1"/>
          </p:cNvSpPr>
          <p:nvPr/>
        </p:nvSpPr>
        <p:spPr bwMode="auto">
          <a:xfrm>
            <a:off x="7002463" y="3308350"/>
            <a:ext cx="1550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Uživatel</a:t>
            </a:r>
          </a:p>
        </p:txBody>
      </p:sp>
      <p:sp>
        <p:nvSpPr>
          <p:cNvPr id="162834" name="Text Box 18"/>
          <p:cNvSpPr txBox="1">
            <a:spLocks noChangeArrowheads="1"/>
          </p:cNvSpPr>
          <p:nvPr/>
        </p:nvSpPr>
        <p:spPr bwMode="auto">
          <a:xfrm>
            <a:off x="7000875" y="5281613"/>
            <a:ext cx="178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Dodavatel</a:t>
            </a:r>
          </a:p>
        </p:txBody>
      </p:sp>
      <p:sp>
        <p:nvSpPr>
          <p:cNvPr id="162835" name="Text Box 19"/>
          <p:cNvSpPr txBox="1">
            <a:spLocks noChangeArrowheads="1"/>
          </p:cNvSpPr>
          <p:nvPr/>
        </p:nvSpPr>
        <p:spPr bwMode="auto">
          <a:xfrm>
            <a:off x="6229350" y="1743075"/>
            <a:ext cx="3252788" cy="1320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i="1">
                <a:latin typeface="Arial" panose="020B0604020202020204" pitchFamily="34" charset="0"/>
              </a:rPr>
              <a:t>Hlavní výhodou je, že se všechny části systému vyvíjejí koordinovaně a pod kontrolou</a:t>
            </a:r>
          </a:p>
        </p:txBody>
      </p:sp>
      <p:sp>
        <p:nvSpPr>
          <p:cNvPr id="162836" name="AutoShape 20"/>
          <p:cNvSpPr>
            <a:spLocks noChangeArrowheads="1"/>
          </p:cNvSpPr>
          <p:nvPr/>
        </p:nvSpPr>
        <p:spPr bwMode="auto">
          <a:xfrm>
            <a:off x="9250363" y="0"/>
            <a:ext cx="153987" cy="246063"/>
          </a:xfrm>
          <a:prstGeom prst="upArrow">
            <a:avLst>
              <a:gd name="adj1" fmla="val 50000"/>
              <a:gd name="adj2" fmla="val 4327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2837" name="Line 21"/>
          <p:cNvSpPr>
            <a:spLocks noChangeShapeType="1"/>
          </p:cNvSpPr>
          <p:nvPr/>
        </p:nvSpPr>
        <p:spPr bwMode="auto">
          <a:xfrm flipH="1">
            <a:off x="7208838" y="3787775"/>
            <a:ext cx="1006475" cy="28575"/>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2838" name="Line 22"/>
          <p:cNvSpPr>
            <a:spLocks noChangeShapeType="1"/>
          </p:cNvSpPr>
          <p:nvPr/>
        </p:nvSpPr>
        <p:spPr bwMode="auto">
          <a:xfrm flipH="1">
            <a:off x="7862888" y="3887788"/>
            <a:ext cx="492125" cy="504825"/>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2839" name="Line 23"/>
          <p:cNvSpPr>
            <a:spLocks noChangeShapeType="1"/>
          </p:cNvSpPr>
          <p:nvPr/>
        </p:nvSpPr>
        <p:spPr bwMode="auto">
          <a:xfrm>
            <a:off x="7045325" y="3960813"/>
            <a:ext cx="573088"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2840" name="Line 24"/>
          <p:cNvSpPr>
            <a:spLocks noChangeShapeType="1"/>
          </p:cNvSpPr>
          <p:nvPr/>
        </p:nvSpPr>
        <p:spPr bwMode="auto">
          <a:xfrm>
            <a:off x="8108950" y="4608513"/>
            <a:ext cx="409575"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2841" name="Line 25"/>
          <p:cNvSpPr>
            <a:spLocks noChangeShapeType="1"/>
          </p:cNvSpPr>
          <p:nvPr/>
        </p:nvSpPr>
        <p:spPr bwMode="auto">
          <a:xfrm flipH="1">
            <a:off x="7389813" y="5011738"/>
            <a:ext cx="1006475" cy="49212"/>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2842" name="Line 26"/>
          <p:cNvSpPr>
            <a:spLocks noChangeShapeType="1"/>
          </p:cNvSpPr>
          <p:nvPr/>
        </p:nvSpPr>
        <p:spPr bwMode="auto">
          <a:xfrm flipH="1">
            <a:off x="7208838" y="4608513"/>
            <a:ext cx="327025" cy="360362"/>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dirty="0" smtClean="0"/>
              <a:t>Důvody </a:t>
            </a:r>
            <a:r>
              <a:rPr lang="cs-CZ" altLang="cs-CZ" dirty="0" err="1" smtClean="0"/>
              <a:t>rekódování</a:t>
            </a:r>
            <a:r>
              <a:rPr lang="cs-CZ" altLang="cs-CZ" dirty="0" smtClean="0"/>
              <a:t> malých programů </a:t>
            </a:r>
          </a:p>
        </p:txBody>
      </p:sp>
      <p:sp>
        <p:nvSpPr>
          <p:cNvPr id="13315" name="Zástupný symbol pro obsah 2"/>
          <p:cNvSpPr>
            <a:spLocks noGrp="1"/>
          </p:cNvSpPr>
          <p:nvPr>
            <p:ph idx="1"/>
          </p:nvPr>
        </p:nvSpPr>
        <p:spPr>
          <a:xfrm>
            <a:off x="522288" y="1871663"/>
            <a:ext cx="8856662" cy="3887787"/>
          </a:xfrm>
        </p:spPr>
        <p:txBody>
          <a:bodyPr/>
          <a:lstStyle/>
          <a:p>
            <a:r>
              <a:rPr lang="cs-CZ" altLang="cs-CZ" dirty="0" smtClean="0"/>
              <a:t>Skryté (nedokumentované) předpoklady 30%</a:t>
            </a:r>
          </a:p>
          <a:p>
            <a:r>
              <a:rPr lang="cs-CZ" altLang="cs-CZ" dirty="0" smtClean="0"/>
              <a:t>Nesprávné požadavky                              27%</a:t>
            </a:r>
          </a:p>
          <a:p>
            <a:r>
              <a:rPr lang="cs-CZ" altLang="cs-CZ" dirty="0" smtClean="0"/>
              <a:t>Problémy s důvody požadavků (</a:t>
            </a:r>
            <a:r>
              <a:rPr lang="cs-CZ" altLang="cs-CZ" dirty="0" err="1" smtClean="0"/>
              <a:t>traceability</a:t>
            </a:r>
            <a:r>
              <a:rPr lang="cs-CZ" altLang="cs-CZ" dirty="0" smtClean="0"/>
              <a:t> </a:t>
            </a:r>
            <a:r>
              <a:rPr lang="cs-CZ" altLang="cs-CZ" dirty="0" err="1" smtClean="0"/>
              <a:t>inconsistency</a:t>
            </a:r>
            <a:r>
              <a:rPr lang="cs-CZ" altLang="cs-CZ" dirty="0" smtClean="0"/>
              <a:t>)                                           24%</a:t>
            </a:r>
          </a:p>
          <a:p>
            <a:r>
              <a:rPr lang="cs-CZ" altLang="cs-CZ" dirty="0" smtClean="0"/>
              <a:t> Nepřesná terminologie                            16% </a:t>
            </a:r>
          </a:p>
          <a:p>
            <a:r>
              <a:rPr lang="cs-CZ" altLang="cs-CZ" dirty="0" smtClean="0">
                <a:solidFill>
                  <a:srgbClr val="92D050"/>
                </a:solidFill>
              </a:rPr>
              <a:t>Logické chyby                                            3%</a:t>
            </a:r>
          </a:p>
        </p:txBody>
      </p:sp>
      <p:sp>
        <p:nvSpPr>
          <p:cNvPr id="4" name="Zástupný symbol pro datum 3"/>
          <p:cNvSpPr>
            <a:spLocks noGrp="1"/>
          </p:cNvSpPr>
          <p:nvPr>
            <p:ph type="dt" sz="quarter" idx="10"/>
          </p:nvPr>
        </p:nvSpPr>
        <p:spPr/>
        <p:txBody>
          <a:bodyPr/>
          <a:lstStyle/>
          <a:p>
            <a:pPr>
              <a:defRPr/>
            </a:pPr>
            <a:fld id="{2E6B0430-4E0C-4520-B350-3B18899F4018}"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E39E4AD-05BE-418A-A66F-FDD71B9E6BEB}" type="slidenum">
              <a:rPr lang="cs-CZ" altLang="cs-CZ">
                <a:latin typeface="Arial" panose="020B0604020202020204" pitchFamily="34" charset="0"/>
              </a:rPr>
              <a:pPr eaLnBrk="1" hangingPunct="1"/>
              <a:t>16</a:t>
            </a:fld>
            <a:endParaRPr lang="cs-CZ" altLang="cs-CZ">
              <a:latin typeface="Arial" panose="020B0604020202020204" pitchFamily="34" charset="0"/>
            </a:endParaRPr>
          </a:p>
        </p:txBody>
      </p:sp>
      <p:pic>
        <p:nvPicPr>
          <p:cNvPr id="1331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6838" y="5111750"/>
            <a:ext cx="40147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ate Placeholder 3"/>
          <p:cNvSpPr>
            <a:spLocks noGrp="1"/>
          </p:cNvSpPr>
          <p:nvPr>
            <p:ph type="dt" sz="quarter" idx="10"/>
          </p:nvPr>
        </p:nvSpPr>
        <p:spPr/>
        <p:txBody>
          <a:bodyPr/>
          <a:lstStyle/>
          <a:p>
            <a:pPr>
              <a:defRPr/>
            </a:pPr>
            <a:fld id="{4F6CBD1E-7482-4868-B16D-BAC3C2CB7DD7}" type="datetime1">
              <a:rPr lang="cs-CZ"/>
              <a:pPr>
                <a:defRPr/>
              </a:pPr>
              <a:t>3.10.2015</a:t>
            </a:fld>
            <a:endParaRPr lang="cs-CZ"/>
          </a:p>
        </p:txBody>
      </p:sp>
      <p:sp>
        <p:nvSpPr>
          <p:cNvPr id="28"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C5E5FFA-A920-49D2-BB81-9FD8AF5A71B4}" type="slidenum">
              <a:rPr lang="cs-CZ" altLang="cs-CZ">
                <a:latin typeface="Arial" panose="020B0604020202020204" pitchFamily="34" charset="0"/>
              </a:rPr>
              <a:pPr eaLnBrk="1" hangingPunct="1"/>
              <a:t>160</a:t>
            </a:fld>
            <a:endParaRPr lang="cs-CZ" altLang="cs-CZ">
              <a:latin typeface="Arial" panose="020B0604020202020204" pitchFamily="34" charset="0"/>
            </a:endParaRPr>
          </a:p>
        </p:txBody>
      </p:sp>
      <p:sp>
        <p:nvSpPr>
          <p:cNvPr id="163844" name="Rectangle 2"/>
          <p:cNvSpPr>
            <a:spLocks noGrp="1" noChangeArrowheads="1"/>
          </p:cNvSpPr>
          <p:nvPr>
            <p:ph type="title"/>
          </p:nvPr>
        </p:nvSpPr>
        <p:spPr>
          <a:xfrm>
            <a:off x="735013" y="449263"/>
            <a:ext cx="8356600" cy="1081087"/>
          </a:xfrm>
        </p:spPr>
        <p:txBody>
          <a:bodyPr/>
          <a:lstStyle/>
          <a:p>
            <a:pPr eaLnBrk="1" hangingPunct="1"/>
            <a:r>
              <a:rPr lang="cs-CZ" altLang="cs-CZ" sz="4000" smtClean="0">
                <a:latin typeface="Comic Sans MS" panose="030F0702030302020204" pitchFamily="66" charset="0"/>
              </a:rPr>
              <a:t>Role v nekritických  projektech (Agilní vývoj</a:t>
            </a:r>
            <a:r>
              <a:rPr lang="cs-CZ" altLang="cs-CZ" sz="4000" smtClean="0"/>
              <a:t>, širší spolupráce!</a:t>
            </a:r>
            <a:r>
              <a:rPr lang="cs-CZ" altLang="cs-CZ" sz="4000" smtClean="0">
                <a:latin typeface="Comic Sans MS" panose="030F0702030302020204" pitchFamily="66" charset="0"/>
              </a:rPr>
              <a:t>)</a:t>
            </a:r>
          </a:p>
        </p:txBody>
      </p:sp>
      <p:sp>
        <p:nvSpPr>
          <p:cNvPr id="163845" name="Rectangle 3"/>
          <p:cNvSpPr>
            <a:spLocks noGrp="1" noChangeArrowheads="1"/>
          </p:cNvSpPr>
          <p:nvPr>
            <p:ph type="body" idx="1"/>
          </p:nvPr>
        </p:nvSpPr>
        <p:spPr>
          <a:xfrm>
            <a:off x="736600" y="1674813"/>
            <a:ext cx="5260975" cy="4084637"/>
          </a:xfrm>
          <a:noFill/>
          <a:ln>
            <a:solidFill>
              <a:schemeClr val="tx1"/>
            </a:solidFill>
            <a:miter lim="800000"/>
            <a:headEnd/>
            <a:tailEnd/>
          </a:ln>
        </p:spPr>
        <p:txBody>
          <a:bodyPr/>
          <a:lstStyle/>
          <a:p>
            <a:pPr eaLnBrk="1" hangingPunct="1"/>
            <a:r>
              <a:rPr lang="cs-CZ" altLang="cs-CZ" sz="1800" i="1" smtClean="0">
                <a:latin typeface="Arial Narrow" panose="020B0606020202030204" pitchFamily="34" charset="0"/>
              </a:rPr>
              <a:t>Software sponsor</a:t>
            </a:r>
            <a:r>
              <a:rPr lang="cs-CZ" altLang="cs-CZ" sz="1800" smtClean="0">
                <a:latin typeface="Arial Narrow" panose="020B0606020202030204" pitchFamily="34" charset="0"/>
              </a:rPr>
              <a:t> (SWS), právě jeden </a:t>
            </a:r>
          </a:p>
          <a:p>
            <a:pPr lvl="1" eaLnBrk="1" hangingPunct="1"/>
            <a:r>
              <a:rPr lang="cs-CZ" altLang="cs-CZ" sz="1600" smtClean="0">
                <a:latin typeface="Arial Narrow" panose="020B0606020202030204" pitchFamily="34" charset="0"/>
              </a:rPr>
              <a:t>Rozhoduje o penězích, stanovuje vize</a:t>
            </a:r>
          </a:p>
          <a:p>
            <a:pPr eaLnBrk="1" hangingPunct="1"/>
            <a:r>
              <a:rPr lang="cs-CZ" altLang="cs-CZ" sz="1800" i="1" smtClean="0">
                <a:latin typeface="Arial Narrow" panose="020B0606020202030204" pitchFamily="34" charset="0"/>
              </a:rPr>
              <a:t>Function sponsor</a:t>
            </a:r>
            <a:r>
              <a:rPr lang="cs-CZ" altLang="cs-CZ" sz="1800" smtClean="0">
                <a:latin typeface="Arial Narrow" panose="020B0606020202030204" pitchFamily="34" charset="0"/>
              </a:rPr>
              <a:t> (FS), alespoň jeden</a:t>
            </a:r>
          </a:p>
          <a:p>
            <a:pPr lvl="1" eaLnBrk="1" hangingPunct="1"/>
            <a:r>
              <a:rPr lang="cs-CZ" altLang="cs-CZ" sz="1600" smtClean="0">
                <a:latin typeface="Arial Narrow" panose="020B0606020202030204" pitchFamily="34" charset="0"/>
              </a:rPr>
              <a:t>Specifikuje fukce,  alespoň jeden FS je stálým členem vývojového týmu</a:t>
            </a:r>
          </a:p>
          <a:p>
            <a:pPr eaLnBrk="1" hangingPunct="1"/>
            <a:r>
              <a:rPr lang="cs-CZ" altLang="cs-CZ" sz="1800" i="1" smtClean="0">
                <a:latin typeface="Arial Narrow" panose="020B0606020202030204" pitchFamily="34" charset="0"/>
              </a:rPr>
              <a:t>Kouč </a:t>
            </a:r>
            <a:r>
              <a:rPr lang="cs-CZ" altLang="cs-CZ" sz="1800" smtClean="0">
                <a:latin typeface="Arial Narrow" panose="020B0606020202030204" pitchFamily="34" charset="0"/>
              </a:rPr>
              <a:t>(K), neformální vedoucí, napomáhá spolupráci lidí v týmu, trochu manažer</a:t>
            </a:r>
          </a:p>
          <a:p>
            <a:pPr eaLnBrk="1" hangingPunct="1"/>
            <a:r>
              <a:rPr lang="cs-CZ" altLang="cs-CZ" sz="1800" i="1" smtClean="0">
                <a:latin typeface="Arial Narrow" panose="020B0606020202030204" pitchFamily="34" charset="0"/>
              </a:rPr>
              <a:t>Programátor</a:t>
            </a:r>
            <a:r>
              <a:rPr lang="cs-CZ" altLang="cs-CZ" sz="1800" smtClean="0">
                <a:latin typeface="Arial Narrow" panose="020B0606020202030204" pitchFamily="34" charset="0"/>
              </a:rPr>
              <a:t>(AE), alespoň dva</a:t>
            </a:r>
          </a:p>
          <a:p>
            <a:pPr lvl="1" eaLnBrk="1" hangingPunct="1"/>
            <a:r>
              <a:rPr lang="cs-CZ" altLang="cs-CZ" sz="1600" smtClean="0">
                <a:latin typeface="Arial Narrow" panose="020B0606020202030204" pitchFamily="34" charset="0"/>
              </a:rPr>
              <a:t>Spolu s FS vymýšlejí jak systém vylepšovat, ve dvojicích nebo malých skuppinách  programátorů se do systému doplňují funkce</a:t>
            </a:r>
          </a:p>
          <a:p>
            <a:pPr algn="ctr" eaLnBrk="1" hangingPunct="1">
              <a:buFontTx/>
              <a:buNone/>
            </a:pPr>
            <a:r>
              <a:rPr lang="cs-CZ" altLang="cs-CZ" sz="1800" b="1" smtClean="0">
                <a:latin typeface="Arial Narrow" panose="020B0606020202030204" pitchFamily="34" charset="0"/>
              </a:rPr>
              <a:t>Úzké místo je udržení integrity a spolehlivost. </a:t>
            </a:r>
          </a:p>
          <a:p>
            <a:pPr algn="ctr" eaLnBrk="1" hangingPunct="1">
              <a:buFontTx/>
              <a:buNone/>
            </a:pPr>
            <a:r>
              <a:rPr lang="cs-CZ" altLang="cs-CZ" sz="1800" b="1" smtClean="0">
                <a:latin typeface="Arial Narrow" panose="020B0606020202030204" pitchFamily="34" charset="0"/>
              </a:rPr>
              <a:t>Vhodné pro spíše menší  systémy a pro systémy, které nejsou kritické</a:t>
            </a:r>
          </a:p>
        </p:txBody>
      </p:sp>
      <p:sp>
        <p:nvSpPr>
          <p:cNvPr id="163846" name="Line 4"/>
          <p:cNvSpPr>
            <a:spLocks noChangeShapeType="1"/>
          </p:cNvSpPr>
          <p:nvPr/>
        </p:nvSpPr>
        <p:spPr bwMode="auto">
          <a:xfrm>
            <a:off x="6229350" y="4533900"/>
            <a:ext cx="3252788" cy="0"/>
          </a:xfrm>
          <a:prstGeom prst="line">
            <a:avLst/>
          </a:prstGeom>
          <a:noFill/>
          <a:ln w="476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847" name="Oval 5"/>
          <p:cNvSpPr>
            <a:spLocks noChangeArrowheads="1"/>
          </p:cNvSpPr>
          <p:nvPr/>
        </p:nvSpPr>
        <p:spPr bwMode="auto">
          <a:xfrm>
            <a:off x="7389813" y="4397375"/>
            <a:ext cx="773112" cy="271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48" name="Text Box 6"/>
          <p:cNvSpPr txBox="1">
            <a:spLocks noChangeArrowheads="1"/>
          </p:cNvSpPr>
          <p:nvPr/>
        </p:nvSpPr>
        <p:spPr bwMode="auto">
          <a:xfrm>
            <a:off x="7467600" y="439737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K</a:t>
            </a:r>
          </a:p>
        </p:txBody>
      </p:sp>
      <p:sp>
        <p:nvSpPr>
          <p:cNvPr id="163849" name="Oval 7"/>
          <p:cNvSpPr>
            <a:spLocks noChangeArrowheads="1"/>
          </p:cNvSpPr>
          <p:nvPr/>
        </p:nvSpPr>
        <p:spPr bwMode="auto">
          <a:xfrm>
            <a:off x="6459538" y="3716338"/>
            <a:ext cx="773112" cy="27305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50" name="Text Box 8"/>
          <p:cNvSpPr txBox="1">
            <a:spLocks noChangeArrowheads="1"/>
          </p:cNvSpPr>
          <p:nvPr/>
        </p:nvSpPr>
        <p:spPr bwMode="auto">
          <a:xfrm>
            <a:off x="6537325" y="3716338"/>
            <a:ext cx="6223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FS</a:t>
            </a:r>
          </a:p>
        </p:txBody>
      </p:sp>
      <p:sp>
        <p:nvSpPr>
          <p:cNvPr id="163851" name="Oval 9"/>
          <p:cNvSpPr>
            <a:spLocks noChangeArrowheads="1"/>
          </p:cNvSpPr>
          <p:nvPr/>
        </p:nvSpPr>
        <p:spPr bwMode="auto">
          <a:xfrm>
            <a:off x="8240713" y="3649663"/>
            <a:ext cx="773112" cy="271462"/>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52" name="Text Box 10"/>
          <p:cNvSpPr txBox="1">
            <a:spLocks noChangeArrowheads="1"/>
          </p:cNvSpPr>
          <p:nvPr/>
        </p:nvSpPr>
        <p:spPr bwMode="auto">
          <a:xfrm>
            <a:off x="8318500" y="3649663"/>
            <a:ext cx="6191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SWS</a:t>
            </a:r>
          </a:p>
        </p:txBody>
      </p:sp>
      <p:sp>
        <p:nvSpPr>
          <p:cNvPr id="163853" name="Oval 11"/>
          <p:cNvSpPr>
            <a:spLocks noChangeArrowheads="1"/>
          </p:cNvSpPr>
          <p:nvPr/>
        </p:nvSpPr>
        <p:spPr bwMode="auto">
          <a:xfrm>
            <a:off x="8397875" y="4873625"/>
            <a:ext cx="773113" cy="271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54" name="Text Box 12"/>
          <p:cNvSpPr txBox="1">
            <a:spLocks noChangeArrowheads="1"/>
          </p:cNvSpPr>
          <p:nvPr/>
        </p:nvSpPr>
        <p:spPr bwMode="auto">
          <a:xfrm>
            <a:off x="6716713" y="4895850"/>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AE</a:t>
            </a:r>
          </a:p>
        </p:txBody>
      </p:sp>
      <p:sp>
        <p:nvSpPr>
          <p:cNvPr id="163855" name="Oval 13"/>
          <p:cNvSpPr>
            <a:spLocks noChangeArrowheads="1"/>
          </p:cNvSpPr>
          <p:nvPr/>
        </p:nvSpPr>
        <p:spPr bwMode="auto">
          <a:xfrm>
            <a:off x="6635750" y="4968875"/>
            <a:ext cx="773113" cy="2714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56" name="Text Box 14"/>
          <p:cNvSpPr txBox="1">
            <a:spLocks noChangeArrowheads="1"/>
          </p:cNvSpPr>
          <p:nvPr/>
        </p:nvSpPr>
        <p:spPr bwMode="auto">
          <a:xfrm>
            <a:off x="8518525" y="4895850"/>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SE</a:t>
            </a:r>
          </a:p>
        </p:txBody>
      </p:sp>
      <p:sp>
        <p:nvSpPr>
          <p:cNvPr id="163857" name="Text Box 15"/>
          <p:cNvSpPr txBox="1">
            <a:spLocks noChangeArrowheads="1"/>
          </p:cNvSpPr>
          <p:nvPr/>
        </p:nvSpPr>
        <p:spPr bwMode="auto">
          <a:xfrm>
            <a:off x="7002463" y="3308350"/>
            <a:ext cx="1550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Uživatel</a:t>
            </a:r>
          </a:p>
        </p:txBody>
      </p:sp>
      <p:sp>
        <p:nvSpPr>
          <p:cNvPr id="163858" name="Text Box 16"/>
          <p:cNvSpPr txBox="1">
            <a:spLocks noChangeArrowheads="1"/>
          </p:cNvSpPr>
          <p:nvPr/>
        </p:nvSpPr>
        <p:spPr bwMode="auto">
          <a:xfrm>
            <a:off x="7000875" y="5281613"/>
            <a:ext cx="178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Dodavatel</a:t>
            </a:r>
          </a:p>
        </p:txBody>
      </p:sp>
      <p:sp>
        <p:nvSpPr>
          <p:cNvPr id="163859" name="Text Box 17"/>
          <p:cNvSpPr txBox="1">
            <a:spLocks noChangeArrowheads="1"/>
          </p:cNvSpPr>
          <p:nvPr/>
        </p:nvSpPr>
        <p:spPr bwMode="auto">
          <a:xfrm>
            <a:off x="6283325" y="1655763"/>
            <a:ext cx="3252788" cy="14779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i="1"/>
              <a:t>Hlavní výhodou je, že se části systému vyvíjejí v úzké spolupráci se zadavateli, rychlá zpětná vazba a vysoká produktivita vývoje ,   potřeba vhodné architektury </a:t>
            </a:r>
          </a:p>
        </p:txBody>
      </p:sp>
      <p:sp>
        <p:nvSpPr>
          <p:cNvPr id="163860" name="AutoShape 18"/>
          <p:cNvSpPr>
            <a:spLocks noChangeArrowheads="1"/>
          </p:cNvSpPr>
          <p:nvPr/>
        </p:nvSpPr>
        <p:spPr bwMode="auto">
          <a:xfrm>
            <a:off x="9326563" y="0"/>
            <a:ext cx="77787" cy="177800"/>
          </a:xfrm>
          <a:prstGeom prst="upArrow">
            <a:avLst>
              <a:gd name="adj1" fmla="val 50000"/>
              <a:gd name="adj2" fmla="val 61905"/>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63861" name="Text Box 19"/>
          <p:cNvSpPr txBox="1">
            <a:spLocks noChangeArrowheads="1"/>
          </p:cNvSpPr>
          <p:nvPr/>
        </p:nvSpPr>
        <p:spPr bwMode="auto">
          <a:xfrm>
            <a:off x="6716713" y="4968875"/>
            <a:ext cx="6191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200">
                <a:latin typeface="Arial" panose="020B0604020202020204" pitchFamily="34" charset="0"/>
              </a:rPr>
              <a:t>AE</a:t>
            </a:r>
          </a:p>
        </p:txBody>
      </p:sp>
      <p:sp>
        <p:nvSpPr>
          <p:cNvPr id="163862" name="Line 20"/>
          <p:cNvSpPr>
            <a:spLocks noChangeShapeType="1"/>
          </p:cNvSpPr>
          <p:nvPr/>
        </p:nvSpPr>
        <p:spPr bwMode="auto">
          <a:xfrm flipH="1" flipV="1">
            <a:off x="6881813" y="3960813"/>
            <a:ext cx="163512" cy="1008062"/>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3" name="Line 21"/>
          <p:cNvSpPr>
            <a:spLocks noChangeShapeType="1"/>
          </p:cNvSpPr>
          <p:nvPr/>
        </p:nvSpPr>
        <p:spPr bwMode="auto">
          <a:xfrm flipV="1">
            <a:off x="7126288" y="4608513"/>
            <a:ext cx="409575" cy="360362"/>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4" name="Line 22"/>
          <p:cNvSpPr>
            <a:spLocks noChangeShapeType="1"/>
          </p:cNvSpPr>
          <p:nvPr/>
        </p:nvSpPr>
        <p:spPr bwMode="auto">
          <a:xfrm>
            <a:off x="8027988" y="4679950"/>
            <a:ext cx="407987" cy="288925"/>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5" name="Line 23"/>
          <p:cNvSpPr>
            <a:spLocks noChangeShapeType="1"/>
          </p:cNvSpPr>
          <p:nvPr/>
        </p:nvSpPr>
        <p:spPr bwMode="auto">
          <a:xfrm flipV="1">
            <a:off x="7372350" y="5040313"/>
            <a:ext cx="1063625" cy="714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6" name="Line 24"/>
          <p:cNvSpPr>
            <a:spLocks noChangeShapeType="1"/>
          </p:cNvSpPr>
          <p:nvPr/>
        </p:nvSpPr>
        <p:spPr bwMode="auto">
          <a:xfrm>
            <a:off x="7045325" y="3960813"/>
            <a:ext cx="490538" cy="431800"/>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7" name="Line 25"/>
          <p:cNvSpPr>
            <a:spLocks noChangeShapeType="1"/>
          </p:cNvSpPr>
          <p:nvPr/>
        </p:nvSpPr>
        <p:spPr bwMode="auto">
          <a:xfrm flipH="1">
            <a:off x="7781925" y="3887788"/>
            <a:ext cx="573088" cy="504825"/>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63868" name="Line 26"/>
          <p:cNvSpPr>
            <a:spLocks noChangeShapeType="1"/>
          </p:cNvSpPr>
          <p:nvPr/>
        </p:nvSpPr>
        <p:spPr bwMode="auto">
          <a:xfrm flipH="1">
            <a:off x="7208838" y="3816350"/>
            <a:ext cx="1063625" cy="0"/>
          </a:xfrm>
          <a:prstGeom prst="line">
            <a:avLst/>
          </a:prstGeom>
          <a:noFill/>
          <a:ln w="9525">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Nadpis 1"/>
          <p:cNvSpPr>
            <a:spLocks noGrp="1"/>
          </p:cNvSpPr>
          <p:nvPr>
            <p:ph type="title"/>
          </p:nvPr>
        </p:nvSpPr>
        <p:spPr/>
        <p:txBody>
          <a:bodyPr/>
          <a:lstStyle/>
          <a:p>
            <a:r>
              <a:rPr lang="cs-CZ" altLang="cs-CZ" smtClean="0"/>
              <a:t>Další důvody proč nedělat vodopád</a:t>
            </a:r>
          </a:p>
        </p:txBody>
      </p:sp>
      <p:sp>
        <p:nvSpPr>
          <p:cNvPr id="164867" name="Zástupný symbol pro obsah 2"/>
          <p:cNvSpPr>
            <a:spLocks noGrp="1"/>
          </p:cNvSpPr>
          <p:nvPr>
            <p:ph idx="1"/>
          </p:nvPr>
        </p:nvSpPr>
        <p:spPr>
          <a:xfrm>
            <a:off x="0" y="1871663"/>
            <a:ext cx="9829800" cy="3887787"/>
          </a:xfrm>
        </p:spPr>
        <p:txBody>
          <a:bodyPr/>
          <a:lstStyle/>
          <a:p>
            <a:pPr>
              <a:buFontTx/>
              <a:buNone/>
            </a:pPr>
            <a:r>
              <a:rPr lang="cs-CZ" altLang="cs-CZ" sz="2800" smtClean="0"/>
              <a:t>Zlepšit specifikace, inkrementální vývoj, hotové zlepší specifikací toho, co se má dodělat</a:t>
            </a:r>
          </a:p>
          <a:p>
            <a:pPr>
              <a:buFontTx/>
              <a:buNone/>
            </a:pPr>
            <a:r>
              <a:rPr lang="cs-CZ" altLang="cs-CZ" sz="2800" smtClean="0"/>
              <a:t>Nedá se stihnout včas (nedosažitelná oblast)</a:t>
            </a:r>
          </a:p>
          <a:p>
            <a:pPr>
              <a:buFontTx/>
              <a:buNone/>
            </a:pPr>
            <a:r>
              <a:rPr lang="cs-CZ" altLang="cs-CZ" sz="2800" smtClean="0"/>
              <a:t>Snížit pracnost dělením na autonomní části</a:t>
            </a:r>
          </a:p>
          <a:p>
            <a:pPr lvl="1">
              <a:buFontTx/>
              <a:buNone/>
            </a:pPr>
            <a:r>
              <a:rPr lang="cs-CZ" altLang="cs-CZ" sz="2400" smtClean="0"/>
              <a:t>Rozdělením se sníží pracnost a doba  vývoje</a:t>
            </a:r>
          </a:p>
          <a:p>
            <a:pPr lvl="1">
              <a:buFontTx/>
              <a:buNone/>
            </a:pPr>
            <a:r>
              <a:rPr lang="cs-CZ" altLang="cs-CZ" sz="2400" smtClean="0"/>
              <a:t>Využít hotové</a:t>
            </a:r>
          </a:p>
          <a:p>
            <a:pPr lvl="1">
              <a:buFontTx/>
              <a:buNone/>
            </a:pPr>
            <a:r>
              <a:rPr lang="cs-CZ" altLang="cs-CZ" sz="2400" smtClean="0"/>
              <a:t>Nakoupit cizí</a:t>
            </a:r>
          </a:p>
          <a:p>
            <a:pPr>
              <a:buFontTx/>
              <a:buNone/>
            </a:pPr>
            <a:r>
              <a:rPr lang="cs-CZ" altLang="cs-CZ" sz="2800" smtClean="0"/>
              <a:t>Zlepšit údržbu (kontinuální vývoj)</a:t>
            </a:r>
          </a:p>
        </p:txBody>
      </p:sp>
      <p:sp>
        <p:nvSpPr>
          <p:cNvPr id="4" name="Zástupný symbol pro datum 3"/>
          <p:cNvSpPr>
            <a:spLocks noGrp="1"/>
          </p:cNvSpPr>
          <p:nvPr>
            <p:ph type="dt" sz="quarter" idx="10"/>
          </p:nvPr>
        </p:nvSpPr>
        <p:spPr/>
        <p:txBody>
          <a:bodyPr/>
          <a:lstStyle/>
          <a:p>
            <a:pPr>
              <a:defRPr/>
            </a:pPr>
            <a:fld id="{46CE642D-D6AC-4FCD-A6C2-53C78EA27515}"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D5E5170-1F97-4818-B9EC-597D80564A8A}" type="slidenum">
              <a:rPr lang="cs-CZ" altLang="cs-CZ">
                <a:latin typeface="Arial" panose="020B0604020202020204" pitchFamily="34" charset="0"/>
              </a:rPr>
              <a:pPr eaLnBrk="1" hangingPunct="1"/>
              <a:t>161</a:t>
            </a:fld>
            <a:endParaRPr lang="cs-CZ" altLang="cs-CZ">
              <a:latin typeface="Arial" panose="020B0604020202020204" pitchFamily="34" charset="0"/>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ctrTitle"/>
          </p:nvPr>
        </p:nvSpPr>
        <p:spPr>
          <a:xfrm>
            <a:off x="736600" y="2160588"/>
            <a:ext cx="8356600" cy="1079500"/>
          </a:xfrm>
        </p:spPr>
        <p:txBody>
          <a:bodyPr/>
          <a:lstStyle/>
          <a:p>
            <a:pPr eaLnBrk="1" hangingPunct="1"/>
            <a:r>
              <a:rPr lang="cs-CZ" altLang="cs-CZ" smtClean="0"/>
              <a:t>Kde je úzké místo při vývoji SW</a:t>
            </a:r>
          </a:p>
        </p:txBody>
      </p:sp>
      <p:sp>
        <p:nvSpPr>
          <p:cNvPr id="165891" name="Rectangle 3"/>
          <p:cNvSpPr>
            <a:spLocks noGrp="1" noChangeArrowheads="1"/>
          </p:cNvSpPr>
          <p:nvPr>
            <p:ph type="subTitle" idx="1"/>
          </p:nvPr>
        </p:nvSpPr>
        <p:spPr>
          <a:xfrm>
            <a:off x="1474788" y="3671888"/>
            <a:ext cx="6880225" cy="1655762"/>
          </a:xfrm>
        </p:spPr>
        <p:txBody>
          <a:bodyPr/>
          <a:lstStyle/>
          <a:p>
            <a:pPr eaLnBrk="1" hangingPunct="1"/>
            <a:r>
              <a:rPr lang="cs-CZ" altLang="cs-CZ" smtClean="0"/>
              <a:t>Víme, že problém jsou specifikace, ukažme si příklady</a:t>
            </a: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Nadpis 1"/>
          <p:cNvSpPr>
            <a:spLocks noGrp="1"/>
          </p:cNvSpPr>
          <p:nvPr>
            <p:ph type="title"/>
          </p:nvPr>
        </p:nvSpPr>
        <p:spPr/>
        <p:txBody>
          <a:bodyPr/>
          <a:lstStyle/>
          <a:p>
            <a:r>
              <a:rPr lang="cs-CZ" altLang="cs-CZ" sz="3200" smtClean="0"/>
              <a:t>Procenta výskytu a cena odstranění chyb daného typu</a:t>
            </a:r>
          </a:p>
        </p:txBody>
      </p:sp>
      <p:graphicFrame>
        <p:nvGraphicFramePr>
          <p:cNvPr id="8" name="Zástupný symbol pro obsah 7"/>
          <p:cNvGraphicFramePr>
            <a:graphicFrameLocks noGrp="1"/>
          </p:cNvGraphicFramePr>
          <p:nvPr>
            <p:ph idx="1"/>
          </p:nvPr>
        </p:nvGraphicFramePr>
        <p:xfrm>
          <a:off x="811213" y="1981200"/>
          <a:ext cx="8356600" cy="2286000"/>
        </p:xfrm>
        <a:graphic>
          <a:graphicData uri="http://schemas.openxmlformats.org/drawingml/2006/table">
            <a:tbl>
              <a:tblPr bandRow="1">
                <a:tableStyleId>{5C22544A-7EE6-4342-B048-85BDC9FD1C3A}</a:tableStyleId>
              </a:tblPr>
              <a:tblGrid>
                <a:gridCol w="5042397"/>
                <a:gridCol w="1872208"/>
                <a:gridCol w="1441995"/>
              </a:tblGrid>
              <a:tr h="432048">
                <a:tc>
                  <a:txBody>
                    <a:bodyPr/>
                    <a:lstStyle/>
                    <a:p>
                      <a:endParaRPr lang="cs-CZ" sz="2400" dirty="0"/>
                    </a:p>
                  </a:txBody>
                  <a:tcPr/>
                </a:tc>
                <a:tc>
                  <a:txBody>
                    <a:bodyPr/>
                    <a:lstStyle/>
                    <a:p>
                      <a:pPr algn="r"/>
                      <a:r>
                        <a:rPr lang="cs-CZ" sz="2400" dirty="0" smtClean="0"/>
                        <a:t>Četnost</a:t>
                      </a:r>
                      <a:endParaRPr lang="cs-CZ" sz="2400" dirty="0"/>
                    </a:p>
                  </a:txBody>
                  <a:tcPr/>
                </a:tc>
                <a:tc>
                  <a:txBody>
                    <a:bodyPr/>
                    <a:lstStyle/>
                    <a:p>
                      <a:pPr algn="r"/>
                      <a:r>
                        <a:rPr lang="cs-CZ" sz="2400" dirty="0" smtClean="0"/>
                        <a:t>Náklady</a:t>
                      </a:r>
                      <a:endParaRPr lang="cs-CZ" sz="2400" dirty="0"/>
                    </a:p>
                  </a:txBody>
                  <a:tcPr/>
                </a:tc>
              </a:tr>
              <a:tr h="432048">
                <a:tc>
                  <a:txBody>
                    <a:bodyPr/>
                    <a:lstStyle/>
                    <a:p>
                      <a:r>
                        <a:rPr lang="cs-CZ" sz="2400" dirty="0" smtClean="0"/>
                        <a:t>Chyby ve specifikacích</a:t>
                      </a:r>
                      <a:endParaRPr lang="cs-CZ" sz="2400" dirty="0"/>
                    </a:p>
                  </a:txBody>
                  <a:tcPr/>
                </a:tc>
                <a:tc>
                  <a:txBody>
                    <a:bodyPr/>
                    <a:lstStyle/>
                    <a:p>
                      <a:pPr algn="r"/>
                      <a:r>
                        <a:rPr lang="cs-CZ" sz="2400" dirty="0" smtClean="0"/>
                        <a:t>56%</a:t>
                      </a:r>
                      <a:endParaRPr lang="cs-CZ" sz="2400" dirty="0"/>
                    </a:p>
                  </a:txBody>
                  <a:tcPr/>
                </a:tc>
                <a:tc>
                  <a:txBody>
                    <a:bodyPr/>
                    <a:lstStyle/>
                    <a:p>
                      <a:pPr algn="r"/>
                      <a:r>
                        <a:rPr lang="cs-CZ" sz="2400" dirty="0" smtClean="0"/>
                        <a:t>82%</a:t>
                      </a:r>
                      <a:endParaRPr lang="cs-CZ" sz="2400" dirty="0"/>
                    </a:p>
                  </a:txBody>
                  <a:tcPr/>
                </a:tc>
              </a:tr>
              <a:tr h="4271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smtClean="0"/>
                        <a:t>Chyby v návrhu</a:t>
                      </a:r>
                    </a:p>
                  </a:txBody>
                  <a:tcPr/>
                </a:tc>
                <a:tc>
                  <a:txBody>
                    <a:bodyPr/>
                    <a:lstStyle/>
                    <a:p>
                      <a:pPr algn="r"/>
                      <a:r>
                        <a:rPr lang="cs-CZ" sz="2400" dirty="0" smtClean="0"/>
                        <a:t>27%</a:t>
                      </a:r>
                      <a:endParaRPr lang="cs-CZ" sz="2400" dirty="0"/>
                    </a:p>
                  </a:txBody>
                  <a:tcPr/>
                </a:tc>
                <a:tc>
                  <a:txBody>
                    <a:bodyPr/>
                    <a:lstStyle/>
                    <a:p>
                      <a:pPr algn="r"/>
                      <a:r>
                        <a:rPr lang="cs-CZ" sz="2400" dirty="0" smtClean="0"/>
                        <a:t>13%</a:t>
                      </a:r>
                      <a:endParaRPr lang="cs-CZ" sz="2400" dirty="0"/>
                    </a:p>
                  </a:txBody>
                  <a:tcPr/>
                </a:tc>
              </a:tr>
              <a:tr h="427197">
                <a:tc>
                  <a:txBody>
                    <a:bodyPr/>
                    <a:lstStyle/>
                    <a:p>
                      <a:r>
                        <a:rPr lang="cs-CZ" sz="2400" dirty="0" smtClean="0"/>
                        <a:t>Chyby v kódování</a:t>
                      </a:r>
                      <a:endParaRPr lang="cs-CZ" sz="2400" dirty="0"/>
                    </a:p>
                  </a:txBody>
                  <a:tcPr/>
                </a:tc>
                <a:tc>
                  <a:txBody>
                    <a:bodyPr/>
                    <a:lstStyle/>
                    <a:p>
                      <a:pPr algn="r"/>
                      <a:r>
                        <a:rPr lang="cs-CZ" sz="2400" dirty="0" smtClean="0"/>
                        <a:t>7%</a:t>
                      </a:r>
                      <a:endParaRPr lang="cs-CZ" sz="2400" dirty="0"/>
                    </a:p>
                  </a:txBody>
                  <a:tcPr/>
                </a:tc>
                <a:tc>
                  <a:txBody>
                    <a:bodyPr/>
                    <a:lstStyle/>
                    <a:p>
                      <a:pPr algn="r"/>
                      <a:r>
                        <a:rPr lang="cs-CZ" sz="2400" dirty="0" smtClean="0"/>
                        <a:t>1%</a:t>
                      </a:r>
                      <a:endParaRPr lang="cs-CZ" sz="2400" dirty="0"/>
                    </a:p>
                  </a:txBody>
                  <a:tcPr/>
                </a:tc>
              </a:tr>
              <a:tr h="427197">
                <a:tc>
                  <a:txBody>
                    <a:bodyPr/>
                    <a:lstStyle/>
                    <a:p>
                      <a:r>
                        <a:rPr lang="cs-CZ" sz="2400" dirty="0" smtClean="0"/>
                        <a:t>Jiné chyby</a:t>
                      </a:r>
                      <a:endParaRPr lang="cs-CZ" sz="2400" dirty="0"/>
                    </a:p>
                  </a:txBody>
                  <a:tcPr/>
                </a:tc>
                <a:tc>
                  <a:txBody>
                    <a:bodyPr/>
                    <a:lstStyle/>
                    <a:p>
                      <a:pPr algn="r"/>
                      <a:r>
                        <a:rPr lang="cs-CZ" sz="2400" dirty="0" smtClean="0"/>
                        <a:t>10%</a:t>
                      </a:r>
                      <a:endParaRPr lang="cs-CZ" sz="2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sz="2400" dirty="0" smtClean="0"/>
                        <a:t>4%</a:t>
                      </a:r>
                      <a:endParaRPr lang="cs-CZ" sz="2400" dirty="0"/>
                    </a:p>
                  </a:txBody>
                  <a:tcPr/>
                </a:tc>
              </a:tr>
            </a:tbl>
          </a:graphicData>
        </a:graphic>
      </p:graphicFrame>
      <p:sp>
        <p:nvSpPr>
          <p:cNvPr id="4" name="Zástupný symbol pro datum 3"/>
          <p:cNvSpPr>
            <a:spLocks noGrp="1"/>
          </p:cNvSpPr>
          <p:nvPr>
            <p:ph type="dt" sz="quarter" idx="10"/>
          </p:nvPr>
        </p:nvSpPr>
        <p:spPr/>
        <p:txBody>
          <a:bodyPr/>
          <a:lstStyle/>
          <a:p>
            <a:pPr>
              <a:defRPr/>
            </a:pPr>
            <a:fld id="{2E6B0430-4E0C-4520-B350-3B18899F4018}"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AE301DA-DF48-43E0-9E62-3021E4F27D69}" type="slidenum">
              <a:rPr lang="cs-CZ" altLang="cs-CZ">
                <a:latin typeface="Arial" panose="020B0604020202020204" pitchFamily="34" charset="0"/>
              </a:rPr>
              <a:pPr eaLnBrk="1" hangingPunct="1"/>
              <a:t>163</a:t>
            </a:fld>
            <a:endParaRPr lang="cs-CZ" altLang="cs-CZ">
              <a:latin typeface="Arial" panose="020B0604020202020204" pitchFamily="34" charset="0"/>
            </a:endParaRPr>
          </a:p>
        </p:txBody>
      </p:sp>
      <p:pic>
        <p:nvPicPr>
          <p:cNvPr id="16694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3538" y="4535488"/>
            <a:ext cx="394017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BA2C2BB-3318-4EDB-AC70-B5F5FC393EEA}"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CE57882-9B34-4B62-AF83-2D0DBCE2A7F2}" type="slidenum">
              <a:rPr lang="cs-CZ" altLang="cs-CZ">
                <a:latin typeface="Arial" panose="020B0604020202020204" pitchFamily="34" charset="0"/>
              </a:rPr>
              <a:pPr eaLnBrk="1" hangingPunct="1"/>
              <a:t>164</a:t>
            </a:fld>
            <a:endParaRPr lang="cs-CZ" altLang="cs-CZ">
              <a:latin typeface="Arial" panose="020B0604020202020204" pitchFamily="34" charset="0"/>
            </a:endParaRPr>
          </a:p>
        </p:txBody>
      </p:sp>
      <p:sp>
        <p:nvSpPr>
          <p:cNvPr id="167940" name="Rectangle 2"/>
          <p:cNvSpPr>
            <a:spLocks noGrp="1" noChangeArrowheads="1"/>
          </p:cNvSpPr>
          <p:nvPr>
            <p:ph type="title"/>
          </p:nvPr>
        </p:nvSpPr>
        <p:spPr/>
        <p:txBody>
          <a:bodyPr/>
          <a:lstStyle/>
          <a:p>
            <a:pPr eaLnBrk="1" hangingPunct="1"/>
            <a:r>
              <a:rPr lang="cs-CZ" altLang="cs-CZ" smtClean="0"/>
              <a:t>Vlastní zkušenost přednášejícího</a:t>
            </a:r>
          </a:p>
        </p:txBody>
      </p:sp>
      <p:sp>
        <p:nvSpPr>
          <p:cNvPr id="167941" name="Rectangle 3"/>
          <p:cNvSpPr>
            <a:spLocks noGrp="1" noChangeArrowheads="1"/>
          </p:cNvSpPr>
          <p:nvPr>
            <p:ph type="body" idx="1"/>
          </p:nvPr>
        </p:nvSpPr>
        <p:spPr>
          <a:xfrm>
            <a:off x="657225" y="1871663"/>
            <a:ext cx="8435975" cy="4022725"/>
          </a:xfrm>
        </p:spPr>
        <p:txBody>
          <a:bodyPr/>
          <a:lstStyle/>
          <a:p>
            <a:pPr algn="ctr" eaLnBrk="1" hangingPunct="1">
              <a:buFontTx/>
              <a:buNone/>
            </a:pPr>
            <a:r>
              <a:rPr lang="cs-CZ" altLang="cs-CZ" sz="2800" smtClean="0">
                <a:latin typeface="Arial Narrow" panose="020B0606020202030204" pitchFamily="34" charset="0"/>
              </a:rPr>
              <a:t>Hlavním zdrojem problémů jsou </a:t>
            </a:r>
            <a:r>
              <a:rPr lang="cs-CZ" altLang="cs-CZ" sz="2800" i="1" smtClean="0">
                <a:latin typeface="Arial Narrow" panose="020B0606020202030204" pitchFamily="34" charset="0"/>
              </a:rPr>
              <a:t>nedokumentované a hlavně opomenuté  předpoklady</a:t>
            </a:r>
            <a:r>
              <a:rPr lang="cs-CZ" altLang="cs-CZ" sz="2800" smtClean="0">
                <a:latin typeface="Arial Narrow" panose="020B0606020202030204" pitchFamily="34" charset="0"/>
              </a:rPr>
              <a:t>, </a:t>
            </a:r>
            <a:r>
              <a:rPr lang="cs-CZ" altLang="cs-CZ" sz="2800" i="1" smtClean="0">
                <a:latin typeface="Arial Narrow" panose="020B0606020202030204" pitchFamily="34" charset="0"/>
              </a:rPr>
              <a:t>nejasné požadavky</a:t>
            </a:r>
            <a:r>
              <a:rPr lang="cs-CZ" altLang="cs-CZ" sz="2800" smtClean="0">
                <a:latin typeface="Arial Narrow" panose="020B0606020202030204" pitchFamily="34" charset="0"/>
              </a:rPr>
              <a:t> a požadavky u nichž se neví, jak se k nim došlo (nelze je vystopovat). Ty vedou i k neúplným a neadekvátním specifikacím a jsou odpovědné i za nekonzistence a ztrátu znalostí o tom, proč se věci řeší tak a ne jinak (traceablity). Tj. podobně jako v předchozím slajdu  odpovídaly za  80%  problémů ve specifikacích. </a:t>
            </a:r>
          </a:p>
        </p:txBody>
      </p:sp>
      <p:sp>
        <p:nvSpPr>
          <p:cNvPr id="167942" name="AutoShape 4"/>
          <p:cNvSpPr>
            <a:spLocks noChangeArrowheads="1"/>
          </p:cNvSpPr>
          <p:nvPr/>
        </p:nvSpPr>
        <p:spPr bwMode="auto">
          <a:xfrm>
            <a:off x="9017000" y="0"/>
            <a:ext cx="77788" cy="246063"/>
          </a:xfrm>
          <a:prstGeom prst="upArrow">
            <a:avLst>
              <a:gd name="adj1" fmla="val 50000"/>
              <a:gd name="adj2" fmla="val 856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607C011-613D-4826-8D41-B04BB67D4399}"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D21FEE3-4A61-4E45-820E-C6859B450F08}" type="slidenum">
              <a:rPr lang="cs-CZ" altLang="cs-CZ">
                <a:latin typeface="Arial" panose="020B0604020202020204" pitchFamily="34" charset="0"/>
              </a:rPr>
              <a:pPr eaLnBrk="1" hangingPunct="1"/>
              <a:t>165</a:t>
            </a:fld>
            <a:endParaRPr lang="cs-CZ" altLang="cs-CZ">
              <a:latin typeface="Arial" panose="020B0604020202020204" pitchFamily="34" charset="0"/>
            </a:endParaRPr>
          </a:p>
        </p:txBody>
      </p:sp>
      <p:sp>
        <p:nvSpPr>
          <p:cNvPr id="168964" name="Rectangle 2"/>
          <p:cNvSpPr>
            <a:spLocks noGrp="1" noChangeArrowheads="1"/>
          </p:cNvSpPr>
          <p:nvPr>
            <p:ph type="title"/>
          </p:nvPr>
        </p:nvSpPr>
        <p:spPr/>
        <p:txBody>
          <a:bodyPr/>
          <a:lstStyle/>
          <a:p>
            <a:pPr eaLnBrk="1" hangingPunct="1"/>
            <a:r>
              <a:rPr lang="cs-CZ" altLang="cs-CZ" sz="1200" smtClean="0"/>
              <a:t>Shrnutí a doplnění</a:t>
            </a:r>
            <a:r>
              <a:rPr lang="cs-CZ" altLang="cs-CZ" sz="3600" smtClean="0"/>
              <a:t>Příklady zamlčených předpokladů</a:t>
            </a:r>
          </a:p>
        </p:txBody>
      </p:sp>
      <p:sp>
        <p:nvSpPr>
          <p:cNvPr id="168965" name="Rectangle 3"/>
          <p:cNvSpPr>
            <a:spLocks noGrp="1" noChangeArrowheads="1"/>
          </p:cNvSpPr>
          <p:nvPr>
            <p:ph type="body" idx="1"/>
          </p:nvPr>
        </p:nvSpPr>
        <p:spPr>
          <a:xfrm>
            <a:off x="192088" y="1674813"/>
            <a:ext cx="9502775" cy="4219575"/>
          </a:xfrm>
        </p:spPr>
        <p:txBody>
          <a:bodyPr/>
          <a:lstStyle/>
          <a:p>
            <a:pPr eaLnBrk="1" hangingPunct="1">
              <a:lnSpc>
                <a:spcPct val="90000"/>
              </a:lnSpc>
              <a:buFontTx/>
              <a:buNone/>
            </a:pPr>
            <a:r>
              <a:rPr lang="cs-CZ" altLang="cs-CZ" sz="2400" smtClean="0">
                <a:latin typeface="Arial Narrow" panose="020B0606020202030204" pitchFamily="34" charset="0"/>
              </a:rPr>
              <a:t>Tunel Mrázovka ulehčí dopravě, protože auta rychleji projedou centrem a nebudou překážet (u Pisáreckého tunelu v Brně je to podobné). </a:t>
            </a:r>
          </a:p>
          <a:p>
            <a:pPr lvl="1" eaLnBrk="1" hangingPunct="1">
              <a:lnSpc>
                <a:spcPct val="90000"/>
              </a:lnSpc>
              <a:buFontTx/>
              <a:buNone/>
            </a:pPr>
            <a:r>
              <a:rPr lang="cs-CZ" altLang="cs-CZ" sz="2000" smtClean="0">
                <a:latin typeface="Arial Narrow" panose="020B0606020202030204" pitchFamily="34" charset="0"/>
              </a:rPr>
              <a:t>Zamlčený předpoklad – v okolí tunelu je průjezd volný a to neplatí.</a:t>
            </a:r>
          </a:p>
          <a:p>
            <a:pPr eaLnBrk="1" hangingPunct="1">
              <a:lnSpc>
                <a:spcPct val="90000"/>
              </a:lnSpc>
              <a:buFontTx/>
              <a:buNone/>
            </a:pPr>
            <a:r>
              <a:rPr lang="cs-CZ" altLang="cs-CZ" sz="2400" smtClean="0">
                <a:latin typeface="Arial Narrow" panose="020B0606020202030204" pitchFamily="34" charset="0"/>
              </a:rPr>
              <a:t>Obchvat Praze pomůže, protože odvede transitní dopravu</a:t>
            </a:r>
          </a:p>
          <a:p>
            <a:pPr lvl="1" eaLnBrk="1" hangingPunct="1">
              <a:lnSpc>
                <a:spcPct val="90000"/>
              </a:lnSpc>
              <a:buFontTx/>
              <a:buNone/>
            </a:pPr>
            <a:r>
              <a:rPr lang="cs-CZ" altLang="cs-CZ" sz="2000" smtClean="0">
                <a:latin typeface="Arial Narrow" panose="020B0606020202030204" pitchFamily="34" charset="0"/>
              </a:rPr>
              <a:t>Zamlčený předpoklad – transit sice tvoří značnou část pražské dopravy, ale lidé jezdí do centra, protože jen tak mohou rozumně dojet na pracoviště, nebo ve středu pracují a jezdí tam z pohodlnosti nebo z prestiže. Došlo ke zlepšení, nikoliv však postatnému.</a:t>
            </a:r>
          </a:p>
          <a:p>
            <a:pPr eaLnBrk="1" hangingPunct="1">
              <a:lnSpc>
                <a:spcPct val="90000"/>
              </a:lnSpc>
              <a:buFontTx/>
              <a:buNone/>
            </a:pPr>
            <a:r>
              <a:rPr lang="cs-CZ" altLang="cs-CZ" sz="2400" smtClean="0">
                <a:latin typeface="Arial Narrow" panose="020B0606020202030204" pitchFamily="34" charset="0"/>
              </a:rPr>
              <a:t>Skrytý základní předpoklad – Zvýším-li kapacitu parkovišť, věc se vyřeší.  </a:t>
            </a:r>
            <a:endParaRPr lang="cs-CZ" altLang="cs-CZ" sz="2400" smtClean="0"/>
          </a:p>
          <a:p>
            <a:pPr lvl="1" eaLnBrk="1" hangingPunct="1">
              <a:lnSpc>
                <a:spcPct val="90000"/>
              </a:lnSpc>
              <a:buFontTx/>
              <a:buNone/>
            </a:pPr>
            <a:r>
              <a:rPr lang="cs-CZ" altLang="cs-CZ" sz="2000" smtClean="0">
                <a:latin typeface="Arial Narrow" panose="020B0606020202030204" pitchFamily="34" charset="0"/>
              </a:rPr>
              <a:t>To neplatí. Zahltí se ulice. Rozšířené ulice zhorší kvalitu života a opět se zahltí</a:t>
            </a:r>
          </a:p>
          <a:p>
            <a:pPr lvl="1" eaLnBrk="1" hangingPunct="1">
              <a:lnSpc>
                <a:spcPct val="90000"/>
              </a:lnSpc>
              <a:buFontTx/>
              <a:buNone/>
            </a:pPr>
            <a:r>
              <a:rPr lang="cs-CZ" altLang="cs-CZ" sz="2000" smtClean="0">
                <a:latin typeface="Arial Narrow" panose="020B0606020202030204" pitchFamily="34" charset="0"/>
              </a:rPr>
              <a:t>Řešení: nepřipustit nebo omezit příjezd do centra:</a:t>
            </a:r>
          </a:p>
          <a:p>
            <a:pPr lvl="2" eaLnBrk="1" hangingPunct="1">
              <a:lnSpc>
                <a:spcPct val="90000"/>
              </a:lnSpc>
              <a:buFontTx/>
              <a:buNone/>
            </a:pPr>
            <a:r>
              <a:rPr lang="cs-CZ" altLang="cs-CZ" sz="1800" smtClean="0">
                <a:latin typeface="Arial Narrow" panose="020B0606020202030204" pitchFamily="34" charset="0"/>
              </a:rPr>
              <a:t>Kodaň:  Omezení parkovacích míst v centru</a:t>
            </a:r>
          </a:p>
          <a:p>
            <a:pPr lvl="2" eaLnBrk="1" hangingPunct="1">
              <a:lnSpc>
                <a:spcPct val="90000"/>
              </a:lnSpc>
              <a:buFontTx/>
              <a:buNone/>
            </a:pPr>
            <a:r>
              <a:rPr lang="cs-CZ" altLang="cs-CZ" sz="1800" smtClean="0">
                <a:latin typeface="Arial Narrow" panose="020B0606020202030204" pitchFamily="34" charset="0"/>
              </a:rPr>
              <a:t>Londýn: Placené propustky</a:t>
            </a:r>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1C94B92-73CA-4398-8340-D8349DC56321}"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E95FD52-B9A1-400C-8654-855F247AA776}" type="slidenum">
              <a:rPr lang="cs-CZ" altLang="cs-CZ">
                <a:latin typeface="Arial" panose="020B0604020202020204" pitchFamily="34" charset="0"/>
              </a:rPr>
              <a:pPr eaLnBrk="1" hangingPunct="1"/>
              <a:t>166</a:t>
            </a:fld>
            <a:endParaRPr lang="cs-CZ" altLang="cs-CZ">
              <a:latin typeface="Arial" panose="020B0604020202020204" pitchFamily="34" charset="0"/>
            </a:endParaRPr>
          </a:p>
        </p:txBody>
      </p:sp>
      <p:sp>
        <p:nvSpPr>
          <p:cNvPr id="169988" name="Rectangle 2"/>
          <p:cNvSpPr>
            <a:spLocks noGrp="1" noChangeArrowheads="1"/>
          </p:cNvSpPr>
          <p:nvPr>
            <p:ph type="title"/>
          </p:nvPr>
        </p:nvSpPr>
        <p:spPr/>
        <p:txBody>
          <a:bodyPr/>
          <a:lstStyle/>
          <a:p>
            <a:pPr eaLnBrk="1" hangingPunct="1"/>
            <a:r>
              <a:rPr lang="cs-CZ" altLang="cs-CZ" smtClean="0"/>
              <a:t>Příklad zamlčených předpokladů</a:t>
            </a:r>
          </a:p>
        </p:txBody>
      </p:sp>
      <p:sp>
        <p:nvSpPr>
          <p:cNvPr id="169989" name="Rectangle 3"/>
          <p:cNvSpPr>
            <a:spLocks noGrp="1" noChangeArrowheads="1"/>
          </p:cNvSpPr>
          <p:nvPr>
            <p:ph type="body" idx="1"/>
          </p:nvPr>
        </p:nvSpPr>
        <p:spPr>
          <a:xfrm>
            <a:off x="192088" y="1674813"/>
            <a:ext cx="9502775" cy="4219575"/>
          </a:xfrm>
        </p:spPr>
        <p:txBody>
          <a:bodyPr/>
          <a:lstStyle/>
          <a:p>
            <a:pPr eaLnBrk="1" hangingPunct="1">
              <a:buFontTx/>
              <a:buNone/>
            </a:pPr>
            <a:r>
              <a:rPr lang="cs-CZ" altLang="cs-CZ" smtClean="0">
                <a:latin typeface="Arial Narrow" panose="020B0606020202030204" pitchFamily="34" charset="0"/>
              </a:rPr>
              <a:t>Čidlo přítomnosti vlaku na dané koleji je tak jednoduché, že se nemůže porouchat</a:t>
            </a:r>
          </a:p>
          <a:p>
            <a:pPr eaLnBrk="1" hangingPunct="1"/>
            <a:r>
              <a:rPr lang="cs-CZ" altLang="cs-CZ" sz="2800" smtClean="0">
                <a:latin typeface="Arial Narrow" panose="020B0606020202030204" pitchFamily="34" charset="0"/>
              </a:rPr>
              <a:t>Ale může, nebo se může změnit něco dalšího. Proto došlo k železničním nehodám.</a:t>
            </a:r>
          </a:p>
          <a:p>
            <a:pPr lvl="1" eaLnBrk="1" hangingPunct="1"/>
            <a:r>
              <a:rPr lang="cs-CZ" altLang="cs-CZ" sz="2400" smtClean="0">
                <a:latin typeface="Arial Narrow" panose="020B0606020202030204" pitchFamily="34" charset="0"/>
              </a:rPr>
              <a:t>Porucha sypače písku způsobila neplatnost předpokladu, že kola vagónu jsou vždy v elektrickém kontaktu s kolejí</a:t>
            </a:r>
            <a:r>
              <a:rPr lang="cs-CZ" altLang="cs-CZ" sz="2400" smtClean="0"/>
              <a:t>, což byla podmínka práce čidla</a:t>
            </a:r>
          </a:p>
          <a:p>
            <a:pPr lvl="1" eaLnBrk="1" hangingPunct="1"/>
            <a:r>
              <a:rPr lang="cs-CZ" altLang="cs-CZ" sz="2400" smtClean="0">
                <a:latin typeface="Arial Narrow" panose="020B0606020202030204" pitchFamily="34" charset="0"/>
              </a:rPr>
              <a:t>Doplnit nezávislé kontroly možných návazností událostí (vlak nemůže bez dalších signálů z koleje zmizet)</a:t>
            </a:r>
          </a:p>
          <a:p>
            <a:pPr eaLnBrk="1" hangingPunct="1">
              <a:buFontTx/>
              <a:buNone/>
            </a:pPr>
            <a:endParaRPr lang="cs-CZ" altLang="cs-CZ"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645B604-AC1E-4441-9D92-DEBB41C259E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9778AF9-3D84-47DE-B3F7-CA97A5123446}" type="slidenum">
              <a:rPr lang="cs-CZ" altLang="cs-CZ">
                <a:latin typeface="Arial" panose="020B0604020202020204" pitchFamily="34" charset="0"/>
              </a:rPr>
              <a:pPr eaLnBrk="1" hangingPunct="1"/>
              <a:t>167</a:t>
            </a:fld>
            <a:endParaRPr lang="cs-CZ" altLang="cs-CZ">
              <a:latin typeface="Arial" panose="020B0604020202020204" pitchFamily="34" charset="0"/>
            </a:endParaRPr>
          </a:p>
        </p:txBody>
      </p:sp>
      <p:sp>
        <p:nvSpPr>
          <p:cNvPr id="171012" name="Rectangle 2"/>
          <p:cNvSpPr>
            <a:spLocks noGrp="1" noChangeArrowheads="1"/>
          </p:cNvSpPr>
          <p:nvPr>
            <p:ph type="title"/>
          </p:nvPr>
        </p:nvSpPr>
        <p:spPr/>
        <p:txBody>
          <a:bodyPr/>
          <a:lstStyle/>
          <a:p>
            <a:pPr eaLnBrk="1" hangingPunct="1"/>
            <a:r>
              <a:rPr lang="cs-CZ" altLang="cs-CZ" smtClean="0"/>
              <a:t>Růst ceny opravy</a:t>
            </a:r>
          </a:p>
        </p:txBody>
      </p:sp>
      <p:sp>
        <p:nvSpPr>
          <p:cNvPr id="171013" name="Rectangle 3"/>
          <p:cNvSpPr>
            <a:spLocks noGrp="1" noChangeArrowheads="1"/>
          </p:cNvSpPr>
          <p:nvPr>
            <p:ph type="body" idx="1"/>
          </p:nvPr>
        </p:nvSpPr>
        <p:spPr/>
        <p:txBody>
          <a:bodyPr/>
          <a:lstStyle/>
          <a:p>
            <a:pPr eaLnBrk="1" hangingPunct="1"/>
            <a:r>
              <a:rPr lang="cs-CZ" altLang="cs-CZ" smtClean="0"/>
              <a:t>Cena opravy se ztrojnásobí až zpětinásobí na každou etapu, kterou daný defekt projde aniž je detekován.</a:t>
            </a:r>
          </a:p>
          <a:p>
            <a:pPr eaLnBrk="1" hangingPunct="1"/>
            <a:r>
              <a:rPr lang="cs-CZ" altLang="cs-CZ" smtClean="0"/>
              <a:t>1,3,9,27,81</a:t>
            </a:r>
          </a:p>
          <a:p>
            <a:pPr eaLnBrk="1" hangingPunct="1"/>
            <a:r>
              <a:rPr lang="cs-CZ" altLang="cs-CZ" smtClean="0"/>
              <a:t>1,4,16,64,256</a:t>
            </a:r>
          </a:p>
          <a:p>
            <a:pPr eaLnBrk="1" hangingPunct="1"/>
            <a:r>
              <a:rPr lang="cs-CZ" altLang="cs-CZ" smtClean="0"/>
              <a:t>Řešení“ provádět oponentury po každé etapě</a:t>
            </a:r>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9810B2A9-0BF7-4F3F-BA80-21D5FCC9C115}"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40C5DDD-A1D8-4C81-90B7-63F2B896D2E5}" type="slidenum">
              <a:rPr lang="cs-CZ" altLang="cs-CZ">
                <a:latin typeface="Arial" panose="020B0604020202020204" pitchFamily="34" charset="0"/>
              </a:rPr>
              <a:pPr eaLnBrk="1" hangingPunct="1"/>
              <a:t>168</a:t>
            </a:fld>
            <a:endParaRPr lang="cs-CZ" altLang="cs-CZ">
              <a:latin typeface="Arial" panose="020B0604020202020204" pitchFamily="34" charset="0"/>
            </a:endParaRPr>
          </a:p>
        </p:txBody>
      </p:sp>
      <p:sp>
        <p:nvSpPr>
          <p:cNvPr id="172036" name="Rectangle 2"/>
          <p:cNvSpPr>
            <a:spLocks noGrp="1" noChangeArrowheads="1"/>
          </p:cNvSpPr>
          <p:nvPr>
            <p:ph type="title"/>
          </p:nvPr>
        </p:nvSpPr>
        <p:spPr>
          <a:xfrm>
            <a:off x="736600" y="287338"/>
            <a:ext cx="8356600" cy="842962"/>
          </a:xfrm>
        </p:spPr>
        <p:txBody>
          <a:bodyPr/>
          <a:lstStyle/>
          <a:p>
            <a:pPr eaLnBrk="1" hangingPunct="1"/>
            <a:r>
              <a:rPr lang="cs-CZ" altLang="cs-CZ" dirty="0" smtClean="0"/>
              <a:t>Doporučované pro testování</a:t>
            </a:r>
          </a:p>
        </p:txBody>
      </p:sp>
      <p:sp>
        <p:nvSpPr>
          <p:cNvPr id="172037" name="Rectangle 3"/>
          <p:cNvSpPr>
            <a:spLocks noGrp="1" noChangeArrowheads="1"/>
          </p:cNvSpPr>
          <p:nvPr>
            <p:ph type="body" idx="1"/>
          </p:nvPr>
        </p:nvSpPr>
        <p:spPr>
          <a:xfrm>
            <a:off x="347663" y="1511895"/>
            <a:ext cx="9339262" cy="4392018"/>
          </a:xfrm>
        </p:spPr>
        <p:txBody>
          <a:bodyPr/>
          <a:lstStyle/>
          <a:p>
            <a:pPr marL="609600" indent="-609600" eaLnBrk="1" hangingPunct="1">
              <a:lnSpc>
                <a:spcPct val="80000"/>
              </a:lnSpc>
              <a:buFontTx/>
              <a:buAutoNum type="arabicPeriod"/>
            </a:pPr>
            <a:r>
              <a:rPr lang="cs-CZ" altLang="cs-CZ" sz="1600" dirty="0" smtClean="0">
                <a:latin typeface="Arial Narrow" panose="020B0606020202030204" pitchFamily="34" charset="0"/>
              </a:rPr>
              <a:t>Testy připravuje a provádí programátor, testy částí</a:t>
            </a:r>
          </a:p>
          <a:p>
            <a:pPr marL="990600" lvl="1" indent="-533400" eaLnBrk="1" hangingPunct="1">
              <a:lnSpc>
                <a:spcPct val="80000"/>
              </a:lnSpc>
            </a:pPr>
            <a:r>
              <a:rPr lang="cs-CZ" altLang="cs-CZ" sz="1600" dirty="0" smtClean="0">
                <a:latin typeface="Arial Narrow" panose="020B0606020202030204" pitchFamily="34" charset="0"/>
              </a:rPr>
              <a:t>Po napsání programů (kromě testů částí se to nedoporučuje)</a:t>
            </a:r>
          </a:p>
          <a:p>
            <a:pPr marL="990600" lvl="1" indent="-533400" eaLnBrk="1" hangingPunct="1">
              <a:lnSpc>
                <a:spcPct val="80000"/>
              </a:lnSpc>
            </a:pPr>
            <a:r>
              <a:rPr lang="cs-CZ" altLang="cs-CZ" sz="1600" dirty="0" smtClean="0">
                <a:latin typeface="Arial Narrow" panose="020B0606020202030204" pitchFamily="34" charset="0"/>
              </a:rPr>
              <a:t>Před napsáním programů (agilní vývoj - návrh testů, oponentury specifikací, formulace testovatelných výstupů)</a:t>
            </a:r>
          </a:p>
          <a:p>
            <a:pPr marL="609600" indent="-609600" eaLnBrk="1" hangingPunct="1">
              <a:lnSpc>
                <a:spcPct val="80000"/>
              </a:lnSpc>
              <a:buFontTx/>
              <a:buAutoNum type="arabicPeriod"/>
            </a:pPr>
            <a:r>
              <a:rPr lang="cs-CZ" altLang="cs-CZ" sz="1600" dirty="0" smtClean="0">
                <a:latin typeface="Arial Narrow" panose="020B0606020202030204" pitchFamily="34" charset="0"/>
              </a:rPr>
              <a:t>Testy připravují a provádí </a:t>
            </a:r>
            <a:r>
              <a:rPr lang="cs-CZ" altLang="cs-CZ" sz="1600" dirty="0" err="1" smtClean="0">
                <a:latin typeface="Arial Narrow" panose="020B0606020202030204" pitchFamily="34" charset="0"/>
              </a:rPr>
              <a:t>testéři</a:t>
            </a:r>
            <a:r>
              <a:rPr lang="cs-CZ" altLang="cs-CZ" sz="1600" dirty="0" smtClean="0">
                <a:latin typeface="Arial Narrow" panose="020B0606020202030204" pitchFamily="34" charset="0"/>
              </a:rPr>
              <a:t> (s možnou výjimkou testů částí) a systém testují jako černou skříňku</a:t>
            </a:r>
          </a:p>
          <a:p>
            <a:pPr marL="990600" lvl="1" indent="-533400" eaLnBrk="1" hangingPunct="1">
              <a:lnSpc>
                <a:spcPct val="80000"/>
              </a:lnSpc>
            </a:pPr>
            <a:r>
              <a:rPr lang="cs-CZ" altLang="cs-CZ" sz="1600" dirty="0" smtClean="0">
                <a:latin typeface="Arial Narrow" panose="020B0606020202030204" pitchFamily="34" charset="0"/>
              </a:rPr>
              <a:t>Nutné a velkých a u kritických systémů </a:t>
            </a:r>
          </a:p>
          <a:p>
            <a:pPr marL="990600" lvl="1" indent="-533400" eaLnBrk="1" hangingPunct="1">
              <a:lnSpc>
                <a:spcPct val="80000"/>
              </a:lnSpc>
            </a:pPr>
            <a:r>
              <a:rPr lang="cs-CZ" altLang="cs-CZ" sz="1600" dirty="0" smtClean="0">
                <a:latin typeface="Arial Narrow" panose="020B0606020202030204" pitchFamily="34" charset="0"/>
              </a:rPr>
              <a:t>Pracné ale účinné, v agilních metodách vývoje realizováno jinak</a:t>
            </a:r>
          </a:p>
          <a:p>
            <a:pPr marL="990600" lvl="1" indent="-533400" eaLnBrk="1" hangingPunct="1">
              <a:lnSpc>
                <a:spcPct val="80000"/>
              </a:lnSpc>
            </a:pPr>
            <a:r>
              <a:rPr lang="cs-CZ" altLang="cs-CZ" sz="1600" dirty="0" smtClean="0">
                <a:latin typeface="Arial Narrow" panose="020B0606020202030204" pitchFamily="34" charset="0"/>
              </a:rPr>
              <a:t>Je žádoucí opakování testů automatizovat. Úplná automatizace testování je podle teorie složitosti (např. test na mrtvý kód, </a:t>
            </a:r>
            <a:r>
              <a:rPr lang="cs-CZ" altLang="cs-CZ" sz="1600" dirty="0" err="1" smtClean="0">
                <a:latin typeface="Arial Narrow" panose="020B0606020202030204" pitchFamily="34" charset="0"/>
              </a:rPr>
              <a:t>Churchova</a:t>
            </a:r>
            <a:r>
              <a:rPr lang="cs-CZ" altLang="cs-CZ" sz="1600" dirty="0" smtClean="0">
                <a:latin typeface="Arial Narrow" panose="020B0606020202030204" pitchFamily="34" charset="0"/>
              </a:rPr>
              <a:t> téze) nereálná</a:t>
            </a:r>
          </a:p>
          <a:p>
            <a:pPr marL="609600" indent="-609600" eaLnBrk="1" hangingPunct="1">
              <a:lnSpc>
                <a:spcPct val="80000"/>
              </a:lnSpc>
              <a:buFontTx/>
              <a:buAutoNum type="arabicPeriod"/>
            </a:pPr>
            <a:r>
              <a:rPr lang="cs-CZ" altLang="cs-CZ" sz="1600" dirty="0" smtClean="0">
                <a:latin typeface="Arial Narrow" panose="020B0606020202030204" pitchFamily="34" charset="0"/>
              </a:rPr>
              <a:t>I varianta s </a:t>
            </a:r>
            <a:r>
              <a:rPr lang="cs-CZ" altLang="cs-CZ" sz="1600" dirty="0" err="1" smtClean="0">
                <a:latin typeface="Arial Narrow" panose="020B0606020202030204" pitchFamily="34" charset="0"/>
              </a:rPr>
              <a:t>testéry</a:t>
            </a:r>
            <a:r>
              <a:rPr lang="cs-CZ" altLang="cs-CZ" sz="1600" dirty="0" smtClean="0">
                <a:latin typeface="Arial Narrow" panose="020B0606020202030204" pitchFamily="34" charset="0"/>
              </a:rPr>
              <a:t> má dvě možnosti </a:t>
            </a:r>
          </a:p>
          <a:p>
            <a:pPr marL="990600" lvl="1" indent="-533400" eaLnBrk="1" hangingPunct="1">
              <a:lnSpc>
                <a:spcPct val="80000"/>
              </a:lnSpc>
            </a:pPr>
            <a:r>
              <a:rPr lang="cs-CZ" altLang="cs-CZ" sz="1600" dirty="0" smtClean="0">
                <a:latin typeface="Arial Narrow" panose="020B0606020202030204" pitchFamily="34" charset="0"/>
              </a:rPr>
              <a:t>Testování černých skříněk (pracné, účinnější), </a:t>
            </a:r>
            <a:r>
              <a:rPr lang="cs-CZ" altLang="cs-CZ" sz="1600" dirty="0" err="1" smtClean="0">
                <a:latin typeface="Arial Narrow" panose="020B0606020202030204" pitchFamily="34" charset="0"/>
              </a:rPr>
              <a:t>testér</a:t>
            </a:r>
            <a:r>
              <a:rPr lang="cs-CZ" altLang="cs-CZ" sz="1600" dirty="0" smtClean="0">
                <a:latin typeface="Arial Narrow" panose="020B0606020202030204" pitchFamily="34" charset="0"/>
              </a:rPr>
              <a:t> zná jen rozhraní, nezná kód, nemá znát ani </a:t>
            </a:r>
            <a:r>
              <a:rPr lang="cs-CZ" altLang="cs-CZ" sz="1600" dirty="0" err="1" smtClean="0">
                <a:latin typeface="Arial Narrow" panose="020B0606020202030204" pitchFamily="34" charset="0"/>
              </a:rPr>
              <a:t>kódéra</a:t>
            </a:r>
            <a:endParaRPr lang="cs-CZ" altLang="cs-CZ" sz="1600" dirty="0" smtClean="0">
              <a:latin typeface="Arial Narrow" panose="020B0606020202030204" pitchFamily="34" charset="0"/>
            </a:endParaRPr>
          </a:p>
          <a:p>
            <a:pPr marL="990600" lvl="1" indent="-533400" eaLnBrk="1" hangingPunct="1">
              <a:lnSpc>
                <a:spcPct val="80000"/>
              </a:lnSpc>
            </a:pPr>
            <a:r>
              <a:rPr lang="cs-CZ" altLang="cs-CZ" sz="1600" dirty="0" smtClean="0">
                <a:latin typeface="Arial Narrow" panose="020B0606020202030204" pitchFamily="34" charset="0"/>
              </a:rPr>
              <a:t>Testování bílých skříněk</a:t>
            </a:r>
          </a:p>
          <a:p>
            <a:pPr marL="609600" indent="-609600" eaLnBrk="1" hangingPunct="1">
              <a:lnSpc>
                <a:spcPct val="80000"/>
              </a:lnSpc>
              <a:buFontTx/>
              <a:buNone/>
            </a:pPr>
            <a:r>
              <a:rPr lang="cs-CZ" altLang="cs-CZ" sz="1600" dirty="0" smtClean="0">
                <a:latin typeface="Arial Narrow" panose="020B0606020202030204" pitchFamily="34" charset="0"/>
              </a:rPr>
              <a:t>Hlavní problém testů: dokazovat sám sobě</a:t>
            </a:r>
            <a:r>
              <a:rPr lang="cs-CZ" altLang="cs-CZ" sz="1600" dirty="0" smtClean="0"/>
              <a:t> nebo svému spolupracovníkovi</a:t>
            </a:r>
            <a:r>
              <a:rPr lang="cs-CZ" altLang="cs-CZ" sz="1600" dirty="0" smtClean="0">
                <a:latin typeface="Arial Narrow" panose="020B0606020202030204" pitchFamily="34" charset="0"/>
              </a:rPr>
              <a:t>, že </a:t>
            </a:r>
            <a:r>
              <a:rPr lang="cs-CZ" altLang="cs-CZ" sz="1600" dirty="0" smtClean="0"/>
              <a:t>jsme </a:t>
            </a:r>
            <a:r>
              <a:rPr lang="cs-CZ" altLang="cs-CZ" sz="1600" dirty="0" smtClean="0">
                <a:latin typeface="Arial Narrow" panose="020B0606020202030204" pitchFamily="34" charset="0"/>
              </a:rPr>
              <a:t>chyboval</a:t>
            </a:r>
            <a:r>
              <a:rPr lang="cs-CZ" altLang="cs-CZ" sz="1600" dirty="0" smtClean="0"/>
              <a:t>i</a:t>
            </a:r>
            <a:r>
              <a:rPr lang="cs-CZ" altLang="cs-CZ" sz="1600" dirty="0" smtClean="0">
                <a:latin typeface="Arial Narrow" panose="020B0606020202030204" pitchFamily="34" charset="0"/>
              </a:rPr>
              <a:t> – proto</a:t>
            </a:r>
            <a:r>
              <a:rPr lang="cs-CZ" altLang="cs-CZ" sz="1600" dirty="0" smtClean="0"/>
              <a:t> při testování černých skříněk musí testovat </a:t>
            </a:r>
            <a:r>
              <a:rPr lang="cs-CZ" altLang="cs-CZ" sz="1600" dirty="0" err="1" smtClean="0"/>
              <a:t>testéři</a:t>
            </a:r>
            <a:r>
              <a:rPr lang="cs-CZ" altLang="cs-CZ" sz="1600" dirty="0" smtClean="0"/>
              <a:t>, kteří kód nepsali a dokonce nemají ani znát autora kódu</a:t>
            </a:r>
            <a:r>
              <a:rPr lang="cs-CZ" altLang="cs-CZ" sz="1600" dirty="0" smtClean="0">
                <a:latin typeface="Arial Narrow" panose="020B0606020202030204" pitchFamily="34" charset="0"/>
              </a:rPr>
              <a:t>.</a:t>
            </a:r>
          </a:p>
          <a:p>
            <a:pPr marL="609600" indent="-609600" eaLnBrk="1" hangingPunct="1">
              <a:lnSpc>
                <a:spcPct val="80000"/>
              </a:lnSpc>
              <a:buFontTx/>
              <a:buNone/>
            </a:pPr>
            <a:r>
              <a:rPr lang="cs-CZ" altLang="cs-CZ" sz="2000" b="1" dirty="0" smtClean="0">
                <a:latin typeface="Arial Narrow" panose="020B0606020202030204" pitchFamily="34" charset="0"/>
              </a:rPr>
              <a:t>Být dobrým </a:t>
            </a:r>
            <a:r>
              <a:rPr lang="cs-CZ" altLang="cs-CZ" sz="2000" b="1" dirty="0" err="1" smtClean="0">
                <a:latin typeface="Arial Narrow" panose="020B0606020202030204" pitchFamily="34" charset="0"/>
              </a:rPr>
              <a:t>testérem</a:t>
            </a:r>
            <a:r>
              <a:rPr lang="cs-CZ" altLang="cs-CZ" sz="2000" b="1" dirty="0" smtClean="0">
                <a:latin typeface="Arial Narrow" panose="020B0606020202030204" pitchFamily="34" charset="0"/>
              </a:rPr>
              <a:t> vyžaduje specifický talent.</a:t>
            </a:r>
          </a:p>
          <a:p>
            <a:pPr marL="609600" indent="-609600" eaLnBrk="1" hangingPunct="1">
              <a:lnSpc>
                <a:spcPct val="80000"/>
              </a:lnSpc>
              <a:buFontTx/>
              <a:buNone/>
            </a:pPr>
            <a:r>
              <a:rPr lang="cs-CZ" altLang="cs-CZ" sz="2000" dirty="0" smtClean="0">
                <a:latin typeface="Arial Narrow" panose="020B0606020202030204" pitchFamily="34" charset="0"/>
              </a:rPr>
              <a:t>Je důležité už ve specifikacích a především v návrhu systému zohledňovat možnosti testování</a:t>
            </a:r>
            <a:r>
              <a:rPr lang="cs-CZ" altLang="cs-CZ" sz="2000" dirty="0" smtClean="0"/>
              <a:t> (viz agilní programování)</a:t>
            </a:r>
          </a:p>
        </p:txBody>
      </p:sp>
      <p:sp>
        <p:nvSpPr>
          <p:cNvPr id="172038" name="AutoShape 4"/>
          <p:cNvSpPr>
            <a:spLocks noChangeArrowheads="1"/>
          </p:cNvSpPr>
          <p:nvPr/>
        </p:nvSpPr>
        <p:spPr bwMode="auto">
          <a:xfrm>
            <a:off x="9404350" y="0"/>
            <a:ext cx="77788" cy="314325"/>
          </a:xfrm>
          <a:prstGeom prst="upArrow">
            <a:avLst>
              <a:gd name="adj1" fmla="val 50000"/>
              <a:gd name="adj2" fmla="val 1094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193A487-2792-4FA1-AE74-DA6B4DEE26C0}"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3C26BD0-9878-48A8-BCCC-2791F4EE449D}" type="slidenum">
              <a:rPr lang="cs-CZ" altLang="cs-CZ">
                <a:latin typeface="Arial" panose="020B0604020202020204" pitchFamily="34" charset="0"/>
              </a:rPr>
              <a:pPr eaLnBrk="1" hangingPunct="1"/>
              <a:t>169</a:t>
            </a:fld>
            <a:endParaRPr lang="cs-CZ" altLang="cs-CZ">
              <a:latin typeface="Arial" panose="020B0604020202020204" pitchFamily="34" charset="0"/>
            </a:endParaRPr>
          </a:p>
        </p:txBody>
      </p:sp>
      <p:sp>
        <p:nvSpPr>
          <p:cNvPr id="173060" name="Rectangle 2"/>
          <p:cNvSpPr>
            <a:spLocks noGrp="1" noChangeArrowheads="1"/>
          </p:cNvSpPr>
          <p:nvPr>
            <p:ph type="title"/>
          </p:nvPr>
        </p:nvSpPr>
        <p:spPr/>
        <p:txBody>
          <a:bodyPr/>
          <a:lstStyle/>
          <a:p>
            <a:pPr eaLnBrk="1" hangingPunct="1"/>
            <a:r>
              <a:rPr lang="cs-CZ" altLang="cs-CZ" sz="4000" smtClean="0"/>
              <a:t>Testování černých skříněk je důkladnější, ale pracnější</a:t>
            </a:r>
          </a:p>
        </p:txBody>
      </p:sp>
      <p:sp>
        <p:nvSpPr>
          <p:cNvPr id="173061" name="Rectangle 3"/>
          <p:cNvSpPr>
            <a:spLocks noGrp="1" noChangeArrowheads="1"/>
          </p:cNvSpPr>
          <p:nvPr>
            <p:ph type="body" idx="1"/>
          </p:nvPr>
        </p:nvSpPr>
        <p:spPr>
          <a:xfrm>
            <a:off x="736600" y="2151063"/>
            <a:ext cx="8356600" cy="3608387"/>
          </a:xfrm>
        </p:spPr>
        <p:txBody>
          <a:bodyPr/>
          <a:lstStyle/>
          <a:p>
            <a:pPr eaLnBrk="1" hangingPunct="1">
              <a:lnSpc>
                <a:spcPct val="90000"/>
              </a:lnSpc>
            </a:pPr>
            <a:r>
              <a:rPr lang="cs-CZ" altLang="cs-CZ" sz="2400" smtClean="0"/>
              <a:t>Je zaměřeno jednoznačně na rozhraní</a:t>
            </a:r>
          </a:p>
          <a:p>
            <a:pPr eaLnBrk="1" hangingPunct="1">
              <a:lnSpc>
                <a:spcPct val="90000"/>
              </a:lnSpc>
            </a:pPr>
            <a:r>
              <a:rPr lang="cs-CZ" altLang="cs-CZ" sz="2400" smtClean="0"/>
              <a:t>Nevadí osobní vazby mezi kodéry a testéry, není tendence krýt kamarády</a:t>
            </a:r>
          </a:p>
          <a:p>
            <a:pPr eaLnBrk="1" hangingPunct="1">
              <a:lnSpc>
                <a:spcPct val="90000"/>
              </a:lnSpc>
            </a:pPr>
            <a:r>
              <a:rPr lang="cs-CZ" altLang="cs-CZ" sz="2400" smtClean="0"/>
              <a:t>Testéři by neměli navrhovat opravy, poněvadž to podle zkušeností zhoršuje jejich kapacitu detekovat chyby</a:t>
            </a:r>
          </a:p>
          <a:p>
            <a:pPr lvl="1" eaLnBrk="1" hangingPunct="1">
              <a:lnSpc>
                <a:spcPct val="90000"/>
              </a:lnSpc>
            </a:pPr>
            <a:r>
              <a:rPr lang="cs-CZ" altLang="cs-CZ" sz="2000" smtClean="0"/>
              <a:t>důsledek: při oponenturách detekuji případy selhání, ale nemám nic opravovat</a:t>
            </a:r>
          </a:p>
          <a:p>
            <a:pPr lvl="1" eaLnBrk="1" hangingPunct="1">
              <a:lnSpc>
                <a:spcPct val="90000"/>
              </a:lnSpc>
            </a:pPr>
            <a:r>
              <a:rPr lang="cs-CZ" altLang="cs-CZ" sz="2000" smtClean="0"/>
              <a:t>Podobně by to mělo být i uvýstupů testů a zaznamenávaní stížností uživatelů</a:t>
            </a:r>
          </a:p>
          <a:p>
            <a:pPr lvl="2" eaLnBrk="1" hangingPunct="1">
              <a:lnSpc>
                <a:spcPct val="90000"/>
              </a:lnSpc>
            </a:pPr>
            <a:r>
              <a:rPr lang="cs-CZ" altLang="cs-CZ" sz="1800" smtClean="0"/>
              <a:t>Detekuji problém ale </a:t>
            </a:r>
            <a:r>
              <a:rPr lang="cs-CZ" altLang="cs-CZ" sz="1800" b="1" smtClean="0"/>
              <a:t>nesnažím se ho ihned řešit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819150" y="1152525"/>
            <a:ext cx="8355013" cy="1800225"/>
          </a:xfrm>
        </p:spPr>
        <p:txBody>
          <a:bodyPr/>
          <a:lstStyle/>
          <a:p>
            <a:pPr eaLnBrk="1" hangingPunct="1"/>
            <a:r>
              <a:rPr lang="cs-CZ" altLang="cs-CZ" sz="4000" smtClean="0"/>
              <a:t>Úzké místo je specifikace požadavků a často také kvalita vize, vize se často ani nedokumentuje!!!</a:t>
            </a:r>
          </a:p>
        </p:txBody>
      </p:sp>
      <p:sp>
        <p:nvSpPr>
          <p:cNvPr id="14339" name="Rectangle 3"/>
          <p:cNvSpPr>
            <a:spLocks noGrp="1" noChangeArrowheads="1"/>
          </p:cNvSpPr>
          <p:nvPr>
            <p:ph type="subTitle" idx="1"/>
          </p:nvPr>
        </p:nvSpPr>
        <p:spPr>
          <a:xfrm>
            <a:off x="1474788" y="3671888"/>
            <a:ext cx="6880225" cy="1655762"/>
          </a:xfrm>
        </p:spPr>
        <p:txBody>
          <a:bodyPr/>
          <a:lstStyle/>
          <a:p>
            <a:pPr eaLnBrk="1" hangingPunct="1"/>
            <a:r>
              <a:rPr lang="cs-CZ" altLang="cs-CZ" smtClean="0"/>
              <a:t>Nedostatek je analytiků, odborníků na IT a byznys a SW architektů. Ti ale rozhodují o úspěchu i neúspěchu </a:t>
            </a:r>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Nadpis 1"/>
          <p:cNvSpPr>
            <a:spLocks noGrp="1"/>
          </p:cNvSpPr>
          <p:nvPr>
            <p:ph type="title"/>
          </p:nvPr>
        </p:nvSpPr>
        <p:spPr/>
        <p:txBody>
          <a:bodyPr/>
          <a:lstStyle/>
          <a:p>
            <a:r>
              <a:rPr lang="cs-CZ" altLang="cs-CZ" smtClean="0"/>
              <a:t>Účinnost testování</a:t>
            </a:r>
          </a:p>
        </p:txBody>
      </p:sp>
      <p:graphicFrame>
        <p:nvGraphicFramePr>
          <p:cNvPr id="7" name="Zástupný symbol pro obsah 6"/>
          <p:cNvGraphicFramePr>
            <a:graphicFrameLocks noGrp="1"/>
          </p:cNvGraphicFramePr>
          <p:nvPr>
            <p:ph idx="1"/>
          </p:nvPr>
        </p:nvGraphicFramePr>
        <p:xfrm>
          <a:off x="736600" y="1416050"/>
          <a:ext cx="8356600" cy="2316432"/>
        </p:xfrm>
        <a:graphic>
          <a:graphicData uri="http://schemas.openxmlformats.org/drawingml/2006/table">
            <a:tbl>
              <a:tblPr firstRow="1" bandRow="1">
                <a:tableStyleId>{5C22544A-7EE6-4342-B048-85BDC9FD1C3A}</a:tableStyleId>
              </a:tblPr>
              <a:tblGrid>
                <a:gridCol w="4178300"/>
                <a:gridCol w="4178300"/>
              </a:tblGrid>
              <a:tr h="579041">
                <a:tc>
                  <a:txBody>
                    <a:bodyPr/>
                    <a:lstStyle/>
                    <a:p>
                      <a:r>
                        <a:rPr lang="cs-CZ" sz="2800" dirty="0" smtClean="0"/>
                        <a:t>Částí</a:t>
                      </a:r>
                      <a:r>
                        <a:rPr lang="cs-CZ" sz="2800" baseline="0" dirty="0" smtClean="0"/>
                        <a:t> (unit </a:t>
                      </a:r>
                      <a:r>
                        <a:rPr lang="cs-CZ" sz="2800" baseline="0" dirty="0" err="1" smtClean="0"/>
                        <a:t>tests</a:t>
                      </a:r>
                      <a:r>
                        <a:rPr lang="cs-CZ" sz="2800" baseline="0" dirty="0" smtClean="0"/>
                        <a:t>)</a:t>
                      </a:r>
                      <a:endParaRPr lang="cs-CZ" sz="2800" dirty="0"/>
                    </a:p>
                  </a:txBody>
                  <a:tcPr marT="45714" marB="45714"/>
                </a:tc>
                <a:tc>
                  <a:txBody>
                    <a:bodyPr/>
                    <a:lstStyle/>
                    <a:p>
                      <a:pPr algn="r"/>
                      <a:r>
                        <a:rPr lang="cs-CZ" sz="3200" dirty="0" smtClean="0"/>
                        <a:t>24%</a:t>
                      </a:r>
                      <a:endParaRPr lang="cs-CZ" sz="3200" dirty="0"/>
                    </a:p>
                  </a:txBody>
                  <a:tcPr marT="45714" marB="45714"/>
                </a:tc>
              </a:tr>
              <a:tr h="579041">
                <a:tc>
                  <a:txBody>
                    <a:bodyPr/>
                    <a:lstStyle/>
                    <a:p>
                      <a:r>
                        <a:rPr lang="cs-CZ" sz="3200" dirty="0" smtClean="0"/>
                        <a:t>Systému</a:t>
                      </a:r>
                      <a:endParaRPr lang="cs-CZ" sz="3200" dirty="0"/>
                    </a:p>
                  </a:txBody>
                  <a:tcPr marT="45714" marB="45714"/>
                </a:tc>
                <a:tc>
                  <a:txBody>
                    <a:bodyPr/>
                    <a:lstStyle/>
                    <a:p>
                      <a:pPr algn="r"/>
                      <a:r>
                        <a:rPr lang="cs-CZ" sz="3200" dirty="0" smtClean="0"/>
                        <a:t>36%</a:t>
                      </a:r>
                      <a:endParaRPr lang="cs-CZ" sz="3200" dirty="0"/>
                    </a:p>
                  </a:txBody>
                  <a:tcPr marT="45714" marB="45714"/>
                </a:tc>
              </a:tr>
              <a:tr h="579041">
                <a:tc>
                  <a:txBody>
                    <a:bodyPr/>
                    <a:lstStyle/>
                    <a:p>
                      <a:r>
                        <a:rPr lang="cs-CZ" sz="3200" dirty="0" smtClean="0"/>
                        <a:t>Funkcí</a:t>
                      </a:r>
                      <a:endParaRPr lang="cs-CZ" sz="3200" dirty="0"/>
                    </a:p>
                  </a:txBody>
                  <a:tcPr marT="45714" marB="45714"/>
                </a:tc>
                <a:tc>
                  <a:txBody>
                    <a:bodyPr/>
                    <a:lstStyle/>
                    <a:p>
                      <a:pPr algn="r"/>
                      <a:r>
                        <a:rPr lang="cs-CZ" sz="3200" dirty="0" smtClean="0"/>
                        <a:t>25%</a:t>
                      </a:r>
                      <a:endParaRPr lang="cs-CZ" sz="3200" dirty="0"/>
                    </a:p>
                  </a:txBody>
                  <a:tcPr marT="45714" marB="45714"/>
                </a:tc>
              </a:tr>
              <a:tr h="579041">
                <a:tc>
                  <a:txBody>
                    <a:bodyPr/>
                    <a:lstStyle/>
                    <a:p>
                      <a:r>
                        <a:rPr lang="cs-CZ" sz="3200" dirty="0" smtClean="0"/>
                        <a:t>Integrační</a:t>
                      </a:r>
                      <a:endParaRPr lang="cs-CZ" sz="3200" dirty="0"/>
                    </a:p>
                  </a:txBody>
                  <a:tcPr marT="45714" marB="45714"/>
                </a:tc>
                <a:tc>
                  <a:txBody>
                    <a:bodyPr/>
                    <a:lstStyle/>
                    <a:p>
                      <a:pPr algn="r"/>
                      <a:r>
                        <a:rPr lang="cs-CZ" sz="3200" dirty="0" smtClean="0"/>
                        <a:t>24%</a:t>
                      </a:r>
                      <a:endParaRPr lang="cs-CZ" sz="3200" dirty="0"/>
                    </a:p>
                  </a:txBody>
                  <a:tcPr marT="45714" marB="45714"/>
                </a:tc>
              </a:tr>
            </a:tbl>
          </a:graphicData>
        </a:graphic>
      </p:graphicFrame>
      <p:sp>
        <p:nvSpPr>
          <p:cNvPr id="4" name="Zástupný symbol pro datum 3"/>
          <p:cNvSpPr>
            <a:spLocks noGrp="1"/>
          </p:cNvSpPr>
          <p:nvPr>
            <p:ph type="dt" sz="quarter" idx="10"/>
          </p:nvPr>
        </p:nvSpPr>
        <p:spPr/>
        <p:txBody>
          <a:bodyPr/>
          <a:lstStyle/>
          <a:p>
            <a:pPr>
              <a:defRPr/>
            </a:pPr>
            <a:fld id="{2E6B0430-4E0C-4520-B350-3B18899F4018}"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5AA6AF1-1DE0-420E-A4F2-60AB7CF30AE4}" type="slidenum">
              <a:rPr lang="cs-CZ" altLang="cs-CZ">
                <a:latin typeface="Arial" panose="020B0604020202020204" pitchFamily="34" charset="0"/>
              </a:rPr>
              <a:pPr eaLnBrk="1" hangingPunct="1"/>
              <a:t>170</a:t>
            </a:fld>
            <a:endParaRPr lang="cs-CZ" altLang="cs-CZ">
              <a:latin typeface="Arial" panose="020B0604020202020204" pitchFamily="34" charset="0"/>
            </a:endParaRPr>
          </a:p>
        </p:txBody>
      </p:sp>
      <p:sp>
        <p:nvSpPr>
          <p:cNvPr id="174102" name="Text Box 7"/>
          <p:cNvSpPr txBox="1">
            <a:spLocks noChangeArrowheads="1"/>
          </p:cNvSpPr>
          <p:nvPr/>
        </p:nvSpPr>
        <p:spPr bwMode="auto">
          <a:xfrm>
            <a:off x="306388" y="4103688"/>
            <a:ext cx="9410700"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800">
                <a:latin typeface="Arial" panose="020B0604020202020204" pitchFamily="34" charset="0"/>
              </a:rPr>
              <a:t>Provádí-li se testování částí, systému a integrační testování, je celková účinnost 1-0.76*0,75*0,64= 0,64.Je to asi příliš pesimistické, poněvadž se nejvíce frekventované chyby se odhalí dříve, i tak hlavní závěr o malé účinnosti platí</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quarter" idx="10"/>
          </p:nvPr>
        </p:nvSpPr>
        <p:spPr/>
        <p:txBody>
          <a:bodyPr/>
          <a:lstStyle/>
          <a:p>
            <a:pPr>
              <a:defRPr/>
            </a:pPr>
            <a:fld id="{75F241C3-2171-45C0-B4DF-FFCD349595AA}" type="datetime1">
              <a:rPr lang="cs-CZ" smtClean="0"/>
              <a:pPr>
                <a:defRPr/>
              </a:pPr>
              <a:t>3.10.2015</a:t>
            </a:fld>
            <a:endParaRPr lang="cs-CZ"/>
          </a:p>
        </p:txBody>
      </p:sp>
      <p:sp>
        <p:nvSpPr>
          <p:cNvPr id="3" name="Zástupný symbol pro číslo snímku 2"/>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0E29BBF-2AF1-4147-8797-36F4AA7C7022}" type="slidenum">
              <a:rPr lang="cs-CZ" altLang="cs-CZ">
                <a:latin typeface="Arial" panose="020B0604020202020204" pitchFamily="34" charset="0"/>
              </a:rPr>
              <a:pPr eaLnBrk="1" hangingPunct="1"/>
              <a:t>171</a:t>
            </a:fld>
            <a:endParaRPr lang="cs-CZ" altLang="cs-CZ">
              <a:latin typeface="Arial" panose="020B0604020202020204" pitchFamily="34" charset="0"/>
            </a:endParaRPr>
          </a:p>
        </p:txBody>
      </p:sp>
      <p:sp>
        <p:nvSpPr>
          <p:cNvPr id="175108" name="Text Box 7"/>
          <p:cNvSpPr txBox="1">
            <a:spLocks noChangeArrowheads="1"/>
          </p:cNvSpPr>
          <p:nvPr/>
        </p:nvSpPr>
        <p:spPr bwMode="auto">
          <a:xfrm>
            <a:off x="306388" y="1079500"/>
            <a:ext cx="94107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4000">
                <a:latin typeface="Arial" panose="020B0604020202020204" pitchFamily="34" charset="0"/>
              </a:rPr>
              <a:t>Provádí-li se testování částí, systému a integrační testování, je celková účinnost 1-0.76*0,75*0,64= 0,64.Je to asi příliš pesimistické, poněvadž se nejvíce frekventované chyby se odhalí dříve, i tak hlavní závěr o malé účinnosti platí</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309DE10-478D-43F1-8EE7-EA1FC90A7303}"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3A70273-E26A-4301-9AA0-238100406F12}" type="slidenum">
              <a:rPr lang="cs-CZ" altLang="cs-CZ">
                <a:latin typeface="Arial" panose="020B0604020202020204" pitchFamily="34" charset="0"/>
              </a:rPr>
              <a:pPr eaLnBrk="1" hangingPunct="1"/>
              <a:t>172</a:t>
            </a:fld>
            <a:endParaRPr lang="cs-CZ" altLang="cs-CZ">
              <a:latin typeface="Arial" panose="020B0604020202020204" pitchFamily="34" charset="0"/>
            </a:endParaRPr>
          </a:p>
        </p:txBody>
      </p:sp>
      <p:sp>
        <p:nvSpPr>
          <p:cNvPr id="176132" name="Rectangle 2"/>
          <p:cNvSpPr>
            <a:spLocks noGrp="1" noChangeArrowheads="1"/>
          </p:cNvSpPr>
          <p:nvPr>
            <p:ph type="title"/>
          </p:nvPr>
        </p:nvSpPr>
        <p:spPr/>
        <p:txBody>
          <a:bodyPr/>
          <a:lstStyle/>
          <a:p>
            <a:pPr eaLnBrk="1" hangingPunct="1"/>
            <a:r>
              <a:rPr lang="cs-CZ" altLang="cs-CZ" smtClean="0"/>
              <a:t>Výpočet pravděpodobnosti</a:t>
            </a:r>
          </a:p>
        </p:txBody>
      </p:sp>
      <p:sp>
        <p:nvSpPr>
          <p:cNvPr id="176133" name="Rectangle 3"/>
          <p:cNvSpPr>
            <a:spLocks noGrp="1" noChangeArrowheads="1"/>
          </p:cNvSpPr>
          <p:nvPr>
            <p:ph type="body" idx="1"/>
          </p:nvPr>
        </p:nvSpPr>
        <p:spPr/>
        <p:txBody>
          <a:bodyPr/>
          <a:lstStyle/>
          <a:p>
            <a:pPr eaLnBrk="1" hangingPunct="1"/>
            <a:r>
              <a:rPr lang="cs-CZ" altLang="cs-CZ" smtClean="0"/>
              <a:t>P</a:t>
            </a:r>
            <a:r>
              <a:rPr lang="cs-CZ" altLang="cs-CZ" baseline="-25000" smtClean="0"/>
              <a:t>odhalí </a:t>
            </a:r>
            <a:r>
              <a:rPr lang="cs-CZ" altLang="cs-CZ" smtClean="0"/>
              <a:t>= 1-P</a:t>
            </a:r>
            <a:r>
              <a:rPr lang="cs-CZ" altLang="cs-CZ" baseline="-25000" smtClean="0"/>
              <a:t>neodhalí</a:t>
            </a:r>
          </a:p>
          <a:p>
            <a:pPr eaLnBrk="1" hangingPunct="1"/>
            <a:endParaRPr lang="cs-CZ" altLang="cs-CZ" baseline="-25000" smtClean="0"/>
          </a:p>
          <a:p>
            <a:pPr eaLnBrk="1" hangingPunct="1"/>
            <a:r>
              <a:rPr lang="cs-CZ" altLang="cs-CZ" smtClean="0"/>
              <a:t>P</a:t>
            </a:r>
            <a:r>
              <a:rPr lang="cs-CZ" altLang="cs-CZ" baseline="-25000" smtClean="0"/>
              <a:t>neodhalí </a:t>
            </a:r>
            <a:r>
              <a:rPr lang="cs-CZ" altLang="cs-CZ" smtClean="0"/>
              <a:t>= </a:t>
            </a:r>
            <a:r>
              <a:rPr lang="cs-CZ" altLang="cs-CZ" smtClean="0">
                <a:sym typeface="Symbol" panose="05050102010706020507" pitchFamily="18" charset="2"/>
              </a:rPr>
              <a:t></a:t>
            </a:r>
            <a:r>
              <a:rPr lang="cs-CZ" altLang="cs-CZ" baseline="-25000" smtClean="0"/>
              <a:t>i</a:t>
            </a:r>
            <a:r>
              <a:rPr lang="cs-CZ" altLang="cs-CZ" smtClean="0"/>
              <a:t> (1-P</a:t>
            </a:r>
            <a:r>
              <a:rPr lang="cs-CZ" altLang="cs-CZ" baseline="-25000" smtClean="0"/>
              <a:t>odhalí-i</a:t>
            </a:r>
            <a:r>
              <a:rPr lang="cs-CZ" altLang="cs-CZ" smtClean="0"/>
              <a:t>)</a:t>
            </a:r>
          </a:p>
          <a:p>
            <a:pPr eaLnBrk="1" hangingPunct="1"/>
            <a:endParaRPr lang="cs-CZ" altLang="cs-CZ" smtClean="0"/>
          </a:p>
          <a:p>
            <a:pPr eaLnBrk="1" hangingPunct="1"/>
            <a:r>
              <a:rPr lang="cs-CZ" altLang="cs-CZ" smtClean="0"/>
              <a:t>P</a:t>
            </a:r>
            <a:r>
              <a:rPr lang="cs-CZ" altLang="cs-CZ" baseline="-25000" smtClean="0"/>
              <a:t>odhalí </a:t>
            </a:r>
            <a:r>
              <a:rPr lang="cs-CZ" altLang="cs-CZ" smtClean="0"/>
              <a:t>= 1 - </a:t>
            </a:r>
            <a:r>
              <a:rPr lang="cs-CZ" altLang="cs-CZ" smtClean="0">
                <a:sym typeface="Symbol" panose="05050102010706020507" pitchFamily="18" charset="2"/>
              </a:rPr>
              <a:t></a:t>
            </a:r>
            <a:r>
              <a:rPr lang="cs-CZ" altLang="cs-CZ" baseline="-25000" smtClean="0"/>
              <a:t>i</a:t>
            </a:r>
            <a:r>
              <a:rPr lang="cs-CZ" altLang="cs-CZ" smtClean="0"/>
              <a:t> (1-P</a:t>
            </a:r>
            <a:r>
              <a:rPr lang="cs-CZ" altLang="cs-CZ" baseline="-25000" smtClean="0"/>
              <a:t>odhalí-i</a:t>
            </a:r>
            <a:r>
              <a:rPr lang="cs-CZ" altLang="cs-CZ" smtClean="0"/>
              <a:t>)</a:t>
            </a:r>
            <a:endParaRPr lang="cs-CZ" altLang="cs-CZ" baseline="-25000" smtClean="0"/>
          </a:p>
          <a:p>
            <a:pPr eaLnBrk="1" hangingPunct="1"/>
            <a:endParaRPr lang="cs-CZ" altLang="cs-CZ" baseline="-25000" smtClean="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F71984DD-9D21-4A25-BBAC-C8C7217FC6A5}"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3692E3D-3C5A-4073-9A6B-BA38E276D7E4}" type="slidenum">
              <a:rPr lang="cs-CZ" altLang="cs-CZ">
                <a:latin typeface="Arial" panose="020B0604020202020204" pitchFamily="34" charset="0"/>
              </a:rPr>
              <a:pPr eaLnBrk="1" hangingPunct="1"/>
              <a:t>173</a:t>
            </a:fld>
            <a:endParaRPr lang="cs-CZ" altLang="cs-CZ">
              <a:latin typeface="Arial" panose="020B0604020202020204" pitchFamily="34" charset="0"/>
            </a:endParaRPr>
          </a:p>
        </p:txBody>
      </p:sp>
      <p:sp>
        <p:nvSpPr>
          <p:cNvPr id="177156" name="Rectangle 2"/>
          <p:cNvSpPr>
            <a:spLocks noGrp="1" noChangeArrowheads="1"/>
          </p:cNvSpPr>
          <p:nvPr>
            <p:ph type="title"/>
          </p:nvPr>
        </p:nvSpPr>
        <p:spPr>
          <a:xfrm>
            <a:off x="736600" y="144463"/>
            <a:ext cx="8356600" cy="1079500"/>
          </a:xfrm>
        </p:spPr>
        <p:txBody>
          <a:bodyPr/>
          <a:lstStyle/>
          <a:p>
            <a:pPr eaLnBrk="1" hangingPunct="1"/>
            <a:r>
              <a:rPr lang="cs-CZ" altLang="cs-CZ" smtClean="0"/>
              <a:t>Trochu terminologie</a:t>
            </a:r>
          </a:p>
        </p:txBody>
      </p:sp>
      <p:sp>
        <p:nvSpPr>
          <p:cNvPr id="177157" name="Rectangle 3"/>
          <p:cNvSpPr>
            <a:spLocks noGrp="1" noChangeArrowheads="1"/>
          </p:cNvSpPr>
          <p:nvPr>
            <p:ph type="body" idx="1"/>
          </p:nvPr>
        </p:nvSpPr>
        <p:spPr>
          <a:xfrm>
            <a:off x="736600" y="1152525"/>
            <a:ext cx="8356600" cy="4824413"/>
          </a:xfrm>
        </p:spPr>
        <p:txBody>
          <a:bodyPr/>
          <a:lstStyle/>
          <a:p>
            <a:pPr eaLnBrk="1" hangingPunct="1">
              <a:lnSpc>
                <a:spcPct val="80000"/>
              </a:lnSpc>
            </a:pPr>
            <a:r>
              <a:rPr lang="cs-CZ" altLang="cs-CZ" sz="2800" b="1" smtClean="0">
                <a:latin typeface="Arial Narrow" panose="020B0606020202030204" pitchFamily="34" charset="0"/>
              </a:rPr>
              <a:t>Validace: </a:t>
            </a:r>
            <a:r>
              <a:rPr lang="cs-CZ" altLang="cs-CZ" sz="2800" smtClean="0">
                <a:latin typeface="Arial Narrow" panose="020B0606020202030204" pitchFamily="34" charset="0"/>
              </a:rPr>
              <a:t>Ověření správnosti systému nebo jeho funkčního modelu pokusem</a:t>
            </a:r>
          </a:p>
          <a:p>
            <a:pPr lvl="1" eaLnBrk="1" hangingPunct="1">
              <a:lnSpc>
                <a:spcPct val="80000"/>
              </a:lnSpc>
            </a:pPr>
            <a:r>
              <a:rPr lang="cs-CZ" altLang="cs-CZ" sz="2400" smtClean="0">
                <a:latin typeface="Arial Narrow" panose="020B0606020202030204" pitchFamily="34" charset="0"/>
              </a:rPr>
              <a:t>Standardní test (věc vývojářů)</a:t>
            </a:r>
          </a:p>
          <a:p>
            <a:pPr lvl="1" eaLnBrk="1" hangingPunct="1">
              <a:lnSpc>
                <a:spcPct val="80000"/>
              </a:lnSpc>
            </a:pPr>
            <a:r>
              <a:rPr lang="cs-CZ" altLang="cs-CZ" sz="2400" smtClean="0">
                <a:latin typeface="Arial Narrow" panose="020B0606020202030204" pitchFamily="34" charset="0"/>
              </a:rPr>
              <a:t>Předvádění uživatelům (tak to chápe ISO 9000</a:t>
            </a:r>
            <a:r>
              <a:rPr lang="cs-CZ" altLang="cs-CZ" sz="2400" smtClean="0"/>
              <a:t> ISO 25000, viz též ISO 20000</a:t>
            </a:r>
            <a:r>
              <a:rPr lang="cs-CZ" altLang="cs-CZ" sz="2400" smtClean="0">
                <a:latin typeface="Arial Narrow" panose="020B0606020202030204" pitchFamily="34" charset="0"/>
              </a:rPr>
              <a:t>)</a:t>
            </a:r>
          </a:p>
          <a:p>
            <a:pPr eaLnBrk="1" hangingPunct="1">
              <a:lnSpc>
                <a:spcPct val="80000"/>
              </a:lnSpc>
              <a:buFontTx/>
              <a:buNone/>
            </a:pPr>
            <a:r>
              <a:rPr lang="cs-CZ" altLang="cs-CZ" sz="2800" smtClean="0">
                <a:latin typeface="Arial Narrow" panose="020B0606020202030204" pitchFamily="34" charset="0"/>
              </a:rPr>
              <a:t>V obou případech obdobné techniky. </a:t>
            </a:r>
          </a:p>
          <a:p>
            <a:pPr lvl="1" eaLnBrk="1" hangingPunct="1">
              <a:lnSpc>
                <a:spcPct val="80000"/>
              </a:lnSpc>
            </a:pPr>
            <a:r>
              <a:rPr lang="cs-CZ" altLang="cs-CZ" sz="2400" smtClean="0">
                <a:latin typeface="Arial Narrow" panose="020B0606020202030204" pitchFamily="34" charset="0"/>
              </a:rPr>
              <a:t>Předvedení bývá spojeno s testy systému a samozřejmě s předáváním.</a:t>
            </a:r>
          </a:p>
          <a:p>
            <a:pPr eaLnBrk="1" hangingPunct="1">
              <a:lnSpc>
                <a:spcPct val="80000"/>
              </a:lnSpc>
            </a:pPr>
            <a:r>
              <a:rPr lang="cs-CZ" altLang="cs-CZ" sz="2800" b="1" smtClean="0">
                <a:latin typeface="Arial Narrow" panose="020B0606020202030204" pitchFamily="34" charset="0"/>
              </a:rPr>
              <a:t>Verifikace: </a:t>
            </a:r>
            <a:r>
              <a:rPr lang="cs-CZ" altLang="cs-CZ" sz="2800" smtClean="0">
                <a:latin typeface="Arial Narrow" panose="020B0606020202030204" pitchFamily="34" charset="0"/>
              </a:rPr>
              <a:t>Ověření správnosti nějakého dokumentu důkazem či oponenturou. </a:t>
            </a:r>
          </a:p>
          <a:p>
            <a:pPr lvl="1" eaLnBrk="1" hangingPunct="1">
              <a:lnSpc>
                <a:spcPct val="80000"/>
              </a:lnSpc>
            </a:pPr>
            <a:r>
              <a:rPr lang="cs-CZ" altLang="cs-CZ" sz="2400" smtClean="0">
                <a:latin typeface="Arial Narrow" panose="020B0606020202030204" pitchFamily="34" charset="0"/>
              </a:rPr>
              <a:t>Často výstupního dokumentu  etapy proti zadávajícímu dokumentu etapy (vize/cíle * specifikace požadavků, specifikace požadavků * návrh, …)</a:t>
            </a:r>
          </a:p>
        </p:txBody>
      </p:sp>
      <p:sp>
        <p:nvSpPr>
          <p:cNvPr id="177158" name="AutoShape 6"/>
          <p:cNvSpPr>
            <a:spLocks noChangeArrowheads="1"/>
          </p:cNvSpPr>
          <p:nvPr/>
        </p:nvSpPr>
        <p:spPr bwMode="auto">
          <a:xfrm>
            <a:off x="9172575" y="0"/>
            <a:ext cx="153988" cy="177800"/>
          </a:xfrm>
          <a:prstGeom prst="upArrow">
            <a:avLst>
              <a:gd name="adj1" fmla="val 50000"/>
              <a:gd name="adj2" fmla="val 312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4E00BE5-1954-4D6F-A0ED-7ACEC4ADD66E}"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CA486C5-4624-4449-BF1F-C3CE5960591A}" type="slidenum">
              <a:rPr lang="cs-CZ" altLang="cs-CZ">
                <a:latin typeface="Arial" panose="020B0604020202020204" pitchFamily="34" charset="0"/>
              </a:rPr>
              <a:pPr eaLnBrk="1" hangingPunct="1"/>
              <a:t>174</a:t>
            </a:fld>
            <a:endParaRPr lang="cs-CZ" altLang="cs-CZ">
              <a:latin typeface="Arial" panose="020B0604020202020204" pitchFamily="34" charset="0"/>
            </a:endParaRPr>
          </a:p>
        </p:txBody>
      </p:sp>
      <p:sp>
        <p:nvSpPr>
          <p:cNvPr id="178180" name="Rectangle 2"/>
          <p:cNvSpPr>
            <a:spLocks noGrp="1" noChangeArrowheads="1"/>
          </p:cNvSpPr>
          <p:nvPr>
            <p:ph type="title"/>
          </p:nvPr>
        </p:nvSpPr>
        <p:spPr>
          <a:xfrm>
            <a:off x="736600" y="576263"/>
            <a:ext cx="8358188" cy="690562"/>
          </a:xfrm>
        </p:spPr>
        <p:txBody>
          <a:bodyPr/>
          <a:lstStyle/>
          <a:p>
            <a:pPr eaLnBrk="1" hangingPunct="1"/>
            <a:r>
              <a:rPr lang="cs-CZ" altLang="cs-CZ" smtClean="0"/>
              <a:t>Další způsoby léčby vodopádu</a:t>
            </a:r>
          </a:p>
        </p:txBody>
      </p:sp>
      <p:sp>
        <p:nvSpPr>
          <p:cNvPr id="178181" name="Rectangle 3"/>
          <p:cNvSpPr>
            <a:spLocks noGrp="1" noChangeArrowheads="1"/>
          </p:cNvSpPr>
          <p:nvPr>
            <p:ph type="body" idx="1"/>
          </p:nvPr>
        </p:nvSpPr>
        <p:spPr>
          <a:xfrm>
            <a:off x="409575" y="1584325"/>
            <a:ext cx="9010650" cy="4175125"/>
          </a:xfrm>
        </p:spPr>
        <p:txBody>
          <a:bodyPr/>
          <a:lstStyle/>
          <a:p>
            <a:pPr eaLnBrk="1" hangingPunct="1">
              <a:lnSpc>
                <a:spcPct val="90000"/>
              </a:lnSpc>
              <a:buFontTx/>
              <a:buNone/>
              <a:tabLst>
                <a:tab pos="5029200" algn="l"/>
              </a:tabLst>
            </a:pPr>
            <a:r>
              <a:rPr lang="cs-CZ" altLang="cs-CZ" sz="2400" smtClean="0">
                <a:latin typeface="Arial Narrow" panose="020B0606020202030204" pitchFamily="34" charset="0"/>
              </a:rPr>
              <a:t>Zkušenost ukazuje, že ani verifikace s validací nestačí,  protože nedostatečně chrání proti chybám ve specifikacích a v managementu projektu. Skutečně radikální léčba musí proto modifikovat metodu vodopádu – vložit častější zpětné vazby. Používaná řešení (lze je kombinovat):</a:t>
            </a:r>
          </a:p>
          <a:p>
            <a:pPr lvl="1" eaLnBrk="1" hangingPunct="1">
              <a:lnSpc>
                <a:spcPct val="90000"/>
              </a:lnSpc>
              <a:tabLst>
                <a:tab pos="5029200" algn="l"/>
              </a:tabLst>
            </a:pPr>
            <a:r>
              <a:rPr lang="cs-CZ" altLang="cs-CZ" sz="2000" smtClean="0">
                <a:latin typeface="Arial Narrow" panose="020B0606020202030204" pitchFamily="34" charset="0"/>
              </a:rPr>
              <a:t>Validovat specifikace předvedením SW prototypů (částečně funkčních modelů systému). To probudí blokované znalosti – lidé si uvědomí, co je třeba</a:t>
            </a:r>
          </a:p>
          <a:p>
            <a:pPr lvl="1" eaLnBrk="1" hangingPunct="1">
              <a:lnSpc>
                <a:spcPct val="90000"/>
              </a:lnSpc>
              <a:tabLst>
                <a:tab pos="5029200" algn="l"/>
              </a:tabLst>
            </a:pPr>
            <a:r>
              <a:rPr lang="cs-CZ" altLang="cs-CZ" sz="2000" smtClean="0">
                <a:latin typeface="Arial Narrow" panose="020B0606020202030204" pitchFamily="34" charset="0"/>
              </a:rPr>
              <a:t>Validovat i prototypy (spirálová metoda)</a:t>
            </a:r>
          </a:p>
          <a:p>
            <a:pPr lvl="1" eaLnBrk="1" hangingPunct="1">
              <a:lnSpc>
                <a:spcPct val="90000"/>
              </a:lnSpc>
              <a:tabLst>
                <a:tab pos="5029200" algn="l"/>
              </a:tabLst>
            </a:pPr>
            <a:r>
              <a:rPr lang="cs-CZ" altLang="cs-CZ" sz="2000" smtClean="0">
                <a:latin typeface="Arial Narrow" panose="020B0606020202030204" pitchFamily="34" charset="0"/>
              </a:rPr>
              <a:t>Postupně systém jako monolit rozšiřovat (iterativní metoda)</a:t>
            </a:r>
          </a:p>
          <a:p>
            <a:pPr lvl="1" eaLnBrk="1" hangingPunct="1">
              <a:lnSpc>
                <a:spcPct val="90000"/>
              </a:lnSpc>
              <a:tabLst>
                <a:tab pos="5029200" algn="l"/>
              </a:tabLst>
            </a:pPr>
            <a:r>
              <a:rPr lang="cs-CZ" altLang="cs-CZ" sz="2000" smtClean="0">
                <a:latin typeface="Arial Narrow" panose="020B0606020202030204" pitchFamily="34" charset="0"/>
              </a:rPr>
              <a:t> Systém inkrementálně rozšiřovat integrací autonomních aplikací integrovaných jako služby (inkrementální vývoj).</a:t>
            </a:r>
          </a:p>
          <a:p>
            <a:pPr algn="ctr" eaLnBrk="1" hangingPunct="1">
              <a:lnSpc>
                <a:spcPct val="90000"/>
              </a:lnSpc>
              <a:buFontTx/>
              <a:buNone/>
              <a:tabLst>
                <a:tab pos="5029200" algn="l"/>
              </a:tabLst>
            </a:pPr>
            <a:r>
              <a:rPr lang="cs-CZ" altLang="cs-CZ" sz="2400" i="1" smtClean="0">
                <a:latin typeface="Arial Narrow" panose="020B0606020202030204" pitchFamily="34" charset="0"/>
              </a:rPr>
              <a:t>Pro velké systémy a v řadě jiných situací je nutný inkrementální vývoj. Ten ale předpokládá vhodnou architekturu softwaru. </a:t>
            </a:r>
          </a:p>
        </p:txBody>
      </p:sp>
      <p:sp>
        <p:nvSpPr>
          <p:cNvPr id="178182" name="AutoShape 4"/>
          <p:cNvSpPr>
            <a:spLocks noChangeArrowheads="1"/>
          </p:cNvSpPr>
          <p:nvPr/>
        </p:nvSpPr>
        <p:spPr bwMode="auto">
          <a:xfrm>
            <a:off x="9250363" y="0"/>
            <a:ext cx="76200" cy="177800"/>
          </a:xfrm>
          <a:prstGeom prst="upArrow">
            <a:avLst>
              <a:gd name="adj1" fmla="val 50000"/>
              <a:gd name="adj2" fmla="val 6319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cs-CZ" altLang="cs-CZ" sz="4000" smtClean="0"/>
              <a:t>Zlepšování vizí u veřejných IS (státních)</a:t>
            </a:r>
          </a:p>
        </p:txBody>
      </p:sp>
      <p:sp>
        <p:nvSpPr>
          <p:cNvPr id="179203" name="Rectangle 3"/>
          <p:cNvSpPr>
            <a:spLocks noGrp="1" noChangeArrowheads="1"/>
          </p:cNvSpPr>
          <p:nvPr>
            <p:ph type="body" idx="1"/>
          </p:nvPr>
        </p:nvSpPr>
        <p:spPr/>
        <p:txBody>
          <a:bodyPr/>
          <a:lstStyle/>
          <a:p>
            <a:pPr>
              <a:lnSpc>
                <a:spcPct val="90000"/>
              </a:lnSpc>
            </a:pPr>
            <a:r>
              <a:rPr lang="cs-CZ" altLang="cs-CZ" smtClean="0"/>
              <a:t>Často narazíme na  to, že zákony značně omezují positivní efekty IS (viz ochrana osobních dat). Je tedy žádoucí zákony změnit</a:t>
            </a:r>
          </a:p>
          <a:p>
            <a:pPr lvl="1">
              <a:lnSpc>
                <a:spcPct val="90000"/>
              </a:lnSpc>
            </a:pPr>
            <a:r>
              <a:rPr lang="cs-CZ" altLang="cs-CZ" smtClean="0"/>
              <a:t>Lobování (působení na poslance přes známé)</a:t>
            </a:r>
          </a:p>
          <a:p>
            <a:pPr lvl="1">
              <a:lnSpc>
                <a:spcPct val="90000"/>
              </a:lnSpc>
            </a:pPr>
            <a:r>
              <a:rPr lang="cs-CZ" altLang="cs-CZ" smtClean="0"/>
              <a:t>Diskuse v médiích</a:t>
            </a:r>
          </a:p>
          <a:p>
            <a:pPr lvl="1">
              <a:lnSpc>
                <a:spcPct val="90000"/>
              </a:lnSpc>
            </a:pPr>
            <a:r>
              <a:rPr lang="cs-CZ" altLang="cs-CZ" smtClean="0"/>
              <a:t>Odborné články a jiné metody opřesvědčování veřejnosti</a:t>
            </a:r>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8EF257DF-973B-478E-AFAE-9F7BC44942B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D25FA4C-E09F-4B92-BDA2-21EE7745DCC0}" type="slidenum">
              <a:rPr lang="cs-CZ" altLang="cs-CZ">
                <a:latin typeface="Arial" panose="020B0604020202020204" pitchFamily="34" charset="0"/>
              </a:rPr>
              <a:pPr eaLnBrk="1" hangingPunct="1"/>
              <a:t>176</a:t>
            </a:fld>
            <a:endParaRPr lang="cs-CZ" altLang="cs-CZ">
              <a:latin typeface="Arial" panose="020B0604020202020204" pitchFamily="34" charset="0"/>
            </a:endParaRPr>
          </a:p>
        </p:txBody>
      </p:sp>
      <p:sp>
        <p:nvSpPr>
          <p:cNvPr id="180228" name="Rectangle 2050"/>
          <p:cNvSpPr>
            <a:spLocks noGrp="1" noChangeArrowheads="1"/>
          </p:cNvSpPr>
          <p:nvPr>
            <p:ph type="title"/>
          </p:nvPr>
        </p:nvSpPr>
        <p:spPr>
          <a:xfrm>
            <a:off x="736600" y="576263"/>
            <a:ext cx="8358188" cy="690562"/>
          </a:xfrm>
        </p:spPr>
        <p:txBody>
          <a:bodyPr/>
          <a:lstStyle/>
          <a:p>
            <a:pPr eaLnBrk="1" hangingPunct="1"/>
            <a:r>
              <a:rPr lang="cs-CZ" altLang="cs-CZ" smtClean="0"/>
              <a:t>Další způsoby léčby</a:t>
            </a:r>
          </a:p>
        </p:txBody>
      </p:sp>
      <p:sp>
        <p:nvSpPr>
          <p:cNvPr id="180229" name="Rectangle 2051"/>
          <p:cNvSpPr>
            <a:spLocks noGrp="1" noChangeArrowheads="1"/>
          </p:cNvSpPr>
          <p:nvPr>
            <p:ph type="body" idx="1"/>
          </p:nvPr>
        </p:nvSpPr>
        <p:spPr>
          <a:xfrm>
            <a:off x="409575" y="1511300"/>
            <a:ext cx="9010650" cy="4248150"/>
          </a:xfrm>
        </p:spPr>
        <p:txBody>
          <a:bodyPr/>
          <a:lstStyle/>
          <a:p>
            <a:pPr algn="ctr" eaLnBrk="1" hangingPunct="1">
              <a:buFontTx/>
              <a:buNone/>
            </a:pPr>
            <a:r>
              <a:rPr lang="cs-CZ" altLang="cs-CZ" sz="2800" i="1" smtClean="0"/>
              <a:t>Je důležité nepřecházet do následující etapy předčasně, dříve než nejsme schopni v dané etapě něco rozumného za rozumnou cenu a v rozumném čase dělat.</a:t>
            </a:r>
          </a:p>
          <a:p>
            <a:pPr algn="ctr" eaLnBrk="1" hangingPunct="1">
              <a:buFontTx/>
              <a:buNone/>
            </a:pPr>
            <a:r>
              <a:rPr lang="cs-CZ" altLang="cs-CZ" sz="2800" i="1" smtClean="0"/>
              <a:t>Začni programovat co nejpozději!</a:t>
            </a:r>
          </a:p>
          <a:p>
            <a:pPr algn="ctr" eaLnBrk="1" hangingPunct="1">
              <a:buFontTx/>
              <a:buNone/>
            </a:pPr>
            <a:r>
              <a:rPr lang="cs-CZ" altLang="cs-CZ" sz="2000" i="1" smtClean="0"/>
              <a:t>Pozor: Formální specifikace mají společné aspekty  s programováním</a:t>
            </a:r>
            <a:r>
              <a:rPr lang="cs-CZ" altLang="cs-CZ" sz="2800" i="1" smtClean="0"/>
              <a:t> </a:t>
            </a:r>
          </a:p>
          <a:p>
            <a:pPr algn="ctr" eaLnBrk="1" hangingPunct="1">
              <a:buFontTx/>
              <a:buNone/>
            </a:pPr>
            <a:r>
              <a:rPr lang="cs-CZ" altLang="cs-CZ" sz="2800" smtClean="0"/>
              <a:t>Vyvíjet agilně ( řada iterací za účasti uživatelů, vhodné pro menší projekty</a:t>
            </a:r>
            <a:r>
              <a:rPr lang="en-US" altLang="cs-CZ" sz="2800" smtClean="0"/>
              <a:t>, v SOA </a:t>
            </a:r>
            <a:r>
              <a:rPr lang="cs-CZ" altLang="cs-CZ" sz="2800" smtClean="0"/>
              <a:t>i pro velké systémy, tam se ještě zkoumá)</a:t>
            </a:r>
          </a:p>
        </p:txBody>
      </p:sp>
      <p:sp>
        <p:nvSpPr>
          <p:cNvPr id="180230" name="AutoShape 2052"/>
          <p:cNvSpPr>
            <a:spLocks noChangeArrowheads="1"/>
          </p:cNvSpPr>
          <p:nvPr/>
        </p:nvSpPr>
        <p:spPr bwMode="auto">
          <a:xfrm>
            <a:off x="9250363" y="0"/>
            <a:ext cx="76200" cy="177800"/>
          </a:xfrm>
          <a:prstGeom prst="upArrow">
            <a:avLst>
              <a:gd name="adj1" fmla="val 50000"/>
              <a:gd name="adj2" fmla="val 6319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737B2D5E-9B99-4AA1-A934-95E9984DF565}"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771A0B9-4ED0-4F1B-82DD-0F7AC5210E65}" type="slidenum">
              <a:rPr lang="cs-CZ" altLang="cs-CZ">
                <a:latin typeface="Arial" panose="020B0604020202020204" pitchFamily="34" charset="0"/>
              </a:rPr>
              <a:pPr eaLnBrk="1" hangingPunct="1"/>
              <a:t>177</a:t>
            </a:fld>
            <a:endParaRPr lang="cs-CZ" altLang="cs-CZ">
              <a:latin typeface="Arial" panose="020B0604020202020204" pitchFamily="34" charset="0"/>
            </a:endParaRPr>
          </a:p>
        </p:txBody>
      </p:sp>
      <p:sp>
        <p:nvSpPr>
          <p:cNvPr id="181252" name="Rectangle 2"/>
          <p:cNvSpPr>
            <a:spLocks noGrp="1" noChangeArrowheads="1"/>
          </p:cNvSpPr>
          <p:nvPr>
            <p:ph type="title"/>
          </p:nvPr>
        </p:nvSpPr>
        <p:spPr/>
        <p:txBody>
          <a:bodyPr/>
          <a:lstStyle/>
          <a:p>
            <a:pPr eaLnBrk="1" hangingPunct="1"/>
            <a:r>
              <a:rPr lang="cs-CZ" altLang="cs-CZ" sz="4000" smtClean="0"/>
              <a:t>Jak oslabit nevýhody vodopádu</a:t>
            </a:r>
          </a:p>
        </p:txBody>
      </p:sp>
      <p:sp>
        <p:nvSpPr>
          <p:cNvPr id="181253" name="Rectangle 3"/>
          <p:cNvSpPr>
            <a:spLocks noGrp="1" noChangeArrowheads="1"/>
          </p:cNvSpPr>
          <p:nvPr>
            <p:ph type="body" idx="1"/>
          </p:nvPr>
        </p:nvSpPr>
        <p:spPr>
          <a:xfrm>
            <a:off x="503238" y="1674813"/>
            <a:ext cx="9056687" cy="4084637"/>
          </a:xfrm>
        </p:spPr>
        <p:txBody>
          <a:bodyPr/>
          <a:lstStyle/>
          <a:p>
            <a:pPr marL="609600" indent="-609600" eaLnBrk="1" hangingPunct="1">
              <a:lnSpc>
                <a:spcPct val="90000"/>
              </a:lnSpc>
              <a:buFontTx/>
              <a:buAutoNum type="arabicPeriod"/>
            </a:pPr>
            <a:r>
              <a:rPr lang="cs-CZ" altLang="cs-CZ" sz="2400" smtClean="0"/>
              <a:t>Zlepšit kvalitu specifikací</a:t>
            </a:r>
          </a:p>
          <a:p>
            <a:pPr marL="990600" lvl="1" indent="-533400" eaLnBrk="1" hangingPunct="1">
              <a:lnSpc>
                <a:spcPct val="90000"/>
              </a:lnSpc>
              <a:buFontTx/>
              <a:buAutoNum type="arabicPeriod"/>
            </a:pPr>
            <a:r>
              <a:rPr lang="cs-CZ" altLang="cs-CZ" sz="2000" smtClean="0"/>
              <a:t>Myšlenkové pokusy (what if, a co když)</a:t>
            </a:r>
          </a:p>
          <a:p>
            <a:pPr marL="990600" lvl="1" indent="-533400" eaLnBrk="1" hangingPunct="1">
              <a:lnSpc>
                <a:spcPct val="90000"/>
              </a:lnSpc>
              <a:buFontTx/>
              <a:buAutoNum type="arabicPeriod"/>
            </a:pPr>
            <a:r>
              <a:rPr lang="cs-CZ" altLang="cs-CZ" sz="2000" smtClean="0"/>
              <a:t>Ověření pomocí prototypů případně formalizace, ale až když je intuitivně jasno</a:t>
            </a:r>
          </a:p>
          <a:p>
            <a:pPr marL="990600" lvl="1" indent="-533400" eaLnBrk="1" hangingPunct="1">
              <a:lnSpc>
                <a:spcPct val="90000"/>
              </a:lnSpc>
              <a:buFontTx/>
              <a:buAutoNum type="arabicPeriod"/>
            </a:pPr>
            <a:r>
              <a:rPr lang="cs-CZ" altLang="cs-CZ" sz="2000" smtClean="0"/>
              <a:t>Oponentura specifikací (feasibility study)</a:t>
            </a:r>
          </a:p>
          <a:p>
            <a:pPr marL="609600" indent="-609600" eaLnBrk="1" hangingPunct="1">
              <a:lnSpc>
                <a:spcPct val="90000"/>
              </a:lnSpc>
              <a:buFontTx/>
              <a:buAutoNum type="arabicPeriod"/>
            </a:pPr>
            <a:r>
              <a:rPr lang="cs-CZ" altLang="cs-CZ" sz="2400" smtClean="0"/>
              <a:t>Rozdrobení vodopádu na řadu menších vodopádů (kaskáda)</a:t>
            </a:r>
          </a:p>
          <a:p>
            <a:pPr marL="990600" lvl="1" indent="-533400" eaLnBrk="1" hangingPunct="1">
              <a:lnSpc>
                <a:spcPct val="90000"/>
              </a:lnSpc>
              <a:buFontTx/>
              <a:buAutoNum type="arabicPeriod"/>
            </a:pPr>
            <a:r>
              <a:rPr lang="cs-CZ" altLang="cs-CZ" sz="2000" smtClean="0"/>
              <a:t>Agilní vývoj</a:t>
            </a:r>
          </a:p>
          <a:p>
            <a:pPr marL="990600" lvl="1" indent="-533400" eaLnBrk="1" hangingPunct="1">
              <a:lnSpc>
                <a:spcPct val="90000"/>
              </a:lnSpc>
              <a:buFontTx/>
              <a:buAutoNum type="arabicPeriod"/>
            </a:pPr>
            <a:r>
              <a:rPr lang="cs-CZ" altLang="cs-CZ" sz="2000" smtClean="0"/>
              <a:t>Iterativní vývoj (postupné zvětšování programu), nejen agilní metodikou</a:t>
            </a:r>
          </a:p>
          <a:p>
            <a:pPr marL="990600" lvl="1" indent="-533400" eaLnBrk="1" hangingPunct="1">
              <a:lnSpc>
                <a:spcPct val="90000"/>
              </a:lnSpc>
              <a:buFontTx/>
              <a:buAutoNum type="arabicPeriod"/>
            </a:pPr>
            <a:r>
              <a:rPr lang="cs-CZ" altLang="cs-CZ" sz="2000" smtClean="0"/>
              <a:t>Inkrementální vývoj (integrace programů, využití stávajících programů, většinou servisně orientované architektury) </a:t>
            </a:r>
          </a:p>
          <a:p>
            <a:pPr marL="990600" lvl="1" indent="-533400" eaLnBrk="1" hangingPunct="1">
              <a:lnSpc>
                <a:spcPct val="90000"/>
              </a:lnSpc>
              <a:buFontTx/>
              <a:buAutoNum type="arabicPeriod"/>
            </a:pPr>
            <a:r>
              <a:rPr lang="cs-CZ" altLang="cs-CZ" sz="2000" smtClean="0"/>
              <a:t>Na rozhraní posledních dvou bodů je využívání zásuvných modulů</a:t>
            </a:r>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Number Placeholder 3"/>
          <p:cNvSpPr txBox="1">
            <a:spLocks noGrp="1"/>
          </p:cNvSpPr>
          <p:nvPr/>
        </p:nvSpPr>
        <p:spPr bwMode="auto">
          <a:xfrm>
            <a:off x="7045325" y="5903913"/>
            <a:ext cx="20478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54702376-EA0B-4AEE-91DA-7CB0E42CF606}" type="slidenum">
              <a:rPr lang="cs-CZ" altLang="cs-CZ" sz="1400"/>
              <a:pPr algn="r" eaLnBrk="1" hangingPunct="1"/>
              <a:t>178</a:t>
            </a:fld>
            <a:endParaRPr lang="cs-CZ" altLang="cs-CZ" sz="1400"/>
          </a:p>
        </p:txBody>
      </p:sp>
      <p:sp>
        <p:nvSpPr>
          <p:cNvPr id="182275" name="Oval 2"/>
          <p:cNvSpPr>
            <a:spLocks noChangeArrowheads="1"/>
          </p:cNvSpPr>
          <p:nvPr/>
        </p:nvSpPr>
        <p:spPr bwMode="auto">
          <a:xfrm>
            <a:off x="2540000" y="576263"/>
            <a:ext cx="1187450" cy="6524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76" name="Oval 3"/>
          <p:cNvSpPr>
            <a:spLocks noChangeArrowheads="1"/>
          </p:cNvSpPr>
          <p:nvPr/>
        </p:nvSpPr>
        <p:spPr bwMode="auto">
          <a:xfrm>
            <a:off x="2540000" y="457200"/>
            <a:ext cx="1781175" cy="863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77" name="Oval 4"/>
          <p:cNvSpPr>
            <a:spLocks noChangeArrowheads="1"/>
          </p:cNvSpPr>
          <p:nvPr/>
        </p:nvSpPr>
        <p:spPr bwMode="auto">
          <a:xfrm>
            <a:off x="2540000" y="334963"/>
            <a:ext cx="2374900" cy="10588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78" name="Text Box 5"/>
          <p:cNvSpPr txBox="1">
            <a:spLocks noChangeArrowheads="1"/>
          </p:cNvSpPr>
          <p:nvPr/>
        </p:nvSpPr>
        <p:spPr bwMode="auto">
          <a:xfrm>
            <a:off x="2784475" y="647700"/>
            <a:ext cx="237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It1       It2    It3</a:t>
            </a:r>
          </a:p>
        </p:txBody>
      </p:sp>
      <p:sp>
        <p:nvSpPr>
          <p:cNvPr id="182279" name="Text Box 6"/>
          <p:cNvSpPr txBox="1">
            <a:spLocks noChangeArrowheads="1"/>
          </p:cNvSpPr>
          <p:nvPr/>
        </p:nvSpPr>
        <p:spPr bwMode="auto">
          <a:xfrm>
            <a:off x="409575" y="1439863"/>
            <a:ext cx="91741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b="1"/>
              <a:t>Iterativní vývoj</a:t>
            </a:r>
            <a:r>
              <a:rPr lang="cs-CZ" altLang="cs-CZ"/>
              <a:t> –jedna rostoucí aplikace (může být distribuovaná)</a:t>
            </a:r>
            <a:r>
              <a:rPr lang="en-US" altLang="cs-CZ"/>
              <a:t>, pro </a:t>
            </a:r>
            <a:r>
              <a:rPr lang="cs-CZ" altLang="cs-CZ"/>
              <a:t>vývoj iterace potřebuji mít již vyvinuté jádro a </a:t>
            </a:r>
            <a:r>
              <a:rPr lang="cs-CZ" altLang="cs-CZ" b="1"/>
              <a:t>to potřebuji při vývoji iterace používat. Typické pro agilní vývoj</a:t>
            </a:r>
          </a:p>
        </p:txBody>
      </p:sp>
      <p:sp>
        <p:nvSpPr>
          <p:cNvPr id="182280" name="AutoShape 7"/>
          <p:cNvSpPr>
            <a:spLocks noChangeArrowheads="1"/>
          </p:cNvSpPr>
          <p:nvPr/>
        </p:nvSpPr>
        <p:spPr bwMode="auto">
          <a:xfrm>
            <a:off x="1311275" y="2736850"/>
            <a:ext cx="1309688"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81" name="AutoShape 8"/>
          <p:cNvSpPr>
            <a:spLocks noChangeArrowheads="1"/>
          </p:cNvSpPr>
          <p:nvPr/>
        </p:nvSpPr>
        <p:spPr bwMode="auto">
          <a:xfrm>
            <a:off x="4832350" y="2663825"/>
            <a:ext cx="1228725" cy="576263"/>
          </a:xfrm>
          <a:prstGeom prst="hexagon">
            <a:avLst>
              <a:gd name="adj" fmla="val 46860"/>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82" name="Oval 9"/>
          <p:cNvSpPr>
            <a:spLocks noChangeArrowheads="1"/>
          </p:cNvSpPr>
          <p:nvPr/>
        </p:nvSpPr>
        <p:spPr bwMode="auto">
          <a:xfrm>
            <a:off x="1884363" y="4103688"/>
            <a:ext cx="12287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83" name="AutoShape 10"/>
          <p:cNvSpPr>
            <a:spLocks noChangeArrowheads="1"/>
          </p:cNvSpPr>
          <p:nvPr/>
        </p:nvSpPr>
        <p:spPr bwMode="auto">
          <a:xfrm>
            <a:off x="4832350" y="4032250"/>
            <a:ext cx="819150" cy="503238"/>
          </a:xfrm>
          <a:prstGeom prst="cube">
            <a:avLst>
              <a:gd name="adj"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82284" name="Line 11"/>
          <p:cNvSpPr>
            <a:spLocks noChangeShapeType="1"/>
          </p:cNvSpPr>
          <p:nvPr/>
        </p:nvSpPr>
        <p:spPr bwMode="auto">
          <a:xfrm flipV="1">
            <a:off x="2620963" y="2952750"/>
            <a:ext cx="2211387" cy="71438"/>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2285" name="Line 12"/>
          <p:cNvSpPr>
            <a:spLocks noChangeShapeType="1"/>
          </p:cNvSpPr>
          <p:nvPr/>
        </p:nvSpPr>
        <p:spPr bwMode="auto">
          <a:xfrm flipV="1">
            <a:off x="3113088" y="4248150"/>
            <a:ext cx="1719262" cy="71438"/>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2286" name="Line 13"/>
          <p:cNvSpPr>
            <a:spLocks noChangeShapeType="1"/>
          </p:cNvSpPr>
          <p:nvPr/>
        </p:nvSpPr>
        <p:spPr bwMode="auto">
          <a:xfrm flipV="1">
            <a:off x="2540000" y="3095625"/>
            <a:ext cx="2374900" cy="1008063"/>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2287" name="Line 14"/>
          <p:cNvSpPr>
            <a:spLocks noChangeShapeType="1"/>
          </p:cNvSpPr>
          <p:nvPr/>
        </p:nvSpPr>
        <p:spPr bwMode="auto">
          <a:xfrm>
            <a:off x="2047875" y="3240088"/>
            <a:ext cx="246063" cy="8636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2288" name="Line 15"/>
          <p:cNvSpPr>
            <a:spLocks noChangeShapeType="1"/>
          </p:cNvSpPr>
          <p:nvPr/>
        </p:nvSpPr>
        <p:spPr bwMode="auto">
          <a:xfrm flipH="1">
            <a:off x="5160963" y="3240088"/>
            <a:ext cx="163512" cy="936625"/>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2289" name="Text Box 16"/>
          <p:cNvSpPr txBox="1">
            <a:spLocks noChangeArrowheads="1"/>
          </p:cNvSpPr>
          <p:nvPr/>
        </p:nvSpPr>
        <p:spPr bwMode="auto">
          <a:xfrm>
            <a:off x="246063" y="4751388"/>
            <a:ext cx="958373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200" b="1"/>
              <a:t>Inkrementální vývoj</a:t>
            </a:r>
            <a:r>
              <a:rPr lang="cs-CZ" altLang="cs-CZ" sz="2200"/>
              <a:t>, propojují se (různorodé) aplikace Ap1, Ap2, .. většinou pomocí výměny zpráv nebo dat přes middleware, nebo přístupu ke společným datům (datovým úložištím). Při vývoji přírůstku </a:t>
            </a:r>
            <a:r>
              <a:rPr lang="cs-CZ" altLang="cs-CZ" sz="2200" b="1"/>
              <a:t>nepotřebuji mít k dispozici zbytek systému!!!, Agilní vývoj potřebuje specifické nástroje</a:t>
            </a:r>
          </a:p>
        </p:txBody>
      </p:sp>
      <p:sp>
        <p:nvSpPr>
          <p:cNvPr id="182290" name="Text Box 17"/>
          <p:cNvSpPr txBox="1">
            <a:spLocks noChangeArrowheads="1"/>
          </p:cNvSpPr>
          <p:nvPr/>
        </p:nvSpPr>
        <p:spPr bwMode="auto">
          <a:xfrm>
            <a:off x="1720850" y="2808288"/>
            <a:ext cx="982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Ap1</a:t>
            </a:r>
          </a:p>
        </p:txBody>
      </p:sp>
      <p:sp>
        <p:nvSpPr>
          <p:cNvPr id="182291" name="Text Box 18"/>
          <p:cNvSpPr txBox="1">
            <a:spLocks noChangeArrowheads="1"/>
          </p:cNvSpPr>
          <p:nvPr/>
        </p:nvSpPr>
        <p:spPr bwMode="auto">
          <a:xfrm>
            <a:off x="5106988" y="2778125"/>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Ap2</a:t>
            </a:r>
          </a:p>
        </p:txBody>
      </p:sp>
      <p:sp>
        <p:nvSpPr>
          <p:cNvPr id="182292" name="Text Box 19"/>
          <p:cNvSpPr txBox="1">
            <a:spLocks noChangeArrowheads="1"/>
          </p:cNvSpPr>
          <p:nvPr/>
        </p:nvSpPr>
        <p:spPr bwMode="auto">
          <a:xfrm>
            <a:off x="2211388" y="4176713"/>
            <a:ext cx="982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Ap3</a:t>
            </a:r>
          </a:p>
        </p:txBody>
      </p:sp>
      <p:sp>
        <p:nvSpPr>
          <p:cNvPr id="182293" name="Text Box 20"/>
          <p:cNvSpPr txBox="1">
            <a:spLocks noChangeArrowheads="1"/>
          </p:cNvSpPr>
          <p:nvPr/>
        </p:nvSpPr>
        <p:spPr bwMode="auto">
          <a:xfrm>
            <a:off x="4832350" y="4176713"/>
            <a:ext cx="98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a:t>Ap4</a:t>
            </a:r>
          </a:p>
        </p:txBody>
      </p:sp>
      <p:sp>
        <p:nvSpPr>
          <p:cNvPr id="182294" name="TextovéPole 21"/>
          <p:cNvSpPr txBox="1">
            <a:spLocks noChangeArrowheads="1"/>
          </p:cNvSpPr>
          <p:nvPr/>
        </p:nvSpPr>
        <p:spPr bwMode="auto">
          <a:xfrm>
            <a:off x="5146675" y="449263"/>
            <a:ext cx="4025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Obvyklé rozhraní: RPC, API</a:t>
            </a:r>
          </a:p>
        </p:txBody>
      </p:sp>
      <p:sp>
        <p:nvSpPr>
          <p:cNvPr id="182295" name="TextovéPole 22"/>
          <p:cNvSpPr txBox="1">
            <a:spLocks noChangeArrowheads="1"/>
          </p:cNvSpPr>
          <p:nvPr/>
        </p:nvSpPr>
        <p:spPr bwMode="auto">
          <a:xfrm>
            <a:off x="5843588" y="3376613"/>
            <a:ext cx="348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t>Asynchronní komunikace společná DB (menší systémy) architekturní služby</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fld id="{8B052E9F-757A-474F-B944-39DA677B5A04}" type="datetime1">
              <a:rPr lang="cs-CZ"/>
              <a:pPr>
                <a:defRPr/>
              </a:pPr>
              <a:t>3.10.2015</a:t>
            </a:fld>
            <a:endParaRPr lang="cs-CZ"/>
          </a:p>
        </p:txBody>
      </p:sp>
      <p:sp>
        <p:nvSpPr>
          <p:cNvPr id="4" name="Slide Number Placeholder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1B60134-146C-4CE0-9AD1-D05599AB3D4B}" type="slidenum">
              <a:rPr lang="cs-CZ" altLang="cs-CZ">
                <a:latin typeface="Arial" panose="020B0604020202020204" pitchFamily="34" charset="0"/>
              </a:rPr>
              <a:pPr eaLnBrk="1" hangingPunct="1"/>
              <a:t>179</a:t>
            </a:fld>
            <a:endParaRPr lang="cs-CZ" altLang="cs-CZ">
              <a:latin typeface="Arial" panose="020B0604020202020204" pitchFamily="34" charset="0"/>
            </a:endParaRPr>
          </a:p>
        </p:txBody>
      </p:sp>
      <p:sp>
        <p:nvSpPr>
          <p:cNvPr id="183300" name="Rectangle 4"/>
          <p:cNvSpPr>
            <a:spLocks noGrp="1" noChangeArrowheads="1"/>
          </p:cNvSpPr>
          <p:nvPr>
            <p:ph type="title"/>
          </p:nvPr>
        </p:nvSpPr>
        <p:spPr>
          <a:xfrm>
            <a:off x="769938" y="314325"/>
            <a:ext cx="8355012" cy="4899025"/>
          </a:xfrm>
        </p:spPr>
        <p:txBody>
          <a:bodyPr/>
          <a:lstStyle/>
          <a:p>
            <a:pPr algn="l" eaLnBrk="1" hangingPunct="1"/>
            <a:r>
              <a:rPr lang="cs-CZ" altLang="cs-CZ" sz="3200" b="1" smtClean="0"/>
              <a:t>Agile development prefers</a:t>
            </a:r>
            <a:r>
              <a:rPr lang="cs-CZ" altLang="cs-CZ" sz="3200" smtClean="0"/>
              <a:t>:</a:t>
            </a:r>
            <a:br>
              <a:rPr lang="cs-CZ" altLang="cs-CZ" sz="3200" smtClean="0"/>
            </a:br>
            <a:r>
              <a:rPr lang="cs-CZ" altLang="cs-CZ" sz="2400" smtClean="0"/>
              <a:t>Individuals and interactions over processes and tools </a:t>
            </a:r>
            <a:br>
              <a:rPr lang="cs-CZ" altLang="cs-CZ" sz="2400" smtClean="0"/>
            </a:br>
            <a:r>
              <a:rPr lang="cs-CZ" altLang="cs-CZ" sz="2400" smtClean="0"/>
              <a:t>Working software over comprehensive documentation </a:t>
            </a:r>
            <a:br>
              <a:rPr lang="cs-CZ" altLang="cs-CZ" sz="2400" smtClean="0"/>
            </a:br>
            <a:r>
              <a:rPr lang="cs-CZ" altLang="cs-CZ" sz="2400" smtClean="0"/>
              <a:t>Customer collaboration over contract negotiation </a:t>
            </a:r>
            <a:br>
              <a:rPr lang="cs-CZ" altLang="cs-CZ" sz="2400" smtClean="0"/>
            </a:br>
            <a:r>
              <a:rPr lang="cs-CZ" altLang="cs-CZ" sz="2400" smtClean="0"/>
              <a:t>Responding to change over following a plan </a:t>
            </a:r>
            <a:br>
              <a:rPr lang="cs-CZ" altLang="cs-CZ" sz="2400" smtClean="0"/>
            </a:br>
            <a:r>
              <a:rPr lang="cs-CZ" altLang="cs-CZ" sz="2400" i="1" smtClean="0"/>
              <a:t>Není dobré pro kritické a komplexní systémy</a:t>
            </a:r>
            <a:r>
              <a:rPr lang="en-US" altLang="cs-CZ" sz="2400" i="1" smtClean="0"/>
              <a:t/>
            </a:r>
            <a:br>
              <a:rPr lang="en-US" altLang="cs-CZ" sz="2400" i="1" smtClean="0"/>
            </a:br>
            <a:r>
              <a:rPr lang="en-US" altLang="cs-CZ" sz="2400" i="1" smtClean="0"/>
              <a:t>Dokumentace, smlouva atd. </a:t>
            </a:r>
            <a:r>
              <a:rPr lang="cs-CZ" altLang="cs-CZ" sz="2400" i="1" smtClean="0"/>
              <a:t>v</a:t>
            </a:r>
            <a:r>
              <a:rPr lang="en-US" altLang="cs-CZ" sz="2400" i="1" smtClean="0"/>
              <a:t> nejmen</a:t>
            </a:r>
            <a:r>
              <a:rPr lang="cs-CZ" altLang="cs-CZ" sz="2400" i="1" smtClean="0"/>
              <a:t>ším rozsahu potřebném pro spolupráci, ne však menším (základní údaje ve smlouvě, dokumentace pro uživatele by měla bý, jakýsi plán by měl být, nástroje se mnohdy hodí).</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Date Placeholder 1"/>
          <p:cNvSpPr>
            <a:spLocks noGrp="1"/>
          </p:cNvSpPr>
          <p:nvPr>
            <p:ph type="dt" sz="quarter" idx="10"/>
          </p:nvPr>
        </p:nvSpPr>
        <p:spPr/>
        <p:txBody>
          <a:bodyPr/>
          <a:lstStyle/>
          <a:p>
            <a:pPr>
              <a:defRPr/>
            </a:pPr>
            <a:fld id="{96C9FD35-AEB2-4AD6-8960-FD1F8CFBBD34}" type="datetime1">
              <a:rPr lang="cs-CZ"/>
              <a:pPr>
                <a:defRPr/>
              </a:pPr>
              <a:t>3.10.2015</a:t>
            </a:fld>
            <a:endParaRPr lang="cs-CZ"/>
          </a:p>
        </p:txBody>
      </p:sp>
      <p:sp>
        <p:nvSpPr>
          <p:cNvPr id="41"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CE57BA9-1E7E-4EA2-9019-EABC30B2CB04}" type="slidenum">
              <a:rPr lang="cs-CZ" altLang="cs-CZ">
                <a:latin typeface="Arial" panose="020B0604020202020204" pitchFamily="34" charset="0"/>
              </a:rPr>
              <a:pPr eaLnBrk="1" hangingPunct="1"/>
              <a:t>18</a:t>
            </a:fld>
            <a:endParaRPr lang="cs-CZ" altLang="cs-CZ">
              <a:latin typeface="Arial" panose="020B0604020202020204" pitchFamily="34" charset="0"/>
            </a:endParaRPr>
          </a:p>
        </p:txBody>
      </p:sp>
      <p:sp>
        <p:nvSpPr>
          <p:cNvPr id="15364" name="Oval 2"/>
          <p:cNvSpPr>
            <a:spLocks noChangeArrowheads="1"/>
          </p:cNvSpPr>
          <p:nvPr/>
        </p:nvSpPr>
        <p:spPr bwMode="auto">
          <a:xfrm>
            <a:off x="2514600" y="0"/>
            <a:ext cx="1547813"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Vize</a:t>
            </a:r>
          </a:p>
        </p:txBody>
      </p:sp>
      <p:sp>
        <p:nvSpPr>
          <p:cNvPr id="15365" name="Oval 3"/>
          <p:cNvSpPr>
            <a:spLocks noChangeArrowheads="1"/>
          </p:cNvSpPr>
          <p:nvPr/>
        </p:nvSpPr>
        <p:spPr bwMode="auto">
          <a:xfrm>
            <a:off x="2592388" y="1946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Návrh</a:t>
            </a:r>
          </a:p>
        </p:txBody>
      </p:sp>
      <p:sp>
        <p:nvSpPr>
          <p:cNvPr id="15366" name="Oval 4"/>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Specifikace</a:t>
            </a:r>
          </a:p>
        </p:txBody>
      </p:sp>
      <p:sp>
        <p:nvSpPr>
          <p:cNvPr id="15367" name="Oval 5"/>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Kódování</a:t>
            </a:r>
          </a:p>
        </p:txBody>
      </p:sp>
      <p:sp>
        <p:nvSpPr>
          <p:cNvPr id="15368" name="Oval 6"/>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15369" name="Oval 7"/>
          <p:cNvSpPr>
            <a:spLocks noChangeArrowheads="1"/>
          </p:cNvSpPr>
          <p:nvPr/>
        </p:nvSpPr>
        <p:spPr bwMode="auto">
          <a:xfrm>
            <a:off x="2592388" y="4737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p:txBody>
      </p:sp>
      <p:sp>
        <p:nvSpPr>
          <p:cNvPr id="15370" name="Line 8"/>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1" name="Line 9"/>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2" name="Line 10"/>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3" name="Line 11"/>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4" name="Line 12"/>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5" name="Oval 13"/>
          <p:cNvSpPr>
            <a:spLocks noChangeArrowheads="1"/>
          </p:cNvSpPr>
          <p:nvPr/>
        </p:nvSpPr>
        <p:spPr bwMode="auto">
          <a:xfrm>
            <a:off x="2611438" y="5543550"/>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15376" name="Line 14"/>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77" name="Oval 22"/>
          <p:cNvSpPr>
            <a:spLocks noChangeArrowheads="1"/>
          </p:cNvSpPr>
          <p:nvPr/>
        </p:nvSpPr>
        <p:spPr bwMode="auto">
          <a:xfrm>
            <a:off x="5070475" y="3579813"/>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15378" name="Oval 23"/>
          <p:cNvSpPr>
            <a:spLocks noChangeArrowheads="1"/>
          </p:cNvSpPr>
          <p:nvPr/>
        </p:nvSpPr>
        <p:spPr bwMode="auto">
          <a:xfrm>
            <a:off x="7237413" y="3511550"/>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15379" name="Line 24"/>
          <p:cNvSpPr>
            <a:spLocks noChangeShapeType="1"/>
          </p:cNvSpPr>
          <p:nvPr/>
        </p:nvSpPr>
        <p:spPr bwMode="auto">
          <a:xfrm>
            <a:off x="4140200" y="1471613"/>
            <a:ext cx="1701800" cy="210820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0" name="Line 25"/>
          <p:cNvSpPr>
            <a:spLocks noChangeShapeType="1"/>
          </p:cNvSpPr>
          <p:nvPr/>
        </p:nvSpPr>
        <p:spPr bwMode="auto">
          <a:xfrm>
            <a:off x="4140200" y="1401763"/>
            <a:ext cx="3484563" cy="217805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1" name="Line 26"/>
          <p:cNvSpPr>
            <a:spLocks noChangeShapeType="1"/>
          </p:cNvSpPr>
          <p:nvPr/>
        </p:nvSpPr>
        <p:spPr bwMode="auto">
          <a:xfrm>
            <a:off x="3987800" y="2424113"/>
            <a:ext cx="1779588" cy="108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2" name="Line 27"/>
          <p:cNvSpPr>
            <a:spLocks noChangeShapeType="1"/>
          </p:cNvSpPr>
          <p:nvPr/>
        </p:nvSpPr>
        <p:spPr bwMode="auto">
          <a:xfrm>
            <a:off x="4140200" y="2287588"/>
            <a:ext cx="3330575" cy="1292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3" name="Line 30"/>
          <p:cNvSpPr>
            <a:spLocks noChangeShapeType="1"/>
          </p:cNvSpPr>
          <p:nvPr/>
        </p:nvSpPr>
        <p:spPr bwMode="auto">
          <a:xfrm>
            <a:off x="4140200" y="3171825"/>
            <a:ext cx="317500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4" name="Line 31"/>
          <p:cNvSpPr>
            <a:spLocks noChangeShapeType="1"/>
          </p:cNvSpPr>
          <p:nvPr/>
        </p:nvSpPr>
        <p:spPr bwMode="auto">
          <a:xfrm flipH="1">
            <a:off x="4140200" y="3989388"/>
            <a:ext cx="930275" cy="66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5" name="Line 32"/>
          <p:cNvSpPr>
            <a:spLocks noChangeShapeType="1"/>
          </p:cNvSpPr>
          <p:nvPr/>
        </p:nvSpPr>
        <p:spPr bwMode="auto">
          <a:xfrm flipH="1">
            <a:off x="6926263" y="3852863"/>
            <a:ext cx="311150"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6" name="Line 33"/>
          <p:cNvSpPr>
            <a:spLocks noChangeShapeType="1"/>
          </p:cNvSpPr>
          <p:nvPr/>
        </p:nvSpPr>
        <p:spPr bwMode="auto">
          <a:xfrm flipH="1">
            <a:off x="4140200" y="4124325"/>
            <a:ext cx="3484563"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7" name="Line 34"/>
          <p:cNvSpPr>
            <a:spLocks noChangeShapeType="1"/>
          </p:cNvSpPr>
          <p:nvPr/>
        </p:nvSpPr>
        <p:spPr bwMode="auto">
          <a:xfrm flipH="1">
            <a:off x="4062413" y="4124325"/>
            <a:ext cx="1239837"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8" name="Oval 35"/>
          <p:cNvSpPr>
            <a:spLocks noChangeArrowheads="1"/>
          </p:cNvSpPr>
          <p:nvPr/>
        </p:nvSpPr>
        <p:spPr bwMode="auto">
          <a:xfrm>
            <a:off x="968375" y="4192588"/>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15389" name="Line 36"/>
          <p:cNvSpPr>
            <a:spLocks noChangeShapeType="1"/>
          </p:cNvSpPr>
          <p:nvPr/>
        </p:nvSpPr>
        <p:spPr bwMode="auto">
          <a:xfrm flipH="1">
            <a:off x="1687513" y="1498600"/>
            <a:ext cx="928687" cy="2720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0" name="Line 37"/>
          <p:cNvSpPr>
            <a:spLocks noChangeShapeType="1"/>
          </p:cNvSpPr>
          <p:nvPr/>
        </p:nvSpPr>
        <p:spPr bwMode="auto">
          <a:xfrm flipH="1">
            <a:off x="1919288" y="2451100"/>
            <a:ext cx="850900" cy="17684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1" name="Line 38"/>
          <p:cNvSpPr>
            <a:spLocks noChangeShapeType="1"/>
          </p:cNvSpPr>
          <p:nvPr/>
        </p:nvSpPr>
        <p:spPr bwMode="auto">
          <a:xfrm flipH="1">
            <a:off x="2154238" y="3471863"/>
            <a:ext cx="695325" cy="8159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2" name="Line 39"/>
          <p:cNvSpPr>
            <a:spLocks noChangeShapeType="1"/>
          </p:cNvSpPr>
          <p:nvPr/>
        </p:nvSpPr>
        <p:spPr bwMode="auto">
          <a:xfrm flipH="1">
            <a:off x="2540000" y="4262438"/>
            <a:ext cx="230188" cy="1365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3" name="Line 40"/>
          <p:cNvSpPr>
            <a:spLocks noChangeShapeType="1"/>
          </p:cNvSpPr>
          <p:nvPr/>
        </p:nvSpPr>
        <p:spPr bwMode="auto">
          <a:xfrm>
            <a:off x="2293938" y="4751388"/>
            <a:ext cx="387350" cy="1365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4" name="Line 41"/>
          <p:cNvSpPr>
            <a:spLocks noChangeShapeType="1"/>
          </p:cNvSpPr>
          <p:nvPr/>
        </p:nvSpPr>
        <p:spPr bwMode="auto">
          <a:xfrm>
            <a:off x="1897063" y="4873625"/>
            <a:ext cx="1006475" cy="9525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95" name="Line 42"/>
          <p:cNvSpPr>
            <a:spLocks noChangeShapeType="1"/>
          </p:cNvSpPr>
          <p:nvPr/>
        </p:nvSpPr>
        <p:spPr bwMode="auto">
          <a:xfrm>
            <a:off x="4140200" y="3240088"/>
            <a:ext cx="1393825" cy="33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6" name="Line 44"/>
          <p:cNvSpPr>
            <a:spLocks noChangeShapeType="1"/>
          </p:cNvSpPr>
          <p:nvPr/>
        </p:nvSpPr>
        <p:spPr bwMode="auto">
          <a:xfrm>
            <a:off x="4140200" y="3171825"/>
            <a:ext cx="3175000" cy="47625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7" name="Line 45"/>
          <p:cNvSpPr>
            <a:spLocks noChangeShapeType="1"/>
          </p:cNvSpPr>
          <p:nvPr/>
        </p:nvSpPr>
        <p:spPr bwMode="auto">
          <a:xfrm>
            <a:off x="4140200" y="3240088"/>
            <a:ext cx="1393825" cy="339725"/>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8" name="Rectangle 46"/>
          <p:cNvSpPr>
            <a:spLocks noChangeArrowheads="1"/>
          </p:cNvSpPr>
          <p:nvPr/>
        </p:nvSpPr>
        <p:spPr bwMode="auto">
          <a:xfrm>
            <a:off x="4914900" y="314325"/>
            <a:ext cx="49149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eaLnBrk="0" hangingPunct="0">
              <a:defRPr>
                <a:solidFill>
                  <a:schemeClr val="tx1"/>
                </a:solidFill>
                <a:latin typeface="Arial Narrow" panose="020B0606020202030204" pitchFamily="34" charset="0"/>
              </a:defRPr>
            </a:lvl5pPr>
            <a:lvl6pPr algn="ctr" eaLnBrk="0" fontAlgn="base" hangingPunct="0">
              <a:spcBef>
                <a:spcPct val="0"/>
              </a:spcBef>
              <a:spcAft>
                <a:spcPct val="0"/>
              </a:spcAft>
              <a:defRPr>
                <a:solidFill>
                  <a:schemeClr val="tx1"/>
                </a:solidFill>
                <a:latin typeface="Arial Narrow" panose="020B0606020202030204" pitchFamily="34" charset="0"/>
              </a:defRPr>
            </a:lvl6pPr>
            <a:lvl7pPr algn="ctr" eaLnBrk="0" fontAlgn="base" hangingPunct="0">
              <a:spcBef>
                <a:spcPct val="0"/>
              </a:spcBef>
              <a:spcAft>
                <a:spcPct val="0"/>
              </a:spcAft>
              <a:defRPr>
                <a:solidFill>
                  <a:schemeClr val="tx1"/>
                </a:solidFill>
                <a:latin typeface="Arial Narrow" panose="020B0606020202030204" pitchFamily="34" charset="0"/>
              </a:defRPr>
            </a:lvl7pPr>
            <a:lvl8pPr algn="ctr" eaLnBrk="0" fontAlgn="base" hangingPunct="0">
              <a:spcBef>
                <a:spcPct val="0"/>
              </a:spcBef>
              <a:spcAft>
                <a:spcPct val="0"/>
              </a:spcAft>
              <a:defRPr>
                <a:solidFill>
                  <a:schemeClr val="tx1"/>
                </a:solidFill>
                <a:latin typeface="Arial Narrow" panose="020B0606020202030204" pitchFamily="34" charset="0"/>
              </a:defRPr>
            </a:lvl8pPr>
            <a:lvl9pPr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3200" dirty="0">
                <a:latin typeface="Arial" panose="020B0604020202020204" pitchFamily="34" charset="0"/>
              </a:rPr>
              <a:t>Metoda vodopádu, pomocné </a:t>
            </a:r>
            <a:r>
              <a:rPr lang="cs-CZ" altLang="cs-CZ" sz="3200" dirty="0" smtClean="0">
                <a:latin typeface="Arial" panose="020B0604020202020204" pitchFamily="34" charset="0"/>
              </a:rPr>
              <a:t>činnosti, klasika</a:t>
            </a:r>
            <a:endParaRPr lang="cs-CZ" altLang="cs-CZ" sz="3200" dirty="0">
              <a:latin typeface="Arial" panose="020B0604020202020204" pitchFamily="34" charset="0"/>
            </a:endParaRPr>
          </a:p>
          <a:p>
            <a:pPr lvl="4" algn="l" eaLnBrk="1" hangingPunct="1"/>
            <a:r>
              <a:rPr lang="cs-CZ" altLang="cs-CZ" sz="2000" dirty="0">
                <a:latin typeface="Arial" panose="020B0604020202020204" pitchFamily="34" charset="0"/>
              </a:rPr>
              <a:t>Začnu-li padat, nezastavím se dříve,   než se rozbiji o kámen zvaný předvedení,</a:t>
            </a:r>
          </a:p>
          <a:p>
            <a:pPr lvl="4" algn="l" eaLnBrk="1" hangingPunct="1"/>
            <a:r>
              <a:rPr lang="cs-CZ" altLang="cs-CZ" sz="2000" dirty="0">
                <a:latin typeface="Arial" panose="020B0604020202020204" pitchFamily="34" charset="0"/>
              </a:rPr>
              <a:t>Pro technologické systémy nutné</a:t>
            </a:r>
          </a:p>
        </p:txBody>
      </p:sp>
      <p:sp>
        <p:nvSpPr>
          <p:cNvPr id="15399" name="Text Box 47"/>
          <p:cNvSpPr txBox="1">
            <a:spLocks noChangeArrowheads="1"/>
          </p:cNvSpPr>
          <p:nvPr/>
        </p:nvSpPr>
        <p:spPr bwMode="auto">
          <a:xfrm>
            <a:off x="4527550" y="4805363"/>
            <a:ext cx="5302250" cy="14652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dirty="0"/>
              <a:t>Pro kvalitní provedení testů, jejich opakování je třeba připravit data, scénáře činností a testovací programy. U kritických aplikací mohou být testovací programy rozsáhlejší než programy výkonné. Dokumentace je vstupem a výstupem všech</a:t>
            </a:r>
            <a:r>
              <a:rPr lang="cs-CZ" altLang="cs-CZ" dirty="0">
                <a:latin typeface="Arial" panose="020B0604020202020204" pitchFamily="34" charset="0"/>
              </a:rPr>
              <a:t> </a:t>
            </a:r>
            <a:r>
              <a:rPr lang="cs-CZ" altLang="cs-CZ" dirty="0" smtClean="0">
                <a:latin typeface="Arial" panose="020B0604020202020204" pitchFamily="34" charset="0"/>
              </a:rPr>
              <a:t>etap. Pro SME příliš pracná, </a:t>
            </a:r>
            <a:endParaRPr lang="cs-CZ" altLang="cs-CZ" dirty="0">
              <a:latin typeface="Arial" panose="020B0604020202020204" pitchFamily="34" charset="0"/>
            </a:endParaRPr>
          </a:p>
        </p:txBody>
      </p:sp>
      <p:sp>
        <p:nvSpPr>
          <p:cNvPr id="15400" name="AutoShape 48"/>
          <p:cNvSpPr>
            <a:spLocks noChangeArrowheads="1"/>
          </p:cNvSpPr>
          <p:nvPr/>
        </p:nvSpPr>
        <p:spPr bwMode="auto">
          <a:xfrm>
            <a:off x="9404350" y="0"/>
            <a:ext cx="77788" cy="71438"/>
          </a:xfrm>
          <a:prstGeom prst="upArrow">
            <a:avLst>
              <a:gd name="adj1" fmla="val 50000"/>
              <a:gd name="adj2" fmla="val 26667"/>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5401" name="Line 49"/>
          <p:cNvSpPr>
            <a:spLocks noChangeShapeType="1"/>
          </p:cNvSpPr>
          <p:nvPr/>
        </p:nvSpPr>
        <p:spPr bwMode="auto">
          <a:xfrm flipH="1">
            <a:off x="1474788" y="360363"/>
            <a:ext cx="1065212" cy="38877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71B8612-CAE3-431F-BAC3-9CA3DCAECB0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53612D5-A5AF-4DCE-88B2-E36E2470CBF9}" type="slidenum">
              <a:rPr lang="cs-CZ" altLang="cs-CZ">
                <a:latin typeface="Arial" panose="020B0604020202020204" pitchFamily="34" charset="0"/>
              </a:rPr>
              <a:pPr eaLnBrk="1" hangingPunct="1"/>
              <a:t>180</a:t>
            </a:fld>
            <a:endParaRPr lang="cs-CZ" altLang="cs-CZ">
              <a:latin typeface="Arial" panose="020B0604020202020204" pitchFamily="34" charset="0"/>
            </a:endParaRPr>
          </a:p>
        </p:txBody>
      </p:sp>
      <p:sp>
        <p:nvSpPr>
          <p:cNvPr id="184324" name="Rectangle 2"/>
          <p:cNvSpPr>
            <a:spLocks noGrp="1" noChangeArrowheads="1"/>
          </p:cNvSpPr>
          <p:nvPr>
            <p:ph type="title"/>
          </p:nvPr>
        </p:nvSpPr>
        <p:spPr/>
        <p:txBody>
          <a:bodyPr/>
          <a:lstStyle/>
          <a:p>
            <a:pPr eaLnBrk="1" hangingPunct="1"/>
            <a:r>
              <a:rPr lang="cs-CZ" altLang="cs-CZ" smtClean="0"/>
              <a:t>Zásady agilního vývoje</a:t>
            </a:r>
          </a:p>
        </p:txBody>
      </p:sp>
      <p:sp>
        <p:nvSpPr>
          <p:cNvPr id="184325" name="Rectangle 3"/>
          <p:cNvSpPr>
            <a:spLocks noGrp="1" noChangeArrowheads="1"/>
          </p:cNvSpPr>
          <p:nvPr>
            <p:ph type="body" idx="1"/>
          </p:nvPr>
        </p:nvSpPr>
        <p:spPr>
          <a:xfrm>
            <a:off x="736600" y="1871663"/>
            <a:ext cx="8667750" cy="3887787"/>
          </a:xfrm>
        </p:spPr>
        <p:txBody>
          <a:bodyPr/>
          <a:lstStyle/>
          <a:p>
            <a:pPr eaLnBrk="1" hangingPunct="1">
              <a:lnSpc>
                <a:spcPct val="80000"/>
              </a:lnSpc>
            </a:pPr>
            <a:r>
              <a:rPr lang="cs-CZ" altLang="cs-CZ" sz="2000" smtClean="0"/>
              <a:t>Pro malé nekritické aplikace nebo SOA</a:t>
            </a:r>
          </a:p>
          <a:p>
            <a:pPr eaLnBrk="1" hangingPunct="1">
              <a:lnSpc>
                <a:spcPct val="80000"/>
              </a:lnSpc>
            </a:pPr>
            <a:r>
              <a:rPr lang="cs-CZ" altLang="cs-CZ" sz="2000" smtClean="0"/>
              <a:t>Princip mnoha malých kroků se zjednodušeným životním cyklem, spíše iterativní než inkrementální vývoj</a:t>
            </a:r>
          </a:p>
          <a:p>
            <a:pPr lvl="1" eaLnBrk="1" hangingPunct="1">
              <a:lnSpc>
                <a:spcPct val="80000"/>
              </a:lnSpc>
            </a:pPr>
            <a:r>
              <a:rPr lang="cs-CZ" altLang="cs-CZ" sz="1800" b="1" smtClean="0"/>
              <a:t>Extrémní programování</a:t>
            </a:r>
          </a:p>
          <a:p>
            <a:pPr lvl="1" eaLnBrk="1" hangingPunct="1">
              <a:lnSpc>
                <a:spcPct val="80000"/>
              </a:lnSpc>
            </a:pPr>
            <a:r>
              <a:rPr lang="cs-CZ" altLang="cs-CZ" sz="1800" b="1" smtClean="0"/>
              <a:t>Scrum</a:t>
            </a:r>
          </a:p>
          <a:p>
            <a:pPr lvl="1" eaLnBrk="1" hangingPunct="1">
              <a:lnSpc>
                <a:spcPct val="80000"/>
              </a:lnSpc>
            </a:pPr>
            <a:r>
              <a:rPr lang="cs-CZ" altLang="cs-CZ" sz="1800" smtClean="0"/>
              <a:t>Dynamic systém development method</a:t>
            </a:r>
          </a:p>
          <a:p>
            <a:pPr lvl="1" eaLnBrk="1" hangingPunct="1">
              <a:lnSpc>
                <a:spcPct val="80000"/>
              </a:lnSpc>
            </a:pPr>
            <a:r>
              <a:rPr lang="cs-CZ" altLang="cs-CZ" sz="1800" smtClean="0"/>
              <a:t>Adaptive software development</a:t>
            </a:r>
          </a:p>
          <a:p>
            <a:pPr lvl="1" eaLnBrk="1" hangingPunct="1">
              <a:lnSpc>
                <a:spcPct val="80000"/>
              </a:lnSpc>
            </a:pPr>
            <a:r>
              <a:rPr lang="cs-CZ" altLang="cs-CZ" sz="1800" smtClean="0"/>
              <a:t>Feature software development</a:t>
            </a:r>
          </a:p>
          <a:p>
            <a:pPr lvl="1" eaLnBrk="1" hangingPunct="1">
              <a:lnSpc>
                <a:spcPct val="80000"/>
              </a:lnSpc>
            </a:pPr>
            <a:r>
              <a:rPr lang="cs-CZ" altLang="cs-CZ" sz="1800" smtClean="0"/>
              <a:t>Lean development</a:t>
            </a:r>
          </a:p>
          <a:p>
            <a:pPr lvl="1" eaLnBrk="1" hangingPunct="1">
              <a:lnSpc>
                <a:spcPct val="80000"/>
              </a:lnSpc>
            </a:pPr>
            <a:r>
              <a:rPr lang="cs-CZ" altLang="cs-CZ" sz="1800" smtClean="0"/>
              <a:t>Agile modeling</a:t>
            </a:r>
          </a:p>
          <a:p>
            <a:pPr eaLnBrk="1" hangingPunct="1">
              <a:lnSpc>
                <a:spcPct val="80000"/>
              </a:lnSpc>
            </a:pPr>
            <a:r>
              <a:rPr lang="cs-CZ" altLang="cs-CZ" sz="2000" smtClean="0"/>
              <a:t>Chybí návaznost na rigorózní metodiky a na SOA</a:t>
            </a:r>
          </a:p>
          <a:p>
            <a:pPr lvl="1" eaLnBrk="1" hangingPunct="1">
              <a:lnSpc>
                <a:spcPct val="80000"/>
              </a:lnSpc>
            </a:pPr>
            <a:r>
              <a:rPr lang="cs-CZ" altLang="cs-CZ" sz="1800" smtClean="0"/>
              <a:t>Částečné řešení agilní SOA pomocí architekturních služeb</a:t>
            </a:r>
          </a:p>
          <a:p>
            <a:pPr lvl="1" eaLnBrk="1" hangingPunct="1">
              <a:lnSpc>
                <a:spcPct val="80000"/>
              </a:lnSpc>
            </a:pPr>
            <a:r>
              <a:rPr lang="cs-CZ" altLang="cs-CZ" sz="1800" smtClean="0"/>
              <a:t>Problém je stálý kontakt s uživateli (mají svých starostí dost)</a:t>
            </a:r>
          </a:p>
          <a:p>
            <a:pPr lvl="1" eaLnBrk="1" hangingPunct="1">
              <a:lnSpc>
                <a:spcPct val="80000"/>
              </a:lnSpc>
            </a:pPr>
            <a:endParaRPr lang="cs-CZ" altLang="cs-CZ" sz="1800" smtClean="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CE0207B-18A9-494D-8DB8-6F3E9EFF5DA4}"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9A3FF51-F681-4033-A3E2-131187E42431}" type="slidenum">
              <a:rPr lang="cs-CZ" altLang="cs-CZ">
                <a:latin typeface="Arial" panose="020B0604020202020204" pitchFamily="34" charset="0"/>
              </a:rPr>
              <a:pPr eaLnBrk="1" hangingPunct="1"/>
              <a:t>181</a:t>
            </a:fld>
            <a:endParaRPr lang="cs-CZ" altLang="cs-CZ">
              <a:latin typeface="Arial" panose="020B0604020202020204" pitchFamily="34" charset="0"/>
            </a:endParaRPr>
          </a:p>
        </p:txBody>
      </p:sp>
      <p:sp>
        <p:nvSpPr>
          <p:cNvPr id="185348" name="Rectangle 2"/>
          <p:cNvSpPr>
            <a:spLocks noGrp="1" noChangeArrowheads="1"/>
          </p:cNvSpPr>
          <p:nvPr>
            <p:ph type="title"/>
          </p:nvPr>
        </p:nvSpPr>
        <p:spPr/>
        <p:txBody>
          <a:bodyPr/>
          <a:lstStyle/>
          <a:p>
            <a:pPr eaLnBrk="1" hangingPunct="1"/>
            <a:r>
              <a:rPr lang="cs-CZ" altLang="cs-CZ" smtClean="0">
                <a:latin typeface="Comic Sans MS" panose="030F0702030302020204" pitchFamily="66" charset="0"/>
              </a:rPr>
              <a:t>Principy agilního vývoje 1</a:t>
            </a:r>
          </a:p>
        </p:txBody>
      </p:sp>
      <p:sp>
        <p:nvSpPr>
          <p:cNvPr id="185349" name="Rectangle 3"/>
          <p:cNvSpPr>
            <a:spLocks noGrp="1" noChangeArrowheads="1"/>
          </p:cNvSpPr>
          <p:nvPr>
            <p:ph type="body" idx="1"/>
          </p:nvPr>
        </p:nvSpPr>
        <p:spPr/>
        <p:txBody>
          <a:bodyPr/>
          <a:lstStyle/>
          <a:p>
            <a:pPr marL="609600" indent="-609600" eaLnBrk="1" hangingPunct="1">
              <a:lnSpc>
                <a:spcPct val="80000"/>
              </a:lnSpc>
              <a:buFontTx/>
              <a:buAutoNum type="arabicPeriod"/>
            </a:pPr>
            <a:r>
              <a:rPr lang="cs-CZ" altLang="cs-CZ" sz="2400" smtClean="0">
                <a:latin typeface="Arial Narrow" panose="020B0606020202030204" pitchFamily="34" charset="0"/>
              </a:rPr>
              <a:t>Our highest priority is to satisfy the customer</a:t>
            </a:r>
            <a:br>
              <a:rPr lang="cs-CZ" altLang="cs-CZ" sz="2400" smtClean="0">
                <a:latin typeface="Arial Narrow" panose="020B0606020202030204" pitchFamily="34" charset="0"/>
              </a:rPr>
            </a:br>
            <a:r>
              <a:rPr lang="cs-CZ" altLang="cs-CZ" sz="2400" smtClean="0">
                <a:latin typeface="Arial Narrow" panose="020B0606020202030204" pitchFamily="34" charset="0"/>
              </a:rPr>
              <a:t>through early and continuous delivery</a:t>
            </a:r>
            <a:br>
              <a:rPr lang="cs-CZ" altLang="cs-CZ" sz="2400" smtClean="0">
                <a:latin typeface="Arial Narrow" panose="020B0606020202030204" pitchFamily="34" charset="0"/>
              </a:rPr>
            </a:br>
            <a:r>
              <a:rPr lang="cs-CZ" altLang="cs-CZ" sz="2400" smtClean="0">
                <a:latin typeface="Arial Narrow" panose="020B0606020202030204" pitchFamily="34" charset="0"/>
              </a:rPr>
              <a:t>of valuable software. </a:t>
            </a:r>
          </a:p>
          <a:p>
            <a:pPr marL="609600" indent="-609600" eaLnBrk="1" hangingPunct="1">
              <a:lnSpc>
                <a:spcPct val="80000"/>
              </a:lnSpc>
              <a:buFontTx/>
              <a:buAutoNum type="arabicPeriod"/>
            </a:pPr>
            <a:r>
              <a:rPr lang="cs-CZ" altLang="cs-CZ" sz="2400" smtClean="0">
                <a:latin typeface="Arial Narrow" panose="020B0606020202030204" pitchFamily="34" charset="0"/>
              </a:rPr>
              <a:t>Welcome changing requirements, even late in </a:t>
            </a:r>
            <a:br>
              <a:rPr lang="cs-CZ" altLang="cs-CZ" sz="2400" smtClean="0">
                <a:latin typeface="Arial Narrow" panose="020B0606020202030204" pitchFamily="34" charset="0"/>
              </a:rPr>
            </a:br>
            <a:r>
              <a:rPr lang="cs-CZ" altLang="cs-CZ" sz="2400" smtClean="0">
                <a:latin typeface="Arial Narrow" panose="020B0606020202030204" pitchFamily="34" charset="0"/>
              </a:rPr>
              <a:t>development. Agile processes harness change for </a:t>
            </a:r>
            <a:br>
              <a:rPr lang="cs-CZ" altLang="cs-CZ" sz="2400" smtClean="0">
                <a:latin typeface="Arial Narrow" panose="020B0606020202030204" pitchFamily="34" charset="0"/>
              </a:rPr>
            </a:br>
            <a:r>
              <a:rPr lang="cs-CZ" altLang="cs-CZ" sz="2400" smtClean="0">
                <a:latin typeface="Arial Narrow" panose="020B0606020202030204" pitchFamily="34" charset="0"/>
              </a:rPr>
              <a:t>the customer's competitive advantage. </a:t>
            </a:r>
          </a:p>
          <a:p>
            <a:pPr marL="609600" indent="-609600" eaLnBrk="1" hangingPunct="1">
              <a:lnSpc>
                <a:spcPct val="80000"/>
              </a:lnSpc>
              <a:buFontTx/>
              <a:buAutoNum type="arabicPeriod"/>
            </a:pPr>
            <a:r>
              <a:rPr lang="cs-CZ" altLang="cs-CZ" sz="2400" smtClean="0">
                <a:latin typeface="Arial Narrow" panose="020B0606020202030204" pitchFamily="34" charset="0"/>
              </a:rPr>
              <a:t>Deliver working software frequently, from a </a:t>
            </a:r>
            <a:br>
              <a:rPr lang="cs-CZ" altLang="cs-CZ" sz="2400" smtClean="0">
                <a:latin typeface="Arial Narrow" panose="020B0606020202030204" pitchFamily="34" charset="0"/>
              </a:rPr>
            </a:br>
            <a:r>
              <a:rPr lang="cs-CZ" altLang="cs-CZ" sz="2400" smtClean="0">
                <a:latin typeface="Arial Narrow" panose="020B0606020202030204" pitchFamily="34" charset="0"/>
              </a:rPr>
              <a:t>couple of weeks to a couple of months, with a </a:t>
            </a:r>
            <a:br>
              <a:rPr lang="cs-CZ" altLang="cs-CZ" sz="2400" smtClean="0">
                <a:latin typeface="Arial Narrow" panose="020B0606020202030204" pitchFamily="34" charset="0"/>
              </a:rPr>
            </a:br>
            <a:r>
              <a:rPr lang="cs-CZ" altLang="cs-CZ" sz="2400" smtClean="0">
                <a:latin typeface="Arial Narrow" panose="020B0606020202030204" pitchFamily="34" charset="0"/>
              </a:rPr>
              <a:t>preference to the shorter timescale. </a:t>
            </a:r>
          </a:p>
          <a:p>
            <a:pPr marL="609600" indent="-609600" eaLnBrk="1" hangingPunct="1">
              <a:lnSpc>
                <a:spcPct val="80000"/>
              </a:lnSpc>
              <a:buFontTx/>
              <a:buAutoNum type="arabicPeriod"/>
            </a:pPr>
            <a:r>
              <a:rPr lang="cs-CZ" altLang="cs-CZ" sz="2400" smtClean="0">
                <a:latin typeface="Arial Narrow" panose="020B0606020202030204" pitchFamily="34" charset="0"/>
              </a:rPr>
              <a:t>Business people and developers must work </a:t>
            </a:r>
            <a:br>
              <a:rPr lang="cs-CZ" altLang="cs-CZ" sz="2400" smtClean="0">
                <a:latin typeface="Arial Narrow" panose="020B0606020202030204" pitchFamily="34" charset="0"/>
              </a:rPr>
            </a:br>
            <a:r>
              <a:rPr lang="cs-CZ" altLang="cs-CZ" sz="2400" smtClean="0">
                <a:latin typeface="Arial Narrow" panose="020B0606020202030204" pitchFamily="34" charset="0"/>
              </a:rPr>
              <a:t>together daily throughout the project. </a:t>
            </a:r>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4E4564A2-58AE-40A1-83BA-58B587471536}"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DC69265-A3D5-4E4C-8777-1A5ADA2DF470}" type="slidenum">
              <a:rPr lang="cs-CZ" altLang="cs-CZ">
                <a:latin typeface="Arial" panose="020B0604020202020204" pitchFamily="34" charset="0"/>
              </a:rPr>
              <a:pPr eaLnBrk="1" hangingPunct="1"/>
              <a:t>182</a:t>
            </a:fld>
            <a:endParaRPr lang="cs-CZ" altLang="cs-CZ">
              <a:latin typeface="Arial" panose="020B0604020202020204" pitchFamily="34" charset="0"/>
            </a:endParaRPr>
          </a:p>
        </p:txBody>
      </p:sp>
      <p:sp>
        <p:nvSpPr>
          <p:cNvPr id="186372" name="Rectangle 2"/>
          <p:cNvSpPr>
            <a:spLocks noGrp="1" noChangeArrowheads="1"/>
          </p:cNvSpPr>
          <p:nvPr>
            <p:ph type="title"/>
          </p:nvPr>
        </p:nvSpPr>
        <p:spPr/>
        <p:txBody>
          <a:bodyPr/>
          <a:lstStyle/>
          <a:p>
            <a:pPr eaLnBrk="1" hangingPunct="1"/>
            <a:r>
              <a:rPr lang="cs-CZ" altLang="cs-CZ" smtClean="0">
                <a:latin typeface="Comic Sans MS" panose="030F0702030302020204" pitchFamily="66" charset="0"/>
              </a:rPr>
              <a:t>Principy agilního vývoje 2</a:t>
            </a:r>
          </a:p>
        </p:txBody>
      </p:sp>
      <p:sp>
        <p:nvSpPr>
          <p:cNvPr id="186373" name="Rectangle 3"/>
          <p:cNvSpPr>
            <a:spLocks noGrp="1" noChangeArrowheads="1"/>
          </p:cNvSpPr>
          <p:nvPr>
            <p:ph type="body" idx="1"/>
          </p:nvPr>
        </p:nvSpPr>
        <p:spPr/>
        <p:txBody>
          <a:bodyPr/>
          <a:lstStyle/>
          <a:p>
            <a:pPr marL="533400" indent="-533400" eaLnBrk="1" hangingPunct="1">
              <a:lnSpc>
                <a:spcPct val="90000"/>
              </a:lnSpc>
              <a:buFontTx/>
              <a:buAutoNum type="arabicPeriod" startAt="5"/>
            </a:pPr>
            <a:r>
              <a:rPr lang="cs-CZ" altLang="cs-CZ" sz="2400" smtClean="0">
                <a:latin typeface="Arial Narrow" panose="020B0606020202030204" pitchFamily="34" charset="0"/>
              </a:rPr>
              <a:t>Build projects around motivated individuals. </a:t>
            </a:r>
            <a:br>
              <a:rPr lang="cs-CZ" altLang="cs-CZ" sz="2400" smtClean="0">
                <a:latin typeface="Arial Narrow" panose="020B0606020202030204" pitchFamily="34" charset="0"/>
              </a:rPr>
            </a:br>
            <a:r>
              <a:rPr lang="cs-CZ" altLang="cs-CZ" sz="2400" smtClean="0">
                <a:latin typeface="Arial Narrow" panose="020B0606020202030204" pitchFamily="34" charset="0"/>
              </a:rPr>
              <a:t>Give them the environment and support they need, </a:t>
            </a:r>
            <a:br>
              <a:rPr lang="cs-CZ" altLang="cs-CZ" sz="2400" smtClean="0">
                <a:latin typeface="Arial Narrow" panose="020B0606020202030204" pitchFamily="34" charset="0"/>
              </a:rPr>
            </a:br>
            <a:r>
              <a:rPr lang="cs-CZ" altLang="cs-CZ" sz="2400" smtClean="0">
                <a:latin typeface="Arial Narrow" panose="020B0606020202030204" pitchFamily="34" charset="0"/>
              </a:rPr>
              <a:t>and trust them to get the job done. </a:t>
            </a:r>
          </a:p>
          <a:p>
            <a:pPr marL="533400" indent="-533400" eaLnBrk="1" hangingPunct="1">
              <a:lnSpc>
                <a:spcPct val="90000"/>
              </a:lnSpc>
              <a:buFontTx/>
              <a:buAutoNum type="arabicPeriod" startAt="5"/>
            </a:pPr>
            <a:r>
              <a:rPr lang="cs-CZ" altLang="cs-CZ" sz="2400" smtClean="0">
                <a:latin typeface="Arial Narrow" panose="020B0606020202030204" pitchFamily="34" charset="0"/>
              </a:rPr>
              <a:t>The most efficient and effective method of </a:t>
            </a:r>
            <a:br>
              <a:rPr lang="cs-CZ" altLang="cs-CZ" sz="2400" smtClean="0">
                <a:latin typeface="Arial Narrow" panose="020B0606020202030204" pitchFamily="34" charset="0"/>
              </a:rPr>
            </a:br>
            <a:r>
              <a:rPr lang="cs-CZ" altLang="cs-CZ" sz="2400" smtClean="0">
                <a:latin typeface="Arial Narrow" panose="020B0606020202030204" pitchFamily="34" charset="0"/>
              </a:rPr>
              <a:t>conveying information to and within a development </a:t>
            </a:r>
            <a:br>
              <a:rPr lang="cs-CZ" altLang="cs-CZ" sz="2400" smtClean="0">
                <a:latin typeface="Arial Narrow" panose="020B0606020202030204" pitchFamily="34" charset="0"/>
              </a:rPr>
            </a:br>
            <a:r>
              <a:rPr lang="cs-CZ" altLang="cs-CZ" sz="2400" smtClean="0">
                <a:latin typeface="Arial Narrow" panose="020B0606020202030204" pitchFamily="34" charset="0"/>
              </a:rPr>
              <a:t>team is face-to-face conversation. </a:t>
            </a:r>
          </a:p>
          <a:p>
            <a:pPr marL="533400" indent="-533400" eaLnBrk="1" hangingPunct="1">
              <a:lnSpc>
                <a:spcPct val="90000"/>
              </a:lnSpc>
              <a:buFontTx/>
              <a:buAutoNum type="arabicPeriod" startAt="5"/>
            </a:pPr>
            <a:r>
              <a:rPr lang="cs-CZ" altLang="cs-CZ" sz="2400" smtClean="0">
                <a:latin typeface="Arial Narrow" panose="020B0606020202030204" pitchFamily="34" charset="0"/>
              </a:rPr>
              <a:t>Working software is the primary measure of progress. </a:t>
            </a:r>
          </a:p>
          <a:p>
            <a:pPr marL="533400" indent="-533400" eaLnBrk="1" hangingPunct="1">
              <a:lnSpc>
                <a:spcPct val="90000"/>
              </a:lnSpc>
              <a:buFontTx/>
              <a:buAutoNum type="arabicPeriod" startAt="5"/>
            </a:pPr>
            <a:r>
              <a:rPr lang="cs-CZ" altLang="cs-CZ" sz="2400" smtClean="0">
                <a:latin typeface="Arial Narrow" panose="020B0606020202030204" pitchFamily="34" charset="0"/>
              </a:rPr>
              <a:t>Agile processes promote sustainable development. </a:t>
            </a:r>
            <a:br>
              <a:rPr lang="cs-CZ" altLang="cs-CZ" sz="2400" smtClean="0">
                <a:latin typeface="Arial Narrow" panose="020B0606020202030204" pitchFamily="34" charset="0"/>
              </a:rPr>
            </a:br>
            <a:r>
              <a:rPr lang="cs-CZ" altLang="cs-CZ" sz="2400" smtClean="0">
                <a:latin typeface="Arial Narrow" panose="020B0606020202030204" pitchFamily="34" charset="0"/>
              </a:rPr>
              <a:t>The sponsors, developers, and users should be able </a:t>
            </a:r>
            <a:br>
              <a:rPr lang="cs-CZ" altLang="cs-CZ" sz="2400" smtClean="0">
                <a:latin typeface="Arial Narrow" panose="020B0606020202030204" pitchFamily="34" charset="0"/>
              </a:rPr>
            </a:br>
            <a:r>
              <a:rPr lang="cs-CZ" altLang="cs-CZ" sz="2400" smtClean="0">
                <a:latin typeface="Arial Narrow" panose="020B0606020202030204" pitchFamily="34" charset="0"/>
              </a:rPr>
              <a:t>to maintain a constant pace indefinitely. </a:t>
            </a:r>
            <a:br>
              <a:rPr lang="cs-CZ" altLang="cs-CZ" sz="2400" smtClean="0">
                <a:latin typeface="Arial Narrow" panose="020B0606020202030204" pitchFamily="34" charset="0"/>
              </a:rPr>
            </a:br>
            <a:endParaRPr lang="cs-CZ" altLang="cs-CZ" sz="240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4DB0045A-CB3C-47E2-886B-5D7BADF3BE7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E8B1CBE-AD44-4271-B689-234461C72C98}" type="slidenum">
              <a:rPr lang="cs-CZ" altLang="cs-CZ">
                <a:latin typeface="Arial" panose="020B0604020202020204" pitchFamily="34" charset="0"/>
              </a:rPr>
              <a:pPr eaLnBrk="1" hangingPunct="1"/>
              <a:t>183</a:t>
            </a:fld>
            <a:endParaRPr lang="cs-CZ" altLang="cs-CZ">
              <a:latin typeface="Arial" panose="020B0604020202020204" pitchFamily="34" charset="0"/>
            </a:endParaRPr>
          </a:p>
        </p:txBody>
      </p:sp>
      <p:sp>
        <p:nvSpPr>
          <p:cNvPr id="187396" name="Rectangle 2"/>
          <p:cNvSpPr>
            <a:spLocks noGrp="1" noChangeArrowheads="1"/>
          </p:cNvSpPr>
          <p:nvPr>
            <p:ph type="title"/>
          </p:nvPr>
        </p:nvSpPr>
        <p:spPr/>
        <p:txBody>
          <a:bodyPr/>
          <a:lstStyle/>
          <a:p>
            <a:pPr eaLnBrk="1" hangingPunct="1"/>
            <a:r>
              <a:rPr lang="cs-CZ" altLang="cs-CZ" smtClean="0">
                <a:latin typeface="Comic Sans MS" panose="030F0702030302020204" pitchFamily="66" charset="0"/>
              </a:rPr>
              <a:t>Principy agilního vývoje 3</a:t>
            </a:r>
          </a:p>
        </p:txBody>
      </p:sp>
      <p:sp>
        <p:nvSpPr>
          <p:cNvPr id="187397" name="Rectangle 3"/>
          <p:cNvSpPr>
            <a:spLocks noGrp="1" noChangeArrowheads="1"/>
          </p:cNvSpPr>
          <p:nvPr>
            <p:ph type="body" idx="1"/>
          </p:nvPr>
        </p:nvSpPr>
        <p:spPr/>
        <p:txBody>
          <a:bodyPr/>
          <a:lstStyle/>
          <a:p>
            <a:pPr marL="533400" indent="-533400" eaLnBrk="1" hangingPunct="1">
              <a:lnSpc>
                <a:spcPct val="90000"/>
              </a:lnSpc>
              <a:buFontTx/>
              <a:buAutoNum type="arabicPeriod" startAt="8"/>
            </a:pPr>
            <a:r>
              <a:rPr lang="cs-CZ" altLang="cs-CZ" sz="2800" smtClean="0">
                <a:latin typeface="Arial Narrow" panose="020B0606020202030204" pitchFamily="34" charset="0"/>
              </a:rPr>
              <a:t>Continuous attention to technical excellence </a:t>
            </a:r>
            <a:br>
              <a:rPr lang="cs-CZ" altLang="cs-CZ" sz="2800" smtClean="0">
                <a:latin typeface="Arial Narrow" panose="020B0606020202030204" pitchFamily="34" charset="0"/>
              </a:rPr>
            </a:br>
            <a:r>
              <a:rPr lang="cs-CZ" altLang="cs-CZ" sz="2800" smtClean="0">
                <a:latin typeface="Arial Narrow" panose="020B0606020202030204" pitchFamily="34" charset="0"/>
              </a:rPr>
              <a:t>and good design enhances agility. </a:t>
            </a:r>
          </a:p>
          <a:p>
            <a:pPr marL="533400" indent="-533400" eaLnBrk="1" hangingPunct="1">
              <a:lnSpc>
                <a:spcPct val="90000"/>
              </a:lnSpc>
              <a:buFontTx/>
              <a:buAutoNum type="arabicPeriod" startAt="8"/>
            </a:pPr>
            <a:r>
              <a:rPr lang="cs-CZ" altLang="cs-CZ" sz="2800" smtClean="0">
                <a:latin typeface="Arial Narrow" panose="020B0606020202030204" pitchFamily="34" charset="0"/>
              </a:rPr>
              <a:t>Simplicity--the art of maximizing the amount </a:t>
            </a:r>
            <a:br>
              <a:rPr lang="cs-CZ" altLang="cs-CZ" sz="2800" smtClean="0">
                <a:latin typeface="Arial Narrow" panose="020B0606020202030204" pitchFamily="34" charset="0"/>
              </a:rPr>
            </a:br>
            <a:r>
              <a:rPr lang="cs-CZ" altLang="cs-CZ" sz="2800" smtClean="0">
                <a:latin typeface="Arial Narrow" panose="020B0606020202030204" pitchFamily="34" charset="0"/>
              </a:rPr>
              <a:t>of work not done--is essential. </a:t>
            </a:r>
          </a:p>
          <a:p>
            <a:pPr marL="533400" indent="-533400" eaLnBrk="1" hangingPunct="1">
              <a:lnSpc>
                <a:spcPct val="90000"/>
              </a:lnSpc>
              <a:buFontTx/>
              <a:buAutoNum type="arabicPeriod" startAt="8"/>
            </a:pPr>
            <a:r>
              <a:rPr lang="cs-CZ" altLang="cs-CZ" sz="2800" smtClean="0">
                <a:latin typeface="Arial Narrow" panose="020B0606020202030204" pitchFamily="34" charset="0"/>
              </a:rPr>
              <a:t>The best architectures, requirements, and designs </a:t>
            </a:r>
            <a:br>
              <a:rPr lang="cs-CZ" altLang="cs-CZ" sz="2800" smtClean="0">
                <a:latin typeface="Arial Narrow" panose="020B0606020202030204" pitchFamily="34" charset="0"/>
              </a:rPr>
            </a:br>
            <a:r>
              <a:rPr lang="cs-CZ" altLang="cs-CZ" sz="2800" smtClean="0">
                <a:latin typeface="Arial Narrow" panose="020B0606020202030204" pitchFamily="34" charset="0"/>
              </a:rPr>
              <a:t>emerge from self-organizing teams. </a:t>
            </a:r>
          </a:p>
          <a:p>
            <a:pPr marL="533400" indent="-533400" eaLnBrk="1" hangingPunct="1">
              <a:lnSpc>
                <a:spcPct val="90000"/>
              </a:lnSpc>
              <a:buFontTx/>
              <a:buAutoNum type="arabicPeriod" startAt="8"/>
            </a:pPr>
            <a:r>
              <a:rPr lang="cs-CZ" altLang="cs-CZ" sz="2800" smtClean="0">
                <a:latin typeface="Arial Narrow" panose="020B0606020202030204" pitchFamily="34" charset="0"/>
              </a:rPr>
              <a:t>At regular intervals, the team reflects on how </a:t>
            </a:r>
            <a:br>
              <a:rPr lang="cs-CZ" altLang="cs-CZ" sz="2800" smtClean="0">
                <a:latin typeface="Arial Narrow" panose="020B0606020202030204" pitchFamily="34" charset="0"/>
              </a:rPr>
            </a:br>
            <a:r>
              <a:rPr lang="cs-CZ" altLang="cs-CZ" sz="2800" smtClean="0">
                <a:latin typeface="Arial Narrow" panose="020B0606020202030204" pitchFamily="34" charset="0"/>
              </a:rPr>
              <a:t>to become more effective, then tunes and adjusts </a:t>
            </a:r>
            <a:br>
              <a:rPr lang="cs-CZ" altLang="cs-CZ" sz="2800" smtClean="0">
                <a:latin typeface="Arial Narrow" panose="020B0606020202030204" pitchFamily="34" charset="0"/>
              </a:rPr>
            </a:br>
            <a:r>
              <a:rPr lang="cs-CZ" altLang="cs-CZ" sz="2800" smtClean="0">
                <a:latin typeface="Arial Narrow" panose="020B0606020202030204" pitchFamily="34" charset="0"/>
              </a:rPr>
              <a:t>its behavior accordingly. </a:t>
            </a:r>
          </a:p>
          <a:p>
            <a:pPr marL="533400" indent="-533400" eaLnBrk="1" hangingPunct="1">
              <a:lnSpc>
                <a:spcPct val="90000"/>
              </a:lnSpc>
              <a:buFontTx/>
              <a:buAutoNum type="arabicPeriod" startAt="8"/>
            </a:pPr>
            <a:endParaRPr lang="cs-CZ" altLang="cs-CZ" sz="280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fld id="{15E19262-1B7E-4591-AE43-8BD5CCD72BEE}" type="datetime1">
              <a:rPr lang="cs-CZ"/>
              <a:pPr>
                <a:defRPr/>
              </a:pPr>
              <a:t>3.10.2015</a:t>
            </a:fld>
            <a:endParaRPr lang="cs-CZ"/>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497B4CF-AF69-46B0-B9F5-CB5B66412BCB}" type="slidenum">
              <a:rPr lang="cs-CZ" altLang="cs-CZ">
                <a:latin typeface="Arial" panose="020B0604020202020204" pitchFamily="34" charset="0"/>
              </a:rPr>
              <a:pPr eaLnBrk="1" hangingPunct="1"/>
              <a:t>184</a:t>
            </a:fld>
            <a:endParaRPr lang="cs-CZ" altLang="cs-CZ">
              <a:latin typeface="Arial" panose="020B0604020202020204" pitchFamily="34" charset="0"/>
            </a:endParaRPr>
          </a:p>
        </p:txBody>
      </p:sp>
      <p:sp>
        <p:nvSpPr>
          <p:cNvPr id="188420" name="Rectangle 2"/>
          <p:cNvSpPr>
            <a:spLocks noGrp="1" noChangeArrowheads="1"/>
          </p:cNvSpPr>
          <p:nvPr>
            <p:ph type="title"/>
          </p:nvPr>
        </p:nvSpPr>
        <p:spPr>
          <a:xfrm>
            <a:off x="409575" y="215900"/>
            <a:ext cx="8763000" cy="1185863"/>
          </a:xfrm>
        </p:spPr>
        <p:txBody>
          <a:bodyPr/>
          <a:lstStyle/>
          <a:p>
            <a:pPr marL="762000" indent="-762000" algn="l" eaLnBrk="1" hangingPunct="1"/>
            <a:r>
              <a:rPr lang="cs-CZ" altLang="cs-CZ" sz="4000" b="1" smtClean="0">
                <a:latin typeface="Comic Sans MS" panose="030F0702030302020204" pitchFamily="66" charset="0"/>
              </a:rPr>
              <a:t>Agile development prefers</a:t>
            </a:r>
            <a:r>
              <a:rPr lang="cs-CZ" altLang="cs-CZ" sz="4000" smtClean="0"/>
              <a:t>:</a:t>
            </a:r>
            <a:br>
              <a:rPr lang="cs-CZ" altLang="cs-CZ" sz="4000" smtClean="0"/>
            </a:br>
            <a:endParaRPr lang="cs-CZ" altLang="cs-CZ" sz="4000" smtClean="0"/>
          </a:p>
        </p:txBody>
      </p:sp>
      <p:sp>
        <p:nvSpPr>
          <p:cNvPr id="188421" name="Text Box 3"/>
          <p:cNvSpPr txBox="1">
            <a:spLocks noChangeArrowheads="1"/>
          </p:cNvSpPr>
          <p:nvPr/>
        </p:nvSpPr>
        <p:spPr bwMode="auto">
          <a:xfrm>
            <a:off x="425450" y="1266825"/>
            <a:ext cx="8929688"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lnSpc>
                <a:spcPct val="70000"/>
              </a:lnSpc>
              <a:spcBef>
                <a:spcPct val="50000"/>
              </a:spcBef>
              <a:buFontTx/>
              <a:buAutoNum type="alphaUcPeriod"/>
            </a:pPr>
            <a:r>
              <a:rPr lang="cs-CZ" altLang="cs-CZ" sz="3200">
                <a:solidFill>
                  <a:schemeClr val="tx2"/>
                </a:solidFill>
                <a:latin typeface="Times New Roman" panose="02020603050405020304" pitchFamily="18" charset="0"/>
              </a:rPr>
              <a:t>Working software over comprehensive documentation </a:t>
            </a:r>
          </a:p>
          <a:p>
            <a:pPr algn="l" eaLnBrk="1" hangingPunct="1">
              <a:lnSpc>
                <a:spcPct val="70000"/>
              </a:lnSpc>
              <a:spcBef>
                <a:spcPct val="50000"/>
              </a:spcBef>
              <a:buFontTx/>
              <a:buAutoNum type="alphaUcPeriod"/>
            </a:pPr>
            <a:r>
              <a:rPr lang="cs-CZ" altLang="cs-CZ" sz="3200">
                <a:solidFill>
                  <a:schemeClr val="tx2"/>
                </a:solidFill>
                <a:latin typeface="Times New Roman" panose="02020603050405020304" pitchFamily="18" charset="0"/>
              </a:rPr>
              <a:t>Individuals and interactions over processes and tools </a:t>
            </a:r>
          </a:p>
          <a:p>
            <a:pPr algn="l" eaLnBrk="1" hangingPunct="1">
              <a:lnSpc>
                <a:spcPct val="70000"/>
              </a:lnSpc>
              <a:spcBef>
                <a:spcPct val="50000"/>
              </a:spcBef>
              <a:buFontTx/>
              <a:buAutoNum type="alphaUcPeriod"/>
            </a:pPr>
            <a:r>
              <a:rPr lang="cs-CZ" altLang="cs-CZ" sz="3200">
                <a:solidFill>
                  <a:schemeClr val="tx2"/>
                </a:solidFill>
                <a:latin typeface="Times New Roman" panose="02020603050405020304" pitchFamily="18" charset="0"/>
              </a:rPr>
              <a:t>Customer collaboration over contract negotiation </a:t>
            </a:r>
          </a:p>
          <a:p>
            <a:pPr algn="l" eaLnBrk="1" hangingPunct="1">
              <a:lnSpc>
                <a:spcPct val="70000"/>
              </a:lnSpc>
              <a:spcBef>
                <a:spcPct val="50000"/>
              </a:spcBef>
              <a:buFontTx/>
              <a:buAutoNum type="alphaUcPeriod"/>
            </a:pPr>
            <a:r>
              <a:rPr lang="cs-CZ" altLang="cs-CZ" sz="3200">
                <a:solidFill>
                  <a:schemeClr val="tx2"/>
                </a:solidFill>
                <a:latin typeface="Times New Roman" panose="02020603050405020304" pitchFamily="18" charset="0"/>
              </a:rPr>
              <a:t>Responding to change over following a plan</a:t>
            </a:r>
          </a:p>
          <a:p>
            <a:pPr algn="l" eaLnBrk="1" hangingPunct="1">
              <a:lnSpc>
                <a:spcPct val="70000"/>
              </a:lnSpc>
              <a:spcBef>
                <a:spcPct val="50000"/>
              </a:spcBef>
            </a:pPr>
            <a:r>
              <a:rPr lang="cs-CZ" altLang="cs-CZ" sz="3200">
                <a:solidFill>
                  <a:schemeClr val="tx2"/>
                </a:solidFill>
                <a:latin typeface="Times New Roman" panose="02020603050405020304" pitchFamily="18" charset="0"/>
              </a:rPr>
              <a:t>To ale neznamená, že se např. dokumentace vůbec nedělá</a:t>
            </a: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cs-CZ" altLang="cs-CZ" smtClean="0"/>
              <a:t>Problém agility</a:t>
            </a:r>
          </a:p>
        </p:txBody>
      </p:sp>
      <p:sp>
        <p:nvSpPr>
          <p:cNvPr id="189443" name="Rectangle 3"/>
          <p:cNvSpPr>
            <a:spLocks noGrp="1" noChangeArrowheads="1"/>
          </p:cNvSpPr>
          <p:nvPr>
            <p:ph type="body" idx="1"/>
          </p:nvPr>
        </p:nvSpPr>
        <p:spPr/>
        <p:txBody>
          <a:bodyPr/>
          <a:lstStyle/>
          <a:p>
            <a:r>
              <a:rPr lang="cs-CZ" altLang="cs-CZ" smtClean="0"/>
              <a:t>Zajistit spoluprácí se zákazníky</a:t>
            </a:r>
          </a:p>
          <a:p>
            <a:r>
              <a:rPr lang="cs-CZ" altLang="cs-CZ" smtClean="0"/>
              <a:t>Jde v podstatě o postup pokus-omyl a ten není vhodný pro</a:t>
            </a:r>
          </a:p>
          <a:p>
            <a:pPr lvl="1"/>
            <a:r>
              <a:rPr lang="cs-CZ" altLang="cs-CZ" smtClean="0"/>
              <a:t>Zajištění dlouhodobých vizí, strategii</a:t>
            </a:r>
          </a:p>
          <a:p>
            <a:pPr lvl="1"/>
            <a:r>
              <a:rPr lang="cs-CZ" altLang="cs-CZ" smtClean="0"/>
              <a:t>Vývoj kritických aplikací</a:t>
            </a:r>
          </a:p>
          <a:p>
            <a:pPr lvl="1"/>
            <a:r>
              <a:rPr lang="cs-CZ" altLang="cs-CZ" smtClean="0"/>
              <a:t>Vývoje velmi velkých systémů</a:t>
            </a:r>
          </a:p>
          <a:p>
            <a:pPr lvl="1"/>
            <a:endParaRPr lang="cs-CZ" altLang="cs-CZ" smtClean="0"/>
          </a:p>
          <a:p>
            <a:pPr lvl="1"/>
            <a:endParaRPr lang="cs-CZ" altLang="cs-CZ"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E731117D-7ECE-4FFB-97E6-F4B083DD0230}"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BB8DB0A-7D9D-4BAB-9AAB-038C02F18729}" type="slidenum">
              <a:rPr lang="cs-CZ" altLang="cs-CZ">
                <a:latin typeface="Arial" panose="020B0604020202020204" pitchFamily="34" charset="0"/>
              </a:rPr>
              <a:pPr eaLnBrk="1" hangingPunct="1"/>
              <a:t>186</a:t>
            </a:fld>
            <a:endParaRPr lang="cs-CZ" altLang="cs-CZ">
              <a:latin typeface="Arial" panose="020B0604020202020204" pitchFamily="34" charset="0"/>
            </a:endParaRPr>
          </a:p>
        </p:txBody>
      </p:sp>
      <p:sp>
        <p:nvSpPr>
          <p:cNvPr id="190468" name="Rectangle 2"/>
          <p:cNvSpPr>
            <a:spLocks noGrp="1" noChangeArrowheads="1"/>
          </p:cNvSpPr>
          <p:nvPr>
            <p:ph type="title"/>
          </p:nvPr>
        </p:nvSpPr>
        <p:spPr/>
        <p:txBody>
          <a:bodyPr/>
          <a:lstStyle/>
          <a:p>
            <a:pPr eaLnBrk="1" hangingPunct="1"/>
            <a:r>
              <a:rPr lang="cs-CZ" altLang="cs-CZ" smtClean="0"/>
              <a:t>Architektura, shrnutí</a:t>
            </a:r>
          </a:p>
        </p:txBody>
      </p:sp>
      <p:sp>
        <p:nvSpPr>
          <p:cNvPr id="190469" name="Rectangle 3"/>
          <p:cNvSpPr>
            <a:spLocks noGrp="1" noChangeArrowheads="1"/>
          </p:cNvSpPr>
          <p:nvPr>
            <p:ph type="body" idx="1"/>
          </p:nvPr>
        </p:nvSpPr>
        <p:spPr>
          <a:xfrm>
            <a:off x="192088" y="1674813"/>
            <a:ext cx="8975725" cy="3889375"/>
          </a:xfrm>
        </p:spPr>
        <p:txBody>
          <a:bodyPr/>
          <a:lstStyle/>
          <a:p>
            <a:pPr eaLnBrk="1" hangingPunct="1">
              <a:lnSpc>
                <a:spcPct val="80000"/>
              </a:lnSpc>
            </a:pPr>
            <a:r>
              <a:rPr lang="cs-CZ" altLang="cs-CZ" sz="2800" smtClean="0">
                <a:latin typeface="Arial Narrow" panose="020B0606020202030204" pitchFamily="34" charset="0"/>
              </a:rPr>
              <a:t>Struktura systému ve velkém.</a:t>
            </a:r>
          </a:p>
          <a:p>
            <a:pPr lvl="1" eaLnBrk="1" hangingPunct="1">
              <a:lnSpc>
                <a:spcPct val="80000"/>
              </a:lnSpc>
            </a:pPr>
            <a:r>
              <a:rPr lang="cs-CZ" altLang="cs-CZ" sz="2400" smtClean="0">
                <a:latin typeface="Arial Narrow" panose="020B0606020202030204" pitchFamily="34" charset="0"/>
              </a:rPr>
              <a:t> Komponenty, jejich vlastnosti a spolupráce a rozhraní navenek</a:t>
            </a:r>
          </a:p>
          <a:p>
            <a:pPr eaLnBrk="1" hangingPunct="1">
              <a:lnSpc>
                <a:spcPct val="80000"/>
              </a:lnSpc>
            </a:pPr>
            <a:r>
              <a:rPr lang="cs-CZ" altLang="cs-CZ" sz="2800" smtClean="0">
                <a:latin typeface="Arial Narrow" panose="020B0606020202030204" pitchFamily="34" charset="0"/>
              </a:rPr>
              <a:t>Jednotící idea/filosofie a framework</a:t>
            </a:r>
          </a:p>
          <a:p>
            <a:pPr eaLnBrk="1" hangingPunct="1">
              <a:lnSpc>
                <a:spcPct val="80000"/>
              </a:lnSpc>
            </a:pPr>
            <a:r>
              <a:rPr lang="cs-CZ" altLang="cs-CZ" sz="2800" smtClean="0">
                <a:latin typeface="Arial Narrow" panose="020B0606020202030204" pitchFamily="34" charset="0"/>
              </a:rPr>
              <a:t>Základní vlastnosti rozhraní systému a jeho částí </a:t>
            </a:r>
          </a:p>
          <a:p>
            <a:pPr eaLnBrk="1" hangingPunct="1">
              <a:lnSpc>
                <a:spcPct val="80000"/>
              </a:lnSpc>
            </a:pPr>
            <a:r>
              <a:rPr lang="cs-CZ" altLang="cs-CZ" sz="2800" smtClean="0">
                <a:latin typeface="Arial Narrow" panose="020B0606020202030204" pitchFamily="34" charset="0"/>
              </a:rPr>
              <a:t>Systém může mít různé architektury z hlediska HW, logiky a fyzické dekompozice softwaru</a:t>
            </a:r>
          </a:p>
          <a:p>
            <a:pPr eaLnBrk="1" hangingPunct="1">
              <a:lnSpc>
                <a:spcPct val="80000"/>
              </a:lnSpc>
            </a:pPr>
            <a:r>
              <a:rPr lang="cs-CZ" altLang="cs-CZ" sz="2800" smtClean="0">
                <a:latin typeface="Arial Narrow" panose="020B0606020202030204" pitchFamily="34" charset="0"/>
              </a:rPr>
              <a:t>Architektura ovlivňuje uživatelské vlastnosti systému, dostupné operace, techniky specifikací a metodologii vývoje, použité technologie</a:t>
            </a:r>
          </a:p>
        </p:txBody>
      </p:sp>
      <p:sp>
        <p:nvSpPr>
          <p:cNvPr id="190470" name="AutoShape 4"/>
          <p:cNvSpPr>
            <a:spLocks noChangeArrowheads="1"/>
          </p:cNvSpPr>
          <p:nvPr/>
        </p:nvSpPr>
        <p:spPr bwMode="auto">
          <a:xfrm>
            <a:off x="9172575" y="0"/>
            <a:ext cx="77788" cy="246063"/>
          </a:xfrm>
          <a:prstGeom prst="upArrow">
            <a:avLst>
              <a:gd name="adj1" fmla="val 50000"/>
              <a:gd name="adj2" fmla="val 856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Nadpis 1"/>
          <p:cNvSpPr>
            <a:spLocks noGrp="1"/>
          </p:cNvSpPr>
          <p:nvPr>
            <p:ph type="title"/>
          </p:nvPr>
        </p:nvSpPr>
        <p:spPr/>
        <p:txBody>
          <a:bodyPr/>
          <a:lstStyle/>
          <a:p>
            <a:r>
              <a:rPr lang="cs-CZ" altLang="cs-CZ" smtClean="0"/>
              <a:t>Divný výsledek agilitity</a:t>
            </a:r>
          </a:p>
        </p:txBody>
      </p:sp>
      <p:sp>
        <p:nvSpPr>
          <p:cNvPr id="191491" name="Zástupný symbol pro obsah 2"/>
          <p:cNvSpPr>
            <a:spLocks noGrp="1"/>
          </p:cNvSpPr>
          <p:nvPr>
            <p:ph idx="1"/>
          </p:nvPr>
        </p:nvSpPr>
        <p:spPr/>
        <p:txBody>
          <a:bodyPr/>
          <a:lstStyle/>
          <a:p>
            <a:r>
              <a:rPr lang="cs-CZ" altLang="cs-CZ" smtClean="0"/>
              <a:t>Scrum jako manufaktura </a:t>
            </a:r>
          </a:p>
          <a:p>
            <a:r>
              <a:rPr lang="cs-CZ" altLang="cs-CZ" smtClean="0"/>
              <a:t>Dělá se i s větším zapojením lidí do analýzy</a:t>
            </a:r>
          </a:p>
        </p:txBody>
      </p:sp>
      <p:sp>
        <p:nvSpPr>
          <p:cNvPr id="4" name="Zástupný symbol pro datum 3"/>
          <p:cNvSpPr>
            <a:spLocks noGrp="1"/>
          </p:cNvSpPr>
          <p:nvPr>
            <p:ph type="dt" sz="quarter" idx="10"/>
          </p:nvPr>
        </p:nvSpPr>
        <p:spPr/>
        <p:txBody>
          <a:bodyPr/>
          <a:lstStyle/>
          <a:p>
            <a:pPr>
              <a:defRPr/>
            </a:pPr>
            <a:fld id="{2AB7479F-A03C-4188-A8B8-8B7207F8B6E1}"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62E2476-F764-4FD1-9550-ABB7EDFE8F10}" type="slidenum">
              <a:rPr lang="cs-CZ" altLang="cs-CZ">
                <a:latin typeface="Arial" panose="020B0604020202020204" pitchFamily="34" charset="0"/>
              </a:rPr>
              <a:pPr eaLnBrk="1" hangingPunct="1"/>
              <a:t>187</a:t>
            </a:fld>
            <a:endParaRPr lang="cs-CZ" altLang="cs-CZ">
              <a:latin typeface="Arial" panose="020B0604020202020204" pitchFamily="34" charset="0"/>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68FA9D94-DDCA-474B-9FBD-83D6FE363884}"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3D7C340-830C-464C-A446-EAA6290689A2}" type="slidenum">
              <a:rPr lang="cs-CZ" altLang="cs-CZ">
                <a:latin typeface="Arial" panose="020B0604020202020204" pitchFamily="34" charset="0"/>
              </a:rPr>
              <a:pPr eaLnBrk="1" hangingPunct="1"/>
              <a:t>188</a:t>
            </a:fld>
            <a:endParaRPr lang="cs-CZ" altLang="cs-CZ">
              <a:latin typeface="Arial" panose="020B0604020202020204" pitchFamily="34" charset="0"/>
            </a:endParaRPr>
          </a:p>
        </p:txBody>
      </p:sp>
      <p:sp>
        <p:nvSpPr>
          <p:cNvPr id="192516" name="Rectangle 2"/>
          <p:cNvSpPr>
            <a:spLocks noGrp="1" noChangeArrowheads="1"/>
          </p:cNvSpPr>
          <p:nvPr>
            <p:ph type="title"/>
          </p:nvPr>
        </p:nvSpPr>
        <p:spPr>
          <a:xfrm>
            <a:off x="819150" y="215900"/>
            <a:ext cx="8355013" cy="1079500"/>
          </a:xfrm>
        </p:spPr>
        <p:txBody>
          <a:bodyPr/>
          <a:lstStyle/>
          <a:p>
            <a:pPr eaLnBrk="1" hangingPunct="1"/>
            <a:r>
              <a:rPr lang="cs-CZ" altLang="cs-CZ" smtClean="0"/>
              <a:t>Účel architektury</a:t>
            </a:r>
          </a:p>
        </p:txBody>
      </p:sp>
      <p:sp>
        <p:nvSpPr>
          <p:cNvPr id="192517" name="Rectangle 3"/>
          <p:cNvSpPr>
            <a:spLocks noGrp="1" noChangeArrowheads="1"/>
          </p:cNvSpPr>
          <p:nvPr>
            <p:ph type="body" idx="1"/>
          </p:nvPr>
        </p:nvSpPr>
        <p:spPr>
          <a:xfrm>
            <a:off x="163513" y="1368425"/>
            <a:ext cx="9256712" cy="4319588"/>
          </a:xfrm>
        </p:spPr>
        <p:txBody>
          <a:bodyPr/>
          <a:lstStyle/>
          <a:p>
            <a:pPr eaLnBrk="1" hangingPunct="1">
              <a:lnSpc>
                <a:spcPct val="80000"/>
              </a:lnSpc>
            </a:pPr>
            <a:r>
              <a:rPr lang="cs-CZ" altLang="cs-CZ" sz="2400" smtClean="0">
                <a:latin typeface="Arial Narrow" panose="020B0606020202030204" pitchFamily="34" charset="0"/>
              </a:rPr>
              <a:t>Celková koncepce a návrh, jednotící idea, porozumění celku</a:t>
            </a:r>
          </a:p>
          <a:p>
            <a:pPr eaLnBrk="1" hangingPunct="1">
              <a:lnSpc>
                <a:spcPct val="80000"/>
              </a:lnSpc>
            </a:pPr>
            <a:r>
              <a:rPr lang="cs-CZ" altLang="cs-CZ" sz="2400" smtClean="0">
                <a:latin typeface="Arial Narrow" panose="020B0606020202030204" pitchFamily="34" charset="0"/>
              </a:rPr>
              <a:t>Usnadňuje zobrazení celku (dílenský výkres)</a:t>
            </a:r>
          </a:p>
          <a:p>
            <a:pPr eaLnBrk="1" hangingPunct="1">
              <a:lnSpc>
                <a:spcPct val="80000"/>
              </a:lnSpc>
            </a:pPr>
            <a:r>
              <a:rPr lang="cs-CZ" altLang="cs-CZ" sz="2400" smtClean="0">
                <a:latin typeface="Arial Narrow" panose="020B0606020202030204" pitchFamily="34" charset="0"/>
              </a:rPr>
              <a:t>Většinou prostředek dekompozice, porozumění, analýzy (např. konzistentnost a kvalita návrhu)</a:t>
            </a:r>
          </a:p>
          <a:p>
            <a:pPr eaLnBrk="1" hangingPunct="1">
              <a:lnSpc>
                <a:spcPct val="80000"/>
              </a:lnSpc>
            </a:pPr>
            <a:r>
              <a:rPr lang="cs-CZ" altLang="cs-CZ" sz="2400" smtClean="0">
                <a:latin typeface="Arial Narrow" panose="020B0606020202030204" pitchFamily="34" charset="0"/>
              </a:rPr>
              <a:t>Důležité pro </a:t>
            </a:r>
          </a:p>
          <a:p>
            <a:pPr lvl="1" eaLnBrk="1" hangingPunct="1">
              <a:lnSpc>
                <a:spcPct val="80000"/>
              </a:lnSpc>
            </a:pPr>
            <a:r>
              <a:rPr lang="cs-CZ" altLang="cs-CZ" sz="2000" smtClean="0">
                <a:latin typeface="Arial Narrow" panose="020B0606020202030204" pitchFamily="34" charset="0"/>
              </a:rPr>
              <a:t> Zvládnutí vývoje, zlevnění vývoje, SW inženýrské výhody jako škálovatelnost a flexibilita </a:t>
            </a:r>
          </a:p>
          <a:p>
            <a:pPr lvl="1" eaLnBrk="1" hangingPunct="1">
              <a:lnSpc>
                <a:spcPct val="80000"/>
              </a:lnSpc>
            </a:pPr>
            <a:r>
              <a:rPr lang="cs-CZ" altLang="cs-CZ" sz="2000" smtClean="0">
                <a:latin typeface="Arial Narrow" panose="020B0606020202030204" pitchFamily="34" charset="0"/>
              </a:rPr>
              <a:t>Znovupoužitelnost částí, využívání produktů třetích stran</a:t>
            </a:r>
          </a:p>
          <a:p>
            <a:pPr lvl="1" eaLnBrk="1" hangingPunct="1">
              <a:lnSpc>
                <a:spcPct val="80000"/>
              </a:lnSpc>
            </a:pPr>
            <a:r>
              <a:rPr lang="cs-CZ" altLang="cs-CZ" sz="2000" smtClean="0">
                <a:latin typeface="Arial Narrow" panose="020B0606020202030204" pitchFamily="34" charset="0"/>
              </a:rPr>
              <a:t>Údržbu</a:t>
            </a:r>
          </a:p>
          <a:p>
            <a:pPr lvl="1" eaLnBrk="1" hangingPunct="1">
              <a:lnSpc>
                <a:spcPct val="80000"/>
              </a:lnSpc>
            </a:pPr>
            <a:r>
              <a:rPr lang="cs-CZ" altLang="cs-CZ" sz="2000" smtClean="0">
                <a:latin typeface="Arial Narrow" panose="020B0606020202030204" pitchFamily="34" charset="0"/>
              </a:rPr>
              <a:t>Dostupnost některých manažerských operací, např. outsourcingu</a:t>
            </a:r>
          </a:p>
          <a:p>
            <a:pPr lvl="1" eaLnBrk="1" hangingPunct="1">
              <a:lnSpc>
                <a:spcPct val="80000"/>
              </a:lnSpc>
            </a:pPr>
            <a:r>
              <a:rPr lang="cs-CZ" altLang="cs-CZ" sz="2000" smtClean="0">
                <a:latin typeface="Arial Narrow" panose="020B0606020202030204" pitchFamily="34" charset="0"/>
              </a:rPr>
              <a:t>Podpor</a:t>
            </a:r>
            <a:r>
              <a:rPr lang="en-US" altLang="cs-CZ" sz="2000" smtClean="0">
                <a:latin typeface="Arial Narrow" panose="020B0606020202030204" pitchFamily="34" charset="0"/>
              </a:rPr>
              <a:t>u</a:t>
            </a:r>
            <a:r>
              <a:rPr lang="cs-CZ" altLang="cs-CZ" sz="2000" smtClean="0">
                <a:latin typeface="Arial Narrow" panose="020B0606020202030204" pitchFamily="34" charset="0"/>
              </a:rPr>
              <a:t> decentralizace</a:t>
            </a:r>
          </a:p>
          <a:p>
            <a:pPr lvl="1" eaLnBrk="1" hangingPunct="1">
              <a:lnSpc>
                <a:spcPct val="80000"/>
              </a:lnSpc>
            </a:pPr>
            <a:r>
              <a:rPr lang="cs-CZ" altLang="cs-CZ" sz="2000" smtClean="0">
                <a:latin typeface="Arial Narrow" panose="020B0606020202030204" pitchFamily="34" charset="0"/>
              </a:rPr>
              <a:t>…..</a:t>
            </a:r>
          </a:p>
          <a:p>
            <a:pPr eaLnBrk="1" hangingPunct="1">
              <a:lnSpc>
                <a:spcPct val="80000"/>
              </a:lnSpc>
            </a:pPr>
            <a:r>
              <a:rPr lang="cs-CZ" altLang="cs-CZ" sz="2400" smtClean="0">
                <a:latin typeface="Arial Narrow" panose="020B0606020202030204" pitchFamily="34" charset="0"/>
              </a:rPr>
              <a:t>Usnadňuje řízení (procesy, malé etapy, inkrementální vývoj, minimální rozsah, rozšiřování)</a:t>
            </a:r>
          </a:p>
        </p:txBody>
      </p:sp>
      <p:sp>
        <p:nvSpPr>
          <p:cNvPr id="192518" name="AutoShape 4"/>
          <p:cNvSpPr>
            <a:spLocks noChangeArrowheads="1"/>
          </p:cNvSpPr>
          <p:nvPr/>
        </p:nvSpPr>
        <p:spPr bwMode="auto">
          <a:xfrm>
            <a:off x="8785225" y="0"/>
            <a:ext cx="76200" cy="109538"/>
          </a:xfrm>
          <a:prstGeom prst="upArrow">
            <a:avLst>
              <a:gd name="adj1" fmla="val 50000"/>
              <a:gd name="adj2" fmla="val 3893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1"/>
          <p:cNvSpPr>
            <a:spLocks noGrp="1"/>
          </p:cNvSpPr>
          <p:nvPr>
            <p:ph type="dt" sz="quarter" idx="10"/>
          </p:nvPr>
        </p:nvSpPr>
        <p:spPr/>
        <p:txBody>
          <a:bodyPr/>
          <a:lstStyle/>
          <a:p>
            <a:pPr>
              <a:defRPr/>
            </a:pPr>
            <a:fld id="{07C5B7BB-C803-4770-BBAD-FF0AF750E1F0}" type="datetime1">
              <a:rPr lang="cs-CZ"/>
              <a:pPr>
                <a:defRPr/>
              </a:pPr>
              <a:t>3.10.2015</a:t>
            </a:fld>
            <a:endParaRPr lang="cs-CZ"/>
          </a:p>
        </p:txBody>
      </p:sp>
      <p:sp>
        <p:nvSpPr>
          <p:cNvPr id="19"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3232188-A409-47C1-8C27-BBC9F64B70A6}" type="slidenum">
              <a:rPr lang="cs-CZ" altLang="cs-CZ">
                <a:latin typeface="Arial" panose="020B0604020202020204" pitchFamily="34" charset="0"/>
              </a:rPr>
              <a:pPr eaLnBrk="1" hangingPunct="1"/>
              <a:t>189</a:t>
            </a:fld>
            <a:endParaRPr lang="cs-CZ" altLang="cs-CZ">
              <a:latin typeface="Arial" panose="020B0604020202020204" pitchFamily="34" charset="0"/>
            </a:endParaRPr>
          </a:p>
        </p:txBody>
      </p:sp>
      <p:sp>
        <p:nvSpPr>
          <p:cNvPr id="193540" name="Text Box 5"/>
          <p:cNvSpPr txBox="1">
            <a:spLocks noChangeArrowheads="1"/>
          </p:cNvSpPr>
          <p:nvPr/>
        </p:nvSpPr>
        <p:spPr bwMode="auto">
          <a:xfrm>
            <a:off x="269875" y="0"/>
            <a:ext cx="89804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3200">
                <a:latin typeface="Arial" panose="020B0604020202020204" pitchFamily="34" charset="0"/>
              </a:rPr>
              <a:t>Architektura klient – server </a:t>
            </a:r>
            <a:endParaRPr lang="cs-CZ" altLang="cs-CZ" sz="2400"/>
          </a:p>
        </p:txBody>
      </p:sp>
      <p:pic>
        <p:nvPicPr>
          <p:cNvPr id="19354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0138" y="3217863"/>
            <a:ext cx="9525"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542" name="Text Box 9"/>
          <p:cNvSpPr txBox="1">
            <a:spLocks noChangeArrowheads="1"/>
          </p:cNvSpPr>
          <p:nvPr/>
        </p:nvSpPr>
        <p:spPr bwMode="auto">
          <a:xfrm>
            <a:off x="6386513" y="3171825"/>
            <a:ext cx="1236662"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Server</a:t>
            </a:r>
          </a:p>
        </p:txBody>
      </p:sp>
      <p:sp>
        <p:nvSpPr>
          <p:cNvPr id="193543" name="Text Box 13"/>
          <p:cNvSpPr txBox="1">
            <a:spLocks noChangeArrowheads="1"/>
          </p:cNvSpPr>
          <p:nvPr/>
        </p:nvSpPr>
        <p:spPr bwMode="auto">
          <a:xfrm>
            <a:off x="2128838" y="3240088"/>
            <a:ext cx="123507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Klient</a:t>
            </a:r>
          </a:p>
        </p:txBody>
      </p:sp>
      <p:sp>
        <p:nvSpPr>
          <p:cNvPr id="193544" name="Text Box 14"/>
          <p:cNvSpPr txBox="1">
            <a:spLocks noChangeArrowheads="1"/>
          </p:cNvSpPr>
          <p:nvPr/>
        </p:nvSpPr>
        <p:spPr bwMode="auto">
          <a:xfrm>
            <a:off x="1431925" y="3648075"/>
            <a:ext cx="2863850"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Uživatelské rozhraní část aplikační logiky</a:t>
            </a:r>
          </a:p>
        </p:txBody>
      </p:sp>
      <p:sp>
        <p:nvSpPr>
          <p:cNvPr id="193545" name="Text Box 15"/>
          <p:cNvSpPr txBox="1">
            <a:spLocks noChangeArrowheads="1"/>
          </p:cNvSpPr>
          <p:nvPr/>
        </p:nvSpPr>
        <p:spPr bwMode="auto">
          <a:xfrm>
            <a:off x="5921375" y="3852863"/>
            <a:ext cx="2863850" cy="1016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Zbytek aplikační logiky, data,  spojení s jinými systémy</a:t>
            </a:r>
          </a:p>
        </p:txBody>
      </p:sp>
      <p:sp>
        <p:nvSpPr>
          <p:cNvPr id="193546" name="Line 16"/>
          <p:cNvSpPr>
            <a:spLocks noChangeShapeType="1"/>
          </p:cNvSpPr>
          <p:nvPr/>
        </p:nvSpPr>
        <p:spPr bwMode="auto">
          <a:xfrm>
            <a:off x="4295775" y="3989388"/>
            <a:ext cx="1625600" cy="3397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3547" name="Line 17"/>
          <p:cNvSpPr>
            <a:spLocks noChangeShapeType="1"/>
          </p:cNvSpPr>
          <p:nvPr/>
        </p:nvSpPr>
        <p:spPr bwMode="auto">
          <a:xfrm>
            <a:off x="4914900" y="3171825"/>
            <a:ext cx="0" cy="2517775"/>
          </a:xfrm>
          <a:prstGeom prst="line">
            <a:avLst/>
          </a:prstGeom>
          <a:noFill/>
          <a:ln w="19050">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cs-CZ"/>
          </a:p>
        </p:txBody>
      </p:sp>
      <p:sp>
        <p:nvSpPr>
          <p:cNvPr id="193548" name="Text Box 18"/>
          <p:cNvSpPr txBox="1">
            <a:spLocks noChangeArrowheads="1"/>
          </p:cNvSpPr>
          <p:nvPr/>
        </p:nvSpPr>
        <p:spPr bwMode="auto">
          <a:xfrm>
            <a:off x="1508125" y="4533900"/>
            <a:ext cx="2863850"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Uživatelské rozhraní část aplikační logiky</a:t>
            </a:r>
          </a:p>
        </p:txBody>
      </p:sp>
      <p:sp>
        <p:nvSpPr>
          <p:cNvPr id="193549" name="Line 19"/>
          <p:cNvSpPr>
            <a:spLocks noChangeShapeType="1"/>
          </p:cNvSpPr>
          <p:nvPr/>
        </p:nvSpPr>
        <p:spPr bwMode="auto">
          <a:xfrm flipV="1">
            <a:off x="4295775" y="4397375"/>
            <a:ext cx="1625600" cy="476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3550" name="Line 20"/>
          <p:cNvSpPr>
            <a:spLocks noChangeShapeType="1"/>
          </p:cNvSpPr>
          <p:nvPr/>
        </p:nvSpPr>
        <p:spPr bwMode="auto">
          <a:xfrm>
            <a:off x="4295775" y="5689600"/>
            <a:ext cx="1392238" cy="0"/>
          </a:xfrm>
          <a:prstGeom prst="line">
            <a:avLst/>
          </a:prstGeom>
          <a:noFill/>
          <a:ln w="38100" cmpd="dbl">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3551" name="Text Box 21"/>
          <p:cNvSpPr txBox="1">
            <a:spLocks noChangeArrowheads="1"/>
          </p:cNvSpPr>
          <p:nvPr/>
        </p:nvSpPr>
        <p:spPr bwMode="auto">
          <a:xfrm>
            <a:off x="1431925" y="5757863"/>
            <a:ext cx="2708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latin typeface="Arial" panose="020B0604020202020204" pitchFamily="34" charset="0"/>
            </a:endParaRPr>
          </a:p>
        </p:txBody>
      </p:sp>
      <p:sp>
        <p:nvSpPr>
          <p:cNvPr id="193552" name="Text Box 22"/>
          <p:cNvSpPr txBox="1">
            <a:spLocks noChangeArrowheads="1"/>
          </p:cNvSpPr>
          <p:nvPr/>
        </p:nvSpPr>
        <p:spPr bwMode="auto">
          <a:xfrm>
            <a:off x="2319338" y="5457825"/>
            <a:ext cx="199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Tenký klient</a:t>
            </a:r>
          </a:p>
        </p:txBody>
      </p:sp>
      <p:sp>
        <p:nvSpPr>
          <p:cNvPr id="193553" name="Text Box 23"/>
          <p:cNvSpPr txBox="1">
            <a:spLocks noChangeArrowheads="1"/>
          </p:cNvSpPr>
          <p:nvPr/>
        </p:nvSpPr>
        <p:spPr bwMode="auto">
          <a:xfrm>
            <a:off x="5767388" y="5418138"/>
            <a:ext cx="1995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Tlustý klient</a:t>
            </a:r>
          </a:p>
        </p:txBody>
      </p:sp>
      <p:sp>
        <p:nvSpPr>
          <p:cNvPr id="193554" name="Oval 24"/>
          <p:cNvSpPr>
            <a:spLocks noChangeArrowheads="1"/>
          </p:cNvSpPr>
          <p:nvPr/>
        </p:nvSpPr>
        <p:spPr bwMode="auto">
          <a:xfrm>
            <a:off x="4837113" y="5622925"/>
            <a:ext cx="155575" cy="134938"/>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93555" name="Text Box 25"/>
          <p:cNvSpPr txBox="1">
            <a:spLocks noChangeArrowheads="1"/>
          </p:cNvSpPr>
          <p:nvPr/>
        </p:nvSpPr>
        <p:spPr bwMode="auto">
          <a:xfrm>
            <a:off x="425450" y="993775"/>
            <a:ext cx="897890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800"/>
              <a:t>Důvody používání</a:t>
            </a:r>
          </a:p>
          <a:p>
            <a:pPr algn="l" eaLnBrk="1" hangingPunct="1"/>
            <a:r>
              <a:rPr lang="cs-CZ" altLang="cs-CZ"/>
              <a:t>, </a:t>
            </a:r>
          </a:p>
          <a:p>
            <a:pPr algn="l" eaLnBrk="1" hangingPunct="1"/>
            <a:r>
              <a:rPr lang="cs-CZ" altLang="cs-CZ" i="1"/>
              <a:t>Úspora paměti</a:t>
            </a:r>
            <a:r>
              <a:rPr lang="cs-CZ" altLang="cs-CZ"/>
              <a:t>  a nákladů koordinace (kód a společná data pouze jednou nebo málokrát, opravy na jediném místě)</a:t>
            </a:r>
          </a:p>
          <a:p>
            <a:pPr algn="l" eaLnBrk="1" hangingPunct="1"/>
            <a:r>
              <a:rPr lang="cs-CZ" altLang="cs-CZ" i="1"/>
              <a:t>Úspora výkonu</a:t>
            </a:r>
            <a:r>
              <a:rPr lang="cs-CZ" altLang="cs-CZ"/>
              <a:t> – vysvětlení – server jako služba, výkon součet nezávislých n.v. s velmi malou střední hodnotou a velkým rozptylem</a:t>
            </a:r>
          </a:p>
          <a:p>
            <a:pPr algn="l" eaLnBrk="1" hangingPunct="1">
              <a:spcBef>
                <a:spcPct val="50000"/>
              </a:spcBef>
            </a:pPr>
            <a:r>
              <a:rPr lang="cs-CZ" altLang="cs-CZ" i="1"/>
              <a:t>Úspory při provozy a údržbě: </a:t>
            </a:r>
            <a:r>
              <a:rPr lang="cs-CZ" altLang="cs-CZ"/>
              <a:t>Společná správa dat a aplikací, snazší provádění změn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Date Placeholder 1"/>
          <p:cNvSpPr>
            <a:spLocks noGrp="1"/>
          </p:cNvSpPr>
          <p:nvPr>
            <p:ph type="dt" sz="quarter" idx="10"/>
          </p:nvPr>
        </p:nvSpPr>
        <p:spPr/>
        <p:txBody>
          <a:bodyPr/>
          <a:lstStyle/>
          <a:p>
            <a:pPr>
              <a:defRPr/>
            </a:pPr>
            <a:fld id="{2DE0E002-902D-44AB-A116-26461992908D}" type="datetime1">
              <a:rPr lang="cs-CZ"/>
              <a:pPr>
                <a:defRPr/>
              </a:pPr>
              <a:t>3.10.2015</a:t>
            </a:fld>
            <a:endParaRPr lang="cs-CZ"/>
          </a:p>
        </p:txBody>
      </p:sp>
      <p:sp>
        <p:nvSpPr>
          <p:cNvPr id="16388" name="Oval 2"/>
          <p:cNvSpPr>
            <a:spLocks noChangeArrowheads="1"/>
          </p:cNvSpPr>
          <p:nvPr/>
        </p:nvSpPr>
        <p:spPr bwMode="auto">
          <a:xfrm>
            <a:off x="2514600" y="0"/>
            <a:ext cx="1547813"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Vize</a:t>
            </a:r>
          </a:p>
        </p:txBody>
      </p:sp>
      <p:sp>
        <p:nvSpPr>
          <p:cNvPr id="16389" name="Oval 3"/>
          <p:cNvSpPr>
            <a:spLocks noChangeArrowheads="1"/>
          </p:cNvSpPr>
          <p:nvPr/>
        </p:nvSpPr>
        <p:spPr bwMode="auto">
          <a:xfrm>
            <a:off x="2592388" y="1946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Návrh</a:t>
            </a:r>
          </a:p>
        </p:txBody>
      </p:sp>
      <p:sp>
        <p:nvSpPr>
          <p:cNvPr id="16390" name="Oval 4"/>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Specifikace</a:t>
            </a:r>
          </a:p>
        </p:txBody>
      </p:sp>
      <p:sp>
        <p:nvSpPr>
          <p:cNvPr id="16391" name="Oval 5"/>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Kódování</a:t>
            </a:r>
          </a:p>
        </p:txBody>
      </p:sp>
      <p:sp>
        <p:nvSpPr>
          <p:cNvPr id="16392" name="Oval 6"/>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16393" name="Oval 7"/>
          <p:cNvSpPr>
            <a:spLocks noChangeArrowheads="1"/>
          </p:cNvSpPr>
          <p:nvPr/>
        </p:nvSpPr>
        <p:spPr bwMode="auto">
          <a:xfrm>
            <a:off x="2592388" y="4737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a:p>
            <a:pPr eaLnBrk="1" hangingPunct="1"/>
            <a:r>
              <a:rPr lang="cs-CZ" altLang="cs-CZ" sz="1200">
                <a:latin typeface="Arial" panose="020B0604020202020204" pitchFamily="34" charset="0"/>
              </a:rPr>
              <a:t>školení</a:t>
            </a:r>
          </a:p>
        </p:txBody>
      </p:sp>
      <p:sp>
        <p:nvSpPr>
          <p:cNvPr id="16394" name="Line 8"/>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95" name="Line 9"/>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96" name="Line 10"/>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97" name="Line 11"/>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98" name="Line 12"/>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399" name="Oval 13"/>
          <p:cNvSpPr>
            <a:spLocks noChangeArrowheads="1"/>
          </p:cNvSpPr>
          <p:nvPr/>
        </p:nvSpPr>
        <p:spPr bwMode="auto">
          <a:xfrm>
            <a:off x="2611438" y="5472113"/>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16400" name="Line 14"/>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1" name="Oval 15"/>
          <p:cNvSpPr>
            <a:spLocks noChangeArrowheads="1"/>
          </p:cNvSpPr>
          <p:nvPr/>
        </p:nvSpPr>
        <p:spPr bwMode="auto">
          <a:xfrm>
            <a:off x="5070475" y="3579813"/>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16402" name="Oval 16"/>
          <p:cNvSpPr>
            <a:spLocks noChangeArrowheads="1"/>
          </p:cNvSpPr>
          <p:nvPr/>
        </p:nvSpPr>
        <p:spPr bwMode="auto">
          <a:xfrm>
            <a:off x="7237413" y="3511550"/>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16403" name="Line 17"/>
          <p:cNvSpPr>
            <a:spLocks noChangeShapeType="1"/>
          </p:cNvSpPr>
          <p:nvPr/>
        </p:nvSpPr>
        <p:spPr bwMode="auto">
          <a:xfrm>
            <a:off x="4140200" y="1471613"/>
            <a:ext cx="1701800" cy="210820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4" name="Line 18"/>
          <p:cNvSpPr>
            <a:spLocks noChangeShapeType="1"/>
          </p:cNvSpPr>
          <p:nvPr/>
        </p:nvSpPr>
        <p:spPr bwMode="auto">
          <a:xfrm>
            <a:off x="4140200" y="1401763"/>
            <a:ext cx="3484563" cy="217805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5" name="Line 19"/>
          <p:cNvSpPr>
            <a:spLocks noChangeShapeType="1"/>
          </p:cNvSpPr>
          <p:nvPr/>
        </p:nvSpPr>
        <p:spPr bwMode="auto">
          <a:xfrm>
            <a:off x="3987800" y="2424113"/>
            <a:ext cx="1779588" cy="108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6" name="Line 20"/>
          <p:cNvSpPr>
            <a:spLocks noChangeShapeType="1"/>
          </p:cNvSpPr>
          <p:nvPr/>
        </p:nvSpPr>
        <p:spPr bwMode="auto">
          <a:xfrm>
            <a:off x="4140200" y="2287588"/>
            <a:ext cx="3330575" cy="1292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7" name="Line 21"/>
          <p:cNvSpPr>
            <a:spLocks noChangeShapeType="1"/>
          </p:cNvSpPr>
          <p:nvPr/>
        </p:nvSpPr>
        <p:spPr bwMode="auto">
          <a:xfrm>
            <a:off x="4140200" y="3171825"/>
            <a:ext cx="317500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8" name="Line 22"/>
          <p:cNvSpPr>
            <a:spLocks noChangeShapeType="1"/>
          </p:cNvSpPr>
          <p:nvPr/>
        </p:nvSpPr>
        <p:spPr bwMode="auto">
          <a:xfrm flipH="1">
            <a:off x="4140200" y="3989388"/>
            <a:ext cx="930275" cy="66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09" name="Line 23"/>
          <p:cNvSpPr>
            <a:spLocks noChangeShapeType="1"/>
          </p:cNvSpPr>
          <p:nvPr/>
        </p:nvSpPr>
        <p:spPr bwMode="auto">
          <a:xfrm flipH="1">
            <a:off x="6926263" y="3852863"/>
            <a:ext cx="311150"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0" name="Line 24"/>
          <p:cNvSpPr>
            <a:spLocks noChangeShapeType="1"/>
          </p:cNvSpPr>
          <p:nvPr/>
        </p:nvSpPr>
        <p:spPr bwMode="auto">
          <a:xfrm flipH="1">
            <a:off x="4140200" y="4124325"/>
            <a:ext cx="3484563"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1" name="Line 25"/>
          <p:cNvSpPr>
            <a:spLocks noChangeShapeType="1"/>
          </p:cNvSpPr>
          <p:nvPr/>
        </p:nvSpPr>
        <p:spPr bwMode="auto">
          <a:xfrm flipH="1">
            <a:off x="4062413" y="4124325"/>
            <a:ext cx="1239837"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2" name="Oval 26"/>
          <p:cNvSpPr>
            <a:spLocks noChangeArrowheads="1"/>
          </p:cNvSpPr>
          <p:nvPr/>
        </p:nvSpPr>
        <p:spPr bwMode="auto">
          <a:xfrm>
            <a:off x="968375" y="4192588"/>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16413" name="Line 27"/>
          <p:cNvSpPr>
            <a:spLocks noChangeShapeType="1"/>
          </p:cNvSpPr>
          <p:nvPr/>
        </p:nvSpPr>
        <p:spPr bwMode="auto">
          <a:xfrm flipH="1">
            <a:off x="1663700" y="1471613"/>
            <a:ext cx="928688" cy="2720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4" name="Line 28"/>
          <p:cNvSpPr>
            <a:spLocks noChangeShapeType="1"/>
          </p:cNvSpPr>
          <p:nvPr/>
        </p:nvSpPr>
        <p:spPr bwMode="auto">
          <a:xfrm flipH="1">
            <a:off x="1897063" y="2424113"/>
            <a:ext cx="850900" cy="1768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5" name="Line 29"/>
          <p:cNvSpPr>
            <a:spLocks noChangeShapeType="1"/>
          </p:cNvSpPr>
          <p:nvPr/>
        </p:nvSpPr>
        <p:spPr bwMode="auto">
          <a:xfrm flipH="1">
            <a:off x="2128838" y="3444875"/>
            <a:ext cx="696912" cy="815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6" name="Line 30"/>
          <p:cNvSpPr>
            <a:spLocks noChangeShapeType="1"/>
          </p:cNvSpPr>
          <p:nvPr/>
        </p:nvSpPr>
        <p:spPr bwMode="auto">
          <a:xfrm flipH="1">
            <a:off x="2514600" y="4260850"/>
            <a:ext cx="233363"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7" name="Line 31"/>
          <p:cNvSpPr>
            <a:spLocks noChangeShapeType="1"/>
          </p:cNvSpPr>
          <p:nvPr/>
        </p:nvSpPr>
        <p:spPr bwMode="auto">
          <a:xfrm>
            <a:off x="2284413" y="4737100"/>
            <a:ext cx="384175"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8" name="Line 32"/>
          <p:cNvSpPr>
            <a:spLocks noChangeShapeType="1"/>
          </p:cNvSpPr>
          <p:nvPr/>
        </p:nvSpPr>
        <p:spPr bwMode="auto">
          <a:xfrm>
            <a:off x="1897063" y="4873625"/>
            <a:ext cx="1006475" cy="952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9" name="Line 33"/>
          <p:cNvSpPr>
            <a:spLocks noChangeShapeType="1"/>
          </p:cNvSpPr>
          <p:nvPr/>
        </p:nvSpPr>
        <p:spPr bwMode="auto">
          <a:xfrm>
            <a:off x="4140200" y="3240088"/>
            <a:ext cx="1393825" cy="33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0" name="Line 34"/>
          <p:cNvSpPr>
            <a:spLocks noChangeShapeType="1"/>
          </p:cNvSpPr>
          <p:nvPr/>
        </p:nvSpPr>
        <p:spPr bwMode="auto">
          <a:xfrm>
            <a:off x="4140200" y="3171825"/>
            <a:ext cx="3175000" cy="47625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1" name="Line 35"/>
          <p:cNvSpPr>
            <a:spLocks noChangeShapeType="1"/>
          </p:cNvSpPr>
          <p:nvPr/>
        </p:nvSpPr>
        <p:spPr bwMode="auto">
          <a:xfrm>
            <a:off x="4140200" y="3240088"/>
            <a:ext cx="1393825" cy="339725"/>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934" name="Line 36"/>
          <p:cNvSpPr>
            <a:spLocks noChangeShapeType="1"/>
          </p:cNvSpPr>
          <p:nvPr/>
        </p:nvSpPr>
        <p:spPr bwMode="auto">
          <a:xfrm flipH="1" flipV="1">
            <a:off x="812800" y="5145088"/>
            <a:ext cx="1779588" cy="0"/>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935" name="Line 37"/>
          <p:cNvSpPr>
            <a:spLocks noChangeShapeType="1"/>
          </p:cNvSpPr>
          <p:nvPr/>
        </p:nvSpPr>
        <p:spPr bwMode="auto">
          <a:xfrm flipH="1" flipV="1">
            <a:off x="735013" y="1198563"/>
            <a:ext cx="77787" cy="3946525"/>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936" name="Line 38"/>
          <p:cNvSpPr>
            <a:spLocks noChangeShapeType="1"/>
          </p:cNvSpPr>
          <p:nvPr/>
        </p:nvSpPr>
        <p:spPr bwMode="auto">
          <a:xfrm>
            <a:off x="735013" y="1198563"/>
            <a:ext cx="1624012" cy="0"/>
          </a:xfrm>
          <a:prstGeom prst="line">
            <a:avLst/>
          </a:prstGeom>
          <a:noFill/>
          <a:ln w="666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0937" name="Text Box 39"/>
          <p:cNvSpPr txBox="1">
            <a:spLocks noChangeArrowheads="1"/>
          </p:cNvSpPr>
          <p:nvPr/>
        </p:nvSpPr>
        <p:spPr bwMode="auto">
          <a:xfrm rot="-5400000">
            <a:off x="-1149350" y="2024063"/>
            <a:ext cx="3336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Hlavní zpětná vazba</a:t>
            </a:r>
          </a:p>
        </p:txBody>
      </p:sp>
      <p:sp>
        <p:nvSpPr>
          <p:cNvPr id="80938" name="Text Box 40"/>
          <p:cNvSpPr txBox="1">
            <a:spLocks noChangeArrowheads="1"/>
          </p:cNvSpPr>
          <p:nvPr/>
        </p:nvSpPr>
        <p:spPr bwMode="auto">
          <a:xfrm>
            <a:off x="5340350" y="382588"/>
            <a:ext cx="44894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Metoda vodopádu</a:t>
            </a:r>
          </a:p>
          <a:p>
            <a:pPr lvl="1" algn="l" eaLnBrk="1" hangingPunct="1">
              <a:spcBef>
                <a:spcPct val="50000"/>
              </a:spcBef>
            </a:pPr>
            <a:r>
              <a:rPr lang="cs-CZ" altLang="cs-CZ" sz="2000">
                <a:latin typeface="Arial" panose="020B0604020202020204" pitchFamily="34" charset="0"/>
              </a:rPr>
              <a:t>Začnu-li padat, nezastavím se dříve,   než se rozbiji o kámen zvaný předvedení. Většinou si nabiji (uživatelé nejsou spokojeni)  a musím se vrátit na začátek.</a:t>
            </a:r>
          </a:p>
        </p:txBody>
      </p:sp>
      <p:sp>
        <p:nvSpPr>
          <p:cNvPr id="16427" name="Text Box 50"/>
          <p:cNvSpPr txBox="1">
            <a:spLocks noChangeArrowheads="1"/>
          </p:cNvSpPr>
          <p:nvPr/>
        </p:nvSpPr>
        <p:spPr bwMode="auto">
          <a:xfrm>
            <a:off x="4341813" y="5040313"/>
            <a:ext cx="52419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dirty="0">
                <a:latin typeface="Arial" panose="020B0604020202020204" pitchFamily="34" charset="0"/>
              </a:rPr>
              <a:t>Dokumentace je pracná, u agilních forem </a:t>
            </a:r>
            <a:r>
              <a:rPr lang="cs-CZ" altLang="cs-CZ" dirty="0" smtClean="0">
                <a:latin typeface="Arial" panose="020B0604020202020204" pitchFamily="34" charset="0"/>
              </a:rPr>
              <a:t>vývoje systémů </a:t>
            </a:r>
            <a:r>
              <a:rPr lang="cs-CZ" altLang="cs-CZ" dirty="0">
                <a:latin typeface="Arial" panose="020B0604020202020204" pitchFamily="34" charset="0"/>
              </a:rPr>
              <a:t>může být silně </a:t>
            </a:r>
            <a:r>
              <a:rPr lang="cs-CZ" altLang="cs-CZ" dirty="0" smtClean="0">
                <a:latin typeface="Arial" panose="020B0604020202020204" pitchFamily="34" charset="0"/>
              </a:rPr>
              <a:t>omezena ve prospěch </a:t>
            </a:r>
            <a:r>
              <a:rPr lang="cs-CZ" altLang="cs-CZ" dirty="0">
                <a:latin typeface="Arial" panose="020B0604020202020204" pitchFamily="34" charset="0"/>
              </a:rPr>
              <a:t>budování </a:t>
            </a:r>
            <a:r>
              <a:rPr lang="cs-CZ" altLang="cs-CZ" dirty="0" smtClean="0">
                <a:latin typeface="Arial" panose="020B0604020202020204" pitchFamily="34" charset="0"/>
              </a:rPr>
              <a:t>nástrojů automatizovaného testování</a:t>
            </a:r>
            <a:endParaRPr lang="cs-CZ" altLang="cs-CZ"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936"/>
                                        </p:tgtEl>
                                        <p:attrNameLst>
                                          <p:attrName>style.visibility</p:attrName>
                                        </p:attrNameLst>
                                      </p:cBhvr>
                                      <p:to>
                                        <p:strVal val="visible"/>
                                      </p:to>
                                    </p:set>
                                    <p:anim calcmode="lin" valueType="num">
                                      <p:cBhvr additive="base">
                                        <p:cTn id="7" dur="500" fill="hold"/>
                                        <p:tgtEl>
                                          <p:spTgt spid="80936"/>
                                        </p:tgtEl>
                                        <p:attrNameLst>
                                          <p:attrName>ppt_x</p:attrName>
                                        </p:attrNameLst>
                                      </p:cBhvr>
                                      <p:tavLst>
                                        <p:tav tm="0">
                                          <p:val>
                                            <p:strVal val="#ppt_x"/>
                                          </p:val>
                                        </p:tav>
                                        <p:tav tm="100000">
                                          <p:val>
                                            <p:strVal val="#ppt_x"/>
                                          </p:val>
                                        </p:tav>
                                      </p:tavLst>
                                    </p:anim>
                                    <p:anim calcmode="lin" valueType="num">
                                      <p:cBhvr additive="base">
                                        <p:cTn id="8" dur="500" fill="hold"/>
                                        <p:tgtEl>
                                          <p:spTgt spid="8093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0937"/>
                                        </p:tgtEl>
                                        <p:attrNameLst>
                                          <p:attrName>style.visibility</p:attrName>
                                        </p:attrNameLst>
                                      </p:cBhvr>
                                      <p:to>
                                        <p:strVal val="visible"/>
                                      </p:to>
                                    </p:set>
                                    <p:anim calcmode="lin" valueType="num">
                                      <p:cBhvr additive="base">
                                        <p:cTn id="11" dur="500" fill="hold"/>
                                        <p:tgtEl>
                                          <p:spTgt spid="80937"/>
                                        </p:tgtEl>
                                        <p:attrNameLst>
                                          <p:attrName>ppt_x</p:attrName>
                                        </p:attrNameLst>
                                      </p:cBhvr>
                                      <p:tavLst>
                                        <p:tav tm="0">
                                          <p:val>
                                            <p:strVal val="#ppt_x"/>
                                          </p:val>
                                        </p:tav>
                                        <p:tav tm="100000">
                                          <p:val>
                                            <p:strVal val="#ppt_x"/>
                                          </p:val>
                                        </p:tav>
                                      </p:tavLst>
                                    </p:anim>
                                    <p:anim calcmode="lin" valueType="num">
                                      <p:cBhvr additive="base">
                                        <p:cTn id="12" dur="500" fill="hold"/>
                                        <p:tgtEl>
                                          <p:spTgt spid="8093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0935"/>
                                        </p:tgtEl>
                                        <p:attrNameLst>
                                          <p:attrName>style.visibility</p:attrName>
                                        </p:attrNameLst>
                                      </p:cBhvr>
                                      <p:to>
                                        <p:strVal val="visible"/>
                                      </p:to>
                                    </p:set>
                                    <p:anim calcmode="lin" valueType="num">
                                      <p:cBhvr additive="base">
                                        <p:cTn id="15" dur="500" fill="hold"/>
                                        <p:tgtEl>
                                          <p:spTgt spid="80935"/>
                                        </p:tgtEl>
                                        <p:attrNameLst>
                                          <p:attrName>ppt_x</p:attrName>
                                        </p:attrNameLst>
                                      </p:cBhvr>
                                      <p:tavLst>
                                        <p:tav tm="0">
                                          <p:val>
                                            <p:strVal val="#ppt_x"/>
                                          </p:val>
                                        </p:tav>
                                        <p:tav tm="100000">
                                          <p:val>
                                            <p:strVal val="#ppt_x"/>
                                          </p:val>
                                        </p:tav>
                                      </p:tavLst>
                                    </p:anim>
                                    <p:anim calcmode="lin" valueType="num">
                                      <p:cBhvr additive="base">
                                        <p:cTn id="16" dur="500" fill="hold"/>
                                        <p:tgtEl>
                                          <p:spTgt spid="8093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0934"/>
                                        </p:tgtEl>
                                        <p:attrNameLst>
                                          <p:attrName>style.visibility</p:attrName>
                                        </p:attrNameLst>
                                      </p:cBhvr>
                                      <p:to>
                                        <p:strVal val="visible"/>
                                      </p:to>
                                    </p:set>
                                    <p:anim calcmode="lin" valueType="num">
                                      <p:cBhvr additive="base">
                                        <p:cTn id="19" dur="500" fill="hold"/>
                                        <p:tgtEl>
                                          <p:spTgt spid="80934"/>
                                        </p:tgtEl>
                                        <p:attrNameLst>
                                          <p:attrName>ppt_x</p:attrName>
                                        </p:attrNameLst>
                                      </p:cBhvr>
                                      <p:tavLst>
                                        <p:tav tm="0">
                                          <p:val>
                                            <p:strVal val="#ppt_x"/>
                                          </p:val>
                                        </p:tav>
                                        <p:tav tm="100000">
                                          <p:val>
                                            <p:strVal val="#ppt_x"/>
                                          </p:val>
                                        </p:tav>
                                      </p:tavLst>
                                    </p:anim>
                                    <p:anim calcmode="lin" valueType="num">
                                      <p:cBhvr additive="base">
                                        <p:cTn id="20" dur="500" fill="hold"/>
                                        <p:tgtEl>
                                          <p:spTgt spid="8093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80938"/>
                                        </p:tgtEl>
                                        <p:attrNameLst>
                                          <p:attrName>style.visibility</p:attrName>
                                        </p:attrNameLst>
                                      </p:cBhvr>
                                      <p:to>
                                        <p:strVal val="visible"/>
                                      </p:to>
                                    </p:set>
                                    <p:animEffect transition="in" filter="checkerboard(across)">
                                      <p:cBhvr>
                                        <p:cTn id="25" dur="500"/>
                                        <p:tgtEl>
                                          <p:spTgt spid="80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34" grpId="0" animBg="1"/>
      <p:bldP spid="80935" grpId="0" animBg="1"/>
      <p:bldP spid="80936" grpId="0" animBg="1"/>
      <p:bldP spid="80937" grpId="0"/>
      <p:bldP spid="80938"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ED3C403B-307A-4D6A-B28D-87663886FAA2}"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A2A0193-7B94-4607-8C82-1AD3C14EEC43}" type="slidenum">
              <a:rPr lang="cs-CZ" altLang="cs-CZ">
                <a:latin typeface="Arial" panose="020B0604020202020204" pitchFamily="34" charset="0"/>
              </a:rPr>
              <a:pPr eaLnBrk="1" hangingPunct="1"/>
              <a:t>190</a:t>
            </a:fld>
            <a:endParaRPr lang="cs-CZ" altLang="cs-CZ">
              <a:latin typeface="Arial" panose="020B0604020202020204" pitchFamily="34" charset="0"/>
            </a:endParaRPr>
          </a:p>
        </p:txBody>
      </p:sp>
      <p:sp>
        <p:nvSpPr>
          <p:cNvPr id="194564" name="Rectangle 2"/>
          <p:cNvSpPr>
            <a:spLocks noGrp="1" noChangeArrowheads="1"/>
          </p:cNvSpPr>
          <p:nvPr>
            <p:ph type="title"/>
          </p:nvPr>
        </p:nvSpPr>
        <p:spPr/>
        <p:txBody>
          <a:bodyPr/>
          <a:lstStyle/>
          <a:p>
            <a:pPr eaLnBrk="1" hangingPunct="1"/>
            <a:r>
              <a:rPr lang="cs-CZ" altLang="cs-CZ" sz="4000" smtClean="0"/>
              <a:t>Tenký a tlustý klient</a:t>
            </a:r>
            <a:br>
              <a:rPr lang="cs-CZ" altLang="cs-CZ" sz="4000" smtClean="0"/>
            </a:br>
            <a:r>
              <a:rPr lang="cs-CZ" altLang="cs-CZ" sz="4000" smtClean="0"/>
              <a:t>Výhody tenkého klienta</a:t>
            </a:r>
          </a:p>
        </p:txBody>
      </p:sp>
      <p:sp>
        <p:nvSpPr>
          <p:cNvPr id="194565" name="Rectangle 3"/>
          <p:cNvSpPr>
            <a:spLocks noGrp="1" noChangeArrowheads="1"/>
          </p:cNvSpPr>
          <p:nvPr>
            <p:ph type="body" idx="1"/>
          </p:nvPr>
        </p:nvSpPr>
        <p:spPr/>
        <p:txBody>
          <a:bodyPr/>
          <a:lstStyle/>
          <a:p>
            <a:pPr eaLnBrk="1" hangingPunct="1">
              <a:lnSpc>
                <a:spcPct val="90000"/>
              </a:lnSpc>
            </a:pPr>
            <a:r>
              <a:rPr lang="cs-CZ" altLang="cs-CZ" smtClean="0">
                <a:latin typeface="Arial Narrow" panose="020B0606020202030204" pitchFamily="34" charset="0"/>
              </a:rPr>
              <a:t>Úspory nákladů na hardware klientů,</a:t>
            </a:r>
            <a:r>
              <a:rPr lang="cs-CZ" altLang="cs-CZ" smtClean="0"/>
              <a:t> </a:t>
            </a:r>
            <a:r>
              <a:rPr lang="cs-CZ" altLang="cs-CZ" smtClean="0">
                <a:latin typeface="Arial Narrow" panose="020B0606020202030204" pitchFamily="34" charset="0"/>
              </a:rPr>
              <a:t>je-li mnoho klientů</a:t>
            </a:r>
          </a:p>
          <a:p>
            <a:pPr eaLnBrk="1" hangingPunct="1">
              <a:lnSpc>
                <a:spcPct val="90000"/>
              </a:lnSpc>
            </a:pPr>
            <a:r>
              <a:rPr lang="cs-CZ" altLang="cs-CZ" smtClean="0">
                <a:latin typeface="Arial Narrow" panose="020B0606020202030204" pitchFamily="34" charset="0"/>
              </a:rPr>
              <a:t>Snazší správa </a:t>
            </a:r>
          </a:p>
          <a:p>
            <a:pPr lvl="1" eaLnBrk="1" hangingPunct="1">
              <a:lnSpc>
                <a:spcPct val="90000"/>
              </a:lnSpc>
            </a:pPr>
            <a:r>
              <a:rPr lang="cs-CZ" altLang="cs-CZ" smtClean="0">
                <a:latin typeface="Arial Narrow" panose="020B0606020202030204" pitchFamily="34" charset="0"/>
              </a:rPr>
              <a:t>Bezpečnost</a:t>
            </a:r>
          </a:p>
          <a:p>
            <a:pPr lvl="1" eaLnBrk="1" hangingPunct="1">
              <a:lnSpc>
                <a:spcPct val="90000"/>
              </a:lnSpc>
            </a:pPr>
            <a:r>
              <a:rPr lang="cs-CZ" altLang="cs-CZ" smtClean="0">
                <a:latin typeface="Arial Narrow" panose="020B0606020202030204" pitchFamily="34" charset="0"/>
              </a:rPr>
              <a:t>Méně záplat prováděných u klientů</a:t>
            </a:r>
          </a:p>
          <a:p>
            <a:pPr lvl="1" eaLnBrk="1" hangingPunct="1">
              <a:lnSpc>
                <a:spcPct val="90000"/>
              </a:lnSpc>
            </a:pPr>
            <a:r>
              <a:rPr lang="cs-CZ" altLang="cs-CZ" smtClean="0">
                <a:latin typeface="Arial Narrow" panose="020B0606020202030204" pitchFamily="34" charset="0"/>
              </a:rPr>
              <a:t>Méně příležitostí k flákání hraním her</a:t>
            </a:r>
          </a:p>
          <a:p>
            <a:pPr lvl="1" eaLnBrk="1" hangingPunct="1">
              <a:lnSpc>
                <a:spcPct val="90000"/>
              </a:lnSpc>
            </a:pPr>
            <a:r>
              <a:rPr lang="cs-CZ" altLang="cs-CZ" smtClean="0">
                <a:latin typeface="Arial Narrow" panose="020B0606020202030204" pitchFamily="34" charset="0"/>
              </a:rPr>
              <a:t>Lepší kontrola práce (nesmí se ale přehánět)</a:t>
            </a:r>
          </a:p>
          <a:p>
            <a:pPr lvl="1" eaLnBrk="1" hangingPunct="1">
              <a:lnSpc>
                <a:spcPct val="90000"/>
              </a:lnSpc>
            </a:pPr>
            <a:r>
              <a:rPr lang="cs-CZ" altLang="cs-CZ" smtClean="0">
                <a:latin typeface="Arial Narrow" panose="020B0606020202030204" pitchFamily="34" charset="0"/>
              </a:rPr>
              <a:t>Snazší upgrade</a:t>
            </a:r>
          </a:p>
          <a:p>
            <a:pPr eaLnBrk="1" hangingPunct="1">
              <a:lnSpc>
                <a:spcPct val="90000"/>
              </a:lnSpc>
            </a:pPr>
            <a:endParaRPr lang="cs-CZ" altLang="cs-CZ"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txBox="1">
            <a:spLocks noGrp="1"/>
          </p:cNvSpPr>
          <p:nvPr/>
        </p:nvSpPr>
        <p:spPr bwMode="auto">
          <a:xfrm>
            <a:off x="736600" y="5903913"/>
            <a:ext cx="2047875" cy="431800"/>
          </a:xfrm>
          <a:prstGeom prst="rect">
            <a:avLst/>
          </a:prstGeom>
          <a:noFill/>
          <a:ln>
            <a:miter lim="800000"/>
            <a:headEnd/>
            <a:tailEnd/>
          </a:ln>
        </p:spPr>
        <p:txBody>
          <a:bodyPr/>
          <a:lstStyle/>
          <a:p>
            <a:pPr algn="l">
              <a:defRPr/>
            </a:pPr>
            <a:fld id="{32EB3C5D-497B-479F-BEB7-E4FF46E7187B}" type="datetime1">
              <a:rPr lang="cs-CZ" sz="1400">
                <a:latin typeface="+mn-lt"/>
              </a:rPr>
              <a:pPr algn="l">
                <a:defRPr/>
              </a:pPr>
              <a:t>3.10.2015</a:t>
            </a:fld>
            <a:endParaRPr lang="cs-CZ" sz="1400">
              <a:latin typeface="+mn-lt"/>
            </a:endParaRPr>
          </a:p>
        </p:txBody>
      </p:sp>
      <p:sp>
        <p:nvSpPr>
          <p:cNvPr id="5" name="Slide Number Placeholder 5"/>
          <p:cNvSpPr txBox="1">
            <a:spLocks noGrp="1"/>
          </p:cNvSpPr>
          <p:nvPr/>
        </p:nvSpPr>
        <p:spPr bwMode="auto">
          <a:xfrm>
            <a:off x="7045325" y="5903913"/>
            <a:ext cx="2047875" cy="431800"/>
          </a:xfrm>
          <a:prstGeom prst="rect">
            <a:avLst/>
          </a:prstGeom>
          <a:noFill/>
          <a:ln>
            <a:miter lim="800000"/>
            <a:headEnd/>
            <a:tailEnd/>
          </a:ln>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59FF493F-B5FF-4D30-9C9D-77F8746ED111}" type="slidenum">
              <a:rPr lang="cs-CZ" altLang="cs-CZ" sz="1400">
                <a:latin typeface="Arial" panose="020B0604020202020204" pitchFamily="34" charset="0"/>
              </a:rPr>
              <a:pPr algn="r" eaLnBrk="1" hangingPunct="1"/>
              <a:t>191</a:t>
            </a:fld>
            <a:endParaRPr lang="cs-CZ" altLang="cs-CZ" sz="1400">
              <a:latin typeface="Arial" panose="020B0604020202020204" pitchFamily="34" charset="0"/>
            </a:endParaRPr>
          </a:p>
        </p:txBody>
      </p:sp>
      <p:sp>
        <p:nvSpPr>
          <p:cNvPr id="195588" name="Rectangle 2"/>
          <p:cNvSpPr>
            <a:spLocks noGrp="1" noChangeArrowheads="1"/>
          </p:cNvSpPr>
          <p:nvPr>
            <p:ph type="title" idx="4294967295"/>
          </p:nvPr>
        </p:nvSpPr>
        <p:spPr/>
        <p:txBody>
          <a:bodyPr/>
          <a:lstStyle/>
          <a:p>
            <a:pPr eaLnBrk="1" hangingPunct="1"/>
            <a:r>
              <a:rPr lang="cs-CZ" altLang="cs-CZ" smtClean="0"/>
              <a:t>Výhody tenkého klienta</a:t>
            </a:r>
          </a:p>
        </p:txBody>
      </p:sp>
      <p:sp>
        <p:nvSpPr>
          <p:cNvPr id="195589" name="Rectangle 3"/>
          <p:cNvSpPr>
            <a:spLocks noGrp="1" noChangeArrowheads="1"/>
          </p:cNvSpPr>
          <p:nvPr>
            <p:ph type="body" idx="4294967295"/>
          </p:nvPr>
        </p:nvSpPr>
        <p:spPr/>
        <p:txBody>
          <a:bodyPr/>
          <a:lstStyle/>
          <a:p>
            <a:pPr eaLnBrk="1" hangingPunct="1">
              <a:lnSpc>
                <a:spcPct val="90000"/>
              </a:lnSpc>
            </a:pPr>
            <a:r>
              <a:rPr lang="cs-CZ" altLang="cs-CZ" sz="2800" smtClean="0">
                <a:latin typeface="Arial Narrow" panose="020B0606020202030204" pitchFamily="34" charset="0"/>
              </a:rPr>
              <a:t>Snazší využívaní centrálních zdrojů</a:t>
            </a:r>
          </a:p>
          <a:p>
            <a:pPr eaLnBrk="1" hangingPunct="1">
              <a:lnSpc>
                <a:spcPct val="90000"/>
              </a:lnSpc>
            </a:pPr>
            <a:r>
              <a:rPr lang="cs-CZ" altLang="cs-CZ" sz="2800" smtClean="0">
                <a:latin typeface="Arial Narrow" panose="020B0606020202030204" pitchFamily="34" charset="0"/>
              </a:rPr>
              <a:t>Snazší udržování centrálních zdrojů</a:t>
            </a:r>
          </a:p>
          <a:p>
            <a:pPr eaLnBrk="1" hangingPunct="1">
              <a:lnSpc>
                <a:spcPct val="90000"/>
              </a:lnSpc>
            </a:pPr>
            <a:r>
              <a:rPr lang="cs-CZ" altLang="cs-CZ" sz="2800" smtClean="0">
                <a:latin typeface="Arial Narrow" panose="020B0606020202030204" pitchFamily="34" charset="0"/>
              </a:rPr>
              <a:t>Úspora nákladů na koupi a provoz HW</a:t>
            </a:r>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B73305C-70DD-4F7F-98DA-0DCF01DE582A}"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8F8E65B-0C85-4772-8F64-EF1E79370D29}" type="slidenum">
              <a:rPr lang="cs-CZ" altLang="cs-CZ">
                <a:latin typeface="Arial" panose="020B0604020202020204" pitchFamily="34" charset="0"/>
              </a:rPr>
              <a:pPr eaLnBrk="1" hangingPunct="1"/>
              <a:t>192</a:t>
            </a:fld>
            <a:endParaRPr lang="cs-CZ" altLang="cs-CZ">
              <a:latin typeface="Arial" panose="020B0604020202020204" pitchFamily="34" charset="0"/>
            </a:endParaRPr>
          </a:p>
        </p:txBody>
      </p:sp>
      <p:sp>
        <p:nvSpPr>
          <p:cNvPr id="196612" name="Rectangle 2"/>
          <p:cNvSpPr>
            <a:spLocks noGrp="1" noChangeArrowheads="1"/>
          </p:cNvSpPr>
          <p:nvPr>
            <p:ph type="title"/>
          </p:nvPr>
        </p:nvSpPr>
        <p:spPr>
          <a:xfrm>
            <a:off x="735013" y="382588"/>
            <a:ext cx="8356600" cy="1079500"/>
          </a:xfrm>
        </p:spPr>
        <p:txBody>
          <a:bodyPr/>
          <a:lstStyle/>
          <a:p>
            <a:pPr eaLnBrk="1" hangingPunct="1"/>
            <a:r>
              <a:rPr lang="cs-CZ" altLang="cs-CZ" smtClean="0"/>
              <a:t>Úspora výkonu</a:t>
            </a:r>
          </a:p>
        </p:txBody>
      </p:sp>
      <p:sp>
        <p:nvSpPr>
          <p:cNvPr id="196613" name="Rectangle 3"/>
          <p:cNvSpPr>
            <a:spLocks noGrp="1" noChangeArrowheads="1"/>
          </p:cNvSpPr>
          <p:nvPr>
            <p:ph type="body" idx="1"/>
          </p:nvPr>
        </p:nvSpPr>
        <p:spPr>
          <a:xfrm>
            <a:off x="269875" y="1538288"/>
            <a:ext cx="9290050" cy="4219575"/>
          </a:xfrm>
        </p:spPr>
        <p:txBody>
          <a:bodyPr/>
          <a:lstStyle/>
          <a:p>
            <a:pPr eaLnBrk="1" hangingPunct="1"/>
            <a:r>
              <a:rPr lang="cs-CZ" altLang="cs-CZ" smtClean="0">
                <a:latin typeface="Arial Narrow" panose="020B0606020202030204" pitchFamily="34" charset="0"/>
              </a:rPr>
              <a:t>Zátěž klienta se chová jako náhodná veličina s velmi malou střední hodnotou </a:t>
            </a:r>
            <a:r>
              <a:rPr lang="cs-CZ" altLang="cs-CZ" i="1" smtClean="0">
                <a:latin typeface="Arial Narrow" panose="020B0606020202030204" pitchFamily="34" charset="0"/>
              </a:rPr>
              <a:t>M</a:t>
            </a:r>
            <a:r>
              <a:rPr lang="cs-CZ" altLang="cs-CZ" smtClean="0">
                <a:latin typeface="Arial Narrow" panose="020B0606020202030204" pitchFamily="34" charset="0"/>
              </a:rPr>
              <a:t>  a poměrně velkým rozptylem </a:t>
            </a:r>
            <a:r>
              <a:rPr lang="cs-CZ" altLang="cs-CZ" i="1" smtClean="0">
                <a:latin typeface="Arial Narrow" panose="020B0606020202030204" pitchFamily="34" charset="0"/>
              </a:rPr>
              <a:t>D. Pokud klient nevyužívá server pak </a:t>
            </a:r>
            <a:r>
              <a:rPr lang="cs-CZ" altLang="cs-CZ" smtClean="0">
                <a:latin typeface="Arial Narrow" panose="020B0606020202030204" pitchFamily="34" charset="0"/>
              </a:rPr>
              <a:t>obvykle stačí výkon klienta zajišťující, že se jeho kapacita překročí jen v 1% případů. Výkon klienta by tedy neměl být menší než </a:t>
            </a:r>
            <a:r>
              <a:rPr lang="cs-CZ" altLang="cs-CZ" i="1" smtClean="0">
                <a:latin typeface="Arial Narrow" panose="020B0606020202030204" pitchFamily="34" charset="0"/>
              </a:rPr>
              <a:t>M+3</a:t>
            </a:r>
            <a:r>
              <a:rPr lang="cs-CZ" altLang="cs-CZ" i="1" smtClean="0">
                <a:latin typeface="Arial Narrow" panose="020B0606020202030204" pitchFamily="34" charset="0"/>
                <a:sym typeface="Symbol" panose="05050102010706020507" pitchFamily="18" charset="2"/>
              </a:rPr>
              <a:t>D</a:t>
            </a:r>
            <a:r>
              <a:rPr lang="cs-CZ" altLang="cs-CZ" i="1" smtClean="0">
                <a:latin typeface="Arial Narrow" panose="020B0606020202030204" pitchFamily="34" charset="0"/>
              </a:rPr>
              <a:t>  (hranice konfidenčního intervalu). Pro velké D je to dosti vysoký požadavek</a:t>
            </a:r>
          </a:p>
        </p:txBody>
      </p:sp>
      <p:sp>
        <p:nvSpPr>
          <p:cNvPr id="196614" name="AutoShape 4"/>
          <p:cNvSpPr>
            <a:spLocks noChangeArrowheads="1"/>
          </p:cNvSpPr>
          <p:nvPr/>
        </p:nvSpPr>
        <p:spPr bwMode="auto">
          <a:xfrm>
            <a:off x="9094788"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txBox="1">
            <a:spLocks noGrp="1"/>
          </p:cNvSpPr>
          <p:nvPr/>
        </p:nvSpPr>
        <p:spPr bwMode="auto">
          <a:xfrm>
            <a:off x="736600" y="5903913"/>
            <a:ext cx="2047875" cy="431800"/>
          </a:xfrm>
          <a:prstGeom prst="rect">
            <a:avLst/>
          </a:prstGeom>
          <a:noFill/>
          <a:ln>
            <a:miter lim="800000"/>
            <a:headEnd/>
            <a:tailEnd/>
          </a:ln>
        </p:spPr>
        <p:txBody>
          <a:bodyPr/>
          <a:lstStyle/>
          <a:p>
            <a:pPr algn="l">
              <a:defRPr/>
            </a:pPr>
            <a:fld id="{1B73305C-70DD-4F7F-98DA-0DCF01DE582A}" type="datetime1">
              <a:rPr lang="cs-CZ" sz="1400">
                <a:latin typeface="+mn-lt"/>
              </a:rPr>
              <a:pPr algn="l">
                <a:defRPr/>
              </a:pPr>
              <a:t>3.10.2015</a:t>
            </a:fld>
            <a:endParaRPr lang="cs-CZ" sz="1400">
              <a:latin typeface="+mn-lt"/>
            </a:endParaRPr>
          </a:p>
        </p:txBody>
      </p:sp>
      <p:sp>
        <p:nvSpPr>
          <p:cNvPr id="6" name="Slide Number Placeholder 5"/>
          <p:cNvSpPr txBox="1">
            <a:spLocks noGrp="1"/>
          </p:cNvSpPr>
          <p:nvPr/>
        </p:nvSpPr>
        <p:spPr bwMode="auto">
          <a:xfrm>
            <a:off x="7045325" y="5903913"/>
            <a:ext cx="2047875" cy="431800"/>
          </a:xfrm>
          <a:prstGeom prst="rect">
            <a:avLst/>
          </a:prstGeom>
          <a:noFill/>
          <a:ln>
            <a:miter lim="800000"/>
            <a:headEnd/>
            <a:tailEnd/>
          </a:ln>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86CCA459-2B29-425E-8F36-24C02FB22192}" type="slidenum">
              <a:rPr lang="cs-CZ" altLang="cs-CZ" sz="1400">
                <a:latin typeface="Arial" panose="020B0604020202020204" pitchFamily="34" charset="0"/>
              </a:rPr>
              <a:pPr algn="r" eaLnBrk="1" hangingPunct="1"/>
              <a:t>193</a:t>
            </a:fld>
            <a:endParaRPr lang="cs-CZ" altLang="cs-CZ" sz="1400">
              <a:latin typeface="Arial" panose="020B0604020202020204" pitchFamily="34" charset="0"/>
            </a:endParaRPr>
          </a:p>
        </p:txBody>
      </p:sp>
      <p:sp>
        <p:nvSpPr>
          <p:cNvPr id="197636" name="Rectangle 2"/>
          <p:cNvSpPr>
            <a:spLocks noGrp="1" noChangeArrowheads="1"/>
          </p:cNvSpPr>
          <p:nvPr>
            <p:ph type="title" idx="4294967295"/>
          </p:nvPr>
        </p:nvSpPr>
        <p:spPr>
          <a:xfrm>
            <a:off x="735013" y="382588"/>
            <a:ext cx="8356600" cy="1079500"/>
          </a:xfrm>
        </p:spPr>
        <p:txBody>
          <a:bodyPr/>
          <a:lstStyle/>
          <a:p>
            <a:pPr eaLnBrk="1" hangingPunct="1"/>
            <a:r>
              <a:rPr lang="cs-CZ" altLang="cs-CZ" smtClean="0"/>
              <a:t>Úspora výkonu</a:t>
            </a:r>
          </a:p>
        </p:txBody>
      </p:sp>
      <p:sp>
        <p:nvSpPr>
          <p:cNvPr id="197637" name="Rectangle 3"/>
          <p:cNvSpPr>
            <a:spLocks noGrp="1" noChangeArrowheads="1"/>
          </p:cNvSpPr>
          <p:nvPr>
            <p:ph type="body" idx="4294967295"/>
          </p:nvPr>
        </p:nvSpPr>
        <p:spPr>
          <a:xfrm>
            <a:off x="269875" y="1538288"/>
            <a:ext cx="9290050" cy="4219575"/>
          </a:xfrm>
        </p:spPr>
        <p:txBody>
          <a:bodyPr/>
          <a:lstStyle/>
          <a:p>
            <a:pPr eaLnBrk="1" hangingPunct="1"/>
            <a:r>
              <a:rPr lang="cs-CZ" altLang="cs-CZ" sz="2800" smtClean="0">
                <a:latin typeface="Arial Narrow" panose="020B0606020202030204" pitchFamily="34" charset="0"/>
              </a:rPr>
              <a:t>Přesunutím části zátěže (špiček) z klienta  na server  lze často dosáhnout toho, že se zátěž na klientovi chová jako n.v. se střední hodnotou </a:t>
            </a:r>
            <a:r>
              <a:rPr lang="cs-CZ" altLang="cs-CZ" sz="2800" i="1" smtClean="0">
                <a:latin typeface="Arial Narrow" panose="020B0606020202030204" pitchFamily="34" charset="0"/>
              </a:rPr>
              <a:t>M</a:t>
            </a:r>
            <a:r>
              <a:rPr lang="cs-CZ" altLang="cs-CZ" sz="2800" i="1" baseline="-25000" smtClean="0">
                <a:latin typeface="Arial Narrow" panose="020B0606020202030204" pitchFamily="34" charset="0"/>
              </a:rPr>
              <a:t>1</a:t>
            </a:r>
            <a:r>
              <a:rPr lang="cs-CZ" altLang="cs-CZ" sz="2800" smtClean="0">
                <a:latin typeface="Arial Narrow" panose="020B0606020202030204" pitchFamily="34" charset="0"/>
              </a:rPr>
              <a:t> a rozptylem</a:t>
            </a:r>
            <a:r>
              <a:rPr lang="cs-CZ" altLang="cs-CZ" sz="2800" i="1" smtClean="0">
                <a:latin typeface="Arial Narrow" panose="020B0606020202030204" pitchFamily="34" charset="0"/>
              </a:rPr>
              <a:t> D</a:t>
            </a:r>
            <a:r>
              <a:rPr lang="en-US" altLang="cs-CZ" sz="2800" i="1" baseline="-25000" smtClean="0">
                <a:latin typeface="Arial Narrow" panose="020B0606020202030204" pitchFamily="34" charset="0"/>
              </a:rPr>
              <a:t>1</a:t>
            </a:r>
            <a:r>
              <a:rPr lang="cs-CZ" altLang="cs-CZ" sz="2800" smtClean="0">
                <a:latin typeface="Arial Narrow" panose="020B0606020202030204" pitchFamily="34" charset="0"/>
              </a:rPr>
              <a:t>,      </a:t>
            </a:r>
            <a:r>
              <a:rPr lang="en-US" altLang="cs-CZ" sz="2800" i="1" smtClean="0">
                <a:latin typeface="Arial Narrow" panose="020B0606020202030204" pitchFamily="34" charset="0"/>
              </a:rPr>
              <a:t>M</a:t>
            </a:r>
            <a:r>
              <a:rPr lang="en-US" altLang="cs-CZ" sz="2800" i="1" baseline="-25000" smtClean="0">
                <a:latin typeface="Arial Narrow" panose="020B0606020202030204" pitchFamily="34" charset="0"/>
              </a:rPr>
              <a:t>1</a:t>
            </a:r>
            <a:r>
              <a:rPr lang="en-US" altLang="cs-CZ" sz="2800" i="1" smtClean="0">
                <a:latin typeface="Arial Narrow" panose="020B0606020202030204" pitchFamily="34" charset="0"/>
              </a:rPr>
              <a:t> &lt; M, D</a:t>
            </a:r>
            <a:r>
              <a:rPr lang="en-US" altLang="cs-CZ" sz="2800" i="1" baseline="-25000" smtClean="0">
                <a:latin typeface="Arial Narrow" panose="020B0606020202030204" pitchFamily="34" charset="0"/>
              </a:rPr>
              <a:t>1</a:t>
            </a:r>
            <a:r>
              <a:rPr lang="en-US" altLang="cs-CZ" sz="2800" i="1" smtClean="0">
                <a:latin typeface="Arial Narrow" panose="020B0606020202030204" pitchFamily="34" charset="0"/>
              </a:rPr>
              <a:t>&lt;&lt; D</a:t>
            </a:r>
            <a:r>
              <a:rPr lang="en-US" altLang="cs-CZ" sz="2800" smtClean="0">
                <a:latin typeface="Arial Narrow" panose="020B0606020202030204" pitchFamily="34" charset="0"/>
              </a:rPr>
              <a:t>.  </a:t>
            </a:r>
            <a:endParaRPr lang="cs-CZ" altLang="cs-CZ" sz="2800" smtClean="0">
              <a:latin typeface="Arial Narrow" panose="020B0606020202030204" pitchFamily="34" charset="0"/>
            </a:endParaRPr>
          </a:p>
          <a:p>
            <a:pPr eaLnBrk="1" hangingPunct="1"/>
            <a:r>
              <a:rPr lang="en-US" altLang="cs-CZ" sz="2800" smtClean="0">
                <a:latin typeface="Arial Narrow" panose="020B0606020202030204" pitchFamily="34" charset="0"/>
              </a:rPr>
              <a:t>Na server se p</a:t>
            </a:r>
            <a:r>
              <a:rPr lang="cs-CZ" altLang="cs-CZ" sz="2800" smtClean="0">
                <a:latin typeface="Arial Narrow" panose="020B0606020202030204" pitchFamily="34" charset="0"/>
              </a:rPr>
              <a:t>ř</a:t>
            </a:r>
            <a:r>
              <a:rPr lang="en-US" altLang="cs-CZ" sz="2800" smtClean="0">
                <a:latin typeface="Arial Narrow" panose="020B0606020202030204" pitchFamily="34" charset="0"/>
              </a:rPr>
              <a:t>esune</a:t>
            </a:r>
            <a:r>
              <a:rPr lang="cs-CZ" altLang="cs-CZ" sz="2800" smtClean="0">
                <a:latin typeface="Arial Narrow" panose="020B0606020202030204" pitchFamily="34" charset="0"/>
              </a:rPr>
              <a:t> zátěž s parametry </a:t>
            </a:r>
            <a:r>
              <a:rPr lang="cs-CZ" altLang="cs-CZ" sz="2800" i="1" smtClean="0">
                <a:latin typeface="Arial Narrow" panose="020B0606020202030204" pitchFamily="34" charset="0"/>
              </a:rPr>
              <a:t>M</a:t>
            </a:r>
            <a:r>
              <a:rPr lang="cs-CZ" altLang="cs-CZ" sz="2800" i="1" baseline="-25000" smtClean="0">
                <a:latin typeface="Arial Narrow" panose="020B0606020202030204" pitchFamily="34" charset="0"/>
              </a:rPr>
              <a:t>2</a:t>
            </a:r>
            <a:r>
              <a:rPr lang="cs-CZ" altLang="cs-CZ" sz="2800" i="1" smtClean="0">
                <a:latin typeface="Arial Narrow" panose="020B0606020202030204" pitchFamily="34" charset="0"/>
              </a:rPr>
              <a:t> , D</a:t>
            </a:r>
            <a:r>
              <a:rPr lang="cs-CZ" altLang="cs-CZ" sz="2800" i="1" baseline="-25000" smtClean="0">
                <a:latin typeface="Arial Narrow" panose="020B0606020202030204" pitchFamily="34" charset="0"/>
              </a:rPr>
              <a:t>2</a:t>
            </a:r>
            <a:r>
              <a:rPr lang="cs-CZ" altLang="cs-CZ" sz="2800" i="1" smtClean="0">
                <a:latin typeface="Arial Narrow" panose="020B0606020202030204" pitchFamily="34" charset="0"/>
              </a:rPr>
              <a:t> </a:t>
            </a:r>
            <a:r>
              <a:rPr lang="cs-CZ" altLang="cs-CZ" sz="2800" smtClean="0">
                <a:latin typeface="Arial Narrow" panose="020B0606020202030204" pitchFamily="34" charset="0"/>
              </a:rPr>
              <a:t>, kde </a:t>
            </a:r>
            <a:r>
              <a:rPr lang="cs-CZ" altLang="cs-CZ" sz="2800" i="1" smtClean="0">
                <a:latin typeface="Arial Narrow" panose="020B0606020202030204" pitchFamily="34" charset="0"/>
              </a:rPr>
              <a:t>M</a:t>
            </a:r>
            <a:r>
              <a:rPr lang="cs-CZ" altLang="cs-CZ" sz="2800" i="1" baseline="-25000" smtClean="0">
                <a:latin typeface="Arial Narrow" panose="020B0606020202030204" pitchFamily="34" charset="0"/>
              </a:rPr>
              <a:t>2 </a:t>
            </a:r>
            <a:r>
              <a:rPr lang="cs-CZ" altLang="cs-CZ" sz="2800" i="1" smtClean="0">
                <a:latin typeface="Arial Narrow" panose="020B0606020202030204" pitchFamily="34" charset="0"/>
                <a:sym typeface="Symbol" panose="05050102010706020507" pitchFamily="18" charset="2"/>
              </a:rPr>
              <a:t>0</a:t>
            </a:r>
            <a:r>
              <a:rPr lang="cs-CZ" altLang="cs-CZ" sz="2800" smtClean="0">
                <a:latin typeface="Arial Narrow" panose="020B0606020202030204" pitchFamily="34" charset="0"/>
                <a:sym typeface="Symbol" panose="05050102010706020507" pitchFamily="18" charset="2"/>
              </a:rPr>
              <a:t> a     </a:t>
            </a:r>
            <a:r>
              <a:rPr lang="cs-CZ" altLang="cs-CZ" sz="2800" i="1" smtClean="0">
                <a:latin typeface="Arial Narrow" panose="020B0606020202030204" pitchFamily="34" charset="0"/>
                <a:sym typeface="Symbol" panose="05050102010706020507" pitchFamily="18" charset="2"/>
              </a:rPr>
              <a:t>D2  D</a:t>
            </a:r>
            <a:r>
              <a:rPr lang="en-US" altLang="cs-CZ" sz="2800" i="1" baseline="-25000" smtClean="0">
                <a:latin typeface="Arial Narrow" panose="020B0606020202030204" pitchFamily="34" charset="0"/>
              </a:rPr>
              <a:t>1</a:t>
            </a:r>
            <a:r>
              <a:rPr lang="cs-CZ" altLang="cs-CZ" sz="2800" smtClean="0">
                <a:latin typeface="Arial Narrow" panose="020B0606020202030204" pitchFamily="34" charset="0"/>
                <a:sym typeface="Symbol" panose="05050102010706020507" pitchFamily="18" charset="2"/>
              </a:rPr>
              <a:t>. Poněvadž jsou zátěže od různých klientů nezávislé stačí na serveru (za předpokladu, že se všichni klienti chovají stejně a je jich </a:t>
            </a:r>
            <a:r>
              <a:rPr lang="cs-CZ" altLang="cs-CZ" sz="2800" i="1" smtClean="0">
                <a:latin typeface="Arial Narrow" panose="020B0606020202030204" pitchFamily="34" charset="0"/>
                <a:sym typeface="Symbol" panose="05050102010706020507" pitchFamily="18" charset="2"/>
              </a:rPr>
              <a:t>n</a:t>
            </a:r>
            <a:r>
              <a:rPr lang="cs-CZ" altLang="cs-CZ" sz="2800" smtClean="0">
                <a:latin typeface="Arial Narrow" panose="020B0606020202030204" pitchFamily="34" charset="0"/>
                <a:sym typeface="Symbol" panose="05050102010706020507" pitchFamily="18" charset="2"/>
              </a:rPr>
              <a:t>) výkon  </a:t>
            </a:r>
          </a:p>
          <a:p>
            <a:pPr eaLnBrk="1" hangingPunct="1">
              <a:buFontTx/>
              <a:buNone/>
            </a:pPr>
            <a:r>
              <a:rPr lang="cs-CZ" altLang="cs-CZ" sz="2800" smtClean="0">
                <a:latin typeface="Arial Narrow" panose="020B0606020202030204" pitchFamily="34" charset="0"/>
                <a:sym typeface="Symbol" panose="05050102010706020507" pitchFamily="18" charset="2"/>
              </a:rPr>
              <a:t>                </a:t>
            </a:r>
            <a:r>
              <a:rPr lang="en-US" altLang="cs-CZ" sz="2800" smtClean="0">
                <a:latin typeface="Arial Narrow" panose="020B0606020202030204" pitchFamily="34" charset="0"/>
                <a:sym typeface="Symbol" panose="05050102010706020507" pitchFamily="18" charset="2"/>
              </a:rPr>
              <a:t>               </a:t>
            </a:r>
            <a:r>
              <a:rPr lang="cs-CZ" altLang="cs-CZ" sz="2800" i="1" smtClean="0">
                <a:latin typeface="Arial Narrow" panose="020B0606020202030204" pitchFamily="34" charset="0"/>
                <a:sym typeface="Symbol" panose="05050102010706020507" pitchFamily="18" charset="2"/>
              </a:rPr>
              <a:t>nM</a:t>
            </a:r>
            <a:r>
              <a:rPr lang="cs-CZ" altLang="cs-CZ" sz="2800" i="1" baseline="-25000" smtClean="0">
                <a:latin typeface="Arial Narrow" panose="020B0606020202030204" pitchFamily="34" charset="0"/>
                <a:sym typeface="Symbol" panose="05050102010706020507" pitchFamily="18" charset="2"/>
              </a:rPr>
              <a:t>2</a:t>
            </a:r>
            <a:r>
              <a:rPr lang="cs-CZ" altLang="cs-CZ" sz="2800" i="1" smtClean="0">
                <a:latin typeface="Arial Narrow" panose="020B0606020202030204" pitchFamily="34" charset="0"/>
                <a:sym typeface="Symbol" panose="05050102010706020507" pitchFamily="18" charset="2"/>
              </a:rPr>
              <a:t> +3</a:t>
            </a:r>
            <a:r>
              <a:rPr lang="en-US" altLang="cs-CZ" sz="2800" i="1" smtClean="0">
                <a:latin typeface="Arial Narrow" panose="020B0606020202030204" pitchFamily="34" charset="0"/>
                <a:sym typeface="Symbol" panose="05050102010706020507" pitchFamily="18" charset="2"/>
              </a:rPr>
              <a:t>n</a:t>
            </a:r>
            <a:r>
              <a:rPr lang="cs-CZ" altLang="cs-CZ" sz="2800" i="1" smtClean="0">
                <a:latin typeface="Arial Narrow" panose="020B0606020202030204" pitchFamily="34" charset="0"/>
                <a:sym typeface="Symbol" panose="05050102010706020507" pitchFamily="18" charset="2"/>
              </a:rPr>
              <a:t>D</a:t>
            </a:r>
            <a:r>
              <a:rPr lang="cs-CZ" altLang="cs-CZ" sz="2800" i="1" baseline="-25000" smtClean="0">
                <a:latin typeface="Arial Narrow" panose="020B0606020202030204" pitchFamily="34" charset="0"/>
                <a:sym typeface="Symbol" panose="05050102010706020507" pitchFamily="18" charset="2"/>
              </a:rPr>
              <a:t>2</a:t>
            </a:r>
            <a:r>
              <a:rPr lang="cs-CZ" altLang="cs-CZ" sz="2800" i="1" smtClean="0">
                <a:latin typeface="Arial Narrow" panose="020B0606020202030204" pitchFamily="34" charset="0"/>
                <a:sym typeface="Symbol" panose="05050102010706020507" pitchFamily="18" charset="2"/>
              </a:rPr>
              <a:t> </a:t>
            </a:r>
            <a:r>
              <a:rPr lang="en-US" altLang="cs-CZ" sz="2800" i="1" smtClean="0">
                <a:latin typeface="Arial Narrow" panose="020B0606020202030204" pitchFamily="34" charset="0"/>
                <a:sym typeface="Symbol" panose="05050102010706020507" pitchFamily="18" charset="2"/>
              </a:rPr>
              <a:t>&lt;&lt; </a:t>
            </a:r>
            <a:r>
              <a:rPr lang="cs-CZ" altLang="cs-CZ" sz="2800" i="1" smtClean="0">
                <a:latin typeface="Arial Narrow" panose="020B0606020202030204" pitchFamily="34" charset="0"/>
                <a:sym typeface="Symbol" panose="05050102010706020507" pitchFamily="18" charset="2"/>
              </a:rPr>
              <a:t>nM+3</a:t>
            </a:r>
            <a:r>
              <a:rPr lang="en-US" altLang="cs-CZ" sz="2800" i="1" smtClean="0">
                <a:latin typeface="Arial Narrow" panose="020B0606020202030204" pitchFamily="34" charset="0"/>
                <a:sym typeface="Symbol" panose="05050102010706020507" pitchFamily="18" charset="2"/>
              </a:rPr>
              <a:t>n</a:t>
            </a:r>
            <a:r>
              <a:rPr lang="cs-CZ" altLang="cs-CZ" sz="2800" i="1" smtClean="0">
                <a:latin typeface="Arial Narrow" panose="020B0606020202030204" pitchFamily="34" charset="0"/>
                <a:sym typeface="Symbol" panose="05050102010706020507" pitchFamily="18" charset="2"/>
              </a:rPr>
              <a:t>D </a:t>
            </a:r>
            <a:endParaRPr lang="en-US" altLang="cs-CZ" sz="2800" i="1" smtClean="0">
              <a:latin typeface="Arial Narrow" panose="020B0606020202030204" pitchFamily="34" charset="0"/>
              <a:sym typeface="Symbol" panose="05050102010706020507" pitchFamily="18" charset="2"/>
            </a:endParaRPr>
          </a:p>
          <a:p>
            <a:pPr eaLnBrk="1" hangingPunct="1">
              <a:buFontTx/>
              <a:buNone/>
            </a:pPr>
            <a:r>
              <a:rPr lang="en-US" altLang="cs-CZ" sz="2800" i="1" smtClean="0">
                <a:latin typeface="Arial Narrow" panose="020B0606020202030204" pitchFamily="34" charset="0"/>
                <a:sym typeface="Symbol" panose="05050102010706020507" pitchFamily="18" charset="2"/>
              </a:rPr>
              <a:t>      </a:t>
            </a:r>
            <a:r>
              <a:rPr lang="en-US" altLang="cs-CZ" sz="2800" smtClean="0">
                <a:latin typeface="Arial Narrow" panose="020B0606020202030204" pitchFamily="34" charset="0"/>
                <a:sym typeface="Symbol" panose="05050102010706020507" pitchFamily="18" charset="2"/>
              </a:rPr>
              <a:t>N</a:t>
            </a:r>
            <a:r>
              <a:rPr lang="cs-CZ" altLang="cs-CZ" sz="2800" smtClean="0">
                <a:latin typeface="Arial Narrow" panose="020B0606020202030204" pitchFamily="34" charset="0"/>
                <a:sym typeface="Symbol" panose="05050102010706020507" pitchFamily="18" charset="2"/>
              </a:rPr>
              <a:t>a</a:t>
            </a:r>
            <a:r>
              <a:rPr lang="en-US" altLang="cs-CZ" sz="2800" smtClean="0">
                <a:latin typeface="Arial Narrow" panose="020B0606020202030204" pitchFamily="34" charset="0"/>
                <a:sym typeface="Symbol" panose="05050102010706020507" pitchFamily="18" charset="2"/>
              </a:rPr>
              <a:t> klientu</a:t>
            </a:r>
            <a:r>
              <a:rPr lang="cs-CZ" altLang="cs-CZ" sz="2800" smtClean="0">
                <a:latin typeface="Arial Narrow" panose="020B0606020202030204" pitchFamily="34" charset="0"/>
                <a:sym typeface="Symbol" panose="05050102010706020507" pitchFamily="18" charset="2"/>
              </a:rPr>
              <a:t> stačí výkon  </a:t>
            </a:r>
            <a:r>
              <a:rPr lang="cs-CZ" altLang="cs-CZ" sz="2800" i="1" smtClean="0">
                <a:latin typeface="Arial Narrow" panose="020B0606020202030204" pitchFamily="34" charset="0"/>
              </a:rPr>
              <a:t>M</a:t>
            </a:r>
            <a:r>
              <a:rPr lang="en-US" altLang="cs-CZ" sz="2800" i="1" baseline="-25000" smtClean="0">
                <a:latin typeface="Arial Narrow" panose="020B0606020202030204" pitchFamily="34" charset="0"/>
              </a:rPr>
              <a:t>1</a:t>
            </a:r>
            <a:r>
              <a:rPr lang="cs-CZ" altLang="cs-CZ" sz="2800" i="1" smtClean="0">
                <a:latin typeface="Arial Narrow" panose="020B0606020202030204" pitchFamily="34" charset="0"/>
              </a:rPr>
              <a:t> +3</a:t>
            </a:r>
            <a:r>
              <a:rPr lang="cs-CZ" altLang="cs-CZ" sz="2800" i="1" smtClean="0">
                <a:latin typeface="Arial Narrow" panose="020B0606020202030204" pitchFamily="34" charset="0"/>
                <a:sym typeface="Symbol" panose="05050102010706020507" pitchFamily="18" charset="2"/>
              </a:rPr>
              <a:t>D</a:t>
            </a:r>
            <a:r>
              <a:rPr lang="en-US" altLang="cs-CZ" sz="2800" i="1" baseline="-25000" smtClean="0">
                <a:latin typeface="Arial Narrow" panose="020B0606020202030204" pitchFamily="34" charset="0"/>
              </a:rPr>
              <a:t>1</a:t>
            </a:r>
            <a:r>
              <a:rPr lang="cs-CZ" altLang="cs-CZ" sz="2800" i="1" baseline="-25000" smtClean="0">
                <a:latin typeface="Arial Narrow" panose="020B0606020202030204" pitchFamily="34" charset="0"/>
              </a:rPr>
              <a:t> </a:t>
            </a:r>
            <a:r>
              <a:rPr lang="en-US" altLang="cs-CZ" sz="2800" i="1" baseline="-25000" smtClean="0">
                <a:latin typeface="Arial Narrow" panose="020B0606020202030204" pitchFamily="34" charset="0"/>
              </a:rPr>
              <a:t> </a:t>
            </a:r>
            <a:r>
              <a:rPr lang="en-US" altLang="cs-CZ" sz="2800" i="1" smtClean="0">
                <a:latin typeface="Arial Narrow" panose="020B0606020202030204" pitchFamily="34" charset="0"/>
              </a:rPr>
              <a:t>&lt;&lt; </a:t>
            </a:r>
            <a:r>
              <a:rPr lang="cs-CZ" altLang="cs-CZ" sz="2800" i="1" smtClean="0">
                <a:latin typeface="Arial Narrow" panose="020B0606020202030204" pitchFamily="34" charset="0"/>
              </a:rPr>
              <a:t>M+3</a:t>
            </a:r>
            <a:r>
              <a:rPr lang="cs-CZ" altLang="cs-CZ" sz="2800" i="1" smtClean="0">
                <a:latin typeface="Arial Narrow" panose="020B0606020202030204" pitchFamily="34" charset="0"/>
                <a:sym typeface="Symbol" panose="05050102010706020507" pitchFamily="18" charset="2"/>
              </a:rPr>
              <a:t> D</a:t>
            </a:r>
            <a:r>
              <a:rPr lang="cs-CZ" altLang="cs-CZ" sz="2800" i="1" smtClean="0">
                <a:latin typeface="Arial Narrow" panose="020B0606020202030204" pitchFamily="34" charset="0"/>
              </a:rPr>
              <a:t> </a:t>
            </a:r>
            <a:endParaRPr lang="en-US" altLang="cs-CZ" sz="2800" i="1" smtClean="0">
              <a:latin typeface="Arial Narrow" panose="020B0606020202030204" pitchFamily="34" charset="0"/>
            </a:endParaRPr>
          </a:p>
        </p:txBody>
      </p:sp>
      <p:sp>
        <p:nvSpPr>
          <p:cNvPr id="197638" name="AutoShape 4"/>
          <p:cNvSpPr>
            <a:spLocks noChangeArrowheads="1"/>
          </p:cNvSpPr>
          <p:nvPr/>
        </p:nvSpPr>
        <p:spPr bwMode="auto">
          <a:xfrm>
            <a:off x="9094788"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1"/>
          <p:cNvSpPr>
            <a:spLocks noGrp="1"/>
          </p:cNvSpPr>
          <p:nvPr>
            <p:ph type="dt" sz="quarter" idx="10"/>
          </p:nvPr>
        </p:nvSpPr>
        <p:spPr/>
        <p:txBody>
          <a:bodyPr/>
          <a:lstStyle/>
          <a:p>
            <a:pPr>
              <a:defRPr/>
            </a:pPr>
            <a:fld id="{3CA90A92-DC68-448E-A67E-4E77BAF52A84}" type="datetime1">
              <a:rPr lang="cs-CZ"/>
              <a:pPr>
                <a:defRPr/>
              </a:pPr>
              <a:t>3.10.2015</a:t>
            </a:fld>
            <a:endParaRPr lang="cs-CZ"/>
          </a:p>
        </p:txBody>
      </p:sp>
      <p:sp>
        <p:nvSpPr>
          <p:cNvPr id="10"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E2410F1-A9FD-4B8C-B9D1-E1F97CB24FC2}" type="slidenum">
              <a:rPr lang="cs-CZ" altLang="cs-CZ">
                <a:latin typeface="Arial" panose="020B0604020202020204" pitchFamily="34" charset="0"/>
              </a:rPr>
              <a:pPr eaLnBrk="1" hangingPunct="1"/>
              <a:t>194</a:t>
            </a:fld>
            <a:endParaRPr lang="cs-CZ" altLang="cs-CZ">
              <a:latin typeface="Arial" panose="020B0604020202020204" pitchFamily="34" charset="0"/>
            </a:endParaRPr>
          </a:p>
        </p:txBody>
      </p:sp>
      <p:sp>
        <p:nvSpPr>
          <p:cNvPr id="198660" name="Freeform 4"/>
          <p:cNvSpPr>
            <a:spLocks/>
          </p:cNvSpPr>
          <p:nvPr/>
        </p:nvSpPr>
        <p:spPr bwMode="auto">
          <a:xfrm>
            <a:off x="600075" y="1528763"/>
            <a:ext cx="6430963" cy="593725"/>
          </a:xfrm>
          <a:custGeom>
            <a:avLst/>
            <a:gdLst>
              <a:gd name="T0" fmla="*/ 0 w 3768"/>
              <a:gd name="T1" fmla="*/ 2147483647 h 396"/>
              <a:gd name="T2" fmla="*/ 2147483647 w 3768"/>
              <a:gd name="T3" fmla="*/ 2147483647 h 396"/>
              <a:gd name="T4" fmla="*/ 2147483647 w 3768"/>
              <a:gd name="T5" fmla="*/ 2147483647 h 396"/>
              <a:gd name="T6" fmla="*/ 2147483647 w 3768"/>
              <a:gd name="T7" fmla="*/ 2147483647 h 396"/>
              <a:gd name="T8" fmla="*/ 2147483647 w 3768"/>
              <a:gd name="T9" fmla="*/ 2147483647 h 396"/>
              <a:gd name="T10" fmla="*/ 2147483647 w 3768"/>
              <a:gd name="T11" fmla="*/ 2147483647 h 396"/>
              <a:gd name="T12" fmla="*/ 2147483647 w 3768"/>
              <a:gd name="T13" fmla="*/ 2147483647 h 396"/>
              <a:gd name="T14" fmla="*/ 2147483647 w 3768"/>
              <a:gd name="T15" fmla="*/ 2147483647 h 396"/>
              <a:gd name="T16" fmla="*/ 2147483647 w 3768"/>
              <a:gd name="T17" fmla="*/ 2147483647 h 396"/>
              <a:gd name="T18" fmla="*/ 2147483647 w 3768"/>
              <a:gd name="T19" fmla="*/ 2147483647 h 396"/>
              <a:gd name="T20" fmla="*/ 2147483647 w 3768"/>
              <a:gd name="T21" fmla="*/ 2147483647 h 396"/>
              <a:gd name="T22" fmla="*/ 2147483647 w 3768"/>
              <a:gd name="T23" fmla="*/ 2147483647 h 396"/>
              <a:gd name="T24" fmla="*/ 2147483647 w 3768"/>
              <a:gd name="T25" fmla="*/ 2147483647 h 396"/>
              <a:gd name="T26" fmla="*/ 2147483647 w 3768"/>
              <a:gd name="T27" fmla="*/ 2147483647 h 396"/>
              <a:gd name="T28" fmla="*/ 2147483647 w 3768"/>
              <a:gd name="T29" fmla="*/ 2147483647 h 396"/>
              <a:gd name="T30" fmla="*/ 2147483647 w 3768"/>
              <a:gd name="T31" fmla="*/ 2147483647 h 396"/>
              <a:gd name="T32" fmla="*/ 2147483647 w 3768"/>
              <a:gd name="T33" fmla="*/ 2147483647 h 396"/>
              <a:gd name="T34" fmla="*/ 2147483647 w 3768"/>
              <a:gd name="T35" fmla="*/ 2147483647 h 396"/>
              <a:gd name="T36" fmla="*/ 2147483647 w 3768"/>
              <a:gd name="T37" fmla="*/ 2147483647 h 396"/>
              <a:gd name="T38" fmla="*/ 2147483647 w 3768"/>
              <a:gd name="T39" fmla="*/ 2147483647 h 396"/>
              <a:gd name="T40" fmla="*/ 2147483647 w 3768"/>
              <a:gd name="T41" fmla="*/ 2147483647 h 396"/>
              <a:gd name="T42" fmla="*/ 2147483647 w 3768"/>
              <a:gd name="T43" fmla="*/ 2147483647 h 396"/>
              <a:gd name="T44" fmla="*/ 2147483647 w 3768"/>
              <a:gd name="T45" fmla="*/ 2147483647 h 396"/>
              <a:gd name="T46" fmla="*/ 2147483647 w 3768"/>
              <a:gd name="T47" fmla="*/ 2147483647 h 396"/>
              <a:gd name="T48" fmla="*/ 2147483647 w 3768"/>
              <a:gd name="T49" fmla="*/ 2147483647 h 396"/>
              <a:gd name="T50" fmla="*/ 2147483647 w 3768"/>
              <a:gd name="T51" fmla="*/ 2147483647 h 396"/>
              <a:gd name="T52" fmla="*/ 2147483647 w 3768"/>
              <a:gd name="T53" fmla="*/ 2147483647 h 396"/>
              <a:gd name="T54" fmla="*/ 2147483647 w 3768"/>
              <a:gd name="T55" fmla="*/ 2147483647 h 396"/>
              <a:gd name="T56" fmla="*/ 2147483647 w 3768"/>
              <a:gd name="T57" fmla="*/ 2147483647 h 396"/>
              <a:gd name="T58" fmla="*/ 2147483647 w 3768"/>
              <a:gd name="T59" fmla="*/ 2147483647 h 39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68"/>
              <a:gd name="T91" fmla="*/ 0 h 396"/>
              <a:gd name="T92" fmla="*/ 3768 w 3768"/>
              <a:gd name="T93" fmla="*/ 396 h 39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68" h="396">
                <a:moveTo>
                  <a:pt x="0" y="317"/>
                </a:moveTo>
                <a:cubicBezTo>
                  <a:pt x="101" y="283"/>
                  <a:pt x="260" y="306"/>
                  <a:pt x="352" y="309"/>
                </a:cubicBezTo>
                <a:cubicBezTo>
                  <a:pt x="373" y="314"/>
                  <a:pt x="398" y="337"/>
                  <a:pt x="416" y="325"/>
                </a:cubicBezTo>
                <a:cubicBezTo>
                  <a:pt x="430" y="316"/>
                  <a:pt x="462" y="295"/>
                  <a:pt x="472" y="285"/>
                </a:cubicBezTo>
                <a:cubicBezTo>
                  <a:pt x="491" y="266"/>
                  <a:pt x="496" y="237"/>
                  <a:pt x="504" y="213"/>
                </a:cubicBezTo>
                <a:cubicBezTo>
                  <a:pt x="527" y="145"/>
                  <a:pt x="537" y="73"/>
                  <a:pt x="560" y="5"/>
                </a:cubicBezTo>
                <a:cubicBezTo>
                  <a:pt x="607" y="21"/>
                  <a:pt x="566" y="0"/>
                  <a:pt x="592" y="45"/>
                </a:cubicBezTo>
                <a:cubicBezTo>
                  <a:pt x="598" y="55"/>
                  <a:pt x="608" y="61"/>
                  <a:pt x="616" y="69"/>
                </a:cubicBezTo>
                <a:cubicBezTo>
                  <a:pt x="633" y="138"/>
                  <a:pt x="606" y="285"/>
                  <a:pt x="696" y="325"/>
                </a:cubicBezTo>
                <a:cubicBezTo>
                  <a:pt x="734" y="342"/>
                  <a:pt x="752" y="342"/>
                  <a:pt x="792" y="349"/>
                </a:cubicBezTo>
                <a:cubicBezTo>
                  <a:pt x="917" y="335"/>
                  <a:pt x="1042" y="351"/>
                  <a:pt x="1168" y="341"/>
                </a:cubicBezTo>
                <a:cubicBezTo>
                  <a:pt x="1293" y="310"/>
                  <a:pt x="1424" y="349"/>
                  <a:pt x="1552" y="333"/>
                </a:cubicBezTo>
                <a:cubicBezTo>
                  <a:pt x="1555" y="284"/>
                  <a:pt x="1536" y="109"/>
                  <a:pt x="1608" y="85"/>
                </a:cubicBezTo>
                <a:cubicBezTo>
                  <a:pt x="1622" y="127"/>
                  <a:pt x="1628" y="173"/>
                  <a:pt x="1648" y="213"/>
                </a:cubicBezTo>
                <a:cubicBezTo>
                  <a:pt x="1661" y="240"/>
                  <a:pt x="1676" y="265"/>
                  <a:pt x="1688" y="293"/>
                </a:cubicBezTo>
                <a:cubicBezTo>
                  <a:pt x="1698" y="316"/>
                  <a:pt x="1693" y="327"/>
                  <a:pt x="1720" y="341"/>
                </a:cubicBezTo>
                <a:cubicBezTo>
                  <a:pt x="1740" y="351"/>
                  <a:pt x="1763" y="350"/>
                  <a:pt x="1784" y="357"/>
                </a:cubicBezTo>
                <a:cubicBezTo>
                  <a:pt x="1893" y="339"/>
                  <a:pt x="2002" y="332"/>
                  <a:pt x="2112" y="325"/>
                </a:cubicBezTo>
                <a:cubicBezTo>
                  <a:pt x="2259" y="330"/>
                  <a:pt x="2348" y="335"/>
                  <a:pt x="2480" y="357"/>
                </a:cubicBezTo>
                <a:cubicBezTo>
                  <a:pt x="2491" y="323"/>
                  <a:pt x="2499" y="269"/>
                  <a:pt x="2528" y="245"/>
                </a:cubicBezTo>
                <a:cubicBezTo>
                  <a:pt x="2610" y="177"/>
                  <a:pt x="2695" y="157"/>
                  <a:pt x="2792" y="125"/>
                </a:cubicBezTo>
                <a:cubicBezTo>
                  <a:pt x="2879" y="177"/>
                  <a:pt x="2948" y="253"/>
                  <a:pt x="3032" y="309"/>
                </a:cubicBezTo>
                <a:cubicBezTo>
                  <a:pt x="3053" y="341"/>
                  <a:pt x="3043" y="353"/>
                  <a:pt x="3080" y="365"/>
                </a:cubicBezTo>
                <a:cubicBezTo>
                  <a:pt x="3227" y="328"/>
                  <a:pt x="3413" y="365"/>
                  <a:pt x="3568" y="373"/>
                </a:cubicBezTo>
                <a:cubicBezTo>
                  <a:pt x="3591" y="376"/>
                  <a:pt x="3637" y="396"/>
                  <a:pt x="3656" y="365"/>
                </a:cubicBezTo>
                <a:cubicBezTo>
                  <a:pt x="3665" y="351"/>
                  <a:pt x="3667" y="333"/>
                  <a:pt x="3672" y="317"/>
                </a:cubicBezTo>
                <a:cubicBezTo>
                  <a:pt x="3675" y="309"/>
                  <a:pt x="3680" y="293"/>
                  <a:pt x="3680" y="293"/>
                </a:cubicBezTo>
                <a:cubicBezTo>
                  <a:pt x="3673" y="252"/>
                  <a:pt x="3645" y="203"/>
                  <a:pt x="3696" y="181"/>
                </a:cubicBezTo>
                <a:cubicBezTo>
                  <a:pt x="3706" y="177"/>
                  <a:pt x="3718" y="170"/>
                  <a:pt x="3728" y="173"/>
                </a:cubicBezTo>
                <a:cubicBezTo>
                  <a:pt x="3744" y="178"/>
                  <a:pt x="3755" y="194"/>
                  <a:pt x="3768" y="205"/>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1" name="Freeform 5"/>
          <p:cNvSpPr>
            <a:spLocks/>
          </p:cNvSpPr>
          <p:nvPr/>
        </p:nvSpPr>
        <p:spPr bwMode="auto">
          <a:xfrm>
            <a:off x="573088" y="2016125"/>
            <a:ext cx="6429375" cy="695325"/>
          </a:xfrm>
          <a:custGeom>
            <a:avLst/>
            <a:gdLst>
              <a:gd name="T0" fmla="*/ 0 w 3768"/>
              <a:gd name="T1" fmla="*/ 2147483647 h 464"/>
              <a:gd name="T2" fmla="*/ 2147483647 w 3768"/>
              <a:gd name="T3" fmla="*/ 2147483647 h 464"/>
              <a:gd name="T4" fmla="*/ 2147483647 w 3768"/>
              <a:gd name="T5" fmla="*/ 2147483647 h 464"/>
              <a:gd name="T6" fmla="*/ 2147483647 w 3768"/>
              <a:gd name="T7" fmla="*/ 2147483647 h 464"/>
              <a:gd name="T8" fmla="*/ 2147483647 w 3768"/>
              <a:gd name="T9" fmla="*/ 2147483647 h 464"/>
              <a:gd name="T10" fmla="*/ 2147483647 w 3768"/>
              <a:gd name="T11" fmla="*/ 2147483647 h 464"/>
              <a:gd name="T12" fmla="*/ 2147483647 w 3768"/>
              <a:gd name="T13" fmla="*/ 2147483647 h 464"/>
              <a:gd name="T14" fmla="*/ 2147483647 w 3768"/>
              <a:gd name="T15" fmla="*/ 2147483647 h 464"/>
              <a:gd name="T16" fmla="*/ 2147483647 w 3768"/>
              <a:gd name="T17" fmla="*/ 2147483647 h 464"/>
              <a:gd name="T18" fmla="*/ 2147483647 w 3768"/>
              <a:gd name="T19" fmla="*/ 2147483647 h 464"/>
              <a:gd name="T20" fmla="*/ 2147483647 w 3768"/>
              <a:gd name="T21" fmla="*/ 2147483647 h 464"/>
              <a:gd name="T22" fmla="*/ 2147483647 w 3768"/>
              <a:gd name="T23" fmla="*/ 2147483647 h 464"/>
              <a:gd name="T24" fmla="*/ 2147483647 w 3768"/>
              <a:gd name="T25" fmla="*/ 2147483647 h 464"/>
              <a:gd name="T26" fmla="*/ 2147483647 w 3768"/>
              <a:gd name="T27" fmla="*/ 2147483647 h 464"/>
              <a:gd name="T28" fmla="*/ 2147483647 w 3768"/>
              <a:gd name="T29" fmla="*/ 2147483647 h 464"/>
              <a:gd name="T30" fmla="*/ 2147483647 w 3768"/>
              <a:gd name="T31" fmla="*/ 2147483647 h 464"/>
              <a:gd name="T32" fmla="*/ 2147483647 w 3768"/>
              <a:gd name="T33" fmla="*/ 2147483647 h 464"/>
              <a:gd name="T34" fmla="*/ 2147483647 w 3768"/>
              <a:gd name="T35" fmla="*/ 2147483647 h 464"/>
              <a:gd name="T36" fmla="*/ 2147483647 w 3768"/>
              <a:gd name="T37" fmla="*/ 2147483647 h 464"/>
              <a:gd name="T38" fmla="*/ 2147483647 w 3768"/>
              <a:gd name="T39" fmla="*/ 2147483647 h 464"/>
              <a:gd name="T40" fmla="*/ 2147483647 w 3768"/>
              <a:gd name="T41" fmla="*/ 2147483647 h 464"/>
              <a:gd name="T42" fmla="*/ 2147483647 w 3768"/>
              <a:gd name="T43" fmla="*/ 2147483647 h 464"/>
              <a:gd name="T44" fmla="*/ 2147483647 w 3768"/>
              <a:gd name="T45" fmla="*/ 2147483647 h 464"/>
              <a:gd name="T46" fmla="*/ 2147483647 w 3768"/>
              <a:gd name="T47" fmla="*/ 2147483647 h 464"/>
              <a:gd name="T48" fmla="*/ 2147483647 w 3768"/>
              <a:gd name="T49" fmla="*/ 2147483647 h 464"/>
              <a:gd name="T50" fmla="*/ 2147483647 w 3768"/>
              <a:gd name="T51" fmla="*/ 2147483647 h 464"/>
              <a:gd name="T52" fmla="*/ 2147483647 w 3768"/>
              <a:gd name="T53" fmla="*/ 2147483647 h 464"/>
              <a:gd name="T54" fmla="*/ 2147483647 w 3768"/>
              <a:gd name="T55" fmla="*/ 2147483647 h 464"/>
              <a:gd name="T56" fmla="*/ 2147483647 w 3768"/>
              <a:gd name="T57" fmla="*/ 2147483647 h 464"/>
              <a:gd name="T58" fmla="*/ 2147483647 w 3768"/>
              <a:gd name="T59" fmla="*/ 2147483647 h 464"/>
              <a:gd name="T60" fmla="*/ 2147483647 w 3768"/>
              <a:gd name="T61" fmla="*/ 2147483647 h 464"/>
              <a:gd name="T62" fmla="*/ 2147483647 w 3768"/>
              <a:gd name="T63" fmla="*/ 2147483647 h 464"/>
              <a:gd name="T64" fmla="*/ 2147483647 w 3768"/>
              <a:gd name="T65" fmla="*/ 2147483647 h 464"/>
              <a:gd name="T66" fmla="*/ 2147483647 w 3768"/>
              <a:gd name="T67" fmla="*/ 2147483647 h 464"/>
              <a:gd name="T68" fmla="*/ 2147483647 w 3768"/>
              <a:gd name="T69" fmla="*/ 2147483647 h 464"/>
              <a:gd name="T70" fmla="*/ 2147483647 w 3768"/>
              <a:gd name="T71" fmla="*/ 2147483647 h 464"/>
              <a:gd name="T72" fmla="*/ 2147483647 w 3768"/>
              <a:gd name="T73" fmla="*/ 2147483647 h 464"/>
              <a:gd name="T74" fmla="*/ 2147483647 w 3768"/>
              <a:gd name="T75" fmla="*/ 2147483647 h 464"/>
              <a:gd name="T76" fmla="*/ 2147483647 w 3768"/>
              <a:gd name="T77" fmla="*/ 2147483647 h 464"/>
              <a:gd name="T78" fmla="*/ 2147483647 w 3768"/>
              <a:gd name="T79" fmla="*/ 2147483647 h 464"/>
              <a:gd name="T80" fmla="*/ 2147483647 w 3768"/>
              <a:gd name="T81" fmla="*/ 2147483647 h 464"/>
              <a:gd name="T82" fmla="*/ 2147483647 w 3768"/>
              <a:gd name="T83" fmla="*/ 2147483647 h 4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768"/>
              <a:gd name="T127" fmla="*/ 0 h 464"/>
              <a:gd name="T128" fmla="*/ 3768 w 3768"/>
              <a:gd name="T129" fmla="*/ 464 h 4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768" h="464">
                <a:moveTo>
                  <a:pt x="0" y="349"/>
                </a:moveTo>
                <a:cubicBezTo>
                  <a:pt x="221" y="393"/>
                  <a:pt x="507" y="378"/>
                  <a:pt x="712" y="381"/>
                </a:cubicBezTo>
                <a:cubicBezTo>
                  <a:pt x="728" y="378"/>
                  <a:pt x="755" y="389"/>
                  <a:pt x="760" y="373"/>
                </a:cubicBezTo>
                <a:cubicBezTo>
                  <a:pt x="777" y="314"/>
                  <a:pt x="773" y="130"/>
                  <a:pt x="784" y="45"/>
                </a:cubicBezTo>
                <a:cubicBezTo>
                  <a:pt x="813" y="133"/>
                  <a:pt x="767" y="0"/>
                  <a:pt x="808" y="93"/>
                </a:cubicBezTo>
                <a:cubicBezTo>
                  <a:pt x="826" y="135"/>
                  <a:pt x="842" y="186"/>
                  <a:pt x="856" y="229"/>
                </a:cubicBezTo>
                <a:cubicBezTo>
                  <a:pt x="864" y="292"/>
                  <a:pt x="866" y="334"/>
                  <a:pt x="928" y="365"/>
                </a:cubicBezTo>
                <a:cubicBezTo>
                  <a:pt x="945" y="374"/>
                  <a:pt x="966" y="375"/>
                  <a:pt x="984" y="381"/>
                </a:cubicBezTo>
                <a:cubicBezTo>
                  <a:pt x="1155" y="374"/>
                  <a:pt x="1170" y="415"/>
                  <a:pt x="1200" y="293"/>
                </a:cubicBezTo>
                <a:cubicBezTo>
                  <a:pt x="1207" y="225"/>
                  <a:pt x="1209" y="185"/>
                  <a:pt x="1248" y="133"/>
                </a:cubicBezTo>
                <a:cubicBezTo>
                  <a:pt x="1265" y="83"/>
                  <a:pt x="1285" y="94"/>
                  <a:pt x="1336" y="101"/>
                </a:cubicBezTo>
                <a:cubicBezTo>
                  <a:pt x="1341" y="117"/>
                  <a:pt x="1347" y="133"/>
                  <a:pt x="1352" y="149"/>
                </a:cubicBezTo>
                <a:cubicBezTo>
                  <a:pt x="1355" y="157"/>
                  <a:pt x="1360" y="173"/>
                  <a:pt x="1360" y="173"/>
                </a:cubicBezTo>
                <a:cubicBezTo>
                  <a:pt x="1363" y="197"/>
                  <a:pt x="1363" y="221"/>
                  <a:pt x="1368" y="245"/>
                </a:cubicBezTo>
                <a:cubicBezTo>
                  <a:pt x="1371" y="259"/>
                  <a:pt x="1387" y="328"/>
                  <a:pt x="1408" y="341"/>
                </a:cubicBezTo>
                <a:cubicBezTo>
                  <a:pt x="1447" y="365"/>
                  <a:pt x="1520" y="369"/>
                  <a:pt x="1560" y="373"/>
                </a:cubicBezTo>
                <a:cubicBezTo>
                  <a:pt x="1630" y="396"/>
                  <a:pt x="1706" y="406"/>
                  <a:pt x="1776" y="429"/>
                </a:cubicBezTo>
                <a:cubicBezTo>
                  <a:pt x="1816" y="426"/>
                  <a:pt x="1856" y="428"/>
                  <a:pt x="1896" y="421"/>
                </a:cubicBezTo>
                <a:cubicBezTo>
                  <a:pt x="1983" y="407"/>
                  <a:pt x="2040" y="352"/>
                  <a:pt x="2120" y="325"/>
                </a:cubicBezTo>
                <a:cubicBezTo>
                  <a:pt x="2123" y="317"/>
                  <a:pt x="2122" y="307"/>
                  <a:pt x="2128" y="301"/>
                </a:cubicBezTo>
                <a:cubicBezTo>
                  <a:pt x="2134" y="295"/>
                  <a:pt x="2147" y="300"/>
                  <a:pt x="2152" y="293"/>
                </a:cubicBezTo>
                <a:cubicBezTo>
                  <a:pt x="2194" y="234"/>
                  <a:pt x="2158" y="174"/>
                  <a:pt x="2232" y="125"/>
                </a:cubicBezTo>
                <a:cubicBezTo>
                  <a:pt x="2290" y="164"/>
                  <a:pt x="2242" y="123"/>
                  <a:pt x="2264" y="253"/>
                </a:cubicBezTo>
                <a:cubicBezTo>
                  <a:pt x="2266" y="263"/>
                  <a:pt x="2288" y="300"/>
                  <a:pt x="2296" y="309"/>
                </a:cubicBezTo>
                <a:cubicBezTo>
                  <a:pt x="2321" y="339"/>
                  <a:pt x="2348" y="352"/>
                  <a:pt x="2384" y="365"/>
                </a:cubicBezTo>
                <a:cubicBezTo>
                  <a:pt x="2400" y="371"/>
                  <a:pt x="2432" y="381"/>
                  <a:pt x="2432" y="381"/>
                </a:cubicBezTo>
                <a:cubicBezTo>
                  <a:pt x="2484" y="460"/>
                  <a:pt x="2616" y="447"/>
                  <a:pt x="2696" y="453"/>
                </a:cubicBezTo>
                <a:cubicBezTo>
                  <a:pt x="2740" y="460"/>
                  <a:pt x="2763" y="464"/>
                  <a:pt x="2800" y="437"/>
                </a:cubicBezTo>
                <a:cubicBezTo>
                  <a:pt x="2809" y="430"/>
                  <a:pt x="2813" y="417"/>
                  <a:pt x="2824" y="413"/>
                </a:cubicBezTo>
                <a:cubicBezTo>
                  <a:pt x="2868" y="395"/>
                  <a:pt x="2936" y="381"/>
                  <a:pt x="2984" y="365"/>
                </a:cubicBezTo>
                <a:cubicBezTo>
                  <a:pt x="3022" y="327"/>
                  <a:pt x="3067" y="307"/>
                  <a:pt x="3112" y="277"/>
                </a:cubicBezTo>
                <a:cubicBezTo>
                  <a:pt x="3128" y="266"/>
                  <a:pt x="3160" y="245"/>
                  <a:pt x="3160" y="245"/>
                </a:cubicBezTo>
                <a:cubicBezTo>
                  <a:pt x="3201" y="184"/>
                  <a:pt x="3201" y="199"/>
                  <a:pt x="3176" y="125"/>
                </a:cubicBezTo>
                <a:cubicBezTo>
                  <a:pt x="3179" y="117"/>
                  <a:pt x="3177" y="106"/>
                  <a:pt x="3184" y="101"/>
                </a:cubicBezTo>
                <a:cubicBezTo>
                  <a:pt x="3198" y="91"/>
                  <a:pt x="3232" y="85"/>
                  <a:pt x="3232" y="85"/>
                </a:cubicBezTo>
                <a:cubicBezTo>
                  <a:pt x="3243" y="88"/>
                  <a:pt x="3255" y="86"/>
                  <a:pt x="3264" y="93"/>
                </a:cubicBezTo>
                <a:cubicBezTo>
                  <a:pt x="3271" y="98"/>
                  <a:pt x="3270" y="109"/>
                  <a:pt x="3272" y="117"/>
                </a:cubicBezTo>
                <a:cubicBezTo>
                  <a:pt x="3281" y="152"/>
                  <a:pt x="3285" y="232"/>
                  <a:pt x="3304" y="261"/>
                </a:cubicBezTo>
                <a:cubicBezTo>
                  <a:pt x="3310" y="270"/>
                  <a:pt x="3321" y="276"/>
                  <a:pt x="3328" y="285"/>
                </a:cubicBezTo>
                <a:cubicBezTo>
                  <a:pt x="3340" y="300"/>
                  <a:pt x="3349" y="317"/>
                  <a:pt x="3360" y="333"/>
                </a:cubicBezTo>
                <a:cubicBezTo>
                  <a:pt x="3391" y="379"/>
                  <a:pt x="3493" y="392"/>
                  <a:pt x="3536" y="397"/>
                </a:cubicBezTo>
                <a:cubicBezTo>
                  <a:pt x="3614" y="389"/>
                  <a:pt x="3689" y="373"/>
                  <a:pt x="3768" y="37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2" name="Freeform 6"/>
          <p:cNvSpPr>
            <a:spLocks/>
          </p:cNvSpPr>
          <p:nvPr/>
        </p:nvSpPr>
        <p:spPr bwMode="auto">
          <a:xfrm>
            <a:off x="587375" y="2700338"/>
            <a:ext cx="6702425" cy="804862"/>
          </a:xfrm>
          <a:custGeom>
            <a:avLst/>
            <a:gdLst>
              <a:gd name="T0" fmla="*/ 0 w 3928"/>
              <a:gd name="T1" fmla="*/ 2147483647 h 537"/>
              <a:gd name="T2" fmla="*/ 2147483647 w 3928"/>
              <a:gd name="T3" fmla="*/ 2147483647 h 537"/>
              <a:gd name="T4" fmla="*/ 2147483647 w 3928"/>
              <a:gd name="T5" fmla="*/ 2147483647 h 537"/>
              <a:gd name="T6" fmla="*/ 2147483647 w 3928"/>
              <a:gd name="T7" fmla="*/ 2147483647 h 537"/>
              <a:gd name="T8" fmla="*/ 2147483647 w 3928"/>
              <a:gd name="T9" fmla="*/ 2147483647 h 537"/>
              <a:gd name="T10" fmla="*/ 2147483647 w 3928"/>
              <a:gd name="T11" fmla="*/ 2147483647 h 537"/>
              <a:gd name="T12" fmla="*/ 2147483647 w 3928"/>
              <a:gd name="T13" fmla="*/ 2147483647 h 537"/>
              <a:gd name="T14" fmla="*/ 2147483647 w 3928"/>
              <a:gd name="T15" fmla="*/ 2147483647 h 537"/>
              <a:gd name="T16" fmla="*/ 2147483647 w 3928"/>
              <a:gd name="T17" fmla="*/ 2147483647 h 537"/>
              <a:gd name="T18" fmla="*/ 2147483647 w 3928"/>
              <a:gd name="T19" fmla="*/ 2147483647 h 537"/>
              <a:gd name="T20" fmla="*/ 2147483647 w 3928"/>
              <a:gd name="T21" fmla="*/ 2147483647 h 537"/>
              <a:gd name="T22" fmla="*/ 2147483647 w 3928"/>
              <a:gd name="T23" fmla="*/ 0 h 537"/>
              <a:gd name="T24" fmla="*/ 2147483647 w 3928"/>
              <a:gd name="T25" fmla="*/ 2147483647 h 537"/>
              <a:gd name="T26" fmla="*/ 2147483647 w 3928"/>
              <a:gd name="T27" fmla="*/ 2147483647 h 537"/>
              <a:gd name="T28" fmla="*/ 2147483647 w 3928"/>
              <a:gd name="T29" fmla="*/ 2147483647 h 537"/>
              <a:gd name="T30" fmla="*/ 2147483647 w 3928"/>
              <a:gd name="T31" fmla="*/ 2147483647 h 537"/>
              <a:gd name="T32" fmla="*/ 2147483647 w 3928"/>
              <a:gd name="T33" fmla="*/ 2147483647 h 537"/>
              <a:gd name="T34" fmla="*/ 2147483647 w 3928"/>
              <a:gd name="T35" fmla="*/ 2147483647 h 537"/>
              <a:gd name="T36" fmla="*/ 2147483647 w 3928"/>
              <a:gd name="T37" fmla="*/ 2147483647 h 537"/>
              <a:gd name="T38" fmla="*/ 2147483647 w 3928"/>
              <a:gd name="T39" fmla="*/ 2147483647 h 537"/>
              <a:gd name="T40" fmla="*/ 2147483647 w 3928"/>
              <a:gd name="T41" fmla="*/ 2147483647 h 537"/>
              <a:gd name="T42" fmla="*/ 2147483647 w 3928"/>
              <a:gd name="T43" fmla="*/ 2147483647 h 537"/>
              <a:gd name="T44" fmla="*/ 2147483647 w 3928"/>
              <a:gd name="T45" fmla="*/ 2147483647 h 537"/>
              <a:gd name="T46" fmla="*/ 2147483647 w 3928"/>
              <a:gd name="T47" fmla="*/ 2147483647 h 537"/>
              <a:gd name="T48" fmla="*/ 2147483647 w 3928"/>
              <a:gd name="T49" fmla="*/ 2147483647 h 537"/>
              <a:gd name="T50" fmla="*/ 2147483647 w 3928"/>
              <a:gd name="T51" fmla="*/ 2147483647 h 537"/>
              <a:gd name="T52" fmla="*/ 2147483647 w 3928"/>
              <a:gd name="T53" fmla="*/ 2147483647 h 537"/>
              <a:gd name="T54" fmla="*/ 2147483647 w 3928"/>
              <a:gd name="T55" fmla="*/ 2147483647 h 537"/>
              <a:gd name="T56" fmla="*/ 2147483647 w 3928"/>
              <a:gd name="T57" fmla="*/ 2147483647 h 537"/>
              <a:gd name="T58" fmla="*/ 2147483647 w 3928"/>
              <a:gd name="T59" fmla="*/ 2147483647 h 537"/>
              <a:gd name="T60" fmla="*/ 2147483647 w 3928"/>
              <a:gd name="T61" fmla="*/ 2147483647 h 537"/>
              <a:gd name="T62" fmla="*/ 2147483647 w 3928"/>
              <a:gd name="T63" fmla="*/ 2147483647 h 537"/>
              <a:gd name="T64" fmla="*/ 2147483647 w 3928"/>
              <a:gd name="T65" fmla="*/ 2147483647 h 537"/>
              <a:gd name="T66" fmla="*/ 2147483647 w 3928"/>
              <a:gd name="T67" fmla="*/ 2147483647 h 537"/>
              <a:gd name="T68" fmla="*/ 2147483647 w 3928"/>
              <a:gd name="T69" fmla="*/ 2147483647 h 537"/>
              <a:gd name="T70" fmla="*/ 2147483647 w 3928"/>
              <a:gd name="T71" fmla="*/ 2147483647 h 537"/>
              <a:gd name="T72" fmla="*/ 2147483647 w 3928"/>
              <a:gd name="T73" fmla="*/ 2147483647 h 537"/>
              <a:gd name="T74" fmla="*/ 2147483647 w 3928"/>
              <a:gd name="T75" fmla="*/ 2147483647 h 537"/>
              <a:gd name="T76" fmla="*/ 2147483647 w 3928"/>
              <a:gd name="T77" fmla="*/ 2147483647 h 537"/>
              <a:gd name="T78" fmla="*/ 2147483647 w 3928"/>
              <a:gd name="T79" fmla="*/ 2147483647 h 537"/>
              <a:gd name="T80" fmla="*/ 2147483647 w 3928"/>
              <a:gd name="T81" fmla="*/ 2147483647 h 537"/>
              <a:gd name="T82" fmla="*/ 2147483647 w 3928"/>
              <a:gd name="T83" fmla="*/ 2147483647 h 537"/>
              <a:gd name="T84" fmla="*/ 2147483647 w 3928"/>
              <a:gd name="T85" fmla="*/ 2147483647 h 537"/>
              <a:gd name="T86" fmla="*/ 2147483647 w 3928"/>
              <a:gd name="T87" fmla="*/ 2147483647 h 537"/>
              <a:gd name="T88" fmla="*/ 2147483647 w 3928"/>
              <a:gd name="T89" fmla="*/ 2147483647 h 537"/>
              <a:gd name="T90" fmla="*/ 2147483647 w 3928"/>
              <a:gd name="T91" fmla="*/ 2147483647 h 537"/>
              <a:gd name="T92" fmla="*/ 2147483647 w 3928"/>
              <a:gd name="T93" fmla="*/ 2147483647 h 537"/>
              <a:gd name="T94" fmla="*/ 2147483647 w 3928"/>
              <a:gd name="T95" fmla="*/ 2147483647 h 537"/>
              <a:gd name="T96" fmla="*/ 2147483647 w 3928"/>
              <a:gd name="T97" fmla="*/ 2147483647 h 537"/>
              <a:gd name="T98" fmla="*/ 2147483647 w 3928"/>
              <a:gd name="T99" fmla="*/ 2147483647 h 537"/>
              <a:gd name="T100" fmla="*/ 2147483647 w 3928"/>
              <a:gd name="T101" fmla="*/ 2147483647 h 537"/>
              <a:gd name="T102" fmla="*/ 2147483647 w 3928"/>
              <a:gd name="T103" fmla="*/ 2147483647 h 537"/>
              <a:gd name="T104" fmla="*/ 2147483647 w 3928"/>
              <a:gd name="T105" fmla="*/ 2147483647 h 537"/>
              <a:gd name="T106" fmla="*/ 2147483647 w 3928"/>
              <a:gd name="T107" fmla="*/ 2147483647 h 53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928"/>
              <a:gd name="T163" fmla="*/ 0 h 537"/>
              <a:gd name="T164" fmla="*/ 3928 w 3928"/>
              <a:gd name="T165" fmla="*/ 537 h 53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928" h="537">
                <a:moveTo>
                  <a:pt x="0" y="360"/>
                </a:moveTo>
                <a:cubicBezTo>
                  <a:pt x="59" y="380"/>
                  <a:pt x="115" y="392"/>
                  <a:pt x="176" y="400"/>
                </a:cubicBezTo>
                <a:cubicBezTo>
                  <a:pt x="235" y="420"/>
                  <a:pt x="294" y="437"/>
                  <a:pt x="352" y="456"/>
                </a:cubicBezTo>
                <a:cubicBezTo>
                  <a:pt x="372" y="453"/>
                  <a:pt x="409" y="453"/>
                  <a:pt x="424" y="432"/>
                </a:cubicBezTo>
                <a:cubicBezTo>
                  <a:pt x="476" y="359"/>
                  <a:pt x="439" y="249"/>
                  <a:pt x="504" y="184"/>
                </a:cubicBezTo>
                <a:cubicBezTo>
                  <a:pt x="507" y="195"/>
                  <a:pt x="509" y="205"/>
                  <a:pt x="512" y="216"/>
                </a:cubicBezTo>
                <a:cubicBezTo>
                  <a:pt x="517" y="232"/>
                  <a:pt x="528" y="264"/>
                  <a:pt x="528" y="264"/>
                </a:cubicBezTo>
                <a:cubicBezTo>
                  <a:pt x="533" y="342"/>
                  <a:pt x="516" y="418"/>
                  <a:pt x="584" y="464"/>
                </a:cubicBezTo>
                <a:cubicBezTo>
                  <a:pt x="691" y="428"/>
                  <a:pt x="669" y="277"/>
                  <a:pt x="712" y="192"/>
                </a:cubicBezTo>
                <a:cubicBezTo>
                  <a:pt x="721" y="138"/>
                  <a:pt x="736" y="95"/>
                  <a:pt x="760" y="48"/>
                </a:cubicBezTo>
                <a:cubicBezTo>
                  <a:pt x="764" y="40"/>
                  <a:pt x="762" y="30"/>
                  <a:pt x="768" y="24"/>
                </a:cubicBezTo>
                <a:cubicBezTo>
                  <a:pt x="783" y="9"/>
                  <a:pt x="828" y="7"/>
                  <a:pt x="848" y="0"/>
                </a:cubicBezTo>
                <a:cubicBezTo>
                  <a:pt x="888" y="27"/>
                  <a:pt x="867" y="8"/>
                  <a:pt x="904" y="64"/>
                </a:cubicBezTo>
                <a:cubicBezTo>
                  <a:pt x="909" y="72"/>
                  <a:pt x="920" y="88"/>
                  <a:pt x="920" y="88"/>
                </a:cubicBezTo>
                <a:cubicBezTo>
                  <a:pt x="933" y="155"/>
                  <a:pt x="915" y="315"/>
                  <a:pt x="968" y="368"/>
                </a:cubicBezTo>
                <a:cubicBezTo>
                  <a:pt x="993" y="393"/>
                  <a:pt x="1078" y="427"/>
                  <a:pt x="1112" y="440"/>
                </a:cubicBezTo>
                <a:cubicBezTo>
                  <a:pt x="1191" y="432"/>
                  <a:pt x="1269" y="425"/>
                  <a:pt x="1344" y="400"/>
                </a:cubicBezTo>
                <a:cubicBezTo>
                  <a:pt x="1349" y="392"/>
                  <a:pt x="1353" y="383"/>
                  <a:pt x="1360" y="376"/>
                </a:cubicBezTo>
                <a:cubicBezTo>
                  <a:pt x="1367" y="369"/>
                  <a:pt x="1379" y="368"/>
                  <a:pt x="1384" y="360"/>
                </a:cubicBezTo>
                <a:cubicBezTo>
                  <a:pt x="1403" y="329"/>
                  <a:pt x="1416" y="270"/>
                  <a:pt x="1424" y="232"/>
                </a:cubicBezTo>
                <a:cubicBezTo>
                  <a:pt x="1427" y="216"/>
                  <a:pt x="1423" y="197"/>
                  <a:pt x="1432" y="184"/>
                </a:cubicBezTo>
                <a:cubicBezTo>
                  <a:pt x="1438" y="175"/>
                  <a:pt x="1453" y="179"/>
                  <a:pt x="1464" y="176"/>
                </a:cubicBezTo>
                <a:cubicBezTo>
                  <a:pt x="1469" y="168"/>
                  <a:pt x="1471" y="150"/>
                  <a:pt x="1480" y="152"/>
                </a:cubicBezTo>
                <a:cubicBezTo>
                  <a:pt x="1481" y="152"/>
                  <a:pt x="1517" y="235"/>
                  <a:pt x="1520" y="240"/>
                </a:cubicBezTo>
                <a:cubicBezTo>
                  <a:pt x="1528" y="281"/>
                  <a:pt x="1542" y="320"/>
                  <a:pt x="1552" y="360"/>
                </a:cubicBezTo>
                <a:cubicBezTo>
                  <a:pt x="1555" y="387"/>
                  <a:pt x="1552" y="415"/>
                  <a:pt x="1560" y="440"/>
                </a:cubicBezTo>
                <a:cubicBezTo>
                  <a:pt x="1566" y="457"/>
                  <a:pt x="1625" y="471"/>
                  <a:pt x="1640" y="472"/>
                </a:cubicBezTo>
                <a:cubicBezTo>
                  <a:pt x="1723" y="477"/>
                  <a:pt x="1805" y="477"/>
                  <a:pt x="1888" y="480"/>
                </a:cubicBezTo>
                <a:cubicBezTo>
                  <a:pt x="2035" y="474"/>
                  <a:pt x="2150" y="462"/>
                  <a:pt x="2296" y="456"/>
                </a:cubicBezTo>
                <a:cubicBezTo>
                  <a:pt x="2301" y="440"/>
                  <a:pt x="2298" y="417"/>
                  <a:pt x="2312" y="408"/>
                </a:cubicBezTo>
                <a:cubicBezTo>
                  <a:pt x="2328" y="397"/>
                  <a:pt x="2360" y="376"/>
                  <a:pt x="2360" y="376"/>
                </a:cubicBezTo>
                <a:cubicBezTo>
                  <a:pt x="2386" y="336"/>
                  <a:pt x="2371" y="300"/>
                  <a:pt x="2360" y="256"/>
                </a:cubicBezTo>
                <a:cubicBezTo>
                  <a:pt x="2363" y="224"/>
                  <a:pt x="2362" y="192"/>
                  <a:pt x="2368" y="160"/>
                </a:cubicBezTo>
                <a:cubicBezTo>
                  <a:pt x="2370" y="148"/>
                  <a:pt x="2372" y="131"/>
                  <a:pt x="2384" y="128"/>
                </a:cubicBezTo>
                <a:cubicBezTo>
                  <a:pt x="2393" y="126"/>
                  <a:pt x="2393" y="145"/>
                  <a:pt x="2400" y="152"/>
                </a:cubicBezTo>
                <a:cubicBezTo>
                  <a:pt x="2427" y="179"/>
                  <a:pt x="2449" y="185"/>
                  <a:pt x="2464" y="224"/>
                </a:cubicBezTo>
                <a:cubicBezTo>
                  <a:pt x="2490" y="289"/>
                  <a:pt x="2506" y="358"/>
                  <a:pt x="2528" y="424"/>
                </a:cubicBezTo>
                <a:cubicBezTo>
                  <a:pt x="2531" y="432"/>
                  <a:pt x="2544" y="428"/>
                  <a:pt x="2552" y="432"/>
                </a:cubicBezTo>
                <a:cubicBezTo>
                  <a:pt x="2599" y="456"/>
                  <a:pt x="2635" y="477"/>
                  <a:pt x="2688" y="488"/>
                </a:cubicBezTo>
                <a:cubicBezTo>
                  <a:pt x="2745" y="526"/>
                  <a:pt x="2824" y="523"/>
                  <a:pt x="2888" y="528"/>
                </a:cubicBezTo>
                <a:cubicBezTo>
                  <a:pt x="2899" y="531"/>
                  <a:pt x="2909" y="537"/>
                  <a:pt x="2920" y="536"/>
                </a:cubicBezTo>
                <a:cubicBezTo>
                  <a:pt x="2937" y="534"/>
                  <a:pt x="2951" y="521"/>
                  <a:pt x="2968" y="520"/>
                </a:cubicBezTo>
                <a:cubicBezTo>
                  <a:pt x="3000" y="517"/>
                  <a:pt x="3032" y="515"/>
                  <a:pt x="3064" y="512"/>
                </a:cubicBezTo>
                <a:cubicBezTo>
                  <a:pt x="3072" y="504"/>
                  <a:pt x="3083" y="498"/>
                  <a:pt x="3088" y="488"/>
                </a:cubicBezTo>
                <a:cubicBezTo>
                  <a:pt x="3164" y="350"/>
                  <a:pt x="2993" y="420"/>
                  <a:pt x="3336" y="408"/>
                </a:cubicBezTo>
                <a:cubicBezTo>
                  <a:pt x="3382" y="393"/>
                  <a:pt x="3384" y="403"/>
                  <a:pt x="3416" y="360"/>
                </a:cubicBezTo>
                <a:cubicBezTo>
                  <a:pt x="3434" y="269"/>
                  <a:pt x="3410" y="381"/>
                  <a:pt x="3448" y="256"/>
                </a:cubicBezTo>
                <a:cubicBezTo>
                  <a:pt x="3463" y="208"/>
                  <a:pt x="3469" y="159"/>
                  <a:pt x="3488" y="112"/>
                </a:cubicBezTo>
                <a:cubicBezTo>
                  <a:pt x="3491" y="96"/>
                  <a:pt x="3485" y="75"/>
                  <a:pt x="3496" y="64"/>
                </a:cubicBezTo>
                <a:cubicBezTo>
                  <a:pt x="3504" y="56"/>
                  <a:pt x="3517" y="70"/>
                  <a:pt x="3528" y="72"/>
                </a:cubicBezTo>
                <a:cubicBezTo>
                  <a:pt x="3541" y="75"/>
                  <a:pt x="3555" y="77"/>
                  <a:pt x="3568" y="80"/>
                </a:cubicBezTo>
                <a:cubicBezTo>
                  <a:pt x="3581" y="119"/>
                  <a:pt x="3603" y="153"/>
                  <a:pt x="3616" y="192"/>
                </a:cubicBezTo>
                <a:cubicBezTo>
                  <a:pt x="3619" y="216"/>
                  <a:pt x="3622" y="240"/>
                  <a:pt x="3624" y="264"/>
                </a:cubicBezTo>
                <a:cubicBezTo>
                  <a:pt x="3645" y="469"/>
                  <a:pt x="3659" y="400"/>
                  <a:pt x="3928" y="4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3" name="Text Box 7"/>
          <p:cNvSpPr txBox="1">
            <a:spLocks noChangeArrowheads="1"/>
          </p:cNvSpPr>
          <p:nvPr/>
        </p:nvSpPr>
        <p:spPr bwMode="auto">
          <a:xfrm>
            <a:off x="735013" y="857250"/>
            <a:ext cx="6115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800"/>
              <a:t>Průběh zátěže klientů</a:t>
            </a:r>
          </a:p>
        </p:txBody>
      </p:sp>
      <p:sp>
        <p:nvSpPr>
          <p:cNvPr id="198664" name="Freeform 8"/>
          <p:cNvSpPr>
            <a:spLocks/>
          </p:cNvSpPr>
          <p:nvPr/>
        </p:nvSpPr>
        <p:spPr bwMode="auto">
          <a:xfrm>
            <a:off x="657225" y="4805363"/>
            <a:ext cx="6429375" cy="593725"/>
          </a:xfrm>
          <a:custGeom>
            <a:avLst/>
            <a:gdLst>
              <a:gd name="T0" fmla="*/ 0 w 3768"/>
              <a:gd name="T1" fmla="*/ 2147483647 h 396"/>
              <a:gd name="T2" fmla="*/ 2147483647 w 3768"/>
              <a:gd name="T3" fmla="*/ 2147483647 h 396"/>
              <a:gd name="T4" fmla="*/ 2147483647 w 3768"/>
              <a:gd name="T5" fmla="*/ 2147483647 h 396"/>
              <a:gd name="T6" fmla="*/ 2147483647 w 3768"/>
              <a:gd name="T7" fmla="*/ 2147483647 h 396"/>
              <a:gd name="T8" fmla="*/ 2147483647 w 3768"/>
              <a:gd name="T9" fmla="*/ 2147483647 h 396"/>
              <a:gd name="T10" fmla="*/ 2147483647 w 3768"/>
              <a:gd name="T11" fmla="*/ 2147483647 h 396"/>
              <a:gd name="T12" fmla="*/ 2147483647 w 3768"/>
              <a:gd name="T13" fmla="*/ 2147483647 h 396"/>
              <a:gd name="T14" fmla="*/ 2147483647 w 3768"/>
              <a:gd name="T15" fmla="*/ 2147483647 h 396"/>
              <a:gd name="T16" fmla="*/ 2147483647 w 3768"/>
              <a:gd name="T17" fmla="*/ 2147483647 h 396"/>
              <a:gd name="T18" fmla="*/ 2147483647 w 3768"/>
              <a:gd name="T19" fmla="*/ 2147483647 h 396"/>
              <a:gd name="T20" fmla="*/ 2147483647 w 3768"/>
              <a:gd name="T21" fmla="*/ 2147483647 h 396"/>
              <a:gd name="T22" fmla="*/ 2147483647 w 3768"/>
              <a:gd name="T23" fmla="*/ 2147483647 h 396"/>
              <a:gd name="T24" fmla="*/ 2147483647 w 3768"/>
              <a:gd name="T25" fmla="*/ 2147483647 h 396"/>
              <a:gd name="T26" fmla="*/ 2147483647 w 3768"/>
              <a:gd name="T27" fmla="*/ 2147483647 h 396"/>
              <a:gd name="T28" fmla="*/ 2147483647 w 3768"/>
              <a:gd name="T29" fmla="*/ 2147483647 h 396"/>
              <a:gd name="T30" fmla="*/ 2147483647 w 3768"/>
              <a:gd name="T31" fmla="*/ 2147483647 h 396"/>
              <a:gd name="T32" fmla="*/ 2147483647 w 3768"/>
              <a:gd name="T33" fmla="*/ 2147483647 h 396"/>
              <a:gd name="T34" fmla="*/ 2147483647 w 3768"/>
              <a:gd name="T35" fmla="*/ 2147483647 h 396"/>
              <a:gd name="T36" fmla="*/ 2147483647 w 3768"/>
              <a:gd name="T37" fmla="*/ 2147483647 h 396"/>
              <a:gd name="T38" fmla="*/ 2147483647 w 3768"/>
              <a:gd name="T39" fmla="*/ 2147483647 h 396"/>
              <a:gd name="T40" fmla="*/ 2147483647 w 3768"/>
              <a:gd name="T41" fmla="*/ 2147483647 h 396"/>
              <a:gd name="T42" fmla="*/ 2147483647 w 3768"/>
              <a:gd name="T43" fmla="*/ 2147483647 h 396"/>
              <a:gd name="T44" fmla="*/ 2147483647 w 3768"/>
              <a:gd name="T45" fmla="*/ 2147483647 h 396"/>
              <a:gd name="T46" fmla="*/ 2147483647 w 3768"/>
              <a:gd name="T47" fmla="*/ 2147483647 h 396"/>
              <a:gd name="T48" fmla="*/ 2147483647 w 3768"/>
              <a:gd name="T49" fmla="*/ 2147483647 h 396"/>
              <a:gd name="T50" fmla="*/ 2147483647 w 3768"/>
              <a:gd name="T51" fmla="*/ 2147483647 h 396"/>
              <a:gd name="T52" fmla="*/ 2147483647 w 3768"/>
              <a:gd name="T53" fmla="*/ 2147483647 h 396"/>
              <a:gd name="T54" fmla="*/ 2147483647 w 3768"/>
              <a:gd name="T55" fmla="*/ 2147483647 h 396"/>
              <a:gd name="T56" fmla="*/ 2147483647 w 3768"/>
              <a:gd name="T57" fmla="*/ 2147483647 h 396"/>
              <a:gd name="T58" fmla="*/ 2147483647 w 3768"/>
              <a:gd name="T59" fmla="*/ 2147483647 h 39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68"/>
              <a:gd name="T91" fmla="*/ 0 h 396"/>
              <a:gd name="T92" fmla="*/ 3768 w 3768"/>
              <a:gd name="T93" fmla="*/ 396 h 39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68" h="396">
                <a:moveTo>
                  <a:pt x="0" y="317"/>
                </a:moveTo>
                <a:cubicBezTo>
                  <a:pt x="101" y="283"/>
                  <a:pt x="260" y="306"/>
                  <a:pt x="352" y="309"/>
                </a:cubicBezTo>
                <a:cubicBezTo>
                  <a:pt x="373" y="314"/>
                  <a:pt x="398" y="337"/>
                  <a:pt x="416" y="325"/>
                </a:cubicBezTo>
                <a:cubicBezTo>
                  <a:pt x="430" y="316"/>
                  <a:pt x="462" y="295"/>
                  <a:pt x="472" y="285"/>
                </a:cubicBezTo>
                <a:cubicBezTo>
                  <a:pt x="491" y="266"/>
                  <a:pt x="496" y="237"/>
                  <a:pt x="504" y="213"/>
                </a:cubicBezTo>
                <a:cubicBezTo>
                  <a:pt x="527" y="145"/>
                  <a:pt x="537" y="73"/>
                  <a:pt x="560" y="5"/>
                </a:cubicBezTo>
                <a:cubicBezTo>
                  <a:pt x="607" y="21"/>
                  <a:pt x="566" y="0"/>
                  <a:pt x="592" y="45"/>
                </a:cubicBezTo>
                <a:cubicBezTo>
                  <a:pt x="598" y="55"/>
                  <a:pt x="608" y="61"/>
                  <a:pt x="616" y="69"/>
                </a:cubicBezTo>
                <a:cubicBezTo>
                  <a:pt x="633" y="138"/>
                  <a:pt x="606" y="285"/>
                  <a:pt x="696" y="325"/>
                </a:cubicBezTo>
                <a:cubicBezTo>
                  <a:pt x="734" y="342"/>
                  <a:pt x="752" y="342"/>
                  <a:pt x="792" y="349"/>
                </a:cubicBezTo>
                <a:cubicBezTo>
                  <a:pt x="917" y="335"/>
                  <a:pt x="1042" y="351"/>
                  <a:pt x="1168" y="341"/>
                </a:cubicBezTo>
                <a:cubicBezTo>
                  <a:pt x="1293" y="310"/>
                  <a:pt x="1424" y="349"/>
                  <a:pt x="1552" y="333"/>
                </a:cubicBezTo>
                <a:cubicBezTo>
                  <a:pt x="1555" y="284"/>
                  <a:pt x="1536" y="109"/>
                  <a:pt x="1608" y="85"/>
                </a:cubicBezTo>
                <a:cubicBezTo>
                  <a:pt x="1622" y="127"/>
                  <a:pt x="1628" y="173"/>
                  <a:pt x="1648" y="213"/>
                </a:cubicBezTo>
                <a:cubicBezTo>
                  <a:pt x="1661" y="240"/>
                  <a:pt x="1676" y="265"/>
                  <a:pt x="1688" y="293"/>
                </a:cubicBezTo>
                <a:cubicBezTo>
                  <a:pt x="1698" y="316"/>
                  <a:pt x="1693" y="327"/>
                  <a:pt x="1720" y="341"/>
                </a:cubicBezTo>
                <a:cubicBezTo>
                  <a:pt x="1740" y="351"/>
                  <a:pt x="1763" y="350"/>
                  <a:pt x="1784" y="357"/>
                </a:cubicBezTo>
                <a:cubicBezTo>
                  <a:pt x="1893" y="339"/>
                  <a:pt x="2002" y="332"/>
                  <a:pt x="2112" y="325"/>
                </a:cubicBezTo>
                <a:cubicBezTo>
                  <a:pt x="2259" y="330"/>
                  <a:pt x="2348" y="335"/>
                  <a:pt x="2480" y="357"/>
                </a:cubicBezTo>
                <a:cubicBezTo>
                  <a:pt x="2491" y="323"/>
                  <a:pt x="2499" y="269"/>
                  <a:pt x="2528" y="245"/>
                </a:cubicBezTo>
                <a:cubicBezTo>
                  <a:pt x="2610" y="177"/>
                  <a:pt x="2695" y="157"/>
                  <a:pt x="2792" y="125"/>
                </a:cubicBezTo>
                <a:cubicBezTo>
                  <a:pt x="2879" y="177"/>
                  <a:pt x="2948" y="253"/>
                  <a:pt x="3032" y="309"/>
                </a:cubicBezTo>
                <a:cubicBezTo>
                  <a:pt x="3053" y="341"/>
                  <a:pt x="3043" y="353"/>
                  <a:pt x="3080" y="365"/>
                </a:cubicBezTo>
                <a:cubicBezTo>
                  <a:pt x="3227" y="328"/>
                  <a:pt x="3413" y="365"/>
                  <a:pt x="3568" y="373"/>
                </a:cubicBezTo>
                <a:cubicBezTo>
                  <a:pt x="3591" y="376"/>
                  <a:pt x="3637" y="396"/>
                  <a:pt x="3656" y="365"/>
                </a:cubicBezTo>
                <a:cubicBezTo>
                  <a:pt x="3665" y="351"/>
                  <a:pt x="3667" y="333"/>
                  <a:pt x="3672" y="317"/>
                </a:cubicBezTo>
                <a:cubicBezTo>
                  <a:pt x="3675" y="309"/>
                  <a:pt x="3680" y="293"/>
                  <a:pt x="3680" y="293"/>
                </a:cubicBezTo>
                <a:cubicBezTo>
                  <a:pt x="3673" y="252"/>
                  <a:pt x="3645" y="203"/>
                  <a:pt x="3696" y="181"/>
                </a:cubicBezTo>
                <a:cubicBezTo>
                  <a:pt x="3706" y="177"/>
                  <a:pt x="3718" y="170"/>
                  <a:pt x="3728" y="173"/>
                </a:cubicBezTo>
                <a:cubicBezTo>
                  <a:pt x="3744" y="178"/>
                  <a:pt x="3755" y="194"/>
                  <a:pt x="3768" y="205"/>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5" name="Freeform 9"/>
          <p:cNvSpPr>
            <a:spLocks/>
          </p:cNvSpPr>
          <p:nvPr/>
        </p:nvSpPr>
        <p:spPr bwMode="auto">
          <a:xfrm>
            <a:off x="579438" y="4668838"/>
            <a:ext cx="6429375" cy="696912"/>
          </a:xfrm>
          <a:custGeom>
            <a:avLst/>
            <a:gdLst>
              <a:gd name="T0" fmla="*/ 0 w 3768"/>
              <a:gd name="T1" fmla="*/ 2147483647 h 464"/>
              <a:gd name="T2" fmla="*/ 2147483647 w 3768"/>
              <a:gd name="T3" fmla="*/ 2147483647 h 464"/>
              <a:gd name="T4" fmla="*/ 2147483647 w 3768"/>
              <a:gd name="T5" fmla="*/ 2147483647 h 464"/>
              <a:gd name="T6" fmla="*/ 2147483647 w 3768"/>
              <a:gd name="T7" fmla="*/ 2147483647 h 464"/>
              <a:gd name="T8" fmla="*/ 2147483647 w 3768"/>
              <a:gd name="T9" fmla="*/ 2147483647 h 464"/>
              <a:gd name="T10" fmla="*/ 2147483647 w 3768"/>
              <a:gd name="T11" fmla="*/ 2147483647 h 464"/>
              <a:gd name="T12" fmla="*/ 2147483647 w 3768"/>
              <a:gd name="T13" fmla="*/ 2147483647 h 464"/>
              <a:gd name="T14" fmla="*/ 2147483647 w 3768"/>
              <a:gd name="T15" fmla="*/ 2147483647 h 464"/>
              <a:gd name="T16" fmla="*/ 2147483647 w 3768"/>
              <a:gd name="T17" fmla="*/ 2147483647 h 464"/>
              <a:gd name="T18" fmla="*/ 2147483647 w 3768"/>
              <a:gd name="T19" fmla="*/ 2147483647 h 464"/>
              <a:gd name="T20" fmla="*/ 2147483647 w 3768"/>
              <a:gd name="T21" fmla="*/ 2147483647 h 464"/>
              <a:gd name="T22" fmla="*/ 2147483647 w 3768"/>
              <a:gd name="T23" fmla="*/ 2147483647 h 464"/>
              <a:gd name="T24" fmla="*/ 2147483647 w 3768"/>
              <a:gd name="T25" fmla="*/ 2147483647 h 464"/>
              <a:gd name="T26" fmla="*/ 2147483647 w 3768"/>
              <a:gd name="T27" fmla="*/ 2147483647 h 464"/>
              <a:gd name="T28" fmla="*/ 2147483647 w 3768"/>
              <a:gd name="T29" fmla="*/ 2147483647 h 464"/>
              <a:gd name="T30" fmla="*/ 2147483647 w 3768"/>
              <a:gd name="T31" fmla="*/ 2147483647 h 464"/>
              <a:gd name="T32" fmla="*/ 2147483647 w 3768"/>
              <a:gd name="T33" fmla="*/ 2147483647 h 464"/>
              <a:gd name="T34" fmla="*/ 2147483647 w 3768"/>
              <a:gd name="T35" fmla="*/ 2147483647 h 464"/>
              <a:gd name="T36" fmla="*/ 2147483647 w 3768"/>
              <a:gd name="T37" fmla="*/ 2147483647 h 464"/>
              <a:gd name="T38" fmla="*/ 2147483647 w 3768"/>
              <a:gd name="T39" fmla="*/ 2147483647 h 464"/>
              <a:gd name="T40" fmla="*/ 2147483647 w 3768"/>
              <a:gd name="T41" fmla="*/ 2147483647 h 464"/>
              <a:gd name="T42" fmla="*/ 2147483647 w 3768"/>
              <a:gd name="T43" fmla="*/ 2147483647 h 464"/>
              <a:gd name="T44" fmla="*/ 2147483647 w 3768"/>
              <a:gd name="T45" fmla="*/ 2147483647 h 464"/>
              <a:gd name="T46" fmla="*/ 2147483647 w 3768"/>
              <a:gd name="T47" fmla="*/ 2147483647 h 464"/>
              <a:gd name="T48" fmla="*/ 2147483647 w 3768"/>
              <a:gd name="T49" fmla="*/ 2147483647 h 464"/>
              <a:gd name="T50" fmla="*/ 2147483647 w 3768"/>
              <a:gd name="T51" fmla="*/ 2147483647 h 464"/>
              <a:gd name="T52" fmla="*/ 2147483647 w 3768"/>
              <a:gd name="T53" fmla="*/ 2147483647 h 464"/>
              <a:gd name="T54" fmla="*/ 2147483647 w 3768"/>
              <a:gd name="T55" fmla="*/ 2147483647 h 464"/>
              <a:gd name="T56" fmla="*/ 2147483647 w 3768"/>
              <a:gd name="T57" fmla="*/ 2147483647 h 464"/>
              <a:gd name="T58" fmla="*/ 2147483647 w 3768"/>
              <a:gd name="T59" fmla="*/ 2147483647 h 464"/>
              <a:gd name="T60" fmla="*/ 2147483647 w 3768"/>
              <a:gd name="T61" fmla="*/ 2147483647 h 464"/>
              <a:gd name="T62" fmla="*/ 2147483647 w 3768"/>
              <a:gd name="T63" fmla="*/ 2147483647 h 464"/>
              <a:gd name="T64" fmla="*/ 2147483647 w 3768"/>
              <a:gd name="T65" fmla="*/ 2147483647 h 464"/>
              <a:gd name="T66" fmla="*/ 2147483647 w 3768"/>
              <a:gd name="T67" fmla="*/ 2147483647 h 464"/>
              <a:gd name="T68" fmla="*/ 2147483647 w 3768"/>
              <a:gd name="T69" fmla="*/ 2147483647 h 464"/>
              <a:gd name="T70" fmla="*/ 2147483647 w 3768"/>
              <a:gd name="T71" fmla="*/ 2147483647 h 464"/>
              <a:gd name="T72" fmla="*/ 2147483647 w 3768"/>
              <a:gd name="T73" fmla="*/ 2147483647 h 464"/>
              <a:gd name="T74" fmla="*/ 2147483647 w 3768"/>
              <a:gd name="T75" fmla="*/ 2147483647 h 464"/>
              <a:gd name="T76" fmla="*/ 2147483647 w 3768"/>
              <a:gd name="T77" fmla="*/ 2147483647 h 464"/>
              <a:gd name="T78" fmla="*/ 2147483647 w 3768"/>
              <a:gd name="T79" fmla="*/ 2147483647 h 464"/>
              <a:gd name="T80" fmla="*/ 2147483647 w 3768"/>
              <a:gd name="T81" fmla="*/ 2147483647 h 464"/>
              <a:gd name="T82" fmla="*/ 2147483647 w 3768"/>
              <a:gd name="T83" fmla="*/ 2147483647 h 4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768"/>
              <a:gd name="T127" fmla="*/ 0 h 464"/>
              <a:gd name="T128" fmla="*/ 3768 w 3768"/>
              <a:gd name="T129" fmla="*/ 464 h 4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768" h="464">
                <a:moveTo>
                  <a:pt x="0" y="349"/>
                </a:moveTo>
                <a:cubicBezTo>
                  <a:pt x="221" y="393"/>
                  <a:pt x="507" y="378"/>
                  <a:pt x="712" y="381"/>
                </a:cubicBezTo>
                <a:cubicBezTo>
                  <a:pt x="728" y="378"/>
                  <a:pt x="755" y="389"/>
                  <a:pt x="760" y="373"/>
                </a:cubicBezTo>
                <a:cubicBezTo>
                  <a:pt x="777" y="314"/>
                  <a:pt x="773" y="130"/>
                  <a:pt x="784" y="45"/>
                </a:cubicBezTo>
                <a:cubicBezTo>
                  <a:pt x="813" y="133"/>
                  <a:pt x="767" y="0"/>
                  <a:pt x="808" y="93"/>
                </a:cubicBezTo>
                <a:cubicBezTo>
                  <a:pt x="826" y="135"/>
                  <a:pt x="842" y="186"/>
                  <a:pt x="856" y="229"/>
                </a:cubicBezTo>
                <a:cubicBezTo>
                  <a:pt x="864" y="292"/>
                  <a:pt x="866" y="334"/>
                  <a:pt x="928" y="365"/>
                </a:cubicBezTo>
                <a:cubicBezTo>
                  <a:pt x="945" y="374"/>
                  <a:pt x="966" y="375"/>
                  <a:pt x="984" y="381"/>
                </a:cubicBezTo>
                <a:cubicBezTo>
                  <a:pt x="1155" y="374"/>
                  <a:pt x="1170" y="415"/>
                  <a:pt x="1200" y="293"/>
                </a:cubicBezTo>
                <a:cubicBezTo>
                  <a:pt x="1207" y="225"/>
                  <a:pt x="1209" y="185"/>
                  <a:pt x="1248" y="133"/>
                </a:cubicBezTo>
                <a:cubicBezTo>
                  <a:pt x="1265" y="83"/>
                  <a:pt x="1285" y="94"/>
                  <a:pt x="1336" y="101"/>
                </a:cubicBezTo>
                <a:cubicBezTo>
                  <a:pt x="1341" y="117"/>
                  <a:pt x="1347" y="133"/>
                  <a:pt x="1352" y="149"/>
                </a:cubicBezTo>
                <a:cubicBezTo>
                  <a:pt x="1355" y="157"/>
                  <a:pt x="1360" y="173"/>
                  <a:pt x="1360" y="173"/>
                </a:cubicBezTo>
                <a:cubicBezTo>
                  <a:pt x="1363" y="197"/>
                  <a:pt x="1363" y="221"/>
                  <a:pt x="1368" y="245"/>
                </a:cubicBezTo>
                <a:cubicBezTo>
                  <a:pt x="1371" y="259"/>
                  <a:pt x="1387" y="328"/>
                  <a:pt x="1408" y="341"/>
                </a:cubicBezTo>
                <a:cubicBezTo>
                  <a:pt x="1447" y="365"/>
                  <a:pt x="1520" y="369"/>
                  <a:pt x="1560" y="373"/>
                </a:cubicBezTo>
                <a:cubicBezTo>
                  <a:pt x="1630" y="396"/>
                  <a:pt x="1706" y="406"/>
                  <a:pt x="1776" y="429"/>
                </a:cubicBezTo>
                <a:cubicBezTo>
                  <a:pt x="1816" y="426"/>
                  <a:pt x="1856" y="428"/>
                  <a:pt x="1896" y="421"/>
                </a:cubicBezTo>
                <a:cubicBezTo>
                  <a:pt x="1983" y="407"/>
                  <a:pt x="2040" y="352"/>
                  <a:pt x="2120" y="325"/>
                </a:cubicBezTo>
                <a:cubicBezTo>
                  <a:pt x="2123" y="317"/>
                  <a:pt x="2122" y="307"/>
                  <a:pt x="2128" y="301"/>
                </a:cubicBezTo>
                <a:cubicBezTo>
                  <a:pt x="2134" y="295"/>
                  <a:pt x="2147" y="300"/>
                  <a:pt x="2152" y="293"/>
                </a:cubicBezTo>
                <a:cubicBezTo>
                  <a:pt x="2194" y="234"/>
                  <a:pt x="2158" y="174"/>
                  <a:pt x="2232" y="125"/>
                </a:cubicBezTo>
                <a:cubicBezTo>
                  <a:pt x="2290" y="164"/>
                  <a:pt x="2242" y="123"/>
                  <a:pt x="2264" y="253"/>
                </a:cubicBezTo>
                <a:cubicBezTo>
                  <a:pt x="2266" y="263"/>
                  <a:pt x="2288" y="300"/>
                  <a:pt x="2296" y="309"/>
                </a:cubicBezTo>
                <a:cubicBezTo>
                  <a:pt x="2321" y="339"/>
                  <a:pt x="2348" y="352"/>
                  <a:pt x="2384" y="365"/>
                </a:cubicBezTo>
                <a:cubicBezTo>
                  <a:pt x="2400" y="371"/>
                  <a:pt x="2432" y="381"/>
                  <a:pt x="2432" y="381"/>
                </a:cubicBezTo>
                <a:cubicBezTo>
                  <a:pt x="2484" y="460"/>
                  <a:pt x="2616" y="447"/>
                  <a:pt x="2696" y="453"/>
                </a:cubicBezTo>
                <a:cubicBezTo>
                  <a:pt x="2740" y="460"/>
                  <a:pt x="2763" y="464"/>
                  <a:pt x="2800" y="437"/>
                </a:cubicBezTo>
                <a:cubicBezTo>
                  <a:pt x="2809" y="430"/>
                  <a:pt x="2813" y="417"/>
                  <a:pt x="2824" y="413"/>
                </a:cubicBezTo>
                <a:cubicBezTo>
                  <a:pt x="2868" y="395"/>
                  <a:pt x="2936" y="381"/>
                  <a:pt x="2984" y="365"/>
                </a:cubicBezTo>
                <a:cubicBezTo>
                  <a:pt x="3022" y="327"/>
                  <a:pt x="3067" y="307"/>
                  <a:pt x="3112" y="277"/>
                </a:cubicBezTo>
                <a:cubicBezTo>
                  <a:pt x="3128" y="266"/>
                  <a:pt x="3160" y="245"/>
                  <a:pt x="3160" y="245"/>
                </a:cubicBezTo>
                <a:cubicBezTo>
                  <a:pt x="3201" y="184"/>
                  <a:pt x="3201" y="199"/>
                  <a:pt x="3176" y="125"/>
                </a:cubicBezTo>
                <a:cubicBezTo>
                  <a:pt x="3179" y="117"/>
                  <a:pt x="3177" y="106"/>
                  <a:pt x="3184" y="101"/>
                </a:cubicBezTo>
                <a:cubicBezTo>
                  <a:pt x="3198" y="91"/>
                  <a:pt x="3232" y="85"/>
                  <a:pt x="3232" y="85"/>
                </a:cubicBezTo>
                <a:cubicBezTo>
                  <a:pt x="3243" y="88"/>
                  <a:pt x="3255" y="86"/>
                  <a:pt x="3264" y="93"/>
                </a:cubicBezTo>
                <a:cubicBezTo>
                  <a:pt x="3271" y="98"/>
                  <a:pt x="3270" y="109"/>
                  <a:pt x="3272" y="117"/>
                </a:cubicBezTo>
                <a:cubicBezTo>
                  <a:pt x="3281" y="152"/>
                  <a:pt x="3285" y="232"/>
                  <a:pt x="3304" y="261"/>
                </a:cubicBezTo>
                <a:cubicBezTo>
                  <a:pt x="3310" y="270"/>
                  <a:pt x="3321" y="276"/>
                  <a:pt x="3328" y="285"/>
                </a:cubicBezTo>
                <a:cubicBezTo>
                  <a:pt x="3340" y="300"/>
                  <a:pt x="3349" y="317"/>
                  <a:pt x="3360" y="333"/>
                </a:cubicBezTo>
                <a:cubicBezTo>
                  <a:pt x="3391" y="379"/>
                  <a:pt x="3493" y="392"/>
                  <a:pt x="3536" y="397"/>
                </a:cubicBezTo>
                <a:cubicBezTo>
                  <a:pt x="3614" y="389"/>
                  <a:pt x="3689" y="373"/>
                  <a:pt x="3768" y="37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6" name="Freeform 10"/>
          <p:cNvSpPr>
            <a:spLocks/>
          </p:cNvSpPr>
          <p:nvPr/>
        </p:nvSpPr>
        <p:spPr bwMode="auto">
          <a:xfrm>
            <a:off x="579438" y="4668838"/>
            <a:ext cx="6704012" cy="806450"/>
          </a:xfrm>
          <a:custGeom>
            <a:avLst/>
            <a:gdLst>
              <a:gd name="T0" fmla="*/ 0 w 3928"/>
              <a:gd name="T1" fmla="*/ 2147483647 h 537"/>
              <a:gd name="T2" fmla="*/ 2147483647 w 3928"/>
              <a:gd name="T3" fmla="*/ 2147483647 h 537"/>
              <a:gd name="T4" fmla="*/ 2147483647 w 3928"/>
              <a:gd name="T5" fmla="*/ 2147483647 h 537"/>
              <a:gd name="T6" fmla="*/ 2147483647 w 3928"/>
              <a:gd name="T7" fmla="*/ 2147483647 h 537"/>
              <a:gd name="T8" fmla="*/ 2147483647 w 3928"/>
              <a:gd name="T9" fmla="*/ 2147483647 h 537"/>
              <a:gd name="T10" fmla="*/ 2147483647 w 3928"/>
              <a:gd name="T11" fmla="*/ 2147483647 h 537"/>
              <a:gd name="T12" fmla="*/ 2147483647 w 3928"/>
              <a:gd name="T13" fmla="*/ 2147483647 h 537"/>
              <a:gd name="T14" fmla="*/ 2147483647 w 3928"/>
              <a:gd name="T15" fmla="*/ 2147483647 h 537"/>
              <a:gd name="T16" fmla="*/ 2147483647 w 3928"/>
              <a:gd name="T17" fmla="*/ 2147483647 h 537"/>
              <a:gd name="T18" fmla="*/ 2147483647 w 3928"/>
              <a:gd name="T19" fmla="*/ 2147483647 h 537"/>
              <a:gd name="T20" fmla="*/ 2147483647 w 3928"/>
              <a:gd name="T21" fmla="*/ 2147483647 h 537"/>
              <a:gd name="T22" fmla="*/ 2147483647 w 3928"/>
              <a:gd name="T23" fmla="*/ 0 h 537"/>
              <a:gd name="T24" fmla="*/ 2147483647 w 3928"/>
              <a:gd name="T25" fmla="*/ 2147483647 h 537"/>
              <a:gd name="T26" fmla="*/ 2147483647 w 3928"/>
              <a:gd name="T27" fmla="*/ 2147483647 h 537"/>
              <a:gd name="T28" fmla="*/ 2147483647 w 3928"/>
              <a:gd name="T29" fmla="*/ 2147483647 h 537"/>
              <a:gd name="T30" fmla="*/ 2147483647 w 3928"/>
              <a:gd name="T31" fmla="*/ 2147483647 h 537"/>
              <a:gd name="T32" fmla="*/ 2147483647 w 3928"/>
              <a:gd name="T33" fmla="*/ 2147483647 h 537"/>
              <a:gd name="T34" fmla="*/ 2147483647 w 3928"/>
              <a:gd name="T35" fmla="*/ 2147483647 h 537"/>
              <a:gd name="T36" fmla="*/ 2147483647 w 3928"/>
              <a:gd name="T37" fmla="*/ 2147483647 h 537"/>
              <a:gd name="T38" fmla="*/ 2147483647 w 3928"/>
              <a:gd name="T39" fmla="*/ 2147483647 h 537"/>
              <a:gd name="T40" fmla="*/ 2147483647 w 3928"/>
              <a:gd name="T41" fmla="*/ 2147483647 h 537"/>
              <a:gd name="T42" fmla="*/ 2147483647 w 3928"/>
              <a:gd name="T43" fmla="*/ 2147483647 h 537"/>
              <a:gd name="T44" fmla="*/ 2147483647 w 3928"/>
              <a:gd name="T45" fmla="*/ 2147483647 h 537"/>
              <a:gd name="T46" fmla="*/ 2147483647 w 3928"/>
              <a:gd name="T47" fmla="*/ 2147483647 h 537"/>
              <a:gd name="T48" fmla="*/ 2147483647 w 3928"/>
              <a:gd name="T49" fmla="*/ 2147483647 h 537"/>
              <a:gd name="T50" fmla="*/ 2147483647 w 3928"/>
              <a:gd name="T51" fmla="*/ 2147483647 h 537"/>
              <a:gd name="T52" fmla="*/ 2147483647 w 3928"/>
              <a:gd name="T53" fmla="*/ 2147483647 h 537"/>
              <a:gd name="T54" fmla="*/ 2147483647 w 3928"/>
              <a:gd name="T55" fmla="*/ 2147483647 h 537"/>
              <a:gd name="T56" fmla="*/ 2147483647 w 3928"/>
              <a:gd name="T57" fmla="*/ 2147483647 h 537"/>
              <a:gd name="T58" fmla="*/ 2147483647 w 3928"/>
              <a:gd name="T59" fmla="*/ 2147483647 h 537"/>
              <a:gd name="T60" fmla="*/ 2147483647 w 3928"/>
              <a:gd name="T61" fmla="*/ 2147483647 h 537"/>
              <a:gd name="T62" fmla="*/ 2147483647 w 3928"/>
              <a:gd name="T63" fmla="*/ 2147483647 h 537"/>
              <a:gd name="T64" fmla="*/ 2147483647 w 3928"/>
              <a:gd name="T65" fmla="*/ 2147483647 h 537"/>
              <a:gd name="T66" fmla="*/ 2147483647 w 3928"/>
              <a:gd name="T67" fmla="*/ 2147483647 h 537"/>
              <a:gd name="T68" fmla="*/ 2147483647 w 3928"/>
              <a:gd name="T69" fmla="*/ 2147483647 h 537"/>
              <a:gd name="T70" fmla="*/ 2147483647 w 3928"/>
              <a:gd name="T71" fmla="*/ 2147483647 h 537"/>
              <a:gd name="T72" fmla="*/ 2147483647 w 3928"/>
              <a:gd name="T73" fmla="*/ 2147483647 h 537"/>
              <a:gd name="T74" fmla="*/ 2147483647 w 3928"/>
              <a:gd name="T75" fmla="*/ 2147483647 h 537"/>
              <a:gd name="T76" fmla="*/ 2147483647 w 3928"/>
              <a:gd name="T77" fmla="*/ 2147483647 h 537"/>
              <a:gd name="T78" fmla="*/ 2147483647 w 3928"/>
              <a:gd name="T79" fmla="*/ 2147483647 h 537"/>
              <a:gd name="T80" fmla="*/ 2147483647 w 3928"/>
              <a:gd name="T81" fmla="*/ 2147483647 h 537"/>
              <a:gd name="T82" fmla="*/ 2147483647 w 3928"/>
              <a:gd name="T83" fmla="*/ 2147483647 h 537"/>
              <a:gd name="T84" fmla="*/ 2147483647 w 3928"/>
              <a:gd name="T85" fmla="*/ 2147483647 h 537"/>
              <a:gd name="T86" fmla="*/ 2147483647 w 3928"/>
              <a:gd name="T87" fmla="*/ 2147483647 h 537"/>
              <a:gd name="T88" fmla="*/ 2147483647 w 3928"/>
              <a:gd name="T89" fmla="*/ 2147483647 h 537"/>
              <a:gd name="T90" fmla="*/ 2147483647 w 3928"/>
              <a:gd name="T91" fmla="*/ 2147483647 h 537"/>
              <a:gd name="T92" fmla="*/ 2147483647 w 3928"/>
              <a:gd name="T93" fmla="*/ 2147483647 h 537"/>
              <a:gd name="T94" fmla="*/ 2147483647 w 3928"/>
              <a:gd name="T95" fmla="*/ 2147483647 h 537"/>
              <a:gd name="T96" fmla="*/ 2147483647 w 3928"/>
              <a:gd name="T97" fmla="*/ 2147483647 h 537"/>
              <a:gd name="T98" fmla="*/ 2147483647 w 3928"/>
              <a:gd name="T99" fmla="*/ 2147483647 h 537"/>
              <a:gd name="T100" fmla="*/ 2147483647 w 3928"/>
              <a:gd name="T101" fmla="*/ 2147483647 h 537"/>
              <a:gd name="T102" fmla="*/ 2147483647 w 3928"/>
              <a:gd name="T103" fmla="*/ 2147483647 h 537"/>
              <a:gd name="T104" fmla="*/ 2147483647 w 3928"/>
              <a:gd name="T105" fmla="*/ 2147483647 h 537"/>
              <a:gd name="T106" fmla="*/ 2147483647 w 3928"/>
              <a:gd name="T107" fmla="*/ 2147483647 h 53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928"/>
              <a:gd name="T163" fmla="*/ 0 h 537"/>
              <a:gd name="T164" fmla="*/ 3928 w 3928"/>
              <a:gd name="T165" fmla="*/ 537 h 53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928" h="537">
                <a:moveTo>
                  <a:pt x="0" y="360"/>
                </a:moveTo>
                <a:cubicBezTo>
                  <a:pt x="59" y="380"/>
                  <a:pt x="115" y="392"/>
                  <a:pt x="176" y="400"/>
                </a:cubicBezTo>
                <a:cubicBezTo>
                  <a:pt x="235" y="420"/>
                  <a:pt x="294" y="437"/>
                  <a:pt x="352" y="456"/>
                </a:cubicBezTo>
                <a:cubicBezTo>
                  <a:pt x="372" y="453"/>
                  <a:pt x="409" y="453"/>
                  <a:pt x="424" y="432"/>
                </a:cubicBezTo>
                <a:cubicBezTo>
                  <a:pt x="476" y="359"/>
                  <a:pt x="439" y="249"/>
                  <a:pt x="504" y="184"/>
                </a:cubicBezTo>
                <a:cubicBezTo>
                  <a:pt x="507" y="195"/>
                  <a:pt x="509" y="205"/>
                  <a:pt x="512" y="216"/>
                </a:cubicBezTo>
                <a:cubicBezTo>
                  <a:pt x="517" y="232"/>
                  <a:pt x="528" y="264"/>
                  <a:pt x="528" y="264"/>
                </a:cubicBezTo>
                <a:cubicBezTo>
                  <a:pt x="533" y="342"/>
                  <a:pt x="516" y="418"/>
                  <a:pt x="584" y="464"/>
                </a:cubicBezTo>
                <a:cubicBezTo>
                  <a:pt x="691" y="428"/>
                  <a:pt x="669" y="277"/>
                  <a:pt x="712" y="192"/>
                </a:cubicBezTo>
                <a:cubicBezTo>
                  <a:pt x="721" y="138"/>
                  <a:pt x="736" y="95"/>
                  <a:pt x="760" y="48"/>
                </a:cubicBezTo>
                <a:cubicBezTo>
                  <a:pt x="764" y="40"/>
                  <a:pt x="762" y="30"/>
                  <a:pt x="768" y="24"/>
                </a:cubicBezTo>
                <a:cubicBezTo>
                  <a:pt x="783" y="9"/>
                  <a:pt x="828" y="7"/>
                  <a:pt x="848" y="0"/>
                </a:cubicBezTo>
                <a:cubicBezTo>
                  <a:pt x="888" y="27"/>
                  <a:pt x="867" y="8"/>
                  <a:pt x="904" y="64"/>
                </a:cubicBezTo>
                <a:cubicBezTo>
                  <a:pt x="909" y="72"/>
                  <a:pt x="920" y="88"/>
                  <a:pt x="920" y="88"/>
                </a:cubicBezTo>
                <a:cubicBezTo>
                  <a:pt x="933" y="155"/>
                  <a:pt x="915" y="315"/>
                  <a:pt x="968" y="368"/>
                </a:cubicBezTo>
                <a:cubicBezTo>
                  <a:pt x="993" y="393"/>
                  <a:pt x="1078" y="427"/>
                  <a:pt x="1112" y="440"/>
                </a:cubicBezTo>
                <a:cubicBezTo>
                  <a:pt x="1191" y="432"/>
                  <a:pt x="1269" y="425"/>
                  <a:pt x="1344" y="400"/>
                </a:cubicBezTo>
                <a:cubicBezTo>
                  <a:pt x="1349" y="392"/>
                  <a:pt x="1353" y="383"/>
                  <a:pt x="1360" y="376"/>
                </a:cubicBezTo>
                <a:cubicBezTo>
                  <a:pt x="1367" y="369"/>
                  <a:pt x="1379" y="368"/>
                  <a:pt x="1384" y="360"/>
                </a:cubicBezTo>
                <a:cubicBezTo>
                  <a:pt x="1403" y="329"/>
                  <a:pt x="1416" y="270"/>
                  <a:pt x="1424" y="232"/>
                </a:cubicBezTo>
                <a:cubicBezTo>
                  <a:pt x="1427" y="216"/>
                  <a:pt x="1423" y="197"/>
                  <a:pt x="1432" y="184"/>
                </a:cubicBezTo>
                <a:cubicBezTo>
                  <a:pt x="1438" y="175"/>
                  <a:pt x="1453" y="179"/>
                  <a:pt x="1464" y="176"/>
                </a:cubicBezTo>
                <a:cubicBezTo>
                  <a:pt x="1469" y="168"/>
                  <a:pt x="1471" y="150"/>
                  <a:pt x="1480" y="152"/>
                </a:cubicBezTo>
                <a:cubicBezTo>
                  <a:pt x="1481" y="152"/>
                  <a:pt x="1517" y="235"/>
                  <a:pt x="1520" y="240"/>
                </a:cubicBezTo>
                <a:cubicBezTo>
                  <a:pt x="1528" y="281"/>
                  <a:pt x="1542" y="320"/>
                  <a:pt x="1552" y="360"/>
                </a:cubicBezTo>
                <a:cubicBezTo>
                  <a:pt x="1555" y="387"/>
                  <a:pt x="1552" y="415"/>
                  <a:pt x="1560" y="440"/>
                </a:cubicBezTo>
                <a:cubicBezTo>
                  <a:pt x="1566" y="457"/>
                  <a:pt x="1625" y="471"/>
                  <a:pt x="1640" y="472"/>
                </a:cubicBezTo>
                <a:cubicBezTo>
                  <a:pt x="1723" y="477"/>
                  <a:pt x="1805" y="477"/>
                  <a:pt x="1888" y="480"/>
                </a:cubicBezTo>
                <a:cubicBezTo>
                  <a:pt x="2035" y="474"/>
                  <a:pt x="2150" y="462"/>
                  <a:pt x="2296" y="456"/>
                </a:cubicBezTo>
                <a:cubicBezTo>
                  <a:pt x="2301" y="440"/>
                  <a:pt x="2298" y="417"/>
                  <a:pt x="2312" y="408"/>
                </a:cubicBezTo>
                <a:cubicBezTo>
                  <a:pt x="2328" y="397"/>
                  <a:pt x="2360" y="376"/>
                  <a:pt x="2360" y="376"/>
                </a:cubicBezTo>
                <a:cubicBezTo>
                  <a:pt x="2386" y="336"/>
                  <a:pt x="2371" y="300"/>
                  <a:pt x="2360" y="256"/>
                </a:cubicBezTo>
                <a:cubicBezTo>
                  <a:pt x="2363" y="224"/>
                  <a:pt x="2362" y="192"/>
                  <a:pt x="2368" y="160"/>
                </a:cubicBezTo>
                <a:cubicBezTo>
                  <a:pt x="2370" y="148"/>
                  <a:pt x="2372" y="131"/>
                  <a:pt x="2384" y="128"/>
                </a:cubicBezTo>
                <a:cubicBezTo>
                  <a:pt x="2393" y="126"/>
                  <a:pt x="2393" y="145"/>
                  <a:pt x="2400" y="152"/>
                </a:cubicBezTo>
                <a:cubicBezTo>
                  <a:pt x="2427" y="179"/>
                  <a:pt x="2449" y="185"/>
                  <a:pt x="2464" y="224"/>
                </a:cubicBezTo>
                <a:cubicBezTo>
                  <a:pt x="2490" y="289"/>
                  <a:pt x="2506" y="358"/>
                  <a:pt x="2528" y="424"/>
                </a:cubicBezTo>
                <a:cubicBezTo>
                  <a:pt x="2531" y="432"/>
                  <a:pt x="2544" y="428"/>
                  <a:pt x="2552" y="432"/>
                </a:cubicBezTo>
                <a:cubicBezTo>
                  <a:pt x="2599" y="456"/>
                  <a:pt x="2635" y="477"/>
                  <a:pt x="2688" y="488"/>
                </a:cubicBezTo>
                <a:cubicBezTo>
                  <a:pt x="2745" y="526"/>
                  <a:pt x="2824" y="523"/>
                  <a:pt x="2888" y="528"/>
                </a:cubicBezTo>
                <a:cubicBezTo>
                  <a:pt x="2899" y="531"/>
                  <a:pt x="2909" y="537"/>
                  <a:pt x="2920" y="536"/>
                </a:cubicBezTo>
                <a:cubicBezTo>
                  <a:pt x="2937" y="534"/>
                  <a:pt x="2951" y="521"/>
                  <a:pt x="2968" y="520"/>
                </a:cubicBezTo>
                <a:cubicBezTo>
                  <a:pt x="3000" y="517"/>
                  <a:pt x="3032" y="515"/>
                  <a:pt x="3064" y="512"/>
                </a:cubicBezTo>
                <a:cubicBezTo>
                  <a:pt x="3072" y="504"/>
                  <a:pt x="3083" y="498"/>
                  <a:pt x="3088" y="488"/>
                </a:cubicBezTo>
                <a:cubicBezTo>
                  <a:pt x="3164" y="350"/>
                  <a:pt x="2993" y="420"/>
                  <a:pt x="3336" y="408"/>
                </a:cubicBezTo>
                <a:cubicBezTo>
                  <a:pt x="3382" y="393"/>
                  <a:pt x="3384" y="403"/>
                  <a:pt x="3416" y="360"/>
                </a:cubicBezTo>
                <a:cubicBezTo>
                  <a:pt x="3434" y="269"/>
                  <a:pt x="3410" y="381"/>
                  <a:pt x="3448" y="256"/>
                </a:cubicBezTo>
                <a:cubicBezTo>
                  <a:pt x="3463" y="208"/>
                  <a:pt x="3469" y="159"/>
                  <a:pt x="3488" y="112"/>
                </a:cubicBezTo>
                <a:cubicBezTo>
                  <a:pt x="3491" y="96"/>
                  <a:pt x="3485" y="75"/>
                  <a:pt x="3496" y="64"/>
                </a:cubicBezTo>
                <a:cubicBezTo>
                  <a:pt x="3504" y="56"/>
                  <a:pt x="3517" y="70"/>
                  <a:pt x="3528" y="72"/>
                </a:cubicBezTo>
                <a:cubicBezTo>
                  <a:pt x="3541" y="75"/>
                  <a:pt x="3555" y="77"/>
                  <a:pt x="3568" y="80"/>
                </a:cubicBezTo>
                <a:cubicBezTo>
                  <a:pt x="3581" y="119"/>
                  <a:pt x="3603" y="153"/>
                  <a:pt x="3616" y="192"/>
                </a:cubicBezTo>
                <a:cubicBezTo>
                  <a:pt x="3619" y="216"/>
                  <a:pt x="3622" y="240"/>
                  <a:pt x="3624" y="264"/>
                </a:cubicBezTo>
                <a:cubicBezTo>
                  <a:pt x="3645" y="469"/>
                  <a:pt x="3659" y="400"/>
                  <a:pt x="3928" y="4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98667" name="Text Box 7"/>
          <p:cNvSpPr txBox="1">
            <a:spLocks noChangeArrowheads="1"/>
          </p:cNvSpPr>
          <p:nvPr/>
        </p:nvSpPr>
        <p:spPr bwMode="auto">
          <a:xfrm>
            <a:off x="657225" y="3921125"/>
            <a:ext cx="6115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800"/>
              <a:t>Průběh zátěže serveru</a:t>
            </a:r>
          </a:p>
        </p:txBody>
      </p:sp>
      <p:sp>
        <p:nvSpPr>
          <p:cNvPr id="198668" name="Freeform 13"/>
          <p:cNvSpPr>
            <a:spLocks/>
          </p:cNvSpPr>
          <p:nvPr/>
        </p:nvSpPr>
        <p:spPr bwMode="auto">
          <a:xfrm>
            <a:off x="582613" y="4475163"/>
            <a:ext cx="6591300" cy="571500"/>
          </a:xfrm>
          <a:custGeom>
            <a:avLst/>
            <a:gdLst>
              <a:gd name="T0" fmla="*/ 2147483647 w 4184"/>
              <a:gd name="T1" fmla="*/ 2147483647 h 381"/>
              <a:gd name="T2" fmla="*/ 2147483647 w 4184"/>
              <a:gd name="T3" fmla="*/ 2147483647 h 381"/>
              <a:gd name="T4" fmla="*/ 2147483647 w 4184"/>
              <a:gd name="T5" fmla="*/ 2147483647 h 381"/>
              <a:gd name="T6" fmla="*/ 2147483647 w 4184"/>
              <a:gd name="T7" fmla="*/ 2147483647 h 381"/>
              <a:gd name="T8" fmla="*/ 2147483647 w 4184"/>
              <a:gd name="T9" fmla="*/ 2147483647 h 381"/>
              <a:gd name="T10" fmla="*/ 2147483647 w 4184"/>
              <a:gd name="T11" fmla="*/ 2147483647 h 381"/>
              <a:gd name="T12" fmla="*/ 2147483647 w 4184"/>
              <a:gd name="T13" fmla="*/ 2147483647 h 381"/>
              <a:gd name="T14" fmla="*/ 2147483647 w 4184"/>
              <a:gd name="T15" fmla="*/ 2147483647 h 381"/>
              <a:gd name="T16" fmla="*/ 2147483647 w 4184"/>
              <a:gd name="T17" fmla="*/ 2147483647 h 381"/>
              <a:gd name="T18" fmla="*/ 2147483647 w 4184"/>
              <a:gd name="T19" fmla="*/ 2147483647 h 381"/>
              <a:gd name="T20" fmla="*/ 2147483647 w 4184"/>
              <a:gd name="T21" fmla="*/ 2147483647 h 381"/>
              <a:gd name="T22" fmla="*/ 2147483647 w 4184"/>
              <a:gd name="T23" fmla="*/ 2147483647 h 381"/>
              <a:gd name="T24" fmla="*/ 2147483647 w 4184"/>
              <a:gd name="T25" fmla="*/ 2147483647 h 381"/>
              <a:gd name="T26" fmla="*/ 2147483647 w 4184"/>
              <a:gd name="T27" fmla="*/ 2147483647 h 381"/>
              <a:gd name="T28" fmla="*/ 2147483647 w 4184"/>
              <a:gd name="T29" fmla="*/ 2147483647 h 381"/>
              <a:gd name="T30" fmla="*/ 2147483647 w 4184"/>
              <a:gd name="T31" fmla="*/ 2147483647 h 381"/>
              <a:gd name="T32" fmla="*/ 2147483647 w 4184"/>
              <a:gd name="T33" fmla="*/ 2147483647 h 381"/>
              <a:gd name="T34" fmla="*/ 2147483647 w 4184"/>
              <a:gd name="T35" fmla="*/ 2147483647 h 381"/>
              <a:gd name="T36" fmla="*/ 2147483647 w 4184"/>
              <a:gd name="T37" fmla="*/ 2147483647 h 381"/>
              <a:gd name="T38" fmla="*/ 2147483647 w 4184"/>
              <a:gd name="T39" fmla="*/ 2147483647 h 381"/>
              <a:gd name="T40" fmla="*/ 2147483647 w 4184"/>
              <a:gd name="T41" fmla="*/ 2147483647 h 381"/>
              <a:gd name="T42" fmla="*/ 2147483647 w 4184"/>
              <a:gd name="T43" fmla="*/ 2147483647 h 381"/>
              <a:gd name="T44" fmla="*/ 2147483647 w 4184"/>
              <a:gd name="T45" fmla="*/ 2147483647 h 381"/>
              <a:gd name="T46" fmla="*/ 2147483647 w 4184"/>
              <a:gd name="T47" fmla="*/ 2147483647 h 381"/>
              <a:gd name="T48" fmla="*/ 2147483647 w 4184"/>
              <a:gd name="T49" fmla="*/ 2147483647 h 381"/>
              <a:gd name="T50" fmla="*/ 2147483647 w 4184"/>
              <a:gd name="T51" fmla="*/ 2147483647 h 381"/>
              <a:gd name="T52" fmla="*/ 2147483647 w 4184"/>
              <a:gd name="T53" fmla="*/ 2147483647 h 381"/>
              <a:gd name="T54" fmla="*/ 2147483647 w 4184"/>
              <a:gd name="T55" fmla="*/ 2147483647 h 381"/>
              <a:gd name="T56" fmla="*/ 2147483647 w 4184"/>
              <a:gd name="T57" fmla="*/ 2147483647 h 381"/>
              <a:gd name="T58" fmla="*/ 2147483647 w 4184"/>
              <a:gd name="T59" fmla="*/ 2147483647 h 381"/>
              <a:gd name="T60" fmla="*/ 2147483647 w 4184"/>
              <a:gd name="T61" fmla="*/ 2147483647 h 381"/>
              <a:gd name="T62" fmla="*/ 2147483647 w 4184"/>
              <a:gd name="T63" fmla="*/ 2147483647 h 381"/>
              <a:gd name="T64" fmla="*/ 2147483647 w 4184"/>
              <a:gd name="T65" fmla="*/ 2147483647 h 381"/>
              <a:gd name="T66" fmla="*/ 2147483647 w 4184"/>
              <a:gd name="T67" fmla="*/ 2147483647 h 381"/>
              <a:gd name="T68" fmla="*/ 2147483647 w 4184"/>
              <a:gd name="T69" fmla="*/ 2147483647 h 381"/>
              <a:gd name="T70" fmla="*/ 2147483647 w 4184"/>
              <a:gd name="T71" fmla="*/ 2147483647 h 381"/>
              <a:gd name="T72" fmla="*/ 2147483647 w 4184"/>
              <a:gd name="T73" fmla="*/ 2147483647 h 381"/>
              <a:gd name="T74" fmla="*/ 2147483647 w 4184"/>
              <a:gd name="T75" fmla="*/ 2147483647 h 381"/>
              <a:gd name="T76" fmla="*/ 2147483647 w 4184"/>
              <a:gd name="T77" fmla="*/ 2147483647 h 38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184"/>
              <a:gd name="T118" fmla="*/ 0 h 381"/>
              <a:gd name="T119" fmla="*/ 4184 w 4184"/>
              <a:gd name="T120" fmla="*/ 381 h 38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184" h="381">
                <a:moveTo>
                  <a:pt x="0" y="370"/>
                </a:moveTo>
                <a:cubicBezTo>
                  <a:pt x="44" y="354"/>
                  <a:pt x="84" y="361"/>
                  <a:pt x="130" y="364"/>
                </a:cubicBezTo>
                <a:cubicBezTo>
                  <a:pt x="182" y="376"/>
                  <a:pt x="181" y="374"/>
                  <a:pt x="249" y="370"/>
                </a:cubicBezTo>
                <a:cubicBezTo>
                  <a:pt x="258" y="368"/>
                  <a:pt x="267" y="365"/>
                  <a:pt x="277" y="364"/>
                </a:cubicBezTo>
                <a:cubicBezTo>
                  <a:pt x="329" y="361"/>
                  <a:pt x="382" y="366"/>
                  <a:pt x="434" y="359"/>
                </a:cubicBezTo>
                <a:cubicBezTo>
                  <a:pt x="440" y="358"/>
                  <a:pt x="436" y="347"/>
                  <a:pt x="440" y="343"/>
                </a:cubicBezTo>
                <a:cubicBezTo>
                  <a:pt x="444" y="338"/>
                  <a:pt x="451" y="336"/>
                  <a:pt x="456" y="332"/>
                </a:cubicBezTo>
                <a:cubicBezTo>
                  <a:pt x="460" y="326"/>
                  <a:pt x="461" y="319"/>
                  <a:pt x="467" y="315"/>
                </a:cubicBezTo>
                <a:cubicBezTo>
                  <a:pt x="476" y="309"/>
                  <a:pt x="499" y="305"/>
                  <a:pt x="499" y="305"/>
                </a:cubicBezTo>
                <a:cubicBezTo>
                  <a:pt x="509" y="278"/>
                  <a:pt x="515" y="265"/>
                  <a:pt x="532" y="239"/>
                </a:cubicBezTo>
                <a:cubicBezTo>
                  <a:pt x="539" y="228"/>
                  <a:pt x="558" y="233"/>
                  <a:pt x="570" y="228"/>
                </a:cubicBezTo>
                <a:cubicBezTo>
                  <a:pt x="611" y="243"/>
                  <a:pt x="566" y="255"/>
                  <a:pt x="619" y="245"/>
                </a:cubicBezTo>
                <a:cubicBezTo>
                  <a:pt x="642" y="237"/>
                  <a:pt x="634" y="225"/>
                  <a:pt x="657" y="218"/>
                </a:cubicBezTo>
                <a:cubicBezTo>
                  <a:pt x="677" y="224"/>
                  <a:pt x="697" y="227"/>
                  <a:pt x="717" y="234"/>
                </a:cubicBezTo>
                <a:cubicBezTo>
                  <a:pt x="727" y="201"/>
                  <a:pt x="734" y="195"/>
                  <a:pt x="766" y="180"/>
                </a:cubicBezTo>
                <a:cubicBezTo>
                  <a:pt x="774" y="154"/>
                  <a:pt x="792" y="137"/>
                  <a:pt x="804" y="114"/>
                </a:cubicBezTo>
                <a:cubicBezTo>
                  <a:pt x="829" y="67"/>
                  <a:pt x="853" y="33"/>
                  <a:pt x="896" y="0"/>
                </a:cubicBezTo>
                <a:cubicBezTo>
                  <a:pt x="900" y="6"/>
                  <a:pt x="902" y="13"/>
                  <a:pt x="907" y="17"/>
                </a:cubicBezTo>
                <a:cubicBezTo>
                  <a:pt x="913" y="22"/>
                  <a:pt x="923" y="21"/>
                  <a:pt x="929" y="27"/>
                </a:cubicBezTo>
                <a:cubicBezTo>
                  <a:pt x="938" y="36"/>
                  <a:pt x="938" y="50"/>
                  <a:pt x="945" y="60"/>
                </a:cubicBezTo>
                <a:cubicBezTo>
                  <a:pt x="951" y="79"/>
                  <a:pt x="956" y="93"/>
                  <a:pt x="967" y="109"/>
                </a:cubicBezTo>
                <a:cubicBezTo>
                  <a:pt x="973" y="137"/>
                  <a:pt x="981" y="192"/>
                  <a:pt x="1005" y="212"/>
                </a:cubicBezTo>
                <a:cubicBezTo>
                  <a:pt x="1024" y="227"/>
                  <a:pt x="1052" y="227"/>
                  <a:pt x="1075" y="234"/>
                </a:cubicBezTo>
                <a:cubicBezTo>
                  <a:pt x="1081" y="236"/>
                  <a:pt x="1092" y="239"/>
                  <a:pt x="1092" y="239"/>
                </a:cubicBezTo>
                <a:cubicBezTo>
                  <a:pt x="1104" y="281"/>
                  <a:pt x="1106" y="312"/>
                  <a:pt x="1152" y="326"/>
                </a:cubicBezTo>
                <a:cubicBezTo>
                  <a:pt x="1214" y="318"/>
                  <a:pt x="1177" y="325"/>
                  <a:pt x="1206" y="283"/>
                </a:cubicBezTo>
                <a:cubicBezTo>
                  <a:pt x="1214" y="257"/>
                  <a:pt x="1240" y="240"/>
                  <a:pt x="1266" y="234"/>
                </a:cubicBezTo>
                <a:cubicBezTo>
                  <a:pt x="1322" y="196"/>
                  <a:pt x="1354" y="200"/>
                  <a:pt x="1429" y="196"/>
                </a:cubicBezTo>
                <a:cubicBezTo>
                  <a:pt x="1431" y="189"/>
                  <a:pt x="1427" y="177"/>
                  <a:pt x="1434" y="174"/>
                </a:cubicBezTo>
                <a:cubicBezTo>
                  <a:pt x="1440" y="172"/>
                  <a:pt x="1442" y="184"/>
                  <a:pt x="1445" y="190"/>
                </a:cubicBezTo>
                <a:cubicBezTo>
                  <a:pt x="1455" y="211"/>
                  <a:pt x="1447" y="220"/>
                  <a:pt x="1472" y="228"/>
                </a:cubicBezTo>
                <a:cubicBezTo>
                  <a:pt x="1481" y="252"/>
                  <a:pt x="1471" y="265"/>
                  <a:pt x="1499" y="256"/>
                </a:cubicBezTo>
                <a:cubicBezTo>
                  <a:pt x="1537" y="231"/>
                  <a:pt x="1520" y="239"/>
                  <a:pt x="1548" y="228"/>
                </a:cubicBezTo>
                <a:cubicBezTo>
                  <a:pt x="1566" y="231"/>
                  <a:pt x="1588" y="228"/>
                  <a:pt x="1603" y="239"/>
                </a:cubicBezTo>
                <a:cubicBezTo>
                  <a:pt x="1619" y="250"/>
                  <a:pt x="1612" y="276"/>
                  <a:pt x="1624" y="288"/>
                </a:cubicBezTo>
                <a:cubicBezTo>
                  <a:pt x="1646" y="310"/>
                  <a:pt x="1654" y="309"/>
                  <a:pt x="1679" y="315"/>
                </a:cubicBezTo>
                <a:cubicBezTo>
                  <a:pt x="1682" y="326"/>
                  <a:pt x="1686" y="337"/>
                  <a:pt x="1689" y="348"/>
                </a:cubicBezTo>
                <a:cubicBezTo>
                  <a:pt x="1691" y="354"/>
                  <a:pt x="1697" y="338"/>
                  <a:pt x="1700" y="332"/>
                </a:cubicBezTo>
                <a:cubicBezTo>
                  <a:pt x="1711" y="310"/>
                  <a:pt x="1697" y="317"/>
                  <a:pt x="1722" y="305"/>
                </a:cubicBezTo>
                <a:cubicBezTo>
                  <a:pt x="1748" y="292"/>
                  <a:pt x="1781" y="292"/>
                  <a:pt x="1809" y="283"/>
                </a:cubicBezTo>
                <a:cubicBezTo>
                  <a:pt x="1847" y="257"/>
                  <a:pt x="1857" y="269"/>
                  <a:pt x="1912" y="277"/>
                </a:cubicBezTo>
                <a:cubicBezTo>
                  <a:pt x="1967" y="285"/>
                  <a:pt x="2020" y="300"/>
                  <a:pt x="2075" y="310"/>
                </a:cubicBezTo>
                <a:cubicBezTo>
                  <a:pt x="2107" y="306"/>
                  <a:pt x="2127" y="301"/>
                  <a:pt x="2157" y="294"/>
                </a:cubicBezTo>
                <a:cubicBezTo>
                  <a:pt x="2164" y="288"/>
                  <a:pt x="2175" y="285"/>
                  <a:pt x="2179" y="277"/>
                </a:cubicBezTo>
                <a:cubicBezTo>
                  <a:pt x="2209" y="216"/>
                  <a:pt x="2161" y="255"/>
                  <a:pt x="2200" y="228"/>
                </a:cubicBezTo>
                <a:cubicBezTo>
                  <a:pt x="2211" y="229"/>
                  <a:pt x="2276" y="236"/>
                  <a:pt x="2293" y="239"/>
                </a:cubicBezTo>
                <a:cubicBezTo>
                  <a:pt x="2320" y="244"/>
                  <a:pt x="2374" y="256"/>
                  <a:pt x="2374" y="256"/>
                </a:cubicBezTo>
                <a:cubicBezTo>
                  <a:pt x="2393" y="249"/>
                  <a:pt x="2423" y="218"/>
                  <a:pt x="2423" y="218"/>
                </a:cubicBezTo>
                <a:cubicBezTo>
                  <a:pt x="2421" y="212"/>
                  <a:pt x="2424" y="201"/>
                  <a:pt x="2418" y="201"/>
                </a:cubicBezTo>
                <a:cubicBezTo>
                  <a:pt x="2411" y="201"/>
                  <a:pt x="2412" y="213"/>
                  <a:pt x="2407" y="218"/>
                </a:cubicBezTo>
                <a:cubicBezTo>
                  <a:pt x="2390" y="234"/>
                  <a:pt x="2367" y="243"/>
                  <a:pt x="2347" y="256"/>
                </a:cubicBezTo>
                <a:cubicBezTo>
                  <a:pt x="2340" y="260"/>
                  <a:pt x="2319" y="273"/>
                  <a:pt x="2325" y="267"/>
                </a:cubicBezTo>
                <a:cubicBezTo>
                  <a:pt x="2346" y="246"/>
                  <a:pt x="2356" y="246"/>
                  <a:pt x="2380" y="239"/>
                </a:cubicBezTo>
                <a:cubicBezTo>
                  <a:pt x="2417" y="242"/>
                  <a:pt x="2462" y="234"/>
                  <a:pt x="2483" y="267"/>
                </a:cubicBezTo>
                <a:cubicBezTo>
                  <a:pt x="2487" y="280"/>
                  <a:pt x="2484" y="297"/>
                  <a:pt x="2494" y="305"/>
                </a:cubicBezTo>
                <a:cubicBezTo>
                  <a:pt x="2513" y="321"/>
                  <a:pt x="2559" y="319"/>
                  <a:pt x="2581" y="326"/>
                </a:cubicBezTo>
                <a:cubicBezTo>
                  <a:pt x="2599" y="322"/>
                  <a:pt x="2624" y="330"/>
                  <a:pt x="2635" y="315"/>
                </a:cubicBezTo>
                <a:cubicBezTo>
                  <a:pt x="2643" y="305"/>
                  <a:pt x="2613" y="283"/>
                  <a:pt x="2613" y="283"/>
                </a:cubicBezTo>
                <a:cubicBezTo>
                  <a:pt x="2604" y="254"/>
                  <a:pt x="2624" y="238"/>
                  <a:pt x="2646" y="223"/>
                </a:cubicBezTo>
                <a:cubicBezTo>
                  <a:pt x="2724" y="226"/>
                  <a:pt x="2789" y="222"/>
                  <a:pt x="2863" y="228"/>
                </a:cubicBezTo>
                <a:cubicBezTo>
                  <a:pt x="2870" y="239"/>
                  <a:pt x="2881" y="278"/>
                  <a:pt x="2885" y="283"/>
                </a:cubicBezTo>
                <a:cubicBezTo>
                  <a:pt x="2894" y="294"/>
                  <a:pt x="2925" y="300"/>
                  <a:pt x="2939" y="305"/>
                </a:cubicBezTo>
                <a:cubicBezTo>
                  <a:pt x="2966" y="302"/>
                  <a:pt x="2995" y="291"/>
                  <a:pt x="3021" y="299"/>
                </a:cubicBezTo>
                <a:cubicBezTo>
                  <a:pt x="3038" y="311"/>
                  <a:pt x="3055" y="320"/>
                  <a:pt x="3075" y="326"/>
                </a:cubicBezTo>
                <a:cubicBezTo>
                  <a:pt x="3113" y="352"/>
                  <a:pt x="3159" y="360"/>
                  <a:pt x="3200" y="381"/>
                </a:cubicBezTo>
                <a:cubicBezTo>
                  <a:pt x="3218" y="379"/>
                  <a:pt x="3237" y="381"/>
                  <a:pt x="3254" y="375"/>
                </a:cubicBezTo>
                <a:cubicBezTo>
                  <a:pt x="3259" y="373"/>
                  <a:pt x="3257" y="364"/>
                  <a:pt x="3260" y="359"/>
                </a:cubicBezTo>
                <a:cubicBezTo>
                  <a:pt x="3266" y="348"/>
                  <a:pt x="3278" y="334"/>
                  <a:pt x="3287" y="326"/>
                </a:cubicBezTo>
                <a:cubicBezTo>
                  <a:pt x="3307" y="308"/>
                  <a:pt x="3334" y="300"/>
                  <a:pt x="3358" y="288"/>
                </a:cubicBezTo>
                <a:cubicBezTo>
                  <a:pt x="3370" y="271"/>
                  <a:pt x="3384" y="262"/>
                  <a:pt x="3396" y="245"/>
                </a:cubicBezTo>
                <a:cubicBezTo>
                  <a:pt x="3416" y="178"/>
                  <a:pt x="3525" y="222"/>
                  <a:pt x="3570" y="223"/>
                </a:cubicBezTo>
                <a:cubicBezTo>
                  <a:pt x="3579" y="221"/>
                  <a:pt x="3591" y="225"/>
                  <a:pt x="3597" y="218"/>
                </a:cubicBezTo>
                <a:cubicBezTo>
                  <a:pt x="3623" y="191"/>
                  <a:pt x="3580" y="182"/>
                  <a:pt x="3619" y="196"/>
                </a:cubicBezTo>
                <a:cubicBezTo>
                  <a:pt x="3643" y="233"/>
                  <a:pt x="3628" y="224"/>
                  <a:pt x="3657" y="234"/>
                </a:cubicBezTo>
                <a:cubicBezTo>
                  <a:pt x="3693" y="227"/>
                  <a:pt x="3728" y="219"/>
                  <a:pt x="3765" y="212"/>
                </a:cubicBezTo>
                <a:cubicBezTo>
                  <a:pt x="3803" y="205"/>
                  <a:pt x="3820" y="190"/>
                  <a:pt x="3863" y="185"/>
                </a:cubicBezTo>
                <a:cubicBezTo>
                  <a:pt x="3892" y="187"/>
                  <a:pt x="3921" y="187"/>
                  <a:pt x="3950" y="190"/>
                </a:cubicBezTo>
                <a:cubicBezTo>
                  <a:pt x="4030" y="199"/>
                  <a:pt x="4102" y="234"/>
                  <a:pt x="4184" y="234"/>
                </a:cubicBezTo>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2ACFCDC6-6CD0-4058-9C03-513953C36B8D}"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EDEE744-7178-41C7-A387-C23ED9502271}" type="slidenum">
              <a:rPr lang="cs-CZ" altLang="cs-CZ">
                <a:latin typeface="Arial" panose="020B0604020202020204" pitchFamily="34" charset="0"/>
              </a:rPr>
              <a:pPr eaLnBrk="1" hangingPunct="1"/>
              <a:t>195</a:t>
            </a:fld>
            <a:endParaRPr lang="cs-CZ" altLang="cs-CZ">
              <a:latin typeface="Arial" panose="020B0604020202020204" pitchFamily="34" charset="0"/>
            </a:endParaRPr>
          </a:p>
        </p:txBody>
      </p:sp>
      <p:sp>
        <p:nvSpPr>
          <p:cNvPr id="199684" name="Rectangle 2"/>
          <p:cNvSpPr>
            <a:spLocks noGrp="1" noChangeArrowheads="1"/>
          </p:cNvSpPr>
          <p:nvPr>
            <p:ph type="title"/>
          </p:nvPr>
        </p:nvSpPr>
        <p:spPr>
          <a:xfrm>
            <a:off x="735013" y="382588"/>
            <a:ext cx="8356600" cy="1079500"/>
          </a:xfrm>
        </p:spPr>
        <p:txBody>
          <a:bodyPr/>
          <a:lstStyle/>
          <a:p>
            <a:pPr eaLnBrk="1" hangingPunct="1"/>
            <a:r>
              <a:rPr lang="cs-CZ" altLang="cs-CZ" smtClean="0"/>
              <a:t>Úspora výkonu</a:t>
            </a:r>
          </a:p>
        </p:txBody>
      </p:sp>
      <p:sp>
        <p:nvSpPr>
          <p:cNvPr id="199685" name="Rectangle 3"/>
          <p:cNvSpPr>
            <a:spLocks noGrp="1" noChangeArrowheads="1"/>
          </p:cNvSpPr>
          <p:nvPr>
            <p:ph type="body" idx="1"/>
          </p:nvPr>
        </p:nvSpPr>
        <p:spPr>
          <a:xfrm>
            <a:off x="269875" y="1538288"/>
            <a:ext cx="9290050" cy="4219575"/>
          </a:xfrm>
        </p:spPr>
        <p:txBody>
          <a:bodyPr/>
          <a:lstStyle/>
          <a:p>
            <a:pPr eaLnBrk="1" hangingPunct="1">
              <a:buFontTx/>
              <a:buNone/>
            </a:pPr>
            <a:r>
              <a:rPr lang="cs-CZ" altLang="cs-CZ" sz="3600" b="1" i="1" smtClean="0">
                <a:latin typeface="Arial Narrow" panose="020B0606020202030204" pitchFamily="34" charset="0"/>
              </a:rPr>
              <a:t>Podobně se řeší i otázka, kolik komunikačních kanálů s malou kapacitou lze nahradit kanálem s velkou kapacitou při statistickém multiplexingu.</a:t>
            </a:r>
            <a:endParaRPr lang="en-US" altLang="cs-CZ" sz="3600" b="1" i="1" smtClean="0">
              <a:latin typeface="Arial Narrow" panose="020B0606020202030204" pitchFamily="34" charset="0"/>
            </a:endParaRPr>
          </a:p>
          <a:p>
            <a:pPr eaLnBrk="1" hangingPunct="1">
              <a:buFontTx/>
              <a:buNone/>
            </a:pPr>
            <a:endParaRPr lang="cs-CZ" altLang="cs-CZ" b="1" i="1" smtClean="0">
              <a:latin typeface="Arial Narrow" panose="020B0606020202030204" pitchFamily="34" charset="0"/>
            </a:endParaRPr>
          </a:p>
        </p:txBody>
      </p:sp>
      <p:sp>
        <p:nvSpPr>
          <p:cNvPr id="199686" name="AutoShape 4"/>
          <p:cNvSpPr>
            <a:spLocks noChangeArrowheads="1"/>
          </p:cNvSpPr>
          <p:nvPr/>
        </p:nvSpPr>
        <p:spPr bwMode="auto">
          <a:xfrm>
            <a:off x="9094788"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2EB3C5D-497B-479F-BEB7-E4FF46E7187B}"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E29D29E-4CA5-4C32-9087-1EA542C80D8C}" type="slidenum">
              <a:rPr lang="cs-CZ" altLang="cs-CZ">
                <a:latin typeface="Arial" panose="020B0604020202020204" pitchFamily="34" charset="0"/>
              </a:rPr>
              <a:pPr eaLnBrk="1" hangingPunct="1"/>
              <a:t>196</a:t>
            </a:fld>
            <a:endParaRPr lang="cs-CZ" altLang="cs-CZ">
              <a:latin typeface="Arial" panose="020B0604020202020204" pitchFamily="34" charset="0"/>
            </a:endParaRPr>
          </a:p>
        </p:txBody>
      </p:sp>
      <p:sp>
        <p:nvSpPr>
          <p:cNvPr id="200708" name="Rectangle 2"/>
          <p:cNvSpPr>
            <a:spLocks noGrp="1" noChangeArrowheads="1"/>
          </p:cNvSpPr>
          <p:nvPr>
            <p:ph type="title"/>
          </p:nvPr>
        </p:nvSpPr>
        <p:spPr/>
        <p:txBody>
          <a:bodyPr/>
          <a:lstStyle/>
          <a:p>
            <a:pPr eaLnBrk="1" hangingPunct="1"/>
            <a:r>
              <a:rPr lang="cs-CZ" altLang="cs-CZ" smtClean="0"/>
              <a:t>Nevýhody tenkého klienta</a:t>
            </a:r>
          </a:p>
        </p:txBody>
      </p:sp>
      <p:sp>
        <p:nvSpPr>
          <p:cNvPr id="200709" name="Rectangle 3"/>
          <p:cNvSpPr>
            <a:spLocks noGrp="1" noChangeArrowheads="1"/>
          </p:cNvSpPr>
          <p:nvPr>
            <p:ph type="body" idx="1"/>
          </p:nvPr>
        </p:nvSpPr>
        <p:spPr>
          <a:xfrm>
            <a:off x="736600" y="1655911"/>
            <a:ext cx="8356600" cy="4103539"/>
          </a:xfrm>
        </p:spPr>
        <p:txBody>
          <a:bodyPr/>
          <a:lstStyle/>
          <a:p>
            <a:pPr eaLnBrk="1" hangingPunct="1">
              <a:lnSpc>
                <a:spcPct val="90000"/>
              </a:lnSpc>
            </a:pPr>
            <a:r>
              <a:rPr lang="cs-CZ" altLang="cs-CZ" sz="2800" dirty="0" smtClean="0">
                <a:latin typeface="Arial Narrow" panose="020B0606020202030204" pitchFamily="34" charset="0"/>
              </a:rPr>
              <a:t>Výpadek centrálních služeb znamená totální výpadek systému</a:t>
            </a:r>
          </a:p>
          <a:p>
            <a:pPr eaLnBrk="1" hangingPunct="1">
              <a:lnSpc>
                <a:spcPct val="90000"/>
              </a:lnSpc>
            </a:pPr>
            <a:r>
              <a:rPr lang="cs-CZ" altLang="cs-CZ" sz="2800" dirty="0" smtClean="0">
                <a:latin typeface="Arial Narrow" panose="020B0606020202030204" pitchFamily="34" charset="0"/>
              </a:rPr>
              <a:t>Některé služby mohou být lépe proveditelné lokálně.</a:t>
            </a:r>
          </a:p>
          <a:p>
            <a:pPr eaLnBrk="1" hangingPunct="1">
              <a:lnSpc>
                <a:spcPct val="90000"/>
              </a:lnSpc>
            </a:pPr>
            <a:r>
              <a:rPr lang="en-US" altLang="cs-CZ" sz="2800" dirty="0" err="1" smtClean="0">
                <a:latin typeface="Arial Narrow" panose="020B0606020202030204" pitchFamily="34" charset="0"/>
              </a:rPr>
              <a:t>Neochota</a:t>
            </a:r>
            <a:r>
              <a:rPr lang="en-US" altLang="cs-CZ" sz="2800" dirty="0" smtClean="0">
                <a:latin typeface="Arial Narrow" panose="020B0606020202030204" pitchFamily="34" charset="0"/>
              </a:rPr>
              <a:t> </a:t>
            </a:r>
            <a:r>
              <a:rPr lang="cs-CZ" altLang="cs-CZ" sz="2800" dirty="0" smtClean="0">
                <a:latin typeface="Arial Narrow" panose="020B0606020202030204" pitchFamily="34" charset="0"/>
              </a:rPr>
              <a:t>zvládat nové a cena přechodu na novou architekturu</a:t>
            </a:r>
          </a:p>
          <a:p>
            <a:pPr eaLnBrk="1" hangingPunct="1">
              <a:lnSpc>
                <a:spcPct val="90000"/>
              </a:lnSpc>
            </a:pPr>
            <a:r>
              <a:rPr lang="cs-CZ" altLang="cs-CZ" sz="2800" dirty="0" smtClean="0">
                <a:latin typeface="Arial Narrow" panose="020B0606020202030204" pitchFamily="34" charset="0"/>
              </a:rPr>
              <a:t>Ztráta lokální prestiže (odpovědnost je na centru)</a:t>
            </a:r>
          </a:p>
          <a:p>
            <a:pPr eaLnBrk="1" hangingPunct="1">
              <a:lnSpc>
                <a:spcPct val="90000"/>
              </a:lnSpc>
            </a:pPr>
            <a:r>
              <a:rPr lang="cs-CZ" altLang="cs-CZ" sz="2800" dirty="0" smtClean="0">
                <a:latin typeface="Arial Narrow" panose="020B0606020202030204" pitchFamily="34" charset="0"/>
              </a:rPr>
              <a:t>Obtížnější outsourcing (viz ale servisní orientaci)</a:t>
            </a:r>
          </a:p>
          <a:p>
            <a:pPr eaLnBrk="1" hangingPunct="1">
              <a:lnSpc>
                <a:spcPct val="90000"/>
              </a:lnSpc>
            </a:pPr>
            <a:r>
              <a:rPr lang="cs-CZ" altLang="cs-CZ" sz="2800" dirty="0" smtClean="0">
                <a:latin typeface="Arial Narrow" panose="020B0606020202030204" pitchFamily="34" charset="0"/>
              </a:rPr>
              <a:t>U systémů s několika málo klienty neefektivní</a:t>
            </a:r>
          </a:p>
          <a:p>
            <a:pPr eaLnBrk="1" hangingPunct="1">
              <a:lnSpc>
                <a:spcPct val="90000"/>
              </a:lnSpc>
            </a:pPr>
            <a:r>
              <a:rPr lang="cs-CZ" altLang="cs-CZ" sz="2800" b="1" dirty="0" smtClean="0">
                <a:solidFill>
                  <a:srgbClr val="FF0000"/>
                </a:solidFill>
                <a:latin typeface="Arial Narrow" panose="020B0606020202030204" pitchFamily="34" charset="0"/>
              </a:rPr>
              <a:t>Přetěžování</a:t>
            </a:r>
            <a:r>
              <a:rPr lang="cs-CZ" altLang="cs-CZ" sz="2800" b="1" u="sng" dirty="0" smtClean="0">
                <a:solidFill>
                  <a:srgbClr val="FF0000"/>
                </a:solidFill>
                <a:latin typeface="Arial Narrow" panose="020B0606020202030204" pitchFamily="34" charset="0"/>
              </a:rPr>
              <a:t> </a:t>
            </a:r>
            <a:r>
              <a:rPr lang="cs-CZ" altLang="cs-CZ" sz="2800" b="1" dirty="0" smtClean="0">
                <a:solidFill>
                  <a:srgbClr val="FF0000"/>
                </a:solidFill>
                <a:latin typeface="Arial Narrow" panose="020B0606020202030204" pitchFamily="34" charset="0"/>
              </a:rPr>
              <a:t>sítě u distribuovaných řešení</a:t>
            </a:r>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quarter" idx="10"/>
          </p:nvPr>
        </p:nvSpPr>
        <p:spPr/>
        <p:txBody>
          <a:bodyPr/>
          <a:lstStyle/>
          <a:p>
            <a:pPr>
              <a:defRPr/>
            </a:pPr>
            <a:fld id="{E6CD02CF-537A-48A2-8D5A-EFAEFD7E92B7}" type="datetime1">
              <a:rPr lang="cs-CZ"/>
              <a:pPr>
                <a:defRPr/>
              </a:pPr>
              <a:t>3.10.2015</a:t>
            </a:fld>
            <a:endParaRPr lang="cs-CZ"/>
          </a:p>
        </p:txBody>
      </p:sp>
      <p:sp>
        <p:nvSpPr>
          <p:cNvPr id="32"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6B6D9C9-7051-454B-85CE-EEE648D2DA7B}" type="slidenum">
              <a:rPr lang="cs-CZ" altLang="cs-CZ">
                <a:latin typeface="Arial" panose="020B0604020202020204" pitchFamily="34" charset="0"/>
              </a:rPr>
              <a:pPr eaLnBrk="1" hangingPunct="1"/>
              <a:t>197</a:t>
            </a:fld>
            <a:endParaRPr lang="cs-CZ" altLang="cs-CZ">
              <a:latin typeface="Arial" panose="020B0604020202020204" pitchFamily="34" charset="0"/>
            </a:endParaRPr>
          </a:p>
        </p:txBody>
      </p:sp>
      <p:sp>
        <p:nvSpPr>
          <p:cNvPr id="201732" name="Rectangle 4"/>
          <p:cNvSpPr>
            <a:spLocks noGrp="1" noChangeArrowheads="1"/>
          </p:cNvSpPr>
          <p:nvPr>
            <p:ph type="title"/>
          </p:nvPr>
        </p:nvSpPr>
        <p:spPr>
          <a:xfrm>
            <a:off x="735013" y="0"/>
            <a:ext cx="8356600" cy="1079500"/>
          </a:xfrm>
        </p:spPr>
        <p:txBody>
          <a:bodyPr/>
          <a:lstStyle/>
          <a:p>
            <a:pPr eaLnBrk="1" hangingPunct="1"/>
            <a:r>
              <a:rPr lang="cs-CZ" altLang="cs-CZ" sz="3600" smtClean="0">
                <a:latin typeface="Arial Narrow" panose="020B0606020202030204" pitchFamily="34" charset="0"/>
              </a:rPr>
              <a:t>Třívrstvá architektura, </a:t>
            </a:r>
            <a:endParaRPr lang="cs-CZ" altLang="cs-CZ" smtClean="0">
              <a:latin typeface="Arial Narrow" panose="020B0606020202030204" pitchFamily="34" charset="0"/>
            </a:endParaRPr>
          </a:p>
        </p:txBody>
      </p:sp>
      <p:pic>
        <p:nvPicPr>
          <p:cNvPr id="20173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584325"/>
            <a:ext cx="3587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734" name="Text Box 9"/>
          <p:cNvSpPr txBox="1">
            <a:spLocks noChangeArrowheads="1"/>
          </p:cNvSpPr>
          <p:nvPr/>
        </p:nvSpPr>
        <p:spPr bwMode="auto">
          <a:xfrm>
            <a:off x="3440113" y="1511300"/>
            <a:ext cx="1801812"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Uživatelské rozhraní</a:t>
            </a:r>
          </a:p>
        </p:txBody>
      </p:sp>
      <p:sp>
        <p:nvSpPr>
          <p:cNvPr id="201735" name="Line 10"/>
          <p:cNvSpPr>
            <a:spLocks noChangeShapeType="1"/>
          </p:cNvSpPr>
          <p:nvPr/>
        </p:nvSpPr>
        <p:spPr bwMode="auto">
          <a:xfrm>
            <a:off x="5324475" y="1944688"/>
            <a:ext cx="114776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36" name="Text Box 11"/>
          <p:cNvSpPr txBox="1">
            <a:spLocks noChangeArrowheads="1"/>
          </p:cNvSpPr>
          <p:nvPr/>
        </p:nvSpPr>
        <p:spPr bwMode="auto">
          <a:xfrm>
            <a:off x="3357563" y="2663825"/>
            <a:ext cx="18034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Aplikační vrstva</a:t>
            </a:r>
          </a:p>
        </p:txBody>
      </p:sp>
      <p:sp>
        <p:nvSpPr>
          <p:cNvPr id="201737" name="Text Box 12"/>
          <p:cNvSpPr txBox="1">
            <a:spLocks noChangeArrowheads="1"/>
          </p:cNvSpPr>
          <p:nvPr/>
        </p:nvSpPr>
        <p:spPr bwMode="auto">
          <a:xfrm>
            <a:off x="3357563" y="3887788"/>
            <a:ext cx="18034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Datová  vrstva</a:t>
            </a:r>
          </a:p>
        </p:txBody>
      </p:sp>
      <p:sp>
        <p:nvSpPr>
          <p:cNvPr id="201738" name="AutoShape 13"/>
          <p:cNvSpPr>
            <a:spLocks noChangeArrowheads="1"/>
          </p:cNvSpPr>
          <p:nvPr/>
        </p:nvSpPr>
        <p:spPr bwMode="auto">
          <a:xfrm>
            <a:off x="3687763" y="5327650"/>
            <a:ext cx="736600"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1739" name="AutoShape 14"/>
          <p:cNvSpPr>
            <a:spLocks noChangeArrowheads="1"/>
          </p:cNvSpPr>
          <p:nvPr/>
        </p:nvSpPr>
        <p:spPr bwMode="auto">
          <a:xfrm>
            <a:off x="2620963" y="5327650"/>
            <a:ext cx="736600"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1740" name="AutoShape 15"/>
          <p:cNvSpPr>
            <a:spLocks noChangeArrowheads="1"/>
          </p:cNvSpPr>
          <p:nvPr/>
        </p:nvSpPr>
        <p:spPr bwMode="auto">
          <a:xfrm>
            <a:off x="4832350" y="5327650"/>
            <a:ext cx="738188"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1741" name="Line 16"/>
          <p:cNvSpPr>
            <a:spLocks noChangeShapeType="1"/>
          </p:cNvSpPr>
          <p:nvPr/>
        </p:nvSpPr>
        <p:spPr bwMode="auto">
          <a:xfrm>
            <a:off x="4259263" y="230346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1742" name="Line 17"/>
          <p:cNvSpPr>
            <a:spLocks noChangeShapeType="1"/>
          </p:cNvSpPr>
          <p:nvPr/>
        </p:nvSpPr>
        <p:spPr bwMode="auto">
          <a:xfrm>
            <a:off x="4259263" y="345598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1743" name="Line 18"/>
          <p:cNvSpPr>
            <a:spLocks noChangeShapeType="1"/>
          </p:cNvSpPr>
          <p:nvPr/>
        </p:nvSpPr>
        <p:spPr bwMode="auto">
          <a:xfrm flipH="1">
            <a:off x="3113088" y="4392613"/>
            <a:ext cx="1081087" cy="9350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1744" name="Line 19"/>
          <p:cNvSpPr>
            <a:spLocks noChangeShapeType="1"/>
          </p:cNvSpPr>
          <p:nvPr/>
        </p:nvSpPr>
        <p:spPr bwMode="auto">
          <a:xfrm flipH="1">
            <a:off x="4095750" y="4392613"/>
            <a:ext cx="98425" cy="9350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1745" name="Line 20"/>
          <p:cNvSpPr>
            <a:spLocks noChangeShapeType="1"/>
          </p:cNvSpPr>
          <p:nvPr/>
        </p:nvSpPr>
        <p:spPr bwMode="auto">
          <a:xfrm>
            <a:off x="4194175" y="4392613"/>
            <a:ext cx="1047750" cy="10080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1746" name="Line 21"/>
          <p:cNvSpPr>
            <a:spLocks noChangeShapeType="1"/>
          </p:cNvSpPr>
          <p:nvPr/>
        </p:nvSpPr>
        <p:spPr bwMode="auto">
          <a:xfrm>
            <a:off x="5160963" y="3095625"/>
            <a:ext cx="9842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47" name="Line 22"/>
          <p:cNvSpPr>
            <a:spLocks noChangeShapeType="1"/>
          </p:cNvSpPr>
          <p:nvPr/>
        </p:nvSpPr>
        <p:spPr bwMode="auto">
          <a:xfrm>
            <a:off x="5160963" y="4319588"/>
            <a:ext cx="9842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48" name="Text Box 23"/>
          <p:cNvSpPr txBox="1">
            <a:spLocks noChangeArrowheads="1"/>
          </p:cNvSpPr>
          <p:nvPr/>
        </p:nvSpPr>
        <p:spPr bwMode="auto">
          <a:xfrm>
            <a:off x="6267450" y="3024188"/>
            <a:ext cx="54927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Jiné aplikace</a:t>
            </a:r>
          </a:p>
        </p:txBody>
      </p:sp>
      <p:sp>
        <p:nvSpPr>
          <p:cNvPr id="201749" name="Freeform 25"/>
          <p:cNvSpPr>
            <a:spLocks/>
          </p:cNvSpPr>
          <p:nvPr/>
        </p:nvSpPr>
        <p:spPr bwMode="auto">
          <a:xfrm>
            <a:off x="6064250" y="2792413"/>
            <a:ext cx="1390650" cy="1958975"/>
          </a:xfrm>
          <a:custGeom>
            <a:avLst/>
            <a:gdLst>
              <a:gd name="T0" fmla="*/ 2147483647 w 926"/>
              <a:gd name="T1" fmla="*/ 2147483647 h 1477"/>
              <a:gd name="T2" fmla="*/ 2147483647 w 926"/>
              <a:gd name="T3" fmla="*/ 2147483647 h 1477"/>
              <a:gd name="T4" fmla="*/ 2147483647 w 926"/>
              <a:gd name="T5" fmla="*/ 2147483647 h 1477"/>
              <a:gd name="T6" fmla="*/ 2147483647 w 926"/>
              <a:gd name="T7" fmla="*/ 2147483647 h 1477"/>
              <a:gd name="T8" fmla="*/ 2147483647 w 926"/>
              <a:gd name="T9" fmla="*/ 2147483647 h 1477"/>
              <a:gd name="T10" fmla="*/ 2147483647 w 926"/>
              <a:gd name="T11" fmla="*/ 2147483647 h 1477"/>
              <a:gd name="T12" fmla="*/ 2147483647 w 926"/>
              <a:gd name="T13" fmla="*/ 2147483647 h 1477"/>
              <a:gd name="T14" fmla="*/ 2147483647 w 926"/>
              <a:gd name="T15" fmla="*/ 2147483647 h 1477"/>
              <a:gd name="T16" fmla="*/ 2147483647 w 926"/>
              <a:gd name="T17" fmla="*/ 2147483647 h 1477"/>
              <a:gd name="T18" fmla="*/ 2147483647 w 926"/>
              <a:gd name="T19" fmla="*/ 2147483647 h 1477"/>
              <a:gd name="T20" fmla="*/ 2147483647 w 926"/>
              <a:gd name="T21" fmla="*/ 2147483647 h 1477"/>
              <a:gd name="T22" fmla="*/ 2147483647 w 926"/>
              <a:gd name="T23" fmla="*/ 2147483647 h 1477"/>
              <a:gd name="T24" fmla="*/ 2147483647 w 926"/>
              <a:gd name="T25" fmla="*/ 2147483647 h 1477"/>
              <a:gd name="T26" fmla="*/ 2147483647 w 926"/>
              <a:gd name="T27" fmla="*/ 2147483647 h 1477"/>
              <a:gd name="T28" fmla="*/ 2147483647 w 926"/>
              <a:gd name="T29" fmla="*/ 2147483647 h 1477"/>
              <a:gd name="T30" fmla="*/ 2147483647 w 926"/>
              <a:gd name="T31" fmla="*/ 2147483647 h 1477"/>
              <a:gd name="T32" fmla="*/ 2147483647 w 926"/>
              <a:gd name="T33" fmla="*/ 2147483647 h 1477"/>
              <a:gd name="T34" fmla="*/ 2147483647 w 926"/>
              <a:gd name="T35" fmla="*/ 2147483647 h 1477"/>
              <a:gd name="T36" fmla="*/ 2147483647 w 926"/>
              <a:gd name="T37" fmla="*/ 2147483647 h 1477"/>
              <a:gd name="T38" fmla="*/ 2147483647 w 926"/>
              <a:gd name="T39" fmla="*/ 2147483647 h 1477"/>
              <a:gd name="T40" fmla="*/ 2147483647 w 926"/>
              <a:gd name="T41" fmla="*/ 2147483647 h 1477"/>
              <a:gd name="T42" fmla="*/ 2147483647 w 926"/>
              <a:gd name="T43" fmla="*/ 2147483647 h 1477"/>
              <a:gd name="T44" fmla="*/ 2147483647 w 926"/>
              <a:gd name="T45" fmla="*/ 2147483647 h 1477"/>
              <a:gd name="T46" fmla="*/ 2147483647 w 926"/>
              <a:gd name="T47" fmla="*/ 2147483647 h 147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26"/>
              <a:gd name="T73" fmla="*/ 0 h 1477"/>
              <a:gd name="T74" fmla="*/ 926 w 926"/>
              <a:gd name="T75" fmla="*/ 1477 h 147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26" h="1477">
                <a:moveTo>
                  <a:pt x="354" y="70"/>
                </a:moveTo>
                <a:cubicBezTo>
                  <a:pt x="343" y="0"/>
                  <a:pt x="335" y="17"/>
                  <a:pt x="267" y="26"/>
                </a:cubicBezTo>
                <a:cubicBezTo>
                  <a:pt x="238" y="46"/>
                  <a:pt x="198" y="54"/>
                  <a:pt x="172" y="77"/>
                </a:cubicBezTo>
                <a:cubicBezTo>
                  <a:pt x="140" y="105"/>
                  <a:pt x="108" y="137"/>
                  <a:pt x="84" y="172"/>
                </a:cubicBezTo>
                <a:cubicBezTo>
                  <a:pt x="57" y="282"/>
                  <a:pt x="63" y="396"/>
                  <a:pt x="48" y="508"/>
                </a:cubicBezTo>
                <a:cubicBezTo>
                  <a:pt x="57" y="646"/>
                  <a:pt x="71" y="673"/>
                  <a:pt x="77" y="836"/>
                </a:cubicBezTo>
                <a:cubicBezTo>
                  <a:pt x="83" y="1171"/>
                  <a:pt x="0" y="1239"/>
                  <a:pt x="208" y="1397"/>
                </a:cubicBezTo>
                <a:cubicBezTo>
                  <a:pt x="236" y="1474"/>
                  <a:pt x="431" y="1473"/>
                  <a:pt x="493" y="1477"/>
                </a:cubicBezTo>
                <a:cubicBezTo>
                  <a:pt x="512" y="1475"/>
                  <a:pt x="533" y="1476"/>
                  <a:pt x="551" y="1470"/>
                </a:cubicBezTo>
                <a:cubicBezTo>
                  <a:pt x="594" y="1455"/>
                  <a:pt x="588" y="1442"/>
                  <a:pt x="617" y="1419"/>
                </a:cubicBezTo>
                <a:cubicBezTo>
                  <a:pt x="650" y="1392"/>
                  <a:pt x="684" y="1377"/>
                  <a:pt x="719" y="1353"/>
                </a:cubicBezTo>
                <a:cubicBezTo>
                  <a:pt x="741" y="1320"/>
                  <a:pt x="777" y="1307"/>
                  <a:pt x="806" y="1280"/>
                </a:cubicBezTo>
                <a:cubicBezTo>
                  <a:pt x="848" y="1241"/>
                  <a:pt x="875" y="1213"/>
                  <a:pt x="901" y="1164"/>
                </a:cubicBezTo>
                <a:cubicBezTo>
                  <a:pt x="926" y="1059"/>
                  <a:pt x="893" y="880"/>
                  <a:pt x="828" y="785"/>
                </a:cubicBezTo>
                <a:cubicBezTo>
                  <a:pt x="816" y="746"/>
                  <a:pt x="789" y="714"/>
                  <a:pt x="777" y="675"/>
                </a:cubicBezTo>
                <a:cubicBezTo>
                  <a:pt x="767" y="644"/>
                  <a:pt x="758" y="615"/>
                  <a:pt x="740" y="588"/>
                </a:cubicBezTo>
                <a:cubicBezTo>
                  <a:pt x="718" y="519"/>
                  <a:pt x="648" y="484"/>
                  <a:pt x="595" y="442"/>
                </a:cubicBezTo>
                <a:cubicBezTo>
                  <a:pt x="584" y="433"/>
                  <a:pt x="576" y="422"/>
                  <a:pt x="565" y="413"/>
                </a:cubicBezTo>
                <a:cubicBezTo>
                  <a:pt x="556" y="405"/>
                  <a:pt x="546" y="398"/>
                  <a:pt x="536" y="391"/>
                </a:cubicBezTo>
                <a:cubicBezTo>
                  <a:pt x="523" y="364"/>
                  <a:pt x="516" y="339"/>
                  <a:pt x="507" y="311"/>
                </a:cubicBezTo>
                <a:cubicBezTo>
                  <a:pt x="523" y="272"/>
                  <a:pt x="538" y="254"/>
                  <a:pt x="573" y="231"/>
                </a:cubicBezTo>
                <a:cubicBezTo>
                  <a:pt x="615" y="173"/>
                  <a:pt x="615" y="167"/>
                  <a:pt x="544" y="143"/>
                </a:cubicBezTo>
                <a:cubicBezTo>
                  <a:pt x="504" y="116"/>
                  <a:pt x="466" y="100"/>
                  <a:pt x="420" y="85"/>
                </a:cubicBezTo>
                <a:cubicBezTo>
                  <a:pt x="352" y="63"/>
                  <a:pt x="354" y="101"/>
                  <a:pt x="354" y="70"/>
                </a:cubicBez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1750" name="Text Box 26"/>
          <p:cNvSpPr txBox="1">
            <a:spLocks noChangeArrowheads="1"/>
          </p:cNvSpPr>
          <p:nvPr/>
        </p:nvSpPr>
        <p:spPr bwMode="auto">
          <a:xfrm>
            <a:off x="1230313" y="1655763"/>
            <a:ext cx="1571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sz="2400"/>
          </a:p>
        </p:txBody>
      </p:sp>
      <p:sp>
        <p:nvSpPr>
          <p:cNvPr id="201751" name="Text Box 27"/>
          <p:cNvSpPr txBox="1">
            <a:spLocks noChangeArrowheads="1"/>
          </p:cNvSpPr>
          <p:nvPr/>
        </p:nvSpPr>
        <p:spPr bwMode="auto">
          <a:xfrm>
            <a:off x="1146175" y="1871663"/>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Klient</a:t>
            </a:r>
          </a:p>
        </p:txBody>
      </p:sp>
      <p:sp>
        <p:nvSpPr>
          <p:cNvPr id="201752" name="Text Box 28"/>
          <p:cNvSpPr txBox="1">
            <a:spLocks noChangeArrowheads="1"/>
          </p:cNvSpPr>
          <p:nvPr/>
        </p:nvSpPr>
        <p:spPr bwMode="auto">
          <a:xfrm>
            <a:off x="1063625" y="3024188"/>
            <a:ext cx="2049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t>Aplikační server</a:t>
            </a:r>
          </a:p>
        </p:txBody>
      </p:sp>
      <p:sp>
        <p:nvSpPr>
          <p:cNvPr id="201753" name="Text Box 29"/>
          <p:cNvSpPr txBox="1">
            <a:spLocks noChangeArrowheads="1"/>
          </p:cNvSpPr>
          <p:nvPr/>
        </p:nvSpPr>
        <p:spPr bwMode="auto">
          <a:xfrm>
            <a:off x="1063625" y="4103688"/>
            <a:ext cx="1966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t>Datový server</a:t>
            </a:r>
          </a:p>
        </p:txBody>
      </p:sp>
      <p:sp>
        <p:nvSpPr>
          <p:cNvPr id="201754" name="Text Box 30"/>
          <p:cNvSpPr txBox="1">
            <a:spLocks noChangeArrowheads="1"/>
          </p:cNvSpPr>
          <p:nvPr/>
        </p:nvSpPr>
        <p:spPr bwMode="auto">
          <a:xfrm>
            <a:off x="1146175" y="5111750"/>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Data</a:t>
            </a:r>
          </a:p>
        </p:txBody>
      </p:sp>
      <p:sp>
        <p:nvSpPr>
          <p:cNvPr id="201755" name="Line 31"/>
          <p:cNvSpPr>
            <a:spLocks noChangeShapeType="1"/>
          </p:cNvSpPr>
          <p:nvPr/>
        </p:nvSpPr>
        <p:spPr bwMode="auto">
          <a:xfrm>
            <a:off x="1146175" y="2879725"/>
            <a:ext cx="1801813"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1756" name="Line 32"/>
          <p:cNvSpPr>
            <a:spLocks noChangeShapeType="1"/>
          </p:cNvSpPr>
          <p:nvPr/>
        </p:nvSpPr>
        <p:spPr bwMode="auto">
          <a:xfrm>
            <a:off x="1063625" y="3743325"/>
            <a:ext cx="1803400"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1757" name="Line 33"/>
          <p:cNvSpPr>
            <a:spLocks noChangeShapeType="1"/>
          </p:cNvSpPr>
          <p:nvPr/>
        </p:nvSpPr>
        <p:spPr bwMode="auto">
          <a:xfrm>
            <a:off x="2703513" y="2663825"/>
            <a:ext cx="0"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58" name="Line 34"/>
          <p:cNvSpPr>
            <a:spLocks noChangeShapeType="1"/>
          </p:cNvSpPr>
          <p:nvPr/>
        </p:nvSpPr>
        <p:spPr bwMode="auto">
          <a:xfrm>
            <a:off x="2703513" y="3455988"/>
            <a:ext cx="0"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59" name="Line 35"/>
          <p:cNvSpPr>
            <a:spLocks noChangeShapeType="1"/>
          </p:cNvSpPr>
          <p:nvPr/>
        </p:nvSpPr>
        <p:spPr bwMode="auto">
          <a:xfrm flipV="1">
            <a:off x="5302250" y="4533900"/>
            <a:ext cx="927100" cy="8159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1760" name="AutoShape 36"/>
          <p:cNvSpPr>
            <a:spLocks noChangeArrowheads="1"/>
          </p:cNvSpPr>
          <p:nvPr/>
        </p:nvSpPr>
        <p:spPr bwMode="auto">
          <a:xfrm>
            <a:off x="9172575" y="0"/>
            <a:ext cx="77788" cy="177800"/>
          </a:xfrm>
          <a:prstGeom prst="upArrow">
            <a:avLst>
              <a:gd name="adj1" fmla="val 50000"/>
              <a:gd name="adj2" fmla="val 6190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1761" name="TextovéPole 32"/>
          <p:cNvSpPr txBox="1">
            <a:spLocks noChangeArrowheads="1"/>
          </p:cNvSpPr>
          <p:nvPr/>
        </p:nvSpPr>
        <p:spPr bwMode="auto">
          <a:xfrm>
            <a:off x="5778500" y="5184775"/>
            <a:ext cx="2527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Vrstva může být celá podsíť</a:t>
            </a:r>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0C6A96B6-C57F-45E9-AA18-2131740EC2C6}"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B4D2E16C-684E-4349-BB29-E0ACF945F4CD}" type="slidenum">
              <a:rPr lang="cs-CZ" altLang="cs-CZ">
                <a:latin typeface="Arial" panose="020B0604020202020204" pitchFamily="34" charset="0"/>
              </a:rPr>
              <a:pPr eaLnBrk="1" hangingPunct="1"/>
              <a:t>198</a:t>
            </a:fld>
            <a:endParaRPr lang="cs-CZ" altLang="cs-CZ">
              <a:latin typeface="Arial" panose="020B0604020202020204" pitchFamily="34" charset="0"/>
            </a:endParaRPr>
          </a:p>
        </p:txBody>
      </p:sp>
      <p:sp>
        <p:nvSpPr>
          <p:cNvPr id="202756" name="Rectangle 2"/>
          <p:cNvSpPr>
            <a:spLocks noGrp="1" noChangeArrowheads="1"/>
          </p:cNvSpPr>
          <p:nvPr>
            <p:ph type="title"/>
          </p:nvPr>
        </p:nvSpPr>
        <p:spPr>
          <a:xfrm>
            <a:off x="657225" y="993775"/>
            <a:ext cx="8355013" cy="1081088"/>
          </a:xfrm>
        </p:spPr>
        <p:txBody>
          <a:bodyPr/>
          <a:lstStyle/>
          <a:p>
            <a:pPr eaLnBrk="1" hangingPunct="1"/>
            <a:r>
              <a:rPr lang="cs-CZ" altLang="cs-CZ" smtClean="0"/>
              <a:t>Vliv objektové orientace</a:t>
            </a:r>
          </a:p>
        </p:txBody>
      </p:sp>
      <p:sp>
        <p:nvSpPr>
          <p:cNvPr id="202757" name="Rectangle 3"/>
          <p:cNvSpPr>
            <a:spLocks noGrp="1" noChangeArrowheads="1"/>
          </p:cNvSpPr>
          <p:nvPr>
            <p:ph type="body" idx="1"/>
          </p:nvPr>
        </p:nvSpPr>
        <p:spPr>
          <a:xfrm>
            <a:off x="735013" y="2232025"/>
            <a:ext cx="8356600" cy="3187700"/>
          </a:xfrm>
        </p:spPr>
        <p:txBody>
          <a:bodyPr/>
          <a:lstStyle/>
          <a:p>
            <a:pPr algn="ctr" eaLnBrk="1" hangingPunct="1">
              <a:lnSpc>
                <a:spcPct val="80000"/>
              </a:lnSpc>
              <a:buFontTx/>
              <a:buNone/>
            </a:pPr>
            <a:r>
              <a:rPr lang="cs-CZ" altLang="cs-CZ" sz="2400" smtClean="0"/>
              <a:t>Objektová orientace usnadňuje přesuny částí programů mezi jednotlivými počítači a mezi sebou, srv. technologii CORBA. To usnadňuje přeměnu tlustého klienta na klienta tenkého a naopak.</a:t>
            </a:r>
          </a:p>
          <a:p>
            <a:pPr algn="ctr" eaLnBrk="1" hangingPunct="1">
              <a:lnSpc>
                <a:spcPct val="80000"/>
              </a:lnSpc>
              <a:buFontTx/>
              <a:buNone/>
            </a:pPr>
            <a:r>
              <a:rPr lang="cs-CZ" altLang="cs-CZ" sz="2400" smtClean="0"/>
              <a:t>Pozor: Nevýhodou je tendence k jemnozrnnému rozhraní použitých SW komponent a k rozhraní, kterému uživatel nerozumí (volání procedur). V SOA to značně ztěžuje používání některých technologií a zhoršuje uživatelské vlastnosti (dynamiky změn, agilitu používání, sourcing a dokoce řešení soudních sporů)  </a:t>
            </a:r>
          </a:p>
        </p:txBody>
      </p:sp>
      <p:sp>
        <p:nvSpPr>
          <p:cNvPr id="202758" name="AutoShape 4"/>
          <p:cNvSpPr>
            <a:spLocks noChangeArrowheads="1"/>
          </p:cNvSpPr>
          <p:nvPr/>
        </p:nvSpPr>
        <p:spPr bwMode="auto">
          <a:xfrm>
            <a:off x="9093200" y="0"/>
            <a:ext cx="80963" cy="360363"/>
          </a:xfrm>
          <a:prstGeom prst="upArrow">
            <a:avLst>
              <a:gd name="adj1" fmla="val 50000"/>
              <a:gd name="adj2" fmla="val 120547"/>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88FB1F78-C843-481C-AD43-A111FEE2973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4A72424-0239-481B-9D76-3F16218F072E}" type="slidenum">
              <a:rPr lang="cs-CZ" altLang="cs-CZ">
                <a:latin typeface="Arial" panose="020B0604020202020204" pitchFamily="34" charset="0"/>
              </a:rPr>
              <a:pPr eaLnBrk="1" hangingPunct="1"/>
              <a:t>199</a:t>
            </a:fld>
            <a:endParaRPr lang="cs-CZ" altLang="cs-CZ">
              <a:latin typeface="Arial" panose="020B0604020202020204" pitchFamily="34" charset="0"/>
            </a:endParaRPr>
          </a:p>
        </p:txBody>
      </p:sp>
      <p:sp>
        <p:nvSpPr>
          <p:cNvPr id="203780" name="Rectangle 2"/>
          <p:cNvSpPr>
            <a:spLocks noGrp="1" noChangeArrowheads="1"/>
          </p:cNvSpPr>
          <p:nvPr>
            <p:ph type="title"/>
          </p:nvPr>
        </p:nvSpPr>
        <p:spPr/>
        <p:txBody>
          <a:bodyPr/>
          <a:lstStyle/>
          <a:p>
            <a:pPr eaLnBrk="1" hangingPunct="1"/>
            <a:r>
              <a:rPr lang="cs-CZ" altLang="cs-CZ" sz="4000" smtClean="0"/>
              <a:t>Spoje s jinými systémy, diskuse variant</a:t>
            </a:r>
          </a:p>
        </p:txBody>
      </p:sp>
      <p:sp>
        <p:nvSpPr>
          <p:cNvPr id="203781" name="Rectangle 3"/>
          <p:cNvSpPr>
            <a:spLocks noGrp="1" noChangeArrowheads="1"/>
          </p:cNvSpPr>
          <p:nvPr>
            <p:ph type="body" idx="1"/>
          </p:nvPr>
        </p:nvSpPr>
        <p:spPr/>
        <p:txBody>
          <a:bodyPr/>
          <a:lstStyle/>
          <a:p>
            <a:pPr eaLnBrk="1" hangingPunct="1">
              <a:lnSpc>
                <a:spcPct val="90000"/>
              </a:lnSpc>
            </a:pPr>
            <a:r>
              <a:rPr lang="cs-CZ" altLang="cs-CZ" sz="2800" smtClean="0">
                <a:latin typeface="Arial Narrow" panose="020B0606020202030204" pitchFamily="34" charset="0"/>
              </a:rPr>
              <a:t>Spoje na aplikační vrstvu jsou nejbezpečnější,  poskytuje přístup k funkcím partnera, avšak jsou málo flexibilní neboť umožňují jen to, s čím tvůrce systémů počítal </a:t>
            </a:r>
          </a:p>
          <a:p>
            <a:pPr eaLnBrk="1" hangingPunct="1">
              <a:lnSpc>
                <a:spcPct val="90000"/>
              </a:lnSpc>
            </a:pPr>
            <a:r>
              <a:rPr lang="cs-CZ" altLang="cs-CZ" sz="2800" smtClean="0">
                <a:latin typeface="Arial Narrow" panose="020B0606020202030204" pitchFamily="34" charset="0"/>
              </a:rPr>
              <a:t>Spoj na datovou vrstvu je flexibilnější, neposkytuje ale funkce partnera a je riskantnější, i když ne příliš.</a:t>
            </a:r>
          </a:p>
          <a:p>
            <a:pPr eaLnBrk="1" hangingPunct="1">
              <a:lnSpc>
                <a:spcPct val="90000"/>
              </a:lnSpc>
            </a:pPr>
            <a:r>
              <a:rPr lang="cs-CZ" altLang="cs-CZ" sz="2800" smtClean="0">
                <a:latin typeface="Arial Narrow" panose="020B0606020202030204" pitchFamily="34" charset="0"/>
              </a:rPr>
              <a:t>Spoj na DB závisí na konkrétní implementaci, mohou být proto problémy s přenositelností, a je velmi riskantní (pokud není omezen na čtení, možnost čtení se málo využívá) </a:t>
            </a:r>
          </a:p>
        </p:txBody>
      </p:sp>
      <p:sp>
        <p:nvSpPr>
          <p:cNvPr id="203782" name="AutoShape 4"/>
          <p:cNvSpPr>
            <a:spLocks noChangeArrowheads="1"/>
          </p:cNvSpPr>
          <p:nvPr/>
        </p:nvSpPr>
        <p:spPr bwMode="auto">
          <a:xfrm>
            <a:off x="9172575" y="0"/>
            <a:ext cx="77788" cy="109538"/>
          </a:xfrm>
          <a:prstGeom prst="upArrow">
            <a:avLst>
              <a:gd name="adj1" fmla="val 50000"/>
              <a:gd name="adj2" fmla="val 381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7025" y="287338"/>
            <a:ext cx="9012238" cy="1081087"/>
          </a:xfrm>
        </p:spPr>
        <p:txBody>
          <a:bodyPr/>
          <a:lstStyle/>
          <a:p>
            <a:pPr eaLnBrk="1" hangingPunct="1"/>
            <a:r>
              <a:rPr lang="cs-CZ" altLang="cs-CZ" smtClean="0"/>
              <a:t>Informační systémy </a:t>
            </a:r>
            <a:r>
              <a:rPr lang="cs-CZ" altLang="cs-CZ" sz="2800" smtClean="0"/>
              <a:t>opakování</a:t>
            </a:r>
          </a:p>
        </p:txBody>
      </p:sp>
      <p:sp>
        <p:nvSpPr>
          <p:cNvPr id="2051" name="Rectangle 3"/>
          <p:cNvSpPr>
            <a:spLocks noGrp="1" noChangeArrowheads="1"/>
          </p:cNvSpPr>
          <p:nvPr>
            <p:ph type="subTitle" idx="1"/>
          </p:nvPr>
        </p:nvSpPr>
        <p:spPr>
          <a:xfrm>
            <a:off x="377825" y="1295400"/>
            <a:ext cx="9288463" cy="4752975"/>
          </a:xfrm>
        </p:spPr>
        <p:txBody>
          <a:bodyPr/>
          <a:lstStyle/>
          <a:p>
            <a:pPr algn="l" eaLnBrk="1" hangingPunct="1">
              <a:lnSpc>
                <a:spcPct val="90000"/>
              </a:lnSpc>
              <a:buFontTx/>
              <a:buChar char="-"/>
            </a:pPr>
            <a:r>
              <a:rPr lang="cs-CZ" altLang="cs-CZ" sz="2000" dirty="0" smtClean="0">
                <a:cs typeface="Arial" panose="020B0604020202020204" pitchFamily="34" charset="0"/>
              </a:rPr>
              <a:t>Informační systém (IS) je systém umožňující ukládání, získávání a presentaci informací. IS je systém, tj. </a:t>
            </a:r>
            <a:r>
              <a:rPr lang="cs-CZ" altLang="cs-CZ" sz="2000" dirty="0" smtClean="0"/>
              <a:t>strukturovaný </a:t>
            </a:r>
            <a:r>
              <a:rPr lang="cs-CZ" altLang="cs-CZ" sz="2000" dirty="0" smtClean="0">
                <a:cs typeface="Arial" panose="020B0604020202020204" pitchFamily="34" charset="0"/>
              </a:rPr>
              <a:t>komplex technik, nástrojů, a zdrojů umožňující získávání, ukládání a poskytování informací uživatelům a jiným systémům.</a:t>
            </a:r>
            <a:r>
              <a:rPr lang="cs-CZ" altLang="cs-CZ" sz="2000" dirty="0" smtClean="0"/>
              <a:t>  Výstupem IS mohou být přímo rozkazy osobám a signály procesům reálného světa (avionika letadla, reaktor, …) i kombinace obojího. </a:t>
            </a:r>
          </a:p>
          <a:p>
            <a:pPr algn="l" eaLnBrk="1" hangingPunct="1">
              <a:lnSpc>
                <a:spcPct val="90000"/>
              </a:lnSpc>
              <a:buFontTx/>
              <a:buChar char="-"/>
            </a:pPr>
            <a:r>
              <a:rPr lang="cs-CZ" altLang="cs-CZ" sz="2000" dirty="0" smtClean="0"/>
              <a:t>IS nemusí využívat SW, my se budeme zabývat případem, kdy IS využívá softwarovou podporu.  IS jsou základním nástrojem </a:t>
            </a:r>
          </a:p>
          <a:p>
            <a:pPr lvl="1" algn="l" eaLnBrk="1" hangingPunct="1">
              <a:lnSpc>
                <a:spcPct val="90000"/>
              </a:lnSpc>
              <a:buFontTx/>
              <a:buChar char="–"/>
            </a:pPr>
            <a:r>
              <a:rPr lang="cs-CZ" altLang="cs-CZ" sz="1800" dirty="0" smtClean="0"/>
              <a:t>globalizace světové ekonomiky,</a:t>
            </a:r>
          </a:p>
          <a:p>
            <a:pPr lvl="1" algn="l" eaLnBrk="1" hangingPunct="1">
              <a:lnSpc>
                <a:spcPct val="90000"/>
              </a:lnSpc>
              <a:buFontTx/>
              <a:buChar char="–"/>
            </a:pPr>
            <a:r>
              <a:rPr lang="cs-CZ" altLang="cs-CZ" sz="1800" dirty="0" smtClean="0"/>
              <a:t> informatizace společnosti a </a:t>
            </a:r>
          </a:p>
          <a:p>
            <a:pPr lvl="1" algn="l" eaLnBrk="1" hangingPunct="1">
              <a:lnSpc>
                <a:spcPct val="90000"/>
              </a:lnSpc>
              <a:buFontTx/>
              <a:buChar char="–"/>
            </a:pPr>
            <a:r>
              <a:rPr lang="cs-CZ" altLang="cs-CZ" sz="1800" dirty="0" smtClean="0"/>
              <a:t>změn ve výrobních procesech a </a:t>
            </a:r>
          </a:p>
          <a:p>
            <a:pPr lvl="1" algn="l" eaLnBrk="1" hangingPunct="1">
              <a:lnSpc>
                <a:spcPct val="90000"/>
              </a:lnSpc>
              <a:buFontTx/>
              <a:buChar char="–"/>
            </a:pPr>
            <a:r>
              <a:rPr lang="cs-CZ" altLang="cs-CZ" sz="1800" dirty="0" smtClean="0"/>
              <a:t>změn ekonomických procesů </a:t>
            </a:r>
          </a:p>
          <a:p>
            <a:pPr algn="l" eaLnBrk="1" hangingPunct="1">
              <a:lnSpc>
                <a:spcPct val="90000"/>
              </a:lnSpc>
              <a:buFontTx/>
              <a:buChar char="•"/>
            </a:pPr>
            <a:r>
              <a:rPr lang="cs-CZ" altLang="cs-CZ" sz="2000" dirty="0" smtClean="0"/>
              <a:t> Informační systém obvykle obsahuje databázový systém, klíčové je poskytování informací!!</a:t>
            </a:r>
          </a:p>
          <a:p>
            <a:pPr algn="l" eaLnBrk="1" hangingPunct="1">
              <a:lnSpc>
                <a:spcPct val="90000"/>
              </a:lnSpc>
              <a:buFontTx/>
              <a:buChar char="•"/>
            </a:pPr>
            <a:r>
              <a:rPr lang="cs-CZ" altLang="cs-CZ" sz="2000" dirty="0" smtClean="0"/>
              <a:t>Informační systémy jsou </a:t>
            </a:r>
            <a:r>
              <a:rPr lang="cs-CZ" altLang="cs-CZ" sz="2000" dirty="0" err="1" smtClean="0"/>
              <a:t>human</a:t>
            </a:r>
            <a:r>
              <a:rPr lang="cs-CZ" altLang="cs-CZ" sz="2000" dirty="0" smtClean="0"/>
              <a:t> </a:t>
            </a:r>
            <a:r>
              <a:rPr lang="cs-CZ" altLang="cs-CZ" sz="2000" dirty="0" err="1" smtClean="0"/>
              <a:t>oriented</a:t>
            </a:r>
            <a:r>
              <a:rPr lang="cs-CZ" altLang="cs-CZ" sz="2000" dirty="0" smtClean="0"/>
              <a:t>!</a:t>
            </a:r>
          </a:p>
          <a:p>
            <a:pPr algn="l" eaLnBrk="1" hangingPunct="1">
              <a:lnSpc>
                <a:spcPct val="90000"/>
              </a:lnSpc>
              <a:buFontTx/>
              <a:buChar char="•"/>
            </a:pPr>
            <a:r>
              <a:rPr lang="cs-CZ" altLang="cs-CZ" sz="2000" dirty="0" smtClean="0"/>
              <a:t>Tvoří více než 90% SW systémů</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75036253-DB70-4696-A4EF-E049D60E4273}"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18BB996-01BF-4281-B9C8-B0E574A2965A}" type="slidenum">
              <a:rPr lang="cs-CZ" altLang="cs-CZ">
                <a:latin typeface="Arial" panose="020B0604020202020204" pitchFamily="34" charset="0"/>
              </a:rPr>
              <a:pPr eaLnBrk="1" hangingPunct="1"/>
              <a:t>20</a:t>
            </a:fld>
            <a:endParaRPr lang="cs-CZ" altLang="cs-CZ">
              <a:latin typeface="Arial" panose="020B0604020202020204" pitchFamily="34" charset="0"/>
            </a:endParaRPr>
          </a:p>
        </p:txBody>
      </p:sp>
      <p:sp>
        <p:nvSpPr>
          <p:cNvPr id="17412" name="Rectangle 2"/>
          <p:cNvSpPr>
            <a:spLocks noGrp="1" noChangeArrowheads="1"/>
          </p:cNvSpPr>
          <p:nvPr>
            <p:ph type="title"/>
          </p:nvPr>
        </p:nvSpPr>
        <p:spPr>
          <a:xfrm>
            <a:off x="736600" y="287338"/>
            <a:ext cx="8356600" cy="649287"/>
          </a:xfrm>
        </p:spPr>
        <p:txBody>
          <a:bodyPr/>
          <a:lstStyle/>
          <a:p>
            <a:pPr eaLnBrk="1" hangingPunct="1"/>
            <a:r>
              <a:rPr lang="cs-CZ" altLang="cs-CZ" smtClean="0"/>
              <a:t>Trochu terminologie</a:t>
            </a:r>
          </a:p>
        </p:txBody>
      </p:sp>
      <p:sp>
        <p:nvSpPr>
          <p:cNvPr id="17413" name="Rectangle 3"/>
          <p:cNvSpPr>
            <a:spLocks noGrp="1" noChangeArrowheads="1"/>
          </p:cNvSpPr>
          <p:nvPr>
            <p:ph type="body" idx="1"/>
          </p:nvPr>
        </p:nvSpPr>
        <p:spPr>
          <a:xfrm>
            <a:off x="163513" y="993775"/>
            <a:ext cx="9474200" cy="4694238"/>
          </a:xfrm>
        </p:spPr>
        <p:txBody>
          <a:bodyPr/>
          <a:lstStyle/>
          <a:p>
            <a:pPr algn="ctr" eaLnBrk="1" hangingPunct="1">
              <a:lnSpc>
                <a:spcPct val="80000"/>
              </a:lnSpc>
              <a:buFontTx/>
              <a:buNone/>
            </a:pPr>
            <a:r>
              <a:rPr lang="cs-CZ" altLang="cs-CZ" sz="2800" b="1" smtClean="0"/>
              <a:t>Verifikace: </a:t>
            </a:r>
            <a:r>
              <a:rPr lang="cs-CZ" altLang="cs-CZ" sz="2800" i="1" smtClean="0"/>
              <a:t>Ověření správnosti nějakého dokumentu důkazem či oponenturou.</a:t>
            </a:r>
          </a:p>
          <a:p>
            <a:pPr lvl="1" eaLnBrk="1" hangingPunct="1">
              <a:lnSpc>
                <a:spcPct val="80000"/>
              </a:lnSpc>
              <a:buFontTx/>
              <a:buNone/>
            </a:pPr>
            <a:r>
              <a:rPr lang="cs-CZ" altLang="cs-CZ" sz="2400" i="1" smtClean="0"/>
              <a:t>Revize (review)</a:t>
            </a:r>
            <a:r>
              <a:rPr lang="cs-CZ" altLang="cs-CZ" sz="2400" smtClean="0"/>
              <a:t>: Verifikace většího celku formou blízkou oponentuře v běžném smyslu (jiz obhajoby diplomek). Používá se i u feasibility study (studie uskutečnitelnosti)</a:t>
            </a:r>
          </a:p>
          <a:p>
            <a:pPr lvl="1" eaLnBrk="1" hangingPunct="1">
              <a:lnSpc>
                <a:spcPct val="80000"/>
              </a:lnSpc>
              <a:buFontTx/>
              <a:buNone/>
            </a:pPr>
            <a:r>
              <a:rPr lang="cs-CZ" altLang="cs-CZ" sz="2400" i="1" smtClean="0"/>
              <a:t>Inspekce (inspection)</a:t>
            </a:r>
            <a:r>
              <a:rPr lang="cs-CZ" altLang="cs-CZ" sz="2400" smtClean="0"/>
              <a:t>: Přísně formalizované oponentní řízení pro menší dokumenty s řadou činností a rolí. </a:t>
            </a:r>
            <a:r>
              <a:rPr lang="cs-CZ" altLang="cs-CZ" sz="2000" smtClean="0"/>
              <a:t>Probereme později</a:t>
            </a:r>
          </a:p>
          <a:p>
            <a:pPr lvl="1" eaLnBrk="1" hangingPunct="1">
              <a:lnSpc>
                <a:spcPct val="80000"/>
              </a:lnSpc>
              <a:buFontTx/>
              <a:buNone/>
            </a:pPr>
            <a:r>
              <a:rPr lang="cs-CZ" altLang="cs-CZ" sz="2400" i="1" smtClean="0"/>
              <a:t>Walkthrougs: </a:t>
            </a:r>
            <a:r>
              <a:rPr lang="cs-CZ" altLang="cs-CZ" sz="2400" smtClean="0"/>
              <a:t>poloformální pročítání dokumentu v malé skupině, variantou je </a:t>
            </a:r>
            <a:r>
              <a:rPr lang="cs-CZ" altLang="cs-CZ" sz="2400" i="1" smtClean="0"/>
              <a:t>čtení kódu </a:t>
            </a:r>
            <a:r>
              <a:rPr lang="cs-CZ" altLang="cs-CZ" sz="2400" smtClean="0"/>
              <a:t>prováděné obvykle ve dvojici</a:t>
            </a:r>
          </a:p>
          <a:p>
            <a:pPr algn="ctr" eaLnBrk="1" hangingPunct="1">
              <a:lnSpc>
                <a:spcPct val="80000"/>
              </a:lnSpc>
              <a:buFontTx/>
              <a:buNone/>
            </a:pPr>
            <a:r>
              <a:rPr lang="cs-CZ" altLang="cs-CZ" sz="2400" b="1" i="1" smtClean="0"/>
              <a:t>Dobře provedená verifikace je velmi účinná - až 80%, odhalí i problémy obtížně detekovatelné testováním</a:t>
            </a:r>
          </a:p>
          <a:p>
            <a:pPr lvl="1" algn="ctr" eaLnBrk="1" hangingPunct="1">
              <a:lnSpc>
                <a:spcPct val="80000"/>
              </a:lnSpc>
              <a:buFontTx/>
              <a:buNone/>
            </a:pPr>
            <a:r>
              <a:rPr lang="cs-CZ" altLang="cs-CZ" sz="2000" smtClean="0"/>
              <a:t>Vyžaduje to ale stoprocentní individuální nasazení, disciplinu  a koncentraci, které se obtížně kontrolují a ne všichni jsou jich schopni, Pokus o řešení -inspekce </a:t>
            </a:r>
          </a:p>
        </p:txBody>
      </p:sp>
      <p:sp>
        <p:nvSpPr>
          <p:cNvPr id="17414" name="AutoShape 5"/>
          <p:cNvSpPr>
            <a:spLocks noChangeArrowheads="1"/>
          </p:cNvSpPr>
          <p:nvPr/>
        </p:nvSpPr>
        <p:spPr bwMode="auto">
          <a:xfrm>
            <a:off x="9482138" y="0"/>
            <a:ext cx="77787" cy="66675"/>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A03EC5F-0F8D-47DA-BF5B-E5EC38F34240}"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0506320-1719-4F68-A1B0-911337AC770B}" type="slidenum">
              <a:rPr lang="cs-CZ" altLang="cs-CZ">
                <a:latin typeface="Arial" panose="020B0604020202020204" pitchFamily="34" charset="0"/>
              </a:rPr>
              <a:pPr eaLnBrk="1" hangingPunct="1"/>
              <a:t>200</a:t>
            </a:fld>
            <a:endParaRPr lang="cs-CZ" altLang="cs-CZ">
              <a:latin typeface="Arial" panose="020B0604020202020204" pitchFamily="34" charset="0"/>
            </a:endParaRPr>
          </a:p>
        </p:txBody>
      </p:sp>
      <p:sp>
        <p:nvSpPr>
          <p:cNvPr id="204804" name="Rectangle 2"/>
          <p:cNvSpPr>
            <a:spLocks noGrp="1" noChangeArrowheads="1"/>
          </p:cNvSpPr>
          <p:nvPr>
            <p:ph type="title"/>
          </p:nvPr>
        </p:nvSpPr>
        <p:spPr/>
        <p:txBody>
          <a:bodyPr/>
          <a:lstStyle/>
          <a:p>
            <a:pPr eaLnBrk="1" hangingPunct="1"/>
            <a:r>
              <a:rPr lang="cs-CZ" altLang="cs-CZ" sz="4000" smtClean="0"/>
              <a:t>Přístup k datům customizovaných systémů</a:t>
            </a:r>
          </a:p>
        </p:txBody>
      </p:sp>
      <p:sp>
        <p:nvSpPr>
          <p:cNvPr id="204805" name="Rectangle 3"/>
          <p:cNvSpPr>
            <a:spLocks noGrp="1" noChangeArrowheads="1"/>
          </p:cNvSpPr>
          <p:nvPr>
            <p:ph type="body" idx="1"/>
          </p:nvPr>
        </p:nvSpPr>
        <p:spPr/>
        <p:txBody>
          <a:bodyPr/>
          <a:lstStyle/>
          <a:p>
            <a:pPr eaLnBrk="1" hangingPunct="1">
              <a:lnSpc>
                <a:spcPct val="90000"/>
              </a:lnSpc>
            </a:pPr>
            <a:r>
              <a:rPr lang="cs-CZ" altLang="cs-CZ" sz="2400" smtClean="0">
                <a:latin typeface="Arial Narrow" panose="020B0606020202030204" pitchFamily="34" charset="0"/>
              </a:rPr>
              <a:t>Velké systémy, jako je R3 od SAP nebo Oracle Financial mají v podstatě třívrstvou architekturu, byť jsou jednotlivé vrstvy tvořeny sítěmi aplikací/služeb. Data jsou uložena ve standardních databázích. </a:t>
            </a:r>
          </a:p>
          <a:p>
            <a:pPr eaLnBrk="1" hangingPunct="1">
              <a:lnSpc>
                <a:spcPct val="90000"/>
              </a:lnSpc>
            </a:pPr>
            <a:r>
              <a:rPr lang="cs-CZ" altLang="cs-CZ" sz="2400" smtClean="0">
                <a:latin typeface="Arial Narrow" panose="020B0606020202030204" pitchFamily="34" charset="0"/>
              </a:rPr>
              <a:t>V těchto systémech probíhá přechod na servisně orientovanou architekturu (net weaver)  </a:t>
            </a:r>
          </a:p>
          <a:p>
            <a:pPr eaLnBrk="1" hangingPunct="1">
              <a:lnSpc>
                <a:spcPct val="90000"/>
              </a:lnSpc>
            </a:pPr>
            <a:r>
              <a:rPr lang="cs-CZ" altLang="cs-CZ" sz="2400" smtClean="0">
                <a:latin typeface="Arial Narrow" panose="020B0606020202030204" pitchFamily="34" charset="0"/>
              </a:rPr>
              <a:t>Je výhodné si u customizovaných systémů sjednat přístup k datům pro čtení pro  řešení ad-hoc potřeb managementu. To co se potřebuje lze často zobecnit a dát implementovat dodavateli</a:t>
            </a:r>
          </a:p>
          <a:p>
            <a:pPr lvl="1" eaLnBrk="1" hangingPunct="1">
              <a:lnSpc>
                <a:spcPct val="90000"/>
              </a:lnSpc>
            </a:pPr>
            <a:r>
              <a:rPr lang="cs-CZ" altLang="cs-CZ" sz="2000" smtClean="0">
                <a:latin typeface="Arial Narrow" panose="020B0606020202030204" pitchFamily="34" charset="0"/>
              </a:rPr>
              <a:t>Ten takový postup z obchodních důvodů nemiluje </a:t>
            </a:r>
          </a:p>
          <a:p>
            <a:pPr eaLnBrk="1" hangingPunct="1">
              <a:lnSpc>
                <a:spcPct val="90000"/>
              </a:lnSpc>
            </a:pPr>
            <a:endParaRPr lang="cs-CZ" altLang="cs-CZ" sz="240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quarter" idx="10"/>
          </p:nvPr>
        </p:nvSpPr>
        <p:spPr/>
        <p:txBody>
          <a:bodyPr/>
          <a:lstStyle/>
          <a:p>
            <a:pPr>
              <a:defRPr/>
            </a:pPr>
            <a:fld id="{4F2D83EB-45CD-4DC7-A95A-04CD385AF719}" type="datetime1">
              <a:rPr lang="cs-CZ"/>
              <a:pPr>
                <a:defRPr/>
              </a:pPr>
              <a:t>3.10.2015</a:t>
            </a:fld>
            <a:endParaRPr lang="cs-CZ"/>
          </a:p>
        </p:txBody>
      </p:sp>
      <p:sp>
        <p:nvSpPr>
          <p:cNvPr id="32"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A665DF5-EA1D-4B6B-8C7D-1E5D15C5E638}" type="slidenum">
              <a:rPr lang="cs-CZ" altLang="cs-CZ">
                <a:latin typeface="Arial" panose="020B0604020202020204" pitchFamily="34" charset="0"/>
              </a:rPr>
              <a:pPr eaLnBrk="1" hangingPunct="1"/>
              <a:t>201</a:t>
            </a:fld>
            <a:endParaRPr lang="cs-CZ" altLang="cs-CZ">
              <a:latin typeface="Arial" panose="020B0604020202020204" pitchFamily="34" charset="0"/>
            </a:endParaRPr>
          </a:p>
        </p:txBody>
      </p:sp>
      <p:sp>
        <p:nvSpPr>
          <p:cNvPr id="205828" name="Rectangle 2"/>
          <p:cNvSpPr>
            <a:spLocks noGrp="1" noChangeArrowheads="1"/>
          </p:cNvSpPr>
          <p:nvPr>
            <p:ph type="title"/>
          </p:nvPr>
        </p:nvSpPr>
        <p:spPr>
          <a:xfrm>
            <a:off x="503238" y="0"/>
            <a:ext cx="9326562" cy="1335088"/>
          </a:xfrm>
        </p:spPr>
        <p:txBody>
          <a:bodyPr/>
          <a:lstStyle/>
          <a:p>
            <a:pPr eaLnBrk="1" hangingPunct="1"/>
            <a:r>
              <a:rPr lang="cs-CZ" altLang="cs-CZ" sz="2000" smtClean="0">
                <a:latin typeface="Arial Narrow" panose="020B0606020202030204" pitchFamily="34" charset="0"/>
              </a:rPr>
              <a:t>Integraci systémů je nejlépe dělat přes vhodný middleware jako virtuální p2p síť (SOA)</a:t>
            </a:r>
            <a:r>
              <a:rPr lang="cs-CZ" altLang="cs-CZ" sz="2000" smtClean="0"/>
              <a:t/>
            </a:r>
            <a:br>
              <a:rPr lang="cs-CZ" altLang="cs-CZ" sz="2000" smtClean="0"/>
            </a:br>
            <a:r>
              <a:rPr lang="cs-CZ" altLang="cs-CZ" sz="2000" smtClean="0"/>
              <a:t>Třívrstvá architektura virtuálně existuje i u sítí programů (SOA)</a:t>
            </a:r>
          </a:p>
        </p:txBody>
      </p:sp>
      <p:pic>
        <p:nvPicPr>
          <p:cNvPr id="20582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584325"/>
            <a:ext cx="3587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30" name="Text Box 4"/>
          <p:cNvSpPr txBox="1">
            <a:spLocks noChangeArrowheads="1"/>
          </p:cNvSpPr>
          <p:nvPr/>
        </p:nvSpPr>
        <p:spPr bwMode="auto">
          <a:xfrm>
            <a:off x="3289300" y="1511300"/>
            <a:ext cx="1952625"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Uživatelské rozhraní</a:t>
            </a:r>
          </a:p>
        </p:txBody>
      </p:sp>
      <p:sp>
        <p:nvSpPr>
          <p:cNvPr id="205831" name="Line 5"/>
          <p:cNvSpPr>
            <a:spLocks noChangeShapeType="1"/>
          </p:cNvSpPr>
          <p:nvPr/>
        </p:nvSpPr>
        <p:spPr bwMode="auto">
          <a:xfrm>
            <a:off x="5324475" y="1944688"/>
            <a:ext cx="114776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32" name="Text Box 6"/>
          <p:cNvSpPr txBox="1">
            <a:spLocks noChangeArrowheads="1"/>
          </p:cNvSpPr>
          <p:nvPr/>
        </p:nvSpPr>
        <p:spPr bwMode="auto">
          <a:xfrm>
            <a:off x="3357563" y="2663825"/>
            <a:ext cx="18034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Aplikační vrstva</a:t>
            </a:r>
          </a:p>
        </p:txBody>
      </p:sp>
      <p:sp>
        <p:nvSpPr>
          <p:cNvPr id="205833" name="Text Box 7"/>
          <p:cNvSpPr txBox="1">
            <a:spLocks noChangeArrowheads="1"/>
          </p:cNvSpPr>
          <p:nvPr/>
        </p:nvSpPr>
        <p:spPr bwMode="auto">
          <a:xfrm>
            <a:off x="3357563" y="3887788"/>
            <a:ext cx="1803400" cy="831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Datová  vrstva</a:t>
            </a:r>
          </a:p>
        </p:txBody>
      </p:sp>
      <p:sp>
        <p:nvSpPr>
          <p:cNvPr id="205834" name="AutoShape 8"/>
          <p:cNvSpPr>
            <a:spLocks noChangeArrowheads="1"/>
          </p:cNvSpPr>
          <p:nvPr/>
        </p:nvSpPr>
        <p:spPr bwMode="auto">
          <a:xfrm>
            <a:off x="3687763" y="5327650"/>
            <a:ext cx="736600"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5835" name="AutoShape 9"/>
          <p:cNvSpPr>
            <a:spLocks noChangeArrowheads="1"/>
          </p:cNvSpPr>
          <p:nvPr/>
        </p:nvSpPr>
        <p:spPr bwMode="auto">
          <a:xfrm>
            <a:off x="2620963" y="5327650"/>
            <a:ext cx="736600"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5836" name="AutoShape 10"/>
          <p:cNvSpPr>
            <a:spLocks noChangeArrowheads="1"/>
          </p:cNvSpPr>
          <p:nvPr/>
        </p:nvSpPr>
        <p:spPr bwMode="auto">
          <a:xfrm>
            <a:off x="4832350" y="5327650"/>
            <a:ext cx="738188" cy="215900"/>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05837" name="Line 11"/>
          <p:cNvSpPr>
            <a:spLocks noChangeShapeType="1"/>
          </p:cNvSpPr>
          <p:nvPr/>
        </p:nvSpPr>
        <p:spPr bwMode="auto">
          <a:xfrm>
            <a:off x="4259263" y="2303463"/>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5838" name="Line 12"/>
          <p:cNvSpPr>
            <a:spLocks noChangeShapeType="1"/>
          </p:cNvSpPr>
          <p:nvPr/>
        </p:nvSpPr>
        <p:spPr bwMode="auto">
          <a:xfrm>
            <a:off x="4259263" y="345598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5839" name="Line 13"/>
          <p:cNvSpPr>
            <a:spLocks noChangeShapeType="1"/>
          </p:cNvSpPr>
          <p:nvPr/>
        </p:nvSpPr>
        <p:spPr bwMode="auto">
          <a:xfrm flipH="1">
            <a:off x="3113088" y="4679950"/>
            <a:ext cx="1065212"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5840" name="Line 14"/>
          <p:cNvSpPr>
            <a:spLocks noChangeShapeType="1"/>
          </p:cNvSpPr>
          <p:nvPr/>
        </p:nvSpPr>
        <p:spPr bwMode="auto">
          <a:xfrm flipH="1">
            <a:off x="4095750" y="4679950"/>
            <a:ext cx="8255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5841" name="Line 15"/>
          <p:cNvSpPr>
            <a:spLocks noChangeShapeType="1"/>
          </p:cNvSpPr>
          <p:nvPr/>
        </p:nvSpPr>
        <p:spPr bwMode="auto">
          <a:xfrm>
            <a:off x="4178300" y="4679950"/>
            <a:ext cx="1063625"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5842" name="Line 16"/>
          <p:cNvSpPr>
            <a:spLocks noChangeShapeType="1"/>
          </p:cNvSpPr>
          <p:nvPr/>
        </p:nvSpPr>
        <p:spPr bwMode="auto">
          <a:xfrm>
            <a:off x="5160963" y="3095625"/>
            <a:ext cx="9842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43" name="Line 17"/>
          <p:cNvSpPr>
            <a:spLocks noChangeShapeType="1"/>
          </p:cNvSpPr>
          <p:nvPr/>
        </p:nvSpPr>
        <p:spPr bwMode="auto">
          <a:xfrm>
            <a:off x="5160963" y="4319588"/>
            <a:ext cx="9842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44" name="Text Box 18"/>
          <p:cNvSpPr txBox="1">
            <a:spLocks noChangeArrowheads="1"/>
          </p:cNvSpPr>
          <p:nvPr/>
        </p:nvSpPr>
        <p:spPr bwMode="auto">
          <a:xfrm>
            <a:off x="6267450" y="3024188"/>
            <a:ext cx="54927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Jiné aplikace</a:t>
            </a:r>
          </a:p>
        </p:txBody>
      </p:sp>
      <p:sp>
        <p:nvSpPr>
          <p:cNvPr id="205845" name="Freeform 19"/>
          <p:cNvSpPr>
            <a:spLocks/>
          </p:cNvSpPr>
          <p:nvPr/>
        </p:nvSpPr>
        <p:spPr bwMode="auto">
          <a:xfrm>
            <a:off x="6064250" y="2792413"/>
            <a:ext cx="1390650" cy="1958975"/>
          </a:xfrm>
          <a:custGeom>
            <a:avLst/>
            <a:gdLst>
              <a:gd name="T0" fmla="*/ 2147483647 w 926"/>
              <a:gd name="T1" fmla="*/ 2147483647 h 1477"/>
              <a:gd name="T2" fmla="*/ 2147483647 w 926"/>
              <a:gd name="T3" fmla="*/ 2147483647 h 1477"/>
              <a:gd name="T4" fmla="*/ 2147483647 w 926"/>
              <a:gd name="T5" fmla="*/ 2147483647 h 1477"/>
              <a:gd name="T6" fmla="*/ 2147483647 w 926"/>
              <a:gd name="T7" fmla="*/ 2147483647 h 1477"/>
              <a:gd name="T8" fmla="*/ 2147483647 w 926"/>
              <a:gd name="T9" fmla="*/ 2147483647 h 1477"/>
              <a:gd name="T10" fmla="*/ 2147483647 w 926"/>
              <a:gd name="T11" fmla="*/ 2147483647 h 1477"/>
              <a:gd name="T12" fmla="*/ 2147483647 w 926"/>
              <a:gd name="T13" fmla="*/ 2147483647 h 1477"/>
              <a:gd name="T14" fmla="*/ 2147483647 w 926"/>
              <a:gd name="T15" fmla="*/ 2147483647 h 1477"/>
              <a:gd name="T16" fmla="*/ 2147483647 w 926"/>
              <a:gd name="T17" fmla="*/ 2147483647 h 1477"/>
              <a:gd name="T18" fmla="*/ 2147483647 w 926"/>
              <a:gd name="T19" fmla="*/ 2147483647 h 1477"/>
              <a:gd name="T20" fmla="*/ 2147483647 w 926"/>
              <a:gd name="T21" fmla="*/ 2147483647 h 1477"/>
              <a:gd name="T22" fmla="*/ 2147483647 w 926"/>
              <a:gd name="T23" fmla="*/ 2147483647 h 1477"/>
              <a:gd name="T24" fmla="*/ 2147483647 w 926"/>
              <a:gd name="T25" fmla="*/ 2147483647 h 1477"/>
              <a:gd name="T26" fmla="*/ 2147483647 w 926"/>
              <a:gd name="T27" fmla="*/ 2147483647 h 1477"/>
              <a:gd name="T28" fmla="*/ 2147483647 w 926"/>
              <a:gd name="T29" fmla="*/ 2147483647 h 1477"/>
              <a:gd name="T30" fmla="*/ 2147483647 w 926"/>
              <a:gd name="T31" fmla="*/ 2147483647 h 1477"/>
              <a:gd name="T32" fmla="*/ 2147483647 w 926"/>
              <a:gd name="T33" fmla="*/ 2147483647 h 1477"/>
              <a:gd name="T34" fmla="*/ 2147483647 w 926"/>
              <a:gd name="T35" fmla="*/ 2147483647 h 1477"/>
              <a:gd name="T36" fmla="*/ 2147483647 w 926"/>
              <a:gd name="T37" fmla="*/ 2147483647 h 1477"/>
              <a:gd name="T38" fmla="*/ 2147483647 w 926"/>
              <a:gd name="T39" fmla="*/ 2147483647 h 1477"/>
              <a:gd name="T40" fmla="*/ 2147483647 w 926"/>
              <a:gd name="T41" fmla="*/ 2147483647 h 1477"/>
              <a:gd name="T42" fmla="*/ 2147483647 w 926"/>
              <a:gd name="T43" fmla="*/ 2147483647 h 1477"/>
              <a:gd name="T44" fmla="*/ 2147483647 w 926"/>
              <a:gd name="T45" fmla="*/ 2147483647 h 1477"/>
              <a:gd name="T46" fmla="*/ 2147483647 w 926"/>
              <a:gd name="T47" fmla="*/ 2147483647 h 147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26"/>
              <a:gd name="T73" fmla="*/ 0 h 1477"/>
              <a:gd name="T74" fmla="*/ 926 w 926"/>
              <a:gd name="T75" fmla="*/ 1477 h 147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26" h="1477">
                <a:moveTo>
                  <a:pt x="354" y="70"/>
                </a:moveTo>
                <a:cubicBezTo>
                  <a:pt x="343" y="0"/>
                  <a:pt x="335" y="17"/>
                  <a:pt x="267" y="26"/>
                </a:cubicBezTo>
                <a:cubicBezTo>
                  <a:pt x="238" y="46"/>
                  <a:pt x="198" y="54"/>
                  <a:pt x="172" y="77"/>
                </a:cubicBezTo>
                <a:cubicBezTo>
                  <a:pt x="140" y="105"/>
                  <a:pt x="108" y="137"/>
                  <a:pt x="84" y="172"/>
                </a:cubicBezTo>
                <a:cubicBezTo>
                  <a:pt x="57" y="282"/>
                  <a:pt x="63" y="396"/>
                  <a:pt x="48" y="508"/>
                </a:cubicBezTo>
                <a:cubicBezTo>
                  <a:pt x="57" y="646"/>
                  <a:pt x="71" y="673"/>
                  <a:pt x="77" y="836"/>
                </a:cubicBezTo>
                <a:cubicBezTo>
                  <a:pt x="83" y="1171"/>
                  <a:pt x="0" y="1239"/>
                  <a:pt x="208" y="1397"/>
                </a:cubicBezTo>
                <a:cubicBezTo>
                  <a:pt x="236" y="1474"/>
                  <a:pt x="431" y="1473"/>
                  <a:pt x="493" y="1477"/>
                </a:cubicBezTo>
                <a:cubicBezTo>
                  <a:pt x="512" y="1475"/>
                  <a:pt x="533" y="1476"/>
                  <a:pt x="551" y="1470"/>
                </a:cubicBezTo>
                <a:cubicBezTo>
                  <a:pt x="594" y="1455"/>
                  <a:pt x="588" y="1442"/>
                  <a:pt x="617" y="1419"/>
                </a:cubicBezTo>
                <a:cubicBezTo>
                  <a:pt x="650" y="1392"/>
                  <a:pt x="684" y="1377"/>
                  <a:pt x="719" y="1353"/>
                </a:cubicBezTo>
                <a:cubicBezTo>
                  <a:pt x="741" y="1320"/>
                  <a:pt x="777" y="1307"/>
                  <a:pt x="806" y="1280"/>
                </a:cubicBezTo>
                <a:cubicBezTo>
                  <a:pt x="848" y="1241"/>
                  <a:pt x="875" y="1213"/>
                  <a:pt x="901" y="1164"/>
                </a:cubicBezTo>
                <a:cubicBezTo>
                  <a:pt x="926" y="1059"/>
                  <a:pt x="893" y="880"/>
                  <a:pt x="828" y="785"/>
                </a:cubicBezTo>
                <a:cubicBezTo>
                  <a:pt x="816" y="746"/>
                  <a:pt x="789" y="714"/>
                  <a:pt x="777" y="675"/>
                </a:cubicBezTo>
                <a:cubicBezTo>
                  <a:pt x="767" y="644"/>
                  <a:pt x="758" y="615"/>
                  <a:pt x="740" y="588"/>
                </a:cubicBezTo>
                <a:cubicBezTo>
                  <a:pt x="718" y="519"/>
                  <a:pt x="648" y="484"/>
                  <a:pt x="595" y="442"/>
                </a:cubicBezTo>
                <a:cubicBezTo>
                  <a:pt x="584" y="433"/>
                  <a:pt x="576" y="422"/>
                  <a:pt x="565" y="413"/>
                </a:cubicBezTo>
                <a:cubicBezTo>
                  <a:pt x="556" y="405"/>
                  <a:pt x="546" y="398"/>
                  <a:pt x="536" y="391"/>
                </a:cubicBezTo>
                <a:cubicBezTo>
                  <a:pt x="523" y="364"/>
                  <a:pt x="516" y="339"/>
                  <a:pt x="507" y="311"/>
                </a:cubicBezTo>
                <a:cubicBezTo>
                  <a:pt x="523" y="272"/>
                  <a:pt x="538" y="254"/>
                  <a:pt x="573" y="231"/>
                </a:cubicBezTo>
                <a:cubicBezTo>
                  <a:pt x="615" y="173"/>
                  <a:pt x="615" y="167"/>
                  <a:pt x="544" y="143"/>
                </a:cubicBezTo>
                <a:cubicBezTo>
                  <a:pt x="504" y="116"/>
                  <a:pt x="466" y="100"/>
                  <a:pt x="420" y="85"/>
                </a:cubicBezTo>
                <a:cubicBezTo>
                  <a:pt x="352" y="63"/>
                  <a:pt x="354" y="101"/>
                  <a:pt x="354" y="70"/>
                </a:cubicBez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5846" name="Text Box 20"/>
          <p:cNvSpPr txBox="1">
            <a:spLocks noChangeArrowheads="1"/>
          </p:cNvSpPr>
          <p:nvPr/>
        </p:nvSpPr>
        <p:spPr bwMode="auto">
          <a:xfrm>
            <a:off x="1230313" y="1655763"/>
            <a:ext cx="1571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sz="2400">
              <a:latin typeface="Arial" panose="020B0604020202020204" pitchFamily="34" charset="0"/>
            </a:endParaRPr>
          </a:p>
        </p:txBody>
      </p:sp>
      <p:sp>
        <p:nvSpPr>
          <p:cNvPr id="205847" name="Text Box 21"/>
          <p:cNvSpPr txBox="1">
            <a:spLocks noChangeArrowheads="1"/>
          </p:cNvSpPr>
          <p:nvPr/>
        </p:nvSpPr>
        <p:spPr bwMode="auto">
          <a:xfrm>
            <a:off x="1146175" y="1871663"/>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Klient</a:t>
            </a:r>
          </a:p>
        </p:txBody>
      </p:sp>
      <p:sp>
        <p:nvSpPr>
          <p:cNvPr id="205848" name="Text Box 22"/>
          <p:cNvSpPr txBox="1">
            <a:spLocks noChangeArrowheads="1"/>
          </p:cNvSpPr>
          <p:nvPr/>
        </p:nvSpPr>
        <p:spPr bwMode="auto">
          <a:xfrm>
            <a:off x="1063625" y="3024188"/>
            <a:ext cx="2049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Aplikační server</a:t>
            </a:r>
          </a:p>
        </p:txBody>
      </p:sp>
      <p:sp>
        <p:nvSpPr>
          <p:cNvPr id="205849" name="Text Box 23"/>
          <p:cNvSpPr txBox="1">
            <a:spLocks noChangeArrowheads="1"/>
          </p:cNvSpPr>
          <p:nvPr/>
        </p:nvSpPr>
        <p:spPr bwMode="auto">
          <a:xfrm>
            <a:off x="1063625" y="4103688"/>
            <a:ext cx="1966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Datový server</a:t>
            </a:r>
          </a:p>
        </p:txBody>
      </p:sp>
      <p:sp>
        <p:nvSpPr>
          <p:cNvPr id="205850" name="Text Box 24"/>
          <p:cNvSpPr txBox="1">
            <a:spLocks noChangeArrowheads="1"/>
          </p:cNvSpPr>
          <p:nvPr/>
        </p:nvSpPr>
        <p:spPr bwMode="auto">
          <a:xfrm>
            <a:off x="1146175" y="5111750"/>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Data</a:t>
            </a:r>
          </a:p>
        </p:txBody>
      </p:sp>
      <p:sp>
        <p:nvSpPr>
          <p:cNvPr id="205851" name="Line 25"/>
          <p:cNvSpPr>
            <a:spLocks noChangeShapeType="1"/>
          </p:cNvSpPr>
          <p:nvPr/>
        </p:nvSpPr>
        <p:spPr bwMode="auto">
          <a:xfrm>
            <a:off x="1146175" y="2879725"/>
            <a:ext cx="1801813"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5852" name="Line 26"/>
          <p:cNvSpPr>
            <a:spLocks noChangeShapeType="1"/>
          </p:cNvSpPr>
          <p:nvPr/>
        </p:nvSpPr>
        <p:spPr bwMode="auto">
          <a:xfrm>
            <a:off x="1063625" y="3743325"/>
            <a:ext cx="1803400"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5853" name="Line 27"/>
          <p:cNvSpPr>
            <a:spLocks noChangeShapeType="1"/>
          </p:cNvSpPr>
          <p:nvPr/>
        </p:nvSpPr>
        <p:spPr bwMode="auto">
          <a:xfrm>
            <a:off x="2703513" y="2663825"/>
            <a:ext cx="0"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54" name="Line 28"/>
          <p:cNvSpPr>
            <a:spLocks noChangeShapeType="1"/>
          </p:cNvSpPr>
          <p:nvPr/>
        </p:nvSpPr>
        <p:spPr bwMode="auto">
          <a:xfrm>
            <a:off x="2703513" y="3455988"/>
            <a:ext cx="0"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55" name="Line 29"/>
          <p:cNvSpPr>
            <a:spLocks noChangeShapeType="1"/>
          </p:cNvSpPr>
          <p:nvPr/>
        </p:nvSpPr>
        <p:spPr bwMode="auto">
          <a:xfrm flipV="1">
            <a:off x="5302250" y="4533900"/>
            <a:ext cx="927100" cy="8159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856" name="AutoShape 30"/>
          <p:cNvSpPr>
            <a:spLocks noChangeArrowheads="1"/>
          </p:cNvSpPr>
          <p:nvPr/>
        </p:nvSpPr>
        <p:spPr bwMode="auto">
          <a:xfrm>
            <a:off x="9172575" y="0"/>
            <a:ext cx="77788" cy="177800"/>
          </a:xfrm>
          <a:prstGeom prst="upArrow">
            <a:avLst>
              <a:gd name="adj1" fmla="val 50000"/>
              <a:gd name="adj2" fmla="val 6190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F5500AF4-7C54-410D-898F-E86B5840488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7879C84-0731-45E1-A3DE-31DC1C030606}" type="slidenum">
              <a:rPr lang="cs-CZ" altLang="cs-CZ">
                <a:latin typeface="Arial" panose="020B0604020202020204" pitchFamily="34" charset="0"/>
              </a:rPr>
              <a:pPr eaLnBrk="1" hangingPunct="1"/>
              <a:t>202</a:t>
            </a:fld>
            <a:endParaRPr lang="cs-CZ" altLang="cs-CZ">
              <a:latin typeface="Arial" panose="020B0604020202020204" pitchFamily="34" charset="0"/>
            </a:endParaRPr>
          </a:p>
        </p:txBody>
      </p:sp>
      <p:sp>
        <p:nvSpPr>
          <p:cNvPr id="206852" name="Rectangle 2"/>
          <p:cNvSpPr>
            <a:spLocks noGrp="1" noChangeArrowheads="1"/>
          </p:cNvSpPr>
          <p:nvPr>
            <p:ph type="title"/>
          </p:nvPr>
        </p:nvSpPr>
        <p:spPr/>
        <p:txBody>
          <a:bodyPr/>
          <a:lstStyle/>
          <a:p>
            <a:pPr eaLnBrk="1" hangingPunct="1"/>
            <a:r>
              <a:rPr lang="cs-CZ" altLang="cs-CZ" smtClean="0"/>
              <a:t>Pozorování</a:t>
            </a:r>
          </a:p>
        </p:txBody>
      </p:sp>
      <p:sp>
        <p:nvSpPr>
          <p:cNvPr id="206853" name="Rectangle 3"/>
          <p:cNvSpPr>
            <a:spLocks noGrp="1" noChangeArrowheads="1"/>
          </p:cNvSpPr>
          <p:nvPr>
            <p:ph type="body" idx="1"/>
          </p:nvPr>
        </p:nvSpPr>
        <p:spPr/>
        <p:txBody>
          <a:bodyPr/>
          <a:lstStyle/>
          <a:p>
            <a:pPr eaLnBrk="1" hangingPunct="1">
              <a:lnSpc>
                <a:spcPct val="80000"/>
              </a:lnSpc>
            </a:pPr>
            <a:r>
              <a:rPr lang="cs-CZ" altLang="cs-CZ" sz="2200" smtClean="0"/>
              <a:t>Uživatelské rozhraní závisí na místním jazyku a kultuře, jeho vývoj se nedá outsourcovat do Indie. Jsou ale tendence k tomu, aby si je koncový uživatel vyvinul sám (end-user development).</a:t>
            </a:r>
          </a:p>
          <a:p>
            <a:pPr eaLnBrk="1" hangingPunct="1">
              <a:lnSpc>
                <a:spcPct val="80000"/>
              </a:lnSpc>
            </a:pPr>
            <a:r>
              <a:rPr lang="cs-CZ" altLang="cs-CZ" sz="2200" smtClean="0"/>
              <a:t>Specifikace požadavků se nedá plně outsourcovat – je ji nutné dělat ve spolupráci s koncovými uživateli  a závisí na místní kultuře.</a:t>
            </a:r>
          </a:p>
          <a:p>
            <a:pPr eaLnBrk="1" hangingPunct="1">
              <a:lnSpc>
                <a:spcPct val="80000"/>
              </a:lnSpc>
            </a:pPr>
            <a:r>
              <a:rPr lang="cs-CZ" altLang="cs-CZ" sz="2200" smtClean="0"/>
              <a:t>Návrh systému je možné dělat zčásti i mimo náš kulturní prostor</a:t>
            </a:r>
          </a:p>
          <a:p>
            <a:pPr eaLnBrk="1" hangingPunct="1">
              <a:lnSpc>
                <a:spcPct val="80000"/>
              </a:lnSpc>
            </a:pPr>
            <a:r>
              <a:rPr lang="cs-CZ" altLang="cs-CZ" sz="2200" smtClean="0"/>
              <a:t>Kódování, testování částí a integrační testování  je možné obvykle outsourcovat. Testování systému jen zčásti.</a:t>
            </a:r>
          </a:p>
          <a:p>
            <a:pPr eaLnBrk="1" hangingPunct="1">
              <a:lnSpc>
                <a:spcPct val="80000"/>
              </a:lnSpc>
            </a:pPr>
            <a:r>
              <a:rPr lang="cs-CZ" altLang="cs-CZ" sz="2200" smtClean="0"/>
              <a:t>Univerzálně použitelné programy lze  vyvíjet kdekoliv ve světě, uspěji jen vysokou kvalitou práce (výkon 1:20), nejde vždy</a:t>
            </a:r>
          </a:p>
        </p:txBody>
      </p:sp>
      <p:sp>
        <p:nvSpPr>
          <p:cNvPr id="206854" name="AutoShape 4"/>
          <p:cNvSpPr>
            <a:spLocks noChangeArrowheads="1"/>
          </p:cNvSpPr>
          <p:nvPr/>
        </p:nvSpPr>
        <p:spPr bwMode="auto">
          <a:xfrm>
            <a:off x="9017000" y="0"/>
            <a:ext cx="77788" cy="109538"/>
          </a:xfrm>
          <a:prstGeom prst="upArrow">
            <a:avLst>
              <a:gd name="adj1" fmla="val 50000"/>
              <a:gd name="adj2" fmla="val 381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Date Placeholder 1"/>
          <p:cNvSpPr>
            <a:spLocks noGrp="1"/>
          </p:cNvSpPr>
          <p:nvPr>
            <p:ph type="dt" sz="quarter" idx="10"/>
          </p:nvPr>
        </p:nvSpPr>
        <p:spPr/>
        <p:txBody>
          <a:bodyPr/>
          <a:lstStyle/>
          <a:p>
            <a:pPr>
              <a:defRPr/>
            </a:pPr>
            <a:fld id="{82B76F28-7792-4DCC-9049-E4BDB1E531C8}" type="datetime1">
              <a:rPr lang="cs-CZ"/>
              <a:pPr>
                <a:defRPr/>
              </a:pPr>
              <a:t>3.10.2015</a:t>
            </a:fld>
            <a:endParaRPr lang="cs-CZ"/>
          </a:p>
        </p:txBody>
      </p:sp>
      <p:sp>
        <p:nvSpPr>
          <p:cNvPr id="34"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BA262723-62D7-45BE-9ACE-55F15AF335FE}" type="slidenum">
              <a:rPr lang="cs-CZ" altLang="cs-CZ">
                <a:latin typeface="Arial" panose="020B0604020202020204" pitchFamily="34" charset="0"/>
              </a:rPr>
              <a:pPr eaLnBrk="1" hangingPunct="1"/>
              <a:t>203</a:t>
            </a:fld>
            <a:endParaRPr lang="cs-CZ" altLang="cs-CZ">
              <a:latin typeface="Arial" panose="020B0604020202020204" pitchFamily="34" charset="0"/>
            </a:endParaRPr>
          </a:p>
        </p:txBody>
      </p:sp>
      <p:sp>
        <p:nvSpPr>
          <p:cNvPr id="207876" name="Text Box 2"/>
          <p:cNvSpPr txBox="1">
            <a:spLocks noChangeArrowheads="1"/>
          </p:cNvSpPr>
          <p:nvPr/>
        </p:nvSpPr>
        <p:spPr bwMode="auto">
          <a:xfrm>
            <a:off x="2047875" y="431800"/>
            <a:ext cx="5487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Offline komunikace: data-flow diagram </a:t>
            </a:r>
          </a:p>
        </p:txBody>
      </p:sp>
      <p:sp>
        <p:nvSpPr>
          <p:cNvPr id="207877" name="Rectangle 3"/>
          <p:cNvSpPr>
            <a:spLocks noChangeArrowheads="1"/>
          </p:cNvSpPr>
          <p:nvPr/>
        </p:nvSpPr>
        <p:spPr bwMode="auto">
          <a:xfrm>
            <a:off x="1638300" y="1223963"/>
            <a:ext cx="6143625" cy="33099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pic>
        <p:nvPicPr>
          <p:cNvPr id="2078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663" y="1584325"/>
            <a:ext cx="3587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7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663" y="3168650"/>
            <a:ext cx="3587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8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1500" y="1800225"/>
            <a:ext cx="358775"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81" name="Text Box 7"/>
          <p:cNvSpPr txBox="1">
            <a:spLocks noChangeArrowheads="1"/>
          </p:cNvSpPr>
          <p:nvPr/>
        </p:nvSpPr>
        <p:spPr bwMode="auto">
          <a:xfrm>
            <a:off x="2211388" y="1871663"/>
            <a:ext cx="155733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Proces A</a:t>
            </a:r>
          </a:p>
        </p:txBody>
      </p:sp>
      <p:sp>
        <p:nvSpPr>
          <p:cNvPr id="207882" name="Text Box 8"/>
          <p:cNvSpPr txBox="1">
            <a:spLocks noChangeArrowheads="1"/>
          </p:cNvSpPr>
          <p:nvPr/>
        </p:nvSpPr>
        <p:spPr bwMode="auto">
          <a:xfrm>
            <a:off x="4668838" y="2736850"/>
            <a:ext cx="155733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Proces B</a:t>
            </a:r>
          </a:p>
        </p:txBody>
      </p:sp>
      <p:sp>
        <p:nvSpPr>
          <p:cNvPr id="207883" name="Text Box 9"/>
          <p:cNvSpPr txBox="1">
            <a:spLocks noChangeArrowheads="1"/>
          </p:cNvSpPr>
          <p:nvPr/>
        </p:nvSpPr>
        <p:spPr bwMode="auto">
          <a:xfrm>
            <a:off x="2211388" y="3743325"/>
            <a:ext cx="155733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Proces D</a:t>
            </a:r>
          </a:p>
        </p:txBody>
      </p:sp>
      <p:sp>
        <p:nvSpPr>
          <p:cNvPr id="207884" name="Text Box 10"/>
          <p:cNvSpPr txBox="1">
            <a:spLocks noChangeArrowheads="1"/>
          </p:cNvSpPr>
          <p:nvPr/>
        </p:nvSpPr>
        <p:spPr bwMode="auto">
          <a:xfrm>
            <a:off x="4424363" y="1871663"/>
            <a:ext cx="1554162"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DÚ a</a:t>
            </a:r>
          </a:p>
        </p:txBody>
      </p:sp>
      <p:sp>
        <p:nvSpPr>
          <p:cNvPr id="207885" name="Text Box 11"/>
          <p:cNvSpPr txBox="1">
            <a:spLocks noChangeArrowheads="1"/>
          </p:cNvSpPr>
          <p:nvPr/>
        </p:nvSpPr>
        <p:spPr bwMode="auto">
          <a:xfrm>
            <a:off x="5897563" y="1871663"/>
            <a:ext cx="24765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latin typeface="Arial" panose="020B0604020202020204" pitchFamily="34" charset="0"/>
            </a:endParaRPr>
          </a:p>
        </p:txBody>
      </p:sp>
      <p:sp>
        <p:nvSpPr>
          <p:cNvPr id="207886" name="Line 12"/>
          <p:cNvSpPr>
            <a:spLocks noChangeShapeType="1"/>
          </p:cNvSpPr>
          <p:nvPr/>
        </p:nvSpPr>
        <p:spPr bwMode="auto">
          <a:xfrm>
            <a:off x="4587875" y="1871663"/>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7887" name="Text Box 14"/>
          <p:cNvSpPr txBox="1">
            <a:spLocks noChangeArrowheads="1"/>
          </p:cNvSpPr>
          <p:nvPr/>
        </p:nvSpPr>
        <p:spPr bwMode="auto">
          <a:xfrm>
            <a:off x="4505325" y="3600450"/>
            <a:ext cx="155575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DÚ b</a:t>
            </a:r>
          </a:p>
        </p:txBody>
      </p:sp>
      <p:sp>
        <p:nvSpPr>
          <p:cNvPr id="207888" name="Text Box 15"/>
          <p:cNvSpPr txBox="1">
            <a:spLocks noChangeArrowheads="1"/>
          </p:cNvSpPr>
          <p:nvPr/>
        </p:nvSpPr>
        <p:spPr bwMode="auto">
          <a:xfrm>
            <a:off x="5978525" y="3600450"/>
            <a:ext cx="24765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latin typeface="Arial" panose="020B0604020202020204" pitchFamily="34" charset="0"/>
            </a:endParaRPr>
          </a:p>
        </p:txBody>
      </p:sp>
      <p:sp>
        <p:nvSpPr>
          <p:cNvPr id="207889" name="Line 16"/>
          <p:cNvSpPr>
            <a:spLocks noChangeShapeType="1"/>
          </p:cNvSpPr>
          <p:nvPr/>
        </p:nvSpPr>
        <p:spPr bwMode="auto">
          <a:xfrm>
            <a:off x="4668838" y="3600450"/>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7890" name="Text Box 17"/>
          <p:cNvSpPr txBox="1">
            <a:spLocks noChangeArrowheads="1"/>
          </p:cNvSpPr>
          <p:nvPr/>
        </p:nvSpPr>
        <p:spPr bwMode="auto">
          <a:xfrm>
            <a:off x="2293938" y="2808288"/>
            <a:ext cx="155733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DÚ c</a:t>
            </a:r>
          </a:p>
        </p:txBody>
      </p:sp>
      <p:sp>
        <p:nvSpPr>
          <p:cNvPr id="207891" name="Text Box 18"/>
          <p:cNvSpPr txBox="1">
            <a:spLocks noChangeArrowheads="1"/>
          </p:cNvSpPr>
          <p:nvPr/>
        </p:nvSpPr>
        <p:spPr bwMode="auto">
          <a:xfrm>
            <a:off x="3768725" y="2808288"/>
            <a:ext cx="246063"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latin typeface="Arial" panose="020B0604020202020204" pitchFamily="34" charset="0"/>
            </a:endParaRPr>
          </a:p>
        </p:txBody>
      </p:sp>
      <p:sp>
        <p:nvSpPr>
          <p:cNvPr id="207892" name="Line 19"/>
          <p:cNvSpPr>
            <a:spLocks noChangeShapeType="1"/>
          </p:cNvSpPr>
          <p:nvPr/>
        </p:nvSpPr>
        <p:spPr bwMode="auto">
          <a:xfrm>
            <a:off x="2457450" y="2808288"/>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7893" name="Line 20"/>
          <p:cNvSpPr>
            <a:spLocks noChangeShapeType="1"/>
          </p:cNvSpPr>
          <p:nvPr/>
        </p:nvSpPr>
        <p:spPr bwMode="auto">
          <a:xfrm>
            <a:off x="1474788" y="1944688"/>
            <a:ext cx="73660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4" name="Line 21"/>
          <p:cNvSpPr>
            <a:spLocks noChangeShapeType="1"/>
          </p:cNvSpPr>
          <p:nvPr/>
        </p:nvSpPr>
        <p:spPr bwMode="auto">
          <a:xfrm>
            <a:off x="3768725" y="2087563"/>
            <a:ext cx="6556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5" name="Line 22"/>
          <p:cNvSpPr>
            <a:spLocks noChangeShapeType="1"/>
          </p:cNvSpPr>
          <p:nvPr/>
        </p:nvSpPr>
        <p:spPr bwMode="auto">
          <a:xfrm>
            <a:off x="3030538" y="230346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6" name="Line 23"/>
          <p:cNvSpPr>
            <a:spLocks noChangeShapeType="1"/>
          </p:cNvSpPr>
          <p:nvPr/>
        </p:nvSpPr>
        <p:spPr bwMode="auto">
          <a:xfrm flipV="1">
            <a:off x="3687763" y="2952750"/>
            <a:ext cx="981075" cy="7143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7" name="Line 24"/>
          <p:cNvSpPr>
            <a:spLocks noChangeShapeType="1"/>
          </p:cNvSpPr>
          <p:nvPr/>
        </p:nvSpPr>
        <p:spPr bwMode="auto">
          <a:xfrm>
            <a:off x="5160963" y="2303463"/>
            <a:ext cx="163512"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8" name="Line 25"/>
          <p:cNvSpPr>
            <a:spLocks noChangeShapeType="1"/>
          </p:cNvSpPr>
          <p:nvPr/>
        </p:nvSpPr>
        <p:spPr bwMode="auto">
          <a:xfrm flipH="1">
            <a:off x="5241925" y="3168650"/>
            <a:ext cx="8255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899" name="Line 26"/>
          <p:cNvSpPr>
            <a:spLocks noChangeShapeType="1"/>
          </p:cNvSpPr>
          <p:nvPr/>
        </p:nvSpPr>
        <p:spPr bwMode="auto">
          <a:xfrm flipH="1">
            <a:off x="6226175" y="2160588"/>
            <a:ext cx="1801813" cy="719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900" name="Line 27"/>
          <p:cNvSpPr>
            <a:spLocks noChangeShapeType="1"/>
          </p:cNvSpPr>
          <p:nvPr/>
        </p:nvSpPr>
        <p:spPr bwMode="auto">
          <a:xfrm flipH="1">
            <a:off x="3768725" y="3816350"/>
            <a:ext cx="73660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901" name="Line 28"/>
          <p:cNvSpPr>
            <a:spLocks noChangeShapeType="1"/>
          </p:cNvSpPr>
          <p:nvPr/>
        </p:nvSpPr>
        <p:spPr bwMode="auto">
          <a:xfrm flipH="1" flipV="1">
            <a:off x="1393825" y="3527425"/>
            <a:ext cx="817563" cy="433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902" name="Line 29"/>
          <p:cNvSpPr>
            <a:spLocks noChangeShapeType="1"/>
          </p:cNvSpPr>
          <p:nvPr/>
        </p:nvSpPr>
        <p:spPr bwMode="auto">
          <a:xfrm flipH="1" flipV="1">
            <a:off x="1393825" y="2087563"/>
            <a:ext cx="817563" cy="1873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7903" name="Text Box 30"/>
          <p:cNvSpPr txBox="1">
            <a:spLocks noChangeArrowheads="1"/>
          </p:cNvSpPr>
          <p:nvPr/>
        </p:nvSpPr>
        <p:spPr bwMode="auto">
          <a:xfrm>
            <a:off x="1122363" y="4873625"/>
            <a:ext cx="7507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Autonomie procesů        Zavrhováno v OO</a:t>
            </a:r>
          </a:p>
        </p:txBody>
      </p:sp>
      <p:sp>
        <p:nvSpPr>
          <p:cNvPr id="207904" name="Text Box 31"/>
          <p:cNvSpPr txBox="1">
            <a:spLocks noChangeArrowheads="1"/>
          </p:cNvSpPr>
          <p:nvPr/>
        </p:nvSpPr>
        <p:spPr bwMode="auto">
          <a:xfrm>
            <a:off x="4370388" y="1868488"/>
            <a:ext cx="236537" cy="51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800">
                <a:latin typeface="Arial" panose="020B0604020202020204" pitchFamily="34" charset="0"/>
              </a:rPr>
              <a:t> </a:t>
            </a:r>
          </a:p>
        </p:txBody>
      </p:sp>
      <p:sp>
        <p:nvSpPr>
          <p:cNvPr id="207905" name="Text Box 32"/>
          <p:cNvSpPr txBox="1">
            <a:spLocks noChangeArrowheads="1"/>
          </p:cNvSpPr>
          <p:nvPr/>
        </p:nvSpPr>
        <p:spPr bwMode="auto">
          <a:xfrm>
            <a:off x="2263775" y="2768600"/>
            <a:ext cx="233363" cy="519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800">
                <a:latin typeface="Arial" panose="020B0604020202020204" pitchFamily="34" charset="0"/>
              </a:rPr>
              <a:t> </a:t>
            </a:r>
          </a:p>
        </p:txBody>
      </p:sp>
      <p:sp>
        <p:nvSpPr>
          <p:cNvPr id="207906" name="Text Box 33"/>
          <p:cNvSpPr txBox="1">
            <a:spLocks noChangeArrowheads="1"/>
          </p:cNvSpPr>
          <p:nvPr/>
        </p:nvSpPr>
        <p:spPr bwMode="auto">
          <a:xfrm>
            <a:off x="4473575" y="3579813"/>
            <a:ext cx="234950" cy="51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80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Nadpis 1"/>
          <p:cNvSpPr>
            <a:spLocks noGrp="1"/>
          </p:cNvSpPr>
          <p:nvPr>
            <p:ph type="title"/>
          </p:nvPr>
        </p:nvSpPr>
        <p:spPr/>
        <p:txBody>
          <a:bodyPr/>
          <a:lstStyle/>
          <a:p>
            <a:r>
              <a:rPr lang="cs-CZ" altLang="cs-CZ" smtClean="0"/>
              <a:t>Pohled REA, pohled zdola</a:t>
            </a:r>
          </a:p>
        </p:txBody>
      </p:sp>
      <p:sp>
        <p:nvSpPr>
          <p:cNvPr id="208899" name="Zástupný symbol pro obsah 2"/>
          <p:cNvSpPr>
            <a:spLocks noGrp="1"/>
          </p:cNvSpPr>
          <p:nvPr>
            <p:ph idx="1"/>
          </p:nvPr>
        </p:nvSpPr>
        <p:spPr>
          <a:xfrm>
            <a:off x="666750" y="1871663"/>
            <a:ext cx="8356600" cy="3887787"/>
          </a:xfrm>
        </p:spPr>
        <p:txBody>
          <a:bodyPr/>
          <a:lstStyle/>
          <a:p>
            <a:r>
              <a:rPr lang="cs-CZ" altLang="cs-CZ" sz="2800" smtClean="0"/>
              <a:t>Resource-event- actor, </a:t>
            </a:r>
          </a:p>
          <a:p>
            <a:r>
              <a:rPr lang="cs-CZ" altLang="cs-CZ" sz="2800" smtClean="0"/>
              <a:t>Separace  procesního uzlu a jeho zobecnění.</a:t>
            </a:r>
          </a:p>
          <a:p>
            <a:r>
              <a:rPr lang="cs-CZ" altLang="cs-CZ" sz="2800" smtClean="0"/>
              <a:t>Vstupní zdroje a proces potvrzení, že jsou připraveny (commitment)</a:t>
            </a:r>
          </a:p>
          <a:p>
            <a:r>
              <a:rPr lang="cs-CZ" altLang="cs-CZ" sz="2800" smtClean="0"/>
              <a:t>Výstupní zdroje a commitment, že jsou vytvořeny,</a:t>
            </a:r>
          </a:p>
          <a:p>
            <a:r>
              <a:rPr lang="cs-CZ" altLang="cs-CZ" sz="2800" smtClean="0"/>
              <a:t>Aktor – ten,kdo za to odpovídá-potřebuje to a je schopen inicializovat a využít</a:t>
            </a:r>
          </a:p>
        </p:txBody>
      </p:sp>
      <p:sp>
        <p:nvSpPr>
          <p:cNvPr id="4" name="Zástupný symbol pro datum 3"/>
          <p:cNvSpPr>
            <a:spLocks noGrp="1"/>
          </p:cNvSpPr>
          <p:nvPr>
            <p:ph type="dt" sz="quarter" idx="10"/>
          </p:nvPr>
        </p:nvSpPr>
        <p:spPr/>
        <p:txBody>
          <a:bodyPr/>
          <a:lstStyle/>
          <a:p>
            <a:pPr>
              <a:defRPr/>
            </a:pPr>
            <a:fld id="{DF3A843E-7E50-42E2-A4CC-5F0F93EDF197}"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B0C07FEE-CC04-487F-A15C-2491FA9497F7}" type="slidenum">
              <a:rPr lang="cs-CZ" altLang="cs-CZ">
                <a:latin typeface="Arial" panose="020B0604020202020204" pitchFamily="34" charset="0"/>
              </a:rPr>
              <a:pPr eaLnBrk="1" hangingPunct="1"/>
              <a:t>204</a:t>
            </a:fld>
            <a:endParaRPr lang="cs-CZ" altLang="cs-CZ">
              <a:latin typeface="Arial" panose="020B0604020202020204" pitchFamily="34" charset="0"/>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Nadpis 1"/>
          <p:cNvSpPr>
            <a:spLocks noGrp="1"/>
          </p:cNvSpPr>
          <p:nvPr>
            <p:ph type="title"/>
          </p:nvPr>
        </p:nvSpPr>
        <p:spPr/>
        <p:txBody>
          <a:bodyPr/>
          <a:lstStyle/>
          <a:p>
            <a:r>
              <a:rPr lang="cs-CZ" altLang="cs-CZ" smtClean="0"/>
              <a:t>Dataflow digramy (DFD) lze doplnit o toky příkazů</a:t>
            </a:r>
          </a:p>
        </p:txBody>
      </p:sp>
      <p:sp>
        <p:nvSpPr>
          <p:cNvPr id="209923" name="Zástupný symbol pro obsah 2"/>
          <p:cNvSpPr>
            <a:spLocks noGrp="1"/>
          </p:cNvSpPr>
          <p:nvPr>
            <p:ph idx="1"/>
          </p:nvPr>
        </p:nvSpPr>
        <p:spPr>
          <a:xfrm>
            <a:off x="736600" y="2160588"/>
            <a:ext cx="8356600" cy="3598862"/>
          </a:xfrm>
        </p:spPr>
        <p:txBody>
          <a:bodyPr/>
          <a:lstStyle/>
          <a:p>
            <a:r>
              <a:rPr lang="cs-CZ" altLang="cs-CZ" smtClean="0"/>
              <a:t>Lepší řešení je jednotlivé procesy (ve smyslu DFD) zapouzdřit tak, aby se z hlediska řízení chovaly jako služby</a:t>
            </a:r>
          </a:p>
          <a:p>
            <a:r>
              <a:rPr lang="cs-CZ" altLang="cs-CZ" smtClean="0"/>
              <a:t>Tím lze zkombinovat výhody dávkových systémů s výhodami SOA</a:t>
            </a:r>
          </a:p>
          <a:p>
            <a:r>
              <a:rPr lang="cs-CZ" altLang="cs-CZ" smtClean="0"/>
              <a:t>Pro některé systémy je to nutné, např. při regulaci vyžadující i rozvrhovací výpočty</a:t>
            </a:r>
          </a:p>
        </p:txBody>
      </p:sp>
      <p:sp>
        <p:nvSpPr>
          <p:cNvPr id="4" name="Zástupný symbol pro datum 3"/>
          <p:cNvSpPr>
            <a:spLocks noGrp="1"/>
          </p:cNvSpPr>
          <p:nvPr>
            <p:ph type="dt" sz="quarter" idx="10"/>
          </p:nvPr>
        </p:nvSpPr>
        <p:spPr/>
        <p:txBody>
          <a:bodyPr/>
          <a:lstStyle/>
          <a:p>
            <a:pPr>
              <a:defRPr/>
            </a:pPr>
            <a:fld id="{0DB56738-51AA-46F8-9D9E-FBA07535DFCC}"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550E7E2-9F84-43CC-9952-AB7D3C1DA2BD}" type="slidenum">
              <a:rPr lang="cs-CZ" altLang="cs-CZ">
                <a:latin typeface="Arial" panose="020B0604020202020204" pitchFamily="34" charset="0"/>
              </a:rPr>
              <a:pPr eaLnBrk="1" hangingPunct="1"/>
              <a:t>205</a:t>
            </a:fld>
            <a:endParaRPr lang="cs-CZ" altLang="cs-CZ">
              <a:latin typeface="Arial" panose="020B0604020202020204" pitchFamily="34" charset="0"/>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CA3F9F2-0197-44DD-ADAC-9BF29E5F8449}"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DEBC225-B3F9-43D1-BEBB-7B3BC98D319C}" type="slidenum">
              <a:rPr lang="cs-CZ" altLang="cs-CZ">
                <a:latin typeface="Arial" panose="020B0604020202020204" pitchFamily="34" charset="0"/>
              </a:rPr>
              <a:pPr eaLnBrk="1" hangingPunct="1"/>
              <a:t>206</a:t>
            </a:fld>
            <a:endParaRPr lang="cs-CZ" altLang="cs-CZ">
              <a:latin typeface="Arial" panose="020B0604020202020204" pitchFamily="34" charset="0"/>
            </a:endParaRPr>
          </a:p>
        </p:txBody>
      </p:sp>
      <p:sp>
        <p:nvSpPr>
          <p:cNvPr id="210948" name="Rectangle 2"/>
          <p:cNvSpPr>
            <a:spLocks noGrp="1" noChangeArrowheads="1"/>
          </p:cNvSpPr>
          <p:nvPr>
            <p:ph type="title"/>
          </p:nvPr>
        </p:nvSpPr>
        <p:spPr/>
        <p:txBody>
          <a:bodyPr/>
          <a:lstStyle/>
          <a:p>
            <a:pPr eaLnBrk="1" hangingPunct="1"/>
            <a:r>
              <a:rPr lang="cs-CZ" altLang="cs-CZ" smtClean="0"/>
              <a:t>Dataflow</a:t>
            </a:r>
          </a:p>
        </p:txBody>
      </p:sp>
      <p:pic>
        <p:nvPicPr>
          <p:cNvPr id="21094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D376AB3D-1874-4113-A0DC-1B11C237785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BC8BD946-2EE2-422F-A3C1-EAF095177848}" type="slidenum">
              <a:rPr lang="cs-CZ" altLang="cs-CZ">
                <a:latin typeface="Arial" panose="020B0604020202020204" pitchFamily="34" charset="0"/>
              </a:rPr>
              <a:pPr eaLnBrk="1" hangingPunct="1"/>
              <a:t>207</a:t>
            </a:fld>
            <a:endParaRPr lang="cs-CZ" altLang="cs-CZ">
              <a:latin typeface="Arial" panose="020B0604020202020204" pitchFamily="34" charset="0"/>
            </a:endParaRPr>
          </a:p>
        </p:txBody>
      </p:sp>
      <p:sp>
        <p:nvSpPr>
          <p:cNvPr id="211972" name="Rectangle 2"/>
          <p:cNvSpPr>
            <a:spLocks noGrp="1" noChangeArrowheads="1"/>
          </p:cNvSpPr>
          <p:nvPr>
            <p:ph type="title"/>
          </p:nvPr>
        </p:nvSpPr>
        <p:spPr/>
        <p:txBody>
          <a:bodyPr/>
          <a:lstStyle/>
          <a:p>
            <a:pPr eaLnBrk="1" hangingPunct="1"/>
            <a:r>
              <a:rPr lang="cs-CZ" altLang="cs-CZ" sz="4000" smtClean="0"/>
              <a:t>Odvozená hierarchická dekompozice</a:t>
            </a:r>
          </a:p>
        </p:txBody>
      </p:sp>
      <p:pic>
        <p:nvPicPr>
          <p:cNvPr id="21197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814513"/>
            <a:ext cx="9829800" cy="3670300"/>
          </a:xfrm>
          <a:noFill/>
        </p:spPr>
      </p:pic>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795FC5EB-EF36-405A-AA42-4B735B43CA0B}"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CFA01D0-3B2B-49E3-B20C-89298A67ACE6}" type="slidenum">
              <a:rPr lang="cs-CZ" altLang="cs-CZ">
                <a:latin typeface="Arial" panose="020B0604020202020204" pitchFamily="34" charset="0"/>
              </a:rPr>
              <a:pPr eaLnBrk="1" hangingPunct="1"/>
              <a:t>208</a:t>
            </a:fld>
            <a:endParaRPr lang="cs-CZ" altLang="cs-CZ">
              <a:latin typeface="Arial" panose="020B0604020202020204" pitchFamily="34" charset="0"/>
            </a:endParaRPr>
          </a:p>
        </p:txBody>
      </p:sp>
      <p:sp>
        <p:nvSpPr>
          <p:cNvPr id="212996" name="Rectangle 2050"/>
          <p:cNvSpPr>
            <a:spLocks noGrp="1" noChangeArrowheads="1"/>
          </p:cNvSpPr>
          <p:nvPr>
            <p:ph type="title"/>
          </p:nvPr>
        </p:nvSpPr>
        <p:spPr/>
        <p:txBody>
          <a:bodyPr/>
          <a:lstStyle/>
          <a:p>
            <a:pPr eaLnBrk="1" hangingPunct="1"/>
            <a:r>
              <a:rPr lang="cs-CZ" altLang="cs-CZ" sz="4000" smtClean="0"/>
              <a:t>Diagram kontextu.</a:t>
            </a:r>
            <a:br>
              <a:rPr lang="cs-CZ" altLang="cs-CZ" sz="4000" smtClean="0"/>
            </a:br>
            <a:r>
              <a:rPr lang="cs-CZ" altLang="cs-CZ" sz="4000" smtClean="0"/>
              <a:t>Dají se použít Use Case</a:t>
            </a:r>
          </a:p>
        </p:txBody>
      </p:sp>
      <p:pic>
        <p:nvPicPr>
          <p:cNvPr id="212997" name="Picture 205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p:pic>
      <p:sp>
        <p:nvSpPr>
          <p:cNvPr id="212998" name="Text Box 7"/>
          <p:cNvSpPr txBox="1">
            <a:spLocks noChangeArrowheads="1"/>
          </p:cNvSpPr>
          <p:nvPr/>
        </p:nvSpPr>
        <p:spPr bwMode="auto">
          <a:xfrm>
            <a:off x="6354763" y="3960813"/>
            <a:ext cx="24479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Modernizace a zobecnění: </a:t>
            </a:r>
            <a:r>
              <a:rPr lang="cs-CZ" altLang="cs-CZ" b="1"/>
              <a:t>use case diagramy</a:t>
            </a:r>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0A91E521-F2FC-4DB6-8AE8-F1A5861FF294}"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25ED984-5E9D-4D40-81B1-B55C9EA3A450}" type="slidenum">
              <a:rPr lang="cs-CZ" altLang="cs-CZ">
                <a:latin typeface="Arial" panose="020B0604020202020204" pitchFamily="34" charset="0"/>
              </a:rPr>
              <a:pPr eaLnBrk="1" hangingPunct="1"/>
              <a:t>209</a:t>
            </a:fld>
            <a:endParaRPr lang="cs-CZ" altLang="cs-CZ">
              <a:latin typeface="Arial" panose="020B0604020202020204" pitchFamily="34" charset="0"/>
            </a:endParaRPr>
          </a:p>
        </p:txBody>
      </p:sp>
      <p:sp>
        <p:nvSpPr>
          <p:cNvPr id="214020" name="Rectangle 2"/>
          <p:cNvSpPr>
            <a:spLocks noGrp="1" noChangeArrowheads="1"/>
          </p:cNvSpPr>
          <p:nvPr>
            <p:ph type="title"/>
          </p:nvPr>
        </p:nvSpPr>
        <p:spPr/>
        <p:txBody>
          <a:bodyPr/>
          <a:lstStyle/>
          <a:p>
            <a:pPr eaLnBrk="1" hangingPunct="1"/>
            <a:r>
              <a:rPr lang="cs-CZ" altLang="cs-CZ" smtClean="0"/>
              <a:t>Varianty vývoje</a:t>
            </a:r>
          </a:p>
        </p:txBody>
      </p:sp>
      <p:sp>
        <p:nvSpPr>
          <p:cNvPr id="214021" name="Rectangle 3"/>
          <p:cNvSpPr>
            <a:spLocks noGrp="1" noChangeArrowheads="1"/>
          </p:cNvSpPr>
          <p:nvPr>
            <p:ph type="body" idx="1"/>
          </p:nvPr>
        </p:nvSpPr>
        <p:spPr>
          <a:xfrm>
            <a:off x="735013" y="1879600"/>
            <a:ext cx="8356600" cy="3887788"/>
          </a:xfrm>
        </p:spPr>
        <p:txBody>
          <a:bodyPr/>
          <a:lstStyle/>
          <a:p>
            <a:pPr eaLnBrk="1" hangingPunct="1">
              <a:lnSpc>
                <a:spcPct val="90000"/>
              </a:lnSpc>
            </a:pPr>
            <a:r>
              <a:rPr lang="cs-CZ" altLang="cs-CZ" sz="2400" smtClean="0"/>
              <a:t>Případ  Y2K ukázal v roce 2000 velkou stabilitu výše uvedených struktur (dadaflow architektur)</a:t>
            </a:r>
          </a:p>
          <a:p>
            <a:pPr lvl="1" eaLnBrk="1" hangingPunct="1">
              <a:lnSpc>
                <a:spcPct val="90000"/>
              </a:lnSpc>
            </a:pPr>
            <a:r>
              <a:rPr lang="cs-CZ" altLang="cs-CZ" sz="2000" smtClean="0"/>
              <a:t>Systémy byly v té době bez údržby po mnoho let, takže nebyli k dispozici žádní programátoři schopní programy upravit </a:t>
            </a:r>
          </a:p>
          <a:p>
            <a:pPr eaLnBrk="1" hangingPunct="1">
              <a:lnSpc>
                <a:spcPct val="90000"/>
              </a:lnSpc>
            </a:pPr>
            <a:r>
              <a:rPr lang="cs-CZ" altLang="cs-CZ" sz="2400" smtClean="0"/>
              <a:t>Typické pro dávkové zpracování</a:t>
            </a:r>
          </a:p>
          <a:p>
            <a:pPr lvl="1" eaLnBrk="1" hangingPunct="1">
              <a:lnSpc>
                <a:spcPct val="90000"/>
              </a:lnSpc>
            </a:pPr>
            <a:r>
              <a:rPr lang="cs-CZ" altLang="cs-CZ" sz="2000" smtClean="0"/>
              <a:t>V poslední době se modifikace DFD používá i v objektově orientovaných systémech</a:t>
            </a:r>
          </a:p>
          <a:p>
            <a:pPr eaLnBrk="1" hangingPunct="1">
              <a:lnSpc>
                <a:spcPct val="90000"/>
              </a:lnSpc>
            </a:pPr>
            <a:r>
              <a:rPr lang="cs-CZ" altLang="cs-CZ" sz="2400" smtClean="0"/>
              <a:t>Snadný autonomní vývoj dávkových aplikací</a:t>
            </a:r>
          </a:p>
          <a:p>
            <a:pPr eaLnBrk="1" hangingPunct="1">
              <a:lnSpc>
                <a:spcPct val="90000"/>
              </a:lnSpc>
            </a:pPr>
            <a:r>
              <a:rPr lang="cs-CZ" altLang="cs-CZ" sz="2400" smtClean="0"/>
              <a:t>Aplikace v DFD se v podstatě chovají jako peers ve virtuální síti se speciálním typem komunikace (bulk transfer)</a:t>
            </a:r>
          </a:p>
        </p:txBody>
      </p:sp>
      <p:sp>
        <p:nvSpPr>
          <p:cNvPr id="214022" name="AutoShape 4"/>
          <p:cNvSpPr>
            <a:spLocks noChangeArrowheads="1"/>
          </p:cNvSpPr>
          <p:nvPr/>
        </p:nvSpPr>
        <p:spPr bwMode="auto">
          <a:xfrm>
            <a:off x="9172575" y="0"/>
            <a:ext cx="153988" cy="314325"/>
          </a:xfrm>
          <a:prstGeom prst="upArrow">
            <a:avLst>
              <a:gd name="adj1" fmla="val 50000"/>
              <a:gd name="adj2" fmla="val 55283"/>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A322B418-FF1A-4731-9C25-743BAD403DD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4B8FD71-A57A-47C8-99CE-FC82E1C889C2}" type="slidenum">
              <a:rPr lang="cs-CZ" altLang="cs-CZ">
                <a:latin typeface="Arial" panose="020B0604020202020204" pitchFamily="34" charset="0"/>
              </a:rPr>
              <a:pPr eaLnBrk="1" hangingPunct="1"/>
              <a:t>21</a:t>
            </a:fld>
            <a:endParaRPr lang="cs-CZ" altLang="cs-CZ">
              <a:latin typeface="Arial" panose="020B0604020202020204" pitchFamily="34" charset="0"/>
            </a:endParaRPr>
          </a:p>
        </p:txBody>
      </p:sp>
      <p:sp>
        <p:nvSpPr>
          <p:cNvPr id="18436" name="Rectangle 2"/>
          <p:cNvSpPr>
            <a:spLocks noGrp="1" noChangeArrowheads="1"/>
          </p:cNvSpPr>
          <p:nvPr>
            <p:ph type="title"/>
          </p:nvPr>
        </p:nvSpPr>
        <p:spPr>
          <a:xfrm>
            <a:off x="736600" y="287338"/>
            <a:ext cx="8356600" cy="1008062"/>
          </a:xfrm>
        </p:spPr>
        <p:txBody>
          <a:bodyPr/>
          <a:lstStyle/>
          <a:p>
            <a:pPr eaLnBrk="1" hangingPunct="1"/>
            <a:r>
              <a:rPr lang="cs-CZ" altLang="cs-CZ" smtClean="0"/>
              <a:t>Trochu terminologie 2</a:t>
            </a:r>
          </a:p>
        </p:txBody>
      </p:sp>
      <p:sp>
        <p:nvSpPr>
          <p:cNvPr id="18437" name="Rectangle 3"/>
          <p:cNvSpPr>
            <a:spLocks noGrp="1" noChangeArrowheads="1"/>
          </p:cNvSpPr>
          <p:nvPr>
            <p:ph type="body" idx="1"/>
          </p:nvPr>
        </p:nvSpPr>
        <p:spPr>
          <a:xfrm>
            <a:off x="736600" y="1295400"/>
            <a:ext cx="8356600" cy="4537075"/>
          </a:xfrm>
        </p:spPr>
        <p:txBody>
          <a:bodyPr/>
          <a:lstStyle/>
          <a:p>
            <a:pPr eaLnBrk="1" hangingPunct="1">
              <a:lnSpc>
                <a:spcPct val="80000"/>
              </a:lnSpc>
            </a:pPr>
            <a:r>
              <a:rPr lang="cs-CZ" altLang="cs-CZ" b="1" smtClean="0">
                <a:latin typeface="Arial Narrow" panose="020B0606020202030204" pitchFamily="34" charset="0"/>
              </a:rPr>
              <a:t>Validace: </a:t>
            </a:r>
            <a:r>
              <a:rPr lang="cs-CZ" altLang="cs-CZ" smtClean="0">
                <a:latin typeface="Arial Narrow" panose="020B0606020202030204" pitchFamily="34" charset="0"/>
              </a:rPr>
              <a:t>Ověření správnosti systému nebo jeho </a:t>
            </a:r>
            <a:r>
              <a:rPr lang="cs-CZ" altLang="cs-CZ" sz="2800" smtClean="0"/>
              <a:t>částečně</a:t>
            </a:r>
            <a:r>
              <a:rPr lang="cs-CZ" altLang="cs-CZ" smtClean="0"/>
              <a:t> </a:t>
            </a:r>
            <a:r>
              <a:rPr lang="cs-CZ" altLang="cs-CZ" smtClean="0">
                <a:latin typeface="Arial Narrow" panose="020B0606020202030204" pitchFamily="34" charset="0"/>
              </a:rPr>
              <a:t>funkčního modelu (prototypu) pokusem (testem), někdy virtuální testování</a:t>
            </a:r>
          </a:p>
          <a:p>
            <a:pPr lvl="1" eaLnBrk="1" hangingPunct="1">
              <a:lnSpc>
                <a:spcPct val="80000"/>
              </a:lnSpc>
            </a:pPr>
            <a:r>
              <a:rPr lang="cs-CZ" altLang="cs-CZ" sz="2400" smtClean="0">
                <a:latin typeface="Arial Narrow" panose="020B0606020202030204" pitchFamily="34" charset="0"/>
              </a:rPr>
              <a:t>Předvedení prototypu (= částečně funkčního modelu systému)</a:t>
            </a:r>
          </a:p>
          <a:p>
            <a:pPr lvl="1" eaLnBrk="1" hangingPunct="1">
              <a:lnSpc>
                <a:spcPct val="80000"/>
              </a:lnSpc>
            </a:pPr>
            <a:r>
              <a:rPr lang="cs-CZ" altLang="cs-CZ" sz="2400" smtClean="0">
                <a:latin typeface="Arial Narrow" panose="020B0606020202030204" pitchFamily="34" charset="0"/>
              </a:rPr>
              <a:t>Testy částí (programátor)</a:t>
            </a:r>
          </a:p>
          <a:p>
            <a:pPr lvl="1" eaLnBrk="1" hangingPunct="1">
              <a:lnSpc>
                <a:spcPct val="80000"/>
              </a:lnSpc>
            </a:pPr>
            <a:r>
              <a:rPr lang="cs-CZ" altLang="cs-CZ" sz="2400" smtClean="0">
                <a:latin typeface="Arial Narrow" panose="020B0606020202030204" pitchFamily="34" charset="0"/>
              </a:rPr>
              <a:t>Testy integrační (testér)</a:t>
            </a:r>
          </a:p>
          <a:p>
            <a:pPr lvl="1" eaLnBrk="1" hangingPunct="1">
              <a:lnSpc>
                <a:spcPct val="80000"/>
              </a:lnSpc>
            </a:pPr>
            <a:r>
              <a:rPr lang="cs-CZ" altLang="cs-CZ" sz="2400" smtClean="0">
                <a:latin typeface="Arial Narrow" panose="020B0606020202030204" pitchFamily="34" charset="0"/>
              </a:rPr>
              <a:t>Testy systému (testér, koncový uživatel)</a:t>
            </a:r>
          </a:p>
          <a:p>
            <a:pPr lvl="1" eaLnBrk="1" hangingPunct="1">
              <a:lnSpc>
                <a:spcPct val="80000"/>
              </a:lnSpc>
            </a:pPr>
            <a:r>
              <a:rPr lang="cs-CZ" altLang="cs-CZ" sz="2400" smtClean="0">
                <a:latin typeface="Arial Narrow" panose="020B0606020202030204" pitchFamily="34" charset="0"/>
              </a:rPr>
              <a:t>Regresní testování (opakované provedení testů na používaném systému)</a:t>
            </a:r>
          </a:p>
          <a:p>
            <a:pPr lvl="1" eaLnBrk="1" hangingPunct="1">
              <a:lnSpc>
                <a:spcPct val="80000"/>
              </a:lnSpc>
            </a:pPr>
            <a:r>
              <a:rPr lang="cs-CZ" altLang="cs-CZ" sz="2400" smtClean="0">
                <a:latin typeface="Arial Narrow" panose="020B0606020202030204" pitchFamily="34" charset="0"/>
              </a:rPr>
              <a:t>Test funkcí (testuje se nově integrovaná funkce)</a:t>
            </a:r>
            <a:endParaRPr lang="cs-CZ" altLang="cs-CZ" sz="2400" smtClean="0"/>
          </a:p>
          <a:p>
            <a:pPr lvl="1" eaLnBrk="1" hangingPunct="1">
              <a:lnSpc>
                <a:spcPct val="80000"/>
              </a:lnSpc>
            </a:pPr>
            <a:r>
              <a:rPr lang="cs-CZ" altLang="cs-CZ" smtClean="0">
                <a:latin typeface="Arial Narrow" panose="020B0606020202030204" pitchFamily="34" charset="0"/>
              </a:rPr>
              <a:t>Testy předávací, zkušební provoz</a:t>
            </a:r>
          </a:p>
        </p:txBody>
      </p:sp>
      <p:sp>
        <p:nvSpPr>
          <p:cNvPr id="18438" name="AutoShape 4"/>
          <p:cNvSpPr>
            <a:spLocks noChangeArrowheads="1"/>
          </p:cNvSpPr>
          <p:nvPr/>
        </p:nvSpPr>
        <p:spPr bwMode="auto">
          <a:xfrm>
            <a:off x="9404350" y="0"/>
            <a:ext cx="77788" cy="314325"/>
          </a:xfrm>
          <a:prstGeom prst="upArrow">
            <a:avLst>
              <a:gd name="adj1" fmla="val 50000"/>
              <a:gd name="adj2" fmla="val 1094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cs-CZ" altLang="cs-CZ" smtClean="0"/>
              <a:t>Malé je hezké</a:t>
            </a:r>
          </a:p>
        </p:txBody>
      </p:sp>
      <p:sp>
        <p:nvSpPr>
          <p:cNvPr id="215043" name="Rectangle 3"/>
          <p:cNvSpPr>
            <a:spLocks noGrp="1" noChangeArrowheads="1"/>
          </p:cNvSpPr>
          <p:nvPr>
            <p:ph type="body" idx="1"/>
          </p:nvPr>
        </p:nvSpPr>
        <p:spPr/>
        <p:txBody>
          <a:bodyPr/>
          <a:lstStyle/>
          <a:p>
            <a:r>
              <a:rPr lang="cs-CZ" altLang="cs-CZ" sz="2800" smtClean="0"/>
              <a:t>Omezuji automatizaci na ty činnost, kde je lepší, než neautomatizovaná varianta</a:t>
            </a:r>
          </a:p>
          <a:p>
            <a:r>
              <a:rPr lang="cs-CZ" altLang="cs-CZ" sz="2800" smtClean="0"/>
              <a:t>Začínám od co nejmenšího rozumně užitečného jádra (iterativní nebo inkrementální vývoj) a i tam umožňuji agilní používání</a:t>
            </a:r>
          </a:p>
          <a:p>
            <a:r>
              <a:rPr lang="cs-CZ" altLang="cs-CZ" sz="2800" smtClean="0"/>
              <a:t>Pokud to jde používám dávkové zpracování</a:t>
            </a:r>
          </a:p>
          <a:p>
            <a:r>
              <a:rPr lang="cs-CZ" altLang="cs-CZ" sz="2800" smtClean="0"/>
              <a:t>Kombinuji hotové, customizované, nově vyvíjené</a:t>
            </a:r>
          </a:p>
          <a:p>
            <a:r>
              <a:rPr lang="cs-CZ" altLang="cs-CZ" sz="2800" smtClean="0"/>
              <a:t>Outsourcuji, ale tak, abych mohl insourcovat</a:t>
            </a:r>
          </a:p>
          <a:p>
            <a:endParaRPr lang="cs-CZ" altLang="cs-CZ" sz="2800" smtClean="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F4055AC-80D5-4845-B7AB-4954AEC6645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6079B5AB-F369-4D7F-B988-9C83035F2396}" type="slidenum">
              <a:rPr lang="cs-CZ" altLang="cs-CZ">
                <a:latin typeface="Arial" panose="020B0604020202020204" pitchFamily="34" charset="0"/>
              </a:rPr>
              <a:pPr eaLnBrk="1" hangingPunct="1"/>
              <a:t>211</a:t>
            </a:fld>
            <a:endParaRPr lang="cs-CZ" altLang="cs-CZ">
              <a:latin typeface="Arial" panose="020B0604020202020204" pitchFamily="34" charset="0"/>
            </a:endParaRPr>
          </a:p>
        </p:txBody>
      </p:sp>
      <p:sp>
        <p:nvSpPr>
          <p:cNvPr id="216068" name="Rectangle 2"/>
          <p:cNvSpPr>
            <a:spLocks noGrp="1" noChangeArrowheads="1"/>
          </p:cNvSpPr>
          <p:nvPr>
            <p:ph type="title"/>
          </p:nvPr>
        </p:nvSpPr>
        <p:spPr>
          <a:xfrm>
            <a:off x="450850" y="287338"/>
            <a:ext cx="8928100" cy="1152525"/>
          </a:xfrm>
        </p:spPr>
        <p:txBody>
          <a:bodyPr/>
          <a:lstStyle/>
          <a:p>
            <a:pPr eaLnBrk="1" hangingPunct="1"/>
            <a:r>
              <a:rPr lang="cs-CZ" altLang="cs-CZ" sz="4000" smtClean="0"/>
              <a:t>Dataflow a resource event agent, REA</a:t>
            </a:r>
          </a:p>
        </p:txBody>
      </p:sp>
      <p:pic>
        <p:nvPicPr>
          <p:cNvPr id="21606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223963"/>
            <a:ext cx="9853613" cy="4762500"/>
          </a:xfrm>
        </p:spPr>
      </p:pic>
      <p:sp>
        <p:nvSpPr>
          <p:cNvPr id="216070" name="Elipsa 5"/>
          <p:cNvSpPr>
            <a:spLocks noChangeArrowheads="1"/>
          </p:cNvSpPr>
          <p:nvPr/>
        </p:nvSpPr>
        <p:spPr bwMode="auto">
          <a:xfrm>
            <a:off x="4554538" y="2952750"/>
            <a:ext cx="2808287" cy="15113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Nadpis 1"/>
          <p:cNvSpPr>
            <a:spLocks noGrp="1"/>
          </p:cNvSpPr>
          <p:nvPr>
            <p:ph type="title"/>
          </p:nvPr>
        </p:nvSpPr>
        <p:spPr/>
        <p:txBody>
          <a:bodyPr/>
          <a:lstStyle/>
          <a:p>
            <a:r>
              <a:rPr lang="cs-CZ" altLang="cs-CZ" smtClean="0"/>
              <a:t>REA</a:t>
            </a:r>
          </a:p>
        </p:txBody>
      </p:sp>
      <p:sp>
        <p:nvSpPr>
          <p:cNvPr id="217091" name="Zástupný symbol pro obsah 2"/>
          <p:cNvSpPr>
            <a:spLocks noGrp="1"/>
          </p:cNvSpPr>
          <p:nvPr>
            <p:ph idx="1"/>
          </p:nvPr>
        </p:nvSpPr>
        <p:spPr>
          <a:xfrm>
            <a:off x="234950" y="1584325"/>
            <a:ext cx="9359900" cy="4175125"/>
          </a:xfrm>
        </p:spPr>
        <p:txBody>
          <a:bodyPr/>
          <a:lstStyle/>
          <a:p>
            <a:r>
              <a:rPr lang="cs-CZ" altLang="cs-CZ" smtClean="0"/>
              <a:t>Zdroje: vstupy, výstupy a jejich párování</a:t>
            </a:r>
          </a:p>
          <a:p>
            <a:pPr lvl="1"/>
            <a:r>
              <a:rPr lang="cs-CZ" altLang="cs-CZ" smtClean="0"/>
              <a:t>Vstupy  musí před provedením události výstupy po provedení události splňovat  „commitments“</a:t>
            </a:r>
          </a:p>
          <a:p>
            <a:pPr lvl="1"/>
            <a:r>
              <a:rPr lang="cs-CZ" altLang="cs-CZ" smtClean="0"/>
              <a:t>Speciální vztah mezi některými vstupy a nekterými výstupy</a:t>
            </a:r>
          </a:p>
          <a:p>
            <a:r>
              <a:rPr lang="cs-CZ" altLang="cs-CZ" smtClean="0"/>
              <a:t>Akce je ekonomická událost (proces)</a:t>
            </a:r>
          </a:p>
          <a:p>
            <a:r>
              <a:rPr lang="cs-CZ" altLang="cs-CZ" smtClean="0"/>
              <a:t>Agent je  osoba inicializující a kontrolující události, koncept agenta lze zobecnit </a:t>
            </a:r>
          </a:p>
        </p:txBody>
      </p:sp>
      <p:sp>
        <p:nvSpPr>
          <p:cNvPr id="4" name="Zástupný symbol pro datum 3"/>
          <p:cNvSpPr>
            <a:spLocks noGrp="1"/>
          </p:cNvSpPr>
          <p:nvPr>
            <p:ph type="dt" sz="quarter" idx="10"/>
          </p:nvPr>
        </p:nvSpPr>
        <p:spPr/>
        <p:txBody>
          <a:bodyPr/>
          <a:lstStyle/>
          <a:p>
            <a:pPr>
              <a:defRPr/>
            </a:pPr>
            <a:fld id="{6AE282AE-D212-4670-8FA7-154CD4740AC1}"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5AD75414-0D4E-4686-9D94-6ED20BBA726E}" type="slidenum">
              <a:rPr lang="cs-CZ" altLang="cs-CZ">
                <a:latin typeface="Arial" panose="020B0604020202020204" pitchFamily="34" charset="0"/>
              </a:rPr>
              <a:pPr eaLnBrk="1" hangingPunct="1"/>
              <a:t>212</a:t>
            </a:fld>
            <a:endParaRPr lang="cs-CZ" altLang="cs-CZ">
              <a:latin typeface="Arial" panose="020B0604020202020204" pitchFamily="34" charset="0"/>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Nadpis 1"/>
          <p:cNvSpPr>
            <a:spLocks noGrp="1"/>
          </p:cNvSpPr>
          <p:nvPr>
            <p:ph type="title"/>
          </p:nvPr>
        </p:nvSpPr>
        <p:spPr/>
        <p:txBody>
          <a:bodyPr/>
          <a:lstStyle/>
          <a:p>
            <a:r>
              <a:rPr lang="cs-CZ" altLang="cs-CZ" dirty="0" smtClean="0"/>
              <a:t>Vzory událostí REA</a:t>
            </a:r>
          </a:p>
        </p:txBody>
      </p:sp>
      <p:sp>
        <p:nvSpPr>
          <p:cNvPr id="218115" name="Zástupný symbol pro obsah 2"/>
          <p:cNvSpPr>
            <a:spLocks noGrp="1"/>
          </p:cNvSpPr>
          <p:nvPr>
            <p:ph idx="1"/>
          </p:nvPr>
        </p:nvSpPr>
        <p:spPr/>
        <p:txBody>
          <a:bodyPr/>
          <a:lstStyle/>
          <a:p>
            <a:r>
              <a:rPr lang="cs-CZ" altLang="cs-CZ" sz="2400" smtClean="0"/>
              <a:t>Několik desítek vzorů, např. jak má probíhat kontrakt</a:t>
            </a:r>
          </a:p>
          <a:p>
            <a:r>
              <a:rPr lang="cs-CZ" altLang="cs-CZ" sz="2400" smtClean="0"/>
              <a:t>Vázby událostí</a:t>
            </a:r>
          </a:p>
          <a:p>
            <a:r>
              <a:rPr lang="cs-CZ" altLang="cs-CZ" sz="2400" smtClean="0"/>
              <a:t>Slabá hierarchizace</a:t>
            </a:r>
            <a:r>
              <a:rPr lang="cs-CZ" altLang="cs-CZ" smtClean="0"/>
              <a:t>	</a:t>
            </a:r>
          </a:p>
          <a:p>
            <a:r>
              <a:rPr lang="cs-CZ" altLang="cs-CZ" i="1" smtClean="0">
                <a:latin typeface="AngsanaUPC" panose="02020603050405020304" pitchFamily="18" charset="-34"/>
                <a:cs typeface="AngsanaUPC" panose="02020603050405020304" pitchFamily="18" charset="-34"/>
              </a:rPr>
              <a:t>Hruby, Pavel/ Kiehn, Jesper (CON)/ Scheller, Chris</a:t>
            </a:r>
            <a:r>
              <a:rPr lang="en-US" altLang="cs-CZ" i="1" smtClean="0">
                <a:latin typeface="AngsanaUPC" panose="02020603050405020304" pitchFamily="18" charset="-34"/>
                <a:cs typeface="AngsanaUPC" panose="02020603050405020304" pitchFamily="18" charset="-34"/>
              </a:rPr>
              <a:t>Model-Driven Design Using Business Patterns</a:t>
            </a:r>
            <a:r>
              <a:rPr lang="cs-CZ" altLang="cs-CZ" i="1" smtClean="0">
                <a:latin typeface="AngsanaUPC" panose="02020603050405020304" pitchFamily="18" charset="-34"/>
                <a:cs typeface="AngsanaUPC" panose="02020603050405020304" pitchFamily="18" charset="-34"/>
              </a:rPr>
              <a:t>:</a:t>
            </a:r>
            <a:r>
              <a:rPr lang="en-US" altLang="cs-CZ" b="1" smtClean="0"/>
              <a:t>Model-Driven Design Using Business Patterns</a:t>
            </a:r>
            <a:r>
              <a:rPr lang="cs-CZ" altLang="cs-CZ" b="1" smtClean="0"/>
              <a:t>, </a:t>
            </a:r>
            <a:r>
              <a:rPr lang="cs-CZ" altLang="cs-CZ" smtClean="0"/>
              <a:t>Springer 2006,</a:t>
            </a:r>
            <a:r>
              <a:rPr lang="cs-CZ" altLang="cs-CZ" i="1" smtClean="0">
                <a:latin typeface="AngsanaUPC" panose="02020603050405020304" pitchFamily="18" charset="-34"/>
                <a:cs typeface="AngsanaUPC" panose="02020603050405020304" pitchFamily="18" charset="-34"/>
              </a:rPr>
              <a:t> </a:t>
            </a:r>
            <a:r>
              <a:rPr lang="cs-CZ" altLang="cs-CZ" sz="2800" i="1" smtClean="0"/>
              <a:t>ISBN</a:t>
            </a:r>
            <a:r>
              <a:rPr lang="cs-CZ" altLang="cs-CZ" sz="2800" smtClean="0"/>
              <a:t>: 9783540301547</a:t>
            </a:r>
          </a:p>
        </p:txBody>
      </p:sp>
      <p:sp>
        <p:nvSpPr>
          <p:cNvPr id="4" name="Zástupný symbol pro datum 3"/>
          <p:cNvSpPr>
            <a:spLocks noGrp="1"/>
          </p:cNvSpPr>
          <p:nvPr>
            <p:ph type="dt" sz="quarter" idx="10"/>
          </p:nvPr>
        </p:nvSpPr>
        <p:spPr/>
        <p:txBody>
          <a:bodyPr/>
          <a:lstStyle/>
          <a:p>
            <a:pPr>
              <a:defRPr/>
            </a:pPr>
            <a:fld id="{DE6FC41C-E2DF-43BE-B6AD-96B7DF29D6F3}"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17CE8AF-0349-491D-902D-6BD450F6A9F2}" type="slidenum">
              <a:rPr lang="cs-CZ" altLang="cs-CZ">
                <a:latin typeface="Arial" panose="020B0604020202020204" pitchFamily="34" charset="0"/>
              </a:rPr>
              <a:pPr eaLnBrk="1" hangingPunct="1"/>
              <a:t>213</a:t>
            </a:fld>
            <a:endParaRPr lang="cs-CZ" altLang="cs-CZ">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fld id="{73C4246B-9551-43F7-A08D-1CB5AE4AB4B8}" type="datetime1">
              <a:rPr lang="cs-CZ"/>
              <a:pPr>
                <a:defRPr/>
              </a:pPr>
              <a:t>3.10.2015</a:t>
            </a:fld>
            <a:endParaRPr lang="cs-CZ"/>
          </a:p>
        </p:txBody>
      </p:sp>
      <p:sp>
        <p:nvSpPr>
          <p:cNvPr id="8"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06805FA-C85A-4644-B968-98A836E69F84}" type="slidenum">
              <a:rPr lang="cs-CZ" altLang="cs-CZ">
                <a:latin typeface="Arial" panose="020B0604020202020204" pitchFamily="34" charset="0"/>
              </a:rPr>
              <a:pPr eaLnBrk="1" hangingPunct="1"/>
              <a:t>22</a:t>
            </a:fld>
            <a:endParaRPr lang="cs-CZ" altLang="cs-CZ">
              <a:latin typeface="Arial" panose="020B0604020202020204" pitchFamily="34" charset="0"/>
            </a:endParaRPr>
          </a:p>
        </p:txBody>
      </p:sp>
      <p:sp>
        <p:nvSpPr>
          <p:cNvPr id="19460" name="Rectangle 2"/>
          <p:cNvSpPr>
            <a:spLocks noGrp="1" noChangeArrowheads="1"/>
          </p:cNvSpPr>
          <p:nvPr>
            <p:ph type="title"/>
          </p:nvPr>
        </p:nvSpPr>
        <p:spPr>
          <a:xfrm>
            <a:off x="503238" y="576263"/>
            <a:ext cx="8823325" cy="1079500"/>
          </a:xfrm>
        </p:spPr>
        <p:txBody>
          <a:bodyPr/>
          <a:lstStyle/>
          <a:p>
            <a:pPr eaLnBrk="1" hangingPunct="1"/>
            <a:r>
              <a:rPr lang="cs-CZ" altLang="cs-CZ" sz="4000" smtClean="0"/>
              <a:t>Trochu terminologie                   (norma IEEE std. 1044)</a:t>
            </a:r>
          </a:p>
        </p:txBody>
      </p:sp>
      <p:sp>
        <p:nvSpPr>
          <p:cNvPr id="19461" name="Rectangle 3"/>
          <p:cNvSpPr>
            <a:spLocks noGrp="1" noChangeArrowheads="1"/>
          </p:cNvSpPr>
          <p:nvPr>
            <p:ph type="body" idx="1"/>
          </p:nvPr>
        </p:nvSpPr>
        <p:spPr>
          <a:xfrm>
            <a:off x="771525" y="1811338"/>
            <a:ext cx="8356600" cy="3887787"/>
          </a:xfrm>
        </p:spPr>
        <p:txBody>
          <a:bodyPr/>
          <a:lstStyle/>
          <a:p>
            <a:pPr eaLnBrk="1" hangingPunct="1">
              <a:lnSpc>
                <a:spcPct val="80000"/>
              </a:lnSpc>
            </a:pPr>
            <a:r>
              <a:rPr lang="cs-CZ" altLang="cs-CZ" sz="2400" b="1" smtClean="0"/>
              <a:t>Pochybení (error, fault) </a:t>
            </a:r>
            <a:r>
              <a:rPr lang="cs-CZ" altLang="cs-CZ" sz="2400" smtClean="0"/>
              <a:t> - </a:t>
            </a:r>
            <a:r>
              <a:rPr lang="cs-CZ" altLang="cs-CZ" sz="2000" smtClean="0"/>
              <a:t>mentální selhání člověka</a:t>
            </a:r>
          </a:p>
          <a:p>
            <a:pPr eaLnBrk="1" hangingPunct="1">
              <a:lnSpc>
                <a:spcPct val="80000"/>
              </a:lnSpc>
            </a:pPr>
            <a:r>
              <a:rPr lang="cs-CZ" altLang="cs-CZ" sz="2400" b="1" smtClean="0"/>
              <a:t>Defekt (defect) – </a:t>
            </a:r>
            <a:r>
              <a:rPr lang="cs-CZ" altLang="cs-CZ" sz="2000" smtClean="0"/>
              <a:t>místo v nějakém dokumentu, které není správně a může případně v kombinaci s jinými defekty způsobit špatnou funkci systému, ať existujícího tak projektovaného.</a:t>
            </a:r>
          </a:p>
          <a:p>
            <a:pPr eaLnBrk="1" hangingPunct="1">
              <a:lnSpc>
                <a:spcPct val="80000"/>
              </a:lnSpc>
            </a:pPr>
            <a:r>
              <a:rPr lang="cs-CZ" altLang="cs-CZ" sz="2400" b="1" smtClean="0"/>
              <a:t> Selhání (failure) – </a:t>
            </a:r>
            <a:r>
              <a:rPr lang="cs-CZ" altLang="cs-CZ" sz="2000" smtClean="0"/>
              <a:t>případ, kdy systém nepracuje správně.</a:t>
            </a:r>
          </a:p>
          <a:p>
            <a:pPr eaLnBrk="1" hangingPunct="1">
              <a:lnSpc>
                <a:spcPct val="80000"/>
              </a:lnSpc>
            </a:pPr>
            <a:r>
              <a:rPr lang="cs-CZ" altLang="cs-CZ" sz="2000" smtClean="0"/>
              <a:t>Pochybení                 </a:t>
            </a:r>
            <a:r>
              <a:rPr lang="en-US" altLang="cs-CZ" sz="2000" smtClean="0"/>
              <a:t>defekty    </a:t>
            </a:r>
            <a:r>
              <a:rPr lang="cs-CZ" altLang="cs-CZ" sz="2000" smtClean="0"/>
              <a:t>                    </a:t>
            </a:r>
            <a:r>
              <a:rPr lang="en-US" altLang="cs-CZ" sz="2000" smtClean="0"/>
              <a:t>selh</a:t>
            </a:r>
            <a:r>
              <a:rPr lang="cs-CZ" altLang="cs-CZ" sz="2000" smtClean="0"/>
              <a:t>ání</a:t>
            </a:r>
          </a:p>
          <a:p>
            <a:pPr lvl="1" eaLnBrk="1" hangingPunct="1">
              <a:lnSpc>
                <a:spcPct val="80000"/>
              </a:lnSpc>
            </a:pPr>
            <a:r>
              <a:rPr lang="cs-CZ" altLang="cs-CZ" sz="1800" smtClean="0"/>
              <a:t>Jak by se to popsalo konceptuálně?</a:t>
            </a:r>
          </a:p>
          <a:p>
            <a:pPr eaLnBrk="1" hangingPunct="1">
              <a:lnSpc>
                <a:spcPct val="80000"/>
              </a:lnSpc>
            </a:pPr>
            <a:r>
              <a:rPr lang="cs-CZ" altLang="cs-CZ" sz="2400" b="1" smtClean="0"/>
              <a:t>Chyba </a:t>
            </a:r>
            <a:r>
              <a:rPr lang="cs-CZ" altLang="cs-CZ" sz="2400" smtClean="0"/>
              <a:t>bude označovat pochybení nebo defekt nebo selhání</a:t>
            </a:r>
            <a:r>
              <a:rPr lang="cs-CZ" altLang="cs-CZ" sz="2400" b="1" smtClean="0"/>
              <a:t> </a:t>
            </a:r>
          </a:p>
        </p:txBody>
      </p:sp>
      <p:sp>
        <p:nvSpPr>
          <p:cNvPr id="19462" name="AutoShape 4"/>
          <p:cNvSpPr>
            <a:spLocks noChangeArrowheads="1"/>
          </p:cNvSpPr>
          <p:nvPr/>
        </p:nvSpPr>
        <p:spPr bwMode="auto">
          <a:xfrm>
            <a:off x="5057775" y="3454400"/>
            <a:ext cx="619125" cy="339725"/>
          </a:xfrm>
          <a:prstGeom prst="rightArrow">
            <a:avLst>
              <a:gd name="adj1" fmla="val 50000"/>
              <a:gd name="adj2" fmla="val 4205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9463" name="AutoShape 6"/>
          <p:cNvSpPr>
            <a:spLocks noChangeArrowheads="1"/>
          </p:cNvSpPr>
          <p:nvPr/>
        </p:nvSpPr>
        <p:spPr bwMode="auto">
          <a:xfrm flipV="1">
            <a:off x="2628900" y="3454400"/>
            <a:ext cx="619125" cy="273050"/>
          </a:xfrm>
          <a:prstGeom prst="rightArrow">
            <a:avLst>
              <a:gd name="adj1" fmla="val 50000"/>
              <a:gd name="adj2" fmla="val 42053"/>
            </a:avLst>
          </a:prstGeom>
          <a:solidFill>
            <a:schemeClr val="accent1"/>
          </a:solidFill>
          <a:ln w="9525">
            <a:solidFill>
              <a:schemeClr val="tx1"/>
            </a:solidFill>
            <a:miter lim="800000"/>
            <a:headEnd/>
            <a:tailEnd/>
          </a:ln>
        </p:spPr>
        <p:txBody>
          <a:bodyPr rot="10800000"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19464" name="AutoShape 8"/>
          <p:cNvSpPr>
            <a:spLocks noChangeArrowheads="1"/>
          </p:cNvSpPr>
          <p:nvPr/>
        </p:nvSpPr>
        <p:spPr bwMode="auto">
          <a:xfrm>
            <a:off x="9326563"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9A62483A-F43C-4187-9601-164CAD9FA8BF}"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28ABAD7-875E-4790-BCC7-3BBD7346C380}" type="slidenum">
              <a:rPr lang="cs-CZ" altLang="cs-CZ">
                <a:latin typeface="Arial" panose="020B0604020202020204" pitchFamily="34" charset="0"/>
              </a:rPr>
              <a:pPr eaLnBrk="1" hangingPunct="1"/>
              <a:t>23</a:t>
            </a:fld>
            <a:endParaRPr lang="cs-CZ" altLang="cs-CZ">
              <a:latin typeface="Arial" panose="020B0604020202020204" pitchFamily="34" charset="0"/>
            </a:endParaRPr>
          </a:p>
        </p:txBody>
      </p:sp>
      <p:sp>
        <p:nvSpPr>
          <p:cNvPr id="20484" name="Rectangle 2"/>
          <p:cNvSpPr>
            <a:spLocks noGrp="1" noChangeArrowheads="1"/>
          </p:cNvSpPr>
          <p:nvPr>
            <p:ph type="title"/>
          </p:nvPr>
        </p:nvSpPr>
        <p:spPr/>
        <p:txBody>
          <a:bodyPr/>
          <a:lstStyle/>
          <a:p>
            <a:pPr eaLnBrk="1" hangingPunct="1"/>
            <a:r>
              <a:rPr lang="cs-CZ" altLang="cs-CZ" smtClean="0"/>
              <a:t>Vztahy mezi typy chyb</a:t>
            </a:r>
          </a:p>
        </p:txBody>
      </p:sp>
      <p:sp>
        <p:nvSpPr>
          <p:cNvPr id="20485" name="Rectangle 3"/>
          <p:cNvSpPr>
            <a:spLocks noGrp="1" noChangeArrowheads="1"/>
          </p:cNvSpPr>
          <p:nvPr>
            <p:ph type="body" idx="1"/>
          </p:nvPr>
        </p:nvSpPr>
        <p:spPr/>
        <p:txBody>
          <a:bodyPr/>
          <a:lstStyle/>
          <a:p>
            <a:pPr eaLnBrk="1" hangingPunct="1">
              <a:lnSpc>
                <a:spcPct val="80000"/>
              </a:lnSpc>
            </a:pPr>
            <a:r>
              <a:rPr lang="cs-CZ" altLang="cs-CZ" sz="2400" smtClean="0">
                <a:latin typeface="Arial Narrow" panose="020B0606020202030204" pitchFamily="34" charset="0"/>
              </a:rPr>
              <a:t>Selhání </a:t>
            </a:r>
            <a:r>
              <a:rPr lang="cs-CZ" altLang="cs-CZ" sz="2400" smtClean="0"/>
              <a:t>způsobené SW </a:t>
            </a:r>
            <a:r>
              <a:rPr lang="cs-CZ" altLang="cs-CZ" sz="2400" smtClean="0">
                <a:latin typeface="Arial Narrow" panose="020B0606020202030204" pitchFamily="34" charset="0"/>
              </a:rPr>
              <a:t>mají v podstatě vždy příčinu v pochybení. </a:t>
            </a:r>
            <a:r>
              <a:rPr lang="cs-CZ" altLang="cs-CZ" sz="2000" smtClean="0">
                <a:latin typeface="Arial Narrow" panose="020B0606020202030204" pitchFamily="34" charset="0"/>
              </a:rPr>
              <a:t>Pochybení způsobí určitý člověk, nebo skupina lidí</a:t>
            </a:r>
          </a:p>
          <a:p>
            <a:pPr eaLnBrk="1" hangingPunct="1">
              <a:lnSpc>
                <a:spcPct val="80000"/>
              </a:lnSpc>
            </a:pPr>
            <a:r>
              <a:rPr lang="cs-CZ" altLang="cs-CZ" sz="2400" smtClean="0">
                <a:latin typeface="Arial Narrow" panose="020B0606020202030204" pitchFamily="34" charset="0"/>
              </a:rPr>
              <a:t>Pochybení způsobí jeden nebo více defektů (ty mohou být závislé) v určitých  dokumentech.</a:t>
            </a:r>
          </a:p>
          <a:p>
            <a:pPr eaLnBrk="1" hangingPunct="1">
              <a:lnSpc>
                <a:spcPct val="80000"/>
              </a:lnSpc>
            </a:pPr>
            <a:r>
              <a:rPr lang="cs-CZ" altLang="cs-CZ" sz="2400" smtClean="0">
                <a:latin typeface="Arial Narrow" panose="020B0606020202030204" pitchFamily="34" charset="0"/>
              </a:rPr>
              <a:t>Defekt v určitém dokumentu může být příčinou jiného defektu, obvykle  v jiném dokumentu (specifikace → návrh)</a:t>
            </a:r>
          </a:p>
          <a:p>
            <a:pPr eaLnBrk="1" hangingPunct="1">
              <a:lnSpc>
                <a:spcPct val="80000"/>
              </a:lnSpc>
            </a:pPr>
            <a:r>
              <a:rPr lang="cs-CZ" altLang="cs-CZ" sz="2400" smtClean="0">
                <a:latin typeface="Arial Narrow" panose="020B0606020202030204" pitchFamily="34" charset="0"/>
              </a:rPr>
              <a:t>Defekt způsobí jeden nebo více typů selhání</a:t>
            </a:r>
          </a:p>
          <a:p>
            <a:pPr eaLnBrk="1" hangingPunct="1">
              <a:lnSpc>
                <a:spcPct val="80000"/>
              </a:lnSpc>
            </a:pPr>
            <a:r>
              <a:rPr lang="cs-CZ" altLang="cs-CZ" sz="2400" smtClean="0">
                <a:latin typeface="Arial Narrow" panose="020B0606020202030204" pitchFamily="34" charset="0"/>
              </a:rPr>
              <a:t>Ladění a oponentury jsou procesy, které zjišťují, zda nemůže dojít k selhání  s cílem odstranit je. Pro každé selhání je nutno najít defekty, které je způsobily. Je žádoucí zjistit, kdo a jak je odpovědný za pochybení </a:t>
            </a:r>
          </a:p>
        </p:txBody>
      </p:sp>
      <p:sp>
        <p:nvSpPr>
          <p:cNvPr id="20486" name="AutoShape 4"/>
          <p:cNvSpPr>
            <a:spLocks noChangeArrowheads="1"/>
          </p:cNvSpPr>
          <p:nvPr/>
        </p:nvSpPr>
        <p:spPr bwMode="auto">
          <a:xfrm>
            <a:off x="8861425" y="0"/>
            <a:ext cx="79375" cy="246063"/>
          </a:xfrm>
          <a:prstGeom prst="upArrow">
            <a:avLst>
              <a:gd name="adj1" fmla="val 50000"/>
              <a:gd name="adj2" fmla="val 8395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2B4E8B49-3909-4E56-A8BC-C83732C9CE86}"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588E4FD-B197-421D-B7FF-9518DD5C24A4}" type="slidenum">
              <a:rPr lang="cs-CZ" altLang="cs-CZ">
                <a:latin typeface="Arial" panose="020B0604020202020204" pitchFamily="34" charset="0"/>
              </a:rPr>
              <a:pPr eaLnBrk="1" hangingPunct="1"/>
              <a:t>24</a:t>
            </a:fld>
            <a:endParaRPr lang="cs-CZ" altLang="cs-CZ">
              <a:latin typeface="Arial" panose="020B0604020202020204" pitchFamily="34" charset="0"/>
            </a:endParaRPr>
          </a:p>
        </p:txBody>
      </p:sp>
      <p:sp>
        <p:nvSpPr>
          <p:cNvPr id="21508" name="Rectangle 2"/>
          <p:cNvSpPr>
            <a:spLocks noGrp="1" noChangeArrowheads="1"/>
          </p:cNvSpPr>
          <p:nvPr>
            <p:ph type="title"/>
          </p:nvPr>
        </p:nvSpPr>
        <p:spPr>
          <a:xfrm>
            <a:off x="738188" y="215900"/>
            <a:ext cx="8356600" cy="1079500"/>
          </a:xfrm>
        </p:spPr>
        <p:txBody>
          <a:bodyPr/>
          <a:lstStyle/>
          <a:p>
            <a:pPr eaLnBrk="1" hangingPunct="1"/>
            <a:r>
              <a:rPr lang="cs-CZ" altLang="cs-CZ" smtClean="0"/>
              <a:t>Výstupy verifikací a validací</a:t>
            </a:r>
          </a:p>
        </p:txBody>
      </p:sp>
      <p:sp>
        <p:nvSpPr>
          <p:cNvPr id="21509" name="Rectangle 3"/>
          <p:cNvSpPr>
            <a:spLocks noGrp="1" noChangeArrowheads="1"/>
          </p:cNvSpPr>
          <p:nvPr>
            <p:ph type="body" idx="1"/>
          </p:nvPr>
        </p:nvSpPr>
        <p:spPr>
          <a:xfrm>
            <a:off x="425450" y="1152525"/>
            <a:ext cx="9097963" cy="4751388"/>
          </a:xfrm>
        </p:spPr>
        <p:txBody>
          <a:bodyPr/>
          <a:lstStyle/>
          <a:p>
            <a:pPr eaLnBrk="1" hangingPunct="1">
              <a:lnSpc>
                <a:spcPct val="80000"/>
              </a:lnSpc>
              <a:tabLst>
                <a:tab pos="4394200" algn="l"/>
              </a:tabLst>
            </a:pPr>
            <a:r>
              <a:rPr lang="cs-CZ" altLang="cs-CZ" sz="2400" smtClean="0">
                <a:latin typeface="Arial Narrow" panose="020B0606020202030204" pitchFamily="34" charset="0"/>
              </a:rPr>
              <a:t>Je důležité, aby i verifikace měly výstupy obdobné jako validace (testy), tj. aby se učinil závěr, že jsou důvody k tvrzení, že při platnosti daného dokumentu (dokumentů) nebude vyvíjený systém pracovat správně. Až na výjimky se proto při oponenturách </a:t>
            </a:r>
            <a:r>
              <a:rPr lang="cs-CZ" altLang="cs-CZ" sz="2400" b="1" smtClean="0">
                <a:latin typeface="Arial Narrow" panose="020B0606020202030204" pitchFamily="34" charset="0"/>
              </a:rPr>
              <a:t>nehledají defekty</a:t>
            </a:r>
            <a:r>
              <a:rPr lang="cs-CZ" altLang="cs-CZ" sz="2400" smtClean="0">
                <a:latin typeface="Arial Narrow" panose="020B0606020202030204" pitchFamily="34" charset="0"/>
              </a:rPr>
              <a:t> (často stejně budou jinde, než je právě zkoumané místo v dokumentu), nalezení defektu je věc následných prací. </a:t>
            </a:r>
            <a:r>
              <a:rPr lang="cs-CZ" altLang="cs-CZ" sz="2400" b="1" smtClean="0">
                <a:latin typeface="Arial Narrow" panose="020B0606020202030204" pitchFamily="34" charset="0"/>
              </a:rPr>
              <a:t> Jinými slovy nesnažím se hned o opravu.</a:t>
            </a:r>
            <a:endParaRPr lang="cs-CZ" altLang="cs-CZ" sz="2400" smtClean="0">
              <a:latin typeface="Arial Narrow" panose="020B0606020202030204" pitchFamily="34" charset="0"/>
            </a:endParaRPr>
          </a:p>
          <a:p>
            <a:pPr eaLnBrk="1" hangingPunct="1">
              <a:lnSpc>
                <a:spcPct val="80000"/>
              </a:lnSpc>
              <a:tabLst>
                <a:tab pos="4394200" algn="l"/>
              </a:tabLst>
            </a:pPr>
            <a:r>
              <a:rPr lang="cs-CZ" altLang="cs-CZ" sz="2400" smtClean="0">
                <a:latin typeface="Arial Narrow" panose="020B0606020202030204" pitchFamily="34" charset="0"/>
              </a:rPr>
              <a:t>Je rovněž žádoucí zpracovávat stížnosti na práci systému od uživatelů obdobně jako výsledky testů (jako seznam selhání). </a:t>
            </a:r>
          </a:p>
          <a:p>
            <a:pPr eaLnBrk="1" hangingPunct="1">
              <a:lnSpc>
                <a:spcPct val="80000"/>
              </a:lnSpc>
              <a:buFontTx/>
              <a:buNone/>
              <a:tabLst>
                <a:tab pos="4394200" algn="l"/>
              </a:tabLst>
            </a:pPr>
            <a:r>
              <a:rPr lang="cs-CZ" altLang="cs-CZ" sz="2800" smtClean="0">
                <a:latin typeface="Arial Narrow" panose="020B0606020202030204" pitchFamily="34" charset="0"/>
              </a:rPr>
              <a:t>Tyto zásady zvětší účinnost příslušných procesů, mj. tím, že lze vytvořit kvalitní IS pro kontrolu vývoje systému, včetně kontroly kvality oponentur a  testů.</a:t>
            </a:r>
          </a:p>
          <a:p>
            <a:pPr eaLnBrk="1" hangingPunct="1">
              <a:lnSpc>
                <a:spcPct val="80000"/>
              </a:lnSpc>
              <a:buFontTx/>
              <a:buNone/>
              <a:tabLst>
                <a:tab pos="4394200" algn="l"/>
              </a:tabLst>
            </a:pPr>
            <a:r>
              <a:rPr lang="cs-CZ" altLang="cs-CZ" sz="2800" b="1" i="1" smtClean="0">
                <a:latin typeface="Comic Sans MS" panose="030F0702030302020204" pitchFamily="66" charset="0"/>
              </a:rPr>
              <a:t>Pozor:Tyto informace se nesmí  používat k okamžitému postihu pracovníků</a:t>
            </a:r>
            <a:r>
              <a:rPr lang="cs-CZ" altLang="cs-CZ" sz="2800" b="1" i="1" smtClean="0"/>
              <a:t>, </a:t>
            </a:r>
            <a:r>
              <a:rPr lang="cs-CZ" altLang="cs-CZ" sz="2400" smtClean="0"/>
              <a:t>snížilo by to účinnost validací a hlavně verifikací</a:t>
            </a:r>
            <a:endParaRPr lang="cs-CZ" altLang="cs-CZ" sz="2800" b="1" i="1" smtClean="0"/>
          </a:p>
        </p:txBody>
      </p:sp>
      <p:sp>
        <p:nvSpPr>
          <p:cNvPr id="21510" name="AutoShape 4"/>
          <p:cNvSpPr>
            <a:spLocks noChangeArrowheads="1"/>
          </p:cNvSpPr>
          <p:nvPr/>
        </p:nvSpPr>
        <p:spPr bwMode="auto">
          <a:xfrm>
            <a:off x="9250363" y="0"/>
            <a:ext cx="76200" cy="246063"/>
          </a:xfrm>
          <a:prstGeom prst="upArrow">
            <a:avLst>
              <a:gd name="adj1" fmla="val 50000"/>
              <a:gd name="adj2" fmla="val 87457"/>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ate Placeholder 3"/>
          <p:cNvSpPr>
            <a:spLocks noGrp="1"/>
          </p:cNvSpPr>
          <p:nvPr>
            <p:ph type="dt" sz="quarter" idx="10"/>
          </p:nvPr>
        </p:nvSpPr>
        <p:spPr/>
        <p:txBody>
          <a:bodyPr/>
          <a:lstStyle/>
          <a:p>
            <a:pPr>
              <a:defRPr/>
            </a:pPr>
            <a:fld id="{9492FF02-1534-47FC-8133-83FEE56E72D5}" type="datetime1">
              <a:rPr lang="cs-CZ"/>
              <a:pPr>
                <a:defRPr/>
              </a:pPr>
              <a:t>3.10.2015</a:t>
            </a:fld>
            <a:endParaRPr lang="cs-CZ"/>
          </a:p>
        </p:txBody>
      </p:sp>
      <p:sp>
        <p:nvSpPr>
          <p:cNvPr id="50"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9052DAC-7B24-4072-ACEB-F2D2CF54EE06}" type="slidenum">
              <a:rPr lang="cs-CZ" altLang="cs-CZ">
                <a:latin typeface="Arial" panose="020B0604020202020204" pitchFamily="34" charset="0"/>
              </a:rPr>
              <a:pPr eaLnBrk="1" hangingPunct="1"/>
              <a:t>25</a:t>
            </a:fld>
            <a:endParaRPr lang="cs-CZ" altLang="cs-CZ">
              <a:latin typeface="Arial" panose="020B0604020202020204" pitchFamily="34" charset="0"/>
            </a:endParaRPr>
          </a:p>
        </p:txBody>
      </p:sp>
      <p:sp>
        <p:nvSpPr>
          <p:cNvPr id="22532" name="Rectangle 2"/>
          <p:cNvSpPr>
            <a:spLocks noGrp="1" noChangeArrowheads="1"/>
          </p:cNvSpPr>
          <p:nvPr>
            <p:ph type="title"/>
          </p:nvPr>
        </p:nvSpPr>
        <p:spPr/>
        <p:txBody>
          <a:bodyPr/>
          <a:lstStyle/>
          <a:p>
            <a:pPr eaLnBrk="1" hangingPunct="1"/>
            <a:r>
              <a:rPr lang="cs-CZ" altLang="cs-CZ" sz="4000" smtClean="0">
                <a:latin typeface="Arial Narrow" panose="020B0606020202030204" pitchFamily="34" charset="0"/>
              </a:rPr>
              <a:t>Konceptuální schéma záznamu chyb</a:t>
            </a:r>
            <a:br>
              <a:rPr lang="cs-CZ" altLang="cs-CZ" sz="4000" smtClean="0">
                <a:latin typeface="Arial Narrow" panose="020B0606020202030204" pitchFamily="34" charset="0"/>
              </a:rPr>
            </a:br>
            <a:r>
              <a:rPr lang="cs-CZ" altLang="cs-CZ" sz="4000" smtClean="0">
                <a:latin typeface="Arial Narrow" panose="020B0606020202030204" pitchFamily="34" charset="0"/>
              </a:rPr>
              <a:t>ER diagram</a:t>
            </a:r>
          </a:p>
        </p:txBody>
      </p:sp>
      <p:sp>
        <p:nvSpPr>
          <p:cNvPr id="22533" name="Text Box 4"/>
          <p:cNvSpPr txBox="1">
            <a:spLocks noChangeArrowheads="1"/>
          </p:cNvSpPr>
          <p:nvPr/>
        </p:nvSpPr>
        <p:spPr bwMode="auto">
          <a:xfrm>
            <a:off x="2438400" y="2763838"/>
            <a:ext cx="852488"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t>Osoba</a:t>
            </a:r>
          </a:p>
        </p:txBody>
      </p:sp>
      <p:sp>
        <p:nvSpPr>
          <p:cNvPr id="22534" name="Text Box 5"/>
          <p:cNvSpPr txBox="1">
            <a:spLocks noChangeArrowheads="1"/>
          </p:cNvSpPr>
          <p:nvPr/>
        </p:nvSpPr>
        <p:spPr bwMode="auto">
          <a:xfrm>
            <a:off x="4606925" y="2763838"/>
            <a:ext cx="1314450"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Dokument</a:t>
            </a:r>
          </a:p>
        </p:txBody>
      </p:sp>
      <p:sp>
        <p:nvSpPr>
          <p:cNvPr id="22535" name="Text Box 6"/>
          <p:cNvSpPr txBox="1">
            <a:spLocks noChangeArrowheads="1"/>
          </p:cNvSpPr>
          <p:nvPr/>
        </p:nvSpPr>
        <p:spPr bwMode="auto">
          <a:xfrm>
            <a:off x="4683125" y="3784600"/>
            <a:ext cx="131445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Defekt</a:t>
            </a:r>
          </a:p>
        </p:txBody>
      </p:sp>
      <p:sp>
        <p:nvSpPr>
          <p:cNvPr id="22536" name="Text Box 7"/>
          <p:cNvSpPr txBox="1">
            <a:spLocks noChangeArrowheads="1"/>
          </p:cNvSpPr>
          <p:nvPr/>
        </p:nvSpPr>
        <p:spPr bwMode="auto">
          <a:xfrm>
            <a:off x="2051050" y="3784600"/>
            <a:ext cx="131445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Selhání</a:t>
            </a:r>
          </a:p>
        </p:txBody>
      </p:sp>
      <p:sp>
        <p:nvSpPr>
          <p:cNvPr id="22537" name="Text Box 8"/>
          <p:cNvSpPr txBox="1">
            <a:spLocks noChangeArrowheads="1"/>
          </p:cNvSpPr>
          <p:nvPr/>
        </p:nvSpPr>
        <p:spPr bwMode="auto">
          <a:xfrm>
            <a:off x="1431925" y="4941888"/>
            <a:ext cx="1316038"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Proces</a:t>
            </a:r>
          </a:p>
        </p:txBody>
      </p:sp>
      <p:sp>
        <p:nvSpPr>
          <p:cNvPr id="22538" name="Text Box 9"/>
          <p:cNvSpPr txBox="1">
            <a:spLocks noChangeArrowheads="1"/>
          </p:cNvSpPr>
          <p:nvPr/>
        </p:nvSpPr>
        <p:spPr bwMode="auto">
          <a:xfrm>
            <a:off x="5897563" y="4895850"/>
            <a:ext cx="852487"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t>Osoba</a:t>
            </a:r>
          </a:p>
        </p:txBody>
      </p:sp>
      <p:sp>
        <p:nvSpPr>
          <p:cNvPr id="22539" name="Text Box 10"/>
          <p:cNvSpPr txBox="1">
            <a:spLocks noChangeArrowheads="1"/>
          </p:cNvSpPr>
          <p:nvPr/>
        </p:nvSpPr>
        <p:spPr bwMode="auto">
          <a:xfrm>
            <a:off x="3521075" y="5008563"/>
            <a:ext cx="852488" cy="376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t>Osoba</a:t>
            </a:r>
          </a:p>
        </p:txBody>
      </p:sp>
      <p:sp>
        <p:nvSpPr>
          <p:cNvPr id="22540" name="Line 26"/>
          <p:cNvSpPr>
            <a:spLocks noChangeShapeType="1"/>
          </p:cNvSpPr>
          <p:nvPr/>
        </p:nvSpPr>
        <p:spPr bwMode="auto">
          <a:xfrm>
            <a:off x="3289300" y="2968625"/>
            <a:ext cx="1317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1" name="Line 27"/>
          <p:cNvSpPr>
            <a:spLocks noChangeShapeType="1"/>
          </p:cNvSpPr>
          <p:nvPr/>
        </p:nvSpPr>
        <p:spPr bwMode="auto">
          <a:xfrm>
            <a:off x="2903538" y="3103563"/>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2" name="Line 28"/>
          <p:cNvSpPr>
            <a:spLocks noChangeShapeType="1"/>
          </p:cNvSpPr>
          <p:nvPr/>
        </p:nvSpPr>
        <p:spPr bwMode="auto">
          <a:xfrm>
            <a:off x="3365500" y="3989388"/>
            <a:ext cx="1317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3" name="Line 29"/>
          <p:cNvSpPr>
            <a:spLocks noChangeShapeType="1"/>
          </p:cNvSpPr>
          <p:nvPr/>
        </p:nvSpPr>
        <p:spPr bwMode="auto">
          <a:xfrm>
            <a:off x="2592388" y="4124325"/>
            <a:ext cx="1239837" cy="884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4" name="Line 30"/>
          <p:cNvSpPr>
            <a:spLocks noChangeShapeType="1"/>
          </p:cNvSpPr>
          <p:nvPr/>
        </p:nvSpPr>
        <p:spPr bwMode="auto">
          <a:xfrm flipH="1">
            <a:off x="2051050" y="4124325"/>
            <a:ext cx="387350"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5" name="Line 31"/>
          <p:cNvSpPr>
            <a:spLocks noChangeShapeType="1"/>
          </p:cNvSpPr>
          <p:nvPr/>
        </p:nvSpPr>
        <p:spPr bwMode="auto">
          <a:xfrm>
            <a:off x="5459413" y="4124325"/>
            <a:ext cx="695325"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6" name="Line 32"/>
          <p:cNvSpPr>
            <a:spLocks noChangeShapeType="1"/>
          </p:cNvSpPr>
          <p:nvPr/>
        </p:nvSpPr>
        <p:spPr bwMode="auto">
          <a:xfrm>
            <a:off x="5222875" y="3103563"/>
            <a:ext cx="0" cy="6810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47" name="Text Box 34"/>
          <p:cNvSpPr txBox="1">
            <a:spLocks noChangeArrowheads="1"/>
          </p:cNvSpPr>
          <p:nvPr/>
        </p:nvSpPr>
        <p:spPr bwMode="auto">
          <a:xfrm>
            <a:off x="4370388" y="2763838"/>
            <a:ext cx="200025"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48" name="Text Box 35"/>
          <p:cNvSpPr txBox="1">
            <a:spLocks noChangeArrowheads="1"/>
          </p:cNvSpPr>
          <p:nvPr/>
        </p:nvSpPr>
        <p:spPr bwMode="auto">
          <a:xfrm>
            <a:off x="5222875" y="3579813"/>
            <a:ext cx="200025"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solidFill>
                  <a:srgbClr val="FF0000"/>
                </a:solidFill>
              </a:rPr>
              <a:t>*</a:t>
            </a:r>
          </a:p>
        </p:txBody>
      </p:sp>
      <p:sp>
        <p:nvSpPr>
          <p:cNvPr id="22549" name="Text Box 38"/>
          <p:cNvSpPr txBox="1">
            <a:spLocks noChangeArrowheads="1"/>
          </p:cNvSpPr>
          <p:nvPr/>
        </p:nvSpPr>
        <p:spPr bwMode="auto">
          <a:xfrm>
            <a:off x="5380038" y="4124325"/>
            <a:ext cx="19685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solidFill>
                  <a:srgbClr val="FF0000"/>
                </a:solidFill>
              </a:rPr>
              <a:t>*</a:t>
            </a:r>
          </a:p>
        </p:txBody>
      </p:sp>
      <p:sp>
        <p:nvSpPr>
          <p:cNvPr id="22550" name="Text Box 39"/>
          <p:cNvSpPr txBox="1">
            <a:spLocks noChangeArrowheads="1"/>
          </p:cNvSpPr>
          <p:nvPr/>
        </p:nvSpPr>
        <p:spPr bwMode="auto">
          <a:xfrm>
            <a:off x="4449763" y="3784600"/>
            <a:ext cx="198437"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solidFill>
                  <a:srgbClr val="FF0000"/>
                </a:solidFill>
              </a:rPr>
              <a:t>*</a:t>
            </a:r>
          </a:p>
        </p:txBody>
      </p:sp>
      <p:sp>
        <p:nvSpPr>
          <p:cNvPr id="22551" name="Text Box 40"/>
          <p:cNvSpPr txBox="1">
            <a:spLocks noChangeArrowheads="1"/>
          </p:cNvSpPr>
          <p:nvPr/>
        </p:nvSpPr>
        <p:spPr bwMode="auto">
          <a:xfrm>
            <a:off x="1820863" y="4737100"/>
            <a:ext cx="19685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52" name="Text Box 41"/>
          <p:cNvSpPr txBox="1">
            <a:spLocks noChangeArrowheads="1"/>
          </p:cNvSpPr>
          <p:nvPr/>
        </p:nvSpPr>
        <p:spPr bwMode="auto">
          <a:xfrm>
            <a:off x="3211513" y="2490788"/>
            <a:ext cx="108426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Udělala chybu v</a:t>
            </a:r>
          </a:p>
        </p:txBody>
      </p:sp>
      <p:sp>
        <p:nvSpPr>
          <p:cNvPr id="22553" name="Text Box 42"/>
          <p:cNvSpPr txBox="1">
            <a:spLocks noChangeArrowheads="1"/>
          </p:cNvSpPr>
          <p:nvPr/>
        </p:nvSpPr>
        <p:spPr bwMode="auto">
          <a:xfrm>
            <a:off x="4449763" y="3308350"/>
            <a:ext cx="1393825"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Obsahuje</a:t>
            </a:r>
          </a:p>
        </p:txBody>
      </p:sp>
      <p:sp>
        <p:nvSpPr>
          <p:cNvPr id="22554" name="Text Box 43"/>
          <p:cNvSpPr txBox="1">
            <a:spLocks noChangeArrowheads="1"/>
          </p:cNvSpPr>
          <p:nvPr/>
        </p:nvSpPr>
        <p:spPr bwMode="auto">
          <a:xfrm>
            <a:off x="3135313" y="3784600"/>
            <a:ext cx="139382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Způsobeno</a:t>
            </a:r>
          </a:p>
        </p:txBody>
      </p:sp>
      <p:sp>
        <p:nvSpPr>
          <p:cNvPr id="22555" name="Text Box 44"/>
          <p:cNvSpPr txBox="1">
            <a:spLocks noChangeArrowheads="1"/>
          </p:cNvSpPr>
          <p:nvPr/>
        </p:nvSpPr>
        <p:spPr bwMode="auto">
          <a:xfrm>
            <a:off x="5324475" y="4464050"/>
            <a:ext cx="1393825"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Má opravit</a:t>
            </a:r>
          </a:p>
        </p:txBody>
      </p:sp>
      <p:sp>
        <p:nvSpPr>
          <p:cNvPr id="22556" name="Text Box 45"/>
          <p:cNvSpPr txBox="1">
            <a:spLocks noChangeArrowheads="1"/>
          </p:cNvSpPr>
          <p:nvPr/>
        </p:nvSpPr>
        <p:spPr bwMode="auto">
          <a:xfrm>
            <a:off x="2668588" y="4600575"/>
            <a:ext cx="1397000"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Má řešit</a:t>
            </a:r>
          </a:p>
        </p:txBody>
      </p:sp>
      <p:sp>
        <p:nvSpPr>
          <p:cNvPr id="22557" name="Text Box 46"/>
          <p:cNvSpPr txBox="1">
            <a:spLocks noChangeArrowheads="1"/>
          </p:cNvSpPr>
          <p:nvPr/>
        </p:nvSpPr>
        <p:spPr bwMode="auto">
          <a:xfrm>
            <a:off x="1276350" y="4464050"/>
            <a:ext cx="1392238"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Zjištěno v</a:t>
            </a:r>
          </a:p>
        </p:txBody>
      </p:sp>
      <p:sp>
        <p:nvSpPr>
          <p:cNvPr id="22558" name="Line 47"/>
          <p:cNvSpPr>
            <a:spLocks noChangeShapeType="1"/>
          </p:cNvSpPr>
          <p:nvPr/>
        </p:nvSpPr>
        <p:spPr bwMode="auto">
          <a:xfrm flipV="1">
            <a:off x="3908425" y="4124325"/>
            <a:ext cx="1084263" cy="884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59" name="Text Box 48"/>
          <p:cNvSpPr txBox="1">
            <a:spLocks noChangeArrowheads="1"/>
          </p:cNvSpPr>
          <p:nvPr/>
        </p:nvSpPr>
        <p:spPr bwMode="auto">
          <a:xfrm>
            <a:off x="3600450" y="4464050"/>
            <a:ext cx="1393825"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Našla</a:t>
            </a:r>
          </a:p>
        </p:txBody>
      </p:sp>
      <p:sp>
        <p:nvSpPr>
          <p:cNvPr id="22560" name="Text Box 51"/>
          <p:cNvSpPr txBox="1">
            <a:spLocks noChangeArrowheads="1"/>
          </p:cNvSpPr>
          <p:nvPr/>
        </p:nvSpPr>
        <p:spPr bwMode="auto">
          <a:xfrm>
            <a:off x="4606925" y="4124325"/>
            <a:ext cx="19685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solidFill>
                  <a:srgbClr val="FF0000"/>
                </a:solidFill>
              </a:rPr>
              <a:t>*</a:t>
            </a:r>
          </a:p>
        </p:txBody>
      </p:sp>
      <p:sp>
        <p:nvSpPr>
          <p:cNvPr id="22561" name="Text Box 52"/>
          <p:cNvSpPr txBox="1">
            <a:spLocks noChangeArrowheads="1"/>
          </p:cNvSpPr>
          <p:nvPr/>
        </p:nvSpPr>
        <p:spPr bwMode="auto">
          <a:xfrm>
            <a:off x="6540500" y="2763838"/>
            <a:ext cx="2476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V procesu odstraňování selhání  se </a:t>
            </a:r>
            <a:r>
              <a:rPr lang="cs-CZ" altLang="cs-CZ">
                <a:solidFill>
                  <a:srgbClr val="FF0000"/>
                </a:solidFill>
              </a:rPr>
              <a:t>*</a:t>
            </a:r>
            <a:r>
              <a:rPr lang="cs-CZ" altLang="cs-CZ"/>
              <a:t> změní na +</a:t>
            </a:r>
          </a:p>
        </p:txBody>
      </p:sp>
      <p:sp>
        <p:nvSpPr>
          <p:cNvPr id="22562" name="Line 55"/>
          <p:cNvSpPr>
            <a:spLocks noChangeShapeType="1"/>
          </p:cNvSpPr>
          <p:nvPr/>
        </p:nvSpPr>
        <p:spPr bwMode="auto">
          <a:xfrm>
            <a:off x="5997575" y="392112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63" name="Line 56"/>
          <p:cNvSpPr>
            <a:spLocks noChangeShapeType="1"/>
          </p:cNvSpPr>
          <p:nvPr/>
        </p:nvSpPr>
        <p:spPr bwMode="auto">
          <a:xfrm>
            <a:off x="5997575" y="3989388"/>
            <a:ext cx="466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64" name="Line 57"/>
          <p:cNvSpPr>
            <a:spLocks noChangeShapeType="1"/>
          </p:cNvSpPr>
          <p:nvPr/>
        </p:nvSpPr>
        <p:spPr bwMode="auto">
          <a:xfrm flipV="1">
            <a:off x="6464300" y="357981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65" name="Line 58"/>
          <p:cNvSpPr>
            <a:spLocks noChangeShapeType="1"/>
          </p:cNvSpPr>
          <p:nvPr/>
        </p:nvSpPr>
        <p:spPr bwMode="auto">
          <a:xfrm flipH="1">
            <a:off x="5767388" y="3579813"/>
            <a:ext cx="696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66" name="Line 59"/>
          <p:cNvSpPr>
            <a:spLocks noChangeShapeType="1"/>
          </p:cNvSpPr>
          <p:nvPr/>
        </p:nvSpPr>
        <p:spPr bwMode="auto">
          <a:xfrm>
            <a:off x="5767388" y="3579813"/>
            <a:ext cx="0" cy="2047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2567" name="Text Box 60"/>
          <p:cNvSpPr txBox="1">
            <a:spLocks noChangeArrowheads="1"/>
          </p:cNvSpPr>
          <p:nvPr/>
        </p:nvSpPr>
        <p:spPr bwMode="auto">
          <a:xfrm>
            <a:off x="5734050" y="3311525"/>
            <a:ext cx="17208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Způsoben defektem v jiném dokumentu</a:t>
            </a:r>
          </a:p>
        </p:txBody>
      </p:sp>
      <p:sp>
        <p:nvSpPr>
          <p:cNvPr id="22568" name="Text Box 61"/>
          <p:cNvSpPr txBox="1">
            <a:spLocks noChangeArrowheads="1"/>
          </p:cNvSpPr>
          <p:nvPr/>
        </p:nvSpPr>
        <p:spPr bwMode="auto">
          <a:xfrm>
            <a:off x="5534025" y="3579813"/>
            <a:ext cx="233363"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69" name="Text Box 63"/>
          <p:cNvSpPr txBox="1">
            <a:spLocks noChangeArrowheads="1"/>
          </p:cNvSpPr>
          <p:nvPr/>
        </p:nvSpPr>
        <p:spPr bwMode="auto">
          <a:xfrm>
            <a:off x="6926263" y="4124325"/>
            <a:ext cx="2633662"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a:t>Proces je oponentura, test, nebo stížnost uživatele</a:t>
            </a:r>
          </a:p>
          <a:p>
            <a:pPr algn="l" eaLnBrk="1" hangingPunct="1">
              <a:spcBef>
                <a:spcPct val="50000"/>
              </a:spcBef>
            </a:pPr>
            <a:r>
              <a:rPr lang="cs-CZ" altLang="cs-CZ" sz="1600"/>
              <a:t>Jak se dá zjistit, kdo udělal opomenutí</a:t>
            </a:r>
          </a:p>
        </p:txBody>
      </p:sp>
      <p:sp>
        <p:nvSpPr>
          <p:cNvPr id="22570" name="AutoShape 64"/>
          <p:cNvSpPr>
            <a:spLocks noChangeArrowheads="1"/>
          </p:cNvSpPr>
          <p:nvPr/>
        </p:nvSpPr>
        <p:spPr bwMode="auto">
          <a:xfrm>
            <a:off x="9093200" y="0"/>
            <a:ext cx="80963" cy="287338"/>
          </a:xfrm>
          <a:prstGeom prst="upArrow">
            <a:avLst>
              <a:gd name="adj1" fmla="val 50000"/>
              <a:gd name="adj2" fmla="val 9611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2571" name="Text Box 65"/>
          <p:cNvSpPr txBox="1">
            <a:spLocks noChangeArrowheads="1"/>
          </p:cNvSpPr>
          <p:nvPr/>
        </p:nvSpPr>
        <p:spPr bwMode="auto">
          <a:xfrm>
            <a:off x="3365500" y="3921125"/>
            <a:ext cx="200025"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72" name="Text Box 66"/>
          <p:cNvSpPr>
            <a:spLocks noGrp="1" noChangeArrowheads="1"/>
          </p:cNvSpPr>
          <p:nvPr>
            <p:ph type="body" idx="1"/>
          </p:nvPr>
        </p:nvSpPr>
        <p:spPr>
          <a:xfrm>
            <a:off x="735013" y="2016125"/>
            <a:ext cx="8823325" cy="4154488"/>
          </a:xfrm>
          <a:noFill/>
          <a:ln>
            <a:solidFill>
              <a:schemeClr val="tx1"/>
            </a:solidFill>
            <a:miter lim="800000"/>
            <a:headEnd/>
            <a:tailEnd/>
          </a:ln>
        </p:spPr>
        <p:txBody>
          <a:bodyPr/>
          <a:lstStyle/>
          <a:p>
            <a:pPr eaLnBrk="1" hangingPunct="1">
              <a:spcBef>
                <a:spcPct val="50000"/>
              </a:spcBef>
              <a:buFontTx/>
              <a:buNone/>
            </a:pPr>
            <a:r>
              <a:rPr lang="cs-CZ" altLang="cs-CZ" sz="1800" smtClean="0">
                <a:latin typeface="Arial Narrow" panose="020B0606020202030204" pitchFamily="34" charset="0"/>
              </a:rPr>
              <a:t>Osoba</a:t>
            </a:r>
          </a:p>
        </p:txBody>
      </p:sp>
      <p:sp>
        <p:nvSpPr>
          <p:cNvPr id="22573" name="Text Box 67"/>
          <p:cNvSpPr txBox="1">
            <a:spLocks noChangeArrowheads="1"/>
          </p:cNvSpPr>
          <p:nvPr/>
        </p:nvSpPr>
        <p:spPr bwMode="auto">
          <a:xfrm>
            <a:off x="4587875" y="5400675"/>
            <a:ext cx="982663"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t>Oprava</a:t>
            </a:r>
          </a:p>
        </p:txBody>
      </p:sp>
      <p:sp>
        <p:nvSpPr>
          <p:cNvPr id="22574" name="Line 69"/>
          <p:cNvSpPr>
            <a:spLocks noChangeShapeType="1"/>
          </p:cNvSpPr>
          <p:nvPr/>
        </p:nvSpPr>
        <p:spPr bwMode="auto">
          <a:xfrm flipH="1">
            <a:off x="4997450" y="4968875"/>
            <a:ext cx="900113"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75" name="Line 70"/>
          <p:cNvSpPr>
            <a:spLocks noChangeShapeType="1"/>
          </p:cNvSpPr>
          <p:nvPr/>
        </p:nvSpPr>
        <p:spPr bwMode="auto">
          <a:xfrm flipH="1">
            <a:off x="4997450" y="4103688"/>
            <a:ext cx="80963" cy="12969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76" name="Text Box 71"/>
          <p:cNvSpPr txBox="1">
            <a:spLocks noChangeArrowheads="1"/>
          </p:cNvSpPr>
          <p:nvPr/>
        </p:nvSpPr>
        <p:spPr bwMode="auto">
          <a:xfrm>
            <a:off x="4668838" y="4608513"/>
            <a:ext cx="736600"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Řeší</a:t>
            </a:r>
          </a:p>
        </p:txBody>
      </p:sp>
      <p:sp>
        <p:nvSpPr>
          <p:cNvPr id="22577" name="Text Box 72"/>
          <p:cNvSpPr txBox="1">
            <a:spLocks noChangeArrowheads="1"/>
          </p:cNvSpPr>
          <p:nvPr/>
        </p:nvSpPr>
        <p:spPr bwMode="auto">
          <a:xfrm>
            <a:off x="4751388" y="5184775"/>
            <a:ext cx="198437"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solidFill>
                  <a:srgbClr val="FF0000"/>
                </a:solidFill>
              </a:rPr>
              <a:t>*</a:t>
            </a:r>
          </a:p>
        </p:txBody>
      </p:sp>
      <p:sp>
        <p:nvSpPr>
          <p:cNvPr id="22578" name="Text Box 73"/>
          <p:cNvSpPr txBox="1">
            <a:spLocks noChangeArrowheads="1"/>
          </p:cNvSpPr>
          <p:nvPr/>
        </p:nvSpPr>
        <p:spPr bwMode="auto">
          <a:xfrm>
            <a:off x="5160963" y="5111750"/>
            <a:ext cx="736600" cy="234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1400"/>
              <a:t>Provedla</a:t>
            </a:r>
          </a:p>
        </p:txBody>
      </p:sp>
      <p:sp>
        <p:nvSpPr>
          <p:cNvPr id="22579" name="Text Box 40"/>
          <p:cNvSpPr txBox="1">
            <a:spLocks noChangeArrowheads="1"/>
          </p:cNvSpPr>
          <p:nvPr/>
        </p:nvSpPr>
        <p:spPr bwMode="auto">
          <a:xfrm>
            <a:off x="3762375" y="4752975"/>
            <a:ext cx="19685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80" name="Text Box 40"/>
          <p:cNvSpPr txBox="1">
            <a:spLocks noChangeArrowheads="1"/>
          </p:cNvSpPr>
          <p:nvPr/>
        </p:nvSpPr>
        <p:spPr bwMode="auto">
          <a:xfrm>
            <a:off x="5562600" y="4824413"/>
            <a:ext cx="19685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81" name="Text Box 40"/>
          <p:cNvSpPr txBox="1">
            <a:spLocks noChangeArrowheads="1"/>
          </p:cNvSpPr>
          <p:nvPr/>
        </p:nvSpPr>
        <p:spPr bwMode="auto">
          <a:xfrm>
            <a:off x="6138863" y="4679950"/>
            <a:ext cx="19685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
        <p:nvSpPr>
          <p:cNvPr id="22582" name="Text Box 34"/>
          <p:cNvSpPr txBox="1">
            <a:spLocks noChangeArrowheads="1"/>
          </p:cNvSpPr>
          <p:nvPr/>
        </p:nvSpPr>
        <p:spPr bwMode="auto">
          <a:xfrm>
            <a:off x="5059363" y="5111750"/>
            <a:ext cx="200025"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Date Placeholder 1"/>
          <p:cNvSpPr>
            <a:spLocks noGrp="1"/>
          </p:cNvSpPr>
          <p:nvPr>
            <p:ph type="dt" sz="quarter" idx="10"/>
          </p:nvPr>
        </p:nvSpPr>
        <p:spPr/>
        <p:txBody>
          <a:bodyPr/>
          <a:lstStyle/>
          <a:p>
            <a:pPr>
              <a:defRPr/>
            </a:pPr>
            <a:fld id="{3140B7EB-4A44-4818-B5D2-234FCA2BEF71}" type="datetime1">
              <a:rPr lang="cs-CZ"/>
              <a:pPr>
                <a:defRPr/>
              </a:pPr>
              <a:t>3.10.2015</a:t>
            </a:fld>
            <a:endParaRPr lang="cs-CZ"/>
          </a:p>
        </p:txBody>
      </p:sp>
      <p:sp>
        <p:nvSpPr>
          <p:cNvPr id="44"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82B3431-5045-4EB7-8440-6E9C9F789156}" type="slidenum">
              <a:rPr lang="cs-CZ" altLang="cs-CZ">
                <a:latin typeface="Arial" panose="020B0604020202020204" pitchFamily="34" charset="0"/>
              </a:rPr>
              <a:pPr eaLnBrk="1" hangingPunct="1"/>
              <a:t>26</a:t>
            </a:fld>
            <a:endParaRPr lang="cs-CZ" altLang="cs-CZ">
              <a:latin typeface="Arial" panose="020B0604020202020204" pitchFamily="34" charset="0"/>
            </a:endParaRPr>
          </a:p>
        </p:txBody>
      </p:sp>
      <p:sp>
        <p:nvSpPr>
          <p:cNvPr id="23556" name="Oval 2"/>
          <p:cNvSpPr>
            <a:spLocks noChangeArrowheads="1"/>
          </p:cNvSpPr>
          <p:nvPr/>
        </p:nvSpPr>
        <p:spPr bwMode="auto">
          <a:xfrm>
            <a:off x="2538413" y="144463"/>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Vize</a:t>
            </a:r>
          </a:p>
        </p:txBody>
      </p:sp>
      <p:sp>
        <p:nvSpPr>
          <p:cNvPr id="23557" name="Oval 3"/>
          <p:cNvSpPr>
            <a:spLocks noChangeArrowheads="1"/>
          </p:cNvSpPr>
          <p:nvPr/>
        </p:nvSpPr>
        <p:spPr bwMode="auto">
          <a:xfrm>
            <a:off x="2592388" y="1946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Návrh</a:t>
            </a:r>
          </a:p>
        </p:txBody>
      </p:sp>
      <p:sp>
        <p:nvSpPr>
          <p:cNvPr id="23558" name="Oval 4"/>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Specifikace</a:t>
            </a:r>
          </a:p>
        </p:txBody>
      </p:sp>
      <p:sp>
        <p:nvSpPr>
          <p:cNvPr id="23559" name="Oval 5"/>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Kódování</a:t>
            </a:r>
          </a:p>
        </p:txBody>
      </p:sp>
      <p:sp>
        <p:nvSpPr>
          <p:cNvPr id="23560" name="Oval 6"/>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23561" name="Oval 7"/>
          <p:cNvSpPr>
            <a:spLocks noChangeArrowheads="1"/>
          </p:cNvSpPr>
          <p:nvPr/>
        </p:nvSpPr>
        <p:spPr bwMode="auto">
          <a:xfrm>
            <a:off x="2592388" y="4737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p:txBody>
      </p:sp>
      <p:sp>
        <p:nvSpPr>
          <p:cNvPr id="23562" name="Line 8"/>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3" name="Line 9"/>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4" name="Line 10"/>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5" name="Line 11"/>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6" name="Line 12"/>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7" name="Oval 13"/>
          <p:cNvSpPr>
            <a:spLocks noChangeArrowheads="1"/>
          </p:cNvSpPr>
          <p:nvPr/>
        </p:nvSpPr>
        <p:spPr bwMode="auto">
          <a:xfrm>
            <a:off x="2611438" y="5543550"/>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23568" name="Line 14"/>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69" name="Oval 15"/>
          <p:cNvSpPr>
            <a:spLocks noChangeArrowheads="1"/>
          </p:cNvSpPr>
          <p:nvPr/>
        </p:nvSpPr>
        <p:spPr bwMode="auto">
          <a:xfrm>
            <a:off x="5070475" y="3579813"/>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23570" name="Oval 16"/>
          <p:cNvSpPr>
            <a:spLocks noChangeArrowheads="1"/>
          </p:cNvSpPr>
          <p:nvPr/>
        </p:nvSpPr>
        <p:spPr bwMode="auto">
          <a:xfrm>
            <a:off x="7237413" y="3511550"/>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23571" name="Line 17"/>
          <p:cNvSpPr>
            <a:spLocks noChangeShapeType="1"/>
          </p:cNvSpPr>
          <p:nvPr/>
        </p:nvSpPr>
        <p:spPr bwMode="auto">
          <a:xfrm>
            <a:off x="4140200" y="1471613"/>
            <a:ext cx="1701800" cy="210820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2" name="Line 18"/>
          <p:cNvSpPr>
            <a:spLocks noChangeShapeType="1"/>
          </p:cNvSpPr>
          <p:nvPr/>
        </p:nvSpPr>
        <p:spPr bwMode="auto">
          <a:xfrm>
            <a:off x="4140200" y="1401763"/>
            <a:ext cx="3484563" cy="217805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3" name="Line 19"/>
          <p:cNvSpPr>
            <a:spLocks noChangeShapeType="1"/>
          </p:cNvSpPr>
          <p:nvPr/>
        </p:nvSpPr>
        <p:spPr bwMode="auto">
          <a:xfrm>
            <a:off x="3987800" y="2424113"/>
            <a:ext cx="1779588" cy="108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4" name="Line 20"/>
          <p:cNvSpPr>
            <a:spLocks noChangeShapeType="1"/>
          </p:cNvSpPr>
          <p:nvPr/>
        </p:nvSpPr>
        <p:spPr bwMode="auto">
          <a:xfrm>
            <a:off x="4140200" y="2287588"/>
            <a:ext cx="3330575" cy="1292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5" name="Line 21"/>
          <p:cNvSpPr>
            <a:spLocks noChangeShapeType="1"/>
          </p:cNvSpPr>
          <p:nvPr/>
        </p:nvSpPr>
        <p:spPr bwMode="auto">
          <a:xfrm>
            <a:off x="4140200" y="3171825"/>
            <a:ext cx="317500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6" name="Line 22"/>
          <p:cNvSpPr>
            <a:spLocks noChangeShapeType="1"/>
          </p:cNvSpPr>
          <p:nvPr/>
        </p:nvSpPr>
        <p:spPr bwMode="auto">
          <a:xfrm flipH="1">
            <a:off x="4140200" y="3989388"/>
            <a:ext cx="930275" cy="66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7" name="Line 23"/>
          <p:cNvSpPr>
            <a:spLocks noChangeShapeType="1"/>
          </p:cNvSpPr>
          <p:nvPr/>
        </p:nvSpPr>
        <p:spPr bwMode="auto">
          <a:xfrm flipH="1">
            <a:off x="6926263" y="3852863"/>
            <a:ext cx="311150"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8" name="Line 24"/>
          <p:cNvSpPr>
            <a:spLocks noChangeShapeType="1"/>
          </p:cNvSpPr>
          <p:nvPr/>
        </p:nvSpPr>
        <p:spPr bwMode="auto">
          <a:xfrm flipH="1">
            <a:off x="4140200" y="4124325"/>
            <a:ext cx="3484563"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79" name="Line 25"/>
          <p:cNvSpPr>
            <a:spLocks noChangeShapeType="1"/>
          </p:cNvSpPr>
          <p:nvPr/>
        </p:nvSpPr>
        <p:spPr bwMode="auto">
          <a:xfrm flipH="1">
            <a:off x="4062413" y="4124325"/>
            <a:ext cx="1239837"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0" name="Oval 26"/>
          <p:cNvSpPr>
            <a:spLocks noChangeArrowheads="1"/>
          </p:cNvSpPr>
          <p:nvPr/>
        </p:nvSpPr>
        <p:spPr bwMode="auto">
          <a:xfrm>
            <a:off x="968375" y="4192588"/>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23581" name="Line 27"/>
          <p:cNvSpPr>
            <a:spLocks noChangeShapeType="1"/>
          </p:cNvSpPr>
          <p:nvPr/>
        </p:nvSpPr>
        <p:spPr bwMode="auto">
          <a:xfrm flipH="1">
            <a:off x="1663700" y="1471613"/>
            <a:ext cx="928688" cy="2720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2" name="Line 28"/>
          <p:cNvSpPr>
            <a:spLocks noChangeShapeType="1"/>
          </p:cNvSpPr>
          <p:nvPr/>
        </p:nvSpPr>
        <p:spPr bwMode="auto">
          <a:xfrm flipH="1">
            <a:off x="1897063" y="2424113"/>
            <a:ext cx="850900" cy="1768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3" name="Line 29"/>
          <p:cNvSpPr>
            <a:spLocks noChangeShapeType="1"/>
          </p:cNvSpPr>
          <p:nvPr/>
        </p:nvSpPr>
        <p:spPr bwMode="auto">
          <a:xfrm flipH="1">
            <a:off x="2128838" y="3444875"/>
            <a:ext cx="696912" cy="815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4" name="Line 30"/>
          <p:cNvSpPr>
            <a:spLocks noChangeShapeType="1"/>
          </p:cNvSpPr>
          <p:nvPr/>
        </p:nvSpPr>
        <p:spPr bwMode="auto">
          <a:xfrm flipH="1">
            <a:off x="2514600" y="4260850"/>
            <a:ext cx="233363"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5" name="Line 31"/>
          <p:cNvSpPr>
            <a:spLocks noChangeShapeType="1"/>
          </p:cNvSpPr>
          <p:nvPr/>
        </p:nvSpPr>
        <p:spPr bwMode="auto">
          <a:xfrm>
            <a:off x="2284413" y="4737100"/>
            <a:ext cx="384175"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6" name="Line 32"/>
          <p:cNvSpPr>
            <a:spLocks noChangeShapeType="1"/>
          </p:cNvSpPr>
          <p:nvPr/>
        </p:nvSpPr>
        <p:spPr bwMode="auto">
          <a:xfrm>
            <a:off x="1897063" y="4873625"/>
            <a:ext cx="857250" cy="814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7" name="Line 33"/>
          <p:cNvSpPr>
            <a:spLocks noChangeShapeType="1"/>
          </p:cNvSpPr>
          <p:nvPr/>
        </p:nvSpPr>
        <p:spPr bwMode="auto">
          <a:xfrm>
            <a:off x="4140200" y="3240088"/>
            <a:ext cx="1393825" cy="33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8" name="Line 34"/>
          <p:cNvSpPr>
            <a:spLocks noChangeShapeType="1"/>
          </p:cNvSpPr>
          <p:nvPr/>
        </p:nvSpPr>
        <p:spPr bwMode="auto">
          <a:xfrm>
            <a:off x="4140200" y="3171825"/>
            <a:ext cx="3175000" cy="47625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89" name="Line 35"/>
          <p:cNvSpPr>
            <a:spLocks noChangeShapeType="1"/>
          </p:cNvSpPr>
          <p:nvPr/>
        </p:nvSpPr>
        <p:spPr bwMode="auto">
          <a:xfrm>
            <a:off x="4140200" y="3240088"/>
            <a:ext cx="1393825" cy="339725"/>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90" name="Line 36"/>
          <p:cNvSpPr>
            <a:spLocks noChangeShapeType="1"/>
          </p:cNvSpPr>
          <p:nvPr/>
        </p:nvSpPr>
        <p:spPr bwMode="auto">
          <a:xfrm flipH="1" flipV="1">
            <a:off x="812800" y="5145088"/>
            <a:ext cx="1779588" cy="0"/>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91" name="Line 37"/>
          <p:cNvSpPr>
            <a:spLocks noChangeShapeType="1"/>
          </p:cNvSpPr>
          <p:nvPr/>
        </p:nvSpPr>
        <p:spPr bwMode="auto">
          <a:xfrm flipH="1" flipV="1">
            <a:off x="777875" y="1187450"/>
            <a:ext cx="34925" cy="3957638"/>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592" name="Line 38"/>
          <p:cNvSpPr>
            <a:spLocks noChangeShapeType="1"/>
          </p:cNvSpPr>
          <p:nvPr/>
        </p:nvSpPr>
        <p:spPr bwMode="auto">
          <a:xfrm>
            <a:off x="735013" y="1198563"/>
            <a:ext cx="1624012" cy="0"/>
          </a:xfrm>
          <a:prstGeom prst="line">
            <a:avLst/>
          </a:prstGeom>
          <a:noFill/>
          <a:ln w="666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593" name="Text Box 39"/>
          <p:cNvSpPr txBox="1">
            <a:spLocks noChangeArrowheads="1"/>
          </p:cNvSpPr>
          <p:nvPr/>
        </p:nvSpPr>
        <p:spPr bwMode="auto">
          <a:xfrm rot="-5400000">
            <a:off x="-1159669" y="1988344"/>
            <a:ext cx="340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Hlavní zpětná vazba</a:t>
            </a:r>
          </a:p>
        </p:txBody>
      </p:sp>
      <p:sp>
        <p:nvSpPr>
          <p:cNvPr id="23594" name="Text Box 40"/>
          <p:cNvSpPr txBox="1">
            <a:spLocks noChangeArrowheads="1"/>
          </p:cNvSpPr>
          <p:nvPr/>
        </p:nvSpPr>
        <p:spPr bwMode="auto">
          <a:xfrm>
            <a:off x="5340350" y="382588"/>
            <a:ext cx="44894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Metoda vodopádu</a:t>
            </a:r>
          </a:p>
          <a:p>
            <a:pPr lvl="1" algn="l" eaLnBrk="1" hangingPunct="1">
              <a:spcBef>
                <a:spcPct val="50000"/>
              </a:spcBef>
            </a:pPr>
            <a:r>
              <a:rPr lang="cs-CZ" altLang="cs-CZ" sz="2000">
                <a:latin typeface="Arial" panose="020B0604020202020204" pitchFamily="34" charset="0"/>
              </a:rPr>
              <a:t>Začnu-li padat, nezastavím se dříve,   než se rozbiji o kámen zvaný předvedení. Většinou si nabiji (uživatelé nejsou spokojeni)  a musím se vrátit na začátek.</a:t>
            </a:r>
          </a:p>
        </p:txBody>
      </p:sp>
      <p:sp>
        <p:nvSpPr>
          <p:cNvPr id="23595" name="AutoShape 41"/>
          <p:cNvSpPr>
            <a:spLocks noChangeArrowheads="1"/>
          </p:cNvSpPr>
          <p:nvPr/>
        </p:nvSpPr>
        <p:spPr bwMode="auto">
          <a:xfrm>
            <a:off x="9250363" y="0"/>
            <a:ext cx="76200" cy="314325"/>
          </a:xfrm>
          <a:prstGeom prst="upArrow">
            <a:avLst>
              <a:gd name="adj1" fmla="val 50000"/>
              <a:gd name="adj2" fmla="val 11171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73770" name="Text Box 42"/>
          <p:cNvSpPr txBox="1">
            <a:spLocks noChangeArrowheads="1"/>
          </p:cNvSpPr>
          <p:nvPr/>
        </p:nvSpPr>
        <p:spPr bwMode="auto">
          <a:xfrm>
            <a:off x="6226175" y="4464050"/>
            <a:ext cx="3440113" cy="15621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solidFill>
                  <a:srgbClr val="FF0000"/>
                </a:solidFill>
                <a:latin typeface="Arial" panose="020B0604020202020204" pitchFamily="34" charset="0"/>
              </a:rPr>
              <a:t>Pomalé</a:t>
            </a:r>
          </a:p>
          <a:p>
            <a:pPr algn="l" eaLnBrk="1" hangingPunct="1">
              <a:spcBef>
                <a:spcPct val="50000"/>
              </a:spcBef>
            </a:pPr>
            <a:r>
              <a:rPr lang="cs-CZ" altLang="cs-CZ" sz="2400">
                <a:solidFill>
                  <a:srgbClr val="FF0000"/>
                </a:solidFill>
                <a:latin typeface="Arial" panose="020B0604020202020204" pitchFamily="34" charset="0"/>
              </a:rPr>
              <a:t>Drahé</a:t>
            </a:r>
          </a:p>
          <a:p>
            <a:pPr algn="l" eaLnBrk="1" hangingPunct="1">
              <a:spcBef>
                <a:spcPct val="50000"/>
              </a:spcBef>
            </a:pPr>
            <a:r>
              <a:rPr lang="cs-CZ" altLang="cs-CZ" sz="2400">
                <a:solidFill>
                  <a:srgbClr val="FF0000"/>
                </a:solidFill>
                <a:latin typeface="Arial" panose="020B0604020202020204" pitchFamily="34" charset="0"/>
              </a:rPr>
              <a:t>Nejistý výsledek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70"/>
                                        </p:tgtEl>
                                        <p:attrNameLst>
                                          <p:attrName>style.visibility</p:attrName>
                                        </p:attrNameLst>
                                      </p:cBhvr>
                                      <p:to>
                                        <p:strVal val="visible"/>
                                      </p:to>
                                    </p:set>
                                    <p:anim calcmode="lin" valueType="num">
                                      <p:cBhvr additive="base">
                                        <p:cTn id="7" dur="500" fill="hold"/>
                                        <p:tgtEl>
                                          <p:spTgt spid="73770"/>
                                        </p:tgtEl>
                                        <p:attrNameLst>
                                          <p:attrName>ppt_x</p:attrName>
                                        </p:attrNameLst>
                                      </p:cBhvr>
                                      <p:tavLst>
                                        <p:tav tm="0">
                                          <p:val>
                                            <p:strVal val="#ppt_x"/>
                                          </p:val>
                                        </p:tav>
                                        <p:tav tm="100000">
                                          <p:val>
                                            <p:strVal val="#ppt_x"/>
                                          </p:val>
                                        </p:tav>
                                      </p:tavLst>
                                    </p:anim>
                                    <p:anim calcmode="lin" valueType="num">
                                      <p:cBhvr additive="base">
                                        <p:cTn id="8" dur="500" fill="hold"/>
                                        <p:tgtEl>
                                          <p:spTgt spid="737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7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900113" y="1152525"/>
            <a:ext cx="8191500" cy="4032250"/>
          </a:xfrm>
        </p:spPr>
        <p:txBody>
          <a:bodyPr/>
          <a:lstStyle/>
          <a:p>
            <a:pPr eaLnBrk="1" hangingPunct="1"/>
            <a:r>
              <a:rPr lang="cs-CZ" altLang="cs-CZ" sz="4000" smtClean="0"/>
              <a:t>Léčba metody vodopádu pro systémy se sociálním aspektem: Oponentury (verifikace) </a:t>
            </a:r>
            <a:br>
              <a:rPr lang="cs-CZ" altLang="cs-CZ" sz="4000" smtClean="0"/>
            </a:br>
            <a:r>
              <a:rPr lang="cs-CZ" altLang="cs-CZ" sz="4000" smtClean="0"/>
              <a:t>Oponentní tým: Moderátor, oponenti, zapisovatel, presentátor, „veřejnost“</a:t>
            </a:r>
          </a:p>
        </p:txBody>
      </p:sp>
      <p:sp>
        <p:nvSpPr>
          <p:cNvPr id="24579" name="AutoShape 4"/>
          <p:cNvSpPr>
            <a:spLocks noChangeArrowheads="1"/>
          </p:cNvSpPr>
          <p:nvPr/>
        </p:nvSpPr>
        <p:spPr bwMode="auto">
          <a:xfrm>
            <a:off x="9094788" y="0"/>
            <a:ext cx="77787" cy="66675"/>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Date Placeholder 1"/>
          <p:cNvSpPr>
            <a:spLocks noGrp="1"/>
          </p:cNvSpPr>
          <p:nvPr>
            <p:ph type="dt" sz="quarter" idx="10"/>
          </p:nvPr>
        </p:nvSpPr>
        <p:spPr/>
        <p:txBody>
          <a:bodyPr/>
          <a:lstStyle/>
          <a:p>
            <a:pPr>
              <a:defRPr/>
            </a:pPr>
            <a:fld id="{7E3958DA-5CBA-4BA0-ADC8-DD29043C3DDF}" type="datetime1">
              <a:rPr lang="cs-CZ"/>
              <a:pPr>
                <a:defRPr/>
              </a:pPr>
              <a:t>3.10.2015</a:t>
            </a:fld>
            <a:endParaRPr lang="cs-CZ"/>
          </a:p>
        </p:txBody>
      </p:sp>
      <p:sp>
        <p:nvSpPr>
          <p:cNvPr id="43" name="Slide Number Placeholder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5C6F99A-C376-4457-901F-87875383D416}" type="slidenum">
              <a:rPr lang="cs-CZ" altLang="cs-CZ">
                <a:latin typeface="Arial" panose="020B0604020202020204" pitchFamily="34" charset="0"/>
              </a:rPr>
              <a:pPr eaLnBrk="1" hangingPunct="1"/>
              <a:t>28</a:t>
            </a:fld>
            <a:endParaRPr lang="cs-CZ" altLang="cs-CZ">
              <a:latin typeface="Arial" panose="020B0604020202020204" pitchFamily="34" charset="0"/>
            </a:endParaRPr>
          </a:p>
        </p:txBody>
      </p:sp>
      <p:sp>
        <p:nvSpPr>
          <p:cNvPr id="25604" name="Oval 2"/>
          <p:cNvSpPr>
            <a:spLocks noChangeArrowheads="1"/>
          </p:cNvSpPr>
          <p:nvPr/>
        </p:nvSpPr>
        <p:spPr bwMode="auto">
          <a:xfrm>
            <a:off x="2514600" y="0"/>
            <a:ext cx="1547813"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Vize</a:t>
            </a:r>
          </a:p>
        </p:txBody>
      </p:sp>
      <p:sp>
        <p:nvSpPr>
          <p:cNvPr id="25605" name="Oval 3"/>
          <p:cNvSpPr>
            <a:spLocks noChangeArrowheads="1"/>
          </p:cNvSpPr>
          <p:nvPr/>
        </p:nvSpPr>
        <p:spPr bwMode="auto">
          <a:xfrm>
            <a:off x="2592388" y="1946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Návrh</a:t>
            </a:r>
          </a:p>
        </p:txBody>
      </p:sp>
      <p:sp>
        <p:nvSpPr>
          <p:cNvPr id="25606" name="Oval 4"/>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Specifikace</a:t>
            </a:r>
          </a:p>
        </p:txBody>
      </p:sp>
      <p:sp>
        <p:nvSpPr>
          <p:cNvPr id="25607" name="Oval 5"/>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Kódování</a:t>
            </a:r>
          </a:p>
        </p:txBody>
      </p:sp>
      <p:sp>
        <p:nvSpPr>
          <p:cNvPr id="25608" name="Oval 6"/>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25609" name="Oval 7"/>
          <p:cNvSpPr>
            <a:spLocks noChangeArrowheads="1"/>
          </p:cNvSpPr>
          <p:nvPr/>
        </p:nvSpPr>
        <p:spPr bwMode="auto">
          <a:xfrm>
            <a:off x="2592388" y="4737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p:txBody>
      </p:sp>
      <p:sp>
        <p:nvSpPr>
          <p:cNvPr id="25610" name="Line 8"/>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1" name="Line 9"/>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2" name="Line 10"/>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3" name="Line 11"/>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4" name="Line 12"/>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5" name="Oval 13"/>
          <p:cNvSpPr>
            <a:spLocks noChangeArrowheads="1"/>
          </p:cNvSpPr>
          <p:nvPr/>
        </p:nvSpPr>
        <p:spPr bwMode="auto">
          <a:xfrm>
            <a:off x="2622550" y="5735638"/>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25616" name="Line 14"/>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7" name="Oval 15"/>
          <p:cNvSpPr>
            <a:spLocks noChangeArrowheads="1"/>
          </p:cNvSpPr>
          <p:nvPr/>
        </p:nvSpPr>
        <p:spPr bwMode="auto">
          <a:xfrm>
            <a:off x="5070475" y="3579813"/>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25618" name="Oval 16"/>
          <p:cNvSpPr>
            <a:spLocks noChangeArrowheads="1"/>
          </p:cNvSpPr>
          <p:nvPr/>
        </p:nvSpPr>
        <p:spPr bwMode="auto">
          <a:xfrm>
            <a:off x="7237413" y="3511550"/>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25619" name="Line 17"/>
          <p:cNvSpPr>
            <a:spLocks noChangeShapeType="1"/>
          </p:cNvSpPr>
          <p:nvPr/>
        </p:nvSpPr>
        <p:spPr bwMode="auto">
          <a:xfrm>
            <a:off x="4140200" y="1471613"/>
            <a:ext cx="1701800" cy="210820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0" name="Line 18"/>
          <p:cNvSpPr>
            <a:spLocks noChangeShapeType="1"/>
          </p:cNvSpPr>
          <p:nvPr/>
        </p:nvSpPr>
        <p:spPr bwMode="auto">
          <a:xfrm>
            <a:off x="4140200" y="1401763"/>
            <a:ext cx="3484563" cy="217805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1" name="Line 19"/>
          <p:cNvSpPr>
            <a:spLocks noChangeShapeType="1"/>
          </p:cNvSpPr>
          <p:nvPr/>
        </p:nvSpPr>
        <p:spPr bwMode="auto">
          <a:xfrm>
            <a:off x="3987800" y="2424113"/>
            <a:ext cx="1779588" cy="108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2" name="Line 20"/>
          <p:cNvSpPr>
            <a:spLocks noChangeShapeType="1"/>
          </p:cNvSpPr>
          <p:nvPr/>
        </p:nvSpPr>
        <p:spPr bwMode="auto">
          <a:xfrm>
            <a:off x="4140200" y="2287588"/>
            <a:ext cx="3330575" cy="1292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3" name="Line 21"/>
          <p:cNvSpPr>
            <a:spLocks noChangeShapeType="1"/>
          </p:cNvSpPr>
          <p:nvPr/>
        </p:nvSpPr>
        <p:spPr bwMode="auto">
          <a:xfrm>
            <a:off x="4140200" y="3171825"/>
            <a:ext cx="317500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4" name="Line 22"/>
          <p:cNvSpPr>
            <a:spLocks noChangeShapeType="1"/>
          </p:cNvSpPr>
          <p:nvPr/>
        </p:nvSpPr>
        <p:spPr bwMode="auto">
          <a:xfrm flipH="1">
            <a:off x="4140200" y="3989388"/>
            <a:ext cx="930275" cy="66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5" name="Line 23"/>
          <p:cNvSpPr>
            <a:spLocks noChangeShapeType="1"/>
          </p:cNvSpPr>
          <p:nvPr/>
        </p:nvSpPr>
        <p:spPr bwMode="auto">
          <a:xfrm flipH="1">
            <a:off x="6926263" y="3852863"/>
            <a:ext cx="311150"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6" name="Line 24"/>
          <p:cNvSpPr>
            <a:spLocks noChangeShapeType="1"/>
          </p:cNvSpPr>
          <p:nvPr/>
        </p:nvSpPr>
        <p:spPr bwMode="auto">
          <a:xfrm flipH="1">
            <a:off x="4140200" y="4124325"/>
            <a:ext cx="3484563"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7" name="Line 25"/>
          <p:cNvSpPr>
            <a:spLocks noChangeShapeType="1"/>
          </p:cNvSpPr>
          <p:nvPr/>
        </p:nvSpPr>
        <p:spPr bwMode="auto">
          <a:xfrm flipH="1">
            <a:off x="4062413" y="4124325"/>
            <a:ext cx="1239837"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8" name="Oval 26"/>
          <p:cNvSpPr>
            <a:spLocks noChangeArrowheads="1"/>
          </p:cNvSpPr>
          <p:nvPr/>
        </p:nvSpPr>
        <p:spPr bwMode="auto">
          <a:xfrm>
            <a:off x="968375" y="4192588"/>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25629" name="Line 27"/>
          <p:cNvSpPr>
            <a:spLocks noChangeShapeType="1"/>
          </p:cNvSpPr>
          <p:nvPr/>
        </p:nvSpPr>
        <p:spPr bwMode="auto">
          <a:xfrm flipH="1">
            <a:off x="1663700" y="1471613"/>
            <a:ext cx="928688" cy="2720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0" name="Line 28"/>
          <p:cNvSpPr>
            <a:spLocks noChangeShapeType="1"/>
          </p:cNvSpPr>
          <p:nvPr/>
        </p:nvSpPr>
        <p:spPr bwMode="auto">
          <a:xfrm flipH="1">
            <a:off x="1897063" y="2424113"/>
            <a:ext cx="850900" cy="1768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1" name="Line 29"/>
          <p:cNvSpPr>
            <a:spLocks noChangeShapeType="1"/>
          </p:cNvSpPr>
          <p:nvPr/>
        </p:nvSpPr>
        <p:spPr bwMode="auto">
          <a:xfrm flipH="1">
            <a:off x="2128838" y="3444875"/>
            <a:ext cx="696912" cy="815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2" name="Line 30"/>
          <p:cNvSpPr>
            <a:spLocks noChangeShapeType="1"/>
          </p:cNvSpPr>
          <p:nvPr/>
        </p:nvSpPr>
        <p:spPr bwMode="auto">
          <a:xfrm flipH="1">
            <a:off x="2514600" y="4260850"/>
            <a:ext cx="233363"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3" name="Line 31"/>
          <p:cNvSpPr>
            <a:spLocks noChangeShapeType="1"/>
          </p:cNvSpPr>
          <p:nvPr/>
        </p:nvSpPr>
        <p:spPr bwMode="auto">
          <a:xfrm>
            <a:off x="2284413" y="4737100"/>
            <a:ext cx="384175"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4" name="Line 32"/>
          <p:cNvSpPr>
            <a:spLocks noChangeShapeType="1"/>
          </p:cNvSpPr>
          <p:nvPr/>
        </p:nvSpPr>
        <p:spPr bwMode="auto">
          <a:xfrm>
            <a:off x="1897063" y="4873625"/>
            <a:ext cx="1006475" cy="952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5" name="Line 33"/>
          <p:cNvSpPr>
            <a:spLocks noChangeShapeType="1"/>
          </p:cNvSpPr>
          <p:nvPr/>
        </p:nvSpPr>
        <p:spPr bwMode="auto">
          <a:xfrm>
            <a:off x="4140200" y="3240088"/>
            <a:ext cx="1393825" cy="33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6" name="Line 34"/>
          <p:cNvSpPr>
            <a:spLocks noChangeShapeType="1"/>
          </p:cNvSpPr>
          <p:nvPr/>
        </p:nvSpPr>
        <p:spPr bwMode="auto">
          <a:xfrm>
            <a:off x="4140200" y="3171825"/>
            <a:ext cx="3175000" cy="47625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7" name="Line 35"/>
          <p:cNvSpPr>
            <a:spLocks noChangeShapeType="1"/>
          </p:cNvSpPr>
          <p:nvPr/>
        </p:nvSpPr>
        <p:spPr bwMode="auto">
          <a:xfrm>
            <a:off x="4140200" y="3240088"/>
            <a:ext cx="1393825" cy="339725"/>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8" name="Line 36"/>
          <p:cNvSpPr>
            <a:spLocks noChangeShapeType="1"/>
          </p:cNvSpPr>
          <p:nvPr/>
        </p:nvSpPr>
        <p:spPr bwMode="auto">
          <a:xfrm flipH="1" flipV="1">
            <a:off x="812800" y="5145088"/>
            <a:ext cx="1779588" cy="0"/>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39" name="Line 37"/>
          <p:cNvSpPr>
            <a:spLocks noChangeShapeType="1"/>
          </p:cNvSpPr>
          <p:nvPr/>
        </p:nvSpPr>
        <p:spPr bwMode="auto">
          <a:xfrm flipH="1" flipV="1">
            <a:off x="777875" y="1187450"/>
            <a:ext cx="34925" cy="3957638"/>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40" name="Line 38"/>
          <p:cNvSpPr>
            <a:spLocks noChangeShapeType="1"/>
          </p:cNvSpPr>
          <p:nvPr/>
        </p:nvSpPr>
        <p:spPr bwMode="auto">
          <a:xfrm>
            <a:off x="735013" y="1198563"/>
            <a:ext cx="1624012" cy="0"/>
          </a:xfrm>
          <a:prstGeom prst="line">
            <a:avLst/>
          </a:prstGeom>
          <a:noFill/>
          <a:ln w="666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641" name="Text Box 39"/>
          <p:cNvSpPr txBox="1">
            <a:spLocks noChangeArrowheads="1"/>
          </p:cNvSpPr>
          <p:nvPr/>
        </p:nvSpPr>
        <p:spPr bwMode="auto">
          <a:xfrm rot="-5400000">
            <a:off x="-1159669" y="1988344"/>
            <a:ext cx="340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Hlavní zpětná vazba</a:t>
            </a:r>
          </a:p>
        </p:txBody>
      </p:sp>
      <p:sp>
        <p:nvSpPr>
          <p:cNvPr id="25642" name="Text Box 40"/>
          <p:cNvSpPr txBox="1">
            <a:spLocks noChangeArrowheads="1"/>
          </p:cNvSpPr>
          <p:nvPr/>
        </p:nvSpPr>
        <p:spPr bwMode="auto">
          <a:xfrm>
            <a:off x="5340350" y="382588"/>
            <a:ext cx="44894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Metoda vodopádu</a:t>
            </a:r>
          </a:p>
          <a:p>
            <a:pPr lvl="1" algn="l" eaLnBrk="1" hangingPunct="1">
              <a:spcBef>
                <a:spcPct val="50000"/>
              </a:spcBef>
            </a:pPr>
            <a:r>
              <a:rPr lang="cs-CZ" altLang="cs-CZ" sz="2000">
                <a:latin typeface="Arial" panose="020B0604020202020204" pitchFamily="34" charset="0"/>
              </a:rPr>
              <a:t>Začnu-li padat, nezastavím se dříve,   než se rozbiji o kámen zvaný předvedení. Většinou si nabiji (uživatelé nejsou spokojeni)  a musím se vrátit na začátek.</a:t>
            </a:r>
          </a:p>
        </p:txBody>
      </p:sp>
      <p:sp>
        <p:nvSpPr>
          <p:cNvPr id="25643" name="AutoShape 41"/>
          <p:cNvSpPr>
            <a:spLocks noChangeArrowheads="1"/>
          </p:cNvSpPr>
          <p:nvPr/>
        </p:nvSpPr>
        <p:spPr bwMode="auto">
          <a:xfrm>
            <a:off x="9250363" y="0"/>
            <a:ext cx="153987" cy="177800"/>
          </a:xfrm>
          <a:prstGeom prst="upArrow">
            <a:avLst>
              <a:gd name="adj1" fmla="val 50000"/>
              <a:gd name="adj2" fmla="val 312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Date Placeholder 1"/>
          <p:cNvSpPr>
            <a:spLocks noGrp="1"/>
          </p:cNvSpPr>
          <p:nvPr>
            <p:ph type="dt" sz="quarter" idx="10"/>
          </p:nvPr>
        </p:nvSpPr>
        <p:spPr/>
        <p:txBody>
          <a:bodyPr/>
          <a:lstStyle/>
          <a:p>
            <a:pPr>
              <a:defRPr/>
            </a:pPr>
            <a:fld id="{D13D7D42-3287-4240-A2B6-AF62CB4A7D26}" type="datetime1">
              <a:rPr lang="cs-CZ"/>
              <a:pPr>
                <a:defRPr/>
              </a:pPr>
              <a:t>3.10.2015</a:t>
            </a:fld>
            <a:endParaRPr lang="cs-CZ"/>
          </a:p>
        </p:txBody>
      </p:sp>
      <p:sp>
        <p:nvSpPr>
          <p:cNvPr id="52" name="Slide Number Placeholder 3"/>
          <p:cNvSpPr>
            <a:spLocks noGrp="1"/>
          </p:cNvSpPr>
          <p:nvPr>
            <p:ph type="sldNum" sz="quarter" idx="12"/>
          </p:nvPr>
        </p:nvSpPr>
        <p:spPr>
          <a:xfrm>
            <a:off x="7075488" y="5903913"/>
            <a:ext cx="2047875" cy="431800"/>
          </a:xfrm>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17282EC-7ABF-403C-A187-A256B13A77C3}" type="slidenum">
              <a:rPr lang="cs-CZ" altLang="cs-CZ">
                <a:latin typeface="Arial" panose="020B0604020202020204" pitchFamily="34" charset="0"/>
              </a:rPr>
              <a:pPr eaLnBrk="1" hangingPunct="1"/>
              <a:t>29</a:t>
            </a:fld>
            <a:endParaRPr lang="cs-CZ" altLang="cs-CZ">
              <a:latin typeface="Arial" panose="020B0604020202020204" pitchFamily="34" charset="0"/>
            </a:endParaRPr>
          </a:p>
        </p:txBody>
      </p:sp>
      <p:sp>
        <p:nvSpPr>
          <p:cNvPr id="26628" name="Oval 2"/>
          <p:cNvSpPr>
            <a:spLocks noChangeArrowheads="1"/>
          </p:cNvSpPr>
          <p:nvPr/>
        </p:nvSpPr>
        <p:spPr bwMode="auto">
          <a:xfrm>
            <a:off x="2538413" y="144463"/>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Vize</a:t>
            </a:r>
          </a:p>
        </p:txBody>
      </p:sp>
      <p:sp>
        <p:nvSpPr>
          <p:cNvPr id="26629" name="Oval 3"/>
          <p:cNvSpPr>
            <a:spLocks noChangeArrowheads="1"/>
          </p:cNvSpPr>
          <p:nvPr/>
        </p:nvSpPr>
        <p:spPr bwMode="auto">
          <a:xfrm>
            <a:off x="2592388" y="1946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Návrh</a:t>
            </a:r>
          </a:p>
        </p:txBody>
      </p:sp>
      <p:sp>
        <p:nvSpPr>
          <p:cNvPr id="26630" name="Oval 4"/>
          <p:cNvSpPr>
            <a:spLocks noChangeArrowheads="1"/>
          </p:cNvSpPr>
          <p:nvPr/>
        </p:nvSpPr>
        <p:spPr bwMode="auto">
          <a:xfrm>
            <a:off x="2357438" y="927100"/>
            <a:ext cx="186055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Specifikace</a:t>
            </a:r>
          </a:p>
        </p:txBody>
      </p:sp>
      <p:sp>
        <p:nvSpPr>
          <p:cNvPr id="26631" name="Oval 5"/>
          <p:cNvSpPr>
            <a:spLocks noChangeArrowheads="1"/>
          </p:cNvSpPr>
          <p:nvPr/>
        </p:nvSpPr>
        <p:spPr bwMode="auto">
          <a:xfrm>
            <a:off x="2592388" y="283210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Kódování</a:t>
            </a:r>
          </a:p>
        </p:txBody>
      </p:sp>
      <p:sp>
        <p:nvSpPr>
          <p:cNvPr id="26632" name="Oval 6"/>
          <p:cNvSpPr>
            <a:spLocks noChangeArrowheads="1"/>
          </p:cNvSpPr>
          <p:nvPr/>
        </p:nvSpPr>
        <p:spPr bwMode="auto">
          <a:xfrm>
            <a:off x="2592388" y="371633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26633" name="Oval 7"/>
          <p:cNvSpPr>
            <a:spLocks noChangeArrowheads="1"/>
          </p:cNvSpPr>
          <p:nvPr/>
        </p:nvSpPr>
        <p:spPr bwMode="auto">
          <a:xfrm>
            <a:off x="2592388" y="4679950"/>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p:txBody>
      </p:sp>
      <p:sp>
        <p:nvSpPr>
          <p:cNvPr id="26634" name="Line 8"/>
          <p:cNvSpPr>
            <a:spLocks noChangeShapeType="1"/>
          </p:cNvSpPr>
          <p:nvPr/>
        </p:nvSpPr>
        <p:spPr bwMode="auto">
          <a:xfrm>
            <a:off x="3289300" y="654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35" name="Line 9"/>
          <p:cNvSpPr>
            <a:spLocks noChangeShapeType="1"/>
          </p:cNvSpPr>
          <p:nvPr/>
        </p:nvSpPr>
        <p:spPr bwMode="auto">
          <a:xfrm>
            <a:off x="3289300" y="1606550"/>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36" name="Line 10"/>
          <p:cNvSpPr>
            <a:spLocks noChangeShapeType="1"/>
          </p:cNvSpPr>
          <p:nvPr/>
        </p:nvSpPr>
        <p:spPr bwMode="auto">
          <a:xfrm>
            <a:off x="3365500" y="2559050"/>
            <a:ext cx="0" cy="273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37" name="Line 11"/>
          <p:cNvSpPr>
            <a:spLocks noChangeShapeType="1"/>
          </p:cNvSpPr>
          <p:nvPr/>
        </p:nvSpPr>
        <p:spPr bwMode="auto">
          <a:xfrm>
            <a:off x="3365500" y="4397375"/>
            <a:ext cx="0" cy="341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38" name="Line 12"/>
          <p:cNvSpPr>
            <a:spLocks noChangeShapeType="1"/>
          </p:cNvSpPr>
          <p:nvPr/>
        </p:nvSpPr>
        <p:spPr bwMode="auto">
          <a:xfrm>
            <a:off x="3365500" y="3306763"/>
            <a:ext cx="0" cy="40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39" name="Oval 13"/>
          <p:cNvSpPr>
            <a:spLocks noChangeArrowheads="1"/>
          </p:cNvSpPr>
          <p:nvPr/>
        </p:nvSpPr>
        <p:spPr bwMode="auto">
          <a:xfrm>
            <a:off x="2611438" y="5472113"/>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26640" name="Line 14"/>
          <p:cNvSpPr>
            <a:spLocks noChangeShapeType="1"/>
          </p:cNvSpPr>
          <p:nvPr/>
        </p:nvSpPr>
        <p:spPr bwMode="auto">
          <a:xfrm>
            <a:off x="3398838" y="5395913"/>
            <a:ext cx="0" cy="341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1" name="Oval 15"/>
          <p:cNvSpPr>
            <a:spLocks noChangeArrowheads="1"/>
          </p:cNvSpPr>
          <p:nvPr/>
        </p:nvSpPr>
        <p:spPr bwMode="auto">
          <a:xfrm>
            <a:off x="5070475" y="3579813"/>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26642" name="Oval 16"/>
          <p:cNvSpPr>
            <a:spLocks noChangeArrowheads="1"/>
          </p:cNvSpPr>
          <p:nvPr/>
        </p:nvSpPr>
        <p:spPr bwMode="auto">
          <a:xfrm>
            <a:off x="7219950" y="3527425"/>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26643" name="Line 17"/>
          <p:cNvSpPr>
            <a:spLocks noChangeShapeType="1"/>
          </p:cNvSpPr>
          <p:nvPr/>
        </p:nvSpPr>
        <p:spPr bwMode="auto">
          <a:xfrm>
            <a:off x="4140200" y="1471613"/>
            <a:ext cx="1701800" cy="210820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4" name="Line 18"/>
          <p:cNvSpPr>
            <a:spLocks noChangeShapeType="1"/>
          </p:cNvSpPr>
          <p:nvPr/>
        </p:nvSpPr>
        <p:spPr bwMode="auto">
          <a:xfrm>
            <a:off x="4140200" y="1401763"/>
            <a:ext cx="3484563" cy="2178050"/>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5" name="Line 19"/>
          <p:cNvSpPr>
            <a:spLocks noChangeShapeType="1"/>
          </p:cNvSpPr>
          <p:nvPr/>
        </p:nvSpPr>
        <p:spPr bwMode="auto">
          <a:xfrm>
            <a:off x="3987800" y="2424113"/>
            <a:ext cx="1779588" cy="108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6" name="Line 20"/>
          <p:cNvSpPr>
            <a:spLocks noChangeShapeType="1"/>
          </p:cNvSpPr>
          <p:nvPr/>
        </p:nvSpPr>
        <p:spPr bwMode="auto">
          <a:xfrm>
            <a:off x="4140200" y="2287588"/>
            <a:ext cx="3330575" cy="1292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7" name="Line 21"/>
          <p:cNvSpPr>
            <a:spLocks noChangeShapeType="1"/>
          </p:cNvSpPr>
          <p:nvPr/>
        </p:nvSpPr>
        <p:spPr bwMode="auto">
          <a:xfrm>
            <a:off x="4140200" y="3171825"/>
            <a:ext cx="317500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8" name="Line 22"/>
          <p:cNvSpPr>
            <a:spLocks noChangeShapeType="1"/>
          </p:cNvSpPr>
          <p:nvPr/>
        </p:nvSpPr>
        <p:spPr bwMode="auto">
          <a:xfrm flipH="1">
            <a:off x="4140200" y="3989388"/>
            <a:ext cx="930275" cy="66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49" name="Line 23"/>
          <p:cNvSpPr>
            <a:spLocks noChangeShapeType="1"/>
          </p:cNvSpPr>
          <p:nvPr/>
        </p:nvSpPr>
        <p:spPr bwMode="auto">
          <a:xfrm flipH="1">
            <a:off x="6926263" y="3852863"/>
            <a:ext cx="311150"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0" name="Line 24"/>
          <p:cNvSpPr>
            <a:spLocks noChangeShapeType="1"/>
          </p:cNvSpPr>
          <p:nvPr/>
        </p:nvSpPr>
        <p:spPr bwMode="auto">
          <a:xfrm flipH="1">
            <a:off x="4140200" y="4124325"/>
            <a:ext cx="3484563" cy="817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1" name="Line 25"/>
          <p:cNvSpPr>
            <a:spLocks noChangeShapeType="1"/>
          </p:cNvSpPr>
          <p:nvPr/>
        </p:nvSpPr>
        <p:spPr bwMode="auto">
          <a:xfrm flipH="1">
            <a:off x="4062413" y="4124325"/>
            <a:ext cx="1239837"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2" name="Oval 26"/>
          <p:cNvSpPr>
            <a:spLocks noChangeArrowheads="1"/>
          </p:cNvSpPr>
          <p:nvPr/>
        </p:nvSpPr>
        <p:spPr bwMode="auto">
          <a:xfrm>
            <a:off x="968375" y="4135438"/>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26653" name="Line 27"/>
          <p:cNvSpPr>
            <a:spLocks noChangeShapeType="1"/>
          </p:cNvSpPr>
          <p:nvPr/>
        </p:nvSpPr>
        <p:spPr bwMode="auto">
          <a:xfrm flipH="1">
            <a:off x="1663700" y="1471613"/>
            <a:ext cx="928688" cy="2720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4" name="Line 28"/>
          <p:cNvSpPr>
            <a:spLocks noChangeShapeType="1"/>
          </p:cNvSpPr>
          <p:nvPr/>
        </p:nvSpPr>
        <p:spPr bwMode="auto">
          <a:xfrm flipH="1">
            <a:off x="1897063" y="2424113"/>
            <a:ext cx="850900" cy="1768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5" name="Line 29"/>
          <p:cNvSpPr>
            <a:spLocks noChangeShapeType="1"/>
          </p:cNvSpPr>
          <p:nvPr/>
        </p:nvSpPr>
        <p:spPr bwMode="auto">
          <a:xfrm flipH="1">
            <a:off x="2128838" y="3444875"/>
            <a:ext cx="696912" cy="815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6" name="Line 30"/>
          <p:cNvSpPr>
            <a:spLocks noChangeShapeType="1"/>
          </p:cNvSpPr>
          <p:nvPr/>
        </p:nvSpPr>
        <p:spPr bwMode="auto">
          <a:xfrm flipH="1">
            <a:off x="2514600" y="4260850"/>
            <a:ext cx="233363"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7" name="Line 31"/>
          <p:cNvSpPr>
            <a:spLocks noChangeShapeType="1"/>
          </p:cNvSpPr>
          <p:nvPr/>
        </p:nvSpPr>
        <p:spPr bwMode="auto">
          <a:xfrm>
            <a:off x="2284413" y="4737100"/>
            <a:ext cx="384175" cy="136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8" name="Line 32"/>
          <p:cNvSpPr>
            <a:spLocks noChangeShapeType="1"/>
          </p:cNvSpPr>
          <p:nvPr/>
        </p:nvSpPr>
        <p:spPr bwMode="auto">
          <a:xfrm>
            <a:off x="1897063" y="4873625"/>
            <a:ext cx="1006475" cy="952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59" name="Line 33"/>
          <p:cNvSpPr>
            <a:spLocks noChangeShapeType="1"/>
          </p:cNvSpPr>
          <p:nvPr/>
        </p:nvSpPr>
        <p:spPr bwMode="auto">
          <a:xfrm>
            <a:off x="4140200" y="3240088"/>
            <a:ext cx="1393825" cy="339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60" name="Line 34"/>
          <p:cNvSpPr>
            <a:spLocks noChangeShapeType="1"/>
          </p:cNvSpPr>
          <p:nvPr/>
        </p:nvSpPr>
        <p:spPr bwMode="auto">
          <a:xfrm>
            <a:off x="4140200" y="3171825"/>
            <a:ext cx="3175000" cy="476250"/>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61" name="Line 35"/>
          <p:cNvSpPr>
            <a:spLocks noChangeShapeType="1"/>
          </p:cNvSpPr>
          <p:nvPr/>
        </p:nvSpPr>
        <p:spPr bwMode="auto">
          <a:xfrm>
            <a:off x="4140200" y="3240088"/>
            <a:ext cx="1393825" cy="339725"/>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62" name="Line 36"/>
          <p:cNvSpPr>
            <a:spLocks noChangeShapeType="1"/>
          </p:cNvSpPr>
          <p:nvPr/>
        </p:nvSpPr>
        <p:spPr bwMode="auto">
          <a:xfrm flipH="1" flipV="1">
            <a:off x="811213" y="5111750"/>
            <a:ext cx="1781175" cy="720725"/>
          </a:xfrm>
          <a:prstGeom prst="line">
            <a:avLst/>
          </a:prstGeom>
          <a:noFill/>
          <a:ln w="6667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663" name="Line 38"/>
          <p:cNvSpPr>
            <a:spLocks noChangeShapeType="1"/>
          </p:cNvSpPr>
          <p:nvPr/>
        </p:nvSpPr>
        <p:spPr bwMode="auto">
          <a:xfrm flipH="1" flipV="1">
            <a:off x="735013" y="1198563"/>
            <a:ext cx="77787" cy="3946525"/>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64" name="Line 39"/>
          <p:cNvSpPr>
            <a:spLocks noChangeShapeType="1"/>
          </p:cNvSpPr>
          <p:nvPr/>
        </p:nvSpPr>
        <p:spPr bwMode="auto">
          <a:xfrm>
            <a:off x="735013" y="1198563"/>
            <a:ext cx="1624012" cy="0"/>
          </a:xfrm>
          <a:prstGeom prst="line">
            <a:avLst/>
          </a:prstGeom>
          <a:noFill/>
          <a:ln w="666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665" name="Text Box 40"/>
          <p:cNvSpPr txBox="1">
            <a:spLocks noChangeArrowheads="1"/>
          </p:cNvSpPr>
          <p:nvPr/>
        </p:nvSpPr>
        <p:spPr bwMode="auto">
          <a:xfrm rot="-5400000">
            <a:off x="-1149350" y="2024063"/>
            <a:ext cx="3336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Hlavní zpětná vazba</a:t>
            </a:r>
          </a:p>
        </p:txBody>
      </p:sp>
      <p:sp>
        <p:nvSpPr>
          <p:cNvPr id="26666" name="Text Box 41"/>
          <p:cNvSpPr txBox="1">
            <a:spLocks noChangeArrowheads="1"/>
          </p:cNvSpPr>
          <p:nvPr/>
        </p:nvSpPr>
        <p:spPr bwMode="auto">
          <a:xfrm>
            <a:off x="4992688" y="382588"/>
            <a:ext cx="44894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Metoda vodopádu</a:t>
            </a:r>
          </a:p>
          <a:p>
            <a:pPr lvl="1" algn="l" eaLnBrk="1" hangingPunct="1">
              <a:spcBef>
                <a:spcPct val="50000"/>
              </a:spcBef>
            </a:pPr>
            <a:r>
              <a:rPr lang="cs-CZ" altLang="cs-CZ" sz="2000">
                <a:latin typeface="Arial" panose="020B0604020202020204" pitchFamily="34" charset="0"/>
              </a:rPr>
              <a:t>Začnu-li padat, nezastavím se dříve,   než se rozbiji o kámen zvaný předvedení</a:t>
            </a:r>
          </a:p>
        </p:txBody>
      </p:sp>
      <p:sp>
        <p:nvSpPr>
          <p:cNvPr id="30766" name="Rectangle 46"/>
          <p:cNvSpPr>
            <a:spLocks noChangeArrowheads="1"/>
          </p:cNvSpPr>
          <p:nvPr/>
        </p:nvSpPr>
        <p:spPr bwMode="auto">
          <a:xfrm>
            <a:off x="2825750" y="1674813"/>
            <a:ext cx="928688" cy="1365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30767" name="Rectangle 47"/>
          <p:cNvSpPr>
            <a:spLocks noChangeArrowheads="1"/>
          </p:cNvSpPr>
          <p:nvPr/>
        </p:nvSpPr>
        <p:spPr bwMode="auto">
          <a:xfrm>
            <a:off x="2903538" y="2627313"/>
            <a:ext cx="930275" cy="1365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30768" name="Rectangle 48"/>
          <p:cNvSpPr>
            <a:spLocks noChangeArrowheads="1"/>
          </p:cNvSpPr>
          <p:nvPr/>
        </p:nvSpPr>
        <p:spPr bwMode="auto">
          <a:xfrm>
            <a:off x="2903538" y="3511550"/>
            <a:ext cx="930275" cy="134938"/>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6670" name="Rectangle 51"/>
          <p:cNvSpPr>
            <a:spLocks noChangeArrowheads="1"/>
          </p:cNvSpPr>
          <p:nvPr/>
        </p:nvSpPr>
        <p:spPr bwMode="auto">
          <a:xfrm>
            <a:off x="5707063" y="4679950"/>
            <a:ext cx="930275" cy="134938"/>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6671" name="Text Box 52"/>
          <p:cNvSpPr txBox="1">
            <a:spLocks noChangeArrowheads="1"/>
          </p:cNvSpPr>
          <p:nvPr/>
        </p:nvSpPr>
        <p:spPr bwMode="auto">
          <a:xfrm>
            <a:off x="6715125" y="4608513"/>
            <a:ext cx="26320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Oponetura (verifikace)</a:t>
            </a:r>
          </a:p>
        </p:txBody>
      </p:sp>
      <p:sp>
        <p:nvSpPr>
          <p:cNvPr id="26672" name="Text Box 53"/>
          <p:cNvSpPr txBox="1">
            <a:spLocks noChangeArrowheads="1"/>
          </p:cNvSpPr>
          <p:nvPr/>
        </p:nvSpPr>
        <p:spPr bwMode="auto">
          <a:xfrm>
            <a:off x="3754438" y="1606550"/>
            <a:ext cx="1160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FS</a:t>
            </a:r>
          </a:p>
        </p:txBody>
      </p:sp>
      <p:sp>
        <p:nvSpPr>
          <p:cNvPr id="26673" name="Text Box 54"/>
          <p:cNvSpPr txBox="1">
            <a:spLocks noChangeArrowheads="1"/>
          </p:cNvSpPr>
          <p:nvPr/>
        </p:nvSpPr>
        <p:spPr bwMode="auto">
          <a:xfrm>
            <a:off x="3832225" y="2490788"/>
            <a:ext cx="1390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INS, RE</a:t>
            </a:r>
          </a:p>
        </p:txBody>
      </p:sp>
      <p:sp>
        <p:nvSpPr>
          <p:cNvPr id="26674" name="Text Box 55"/>
          <p:cNvSpPr txBox="1">
            <a:spLocks noChangeArrowheads="1"/>
          </p:cNvSpPr>
          <p:nvPr/>
        </p:nvSpPr>
        <p:spPr bwMode="auto">
          <a:xfrm>
            <a:off x="3908425" y="3376613"/>
            <a:ext cx="11604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INS, ČK</a:t>
            </a:r>
          </a:p>
        </p:txBody>
      </p:sp>
      <p:sp>
        <p:nvSpPr>
          <p:cNvPr id="26675" name="Text Box 56"/>
          <p:cNvSpPr txBox="1">
            <a:spLocks noChangeArrowheads="1"/>
          </p:cNvSpPr>
          <p:nvPr/>
        </p:nvSpPr>
        <p:spPr bwMode="auto">
          <a:xfrm>
            <a:off x="5130800" y="4968875"/>
            <a:ext cx="445135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INS -inspekce,    FS – feasibility study</a:t>
            </a:r>
            <a:endParaRPr lang="cs-CZ" altLang="cs-CZ" sz="1200">
              <a:latin typeface="Arial" panose="020B0604020202020204" pitchFamily="34" charset="0"/>
            </a:endParaRPr>
          </a:p>
          <a:p>
            <a:pPr algn="l" eaLnBrk="1" hangingPunct="1">
              <a:spcBef>
                <a:spcPct val="50000"/>
              </a:spcBef>
            </a:pPr>
            <a:r>
              <a:rPr lang="cs-CZ" altLang="cs-CZ">
                <a:latin typeface="Arial" panose="020B0604020202020204" pitchFamily="34" charset="0"/>
              </a:rPr>
              <a:t>ČK – čtení kódu  RE – běžná oponetura =             		      revize</a:t>
            </a:r>
          </a:p>
        </p:txBody>
      </p:sp>
      <p:sp>
        <p:nvSpPr>
          <p:cNvPr id="26676" name="AutoShape 57"/>
          <p:cNvSpPr>
            <a:spLocks noChangeArrowheads="1"/>
          </p:cNvSpPr>
          <p:nvPr/>
        </p:nvSpPr>
        <p:spPr bwMode="auto">
          <a:xfrm>
            <a:off x="9017000" y="0"/>
            <a:ext cx="77788" cy="66675"/>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6677" name="Line 36"/>
          <p:cNvSpPr>
            <a:spLocks noChangeShapeType="1"/>
          </p:cNvSpPr>
          <p:nvPr/>
        </p:nvSpPr>
        <p:spPr bwMode="auto">
          <a:xfrm flipH="1" flipV="1">
            <a:off x="811213" y="5111750"/>
            <a:ext cx="1779587" cy="0"/>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678" name="Line 36"/>
          <p:cNvSpPr>
            <a:spLocks noChangeShapeType="1"/>
          </p:cNvSpPr>
          <p:nvPr/>
        </p:nvSpPr>
        <p:spPr bwMode="auto">
          <a:xfrm flipH="1">
            <a:off x="5994400" y="2087563"/>
            <a:ext cx="2449513" cy="0"/>
          </a:xfrm>
          <a:prstGeom prst="line">
            <a:avLst/>
          </a:prstGeom>
          <a:noFill/>
          <a:ln w="6667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679" name="TextovéPole 55"/>
          <p:cNvSpPr txBox="1">
            <a:spLocks noChangeArrowheads="1"/>
          </p:cNvSpPr>
          <p:nvPr/>
        </p:nvSpPr>
        <p:spPr bwMode="auto">
          <a:xfrm>
            <a:off x="6499225" y="2232025"/>
            <a:ext cx="2447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Druhá hlavní vazba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66"/>
                                        </p:tgtEl>
                                        <p:attrNameLst>
                                          <p:attrName>style.visibility</p:attrName>
                                        </p:attrNameLst>
                                      </p:cBhvr>
                                      <p:to>
                                        <p:strVal val="visible"/>
                                      </p:to>
                                    </p:set>
                                    <p:anim calcmode="lin" valueType="num">
                                      <p:cBhvr additive="base">
                                        <p:cTn id="7" dur="500" fill="hold"/>
                                        <p:tgtEl>
                                          <p:spTgt spid="30766"/>
                                        </p:tgtEl>
                                        <p:attrNameLst>
                                          <p:attrName>ppt_x</p:attrName>
                                        </p:attrNameLst>
                                      </p:cBhvr>
                                      <p:tavLst>
                                        <p:tav tm="0">
                                          <p:val>
                                            <p:strVal val="#ppt_x"/>
                                          </p:val>
                                        </p:tav>
                                        <p:tav tm="100000">
                                          <p:val>
                                            <p:strVal val="#ppt_x"/>
                                          </p:val>
                                        </p:tav>
                                      </p:tavLst>
                                    </p:anim>
                                    <p:anim calcmode="lin" valueType="num">
                                      <p:cBhvr additive="base">
                                        <p:cTn id="8" dur="500" fill="hold"/>
                                        <p:tgtEl>
                                          <p:spTgt spid="3076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67"/>
                                        </p:tgtEl>
                                        <p:attrNameLst>
                                          <p:attrName>style.visibility</p:attrName>
                                        </p:attrNameLst>
                                      </p:cBhvr>
                                      <p:to>
                                        <p:strVal val="visible"/>
                                      </p:to>
                                    </p:set>
                                    <p:anim calcmode="lin" valueType="num">
                                      <p:cBhvr additive="base">
                                        <p:cTn id="13" dur="500" fill="hold"/>
                                        <p:tgtEl>
                                          <p:spTgt spid="30767"/>
                                        </p:tgtEl>
                                        <p:attrNameLst>
                                          <p:attrName>ppt_x</p:attrName>
                                        </p:attrNameLst>
                                      </p:cBhvr>
                                      <p:tavLst>
                                        <p:tav tm="0">
                                          <p:val>
                                            <p:strVal val="#ppt_x"/>
                                          </p:val>
                                        </p:tav>
                                        <p:tav tm="100000">
                                          <p:val>
                                            <p:strVal val="#ppt_x"/>
                                          </p:val>
                                        </p:tav>
                                      </p:tavLst>
                                    </p:anim>
                                    <p:anim calcmode="lin" valueType="num">
                                      <p:cBhvr additive="base">
                                        <p:cTn id="14" dur="500" fill="hold"/>
                                        <p:tgtEl>
                                          <p:spTgt spid="3076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0768"/>
                                        </p:tgtEl>
                                        <p:attrNameLst>
                                          <p:attrName>style.visibility</p:attrName>
                                        </p:attrNameLst>
                                      </p:cBhvr>
                                      <p:to>
                                        <p:strVal val="visible"/>
                                      </p:to>
                                    </p:set>
                                    <p:anim calcmode="lin" valueType="num">
                                      <p:cBhvr additive="base">
                                        <p:cTn id="17" dur="500" fill="hold"/>
                                        <p:tgtEl>
                                          <p:spTgt spid="30768"/>
                                        </p:tgtEl>
                                        <p:attrNameLst>
                                          <p:attrName>ppt_x</p:attrName>
                                        </p:attrNameLst>
                                      </p:cBhvr>
                                      <p:tavLst>
                                        <p:tav tm="0">
                                          <p:val>
                                            <p:strVal val="#ppt_x"/>
                                          </p:val>
                                        </p:tav>
                                        <p:tav tm="100000">
                                          <p:val>
                                            <p:strVal val="#ppt_x"/>
                                          </p:val>
                                        </p:tav>
                                      </p:tavLst>
                                    </p:anim>
                                    <p:anim calcmode="lin" valueType="num">
                                      <p:cBhvr additive="base">
                                        <p:cTn id="18" dur="500" fill="hold"/>
                                        <p:tgtEl>
                                          <p:spTgt spid="307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6" grpId="0" animBg="1"/>
      <p:bldP spid="30767" grpId="0" animBg="1"/>
      <p:bldP spid="3076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36600" y="431800"/>
            <a:ext cx="8356600" cy="863600"/>
          </a:xfrm>
        </p:spPr>
        <p:txBody>
          <a:bodyPr/>
          <a:lstStyle/>
          <a:p>
            <a:r>
              <a:rPr lang="cs-CZ" altLang="cs-CZ" dirty="0" smtClean="0"/>
              <a:t>Zvláštnosti IT, hlavně IS</a:t>
            </a:r>
            <a:endParaRPr lang="cs-CZ" altLang="cs-CZ" sz="2800" dirty="0" smtClean="0"/>
          </a:p>
        </p:txBody>
      </p:sp>
      <p:sp>
        <p:nvSpPr>
          <p:cNvPr id="3075" name="Zástupný symbol pro obsah 2"/>
          <p:cNvSpPr>
            <a:spLocks noGrp="1"/>
          </p:cNvSpPr>
          <p:nvPr>
            <p:ph idx="1"/>
          </p:nvPr>
        </p:nvSpPr>
        <p:spPr>
          <a:xfrm>
            <a:off x="234950" y="1198563"/>
            <a:ext cx="9594850" cy="4616450"/>
          </a:xfrm>
        </p:spPr>
        <p:txBody>
          <a:bodyPr/>
          <a:lstStyle/>
          <a:p>
            <a:r>
              <a:rPr lang="cs-CZ" altLang="cs-CZ" dirty="0" smtClean="0"/>
              <a:t>Klasická technika IS na počátku, váha aspektů </a:t>
            </a:r>
          </a:p>
          <a:p>
            <a:pPr lvl="1"/>
            <a:r>
              <a:rPr lang="cs-CZ" altLang="cs-CZ" sz="1800" dirty="0" smtClean="0"/>
              <a:t>Ekonomický užitek</a:t>
            </a:r>
          </a:p>
          <a:p>
            <a:pPr lvl="1"/>
            <a:r>
              <a:rPr lang="cs-CZ" altLang="cs-CZ" sz="1800" dirty="0" smtClean="0"/>
              <a:t>Jak technicky udělat</a:t>
            </a:r>
          </a:p>
          <a:p>
            <a:pPr lvl="1"/>
            <a:r>
              <a:rPr lang="cs-CZ" altLang="cs-CZ" sz="1800" dirty="0" smtClean="0"/>
              <a:t>Sociální aspekt slabý</a:t>
            </a:r>
          </a:p>
          <a:p>
            <a:r>
              <a:rPr lang="cs-CZ" altLang="cs-CZ" dirty="0" smtClean="0"/>
              <a:t>Informační technologie</a:t>
            </a:r>
          </a:p>
          <a:p>
            <a:pPr lvl="1"/>
            <a:r>
              <a:rPr lang="cs-CZ" altLang="cs-CZ" sz="2000" dirty="0" smtClean="0"/>
              <a:t>Sociální aspekt téměř vždy přítomen, mnohdy zcela zásadní</a:t>
            </a:r>
          </a:p>
          <a:p>
            <a:pPr lvl="2"/>
            <a:r>
              <a:rPr lang="cs-CZ" altLang="cs-CZ" sz="1600" dirty="0" smtClean="0"/>
              <a:t>Je zdrojem obtížnosti a problémů</a:t>
            </a:r>
          </a:p>
          <a:p>
            <a:pPr lvl="3"/>
            <a:r>
              <a:rPr lang="cs-CZ" altLang="cs-CZ" sz="1200" dirty="0" smtClean="0"/>
              <a:t>Nejasnost cílů</a:t>
            </a:r>
          </a:p>
          <a:p>
            <a:pPr lvl="3"/>
            <a:r>
              <a:rPr lang="cs-CZ" altLang="cs-CZ" sz="1200" dirty="0" smtClean="0"/>
              <a:t>Postranní zájmy (viz evaluaci škol)</a:t>
            </a:r>
          </a:p>
          <a:p>
            <a:pPr lvl="3"/>
            <a:r>
              <a:rPr lang="cs-CZ" altLang="cs-CZ" sz="1200" dirty="0" smtClean="0"/>
              <a:t>Potřeba globálních propojených měnících se systémů</a:t>
            </a:r>
          </a:p>
          <a:p>
            <a:pPr lvl="3"/>
            <a:r>
              <a:rPr lang="cs-CZ" altLang="cs-CZ" sz="1200" dirty="0" smtClean="0"/>
              <a:t>Existence sociálních a zdravotních rizik</a:t>
            </a:r>
          </a:p>
          <a:p>
            <a:pPr lvl="2"/>
            <a:r>
              <a:rPr lang="cs-CZ" altLang="cs-CZ" sz="1600" dirty="0" smtClean="0"/>
              <a:t>Zásadním způsobem ovlivňuje procesy vývoje</a:t>
            </a:r>
          </a:p>
          <a:p>
            <a:pPr lvl="1"/>
            <a:r>
              <a:rPr lang="cs-CZ" altLang="cs-CZ" sz="2000" dirty="0" smtClean="0"/>
              <a:t>Ekonomický i společenský užitek</a:t>
            </a:r>
          </a:p>
          <a:p>
            <a:pPr lvl="1"/>
            <a:r>
              <a:rPr lang="cs-CZ" altLang="cs-CZ" sz="2000" dirty="0" smtClean="0"/>
              <a:t>Jak technicky udělat, už se to umí, jsou nástroje</a:t>
            </a:r>
          </a:p>
          <a:p>
            <a:pPr lvl="2"/>
            <a:endParaRPr lang="cs-CZ" altLang="cs-CZ" sz="1600" dirty="0" smtClean="0"/>
          </a:p>
          <a:p>
            <a:endParaRPr lang="cs-CZ" altLang="cs-CZ" sz="2400" dirty="0" smtClean="0"/>
          </a:p>
        </p:txBody>
      </p:sp>
      <p:cxnSp>
        <p:nvCxnSpPr>
          <p:cNvPr id="5" name="Přímá spojovací šipka 4"/>
          <p:cNvCxnSpPr/>
          <p:nvPr/>
        </p:nvCxnSpPr>
        <p:spPr>
          <a:xfrm flipV="1">
            <a:off x="6627813" y="2030413"/>
            <a:ext cx="820737" cy="523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rot="16200000" flipV="1">
            <a:off x="6191250" y="2132013"/>
            <a:ext cx="542925" cy="3111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0800000" flipV="1">
            <a:off x="6307138" y="2559050"/>
            <a:ext cx="311150" cy="2047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79" name="TextovéPole 10"/>
          <p:cNvSpPr txBox="1">
            <a:spLocks noChangeArrowheads="1"/>
          </p:cNvSpPr>
          <p:nvPr/>
        </p:nvSpPr>
        <p:spPr bwMode="auto">
          <a:xfrm>
            <a:off x="7469188" y="1879600"/>
            <a:ext cx="309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t</a:t>
            </a:r>
          </a:p>
        </p:txBody>
      </p:sp>
      <p:sp>
        <p:nvSpPr>
          <p:cNvPr id="3080" name="TextovéPole 11"/>
          <p:cNvSpPr txBox="1">
            <a:spLocks noChangeArrowheads="1"/>
          </p:cNvSpPr>
          <p:nvPr/>
        </p:nvSpPr>
        <p:spPr bwMode="auto">
          <a:xfrm>
            <a:off x="6153150" y="1674813"/>
            <a:ext cx="309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e</a:t>
            </a:r>
          </a:p>
        </p:txBody>
      </p:sp>
      <p:sp>
        <p:nvSpPr>
          <p:cNvPr id="3081" name="TextovéPole 12"/>
          <p:cNvSpPr txBox="1">
            <a:spLocks noChangeArrowheads="1"/>
          </p:cNvSpPr>
          <p:nvPr/>
        </p:nvSpPr>
        <p:spPr bwMode="auto">
          <a:xfrm>
            <a:off x="5765800" y="2695575"/>
            <a:ext cx="309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s</a:t>
            </a:r>
          </a:p>
        </p:txBody>
      </p:sp>
      <p:cxnSp>
        <p:nvCxnSpPr>
          <p:cNvPr id="14" name="Přímá spojovací šipka 13"/>
          <p:cNvCxnSpPr/>
          <p:nvPr/>
        </p:nvCxnSpPr>
        <p:spPr>
          <a:xfrm flipV="1">
            <a:off x="8010525" y="4464050"/>
            <a:ext cx="466725" cy="2047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rot="16200000" flipV="1">
            <a:off x="7583487" y="4241801"/>
            <a:ext cx="544513" cy="3095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Přímá spojovací šipka 15"/>
          <p:cNvCxnSpPr>
            <a:endCxn id="3087" idx="3"/>
          </p:cNvCxnSpPr>
          <p:nvPr/>
        </p:nvCxnSpPr>
        <p:spPr>
          <a:xfrm rot="10800000" flipV="1">
            <a:off x="6518275" y="4668838"/>
            <a:ext cx="1492250" cy="4111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85" name="TextovéPole 16"/>
          <p:cNvSpPr txBox="1">
            <a:spLocks noChangeArrowheads="1"/>
          </p:cNvSpPr>
          <p:nvPr/>
        </p:nvSpPr>
        <p:spPr bwMode="auto">
          <a:xfrm>
            <a:off x="8629650" y="4192588"/>
            <a:ext cx="311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t</a:t>
            </a:r>
          </a:p>
        </p:txBody>
      </p:sp>
      <p:sp>
        <p:nvSpPr>
          <p:cNvPr id="3086" name="TextovéPole 17"/>
          <p:cNvSpPr txBox="1">
            <a:spLocks noChangeArrowheads="1"/>
          </p:cNvSpPr>
          <p:nvPr/>
        </p:nvSpPr>
        <p:spPr bwMode="auto">
          <a:xfrm>
            <a:off x="7546975" y="3784600"/>
            <a:ext cx="309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e</a:t>
            </a:r>
          </a:p>
        </p:txBody>
      </p:sp>
      <p:sp>
        <p:nvSpPr>
          <p:cNvPr id="3087" name="TextovéPole 18"/>
          <p:cNvSpPr txBox="1">
            <a:spLocks noChangeArrowheads="1"/>
          </p:cNvSpPr>
          <p:nvPr/>
        </p:nvSpPr>
        <p:spPr bwMode="auto">
          <a:xfrm>
            <a:off x="6210300" y="4895850"/>
            <a:ext cx="307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736600" y="215900"/>
            <a:ext cx="8356600" cy="1439863"/>
          </a:xfrm>
        </p:spPr>
        <p:txBody>
          <a:bodyPr/>
          <a:lstStyle/>
          <a:p>
            <a:r>
              <a:rPr lang="cs-CZ" altLang="cs-CZ" smtClean="0"/>
              <a:t>Provoz a údržba,</a:t>
            </a:r>
            <a:br>
              <a:rPr lang="cs-CZ" altLang="cs-CZ" smtClean="0"/>
            </a:br>
            <a:r>
              <a:rPr lang="cs-CZ" altLang="cs-CZ" sz="3600" smtClean="0"/>
              <a:t> zkušenosti provozu jsou nedostatečně využívány (co se vyplatí)</a:t>
            </a:r>
          </a:p>
        </p:txBody>
      </p:sp>
      <p:sp>
        <p:nvSpPr>
          <p:cNvPr id="27651" name="Zástupný symbol pro obsah 2"/>
          <p:cNvSpPr>
            <a:spLocks noGrp="1"/>
          </p:cNvSpPr>
          <p:nvPr>
            <p:ph idx="1"/>
          </p:nvPr>
        </p:nvSpPr>
        <p:spPr>
          <a:xfrm>
            <a:off x="811213" y="1871663"/>
            <a:ext cx="8356600" cy="3887787"/>
          </a:xfrm>
        </p:spPr>
        <p:txBody>
          <a:bodyPr/>
          <a:lstStyle/>
          <a:p>
            <a:r>
              <a:rPr lang="cs-CZ" altLang="cs-CZ" smtClean="0"/>
              <a:t>Zednodušený vývoj (část nekvalitní)</a:t>
            </a:r>
          </a:p>
        </p:txBody>
      </p:sp>
      <p:sp>
        <p:nvSpPr>
          <p:cNvPr id="4" name="Zástupný symbol pro datum 3"/>
          <p:cNvSpPr>
            <a:spLocks noGrp="1"/>
          </p:cNvSpPr>
          <p:nvPr>
            <p:ph type="dt" sz="quarter" idx="10"/>
          </p:nvPr>
        </p:nvSpPr>
        <p:spPr/>
        <p:txBody>
          <a:bodyPr/>
          <a:lstStyle/>
          <a:p>
            <a:pPr>
              <a:defRPr/>
            </a:pPr>
            <a:fld id="{0EB4AFD0-E324-40BA-A8A7-8683E1307103}"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5F767F25-9F3D-45BD-8483-F47AE0B7F4E2}" type="slidenum">
              <a:rPr lang="cs-CZ" altLang="cs-CZ">
                <a:latin typeface="Arial" panose="020B0604020202020204" pitchFamily="34" charset="0"/>
              </a:rPr>
              <a:pPr eaLnBrk="1" hangingPunct="1"/>
              <a:t>30</a:t>
            </a:fld>
            <a:endParaRPr lang="cs-CZ" altLang="cs-CZ">
              <a:latin typeface="Arial" panose="020B0604020202020204" pitchFamily="34" charset="0"/>
            </a:endParaRPr>
          </a:p>
        </p:txBody>
      </p:sp>
      <p:sp>
        <p:nvSpPr>
          <p:cNvPr id="27654" name="Oval 6"/>
          <p:cNvSpPr>
            <a:spLocks noChangeArrowheads="1"/>
          </p:cNvSpPr>
          <p:nvPr/>
        </p:nvSpPr>
        <p:spPr bwMode="auto">
          <a:xfrm>
            <a:off x="2735263" y="2708275"/>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Testování</a:t>
            </a:r>
          </a:p>
        </p:txBody>
      </p:sp>
      <p:sp>
        <p:nvSpPr>
          <p:cNvPr id="27655" name="Oval 7"/>
          <p:cNvSpPr>
            <a:spLocks noChangeArrowheads="1"/>
          </p:cNvSpPr>
          <p:nvPr/>
        </p:nvSpPr>
        <p:spPr bwMode="auto">
          <a:xfrm>
            <a:off x="2735263" y="3671888"/>
            <a:ext cx="1547812"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Předání</a:t>
            </a:r>
          </a:p>
        </p:txBody>
      </p:sp>
      <p:sp>
        <p:nvSpPr>
          <p:cNvPr id="27656" name="Oval 13"/>
          <p:cNvSpPr>
            <a:spLocks noChangeArrowheads="1"/>
          </p:cNvSpPr>
          <p:nvPr/>
        </p:nvSpPr>
        <p:spPr bwMode="auto">
          <a:xfrm>
            <a:off x="2754313" y="4464050"/>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Údržba</a:t>
            </a:r>
          </a:p>
        </p:txBody>
      </p:sp>
      <p:sp>
        <p:nvSpPr>
          <p:cNvPr id="27657" name="Oval 15"/>
          <p:cNvSpPr>
            <a:spLocks noChangeArrowheads="1"/>
          </p:cNvSpPr>
          <p:nvPr/>
        </p:nvSpPr>
        <p:spPr bwMode="auto">
          <a:xfrm>
            <a:off x="5213350" y="2571750"/>
            <a:ext cx="1858963"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Data testů</a:t>
            </a:r>
          </a:p>
        </p:txBody>
      </p:sp>
      <p:sp>
        <p:nvSpPr>
          <p:cNvPr id="27658" name="Oval 16"/>
          <p:cNvSpPr>
            <a:spLocks noChangeArrowheads="1"/>
          </p:cNvSpPr>
          <p:nvPr/>
        </p:nvSpPr>
        <p:spPr bwMode="auto">
          <a:xfrm>
            <a:off x="7362825" y="2519363"/>
            <a:ext cx="1860550" cy="6540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latin typeface="Arial" panose="020B0604020202020204" pitchFamily="34" charset="0"/>
              </a:rPr>
              <a:t>Programy testů</a:t>
            </a:r>
          </a:p>
        </p:txBody>
      </p:sp>
      <p:sp>
        <p:nvSpPr>
          <p:cNvPr id="27659" name="Line 25"/>
          <p:cNvSpPr>
            <a:spLocks noChangeShapeType="1"/>
          </p:cNvSpPr>
          <p:nvPr/>
        </p:nvSpPr>
        <p:spPr bwMode="auto">
          <a:xfrm flipH="1">
            <a:off x="4338638" y="2952750"/>
            <a:ext cx="86360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660" name="Oval 26"/>
          <p:cNvSpPr>
            <a:spLocks noChangeArrowheads="1"/>
          </p:cNvSpPr>
          <p:nvPr/>
        </p:nvSpPr>
        <p:spPr bwMode="auto">
          <a:xfrm>
            <a:off x="1111250" y="3127375"/>
            <a:ext cx="1546225" cy="654050"/>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000">
                <a:latin typeface="Arial" panose="020B0604020202020204" pitchFamily="34" charset="0"/>
              </a:rPr>
              <a:t>Dokumentace</a:t>
            </a:r>
          </a:p>
        </p:txBody>
      </p:sp>
      <p:sp>
        <p:nvSpPr>
          <p:cNvPr id="27661" name="Line 36"/>
          <p:cNvSpPr>
            <a:spLocks noChangeShapeType="1"/>
          </p:cNvSpPr>
          <p:nvPr/>
        </p:nvSpPr>
        <p:spPr bwMode="auto">
          <a:xfrm flipH="1" flipV="1">
            <a:off x="882650" y="4032250"/>
            <a:ext cx="1781175" cy="720725"/>
          </a:xfrm>
          <a:prstGeom prst="line">
            <a:avLst/>
          </a:prstGeom>
          <a:noFill/>
          <a:ln w="6667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7662" name="Line 38"/>
          <p:cNvSpPr>
            <a:spLocks noChangeShapeType="1"/>
          </p:cNvSpPr>
          <p:nvPr/>
        </p:nvSpPr>
        <p:spPr bwMode="auto">
          <a:xfrm flipH="1" flipV="1">
            <a:off x="882650" y="1439863"/>
            <a:ext cx="73025" cy="2697162"/>
          </a:xfrm>
          <a:prstGeom prst="line">
            <a:avLst/>
          </a:prstGeom>
          <a:noFill/>
          <a:ln w="666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cxnSp>
        <p:nvCxnSpPr>
          <p:cNvPr id="27663" name="Přímá spojovací čára 23"/>
          <p:cNvCxnSpPr>
            <a:cxnSpLocks noChangeShapeType="1"/>
            <a:stCxn id="27655" idx="6"/>
          </p:cNvCxnSpPr>
          <p:nvPr/>
        </p:nvCxnSpPr>
        <p:spPr bwMode="auto">
          <a:xfrm flipV="1">
            <a:off x="4283075" y="3024188"/>
            <a:ext cx="3152775" cy="9747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64" name="Přímá spojovací čára 25"/>
          <p:cNvCxnSpPr>
            <a:cxnSpLocks noChangeShapeType="1"/>
            <a:stCxn id="27654" idx="4"/>
            <a:endCxn id="27655" idx="0"/>
          </p:cNvCxnSpPr>
          <p:nvPr/>
        </p:nvCxnSpPr>
        <p:spPr bwMode="auto">
          <a:xfrm>
            <a:off x="3509963" y="3362325"/>
            <a:ext cx="0" cy="3095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65" name="Přímá spojovací čára 27"/>
          <p:cNvCxnSpPr>
            <a:cxnSpLocks noChangeShapeType="1"/>
            <a:stCxn id="27655" idx="4"/>
            <a:endCxn id="27656" idx="0"/>
          </p:cNvCxnSpPr>
          <p:nvPr/>
        </p:nvCxnSpPr>
        <p:spPr bwMode="auto">
          <a:xfrm>
            <a:off x="3509963" y="4325938"/>
            <a:ext cx="19050" cy="13811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66" name="Přímá spojovací čára 29"/>
          <p:cNvCxnSpPr>
            <a:cxnSpLocks noChangeShapeType="1"/>
            <a:stCxn id="27660" idx="5"/>
          </p:cNvCxnSpPr>
          <p:nvPr/>
        </p:nvCxnSpPr>
        <p:spPr bwMode="auto">
          <a:xfrm>
            <a:off x="2432050" y="3686175"/>
            <a:ext cx="322263" cy="130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67" name="Oval 13"/>
          <p:cNvSpPr>
            <a:spLocks noChangeArrowheads="1"/>
          </p:cNvSpPr>
          <p:nvPr/>
        </p:nvSpPr>
        <p:spPr bwMode="auto">
          <a:xfrm>
            <a:off x="5346700" y="4392613"/>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Provoz</a:t>
            </a:r>
          </a:p>
        </p:txBody>
      </p:sp>
      <p:sp>
        <p:nvSpPr>
          <p:cNvPr id="27668" name="Line 36"/>
          <p:cNvSpPr>
            <a:spLocks noChangeShapeType="1"/>
          </p:cNvSpPr>
          <p:nvPr/>
        </p:nvSpPr>
        <p:spPr bwMode="auto">
          <a:xfrm flipH="1" flipV="1">
            <a:off x="4267200" y="4752975"/>
            <a:ext cx="1152525" cy="0"/>
          </a:xfrm>
          <a:prstGeom prst="line">
            <a:avLst/>
          </a:prstGeom>
          <a:noFill/>
          <a:ln w="6667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cxnSp>
        <p:nvCxnSpPr>
          <p:cNvPr id="27669" name="Přímá spojovací čára 34"/>
          <p:cNvCxnSpPr>
            <a:cxnSpLocks noChangeShapeType="1"/>
            <a:endCxn id="27655" idx="7"/>
          </p:cNvCxnSpPr>
          <p:nvPr/>
        </p:nvCxnSpPr>
        <p:spPr bwMode="auto">
          <a:xfrm flipH="1">
            <a:off x="4056063" y="3095625"/>
            <a:ext cx="1290637" cy="673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70" name="Oval 13"/>
          <p:cNvSpPr>
            <a:spLocks noChangeArrowheads="1"/>
          </p:cNvSpPr>
          <p:nvPr/>
        </p:nvSpPr>
        <p:spPr bwMode="auto">
          <a:xfrm>
            <a:off x="4194175" y="5111750"/>
            <a:ext cx="1549400" cy="654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sz="2400">
                <a:latin typeface="Arial" panose="020B0604020202020204" pitchFamily="34" charset="0"/>
              </a:rPr>
              <a:t>Nápady</a:t>
            </a:r>
          </a:p>
        </p:txBody>
      </p:sp>
      <p:cxnSp>
        <p:nvCxnSpPr>
          <p:cNvPr id="27671" name="Přímá spojovací čára 37"/>
          <p:cNvCxnSpPr>
            <a:cxnSpLocks noChangeShapeType="1"/>
            <a:stCxn id="27670" idx="1"/>
            <a:endCxn id="27656" idx="5"/>
          </p:cNvCxnSpPr>
          <p:nvPr/>
        </p:nvCxnSpPr>
        <p:spPr bwMode="auto">
          <a:xfrm flipH="1" flipV="1">
            <a:off x="4076700" y="5022850"/>
            <a:ext cx="344488" cy="1857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r>
              <a:rPr lang="cs-CZ" altLang="cs-CZ" smtClean="0"/>
              <a:t>Účinnost testování</a:t>
            </a:r>
          </a:p>
        </p:txBody>
      </p:sp>
      <p:sp>
        <p:nvSpPr>
          <p:cNvPr id="30723" name="Zástupný symbol pro obsah 2"/>
          <p:cNvSpPr>
            <a:spLocks noGrp="1"/>
          </p:cNvSpPr>
          <p:nvPr>
            <p:ph idx="1"/>
          </p:nvPr>
        </p:nvSpPr>
        <p:spPr/>
        <p:txBody>
          <a:bodyPr/>
          <a:lstStyle/>
          <a:p>
            <a:r>
              <a:rPr lang="cs-CZ" altLang="cs-CZ" smtClean="0"/>
              <a:t>Unit test            24%</a:t>
            </a:r>
          </a:p>
          <a:p>
            <a:r>
              <a:rPr lang="cs-CZ" altLang="cs-CZ" smtClean="0"/>
              <a:t>Systém             36%</a:t>
            </a:r>
          </a:p>
          <a:p>
            <a:r>
              <a:rPr lang="cs-CZ" altLang="cs-CZ" smtClean="0"/>
              <a:t>Regresní           23%</a:t>
            </a:r>
          </a:p>
          <a:p>
            <a:r>
              <a:rPr lang="cs-CZ" altLang="cs-CZ" smtClean="0"/>
              <a:t>Integrační          24%</a:t>
            </a:r>
          </a:p>
          <a:p>
            <a:pPr>
              <a:buFontTx/>
              <a:buNone/>
            </a:pPr>
            <a:endParaRPr lang="cs-CZ" altLang="cs-CZ" smtClean="0"/>
          </a:p>
          <a:p>
            <a:endParaRPr lang="cs-CZ" altLang="cs-CZ" smtClean="0"/>
          </a:p>
        </p:txBody>
      </p:sp>
      <p:sp>
        <p:nvSpPr>
          <p:cNvPr id="4" name="Zástupný symbol pro datum 3"/>
          <p:cNvSpPr>
            <a:spLocks noGrp="1"/>
          </p:cNvSpPr>
          <p:nvPr>
            <p:ph type="dt" sz="quarter" idx="10"/>
          </p:nvPr>
        </p:nvSpPr>
        <p:spPr/>
        <p:txBody>
          <a:bodyPr/>
          <a:lstStyle/>
          <a:p>
            <a:pPr>
              <a:defRPr/>
            </a:pPr>
            <a:fld id="{2EC8408E-97A9-4DB7-BAC3-B0D95D0929DC}"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54FBAF7C-D16A-48AD-89C2-F9281B1CEE6D}" type="slidenum">
              <a:rPr lang="cs-CZ" altLang="cs-CZ">
                <a:latin typeface="Arial" panose="020B0604020202020204" pitchFamily="34" charset="0"/>
              </a:rPr>
              <a:pPr eaLnBrk="1" hangingPunct="1"/>
              <a:t>31</a:t>
            </a:fld>
            <a:endParaRPr lang="cs-CZ" altLang="cs-CZ">
              <a:latin typeface="Arial" panose="020B0604020202020204" pitchFamily="34" charset="0"/>
            </a:endParaRPr>
          </a:p>
        </p:txBody>
      </p:sp>
      <p:pic>
        <p:nvPicPr>
          <p:cNvPr id="307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4248150"/>
            <a:ext cx="67167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r>
              <a:rPr lang="cs-CZ" altLang="cs-CZ" sz="3200" smtClean="0"/>
              <a:t>Procenta výskytu a cena odstranění chyb daného typu</a:t>
            </a:r>
          </a:p>
        </p:txBody>
      </p:sp>
      <p:graphicFrame>
        <p:nvGraphicFramePr>
          <p:cNvPr id="8" name="Zástupný symbol pro obsah 7"/>
          <p:cNvGraphicFramePr>
            <a:graphicFrameLocks noGrp="1"/>
          </p:cNvGraphicFramePr>
          <p:nvPr>
            <p:ph idx="1"/>
          </p:nvPr>
        </p:nvGraphicFramePr>
        <p:xfrm>
          <a:off x="811213" y="1981200"/>
          <a:ext cx="8356600" cy="2286000"/>
        </p:xfrm>
        <a:graphic>
          <a:graphicData uri="http://schemas.openxmlformats.org/drawingml/2006/table">
            <a:tbl>
              <a:tblPr bandRow="1">
                <a:tableStyleId>{5C22544A-7EE6-4342-B048-85BDC9FD1C3A}</a:tableStyleId>
              </a:tblPr>
              <a:tblGrid>
                <a:gridCol w="5042397"/>
                <a:gridCol w="1872208"/>
                <a:gridCol w="1441995"/>
              </a:tblGrid>
              <a:tr h="432048">
                <a:tc>
                  <a:txBody>
                    <a:bodyPr/>
                    <a:lstStyle/>
                    <a:p>
                      <a:endParaRPr lang="cs-CZ" sz="2400" dirty="0"/>
                    </a:p>
                  </a:txBody>
                  <a:tcPr/>
                </a:tc>
                <a:tc>
                  <a:txBody>
                    <a:bodyPr/>
                    <a:lstStyle/>
                    <a:p>
                      <a:pPr algn="r"/>
                      <a:r>
                        <a:rPr lang="cs-CZ" sz="2400" dirty="0" smtClean="0"/>
                        <a:t>Četnost</a:t>
                      </a:r>
                      <a:endParaRPr lang="cs-CZ" sz="2400" dirty="0"/>
                    </a:p>
                  </a:txBody>
                  <a:tcPr/>
                </a:tc>
                <a:tc>
                  <a:txBody>
                    <a:bodyPr/>
                    <a:lstStyle/>
                    <a:p>
                      <a:pPr algn="r"/>
                      <a:r>
                        <a:rPr lang="cs-CZ" sz="2400" dirty="0" smtClean="0"/>
                        <a:t>Náklady</a:t>
                      </a:r>
                      <a:endParaRPr lang="cs-CZ" sz="2400" dirty="0"/>
                    </a:p>
                  </a:txBody>
                  <a:tcPr/>
                </a:tc>
              </a:tr>
              <a:tr h="432048">
                <a:tc>
                  <a:txBody>
                    <a:bodyPr/>
                    <a:lstStyle/>
                    <a:p>
                      <a:r>
                        <a:rPr lang="cs-CZ" sz="2400" dirty="0" smtClean="0"/>
                        <a:t>Chyby ve specifikacích</a:t>
                      </a:r>
                      <a:endParaRPr lang="cs-CZ" sz="2400" dirty="0"/>
                    </a:p>
                  </a:txBody>
                  <a:tcPr/>
                </a:tc>
                <a:tc>
                  <a:txBody>
                    <a:bodyPr/>
                    <a:lstStyle/>
                    <a:p>
                      <a:pPr algn="r"/>
                      <a:r>
                        <a:rPr lang="cs-CZ" sz="2400" dirty="0" smtClean="0"/>
                        <a:t>56%</a:t>
                      </a:r>
                      <a:endParaRPr lang="cs-CZ" sz="2400" dirty="0"/>
                    </a:p>
                  </a:txBody>
                  <a:tcPr/>
                </a:tc>
                <a:tc>
                  <a:txBody>
                    <a:bodyPr/>
                    <a:lstStyle/>
                    <a:p>
                      <a:pPr algn="r"/>
                      <a:r>
                        <a:rPr lang="cs-CZ" sz="2400" dirty="0" smtClean="0"/>
                        <a:t>82%</a:t>
                      </a:r>
                      <a:endParaRPr lang="cs-CZ" sz="2400" dirty="0"/>
                    </a:p>
                  </a:txBody>
                  <a:tcPr/>
                </a:tc>
              </a:tr>
              <a:tr h="4271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smtClean="0"/>
                        <a:t>Chyby v návrhu</a:t>
                      </a:r>
                    </a:p>
                  </a:txBody>
                  <a:tcPr/>
                </a:tc>
                <a:tc>
                  <a:txBody>
                    <a:bodyPr/>
                    <a:lstStyle/>
                    <a:p>
                      <a:pPr algn="r"/>
                      <a:r>
                        <a:rPr lang="cs-CZ" sz="2400" dirty="0" smtClean="0"/>
                        <a:t>27%</a:t>
                      </a:r>
                      <a:endParaRPr lang="cs-CZ" sz="2400" dirty="0"/>
                    </a:p>
                  </a:txBody>
                  <a:tcPr/>
                </a:tc>
                <a:tc>
                  <a:txBody>
                    <a:bodyPr/>
                    <a:lstStyle/>
                    <a:p>
                      <a:pPr algn="r"/>
                      <a:r>
                        <a:rPr lang="cs-CZ" sz="2400" dirty="0" smtClean="0"/>
                        <a:t>13%</a:t>
                      </a:r>
                      <a:endParaRPr lang="cs-CZ" sz="2400" dirty="0"/>
                    </a:p>
                  </a:txBody>
                  <a:tcPr/>
                </a:tc>
              </a:tr>
              <a:tr h="427197">
                <a:tc>
                  <a:txBody>
                    <a:bodyPr/>
                    <a:lstStyle/>
                    <a:p>
                      <a:r>
                        <a:rPr lang="cs-CZ" sz="2400" dirty="0" smtClean="0"/>
                        <a:t>Chyby v kódování</a:t>
                      </a:r>
                      <a:endParaRPr lang="cs-CZ" sz="2400" dirty="0"/>
                    </a:p>
                  </a:txBody>
                  <a:tcPr/>
                </a:tc>
                <a:tc>
                  <a:txBody>
                    <a:bodyPr/>
                    <a:lstStyle/>
                    <a:p>
                      <a:pPr algn="r"/>
                      <a:r>
                        <a:rPr lang="cs-CZ" sz="2400" dirty="0" smtClean="0"/>
                        <a:t>7%</a:t>
                      </a:r>
                      <a:endParaRPr lang="cs-CZ" sz="2400" dirty="0"/>
                    </a:p>
                  </a:txBody>
                  <a:tcPr/>
                </a:tc>
                <a:tc>
                  <a:txBody>
                    <a:bodyPr/>
                    <a:lstStyle/>
                    <a:p>
                      <a:pPr algn="r"/>
                      <a:r>
                        <a:rPr lang="cs-CZ" sz="2400" dirty="0" smtClean="0"/>
                        <a:t>1%</a:t>
                      </a:r>
                      <a:endParaRPr lang="cs-CZ" sz="2400" dirty="0"/>
                    </a:p>
                  </a:txBody>
                  <a:tcPr/>
                </a:tc>
              </a:tr>
              <a:tr h="427197">
                <a:tc>
                  <a:txBody>
                    <a:bodyPr/>
                    <a:lstStyle/>
                    <a:p>
                      <a:r>
                        <a:rPr lang="cs-CZ" sz="2400" dirty="0" smtClean="0"/>
                        <a:t>Jiné chyby</a:t>
                      </a:r>
                      <a:endParaRPr lang="cs-CZ" sz="2400" dirty="0"/>
                    </a:p>
                  </a:txBody>
                  <a:tcPr/>
                </a:tc>
                <a:tc>
                  <a:txBody>
                    <a:bodyPr/>
                    <a:lstStyle/>
                    <a:p>
                      <a:pPr algn="r"/>
                      <a:r>
                        <a:rPr lang="cs-CZ" sz="2400" dirty="0" smtClean="0"/>
                        <a:t>10%</a:t>
                      </a:r>
                      <a:endParaRPr lang="cs-CZ" sz="2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sz="2400" dirty="0" smtClean="0"/>
                        <a:t>4%</a:t>
                      </a:r>
                      <a:endParaRPr lang="cs-CZ" sz="2400" dirty="0"/>
                    </a:p>
                  </a:txBody>
                  <a:tcPr/>
                </a:tc>
              </a:tr>
            </a:tbl>
          </a:graphicData>
        </a:graphic>
      </p:graphicFrame>
      <p:sp>
        <p:nvSpPr>
          <p:cNvPr id="4" name="Zástupný symbol pro datum 3"/>
          <p:cNvSpPr>
            <a:spLocks noGrp="1"/>
          </p:cNvSpPr>
          <p:nvPr>
            <p:ph type="dt" sz="quarter" idx="10"/>
          </p:nvPr>
        </p:nvSpPr>
        <p:spPr/>
        <p:txBody>
          <a:bodyPr/>
          <a:lstStyle/>
          <a:p>
            <a:pPr>
              <a:defRPr/>
            </a:pPr>
            <a:fld id="{2E6B0430-4E0C-4520-B350-3B18899F4018}"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3FC07CB-1D15-4045-BBCE-13CC1F626BB2}" type="slidenum">
              <a:rPr lang="cs-CZ" altLang="cs-CZ">
                <a:latin typeface="Arial" panose="020B0604020202020204" pitchFamily="34" charset="0"/>
              </a:rPr>
              <a:pPr eaLnBrk="1" hangingPunct="1"/>
              <a:t>32</a:t>
            </a:fld>
            <a:endParaRPr lang="cs-CZ" altLang="cs-CZ">
              <a:latin typeface="Arial" panose="020B0604020202020204" pitchFamily="34" charset="0"/>
            </a:endParaRPr>
          </a:p>
        </p:txBody>
      </p:sp>
      <p:pic>
        <p:nvPicPr>
          <p:cNvPr id="3587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3538" y="4535488"/>
            <a:ext cx="394017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Date Placeholder 3"/>
          <p:cNvSpPr>
            <a:spLocks noGrp="1"/>
          </p:cNvSpPr>
          <p:nvPr>
            <p:ph type="dt" sz="quarter" idx="10"/>
          </p:nvPr>
        </p:nvSpPr>
        <p:spPr/>
        <p:txBody>
          <a:bodyPr/>
          <a:lstStyle/>
          <a:p>
            <a:pPr>
              <a:defRPr/>
            </a:pPr>
            <a:fld id="{64A95609-527E-4ABB-A916-43430FB394E3}" type="datetime1">
              <a:rPr lang="cs-CZ"/>
              <a:pPr>
                <a:defRPr/>
              </a:pPr>
              <a:t>3.10.2015</a:t>
            </a:fld>
            <a:endParaRPr lang="cs-CZ"/>
          </a:p>
        </p:txBody>
      </p:sp>
      <p:sp>
        <p:nvSpPr>
          <p:cNvPr id="33"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66EC089-E4BD-47DB-BA6E-A98BB217C0BA}" type="slidenum">
              <a:rPr lang="cs-CZ" altLang="cs-CZ">
                <a:latin typeface="Arial" panose="020B0604020202020204" pitchFamily="34" charset="0"/>
              </a:rPr>
              <a:pPr eaLnBrk="1" hangingPunct="1"/>
              <a:t>33</a:t>
            </a:fld>
            <a:endParaRPr lang="cs-CZ" altLang="cs-CZ">
              <a:latin typeface="Arial" panose="020B0604020202020204" pitchFamily="34" charset="0"/>
            </a:endParaRPr>
          </a:p>
        </p:txBody>
      </p:sp>
      <p:sp>
        <p:nvSpPr>
          <p:cNvPr id="29700" name="Rectangle 2"/>
          <p:cNvSpPr>
            <a:spLocks noGrp="1" noChangeArrowheads="1"/>
          </p:cNvSpPr>
          <p:nvPr>
            <p:ph type="title"/>
          </p:nvPr>
        </p:nvSpPr>
        <p:spPr>
          <a:xfrm>
            <a:off x="735013" y="-298450"/>
            <a:ext cx="8356600" cy="1079500"/>
          </a:xfrm>
        </p:spPr>
        <p:txBody>
          <a:bodyPr/>
          <a:lstStyle/>
          <a:p>
            <a:pPr eaLnBrk="1" hangingPunct="1"/>
            <a:r>
              <a:rPr lang="cs-CZ" altLang="cs-CZ" smtClean="0">
                <a:latin typeface="Arial Narrow" panose="020B0606020202030204" pitchFamily="34" charset="0"/>
              </a:rPr>
              <a:t>V-schema</a:t>
            </a:r>
          </a:p>
        </p:txBody>
      </p:sp>
      <p:sp>
        <p:nvSpPr>
          <p:cNvPr id="29701" name="Line 4"/>
          <p:cNvSpPr>
            <a:spLocks noChangeShapeType="1"/>
          </p:cNvSpPr>
          <p:nvPr/>
        </p:nvSpPr>
        <p:spPr bwMode="auto">
          <a:xfrm>
            <a:off x="2051050" y="1538288"/>
            <a:ext cx="2320925" cy="3540125"/>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702" name="Line 5"/>
          <p:cNvSpPr>
            <a:spLocks noChangeShapeType="1"/>
          </p:cNvSpPr>
          <p:nvPr/>
        </p:nvSpPr>
        <p:spPr bwMode="auto">
          <a:xfrm flipV="1">
            <a:off x="4370388" y="1471613"/>
            <a:ext cx="931862" cy="36068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703" name="Text Box 6"/>
          <p:cNvSpPr txBox="1">
            <a:spLocks noChangeArrowheads="1"/>
          </p:cNvSpPr>
          <p:nvPr/>
        </p:nvSpPr>
        <p:spPr bwMode="auto">
          <a:xfrm>
            <a:off x="1508125" y="1266825"/>
            <a:ext cx="1084263"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Vize  </a:t>
            </a:r>
          </a:p>
        </p:txBody>
      </p:sp>
      <p:sp>
        <p:nvSpPr>
          <p:cNvPr id="29704" name="Text Box 17"/>
          <p:cNvSpPr txBox="1">
            <a:spLocks noChangeArrowheads="1"/>
          </p:cNvSpPr>
          <p:nvPr/>
        </p:nvSpPr>
        <p:spPr bwMode="auto">
          <a:xfrm>
            <a:off x="596900" y="2346325"/>
            <a:ext cx="200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p>
        </p:txBody>
      </p:sp>
      <p:sp>
        <p:nvSpPr>
          <p:cNvPr id="29705" name="Text Box 18"/>
          <p:cNvSpPr txBox="1">
            <a:spLocks noChangeArrowheads="1"/>
          </p:cNvSpPr>
          <p:nvPr/>
        </p:nvSpPr>
        <p:spPr bwMode="auto">
          <a:xfrm>
            <a:off x="1508125" y="2151063"/>
            <a:ext cx="1703388"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Specifikace  </a:t>
            </a:r>
          </a:p>
        </p:txBody>
      </p:sp>
      <p:sp>
        <p:nvSpPr>
          <p:cNvPr id="29706" name="Text Box 19"/>
          <p:cNvSpPr txBox="1">
            <a:spLocks noChangeArrowheads="1"/>
          </p:cNvSpPr>
          <p:nvPr/>
        </p:nvSpPr>
        <p:spPr bwMode="auto">
          <a:xfrm>
            <a:off x="1973263" y="3240088"/>
            <a:ext cx="1627187"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Návrh  </a:t>
            </a:r>
          </a:p>
        </p:txBody>
      </p:sp>
      <p:sp>
        <p:nvSpPr>
          <p:cNvPr id="29707" name="Text Box 20"/>
          <p:cNvSpPr txBox="1">
            <a:spLocks noChangeArrowheads="1"/>
          </p:cNvSpPr>
          <p:nvPr/>
        </p:nvSpPr>
        <p:spPr bwMode="auto">
          <a:xfrm>
            <a:off x="2514600" y="4260850"/>
            <a:ext cx="1547813"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Kódování  </a:t>
            </a:r>
          </a:p>
        </p:txBody>
      </p:sp>
      <p:sp>
        <p:nvSpPr>
          <p:cNvPr id="29708" name="Text Box 22"/>
          <p:cNvSpPr txBox="1">
            <a:spLocks noChangeArrowheads="1"/>
          </p:cNvSpPr>
          <p:nvPr/>
        </p:nvSpPr>
        <p:spPr bwMode="auto">
          <a:xfrm>
            <a:off x="4449763" y="4260850"/>
            <a:ext cx="1547812"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Test. částí </a:t>
            </a:r>
          </a:p>
        </p:txBody>
      </p:sp>
      <p:sp>
        <p:nvSpPr>
          <p:cNvPr id="29709" name="Text Box 23"/>
          <p:cNvSpPr txBox="1">
            <a:spLocks noChangeArrowheads="1"/>
          </p:cNvSpPr>
          <p:nvPr/>
        </p:nvSpPr>
        <p:spPr bwMode="auto">
          <a:xfrm>
            <a:off x="4371975" y="3240088"/>
            <a:ext cx="2324100"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Test. integrační </a:t>
            </a:r>
          </a:p>
        </p:txBody>
      </p:sp>
      <p:sp>
        <p:nvSpPr>
          <p:cNvPr id="29710" name="Text Box 24"/>
          <p:cNvSpPr txBox="1">
            <a:spLocks noChangeArrowheads="1"/>
          </p:cNvSpPr>
          <p:nvPr/>
        </p:nvSpPr>
        <p:spPr bwMode="auto">
          <a:xfrm>
            <a:off x="4371975" y="2151063"/>
            <a:ext cx="2324100"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Test. systému </a:t>
            </a:r>
          </a:p>
        </p:txBody>
      </p:sp>
      <p:sp>
        <p:nvSpPr>
          <p:cNvPr id="29711" name="Text Box 25"/>
          <p:cNvSpPr txBox="1">
            <a:spLocks noChangeArrowheads="1"/>
          </p:cNvSpPr>
          <p:nvPr/>
        </p:nvSpPr>
        <p:spPr bwMode="auto">
          <a:xfrm>
            <a:off x="4683125" y="1266825"/>
            <a:ext cx="2322513" cy="422275"/>
          </a:xfrm>
          <a:prstGeom prst="rect">
            <a:avLst/>
          </a:prstGeom>
          <a:solidFill>
            <a:schemeClr val="bg1"/>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Test. akceptační </a:t>
            </a:r>
          </a:p>
        </p:txBody>
      </p:sp>
      <p:sp>
        <p:nvSpPr>
          <p:cNvPr id="29712" name="Text Box 27"/>
          <p:cNvSpPr txBox="1">
            <a:spLocks noChangeArrowheads="1"/>
          </p:cNvSpPr>
          <p:nvPr/>
        </p:nvSpPr>
        <p:spPr bwMode="auto">
          <a:xfrm>
            <a:off x="3443288" y="5078413"/>
            <a:ext cx="2011362" cy="422275"/>
          </a:xfrm>
          <a:prstGeom prst="rect">
            <a:avLst/>
          </a:prstGeom>
          <a:solidFill>
            <a:srgbClr val="FFCC99"/>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Čtení kódu</a:t>
            </a:r>
          </a:p>
        </p:txBody>
      </p:sp>
      <p:sp>
        <p:nvSpPr>
          <p:cNvPr id="29713" name="Text Box 28"/>
          <p:cNvSpPr txBox="1">
            <a:spLocks noChangeArrowheads="1"/>
          </p:cNvSpPr>
          <p:nvPr/>
        </p:nvSpPr>
        <p:spPr bwMode="auto">
          <a:xfrm>
            <a:off x="2284413" y="3784600"/>
            <a:ext cx="2009775" cy="422275"/>
          </a:xfrm>
          <a:prstGeom prst="rect">
            <a:avLst/>
          </a:prstGeom>
          <a:solidFill>
            <a:srgbClr val="FFCC99"/>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Inspekce</a:t>
            </a:r>
          </a:p>
        </p:txBody>
      </p:sp>
      <p:sp>
        <p:nvSpPr>
          <p:cNvPr id="29714" name="Text Box 29"/>
          <p:cNvSpPr txBox="1">
            <a:spLocks noChangeArrowheads="1"/>
          </p:cNvSpPr>
          <p:nvPr/>
        </p:nvSpPr>
        <p:spPr bwMode="auto">
          <a:xfrm>
            <a:off x="1739900" y="2763838"/>
            <a:ext cx="2011363" cy="422275"/>
          </a:xfrm>
          <a:prstGeom prst="rect">
            <a:avLst/>
          </a:prstGeom>
          <a:solidFill>
            <a:srgbClr val="FFCC99"/>
          </a:solidFill>
          <a:ln w="9525">
            <a:solidFill>
              <a:schemeClr val="tx1"/>
            </a:solidFill>
            <a:miter lim="800000"/>
            <a:headEnd/>
            <a:tailEnd/>
          </a:ln>
        </p:spPr>
        <p:txBody>
          <a:bodyPr lIns="18000" tIns="10800" rIns="18000" bIns="36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FS, revize</a:t>
            </a:r>
          </a:p>
        </p:txBody>
      </p:sp>
      <p:sp>
        <p:nvSpPr>
          <p:cNvPr id="29715" name="Line 30"/>
          <p:cNvSpPr>
            <a:spLocks noChangeShapeType="1"/>
          </p:cNvSpPr>
          <p:nvPr/>
        </p:nvSpPr>
        <p:spPr bwMode="auto">
          <a:xfrm>
            <a:off x="3675063" y="3444875"/>
            <a:ext cx="695325"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16" name="Line 31"/>
          <p:cNvSpPr>
            <a:spLocks noChangeShapeType="1"/>
          </p:cNvSpPr>
          <p:nvPr/>
        </p:nvSpPr>
        <p:spPr bwMode="auto">
          <a:xfrm>
            <a:off x="2668588" y="1471613"/>
            <a:ext cx="2014537"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17" name="Line 32"/>
          <p:cNvSpPr>
            <a:spLocks noChangeShapeType="1"/>
          </p:cNvSpPr>
          <p:nvPr/>
        </p:nvSpPr>
        <p:spPr bwMode="auto">
          <a:xfrm>
            <a:off x="3211513" y="2355850"/>
            <a:ext cx="1238250"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18" name="Line 33"/>
          <p:cNvSpPr>
            <a:spLocks noChangeShapeType="1"/>
          </p:cNvSpPr>
          <p:nvPr/>
        </p:nvSpPr>
        <p:spPr bwMode="auto">
          <a:xfrm flipV="1">
            <a:off x="3211513" y="1538288"/>
            <a:ext cx="1395412" cy="681037"/>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19" name="Line 34"/>
          <p:cNvSpPr>
            <a:spLocks noChangeShapeType="1"/>
          </p:cNvSpPr>
          <p:nvPr/>
        </p:nvSpPr>
        <p:spPr bwMode="auto">
          <a:xfrm>
            <a:off x="4062413" y="4464050"/>
            <a:ext cx="387350"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20" name="Text Box 35"/>
          <p:cNvSpPr txBox="1">
            <a:spLocks noChangeArrowheads="1"/>
          </p:cNvSpPr>
          <p:nvPr/>
        </p:nvSpPr>
        <p:spPr bwMode="auto">
          <a:xfrm>
            <a:off x="5842000" y="4737100"/>
            <a:ext cx="34845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Revize</a:t>
            </a:r>
            <a:r>
              <a:rPr lang="cs-CZ" altLang="cs-CZ"/>
              <a:t> – to co obvykle známe jako oponenturu                          </a:t>
            </a:r>
            <a:r>
              <a:rPr lang="cs-CZ" altLang="cs-CZ" sz="2400"/>
              <a:t>Inspekce</a:t>
            </a:r>
            <a:r>
              <a:rPr lang="cs-CZ" altLang="cs-CZ"/>
              <a:t> – vysoce formalizovaná oponentura </a:t>
            </a:r>
          </a:p>
        </p:txBody>
      </p:sp>
      <p:sp>
        <p:nvSpPr>
          <p:cNvPr id="29721" name="Text Box 36"/>
          <p:cNvSpPr txBox="1">
            <a:spLocks noChangeArrowheads="1"/>
          </p:cNvSpPr>
          <p:nvPr/>
        </p:nvSpPr>
        <p:spPr bwMode="auto">
          <a:xfrm>
            <a:off x="347663" y="5078413"/>
            <a:ext cx="28463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Čtení kódu – </a:t>
            </a:r>
            <a:r>
              <a:rPr lang="cs-CZ" altLang="cs-CZ"/>
              <a:t>procházení textu ve dvou</a:t>
            </a:r>
            <a:r>
              <a:rPr lang="cs-CZ" altLang="cs-CZ" sz="2400"/>
              <a:t> </a:t>
            </a:r>
          </a:p>
        </p:txBody>
      </p:sp>
      <p:sp>
        <p:nvSpPr>
          <p:cNvPr id="29722" name="Text Box 37"/>
          <p:cNvSpPr txBox="1">
            <a:spLocks noChangeArrowheads="1"/>
          </p:cNvSpPr>
          <p:nvPr/>
        </p:nvSpPr>
        <p:spPr bwMode="auto">
          <a:xfrm rot="4301492">
            <a:off x="-17462" y="3414713"/>
            <a:ext cx="230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V e r i f i k a c e</a:t>
            </a:r>
          </a:p>
        </p:txBody>
      </p:sp>
      <p:sp>
        <p:nvSpPr>
          <p:cNvPr id="29723" name="Text Box 38"/>
          <p:cNvSpPr txBox="1">
            <a:spLocks noChangeArrowheads="1"/>
          </p:cNvSpPr>
          <p:nvPr/>
        </p:nvSpPr>
        <p:spPr bwMode="auto">
          <a:xfrm rot="-5400000">
            <a:off x="6176169" y="2731294"/>
            <a:ext cx="2303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t>V a l i d a c e</a:t>
            </a:r>
          </a:p>
        </p:txBody>
      </p:sp>
      <p:sp>
        <p:nvSpPr>
          <p:cNvPr id="29724" name="AutoShape 39"/>
          <p:cNvSpPr>
            <a:spLocks noChangeArrowheads="1"/>
          </p:cNvSpPr>
          <p:nvPr/>
        </p:nvSpPr>
        <p:spPr bwMode="auto">
          <a:xfrm>
            <a:off x="8940800" y="0"/>
            <a:ext cx="76200" cy="71438"/>
          </a:xfrm>
          <a:prstGeom prst="upArrow">
            <a:avLst>
              <a:gd name="adj1" fmla="val 50000"/>
              <a:gd name="adj2" fmla="val 26667"/>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29725" name="Line 40"/>
          <p:cNvSpPr>
            <a:spLocks noChangeShapeType="1"/>
          </p:cNvSpPr>
          <p:nvPr/>
        </p:nvSpPr>
        <p:spPr bwMode="auto">
          <a:xfrm>
            <a:off x="7618413" y="2087563"/>
            <a:ext cx="1238250"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26" name="Text Box 41"/>
          <p:cNvSpPr txBox="1">
            <a:spLocks noChangeArrowheads="1"/>
          </p:cNvSpPr>
          <p:nvPr/>
        </p:nvSpPr>
        <p:spPr bwMode="auto">
          <a:xfrm>
            <a:off x="7781925" y="2087563"/>
            <a:ext cx="11477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t>Využití výstupů</a:t>
            </a:r>
          </a:p>
        </p:txBody>
      </p:sp>
      <p:sp>
        <p:nvSpPr>
          <p:cNvPr id="29727" name="Line 42"/>
          <p:cNvSpPr>
            <a:spLocks noChangeShapeType="1"/>
          </p:cNvSpPr>
          <p:nvPr/>
        </p:nvSpPr>
        <p:spPr bwMode="auto">
          <a:xfrm flipV="1">
            <a:off x="3194050" y="2519363"/>
            <a:ext cx="1147763" cy="217487"/>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28" name="Line 43"/>
          <p:cNvSpPr>
            <a:spLocks noChangeShapeType="1"/>
          </p:cNvSpPr>
          <p:nvPr/>
        </p:nvSpPr>
        <p:spPr bwMode="auto">
          <a:xfrm flipV="1">
            <a:off x="3851275" y="3527425"/>
            <a:ext cx="490538" cy="288925"/>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729" name="Line 44"/>
          <p:cNvSpPr>
            <a:spLocks noChangeShapeType="1"/>
          </p:cNvSpPr>
          <p:nvPr/>
        </p:nvSpPr>
        <p:spPr bwMode="auto">
          <a:xfrm flipV="1">
            <a:off x="4832350" y="4679950"/>
            <a:ext cx="0" cy="360363"/>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A459E8D4-2811-4AFD-A533-BE8A0F1409CF}"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024C01DE-6583-477E-8042-025002CC75AE}" type="slidenum">
              <a:rPr lang="cs-CZ" altLang="cs-CZ">
                <a:latin typeface="Arial" panose="020B0604020202020204" pitchFamily="34" charset="0"/>
              </a:rPr>
              <a:pPr eaLnBrk="1" hangingPunct="1"/>
              <a:t>34</a:t>
            </a:fld>
            <a:endParaRPr lang="cs-CZ" altLang="cs-CZ">
              <a:latin typeface="Arial" panose="020B0604020202020204" pitchFamily="34" charset="0"/>
            </a:endParaRPr>
          </a:p>
        </p:txBody>
      </p:sp>
      <p:sp>
        <p:nvSpPr>
          <p:cNvPr id="31748" name="Rectangle 2"/>
          <p:cNvSpPr>
            <a:spLocks noGrp="1" noChangeArrowheads="1"/>
          </p:cNvSpPr>
          <p:nvPr>
            <p:ph type="title"/>
          </p:nvPr>
        </p:nvSpPr>
        <p:spPr/>
        <p:txBody>
          <a:bodyPr/>
          <a:lstStyle/>
          <a:p>
            <a:pPr eaLnBrk="1" hangingPunct="1"/>
            <a:r>
              <a:rPr lang="cs-CZ" altLang="cs-CZ" smtClean="0"/>
              <a:t>Efekt verifikace</a:t>
            </a:r>
          </a:p>
        </p:txBody>
      </p:sp>
      <p:sp>
        <p:nvSpPr>
          <p:cNvPr id="31749" name="Rectangle 3"/>
          <p:cNvSpPr>
            <a:spLocks noGrp="1" noChangeArrowheads="1"/>
          </p:cNvSpPr>
          <p:nvPr>
            <p:ph type="body" idx="1"/>
          </p:nvPr>
        </p:nvSpPr>
        <p:spPr>
          <a:xfrm>
            <a:off x="0" y="1871663"/>
            <a:ext cx="9829800" cy="3887787"/>
          </a:xfrm>
        </p:spPr>
        <p:txBody>
          <a:bodyPr/>
          <a:lstStyle/>
          <a:p>
            <a:pPr algn="ctr" eaLnBrk="1" hangingPunct="1">
              <a:lnSpc>
                <a:spcPct val="90000"/>
              </a:lnSpc>
              <a:buFontTx/>
              <a:buNone/>
            </a:pPr>
            <a:r>
              <a:rPr lang="cs-CZ" altLang="cs-CZ" smtClean="0">
                <a:latin typeface="Arial Narrow" panose="020B0606020202030204" pitchFamily="34" charset="0"/>
              </a:rPr>
              <a:t>Pokud je dobře provedena je stejně účinná jako testování. Může ale snáze odhalit některé typy chyb.Tvrdí se že účinnost oponentur je až 80%, dobré je i 25%. Účinnost ladění tří etap prováděním verifikací </a:t>
            </a:r>
            <a:r>
              <a:rPr lang="cs-CZ" altLang="cs-CZ" smtClean="0"/>
              <a:t>(účinnost třikrát 0.25) </a:t>
            </a:r>
            <a:r>
              <a:rPr lang="cs-CZ" altLang="cs-CZ" smtClean="0">
                <a:latin typeface="Arial Narrow" panose="020B0606020202030204" pitchFamily="34" charset="0"/>
              </a:rPr>
              <a:t>a tří validací </a:t>
            </a:r>
            <a:r>
              <a:rPr lang="cs-CZ" altLang="cs-CZ" smtClean="0"/>
              <a:t>(v předchozím slajdu jsou účinnosti unit test 0.24, integration test 0.24 a systém test 0.36) </a:t>
            </a:r>
            <a:r>
              <a:rPr lang="cs-CZ" altLang="cs-CZ" smtClean="0">
                <a:latin typeface="Arial Narrow" panose="020B0606020202030204" pitchFamily="34" charset="0"/>
              </a:rPr>
              <a:t>se zvýší až na 85%.  To většinou vyhovuje, protože zůstávají skryty defekty, které jen výjimečně vyvolají  při provozu selhání. </a:t>
            </a:r>
            <a:endParaRPr lang="cs-CZ" altLang="cs-CZ" smtClean="0"/>
          </a:p>
          <a:p>
            <a:pPr algn="ctr" eaLnBrk="1" hangingPunct="1">
              <a:lnSpc>
                <a:spcPct val="90000"/>
              </a:lnSpc>
              <a:buFontTx/>
              <a:buNone/>
            </a:pPr>
            <a:endParaRPr lang="cs-CZ" altLang="cs-CZ" smtClean="0"/>
          </a:p>
        </p:txBody>
      </p:sp>
      <p:sp>
        <p:nvSpPr>
          <p:cNvPr id="31750" name="AutoShape 4"/>
          <p:cNvSpPr>
            <a:spLocks noChangeArrowheads="1"/>
          </p:cNvSpPr>
          <p:nvPr/>
        </p:nvSpPr>
        <p:spPr bwMode="auto">
          <a:xfrm>
            <a:off x="9094788" y="0"/>
            <a:ext cx="77787" cy="71438"/>
          </a:xfrm>
          <a:prstGeom prst="upArrow">
            <a:avLst>
              <a:gd name="adj1" fmla="val 50000"/>
              <a:gd name="adj2" fmla="val 2608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txBox="1">
            <a:spLocks noGrp="1"/>
          </p:cNvSpPr>
          <p:nvPr/>
        </p:nvSpPr>
        <p:spPr bwMode="auto">
          <a:xfrm>
            <a:off x="736600" y="5903913"/>
            <a:ext cx="2047875" cy="431800"/>
          </a:xfrm>
          <a:prstGeom prst="rect">
            <a:avLst/>
          </a:prstGeom>
          <a:noFill/>
          <a:ln>
            <a:miter lim="800000"/>
            <a:headEnd/>
            <a:tailEnd/>
          </a:ln>
        </p:spPr>
        <p:txBody>
          <a:bodyPr/>
          <a:lstStyle/>
          <a:p>
            <a:pPr algn="l">
              <a:defRPr/>
            </a:pPr>
            <a:fld id="{A459E8D4-2811-4AFD-A533-BE8A0F1409CF}" type="datetime1">
              <a:rPr lang="cs-CZ" sz="1400">
                <a:latin typeface="+mn-lt"/>
              </a:rPr>
              <a:pPr algn="l">
                <a:defRPr/>
              </a:pPr>
              <a:t>3.10.2015</a:t>
            </a:fld>
            <a:endParaRPr lang="cs-CZ" sz="1400">
              <a:latin typeface="+mn-lt"/>
            </a:endParaRPr>
          </a:p>
        </p:txBody>
      </p:sp>
      <p:sp>
        <p:nvSpPr>
          <p:cNvPr id="6" name="Slide Number Placeholder 5"/>
          <p:cNvSpPr txBox="1">
            <a:spLocks noGrp="1"/>
          </p:cNvSpPr>
          <p:nvPr/>
        </p:nvSpPr>
        <p:spPr bwMode="auto">
          <a:xfrm>
            <a:off x="7045325" y="5903913"/>
            <a:ext cx="2047875" cy="431800"/>
          </a:xfrm>
          <a:prstGeom prst="rect">
            <a:avLst/>
          </a:prstGeom>
          <a:noFill/>
          <a:ln>
            <a:miter lim="800000"/>
            <a:headEnd/>
            <a:tailEnd/>
          </a:ln>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106A2057-9529-4AF7-B42A-556A9AFDB6B6}" type="slidenum">
              <a:rPr lang="cs-CZ" altLang="cs-CZ" sz="1400">
                <a:latin typeface="Arial" panose="020B0604020202020204" pitchFamily="34" charset="0"/>
              </a:rPr>
              <a:pPr algn="r" eaLnBrk="1" hangingPunct="1"/>
              <a:t>35</a:t>
            </a:fld>
            <a:endParaRPr lang="cs-CZ" altLang="cs-CZ" sz="1400">
              <a:latin typeface="Arial" panose="020B0604020202020204" pitchFamily="34" charset="0"/>
            </a:endParaRPr>
          </a:p>
        </p:txBody>
      </p:sp>
      <p:sp>
        <p:nvSpPr>
          <p:cNvPr id="32772" name="Rectangle 2"/>
          <p:cNvSpPr>
            <a:spLocks noGrp="1" noChangeArrowheads="1"/>
          </p:cNvSpPr>
          <p:nvPr>
            <p:ph type="title" idx="4294967295"/>
          </p:nvPr>
        </p:nvSpPr>
        <p:spPr/>
        <p:txBody>
          <a:bodyPr/>
          <a:lstStyle/>
          <a:p>
            <a:pPr eaLnBrk="1" hangingPunct="1"/>
            <a:r>
              <a:rPr lang="cs-CZ" altLang="cs-CZ" smtClean="0"/>
              <a:t>Efekt verifikace</a:t>
            </a:r>
          </a:p>
        </p:txBody>
      </p:sp>
      <p:sp>
        <p:nvSpPr>
          <p:cNvPr id="32773" name="Rectangle 3"/>
          <p:cNvSpPr>
            <a:spLocks noGrp="1" noChangeArrowheads="1"/>
          </p:cNvSpPr>
          <p:nvPr>
            <p:ph type="body" idx="4294967295"/>
          </p:nvPr>
        </p:nvSpPr>
        <p:spPr>
          <a:xfrm>
            <a:off x="306388" y="1871663"/>
            <a:ext cx="9217025" cy="3887787"/>
          </a:xfrm>
        </p:spPr>
        <p:txBody>
          <a:bodyPr/>
          <a:lstStyle/>
          <a:p>
            <a:pPr algn="ctr" eaLnBrk="1" hangingPunct="1">
              <a:buFontTx/>
              <a:buNone/>
            </a:pPr>
            <a:r>
              <a:rPr lang="cs-CZ" altLang="cs-CZ" sz="2800" smtClean="0">
                <a:latin typeface="Arial Narrow" panose="020B0606020202030204" pitchFamily="34" charset="0"/>
              </a:rPr>
              <a:t>Skutečně</a:t>
            </a:r>
            <a:r>
              <a:rPr lang="cs-CZ" altLang="cs-CZ" sz="2800" smtClean="0"/>
              <a:t> podle vzorce</a:t>
            </a:r>
          </a:p>
          <a:p>
            <a:pPr algn="ctr" eaLnBrk="1" hangingPunct="1">
              <a:buFontTx/>
              <a:buNone/>
            </a:pPr>
            <a:r>
              <a:rPr lang="cs-CZ" altLang="cs-CZ" sz="2800" smtClean="0"/>
              <a:t>P</a:t>
            </a:r>
            <a:r>
              <a:rPr lang="cs-CZ" altLang="cs-CZ" sz="2800" baseline="-25000" smtClean="0"/>
              <a:t>odhalí </a:t>
            </a:r>
            <a:r>
              <a:rPr lang="cs-CZ" altLang="cs-CZ" sz="2800" smtClean="0"/>
              <a:t>= 1 - </a:t>
            </a:r>
            <a:r>
              <a:rPr lang="cs-CZ" altLang="cs-CZ" sz="2800" smtClean="0">
                <a:sym typeface="Symbol" panose="05050102010706020507" pitchFamily="18" charset="2"/>
              </a:rPr>
              <a:t></a:t>
            </a:r>
            <a:r>
              <a:rPr lang="cs-CZ" altLang="cs-CZ" sz="2800" baseline="-25000" smtClean="0"/>
              <a:t>i</a:t>
            </a:r>
            <a:r>
              <a:rPr lang="cs-CZ" altLang="cs-CZ" sz="2800" smtClean="0"/>
              <a:t> (1-P</a:t>
            </a:r>
            <a:r>
              <a:rPr lang="cs-CZ" altLang="cs-CZ" sz="2800" baseline="-25000" smtClean="0"/>
              <a:t>odhalí-i</a:t>
            </a:r>
            <a:r>
              <a:rPr lang="cs-CZ" altLang="cs-CZ" sz="2800" smtClean="0"/>
              <a:t>)</a:t>
            </a:r>
          </a:p>
          <a:p>
            <a:pPr algn="ctr" eaLnBrk="1" hangingPunct="1">
              <a:buFontTx/>
              <a:buNone/>
            </a:pPr>
            <a:r>
              <a:rPr lang="cs-CZ" altLang="cs-CZ" sz="2800" smtClean="0"/>
              <a:t>takže</a:t>
            </a:r>
            <a:r>
              <a:rPr lang="cs-CZ" altLang="cs-CZ" sz="2800" smtClean="0">
                <a:latin typeface="Arial Narrow" panose="020B0606020202030204" pitchFamily="34" charset="0"/>
              </a:rPr>
              <a:t>   </a:t>
            </a:r>
          </a:p>
          <a:p>
            <a:pPr algn="ctr" eaLnBrk="1" hangingPunct="1">
              <a:buFontTx/>
              <a:buNone/>
            </a:pPr>
            <a:r>
              <a:rPr lang="cs-CZ" altLang="cs-CZ" sz="2800" smtClean="0"/>
              <a:t>P</a:t>
            </a:r>
            <a:r>
              <a:rPr lang="cs-CZ" altLang="cs-CZ" sz="2800" baseline="-25000" smtClean="0"/>
              <a:t>odhalí</a:t>
            </a:r>
            <a:r>
              <a:rPr lang="en-US" altLang="cs-CZ" sz="2800" baseline="-25000" smtClean="0"/>
              <a:t> </a:t>
            </a:r>
            <a:r>
              <a:rPr lang="en-US" altLang="cs-CZ" sz="2800" smtClean="0"/>
              <a:t>=</a:t>
            </a:r>
            <a:r>
              <a:rPr lang="cs-CZ" altLang="cs-CZ" sz="2400" smtClean="0">
                <a:latin typeface="Arial Narrow" panose="020B0606020202030204" pitchFamily="34" charset="0"/>
              </a:rPr>
              <a:t>1-0.</a:t>
            </a:r>
            <a:r>
              <a:rPr lang="cs-CZ" altLang="cs-CZ" sz="2400" smtClean="0"/>
              <a:t>75</a:t>
            </a:r>
            <a:r>
              <a:rPr lang="cs-CZ" altLang="cs-CZ" sz="2400" smtClean="0">
                <a:latin typeface="Arial Narrow" panose="020B0606020202030204" pitchFamily="34" charset="0"/>
              </a:rPr>
              <a:t>*</a:t>
            </a:r>
            <a:r>
              <a:rPr lang="cs-CZ" altLang="cs-CZ" sz="2400" smtClean="0"/>
              <a:t>0.75</a:t>
            </a:r>
            <a:r>
              <a:rPr lang="cs-CZ" altLang="cs-CZ" sz="2400" smtClean="0">
                <a:latin typeface="Arial Narrow" panose="020B0606020202030204" pitchFamily="34" charset="0"/>
              </a:rPr>
              <a:t>*</a:t>
            </a:r>
            <a:r>
              <a:rPr lang="cs-CZ" altLang="cs-CZ" sz="2400" smtClean="0"/>
              <a:t>0.75*</a:t>
            </a:r>
            <a:r>
              <a:rPr lang="cs-CZ" altLang="cs-CZ" sz="2400" smtClean="0">
                <a:latin typeface="Arial Narrow" panose="020B0606020202030204" pitchFamily="34" charset="0"/>
              </a:rPr>
              <a:t>(1-0.24)*(1-0.24)* (1-0.36)=0.84</a:t>
            </a:r>
            <a:r>
              <a:rPr lang="cs-CZ" altLang="cs-CZ" sz="2800" smtClean="0">
                <a:latin typeface="Arial Narrow" panose="020B0606020202030204" pitchFamily="34" charset="0"/>
              </a:rPr>
              <a:t> </a:t>
            </a:r>
          </a:p>
          <a:p>
            <a:pPr algn="ctr" eaLnBrk="1" hangingPunct="1">
              <a:buFontTx/>
              <a:buNone/>
            </a:pPr>
            <a:r>
              <a:rPr lang="cs-CZ" altLang="cs-CZ" sz="2800" smtClean="0">
                <a:latin typeface="Arial Narrow" panose="020B0606020202030204" pitchFamily="34" charset="0"/>
              </a:rPr>
              <a:t>Problém je v kvalitě provedení verifikace. Verifikace se obtížně kontrolují a závisí na kvalitě nasazení a na pozornosti účastníků oponentur. Možná je kontrola kvality oponentur  </a:t>
            </a:r>
            <a:r>
              <a:rPr lang="cs-CZ" altLang="cs-CZ" sz="2800" smtClean="0"/>
              <a:t>po jisté době </a:t>
            </a:r>
            <a:r>
              <a:rPr lang="cs-CZ" altLang="cs-CZ" sz="2800" smtClean="0">
                <a:latin typeface="Arial Narrow" panose="020B0606020202030204" pitchFamily="34" charset="0"/>
              </a:rPr>
              <a:t>v testech, viz konceptuální schéma pro tytpy chyb</a:t>
            </a:r>
          </a:p>
        </p:txBody>
      </p:sp>
      <p:sp>
        <p:nvSpPr>
          <p:cNvPr id="32774" name="AutoShape 4"/>
          <p:cNvSpPr>
            <a:spLocks noChangeArrowheads="1"/>
          </p:cNvSpPr>
          <p:nvPr/>
        </p:nvSpPr>
        <p:spPr bwMode="auto">
          <a:xfrm>
            <a:off x="9094788" y="0"/>
            <a:ext cx="77787" cy="71438"/>
          </a:xfrm>
          <a:prstGeom prst="upArrow">
            <a:avLst>
              <a:gd name="adj1" fmla="val 50000"/>
              <a:gd name="adj2" fmla="val 2608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A0AAD86E-A7BC-4D0B-918D-AB290FDB8999}"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6C965BC-F6B4-448A-AD55-0868504C601C}" type="slidenum">
              <a:rPr lang="cs-CZ" altLang="cs-CZ">
                <a:latin typeface="Arial" panose="020B0604020202020204" pitchFamily="34" charset="0"/>
              </a:rPr>
              <a:pPr eaLnBrk="1" hangingPunct="1"/>
              <a:t>36</a:t>
            </a:fld>
            <a:endParaRPr lang="cs-CZ" altLang="cs-CZ">
              <a:latin typeface="Arial" panose="020B0604020202020204" pitchFamily="34" charset="0"/>
            </a:endParaRPr>
          </a:p>
        </p:txBody>
      </p:sp>
      <p:sp>
        <p:nvSpPr>
          <p:cNvPr id="33796" name="Rectangle 2"/>
          <p:cNvSpPr>
            <a:spLocks noGrp="1" noChangeArrowheads="1"/>
          </p:cNvSpPr>
          <p:nvPr>
            <p:ph type="title"/>
          </p:nvPr>
        </p:nvSpPr>
        <p:spPr/>
        <p:txBody>
          <a:bodyPr/>
          <a:lstStyle/>
          <a:p>
            <a:pPr eaLnBrk="1" hangingPunct="1"/>
            <a:r>
              <a:rPr lang="cs-CZ" altLang="cs-CZ" smtClean="0"/>
              <a:t>Efekt validace</a:t>
            </a:r>
          </a:p>
        </p:txBody>
      </p:sp>
      <p:sp>
        <p:nvSpPr>
          <p:cNvPr id="33797" name="Rectangle 3"/>
          <p:cNvSpPr>
            <a:spLocks noGrp="1" noChangeArrowheads="1"/>
          </p:cNvSpPr>
          <p:nvPr>
            <p:ph type="body" idx="1"/>
          </p:nvPr>
        </p:nvSpPr>
        <p:spPr>
          <a:xfrm>
            <a:off x="0" y="1871663"/>
            <a:ext cx="9829800" cy="3887787"/>
          </a:xfrm>
        </p:spPr>
        <p:txBody>
          <a:bodyPr/>
          <a:lstStyle/>
          <a:p>
            <a:pPr algn="ctr" eaLnBrk="1" hangingPunct="1">
              <a:buFontTx/>
              <a:buNone/>
            </a:pPr>
            <a:r>
              <a:rPr lang="cs-CZ" altLang="cs-CZ" smtClean="0"/>
              <a:t>Oponentury y nalezených závad na tisíc řádek</a:t>
            </a:r>
          </a:p>
          <a:p>
            <a:pPr algn="ctr" eaLnBrk="1" hangingPunct="1">
              <a:buFontTx/>
              <a:buNone/>
            </a:pPr>
            <a:r>
              <a:rPr lang="cs-CZ" altLang="cs-CZ" smtClean="0"/>
              <a:t>Testy  x závad na tisíc řádek</a:t>
            </a:r>
          </a:p>
          <a:p>
            <a:pPr algn="ctr" eaLnBrk="1" hangingPunct="1">
              <a:buFontTx/>
              <a:buNone/>
            </a:pPr>
            <a:endParaRPr lang="cs-CZ" altLang="cs-CZ" smtClean="0"/>
          </a:p>
          <a:p>
            <a:pPr algn="ctr" eaLnBrk="1" hangingPunct="1">
              <a:buFontTx/>
              <a:buNone/>
            </a:pPr>
            <a:r>
              <a:rPr lang="cs-CZ" altLang="cs-CZ" smtClean="0"/>
              <a:t>Y/X co největší</a:t>
            </a:r>
          </a:p>
        </p:txBody>
      </p:sp>
      <p:sp>
        <p:nvSpPr>
          <p:cNvPr id="33798" name="AutoShape 4"/>
          <p:cNvSpPr>
            <a:spLocks noChangeArrowheads="1"/>
          </p:cNvSpPr>
          <p:nvPr/>
        </p:nvSpPr>
        <p:spPr bwMode="auto">
          <a:xfrm>
            <a:off x="9094788" y="0"/>
            <a:ext cx="77787" cy="71438"/>
          </a:xfrm>
          <a:prstGeom prst="upArrow">
            <a:avLst>
              <a:gd name="adj1" fmla="val 50000"/>
              <a:gd name="adj2" fmla="val 2608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736600" y="2160588"/>
            <a:ext cx="8356600" cy="1079500"/>
          </a:xfrm>
        </p:spPr>
        <p:txBody>
          <a:bodyPr/>
          <a:lstStyle/>
          <a:p>
            <a:pPr eaLnBrk="1" hangingPunct="1"/>
            <a:r>
              <a:rPr lang="cs-CZ" altLang="cs-CZ" smtClean="0"/>
              <a:t>Kde je úzké místo při vývoji SW</a:t>
            </a:r>
          </a:p>
        </p:txBody>
      </p:sp>
      <p:sp>
        <p:nvSpPr>
          <p:cNvPr id="34819" name="Rectangle 3"/>
          <p:cNvSpPr>
            <a:spLocks noGrp="1" noChangeArrowheads="1"/>
          </p:cNvSpPr>
          <p:nvPr>
            <p:ph type="subTitle" idx="1"/>
          </p:nvPr>
        </p:nvSpPr>
        <p:spPr>
          <a:xfrm>
            <a:off x="1474788" y="3671888"/>
            <a:ext cx="6880225" cy="1655762"/>
          </a:xfrm>
        </p:spPr>
        <p:txBody>
          <a:bodyPr/>
          <a:lstStyle/>
          <a:p>
            <a:pPr eaLnBrk="1" hangingPunct="1"/>
            <a:r>
              <a:rPr lang="cs-CZ" altLang="cs-CZ" smtClean="0"/>
              <a:t>Víme, že problém jsou specifikace, ukažme si příklady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BA2C2BB-3318-4EDB-AC70-B5F5FC393EEA}"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354D235-0F3F-4363-A35C-A5BBC39FDA47}" type="slidenum">
              <a:rPr lang="cs-CZ" altLang="cs-CZ">
                <a:latin typeface="Arial" panose="020B0604020202020204" pitchFamily="34" charset="0"/>
              </a:rPr>
              <a:pPr eaLnBrk="1" hangingPunct="1"/>
              <a:t>38</a:t>
            </a:fld>
            <a:endParaRPr lang="cs-CZ" altLang="cs-CZ">
              <a:latin typeface="Arial" panose="020B0604020202020204" pitchFamily="34" charset="0"/>
            </a:endParaRPr>
          </a:p>
        </p:txBody>
      </p:sp>
      <p:sp>
        <p:nvSpPr>
          <p:cNvPr id="36868" name="Rectangle 2"/>
          <p:cNvSpPr>
            <a:spLocks noGrp="1" noChangeArrowheads="1"/>
          </p:cNvSpPr>
          <p:nvPr>
            <p:ph type="title"/>
          </p:nvPr>
        </p:nvSpPr>
        <p:spPr/>
        <p:txBody>
          <a:bodyPr/>
          <a:lstStyle/>
          <a:p>
            <a:pPr eaLnBrk="1" hangingPunct="1"/>
            <a:r>
              <a:rPr lang="cs-CZ" altLang="cs-CZ" smtClean="0"/>
              <a:t>Vlastní zkušenost přednášejícího</a:t>
            </a:r>
          </a:p>
        </p:txBody>
      </p:sp>
      <p:sp>
        <p:nvSpPr>
          <p:cNvPr id="36869" name="Rectangle 3"/>
          <p:cNvSpPr>
            <a:spLocks noGrp="1" noChangeArrowheads="1"/>
          </p:cNvSpPr>
          <p:nvPr>
            <p:ph type="body" idx="1"/>
          </p:nvPr>
        </p:nvSpPr>
        <p:spPr>
          <a:xfrm>
            <a:off x="657225" y="1871663"/>
            <a:ext cx="8435975" cy="4022725"/>
          </a:xfrm>
        </p:spPr>
        <p:txBody>
          <a:bodyPr/>
          <a:lstStyle/>
          <a:p>
            <a:pPr algn="ctr" eaLnBrk="1" hangingPunct="1">
              <a:buFontTx/>
              <a:buNone/>
            </a:pPr>
            <a:r>
              <a:rPr lang="cs-CZ" altLang="cs-CZ" sz="2800" smtClean="0">
                <a:latin typeface="Arial Narrow" panose="020B0606020202030204" pitchFamily="34" charset="0"/>
              </a:rPr>
              <a:t>Hlavním zdrojem problémů jsou </a:t>
            </a:r>
            <a:r>
              <a:rPr lang="cs-CZ" altLang="cs-CZ" sz="2800" i="1" smtClean="0">
                <a:latin typeface="Arial Narrow" panose="020B0606020202030204" pitchFamily="34" charset="0"/>
              </a:rPr>
              <a:t>nedokumentované a hlavně opomenuté  předpoklady</a:t>
            </a:r>
            <a:r>
              <a:rPr lang="cs-CZ" altLang="cs-CZ" sz="2800" smtClean="0">
                <a:latin typeface="Arial Narrow" panose="020B0606020202030204" pitchFamily="34" charset="0"/>
              </a:rPr>
              <a:t>, </a:t>
            </a:r>
            <a:r>
              <a:rPr lang="cs-CZ" altLang="cs-CZ" sz="2800" i="1" smtClean="0">
                <a:latin typeface="Arial Narrow" panose="020B0606020202030204" pitchFamily="34" charset="0"/>
              </a:rPr>
              <a:t>nejasné požadavky</a:t>
            </a:r>
            <a:r>
              <a:rPr lang="cs-CZ" altLang="cs-CZ" sz="2800" smtClean="0">
                <a:latin typeface="Arial Narrow" panose="020B0606020202030204" pitchFamily="34" charset="0"/>
              </a:rPr>
              <a:t> a požadavky u nichž se neví, jak se k nim došlo (nelze je vystopovat). Ty vedou i k neúplným a neadekvátním specifikacím a jsou odpovědné i za nekonzistence a ztrátu znalostí o tom, proč se věci řeší tak a ne jinak (traceablity). Tj. podobně jako v předchozím slajdu  odpovídaly za  80%  problémů ve specifikacích. </a:t>
            </a:r>
          </a:p>
        </p:txBody>
      </p:sp>
      <p:sp>
        <p:nvSpPr>
          <p:cNvPr id="36870" name="AutoShape 4"/>
          <p:cNvSpPr>
            <a:spLocks noChangeArrowheads="1"/>
          </p:cNvSpPr>
          <p:nvPr/>
        </p:nvSpPr>
        <p:spPr bwMode="auto">
          <a:xfrm>
            <a:off x="9017000" y="0"/>
            <a:ext cx="77788" cy="246063"/>
          </a:xfrm>
          <a:prstGeom prst="upArrow">
            <a:avLst>
              <a:gd name="adj1" fmla="val 50000"/>
              <a:gd name="adj2" fmla="val 856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a:xfrm>
            <a:off x="736600" y="0"/>
            <a:ext cx="8356600" cy="936625"/>
          </a:xfrm>
        </p:spPr>
        <p:txBody>
          <a:bodyPr/>
          <a:lstStyle/>
          <a:p>
            <a:r>
              <a:rPr lang="cs-CZ" altLang="cs-CZ" smtClean="0"/>
              <a:t>Kdy to neplatí</a:t>
            </a:r>
            <a:endParaRPr lang="cs-CZ" altLang="cs-CZ" sz="1400" smtClean="0"/>
          </a:p>
        </p:txBody>
      </p:sp>
      <p:sp>
        <p:nvSpPr>
          <p:cNvPr id="37891" name="Zástupný symbol pro obsah 2"/>
          <p:cNvSpPr>
            <a:spLocks noGrp="1"/>
          </p:cNvSpPr>
          <p:nvPr>
            <p:ph idx="1"/>
          </p:nvPr>
        </p:nvSpPr>
        <p:spPr>
          <a:xfrm>
            <a:off x="377825" y="1079500"/>
            <a:ext cx="9145588" cy="4608513"/>
          </a:xfrm>
        </p:spPr>
        <p:txBody>
          <a:bodyPr/>
          <a:lstStyle/>
          <a:p>
            <a:r>
              <a:rPr lang="cs-CZ" altLang="cs-CZ" smtClean="0"/>
              <a:t>Když nejsou problémy se specifikacemi a </a:t>
            </a:r>
            <a:r>
              <a:rPr lang="cs-CZ" altLang="cs-CZ" smtClean="0">
                <a:solidFill>
                  <a:srgbClr val="FF0000"/>
                </a:solidFill>
              </a:rPr>
              <a:t>systém není příliš velký (nelze big bang)</a:t>
            </a:r>
            <a:endParaRPr lang="cs-CZ" altLang="cs-CZ" smtClean="0"/>
          </a:p>
          <a:p>
            <a:pPr lvl="1"/>
            <a:r>
              <a:rPr lang="cs-CZ" altLang="cs-CZ" smtClean="0"/>
              <a:t>To obvykle znamená malou důležitost zapojení lidí</a:t>
            </a:r>
          </a:p>
          <a:p>
            <a:pPr lvl="1"/>
            <a:r>
              <a:rPr lang="cs-CZ" altLang="cs-CZ" smtClean="0"/>
              <a:t>Příklady: </a:t>
            </a:r>
          </a:p>
          <a:p>
            <a:pPr lvl="2"/>
            <a:r>
              <a:rPr lang="cs-CZ" altLang="cs-CZ" smtClean="0"/>
              <a:t>Komunikační protokoly</a:t>
            </a:r>
          </a:p>
          <a:p>
            <a:pPr lvl="2"/>
            <a:r>
              <a:rPr lang="cs-CZ" altLang="cs-CZ" smtClean="0"/>
              <a:t>Řízení technologických procesů, např. avionika, řídící SW auta</a:t>
            </a:r>
          </a:p>
          <a:p>
            <a:pPr lvl="2"/>
            <a:r>
              <a:rPr lang="cs-CZ" altLang="cs-CZ" smtClean="0"/>
              <a:t>Dosti často hry</a:t>
            </a:r>
          </a:p>
          <a:p>
            <a:pPr lvl="1"/>
            <a:r>
              <a:rPr lang="cs-CZ" altLang="cs-CZ" smtClean="0"/>
              <a:t> Někdy se musí dělat klasický vodopád i ze zákona (podle normy), případně s oponeturami</a:t>
            </a:r>
          </a:p>
          <a:p>
            <a:pPr lvl="1"/>
            <a:endParaRPr lang="cs-CZ" altLang="cs-CZ" smtClean="0"/>
          </a:p>
        </p:txBody>
      </p:sp>
      <p:sp>
        <p:nvSpPr>
          <p:cNvPr id="4" name="Zástupný symbol pro datum 3"/>
          <p:cNvSpPr>
            <a:spLocks noGrp="1"/>
          </p:cNvSpPr>
          <p:nvPr>
            <p:ph type="dt" sz="quarter" idx="10"/>
          </p:nvPr>
        </p:nvSpPr>
        <p:spPr/>
        <p:txBody>
          <a:bodyPr/>
          <a:lstStyle/>
          <a:p>
            <a:pPr>
              <a:defRPr/>
            </a:pPr>
            <a:fld id="{2A0342C9-5B53-47A9-9C29-E2C40494969A}"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926A4D3-8BF3-4E3A-87A9-8A548D717F81}" type="slidenum">
              <a:rPr lang="cs-CZ" altLang="cs-CZ">
                <a:latin typeface="Arial" panose="020B0604020202020204" pitchFamily="34" charset="0"/>
              </a:rPr>
              <a:pPr eaLnBrk="1" hangingPunct="1"/>
              <a:t>39</a:t>
            </a:fld>
            <a:endParaRPr lang="cs-CZ" altLang="cs-CZ">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A9EA35F-D303-40A6-BBED-9ED29FDF9C4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080DDD2-F5C2-4B49-9CE1-27DB7EC501AB}" type="slidenum">
              <a:rPr lang="cs-CZ" altLang="cs-CZ">
                <a:latin typeface="Arial" panose="020B0604020202020204" pitchFamily="34" charset="0"/>
              </a:rPr>
              <a:pPr eaLnBrk="1" hangingPunct="1"/>
              <a:t>4</a:t>
            </a:fld>
            <a:endParaRPr lang="cs-CZ" altLang="cs-CZ">
              <a:latin typeface="Arial" panose="020B0604020202020204" pitchFamily="34" charset="0"/>
            </a:endParaRPr>
          </a:p>
        </p:txBody>
      </p:sp>
      <p:sp>
        <p:nvSpPr>
          <p:cNvPr id="4100" name="Rectangle 2"/>
          <p:cNvSpPr>
            <a:spLocks noGrp="1" noChangeArrowheads="1"/>
          </p:cNvSpPr>
          <p:nvPr>
            <p:ph type="title"/>
          </p:nvPr>
        </p:nvSpPr>
        <p:spPr/>
        <p:txBody>
          <a:bodyPr/>
          <a:lstStyle/>
          <a:p>
            <a:pPr eaLnBrk="1" hangingPunct="1"/>
            <a:r>
              <a:rPr lang="cs-CZ" altLang="cs-CZ" smtClean="0"/>
              <a:t>Systém </a:t>
            </a:r>
            <a:r>
              <a:rPr lang="cs-CZ" altLang="cs-CZ" sz="2000" smtClean="0"/>
              <a:t>opakování</a:t>
            </a:r>
          </a:p>
        </p:txBody>
      </p:sp>
      <p:sp>
        <p:nvSpPr>
          <p:cNvPr id="4101" name="Rectangle 3"/>
          <p:cNvSpPr>
            <a:spLocks noGrp="1" noChangeArrowheads="1"/>
          </p:cNvSpPr>
          <p:nvPr>
            <p:ph type="body" idx="1"/>
          </p:nvPr>
        </p:nvSpPr>
        <p:spPr>
          <a:xfrm>
            <a:off x="522288" y="1871663"/>
            <a:ext cx="8929687" cy="3887787"/>
          </a:xfrm>
        </p:spPr>
        <p:txBody>
          <a:bodyPr/>
          <a:lstStyle/>
          <a:p>
            <a:pPr eaLnBrk="1" hangingPunct="1">
              <a:lnSpc>
                <a:spcPct val="90000"/>
              </a:lnSpc>
            </a:pPr>
            <a:r>
              <a:rPr lang="cs-CZ" altLang="cs-CZ" smtClean="0"/>
              <a:t>Zdroje (lidé, materiál,data)</a:t>
            </a:r>
          </a:p>
          <a:p>
            <a:pPr eaLnBrk="1" hangingPunct="1">
              <a:lnSpc>
                <a:spcPct val="90000"/>
              </a:lnSpc>
            </a:pPr>
            <a:r>
              <a:rPr lang="cs-CZ" altLang="cs-CZ" smtClean="0"/>
              <a:t>Prostředky (stroje, nástroje, znalosti a dovednosti)</a:t>
            </a:r>
          </a:p>
          <a:p>
            <a:pPr eaLnBrk="1" hangingPunct="1">
              <a:lnSpc>
                <a:spcPct val="90000"/>
              </a:lnSpc>
            </a:pPr>
            <a:r>
              <a:rPr lang="cs-CZ" altLang="cs-CZ" smtClean="0"/>
              <a:t>Struktura: Vazby mezi částmi (komponentami) </a:t>
            </a:r>
          </a:p>
          <a:p>
            <a:pPr eaLnBrk="1" hangingPunct="1">
              <a:lnSpc>
                <a:spcPct val="90000"/>
              </a:lnSpc>
            </a:pPr>
            <a:r>
              <a:rPr lang="cs-CZ" altLang="cs-CZ" smtClean="0"/>
              <a:t>Procesy umožňující za daných podmínek dosahovat určité cíle, u IS poskytovat informace, doporučovat opatření</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r>
              <a:rPr lang="cs-CZ" altLang="cs-CZ" smtClean="0"/>
              <a:t>Další cesty jak zlepšit vodopád</a:t>
            </a:r>
          </a:p>
        </p:txBody>
      </p:sp>
      <p:sp>
        <p:nvSpPr>
          <p:cNvPr id="38915" name="Zástupný symbol pro obsah 2"/>
          <p:cNvSpPr>
            <a:spLocks noGrp="1"/>
          </p:cNvSpPr>
          <p:nvPr>
            <p:ph idx="1"/>
          </p:nvPr>
        </p:nvSpPr>
        <p:spPr>
          <a:xfrm>
            <a:off x="450850" y="1511895"/>
            <a:ext cx="9144570" cy="4247555"/>
          </a:xfrm>
        </p:spPr>
        <p:txBody>
          <a:bodyPr/>
          <a:lstStyle/>
          <a:p>
            <a:pPr>
              <a:buFontTx/>
              <a:buNone/>
            </a:pPr>
            <a:r>
              <a:rPr lang="cs-CZ" altLang="cs-CZ" dirty="0" smtClean="0"/>
              <a:t>Zlepšit specifikace, inkrementální vývoj, hotové zlepší specifikací toho, co se má dodělat</a:t>
            </a:r>
          </a:p>
          <a:p>
            <a:pPr>
              <a:buFontTx/>
              <a:buNone/>
            </a:pPr>
            <a:r>
              <a:rPr lang="cs-CZ" altLang="cs-CZ" dirty="0" smtClean="0"/>
              <a:t>Snížit pracnost dělením na autonomní části</a:t>
            </a:r>
          </a:p>
          <a:p>
            <a:pPr lvl="1">
              <a:buFontTx/>
              <a:buNone/>
            </a:pPr>
            <a:r>
              <a:rPr lang="cs-CZ" altLang="cs-CZ" dirty="0" smtClean="0"/>
              <a:t>Rozdělením se sníží pracnost vývoje</a:t>
            </a:r>
          </a:p>
          <a:p>
            <a:pPr lvl="1">
              <a:buFontTx/>
              <a:buNone/>
            </a:pPr>
            <a:r>
              <a:rPr lang="cs-CZ" altLang="cs-CZ" dirty="0" smtClean="0"/>
              <a:t>Využít hotové</a:t>
            </a:r>
          </a:p>
          <a:p>
            <a:pPr lvl="1">
              <a:buFontTx/>
              <a:buNone/>
            </a:pPr>
            <a:r>
              <a:rPr lang="cs-CZ" altLang="cs-CZ" dirty="0" smtClean="0"/>
              <a:t>Nakoupit cizí</a:t>
            </a:r>
          </a:p>
          <a:p>
            <a:pPr>
              <a:buFontTx/>
              <a:buNone/>
            </a:pPr>
            <a:r>
              <a:rPr lang="cs-CZ" altLang="cs-CZ" dirty="0" smtClean="0"/>
              <a:t>Zlepšit údržbu (kontinuální vývoj)</a:t>
            </a:r>
          </a:p>
          <a:p>
            <a:pPr>
              <a:buFontTx/>
              <a:buNone/>
            </a:pPr>
            <a:r>
              <a:rPr lang="cs-CZ" altLang="cs-CZ" sz="2800" dirty="0" smtClean="0"/>
              <a:t>Vyžaduje to </a:t>
            </a:r>
            <a:r>
              <a:rPr lang="cs-CZ" altLang="cs-CZ" sz="2800" dirty="0"/>
              <a:t>ú</a:t>
            </a:r>
            <a:r>
              <a:rPr lang="cs-CZ" altLang="cs-CZ" sz="2800" dirty="0" smtClean="0"/>
              <a:t>pravy proc</a:t>
            </a:r>
            <a:r>
              <a:rPr lang="cs-CZ" altLang="cs-CZ" sz="2800" dirty="0"/>
              <a:t>esů </a:t>
            </a:r>
            <a:r>
              <a:rPr lang="cs-CZ" altLang="cs-CZ" sz="2800" dirty="0" smtClean="0"/>
              <a:t>vývoje a SW architektury</a:t>
            </a:r>
          </a:p>
        </p:txBody>
      </p:sp>
      <p:sp>
        <p:nvSpPr>
          <p:cNvPr id="4" name="Zástupný symbol pro datum 3"/>
          <p:cNvSpPr>
            <a:spLocks noGrp="1"/>
          </p:cNvSpPr>
          <p:nvPr>
            <p:ph type="dt" sz="quarter" idx="10"/>
          </p:nvPr>
        </p:nvSpPr>
        <p:spPr/>
        <p:txBody>
          <a:bodyPr/>
          <a:lstStyle/>
          <a:p>
            <a:pPr>
              <a:defRPr/>
            </a:pPr>
            <a:fld id="{46CE642D-D6AC-4FCD-A6C2-53C78EA27515}"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C80064C-D53E-4AC4-8EDF-600DFB1E94ED}" type="slidenum">
              <a:rPr lang="cs-CZ" altLang="cs-CZ">
                <a:latin typeface="Arial" panose="020B0604020202020204" pitchFamily="34" charset="0"/>
              </a:rPr>
              <a:pPr eaLnBrk="1" hangingPunct="1"/>
              <a:t>40</a:t>
            </a:fld>
            <a:endParaRPr lang="cs-CZ" altLang="cs-CZ">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45E31F6-F2F7-4F55-A065-A7E747402851}"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BD39C7E-7543-4669-9F46-C8F96F038EB0}" type="slidenum">
              <a:rPr lang="cs-CZ" altLang="cs-CZ">
                <a:latin typeface="Arial" panose="020B0604020202020204" pitchFamily="34" charset="0"/>
              </a:rPr>
              <a:pPr eaLnBrk="1" hangingPunct="1"/>
              <a:t>41</a:t>
            </a:fld>
            <a:endParaRPr lang="cs-CZ" altLang="cs-CZ">
              <a:latin typeface="Arial" panose="020B0604020202020204" pitchFamily="34" charset="0"/>
            </a:endParaRPr>
          </a:p>
        </p:txBody>
      </p:sp>
      <p:sp>
        <p:nvSpPr>
          <p:cNvPr id="39940" name="Rectangle 2"/>
          <p:cNvSpPr>
            <a:spLocks noGrp="1" noChangeArrowheads="1"/>
          </p:cNvSpPr>
          <p:nvPr>
            <p:ph type="title"/>
          </p:nvPr>
        </p:nvSpPr>
        <p:spPr>
          <a:xfrm>
            <a:off x="246063" y="287338"/>
            <a:ext cx="9337675" cy="1081087"/>
          </a:xfrm>
        </p:spPr>
        <p:txBody>
          <a:bodyPr/>
          <a:lstStyle/>
          <a:p>
            <a:pPr eaLnBrk="1" hangingPunct="1"/>
            <a:r>
              <a:rPr lang="cs-CZ" altLang="cs-CZ" sz="3600" smtClean="0"/>
              <a:t>Landauer 1993, The trouble with computers</a:t>
            </a:r>
            <a:br>
              <a:rPr lang="cs-CZ" altLang="cs-CZ" sz="3600" smtClean="0"/>
            </a:br>
            <a:r>
              <a:rPr lang="cs-CZ" altLang="cs-CZ" sz="1400" smtClean="0"/>
              <a:t>Opakování</a:t>
            </a:r>
          </a:p>
        </p:txBody>
      </p:sp>
      <p:sp>
        <p:nvSpPr>
          <p:cNvPr id="39941" name="Rectangle 3"/>
          <p:cNvSpPr>
            <a:spLocks noGrp="1" noChangeArrowheads="1"/>
          </p:cNvSpPr>
          <p:nvPr>
            <p:ph type="body" idx="1"/>
          </p:nvPr>
        </p:nvSpPr>
        <p:spPr>
          <a:xfrm>
            <a:off x="490538" y="1674813"/>
            <a:ext cx="8848725" cy="4445000"/>
          </a:xfrm>
        </p:spPr>
        <p:txBody>
          <a:bodyPr/>
          <a:lstStyle/>
          <a:p>
            <a:pPr eaLnBrk="1" hangingPunct="1">
              <a:lnSpc>
                <a:spcPct val="80000"/>
              </a:lnSpc>
            </a:pPr>
            <a:r>
              <a:rPr lang="cs-CZ" altLang="cs-CZ" sz="2200" smtClean="0"/>
              <a:t>Makroekonomicky se nedá vliv počítačů detekovat, průměrný přírůstek HDP 1973-1993 nižší než v předchozích stejně dlouhých obdobích (ropná krize?)</a:t>
            </a:r>
          </a:p>
          <a:p>
            <a:pPr eaLnBrk="1" hangingPunct="1">
              <a:lnSpc>
                <a:spcPct val="80000"/>
              </a:lnSpc>
            </a:pPr>
            <a:r>
              <a:rPr lang="cs-CZ" altLang="cs-CZ" sz="2200" smtClean="0"/>
              <a:t>Záporný přírůstek produktivity v odvětvích, kde se hodně používá IT (publikační činnost, do jisté míry i v bankách, nejlepší výsledky v materiální výrobě)</a:t>
            </a:r>
          </a:p>
          <a:p>
            <a:pPr eaLnBrk="1" hangingPunct="1">
              <a:lnSpc>
                <a:spcPct val="80000"/>
              </a:lnSpc>
            </a:pPr>
            <a:r>
              <a:rPr lang="cs-CZ" altLang="cs-CZ" sz="2200" smtClean="0"/>
              <a:t>Vysvětlení</a:t>
            </a:r>
          </a:p>
          <a:p>
            <a:pPr marL="644525" lvl="1" indent="-187325" eaLnBrk="1" hangingPunct="1">
              <a:lnSpc>
                <a:spcPct val="80000"/>
              </a:lnSpc>
            </a:pPr>
            <a:r>
              <a:rPr lang="cs-CZ" altLang="cs-CZ" sz="1800" smtClean="0"/>
              <a:t>Těžko měřitelné efekty a nové funkce (platební karty, rychlé vydávání)</a:t>
            </a:r>
          </a:p>
          <a:p>
            <a:pPr marL="644525" lvl="1" indent="-187325" eaLnBrk="1" hangingPunct="1">
              <a:lnSpc>
                <a:spcPct val="80000"/>
              </a:lnSpc>
            </a:pPr>
            <a:r>
              <a:rPr lang="cs-CZ" altLang="cs-CZ" sz="1800" smtClean="0"/>
              <a:t>Ještě se neprojevil vliv (viz třífázový motor, vliv se projevil po 40 létech), brzy dojde k úspoře pracovníků na přepážkách</a:t>
            </a:r>
          </a:p>
          <a:p>
            <a:pPr marL="644525" lvl="1" indent="-187325" eaLnBrk="1" hangingPunct="1">
              <a:lnSpc>
                <a:spcPct val="80000"/>
              </a:lnSpc>
            </a:pPr>
            <a:r>
              <a:rPr lang="cs-CZ" altLang="cs-CZ" sz="1800" smtClean="0"/>
              <a:t>Neumíme měřit (viz nejasnost požadavků), v bankách se objevily nové služby (platební karty, on-line  bankovnictví, rychlá publikace knih v editaci)</a:t>
            </a:r>
          </a:p>
          <a:p>
            <a:pPr marL="644525" lvl="1" indent="-187325" eaLnBrk="1" hangingPunct="1">
              <a:lnSpc>
                <a:spcPct val="80000"/>
              </a:lnSpc>
            </a:pPr>
            <a:r>
              <a:rPr lang="cs-CZ" altLang="cs-CZ" sz="1800" smtClean="0"/>
              <a:t>Ovlivněno recesí na počátku devadesátých let (krize i informatiky)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E082F84-3381-4AA8-936C-AAA5143DBFD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A3616D0-67D4-4FA8-912C-F07E1F84938E}" type="slidenum">
              <a:rPr lang="cs-CZ" altLang="cs-CZ">
                <a:latin typeface="Arial" panose="020B0604020202020204" pitchFamily="34" charset="0"/>
              </a:rPr>
              <a:pPr eaLnBrk="1" hangingPunct="1"/>
              <a:t>42</a:t>
            </a:fld>
            <a:endParaRPr lang="cs-CZ" altLang="cs-CZ">
              <a:latin typeface="Arial" panose="020B0604020202020204" pitchFamily="34" charset="0"/>
            </a:endParaRPr>
          </a:p>
        </p:txBody>
      </p:sp>
      <p:sp>
        <p:nvSpPr>
          <p:cNvPr id="40964" name="Rectangle 2"/>
          <p:cNvSpPr>
            <a:spLocks noGrp="1" noChangeArrowheads="1"/>
          </p:cNvSpPr>
          <p:nvPr>
            <p:ph type="title"/>
          </p:nvPr>
        </p:nvSpPr>
        <p:spPr>
          <a:xfrm>
            <a:off x="246063" y="287338"/>
            <a:ext cx="9337675" cy="1081087"/>
          </a:xfrm>
        </p:spPr>
        <p:txBody>
          <a:bodyPr/>
          <a:lstStyle/>
          <a:p>
            <a:pPr eaLnBrk="1" hangingPunct="1"/>
            <a:r>
              <a:rPr lang="cs-CZ" altLang="cs-CZ" sz="3600" smtClean="0"/>
              <a:t>Landauer 1993, The trouble with computers nová fakta dnes</a:t>
            </a:r>
          </a:p>
        </p:txBody>
      </p:sp>
      <p:sp>
        <p:nvSpPr>
          <p:cNvPr id="40965" name="Rectangle 3"/>
          <p:cNvSpPr>
            <a:spLocks noGrp="1" noChangeArrowheads="1"/>
          </p:cNvSpPr>
          <p:nvPr>
            <p:ph type="body" idx="1"/>
          </p:nvPr>
        </p:nvSpPr>
        <p:spPr>
          <a:xfrm>
            <a:off x="736600" y="1655763"/>
            <a:ext cx="8786813" cy="4103687"/>
          </a:xfrm>
        </p:spPr>
        <p:txBody>
          <a:bodyPr/>
          <a:lstStyle/>
          <a:p>
            <a:pPr eaLnBrk="1" hangingPunct="1">
              <a:lnSpc>
                <a:spcPct val="80000"/>
              </a:lnSpc>
            </a:pPr>
            <a:r>
              <a:rPr lang="cs-CZ" altLang="cs-CZ" sz="2000" smtClean="0"/>
              <a:t>Další příčiny malého efektu IT</a:t>
            </a:r>
          </a:p>
          <a:p>
            <a:pPr lvl="1" eaLnBrk="1" hangingPunct="1">
              <a:lnSpc>
                <a:spcPct val="80000"/>
              </a:lnSpc>
            </a:pPr>
            <a:r>
              <a:rPr lang="cs-CZ" altLang="cs-CZ" sz="1800" smtClean="0"/>
              <a:t>Nevhodně používáme IT (zátěž e-mailu, spamy, mnoho hnoje na www, automatizujeme kde co)</a:t>
            </a:r>
          </a:p>
          <a:p>
            <a:pPr lvl="1" eaLnBrk="1" hangingPunct="1">
              <a:lnSpc>
                <a:spcPct val="80000"/>
              </a:lnSpc>
            </a:pPr>
            <a:r>
              <a:rPr lang="cs-CZ" altLang="cs-CZ" sz="1800" smtClean="0"/>
              <a:t>Špatně využíváme potenciál dat</a:t>
            </a:r>
          </a:p>
          <a:p>
            <a:pPr lvl="1" eaLnBrk="1" hangingPunct="1">
              <a:lnSpc>
                <a:spcPct val="80000"/>
              </a:lnSpc>
            </a:pPr>
            <a:r>
              <a:rPr lang="cs-CZ" altLang="cs-CZ" sz="1800" smtClean="0"/>
              <a:t>Efekty jinde, než čekáme, a jež proto nedovedeme využít (výrobní systém a obchodní efekty, nové služby bank, rychlé publikování), nové typy služeb</a:t>
            </a:r>
          </a:p>
          <a:p>
            <a:pPr lvl="1" eaLnBrk="1" hangingPunct="1">
              <a:lnSpc>
                <a:spcPct val="80000"/>
              </a:lnSpc>
            </a:pPr>
            <a:r>
              <a:rPr lang="cs-CZ" altLang="cs-CZ" sz="1800" smtClean="0"/>
              <a:t>Nevhodná legislativa (ÚOOÚ)</a:t>
            </a:r>
          </a:p>
          <a:p>
            <a:pPr lvl="1" eaLnBrk="1" hangingPunct="1">
              <a:lnSpc>
                <a:spcPct val="80000"/>
              </a:lnSpc>
            </a:pPr>
            <a:r>
              <a:rPr lang="cs-CZ" altLang="cs-CZ" sz="1800" smtClean="0"/>
              <a:t>V r. 1990 byla zrovna recese (to tvrzení, že IT je a nic, jenom zmírňuje, nevyvrací) </a:t>
            </a:r>
          </a:p>
          <a:p>
            <a:pPr eaLnBrk="1" hangingPunct="1">
              <a:lnSpc>
                <a:spcPct val="80000"/>
              </a:lnSpc>
            </a:pPr>
            <a:r>
              <a:rPr lang="cs-CZ" altLang="cs-CZ" sz="2000" smtClean="0"/>
              <a:t>Pravděpodobnost, že se všichni, co do IT investují, mýlí je velmi malá, IT je významný faktor pokroku</a:t>
            </a:r>
          </a:p>
          <a:p>
            <a:pPr lvl="1" eaLnBrk="1" hangingPunct="1">
              <a:lnSpc>
                <a:spcPct val="80000"/>
              </a:lnSpc>
            </a:pPr>
            <a:r>
              <a:rPr lang="cs-CZ" altLang="cs-CZ" sz="1800" smtClean="0"/>
              <a:t>Všichni se nemohou mýlit pořád, inteligence lidí není právě malá, takže podpora IT není chybná, problém je, že někdy jsou efekty zakázány, jindy jinde než se čekalo, jindy dlouhodobé,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ctrTitle"/>
          </p:nvPr>
        </p:nvSpPr>
        <p:spPr>
          <a:xfrm>
            <a:off x="736600" y="2012950"/>
            <a:ext cx="8356600" cy="1389063"/>
          </a:xfrm>
        </p:spPr>
        <p:txBody>
          <a:bodyPr/>
          <a:lstStyle/>
          <a:p>
            <a:pPr eaLnBrk="1" hangingPunct="1"/>
            <a:r>
              <a:rPr lang="cs-CZ" altLang="cs-CZ" smtClean="0"/>
              <a:t>Projektování IS je obtížné </a:t>
            </a:r>
          </a:p>
        </p:txBody>
      </p:sp>
      <p:sp>
        <p:nvSpPr>
          <p:cNvPr id="41987" name="Rectangle 5"/>
          <p:cNvSpPr>
            <a:spLocks noGrp="1" noChangeArrowheads="1"/>
          </p:cNvSpPr>
          <p:nvPr>
            <p:ph type="subTitle" idx="1"/>
          </p:nvPr>
        </p:nvSpPr>
        <p:spPr>
          <a:xfrm>
            <a:off x="1474788" y="3671888"/>
            <a:ext cx="6880225" cy="1655762"/>
          </a:xfrm>
        </p:spPr>
        <p:txBody>
          <a:bodyPr/>
          <a:lstStyle/>
          <a:p>
            <a:pPr eaLnBrk="1" hangingPunct="1"/>
            <a:r>
              <a:rPr lang="cs-CZ" altLang="cs-CZ" smtClean="0"/>
              <a:t>Některé důvody jsme uvedli</a:t>
            </a:r>
          </a:p>
          <a:p>
            <a:pPr eaLnBrk="1" hangingPunct="1"/>
            <a:r>
              <a:rPr lang="cs-CZ" altLang="cs-CZ" smtClean="0"/>
              <a:t>Hodně projektů IS dopadne všelijak</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971C9DC-D21C-4BF4-AEA8-765254736E4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8A5FD61-ECBE-4A77-8174-7291DA3BF2E1}" type="slidenum">
              <a:rPr lang="cs-CZ" altLang="cs-CZ">
                <a:latin typeface="Arial" panose="020B0604020202020204" pitchFamily="34" charset="0"/>
              </a:rPr>
              <a:pPr eaLnBrk="1" hangingPunct="1"/>
              <a:t>44</a:t>
            </a:fld>
            <a:endParaRPr lang="cs-CZ" altLang="cs-CZ">
              <a:latin typeface="Arial" panose="020B0604020202020204" pitchFamily="34" charset="0"/>
            </a:endParaRPr>
          </a:p>
        </p:txBody>
      </p:sp>
      <p:sp>
        <p:nvSpPr>
          <p:cNvPr id="43012" name="Rectangle 2"/>
          <p:cNvSpPr>
            <a:spLocks noGrp="1" noChangeArrowheads="1"/>
          </p:cNvSpPr>
          <p:nvPr>
            <p:ph type="title"/>
          </p:nvPr>
        </p:nvSpPr>
        <p:spPr/>
        <p:txBody>
          <a:bodyPr/>
          <a:lstStyle/>
          <a:p>
            <a:pPr eaLnBrk="1" hangingPunct="1"/>
            <a:r>
              <a:rPr lang="cs-CZ" altLang="cs-CZ" smtClean="0"/>
              <a:t>Ztráty v americké ekonomice v r. 1997. Bureau of statistics</a:t>
            </a:r>
          </a:p>
        </p:txBody>
      </p:sp>
      <p:sp>
        <p:nvSpPr>
          <p:cNvPr id="43013" name="Rectangle 3"/>
          <p:cNvSpPr>
            <a:spLocks noGrp="1" noChangeArrowheads="1"/>
          </p:cNvSpPr>
          <p:nvPr>
            <p:ph type="body" idx="1"/>
          </p:nvPr>
        </p:nvSpPr>
        <p:spPr/>
        <p:txBody>
          <a:bodyPr/>
          <a:lstStyle/>
          <a:p>
            <a:pPr eaLnBrk="1" hangingPunct="1">
              <a:lnSpc>
                <a:spcPct val="80000"/>
              </a:lnSpc>
              <a:buFontTx/>
              <a:buNone/>
            </a:pPr>
            <a:r>
              <a:rPr lang="cs-CZ" altLang="cs-CZ" sz="2000" smtClean="0"/>
              <a:t>  </a:t>
            </a:r>
            <a:r>
              <a:rPr lang="en-US" altLang="cs-CZ" smtClean="0"/>
              <a:t> American companies spent $81 Billion (USD)</a:t>
            </a:r>
            <a:r>
              <a:rPr lang="cs-CZ" altLang="cs-CZ" smtClean="0"/>
              <a:t> </a:t>
            </a:r>
            <a:r>
              <a:rPr lang="en-US" altLang="cs-CZ" smtClean="0"/>
              <a:t>for  cancelled</a:t>
            </a:r>
            <a:r>
              <a:rPr lang="cs-CZ" altLang="cs-CZ" smtClean="0"/>
              <a:t> </a:t>
            </a:r>
            <a:r>
              <a:rPr lang="en-US" altLang="cs-CZ" smtClean="0"/>
              <a:t>software projects</a:t>
            </a:r>
          </a:p>
          <a:p>
            <a:pPr eaLnBrk="1" hangingPunct="1">
              <a:lnSpc>
                <a:spcPct val="80000"/>
              </a:lnSpc>
              <a:buFontTx/>
              <a:buNone/>
            </a:pPr>
            <a:r>
              <a:rPr lang="cs-CZ" altLang="cs-CZ" smtClean="0"/>
              <a:t> </a:t>
            </a:r>
            <a:r>
              <a:rPr lang="en-US" altLang="cs-CZ" smtClean="0"/>
              <a:t>$59 Billion (USD)</a:t>
            </a:r>
            <a:r>
              <a:rPr lang="cs-CZ" altLang="cs-CZ" smtClean="0"/>
              <a:t> </a:t>
            </a:r>
            <a:r>
              <a:rPr lang="en-US" altLang="cs-CZ" smtClean="0"/>
              <a:t> was spent on projects which  significantly exceeded</a:t>
            </a:r>
            <a:r>
              <a:rPr lang="cs-CZ" altLang="cs-CZ" smtClean="0"/>
              <a:t> </a:t>
            </a:r>
            <a:r>
              <a:rPr lang="en-US" altLang="cs-CZ" smtClean="0"/>
              <a:t>time and budget estimates</a:t>
            </a:r>
            <a:endParaRPr lang="cs-CZ" altLang="cs-CZ" smtClean="0"/>
          </a:p>
          <a:p>
            <a:pPr eaLnBrk="1" hangingPunct="1">
              <a:lnSpc>
                <a:spcPct val="80000"/>
              </a:lnSpc>
              <a:buFontTx/>
              <a:buNone/>
            </a:pPr>
            <a:r>
              <a:rPr lang="en-US" altLang="cs-CZ" smtClean="0"/>
              <a:t> Studies show failure rates to up to 85%</a:t>
            </a:r>
            <a:endParaRPr lang="cs-CZ" altLang="cs-CZ" smtClean="0"/>
          </a:p>
          <a:p>
            <a:pPr eaLnBrk="1" hangingPunct="1">
              <a:lnSpc>
                <a:spcPct val="80000"/>
              </a:lnSpc>
              <a:buFontTx/>
              <a:buNone/>
            </a:pPr>
            <a:r>
              <a:rPr lang="cs-CZ" altLang="cs-CZ" smtClean="0"/>
              <a:t> </a:t>
            </a:r>
            <a:r>
              <a:rPr lang="en-US" altLang="cs-CZ" smtClean="0"/>
              <a:t>65%</a:t>
            </a:r>
            <a:r>
              <a:rPr lang="cs-CZ" altLang="cs-CZ" smtClean="0"/>
              <a:t> </a:t>
            </a:r>
            <a:r>
              <a:rPr lang="en-US" altLang="cs-CZ" smtClean="0"/>
              <a:t>of all projects become  “runaways”</a:t>
            </a:r>
            <a:r>
              <a:rPr lang="cs-CZ" altLang="cs-CZ" smtClean="0"/>
              <a:t> </a:t>
            </a:r>
            <a:r>
              <a:rPr lang="en-US" altLang="cs-CZ" smtClean="0"/>
              <a:t>and exceed budget by at least 200%</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B63D7926-F83C-4843-9427-38A8F324F08B}" type="datetime1">
              <a:rPr lang="cs-CZ"/>
              <a:pPr>
                <a:defRPr/>
              </a:pPr>
              <a:t>3.10.2015</a:t>
            </a:fld>
            <a:endParaRPr lang="cs-CZ"/>
          </a:p>
        </p:txBody>
      </p:sp>
      <p:sp>
        <p:nvSpPr>
          <p:cNvPr id="44036" name="Rectangle 2"/>
          <p:cNvSpPr>
            <a:spLocks noGrp="1" noChangeArrowheads="1"/>
          </p:cNvSpPr>
          <p:nvPr>
            <p:ph type="title"/>
          </p:nvPr>
        </p:nvSpPr>
        <p:spPr>
          <a:xfrm>
            <a:off x="327025" y="287338"/>
            <a:ext cx="9175750" cy="1081087"/>
          </a:xfrm>
        </p:spPr>
        <p:txBody>
          <a:bodyPr/>
          <a:lstStyle/>
          <a:p>
            <a:pPr algn="l" eaLnBrk="1" hangingPunct="1"/>
            <a:r>
              <a:rPr lang="cs-CZ" altLang="cs-CZ" sz="1400" smtClean="0"/>
              <a:t>opakování</a:t>
            </a:r>
            <a:r>
              <a:rPr lang="cs-CZ" altLang="cs-CZ" sz="3200" smtClean="0"/>
              <a:t>V roce 1994 skončilo v USA SW projektů v soukromé sféře podle průzkumu Standish Group:</a:t>
            </a:r>
          </a:p>
        </p:txBody>
      </p:sp>
      <p:sp>
        <p:nvSpPr>
          <p:cNvPr id="44037" name="Rectangle 3"/>
          <p:cNvSpPr>
            <a:spLocks noGrp="1" noChangeArrowheads="1"/>
          </p:cNvSpPr>
          <p:nvPr>
            <p:ph type="body" idx="1"/>
          </p:nvPr>
        </p:nvSpPr>
        <p:spPr>
          <a:xfrm>
            <a:off x="327025" y="1584325"/>
            <a:ext cx="9175750" cy="4310063"/>
          </a:xfrm>
        </p:spPr>
        <p:txBody>
          <a:bodyPr/>
          <a:lstStyle/>
          <a:p>
            <a:pPr eaLnBrk="1" hangingPunct="1">
              <a:lnSpc>
                <a:spcPct val="80000"/>
              </a:lnSpc>
            </a:pPr>
            <a:r>
              <a:rPr lang="cs-CZ" altLang="cs-CZ" sz="2000" dirty="0" smtClean="0"/>
              <a:t>16 %  v termínu a podle rozpočtu (</a:t>
            </a:r>
            <a:r>
              <a:rPr lang="cs-CZ" altLang="cs-CZ" sz="2000" dirty="0" err="1" smtClean="0"/>
              <a:t>tj</a:t>
            </a:r>
            <a:r>
              <a:rPr lang="cs-CZ" altLang="cs-CZ" sz="2000" dirty="0" smtClean="0"/>
              <a:t> rozpočet nebyl překročen o více než 20%), tj. úspěšných</a:t>
            </a:r>
          </a:p>
          <a:p>
            <a:pPr eaLnBrk="1" hangingPunct="1">
              <a:lnSpc>
                <a:spcPct val="80000"/>
              </a:lnSpc>
            </a:pPr>
            <a:r>
              <a:rPr lang="cs-CZ" altLang="cs-CZ" sz="2000" dirty="0" smtClean="0"/>
              <a:t>32 %  zrušeno před dokončením</a:t>
            </a:r>
          </a:p>
          <a:p>
            <a:pPr eaLnBrk="1" hangingPunct="1">
              <a:lnSpc>
                <a:spcPct val="80000"/>
              </a:lnSpc>
            </a:pPr>
            <a:r>
              <a:rPr lang="cs-CZ" altLang="cs-CZ" sz="2000" dirty="0" smtClean="0"/>
              <a:t>Více než polovina neúplná nebo dražší až třikrát, termín až dvaapůlkrát</a:t>
            </a:r>
          </a:p>
          <a:p>
            <a:pPr eaLnBrk="1" hangingPunct="1">
              <a:lnSpc>
                <a:spcPct val="80000"/>
              </a:lnSpc>
              <a:buFontTx/>
              <a:buNone/>
            </a:pPr>
            <a:r>
              <a:rPr lang="cs-CZ" altLang="cs-CZ" sz="2000" dirty="0" smtClean="0"/>
              <a:t>Zdroj </a:t>
            </a:r>
            <a:r>
              <a:rPr lang="cs-CZ" altLang="cs-CZ" sz="2000" i="1" dirty="0" err="1" smtClean="0"/>
              <a:t>Standish</a:t>
            </a:r>
            <a:r>
              <a:rPr lang="cs-CZ" altLang="cs-CZ" sz="2000" i="1" dirty="0" smtClean="0"/>
              <a:t> </a:t>
            </a:r>
            <a:r>
              <a:rPr lang="cs-CZ" altLang="cs-CZ" sz="2000" i="1" dirty="0" err="1" smtClean="0"/>
              <a:t>group</a:t>
            </a:r>
            <a:r>
              <a:rPr lang="cs-CZ" altLang="cs-CZ" sz="2000" dirty="0" smtClean="0"/>
              <a:t> 1996, soubor velikosti 8000 projektů</a:t>
            </a:r>
          </a:p>
          <a:p>
            <a:pPr eaLnBrk="1" hangingPunct="1">
              <a:lnSpc>
                <a:spcPct val="80000"/>
              </a:lnSpc>
              <a:buFontTx/>
              <a:buNone/>
            </a:pPr>
            <a:r>
              <a:rPr lang="cs-CZ" altLang="cs-CZ" sz="2000" dirty="0" smtClean="0"/>
              <a:t>2003 podle aktualizovaného průzkumu již 30% úspěšných, neúspěšných stále mnoho (30%). Možné důvody:</a:t>
            </a:r>
          </a:p>
          <a:p>
            <a:pPr lvl="1" eaLnBrk="1" hangingPunct="1">
              <a:lnSpc>
                <a:spcPct val="80000"/>
              </a:lnSpc>
            </a:pPr>
            <a:r>
              <a:rPr lang="cs-CZ" altLang="cs-CZ" sz="1800" dirty="0" smtClean="0"/>
              <a:t>Uživatelé mají více zkušeností s IT a tedy rozumnější požadavky</a:t>
            </a:r>
          </a:p>
          <a:p>
            <a:pPr lvl="1" eaLnBrk="1" hangingPunct="1">
              <a:lnSpc>
                <a:spcPct val="80000"/>
              </a:lnSpc>
            </a:pPr>
            <a:r>
              <a:rPr lang="cs-CZ" altLang="cs-CZ" sz="1800" dirty="0" smtClean="0"/>
              <a:t>Existující systémy slouží jako prototypy vyvíjeného systému </a:t>
            </a:r>
          </a:p>
          <a:p>
            <a:pPr lvl="1" eaLnBrk="1" hangingPunct="1">
              <a:lnSpc>
                <a:spcPct val="80000"/>
              </a:lnSpc>
            </a:pPr>
            <a:r>
              <a:rPr lang="cs-CZ" altLang="cs-CZ" sz="1800" dirty="0" smtClean="0"/>
              <a:t>I vývojáři se poučili</a:t>
            </a:r>
          </a:p>
          <a:p>
            <a:pPr lvl="1" eaLnBrk="1" hangingPunct="1">
              <a:lnSpc>
                <a:spcPct val="80000"/>
              </a:lnSpc>
            </a:pPr>
            <a:r>
              <a:rPr lang="cs-CZ" altLang="cs-CZ" sz="1800" dirty="0" smtClean="0"/>
              <a:t>Obě strany lépe spolupracují, chyby ve vizích  ale přetrvávají, prima to zatím není</a:t>
            </a:r>
          </a:p>
          <a:p>
            <a:pPr lvl="1" eaLnBrk="1" hangingPunct="1">
              <a:lnSpc>
                <a:spcPct val="80000"/>
              </a:lnSpc>
            </a:pPr>
            <a:r>
              <a:rPr lang="cs-CZ" altLang="cs-CZ" sz="1800" dirty="0" smtClean="0"/>
              <a:t>Lepší celkové know-how</a:t>
            </a:r>
          </a:p>
          <a:p>
            <a:pPr eaLnBrk="1" hangingPunct="1">
              <a:lnSpc>
                <a:spcPct val="80000"/>
              </a:lnSpc>
            </a:pPr>
            <a:r>
              <a:rPr lang="cs-CZ" altLang="cs-CZ" sz="2200" dirty="0" smtClean="0"/>
              <a:t>Celkově nic moc, v době následující krize byla zahozena až čtvrtina  projektů a podíl problémových  je skoro polovina a málo se mění</a:t>
            </a:r>
          </a:p>
        </p:txBody>
      </p:sp>
      <p:sp>
        <p:nvSpPr>
          <p:cNvPr id="44038" name="AutoShape 4"/>
          <p:cNvSpPr>
            <a:spLocks noChangeArrowheads="1"/>
          </p:cNvSpPr>
          <p:nvPr/>
        </p:nvSpPr>
        <p:spPr bwMode="auto">
          <a:xfrm>
            <a:off x="9404350" y="0"/>
            <a:ext cx="77788" cy="314325"/>
          </a:xfrm>
          <a:prstGeom prst="upArrow">
            <a:avLst>
              <a:gd name="adj1" fmla="val 50000"/>
              <a:gd name="adj2" fmla="val 1094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016528DD-FFBD-41B2-AD92-9BD04D6B255D}"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CD927FA-C0B0-4882-A701-4B5C5F910A1C}" type="slidenum">
              <a:rPr lang="cs-CZ" altLang="cs-CZ">
                <a:latin typeface="Arial" panose="020B0604020202020204" pitchFamily="34" charset="0"/>
              </a:rPr>
              <a:pPr eaLnBrk="1" hangingPunct="1"/>
              <a:t>46</a:t>
            </a:fld>
            <a:endParaRPr lang="cs-CZ" altLang="cs-CZ">
              <a:latin typeface="Arial" panose="020B0604020202020204" pitchFamily="34" charset="0"/>
            </a:endParaRPr>
          </a:p>
        </p:txBody>
      </p:sp>
      <p:sp>
        <p:nvSpPr>
          <p:cNvPr id="45060" name="Rectangle 2"/>
          <p:cNvSpPr>
            <a:spLocks noGrp="1" noChangeArrowheads="1"/>
          </p:cNvSpPr>
          <p:nvPr>
            <p:ph type="title"/>
          </p:nvPr>
        </p:nvSpPr>
        <p:spPr>
          <a:xfrm>
            <a:off x="579438" y="576263"/>
            <a:ext cx="8824912" cy="1079500"/>
          </a:xfrm>
        </p:spPr>
        <p:txBody>
          <a:bodyPr/>
          <a:lstStyle/>
          <a:p>
            <a:pPr eaLnBrk="1" hangingPunct="1"/>
            <a:r>
              <a:rPr lang="cs-CZ" altLang="cs-CZ" sz="3200" smtClean="0"/>
              <a:t>Sledování vlivu různých příčin problémů s vývojem v průzkumu Standish Group</a:t>
            </a:r>
          </a:p>
        </p:txBody>
      </p:sp>
      <p:sp>
        <p:nvSpPr>
          <p:cNvPr id="45061" name="Rectangle 3"/>
          <p:cNvSpPr>
            <a:spLocks noGrp="1" noChangeArrowheads="1"/>
          </p:cNvSpPr>
          <p:nvPr>
            <p:ph type="body" idx="1"/>
          </p:nvPr>
        </p:nvSpPr>
        <p:spPr>
          <a:xfrm>
            <a:off x="269875" y="1871663"/>
            <a:ext cx="9559925" cy="3887787"/>
          </a:xfrm>
        </p:spPr>
        <p:txBody>
          <a:bodyPr/>
          <a:lstStyle/>
          <a:p>
            <a:pPr eaLnBrk="1" hangingPunct="1">
              <a:lnSpc>
                <a:spcPct val="90000"/>
              </a:lnSpc>
              <a:buFontTx/>
              <a:buNone/>
            </a:pPr>
            <a:r>
              <a:rPr lang="cs-CZ" altLang="cs-CZ" smtClean="0">
                <a:latin typeface="Arial Narrow" panose="020B0606020202030204" pitchFamily="34" charset="0"/>
              </a:rPr>
              <a:t>Dotaz ve tvaru: Pro projekty, které skončily úspěchem  zaškrtněte ty faktory z následujícího seznamu, které byly rozhodující pro takový výsledek (tj. úspěch)</a:t>
            </a:r>
          </a:p>
          <a:p>
            <a:pPr eaLnBrk="1" hangingPunct="1">
              <a:lnSpc>
                <a:spcPct val="90000"/>
              </a:lnSpc>
              <a:buFontTx/>
              <a:buNone/>
            </a:pPr>
            <a:r>
              <a:rPr lang="cs-CZ" altLang="cs-CZ" smtClean="0">
                <a:latin typeface="Arial Narrow" panose="020B0606020202030204" pitchFamily="34" charset="0"/>
              </a:rPr>
              <a:t>Obdobně postavené dotazy pro ohrožené projekty a pro projekty, které byly zrušeny.</a:t>
            </a:r>
          </a:p>
          <a:p>
            <a:pPr eaLnBrk="1" hangingPunct="1">
              <a:lnSpc>
                <a:spcPct val="90000"/>
              </a:lnSpc>
              <a:buFontTx/>
              <a:buNone/>
            </a:pPr>
            <a:r>
              <a:rPr lang="cs-CZ" altLang="cs-CZ" smtClean="0">
                <a:latin typeface="Arial Narrow" panose="020B0606020202030204" pitchFamily="34" charset="0"/>
              </a:rPr>
              <a:t>Pro každou skupinu projektů (úspěšné, zrušené, částečně úspěšné) se pak vyhodnotilo v kolika procentech případů byl daný faktor uveden</a:t>
            </a:r>
            <a:r>
              <a:rPr lang="cs-CZ" altLang="cs-CZ" smtClean="0"/>
              <a:t>.</a:t>
            </a:r>
          </a:p>
        </p:txBody>
      </p:sp>
      <p:sp>
        <p:nvSpPr>
          <p:cNvPr id="45062" name="AutoShape 4"/>
          <p:cNvSpPr>
            <a:spLocks noChangeArrowheads="1"/>
          </p:cNvSpPr>
          <p:nvPr/>
        </p:nvSpPr>
        <p:spPr bwMode="auto">
          <a:xfrm>
            <a:off x="9326563" y="0"/>
            <a:ext cx="77787" cy="314325"/>
          </a:xfrm>
          <a:prstGeom prst="upArrow">
            <a:avLst>
              <a:gd name="adj1" fmla="val 50000"/>
              <a:gd name="adj2" fmla="val 10943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3"/>
          <p:cNvSpPr>
            <a:spLocks noGrp="1"/>
          </p:cNvSpPr>
          <p:nvPr>
            <p:ph type="dt" sz="quarter" idx="10"/>
          </p:nvPr>
        </p:nvSpPr>
        <p:spPr/>
        <p:txBody>
          <a:bodyPr/>
          <a:lstStyle/>
          <a:p>
            <a:pPr>
              <a:defRPr/>
            </a:pPr>
            <a:fld id="{7EB79353-D2D8-4BC1-8A87-F1F73F93B3E8}" type="datetime1">
              <a:rPr lang="cs-CZ"/>
              <a:pPr>
                <a:defRPr/>
              </a:pPr>
              <a:t>3.10.2015</a:t>
            </a:fld>
            <a:endParaRPr lang="cs-CZ"/>
          </a:p>
        </p:txBody>
      </p:sp>
      <p:sp>
        <p:nvSpPr>
          <p:cNvPr id="29"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0163406-D365-48BC-AB01-DD6F9D9D0760}" type="slidenum">
              <a:rPr lang="cs-CZ" altLang="cs-CZ">
                <a:latin typeface="Arial" panose="020B0604020202020204" pitchFamily="34" charset="0"/>
              </a:rPr>
              <a:pPr eaLnBrk="1" hangingPunct="1"/>
              <a:t>47</a:t>
            </a:fld>
            <a:endParaRPr lang="cs-CZ" altLang="cs-CZ">
              <a:latin typeface="Arial" panose="020B0604020202020204" pitchFamily="34" charset="0"/>
            </a:endParaRPr>
          </a:p>
        </p:txBody>
      </p:sp>
      <p:sp>
        <p:nvSpPr>
          <p:cNvPr id="46084" name="Rectangle 2"/>
          <p:cNvSpPr>
            <a:spLocks noGrp="1" noChangeArrowheads="1"/>
          </p:cNvSpPr>
          <p:nvPr>
            <p:ph type="title"/>
          </p:nvPr>
        </p:nvSpPr>
        <p:spPr/>
        <p:txBody>
          <a:bodyPr/>
          <a:lstStyle/>
          <a:p>
            <a:pPr eaLnBrk="1" hangingPunct="1"/>
            <a:r>
              <a:rPr lang="cs-CZ" altLang="cs-CZ" sz="3200" smtClean="0"/>
              <a:t>Příčiny úspěchů v procentech  </a:t>
            </a:r>
            <a:br>
              <a:rPr lang="cs-CZ" altLang="cs-CZ" sz="3200" smtClean="0"/>
            </a:br>
            <a:r>
              <a:rPr lang="cs-CZ" altLang="cs-CZ" sz="3200" smtClean="0"/>
              <a:t>(Standish, průzkum v roce 1994)</a:t>
            </a:r>
          </a:p>
        </p:txBody>
      </p:sp>
      <p:graphicFrame>
        <p:nvGraphicFramePr>
          <p:cNvPr id="17440" name="Group 32"/>
          <p:cNvGraphicFramePr>
            <a:graphicFrameLocks noGrp="1"/>
          </p:cNvGraphicFramePr>
          <p:nvPr/>
        </p:nvGraphicFramePr>
        <p:xfrm>
          <a:off x="736600" y="1584325"/>
          <a:ext cx="8029575" cy="2976564"/>
        </p:xfrm>
        <a:graphic>
          <a:graphicData uri="http://schemas.openxmlformats.org/drawingml/2006/table">
            <a:tbl>
              <a:tblPr/>
              <a:tblGrid>
                <a:gridCol w="5494338"/>
                <a:gridCol w="2535237"/>
              </a:tblGrid>
              <a:tr h="496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charset="0"/>
                        </a:rPr>
                        <a:t>Faktor úspěchu</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charset="0"/>
                        </a:rPr>
                        <a:t>% co zaškrtli</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Zainteresovanost uživatelů</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18 </a:t>
                      </a:r>
                    </a:p>
                  </a:txBody>
                  <a:tcPr marL="99060" marR="990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Podpora managementu uživatele</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          16</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6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Jasné požadavky</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          15</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Realistická očekávání</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          10</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Správná dekompozice úkolu</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rPr>
                        <a:t>            9</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08" name="Text Box 30"/>
          <p:cNvSpPr txBox="1">
            <a:spLocks noChangeArrowheads="1"/>
          </p:cNvSpPr>
          <p:nvPr/>
        </p:nvSpPr>
        <p:spPr bwMode="auto">
          <a:xfrm>
            <a:off x="579438" y="4600575"/>
            <a:ext cx="90154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Všimněme si, že mezi příčinami úspěchu není technická kompetentnost vývojářů. Jistě by se pochlubili, kdyby si to mysleli. Problém je v tom, co udělat a jak to manažersky podpořit </a:t>
            </a:r>
          </a:p>
        </p:txBody>
      </p:sp>
      <p:sp>
        <p:nvSpPr>
          <p:cNvPr id="46109" name="AutoShape 31"/>
          <p:cNvSpPr>
            <a:spLocks noChangeArrowheads="1"/>
          </p:cNvSpPr>
          <p:nvPr/>
        </p:nvSpPr>
        <p:spPr bwMode="auto">
          <a:xfrm>
            <a:off x="9250363" y="109538"/>
            <a:ext cx="76200" cy="273050"/>
          </a:xfrm>
          <a:prstGeom prst="upArrow">
            <a:avLst>
              <a:gd name="adj1" fmla="val 50000"/>
              <a:gd name="adj2" fmla="val 97049"/>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3"/>
          <p:cNvSpPr>
            <a:spLocks noGrp="1"/>
          </p:cNvSpPr>
          <p:nvPr>
            <p:ph type="dt" sz="quarter" idx="10"/>
          </p:nvPr>
        </p:nvSpPr>
        <p:spPr/>
        <p:txBody>
          <a:bodyPr/>
          <a:lstStyle/>
          <a:p>
            <a:pPr>
              <a:defRPr/>
            </a:pPr>
            <a:fld id="{16ADAF1D-A0E2-44E1-AE29-9ADA4412C169}" type="datetime1">
              <a:rPr lang="cs-CZ"/>
              <a:pPr>
                <a:defRPr/>
              </a:pPr>
              <a:t>3.10.2015</a:t>
            </a:fld>
            <a:endParaRPr lang="cs-CZ"/>
          </a:p>
        </p:txBody>
      </p:sp>
      <p:sp>
        <p:nvSpPr>
          <p:cNvPr id="3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671B081-A418-4BC6-8D19-DBF62ECC1446}" type="slidenum">
              <a:rPr lang="cs-CZ" altLang="cs-CZ">
                <a:latin typeface="Arial" panose="020B0604020202020204" pitchFamily="34" charset="0"/>
              </a:rPr>
              <a:pPr eaLnBrk="1" hangingPunct="1"/>
              <a:t>48</a:t>
            </a:fld>
            <a:endParaRPr lang="cs-CZ" altLang="cs-CZ">
              <a:latin typeface="Arial" panose="020B0604020202020204" pitchFamily="34" charset="0"/>
            </a:endParaRPr>
          </a:p>
        </p:txBody>
      </p:sp>
      <p:sp>
        <p:nvSpPr>
          <p:cNvPr id="47108" name="Rectangle 2"/>
          <p:cNvSpPr>
            <a:spLocks noGrp="1" noChangeArrowheads="1"/>
          </p:cNvSpPr>
          <p:nvPr>
            <p:ph type="title"/>
          </p:nvPr>
        </p:nvSpPr>
        <p:spPr>
          <a:xfrm>
            <a:off x="736600" y="360363"/>
            <a:ext cx="8356600" cy="1079500"/>
          </a:xfrm>
        </p:spPr>
        <p:txBody>
          <a:bodyPr/>
          <a:lstStyle/>
          <a:p>
            <a:pPr eaLnBrk="1" hangingPunct="1"/>
            <a:r>
              <a:rPr lang="cs-CZ" altLang="cs-CZ" sz="3600" smtClean="0"/>
              <a:t>Příčiny nedosažení cílů v procentech</a:t>
            </a:r>
          </a:p>
        </p:txBody>
      </p:sp>
      <p:graphicFrame>
        <p:nvGraphicFramePr>
          <p:cNvPr id="18471" name="Group 39"/>
          <p:cNvGraphicFramePr>
            <a:graphicFrameLocks noGrp="1"/>
          </p:cNvGraphicFramePr>
          <p:nvPr/>
        </p:nvGraphicFramePr>
        <p:xfrm>
          <a:off x="1063625" y="1295400"/>
          <a:ext cx="7664450" cy="4624596"/>
        </p:xfrm>
        <a:graphic>
          <a:graphicData uri="http://schemas.openxmlformats.org/drawingml/2006/table">
            <a:tbl>
              <a:tblPr/>
              <a:tblGrid>
                <a:gridCol w="5186363"/>
                <a:gridCol w="2478087"/>
              </a:tblGrid>
              <a:tr h="944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1" u="none" strike="noStrike" cap="none" normalizeH="0" baseline="0" smtClean="0">
                          <a:ln>
                            <a:noFill/>
                          </a:ln>
                          <a:solidFill>
                            <a:schemeClr val="tx1"/>
                          </a:solidFill>
                          <a:effectLst/>
                          <a:latin typeface="Arial" charset="0"/>
                        </a:rPr>
                        <a:t>Faktor potíží ohrožujících projekt </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1" u="none" strike="noStrike" cap="none" normalizeH="0" baseline="0" smtClean="0">
                          <a:ln>
                            <a:noFill/>
                          </a:ln>
                          <a:solidFill>
                            <a:schemeClr val="tx1"/>
                          </a:solidFill>
                          <a:effectLst/>
                          <a:latin typeface="Arial" charset="0"/>
                        </a:rPr>
                        <a:t>% zaškrtlo</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Uživatel neschopen říci, co chce</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13</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Neúplnost požadavků</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12</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Mizerná podpora managementů</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           8</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Technologická nekompetentnost</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7</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Chyběly zdroje</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6</a:t>
                      </a:r>
                    </a:p>
                  </a:txBody>
                  <a:tcPr marL="99060" marR="99060"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Přehnaná očekávání</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6</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Termíny</a:t>
                      </a:r>
                    </a:p>
                  </a:txBody>
                  <a:tcPr marL="99060" marR="99060"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4</a:t>
                      </a:r>
                    </a:p>
                  </a:txBody>
                  <a:tcPr marL="99060" marR="99060"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quarter" idx="10"/>
          </p:nvPr>
        </p:nvSpPr>
        <p:spPr/>
        <p:txBody>
          <a:bodyPr/>
          <a:lstStyle/>
          <a:p>
            <a:pPr>
              <a:defRPr/>
            </a:pPr>
            <a:fld id="{ECF173FB-CBAD-4E5B-9354-EC7668AD4896}" type="datetime1">
              <a:rPr lang="cs-CZ"/>
              <a:pPr>
                <a:defRPr/>
              </a:pPr>
              <a:t>3.10.2015</a:t>
            </a:fld>
            <a:endParaRPr lang="cs-CZ"/>
          </a:p>
        </p:txBody>
      </p:sp>
      <p:sp>
        <p:nvSpPr>
          <p:cNvPr id="24"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3F42895-ADAC-4015-BA20-3C2AAFDAC79D}" type="slidenum">
              <a:rPr lang="cs-CZ" altLang="cs-CZ">
                <a:latin typeface="Arial" panose="020B0604020202020204" pitchFamily="34" charset="0"/>
              </a:rPr>
              <a:pPr eaLnBrk="1" hangingPunct="1"/>
              <a:t>49</a:t>
            </a:fld>
            <a:endParaRPr lang="cs-CZ" altLang="cs-CZ">
              <a:latin typeface="Arial" panose="020B0604020202020204" pitchFamily="34" charset="0"/>
            </a:endParaRPr>
          </a:p>
        </p:txBody>
      </p:sp>
      <p:sp>
        <p:nvSpPr>
          <p:cNvPr id="48132" name="Rectangle 2"/>
          <p:cNvSpPr>
            <a:spLocks noGrp="1" noChangeArrowheads="1"/>
          </p:cNvSpPr>
          <p:nvPr>
            <p:ph type="title"/>
          </p:nvPr>
        </p:nvSpPr>
        <p:spPr/>
        <p:txBody>
          <a:bodyPr/>
          <a:lstStyle/>
          <a:p>
            <a:pPr eaLnBrk="1" hangingPunct="1"/>
            <a:r>
              <a:rPr lang="cs-CZ" altLang="cs-CZ" sz="4000" smtClean="0"/>
              <a:t>Příčiny krachů v procentech, Standish 1993</a:t>
            </a:r>
          </a:p>
        </p:txBody>
      </p:sp>
      <p:graphicFrame>
        <p:nvGraphicFramePr>
          <p:cNvPr id="19484" name="Group 28"/>
          <p:cNvGraphicFramePr>
            <a:graphicFrameLocks noGrp="1"/>
          </p:cNvGraphicFramePr>
          <p:nvPr/>
        </p:nvGraphicFramePr>
        <p:xfrm>
          <a:off x="655638" y="2082800"/>
          <a:ext cx="8027987" cy="3746500"/>
        </p:xfrm>
        <a:graphic>
          <a:graphicData uri="http://schemas.openxmlformats.org/drawingml/2006/table">
            <a:tbl>
              <a:tblPr/>
              <a:tblGrid>
                <a:gridCol w="6226175"/>
                <a:gridCol w="1801812"/>
              </a:tblGrid>
              <a:tr h="882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Nekompletní a nejasné požadavky</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22</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Nezájem + malá podpora uživatelů</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12</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2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Chybějící zdroje (krátké peníze i termíny)</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11</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Nerealistická očekávání</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10</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Management na to házel bobek</a:t>
                      </a:r>
                    </a:p>
                  </a:txBody>
                  <a:tcPr marL="99060" marR="9906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9</a:t>
                      </a: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3"/>
          <p:cNvSpPr>
            <a:spLocks noGrp="1"/>
          </p:cNvSpPr>
          <p:nvPr>
            <p:ph type="dt" sz="quarter" idx="10"/>
          </p:nvPr>
        </p:nvSpPr>
        <p:spPr/>
        <p:txBody>
          <a:bodyPr/>
          <a:lstStyle/>
          <a:p>
            <a:pPr>
              <a:defRPr/>
            </a:pPr>
            <a:fld id="{B5A31239-A4D6-4148-B96F-8D8282068B9D}" type="datetime1">
              <a:rPr lang="cs-CZ"/>
              <a:pPr>
                <a:defRPr/>
              </a:pPr>
              <a:t>3.10.2015</a:t>
            </a:fld>
            <a:endParaRPr lang="cs-CZ"/>
          </a:p>
        </p:txBody>
      </p:sp>
      <p:sp>
        <p:nvSpPr>
          <p:cNvPr id="39"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A5D9945-3E6E-490F-ADFA-377B338B2D7F}" type="slidenum">
              <a:rPr lang="cs-CZ" altLang="cs-CZ">
                <a:latin typeface="Arial" panose="020B0604020202020204" pitchFamily="34" charset="0"/>
              </a:rPr>
              <a:pPr eaLnBrk="1" hangingPunct="1"/>
              <a:t>5</a:t>
            </a:fld>
            <a:endParaRPr lang="cs-CZ" altLang="cs-CZ">
              <a:latin typeface="Arial" panose="020B0604020202020204" pitchFamily="34" charset="0"/>
            </a:endParaRPr>
          </a:p>
        </p:txBody>
      </p:sp>
      <p:sp>
        <p:nvSpPr>
          <p:cNvPr id="5124" name="Rectangle 1026"/>
          <p:cNvSpPr>
            <a:spLocks noGrp="1" noChangeArrowheads="1"/>
          </p:cNvSpPr>
          <p:nvPr>
            <p:ph type="title"/>
          </p:nvPr>
        </p:nvSpPr>
        <p:spPr>
          <a:xfrm>
            <a:off x="425450" y="246063"/>
            <a:ext cx="8978900" cy="1409700"/>
          </a:xfrm>
          <a:ln>
            <a:solidFill>
              <a:schemeClr val="bg1"/>
            </a:solidFill>
            <a:miter lim="800000"/>
            <a:headEnd/>
            <a:tailEnd/>
          </a:ln>
        </p:spPr>
        <p:txBody>
          <a:bodyPr/>
          <a:lstStyle/>
          <a:p>
            <a:pPr eaLnBrk="1" hangingPunct="1"/>
            <a:r>
              <a:rPr lang="cs-CZ" altLang="cs-CZ" sz="3200" dirty="0" smtClean="0"/>
              <a:t>Informační systém je vždy součástí většího systému </a:t>
            </a:r>
            <a:r>
              <a:rPr lang="cs-CZ" altLang="cs-CZ" sz="3200" dirty="0" smtClean="0">
                <a:solidFill>
                  <a:srgbClr val="FF0000"/>
                </a:solidFill>
              </a:rPr>
              <a:t>zahrnujícího i lidi,</a:t>
            </a:r>
            <a:r>
              <a:rPr lang="cs-CZ" altLang="cs-CZ" sz="3200" dirty="0" smtClean="0"/>
              <a:t> neautomatizované činnosti </a:t>
            </a:r>
            <a:r>
              <a:rPr lang="cs-CZ" altLang="cs-CZ" sz="3200" b="1" dirty="0" smtClean="0"/>
              <a:t>a</a:t>
            </a:r>
            <a:r>
              <a:rPr lang="cs-CZ" altLang="cs-CZ" sz="3200" dirty="0" smtClean="0"/>
              <a:t> </a:t>
            </a:r>
            <a:r>
              <a:rPr lang="cs-CZ" altLang="cs-CZ" sz="3200" b="1" dirty="0" smtClean="0"/>
              <a:t>jiné systémy,</a:t>
            </a:r>
            <a:r>
              <a:rPr lang="cs-CZ" altLang="cs-CZ" sz="1400" b="1" dirty="0" smtClean="0"/>
              <a:t> </a:t>
            </a:r>
            <a:endParaRPr lang="cs-CZ" altLang="cs-CZ" sz="3200" dirty="0" smtClean="0"/>
          </a:p>
        </p:txBody>
      </p:sp>
      <p:sp>
        <p:nvSpPr>
          <p:cNvPr id="5125" name="Oval 1027"/>
          <p:cNvSpPr>
            <a:spLocks noChangeArrowheads="1"/>
          </p:cNvSpPr>
          <p:nvPr/>
        </p:nvSpPr>
        <p:spPr bwMode="auto">
          <a:xfrm>
            <a:off x="1508125" y="3171825"/>
            <a:ext cx="1317625" cy="749300"/>
          </a:xfrm>
          <a:prstGeom prst="ellipse">
            <a:avLst/>
          </a:pr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5126" name="Text Box 1028"/>
          <p:cNvSpPr txBox="1">
            <a:spLocks noChangeArrowheads="1"/>
          </p:cNvSpPr>
          <p:nvPr/>
        </p:nvSpPr>
        <p:spPr bwMode="auto">
          <a:xfrm>
            <a:off x="1431925" y="3171825"/>
            <a:ext cx="1779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sz="2400">
              <a:latin typeface="Arial" panose="020B0604020202020204" pitchFamily="34" charset="0"/>
            </a:endParaRPr>
          </a:p>
        </p:txBody>
      </p:sp>
      <p:sp>
        <p:nvSpPr>
          <p:cNvPr id="5127" name="Text Box 1029"/>
          <p:cNvSpPr txBox="1">
            <a:spLocks noChangeArrowheads="1"/>
          </p:cNvSpPr>
          <p:nvPr/>
        </p:nvSpPr>
        <p:spPr bwMode="auto">
          <a:xfrm>
            <a:off x="1663700" y="3171825"/>
            <a:ext cx="1162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SW podpora</a:t>
            </a:r>
          </a:p>
        </p:txBody>
      </p:sp>
      <p:sp>
        <p:nvSpPr>
          <p:cNvPr id="5128" name="Oval 1030"/>
          <p:cNvSpPr>
            <a:spLocks noChangeArrowheads="1"/>
          </p:cNvSpPr>
          <p:nvPr/>
        </p:nvSpPr>
        <p:spPr bwMode="auto">
          <a:xfrm>
            <a:off x="1352550" y="2967038"/>
            <a:ext cx="2479675" cy="1157287"/>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5129" name="Text Box 1031"/>
          <p:cNvSpPr txBox="1">
            <a:spLocks noChangeArrowheads="1"/>
          </p:cNvSpPr>
          <p:nvPr/>
        </p:nvSpPr>
        <p:spPr bwMode="auto">
          <a:xfrm>
            <a:off x="2786063" y="3546475"/>
            <a:ext cx="11604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dirty="0">
                <a:latin typeface="Arial" panose="020B0604020202020204" pitchFamily="34" charset="0"/>
              </a:rPr>
              <a:t>Neautomatizováno, </a:t>
            </a:r>
          </a:p>
        </p:txBody>
      </p:sp>
      <p:sp>
        <p:nvSpPr>
          <p:cNvPr id="5130" name="Oval 1032"/>
          <p:cNvSpPr>
            <a:spLocks noChangeArrowheads="1"/>
          </p:cNvSpPr>
          <p:nvPr/>
        </p:nvSpPr>
        <p:spPr bwMode="auto">
          <a:xfrm>
            <a:off x="1044575" y="2968625"/>
            <a:ext cx="3095625" cy="1905000"/>
          </a:xfrm>
          <a:prstGeom prst="ellipse">
            <a:avLst/>
          </a:prstGeom>
          <a:noFill/>
          <a:ln w="444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pic>
        <p:nvPicPr>
          <p:cNvPr id="5131" name="Picture 103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08125" y="4056063"/>
            <a:ext cx="206375" cy="388937"/>
          </a:xfrm>
          <a:noFill/>
        </p:spPr>
      </p:pic>
      <p:pic>
        <p:nvPicPr>
          <p:cNvPr id="5132" name="Picture 10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5063" y="3989388"/>
            <a:ext cx="2047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3" name="Text Box 1035"/>
          <p:cNvSpPr txBox="1">
            <a:spLocks noChangeArrowheads="1"/>
          </p:cNvSpPr>
          <p:nvPr/>
        </p:nvSpPr>
        <p:spPr bwMode="auto">
          <a:xfrm>
            <a:off x="2205038" y="4192588"/>
            <a:ext cx="16240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Koncoví uživatelé</a:t>
            </a:r>
          </a:p>
        </p:txBody>
      </p:sp>
      <p:sp>
        <p:nvSpPr>
          <p:cNvPr id="5134" name="Oval 1036"/>
          <p:cNvSpPr>
            <a:spLocks noChangeArrowheads="1"/>
          </p:cNvSpPr>
          <p:nvPr/>
        </p:nvSpPr>
        <p:spPr bwMode="auto">
          <a:xfrm>
            <a:off x="968375" y="2695575"/>
            <a:ext cx="4873625" cy="2451100"/>
          </a:xfrm>
          <a:prstGeom prst="ellipse">
            <a:avLst/>
          </a:prstGeom>
          <a:noFill/>
          <a:ln w="4445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5135" name="Text Box 1037"/>
          <p:cNvSpPr txBox="1">
            <a:spLocks noChangeArrowheads="1"/>
          </p:cNvSpPr>
          <p:nvPr/>
        </p:nvSpPr>
        <p:spPr bwMode="auto">
          <a:xfrm>
            <a:off x="4140200" y="3444875"/>
            <a:ext cx="2014538"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Uživatel (organizace</a:t>
            </a:r>
            <a:r>
              <a:rPr lang="cs-CZ" altLang="cs-CZ" sz="2400">
                <a:latin typeface="Arial" panose="020B0604020202020204" pitchFamily="34" charset="0"/>
              </a:rPr>
              <a:t>)</a:t>
            </a:r>
          </a:p>
          <a:p>
            <a:pPr algn="l" eaLnBrk="1" hangingPunct="1">
              <a:spcBef>
                <a:spcPct val="50000"/>
              </a:spcBef>
            </a:pPr>
            <a:endParaRPr lang="cs-CZ" altLang="cs-CZ" sz="2400">
              <a:latin typeface="Arial" panose="020B0604020202020204" pitchFamily="34" charset="0"/>
            </a:endParaRPr>
          </a:p>
        </p:txBody>
      </p:sp>
      <p:sp>
        <p:nvSpPr>
          <p:cNvPr id="5136" name="Text Box 1038"/>
          <p:cNvSpPr txBox="1">
            <a:spLocks noChangeArrowheads="1"/>
          </p:cNvSpPr>
          <p:nvPr/>
        </p:nvSpPr>
        <p:spPr bwMode="auto">
          <a:xfrm>
            <a:off x="306388" y="2232025"/>
            <a:ext cx="2476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3200">
                <a:latin typeface="Arial" panose="020B0604020202020204" pitchFamily="34" charset="0"/>
              </a:rPr>
              <a:t>Vnější svět</a:t>
            </a:r>
          </a:p>
        </p:txBody>
      </p:sp>
      <p:sp>
        <p:nvSpPr>
          <p:cNvPr id="5137" name="Text Box 1039"/>
          <p:cNvSpPr txBox="1">
            <a:spLocks noChangeArrowheads="1"/>
          </p:cNvSpPr>
          <p:nvPr/>
        </p:nvSpPr>
        <p:spPr bwMode="auto">
          <a:xfrm>
            <a:off x="5767388" y="2627313"/>
            <a:ext cx="3714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3200">
                <a:latin typeface="Arial" panose="020B0604020202020204" pitchFamily="34" charset="0"/>
              </a:rPr>
              <a:t>Vnější svět (jiné IS)</a:t>
            </a:r>
          </a:p>
        </p:txBody>
      </p:sp>
      <p:sp>
        <p:nvSpPr>
          <p:cNvPr id="5138" name="Text Box 1040"/>
          <p:cNvSpPr txBox="1">
            <a:spLocks noChangeArrowheads="1"/>
          </p:cNvSpPr>
          <p:nvPr/>
        </p:nvSpPr>
        <p:spPr bwMode="auto">
          <a:xfrm>
            <a:off x="1122363" y="5418138"/>
            <a:ext cx="33655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3200">
                <a:latin typeface="Arial" panose="020B0604020202020204" pitchFamily="34" charset="0"/>
              </a:rPr>
              <a:t>Vnější svět</a:t>
            </a:r>
          </a:p>
        </p:txBody>
      </p:sp>
      <p:sp>
        <p:nvSpPr>
          <p:cNvPr id="5139" name="Text Box 1041"/>
          <p:cNvSpPr txBox="1">
            <a:spLocks noChangeArrowheads="1"/>
          </p:cNvSpPr>
          <p:nvPr/>
        </p:nvSpPr>
        <p:spPr bwMode="auto">
          <a:xfrm>
            <a:off x="6075363" y="3989388"/>
            <a:ext cx="33670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3200">
                <a:latin typeface="Arial" panose="020B0604020202020204" pitchFamily="34" charset="0"/>
              </a:rPr>
              <a:t>Vnější svět</a:t>
            </a:r>
          </a:p>
        </p:txBody>
      </p:sp>
      <p:sp>
        <p:nvSpPr>
          <p:cNvPr id="5140" name="Line 1042"/>
          <p:cNvSpPr>
            <a:spLocks noChangeShapeType="1"/>
          </p:cNvSpPr>
          <p:nvPr/>
        </p:nvSpPr>
        <p:spPr bwMode="auto">
          <a:xfrm flipV="1">
            <a:off x="2514600" y="3103563"/>
            <a:ext cx="3327400" cy="2730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1" name="Line 1043"/>
          <p:cNvSpPr>
            <a:spLocks noChangeShapeType="1"/>
          </p:cNvSpPr>
          <p:nvPr/>
        </p:nvSpPr>
        <p:spPr bwMode="auto">
          <a:xfrm>
            <a:off x="1663700" y="2832100"/>
            <a:ext cx="309563" cy="6127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2" name="Line 1044"/>
          <p:cNvSpPr>
            <a:spLocks noChangeShapeType="1"/>
          </p:cNvSpPr>
          <p:nvPr/>
        </p:nvSpPr>
        <p:spPr bwMode="auto">
          <a:xfrm>
            <a:off x="3289300" y="3852863"/>
            <a:ext cx="153988" cy="271462"/>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3" name="Line 1045"/>
          <p:cNvSpPr>
            <a:spLocks noChangeShapeType="1"/>
          </p:cNvSpPr>
          <p:nvPr/>
        </p:nvSpPr>
        <p:spPr bwMode="auto">
          <a:xfrm flipH="1">
            <a:off x="1973263" y="3716338"/>
            <a:ext cx="155575" cy="476250"/>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4" name="Line 1046"/>
          <p:cNvSpPr>
            <a:spLocks noChangeShapeType="1"/>
          </p:cNvSpPr>
          <p:nvPr/>
        </p:nvSpPr>
        <p:spPr bwMode="auto">
          <a:xfrm>
            <a:off x="2747963" y="2559050"/>
            <a:ext cx="0" cy="6127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5" name="Text Box 1047"/>
          <p:cNvSpPr txBox="1">
            <a:spLocks noChangeArrowheads="1"/>
          </p:cNvSpPr>
          <p:nvPr/>
        </p:nvSpPr>
        <p:spPr bwMode="auto">
          <a:xfrm>
            <a:off x="5302250" y="4805363"/>
            <a:ext cx="372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Koncoví uživatelé – přímo se      systémem pracují</a:t>
            </a:r>
          </a:p>
        </p:txBody>
      </p:sp>
      <p:sp>
        <p:nvSpPr>
          <p:cNvPr id="5146" name="Text Box 1048"/>
          <p:cNvSpPr txBox="1">
            <a:spLocks noChangeArrowheads="1"/>
          </p:cNvSpPr>
          <p:nvPr/>
        </p:nvSpPr>
        <p:spPr bwMode="auto">
          <a:xfrm>
            <a:off x="4538663" y="5553075"/>
            <a:ext cx="39322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a:latin typeface="Arial" panose="020B0604020202020204" pitchFamily="34" charset="0"/>
              </a:rPr>
              <a:t>Uživatelem se </a:t>
            </a:r>
            <a:r>
              <a:rPr lang="cs-CZ" altLang="cs-CZ" dirty="0" smtClean="0">
                <a:latin typeface="Arial" panose="020B0604020202020204" pitchFamily="34" charset="0"/>
              </a:rPr>
              <a:t>míní organizace</a:t>
            </a:r>
            <a:r>
              <a:rPr lang="cs-CZ" altLang="cs-CZ" dirty="0">
                <a:latin typeface="Arial" panose="020B0604020202020204" pitchFamily="34" charset="0"/>
              </a:rPr>
              <a:t>, která IS využívá</a:t>
            </a:r>
          </a:p>
        </p:txBody>
      </p:sp>
      <p:sp>
        <p:nvSpPr>
          <p:cNvPr id="5147" name="Line 1049"/>
          <p:cNvSpPr>
            <a:spLocks noChangeShapeType="1"/>
          </p:cNvSpPr>
          <p:nvPr/>
        </p:nvSpPr>
        <p:spPr bwMode="auto">
          <a:xfrm flipV="1">
            <a:off x="3908425" y="3444875"/>
            <a:ext cx="231775" cy="2032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8" name="Line 1050"/>
          <p:cNvSpPr>
            <a:spLocks noChangeShapeType="1"/>
          </p:cNvSpPr>
          <p:nvPr/>
        </p:nvSpPr>
        <p:spPr bwMode="auto">
          <a:xfrm>
            <a:off x="3440113" y="3960813"/>
            <a:ext cx="574675" cy="6477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49" name="Line 1051"/>
          <p:cNvSpPr>
            <a:spLocks noChangeShapeType="1"/>
          </p:cNvSpPr>
          <p:nvPr/>
        </p:nvSpPr>
        <p:spPr bwMode="auto">
          <a:xfrm>
            <a:off x="3443288" y="2219325"/>
            <a:ext cx="852487" cy="0"/>
          </a:xfrm>
          <a:prstGeom prst="line">
            <a:avLst/>
          </a:prstGeom>
          <a:noFill/>
          <a:ln w="349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5150" name="Text Box 1052"/>
          <p:cNvSpPr txBox="1">
            <a:spLocks noChangeArrowheads="1"/>
          </p:cNvSpPr>
          <p:nvPr/>
        </p:nvSpPr>
        <p:spPr bwMode="auto">
          <a:xfrm>
            <a:off x="4295775" y="1879600"/>
            <a:ext cx="20129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Hranice IS v užším smyslu</a:t>
            </a:r>
          </a:p>
        </p:txBody>
      </p:sp>
      <p:sp>
        <p:nvSpPr>
          <p:cNvPr id="5151" name="Line 1053"/>
          <p:cNvSpPr>
            <a:spLocks noChangeShapeType="1"/>
          </p:cNvSpPr>
          <p:nvPr/>
        </p:nvSpPr>
        <p:spPr bwMode="auto">
          <a:xfrm>
            <a:off x="5146675" y="4397375"/>
            <a:ext cx="928688" cy="27146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52" name="Line 1054"/>
          <p:cNvSpPr>
            <a:spLocks noChangeShapeType="1"/>
          </p:cNvSpPr>
          <p:nvPr/>
        </p:nvSpPr>
        <p:spPr bwMode="auto">
          <a:xfrm flipH="1">
            <a:off x="2540000" y="4824413"/>
            <a:ext cx="80963" cy="5556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53" name="AutoShape 1055"/>
          <p:cNvSpPr>
            <a:spLocks noChangeArrowheads="1"/>
          </p:cNvSpPr>
          <p:nvPr/>
        </p:nvSpPr>
        <p:spPr bwMode="auto">
          <a:xfrm>
            <a:off x="9482138"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pic>
        <p:nvPicPr>
          <p:cNvPr id="5154" name="Picture 10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3263" y="4192588"/>
            <a:ext cx="203200"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5" name="Picture 10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1513" y="4124325"/>
            <a:ext cx="206375"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6" name="Text Box 1058"/>
          <p:cNvSpPr txBox="1">
            <a:spLocks noChangeArrowheads="1"/>
          </p:cNvSpPr>
          <p:nvPr/>
        </p:nvSpPr>
        <p:spPr bwMode="auto">
          <a:xfrm>
            <a:off x="3932238" y="4392613"/>
            <a:ext cx="147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Jiné IS dané organizace</a:t>
            </a:r>
          </a:p>
        </p:txBody>
      </p:sp>
      <p:sp>
        <p:nvSpPr>
          <p:cNvPr id="5157" name="Line 1059"/>
          <p:cNvSpPr>
            <a:spLocks noChangeShapeType="1"/>
          </p:cNvSpPr>
          <p:nvPr/>
        </p:nvSpPr>
        <p:spPr bwMode="auto">
          <a:xfrm flipH="1">
            <a:off x="3276600" y="4608513"/>
            <a:ext cx="711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158" name="Line 1061"/>
          <p:cNvSpPr>
            <a:spLocks noChangeShapeType="1"/>
          </p:cNvSpPr>
          <p:nvPr/>
        </p:nvSpPr>
        <p:spPr bwMode="auto">
          <a:xfrm>
            <a:off x="6075363" y="2219325"/>
            <a:ext cx="6985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159" name="Text Box 1062"/>
          <p:cNvSpPr txBox="1">
            <a:spLocks noChangeArrowheads="1"/>
          </p:cNvSpPr>
          <p:nvPr/>
        </p:nvSpPr>
        <p:spPr bwMode="auto">
          <a:xfrm>
            <a:off x="6694488" y="1879600"/>
            <a:ext cx="24780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Hranice IS s jeho koncovými uživateli</a:t>
            </a:r>
          </a:p>
        </p:txBody>
      </p:sp>
      <p:sp>
        <p:nvSpPr>
          <p:cNvPr id="2" name="TextovéPole 1"/>
          <p:cNvSpPr txBox="1"/>
          <p:nvPr/>
        </p:nvSpPr>
        <p:spPr>
          <a:xfrm>
            <a:off x="6006353" y="3253159"/>
            <a:ext cx="2837680" cy="646331"/>
          </a:xfrm>
          <a:prstGeom prst="rect">
            <a:avLst/>
          </a:prstGeom>
          <a:noFill/>
        </p:spPr>
        <p:txBody>
          <a:bodyPr wrap="square" rtlCol="0">
            <a:spAutoFit/>
          </a:bodyPr>
          <a:lstStyle/>
          <a:p>
            <a:r>
              <a:rPr lang="cs-CZ" dirty="0" smtClean="0"/>
              <a:t>IS může obsahovat neautomatizované činnosti</a:t>
            </a:r>
            <a:endParaRPr lang="en-US" dirty="0"/>
          </a:p>
        </p:txBody>
      </p:sp>
      <p:sp>
        <p:nvSpPr>
          <p:cNvPr id="41" name="Text Box 1031"/>
          <p:cNvSpPr txBox="1">
            <a:spLocks noChangeArrowheads="1"/>
          </p:cNvSpPr>
          <p:nvPr/>
        </p:nvSpPr>
        <p:spPr bwMode="auto">
          <a:xfrm>
            <a:off x="3905491" y="2687720"/>
            <a:ext cx="11604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dirty="0">
                <a:latin typeface="Arial" panose="020B0604020202020204" pitchFamily="34" charset="0"/>
              </a:rPr>
              <a:t>Neautomatizováno,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502D23E-84E3-4949-85D5-A31CE03733C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2191316-88CB-4D45-9918-E6BF464406AD}" type="slidenum">
              <a:rPr lang="cs-CZ" altLang="cs-CZ">
                <a:latin typeface="Arial" panose="020B0604020202020204" pitchFamily="34" charset="0"/>
              </a:rPr>
              <a:pPr eaLnBrk="1" hangingPunct="1"/>
              <a:t>50</a:t>
            </a:fld>
            <a:endParaRPr lang="cs-CZ" altLang="cs-CZ">
              <a:latin typeface="Arial" panose="020B0604020202020204" pitchFamily="34" charset="0"/>
            </a:endParaRPr>
          </a:p>
        </p:txBody>
      </p:sp>
      <p:sp>
        <p:nvSpPr>
          <p:cNvPr id="50180" name="Rectangle 2"/>
          <p:cNvSpPr>
            <a:spLocks noGrp="1" noChangeArrowheads="1"/>
          </p:cNvSpPr>
          <p:nvPr>
            <p:ph type="title"/>
          </p:nvPr>
        </p:nvSpPr>
        <p:spPr/>
        <p:txBody>
          <a:bodyPr/>
          <a:lstStyle/>
          <a:p>
            <a:pPr eaLnBrk="1" hangingPunct="1"/>
            <a:r>
              <a:rPr lang="cs-CZ" altLang="cs-CZ" smtClean="0"/>
              <a:t>Pozorování</a:t>
            </a:r>
          </a:p>
        </p:txBody>
      </p:sp>
      <p:sp>
        <p:nvSpPr>
          <p:cNvPr id="50181" name="Rectangle 3"/>
          <p:cNvSpPr>
            <a:spLocks noGrp="1" noChangeArrowheads="1"/>
          </p:cNvSpPr>
          <p:nvPr>
            <p:ph type="body" idx="1"/>
          </p:nvPr>
        </p:nvSpPr>
        <p:spPr/>
        <p:txBody>
          <a:bodyPr/>
          <a:lstStyle/>
          <a:p>
            <a:pPr eaLnBrk="1" hangingPunct="1"/>
            <a:r>
              <a:rPr lang="cs-CZ" altLang="cs-CZ" smtClean="0"/>
              <a:t>Vliv technických faktorů klesá</a:t>
            </a:r>
          </a:p>
          <a:p>
            <a:pPr eaLnBrk="1" hangingPunct="1"/>
            <a:r>
              <a:rPr lang="cs-CZ" altLang="cs-CZ" smtClean="0"/>
              <a:t>Vliv manažerských faktorů a spolupráce s uživateli roste</a:t>
            </a:r>
          </a:p>
          <a:p>
            <a:pPr eaLnBrk="1" hangingPunct="1"/>
            <a:r>
              <a:rPr lang="cs-CZ" altLang="cs-CZ" smtClean="0"/>
              <a:t>Důležitost omezení úkolu na rozumné jádro</a:t>
            </a:r>
          </a:p>
          <a:p>
            <a:pPr eaLnBrk="1" hangingPunct="1"/>
            <a:r>
              <a:rPr lang="cs-CZ" altLang="cs-CZ" smtClean="0"/>
              <a:t>2000 – nově se objevil vliv architektury, </a:t>
            </a:r>
          </a:p>
          <a:p>
            <a:pPr eaLnBrk="1" hangingPunct="1">
              <a:buFontTx/>
              <a:buNone/>
            </a:pPr>
            <a:r>
              <a:rPr lang="cs-CZ" altLang="cs-CZ" smtClean="0"/>
              <a:t>Problém metodologie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BC69B24F-D82D-4151-A563-3762D1D2D6FD}"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D1D678C-100D-45D7-9920-02314254C2D4}" type="slidenum">
              <a:rPr lang="cs-CZ" altLang="cs-CZ">
                <a:latin typeface="Arial" panose="020B0604020202020204" pitchFamily="34" charset="0"/>
              </a:rPr>
              <a:pPr eaLnBrk="1" hangingPunct="1"/>
              <a:t>51</a:t>
            </a:fld>
            <a:endParaRPr lang="cs-CZ" altLang="cs-CZ">
              <a:latin typeface="Arial" panose="020B0604020202020204" pitchFamily="34" charset="0"/>
            </a:endParaRPr>
          </a:p>
        </p:txBody>
      </p:sp>
      <p:sp>
        <p:nvSpPr>
          <p:cNvPr id="51204" name="Rectangle 2"/>
          <p:cNvSpPr>
            <a:spLocks noGrp="1" noChangeArrowheads="1"/>
          </p:cNvSpPr>
          <p:nvPr>
            <p:ph type="title"/>
          </p:nvPr>
        </p:nvSpPr>
        <p:spPr>
          <a:xfrm>
            <a:off x="736600" y="287338"/>
            <a:ext cx="8356600" cy="1081087"/>
          </a:xfrm>
        </p:spPr>
        <p:txBody>
          <a:bodyPr/>
          <a:lstStyle/>
          <a:p>
            <a:pPr eaLnBrk="1" hangingPunct="1"/>
            <a:r>
              <a:rPr lang="cs-CZ" altLang="cs-CZ" smtClean="0"/>
              <a:t>Pozorování 2003</a:t>
            </a:r>
          </a:p>
        </p:txBody>
      </p:sp>
      <p:sp>
        <p:nvSpPr>
          <p:cNvPr id="51205" name="Rectangle 3"/>
          <p:cNvSpPr>
            <a:spLocks noGrp="1" noChangeArrowheads="1"/>
          </p:cNvSpPr>
          <p:nvPr>
            <p:ph type="body" idx="1"/>
          </p:nvPr>
        </p:nvSpPr>
        <p:spPr>
          <a:xfrm>
            <a:off x="192088" y="1335088"/>
            <a:ext cx="9637712" cy="4497387"/>
          </a:xfrm>
        </p:spPr>
        <p:txBody>
          <a:bodyPr/>
          <a:lstStyle/>
          <a:p>
            <a:pPr eaLnBrk="1" hangingPunct="1">
              <a:lnSpc>
                <a:spcPct val="90000"/>
              </a:lnSpc>
            </a:pPr>
            <a:r>
              <a:rPr lang="cs-CZ" altLang="cs-CZ" sz="2400" smtClean="0"/>
              <a:t>V roce 2003  podobný průzkum. Hlavní výsledky:</a:t>
            </a:r>
          </a:p>
          <a:p>
            <a:pPr lvl="1" eaLnBrk="1" hangingPunct="1">
              <a:lnSpc>
                <a:spcPct val="90000"/>
              </a:lnSpc>
            </a:pPr>
            <a:r>
              <a:rPr lang="cs-CZ" altLang="cs-CZ" sz="2000" smtClean="0"/>
              <a:t>Kvalita řešitelů není problém i nadále, význam kvality řešitelů se dále zmenšil (je samozřejmostí)</a:t>
            </a:r>
          </a:p>
          <a:p>
            <a:pPr lvl="1" eaLnBrk="1" hangingPunct="1">
              <a:lnSpc>
                <a:spcPct val="90000"/>
              </a:lnSpc>
            </a:pPr>
            <a:r>
              <a:rPr lang="cs-CZ" altLang="cs-CZ" sz="2000" smtClean="0"/>
              <a:t>Dále zesílil význam managementu, nástrojů a technik.</a:t>
            </a:r>
          </a:p>
          <a:p>
            <a:pPr lvl="1" eaLnBrk="1" hangingPunct="1">
              <a:lnSpc>
                <a:spcPct val="90000"/>
              </a:lnSpc>
            </a:pPr>
            <a:r>
              <a:rPr lang="cs-CZ" altLang="cs-CZ" sz="2000" smtClean="0"/>
              <a:t> Důležitá je standardní architektura systému a </a:t>
            </a:r>
            <a:r>
              <a:rPr lang="cs-CZ" altLang="cs-CZ" sz="2000" i="1" smtClean="0"/>
              <a:t>minimalizace jeho rozsahu </a:t>
            </a:r>
          </a:p>
          <a:p>
            <a:pPr eaLnBrk="1" hangingPunct="1">
              <a:lnSpc>
                <a:spcPct val="90000"/>
              </a:lnSpc>
            </a:pPr>
            <a:r>
              <a:rPr lang="cs-CZ" altLang="cs-CZ" sz="2400" smtClean="0"/>
              <a:t>Hlavní problém je stále ve  specifikacích požadavků,  v jednání s uživateli a na straně managementu, </a:t>
            </a:r>
          </a:p>
          <a:p>
            <a:pPr eaLnBrk="1" hangingPunct="1">
              <a:lnSpc>
                <a:spcPct val="90000"/>
              </a:lnSpc>
            </a:pPr>
            <a:r>
              <a:rPr lang="cs-CZ" altLang="cs-CZ" sz="2400" smtClean="0"/>
              <a:t>Význam kvalitního managementu roste a stává se klíčovým problémem</a:t>
            </a:r>
          </a:p>
          <a:p>
            <a:pPr eaLnBrk="1" hangingPunct="1">
              <a:lnSpc>
                <a:spcPct val="90000"/>
              </a:lnSpc>
            </a:pPr>
            <a:r>
              <a:rPr lang="cs-CZ" altLang="cs-CZ" sz="2400" smtClean="0"/>
              <a:t>Malá role kompetentnosti řešitelů znamená, že je kompetentnost řešitelů standardem a možná se úkol řešitelů poněkud usnadnil  </a:t>
            </a:r>
          </a:p>
          <a:p>
            <a:pPr lvl="1" eaLnBrk="1" hangingPunct="1">
              <a:lnSpc>
                <a:spcPct val="90000"/>
              </a:lnSpc>
            </a:pPr>
            <a:endParaRPr lang="cs-CZ" altLang="cs-CZ" sz="2000" smtClean="0"/>
          </a:p>
        </p:txBody>
      </p:sp>
      <p:sp>
        <p:nvSpPr>
          <p:cNvPr id="51206" name="AutoShape 4"/>
          <p:cNvSpPr>
            <a:spLocks noChangeArrowheads="1"/>
          </p:cNvSpPr>
          <p:nvPr/>
        </p:nvSpPr>
        <p:spPr bwMode="auto">
          <a:xfrm>
            <a:off x="9326563"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txBox="1">
            <a:spLocks noGrp="1"/>
          </p:cNvSpPr>
          <p:nvPr/>
        </p:nvSpPr>
        <p:spPr bwMode="auto">
          <a:xfrm>
            <a:off x="736600" y="5903913"/>
            <a:ext cx="2047875" cy="431800"/>
          </a:xfrm>
          <a:prstGeom prst="rect">
            <a:avLst/>
          </a:prstGeom>
          <a:noFill/>
          <a:ln>
            <a:miter lim="800000"/>
            <a:headEnd/>
            <a:tailEnd/>
          </a:ln>
        </p:spPr>
        <p:txBody>
          <a:bodyPr/>
          <a:lstStyle/>
          <a:p>
            <a:pPr algn="l">
              <a:defRPr/>
            </a:pPr>
            <a:fld id="{B63D7926-F83C-4843-9427-38A8F324F08B}" type="datetime1">
              <a:rPr lang="cs-CZ" sz="1400">
                <a:latin typeface="+mn-lt"/>
              </a:rPr>
              <a:pPr algn="l">
                <a:defRPr/>
              </a:pPr>
              <a:t>3.10.2015</a:t>
            </a:fld>
            <a:endParaRPr lang="cs-CZ" sz="1400">
              <a:latin typeface="+mn-lt"/>
            </a:endParaRPr>
          </a:p>
        </p:txBody>
      </p:sp>
      <p:sp>
        <p:nvSpPr>
          <p:cNvPr id="6" name="Slide Number Placeholder 5"/>
          <p:cNvSpPr txBox="1">
            <a:spLocks noGrp="1"/>
          </p:cNvSpPr>
          <p:nvPr/>
        </p:nvSpPr>
        <p:spPr bwMode="auto">
          <a:xfrm>
            <a:off x="7045325" y="5903913"/>
            <a:ext cx="2047875" cy="431800"/>
          </a:xfrm>
          <a:prstGeom prst="rect">
            <a:avLst/>
          </a:prstGeom>
          <a:noFill/>
          <a:ln>
            <a:miter lim="800000"/>
            <a:headEnd/>
            <a:tailEnd/>
          </a:ln>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r" eaLnBrk="1" hangingPunct="1"/>
            <a:fld id="{C32E3DD6-E60A-4A87-9256-3C98AF7C7610}" type="slidenum">
              <a:rPr lang="cs-CZ" altLang="cs-CZ" sz="1400">
                <a:latin typeface="Arial" panose="020B0604020202020204" pitchFamily="34" charset="0"/>
              </a:rPr>
              <a:pPr algn="r" eaLnBrk="1" hangingPunct="1"/>
              <a:t>52</a:t>
            </a:fld>
            <a:endParaRPr lang="cs-CZ" altLang="cs-CZ" sz="1400">
              <a:latin typeface="Arial" panose="020B0604020202020204" pitchFamily="34" charset="0"/>
            </a:endParaRPr>
          </a:p>
        </p:txBody>
      </p:sp>
      <p:sp>
        <p:nvSpPr>
          <p:cNvPr id="52228" name="Rectangle 2"/>
          <p:cNvSpPr>
            <a:spLocks noGrp="1" noChangeArrowheads="1"/>
          </p:cNvSpPr>
          <p:nvPr>
            <p:ph type="title" idx="4294967295"/>
          </p:nvPr>
        </p:nvSpPr>
        <p:spPr>
          <a:xfrm>
            <a:off x="327025" y="287338"/>
            <a:ext cx="9175750" cy="1081087"/>
          </a:xfrm>
        </p:spPr>
        <p:txBody>
          <a:bodyPr/>
          <a:lstStyle/>
          <a:p>
            <a:pPr algn="l" eaLnBrk="1" hangingPunct="1"/>
            <a:r>
              <a:rPr lang="cs-CZ" altLang="cs-CZ" sz="3200" smtClean="0"/>
              <a:t>V roce 2009 skončilo v USA SW projektů v soukromé sféře podle průzkumu Standish Group:</a:t>
            </a:r>
          </a:p>
        </p:txBody>
      </p:sp>
      <p:sp>
        <p:nvSpPr>
          <p:cNvPr id="52229" name="Rectangle 3"/>
          <p:cNvSpPr>
            <a:spLocks noGrp="1" noChangeArrowheads="1"/>
          </p:cNvSpPr>
          <p:nvPr>
            <p:ph type="body" idx="4294967295"/>
          </p:nvPr>
        </p:nvSpPr>
        <p:spPr>
          <a:xfrm>
            <a:off x="327025" y="1584325"/>
            <a:ext cx="9175750" cy="4310063"/>
          </a:xfrm>
        </p:spPr>
        <p:txBody>
          <a:bodyPr/>
          <a:lstStyle/>
          <a:p>
            <a:r>
              <a:rPr lang="cs-CZ" altLang="cs-CZ" smtClean="0"/>
              <a:t>32% úspěšných projektů (včas a za plánovanou cenu, nárůst proti 1993)</a:t>
            </a:r>
          </a:p>
          <a:p>
            <a:r>
              <a:rPr lang="cs-CZ" altLang="cs-CZ" smtClean="0"/>
              <a:t>44% ohroženo (méně funkcí, vyšší cena, nedodržení termínu)</a:t>
            </a:r>
          </a:p>
          <a:p>
            <a:r>
              <a:rPr lang="cs-CZ" altLang="cs-CZ" smtClean="0"/>
              <a:t>24% zrušeno (selhalo), to je více, než v r. 2003, asi i důsledek krize</a:t>
            </a:r>
          </a:p>
          <a:p>
            <a:r>
              <a:rPr lang="cs-CZ" altLang="cs-CZ" smtClean="0"/>
              <a:t>Poznámka, Metodologie průzkumu je kritizována, hlavní závěry jsou ale asi OK</a:t>
            </a:r>
          </a:p>
        </p:txBody>
      </p:sp>
      <p:sp>
        <p:nvSpPr>
          <p:cNvPr id="52230" name="AutoShape 4"/>
          <p:cNvSpPr>
            <a:spLocks noChangeArrowheads="1"/>
          </p:cNvSpPr>
          <p:nvPr/>
        </p:nvSpPr>
        <p:spPr bwMode="auto">
          <a:xfrm>
            <a:off x="9404350" y="0"/>
            <a:ext cx="77788" cy="314325"/>
          </a:xfrm>
          <a:prstGeom prst="upArrow">
            <a:avLst>
              <a:gd name="adj1" fmla="val 50000"/>
              <a:gd name="adj2" fmla="val 10943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066FFD2-45C6-40BE-BEA5-9B9F1A1BE7AF}" type="slidenum">
              <a:rPr lang="cs-CZ" altLang="cs-CZ">
                <a:latin typeface="Arial" panose="020B0604020202020204" pitchFamily="34" charset="0"/>
              </a:rPr>
              <a:pPr eaLnBrk="1" hangingPunct="1"/>
              <a:t>53</a:t>
            </a:fld>
            <a:endParaRPr lang="cs-CZ" altLang="cs-CZ">
              <a:latin typeface="Arial" panose="020B0604020202020204" pitchFamily="34" charset="0"/>
            </a:endParaRPr>
          </a:p>
        </p:txBody>
      </p:sp>
      <p:sp>
        <p:nvSpPr>
          <p:cNvPr id="53251" name="Nadpis 1"/>
          <p:cNvSpPr>
            <a:spLocks noGrp="1"/>
          </p:cNvSpPr>
          <p:nvPr>
            <p:ph type="title" idx="4294967295"/>
          </p:nvPr>
        </p:nvSpPr>
        <p:spPr/>
        <p:txBody>
          <a:bodyPr/>
          <a:lstStyle/>
          <a:p>
            <a:r>
              <a:rPr lang="cs-CZ" altLang="cs-CZ" smtClean="0"/>
              <a:t>Průběh v čase, Standish</a:t>
            </a:r>
          </a:p>
        </p:txBody>
      </p:sp>
      <p:graphicFrame>
        <p:nvGraphicFramePr>
          <p:cNvPr id="5" name="Tabulka 4"/>
          <p:cNvGraphicFramePr>
            <a:graphicFrameLocks noGrp="1"/>
          </p:cNvGraphicFramePr>
          <p:nvPr/>
        </p:nvGraphicFramePr>
        <p:xfrm>
          <a:off x="738188" y="3024188"/>
          <a:ext cx="7777163" cy="2073276"/>
        </p:xfrm>
        <a:graphic>
          <a:graphicData uri="http://schemas.openxmlformats.org/drawingml/2006/table">
            <a:tbl>
              <a:tblPr firstRow="1" bandRow="1">
                <a:tableStyleId>{5C22544A-7EE6-4342-B048-85BDC9FD1C3A}</a:tableStyleId>
              </a:tblPr>
              <a:tblGrid>
                <a:gridCol w="1584139"/>
                <a:gridCol w="1008248"/>
                <a:gridCol w="1296194"/>
                <a:gridCol w="1296194"/>
                <a:gridCol w="1296194"/>
                <a:gridCol w="1296194"/>
              </a:tblGrid>
              <a:tr h="518319">
                <a:tc>
                  <a:txBody>
                    <a:bodyPr/>
                    <a:lstStyle/>
                    <a:p>
                      <a:endParaRPr lang="cs-CZ" sz="2800" dirty="0"/>
                    </a:p>
                  </a:txBody>
                  <a:tcPr marL="91438" marR="91438" marT="45734" marB="45734"/>
                </a:tc>
                <a:tc>
                  <a:txBody>
                    <a:bodyPr/>
                    <a:lstStyle/>
                    <a:p>
                      <a:r>
                        <a:rPr lang="cs-CZ" sz="2800" dirty="0" smtClean="0"/>
                        <a:t>2004</a:t>
                      </a:r>
                      <a:endParaRPr lang="cs-CZ" sz="2800" dirty="0"/>
                    </a:p>
                  </a:txBody>
                  <a:tcPr marL="91438" marR="91438" marT="45734" marB="45734"/>
                </a:tc>
                <a:tc>
                  <a:txBody>
                    <a:bodyPr/>
                    <a:lstStyle/>
                    <a:p>
                      <a:pPr algn="r"/>
                      <a:r>
                        <a:rPr lang="cs-CZ" sz="2800" dirty="0" smtClean="0"/>
                        <a:t> 2006</a:t>
                      </a:r>
                      <a:endParaRPr lang="cs-CZ" sz="2800" dirty="0"/>
                    </a:p>
                  </a:txBody>
                  <a:tcPr marL="91438" marR="91438" marT="45734" marB="45734"/>
                </a:tc>
                <a:tc>
                  <a:txBody>
                    <a:bodyPr/>
                    <a:lstStyle/>
                    <a:p>
                      <a:pPr algn="r"/>
                      <a:r>
                        <a:rPr lang="cs-CZ" sz="2800" dirty="0" smtClean="0"/>
                        <a:t>2008</a:t>
                      </a:r>
                      <a:endParaRPr lang="cs-CZ" sz="2800" dirty="0"/>
                    </a:p>
                  </a:txBody>
                  <a:tcPr marL="91438" marR="91438" marT="45734" marB="45734"/>
                </a:tc>
                <a:tc>
                  <a:txBody>
                    <a:bodyPr/>
                    <a:lstStyle/>
                    <a:p>
                      <a:pPr algn="r"/>
                      <a:r>
                        <a:rPr lang="cs-CZ" sz="2800" dirty="0" smtClean="0"/>
                        <a:t>2010</a:t>
                      </a:r>
                      <a:endParaRPr lang="cs-CZ" sz="2800" dirty="0"/>
                    </a:p>
                  </a:txBody>
                  <a:tcPr marL="91438" marR="91438" marT="45734" marB="45734"/>
                </a:tc>
                <a:tc>
                  <a:txBody>
                    <a:bodyPr/>
                    <a:lstStyle/>
                    <a:p>
                      <a:pPr algn="r"/>
                      <a:r>
                        <a:rPr lang="cs-CZ" sz="2800" dirty="0" smtClean="0"/>
                        <a:t>2012</a:t>
                      </a:r>
                      <a:endParaRPr lang="cs-CZ" sz="2800" dirty="0"/>
                    </a:p>
                  </a:txBody>
                  <a:tcPr marL="91438" marR="91438" marT="45734" marB="45734"/>
                </a:tc>
              </a:tr>
              <a:tr h="518319">
                <a:tc>
                  <a:txBody>
                    <a:bodyPr/>
                    <a:lstStyle/>
                    <a:p>
                      <a:pPr algn="r"/>
                      <a:r>
                        <a:rPr lang="cs-CZ" sz="2800" dirty="0" smtClean="0"/>
                        <a:t>ok</a:t>
                      </a:r>
                      <a:endParaRPr lang="cs-CZ" sz="2800" dirty="0"/>
                    </a:p>
                  </a:txBody>
                  <a:tcPr marL="91438" marR="91438" marT="45734" marB="45734"/>
                </a:tc>
                <a:tc>
                  <a:txBody>
                    <a:bodyPr/>
                    <a:lstStyle/>
                    <a:p>
                      <a:pPr algn="r"/>
                      <a:r>
                        <a:rPr lang="cs-CZ" sz="2800" dirty="0" smtClean="0"/>
                        <a:t>29</a:t>
                      </a:r>
                      <a:endParaRPr lang="cs-CZ" sz="2800" dirty="0"/>
                    </a:p>
                  </a:txBody>
                  <a:tcPr marL="91438" marR="91438" marT="45734" marB="45734"/>
                </a:tc>
                <a:tc>
                  <a:txBody>
                    <a:bodyPr/>
                    <a:lstStyle/>
                    <a:p>
                      <a:pPr algn="r"/>
                      <a:r>
                        <a:rPr lang="cs-CZ" sz="2800" dirty="0" smtClean="0"/>
                        <a:t>35</a:t>
                      </a:r>
                      <a:endParaRPr lang="cs-CZ" sz="2800" dirty="0"/>
                    </a:p>
                  </a:txBody>
                  <a:tcPr marL="91438" marR="91438" marT="45734" marB="45734"/>
                </a:tc>
                <a:tc>
                  <a:txBody>
                    <a:bodyPr/>
                    <a:lstStyle/>
                    <a:p>
                      <a:pPr algn="r"/>
                      <a:r>
                        <a:rPr lang="cs-CZ" sz="2800" dirty="0" smtClean="0"/>
                        <a:t>32</a:t>
                      </a:r>
                      <a:endParaRPr lang="cs-CZ" sz="2800" dirty="0"/>
                    </a:p>
                  </a:txBody>
                  <a:tcPr marL="91438" marR="91438" marT="45734" marB="45734"/>
                </a:tc>
                <a:tc>
                  <a:txBody>
                    <a:bodyPr/>
                    <a:lstStyle/>
                    <a:p>
                      <a:pPr algn="r"/>
                      <a:r>
                        <a:rPr lang="cs-CZ" sz="2800" dirty="0" smtClean="0"/>
                        <a:t>37</a:t>
                      </a:r>
                      <a:endParaRPr lang="cs-CZ" sz="2800" dirty="0"/>
                    </a:p>
                  </a:txBody>
                  <a:tcPr marL="91438" marR="91438" marT="45734" marB="45734"/>
                </a:tc>
                <a:tc>
                  <a:txBody>
                    <a:bodyPr/>
                    <a:lstStyle/>
                    <a:p>
                      <a:pPr algn="r"/>
                      <a:r>
                        <a:rPr lang="cs-CZ" sz="2800" dirty="0" smtClean="0"/>
                        <a:t>39</a:t>
                      </a:r>
                      <a:endParaRPr lang="cs-CZ" sz="2800" dirty="0"/>
                    </a:p>
                  </a:txBody>
                  <a:tcPr marL="91438" marR="91438" marT="45734" marB="45734"/>
                </a:tc>
              </a:tr>
              <a:tr h="518319">
                <a:tc>
                  <a:txBody>
                    <a:bodyPr/>
                    <a:lstStyle/>
                    <a:p>
                      <a:pPr algn="r"/>
                      <a:r>
                        <a:rPr lang="cs-CZ" sz="2800" dirty="0" smtClean="0"/>
                        <a:t>zahoď</a:t>
                      </a:r>
                      <a:endParaRPr lang="cs-CZ" sz="2800" dirty="0"/>
                    </a:p>
                  </a:txBody>
                  <a:tcPr marL="91438" marR="91438" marT="45734" marB="45734"/>
                </a:tc>
                <a:tc>
                  <a:txBody>
                    <a:bodyPr/>
                    <a:lstStyle/>
                    <a:p>
                      <a:pPr algn="r"/>
                      <a:r>
                        <a:rPr lang="cs-CZ" sz="2800" dirty="0" smtClean="0"/>
                        <a:t>18</a:t>
                      </a:r>
                      <a:endParaRPr lang="cs-CZ" sz="2800" dirty="0"/>
                    </a:p>
                  </a:txBody>
                  <a:tcPr marL="91438" marR="91438" marT="45734" marB="45734"/>
                </a:tc>
                <a:tc>
                  <a:txBody>
                    <a:bodyPr/>
                    <a:lstStyle/>
                    <a:p>
                      <a:pPr algn="r"/>
                      <a:r>
                        <a:rPr lang="cs-CZ" sz="2800" dirty="0" smtClean="0"/>
                        <a:t>19</a:t>
                      </a:r>
                      <a:endParaRPr lang="cs-CZ" sz="2800" dirty="0"/>
                    </a:p>
                  </a:txBody>
                  <a:tcPr marL="91438" marR="91438" marT="45734" marB="45734"/>
                </a:tc>
                <a:tc>
                  <a:txBody>
                    <a:bodyPr/>
                    <a:lstStyle/>
                    <a:p>
                      <a:pPr algn="r"/>
                      <a:r>
                        <a:rPr lang="cs-CZ" sz="2800" dirty="0" smtClean="0"/>
                        <a:t>24</a:t>
                      </a:r>
                      <a:endParaRPr lang="cs-CZ" sz="2800" dirty="0"/>
                    </a:p>
                  </a:txBody>
                  <a:tcPr marL="91438" marR="91438" marT="45734" marB="45734"/>
                </a:tc>
                <a:tc>
                  <a:txBody>
                    <a:bodyPr/>
                    <a:lstStyle/>
                    <a:p>
                      <a:pPr algn="r"/>
                      <a:r>
                        <a:rPr lang="cs-CZ" sz="2800" dirty="0" smtClean="0"/>
                        <a:t>21</a:t>
                      </a:r>
                      <a:endParaRPr lang="cs-CZ" sz="2800" dirty="0"/>
                    </a:p>
                  </a:txBody>
                  <a:tcPr marL="91438" marR="91438" marT="45734" marB="45734"/>
                </a:tc>
                <a:tc>
                  <a:txBody>
                    <a:bodyPr/>
                    <a:lstStyle/>
                    <a:p>
                      <a:pPr algn="r"/>
                      <a:r>
                        <a:rPr lang="cs-CZ" sz="2800" dirty="0" smtClean="0"/>
                        <a:t>18</a:t>
                      </a:r>
                      <a:endParaRPr lang="cs-CZ" sz="2800" dirty="0"/>
                    </a:p>
                  </a:txBody>
                  <a:tcPr marL="91438" marR="91438" marT="45734" marB="45734"/>
                </a:tc>
              </a:tr>
              <a:tr h="518319">
                <a:tc>
                  <a:txBody>
                    <a:bodyPr/>
                    <a:lstStyle/>
                    <a:p>
                      <a:pPr algn="r"/>
                      <a:r>
                        <a:rPr lang="cs-CZ" sz="2800" dirty="0" smtClean="0"/>
                        <a:t>problém</a:t>
                      </a:r>
                      <a:endParaRPr lang="cs-CZ" sz="2800" dirty="0"/>
                    </a:p>
                  </a:txBody>
                  <a:tcPr marL="91438" marR="91438" marT="45734" marB="45734"/>
                </a:tc>
                <a:tc>
                  <a:txBody>
                    <a:bodyPr/>
                    <a:lstStyle/>
                    <a:p>
                      <a:pPr algn="r"/>
                      <a:r>
                        <a:rPr lang="cs-CZ" sz="2800" dirty="0" smtClean="0"/>
                        <a:t>53</a:t>
                      </a:r>
                      <a:endParaRPr lang="cs-CZ" sz="2800" dirty="0"/>
                    </a:p>
                  </a:txBody>
                  <a:tcPr marL="91438" marR="91438" marT="45734" marB="45734"/>
                </a:tc>
                <a:tc>
                  <a:txBody>
                    <a:bodyPr/>
                    <a:lstStyle/>
                    <a:p>
                      <a:pPr algn="r"/>
                      <a:r>
                        <a:rPr lang="cs-CZ" sz="2800" dirty="0" smtClean="0"/>
                        <a:t>46</a:t>
                      </a:r>
                      <a:endParaRPr lang="cs-CZ" sz="2800" dirty="0"/>
                    </a:p>
                  </a:txBody>
                  <a:tcPr marL="91438" marR="91438" marT="45734" marB="45734"/>
                </a:tc>
                <a:tc>
                  <a:txBody>
                    <a:bodyPr/>
                    <a:lstStyle/>
                    <a:p>
                      <a:pPr algn="r"/>
                      <a:r>
                        <a:rPr lang="cs-CZ" sz="2800" dirty="0" smtClean="0"/>
                        <a:t>44</a:t>
                      </a:r>
                      <a:endParaRPr lang="cs-CZ" sz="2800" dirty="0"/>
                    </a:p>
                  </a:txBody>
                  <a:tcPr marL="91438" marR="91438" marT="45734" marB="45734"/>
                </a:tc>
                <a:tc>
                  <a:txBody>
                    <a:bodyPr/>
                    <a:lstStyle/>
                    <a:p>
                      <a:pPr algn="r"/>
                      <a:r>
                        <a:rPr lang="cs-CZ" sz="2800" dirty="0" smtClean="0"/>
                        <a:t>42</a:t>
                      </a:r>
                      <a:endParaRPr lang="cs-CZ" sz="2800" dirty="0"/>
                    </a:p>
                  </a:txBody>
                  <a:tcPr marL="91438" marR="91438" marT="45734" marB="45734"/>
                </a:tc>
                <a:tc>
                  <a:txBody>
                    <a:bodyPr/>
                    <a:lstStyle/>
                    <a:p>
                      <a:pPr algn="r"/>
                      <a:r>
                        <a:rPr lang="cs-CZ" sz="2800" dirty="0" smtClean="0"/>
                        <a:t>43</a:t>
                      </a:r>
                      <a:endParaRPr lang="cs-CZ" sz="2800" dirty="0"/>
                    </a:p>
                  </a:txBody>
                  <a:tcPr marL="91438" marR="91438" marT="45734" marB="45734"/>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r>
              <a:rPr lang="cs-CZ" altLang="cs-CZ" smtClean="0"/>
              <a:t>Důvody úspěchu </a:t>
            </a:r>
            <a:r>
              <a:rPr lang="cs-CZ" altLang="cs-CZ" smtClean="0"/>
              <a:t>2012       </a:t>
            </a:r>
            <a:r>
              <a:rPr lang="cs-CZ" altLang="cs-CZ" smtClean="0"/>
              <a:t>Chaos Report 2013</a:t>
            </a:r>
          </a:p>
        </p:txBody>
      </p:sp>
      <p:sp>
        <p:nvSpPr>
          <p:cNvPr id="3" name="Zástupný symbol pro datum 2"/>
          <p:cNvSpPr>
            <a:spLocks noGrp="1"/>
          </p:cNvSpPr>
          <p:nvPr>
            <p:ph type="dt" sz="quarter" idx="10"/>
          </p:nvPr>
        </p:nvSpPr>
        <p:spPr/>
        <p:txBody>
          <a:bodyPr/>
          <a:lstStyle/>
          <a:p>
            <a:pPr>
              <a:defRPr/>
            </a:pPr>
            <a:fld id="{AD0708B6-D891-4BF3-A89B-9271B298C0D4}" type="datetime1">
              <a:rPr lang="cs-CZ" smtClean="0"/>
              <a:pPr>
                <a:defRPr/>
              </a:pPr>
              <a:t>3.10.2015</a:t>
            </a:fld>
            <a:endParaRPr lang="cs-CZ"/>
          </a:p>
        </p:txBody>
      </p:sp>
      <p:sp>
        <p:nvSpPr>
          <p:cNvPr id="4" name="Zástupný symbol pro číslo snímku 3"/>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06838FC-5F51-4BFB-95CB-92807347F1E3}" type="slidenum">
              <a:rPr lang="cs-CZ" altLang="cs-CZ">
                <a:latin typeface="Arial" panose="020B0604020202020204" pitchFamily="34" charset="0"/>
              </a:rPr>
              <a:pPr eaLnBrk="1" hangingPunct="1"/>
              <a:t>54</a:t>
            </a:fld>
            <a:endParaRPr lang="cs-CZ" altLang="cs-CZ">
              <a:latin typeface="Arial" panose="020B0604020202020204" pitchFamily="34" charset="0"/>
            </a:endParaRPr>
          </a:p>
        </p:txBody>
      </p:sp>
      <p:pic>
        <p:nvPicPr>
          <p:cNvPr id="5427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2087563"/>
            <a:ext cx="7921625" cy="380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a:xfrm>
            <a:off x="736600" y="0"/>
            <a:ext cx="8356600" cy="1655763"/>
          </a:xfrm>
        </p:spPr>
        <p:txBody>
          <a:bodyPr/>
          <a:lstStyle/>
          <a:p>
            <a:r>
              <a:rPr lang="cs-CZ" altLang="cs-CZ" sz="4000" smtClean="0"/>
              <a:t>Závislost úspěchu na velikosti projektu, chaos report 2013</a:t>
            </a:r>
          </a:p>
        </p:txBody>
      </p:sp>
      <p:graphicFrame>
        <p:nvGraphicFramePr>
          <p:cNvPr id="4" name="Tabulka 3"/>
          <p:cNvGraphicFramePr>
            <a:graphicFrameLocks noGrp="1"/>
          </p:cNvGraphicFramePr>
          <p:nvPr/>
        </p:nvGraphicFramePr>
        <p:xfrm>
          <a:off x="638175" y="2003425"/>
          <a:ext cx="8331200" cy="3613150"/>
        </p:xfrm>
        <a:graphic>
          <a:graphicData uri="http://schemas.openxmlformats.org/drawingml/2006/table">
            <a:tbl>
              <a:tblPr firstRow="1" firstCol="1" bandRow="1"/>
              <a:tblGrid>
                <a:gridCol w="8331200"/>
              </a:tblGrid>
              <a:tr h="3613150">
                <a:tc>
                  <a:txBody>
                    <a:bodyPr/>
                    <a:lstStyle/>
                    <a:p>
                      <a:endParaRPr lang="cs-CZ" sz="1800" dirty="0"/>
                    </a:p>
                  </a:txBody>
                  <a:tcPr marT="45717" marB="45717">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Tabulka 6"/>
          <p:cNvGraphicFramePr>
            <a:graphicFrameLocks noGrp="1"/>
          </p:cNvGraphicFramePr>
          <p:nvPr/>
        </p:nvGraphicFramePr>
        <p:xfrm>
          <a:off x="522288" y="2160588"/>
          <a:ext cx="8569325" cy="3455988"/>
        </p:xfrm>
        <a:graphic>
          <a:graphicData uri="http://schemas.openxmlformats.org/drawingml/2006/table">
            <a:tbl>
              <a:tblPr firstRow="1" bandRow="1">
                <a:tableStyleId>{5C22544A-7EE6-4342-B048-85BDC9FD1C3A}</a:tableStyleId>
              </a:tblPr>
              <a:tblGrid>
                <a:gridCol w="1564833"/>
                <a:gridCol w="2309992"/>
                <a:gridCol w="2552168"/>
                <a:gridCol w="2142332"/>
              </a:tblGrid>
              <a:tr h="1151996">
                <a:tc>
                  <a:txBody>
                    <a:bodyPr/>
                    <a:lstStyle/>
                    <a:p>
                      <a:endParaRPr lang="cs-CZ" sz="3600" dirty="0"/>
                    </a:p>
                  </a:txBody>
                  <a:tcPr marL="91444" marR="91444" marT="45715" marB="45715"/>
                </a:tc>
                <a:tc>
                  <a:txBody>
                    <a:bodyPr/>
                    <a:lstStyle/>
                    <a:p>
                      <a:pPr lvl="1" algn="ctr"/>
                      <a:r>
                        <a:rPr lang="cs-CZ" sz="3600" dirty="0" smtClean="0"/>
                        <a:t>Úspěch</a:t>
                      </a:r>
                      <a:endParaRPr lang="cs-CZ" sz="3600" dirty="0"/>
                    </a:p>
                  </a:txBody>
                  <a:tcPr marL="91444" marR="91444" marT="45715" marB="45715"/>
                </a:tc>
                <a:tc>
                  <a:txBody>
                    <a:bodyPr/>
                    <a:lstStyle/>
                    <a:p>
                      <a:pPr algn="ctr"/>
                      <a:r>
                        <a:rPr lang="cs-CZ" sz="3600" dirty="0" smtClean="0"/>
                        <a:t>Problémy</a:t>
                      </a:r>
                      <a:endParaRPr lang="cs-CZ" sz="3600" dirty="0"/>
                    </a:p>
                  </a:txBody>
                  <a:tcPr marL="91444" marR="91444" marT="45715" marB="45715"/>
                </a:tc>
                <a:tc>
                  <a:txBody>
                    <a:bodyPr/>
                    <a:lstStyle/>
                    <a:p>
                      <a:pPr algn="r"/>
                      <a:r>
                        <a:rPr lang="cs-CZ" sz="3600" dirty="0" smtClean="0"/>
                        <a:t>Průšvih</a:t>
                      </a:r>
                      <a:endParaRPr lang="cs-CZ" sz="3600" dirty="0"/>
                    </a:p>
                  </a:txBody>
                  <a:tcPr marL="91444" marR="91444" marT="45715" marB="45715"/>
                </a:tc>
              </a:tr>
              <a:tr h="1151996">
                <a:tc>
                  <a:txBody>
                    <a:bodyPr/>
                    <a:lstStyle/>
                    <a:p>
                      <a:r>
                        <a:rPr lang="cs-CZ" sz="3600" dirty="0" smtClean="0"/>
                        <a:t>Malé</a:t>
                      </a:r>
                      <a:endParaRPr lang="cs-CZ" sz="3600" dirty="0"/>
                    </a:p>
                  </a:txBody>
                  <a:tcPr marL="91444" marR="91444" marT="45715" marB="45715">
                    <a:solidFill>
                      <a:srgbClr val="00B050"/>
                    </a:solidFill>
                  </a:tcPr>
                </a:tc>
                <a:tc>
                  <a:txBody>
                    <a:bodyPr/>
                    <a:lstStyle/>
                    <a:p>
                      <a:pPr algn="r"/>
                      <a:r>
                        <a:rPr lang="cs-CZ" sz="4000" dirty="0" smtClean="0"/>
                        <a:t>76</a:t>
                      </a:r>
                      <a:endParaRPr lang="cs-CZ" sz="4000" dirty="0"/>
                    </a:p>
                  </a:txBody>
                  <a:tcPr marL="91444" marR="91444" marT="45715" marB="45715"/>
                </a:tc>
                <a:tc>
                  <a:txBody>
                    <a:bodyPr/>
                    <a:lstStyle/>
                    <a:p>
                      <a:pPr algn="r"/>
                      <a:r>
                        <a:rPr lang="cs-CZ" sz="4000" dirty="0" smtClean="0"/>
                        <a:t>20</a:t>
                      </a:r>
                      <a:endParaRPr lang="cs-CZ" sz="4000" dirty="0"/>
                    </a:p>
                  </a:txBody>
                  <a:tcPr marL="91444" marR="91444" marT="45715" marB="45715"/>
                </a:tc>
                <a:tc>
                  <a:txBody>
                    <a:bodyPr/>
                    <a:lstStyle/>
                    <a:p>
                      <a:pPr algn="r"/>
                      <a:r>
                        <a:rPr lang="cs-CZ" sz="4000" dirty="0" smtClean="0"/>
                        <a:t>4</a:t>
                      </a:r>
                      <a:endParaRPr lang="cs-CZ" sz="4000" dirty="0"/>
                    </a:p>
                  </a:txBody>
                  <a:tcPr marL="91444" marR="91444" marT="45715" marB="45715"/>
                </a:tc>
              </a:tr>
              <a:tr h="1151996">
                <a:tc>
                  <a:txBody>
                    <a:bodyPr/>
                    <a:lstStyle/>
                    <a:p>
                      <a:r>
                        <a:rPr lang="cs-CZ" sz="3600" dirty="0" smtClean="0"/>
                        <a:t>Velké</a:t>
                      </a:r>
                      <a:endParaRPr lang="cs-CZ" sz="3600" dirty="0"/>
                    </a:p>
                  </a:txBody>
                  <a:tcPr marL="91444" marR="91444" marT="45715" marB="45715">
                    <a:solidFill>
                      <a:srgbClr val="00B050"/>
                    </a:solidFill>
                  </a:tcPr>
                </a:tc>
                <a:tc>
                  <a:txBody>
                    <a:bodyPr/>
                    <a:lstStyle/>
                    <a:p>
                      <a:pPr algn="r"/>
                      <a:r>
                        <a:rPr lang="cs-CZ" sz="4000" dirty="0" smtClean="0"/>
                        <a:t>10</a:t>
                      </a:r>
                      <a:endParaRPr lang="cs-CZ" sz="4000" dirty="0"/>
                    </a:p>
                  </a:txBody>
                  <a:tcPr marL="91444" marR="91444" marT="45715" marB="45715"/>
                </a:tc>
                <a:tc>
                  <a:txBody>
                    <a:bodyPr/>
                    <a:lstStyle/>
                    <a:p>
                      <a:pPr algn="r"/>
                      <a:r>
                        <a:rPr lang="cs-CZ" sz="4000" dirty="0" smtClean="0"/>
                        <a:t>62</a:t>
                      </a:r>
                      <a:endParaRPr lang="cs-CZ" sz="4000" dirty="0"/>
                    </a:p>
                  </a:txBody>
                  <a:tcPr marL="91444" marR="91444" marT="45715" marB="45715"/>
                </a:tc>
                <a:tc>
                  <a:txBody>
                    <a:bodyPr/>
                    <a:lstStyle/>
                    <a:p>
                      <a:pPr algn="r"/>
                      <a:r>
                        <a:rPr lang="cs-CZ" sz="4000" dirty="0" smtClean="0"/>
                        <a:t>38</a:t>
                      </a:r>
                      <a:endParaRPr lang="cs-CZ" sz="4000" dirty="0"/>
                    </a:p>
                  </a:txBody>
                  <a:tcPr marL="91444" marR="91444" marT="45715" marB="45715"/>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F488B161-94C9-4909-BE39-BF2FA5B7F15F}"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172FFE1-4C5F-4BD1-8327-576BD15804CE}" type="slidenum">
              <a:rPr lang="cs-CZ" altLang="cs-CZ">
                <a:latin typeface="Arial" panose="020B0604020202020204" pitchFamily="34" charset="0"/>
              </a:rPr>
              <a:pPr eaLnBrk="1" hangingPunct="1"/>
              <a:t>56</a:t>
            </a:fld>
            <a:endParaRPr lang="cs-CZ" altLang="cs-CZ">
              <a:latin typeface="Arial" panose="020B0604020202020204" pitchFamily="34" charset="0"/>
            </a:endParaRPr>
          </a:p>
        </p:txBody>
      </p:sp>
      <p:sp>
        <p:nvSpPr>
          <p:cNvPr id="56324" name="Rectangle 2"/>
          <p:cNvSpPr>
            <a:spLocks noGrp="1" noChangeArrowheads="1"/>
          </p:cNvSpPr>
          <p:nvPr>
            <p:ph type="title"/>
          </p:nvPr>
        </p:nvSpPr>
        <p:spPr/>
        <p:txBody>
          <a:bodyPr/>
          <a:lstStyle/>
          <a:p>
            <a:pPr eaLnBrk="1" hangingPunct="1"/>
            <a:r>
              <a:rPr lang="cs-CZ" altLang="cs-CZ" smtClean="0"/>
              <a:t>Další důvody: těžko se měří</a:t>
            </a:r>
          </a:p>
        </p:txBody>
      </p:sp>
      <p:sp>
        <p:nvSpPr>
          <p:cNvPr id="56325" name="Rectangle 3"/>
          <p:cNvSpPr>
            <a:spLocks noGrp="1" noChangeArrowheads="1"/>
          </p:cNvSpPr>
          <p:nvPr>
            <p:ph type="body" idx="1"/>
          </p:nvPr>
        </p:nvSpPr>
        <p:spPr>
          <a:xfrm>
            <a:off x="0" y="1871663"/>
            <a:ext cx="9482138" cy="3887787"/>
          </a:xfrm>
        </p:spPr>
        <p:txBody>
          <a:bodyPr/>
          <a:lstStyle/>
          <a:p>
            <a:pPr eaLnBrk="1" hangingPunct="1">
              <a:lnSpc>
                <a:spcPct val="90000"/>
              </a:lnSpc>
            </a:pPr>
            <a:r>
              <a:rPr lang="cs-CZ" altLang="cs-CZ" sz="2400" smtClean="0"/>
              <a:t>Velikost úkolu je PROBLÉMEM</a:t>
            </a:r>
          </a:p>
          <a:p>
            <a:pPr lvl="1" eaLnBrk="1" hangingPunct="1">
              <a:lnSpc>
                <a:spcPct val="90000"/>
              </a:lnSpc>
            </a:pPr>
            <a:r>
              <a:rPr lang="cs-CZ" altLang="cs-CZ" sz="2000" smtClean="0"/>
              <a:t>Potřeba nových technologií</a:t>
            </a:r>
          </a:p>
          <a:p>
            <a:pPr eaLnBrk="1" hangingPunct="1">
              <a:lnSpc>
                <a:spcPct val="90000"/>
              </a:lnSpc>
            </a:pPr>
            <a:r>
              <a:rPr lang="cs-CZ" altLang="cs-CZ" sz="2400" smtClean="0"/>
              <a:t>Nejasné  a nepřímé efekty (globalizace, kvalita dat)</a:t>
            </a:r>
          </a:p>
          <a:p>
            <a:pPr eaLnBrk="1" hangingPunct="1">
              <a:lnSpc>
                <a:spcPct val="90000"/>
              </a:lnSpc>
            </a:pPr>
            <a:r>
              <a:rPr lang="cs-CZ" altLang="cs-CZ" sz="2400" smtClean="0"/>
              <a:t>Existenční ohrožení (střední management) a ztráta mocenských pozic (včetně ztráty informačního monopolu)</a:t>
            </a:r>
          </a:p>
          <a:p>
            <a:pPr eaLnBrk="1" hangingPunct="1">
              <a:lnSpc>
                <a:spcPct val="90000"/>
              </a:lnSpc>
            </a:pPr>
            <a:r>
              <a:rPr lang="cs-CZ" altLang="cs-CZ" sz="2400" smtClean="0"/>
              <a:t>Skrytá rizika (ztratí se staré znalosti, závislost na dodavateli)</a:t>
            </a:r>
          </a:p>
          <a:p>
            <a:pPr eaLnBrk="1" hangingPunct="1">
              <a:lnSpc>
                <a:spcPct val="90000"/>
              </a:lnSpc>
            </a:pPr>
            <a:r>
              <a:rPr lang="cs-CZ" altLang="cs-CZ" sz="2400" smtClean="0"/>
              <a:t>Nevhodná kombinace ručního a automatizovaného</a:t>
            </a:r>
          </a:p>
          <a:p>
            <a:pPr eaLnBrk="1" hangingPunct="1">
              <a:lnSpc>
                <a:spcPct val="90000"/>
              </a:lnSpc>
            </a:pPr>
            <a:r>
              <a:rPr lang="cs-CZ" altLang="cs-CZ" sz="2400" smtClean="0"/>
              <a:t>Nutnost reakce na změny, mentální lenost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r>
              <a:rPr lang="cs-CZ" altLang="cs-CZ" dirty="0" smtClean="0"/>
              <a:t>Pomohou formalizace v IS?</a:t>
            </a:r>
            <a:br>
              <a:rPr lang="cs-CZ" altLang="cs-CZ" dirty="0" smtClean="0"/>
            </a:br>
            <a:r>
              <a:rPr lang="cs-CZ" altLang="cs-CZ" dirty="0" smtClean="0"/>
              <a:t>Jen někdy</a:t>
            </a:r>
          </a:p>
        </p:txBody>
      </p:sp>
      <p:sp>
        <p:nvSpPr>
          <p:cNvPr id="57347" name="Zástupný symbol pro obsah 2"/>
          <p:cNvSpPr>
            <a:spLocks noGrp="1"/>
          </p:cNvSpPr>
          <p:nvPr>
            <p:ph idx="1"/>
          </p:nvPr>
        </p:nvSpPr>
        <p:spPr>
          <a:xfrm>
            <a:off x="234380" y="1871663"/>
            <a:ext cx="9361040" cy="3887787"/>
          </a:xfrm>
        </p:spPr>
        <p:txBody>
          <a:bodyPr/>
          <a:lstStyle/>
          <a:p>
            <a:r>
              <a:rPr lang="cs-CZ" altLang="cs-CZ" dirty="0" smtClean="0"/>
              <a:t>Důvody většiny problémů</a:t>
            </a:r>
          </a:p>
          <a:p>
            <a:pPr lvl="1"/>
            <a:r>
              <a:rPr lang="cs-CZ" altLang="cs-CZ" dirty="0" smtClean="0"/>
              <a:t>Není jasný cíl projektu, nutnost zapojení uživatelů</a:t>
            </a:r>
          </a:p>
          <a:p>
            <a:pPr lvl="1"/>
            <a:r>
              <a:rPr lang="cs-CZ" altLang="cs-CZ" dirty="0" smtClean="0"/>
              <a:t>Neschopnost si uvědomit všechny důležité požadavky, zamlčené požadavky</a:t>
            </a:r>
          </a:p>
          <a:p>
            <a:pPr lvl="1"/>
            <a:r>
              <a:rPr lang="cs-CZ" altLang="cs-CZ" dirty="0" smtClean="0"/>
              <a:t>Neschopnost je intuitivně  zformulovat-nebezpečí chybné formalizace </a:t>
            </a:r>
          </a:p>
          <a:p>
            <a:pPr lvl="1"/>
            <a:r>
              <a:rPr lang="cs-CZ" altLang="cs-CZ" dirty="0" smtClean="0"/>
              <a:t>Často i neexistence vhodného nástroje formalizace, </a:t>
            </a:r>
          </a:p>
        </p:txBody>
      </p:sp>
      <p:sp>
        <p:nvSpPr>
          <p:cNvPr id="4" name="Zástupný symbol pro datum 3"/>
          <p:cNvSpPr>
            <a:spLocks noGrp="1"/>
          </p:cNvSpPr>
          <p:nvPr>
            <p:ph type="dt" sz="quarter" idx="10"/>
          </p:nvPr>
        </p:nvSpPr>
        <p:spPr/>
        <p:txBody>
          <a:bodyPr/>
          <a:lstStyle/>
          <a:p>
            <a:pPr>
              <a:defRPr/>
            </a:pPr>
            <a:fld id="{6AB6DEAD-253B-4FC5-A1A3-7DC71C306963}"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AA120AF-1CB0-4177-8DCA-3446B9F03854}" type="slidenum">
              <a:rPr lang="cs-CZ" altLang="cs-CZ">
                <a:latin typeface="Arial" panose="020B0604020202020204" pitchFamily="34" charset="0"/>
              </a:rPr>
              <a:pPr eaLnBrk="1" hangingPunct="1"/>
              <a:t>57</a:t>
            </a:fld>
            <a:endParaRPr lang="cs-CZ" altLang="cs-CZ">
              <a:latin typeface="Arial" panose="020B0604020202020204"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r>
              <a:rPr lang="cs-CZ" altLang="cs-CZ" smtClean="0"/>
              <a:t>Částečné řešení v modelech,</a:t>
            </a:r>
          </a:p>
        </p:txBody>
      </p:sp>
      <p:sp>
        <p:nvSpPr>
          <p:cNvPr id="58371" name="Zástupný symbol pro obsah 2"/>
          <p:cNvSpPr>
            <a:spLocks noGrp="1"/>
          </p:cNvSpPr>
          <p:nvPr>
            <p:ph idx="1"/>
          </p:nvPr>
        </p:nvSpPr>
        <p:spPr/>
        <p:txBody>
          <a:bodyPr/>
          <a:lstStyle/>
          <a:p>
            <a:r>
              <a:rPr lang="cs-CZ" altLang="cs-CZ" sz="4000" dirty="0" smtClean="0"/>
              <a:t>Diagramy, sítě</a:t>
            </a:r>
          </a:p>
          <a:p>
            <a:r>
              <a:rPr lang="cs-CZ" altLang="cs-CZ" sz="4000" dirty="0" smtClean="0"/>
              <a:t>Nevím-li co chtít, nemohu to nikdy dostat, model </a:t>
            </a:r>
            <a:r>
              <a:rPr lang="cs-CZ" altLang="cs-CZ" sz="4000" dirty="0" err="1" smtClean="0"/>
              <a:t>nemodel</a:t>
            </a:r>
            <a:endParaRPr lang="cs-CZ" altLang="cs-CZ" sz="4000" dirty="0" smtClean="0"/>
          </a:p>
          <a:p>
            <a:r>
              <a:rPr lang="cs-CZ" altLang="cs-CZ" sz="4000" dirty="0" smtClean="0"/>
              <a:t>Totéž platí pro zamlčené předpoklady</a:t>
            </a:r>
          </a:p>
          <a:p>
            <a:endParaRPr lang="cs-CZ" altLang="cs-CZ" dirty="0" smtClean="0"/>
          </a:p>
          <a:p>
            <a:endParaRPr lang="cs-CZ" altLang="cs-CZ" dirty="0" smtClean="0"/>
          </a:p>
          <a:p>
            <a:endParaRPr lang="cs-CZ" altLang="cs-CZ" dirty="0" smtClean="0"/>
          </a:p>
        </p:txBody>
      </p:sp>
      <p:sp>
        <p:nvSpPr>
          <p:cNvPr id="4" name="Zástupný symbol pro datum 3"/>
          <p:cNvSpPr>
            <a:spLocks noGrp="1"/>
          </p:cNvSpPr>
          <p:nvPr>
            <p:ph type="dt" sz="quarter" idx="10"/>
          </p:nvPr>
        </p:nvSpPr>
        <p:spPr/>
        <p:txBody>
          <a:bodyPr/>
          <a:lstStyle/>
          <a:p>
            <a:pPr>
              <a:defRPr/>
            </a:pPr>
            <a:fld id="{6AB6DEAD-253B-4FC5-A1A3-7DC71C306963}"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53A6EF31-4083-40B5-BB99-00296CCC1E79}" type="slidenum">
              <a:rPr lang="cs-CZ" altLang="cs-CZ">
                <a:latin typeface="Arial" panose="020B0604020202020204" pitchFamily="34" charset="0"/>
              </a:rPr>
              <a:pPr eaLnBrk="1" hangingPunct="1"/>
              <a:t>58</a:t>
            </a:fld>
            <a:endParaRPr lang="cs-CZ" altLang="cs-CZ">
              <a:latin typeface="Arial" panose="020B0604020202020204"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582A6664-8981-46A9-B7AE-44DDD1CD0D09}"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1D9EAF0-98A1-4276-83FC-E6D407819CC1}" type="slidenum">
              <a:rPr lang="cs-CZ" altLang="cs-CZ">
                <a:latin typeface="Arial" panose="020B0604020202020204" pitchFamily="34" charset="0"/>
              </a:rPr>
              <a:pPr eaLnBrk="1" hangingPunct="1"/>
              <a:t>59</a:t>
            </a:fld>
            <a:endParaRPr lang="cs-CZ" altLang="cs-CZ">
              <a:latin typeface="Arial" panose="020B0604020202020204" pitchFamily="34" charset="0"/>
            </a:endParaRPr>
          </a:p>
        </p:txBody>
      </p:sp>
      <p:sp>
        <p:nvSpPr>
          <p:cNvPr id="59396" name="Rectangle 2"/>
          <p:cNvSpPr>
            <a:spLocks noGrp="1" noChangeArrowheads="1"/>
          </p:cNvSpPr>
          <p:nvPr>
            <p:ph type="title"/>
          </p:nvPr>
        </p:nvSpPr>
        <p:spPr>
          <a:xfrm>
            <a:off x="736600" y="360363"/>
            <a:ext cx="8356600" cy="1079500"/>
          </a:xfrm>
        </p:spPr>
        <p:txBody>
          <a:bodyPr/>
          <a:lstStyle/>
          <a:p>
            <a:pPr eaLnBrk="1" hangingPunct="1"/>
            <a:r>
              <a:rPr lang="cs-CZ" altLang="cs-CZ" sz="4000" smtClean="0"/>
              <a:t>Stížnosti na vlastnosti vývojářů </a:t>
            </a:r>
          </a:p>
        </p:txBody>
      </p:sp>
      <p:sp>
        <p:nvSpPr>
          <p:cNvPr id="59397" name="Rectangle 3"/>
          <p:cNvSpPr>
            <a:spLocks noGrp="1" noChangeArrowheads="1"/>
          </p:cNvSpPr>
          <p:nvPr>
            <p:ph type="body" idx="1"/>
          </p:nvPr>
        </p:nvSpPr>
        <p:spPr>
          <a:xfrm>
            <a:off x="736600" y="1655763"/>
            <a:ext cx="8356600" cy="4103687"/>
          </a:xfrm>
        </p:spPr>
        <p:txBody>
          <a:bodyPr/>
          <a:lstStyle/>
          <a:p>
            <a:pPr eaLnBrk="1" hangingPunct="1">
              <a:lnSpc>
                <a:spcPct val="90000"/>
              </a:lnSpc>
              <a:buFontTx/>
              <a:buNone/>
            </a:pPr>
            <a:r>
              <a:rPr lang="cs-CZ" altLang="cs-CZ" sz="2800" smtClean="0">
                <a:latin typeface="Arial Narrow" panose="020B0606020202030204" pitchFamily="34" charset="0"/>
              </a:rPr>
              <a:t>Výroky vedoucích SW firem</a:t>
            </a:r>
          </a:p>
          <a:p>
            <a:pPr eaLnBrk="1" hangingPunct="1">
              <a:lnSpc>
                <a:spcPct val="90000"/>
              </a:lnSpc>
            </a:pPr>
            <a:r>
              <a:rPr lang="cs-CZ" altLang="cs-CZ" sz="2400" smtClean="0">
                <a:latin typeface="Arial Narrow" panose="020B0606020202030204" pitchFamily="34" charset="0"/>
              </a:rPr>
              <a:t>Já o ty nafoukané informatiky nestojím. Snáze doučím strojaře programovat, než informatika spolupracovat s uživateli.(Bochum)</a:t>
            </a:r>
          </a:p>
          <a:p>
            <a:pPr eaLnBrk="1" hangingPunct="1">
              <a:lnSpc>
                <a:spcPct val="90000"/>
              </a:lnSpc>
            </a:pPr>
            <a:r>
              <a:rPr lang="cs-CZ" altLang="cs-CZ" sz="2400" smtClean="0">
                <a:latin typeface="Arial Narrow" panose="020B0606020202030204" pitchFamily="34" charset="0"/>
              </a:rPr>
              <a:t>Já nemohu ty arogantní programátory pustit k uživatelům. Hned je svou nafoukaností a neschopností se vyjádřit naštvou a ohrozí tím celý projekt.  S uživateli ale musí někdo spolupracovat. (Brno)</a:t>
            </a:r>
          </a:p>
          <a:p>
            <a:pPr eaLnBrk="1" hangingPunct="1">
              <a:lnSpc>
                <a:spcPct val="90000"/>
              </a:lnSpc>
            </a:pPr>
            <a:r>
              <a:rPr lang="cs-CZ" altLang="cs-CZ" sz="2400" smtClean="0">
                <a:latin typeface="Arial Narrow" panose="020B0606020202030204" pitchFamily="34" charset="0"/>
              </a:rPr>
              <a:t>Já jsem celkem s informatiky spokojen, především s tím, co se naučili mimo rámec běžného programování, programování jsme celkem sami schopni je doučit. (Brno, ale v tomto případě jednají se zákazníky jen někteří vývojáři)</a:t>
            </a:r>
          </a:p>
        </p:txBody>
      </p:sp>
      <p:sp>
        <p:nvSpPr>
          <p:cNvPr id="59398" name="AutoShape 4"/>
          <p:cNvSpPr>
            <a:spLocks noChangeArrowheads="1"/>
          </p:cNvSpPr>
          <p:nvPr/>
        </p:nvSpPr>
        <p:spPr bwMode="auto">
          <a:xfrm>
            <a:off x="9172575" y="0"/>
            <a:ext cx="77788" cy="246063"/>
          </a:xfrm>
          <a:prstGeom prst="upArrow">
            <a:avLst>
              <a:gd name="adj1" fmla="val 50000"/>
              <a:gd name="adj2" fmla="val 856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55A1926-CABC-45CE-A19A-6668A797CBCA}"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76956F62-142D-40FC-A5BC-ABD52239E179}" type="slidenum">
              <a:rPr lang="cs-CZ" altLang="cs-CZ">
                <a:latin typeface="Arial" panose="020B0604020202020204" pitchFamily="34" charset="0"/>
              </a:rPr>
              <a:pPr eaLnBrk="1" hangingPunct="1"/>
              <a:t>6</a:t>
            </a:fld>
            <a:endParaRPr lang="cs-CZ" altLang="cs-CZ">
              <a:latin typeface="Arial" panose="020B0604020202020204" pitchFamily="34" charset="0"/>
            </a:endParaRPr>
          </a:p>
        </p:txBody>
      </p:sp>
      <p:sp>
        <p:nvSpPr>
          <p:cNvPr id="6148" name="Rectangle 2"/>
          <p:cNvSpPr>
            <a:spLocks noGrp="1" noChangeArrowheads="1"/>
          </p:cNvSpPr>
          <p:nvPr>
            <p:ph type="title"/>
          </p:nvPr>
        </p:nvSpPr>
        <p:spPr>
          <a:xfrm>
            <a:off x="735013" y="585788"/>
            <a:ext cx="8356600" cy="612775"/>
          </a:xfrm>
        </p:spPr>
        <p:txBody>
          <a:bodyPr/>
          <a:lstStyle/>
          <a:p>
            <a:pPr eaLnBrk="1" hangingPunct="1"/>
            <a:r>
              <a:rPr lang="cs-CZ" altLang="cs-CZ" sz="4000" smtClean="0"/>
              <a:t>Hlavní  problémy IS </a:t>
            </a:r>
            <a:r>
              <a:rPr lang="cs-CZ" altLang="cs-CZ" sz="2800" smtClean="0"/>
              <a:t>opakování</a:t>
            </a:r>
          </a:p>
        </p:txBody>
      </p:sp>
      <p:sp>
        <p:nvSpPr>
          <p:cNvPr id="6149" name="Rectangle 3"/>
          <p:cNvSpPr>
            <a:spLocks noGrp="1" noChangeArrowheads="1"/>
          </p:cNvSpPr>
          <p:nvPr>
            <p:ph type="body" idx="1"/>
          </p:nvPr>
        </p:nvSpPr>
        <p:spPr>
          <a:xfrm>
            <a:off x="882650" y="1511300"/>
            <a:ext cx="8569325" cy="4357688"/>
          </a:xfrm>
        </p:spPr>
        <p:txBody>
          <a:bodyPr/>
          <a:lstStyle/>
          <a:p>
            <a:pPr eaLnBrk="1" hangingPunct="1">
              <a:lnSpc>
                <a:spcPct val="80000"/>
              </a:lnSpc>
            </a:pPr>
            <a:r>
              <a:rPr lang="cs-CZ" altLang="cs-CZ" sz="1800" b="1" smtClean="0"/>
              <a:t>Požadavky nejsou zřejmé a navíc se mění</a:t>
            </a:r>
          </a:p>
          <a:p>
            <a:pPr eaLnBrk="1" hangingPunct="1">
              <a:lnSpc>
                <a:spcPct val="80000"/>
              </a:lnSpc>
            </a:pPr>
            <a:r>
              <a:rPr lang="cs-CZ" altLang="cs-CZ" sz="1800" b="1" smtClean="0"/>
              <a:t>Zahrnuje přímo lidi a nepřímo další ovlivňuje</a:t>
            </a:r>
          </a:p>
          <a:p>
            <a:pPr eaLnBrk="1" hangingPunct="1">
              <a:lnSpc>
                <a:spcPct val="80000"/>
              </a:lnSpc>
            </a:pPr>
            <a:r>
              <a:rPr lang="cs-CZ" altLang="cs-CZ" sz="1800" smtClean="0"/>
              <a:t>Může být v zájmu i proti zájmům lidí, ty nemusí být zřejmé</a:t>
            </a:r>
          </a:p>
          <a:p>
            <a:pPr eaLnBrk="1" hangingPunct="1">
              <a:lnSpc>
                <a:spcPct val="80000"/>
              </a:lnSpc>
            </a:pPr>
            <a:r>
              <a:rPr lang="cs-CZ" altLang="cs-CZ" sz="1800" smtClean="0"/>
              <a:t>Specifikace požadavků, efekt bývá často jinde, příklady</a:t>
            </a:r>
          </a:p>
          <a:p>
            <a:pPr lvl="1" eaLnBrk="1" hangingPunct="1">
              <a:lnSpc>
                <a:spcPct val="80000"/>
              </a:lnSpc>
            </a:pPr>
            <a:r>
              <a:rPr lang="cs-CZ" altLang="cs-CZ" sz="1600" smtClean="0"/>
              <a:t>Automatizované dílny, </a:t>
            </a:r>
          </a:p>
          <a:p>
            <a:pPr lvl="2" eaLnBrk="1" hangingPunct="1">
              <a:lnSpc>
                <a:spcPct val="80000"/>
              </a:lnSpc>
            </a:pPr>
            <a:r>
              <a:rPr lang="cs-CZ" altLang="cs-CZ" sz="1400" smtClean="0"/>
              <a:t>Nikoliv úspora lidí v dílně a vyšší výroba, ale lepší data o výrobě</a:t>
            </a:r>
          </a:p>
          <a:p>
            <a:pPr lvl="2" eaLnBrk="1" hangingPunct="1">
              <a:lnSpc>
                <a:spcPct val="80000"/>
              </a:lnSpc>
            </a:pPr>
            <a:r>
              <a:rPr lang="cs-CZ" altLang="cs-CZ" sz="1400" smtClean="0"/>
              <a:t>Tím bylo umožněno lepší řízení celé firmy a zvýšení výroby větší, než se čekalo</a:t>
            </a:r>
          </a:p>
          <a:p>
            <a:pPr lvl="1" eaLnBrk="1" hangingPunct="1">
              <a:lnSpc>
                <a:spcPct val="80000"/>
              </a:lnSpc>
            </a:pPr>
            <a:r>
              <a:rPr lang="cs-CZ" altLang="cs-CZ" sz="1600" smtClean="0"/>
              <a:t>Spotřeba papíru a IT, očekávalo se snížení</a:t>
            </a:r>
          </a:p>
          <a:p>
            <a:pPr lvl="2" eaLnBrk="1" hangingPunct="1">
              <a:lnSpc>
                <a:spcPct val="80000"/>
              </a:lnSpc>
            </a:pPr>
            <a:r>
              <a:rPr lang="cs-CZ" altLang="cs-CZ" sz="1400" smtClean="0"/>
              <a:t>Spotřeba papíru roste</a:t>
            </a:r>
          </a:p>
          <a:p>
            <a:pPr lvl="1" eaLnBrk="1" hangingPunct="1">
              <a:lnSpc>
                <a:spcPct val="80000"/>
              </a:lnSpc>
            </a:pPr>
            <a:r>
              <a:rPr lang="cs-CZ" altLang="cs-CZ" sz="1600" smtClean="0"/>
              <a:t>Cíl drahých škol</a:t>
            </a:r>
          </a:p>
          <a:p>
            <a:pPr lvl="2" eaLnBrk="1" hangingPunct="1">
              <a:lnSpc>
                <a:spcPct val="80000"/>
              </a:lnSpc>
            </a:pPr>
            <a:r>
              <a:rPr lang="cs-CZ" altLang="cs-CZ" sz="1400" smtClean="0"/>
              <a:t> Nejsou to primárně znalosti!!!, jsou to budoucí kontakty s bohatými (</a:t>
            </a:r>
            <a:r>
              <a:rPr lang="cs-CZ" altLang="cs-CZ" sz="1400" smtClean="0">
                <a:sym typeface="Symbol" panose="05050102010706020507" pitchFamily="18" charset="2"/>
              </a:rPr>
              <a:t> podcenění znalostí a dovedností)</a:t>
            </a:r>
          </a:p>
          <a:p>
            <a:pPr lvl="2" eaLnBrk="1" hangingPunct="1">
              <a:lnSpc>
                <a:spcPct val="80000"/>
              </a:lnSpc>
            </a:pPr>
            <a:r>
              <a:rPr lang="cs-CZ" altLang="cs-CZ" sz="1400" smtClean="0"/>
              <a:t>Cílem jsou osobní kontakty </a:t>
            </a:r>
          </a:p>
          <a:p>
            <a:pPr eaLnBrk="1" hangingPunct="1">
              <a:lnSpc>
                <a:spcPct val="80000"/>
              </a:lnSpc>
            </a:pPr>
            <a:r>
              <a:rPr lang="cs-CZ" altLang="cs-CZ" sz="1800" smtClean="0"/>
              <a:t>Řízení projektu, představa, že se projektuje jediný kus (tj. IS) a ten se vylepšuje</a:t>
            </a:r>
          </a:p>
          <a:p>
            <a:pPr eaLnBrk="1" hangingPunct="1">
              <a:lnSpc>
                <a:spcPct val="80000"/>
              </a:lnSpc>
            </a:pPr>
            <a:r>
              <a:rPr lang="cs-CZ" altLang="cs-CZ" sz="1800" smtClean="0"/>
              <a:t>Měření přínosů, opomíjené problémy</a:t>
            </a:r>
          </a:p>
          <a:p>
            <a:pPr lvl="1" eaLnBrk="1" hangingPunct="1">
              <a:lnSpc>
                <a:spcPct val="80000"/>
              </a:lnSpc>
            </a:pPr>
            <a:r>
              <a:rPr lang="cs-CZ" altLang="cs-CZ" sz="1600" smtClean="0"/>
              <a:t>Nezapomínat, že osobní styk je obvykle nenahraditelný (řeč těla, citové vazby, často i rychlost procesu..)</a:t>
            </a:r>
          </a:p>
          <a:p>
            <a:pPr lvl="1" eaLnBrk="1" hangingPunct="1">
              <a:lnSpc>
                <a:spcPct val="80000"/>
              </a:lnSpc>
            </a:pPr>
            <a:r>
              <a:rPr lang="cs-CZ" altLang="cs-CZ" sz="1600" smtClean="0"/>
              <a:t>Přeceňování efektů automatizace, dělání alibi (dělají to tak jinde, udělám to stejně)</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5A5625C9-B9AF-4060-BDDB-872507A29ED2}"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89188F43-7204-493B-88E2-1C0E6008AF5D}" type="slidenum">
              <a:rPr lang="cs-CZ" altLang="cs-CZ">
                <a:latin typeface="Arial" panose="020B0604020202020204" pitchFamily="34" charset="0"/>
              </a:rPr>
              <a:pPr eaLnBrk="1" hangingPunct="1"/>
              <a:t>60</a:t>
            </a:fld>
            <a:endParaRPr lang="cs-CZ" altLang="cs-CZ">
              <a:latin typeface="Arial" panose="020B0604020202020204" pitchFamily="34" charset="0"/>
            </a:endParaRPr>
          </a:p>
        </p:txBody>
      </p:sp>
      <p:sp>
        <p:nvSpPr>
          <p:cNvPr id="60420" name="Rectangle 2"/>
          <p:cNvSpPr>
            <a:spLocks noGrp="1" noChangeArrowheads="1"/>
          </p:cNvSpPr>
          <p:nvPr>
            <p:ph type="title"/>
          </p:nvPr>
        </p:nvSpPr>
        <p:spPr>
          <a:xfrm>
            <a:off x="579438" y="246063"/>
            <a:ext cx="8432800" cy="923925"/>
          </a:xfrm>
        </p:spPr>
        <p:txBody>
          <a:bodyPr/>
          <a:lstStyle/>
          <a:p>
            <a:pPr eaLnBrk="1" hangingPunct="1"/>
            <a:r>
              <a:rPr lang="cs-CZ" altLang="cs-CZ" sz="3200" smtClean="0"/>
              <a:t>Hackerský syndrom </a:t>
            </a:r>
            <a:br>
              <a:rPr lang="cs-CZ" altLang="cs-CZ" sz="3200" smtClean="0"/>
            </a:br>
            <a:r>
              <a:rPr lang="cs-CZ" altLang="cs-CZ" sz="3200" smtClean="0"/>
              <a:t>Pozorováno u mnoha informatiků, </a:t>
            </a:r>
            <a:endParaRPr lang="en-US" altLang="cs-CZ" sz="3200" smtClean="0"/>
          </a:p>
        </p:txBody>
      </p:sp>
      <p:sp>
        <p:nvSpPr>
          <p:cNvPr id="60421" name="Rectangle 3"/>
          <p:cNvSpPr>
            <a:spLocks noGrp="1" noChangeArrowheads="1"/>
          </p:cNvSpPr>
          <p:nvPr>
            <p:ph type="body" idx="1"/>
          </p:nvPr>
        </p:nvSpPr>
        <p:spPr>
          <a:xfrm>
            <a:off x="192088" y="1295400"/>
            <a:ext cx="9064625" cy="4464050"/>
          </a:xfrm>
        </p:spPr>
        <p:txBody>
          <a:bodyPr/>
          <a:lstStyle/>
          <a:p>
            <a:pPr eaLnBrk="1" hangingPunct="1">
              <a:lnSpc>
                <a:spcPct val="90000"/>
              </a:lnSpc>
            </a:pPr>
            <a:r>
              <a:rPr lang="cs-CZ" altLang="cs-CZ" sz="2400" smtClean="0">
                <a:latin typeface="Arial Narrow" panose="020B0606020202030204" pitchFamily="34" charset="0"/>
              </a:rPr>
              <a:t>Raději práce s počítači než diskuse s lidmi, nemilují práci v týmu</a:t>
            </a:r>
          </a:p>
          <a:p>
            <a:pPr eaLnBrk="1" hangingPunct="1">
              <a:lnSpc>
                <a:spcPct val="90000"/>
              </a:lnSpc>
            </a:pPr>
            <a:r>
              <a:rPr lang="cs-CZ" altLang="cs-CZ" sz="2400" smtClean="0">
                <a:latin typeface="Arial Narrow" panose="020B0606020202030204" pitchFamily="34" charset="0"/>
              </a:rPr>
              <a:t>Tendence k černobílému uvažování</a:t>
            </a:r>
          </a:p>
          <a:p>
            <a:pPr eaLnBrk="1" hangingPunct="1">
              <a:lnSpc>
                <a:spcPct val="90000"/>
              </a:lnSpc>
            </a:pPr>
            <a:r>
              <a:rPr lang="cs-CZ" altLang="cs-CZ" sz="2400" smtClean="0">
                <a:latin typeface="Arial Narrow" panose="020B0606020202030204" pitchFamily="34" charset="0"/>
              </a:rPr>
              <a:t>Přeceňování čistě informatických znalostí a schopnosti programovat</a:t>
            </a:r>
          </a:p>
          <a:p>
            <a:pPr lvl="1" eaLnBrk="1" hangingPunct="1">
              <a:lnSpc>
                <a:spcPct val="90000"/>
              </a:lnSpc>
            </a:pPr>
            <a:r>
              <a:rPr lang="cs-CZ" altLang="cs-CZ" sz="2000" smtClean="0">
                <a:latin typeface="Arial Narrow" panose="020B0606020202030204" pitchFamily="34" charset="0"/>
              </a:rPr>
              <a:t>Ve schopnosti kódovat se může málokdo našim programátorům vyrovnat, snadno seženou dobrý job,je to cenné, nemusí ale stačit na celý život (tak do 40)</a:t>
            </a:r>
          </a:p>
          <a:p>
            <a:pPr eaLnBrk="1" hangingPunct="1">
              <a:lnSpc>
                <a:spcPct val="90000"/>
              </a:lnSpc>
            </a:pPr>
            <a:r>
              <a:rPr lang="cs-CZ" altLang="cs-CZ" sz="2400" smtClean="0">
                <a:latin typeface="Arial Narrow" panose="020B0606020202030204" pitchFamily="34" charset="0"/>
              </a:rPr>
              <a:t>Práci považují hlavně za fascinující intelektuální hru</a:t>
            </a:r>
          </a:p>
          <a:p>
            <a:pPr lvl="1" eaLnBrk="1" hangingPunct="1">
              <a:lnSpc>
                <a:spcPct val="90000"/>
              </a:lnSpc>
            </a:pPr>
            <a:r>
              <a:rPr lang="cs-CZ" altLang="cs-CZ" sz="2000" smtClean="0">
                <a:latin typeface="Arial Narrow" panose="020B0606020202030204" pitchFamily="34" charset="0"/>
              </a:rPr>
              <a:t>Positivní –  tvorba volně šiřitelného softwaru</a:t>
            </a:r>
          </a:p>
          <a:p>
            <a:pPr lvl="1" eaLnBrk="1" hangingPunct="1">
              <a:lnSpc>
                <a:spcPct val="90000"/>
              </a:lnSpc>
            </a:pPr>
            <a:r>
              <a:rPr lang="cs-CZ" altLang="cs-CZ" sz="2000" smtClean="0">
                <a:latin typeface="Arial Narrow" panose="020B0606020202030204" pitchFamily="34" charset="0"/>
              </a:rPr>
              <a:t>Negativní – tvorba virů, trojských koní a někdy přímo kriminalita</a:t>
            </a:r>
          </a:p>
          <a:p>
            <a:pPr lvl="1" eaLnBrk="1" hangingPunct="1">
              <a:lnSpc>
                <a:spcPct val="90000"/>
              </a:lnSpc>
            </a:pPr>
            <a:r>
              <a:rPr lang="cs-CZ" altLang="cs-CZ" sz="2000" smtClean="0">
                <a:latin typeface="Arial Narrow" panose="020B0606020202030204" pitchFamily="34" charset="0"/>
              </a:rPr>
              <a:t>Statistika a postupy empirických věd jim nevoní</a:t>
            </a:r>
          </a:p>
          <a:p>
            <a:pPr lvl="2" eaLnBrk="1" hangingPunct="1">
              <a:lnSpc>
                <a:spcPct val="90000"/>
              </a:lnSpc>
            </a:pPr>
            <a:r>
              <a:rPr lang="cs-CZ" altLang="cs-CZ" sz="1800" smtClean="0">
                <a:latin typeface="Arial Narrow" panose="020B0606020202030204" pitchFamily="34" charset="0"/>
              </a:rPr>
              <a:t>Takže nejsou schopni  strávně využívat data mining jako funkci vyvíjeného systému a také je použít pro hodnocení vlastní práce</a:t>
            </a:r>
          </a:p>
          <a:p>
            <a:pPr eaLnBrk="1" hangingPunct="1">
              <a:lnSpc>
                <a:spcPct val="90000"/>
              </a:lnSpc>
              <a:buFontTx/>
              <a:buNone/>
            </a:pPr>
            <a:r>
              <a:rPr lang="cs-CZ" altLang="cs-CZ" sz="2400" smtClean="0">
                <a:latin typeface="Arial Narrow" panose="020B0606020202030204" pitchFamily="34" charset="0"/>
              </a:rPr>
              <a:t>Silně vyvinuto u hackerů – </a:t>
            </a:r>
            <a:r>
              <a:rPr lang="cs-CZ" altLang="cs-CZ" sz="2400" b="1" smtClean="0">
                <a:latin typeface="Arial Narrow" panose="020B0606020202030204" pitchFamily="34" charset="0"/>
              </a:rPr>
              <a:t>hackerský syndrom</a:t>
            </a:r>
            <a:endParaRPr lang="en-US" altLang="cs-CZ" sz="2400" b="1" smtClean="0">
              <a:latin typeface="Arial Narrow" panose="020B0606020202030204" pitchFamily="34" charset="0"/>
            </a:endParaRPr>
          </a:p>
        </p:txBody>
      </p:sp>
      <p:sp>
        <p:nvSpPr>
          <p:cNvPr id="60422" name="AutoShape 4"/>
          <p:cNvSpPr>
            <a:spLocks noChangeArrowheads="1"/>
          </p:cNvSpPr>
          <p:nvPr/>
        </p:nvSpPr>
        <p:spPr bwMode="auto">
          <a:xfrm>
            <a:off x="9482138" y="0"/>
            <a:ext cx="347662" cy="1778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15519989-34CA-44B8-960F-1847C6325584}"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79E1560-969D-4D9A-B4D7-852F85F3205C}" type="slidenum">
              <a:rPr lang="cs-CZ" altLang="cs-CZ">
                <a:latin typeface="Arial" panose="020B0604020202020204" pitchFamily="34" charset="0"/>
              </a:rPr>
              <a:pPr eaLnBrk="1" hangingPunct="1"/>
              <a:t>61</a:t>
            </a:fld>
            <a:endParaRPr lang="cs-CZ" altLang="cs-CZ">
              <a:latin typeface="Arial" panose="020B0604020202020204" pitchFamily="34" charset="0"/>
            </a:endParaRPr>
          </a:p>
        </p:txBody>
      </p:sp>
      <p:sp>
        <p:nvSpPr>
          <p:cNvPr id="61444" name="Rectangle 2"/>
          <p:cNvSpPr>
            <a:spLocks noGrp="1" noChangeArrowheads="1"/>
          </p:cNvSpPr>
          <p:nvPr>
            <p:ph type="title"/>
          </p:nvPr>
        </p:nvSpPr>
        <p:spPr>
          <a:xfrm>
            <a:off x="735013" y="246063"/>
            <a:ext cx="8356600" cy="1079500"/>
          </a:xfrm>
        </p:spPr>
        <p:txBody>
          <a:bodyPr/>
          <a:lstStyle/>
          <a:p>
            <a:pPr eaLnBrk="1" hangingPunct="1"/>
            <a:r>
              <a:rPr lang="cs-CZ" altLang="cs-CZ" sz="4000" smtClean="0"/>
              <a:t>Hackerský syndrom, další symptomy</a:t>
            </a:r>
            <a:endParaRPr lang="en-US" altLang="cs-CZ" sz="4000" smtClean="0"/>
          </a:p>
        </p:txBody>
      </p:sp>
      <p:sp>
        <p:nvSpPr>
          <p:cNvPr id="61445" name="Rectangle 3"/>
          <p:cNvSpPr>
            <a:spLocks noGrp="1" noChangeArrowheads="1"/>
          </p:cNvSpPr>
          <p:nvPr>
            <p:ph type="body" idx="1"/>
          </p:nvPr>
        </p:nvSpPr>
        <p:spPr>
          <a:xfrm>
            <a:off x="327025" y="1471613"/>
            <a:ext cx="9175750" cy="4422775"/>
          </a:xfrm>
        </p:spPr>
        <p:txBody>
          <a:bodyPr/>
          <a:lstStyle/>
          <a:p>
            <a:pPr eaLnBrk="1" hangingPunct="1">
              <a:lnSpc>
                <a:spcPct val="80000"/>
              </a:lnSpc>
              <a:buFontTx/>
              <a:buNone/>
            </a:pPr>
            <a:r>
              <a:rPr lang="cs-CZ" altLang="cs-CZ" sz="2800" smtClean="0"/>
              <a:t>Podceňování neinformatických oborů, znalostí a schopností koncových uživatelů a významu spolupráce s nimi </a:t>
            </a:r>
          </a:p>
          <a:p>
            <a:pPr eaLnBrk="1" hangingPunct="1">
              <a:lnSpc>
                <a:spcPct val="80000"/>
              </a:lnSpc>
              <a:buFontTx/>
              <a:buNone/>
            </a:pPr>
            <a:r>
              <a:rPr lang="cs-CZ" altLang="cs-CZ" sz="2800" smtClean="0"/>
              <a:t>Odpor k filosofii experimentálních věd  a zvláště k matematické statistice jako nástroji analýzy dat</a:t>
            </a:r>
          </a:p>
          <a:p>
            <a:pPr lvl="1" eaLnBrk="1" hangingPunct="1">
              <a:lnSpc>
                <a:spcPct val="80000"/>
              </a:lnSpc>
            </a:pPr>
            <a:r>
              <a:rPr lang="cs-CZ" altLang="cs-CZ" sz="2400" smtClean="0"/>
              <a:t>To </a:t>
            </a:r>
            <a:r>
              <a:rPr lang="cs-CZ" altLang="cs-CZ" sz="2000" smtClean="0"/>
              <a:t>je ale nutné k podpoře managementu uživatele i vlastní firmy</a:t>
            </a:r>
          </a:p>
          <a:p>
            <a:pPr lvl="1" eaLnBrk="1" hangingPunct="1">
              <a:lnSpc>
                <a:spcPct val="80000"/>
              </a:lnSpc>
            </a:pPr>
            <a:r>
              <a:rPr lang="cs-CZ" altLang="cs-CZ" sz="2000" smtClean="0"/>
              <a:t>Bez toho nelze kvalifikovaně hodnotit kvalitu softwaru a zlepšovat procesy vývoje SW</a:t>
            </a:r>
          </a:p>
          <a:p>
            <a:pPr lvl="1" eaLnBrk="1" hangingPunct="1">
              <a:lnSpc>
                <a:spcPct val="80000"/>
              </a:lnSpc>
            </a:pPr>
            <a:r>
              <a:rPr lang="cs-CZ" altLang="cs-CZ" sz="2000" smtClean="0"/>
              <a:t>Je to nutný předpoklad k porozumění potřebám zákazníků</a:t>
            </a:r>
          </a:p>
          <a:p>
            <a:pPr lvl="1" eaLnBrk="1" hangingPunct="1">
              <a:lnSpc>
                <a:spcPct val="80000"/>
              </a:lnSpc>
            </a:pPr>
            <a:r>
              <a:rPr lang="cs-CZ" altLang="cs-CZ" sz="2000" smtClean="0"/>
              <a:t>Kvalita dat zásadním způsobem ovlivňuje specifikaci požadavků (kritický řetěz při řízení projektů, rozvrhování, atd. bude diskutováno níže) ISO250xx</a:t>
            </a:r>
          </a:p>
        </p:txBody>
      </p:sp>
      <p:sp>
        <p:nvSpPr>
          <p:cNvPr id="61446" name="AutoShape 4"/>
          <p:cNvSpPr>
            <a:spLocks noChangeArrowheads="1"/>
          </p:cNvSpPr>
          <p:nvPr/>
        </p:nvSpPr>
        <p:spPr bwMode="auto">
          <a:xfrm>
            <a:off x="9637713" y="0"/>
            <a:ext cx="192087" cy="246063"/>
          </a:xfrm>
          <a:prstGeom prst="upArrow">
            <a:avLst>
              <a:gd name="adj1" fmla="val 50000"/>
              <a:gd name="adj2" fmla="val 3469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8DB1B23A-6AE6-446D-8621-7D2E8D9E8A96}"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ACDA67F-10FC-40C1-BF13-2B5AF3EC6A09}" type="slidenum">
              <a:rPr lang="cs-CZ" altLang="cs-CZ">
                <a:latin typeface="Arial" panose="020B0604020202020204" pitchFamily="34" charset="0"/>
              </a:rPr>
              <a:pPr eaLnBrk="1" hangingPunct="1"/>
              <a:t>62</a:t>
            </a:fld>
            <a:endParaRPr lang="cs-CZ" altLang="cs-CZ">
              <a:latin typeface="Arial" panose="020B0604020202020204" pitchFamily="34" charset="0"/>
            </a:endParaRPr>
          </a:p>
        </p:txBody>
      </p:sp>
      <p:sp>
        <p:nvSpPr>
          <p:cNvPr id="62468" name="Rectangle 2"/>
          <p:cNvSpPr>
            <a:spLocks noGrp="1" noChangeArrowheads="1"/>
          </p:cNvSpPr>
          <p:nvPr>
            <p:ph type="title"/>
          </p:nvPr>
        </p:nvSpPr>
        <p:spPr>
          <a:xfrm>
            <a:off x="736600" y="0"/>
            <a:ext cx="8356600" cy="1079500"/>
          </a:xfrm>
        </p:spPr>
        <p:txBody>
          <a:bodyPr/>
          <a:lstStyle/>
          <a:p>
            <a:pPr eaLnBrk="1" hangingPunct="1"/>
            <a:r>
              <a:rPr lang="cs-CZ" altLang="cs-CZ" sz="4000" smtClean="0"/>
              <a:t>Hackerský syndrom, další symptomy</a:t>
            </a:r>
            <a:endParaRPr lang="en-US" altLang="cs-CZ" sz="4000" smtClean="0"/>
          </a:p>
        </p:txBody>
      </p:sp>
      <p:sp>
        <p:nvSpPr>
          <p:cNvPr id="62469" name="Rectangle 3"/>
          <p:cNvSpPr>
            <a:spLocks noGrp="1" noChangeArrowheads="1"/>
          </p:cNvSpPr>
          <p:nvPr>
            <p:ph type="body" idx="1"/>
          </p:nvPr>
        </p:nvSpPr>
        <p:spPr>
          <a:xfrm>
            <a:off x="246063" y="1008063"/>
            <a:ext cx="9337675" cy="4751387"/>
          </a:xfrm>
        </p:spPr>
        <p:txBody>
          <a:bodyPr/>
          <a:lstStyle/>
          <a:p>
            <a:pPr eaLnBrk="1" hangingPunct="1">
              <a:lnSpc>
                <a:spcPct val="80000"/>
              </a:lnSpc>
            </a:pPr>
            <a:r>
              <a:rPr lang="cs-CZ" altLang="cs-CZ" sz="2400" smtClean="0"/>
              <a:t>Neochota pracovat v týmu</a:t>
            </a:r>
          </a:p>
          <a:p>
            <a:pPr eaLnBrk="1" hangingPunct="1">
              <a:lnSpc>
                <a:spcPct val="80000"/>
              </a:lnSpc>
            </a:pPr>
            <a:r>
              <a:rPr lang="cs-CZ" altLang="cs-CZ" sz="2400" smtClean="0"/>
              <a:t>Odpor k dokumentování (někdy i oprávněný - viz zásady agilního vývoje)</a:t>
            </a:r>
          </a:p>
          <a:p>
            <a:pPr eaLnBrk="1" hangingPunct="1">
              <a:lnSpc>
                <a:spcPct val="80000"/>
              </a:lnSpc>
            </a:pPr>
            <a:r>
              <a:rPr lang="cs-CZ" altLang="cs-CZ" sz="2400" smtClean="0"/>
              <a:t>Tendence jít hned na věc a nebabrat se se specifikacemi požadavků (a tedy strategie pokus-omyl)</a:t>
            </a:r>
          </a:p>
          <a:p>
            <a:pPr lvl="1" eaLnBrk="1" hangingPunct="1">
              <a:lnSpc>
                <a:spcPct val="80000"/>
              </a:lnSpc>
            </a:pPr>
            <a:r>
              <a:rPr lang="cs-CZ" altLang="cs-CZ" sz="2000" smtClean="0"/>
              <a:t>Při moderních principech vývoje, např. při servisní orientaci, lze takový způsob snáze používat (agilní formy vývoje)</a:t>
            </a:r>
          </a:p>
          <a:p>
            <a:pPr eaLnBrk="1" hangingPunct="1">
              <a:lnSpc>
                <a:spcPct val="80000"/>
              </a:lnSpc>
            </a:pPr>
            <a:r>
              <a:rPr lang="cs-CZ" altLang="cs-CZ" sz="2400" smtClean="0"/>
              <a:t>Obtíže při přijímání filosofie moderních směrů v softwaru, např. servisní orientace</a:t>
            </a:r>
          </a:p>
          <a:p>
            <a:pPr lvl="1" eaLnBrk="1" hangingPunct="1">
              <a:lnSpc>
                <a:spcPct val="80000"/>
              </a:lnSpc>
            </a:pPr>
            <a:r>
              <a:rPr lang="cs-CZ" altLang="cs-CZ" sz="2000" smtClean="0"/>
              <a:t>Neochota aplikovat p2p přístup </a:t>
            </a:r>
          </a:p>
          <a:p>
            <a:pPr lvl="1" eaLnBrk="1" hangingPunct="1">
              <a:lnSpc>
                <a:spcPct val="80000"/>
              </a:lnSpc>
            </a:pPr>
            <a:r>
              <a:rPr lang="cs-CZ" altLang="cs-CZ" sz="2000" smtClean="0"/>
              <a:t>Neochota používat existující aplikace a produkty třetích stran.</a:t>
            </a:r>
          </a:p>
          <a:p>
            <a:pPr lvl="1" eaLnBrk="1" hangingPunct="1">
              <a:lnSpc>
                <a:spcPct val="80000"/>
              </a:lnSpc>
            </a:pPr>
            <a:r>
              <a:rPr lang="cs-CZ" altLang="cs-CZ" sz="2000" smtClean="0"/>
              <a:t>Neochota používat  „zastaralé“ technologie a  kombinovat datový a příkazový přístup a existující aplikace</a:t>
            </a:r>
          </a:p>
          <a:p>
            <a:pPr eaLnBrk="1" hangingPunct="1">
              <a:lnSpc>
                <a:spcPct val="80000"/>
              </a:lnSpc>
            </a:pPr>
            <a:r>
              <a:rPr lang="cs-CZ" altLang="cs-CZ" sz="2400" smtClean="0"/>
              <a:t>Snaha neopouštět kyberprostor (svět počítače)</a:t>
            </a:r>
          </a:p>
          <a:p>
            <a:pPr lvl="1" eaLnBrk="1" hangingPunct="1">
              <a:lnSpc>
                <a:spcPct val="80000"/>
              </a:lnSpc>
            </a:pPr>
            <a:r>
              <a:rPr lang="cs-CZ" altLang="cs-CZ" sz="2000" smtClean="0"/>
              <a:t>Extrém – rande u počítače s videem, </a:t>
            </a:r>
          </a:p>
          <a:p>
            <a:pPr lvl="1" eaLnBrk="1" hangingPunct="1">
              <a:lnSpc>
                <a:spcPct val="80000"/>
              </a:lnSpc>
            </a:pPr>
            <a:endParaRPr lang="en-US" altLang="cs-CZ" sz="2000" smtClean="0"/>
          </a:p>
        </p:txBody>
      </p:sp>
      <p:sp>
        <p:nvSpPr>
          <p:cNvPr id="62470" name="AutoShape 4"/>
          <p:cNvSpPr>
            <a:spLocks noChangeArrowheads="1"/>
          </p:cNvSpPr>
          <p:nvPr/>
        </p:nvSpPr>
        <p:spPr bwMode="auto">
          <a:xfrm>
            <a:off x="9404350" y="0"/>
            <a:ext cx="317500" cy="244475"/>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fld id="{A4DA2E4C-9E75-45ED-B2EF-0536778CF5E4}" type="datetime1">
              <a:rPr lang="cs-CZ"/>
              <a:pPr>
                <a:defRPr/>
              </a:pPr>
              <a:t>3.10.2015</a:t>
            </a:fld>
            <a:endParaRPr lang="cs-CZ"/>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C926274-5678-474D-98E0-0F99E89369D3}" type="slidenum">
              <a:rPr lang="cs-CZ" altLang="cs-CZ">
                <a:latin typeface="Arial" panose="020B0604020202020204" pitchFamily="34" charset="0"/>
              </a:rPr>
              <a:pPr eaLnBrk="1" hangingPunct="1"/>
              <a:t>63</a:t>
            </a:fld>
            <a:endParaRPr lang="cs-CZ" altLang="cs-CZ">
              <a:latin typeface="Arial" panose="020B0604020202020204" pitchFamily="34" charset="0"/>
            </a:endParaRPr>
          </a:p>
        </p:txBody>
      </p:sp>
      <p:sp>
        <p:nvSpPr>
          <p:cNvPr id="63492" name="Rectangle 2"/>
          <p:cNvSpPr>
            <a:spLocks noGrp="1" noChangeArrowheads="1"/>
          </p:cNvSpPr>
          <p:nvPr>
            <p:ph type="title"/>
          </p:nvPr>
        </p:nvSpPr>
        <p:spPr>
          <a:xfrm>
            <a:off x="811213" y="431800"/>
            <a:ext cx="8356600" cy="1079500"/>
          </a:xfrm>
        </p:spPr>
        <p:txBody>
          <a:bodyPr/>
          <a:lstStyle/>
          <a:p>
            <a:pPr eaLnBrk="1" hangingPunct="1"/>
            <a:r>
              <a:rPr lang="cs-CZ" altLang="cs-CZ" smtClean="0"/>
              <a:t>Rande u počítače  </a:t>
            </a:r>
          </a:p>
        </p:txBody>
      </p:sp>
      <p:sp>
        <p:nvSpPr>
          <p:cNvPr id="63493" name="Text Box 3"/>
          <p:cNvSpPr txBox="1">
            <a:spLocks noChangeArrowheads="1"/>
          </p:cNvSpPr>
          <p:nvPr/>
        </p:nvSpPr>
        <p:spPr bwMode="auto">
          <a:xfrm>
            <a:off x="579438" y="1295400"/>
            <a:ext cx="8943975" cy="481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Holka přijde za přítelem, který se věnuje své zábavě na počítači. Přítel jí pustí video a po přehraní filmu  se oba rozloučí.</a:t>
            </a:r>
          </a:p>
          <a:p>
            <a:pPr algn="l" eaLnBrk="1" hangingPunct="1">
              <a:spcBef>
                <a:spcPct val="50000"/>
              </a:spcBef>
            </a:pPr>
            <a:r>
              <a:rPr lang="cs-CZ" altLang="cs-CZ" sz="2000">
                <a:latin typeface="Arial" panose="020B0604020202020204" pitchFamily="34" charset="0"/>
              </a:rPr>
              <a:t>Udělal  se následující pokus. Chatovačům se simuloval chyba na serveru. Nakonec se to provalilo a děvčata viníkovi děkovala, že se mohla s kamarády také někdy procházet a vyrazit si s ním do města</a:t>
            </a:r>
          </a:p>
          <a:p>
            <a:pPr algn="l" eaLnBrk="1" hangingPunct="1">
              <a:spcBef>
                <a:spcPct val="50000"/>
              </a:spcBef>
            </a:pPr>
            <a:r>
              <a:rPr lang="cs-CZ" altLang="cs-CZ" sz="2000">
                <a:latin typeface="Arial" panose="020B0604020202020204" pitchFamily="34" charset="0"/>
              </a:rPr>
              <a:t>Zvláště ostré jsou projevy závislosti na počítačích u pařanů. Závislost na kyberprostoru je pro profesi informatika  nežádoucí</a:t>
            </a:r>
          </a:p>
          <a:p>
            <a:pPr lvl="1" algn="l" eaLnBrk="1" hangingPunct="1">
              <a:spcBef>
                <a:spcPct val="50000"/>
              </a:spcBef>
              <a:buFontTx/>
              <a:buChar char="•"/>
            </a:pPr>
            <a:r>
              <a:rPr lang="cs-CZ" altLang="cs-CZ">
                <a:latin typeface="Arial" panose="020B0604020202020204" pitchFamily="34" charset="0"/>
              </a:rPr>
              <a:t> Nedisciplinovanost a nesoustředěnost</a:t>
            </a:r>
          </a:p>
          <a:p>
            <a:pPr lvl="1" algn="l" eaLnBrk="1" hangingPunct="1">
              <a:spcBef>
                <a:spcPct val="50000"/>
              </a:spcBef>
              <a:buFontTx/>
              <a:buChar char="•"/>
            </a:pPr>
            <a:r>
              <a:rPr lang="cs-CZ" altLang="cs-CZ">
                <a:latin typeface="Arial" panose="020B0604020202020204" pitchFamily="34" charset="0"/>
              </a:rPr>
              <a:t> Tendence k přetěžování organizmu až k vyhoření </a:t>
            </a:r>
          </a:p>
          <a:p>
            <a:pPr lvl="1" algn="l" eaLnBrk="1" hangingPunct="1">
              <a:spcBef>
                <a:spcPct val="50000"/>
              </a:spcBef>
              <a:buFontTx/>
              <a:buChar char="•"/>
            </a:pPr>
            <a:r>
              <a:rPr lang="cs-CZ" altLang="cs-CZ">
                <a:latin typeface="Arial" panose="020B0604020202020204" pitchFamily="34" charset="0"/>
              </a:rPr>
              <a:t> Neschopnost spolupráce s neinformatiky, </a:t>
            </a:r>
          </a:p>
          <a:p>
            <a:pPr lvl="1" algn="l" eaLnBrk="1" hangingPunct="1">
              <a:spcBef>
                <a:spcPct val="50000"/>
              </a:spcBef>
              <a:buFontTx/>
              <a:buChar char="•"/>
            </a:pPr>
            <a:r>
              <a:rPr lang="cs-CZ" altLang="cs-CZ">
                <a:latin typeface="Arial" panose="020B0604020202020204" pitchFamily="34" charset="0"/>
              </a:rPr>
              <a:t> Často neschopnost pracovat v týmu</a:t>
            </a:r>
          </a:p>
          <a:p>
            <a:pPr algn="l" eaLnBrk="1" hangingPunct="1">
              <a:spcBef>
                <a:spcPct val="50000"/>
              </a:spcBef>
            </a:pPr>
            <a:r>
              <a:rPr lang="cs-CZ" altLang="cs-CZ" sz="2000" i="1">
                <a:latin typeface="Arial" panose="020B0604020202020204" pitchFamily="34" charset="0"/>
              </a:rPr>
              <a:t>Pokus zorganizoval doc. Jirovský, tehdy na MFF UK Praha</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D68EDBBC-3C70-4193-8A46-B68A776659AD}"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A0D24FBB-C1B5-4377-92DD-5435DE97AAF7}" type="slidenum">
              <a:rPr lang="cs-CZ" altLang="cs-CZ">
                <a:latin typeface="Arial" panose="020B0604020202020204" pitchFamily="34" charset="0"/>
              </a:rPr>
              <a:pPr eaLnBrk="1" hangingPunct="1"/>
              <a:t>64</a:t>
            </a:fld>
            <a:endParaRPr lang="cs-CZ" altLang="cs-CZ">
              <a:latin typeface="Arial" panose="020B0604020202020204" pitchFamily="34" charset="0"/>
            </a:endParaRPr>
          </a:p>
        </p:txBody>
      </p:sp>
      <p:sp>
        <p:nvSpPr>
          <p:cNvPr id="64516" name="Rectangle 2"/>
          <p:cNvSpPr>
            <a:spLocks noGrp="1" noChangeArrowheads="1"/>
          </p:cNvSpPr>
          <p:nvPr>
            <p:ph type="title"/>
          </p:nvPr>
        </p:nvSpPr>
        <p:spPr>
          <a:xfrm>
            <a:off x="117475" y="314325"/>
            <a:ext cx="9591675" cy="1081088"/>
          </a:xfrm>
        </p:spPr>
        <p:txBody>
          <a:bodyPr/>
          <a:lstStyle/>
          <a:p>
            <a:pPr eaLnBrk="1" hangingPunct="1"/>
            <a:r>
              <a:rPr lang="cs-CZ" altLang="cs-CZ" sz="3200" smtClean="0"/>
              <a:t>Proč je třeba prevence hackerského syndromu když není pro informatiky problém sehnat dobrý job</a:t>
            </a:r>
            <a:endParaRPr lang="en-US" altLang="cs-CZ" sz="3200" smtClean="0"/>
          </a:p>
        </p:txBody>
      </p:sp>
      <p:sp>
        <p:nvSpPr>
          <p:cNvPr id="64517" name="Rectangle 3"/>
          <p:cNvSpPr>
            <a:spLocks noGrp="1" noChangeArrowheads="1"/>
          </p:cNvSpPr>
          <p:nvPr>
            <p:ph type="body" idx="1"/>
          </p:nvPr>
        </p:nvSpPr>
        <p:spPr>
          <a:xfrm>
            <a:off x="490538" y="1871663"/>
            <a:ext cx="9339262" cy="3954462"/>
          </a:xfrm>
        </p:spPr>
        <p:txBody>
          <a:bodyPr/>
          <a:lstStyle/>
          <a:p>
            <a:pPr eaLnBrk="1" hangingPunct="1">
              <a:lnSpc>
                <a:spcPct val="80000"/>
              </a:lnSpc>
              <a:buFontTx/>
              <a:buNone/>
            </a:pPr>
            <a:r>
              <a:rPr lang="cs-CZ" altLang="cs-CZ" sz="2000" smtClean="0"/>
              <a:t>Hackerský syndrom blokuje uplatnění v kvalifikovanějších rolích při vývoji softwaru (analytik, vedoucí projektu, SW architekt)</a:t>
            </a:r>
            <a:r>
              <a:rPr lang="cs-CZ" altLang="cs-CZ" sz="1800" smtClean="0"/>
              <a:t> </a:t>
            </a:r>
          </a:p>
          <a:p>
            <a:pPr lvl="1" eaLnBrk="1" hangingPunct="1">
              <a:lnSpc>
                <a:spcPct val="80000"/>
              </a:lnSpc>
              <a:buFontTx/>
              <a:buNone/>
            </a:pPr>
            <a:r>
              <a:rPr lang="cs-CZ" altLang="cs-CZ" sz="1800" smtClean="0"/>
              <a:t>Z toho důvodu se jako vedoucí IT oddělení a IT projektů se často uplatňují lidé, kteří studovali něco jiného  než informatiku, </a:t>
            </a:r>
            <a:r>
              <a:rPr lang="cs-CZ" altLang="cs-CZ" sz="1600" smtClean="0"/>
              <a:t>nebo ji studovali na VŠE</a:t>
            </a:r>
          </a:p>
          <a:p>
            <a:pPr eaLnBrk="1" hangingPunct="1">
              <a:lnSpc>
                <a:spcPct val="80000"/>
              </a:lnSpc>
              <a:buFontTx/>
              <a:buNone/>
            </a:pPr>
            <a:r>
              <a:rPr lang="cs-CZ" altLang="cs-CZ" sz="2000" smtClean="0"/>
              <a:t>Zhoršuje adaptibilitu na změny na trhu práce (dnešní studenti půjdou do důchodu po více než 40 létech, programátorská virtuosita se ztrácí v 35 létech, schopnost analýzy se ztrácí později, viz praxi IBM, kde se zbavují třicátníků, jsou výjimky), je proto velmi žádoucí, aby se neuzavírala možnost uplatnění mimo informatiku. Pro to je dobrou průpravou práce analytika – se uplatní dovednosti jiné než ty, které se uplatní  jen při práci s počítačem.</a:t>
            </a:r>
          </a:p>
          <a:p>
            <a:pPr eaLnBrk="1" hangingPunct="1">
              <a:lnSpc>
                <a:spcPct val="80000"/>
              </a:lnSpc>
              <a:buFontTx/>
              <a:buNone/>
            </a:pPr>
            <a:r>
              <a:rPr lang="cs-CZ" altLang="cs-CZ" sz="2000" smtClean="0"/>
              <a:t>Délka profesní kariéry mezi 25 až 50 roky. Během této doby dojde k významným změnám na trhu práce.</a:t>
            </a:r>
          </a:p>
        </p:txBody>
      </p:sp>
      <p:sp>
        <p:nvSpPr>
          <p:cNvPr id="64518" name="AutoShape 4"/>
          <p:cNvSpPr>
            <a:spLocks noChangeArrowheads="1"/>
          </p:cNvSpPr>
          <p:nvPr/>
        </p:nvSpPr>
        <p:spPr bwMode="auto">
          <a:xfrm>
            <a:off x="9326563"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62E7EE15-4CF8-4E11-A889-D3F58FA7A0B8}" type="datetime1">
              <a:rPr lang="cs-CZ"/>
              <a:pPr>
                <a:defRPr/>
              </a:pPr>
              <a:t>3.10.2015</a:t>
            </a:fld>
            <a:endParaRPr lang="cs-CZ"/>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E6C35BBF-F86D-477E-AA66-D4C400DD8358}" type="slidenum">
              <a:rPr lang="cs-CZ" altLang="cs-CZ">
                <a:latin typeface="Arial" panose="020B0604020202020204" pitchFamily="34" charset="0"/>
              </a:rPr>
              <a:pPr eaLnBrk="1" hangingPunct="1"/>
              <a:t>65</a:t>
            </a:fld>
            <a:endParaRPr lang="cs-CZ" altLang="cs-CZ">
              <a:latin typeface="Arial" panose="020B0604020202020204" pitchFamily="34" charset="0"/>
            </a:endParaRPr>
          </a:p>
        </p:txBody>
      </p:sp>
      <p:sp>
        <p:nvSpPr>
          <p:cNvPr id="65540" name="Rectangle 2050"/>
          <p:cNvSpPr>
            <a:spLocks noGrp="1" noChangeArrowheads="1"/>
          </p:cNvSpPr>
          <p:nvPr>
            <p:ph type="title"/>
          </p:nvPr>
        </p:nvSpPr>
        <p:spPr>
          <a:xfrm>
            <a:off x="117475" y="314325"/>
            <a:ext cx="9591675" cy="1081088"/>
          </a:xfrm>
        </p:spPr>
        <p:txBody>
          <a:bodyPr/>
          <a:lstStyle/>
          <a:p>
            <a:pPr eaLnBrk="1" hangingPunct="1"/>
            <a:r>
              <a:rPr lang="cs-CZ" altLang="cs-CZ" sz="3200" smtClean="0"/>
              <a:t>Proč je třeba prevence hackerského syndromu, když není pro informatiky problém sehnat dobrý job</a:t>
            </a:r>
            <a:endParaRPr lang="en-US" altLang="cs-CZ" sz="3200" smtClean="0"/>
          </a:p>
        </p:txBody>
      </p:sp>
      <p:sp>
        <p:nvSpPr>
          <p:cNvPr id="65541" name="Rectangle 2051"/>
          <p:cNvSpPr>
            <a:spLocks noGrp="1" noChangeArrowheads="1"/>
          </p:cNvSpPr>
          <p:nvPr>
            <p:ph type="body" idx="1"/>
          </p:nvPr>
        </p:nvSpPr>
        <p:spPr>
          <a:xfrm>
            <a:off x="347663" y="1728788"/>
            <a:ext cx="9134475" cy="4097337"/>
          </a:xfrm>
        </p:spPr>
        <p:txBody>
          <a:bodyPr/>
          <a:lstStyle/>
          <a:p>
            <a:pPr eaLnBrk="1" hangingPunct="1">
              <a:lnSpc>
                <a:spcPct val="90000"/>
              </a:lnSpc>
              <a:buFontTx/>
              <a:buNone/>
            </a:pPr>
            <a:r>
              <a:rPr lang="cs-CZ" altLang="cs-CZ" sz="2400" smtClean="0">
                <a:latin typeface="Arial Narrow" panose="020B0606020202030204" pitchFamily="34" charset="0"/>
              </a:rPr>
              <a:t>Těžko se léčí, raději prevence</a:t>
            </a:r>
          </a:p>
          <a:p>
            <a:pPr eaLnBrk="1" hangingPunct="1">
              <a:lnSpc>
                <a:spcPct val="90000"/>
              </a:lnSpc>
            </a:pPr>
            <a:r>
              <a:rPr lang="cs-CZ" altLang="cs-CZ" sz="2000" smtClean="0">
                <a:latin typeface="Arial Narrow" panose="020B0606020202030204" pitchFamily="34" charset="0"/>
              </a:rPr>
              <a:t>Predispozice k HS je občas důvod volby dráhy informatika při rozhodování, co studovat. </a:t>
            </a:r>
          </a:p>
          <a:p>
            <a:pPr lvl="1" eaLnBrk="1" hangingPunct="1">
              <a:lnSpc>
                <a:spcPct val="90000"/>
              </a:lnSpc>
            </a:pPr>
            <a:r>
              <a:rPr lang="cs-CZ" altLang="cs-CZ" sz="1800" smtClean="0">
                <a:latin typeface="Arial Narrow" panose="020B0606020202030204" pitchFamily="34" charset="0"/>
              </a:rPr>
              <a:t>Nevíme, jaké je rozložení talentů a zda se prevence vyplatí </a:t>
            </a:r>
          </a:p>
          <a:p>
            <a:pPr eaLnBrk="1" hangingPunct="1">
              <a:lnSpc>
                <a:spcPct val="90000"/>
              </a:lnSpc>
            </a:pPr>
            <a:r>
              <a:rPr lang="cs-CZ" altLang="cs-CZ" sz="2000" smtClean="0">
                <a:latin typeface="Arial Narrow" panose="020B0606020202030204" pitchFamily="34" charset="0"/>
              </a:rPr>
              <a:t>Utvrzován běžnou praxí výuky. Ve výuce je obtížné navodit situace ukazující např. potřebu spolupráce s koncovými uživateli nebo dokumentování </a:t>
            </a:r>
          </a:p>
          <a:p>
            <a:pPr eaLnBrk="1" hangingPunct="1">
              <a:lnSpc>
                <a:spcPct val="90000"/>
              </a:lnSpc>
            </a:pPr>
            <a:r>
              <a:rPr lang="cs-CZ" altLang="cs-CZ" sz="2000" smtClean="0">
                <a:latin typeface="Arial Narrow" panose="020B0606020202030204" pitchFamily="34" charset="0"/>
              </a:rPr>
              <a:t>Často spojen s programátorskou virtuozitou – zatím cesta k dobrým rychlým výdělkům (a k podceňováním studia a hlubších znalostí v informatice a hlavně  mimo informatiku, studium jen pro jméno a titul).</a:t>
            </a:r>
          </a:p>
          <a:p>
            <a:pPr lvl="1" eaLnBrk="1" hangingPunct="1">
              <a:lnSpc>
                <a:spcPct val="90000"/>
              </a:lnSpc>
            </a:pPr>
            <a:r>
              <a:rPr lang="cs-CZ" altLang="cs-CZ" sz="1600" smtClean="0">
                <a:latin typeface="Arial Narrow" panose="020B0606020202030204" pitchFamily="34" charset="0"/>
              </a:rPr>
              <a:t>Jak dobře využít?  Samostatné podúkoly, hlavně nástřel (ověřování,  resp hledání optimální implementace) </a:t>
            </a:r>
          </a:p>
          <a:p>
            <a:pPr eaLnBrk="1" hangingPunct="1">
              <a:lnSpc>
                <a:spcPct val="90000"/>
              </a:lnSpc>
            </a:pPr>
            <a:r>
              <a:rPr lang="cs-CZ" altLang="cs-CZ" sz="2400" smtClean="0">
                <a:latin typeface="Arial Narrow" panose="020B0606020202030204" pitchFamily="34" charset="0"/>
              </a:rPr>
              <a:t>Bacha na takové týpky</a:t>
            </a:r>
          </a:p>
          <a:p>
            <a:pPr lvl="2" eaLnBrk="1" hangingPunct="1">
              <a:lnSpc>
                <a:spcPct val="90000"/>
              </a:lnSpc>
            </a:pPr>
            <a:r>
              <a:rPr lang="cs-CZ" altLang="cs-CZ" sz="1600" smtClean="0">
                <a:latin typeface="Arial Narrow" panose="020B0606020202030204" pitchFamily="34" charset="0"/>
              </a:rPr>
              <a:t>Rozeštvou tým</a:t>
            </a:r>
          </a:p>
          <a:p>
            <a:pPr lvl="2" eaLnBrk="1" hangingPunct="1">
              <a:lnSpc>
                <a:spcPct val="90000"/>
              </a:lnSpc>
            </a:pPr>
            <a:r>
              <a:rPr lang="cs-CZ" altLang="cs-CZ" sz="1600" smtClean="0">
                <a:latin typeface="Arial Narrow" panose="020B0606020202030204" pitchFamily="34" charset="0"/>
              </a:rPr>
              <a:t>Nezdokumentují, nedodrží pravidla</a:t>
            </a:r>
          </a:p>
          <a:p>
            <a:pPr lvl="2" eaLnBrk="1" hangingPunct="1">
              <a:lnSpc>
                <a:spcPct val="90000"/>
              </a:lnSpc>
            </a:pPr>
            <a:r>
              <a:rPr lang="cs-CZ" altLang="cs-CZ" sz="1600" smtClean="0">
                <a:latin typeface="Arial Narrow" panose="020B0606020202030204" pitchFamily="34" charset="0"/>
              </a:rPr>
              <a:t>Odradí partnery</a:t>
            </a:r>
          </a:p>
          <a:p>
            <a:pPr eaLnBrk="1" hangingPunct="1">
              <a:lnSpc>
                <a:spcPct val="90000"/>
              </a:lnSpc>
            </a:pPr>
            <a:endParaRPr lang="en-US" altLang="cs-CZ" sz="2400" smtClean="0">
              <a:latin typeface="Arial Narrow" panose="020B0606020202030204" pitchFamily="34" charset="0"/>
            </a:endParaRPr>
          </a:p>
        </p:txBody>
      </p:sp>
      <p:sp>
        <p:nvSpPr>
          <p:cNvPr id="65542" name="AutoShape 2052"/>
          <p:cNvSpPr>
            <a:spLocks noChangeArrowheads="1"/>
          </p:cNvSpPr>
          <p:nvPr/>
        </p:nvSpPr>
        <p:spPr bwMode="auto">
          <a:xfrm>
            <a:off x="9326563" y="0"/>
            <a:ext cx="77787" cy="246063"/>
          </a:xfrm>
          <a:prstGeom prst="upArrow">
            <a:avLst>
              <a:gd name="adj1" fmla="val 50000"/>
              <a:gd name="adj2" fmla="val 85672"/>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40053B5-FEB1-44F3-B78D-51B42FCD314D}"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33E60568-EC7C-46FD-994E-713039C11B07}" type="slidenum">
              <a:rPr lang="cs-CZ" altLang="cs-CZ">
                <a:latin typeface="Arial" panose="020B0604020202020204" pitchFamily="34" charset="0"/>
              </a:rPr>
              <a:pPr eaLnBrk="1" hangingPunct="1"/>
              <a:t>66</a:t>
            </a:fld>
            <a:endParaRPr lang="cs-CZ" altLang="cs-CZ">
              <a:latin typeface="Arial" panose="020B0604020202020204" pitchFamily="34" charset="0"/>
            </a:endParaRPr>
          </a:p>
        </p:txBody>
      </p:sp>
      <p:sp>
        <p:nvSpPr>
          <p:cNvPr id="67588" name="Rectangle 2"/>
          <p:cNvSpPr>
            <a:spLocks noGrp="1" noChangeArrowheads="1"/>
          </p:cNvSpPr>
          <p:nvPr>
            <p:ph type="title"/>
          </p:nvPr>
        </p:nvSpPr>
        <p:spPr>
          <a:xfrm>
            <a:off x="0" y="576263"/>
            <a:ext cx="9829800" cy="863600"/>
          </a:xfrm>
        </p:spPr>
        <p:txBody>
          <a:bodyPr/>
          <a:lstStyle/>
          <a:p>
            <a:pPr eaLnBrk="1" hangingPunct="1"/>
            <a:r>
              <a:rPr lang="cs-CZ" altLang="cs-CZ" sz="3200" dirty="0" smtClean="0"/>
              <a:t>Proč jsou IS složité i když dělají jednoduché věci  </a:t>
            </a:r>
            <a:r>
              <a:rPr lang="cs-CZ" altLang="cs-CZ" sz="1400" dirty="0" smtClean="0"/>
              <a:t>opakování</a:t>
            </a:r>
          </a:p>
        </p:txBody>
      </p:sp>
      <p:sp>
        <p:nvSpPr>
          <p:cNvPr id="67589" name="Rectangle 3"/>
          <p:cNvSpPr>
            <a:spLocks noGrp="1" noChangeArrowheads="1"/>
          </p:cNvSpPr>
          <p:nvPr>
            <p:ph type="body" idx="1"/>
          </p:nvPr>
        </p:nvSpPr>
        <p:spPr>
          <a:xfrm>
            <a:off x="269874" y="1511300"/>
            <a:ext cx="9253537" cy="4321175"/>
          </a:xfrm>
        </p:spPr>
        <p:txBody>
          <a:bodyPr/>
          <a:lstStyle/>
          <a:p>
            <a:pPr eaLnBrk="1" hangingPunct="1">
              <a:lnSpc>
                <a:spcPct val="90000"/>
              </a:lnSpc>
            </a:pPr>
            <a:r>
              <a:rPr lang="cs-CZ" altLang="cs-CZ" dirty="0" smtClean="0"/>
              <a:t>Mění stav světa</a:t>
            </a:r>
          </a:p>
          <a:p>
            <a:pPr lvl="1" eaLnBrk="1" hangingPunct="1">
              <a:lnSpc>
                <a:spcPct val="90000"/>
              </a:lnSpc>
            </a:pPr>
            <a:r>
              <a:rPr lang="cs-CZ" altLang="cs-CZ" dirty="0" smtClean="0"/>
              <a:t>Změny nelze vrátit</a:t>
            </a:r>
          </a:p>
          <a:p>
            <a:pPr lvl="1" eaLnBrk="1" hangingPunct="1">
              <a:lnSpc>
                <a:spcPct val="90000"/>
              </a:lnSpc>
            </a:pPr>
            <a:r>
              <a:rPr lang="cs-CZ" altLang="cs-CZ" dirty="0" smtClean="0"/>
              <a:t>Ohrožení ekonomické a na životech (kritičnost)</a:t>
            </a:r>
          </a:p>
          <a:p>
            <a:pPr lvl="1" eaLnBrk="1" hangingPunct="1">
              <a:lnSpc>
                <a:spcPct val="90000"/>
              </a:lnSpc>
            </a:pPr>
            <a:r>
              <a:rPr lang="cs-CZ" altLang="cs-CZ" dirty="0" smtClean="0"/>
              <a:t>Blbost lidská (předsudky, mylné předpoklady , nedomyšlenosti)</a:t>
            </a:r>
          </a:p>
          <a:p>
            <a:pPr lvl="1" eaLnBrk="1" hangingPunct="1">
              <a:lnSpc>
                <a:spcPct val="90000"/>
              </a:lnSpc>
            </a:pPr>
            <a:r>
              <a:rPr lang="cs-CZ" altLang="cs-CZ" dirty="0" smtClean="0"/>
              <a:t>Prvky reálného času a přímého řízeni</a:t>
            </a:r>
          </a:p>
          <a:p>
            <a:pPr lvl="1" eaLnBrk="1" hangingPunct="1">
              <a:lnSpc>
                <a:spcPct val="90000"/>
              </a:lnSpc>
            </a:pPr>
            <a:r>
              <a:rPr lang="cs-CZ" altLang="cs-CZ" dirty="0" smtClean="0"/>
              <a:t>Ovlivňují zájmy politiků a nakonec i manažerů a řadových pracovníků</a:t>
            </a:r>
          </a:p>
          <a:p>
            <a:pPr lvl="2" eaLnBrk="1" hangingPunct="1">
              <a:lnSpc>
                <a:spcPct val="90000"/>
              </a:lnSpc>
            </a:pPr>
            <a:r>
              <a:rPr lang="cs-CZ" altLang="cs-CZ" dirty="0" smtClean="0"/>
              <a:t>Sledování kvality škol, dá se využít IT  na hodnocení úspěšnosti absolventů, pokud se to neprovede klesne zájem o IT a STEM, ve společnosti</a:t>
            </a:r>
          </a:p>
          <a:p>
            <a:pPr lvl="2" eaLnBrk="1" hangingPunct="1">
              <a:lnSpc>
                <a:spcPct val="90000"/>
              </a:lnSpc>
            </a:pPr>
            <a:r>
              <a:rPr lang="cs-CZ" altLang="cs-CZ" dirty="0" smtClean="0"/>
              <a:t>Dojde k významné prohře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57882E0-746A-4D30-B87F-A8A4C68E3CD3}"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F704AE8A-BE4F-48DD-8B37-A4DEAC758435}" type="slidenum">
              <a:rPr lang="cs-CZ" altLang="cs-CZ">
                <a:latin typeface="Arial" panose="020B0604020202020204" pitchFamily="34" charset="0"/>
              </a:rPr>
              <a:pPr eaLnBrk="1" hangingPunct="1"/>
              <a:t>67</a:t>
            </a:fld>
            <a:endParaRPr lang="cs-CZ" altLang="cs-CZ">
              <a:latin typeface="Arial" panose="020B0604020202020204" pitchFamily="34" charset="0"/>
            </a:endParaRPr>
          </a:p>
        </p:txBody>
      </p:sp>
      <p:sp>
        <p:nvSpPr>
          <p:cNvPr id="68612" name="Rectangle 2"/>
          <p:cNvSpPr>
            <a:spLocks noGrp="1" noChangeArrowheads="1"/>
          </p:cNvSpPr>
          <p:nvPr>
            <p:ph type="title"/>
          </p:nvPr>
        </p:nvSpPr>
        <p:spPr>
          <a:xfrm>
            <a:off x="0" y="287759"/>
            <a:ext cx="9829800" cy="791741"/>
          </a:xfrm>
        </p:spPr>
        <p:txBody>
          <a:bodyPr/>
          <a:lstStyle/>
          <a:p>
            <a:pPr eaLnBrk="1" hangingPunct="1"/>
            <a:r>
              <a:rPr lang="cs-CZ" altLang="cs-CZ" sz="3200" dirty="0" smtClean="0"/>
              <a:t>Proč jsou IS složité i když dělají jednoduché věci </a:t>
            </a:r>
            <a:r>
              <a:rPr lang="cs-CZ" altLang="cs-CZ" sz="1400" dirty="0" smtClean="0"/>
              <a:t>opakování a doplnění</a:t>
            </a:r>
          </a:p>
        </p:txBody>
      </p:sp>
      <p:sp>
        <p:nvSpPr>
          <p:cNvPr id="68613" name="Rectangle 3"/>
          <p:cNvSpPr>
            <a:spLocks noGrp="1" noChangeArrowheads="1"/>
          </p:cNvSpPr>
          <p:nvPr>
            <p:ph type="body" idx="1"/>
          </p:nvPr>
        </p:nvSpPr>
        <p:spPr>
          <a:xfrm>
            <a:off x="269875" y="1295871"/>
            <a:ext cx="8845550" cy="4536604"/>
          </a:xfrm>
        </p:spPr>
        <p:txBody>
          <a:bodyPr/>
          <a:lstStyle/>
          <a:p>
            <a:pPr eaLnBrk="1" hangingPunct="1">
              <a:lnSpc>
                <a:spcPct val="80000"/>
              </a:lnSpc>
            </a:pPr>
            <a:r>
              <a:rPr lang="cs-CZ" altLang="cs-CZ" sz="2400" dirty="0" smtClean="0">
                <a:solidFill>
                  <a:srgbClr val="FF0000"/>
                </a:solidFill>
              </a:rPr>
              <a:t>Fakticky zahrnují i lidi</a:t>
            </a:r>
            <a:r>
              <a:rPr lang="cs-CZ" altLang="cs-CZ" sz="2400" dirty="0" smtClean="0"/>
              <a:t> (sociálně politická dimenze)</a:t>
            </a:r>
          </a:p>
          <a:p>
            <a:pPr lvl="1" eaLnBrk="1" hangingPunct="1">
              <a:lnSpc>
                <a:spcPct val="80000"/>
              </a:lnSpc>
            </a:pPr>
            <a:r>
              <a:rPr lang="cs-CZ" altLang="cs-CZ" sz="2200" dirty="0" smtClean="0"/>
              <a:t>Týkají se jejich zájmů, často podvědomých, vyžadují změnu zvyků</a:t>
            </a:r>
          </a:p>
          <a:p>
            <a:pPr lvl="1" eaLnBrk="1" hangingPunct="1">
              <a:lnSpc>
                <a:spcPct val="80000"/>
              </a:lnSpc>
            </a:pPr>
            <a:r>
              <a:rPr lang="cs-CZ" altLang="cs-CZ" sz="2200" dirty="0" smtClean="0"/>
              <a:t>Mají politické, pro některé skupiny ne vždy příznivé,  důsledky - i celosvětové i místní</a:t>
            </a:r>
          </a:p>
          <a:p>
            <a:pPr lvl="1" eaLnBrk="1" hangingPunct="1">
              <a:lnSpc>
                <a:spcPct val="80000"/>
              </a:lnSpc>
            </a:pPr>
            <a:r>
              <a:rPr lang="cs-CZ" altLang="cs-CZ" sz="2200" dirty="0" smtClean="0"/>
              <a:t>(Koncoví) uživatelé musí formulovat požadavky společně s vývojáři, to je náročné pro obě strany</a:t>
            </a:r>
          </a:p>
          <a:p>
            <a:pPr lvl="2" eaLnBrk="1" hangingPunct="1">
              <a:lnSpc>
                <a:spcPct val="80000"/>
              </a:lnSpc>
            </a:pPr>
            <a:r>
              <a:rPr lang="cs-CZ" altLang="cs-CZ" sz="2000" dirty="0" smtClean="0"/>
              <a:t>Obě strany se musí naučit nové věci, je nutná spolupráce různých profesí</a:t>
            </a:r>
          </a:p>
          <a:p>
            <a:pPr lvl="2" eaLnBrk="1" hangingPunct="1">
              <a:lnSpc>
                <a:spcPct val="80000"/>
              </a:lnSpc>
            </a:pPr>
            <a:r>
              <a:rPr lang="cs-CZ" altLang="cs-CZ" sz="2000" dirty="0" smtClean="0"/>
              <a:t>Potřeba víceoborových znalostí</a:t>
            </a:r>
          </a:p>
          <a:p>
            <a:pPr lvl="2" eaLnBrk="1" hangingPunct="1">
              <a:lnSpc>
                <a:spcPct val="80000"/>
              </a:lnSpc>
            </a:pPr>
            <a:r>
              <a:rPr lang="cs-CZ" altLang="cs-CZ" sz="2000" dirty="0" smtClean="0"/>
              <a:t>Stálá změna</a:t>
            </a:r>
          </a:p>
          <a:p>
            <a:pPr lvl="1" eaLnBrk="1" hangingPunct="1">
              <a:lnSpc>
                <a:spcPct val="80000"/>
              </a:lnSpc>
            </a:pPr>
            <a:r>
              <a:rPr lang="cs-CZ" altLang="cs-CZ" sz="2400" dirty="0" smtClean="0"/>
              <a:t>Je nutné kombinovat sílu automatizace s intuicí lidí a balancovat automatizované i neautomatizované činnosti</a:t>
            </a:r>
          </a:p>
          <a:p>
            <a:pPr eaLnBrk="1" hangingPunct="1">
              <a:lnSpc>
                <a:spcPct val="80000"/>
              </a:lnSpc>
            </a:pPr>
            <a:r>
              <a:rPr lang="cs-CZ" altLang="cs-CZ" sz="2800" dirty="0" smtClean="0"/>
              <a:t>Jsou rozsáhlé, dynamické a otevřené</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E2101901-6116-4F41-8036-C644E1FEAEA6}"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4EFEE2F-88F4-41EA-AB7A-9B8A8607E5CD}" type="slidenum">
              <a:rPr lang="cs-CZ" altLang="cs-CZ">
                <a:latin typeface="Arial" panose="020B0604020202020204" pitchFamily="34" charset="0"/>
              </a:rPr>
              <a:pPr eaLnBrk="1" hangingPunct="1"/>
              <a:t>68</a:t>
            </a:fld>
            <a:endParaRPr lang="cs-CZ" altLang="cs-CZ">
              <a:latin typeface="Arial" panose="020B0604020202020204" pitchFamily="34" charset="0"/>
            </a:endParaRPr>
          </a:p>
        </p:txBody>
      </p:sp>
      <p:sp>
        <p:nvSpPr>
          <p:cNvPr id="69636" name="Rectangle 2"/>
          <p:cNvSpPr>
            <a:spLocks noGrp="1" noChangeArrowheads="1"/>
          </p:cNvSpPr>
          <p:nvPr>
            <p:ph type="title"/>
          </p:nvPr>
        </p:nvSpPr>
        <p:spPr>
          <a:xfrm>
            <a:off x="327025" y="215900"/>
            <a:ext cx="9339263" cy="863600"/>
          </a:xfrm>
        </p:spPr>
        <p:txBody>
          <a:bodyPr/>
          <a:lstStyle/>
          <a:p>
            <a:pPr eaLnBrk="1" hangingPunct="1"/>
            <a:r>
              <a:rPr lang="cs-CZ" altLang="cs-CZ" sz="3600" smtClean="0"/>
              <a:t>IS jsou složité i když dělají jednoduché věci, doplnění</a:t>
            </a:r>
          </a:p>
        </p:txBody>
      </p:sp>
      <p:sp>
        <p:nvSpPr>
          <p:cNvPr id="69637" name="Rectangle 3"/>
          <p:cNvSpPr>
            <a:spLocks noGrp="1" noChangeArrowheads="1"/>
          </p:cNvSpPr>
          <p:nvPr>
            <p:ph type="body" idx="1"/>
          </p:nvPr>
        </p:nvSpPr>
        <p:spPr>
          <a:xfrm>
            <a:off x="327025" y="1368425"/>
            <a:ext cx="9502775" cy="4464050"/>
          </a:xfrm>
        </p:spPr>
        <p:txBody>
          <a:bodyPr/>
          <a:lstStyle/>
          <a:p>
            <a:pPr eaLnBrk="1" hangingPunct="1">
              <a:lnSpc>
                <a:spcPct val="90000"/>
              </a:lnSpc>
              <a:buFontTx/>
              <a:buNone/>
            </a:pPr>
            <a:r>
              <a:rPr lang="cs-CZ" altLang="cs-CZ" sz="2400" smtClean="0"/>
              <a:t>Někdy se výhody IT přeceňují, jindy nedoceňují</a:t>
            </a:r>
          </a:p>
          <a:p>
            <a:pPr marL="644525" lvl="1" indent="-187325" eaLnBrk="1" hangingPunct="1">
              <a:lnSpc>
                <a:spcPct val="90000"/>
              </a:lnSpc>
            </a:pPr>
            <a:r>
              <a:rPr lang="cs-CZ" altLang="cs-CZ" sz="2000" smtClean="0"/>
              <a:t>Slepá víra ve výstupy IS bez ohledu na kvalitu použitých dat(hnůj tam hnůj ven) a chyby ve specifikacích, závislost a počítačích. Význam některých aspektů kvality dat je silně podceňován.</a:t>
            </a:r>
          </a:p>
          <a:p>
            <a:pPr marL="644525" lvl="1" indent="-187325" eaLnBrk="1" hangingPunct="1">
              <a:lnSpc>
                <a:spcPct val="90000"/>
              </a:lnSpc>
            </a:pPr>
            <a:r>
              <a:rPr lang="cs-CZ" altLang="cs-CZ" sz="2000" smtClean="0"/>
              <a:t>Snaha o alibi (jinde přece SAP funguje), podceňování nutnosti ručit za svou práci </a:t>
            </a:r>
          </a:p>
          <a:p>
            <a:pPr marL="644525" lvl="1" indent="-187325" eaLnBrk="1" hangingPunct="1">
              <a:lnSpc>
                <a:spcPct val="90000"/>
              </a:lnSpc>
            </a:pPr>
            <a:r>
              <a:rPr lang="cs-CZ" altLang="cs-CZ" sz="2000" smtClean="0"/>
              <a:t>Nedohlédnutí efektů nasazení</a:t>
            </a:r>
          </a:p>
          <a:p>
            <a:pPr marL="1012825" lvl="2" indent="-177800" eaLnBrk="1" hangingPunct="1">
              <a:lnSpc>
                <a:spcPct val="90000"/>
              </a:lnSpc>
            </a:pPr>
            <a:r>
              <a:rPr lang="cs-CZ" altLang="cs-CZ" sz="1800" smtClean="0"/>
              <a:t>Kvalifikace lidí</a:t>
            </a:r>
          </a:p>
          <a:p>
            <a:pPr marL="1012825" lvl="2" indent="-177800" eaLnBrk="1" hangingPunct="1">
              <a:lnSpc>
                <a:spcPct val="90000"/>
              </a:lnSpc>
            </a:pPr>
            <a:r>
              <a:rPr lang="cs-CZ" altLang="cs-CZ" sz="1800" smtClean="0"/>
              <a:t>Organizační změny</a:t>
            </a:r>
          </a:p>
          <a:p>
            <a:pPr marL="1012825" lvl="2" indent="-177800" eaLnBrk="1" hangingPunct="1">
              <a:lnSpc>
                <a:spcPct val="90000"/>
              </a:lnSpc>
            </a:pPr>
            <a:r>
              <a:rPr lang="cs-CZ" altLang="cs-CZ" sz="1800" smtClean="0"/>
              <a:t>Efekty jinde, než se čekalo, nevyužití synergie spolupráce lidí a softwarových systémů</a:t>
            </a:r>
          </a:p>
          <a:p>
            <a:pPr marL="1012825" lvl="2" indent="-177800" eaLnBrk="1" hangingPunct="1">
              <a:lnSpc>
                <a:spcPct val="90000"/>
              </a:lnSpc>
            </a:pPr>
            <a:r>
              <a:rPr lang="cs-CZ" altLang="cs-CZ" sz="1800" smtClean="0"/>
              <a:t>Efekty se objeví později a závisí na systémových změnách</a:t>
            </a:r>
          </a:p>
          <a:p>
            <a:pPr marL="1012825" lvl="2" indent="-177800" eaLnBrk="1" hangingPunct="1">
              <a:lnSpc>
                <a:spcPct val="90000"/>
              </a:lnSpc>
            </a:pPr>
            <a:r>
              <a:rPr lang="cs-CZ" altLang="cs-CZ" sz="1800" smtClean="0"/>
              <a:t>Zvýšení produktivity, možnost na některé práce používat méně kvalifikované síly</a:t>
            </a:r>
          </a:p>
          <a:p>
            <a:pPr marL="1012825" lvl="2" indent="-177800" eaLnBrk="1" hangingPunct="1">
              <a:lnSpc>
                <a:spcPct val="90000"/>
              </a:lnSpc>
            </a:pPr>
            <a:r>
              <a:rPr lang="cs-CZ" altLang="cs-CZ" sz="1800" smtClean="0"/>
              <a:t>Ztráta produktivity při nevhodném použití (mail, Internet)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F6D29F9-4CA8-402B-93E6-701CCFF4FB25}"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DA2FBAA7-B65D-40B6-84B0-425FAF0D18BE}" type="slidenum">
              <a:rPr lang="cs-CZ" altLang="cs-CZ">
                <a:latin typeface="Arial" panose="020B0604020202020204" pitchFamily="34" charset="0"/>
              </a:rPr>
              <a:pPr eaLnBrk="1" hangingPunct="1"/>
              <a:t>69</a:t>
            </a:fld>
            <a:endParaRPr lang="cs-CZ" altLang="cs-CZ">
              <a:latin typeface="Arial" panose="020B0604020202020204" pitchFamily="34" charset="0"/>
            </a:endParaRPr>
          </a:p>
        </p:txBody>
      </p:sp>
      <p:sp>
        <p:nvSpPr>
          <p:cNvPr id="70660" name="Rectangle 2"/>
          <p:cNvSpPr>
            <a:spLocks noGrp="1" noChangeArrowheads="1"/>
          </p:cNvSpPr>
          <p:nvPr>
            <p:ph type="title"/>
          </p:nvPr>
        </p:nvSpPr>
        <p:spPr>
          <a:xfrm>
            <a:off x="246063" y="576263"/>
            <a:ext cx="9337675" cy="863600"/>
          </a:xfrm>
        </p:spPr>
        <p:txBody>
          <a:bodyPr/>
          <a:lstStyle/>
          <a:p>
            <a:pPr eaLnBrk="1" hangingPunct="1"/>
            <a:r>
              <a:rPr lang="cs-CZ" altLang="cs-CZ" sz="3200" smtClean="0"/>
              <a:t>IS jsou složité i když dělají jednoduché věci</a:t>
            </a:r>
          </a:p>
        </p:txBody>
      </p:sp>
      <p:sp>
        <p:nvSpPr>
          <p:cNvPr id="70661" name="Rectangle 3"/>
          <p:cNvSpPr>
            <a:spLocks noGrp="1" noChangeArrowheads="1"/>
          </p:cNvSpPr>
          <p:nvPr>
            <p:ph type="body" idx="1"/>
          </p:nvPr>
        </p:nvSpPr>
        <p:spPr>
          <a:xfrm>
            <a:off x="327025" y="1439863"/>
            <a:ext cx="9502775" cy="4319587"/>
          </a:xfrm>
        </p:spPr>
        <p:txBody>
          <a:bodyPr/>
          <a:lstStyle/>
          <a:p>
            <a:pPr eaLnBrk="1" hangingPunct="1">
              <a:buFontTx/>
              <a:buNone/>
            </a:pPr>
            <a:r>
              <a:rPr lang="cs-CZ" altLang="cs-CZ" smtClean="0">
                <a:latin typeface="Arial Narrow" panose="020B0606020202030204" pitchFamily="34" charset="0"/>
              </a:rPr>
              <a:t>Podceňování nevýhod¨používání IS</a:t>
            </a:r>
          </a:p>
          <a:p>
            <a:pPr lvl="1" eaLnBrk="1" hangingPunct="1"/>
            <a:r>
              <a:rPr lang="cs-CZ" altLang="cs-CZ" sz="2400" smtClean="0">
                <a:latin typeface="Arial Narrow" panose="020B0606020202030204" pitchFamily="34" charset="0"/>
              </a:rPr>
              <a:t>Ztráta kontaktu s realitou (IS je velmi často založen na neúplných datech a nezahrnuje celou lidskou zkušenost, potřebu intuice a kritického myšlení) </a:t>
            </a:r>
          </a:p>
          <a:p>
            <a:pPr lvl="1" eaLnBrk="1" hangingPunct="1"/>
            <a:r>
              <a:rPr lang="cs-CZ" altLang="cs-CZ" sz="2400" smtClean="0">
                <a:latin typeface="Arial Narrow" panose="020B0606020202030204" pitchFamily="34" charset="0"/>
              </a:rPr>
              <a:t>Podceňování mezilidské komunikace (v ní až 60% neverbální komunikace, která např. říká jsi mi sympatický/sympatická, city a osobní vazby)</a:t>
            </a:r>
          </a:p>
          <a:p>
            <a:pPr lvl="1" eaLnBrk="1" hangingPunct="1"/>
            <a:r>
              <a:rPr lang="cs-CZ" altLang="cs-CZ" sz="2400" smtClean="0">
                <a:latin typeface="Arial Narrow" panose="020B0606020202030204" pitchFamily="34" charset="0"/>
              </a:rPr>
              <a:t>Ztráta dovedností improvizace  a práce ručně při nečekaných při situacích, se kterými vývojáři nepočítali, zpohodlnění až ztráta pracovní inteligence (příklad  z půjčovny aut v Texasu)</a:t>
            </a:r>
          </a:p>
          <a:p>
            <a:pPr lvl="1" eaLnBrk="1" hangingPunct="1"/>
            <a:r>
              <a:rPr lang="cs-CZ" altLang="cs-CZ" sz="2400" smtClean="0">
                <a:latin typeface="Arial Narrow" panose="020B0606020202030204" pitchFamily="34" charset="0"/>
              </a:rPr>
              <a:t>Ergonomie a nemoci z povolání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80085F09-1857-4403-B045-1BEB5CE01A00}"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3A8D2A2-C16F-425B-B395-E618BEB6448F}" type="slidenum">
              <a:rPr lang="cs-CZ" altLang="cs-CZ">
                <a:latin typeface="Arial" panose="020B0604020202020204" pitchFamily="34" charset="0"/>
              </a:rPr>
              <a:pPr eaLnBrk="1" hangingPunct="1"/>
              <a:t>7</a:t>
            </a:fld>
            <a:endParaRPr lang="cs-CZ" altLang="cs-CZ">
              <a:latin typeface="Arial" panose="020B0604020202020204" pitchFamily="34" charset="0"/>
            </a:endParaRPr>
          </a:p>
        </p:txBody>
      </p:sp>
      <p:sp>
        <p:nvSpPr>
          <p:cNvPr id="7172" name="Rectangle 2"/>
          <p:cNvSpPr>
            <a:spLocks noGrp="1" noChangeArrowheads="1"/>
          </p:cNvSpPr>
          <p:nvPr>
            <p:ph type="title"/>
          </p:nvPr>
        </p:nvSpPr>
        <p:spPr/>
        <p:txBody>
          <a:bodyPr/>
          <a:lstStyle/>
          <a:p>
            <a:pPr eaLnBrk="1" hangingPunct="1"/>
            <a:r>
              <a:rPr lang="cs-CZ" altLang="cs-CZ" dirty="0" smtClean="0"/>
              <a:t>Zásadní požadavky</a:t>
            </a:r>
          </a:p>
        </p:txBody>
      </p:sp>
      <p:sp>
        <p:nvSpPr>
          <p:cNvPr id="7173" name="Rectangle 3"/>
          <p:cNvSpPr>
            <a:spLocks noGrp="1" noChangeArrowheads="1"/>
          </p:cNvSpPr>
          <p:nvPr>
            <p:ph type="body" idx="1"/>
          </p:nvPr>
        </p:nvSpPr>
        <p:spPr>
          <a:xfrm>
            <a:off x="0" y="1511300"/>
            <a:ext cx="9629775" cy="4248150"/>
          </a:xfrm>
        </p:spPr>
        <p:txBody>
          <a:bodyPr/>
          <a:lstStyle/>
          <a:p>
            <a:pPr eaLnBrk="1" hangingPunct="1">
              <a:lnSpc>
                <a:spcPct val="90000"/>
              </a:lnSpc>
            </a:pPr>
            <a:r>
              <a:rPr lang="cs-CZ" altLang="cs-CZ" sz="2400" dirty="0" smtClean="0">
                <a:latin typeface="Arial Narrow" panose="020B0606020202030204" pitchFamily="34" charset="0"/>
              </a:rPr>
              <a:t>IS může obsahovat i neautomatizované části, Automatizace </a:t>
            </a:r>
            <a:r>
              <a:rPr lang="cs-CZ" altLang="cs-CZ" sz="2400" dirty="0">
                <a:latin typeface="Arial Narrow" panose="020B0606020202030204" pitchFamily="34" charset="0"/>
              </a:rPr>
              <a:t>jen když je to smysluplné</a:t>
            </a:r>
            <a:endParaRPr lang="cs-CZ" altLang="cs-CZ" sz="2400" dirty="0" smtClean="0">
              <a:latin typeface="Arial Narrow" panose="020B0606020202030204" pitchFamily="34" charset="0"/>
            </a:endParaRPr>
          </a:p>
          <a:p>
            <a:pPr lvl="1" eaLnBrk="1" hangingPunct="1">
              <a:lnSpc>
                <a:spcPct val="90000"/>
              </a:lnSpc>
            </a:pPr>
            <a:r>
              <a:rPr lang="cs-CZ" altLang="cs-CZ" sz="2000" dirty="0" smtClean="0">
                <a:latin typeface="Arial Narrow" panose="020B0606020202030204" pitchFamily="34" charset="0"/>
              </a:rPr>
              <a:t>je to často porušovaná samozřejmá zásada, SW podpora by proto měla být co nejmenší a budována postupně, to není v souhlasu s obchodními zájmy výrobců SW</a:t>
            </a:r>
          </a:p>
          <a:p>
            <a:pPr lvl="1" eaLnBrk="1" hangingPunct="1">
              <a:lnSpc>
                <a:spcPct val="90000"/>
              </a:lnSpc>
            </a:pPr>
            <a:r>
              <a:rPr lang="cs-CZ" altLang="cs-CZ" sz="2200" dirty="0" smtClean="0">
                <a:latin typeface="Arial Narrow" panose="020B0606020202030204" pitchFamily="34" charset="0"/>
              </a:rPr>
              <a:t>Je nutné umožnit ruční kontrolu a ruční zásahy, chceme-li vyžadovat odpovědnost lidí za podnikové procesy</a:t>
            </a:r>
            <a:r>
              <a:rPr lang="cs-CZ" altLang="cs-CZ" sz="2200" dirty="0" smtClean="0"/>
              <a:t>, to se propaguje jako agilita,</a:t>
            </a:r>
          </a:p>
          <a:p>
            <a:pPr lvl="2" eaLnBrk="1" hangingPunct="1">
              <a:lnSpc>
                <a:spcPct val="90000"/>
              </a:lnSpc>
            </a:pPr>
            <a:r>
              <a:rPr lang="cs-CZ" altLang="cs-CZ" sz="1800" dirty="0" smtClean="0"/>
              <a:t> Je nutno často ad hoc řešit průšvihy</a:t>
            </a:r>
            <a:endParaRPr lang="cs-CZ" altLang="cs-CZ" sz="1800" dirty="0"/>
          </a:p>
          <a:p>
            <a:pPr lvl="2" eaLnBrk="1" hangingPunct="1">
              <a:lnSpc>
                <a:spcPct val="90000"/>
              </a:lnSpc>
            </a:pPr>
            <a:r>
              <a:rPr lang="cs-CZ" altLang="cs-CZ" sz="1800" dirty="0" smtClean="0"/>
              <a:t>Je zpravidla nutné a je to </a:t>
            </a:r>
            <a:r>
              <a:rPr lang="cs-CZ" altLang="cs-CZ" sz="1800" dirty="0"/>
              <a:t>i </a:t>
            </a:r>
            <a:r>
              <a:rPr lang="cs-CZ" altLang="cs-CZ" sz="1800" dirty="0" smtClean="0"/>
              <a:t>výhodné umožnit místo automatizovaných akcí i jejich ruční alternativu </a:t>
            </a:r>
          </a:p>
          <a:p>
            <a:pPr lvl="2" eaLnBrk="1" hangingPunct="1">
              <a:lnSpc>
                <a:spcPct val="90000"/>
              </a:lnSpc>
            </a:pPr>
            <a:r>
              <a:rPr lang="cs-CZ" altLang="cs-CZ" sz="2000" dirty="0" smtClean="0"/>
              <a:t>Je to výhodné pro provoz, agilitu vývoje i byznys procesů i pro údržbu</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D4B86174-A0C7-4CD3-AA0C-8D41ED381FC2}"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BBB43DD-175E-47B7-B32D-20A0621AA2C3}" type="slidenum">
              <a:rPr lang="cs-CZ" altLang="cs-CZ">
                <a:latin typeface="Arial" panose="020B0604020202020204" pitchFamily="34" charset="0"/>
              </a:rPr>
              <a:pPr eaLnBrk="1" hangingPunct="1"/>
              <a:t>70</a:t>
            </a:fld>
            <a:endParaRPr lang="cs-CZ" altLang="cs-CZ">
              <a:latin typeface="Arial" panose="020B0604020202020204" pitchFamily="34" charset="0"/>
            </a:endParaRPr>
          </a:p>
        </p:txBody>
      </p:sp>
      <p:sp>
        <p:nvSpPr>
          <p:cNvPr id="71684" name="Rectangle 2"/>
          <p:cNvSpPr>
            <a:spLocks noGrp="1" noChangeArrowheads="1"/>
          </p:cNvSpPr>
          <p:nvPr>
            <p:ph type="title"/>
          </p:nvPr>
        </p:nvSpPr>
        <p:spPr/>
        <p:txBody>
          <a:bodyPr/>
          <a:lstStyle/>
          <a:p>
            <a:pPr eaLnBrk="1" hangingPunct="1"/>
            <a:r>
              <a:rPr lang="cs-CZ" altLang="cs-CZ" smtClean="0"/>
              <a:t>Půjčovna aut v Texasu</a:t>
            </a:r>
          </a:p>
        </p:txBody>
      </p:sp>
      <p:sp>
        <p:nvSpPr>
          <p:cNvPr id="71685" name="Rectangle 3"/>
          <p:cNvSpPr>
            <a:spLocks noGrp="1" noChangeArrowheads="1"/>
          </p:cNvSpPr>
          <p:nvPr>
            <p:ph type="body" idx="1"/>
          </p:nvPr>
        </p:nvSpPr>
        <p:spPr/>
        <p:txBody>
          <a:bodyPr/>
          <a:lstStyle/>
          <a:p>
            <a:pPr eaLnBrk="1" hangingPunct="1">
              <a:lnSpc>
                <a:spcPct val="90000"/>
              </a:lnSpc>
            </a:pPr>
            <a:r>
              <a:rPr lang="cs-CZ" altLang="cs-CZ" sz="2800" smtClean="0"/>
              <a:t>Turisté z Čech přišli platit v hotovosti, pracovníci na to neměli školení a funkci v IS</a:t>
            </a:r>
          </a:p>
          <a:p>
            <a:pPr lvl="1" eaLnBrk="1" hangingPunct="1">
              <a:lnSpc>
                <a:spcPct val="90000"/>
              </a:lnSpc>
            </a:pPr>
            <a:r>
              <a:rPr lang="cs-CZ" altLang="cs-CZ" sz="2400" smtClean="0"/>
              <a:t>Nebyli schopni vyřídit, nakonec museli půjčit dražší auto proti záloze</a:t>
            </a:r>
          </a:p>
          <a:p>
            <a:pPr lvl="1" eaLnBrk="1" hangingPunct="1">
              <a:lnSpc>
                <a:spcPct val="90000"/>
              </a:lnSpc>
            </a:pPr>
            <a:r>
              <a:rPr lang="cs-CZ" altLang="cs-CZ" sz="2400" smtClean="0"/>
              <a:t>Při vracení v sobotu odkazovali na pondělí, pomohla pohrůžka, že projde vízum</a:t>
            </a:r>
          </a:p>
          <a:p>
            <a:pPr eaLnBrk="1" hangingPunct="1">
              <a:lnSpc>
                <a:spcPct val="90000"/>
              </a:lnSpc>
              <a:buFontTx/>
              <a:buNone/>
            </a:pPr>
            <a:r>
              <a:rPr lang="cs-CZ" altLang="cs-CZ" sz="2800" smtClean="0"/>
              <a:t>Přesně  natrénovaná činnost je v běžných situacích výhoda, běda při nestandardních akcích, viz hurikán v New Orleansu</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252E9D12-F5DD-4FEA-8206-C81E72EBAF28}"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1968EF56-09F1-4273-AF3D-BFCE20884E2E}" type="slidenum">
              <a:rPr lang="cs-CZ" altLang="cs-CZ">
                <a:latin typeface="Arial" panose="020B0604020202020204" pitchFamily="34" charset="0"/>
              </a:rPr>
              <a:pPr eaLnBrk="1" hangingPunct="1"/>
              <a:t>71</a:t>
            </a:fld>
            <a:endParaRPr lang="cs-CZ" altLang="cs-CZ">
              <a:latin typeface="Arial" panose="020B0604020202020204" pitchFamily="34" charset="0"/>
            </a:endParaRPr>
          </a:p>
        </p:txBody>
      </p:sp>
      <p:sp>
        <p:nvSpPr>
          <p:cNvPr id="72708" name="Rectangle 2"/>
          <p:cNvSpPr>
            <a:spLocks noGrp="1" noChangeArrowheads="1"/>
          </p:cNvSpPr>
          <p:nvPr>
            <p:ph type="title"/>
          </p:nvPr>
        </p:nvSpPr>
        <p:spPr>
          <a:xfrm>
            <a:off x="327025" y="215900"/>
            <a:ext cx="9339263" cy="863600"/>
          </a:xfrm>
        </p:spPr>
        <p:txBody>
          <a:bodyPr/>
          <a:lstStyle/>
          <a:p>
            <a:pPr eaLnBrk="1" hangingPunct="1"/>
            <a:r>
              <a:rPr lang="cs-CZ" altLang="cs-CZ" sz="3600" smtClean="0"/>
              <a:t>IS jsou složité, věcná dimenze</a:t>
            </a:r>
          </a:p>
        </p:txBody>
      </p:sp>
      <p:sp>
        <p:nvSpPr>
          <p:cNvPr id="72709" name="Rectangle 3"/>
          <p:cNvSpPr>
            <a:spLocks noGrp="1" noChangeArrowheads="1"/>
          </p:cNvSpPr>
          <p:nvPr>
            <p:ph type="body" idx="1"/>
          </p:nvPr>
        </p:nvSpPr>
        <p:spPr>
          <a:xfrm>
            <a:off x="246063" y="1223963"/>
            <a:ext cx="8847137" cy="4608512"/>
          </a:xfrm>
        </p:spPr>
        <p:txBody>
          <a:bodyPr/>
          <a:lstStyle/>
          <a:p>
            <a:pPr eaLnBrk="1" hangingPunct="1">
              <a:lnSpc>
                <a:spcPct val="80000"/>
              </a:lnSpc>
            </a:pPr>
            <a:r>
              <a:rPr lang="cs-CZ" altLang="cs-CZ" sz="2000" dirty="0" smtClean="0"/>
              <a:t>Běží stále po dlouhá léta ale v důsledku změn v byznysu se musí neustále modifikovat</a:t>
            </a:r>
          </a:p>
          <a:p>
            <a:pPr eaLnBrk="1" hangingPunct="1">
              <a:lnSpc>
                <a:spcPct val="80000"/>
              </a:lnSpc>
            </a:pPr>
            <a:r>
              <a:rPr lang="cs-CZ" altLang="cs-CZ" sz="2000" dirty="0" smtClean="0"/>
              <a:t>Zabezpečení, některé IS mají charakter kritických aplikací (mohou způsobit ztráty životů nebo alespoň peněz)</a:t>
            </a:r>
          </a:p>
          <a:p>
            <a:pPr eaLnBrk="1" hangingPunct="1">
              <a:lnSpc>
                <a:spcPct val="80000"/>
              </a:lnSpc>
            </a:pPr>
            <a:r>
              <a:rPr lang="cs-CZ" altLang="cs-CZ" sz="2000" dirty="0" smtClean="0"/>
              <a:t>Obtíže se specifikací požadavků </a:t>
            </a:r>
          </a:p>
          <a:p>
            <a:pPr lvl="1" eaLnBrk="1" hangingPunct="1">
              <a:lnSpc>
                <a:spcPct val="80000"/>
              </a:lnSpc>
            </a:pPr>
            <a:r>
              <a:rPr lang="cs-CZ" altLang="cs-CZ" sz="1800" dirty="0" smtClean="0"/>
              <a:t>Nejasnost cílů</a:t>
            </a:r>
          </a:p>
          <a:p>
            <a:pPr lvl="2" eaLnBrk="1" hangingPunct="1">
              <a:lnSpc>
                <a:spcPct val="80000"/>
              </a:lnSpc>
            </a:pPr>
            <a:r>
              <a:rPr lang="cs-CZ" altLang="cs-CZ" sz="1600" dirty="0" smtClean="0"/>
              <a:t>Nečekané efekty (příklad výrobního systému dílny zlepšující řízení celého podniku)</a:t>
            </a:r>
          </a:p>
          <a:p>
            <a:pPr lvl="2" eaLnBrk="1" hangingPunct="1">
              <a:lnSpc>
                <a:spcPct val="80000"/>
              </a:lnSpc>
            </a:pPr>
            <a:r>
              <a:rPr lang="cs-CZ" altLang="cs-CZ" sz="1600" dirty="0" smtClean="0"/>
              <a:t>Časté změny celopodnikových informací</a:t>
            </a:r>
          </a:p>
          <a:p>
            <a:pPr lvl="2" eaLnBrk="1" hangingPunct="1">
              <a:lnSpc>
                <a:spcPct val="80000"/>
              </a:lnSpc>
            </a:pPr>
            <a:r>
              <a:rPr lang="cs-CZ" altLang="cs-CZ" sz="1600" dirty="0" smtClean="0"/>
              <a:t>Nedostatečná analýza potřeb a možností IT a lidí</a:t>
            </a:r>
          </a:p>
          <a:p>
            <a:pPr lvl="2" eaLnBrk="1" hangingPunct="1">
              <a:lnSpc>
                <a:spcPct val="80000"/>
              </a:lnSpc>
            </a:pPr>
            <a:r>
              <a:rPr lang="cs-CZ" altLang="cs-CZ" sz="1600" dirty="0" smtClean="0"/>
              <a:t>Závisí na principech organizace (jaký typ byrokracie)</a:t>
            </a:r>
          </a:p>
          <a:p>
            <a:pPr eaLnBrk="1" hangingPunct="1">
              <a:lnSpc>
                <a:spcPct val="80000"/>
              </a:lnSpc>
            </a:pPr>
            <a:r>
              <a:rPr lang="cs-CZ" altLang="cs-CZ" sz="2000" dirty="0" smtClean="0"/>
              <a:t>Mnohé IS vyžadují specifické formy vývoje při kterých nejsou využitelné klasické metody a také zavedené nástroje jako je model </a:t>
            </a:r>
            <a:r>
              <a:rPr lang="cs-CZ" altLang="cs-CZ" sz="2000" dirty="0" err="1" smtClean="0"/>
              <a:t>driven</a:t>
            </a:r>
            <a:r>
              <a:rPr lang="cs-CZ" altLang="cs-CZ" sz="2000" dirty="0" smtClean="0"/>
              <a:t> </a:t>
            </a:r>
            <a:r>
              <a:rPr lang="cs-CZ" altLang="cs-CZ" sz="2000" dirty="0" err="1" smtClean="0"/>
              <a:t>architecture</a:t>
            </a:r>
            <a:r>
              <a:rPr lang="cs-CZ" altLang="cs-CZ" sz="2000" dirty="0" smtClean="0"/>
              <a:t> (velké servisně orientované architektury popsané níže - servisní orientace)</a:t>
            </a:r>
          </a:p>
          <a:p>
            <a:pPr eaLnBrk="1" hangingPunct="1">
              <a:lnSpc>
                <a:spcPct val="80000"/>
              </a:lnSpc>
            </a:pPr>
            <a:r>
              <a:rPr lang="cs-CZ" altLang="cs-CZ" sz="2000" dirty="0" smtClean="0"/>
              <a:t>Zvláštní případ O2 nabídla čtvrtinovou cenu než dosavadní provozovatel ICZ, soud řekl, že to O2 lže</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DE8991D-DE5B-4D00-9047-AF7CAC491FB7}"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BD5F7DE5-7613-450B-B9EE-934BC271165D}" type="slidenum">
              <a:rPr lang="cs-CZ" altLang="cs-CZ">
                <a:latin typeface="Arial" panose="020B0604020202020204" pitchFamily="34" charset="0"/>
              </a:rPr>
              <a:pPr eaLnBrk="1" hangingPunct="1"/>
              <a:t>72</a:t>
            </a:fld>
            <a:endParaRPr lang="cs-CZ" altLang="cs-CZ">
              <a:latin typeface="Arial" panose="020B0604020202020204" pitchFamily="34" charset="0"/>
            </a:endParaRPr>
          </a:p>
        </p:txBody>
      </p:sp>
      <p:sp>
        <p:nvSpPr>
          <p:cNvPr id="73732" name="Rectangle 2050"/>
          <p:cNvSpPr>
            <a:spLocks noGrp="1" noChangeArrowheads="1"/>
          </p:cNvSpPr>
          <p:nvPr>
            <p:ph type="title"/>
          </p:nvPr>
        </p:nvSpPr>
        <p:spPr/>
        <p:txBody>
          <a:bodyPr/>
          <a:lstStyle/>
          <a:p>
            <a:pPr eaLnBrk="1" hangingPunct="1"/>
            <a:r>
              <a:rPr lang="en-US" altLang="cs-CZ" smtClean="0"/>
              <a:t>Strojov</a:t>
            </a:r>
            <a:r>
              <a:rPr lang="cs-CZ" altLang="cs-CZ" smtClean="0"/>
              <a:t>á</a:t>
            </a:r>
            <a:r>
              <a:rPr lang="en-US" altLang="cs-CZ" smtClean="0"/>
              <a:t> b</a:t>
            </a:r>
            <a:r>
              <a:rPr lang="cs-CZ" altLang="cs-CZ" smtClean="0"/>
              <a:t>y</a:t>
            </a:r>
            <a:r>
              <a:rPr lang="en-US" altLang="cs-CZ" smtClean="0"/>
              <a:t>rokracie</a:t>
            </a:r>
            <a:r>
              <a:rPr lang="cs-CZ" altLang="cs-CZ" smtClean="0"/>
              <a:t> </a:t>
            </a:r>
          </a:p>
        </p:txBody>
      </p:sp>
      <p:sp>
        <p:nvSpPr>
          <p:cNvPr id="73733" name="Rectangle 2051"/>
          <p:cNvSpPr>
            <a:spLocks noGrp="1" noChangeArrowheads="1"/>
          </p:cNvSpPr>
          <p:nvPr>
            <p:ph type="body" idx="1"/>
          </p:nvPr>
        </p:nvSpPr>
        <p:spPr/>
        <p:txBody>
          <a:bodyPr/>
          <a:lstStyle/>
          <a:p>
            <a:pPr eaLnBrk="1" hangingPunct="1">
              <a:lnSpc>
                <a:spcPct val="90000"/>
              </a:lnSpc>
            </a:pPr>
            <a:r>
              <a:rPr lang="cs-CZ" altLang="cs-CZ" smtClean="0"/>
              <a:t>Přísná hierarchie, „vojenská“</a:t>
            </a:r>
          </a:p>
          <a:p>
            <a:pPr lvl="1" eaLnBrk="1" hangingPunct="1">
              <a:lnSpc>
                <a:spcPct val="90000"/>
              </a:lnSpc>
            </a:pPr>
            <a:r>
              <a:rPr lang="cs-CZ" altLang="cs-CZ" smtClean="0"/>
              <a:t>Pozice jmenováním</a:t>
            </a:r>
          </a:p>
          <a:p>
            <a:pPr lvl="1" eaLnBrk="1" hangingPunct="1">
              <a:lnSpc>
                <a:spcPct val="90000"/>
              </a:lnSpc>
            </a:pPr>
            <a:r>
              <a:rPr lang="cs-CZ" altLang="cs-CZ" smtClean="0"/>
              <a:t>Vedoucí má poslední slova a nedílnou pravomoc ve své oblasti</a:t>
            </a:r>
          </a:p>
          <a:p>
            <a:pPr lvl="1" eaLnBrk="1" hangingPunct="1">
              <a:lnSpc>
                <a:spcPct val="90000"/>
              </a:lnSpc>
            </a:pPr>
            <a:r>
              <a:rPr lang="cs-CZ" altLang="cs-CZ" smtClean="0"/>
              <a:t>Komunikace přes nejnižšího společného vedoucího</a:t>
            </a:r>
          </a:p>
          <a:p>
            <a:pPr lvl="2" eaLnBrk="1" hangingPunct="1">
              <a:lnSpc>
                <a:spcPct val="90000"/>
              </a:lnSpc>
            </a:pPr>
            <a:r>
              <a:rPr lang="cs-CZ" altLang="cs-CZ" smtClean="0"/>
              <a:t>IS může usnadnit komunikaci podřízených přímo, je ale žádoucí dělat žurnál (log) komunikace</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53721CC-C35F-497B-8964-75247AAFF33E}"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47E07C67-374F-43E5-A4CF-CCE0CC140440}" type="slidenum">
              <a:rPr lang="cs-CZ" altLang="cs-CZ">
                <a:latin typeface="Arial" panose="020B0604020202020204" pitchFamily="34" charset="0"/>
              </a:rPr>
              <a:pPr eaLnBrk="1" hangingPunct="1"/>
              <a:t>73</a:t>
            </a:fld>
            <a:endParaRPr lang="cs-CZ" altLang="cs-CZ">
              <a:latin typeface="Arial" panose="020B0604020202020204" pitchFamily="34" charset="0"/>
            </a:endParaRPr>
          </a:p>
        </p:txBody>
      </p:sp>
      <p:sp>
        <p:nvSpPr>
          <p:cNvPr id="74756" name="Rectangle 2"/>
          <p:cNvSpPr>
            <a:spLocks noGrp="1" noChangeArrowheads="1"/>
          </p:cNvSpPr>
          <p:nvPr>
            <p:ph type="title"/>
          </p:nvPr>
        </p:nvSpPr>
        <p:spPr/>
        <p:txBody>
          <a:bodyPr/>
          <a:lstStyle/>
          <a:p>
            <a:pPr eaLnBrk="1" hangingPunct="1"/>
            <a:r>
              <a:rPr lang="cs-CZ" altLang="cs-CZ" smtClean="0"/>
              <a:t>Profesní byrokracie  </a:t>
            </a:r>
          </a:p>
        </p:txBody>
      </p:sp>
      <p:sp>
        <p:nvSpPr>
          <p:cNvPr id="74757" name="Rectangle 3"/>
          <p:cNvSpPr>
            <a:spLocks noGrp="1" noChangeArrowheads="1"/>
          </p:cNvSpPr>
          <p:nvPr>
            <p:ph type="body" idx="1"/>
          </p:nvPr>
        </p:nvSpPr>
        <p:spPr/>
        <p:txBody>
          <a:bodyPr/>
          <a:lstStyle/>
          <a:p>
            <a:pPr eaLnBrk="1" hangingPunct="1">
              <a:lnSpc>
                <a:spcPct val="90000"/>
              </a:lnSpc>
            </a:pPr>
            <a:r>
              <a:rPr lang="cs-CZ" altLang="cs-CZ" sz="2400" smtClean="0"/>
              <a:t>Pozice plyne ze vzdělání nebo z volby a je obvykle časově omezena (na pár let)</a:t>
            </a:r>
          </a:p>
          <a:p>
            <a:pPr lvl="1" eaLnBrk="1" hangingPunct="1">
              <a:lnSpc>
                <a:spcPct val="90000"/>
              </a:lnSpc>
            </a:pPr>
            <a:r>
              <a:rPr lang="cs-CZ" altLang="cs-CZ" sz="2000" smtClean="0"/>
              <a:t>Podmínkou zastávání pozice je „papír“</a:t>
            </a:r>
          </a:p>
          <a:p>
            <a:pPr lvl="2" eaLnBrk="1" hangingPunct="1">
              <a:lnSpc>
                <a:spcPct val="90000"/>
              </a:lnSpc>
            </a:pPr>
            <a:r>
              <a:rPr lang="cs-CZ" altLang="cs-CZ" sz="1800" smtClean="0"/>
              <a:t>Jmenování profesorem </a:t>
            </a:r>
          </a:p>
          <a:p>
            <a:pPr lvl="2" eaLnBrk="1" hangingPunct="1">
              <a:lnSpc>
                <a:spcPct val="90000"/>
              </a:lnSpc>
            </a:pPr>
            <a:r>
              <a:rPr lang="cs-CZ" altLang="cs-CZ" sz="1800" smtClean="0"/>
              <a:t> Akreditace, zvolení</a:t>
            </a:r>
          </a:p>
          <a:p>
            <a:pPr lvl="1" eaLnBrk="1" hangingPunct="1">
              <a:lnSpc>
                <a:spcPct val="90000"/>
              </a:lnSpc>
            </a:pPr>
            <a:r>
              <a:rPr lang="cs-CZ" altLang="cs-CZ" sz="2000" b="1" smtClean="0"/>
              <a:t>Jmenování je na určitou dobu během níž lze obtížně odvolávat, to oslabuje snahu řešit strategické otázky</a:t>
            </a:r>
            <a:endParaRPr lang="cs-CZ" altLang="cs-CZ" sz="2000" smtClean="0"/>
          </a:p>
          <a:p>
            <a:pPr lvl="1" eaLnBrk="1" hangingPunct="1">
              <a:lnSpc>
                <a:spcPct val="90000"/>
              </a:lnSpc>
            </a:pPr>
            <a:r>
              <a:rPr lang="cs-CZ" altLang="cs-CZ" sz="2000" smtClean="0"/>
              <a:t>Univerzita, státní správa , zdravotnictví</a:t>
            </a:r>
          </a:p>
          <a:p>
            <a:pPr lvl="1" eaLnBrk="1" hangingPunct="1">
              <a:lnSpc>
                <a:spcPct val="90000"/>
              </a:lnSpc>
            </a:pPr>
            <a:r>
              <a:rPr lang="cs-CZ" altLang="cs-CZ" sz="2000" smtClean="0"/>
              <a:t>Vždy spojena se strojovou byrokracií v podřízených složkách</a:t>
            </a:r>
          </a:p>
          <a:p>
            <a:pPr lvl="2" eaLnBrk="1" hangingPunct="1">
              <a:lnSpc>
                <a:spcPct val="90000"/>
              </a:lnSpc>
            </a:pPr>
            <a:r>
              <a:rPr lang="cs-CZ" altLang="cs-CZ" sz="1800" smtClean="0"/>
              <a:t>Sekce na ministerstvu, úřady, děkanát, ..</a:t>
            </a:r>
          </a:p>
          <a:p>
            <a:pPr lvl="1" eaLnBrk="1" hangingPunct="1">
              <a:lnSpc>
                <a:spcPct val="90000"/>
              </a:lnSpc>
            </a:pPr>
            <a:r>
              <a:rPr lang="cs-CZ" altLang="cs-CZ" sz="2000" smtClean="0"/>
              <a:t>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04DAEB84-0DFC-41ED-8430-BE22BAEED3C0}"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5EBA424E-81BC-4436-9338-83BCEC06145B}" type="slidenum">
              <a:rPr lang="cs-CZ" altLang="cs-CZ">
                <a:latin typeface="Arial" panose="020B0604020202020204" pitchFamily="34" charset="0"/>
              </a:rPr>
              <a:pPr eaLnBrk="1" hangingPunct="1"/>
              <a:t>74</a:t>
            </a:fld>
            <a:endParaRPr lang="cs-CZ" altLang="cs-CZ">
              <a:latin typeface="Arial" panose="020B0604020202020204" pitchFamily="34" charset="0"/>
            </a:endParaRPr>
          </a:p>
        </p:txBody>
      </p:sp>
      <p:sp>
        <p:nvSpPr>
          <p:cNvPr id="75780" name="Rectangle 2"/>
          <p:cNvSpPr>
            <a:spLocks noGrp="1" noChangeArrowheads="1"/>
          </p:cNvSpPr>
          <p:nvPr>
            <p:ph type="title"/>
          </p:nvPr>
        </p:nvSpPr>
        <p:spPr>
          <a:xfrm>
            <a:off x="735013" y="144463"/>
            <a:ext cx="8356600" cy="1008062"/>
          </a:xfrm>
        </p:spPr>
        <p:txBody>
          <a:bodyPr/>
          <a:lstStyle/>
          <a:p>
            <a:pPr eaLnBrk="1" hangingPunct="1"/>
            <a:r>
              <a:rPr lang="cs-CZ" altLang="cs-CZ" sz="4000" smtClean="0">
                <a:latin typeface="Arial Narrow" panose="020B0606020202030204" pitchFamily="34" charset="0"/>
              </a:rPr>
              <a:t>Podceňování lidské dimenze</a:t>
            </a:r>
            <a:br>
              <a:rPr lang="cs-CZ" altLang="cs-CZ" sz="4000" smtClean="0">
                <a:latin typeface="Arial Narrow" panose="020B0606020202030204" pitchFamily="34" charset="0"/>
              </a:rPr>
            </a:br>
            <a:r>
              <a:rPr lang="cs-CZ" altLang="cs-CZ" sz="4000" smtClean="0">
                <a:latin typeface="Arial Narrow" panose="020B0606020202030204" pitchFamily="34" charset="0"/>
              </a:rPr>
              <a:t>Koalice zainteresovaných v podniku</a:t>
            </a:r>
          </a:p>
        </p:txBody>
      </p:sp>
      <p:sp>
        <p:nvSpPr>
          <p:cNvPr id="75781" name="Rectangle 3"/>
          <p:cNvSpPr>
            <a:spLocks noGrp="1" noChangeArrowheads="1"/>
          </p:cNvSpPr>
          <p:nvPr>
            <p:ph type="body" idx="1"/>
          </p:nvPr>
        </p:nvSpPr>
        <p:spPr>
          <a:xfrm>
            <a:off x="736600" y="1295400"/>
            <a:ext cx="8356600" cy="4464050"/>
          </a:xfrm>
        </p:spPr>
        <p:txBody>
          <a:bodyPr/>
          <a:lstStyle/>
          <a:p>
            <a:pPr eaLnBrk="1" hangingPunct="1">
              <a:lnSpc>
                <a:spcPct val="80000"/>
              </a:lnSpc>
            </a:pPr>
            <a:r>
              <a:rPr lang="cs-CZ" altLang="cs-CZ" sz="2800" b="1" smtClean="0">
                <a:latin typeface="Arial Narrow" panose="020B0606020202030204" pitchFamily="34" charset="0"/>
              </a:rPr>
              <a:t>Majitelé</a:t>
            </a:r>
          </a:p>
          <a:p>
            <a:pPr lvl="1" eaLnBrk="1" hangingPunct="1">
              <a:lnSpc>
                <a:spcPct val="80000"/>
              </a:lnSpc>
            </a:pPr>
            <a:r>
              <a:rPr lang="cs-CZ" altLang="cs-CZ" sz="2400" smtClean="0">
                <a:latin typeface="Arial Narrow" panose="020B0606020202030204" pitchFamily="34" charset="0"/>
              </a:rPr>
              <a:t>Cíl: maximální zisk</a:t>
            </a:r>
          </a:p>
          <a:p>
            <a:pPr eaLnBrk="1" hangingPunct="1">
              <a:lnSpc>
                <a:spcPct val="80000"/>
              </a:lnSpc>
            </a:pPr>
            <a:r>
              <a:rPr lang="cs-CZ" altLang="cs-CZ" sz="2800" b="1" smtClean="0">
                <a:latin typeface="Arial Narrow" panose="020B0606020202030204" pitchFamily="34" charset="0"/>
              </a:rPr>
              <a:t>Zaměstnanci (i management) </a:t>
            </a:r>
          </a:p>
          <a:p>
            <a:pPr lvl="1" eaLnBrk="1" hangingPunct="1">
              <a:lnSpc>
                <a:spcPct val="80000"/>
              </a:lnSpc>
            </a:pPr>
            <a:r>
              <a:rPr lang="cs-CZ" altLang="cs-CZ" sz="2400" smtClean="0">
                <a:latin typeface="Arial Narrow" panose="020B0606020202030204" pitchFamily="34" charset="0"/>
              </a:rPr>
              <a:t>Co nejvíce peněz za co nejméně práce</a:t>
            </a:r>
          </a:p>
          <a:p>
            <a:pPr lvl="1" eaLnBrk="1" hangingPunct="1">
              <a:lnSpc>
                <a:spcPct val="80000"/>
              </a:lnSpc>
            </a:pPr>
            <a:r>
              <a:rPr lang="cs-CZ" altLang="cs-CZ" sz="2400" smtClean="0">
                <a:latin typeface="Arial Narrow" panose="020B0606020202030204" pitchFamily="34" charset="0"/>
              </a:rPr>
              <a:t>Management bývá i majitelem (vlastní akcie) </a:t>
            </a:r>
          </a:p>
          <a:p>
            <a:pPr eaLnBrk="1" hangingPunct="1">
              <a:lnSpc>
                <a:spcPct val="80000"/>
              </a:lnSpc>
            </a:pPr>
            <a:r>
              <a:rPr lang="cs-CZ" altLang="cs-CZ" sz="2800" b="1" smtClean="0">
                <a:latin typeface="Arial Narrow" panose="020B0606020202030204" pitchFamily="34" charset="0"/>
              </a:rPr>
              <a:t>Partneři v obchodě</a:t>
            </a:r>
          </a:p>
          <a:p>
            <a:pPr lvl="1" eaLnBrk="1" hangingPunct="1">
              <a:lnSpc>
                <a:spcPct val="80000"/>
              </a:lnSpc>
            </a:pPr>
            <a:r>
              <a:rPr lang="cs-CZ" altLang="cs-CZ" sz="2400" smtClean="0">
                <a:latin typeface="Arial Narrow" panose="020B0606020202030204" pitchFamily="34" charset="0"/>
              </a:rPr>
              <a:t>Dodavatelé: měkké termíny, vysoká cena, nízká kvalita</a:t>
            </a:r>
          </a:p>
          <a:p>
            <a:pPr lvl="1" eaLnBrk="1" hangingPunct="1">
              <a:lnSpc>
                <a:spcPct val="80000"/>
              </a:lnSpc>
            </a:pPr>
            <a:r>
              <a:rPr lang="cs-CZ" altLang="cs-CZ" sz="2400" smtClean="0">
                <a:latin typeface="Arial Narrow" panose="020B0606020202030204" pitchFamily="34" charset="0"/>
              </a:rPr>
              <a:t>Odběratelé:Tvrdé termíny, nízká cena, vysoká kvalita</a:t>
            </a:r>
          </a:p>
          <a:p>
            <a:pPr eaLnBrk="1" hangingPunct="1">
              <a:lnSpc>
                <a:spcPct val="80000"/>
              </a:lnSpc>
            </a:pPr>
            <a:r>
              <a:rPr lang="cs-CZ" altLang="cs-CZ" sz="2800" b="1" smtClean="0">
                <a:latin typeface="Arial Narrow" panose="020B0606020202030204" pitchFamily="34" charset="0"/>
              </a:rPr>
              <a:t>Státní orgány</a:t>
            </a:r>
            <a:r>
              <a:rPr lang="cs-CZ" altLang="cs-CZ" sz="2800" smtClean="0">
                <a:latin typeface="Arial Narrow" panose="020B0606020202030204" pitchFamily="34" charset="0"/>
              </a:rPr>
              <a:t> (jen částečně zainteresované a zapojené)</a:t>
            </a:r>
          </a:p>
          <a:p>
            <a:pPr lvl="1" eaLnBrk="1" hangingPunct="1">
              <a:lnSpc>
                <a:spcPct val="80000"/>
              </a:lnSpc>
            </a:pPr>
            <a:r>
              <a:rPr lang="cs-CZ" altLang="cs-CZ" sz="2400" smtClean="0">
                <a:latin typeface="Arial Narrow" panose="020B0606020202030204" pitchFamily="34" charset="0"/>
              </a:rPr>
              <a:t>Udržet zaměstnanost</a:t>
            </a:r>
          </a:p>
          <a:p>
            <a:pPr lvl="1" eaLnBrk="1" hangingPunct="1">
              <a:lnSpc>
                <a:spcPct val="80000"/>
              </a:lnSpc>
            </a:pPr>
            <a:r>
              <a:rPr lang="cs-CZ" altLang="cs-CZ" sz="2400" smtClean="0">
                <a:latin typeface="Arial Narrow" panose="020B0606020202030204" pitchFamily="34" charset="0"/>
              </a:rPr>
              <a:t>Mít od koho vybírat daně</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2"/>
          <p:cNvSpPr>
            <a:spLocks noGrp="1"/>
          </p:cNvSpPr>
          <p:nvPr>
            <p:ph type="dt" sz="quarter" idx="10"/>
          </p:nvPr>
        </p:nvSpPr>
        <p:spPr/>
        <p:txBody>
          <a:bodyPr/>
          <a:lstStyle/>
          <a:p>
            <a:pPr>
              <a:defRPr/>
            </a:pPr>
            <a:fld id="{C08D048B-9AA9-428E-A25F-639DC1C44C1C}" type="datetime1">
              <a:rPr lang="cs-CZ"/>
              <a:pPr>
                <a:defRPr/>
              </a:pPr>
              <a:t>3.10.2015</a:t>
            </a:fld>
            <a:endParaRPr lang="cs-CZ"/>
          </a:p>
        </p:txBody>
      </p:sp>
      <p:sp>
        <p:nvSpPr>
          <p:cNvPr id="15" name="Slide Number Placeholder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2EC0AFE4-E1D7-466B-B5BB-A73B916BA3CE}" type="slidenum">
              <a:rPr lang="cs-CZ" altLang="cs-CZ">
                <a:latin typeface="Arial" panose="020B0604020202020204" pitchFamily="34" charset="0"/>
              </a:rPr>
              <a:pPr eaLnBrk="1" hangingPunct="1"/>
              <a:t>75</a:t>
            </a:fld>
            <a:endParaRPr lang="cs-CZ" altLang="cs-CZ">
              <a:latin typeface="Arial" panose="020B0604020202020204" pitchFamily="34" charset="0"/>
            </a:endParaRPr>
          </a:p>
        </p:txBody>
      </p:sp>
      <p:sp>
        <p:nvSpPr>
          <p:cNvPr id="76804" name="Rectangle 2"/>
          <p:cNvSpPr>
            <a:spLocks noGrp="1" noChangeArrowheads="1"/>
          </p:cNvSpPr>
          <p:nvPr>
            <p:ph type="title"/>
          </p:nvPr>
        </p:nvSpPr>
        <p:spPr/>
        <p:txBody>
          <a:bodyPr/>
          <a:lstStyle/>
          <a:p>
            <a:pPr eaLnBrk="1" hangingPunct="1"/>
            <a:r>
              <a:rPr lang="cs-CZ" altLang="cs-CZ" smtClean="0"/>
              <a:t>Koalice v podniku</a:t>
            </a:r>
          </a:p>
        </p:txBody>
      </p:sp>
      <p:sp>
        <p:nvSpPr>
          <p:cNvPr id="76805" name="Oval 3"/>
          <p:cNvSpPr>
            <a:spLocks noChangeArrowheads="1"/>
          </p:cNvSpPr>
          <p:nvPr/>
        </p:nvSpPr>
        <p:spPr bwMode="auto">
          <a:xfrm>
            <a:off x="2211388" y="2663825"/>
            <a:ext cx="1966912" cy="1728788"/>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76806" name="Oval 4"/>
          <p:cNvSpPr>
            <a:spLocks noChangeArrowheads="1"/>
          </p:cNvSpPr>
          <p:nvPr/>
        </p:nvSpPr>
        <p:spPr bwMode="auto">
          <a:xfrm>
            <a:off x="2628900" y="2417763"/>
            <a:ext cx="1966913" cy="1727200"/>
          </a:xfrm>
          <a:prstGeom prst="ellipse">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76807" name="Oval 5"/>
          <p:cNvSpPr>
            <a:spLocks noChangeArrowheads="1"/>
          </p:cNvSpPr>
          <p:nvPr/>
        </p:nvSpPr>
        <p:spPr bwMode="auto">
          <a:xfrm>
            <a:off x="1892300" y="3281363"/>
            <a:ext cx="1966913" cy="1727200"/>
          </a:xfrm>
          <a:prstGeom prst="ellipse">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76808" name="Text Box 6"/>
          <p:cNvSpPr txBox="1">
            <a:spLocks noChangeArrowheads="1"/>
          </p:cNvSpPr>
          <p:nvPr/>
        </p:nvSpPr>
        <p:spPr bwMode="auto">
          <a:xfrm>
            <a:off x="1238250" y="2776538"/>
            <a:ext cx="1638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solidFill>
                  <a:srgbClr val="FF0000"/>
                </a:solidFill>
                <a:latin typeface="Arial" panose="020B0604020202020204" pitchFamily="34" charset="0"/>
              </a:rPr>
              <a:t>Majitelé</a:t>
            </a:r>
          </a:p>
        </p:txBody>
      </p:sp>
      <p:sp>
        <p:nvSpPr>
          <p:cNvPr id="76809" name="Text Box 7"/>
          <p:cNvSpPr txBox="1">
            <a:spLocks noChangeArrowheads="1"/>
          </p:cNvSpPr>
          <p:nvPr/>
        </p:nvSpPr>
        <p:spPr bwMode="auto">
          <a:xfrm>
            <a:off x="3325813" y="2776538"/>
            <a:ext cx="12414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t>Zaměstnanci</a:t>
            </a:r>
          </a:p>
        </p:txBody>
      </p:sp>
      <p:sp>
        <p:nvSpPr>
          <p:cNvPr id="76810" name="Text Box 8"/>
          <p:cNvSpPr txBox="1">
            <a:spLocks noChangeArrowheads="1"/>
          </p:cNvSpPr>
          <p:nvPr/>
        </p:nvSpPr>
        <p:spPr bwMode="auto">
          <a:xfrm>
            <a:off x="2138363" y="4144963"/>
            <a:ext cx="1311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Partneři</a:t>
            </a:r>
          </a:p>
        </p:txBody>
      </p:sp>
      <p:sp>
        <p:nvSpPr>
          <p:cNvPr id="76811" name="Text Box 9"/>
          <p:cNvSpPr txBox="1">
            <a:spLocks noChangeArrowheads="1"/>
          </p:cNvSpPr>
          <p:nvPr/>
        </p:nvSpPr>
        <p:spPr bwMode="auto">
          <a:xfrm>
            <a:off x="5275263" y="3744913"/>
            <a:ext cx="4176712" cy="1323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000" dirty="0">
                <a:latin typeface="Arial" panose="020B0604020202020204" pitchFamily="34" charset="0"/>
              </a:rPr>
              <a:t>Společný zájem: dlouhodobá prosperita     </a:t>
            </a:r>
            <a:r>
              <a:rPr lang="cs-CZ" altLang="cs-CZ" sz="2000" i="1" dirty="0">
                <a:latin typeface="Arial" panose="020B0604020202020204" pitchFamily="34" charset="0"/>
              </a:rPr>
              <a:t>IS musí proto být  prospěšný pro všechny členy koalice, platí i pro týmy</a:t>
            </a:r>
          </a:p>
        </p:txBody>
      </p:sp>
      <p:sp>
        <p:nvSpPr>
          <p:cNvPr id="76812" name="Line 10"/>
          <p:cNvSpPr>
            <a:spLocks noChangeShapeType="1"/>
          </p:cNvSpPr>
          <p:nvPr/>
        </p:nvSpPr>
        <p:spPr bwMode="auto">
          <a:xfrm>
            <a:off x="3402013" y="3816350"/>
            <a:ext cx="1800225"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6813" name="Text Box 12"/>
          <p:cNvSpPr txBox="1">
            <a:spLocks noChangeArrowheads="1"/>
          </p:cNvSpPr>
          <p:nvPr/>
        </p:nvSpPr>
        <p:spPr bwMode="auto">
          <a:xfrm>
            <a:off x="6396038" y="1800225"/>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sz="2800">
              <a:latin typeface="Arial" panose="020B0604020202020204" pitchFamily="34" charset="0"/>
            </a:endParaRPr>
          </a:p>
        </p:txBody>
      </p:sp>
      <p:sp>
        <p:nvSpPr>
          <p:cNvPr id="76814" name="Text Box 13"/>
          <p:cNvSpPr txBox="1">
            <a:spLocks noChangeArrowheads="1"/>
          </p:cNvSpPr>
          <p:nvPr/>
        </p:nvSpPr>
        <p:spPr bwMode="auto">
          <a:xfrm>
            <a:off x="5734050" y="1584325"/>
            <a:ext cx="3440113"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800">
                <a:latin typeface="Arial" panose="020B0604020202020204" pitchFamily="34" charset="0"/>
              </a:rPr>
              <a:t>Platí pro strojovou byrokracii                    </a:t>
            </a:r>
            <a:r>
              <a:rPr lang="cs-CZ" altLang="cs-CZ">
                <a:latin typeface="Arial" panose="020B0604020202020204" pitchFamily="34" charset="0"/>
              </a:rPr>
              <a:t>podřízeného jmenuje a odvolává nadřízený                                       komunikace přes společného nařízeného</a:t>
            </a:r>
          </a:p>
        </p:txBody>
      </p:sp>
      <p:sp>
        <p:nvSpPr>
          <p:cNvPr id="76815" name="Oval 14"/>
          <p:cNvSpPr>
            <a:spLocks noChangeArrowheads="1"/>
          </p:cNvSpPr>
          <p:nvPr/>
        </p:nvSpPr>
        <p:spPr bwMode="auto">
          <a:xfrm rot="2279615">
            <a:off x="2551113" y="3465513"/>
            <a:ext cx="1376362" cy="514350"/>
          </a:xfrm>
          <a:prstGeom prst="ellipse">
            <a:avLst/>
          </a:prstGeom>
          <a:solidFill>
            <a:schemeClr val="accent1">
              <a:alpha val="52156"/>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cs-CZ" altLang="cs-CZ"/>
          </a:p>
        </p:txBody>
      </p:sp>
      <p:sp>
        <p:nvSpPr>
          <p:cNvPr id="76816" name="TextovéPole 15"/>
          <p:cNvSpPr txBox="1">
            <a:spLocks noChangeArrowheads="1"/>
          </p:cNvSpPr>
          <p:nvPr/>
        </p:nvSpPr>
        <p:spPr bwMode="auto">
          <a:xfrm>
            <a:off x="1746548" y="5400675"/>
            <a:ext cx="734506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dirty="0"/>
              <a:t>Manažeři akciovek jsou tlačeni </a:t>
            </a:r>
            <a:r>
              <a:rPr lang="cs-CZ" altLang="cs-CZ" dirty="0" smtClean="0"/>
              <a:t>investičními fondy ke </a:t>
            </a:r>
            <a:r>
              <a:rPr lang="cs-CZ" altLang="cs-CZ" dirty="0"/>
              <a:t>krátkodobým výhledům preferencí okamžitých výplat </a:t>
            </a:r>
            <a:r>
              <a:rPr lang="cs-CZ" altLang="cs-CZ" dirty="0" smtClean="0"/>
              <a:t>dividend, fondy jsou tak trochu na půl cesty k tunelářům</a:t>
            </a:r>
            <a:endParaRPr lang="cs-CZ" altLang="cs-CZ"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idx="4294967295"/>
          </p:nvPr>
        </p:nvSpPr>
        <p:spPr>
          <a:xfrm>
            <a:off x="736600" y="2012950"/>
            <a:ext cx="8356600" cy="1389063"/>
          </a:xfrm>
        </p:spPr>
        <p:txBody>
          <a:bodyPr/>
          <a:lstStyle/>
          <a:p>
            <a:pPr eaLnBrk="1" hangingPunct="1"/>
            <a:r>
              <a:rPr lang="cs-CZ" altLang="cs-CZ" smtClean="0"/>
              <a:t>Kauzální diagramy</a:t>
            </a:r>
          </a:p>
        </p:txBody>
      </p:sp>
      <p:sp>
        <p:nvSpPr>
          <p:cNvPr id="77827" name="Rectangle 3"/>
          <p:cNvSpPr>
            <a:spLocks noGrp="1" noChangeArrowheads="1"/>
          </p:cNvSpPr>
          <p:nvPr>
            <p:ph type="subTitle" idx="4294967295"/>
          </p:nvPr>
        </p:nvSpPr>
        <p:spPr>
          <a:xfrm>
            <a:off x="1665288" y="3835400"/>
            <a:ext cx="6499225" cy="1506538"/>
          </a:xfrm>
        </p:spPr>
        <p:txBody>
          <a:bodyPr/>
          <a:lstStyle/>
          <a:p>
            <a:pPr marL="0" indent="0" algn="ctr" eaLnBrk="1" hangingPunct="1">
              <a:lnSpc>
                <a:spcPct val="90000"/>
              </a:lnSpc>
              <a:buFontTx/>
              <a:buNone/>
            </a:pPr>
            <a:r>
              <a:rPr lang="cs-CZ" altLang="cs-CZ" sz="2800" smtClean="0"/>
              <a:t>Sledovávání příčin a následků</a:t>
            </a:r>
          </a:p>
          <a:p>
            <a:pPr marL="0" indent="0" algn="ctr" eaLnBrk="1" hangingPunct="1">
              <a:lnSpc>
                <a:spcPct val="90000"/>
              </a:lnSpc>
              <a:buFontTx/>
              <a:buNone/>
            </a:pPr>
            <a:r>
              <a:rPr lang="cs-CZ" altLang="cs-CZ" sz="2800" smtClean="0"/>
              <a:t>Předpoklad: Abstraktní objekty se ovlivňují dvěma způsoby: Souhlasně a nesouhlasně. Vlivy tvoří síť</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title" idx="4294967295"/>
          </p:nvPr>
        </p:nvSpPr>
        <p:spPr>
          <a:xfrm>
            <a:off x="819150" y="258763"/>
            <a:ext cx="8518525" cy="1470025"/>
          </a:xfrm>
        </p:spPr>
        <p:txBody>
          <a:bodyPr/>
          <a:lstStyle/>
          <a:p>
            <a:pPr eaLnBrk="1" hangingPunct="1"/>
            <a:r>
              <a:rPr lang="cs-CZ" altLang="cs-CZ" sz="3200" smtClean="0"/>
              <a:t>Drill down, příčina neúspěchu je jednoduchá resp. snadno lokalizovaná</a:t>
            </a:r>
          </a:p>
        </p:txBody>
      </p:sp>
      <p:sp>
        <p:nvSpPr>
          <p:cNvPr id="78851" name="Text Box 1028"/>
          <p:cNvSpPr txBox="1">
            <a:spLocks noChangeArrowheads="1"/>
          </p:cNvSpPr>
          <p:nvPr/>
        </p:nvSpPr>
        <p:spPr bwMode="auto">
          <a:xfrm>
            <a:off x="3603625" y="2232025"/>
            <a:ext cx="20478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a:latin typeface="Arial" panose="020B0604020202020204" pitchFamily="34" charset="0"/>
            </a:endParaRPr>
          </a:p>
        </p:txBody>
      </p:sp>
      <p:sp>
        <p:nvSpPr>
          <p:cNvPr id="78852" name="Text Box 1029"/>
          <p:cNvSpPr txBox="1">
            <a:spLocks noChangeArrowheads="1"/>
          </p:cNvSpPr>
          <p:nvPr/>
        </p:nvSpPr>
        <p:spPr bwMode="auto">
          <a:xfrm>
            <a:off x="3440113" y="1944688"/>
            <a:ext cx="2376487" cy="11350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firmy  klesá</a:t>
            </a:r>
          </a:p>
          <a:p>
            <a:pPr algn="l" eaLnBrk="1" hangingPunct="1">
              <a:spcBef>
                <a:spcPct val="50000"/>
              </a:spcBef>
            </a:pPr>
            <a:endParaRPr lang="cs-CZ" altLang="cs-CZ">
              <a:latin typeface="Arial" panose="020B0604020202020204" pitchFamily="34" charset="0"/>
            </a:endParaRPr>
          </a:p>
          <a:p>
            <a:pPr algn="l" eaLnBrk="1" hangingPunct="1">
              <a:spcBef>
                <a:spcPct val="50000"/>
              </a:spcBef>
            </a:pPr>
            <a:endParaRPr lang="cs-CZ" altLang="cs-CZ">
              <a:latin typeface="Arial" panose="020B0604020202020204" pitchFamily="34" charset="0"/>
            </a:endParaRPr>
          </a:p>
        </p:txBody>
      </p:sp>
      <p:sp>
        <p:nvSpPr>
          <p:cNvPr id="78853" name="Line 1030"/>
          <p:cNvSpPr>
            <a:spLocks noChangeShapeType="1"/>
          </p:cNvSpPr>
          <p:nvPr/>
        </p:nvSpPr>
        <p:spPr bwMode="auto">
          <a:xfrm>
            <a:off x="3849688" y="2376488"/>
            <a:ext cx="1474787" cy="28733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54" name="Text Box 1031"/>
          <p:cNvSpPr txBox="1">
            <a:spLocks noChangeArrowheads="1"/>
          </p:cNvSpPr>
          <p:nvPr/>
        </p:nvSpPr>
        <p:spPr bwMode="auto">
          <a:xfrm>
            <a:off x="1638300" y="3527425"/>
            <a:ext cx="2374900" cy="1006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útvaru A roste</a:t>
            </a:r>
          </a:p>
          <a:p>
            <a:pPr algn="l" eaLnBrk="1" hangingPunct="1">
              <a:spcBef>
                <a:spcPct val="50000"/>
              </a:spcBef>
            </a:pPr>
            <a:endParaRPr lang="cs-CZ" altLang="cs-CZ">
              <a:latin typeface="Arial" panose="020B0604020202020204" pitchFamily="34" charset="0"/>
            </a:endParaRPr>
          </a:p>
        </p:txBody>
      </p:sp>
      <p:sp>
        <p:nvSpPr>
          <p:cNvPr id="78855" name="Line 1032"/>
          <p:cNvSpPr>
            <a:spLocks noChangeShapeType="1"/>
          </p:cNvSpPr>
          <p:nvPr/>
        </p:nvSpPr>
        <p:spPr bwMode="auto">
          <a:xfrm flipV="1">
            <a:off x="1965325" y="4176713"/>
            <a:ext cx="1638300" cy="28733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56" name="Text Box 1033"/>
          <p:cNvSpPr txBox="1">
            <a:spLocks noChangeArrowheads="1"/>
          </p:cNvSpPr>
          <p:nvPr/>
        </p:nvSpPr>
        <p:spPr bwMode="auto">
          <a:xfrm>
            <a:off x="5487988" y="3527425"/>
            <a:ext cx="2376487" cy="1006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útvaru B stálý</a:t>
            </a:r>
          </a:p>
          <a:p>
            <a:pPr algn="l" eaLnBrk="1" hangingPunct="1">
              <a:spcBef>
                <a:spcPct val="50000"/>
              </a:spcBef>
            </a:pPr>
            <a:endParaRPr lang="cs-CZ" altLang="cs-CZ">
              <a:latin typeface="Arial" panose="020B0604020202020204" pitchFamily="34" charset="0"/>
            </a:endParaRPr>
          </a:p>
        </p:txBody>
      </p:sp>
      <p:sp>
        <p:nvSpPr>
          <p:cNvPr id="78857" name="Line 1034"/>
          <p:cNvSpPr>
            <a:spLocks noChangeShapeType="1"/>
          </p:cNvSpPr>
          <p:nvPr/>
        </p:nvSpPr>
        <p:spPr bwMode="auto">
          <a:xfrm>
            <a:off x="5980113" y="4248150"/>
            <a:ext cx="130968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58" name="Text Box 1035"/>
          <p:cNvSpPr txBox="1">
            <a:spLocks noChangeArrowheads="1"/>
          </p:cNvSpPr>
          <p:nvPr/>
        </p:nvSpPr>
        <p:spPr bwMode="auto">
          <a:xfrm>
            <a:off x="3686175" y="4751388"/>
            <a:ext cx="2374900" cy="1006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solidFill>
                  <a:srgbClr val="FF0000"/>
                </a:solidFill>
                <a:latin typeface="Arial" panose="020B0604020202020204" pitchFamily="34" charset="0"/>
              </a:rPr>
              <a:t>Prodej útvaru C klesá</a:t>
            </a:r>
          </a:p>
          <a:p>
            <a:pPr algn="l" eaLnBrk="1" hangingPunct="1">
              <a:spcBef>
                <a:spcPct val="50000"/>
              </a:spcBef>
            </a:pPr>
            <a:endParaRPr lang="cs-CZ" altLang="cs-CZ">
              <a:latin typeface="Arial" panose="020B0604020202020204" pitchFamily="34" charset="0"/>
            </a:endParaRPr>
          </a:p>
        </p:txBody>
      </p:sp>
      <p:sp>
        <p:nvSpPr>
          <p:cNvPr id="78859" name="Line 1036"/>
          <p:cNvSpPr>
            <a:spLocks noChangeShapeType="1"/>
          </p:cNvSpPr>
          <p:nvPr/>
        </p:nvSpPr>
        <p:spPr bwMode="auto">
          <a:xfrm>
            <a:off x="3932238" y="5327650"/>
            <a:ext cx="1801812" cy="2889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60" name="Line 1037"/>
          <p:cNvSpPr>
            <a:spLocks noChangeShapeType="1"/>
          </p:cNvSpPr>
          <p:nvPr/>
        </p:nvSpPr>
        <p:spPr bwMode="auto">
          <a:xfrm flipH="1">
            <a:off x="3440113" y="3095625"/>
            <a:ext cx="90170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61" name="Line 1038"/>
          <p:cNvSpPr>
            <a:spLocks noChangeShapeType="1"/>
          </p:cNvSpPr>
          <p:nvPr/>
        </p:nvSpPr>
        <p:spPr bwMode="auto">
          <a:xfrm>
            <a:off x="4668838" y="3095625"/>
            <a:ext cx="0" cy="16557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862" name="Line 1039"/>
          <p:cNvSpPr>
            <a:spLocks noChangeShapeType="1"/>
          </p:cNvSpPr>
          <p:nvPr/>
        </p:nvSpPr>
        <p:spPr bwMode="auto">
          <a:xfrm>
            <a:off x="5241925" y="3095625"/>
            <a:ext cx="90170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title" idx="4294967295"/>
          </p:nvPr>
        </p:nvSpPr>
        <p:spPr>
          <a:xfrm>
            <a:off x="819150" y="258763"/>
            <a:ext cx="8518525" cy="1612900"/>
          </a:xfrm>
        </p:spPr>
        <p:txBody>
          <a:bodyPr/>
          <a:lstStyle/>
          <a:p>
            <a:pPr eaLnBrk="1" hangingPunct="1"/>
            <a:r>
              <a:rPr lang="cs-CZ" altLang="cs-CZ" sz="3200" smtClean="0"/>
              <a:t>Drill around, příčina neúspěchu je komplexní</a:t>
            </a:r>
          </a:p>
        </p:txBody>
      </p:sp>
      <p:sp>
        <p:nvSpPr>
          <p:cNvPr id="79875" name="Text Box 1027"/>
          <p:cNvSpPr txBox="1">
            <a:spLocks noChangeArrowheads="1"/>
          </p:cNvSpPr>
          <p:nvPr/>
        </p:nvSpPr>
        <p:spPr bwMode="auto">
          <a:xfrm>
            <a:off x="3603625" y="2232025"/>
            <a:ext cx="20478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a:latin typeface="Arial" panose="020B0604020202020204" pitchFamily="34" charset="0"/>
            </a:endParaRPr>
          </a:p>
        </p:txBody>
      </p:sp>
      <p:sp>
        <p:nvSpPr>
          <p:cNvPr id="79876" name="Text Box 1028"/>
          <p:cNvSpPr txBox="1">
            <a:spLocks noChangeArrowheads="1"/>
          </p:cNvSpPr>
          <p:nvPr/>
        </p:nvSpPr>
        <p:spPr bwMode="auto">
          <a:xfrm>
            <a:off x="3440113" y="1944688"/>
            <a:ext cx="2376487" cy="7445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firmy</a:t>
            </a:r>
          </a:p>
          <a:p>
            <a:pPr algn="l" eaLnBrk="1" hangingPunct="1">
              <a:spcBef>
                <a:spcPct val="50000"/>
              </a:spcBef>
            </a:pPr>
            <a:endParaRPr lang="cs-CZ" altLang="cs-CZ">
              <a:latin typeface="Arial" panose="020B0604020202020204" pitchFamily="34" charset="0"/>
            </a:endParaRPr>
          </a:p>
        </p:txBody>
      </p:sp>
      <p:sp>
        <p:nvSpPr>
          <p:cNvPr id="79877" name="Line 1029"/>
          <p:cNvSpPr>
            <a:spLocks noChangeShapeType="1"/>
          </p:cNvSpPr>
          <p:nvPr/>
        </p:nvSpPr>
        <p:spPr bwMode="auto">
          <a:xfrm>
            <a:off x="3849688" y="2376488"/>
            <a:ext cx="1474787" cy="28733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878" name="Text Box 1030"/>
          <p:cNvSpPr txBox="1">
            <a:spLocks noChangeArrowheads="1"/>
          </p:cNvSpPr>
          <p:nvPr/>
        </p:nvSpPr>
        <p:spPr bwMode="auto">
          <a:xfrm>
            <a:off x="1638300" y="3527425"/>
            <a:ext cx="2374900" cy="1477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a:solidFill>
                  <a:srgbClr val="92D050"/>
                </a:solidFill>
                <a:latin typeface="Arial" panose="020B0604020202020204" pitchFamily="34" charset="0"/>
              </a:rPr>
              <a:t>Problémy služeb zákazníkům</a:t>
            </a:r>
            <a:r>
              <a:rPr lang="cs-CZ" altLang="cs-CZ" dirty="0">
                <a:latin typeface="Arial" panose="020B0604020202020204" pitchFamily="34" charset="0"/>
              </a:rPr>
              <a:t>,</a:t>
            </a:r>
          </a:p>
          <a:p>
            <a:pPr algn="l" eaLnBrk="1" hangingPunct="1">
              <a:spcBef>
                <a:spcPct val="50000"/>
              </a:spcBef>
            </a:pPr>
            <a:endParaRPr lang="cs-CZ" altLang="cs-CZ" dirty="0">
              <a:latin typeface="Arial" panose="020B0604020202020204" pitchFamily="34" charset="0"/>
            </a:endParaRPr>
          </a:p>
          <a:p>
            <a:pPr algn="l" eaLnBrk="1" hangingPunct="1">
              <a:spcBef>
                <a:spcPct val="50000"/>
              </a:spcBef>
            </a:pPr>
            <a:endParaRPr lang="cs-CZ" altLang="cs-CZ" dirty="0">
              <a:latin typeface="Arial" panose="020B0604020202020204" pitchFamily="34" charset="0"/>
            </a:endParaRPr>
          </a:p>
        </p:txBody>
      </p:sp>
      <p:sp>
        <p:nvSpPr>
          <p:cNvPr id="79879" name="Line 1031"/>
          <p:cNvSpPr>
            <a:spLocks noChangeShapeType="1"/>
          </p:cNvSpPr>
          <p:nvPr/>
        </p:nvSpPr>
        <p:spPr bwMode="auto">
          <a:xfrm flipV="1">
            <a:off x="1965325" y="4176713"/>
            <a:ext cx="1803400" cy="574675"/>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880" name="Text Box 1032"/>
          <p:cNvSpPr txBox="1">
            <a:spLocks noChangeArrowheads="1"/>
          </p:cNvSpPr>
          <p:nvPr/>
        </p:nvSpPr>
        <p:spPr bwMode="auto">
          <a:xfrm>
            <a:off x="5446712" y="3502334"/>
            <a:ext cx="2376487" cy="10618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a:solidFill>
                  <a:schemeClr val="tx1">
                    <a:lumMod val="85000"/>
                    <a:lumOff val="15000"/>
                  </a:schemeClr>
                </a:solidFill>
                <a:latin typeface="Arial" panose="020B0604020202020204" pitchFamily="34" charset="0"/>
              </a:rPr>
              <a:t>Snaha získat zákazníky</a:t>
            </a:r>
          </a:p>
          <a:p>
            <a:pPr algn="l" eaLnBrk="1" hangingPunct="1">
              <a:spcBef>
                <a:spcPct val="50000"/>
              </a:spcBef>
            </a:pPr>
            <a:endParaRPr lang="cs-CZ" altLang="cs-CZ" dirty="0">
              <a:latin typeface="Arial" panose="020B0604020202020204" pitchFamily="34" charset="0"/>
            </a:endParaRPr>
          </a:p>
        </p:txBody>
      </p:sp>
      <p:sp>
        <p:nvSpPr>
          <p:cNvPr id="79881" name="Line 1033"/>
          <p:cNvSpPr>
            <a:spLocks noChangeShapeType="1"/>
          </p:cNvSpPr>
          <p:nvPr/>
        </p:nvSpPr>
        <p:spPr bwMode="auto">
          <a:xfrm flipV="1">
            <a:off x="6061075" y="4032250"/>
            <a:ext cx="1147763" cy="2873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882" name="Line 1047"/>
          <p:cNvSpPr>
            <a:spLocks noChangeShapeType="1"/>
          </p:cNvSpPr>
          <p:nvPr/>
        </p:nvSpPr>
        <p:spPr bwMode="auto">
          <a:xfrm flipH="1" flipV="1">
            <a:off x="2703513" y="4895850"/>
            <a:ext cx="163512"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79883" name="Line 21"/>
          <p:cNvSpPr>
            <a:spLocks noChangeShapeType="1"/>
          </p:cNvSpPr>
          <p:nvPr/>
        </p:nvSpPr>
        <p:spPr bwMode="auto">
          <a:xfrm flipH="1">
            <a:off x="2747963" y="2695575"/>
            <a:ext cx="1082675" cy="815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884" name="Line 22"/>
          <p:cNvSpPr>
            <a:spLocks noChangeShapeType="1"/>
          </p:cNvSpPr>
          <p:nvPr/>
        </p:nvSpPr>
        <p:spPr bwMode="auto">
          <a:xfrm>
            <a:off x="5224463" y="2695575"/>
            <a:ext cx="1162050" cy="7493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26"/>
          <p:cNvSpPr>
            <a:spLocks noGrp="1" noChangeArrowheads="1"/>
          </p:cNvSpPr>
          <p:nvPr>
            <p:ph type="title" idx="4294967295"/>
          </p:nvPr>
        </p:nvSpPr>
        <p:spPr>
          <a:xfrm>
            <a:off x="819150" y="258763"/>
            <a:ext cx="8518525" cy="1612900"/>
          </a:xfrm>
        </p:spPr>
        <p:txBody>
          <a:bodyPr/>
          <a:lstStyle/>
          <a:p>
            <a:pPr eaLnBrk="1" hangingPunct="1"/>
            <a:r>
              <a:rPr lang="cs-CZ" altLang="cs-CZ" sz="3200" smtClean="0"/>
              <a:t>Drill around, příčina neúspěchu je komplexní</a:t>
            </a:r>
          </a:p>
        </p:txBody>
      </p:sp>
      <p:sp>
        <p:nvSpPr>
          <p:cNvPr id="80899" name="Text Box 1027"/>
          <p:cNvSpPr txBox="1">
            <a:spLocks noChangeArrowheads="1"/>
          </p:cNvSpPr>
          <p:nvPr/>
        </p:nvSpPr>
        <p:spPr bwMode="auto">
          <a:xfrm>
            <a:off x="3603625" y="2232025"/>
            <a:ext cx="20478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cs-CZ" altLang="cs-CZ">
              <a:latin typeface="Arial" panose="020B0604020202020204" pitchFamily="34" charset="0"/>
            </a:endParaRPr>
          </a:p>
        </p:txBody>
      </p:sp>
      <p:sp>
        <p:nvSpPr>
          <p:cNvPr id="80900" name="Text Box 1028"/>
          <p:cNvSpPr txBox="1">
            <a:spLocks noChangeArrowheads="1"/>
          </p:cNvSpPr>
          <p:nvPr/>
        </p:nvSpPr>
        <p:spPr bwMode="auto">
          <a:xfrm>
            <a:off x="3440113" y="1944688"/>
            <a:ext cx="2376487" cy="7445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firmy</a:t>
            </a:r>
          </a:p>
          <a:p>
            <a:pPr algn="l" eaLnBrk="1" hangingPunct="1">
              <a:spcBef>
                <a:spcPct val="50000"/>
              </a:spcBef>
            </a:pPr>
            <a:endParaRPr lang="cs-CZ" altLang="cs-CZ">
              <a:latin typeface="Arial" panose="020B0604020202020204" pitchFamily="34" charset="0"/>
            </a:endParaRPr>
          </a:p>
        </p:txBody>
      </p:sp>
      <p:sp>
        <p:nvSpPr>
          <p:cNvPr id="80901" name="Line 1029"/>
          <p:cNvSpPr>
            <a:spLocks noChangeShapeType="1"/>
          </p:cNvSpPr>
          <p:nvPr/>
        </p:nvSpPr>
        <p:spPr bwMode="auto">
          <a:xfrm>
            <a:off x="3849688" y="2376488"/>
            <a:ext cx="1474787" cy="28733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902" name="Text Box 1030"/>
          <p:cNvSpPr txBox="1">
            <a:spLocks noChangeArrowheads="1"/>
          </p:cNvSpPr>
          <p:nvPr/>
        </p:nvSpPr>
        <p:spPr bwMode="auto">
          <a:xfrm>
            <a:off x="1638300" y="3527425"/>
            <a:ext cx="2374900" cy="1395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solidFill>
                  <a:schemeClr val="hlink"/>
                </a:solidFill>
                <a:latin typeface="Arial" panose="020B0604020202020204" pitchFamily="34" charset="0"/>
              </a:rPr>
              <a:t>Problémy služeb zákazníkům</a:t>
            </a:r>
            <a:r>
              <a:rPr lang="cs-CZ" altLang="cs-CZ">
                <a:latin typeface="Arial" panose="020B0604020202020204" pitchFamily="34" charset="0"/>
              </a:rPr>
              <a:t>,</a:t>
            </a:r>
          </a:p>
          <a:p>
            <a:pPr algn="l" eaLnBrk="1" hangingPunct="1">
              <a:spcBef>
                <a:spcPct val="50000"/>
              </a:spcBef>
            </a:pPr>
            <a:endParaRPr lang="cs-CZ" altLang="cs-CZ">
              <a:latin typeface="Arial" panose="020B0604020202020204" pitchFamily="34" charset="0"/>
            </a:endParaRPr>
          </a:p>
          <a:p>
            <a:pPr algn="l" eaLnBrk="1" hangingPunct="1">
              <a:spcBef>
                <a:spcPct val="50000"/>
              </a:spcBef>
            </a:pPr>
            <a:endParaRPr lang="cs-CZ" altLang="cs-CZ">
              <a:latin typeface="Arial" panose="020B0604020202020204" pitchFamily="34" charset="0"/>
            </a:endParaRPr>
          </a:p>
        </p:txBody>
      </p:sp>
      <p:sp>
        <p:nvSpPr>
          <p:cNvPr id="80903" name="Line 1031"/>
          <p:cNvSpPr>
            <a:spLocks noChangeShapeType="1"/>
          </p:cNvSpPr>
          <p:nvPr/>
        </p:nvSpPr>
        <p:spPr bwMode="auto">
          <a:xfrm flipV="1">
            <a:off x="1965325" y="4176713"/>
            <a:ext cx="1803400" cy="574675"/>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904" name="Text Box 1032"/>
          <p:cNvSpPr txBox="1">
            <a:spLocks noChangeArrowheads="1"/>
          </p:cNvSpPr>
          <p:nvPr/>
        </p:nvSpPr>
        <p:spPr bwMode="auto">
          <a:xfrm>
            <a:off x="5487988" y="3455988"/>
            <a:ext cx="2376487" cy="1004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solidFill>
                  <a:schemeClr val="hlink"/>
                </a:solidFill>
                <a:latin typeface="Arial" panose="020B0604020202020204" pitchFamily="34" charset="0"/>
              </a:rPr>
              <a:t>Snaha získat zákazníky</a:t>
            </a:r>
          </a:p>
          <a:p>
            <a:pPr algn="l" eaLnBrk="1" hangingPunct="1">
              <a:spcBef>
                <a:spcPct val="50000"/>
              </a:spcBef>
            </a:pPr>
            <a:endParaRPr lang="cs-CZ" altLang="cs-CZ">
              <a:latin typeface="Arial" panose="020B0604020202020204" pitchFamily="34" charset="0"/>
            </a:endParaRPr>
          </a:p>
        </p:txBody>
      </p:sp>
      <p:sp>
        <p:nvSpPr>
          <p:cNvPr id="80905" name="Line 1033"/>
          <p:cNvSpPr>
            <a:spLocks noChangeShapeType="1"/>
          </p:cNvSpPr>
          <p:nvPr/>
        </p:nvSpPr>
        <p:spPr bwMode="auto">
          <a:xfrm flipV="1">
            <a:off x="6061075" y="4032250"/>
            <a:ext cx="1147763" cy="2873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cxnSp>
        <p:nvCxnSpPr>
          <p:cNvPr id="80906" name="AutoShape 1039"/>
          <p:cNvCxnSpPr>
            <a:cxnSpLocks noChangeShapeType="1"/>
          </p:cNvCxnSpPr>
          <p:nvPr/>
        </p:nvCxnSpPr>
        <p:spPr bwMode="auto">
          <a:xfrm>
            <a:off x="5410200" y="2667000"/>
            <a:ext cx="800100" cy="99853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07" name="Freeform 1045"/>
          <p:cNvSpPr>
            <a:spLocks/>
          </p:cNvSpPr>
          <p:nvPr/>
        </p:nvSpPr>
        <p:spPr bwMode="auto">
          <a:xfrm>
            <a:off x="2703513" y="4464050"/>
            <a:ext cx="3849687" cy="1403350"/>
          </a:xfrm>
          <a:custGeom>
            <a:avLst/>
            <a:gdLst>
              <a:gd name="T0" fmla="*/ 2147483647 w 2256"/>
              <a:gd name="T1" fmla="*/ 0 h 936"/>
              <a:gd name="T2" fmla="*/ 2147483647 w 2256"/>
              <a:gd name="T3" fmla="*/ 2147483647 h 936"/>
              <a:gd name="T4" fmla="*/ 2147483647 w 2256"/>
              <a:gd name="T5" fmla="*/ 2147483647 h 936"/>
              <a:gd name="T6" fmla="*/ 0 w 2256"/>
              <a:gd name="T7" fmla="*/ 2147483647 h 936"/>
              <a:gd name="T8" fmla="*/ 0 60000 65536"/>
              <a:gd name="T9" fmla="*/ 0 60000 65536"/>
              <a:gd name="T10" fmla="*/ 0 60000 65536"/>
              <a:gd name="T11" fmla="*/ 0 60000 65536"/>
              <a:gd name="T12" fmla="*/ 0 w 2256"/>
              <a:gd name="T13" fmla="*/ 0 h 936"/>
              <a:gd name="T14" fmla="*/ 2256 w 2256"/>
              <a:gd name="T15" fmla="*/ 936 h 936"/>
            </a:gdLst>
            <a:ahLst/>
            <a:cxnLst>
              <a:cxn ang="T8">
                <a:pos x="T0" y="T1"/>
              </a:cxn>
              <a:cxn ang="T9">
                <a:pos x="T2" y="T3"/>
              </a:cxn>
              <a:cxn ang="T10">
                <a:pos x="T4" y="T5"/>
              </a:cxn>
              <a:cxn ang="T11">
                <a:pos x="T6" y="T7"/>
              </a:cxn>
            </a:cxnLst>
            <a:rect l="T12" t="T13" r="T14" b="T15"/>
            <a:pathLst>
              <a:path w="2256" h="936">
                <a:moveTo>
                  <a:pt x="2256" y="0"/>
                </a:moveTo>
                <a:cubicBezTo>
                  <a:pt x="2152" y="288"/>
                  <a:pt x="2048" y="576"/>
                  <a:pt x="1776" y="720"/>
                </a:cubicBezTo>
                <a:cubicBezTo>
                  <a:pt x="1504" y="864"/>
                  <a:pt x="920" y="936"/>
                  <a:pt x="624" y="864"/>
                </a:cubicBezTo>
                <a:cubicBezTo>
                  <a:pt x="328" y="792"/>
                  <a:pt x="104" y="384"/>
                  <a:pt x="0" y="28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0908" name="Line 1047"/>
          <p:cNvSpPr>
            <a:spLocks noChangeShapeType="1"/>
          </p:cNvSpPr>
          <p:nvPr/>
        </p:nvSpPr>
        <p:spPr bwMode="auto">
          <a:xfrm flipH="1" flipV="1">
            <a:off x="2703513" y="4895850"/>
            <a:ext cx="163512"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cxnSp>
        <p:nvCxnSpPr>
          <p:cNvPr id="80909" name="AutoShape 1048"/>
          <p:cNvCxnSpPr>
            <a:cxnSpLocks noChangeShapeType="1"/>
          </p:cNvCxnSpPr>
          <p:nvPr/>
        </p:nvCxnSpPr>
        <p:spPr bwMode="auto">
          <a:xfrm rot="-5400000">
            <a:off x="2272507" y="2775744"/>
            <a:ext cx="1281112" cy="5715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10" name="Text Box 1049"/>
          <p:cNvSpPr txBox="1">
            <a:spLocks noChangeArrowheads="1"/>
          </p:cNvSpPr>
          <p:nvPr/>
        </p:nvSpPr>
        <p:spPr bwMode="auto">
          <a:xfrm>
            <a:off x="6389688" y="2736850"/>
            <a:ext cx="3270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80911" name="Text Box 1050"/>
          <p:cNvSpPr txBox="1">
            <a:spLocks noChangeArrowheads="1"/>
          </p:cNvSpPr>
          <p:nvPr/>
        </p:nvSpPr>
        <p:spPr bwMode="auto">
          <a:xfrm>
            <a:off x="2867025" y="3024188"/>
            <a:ext cx="3270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80912" name="Text Box 1051"/>
          <p:cNvSpPr txBox="1">
            <a:spLocks noChangeArrowheads="1"/>
          </p:cNvSpPr>
          <p:nvPr/>
        </p:nvSpPr>
        <p:spPr bwMode="auto">
          <a:xfrm>
            <a:off x="3276600" y="5256213"/>
            <a:ext cx="3270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80913" name="Text Box 1052"/>
          <p:cNvSpPr txBox="1">
            <a:spLocks noChangeArrowheads="1"/>
          </p:cNvSpPr>
          <p:nvPr/>
        </p:nvSpPr>
        <p:spPr bwMode="auto">
          <a:xfrm>
            <a:off x="6075363" y="2276475"/>
            <a:ext cx="19351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a:latin typeface="Arial" panose="020B0604020202020204" pitchFamily="34" charset="0"/>
              </a:rPr>
              <a:t>Čím více klesá tím větší snaha</a:t>
            </a:r>
          </a:p>
        </p:txBody>
      </p:sp>
      <p:sp>
        <p:nvSpPr>
          <p:cNvPr id="80914" name="Text Box 1053"/>
          <p:cNvSpPr txBox="1">
            <a:spLocks noChangeArrowheads="1"/>
          </p:cNvSpPr>
          <p:nvPr/>
        </p:nvSpPr>
        <p:spPr bwMode="auto">
          <a:xfrm>
            <a:off x="6540500" y="5008563"/>
            <a:ext cx="216852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Které oddělění za to může??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80085F09-1857-4403-B045-1BEB5CE01A00}" type="datetime1">
              <a:rPr lang="cs-CZ"/>
              <a:pPr>
                <a:defRPr/>
              </a:pPr>
              <a:t>3.10.2015</a:t>
            </a:fld>
            <a:endParaRPr lang="cs-CZ"/>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93A8D2A2-C16F-425B-B395-E618BEB6448F}" type="slidenum">
              <a:rPr lang="cs-CZ" altLang="cs-CZ">
                <a:latin typeface="Arial" panose="020B0604020202020204" pitchFamily="34" charset="0"/>
              </a:rPr>
              <a:pPr eaLnBrk="1" hangingPunct="1"/>
              <a:t>8</a:t>
            </a:fld>
            <a:endParaRPr lang="cs-CZ" altLang="cs-CZ">
              <a:latin typeface="Arial" panose="020B0604020202020204" pitchFamily="34" charset="0"/>
            </a:endParaRPr>
          </a:p>
        </p:txBody>
      </p:sp>
      <p:sp>
        <p:nvSpPr>
          <p:cNvPr id="7172" name="Rectangle 2"/>
          <p:cNvSpPr>
            <a:spLocks noGrp="1" noChangeArrowheads="1"/>
          </p:cNvSpPr>
          <p:nvPr>
            <p:ph type="title"/>
          </p:nvPr>
        </p:nvSpPr>
        <p:spPr/>
        <p:txBody>
          <a:bodyPr/>
          <a:lstStyle/>
          <a:p>
            <a:pPr eaLnBrk="1" hangingPunct="1"/>
            <a:r>
              <a:rPr lang="cs-CZ" altLang="cs-CZ" dirty="0" smtClean="0"/>
              <a:t>Zásadní požadavky</a:t>
            </a:r>
          </a:p>
        </p:txBody>
      </p:sp>
      <p:sp>
        <p:nvSpPr>
          <p:cNvPr id="7173" name="Rectangle 3"/>
          <p:cNvSpPr>
            <a:spLocks noGrp="1" noChangeArrowheads="1"/>
          </p:cNvSpPr>
          <p:nvPr>
            <p:ph type="body" idx="1"/>
          </p:nvPr>
        </p:nvSpPr>
        <p:spPr>
          <a:xfrm>
            <a:off x="0" y="1511300"/>
            <a:ext cx="9629775" cy="4248150"/>
          </a:xfrm>
        </p:spPr>
        <p:txBody>
          <a:bodyPr/>
          <a:lstStyle/>
          <a:p>
            <a:pPr lvl="1" eaLnBrk="1" hangingPunct="1">
              <a:lnSpc>
                <a:spcPct val="90000"/>
              </a:lnSpc>
            </a:pPr>
            <a:r>
              <a:rPr lang="cs-CZ" altLang="cs-CZ" sz="2400" dirty="0" smtClean="0"/>
              <a:t>Podnik ani stát nelze nikdy plně automatizovat </a:t>
            </a:r>
          </a:p>
          <a:p>
            <a:pPr lvl="2" eaLnBrk="1" hangingPunct="1">
              <a:lnSpc>
                <a:spcPct val="90000"/>
              </a:lnSpc>
            </a:pPr>
            <a:r>
              <a:rPr lang="cs-CZ" altLang="cs-CZ" sz="2000" dirty="0"/>
              <a:t>L</a:t>
            </a:r>
            <a:r>
              <a:rPr lang="cs-CZ" altLang="cs-CZ" sz="2000" dirty="0" smtClean="0"/>
              <a:t>idé ani společenství lidí nejsou počítače</a:t>
            </a:r>
          </a:p>
          <a:p>
            <a:pPr lvl="2" eaLnBrk="1" hangingPunct="1">
              <a:lnSpc>
                <a:spcPct val="90000"/>
              </a:lnSpc>
            </a:pPr>
            <a:r>
              <a:rPr lang="cs-CZ" altLang="cs-CZ" sz="2000" dirty="0" smtClean="0"/>
              <a:t> Ani sv</a:t>
            </a:r>
            <a:r>
              <a:rPr lang="cs-CZ" altLang="cs-CZ" sz="2000" dirty="0"/>
              <a:t>ět není </a:t>
            </a:r>
            <a:r>
              <a:rPr lang="cs-CZ" altLang="cs-CZ" sz="2000" dirty="0" smtClean="0"/>
              <a:t>deterministický</a:t>
            </a:r>
          </a:p>
          <a:p>
            <a:pPr lvl="2" eaLnBrk="1" hangingPunct="1">
              <a:lnSpc>
                <a:spcPct val="90000"/>
              </a:lnSpc>
            </a:pPr>
            <a:r>
              <a:rPr lang="cs-CZ" altLang="cs-CZ" sz="2000" dirty="0" smtClean="0"/>
              <a:t>týká se hlavně strategie</a:t>
            </a:r>
          </a:p>
          <a:p>
            <a:pPr lvl="2" eaLnBrk="1" hangingPunct="1">
              <a:lnSpc>
                <a:spcPct val="90000"/>
              </a:lnSpc>
            </a:pPr>
            <a:r>
              <a:rPr lang="cs-CZ" altLang="cs-CZ" sz="2000" dirty="0" smtClean="0"/>
              <a:t>Všechny možné průšvihy nelze detekovat</a:t>
            </a:r>
          </a:p>
          <a:p>
            <a:pPr lvl="2" eaLnBrk="1" hangingPunct="1">
              <a:lnSpc>
                <a:spcPct val="90000"/>
              </a:lnSpc>
            </a:pPr>
            <a:r>
              <a:rPr lang="cs-CZ" altLang="cs-CZ" sz="2000" dirty="0" smtClean="0"/>
              <a:t>I ty co známe nelze v IS zohlednit - moc ty to stálo a příliš dlouho trvalo, svět se mění</a:t>
            </a:r>
          </a:p>
          <a:p>
            <a:pPr eaLnBrk="1" hangingPunct="1">
              <a:lnSpc>
                <a:spcPct val="90000"/>
              </a:lnSpc>
            </a:pPr>
            <a:r>
              <a:rPr lang="cs-CZ" altLang="cs-CZ" sz="2400" dirty="0" smtClean="0">
                <a:latin typeface="Arial Narrow" panose="020B0606020202030204" pitchFamily="34" charset="0"/>
              </a:rPr>
              <a:t>IS spolupracuje s lidmi i s jinými IS a SW systémy v organizaci i mimo ni</a:t>
            </a:r>
            <a:r>
              <a:rPr lang="cs-CZ" altLang="cs-CZ" sz="2400" dirty="0" smtClean="0"/>
              <a:t>, to je nutné zohlednit</a:t>
            </a:r>
            <a:r>
              <a:rPr lang="cs-CZ" altLang="cs-CZ" sz="2400" dirty="0" smtClean="0">
                <a:latin typeface="Arial Narrow" panose="020B0606020202030204" pitchFamily="34" charset="0"/>
              </a:rPr>
              <a:t> </a:t>
            </a:r>
          </a:p>
          <a:p>
            <a:pPr eaLnBrk="1" hangingPunct="1">
              <a:lnSpc>
                <a:spcPct val="90000"/>
              </a:lnSpc>
            </a:pPr>
            <a:r>
              <a:rPr lang="cs-CZ" altLang="cs-CZ" sz="2400" dirty="0" smtClean="0">
                <a:latin typeface="Arial Narrow" panose="020B0606020202030204" pitchFamily="34" charset="0"/>
              </a:rPr>
              <a:t>Správné zapojení lidí a </a:t>
            </a:r>
            <a:r>
              <a:rPr lang="cs-CZ" altLang="cs-CZ" sz="2400" dirty="0" err="1" smtClean="0">
                <a:latin typeface="Arial Narrow" panose="020B0606020202030204" pitchFamily="34" charset="0"/>
              </a:rPr>
              <a:t>neutomatizovaných</a:t>
            </a:r>
            <a:r>
              <a:rPr lang="cs-CZ" altLang="cs-CZ" sz="2400" dirty="0" smtClean="0">
                <a:latin typeface="Arial Narrow" panose="020B0606020202030204" pitchFamily="34" charset="0"/>
              </a:rPr>
              <a:t> procesů  je klíčová vlastnost byznys procesů, především pro SME uživatele</a:t>
            </a:r>
          </a:p>
        </p:txBody>
      </p:sp>
    </p:spTree>
    <p:extLst>
      <p:ext uri="{BB962C8B-B14F-4D97-AF65-F5344CB8AC3E}">
        <p14:creationId xmlns:p14="http://schemas.microsoft.com/office/powerpoint/2010/main" val="42258631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eaLnBrk="1" hangingPunct="1"/>
            <a:r>
              <a:rPr lang="cs-CZ" altLang="cs-CZ" dirty="0" smtClean="0"/>
              <a:t>Archetypy</a:t>
            </a:r>
          </a:p>
        </p:txBody>
      </p:sp>
      <p:sp>
        <p:nvSpPr>
          <p:cNvPr id="81923" name="Rectangle 3"/>
          <p:cNvSpPr>
            <a:spLocks noGrp="1" noChangeArrowheads="1"/>
          </p:cNvSpPr>
          <p:nvPr>
            <p:ph type="body" idx="4294967295"/>
          </p:nvPr>
        </p:nvSpPr>
        <p:spPr>
          <a:xfrm>
            <a:off x="1046163" y="1871663"/>
            <a:ext cx="7581900" cy="3887787"/>
          </a:xfrm>
        </p:spPr>
        <p:txBody>
          <a:bodyPr/>
          <a:lstStyle/>
          <a:p>
            <a:pPr eaLnBrk="1" hangingPunct="1">
              <a:lnSpc>
                <a:spcPct val="80000"/>
              </a:lnSpc>
            </a:pPr>
            <a:r>
              <a:rPr lang="cs-CZ" altLang="cs-CZ" sz="2200" dirty="0" smtClean="0"/>
              <a:t>Kauzální diagramy (KD) jsou ohodnocené orientované grafy. Uzly činnost/skutečnosti, hrany  říkají „má vliv na …“ a to buď souhlasný nebo  opačný</a:t>
            </a:r>
          </a:p>
          <a:p>
            <a:pPr eaLnBrk="1" hangingPunct="1">
              <a:lnSpc>
                <a:spcPct val="80000"/>
              </a:lnSpc>
            </a:pPr>
            <a:r>
              <a:rPr lang="cs-CZ" altLang="cs-CZ" sz="2200" dirty="0" smtClean="0"/>
              <a:t>V KD je vhodné hledat podgrafy a cykly</a:t>
            </a:r>
          </a:p>
          <a:p>
            <a:pPr eaLnBrk="1" hangingPunct="1">
              <a:lnSpc>
                <a:spcPct val="80000"/>
              </a:lnSpc>
            </a:pPr>
            <a:r>
              <a:rPr lang="cs-CZ" altLang="cs-CZ" sz="2200" dirty="0" smtClean="0"/>
              <a:t>Některé podgrafy se často opakují, ty se nazývají archetypy, je jich dosti málo typů</a:t>
            </a:r>
          </a:p>
          <a:p>
            <a:pPr eaLnBrk="1" hangingPunct="1">
              <a:lnSpc>
                <a:spcPct val="80000"/>
              </a:lnSpc>
            </a:pPr>
            <a:r>
              <a:rPr lang="fr-FR" altLang="cs-CZ" sz="2200" dirty="0"/>
              <a:t>W. Chan Kim, Renée Mauborgne</a:t>
            </a:r>
            <a:r>
              <a:rPr lang="cs-CZ" altLang="cs-CZ" sz="2200" dirty="0" smtClean="0"/>
              <a:t>, </a:t>
            </a:r>
            <a:r>
              <a:rPr lang="cs-CZ" altLang="cs-CZ" sz="2200" b="1" dirty="0" smtClean="0"/>
              <a:t>Blue </a:t>
            </a:r>
            <a:r>
              <a:rPr lang="cs-CZ" altLang="cs-CZ" sz="2200" b="1" dirty="0" err="1" smtClean="0"/>
              <a:t>Ocean</a:t>
            </a:r>
            <a:r>
              <a:rPr lang="cs-CZ" altLang="cs-CZ" sz="2200" b="1" dirty="0" smtClean="0"/>
              <a:t> </a:t>
            </a:r>
            <a:r>
              <a:rPr lang="cs-CZ" altLang="cs-CZ" sz="2200" b="1" dirty="0" err="1" smtClean="0"/>
              <a:t>Strategy</a:t>
            </a:r>
            <a:r>
              <a:rPr lang="cs-CZ" altLang="cs-CZ" sz="2200" b="1" dirty="0" smtClean="0"/>
              <a:t>: </a:t>
            </a:r>
            <a:r>
              <a:rPr lang="cs-CZ" altLang="cs-CZ" sz="2200" b="1" dirty="0" err="1" smtClean="0"/>
              <a:t>How</a:t>
            </a:r>
            <a:r>
              <a:rPr lang="cs-CZ" altLang="cs-CZ" sz="2200" b="1" dirty="0" smtClean="0"/>
              <a:t> to </a:t>
            </a:r>
            <a:r>
              <a:rPr lang="cs-CZ" altLang="cs-CZ" sz="2200" b="1" dirty="0" err="1" smtClean="0"/>
              <a:t>Create</a:t>
            </a:r>
            <a:r>
              <a:rPr lang="cs-CZ" altLang="cs-CZ" sz="2200" b="1" dirty="0" smtClean="0"/>
              <a:t> </a:t>
            </a:r>
            <a:r>
              <a:rPr lang="cs-CZ" altLang="cs-CZ" sz="2200" b="1" dirty="0" err="1" smtClean="0"/>
              <a:t>Uncontested</a:t>
            </a:r>
            <a:r>
              <a:rPr lang="cs-CZ" altLang="cs-CZ" sz="2200" b="1" dirty="0" smtClean="0"/>
              <a:t> Market </a:t>
            </a:r>
            <a:r>
              <a:rPr lang="cs-CZ" altLang="cs-CZ" sz="2200" b="1" dirty="0" err="1" smtClean="0"/>
              <a:t>Space</a:t>
            </a:r>
            <a:r>
              <a:rPr lang="cs-CZ" altLang="cs-CZ" sz="2200" b="1" dirty="0" smtClean="0"/>
              <a:t> and Make </a:t>
            </a:r>
            <a:r>
              <a:rPr lang="cs-CZ" altLang="cs-CZ" sz="2200" b="1" dirty="0" err="1" smtClean="0"/>
              <a:t>Competition</a:t>
            </a:r>
            <a:r>
              <a:rPr lang="cs-CZ" altLang="cs-CZ" sz="2200" b="1" dirty="0" smtClean="0"/>
              <a:t> </a:t>
            </a:r>
            <a:r>
              <a:rPr lang="cs-CZ" altLang="cs-CZ" sz="2200" b="1" dirty="0" err="1" smtClean="0"/>
              <a:t>Irrelevant</a:t>
            </a:r>
            <a:r>
              <a:rPr lang="cs-CZ" altLang="cs-CZ" sz="2200" b="1" dirty="0" smtClean="0"/>
              <a:t>,  </a:t>
            </a:r>
            <a:r>
              <a:rPr lang="cs-CZ" altLang="cs-CZ" sz="2200" dirty="0" smtClean="0"/>
              <a:t>Harvard Business </a:t>
            </a:r>
            <a:r>
              <a:rPr lang="cs-CZ" altLang="cs-CZ" sz="2200" dirty="0" err="1" smtClean="0"/>
              <a:t>School</a:t>
            </a:r>
            <a:r>
              <a:rPr lang="cs-CZ" altLang="cs-CZ" sz="2200" dirty="0" smtClean="0"/>
              <a:t> </a:t>
            </a:r>
            <a:r>
              <a:rPr lang="cs-CZ" altLang="cs-CZ" sz="2200" dirty="0" err="1" smtClean="0"/>
              <a:t>Press</a:t>
            </a:r>
            <a:r>
              <a:rPr lang="cs-CZ" altLang="cs-CZ" sz="2200" dirty="0" smtClean="0"/>
              <a:t>,</a:t>
            </a:r>
            <a:r>
              <a:rPr lang="cs-CZ" altLang="cs-CZ" sz="2200" b="1" dirty="0" smtClean="0"/>
              <a:t> ISBN </a:t>
            </a:r>
            <a:r>
              <a:rPr lang="cs-CZ" altLang="cs-CZ" sz="2200" dirty="0" smtClean="0"/>
              <a:t>1591396190, </a:t>
            </a:r>
            <a:r>
              <a:rPr lang="cs-CZ" altLang="cs-CZ" sz="2200" dirty="0" err="1" smtClean="0"/>
              <a:t>February</a:t>
            </a:r>
            <a:r>
              <a:rPr lang="cs-CZ" altLang="cs-CZ" sz="2200" dirty="0" smtClean="0"/>
              <a:t> 03, 2005</a:t>
            </a:r>
            <a:br>
              <a:rPr lang="cs-CZ" altLang="cs-CZ" sz="2200" dirty="0" smtClean="0"/>
            </a:br>
            <a:r>
              <a:rPr lang="cs-CZ" altLang="cs-CZ" sz="2200" dirty="0" smtClean="0"/>
              <a:t>Henry </a:t>
            </a:r>
            <a:r>
              <a:rPr lang="cs-CZ" altLang="cs-CZ" sz="2200" dirty="0" err="1" smtClean="0"/>
              <a:t>Mintzberg</a:t>
            </a:r>
            <a:r>
              <a:rPr lang="cs-CZ" altLang="cs-CZ" sz="2200" dirty="0" smtClean="0"/>
              <a:t>, </a:t>
            </a:r>
            <a:r>
              <a:rPr lang="cs-CZ" altLang="cs-CZ" sz="2200" dirty="0" err="1" smtClean="0"/>
              <a:t>Managers</a:t>
            </a:r>
            <a:r>
              <a:rPr lang="cs-CZ" altLang="cs-CZ" sz="2200" dirty="0" smtClean="0"/>
              <a:t> not MBA</a:t>
            </a:r>
            <a:r>
              <a:rPr lang="en-US" altLang="cs-CZ" sz="2200" dirty="0" smtClean="0"/>
              <a:t>’</a:t>
            </a:r>
            <a:r>
              <a:rPr lang="cs-CZ" altLang="cs-CZ" sz="2200" dirty="0" smtClean="0"/>
              <a:t>s, </a:t>
            </a:r>
            <a:r>
              <a:rPr lang="cs-CZ" altLang="cs-CZ" sz="2200" dirty="0" err="1" smtClean="0"/>
              <a:t>Prentice</a:t>
            </a:r>
            <a:r>
              <a:rPr lang="cs-CZ" altLang="cs-CZ" sz="2200" dirty="0" smtClean="0"/>
              <a:t> </a:t>
            </a:r>
            <a:r>
              <a:rPr lang="cs-CZ" altLang="cs-CZ" sz="2200" dirty="0" err="1" smtClean="0"/>
              <a:t>Hall</a:t>
            </a:r>
            <a:r>
              <a:rPr lang="cs-CZ" altLang="cs-CZ" sz="2200" dirty="0" smtClean="0"/>
              <a:t>, 2004</a:t>
            </a:r>
          </a:p>
          <a:p>
            <a:pPr eaLnBrk="1" hangingPunct="1">
              <a:lnSpc>
                <a:spcPct val="80000"/>
              </a:lnSpc>
            </a:pPr>
            <a:r>
              <a:rPr lang="cs-CZ" altLang="cs-CZ" sz="2200" dirty="0" err="1" smtClean="0"/>
              <a:t>System</a:t>
            </a:r>
            <a:r>
              <a:rPr lang="cs-CZ" altLang="cs-CZ" sz="2200" dirty="0" smtClean="0"/>
              <a:t> </a:t>
            </a:r>
            <a:r>
              <a:rPr lang="cs-CZ" altLang="cs-CZ" sz="2200" dirty="0" err="1" smtClean="0"/>
              <a:t>thinker</a:t>
            </a:r>
            <a:r>
              <a:rPr lang="cs-CZ" altLang="cs-CZ" sz="2200" dirty="0" smtClean="0"/>
              <a:t/>
            </a:r>
            <a:br>
              <a:rPr lang="cs-CZ" altLang="cs-CZ" sz="2200" dirty="0" smtClean="0"/>
            </a:br>
            <a:r>
              <a:rPr lang="cs-CZ" altLang="cs-CZ" sz="2200" dirty="0" smtClean="0"/>
              <a:t/>
            </a:r>
            <a:br>
              <a:rPr lang="cs-CZ" altLang="cs-CZ" sz="2200" dirty="0" smtClean="0"/>
            </a:br>
            <a:endParaRPr lang="cs-CZ" altLang="cs-CZ" sz="2200"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pPr eaLnBrk="1" hangingPunct="1"/>
            <a:r>
              <a:rPr lang="cs-CZ" altLang="cs-CZ" smtClean="0"/>
              <a:t>Souvislosti</a:t>
            </a:r>
          </a:p>
        </p:txBody>
      </p:sp>
      <p:sp>
        <p:nvSpPr>
          <p:cNvPr id="82947" name="Rectangle 3"/>
          <p:cNvSpPr>
            <a:spLocks noGrp="1" noChangeArrowheads="1"/>
          </p:cNvSpPr>
          <p:nvPr>
            <p:ph type="body" idx="4294967295"/>
          </p:nvPr>
        </p:nvSpPr>
        <p:spPr/>
        <p:txBody>
          <a:bodyPr/>
          <a:lstStyle/>
          <a:p>
            <a:pPr eaLnBrk="1" hangingPunct="1"/>
            <a:r>
              <a:rPr lang="cs-CZ" altLang="cs-CZ" smtClean="0"/>
              <a:t>Působí hned nebo se zpožděním</a:t>
            </a:r>
          </a:p>
          <a:p>
            <a:pPr eaLnBrk="1" hangingPunct="1"/>
            <a:r>
              <a:rPr lang="cs-CZ" altLang="cs-CZ" smtClean="0"/>
              <a:t>Působí souhlasně, </a:t>
            </a:r>
          </a:p>
          <a:p>
            <a:pPr eaLnBrk="1" hangingPunct="1"/>
            <a:r>
              <a:rPr lang="cs-CZ" altLang="cs-CZ" smtClean="0"/>
              <a:t>Působí opačným směrem</a:t>
            </a:r>
          </a:p>
        </p:txBody>
      </p:sp>
      <p:sp>
        <p:nvSpPr>
          <p:cNvPr id="82948" name="Text Box 4"/>
          <p:cNvSpPr txBox="1">
            <a:spLocks noChangeArrowheads="1"/>
          </p:cNvSpPr>
          <p:nvPr/>
        </p:nvSpPr>
        <p:spPr bwMode="auto">
          <a:xfrm>
            <a:off x="4178300" y="3455988"/>
            <a:ext cx="1314450" cy="614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Kapacita výroby</a:t>
            </a:r>
          </a:p>
        </p:txBody>
      </p:sp>
      <p:sp>
        <p:nvSpPr>
          <p:cNvPr id="82949" name="Text Box 5"/>
          <p:cNvSpPr txBox="1">
            <a:spLocks noChangeArrowheads="1"/>
          </p:cNvSpPr>
          <p:nvPr/>
        </p:nvSpPr>
        <p:spPr bwMode="auto">
          <a:xfrm>
            <a:off x="1200150" y="3511550"/>
            <a:ext cx="928688" cy="355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Cena</a:t>
            </a:r>
          </a:p>
        </p:txBody>
      </p:sp>
      <p:sp>
        <p:nvSpPr>
          <p:cNvPr id="82950" name="Text Box 6"/>
          <p:cNvSpPr txBox="1">
            <a:spLocks noChangeArrowheads="1"/>
          </p:cNvSpPr>
          <p:nvPr/>
        </p:nvSpPr>
        <p:spPr bwMode="auto">
          <a:xfrm>
            <a:off x="5816600" y="3095625"/>
            <a:ext cx="3603625"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Míněno z hlediska výrobce, čím vyšší cenu si mohu dovolit, tím více investuji, potenciálně pořád</a:t>
            </a:r>
          </a:p>
        </p:txBody>
      </p:sp>
      <p:sp>
        <p:nvSpPr>
          <p:cNvPr id="82951" name="Line 7"/>
          <p:cNvSpPr>
            <a:spLocks noChangeShapeType="1"/>
          </p:cNvSpPr>
          <p:nvPr/>
        </p:nvSpPr>
        <p:spPr bwMode="auto">
          <a:xfrm>
            <a:off x="2128838" y="3716338"/>
            <a:ext cx="2049462" cy="269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2952" name="Text Box 9"/>
          <p:cNvSpPr txBox="1">
            <a:spLocks noChangeArrowheads="1"/>
          </p:cNvSpPr>
          <p:nvPr/>
        </p:nvSpPr>
        <p:spPr bwMode="auto">
          <a:xfrm rot="-2508318">
            <a:off x="2592388" y="3648075"/>
            <a:ext cx="1084262" cy="317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a:latin typeface="Arial" panose="020B0604020202020204" pitchFamily="34" charset="0"/>
              </a:rPr>
              <a:t>zpoždění</a:t>
            </a:r>
          </a:p>
        </p:txBody>
      </p:sp>
      <p:sp>
        <p:nvSpPr>
          <p:cNvPr id="82953" name="Text Box 10"/>
          <p:cNvSpPr txBox="1">
            <a:spLocks noChangeArrowheads="1"/>
          </p:cNvSpPr>
          <p:nvPr/>
        </p:nvSpPr>
        <p:spPr bwMode="auto">
          <a:xfrm>
            <a:off x="2282825" y="3376613"/>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2954" name="Text Box 11"/>
          <p:cNvSpPr txBox="1">
            <a:spLocks noChangeArrowheads="1"/>
          </p:cNvSpPr>
          <p:nvPr/>
        </p:nvSpPr>
        <p:spPr bwMode="auto">
          <a:xfrm>
            <a:off x="4095750" y="4464050"/>
            <a:ext cx="1703388" cy="8747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Schopnost dobře pracovat</a:t>
            </a:r>
          </a:p>
        </p:txBody>
      </p:sp>
      <p:sp>
        <p:nvSpPr>
          <p:cNvPr id="82955" name="Text Box 12"/>
          <p:cNvSpPr txBox="1">
            <a:spLocks noChangeArrowheads="1"/>
          </p:cNvSpPr>
          <p:nvPr/>
        </p:nvSpPr>
        <p:spPr bwMode="auto">
          <a:xfrm>
            <a:off x="889000" y="4464050"/>
            <a:ext cx="1162050" cy="8747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Délka pracovní doby</a:t>
            </a:r>
          </a:p>
        </p:txBody>
      </p:sp>
      <p:sp>
        <p:nvSpPr>
          <p:cNvPr id="82956" name="Line 13"/>
          <p:cNvSpPr>
            <a:spLocks noChangeShapeType="1"/>
          </p:cNvSpPr>
          <p:nvPr/>
        </p:nvSpPr>
        <p:spPr bwMode="auto">
          <a:xfrm>
            <a:off x="2051050" y="4805363"/>
            <a:ext cx="2044700" cy="19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2957" name="Text Box 14"/>
          <p:cNvSpPr txBox="1">
            <a:spLocks noChangeArrowheads="1"/>
          </p:cNvSpPr>
          <p:nvPr/>
        </p:nvSpPr>
        <p:spPr bwMode="auto">
          <a:xfrm>
            <a:off x="2206625" y="446563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2958" name="Text Box 15"/>
          <p:cNvSpPr txBox="1">
            <a:spLocks noChangeArrowheads="1"/>
          </p:cNvSpPr>
          <p:nvPr/>
        </p:nvSpPr>
        <p:spPr bwMode="auto">
          <a:xfrm>
            <a:off x="6061075" y="4464050"/>
            <a:ext cx="3343275"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Zatížení pracovníků nelze zvyšovat neomezeně, únava se projeví s poměrně malým zpožděním</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p:cNvSpPr>
            <a:spLocks noGrp="1" noChangeArrowheads="1"/>
          </p:cNvSpPr>
          <p:nvPr>
            <p:ph type="title" idx="4294967295"/>
          </p:nvPr>
        </p:nvSpPr>
        <p:spPr>
          <a:xfrm>
            <a:off x="736600" y="576263"/>
            <a:ext cx="8356600" cy="871537"/>
          </a:xfrm>
        </p:spPr>
        <p:txBody>
          <a:bodyPr/>
          <a:lstStyle/>
          <a:p>
            <a:pPr eaLnBrk="1" hangingPunct="1"/>
            <a:r>
              <a:rPr lang="cs-CZ" altLang="cs-CZ" smtClean="0"/>
              <a:t>Notace kauzálních diagramů</a:t>
            </a:r>
          </a:p>
        </p:txBody>
      </p:sp>
      <p:sp>
        <p:nvSpPr>
          <p:cNvPr id="83971" name="Text Box 5"/>
          <p:cNvSpPr txBox="1">
            <a:spLocks noChangeArrowheads="1"/>
          </p:cNvSpPr>
          <p:nvPr/>
        </p:nvSpPr>
        <p:spPr bwMode="auto">
          <a:xfrm>
            <a:off x="425450" y="1811338"/>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72" name="Text Box 6"/>
          <p:cNvSpPr txBox="1">
            <a:spLocks noChangeArrowheads="1"/>
          </p:cNvSpPr>
          <p:nvPr/>
        </p:nvSpPr>
        <p:spPr bwMode="auto">
          <a:xfrm>
            <a:off x="1352550" y="1811338"/>
            <a:ext cx="388938"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73" name="Line 7"/>
          <p:cNvSpPr>
            <a:spLocks noChangeShapeType="1"/>
          </p:cNvSpPr>
          <p:nvPr/>
        </p:nvSpPr>
        <p:spPr bwMode="auto">
          <a:xfrm>
            <a:off x="735013" y="2016125"/>
            <a:ext cx="6175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3974" name="Text Box 8"/>
          <p:cNvSpPr txBox="1">
            <a:spLocks noChangeArrowheads="1"/>
          </p:cNvSpPr>
          <p:nvPr/>
        </p:nvSpPr>
        <p:spPr bwMode="auto">
          <a:xfrm>
            <a:off x="1895475" y="1811338"/>
            <a:ext cx="565150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 a B se vyvíjejí synchronně. Roste-li A má B tendenci růst, klesá-li A má B tendenci růst</a:t>
            </a:r>
          </a:p>
        </p:txBody>
      </p:sp>
      <p:sp>
        <p:nvSpPr>
          <p:cNvPr id="83975" name="Rectangle 10"/>
          <p:cNvSpPr>
            <a:spLocks noChangeArrowheads="1"/>
          </p:cNvSpPr>
          <p:nvPr/>
        </p:nvSpPr>
        <p:spPr bwMode="auto">
          <a:xfrm>
            <a:off x="812800" y="1743075"/>
            <a:ext cx="3206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3976" name="Text Box 11"/>
          <p:cNvSpPr txBox="1">
            <a:spLocks noChangeArrowheads="1"/>
          </p:cNvSpPr>
          <p:nvPr/>
        </p:nvSpPr>
        <p:spPr bwMode="auto">
          <a:xfrm>
            <a:off x="501650" y="242411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77" name="Text Box 12"/>
          <p:cNvSpPr txBox="1">
            <a:spLocks noChangeArrowheads="1"/>
          </p:cNvSpPr>
          <p:nvPr/>
        </p:nvSpPr>
        <p:spPr bwMode="auto">
          <a:xfrm>
            <a:off x="1430338" y="242411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78" name="Line 13"/>
          <p:cNvSpPr>
            <a:spLocks noChangeShapeType="1"/>
          </p:cNvSpPr>
          <p:nvPr/>
        </p:nvSpPr>
        <p:spPr bwMode="auto">
          <a:xfrm>
            <a:off x="812800" y="2628900"/>
            <a:ext cx="6175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3979" name="Text Box 14"/>
          <p:cNvSpPr txBox="1">
            <a:spLocks noChangeArrowheads="1"/>
          </p:cNvSpPr>
          <p:nvPr/>
        </p:nvSpPr>
        <p:spPr bwMode="auto">
          <a:xfrm>
            <a:off x="1973263" y="2424113"/>
            <a:ext cx="626903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 a B se vyvíjejí opačně, růst A stimuluje pokles B pokles A stimuluje růst B </a:t>
            </a:r>
          </a:p>
        </p:txBody>
      </p:sp>
      <p:sp>
        <p:nvSpPr>
          <p:cNvPr id="83980" name="Rectangle 15"/>
          <p:cNvSpPr>
            <a:spLocks noChangeArrowheads="1"/>
          </p:cNvSpPr>
          <p:nvPr/>
        </p:nvSpPr>
        <p:spPr bwMode="auto">
          <a:xfrm>
            <a:off x="889000" y="2355850"/>
            <a:ext cx="3349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83981" name="Text Box 16"/>
          <p:cNvSpPr txBox="1">
            <a:spLocks noChangeArrowheads="1"/>
          </p:cNvSpPr>
          <p:nvPr/>
        </p:nvSpPr>
        <p:spPr bwMode="auto">
          <a:xfrm>
            <a:off x="581025" y="3035300"/>
            <a:ext cx="38735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82" name="Text Box 17"/>
          <p:cNvSpPr txBox="1">
            <a:spLocks noChangeArrowheads="1"/>
          </p:cNvSpPr>
          <p:nvPr/>
        </p:nvSpPr>
        <p:spPr bwMode="auto">
          <a:xfrm>
            <a:off x="1508125" y="3035300"/>
            <a:ext cx="38735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83" name="Line 18"/>
          <p:cNvSpPr>
            <a:spLocks noChangeShapeType="1"/>
          </p:cNvSpPr>
          <p:nvPr/>
        </p:nvSpPr>
        <p:spPr bwMode="auto">
          <a:xfrm>
            <a:off x="889000" y="3240088"/>
            <a:ext cx="6191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3984" name="Text Box 19"/>
          <p:cNvSpPr txBox="1">
            <a:spLocks noChangeArrowheads="1"/>
          </p:cNvSpPr>
          <p:nvPr/>
        </p:nvSpPr>
        <p:spPr bwMode="auto">
          <a:xfrm>
            <a:off x="1895475" y="3103563"/>
            <a:ext cx="65786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Zkratka pro</a:t>
            </a:r>
          </a:p>
        </p:txBody>
      </p:sp>
      <p:sp>
        <p:nvSpPr>
          <p:cNvPr id="83985" name="Rectangle 20"/>
          <p:cNvSpPr>
            <a:spLocks noChangeArrowheads="1"/>
          </p:cNvSpPr>
          <p:nvPr/>
        </p:nvSpPr>
        <p:spPr bwMode="auto">
          <a:xfrm>
            <a:off x="968375" y="2968625"/>
            <a:ext cx="3206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3986" name="Text Box 21"/>
          <p:cNvSpPr txBox="1">
            <a:spLocks noChangeArrowheads="1"/>
          </p:cNvSpPr>
          <p:nvPr/>
        </p:nvSpPr>
        <p:spPr bwMode="auto">
          <a:xfrm>
            <a:off x="657225"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87" name="Text Box 22"/>
          <p:cNvSpPr txBox="1">
            <a:spLocks noChangeArrowheads="1"/>
          </p:cNvSpPr>
          <p:nvPr/>
        </p:nvSpPr>
        <p:spPr bwMode="auto">
          <a:xfrm>
            <a:off x="1585913"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88" name="Line 23"/>
          <p:cNvSpPr>
            <a:spLocks noChangeShapeType="1"/>
          </p:cNvSpPr>
          <p:nvPr/>
        </p:nvSpPr>
        <p:spPr bwMode="auto">
          <a:xfrm>
            <a:off x="968375" y="3989388"/>
            <a:ext cx="6191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3989" name="Rectangle 25"/>
          <p:cNvSpPr>
            <a:spLocks noChangeArrowheads="1"/>
          </p:cNvSpPr>
          <p:nvPr/>
        </p:nvSpPr>
        <p:spPr bwMode="auto">
          <a:xfrm>
            <a:off x="1044575" y="3716338"/>
            <a:ext cx="334963"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83990" name="Text Box 26"/>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91" name="Text Box 27"/>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92" name="Line 28"/>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3993" name="Rectangle 29"/>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3994" name="Text Box 30"/>
          <p:cNvSpPr txBox="1">
            <a:spLocks noChangeArrowheads="1"/>
          </p:cNvSpPr>
          <p:nvPr/>
        </p:nvSpPr>
        <p:spPr bwMode="auto">
          <a:xfrm>
            <a:off x="5765800"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3995" name="Text Box 31"/>
          <p:cNvSpPr txBox="1">
            <a:spLocks noChangeArrowheads="1"/>
          </p:cNvSpPr>
          <p:nvPr/>
        </p:nvSpPr>
        <p:spPr bwMode="auto">
          <a:xfrm>
            <a:off x="6694488"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3996" name="Line 32"/>
          <p:cNvSpPr>
            <a:spLocks noChangeShapeType="1"/>
          </p:cNvSpPr>
          <p:nvPr/>
        </p:nvSpPr>
        <p:spPr bwMode="auto">
          <a:xfrm>
            <a:off x="6075363" y="3308350"/>
            <a:ext cx="619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3997" name="Rectangle 33"/>
          <p:cNvSpPr>
            <a:spLocks noChangeArrowheads="1"/>
          </p:cNvSpPr>
          <p:nvPr/>
        </p:nvSpPr>
        <p:spPr bwMode="auto">
          <a:xfrm>
            <a:off x="6153150" y="3035300"/>
            <a:ext cx="3222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3998" name="Text Box 34"/>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3999" name="Text Box 35"/>
          <p:cNvSpPr txBox="1">
            <a:spLocks noChangeArrowheads="1"/>
          </p:cNvSpPr>
          <p:nvPr/>
        </p:nvSpPr>
        <p:spPr bwMode="auto">
          <a:xfrm>
            <a:off x="1973263" y="3716338"/>
            <a:ext cx="657860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Zkratka pro</a:t>
            </a:r>
          </a:p>
        </p:txBody>
      </p:sp>
      <p:sp>
        <p:nvSpPr>
          <p:cNvPr id="84000" name="Text Box 36"/>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01" name="Rectangle 37"/>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02" name="Line 38"/>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03" name="Text Box 39"/>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04" name="Rectangle 40"/>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05" name="Text Box 41"/>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06" name="Line 42"/>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07" name="Text Box 43"/>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08" name="Rectangle 44"/>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09" name="Text Box 45"/>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10" name="Text Box 46"/>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11" name="Line 47"/>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12" name="Text Box 48"/>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13" name="Rectangle 49"/>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14" name="Text Box 50"/>
          <p:cNvSpPr txBox="1">
            <a:spLocks noChangeArrowheads="1"/>
          </p:cNvSpPr>
          <p:nvPr/>
        </p:nvSpPr>
        <p:spPr bwMode="auto">
          <a:xfrm>
            <a:off x="5765800"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15" name="Text Box 51"/>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16" name="Text Box 52"/>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17" name="Line 53"/>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18" name="Text Box 54"/>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19" name="Rectangle 55"/>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20" name="Rectangle 56"/>
          <p:cNvSpPr>
            <a:spLocks noChangeArrowheads="1"/>
          </p:cNvSpPr>
          <p:nvPr/>
        </p:nvSpPr>
        <p:spPr bwMode="auto">
          <a:xfrm>
            <a:off x="6153150" y="3035300"/>
            <a:ext cx="3222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21" name="Text Box 57"/>
          <p:cNvSpPr txBox="1">
            <a:spLocks noChangeArrowheads="1"/>
          </p:cNvSpPr>
          <p:nvPr/>
        </p:nvSpPr>
        <p:spPr bwMode="auto">
          <a:xfrm>
            <a:off x="5765800"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22" name="Text Box 58"/>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23" name="Text Box 59"/>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24" name="Line 60"/>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25" name="Text Box 61"/>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26" name="Rectangle 62"/>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27" name="Line 63"/>
          <p:cNvSpPr>
            <a:spLocks noChangeShapeType="1"/>
          </p:cNvSpPr>
          <p:nvPr/>
        </p:nvSpPr>
        <p:spPr bwMode="auto">
          <a:xfrm>
            <a:off x="6075363" y="3308350"/>
            <a:ext cx="619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4028" name="Rectangle 64"/>
          <p:cNvSpPr>
            <a:spLocks noChangeArrowheads="1"/>
          </p:cNvSpPr>
          <p:nvPr/>
        </p:nvSpPr>
        <p:spPr bwMode="auto">
          <a:xfrm>
            <a:off x="6153150" y="3035300"/>
            <a:ext cx="3222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29" name="Text Box 65"/>
          <p:cNvSpPr txBox="1">
            <a:spLocks noChangeArrowheads="1"/>
          </p:cNvSpPr>
          <p:nvPr/>
        </p:nvSpPr>
        <p:spPr bwMode="auto">
          <a:xfrm>
            <a:off x="5765800"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30" name="Text Box 66"/>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31" name="Text Box 67"/>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32" name="Line 68"/>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33" name="Text Box 69"/>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34" name="Rectangle 70"/>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35" name="Text Box 71"/>
          <p:cNvSpPr txBox="1">
            <a:spLocks noChangeArrowheads="1"/>
          </p:cNvSpPr>
          <p:nvPr/>
        </p:nvSpPr>
        <p:spPr bwMode="auto">
          <a:xfrm>
            <a:off x="6694488"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36" name="Line 72"/>
          <p:cNvSpPr>
            <a:spLocks noChangeShapeType="1"/>
          </p:cNvSpPr>
          <p:nvPr/>
        </p:nvSpPr>
        <p:spPr bwMode="auto">
          <a:xfrm>
            <a:off x="6075363" y="3308350"/>
            <a:ext cx="619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4037" name="Rectangle 73"/>
          <p:cNvSpPr>
            <a:spLocks noChangeArrowheads="1"/>
          </p:cNvSpPr>
          <p:nvPr/>
        </p:nvSpPr>
        <p:spPr bwMode="auto">
          <a:xfrm>
            <a:off x="6153150" y="3035300"/>
            <a:ext cx="3222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38" name="Text Box 74"/>
          <p:cNvSpPr txBox="1">
            <a:spLocks noChangeArrowheads="1"/>
          </p:cNvSpPr>
          <p:nvPr/>
        </p:nvSpPr>
        <p:spPr bwMode="auto">
          <a:xfrm>
            <a:off x="5765800"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39" name="Text Box 75"/>
          <p:cNvSpPr txBox="1">
            <a:spLocks noChangeArrowheads="1"/>
          </p:cNvSpPr>
          <p:nvPr/>
        </p:nvSpPr>
        <p:spPr bwMode="auto">
          <a:xfrm>
            <a:off x="5146675" y="3103563"/>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40" name="Text Box 76"/>
          <p:cNvSpPr txBox="1">
            <a:spLocks noChangeArrowheads="1"/>
          </p:cNvSpPr>
          <p:nvPr/>
        </p:nvSpPr>
        <p:spPr bwMode="auto">
          <a:xfrm>
            <a:off x="4683125"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41" name="Line 77"/>
          <p:cNvSpPr>
            <a:spLocks noChangeShapeType="1"/>
          </p:cNvSpPr>
          <p:nvPr/>
        </p:nvSpPr>
        <p:spPr bwMode="auto">
          <a:xfrm>
            <a:off x="4064000" y="3308350"/>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42" name="Text Box 78"/>
          <p:cNvSpPr txBox="1">
            <a:spLocks noChangeArrowheads="1"/>
          </p:cNvSpPr>
          <p:nvPr/>
        </p:nvSpPr>
        <p:spPr bwMode="auto">
          <a:xfrm>
            <a:off x="3598863" y="3103563"/>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43" name="Rectangle 79"/>
          <p:cNvSpPr>
            <a:spLocks noChangeArrowheads="1"/>
          </p:cNvSpPr>
          <p:nvPr/>
        </p:nvSpPr>
        <p:spPr bwMode="auto">
          <a:xfrm>
            <a:off x="4140200" y="3035300"/>
            <a:ext cx="32067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s</a:t>
            </a:r>
          </a:p>
        </p:txBody>
      </p:sp>
      <p:sp>
        <p:nvSpPr>
          <p:cNvPr id="84044" name="Text Box 80"/>
          <p:cNvSpPr txBox="1">
            <a:spLocks noChangeArrowheads="1"/>
          </p:cNvSpPr>
          <p:nvPr/>
        </p:nvSpPr>
        <p:spPr bwMode="auto">
          <a:xfrm>
            <a:off x="6694488"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45" name="Line 81"/>
          <p:cNvSpPr>
            <a:spLocks noChangeShapeType="1"/>
          </p:cNvSpPr>
          <p:nvPr/>
        </p:nvSpPr>
        <p:spPr bwMode="auto">
          <a:xfrm>
            <a:off x="6075363" y="3989388"/>
            <a:ext cx="619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4046" name="Rectangle 82"/>
          <p:cNvSpPr>
            <a:spLocks noChangeArrowheads="1"/>
          </p:cNvSpPr>
          <p:nvPr/>
        </p:nvSpPr>
        <p:spPr bwMode="auto">
          <a:xfrm>
            <a:off x="6153150" y="3716338"/>
            <a:ext cx="334963"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
        <p:nvSpPr>
          <p:cNvPr id="84047" name="Text Box 83"/>
          <p:cNvSpPr txBox="1">
            <a:spLocks noChangeArrowheads="1"/>
          </p:cNvSpPr>
          <p:nvPr/>
        </p:nvSpPr>
        <p:spPr bwMode="auto">
          <a:xfrm>
            <a:off x="5765800"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48" name="Text Box 84"/>
          <p:cNvSpPr txBox="1">
            <a:spLocks noChangeArrowheads="1"/>
          </p:cNvSpPr>
          <p:nvPr/>
        </p:nvSpPr>
        <p:spPr bwMode="auto">
          <a:xfrm>
            <a:off x="5146675" y="3784600"/>
            <a:ext cx="5429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a</a:t>
            </a:r>
          </a:p>
        </p:txBody>
      </p:sp>
      <p:sp>
        <p:nvSpPr>
          <p:cNvPr id="84049" name="Text Box 85"/>
          <p:cNvSpPr txBox="1">
            <a:spLocks noChangeArrowheads="1"/>
          </p:cNvSpPr>
          <p:nvPr/>
        </p:nvSpPr>
        <p:spPr bwMode="auto">
          <a:xfrm>
            <a:off x="4683125"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B</a:t>
            </a:r>
          </a:p>
        </p:txBody>
      </p:sp>
      <p:sp>
        <p:nvSpPr>
          <p:cNvPr id="84050" name="Line 86"/>
          <p:cNvSpPr>
            <a:spLocks noChangeShapeType="1"/>
          </p:cNvSpPr>
          <p:nvPr/>
        </p:nvSpPr>
        <p:spPr bwMode="auto">
          <a:xfrm>
            <a:off x="4064000" y="3989388"/>
            <a:ext cx="6191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84051" name="Text Box 87"/>
          <p:cNvSpPr txBox="1">
            <a:spLocks noChangeArrowheads="1"/>
          </p:cNvSpPr>
          <p:nvPr/>
        </p:nvSpPr>
        <p:spPr bwMode="auto">
          <a:xfrm>
            <a:off x="3598863" y="3784600"/>
            <a:ext cx="3873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a:latin typeface="Arial" panose="020B0604020202020204" pitchFamily="34" charset="0"/>
              </a:rPr>
              <a:t>A</a:t>
            </a:r>
          </a:p>
        </p:txBody>
      </p:sp>
      <p:sp>
        <p:nvSpPr>
          <p:cNvPr id="84052" name="Rectangle 88"/>
          <p:cNvSpPr>
            <a:spLocks noChangeArrowheads="1"/>
          </p:cNvSpPr>
          <p:nvPr/>
        </p:nvSpPr>
        <p:spPr bwMode="auto">
          <a:xfrm>
            <a:off x="4140200" y="3716338"/>
            <a:ext cx="334963"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a:latin typeface="Arial" panose="020B0604020202020204" pitchFamily="34" charset="0"/>
              </a:rPr>
              <a:t>o</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Oval 5"/>
          <p:cNvSpPr>
            <a:spLocks noChangeArrowheads="1"/>
          </p:cNvSpPr>
          <p:nvPr/>
        </p:nvSpPr>
        <p:spPr bwMode="auto">
          <a:xfrm>
            <a:off x="1741488" y="1743075"/>
            <a:ext cx="2166937"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4995" name="Freeform 7"/>
          <p:cNvSpPr>
            <a:spLocks/>
          </p:cNvSpPr>
          <p:nvPr/>
        </p:nvSpPr>
        <p:spPr bwMode="auto">
          <a:xfrm>
            <a:off x="1471613" y="3035300"/>
            <a:ext cx="2552700" cy="1622425"/>
          </a:xfrm>
          <a:custGeom>
            <a:avLst/>
            <a:gdLst>
              <a:gd name="T0" fmla="*/ 2147483647 w 1496"/>
              <a:gd name="T1" fmla="*/ 0 h 1081"/>
              <a:gd name="T2" fmla="*/ 2147483647 w 1496"/>
              <a:gd name="T3" fmla="*/ 2147483647 h 1081"/>
              <a:gd name="T4" fmla="*/ 2147483647 w 1496"/>
              <a:gd name="T5" fmla="*/ 2147483647 h 1081"/>
              <a:gd name="T6" fmla="*/ 2147483647 w 1496"/>
              <a:gd name="T7" fmla="*/ 2147483647 h 1081"/>
              <a:gd name="T8" fmla="*/ 2147483647 w 1496"/>
              <a:gd name="T9" fmla="*/ 2147483647 h 1081"/>
              <a:gd name="T10" fmla="*/ 2147483647 w 1496"/>
              <a:gd name="T11" fmla="*/ 0 h 1081"/>
              <a:gd name="T12" fmla="*/ 0 60000 65536"/>
              <a:gd name="T13" fmla="*/ 0 60000 65536"/>
              <a:gd name="T14" fmla="*/ 0 60000 65536"/>
              <a:gd name="T15" fmla="*/ 0 60000 65536"/>
              <a:gd name="T16" fmla="*/ 0 60000 65536"/>
              <a:gd name="T17" fmla="*/ 0 60000 65536"/>
              <a:gd name="T18" fmla="*/ 0 w 1496"/>
              <a:gd name="T19" fmla="*/ 0 h 1081"/>
              <a:gd name="T20" fmla="*/ 1496 w 1496"/>
              <a:gd name="T21" fmla="*/ 1081 h 1081"/>
            </a:gdLst>
            <a:ahLst/>
            <a:cxnLst>
              <a:cxn ang="T12">
                <a:pos x="T0" y="T1"/>
              </a:cxn>
              <a:cxn ang="T13">
                <a:pos x="T2" y="T3"/>
              </a:cxn>
              <a:cxn ang="T14">
                <a:pos x="T4" y="T5"/>
              </a:cxn>
              <a:cxn ang="T15">
                <a:pos x="T6" y="T7"/>
              </a:cxn>
              <a:cxn ang="T16">
                <a:pos x="T8" y="T9"/>
              </a:cxn>
              <a:cxn ang="T17">
                <a:pos x="T10" y="T11"/>
              </a:cxn>
            </a:cxnLst>
            <a:rect l="T18" t="T19" r="T20" b="T21"/>
            <a:pathLst>
              <a:path w="1496" h="1081">
                <a:moveTo>
                  <a:pt x="68" y="0"/>
                </a:moveTo>
                <a:cubicBezTo>
                  <a:pt x="34" y="144"/>
                  <a:pt x="0" y="288"/>
                  <a:pt x="68" y="454"/>
                </a:cubicBezTo>
                <a:cubicBezTo>
                  <a:pt x="136" y="620"/>
                  <a:pt x="310" y="915"/>
                  <a:pt x="476" y="998"/>
                </a:cubicBezTo>
                <a:cubicBezTo>
                  <a:pt x="642" y="1081"/>
                  <a:pt x="906" y="1050"/>
                  <a:pt x="1065" y="952"/>
                </a:cubicBezTo>
                <a:cubicBezTo>
                  <a:pt x="1224" y="854"/>
                  <a:pt x="1360" y="567"/>
                  <a:pt x="1428" y="408"/>
                </a:cubicBezTo>
                <a:cubicBezTo>
                  <a:pt x="1496" y="249"/>
                  <a:pt x="1466" y="68"/>
                  <a:pt x="147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4996" name="Text Box 8"/>
          <p:cNvSpPr txBox="1">
            <a:spLocks noChangeArrowheads="1"/>
          </p:cNvSpPr>
          <p:nvPr/>
        </p:nvSpPr>
        <p:spPr bwMode="auto">
          <a:xfrm>
            <a:off x="1200150" y="2763838"/>
            <a:ext cx="1004888"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žízeň</a:t>
            </a:r>
          </a:p>
        </p:txBody>
      </p:sp>
      <p:sp>
        <p:nvSpPr>
          <p:cNvPr id="84997" name="Text Box 9"/>
          <p:cNvSpPr txBox="1">
            <a:spLocks noChangeArrowheads="1"/>
          </p:cNvSpPr>
          <p:nvPr/>
        </p:nvSpPr>
        <p:spPr bwMode="auto">
          <a:xfrm>
            <a:off x="3289300" y="2695575"/>
            <a:ext cx="1004888"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pití</a:t>
            </a:r>
          </a:p>
        </p:txBody>
      </p:sp>
      <p:sp>
        <p:nvSpPr>
          <p:cNvPr id="84998" name="Text Box 11"/>
          <p:cNvSpPr txBox="1">
            <a:spLocks noChangeArrowheads="1"/>
          </p:cNvSpPr>
          <p:nvPr/>
        </p:nvSpPr>
        <p:spPr bwMode="auto">
          <a:xfrm>
            <a:off x="1895475" y="4329113"/>
            <a:ext cx="1314450"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závislost</a:t>
            </a:r>
          </a:p>
        </p:txBody>
      </p:sp>
      <p:sp>
        <p:nvSpPr>
          <p:cNvPr id="84999" name="Line 12"/>
          <p:cNvSpPr>
            <a:spLocks noChangeShapeType="1"/>
          </p:cNvSpPr>
          <p:nvPr/>
        </p:nvSpPr>
        <p:spPr bwMode="auto">
          <a:xfrm flipH="1">
            <a:off x="3079750" y="4514850"/>
            <a:ext cx="133350" cy="53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00" name="Line 13"/>
          <p:cNvSpPr>
            <a:spLocks noChangeShapeType="1"/>
          </p:cNvSpPr>
          <p:nvPr/>
        </p:nvSpPr>
        <p:spPr bwMode="auto">
          <a:xfrm flipV="1">
            <a:off x="1587500" y="3035300"/>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01" name="Line 14"/>
          <p:cNvSpPr>
            <a:spLocks noChangeShapeType="1"/>
          </p:cNvSpPr>
          <p:nvPr/>
        </p:nvSpPr>
        <p:spPr bwMode="auto">
          <a:xfrm flipV="1">
            <a:off x="18192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02" name="Line 15"/>
          <p:cNvSpPr>
            <a:spLocks noChangeShapeType="1"/>
          </p:cNvSpPr>
          <p:nvPr/>
        </p:nvSpPr>
        <p:spPr bwMode="auto">
          <a:xfrm>
            <a:off x="3908425" y="2695575"/>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03" name="Text Box 16"/>
          <p:cNvSpPr txBox="1">
            <a:spLocks noChangeArrowheads="1"/>
          </p:cNvSpPr>
          <p:nvPr/>
        </p:nvSpPr>
        <p:spPr bwMode="auto">
          <a:xfrm>
            <a:off x="2438400" y="2627313"/>
            <a:ext cx="465138"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5004" name="Text Box 17"/>
          <p:cNvSpPr txBox="1">
            <a:spLocks noChangeArrowheads="1"/>
          </p:cNvSpPr>
          <p:nvPr/>
        </p:nvSpPr>
        <p:spPr bwMode="auto">
          <a:xfrm>
            <a:off x="2438400" y="3921125"/>
            <a:ext cx="4651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5005" name="Text Box 19"/>
          <p:cNvSpPr txBox="1">
            <a:spLocks noChangeArrowheads="1"/>
          </p:cNvSpPr>
          <p:nvPr/>
        </p:nvSpPr>
        <p:spPr bwMode="auto">
          <a:xfrm>
            <a:off x="3367088" y="392112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06" name="Text Box 20"/>
          <p:cNvSpPr txBox="1">
            <a:spLocks noChangeArrowheads="1"/>
          </p:cNvSpPr>
          <p:nvPr/>
        </p:nvSpPr>
        <p:spPr bwMode="auto">
          <a:xfrm>
            <a:off x="1663700" y="3716338"/>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07" name="Text Box 21"/>
          <p:cNvSpPr txBox="1">
            <a:spLocks noChangeArrowheads="1"/>
          </p:cNvSpPr>
          <p:nvPr/>
        </p:nvSpPr>
        <p:spPr bwMode="auto">
          <a:xfrm>
            <a:off x="26701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08" name="Text Box 22"/>
          <p:cNvSpPr txBox="1">
            <a:spLocks noChangeArrowheads="1"/>
          </p:cNvSpPr>
          <p:nvPr/>
        </p:nvSpPr>
        <p:spPr bwMode="auto">
          <a:xfrm>
            <a:off x="2051050"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5009" name="Rectangle 23"/>
          <p:cNvSpPr>
            <a:spLocks noGrp="1" noChangeArrowheads="1"/>
          </p:cNvSpPr>
          <p:nvPr>
            <p:ph type="title" idx="4294967295"/>
          </p:nvPr>
        </p:nvSpPr>
        <p:spPr/>
        <p:txBody>
          <a:bodyPr/>
          <a:lstStyle/>
          <a:p>
            <a:pPr eaLnBrk="1" hangingPunct="1"/>
            <a:r>
              <a:rPr lang="cs-CZ" altLang="cs-CZ" smtClean="0"/>
              <a:t>„Záplatování“</a:t>
            </a:r>
          </a:p>
        </p:txBody>
      </p:sp>
      <p:sp>
        <p:nvSpPr>
          <p:cNvPr id="85010" name="Oval 24"/>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5011" name="Freeform 25"/>
          <p:cNvSpPr>
            <a:spLocks/>
          </p:cNvSpPr>
          <p:nvPr/>
        </p:nvSpPr>
        <p:spPr bwMode="auto">
          <a:xfrm>
            <a:off x="5419725" y="3035300"/>
            <a:ext cx="2552700" cy="1622425"/>
          </a:xfrm>
          <a:custGeom>
            <a:avLst/>
            <a:gdLst>
              <a:gd name="T0" fmla="*/ 2147483647 w 1496"/>
              <a:gd name="T1" fmla="*/ 0 h 1081"/>
              <a:gd name="T2" fmla="*/ 2147483647 w 1496"/>
              <a:gd name="T3" fmla="*/ 2147483647 h 1081"/>
              <a:gd name="T4" fmla="*/ 2147483647 w 1496"/>
              <a:gd name="T5" fmla="*/ 2147483647 h 1081"/>
              <a:gd name="T6" fmla="*/ 2147483647 w 1496"/>
              <a:gd name="T7" fmla="*/ 2147483647 h 1081"/>
              <a:gd name="T8" fmla="*/ 2147483647 w 1496"/>
              <a:gd name="T9" fmla="*/ 2147483647 h 1081"/>
              <a:gd name="T10" fmla="*/ 2147483647 w 1496"/>
              <a:gd name="T11" fmla="*/ 0 h 1081"/>
              <a:gd name="T12" fmla="*/ 0 60000 65536"/>
              <a:gd name="T13" fmla="*/ 0 60000 65536"/>
              <a:gd name="T14" fmla="*/ 0 60000 65536"/>
              <a:gd name="T15" fmla="*/ 0 60000 65536"/>
              <a:gd name="T16" fmla="*/ 0 60000 65536"/>
              <a:gd name="T17" fmla="*/ 0 60000 65536"/>
              <a:gd name="T18" fmla="*/ 0 w 1496"/>
              <a:gd name="T19" fmla="*/ 0 h 1081"/>
              <a:gd name="T20" fmla="*/ 1496 w 1496"/>
              <a:gd name="T21" fmla="*/ 1081 h 1081"/>
            </a:gdLst>
            <a:ahLst/>
            <a:cxnLst>
              <a:cxn ang="T12">
                <a:pos x="T0" y="T1"/>
              </a:cxn>
              <a:cxn ang="T13">
                <a:pos x="T2" y="T3"/>
              </a:cxn>
              <a:cxn ang="T14">
                <a:pos x="T4" y="T5"/>
              </a:cxn>
              <a:cxn ang="T15">
                <a:pos x="T6" y="T7"/>
              </a:cxn>
              <a:cxn ang="T16">
                <a:pos x="T8" y="T9"/>
              </a:cxn>
              <a:cxn ang="T17">
                <a:pos x="T10" y="T11"/>
              </a:cxn>
            </a:cxnLst>
            <a:rect l="T18" t="T19" r="T20" b="T21"/>
            <a:pathLst>
              <a:path w="1496" h="1081">
                <a:moveTo>
                  <a:pt x="68" y="0"/>
                </a:moveTo>
                <a:cubicBezTo>
                  <a:pt x="34" y="144"/>
                  <a:pt x="0" y="288"/>
                  <a:pt x="68" y="454"/>
                </a:cubicBezTo>
                <a:cubicBezTo>
                  <a:pt x="136" y="620"/>
                  <a:pt x="310" y="915"/>
                  <a:pt x="476" y="998"/>
                </a:cubicBezTo>
                <a:cubicBezTo>
                  <a:pt x="642" y="1081"/>
                  <a:pt x="906" y="1050"/>
                  <a:pt x="1065" y="952"/>
                </a:cubicBezTo>
                <a:cubicBezTo>
                  <a:pt x="1224" y="854"/>
                  <a:pt x="1360" y="567"/>
                  <a:pt x="1428" y="408"/>
                </a:cubicBezTo>
                <a:cubicBezTo>
                  <a:pt x="1496" y="249"/>
                  <a:pt x="1466" y="68"/>
                  <a:pt x="147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5012" name="Text Box 26"/>
          <p:cNvSpPr txBox="1">
            <a:spLocks noChangeArrowheads="1"/>
          </p:cNvSpPr>
          <p:nvPr/>
        </p:nvSpPr>
        <p:spPr bwMode="auto">
          <a:xfrm>
            <a:off x="4838700" y="2490788"/>
            <a:ext cx="1468438" cy="606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Nemám peníze</a:t>
            </a:r>
          </a:p>
        </p:txBody>
      </p:sp>
      <p:sp>
        <p:nvSpPr>
          <p:cNvPr id="85013" name="Text Box 27"/>
          <p:cNvSpPr txBox="1">
            <a:spLocks noChangeArrowheads="1"/>
          </p:cNvSpPr>
          <p:nvPr/>
        </p:nvSpPr>
        <p:spPr bwMode="auto">
          <a:xfrm>
            <a:off x="7237413" y="2695575"/>
            <a:ext cx="1004887"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Půjčka</a:t>
            </a:r>
          </a:p>
        </p:txBody>
      </p:sp>
      <p:sp>
        <p:nvSpPr>
          <p:cNvPr id="85014" name="Text Box 28"/>
          <p:cNvSpPr txBox="1">
            <a:spLocks noChangeArrowheads="1"/>
          </p:cNvSpPr>
          <p:nvPr/>
        </p:nvSpPr>
        <p:spPr bwMode="auto">
          <a:xfrm>
            <a:off x="5845175" y="4329113"/>
            <a:ext cx="1314450"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Dluh</a:t>
            </a:r>
          </a:p>
        </p:txBody>
      </p:sp>
      <p:sp>
        <p:nvSpPr>
          <p:cNvPr id="85015" name="Line 29"/>
          <p:cNvSpPr>
            <a:spLocks noChangeShapeType="1"/>
          </p:cNvSpPr>
          <p:nvPr/>
        </p:nvSpPr>
        <p:spPr bwMode="auto">
          <a:xfrm flipH="1">
            <a:off x="7029450" y="4514850"/>
            <a:ext cx="133350" cy="53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16" name="Line 30"/>
          <p:cNvSpPr>
            <a:spLocks noChangeShapeType="1"/>
          </p:cNvSpPr>
          <p:nvPr/>
        </p:nvSpPr>
        <p:spPr bwMode="auto">
          <a:xfrm flipV="1">
            <a:off x="5535613" y="3035300"/>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17" name="Line 31"/>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18" name="Line 32"/>
          <p:cNvSpPr>
            <a:spLocks noChangeShapeType="1"/>
          </p:cNvSpPr>
          <p:nvPr/>
        </p:nvSpPr>
        <p:spPr bwMode="auto">
          <a:xfrm>
            <a:off x="7856538" y="2695575"/>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5019" name="Text Box 33"/>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5020" name="Text Box 34"/>
          <p:cNvSpPr txBox="1">
            <a:spLocks noChangeArrowheads="1"/>
          </p:cNvSpPr>
          <p:nvPr/>
        </p:nvSpPr>
        <p:spPr bwMode="auto">
          <a:xfrm>
            <a:off x="6388100" y="3921125"/>
            <a:ext cx="4635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5021" name="Text Box 36"/>
          <p:cNvSpPr txBox="1">
            <a:spLocks noChangeArrowheads="1"/>
          </p:cNvSpPr>
          <p:nvPr/>
        </p:nvSpPr>
        <p:spPr bwMode="auto">
          <a:xfrm>
            <a:off x="7316788" y="392112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22" name="Text Box 37"/>
          <p:cNvSpPr txBox="1">
            <a:spLocks noChangeArrowheads="1"/>
          </p:cNvSpPr>
          <p:nvPr/>
        </p:nvSpPr>
        <p:spPr bwMode="auto">
          <a:xfrm>
            <a:off x="5613400" y="3716338"/>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23" name="Text Box 38"/>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5024" name="Text Box 39"/>
          <p:cNvSpPr txBox="1">
            <a:spLocks noChangeArrowheads="1"/>
          </p:cNvSpPr>
          <p:nvPr/>
        </p:nvSpPr>
        <p:spPr bwMode="auto">
          <a:xfrm>
            <a:off x="6075363"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5025" name="Rectangle 40"/>
          <p:cNvSpPr>
            <a:spLocks noChangeArrowheads="1"/>
          </p:cNvSpPr>
          <p:nvPr/>
        </p:nvSpPr>
        <p:spPr bwMode="auto">
          <a:xfrm>
            <a:off x="4440238" y="258763"/>
            <a:ext cx="8847137"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sz="4400">
              <a:solidFill>
                <a:schemeClr val="tx2"/>
              </a:solidFill>
              <a:latin typeface="Arial" panose="020B0604020202020204" pitchFamily="34" charset="0"/>
            </a:endParaRPr>
          </a:p>
        </p:txBody>
      </p:sp>
      <p:sp>
        <p:nvSpPr>
          <p:cNvPr id="85026" name="Text Box 41"/>
          <p:cNvSpPr txBox="1">
            <a:spLocks noChangeArrowheads="1"/>
          </p:cNvSpPr>
          <p:nvPr/>
        </p:nvSpPr>
        <p:spPr bwMode="auto">
          <a:xfrm>
            <a:off x="1431925" y="5213350"/>
            <a:ext cx="7045325"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 rozvoj – nestabilita, exponenciální růst či pokles </a:t>
            </a:r>
          </a:p>
          <a:p>
            <a:pPr algn="l" eaLnBrk="1" hangingPunct="1">
              <a:spcBef>
                <a:spcPct val="50000"/>
              </a:spcBef>
            </a:pPr>
            <a:r>
              <a:rPr lang="cs-CZ" altLang="cs-CZ">
                <a:latin typeface="Arial" panose="020B0604020202020204" pitchFamily="34" charset="0"/>
              </a:rPr>
              <a:t>B balancování, tendence k ustálení</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Oval 2"/>
          <p:cNvSpPr>
            <a:spLocks noChangeArrowheads="1"/>
          </p:cNvSpPr>
          <p:nvPr/>
        </p:nvSpPr>
        <p:spPr bwMode="auto">
          <a:xfrm>
            <a:off x="1741488" y="1743075"/>
            <a:ext cx="2166937"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6019" name="Freeform 3"/>
          <p:cNvSpPr>
            <a:spLocks/>
          </p:cNvSpPr>
          <p:nvPr/>
        </p:nvSpPr>
        <p:spPr bwMode="auto">
          <a:xfrm>
            <a:off x="1471613" y="3035300"/>
            <a:ext cx="2552700" cy="1622425"/>
          </a:xfrm>
          <a:custGeom>
            <a:avLst/>
            <a:gdLst>
              <a:gd name="T0" fmla="*/ 2147483647 w 1496"/>
              <a:gd name="T1" fmla="*/ 0 h 1081"/>
              <a:gd name="T2" fmla="*/ 2147483647 w 1496"/>
              <a:gd name="T3" fmla="*/ 2147483647 h 1081"/>
              <a:gd name="T4" fmla="*/ 2147483647 w 1496"/>
              <a:gd name="T5" fmla="*/ 2147483647 h 1081"/>
              <a:gd name="T6" fmla="*/ 2147483647 w 1496"/>
              <a:gd name="T7" fmla="*/ 2147483647 h 1081"/>
              <a:gd name="T8" fmla="*/ 2147483647 w 1496"/>
              <a:gd name="T9" fmla="*/ 2147483647 h 1081"/>
              <a:gd name="T10" fmla="*/ 2147483647 w 1496"/>
              <a:gd name="T11" fmla="*/ 0 h 1081"/>
              <a:gd name="T12" fmla="*/ 0 60000 65536"/>
              <a:gd name="T13" fmla="*/ 0 60000 65536"/>
              <a:gd name="T14" fmla="*/ 0 60000 65536"/>
              <a:gd name="T15" fmla="*/ 0 60000 65536"/>
              <a:gd name="T16" fmla="*/ 0 60000 65536"/>
              <a:gd name="T17" fmla="*/ 0 60000 65536"/>
              <a:gd name="T18" fmla="*/ 0 w 1496"/>
              <a:gd name="T19" fmla="*/ 0 h 1081"/>
              <a:gd name="T20" fmla="*/ 1496 w 1496"/>
              <a:gd name="T21" fmla="*/ 1081 h 1081"/>
            </a:gdLst>
            <a:ahLst/>
            <a:cxnLst>
              <a:cxn ang="T12">
                <a:pos x="T0" y="T1"/>
              </a:cxn>
              <a:cxn ang="T13">
                <a:pos x="T2" y="T3"/>
              </a:cxn>
              <a:cxn ang="T14">
                <a:pos x="T4" y="T5"/>
              </a:cxn>
              <a:cxn ang="T15">
                <a:pos x="T6" y="T7"/>
              </a:cxn>
              <a:cxn ang="T16">
                <a:pos x="T8" y="T9"/>
              </a:cxn>
              <a:cxn ang="T17">
                <a:pos x="T10" y="T11"/>
              </a:cxn>
            </a:cxnLst>
            <a:rect l="T18" t="T19" r="T20" b="T21"/>
            <a:pathLst>
              <a:path w="1496" h="1081">
                <a:moveTo>
                  <a:pt x="68" y="0"/>
                </a:moveTo>
                <a:cubicBezTo>
                  <a:pt x="34" y="144"/>
                  <a:pt x="0" y="288"/>
                  <a:pt x="68" y="454"/>
                </a:cubicBezTo>
                <a:cubicBezTo>
                  <a:pt x="136" y="620"/>
                  <a:pt x="310" y="915"/>
                  <a:pt x="476" y="998"/>
                </a:cubicBezTo>
                <a:cubicBezTo>
                  <a:pt x="642" y="1081"/>
                  <a:pt x="906" y="1050"/>
                  <a:pt x="1065" y="952"/>
                </a:cubicBezTo>
                <a:cubicBezTo>
                  <a:pt x="1224" y="854"/>
                  <a:pt x="1360" y="567"/>
                  <a:pt x="1428" y="408"/>
                </a:cubicBezTo>
                <a:cubicBezTo>
                  <a:pt x="1496" y="249"/>
                  <a:pt x="1466" y="68"/>
                  <a:pt x="147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6020" name="Text Box 4"/>
          <p:cNvSpPr txBox="1">
            <a:spLocks noChangeArrowheads="1"/>
          </p:cNvSpPr>
          <p:nvPr/>
        </p:nvSpPr>
        <p:spPr bwMode="auto">
          <a:xfrm>
            <a:off x="968375" y="2763838"/>
            <a:ext cx="1466850"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Symptom</a:t>
            </a:r>
          </a:p>
        </p:txBody>
      </p:sp>
      <p:sp>
        <p:nvSpPr>
          <p:cNvPr id="86021" name="Text Box 5"/>
          <p:cNvSpPr txBox="1">
            <a:spLocks noChangeArrowheads="1"/>
          </p:cNvSpPr>
          <p:nvPr/>
        </p:nvSpPr>
        <p:spPr bwMode="auto">
          <a:xfrm>
            <a:off x="3027363" y="2695575"/>
            <a:ext cx="160020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Pseudořešení</a:t>
            </a:r>
          </a:p>
        </p:txBody>
      </p:sp>
      <p:sp>
        <p:nvSpPr>
          <p:cNvPr id="86022" name="Text Box 6"/>
          <p:cNvSpPr txBox="1">
            <a:spLocks noChangeArrowheads="1"/>
          </p:cNvSpPr>
          <p:nvPr/>
        </p:nvSpPr>
        <p:spPr bwMode="auto">
          <a:xfrm>
            <a:off x="1895475" y="4329113"/>
            <a:ext cx="1314450" cy="606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Nechtěný efekt</a:t>
            </a:r>
          </a:p>
        </p:txBody>
      </p:sp>
      <p:sp>
        <p:nvSpPr>
          <p:cNvPr id="86023" name="Line 7"/>
          <p:cNvSpPr>
            <a:spLocks noChangeShapeType="1"/>
          </p:cNvSpPr>
          <p:nvPr/>
        </p:nvSpPr>
        <p:spPr bwMode="auto">
          <a:xfrm flipH="1">
            <a:off x="3079750" y="4514850"/>
            <a:ext cx="133350" cy="53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24" name="Line 8"/>
          <p:cNvSpPr>
            <a:spLocks noChangeShapeType="1"/>
          </p:cNvSpPr>
          <p:nvPr/>
        </p:nvSpPr>
        <p:spPr bwMode="auto">
          <a:xfrm flipV="1">
            <a:off x="1587500" y="3035300"/>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25" name="Line 9"/>
          <p:cNvSpPr>
            <a:spLocks noChangeShapeType="1"/>
          </p:cNvSpPr>
          <p:nvPr/>
        </p:nvSpPr>
        <p:spPr bwMode="auto">
          <a:xfrm flipV="1">
            <a:off x="18192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26" name="Line 10"/>
          <p:cNvSpPr>
            <a:spLocks noChangeShapeType="1"/>
          </p:cNvSpPr>
          <p:nvPr/>
        </p:nvSpPr>
        <p:spPr bwMode="auto">
          <a:xfrm>
            <a:off x="3908425" y="2695575"/>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27" name="Text Box 11"/>
          <p:cNvSpPr txBox="1">
            <a:spLocks noChangeArrowheads="1"/>
          </p:cNvSpPr>
          <p:nvPr/>
        </p:nvSpPr>
        <p:spPr bwMode="auto">
          <a:xfrm>
            <a:off x="2438400" y="2627313"/>
            <a:ext cx="465138"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6028" name="Text Box 12"/>
          <p:cNvSpPr txBox="1">
            <a:spLocks noChangeArrowheads="1"/>
          </p:cNvSpPr>
          <p:nvPr/>
        </p:nvSpPr>
        <p:spPr bwMode="auto">
          <a:xfrm>
            <a:off x="2438400" y="3921125"/>
            <a:ext cx="4651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6029" name="Text Box 13"/>
          <p:cNvSpPr txBox="1">
            <a:spLocks noChangeArrowheads="1"/>
          </p:cNvSpPr>
          <p:nvPr/>
        </p:nvSpPr>
        <p:spPr bwMode="auto">
          <a:xfrm>
            <a:off x="2128838" y="33083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6030" name="Text Box 14"/>
          <p:cNvSpPr txBox="1">
            <a:spLocks noChangeArrowheads="1"/>
          </p:cNvSpPr>
          <p:nvPr/>
        </p:nvSpPr>
        <p:spPr bwMode="auto">
          <a:xfrm>
            <a:off x="3367088" y="392112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31" name="Text Box 15"/>
          <p:cNvSpPr txBox="1">
            <a:spLocks noChangeArrowheads="1"/>
          </p:cNvSpPr>
          <p:nvPr/>
        </p:nvSpPr>
        <p:spPr bwMode="auto">
          <a:xfrm>
            <a:off x="1663700" y="3716338"/>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32" name="Text Box 16"/>
          <p:cNvSpPr txBox="1">
            <a:spLocks noChangeArrowheads="1"/>
          </p:cNvSpPr>
          <p:nvPr/>
        </p:nvSpPr>
        <p:spPr bwMode="auto">
          <a:xfrm>
            <a:off x="26701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33" name="Rectangle 18"/>
          <p:cNvSpPr>
            <a:spLocks noGrp="1" noChangeArrowheads="1"/>
          </p:cNvSpPr>
          <p:nvPr>
            <p:ph type="title" idx="4294967295"/>
          </p:nvPr>
        </p:nvSpPr>
        <p:spPr/>
        <p:txBody>
          <a:bodyPr/>
          <a:lstStyle/>
          <a:p>
            <a:pPr eaLnBrk="1" hangingPunct="1"/>
            <a:r>
              <a:rPr lang="cs-CZ" altLang="cs-CZ" smtClean="0"/>
              <a:t>„Záplatování“</a:t>
            </a:r>
          </a:p>
        </p:txBody>
      </p:sp>
      <p:sp>
        <p:nvSpPr>
          <p:cNvPr id="86034" name="Oval 19"/>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6035" name="Freeform 20"/>
          <p:cNvSpPr>
            <a:spLocks/>
          </p:cNvSpPr>
          <p:nvPr/>
        </p:nvSpPr>
        <p:spPr bwMode="auto">
          <a:xfrm>
            <a:off x="5419725" y="3035300"/>
            <a:ext cx="2552700" cy="1622425"/>
          </a:xfrm>
          <a:custGeom>
            <a:avLst/>
            <a:gdLst>
              <a:gd name="T0" fmla="*/ 2147483647 w 1496"/>
              <a:gd name="T1" fmla="*/ 0 h 1081"/>
              <a:gd name="T2" fmla="*/ 2147483647 w 1496"/>
              <a:gd name="T3" fmla="*/ 2147483647 h 1081"/>
              <a:gd name="T4" fmla="*/ 2147483647 w 1496"/>
              <a:gd name="T5" fmla="*/ 2147483647 h 1081"/>
              <a:gd name="T6" fmla="*/ 2147483647 w 1496"/>
              <a:gd name="T7" fmla="*/ 2147483647 h 1081"/>
              <a:gd name="T8" fmla="*/ 2147483647 w 1496"/>
              <a:gd name="T9" fmla="*/ 2147483647 h 1081"/>
              <a:gd name="T10" fmla="*/ 2147483647 w 1496"/>
              <a:gd name="T11" fmla="*/ 0 h 1081"/>
              <a:gd name="T12" fmla="*/ 0 60000 65536"/>
              <a:gd name="T13" fmla="*/ 0 60000 65536"/>
              <a:gd name="T14" fmla="*/ 0 60000 65536"/>
              <a:gd name="T15" fmla="*/ 0 60000 65536"/>
              <a:gd name="T16" fmla="*/ 0 60000 65536"/>
              <a:gd name="T17" fmla="*/ 0 60000 65536"/>
              <a:gd name="T18" fmla="*/ 0 w 1496"/>
              <a:gd name="T19" fmla="*/ 0 h 1081"/>
              <a:gd name="T20" fmla="*/ 1496 w 1496"/>
              <a:gd name="T21" fmla="*/ 1081 h 1081"/>
            </a:gdLst>
            <a:ahLst/>
            <a:cxnLst>
              <a:cxn ang="T12">
                <a:pos x="T0" y="T1"/>
              </a:cxn>
              <a:cxn ang="T13">
                <a:pos x="T2" y="T3"/>
              </a:cxn>
              <a:cxn ang="T14">
                <a:pos x="T4" y="T5"/>
              </a:cxn>
              <a:cxn ang="T15">
                <a:pos x="T6" y="T7"/>
              </a:cxn>
              <a:cxn ang="T16">
                <a:pos x="T8" y="T9"/>
              </a:cxn>
              <a:cxn ang="T17">
                <a:pos x="T10" y="T11"/>
              </a:cxn>
            </a:cxnLst>
            <a:rect l="T18" t="T19" r="T20" b="T21"/>
            <a:pathLst>
              <a:path w="1496" h="1081">
                <a:moveTo>
                  <a:pt x="68" y="0"/>
                </a:moveTo>
                <a:cubicBezTo>
                  <a:pt x="34" y="144"/>
                  <a:pt x="0" y="288"/>
                  <a:pt x="68" y="454"/>
                </a:cubicBezTo>
                <a:cubicBezTo>
                  <a:pt x="136" y="620"/>
                  <a:pt x="310" y="915"/>
                  <a:pt x="476" y="998"/>
                </a:cubicBezTo>
                <a:cubicBezTo>
                  <a:pt x="642" y="1081"/>
                  <a:pt x="906" y="1050"/>
                  <a:pt x="1065" y="952"/>
                </a:cubicBezTo>
                <a:cubicBezTo>
                  <a:pt x="1224" y="854"/>
                  <a:pt x="1360" y="567"/>
                  <a:pt x="1428" y="408"/>
                </a:cubicBezTo>
                <a:cubicBezTo>
                  <a:pt x="1496" y="249"/>
                  <a:pt x="1466" y="68"/>
                  <a:pt x="147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6036" name="Text Box 21"/>
          <p:cNvSpPr txBox="1">
            <a:spLocks noChangeArrowheads="1"/>
          </p:cNvSpPr>
          <p:nvPr/>
        </p:nvSpPr>
        <p:spPr bwMode="auto">
          <a:xfrm>
            <a:off x="5070475" y="2490788"/>
            <a:ext cx="1068388"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Horečka</a:t>
            </a:r>
          </a:p>
        </p:txBody>
      </p:sp>
      <p:sp>
        <p:nvSpPr>
          <p:cNvPr id="86037" name="Text Box 22"/>
          <p:cNvSpPr txBox="1">
            <a:spLocks noChangeArrowheads="1"/>
          </p:cNvSpPr>
          <p:nvPr/>
        </p:nvSpPr>
        <p:spPr bwMode="auto">
          <a:xfrm>
            <a:off x="7237413" y="2695575"/>
            <a:ext cx="1004887"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Prášky</a:t>
            </a:r>
          </a:p>
        </p:txBody>
      </p:sp>
      <p:sp>
        <p:nvSpPr>
          <p:cNvPr id="86038" name="Text Box 23"/>
          <p:cNvSpPr txBox="1">
            <a:spLocks noChangeArrowheads="1"/>
          </p:cNvSpPr>
          <p:nvPr/>
        </p:nvSpPr>
        <p:spPr bwMode="auto">
          <a:xfrm>
            <a:off x="5845175" y="4329113"/>
            <a:ext cx="1374775"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Komplikace</a:t>
            </a:r>
          </a:p>
        </p:txBody>
      </p:sp>
      <p:sp>
        <p:nvSpPr>
          <p:cNvPr id="86039" name="Line 24"/>
          <p:cNvSpPr>
            <a:spLocks noChangeShapeType="1"/>
          </p:cNvSpPr>
          <p:nvPr/>
        </p:nvSpPr>
        <p:spPr bwMode="auto">
          <a:xfrm flipH="1">
            <a:off x="7029450" y="4514850"/>
            <a:ext cx="133350" cy="53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40" name="Line 25"/>
          <p:cNvSpPr>
            <a:spLocks noChangeShapeType="1"/>
          </p:cNvSpPr>
          <p:nvPr/>
        </p:nvSpPr>
        <p:spPr bwMode="auto">
          <a:xfrm flipV="1">
            <a:off x="5535613" y="3035300"/>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41" name="Line 26"/>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42" name="Line 27"/>
          <p:cNvSpPr>
            <a:spLocks noChangeShapeType="1"/>
          </p:cNvSpPr>
          <p:nvPr/>
        </p:nvSpPr>
        <p:spPr bwMode="auto">
          <a:xfrm>
            <a:off x="7856538" y="2695575"/>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6043" name="Text Box 28"/>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6044" name="Text Box 29"/>
          <p:cNvSpPr txBox="1">
            <a:spLocks noChangeArrowheads="1"/>
          </p:cNvSpPr>
          <p:nvPr/>
        </p:nvSpPr>
        <p:spPr bwMode="auto">
          <a:xfrm>
            <a:off x="6388100" y="3921125"/>
            <a:ext cx="4635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6045" name="Text Box 30"/>
          <p:cNvSpPr txBox="1">
            <a:spLocks noChangeArrowheads="1"/>
          </p:cNvSpPr>
          <p:nvPr/>
        </p:nvSpPr>
        <p:spPr bwMode="auto">
          <a:xfrm>
            <a:off x="7316788" y="392112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46" name="Text Box 31"/>
          <p:cNvSpPr txBox="1">
            <a:spLocks noChangeArrowheads="1"/>
          </p:cNvSpPr>
          <p:nvPr/>
        </p:nvSpPr>
        <p:spPr bwMode="auto">
          <a:xfrm>
            <a:off x="5613400" y="3716338"/>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47" name="Text Box 32"/>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6048" name="Text Box 33"/>
          <p:cNvSpPr txBox="1">
            <a:spLocks noChangeArrowheads="1"/>
          </p:cNvSpPr>
          <p:nvPr/>
        </p:nvSpPr>
        <p:spPr bwMode="auto">
          <a:xfrm>
            <a:off x="6075363"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6049" name="Rectangle 34"/>
          <p:cNvSpPr>
            <a:spLocks noChangeArrowheads="1"/>
          </p:cNvSpPr>
          <p:nvPr/>
        </p:nvSpPr>
        <p:spPr bwMode="auto">
          <a:xfrm>
            <a:off x="4440238" y="258763"/>
            <a:ext cx="8847137"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sz="4400">
              <a:solidFill>
                <a:schemeClr val="tx2"/>
              </a:solidFill>
              <a:latin typeface="Arial" panose="020B0604020202020204"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8"/>
          <p:cNvSpPr>
            <a:spLocks noGrp="1" noChangeArrowheads="1"/>
          </p:cNvSpPr>
          <p:nvPr>
            <p:ph type="title" idx="4294967295"/>
          </p:nvPr>
        </p:nvSpPr>
        <p:spPr/>
        <p:txBody>
          <a:bodyPr/>
          <a:lstStyle/>
          <a:p>
            <a:pPr eaLnBrk="1" hangingPunct="1"/>
            <a:r>
              <a:rPr lang="cs-CZ" altLang="cs-CZ" smtClean="0"/>
              <a:t>„Záplatování“</a:t>
            </a:r>
          </a:p>
        </p:txBody>
      </p:sp>
      <p:sp>
        <p:nvSpPr>
          <p:cNvPr id="87043" name="Oval 19"/>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44" name="Freeform 20"/>
          <p:cNvSpPr>
            <a:spLocks/>
          </p:cNvSpPr>
          <p:nvPr/>
        </p:nvSpPr>
        <p:spPr bwMode="auto">
          <a:xfrm>
            <a:off x="5419725" y="3035300"/>
            <a:ext cx="2552700" cy="1622425"/>
          </a:xfrm>
          <a:custGeom>
            <a:avLst/>
            <a:gdLst>
              <a:gd name="T0" fmla="*/ 2147483647 w 1496"/>
              <a:gd name="T1" fmla="*/ 0 h 1081"/>
              <a:gd name="T2" fmla="*/ 2147483647 w 1496"/>
              <a:gd name="T3" fmla="*/ 2147483647 h 1081"/>
              <a:gd name="T4" fmla="*/ 2147483647 w 1496"/>
              <a:gd name="T5" fmla="*/ 2147483647 h 1081"/>
              <a:gd name="T6" fmla="*/ 2147483647 w 1496"/>
              <a:gd name="T7" fmla="*/ 2147483647 h 1081"/>
              <a:gd name="T8" fmla="*/ 2147483647 w 1496"/>
              <a:gd name="T9" fmla="*/ 2147483647 h 1081"/>
              <a:gd name="T10" fmla="*/ 2147483647 w 1496"/>
              <a:gd name="T11" fmla="*/ 0 h 1081"/>
              <a:gd name="T12" fmla="*/ 0 60000 65536"/>
              <a:gd name="T13" fmla="*/ 0 60000 65536"/>
              <a:gd name="T14" fmla="*/ 0 60000 65536"/>
              <a:gd name="T15" fmla="*/ 0 60000 65536"/>
              <a:gd name="T16" fmla="*/ 0 60000 65536"/>
              <a:gd name="T17" fmla="*/ 0 60000 65536"/>
              <a:gd name="T18" fmla="*/ 0 w 1496"/>
              <a:gd name="T19" fmla="*/ 0 h 1081"/>
              <a:gd name="T20" fmla="*/ 1496 w 1496"/>
              <a:gd name="T21" fmla="*/ 1081 h 1081"/>
            </a:gdLst>
            <a:ahLst/>
            <a:cxnLst>
              <a:cxn ang="T12">
                <a:pos x="T0" y="T1"/>
              </a:cxn>
              <a:cxn ang="T13">
                <a:pos x="T2" y="T3"/>
              </a:cxn>
              <a:cxn ang="T14">
                <a:pos x="T4" y="T5"/>
              </a:cxn>
              <a:cxn ang="T15">
                <a:pos x="T6" y="T7"/>
              </a:cxn>
              <a:cxn ang="T16">
                <a:pos x="T8" y="T9"/>
              </a:cxn>
              <a:cxn ang="T17">
                <a:pos x="T10" y="T11"/>
              </a:cxn>
            </a:cxnLst>
            <a:rect l="T18" t="T19" r="T20" b="T21"/>
            <a:pathLst>
              <a:path w="1496" h="1081">
                <a:moveTo>
                  <a:pt x="68" y="0"/>
                </a:moveTo>
                <a:cubicBezTo>
                  <a:pt x="34" y="144"/>
                  <a:pt x="0" y="288"/>
                  <a:pt x="68" y="454"/>
                </a:cubicBezTo>
                <a:cubicBezTo>
                  <a:pt x="136" y="620"/>
                  <a:pt x="310" y="915"/>
                  <a:pt x="476" y="998"/>
                </a:cubicBezTo>
                <a:cubicBezTo>
                  <a:pt x="642" y="1081"/>
                  <a:pt x="906" y="1050"/>
                  <a:pt x="1065" y="952"/>
                </a:cubicBezTo>
                <a:cubicBezTo>
                  <a:pt x="1224" y="854"/>
                  <a:pt x="1360" y="567"/>
                  <a:pt x="1428" y="408"/>
                </a:cubicBezTo>
                <a:cubicBezTo>
                  <a:pt x="1496" y="249"/>
                  <a:pt x="1466" y="68"/>
                  <a:pt x="147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87045" name="Text Box 21"/>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46" name="Text Box 22"/>
          <p:cNvSpPr txBox="1">
            <a:spLocks noChangeArrowheads="1"/>
          </p:cNvSpPr>
          <p:nvPr/>
        </p:nvSpPr>
        <p:spPr bwMode="auto">
          <a:xfrm>
            <a:off x="7237413" y="2695575"/>
            <a:ext cx="1004887"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Prášky</a:t>
            </a:r>
          </a:p>
        </p:txBody>
      </p:sp>
      <p:sp>
        <p:nvSpPr>
          <p:cNvPr id="87047" name="Text Box 23"/>
          <p:cNvSpPr txBox="1">
            <a:spLocks noChangeArrowheads="1"/>
          </p:cNvSpPr>
          <p:nvPr/>
        </p:nvSpPr>
        <p:spPr bwMode="auto">
          <a:xfrm>
            <a:off x="5778500" y="4329113"/>
            <a:ext cx="1441450"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Prohloubení nemoci</a:t>
            </a:r>
          </a:p>
        </p:txBody>
      </p:sp>
      <p:sp>
        <p:nvSpPr>
          <p:cNvPr id="87048" name="Line 24"/>
          <p:cNvSpPr>
            <a:spLocks noChangeShapeType="1"/>
          </p:cNvSpPr>
          <p:nvPr/>
        </p:nvSpPr>
        <p:spPr bwMode="auto">
          <a:xfrm flipH="1">
            <a:off x="7029450" y="4514850"/>
            <a:ext cx="133350" cy="53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49" name="Line 25"/>
          <p:cNvSpPr>
            <a:spLocks noChangeShapeType="1"/>
          </p:cNvSpPr>
          <p:nvPr/>
        </p:nvSpPr>
        <p:spPr bwMode="auto">
          <a:xfrm flipV="1">
            <a:off x="5535613" y="3035300"/>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50" name="Line 26"/>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51" name="Line 27"/>
          <p:cNvSpPr>
            <a:spLocks noChangeShapeType="1"/>
          </p:cNvSpPr>
          <p:nvPr/>
        </p:nvSpPr>
        <p:spPr bwMode="auto">
          <a:xfrm>
            <a:off x="7856538" y="2695575"/>
            <a:ext cx="0" cy="68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52" name="Text Box 28"/>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53" name="Text Box 29"/>
          <p:cNvSpPr txBox="1">
            <a:spLocks noChangeArrowheads="1"/>
          </p:cNvSpPr>
          <p:nvPr/>
        </p:nvSpPr>
        <p:spPr bwMode="auto">
          <a:xfrm>
            <a:off x="6388100" y="3921125"/>
            <a:ext cx="4635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7054" name="Text Box 30"/>
          <p:cNvSpPr txBox="1">
            <a:spLocks noChangeArrowheads="1"/>
          </p:cNvSpPr>
          <p:nvPr/>
        </p:nvSpPr>
        <p:spPr bwMode="auto">
          <a:xfrm>
            <a:off x="7316788" y="392112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55" name="Text Box 31"/>
          <p:cNvSpPr txBox="1">
            <a:spLocks noChangeArrowheads="1"/>
          </p:cNvSpPr>
          <p:nvPr/>
        </p:nvSpPr>
        <p:spPr bwMode="auto">
          <a:xfrm>
            <a:off x="5613400" y="3716338"/>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56" name="Text Box 32"/>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57" name="Text Box 33"/>
          <p:cNvSpPr txBox="1">
            <a:spLocks noChangeArrowheads="1"/>
          </p:cNvSpPr>
          <p:nvPr/>
        </p:nvSpPr>
        <p:spPr bwMode="auto">
          <a:xfrm>
            <a:off x="6075363"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7058" name="Rectangle 34"/>
          <p:cNvSpPr>
            <a:spLocks noChangeArrowheads="1"/>
          </p:cNvSpPr>
          <p:nvPr/>
        </p:nvSpPr>
        <p:spPr bwMode="auto">
          <a:xfrm>
            <a:off x="4440238" y="258763"/>
            <a:ext cx="8847137"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sz="4400">
              <a:solidFill>
                <a:schemeClr val="tx2"/>
              </a:solidFill>
              <a:latin typeface="Arial" panose="020B0604020202020204" pitchFamily="34" charset="0"/>
            </a:endParaRPr>
          </a:p>
        </p:txBody>
      </p:sp>
      <p:sp>
        <p:nvSpPr>
          <p:cNvPr id="87059" name="Text Box 35"/>
          <p:cNvSpPr txBox="1">
            <a:spLocks noChangeArrowheads="1"/>
          </p:cNvSpPr>
          <p:nvPr/>
        </p:nvSpPr>
        <p:spPr bwMode="auto">
          <a:xfrm>
            <a:off x="954088" y="3384550"/>
            <a:ext cx="331311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Rozvojový cyklus</a:t>
            </a:r>
            <a:r>
              <a:rPr lang="cs-CZ" altLang="cs-CZ">
                <a:latin typeface="Arial" panose="020B0604020202020204" pitchFamily="34" charset="0"/>
              </a:rPr>
              <a:t> – sudý počet o (ex. Metrika, která nemá tendenci se ustálit, roste nebo klesá exponenciálně)</a:t>
            </a:r>
          </a:p>
        </p:txBody>
      </p:sp>
      <p:sp>
        <p:nvSpPr>
          <p:cNvPr id="87060" name="Text Box 36"/>
          <p:cNvSpPr txBox="1">
            <a:spLocks noChangeArrowheads="1"/>
          </p:cNvSpPr>
          <p:nvPr/>
        </p:nvSpPr>
        <p:spPr bwMode="auto">
          <a:xfrm>
            <a:off x="889000" y="1811338"/>
            <a:ext cx="3665538"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Balancující cyklus</a:t>
            </a:r>
            <a:r>
              <a:rPr lang="cs-CZ" altLang="cs-CZ">
                <a:latin typeface="Arial" panose="020B0604020202020204" pitchFamily="34" charset="0"/>
              </a:rPr>
              <a:t> – lichý počet o (ex. Metrika, která má tendenci se ustálit)</a:t>
            </a:r>
          </a:p>
        </p:txBody>
      </p:sp>
      <p:sp>
        <p:nvSpPr>
          <p:cNvPr id="87061" name="Oval 37"/>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62" name="Text Box 38"/>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63" name="Text Box 39"/>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64" name="Text Box 40"/>
          <p:cNvSpPr txBox="1">
            <a:spLocks noChangeArrowheads="1"/>
          </p:cNvSpPr>
          <p:nvPr/>
        </p:nvSpPr>
        <p:spPr bwMode="auto">
          <a:xfrm>
            <a:off x="6075363"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7065" name="Oval 41"/>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66" name="Text Box 42"/>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67" name="Text Box 43"/>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68" name="Text Box 44"/>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69" name="Oval 45"/>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70" name="Text Box 46"/>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71" name="Text Box 47"/>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72" name="Text Box 48"/>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73" name="Oval 49"/>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74" name="Text Box 50"/>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75" name="Text Box 51"/>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76" name="Text Box 52"/>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77" name="Oval 53"/>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78" name="Line 54"/>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79" name="Text Box 55"/>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80" name="Text Box 56"/>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81" name="Text Box 57"/>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82" name="Oval 58"/>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83" name="Line 59"/>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84" name="Text Box 60"/>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85" name="Text Box 61"/>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86" name="Text Box 62"/>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87" name="Oval 63"/>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88" name="Line 64"/>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89" name="Text Box 65"/>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90" name="Text Box 66"/>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91" name="Text Box 67"/>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92" name="Oval 68"/>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93" name="Text Box 69"/>
          <p:cNvSpPr txBox="1">
            <a:spLocks noChangeArrowheads="1"/>
          </p:cNvSpPr>
          <p:nvPr/>
        </p:nvSpPr>
        <p:spPr bwMode="auto">
          <a:xfrm>
            <a:off x="7237413" y="2695575"/>
            <a:ext cx="1004887"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Prášky</a:t>
            </a:r>
          </a:p>
        </p:txBody>
      </p:sp>
      <p:sp>
        <p:nvSpPr>
          <p:cNvPr id="87094" name="Line 70"/>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095" name="Text Box 71"/>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096" name="Text Box 72"/>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097" name="Text Box 73"/>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098" name="Oval 74"/>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87099" name="Text Box 75"/>
          <p:cNvSpPr txBox="1">
            <a:spLocks noChangeArrowheads="1"/>
          </p:cNvSpPr>
          <p:nvPr/>
        </p:nvSpPr>
        <p:spPr bwMode="auto">
          <a:xfrm>
            <a:off x="6075363" y="3240088"/>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7100" name="Text Box 76"/>
          <p:cNvSpPr txBox="1">
            <a:spLocks noChangeArrowheads="1"/>
          </p:cNvSpPr>
          <p:nvPr/>
        </p:nvSpPr>
        <p:spPr bwMode="auto">
          <a:xfrm>
            <a:off x="7237413" y="2695575"/>
            <a:ext cx="1004887"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Prášky</a:t>
            </a:r>
          </a:p>
        </p:txBody>
      </p:sp>
      <p:sp>
        <p:nvSpPr>
          <p:cNvPr id="87101" name="Line 77"/>
          <p:cNvSpPr>
            <a:spLocks noChangeShapeType="1"/>
          </p:cNvSpPr>
          <p:nvPr/>
        </p:nvSpPr>
        <p:spPr bwMode="auto">
          <a:xfrm flipV="1">
            <a:off x="5768975" y="3035300"/>
            <a:ext cx="0" cy="69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7102" name="Text Box 78"/>
          <p:cNvSpPr txBox="1">
            <a:spLocks noChangeArrowheads="1"/>
          </p:cNvSpPr>
          <p:nvPr/>
        </p:nvSpPr>
        <p:spPr bwMode="auto">
          <a:xfrm>
            <a:off x="6388100" y="2627313"/>
            <a:ext cx="4635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7103" name="Text Box 79"/>
          <p:cNvSpPr txBox="1">
            <a:spLocks noChangeArrowheads="1"/>
          </p:cNvSpPr>
          <p:nvPr/>
        </p:nvSpPr>
        <p:spPr bwMode="auto">
          <a:xfrm>
            <a:off x="4838700" y="2490788"/>
            <a:ext cx="1468438"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Nemoc</a:t>
            </a:r>
          </a:p>
        </p:txBody>
      </p:sp>
      <p:sp>
        <p:nvSpPr>
          <p:cNvPr id="87104" name="Text Box 80"/>
          <p:cNvSpPr txBox="1">
            <a:spLocks noChangeArrowheads="1"/>
          </p:cNvSpPr>
          <p:nvPr/>
        </p:nvSpPr>
        <p:spPr bwMode="auto">
          <a:xfrm>
            <a:off x="6619875" y="1674813"/>
            <a:ext cx="3873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7105" name="Oval 81"/>
          <p:cNvSpPr>
            <a:spLocks noChangeArrowheads="1"/>
          </p:cNvSpPr>
          <p:nvPr/>
        </p:nvSpPr>
        <p:spPr bwMode="auto">
          <a:xfrm>
            <a:off x="5689600" y="1743075"/>
            <a:ext cx="2166938" cy="204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lstStyle/>
          <a:p>
            <a:pPr eaLnBrk="1" hangingPunct="1"/>
            <a:r>
              <a:rPr lang="cs-CZ" altLang="cs-CZ" smtClean="0"/>
              <a:t>Vyvažující cyklus</a:t>
            </a:r>
          </a:p>
        </p:txBody>
      </p:sp>
      <p:sp>
        <p:nvSpPr>
          <p:cNvPr id="88067" name="Text Box 5"/>
          <p:cNvSpPr txBox="1">
            <a:spLocks noChangeArrowheads="1"/>
          </p:cNvSpPr>
          <p:nvPr/>
        </p:nvSpPr>
        <p:spPr bwMode="auto">
          <a:xfrm>
            <a:off x="4914900" y="23558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8068" name="Line 7"/>
          <p:cNvSpPr>
            <a:spLocks noChangeShapeType="1"/>
          </p:cNvSpPr>
          <p:nvPr/>
        </p:nvSpPr>
        <p:spPr bwMode="auto">
          <a:xfrm flipV="1">
            <a:off x="4064000" y="3240088"/>
            <a:ext cx="1588"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8069" name="Text Box 8"/>
          <p:cNvSpPr txBox="1">
            <a:spLocks noChangeArrowheads="1"/>
          </p:cNvSpPr>
          <p:nvPr/>
        </p:nvSpPr>
        <p:spPr bwMode="auto">
          <a:xfrm>
            <a:off x="4760913" y="3105150"/>
            <a:ext cx="4651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8070" name="Text Box 9"/>
          <p:cNvSpPr txBox="1">
            <a:spLocks noChangeArrowheads="1"/>
          </p:cNvSpPr>
          <p:nvPr/>
        </p:nvSpPr>
        <p:spPr bwMode="auto">
          <a:xfrm>
            <a:off x="1587500" y="2695575"/>
            <a:ext cx="1624013"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endParaRPr lang="en-US" altLang="cs-CZ">
              <a:latin typeface="Arial" panose="020B0604020202020204" pitchFamily="34" charset="0"/>
            </a:endParaRPr>
          </a:p>
        </p:txBody>
      </p:sp>
      <p:sp>
        <p:nvSpPr>
          <p:cNvPr id="88071" name="Text Box 10"/>
          <p:cNvSpPr txBox="1">
            <a:spLocks noChangeArrowheads="1"/>
          </p:cNvSpPr>
          <p:nvPr/>
        </p:nvSpPr>
        <p:spPr bwMode="auto">
          <a:xfrm>
            <a:off x="4914900" y="378460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8072" name="Oval 11"/>
          <p:cNvSpPr>
            <a:spLocks noChangeArrowheads="1"/>
          </p:cNvSpPr>
          <p:nvPr/>
        </p:nvSpPr>
        <p:spPr bwMode="auto">
          <a:xfrm>
            <a:off x="4064000" y="2082800"/>
            <a:ext cx="2166938"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88073" name="Text Box 12"/>
          <p:cNvSpPr txBox="1">
            <a:spLocks noChangeArrowheads="1"/>
          </p:cNvSpPr>
          <p:nvPr/>
        </p:nvSpPr>
        <p:spPr bwMode="auto">
          <a:xfrm>
            <a:off x="5457825" y="3035300"/>
            <a:ext cx="1855788" cy="606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Nedostatek zaměstnanců</a:t>
            </a:r>
          </a:p>
        </p:txBody>
      </p:sp>
      <p:sp>
        <p:nvSpPr>
          <p:cNvPr id="88074" name="Text Box 13"/>
          <p:cNvSpPr txBox="1">
            <a:spLocks noChangeArrowheads="1"/>
          </p:cNvSpPr>
          <p:nvPr/>
        </p:nvSpPr>
        <p:spPr bwMode="auto">
          <a:xfrm>
            <a:off x="3163888" y="2906713"/>
            <a:ext cx="1857375" cy="347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Nábor</a:t>
            </a:r>
          </a:p>
        </p:txBody>
      </p:sp>
      <p:sp>
        <p:nvSpPr>
          <p:cNvPr id="88075" name="Line 15"/>
          <p:cNvSpPr>
            <a:spLocks noChangeShapeType="1"/>
          </p:cNvSpPr>
          <p:nvPr/>
        </p:nvSpPr>
        <p:spPr bwMode="auto">
          <a:xfrm>
            <a:off x="6153150" y="2900363"/>
            <a:ext cx="0"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8076" name="Text Box 19"/>
          <p:cNvSpPr txBox="1">
            <a:spLocks noChangeArrowheads="1"/>
          </p:cNvSpPr>
          <p:nvPr/>
        </p:nvSpPr>
        <p:spPr bwMode="auto">
          <a:xfrm>
            <a:off x="4991100" y="1743075"/>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88077" name="Text Box 20"/>
          <p:cNvSpPr txBox="1">
            <a:spLocks noChangeArrowheads="1"/>
          </p:cNvSpPr>
          <p:nvPr/>
        </p:nvSpPr>
        <p:spPr bwMode="auto">
          <a:xfrm>
            <a:off x="4991100" y="378460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88078" name="Line 21"/>
          <p:cNvSpPr>
            <a:spLocks noChangeShapeType="1"/>
          </p:cNvSpPr>
          <p:nvPr/>
        </p:nvSpPr>
        <p:spPr bwMode="auto">
          <a:xfrm flipH="1" flipV="1">
            <a:off x="4095750" y="3240088"/>
            <a:ext cx="9525" cy="1190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8079" name="Text Box 22"/>
          <p:cNvSpPr txBox="1">
            <a:spLocks noChangeArrowheads="1"/>
          </p:cNvSpPr>
          <p:nvPr/>
        </p:nvSpPr>
        <p:spPr bwMode="auto">
          <a:xfrm>
            <a:off x="4991100" y="269557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8080" name="Obdélník 15"/>
          <p:cNvSpPr>
            <a:spLocks noChangeArrowheads="1"/>
          </p:cNvSpPr>
          <p:nvPr/>
        </p:nvSpPr>
        <p:spPr bwMode="auto">
          <a:xfrm>
            <a:off x="3522663" y="4737100"/>
            <a:ext cx="22574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latin typeface="Arial" panose="020B0604020202020204" pitchFamily="34" charset="0"/>
              </a:rPr>
              <a:t>Lichý počet </a:t>
            </a:r>
            <a:r>
              <a:rPr lang="cs-CZ" altLang="cs-CZ" sz="2400" b="1">
                <a:latin typeface="Arial" panose="020B0604020202020204" pitchFamily="34" charset="0"/>
              </a:rPr>
              <a:t>o </a:t>
            </a:r>
            <a:endParaRPr lang="cs-CZ" altLang="cs-CZ" sz="2400">
              <a:latin typeface="Arial" panose="020B0604020202020204"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p:txBody>
          <a:bodyPr/>
          <a:lstStyle/>
          <a:p>
            <a:pPr eaLnBrk="1" hangingPunct="1"/>
            <a:r>
              <a:rPr lang="cs-CZ" altLang="cs-CZ" smtClean="0"/>
              <a:t>Rozvojový cyklus</a:t>
            </a:r>
          </a:p>
        </p:txBody>
      </p:sp>
      <p:sp>
        <p:nvSpPr>
          <p:cNvPr id="89091" name="Text Box 3"/>
          <p:cNvSpPr txBox="1">
            <a:spLocks noChangeArrowheads="1"/>
          </p:cNvSpPr>
          <p:nvPr/>
        </p:nvSpPr>
        <p:spPr bwMode="auto">
          <a:xfrm>
            <a:off x="4914900" y="23558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89092" name="Line 4"/>
          <p:cNvSpPr>
            <a:spLocks noChangeShapeType="1"/>
          </p:cNvSpPr>
          <p:nvPr/>
        </p:nvSpPr>
        <p:spPr bwMode="auto">
          <a:xfrm flipV="1">
            <a:off x="4064000" y="3240088"/>
            <a:ext cx="1588"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9093" name="Text Box 5"/>
          <p:cNvSpPr txBox="1">
            <a:spLocks noChangeArrowheads="1"/>
          </p:cNvSpPr>
          <p:nvPr/>
        </p:nvSpPr>
        <p:spPr bwMode="auto">
          <a:xfrm>
            <a:off x="4760913" y="3105150"/>
            <a:ext cx="4651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89094" name="Text Box 6"/>
          <p:cNvSpPr txBox="1">
            <a:spLocks noChangeArrowheads="1"/>
          </p:cNvSpPr>
          <p:nvPr/>
        </p:nvSpPr>
        <p:spPr bwMode="auto">
          <a:xfrm>
            <a:off x="1587500" y="2695575"/>
            <a:ext cx="1624013"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endParaRPr lang="en-US" altLang="cs-CZ">
              <a:latin typeface="Arial" panose="020B0604020202020204" pitchFamily="34" charset="0"/>
            </a:endParaRPr>
          </a:p>
        </p:txBody>
      </p:sp>
      <p:sp>
        <p:nvSpPr>
          <p:cNvPr id="89095" name="Text Box 7"/>
          <p:cNvSpPr txBox="1">
            <a:spLocks noChangeArrowheads="1"/>
          </p:cNvSpPr>
          <p:nvPr/>
        </p:nvSpPr>
        <p:spPr bwMode="auto">
          <a:xfrm>
            <a:off x="4914900" y="378460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89096" name="Oval 8"/>
          <p:cNvSpPr>
            <a:spLocks noChangeArrowheads="1"/>
          </p:cNvSpPr>
          <p:nvPr/>
        </p:nvSpPr>
        <p:spPr bwMode="auto">
          <a:xfrm>
            <a:off x="4064000" y="2082800"/>
            <a:ext cx="2166938"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89097" name="Text Box 9"/>
          <p:cNvSpPr txBox="1">
            <a:spLocks noChangeArrowheads="1"/>
          </p:cNvSpPr>
          <p:nvPr/>
        </p:nvSpPr>
        <p:spPr bwMode="auto">
          <a:xfrm>
            <a:off x="5457825" y="3035300"/>
            <a:ext cx="1855788" cy="3476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Pochvala</a:t>
            </a:r>
          </a:p>
        </p:txBody>
      </p:sp>
      <p:sp>
        <p:nvSpPr>
          <p:cNvPr id="89098" name="Text Box 10"/>
          <p:cNvSpPr txBox="1">
            <a:spLocks noChangeArrowheads="1"/>
          </p:cNvSpPr>
          <p:nvPr/>
        </p:nvSpPr>
        <p:spPr bwMode="auto">
          <a:xfrm>
            <a:off x="3289300" y="2968625"/>
            <a:ext cx="1855788"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Výkon</a:t>
            </a:r>
          </a:p>
        </p:txBody>
      </p:sp>
      <p:sp>
        <p:nvSpPr>
          <p:cNvPr id="89099" name="Line 11"/>
          <p:cNvSpPr>
            <a:spLocks noChangeShapeType="1"/>
          </p:cNvSpPr>
          <p:nvPr/>
        </p:nvSpPr>
        <p:spPr bwMode="auto">
          <a:xfrm>
            <a:off x="6153150" y="2900363"/>
            <a:ext cx="0"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9100" name="Text Box 13"/>
          <p:cNvSpPr txBox="1">
            <a:spLocks noChangeArrowheads="1"/>
          </p:cNvSpPr>
          <p:nvPr/>
        </p:nvSpPr>
        <p:spPr bwMode="auto">
          <a:xfrm>
            <a:off x="4991100" y="1743075"/>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89101" name="Text Box 14"/>
          <p:cNvSpPr txBox="1">
            <a:spLocks noChangeArrowheads="1"/>
          </p:cNvSpPr>
          <p:nvPr/>
        </p:nvSpPr>
        <p:spPr bwMode="auto">
          <a:xfrm>
            <a:off x="4991100" y="378460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89102" name="Line 15"/>
          <p:cNvSpPr>
            <a:spLocks noChangeShapeType="1"/>
          </p:cNvSpPr>
          <p:nvPr/>
        </p:nvSpPr>
        <p:spPr bwMode="auto">
          <a:xfrm flipH="1" flipV="1">
            <a:off x="4095750" y="3257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89103" name="Text Box 16"/>
          <p:cNvSpPr txBox="1">
            <a:spLocks noChangeArrowheads="1"/>
          </p:cNvSpPr>
          <p:nvPr/>
        </p:nvSpPr>
        <p:spPr bwMode="auto">
          <a:xfrm>
            <a:off x="4991100" y="269557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a:t>
            </a:r>
          </a:p>
        </p:txBody>
      </p:sp>
      <p:sp>
        <p:nvSpPr>
          <p:cNvPr id="89104" name="TextovéPole 15"/>
          <p:cNvSpPr txBox="1">
            <a:spLocks noChangeArrowheads="1"/>
          </p:cNvSpPr>
          <p:nvPr/>
        </p:nvSpPr>
        <p:spPr bwMode="auto">
          <a:xfrm>
            <a:off x="1741488" y="4600575"/>
            <a:ext cx="6656387"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sz="2400">
                <a:latin typeface="Arial" panose="020B0604020202020204" pitchFamily="34" charset="0"/>
              </a:rPr>
              <a:t>Sudý nebo nulový počet </a:t>
            </a:r>
            <a:r>
              <a:rPr lang="cs-CZ" altLang="cs-CZ" sz="2400" b="1">
                <a:latin typeface="Arial" panose="020B0604020202020204" pitchFamily="34" charset="0"/>
              </a:rPr>
              <a:t>o </a:t>
            </a:r>
            <a:endParaRPr lang="cs-CZ" altLang="cs-CZ" sz="2400">
              <a:latin typeface="Arial" panose="020B0604020202020204" pitchFamily="34"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p:txBody>
          <a:bodyPr/>
          <a:lstStyle/>
          <a:p>
            <a:pPr eaLnBrk="1" hangingPunct="1"/>
            <a:r>
              <a:rPr lang="cs-CZ" altLang="cs-CZ" smtClean="0"/>
              <a:t>Rozvojový cyklus</a:t>
            </a:r>
          </a:p>
        </p:txBody>
      </p:sp>
      <p:sp>
        <p:nvSpPr>
          <p:cNvPr id="90115" name="Text Box 3"/>
          <p:cNvSpPr txBox="1">
            <a:spLocks noChangeArrowheads="1"/>
          </p:cNvSpPr>
          <p:nvPr/>
        </p:nvSpPr>
        <p:spPr bwMode="auto">
          <a:xfrm>
            <a:off x="4914900" y="235585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0116" name="Line 4"/>
          <p:cNvSpPr>
            <a:spLocks noChangeShapeType="1"/>
          </p:cNvSpPr>
          <p:nvPr/>
        </p:nvSpPr>
        <p:spPr bwMode="auto">
          <a:xfrm flipV="1">
            <a:off x="4064000" y="3240088"/>
            <a:ext cx="1588"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0117" name="Text Box 5"/>
          <p:cNvSpPr txBox="1">
            <a:spLocks noChangeArrowheads="1"/>
          </p:cNvSpPr>
          <p:nvPr/>
        </p:nvSpPr>
        <p:spPr bwMode="auto">
          <a:xfrm>
            <a:off x="4760913" y="3105150"/>
            <a:ext cx="4651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a:t>
            </a:r>
          </a:p>
        </p:txBody>
      </p:sp>
      <p:sp>
        <p:nvSpPr>
          <p:cNvPr id="90118" name="Text Box 6"/>
          <p:cNvSpPr txBox="1">
            <a:spLocks noChangeArrowheads="1"/>
          </p:cNvSpPr>
          <p:nvPr/>
        </p:nvSpPr>
        <p:spPr bwMode="auto">
          <a:xfrm>
            <a:off x="1587500" y="2695575"/>
            <a:ext cx="1624013"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endParaRPr lang="en-US" altLang="cs-CZ">
              <a:latin typeface="Arial" panose="020B0604020202020204" pitchFamily="34" charset="0"/>
            </a:endParaRPr>
          </a:p>
        </p:txBody>
      </p:sp>
      <p:sp>
        <p:nvSpPr>
          <p:cNvPr id="90119" name="Text Box 7"/>
          <p:cNvSpPr txBox="1">
            <a:spLocks noChangeArrowheads="1"/>
          </p:cNvSpPr>
          <p:nvPr/>
        </p:nvSpPr>
        <p:spPr bwMode="auto">
          <a:xfrm>
            <a:off x="4914900" y="3784600"/>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0120" name="Oval 8"/>
          <p:cNvSpPr>
            <a:spLocks noChangeArrowheads="1"/>
          </p:cNvSpPr>
          <p:nvPr/>
        </p:nvSpPr>
        <p:spPr bwMode="auto">
          <a:xfrm>
            <a:off x="4064000" y="2082800"/>
            <a:ext cx="2166938" cy="20415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endParaRPr lang="en-US" altLang="cs-CZ">
              <a:latin typeface="Arial" panose="020B0604020202020204" pitchFamily="34" charset="0"/>
            </a:endParaRPr>
          </a:p>
        </p:txBody>
      </p:sp>
      <p:sp>
        <p:nvSpPr>
          <p:cNvPr id="90121" name="Text Box 9"/>
          <p:cNvSpPr txBox="1">
            <a:spLocks noChangeArrowheads="1"/>
          </p:cNvSpPr>
          <p:nvPr/>
        </p:nvSpPr>
        <p:spPr bwMode="auto">
          <a:xfrm>
            <a:off x="5457825" y="3035300"/>
            <a:ext cx="1855788" cy="3476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Pokárání</a:t>
            </a:r>
          </a:p>
        </p:txBody>
      </p:sp>
      <p:sp>
        <p:nvSpPr>
          <p:cNvPr id="90122" name="Text Box 10"/>
          <p:cNvSpPr txBox="1">
            <a:spLocks noChangeArrowheads="1"/>
          </p:cNvSpPr>
          <p:nvPr/>
        </p:nvSpPr>
        <p:spPr bwMode="auto">
          <a:xfrm>
            <a:off x="3289300" y="2968625"/>
            <a:ext cx="1855788" cy="34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Výkon</a:t>
            </a:r>
          </a:p>
        </p:txBody>
      </p:sp>
      <p:sp>
        <p:nvSpPr>
          <p:cNvPr id="90123" name="Line 11"/>
          <p:cNvSpPr>
            <a:spLocks noChangeShapeType="1"/>
          </p:cNvSpPr>
          <p:nvPr/>
        </p:nvSpPr>
        <p:spPr bwMode="auto">
          <a:xfrm>
            <a:off x="6153150" y="2900363"/>
            <a:ext cx="0" cy="1349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0124" name="Line 12"/>
          <p:cNvSpPr>
            <a:spLocks noChangeShapeType="1"/>
          </p:cNvSpPr>
          <p:nvPr/>
        </p:nvSpPr>
        <p:spPr bwMode="auto">
          <a:xfrm>
            <a:off x="4140200" y="35798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0125" name="Text Box 13"/>
          <p:cNvSpPr txBox="1">
            <a:spLocks noChangeArrowheads="1"/>
          </p:cNvSpPr>
          <p:nvPr/>
        </p:nvSpPr>
        <p:spPr bwMode="auto">
          <a:xfrm>
            <a:off x="4991100" y="1743075"/>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0126" name="Text Box 14"/>
          <p:cNvSpPr txBox="1">
            <a:spLocks noChangeArrowheads="1"/>
          </p:cNvSpPr>
          <p:nvPr/>
        </p:nvSpPr>
        <p:spPr bwMode="auto">
          <a:xfrm>
            <a:off x="4991100" y="3784600"/>
            <a:ext cx="3333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0127" name="Line 15"/>
          <p:cNvSpPr>
            <a:spLocks noChangeShapeType="1"/>
          </p:cNvSpPr>
          <p:nvPr/>
        </p:nvSpPr>
        <p:spPr bwMode="auto">
          <a:xfrm flipH="1" flipV="1">
            <a:off x="4095750" y="3257550"/>
            <a:ext cx="9525" cy="119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0128" name="Text Box 16"/>
          <p:cNvSpPr txBox="1">
            <a:spLocks noChangeArrowheads="1"/>
          </p:cNvSpPr>
          <p:nvPr/>
        </p:nvSpPr>
        <p:spPr bwMode="auto">
          <a:xfrm>
            <a:off x="4991100" y="2695575"/>
            <a:ext cx="3873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a:t>
            </a:r>
          </a:p>
        </p:txBody>
      </p:sp>
      <p:sp>
        <p:nvSpPr>
          <p:cNvPr id="90129" name="TextovéPole 16"/>
          <p:cNvSpPr txBox="1">
            <a:spLocks noChangeArrowheads="1"/>
          </p:cNvSpPr>
          <p:nvPr/>
        </p:nvSpPr>
        <p:spPr bwMode="auto">
          <a:xfrm>
            <a:off x="2538413" y="4752975"/>
            <a:ext cx="467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r>
              <a:rPr lang="cs-CZ" altLang="cs-CZ"/>
              <a:t>Sudý nebo nulový počet </a:t>
            </a:r>
            <a:r>
              <a:rPr lang="cs-CZ" altLang="cs-CZ" b="1"/>
              <a:t>o</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819150" y="287338"/>
            <a:ext cx="8355013" cy="1081087"/>
          </a:xfrm>
        </p:spPr>
        <p:txBody>
          <a:bodyPr/>
          <a:lstStyle/>
          <a:p>
            <a:pPr eaLnBrk="1" hangingPunct="1"/>
            <a:r>
              <a:rPr lang="cs-CZ" altLang="cs-CZ" smtClean="0"/>
              <a:t>Přesun zátěže</a:t>
            </a:r>
          </a:p>
        </p:txBody>
      </p:sp>
      <p:sp>
        <p:nvSpPr>
          <p:cNvPr id="91139" name="Oval 3"/>
          <p:cNvSpPr>
            <a:spLocks noChangeArrowheads="1"/>
          </p:cNvSpPr>
          <p:nvPr/>
        </p:nvSpPr>
        <p:spPr bwMode="auto">
          <a:xfrm>
            <a:off x="655638" y="1655763"/>
            <a:ext cx="3030537" cy="20875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1140" name="Oval 4"/>
          <p:cNvSpPr>
            <a:spLocks noChangeArrowheads="1"/>
          </p:cNvSpPr>
          <p:nvPr/>
        </p:nvSpPr>
        <p:spPr bwMode="auto">
          <a:xfrm>
            <a:off x="492125" y="3743325"/>
            <a:ext cx="3357563" cy="20891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1141" name="Text Box 5"/>
          <p:cNvSpPr txBox="1">
            <a:spLocks noChangeArrowheads="1"/>
          </p:cNvSpPr>
          <p:nvPr/>
        </p:nvSpPr>
        <p:spPr bwMode="auto">
          <a:xfrm>
            <a:off x="1638300" y="1368425"/>
            <a:ext cx="1228725"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Vnější řešení</a:t>
            </a:r>
          </a:p>
        </p:txBody>
      </p:sp>
      <p:sp>
        <p:nvSpPr>
          <p:cNvPr id="91142" name="Text Box 6"/>
          <p:cNvSpPr txBox="1">
            <a:spLocks noChangeArrowheads="1"/>
          </p:cNvSpPr>
          <p:nvPr/>
        </p:nvSpPr>
        <p:spPr bwMode="auto">
          <a:xfrm>
            <a:off x="1311275" y="3311525"/>
            <a:ext cx="188277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Symptonm</a:t>
            </a:r>
          </a:p>
        </p:txBody>
      </p:sp>
      <p:sp>
        <p:nvSpPr>
          <p:cNvPr id="91143" name="Text Box 7"/>
          <p:cNvSpPr txBox="1">
            <a:spLocks noChangeArrowheads="1"/>
          </p:cNvSpPr>
          <p:nvPr/>
        </p:nvSpPr>
        <p:spPr bwMode="auto">
          <a:xfrm>
            <a:off x="1311275" y="3311525"/>
            <a:ext cx="1882775"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Symptom problému</a:t>
            </a:r>
          </a:p>
        </p:txBody>
      </p:sp>
      <p:sp>
        <p:nvSpPr>
          <p:cNvPr id="91144" name="Text Box 8"/>
          <p:cNvSpPr txBox="1">
            <a:spLocks noChangeArrowheads="1"/>
          </p:cNvSpPr>
          <p:nvPr/>
        </p:nvSpPr>
        <p:spPr bwMode="auto">
          <a:xfrm>
            <a:off x="1311275" y="5327650"/>
            <a:ext cx="1882775"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Vnitřní řešení</a:t>
            </a:r>
          </a:p>
        </p:txBody>
      </p:sp>
      <p:sp>
        <p:nvSpPr>
          <p:cNvPr id="91145" name="Freeform 9"/>
          <p:cNvSpPr>
            <a:spLocks/>
          </p:cNvSpPr>
          <p:nvPr/>
        </p:nvSpPr>
        <p:spPr bwMode="auto">
          <a:xfrm>
            <a:off x="2867025" y="1295400"/>
            <a:ext cx="2238375" cy="4621213"/>
          </a:xfrm>
          <a:custGeom>
            <a:avLst/>
            <a:gdLst>
              <a:gd name="T0" fmla="*/ 0 w 1312"/>
              <a:gd name="T1" fmla="*/ 2147483647 h 3008"/>
              <a:gd name="T2" fmla="*/ 2147483647 w 1312"/>
              <a:gd name="T3" fmla="*/ 2147483647 h 3008"/>
              <a:gd name="T4" fmla="*/ 2147483647 w 1312"/>
              <a:gd name="T5" fmla="*/ 2147483647 h 3008"/>
              <a:gd name="T6" fmla="*/ 2147483647 w 1312"/>
              <a:gd name="T7" fmla="*/ 2147483647 h 3008"/>
              <a:gd name="T8" fmla="*/ 2147483647 w 1312"/>
              <a:gd name="T9" fmla="*/ 2147483647 h 3008"/>
              <a:gd name="T10" fmla="*/ 0 60000 65536"/>
              <a:gd name="T11" fmla="*/ 0 60000 65536"/>
              <a:gd name="T12" fmla="*/ 0 60000 65536"/>
              <a:gd name="T13" fmla="*/ 0 60000 65536"/>
              <a:gd name="T14" fmla="*/ 0 60000 65536"/>
              <a:gd name="T15" fmla="*/ 0 w 1312"/>
              <a:gd name="T16" fmla="*/ 0 h 3008"/>
              <a:gd name="T17" fmla="*/ 1312 w 1312"/>
              <a:gd name="T18" fmla="*/ 3008 h 3008"/>
            </a:gdLst>
            <a:ahLst/>
            <a:cxnLst>
              <a:cxn ang="T10">
                <a:pos x="T0" y="T1"/>
              </a:cxn>
              <a:cxn ang="T11">
                <a:pos x="T2" y="T3"/>
              </a:cxn>
              <a:cxn ang="T12">
                <a:pos x="T4" y="T5"/>
              </a:cxn>
              <a:cxn ang="T13">
                <a:pos x="T6" y="T7"/>
              </a:cxn>
              <a:cxn ang="T14">
                <a:pos x="T8" y="T9"/>
              </a:cxn>
            </a:cxnLst>
            <a:rect l="T15" t="T16" r="T17" b="T18"/>
            <a:pathLst>
              <a:path w="1312" h="3008">
                <a:moveTo>
                  <a:pt x="0" y="216"/>
                </a:moveTo>
                <a:cubicBezTo>
                  <a:pt x="228" y="108"/>
                  <a:pt x="456" y="0"/>
                  <a:pt x="672" y="216"/>
                </a:cubicBezTo>
                <a:cubicBezTo>
                  <a:pt x="888" y="432"/>
                  <a:pt x="1280" y="1088"/>
                  <a:pt x="1296" y="1512"/>
                </a:cubicBezTo>
                <a:cubicBezTo>
                  <a:pt x="1312" y="1936"/>
                  <a:pt x="952" y="2512"/>
                  <a:pt x="768" y="2760"/>
                </a:cubicBezTo>
                <a:cubicBezTo>
                  <a:pt x="584" y="3008"/>
                  <a:pt x="288" y="2960"/>
                  <a:pt x="192" y="30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1146" name="Text Box 10"/>
          <p:cNvSpPr txBox="1">
            <a:spLocks noChangeArrowheads="1"/>
          </p:cNvSpPr>
          <p:nvPr/>
        </p:nvSpPr>
        <p:spPr bwMode="auto">
          <a:xfrm>
            <a:off x="4341813" y="3240088"/>
            <a:ext cx="1884362" cy="78581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Schopnost řešit</a:t>
            </a:r>
          </a:p>
        </p:txBody>
      </p:sp>
      <p:sp>
        <p:nvSpPr>
          <p:cNvPr id="91147" name="Line 11"/>
          <p:cNvSpPr>
            <a:spLocks noChangeShapeType="1"/>
          </p:cNvSpPr>
          <p:nvPr/>
        </p:nvSpPr>
        <p:spPr bwMode="auto">
          <a:xfrm flipV="1">
            <a:off x="1146175" y="3887788"/>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48" name="Line 12"/>
          <p:cNvSpPr>
            <a:spLocks noChangeShapeType="1"/>
          </p:cNvSpPr>
          <p:nvPr/>
        </p:nvSpPr>
        <p:spPr bwMode="auto">
          <a:xfrm flipH="1">
            <a:off x="3194050" y="5543550"/>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49" name="Line 13"/>
          <p:cNvSpPr>
            <a:spLocks noChangeShapeType="1"/>
          </p:cNvSpPr>
          <p:nvPr/>
        </p:nvSpPr>
        <p:spPr bwMode="auto">
          <a:xfrm flipH="1">
            <a:off x="3194050" y="5865813"/>
            <a:ext cx="201613" cy="38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50" name="Line 14"/>
          <p:cNvSpPr>
            <a:spLocks noChangeShapeType="1"/>
          </p:cNvSpPr>
          <p:nvPr/>
        </p:nvSpPr>
        <p:spPr bwMode="auto">
          <a:xfrm>
            <a:off x="4935538" y="3086100"/>
            <a:ext cx="61912" cy="1539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51" name="Line 15"/>
          <p:cNvSpPr>
            <a:spLocks noChangeShapeType="1"/>
          </p:cNvSpPr>
          <p:nvPr/>
        </p:nvSpPr>
        <p:spPr bwMode="auto">
          <a:xfrm flipH="1" flipV="1">
            <a:off x="2867025" y="1776413"/>
            <a:ext cx="82550" cy="238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52" name="Line 16"/>
          <p:cNvSpPr>
            <a:spLocks noChangeShapeType="1"/>
          </p:cNvSpPr>
          <p:nvPr/>
        </p:nvSpPr>
        <p:spPr bwMode="auto">
          <a:xfrm>
            <a:off x="1146175" y="3475038"/>
            <a:ext cx="153988"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1153" name="Text Box 17"/>
          <p:cNvSpPr txBox="1">
            <a:spLocks noChangeArrowheads="1"/>
          </p:cNvSpPr>
          <p:nvPr/>
        </p:nvSpPr>
        <p:spPr bwMode="auto">
          <a:xfrm>
            <a:off x="1801813" y="2519363"/>
            <a:ext cx="655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B1</a:t>
            </a:r>
          </a:p>
        </p:txBody>
      </p:sp>
      <p:sp>
        <p:nvSpPr>
          <p:cNvPr id="91154" name="Text Box 18"/>
          <p:cNvSpPr txBox="1">
            <a:spLocks noChangeArrowheads="1"/>
          </p:cNvSpPr>
          <p:nvPr/>
        </p:nvSpPr>
        <p:spPr bwMode="auto">
          <a:xfrm>
            <a:off x="2047875" y="4535488"/>
            <a:ext cx="655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B1</a:t>
            </a:r>
          </a:p>
        </p:txBody>
      </p:sp>
      <p:sp>
        <p:nvSpPr>
          <p:cNvPr id="91155" name="Text Box 19"/>
          <p:cNvSpPr txBox="1">
            <a:spLocks noChangeArrowheads="1"/>
          </p:cNvSpPr>
          <p:nvPr/>
        </p:nvSpPr>
        <p:spPr bwMode="auto">
          <a:xfrm>
            <a:off x="3603625" y="3455988"/>
            <a:ext cx="655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R3</a:t>
            </a:r>
          </a:p>
        </p:txBody>
      </p:sp>
      <p:sp>
        <p:nvSpPr>
          <p:cNvPr id="91156" name="Text Box 20"/>
          <p:cNvSpPr txBox="1">
            <a:spLocks noChangeArrowheads="1"/>
          </p:cNvSpPr>
          <p:nvPr/>
        </p:nvSpPr>
        <p:spPr bwMode="auto">
          <a:xfrm>
            <a:off x="819150" y="28082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1157" name="Text Box 21"/>
          <p:cNvSpPr txBox="1">
            <a:spLocks noChangeArrowheads="1"/>
          </p:cNvSpPr>
          <p:nvPr/>
        </p:nvSpPr>
        <p:spPr bwMode="auto">
          <a:xfrm>
            <a:off x="736600" y="4176713"/>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1158" name="Text Box 22"/>
          <p:cNvSpPr txBox="1">
            <a:spLocks noChangeArrowheads="1"/>
          </p:cNvSpPr>
          <p:nvPr/>
        </p:nvSpPr>
        <p:spPr bwMode="auto">
          <a:xfrm>
            <a:off x="3030538" y="21605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1159" name="Text Box 23"/>
          <p:cNvSpPr txBox="1">
            <a:spLocks noChangeArrowheads="1"/>
          </p:cNvSpPr>
          <p:nvPr/>
        </p:nvSpPr>
        <p:spPr bwMode="auto">
          <a:xfrm>
            <a:off x="3276600" y="4895850"/>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1160" name="Text Box 24"/>
          <p:cNvSpPr txBox="1">
            <a:spLocks noChangeArrowheads="1"/>
          </p:cNvSpPr>
          <p:nvPr/>
        </p:nvSpPr>
        <p:spPr bwMode="auto">
          <a:xfrm>
            <a:off x="4013200" y="5616575"/>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1161" name="Text Box 25"/>
          <p:cNvSpPr txBox="1">
            <a:spLocks noChangeArrowheads="1"/>
          </p:cNvSpPr>
          <p:nvPr/>
        </p:nvSpPr>
        <p:spPr bwMode="auto">
          <a:xfrm>
            <a:off x="4914900" y="25923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1162" name="Text Box 26"/>
          <p:cNvSpPr txBox="1">
            <a:spLocks noChangeArrowheads="1"/>
          </p:cNvSpPr>
          <p:nvPr/>
        </p:nvSpPr>
        <p:spPr bwMode="auto">
          <a:xfrm>
            <a:off x="5897563" y="1728788"/>
            <a:ext cx="270351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i="1">
                <a:latin typeface="Times New Roman" panose="02020603050405020304" pitchFamily="18" charset="0"/>
              </a:rPr>
              <a:t>Vnější pomoc snižuje schopnost řešit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smtClean="0"/>
              <a:t>Byznys je vždy spojen s rizikem</a:t>
            </a:r>
          </a:p>
        </p:txBody>
      </p:sp>
      <p:sp>
        <p:nvSpPr>
          <p:cNvPr id="28675" name="Zástupný symbol pro obsah 2"/>
          <p:cNvSpPr>
            <a:spLocks noGrp="1"/>
          </p:cNvSpPr>
          <p:nvPr>
            <p:ph idx="1"/>
          </p:nvPr>
        </p:nvSpPr>
        <p:spPr/>
        <p:txBody>
          <a:bodyPr/>
          <a:lstStyle/>
          <a:p>
            <a:r>
              <a:rPr lang="cs-CZ" altLang="cs-CZ" smtClean="0"/>
              <a:t>Ne každé riziko je žádoucí mzahrnout do podpory IS</a:t>
            </a:r>
          </a:p>
          <a:p>
            <a:r>
              <a:rPr lang="cs-CZ" altLang="cs-CZ" smtClean="0"/>
              <a:t>Byznys procesy zvláště v SME je obtížné, není smysluplné, plně automatizovat</a:t>
            </a:r>
          </a:p>
          <a:p>
            <a:r>
              <a:rPr lang="cs-CZ" altLang="cs-CZ" smtClean="0"/>
              <a:t>Enhancive maintenence pro potřeby provozu je vhodné svěřit především  „těm dole“</a:t>
            </a:r>
          </a:p>
          <a:p>
            <a:endParaRPr lang="cs-CZ" altLang="cs-CZ" smtClean="0"/>
          </a:p>
        </p:txBody>
      </p:sp>
      <p:sp>
        <p:nvSpPr>
          <p:cNvPr id="4" name="Zástupný symbol pro datum 3"/>
          <p:cNvSpPr>
            <a:spLocks noGrp="1"/>
          </p:cNvSpPr>
          <p:nvPr>
            <p:ph type="dt" sz="quarter" idx="10"/>
          </p:nvPr>
        </p:nvSpPr>
        <p:spPr/>
        <p:txBody>
          <a:bodyPr/>
          <a:lstStyle/>
          <a:p>
            <a:pPr>
              <a:defRPr/>
            </a:pPr>
            <a:fld id="{0EB4AFD0-E324-40BA-A8A7-8683E1307103}" type="datetime1">
              <a:rPr lang="cs-CZ" smtClean="0"/>
              <a:pPr>
                <a:defRPr/>
              </a:pPr>
              <a:t>3.10.2015</a:t>
            </a:fld>
            <a:endParaRPr lang="cs-CZ"/>
          </a:p>
        </p:txBody>
      </p:sp>
      <p:sp>
        <p:nvSpPr>
          <p:cNvPr id="5" name="Zástupný symbol pro číslo snímku 4"/>
          <p:cNvSpPr>
            <a:spLocks noGrp="1"/>
          </p:cNvSpPr>
          <p:nvPr>
            <p:ph type="sldNum" sz="quarter" idx="12"/>
          </p:nvPr>
        </p:nvSpPr>
        <p:spPr/>
        <p:txBody>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fld id="{CF7F4D8B-9BD8-4C06-8CB8-232716A8BBD2}" type="slidenum">
              <a:rPr lang="cs-CZ" altLang="cs-CZ">
                <a:latin typeface="Arial" panose="020B0604020202020204" pitchFamily="34" charset="0"/>
              </a:rPr>
              <a:pPr eaLnBrk="1" hangingPunct="1"/>
              <a:t>9</a:t>
            </a:fld>
            <a:endParaRPr lang="cs-CZ" altLang="cs-CZ">
              <a:latin typeface="Arial" panose="020B0604020202020204" pitchFamily="34" charset="0"/>
            </a:endParaRPr>
          </a:p>
        </p:txBody>
      </p:sp>
    </p:spTree>
    <p:extLst>
      <p:ext uri="{BB962C8B-B14F-4D97-AF65-F5344CB8AC3E}">
        <p14:creationId xmlns:p14="http://schemas.microsoft.com/office/powerpoint/2010/main" val="33419649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819150" y="287338"/>
            <a:ext cx="8355013" cy="1081087"/>
          </a:xfrm>
        </p:spPr>
        <p:txBody>
          <a:bodyPr/>
          <a:lstStyle/>
          <a:p>
            <a:pPr eaLnBrk="1" hangingPunct="1"/>
            <a:r>
              <a:rPr lang="cs-CZ" altLang="cs-CZ" smtClean="0"/>
              <a:t>Přesun zátěže</a:t>
            </a:r>
          </a:p>
        </p:txBody>
      </p:sp>
      <p:sp>
        <p:nvSpPr>
          <p:cNvPr id="92163" name="Oval 3"/>
          <p:cNvSpPr>
            <a:spLocks noChangeArrowheads="1"/>
          </p:cNvSpPr>
          <p:nvPr/>
        </p:nvSpPr>
        <p:spPr bwMode="auto">
          <a:xfrm>
            <a:off x="655638" y="1655763"/>
            <a:ext cx="3030537" cy="20875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2164" name="Oval 4"/>
          <p:cNvSpPr>
            <a:spLocks noChangeArrowheads="1"/>
          </p:cNvSpPr>
          <p:nvPr/>
        </p:nvSpPr>
        <p:spPr bwMode="auto">
          <a:xfrm>
            <a:off x="492125" y="3743325"/>
            <a:ext cx="3357563" cy="20891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2165" name="Text Box 5"/>
          <p:cNvSpPr txBox="1">
            <a:spLocks noChangeArrowheads="1"/>
          </p:cNvSpPr>
          <p:nvPr/>
        </p:nvSpPr>
        <p:spPr bwMode="auto">
          <a:xfrm>
            <a:off x="1638300" y="1368425"/>
            <a:ext cx="1228725"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Au pair</a:t>
            </a:r>
          </a:p>
        </p:txBody>
      </p:sp>
      <p:sp>
        <p:nvSpPr>
          <p:cNvPr id="92166" name="Text Box 6"/>
          <p:cNvSpPr txBox="1">
            <a:spLocks noChangeArrowheads="1"/>
          </p:cNvSpPr>
          <p:nvPr/>
        </p:nvSpPr>
        <p:spPr bwMode="auto">
          <a:xfrm>
            <a:off x="1311275" y="3311525"/>
            <a:ext cx="188277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Symptonm</a:t>
            </a:r>
          </a:p>
        </p:txBody>
      </p:sp>
      <p:sp>
        <p:nvSpPr>
          <p:cNvPr id="92167" name="Text Box 7"/>
          <p:cNvSpPr txBox="1">
            <a:spLocks noChangeArrowheads="1"/>
          </p:cNvSpPr>
          <p:nvPr/>
        </p:nvSpPr>
        <p:spPr bwMode="auto">
          <a:xfrm>
            <a:off x="1311275" y="3311525"/>
            <a:ext cx="1882775"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Vztah k dětem</a:t>
            </a:r>
          </a:p>
        </p:txBody>
      </p:sp>
      <p:sp>
        <p:nvSpPr>
          <p:cNvPr id="92168" name="Text Box 8"/>
          <p:cNvSpPr txBox="1">
            <a:spLocks noChangeArrowheads="1"/>
          </p:cNvSpPr>
          <p:nvPr/>
        </p:nvSpPr>
        <p:spPr bwMode="auto">
          <a:xfrm>
            <a:off x="1720850" y="5400675"/>
            <a:ext cx="1473200" cy="7858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Najít si čas</a:t>
            </a:r>
          </a:p>
        </p:txBody>
      </p:sp>
      <p:sp>
        <p:nvSpPr>
          <p:cNvPr id="92169" name="Freeform 9"/>
          <p:cNvSpPr>
            <a:spLocks/>
          </p:cNvSpPr>
          <p:nvPr/>
        </p:nvSpPr>
        <p:spPr bwMode="auto">
          <a:xfrm>
            <a:off x="2867025" y="1295400"/>
            <a:ext cx="2238375" cy="4621213"/>
          </a:xfrm>
          <a:custGeom>
            <a:avLst/>
            <a:gdLst>
              <a:gd name="T0" fmla="*/ 0 w 1312"/>
              <a:gd name="T1" fmla="*/ 2147483647 h 3008"/>
              <a:gd name="T2" fmla="*/ 2147483647 w 1312"/>
              <a:gd name="T3" fmla="*/ 2147483647 h 3008"/>
              <a:gd name="T4" fmla="*/ 2147483647 w 1312"/>
              <a:gd name="T5" fmla="*/ 2147483647 h 3008"/>
              <a:gd name="T6" fmla="*/ 2147483647 w 1312"/>
              <a:gd name="T7" fmla="*/ 2147483647 h 3008"/>
              <a:gd name="T8" fmla="*/ 2147483647 w 1312"/>
              <a:gd name="T9" fmla="*/ 2147483647 h 3008"/>
              <a:gd name="T10" fmla="*/ 0 60000 65536"/>
              <a:gd name="T11" fmla="*/ 0 60000 65536"/>
              <a:gd name="T12" fmla="*/ 0 60000 65536"/>
              <a:gd name="T13" fmla="*/ 0 60000 65536"/>
              <a:gd name="T14" fmla="*/ 0 60000 65536"/>
              <a:gd name="T15" fmla="*/ 0 w 1312"/>
              <a:gd name="T16" fmla="*/ 0 h 3008"/>
              <a:gd name="T17" fmla="*/ 1312 w 1312"/>
              <a:gd name="T18" fmla="*/ 3008 h 3008"/>
            </a:gdLst>
            <a:ahLst/>
            <a:cxnLst>
              <a:cxn ang="T10">
                <a:pos x="T0" y="T1"/>
              </a:cxn>
              <a:cxn ang="T11">
                <a:pos x="T2" y="T3"/>
              </a:cxn>
              <a:cxn ang="T12">
                <a:pos x="T4" y="T5"/>
              </a:cxn>
              <a:cxn ang="T13">
                <a:pos x="T6" y="T7"/>
              </a:cxn>
              <a:cxn ang="T14">
                <a:pos x="T8" y="T9"/>
              </a:cxn>
            </a:cxnLst>
            <a:rect l="T15" t="T16" r="T17" b="T18"/>
            <a:pathLst>
              <a:path w="1312" h="3008">
                <a:moveTo>
                  <a:pt x="0" y="216"/>
                </a:moveTo>
                <a:cubicBezTo>
                  <a:pt x="228" y="108"/>
                  <a:pt x="456" y="0"/>
                  <a:pt x="672" y="216"/>
                </a:cubicBezTo>
                <a:cubicBezTo>
                  <a:pt x="888" y="432"/>
                  <a:pt x="1280" y="1088"/>
                  <a:pt x="1296" y="1512"/>
                </a:cubicBezTo>
                <a:cubicBezTo>
                  <a:pt x="1312" y="1936"/>
                  <a:pt x="952" y="2512"/>
                  <a:pt x="768" y="2760"/>
                </a:cubicBezTo>
                <a:cubicBezTo>
                  <a:pt x="584" y="3008"/>
                  <a:pt x="288" y="2960"/>
                  <a:pt x="192" y="30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2170" name="Text Box 10"/>
          <p:cNvSpPr txBox="1">
            <a:spLocks noChangeArrowheads="1"/>
          </p:cNvSpPr>
          <p:nvPr/>
        </p:nvSpPr>
        <p:spPr bwMode="auto">
          <a:xfrm>
            <a:off x="4341813" y="3240088"/>
            <a:ext cx="1884362" cy="11303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Najít k dětem cestu</a:t>
            </a:r>
          </a:p>
        </p:txBody>
      </p:sp>
      <p:sp>
        <p:nvSpPr>
          <p:cNvPr id="92171" name="Line 11"/>
          <p:cNvSpPr>
            <a:spLocks noChangeShapeType="1"/>
          </p:cNvSpPr>
          <p:nvPr/>
        </p:nvSpPr>
        <p:spPr bwMode="auto">
          <a:xfrm flipV="1">
            <a:off x="1146175" y="3887788"/>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2" name="Line 12"/>
          <p:cNvSpPr>
            <a:spLocks noChangeShapeType="1"/>
          </p:cNvSpPr>
          <p:nvPr/>
        </p:nvSpPr>
        <p:spPr bwMode="auto">
          <a:xfrm flipH="1">
            <a:off x="3194050" y="5543550"/>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3" name="Line 13"/>
          <p:cNvSpPr>
            <a:spLocks noChangeShapeType="1"/>
          </p:cNvSpPr>
          <p:nvPr/>
        </p:nvSpPr>
        <p:spPr bwMode="auto">
          <a:xfrm flipH="1">
            <a:off x="3194050" y="5865813"/>
            <a:ext cx="201613" cy="38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4" name="Line 14"/>
          <p:cNvSpPr>
            <a:spLocks noChangeShapeType="1"/>
          </p:cNvSpPr>
          <p:nvPr/>
        </p:nvSpPr>
        <p:spPr bwMode="auto">
          <a:xfrm>
            <a:off x="4935538" y="3086100"/>
            <a:ext cx="61912" cy="1539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5" name="Line 15"/>
          <p:cNvSpPr>
            <a:spLocks noChangeShapeType="1"/>
          </p:cNvSpPr>
          <p:nvPr/>
        </p:nvSpPr>
        <p:spPr bwMode="auto">
          <a:xfrm flipH="1" flipV="1">
            <a:off x="2867025" y="1776413"/>
            <a:ext cx="82550" cy="238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6" name="Line 16"/>
          <p:cNvSpPr>
            <a:spLocks noChangeShapeType="1"/>
          </p:cNvSpPr>
          <p:nvPr/>
        </p:nvSpPr>
        <p:spPr bwMode="auto">
          <a:xfrm>
            <a:off x="1146175" y="3475038"/>
            <a:ext cx="153988"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2177" name="Text Box 17"/>
          <p:cNvSpPr txBox="1">
            <a:spLocks noChangeArrowheads="1"/>
          </p:cNvSpPr>
          <p:nvPr/>
        </p:nvSpPr>
        <p:spPr bwMode="auto">
          <a:xfrm>
            <a:off x="1801813" y="2519363"/>
            <a:ext cx="655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B1</a:t>
            </a:r>
          </a:p>
        </p:txBody>
      </p:sp>
      <p:sp>
        <p:nvSpPr>
          <p:cNvPr id="92178" name="Text Box 18"/>
          <p:cNvSpPr txBox="1">
            <a:spLocks noChangeArrowheads="1"/>
          </p:cNvSpPr>
          <p:nvPr/>
        </p:nvSpPr>
        <p:spPr bwMode="auto">
          <a:xfrm>
            <a:off x="2047875" y="4535488"/>
            <a:ext cx="655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B1</a:t>
            </a:r>
          </a:p>
        </p:txBody>
      </p:sp>
      <p:sp>
        <p:nvSpPr>
          <p:cNvPr id="92179" name="Text Box 19"/>
          <p:cNvSpPr txBox="1">
            <a:spLocks noChangeArrowheads="1"/>
          </p:cNvSpPr>
          <p:nvPr/>
        </p:nvSpPr>
        <p:spPr bwMode="auto">
          <a:xfrm>
            <a:off x="3603625" y="3455988"/>
            <a:ext cx="655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R3</a:t>
            </a:r>
          </a:p>
        </p:txBody>
      </p:sp>
      <p:sp>
        <p:nvSpPr>
          <p:cNvPr id="92180" name="Text Box 20"/>
          <p:cNvSpPr txBox="1">
            <a:spLocks noChangeArrowheads="1"/>
          </p:cNvSpPr>
          <p:nvPr/>
        </p:nvSpPr>
        <p:spPr bwMode="auto">
          <a:xfrm>
            <a:off x="819150" y="28082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2181" name="Text Box 21"/>
          <p:cNvSpPr txBox="1">
            <a:spLocks noChangeArrowheads="1"/>
          </p:cNvSpPr>
          <p:nvPr/>
        </p:nvSpPr>
        <p:spPr bwMode="auto">
          <a:xfrm>
            <a:off x="736600" y="4176713"/>
            <a:ext cx="4921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dirty="0">
                <a:latin typeface="Arial" panose="020B0604020202020204" pitchFamily="34" charset="0"/>
              </a:rPr>
              <a:t>s</a:t>
            </a:r>
          </a:p>
        </p:txBody>
      </p:sp>
      <p:sp>
        <p:nvSpPr>
          <p:cNvPr id="92182" name="Text Box 22"/>
          <p:cNvSpPr txBox="1">
            <a:spLocks noChangeArrowheads="1"/>
          </p:cNvSpPr>
          <p:nvPr/>
        </p:nvSpPr>
        <p:spPr bwMode="auto">
          <a:xfrm>
            <a:off x="3030538" y="21605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2183" name="Text Box 23"/>
          <p:cNvSpPr txBox="1">
            <a:spLocks noChangeArrowheads="1"/>
          </p:cNvSpPr>
          <p:nvPr/>
        </p:nvSpPr>
        <p:spPr bwMode="auto">
          <a:xfrm>
            <a:off x="3276600" y="4895850"/>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2184" name="Text Box 24"/>
          <p:cNvSpPr txBox="1">
            <a:spLocks noChangeArrowheads="1"/>
          </p:cNvSpPr>
          <p:nvPr/>
        </p:nvSpPr>
        <p:spPr bwMode="auto">
          <a:xfrm>
            <a:off x="4013200" y="5616575"/>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2185" name="Text Box 25"/>
          <p:cNvSpPr txBox="1">
            <a:spLocks noChangeArrowheads="1"/>
          </p:cNvSpPr>
          <p:nvPr/>
        </p:nvSpPr>
        <p:spPr bwMode="auto">
          <a:xfrm>
            <a:off x="4914900" y="2592388"/>
            <a:ext cx="49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2186" name="Text Box 26"/>
          <p:cNvSpPr txBox="1">
            <a:spLocks noChangeArrowheads="1"/>
          </p:cNvSpPr>
          <p:nvPr/>
        </p:nvSpPr>
        <p:spPr bwMode="auto">
          <a:xfrm>
            <a:off x="5734050" y="1439863"/>
            <a:ext cx="2703513"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i="1">
                <a:latin typeface="Times New Roman" panose="02020603050405020304" pitchFamily="18" charset="0"/>
              </a:rPr>
              <a:t>Vnější pomoc snižuje schopnost řešit</a:t>
            </a:r>
          </a:p>
        </p:txBody>
      </p:sp>
      <p:sp>
        <p:nvSpPr>
          <p:cNvPr id="92187" name="Text Box 27"/>
          <p:cNvSpPr txBox="1">
            <a:spLocks noChangeArrowheads="1"/>
          </p:cNvSpPr>
          <p:nvPr/>
        </p:nvSpPr>
        <p:spPr bwMode="auto">
          <a:xfrm>
            <a:off x="5816600" y="4679950"/>
            <a:ext cx="40132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i="1">
                <a:latin typeface="Times New Roman" panose="02020603050405020304" pitchFamily="18" charset="0"/>
              </a:rPr>
              <a:t>Mimořádné odměny</a:t>
            </a:r>
          </a:p>
          <a:p>
            <a:pPr algn="l" eaLnBrk="1" hangingPunct="1">
              <a:spcBef>
                <a:spcPct val="50000"/>
              </a:spcBef>
            </a:pPr>
            <a:r>
              <a:rPr lang="cs-CZ" altLang="cs-CZ" sz="2400" i="1">
                <a:latin typeface="Times New Roman" panose="02020603050405020304" pitchFamily="18" charset="0"/>
              </a:rPr>
              <a:t>Vnější pomoc (ousourcing)</a:t>
            </a:r>
          </a:p>
          <a:p>
            <a:pPr algn="l" eaLnBrk="1" hangingPunct="1">
              <a:spcBef>
                <a:spcPct val="50000"/>
              </a:spcBef>
            </a:pPr>
            <a:r>
              <a:rPr lang="cs-CZ" altLang="cs-CZ" sz="2400" i="1">
                <a:latin typeface="Times New Roman" panose="02020603050405020304" pitchFamily="18" charset="0"/>
              </a:rPr>
              <a:t>Externisté</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657225" y="382588"/>
            <a:ext cx="8847138" cy="1079500"/>
          </a:xfrm>
        </p:spPr>
        <p:txBody>
          <a:bodyPr/>
          <a:lstStyle/>
          <a:p>
            <a:pPr eaLnBrk="1" hangingPunct="1"/>
            <a:r>
              <a:rPr lang="cs-CZ" altLang="cs-CZ" smtClean="0"/>
              <a:t>Podpora úspěšnému</a:t>
            </a:r>
          </a:p>
        </p:txBody>
      </p:sp>
      <p:sp>
        <p:nvSpPr>
          <p:cNvPr id="93187" name="Oval 3"/>
          <p:cNvSpPr>
            <a:spLocks noChangeArrowheads="1"/>
          </p:cNvSpPr>
          <p:nvPr/>
        </p:nvSpPr>
        <p:spPr bwMode="auto">
          <a:xfrm>
            <a:off x="1549400"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3188" name="Oval 4"/>
          <p:cNvSpPr>
            <a:spLocks noChangeArrowheads="1"/>
          </p:cNvSpPr>
          <p:nvPr/>
        </p:nvSpPr>
        <p:spPr bwMode="auto">
          <a:xfrm>
            <a:off x="4662488"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3189" name="Text Box 5"/>
          <p:cNvSpPr txBox="1">
            <a:spLocks noChangeArrowheads="1"/>
          </p:cNvSpPr>
          <p:nvPr/>
        </p:nvSpPr>
        <p:spPr bwMode="auto">
          <a:xfrm>
            <a:off x="3760788" y="3038475"/>
            <a:ext cx="1884362" cy="7874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Podpora A na úkor B</a:t>
            </a:r>
          </a:p>
        </p:txBody>
      </p:sp>
      <p:sp>
        <p:nvSpPr>
          <p:cNvPr id="93190" name="Text Box 6"/>
          <p:cNvSpPr txBox="1">
            <a:spLocks noChangeArrowheads="1"/>
          </p:cNvSpPr>
          <p:nvPr/>
        </p:nvSpPr>
        <p:spPr bwMode="auto">
          <a:xfrm>
            <a:off x="730250" y="3543300"/>
            <a:ext cx="213042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Zdroje pro A</a:t>
            </a:r>
          </a:p>
        </p:txBody>
      </p:sp>
      <p:sp>
        <p:nvSpPr>
          <p:cNvPr id="93191" name="Text Box 7"/>
          <p:cNvSpPr txBox="1">
            <a:spLocks noChangeArrowheads="1"/>
          </p:cNvSpPr>
          <p:nvPr/>
        </p:nvSpPr>
        <p:spPr bwMode="auto">
          <a:xfrm>
            <a:off x="649288" y="2463800"/>
            <a:ext cx="2128837" cy="439738"/>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Úspěch A</a:t>
            </a:r>
          </a:p>
        </p:txBody>
      </p:sp>
      <p:sp>
        <p:nvSpPr>
          <p:cNvPr id="93192" name="Text Box 8"/>
          <p:cNvSpPr txBox="1">
            <a:spLocks noChangeArrowheads="1"/>
          </p:cNvSpPr>
          <p:nvPr/>
        </p:nvSpPr>
        <p:spPr bwMode="auto">
          <a:xfrm>
            <a:off x="6300788" y="2606675"/>
            <a:ext cx="213042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Úspěch B</a:t>
            </a:r>
          </a:p>
        </p:txBody>
      </p:sp>
      <p:sp>
        <p:nvSpPr>
          <p:cNvPr id="93193" name="Text Box 9"/>
          <p:cNvSpPr txBox="1">
            <a:spLocks noChangeArrowheads="1"/>
          </p:cNvSpPr>
          <p:nvPr/>
        </p:nvSpPr>
        <p:spPr bwMode="auto">
          <a:xfrm>
            <a:off x="6383338" y="3614738"/>
            <a:ext cx="2128837"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Zdroje pro B</a:t>
            </a:r>
          </a:p>
        </p:txBody>
      </p:sp>
      <p:sp>
        <p:nvSpPr>
          <p:cNvPr id="93194" name="Text Box 10"/>
          <p:cNvSpPr txBox="1">
            <a:spLocks noChangeArrowheads="1"/>
          </p:cNvSpPr>
          <p:nvPr/>
        </p:nvSpPr>
        <p:spPr bwMode="auto">
          <a:xfrm>
            <a:off x="3270250" y="4262438"/>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3195" name="Text Box 11"/>
          <p:cNvSpPr txBox="1">
            <a:spLocks noChangeArrowheads="1"/>
          </p:cNvSpPr>
          <p:nvPr/>
        </p:nvSpPr>
        <p:spPr bwMode="auto">
          <a:xfrm>
            <a:off x="1468438" y="3038475"/>
            <a:ext cx="4095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3196" name="Text Box 12"/>
          <p:cNvSpPr txBox="1">
            <a:spLocks noChangeArrowheads="1"/>
          </p:cNvSpPr>
          <p:nvPr/>
        </p:nvSpPr>
        <p:spPr bwMode="auto">
          <a:xfrm>
            <a:off x="3433763"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3197" name="Text Box 13"/>
          <p:cNvSpPr txBox="1">
            <a:spLocks noChangeArrowheads="1"/>
          </p:cNvSpPr>
          <p:nvPr/>
        </p:nvSpPr>
        <p:spPr bwMode="auto">
          <a:xfrm>
            <a:off x="5235575"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3198" name="Text Box 14"/>
          <p:cNvSpPr txBox="1">
            <a:spLocks noChangeArrowheads="1"/>
          </p:cNvSpPr>
          <p:nvPr/>
        </p:nvSpPr>
        <p:spPr bwMode="auto">
          <a:xfrm>
            <a:off x="7119938" y="3111500"/>
            <a:ext cx="409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3199" name="Text Box 15"/>
          <p:cNvSpPr txBox="1">
            <a:spLocks noChangeArrowheads="1"/>
          </p:cNvSpPr>
          <p:nvPr/>
        </p:nvSpPr>
        <p:spPr bwMode="auto">
          <a:xfrm>
            <a:off x="5399088" y="4262438"/>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3200" name="Line 16"/>
          <p:cNvSpPr>
            <a:spLocks noChangeShapeType="1"/>
          </p:cNvSpPr>
          <p:nvPr/>
        </p:nvSpPr>
        <p:spPr bwMode="auto">
          <a:xfrm>
            <a:off x="4416425" y="2903538"/>
            <a:ext cx="26988" cy="111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1" name="Line 17"/>
          <p:cNvSpPr>
            <a:spLocks noChangeShapeType="1"/>
          </p:cNvSpPr>
          <p:nvPr/>
        </p:nvSpPr>
        <p:spPr bwMode="auto">
          <a:xfrm flipH="1">
            <a:off x="4711700" y="2967038"/>
            <a:ext cx="33338" cy="68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2" name="Line 18"/>
          <p:cNvSpPr>
            <a:spLocks noChangeShapeType="1"/>
          </p:cNvSpPr>
          <p:nvPr/>
        </p:nvSpPr>
        <p:spPr bwMode="auto">
          <a:xfrm flipV="1">
            <a:off x="1631950" y="2895600"/>
            <a:ext cx="0" cy="71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3" name="Line 19"/>
          <p:cNvSpPr>
            <a:spLocks noChangeShapeType="1"/>
          </p:cNvSpPr>
          <p:nvPr/>
        </p:nvSpPr>
        <p:spPr bwMode="auto">
          <a:xfrm flipH="1" flipV="1">
            <a:off x="1685925" y="3989388"/>
            <a:ext cx="26988" cy="57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4" name="Line 20"/>
          <p:cNvSpPr>
            <a:spLocks noChangeShapeType="1"/>
          </p:cNvSpPr>
          <p:nvPr/>
        </p:nvSpPr>
        <p:spPr bwMode="auto">
          <a:xfrm flipV="1">
            <a:off x="7343775" y="4046538"/>
            <a:ext cx="80963"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5" name="Line 21"/>
          <p:cNvSpPr>
            <a:spLocks noChangeShapeType="1"/>
          </p:cNvSpPr>
          <p:nvPr/>
        </p:nvSpPr>
        <p:spPr bwMode="auto">
          <a:xfrm flipH="1" flipV="1">
            <a:off x="7529513" y="3038475"/>
            <a:ext cx="65087" cy="160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3206" name="Text Box 22"/>
          <p:cNvSpPr txBox="1">
            <a:spLocks noChangeArrowheads="1"/>
          </p:cNvSpPr>
          <p:nvPr/>
        </p:nvSpPr>
        <p:spPr bwMode="auto">
          <a:xfrm>
            <a:off x="2778125" y="3038475"/>
            <a:ext cx="8191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R1</a:t>
            </a:r>
          </a:p>
        </p:txBody>
      </p:sp>
      <p:sp>
        <p:nvSpPr>
          <p:cNvPr id="93207" name="Text Box 23"/>
          <p:cNvSpPr txBox="1">
            <a:spLocks noChangeArrowheads="1"/>
          </p:cNvSpPr>
          <p:nvPr/>
        </p:nvSpPr>
        <p:spPr bwMode="auto">
          <a:xfrm>
            <a:off x="5973763" y="3111500"/>
            <a:ext cx="819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R2</a:t>
            </a:r>
          </a:p>
        </p:txBody>
      </p:sp>
      <p:sp>
        <p:nvSpPr>
          <p:cNvPr id="93208" name="Text Box 24"/>
          <p:cNvSpPr txBox="1">
            <a:spLocks noChangeArrowheads="1"/>
          </p:cNvSpPr>
          <p:nvPr/>
        </p:nvSpPr>
        <p:spPr bwMode="auto">
          <a:xfrm>
            <a:off x="1058863" y="4983163"/>
            <a:ext cx="728980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i="1">
                <a:latin typeface="Times New Roman" panose="02020603050405020304" pitchFamily="18" charset="0"/>
              </a:rPr>
              <a:t>Práce kontra rodina, zavalení prací, kandidáti povýšení, prvý a druhý brankář</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735013" y="177800"/>
            <a:ext cx="8847137" cy="1081088"/>
          </a:xfrm>
        </p:spPr>
        <p:txBody>
          <a:bodyPr/>
          <a:lstStyle/>
          <a:p>
            <a:pPr eaLnBrk="1" hangingPunct="1"/>
            <a:r>
              <a:rPr lang="cs-CZ" altLang="cs-CZ" smtClean="0"/>
              <a:t>Hranice růstu</a:t>
            </a:r>
          </a:p>
        </p:txBody>
      </p:sp>
      <p:sp>
        <p:nvSpPr>
          <p:cNvPr id="94211" name="Oval 3"/>
          <p:cNvSpPr>
            <a:spLocks noChangeArrowheads="1"/>
          </p:cNvSpPr>
          <p:nvPr/>
        </p:nvSpPr>
        <p:spPr bwMode="auto">
          <a:xfrm>
            <a:off x="1549400"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4212" name="Oval 4"/>
          <p:cNvSpPr>
            <a:spLocks noChangeArrowheads="1"/>
          </p:cNvSpPr>
          <p:nvPr/>
        </p:nvSpPr>
        <p:spPr bwMode="auto">
          <a:xfrm>
            <a:off x="4662488"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4213" name="Text Box 5"/>
          <p:cNvSpPr txBox="1">
            <a:spLocks noChangeArrowheads="1"/>
          </p:cNvSpPr>
          <p:nvPr/>
        </p:nvSpPr>
        <p:spPr bwMode="auto">
          <a:xfrm>
            <a:off x="3760788" y="3038475"/>
            <a:ext cx="1884362" cy="7874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Výsledek  výkon</a:t>
            </a:r>
          </a:p>
        </p:txBody>
      </p:sp>
      <p:sp>
        <p:nvSpPr>
          <p:cNvPr id="94214" name="Text Box 6"/>
          <p:cNvSpPr txBox="1">
            <a:spLocks noChangeArrowheads="1"/>
          </p:cNvSpPr>
          <p:nvPr/>
        </p:nvSpPr>
        <p:spPr bwMode="auto">
          <a:xfrm>
            <a:off x="730250" y="3543300"/>
            <a:ext cx="213042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Úsilí</a:t>
            </a:r>
          </a:p>
        </p:txBody>
      </p:sp>
      <p:sp>
        <p:nvSpPr>
          <p:cNvPr id="94215" name="Text Box 9"/>
          <p:cNvSpPr txBox="1">
            <a:spLocks noChangeArrowheads="1"/>
          </p:cNvSpPr>
          <p:nvPr/>
        </p:nvSpPr>
        <p:spPr bwMode="auto">
          <a:xfrm>
            <a:off x="6462713" y="3240088"/>
            <a:ext cx="2130425" cy="78581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Omezující akce</a:t>
            </a:r>
          </a:p>
        </p:txBody>
      </p:sp>
      <p:sp>
        <p:nvSpPr>
          <p:cNvPr id="94216" name="Text Box 10"/>
          <p:cNvSpPr txBox="1">
            <a:spLocks noChangeArrowheads="1"/>
          </p:cNvSpPr>
          <p:nvPr/>
        </p:nvSpPr>
        <p:spPr bwMode="auto">
          <a:xfrm>
            <a:off x="3270250" y="4262438"/>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4217" name="Text Box 11"/>
          <p:cNvSpPr txBox="1">
            <a:spLocks noChangeArrowheads="1"/>
          </p:cNvSpPr>
          <p:nvPr/>
        </p:nvSpPr>
        <p:spPr bwMode="auto">
          <a:xfrm>
            <a:off x="1468438" y="3038475"/>
            <a:ext cx="4095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4218" name="Text Box 12"/>
          <p:cNvSpPr txBox="1">
            <a:spLocks noChangeArrowheads="1"/>
          </p:cNvSpPr>
          <p:nvPr/>
        </p:nvSpPr>
        <p:spPr bwMode="auto">
          <a:xfrm>
            <a:off x="3433763"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4219" name="Text Box 13"/>
          <p:cNvSpPr txBox="1">
            <a:spLocks noChangeArrowheads="1"/>
          </p:cNvSpPr>
          <p:nvPr/>
        </p:nvSpPr>
        <p:spPr bwMode="auto">
          <a:xfrm>
            <a:off x="5235575"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4220" name="Text Box 15"/>
          <p:cNvSpPr txBox="1">
            <a:spLocks noChangeArrowheads="1"/>
          </p:cNvSpPr>
          <p:nvPr/>
        </p:nvSpPr>
        <p:spPr bwMode="auto">
          <a:xfrm>
            <a:off x="5399088" y="4262438"/>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4221" name="Line 16"/>
          <p:cNvSpPr>
            <a:spLocks noChangeShapeType="1"/>
          </p:cNvSpPr>
          <p:nvPr/>
        </p:nvSpPr>
        <p:spPr bwMode="auto">
          <a:xfrm>
            <a:off x="4416425" y="2903538"/>
            <a:ext cx="26988" cy="111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2" name="Line 17"/>
          <p:cNvSpPr>
            <a:spLocks noChangeShapeType="1"/>
          </p:cNvSpPr>
          <p:nvPr/>
        </p:nvSpPr>
        <p:spPr bwMode="auto">
          <a:xfrm flipH="1">
            <a:off x="4711700" y="2967038"/>
            <a:ext cx="33338" cy="68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3" name="Line 18"/>
          <p:cNvSpPr>
            <a:spLocks noChangeShapeType="1"/>
          </p:cNvSpPr>
          <p:nvPr/>
        </p:nvSpPr>
        <p:spPr bwMode="auto">
          <a:xfrm flipV="1">
            <a:off x="1631950" y="2895600"/>
            <a:ext cx="0" cy="71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4" name="Line 19"/>
          <p:cNvSpPr>
            <a:spLocks noChangeShapeType="1"/>
          </p:cNvSpPr>
          <p:nvPr/>
        </p:nvSpPr>
        <p:spPr bwMode="auto">
          <a:xfrm flipH="1" flipV="1">
            <a:off x="1685925" y="3989388"/>
            <a:ext cx="26988" cy="57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5" name="Line 20"/>
          <p:cNvSpPr>
            <a:spLocks noChangeShapeType="1"/>
          </p:cNvSpPr>
          <p:nvPr/>
        </p:nvSpPr>
        <p:spPr bwMode="auto">
          <a:xfrm flipV="1">
            <a:off x="7343775" y="4046538"/>
            <a:ext cx="80963"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6" name="Line 21"/>
          <p:cNvSpPr>
            <a:spLocks noChangeShapeType="1"/>
          </p:cNvSpPr>
          <p:nvPr/>
        </p:nvSpPr>
        <p:spPr bwMode="auto">
          <a:xfrm flipH="1" flipV="1">
            <a:off x="7529513" y="3038475"/>
            <a:ext cx="65087" cy="160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27" name="Text Box 22"/>
          <p:cNvSpPr txBox="1">
            <a:spLocks noChangeArrowheads="1"/>
          </p:cNvSpPr>
          <p:nvPr/>
        </p:nvSpPr>
        <p:spPr bwMode="auto">
          <a:xfrm>
            <a:off x="2778125" y="3038475"/>
            <a:ext cx="8191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R1</a:t>
            </a:r>
          </a:p>
        </p:txBody>
      </p:sp>
      <p:sp>
        <p:nvSpPr>
          <p:cNvPr id="94228" name="Text Box 23"/>
          <p:cNvSpPr txBox="1">
            <a:spLocks noChangeArrowheads="1"/>
          </p:cNvSpPr>
          <p:nvPr/>
        </p:nvSpPr>
        <p:spPr bwMode="auto">
          <a:xfrm>
            <a:off x="5973763" y="3111500"/>
            <a:ext cx="819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R2</a:t>
            </a:r>
          </a:p>
        </p:txBody>
      </p:sp>
      <p:sp>
        <p:nvSpPr>
          <p:cNvPr id="94229" name="Text Box 25"/>
          <p:cNvSpPr txBox="1">
            <a:spLocks noChangeArrowheads="1"/>
          </p:cNvSpPr>
          <p:nvPr/>
        </p:nvSpPr>
        <p:spPr bwMode="auto">
          <a:xfrm>
            <a:off x="7005638" y="1266825"/>
            <a:ext cx="2128837"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Omezení</a:t>
            </a:r>
          </a:p>
        </p:txBody>
      </p:sp>
      <p:sp>
        <p:nvSpPr>
          <p:cNvPr id="94230" name="Line 26"/>
          <p:cNvSpPr>
            <a:spLocks noChangeShapeType="1"/>
          </p:cNvSpPr>
          <p:nvPr/>
        </p:nvSpPr>
        <p:spPr bwMode="auto">
          <a:xfrm>
            <a:off x="7934325" y="1674813"/>
            <a:ext cx="76200" cy="1565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4231" name="Text Box 27"/>
          <p:cNvSpPr txBox="1">
            <a:spLocks noChangeArrowheads="1"/>
          </p:cNvSpPr>
          <p:nvPr/>
        </p:nvSpPr>
        <p:spPr bwMode="auto">
          <a:xfrm>
            <a:off x="1044575" y="4873625"/>
            <a:ext cx="6502400"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Prodej omezuje kapacita výroby, dobrý lékař získává zákazníky ale nestihne léčbu nebo sám onemocní,</a:t>
            </a:r>
          </a:p>
          <a:p>
            <a:pPr algn="l" eaLnBrk="1" hangingPunct="1">
              <a:spcBef>
                <a:spcPct val="50000"/>
              </a:spcBef>
            </a:pPr>
            <a:r>
              <a:rPr lang="cs-CZ" altLang="cs-CZ">
                <a:latin typeface="Arial" panose="020B0604020202020204" pitchFamily="34" charset="0"/>
              </a:rPr>
              <a:t> počet ovcí a úživnost pastvin</a:t>
            </a:r>
          </a:p>
          <a:p>
            <a:pPr algn="l" eaLnBrk="1" hangingPunct="1">
              <a:spcBef>
                <a:spcPct val="50000"/>
              </a:spcBef>
            </a:pPr>
            <a:endParaRPr lang="cs-CZ" altLang="cs-CZ">
              <a:latin typeface="Arial" panose="020B0604020202020204"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p:txBody>
          <a:bodyPr/>
          <a:lstStyle/>
          <a:p>
            <a:pPr eaLnBrk="1" hangingPunct="1"/>
            <a:r>
              <a:rPr lang="cs-CZ" altLang="cs-CZ" smtClean="0"/>
              <a:t>Některé triky – snížení cíle</a:t>
            </a:r>
          </a:p>
        </p:txBody>
      </p:sp>
      <p:sp>
        <p:nvSpPr>
          <p:cNvPr id="95235" name="Oval 3"/>
          <p:cNvSpPr>
            <a:spLocks noChangeArrowheads="1"/>
          </p:cNvSpPr>
          <p:nvPr/>
        </p:nvSpPr>
        <p:spPr bwMode="auto">
          <a:xfrm>
            <a:off x="2293938" y="1800225"/>
            <a:ext cx="2620962" cy="19431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5236" name="Oval 4"/>
          <p:cNvSpPr>
            <a:spLocks noChangeArrowheads="1"/>
          </p:cNvSpPr>
          <p:nvPr/>
        </p:nvSpPr>
        <p:spPr bwMode="auto">
          <a:xfrm>
            <a:off x="2374900" y="3743325"/>
            <a:ext cx="2622550" cy="19446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5237" name="Text Box 5"/>
          <p:cNvSpPr txBox="1">
            <a:spLocks noChangeArrowheads="1"/>
          </p:cNvSpPr>
          <p:nvPr/>
        </p:nvSpPr>
        <p:spPr bwMode="auto">
          <a:xfrm>
            <a:off x="4064000" y="2355850"/>
            <a:ext cx="1473200" cy="61436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Snaha snížit cíl</a:t>
            </a:r>
          </a:p>
        </p:txBody>
      </p:sp>
      <p:sp>
        <p:nvSpPr>
          <p:cNvPr id="95238" name="Text Box 6"/>
          <p:cNvSpPr txBox="1">
            <a:spLocks noChangeArrowheads="1"/>
          </p:cNvSpPr>
          <p:nvPr/>
        </p:nvSpPr>
        <p:spPr bwMode="auto">
          <a:xfrm>
            <a:off x="2949575" y="3384550"/>
            <a:ext cx="1473200" cy="61436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Rozdíl cíl a skutečnost</a:t>
            </a:r>
          </a:p>
        </p:txBody>
      </p:sp>
      <p:sp>
        <p:nvSpPr>
          <p:cNvPr id="95239" name="Text Box 7"/>
          <p:cNvSpPr txBox="1">
            <a:spLocks noChangeArrowheads="1"/>
          </p:cNvSpPr>
          <p:nvPr/>
        </p:nvSpPr>
        <p:spPr bwMode="auto">
          <a:xfrm>
            <a:off x="1720850" y="2303463"/>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Cíl</a:t>
            </a:r>
          </a:p>
        </p:txBody>
      </p:sp>
      <p:sp>
        <p:nvSpPr>
          <p:cNvPr id="95240" name="Text Box 8"/>
          <p:cNvSpPr txBox="1">
            <a:spLocks noChangeArrowheads="1"/>
          </p:cNvSpPr>
          <p:nvPr/>
        </p:nvSpPr>
        <p:spPr bwMode="auto">
          <a:xfrm>
            <a:off x="4095750" y="4535488"/>
            <a:ext cx="1474788"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Korekce</a:t>
            </a:r>
          </a:p>
        </p:txBody>
      </p:sp>
      <p:sp>
        <p:nvSpPr>
          <p:cNvPr id="95241" name="Text Box 9"/>
          <p:cNvSpPr txBox="1">
            <a:spLocks noChangeArrowheads="1"/>
          </p:cNvSpPr>
          <p:nvPr/>
        </p:nvSpPr>
        <p:spPr bwMode="auto">
          <a:xfrm>
            <a:off x="1720850" y="4535488"/>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Skutečnost</a:t>
            </a:r>
          </a:p>
        </p:txBody>
      </p:sp>
      <p:sp>
        <p:nvSpPr>
          <p:cNvPr id="95242" name="Line 10"/>
          <p:cNvSpPr>
            <a:spLocks noChangeShapeType="1"/>
          </p:cNvSpPr>
          <p:nvPr/>
        </p:nvSpPr>
        <p:spPr bwMode="auto">
          <a:xfrm>
            <a:off x="4914900" y="4392613"/>
            <a:ext cx="8255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3" name="Line 11"/>
          <p:cNvSpPr>
            <a:spLocks noChangeShapeType="1"/>
          </p:cNvSpPr>
          <p:nvPr/>
        </p:nvSpPr>
        <p:spPr bwMode="auto">
          <a:xfrm flipV="1">
            <a:off x="2867025" y="3887788"/>
            <a:ext cx="163513"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4" name="Line 12"/>
          <p:cNvSpPr>
            <a:spLocks noChangeShapeType="1"/>
          </p:cNvSpPr>
          <p:nvPr/>
        </p:nvSpPr>
        <p:spPr bwMode="auto">
          <a:xfrm flipH="1" flipV="1">
            <a:off x="2374900" y="4895850"/>
            <a:ext cx="8255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5" name="Line 13"/>
          <p:cNvSpPr>
            <a:spLocks noChangeShapeType="1"/>
          </p:cNvSpPr>
          <p:nvPr/>
        </p:nvSpPr>
        <p:spPr bwMode="auto">
          <a:xfrm flipV="1">
            <a:off x="4832350" y="3024188"/>
            <a:ext cx="0" cy="714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6" name="Line 14"/>
          <p:cNvSpPr>
            <a:spLocks noChangeShapeType="1"/>
          </p:cNvSpPr>
          <p:nvPr/>
        </p:nvSpPr>
        <p:spPr bwMode="auto">
          <a:xfrm flipH="1">
            <a:off x="2447925" y="2155825"/>
            <a:ext cx="163513"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7" name="Line 15"/>
          <p:cNvSpPr>
            <a:spLocks noChangeShapeType="1"/>
          </p:cNvSpPr>
          <p:nvPr/>
        </p:nvSpPr>
        <p:spPr bwMode="auto">
          <a:xfrm>
            <a:off x="2784475" y="3527425"/>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5248" name="Text Box 16"/>
          <p:cNvSpPr txBox="1">
            <a:spLocks noChangeArrowheads="1"/>
          </p:cNvSpPr>
          <p:nvPr/>
        </p:nvSpPr>
        <p:spPr bwMode="auto">
          <a:xfrm>
            <a:off x="4751388" y="3816350"/>
            <a:ext cx="3032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5249" name="Text Box 17"/>
          <p:cNvSpPr txBox="1">
            <a:spLocks noChangeArrowheads="1"/>
          </p:cNvSpPr>
          <p:nvPr/>
        </p:nvSpPr>
        <p:spPr bwMode="auto">
          <a:xfrm>
            <a:off x="4668838" y="32400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5250" name="Text Box 18"/>
          <p:cNvSpPr txBox="1">
            <a:spLocks noChangeArrowheads="1"/>
          </p:cNvSpPr>
          <p:nvPr/>
        </p:nvSpPr>
        <p:spPr bwMode="auto">
          <a:xfrm>
            <a:off x="2293938" y="3311525"/>
            <a:ext cx="303212"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5251" name="Text Box 19"/>
          <p:cNvSpPr txBox="1">
            <a:spLocks noChangeArrowheads="1"/>
          </p:cNvSpPr>
          <p:nvPr/>
        </p:nvSpPr>
        <p:spPr bwMode="auto">
          <a:xfrm>
            <a:off x="2374900" y="5256213"/>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5252" name="Text Box 20"/>
          <p:cNvSpPr txBox="1">
            <a:spLocks noChangeArrowheads="1"/>
          </p:cNvSpPr>
          <p:nvPr/>
        </p:nvSpPr>
        <p:spPr bwMode="auto">
          <a:xfrm>
            <a:off x="2374900" y="3816350"/>
            <a:ext cx="4270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5253" name="Text Box 21"/>
          <p:cNvSpPr txBox="1">
            <a:spLocks noChangeArrowheads="1"/>
          </p:cNvSpPr>
          <p:nvPr/>
        </p:nvSpPr>
        <p:spPr bwMode="auto">
          <a:xfrm>
            <a:off x="2457450" y="1800225"/>
            <a:ext cx="4270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5254" name="Text Box 22"/>
          <p:cNvSpPr txBox="1">
            <a:spLocks noChangeArrowheads="1"/>
          </p:cNvSpPr>
          <p:nvPr/>
        </p:nvSpPr>
        <p:spPr bwMode="auto">
          <a:xfrm rot="-4274465">
            <a:off x="3132138" y="5521325"/>
            <a:ext cx="14922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zpoždění</a:t>
            </a:r>
          </a:p>
        </p:txBody>
      </p:sp>
      <p:sp>
        <p:nvSpPr>
          <p:cNvPr id="95255" name="Text Box 23"/>
          <p:cNvSpPr txBox="1">
            <a:spLocks noChangeArrowheads="1"/>
          </p:cNvSpPr>
          <p:nvPr/>
        </p:nvSpPr>
        <p:spPr bwMode="auto">
          <a:xfrm>
            <a:off x="492125" y="1223963"/>
            <a:ext cx="212883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 – souhlasné</a:t>
            </a:r>
          </a:p>
          <a:p>
            <a:pPr algn="l" eaLnBrk="1" hangingPunct="1">
              <a:spcBef>
                <a:spcPct val="50000"/>
              </a:spcBef>
            </a:pPr>
            <a:r>
              <a:rPr lang="cs-CZ" altLang="cs-CZ">
                <a:latin typeface="Arial" panose="020B0604020202020204" pitchFamily="34" charset="0"/>
              </a:rPr>
              <a:t>O - opačné</a:t>
            </a:r>
          </a:p>
        </p:txBody>
      </p:sp>
      <p:sp>
        <p:nvSpPr>
          <p:cNvPr id="95256" name="Text Box 46"/>
          <p:cNvSpPr txBox="1">
            <a:spLocks noChangeArrowheads="1"/>
          </p:cNvSpPr>
          <p:nvPr/>
        </p:nvSpPr>
        <p:spPr bwMode="auto">
          <a:xfrm>
            <a:off x="3276600" y="2592388"/>
            <a:ext cx="6556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B1</a:t>
            </a:r>
            <a:endParaRPr lang="en-US" altLang="cs-CZ">
              <a:latin typeface="Arial" panose="020B0604020202020204" pitchFamily="34" charset="0"/>
            </a:endParaRPr>
          </a:p>
        </p:txBody>
      </p:sp>
      <p:sp>
        <p:nvSpPr>
          <p:cNvPr id="95257" name="Text Box 47"/>
          <p:cNvSpPr txBox="1">
            <a:spLocks noChangeArrowheads="1"/>
          </p:cNvSpPr>
          <p:nvPr/>
        </p:nvSpPr>
        <p:spPr bwMode="auto">
          <a:xfrm>
            <a:off x="3359150" y="4319588"/>
            <a:ext cx="6540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B2</a:t>
            </a:r>
            <a:endParaRPr lang="en-US" altLang="cs-CZ">
              <a:latin typeface="Arial" panose="020B0604020202020204"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p:txBody>
          <a:bodyPr/>
          <a:lstStyle/>
          <a:p>
            <a:pPr eaLnBrk="1" hangingPunct="1"/>
            <a:r>
              <a:rPr lang="cs-CZ" altLang="cs-CZ" smtClean="0"/>
              <a:t>Některé triky – snížení cíle</a:t>
            </a:r>
          </a:p>
        </p:txBody>
      </p:sp>
      <p:sp>
        <p:nvSpPr>
          <p:cNvPr id="96259" name="Oval 3"/>
          <p:cNvSpPr>
            <a:spLocks noChangeArrowheads="1"/>
          </p:cNvSpPr>
          <p:nvPr/>
        </p:nvSpPr>
        <p:spPr bwMode="auto">
          <a:xfrm>
            <a:off x="2293938" y="1800225"/>
            <a:ext cx="2620962" cy="19431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6260" name="Oval 4"/>
          <p:cNvSpPr>
            <a:spLocks noChangeArrowheads="1"/>
          </p:cNvSpPr>
          <p:nvPr/>
        </p:nvSpPr>
        <p:spPr bwMode="auto">
          <a:xfrm>
            <a:off x="2374900" y="3743325"/>
            <a:ext cx="2622550" cy="19446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6261" name="Text Box 5"/>
          <p:cNvSpPr txBox="1">
            <a:spLocks noChangeArrowheads="1"/>
          </p:cNvSpPr>
          <p:nvPr/>
        </p:nvSpPr>
        <p:spPr bwMode="auto">
          <a:xfrm>
            <a:off x="4064000" y="2355850"/>
            <a:ext cx="1473200" cy="61436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Snaha snížit cíl</a:t>
            </a:r>
          </a:p>
        </p:txBody>
      </p:sp>
      <p:sp>
        <p:nvSpPr>
          <p:cNvPr id="96262" name="Text Box 6"/>
          <p:cNvSpPr txBox="1">
            <a:spLocks noChangeArrowheads="1"/>
          </p:cNvSpPr>
          <p:nvPr/>
        </p:nvSpPr>
        <p:spPr bwMode="auto">
          <a:xfrm>
            <a:off x="2949575" y="3384550"/>
            <a:ext cx="1473200" cy="61436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Rozdíl cíl a skutečnost</a:t>
            </a:r>
          </a:p>
        </p:txBody>
      </p:sp>
      <p:sp>
        <p:nvSpPr>
          <p:cNvPr id="96263" name="Text Box 7"/>
          <p:cNvSpPr txBox="1">
            <a:spLocks noChangeArrowheads="1"/>
          </p:cNvSpPr>
          <p:nvPr/>
        </p:nvSpPr>
        <p:spPr bwMode="auto">
          <a:xfrm>
            <a:off x="1720850" y="2303463"/>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Cíl</a:t>
            </a:r>
          </a:p>
        </p:txBody>
      </p:sp>
      <p:sp>
        <p:nvSpPr>
          <p:cNvPr id="96264" name="Text Box 8"/>
          <p:cNvSpPr txBox="1">
            <a:spLocks noChangeArrowheads="1"/>
          </p:cNvSpPr>
          <p:nvPr/>
        </p:nvSpPr>
        <p:spPr bwMode="auto">
          <a:xfrm>
            <a:off x="4095750" y="4535488"/>
            <a:ext cx="1474788"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Korekce</a:t>
            </a:r>
          </a:p>
        </p:txBody>
      </p:sp>
      <p:sp>
        <p:nvSpPr>
          <p:cNvPr id="96265" name="Text Box 9"/>
          <p:cNvSpPr txBox="1">
            <a:spLocks noChangeArrowheads="1"/>
          </p:cNvSpPr>
          <p:nvPr/>
        </p:nvSpPr>
        <p:spPr bwMode="auto">
          <a:xfrm>
            <a:off x="1720850" y="4535488"/>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Skutečnost</a:t>
            </a:r>
          </a:p>
        </p:txBody>
      </p:sp>
      <p:sp>
        <p:nvSpPr>
          <p:cNvPr id="96266" name="Line 10"/>
          <p:cNvSpPr>
            <a:spLocks noChangeShapeType="1"/>
          </p:cNvSpPr>
          <p:nvPr/>
        </p:nvSpPr>
        <p:spPr bwMode="auto">
          <a:xfrm>
            <a:off x="4914900" y="4392613"/>
            <a:ext cx="8255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67" name="Line 11"/>
          <p:cNvSpPr>
            <a:spLocks noChangeShapeType="1"/>
          </p:cNvSpPr>
          <p:nvPr/>
        </p:nvSpPr>
        <p:spPr bwMode="auto">
          <a:xfrm flipV="1">
            <a:off x="2867025" y="3887788"/>
            <a:ext cx="163513"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68" name="Line 12"/>
          <p:cNvSpPr>
            <a:spLocks noChangeShapeType="1"/>
          </p:cNvSpPr>
          <p:nvPr/>
        </p:nvSpPr>
        <p:spPr bwMode="auto">
          <a:xfrm flipH="1" flipV="1">
            <a:off x="2374900" y="4895850"/>
            <a:ext cx="8255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69" name="Line 13"/>
          <p:cNvSpPr>
            <a:spLocks noChangeShapeType="1"/>
          </p:cNvSpPr>
          <p:nvPr/>
        </p:nvSpPr>
        <p:spPr bwMode="auto">
          <a:xfrm flipV="1">
            <a:off x="4832350" y="3024188"/>
            <a:ext cx="0" cy="714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70" name="Line 14"/>
          <p:cNvSpPr>
            <a:spLocks noChangeShapeType="1"/>
          </p:cNvSpPr>
          <p:nvPr/>
        </p:nvSpPr>
        <p:spPr bwMode="auto">
          <a:xfrm flipH="1">
            <a:off x="2447925" y="2155825"/>
            <a:ext cx="163513"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71" name="Line 15"/>
          <p:cNvSpPr>
            <a:spLocks noChangeShapeType="1"/>
          </p:cNvSpPr>
          <p:nvPr/>
        </p:nvSpPr>
        <p:spPr bwMode="auto">
          <a:xfrm>
            <a:off x="2784475" y="3527425"/>
            <a:ext cx="165100"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72" name="Text Box 16"/>
          <p:cNvSpPr txBox="1">
            <a:spLocks noChangeArrowheads="1"/>
          </p:cNvSpPr>
          <p:nvPr/>
        </p:nvSpPr>
        <p:spPr bwMode="auto">
          <a:xfrm>
            <a:off x="4751388" y="3816350"/>
            <a:ext cx="3032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6273" name="Text Box 17"/>
          <p:cNvSpPr txBox="1">
            <a:spLocks noChangeArrowheads="1"/>
          </p:cNvSpPr>
          <p:nvPr/>
        </p:nvSpPr>
        <p:spPr bwMode="auto">
          <a:xfrm>
            <a:off x="4668838" y="32400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6274" name="Text Box 18"/>
          <p:cNvSpPr txBox="1">
            <a:spLocks noChangeArrowheads="1"/>
          </p:cNvSpPr>
          <p:nvPr/>
        </p:nvSpPr>
        <p:spPr bwMode="auto">
          <a:xfrm>
            <a:off x="2293938" y="3311525"/>
            <a:ext cx="303212"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6275" name="Text Box 19"/>
          <p:cNvSpPr txBox="1">
            <a:spLocks noChangeArrowheads="1"/>
          </p:cNvSpPr>
          <p:nvPr/>
        </p:nvSpPr>
        <p:spPr bwMode="auto">
          <a:xfrm>
            <a:off x="2374900" y="5256213"/>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6276" name="Text Box 20"/>
          <p:cNvSpPr txBox="1">
            <a:spLocks noChangeArrowheads="1"/>
          </p:cNvSpPr>
          <p:nvPr/>
        </p:nvSpPr>
        <p:spPr bwMode="auto">
          <a:xfrm>
            <a:off x="2374900" y="3816350"/>
            <a:ext cx="4270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6277" name="Text Box 21"/>
          <p:cNvSpPr txBox="1">
            <a:spLocks noChangeArrowheads="1"/>
          </p:cNvSpPr>
          <p:nvPr/>
        </p:nvSpPr>
        <p:spPr bwMode="auto">
          <a:xfrm>
            <a:off x="2457450" y="1800225"/>
            <a:ext cx="4270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
        <p:nvSpPr>
          <p:cNvPr id="96278" name="Text Box 22"/>
          <p:cNvSpPr txBox="1">
            <a:spLocks noChangeArrowheads="1"/>
          </p:cNvSpPr>
          <p:nvPr/>
        </p:nvSpPr>
        <p:spPr bwMode="auto">
          <a:xfrm rot="-4274465">
            <a:off x="3132138" y="5521325"/>
            <a:ext cx="14922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zpoždění</a:t>
            </a:r>
          </a:p>
        </p:txBody>
      </p:sp>
      <p:sp>
        <p:nvSpPr>
          <p:cNvPr id="96279" name="Text Box 23"/>
          <p:cNvSpPr txBox="1">
            <a:spLocks noChangeArrowheads="1"/>
          </p:cNvSpPr>
          <p:nvPr/>
        </p:nvSpPr>
        <p:spPr bwMode="auto">
          <a:xfrm>
            <a:off x="492125" y="1223963"/>
            <a:ext cx="212883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 – souhlasné</a:t>
            </a:r>
          </a:p>
          <a:p>
            <a:pPr algn="l" eaLnBrk="1" hangingPunct="1">
              <a:spcBef>
                <a:spcPct val="50000"/>
              </a:spcBef>
            </a:pPr>
            <a:r>
              <a:rPr lang="cs-CZ" altLang="cs-CZ">
                <a:latin typeface="Arial" panose="020B0604020202020204" pitchFamily="34" charset="0"/>
              </a:rPr>
              <a:t>O - opačné</a:t>
            </a:r>
          </a:p>
        </p:txBody>
      </p:sp>
      <p:sp>
        <p:nvSpPr>
          <p:cNvPr id="96280" name="Text Box 24"/>
          <p:cNvSpPr txBox="1">
            <a:spLocks noChangeArrowheads="1"/>
          </p:cNvSpPr>
          <p:nvPr/>
        </p:nvSpPr>
        <p:spPr bwMode="auto">
          <a:xfrm>
            <a:off x="3276600" y="2592388"/>
            <a:ext cx="6556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B1</a:t>
            </a:r>
            <a:endParaRPr lang="en-US" altLang="cs-CZ">
              <a:latin typeface="Arial" panose="020B0604020202020204" pitchFamily="34" charset="0"/>
            </a:endParaRPr>
          </a:p>
        </p:txBody>
      </p:sp>
      <p:sp>
        <p:nvSpPr>
          <p:cNvPr id="96281" name="Text Box 25"/>
          <p:cNvSpPr txBox="1">
            <a:spLocks noChangeArrowheads="1"/>
          </p:cNvSpPr>
          <p:nvPr/>
        </p:nvSpPr>
        <p:spPr bwMode="auto">
          <a:xfrm>
            <a:off x="3359150" y="4319588"/>
            <a:ext cx="65405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B2</a:t>
            </a:r>
            <a:endParaRPr lang="en-US" altLang="cs-CZ">
              <a:latin typeface="Arial" panose="020B0604020202020204" pitchFamily="34" charset="0"/>
            </a:endParaRPr>
          </a:p>
        </p:txBody>
      </p:sp>
      <p:sp>
        <p:nvSpPr>
          <p:cNvPr id="96282" name="Text Box 26"/>
          <p:cNvSpPr txBox="1">
            <a:spLocks noChangeArrowheads="1"/>
          </p:cNvSpPr>
          <p:nvPr/>
        </p:nvSpPr>
        <p:spPr bwMode="auto">
          <a:xfrm>
            <a:off x="5921375" y="2355850"/>
            <a:ext cx="1474788" cy="61436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Snaha oddálit cíl</a:t>
            </a:r>
          </a:p>
        </p:txBody>
      </p:sp>
      <p:sp>
        <p:nvSpPr>
          <p:cNvPr id="96283" name="Text Box 27"/>
          <p:cNvSpPr txBox="1">
            <a:spLocks noChangeArrowheads="1"/>
          </p:cNvSpPr>
          <p:nvPr/>
        </p:nvSpPr>
        <p:spPr bwMode="auto">
          <a:xfrm>
            <a:off x="6230938" y="3444875"/>
            <a:ext cx="2246312"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i="1">
                <a:latin typeface="Arial" panose="020B0604020202020204" pitchFamily="34" charset="0"/>
              </a:rPr>
              <a:t>Udělat „opravdu dobře“ (death by analysis)</a:t>
            </a:r>
          </a:p>
        </p:txBody>
      </p:sp>
      <p:sp>
        <p:nvSpPr>
          <p:cNvPr id="96284" name="Line 28"/>
          <p:cNvSpPr>
            <a:spLocks noChangeShapeType="1"/>
          </p:cNvSpPr>
          <p:nvPr/>
        </p:nvSpPr>
        <p:spPr bwMode="auto">
          <a:xfrm flipH="1" flipV="1">
            <a:off x="6694488" y="2968625"/>
            <a:ext cx="387350" cy="476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85" name="Line 29"/>
          <p:cNvSpPr>
            <a:spLocks noChangeShapeType="1"/>
          </p:cNvSpPr>
          <p:nvPr/>
        </p:nvSpPr>
        <p:spPr bwMode="auto">
          <a:xfrm flipV="1">
            <a:off x="4451350" y="2968625"/>
            <a:ext cx="1779588" cy="815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86" name="Text Box 30"/>
          <p:cNvSpPr txBox="1">
            <a:spLocks noChangeArrowheads="1"/>
          </p:cNvSpPr>
          <p:nvPr/>
        </p:nvSpPr>
        <p:spPr bwMode="auto">
          <a:xfrm>
            <a:off x="5378450" y="3308350"/>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S</a:t>
            </a:r>
          </a:p>
        </p:txBody>
      </p:sp>
      <p:sp>
        <p:nvSpPr>
          <p:cNvPr id="96287" name="Line 31"/>
          <p:cNvSpPr>
            <a:spLocks noChangeShapeType="1"/>
          </p:cNvSpPr>
          <p:nvPr/>
        </p:nvSpPr>
        <p:spPr bwMode="auto">
          <a:xfrm flipH="1" flipV="1">
            <a:off x="5146675" y="1538288"/>
            <a:ext cx="1239838" cy="817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88" name="Line 32"/>
          <p:cNvSpPr>
            <a:spLocks noChangeShapeType="1"/>
          </p:cNvSpPr>
          <p:nvPr/>
        </p:nvSpPr>
        <p:spPr bwMode="auto">
          <a:xfrm flipH="1">
            <a:off x="2438400" y="1538288"/>
            <a:ext cx="2708275" cy="68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89" name="Line 33"/>
          <p:cNvSpPr>
            <a:spLocks noChangeShapeType="1"/>
          </p:cNvSpPr>
          <p:nvPr/>
        </p:nvSpPr>
        <p:spPr bwMode="auto">
          <a:xfrm flipH="1">
            <a:off x="2205038" y="1674813"/>
            <a:ext cx="233362" cy="612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6290" name="Text Box 21"/>
          <p:cNvSpPr txBox="1">
            <a:spLocks noChangeArrowheads="1"/>
          </p:cNvSpPr>
          <p:nvPr/>
        </p:nvSpPr>
        <p:spPr bwMode="auto">
          <a:xfrm>
            <a:off x="1819275" y="1800225"/>
            <a:ext cx="42703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o</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657225" y="382588"/>
            <a:ext cx="8847138" cy="1079500"/>
          </a:xfrm>
        </p:spPr>
        <p:txBody>
          <a:bodyPr/>
          <a:lstStyle/>
          <a:p>
            <a:pPr eaLnBrk="1" hangingPunct="1"/>
            <a:r>
              <a:rPr lang="cs-CZ" altLang="cs-CZ" smtClean="0"/>
              <a:t>Eskalace</a:t>
            </a:r>
          </a:p>
        </p:txBody>
      </p:sp>
      <p:sp>
        <p:nvSpPr>
          <p:cNvPr id="97283" name="Oval 3"/>
          <p:cNvSpPr>
            <a:spLocks noChangeArrowheads="1"/>
          </p:cNvSpPr>
          <p:nvPr/>
        </p:nvSpPr>
        <p:spPr bwMode="auto">
          <a:xfrm>
            <a:off x="1549400"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7284" name="Oval 4"/>
          <p:cNvSpPr>
            <a:spLocks noChangeArrowheads="1"/>
          </p:cNvSpPr>
          <p:nvPr/>
        </p:nvSpPr>
        <p:spPr bwMode="auto">
          <a:xfrm>
            <a:off x="4662488" y="2030413"/>
            <a:ext cx="2949575" cy="27368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7285" name="Text Box 5"/>
          <p:cNvSpPr txBox="1">
            <a:spLocks noChangeArrowheads="1"/>
          </p:cNvSpPr>
          <p:nvPr/>
        </p:nvSpPr>
        <p:spPr bwMode="auto">
          <a:xfrm>
            <a:off x="3760788" y="3038475"/>
            <a:ext cx="1884362" cy="7874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Pozice A na úkor B</a:t>
            </a:r>
          </a:p>
        </p:txBody>
      </p:sp>
      <p:sp>
        <p:nvSpPr>
          <p:cNvPr id="97286" name="Text Box 6"/>
          <p:cNvSpPr txBox="1">
            <a:spLocks noChangeArrowheads="1"/>
          </p:cNvSpPr>
          <p:nvPr/>
        </p:nvSpPr>
        <p:spPr bwMode="auto">
          <a:xfrm>
            <a:off x="730250" y="3543300"/>
            <a:ext cx="213042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Aktivita A</a:t>
            </a:r>
          </a:p>
        </p:txBody>
      </p:sp>
      <p:sp>
        <p:nvSpPr>
          <p:cNvPr id="97287" name="Text Box 7"/>
          <p:cNvSpPr txBox="1">
            <a:spLocks noChangeArrowheads="1"/>
          </p:cNvSpPr>
          <p:nvPr/>
        </p:nvSpPr>
        <p:spPr bwMode="auto">
          <a:xfrm>
            <a:off x="649288" y="2463800"/>
            <a:ext cx="2128837" cy="439738"/>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Výsledky A</a:t>
            </a:r>
          </a:p>
        </p:txBody>
      </p:sp>
      <p:sp>
        <p:nvSpPr>
          <p:cNvPr id="97288" name="Text Box 8"/>
          <p:cNvSpPr txBox="1">
            <a:spLocks noChangeArrowheads="1"/>
          </p:cNvSpPr>
          <p:nvPr/>
        </p:nvSpPr>
        <p:spPr bwMode="auto">
          <a:xfrm>
            <a:off x="5378450" y="1811338"/>
            <a:ext cx="2130425" cy="439737"/>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VýsledkyB</a:t>
            </a:r>
          </a:p>
        </p:txBody>
      </p:sp>
      <p:sp>
        <p:nvSpPr>
          <p:cNvPr id="97289" name="Text Box 9"/>
          <p:cNvSpPr txBox="1">
            <a:spLocks noChangeArrowheads="1"/>
          </p:cNvSpPr>
          <p:nvPr/>
        </p:nvSpPr>
        <p:spPr bwMode="auto">
          <a:xfrm>
            <a:off x="6684963" y="2603500"/>
            <a:ext cx="2128837"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Aktivita B</a:t>
            </a:r>
          </a:p>
        </p:txBody>
      </p:sp>
      <p:sp>
        <p:nvSpPr>
          <p:cNvPr id="97290" name="Text Box 10"/>
          <p:cNvSpPr txBox="1">
            <a:spLocks noChangeArrowheads="1"/>
          </p:cNvSpPr>
          <p:nvPr/>
        </p:nvSpPr>
        <p:spPr bwMode="auto">
          <a:xfrm>
            <a:off x="3676650" y="3989388"/>
            <a:ext cx="409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7291" name="Text Box 11"/>
          <p:cNvSpPr txBox="1">
            <a:spLocks noChangeArrowheads="1"/>
          </p:cNvSpPr>
          <p:nvPr/>
        </p:nvSpPr>
        <p:spPr bwMode="auto">
          <a:xfrm>
            <a:off x="1468438" y="3038475"/>
            <a:ext cx="4095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7292" name="Text Box 12"/>
          <p:cNvSpPr txBox="1">
            <a:spLocks noChangeArrowheads="1"/>
          </p:cNvSpPr>
          <p:nvPr/>
        </p:nvSpPr>
        <p:spPr bwMode="auto">
          <a:xfrm>
            <a:off x="3433763"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7293" name="Text Box 13"/>
          <p:cNvSpPr txBox="1">
            <a:spLocks noChangeArrowheads="1"/>
          </p:cNvSpPr>
          <p:nvPr/>
        </p:nvSpPr>
        <p:spPr bwMode="auto">
          <a:xfrm>
            <a:off x="5235575" y="2246313"/>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o</a:t>
            </a:r>
          </a:p>
        </p:txBody>
      </p:sp>
      <p:sp>
        <p:nvSpPr>
          <p:cNvPr id="97294" name="Text Box 14"/>
          <p:cNvSpPr txBox="1">
            <a:spLocks noChangeArrowheads="1"/>
          </p:cNvSpPr>
          <p:nvPr/>
        </p:nvSpPr>
        <p:spPr bwMode="auto">
          <a:xfrm>
            <a:off x="7416800" y="2192338"/>
            <a:ext cx="409575"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7295" name="Text Box 15"/>
          <p:cNvSpPr txBox="1">
            <a:spLocks noChangeArrowheads="1"/>
          </p:cNvSpPr>
          <p:nvPr/>
        </p:nvSpPr>
        <p:spPr bwMode="auto">
          <a:xfrm>
            <a:off x="5164138" y="4137025"/>
            <a:ext cx="409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7296" name="Line 16"/>
          <p:cNvSpPr>
            <a:spLocks noChangeShapeType="1"/>
          </p:cNvSpPr>
          <p:nvPr/>
        </p:nvSpPr>
        <p:spPr bwMode="auto">
          <a:xfrm>
            <a:off x="4416425" y="2903538"/>
            <a:ext cx="26988" cy="111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297" name="Line 17"/>
          <p:cNvSpPr>
            <a:spLocks noChangeShapeType="1"/>
          </p:cNvSpPr>
          <p:nvPr/>
        </p:nvSpPr>
        <p:spPr bwMode="auto">
          <a:xfrm flipH="1">
            <a:off x="4711700" y="2967038"/>
            <a:ext cx="33338" cy="68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298" name="Line 18"/>
          <p:cNvSpPr>
            <a:spLocks noChangeShapeType="1"/>
          </p:cNvSpPr>
          <p:nvPr/>
        </p:nvSpPr>
        <p:spPr bwMode="auto">
          <a:xfrm flipV="1">
            <a:off x="1631950" y="2895600"/>
            <a:ext cx="0" cy="71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299" name="Line 19"/>
          <p:cNvSpPr>
            <a:spLocks noChangeShapeType="1"/>
          </p:cNvSpPr>
          <p:nvPr/>
        </p:nvSpPr>
        <p:spPr bwMode="auto">
          <a:xfrm flipH="1" flipV="1">
            <a:off x="1685925" y="3989388"/>
            <a:ext cx="26988" cy="57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00" name="Line 20"/>
          <p:cNvSpPr>
            <a:spLocks noChangeShapeType="1"/>
          </p:cNvSpPr>
          <p:nvPr/>
        </p:nvSpPr>
        <p:spPr bwMode="auto">
          <a:xfrm flipV="1">
            <a:off x="7343775" y="4046538"/>
            <a:ext cx="80963"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01" name="Line 21"/>
          <p:cNvSpPr>
            <a:spLocks noChangeShapeType="1"/>
          </p:cNvSpPr>
          <p:nvPr/>
        </p:nvSpPr>
        <p:spPr bwMode="auto">
          <a:xfrm flipH="1" flipV="1">
            <a:off x="7529513" y="3038475"/>
            <a:ext cx="65087" cy="160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02" name="Text Box 22"/>
          <p:cNvSpPr txBox="1">
            <a:spLocks noChangeArrowheads="1"/>
          </p:cNvSpPr>
          <p:nvPr/>
        </p:nvSpPr>
        <p:spPr bwMode="auto">
          <a:xfrm>
            <a:off x="2778125" y="3038475"/>
            <a:ext cx="8191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B1</a:t>
            </a:r>
          </a:p>
        </p:txBody>
      </p:sp>
      <p:sp>
        <p:nvSpPr>
          <p:cNvPr id="97303" name="Text Box 23"/>
          <p:cNvSpPr txBox="1">
            <a:spLocks noChangeArrowheads="1"/>
          </p:cNvSpPr>
          <p:nvPr/>
        </p:nvSpPr>
        <p:spPr bwMode="auto">
          <a:xfrm>
            <a:off x="5973763" y="3111500"/>
            <a:ext cx="8191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b="1">
                <a:latin typeface="Arial" panose="020B0604020202020204" pitchFamily="34" charset="0"/>
              </a:rPr>
              <a:t>B2</a:t>
            </a:r>
          </a:p>
        </p:txBody>
      </p:sp>
      <p:sp>
        <p:nvSpPr>
          <p:cNvPr id="97304" name="Text Box 24"/>
          <p:cNvSpPr txBox="1">
            <a:spLocks noChangeArrowheads="1"/>
          </p:cNvSpPr>
          <p:nvPr/>
        </p:nvSpPr>
        <p:spPr bwMode="auto">
          <a:xfrm>
            <a:off x="1058863" y="4983163"/>
            <a:ext cx="728980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i="1">
                <a:latin typeface="Times New Roman" panose="02020603050405020304" pitchFamily="18" charset="0"/>
              </a:rPr>
              <a:t>Závody ve zbrojení, cenová válka, vyhrožování mezi dětmi. </a:t>
            </a:r>
            <a:r>
              <a:rPr lang="cs-CZ" altLang="cs-CZ" sz="2400" i="1">
                <a:latin typeface="Arial" panose="020B0604020202020204" pitchFamily="34" charset="0"/>
              </a:rPr>
              <a:t>Pozor – cyklus přes všechny uzly je </a:t>
            </a:r>
            <a:r>
              <a:rPr lang="cs-CZ" altLang="cs-CZ" sz="2400" b="1" i="1">
                <a:latin typeface="Arial" panose="020B0604020202020204" pitchFamily="34" charset="0"/>
              </a:rPr>
              <a:t>R</a:t>
            </a:r>
            <a:endParaRPr lang="cs-CZ" altLang="cs-CZ" sz="2400" i="1">
              <a:latin typeface="Times New Roman" panose="02020603050405020304" pitchFamily="18" charset="0"/>
            </a:endParaRPr>
          </a:p>
        </p:txBody>
      </p:sp>
      <p:sp>
        <p:nvSpPr>
          <p:cNvPr id="97305" name="Text Box 25"/>
          <p:cNvSpPr txBox="1">
            <a:spLocks noChangeArrowheads="1"/>
          </p:cNvSpPr>
          <p:nvPr/>
        </p:nvSpPr>
        <p:spPr bwMode="auto">
          <a:xfrm>
            <a:off x="1895475" y="4464050"/>
            <a:ext cx="2441575" cy="4413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Hrozba pro A</a:t>
            </a:r>
          </a:p>
        </p:txBody>
      </p:sp>
      <p:sp>
        <p:nvSpPr>
          <p:cNvPr id="97306" name="Text Box 26"/>
          <p:cNvSpPr txBox="1">
            <a:spLocks noChangeArrowheads="1"/>
          </p:cNvSpPr>
          <p:nvPr/>
        </p:nvSpPr>
        <p:spPr bwMode="auto">
          <a:xfrm>
            <a:off x="6153150" y="4260850"/>
            <a:ext cx="2244725" cy="439738"/>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sz="2400">
                <a:latin typeface="Arial" panose="020B0604020202020204" pitchFamily="34" charset="0"/>
              </a:rPr>
              <a:t>Hrozba pro B</a:t>
            </a:r>
          </a:p>
        </p:txBody>
      </p:sp>
      <p:sp>
        <p:nvSpPr>
          <p:cNvPr id="97307" name="Text Box 27"/>
          <p:cNvSpPr txBox="1">
            <a:spLocks noChangeArrowheads="1"/>
          </p:cNvSpPr>
          <p:nvPr/>
        </p:nvSpPr>
        <p:spPr bwMode="auto">
          <a:xfrm>
            <a:off x="1819275" y="3989388"/>
            <a:ext cx="409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
        <p:nvSpPr>
          <p:cNvPr id="97308" name="Line 28"/>
          <p:cNvSpPr>
            <a:spLocks noChangeShapeType="1"/>
          </p:cNvSpPr>
          <p:nvPr/>
        </p:nvSpPr>
        <p:spPr bwMode="auto">
          <a:xfrm flipH="1" flipV="1">
            <a:off x="6953250" y="2249488"/>
            <a:ext cx="128588" cy="106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09" name="Line 29"/>
          <p:cNvSpPr>
            <a:spLocks noChangeShapeType="1"/>
          </p:cNvSpPr>
          <p:nvPr/>
        </p:nvSpPr>
        <p:spPr bwMode="auto">
          <a:xfrm flipV="1">
            <a:off x="6386513" y="4706938"/>
            <a:ext cx="196850" cy="301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10" name="Line 30"/>
          <p:cNvSpPr>
            <a:spLocks noChangeShapeType="1"/>
          </p:cNvSpPr>
          <p:nvPr/>
        </p:nvSpPr>
        <p:spPr bwMode="auto">
          <a:xfrm flipH="1">
            <a:off x="3956050" y="4338638"/>
            <a:ext cx="138113" cy="120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7311" name="Text Box 31"/>
          <p:cNvSpPr txBox="1">
            <a:spLocks noChangeArrowheads="1"/>
          </p:cNvSpPr>
          <p:nvPr/>
        </p:nvSpPr>
        <p:spPr bwMode="auto">
          <a:xfrm>
            <a:off x="7159625" y="3511550"/>
            <a:ext cx="409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400">
                <a:latin typeface="Arial" panose="020B0604020202020204" pitchFamily="34" charset="0"/>
              </a:rPr>
              <a:t>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425450" y="0"/>
            <a:ext cx="8845550" cy="1079500"/>
          </a:xfrm>
        </p:spPr>
        <p:txBody>
          <a:bodyPr/>
          <a:lstStyle/>
          <a:p>
            <a:pPr eaLnBrk="1" hangingPunct="1"/>
            <a:r>
              <a:rPr lang="cs-CZ" altLang="cs-CZ" smtClean="0"/>
              <a:t>Omezení celkových zdrojů</a:t>
            </a:r>
          </a:p>
        </p:txBody>
      </p:sp>
      <p:sp>
        <p:nvSpPr>
          <p:cNvPr id="98307" name="Oval 4"/>
          <p:cNvSpPr>
            <a:spLocks noChangeArrowheads="1"/>
          </p:cNvSpPr>
          <p:nvPr/>
        </p:nvSpPr>
        <p:spPr bwMode="auto">
          <a:xfrm>
            <a:off x="2374900" y="3743325"/>
            <a:ext cx="2622550" cy="19446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8308" name="Text Box 8"/>
          <p:cNvSpPr txBox="1">
            <a:spLocks noChangeArrowheads="1"/>
          </p:cNvSpPr>
          <p:nvPr/>
        </p:nvSpPr>
        <p:spPr bwMode="auto">
          <a:xfrm>
            <a:off x="4064000" y="4533900"/>
            <a:ext cx="1473200" cy="3540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Přínos B</a:t>
            </a:r>
          </a:p>
        </p:txBody>
      </p:sp>
      <p:sp>
        <p:nvSpPr>
          <p:cNvPr id="98309" name="Text Box 9"/>
          <p:cNvSpPr txBox="1">
            <a:spLocks noChangeArrowheads="1"/>
          </p:cNvSpPr>
          <p:nvPr/>
        </p:nvSpPr>
        <p:spPr bwMode="auto">
          <a:xfrm>
            <a:off x="1720850" y="4535488"/>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Aktivita B</a:t>
            </a:r>
          </a:p>
        </p:txBody>
      </p:sp>
      <p:sp>
        <p:nvSpPr>
          <p:cNvPr id="98310" name="Line 10"/>
          <p:cNvSpPr>
            <a:spLocks noChangeShapeType="1"/>
          </p:cNvSpPr>
          <p:nvPr/>
        </p:nvSpPr>
        <p:spPr bwMode="auto">
          <a:xfrm>
            <a:off x="4914900" y="4392613"/>
            <a:ext cx="8255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11" name="Line 11"/>
          <p:cNvSpPr>
            <a:spLocks noChangeShapeType="1"/>
          </p:cNvSpPr>
          <p:nvPr/>
        </p:nvSpPr>
        <p:spPr bwMode="auto">
          <a:xfrm flipV="1">
            <a:off x="2867025" y="3887788"/>
            <a:ext cx="163513"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12" name="Line 12"/>
          <p:cNvSpPr>
            <a:spLocks noChangeShapeType="1"/>
          </p:cNvSpPr>
          <p:nvPr/>
        </p:nvSpPr>
        <p:spPr bwMode="auto">
          <a:xfrm flipH="1" flipV="1">
            <a:off x="2374900" y="4895850"/>
            <a:ext cx="8255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13" name="Line 15"/>
          <p:cNvSpPr>
            <a:spLocks noChangeShapeType="1"/>
          </p:cNvSpPr>
          <p:nvPr/>
        </p:nvSpPr>
        <p:spPr bwMode="auto">
          <a:xfrm flipV="1">
            <a:off x="4633913" y="2092325"/>
            <a:ext cx="84137" cy="131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14" name="Text Box 16"/>
          <p:cNvSpPr txBox="1">
            <a:spLocks noChangeArrowheads="1"/>
          </p:cNvSpPr>
          <p:nvPr/>
        </p:nvSpPr>
        <p:spPr bwMode="auto">
          <a:xfrm>
            <a:off x="4759325" y="39893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15" name="Text Box 17"/>
          <p:cNvSpPr txBox="1">
            <a:spLocks noChangeArrowheads="1"/>
          </p:cNvSpPr>
          <p:nvPr/>
        </p:nvSpPr>
        <p:spPr bwMode="auto">
          <a:xfrm>
            <a:off x="2592388" y="993775"/>
            <a:ext cx="303212"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16" name="Text Box 19"/>
          <p:cNvSpPr txBox="1">
            <a:spLocks noChangeArrowheads="1"/>
          </p:cNvSpPr>
          <p:nvPr/>
        </p:nvSpPr>
        <p:spPr bwMode="auto">
          <a:xfrm>
            <a:off x="2374900" y="5256213"/>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17" name="Oval 29"/>
          <p:cNvSpPr>
            <a:spLocks noChangeArrowheads="1"/>
          </p:cNvSpPr>
          <p:nvPr/>
        </p:nvSpPr>
        <p:spPr bwMode="auto">
          <a:xfrm>
            <a:off x="2112963" y="887413"/>
            <a:ext cx="2620962" cy="19446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8318" name="Text Box 30"/>
          <p:cNvSpPr txBox="1">
            <a:spLocks noChangeArrowheads="1"/>
          </p:cNvSpPr>
          <p:nvPr/>
        </p:nvSpPr>
        <p:spPr bwMode="auto">
          <a:xfrm>
            <a:off x="3908425" y="1471613"/>
            <a:ext cx="1474788" cy="61436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Přínos pro A</a:t>
            </a:r>
          </a:p>
        </p:txBody>
      </p:sp>
      <p:sp>
        <p:nvSpPr>
          <p:cNvPr id="98319" name="Text Box 31"/>
          <p:cNvSpPr txBox="1">
            <a:spLocks noChangeArrowheads="1"/>
          </p:cNvSpPr>
          <p:nvPr/>
        </p:nvSpPr>
        <p:spPr bwMode="auto">
          <a:xfrm>
            <a:off x="1531938" y="1400175"/>
            <a:ext cx="1474787"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Aktivita A</a:t>
            </a:r>
          </a:p>
        </p:txBody>
      </p:sp>
      <p:sp>
        <p:nvSpPr>
          <p:cNvPr id="98320" name="Line 32"/>
          <p:cNvSpPr>
            <a:spLocks noChangeShapeType="1"/>
          </p:cNvSpPr>
          <p:nvPr/>
        </p:nvSpPr>
        <p:spPr bwMode="auto">
          <a:xfrm flipH="1">
            <a:off x="2259013" y="1270000"/>
            <a:ext cx="114300" cy="1254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21" name="Text Box 33"/>
          <p:cNvSpPr txBox="1">
            <a:spLocks noChangeArrowheads="1"/>
          </p:cNvSpPr>
          <p:nvPr/>
        </p:nvSpPr>
        <p:spPr bwMode="auto">
          <a:xfrm flipH="1">
            <a:off x="3211513" y="2490788"/>
            <a:ext cx="41910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22" name="Text Box 34"/>
          <p:cNvSpPr txBox="1">
            <a:spLocks noChangeArrowheads="1"/>
          </p:cNvSpPr>
          <p:nvPr/>
        </p:nvSpPr>
        <p:spPr bwMode="auto">
          <a:xfrm>
            <a:off x="3289300" y="4464050"/>
            <a:ext cx="6969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R2</a:t>
            </a:r>
          </a:p>
        </p:txBody>
      </p:sp>
      <p:sp>
        <p:nvSpPr>
          <p:cNvPr id="98323" name="Text Box 35"/>
          <p:cNvSpPr txBox="1">
            <a:spLocks noChangeArrowheads="1"/>
          </p:cNvSpPr>
          <p:nvPr/>
        </p:nvSpPr>
        <p:spPr bwMode="auto">
          <a:xfrm>
            <a:off x="3055938" y="1743075"/>
            <a:ext cx="6985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R1</a:t>
            </a:r>
          </a:p>
        </p:txBody>
      </p:sp>
      <p:sp>
        <p:nvSpPr>
          <p:cNvPr id="98324" name="Text Box 36"/>
          <p:cNvSpPr txBox="1">
            <a:spLocks noChangeArrowheads="1"/>
          </p:cNvSpPr>
          <p:nvPr/>
        </p:nvSpPr>
        <p:spPr bwMode="auto">
          <a:xfrm>
            <a:off x="1352550" y="3171825"/>
            <a:ext cx="14716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en-US" altLang="cs-CZ">
              <a:latin typeface="Arial" panose="020B0604020202020204" pitchFamily="34" charset="0"/>
            </a:endParaRPr>
          </a:p>
        </p:txBody>
      </p:sp>
      <p:sp>
        <p:nvSpPr>
          <p:cNvPr id="98325" name="Text Box 37"/>
          <p:cNvSpPr txBox="1">
            <a:spLocks noChangeArrowheads="1"/>
          </p:cNvSpPr>
          <p:nvPr/>
        </p:nvSpPr>
        <p:spPr bwMode="auto">
          <a:xfrm>
            <a:off x="581025" y="3103563"/>
            <a:ext cx="1219200" cy="646331"/>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smtClean="0">
                <a:latin typeface="Arial" panose="020B0604020202020204" pitchFamily="34" charset="0"/>
              </a:rPr>
              <a:t>Celkové čerpání </a:t>
            </a:r>
            <a:endParaRPr lang="cs-CZ" altLang="cs-CZ" dirty="0">
              <a:latin typeface="Arial" panose="020B0604020202020204" pitchFamily="34" charset="0"/>
            </a:endParaRPr>
          </a:p>
        </p:txBody>
      </p:sp>
      <p:sp>
        <p:nvSpPr>
          <p:cNvPr id="98326" name="Text Box 38"/>
          <p:cNvSpPr txBox="1">
            <a:spLocks noChangeArrowheads="1"/>
          </p:cNvSpPr>
          <p:nvPr/>
        </p:nvSpPr>
        <p:spPr bwMode="auto">
          <a:xfrm>
            <a:off x="5457825" y="3035300"/>
            <a:ext cx="2121371" cy="646331"/>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smtClean="0">
                <a:latin typeface="Arial" panose="020B0604020202020204" pitchFamily="34" charset="0"/>
              </a:rPr>
              <a:t>Čerpání pro </a:t>
            </a:r>
            <a:r>
              <a:rPr lang="cs-CZ" altLang="cs-CZ" dirty="0">
                <a:latin typeface="Arial" panose="020B0604020202020204" pitchFamily="34" charset="0"/>
              </a:rPr>
              <a:t>jednotlivou aktivitu</a:t>
            </a:r>
          </a:p>
        </p:txBody>
      </p:sp>
      <p:sp>
        <p:nvSpPr>
          <p:cNvPr id="98327" name="Text Box 39"/>
          <p:cNvSpPr txBox="1">
            <a:spLocks noChangeArrowheads="1"/>
          </p:cNvSpPr>
          <p:nvPr/>
        </p:nvSpPr>
        <p:spPr bwMode="auto">
          <a:xfrm>
            <a:off x="6153150" y="1266825"/>
            <a:ext cx="2244725" cy="615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Celkové omezení zdrojů</a:t>
            </a:r>
          </a:p>
        </p:txBody>
      </p:sp>
      <p:sp>
        <p:nvSpPr>
          <p:cNvPr id="98328" name="Line 41"/>
          <p:cNvSpPr>
            <a:spLocks noChangeShapeType="1"/>
          </p:cNvSpPr>
          <p:nvPr/>
        </p:nvSpPr>
        <p:spPr bwMode="auto">
          <a:xfrm>
            <a:off x="1819275" y="3376613"/>
            <a:ext cx="36385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29" name="Text Box 42"/>
          <p:cNvSpPr txBox="1">
            <a:spLocks noChangeArrowheads="1"/>
          </p:cNvSpPr>
          <p:nvPr/>
        </p:nvSpPr>
        <p:spPr bwMode="auto">
          <a:xfrm>
            <a:off x="4914900" y="3035300"/>
            <a:ext cx="3032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8330" name="Text Box 43"/>
          <p:cNvSpPr txBox="1">
            <a:spLocks noChangeArrowheads="1"/>
          </p:cNvSpPr>
          <p:nvPr/>
        </p:nvSpPr>
        <p:spPr bwMode="auto">
          <a:xfrm rot="-1432113">
            <a:off x="3135313" y="3171825"/>
            <a:ext cx="1316037" cy="3476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zpoždění</a:t>
            </a:r>
          </a:p>
        </p:txBody>
      </p:sp>
      <p:sp>
        <p:nvSpPr>
          <p:cNvPr id="98331" name="Line 44"/>
          <p:cNvSpPr>
            <a:spLocks noChangeShapeType="1"/>
          </p:cNvSpPr>
          <p:nvPr/>
        </p:nvSpPr>
        <p:spPr bwMode="auto">
          <a:xfrm flipH="1">
            <a:off x="6462713" y="1879600"/>
            <a:ext cx="542925" cy="1155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32" name="Text Box 45"/>
          <p:cNvSpPr txBox="1">
            <a:spLocks noChangeArrowheads="1"/>
          </p:cNvSpPr>
          <p:nvPr/>
        </p:nvSpPr>
        <p:spPr bwMode="auto">
          <a:xfrm>
            <a:off x="6618288" y="2355850"/>
            <a:ext cx="3032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8333" name="Line 46"/>
          <p:cNvSpPr>
            <a:spLocks noChangeShapeType="1"/>
          </p:cNvSpPr>
          <p:nvPr/>
        </p:nvSpPr>
        <p:spPr bwMode="auto">
          <a:xfrm flipH="1">
            <a:off x="1276350" y="1781175"/>
            <a:ext cx="823913" cy="1322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34" name="Text Box 47"/>
          <p:cNvSpPr txBox="1">
            <a:spLocks noChangeArrowheads="1"/>
          </p:cNvSpPr>
          <p:nvPr/>
        </p:nvSpPr>
        <p:spPr bwMode="auto">
          <a:xfrm>
            <a:off x="1431925" y="2082800"/>
            <a:ext cx="3032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35" name="Line 48"/>
          <p:cNvSpPr>
            <a:spLocks noChangeShapeType="1"/>
          </p:cNvSpPr>
          <p:nvPr/>
        </p:nvSpPr>
        <p:spPr bwMode="auto">
          <a:xfrm flipH="1">
            <a:off x="4991100" y="3648075"/>
            <a:ext cx="1316038" cy="885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36" name="Text Box 49"/>
          <p:cNvSpPr txBox="1">
            <a:spLocks noChangeArrowheads="1"/>
          </p:cNvSpPr>
          <p:nvPr/>
        </p:nvSpPr>
        <p:spPr bwMode="auto">
          <a:xfrm>
            <a:off x="5765800" y="39893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37" name="Line 50"/>
          <p:cNvSpPr>
            <a:spLocks noChangeShapeType="1"/>
          </p:cNvSpPr>
          <p:nvPr/>
        </p:nvSpPr>
        <p:spPr bwMode="auto">
          <a:xfrm flipH="1" flipV="1">
            <a:off x="1120775" y="3716338"/>
            <a:ext cx="852488" cy="817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38" name="Text Box 51"/>
          <p:cNvSpPr txBox="1">
            <a:spLocks noChangeArrowheads="1"/>
          </p:cNvSpPr>
          <p:nvPr/>
        </p:nvSpPr>
        <p:spPr bwMode="auto">
          <a:xfrm>
            <a:off x="1044575" y="4056063"/>
            <a:ext cx="3032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39" name="Line 52"/>
          <p:cNvSpPr>
            <a:spLocks noChangeShapeType="1"/>
          </p:cNvSpPr>
          <p:nvPr/>
        </p:nvSpPr>
        <p:spPr bwMode="auto">
          <a:xfrm flipH="1" flipV="1">
            <a:off x="4991100" y="2082800"/>
            <a:ext cx="1008063" cy="952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8340" name="Text Box 53"/>
          <p:cNvSpPr txBox="1">
            <a:spLocks noChangeArrowheads="1"/>
          </p:cNvSpPr>
          <p:nvPr/>
        </p:nvSpPr>
        <p:spPr bwMode="auto">
          <a:xfrm>
            <a:off x="5070475" y="2559050"/>
            <a:ext cx="3032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8341" name="Text Box 54"/>
          <p:cNvSpPr txBox="1">
            <a:spLocks noChangeArrowheads="1"/>
          </p:cNvSpPr>
          <p:nvPr/>
        </p:nvSpPr>
        <p:spPr bwMode="auto">
          <a:xfrm>
            <a:off x="5921375" y="4533900"/>
            <a:ext cx="28638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i="1">
                <a:latin typeface="Arial" panose="020B0604020202020204" pitchFamily="34" charset="0"/>
              </a:rPr>
              <a:t>Globální růst, rybolov, celosvětové zdroje, skleníkové plyny</a:t>
            </a:r>
          </a:p>
        </p:txBody>
      </p:sp>
      <p:sp>
        <p:nvSpPr>
          <p:cNvPr id="98342" name="Text Box 55"/>
          <p:cNvSpPr txBox="1">
            <a:spLocks noChangeArrowheads="1"/>
          </p:cNvSpPr>
          <p:nvPr/>
        </p:nvSpPr>
        <p:spPr bwMode="auto">
          <a:xfrm>
            <a:off x="968375" y="5757863"/>
            <a:ext cx="7508875"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i="1">
                <a:latin typeface="Times New Roman" panose="02020603050405020304" pitchFamily="18" charset="0"/>
              </a:rPr>
              <a:t>Známo jako </a:t>
            </a:r>
            <a:r>
              <a:rPr lang="cs-CZ" altLang="cs-CZ" b="1" i="1">
                <a:latin typeface="Times New Roman" panose="02020603050405020304" pitchFamily="18" charset="0"/>
              </a:rPr>
              <a:t>Tragédie  obecních pastvin, </a:t>
            </a:r>
            <a:r>
              <a:rPr lang="cs-CZ" altLang="cs-CZ" i="1">
                <a:latin typeface="Times New Roman" panose="02020603050405020304" pitchFamily="18" charset="0"/>
              </a:rPr>
              <a:t>příklad kdy trh nefunguje a ržní chování může vést ke kolapsu zdrojů a kolapsu civilizace</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425450" y="0"/>
            <a:ext cx="8845550" cy="1079500"/>
          </a:xfrm>
        </p:spPr>
        <p:txBody>
          <a:bodyPr/>
          <a:lstStyle/>
          <a:p>
            <a:pPr eaLnBrk="1" hangingPunct="1"/>
            <a:r>
              <a:rPr lang="cs-CZ" altLang="cs-CZ" smtClean="0"/>
              <a:t>Omezení celkových zdrojů</a:t>
            </a:r>
          </a:p>
        </p:txBody>
      </p:sp>
      <p:sp>
        <p:nvSpPr>
          <p:cNvPr id="99331" name="Oval 3"/>
          <p:cNvSpPr>
            <a:spLocks noChangeArrowheads="1"/>
          </p:cNvSpPr>
          <p:nvPr/>
        </p:nvSpPr>
        <p:spPr bwMode="auto">
          <a:xfrm>
            <a:off x="2374900" y="3743325"/>
            <a:ext cx="2622550" cy="19446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9332" name="Text Box 4"/>
          <p:cNvSpPr txBox="1">
            <a:spLocks noChangeArrowheads="1"/>
          </p:cNvSpPr>
          <p:nvPr/>
        </p:nvSpPr>
        <p:spPr bwMode="auto">
          <a:xfrm>
            <a:off x="4064000" y="4533900"/>
            <a:ext cx="1473200" cy="3540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Přínos B</a:t>
            </a:r>
          </a:p>
        </p:txBody>
      </p:sp>
      <p:sp>
        <p:nvSpPr>
          <p:cNvPr id="99333" name="Text Box 5"/>
          <p:cNvSpPr txBox="1">
            <a:spLocks noChangeArrowheads="1"/>
          </p:cNvSpPr>
          <p:nvPr/>
        </p:nvSpPr>
        <p:spPr bwMode="auto">
          <a:xfrm>
            <a:off x="1720850" y="4535488"/>
            <a:ext cx="1473200"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Aktivita B</a:t>
            </a:r>
          </a:p>
        </p:txBody>
      </p:sp>
      <p:sp>
        <p:nvSpPr>
          <p:cNvPr id="99334" name="Line 6"/>
          <p:cNvSpPr>
            <a:spLocks noChangeShapeType="1"/>
          </p:cNvSpPr>
          <p:nvPr/>
        </p:nvSpPr>
        <p:spPr bwMode="auto">
          <a:xfrm>
            <a:off x="4914900" y="4392613"/>
            <a:ext cx="8255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35" name="Line 7"/>
          <p:cNvSpPr>
            <a:spLocks noChangeShapeType="1"/>
          </p:cNvSpPr>
          <p:nvPr/>
        </p:nvSpPr>
        <p:spPr bwMode="auto">
          <a:xfrm flipV="1">
            <a:off x="2867025" y="3887788"/>
            <a:ext cx="163513" cy="73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36" name="Line 8"/>
          <p:cNvSpPr>
            <a:spLocks noChangeShapeType="1"/>
          </p:cNvSpPr>
          <p:nvPr/>
        </p:nvSpPr>
        <p:spPr bwMode="auto">
          <a:xfrm flipH="1" flipV="1">
            <a:off x="2374900" y="4895850"/>
            <a:ext cx="8255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37" name="Line 9"/>
          <p:cNvSpPr>
            <a:spLocks noChangeShapeType="1"/>
          </p:cNvSpPr>
          <p:nvPr/>
        </p:nvSpPr>
        <p:spPr bwMode="auto">
          <a:xfrm flipV="1">
            <a:off x="4633913" y="2092325"/>
            <a:ext cx="84137" cy="131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38" name="Text Box 10"/>
          <p:cNvSpPr txBox="1">
            <a:spLocks noChangeArrowheads="1"/>
          </p:cNvSpPr>
          <p:nvPr/>
        </p:nvSpPr>
        <p:spPr bwMode="auto">
          <a:xfrm>
            <a:off x="4759325" y="39893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39" name="Text Box 11"/>
          <p:cNvSpPr txBox="1">
            <a:spLocks noChangeArrowheads="1"/>
          </p:cNvSpPr>
          <p:nvPr/>
        </p:nvSpPr>
        <p:spPr bwMode="auto">
          <a:xfrm>
            <a:off x="2592388" y="993775"/>
            <a:ext cx="303212"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40" name="Text Box 12"/>
          <p:cNvSpPr txBox="1">
            <a:spLocks noChangeArrowheads="1"/>
          </p:cNvSpPr>
          <p:nvPr/>
        </p:nvSpPr>
        <p:spPr bwMode="auto">
          <a:xfrm>
            <a:off x="2374900" y="5256213"/>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41" name="Oval 13"/>
          <p:cNvSpPr>
            <a:spLocks noChangeArrowheads="1"/>
          </p:cNvSpPr>
          <p:nvPr/>
        </p:nvSpPr>
        <p:spPr bwMode="auto">
          <a:xfrm>
            <a:off x="2112963" y="887413"/>
            <a:ext cx="2620962" cy="19446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99342" name="Text Box 14"/>
          <p:cNvSpPr txBox="1">
            <a:spLocks noChangeArrowheads="1"/>
          </p:cNvSpPr>
          <p:nvPr/>
        </p:nvSpPr>
        <p:spPr bwMode="auto">
          <a:xfrm>
            <a:off x="3908425" y="1471613"/>
            <a:ext cx="1474788" cy="61436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Přínos pro A</a:t>
            </a:r>
          </a:p>
        </p:txBody>
      </p:sp>
      <p:sp>
        <p:nvSpPr>
          <p:cNvPr id="99343" name="Text Box 15"/>
          <p:cNvSpPr txBox="1">
            <a:spLocks noChangeArrowheads="1"/>
          </p:cNvSpPr>
          <p:nvPr/>
        </p:nvSpPr>
        <p:spPr bwMode="auto">
          <a:xfrm>
            <a:off x="1531938" y="1400175"/>
            <a:ext cx="1474787" cy="35560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eaLnBrk="1" hangingPunct="1">
              <a:spcBef>
                <a:spcPct val="50000"/>
              </a:spcBef>
            </a:pPr>
            <a:r>
              <a:rPr lang="cs-CZ" altLang="cs-CZ">
                <a:latin typeface="Arial" panose="020B0604020202020204" pitchFamily="34" charset="0"/>
              </a:rPr>
              <a:t>Aktivita A</a:t>
            </a:r>
          </a:p>
        </p:txBody>
      </p:sp>
      <p:sp>
        <p:nvSpPr>
          <p:cNvPr id="99344" name="Line 16"/>
          <p:cNvSpPr>
            <a:spLocks noChangeShapeType="1"/>
          </p:cNvSpPr>
          <p:nvPr/>
        </p:nvSpPr>
        <p:spPr bwMode="auto">
          <a:xfrm flipH="1">
            <a:off x="2259013" y="1270000"/>
            <a:ext cx="114300" cy="1254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45" name="Text Box 17"/>
          <p:cNvSpPr txBox="1">
            <a:spLocks noChangeArrowheads="1"/>
          </p:cNvSpPr>
          <p:nvPr/>
        </p:nvSpPr>
        <p:spPr bwMode="auto">
          <a:xfrm flipH="1">
            <a:off x="3211513" y="2490788"/>
            <a:ext cx="41910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46" name="Text Box 18"/>
          <p:cNvSpPr txBox="1">
            <a:spLocks noChangeArrowheads="1"/>
          </p:cNvSpPr>
          <p:nvPr/>
        </p:nvSpPr>
        <p:spPr bwMode="auto">
          <a:xfrm>
            <a:off x="3289300" y="4464050"/>
            <a:ext cx="6969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R2</a:t>
            </a:r>
          </a:p>
        </p:txBody>
      </p:sp>
      <p:sp>
        <p:nvSpPr>
          <p:cNvPr id="99347" name="Text Box 19"/>
          <p:cNvSpPr txBox="1">
            <a:spLocks noChangeArrowheads="1"/>
          </p:cNvSpPr>
          <p:nvPr/>
        </p:nvSpPr>
        <p:spPr bwMode="auto">
          <a:xfrm>
            <a:off x="3055938" y="1743075"/>
            <a:ext cx="6985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R1</a:t>
            </a:r>
          </a:p>
        </p:txBody>
      </p:sp>
      <p:sp>
        <p:nvSpPr>
          <p:cNvPr id="99348" name="Text Box 20"/>
          <p:cNvSpPr txBox="1">
            <a:spLocks noChangeArrowheads="1"/>
          </p:cNvSpPr>
          <p:nvPr/>
        </p:nvSpPr>
        <p:spPr bwMode="auto">
          <a:xfrm>
            <a:off x="1352550" y="3171825"/>
            <a:ext cx="14716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endParaRPr lang="en-US" altLang="cs-CZ">
              <a:latin typeface="Arial" panose="020B0604020202020204" pitchFamily="34" charset="0"/>
            </a:endParaRPr>
          </a:p>
        </p:txBody>
      </p:sp>
      <p:sp>
        <p:nvSpPr>
          <p:cNvPr id="99349" name="Text Box 21"/>
          <p:cNvSpPr txBox="1">
            <a:spLocks noChangeArrowheads="1"/>
          </p:cNvSpPr>
          <p:nvPr/>
        </p:nvSpPr>
        <p:spPr bwMode="auto">
          <a:xfrm>
            <a:off x="581025" y="3103563"/>
            <a:ext cx="1219200" cy="646331"/>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dirty="0" smtClean="0">
                <a:latin typeface="Arial" panose="020B0604020202020204" pitchFamily="34" charset="0"/>
              </a:rPr>
              <a:t>Celkové čerpání</a:t>
            </a:r>
            <a:endParaRPr lang="cs-CZ" altLang="cs-CZ" dirty="0">
              <a:latin typeface="Arial" panose="020B0604020202020204" pitchFamily="34" charset="0"/>
            </a:endParaRPr>
          </a:p>
        </p:txBody>
      </p:sp>
      <p:sp>
        <p:nvSpPr>
          <p:cNvPr id="99350" name="Text Box 22"/>
          <p:cNvSpPr txBox="1">
            <a:spLocks noChangeArrowheads="1"/>
          </p:cNvSpPr>
          <p:nvPr/>
        </p:nvSpPr>
        <p:spPr bwMode="auto">
          <a:xfrm>
            <a:off x="5457825" y="3035300"/>
            <a:ext cx="2243138" cy="615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Přínos pro jednotlivou aktivitu</a:t>
            </a:r>
          </a:p>
        </p:txBody>
      </p:sp>
      <p:sp>
        <p:nvSpPr>
          <p:cNvPr id="99351" name="Text Box 23"/>
          <p:cNvSpPr txBox="1">
            <a:spLocks noChangeArrowheads="1"/>
          </p:cNvSpPr>
          <p:nvPr/>
        </p:nvSpPr>
        <p:spPr bwMode="auto">
          <a:xfrm>
            <a:off x="6153150" y="1266825"/>
            <a:ext cx="2244725" cy="615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Celkové omezení zdrojů</a:t>
            </a:r>
          </a:p>
        </p:txBody>
      </p:sp>
      <p:sp>
        <p:nvSpPr>
          <p:cNvPr id="99352" name="Line 24"/>
          <p:cNvSpPr>
            <a:spLocks noChangeShapeType="1"/>
          </p:cNvSpPr>
          <p:nvPr/>
        </p:nvSpPr>
        <p:spPr bwMode="auto">
          <a:xfrm>
            <a:off x="1819275" y="3376613"/>
            <a:ext cx="36385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53" name="Text Box 25"/>
          <p:cNvSpPr txBox="1">
            <a:spLocks noChangeArrowheads="1"/>
          </p:cNvSpPr>
          <p:nvPr/>
        </p:nvSpPr>
        <p:spPr bwMode="auto">
          <a:xfrm>
            <a:off x="4914900" y="3035300"/>
            <a:ext cx="3032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9354" name="Text Box 26"/>
          <p:cNvSpPr txBox="1">
            <a:spLocks noChangeArrowheads="1"/>
          </p:cNvSpPr>
          <p:nvPr/>
        </p:nvSpPr>
        <p:spPr bwMode="auto">
          <a:xfrm rot="-1432113">
            <a:off x="3135313" y="3171825"/>
            <a:ext cx="1316037" cy="3476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zpoždění</a:t>
            </a:r>
          </a:p>
        </p:txBody>
      </p:sp>
      <p:sp>
        <p:nvSpPr>
          <p:cNvPr id="99355" name="Line 27"/>
          <p:cNvSpPr>
            <a:spLocks noChangeShapeType="1"/>
          </p:cNvSpPr>
          <p:nvPr/>
        </p:nvSpPr>
        <p:spPr bwMode="auto">
          <a:xfrm flipH="1">
            <a:off x="6462713" y="1879600"/>
            <a:ext cx="542925" cy="1155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56" name="Text Box 28"/>
          <p:cNvSpPr txBox="1">
            <a:spLocks noChangeArrowheads="1"/>
          </p:cNvSpPr>
          <p:nvPr/>
        </p:nvSpPr>
        <p:spPr bwMode="auto">
          <a:xfrm>
            <a:off x="6618288" y="2355850"/>
            <a:ext cx="3032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9357" name="Line 29"/>
          <p:cNvSpPr>
            <a:spLocks noChangeShapeType="1"/>
          </p:cNvSpPr>
          <p:nvPr/>
        </p:nvSpPr>
        <p:spPr bwMode="auto">
          <a:xfrm flipH="1">
            <a:off x="1276350" y="1781175"/>
            <a:ext cx="823913" cy="1322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58" name="Text Box 30"/>
          <p:cNvSpPr txBox="1">
            <a:spLocks noChangeArrowheads="1"/>
          </p:cNvSpPr>
          <p:nvPr/>
        </p:nvSpPr>
        <p:spPr bwMode="auto">
          <a:xfrm>
            <a:off x="1431925" y="2082800"/>
            <a:ext cx="30321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59" name="Line 31"/>
          <p:cNvSpPr>
            <a:spLocks noChangeShapeType="1"/>
          </p:cNvSpPr>
          <p:nvPr/>
        </p:nvSpPr>
        <p:spPr bwMode="auto">
          <a:xfrm flipH="1">
            <a:off x="4991100" y="3648075"/>
            <a:ext cx="1316038" cy="885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60" name="Text Box 32"/>
          <p:cNvSpPr txBox="1">
            <a:spLocks noChangeArrowheads="1"/>
          </p:cNvSpPr>
          <p:nvPr/>
        </p:nvSpPr>
        <p:spPr bwMode="auto">
          <a:xfrm>
            <a:off x="5765800" y="39893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61" name="Line 33"/>
          <p:cNvSpPr>
            <a:spLocks noChangeShapeType="1"/>
          </p:cNvSpPr>
          <p:nvPr/>
        </p:nvSpPr>
        <p:spPr bwMode="auto">
          <a:xfrm flipH="1" flipV="1">
            <a:off x="1120775" y="3716338"/>
            <a:ext cx="852488" cy="817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62" name="Text Box 34"/>
          <p:cNvSpPr txBox="1">
            <a:spLocks noChangeArrowheads="1"/>
          </p:cNvSpPr>
          <p:nvPr/>
        </p:nvSpPr>
        <p:spPr bwMode="auto">
          <a:xfrm>
            <a:off x="1044575" y="4056063"/>
            <a:ext cx="3032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63" name="Line 35"/>
          <p:cNvSpPr>
            <a:spLocks noChangeShapeType="1"/>
          </p:cNvSpPr>
          <p:nvPr/>
        </p:nvSpPr>
        <p:spPr bwMode="auto">
          <a:xfrm flipH="1" flipV="1">
            <a:off x="4991100" y="2082800"/>
            <a:ext cx="1008063" cy="952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64" name="Text Box 36"/>
          <p:cNvSpPr txBox="1">
            <a:spLocks noChangeArrowheads="1"/>
          </p:cNvSpPr>
          <p:nvPr/>
        </p:nvSpPr>
        <p:spPr bwMode="auto">
          <a:xfrm>
            <a:off x="5070475" y="2559050"/>
            <a:ext cx="30321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65" name="Text Box 37"/>
          <p:cNvSpPr txBox="1">
            <a:spLocks noChangeArrowheads="1"/>
          </p:cNvSpPr>
          <p:nvPr/>
        </p:nvSpPr>
        <p:spPr bwMode="auto">
          <a:xfrm>
            <a:off x="5921375" y="4533900"/>
            <a:ext cx="28638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i="1">
                <a:latin typeface="Arial" panose="020B0604020202020204" pitchFamily="34" charset="0"/>
              </a:rPr>
              <a:t>Globální růst, rybolov, celosvětové zdroje, skleníkové plyny</a:t>
            </a:r>
          </a:p>
        </p:txBody>
      </p:sp>
      <p:sp>
        <p:nvSpPr>
          <p:cNvPr id="99366" name="Text Box 38"/>
          <p:cNvSpPr txBox="1">
            <a:spLocks noChangeArrowheads="1"/>
          </p:cNvSpPr>
          <p:nvPr/>
        </p:nvSpPr>
        <p:spPr bwMode="auto">
          <a:xfrm>
            <a:off x="968375" y="5757863"/>
            <a:ext cx="7508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i="1" dirty="0">
                <a:latin typeface="Times New Roman" panose="02020603050405020304" pitchFamily="18" charset="0"/>
              </a:rPr>
              <a:t>Známo jako </a:t>
            </a:r>
            <a:r>
              <a:rPr lang="cs-CZ" altLang="cs-CZ" b="1" i="1" dirty="0">
                <a:latin typeface="Times New Roman" panose="02020603050405020304" pitchFamily="18" charset="0"/>
              </a:rPr>
              <a:t>Tragédie  obecních pastvin, </a:t>
            </a:r>
            <a:r>
              <a:rPr lang="cs-CZ" altLang="cs-CZ" i="1" dirty="0">
                <a:latin typeface="Times New Roman" panose="02020603050405020304" pitchFamily="18" charset="0"/>
              </a:rPr>
              <a:t>příklad kdy trh nefunguje a </a:t>
            </a:r>
            <a:r>
              <a:rPr lang="cs-CZ" altLang="cs-CZ" i="1" dirty="0" err="1">
                <a:latin typeface="Times New Roman" panose="02020603050405020304" pitchFamily="18" charset="0"/>
              </a:rPr>
              <a:t>ržní</a:t>
            </a:r>
            <a:r>
              <a:rPr lang="cs-CZ" altLang="cs-CZ" i="1" dirty="0">
                <a:latin typeface="Times New Roman" panose="02020603050405020304" pitchFamily="18" charset="0"/>
              </a:rPr>
              <a:t> chování může vést ke kolapsu zdrojů a kolapsu </a:t>
            </a:r>
            <a:r>
              <a:rPr lang="cs-CZ" altLang="cs-CZ" i="1" dirty="0" smtClean="0">
                <a:latin typeface="Times New Roman" panose="02020603050405020304" pitchFamily="18" charset="0"/>
              </a:rPr>
              <a:t>civilizace Velikonoční ostrov</a:t>
            </a:r>
            <a:endParaRPr lang="cs-CZ" altLang="cs-CZ" i="1" dirty="0">
              <a:latin typeface="Times New Roman" panose="02020603050405020304" pitchFamily="18" charset="0"/>
            </a:endParaRPr>
          </a:p>
        </p:txBody>
      </p:sp>
      <p:sp>
        <p:nvSpPr>
          <p:cNvPr id="99367" name="Text Box 39"/>
          <p:cNvSpPr txBox="1">
            <a:spLocks noChangeArrowheads="1"/>
          </p:cNvSpPr>
          <p:nvPr/>
        </p:nvSpPr>
        <p:spPr bwMode="auto">
          <a:xfrm>
            <a:off x="6153150" y="1266825"/>
            <a:ext cx="2244725" cy="615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Arial" panose="020B0604020202020204" pitchFamily="34" charset="0"/>
              </a:rPr>
              <a:t>Celkové omezení zdrojů</a:t>
            </a:r>
          </a:p>
        </p:txBody>
      </p:sp>
      <p:sp>
        <p:nvSpPr>
          <p:cNvPr id="99368" name="Text Box 40"/>
          <p:cNvSpPr txBox="1">
            <a:spLocks noChangeArrowheads="1"/>
          </p:cNvSpPr>
          <p:nvPr/>
        </p:nvSpPr>
        <p:spPr bwMode="auto">
          <a:xfrm>
            <a:off x="0" y="722313"/>
            <a:ext cx="1663700" cy="49847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400">
                <a:latin typeface="Arial" panose="020B0604020202020204" pitchFamily="34" charset="0"/>
              </a:rPr>
              <a:t>Celkové omezení zdrojů</a:t>
            </a:r>
          </a:p>
        </p:txBody>
      </p:sp>
      <p:sp>
        <p:nvSpPr>
          <p:cNvPr id="99369" name="Text Box 41"/>
          <p:cNvSpPr txBox="1">
            <a:spLocks noChangeArrowheads="1"/>
          </p:cNvSpPr>
          <p:nvPr/>
        </p:nvSpPr>
        <p:spPr bwMode="auto">
          <a:xfrm>
            <a:off x="269875" y="1946275"/>
            <a:ext cx="1044575" cy="58477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600" dirty="0">
                <a:latin typeface="Arial" panose="020B0604020202020204" pitchFamily="34" charset="0"/>
              </a:rPr>
              <a:t>Potřeba regulace </a:t>
            </a:r>
          </a:p>
        </p:txBody>
      </p:sp>
      <p:sp>
        <p:nvSpPr>
          <p:cNvPr id="99370" name="Line 42"/>
          <p:cNvSpPr>
            <a:spLocks noChangeShapeType="1"/>
          </p:cNvSpPr>
          <p:nvPr/>
        </p:nvSpPr>
        <p:spPr bwMode="auto">
          <a:xfrm flipH="1">
            <a:off x="657225" y="1198563"/>
            <a:ext cx="77788" cy="7477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71" name="Line 43"/>
          <p:cNvSpPr>
            <a:spLocks noChangeShapeType="1"/>
          </p:cNvSpPr>
          <p:nvPr/>
        </p:nvSpPr>
        <p:spPr bwMode="auto">
          <a:xfrm>
            <a:off x="812800" y="2627313"/>
            <a:ext cx="155575" cy="476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72" name="Text Box 44"/>
          <p:cNvSpPr txBox="1">
            <a:spLocks noChangeArrowheads="1"/>
          </p:cNvSpPr>
          <p:nvPr/>
        </p:nvSpPr>
        <p:spPr bwMode="auto">
          <a:xfrm>
            <a:off x="347663" y="1335088"/>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
        <p:nvSpPr>
          <p:cNvPr id="99373" name="Text Box 45"/>
          <p:cNvSpPr txBox="1">
            <a:spLocks noChangeArrowheads="1"/>
          </p:cNvSpPr>
          <p:nvPr/>
        </p:nvSpPr>
        <p:spPr bwMode="auto">
          <a:xfrm>
            <a:off x="503238" y="2559050"/>
            <a:ext cx="3032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o</a:t>
            </a:r>
          </a:p>
        </p:txBody>
      </p:sp>
      <p:sp>
        <p:nvSpPr>
          <p:cNvPr id="99374" name="Line 46"/>
          <p:cNvSpPr>
            <a:spLocks noChangeShapeType="1"/>
          </p:cNvSpPr>
          <p:nvPr/>
        </p:nvSpPr>
        <p:spPr bwMode="auto">
          <a:xfrm flipH="1">
            <a:off x="347663" y="3444875"/>
            <a:ext cx="233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9375" name="Line 47"/>
          <p:cNvSpPr>
            <a:spLocks noChangeShapeType="1"/>
          </p:cNvSpPr>
          <p:nvPr/>
        </p:nvSpPr>
        <p:spPr bwMode="auto">
          <a:xfrm flipH="1">
            <a:off x="347663" y="2627313"/>
            <a:ext cx="0" cy="8175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99376" name="Text Box 48"/>
          <p:cNvSpPr txBox="1">
            <a:spLocks noChangeArrowheads="1"/>
          </p:cNvSpPr>
          <p:nvPr/>
        </p:nvSpPr>
        <p:spPr bwMode="auto">
          <a:xfrm>
            <a:off x="192088" y="3376613"/>
            <a:ext cx="3048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b="1">
                <a:latin typeface="Arial" panose="020B0604020202020204" pitchFamily="34" charset="0"/>
              </a:rPr>
              <a:t>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p:txBody>
          <a:bodyPr/>
          <a:lstStyle/>
          <a:p>
            <a:pPr eaLnBrk="1" hangingPunct="1"/>
            <a:r>
              <a:rPr lang="cs-CZ" altLang="cs-CZ" sz="4000" smtClean="0"/>
              <a:t>Interakce vlastníci - zaměstnanci</a:t>
            </a:r>
          </a:p>
        </p:txBody>
      </p:sp>
      <p:pic>
        <p:nvPicPr>
          <p:cNvPr id="100355" name="Picture 3"/>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81025" y="1335088"/>
            <a:ext cx="7972425" cy="4568825"/>
          </a:xfrm>
          <a:noFill/>
        </p:spPr>
      </p:pic>
      <p:sp>
        <p:nvSpPr>
          <p:cNvPr id="100356" name="Text Box 7"/>
          <p:cNvSpPr txBox="1">
            <a:spLocks noChangeArrowheads="1"/>
          </p:cNvSpPr>
          <p:nvPr/>
        </p:nvSpPr>
        <p:spPr bwMode="auto">
          <a:xfrm>
            <a:off x="2211388" y="2303463"/>
            <a:ext cx="18843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400">
                <a:solidFill>
                  <a:srgbClr val="FF0000"/>
                </a:solidFill>
                <a:latin typeface="Arial" panose="020B0604020202020204" pitchFamily="34" charset="0"/>
              </a:rPr>
              <a:t>Nečekaná okamžitá reakce</a:t>
            </a:r>
          </a:p>
        </p:txBody>
      </p:sp>
      <p:sp>
        <p:nvSpPr>
          <p:cNvPr id="100357" name="Line 8"/>
          <p:cNvSpPr>
            <a:spLocks noChangeShapeType="1"/>
          </p:cNvSpPr>
          <p:nvPr/>
        </p:nvSpPr>
        <p:spPr bwMode="auto">
          <a:xfrm flipH="1">
            <a:off x="4013200" y="2447925"/>
            <a:ext cx="4095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0358" name="Freeform 10"/>
          <p:cNvSpPr>
            <a:spLocks/>
          </p:cNvSpPr>
          <p:nvPr/>
        </p:nvSpPr>
        <p:spPr bwMode="auto">
          <a:xfrm>
            <a:off x="1311275" y="2519363"/>
            <a:ext cx="982663" cy="1008062"/>
          </a:xfrm>
          <a:custGeom>
            <a:avLst/>
            <a:gdLst>
              <a:gd name="T0" fmla="*/ 2147483647 w 576"/>
              <a:gd name="T1" fmla="*/ 0 h 672"/>
              <a:gd name="T2" fmla="*/ 2147483647 w 576"/>
              <a:gd name="T3" fmla="*/ 2147483647 h 672"/>
              <a:gd name="T4" fmla="*/ 0 w 576"/>
              <a:gd name="T5" fmla="*/ 2147483647 h 672"/>
              <a:gd name="T6" fmla="*/ 0 60000 65536"/>
              <a:gd name="T7" fmla="*/ 0 60000 65536"/>
              <a:gd name="T8" fmla="*/ 0 60000 65536"/>
              <a:gd name="T9" fmla="*/ 0 w 576"/>
              <a:gd name="T10" fmla="*/ 0 h 672"/>
              <a:gd name="T11" fmla="*/ 576 w 576"/>
              <a:gd name="T12" fmla="*/ 672 h 672"/>
            </a:gdLst>
            <a:ahLst/>
            <a:cxnLst>
              <a:cxn ang="T6">
                <a:pos x="T0" y="T1"/>
              </a:cxn>
              <a:cxn ang="T7">
                <a:pos x="T2" y="T3"/>
              </a:cxn>
              <a:cxn ang="T8">
                <a:pos x="T4" y="T5"/>
              </a:cxn>
            </a:cxnLst>
            <a:rect l="T9" t="T10" r="T11" b="T12"/>
            <a:pathLst>
              <a:path w="576" h="672">
                <a:moveTo>
                  <a:pt x="576" y="0"/>
                </a:moveTo>
                <a:cubicBezTo>
                  <a:pt x="432" y="40"/>
                  <a:pt x="288" y="80"/>
                  <a:pt x="192" y="192"/>
                </a:cubicBezTo>
                <a:cubicBezTo>
                  <a:pt x="96" y="304"/>
                  <a:pt x="32" y="592"/>
                  <a:pt x="0"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0359" name="Line 11"/>
          <p:cNvSpPr>
            <a:spLocks noChangeShapeType="1"/>
          </p:cNvSpPr>
          <p:nvPr/>
        </p:nvSpPr>
        <p:spPr bwMode="auto">
          <a:xfrm flipH="1">
            <a:off x="1311275" y="3311525"/>
            <a:ext cx="80963"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0360" name="Text Box 12"/>
          <p:cNvSpPr txBox="1">
            <a:spLocks noChangeArrowheads="1"/>
          </p:cNvSpPr>
          <p:nvPr/>
        </p:nvSpPr>
        <p:spPr bwMode="auto">
          <a:xfrm>
            <a:off x="655638" y="1368425"/>
            <a:ext cx="2867025"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solidFill>
                  <a:srgbClr val="FF0000"/>
                </a:solidFill>
                <a:latin typeface="Arial" panose="020B0604020202020204" pitchFamily="34" charset="0"/>
              </a:rPr>
              <a:t>Náhlé odchody důležitých pracovníků</a:t>
            </a:r>
          </a:p>
        </p:txBody>
      </p:sp>
      <p:sp>
        <p:nvSpPr>
          <p:cNvPr id="100361" name="TextovéPole 8"/>
          <p:cNvSpPr txBox="1">
            <a:spLocks noChangeArrowheads="1"/>
          </p:cNvSpPr>
          <p:nvPr/>
        </p:nvSpPr>
        <p:spPr bwMode="auto">
          <a:xfrm>
            <a:off x="1895475" y="2287588"/>
            <a:ext cx="309563"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r>
              <a:rPr lang="cs-CZ" altLang="cs-CZ" b="1">
                <a:latin typeface="Arial" panose="020B0604020202020204" pitchFamily="34" charset="0"/>
              </a:rPr>
              <a:t>o</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1146175" y="287338"/>
            <a:ext cx="8356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1379" name="Rectangle 3"/>
          <p:cNvSpPr>
            <a:spLocks noChangeArrowheads="1"/>
          </p:cNvSpPr>
          <p:nvPr/>
        </p:nvSpPr>
        <p:spPr bwMode="auto">
          <a:xfrm>
            <a:off x="735013" y="1223963"/>
            <a:ext cx="8683625" cy="4824412"/>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endParaRPr lang="cs-CZ" altLang="cs-CZ">
              <a:latin typeface="Arial" panose="020B0604020202020204" pitchFamily="34" charset="0"/>
            </a:endParaRPr>
          </a:p>
        </p:txBody>
      </p:sp>
      <p:sp>
        <p:nvSpPr>
          <p:cNvPr id="101380" name="Text Box 4"/>
          <p:cNvSpPr txBox="1">
            <a:spLocks noChangeArrowheads="1"/>
          </p:cNvSpPr>
          <p:nvPr/>
        </p:nvSpPr>
        <p:spPr bwMode="auto">
          <a:xfrm>
            <a:off x="3603625" y="720725"/>
            <a:ext cx="1557338" cy="3540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Prejudices</a:t>
            </a:r>
          </a:p>
        </p:txBody>
      </p:sp>
      <p:sp>
        <p:nvSpPr>
          <p:cNvPr id="101381" name="Text Box 5"/>
          <p:cNvSpPr txBox="1">
            <a:spLocks noChangeArrowheads="1"/>
          </p:cNvSpPr>
          <p:nvPr/>
        </p:nvSpPr>
        <p:spPr bwMode="auto">
          <a:xfrm>
            <a:off x="6470650" y="576263"/>
            <a:ext cx="1557338" cy="614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Success of engineers</a:t>
            </a:r>
          </a:p>
        </p:txBody>
      </p:sp>
      <p:sp>
        <p:nvSpPr>
          <p:cNvPr id="101382" name="Text Box 6"/>
          <p:cNvSpPr txBox="1">
            <a:spLocks noChangeArrowheads="1"/>
          </p:cNvSpPr>
          <p:nvPr/>
        </p:nvSpPr>
        <p:spPr bwMode="auto">
          <a:xfrm>
            <a:off x="3686175" y="2808288"/>
            <a:ext cx="2130425" cy="614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Interest for engineering study</a:t>
            </a:r>
          </a:p>
        </p:txBody>
      </p:sp>
      <p:sp>
        <p:nvSpPr>
          <p:cNvPr id="101383" name="Text Box 7"/>
          <p:cNvSpPr txBox="1">
            <a:spLocks noChangeArrowheads="1"/>
          </p:cNvSpPr>
          <p:nvPr/>
        </p:nvSpPr>
        <p:spPr bwMode="auto">
          <a:xfrm>
            <a:off x="4668838" y="1728788"/>
            <a:ext cx="1557337" cy="354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Tahoma" panose="020B0604030504040204" pitchFamily="34" charset="0"/>
              </a:rPr>
              <a:t>Quality of EE</a:t>
            </a:r>
          </a:p>
        </p:txBody>
      </p:sp>
      <p:sp>
        <p:nvSpPr>
          <p:cNvPr id="101384" name="Text Box 8"/>
          <p:cNvSpPr txBox="1">
            <a:spLocks noChangeArrowheads="1"/>
          </p:cNvSpPr>
          <p:nvPr/>
        </p:nvSpPr>
        <p:spPr bwMode="auto">
          <a:xfrm>
            <a:off x="6716713" y="2808288"/>
            <a:ext cx="2047875" cy="614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Difficulty to enter and pass EE</a:t>
            </a:r>
          </a:p>
        </p:txBody>
      </p:sp>
      <p:sp>
        <p:nvSpPr>
          <p:cNvPr id="101385" name="Text Box 9"/>
          <p:cNvSpPr txBox="1">
            <a:spLocks noChangeArrowheads="1"/>
          </p:cNvSpPr>
          <p:nvPr/>
        </p:nvSpPr>
        <p:spPr bwMode="auto">
          <a:xfrm>
            <a:off x="3194050" y="3960813"/>
            <a:ext cx="3276600" cy="873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AU" altLang="cs-CZ">
                <a:latin typeface="Tahoma" panose="020B0604030504040204" pitchFamily="34" charset="0"/>
              </a:rPr>
              <a:t>Quality of education of skills and knowledge in math. and sci. at secondary schools</a:t>
            </a:r>
          </a:p>
        </p:txBody>
      </p:sp>
      <p:sp>
        <p:nvSpPr>
          <p:cNvPr id="101386" name="Text Box 10"/>
          <p:cNvSpPr txBox="1">
            <a:spLocks noChangeArrowheads="1"/>
          </p:cNvSpPr>
          <p:nvPr/>
        </p:nvSpPr>
        <p:spPr bwMode="auto">
          <a:xfrm>
            <a:off x="7045325" y="3671888"/>
            <a:ext cx="2292350" cy="1133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Knowledge and skills standards, inspections, standardized exams</a:t>
            </a:r>
            <a:r>
              <a:rPr lang="cs-CZ" altLang="cs-CZ">
                <a:latin typeface="Tahoma" panose="020B0604030504040204" pitchFamily="34" charset="0"/>
              </a:rPr>
              <a:t> </a:t>
            </a:r>
          </a:p>
        </p:txBody>
      </p:sp>
      <p:sp>
        <p:nvSpPr>
          <p:cNvPr id="101387" name="Text Box 11"/>
          <p:cNvSpPr txBox="1">
            <a:spLocks noChangeArrowheads="1"/>
          </p:cNvSpPr>
          <p:nvPr/>
        </p:nvSpPr>
        <p:spPr bwMode="auto">
          <a:xfrm>
            <a:off x="1638300" y="2736850"/>
            <a:ext cx="1228725" cy="614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Tahoma" panose="020B0604030504040204" pitchFamily="34" charset="0"/>
              </a:rPr>
              <a:t> </a:t>
            </a:r>
            <a:r>
              <a:rPr lang="en-US" altLang="cs-CZ">
                <a:latin typeface="Tahoma" panose="020B0604030504040204" pitchFamily="34" charset="0"/>
              </a:rPr>
              <a:t>Lack of engineers</a:t>
            </a:r>
          </a:p>
        </p:txBody>
      </p:sp>
      <p:sp>
        <p:nvSpPr>
          <p:cNvPr id="101388" name="Text Box 12"/>
          <p:cNvSpPr txBox="1">
            <a:spLocks noChangeArrowheads="1"/>
          </p:cNvSpPr>
          <p:nvPr/>
        </p:nvSpPr>
        <p:spPr bwMode="auto">
          <a:xfrm>
            <a:off x="1065213" y="4103688"/>
            <a:ext cx="1638300" cy="355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Tahoma" panose="020B0604030504040204" pitchFamily="34" charset="0"/>
              </a:rPr>
              <a:t> </a:t>
            </a:r>
            <a:r>
              <a:rPr lang="en-US" altLang="cs-CZ">
                <a:latin typeface="Tahoma" panose="020B0604030504040204" pitchFamily="34" charset="0"/>
              </a:rPr>
              <a:t>Outsourcing</a:t>
            </a:r>
          </a:p>
        </p:txBody>
      </p:sp>
      <p:sp>
        <p:nvSpPr>
          <p:cNvPr id="101389" name="Line 13"/>
          <p:cNvSpPr>
            <a:spLocks noChangeShapeType="1"/>
          </p:cNvSpPr>
          <p:nvPr/>
        </p:nvSpPr>
        <p:spPr bwMode="auto">
          <a:xfrm flipH="1">
            <a:off x="6470650" y="4392613"/>
            <a:ext cx="574675"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390" name="Text Box 14"/>
          <p:cNvSpPr txBox="1">
            <a:spLocks noChangeArrowheads="1"/>
          </p:cNvSpPr>
          <p:nvPr/>
        </p:nvSpPr>
        <p:spPr bwMode="auto">
          <a:xfrm>
            <a:off x="6553200" y="4103688"/>
            <a:ext cx="3270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391" name="Line 15"/>
          <p:cNvSpPr>
            <a:spLocks noChangeShapeType="1"/>
          </p:cNvSpPr>
          <p:nvPr/>
        </p:nvSpPr>
        <p:spPr bwMode="auto">
          <a:xfrm flipH="1">
            <a:off x="5816600" y="3095625"/>
            <a:ext cx="81915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392" name="Text Box 16"/>
          <p:cNvSpPr txBox="1">
            <a:spLocks noChangeArrowheads="1"/>
          </p:cNvSpPr>
          <p:nvPr/>
        </p:nvSpPr>
        <p:spPr bwMode="auto">
          <a:xfrm>
            <a:off x="6143625" y="2808288"/>
            <a:ext cx="32702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393" name="Line 17"/>
          <p:cNvSpPr>
            <a:spLocks noChangeShapeType="1"/>
          </p:cNvSpPr>
          <p:nvPr/>
        </p:nvSpPr>
        <p:spPr bwMode="auto">
          <a:xfrm flipH="1" flipV="1">
            <a:off x="2949575" y="3095625"/>
            <a:ext cx="736600" cy="73025"/>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394" name="Text Box 18"/>
          <p:cNvSpPr txBox="1">
            <a:spLocks noChangeArrowheads="1"/>
          </p:cNvSpPr>
          <p:nvPr/>
        </p:nvSpPr>
        <p:spPr bwMode="auto">
          <a:xfrm>
            <a:off x="3194050" y="2879725"/>
            <a:ext cx="4048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Arial" panose="020B0604020202020204" pitchFamily="34" charset="0"/>
              </a:rPr>
              <a:t>o</a:t>
            </a:r>
          </a:p>
        </p:txBody>
      </p:sp>
      <p:sp>
        <p:nvSpPr>
          <p:cNvPr id="101395" name="Line 19"/>
          <p:cNvSpPr>
            <a:spLocks noChangeShapeType="1"/>
          </p:cNvSpPr>
          <p:nvPr/>
        </p:nvSpPr>
        <p:spPr bwMode="auto">
          <a:xfrm flipV="1">
            <a:off x="5934075" y="3455988"/>
            <a:ext cx="1520825" cy="514350"/>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396" name="Text Box 20"/>
          <p:cNvSpPr txBox="1">
            <a:spLocks noChangeArrowheads="1"/>
          </p:cNvSpPr>
          <p:nvPr/>
        </p:nvSpPr>
        <p:spPr bwMode="auto">
          <a:xfrm>
            <a:off x="6470650" y="3527425"/>
            <a:ext cx="328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397" name="Line 21"/>
          <p:cNvSpPr>
            <a:spLocks noChangeShapeType="1"/>
          </p:cNvSpPr>
          <p:nvPr/>
        </p:nvSpPr>
        <p:spPr bwMode="auto">
          <a:xfrm>
            <a:off x="4505325" y="3455988"/>
            <a:ext cx="0" cy="504825"/>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398" name="Text Box 22"/>
          <p:cNvSpPr txBox="1">
            <a:spLocks noChangeArrowheads="1"/>
          </p:cNvSpPr>
          <p:nvPr/>
        </p:nvSpPr>
        <p:spPr bwMode="auto">
          <a:xfrm>
            <a:off x="4422775" y="3527425"/>
            <a:ext cx="328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399" name="Line 23"/>
          <p:cNvSpPr>
            <a:spLocks noChangeShapeType="1"/>
          </p:cNvSpPr>
          <p:nvPr/>
        </p:nvSpPr>
        <p:spPr bwMode="auto">
          <a:xfrm flipV="1">
            <a:off x="4914900" y="2087563"/>
            <a:ext cx="736600" cy="720725"/>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00" name="Text Box 24"/>
          <p:cNvSpPr txBox="1">
            <a:spLocks noChangeArrowheads="1"/>
          </p:cNvSpPr>
          <p:nvPr/>
        </p:nvSpPr>
        <p:spPr bwMode="auto">
          <a:xfrm>
            <a:off x="4914900" y="2303463"/>
            <a:ext cx="3270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01" name="Line 25"/>
          <p:cNvSpPr>
            <a:spLocks noChangeShapeType="1"/>
          </p:cNvSpPr>
          <p:nvPr/>
        </p:nvSpPr>
        <p:spPr bwMode="auto">
          <a:xfrm flipH="1">
            <a:off x="5160963" y="936625"/>
            <a:ext cx="1309687"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02" name="Line 26"/>
          <p:cNvSpPr>
            <a:spLocks noChangeShapeType="1"/>
          </p:cNvSpPr>
          <p:nvPr/>
        </p:nvSpPr>
        <p:spPr bwMode="auto">
          <a:xfrm flipV="1">
            <a:off x="5897563" y="1182688"/>
            <a:ext cx="842962" cy="5461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03" name="Line 27"/>
          <p:cNvSpPr>
            <a:spLocks noChangeShapeType="1"/>
          </p:cNvSpPr>
          <p:nvPr/>
        </p:nvSpPr>
        <p:spPr bwMode="auto">
          <a:xfrm>
            <a:off x="4295775" y="1063625"/>
            <a:ext cx="0" cy="1727200"/>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04" name="Text Box 28"/>
          <p:cNvSpPr txBox="1">
            <a:spLocks noChangeArrowheads="1"/>
          </p:cNvSpPr>
          <p:nvPr/>
        </p:nvSpPr>
        <p:spPr bwMode="auto">
          <a:xfrm>
            <a:off x="6061075" y="1223963"/>
            <a:ext cx="328613"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05" name="Text Box 29"/>
          <p:cNvSpPr txBox="1">
            <a:spLocks noChangeArrowheads="1"/>
          </p:cNvSpPr>
          <p:nvPr/>
        </p:nvSpPr>
        <p:spPr bwMode="auto">
          <a:xfrm>
            <a:off x="5324475" y="720725"/>
            <a:ext cx="3270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406" name="Text Box 30"/>
          <p:cNvSpPr txBox="1">
            <a:spLocks noChangeArrowheads="1"/>
          </p:cNvSpPr>
          <p:nvPr/>
        </p:nvSpPr>
        <p:spPr bwMode="auto">
          <a:xfrm>
            <a:off x="4013200" y="1655763"/>
            <a:ext cx="328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407" name="Line 31"/>
          <p:cNvSpPr>
            <a:spLocks noChangeShapeType="1"/>
          </p:cNvSpPr>
          <p:nvPr/>
        </p:nvSpPr>
        <p:spPr bwMode="auto">
          <a:xfrm flipV="1">
            <a:off x="2374900" y="936625"/>
            <a:ext cx="1228725" cy="1800225"/>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08" name="Text Box 32"/>
          <p:cNvSpPr txBox="1">
            <a:spLocks noChangeArrowheads="1"/>
          </p:cNvSpPr>
          <p:nvPr/>
        </p:nvSpPr>
        <p:spPr bwMode="auto">
          <a:xfrm>
            <a:off x="2949575" y="1295400"/>
            <a:ext cx="3270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409" name="Line 33"/>
          <p:cNvSpPr>
            <a:spLocks noChangeShapeType="1"/>
          </p:cNvSpPr>
          <p:nvPr/>
        </p:nvSpPr>
        <p:spPr bwMode="auto">
          <a:xfrm>
            <a:off x="2211388" y="3384550"/>
            <a:ext cx="0" cy="7191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10" name="Text Box 34"/>
          <p:cNvSpPr txBox="1">
            <a:spLocks noChangeArrowheads="1"/>
          </p:cNvSpPr>
          <p:nvPr/>
        </p:nvSpPr>
        <p:spPr bwMode="auto">
          <a:xfrm>
            <a:off x="1965325" y="3527425"/>
            <a:ext cx="328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11" name="Line 35"/>
          <p:cNvSpPr>
            <a:spLocks noChangeShapeType="1"/>
          </p:cNvSpPr>
          <p:nvPr/>
        </p:nvSpPr>
        <p:spPr bwMode="auto">
          <a:xfrm flipV="1">
            <a:off x="1392238" y="1008063"/>
            <a:ext cx="0" cy="3095625"/>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cs-CZ"/>
          </a:p>
        </p:txBody>
      </p:sp>
      <p:sp>
        <p:nvSpPr>
          <p:cNvPr id="101412" name="Line 36"/>
          <p:cNvSpPr>
            <a:spLocks noChangeShapeType="1"/>
          </p:cNvSpPr>
          <p:nvPr/>
        </p:nvSpPr>
        <p:spPr bwMode="auto">
          <a:xfrm flipV="1">
            <a:off x="1392238" y="936625"/>
            <a:ext cx="2211387" cy="71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13" name="Text Box 37"/>
          <p:cNvSpPr txBox="1">
            <a:spLocks noChangeArrowheads="1"/>
          </p:cNvSpPr>
          <p:nvPr/>
        </p:nvSpPr>
        <p:spPr bwMode="auto">
          <a:xfrm flipH="1">
            <a:off x="1801813" y="720725"/>
            <a:ext cx="4095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14" name="Freeform 38"/>
          <p:cNvSpPr>
            <a:spLocks/>
          </p:cNvSpPr>
          <p:nvPr/>
        </p:nvSpPr>
        <p:spPr bwMode="auto">
          <a:xfrm>
            <a:off x="5160963" y="144463"/>
            <a:ext cx="3522662" cy="2663825"/>
          </a:xfrm>
          <a:custGeom>
            <a:avLst/>
            <a:gdLst>
              <a:gd name="T0" fmla="*/ 2147483647 w 2584"/>
              <a:gd name="T1" fmla="*/ 2147483647 h 1816"/>
              <a:gd name="T2" fmla="*/ 2147483647 w 2584"/>
              <a:gd name="T3" fmla="*/ 2147483647 h 1816"/>
              <a:gd name="T4" fmla="*/ 0 w 2584"/>
              <a:gd name="T5" fmla="*/ 2147483647 h 1816"/>
              <a:gd name="T6" fmla="*/ 0 60000 65536"/>
              <a:gd name="T7" fmla="*/ 0 60000 65536"/>
              <a:gd name="T8" fmla="*/ 0 60000 65536"/>
              <a:gd name="T9" fmla="*/ 0 w 2584"/>
              <a:gd name="T10" fmla="*/ 0 h 1816"/>
              <a:gd name="T11" fmla="*/ 2584 w 2584"/>
              <a:gd name="T12" fmla="*/ 1816 h 1816"/>
            </a:gdLst>
            <a:ahLst/>
            <a:cxnLst>
              <a:cxn ang="T6">
                <a:pos x="T0" y="T1"/>
              </a:cxn>
              <a:cxn ang="T7">
                <a:pos x="T2" y="T3"/>
              </a:cxn>
              <a:cxn ang="T8">
                <a:pos x="T4" y="T5"/>
              </a:cxn>
            </a:cxnLst>
            <a:rect l="T9" t="T10" r="T11" b="T12"/>
            <a:pathLst>
              <a:path w="2584" h="1816">
                <a:moveTo>
                  <a:pt x="2256" y="1816"/>
                </a:moveTo>
                <a:cubicBezTo>
                  <a:pt x="2420" y="1140"/>
                  <a:pt x="2584" y="464"/>
                  <a:pt x="2208" y="232"/>
                </a:cubicBezTo>
                <a:cubicBezTo>
                  <a:pt x="1832" y="0"/>
                  <a:pt x="368" y="392"/>
                  <a:pt x="0" y="424"/>
                </a:cubicBezTo>
              </a:path>
            </a:pathLst>
          </a:custGeom>
          <a:noFill/>
          <a:ln w="9525" cap="flat" cmpd="sng">
            <a:solidFill>
              <a:schemeClr val="hlink"/>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lstStyle/>
          <a:p>
            <a:endParaRPr lang="cs-CZ"/>
          </a:p>
        </p:txBody>
      </p:sp>
      <p:sp>
        <p:nvSpPr>
          <p:cNvPr id="101415" name="Line 39"/>
          <p:cNvSpPr>
            <a:spLocks noChangeShapeType="1"/>
          </p:cNvSpPr>
          <p:nvPr/>
        </p:nvSpPr>
        <p:spPr bwMode="auto">
          <a:xfrm flipH="1">
            <a:off x="5149850" y="700088"/>
            <a:ext cx="409575" cy="73025"/>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16" name="Text Box 40"/>
          <p:cNvSpPr txBox="1">
            <a:spLocks noChangeArrowheads="1"/>
          </p:cNvSpPr>
          <p:nvPr/>
        </p:nvSpPr>
        <p:spPr bwMode="auto">
          <a:xfrm>
            <a:off x="8355013" y="1655763"/>
            <a:ext cx="3286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17" name="Text Box 41"/>
          <p:cNvSpPr txBox="1">
            <a:spLocks noChangeArrowheads="1"/>
          </p:cNvSpPr>
          <p:nvPr/>
        </p:nvSpPr>
        <p:spPr bwMode="auto">
          <a:xfrm>
            <a:off x="2571750" y="1909763"/>
            <a:ext cx="573088" cy="317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sz="1600" i="1">
                <a:solidFill>
                  <a:srgbClr val="FF0000"/>
                </a:solidFill>
                <a:latin typeface="Tahoma" panose="020B0604030504040204" pitchFamily="34" charset="0"/>
              </a:rPr>
              <a:t>block</a:t>
            </a:r>
          </a:p>
        </p:txBody>
      </p:sp>
      <p:sp>
        <p:nvSpPr>
          <p:cNvPr id="101418" name="Text Box 42"/>
          <p:cNvSpPr txBox="1">
            <a:spLocks noChangeArrowheads="1"/>
          </p:cNvSpPr>
          <p:nvPr/>
        </p:nvSpPr>
        <p:spPr bwMode="auto">
          <a:xfrm>
            <a:off x="5765800" y="790575"/>
            <a:ext cx="574675" cy="317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sz="1600" i="1">
                <a:latin typeface="Tahoma" panose="020B0604030504040204" pitchFamily="34" charset="0"/>
              </a:rPr>
              <a:t>block</a:t>
            </a:r>
          </a:p>
        </p:txBody>
      </p:sp>
      <p:sp>
        <p:nvSpPr>
          <p:cNvPr id="101419" name="Text Box 43"/>
          <p:cNvSpPr txBox="1">
            <a:spLocks noChangeArrowheads="1"/>
          </p:cNvSpPr>
          <p:nvPr/>
        </p:nvSpPr>
        <p:spPr bwMode="auto">
          <a:xfrm>
            <a:off x="3276600" y="4895850"/>
            <a:ext cx="6061075"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a:latin typeface="Tahoma" panose="020B0604030504040204" pitchFamily="34" charset="0"/>
              </a:rPr>
              <a:t>Until </a:t>
            </a:r>
            <a:r>
              <a:rPr lang="en-US" altLang="cs-CZ" i="1">
                <a:solidFill>
                  <a:srgbClr val="FF0000"/>
                </a:solidFill>
                <a:latin typeface="Tahoma" panose="020B0604030504040204" pitchFamily="34" charset="0"/>
              </a:rPr>
              <a:t>block</a:t>
            </a:r>
            <a:r>
              <a:rPr lang="en-US" altLang="cs-CZ">
                <a:solidFill>
                  <a:srgbClr val="FF0000"/>
                </a:solidFill>
                <a:latin typeface="Tahoma" panose="020B0604030504040204" pitchFamily="34" charset="0"/>
              </a:rPr>
              <a:t> </a:t>
            </a:r>
            <a:r>
              <a:rPr lang="en-US" altLang="cs-CZ">
                <a:latin typeface="Tahoma" panose="020B0604030504040204" pitchFamily="34" charset="0"/>
              </a:rPr>
              <a:t>is avoided the situation will </a:t>
            </a:r>
            <a:r>
              <a:rPr lang="cs-CZ" altLang="cs-CZ">
                <a:latin typeface="Arial" panose="020B0604020202020204" pitchFamily="34" charset="0"/>
              </a:rPr>
              <a:t>be </a:t>
            </a:r>
            <a:r>
              <a:rPr lang="en-US" altLang="cs-CZ">
                <a:latin typeface="Tahoma" panose="020B0604030504040204" pitchFamily="34" charset="0"/>
              </a:rPr>
              <a:t>continuously deteriorated, the main issues will be at secondary schools, standardized examinations helpful, but not the Goldratt bottleneck</a:t>
            </a:r>
          </a:p>
        </p:txBody>
      </p:sp>
      <p:sp>
        <p:nvSpPr>
          <p:cNvPr id="101420" name="Freeform 44"/>
          <p:cNvSpPr>
            <a:spLocks/>
          </p:cNvSpPr>
          <p:nvPr/>
        </p:nvSpPr>
        <p:spPr bwMode="auto">
          <a:xfrm>
            <a:off x="4341813" y="144463"/>
            <a:ext cx="4995862" cy="3460750"/>
          </a:xfrm>
          <a:custGeom>
            <a:avLst/>
            <a:gdLst>
              <a:gd name="T0" fmla="*/ 2147483647 w 3000"/>
              <a:gd name="T1" fmla="*/ 2147483647 h 2472"/>
              <a:gd name="T2" fmla="*/ 2147483647 w 3000"/>
              <a:gd name="T3" fmla="*/ 2147483647 h 2472"/>
              <a:gd name="T4" fmla="*/ 2147483647 w 3000"/>
              <a:gd name="T5" fmla="*/ 2147483647 h 2472"/>
              <a:gd name="T6" fmla="*/ 0 w 3000"/>
              <a:gd name="T7" fmla="*/ 2147483647 h 2472"/>
              <a:gd name="T8" fmla="*/ 0 60000 65536"/>
              <a:gd name="T9" fmla="*/ 0 60000 65536"/>
              <a:gd name="T10" fmla="*/ 0 60000 65536"/>
              <a:gd name="T11" fmla="*/ 0 60000 65536"/>
              <a:gd name="T12" fmla="*/ 0 w 3000"/>
              <a:gd name="T13" fmla="*/ 0 h 2472"/>
              <a:gd name="T14" fmla="*/ 3000 w 3000"/>
              <a:gd name="T15" fmla="*/ 2472 h 2472"/>
            </a:gdLst>
            <a:ahLst/>
            <a:cxnLst>
              <a:cxn ang="T8">
                <a:pos x="T0" y="T1"/>
              </a:cxn>
              <a:cxn ang="T9">
                <a:pos x="T2" y="T3"/>
              </a:cxn>
              <a:cxn ang="T10">
                <a:pos x="T4" y="T5"/>
              </a:cxn>
              <a:cxn ang="T11">
                <a:pos x="T6" y="T7"/>
              </a:cxn>
            </a:cxnLst>
            <a:rect l="T12" t="T13" r="T14" b="T15"/>
            <a:pathLst>
              <a:path w="3000" h="2472">
                <a:moveTo>
                  <a:pt x="2928" y="2472"/>
                </a:moveTo>
                <a:cubicBezTo>
                  <a:pt x="2964" y="1644"/>
                  <a:pt x="3000" y="816"/>
                  <a:pt x="2784" y="408"/>
                </a:cubicBezTo>
                <a:cubicBezTo>
                  <a:pt x="2568" y="0"/>
                  <a:pt x="2096" y="24"/>
                  <a:pt x="1632" y="24"/>
                </a:cubicBezTo>
                <a:cubicBezTo>
                  <a:pt x="1168" y="24"/>
                  <a:pt x="272" y="344"/>
                  <a:pt x="0" y="408"/>
                </a:cubicBezTo>
              </a:path>
            </a:pathLst>
          </a:custGeom>
          <a:noFill/>
          <a:ln w="9525" cap="flat" cmpd="sng">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lstStyle/>
          <a:p>
            <a:endParaRPr lang="cs-CZ"/>
          </a:p>
        </p:txBody>
      </p:sp>
      <p:sp>
        <p:nvSpPr>
          <p:cNvPr id="101421" name="Line 45"/>
          <p:cNvSpPr>
            <a:spLocks noChangeShapeType="1"/>
          </p:cNvSpPr>
          <p:nvPr/>
        </p:nvSpPr>
        <p:spPr bwMode="auto">
          <a:xfrm>
            <a:off x="9220200" y="3506788"/>
            <a:ext cx="0" cy="1444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22" name="Text Box 46"/>
          <p:cNvSpPr txBox="1">
            <a:spLocks noChangeArrowheads="1"/>
          </p:cNvSpPr>
          <p:nvPr/>
        </p:nvSpPr>
        <p:spPr bwMode="auto">
          <a:xfrm>
            <a:off x="8928100" y="2087563"/>
            <a:ext cx="328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423" name="Line 47"/>
          <p:cNvSpPr>
            <a:spLocks noChangeShapeType="1"/>
          </p:cNvSpPr>
          <p:nvPr/>
        </p:nvSpPr>
        <p:spPr bwMode="auto">
          <a:xfrm flipV="1">
            <a:off x="6061075" y="247650"/>
            <a:ext cx="352425" cy="3968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24" name="Text Box 48"/>
          <p:cNvSpPr txBox="1">
            <a:spLocks noChangeArrowheads="1"/>
          </p:cNvSpPr>
          <p:nvPr/>
        </p:nvSpPr>
        <p:spPr bwMode="auto">
          <a:xfrm>
            <a:off x="819150" y="4895850"/>
            <a:ext cx="2211388" cy="492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tIns="10800" rIns="18000" bIns="108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en-US" altLang="cs-CZ" sz="1600">
                <a:latin typeface="Tahoma" panose="020B0604030504040204" pitchFamily="34" charset="0"/>
              </a:rPr>
              <a:t>Ill-conceived reforms of edu systems</a:t>
            </a:r>
          </a:p>
        </p:txBody>
      </p:sp>
      <p:sp>
        <p:nvSpPr>
          <p:cNvPr id="101425" name="Line 49"/>
          <p:cNvSpPr>
            <a:spLocks noChangeShapeType="1"/>
          </p:cNvSpPr>
          <p:nvPr/>
        </p:nvSpPr>
        <p:spPr bwMode="auto">
          <a:xfrm flipV="1">
            <a:off x="2047875" y="4392613"/>
            <a:ext cx="1146175" cy="503237"/>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26" name="Text Box 50"/>
          <p:cNvSpPr txBox="1">
            <a:spLocks noChangeArrowheads="1"/>
          </p:cNvSpPr>
          <p:nvPr/>
        </p:nvSpPr>
        <p:spPr bwMode="auto">
          <a:xfrm>
            <a:off x="2620963" y="4464050"/>
            <a:ext cx="32861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o</a:t>
            </a:r>
          </a:p>
        </p:txBody>
      </p:sp>
      <p:sp>
        <p:nvSpPr>
          <p:cNvPr id="101427" name="Freeform 51"/>
          <p:cNvSpPr>
            <a:spLocks/>
          </p:cNvSpPr>
          <p:nvPr/>
        </p:nvSpPr>
        <p:spPr bwMode="auto">
          <a:xfrm>
            <a:off x="812800" y="177800"/>
            <a:ext cx="2811463" cy="4716463"/>
          </a:xfrm>
          <a:custGeom>
            <a:avLst/>
            <a:gdLst>
              <a:gd name="T0" fmla="*/ 2147483647 w 1648"/>
              <a:gd name="T1" fmla="*/ 2147483647 h 3144"/>
              <a:gd name="T2" fmla="*/ 2147483647 w 1648"/>
              <a:gd name="T3" fmla="*/ 2147483647 h 3144"/>
              <a:gd name="T4" fmla="*/ 2147483647 w 1648"/>
              <a:gd name="T5" fmla="*/ 2147483647 h 3144"/>
              <a:gd name="T6" fmla="*/ 0 60000 65536"/>
              <a:gd name="T7" fmla="*/ 0 60000 65536"/>
              <a:gd name="T8" fmla="*/ 0 60000 65536"/>
              <a:gd name="T9" fmla="*/ 0 w 1648"/>
              <a:gd name="T10" fmla="*/ 0 h 3144"/>
              <a:gd name="T11" fmla="*/ 1648 w 1648"/>
              <a:gd name="T12" fmla="*/ 3144 h 3144"/>
            </a:gdLst>
            <a:ahLst/>
            <a:cxnLst>
              <a:cxn ang="T6">
                <a:pos x="T0" y="T1"/>
              </a:cxn>
              <a:cxn ang="T7">
                <a:pos x="T2" y="T3"/>
              </a:cxn>
              <a:cxn ang="T8">
                <a:pos x="T4" y="T5"/>
              </a:cxn>
            </a:cxnLst>
            <a:rect l="T9" t="T10" r="T11" b="T12"/>
            <a:pathLst>
              <a:path w="1648" h="3144">
                <a:moveTo>
                  <a:pt x="1648" y="408"/>
                </a:moveTo>
                <a:cubicBezTo>
                  <a:pt x="1080" y="204"/>
                  <a:pt x="512" y="0"/>
                  <a:pt x="256" y="456"/>
                </a:cubicBezTo>
                <a:cubicBezTo>
                  <a:pt x="0" y="912"/>
                  <a:pt x="136" y="2696"/>
                  <a:pt x="112" y="3144"/>
                </a:cubicBezTo>
              </a:path>
            </a:pathLst>
          </a:custGeom>
          <a:noFill/>
          <a:ln w="9525" cap="flat" cmpd="sng">
            <a:solidFill>
              <a:schemeClr val="hlink"/>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lstStyle/>
          <a:p>
            <a:endParaRPr lang="cs-CZ"/>
          </a:p>
        </p:txBody>
      </p:sp>
      <p:sp>
        <p:nvSpPr>
          <p:cNvPr id="101428" name="Line 52"/>
          <p:cNvSpPr>
            <a:spLocks noChangeShapeType="1"/>
          </p:cNvSpPr>
          <p:nvPr/>
        </p:nvSpPr>
        <p:spPr bwMode="auto">
          <a:xfrm flipH="1" flipV="1">
            <a:off x="2903538" y="585788"/>
            <a:ext cx="307975" cy="68262"/>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29" name="Line 53"/>
          <p:cNvSpPr>
            <a:spLocks noChangeShapeType="1"/>
          </p:cNvSpPr>
          <p:nvPr/>
        </p:nvSpPr>
        <p:spPr bwMode="auto">
          <a:xfrm>
            <a:off x="968375" y="2968625"/>
            <a:ext cx="15875" cy="314325"/>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30" name="Line 54"/>
          <p:cNvSpPr>
            <a:spLocks noChangeShapeType="1"/>
          </p:cNvSpPr>
          <p:nvPr/>
        </p:nvSpPr>
        <p:spPr bwMode="auto">
          <a:xfrm flipH="1">
            <a:off x="982663" y="4608513"/>
            <a:ext cx="12700" cy="307975"/>
          </a:xfrm>
          <a:prstGeom prst="line">
            <a:avLst/>
          </a:prstGeom>
          <a:noFill/>
          <a:ln w="9525">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31" name="Text Box 55"/>
          <p:cNvSpPr txBox="1">
            <a:spLocks noChangeArrowheads="1"/>
          </p:cNvSpPr>
          <p:nvPr/>
        </p:nvSpPr>
        <p:spPr bwMode="auto">
          <a:xfrm flipH="1">
            <a:off x="982663" y="647700"/>
            <a:ext cx="4095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32" name="Text Box 56"/>
          <p:cNvSpPr txBox="1">
            <a:spLocks noChangeArrowheads="1"/>
          </p:cNvSpPr>
          <p:nvPr/>
        </p:nvSpPr>
        <p:spPr bwMode="auto">
          <a:xfrm>
            <a:off x="6716713" y="1655763"/>
            <a:ext cx="1474787" cy="615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a:latin typeface="Tahoma" panose="020B0604030504040204" pitchFamily="34" charset="0"/>
              </a:rPr>
              <a:t>Demand for engineers</a:t>
            </a:r>
          </a:p>
        </p:txBody>
      </p:sp>
      <p:sp>
        <p:nvSpPr>
          <p:cNvPr id="101433" name="Line 57"/>
          <p:cNvSpPr>
            <a:spLocks noChangeShapeType="1"/>
          </p:cNvSpPr>
          <p:nvPr/>
        </p:nvSpPr>
        <p:spPr bwMode="auto">
          <a:xfrm>
            <a:off x="6226175" y="1871663"/>
            <a:ext cx="490538"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34" name="Text Box 58"/>
          <p:cNvSpPr txBox="1">
            <a:spLocks noChangeArrowheads="1"/>
          </p:cNvSpPr>
          <p:nvPr/>
        </p:nvSpPr>
        <p:spPr bwMode="auto">
          <a:xfrm>
            <a:off x="6307138" y="1584325"/>
            <a:ext cx="32861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35" name="Line 59"/>
          <p:cNvSpPr>
            <a:spLocks noChangeShapeType="1"/>
          </p:cNvSpPr>
          <p:nvPr/>
        </p:nvSpPr>
        <p:spPr bwMode="auto">
          <a:xfrm flipH="1" flipV="1">
            <a:off x="7372350" y="1223963"/>
            <a:ext cx="82550" cy="4318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36" name="Text Box 60"/>
          <p:cNvSpPr txBox="1">
            <a:spLocks noChangeArrowheads="1"/>
          </p:cNvSpPr>
          <p:nvPr/>
        </p:nvSpPr>
        <p:spPr bwMode="auto">
          <a:xfrm>
            <a:off x="7372350" y="1295400"/>
            <a:ext cx="3270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2000" b="1">
                <a:latin typeface="Tahoma" panose="020B0604030504040204" pitchFamily="34" charset="0"/>
              </a:rPr>
              <a:t>s</a:t>
            </a:r>
          </a:p>
        </p:txBody>
      </p:sp>
      <p:sp>
        <p:nvSpPr>
          <p:cNvPr id="101437" name="Line 61"/>
          <p:cNvSpPr>
            <a:spLocks noChangeShapeType="1"/>
          </p:cNvSpPr>
          <p:nvPr/>
        </p:nvSpPr>
        <p:spPr bwMode="auto">
          <a:xfrm flipV="1">
            <a:off x="7372350" y="2303463"/>
            <a:ext cx="0" cy="2159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cs-CZ"/>
          </a:p>
        </p:txBody>
      </p:sp>
      <p:sp>
        <p:nvSpPr>
          <p:cNvPr id="101438" name="Text Box 62"/>
          <p:cNvSpPr txBox="1">
            <a:spLocks noChangeArrowheads="1"/>
          </p:cNvSpPr>
          <p:nvPr/>
        </p:nvSpPr>
        <p:spPr bwMode="auto">
          <a:xfrm>
            <a:off x="7372350" y="2376488"/>
            <a:ext cx="7366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Narrow" panose="020B0606020202030204" pitchFamily="34" charset="0"/>
              </a:defRPr>
            </a:lvl1pPr>
            <a:lvl2pPr marL="742950" indent="-285750" eaLnBrk="0" hangingPunct="0">
              <a:defRPr>
                <a:solidFill>
                  <a:schemeClr val="tx1"/>
                </a:solidFill>
                <a:latin typeface="Arial Narrow" panose="020B0606020202030204" pitchFamily="34" charset="0"/>
              </a:defRPr>
            </a:lvl2pPr>
            <a:lvl3pPr marL="1143000" indent="-228600" eaLnBrk="0" hangingPunct="0">
              <a:defRPr>
                <a:solidFill>
                  <a:schemeClr val="tx1"/>
                </a:solidFill>
                <a:latin typeface="Arial Narrow" panose="020B0606020202030204" pitchFamily="34" charset="0"/>
              </a:defRPr>
            </a:lvl3pPr>
            <a:lvl4pPr marL="1600200" indent="-228600" eaLnBrk="0" hangingPunct="0">
              <a:defRPr>
                <a:solidFill>
                  <a:schemeClr val="tx1"/>
                </a:solidFill>
                <a:latin typeface="Arial Narrow" panose="020B0606020202030204" pitchFamily="34" charset="0"/>
              </a:defRPr>
            </a:lvl4pPr>
            <a:lvl5pPr marL="2057400" indent="-228600" eaLnBrk="0" hangingPunct="0">
              <a:defRPr>
                <a:solidFill>
                  <a:schemeClr val="tx1"/>
                </a:solidFill>
                <a:latin typeface="Arial Narrow" panose="020B0606020202030204" pitchFamily="34" charset="0"/>
              </a:defRPr>
            </a:lvl5pPr>
            <a:lvl6pPr marL="2514600" indent="-228600" algn="ctr" eaLnBrk="0" fontAlgn="base" hangingPunct="0">
              <a:spcBef>
                <a:spcPct val="0"/>
              </a:spcBef>
              <a:spcAft>
                <a:spcPct val="0"/>
              </a:spcAft>
              <a:defRPr>
                <a:solidFill>
                  <a:schemeClr val="tx1"/>
                </a:solidFill>
                <a:latin typeface="Arial Narrow" panose="020B0606020202030204" pitchFamily="34" charset="0"/>
              </a:defRPr>
            </a:lvl6pPr>
            <a:lvl7pPr marL="2971800" indent="-228600" algn="ctr" eaLnBrk="0" fontAlgn="base" hangingPunct="0">
              <a:spcBef>
                <a:spcPct val="0"/>
              </a:spcBef>
              <a:spcAft>
                <a:spcPct val="0"/>
              </a:spcAft>
              <a:defRPr>
                <a:solidFill>
                  <a:schemeClr val="tx1"/>
                </a:solidFill>
                <a:latin typeface="Arial Narrow" panose="020B0606020202030204" pitchFamily="34" charset="0"/>
              </a:defRPr>
            </a:lvl7pPr>
            <a:lvl8pPr marL="3429000" indent="-228600" algn="ctr" eaLnBrk="0" fontAlgn="base" hangingPunct="0">
              <a:spcBef>
                <a:spcPct val="0"/>
              </a:spcBef>
              <a:spcAft>
                <a:spcPct val="0"/>
              </a:spcAft>
              <a:defRPr>
                <a:solidFill>
                  <a:schemeClr val="tx1"/>
                </a:solidFill>
                <a:latin typeface="Arial Narrow" panose="020B0606020202030204" pitchFamily="34" charset="0"/>
              </a:defRPr>
            </a:lvl8pPr>
            <a:lvl9pPr marL="3886200" indent="-228600" algn="ctr" eaLnBrk="0" fontAlgn="base" hangingPunct="0">
              <a:spcBef>
                <a:spcPct val="0"/>
              </a:spcBef>
              <a:spcAft>
                <a:spcPct val="0"/>
              </a:spcAft>
              <a:defRPr>
                <a:solidFill>
                  <a:schemeClr val="tx1"/>
                </a:solidFill>
                <a:latin typeface="Arial Narrow" panose="020B0606020202030204" pitchFamily="34" charset="0"/>
              </a:defRPr>
            </a:lvl9pPr>
          </a:lstStyle>
          <a:p>
            <a:pPr algn="l" eaLnBrk="1" hangingPunct="1">
              <a:spcBef>
                <a:spcPct val="50000"/>
              </a:spcBef>
            </a:pPr>
            <a:r>
              <a:rPr lang="cs-CZ" altLang="cs-CZ" sz="1400">
                <a:latin typeface="Tahoma" panose="020B0604030504040204" pitchFamily="34" charset="0"/>
              </a:rPr>
              <a:t>world</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5399</TotalTime>
  <Words>14422</Words>
  <Application>Microsoft Office PowerPoint</Application>
  <PresentationFormat>Vlastní</PresentationFormat>
  <Paragraphs>2295</Paragraphs>
  <Slides>213</Slides>
  <Notes>3</Notes>
  <HiddenSlides>0</HiddenSlides>
  <MMClips>0</MMClips>
  <ScaleCrop>false</ScaleCrop>
  <HeadingPairs>
    <vt:vector size="4" baseType="variant">
      <vt:variant>
        <vt:lpstr>Motiv</vt:lpstr>
      </vt:variant>
      <vt:variant>
        <vt:i4>1</vt:i4>
      </vt:variant>
      <vt:variant>
        <vt:lpstr>Nadpisy snímků</vt:lpstr>
      </vt:variant>
      <vt:variant>
        <vt:i4>213</vt:i4>
      </vt:variant>
    </vt:vector>
  </HeadingPairs>
  <TitlesOfParts>
    <vt:vector size="214" baseType="lpstr">
      <vt:lpstr>Default Design</vt:lpstr>
      <vt:lpstr>Vývoj IS v malých firmách</vt:lpstr>
      <vt:lpstr>Informační systémy opakování</vt:lpstr>
      <vt:lpstr>Zvláštnosti IT, hlavně IS</vt:lpstr>
      <vt:lpstr>Systém opakování</vt:lpstr>
      <vt:lpstr>Informační systém je vždy součástí většího systému zahrnujícího i lidi, neautomatizované činnosti a jiné systémy, </vt:lpstr>
      <vt:lpstr>Hlavní  problémy IS opakování</vt:lpstr>
      <vt:lpstr>Zásadní požadavky</vt:lpstr>
      <vt:lpstr>Zásadní požadavky</vt:lpstr>
      <vt:lpstr>Byznys je vždy spojen s rizikem</vt:lpstr>
      <vt:lpstr>Základní varianty architektur IS </vt:lpstr>
      <vt:lpstr>IS jsou základním nástrojem globalizace světové ekonomiky, informatizace společnosti a změn ve výrobních procesech a vztazích lidí, opakování </vt:lpstr>
      <vt:lpstr>IS jsou základním nástrojem globalizace světové ekonomiky, informatizace společnosti a změn ve výrobních procesech a vztazích lidí doplnění</vt:lpstr>
      <vt:lpstr>Budeme se nejprve věnovat vývoji v SME od začátku metodou vodopádu jako základu pokročilejších technologií a procesů vývoje</vt:lpstr>
      <vt:lpstr>Jaké profese jsou potřeba </vt:lpstr>
      <vt:lpstr>Prezentace aplikace PowerPoint</vt:lpstr>
      <vt:lpstr>Důvody rekódování malých programů </vt:lpstr>
      <vt:lpstr>Úzké místo je specifikace požadavků a často také kvalita vize, vize se často ani nedokumentuje!!!</vt:lpstr>
      <vt:lpstr>Prezentace aplikace PowerPoint</vt:lpstr>
      <vt:lpstr>Prezentace aplikace PowerPoint</vt:lpstr>
      <vt:lpstr>Trochu terminologie</vt:lpstr>
      <vt:lpstr>Trochu terminologie 2</vt:lpstr>
      <vt:lpstr>Trochu terminologie                   (norma IEEE std. 1044)</vt:lpstr>
      <vt:lpstr>Vztahy mezi typy chyb</vt:lpstr>
      <vt:lpstr>Výstupy verifikací a validací</vt:lpstr>
      <vt:lpstr>Konceptuální schéma záznamu chyb ER diagram</vt:lpstr>
      <vt:lpstr>Prezentace aplikace PowerPoint</vt:lpstr>
      <vt:lpstr>Léčba metody vodopádu pro systémy se sociálním aspektem: Oponentury (verifikace)  Oponentní tým: Moderátor, oponenti, zapisovatel, presentátor, „veřejnost“</vt:lpstr>
      <vt:lpstr>Prezentace aplikace PowerPoint</vt:lpstr>
      <vt:lpstr>Prezentace aplikace PowerPoint</vt:lpstr>
      <vt:lpstr>Provoz a údržba,  zkušenosti provozu jsou nedostatečně využívány (co se vyplatí)</vt:lpstr>
      <vt:lpstr>Účinnost testování</vt:lpstr>
      <vt:lpstr>Procenta výskytu a cena odstranění chyb daného typu</vt:lpstr>
      <vt:lpstr>V-schema</vt:lpstr>
      <vt:lpstr>Efekt verifikace</vt:lpstr>
      <vt:lpstr>Efekt verifikace</vt:lpstr>
      <vt:lpstr>Efekt validace</vt:lpstr>
      <vt:lpstr>Kde je úzké místo při vývoji SW</vt:lpstr>
      <vt:lpstr>Vlastní zkušenost přednášejícího</vt:lpstr>
      <vt:lpstr>Kdy to neplatí</vt:lpstr>
      <vt:lpstr>Další cesty jak zlepšit vodopád</vt:lpstr>
      <vt:lpstr>Landauer 1993, The trouble with computers Opakování</vt:lpstr>
      <vt:lpstr>Landauer 1993, The trouble with computers nová fakta dnes</vt:lpstr>
      <vt:lpstr>Projektování IS je obtížné </vt:lpstr>
      <vt:lpstr>Ztráty v americké ekonomice v r. 1997. Bureau of statistics</vt:lpstr>
      <vt:lpstr>opakováníV roce 1994 skončilo v USA SW projektů v soukromé sféře podle průzkumu Standish Group:</vt:lpstr>
      <vt:lpstr>Sledování vlivu různých příčin problémů s vývojem v průzkumu Standish Group</vt:lpstr>
      <vt:lpstr>Příčiny úspěchů v procentech   (Standish, průzkum v roce 1994)</vt:lpstr>
      <vt:lpstr>Příčiny nedosažení cílů v procentech</vt:lpstr>
      <vt:lpstr>Příčiny krachů v procentech, Standish 1993</vt:lpstr>
      <vt:lpstr>Pozorování</vt:lpstr>
      <vt:lpstr>Pozorování 2003</vt:lpstr>
      <vt:lpstr>V roce 2009 skončilo v USA SW projektů v soukromé sféře podle průzkumu Standish Group:</vt:lpstr>
      <vt:lpstr>Průběh v čase, Standish</vt:lpstr>
      <vt:lpstr>Důvody úspěchu 2012       Chaos Report 2013</vt:lpstr>
      <vt:lpstr>Závislost úspěchu na velikosti projektu, chaos report 2013</vt:lpstr>
      <vt:lpstr>Další důvody: těžko se měří</vt:lpstr>
      <vt:lpstr>Pomohou formalizace v IS? Jen někdy</vt:lpstr>
      <vt:lpstr>Částečné řešení v modelech,</vt:lpstr>
      <vt:lpstr>Stížnosti na vlastnosti vývojářů </vt:lpstr>
      <vt:lpstr>Hackerský syndrom  Pozorováno u mnoha informatiků, </vt:lpstr>
      <vt:lpstr>Hackerský syndrom, další symptomy</vt:lpstr>
      <vt:lpstr>Hackerský syndrom, další symptomy</vt:lpstr>
      <vt:lpstr>Rande u počítače  </vt:lpstr>
      <vt:lpstr>Proč je třeba prevence hackerského syndromu když není pro informatiky problém sehnat dobrý job</vt:lpstr>
      <vt:lpstr>Proč je třeba prevence hackerského syndromu, když není pro informatiky problém sehnat dobrý job</vt:lpstr>
      <vt:lpstr>Proč jsou IS složité i když dělají jednoduché věci  opakování</vt:lpstr>
      <vt:lpstr>Proč jsou IS složité i když dělají jednoduché věci opakování a doplnění</vt:lpstr>
      <vt:lpstr>IS jsou složité i když dělají jednoduché věci, doplnění</vt:lpstr>
      <vt:lpstr>IS jsou složité i když dělají jednoduché věci</vt:lpstr>
      <vt:lpstr>Půjčovna aut v Texasu</vt:lpstr>
      <vt:lpstr>IS jsou složité, věcná dimenze</vt:lpstr>
      <vt:lpstr>Strojová byrokracie </vt:lpstr>
      <vt:lpstr>Profesní byrokracie  </vt:lpstr>
      <vt:lpstr>Podceňování lidské dimenze Koalice zainteresovaných v podniku</vt:lpstr>
      <vt:lpstr>Koalice v podniku</vt:lpstr>
      <vt:lpstr>Kauzální diagramy</vt:lpstr>
      <vt:lpstr>Drill down, příčina neúspěchu je jednoduchá resp. snadno lokalizovaná</vt:lpstr>
      <vt:lpstr>Drill around, příčina neúspěchu je komplexní</vt:lpstr>
      <vt:lpstr>Drill around, příčina neúspěchu je komplexní</vt:lpstr>
      <vt:lpstr>Archetypy</vt:lpstr>
      <vt:lpstr>Souvislosti</vt:lpstr>
      <vt:lpstr>Notace kauzálních diagramů</vt:lpstr>
      <vt:lpstr>„Záplatování“</vt:lpstr>
      <vt:lpstr>„Záplatování“</vt:lpstr>
      <vt:lpstr>„Záplatování“</vt:lpstr>
      <vt:lpstr>Vyvažující cyklus</vt:lpstr>
      <vt:lpstr>Rozvojový cyklus</vt:lpstr>
      <vt:lpstr>Rozvojový cyklus</vt:lpstr>
      <vt:lpstr>Přesun zátěže</vt:lpstr>
      <vt:lpstr>Přesun zátěže</vt:lpstr>
      <vt:lpstr>Podpora úspěšnému</vt:lpstr>
      <vt:lpstr>Hranice růstu</vt:lpstr>
      <vt:lpstr>Některé triky – snížení cíle</vt:lpstr>
      <vt:lpstr>Některé triky – snížení cíle</vt:lpstr>
      <vt:lpstr>Eskalace</vt:lpstr>
      <vt:lpstr>Omezení celkových zdrojů</vt:lpstr>
      <vt:lpstr>Omezení celkových zdrojů</vt:lpstr>
      <vt:lpstr>Interakce vlastníci - zaměstnanci</vt:lpstr>
      <vt:lpstr>Prezentace aplikace PowerPoint</vt:lpstr>
      <vt:lpstr>Kauzální závislosti pro podnik</vt:lpstr>
      <vt:lpstr>Rozvojový cyklus</vt:lpstr>
      <vt:lpstr>Kauzální závislosti pro podniky</vt:lpstr>
      <vt:lpstr>Společný zájem: dlouhodobá prosperita, to by se mělo promítnout do požadavků na IS</vt:lpstr>
      <vt:lpstr>Klíčový důsledek</vt:lpstr>
      <vt:lpstr>Koalice v profesních byrokraciích</vt:lpstr>
      <vt:lpstr>Subjekt může vystupovat v různých rolích a mít pak různé zájmy</vt:lpstr>
      <vt:lpstr>Společný zájem  bývá obtížné si uvědomit a hlavně pro něj něco udělat</vt:lpstr>
      <vt:lpstr>Kauzální závislosti pro staré říše</vt:lpstr>
      <vt:lpstr>Rozvojový cyklus jeho souvislosti </vt:lpstr>
      <vt:lpstr>Kvalitní IS se v profesní byrokracii buduje obtížně</vt:lpstr>
      <vt:lpstr>Pozorování</vt:lpstr>
      <vt:lpstr>Špatně nastavená pravidla  ochrany osobních dat - úzké místo IS,     především veřejných informačních systémů</vt:lpstr>
      <vt:lpstr>Ničení dat jako ochrana před Velkým bratrem  Prý nutné pro splnění zásad Deklarace základních lidských práv a svobod, především práva na soukromí</vt:lpstr>
      <vt:lpstr>Výchozí mlčky činěné chybné předpoklady, vlastně předsudky</vt:lpstr>
      <vt:lpstr>Žádný z těchto předpokladů neplatí!!</vt:lpstr>
      <vt:lpstr>Brutální procesy ochrany dat nezlepšují podstatně ochranu dat </vt:lpstr>
      <vt:lpstr>Kanály úniků dat, některé je obtížné jiné nemožné uzavřít</vt:lpstr>
      <vt:lpstr>Kanály úniků dat, některé je obtížné jiné nemožné uzavřít</vt:lpstr>
      <vt:lpstr>BPOD ohrožuje základní lidská práva, např. právo na informace, život 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Omezování práva na vzdělání</vt:lpstr>
      <vt:lpstr>Omezování práva na vzdělání</vt:lpstr>
      <vt:lpstr>Jak na úředníky a zákony</vt:lpstr>
      <vt:lpstr>Budeme se zabývat především strojovou byrokracií.</vt:lpstr>
      <vt:lpstr>Málo zřejmé riziko</vt:lpstr>
      <vt:lpstr>Sedm S, požadavky</vt:lpstr>
      <vt:lpstr>Sedm S</vt:lpstr>
      <vt:lpstr>Strategie versus operativní řízení</vt:lpstr>
      <vt:lpstr>Strategie versus operativní řízení</vt:lpstr>
      <vt:lpstr>Pozorování</vt:lpstr>
      <vt:lpstr>Toky dat nad cloudem</vt:lpstr>
      <vt:lpstr>Prezentace aplikace PowerPoint</vt:lpstr>
      <vt:lpstr>Pozorování</vt:lpstr>
      <vt:lpstr>Spolupráce aplikací a systémů je v praxi běžná</vt:lpstr>
      <vt:lpstr>Podpora strategie firmy  </vt:lpstr>
      <vt:lpstr>Budeme se málo zabývat vývojem hromadně používaných systémů, jako jsou operační systémy, editory atd. </vt:lpstr>
      <vt:lpstr>Vývoj od začátku versus nákup (customizace)</vt:lpstr>
      <vt:lpstr>Životní  cyklus softwaru, vývoj od začátku pro monolitická řešení</vt:lpstr>
      <vt:lpstr>Prezentace aplikace PowerPoint</vt:lpstr>
      <vt:lpstr>Životní  cyklus softwaru, customizace</vt:lpstr>
      <vt:lpstr>Prezentace aplikace PowerPoint</vt:lpstr>
      <vt:lpstr>Vodopád</vt:lpstr>
      <vt:lpstr>Výhody customizace</vt:lpstr>
      <vt:lpstr>Nevýhody customizace</vt:lpstr>
      <vt:lpstr>Nevýhody customizace</vt:lpstr>
      <vt:lpstr>Jiné varianty vývoje</vt:lpstr>
      <vt:lpstr>Prezentace aplikace PowerPoint</vt:lpstr>
      <vt:lpstr>Pozor</vt:lpstr>
      <vt:lpstr>Základní typy vývoje softwaru</vt:lpstr>
      <vt:lpstr>Ani pouze od začátku, ani pouze customizace!</vt:lpstr>
      <vt:lpstr>Prezentace aplikace PowerPoint</vt:lpstr>
      <vt:lpstr>Prezentace aplikace PowerPoint</vt:lpstr>
      <vt:lpstr>Závislost procesu vývoje na typu řešení </vt:lpstr>
      <vt:lpstr>Modifikovaný vodopád pro hromadný SW</vt:lpstr>
      <vt:lpstr>Kdo systém vyvíjí, případy</vt:lpstr>
      <vt:lpstr>Skupiny rolí ve  velkých projektech, iterativní vývoj</vt:lpstr>
      <vt:lpstr>Role v nekritických  projektech (Agilní vývoj, širší spolupráce!)</vt:lpstr>
      <vt:lpstr>Další důvody proč nedělat vodopád</vt:lpstr>
      <vt:lpstr>Kde je úzké místo při vývoji SW</vt:lpstr>
      <vt:lpstr>Procenta výskytu a cena odstranění chyb daného typu</vt:lpstr>
      <vt:lpstr>Vlastní zkušenost přednášejícího</vt:lpstr>
      <vt:lpstr>Shrnutí a doplněníPříklady zamlčených předpokladů</vt:lpstr>
      <vt:lpstr>Příklad zamlčených předpokladů</vt:lpstr>
      <vt:lpstr>Růst ceny opravy</vt:lpstr>
      <vt:lpstr>Doporučované pro testování</vt:lpstr>
      <vt:lpstr>Testování černých skříněk je důkladnější, ale pracnější</vt:lpstr>
      <vt:lpstr>Účinnost testování</vt:lpstr>
      <vt:lpstr>Prezentace aplikace PowerPoint</vt:lpstr>
      <vt:lpstr>Výpočet pravděpodobnosti</vt:lpstr>
      <vt:lpstr>Trochu terminologie</vt:lpstr>
      <vt:lpstr>Další způsoby léčby vodopádu</vt:lpstr>
      <vt:lpstr>Zlepšování vizí u veřejných IS (státních)</vt:lpstr>
      <vt:lpstr>Další způsoby léčby</vt:lpstr>
      <vt:lpstr>Jak oslabit nevýhody vodopádu</vt:lpstr>
      <vt:lpstr>Prezentace aplikace PowerPoint</vt:lpstr>
      <vt:lpstr>Agile development prefers: Individuals and interactions over processes and tools  Working software over comprehensive documentation  Customer collaboration over contract negotiation  Responding to change over following a plan  Není dobré pro kritické a komplexní systémy Dokumentace, smlouva atd. v nejmenším rozsahu potřebném pro spolupráci, ne však menším (základní údaje ve smlouvě, dokumentace pro uživatele by měla bý, jakýsi plán by měl být, nástroje se mnohdy hodí).</vt:lpstr>
      <vt:lpstr>Zásady agilního vývoje</vt:lpstr>
      <vt:lpstr>Principy agilního vývoje 1</vt:lpstr>
      <vt:lpstr>Principy agilního vývoje 2</vt:lpstr>
      <vt:lpstr>Principy agilního vývoje 3</vt:lpstr>
      <vt:lpstr>Agile development prefers: </vt:lpstr>
      <vt:lpstr>Problém agility</vt:lpstr>
      <vt:lpstr>Architektura, shrnutí</vt:lpstr>
      <vt:lpstr>Divný výsledek agilitity</vt:lpstr>
      <vt:lpstr>Účel architektury</vt:lpstr>
      <vt:lpstr>Prezentace aplikace PowerPoint</vt:lpstr>
      <vt:lpstr>Tenký a tlustý klient Výhody tenkého klienta</vt:lpstr>
      <vt:lpstr>Výhody tenkého klienta</vt:lpstr>
      <vt:lpstr>Úspora výkonu</vt:lpstr>
      <vt:lpstr>Úspora výkonu</vt:lpstr>
      <vt:lpstr>Prezentace aplikace PowerPoint</vt:lpstr>
      <vt:lpstr>Úspora výkonu</vt:lpstr>
      <vt:lpstr>Nevýhody tenkého klienta</vt:lpstr>
      <vt:lpstr>Třívrstvá architektura, </vt:lpstr>
      <vt:lpstr>Vliv objektové orientace</vt:lpstr>
      <vt:lpstr>Spoje s jinými systémy, diskuse variant</vt:lpstr>
      <vt:lpstr>Přístup k datům customizovaných systémů</vt:lpstr>
      <vt:lpstr>Integraci systémů je nejlépe dělat přes vhodný middleware jako virtuální p2p síť (SOA) Třívrstvá architektura virtuálně existuje i u sítí programů (SOA)</vt:lpstr>
      <vt:lpstr>Pozorování</vt:lpstr>
      <vt:lpstr>Prezentace aplikace PowerPoint</vt:lpstr>
      <vt:lpstr>Pohled REA, pohled zdola</vt:lpstr>
      <vt:lpstr>Dataflow digramy (DFD) lze doplnit o toky příkazů</vt:lpstr>
      <vt:lpstr>Dataflow</vt:lpstr>
      <vt:lpstr>Odvozená hierarchická dekompozice</vt:lpstr>
      <vt:lpstr>Diagram kontextu. Dají se použít Use Case</vt:lpstr>
      <vt:lpstr>Varianty vývoje</vt:lpstr>
      <vt:lpstr>Malé je hezké</vt:lpstr>
      <vt:lpstr>Dataflow a resource event agent, REA</vt:lpstr>
      <vt:lpstr>REA</vt:lpstr>
      <vt:lpstr>Vzory událostí REA</vt:lpstr>
    </vt:vector>
  </TitlesOfParts>
  <Company>MFF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Technologie informačních systémů</dc:title>
  <dc:creator>kral</dc:creator>
  <cp:lastModifiedBy>Květa</cp:lastModifiedBy>
  <cp:revision>245</cp:revision>
  <dcterms:created xsi:type="dcterms:W3CDTF">2004-10-03T18:31:42Z</dcterms:created>
  <dcterms:modified xsi:type="dcterms:W3CDTF">2015-10-03T14:33:50Z</dcterms:modified>
</cp:coreProperties>
</file>