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5"/>
  </p:notesMasterIdLst>
  <p:sldIdLst>
    <p:sldId id="256" r:id="rId2"/>
    <p:sldId id="335" r:id="rId3"/>
    <p:sldId id="268" r:id="rId4"/>
    <p:sldId id="257" r:id="rId5"/>
    <p:sldId id="259" r:id="rId6"/>
    <p:sldId id="263" r:id="rId7"/>
    <p:sldId id="305" r:id="rId8"/>
    <p:sldId id="260" r:id="rId9"/>
    <p:sldId id="258" r:id="rId10"/>
    <p:sldId id="264" r:id="rId11"/>
    <p:sldId id="265" r:id="rId12"/>
    <p:sldId id="266" r:id="rId13"/>
    <p:sldId id="267" r:id="rId14"/>
    <p:sldId id="455" r:id="rId15"/>
    <p:sldId id="456" r:id="rId16"/>
    <p:sldId id="457" r:id="rId17"/>
    <p:sldId id="261" r:id="rId18"/>
    <p:sldId id="262" r:id="rId19"/>
    <p:sldId id="269" r:id="rId20"/>
    <p:sldId id="270" r:id="rId21"/>
    <p:sldId id="271" r:id="rId22"/>
    <p:sldId id="272" r:id="rId23"/>
    <p:sldId id="438" r:id="rId24"/>
    <p:sldId id="273" r:id="rId25"/>
    <p:sldId id="274" r:id="rId26"/>
    <p:sldId id="281" r:id="rId27"/>
    <p:sldId id="276" r:id="rId28"/>
    <p:sldId id="334" r:id="rId29"/>
    <p:sldId id="277" r:id="rId30"/>
    <p:sldId id="441" r:id="rId31"/>
    <p:sldId id="430" r:id="rId32"/>
    <p:sldId id="431" r:id="rId33"/>
    <p:sldId id="432" r:id="rId34"/>
    <p:sldId id="278" r:id="rId35"/>
    <p:sldId id="279" r:id="rId36"/>
    <p:sldId id="280" r:id="rId37"/>
    <p:sldId id="283" r:id="rId38"/>
    <p:sldId id="284" r:id="rId39"/>
    <p:sldId id="285" r:id="rId40"/>
    <p:sldId id="286" r:id="rId41"/>
    <p:sldId id="287" r:id="rId42"/>
    <p:sldId id="288" r:id="rId43"/>
    <p:sldId id="289" r:id="rId44"/>
    <p:sldId id="291" r:id="rId45"/>
    <p:sldId id="429" r:id="rId46"/>
    <p:sldId id="292" r:id="rId47"/>
    <p:sldId id="293" r:id="rId48"/>
    <p:sldId id="294" r:id="rId49"/>
    <p:sldId id="295" r:id="rId50"/>
    <p:sldId id="296" r:id="rId51"/>
    <p:sldId id="442" r:id="rId52"/>
    <p:sldId id="297" r:id="rId53"/>
    <p:sldId id="298" r:id="rId54"/>
    <p:sldId id="299" r:id="rId55"/>
    <p:sldId id="300" r:id="rId56"/>
    <p:sldId id="301" r:id="rId57"/>
    <p:sldId id="302" r:id="rId58"/>
    <p:sldId id="303" r:id="rId59"/>
    <p:sldId id="304" r:id="rId60"/>
    <p:sldId id="337" r:id="rId61"/>
    <p:sldId id="338" r:id="rId62"/>
    <p:sldId id="339" r:id="rId63"/>
    <p:sldId id="343" r:id="rId64"/>
    <p:sldId id="340" r:id="rId65"/>
    <p:sldId id="342" r:id="rId66"/>
    <p:sldId id="446" r:id="rId67"/>
    <p:sldId id="439" r:id="rId68"/>
    <p:sldId id="344" r:id="rId69"/>
    <p:sldId id="345" r:id="rId70"/>
    <p:sldId id="346" r:id="rId71"/>
    <p:sldId id="348" r:id="rId72"/>
    <p:sldId id="349" r:id="rId73"/>
    <p:sldId id="350" r:id="rId74"/>
    <p:sldId id="351" r:id="rId75"/>
    <p:sldId id="352" r:id="rId76"/>
    <p:sldId id="353" r:id="rId77"/>
    <p:sldId id="354" r:id="rId78"/>
    <p:sldId id="355" r:id="rId79"/>
    <p:sldId id="458" r:id="rId80"/>
    <p:sldId id="306" r:id="rId81"/>
    <p:sldId id="307" r:id="rId82"/>
    <p:sldId id="308" r:id="rId83"/>
    <p:sldId id="309" r:id="rId84"/>
    <p:sldId id="311" r:id="rId85"/>
    <p:sldId id="310" r:id="rId86"/>
    <p:sldId id="312" r:id="rId87"/>
    <p:sldId id="313" r:id="rId88"/>
    <p:sldId id="314" r:id="rId89"/>
    <p:sldId id="315" r:id="rId90"/>
    <p:sldId id="316" r:id="rId91"/>
    <p:sldId id="317" r:id="rId92"/>
    <p:sldId id="318" r:id="rId93"/>
    <p:sldId id="319" r:id="rId94"/>
    <p:sldId id="320" r:id="rId95"/>
    <p:sldId id="321" r:id="rId96"/>
    <p:sldId id="322" r:id="rId97"/>
    <p:sldId id="323" r:id="rId98"/>
    <p:sldId id="324" r:id="rId99"/>
    <p:sldId id="325" r:id="rId100"/>
    <p:sldId id="326" r:id="rId101"/>
    <p:sldId id="327" r:id="rId102"/>
    <p:sldId id="328" r:id="rId103"/>
    <p:sldId id="329" r:id="rId104"/>
    <p:sldId id="330" r:id="rId105"/>
    <p:sldId id="331" r:id="rId106"/>
    <p:sldId id="332" r:id="rId107"/>
    <p:sldId id="333" r:id="rId108"/>
    <p:sldId id="356" r:id="rId109"/>
    <p:sldId id="357" r:id="rId110"/>
    <p:sldId id="358" r:id="rId111"/>
    <p:sldId id="359" r:id="rId112"/>
    <p:sldId id="360" r:id="rId113"/>
    <p:sldId id="364" r:id="rId114"/>
    <p:sldId id="365" r:id="rId115"/>
    <p:sldId id="366" r:id="rId116"/>
    <p:sldId id="367" r:id="rId117"/>
    <p:sldId id="368" r:id="rId118"/>
    <p:sldId id="369" r:id="rId119"/>
    <p:sldId id="370" r:id="rId120"/>
    <p:sldId id="371" r:id="rId121"/>
    <p:sldId id="374" r:id="rId122"/>
    <p:sldId id="375" r:id="rId123"/>
    <p:sldId id="376" r:id="rId124"/>
    <p:sldId id="444" r:id="rId125"/>
    <p:sldId id="377" r:id="rId126"/>
    <p:sldId id="378" r:id="rId127"/>
    <p:sldId id="373" r:id="rId128"/>
    <p:sldId id="372" r:id="rId129"/>
    <p:sldId id="361" r:id="rId130"/>
    <p:sldId id="362" r:id="rId131"/>
    <p:sldId id="363" r:id="rId132"/>
    <p:sldId id="433" r:id="rId133"/>
    <p:sldId id="434" r:id="rId134"/>
    <p:sldId id="435" r:id="rId135"/>
    <p:sldId id="379" r:id="rId136"/>
    <p:sldId id="380" r:id="rId137"/>
    <p:sldId id="381" r:id="rId138"/>
    <p:sldId id="382" r:id="rId139"/>
    <p:sldId id="383" r:id="rId140"/>
    <p:sldId id="384" r:id="rId141"/>
    <p:sldId id="386" r:id="rId142"/>
    <p:sldId id="437" r:id="rId143"/>
    <p:sldId id="391" r:id="rId144"/>
    <p:sldId id="385" r:id="rId145"/>
    <p:sldId id="390" r:id="rId146"/>
    <p:sldId id="387" r:id="rId147"/>
    <p:sldId id="388" r:id="rId148"/>
    <p:sldId id="389" r:id="rId149"/>
    <p:sldId id="392" r:id="rId150"/>
    <p:sldId id="393" r:id="rId151"/>
    <p:sldId id="394" r:id="rId152"/>
    <p:sldId id="395" r:id="rId153"/>
    <p:sldId id="396" r:id="rId154"/>
    <p:sldId id="397" r:id="rId155"/>
    <p:sldId id="398" r:id="rId156"/>
    <p:sldId id="400" r:id="rId157"/>
    <p:sldId id="401" r:id="rId158"/>
    <p:sldId id="402" r:id="rId159"/>
    <p:sldId id="403" r:id="rId160"/>
    <p:sldId id="404" r:id="rId161"/>
    <p:sldId id="405" r:id="rId162"/>
    <p:sldId id="406" r:id="rId163"/>
    <p:sldId id="407" r:id="rId164"/>
    <p:sldId id="408" r:id="rId165"/>
    <p:sldId id="409" r:id="rId166"/>
    <p:sldId id="410" r:id="rId167"/>
    <p:sldId id="412" r:id="rId168"/>
    <p:sldId id="413" r:id="rId169"/>
    <p:sldId id="440" r:id="rId170"/>
    <p:sldId id="443" r:id="rId171"/>
    <p:sldId id="445" r:id="rId172"/>
    <p:sldId id="447" r:id="rId173"/>
    <p:sldId id="448" r:id="rId174"/>
    <p:sldId id="449" r:id="rId175"/>
    <p:sldId id="450" r:id="rId176"/>
    <p:sldId id="451" r:id="rId177"/>
    <p:sldId id="452" r:id="rId178"/>
    <p:sldId id="453" r:id="rId179"/>
    <p:sldId id="454" r:id="rId180"/>
    <p:sldId id="415" r:id="rId181"/>
    <p:sldId id="416" r:id="rId182"/>
    <p:sldId id="417" r:id="rId183"/>
    <p:sldId id="418" r:id="rId184"/>
    <p:sldId id="419" r:id="rId185"/>
    <p:sldId id="420" r:id="rId186"/>
    <p:sldId id="421" r:id="rId187"/>
    <p:sldId id="422" r:id="rId188"/>
    <p:sldId id="423" r:id="rId189"/>
    <p:sldId id="424" r:id="rId190"/>
    <p:sldId id="425" r:id="rId191"/>
    <p:sldId id="426" r:id="rId192"/>
    <p:sldId id="427" r:id="rId193"/>
    <p:sldId id="428" r:id="rId19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212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196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slide" Target="slides/slide180.xml"/><Relationship Id="rId186" Type="http://schemas.openxmlformats.org/officeDocument/2006/relationships/slide" Target="slides/slide185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92" Type="http://schemas.openxmlformats.org/officeDocument/2006/relationships/slide" Target="slides/slide191.xml"/><Relationship Id="rId197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theme" Target="theme/theme1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notesMaster" Target="notesMasters/notesMaster1.xml"/><Relationship Id="rId190" Type="http://schemas.openxmlformats.org/officeDocument/2006/relationships/slide" Target="slides/slide189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EBC46C-EAB2-458A-90C3-C9F31738F293}" type="datetimeFigureOut">
              <a:rPr lang="cs-CZ" smtClean="0"/>
              <a:pPr/>
              <a:t>7.11.2015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4490AC-547A-4630-AECA-97B07F56685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5175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3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4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5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6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8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9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0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1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40D0C333-7EDF-4DB1-8506-77844E00904E}" type="slidenum">
              <a:rPr lang="cs-CZ" smtClean="0"/>
              <a:pPr/>
              <a:t>2</a:t>
            </a:fld>
            <a:endParaRPr lang="cs-CZ" smtClean="0"/>
          </a:p>
        </p:txBody>
      </p:sp>
      <p:sp>
        <p:nvSpPr>
          <p:cNvPr id="388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3881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1229244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80971DCC-356C-4E7A-9515-56B4B338B7B4}" type="slidenum">
              <a:rPr lang="cs-CZ" smtClean="0"/>
              <a:pPr/>
              <a:t>20</a:t>
            </a:fld>
            <a:endParaRPr lang="cs-CZ" smtClean="0"/>
          </a:p>
        </p:txBody>
      </p:sp>
      <p:sp>
        <p:nvSpPr>
          <p:cNvPr id="296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296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513594196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C8F40BAB-8AB1-40D9-B66F-7F9F69F41A41}" type="slidenum">
              <a:rPr lang="cs-CZ" smtClean="0"/>
              <a:pPr/>
              <a:t>118</a:t>
            </a:fld>
            <a:endParaRPr lang="cs-CZ" smtClean="0"/>
          </a:p>
        </p:txBody>
      </p:sp>
      <p:sp>
        <p:nvSpPr>
          <p:cNvPr id="430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4300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740363468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C687B27C-0D3D-4021-B8BC-4FCCFC626187}" type="slidenum">
              <a:rPr lang="cs-CZ" smtClean="0"/>
              <a:pPr/>
              <a:t>121</a:t>
            </a:fld>
            <a:endParaRPr lang="cs-CZ" smtClean="0"/>
          </a:p>
        </p:txBody>
      </p:sp>
      <p:sp>
        <p:nvSpPr>
          <p:cNvPr id="420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420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018430876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4536DD66-724D-4598-B948-192115A086B4}" type="slidenum">
              <a:rPr lang="cs-CZ" smtClean="0"/>
              <a:pPr/>
              <a:t>122</a:t>
            </a:fld>
            <a:endParaRPr lang="cs-CZ" smtClean="0"/>
          </a:p>
        </p:txBody>
      </p:sp>
      <p:sp>
        <p:nvSpPr>
          <p:cNvPr id="421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421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4087855389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8F74836B-4B9D-4A08-BDD8-851999F15339}" type="slidenum">
              <a:rPr lang="cs-CZ" smtClean="0"/>
              <a:pPr/>
              <a:t>123</a:t>
            </a:fld>
            <a:endParaRPr lang="cs-CZ" smtClean="0"/>
          </a:p>
        </p:txBody>
      </p:sp>
      <p:sp>
        <p:nvSpPr>
          <p:cNvPr id="422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422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064423922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04AE1F3D-E02C-4624-92CD-D1AEF7688A3D}" type="slidenum">
              <a:rPr lang="cs-CZ" smtClean="0"/>
              <a:pPr/>
              <a:t>125</a:t>
            </a:fld>
            <a:endParaRPr lang="cs-CZ" smtClean="0"/>
          </a:p>
        </p:txBody>
      </p:sp>
      <p:sp>
        <p:nvSpPr>
          <p:cNvPr id="423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4239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138703589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9C63AEB3-AB04-489D-ADC4-355554B4C065}" type="slidenum">
              <a:rPr lang="cs-CZ" smtClean="0"/>
              <a:pPr/>
              <a:t>126</a:t>
            </a:fld>
            <a:endParaRPr lang="cs-CZ" smtClean="0"/>
          </a:p>
        </p:txBody>
      </p:sp>
      <p:sp>
        <p:nvSpPr>
          <p:cNvPr id="424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424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186104203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C7EE45C7-9C99-4C78-AF2A-F0B067D1CEE4}" type="slidenum">
              <a:rPr lang="cs-CZ" smtClean="0"/>
              <a:pPr/>
              <a:t>129</a:t>
            </a:fld>
            <a:endParaRPr lang="cs-CZ" smtClean="0"/>
          </a:p>
        </p:txBody>
      </p:sp>
      <p:sp>
        <p:nvSpPr>
          <p:cNvPr id="4648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4649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27634479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B3103E0C-8C7C-4308-8076-75CB4B09ABAE}" type="slidenum">
              <a:rPr lang="cs-CZ" smtClean="0"/>
              <a:pPr/>
              <a:t>130</a:t>
            </a:fld>
            <a:endParaRPr lang="cs-CZ" smtClean="0"/>
          </a:p>
        </p:txBody>
      </p:sp>
      <p:sp>
        <p:nvSpPr>
          <p:cNvPr id="4659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4659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682920276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7930DC79-8607-4D9E-BA46-0C2CEC3E0C5A}" type="slidenum">
              <a:rPr lang="cs-CZ" smtClean="0"/>
              <a:pPr/>
              <a:t>131</a:t>
            </a:fld>
            <a:endParaRPr lang="cs-CZ" smtClean="0"/>
          </a:p>
        </p:txBody>
      </p:sp>
      <p:sp>
        <p:nvSpPr>
          <p:cNvPr id="4669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4669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323898780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3FC32DD9-3365-4A5C-ADA3-D34513B186F1}" type="slidenum">
              <a:rPr lang="cs-CZ" smtClean="0"/>
              <a:pPr/>
              <a:t>132</a:t>
            </a:fld>
            <a:endParaRPr lang="cs-CZ" smtClean="0"/>
          </a:p>
        </p:txBody>
      </p:sp>
      <p:sp>
        <p:nvSpPr>
          <p:cNvPr id="4526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4526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5231889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AF4FC978-8691-4FBF-99D2-B3242B0775F1}" type="slidenum">
              <a:rPr lang="cs-CZ" smtClean="0"/>
              <a:pPr/>
              <a:t>21</a:t>
            </a:fld>
            <a:endParaRPr lang="cs-CZ" smtClean="0"/>
          </a:p>
        </p:txBody>
      </p:sp>
      <p:sp>
        <p:nvSpPr>
          <p:cNvPr id="297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2979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722857397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D3CBB4C7-EE7D-4A52-B677-91DA0FB8214D}" type="slidenum">
              <a:rPr lang="cs-CZ" smtClean="0"/>
              <a:pPr/>
              <a:t>133</a:t>
            </a:fld>
            <a:endParaRPr lang="cs-CZ" smtClean="0"/>
          </a:p>
        </p:txBody>
      </p:sp>
      <p:sp>
        <p:nvSpPr>
          <p:cNvPr id="4536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4536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88054411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F124F8FA-C8F9-4219-A759-DA93B1BDE04F}" type="slidenum">
              <a:rPr lang="cs-CZ" smtClean="0"/>
              <a:pPr/>
              <a:t>134</a:t>
            </a:fld>
            <a:endParaRPr lang="cs-CZ" smtClean="0"/>
          </a:p>
        </p:txBody>
      </p:sp>
      <p:sp>
        <p:nvSpPr>
          <p:cNvPr id="4546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4546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677529128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268E01E4-85FF-41A9-84C8-E399F20089FB}" type="slidenum">
              <a:rPr lang="cs-CZ" smtClean="0"/>
              <a:pPr/>
              <a:t>135</a:t>
            </a:fld>
            <a:endParaRPr lang="cs-CZ" smtClean="0"/>
          </a:p>
        </p:txBody>
      </p:sp>
      <p:sp>
        <p:nvSpPr>
          <p:cNvPr id="455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455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734652124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988EDFD9-1BE6-4FCA-A6BB-ED79F73DD5D5}" type="slidenum">
              <a:rPr lang="cs-CZ" smtClean="0"/>
              <a:pPr/>
              <a:t>136</a:t>
            </a:fld>
            <a:endParaRPr lang="cs-CZ" smtClean="0"/>
          </a:p>
        </p:txBody>
      </p:sp>
      <p:sp>
        <p:nvSpPr>
          <p:cNvPr id="4567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4567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048674203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D967D8CC-6F66-4D28-AA95-5BDD1DD284B8}" type="slidenum">
              <a:rPr lang="cs-CZ" smtClean="0"/>
              <a:pPr/>
              <a:t>137</a:t>
            </a:fld>
            <a:endParaRPr lang="cs-CZ" smtClean="0"/>
          </a:p>
        </p:txBody>
      </p:sp>
      <p:sp>
        <p:nvSpPr>
          <p:cNvPr id="4577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4577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806526540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3F89AA0C-9A8F-4562-BDBA-F938DEA96195}" type="slidenum">
              <a:rPr lang="cs-CZ" smtClean="0"/>
              <a:pPr/>
              <a:t>138</a:t>
            </a:fld>
            <a:endParaRPr lang="cs-CZ" smtClean="0"/>
          </a:p>
        </p:txBody>
      </p:sp>
      <p:sp>
        <p:nvSpPr>
          <p:cNvPr id="4587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4587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272445788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4270B06C-ECCE-4CA8-87D3-1C11999B14AB}" type="slidenum">
              <a:rPr lang="cs-CZ" smtClean="0"/>
              <a:pPr/>
              <a:t>139</a:t>
            </a:fld>
            <a:endParaRPr lang="cs-CZ" smtClean="0"/>
          </a:p>
        </p:txBody>
      </p:sp>
      <p:sp>
        <p:nvSpPr>
          <p:cNvPr id="4597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4597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4217059284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FDC7902A-F80B-4BA0-B8C9-614E7C3BD73B}" type="slidenum">
              <a:rPr lang="cs-CZ" smtClean="0"/>
              <a:pPr/>
              <a:t>140</a:t>
            </a:fld>
            <a:endParaRPr lang="cs-CZ" smtClean="0"/>
          </a:p>
        </p:txBody>
      </p:sp>
      <p:sp>
        <p:nvSpPr>
          <p:cNvPr id="4843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4843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625735883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182C8C91-200E-45D9-8D6F-76D80096C332}" type="slidenum">
              <a:rPr lang="cs-CZ" smtClean="0"/>
              <a:pPr/>
              <a:t>141</a:t>
            </a:fld>
            <a:endParaRPr lang="cs-CZ" smtClean="0"/>
          </a:p>
        </p:txBody>
      </p:sp>
      <p:sp>
        <p:nvSpPr>
          <p:cNvPr id="4864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4864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002439409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0833F5D7-5866-45B6-8A65-AAA3653ABE0B}" type="slidenum">
              <a:rPr lang="cs-CZ" smtClean="0"/>
              <a:pPr/>
              <a:t>143</a:t>
            </a:fld>
            <a:endParaRPr lang="cs-CZ" smtClean="0"/>
          </a:p>
        </p:txBody>
      </p:sp>
      <p:sp>
        <p:nvSpPr>
          <p:cNvPr id="4833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4833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4264151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92001F13-4992-4D59-BCC2-0850A2C28543}" type="slidenum">
              <a:rPr lang="cs-CZ" smtClean="0"/>
              <a:pPr/>
              <a:t>22</a:t>
            </a:fld>
            <a:endParaRPr lang="cs-CZ" smtClean="0"/>
          </a:p>
        </p:txBody>
      </p:sp>
      <p:sp>
        <p:nvSpPr>
          <p:cNvPr id="299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2990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7872365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D1544585-6120-48BD-A948-405641C23B62}" type="slidenum">
              <a:rPr lang="cs-CZ" smtClean="0"/>
              <a:pPr/>
              <a:t>144</a:t>
            </a:fld>
            <a:endParaRPr lang="cs-CZ" smtClean="0"/>
          </a:p>
        </p:txBody>
      </p:sp>
      <p:sp>
        <p:nvSpPr>
          <p:cNvPr id="4853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4853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382124145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9FDBA4AC-1E6D-43CC-9ABC-8B21F4F0626C}" type="slidenum">
              <a:rPr lang="cs-CZ" smtClean="0"/>
              <a:pPr/>
              <a:t>145</a:t>
            </a:fld>
            <a:endParaRPr lang="cs-CZ" smtClean="0"/>
          </a:p>
        </p:txBody>
      </p:sp>
      <p:sp>
        <p:nvSpPr>
          <p:cNvPr id="4823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4823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603124661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0A37B378-A79F-49DB-B31F-577F0E018562}" type="slidenum">
              <a:rPr lang="cs-CZ" smtClean="0"/>
              <a:pPr/>
              <a:t>146</a:t>
            </a:fld>
            <a:endParaRPr lang="cs-CZ" smtClean="0"/>
          </a:p>
        </p:txBody>
      </p:sp>
      <p:sp>
        <p:nvSpPr>
          <p:cNvPr id="4874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4874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501441447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DDA87B9F-3CCB-4103-A423-A9B6EC9446A2}" type="slidenum">
              <a:rPr lang="cs-CZ" smtClean="0"/>
              <a:pPr/>
              <a:t>147</a:t>
            </a:fld>
            <a:endParaRPr lang="cs-CZ" smtClean="0"/>
          </a:p>
        </p:txBody>
      </p:sp>
      <p:sp>
        <p:nvSpPr>
          <p:cNvPr id="4884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4884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248445881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B5723139-A7C4-4553-B338-301402E4BDBE}" type="slidenum">
              <a:rPr lang="cs-CZ" smtClean="0"/>
              <a:pPr/>
              <a:t>148</a:t>
            </a:fld>
            <a:endParaRPr lang="cs-CZ" smtClean="0"/>
          </a:p>
        </p:txBody>
      </p:sp>
      <p:sp>
        <p:nvSpPr>
          <p:cNvPr id="4894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4117" y="685838"/>
            <a:ext cx="5008165" cy="3429182"/>
          </a:xfrm>
          <a:solidFill>
            <a:srgbClr val="FFFFFF"/>
          </a:solidFill>
          <a:ln/>
        </p:spPr>
      </p:sp>
      <p:sp>
        <p:nvSpPr>
          <p:cNvPr id="4894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475523296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B3103E0C-8C7C-4308-8076-75CB4B09ABAE}" type="slidenum">
              <a:rPr lang="cs-CZ" smtClean="0"/>
              <a:pPr/>
              <a:t>150</a:t>
            </a:fld>
            <a:endParaRPr lang="cs-CZ" smtClean="0"/>
          </a:p>
        </p:txBody>
      </p:sp>
      <p:sp>
        <p:nvSpPr>
          <p:cNvPr id="4659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4659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696912066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7930DC79-8607-4D9E-BA46-0C2CEC3E0C5A}" type="slidenum">
              <a:rPr lang="cs-CZ" smtClean="0"/>
              <a:pPr/>
              <a:t>151</a:t>
            </a:fld>
            <a:endParaRPr lang="cs-CZ" smtClean="0"/>
          </a:p>
        </p:txBody>
      </p:sp>
      <p:sp>
        <p:nvSpPr>
          <p:cNvPr id="4669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4669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542742045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C0C48399-AC21-4649-B324-6A510593BED6}" type="slidenum">
              <a:rPr lang="cs-CZ" smtClean="0"/>
              <a:pPr/>
              <a:t>152</a:t>
            </a:fld>
            <a:endParaRPr lang="cs-CZ" smtClean="0"/>
          </a:p>
        </p:txBody>
      </p:sp>
      <p:sp>
        <p:nvSpPr>
          <p:cNvPr id="4679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4679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851496640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0691F35A-896F-49D3-8C12-0BF4D16888F7}" type="slidenum">
              <a:rPr lang="cs-CZ" smtClean="0"/>
              <a:pPr/>
              <a:t>153</a:t>
            </a:fld>
            <a:endParaRPr lang="cs-CZ" smtClean="0"/>
          </a:p>
        </p:txBody>
      </p:sp>
      <p:sp>
        <p:nvSpPr>
          <p:cNvPr id="4689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4689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615628287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E2BF6792-89C7-472F-8063-8C74EAF06329}" type="slidenum">
              <a:rPr lang="cs-CZ" smtClean="0"/>
              <a:pPr/>
              <a:t>154</a:t>
            </a:fld>
            <a:endParaRPr lang="cs-CZ" smtClean="0"/>
          </a:p>
        </p:txBody>
      </p:sp>
      <p:sp>
        <p:nvSpPr>
          <p:cNvPr id="4700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4700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3191182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92001F13-4992-4D59-BCC2-0850A2C28543}" type="slidenum">
              <a:rPr lang="cs-CZ" smtClean="0"/>
              <a:pPr/>
              <a:t>23</a:t>
            </a:fld>
            <a:endParaRPr lang="cs-CZ" smtClean="0"/>
          </a:p>
        </p:txBody>
      </p:sp>
      <p:sp>
        <p:nvSpPr>
          <p:cNvPr id="299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2990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373344236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1A2689F4-1EDB-4F92-916D-05323C894AEA}" type="slidenum">
              <a:rPr lang="cs-CZ" smtClean="0"/>
              <a:pPr/>
              <a:t>155</a:t>
            </a:fld>
            <a:endParaRPr lang="cs-CZ" smtClean="0"/>
          </a:p>
        </p:txBody>
      </p:sp>
      <p:sp>
        <p:nvSpPr>
          <p:cNvPr id="4710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4710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993064953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8BF02E78-95E6-4ABC-B255-6881876CE3F7}" type="slidenum">
              <a:rPr lang="cs-CZ" smtClean="0"/>
              <a:pPr/>
              <a:t>156</a:t>
            </a:fld>
            <a:endParaRPr lang="cs-CZ" smtClean="0"/>
          </a:p>
        </p:txBody>
      </p:sp>
      <p:sp>
        <p:nvSpPr>
          <p:cNvPr id="4730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4730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411259320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2F596D47-85C2-4BAF-906A-52C143F95FE4}" type="slidenum">
              <a:rPr lang="cs-CZ" smtClean="0"/>
              <a:pPr/>
              <a:t>157</a:t>
            </a:fld>
            <a:endParaRPr lang="cs-CZ" smtClean="0"/>
          </a:p>
        </p:txBody>
      </p:sp>
      <p:sp>
        <p:nvSpPr>
          <p:cNvPr id="4741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4741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774700902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EA3392F4-F804-48E4-82E9-053A0612F563}" type="slidenum">
              <a:rPr lang="cs-CZ" smtClean="0"/>
              <a:pPr/>
              <a:t>158</a:t>
            </a:fld>
            <a:endParaRPr lang="cs-CZ" smtClean="0"/>
          </a:p>
        </p:txBody>
      </p:sp>
      <p:sp>
        <p:nvSpPr>
          <p:cNvPr id="408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4085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526339479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F4E4F401-EA46-43F4-A548-124C7F5B2C85}" type="slidenum">
              <a:rPr lang="cs-CZ" smtClean="0"/>
              <a:pPr/>
              <a:t>159</a:t>
            </a:fld>
            <a:endParaRPr lang="cs-CZ" smtClean="0"/>
          </a:p>
        </p:txBody>
      </p:sp>
      <p:sp>
        <p:nvSpPr>
          <p:cNvPr id="409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409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644263599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F9D315D7-4095-48AB-9B79-7DF71482B3C8}" type="slidenum">
              <a:rPr lang="cs-CZ" smtClean="0"/>
              <a:pPr/>
              <a:t>160</a:t>
            </a:fld>
            <a:endParaRPr lang="cs-CZ" smtClean="0"/>
          </a:p>
        </p:txBody>
      </p:sp>
      <p:sp>
        <p:nvSpPr>
          <p:cNvPr id="410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410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4148565643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BD054B17-AC92-4619-8887-BA1A3C5CBEE3}" type="slidenum">
              <a:rPr lang="cs-CZ" smtClean="0"/>
              <a:pPr/>
              <a:t>161</a:t>
            </a:fld>
            <a:endParaRPr lang="cs-CZ" smtClean="0"/>
          </a:p>
        </p:txBody>
      </p:sp>
      <p:sp>
        <p:nvSpPr>
          <p:cNvPr id="411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4116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996136417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AF47862E-F430-4813-9CCC-1A32424A99C7}" type="slidenum">
              <a:rPr lang="cs-CZ" smtClean="0"/>
              <a:pPr/>
              <a:t>162</a:t>
            </a:fld>
            <a:endParaRPr lang="cs-CZ" smtClean="0"/>
          </a:p>
        </p:txBody>
      </p:sp>
      <p:sp>
        <p:nvSpPr>
          <p:cNvPr id="412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412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753898155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E0AAC26F-A30A-409E-9DD2-784AE18A2F12}" type="slidenum">
              <a:rPr lang="cs-CZ" smtClean="0"/>
              <a:pPr/>
              <a:t>163</a:t>
            </a:fld>
            <a:endParaRPr lang="cs-CZ" smtClean="0"/>
          </a:p>
        </p:txBody>
      </p:sp>
      <p:sp>
        <p:nvSpPr>
          <p:cNvPr id="413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4137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645554914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B40C366E-64AB-4D1D-BF0A-26A2BA38A7EE}" type="slidenum">
              <a:rPr lang="cs-CZ" smtClean="0"/>
              <a:pPr/>
              <a:t>164</a:t>
            </a:fld>
            <a:endParaRPr lang="cs-CZ" smtClean="0"/>
          </a:p>
        </p:txBody>
      </p:sp>
      <p:sp>
        <p:nvSpPr>
          <p:cNvPr id="414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414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3919103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297AEAC1-6C39-48D2-9775-E5C1AEDC106E}" type="slidenum">
              <a:rPr lang="cs-CZ" smtClean="0"/>
              <a:pPr/>
              <a:t>24</a:t>
            </a:fld>
            <a:endParaRPr lang="cs-CZ" smtClean="0"/>
          </a:p>
        </p:txBody>
      </p:sp>
      <p:sp>
        <p:nvSpPr>
          <p:cNvPr id="300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3000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319360411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79488429-27E6-4E6D-9FB4-3BEB119FA515}" type="slidenum">
              <a:rPr lang="cs-CZ" smtClean="0"/>
              <a:pPr/>
              <a:t>165</a:t>
            </a:fld>
            <a:endParaRPr lang="cs-CZ" smtClean="0"/>
          </a:p>
        </p:txBody>
      </p:sp>
      <p:sp>
        <p:nvSpPr>
          <p:cNvPr id="415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4157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992311595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F0823830-83E1-4EA1-B91F-78B7151B681A}" type="slidenum">
              <a:rPr lang="cs-CZ" smtClean="0"/>
              <a:pPr/>
              <a:t>166</a:t>
            </a:fld>
            <a:endParaRPr lang="cs-CZ" smtClean="0"/>
          </a:p>
        </p:txBody>
      </p:sp>
      <p:sp>
        <p:nvSpPr>
          <p:cNvPr id="416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4167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4119025802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1468B877-65EF-4DB6-86F6-96BCFFCF9497}" type="slidenum">
              <a:rPr lang="cs-CZ" smtClean="0"/>
              <a:pPr/>
              <a:t>180</a:t>
            </a:fld>
            <a:endParaRPr lang="cs-CZ" smtClean="0"/>
          </a:p>
        </p:txBody>
      </p:sp>
      <p:sp>
        <p:nvSpPr>
          <p:cNvPr id="522243" name="Text Box 1"/>
          <p:cNvSpPr txBox="1">
            <a:spLocks noChangeArrowheads="1"/>
          </p:cNvSpPr>
          <p:nvPr/>
        </p:nvSpPr>
        <p:spPr bwMode="auto">
          <a:xfrm>
            <a:off x="3882250" y="8684826"/>
            <a:ext cx="2972547" cy="45771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720" tIns="45360" rIns="90720" bIns="4536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891B346-5921-4340-A773-DD01A7D76A43}" type="slidenum">
              <a:rPr lang="cs-CZ" sz="12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180</a:t>
            </a:fld>
            <a:endParaRPr lang="cs-CZ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222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522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mtClean="0"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52432799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CB8C26A4-5C3C-481A-BC7B-C6DE55F5251F}" type="slidenum">
              <a:rPr lang="cs-CZ" smtClean="0"/>
              <a:pPr/>
              <a:t>181</a:t>
            </a:fld>
            <a:endParaRPr lang="cs-CZ" smtClean="0"/>
          </a:p>
        </p:txBody>
      </p:sp>
      <p:sp>
        <p:nvSpPr>
          <p:cNvPr id="525315" name="Text Box 1"/>
          <p:cNvSpPr txBox="1">
            <a:spLocks noChangeArrowheads="1"/>
          </p:cNvSpPr>
          <p:nvPr/>
        </p:nvSpPr>
        <p:spPr bwMode="auto">
          <a:xfrm>
            <a:off x="3882250" y="8684826"/>
            <a:ext cx="2972547" cy="45771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720" tIns="45360" rIns="90720" bIns="4536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52A99B4-9C34-4F17-A63A-B29329E2FAC5}" type="slidenum">
              <a:rPr lang="cs-CZ" sz="12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181</a:t>
            </a:fld>
            <a:endParaRPr lang="cs-CZ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253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5253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mtClean="0"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51142137"/>
      </p:ext>
    </p:extLst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C958BA90-B3F8-4025-A025-9F91828174F6}" type="slidenum">
              <a:rPr lang="cs-CZ" smtClean="0"/>
              <a:pPr/>
              <a:t>182</a:t>
            </a:fld>
            <a:endParaRPr lang="cs-CZ" smtClean="0"/>
          </a:p>
        </p:txBody>
      </p:sp>
      <p:sp>
        <p:nvSpPr>
          <p:cNvPr id="526339" name="Text Box 1"/>
          <p:cNvSpPr txBox="1">
            <a:spLocks noChangeArrowheads="1"/>
          </p:cNvSpPr>
          <p:nvPr/>
        </p:nvSpPr>
        <p:spPr bwMode="auto">
          <a:xfrm>
            <a:off x="3882250" y="8684826"/>
            <a:ext cx="2972547" cy="45771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720" tIns="45360" rIns="90720" bIns="4536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02F1624-FC24-4838-B06E-9C7B13DBF69C}" type="slidenum">
              <a:rPr lang="cs-CZ" sz="12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182</a:t>
            </a:fld>
            <a:endParaRPr lang="cs-CZ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263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526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mtClean="0"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76779912"/>
      </p:ext>
    </p:extLst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E7994B4E-0523-43EF-A131-9997E7AE2EE4}" type="slidenum">
              <a:rPr lang="cs-CZ" smtClean="0"/>
              <a:pPr/>
              <a:t>183</a:t>
            </a:fld>
            <a:endParaRPr lang="cs-CZ" smtClean="0"/>
          </a:p>
        </p:txBody>
      </p:sp>
      <p:sp>
        <p:nvSpPr>
          <p:cNvPr id="527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527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611415108"/>
      </p:ext>
    </p:extLst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EA09787C-DEC1-4EAF-8121-4C5348414564}" type="slidenum">
              <a:rPr lang="cs-CZ" smtClean="0"/>
              <a:pPr/>
              <a:t>184</a:t>
            </a:fld>
            <a:endParaRPr lang="cs-CZ" smtClean="0"/>
          </a:p>
        </p:txBody>
      </p:sp>
      <p:sp>
        <p:nvSpPr>
          <p:cNvPr id="528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5283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524379992"/>
      </p:ext>
    </p:extLst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B3F7BD45-8F61-471D-B3A3-DD618229166E}" type="slidenum">
              <a:rPr lang="cs-CZ" smtClean="0"/>
              <a:pPr/>
              <a:t>185</a:t>
            </a:fld>
            <a:endParaRPr lang="cs-CZ" smtClean="0"/>
          </a:p>
        </p:txBody>
      </p:sp>
      <p:sp>
        <p:nvSpPr>
          <p:cNvPr id="536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5365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051848549"/>
      </p:ext>
    </p:extLst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FE495430-65DE-4E4F-BB4B-29E2171E75CC}" type="slidenum">
              <a:rPr lang="cs-CZ" smtClean="0"/>
              <a:pPr/>
              <a:t>186</a:t>
            </a:fld>
            <a:endParaRPr lang="cs-CZ" smtClean="0"/>
          </a:p>
        </p:txBody>
      </p:sp>
      <p:sp>
        <p:nvSpPr>
          <p:cNvPr id="537603" name="Text Box 1"/>
          <p:cNvSpPr txBox="1">
            <a:spLocks noChangeArrowheads="1"/>
          </p:cNvSpPr>
          <p:nvPr/>
        </p:nvSpPr>
        <p:spPr bwMode="auto">
          <a:xfrm>
            <a:off x="3882250" y="8684826"/>
            <a:ext cx="2972547" cy="45771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720" tIns="45360" rIns="90720" bIns="4536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6B97FE6-F149-40DB-AB5C-F4B0F05ABADC}" type="slidenum">
              <a:rPr lang="cs-CZ" sz="12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186</a:t>
            </a:fld>
            <a:endParaRPr lang="cs-CZ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37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537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mtClean="0"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41526799"/>
      </p:ext>
    </p:extLst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97328DCF-C15F-410A-9515-40D3AE3F14A7}" type="slidenum">
              <a:rPr lang="cs-CZ" smtClean="0"/>
              <a:pPr/>
              <a:t>187</a:t>
            </a:fld>
            <a:endParaRPr lang="cs-CZ" smtClean="0"/>
          </a:p>
        </p:txBody>
      </p:sp>
      <p:sp>
        <p:nvSpPr>
          <p:cNvPr id="538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538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787159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54EA3950-2088-416C-8062-4F29F837518E}" type="slidenum">
              <a:rPr lang="cs-CZ" smtClean="0"/>
              <a:pPr/>
              <a:t>25</a:t>
            </a:fld>
            <a:endParaRPr lang="cs-CZ" smtClean="0"/>
          </a:p>
        </p:txBody>
      </p:sp>
      <p:sp>
        <p:nvSpPr>
          <p:cNvPr id="301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301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461701766"/>
      </p:ext>
    </p:extLst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CA439071-7CFB-43A1-B1E7-7E9127790B24}" type="slidenum">
              <a:rPr lang="cs-CZ" smtClean="0"/>
              <a:pPr/>
              <a:t>188</a:t>
            </a:fld>
            <a:endParaRPr lang="cs-CZ" smtClean="0"/>
          </a:p>
        </p:txBody>
      </p:sp>
      <p:sp>
        <p:nvSpPr>
          <p:cNvPr id="539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5396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306443156"/>
      </p:ext>
    </p:extLst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FE154460-1903-4D2B-A9A9-BEEC0979604B}" type="slidenum">
              <a:rPr lang="cs-CZ" smtClean="0"/>
              <a:pPr/>
              <a:t>189</a:t>
            </a:fld>
            <a:endParaRPr lang="cs-CZ" smtClean="0"/>
          </a:p>
        </p:txBody>
      </p:sp>
      <p:sp>
        <p:nvSpPr>
          <p:cNvPr id="540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540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624507293"/>
      </p:ext>
    </p:extLst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0213F81C-A836-497B-87B8-4638BFD1399E}" type="slidenum">
              <a:rPr lang="cs-CZ" smtClean="0"/>
              <a:pPr/>
              <a:t>190</a:t>
            </a:fld>
            <a:endParaRPr lang="cs-CZ" smtClean="0"/>
          </a:p>
        </p:txBody>
      </p:sp>
      <p:sp>
        <p:nvSpPr>
          <p:cNvPr id="541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5417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670073336"/>
      </p:ext>
    </p:extLst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7A47EFB3-811F-449E-8DA0-9CA8FC4644A8}" type="slidenum">
              <a:rPr lang="cs-CZ" smtClean="0"/>
              <a:pPr/>
              <a:t>191</a:t>
            </a:fld>
            <a:endParaRPr lang="cs-CZ" smtClean="0"/>
          </a:p>
        </p:txBody>
      </p:sp>
      <p:sp>
        <p:nvSpPr>
          <p:cNvPr id="542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542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99621088"/>
      </p:ext>
    </p:extLst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7FD7075F-9BB1-47A1-B00D-5F99700A16E8}" type="slidenum">
              <a:rPr lang="cs-CZ" smtClean="0"/>
              <a:pPr/>
              <a:t>192</a:t>
            </a:fld>
            <a:endParaRPr lang="cs-CZ" smtClean="0"/>
          </a:p>
        </p:txBody>
      </p:sp>
      <p:sp>
        <p:nvSpPr>
          <p:cNvPr id="543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5437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8043508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C95791C6-6532-4084-82E2-49BB7DFD4A6B}" type="slidenum">
              <a:rPr lang="cs-CZ" smtClean="0"/>
              <a:pPr/>
              <a:t>26</a:t>
            </a:fld>
            <a:endParaRPr lang="cs-CZ" smtClean="0"/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3710587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F4CE3E2B-6360-429C-9A08-8688BF65D083}" type="slidenum">
              <a:rPr lang="cs-CZ" smtClean="0"/>
              <a:pPr/>
              <a:t>27</a:t>
            </a:fld>
            <a:endParaRPr lang="cs-CZ" smtClean="0"/>
          </a:p>
        </p:txBody>
      </p:sp>
      <p:sp>
        <p:nvSpPr>
          <p:cNvPr id="3061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3061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0433419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F4CE3E2B-6360-429C-9A08-8688BF65D083}" type="slidenum">
              <a:rPr lang="cs-CZ" smtClean="0"/>
              <a:pPr/>
              <a:t>28</a:t>
            </a:fld>
            <a:endParaRPr lang="cs-CZ" smtClean="0"/>
          </a:p>
        </p:txBody>
      </p:sp>
      <p:sp>
        <p:nvSpPr>
          <p:cNvPr id="3061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3061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1433441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684DC2EF-322D-486E-A685-63F825CAE33D}" type="slidenum">
              <a:rPr lang="cs-CZ" smtClean="0"/>
              <a:pPr/>
              <a:t>29</a:t>
            </a:fld>
            <a:endParaRPr lang="cs-CZ" smtClean="0"/>
          </a:p>
        </p:txBody>
      </p:sp>
      <p:sp>
        <p:nvSpPr>
          <p:cNvPr id="3072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3072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737530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BAD97969-5347-4A5A-9E9A-0CA6E80BC9D0}" type="slidenum">
              <a:rPr lang="cs-CZ" smtClean="0"/>
              <a:pPr/>
              <a:t>3</a:t>
            </a:fld>
            <a:endParaRPr lang="cs-CZ" smtClean="0"/>
          </a:p>
        </p:txBody>
      </p:sp>
      <p:sp>
        <p:nvSpPr>
          <p:cNvPr id="288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2887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3409950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7812C2D0-293B-4167-B275-A70B1A36FAA9}" type="slidenum">
              <a:rPr lang="cs-CZ" smtClean="0"/>
              <a:pPr/>
              <a:t>31</a:t>
            </a:fld>
            <a:endParaRPr lang="cs-CZ" smtClean="0"/>
          </a:p>
        </p:txBody>
      </p:sp>
      <p:sp>
        <p:nvSpPr>
          <p:cNvPr id="390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390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41738769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F3CEC85F-76EA-4D3B-8D15-FD5483F2B1CC}" type="slidenum">
              <a:rPr lang="cs-CZ" smtClean="0"/>
              <a:pPr/>
              <a:t>32</a:t>
            </a:fld>
            <a:endParaRPr lang="cs-CZ" smtClean="0"/>
          </a:p>
        </p:txBody>
      </p:sp>
      <p:sp>
        <p:nvSpPr>
          <p:cNvPr id="3911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3911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4954049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506BFA98-53D6-4377-A00E-E5E681A0A6EC}" type="slidenum">
              <a:rPr lang="cs-CZ" smtClean="0"/>
              <a:pPr/>
              <a:t>33</a:t>
            </a:fld>
            <a:endParaRPr lang="cs-CZ" smtClean="0"/>
          </a:p>
        </p:txBody>
      </p:sp>
      <p:sp>
        <p:nvSpPr>
          <p:cNvPr id="392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3921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700233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BC87918E-4AEE-495E-9036-F7F6621C81A7}" type="slidenum">
              <a:rPr lang="cs-CZ" smtClean="0"/>
              <a:pPr/>
              <a:t>34</a:t>
            </a:fld>
            <a:endParaRPr lang="cs-CZ" smtClean="0"/>
          </a:p>
        </p:txBody>
      </p:sp>
      <p:sp>
        <p:nvSpPr>
          <p:cNvPr id="3082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3082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7010758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C322945B-125F-4809-8ACE-7D76855E2778}" type="slidenum">
              <a:rPr lang="cs-CZ" smtClean="0"/>
              <a:pPr/>
              <a:t>35</a:t>
            </a:fld>
            <a:endParaRPr lang="cs-CZ" smtClean="0"/>
          </a:p>
        </p:txBody>
      </p:sp>
      <p:sp>
        <p:nvSpPr>
          <p:cNvPr id="3092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3092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6416532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DFBF4C9F-0DB5-4505-93CE-3D76DD2CD32E}" type="slidenum">
              <a:rPr lang="cs-CZ" smtClean="0"/>
              <a:pPr/>
              <a:t>36</a:t>
            </a:fld>
            <a:endParaRPr lang="cs-CZ" smtClean="0"/>
          </a:p>
        </p:txBody>
      </p:sp>
      <p:sp>
        <p:nvSpPr>
          <p:cNvPr id="310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310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5641704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2CCBC63A-8F95-4396-A6B6-9FAC8D67E012}" type="slidenum">
              <a:rPr lang="cs-CZ" smtClean="0"/>
              <a:pPr/>
              <a:t>37</a:t>
            </a:fld>
            <a:endParaRPr lang="cs-CZ" smtClean="0"/>
          </a:p>
        </p:txBody>
      </p:sp>
      <p:sp>
        <p:nvSpPr>
          <p:cNvPr id="3112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3113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5114345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67DFB908-8244-4545-94F5-A3F4E51A0ABE}" type="slidenum">
              <a:rPr lang="cs-CZ" smtClean="0"/>
              <a:pPr/>
              <a:t>38</a:t>
            </a:fld>
            <a:endParaRPr lang="cs-CZ" smtClean="0"/>
          </a:p>
        </p:txBody>
      </p:sp>
      <p:sp>
        <p:nvSpPr>
          <p:cNvPr id="3123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3123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4886916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651929A0-EE19-413B-9256-50FA8B9455E6}" type="slidenum">
              <a:rPr lang="cs-CZ" smtClean="0"/>
              <a:pPr/>
              <a:t>39</a:t>
            </a:fld>
            <a:endParaRPr lang="cs-CZ" smtClean="0"/>
          </a:p>
        </p:txBody>
      </p:sp>
      <p:sp>
        <p:nvSpPr>
          <p:cNvPr id="3133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3133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5632138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9812B47D-59A2-4140-A0F8-6C4EF95F50D7}" type="slidenum">
              <a:rPr lang="cs-CZ" smtClean="0"/>
              <a:pPr/>
              <a:t>40</a:t>
            </a:fld>
            <a:endParaRPr lang="cs-CZ" smtClean="0"/>
          </a:p>
        </p:txBody>
      </p:sp>
      <p:sp>
        <p:nvSpPr>
          <p:cNvPr id="3143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3143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063091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: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490AC-547A-4630-AECA-97B07F566859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16350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E2549193-79D2-40FD-963C-CF433BE4D8DC}" type="slidenum">
              <a:rPr lang="cs-CZ" smtClean="0"/>
              <a:pPr/>
              <a:t>41</a:t>
            </a:fld>
            <a:endParaRPr lang="cs-CZ" smtClean="0"/>
          </a:p>
        </p:txBody>
      </p:sp>
      <p:sp>
        <p:nvSpPr>
          <p:cNvPr id="315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315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7107717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38D560A1-C7C9-4226-9E6F-1B505FA409C1}" type="slidenum">
              <a:rPr lang="cs-CZ" smtClean="0"/>
              <a:pPr/>
              <a:t>42</a:t>
            </a:fld>
            <a:endParaRPr lang="cs-CZ" smtClean="0"/>
          </a:p>
        </p:txBody>
      </p:sp>
      <p:sp>
        <p:nvSpPr>
          <p:cNvPr id="3164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3164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1229931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8B322E96-A1D2-4CB1-A123-34404E878034}" type="slidenum">
              <a:rPr lang="cs-CZ" smtClean="0"/>
              <a:pPr/>
              <a:t>43</a:t>
            </a:fld>
            <a:endParaRPr lang="cs-CZ" smtClean="0"/>
          </a:p>
        </p:txBody>
      </p:sp>
      <p:sp>
        <p:nvSpPr>
          <p:cNvPr id="317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317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2059016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3965466C-C5D9-410C-828C-B75F49B0D0CA}" type="slidenum">
              <a:rPr lang="cs-CZ" smtClean="0"/>
              <a:pPr/>
              <a:t>44</a:t>
            </a:fld>
            <a:endParaRPr lang="cs-CZ" smtClean="0"/>
          </a:p>
        </p:txBody>
      </p:sp>
      <p:sp>
        <p:nvSpPr>
          <p:cNvPr id="3194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3194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73125052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2291B843-AC0F-48B5-96CF-AFCFB5AC503C}" type="slidenum">
              <a:rPr lang="cs-CZ" smtClean="0"/>
              <a:pPr/>
              <a:t>46</a:t>
            </a:fld>
            <a:endParaRPr lang="cs-CZ" smtClean="0"/>
          </a:p>
        </p:txBody>
      </p:sp>
      <p:sp>
        <p:nvSpPr>
          <p:cNvPr id="3225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3225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411821876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018BEE05-ED32-4773-BD32-6FDD50E9F5D5}" type="slidenum">
              <a:rPr lang="cs-CZ" smtClean="0"/>
              <a:pPr/>
              <a:t>47</a:t>
            </a:fld>
            <a:endParaRPr lang="cs-CZ" smtClean="0"/>
          </a:p>
        </p:txBody>
      </p:sp>
      <p:sp>
        <p:nvSpPr>
          <p:cNvPr id="3235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3235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7556720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0D0035B8-9AA8-46EC-9260-2F858E6B450D}" type="slidenum">
              <a:rPr lang="cs-CZ" smtClean="0"/>
              <a:pPr/>
              <a:t>48</a:t>
            </a:fld>
            <a:endParaRPr lang="cs-CZ" smtClean="0"/>
          </a:p>
        </p:txBody>
      </p:sp>
      <p:sp>
        <p:nvSpPr>
          <p:cNvPr id="3246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3246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62326905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001601D5-7DDF-4E3F-9AAC-112E6F02C5E9}" type="slidenum">
              <a:rPr lang="cs-CZ" smtClean="0"/>
              <a:pPr/>
              <a:t>49</a:t>
            </a:fld>
            <a:endParaRPr lang="cs-CZ" smtClean="0"/>
          </a:p>
        </p:txBody>
      </p:sp>
      <p:sp>
        <p:nvSpPr>
          <p:cNvPr id="327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327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79869812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71153D2F-3874-4356-B7B9-0D56AF403EDC}" type="slidenum">
              <a:rPr lang="cs-CZ" smtClean="0"/>
              <a:pPr/>
              <a:t>50</a:t>
            </a:fld>
            <a:endParaRPr lang="cs-CZ" smtClean="0"/>
          </a:p>
        </p:txBody>
      </p:sp>
      <p:sp>
        <p:nvSpPr>
          <p:cNvPr id="3287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3287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74996073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9DCCF5A3-753A-4BE7-90CA-B957953ED502}" type="slidenum">
              <a:rPr lang="cs-CZ" smtClean="0"/>
              <a:pPr/>
              <a:t>52</a:t>
            </a:fld>
            <a:endParaRPr lang="cs-CZ" smtClean="0"/>
          </a:p>
        </p:txBody>
      </p:sp>
      <p:sp>
        <p:nvSpPr>
          <p:cNvPr id="3430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3430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463156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59FE3456-C35D-4F1B-90DA-FE3DA358B6A9}" type="slidenum">
              <a:rPr lang="cs-CZ" smtClean="0"/>
              <a:pPr/>
              <a:t>6</a:t>
            </a:fld>
            <a:endParaRPr lang="cs-CZ" smtClean="0"/>
          </a:p>
        </p:txBody>
      </p:sp>
      <p:sp>
        <p:nvSpPr>
          <p:cNvPr id="3553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3553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59629247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588B6FAA-3808-47E4-9F5C-5405D00377B8}" type="slidenum">
              <a:rPr lang="cs-CZ" smtClean="0"/>
              <a:pPr/>
              <a:t>53</a:t>
            </a:fld>
            <a:endParaRPr lang="cs-CZ" smtClean="0"/>
          </a:p>
        </p:txBody>
      </p:sp>
      <p:sp>
        <p:nvSpPr>
          <p:cNvPr id="3440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3440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51274323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B8ADA3D0-E0B5-4E06-AB4D-73BF69A8D34B}" type="slidenum">
              <a:rPr lang="cs-CZ" smtClean="0"/>
              <a:pPr/>
              <a:t>54</a:t>
            </a:fld>
            <a:endParaRPr lang="cs-CZ" smtClean="0"/>
          </a:p>
        </p:txBody>
      </p:sp>
      <p:sp>
        <p:nvSpPr>
          <p:cNvPr id="3450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3450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89739448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7E7872BB-8E16-4431-A0C2-C12E39A583EF}" type="slidenum">
              <a:rPr lang="cs-CZ" smtClean="0"/>
              <a:pPr/>
              <a:t>55</a:t>
            </a:fld>
            <a:endParaRPr lang="cs-CZ" smtClean="0"/>
          </a:p>
        </p:txBody>
      </p:sp>
      <p:sp>
        <p:nvSpPr>
          <p:cNvPr id="3461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3461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423920947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5F02FC8A-B757-4866-BE0D-FE1CCC49D32C}" type="slidenum">
              <a:rPr lang="cs-CZ" smtClean="0"/>
              <a:pPr/>
              <a:t>56</a:t>
            </a:fld>
            <a:endParaRPr lang="cs-CZ" smtClean="0"/>
          </a:p>
        </p:txBody>
      </p:sp>
      <p:sp>
        <p:nvSpPr>
          <p:cNvPr id="3471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3471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34541434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FD7AA648-BC18-4056-A6BE-99FD082CD63B}" type="slidenum">
              <a:rPr lang="cs-CZ" smtClean="0"/>
              <a:pPr/>
              <a:t>57</a:t>
            </a:fld>
            <a:endParaRPr lang="cs-CZ" smtClean="0"/>
          </a:p>
        </p:txBody>
      </p:sp>
      <p:sp>
        <p:nvSpPr>
          <p:cNvPr id="3317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3317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35107223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558567F1-FCE3-400E-942D-70671B56CA71}" type="slidenum">
              <a:rPr lang="cs-CZ" smtClean="0"/>
              <a:pPr/>
              <a:t>58</a:t>
            </a:fld>
            <a:endParaRPr lang="cs-CZ" smtClean="0"/>
          </a:p>
        </p:txBody>
      </p:sp>
      <p:sp>
        <p:nvSpPr>
          <p:cNvPr id="332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3328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21382388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DD98C5DE-2FBB-484A-84BD-76C81DF37CE4}" type="slidenum">
              <a:rPr lang="cs-CZ" smtClean="0"/>
              <a:pPr/>
              <a:t>59</a:t>
            </a:fld>
            <a:endParaRPr lang="cs-CZ" smtClean="0"/>
          </a:p>
        </p:txBody>
      </p:sp>
      <p:sp>
        <p:nvSpPr>
          <p:cNvPr id="3338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3338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55239344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F5AB45F8-5B58-4D85-AAD5-EDC465D97744}" type="slidenum">
              <a:rPr lang="cs-CZ" smtClean="0"/>
              <a:pPr/>
              <a:t>60</a:t>
            </a:fld>
            <a:endParaRPr lang="cs-CZ" smtClean="0"/>
          </a:p>
        </p:txBody>
      </p:sp>
      <p:sp>
        <p:nvSpPr>
          <p:cNvPr id="4352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4352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46374551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42C6E44D-9A42-4E3D-BB4B-5B0313709010}" type="slidenum">
              <a:rPr lang="cs-CZ" smtClean="0"/>
              <a:pPr/>
              <a:t>61</a:t>
            </a:fld>
            <a:endParaRPr lang="cs-CZ" smtClean="0"/>
          </a:p>
        </p:txBody>
      </p:sp>
      <p:sp>
        <p:nvSpPr>
          <p:cNvPr id="436227" name="Text Box 1"/>
          <p:cNvSpPr txBox="1">
            <a:spLocks noChangeArrowheads="1"/>
          </p:cNvSpPr>
          <p:nvPr/>
        </p:nvSpPr>
        <p:spPr bwMode="auto">
          <a:xfrm>
            <a:off x="3882250" y="8684826"/>
            <a:ext cx="2972547" cy="45771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720" tIns="45360" rIns="90720" bIns="4536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76F9088-8F38-4C1B-BDE8-F12C58C60347}" type="slidenum">
              <a:rPr lang="cs-CZ" sz="12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61</a:t>
            </a:fld>
            <a:endParaRPr lang="cs-CZ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36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436229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16108" y="4344607"/>
            <a:ext cx="5024182" cy="4113556"/>
          </a:xfrm>
          <a:noFill/>
          <a:ln/>
        </p:spPr>
        <p:txBody>
          <a:bodyPr lIns="88920" tIns="44640" rIns="88920" bIns="44640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smtClean="0">
                <a:ea typeface="Microsoft YaHei" charset="-122"/>
              </a:rPr>
              <a:t>Slide Purpose:  </a:t>
            </a:r>
            <a:r>
              <a:rPr lang="en-US" smtClean="0">
                <a:ea typeface="Microsoft YaHei" charset="-122"/>
              </a:rPr>
              <a:t>High level architecture of Sonic ESB. 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smtClean="0">
                <a:ea typeface="Microsoft YaHei" charset="-122"/>
              </a:rPr>
              <a:t>Main message(s):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mtClean="0">
              <a:ea typeface="Microsoft YaHei" charset="-122"/>
            </a:endParaRPr>
          </a:p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>
                <a:ea typeface="Microsoft YaHei" charset="-122"/>
              </a:rPr>
              <a:t>Sonic ESB is an Enterprise Service Bus ..  In this high level diagram it is illustrated how applications in the previous “tightly-coupled” RPC slides would be connected using the Sonic ESB Enterprise Service Bus. 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mtClean="0">
              <a:ea typeface="Microsoft YaHei" charset="-122"/>
            </a:endParaRPr>
          </a:p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>
                <a:ea typeface="Microsoft YaHei" charset="-122"/>
              </a:rPr>
              <a:t>This diagram further illustrates how heterogeneous applications, regardless of the language they’re written in of the platform they’re running on, or the computing model they’re based on - can be exposed to each other by connecting onto this Enterprise Service Bus. And that same model can be extended outside the firewall as well.</a:t>
            </a:r>
          </a:p>
        </p:txBody>
      </p:sp>
    </p:spTree>
    <p:extLst>
      <p:ext uri="{BB962C8B-B14F-4D97-AF65-F5344CB8AC3E}">
        <p14:creationId xmlns:p14="http://schemas.microsoft.com/office/powerpoint/2010/main" val="206769481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8562912D-744E-4CF8-8CBD-95877C399B82}" type="slidenum">
              <a:rPr lang="cs-CZ" smtClean="0"/>
              <a:pPr/>
              <a:t>62</a:t>
            </a:fld>
            <a:endParaRPr lang="cs-CZ" smtClean="0"/>
          </a:p>
        </p:txBody>
      </p:sp>
      <p:sp>
        <p:nvSpPr>
          <p:cNvPr id="437251" name="Text Box 1"/>
          <p:cNvSpPr txBox="1">
            <a:spLocks noChangeArrowheads="1"/>
          </p:cNvSpPr>
          <p:nvPr/>
        </p:nvSpPr>
        <p:spPr bwMode="auto">
          <a:xfrm>
            <a:off x="3882250" y="8684826"/>
            <a:ext cx="2972547" cy="45771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720" tIns="45360" rIns="90720" bIns="4536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83498DD-68D2-44A1-958E-AEFC12FBB31C}" type="slidenum">
              <a:rPr lang="cs-CZ" sz="12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62</a:t>
            </a:fld>
            <a:endParaRPr lang="cs-CZ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37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5800"/>
            <a:ext cx="4573588" cy="3429000"/>
          </a:xfrm>
          <a:solidFill>
            <a:srgbClr val="FFFFFF"/>
          </a:solidFill>
          <a:ln/>
        </p:spPr>
      </p:sp>
      <p:sp>
        <p:nvSpPr>
          <p:cNvPr id="4372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108" y="4344607"/>
            <a:ext cx="5024182" cy="4113556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37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1000" smtClean="0"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40361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E15065E6-B009-4D68-B80C-2DFAA0CDAE87}" type="slidenum">
              <a:rPr lang="cs-CZ" smtClean="0"/>
              <a:pPr/>
              <a:t>7</a:t>
            </a:fld>
            <a:endParaRPr lang="cs-CZ" smtClean="0"/>
          </a:p>
        </p:txBody>
      </p:sp>
      <p:sp>
        <p:nvSpPr>
          <p:cNvPr id="3563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3563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42100932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8DA7BFB7-AC7D-42DB-989F-27B6F4B6D6F3}" type="slidenum">
              <a:rPr lang="cs-CZ" smtClean="0"/>
              <a:pPr/>
              <a:t>63</a:t>
            </a:fld>
            <a:endParaRPr lang="cs-CZ" smtClean="0"/>
          </a:p>
        </p:txBody>
      </p:sp>
      <p:sp>
        <p:nvSpPr>
          <p:cNvPr id="4392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4393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66099369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641D85C9-D50F-474A-A6E6-F7857E1E607F}" type="slidenum">
              <a:rPr lang="cs-CZ" smtClean="0"/>
              <a:pPr/>
              <a:t>64</a:t>
            </a:fld>
            <a:endParaRPr lang="cs-CZ" smtClean="0"/>
          </a:p>
        </p:txBody>
      </p:sp>
      <p:sp>
        <p:nvSpPr>
          <p:cNvPr id="438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438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29051252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3F2A3B2F-EA91-4F30-8566-0263BD208ACB}" type="slidenum">
              <a:rPr lang="cs-CZ" smtClean="0"/>
              <a:pPr/>
              <a:t>68</a:t>
            </a:fld>
            <a:endParaRPr lang="cs-CZ" smtClean="0"/>
          </a:p>
        </p:txBody>
      </p:sp>
      <p:sp>
        <p:nvSpPr>
          <p:cNvPr id="445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445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46795001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61337044-C90B-4B1F-A719-3DF299AEA2F3}" type="slidenum">
              <a:rPr lang="cs-CZ" smtClean="0"/>
              <a:pPr/>
              <a:t>69</a:t>
            </a:fld>
            <a:endParaRPr lang="cs-CZ" smtClean="0"/>
          </a:p>
        </p:txBody>
      </p:sp>
      <p:sp>
        <p:nvSpPr>
          <p:cNvPr id="4464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4464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88759668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8FE34B18-62B7-440F-8C95-E13B97F0A9C1}" type="slidenum">
              <a:rPr lang="cs-CZ" smtClean="0"/>
              <a:pPr/>
              <a:t>70</a:t>
            </a:fld>
            <a:endParaRPr lang="cs-CZ" smtClean="0"/>
          </a:p>
        </p:txBody>
      </p:sp>
      <p:sp>
        <p:nvSpPr>
          <p:cNvPr id="4474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4474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96086139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52C6B151-4A70-448A-BC3E-6774F6E9858B}" type="slidenum">
              <a:rPr lang="cs-CZ" smtClean="0"/>
              <a:pPr/>
              <a:t>71</a:t>
            </a:fld>
            <a:endParaRPr lang="cs-CZ" smtClean="0"/>
          </a:p>
        </p:txBody>
      </p:sp>
      <p:sp>
        <p:nvSpPr>
          <p:cNvPr id="4495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4495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35704983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FCA182AE-DA74-4E5F-84C3-1C25F64D42EE}" type="slidenum">
              <a:rPr lang="cs-CZ" smtClean="0"/>
              <a:pPr/>
              <a:t>72</a:t>
            </a:fld>
            <a:endParaRPr lang="cs-CZ" smtClean="0"/>
          </a:p>
        </p:txBody>
      </p:sp>
      <p:sp>
        <p:nvSpPr>
          <p:cNvPr id="4505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4505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51749966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20A7B9FD-628A-40D5-849B-94DCDAB63DA9}" type="slidenum">
              <a:rPr lang="cs-CZ" smtClean="0"/>
              <a:pPr/>
              <a:t>73</a:t>
            </a:fld>
            <a:endParaRPr lang="cs-CZ" smtClean="0"/>
          </a:p>
        </p:txBody>
      </p:sp>
      <p:sp>
        <p:nvSpPr>
          <p:cNvPr id="4751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4751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19300637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C4D1CECE-0321-4016-9DF5-03DF6EC5FA15}" type="slidenum">
              <a:rPr lang="cs-CZ" smtClean="0"/>
              <a:pPr/>
              <a:t>74</a:t>
            </a:fld>
            <a:endParaRPr lang="cs-CZ" smtClean="0"/>
          </a:p>
        </p:txBody>
      </p:sp>
      <p:sp>
        <p:nvSpPr>
          <p:cNvPr id="4761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4761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85897161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DDD04B7D-0407-4261-9B1C-EB2468FC51FB}" type="slidenum">
              <a:rPr lang="cs-CZ" smtClean="0"/>
              <a:pPr/>
              <a:t>75</a:t>
            </a:fld>
            <a:endParaRPr lang="cs-CZ" smtClean="0"/>
          </a:p>
        </p:txBody>
      </p:sp>
      <p:sp>
        <p:nvSpPr>
          <p:cNvPr id="4771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4771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760796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820A0BF6-4194-4C7B-B5B0-E09E6CA95E0D}" type="slidenum">
              <a:rPr lang="cs-CZ" smtClean="0"/>
              <a:pPr/>
              <a:t>8</a:t>
            </a:fld>
            <a:endParaRPr lang="cs-CZ" smtClean="0"/>
          </a:p>
        </p:txBody>
      </p:sp>
      <p:sp>
        <p:nvSpPr>
          <p:cNvPr id="4444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4444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68622042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B5BBFEF2-ED02-44D1-95F5-68404D90EDF8}" type="slidenum">
              <a:rPr lang="cs-CZ" smtClean="0"/>
              <a:pPr/>
              <a:t>76</a:t>
            </a:fld>
            <a:endParaRPr lang="cs-CZ" smtClean="0"/>
          </a:p>
        </p:txBody>
      </p:sp>
      <p:sp>
        <p:nvSpPr>
          <p:cNvPr id="4782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4782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55307852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F5264B25-1D5C-4EED-AB39-CA0912DE5222}" type="slidenum">
              <a:rPr lang="cs-CZ" smtClean="0"/>
              <a:pPr/>
              <a:t>77</a:t>
            </a:fld>
            <a:endParaRPr lang="cs-CZ" smtClean="0"/>
          </a:p>
        </p:txBody>
      </p:sp>
      <p:sp>
        <p:nvSpPr>
          <p:cNvPr id="4792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4792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99026303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EF16B921-D6F2-4DAD-AD15-90563CCA39A2}" type="slidenum">
              <a:rPr lang="cs-CZ" smtClean="0"/>
              <a:pPr/>
              <a:t>78</a:t>
            </a:fld>
            <a:endParaRPr lang="cs-CZ" smtClean="0"/>
          </a:p>
        </p:txBody>
      </p:sp>
      <p:sp>
        <p:nvSpPr>
          <p:cNvPr id="4802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4802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0576005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EF16B921-D6F2-4DAD-AD15-90563CCA39A2}" type="slidenum">
              <a:rPr lang="cs-CZ" smtClean="0"/>
              <a:pPr/>
              <a:t>79</a:t>
            </a:fld>
            <a:endParaRPr lang="cs-CZ" smtClean="0"/>
          </a:p>
        </p:txBody>
      </p:sp>
      <p:sp>
        <p:nvSpPr>
          <p:cNvPr id="4802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4802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0576005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E3B629D0-BD0A-4823-9351-E710F72C6FDB}" type="slidenum">
              <a:rPr lang="cs-CZ" smtClean="0"/>
              <a:pPr/>
              <a:t>80</a:t>
            </a:fld>
            <a:endParaRPr lang="cs-CZ" smtClean="0"/>
          </a:p>
        </p:txBody>
      </p:sp>
      <p:sp>
        <p:nvSpPr>
          <p:cNvPr id="3573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3573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75872825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084460A7-FC80-41D8-975F-A5369E86C4CC}" type="slidenum">
              <a:rPr lang="cs-CZ" smtClean="0"/>
              <a:pPr/>
              <a:t>81</a:t>
            </a:fld>
            <a:endParaRPr lang="cs-CZ" smtClean="0"/>
          </a:p>
        </p:txBody>
      </p:sp>
      <p:sp>
        <p:nvSpPr>
          <p:cNvPr id="3584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3584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92701947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BBA9D9DD-1369-4DBB-90DA-25E7DA4838CF}" type="slidenum">
              <a:rPr lang="cs-CZ" smtClean="0"/>
              <a:pPr/>
              <a:t>82</a:t>
            </a:fld>
            <a:endParaRPr lang="cs-CZ" smtClean="0"/>
          </a:p>
        </p:txBody>
      </p:sp>
      <p:sp>
        <p:nvSpPr>
          <p:cNvPr id="3594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3594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63079409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649D1E24-CC3E-45A2-990E-531F3F6BF138}" type="slidenum">
              <a:rPr lang="cs-CZ" smtClean="0"/>
              <a:pPr/>
              <a:t>83</a:t>
            </a:fld>
            <a:endParaRPr lang="cs-CZ" smtClean="0"/>
          </a:p>
        </p:txBody>
      </p:sp>
      <p:sp>
        <p:nvSpPr>
          <p:cNvPr id="3604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3604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84632262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C928B8AA-7261-4846-9F81-18B0058450B0}" type="slidenum">
              <a:rPr lang="cs-CZ" smtClean="0"/>
              <a:pPr/>
              <a:t>84</a:t>
            </a:fld>
            <a:endParaRPr lang="cs-CZ" smtClean="0"/>
          </a:p>
        </p:txBody>
      </p:sp>
      <p:sp>
        <p:nvSpPr>
          <p:cNvPr id="3614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3614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45773809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C928B8AA-7261-4846-9F81-18B0058450B0}" type="slidenum">
              <a:rPr lang="cs-CZ" smtClean="0"/>
              <a:pPr/>
              <a:t>85</a:t>
            </a:fld>
            <a:endParaRPr lang="cs-CZ" smtClean="0"/>
          </a:p>
        </p:txBody>
      </p:sp>
      <p:sp>
        <p:nvSpPr>
          <p:cNvPr id="3614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3614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45468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8AF58AA8-2BF2-4667-A542-68EA13434057}" type="slidenum">
              <a:rPr lang="cs-CZ" smtClean="0"/>
              <a:pPr/>
              <a:t>17</a:t>
            </a:fld>
            <a:endParaRPr lang="cs-CZ" smtClean="0"/>
          </a:p>
        </p:txBody>
      </p:sp>
      <p:sp>
        <p:nvSpPr>
          <p:cNvPr id="3532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3532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466102647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22F4205C-0850-4B0C-9B5A-9F779B22D42B}" type="slidenum">
              <a:rPr lang="cs-CZ" smtClean="0"/>
              <a:pPr/>
              <a:t>86</a:t>
            </a:fld>
            <a:endParaRPr lang="cs-CZ" smtClean="0"/>
          </a:p>
        </p:txBody>
      </p:sp>
      <p:sp>
        <p:nvSpPr>
          <p:cNvPr id="3635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3635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408296134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286DD0D2-FE06-4C13-8062-A8B0BD2263C8}" type="slidenum">
              <a:rPr lang="cs-CZ" smtClean="0"/>
              <a:pPr/>
              <a:t>87</a:t>
            </a:fld>
            <a:endParaRPr lang="cs-CZ" smtClean="0"/>
          </a:p>
        </p:txBody>
      </p:sp>
      <p:sp>
        <p:nvSpPr>
          <p:cNvPr id="3645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3645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834955084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964FB157-33B5-478D-9FFF-B948A86F9F5C}" type="slidenum">
              <a:rPr lang="cs-CZ" smtClean="0"/>
              <a:pPr/>
              <a:t>88</a:t>
            </a:fld>
            <a:endParaRPr lang="cs-CZ" smtClean="0"/>
          </a:p>
        </p:txBody>
      </p:sp>
      <p:sp>
        <p:nvSpPr>
          <p:cNvPr id="3655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3655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534647960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791DF727-97EB-4C31-BA40-7109BA0AA215}" type="slidenum">
              <a:rPr lang="cs-CZ" smtClean="0"/>
              <a:pPr/>
              <a:t>89</a:t>
            </a:fld>
            <a:endParaRPr lang="cs-CZ" smtClean="0"/>
          </a:p>
        </p:txBody>
      </p:sp>
      <p:sp>
        <p:nvSpPr>
          <p:cNvPr id="3665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3665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439012844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C2128C5A-A526-4913-A368-899A59DBD851}" type="slidenum">
              <a:rPr lang="cs-CZ" smtClean="0"/>
              <a:pPr/>
              <a:t>91</a:t>
            </a:fld>
            <a:endParaRPr lang="cs-CZ" smtClean="0"/>
          </a:p>
        </p:txBody>
      </p:sp>
      <p:sp>
        <p:nvSpPr>
          <p:cNvPr id="3676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3676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4176121599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B81D7A96-7DD3-4D87-8B3A-7E9577C0AAEC}" type="slidenum">
              <a:rPr lang="cs-CZ" smtClean="0"/>
              <a:pPr/>
              <a:t>92</a:t>
            </a:fld>
            <a:endParaRPr lang="cs-CZ" smtClean="0"/>
          </a:p>
        </p:txBody>
      </p:sp>
      <p:sp>
        <p:nvSpPr>
          <p:cNvPr id="3686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3686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210265477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DE634225-3F90-4706-8131-90296DC5A751}" type="slidenum">
              <a:rPr lang="cs-CZ" smtClean="0"/>
              <a:pPr/>
              <a:t>93</a:t>
            </a:fld>
            <a:endParaRPr lang="cs-CZ" smtClean="0"/>
          </a:p>
        </p:txBody>
      </p:sp>
      <p:sp>
        <p:nvSpPr>
          <p:cNvPr id="3696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3696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651125214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A2C2165D-B6B9-4EA0-9530-07337E6B80AC}" type="slidenum">
              <a:rPr lang="cs-CZ" smtClean="0"/>
              <a:pPr/>
              <a:t>94</a:t>
            </a:fld>
            <a:endParaRPr lang="cs-CZ" smtClean="0"/>
          </a:p>
        </p:txBody>
      </p:sp>
      <p:sp>
        <p:nvSpPr>
          <p:cNvPr id="3706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3706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4009615437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A2C2165D-B6B9-4EA0-9530-07337E6B80AC}" type="slidenum">
              <a:rPr lang="cs-CZ" smtClean="0"/>
              <a:pPr/>
              <a:t>95</a:t>
            </a:fld>
            <a:endParaRPr lang="cs-CZ" smtClean="0"/>
          </a:p>
        </p:txBody>
      </p:sp>
      <p:sp>
        <p:nvSpPr>
          <p:cNvPr id="3706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3706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864388882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27AAA3CA-A887-4ED5-9AD3-7ADA615B3FD3}" type="slidenum">
              <a:rPr lang="cs-CZ" smtClean="0"/>
              <a:pPr/>
              <a:t>96</a:t>
            </a:fld>
            <a:endParaRPr lang="cs-CZ" smtClean="0"/>
          </a:p>
        </p:txBody>
      </p:sp>
      <p:sp>
        <p:nvSpPr>
          <p:cNvPr id="3717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3717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6976624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93B5A673-99F7-4873-A379-88BCFD27B9B5}" type="slidenum">
              <a:rPr lang="cs-CZ" smtClean="0"/>
              <a:pPr/>
              <a:t>18</a:t>
            </a:fld>
            <a:endParaRPr lang="cs-CZ" smtClean="0"/>
          </a:p>
        </p:txBody>
      </p:sp>
      <p:sp>
        <p:nvSpPr>
          <p:cNvPr id="3543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3543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836299350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5674C312-ECE5-49F1-9EC3-4719B9D66304}" type="slidenum">
              <a:rPr lang="cs-CZ" smtClean="0"/>
              <a:pPr/>
              <a:t>97</a:t>
            </a:fld>
            <a:endParaRPr lang="cs-CZ" smtClean="0"/>
          </a:p>
        </p:txBody>
      </p:sp>
      <p:sp>
        <p:nvSpPr>
          <p:cNvPr id="3727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3727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600070532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517D6929-0F38-437E-B105-E4F5FFE78DBB}" type="slidenum">
              <a:rPr lang="cs-CZ" smtClean="0"/>
              <a:pPr/>
              <a:t>98</a:t>
            </a:fld>
            <a:endParaRPr lang="cs-CZ" smtClean="0"/>
          </a:p>
        </p:txBody>
      </p:sp>
      <p:sp>
        <p:nvSpPr>
          <p:cNvPr id="3737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3737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161650985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A8E0CF7F-0353-49F5-85CE-01CFE042BC25}" type="slidenum">
              <a:rPr lang="cs-CZ" smtClean="0"/>
              <a:pPr/>
              <a:t>99</a:t>
            </a:fld>
            <a:endParaRPr lang="cs-CZ" smtClean="0"/>
          </a:p>
        </p:txBody>
      </p:sp>
      <p:sp>
        <p:nvSpPr>
          <p:cNvPr id="3747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3747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543404166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EB8CC297-31F4-47D2-9DCC-ABECB62630E3}" type="slidenum">
              <a:rPr lang="cs-CZ" smtClean="0"/>
              <a:pPr/>
              <a:t>100</a:t>
            </a:fld>
            <a:endParaRPr lang="cs-CZ" smtClean="0"/>
          </a:p>
        </p:txBody>
      </p:sp>
      <p:sp>
        <p:nvSpPr>
          <p:cNvPr id="3758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3758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378428154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F9E4518F-680D-4AD9-BD04-7ABEF7E211BE}" type="slidenum">
              <a:rPr lang="cs-CZ" smtClean="0"/>
              <a:pPr/>
              <a:t>101</a:t>
            </a:fld>
            <a:endParaRPr lang="cs-CZ" smtClean="0"/>
          </a:p>
        </p:txBody>
      </p:sp>
      <p:sp>
        <p:nvSpPr>
          <p:cNvPr id="3768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3768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608277232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3E8410CE-9345-4DD1-9A1A-418F15AF3F88}" type="slidenum">
              <a:rPr lang="cs-CZ" smtClean="0"/>
              <a:pPr/>
              <a:t>102</a:t>
            </a:fld>
            <a:endParaRPr lang="cs-CZ" smtClean="0"/>
          </a:p>
        </p:txBody>
      </p:sp>
      <p:sp>
        <p:nvSpPr>
          <p:cNvPr id="3778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3778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557347938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D8ACA1F9-D146-4E29-884B-B930DC7524F8}" type="slidenum">
              <a:rPr lang="cs-CZ" smtClean="0"/>
              <a:pPr/>
              <a:t>103</a:t>
            </a:fld>
            <a:endParaRPr lang="cs-CZ" smtClean="0"/>
          </a:p>
        </p:txBody>
      </p:sp>
      <p:sp>
        <p:nvSpPr>
          <p:cNvPr id="3788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3788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546510574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029108BA-34EC-456C-B32E-00898DAC912D}" type="slidenum">
              <a:rPr lang="cs-CZ" smtClean="0"/>
              <a:pPr/>
              <a:t>104</a:t>
            </a:fld>
            <a:endParaRPr lang="cs-CZ" smtClean="0"/>
          </a:p>
        </p:txBody>
      </p:sp>
      <p:sp>
        <p:nvSpPr>
          <p:cNvPr id="3799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3799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516895604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F0B8A9DB-76DB-45E3-8595-109B46C2F240}" type="slidenum">
              <a:rPr lang="cs-CZ" smtClean="0"/>
              <a:pPr/>
              <a:t>105</a:t>
            </a:fld>
            <a:endParaRPr lang="cs-CZ" smtClean="0"/>
          </a:p>
        </p:txBody>
      </p:sp>
      <p:sp>
        <p:nvSpPr>
          <p:cNvPr id="3809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3809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410211299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53E181EB-F60C-44DB-8E1A-19C9B4F80608}" type="slidenum">
              <a:rPr lang="cs-CZ" smtClean="0"/>
              <a:pPr/>
              <a:t>106</a:t>
            </a:fld>
            <a:endParaRPr lang="cs-CZ" smtClean="0"/>
          </a:p>
        </p:txBody>
      </p:sp>
      <p:sp>
        <p:nvSpPr>
          <p:cNvPr id="3819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3819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90434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EA37124E-DCED-472C-B593-4BD40FAF49E5}" type="slidenum">
              <a:rPr lang="cs-CZ" smtClean="0"/>
              <a:pPr/>
              <a:t>19</a:t>
            </a:fld>
            <a:endParaRPr lang="cs-CZ" smtClean="0"/>
          </a:p>
        </p:txBody>
      </p:sp>
      <p:sp>
        <p:nvSpPr>
          <p:cNvPr id="295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2959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599743652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569861B7-2DD4-40B8-9CEF-5B01BF90B125}" type="slidenum">
              <a:rPr lang="cs-CZ" smtClean="0"/>
              <a:pPr/>
              <a:t>107</a:t>
            </a:fld>
            <a:endParaRPr lang="cs-CZ" smtClean="0"/>
          </a:p>
        </p:txBody>
      </p:sp>
      <p:sp>
        <p:nvSpPr>
          <p:cNvPr id="3829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3829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203921703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4270B06C-ECCE-4CA8-87D3-1C11999B14AB}" type="slidenum">
              <a:rPr lang="cs-CZ" smtClean="0"/>
              <a:pPr/>
              <a:t>108</a:t>
            </a:fld>
            <a:endParaRPr lang="cs-CZ" smtClean="0"/>
          </a:p>
        </p:txBody>
      </p:sp>
      <p:sp>
        <p:nvSpPr>
          <p:cNvPr id="4597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4597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4046417492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AECC713D-5D98-4590-879E-F5E4D7928A45}" type="slidenum">
              <a:rPr lang="cs-CZ" smtClean="0"/>
              <a:pPr/>
              <a:t>109</a:t>
            </a:fld>
            <a:endParaRPr lang="cs-CZ" smtClean="0"/>
          </a:p>
        </p:txBody>
      </p:sp>
      <p:sp>
        <p:nvSpPr>
          <p:cNvPr id="460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4608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4287699591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E639417D-D8AD-4D53-BDB9-EFAF877AD910}" type="slidenum">
              <a:rPr lang="cs-CZ" smtClean="0"/>
              <a:pPr/>
              <a:t>110</a:t>
            </a:fld>
            <a:endParaRPr lang="cs-CZ" smtClean="0"/>
          </a:p>
        </p:txBody>
      </p:sp>
      <p:sp>
        <p:nvSpPr>
          <p:cNvPr id="4618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4618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608272049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89104B3B-AFE5-43ED-A066-8E78A81E0FA9}" type="slidenum">
              <a:rPr lang="cs-CZ" smtClean="0"/>
              <a:pPr/>
              <a:t>111</a:t>
            </a:fld>
            <a:endParaRPr lang="cs-CZ" smtClean="0"/>
          </a:p>
        </p:txBody>
      </p:sp>
      <p:sp>
        <p:nvSpPr>
          <p:cNvPr id="4628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4628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833126764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EDBCC1A1-A49B-48A9-B0D6-44613BCDE62D}" type="slidenum">
              <a:rPr lang="cs-CZ" smtClean="0"/>
              <a:pPr/>
              <a:t>112</a:t>
            </a:fld>
            <a:endParaRPr lang="cs-CZ" smtClean="0"/>
          </a:p>
        </p:txBody>
      </p:sp>
      <p:sp>
        <p:nvSpPr>
          <p:cNvPr id="4638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4638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181454918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9EF45FD2-B5B2-4EAE-85C8-A33FC84AB0FE}" type="slidenum">
              <a:rPr lang="cs-CZ" smtClean="0"/>
              <a:pPr/>
              <a:t>114</a:t>
            </a:fld>
            <a:endParaRPr lang="cs-CZ" smtClean="0"/>
          </a:p>
        </p:txBody>
      </p:sp>
      <p:sp>
        <p:nvSpPr>
          <p:cNvPr id="425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4259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204279244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FE3CA36E-8A05-41FF-83B7-AF11EE0AF4F1}" type="slidenum">
              <a:rPr lang="cs-CZ" smtClean="0"/>
              <a:pPr/>
              <a:t>115</a:t>
            </a:fld>
            <a:endParaRPr lang="cs-CZ" smtClean="0"/>
          </a:p>
        </p:txBody>
      </p:sp>
      <p:sp>
        <p:nvSpPr>
          <p:cNvPr id="427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4270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620288580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0097C4EF-D9CC-4B42-AA89-41D45F966187}" type="slidenum">
              <a:rPr lang="cs-CZ" smtClean="0"/>
              <a:pPr/>
              <a:t>116</a:t>
            </a:fld>
            <a:endParaRPr lang="cs-CZ" smtClean="0"/>
          </a:p>
        </p:txBody>
      </p:sp>
      <p:sp>
        <p:nvSpPr>
          <p:cNvPr id="428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4280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006433840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E319B3DE-FC79-4006-846A-92F4BD4632E2}" type="slidenum">
              <a:rPr lang="cs-CZ" smtClean="0"/>
              <a:pPr/>
              <a:t>117</a:t>
            </a:fld>
            <a:endParaRPr lang="cs-CZ" smtClean="0"/>
          </a:p>
        </p:txBody>
      </p:sp>
      <p:sp>
        <p:nvSpPr>
          <p:cNvPr id="429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429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4607"/>
            <a:ext cx="5485440" cy="4113556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568396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1E923-4B29-4790-AE68-C2FE44CADDC7}" type="datetimeFigureOut">
              <a:rPr lang="cs-CZ" smtClean="0"/>
              <a:pPr/>
              <a:t>7.11.2015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D111C-40CD-4AB1-96DE-8F58947FB40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1E923-4B29-4790-AE68-C2FE44CADDC7}" type="datetimeFigureOut">
              <a:rPr lang="cs-CZ" smtClean="0"/>
              <a:pPr/>
              <a:t>7.11.2015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D111C-40CD-4AB1-96DE-8F58947FB40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1E923-4B29-4790-AE68-C2FE44CADDC7}" type="datetimeFigureOut">
              <a:rPr lang="cs-CZ" smtClean="0"/>
              <a:pPr/>
              <a:t>7.11.2015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D111C-40CD-4AB1-96DE-8F58947FB40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1E923-4B29-4790-AE68-C2FE44CADDC7}" type="datetimeFigureOut">
              <a:rPr lang="cs-CZ" smtClean="0"/>
              <a:pPr/>
              <a:t>7.11.2015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D111C-40CD-4AB1-96DE-8F58947FB40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1E923-4B29-4790-AE68-C2FE44CADDC7}" type="datetimeFigureOut">
              <a:rPr lang="cs-CZ" smtClean="0"/>
              <a:pPr/>
              <a:t>7.11.2015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D111C-40CD-4AB1-96DE-8F58947FB40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1E923-4B29-4790-AE68-C2FE44CADDC7}" type="datetimeFigureOut">
              <a:rPr lang="cs-CZ" smtClean="0"/>
              <a:pPr/>
              <a:t>7.11.2015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D111C-40CD-4AB1-96DE-8F58947FB40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1E923-4B29-4790-AE68-C2FE44CADDC7}" type="datetimeFigureOut">
              <a:rPr lang="cs-CZ" smtClean="0"/>
              <a:pPr/>
              <a:t>7.11.2015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D111C-40CD-4AB1-96DE-8F58947FB40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1E923-4B29-4790-AE68-C2FE44CADDC7}" type="datetimeFigureOut">
              <a:rPr lang="cs-CZ" smtClean="0"/>
              <a:pPr/>
              <a:t>7.11.2015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D111C-40CD-4AB1-96DE-8F58947FB40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1E923-4B29-4790-AE68-C2FE44CADDC7}" type="datetimeFigureOut">
              <a:rPr lang="cs-CZ" smtClean="0"/>
              <a:pPr/>
              <a:t>7.11.2015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D111C-40CD-4AB1-96DE-8F58947FB40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1E923-4B29-4790-AE68-C2FE44CADDC7}" type="datetimeFigureOut">
              <a:rPr lang="cs-CZ" smtClean="0"/>
              <a:pPr/>
              <a:t>7.11.2015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D111C-40CD-4AB1-96DE-8F58947FB40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1E923-4B29-4790-AE68-C2FE44CADDC7}" type="datetimeFigureOut">
              <a:rPr lang="cs-CZ" smtClean="0"/>
              <a:pPr/>
              <a:t>7.11.2015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D111C-40CD-4AB1-96DE-8F58947FB40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1E923-4B29-4790-AE68-C2FE44CADDC7}" type="datetimeFigureOut">
              <a:rPr lang="cs-CZ" smtClean="0"/>
              <a:pPr/>
              <a:t>7.11.2015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D111C-40CD-4AB1-96DE-8F58947FB40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pmi.org/" TargetMode="External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5.emf"/><Relationship Id="rId4" Type="http://schemas.openxmlformats.org/officeDocument/2006/relationships/oleObject" Target="../embeddings/Microsoft_Word_97_-_2003_Document4.doc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5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7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7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7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7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7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7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7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7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7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7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7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7.xml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7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7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7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7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7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7.xml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ontinual_improvement" TargetMode="External"/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7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7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aradigm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7" Type="http://schemas.openxmlformats.org/officeDocument/2006/relationships/oleObject" Target="../embeddings/Microsoft_Word_97_-_2003_Document3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oleObject" Target="../embeddings/Microsoft_Word_97_-_2003_Document2.doc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Softwarové architektury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27584" y="3886200"/>
            <a:ext cx="7488832" cy="1752600"/>
          </a:xfrm>
        </p:spPr>
        <p:txBody>
          <a:bodyPr/>
          <a:lstStyle/>
          <a:p>
            <a:r>
              <a:rPr lang="cs-CZ" b="1" dirty="0" smtClean="0">
                <a:solidFill>
                  <a:schemeClr val="tx2">
                    <a:lumMod val="50000"/>
                  </a:schemeClr>
                </a:solidFill>
              </a:rPr>
              <a:t>SW struktury ve velkém</a:t>
            </a:r>
          </a:p>
          <a:p>
            <a:r>
              <a:rPr lang="cs-CZ" b="1" dirty="0" smtClean="0">
                <a:solidFill>
                  <a:schemeClr val="tx2">
                    <a:lumMod val="50000"/>
                  </a:schemeClr>
                </a:solidFill>
              </a:rPr>
              <a:t>Logické a technologické struktury SW systémů</a:t>
            </a:r>
            <a:endParaRPr lang="cs-CZ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F06E1A-4EC5-4026-A28B-D740B8958C9E}" type="slidenum">
              <a:rPr lang="cs-CZ" smtClean="0"/>
              <a:pPr>
                <a:defRPr/>
              </a:pPr>
              <a:t>10</a:t>
            </a:fld>
            <a:endParaRPr lang="cs-CZ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smtClean="0"/>
              <a:t>Spolupráce třívrstvých komponent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341438"/>
            <a:ext cx="8229600" cy="4824412"/>
          </a:xfrm>
        </p:spPr>
        <p:txBody>
          <a:bodyPr/>
          <a:lstStyle/>
          <a:p>
            <a:pPr eaLnBrk="1" hangingPunct="1"/>
            <a:r>
              <a:rPr lang="cs-CZ" dirty="0" smtClean="0"/>
              <a:t>Spolupráce podle vrstev, </a:t>
            </a:r>
          </a:p>
          <a:p>
            <a:pPr lvl="1" eaLnBrk="1" hangingPunct="1"/>
            <a:r>
              <a:rPr lang="cs-CZ" sz="2400" dirty="0" smtClean="0"/>
              <a:t>Logika je na aplikačním serveru, datová na datovém 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2190750" y="4159250"/>
            <a:ext cx="1123950" cy="471488"/>
          </a:xfrm>
          <a:prstGeom prst="rect">
            <a:avLst/>
          </a:prstGeom>
          <a:noFill/>
          <a:ln w="1778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cs-CZ">
              <a:latin typeface="Arial" charset="0"/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2127250" y="3387725"/>
            <a:ext cx="1122363" cy="471488"/>
          </a:xfrm>
          <a:prstGeom prst="rect">
            <a:avLst/>
          </a:prstGeom>
          <a:noFill/>
          <a:ln w="1778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cs-CZ">
              <a:latin typeface="Arial" charset="0"/>
            </a:endParaRPr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 flipH="1">
            <a:off x="2714625" y="4630738"/>
            <a:ext cx="3175" cy="4254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sm" len="sm"/>
            <a:tailEnd type="triangl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>
            <a:off x="1600200" y="4883150"/>
            <a:ext cx="0" cy="1825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>
            <a:off x="1600200" y="4879975"/>
            <a:ext cx="8699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>
            <a:off x="2466975" y="4641850"/>
            <a:ext cx="3175" cy="2428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>
            <a:off x="2667000" y="3883025"/>
            <a:ext cx="11113" cy="2714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sm" len="sm"/>
            <a:tailEnd type="triangl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20492" name="AutoShape 12"/>
          <p:cNvSpPr>
            <a:spLocks/>
          </p:cNvSpPr>
          <p:nvPr/>
        </p:nvSpPr>
        <p:spPr bwMode="auto">
          <a:xfrm>
            <a:off x="2257425" y="2713038"/>
            <a:ext cx="881063" cy="379412"/>
          </a:xfrm>
          <a:prstGeom prst="callout2">
            <a:avLst>
              <a:gd name="adj1" fmla="val 33472"/>
              <a:gd name="adj2" fmla="val -8648"/>
              <a:gd name="adj3" fmla="val 33472"/>
              <a:gd name="adj4" fmla="val -39639"/>
              <a:gd name="adj5" fmla="val -462759"/>
              <a:gd name="adj6" fmla="val -70991"/>
            </a:avLst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lIns="12700" tIns="12700" rIns="12700" bIns="12700"/>
          <a:lstStyle/>
          <a:p>
            <a:pPr algn="ctr"/>
            <a:r>
              <a:rPr lang="cs-CZ" sz="1200" i="0">
                <a:latin typeface="Arial" charset="0"/>
              </a:rPr>
              <a:t>Uživatelské rozhraní</a:t>
            </a:r>
            <a:endParaRPr lang="cs-CZ" sz="1800" i="0">
              <a:latin typeface="Arial" charset="0"/>
            </a:endParaRPr>
          </a:p>
        </p:txBody>
      </p:sp>
      <p:sp>
        <p:nvSpPr>
          <p:cNvPr id="20493" name="AutoShape 13"/>
          <p:cNvSpPr>
            <a:spLocks/>
          </p:cNvSpPr>
          <p:nvPr/>
        </p:nvSpPr>
        <p:spPr bwMode="auto">
          <a:xfrm>
            <a:off x="2114550" y="3432175"/>
            <a:ext cx="1162050" cy="415925"/>
          </a:xfrm>
          <a:prstGeom prst="callout2">
            <a:avLst>
              <a:gd name="adj1" fmla="val 30532"/>
              <a:gd name="adj2" fmla="val -6556"/>
              <a:gd name="adj3" fmla="val 30532"/>
              <a:gd name="adj4" fmla="val -45356"/>
              <a:gd name="adj5" fmla="val -590074"/>
              <a:gd name="adj6" fmla="val -84426"/>
            </a:avLst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lIns="12700" tIns="12700" rIns="12700" bIns="12700"/>
          <a:lstStyle/>
          <a:p>
            <a:pPr algn="ctr"/>
            <a:r>
              <a:rPr lang="cs-CZ" sz="1200" i="0">
                <a:latin typeface="Arial" charset="0"/>
              </a:rPr>
              <a:t>Výkonná logika aplikace</a:t>
            </a:r>
            <a:endParaRPr lang="cs-CZ" sz="1800" i="0">
              <a:latin typeface="Arial" charset="0"/>
            </a:endParaRPr>
          </a:p>
        </p:txBody>
      </p:sp>
      <p:sp>
        <p:nvSpPr>
          <p:cNvPr id="20494" name="AutoShape 14"/>
          <p:cNvSpPr>
            <a:spLocks/>
          </p:cNvSpPr>
          <p:nvPr/>
        </p:nvSpPr>
        <p:spPr bwMode="auto">
          <a:xfrm>
            <a:off x="2103438" y="4221163"/>
            <a:ext cx="1244600" cy="342900"/>
          </a:xfrm>
          <a:prstGeom prst="callout2">
            <a:avLst>
              <a:gd name="adj1" fmla="val 37037"/>
              <a:gd name="adj2" fmla="val -6120"/>
              <a:gd name="adj3" fmla="val 37037"/>
              <a:gd name="adj4" fmla="val -40181"/>
              <a:gd name="adj5" fmla="val -575000"/>
              <a:gd name="adj6" fmla="val -74361"/>
            </a:avLst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lIns="12700" tIns="12700" rIns="12700" bIns="12700"/>
          <a:lstStyle/>
          <a:p>
            <a:pPr algn="ctr"/>
            <a:r>
              <a:rPr lang="cs-CZ" sz="1200" i="0">
                <a:latin typeface="Arial" charset="0"/>
              </a:rPr>
              <a:t>Datové služby, správa dat</a:t>
            </a:r>
            <a:endParaRPr lang="cs-CZ" sz="1800" i="0">
              <a:latin typeface="Arial" charset="0"/>
            </a:endParaRPr>
          </a:p>
        </p:txBody>
      </p:sp>
      <p:sp>
        <p:nvSpPr>
          <p:cNvPr id="20495" name="AutoShape 15"/>
          <p:cNvSpPr>
            <a:spLocks/>
          </p:cNvSpPr>
          <p:nvPr/>
        </p:nvSpPr>
        <p:spPr bwMode="auto">
          <a:xfrm>
            <a:off x="1166813" y="5118100"/>
            <a:ext cx="774700" cy="236538"/>
          </a:xfrm>
          <a:prstGeom prst="callout2">
            <a:avLst>
              <a:gd name="adj1" fmla="val 53690"/>
              <a:gd name="adj2" fmla="val -9838"/>
              <a:gd name="adj3" fmla="val 53690"/>
              <a:gd name="adj4" fmla="val -9838"/>
              <a:gd name="adj5" fmla="val -1158389"/>
              <a:gd name="adj6" fmla="val -17213"/>
            </a:avLst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lIns="12700" tIns="12700" rIns="12700" bIns="12700"/>
          <a:lstStyle/>
          <a:p>
            <a:pPr algn="ctr"/>
            <a:r>
              <a:rPr lang="cs-CZ" sz="1200" b="1" i="0">
                <a:latin typeface="Arial" charset="0"/>
              </a:rPr>
              <a:t>Databáze 1</a:t>
            </a:r>
            <a:endParaRPr lang="cs-CZ" sz="1800" i="0">
              <a:latin typeface="Arial" charset="0"/>
            </a:endParaRPr>
          </a:p>
        </p:txBody>
      </p:sp>
      <p:sp>
        <p:nvSpPr>
          <p:cNvPr id="20496" name="AutoShape 16"/>
          <p:cNvSpPr>
            <a:spLocks/>
          </p:cNvSpPr>
          <p:nvPr/>
        </p:nvSpPr>
        <p:spPr bwMode="auto">
          <a:xfrm>
            <a:off x="2233613" y="5129213"/>
            <a:ext cx="914400" cy="271462"/>
          </a:xfrm>
          <a:prstGeom prst="callout2">
            <a:avLst>
              <a:gd name="adj1" fmla="val 46782"/>
              <a:gd name="adj2" fmla="val -8333"/>
              <a:gd name="adj3" fmla="val 46782"/>
              <a:gd name="adj4" fmla="val -16843"/>
              <a:gd name="adj5" fmla="val -812866"/>
              <a:gd name="adj6" fmla="val -25347"/>
            </a:avLst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lIns="12700" tIns="12700" rIns="12700" bIns="12700"/>
          <a:lstStyle/>
          <a:p>
            <a:pPr algn="ctr"/>
            <a:r>
              <a:rPr lang="cs-CZ" sz="1200" b="1" i="0">
                <a:latin typeface="Arial" charset="0"/>
              </a:rPr>
              <a:t>Databáze 2</a:t>
            </a:r>
            <a:endParaRPr lang="cs-CZ" sz="1800" i="0">
              <a:latin typeface="Arial" charset="0"/>
            </a:endParaRPr>
          </a:p>
        </p:txBody>
      </p:sp>
      <p:sp>
        <p:nvSpPr>
          <p:cNvPr id="20497" name="Rectangle 17"/>
          <p:cNvSpPr>
            <a:spLocks noChangeArrowheads="1"/>
          </p:cNvSpPr>
          <p:nvPr/>
        </p:nvSpPr>
        <p:spPr bwMode="auto">
          <a:xfrm>
            <a:off x="2117725" y="2665413"/>
            <a:ext cx="1098550" cy="438150"/>
          </a:xfrm>
          <a:prstGeom prst="rect">
            <a:avLst/>
          </a:prstGeom>
          <a:noFill/>
          <a:ln w="1778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cs-CZ">
              <a:latin typeface="Arial" charset="0"/>
            </a:endParaRPr>
          </a:p>
        </p:txBody>
      </p:sp>
      <p:sp>
        <p:nvSpPr>
          <p:cNvPr id="20498" name="Rectangle 18"/>
          <p:cNvSpPr>
            <a:spLocks noChangeArrowheads="1"/>
          </p:cNvSpPr>
          <p:nvPr/>
        </p:nvSpPr>
        <p:spPr bwMode="auto">
          <a:xfrm>
            <a:off x="7015163" y="4303713"/>
            <a:ext cx="1123950" cy="471487"/>
          </a:xfrm>
          <a:prstGeom prst="rect">
            <a:avLst/>
          </a:prstGeom>
          <a:noFill/>
          <a:ln w="1778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cs-CZ">
              <a:latin typeface="Arial" charset="0"/>
            </a:endParaRPr>
          </a:p>
        </p:txBody>
      </p:sp>
      <p:sp>
        <p:nvSpPr>
          <p:cNvPr id="20499" name="Rectangle 19"/>
          <p:cNvSpPr>
            <a:spLocks noChangeArrowheads="1"/>
          </p:cNvSpPr>
          <p:nvPr/>
        </p:nvSpPr>
        <p:spPr bwMode="auto">
          <a:xfrm>
            <a:off x="6951663" y="3532188"/>
            <a:ext cx="1122362" cy="471487"/>
          </a:xfrm>
          <a:prstGeom prst="rect">
            <a:avLst/>
          </a:prstGeom>
          <a:noFill/>
          <a:ln w="1778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cs-CZ">
              <a:latin typeface="Arial" charset="0"/>
            </a:endParaRPr>
          </a:p>
        </p:txBody>
      </p:sp>
      <p:sp>
        <p:nvSpPr>
          <p:cNvPr id="20500" name="Line 20"/>
          <p:cNvSpPr>
            <a:spLocks noChangeShapeType="1"/>
          </p:cNvSpPr>
          <p:nvPr/>
        </p:nvSpPr>
        <p:spPr bwMode="auto">
          <a:xfrm flipH="1">
            <a:off x="7539038" y="4775200"/>
            <a:ext cx="3175" cy="4254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sm" len="sm"/>
            <a:tailEnd type="triangl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20501" name="Line 21"/>
          <p:cNvSpPr>
            <a:spLocks noChangeShapeType="1"/>
          </p:cNvSpPr>
          <p:nvPr/>
        </p:nvSpPr>
        <p:spPr bwMode="auto">
          <a:xfrm>
            <a:off x="6424613" y="5027613"/>
            <a:ext cx="0" cy="1825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20502" name="Line 22"/>
          <p:cNvSpPr>
            <a:spLocks noChangeShapeType="1"/>
          </p:cNvSpPr>
          <p:nvPr/>
        </p:nvSpPr>
        <p:spPr bwMode="auto">
          <a:xfrm>
            <a:off x="6424613" y="5024438"/>
            <a:ext cx="8699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20503" name="Line 23"/>
          <p:cNvSpPr>
            <a:spLocks noChangeShapeType="1"/>
          </p:cNvSpPr>
          <p:nvPr/>
        </p:nvSpPr>
        <p:spPr bwMode="auto">
          <a:xfrm>
            <a:off x="7291388" y="4786313"/>
            <a:ext cx="3175" cy="2428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20504" name="Line 24"/>
          <p:cNvSpPr>
            <a:spLocks noChangeShapeType="1"/>
          </p:cNvSpPr>
          <p:nvPr/>
        </p:nvSpPr>
        <p:spPr bwMode="auto">
          <a:xfrm>
            <a:off x="7491413" y="4027488"/>
            <a:ext cx="11112" cy="271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sm" len="sm"/>
            <a:tailEnd type="triangl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20505" name="AutoShape 25"/>
          <p:cNvSpPr>
            <a:spLocks/>
          </p:cNvSpPr>
          <p:nvPr/>
        </p:nvSpPr>
        <p:spPr bwMode="auto">
          <a:xfrm>
            <a:off x="7081838" y="2857500"/>
            <a:ext cx="881062" cy="379413"/>
          </a:xfrm>
          <a:prstGeom prst="callout2">
            <a:avLst>
              <a:gd name="adj1" fmla="val 33472"/>
              <a:gd name="adj2" fmla="val -8648"/>
              <a:gd name="adj3" fmla="val 33472"/>
              <a:gd name="adj4" fmla="val -39639"/>
              <a:gd name="adj5" fmla="val -462759"/>
              <a:gd name="adj6" fmla="val -70991"/>
            </a:avLst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lIns="12700" tIns="12700" rIns="12700" bIns="12700"/>
          <a:lstStyle/>
          <a:p>
            <a:pPr algn="ctr"/>
            <a:r>
              <a:rPr lang="cs-CZ" sz="1200" i="0">
                <a:latin typeface="Arial" charset="0"/>
              </a:rPr>
              <a:t>Uživatelské rozhraní</a:t>
            </a:r>
            <a:endParaRPr lang="cs-CZ" sz="1800" i="0">
              <a:latin typeface="Arial" charset="0"/>
            </a:endParaRPr>
          </a:p>
        </p:txBody>
      </p:sp>
      <p:sp>
        <p:nvSpPr>
          <p:cNvPr id="20506" name="AutoShape 26"/>
          <p:cNvSpPr>
            <a:spLocks/>
          </p:cNvSpPr>
          <p:nvPr/>
        </p:nvSpPr>
        <p:spPr bwMode="auto">
          <a:xfrm>
            <a:off x="7062788" y="3576638"/>
            <a:ext cx="1109662" cy="415925"/>
          </a:xfrm>
          <a:prstGeom prst="callout2">
            <a:avLst>
              <a:gd name="adj1" fmla="val 30532"/>
              <a:gd name="adj2" fmla="val -6866"/>
              <a:gd name="adj3" fmla="val 30532"/>
              <a:gd name="adj4" fmla="val -38199"/>
              <a:gd name="adj5" fmla="val -590074"/>
              <a:gd name="adj6" fmla="val -69528"/>
            </a:avLst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lIns="12700" tIns="12700" rIns="12700" bIns="12700"/>
          <a:lstStyle/>
          <a:p>
            <a:pPr algn="ctr"/>
            <a:r>
              <a:rPr lang="cs-CZ" sz="1200" i="0">
                <a:latin typeface="Arial" charset="0"/>
              </a:rPr>
              <a:t>Výkonná logika aplikace</a:t>
            </a:r>
            <a:endParaRPr lang="cs-CZ" sz="1800" i="0">
              <a:latin typeface="Arial" charset="0"/>
            </a:endParaRPr>
          </a:p>
        </p:txBody>
      </p:sp>
      <p:sp>
        <p:nvSpPr>
          <p:cNvPr id="20507" name="AutoShape 27"/>
          <p:cNvSpPr>
            <a:spLocks/>
          </p:cNvSpPr>
          <p:nvPr/>
        </p:nvSpPr>
        <p:spPr bwMode="auto">
          <a:xfrm>
            <a:off x="7092950" y="4365625"/>
            <a:ext cx="1150938" cy="342900"/>
          </a:xfrm>
          <a:prstGeom prst="callout2">
            <a:avLst>
              <a:gd name="adj1" fmla="val 37037"/>
              <a:gd name="adj2" fmla="val -6620"/>
              <a:gd name="adj3" fmla="val 37037"/>
              <a:gd name="adj4" fmla="val -32829"/>
              <a:gd name="adj5" fmla="val -575000"/>
              <a:gd name="adj6" fmla="val -59032"/>
            </a:avLst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lIns="12700" tIns="12700" rIns="12700" bIns="12700"/>
          <a:lstStyle/>
          <a:p>
            <a:pPr algn="ctr"/>
            <a:r>
              <a:rPr lang="cs-CZ" sz="1200" i="0">
                <a:latin typeface="Arial" charset="0"/>
              </a:rPr>
              <a:t>Datové služby, správa dat</a:t>
            </a:r>
            <a:endParaRPr lang="cs-CZ" sz="1800" i="0">
              <a:latin typeface="Arial" charset="0"/>
            </a:endParaRPr>
          </a:p>
        </p:txBody>
      </p:sp>
      <p:sp>
        <p:nvSpPr>
          <p:cNvPr id="20508" name="AutoShape 28"/>
          <p:cNvSpPr>
            <a:spLocks/>
          </p:cNvSpPr>
          <p:nvPr/>
        </p:nvSpPr>
        <p:spPr bwMode="auto">
          <a:xfrm>
            <a:off x="5991225" y="5262563"/>
            <a:ext cx="774700" cy="236537"/>
          </a:xfrm>
          <a:prstGeom prst="callout2">
            <a:avLst>
              <a:gd name="adj1" fmla="val 53690"/>
              <a:gd name="adj2" fmla="val -9838"/>
              <a:gd name="adj3" fmla="val 53690"/>
              <a:gd name="adj4" fmla="val -9838"/>
              <a:gd name="adj5" fmla="val -1158389"/>
              <a:gd name="adj6" fmla="val -17213"/>
            </a:avLst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lIns="12700" tIns="12700" rIns="12700" bIns="12700"/>
          <a:lstStyle/>
          <a:p>
            <a:pPr algn="ctr"/>
            <a:r>
              <a:rPr lang="cs-CZ" sz="1200" b="1" i="0">
                <a:latin typeface="Arial" charset="0"/>
              </a:rPr>
              <a:t>Databáze3</a:t>
            </a:r>
            <a:endParaRPr lang="cs-CZ" sz="1800" i="0">
              <a:latin typeface="Arial" charset="0"/>
            </a:endParaRPr>
          </a:p>
        </p:txBody>
      </p:sp>
      <p:sp>
        <p:nvSpPr>
          <p:cNvPr id="20509" name="AutoShape 29"/>
          <p:cNvSpPr>
            <a:spLocks/>
          </p:cNvSpPr>
          <p:nvPr/>
        </p:nvSpPr>
        <p:spPr bwMode="auto">
          <a:xfrm>
            <a:off x="7058025" y="5273675"/>
            <a:ext cx="914400" cy="271463"/>
          </a:xfrm>
          <a:prstGeom prst="callout2">
            <a:avLst>
              <a:gd name="adj1" fmla="val 46782"/>
              <a:gd name="adj2" fmla="val -8333"/>
              <a:gd name="adj3" fmla="val 46782"/>
              <a:gd name="adj4" fmla="val -16843"/>
              <a:gd name="adj5" fmla="val -812866"/>
              <a:gd name="adj6" fmla="val -25347"/>
            </a:avLst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lIns="12700" tIns="12700" rIns="12700" bIns="12700"/>
          <a:lstStyle/>
          <a:p>
            <a:pPr algn="ctr"/>
            <a:r>
              <a:rPr lang="cs-CZ" sz="1200" b="1" i="0">
                <a:latin typeface="Arial" charset="0"/>
              </a:rPr>
              <a:t>Databáze       4</a:t>
            </a:r>
            <a:endParaRPr lang="cs-CZ" sz="1800" i="0">
              <a:latin typeface="Arial" charset="0"/>
            </a:endParaRPr>
          </a:p>
        </p:txBody>
      </p:sp>
      <p:sp>
        <p:nvSpPr>
          <p:cNvPr id="20510" name="Rectangle 30"/>
          <p:cNvSpPr>
            <a:spLocks noChangeArrowheads="1"/>
          </p:cNvSpPr>
          <p:nvPr/>
        </p:nvSpPr>
        <p:spPr bwMode="auto">
          <a:xfrm>
            <a:off x="6942138" y="2809875"/>
            <a:ext cx="1098550" cy="438150"/>
          </a:xfrm>
          <a:prstGeom prst="rect">
            <a:avLst/>
          </a:prstGeom>
          <a:noFill/>
          <a:ln w="1778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cs-CZ">
              <a:latin typeface="Arial" charset="0"/>
            </a:endParaRPr>
          </a:p>
        </p:txBody>
      </p:sp>
      <p:sp>
        <p:nvSpPr>
          <p:cNvPr id="20511" name="Line 32"/>
          <p:cNvSpPr>
            <a:spLocks noChangeShapeType="1"/>
          </p:cNvSpPr>
          <p:nvPr/>
        </p:nvSpPr>
        <p:spPr bwMode="auto">
          <a:xfrm>
            <a:off x="2700338" y="3141663"/>
            <a:ext cx="11112" cy="271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sm" len="sm"/>
            <a:tailEnd type="triangl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20512" name="Line 33"/>
          <p:cNvSpPr>
            <a:spLocks noChangeShapeType="1"/>
          </p:cNvSpPr>
          <p:nvPr/>
        </p:nvSpPr>
        <p:spPr bwMode="auto">
          <a:xfrm>
            <a:off x="7524750" y="3284538"/>
            <a:ext cx="11113" cy="271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sm" len="sm"/>
            <a:tailEnd type="triangl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20513" name="Line 34"/>
          <p:cNvSpPr>
            <a:spLocks noChangeShapeType="1"/>
          </p:cNvSpPr>
          <p:nvPr/>
        </p:nvSpPr>
        <p:spPr bwMode="auto">
          <a:xfrm>
            <a:off x="3276600" y="3573463"/>
            <a:ext cx="3671888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0514" name="Line 35"/>
          <p:cNvSpPr>
            <a:spLocks noChangeShapeType="1"/>
          </p:cNvSpPr>
          <p:nvPr/>
        </p:nvSpPr>
        <p:spPr bwMode="auto">
          <a:xfrm>
            <a:off x="3348038" y="4365625"/>
            <a:ext cx="3671887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0515" name="Text Box 36"/>
          <p:cNvSpPr txBox="1">
            <a:spLocks noChangeArrowheads="1"/>
          </p:cNvSpPr>
          <p:nvPr/>
        </p:nvSpPr>
        <p:spPr bwMode="auto">
          <a:xfrm>
            <a:off x="4211638" y="3429000"/>
            <a:ext cx="1512887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 i="0">
                <a:latin typeface="Arial" charset="0"/>
              </a:rPr>
              <a:t>Zprávy, XML</a:t>
            </a:r>
          </a:p>
        </p:txBody>
      </p:sp>
      <p:sp>
        <p:nvSpPr>
          <p:cNvPr id="20516" name="Text Box 37"/>
          <p:cNvSpPr txBox="1">
            <a:spLocks noChangeArrowheads="1"/>
          </p:cNvSpPr>
          <p:nvPr/>
        </p:nvSpPr>
        <p:spPr bwMode="auto">
          <a:xfrm>
            <a:off x="4211638" y="4149725"/>
            <a:ext cx="1728787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 i="0">
                <a:latin typeface="Arial" charset="0"/>
              </a:rPr>
              <a:t>Datové operace vyšší úrovně</a:t>
            </a:r>
          </a:p>
        </p:txBody>
      </p:sp>
      <p:sp>
        <p:nvSpPr>
          <p:cNvPr id="37" name="TextovéPole 36"/>
          <p:cNvSpPr txBox="1"/>
          <p:nvPr/>
        </p:nvSpPr>
        <p:spPr>
          <a:xfrm>
            <a:off x="684213" y="5589588"/>
            <a:ext cx="7704137" cy="7571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cs-CZ" sz="2400" dirty="0">
                <a:latin typeface="+mn-lt"/>
                <a:cs typeface="+mn-cs"/>
              </a:rPr>
              <a:t>V SOA mohou být vrstvy tvořeny podsítěmi (pod SOA</a:t>
            </a:r>
            <a:r>
              <a:rPr lang="cs-CZ" sz="2400" dirty="0" smtClean="0">
                <a:latin typeface="+mn-lt"/>
                <a:cs typeface="+mn-cs"/>
              </a:rPr>
              <a:t>) Komunikace  mže být </a:t>
            </a:r>
            <a:r>
              <a:rPr lang="cs-CZ" sz="2400" dirty="0" err="1" smtClean="0">
                <a:latin typeface="+mn-lt"/>
                <a:cs typeface="+mn-cs"/>
              </a:rPr>
              <a:t>asnchronní</a:t>
            </a:r>
            <a:endParaRPr lang="cs-CZ" sz="2400" dirty="0">
              <a:latin typeface="+mn-lt"/>
              <a:cs typeface="+mn-cs"/>
            </a:endParaRPr>
          </a:p>
        </p:txBody>
      </p:sp>
      <p:sp>
        <p:nvSpPr>
          <p:cNvPr id="20518" name="Text Box 37"/>
          <p:cNvSpPr txBox="1">
            <a:spLocks noChangeArrowheads="1"/>
          </p:cNvSpPr>
          <p:nvPr/>
        </p:nvSpPr>
        <p:spPr bwMode="auto">
          <a:xfrm>
            <a:off x="3636963" y="4724400"/>
            <a:ext cx="2303462" cy="5857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 i="0">
                <a:latin typeface="Arial" charset="0"/>
              </a:rPr>
              <a:t>Datové operace databázových systémů</a:t>
            </a:r>
          </a:p>
        </p:txBody>
      </p:sp>
      <p:cxnSp>
        <p:nvCxnSpPr>
          <p:cNvPr id="3" name="Přímá spojnice se šipkou 2"/>
          <p:cNvCxnSpPr>
            <a:stCxn id="20498" idx="1"/>
          </p:cNvCxnSpPr>
          <p:nvPr/>
        </p:nvCxnSpPr>
        <p:spPr>
          <a:xfrm flipH="1">
            <a:off x="5183981" y="4539457"/>
            <a:ext cx="1831182" cy="3405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BF9965C-30C1-4612-8367-5214C22093F0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100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99331" name="Text Box 2"/>
          <p:cNvSpPr txBox="1">
            <a:spLocks noChangeArrowheads="1"/>
          </p:cNvSpPr>
          <p:nvPr/>
        </p:nvSpPr>
        <p:spPr bwMode="auto">
          <a:xfrm>
            <a:off x="457200" y="476250"/>
            <a:ext cx="8229600" cy="701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609600" indent="-608013" algn="ctr">
              <a:spcBef>
                <a:spcPts val="1000"/>
              </a:spcBef>
              <a:buClrTx/>
              <a:buFontTx/>
              <a:buNone/>
              <a:tabLst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</a:pPr>
            <a:r>
              <a:rPr lang="cs-CZ" sz="4000">
                <a:solidFill>
                  <a:srgbClr val="000000"/>
                </a:solidFill>
              </a:rPr>
              <a:t>Příklad nákupního centra</a:t>
            </a:r>
          </a:p>
        </p:txBody>
      </p:sp>
      <p:sp>
        <p:nvSpPr>
          <p:cNvPr id="99332" name="Text Box 3"/>
          <p:cNvSpPr txBox="1">
            <a:spLocks noChangeArrowheads="1"/>
          </p:cNvSpPr>
          <p:nvPr/>
        </p:nvSpPr>
        <p:spPr bwMode="auto">
          <a:xfrm>
            <a:off x="684213" y="1341438"/>
            <a:ext cx="7848600" cy="521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800">
                <a:solidFill>
                  <a:srgbClr val="000000"/>
                </a:solidFill>
              </a:rPr>
              <a:t>Americké automobilky se před jistou dohodly, že zhromadní nákupy součástek do automobilů tím, že vytvoří společnou nákupní organizaci NO.  Proces zhromadňování musí být založen na spolupráci IS v NO s IS klientských automobilek, které jsou i  vzájemnými konkurenty. Odtud  plyne, že IS v NO a IS klientů musí být nezávislé a komunikovat vhodným způsobem. IS klientů musí být integrovány jako černé skříňky. Je nejvýše vhodné, aby takový systém měl servisně orientovanou architekturu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12AD7EA-3C36-4FCC-A41D-9CA963094A33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101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00355" name="Text Box 2"/>
          <p:cNvSpPr txBox="1">
            <a:spLocks noChangeArrowheads="1"/>
          </p:cNvSpPr>
          <p:nvPr/>
        </p:nvSpPr>
        <p:spPr bwMode="auto">
          <a:xfrm>
            <a:off x="228600" y="525463"/>
            <a:ext cx="8686800" cy="1311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000">
                <a:solidFill>
                  <a:srgbClr val="000000"/>
                </a:solidFill>
                <a:latin typeface="Comic Sans MS" pitchFamily="64" charset="0"/>
              </a:rPr>
              <a:t>Společné vlastnosti všech servisně orientovaných systémů, opakování</a:t>
            </a:r>
          </a:p>
        </p:txBody>
      </p:sp>
      <p:sp>
        <p:nvSpPr>
          <p:cNvPr id="100356" name="Text Box 3"/>
          <p:cNvSpPr txBox="1">
            <a:spLocks noChangeArrowheads="1"/>
          </p:cNvSpPr>
          <p:nvPr/>
        </p:nvSpPr>
        <p:spPr bwMode="auto">
          <a:xfrm>
            <a:off x="533400" y="2057400"/>
            <a:ext cx="8077200" cy="426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>
                <a:solidFill>
                  <a:srgbClr val="000000"/>
                </a:solidFill>
              </a:rPr>
              <a:t>Virtuální peer-to-peer spolupráce autonomních komponent (autonomie využití a také vývoje) spolupracujících jako služby masové obsluhy, p2p je nutnou podmínkou, aby se SW komponenty chovaly obdobně jako služby  v reálném světě(v tom, co je služba není ještě mezi experty úplná shoda, pro nás autonomní komponenta, peer ve virtuální síti pracující asynchronně)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7869A14-4A45-4494-841D-A1CDA417A458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102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01379" name="Text Box 2"/>
          <p:cNvSpPr txBox="1">
            <a:spLocks noChangeArrowheads="1"/>
          </p:cNvSpPr>
          <p:nvPr/>
        </p:nvSpPr>
        <p:spPr bwMode="auto">
          <a:xfrm>
            <a:off x="228600" y="525463"/>
            <a:ext cx="8686800" cy="1311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000">
                <a:solidFill>
                  <a:srgbClr val="000000"/>
                </a:solidFill>
                <a:latin typeface="Comic Sans MS" pitchFamily="64" charset="0"/>
              </a:rPr>
              <a:t>Společné vlastnosti všech servisně orientovaných systémů II</a:t>
            </a:r>
          </a:p>
        </p:txBody>
      </p:sp>
      <p:sp>
        <p:nvSpPr>
          <p:cNvPr id="101380" name="Text Box 3"/>
          <p:cNvSpPr txBox="1">
            <a:spLocks noChangeArrowheads="1"/>
          </p:cNvSpPr>
          <p:nvPr/>
        </p:nvSpPr>
        <p:spPr bwMode="auto">
          <a:xfrm>
            <a:off x="228600" y="2057400"/>
            <a:ext cx="8686800" cy="426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1313">
              <a:spcBef>
                <a:spcPts val="7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sz="2800" dirty="0">
                <a:solidFill>
                  <a:srgbClr val="000000"/>
                </a:solidFill>
              </a:rPr>
              <a:t>Dostupnost některých operací jinak obtížně realizovatelných (částečný outsourcing, decentralizace, podpora manažerských operací uživatelů obecně)</a:t>
            </a:r>
          </a:p>
          <a:p>
            <a:pPr marL="342900" indent="-341313">
              <a:spcBef>
                <a:spcPts val="700"/>
              </a:spcBef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sz="2800" dirty="0">
                <a:solidFill>
                  <a:srgbClr val="000000"/>
                </a:solidFill>
              </a:rPr>
              <a:t>Výhodné SW-inženýrské vlastnosti (otevřenost, modifikovatelnost, metody oživování, </a:t>
            </a:r>
            <a:r>
              <a:rPr lang="cs-CZ" sz="2800" dirty="0" err="1">
                <a:solidFill>
                  <a:srgbClr val="000000"/>
                </a:solidFill>
              </a:rPr>
              <a:t>znovupoužitelnost</a:t>
            </a:r>
            <a:r>
              <a:rPr lang="cs-CZ" sz="2800" dirty="0">
                <a:solidFill>
                  <a:srgbClr val="000000"/>
                </a:solidFill>
              </a:rPr>
              <a:t>, úspory při vývoji a údržbě,…)</a:t>
            </a:r>
          </a:p>
          <a:p>
            <a:pPr marL="342900" indent="-341313">
              <a:spcBef>
                <a:spcPts val="700"/>
              </a:spcBef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sz="2800" dirty="0">
                <a:solidFill>
                  <a:srgbClr val="000000"/>
                </a:solidFill>
              </a:rPr>
              <a:t>Použitelnost agilních forem vývoje, </a:t>
            </a:r>
            <a:r>
              <a:rPr lang="cs-CZ" sz="2800" dirty="0" err="1" smtClean="0">
                <a:solidFill>
                  <a:srgbClr val="000000"/>
                </a:solidFill>
              </a:rPr>
              <a:t>implemetace</a:t>
            </a:r>
            <a:r>
              <a:rPr lang="cs-CZ" sz="2800" dirty="0" smtClean="0">
                <a:solidFill>
                  <a:srgbClr val="000000"/>
                </a:solidFill>
              </a:rPr>
              <a:t> agilních byznys procesů</a:t>
            </a:r>
            <a:endParaRPr lang="cs-CZ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0B0493A-5864-4857-A09E-29D9D2CE4E4A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103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02403" name="Text Box 2"/>
          <p:cNvSpPr txBox="1">
            <a:spLocks noChangeArrowheads="1"/>
          </p:cNvSpPr>
          <p:nvPr/>
        </p:nvSpPr>
        <p:spPr bwMode="auto">
          <a:xfrm>
            <a:off x="0" y="228600"/>
            <a:ext cx="88392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400">
                <a:solidFill>
                  <a:srgbClr val="000000"/>
                </a:solidFill>
                <a:latin typeface="Comic Sans MS" pitchFamily="64" charset="0"/>
              </a:rPr>
              <a:t>Kdy je nutné použít SO</a:t>
            </a:r>
          </a:p>
        </p:txBody>
      </p:sp>
      <p:sp>
        <p:nvSpPr>
          <p:cNvPr id="102404" name="Text Box 3"/>
          <p:cNvSpPr txBox="1">
            <a:spLocks noChangeArrowheads="1"/>
          </p:cNvSpPr>
          <p:nvPr/>
        </p:nvSpPr>
        <p:spPr bwMode="auto">
          <a:xfrm>
            <a:off x="457200" y="1371600"/>
            <a:ext cx="8229600" cy="502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 dirty="0">
                <a:solidFill>
                  <a:srgbClr val="000000"/>
                </a:solidFill>
              </a:rPr>
              <a:t>Spolupráce existujících systémů, které musí být použity tak, jak </a:t>
            </a:r>
            <a:r>
              <a:rPr lang="cs-CZ" sz="2800" dirty="0" smtClean="0">
                <a:solidFill>
                  <a:srgbClr val="000000"/>
                </a:solidFill>
              </a:rPr>
              <a:t>jsou, </a:t>
            </a:r>
            <a:r>
              <a:rPr lang="cs-CZ" sz="2800" dirty="0">
                <a:solidFill>
                  <a:srgbClr val="000000"/>
                </a:solidFill>
              </a:rPr>
              <a:t>z následujících důvodů:</a:t>
            </a:r>
          </a:p>
          <a:p>
            <a:pPr marL="741363" lvl="1" indent="-284163"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000" dirty="0">
                <a:solidFill>
                  <a:srgbClr val="000000"/>
                </a:solidFill>
              </a:rPr>
              <a:t>nelze je dost rychle přepsat (viz </a:t>
            </a:r>
            <a:r>
              <a:rPr lang="cs-CZ" sz="2000" dirty="0" err="1">
                <a:solidFill>
                  <a:srgbClr val="000000"/>
                </a:solidFill>
              </a:rPr>
              <a:t>reorg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cycle</a:t>
            </a:r>
            <a:r>
              <a:rPr lang="cs-CZ" sz="2000" dirty="0">
                <a:solidFill>
                  <a:srgbClr val="000000"/>
                </a:solidFill>
              </a:rPr>
              <a:t>, vývoj trvá tak dlouho, že než systém dokončím, je zastaralý)</a:t>
            </a:r>
          </a:p>
          <a:p>
            <a:pPr marL="741363" lvl="1" indent="-284163"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000" dirty="0">
                <a:solidFill>
                  <a:srgbClr val="000000"/>
                </a:solidFill>
              </a:rPr>
              <a:t> dosavadní uživatelé musí „svým“ službám věřit a musí mít příležitost specifikovat, co potřebují  (feeling </a:t>
            </a:r>
            <a:r>
              <a:rPr lang="cs-CZ" sz="2000" dirty="0" err="1">
                <a:solidFill>
                  <a:srgbClr val="000000"/>
                </a:solidFill>
              </a:rPr>
              <a:t>of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ownership</a:t>
            </a:r>
            <a:r>
              <a:rPr lang="cs-CZ" sz="2000" dirty="0">
                <a:solidFill>
                  <a:srgbClr val="000000"/>
                </a:solidFill>
              </a:rPr>
              <a:t>), neradi se učí něco, co jim nezlepšuje práci, jsou ochotni nést odpovědnost jen za to, čemu věří</a:t>
            </a:r>
          </a:p>
          <a:p>
            <a:pPr marL="741363" lvl="1" indent="-284163"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000" dirty="0">
                <a:solidFill>
                  <a:srgbClr val="000000"/>
                </a:solidFill>
              </a:rPr>
              <a:t> uživatelé jsou sami velmi autonomní a většina funkčnosti jejich systémů zůstává lokální (</a:t>
            </a:r>
            <a:r>
              <a:rPr lang="cs-CZ" sz="2000" dirty="0" err="1">
                <a:solidFill>
                  <a:srgbClr val="000000"/>
                </a:solidFill>
              </a:rPr>
              <a:t>srv</a:t>
            </a:r>
            <a:r>
              <a:rPr lang="cs-CZ" sz="2000" dirty="0">
                <a:solidFill>
                  <a:srgbClr val="000000"/>
                </a:solidFill>
              </a:rPr>
              <a:t>. CRM, zdravotnictví, </a:t>
            </a:r>
            <a:r>
              <a:rPr lang="cs-CZ" sz="2000" i="1" dirty="0">
                <a:solidFill>
                  <a:srgbClr val="000000"/>
                </a:solidFill>
              </a:rPr>
              <a:t>e</a:t>
            </a:r>
            <a:r>
              <a:rPr lang="cs-CZ" sz="2000" dirty="0">
                <a:solidFill>
                  <a:srgbClr val="000000"/>
                </a:solidFill>
              </a:rPr>
              <a:t>-komerce), totéž chtějí od systému </a:t>
            </a:r>
          </a:p>
          <a:p>
            <a:pPr marL="741363" lvl="1" indent="-284163"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000" dirty="0">
                <a:solidFill>
                  <a:srgbClr val="000000"/>
                </a:solidFill>
              </a:rPr>
              <a:t> politické a mocenské důvody</a:t>
            </a:r>
          </a:p>
          <a:p>
            <a:pPr marL="741363" lvl="1" indent="-284163">
              <a:spcBef>
                <a:spcPts val="6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000" dirty="0">
                <a:solidFill>
                  <a:srgbClr val="000000"/>
                </a:solidFill>
              </a:rPr>
              <a:t> levoty (provize, úplatky, snahy o to, aby nebyl dohled)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0295ACA-6A2A-409E-8944-0B7865464C7C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104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03427" name="Text Box 2"/>
          <p:cNvSpPr txBox="1">
            <a:spLocks noChangeArrowheads="1"/>
          </p:cNvSpPr>
          <p:nvPr/>
        </p:nvSpPr>
        <p:spPr bwMode="auto">
          <a:xfrm>
            <a:off x="0" y="84138"/>
            <a:ext cx="8839200" cy="143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400">
                <a:solidFill>
                  <a:srgbClr val="000000"/>
                </a:solidFill>
                <a:latin typeface="Comic Sans MS" pitchFamily="64" charset="0"/>
              </a:rPr>
              <a:t>Kdy je nutné použít SO případně komponentovou orientaci</a:t>
            </a:r>
          </a:p>
        </p:txBody>
      </p:sp>
      <p:sp>
        <p:nvSpPr>
          <p:cNvPr id="103428" name="Text Box 3"/>
          <p:cNvSpPr txBox="1">
            <a:spLocks noChangeArrowheads="1"/>
          </p:cNvSpPr>
          <p:nvPr/>
        </p:nvSpPr>
        <p:spPr bwMode="auto">
          <a:xfrm>
            <a:off x="323850" y="1628775"/>
            <a:ext cx="8640763" cy="4740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>
                <a:solidFill>
                  <a:srgbClr val="000000"/>
                </a:solidFill>
              </a:rPr>
              <a:t>Velký systém musí být budován a modifikován po částech ze softwarově inženýrských důvodů</a:t>
            </a:r>
          </a:p>
          <a:p>
            <a:pPr marL="341313" indent="-341313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>
                <a:solidFill>
                  <a:srgbClr val="000000"/>
                </a:solidFill>
              </a:rPr>
              <a:t>Některé operace nelze rozumně impementovat jinak, než v SO </a:t>
            </a:r>
            <a:r>
              <a:rPr lang="cs-CZ" sz="2400">
                <a:solidFill>
                  <a:srgbClr val="000000"/>
                </a:solidFill>
              </a:rPr>
              <a:t>(selektivní insourcing a outsourcing, decentralizace, integrace lidí do systému, agilní business procesy)</a:t>
            </a: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>
                <a:solidFill>
                  <a:srgbClr val="000000"/>
                </a:solidFill>
              </a:rPr>
              <a:t>Systém sám má charakter spolupráce služeb nebo aplikací (typické pro řízení procesů majících charakter služeb)</a:t>
            </a:r>
          </a:p>
          <a:p>
            <a:pPr marL="741363" lvl="1" indent="-284163">
              <a:lnSpc>
                <a:spcPct val="90000"/>
              </a:lnSpc>
              <a:spcBef>
                <a:spcPts val="6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>
                <a:solidFill>
                  <a:srgbClr val="000000"/>
                </a:solidFill>
              </a:rPr>
              <a:t> zčásti přítomno v systémech psaných v COBOLU</a:t>
            </a:r>
          </a:p>
          <a:p>
            <a:pPr marL="741363" lvl="1" indent="-284163">
              <a:lnSpc>
                <a:spcPct val="90000"/>
              </a:lnSpc>
              <a:spcBef>
                <a:spcPts val="6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>
                <a:solidFill>
                  <a:srgbClr val="000000"/>
                </a:solidFill>
              </a:rPr>
              <a:t>Soft RT, operační systémy – obsluha periferií, symetrický multiprocessing, komunikační sítě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43C1531-3DD0-40C2-98F5-6A0D1885D355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105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04451" name="Text Box 2"/>
          <p:cNvSpPr txBox="1">
            <a:spLocks noChangeArrowheads="1"/>
          </p:cNvSpPr>
          <p:nvPr/>
        </p:nvSpPr>
        <p:spPr bwMode="auto">
          <a:xfrm>
            <a:off x="0" y="228600"/>
            <a:ext cx="88392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400">
                <a:solidFill>
                  <a:srgbClr val="000000"/>
                </a:solidFill>
                <a:latin typeface="Comic Sans MS" pitchFamily="64" charset="0"/>
              </a:rPr>
              <a:t>Kdy použít SO</a:t>
            </a:r>
          </a:p>
        </p:txBody>
      </p:sp>
      <p:sp>
        <p:nvSpPr>
          <p:cNvPr id="104452" name="Text Box 3"/>
          <p:cNvSpPr txBox="1">
            <a:spLocks noChangeArrowheads="1"/>
          </p:cNvSpPr>
          <p:nvPr/>
        </p:nvSpPr>
        <p:spPr bwMode="auto">
          <a:xfrm>
            <a:off x="533400" y="1371600"/>
            <a:ext cx="8077200" cy="4749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 dirty="0">
                <a:solidFill>
                  <a:srgbClr val="000000"/>
                </a:solidFill>
              </a:rPr>
              <a:t>Jako prostředek podpory </a:t>
            </a:r>
            <a:r>
              <a:rPr lang="cs-CZ" sz="2400" dirty="0" err="1">
                <a:solidFill>
                  <a:srgbClr val="000000"/>
                </a:solidFill>
              </a:rPr>
              <a:t>distribuovanosti</a:t>
            </a:r>
            <a:endParaRPr lang="cs-CZ" sz="2400" dirty="0">
              <a:solidFill>
                <a:srgbClr val="000000"/>
              </a:solidFill>
            </a:endParaRPr>
          </a:p>
          <a:p>
            <a:pPr marL="341313" indent="-341313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 dirty="0">
                <a:solidFill>
                  <a:srgbClr val="000000"/>
                </a:solidFill>
              </a:rPr>
              <a:t>Jako prostředek dekompozice na daném místě, v daném počítači</a:t>
            </a:r>
          </a:p>
          <a:p>
            <a:pPr marL="341313" indent="-341313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 dirty="0">
                <a:solidFill>
                  <a:srgbClr val="000000"/>
                </a:solidFill>
              </a:rPr>
              <a:t>Jako prostředek sdružování kapacit (</a:t>
            </a:r>
            <a:r>
              <a:rPr lang="cs-CZ" sz="2400" dirty="0" err="1">
                <a:solidFill>
                  <a:srgbClr val="000000"/>
                </a:solidFill>
              </a:rPr>
              <a:t>gridovské</a:t>
            </a:r>
            <a:r>
              <a:rPr lang="cs-CZ" sz="2400" dirty="0">
                <a:solidFill>
                  <a:srgbClr val="000000"/>
                </a:solidFill>
              </a:rPr>
              <a:t> systémy, viz projekt CETI</a:t>
            </a:r>
            <a:r>
              <a:rPr lang="en-US" sz="2400" dirty="0">
                <a:solidFill>
                  <a:srgbClr val="000000"/>
                </a:solidFill>
              </a:rPr>
              <a:t>,cloud</a:t>
            </a:r>
            <a:r>
              <a:rPr lang="cs-CZ" sz="2400" dirty="0">
                <a:solidFill>
                  <a:srgbClr val="000000"/>
                </a:solidFill>
              </a:rPr>
              <a:t>) </a:t>
            </a:r>
          </a:p>
          <a:p>
            <a:pPr marL="341313" indent="-341313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 dirty="0">
                <a:solidFill>
                  <a:srgbClr val="000000"/>
                </a:solidFill>
              </a:rPr>
              <a:t>Podpora inkrementálního vývoje a jiné SW inženýrské výhody, např. </a:t>
            </a:r>
            <a:r>
              <a:rPr lang="cs-CZ" sz="2400" dirty="0" err="1">
                <a:solidFill>
                  <a:srgbClr val="000000"/>
                </a:solidFill>
              </a:rPr>
              <a:t>znovupoužitelnost</a:t>
            </a:r>
            <a:r>
              <a:rPr lang="cs-CZ" sz="2400" dirty="0">
                <a:solidFill>
                  <a:srgbClr val="000000"/>
                </a:solidFill>
              </a:rPr>
              <a:t>, kombinace produktů různého původu</a:t>
            </a:r>
          </a:p>
          <a:p>
            <a:pPr marL="341313" indent="-341313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 dirty="0">
                <a:solidFill>
                  <a:srgbClr val="000000"/>
                </a:solidFill>
              </a:rPr>
              <a:t>Podpora otevřenosti, CRM a SCM</a:t>
            </a:r>
          </a:p>
          <a:p>
            <a:pPr marL="341313" indent="-341313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 b="1" dirty="0">
                <a:solidFill>
                  <a:srgbClr val="000000"/>
                </a:solidFill>
              </a:rPr>
              <a:t>Aby to vůbec šlo vyvinout v rozumných </a:t>
            </a:r>
            <a:r>
              <a:rPr lang="cs-CZ" sz="2400" b="1" dirty="0" smtClean="0">
                <a:solidFill>
                  <a:srgbClr val="000000"/>
                </a:solidFill>
              </a:rPr>
              <a:t>termínech </a:t>
            </a:r>
            <a:r>
              <a:rPr lang="cs-CZ" sz="2400" dirty="0" smtClean="0">
                <a:solidFill>
                  <a:srgbClr val="000000"/>
                </a:solidFill>
              </a:rPr>
              <a:t>(</a:t>
            </a:r>
            <a:r>
              <a:rPr lang="cs-CZ" sz="2400" dirty="0">
                <a:solidFill>
                  <a:srgbClr val="000000"/>
                </a:solidFill>
              </a:rPr>
              <a:t>Neexistence SOA v sedmdesátých létech byla jedním z důvodů krachu projektu protiraketové obrany SALT)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D58C319-C869-48DE-A445-1D0C0925B872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106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05475" name="Text Box 2"/>
          <p:cNvSpPr txBox="1">
            <a:spLocks noChangeArrowheads="1"/>
          </p:cNvSpPr>
          <p:nvPr/>
        </p:nvSpPr>
        <p:spPr bwMode="auto">
          <a:xfrm>
            <a:off x="685800" y="217488"/>
            <a:ext cx="7772400" cy="1311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000">
                <a:solidFill>
                  <a:srgbClr val="000000"/>
                </a:solidFill>
                <a:latin typeface="Comic Sans MS" pitchFamily="64" charset="0"/>
              </a:rPr>
              <a:t>Výhody servisně orientované architektury</a:t>
            </a:r>
          </a:p>
        </p:txBody>
      </p:sp>
      <p:sp>
        <p:nvSpPr>
          <p:cNvPr id="105476" name="Text Box 3"/>
          <p:cNvSpPr txBox="1">
            <a:spLocks noChangeArrowheads="1"/>
          </p:cNvSpPr>
          <p:nvPr/>
        </p:nvSpPr>
        <p:spPr bwMode="auto">
          <a:xfrm>
            <a:off x="533400" y="1600200"/>
            <a:ext cx="7826375" cy="4924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3200">
                <a:solidFill>
                  <a:srgbClr val="000000"/>
                </a:solidFill>
              </a:rPr>
              <a:t>Chyby zůstanou lokalizované, modernizaci lze provádět po částech</a:t>
            </a:r>
          </a:p>
          <a:p>
            <a:pPr marL="341313" indent="-341313"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3200">
                <a:solidFill>
                  <a:srgbClr val="000000"/>
                </a:solidFill>
              </a:rPr>
              <a:t>Stávající systémy mohou sloužit nadále bez podstatnějších změn, lze integrovat produkty třetích stran</a:t>
            </a:r>
          </a:p>
          <a:p>
            <a:pPr marL="341313" indent="-341313"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3200">
                <a:solidFill>
                  <a:srgbClr val="000000"/>
                </a:solidFill>
              </a:rPr>
              <a:t>Flexibilita: Výše uvedený registr se dá snadno upravit na kontrolu dluhů a případně majetků </a:t>
            </a:r>
          </a:p>
          <a:p>
            <a:pPr marL="341313" indent="-341313"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3200">
                <a:solidFill>
                  <a:srgbClr val="000000"/>
                </a:solidFill>
              </a:rPr>
              <a:t>Škálovatelnost: Lze snadno doplňovat nové služby a také je klonovat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D3DBF36-03D6-462C-97C0-D599ED860B52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107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06499" name="Text Box 2"/>
          <p:cNvSpPr txBox="1">
            <a:spLocks noChangeArrowheads="1"/>
          </p:cNvSpPr>
          <p:nvPr/>
        </p:nvSpPr>
        <p:spPr bwMode="auto">
          <a:xfrm>
            <a:off x="685800" y="217488"/>
            <a:ext cx="7772400" cy="1311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000">
                <a:solidFill>
                  <a:srgbClr val="000000"/>
                </a:solidFill>
                <a:latin typeface="Comic Sans MS" pitchFamily="64" charset="0"/>
              </a:rPr>
              <a:t>Výhody komponetově (servisně) orientované architektury</a:t>
            </a:r>
          </a:p>
        </p:txBody>
      </p:sp>
      <p:sp>
        <p:nvSpPr>
          <p:cNvPr id="106500" name="Text Box 3"/>
          <p:cNvSpPr txBox="1">
            <a:spLocks noChangeArrowheads="1"/>
          </p:cNvSpPr>
          <p:nvPr/>
        </p:nvSpPr>
        <p:spPr bwMode="auto">
          <a:xfrm>
            <a:off x="381000" y="1447800"/>
            <a:ext cx="8131175" cy="5149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 dirty="0">
                <a:solidFill>
                  <a:srgbClr val="000000"/>
                </a:solidFill>
              </a:rPr>
              <a:t>Autonomie částí zvětšuje odolnost systému proti výpadkům</a:t>
            </a: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 dirty="0">
                <a:solidFill>
                  <a:srgbClr val="000000"/>
                </a:solidFill>
              </a:rPr>
              <a:t>Dosavadní uživatelé existujících služeb jim mohou věřit, protože se v podstatě neměnní,. Nemusí se učit příliš nového a mohou důvěřovat i datům. </a:t>
            </a: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 dirty="0">
                <a:solidFill>
                  <a:srgbClr val="000000"/>
                </a:solidFill>
              </a:rPr>
              <a:t>Úspory nákladů z důvodů </a:t>
            </a:r>
            <a:r>
              <a:rPr lang="cs-CZ" sz="2800" dirty="0" err="1">
                <a:solidFill>
                  <a:srgbClr val="000000"/>
                </a:solidFill>
              </a:rPr>
              <a:t>znovupoužitelnosti</a:t>
            </a:r>
            <a:r>
              <a:rPr lang="cs-CZ" sz="2800" dirty="0">
                <a:solidFill>
                  <a:srgbClr val="000000"/>
                </a:solidFill>
              </a:rPr>
              <a:t>, použití produktů třetích stran a snadnějšího vývoje všeobecně </a:t>
            </a:r>
          </a:p>
          <a:p>
            <a:pPr marL="341313" indent="-341313" algn="ctr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 i="1" dirty="0" err="1">
                <a:solidFill>
                  <a:srgbClr val="000000"/>
                </a:solidFill>
                <a:latin typeface="Times New Roman" pitchFamily="16" charset="0"/>
              </a:rPr>
              <a:t>Prac</a:t>
            </a:r>
            <a:r>
              <a:rPr lang="cs-CZ" sz="2800" i="1" dirty="0">
                <a:solidFill>
                  <a:srgbClr val="000000"/>
                </a:solidFill>
                <a:latin typeface="Times New Roman" pitchFamily="16" charset="0"/>
              </a:rPr>
              <a:t>=c*Delka</a:t>
            </a:r>
            <a:r>
              <a:rPr lang="cs-CZ" sz="2800" i="1" baseline="30000" dirty="0">
                <a:solidFill>
                  <a:srgbClr val="000000"/>
                </a:solidFill>
                <a:latin typeface="Times New Roman" pitchFamily="16" charset="0"/>
              </a:rPr>
              <a:t>1+a</a:t>
            </a:r>
            <a:r>
              <a:rPr lang="cs-CZ" sz="2800" i="1" dirty="0">
                <a:solidFill>
                  <a:srgbClr val="000000"/>
                </a:solidFill>
                <a:latin typeface="Times New Roman" pitchFamily="16" charset="0"/>
              </a:rPr>
              <a:t>, </a:t>
            </a:r>
            <a:r>
              <a:rPr lang="cs-CZ" sz="2800" i="1" dirty="0" err="1">
                <a:solidFill>
                  <a:srgbClr val="000000"/>
                </a:solidFill>
                <a:latin typeface="Times New Roman" pitchFamily="16" charset="0"/>
              </a:rPr>
              <a:t>a</a:t>
            </a:r>
            <a:r>
              <a:rPr lang="cs-CZ" sz="2800" i="1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cs-CZ" sz="2800" i="1" dirty="0">
                <a:solidFill>
                  <a:srgbClr val="000000"/>
                </a:solidFill>
                <a:latin typeface="Symbol" pitchFamily="16" charset="2"/>
                <a:cs typeface="Times New Roman" pitchFamily="16" charset="0"/>
              </a:rPr>
              <a:t></a:t>
            </a:r>
            <a:r>
              <a:rPr lang="cs-CZ" sz="2800" i="1" dirty="0">
                <a:solidFill>
                  <a:srgbClr val="000000"/>
                </a:solidFill>
                <a:latin typeface="Times New Roman" pitchFamily="16" charset="0"/>
              </a:rPr>
              <a:t> 1/8</a:t>
            </a:r>
          </a:p>
          <a:p>
            <a:pPr marL="341313" indent="-341313" algn="ctr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 dirty="0">
                <a:solidFill>
                  <a:srgbClr val="000000"/>
                </a:solidFill>
                <a:latin typeface="Times New Roman" pitchFamily="16" charset="0"/>
              </a:rPr>
              <a:t>Dekompozice do </a:t>
            </a:r>
            <a:r>
              <a:rPr lang="cs-CZ" sz="2800" i="1">
                <a:solidFill>
                  <a:srgbClr val="000000"/>
                </a:solidFill>
                <a:latin typeface="Times New Roman" pitchFamily="16" charset="0"/>
              </a:rPr>
              <a:t>n </a:t>
            </a:r>
            <a:r>
              <a:rPr lang="cs-CZ" sz="2800" smtClean="0">
                <a:solidFill>
                  <a:srgbClr val="000000"/>
                </a:solidFill>
                <a:latin typeface="Times New Roman" pitchFamily="16" charset="0"/>
              </a:rPr>
              <a:t>autonomních</a:t>
            </a:r>
            <a:r>
              <a:rPr lang="cs-CZ" sz="2800" i="1" smtClean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cs-CZ" sz="2800" dirty="0" smtClean="0">
                <a:solidFill>
                  <a:srgbClr val="000000"/>
                </a:solidFill>
                <a:latin typeface="Times New Roman" pitchFamily="16" charset="0"/>
              </a:rPr>
              <a:t>částí </a:t>
            </a:r>
            <a:r>
              <a:rPr lang="cs-CZ" sz="2800" dirty="0">
                <a:solidFill>
                  <a:srgbClr val="000000"/>
                </a:solidFill>
                <a:latin typeface="Times New Roman" pitchFamily="16" charset="0"/>
              </a:rPr>
              <a:t>sníží pracnost přibližně </a:t>
            </a:r>
            <a:r>
              <a:rPr lang="cs-CZ" sz="2800" i="1" dirty="0">
                <a:solidFill>
                  <a:srgbClr val="000000"/>
                </a:solidFill>
                <a:latin typeface="Times New Roman" pitchFamily="16" charset="0"/>
              </a:rPr>
              <a:t>n</a:t>
            </a:r>
            <a:r>
              <a:rPr lang="cs-CZ" sz="2800" i="1" baseline="30000" dirty="0">
                <a:solidFill>
                  <a:srgbClr val="000000"/>
                </a:solidFill>
                <a:latin typeface="Times New Roman" pitchFamily="16" charset="0"/>
              </a:rPr>
              <a:t>-a</a:t>
            </a:r>
            <a:r>
              <a:rPr lang="cs-CZ" sz="2800" baseline="300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cs-CZ" sz="2800" dirty="0">
                <a:solidFill>
                  <a:srgbClr val="000000"/>
                </a:solidFill>
              </a:rPr>
              <a:t>krát</a:t>
            </a:r>
          </a:p>
          <a:p>
            <a:pPr marL="341313" indent="-341313" algn="ctr">
              <a:lnSpc>
                <a:spcPct val="90000"/>
              </a:lnSpc>
              <a:spcBef>
                <a:spcPts val="7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FD7CAFF-DC3E-4CB1-8DAF-A503FCDF1C01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108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84323" name="Text Box 2"/>
          <p:cNvSpPr txBox="1">
            <a:spLocks noChangeArrowheads="1"/>
          </p:cNvSpPr>
          <p:nvPr/>
        </p:nvSpPr>
        <p:spPr bwMode="auto">
          <a:xfrm>
            <a:off x="762000" y="0"/>
            <a:ext cx="77724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400">
                <a:solidFill>
                  <a:srgbClr val="000000"/>
                </a:solidFill>
                <a:latin typeface="Comic Sans MS" pitchFamily="64" charset="0"/>
              </a:rPr>
              <a:t>Business procesy</a:t>
            </a:r>
          </a:p>
        </p:txBody>
      </p:sp>
      <p:sp>
        <p:nvSpPr>
          <p:cNvPr id="184324" name="Text Box 3"/>
          <p:cNvSpPr txBox="1">
            <a:spLocks noChangeArrowheads="1"/>
          </p:cNvSpPr>
          <p:nvPr/>
        </p:nvSpPr>
        <p:spPr bwMode="auto">
          <a:xfrm>
            <a:off x="6172200" y="5334000"/>
            <a:ext cx="1524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4325" name="Text Box 4"/>
          <p:cNvSpPr txBox="1">
            <a:spLocks noChangeArrowheads="1"/>
          </p:cNvSpPr>
          <p:nvPr/>
        </p:nvSpPr>
        <p:spPr bwMode="auto">
          <a:xfrm>
            <a:off x="5715000" y="5984875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4326" name="Text Box 5"/>
          <p:cNvSpPr txBox="1">
            <a:spLocks noChangeArrowheads="1"/>
          </p:cNvSpPr>
          <p:nvPr/>
        </p:nvSpPr>
        <p:spPr bwMode="auto">
          <a:xfrm>
            <a:off x="2895600" y="4495800"/>
            <a:ext cx="1082675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4327" name="Text Box 6"/>
          <p:cNvSpPr txBox="1">
            <a:spLocks noChangeArrowheads="1"/>
          </p:cNvSpPr>
          <p:nvPr/>
        </p:nvSpPr>
        <p:spPr bwMode="auto">
          <a:xfrm>
            <a:off x="381000" y="908050"/>
            <a:ext cx="8367713" cy="5113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1313">
              <a:spcBef>
                <a:spcPts val="125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>
                <a:solidFill>
                  <a:srgbClr val="000000"/>
                </a:solidFill>
                <a:latin typeface="Times New Roman" pitchFamily="16" charset="0"/>
              </a:rPr>
              <a:t>.</a:t>
            </a:r>
          </a:p>
        </p:txBody>
      </p:sp>
      <p:sp>
        <p:nvSpPr>
          <p:cNvPr id="184328" name="Text Box 7"/>
          <p:cNvSpPr txBox="1">
            <a:spLocks noChangeArrowheads="1"/>
          </p:cNvSpPr>
          <p:nvPr/>
        </p:nvSpPr>
        <p:spPr bwMode="auto">
          <a:xfrm>
            <a:off x="838200" y="1447800"/>
            <a:ext cx="7391400" cy="51189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 dirty="0">
                <a:solidFill>
                  <a:srgbClr val="000000"/>
                </a:solidFill>
              </a:rPr>
              <a:t>Řešení s využitím standardů  popsaných v </a:t>
            </a:r>
            <a:r>
              <a:rPr lang="cs-CZ" sz="2400" dirty="0">
                <a:solidFill>
                  <a:srgbClr val="FF0000"/>
                </a:solidFill>
              </a:rPr>
              <a:t>www.bpmi.org </a:t>
            </a:r>
            <a:r>
              <a:rPr lang="cs-CZ" sz="2400" dirty="0">
                <a:solidFill>
                  <a:srgbClr val="3333CC"/>
                </a:solidFill>
              </a:rPr>
              <a:t> </a:t>
            </a:r>
            <a:r>
              <a:rPr lang="cs-CZ" sz="2400" dirty="0">
                <a:solidFill>
                  <a:srgbClr val="000000"/>
                </a:solidFill>
              </a:rPr>
              <a:t>   není jediné možné. Další varianty:</a:t>
            </a:r>
          </a:p>
          <a:p>
            <a:pPr>
              <a:spcBef>
                <a:spcPts val="15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 dirty="0">
                <a:solidFill>
                  <a:srgbClr val="000000"/>
                </a:solidFill>
              </a:rPr>
              <a:t> Popisy pracovních toků (</a:t>
            </a:r>
            <a:r>
              <a:rPr lang="cs-CZ" sz="2400" dirty="0" err="1">
                <a:solidFill>
                  <a:srgbClr val="000000"/>
                </a:solidFill>
              </a:rPr>
              <a:t>workflow</a:t>
            </a:r>
            <a:r>
              <a:rPr lang="cs-CZ" sz="2400" dirty="0">
                <a:solidFill>
                  <a:srgbClr val="000000"/>
                </a:solidFill>
              </a:rPr>
              <a:t>, BPMN)</a:t>
            </a:r>
          </a:p>
          <a:p>
            <a:pPr>
              <a:spcBef>
                <a:spcPts val="15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 dirty="0">
                <a:solidFill>
                  <a:srgbClr val="000000"/>
                </a:solidFill>
              </a:rPr>
              <a:t> Použití </a:t>
            </a:r>
            <a:r>
              <a:rPr lang="cs-CZ" sz="2400" dirty="0" err="1">
                <a:solidFill>
                  <a:srgbClr val="000000"/>
                </a:solidFill>
              </a:rPr>
              <a:t>activity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diagrams</a:t>
            </a:r>
            <a:r>
              <a:rPr lang="cs-CZ" sz="2400" dirty="0">
                <a:solidFill>
                  <a:srgbClr val="000000"/>
                </a:solidFill>
              </a:rPr>
              <a:t> z UML nebo diagramů s použitím IDEF 3.0 </a:t>
            </a:r>
          </a:p>
          <a:p>
            <a:pPr>
              <a:spcBef>
                <a:spcPts val="15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 dirty="0">
                <a:solidFill>
                  <a:srgbClr val="000000"/>
                </a:solidFill>
              </a:rPr>
              <a:t> Jednoduchý fulltextový popis se zaznamenáváním provedených akcí/kroků</a:t>
            </a:r>
          </a:p>
          <a:p>
            <a:pPr>
              <a:spcBef>
                <a:spcPts val="1500"/>
              </a:spcBef>
              <a:buFont typeface="Arial" charset="0"/>
              <a:buChar char="!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 dirty="0">
                <a:solidFill>
                  <a:srgbClr val="000000"/>
                </a:solidFill>
              </a:rPr>
              <a:t> Často je nutné používat  všechny </a:t>
            </a:r>
            <a:r>
              <a:rPr lang="cs-CZ" sz="2400" dirty="0" smtClean="0">
                <a:solidFill>
                  <a:srgbClr val="000000"/>
                </a:solidFill>
              </a:rPr>
              <a:t>varianty</a:t>
            </a:r>
            <a:r>
              <a:rPr lang="cs-CZ" sz="2400" dirty="0">
                <a:solidFill>
                  <a:srgbClr val="000000"/>
                </a:solidFill>
              </a:rPr>
              <a:t>!!!!</a:t>
            </a:r>
          </a:p>
          <a:p>
            <a:pPr>
              <a:spcBef>
                <a:spcPts val="15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 dirty="0">
                <a:solidFill>
                  <a:srgbClr val="000000"/>
                </a:solidFill>
              </a:rPr>
              <a:t> Obtížně se implementuje v centrální databázi u velmi rozsáhlých systémů(obecný problém centrálních DB v rozsáhlých p2p systémech)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E3648CA-4DDC-4D74-AF8E-5F747C13EB4C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109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85347" name="Text Box 2"/>
          <p:cNvSpPr txBox="1">
            <a:spLocks noChangeArrowheads="1"/>
          </p:cNvSpPr>
          <p:nvPr/>
        </p:nvSpPr>
        <p:spPr bwMode="auto">
          <a:xfrm>
            <a:off x="685800" y="525463"/>
            <a:ext cx="7772400" cy="1311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000">
                <a:solidFill>
                  <a:srgbClr val="000000"/>
                </a:solidFill>
                <a:latin typeface="Comic Sans MS" pitchFamily="64" charset="0"/>
              </a:rPr>
              <a:t>Uživatelsky orientované  rozhraní služeb</a:t>
            </a:r>
          </a:p>
        </p:txBody>
      </p:sp>
      <p:sp>
        <p:nvSpPr>
          <p:cNvPr id="185348" name="Text Box 3"/>
          <p:cNvSpPr txBox="1">
            <a:spLocks noChangeArrowheads="1"/>
          </p:cNvSpPr>
          <p:nvPr/>
        </p:nvSpPr>
        <p:spPr bwMode="auto">
          <a:xfrm>
            <a:off x="395536" y="2061146"/>
            <a:ext cx="8424935" cy="439219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lnSpc>
                <a:spcPct val="80000"/>
              </a:lnSpc>
              <a:spcBef>
                <a:spcPts val="700"/>
              </a:spcBef>
              <a:buFont typeface="Arial Narrow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 dirty="0">
                <a:solidFill>
                  <a:srgbClr val="000000"/>
                </a:solidFill>
                <a:latin typeface="Arial Narrow" pitchFamily="32" charset="0"/>
              </a:rPr>
              <a:t>Výše uvedené požadavky na podnikové procesy je možné splnit, jsou-li rozhraní služeb uživatelsky orientované - srozumitelné  pro vlastníky procesů a pokud možné blízké zavedeným způsobům zadávání prací v reálném světě. </a:t>
            </a:r>
          </a:p>
          <a:p>
            <a:pPr marL="741363" lvl="1" indent="-284163">
              <a:lnSpc>
                <a:spcPct val="80000"/>
              </a:lnSpc>
              <a:spcBef>
                <a:spcPts val="600"/>
              </a:spcBef>
              <a:buFont typeface="Arial Narrow" pitchFamily="32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 dirty="0">
                <a:solidFill>
                  <a:srgbClr val="000000"/>
                </a:solidFill>
                <a:latin typeface="Arial Narrow" pitchFamily="32" charset="0"/>
              </a:rPr>
              <a:t>To je důležité i pro případné soudní spory a je to i podmínkou, aby bylo možné požadovat odpovědnost vlastníků procesů za případné škody</a:t>
            </a:r>
          </a:p>
          <a:p>
            <a:pPr marL="341313" indent="-341313">
              <a:lnSpc>
                <a:spcPct val="80000"/>
              </a:lnSpc>
              <a:spcBef>
                <a:spcPts val="700"/>
              </a:spcBef>
              <a:buFont typeface="Arial Narrow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 dirty="0">
                <a:solidFill>
                  <a:srgbClr val="000000"/>
                </a:solidFill>
                <a:latin typeface="Arial Narrow" pitchFamily="32" charset="0"/>
              </a:rPr>
              <a:t>Uživatelsky orientované rozhraní má tendenci být deklarativní (pak skrývá i implementační detaily a to je významná výhoda</a:t>
            </a:r>
            <a:r>
              <a:rPr lang="cs-CZ" sz="2800" dirty="0" smtClean="0">
                <a:solidFill>
                  <a:srgbClr val="000000"/>
                </a:solidFill>
                <a:latin typeface="Arial Narrow" pitchFamily="32" charset="0"/>
              </a:rPr>
              <a:t>)</a:t>
            </a:r>
          </a:p>
          <a:p>
            <a:pPr marL="341313" indent="-341313">
              <a:lnSpc>
                <a:spcPct val="80000"/>
              </a:lnSpc>
              <a:spcBef>
                <a:spcPts val="700"/>
              </a:spcBef>
              <a:buFont typeface="Arial Narrow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 dirty="0" smtClean="0">
                <a:solidFill>
                  <a:srgbClr val="000000"/>
                </a:solidFill>
                <a:latin typeface="Arial Narrow" pitchFamily="32" charset="0"/>
              </a:rPr>
              <a:t>Zvláště výhodné je využívání byznys dokumentů ve zprávách</a:t>
            </a:r>
            <a:endParaRPr lang="cs-CZ" sz="2800" dirty="0">
              <a:solidFill>
                <a:srgbClr val="000000"/>
              </a:solidFill>
              <a:latin typeface="Arial Narrow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smtClean="0"/>
              <a:t>Databázově orientované systémy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/>
              <a:t>Aplikace pracující nad stejnou DB</a:t>
            </a:r>
          </a:p>
          <a:p>
            <a:r>
              <a:rPr lang="cs-CZ" smtClean="0"/>
              <a:t>Aplikační vrstva zčásti pomocí uložených procedur</a:t>
            </a:r>
          </a:p>
          <a:p>
            <a:r>
              <a:rPr lang="cs-CZ" smtClean="0"/>
              <a:t>Nutná disciplina při vývoji, lze pak vytvořit systém, který se do značné míry obejde bez middlewaru (ten je nahrazen službami databáze)</a:t>
            </a:r>
          </a:p>
          <a:p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44E6FAF-B8F2-4A7A-A037-4ABF83EF935C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110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86371" name="Text Box 2"/>
          <p:cNvSpPr txBox="1">
            <a:spLocks noChangeArrowheads="1"/>
          </p:cNvSpPr>
          <p:nvPr/>
        </p:nvSpPr>
        <p:spPr bwMode="auto">
          <a:xfrm>
            <a:off x="685800" y="585788"/>
            <a:ext cx="7772400" cy="1189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3600" dirty="0">
                <a:solidFill>
                  <a:srgbClr val="000000"/>
                </a:solidFill>
                <a:latin typeface="Comic Sans MS" pitchFamily="64" charset="0"/>
              </a:rPr>
              <a:t>Inženýrské výhody uživatelsky orientovaných </a:t>
            </a:r>
            <a:r>
              <a:rPr lang="cs-CZ" sz="3600" dirty="0" smtClean="0">
                <a:solidFill>
                  <a:srgbClr val="000000"/>
                </a:solidFill>
                <a:latin typeface="Comic Sans MS" pitchFamily="64" charset="0"/>
              </a:rPr>
              <a:t>rozhraní</a:t>
            </a:r>
            <a:endParaRPr lang="cs-CZ" sz="3600" dirty="0">
              <a:solidFill>
                <a:srgbClr val="000000"/>
              </a:solidFill>
              <a:latin typeface="Comic Sans MS" pitchFamily="64" charset="0"/>
            </a:endParaRPr>
          </a:p>
        </p:txBody>
      </p:sp>
      <p:sp>
        <p:nvSpPr>
          <p:cNvPr id="186372" name="Text Box 3"/>
          <p:cNvSpPr txBox="1">
            <a:spLocks noChangeArrowheads="1"/>
          </p:cNvSpPr>
          <p:nvPr/>
        </p:nvSpPr>
        <p:spPr bwMode="auto">
          <a:xfrm>
            <a:off x="179512" y="1981200"/>
            <a:ext cx="8278688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200" dirty="0">
                <a:solidFill>
                  <a:srgbClr val="000000"/>
                </a:solidFill>
              </a:rPr>
              <a:t>Uživatelsky orientované rozhraní má tendenci být </a:t>
            </a:r>
          </a:p>
          <a:p>
            <a:pPr marL="741363" lvl="1" indent="-284163">
              <a:lnSpc>
                <a:spcPct val="90000"/>
              </a:lnSpc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200" dirty="0">
                <a:solidFill>
                  <a:srgbClr val="000000"/>
                </a:solidFill>
              </a:rPr>
              <a:t>Deklarativní (pak skrývá implementační detaily  služeb což je známo jako významná výhoda pro modifikace)</a:t>
            </a:r>
          </a:p>
          <a:p>
            <a:pPr marL="741363" lvl="1" indent="-284163">
              <a:lnSpc>
                <a:spcPct val="90000"/>
              </a:lnSpc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200" dirty="0">
                <a:solidFill>
                  <a:srgbClr val="000000"/>
                </a:solidFill>
              </a:rPr>
              <a:t>Stabilní v čase (bývá založeno na prověřených znalostech a postupech)</a:t>
            </a:r>
          </a:p>
          <a:p>
            <a:pPr marL="741363" lvl="1" indent="-284163">
              <a:lnSpc>
                <a:spcPct val="90000"/>
              </a:lnSpc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200" dirty="0">
                <a:solidFill>
                  <a:srgbClr val="000000"/>
                </a:solidFill>
              </a:rPr>
              <a:t>Sémanticky bohaté (snižuje nároky na komunikační kanály)</a:t>
            </a:r>
          </a:p>
          <a:p>
            <a:pPr marL="741363" lvl="1" indent="-284163">
              <a:lnSpc>
                <a:spcPct val="90000"/>
              </a:lnSpc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200" dirty="0">
                <a:solidFill>
                  <a:srgbClr val="000000"/>
                </a:solidFill>
              </a:rPr>
              <a:t>Snadno použitelné při definici obrazovkových prototypů</a:t>
            </a:r>
          </a:p>
          <a:p>
            <a:pPr marL="341313" indent="-3413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200" dirty="0">
                <a:solidFill>
                  <a:srgbClr val="000000"/>
                </a:solidFill>
              </a:rPr>
              <a:t>Nevýhodou je, že nebývá standardizováno </a:t>
            </a:r>
          </a:p>
          <a:p>
            <a:pPr marL="741363" lvl="1" indent="-284163">
              <a:lnSpc>
                <a:spcPct val="90000"/>
              </a:lnSpc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200" dirty="0">
                <a:solidFill>
                  <a:srgbClr val="000000"/>
                </a:solidFill>
              </a:rPr>
              <a:t>Může být i výhodou. Předčasná standardizace bývá nedokonalá a může proto představovat značný problém (norma se nehodí na daný úkol, často se mění, náročná na použití</a:t>
            </a:r>
            <a:r>
              <a:rPr lang="cs-CZ" sz="2200" dirty="0" smtClean="0">
                <a:solidFill>
                  <a:srgbClr val="000000"/>
                </a:solidFill>
              </a:rPr>
              <a:t>)</a:t>
            </a:r>
          </a:p>
          <a:p>
            <a:pPr marL="342900" indent="-3429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200" dirty="0" smtClean="0">
                <a:solidFill>
                  <a:srgbClr val="000000"/>
                </a:solidFill>
              </a:rPr>
              <a:t>Lze využít DMS, </a:t>
            </a:r>
            <a:r>
              <a:rPr lang="cs-CZ" sz="2200" dirty="0" err="1" smtClean="0">
                <a:solidFill>
                  <a:srgbClr val="000000"/>
                </a:solidFill>
              </a:rPr>
              <a:t>document</a:t>
            </a:r>
            <a:r>
              <a:rPr lang="cs-CZ" sz="2200" dirty="0" smtClean="0">
                <a:solidFill>
                  <a:srgbClr val="000000"/>
                </a:solidFill>
              </a:rPr>
              <a:t> management </a:t>
            </a:r>
            <a:r>
              <a:rPr lang="cs-CZ" sz="2200" dirty="0" err="1" smtClean="0">
                <a:solidFill>
                  <a:srgbClr val="000000"/>
                </a:solidFill>
              </a:rPr>
              <a:t>systems</a:t>
            </a:r>
            <a:endParaRPr lang="cs-CZ" sz="2200" dirty="0" smtClean="0">
              <a:solidFill>
                <a:srgbClr val="000000"/>
              </a:solidFill>
            </a:endParaRPr>
          </a:p>
          <a:p>
            <a:pPr marL="284163" indent="-284163">
              <a:lnSpc>
                <a:spcPct val="90000"/>
              </a:lnSpc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sz="2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49E4C46-1946-4CF7-8013-AB2E43D33865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111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87395" name="Text Box 2"/>
          <p:cNvSpPr txBox="1">
            <a:spLocks noChangeArrowheads="1"/>
          </p:cNvSpPr>
          <p:nvPr/>
        </p:nvSpPr>
        <p:spPr bwMode="auto">
          <a:xfrm>
            <a:off x="685800" y="525463"/>
            <a:ext cx="7772400" cy="1311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000">
                <a:solidFill>
                  <a:srgbClr val="000000"/>
                </a:solidFill>
                <a:latin typeface="Comic Sans MS" pitchFamily="64" charset="0"/>
              </a:rPr>
              <a:t>Inženýrské výhody uživatelsky orientovaných rozhraní</a:t>
            </a:r>
          </a:p>
        </p:txBody>
      </p:sp>
      <p:sp>
        <p:nvSpPr>
          <p:cNvPr id="187396" name="Text Box 3"/>
          <p:cNvSpPr txBox="1"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 dirty="0">
                <a:solidFill>
                  <a:srgbClr val="000000"/>
                </a:solidFill>
              </a:rPr>
              <a:t>Uživatelsky orientované rozhraní a autonomie komponent  zvětšuje možnost aplikace principů agilního vývoje</a:t>
            </a:r>
          </a:p>
          <a:p>
            <a:pPr marL="741363" lvl="1" indent="-284163">
              <a:spcBef>
                <a:spcPts val="6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 dirty="0">
                <a:solidFill>
                  <a:srgbClr val="000000"/>
                </a:solidFill>
              </a:rPr>
              <a:t>Stačí dokumentovat jen rozhraní</a:t>
            </a:r>
          </a:p>
          <a:p>
            <a:pPr marL="741363" lvl="1" indent="-284163">
              <a:spcBef>
                <a:spcPts val="6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 dirty="0">
                <a:solidFill>
                  <a:srgbClr val="000000"/>
                </a:solidFill>
              </a:rPr>
              <a:t>Malé úkoly</a:t>
            </a:r>
          </a:p>
          <a:p>
            <a:pPr marL="741363" lvl="1" indent="-284163">
              <a:spcBef>
                <a:spcPts val="6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 dirty="0">
                <a:solidFill>
                  <a:srgbClr val="000000"/>
                </a:solidFill>
              </a:rPr>
              <a:t>Nezávislost úkolů</a:t>
            </a:r>
          </a:p>
          <a:p>
            <a:pPr marL="741363" lvl="1" indent="-284163">
              <a:spcBef>
                <a:spcPts val="6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 dirty="0">
                <a:solidFill>
                  <a:srgbClr val="000000"/>
                </a:solidFill>
              </a:rPr>
              <a:t>Spolupráce s uživateli </a:t>
            </a:r>
          </a:p>
          <a:p>
            <a:pPr lvl="2">
              <a:spcBef>
                <a:spcPts val="5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dirty="0">
                <a:solidFill>
                  <a:srgbClr val="000000"/>
                </a:solidFill>
              </a:rPr>
              <a:t>Viz pravidla extrémního programování a obecně agilních metod </a:t>
            </a:r>
            <a:r>
              <a:rPr lang="cs-CZ" dirty="0" err="1">
                <a:solidFill>
                  <a:srgbClr val="000000"/>
                </a:solidFill>
              </a:rPr>
              <a:t>Scrum</a:t>
            </a:r>
            <a:r>
              <a:rPr lang="cs-CZ" dirty="0">
                <a:solidFill>
                  <a:srgbClr val="000000"/>
                </a:solidFill>
              </a:rPr>
              <a:t>, </a:t>
            </a:r>
            <a:r>
              <a:rPr lang="cs-CZ" dirty="0" err="1" smtClean="0">
                <a:solidFill>
                  <a:srgbClr val="000000"/>
                </a:solidFill>
              </a:rPr>
              <a:t>atp</a:t>
            </a:r>
            <a:endParaRPr lang="cs-CZ" dirty="0" smtClean="0">
              <a:solidFill>
                <a:srgbClr val="000000"/>
              </a:solidFill>
            </a:endParaRPr>
          </a:p>
          <a:p>
            <a:pPr marL="285750" indent="-285750"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 dirty="0" smtClean="0">
                <a:solidFill>
                  <a:srgbClr val="000000"/>
                </a:solidFill>
              </a:rPr>
              <a:t>Otevřená otázka: Pro jaké úkoly </a:t>
            </a:r>
            <a:r>
              <a:rPr lang="cs-CZ" sz="2400" smtClean="0">
                <a:solidFill>
                  <a:srgbClr val="000000"/>
                </a:solidFill>
              </a:rPr>
              <a:t>je nutná </a:t>
            </a:r>
            <a:r>
              <a:rPr lang="cs-CZ" sz="2400" dirty="0" smtClean="0">
                <a:solidFill>
                  <a:srgbClr val="000000"/>
                </a:solidFill>
              </a:rPr>
              <a:t>jemná </a:t>
            </a:r>
            <a:r>
              <a:rPr lang="cs-CZ" sz="2400" dirty="0" err="1" smtClean="0">
                <a:solidFill>
                  <a:srgbClr val="000000"/>
                </a:solidFill>
              </a:rPr>
              <a:t>granularita</a:t>
            </a:r>
            <a:r>
              <a:rPr lang="cs-CZ" sz="2400" dirty="0" smtClean="0">
                <a:solidFill>
                  <a:srgbClr val="000000"/>
                </a:solidFill>
              </a:rPr>
              <a:t> systému</a:t>
            </a:r>
          </a:p>
          <a:p>
            <a:pPr lvl="2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E8DFE4C-CEB5-4E1B-90F9-ACD1AFE1DBEF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112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88419" name="Text Box 2"/>
          <p:cNvSpPr txBox="1">
            <a:spLocks noChangeArrowheads="1"/>
          </p:cNvSpPr>
          <p:nvPr/>
        </p:nvSpPr>
        <p:spPr bwMode="auto">
          <a:xfrm>
            <a:off x="685800" y="220663"/>
            <a:ext cx="7772400" cy="1920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000">
                <a:solidFill>
                  <a:srgbClr val="000000"/>
                </a:solidFill>
                <a:latin typeface="Comic Sans MS" pitchFamily="64" charset="0"/>
              </a:rPr>
              <a:t>Uživatelsky orientované rozhraní (UOR) a agilní formy vývoje</a:t>
            </a:r>
          </a:p>
        </p:txBody>
      </p:sp>
      <p:sp>
        <p:nvSpPr>
          <p:cNvPr id="188420" name="Text Box 3"/>
          <p:cNvSpPr txBox="1">
            <a:spLocks noChangeArrowheads="1"/>
          </p:cNvSpPr>
          <p:nvPr/>
        </p:nvSpPr>
        <p:spPr bwMode="auto">
          <a:xfrm>
            <a:off x="250825" y="2590800"/>
            <a:ext cx="8642350" cy="3505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lnSpc>
                <a:spcPct val="80000"/>
              </a:lnSpc>
              <a:spcBef>
                <a:spcPts val="700"/>
              </a:spcBef>
              <a:buFont typeface="Arial Narrow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>
                <a:solidFill>
                  <a:srgbClr val="000000"/>
                </a:solidFill>
                <a:latin typeface="Arial Narrow" pitchFamily="32" charset="0"/>
              </a:rPr>
              <a:t>UOR se musí vyvíjet ve spolupráci s uživateli</a:t>
            </a:r>
          </a:p>
          <a:p>
            <a:pPr marL="341313" indent="-341313">
              <a:lnSpc>
                <a:spcPct val="80000"/>
              </a:lnSpc>
              <a:spcBef>
                <a:spcPts val="700"/>
              </a:spcBef>
              <a:buFont typeface="Arial Narrow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>
                <a:solidFill>
                  <a:srgbClr val="000000"/>
                </a:solidFill>
                <a:latin typeface="Arial Narrow" pitchFamily="32" charset="0"/>
              </a:rPr>
              <a:t>Dobré UOR silně omezuje potřebu dokumentace, kromě prostředků potřebných pro používání systému. Práce  služby se totiž dá často odvodit z jeho rozhraní.</a:t>
            </a:r>
          </a:p>
          <a:p>
            <a:pPr marL="341313" indent="-341313">
              <a:lnSpc>
                <a:spcPct val="80000"/>
              </a:lnSpc>
              <a:spcBef>
                <a:spcPts val="700"/>
              </a:spcBef>
              <a:buFont typeface="Arial Narrow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>
                <a:solidFill>
                  <a:srgbClr val="000000"/>
                </a:solidFill>
                <a:latin typeface="Arial Narrow" pitchFamily="32" charset="0"/>
              </a:rPr>
              <a:t>Použití prototypů umožňuje rychlou odezvu uživatelů.</a:t>
            </a:r>
          </a:p>
          <a:p>
            <a:pPr marL="341313" indent="-341313">
              <a:lnSpc>
                <a:spcPct val="80000"/>
              </a:lnSpc>
              <a:spcBef>
                <a:spcPts val="700"/>
              </a:spcBef>
              <a:buFont typeface="Arial Narrow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>
                <a:solidFill>
                  <a:srgbClr val="000000"/>
                </a:solidFill>
                <a:latin typeface="Arial Narrow" pitchFamily="32" charset="0"/>
              </a:rPr>
              <a:t>Dekompozice do služeb usnadňuje inkrementální vývoj</a:t>
            </a:r>
          </a:p>
          <a:p>
            <a:pPr marL="341313" indent="-341313">
              <a:lnSpc>
                <a:spcPct val="80000"/>
              </a:lnSpc>
              <a:spcBef>
                <a:spcPts val="700"/>
              </a:spcBef>
              <a:buFont typeface="Arial Narrow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>
                <a:solidFill>
                  <a:srgbClr val="000000"/>
                </a:solidFill>
                <a:latin typeface="Arial Narrow" pitchFamily="32" charset="0"/>
              </a:rPr>
              <a:t>ALE: UOR je možné jen za podmínky správné dekompozice (přibližně hranice organizačních jednotek)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Optimální řešení:  výměna byznys dokumentů, předřazené brány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S účetním subsystémem  spolupracuji pomocí výměny dokumentů, jako je faktura, pohledávka atd.</a:t>
            </a:r>
          </a:p>
          <a:p>
            <a:r>
              <a:rPr lang="cs-CZ" dirty="0" smtClean="0"/>
              <a:t> Je to srozumitelné a jako tlustý klient se může použít služba, jejíž  centrální část je tabulkový kalkulátor.</a:t>
            </a:r>
          </a:p>
          <a:p>
            <a:r>
              <a:rPr lang="cs-CZ" dirty="0" smtClean="0"/>
              <a:t>Lze použít pro globální spolupráci informačních systémů.</a:t>
            </a:r>
          </a:p>
          <a:p>
            <a:r>
              <a:rPr lang="cs-CZ" dirty="0" smtClean="0"/>
              <a:t>Takové rozhraní je dobře použitelné koncovými uživateli nejen u malých firem, je nutností v e-</a:t>
            </a:r>
            <a:r>
              <a:rPr lang="cs-CZ" dirty="0" err="1" smtClean="0"/>
              <a:t>governmentu</a:t>
            </a:r>
            <a:endParaRPr lang="cs-CZ" dirty="0"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AE1E1CE-C5F7-4180-9005-4C1C626C5256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114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49507" name="Text Box 2"/>
          <p:cNvSpPr txBox="1">
            <a:spLocks noChangeArrowheads="1"/>
          </p:cNvSpPr>
          <p:nvPr/>
        </p:nvSpPr>
        <p:spPr bwMode="auto">
          <a:xfrm>
            <a:off x="684213" y="115888"/>
            <a:ext cx="7772400" cy="143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3200" dirty="0" smtClean="0">
                <a:solidFill>
                  <a:srgbClr val="000000"/>
                </a:solidFill>
                <a:latin typeface="Comic Sans MS" pitchFamily="64" charset="0"/>
              </a:rPr>
              <a:t>Nástroje pro implementaci uživatelsky orientovaného rozhraní</a:t>
            </a:r>
            <a:endParaRPr lang="cs-CZ" sz="3200" dirty="0">
              <a:solidFill>
                <a:srgbClr val="000000"/>
              </a:solidFill>
              <a:latin typeface="Comic Sans MS" pitchFamily="64" charset="0"/>
            </a:endParaRPr>
          </a:p>
        </p:txBody>
      </p:sp>
      <p:sp>
        <p:nvSpPr>
          <p:cNvPr id="149508" name="Text Box 3"/>
          <p:cNvSpPr txBox="1">
            <a:spLocks noChangeArrowheads="1"/>
          </p:cNvSpPr>
          <p:nvPr/>
        </p:nvSpPr>
        <p:spPr bwMode="auto">
          <a:xfrm>
            <a:off x="381000" y="1557338"/>
            <a:ext cx="8382000" cy="4843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spcBef>
                <a:spcPts val="600"/>
              </a:spcBef>
              <a:buFont typeface="Arial Narrow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 dirty="0">
                <a:solidFill>
                  <a:srgbClr val="000000"/>
                </a:solidFill>
                <a:latin typeface="Arial Narrow" pitchFamily="32" charset="0"/>
              </a:rPr>
              <a:t>Existující aplikace nemusí mít vhodné rozhraní</a:t>
            </a:r>
          </a:p>
          <a:p>
            <a:pPr marL="741363" lvl="1" indent="-284163">
              <a:spcBef>
                <a:spcPts val="600"/>
              </a:spcBef>
              <a:buFont typeface="Arial Narrow" pitchFamily="32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 dirty="0">
                <a:solidFill>
                  <a:srgbClr val="000000"/>
                </a:solidFill>
                <a:latin typeface="Arial Narrow" pitchFamily="32" charset="0"/>
              </a:rPr>
              <a:t>Nutný odposlech uživatelského rozhraní aplikace, </a:t>
            </a:r>
            <a:r>
              <a:rPr lang="cs-CZ" sz="2400" dirty="0" err="1">
                <a:solidFill>
                  <a:srgbClr val="000000"/>
                </a:solidFill>
                <a:latin typeface="Arial Narrow" pitchFamily="32" charset="0"/>
              </a:rPr>
              <a:t>aplikace</a:t>
            </a:r>
            <a:r>
              <a:rPr lang="cs-CZ" sz="2400" dirty="0">
                <a:solidFill>
                  <a:srgbClr val="000000"/>
                </a:solidFill>
                <a:latin typeface="Arial Narrow" pitchFamily="32" charset="0"/>
              </a:rPr>
              <a:t> lepší bránu nemá</a:t>
            </a:r>
          </a:p>
          <a:p>
            <a:pPr lvl="2">
              <a:spcBef>
                <a:spcPts val="500"/>
              </a:spcBef>
              <a:buFont typeface="Arial Narrow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dirty="0">
                <a:solidFill>
                  <a:srgbClr val="000000"/>
                </a:solidFill>
                <a:latin typeface="Arial Narrow" pitchFamily="32" charset="0"/>
              </a:rPr>
              <a:t>Snazší má-li třívrstvou architekturu</a:t>
            </a:r>
          </a:p>
          <a:p>
            <a:pPr marL="741363" lvl="1" indent="-284163">
              <a:spcBef>
                <a:spcPts val="600"/>
              </a:spcBef>
              <a:buFont typeface="Arial Narrow" pitchFamily="32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 dirty="0">
                <a:solidFill>
                  <a:srgbClr val="000000"/>
                </a:solidFill>
                <a:latin typeface="Arial Narrow" pitchFamily="32" charset="0"/>
              </a:rPr>
              <a:t>Rozhraní není uživatelsky orientované (je např. OO, RPC)</a:t>
            </a:r>
          </a:p>
          <a:p>
            <a:pPr marL="341313" indent="-341313">
              <a:spcBef>
                <a:spcPts val="600"/>
              </a:spcBef>
              <a:buFont typeface="Arial Narrow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 dirty="0">
                <a:solidFill>
                  <a:srgbClr val="000000"/>
                </a:solidFill>
                <a:latin typeface="Arial Narrow" pitchFamily="32" charset="0"/>
              </a:rPr>
              <a:t>Různí partneři požadují různé rozhraní -</a:t>
            </a:r>
          </a:p>
          <a:p>
            <a:pPr marL="341313" indent="-341313" algn="ctr">
              <a:spcBef>
                <a:spcPts val="7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 b="1" i="1" dirty="0">
                <a:solidFill>
                  <a:srgbClr val="000000"/>
                </a:solidFill>
                <a:latin typeface="Arial Narrow" pitchFamily="32" charset="0"/>
              </a:rPr>
              <a:t>Řešení: </a:t>
            </a:r>
            <a:r>
              <a:rPr lang="cs-CZ" sz="2800" b="1" i="1" dirty="0" smtClean="0">
                <a:solidFill>
                  <a:srgbClr val="000000"/>
                </a:solidFill>
                <a:latin typeface="Arial Narrow" pitchFamily="32" charset="0"/>
              </a:rPr>
              <a:t>Infrastrukturní </a:t>
            </a:r>
            <a:r>
              <a:rPr lang="cs-CZ" sz="2800" b="1" i="1" dirty="0">
                <a:solidFill>
                  <a:srgbClr val="000000"/>
                </a:solidFill>
                <a:latin typeface="Arial Narrow" pitchFamily="32" charset="0"/>
              </a:rPr>
              <a:t>služba jako přeřazená brána</a:t>
            </a:r>
          </a:p>
        </p:txBody>
      </p:sp>
      <p:pic>
        <p:nvPicPr>
          <p:cNvPr id="14950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4724400"/>
            <a:ext cx="6346825" cy="1568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EBE16DB-6BC6-4ED5-BCB8-06BD7046068D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115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50531" name="Text Box 2"/>
          <p:cNvSpPr txBox="1">
            <a:spLocks noChangeArrowheads="1"/>
          </p:cNvSpPr>
          <p:nvPr/>
        </p:nvSpPr>
        <p:spPr bwMode="auto">
          <a:xfrm>
            <a:off x="0" y="465138"/>
            <a:ext cx="9144000" cy="143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3200" dirty="0">
                <a:solidFill>
                  <a:srgbClr val="000000"/>
                </a:solidFill>
                <a:latin typeface="Times New Roman" pitchFamily="16" charset="0"/>
              </a:rPr>
              <a:t>Logický a implementační pohled na předřazenou (</a:t>
            </a:r>
            <a:r>
              <a:rPr lang="cs-CZ" sz="3200" dirty="0" err="1">
                <a:solidFill>
                  <a:srgbClr val="000000"/>
                </a:solidFill>
                <a:latin typeface="Times New Roman" pitchFamily="16" charset="0"/>
              </a:rPr>
              <a:t>proxy</a:t>
            </a:r>
            <a:r>
              <a:rPr lang="cs-CZ" sz="3200" dirty="0">
                <a:solidFill>
                  <a:srgbClr val="000000"/>
                </a:solidFill>
                <a:latin typeface="Times New Roman" pitchFamily="16" charset="0"/>
              </a:rPr>
              <a:t>) </a:t>
            </a:r>
            <a:r>
              <a:rPr lang="cs-CZ" sz="3200" dirty="0" smtClean="0">
                <a:solidFill>
                  <a:srgbClr val="000000"/>
                </a:solidFill>
                <a:latin typeface="Times New Roman" pitchFamily="16" charset="0"/>
              </a:rPr>
              <a:t>bránu (front </a:t>
            </a:r>
            <a:r>
              <a:rPr lang="cs-CZ" sz="3200" dirty="0" err="1" smtClean="0">
                <a:solidFill>
                  <a:srgbClr val="000000"/>
                </a:solidFill>
                <a:latin typeface="Times New Roman" pitchFamily="16" charset="0"/>
              </a:rPr>
              <a:t>end</a:t>
            </a:r>
            <a:r>
              <a:rPr lang="cs-CZ" sz="3200" dirty="0" smtClean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cs-CZ" sz="3200" dirty="0" err="1" smtClean="0">
                <a:solidFill>
                  <a:srgbClr val="000000"/>
                </a:solidFill>
                <a:latin typeface="Times New Roman" pitchFamily="16" charset="0"/>
              </a:rPr>
              <a:t>gate</a:t>
            </a:r>
            <a:r>
              <a:rPr lang="cs-CZ" sz="3200" dirty="0" smtClean="0">
                <a:solidFill>
                  <a:srgbClr val="000000"/>
                </a:solidFill>
                <a:latin typeface="Times New Roman" pitchFamily="16" charset="0"/>
              </a:rPr>
              <a:t>, FEG)</a:t>
            </a:r>
            <a:endParaRPr lang="cs-CZ" sz="32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50532" name="Text Box 3"/>
          <p:cNvSpPr txBox="1">
            <a:spLocks noChangeArrowheads="1"/>
          </p:cNvSpPr>
          <p:nvPr/>
        </p:nvSpPr>
        <p:spPr bwMode="auto">
          <a:xfrm>
            <a:off x="4419600" y="3581400"/>
            <a:ext cx="1447800" cy="642938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800">
                <a:solidFill>
                  <a:srgbClr val="000000"/>
                </a:solidFill>
              </a:rPr>
              <a:t>Předřazená brána</a:t>
            </a:r>
          </a:p>
        </p:txBody>
      </p:sp>
      <p:sp>
        <p:nvSpPr>
          <p:cNvPr id="150533" name="Text Box 4"/>
          <p:cNvSpPr txBox="1">
            <a:spLocks noChangeArrowheads="1"/>
          </p:cNvSpPr>
          <p:nvPr/>
        </p:nvSpPr>
        <p:spPr bwMode="auto">
          <a:xfrm>
            <a:off x="1219200" y="1828800"/>
            <a:ext cx="1524000" cy="642938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800" dirty="0" smtClean="0">
                <a:solidFill>
                  <a:srgbClr val="000000"/>
                </a:solidFill>
              </a:rPr>
              <a:t>Aplikační    </a:t>
            </a:r>
            <a:r>
              <a:rPr lang="cs-CZ" sz="1800" dirty="0">
                <a:solidFill>
                  <a:srgbClr val="000000"/>
                </a:solidFill>
              </a:rPr>
              <a:t>B   služba</a:t>
            </a:r>
          </a:p>
        </p:txBody>
      </p:sp>
      <p:sp>
        <p:nvSpPr>
          <p:cNvPr id="150534" name="Line 5"/>
          <p:cNvSpPr>
            <a:spLocks noChangeShapeType="1"/>
          </p:cNvSpPr>
          <p:nvPr/>
        </p:nvSpPr>
        <p:spPr bwMode="auto">
          <a:xfrm>
            <a:off x="2286000" y="1828800"/>
            <a:ext cx="1588" cy="6858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50535" name="Line 6"/>
          <p:cNvSpPr>
            <a:spLocks noChangeShapeType="1"/>
          </p:cNvSpPr>
          <p:nvPr/>
        </p:nvSpPr>
        <p:spPr bwMode="auto">
          <a:xfrm>
            <a:off x="5791200" y="2133600"/>
            <a:ext cx="1600200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50536" name="Line 7"/>
          <p:cNvSpPr>
            <a:spLocks noChangeShapeType="1"/>
          </p:cNvSpPr>
          <p:nvPr/>
        </p:nvSpPr>
        <p:spPr bwMode="auto">
          <a:xfrm>
            <a:off x="2771775" y="2133600"/>
            <a:ext cx="1439863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50537" name="Text Box 8"/>
          <p:cNvSpPr txBox="1">
            <a:spLocks noChangeArrowheads="1"/>
          </p:cNvSpPr>
          <p:nvPr/>
        </p:nvSpPr>
        <p:spPr bwMode="auto">
          <a:xfrm>
            <a:off x="5867400" y="1828800"/>
            <a:ext cx="16002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400">
                <a:solidFill>
                  <a:srgbClr val="000000"/>
                </a:solidFill>
              </a:rPr>
              <a:t>Zprávy deklarativní</a:t>
            </a:r>
          </a:p>
        </p:txBody>
      </p:sp>
      <p:sp>
        <p:nvSpPr>
          <p:cNvPr id="150538" name="Text Box 9"/>
          <p:cNvSpPr txBox="1">
            <a:spLocks noChangeArrowheads="1"/>
          </p:cNvSpPr>
          <p:nvPr/>
        </p:nvSpPr>
        <p:spPr bwMode="auto">
          <a:xfrm>
            <a:off x="2771775" y="1844675"/>
            <a:ext cx="17526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400">
                <a:solidFill>
                  <a:srgbClr val="000000"/>
                </a:solidFill>
              </a:rPr>
              <a:t>Nízkoúrovňové zprávy</a:t>
            </a:r>
          </a:p>
        </p:txBody>
      </p:sp>
      <p:sp>
        <p:nvSpPr>
          <p:cNvPr id="150539" name="Text Box 10"/>
          <p:cNvSpPr txBox="1">
            <a:spLocks noChangeArrowheads="1"/>
          </p:cNvSpPr>
          <p:nvPr/>
        </p:nvSpPr>
        <p:spPr bwMode="auto">
          <a:xfrm>
            <a:off x="1219200" y="3581400"/>
            <a:ext cx="1524000" cy="642938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800" dirty="0" smtClean="0">
                <a:solidFill>
                  <a:srgbClr val="000000"/>
                </a:solidFill>
              </a:rPr>
              <a:t>Aplikační    </a:t>
            </a:r>
            <a:r>
              <a:rPr lang="cs-CZ" sz="1800" dirty="0">
                <a:solidFill>
                  <a:srgbClr val="000000"/>
                </a:solidFill>
              </a:rPr>
              <a:t>B   služba</a:t>
            </a:r>
          </a:p>
        </p:txBody>
      </p:sp>
      <p:sp>
        <p:nvSpPr>
          <p:cNvPr id="150540" name="Line 11"/>
          <p:cNvSpPr>
            <a:spLocks noChangeShapeType="1"/>
          </p:cNvSpPr>
          <p:nvPr/>
        </p:nvSpPr>
        <p:spPr bwMode="auto">
          <a:xfrm>
            <a:off x="2286000" y="3581400"/>
            <a:ext cx="1588" cy="6858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50541" name="Text Box 12"/>
          <p:cNvSpPr txBox="1">
            <a:spLocks noChangeArrowheads="1"/>
          </p:cNvSpPr>
          <p:nvPr/>
        </p:nvSpPr>
        <p:spPr bwMode="auto">
          <a:xfrm>
            <a:off x="1187450" y="4941888"/>
            <a:ext cx="6264275" cy="789576"/>
          </a:xfrm>
          <a:prstGeom prst="rect">
            <a:avLst/>
          </a:prstGeom>
          <a:noFill/>
          <a:ln w="9360" cap="sq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800" dirty="0">
                <a:solidFill>
                  <a:srgbClr val="000000"/>
                </a:solidFill>
              </a:rPr>
              <a:t>                    M I D </a:t>
            </a:r>
            <a:r>
              <a:rPr lang="cs-CZ" sz="1800" dirty="0" err="1">
                <a:solidFill>
                  <a:srgbClr val="000000"/>
                </a:solidFill>
              </a:rPr>
              <a:t>D</a:t>
            </a:r>
            <a:r>
              <a:rPr lang="cs-CZ" sz="1800" dirty="0">
                <a:solidFill>
                  <a:srgbClr val="000000"/>
                </a:solidFill>
              </a:rPr>
              <a:t> L E W A R </a:t>
            </a:r>
            <a:r>
              <a:rPr lang="cs-CZ" sz="1800" dirty="0" smtClean="0">
                <a:solidFill>
                  <a:srgbClr val="000000"/>
                </a:solidFill>
              </a:rPr>
              <a:t>E</a:t>
            </a:r>
          </a:p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800" dirty="0" smtClean="0">
                <a:solidFill>
                  <a:srgbClr val="000000"/>
                </a:solidFill>
              </a:rPr>
              <a:t>                           roura</a:t>
            </a:r>
            <a:endParaRPr lang="cs-CZ" sz="1800" dirty="0">
              <a:solidFill>
                <a:srgbClr val="000000"/>
              </a:solidFill>
            </a:endParaRPr>
          </a:p>
        </p:txBody>
      </p:sp>
      <p:sp>
        <p:nvSpPr>
          <p:cNvPr id="150542" name="Line 13"/>
          <p:cNvSpPr>
            <a:spLocks noChangeShapeType="1"/>
          </p:cNvSpPr>
          <p:nvPr/>
        </p:nvSpPr>
        <p:spPr bwMode="auto">
          <a:xfrm>
            <a:off x="2514600" y="4267200"/>
            <a:ext cx="1588" cy="7620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50543" name="Line 14"/>
          <p:cNvSpPr>
            <a:spLocks noChangeShapeType="1"/>
          </p:cNvSpPr>
          <p:nvPr/>
        </p:nvSpPr>
        <p:spPr bwMode="auto">
          <a:xfrm flipV="1">
            <a:off x="4724400" y="4189413"/>
            <a:ext cx="1588" cy="84137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50544" name="Line 15"/>
          <p:cNvSpPr>
            <a:spLocks noChangeShapeType="1"/>
          </p:cNvSpPr>
          <p:nvPr/>
        </p:nvSpPr>
        <p:spPr bwMode="auto">
          <a:xfrm>
            <a:off x="5562600" y="4267200"/>
            <a:ext cx="1588" cy="6858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50545" name="Text Box 16"/>
          <p:cNvSpPr txBox="1">
            <a:spLocks noChangeArrowheads="1"/>
          </p:cNvSpPr>
          <p:nvPr/>
        </p:nvSpPr>
        <p:spPr bwMode="auto">
          <a:xfrm>
            <a:off x="4211638" y="1905000"/>
            <a:ext cx="1579562" cy="642938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800">
                <a:solidFill>
                  <a:srgbClr val="000000"/>
                </a:solidFill>
              </a:rPr>
              <a:t>Předřazená brána (FEG)</a:t>
            </a:r>
          </a:p>
        </p:txBody>
      </p:sp>
      <p:sp>
        <p:nvSpPr>
          <p:cNvPr id="150546" name="Line 17"/>
          <p:cNvSpPr>
            <a:spLocks noChangeShapeType="1"/>
          </p:cNvSpPr>
          <p:nvPr/>
        </p:nvSpPr>
        <p:spPr bwMode="auto">
          <a:xfrm>
            <a:off x="2484438" y="5013325"/>
            <a:ext cx="2209800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50547" name="Text Box 18"/>
          <p:cNvSpPr txBox="1">
            <a:spLocks noChangeArrowheads="1"/>
          </p:cNvSpPr>
          <p:nvPr/>
        </p:nvSpPr>
        <p:spPr bwMode="auto">
          <a:xfrm>
            <a:off x="2819400" y="4343400"/>
            <a:ext cx="17526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87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400">
                <a:solidFill>
                  <a:srgbClr val="000000"/>
                </a:solidFill>
              </a:rPr>
              <a:t>Nízkoúrovňové zprávy</a:t>
            </a:r>
          </a:p>
        </p:txBody>
      </p:sp>
      <p:sp>
        <p:nvSpPr>
          <p:cNvPr id="150548" name="Text Box 19"/>
          <p:cNvSpPr txBox="1">
            <a:spLocks noChangeArrowheads="1"/>
          </p:cNvSpPr>
          <p:nvPr/>
        </p:nvSpPr>
        <p:spPr bwMode="auto">
          <a:xfrm>
            <a:off x="5651500" y="4292600"/>
            <a:ext cx="16002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400">
                <a:solidFill>
                  <a:srgbClr val="000000"/>
                </a:solidFill>
              </a:rPr>
              <a:t>Zprávy deklarativní</a:t>
            </a:r>
          </a:p>
        </p:txBody>
      </p:sp>
      <p:sp>
        <p:nvSpPr>
          <p:cNvPr id="150549" name="Text Box 20"/>
          <p:cNvSpPr txBox="1">
            <a:spLocks noChangeArrowheads="1"/>
          </p:cNvSpPr>
          <p:nvPr/>
        </p:nvSpPr>
        <p:spPr bwMode="auto">
          <a:xfrm>
            <a:off x="2819400" y="2819400"/>
            <a:ext cx="20574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800" i="1">
                <a:solidFill>
                  <a:srgbClr val="000000"/>
                </a:solidFill>
              </a:rPr>
              <a:t>a) Logický pohled</a:t>
            </a:r>
          </a:p>
        </p:txBody>
      </p:sp>
      <p:sp>
        <p:nvSpPr>
          <p:cNvPr id="150551" name="Text Box 22"/>
          <p:cNvSpPr txBox="1">
            <a:spLocks noChangeArrowheads="1"/>
          </p:cNvSpPr>
          <p:nvPr/>
        </p:nvSpPr>
        <p:spPr bwMode="auto">
          <a:xfrm>
            <a:off x="4932363" y="4941888"/>
            <a:ext cx="1855787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0552" name="Text Box 23"/>
          <p:cNvSpPr txBox="1">
            <a:spLocks noChangeArrowheads="1"/>
          </p:cNvSpPr>
          <p:nvPr/>
        </p:nvSpPr>
        <p:spPr bwMode="auto">
          <a:xfrm>
            <a:off x="5180013" y="4962525"/>
            <a:ext cx="2303462" cy="715197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0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600" dirty="0">
                <a:solidFill>
                  <a:srgbClr val="000000"/>
                </a:solidFill>
              </a:rPr>
              <a:t>Jiný typ </a:t>
            </a:r>
            <a:r>
              <a:rPr lang="cs-CZ" sz="1600" dirty="0" err="1" smtClean="0">
                <a:solidFill>
                  <a:srgbClr val="000000"/>
                </a:solidFill>
              </a:rPr>
              <a:t>middlewaru</a:t>
            </a:r>
            <a:endParaRPr lang="cs-CZ" sz="1600" dirty="0" smtClean="0">
              <a:solidFill>
                <a:srgbClr val="000000"/>
              </a:solidFill>
            </a:endParaRPr>
          </a:p>
          <a:p>
            <a:pPr>
              <a:spcBef>
                <a:spcPts val="10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600" dirty="0" smtClean="0">
                <a:solidFill>
                  <a:srgbClr val="000000"/>
                </a:solidFill>
              </a:rPr>
              <a:t> např. web</a:t>
            </a:r>
            <a:endParaRPr lang="cs-CZ" sz="1600" dirty="0">
              <a:solidFill>
                <a:srgbClr val="000000"/>
              </a:solidFill>
            </a:endParaRPr>
          </a:p>
        </p:txBody>
      </p:sp>
      <p:sp>
        <p:nvSpPr>
          <p:cNvPr id="150553" name="Text Box 24"/>
          <p:cNvSpPr txBox="1">
            <a:spLocks noChangeArrowheads="1"/>
          </p:cNvSpPr>
          <p:nvPr/>
        </p:nvSpPr>
        <p:spPr bwMode="auto">
          <a:xfrm>
            <a:off x="6011863" y="2636838"/>
            <a:ext cx="2663825" cy="1190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800">
                <a:solidFill>
                  <a:srgbClr val="000000"/>
                </a:solidFill>
              </a:rPr>
              <a:t>B se často implementuje jako API komponenta,  zvaná service component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000D88D-AA16-4AEA-93D0-525D8CCF840B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116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51555" name="Text Box 2"/>
          <p:cNvSpPr txBox="1">
            <a:spLocks noChangeArrowheads="1"/>
          </p:cNvSpPr>
          <p:nvPr/>
        </p:nvSpPr>
        <p:spPr bwMode="auto">
          <a:xfrm>
            <a:off x="685800" y="525463"/>
            <a:ext cx="7772400" cy="1311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000" dirty="0" smtClean="0">
                <a:solidFill>
                  <a:srgbClr val="000000"/>
                </a:solidFill>
                <a:latin typeface="Comic Sans MS" pitchFamily="64" charset="0"/>
              </a:rPr>
              <a:t>SOA bez konektorů jako služeb</a:t>
            </a:r>
            <a:endParaRPr lang="cs-CZ" sz="4000" dirty="0">
              <a:solidFill>
                <a:srgbClr val="000000"/>
              </a:solidFill>
              <a:latin typeface="Comic Sans MS" pitchFamily="64" charset="0"/>
            </a:endParaRPr>
          </a:p>
        </p:txBody>
      </p:sp>
      <p:sp>
        <p:nvSpPr>
          <p:cNvPr id="151556" name="Text Box 3"/>
          <p:cNvSpPr txBox="1">
            <a:spLocks noChangeArrowheads="1"/>
          </p:cNvSpPr>
          <p:nvPr/>
        </p:nvSpPr>
        <p:spPr bwMode="auto">
          <a:xfrm>
            <a:off x="6705600" y="3352800"/>
            <a:ext cx="16002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1557" name="Text Box 4"/>
          <p:cNvSpPr txBox="1">
            <a:spLocks noChangeArrowheads="1"/>
          </p:cNvSpPr>
          <p:nvPr/>
        </p:nvSpPr>
        <p:spPr bwMode="auto">
          <a:xfrm>
            <a:off x="1692275" y="2852738"/>
            <a:ext cx="1008063" cy="398462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18000" tIns="46800" rIns="90000" bIns="46800">
            <a:spAutoFit/>
          </a:bodyPr>
          <a:lstStyle/>
          <a:p>
            <a:pPr algn="r">
              <a:spcBef>
                <a:spcPts val="1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>
                <a:solidFill>
                  <a:srgbClr val="000000"/>
                </a:solidFill>
              </a:rPr>
              <a:t>   A    B</a:t>
            </a:r>
          </a:p>
        </p:txBody>
      </p:sp>
      <p:sp>
        <p:nvSpPr>
          <p:cNvPr id="151558" name="Line 5"/>
          <p:cNvSpPr>
            <a:spLocks noChangeShapeType="1"/>
          </p:cNvSpPr>
          <p:nvPr/>
        </p:nvSpPr>
        <p:spPr bwMode="auto">
          <a:xfrm>
            <a:off x="2339975" y="2852738"/>
            <a:ext cx="3175" cy="3952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51559" name="Text Box 6"/>
          <p:cNvSpPr txBox="1">
            <a:spLocks noChangeArrowheads="1"/>
          </p:cNvSpPr>
          <p:nvPr/>
        </p:nvSpPr>
        <p:spPr bwMode="auto">
          <a:xfrm>
            <a:off x="1403350" y="3716338"/>
            <a:ext cx="1008063" cy="398462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18000" tIns="46800" rIns="90000" bIns="46800">
            <a:spAutoFit/>
          </a:bodyPr>
          <a:lstStyle/>
          <a:p>
            <a:pPr algn="r">
              <a:spcBef>
                <a:spcPts val="1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>
                <a:solidFill>
                  <a:srgbClr val="000000"/>
                </a:solidFill>
              </a:rPr>
              <a:t>   A    B</a:t>
            </a:r>
          </a:p>
        </p:txBody>
      </p:sp>
      <p:sp>
        <p:nvSpPr>
          <p:cNvPr id="151560" name="Line 7"/>
          <p:cNvSpPr>
            <a:spLocks noChangeShapeType="1"/>
          </p:cNvSpPr>
          <p:nvPr/>
        </p:nvSpPr>
        <p:spPr bwMode="auto">
          <a:xfrm>
            <a:off x="2051050" y="3716338"/>
            <a:ext cx="3175" cy="3952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51561" name="Rectangle 8"/>
          <p:cNvSpPr>
            <a:spLocks noChangeArrowheads="1"/>
          </p:cNvSpPr>
          <p:nvPr/>
        </p:nvSpPr>
        <p:spPr bwMode="auto">
          <a:xfrm>
            <a:off x="755650" y="1916113"/>
            <a:ext cx="7916863" cy="417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1562" name="Text Box 9"/>
          <p:cNvSpPr txBox="1">
            <a:spLocks noChangeArrowheads="1"/>
          </p:cNvSpPr>
          <p:nvPr/>
        </p:nvSpPr>
        <p:spPr bwMode="auto">
          <a:xfrm>
            <a:off x="1617663" y="4478338"/>
            <a:ext cx="1008062" cy="398462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18000" tIns="46800" rIns="90000" bIns="46800">
            <a:spAutoFit/>
          </a:bodyPr>
          <a:lstStyle/>
          <a:p>
            <a:pPr algn="r">
              <a:spcBef>
                <a:spcPts val="1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>
                <a:solidFill>
                  <a:srgbClr val="000000"/>
                </a:solidFill>
              </a:rPr>
              <a:t>   A    B</a:t>
            </a:r>
          </a:p>
        </p:txBody>
      </p:sp>
      <p:sp>
        <p:nvSpPr>
          <p:cNvPr id="151563" name="Line 10"/>
          <p:cNvSpPr>
            <a:spLocks noChangeShapeType="1"/>
          </p:cNvSpPr>
          <p:nvPr/>
        </p:nvSpPr>
        <p:spPr bwMode="auto">
          <a:xfrm>
            <a:off x="2265363" y="4478338"/>
            <a:ext cx="3175" cy="3952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51564" name="Rectangle 11"/>
          <p:cNvSpPr>
            <a:spLocks noChangeArrowheads="1"/>
          </p:cNvSpPr>
          <p:nvPr/>
        </p:nvSpPr>
        <p:spPr bwMode="auto">
          <a:xfrm>
            <a:off x="4646613" y="1838325"/>
            <a:ext cx="7772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1565" name="Text Box 12"/>
          <p:cNvSpPr txBox="1">
            <a:spLocks noChangeArrowheads="1"/>
          </p:cNvSpPr>
          <p:nvPr/>
        </p:nvSpPr>
        <p:spPr bwMode="auto">
          <a:xfrm>
            <a:off x="5334000" y="3581400"/>
            <a:ext cx="1152525" cy="349702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0" tIns="36000" rIns="36000" bIns="36000">
            <a:spAutoFit/>
          </a:bodyPr>
          <a:lstStyle/>
          <a:p>
            <a:pPr algn="ctr">
              <a:spcBef>
                <a:spcPts val="1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dirty="0">
                <a:solidFill>
                  <a:srgbClr val="000000"/>
                </a:solidFill>
              </a:rPr>
              <a:t> B     </a:t>
            </a:r>
            <a:r>
              <a:rPr lang="cs-CZ" dirty="0" smtClean="0">
                <a:solidFill>
                  <a:srgbClr val="000000"/>
                </a:solidFill>
              </a:rPr>
              <a:t>A1      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51566" name="Line 13"/>
          <p:cNvSpPr>
            <a:spLocks noChangeShapeType="1"/>
          </p:cNvSpPr>
          <p:nvPr/>
        </p:nvSpPr>
        <p:spPr bwMode="auto">
          <a:xfrm>
            <a:off x="5715000" y="3581400"/>
            <a:ext cx="3175" cy="3952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51567" name="AutoShape 14"/>
          <p:cNvSpPr>
            <a:spLocks noChangeArrowheads="1"/>
          </p:cNvSpPr>
          <p:nvPr/>
        </p:nvSpPr>
        <p:spPr bwMode="auto">
          <a:xfrm>
            <a:off x="5508625" y="4292600"/>
            <a:ext cx="503238" cy="144463"/>
          </a:xfrm>
          <a:prstGeom prst="can">
            <a:avLst>
              <a:gd name="adj" fmla="val 25000"/>
            </a:avLst>
          </a:prstGeom>
          <a:solidFill>
            <a:srgbClr val="00CC99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1568" name="Oval 15"/>
          <p:cNvSpPr>
            <a:spLocks noChangeArrowheads="1"/>
          </p:cNvSpPr>
          <p:nvPr/>
        </p:nvSpPr>
        <p:spPr bwMode="auto">
          <a:xfrm>
            <a:off x="3205163" y="3573463"/>
            <a:ext cx="1438275" cy="647700"/>
          </a:xfrm>
          <a:prstGeom prst="ellips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1569" name="Text Box 16"/>
          <p:cNvSpPr txBox="1">
            <a:spLocks noChangeArrowheads="1"/>
          </p:cNvSpPr>
          <p:nvPr/>
        </p:nvSpPr>
        <p:spPr bwMode="auto">
          <a:xfrm>
            <a:off x="3203575" y="3716338"/>
            <a:ext cx="144145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800">
                <a:solidFill>
                  <a:srgbClr val="000000"/>
                </a:solidFill>
              </a:rPr>
              <a:t>Middleware</a:t>
            </a:r>
          </a:p>
        </p:txBody>
      </p:sp>
      <p:sp>
        <p:nvSpPr>
          <p:cNvPr id="151570" name="Line 17"/>
          <p:cNvSpPr>
            <a:spLocks noChangeShapeType="1"/>
          </p:cNvSpPr>
          <p:nvPr/>
        </p:nvSpPr>
        <p:spPr bwMode="auto">
          <a:xfrm>
            <a:off x="2700338" y="3068638"/>
            <a:ext cx="719137" cy="576262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51571" name="Line 18"/>
          <p:cNvSpPr>
            <a:spLocks noChangeShapeType="1"/>
          </p:cNvSpPr>
          <p:nvPr/>
        </p:nvSpPr>
        <p:spPr bwMode="auto">
          <a:xfrm>
            <a:off x="2411413" y="3933825"/>
            <a:ext cx="792162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51572" name="Line 19"/>
          <p:cNvSpPr>
            <a:spLocks noChangeShapeType="1"/>
          </p:cNvSpPr>
          <p:nvPr/>
        </p:nvSpPr>
        <p:spPr bwMode="auto">
          <a:xfrm flipV="1">
            <a:off x="2627313" y="4075113"/>
            <a:ext cx="720725" cy="57943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51573" name="Line 20"/>
          <p:cNvSpPr>
            <a:spLocks noChangeShapeType="1"/>
          </p:cNvSpPr>
          <p:nvPr/>
        </p:nvSpPr>
        <p:spPr bwMode="auto">
          <a:xfrm flipV="1">
            <a:off x="4643438" y="3787775"/>
            <a:ext cx="720725" cy="74613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51574" name="Text Box 21"/>
          <p:cNvSpPr txBox="1">
            <a:spLocks noChangeArrowheads="1"/>
          </p:cNvSpPr>
          <p:nvPr/>
        </p:nvSpPr>
        <p:spPr bwMode="auto">
          <a:xfrm>
            <a:off x="6300788" y="4005263"/>
            <a:ext cx="1800225" cy="703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000" dirty="0">
                <a:solidFill>
                  <a:srgbClr val="000000"/>
                </a:solidFill>
              </a:rPr>
              <a:t>Staré rozhraní pro A1</a:t>
            </a:r>
          </a:p>
        </p:txBody>
      </p:sp>
      <p:sp>
        <p:nvSpPr>
          <p:cNvPr id="151575" name="Line 22"/>
          <p:cNvSpPr>
            <a:spLocks noChangeShapeType="1"/>
          </p:cNvSpPr>
          <p:nvPr/>
        </p:nvSpPr>
        <p:spPr bwMode="auto">
          <a:xfrm>
            <a:off x="4643438" y="4005263"/>
            <a:ext cx="863600" cy="360362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51576" name="Text Box 23"/>
          <p:cNvSpPr txBox="1">
            <a:spLocks noChangeArrowheads="1"/>
          </p:cNvSpPr>
          <p:nvPr/>
        </p:nvSpPr>
        <p:spPr bwMode="auto">
          <a:xfrm>
            <a:off x="5651500" y="4437063"/>
            <a:ext cx="576263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>
                <a:solidFill>
                  <a:srgbClr val="000000"/>
                </a:solidFill>
              </a:rPr>
              <a:t>log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7019925" y="3573463"/>
            <a:ext cx="188913" cy="458787"/>
            <a:chOff x="4422" y="2251"/>
            <a:chExt cx="119" cy="289"/>
          </a:xfrm>
        </p:grpSpPr>
        <p:pic>
          <p:nvPicPr>
            <p:cNvPr id="151588" name="Picture 2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22" y="2251"/>
              <a:ext cx="119" cy="25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51589" name="Text Box 26"/>
            <p:cNvSpPr txBox="1">
              <a:spLocks noChangeArrowheads="1"/>
            </p:cNvSpPr>
            <p:nvPr/>
          </p:nvSpPr>
          <p:spPr bwMode="auto">
            <a:xfrm>
              <a:off x="4422" y="2251"/>
              <a:ext cx="119" cy="28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51578" name="Line 27"/>
          <p:cNvSpPr>
            <a:spLocks noChangeShapeType="1"/>
          </p:cNvSpPr>
          <p:nvPr/>
        </p:nvSpPr>
        <p:spPr bwMode="auto">
          <a:xfrm>
            <a:off x="6516688" y="3789363"/>
            <a:ext cx="430212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51579" name="Text Box 28"/>
          <p:cNvSpPr txBox="1">
            <a:spLocks noChangeArrowheads="1"/>
          </p:cNvSpPr>
          <p:nvPr/>
        </p:nvSpPr>
        <p:spPr bwMode="auto">
          <a:xfrm>
            <a:off x="3492500" y="2636838"/>
            <a:ext cx="1008063" cy="398462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>
                <a:solidFill>
                  <a:srgbClr val="000000"/>
                </a:solidFill>
              </a:rPr>
              <a:t>Portlet</a:t>
            </a:r>
          </a:p>
        </p:txBody>
      </p:sp>
      <p:sp>
        <p:nvSpPr>
          <p:cNvPr id="151580" name="Text Box 29"/>
          <p:cNvSpPr txBox="1">
            <a:spLocks noChangeArrowheads="1"/>
          </p:cNvSpPr>
          <p:nvPr/>
        </p:nvSpPr>
        <p:spPr bwMode="auto">
          <a:xfrm>
            <a:off x="3563938" y="4652963"/>
            <a:ext cx="865187" cy="398462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>
                <a:solidFill>
                  <a:srgbClr val="000000"/>
                </a:solidFill>
              </a:rPr>
              <a:t>UR</a:t>
            </a:r>
          </a:p>
        </p:txBody>
      </p:sp>
      <p:sp>
        <p:nvSpPr>
          <p:cNvPr id="151581" name="Line 30"/>
          <p:cNvSpPr>
            <a:spLocks noChangeShapeType="1"/>
          </p:cNvSpPr>
          <p:nvPr/>
        </p:nvSpPr>
        <p:spPr bwMode="auto">
          <a:xfrm flipH="1">
            <a:off x="3994150" y="3068638"/>
            <a:ext cx="74613" cy="50482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51582" name="Line 31"/>
          <p:cNvSpPr>
            <a:spLocks noChangeShapeType="1"/>
          </p:cNvSpPr>
          <p:nvPr/>
        </p:nvSpPr>
        <p:spPr bwMode="auto">
          <a:xfrm>
            <a:off x="3924300" y="4221163"/>
            <a:ext cx="71438" cy="4318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pic>
        <p:nvPicPr>
          <p:cNvPr id="151583" name="Picture 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2636838"/>
            <a:ext cx="190500" cy="411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1584" name="Picture 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4652963"/>
            <a:ext cx="190500" cy="411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1585" name="Line 34"/>
          <p:cNvSpPr>
            <a:spLocks noChangeShapeType="1"/>
          </p:cNvSpPr>
          <p:nvPr/>
        </p:nvSpPr>
        <p:spPr bwMode="auto">
          <a:xfrm>
            <a:off x="4427538" y="4868863"/>
            <a:ext cx="576262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51586" name="Line 35"/>
          <p:cNvSpPr>
            <a:spLocks noChangeShapeType="1"/>
          </p:cNvSpPr>
          <p:nvPr/>
        </p:nvSpPr>
        <p:spPr bwMode="auto">
          <a:xfrm>
            <a:off x="4500563" y="2852738"/>
            <a:ext cx="792162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51587" name="Text Box 36"/>
          <p:cNvSpPr txBox="1">
            <a:spLocks noChangeArrowheads="1"/>
          </p:cNvSpPr>
          <p:nvPr/>
        </p:nvSpPr>
        <p:spPr bwMode="auto">
          <a:xfrm>
            <a:off x="533400" y="5486400"/>
            <a:ext cx="7772400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>
                <a:solidFill>
                  <a:srgbClr val="000000"/>
                </a:solidFill>
              </a:rPr>
              <a:t>Nástroje na programování přeřazených bran jsou stejné jako u portálů/portletů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97BAD3A-9AA1-40F1-8FEB-9926243411E6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117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52579" name="Text Box 2"/>
          <p:cNvSpPr txBox="1">
            <a:spLocks noChangeArrowheads="1"/>
          </p:cNvSpPr>
          <p:nvPr/>
        </p:nvSpPr>
        <p:spPr bwMode="auto">
          <a:xfrm>
            <a:off x="685800" y="525463"/>
            <a:ext cx="7772400" cy="1311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000">
                <a:solidFill>
                  <a:srgbClr val="000000"/>
                </a:solidFill>
                <a:latin typeface="Comic Sans MS" pitchFamily="64" charset="0"/>
              </a:rPr>
              <a:t>SOA s přeřazenými branami, konkrétní propojení</a:t>
            </a:r>
          </a:p>
        </p:txBody>
      </p:sp>
      <p:sp>
        <p:nvSpPr>
          <p:cNvPr id="152580" name="Text Box 3"/>
          <p:cNvSpPr txBox="1">
            <a:spLocks noChangeArrowheads="1"/>
          </p:cNvSpPr>
          <p:nvPr/>
        </p:nvSpPr>
        <p:spPr bwMode="auto">
          <a:xfrm>
            <a:off x="6705600" y="3352800"/>
            <a:ext cx="16002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2581" name="Text Box 4"/>
          <p:cNvSpPr txBox="1">
            <a:spLocks noChangeArrowheads="1"/>
          </p:cNvSpPr>
          <p:nvPr/>
        </p:nvSpPr>
        <p:spPr bwMode="auto">
          <a:xfrm>
            <a:off x="1717675" y="2852738"/>
            <a:ext cx="1008063" cy="398462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18000" tIns="46800" rIns="90000" bIns="46800">
            <a:spAutoFit/>
          </a:bodyPr>
          <a:lstStyle/>
          <a:p>
            <a:pPr algn="r">
              <a:spcBef>
                <a:spcPts val="1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>
                <a:solidFill>
                  <a:srgbClr val="000000"/>
                </a:solidFill>
              </a:rPr>
              <a:t>   A    B</a:t>
            </a:r>
          </a:p>
        </p:txBody>
      </p:sp>
      <p:sp>
        <p:nvSpPr>
          <p:cNvPr id="152582" name="Line 5"/>
          <p:cNvSpPr>
            <a:spLocks noChangeShapeType="1"/>
          </p:cNvSpPr>
          <p:nvPr/>
        </p:nvSpPr>
        <p:spPr bwMode="auto">
          <a:xfrm>
            <a:off x="2365375" y="2852738"/>
            <a:ext cx="3175" cy="3952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52583" name="Text Box 6"/>
          <p:cNvSpPr txBox="1">
            <a:spLocks noChangeArrowheads="1"/>
          </p:cNvSpPr>
          <p:nvPr/>
        </p:nvSpPr>
        <p:spPr bwMode="auto">
          <a:xfrm>
            <a:off x="1428750" y="3716338"/>
            <a:ext cx="1008063" cy="398462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18000" tIns="46800" rIns="90000" bIns="46800">
            <a:spAutoFit/>
          </a:bodyPr>
          <a:lstStyle/>
          <a:p>
            <a:pPr algn="r">
              <a:spcBef>
                <a:spcPts val="1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>
                <a:solidFill>
                  <a:srgbClr val="000000"/>
                </a:solidFill>
              </a:rPr>
              <a:t>   A    B</a:t>
            </a:r>
          </a:p>
        </p:txBody>
      </p:sp>
      <p:sp>
        <p:nvSpPr>
          <p:cNvPr id="152584" name="Line 7"/>
          <p:cNvSpPr>
            <a:spLocks noChangeShapeType="1"/>
          </p:cNvSpPr>
          <p:nvPr/>
        </p:nvSpPr>
        <p:spPr bwMode="auto">
          <a:xfrm>
            <a:off x="2076450" y="3716338"/>
            <a:ext cx="3175" cy="3952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52585" name="Rectangle 8"/>
          <p:cNvSpPr>
            <a:spLocks noChangeArrowheads="1"/>
          </p:cNvSpPr>
          <p:nvPr/>
        </p:nvSpPr>
        <p:spPr bwMode="auto">
          <a:xfrm>
            <a:off x="900113" y="2743200"/>
            <a:ext cx="7772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2586" name="Text Box 9"/>
          <p:cNvSpPr txBox="1">
            <a:spLocks noChangeArrowheads="1"/>
          </p:cNvSpPr>
          <p:nvPr/>
        </p:nvSpPr>
        <p:spPr bwMode="auto">
          <a:xfrm>
            <a:off x="1643063" y="4495800"/>
            <a:ext cx="1008062" cy="398463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18000" tIns="46800" rIns="90000" bIns="46800">
            <a:spAutoFit/>
          </a:bodyPr>
          <a:lstStyle/>
          <a:p>
            <a:pPr algn="r">
              <a:spcBef>
                <a:spcPts val="1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>
                <a:solidFill>
                  <a:srgbClr val="000000"/>
                </a:solidFill>
              </a:rPr>
              <a:t>   A    B</a:t>
            </a:r>
          </a:p>
        </p:txBody>
      </p:sp>
      <p:sp>
        <p:nvSpPr>
          <p:cNvPr id="152587" name="Line 10"/>
          <p:cNvSpPr>
            <a:spLocks noChangeShapeType="1"/>
          </p:cNvSpPr>
          <p:nvPr/>
        </p:nvSpPr>
        <p:spPr bwMode="auto">
          <a:xfrm>
            <a:off x="2308225" y="4478338"/>
            <a:ext cx="3175" cy="3952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52588" name="Rectangle 11"/>
          <p:cNvSpPr>
            <a:spLocks noChangeArrowheads="1"/>
          </p:cNvSpPr>
          <p:nvPr/>
        </p:nvSpPr>
        <p:spPr bwMode="auto">
          <a:xfrm>
            <a:off x="4646613" y="1838325"/>
            <a:ext cx="7772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2589" name="Text Box 12"/>
          <p:cNvSpPr txBox="1">
            <a:spLocks noChangeArrowheads="1"/>
          </p:cNvSpPr>
          <p:nvPr/>
        </p:nvSpPr>
        <p:spPr bwMode="auto">
          <a:xfrm>
            <a:off x="5389563" y="3573463"/>
            <a:ext cx="1152525" cy="398462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18000" tIns="46800" rIns="90000" bIns="46800">
            <a:spAutoFit/>
          </a:bodyPr>
          <a:lstStyle/>
          <a:p>
            <a:pPr algn="r">
              <a:spcBef>
                <a:spcPts val="1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>
                <a:solidFill>
                  <a:srgbClr val="000000"/>
                </a:solidFill>
              </a:rPr>
              <a:t>   A1    B</a:t>
            </a:r>
          </a:p>
        </p:txBody>
      </p:sp>
      <p:sp>
        <p:nvSpPr>
          <p:cNvPr id="152590" name="Line 13"/>
          <p:cNvSpPr>
            <a:spLocks noChangeShapeType="1"/>
          </p:cNvSpPr>
          <p:nvPr/>
        </p:nvSpPr>
        <p:spPr bwMode="auto">
          <a:xfrm>
            <a:off x="6037263" y="3573463"/>
            <a:ext cx="3175" cy="3952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52591" name="AutoShape 14"/>
          <p:cNvSpPr>
            <a:spLocks noChangeArrowheads="1"/>
          </p:cNvSpPr>
          <p:nvPr/>
        </p:nvSpPr>
        <p:spPr bwMode="auto">
          <a:xfrm>
            <a:off x="5508625" y="4292600"/>
            <a:ext cx="503238" cy="144463"/>
          </a:xfrm>
          <a:prstGeom prst="can">
            <a:avLst>
              <a:gd name="adj" fmla="val 25000"/>
            </a:avLst>
          </a:prstGeom>
          <a:solidFill>
            <a:srgbClr val="00CC99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2592" name="Oval 15"/>
          <p:cNvSpPr>
            <a:spLocks noChangeArrowheads="1"/>
          </p:cNvSpPr>
          <p:nvPr/>
        </p:nvSpPr>
        <p:spPr bwMode="auto">
          <a:xfrm>
            <a:off x="3205163" y="3573463"/>
            <a:ext cx="1438275" cy="647700"/>
          </a:xfrm>
          <a:prstGeom prst="ellips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2593" name="Text Box 16"/>
          <p:cNvSpPr txBox="1">
            <a:spLocks noChangeArrowheads="1"/>
          </p:cNvSpPr>
          <p:nvPr/>
        </p:nvSpPr>
        <p:spPr bwMode="auto">
          <a:xfrm>
            <a:off x="3203575" y="3716338"/>
            <a:ext cx="144145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800" dirty="0" err="1">
                <a:solidFill>
                  <a:srgbClr val="000000"/>
                </a:solidFill>
              </a:rPr>
              <a:t>Middleware</a:t>
            </a:r>
            <a:endParaRPr lang="cs-CZ" sz="1800" dirty="0">
              <a:solidFill>
                <a:srgbClr val="000000"/>
              </a:solidFill>
            </a:endParaRPr>
          </a:p>
        </p:txBody>
      </p:sp>
      <p:sp>
        <p:nvSpPr>
          <p:cNvPr id="152594" name="Line 17"/>
          <p:cNvSpPr>
            <a:spLocks noChangeShapeType="1"/>
          </p:cNvSpPr>
          <p:nvPr/>
        </p:nvSpPr>
        <p:spPr bwMode="auto">
          <a:xfrm>
            <a:off x="2700338" y="3068638"/>
            <a:ext cx="503237" cy="4318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52595" name="Line 18"/>
          <p:cNvSpPr>
            <a:spLocks noChangeShapeType="1"/>
          </p:cNvSpPr>
          <p:nvPr/>
        </p:nvSpPr>
        <p:spPr bwMode="auto">
          <a:xfrm>
            <a:off x="2411413" y="3933825"/>
            <a:ext cx="792162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52596" name="Line 19"/>
          <p:cNvSpPr>
            <a:spLocks noChangeShapeType="1"/>
          </p:cNvSpPr>
          <p:nvPr/>
        </p:nvSpPr>
        <p:spPr bwMode="auto">
          <a:xfrm flipV="1">
            <a:off x="2627313" y="4219575"/>
            <a:ext cx="431800" cy="43497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52597" name="Line 20"/>
          <p:cNvSpPr>
            <a:spLocks noChangeShapeType="1"/>
          </p:cNvSpPr>
          <p:nvPr/>
        </p:nvSpPr>
        <p:spPr bwMode="auto">
          <a:xfrm>
            <a:off x="4787900" y="3644900"/>
            <a:ext cx="576263" cy="144463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52598" name="Text Box 21"/>
          <p:cNvSpPr txBox="1">
            <a:spLocks noChangeArrowheads="1"/>
          </p:cNvSpPr>
          <p:nvPr/>
        </p:nvSpPr>
        <p:spPr bwMode="auto">
          <a:xfrm>
            <a:off x="6629400" y="3962400"/>
            <a:ext cx="1800225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>
                <a:solidFill>
                  <a:srgbClr val="000000"/>
                </a:solidFill>
              </a:rPr>
              <a:t>Staré rozhraní pro A1</a:t>
            </a:r>
          </a:p>
        </p:txBody>
      </p:sp>
      <p:sp>
        <p:nvSpPr>
          <p:cNvPr id="152599" name="Line 22"/>
          <p:cNvSpPr>
            <a:spLocks noChangeShapeType="1"/>
          </p:cNvSpPr>
          <p:nvPr/>
        </p:nvSpPr>
        <p:spPr bwMode="auto">
          <a:xfrm>
            <a:off x="4427538" y="4149725"/>
            <a:ext cx="1079500" cy="2159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52600" name="Text Box 23"/>
          <p:cNvSpPr txBox="1">
            <a:spLocks noChangeArrowheads="1"/>
          </p:cNvSpPr>
          <p:nvPr/>
        </p:nvSpPr>
        <p:spPr bwMode="auto">
          <a:xfrm>
            <a:off x="5651500" y="4437063"/>
            <a:ext cx="576263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>
                <a:solidFill>
                  <a:srgbClr val="000000"/>
                </a:solidFill>
              </a:rPr>
              <a:t>log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7045325" y="3573463"/>
            <a:ext cx="188913" cy="458787"/>
            <a:chOff x="4438" y="2251"/>
            <a:chExt cx="119" cy="289"/>
          </a:xfrm>
        </p:grpSpPr>
        <p:pic>
          <p:nvPicPr>
            <p:cNvPr id="152620" name="Picture 2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38" y="2251"/>
              <a:ext cx="119" cy="25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52621" name="Text Box 26"/>
            <p:cNvSpPr txBox="1">
              <a:spLocks noChangeArrowheads="1"/>
            </p:cNvSpPr>
            <p:nvPr/>
          </p:nvSpPr>
          <p:spPr bwMode="auto">
            <a:xfrm>
              <a:off x="4438" y="2251"/>
              <a:ext cx="119" cy="28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52602" name="Line 27"/>
          <p:cNvSpPr>
            <a:spLocks noChangeShapeType="1"/>
          </p:cNvSpPr>
          <p:nvPr/>
        </p:nvSpPr>
        <p:spPr bwMode="auto">
          <a:xfrm>
            <a:off x="6542088" y="3789363"/>
            <a:ext cx="430212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52603" name="Text Box 28"/>
          <p:cNvSpPr txBox="1">
            <a:spLocks noChangeArrowheads="1"/>
          </p:cNvSpPr>
          <p:nvPr/>
        </p:nvSpPr>
        <p:spPr bwMode="auto">
          <a:xfrm>
            <a:off x="3660775" y="2636838"/>
            <a:ext cx="865188" cy="398462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>
                <a:solidFill>
                  <a:srgbClr val="000000"/>
                </a:solidFill>
              </a:rPr>
              <a:t>UR</a:t>
            </a:r>
          </a:p>
        </p:txBody>
      </p:sp>
      <p:sp>
        <p:nvSpPr>
          <p:cNvPr id="152604" name="Text Box 29"/>
          <p:cNvSpPr txBox="1">
            <a:spLocks noChangeArrowheads="1"/>
          </p:cNvSpPr>
          <p:nvPr/>
        </p:nvSpPr>
        <p:spPr bwMode="auto">
          <a:xfrm>
            <a:off x="3606800" y="4648200"/>
            <a:ext cx="865188" cy="398463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>
                <a:solidFill>
                  <a:srgbClr val="000000"/>
                </a:solidFill>
              </a:rPr>
              <a:t>UR</a:t>
            </a:r>
          </a:p>
        </p:txBody>
      </p:sp>
      <p:sp>
        <p:nvSpPr>
          <p:cNvPr id="152605" name="Line 30"/>
          <p:cNvSpPr>
            <a:spLocks noChangeShapeType="1"/>
          </p:cNvSpPr>
          <p:nvPr/>
        </p:nvSpPr>
        <p:spPr bwMode="auto">
          <a:xfrm flipH="1">
            <a:off x="3994150" y="3068638"/>
            <a:ext cx="74613" cy="50482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52606" name="Line 31"/>
          <p:cNvSpPr>
            <a:spLocks noChangeShapeType="1"/>
          </p:cNvSpPr>
          <p:nvPr/>
        </p:nvSpPr>
        <p:spPr bwMode="auto">
          <a:xfrm>
            <a:off x="3924300" y="4221163"/>
            <a:ext cx="71438" cy="4318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pic>
        <p:nvPicPr>
          <p:cNvPr id="152607" name="Picture 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2636838"/>
            <a:ext cx="190500" cy="411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2608" name="Picture 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4648200"/>
            <a:ext cx="190500" cy="411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2609" name="Line 34"/>
          <p:cNvSpPr>
            <a:spLocks noChangeShapeType="1"/>
          </p:cNvSpPr>
          <p:nvPr/>
        </p:nvSpPr>
        <p:spPr bwMode="auto">
          <a:xfrm>
            <a:off x="4427538" y="4868863"/>
            <a:ext cx="576262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52610" name="Line 35"/>
          <p:cNvSpPr>
            <a:spLocks noChangeShapeType="1"/>
          </p:cNvSpPr>
          <p:nvPr/>
        </p:nvSpPr>
        <p:spPr bwMode="auto">
          <a:xfrm>
            <a:off x="4500563" y="2852738"/>
            <a:ext cx="792162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52611" name="Text Box 36"/>
          <p:cNvSpPr txBox="1">
            <a:spLocks noChangeArrowheads="1"/>
          </p:cNvSpPr>
          <p:nvPr/>
        </p:nvSpPr>
        <p:spPr bwMode="auto">
          <a:xfrm>
            <a:off x="684213" y="5373688"/>
            <a:ext cx="431800" cy="234950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72000" tIns="10800" rIns="72000" bIns="10800">
            <a:spAutoFit/>
          </a:bodyPr>
          <a:lstStyle/>
          <a:p>
            <a:pPr>
              <a:spcBef>
                <a:spcPts val="87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400">
                <a:solidFill>
                  <a:srgbClr val="000000"/>
                </a:solidFill>
              </a:rPr>
              <a:t>PB</a:t>
            </a:r>
          </a:p>
        </p:txBody>
      </p:sp>
      <p:sp>
        <p:nvSpPr>
          <p:cNvPr id="152612" name="Text Box 37"/>
          <p:cNvSpPr txBox="1">
            <a:spLocks noChangeArrowheads="1"/>
          </p:cNvSpPr>
          <p:nvPr/>
        </p:nvSpPr>
        <p:spPr bwMode="auto">
          <a:xfrm>
            <a:off x="3132138" y="3500438"/>
            <a:ext cx="431800" cy="23495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72000" tIns="10800" rIns="72000" bIns="10800">
            <a:spAutoFit/>
          </a:bodyPr>
          <a:lstStyle/>
          <a:p>
            <a:pPr>
              <a:spcBef>
                <a:spcPts val="87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400">
                <a:solidFill>
                  <a:srgbClr val="000000"/>
                </a:solidFill>
              </a:rPr>
              <a:t>PB</a:t>
            </a:r>
          </a:p>
        </p:txBody>
      </p:sp>
      <p:sp>
        <p:nvSpPr>
          <p:cNvPr id="152613" name="Text Box 38"/>
          <p:cNvSpPr txBox="1">
            <a:spLocks noChangeArrowheads="1"/>
          </p:cNvSpPr>
          <p:nvPr/>
        </p:nvSpPr>
        <p:spPr bwMode="auto">
          <a:xfrm>
            <a:off x="3059113" y="4076700"/>
            <a:ext cx="431800" cy="23495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72000" tIns="10800" rIns="72000" bIns="10800">
            <a:spAutoFit/>
          </a:bodyPr>
          <a:lstStyle/>
          <a:p>
            <a:pPr>
              <a:spcBef>
                <a:spcPts val="87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400">
                <a:solidFill>
                  <a:srgbClr val="000000"/>
                </a:solidFill>
              </a:rPr>
              <a:t>PB</a:t>
            </a:r>
          </a:p>
        </p:txBody>
      </p:sp>
      <p:sp>
        <p:nvSpPr>
          <p:cNvPr id="152614" name="Text Box 39"/>
          <p:cNvSpPr txBox="1">
            <a:spLocks noChangeArrowheads="1"/>
          </p:cNvSpPr>
          <p:nvPr/>
        </p:nvSpPr>
        <p:spPr bwMode="auto">
          <a:xfrm>
            <a:off x="4356100" y="3500438"/>
            <a:ext cx="431800" cy="23495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72000" tIns="10800" rIns="72000" bIns="10800">
            <a:spAutoFit/>
          </a:bodyPr>
          <a:lstStyle/>
          <a:p>
            <a:pPr>
              <a:spcBef>
                <a:spcPts val="87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400">
                <a:solidFill>
                  <a:srgbClr val="000000"/>
                </a:solidFill>
              </a:rPr>
              <a:t>PB</a:t>
            </a:r>
          </a:p>
        </p:txBody>
      </p:sp>
      <p:sp>
        <p:nvSpPr>
          <p:cNvPr id="152615" name="Text Box 40"/>
          <p:cNvSpPr txBox="1">
            <a:spLocks noChangeArrowheads="1"/>
          </p:cNvSpPr>
          <p:nvPr/>
        </p:nvSpPr>
        <p:spPr bwMode="auto">
          <a:xfrm>
            <a:off x="4572000" y="3860800"/>
            <a:ext cx="431800" cy="23495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72000" tIns="10800" rIns="72000" bIns="10800">
            <a:spAutoFit/>
          </a:bodyPr>
          <a:lstStyle/>
          <a:p>
            <a:pPr>
              <a:spcBef>
                <a:spcPts val="87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400">
                <a:solidFill>
                  <a:srgbClr val="000000"/>
                </a:solidFill>
              </a:rPr>
              <a:t>PB</a:t>
            </a:r>
          </a:p>
        </p:txBody>
      </p:sp>
      <p:sp>
        <p:nvSpPr>
          <p:cNvPr id="152616" name="Line 41"/>
          <p:cNvSpPr>
            <a:spLocks noChangeShapeType="1"/>
          </p:cNvSpPr>
          <p:nvPr/>
        </p:nvSpPr>
        <p:spPr bwMode="auto">
          <a:xfrm flipV="1">
            <a:off x="5003800" y="3860800"/>
            <a:ext cx="360363" cy="14763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52617" name="Text Box 42"/>
          <p:cNvSpPr txBox="1">
            <a:spLocks noChangeArrowheads="1"/>
          </p:cNvSpPr>
          <p:nvPr/>
        </p:nvSpPr>
        <p:spPr bwMode="auto">
          <a:xfrm>
            <a:off x="1116013" y="5229225"/>
            <a:ext cx="7127875" cy="161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dirty="0">
                <a:solidFill>
                  <a:srgbClr val="000000"/>
                </a:solidFill>
              </a:rPr>
              <a:t>Předřazená brána, může jich být pro danou službu více, mohou i chybět. Pozor! B a PB mohou případně komunikovat přes internet, PB je příklad konektoru jako </a:t>
            </a:r>
            <a:r>
              <a:rPr lang="cs-CZ" b="1" dirty="0" err="1">
                <a:solidFill>
                  <a:srgbClr val="000000"/>
                </a:solidFill>
              </a:rPr>
              <a:t>služby.PB</a:t>
            </a:r>
            <a:r>
              <a:rPr lang="cs-CZ" b="1" dirty="0">
                <a:solidFill>
                  <a:srgbClr val="000000"/>
                </a:solidFill>
              </a:rPr>
              <a:t> mohou zajistit, aby </a:t>
            </a:r>
            <a:r>
              <a:rPr lang="cs-CZ" b="1" dirty="0" err="1">
                <a:solidFill>
                  <a:srgbClr val="000000"/>
                </a:solidFill>
              </a:rPr>
              <a:t>midleware</a:t>
            </a:r>
            <a:r>
              <a:rPr lang="cs-CZ" b="1" dirty="0">
                <a:solidFill>
                  <a:srgbClr val="000000"/>
                </a:solidFill>
              </a:rPr>
              <a:t> komunikoval zprávy v jednotném formátu (viz ESB)</a:t>
            </a:r>
          </a:p>
        </p:txBody>
      </p:sp>
      <p:sp>
        <p:nvSpPr>
          <p:cNvPr id="44" name="Line 41"/>
          <p:cNvSpPr>
            <a:spLocks noChangeShapeType="1"/>
          </p:cNvSpPr>
          <p:nvPr/>
        </p:nvSpPr>
        <p:spPr bwMode="auto">
          <a:xfrm flipH="1" flipV="1">
            <a:off x="5003800" y="4076700"/>
            <a:ext cx="647700" cy="215900"/>
          </a:xfrm>
          <a:prstGeom prst="line">
            <a:avLst/>
          </a:prstGeom>
          <a:noFill/>
          <a:ln w="9360" cap="sq">
            <a:solidFill>
              <a:srgbClr val="FF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" name="TextovéPole 44"/>
          <p:cNvSpPr txBox="1">
            <a:spLocks noChangeArrowheads="1"/>
          </p:cNvSpPr>
          <p:nvPr/>
        </p:nvSpPr>
        <p:spPr bwMode="auto">
          <a:xfrm>
            <a:off x="6011863" y="4724400"/>
            <a:ext cx="2447925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solidFill>
                  <a:schemeClr val="tx1"/>
                </a:solidFill>
              </a:rPr>
              <a:t>Logovat může i PB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C34E15C-DB9D-4A8F-A382-2EA729470C64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118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53603" name="Text Box 2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400">
                <a:solidFill>
                  <a:srgbClr val="000000"/>
                </a:solidFill>
                <a:latin typeface="Comic Sans MS" pitchFamily="64" charset="0"/>
              </a:rPr>
              <a:t>Jak implementovat brány</a:t>
            </a:r>
          </a:p>
        </p:txBody>
      </p:sp>
      <p:sp>
        <p:nvSpPr>
          <p:cNvPr id="153604" name="Text Box 3"/>
          <p:cNvSpPr txBox="1">
            <a:spLocks noChangeArrowheads="1"/>
          </p:cNvSpPr>
          <p:nvPr/>
        </p:nvSpPr>
        <p:spPr bwMode="auto">
          <a:xfrm>
            <a:off x="395536" y="1752600"/>
            <a:ext cx="8352928" cy="434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608013" indent="-608013">
              <a:lnSpc>
                <a:spcPct val="90000"/>
              </a:lnSpc>
              <a:spcBef>
                <a:spcPts val="800"/>
              </a:spcBef>
              <a:buFont typeface="Times New Roman" pitchFamily="16" charset="0"/>
              <a:buAutoNum type="arabicPeriod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cs-CZ" sz="3200" dirty="0">
                <a:solidFill>
                  <a:srgbClr val="000000"/>
                </a:solidFill>
              </a:rPr>
              <a:t>Integrovat do komponent</a:t>
            </a:r>
          </a:p>
          <a:p>
            <a:pPr marL="608013" indent="-608013">
              <a:lnSpc>
                <a:spcPct val="90000"/>
              </a:lnSpc>
              <a:spcBef>
                <a:spcPts val="800"/>
              </a:spcBef>
              <a:buFont typeface="Times New Roman" pitchFamily="16" charset="0"/>
              <a:buAutoNum type="arabicPeriod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cs-CZ" sz="3200" dirty="0">
                <a:solidFill>
                  <a:srgbClr val="000000"/>
                </a:solidFill>
              </a:rPr>
              <a:t>Jako zcela plnoprávné služby</a:t>
            </a:r>
          </a:p>
          <a:p>
            <a:pPr marL="608013" indent="-608013">
              <a:lnSpc>
                <a:spcPct val="90000"/>
              </a:lnSpc>
              <a:spcBef>
                <a:spcPts val="800"/>
              </a:spcBef>
              <a:buFont typeface="Times New Roman" pitchFamily="16" charset="0"/>
              <a:buAutoNum type="arabicPeriod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cs-CZ" sz="3200" dirty="0">
                <a:solidFill>
                  <a:srgbClr val="000000"/>
                </a:solidFill>
              </a:rPr>
              <a:t>Integrovat do </a:t>
            </a:r>
            <a:r>
              <a:rPr lang="cs-CZ" sz="3200" dirty="0" err="1">
                <a:solidFill>
                  <a:srgbClr val="000000"/>
                </a:solidFill>
              </a:rPr>
              <a:t>middlewaru</a:t>
            </a:r>
            <a:endParaRPr lang="cs-CZ" sz="3200" dirty="0">
              <a:solidFill>
                <a:srgbClr val="000000"/>
              </a:solidFill>
            </a:endParaRPr>
          </a:p>
          <a:p>
            <a:pPr marL="608013" indent="-608013">
              <a:lnSpc>
                <a:spcPct val="90000"/>
              </a:lnSpc>
              <a:spcBef>
                <a:spcPts val="800"/>
              </a:spcBef>
              <a:buFont typeface="Times New Roman" pitchFamily="16" charset="0"/>
              <a:buAutoNum type="arabicPeriod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cs-CZ" sz="3200" dirty="0">
                <a:solidFill>
                  <a:srgbClr val="000000"/>
                </a:solidFill>
              </a:rPr>
              <a:t>Kombinovat přístupy (dvoustupňové rozhraní: vnitřní brána - </a:t>
            </a:r>
            <a:r>
              <a:rPr lang="cs-CZ" sz="3200" dirty="0" err="1">
                <a:solidFill>
                  <a:srgbClr val="000000"/>
                </a:solidFill>
              </a:rPr>
              <a:t>wrapper</a:t>
            </a:r>
            <a:r>
              <a:rPr lang="cs-CZ" sz="3200" dirty="0">
                <a:solidFill>
                  <a:srgbClr val="000000"/>
                </a:solidFill>
              </a:rPr>
              <a:t> a předřazená brána PB), to </a:t>
            </a:r>
            <a:r>
              <a:rPr lang="cs-CZ" sz="3200" dirty="0" smtClean="0">
                <a:solidFill>
                  <a:srgbClr val="000000"/>
                </a:solidFill>
              </a:rPr>
              <a:t>preferujeme</a:t>
            </a:r>
          </a:p>
          <a:p>
            <a:pPr marL="608013" indent="-608013">
              <a:lnSpc>
                <a:spcPct val="90000"/>
              </a:lnSpc>
              <a:spcBef>
                <a:spcPts val="800"/>
              </a:spcBef>
              <a:buFont typeface="Times New Roman" pitchFamily="16" charset="0"/>
              <a:buAutoNum type="arabicPeriod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cs-CZ" sz="3200" dirty="0" smtClean="0">
                <a:solidFill>
                  <a:srgbClr val="000000"/>
                </a:solidFill>
              </a:rPr>
              <a:t>!! I </a:t>
            </a:r>
            <a:r>
              <a:rPr lang="cs-CZ" sz="3200" dirty="0" err="1" smtClean="0">
                <a:solidFill>
                  <a:srgbClr val="000000"/>
                </a:solidFill>
              </a:rPr>
              <a:t>midleware</a:t>
            </a:r>
            <a:r>
              <a:rPr lang="cs-CZ" sz="3200" dirty="0" smtClean="0">
                <a:solidFill>
                  <a:srgbClr val="000000"/>
                </a:solidFill>
              </a:rPr>
              <a:t> může obsahovat infrastrukturní (architekturní) služby, takové SOA nazveme konfederací</a:t>
            </a:r>
            <a:endParaRPr lang="cs-CZ" sz="3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Nadpis 1"/>
          <p:cNvSpPr>
            <a:spLocks noGrp="1"/>
          </p:cNvSpPr>
          <p:nvPr>
            <p:ph type="title"/>
          </p:nvPr>
        </p:nvSpPr>
        <p:spPr>
          <a:xfrm>
            <a:off x="900113" y="0"/>
            <a:ext cx="7770812" cy="1079500"/>
          </a:xfrm>
        </p:spPr>
        <p:txBody>
          <a:bodyPr/>
          <a:lstStyle/>
          <a:p>
            <a:r>
              <a:rPr lang="cs-CZ" smtClean="0"/>
              <a:t>Vícevrstvé rozhraní</a:t>
            </a:r>
          </a:p>
        </p:txBody>
      </p:sp>
      <p:sp>
        <p:nvSpPr>
          <p:cNvPr id="154627" name="TextovéPole 3"/>
          <p:cNvSpPr txBox="1">
            <a:spLocks noChangeArrowheads="1"/>
          </p:cNvSpPr>
          <p:nvPr/>
        </p:nvSpPr>
        <p:spPr bwMode="auto">
          <a:xfrm>
            <a:off x="2700338" y="5373688"/>
            <a:ext cx="3095625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>
                <a:solidFill>
                  <a:schemeClr val="tx1"/>
                </a:solidFill>
              </a:rPr>
              <a:t> Aplikace (i síť  aplikací)</a:t>
            </a:r>
          </a:p>
        </p:txBody>
      </p:sp>
      <p:sp>
        <p:nvSpPr>
          <p:cNvPr id="154628" name="TextovéPole 4"/>
          <p:cNvSpPr txBox="1">
            <a:spLocks noChangeArrowheads="1"/>
          </p:cNvSpPr>
          <p:nvPr/>
        </p:nvSpPr>
        <p:spPr bwMode="auto">
          <a:xfrm>
            <a:off x="2700338" y="4941888"/>
            <a:ext cx="3095625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>
                <a:solidFill>
                  <a:schemeClr val="tx1"/>
                </a:solidFill>
              </a:rPr>
              <a:t> Aplikační rozhraní</a:t>
            </a:r>
          </a:p>
        </p:txBody>
      </p:sp>
      <p:sp>
        <p:nvSpPr>
          <p:cNvPr id="154629" name="TextovéPole 5"/>
          <p:cNvSpPr txBox="1">
            <a:spLocks noChangeArrowheads="1"/>
          </p:cNvSpPr>
          <p:nvPr/>
        </p:nvSpPr>
        <p:spPr bwMode="auto">
          <a:xfrm>
            <a:off x="2700338" y="4221163"/>
            <a:ext cx="2016125" cy="708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>
                <a:solidFill>
                  <a:schemeClr val="tx1"/>
                </a:solidFill>
              </a:rPr>
              <a:t> Aplikační rozhraní, zprávy</a:t>
            </a:r>
          </a:p>
        </p:txBody>
      </p:sp>
      <p:sp>
        <p:nvSpPr>
          <p:cNvPr id="154630" name="TextovéPole 6"/>
          <p:cNvSpPr txBox="1">
            <a:spLocks noChangeArrowheads="1"/>
          </p:cNvSpPr>
          <p:nvPr/>
        </p:nvSpPr>
        <p:spPr bwMode="auto">
          <a:xfrm>
            <a:off x="2771775" y="2420938"/>
            <a:ext cx="3095625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>
                <a:solidFill>
                  <a:schemeClr val="tx1"/>
                </a:solidFill>
              </a:rPr>
              <a:t> Předřazená brána</a:t>
            </a:r>
          </a:p>
        </p:txBody>
      </p:sp>
      <p:cxnSp>
        <p:nvCxnSpPr>
          <p:cNvPr id="154631" name="Přímá spojovací šipka 8"/>
          <p:cNvCxnSpPr>
            <a:cxnSpLocks noChangeShapeType="1"/>
          </p:cNvCxnSpPr>
          <p:nvPr/>
        </p:nvCxnSpPr>
        <p:spPr bwMode="auto">
          <a:xfrm>
            <a:off x="3635375" y="2781300"/>
            <a:ext cx="36513" cy="13684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54632" name="TextovéPole 10"/>
          <p:cNvSpPr txBox="1">
            <a:spLocks noChangeArrowheads="1"/>
          </p:cNvSpPr>
          <p:nvPr/>
        </p:nvSpPr>
        <p:spPr bwMode="auto">
          <a:xfrm>
            <a:off x="1476375" y="3284538"/>
            <a:ext cx="2016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>
                <a:solidFill>
                  <a:schemeClr val="tx1"/>
                </a:solidFill>
              </a:rPr>
              <a:t> jemnozrnné zprávy</a:t>
            </a:r>
          </a:p>
        </p:txBody>
      </p:sp>
      <p:cxnSp>
        <p:nvCxnSpPr>
          <p:cNvPr id="154633" name="Přímá spojovací šipka 11"/>
          <p:cNvCxnSpPr>
            <a:cxnSpLocks noChangeShapeType="1"/>
          </p:cNvCxnSpPr>
          <p:nvPr/>
        </p:nvCxnSpPr>
        <p:spPr bwMode="auto">
          <a:xfrm>
            <a:off x="5076825" y="2781300"/>
            <a:ext cx="71438" cy="2160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154634" name="Přímá spojovací šipka 13"/>
          <p:cNvCxnSpPr>
            <a:cxnSpLocks noChangeShapeType="1"/>
          </p:cNvCxnSpPr>
          <p:nvPr/>
        </p:nvCxnSpPr>
        <p:spPr bwMode="auto">
          <a:xfrm>
            <a:off x="3563938" y="1557338"/>
            <a:ext cx="287337" cy="863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154635" name="Přímá spojovací šipka 16"/>
          <p:cNvCxnSpPr>
            <a:cxnSpLocks noChangeShapeType="1"/>
          </p:cNvCxnSpPr>
          <p:nvPr/>
        </p:nvCxnSpPr>
        <p:spPr bwMode="auto">
          <a:xfrm>
            <a:off x="3851275" y="1557338"/>
            <a:ext cx="36513" cy="863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154636" name="Přímá spojovací šipka 17"/>
          <p:cNvCxnSpPr>
            <a:cxnSpLocks noChangeShapeType="1"/>
          </p:cNvCxnSpPr>
          <p:nvPr/>
        </p:nvCxnSpPr>
        <p:spPr bwMode="auto">
          <a:xfrm flipH="1">
            <a:off x="3924300" y="1557338"/>
            <a:ext cx="287338" cy="863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54637" name="TextovéPole 20"/>
          <p:cNvSpPr txBox="1">
            <a:spLocks noChangeArrowheads="1"/>
          </p:cNvSpPr>
          <p:nvPr/>
        </p:nvSpPr>
        <p:spPr bwMode="auto">
          <a:xfrm>
            <a:off x="2411413" y="1125538"/>
            <a:ext cx="30972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>
                <a:solidFill>
                  <a:schemeClr val="tx1"/>
                </a:solidFill>
              </a:rPr>
              <a:t> Partneři</a:t>
            </a:r>
          </a:p>
        </p:txBody>
      </p:sp>
      <p:sp>
        <p:nvSpPr>
          <p:cNvPr id="154638" name="TextovéPole 21"/>
          <p:cNvSpPr txBox="1">
            <a:spLocks noChangeArrowheads="1"/>
          </p:cNvSpPr>
          <p:nvPr/>
        </p:nvSpPr>
        <p:spPr bwMode="auto">
          <a:xfrm>
            <a:off x="1187450" y="1628775"/>
            <a:ext cx="2016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>
                <a:solidFill>
                  <a:schemeClr val="tx1"/>
                </a:solidFill>
              </a:rPr>
              <a:t> Dokumentová komunikace</a:t>
            </a:r>
          </a:p>
        </p:txBody>
      </p:sp>
      <p:sp>
        <p:nvSpPr>
          <p:cNvPr id="154639" name="AutoShape 8"/>
          <p:cNvSpPr>
            <a:spLocks noChangeArrowheads="1"/>
          </p:cNvSpPr>
          <p:nvPr/>
        </p:nvSpPr>
        <p:spPr bwMode="auto">
          <a:xfrm>
            <a:off x="6156325" y="3500438"/>
            <a:ext cx="838200" cy="304800"/>
          </a:xfrm>
          <a:prstGeom prst="can">
            <a:avLst>
              <a:gd name="adj" fmla="val 25000"/>
            </a:avLst>
          </a:prstGeom>
          <a:solidFill>
            <a:srgbClr val="00CC99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cxnSp>
        <p:nvCxnSpPr>
          <p:cNvPr id="154640" name="Přímá spojovací šipka 23"/>
          <p:cNvCxnSpPr>
            <a:cxnSpLocks noChangeShapeType="1"/>
          </p:cNvCxnSpPr>
          <p:nvPr/>
        </p:nvCxnSpPr>
        <p:spPr bwMode="auto">
          <a:xfrm>
            <a:off x="5651500" y="2924175"/>
            <a:ext cx="720725" cy="6492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54641" name="Text Box 23"/>
          <p:cNvSpPr txBox="1">
            <a:spLocks noChangeArrowheads="1"/>
          </p:cNvSpPr>
          <p:nvPr/>
        </p:nvSpPr>
        <p:spPr bwMode="auto">
          <a:xfrm>
            <a:off x="6372225" y="3860800"/>
            <a:ext cx="576263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>
                <a:solidFill>
                  <a:srgbClr val="000000"/>
                </a:solidFill>
              </a:rPr>
              <a:t>log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6732588" y="2420938"/>
            <a:ext cx="188912" cy="458787"/>
            <a:chOff x="4422" y="2251"/>
            <a:chExt cx="119" cy="289"/>
          </a:xfrm>
        </p:grpSpPr>
        <p:pic>
          <p:nvPicPr>
            <p:cNvPr id="154645" name="Picture 2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22" y="2251"/>
              <a:ext cx="119" cy="25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54646" name="Text Box 26"/>
            <p:cNvSpPr txBox="1">
              <a:spLocks noChangeArrowheads="1"/>
            </p:cNvSpPr>
            <p:nvPr/>
          </p:nvSpPr>
          <p:spPr bwMode="auto">
            <a:xfrm>
              <a:off x="4422" y="2251"/>
              <a:ext cx="119" cy="28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cxnSp>
        <p:nvCxnSpPr>
          <p:cNvPr id="154643" name="Přímá spojovací šipka 31"/>
          <p:cNvCxnSpPr>
            <a:cxnSpLocks noChangeShapeType="1"/>
          </p:cNvCxnSpPr>
          <p:nvPr/>
        </p:nvCxnSpPr>
        <p:spPr bwMode="auto">
          <a:xfrm>
            <a:off x="5867400" y="2636838"/>
            <a:ext cx="7207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54644" name="TextovéPole 10"/>
          <p:cNvSpPr txBox="1">
            <a:spLocks noChangeArrowheads="1"/>
          </p:cNvSpPr>
          <p:nvPr/>
        </p:nvSpPr>
        <p:spPr bwMode="auto">
          <a:xfrm>
            <a:off x="4643438" y="1484313"/>
            <a:ext cx="2016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>
                <a:solidFill>
                  <a:schemeClr val="tx1"/>
                </a:solidFill>
              </a:rPr>
              <a:t>Hrubozrnné zprávy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Systémy propojené přes databázi</a:t>
            </a:r>
          </a:p>
        </p:txBody>
      </p:sp>
      <p:sp>
        <p:nvSpPr>
          <p:cNvPr id="22531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53F759-5449-46F1-87C0-395264D83EA4}" type="slidenum">
              <a:rPr lang="cs-CZ" smtClean="0"/>
              <a:pPr>
                <a:defRPr/>
              </a:pPr>
              <a:t>12</a:t>
            </a:fld>
            <a:endParaRPr lang="cs-CZ" smtClean="0"/>
          </a:p>
        </p:txBody>
      </p:sp>
      <p:sp>
        <p:nvSpPr>
          <p:cNvPr id="4" name="TextovéPole 3"/>
          <p:cNvSpPr txBox="1"/>
          <p:nvPr/>
        </p:nvSpPr>
        <p:spPr>
          <a:xfrm>
            <a:off x="1403350" y="2205038"/>
            <a:ext cx="2089150" cy="75723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cs-CZ" sz="2400" dirty="0">
                <a:latin typeface="+mn-lt"/>
                <a:cs typeface="+mn-cs"/>
              </a:rPr>
              <a:t>Uživatelské rozhraní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409700" y="2967038"/>
            <a:ext cx="2087563" cy="75723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cs-CZ" sz="2400" dirty="0">
                <a:latin typeface="+mn-lt"/>
                <a:cs typeface="+mn-cs"/>
              </a:rPr>
              <a:t>Aplikační vrstva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403350" y="3716338"/>
            <a:ext cx="2089150" cy="42545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cs-CZ" sz="2400" dirty="0">
                <a:latin typeface="+mn-lt"/>
                <a:cs typeface="+mn-cs"/>
              </a:rPr>
              <a:t>Datová vrstva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403350" y="4149725"/>
            <a:ext cx="2089150" cy="64611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cs-CZ" sz="2000" dirty="0">
                <a:latin typeface="+mn-lt"/>
                <a:cs typeface="+mn-cs"/>
              </a:rPr>
              <a:t>Uložené procedury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4911725" y="2203450"/>
            <a:ext cx="2087563" cy="75723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cs-CZ" sz="2400" dirty="0">
                <a:latin typeface="+mn-lt"/>
                <a:cs typeface="+mn-cs"/>
              </a:rPr>
              <a:t>Uživatelské rozhraní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4918075" y="2967038"/>
            <a:ext cx="2087563" cy="75723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cs-CZ" sz="2400" dirty="0">
                <a:latin typeface="+mn-lt"/>
                <a:cs typeface="+mn-cs"/>
              </a:rPr>
              <a:t>Aplikační vrstva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4911725" y="3716338"/>
            <a:ext cx="2087563" cy="42545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cs-CZ" sz="2400" dirty="0">
                <a:latin typeface="+mn-lt"/>
                <a:cs typeface="+mn-cs"/>
              </a:rPr>
              <a:t>Datová vrstva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4911725" y="4148138"/>
            <a:ext cx="2087563" cy="64611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cs-CZ" sz="2000" dirty="0">
                <a:latin typeface="+mn-lt"/>
                <a:cs typeface="+mn-cs"/>
              </a:rPr>
              <a:t>Uložené procedury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1403350" y="3716338"/>
            <a:ext cx="5616575" cy="260379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endParaRPr lang="cs-CZ" sz="2000" dirty="0">
              <a:latin typeface="+mn-lt"/>
              <a:cs typeface="+mn-cs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endParaRPr lang="cs-CZ" sz="2000" dirty="0">
              <a:latin typeface="+mn-lt"/>
              <a:cs typeface="+mn-cs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endParaRPr lang="cs-CZ" sz="4000" dirty="0">
              <a:latin typeface="+mn-lt"/>
              <a:cs typeface="+mn-cs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cs-CZ" sz="4000" dirty="0" smtClean="0">
                <a:latin typeface="+mn-lt"/>
                <a:cs typeface="+mn-cs"/>
              </a:rPr>
              <a:t>Databáze (</a:t>
            </a:r>
            <a:r>
              <a:rPr lang="cs-CZ" sz="4000" dirty="0" err="1" smtClean="0">
                <a:latin typeface="+mn-lt"/>
                <a:cs typeface="+mn-cs"/>
              </a:rPr>
              <a:t>cloud</a:t>
            </a:r>
            <a:r>
              <a:rPr lang="cs-CZ" sz="4000" dirty="0" smtClean="0">
                <a:latin typeface="+mn-lt"/>
                <a:cs typeface="+mn-cs"/>
              </a:rPr>
              <a:t>)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cs-CZ" sz="3200" dirty="0" err="1" smtClean="0"/>
              <a:t>Cloud</a:t>
            </a:r>
            <a:r>
              <a:rPr lang="cs-CZ" sz="3200" dirty="0" smtClean="0"/>
              <a:t> je více než databáze</a:t>
            </a:r>
            <a:endParaRPr lang="cs-CZ" sz="3200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Výhody</a:t>
            </a:r>
          </a:p>
        </p:txBody>
      </p:sp>
      <p:sp>
        <p:nvSpPr>
          <p:cNvPr id="15565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Použitelnost komponent s uzavřeným kódem</a:t>
            </a:r>
          </a:p>
          <a:p>
            <a:r>
              <a:rPr lang="cs-CZ" sz="2800" dirty="0" smtClean="0"/>
              <a:t>a </a:t>
            </a:r>
            <a:r>
              <a:rPr lang="cs-CZ" sz="2800" dirty="0" err="1" smtClean="0"/>
              <a:t>legacy</a:t>
            </a:r>
            <a:r>
              <a:rPr lang="cs-CZ" sz="2800" dirty="0" smtClean="0"/>
              <a:t> systémů</a:t>
            </a:r>
          </a:p>
          <a:p>
            <a:r>
              <a:rPr lang="cs-CZ" sz="2800" dirty="0" smtClean="0"/>
              <a:t>Vyhovění potřebám vývojářů (přístup ke všem možnostem, </a:t>
            </a:r>
            <a:r>
              <a:rPr lang="cs-CZ" sz="2800" dirty="0" err="1" smtClean="0"/>
              <a:t>nízkoúrovňové</a:t>
            </a:r>
            <a:r>
              <a:rPr lang="cs-CZ" sz="2800" dirty="0" smtClean="0"/>
              <a:t> změny kódu) a potřebám uživatelů</a:t>
            </a:r>
          </a:p>
          <a:p>
            <a:r>
              <a:rPr lang="cs-CZ" sz="2800" dirty="0" smtClean="0"/>
              <a:t>Agilní změny protokolů</a:t>
            </a:r>
          </a:p>
          <a:p>
            <a:r>
              <a:rPr lang="cs-CZ" sz="2800" dirty="0" smtClean="0"/>
              <a:t>Žurnály (logy)  podle potřeby</a:t>
            </a:r>
          </a:p>
          <a:p>
            <a:r>
              <a:rPr lang="cs-CZ" sz="2800" dirty="0" smtClean="0"/>
              <a:t>Flexibilita, co nepotřebuji nedělám.</a:t>
            </a:r>
          </a:p>
          <a:p>
            <a:r>
              <a:rPr lang="cs-CZ" sz="2800" dirty="0" smtClean="0"/>
              <a:t>Dokonalé skrývání informací</a:t>
            </a: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DBAA896-B510-4921-93C1-3EAB95013B71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121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44387" name="Text Box 2"/>
          <p:cNvSpPr txBox="1">
            <a:spLocks noChangeArrowheads="1"/>
          </p:cNvSpPr>
          <p:nvPr/>
        </p:nvSpPr>
        <p:spPr bwMode="auto">
          <a:xfrm>
            <a:off x="457200" y="388938"/>
            <a:ext cx="7772400" cy="1738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3600">
                <a:solidFill>
                  <a:srgbClr val="000000"/>
                </a:solidFill>
                <a:latin typeface="Comic Sans MS" pitchFamily="64" charset="0"/>
              </a:rPr>
              <a:t>Hlavní problém uživatelského rozhraní:</a:t>
            </a:r>
            <a:br>
              <a:rPr lang="cs-CZ" sz="3600">
                <a:solidFill>
                  <a:srgbClr val="000000"/>
                </a:solidFill>
                <a:latin typeface="Comic Sans MS" pitchFamily="64" charset="0"/>
              </a:rPr>
            </a:br>
            <a:r>
              <a:rPr lang="cs-CZ" sz="3600">
                <a:solidFill>
                  <a:srgbClr val="000000"/>
                </a:solidFill>
                <a:latin typeface="Comic Sans MS" pitchFamily="64" charset="0"/>
              </a:rPr>
              <a:t>Potřeba skládat dokumenty</a:t>
            </a:r>
          </a:p>
        </p:txBody>
      </p:sp>
      <p:sp>
        <p:nvSpPr>
          <p:cNvPr id="144388" name="Oval 3"/>
          <p:cNvSpPr>
            <a:spLocks noChangeArrowheads="1"/>
          </p:cNvSpPr>
          <p:nvPr/>
        </p:nvSpPr>
        <p:spPr bwMode="auto">
          <a:xfrm>
            <a:off x="3719513" y="2392363"/>
            <a:ext cx="228600" cy="228600"/>
          </a:xfrm>
          <a:prstGeom prst="ellips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44389" name="Line 4"/>
          <p:cNvSpPr>
            <a:spLocks noChangeShapeType="1"/>
          </p:cNvSpPr>
          <p:nvPr/>
        </p:nvSpPr>
        <p:spPr bwMode="auto">
          <a:xfrm>
            <a:off x="3843338" y="2620963"/>
            <a:ext cx="46037" cy="338137"/>
          </a:xfrm>
          <a:prstGeom prst="line">
            <a:avLst/>
          </a:prstGeom>
          <a:noFill/>
          <a:ln w="381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44390" name="Line 5"/>
          <p:cNvSpPr>
            <a:spLocks noChangeShapeType="1"/>
          </p:cNvSpPr>
          <p:nvPr/>
        </p:nvSpPr>
        <p:spPr bwMode="auto">
          <a:xfrm>
            <a:off x="3581400" y="2743200"/>
            <a:ext cx="533400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44391" name="Line 6"/>
          <p:cNvSpPr>
            <a:spLocks noChangeShapeType="1"/>
          </p:cNvSpPr>
          <p:nvPr/>
        </p:nvSpPr>
        <p:spPr bwMode="auto">
          <a:xfrm flipH="1">
            <a:off x="3794125" y="2925763"/>
            <a:ext cx="79375" cy="228600"/>
          </a:xfrm>
          <a:prstGeom prst="line">
            <a:avLst/>
          </a:prstGeom>
          <a:noFill/>
          <a:ln w="2844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44392" name="Line 7"/>
          <p:cNvSpPr>
            <a:spLocks noChangeShapeType="1"/>
          </p:cNvSpPr>
          <p:nvPr/>
        </p:nvSpPr>
        <p:spPr bwMode="auto">
          <a:xfrm>
            <a:off x="3873500" y="2903538"/>
            <a:ext cx="123825" cy="215900"/>
          </a:xfrm>
          <a:prstGeom prst="line">
            <a:avLst/>
          </a:prstGeom>
          <a:noFill/>
          <a:ln w="2844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44393" name="Rectangle 8"/>
          <p:cNvSpPr>
            <a:spLocks noChangeArrowheads="1"/>
          </p:cNvSpPr>
          <p:nvPr/>
        </p:nvSpPr>
        <p:spPr bwMode="auto">
          <a:xfrm>
            <a:off x="2667000" y="3276600"/>
            <a:ext cx="2514600" cy="609600"/>
          </a:xfrm>
          <a:prstGeom prst="rect">
            <a:avLst/>
          </a:prstGeom>
          <a:solidFill>
            <a:srgbClr val="00CC99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>
                <a:solidFill>
                  <a:srgbClr val="000000"/>
                </a:solidFill>
                <a:latin typeface="Times New Roman" pitchFamily="16" charset="0"/>
              </a:rPr>
              <a:t> Integrované rozhraní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44394" name="Line 9"/>
          <p:cNvSpPr>
            <a:spLocks noChangeShapeType="1"/>
          </p:cNvSpPr>
          <p:nvPr/>
        </p:nvSpPr>
        <p:spPr bwMode="auto">
          <a:xfrm flipH="1">
            <a:off x="2208213" y="3886200"/>
            <a:ext cx="1831975" cy="838200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44395" name="Line 10"/>
          <p:cNvSpPr>
            <a:spLocks noChangeShapeType="1"/>
          </p:cNvSpPr>
          <p:nvPr/>
        </p:nvSpPr>
        <p:spPr bwMode="auto">
          <a:xfrm>
            <a:off x="4267200" y="3886200"/>
            <a:ext cx="2362200" cy="762000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44396" name="Line 11"/>
          <p:cNvSpPr>
            <a:spLocks noChangeShapeType="1"/>
          </p:cNvSpPr>
          <p:nvPr/>
        </p:nvSpPr>
        <p:spPr bwMode="auto">
          <a:xfrm>
            <a:off x="4191000" y="3962400"/>
            <a:ext cx="76200" cy="762000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44397" name="Rectangle 12"/>
          <p:cNvSpPr>
            <a:spLocks noChangeArrowheads="1"/>
          </p:cNvSpPr>
          <p:nvPr/>
        </p:nvSpPr>
        <p:spPr bwMode="auto">
          <a:xfrm>
            <a:off x="1371600" y="4724400"/>
            <a:ext cx="1600200" cy="762000"/>
          </a:xfrm>
          <a:prstGeom prst="rect">
            <a:avLst/>
          </a:prstGeom>
          <a:solidFill>
            <a:srgbClr val="00CC99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>
                <a:solidFill>
                  <a:srgbClr val="000000"/>
                </a:solidFill>
                <a:latin typeface="Times New Roman" pitchFamily="16" charset="0"/>
              </a:rPr>
              <a:t>Aplikační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>
                <a:solidFill>
                  <a:srgbClr val="000000"/>
                </a:solidFill>
                <a:latin typeface="Times New Roman" pitchFamily="16" charset="0"/>
              </a:rPr>
              <a:t>logika</a:t>
            </a:r>
          </a:p>
        </p:txBody>
      </p:sp>
      <p:sp>
        <p:nvSpPr>
          <p:cNvPr id="144398" name="Rectangle 13"/>
          <p:cNvSpPr>
            <a:spLocks noChangeArrowheads="1"/>
          </p:cNvSpPr>
          <p:nvPr/>
        </p:nvSpPr>
        <p:spPr bwMode="auto">
          <a:xfrm>
            <a:off x="3429000" y="4724400"/>
            <a:ext cx="1600200" cy="762000"/>
          </a:xfrm>
          <a:prstGeom prst="rect">
            <a:avLst/>
          </a:prstGeom>
          <a:solidFill>
            <a:srgbClr val="00CC99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>
                <a:solidFill>
                  <a:srgbClr val="000000"/>
                </a:solidFill>
                <a:latin typeface="Times New Roman" pitchFamily="16" charset="0"/>
              </a:rPr>
              <a:t>Aplikační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>
                <a:solidFill>
                  <a:srgbClr val="000000"/>
                </a:solidFill>
                <a:latin typeface="Times New Roman" pitchFamily="16" charset="0"/>
              </a:rPr>
              <a:t>logika</a:t>
            </a:r>
          </a:p>
        </p:txBody>
      </p:sp>
      <p:sp>
        <p:nvSpPr>
          <p:cNvPr id="144399" name="Rectangle 14"/>
          <p:cNvSpPr>
            <a:spLocks noChangeArrowheads="1"/>
          </p:cNvSpPr>
          <p:nvPr/>
        </p:nvSpPr>
        <p:spPr bwMode="auto">
          <a:xfrm>
            <a:off x="5562600" y="4648200"/>
            <a:ext cx="1600200" cy="762000"/>
          </a:xfrm>
          <a:prstGeom prst="rect">
            <a:avLst/>
          </a:prstGeom>
          <a:solidFill>
            <a:srgbClr val="00CC99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>
                <a:solidFill>
                  <a:srgbClr val="000000"/>
                </a:solidFill>
                <a:latin typeface="Times New Roman" pitchFamily="16" charset="0"/>
              </a:rPr>
              <a:t>Aplikační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>
                <a:solidFill>
                  <a:srgbClr val="000000"/>
                </a:solidFill>
                <a:latin typeface="Times New Roman" pitchFamily="16" charset="0"/>
              </a:rPr>
              <a:t>logika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8D8478A-E039-450B-9B7A-5D5969843B62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122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45411" name="Text Box 2"/>
          <p:cNvSpPr txBox="1">
            <a:spLocks noChangeArrowheads="1"/>
          </p:cNvSpPr>
          <p:nvPr/>
        </p:nvSpPr>
        <p:spPr bwMode="auto">
          <a:xfrm>
            <a:off x="685800" y="525463"/>
            <a:ext cx="7772400" cy="1311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000">
                <a:solidFill>
                  <a:srgbClr val="000000"/>
                </a:solidFill>
                <a:latin typeface="Comic Sans MS" pitchFamily="64" charset="0"/>
              </a:rPr>
              <a:t>XML a uživatelské rozhraní</a:t>
            </a:r>
            <a:br>
              <a:rPr lang="cs-CZ" sz="4000">
                <a:solidFill>
                  <a:srgbClr val="000000"/>
                </a:solidFill>
                <a:latin typeface="Comic Sans MS" pitchFamily="64" charset="0"/>
              </a:rPr>
            </a:br>
            <a:r>
              <a:rPr lang="cs-CZ" sz="4000">
                <a:solidFill>
                  <a:srgbClr val="000000"/>
                </a:solidFill>
                <a:latin typeface="Comic Sans MS" pitchFamily="64" charset="0"/>
              </a:rPr>
              <a:t>srv též SAP</a:t>
            </a:r>
          </a:p>
        </p:txBody>
      </p:sp>
      <p:sp>
        <p:nvSpPr>
          <p:cNvPr id="145412" name="Oval 3"/>
          <p:cNvSpPr>
            <a:spLocks noChangeArrowheads="1"/>
          </p:cNvSpPr>
          <p:nvPr/>
        </p:nvSpPr>
        <p:spPr bwMode="auto">
          <a:xfrm>
            <a:off x="3990975" y="1981200"/>
            <a:ext cx="228600" cy="228600"/>
          </a:xfrm>
          <a:prstGeom prst="ellips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45413" name="Line 4"/>
          <p:cNvSpPr>
            <a:spLocks noChangeShapeType="1"/>
          </p:cNvSpPr>
          <p:nvPr/>
        </p:nvSpPr>
        <p:spPr bwMode="auto">
          <a:xfrm>
            <a:off x="4114800" y="2209800"/>
            <a:ext cx="46038" cy="338138"/>
          </a:xfrm>
          <a:prstGeom prst="line">
            <a:avLst/>
          </a:prstGeom>
          <a:noFill/>
          <a:ln w="381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45414" name="Line 5"/>
          <p:cNvSpPr>
            <a:spLocks noChangeShapeType="1"/>
          </p:cNvSpPr>
          <p:nvPr/>
        </p:nvSpPr>
        <p:spPr bwMode="auto">
          <a:xfrm flipV="1">
            <a:off x="3959225" y="2271713"/>
            <a:ext cx="323850" cy="11112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45415" name="Line 6"/>
          <p:cNvSpPr>
            <a:spLocks noChangeShapeType="1"/>
          </p:cNvSpPr>
          <p:nvPr/>
        </p:nvSpPr>
        <p:spPr bwMode="auto">
          <a:xfrm flipH="1">
            <a:off x="4065588" y="2514600"/>
            <a:ext cx="79375" cy="228600"/>
          </a:xfrm>
          <a:prstGeom prst="line">
            <a:avLst/>
          </a:prstGeom>
          <a:noFill/>
          <a:ln w="2844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45416" name="Line 7"/>
          <p:cNvSpPr>
            <a:spLocks noChangeShapeType="1"/>
          </p:cNvSpPr>
          <p:nvPr/>
        </p:nvSpPr>
        <p:spPr bwMode="auto">
          <a:xfrm>
            <a:off x="4144963" y="2492375"/>
            <a:ext cx="123825" cy="215900"/>
          </a:xfrm>
          <a:prstGeom prst="line">
            <a:avLst/>
          </a:prstGeom>
          <a:noFill/>
          <a:ln w="2844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45417" name="Rectangle 8"/>
          <p:cNvSpPr>
            <a:spLocks noChangeArrowheads="1"/>
          </p:cNvSpPr>
          <p:nvPr/>
        </p:nvSpPr>
        <p:spPr bwMode="auto">
          <a:xfrm>
            <a:off x="3429000" y="4038600"/>
            <a:ext cx="1676400" cy="609600"/>
          </a:xfrm>
          <a:prstGeom prst="rect">
            <a:avLst/>
          </a:prstGeom>
          <a:solidFill>
            <a:srgbClr val="00CC99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>
                <a:solidFill>
                  <a:srgbClr val="000000"/>
                </a:solidFill>
                <a:latin typeface="Times New Roman" pitchFamily="16" charset="0"/>
              </a:rPr>
              <a:t> 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45418" name="Line 9"/>
          <p:cNvSpPr>
            <a:spLocks noChangeShapeType="1"/>
          </p:cNvSpPr>
          <p:nvPr/>
        </p:nvSpPr>
        <p:spPr bwMode="auto">
          <a:xfrm flipH="1">
            <a:off x="2360613" y="4724400"/>
            <a:ext cx="1831975" cy="8382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45419" name="Line 10"/>
          <p:cNvSpPr>
            <a:spLocks noChangeShapeType="1"/>
          </p:cNvSpPr>
          <p:nvPr/>
        </p:nvSpPr>
        <p:spPr bwMode="auto">
          <a:xfrm>
            <a:off x="4191000" y="4724400"/>
            <a:ext cx="2362200" cy="6096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45420" name="Line 11"/>
          <p:cNvSpPr>
            <a:spLocks noChangeShapeType="1"/>
          </p:cNvSpPr>
          <p:nvPr/>
        </p:nvSpPr>
        <p:spPr bwMode="auto">
          <a:xfrm>
            <a:off x="4191000" y="4724400"/>
            <a:ext cx="76200" cy="7620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45421" name="Rectangle 12"/>
          <p:cNvSpPr>
            <a:spLocks noChangeArrowheads="1"/>
          </p:cNvSpPr>
          <p:nvPr/>
        </p:nvSpPr>
        <p:spPr bwMode="auto">
          <a:xfrm>
            <a:off x="1524000" y="5562600"/>
            <a:ext cx="1600200" cy="762000"/>
          </a:xfrm>
          <a:prstGeom prst="rect">
            <a:avLst/>
          </a:prstGeom>
          <a:solidFill>
            <a:srgbClr val="00CC99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>
                <a:solidFill>
                  <a:srgbClr val="000000"/>
                </a:solidFill>
                <a:latin typeface="Times New Roman" pitchFamily="16" charset="0"/>
              </a:rPr>
              <a:t>Služba</a:t>
            </a:r>
          </a:p>
        </p:txBody>
      </p:sp>
      <p:sp>
        <p:nvSpPr>
          <p:cNvPr id="145422" name="Rectangle 13"/>
          <p:cNvSpPr>
            <a:spLocks noChangeArrowheads="1"/>
          </p:cNvSpPr>
          <p:nvPr/>
        </p:nvSpPr>
        <p:spPr bwMode="auto">
          <a:xfrm>
            <a:off x="3657600" y="5486400"/>
            <a:ext cx="1600200" cy="762000"/>
          </a:xfrm>
          <a:prstGeom prst="rect">
            <a:avLst/>
          </a:prstGeom>
          <a:solidFill>
            <a:srgbClr val="00CC99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>
                <a:solidFill>
                  <a:srgbClr val="000000"/>
                </a:solidFill>
                <a:latin typeface="Times New Roman" pitchFamily="16" charset="0"/>
              </a:rPr>
              <a:t>Služba</a:t>
            </a:r>
          </a:p>
        </p:txBody>
      </p:sp>
      <p:sp>
        <p:nvSpPr>
          <p:cNvPr id="145423" name="Rectangle 14"/>
          <p:cNvSpPr>
            <a:spLocks noChangeArrowheads="1"/>
          </p:cNvSpPr>
          <p:nvPr/>
        </p:nvSpPr>
        <p:spPr bwMode="auto">
          <a:xfrm>
            <a:off x="5791200" y="5410200"/>
            <a:ext cx="1600200" cy="762000"/>
          </a:xfrm>
          <a:prstGeom prst="rect">
            <a:avLst/>
          </a:prstGeom>
          <a:solidFill>
            <a:srgbClr val="00CC99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>
                <a:solidFill>
                  <a:srgbClr val="000000"/>
                </a:solidFill>
                <a:latin typeface="Times New Roman" pitchFamily="16" charset="0"/>
              </a:rPr>
              <a:t>Služba</a:t>
            </a:r>
          </a:p>
        </p:txBody>
      </p:sp>
      <p:sp>
        <p:nvSpPr>
          <p:cNvPr id="145424" name="Text Box 15"/>
          <p:cNvSpPr txBox="1">
            <a:spLocks noChangeArrowheads="1"/>
          </p:cNvSpPr>
          <p:nvPr/>
        </p:nvSpPr>
        <p:spPr bwMode="auto">
          <a:xfrm>
            <a:off x="3733800" y="4079875"/>
            <a:ext cx="1371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>
                <a:solidFill>
                  <a:srgbClr val="000000"/>
                </a:solidFill>
                <a:latin typeface="Times New Roman" pitchFamily="16" charset="0"/>
              </a:rPr>
              <a:t>XSLT</a:t>
            </a:r>
          </a:p>
        </p:txBody>
      </p:sp>
      <p:sp>
        <p:nvSpPr>
          <p:cNvPr id="145425" name="Text Box 16"/>
          <p:cNvSpPr txBox="1">
            <a:spLocks noChangeArrowheads="1"/>
          </p:cNvSpPr>
          <p:nvPr/>
        </p:nvSpPr>
        <p:spPr bwMode="auto">
          <a:xfrm>
            <a:off x="2819400" y="4876800"/>
            <a:ext cx="862013" cy="46037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>
                <a:solidFill>
                  <a:srgbClr val="000000"/>
                </a:solidFill>
                <a:latin typeface="Times New Roman" pitchFamily="16" charset="0"/>
              </a:rPr>
              <a:t>XML</a:t>
            </a:r>
          </a:p>
        </p:txBody>
      </p:sp>
      <p:sp>
        <p:nvSpPr>
          <p:cNvPr id="145426" name="Text Box 17"/>
          <p:cNvSpPr txBox="1">
            <a:spLocks noChangeArrowheads="1"/>
          </p:cNvSpPr>
          <p:nvPr/>
        </p:nvSpPr>
        <p:spPr bwMode="auto">
          <a:xfrm>
            <a:off x="3810000" y="4876800"/>
            <a:ext cx="862013" cy="46037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>
                <a:solidFill>
                  <a:srgbClr val="000000"/>
                </a:solidFill>
                <a:latin typeface="Times New Roman" pitchFamily="16" charset="0"/>
              </a:rPr>
              <a:t>XML</a:t>
            </a:r>
          </a:p>
        </p:txBody>
      </p:sp>
      <p:sp>
        <p:nvSpPr>
          <p:cNvPr id="145427" name="Text Box 18"/>
          <p:cNvSpPr txBox="1">
            <a:spLocks noChangeArrowheads="1"/>
          </p:cNvSpPr>
          <p:nvPr/>
        </p:nvSpPr>
        <p:spPr bwMode="auto">
          <a:xfrm>
            <a:off x="5029200" y="4876800"/>
            <a:ext cx="862013" cy="46037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>
                <a:solidFill>
                  <a:srgbClr val="000000"/>
                </a:solidFill>
                <a:latin typeface="Times New Roman" pitchFamily="16" charset="0"/>
              </a:rPr>
              <a:t>XML</a:t>
            </a:r>
          </a:p>
        </p:txBody>
      </p:sp>
      <p:sp>
        <p:nvSpPr>
          <p:cNvPr id="145428" name="Text Box 19"/>
          <p:cNvSpPr txBox="1">
            <a:spLocks noChangeArrowheads="1"/>
          </p:cNvSpPr>
          <p:nvPr/>
        </p:nvSpPr>
        <p:spPr bwMode="auto">
          <a:xfrm>
            <a:off x="611188" y="4114800"/>
            <a:ext cx="2525712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>
                <a:solidFill>
                  <a:srgbClr val="000000"/>
                </a:solidFill>
                <a:latin typeface="Times New Roman" pitchFamily="16" charset="0"/>
              </a:rPr>
              <a:t>Styl (XSL, CSS, ..)</a:t>
            </a:r>
          </a:p>
        </p:txBody>
      </p:sp>
      <p:sp>
        <p:nvSpPr>
          <p:cNvPr id="145429" name="Line 20"/>
          <p:cNvSpPr>
            <a:spLocks noChangeShapeType="1"/>
          </p:cNvSpPr>
          <p:nvPr/>
        </p:nvSpPr>
        <p:spPr bwMode="auto">
          <a:xfrm>
            <a:off x="3124200" y="4343400"/>
            <a:ext cx="304800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45430" name="Rectangle 21"/>
          <p:cNvSpPr>
            <a:spLocks noChangeArrowheads="1"/>
          </p:cNvSpPr>
          <p:nvPr/>
        </p:nvSpPr>
        <p:spPr bwMode="auto">
          <a:xfrm>
            <a:off x="3505200" y="2743200"/>
            <a:ext cx="1524000" cy="533400"/>
          </a:xfrm>
          <a:prstGeom prst="rect">
            <a:avLst/>
          </a:prstGeom>
          <a:solidFill>
            <a:srgbClr val="00CC99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>
                <a:solidFill>
                  <a:srgbClr val="000000"/>
                </a:solidFill>
                <a:latin typeface="Times New Roman" pitchFamily="16" charset="0"/>
              </a:rPr>
              <a:t>Browser</a:t>
            </a:r>
          </a:p>
        </p:txBody>
      </p:sp>
      <p:sp>
        <p:nvSpPr>
          <p:cNvPr id="145431" name="Line 22"/>
          <p:cNvSpPr>
            <a:spLocks noChangeShapeType="1"/>
          </p:cNvSpPr>
          <p:nvPr/>
        </p:nvSpPr>
        <p:spPr bwMode="auto">
          <a:xfrm flipH="1">
            <a:off x="4186238" y="3276600"/>
            <a:ext cx="6350" cy="76517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45432" name="Text Box 23"/>
          <p:cNvSpPr txBox="1">
            <a:spLocks noChangeArrowheads="1"/>
          </p:cNvSpPr>
          <p:nvPr/>
        </p:nvSpPr>
        <p:spPr bwMode="auto">
          <a:xfrm>
            <a:off x="3581400" y="3429000"/>
            <a:ext cx="1509713" cy="3683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800">
                <a:solidFill>
                  <a:srgbClr val="000000"/>
                </a:solidFill>
                <a:latin typeface="Times New Roman" pitchFamily="16" charset="0"/>
              </a:rPr>
              <a:t>HTML, XML</a:t>
            </a:r>
          </a:p>
        </p:txBody>
      </p:sp>
      <p:sp>
        <p:nvSpPr>
          <p:cNvPr id="145433" name="Text Box 24"/>
          <p:cNvSpPr txBox="1">
            <a:spLocks noChangeArrowheads="1"/>
          </p:cNvSpPr>
          <p:nvPr/>
        </p:nvSpPr>
        <p:spPr bwMode="auto">
          <a:xfrm>
            <a:off x="5334000" y="3352800"/>
            <a:ext cx="24384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>
                <a:solidFill>
                  <a:srgbClr val="000000"/>
                </a:solidFill>
                <a:latin typeface="Times New Roman" pitchFamily="16" charset="0"/>
              </a:rPr>
              <a:t>Jeden dokument</a:t>
            </a:r>
          </a:p>
        </p:txBody>
      </p:sp>
      <p:sp>
        <p:nvSpPr>
          <p:cNvPr id="145434" name="Text Box 25"/>
          <p:cNvSpPr txBox="1">
            <a:spLocks noChangeArrowheads="1"/>
          </p:cNvSpPr>
          <p:nvPr/>
        </p:nvSpPr>
        <p:spPr bwMode="auto">
          <a:xfrm>
            <a:off x="6248400" y="4800600"/>
            <a:ext cx="253047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>
                <a:solidFill>
                  <a:srgbClr val="000000"/>
                </a:solidFill>
                <a:latin typeface="Times New Roman" pitchFamily="16" charset="0"/>
              </a:rPr>
              <a:t>Více dokumentů</a:t>
            </a:r>
          </a:p>
        </p:txBody>
      </p:sp>
      <p:sp>
        <p:nvSpPr>
          <p:cNvPr id="145435" name="Text Box 26"/>
          <p:cNvSpPr txBox="1">
            <a:spLocks noChangeArrowheads="1"/>
          </p:cNvSpPr>
          <p:nvPr/>
        </p:nvSpPr>
        <p:spPr bwMode="auto">
          <a:xfrm>
            <a:off x="5715000" y="4343400"/>
            <a:ext cx="27432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41339" name="Text Box 27"/>
          <p:cNvSpPr txBox="1">
            <a:spLocks noChangeArrowheads="1"/>
          </p:cNvSpPr>
          <p:nvPr/>
        </p:nvSpPr>
        <p:spPr bwMode="auto">
          <a:xfrm>
            <a:off x="5003800" y="1916113"/>
            <a:ext cx="3816350" cy="703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i="1">
                <a:solidFill>
                  <a:srgbClr val="000000"/>
                </a:solidFill>
              </a:rPr>
              <a:t>Lze snadno implementovat leccos, např. mediátory v DB</a:t>
            </a:r>
            <a:r>
              <a:rPr lang="cs-CZ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1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1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4BBB176-2305-4836-990C-6521F9633CC4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123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46435" name="Text Box 2"/>
          <p:cNvSpPr txBox="1">
            <a:spLocks noChangeArrowheads="1"/>
          </p:cNvSpPr>
          <p:nvPr/>
        </p:nvSpPr>
        <p:spPr bwMode="auto">
          <a:xfrm>
            <a:off x="685800" y="609600"/>
            <a:ext cx="7772400" cy="5843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400">
                <a:solidFill>
                  <a:srgbClr val="000000"/>
                </a:solidFill>
                <a:latin typeface="Comic Sans MS" pitchFamily="64" charset="0"/>
              </a:rPr>
              <a:t>XSLT lze použít tak, že může transformovat v jednom kroku m vstupních zpráv na n výstupních zpráv </a:t>
            </a:r>
            <a:br>
              <a:rPr lang="cs-CZ" sz="4400">
                <a:solidFill>
                  <a:srgbClr val="000000"/>
                </a:solidFill>
                <a:latin typeface="Comic Sans MS" pitchFamily="64" charset="0"/>
              </a:rPr>
            </a:br>
            <a:r>
              <a:rPr lang="cs-CZ" sz="4400">
                <a:solidFill>
                  <a:srgbClr val="000000"/>
                </a:solidFill>
                <a:latin typeface="Comic Sans MS" pitchFamily="64" charset="0"/>
              </a:rPr>
              <a:t/>
            </a:r>
            <a:br>
              <a:rPr lang="cs-CZ" sz="4400">
                <a:solidFill>
                  <a:srgbClr val="000000"/>
                </a:solidFill>
                <a:latin typeface="Comic Sans MS" pitchFamily="64" charset="0"/>
              </a:rPr>
            </a:br>
            <a:r>
              <a:rPr lang="cs-CZ" sz="3200">
                <a:solidFill>
                  <a:srgbClr val="000000"/>
                </a:solidFill>
              </a:rPr>
              <a:t>Takový aparát můžeme chápat jako zobecnění míst (places) v Petriho sítích s</a:t>
            </a:r>
            <a:r>
              <a:rPr lang="cs-CZ" sz="3200">
                <a:solidFill>
                  <a:srgbClr val="000000"/>
                </a:solidFill>
                <a:latin typeface="Comic Sans MS" pitchFamily="64" charset="0"/>
              </a:rPr>
              <a:t> </a:t>
            </a:r>
            <a:r>
              <a:rPr lang="cs-CZ" sz="3200">
                <a:solidFill>
                  <a:srgbClr val="000000"/>
                </a:solidFill>
              </a:rPr>
              <a:t>barevnými značkami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800">
                <a:solidFill>
                  <a:srgbClr val="000000"/>
                </a:solidFill>
              </a:rPr>
              <a:t>Problém: XSLT není zatím moc úspěšný pokud se nepohybujeme v objektovém světě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Doplnit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Webové služby a doplněk o SOAP</a:t>
            </a:r>
          </a:p>
          <a:p>
            <a:r>
              <a:rPr lang="cs-CZ" dirty="0" smtClean="0"/>
              <a:t>Překrmené, zkušenosti s kamerami</a:t>
            </a:r>
          </a:p>
          <a:p>
            <a:r>
              <a:rPr lang="cs-CZ" dirty="0" smtClean="0"/>
              <a:t>Možnosti ontologií a pravidel pravidla a prototypy, problém výpadky a údržby</a:t>
            </a:r>
          </a:p>
          <a:p>
            <a:r>
              <a:rPr lang="cs-CZ" dirty="0" smtClean="0"/>
              <a:t>Problém </a:t>
            </a:r>
            <a:r>
              <a:rPr lang="cs-CZ" dirty="0" err="1" smtClean="0"/>
              <a:t>cloudu</a:t>
            </a:r>
            <a:r>
              <a:rPr lang="cs-CZ" dirty="0" smtClean="0"/>
              <a:t> a zkušenost </a:t>
            </a:r>
            <a:r>
              <a:rPr lang="cs-CZ" dirty="0" err="1" smtClean="0"/>
              <a:t>bsystems</a:t>
            </a:r>
            <a:r>
              <a:rPr lang="cs-CZ" dirty="0" smtClean="0"/>
              <a:t> </a:t>
            </a:r>
            <a:endParaRPr lang="cs-CZ" dirty="0"/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E35BFC8-EB39-4B2C-BA2D-C7B5A820AE79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125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47459" name="Text Box 2"/>
          <p:cNvSpPr txBox="1">
            <a:spLocks noChangeArrowheads="1"/>
          </p:cNvSpPr>
          <p:nvPr/>
        </p:nvSpPr>
        <p:spPr bwMode="auto">
          <a:xfrm>
            <a:off x="684213" y="404813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400">
                <a:solidFill>
                  <a:srgbClr val="000000"/>
                </a:solidFill>
                <a:latin typeface="Comic Sans MS" pitchFamily="64" charset="0"/>
              </a:rPr>
              <a:t>XML a uživatelské rozhraní</a:t>
            </a:r>
          </a:p>
        </p:txBody>
      </p:sp>
      <p:sp>
        <p:nvSpPr>
          <p:cNvPr id="147460" name="Rectangle 3"/>
          <p:cNvSpPr>
            <a:spLocks noChangeArrowheads="1"/>
          </p:cNvSpPr>
          <p:nvPr/>
        </p:nvSpPr>
        <p:spPr bwMode="auto">
          <a:xfrm>
            <a:off x="3429000" y="4038600"/>
            <a:ext cx="1676400" cy="609600"/>
          </a:xfrm>
          <a:prstGeom prst="rect">
            <a:avLst/>
          </a:prstGeom>
          <a:solidFill>
            <a:srgbClr val="00CC99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>
                <a:solidFill>
                  <a:srgbClr val="000000"/>
                </a:solidFill>
                <a:latin typeface="Times New Roman" pitchFamily="16" charset="0"/>
              </a:rPr>
              <a:t> 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47461" name="Line 4"/>
          <p:cNvSpPr>
            <a:spLocks noChangeShapeType="1"/>
          </p:cNvSpPr>
          <p:nvPr/>
        </p:nvSpPr>
        <p:spPr bwMode="auto">
          <a:xfrm flipH="1">
            <a:off x="2360613" y="4724400"/>
            <a:ext cx="1831975" cy="8382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47462" name="Line 5"/>
          <p:cNvSpPr>
            <a:spLocks noChangeShapeType="1"/>
          </p:cNvSpPr>
          <p:nvPr/>
        </p:nvSpPr>
        <p:spPr bwMode="auto">
          <a:xfrm>
            <a:off x="4191000" y="4724400"/>
            <a:ext cx="2362200" cy="6096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47463" name="Line 6"/>
          <p:cNvSpPr>
            <a:spLocks noChangeShapeType="1"/>
          </p:cNvSpPr>
          <p:nvPr/>
        </p:nvSpPr>
        <p:spPr bwMode="auto">
          <a:xfrm>
            <a:off x="4191000" y="4724400"/>
            <a:ext cx="76200" cy="7620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47464" name="Rectangle 7"/>
          <p:cNvSpPr>
            <a:spLocks noChangeArrowheads="1"/>
          </p:cNvSpPr>
          <p:nvPr/>
        </p:nvSpPr>
        <p:spPr bwMode="auto">
          <a:xfrm>
            <a:off x="1524000" y="5562600"/>
            <a:ext cx="1600200" cy="762000"/>
          </a:xfrm>
          <a:prstGeom prst="rect">
            <a:avLst/>
          </a:prstGeom>
          <a:solidFill>
            <a:srgbClr val="00CC99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>
                <a:solidFill>
                  <a:srgbClr val="000000"/>
                </a:solidFill>
                <a:latin typeface="Times New Roman" pitchFamily="16" charset="0"/>
              </a:rPr>
              <a:t>Služba</a:t>
            </a:r>
          </a:p>
        </p:txBody>
      </p:sp>
      <p:sp>
        <p:nvSpPr>
          <p:cNvPr id="147465" name="Rectangle 8"/>
          <p:cNvSpPr>
            <a:spLocks noChangeArrowheads="1"/>
          </p:cNvSpPr>
          <p:nvPr/>
        </p:nvSpPr>
        <p:spPr bwMode="auto">
          <a:xfrm>
            <a:off x="3657600" y="5486400"/>
            <a:ext cx="1600200" cy="762000"/>
          </a:xfrm>
          <a:prstGeom prst="rect">
            <a:avLst/>
          </a:prstGeom>
          <a:solidFill>
            <a:srgbClr val="00CC99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>
                <a:solidFill>
                  <a:srgbClr val="000000"/>
                </a:solidFill>
                <a:latin typeface="Times New Roman" pitchFamily="16" charset="0"/>
              </a:rPr>
              <a:t>Služba</a:t>
            </a:r>
          </a:p>
        </p:txBody>
      </p:sp>
      <p:sp>
        <p:nvSpPr>
          <p:cNvPr id="147466" name="Rectangle 9"/>
          <p:cNvSpPr>
            <a:spLocks noChangeArrowheads="1"/>
          </p:cNvSpPr>
          <p:nvPr/>
        </p:nvSpPr>
        <p:spPr bwMode="auto">
          <a:xfrm>
            <a:off x="5791200" y="5410200"/>
            <a:ext cx="1600200" cy="762000"/>
          </a:xfrm>
          <a:prstGeom prst="rect">
            <a:avLst/>
          </a:prstGeom>
          <a:solidFill>
            <a:srgbClr val="00CC99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>
                <a:solidFill>
                  <a:srgbClr val="000000"/>
                </a:solidFill>
                <a:latin typeface="Times New Roman" pitchFamily="16" charset="0"/>
              </a:rPr>
              <a:t>Služba</a:t>
            </a:r>
          </a:p>
        </p:txBody>
      </p:sp>
      <p:sp>
        <p:nvSpPr>
          <p:cNvPr id="147467" name="Text Box 10"/>
          <p:cNvSpPr txBox="1">
            <a:spLocks noChangeArrowheads="1"/>
          </p:cNvSpPr>
          <p:nvPr/>
        </p:nvSpPr>
        <p:spPr bwMode="auto">
          <a:xfrm>
            <a:off x="3733800" y="4079875"/>
            <a:ext cx="1371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>
                <a:solidFill>
                  <a:srgbClr val="000000"/>
                </a:solidFill>
                <a:latin typeface="Times New Roman" pitchFamily="16" charset="0"/>
              </a:rPr>
              <a:t>XSLT</a:t>
            </a:r>
          </a:p>
        </p:txBody>
      </p:sp>
      <p:sp>
        <p:nvSpPr>
          <p:cNvPr id="147468" name="Text Box 11"/>
          <p:cNvSpPr txBox="1">
            <a:spLocks noChangeArrowheads="1"/>
          </p:cNvSpPr>
          <p:nvPr/>
        </p:nvSpPr>
        <p:spPr bwMode="auto">
          <a:xfrm>
            <a:off x="2819400" y="4876800"/>
            <a:ext cx="862013" cy="46037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>
                <a:solidFill>
                  <a:srgbClr val="000000"/>
                </a:solidFill>
                <a:latin typeface="Times New Roman" pitchFamily="16" charset="0"/>
              </a:rPr>
              <a:t>XML</a:t>
            </a:r>
          </a:p>
        </p:txBody>
      </p:sp>
      <p:sp>
        <p:nvSpPr>
          <p:cNvPr id="147469" name="Text Box 12"/>
          <p:cNvSpPr txBox="1">
            <a:spLocks noChangeArrowheads="1"/>
          </p:cNvSpPr>
          <p:nvPr/>
        </p:nvSpPr>
        <p:spPr bwMode="auto">
          <a:xfrm>
            <a:off x="3810000" y="4876800"/>
            <a:ext cx="862013" cy="46037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>
                <a:solidFill>
                  <a:srgbClr val="000000"/>
                </a:solidFill>
                <a:latin typeface="Times New Roman" pitchFamily="16" charset="0"/>
              </a:rPr>
              <a:t>XML</a:t>
            </a:r>
          </a:p>
        </p:txBody>
      </p:sp>
      <p:sp>
        <p:nvSpPr>
          <p:cNvPr id="147470" name="Text Box 13"/>
          <p:cNvSpPr txBox="1">
            <a:spLocks noChangeArrowheads="1"/>
          </p:cNvSpPr>
          <p:nvPr/>
        </p:nvSpPr>
        <p:spPr bwMode="auto">
          <a:xfrm>
            <a:off x="5029200" y="4876800"/>
            <a:ext cx="862013" cy="46037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>
                <a:solidFill>
                  <a:srgbClr val="000000"/>
                </a:solidFill>
                <a:latin typeface="Times New Roman" pitchFamily="16" charset="0"/>
              </a:rPr>
              <a:t>XML</a:t>
            </a:r>
          </a:p>
        </p:txBody>
      </p:sp>
      <p:sp>
        <p:nvSpPr>
          <p:cNvPr id="147471" name="Text Box 14"/>
          <p:cNvSpPr txBox="1">
            <a:spLocks noChangeArrowheads="1"/>
          </p:cNvSpPr>
          <p:nvPr/>
        </p:nvSpPr>
        <p:spPr bwMode="auto">
          <a:xfrm>
            <a:off x="611188" y="4114800"/>
            <a:ext cx="2525712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>
                <a:solidFill>
                  <a:srgbClr val="000000"/>
                </a:solidFill>
                <a:latin typeface="Times New Roman" pitchFamily="16" charset="0"/>
              </a:rPr>
              <a:t>Styl (XSL, CSS, ..)</a:t>
            </a:r>
          </a:p>
        </p:txBody>
      </p:sp>
      <p:sp>
        <p:nvSpPr>
          <p:cNvPr id="147472" name="Line 15"/>
          <p:cNvSpPr>
            <a:spLocks noChangeShapeType="1"/>
          </p:cNvSpPr>
          <p:nvPr/>
        </p:nvSpPr>
        <p:spPr bwMode="auto">
          <a:xfrm>
            <a:off x="3124200" y="4343400"/>
            <a:ext cx="304800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47473" name="Rectangle 16"/>
          <p:cNvSpPr>
            <a:spLocks noChangeArrowheads="1"/>
          </p:cNvSpPr>
          <p:nvPr/>
        </p:nvSpPr>
        <p:spPr bwMode="auto">
          <a:xfrm>
            <a:off x="3505200" y="2743200"/>
            <a:ext cx="1524000" cy="533400"/>
          </a:xfrm>
          <a:prstGeom prst="rect">
            <a:avLst/>
          </a:prstGeom>
          <a:solidFill>
            <a:srgbClr val="00CC99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>
                <a:solidFill>
                  <a:srgbClr val="000000"/>
                </a:solidFill>
                <a:latin typeface="Times New Roman" pitchFamily="16" charset="0"/>
              </a:rPr>
              <a:t>Browser</a:t>
            </a:r>
          </a:p>
        </p:txBody>
      </p:sp>
      <p:sp>
        <p:nvSpPr>
          <p:cNvPr id="147474" name="Line 17"/>
          <p:cNvSpPr>
            <a:spLocks noChangeShapeType="1"/>
          </p:cNvSpPr>
          <p:nvPr/>
        </p:nvSpPr>
        <p:spPr bwMode="auto">
          <a:xfrm flipH="1">
            <a:off x="4186238" y="3276600"/>
            <a:ext cx="6350" cy="76517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47475" name="Text Box 18"/>
          <p:cNvSpPr txBox="1">
            <a:spLocks noChangeArrowheads="1"/>
          </p:cNvSpPr>
          <p:nvPr/>
        </p:nvSpPr>
        <p:spPr bwMode="auto">
          <a:xfrm>
            <a:off x="3581400" y="3429000"/>
            <a:ext cx="1509713" cy="3683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800">
                <a:solidFill>
                  <a:srgbClr val="000000"/>
                </a:solidFill>
                <a:latin typeface="Times New Roman" pitchFamily="16" charset="0"/>
              </a:rPr>
              <a:t>HTML, XML</a:t>
            </a:r>
          </a:p>
        </p:txBody>
      </p:sp>
      <p:sp>
        <p:nvSpPr>
          <p:cNvPr id="147476" name="Text Box 19"/>
          <p:cNvSpPr txBox="1">
            <a:spLocks noChangeArrowheads="1"/>
          </p:cNvSpPr>
          <p:nvPr/>
        </p:nvSpPr>
        <p:spPr bwMode="auto">
          <a:xfrm>
            <a:off x="5334000" y="3352800"/>
            <a:ext cx="24384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>
                <a:solidFill>
                  <a:srgbClr val="000000"/>
                </a:solidFill>
                <a:latin typeface="Times New Roman" pitchFamily="16" charset="0"/>
              </a:rPr>
              <a:t>Více zpráv</a:t>
            </a:r>
          </a:p>
        </p:txBody>
      </p:sp>
      <p:sp>
        <p:nvSpPr>
          <p:cNvPr id="147477" name="Text Box 20"/>
          <p:cNvSpPr txBox="1">
            <a:spLocks noChangeArrowheads="1"/>
          </p:cNvSpPr>
          <p:nvPr/>
        </p:nvSpPr>
        <p:spPr bwMode="auto">
          <a:xfrm>
            <a:off x="6248400" y="4800600"/>
            <a:ext cx="253047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>
                <a:solidFill>
                  <a:srgbClr val="000000"/>
                </a:solidFill>
                <a:latin typeface="Times New Roman" pitchFamily="16" charset="0"/>
              </a:rPr>
              <a:t>Více dokumentů</a:t>
            </a:r>
          </a:p>
        </p:txBody>
      </p:sp>
      <p:sp>
        <p:nvSpPr>
          <p:cNvPr id="147478" name="Oval 21"/>
          <p:cNvSpPr>
            <a:spLocks noChangeArrowheads="1"/>
          </p:cNvSpPr>
          <p:nvPr/>
        </p:nvSpPr>
        <p:spPr bwMode="auto">
          <a:xfrm>
            <a:off x="4087813" y="1704975"/>
            <a:ext cx="228600" cy="228600"/>
          </a:xfrm>
          <a:prstGeom prst="ellips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47479" name="Line 22"/>
          <p:cNvSpPr>
            <a:spLocks noChangeShapeType="1"/>
          </p:cNvSpPr>
          <p:nvPr/>
        </p:nvSpPr>
        <p:spPr bwMode="auto">
          <a:xfrm>
            <a:off x="4211638" y="1916113"/>
            <a:ext cx="1587" cy="288925"/>
          </a:xfrm>
          <a:prstGeom prst="line">
            <a:avLst/>
          </a:prstGeom>
          <a:noFill/>
          <a:ln w="381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47480" name="Line 23"/>
          <p:cNvSpPr>
            <a:spLocks noChangeShapeType="1"/>
          </p:cNvSpPr>
          <p:nvPr/>
        </p:nvSpPr>
        <p:spPr bwMode="auto">
          <a:xfrm flipV="1">
            <a:off x="4030663" y="1982788"/>
            <a:ext cx="323850" cy="11112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47481" name="Line 24"/>
          <p:cNvSpPr>
            <a:spLocks noChangeShapeType="1"/>
          </p:cNvSpPr>
          <p:nvPr/>
        </p:nvSpPr>
        <p:spPr bwMode="auto">
          <a:xfrm flipH="1">
            <a:off x="4137025" y="2225675"/>
            <a:ext cx="79375" cy="228600"/>
          </a:xfrm>
          <a:prstGeom prst="line">
            <a:avLst/>
          </a:prstGeom>
          <a:noFill/>
          <a:ln w="2844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47482" name="Line 25"/>
          <p:cNvSpPr>
            <a:spLocks noChangeShapeType="1"/>
          </p:cNvSpPr>
          <p:nvPr/>
        </p:nvSpPr>
        <p:spPr bwMode="auto">
          <a:xfrm>
            <a:off x="4216400" y="2203450"/>
            <a:ext cx="123825" cy="215900"/>
          </a:xfrm>
          <a:prstGeom prst="line">
            <a:avLst/>
          </a:prstGeom>
          <a:noFill/>
          <a:ln w="2844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47483" name="Rectangle 26"/>
          <p:cNvSpPr>
            <a:spLocks noChangeArrowheads="1"/>
          </p:cNvSpPr>
          <p:nvPr/>
        </p:nvSpPr>
        <p:spPr bwMode="auto">
          <a:xfrm>
            <a:off x="1042988" y="2708275"/>
            <a:ext cx="1600200" cy="762000"/>
          </a:xfrm>
          <a:prstGeom prst="rect">
            <a:avLst/>
          </a:prstGeom>
          <a:solidFill>
            <a:srgbClr val="00CC99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>
                <a:solidFill>
                  <a:srgbClr val="000000"/>
                </a:solidFill>
                <a:latin typeface="Times New Roman" pitchFamily="16" charset="0"/>
              </a:rPr>
              <a:t>Služba</a:t>
            </a:r>
          </a:p>
        </p:txBody>
      </p:sp>
      <p:sp>
        <p:nvSpPr>
          <p:cNvPr id="147484" name="Line 27"/>
          <p:cNvSpPr>
            <a:spLocks noChangeShapeType="1"/>
          </p:cNvSpPr>
          <p:nvPr/>
        </p:nvSpPr>
        <p:spPr bwMode="auto">
          <a:xfrm>
            <a:off x="2700338" y="3429000"/>
            <a:ext cx="1008062" cy="576263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47485" name="Text Box 28"/>
          <p:cNvSpPr txBox="1">
            <a:spLocks noChangeArrowheads="1"/>
          </p:cNvSpPr>
          <p:nvPr/>
        </p:nvSpPr>
        <p:spPr bwMode="auto">
          <a:xfrm>
            <a:off x="5418138" y="3957638"/>
            <a:ext cx="118745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>
                <a:solidFill>
                  <a:srgbClr val="000000"/>
                </a:solidFill>
                <a:latin typeface="Comic Sans MS" pitchFamily="64" charset="0"/>
              </a:rPr>
              <a:t>Portál?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2436B51-F13E-4114-BEC0-5FD1B5933E72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126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48483" name="Text Box 2"/>
          <p:cNvSpPr txBox="1">
            <a:spLocks noChangeArrowheads="1"/>
          </p:cNvSpPr>
          <p:nvPr/>
        </p:nvSpPr>
        <p:spPr bwMode="auto">
          <a:xfrm>
            <a:off x="685800" y="350838"/>
            <a:ext cx="7772400" cy="143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400">
                <a:solidFill>
                  <a:srgbClr val="000000"/>
                </a:solidFill>
                <a:latin typeface="Comic Sans MS" pitchFamily="64" charset="0"/>
              </a:rPr>
              <a:t>V čem je XML s podpůrnými nástroji důležitý (nutný)</a:t>
            </a:r>
          </a:p>
        </p:txBody>
      </p:sp>
      <p:sp>
        <p:nvSpPr>
          <p:cNvPr id="148484" name="Text Box 3"/>
          <p:cNvSpPr txBox="1">
            <a:spLocks noChangeArrowheads="1"/>
          </p:cNvSpPr>
          <p:nvPr/>
        </p:nvSpPr>
        <p:spPr bwMode="auto">
          <a:xfrm>
            <a:off x="533400" y="1981200"/>
            <a:ext cx="8001000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608013" indent="-608013">
              <a:lnSpc>
                <a:spcPct val="80000"/>
              </a:lnSpc>
              <a:spcBef>
                <a:spcPts val="700"/>
              </a:spcBef>
              <a:buFont typeface="Times New Roman" pitchFamily="16" charset="0"/>
              <a:buAutoNum type="arabicPeriod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cs-CZ" sz="2800">
                <a:solidFill>
                  <a:srgbClr val="000000"/>
                </a:solidFill>
              </a:rPr>
              <a:t>Rozšiřitelnost, přijatý standard</a:t>
            </a:r>
          </a:p>
          <a:p>
            <a:pPr marL="608013" indent="-608013">
              <a:lnSpc>
                <a:spcPct val="80000"/>
              </a:lnSpc>
              <a:spcBef>
                <a:spcPts val="700"/>
              </a:spcBef>
              <a:buFont typeface="Times New Roman" pitchFamily="16" charset="0"/>
              <a:buAutoNum type="arabicPeriod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cs-CZ" sz="2800">
                <a:solidFill>
                  <a:srgbClr val="000000"/>
                </a:solidFill>
              </a:rPr>
              <a:t>Vhodný pro deklarativní rozhraní mezi aplikacemi (pravděpodobně nejdůležitější)</a:t>
            </a:r>
          </a:p>
          <a:p>
            <a:pPr marL="608013" indent="-608013">
              <a:lnSpc>
                <a:spcPct val="80000"/>
              </a:lnSpc>
              <a:spcBef>
                <a:spcPts val="700"/>
              </a:spcBef>
              <a:buFont typeface="Times New Roman" pitchFamily="16" charset="0"/>
              <a:buAutoNum type="arabicPeriod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cs-CZ" sz="2800">
                <a:solidFill>
                  <a:srgbClr val="000000"/>
                </a:solidFill>
              </a:rPr>
              <a:t>Schopnost transformovat a skládat dokumenty a schopnost definovat a využívat styly pro UI (nutné i pro práci s heterogenními databázemi) </a:t>
            </a:r>
          </a:p>
          <a:p>
            <a:pPr marL="608013" indent="-608013">
              <a:lnSpc>
                <a:spcPct val="80000"/>
              </a:lnSpc>
              <a:spcBef>
                <a:spcPts val="700"/>
              </a:spcBef>
              <a:buFont typeface="Times New Roman" pitchFamily="16" charset="0"/>
              <a:buAutoNum type="arabicPeriod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cs-CZ" sz="2800">
                <a:solidFill>
                  <a:srgbClr val="000000"/>
                </a:solidFill>
              </a:rPr>
              <a:t>Schopnost definovat metadata a schopnost tvořit dotazy a specifikovat semistrukturovaná data, schopné podporovat i </a:t>
            </a:r>
            <a:r>
              <a:rPr lang="cs-CZ" sz="2800" i="1">
                <a:solidFill>
                  <a:srgbClr val="000000"/>
                </a:solidFill>
              </a:rPr>
              <a:t>datový pohled</a:t>
            </a:r>
            <a:r>
              <a:rPr lang="cs-CZ" sz="2800">
                <a:solidFill>
                  <a:srgbClr val="000000"/>
                </a:solidFill>
              </a:rPr>
              <a:t>. Velmi slibné, nejméně významné (zatím)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Metanástroje</a:t>
            </a:r>
            <a:r>
              <a:rPr lang="cs-CZ" dirty="0" smtClean="0"/>
              <a:t> implementace předřazených bran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Nová technologie, </a:t>
            </a:r>
          </a:p>
          <a:p>
            <a:pPr lvl="1"/>
            <a:r>
              <a:rPr lang="cs-CZ" dirty="0" smtClean="0"/>
              <a:t>nejsou známy hlavní omezení</a:t>
            </a:r>
          </a:p>
          <a:p>
            <a:pPr lvl="1"/>
            <a:r>
              <a:rPr lang="cs-CZ" dirty="0" smtClean="0"/>
              <a:t>Neřeší implementaci byznys procesů</a:t>
            </a:r>
          </a:p>
          <a:p>
            <a:pPr lvl="1"/>
            <a:r>
              <a:rPr lang="cs-CZ" dirty="0" smtClean="0"/>
              <a:t>Spojování do sítí a hierarchizace</a:t>
            </a:r>
          </a:p>
          <a:p>
            <a:r>
              <a:rPr lang="cs-CZ" dirty="0" smtClean="0"/>
              <a:t>Je potřeba cosi jako </a:t>
            </a:r>
            <a:r>
              <a:rPr lang="cs-CZ" dirty="0" err="1" smtClean="0"/>
              <a:t>router</a:t>
            </a:r>
            <a:endParaRPr lang="cs-CZ" dirty="0"/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8E37B06-05BE-4EDE-BFEF-FAE8A2060E2F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129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89443" name="Text Box 2"/>
          <p:cNvSpPr txBox="1">
            <a:spLocks noChangeArrowheads="1"/>
          </p:cNvSpPr>
          <p:nvPr/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400">
                <a:solidFill>
                  <a:srgbClr val="000000"/>
                </a:solidFill>
                <a:latin typeface="Comic Sans MS" pitchFamily="64" charset="0"/>
              </a:rPr>
              <a:t>Důsledky</a:t>
            </a:r>
          </a:p>
        </p:txBody>
      </p:sp>
      <p:sp>
        <p:nvSpPr>
          <p:cNvPr id="189444" name="Text Box 3"/>
          <p:cNvSpPr txBox="1">
            <a:spLocks noChangeArrowheads="1"/>
          </p:cNvSpPr>
          <p:nvPr/>
        </p:nvSpPr>
        <p:spPr bwMode="auto">
          <a:xfrm>
            <a:off x="685800" y="1447800"/>
            <a:ext cx="7772400" cy="464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lnSpc>
                <a:spcPct val="80000"/>
              </a:lnSpc>
              <a:spcBef>
                <a:spcPts val="5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 dirty="0">
                <a:solidFill>
                  <a:srgbClr val="000000"/>
                </a:solidFill>
              </a:rPr>
              <a:t>Obchodní procesy mohou „programovat“ uživatelé a mohou za ně ručit</a:t>
            </a:r>
          </a:p>
          <a:p>
            <a:pPr marL="341313" indent="-341313">
              <a:lnSpc>
                <a:spcPct val="80000"/>
              </a:lnSpc>
              <a:spcBef>
                <a:spcPts val="5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 dirty="0">
                <a:solidFill>
                  <a:srgbClr val="000000"/>
                </a:solidFill>
              </a:rPr>
              <a:t>Kromě aplikačních služeb jsme diskutovali služby, které bychom mohli nazvat službami architekturními</a:t>
            </a:r>
          </a:p>
          <a:p>
            <a:pPr marL="741363" lvl="1" indent="-284163">
              <a:lnSpc>
                <a:spcPct val="80000"/>
              </a:lnSpc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 dirty="0">
                <a:solidFill>
                  <a:srgbClr val="000000"/>
                </a:solidFill>
              </a:rPr>
              <a:t>Předřazené brány </a:t>
            </a:r>
            <a:r>
              <a:rPr lang="cs-CZ" sz="2400" dirty="0" smtClean="0">
                <a:solidFill>
                  <a:srgbClr val="000000"/>
                </a:solidFill>
              </a:rPr>
              <a:t>(konektory </a:t>
            </a:r>
            <a:r>
              <a:rPr lang="cs-CZ" sz="2400" dirty="0">
                <a:solidFill>
                  <a:srgbClr val="000000"/>
                </a:solidFill>
              </a:rPr>
              <a:t>služeb implementované jako služby)</a:t>
            </a:r>
          </a:p>
          <a:p>
            <a:pPr marL="741363" lvl="1" indent="-284163">
              <a:lnSpc>
                <a:spcPct val="80000"/>
              </a:lnSpc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 dirty="0">
                <a:solidFill>
                  <a:srgbClr val="000000"/>
                </a:solidFill>
              </a:rPr>
              <a:t>Portály</a:t>
            </a:r>
          </a:p>
          <a:p>
            <a:pPr marL="741363" lvl="1" indent="-284163">
              <a:lnSpc>
                <a:spcPct val="80000"/>
              </a:lnSpc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 dirty="0">
                <a:solidFill>
                  <a:srgbClr val="000000"/>
                </a:solidFill>
              </a:rPr>
              <a:t>Manažery procesů</a:t>
            </a:r>
          </a:p>
          <a:p>
            <a:pPr marL="741363" lvl="1" indent="-284163">
              <a:lnSpc>
                <a:spcPct val="80000"/>
              </a:lnSpc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 err="1">
                <a:solidFill>
                  <a:srgbClr val="000000"/>
                </a:solidFill>
              </a:rPr>
              <a:t>Datov</a:t>
            </a:r>
            <a:r>
              <a:rPr lang="cs-CZ" sz="2400" dirty="0">
                <a:solidFill>
                  <a:srgbClr val="000000"/>
                </a:solidFill>
              </a:rPr>
              <a:t>á úložiště</a:t>
            </a:r>
          </a:p>
          <a:p>
            <a:pPr lvl="2">
              <a:lnSpc>
                <a:spcPct val="80000"/>
              </a:lnSpc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 dirty="0">
                <a:solidFill>
                  <a:srgbClr val="000000"/>
                </a:solidFill>
              </a:rPr>
              <a:t>Databáze</a:t>
            </a:r>
          </a:p>
          <a:p>
            <a:pPr lvl="2">
              <a:lnSpc>
                <a:spcPct val="80000"/>
              </a:lnSpc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 dirty="0">
                <a:solidFill>
                  <a:srgbClr val="000000"/>
                </a:solidFill>
              </a:rPr>
              <a:t>Zprávy </a:t>
            </a:r>
          </a:p>
          <a:p>
            <a:pPr marL="341313" indent="-341313">
              <a:lnSpc>
                <a:spcPct val="80000"/>
              </a:lnSpc>
              <a:spcBef>
                <a:spcPts val="5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 dirty="0">
                <a:solidFill>
                  <a:srgbClr val="000000"/>
                </a:solidFill>
              </a:rPr>
              <a:t>Architekturní služby se většinou pro danou aplikaci vyvíjejí od počátku. Mohou existovat další typy </a:t>
            </a:r>
            <a:r>
              <a:rPr lang="cs-CZ" sz="2400" dirty="0" err="1">
                <a:solidFill>
                  <a:srgbClr val="000000"/>
                </a:solidFill>
              </a:rPr>
              <a:t>infra</a:t>
            </a:r>
            <a:r>
              <a:rPr lang="cs-CZ" sz="2400" dirty="0">
                <a:solidFill>
                  <a:srgbClr val="000000"/>
                </a:solidFill>
              </a:rPr>
              <a:t> služeb.</a:t>
            </a:r>
          </a:p>
          <a:p>
            <a:pPr marL="341313" indent="-341313">
              <a:lnSpc>
                <a:spcPct val="80000"/>
              </a:lnSpc>
              <a:spcBef>
                <a:spcPts val="5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 dirty="0">
                <a:solidFill>
                  <a:srgbClr val="000000"/>
                </a:solidFill>
              </a:rPr>
              <a:t>Existuje pokus o obdobu manažerů na www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F72276-CD23-4730-AEB8-B35C758D29B7}" type="slidenum">
              <a:rPr lang="cs-CZ" smtClean="0"/>
              <a:pPr>
                <a:defRPr/>
              </a:pPr>
              <a:t>13</a:t>
            </a:fld>
            <a:endParaRPr lang="cs-CZ" smtClean="0"/>
          </a:p>
        </p:txBody>
      </p:sp>
      <p:sp>
        <p:nvSpPr>
          <p:cNvPr id="2052" name="Rectangle 3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Tři vrstvy a server</a:t>
            </a:r>
          </a:p>
        </p:txBody>
      </p:sp>
      <p:graphicFrame>
        <p:nvGraphicFramePr>
          <p:cNvPr id="2050" name="Object 91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1056876"/>
              </p:ext>
            </p:extLst>
          </p:nvPr>
        </p:nvGraphicFramePr>
        <p:xfrm>
          <a:off x="708025" y="1625600"/>
          <a:ext cx="8183563" cy="447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Document" r:id="rId3" imgW="5759285" imgH="3148894" progId="Word.Document.8">
                  <p:embed/>
                </p:oleObj>
              </mc:Choice>
              <mc:Fallback>
                <p:oleObj name="Document" r:id="rId3" imgW="5759285" imgH="3148894" progId="Word.Document.8">
                  <p:embed/>
                  <p:pic>
                    <p:nvPicPr>
                      <p:cNvPr id="0" name="Picture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025" y="1625600"/>
                        <a:ext cx="8183563" cy="4475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TextovéPole 4"/>
          <p:cNvSpPr txBox="1">
            <a:spLocks noChangeArrowheads="1"/>
          </p:cNvSpPr>
          <p:nvPr/>
        </p:nvSpPr>
        <p:spPr bwMode="auto">
          <a:xfrm>
            <a:off x="4859338" y="5373688"/>
            <a:ext cx="3744912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cs-CZ" sz="2400" i="0" dirty="0">
                <a:latin typeface="Times New Roman" pitchFamily="16" charset="0"/>
                <a:cs typeface="Times New Roman" pitchFamily="16" charset="0"/>
              </a:rPr>
              <a:t>OO usnadňuje posun rozhraní (</a:t>
            </a:r>
            <a:r>
              <a:rPr lang="cs-CZ" sz="2400" i="0" dirty="0" err="1">
                <a:latin typeface="Times New Roman" pitchFamily="16" charset="0"/>
                <a:cs typeface="Times New Roman" pitchFamily="16" charset="0"/>
              </a:rPr>
              <a:t>srv</a:t>
            </a:r>
            <a:r>
              <a:rPr lang="cs-CZ" sz="2400" i="0" dirty="0">
                <a:latin typeface="Times New Roman" pitchFamily="16" charset="0"/>
                <a:cs typeface="Times New Roman" pitchFamily="16" charset="0"/>
              </a:rPr>
              <a:t>. </a:t>
            </a:r>
            <a:r>
              <a:rPr lang="cs-CZ" sz="2400" i="0" dirty="0" err="1">
                <a:latin typeface="Times New Roman" pitchFamily="16" charset="0"/>
                <a:cs typeface="Times New Roman" pitchFamily="16" charset="0"/>
              </a:rPr>
              <a:t>connectors</a:t>
            </a:r>
            <a:r>
              <a:rPr lang="cs-CZ" sz="2400" i="0" dirty="0">
                <a:latin typeface="Times New Roman" pitchFamily="16" charset="0"/>
                <a:cs typeface="Times New Roman" pitchFamily="16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DAFCA07-1762-423A-8282-81D7C6E331D9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130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90467" name="Text Box 2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400">
                <a:solidFill>
                  <a:srgbClr val="000000"/>
                </a:solidFill>
                <a:latin typeface="Comic Sans MS" pitchFamily="64" charset="0"/>
              </a:rPr>
              <a:t>Pozorování</a:t>
            </a:r>
          </a:p>
        </p:txBody>
      </p:sp>
      <p:sp>
        <p:nvSpPr>
          <p:cNvPr id="190468" name="Text Box 3"/>
          <p:cNvSpPr txBox="1"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lnSpc>
                <a:spcPct val="80000"/>
              </a:lnSpc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>
                <a:solidFill>
                  <a:srgbClr val="000000"/>
                </a:solidFill>
              </a:rPr>
              <a:t>Chování systému (business procesy) ovlivňuje do jisté míry sám koncový uživatel  zadáváním parametrů instanciace procesu a úpravami jeho chování (to lze do jisté míry považovat za vývoj, který provádí koncový uživatel - enduser development)</a:t>
            </a:r>
          </a:p>
          <a:p>
            <a:pPr marL="741363" lvl="1" indent="-284163">
              <a:lnSpc>
                <a:spcPct val="80000"/>
              </a:lnSpc>
              <a:spcBef>
                <a:spcPts val="6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>
                <a:solidFill>
                  <a:srgbClr val="000000"/>
                </a:solidFill>
              </a:rPr>
              <a:t>Je snadné v konfederacích</a:t>
            </a:r>
          </a:p>
          <a:p>
            <a:pPr marL="341313" indent="-341313">
              <a:lnSpc>
                <a:spcPct val="80000"/>
              </a:lnSpc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>
                <a:solidFill>
                  <a:srgbClr val="000000"/>
                </a:solidFill>
              </a:rPr>
              <a:t>To je projev nových trendů ve vývoji a vlastnostech softwarových systémů, především pro malé a střední podniky a e-government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C58BA99-48FB-4709-AAB3-FD94ED2083E4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131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91491" name="Text Box 2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400" dirty="0">
                <a:solidFill>
                  <a:srgbClr val="000000"/>
                </a:solidFill>
                <a:latin typeface="Comic Sans MS" pitchFamily="64" charset="0"/>
              </a:rPr>
              <a:t>Kde </a:t>
            </a:r>
            <a:r>
              <a:rPr lang="cs-CZ" sz="4400" dirty="0" smtClean="0">
                <a:solidFill>
                  <a:srgbClr val="000000"/>
                </a:solidFill>
                <a:latin typeface="Comic Sans MS" pitchFamily="64" charset="0"/>
              </a:rPr>
              <a:t>jsou hlavní přínosy pro uživatele</a:t>
            </a:r>
            <a:endParaRPr lang="cs-CZ" sz="4400" dirty="0">
              <a:solidFill>
                <a:srgbClr val="000000"/>
              </a:solidFill>
              <a:latin typeface="Comic Sans MS" pitchFamily="64" charset="0"/>
            </a:endParaRPr>
          </a:p>
        </p:txBody>
      </p:sp>
      <p:sp>
        <p:nvSpPr>
          <p:cNvPr id="191492" name="Text Box 3"/>
          <p:cNvSpPr txBox="1"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lnSpc>
                <a:spcPct val="80000"/>
              </a:lnSpc>
              <a:spcBef>
                <a:spcPts val="700"/>
              </a:spcBef>
              <a:buFont typeface="Arial Narrow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 dirty="0">
                <a:solidFill>
                  <a:srgbClr val="000000"/>
                </a:solidFill>
                <a:latin typeface="Arial Narrow" pitchFamily="32" charset="0"/>
              </a:rPr>
              <a:t>Horizontální spolupráce přes hranice oddělení (příklad Otavan, </a:t>
            </a:r>
            <a:r>
              <a:rPr lang="cs-CZ" sz="2800" dirty="0" smtClean="0">
                <a:solidFill>
                  <a:srgbClr val="000000"/>
                </a:solidFill>
                <a:latin typeface="Arial Narrow" pitchFamily="32" charset="0"/>
              </a:rPr>
              <a:t>obchodní cestující si </a:t>
            </a:r>
            <a:r>
              <a:rPr lang="cs-CZ" sz="2800" dirty="0">
                <a:solidFill>
                  <a:srgbClr val="000000"/>
                </a:solidFill>
                <a:latin typeface="Arial Narrow" pitchFamily="32" charset="0"/>
              </a:rPr>
              <a:t>reservuje výrobní kapacity), ale to </a:t>
            </a:r>
            <a:r>
              <a:rPr lang="cs-CZ" sz="2800" dirty="0" smtClean="0">
                <a:solidFill>
                  <a:srgbClr val="000000"/>
                </a:solidFill>
                <a:latin typeface="Arial Narrow" pitchFamily="32" charset="0"/>
              </a:rPr>
              <a:t>ohrožuje </a:t>
            </a:r>
            <a:r>
              <a:rPr lang="cs-CZ" sz="2800" dirty="0">
                <a:solidFill>
                  <a:srgbClr val="000000"/>
                </a:solidFill>
                <a:latin typeface="Arial Narrow" pitchFamily="32" charset="0"/>
              </a:rPr>
              <a:t>některé manažery </a:t>
            </a:r>
          </a:p>
          <a:p>
            <a:pPr marL="341313" indent="-341313">
              <a:lnSpc>
                <a:spcPct val="80000"/>
              </a:lnSpc>
              <a:spcBef>
                <a:spcPts val="700"/>
              </a:spcBef>
              <a:buFont typeface="Arial Narrow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 dirty="0">
                <a:solidFill>
                  <a:srgbClr val="000000"/>
                </a:solidFill>
                <a:latin typeface="Arial Narrow" pitchFamily="32" charset="0"/>
              </a:rPr>
              <a:t>Dostupnost informací (PC+internet)</a:t>
            </a:r>
          </a:p>
          <a:p>
            <a:pPr marL="341313" indent="-341313">
              <a:lnSpc>
                <a:spcPct val="80000"/>
              </a:lnSpc>
              <a:spcBef>
                <a:spcPts val="700"/>
              </a:spcBef>
              <a:buFont typeface="Arial Narrow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 dirty="0">
                <a:solidFill>
                  <a:srgbClr val="000000"/>
                </a:solidFill>
                <a:latin typeface="Arial Narrow" pitchFamily="32" charset="0"/>
              </a:rPr>
              <a:t>Sociální kontakty, zlepšení ovzduší ve firmě</a:t>
            </a:r>
          </a:p>
          <a:p>
            <a:pPr marL="341313" indent="-341313">
              <a:lnSpc>
                <a:spcPct val="80000"/>
              </a:lnSpc>
              <a:spcBef>
                <a:spcPts val="700"/>
              </a:spcBef>
              <a:buFont typeface="Arial Narrow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 dirty="0">
                <a:solidFill>
                  <a:srgbClr val="000000"/>
                </a:solidFill>
                <a:latin typeface="Arial Narrow" pitchFamily="32" charset="0"/>
              </a:rPr>
              <a:t>Zefektivnění procesů</a:t>
            </a:r>
          </a:p>
          <a:p>
            <a:pPr marL="341313" indent="-341313">
              <a:lnSpc>
                <a:spcPct val="80000"/>
              </a:lnSpc>
              <a:spcBef>
                <a:spcPts val="700"/>
              </a:spcBef>
              <a:buFont typeface="Arial Narrow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 dirty="0">
                <a:solidFill>
                  <a:srgbClr val="000000"/>
                </a:solidFill>
                <a:latin typeface="Arial Narrow" pitchFamily="32" charset="0"/>
              </a:rPr>
              <a:t>Zpřesnění a vyšší dostupnost dat, zkvalitnění rozhodování</a:t>
            </a:r>
          </a:p>
          <a:p>
            <a:pPr marL="341313" indent="-341313">
              <a:lnSpc>
                <a:spcPct val="80000"/>
              </a:lnSpc>
              <a:spcBef>
                <a:spcPts val="700"/>
              </a:spcBef>
              <a:buFont typeface="Arial Narrow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 dirty="0">
                <a:solidFill>
                  <a:srgbClr val="000000"/>
                </a:solidFill>
                <a:latin typeface="Arial Narrow" pitchFamily="32" charset="0"/>
              </a:rPr>
              <a:t>Restrukturalizace obchodních procesů, větší agilita</a:t>
            </a:r>
          </a:p>
          <a:p>
            <a:pPr marL="341313" indent="-341313">
              <a:lnSpc>
                <a:spcPct val="80000"/>
              </a:lnSpc>
              <a:spcBef>
                <a:spcPts val="700"/>
              </a:spcBef>
              <a:buFont typeface="Arial Narrow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 dirty="0">
                <a:solidFill>
                  <a:srgbClr val="000000"/>
                </a:solidFill>
                <a:latin typeface="Arial Narrow" pitchFamily="32" charset="0"/>
              </a:rPr>
              <a:t>Zlepšení spolupráce s externími partnery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5299369-D68F-43D4-98B4-223DC56ABF34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132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77155" name="Text Box 2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400">
                <a:solidFill>
                  <a:srgbClr val="000000"/>
                </a:solidFill>
                <a:latin typeface="Comic Sans MS" pitchFamily="64" charset="0"/>
              </a:rPr>
              <a:t>Business proces v SOA</a:t>
            </a:r>
          </a:p>
        </p:txBody>
      </p:sp>
      <p:sp>
        <p:nvSpPr>
          <p:cNvPr id="177156" name="Text Box 3"/>
          <p:cNvSpPr txBox="1"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lnSpc>
                <a:spcPct val="90000"/>
              </a:lnSpc>
              <a:spcBef>
                <a:spcPts val="700"/>
              </a:spcBef>
              <a:buFont typeface="Arial Narrow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>
                <a:solidFill>
                  <a:srgbClr val="000000"/>
                </a:solidFill>
                <a:latin typeface="Arial Narrow" pitchFamily="32" charset="0"/>
              </a:rPr>
              <a:t>Síť kroků</a:t>
            </a: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Font typeface="Arial Narrow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>
                <a:solidFill>
                  <a:srgbClr val="000000"/>
                </a:solidFill>
                <a:latin typeface="Arial Narrow" pitchFamily="32" charset="0"/>
              </a:rPr>
              <a:t>Krok je provedení příkazu nějakou službou (i sítí služeb, kompositní službou)</a:t>
            </a: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Font typeface="Arial Narrow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>
                <a:solidFill>
                  <a:srgbClr val="000000"/>
                </a:solidFill>
                <a:latin typeface="Arial Narrow" pitchFamily="32" charset="0"/>
              </a:rPr>
              <a:t>Je vhodné si pamatovat průběh provedených procesů, resp. modelovat proces</a:t>
            </a:r>
          </a:p>
          <a:p>
            <a:pPr marL="741363" lvl="1" indent="-284163">
              <a:lnSpc>
                <a:spcPct val="90000"/>
              </a:lnSpc>
              <a:spcBef>
                <a:spcPts val="600"/>
              </a:spcBef>
              <a:buFont typeface="Arial Narrow" pitchFamily="32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>
                <a:solidFill>
                  <a:srgbClr val="000000"/>
                </a:solidFill>
                <a:latin typeface="Arial Narrow" pitchFamily="32" charset="0"/>
              </a:rPr>
              <a:t>Neměl by být centrální repositář modelů procesů využívaný v průběhu celého procesu (důsledek p2p architektury), raději distribuovaná databáze</a:t>
            </a:r>
          </a:p>
          <a:p>
            <a:pPr marL="741363" lvl="1" indent="-284163">
              <a:lnSpc>
                <a:spcPct val="90000"/>
              </a:lnSpc>
              <a:spcBef>
                <a:spcPts val="600"/>
              </a:spcBef>
              <a:buFont typeface="Arial Narrow" pitchFamily="32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>
                <a:solidFill>
                  <a:srgbClr val="000000"/>
                </a:solidFill>
                <a:latin typeface="Arial Narrow" pitchFamily="32" charset="0"/>
              </a:rPr>
              <a:t>Potřeba využívání různých prostředků popisu procesů (volný text, BPEL, Aris, Petriho sítě,…. 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25BEDDF-B541-4973-AF10-A0CA836B8048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133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78179" name="Text Box 2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400">
                <a:solidFill>
                  <a:srgbClr val="000000"/>
                </a:solidFill>
                <a:latin typeface="Comic Sans MS" pitchFamily="64" charset="0"/>
              </a:rPr>
              <a:t>Pragmatika</a:t>
            </a:r>
          </a:p>
        </p:txBody>
      </p:sp>
      <p:sp>
        <p:nvSpPr>
          <p:cNvPr id="178180" name="Text Box 3"/>
          <p:cNvSpPr txBox="1"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1313">
              <a:spcBef>
                <a:spcPts val="8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sz="3200">
                <a:solidFill>
                  <a:srgbClr val="000000"/>
                </a:solidFill>
              </a:rPr>
              <a:t>Propojování může být založeno na různých technologiích, některé může být určeno k propojování na daném stroji, jiné je možné použít globálně mezi různými stroji či sítěmi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2C17789-C2B3-4FB8-823D-1C49E522D0B4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134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79203" name="Text Box 2"/>
          <p:cNvSpPr txBox="1">
            <a:spLocks noChangeArrowheads="1"/>
          </p:cNvSpPr>
          <p:nvPr/>
        </p:nvSpPr>
        <p:spPr bwMode="auto">
          <a:xfrm>
            <a:off x="762000" y="0"/>
            <a:ext cx="77724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400">
                <a:solidFill>
                  <a:srgbClr val="000000"/>
                </a:solidFill>
                <a:latin typeface="Comic Sans MS" pitchFamily="64" charset="0"/>
              </a:rPr>
              <a:t>Business procesy</a:t>
            </a:r>
          </a:p>
        </p:txBody>
      </p:sp>
      <p:sp>
        <p:nvSpPr>
          <p:cNvPr id="179204" name="Text Box 3"/>
          <p:cNvSpPr txBox="1">
            <a:spLocks noChangeArrowheads="1"/>
          </p:cNvSpPr>
          <p:nvPr/>
        </p:nvSpPr>
        <p:spPr bwMode="auto">
          <a:xfrm>
            <a:off x="609600" y="1700213"/>
            <a:ext cx="7924800" cy="5005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spcBef>
                <a:spcPts val="700"/>
              </a:spcBef>
              <a:buFont typeface="Arial Narrow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>
                <a:solidFill>
                  <a:srgbClr val="000000"/>
                </a:solidFill>
                <a:latin typeface="Arial Narrow" pitchFamily="32" charset="0"/>
              </a:rPr>
              <a:t>Mají stav (vlastní data, stav řešení).</a:t>
            </a:r>
          </a:p>
          <a:p>
            <a:pPr marL="341313" indent="-341313">
              <a:spcBef>
                <a:spcPts val="700"/>
              </a:spcBef>
              <a:buFont typeface="Arial Narrow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>
                <a:solidFill>
                  <a:srgbClr val="000000"/>
                </a:solidFill>
                <a:latin typeface="Arial Narrow" pitchFamily="32" charset="0"/>
              </a:rPr>
              <a:t> Jejich průběh musí být vlastníkem procesu měnitelný i „za běhu“, musí být agilita</a:t>
            </a:r>
          </a:p>
          <a:p>
            <a:pPr marL="741363" lvl="1" indent="-284163">
              <a:spcBef>
                <a:spcPts val="700"/>
              </a:spcBef>
              <a:buFont typeface="Arial Narrow" pitchFamily="32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>
                <a:solidFill>
                  <a:srgbClr val="000000"/>
                </a:solidFill>
                <a:latin typeface="Arial Narrow" pitchFamily="32" charset="0"/>
              </a:rPr>
              <a:t>Nereálné provádět uvnitř aplikací, které jsou dávno odladěné a používané jako černé skříňky</a:t>
            </a:r>
          </a:p>
          <a:p>
            <a:pPr marL="341313" indent="-341313">
              <a:spcBef>
                <a:spcPts val="700"/>
              </a:spcBef>
              <a:buFont typeface="Arial Narrow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>
                <a:solidFill>
                  <a:srgbClr val="000000"/>
                </a:solidFill>
                <a:latin typeface="Arial Narrow" pitchFamily="32" charset="0"/>
              </a:rPr>
              <a:t>Je nevhodné řídit proces v rámci centralizované služby (důsledek p2p architektury) </a:t>
            </a:r>
          </a:p>
        </p:txBody>
      </p:sp>
      <p:sp>
        <p:nvSpPr>
          <p:cNvPr id="179205" name="Text Box 4"/>
          <p:cNvSpPr txBox="1">
            <a:spLocks noChangeArrowheads="1"/>
          </p:cNvSpPr>
          <p:nvPr/>
        </p:nvSpPr>
        <p:spPr bwMode="auto">
          <a:xfrm>
            <a:off x="6172200" y="5334000"/>
            <a:ext cx="1524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9206" name="Text Box 5"/>
          <p:cNvSpPr txBox="1">
            <a:spLocks noChangeArrowheads="1"/>
          </p:cNvSpPr>
          <p:nvPr/>
        </p:nvSpPr>
        <p:spPr bwMode="auto">
          <a:xfrm>
            <a:off x="5715000" y="5984875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9207" name="Text Box 6"/>
          <p:cNvSpPr txBox="1">
            <a:spLocks noChangeArrowheads="1"/>
          </p:cNvSpPr>
          <p:nvPr/>
        </p:nvSpPr>
        <p:spPr bwMode="auto">
          <a:xfrm>
            <a:off x="2895600" y="4495800"/>
            <a:ext cx="1082675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F885301-B522-4468-ACA4-36B8462177A6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135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80227" name="Text Box 2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400">
                <a:solidFill>
                  <a:srgbClr val="000000"/>
                </a:solidFill>
                <a:latin typeface="Comic Sans MS" pitchFamily="64" charset="0"/>
              </a:rPr>
              <a:t>Kde mít řídící data</a:t>
            </a:r>
          </a:p>
        </p:txBody>
      </p:sp>
      <p:sp>
        <p:nvSpPr>
          <p:cNvPr id="180228" name="Text Box 3"/>
          <p:cNvSpPr txBox="1">
            <a:spLocks noChangeArrowheads="1"/>
          </p:cNvSpPr>
          <p:nvPr/>
        </p:nvSpPr>
        <p:spPr bwMode="auto">
          <a:xfrm>
            <a:off x="685800" y="1981200"/>
            <a:ext cx="7772400" cy="4414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608013" indent="-608013">
              <a:spcBef>
                <a:spcPts val="700"/>
              </a:spcBef>
              <a:buFont typeface="Times New Roman" pitchFamily="16" charset="0"/>
              <a:buAutoNum type="arabicPeriod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cs-CZ" sz="2800">
                <a:solidFill>
                  <a:srgbClr val="000000"/>
                </a:solidFill>
              </a:rPr>
              <a:t>Nikde – služba ví s kým kdy co</a:t>
            </a:r>
          </a:p>
          <a:p>
            <a:pPr marL="989013" lvl="1" indent="-531813">
              <a:spcBef>
                <a:spcPts val="600"/>
              </a:spcBef>
              <a:buFont typeface="Arial" charset="0"/>
              <a:buChar char="•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cs-CZ" sz="2400">
                <a:solidFill>
                  <a:srgbClr val="000000"/>
                </a:solidFill>
              </a:rPr>
              <a:t>Není možno sledovat průběh</a:t>
            </a:r>
          </a:p>
          <a:p>
            <a:pPr marL="989013" lvl="1" indent="-531813">
              <a:spcBef>
                <a:spcPts val="600"/>
              </a:spcBef>
              <a:buFont typeface="Arial" charset="0"/>
              <a:buChar char="•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cs-CZ" sz="2400">
                <a:solidFill>
                  <a:srgbClr val="000000"/>
                </a:solidFill>
              </a:rPr>
              <a:t>Změna procesu </a:t>
            </a:r>
            <a:r>
              <a:rPr lang="cs-CZ" sz="2400">
                <a:solidFill>
                  <a:srgbClr val="000000"/>
                </a:solidFill>
                <a:latin typeface="Symbol" pitchFamily="16" charset="2"/>
              </a:rPr>
              <a:t></a:t>
            </a:r>
            <a:r>
              <a:rPr lang="cs-CZ" sz="2400">
                <a:solidFill>
                  <a:srgbClr val="000000"/>
                </a:solidFill>
              </a:rPr>
              <a:t> zásah do komponent, ale to jsou</a:t>
            </a:r>
            <a:r>
              <a:rPr lang="en-US" sz="2400">
                <a:solidFill>
                  <a:srgbClr val="000000"/>
                </a:solidFill>
              </a:rPr>
              <a:t> obvykle </a:t>
            </a:r>
            <a:r>
              <a:rPr lang="cs-CZ" sz="2400">
                <a:solidFill>
                  <a:srgbClr val="000000"/>
                </a:solidFill>
              </a:rPr>
              <a:t> černé skříňky</a:t>
            </a:r>
          </a:p>
          <a:p>
            <a:pPr marL="608013" indent="-608013">
              <a:spcBef>
                <a:spcPts val="700"/>
              </a:spcBef>
              <a:buFont typeface="Arial" charset="0"/>
              <a:buAutoNum type="arabicPeriod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cs-CZ" sz="2800">
                <a:solidFill>
                  <a:srgbClr val="000000"/>
                </a:solidFill>
              </a:rPr>
              <a:t>V předávaných zprávách (rozdělovníky)</a:t>
            </a:r>
          </a:p>
          <a:p>
            <a:pPr marL="989013" lvl="1" indent="-531813">
              <a:spcBef>
                <a:spcPts val="600"/>
              </a:spcBef>
              <a:buFont typeface="Arial" charset="0"/>
              <a:buChar char="•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cs-CZ" sz="2400">
                <a:solidFill>
                  <a:srgbClr val="000000"/>
                </a:solidFill>
              </a:rPr>
              <a:t>Pružnější, explicitní řídící data</a:t>
            </a:r>
          </a:p>
          <a:p>
            <a:pPr marL="989013" lvl="1" indent="-531813">
              <a:spcBef>
                <a:spcPts val="600"/>
              </a:spcBef>
              <a:buFont typeface="Arial" charset="0"/>
              <a:buChar char="•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cs-CZ" sz="2400">
                <a:solidFill>
                  <a:srgbClr val="000000"/>
                </a:solidFill>
              </a:rPr>
              <a:t>Obtíže při sledování</a:t>
            </a:r>
          </a:p>
          <a:p>
            <a:pPr marL="989013" lvl="1" indent="-531813">
              <a:spcBef>
                <a:spcPts val="600"/>
              </a:spcBef>
              <a:buFont typeface="Arial" charset="0"/>
              <a:buChar char="•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cs-CZ" sz="2400">
                <a:solidFill>
                  <a:srgbClr val="000000"/>
                </a:solidFill>
              </a:rPr>
              <a:t>Jednotný formát, větší změny </a:t>
            </a:r>
            <a:r>
              <a:rPr lang="cs-CZ" sz="2400">
                <a:solidFill>
                  <a:srgbClr val="000000"/>
                </a:solidFill>
                <a:latin typeface="Symbol" pitchFamily="16" charset="2"/>
              </a:rPr>
              <a:t></a:t>
            </a:r>
            <a:r>
              <a:rPr lang="cs-CZ" sz="2400">
                <a:solidFill>
                  <a:srgbClr val="000000"/>
                </a:solidFill>
              </a:rPr>
              <a:t> zásah do komponent</a:t>
            </a:r>
          </a:p>
          <a:p>
            <a:pPr marL="989013" lvl="1" indent="-531813">
              <a:spcBef>
                <a:spcPts val="600"/>
              </a:spcBef>
              <a:buFont typeface="Arial" charset="0"/>
              <a:buNone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endParaRPr lang="cs-CZ"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B26AD6E-97F5-4999-857E-B459DE71A6E8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136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81251" name="Text Box 2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400">
                <a:solidFill>
                  <a:srgbClr val="000000"/>
                </a:solidFill>
                <a:latin typeface="Comic Sans MS" pitchFamily="64" charset="0"/>
              </a:rPr>
              <a:t>Kde mít řídící data pro BP</a:t>
            </a:r>
          </a:p>
        </p:txBody>
      </p:sp>
      <p:sp>
        <p:nvSpPr>
          <p:cNvPr id="181252" name="Text Box 3"/>
          <p:cNvSpPr txBox="1"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608013" indent="-608013">
              <a:lnSpc>
                <a:spcPct val="90000"/>
              </a:lnSpc>
              <a:spcBef>
                <a:spcPts val="800"/>
              </a:spcBef>
              <a:buFont typeface="Times New Roman" pitchFamily="16" charset="0"/>
              <a:buAutoNum type="arabicPeriod" startAt="3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cs-CZ" sz="3200">
                <a:solidFill>
                  <a:srgbClr val="000000"/>
                </a:solidFill>
              </a:rPr>
              <a:t>V centrální databázi</a:t>
            </a:r>
          </a:p>
          <a:p>
            <a:pPr marL="989013" lvl="1" indent="-531813">
              <a:lnSpc>
                <a:spcPct val="90000"/>
              </a:lnSpc>
              <a:spcBef>
                <a:spcPts val="700"/>
              </a:spcBef>
              <a:buFont typeface="Times New Roman" pitchFamily="16" charset="0"/>
              <a:buAutoNum type="arabicPeriod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cs-CZ" sz="2800">
                <a:solidFill>
                  <a:srgbClr val="000000"/>
                </a:solidFill>
              </a:rPr>
              <a:t>Implementační potíže chceme-li různorodá data a snadnou přístupnost</a:t>
            </a:r>
          </a:p>
          <a:p>
            <a:pPr marL="989013" lvl="1" indent="-531813">
              <a:lnSpc>
                <a:spcPct val="90000"/>
              </a:lnSpc>
              <a:spcBef>
                <a:spcPts val="700"/>
              </a:spcBef>
              <a:buFont typeface="Times New Roman" pitchFamily="16" charset="0"/>
              <a:buAutoNum type="arabicPeriod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cs-CZ" sz="2800">
                <a:solidFill>
                  <a:srgbClr val="000000"/>
                </a:solidFill>
              </a:rPr>
              <a:t>Neefektivní, obtížné sledování, centrální entita v p2p systému</a:t>
            </a:r>
          </a:p>
          <a:p>
            <a:pPr marL="608013" indent="-608013">
              <a:lnSpc>
                <a:spcPct val="90000"/>
              </a:lnSpc>
              <a:spcBef>
                <a:spcPts val="800"/>
              </a:spcBef>
              <a:buFont typeface="Arial" charset="0"/>
              <a:buAutoNum type="arabicPeriod" startAt="3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cs-CZ" sz="3200">
                <a:solidFill>
                  <a:srgbClr val="000000"/>
                </a:solidFill>
              </a:rPr>
              <a:t>Ve službě vytvořené pro každý proces znovu.</a:t>
            </a:r>
          </a:p>
          <a:p>
            <a:pPr marL="989013" lvl="1" indent="-531813"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cs-CZ" sz="2800">
                <a:solidFill>
                  <a:srgbClr val="000000"/>
                </a:solidFill>
              </a:rPr>
              <a:t>Lze snadno sledovat a implementovat různé modely. Není to levné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BA1EFD8-8155-4B16-875A-F9E9FF4A6648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137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82275" name="Text Box 2"/>
          <p:cNvSpPr txBox="1">
            <a:spLocks noChangeArrowheads="1"/>
          </p:cNvSpPr>
          <p:nvPr/>
        </p:nvSpPr>
        <p:spPr bwMode="auto">
          <a:xfrm>
            <a:off x="762000" y="0"/>
            <a:ext cx="77724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400">
                <a:solidFill>
                  <a:srgbClr val="000000"/>
                </a:solidFill>
                <a:latin typeface="Comic Sans MS" pitchFamily="64" charset="0"/>
              </a:rPr>
              <a:t>Business procesy</a:t>
            </a:r>
          </a:p>
        </p:txBody>
      </p:sp>
      <p:sp>
        <p:nvSpPr>
          <p:cNvPr id="182276" name="Text Box 3"/>
          <p:cNvSpPr txBox="1">
            <a:spLocks noChangeArrowheads="1"/>
          </p:cNvSpPr>
          <p:nvPr/>
        </p:nvSpPr>
        <p:spPr bwMode="auto">
          <a:xfrm>
            <a:off x="609600" y="908050"/>
            <a:ext cx="7924800" cy="5797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spcBef>
                <a:spcPts val="600"/>
              </a:spcBef>
              <a:buFont typeface="Arial Narrow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 dirty="0">
                <a:solidFill>
                  <a:srgbClr val="000000"/>
                </a:solidFill>
                <a:latin typeface="Arial Narrow" pitchFamily="32" charset="0"/>
              </a:rPr>
              <a:t>Řešení</a:t>
            </a:r>
            <a:r>
              <a:rPr lang="cs-CZ" sz="2400" dirty="0" smtClean="0">
                <a:solidFill>
                  <a:srgbClr val="000000"/>
                </a:solidFill>
                <a:latin typeface="Arial Narrow" pitchFamily="32" charset="0"/>
              </a:rPr>
              <a:t>: </a:t>
            </a:r>
            <a:r>
              <a:rPr lang="cs-CZ" sz="2400" i="1" dirty="0" smtClean="0">
                <a:solidFill>
                  <a:srgbClr val="000000"/>
                </a:solidFill>
                <a:latin typeface="Arial Narrow" pitchFamily="32" charset="0"/>
              </a:rPr>
              <a:t>Specializovaná </a:t>
            </a:r>
            <a:r>
              <a:rPr lang="cs-CZ" sz="2400" i="1" dirty="0">
                <a:solidFill>
                  <a:srgbClr val="000000"/>
                </a:solidFill>
                <a:latin typeface="Arial Narrow" pitchFamily="32" charset="0"/>
              </a:rPr>
              <a:t>služba </a:t>
            </a:r>
            <a:r>
              <a:rPr lang="cs-CZ" sz="2400" b="1" i="1" dirty="0">
                <a:solidFill>
                  <a:srgbClr val="000000"/>
                </a:solidFill>
                <a:latin typeface="Arial Narrow" pitchFamily="32" charset="0"/>
              </a:rPr>
              <a:t>manažer </a:t>
            </a:r>
            <a:r>
              <a:rPr lang="cs-CZ" sz="2400" i="1" dirty="0">
                <a:solidFill>
                  <a:srgbClr val="000000"/>
                </a:solidFill>
                <a:latin typeface="Arial Narrow" pitchFamily="32" charset="0"/>
              </a:rPr>
              <a:t>pro každý proces, simuluje prvky portálu, iniciální data z </a:t>
            </a:r>
            <a:r>
              <a:rPr lang="cs-CZ" sz="2400" i="1" dirty="0" err="1" smtClean="0">
                <a:solidFill>
                  <a:srgbClr val="000000"/>
                </a:solidFill>
                <a:latin typeface="Arial Narrow" pitchFamily="32" charset="0"/>
              </a:rPr>
              <a:t>repozitáře</a:t>
            </a:r>
            <a:r>
              <a:rPr lang="cs-CZ" sz="2400" i="1" dirty="0" smtClean="0">
                <a:solidFill>
                  <a:srgbClr val="000000"/>
                </a:solidFill>
                <a:latin typeface="Arial Narrow" pitchFamily="32" charset="0"/>
              </a:rPr>
              <a:t>, jedno z možných řešení, </a:t>
            </a:r>
            <a:r>
              <a:rPr lang="cs-CZ" sz="2400" i="1" dirty="0" err="1" smtClean="0">
                <a:solidFill>
                  <a:srgbClr val="000000"/>
                </a:solidFill>
                <a:latin typeface="Arial Narrow" pitchFamily="32" charset="0"/>
              </a:rPr>
              <a:t>optimumální</a:t>
            </a:r>
            <a:r>
              <a:rPr lang="cs-CZ" sz="2400" i="1" dirty="0" smtClean="0">
                <a:solidFill>
                  <a:srgbClr val="000000"/>
                </a:solidFill>
                <a:latin typeface="Arial Narrow" pitchFamily="32" charset="0"/>
              </a:rPr>
              <a:t> se hledá </a:t>
            </a:r>
            <a:endParaRPr lang="cs-CZ" sz="2400" i="1" dirty="0">
              <a:solidFill>
                <a:srgbClr val="000000"/>
              </a:solidFill>
              <a:latin typeface="Arial Narrow" pitchFamily="32" charset="0"/>
            </a:endParaRPr>
          </a:p>
        </p:txBody>
      </p:sp>
      <p:sp>
        <p:nvSpPr>
          <p:cNvPr id="182277" name="Text Box 4"/>
          <p:cNvSpPr txBox="1">
            <a:spLocks noChangeArrowheads="1"/>
          </p:cNvSpPr>
          <p:nvPr/>
        </p:nvSpPr>
        <p:spPr bwMode="auto">
          <a:xfrm>
            <a:off x="968375" y="2700338"/>
            <a:ext cx="1524000" cy="460375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>
                <a:solidFill>
                  <a:srgbClr val="000000"/>
                </a:solidFill>
                <a:latin typeface="Times New Roman" pitchFamily="16" charset="0"/>
              </a:rPr>
              <a:t>Portál</a:t>
            </a:r>
          </a:p>
        </p:txBody>
      </p:sp>
      <p:sp>
        <p:nvSpPr>
          <p:cNvPr id="182278" name="Text Box 5"/>
          <p:cNvSpPr txBox="1">
            <a:spLocks noChangeArrowheads="1"/>
          </p:cNvSpPr>
          <p:nvPr/>
        </p:nvSpPr>
        <p:spPr bwMode="auto">
          <a:xfrm>
            <a:off x="5024438" y="2624138"/>
            <a:ext cx="2438400" cy="460375"/>
          </a:xfrm>
          <a:prstGeom prst="rect">
            <a:avLst/>
          </a:prstGeom>
          <a:noFill/>
          <a:ln w="9360" cap="sq">
            <a:solidFill>
              <a:srgbClr val="000000"/>
            </a:solidFill>
            <a:prstDash val="lgDash"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>
                <a:solidFill>
                  <a:srgbClr val="000000"/>
                </a:solidFill>
                <a:latin typeface="Times New Roman" pitchFamily="16" charset="0"/>
              </a:rPr>
              <a:t>Vlastník procesu</a:t>
            </a:r>
          </a:p>
        </p:txBody>
      </p:sp>
      <p:sp>
        <p:nvSpPr>
          <p:cNvPr id="182279" name="Text Box 6"/>
          <p:cNvSpPr txBox="1">
            <a:spLocks noChangeArrowheads="1"/>
          </p:cNvSpPr>
          <p:nvPr/>
        </p:nvSpPr>
        <p:spPr bwMode="auto">
          <a:xfrm>
            <a:off x="838200" y="3810000"/>
            <a:ext cx="1447800" cy="460375"/>
          </a:xfrm>
          <a:prstGeom prst="rect">
            <a:avLst/>
          </a:prstGeom>
          <a:solidFill>
            <a:srgbClr val="339966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>
                <a:solidFill>
                  <a:srgbClr val="000000"/>
                </a:solidFill>
                <a:latin typeface="Times New Roman" pitchFamily="16" charset="0"/>
              </a:rPr>
              <a:t>Repozitář</a:t>
            </a:r>
          </a:p>
        </p:txBody>
      </p:sp>
      <p:sp>
        <p:nvSpPr>
          <p:cNvPr id="182280" name="Text Box 7"/>
          <p:cNvSpPr txBox="1">
            <a:spLocks noChangeArrowheads="1"/>
          </p:cNvSpPr>
          <p:nvPr/>
        </p:nvSpPr>
        <p:spPr bwMode="auto">
          <a:xfrm>
            <a:off x="3986213" y="3614738"/>
            <a:ext cx="1447800" cy="460375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>
                <a:solidFill>
                  <a:srgbClr val="000000"/>
                </a:solidFill>
              </a:rPr>
              <a:t>Manažer</a:t>
            </a:r>
          </a:p>
        </p:txBody>
      </p:sp>
      <p:sp>
        <p:nvSpPr>
          <p:cNvPr id="182281" name="Line 8"/>
          <p:cNvSpPr>
            <a:spLocks noChangeShapeType="1"/>
          </p:cNvSpPr>
          <p:nvPr/>
        </p:nvSpPr>
        <p:spPr bwMode="auto">
          <a:xfrm flipV="1">
            <a:off x="2286000" y="3914775"/>
            <a:ext cx="1597025" cy="49213"/>
          </a:xfrm>
          <a:prstGeom prst="line">
            <a:avLst/>
          </a:prstGeom>
          <a:noFill/>
          <a:ln w="3816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82282" name="Line 9"/>
          <p:cNvSpPr>
            <a:spLocks noChangeShapeType="1"/>
          </p:cNvSpPr>
          <p:nvPr/>
        </p:nvSpPr>
        <p:spPr bwMode="auto">
          <a:xfrm>
            <a:off x="2538413" y="2827338"/>
            <a:ext cx="2438400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82283" name="Line 10"/>
          <p:cNvSpPr>
            <a:spLocks noChangeShapeType="1"/>
          </p:cNvSpPr>
          <p:nvPr/>
        </p:nvSpPr>
        <p:spPr bwMode="auto">
          <a:xfrm>
            <a:off x="1828800" y="3200400"/>
            <a:ext cx="838200" cy="2286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82284" name="Oval 11"/>
          <p:cNvSpPr>
            <a:spLocks noChangeArrowheads="1"/>
          </p:cNvSpPr>
          <p:nvPr/>
        </p:nvSpPr>
        <p:spPr bwMode="auto">
          <a:xfrm>
            <a:off x="6243638" y="3351213"/>
            <a:ext cx="1600200" cy="990600"/>
          </a:xfrm>
          <a:prstGeom prst="ellipse">
            <a:avLst/>
          </a:prstGeom>
          <a:solidFill>
            <a:srgbClr val="00CC99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2285" name="Line 12"/>
          <p:cNvSpPr>
            <a:spLocks noChangeShapeType="1"/>
          </p:cNvSpPr>
          <p:nvPr/>
        </p:nvSpPr>
        <p:spPr bwMode="auto">
          <a:xfrm flipV="1">
            <a:off x="5461000" y="3654425"/>
            <a:ext cx="838200" cy="7937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82286" name="Line 13"/>
          <p:cNvSpPr>
            <a:spLocks noChangeShapeType="1"/>
          </p:cNvSpPr>
          <p:nvPr/>
        </p:nvSpPr>
        <p:spPr bwMode="auto">
          <a:xfrm flipV="1">
            <a:off x="5435600" y="3806825"/>
            <a:ext cx="787400" cy="55563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82287" name="Line 14"/>
          <p:cNvSpPr>
            <a:spLocks noChangeShapeType="1"/>
          </p:cNvSpPr>
          <p:nvPr/>
        </p:nvSpPr>
        <p:spPr bwMode="auto">
          <a:xfrm>
            <a:off x="5435600" y="4005263"/>
            <a:ext cx="838200" cy="762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82288" name="Text Box 15"/>
          <p:cNvSpPr txBox="1">
            <a:spLocks noChangeArrowheads="1"/>
          </p:cNvSpPr>
          <p:nvPr/>
        </p:nvSpPr>
        <p:spPr bwMode="auto">
          <a:xfrm>
            <a:off x="6172200" y="5334000"/>
            <a:ext cx="1524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2289" name="Text Box 16"/>
          <p:cNvSpPr txBox="1">
            <a:spLocks noChangeArrowheads="1"/>
          </p:cNvSpPr>
          <p:nvPr/>
        </p:nvSpPr>
        <p:spPr bwMode="auto">
          <a:xfrm>
            <a:off x="5715000" y="5984875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2290" name="Text Box 17"/>
          <p:cNvSpPr txBox="1">
            <a:spLocks noChangeArrowheads="1"/>
          </p:cNvSpPr>
          <p:nvPr/>
        </p:nvSpPr>
        <p:spPr bwMode="auto">
          <a:xfrm>
            <a:off x="6375400" y="3440113"/>
            <a:ext cx="1600200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>
                <a:solidFill>
                  <a:srgbClr val="000000"/>
                </a:solidFill>
                <a:latin typeface="Times New Roman" pitchFamily="16" charset="0"/>
              </a:rPr>
              <a:t>Aplikační služby</a:t>
            </a:r>
          </a:p>
        </p:txBody>
      </p:sp>
      <p:sp>
        <p:nvSpPr>
          <p:cNvPr id="182291" name="Text Box 18"/>
          <p:cNvSpPr txBox="1">
            <a:spLocks noChangeArrowheads="1"/>
          </p:cNvSpPr>
          <p:nvPr/>
        </p:nvSpPr>
        <p:spPr bwMode="auto">
          <a:xfrm>
            <a:off x="2895600" y="4495800"/>
            <a:ext cx="1082675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2292" name="Text Box 19"/>
          <p:cNvSpPr txBox="1">
            <a:spLocks noChangeArrowheads="1"/>
          </p:cNvSpPr>
          <p:nvPr/>
        </p:nvSpPr>
        <p:spPr bwMode="auto">
          <a:xfrm>
            <a:off x="2895600" y="2514600"/>
            <a:ext cx="15240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>
                <a:solidFill>
                  <a:srgbClr val="000000"/>
                </a:solidFill>
                <a:latin typeface="Times New Roman" pitchFamily="16" charset="0"/>
              </a:rPr>
              <a:t>Inicializace</a:t>
            </a:r>
          </a:p>
        </p:txBody>
      </p:sp>
      <p:sp>
        <p:nvSpPr>
          <p:cNvPr id="182293" name="Text Box 20"/>
          <p:cNvSpPr txBox="1">
            <a:spLocks noChangeArrowheads="1"/>
          </p:cNvSpPr>
          <p:nvPr/>
        </p:nvSpPr>
        <p:spPr bwMode="auto">
          <a:xfrm>
            <a:off x="5076825" y="4221163"/>
            <a:ext cx="1524000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>
                <a:solidFill>
                  <a:srgbClr val="000000"/>
                </a:solidFill>
                <a:latin typeface="Times New Roman" pitchFamily="16" charset="0"/>
              </a:rPr>
              <a:t>Řízení</a:t>
            </a:r>
          </a:p>
        </p:txBody>
      </p:sp>
      <p:sp>
        <p:nvSpPr>
          <p:cNvPr id="182294" name="Text Box 21"/>
          <p:cNvSpPr txBox="1">
            <a:spLocks noChangeArrowheads="1"/>
          </p:cNvSpPr>
          <p:nvPr/>
        </p:nvSpPr>
        <p:spPr bwMode="auto">
          <a:xfrm>
            <a:off x="2362200" y="3962400"/>
            <a:ext cx="2438400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800">
                <a:solidFill>
                  <a:srgbClr val="000000"/>
                </a:solidFill>
                <a:latin typeface="Times New Roman" pitchFamily="16" charset="0"/>
              </a:rPr>
              <a:t>Iniciální data resp. model procesu v BPML</a:t>
            </a:r>
          </a:p>
        </p:txBody>
      </p:sp>
      <p:sp>
        <p:nvSpPr>
          <p:cNvPr id="182295" name="Text Box 22"/>
          <p:cNvSpPr txBox="1">
            <a:spLocks noChangeArrowheads="1"/>
          </p:cNvSpPr>
          <p:nvPr/>
        </p:nvSpPr>
        <p:spPr bwMode="auto">
          <a:xfrm>
            <a:off x="1066800" y="4953000"/>
            <a:ext cx="6276975" cy="1312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>
                <a:solidFill>
                  <a:srgbClr val="000000"/>
                </a:solidFill>
              </a:rPr>
              <a:t>Manažer se vytváří pomocí generátoru procesů s případným  využitím modelů procesů uložených v repozitáři pro každý proces znovu, manažer je služba která se chová jako instance procesu</a:t>
            </a:r>
          </a:p>
        </p:txBody>
      </p:sp>
      <p:sp>
        <p:nvSpPr>
          <p:cNvPr id="182296" name="Text Box 23"/>
          <p:cNvSpPr txBox="1">
            <a:spLocks noChangeArrowheads="1"/>
          </p:cNvSpPr>
          <p:nvPr/>
        </p:nvSpPr>
        <p:spPr bwMode="auto">
          <a:xfrm>
            <a:off x="2619375" y="3252788"/>
            <a:ext cx="114300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2297" name="Text Box 24"/>
          <p:cNvSpPr txBox="1">
            <a:spLocks noChangeArrowheads="1"/>
          </p:cNvSpPr>
          <p:nvPr/>
        </p:nvSpPr>
        <p:spPr bwMode="auto">
          <a:xfrm>
            <a:off x="2667000" y="3048000"/>
            <a:ext cx="1235075" cy="703263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18000" tIns="46800" rIns="54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>
                <a:solidFill>
                  <a:srgbClr val="000000"/>
                </a:solidFill>
                <a:latin typeface="Times New Roman" pitchFamily="16" charset="0"/>
              </a:rPr>
              <a:t>Generátor procesů</a:t>
            </a:r>
          </a:p>
        </p:txBody>
      </p:sp>
      <p:sp>
        <p:nvSpPr>
          <p:cNvPr id="182298" name="Line 25"/>
          <p:cNvSpPr>
            <a:spLocks noChangeShapeType="1"/>
          </p:cNvSpPr>
          <p:nvPr/>
        </p:nvSpPr>
        <p:spPr bwMode="auto">
          <a:xfrm>
            <a:off x="3962400" y="3352800"/>
            <a:ext cx="838200" cy="2286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82299" name="Line 26"/>
          <p:cNvSpPr>
            <a:spLocks noChangeShapeType="1"/>
          </p:cNvSpPr>
          <p:nvPr/>
        </p:nvSpPr>
        <p:spPr bwMode="auto">
          <a:xfrm flipH="1">
            <a:off x="1671638" y="3581400"/>
            <a:ext cx="996950" cy="220663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82300" name="Line 27"/>
          <p:cNvSpPr>
            <a:spLocks noChangeShapeType="1"/>
          </p:cNvSpPr>
          <p:nvPr/>
        </p:nvSpPr>
        <p:spPr bwMode="auto">
          <a:xfrm flipV="1">
            <a:off x="5029200" y="3122613"/>
            <a:ext cx="838200" cy="460375"/>
          </a:xfrm>
          <a:prstGeom prst="line">
            <a:avLst/>
          </a:prstGeom>
          <a:noFill/>
          <a:ln w="9360" cap="sq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A473001-2002-425E-82C6-A94DF766D2BD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138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83299" name="Text Box 2"/>
          <p:cNvSpPr txBox="1">
            <a:spLocks noChangeArrowheads="1"/>
          </p:cNvSpPr>
          <p:nvPr/>
        </p:nvSpPr>
        <p:spPr bwMode="auto">
          <a:xfrm>
            <a:off x="762000" y="0"/>
            <a:ext cx="77724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400">
                <a:solidFill>
                  <a:srgbClr val="000000"/>
                </a:solidFill>
                <a:latin typeface="Comic Sans MS" pitchFamily="64" charset="0"/>
              </a:rPr>
              <a:t>Business procesy</a:t>
            </a:r>
          </a:p>
        </p:txBody>
      </p:sp>
      <p:sp>
        <p:nvSpPr>
          <p:cNvPr id="183300" name="Text Box 3"/>
          <p:cNvSpPr txBox="1">
            <a:spLocks noChangeArrowheads="1"/>
          </p:cNvSpPr>
          <p:nvPr/>
        </p:nvSpPr>
        <p:spPr bwMode="auto">
          <a:xfrm>
            <a:off x="914400" y="1447800"/>
            <a:ext cx="1524000" cy="460375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>
                <a:solidFill>
                  <a:srgbClr val="000000"/>
                </a:solidFill>
                <a:latin typeface="Times New Roman" pitchFamily="16" charset="0"/>
              </a:rPr>
              <a:t>Portál</a:t>
            </a:r>
          </a:p>
        </p:txBody>
      </p:sp>
      <p:sp>
        <p:nvSpPr>
          <p:cNvPr id="183301" name="Text Box 4"/>
          <p:cNvSpPr txBox="1">
            <a:spLocks noChangeArrowheads="1"/>
          </p:cNvSpPr>
          <p:nvPr/>
        </p:nvSpPr>
        <p:spPr bwMode="auto">
          <a:xfrm>
            <a:off x="4800600" y="1447800"/>
            <a:ext cx="2209800" cy="460375"/>
          </a:xfrm>
          <a:prstGeom prst="rect">
            <a:avLst/>
          </a:prstGeom>
          <a:noFill/>
          <a:ln w="9360" cap="sq">
            <a:solidFill>
              <a:srgbClr val="000000"/>
            </a:solidFill>
            <a:prstDash val="lgDash"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>
                <a:solidFill>
                  <a:srgbClr val="000000"/>
                </a:solidFill>
                <a:latin typeface="Times New Roman" pitchFamily="16" charset="0"/>
              </a:rPr>
              <a:t>Majitel procesu</a:t>
            </a:r>
          </a:p>
        </p:txBody>
      </p:sp>
      <p:sp>
        <p:nvSpPr>
          <p:cNvPr id="183302" name="Text Box 5"/>
          <p:cNvSpPr txBox="1">
            <a:spLocks noChangeArrowheads="1"/>
          </p:cNvSpPr>
          <p:nvPr/>
        </p:nvSpPr>
        <p:spPr bwMode="auto">
          <a:xfrm>
            <a:off x="990600" y="2362200"/>
            <a:ext cx="1447800" cy="460375"/>
          </a:xfrm>
          <a:prstGeom prst="rect">
            <a:avLst/>
          </a:prstGeom>
          <a:solidFill>
            <a:srgbClr val="339966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>
                <a:solidFill>
                  <a:srgbClr val="000000"/>
                </a:solidFill>
                <a:latin typeface="Times New Roman" pitchFamily="16" charset="0"/>
              </a:rPr>
              <a:t>Repozitář</a:t>
            </a:r>
          </a:p>
        </p:txBody>
      </p:sp>
      <p:sp>
        <p:nvSpPr>
          <p:cNvPr id="183303" name="Text Box 6"/>
          <p:cNvSpPr txBox="1">
            <a:spLocks noChangeArrowheads="1"/>
          </p:cNvSpPr>
          <p:nvPr/>
        </p:nvSpPr>
        <p:spPr bwMode="auto">
          <a:xfrm>
            <a:off x="3886200" y="2514600"/>
            <a:ext cx="1447800" cy="460375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>
                <a:solidFill>
                  <a:srgbClr val="000000"/>
                </a:solidFill>
              </a:rPr>
              <a:t>Manažer</a:t>
            </a:r>
          </a:p>
        </p:txBody>
      </p:sp>
      <p:sp>
        <p:nvSpPr>
          <p:cNvPr id="183304" name="Line 7"/>
          <p:cNvSpPr>
            <a:spLocks noChangeShapeType="1"/>
          </p:cNvSpPr>
          <p:nvPr/>
        </p:nvSpPr>
        <p:spPr bwMode="auto">
          <a:xfrm flipV="1">
            <a:off x="2438400" y="1674813"/>
            <a:ext cx="2438400" cy="4762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83305" name="Line 8"/>
          <p:cNvSpPr>
            <a:spLocks noChangeShapeType="1"/>
          </p:cNvSpPr>
          <p:nvPr/>
        </p:nvSpPr>
        <p:spPr bwMode="auto">
          <a:xfrm flipV="1">
            <a:off x="4800600" y="1903413"/>
            <a:ext cx="990600" cy="709612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83306" name="Line 9"/>
          <p:cNvSpPr>
            <a:spLocks noChangeShapeType="1"/>
          </p:cNvSpPr>
          <p:nvPr/>
        </p:nvSpPr>
        <p:spPr bwMode="auto">
          <a:xfrm>
            <a:off x="1600200" y="1905000"/>
            <a:ext cx="1588" cy="61753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83307" name="Oval 10"/>
          <p:cNvSpPr>
            <a:spLocks noChangeArrowheads="1"/>
          </p:cNvSpPr>
          <p:nvPr/>
        </p:nvSpPr>
        <p:spPr bwMode="auto">
          <a:xfrm>
            <a:off x="6096000" y="2286000"/>
            <a:ext cx="1600200" cy="1146175"/>
          </a:xfrm>
          <a:prstGeom prst="ellipse">
            <a:avLst/>
          </a:prstGeom>
          <a:solidFill>
            <a:srgbClr val="00CC99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3308" name="Line 11"/>
          <p:cNvSpPr>
            <a:spLocks noChangeShapeType="1"/>
          </p:cNvSpPr>
          <p:nvPr/>
        </p:nvSpPr>
        <p:spPr bwMode="auto">
          <a:xfrm flipV="1">
            <a:off x="5334000" y="2589213"/>
            <a:ext cx="838200" cy="9207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83309" name="Line 12"/>
          <p:cNvSpPr>
            <a:spLocks noChangeShapeType="1"/>
          </p:cNvSpPr>
          <p:nvPr/>
        </p:nvSpPr>
        <p:spPr bwMode="auto">
          <a:xfrm flipV="1">
            <a:off x="5410200" y="2741613"/>
            <a:ext cx="685800" cy="4762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83310" name="Line 13"/>
          <p:cNvSpPr>
            <a:spLocks noChangeShapeType="1"/>
          </p:cNvSpPr>
          <p:nvPr/>
        </p:nvSpPr>
        <p:spPr bwMode="auto">
          <a:xfrm>
            <a:off x="5334000" y="2895600"/>
            <a:ext cx="838200" cy="762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83311" name="Text Box 14"/>
          <p:cNvSpPr txBox="1">
            <a:spLocks noChangeArrowheads="1"/>
          </p:cNvSpPr>
          <p:nvPr/>
        </p:nvSpPr>
        <p:spPr bwMode="auto">
          <a:xfrm>
            <a:off x="6172200" y="5334000"/>
            <a:ext cx="1524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3312" name="Text Box 15"/>
          <p:cNvSpPr txBox="1">
            <a:spLocks noChangeArrowheads="1"/>
          </p:cNvSpPr>
          <p:nvPr/>
        </p:nvSpPr>
        <p:spPr bwMode="auto">
          <a:xfrm>
            <a:off x="5715000" y="5984875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3313" name="Text Box 16"/>
          <p:cNvSpPr txBox="1">
            <a:spLocks noChangeArrowheads="1"/>
          </p:cNvSpPr>
          <p:nvPr/>
        </p:nvSpPr>
        <p:spPr bwMode="auto">
          <a:xfrm>
            <a:off x="6248400" y="2362200"/>
            <a:ext cx="1600200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>
                <a:solidFill>
                  <a:srgbClr val="000000"/>
                </a:solidFill>
                <a:latin typeface="Times New Roman" pitchFamily="16" charset="0"/>
              </a:rPr>
              <a:t>Aplikační služby</a:t>
            </a:r>
          </a:p>
        </p:txBody>
      </p:sp>
      <p:sp>
        <p:nvSpPr>
          <p:cNvPr id="183314" name="Text Box 17"/>
          <p:cNvSpPr txBox="1">
            <a:spLocks noChangeArrowheads="1"/>
          </p:cNvSpPr>
          <p:nvPr/>
        </p:nvSpPr>
        <p:spPr bwMode="auto">
          <a:xfrm>
            <a:off x="2895600" y="4495800"/>
            <a:ext cx="1082675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3315" name="Text Box 18"/>
          <p:cNvSpPr txBox="1">
            <a:spLocks noChangeArrowheads="1"/>
          </p:cNvSpPr>
          <p:nvPr/>
        </p:nvSpPr>
        <p:spPr bwMode="auto">
          <a:xfrm>
            <a:off x="2819400" y="1600200"/>
            <a:ext cx="15240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>
                <a:solidFill>
                  <a:srgbClr val="000000"/>
                </a:solidFill>
                <a:latin typeface="Times New Roman" pitchFamily="16" charset="0"/>
              </a:rPr>
              <a:t>Inicializace</a:t>
            </a:r>
          </a:p>
        </p:txBody>
      </p:sp>
      <p:sp>
        <p:nvSpPr>
          <p:cNvPr id="183316" name="Text Box 19"/>
          <p:cNvSpPr txBox="1">
            <a:spLocks noChangeArrowheads="1"/>
          </p:cNvSpPr>
          <p:nvPr/>
        </p:nvSpPr>
        <p:spPr bwMode="auto">
          <a:xfrm>
            <a:off x="4114800" y="1981200"/>
            <a:ext cx="15240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>
                <a:solidFill>
                  <a:srgbClr val="000000"/>
                </a:solidFill>
                <a:latin typeface="Times New Roman" pitchFamily="16" charset="0"/>
              </a:rPr>
              <a:t>Iniciální data</a:t>
            </a:r>
          </a:p>
        </p:txBody>
      </p:sp>
      <p:sp>
        <p:nvSpPr>
          <p:cNvPr id="183317" name="Text Box 20"/>
          <p:cNvSpPr txBox="1">
            <a:spLocks noChangeArrowheads="1"/>
          </p:cNvSpPr>
          <p:nvPr/>
        </p:nvSpPr>
        <p:spPr bwMode="auto">
          <a:xfrm>
            <a:off x="381000" y="-1225550"/>
            <a:ext cx="8382000" cy="6711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1313">
              <a:spcBef>
                <a:spcPts val="125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>
                <a:solidFill>
                  <a:srgbClr val="000000"/>
                </a:solidFill>
                <a:latin typeface="Times New Roman" pitchFamily="16" charset="0"/>
              </a:rPr>
              <a:t>Řízení</a:t>
            </a:r>
          </a:p>
        </p:txBody>
      </p:sp>
      <p:sp>
        <p:nvSpPr>
          <p:cNvPr id="183318" name="Text Box 21"/>
          <p:cNvSpPr txBox="1">
            <a:spLocks noChangeArrowheads="1"/>
          </p:cNvSpPr>
          <p:nvPr/>
        </p:nvSpPr>
        <p:spPr bwMode="auto">
          <a:xfrm>
            <a:off x="533400" y="3886200"/>
            <a:ext cx="8305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3319" name="Text Box 22"/>
          <p:cNvSpPr txBox="1">
            <a:spLocks noChangeArrowheads="1"/>
          </p:cNvSpPr>
          <p:nvPr/>
        </p:nvSpPr>
        <p:spPr bwMode="auto">
          <a:xfrm>
            <a:off x="1331913" y="3500438"/>
            <a:ext cx="7127875" cy="308764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 dirty="0">
                <a:solidFill>
                  <a:srgbClr val="000000"/>
                </a:solidFill>
              </a:rPr>
              <a:t>Řešení s využitím standardů  popsaných v </a:t>
            </a:r>
            <a:r>
              <a:rPr lang="cs-CZ" sz="2400" dirty="0" smtClean="0">
                <a:solidFill>
                  <a:srgbClr val="CCCCFF"/>
                </a:solidFill>
                <a:hlinkClick r:id="rId3"/>
              </a:rPr>
              <a:t>www.</a:t>
            </a:r>
            <a:r>
              <a:rPr lang="cs-CZ" sz="2400" dirty="0" err="1" smtClean="0">
                <a:solidFill>
                  <a:srgbClr val="000000"/>
                </a:solidFill>
                <a:hlinkClick r:id="rId3"/>
              </a:rPr>
              <a:t>bpmi.org</a:t>
            </a:r>
            <a:r>
              <a:rPr lang="cs-CZ" sz="2400" dirty="0" smtClean="0">
                <a:solidFill>
                  <a:srgbClr val="000000"/>
                </a:solidFill>
              </a:rPr>
              <a:t>, jiné řešení je v DMS (</a:t>
            </a:r>
            <a:r>
              <a:rPr lang="cs-CZ" sz="2400" dirty="0" err="1" smtClean="0">
                <a:solidFill>
                  <a:srgbClr val="000000"/>
                </a:solidFill>
              </a:rPr>
              <a:t>document</a:t>
            </a:r>
            <a:r>
              <a:rPr lang="cs-CZ" sz="2400" dirty="0" smtClean="0">
                <a:solidFill>
                  <a:srgbClr val="000000"/>
                </a:solidFill>
              </a:rPr>
              <a:t> management </a:t>
            </a:r>
            <a:r>
              <a:rPr lang="cs-CZ" sz="2400" dirty="0" err="1" smtClean="0">
                <a:solidFill>
                  <a:srgbClr val="000000"/>
                </a:solidFill>
              </a:rPr>
              <a:t>systems</a:t>
            </a:r>
            <a:r>
              <a:rPr lang="cs-CZ" sz="2400" dirty="0" smtClean="0">
                <a:solidFill>
                  <a:srgbClr val="000000"/>
                </a:solidFill>
              </a:rPr>
              <a:t>)</a:t>
            </a:r>
            <a:endParaRPr lang="cs-CZ" sz="2400" dirty="0">
              <a:solidFill>
                <a:srgbClr val="000000"/>
              </a:solidFill>
            </a:endParaRPr>
          </a:p>
          <a:p>
            <a:pPr>
              <a:spcBef>
                <a:spcPts val="125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dirty="0">
                <a:solidFill>
                  <a:srgbClr val="000000"/>
                </a:solidFill>
              </a:rPr>
              <a:t> Modely procesů v BPML (dialekt XML)</a:t>
            </a:r>
          </a:p>
          <a:p>
            <a:pPr>
              <a:spcBef>
                <a:spcPts val="125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dirty="0">
                <a:solidFill>
                  <a:srgbClr val="000000"/>
                </a:solidFill>
              </a:rPr>
              <a:t> Data manažeru v BPML (XML), upravují se podle parametrů inicializace zadané vlastníkem procesu, tím vzniknou řídící data procesu, např. v BPEL</a:t>
            </a:r>
          </a:p>
          <a:p>
            <a:pPr>
              <a:spcBef>
                <a:spcPts val="1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dirty="0">
                <a:solidFill>
                  <a:srgbClr val="000000"/>
                </a:solidFill>
              </a:rPr>
              <a:t>Manažer odpovídá instanci procesu podle BPML. BPML ale neuvažuje o implementaci jako o službě</a:t>
            </a:r>
          </a:p>
        </p:txBody>
      </p:sp>
      <p:sp>
        <p:nvSpPr>
          <p:cNvPr id="183320" name="Line 23"/>
          <p:cNvSpPr>
            <a:spLocks noChangeShapeType="1"/>
          </p:cNvSpPr>
          <p:nvPr/>
        </p:nvSpPr>
        <p:spPr bwMode="auto">
          <a:xfrm>
            <a:off x="2484438" y="1844675"/>
            <a:ext cx="1366837" cy="72072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83321" name="Text Box 24"/>
          <p:cNvSpPr txBox="1">
            <a:spLocks noChangeArrowheads="1"/>
          </p:cNvSpPr>
          <p:nvPr/>
        </p:nvSpPr>
        <p:spPr bwMode="auto">
          <a:xfrm>
            <a:off x="2627313" y="2193925"/>
            <a:ext cx="15843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800">
                <a:solidFill>
                  <a:srgbClr val="000000"/>
                </a:solidFill>
                <a:latin typeface="Times New Roman" pitchFamily="16" charset="0"/>
              </a:rPr>
              <a:t>Cizí zájemci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FD7CAFF-DC3E-4CB1-8DAF-A503FCDF1C01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139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84323" name="Text Box 2"/>
          <p:cNvSpPr txBox="1">
            <a:spLocks noChangeArrowheads="1"/>
          </p:cNvSpPr>
          <p:nvPr/>
        </p:nvSpPr>
        <p:spPr bwMode="auto">
          <a:xfrm>
            <a:off x="762000" y="0"/>
            <a:ext cx="77724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400">
                <a:solidFill>
                  <a:srgbClr val="000000"/>
                </a:solidFill>
                <a:latin typeface="Comic Sans MS" pitchFamily="64" charset="0"/>
              </a:rPr>
              <a:t>Business procesy</a:t>
            </a:r>
          </a:p>
        </p:txBody>
      </p:sp>
      <p:sp>
        <p:nvSpPr>
          <p:cNvPr id="184324" name="Text Box 3"/>
          <p:cNvSpPr txBox="1">
            <a:spLocks noChangeArrowheads="1"/>
          </p:cNvSpPr>
          <p:nvPr/>
        </p:nvSpPr>
        <p:spPr bwMode="auto">
          <a:xfrm>
            <a:off x="6172200" y="5334000"/>
            <a:ext cx="1524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4325" name="Text Box 4"/>
          <p:cNvSpPr txBox="1">
            <a:spLocks noChangeArrowheads="1"/>
          </p:cNvSpPr>
          <p:nvPr/>
        </p:nvSpPr>
        <p:spPr bwMode="auto">
          <a:xfrm>
            <a:off x="5715000" y="5984875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4326" name="Text Box 5"/>
          <p:cNvSpPr txBox="1">
            <a:spLocks noChangeArrowheads="1"/>
          </p:cNvSpPr>
          <p:nvPr/>
        </p:nvSpPr>
        <p:spPr bwMode="auto">
          <a:xfrm>
            <a:off x="2895600" y="4495800"/>
            <a:ext cx="1082675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4327" name="Text Box 6"/>
          <p:cNvSpPr txBox="1">
            <a:spLocks noChangeArrowheads="1"/>
          </p:cNvSpPr>
          <p:nvPr/>
        </p:nvSpPr>
        <p:spPr bwMode="auto">
          <a:xfrm>
            <a:off x="381000" y="908050"/>
            <a:ext cx="8367713" cy="5113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1313">
              <a:spcBef>
                <a:spcPts val="125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>
                <a:solidFill>
                  <a:srgbClr val="000000"/>
                </a:solidFill>
                <a:latin typeface="Times New Roman" pitchFamily="16" charset="0"/>
              </a:rPr>
              <a:t>.</a:t>
            </a:r>
          </a:p>
        </p:txBody>
      </p:sp>
      <p:sp>
        <p:nvSpPr>
          <p:cNvPr id="184328" name="Text Box 7"/>
          <p:cNvSpPr txBox="1">
            <a:spLocks noChangeArrowheads="1"/>
          </p:cNvSpPr>
          <p:nvPr/>
        </p:nvSpPr>
        <p:spPr bwMode="auto">
          <a:xfrm>
            <a:off x="838200" y="1447800"/>
            <a:ext cx="7391400" cy="51189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 dirty="0">
                <a:solidFill>
                  <a:srgbClr val="000000"/>
                </a:solidFill>
              </a:rPr>
              <a:t>Řešení s využitím standardů  popsaných v </a:t>
            </a:r>
            <a:r>
              <a:rPr lang="cs-CZ" sz="2400" dirty="0">
                <a:solidFill>
                  <a:srgbClr val="FF0000"/>
                </a:solidFill>
              </a:rPr>
              <a:t>www.</a:t>
            </a:r>
            <a:r>
              <a:rPr lang="cs-CZ" sz="2400" dirty="0" err="1">
                <a:solidFill>
                  <a:srgbClr val="FF0000"/>
                </a:solidFill>
              </a:rPr>
              <a:t>bpmi.org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>
                <a:solidFill>
                  <a:srgbClr val="3333CC"/>
                </a:solidFill>
              </a:rPr>
              <a:t> </a:t>
            </a:r>
            <a:r>
              <a:rPr lang="cs-CZ" sz="2400" dirty="0">
                <a:solidFill>
                  <a:srgbClr val="000000"/>
                </a:solidFill>
              </a:rPr>
              <a:t>   není jediné možné. Další varianty:</a:t>
            </a:r>
          </a:p>
          <a:p>
            <a:pPr>
              <a:spcBef>
                <a:spcPts val="15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 dirty="0">
                <a:solidFill>
                  <a:srgbClr val="000000"/>
                </a:solidFill>
              </a:rPr>
              <a:t> Popisy pracovních toků (</a:t>
            </a:r>
            <a:r>
              <a:rPr lang="cs-CZ" sz="2400" dirty="0" err="1">
                <a:solidFill>
                  <a:srgbClr val="000000"/>
                </a:solidFill>
              </a:rPr>
              <a:t>workflow</a:t>
            </a:r>
            <a:r>
              <a:rPr lang="cs-CZ" sz="2400" dirty="0">
                <a:solidFill>
                  <a:srgbClr val="000000"/>
                </a:solidFill>
              </a:rPr>
              <a:t>, BPMN)</a:t>
            </a:r>
          </a:p>
          <a:p>
            <a:pPr>
              <a:spcBef>
                <a:spcPts val="15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 dirty="0">
                <a:solidFill>
                  <a:srgbClr val="000000"/>
                </a:solidFill>
              </a:rPr>
              <a:t> Použití </a:t>
            </a:r>
            <a:r>
              <a:rPr lang="cs-CZ" sz="2400" dirty="0" err="1">
                <a:solidFill>
                  <a:srgbClr val="000000"/>
                </a:solidFill>
              </a:rPr>
              <a:t>activity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diagrams</a:t>
            </a:r>
            <a:r>
              <a:rPr lang="cs-CZ" sz="2400" dirty="0">
                <a:solidFill>
                  <a:srgbClr val="000000"/>
                </a:solidFill>
              </a:rPr>
              <a:t> z UML nebo diagramů s použitím IDEF 3.0 </a:t>
            </a:r>
          </a:p>
          <a:p>
            <a:pPr>
              <a:spcBef>
                <a:spcPts val="15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 dirty="0">
                <a:solidFill>
                  <a:srgbClr val="000000"/>
                </a:solidFill>
              </a:rPr>
              <a:t> Jednoduchý fulltextový popis se zaznamenáváním provedených </a:t>
            </a:r>
            <a:r>
              <a:rPr lang="cs-CZ" sz="2400" dirty="0" smtClean="0">
                <a:solidFill>
                  <a:srgbClr val="000000"/>
                </a:solidFill>
              </a:rPr>
              <a:t>akcí/kroků </a:t>
            </a:r>
            <a:endParaRPr lang="cs-CZ" sz="2400" dirty="0">
              <a:solidFill>
                <a:srgbClr val="000000"/>
              </a:solidFill>
            </a:endParaRPr>
          </a:p>
          <a:p>
            <a:pPr>
              <a:spcBef>
                <a:spcPts val="1500"/>
              </a:spcBef>
              <a:buFont typeface="Arial" charset="0"/>
              <a:buChar char="!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 dirty="0">
                <a:solidFill>
                  <a:srgbClr val="000000"/>
                </a:solidFill>
              </a:rPr>
              <a:t> Často je nutné používat  všechny čtyři varianty!!!!</a:t>
            </a:r>
          </a:p>
          <a:p>
            <a:pPr>
              <a:spcBef>
                <a:spcPts val="15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 dirty="0">
                <a:solidFill>
                  <a:srgbClr val="000000"/>
                </a:solidFill>
              </a:rPr>
              <a:t> Obtížně se implementuje v centrální databázi u velmi rozsáhlých systémů(obecný problém centrálních DB v rozsáhlých p2p </a:t>
            </a:r>
            <a:r>
              <a:rPr lang="cs-CZ" sz="2400" dirty="0" smtClean="0">
                <a:solidFill>
                  <a:srgbClr val="000000"/>
                </a:solidFill>
              </a:rPr>
              <a:t>systémech) ověřují se možnosti </a:t>
            </a:r>
            <a:r>
              <a:rPr lang="cs-CZ" sz="2400" dirty="0" err="1" smtClean="0">
                <a:solidFill>
                  <a:srgbClr val="000000"/>
                </a:solidFill>
              </a:rPr>
              <a:t>cloudů</a:t>
            </a:r>
            <a:endParaRPr lang="cs-CZ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>
          <a:xfrm>
            <a:off x="539553" y="259520"/>
            <a:ext cx="7848872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Systémy propojené přes dokumentové  rozhraní databáze</a:t>
            </a:r>
          </a:p>
        </p:txBody>
      </p:sp>
      <p:sp>
        <p:nvSpPr>
          <p:cNvPr id="22531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53F759-5449-46F1-87C0-395264D83EA4}" type="slidenum">
              <a:rPr lang="cs-CZ" smtClean="0"/>
              <a:pPr>
                <a:defRPr/>
              </a:pPr>
              <a:t>14</a:t>
            </a:fld>
            <a:endParaRPr lang="cs-CZ" smtClean="0"/>
          </a:p>
        </p:txBody>
      </p:sp>
      <p:sp>
        <p:nvSpPr>
          <p:cNvPr id="4" name="TextovéPole 3"/>
          <p:cNvSpPr txBox="1"/>
          <p:nvPr/>
        </p:nvSpPr>
        <p:spPr>
          <a:xfrm>
            <a:off x="1403350" y="2205038"/>
            <a:ext cx="2089150" cy="75723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cs-CZ" sz="2400" dirty="0">
                <a:latin typeface="+mn-lt"/>
                <a:cs typeface="+mn-cs"/>
              </a:rPr>
              <a:t>Uživatelské rozhraní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409700" y="2967038"/>
            <a:ext cx="2087563" cy="75723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cs-CZ" sz="2400" dirty="0">
                <a:latin typeface="+mn-lt"/>
                <a:cs typeface="+mn-cs"/>
              </a:rPr>
              <a:t>Aplikační vrstva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403350" y="3716338"/>
            <a:ext cx="2089150" cy="42545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cs-CZ" sz="2400" dirty="0">
                <a:latin typeface="+mn-lt"/>
                <a:cs typeface="+mn-cs"/>
              </a:rPr>
              <a:t>Datová vrstva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403350" y="4149725"/>
            <a:ext cx="2089150" cy="64611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cs-CZ" sz="2000" dirty="0">
                <a:latin typeface="+mn-lt"/>
                <a:cs typeface="+mn-cs"/>
              </a:rPr>
              <a:t>Uložené procedury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6509866" y="2188332"/>
            <a:ext cx="2087563" cy="75723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cs-CZ" sz="2400" dirty="0">
                <a:latin typeface="+mn-lt"/>
                <a:cs typeface="+mn-cs"/>
              </a:rPr>
              <a:t>Uživatelské rozhraní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516216" y="2951920"/>
            <a:ext cx="2087563" cy="75723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cs-CZ" sz="2400" dirty="0">
                <a:latin typeface="+mn-lt"/>
                <a:cs typeface="+mn-cs"/>
              </a:rPr>
              <a:t>Aplikační vrstva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1403350" y="3716338"/>
            <a:ext cx="3508375" cy="261610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endParaRPr lang="cs-CZ" sz="2000" dirty="0">
              <a:latin typeface="+mn-lt"/>
              <a:cs typeface="+mn-cs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endParaRPr lang="cs-CZ" sz="2000" dirty="0">
              <a:latin typeface="+mn-lt"/>
              <a:cs typeface="+mn-cs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endParaRPr lang="cs-CZ" sz="4000" dirty="0">
              <a:latin typeface="+mn-lt"/>
              <a:cs typeface="+mn-cs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cs-CZ" sz="4000" dirty="0" smtClean="0">
                <a:latin typeface="+mn-lt"/>
                <a:cs typeface="+mn-cs"/>
              </a:rPr>
              <a:t>Databáze (</a:t>
            </a:r>
            <a:r>
              <a:rPr lang="cs-CZ" sz="4000" dirty="0" err="1" smtClean="0">
                <a:latin typeface="+mn-lt"/>
                <a:cs typeface="+mn-cs"/>
              </a:rPr>
              <a:t>cloud</a:t>
            </a:r>
            <a:r>
              <a:rPr lang="cs-CZ" sz="4000" dirty="0" smtClean="0">
                <a:latin typeface="+mn-lt"/>
                <a:cs typeface="+mn-cs"/>
              </a:rPr>
              <a:t>)</a:t>
            </a:r>
          </a:p>
        </p:txBody>
      </p:sp>
      <p:sp>
        <p:nvSpPr>
          <p:cNvPr id="2" name="TextovéPole 1"/>
          <p:cNvSpPr txBox="1"/>
          <p:nvPr/>
        </p:nvSpPr>
        <p:spPr>
          <a:xfrm rot="16200000">
            <a:off x="4332972" y="5042134"/>
            <a:ext cx="1846595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Dokumentové  rozhraní na DB</a:t>
            </a:r>
            <a:r>
              <a:rPr lang="cs-CZ" dirty="0" smtClean="0"/>
              <a:t>  </a:t>
            </a:r>
            <a:endParaRPr lang="en-US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6546561" y="3709157"/>
            <a:ext cx="205086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Dokumentové  rozhraní </a:t>
            </a:r>
            <a:r>
              <a:rPr lang="cs-CZ" dirty="0" smtClean="0"/>
              <a:t>  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6163641" y="5165170"/>
            <a:ext cx="2592288" cy="369332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MW</a:t>
            </a:r>
            <a:endParaRPr lang="en-US" dirty="0"/>
          </a:p>
        </p:txBody>
      </p:sp>
      <p:cxnSp>
        <p:nvCxnSpPr>
          <p:cNvPr id="20" name="Přímá spojnice 19"/>
          <p:cNvCxnSpPr>
            <a:stCxn id="14" idx="2"/>
          </p:cNvCxnSpPr>
          <p:nvPr/>
        </p:nvCxnSpPr>
        <p:spPr>
          <a:xfrm>
            <a:off x="7571995" y="4417043"/>
            <a:ext cx="0" cy="7481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>
            <a:stCxn id="3" idx="1"/>
            <a:endCxn id="2" idx="2"/>
          </p:cNvCxnSpPr>
          <p:nvPr/>
        </p:nvCxnSpPr>
        <p:spPr>
          <a:xfrm flipH="1">
            <a:off x="5610213" y="5349836"/>
            <a:ext cx="553428" cy="462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3100647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7776B04-FE3A-406F-9111-5D73B1CC58F4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140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08899" name="Text Box 2"/>
          <p:cNvSpPr txBox="1">
            <a:spLocks noChangeArrowheads="1"/>
          </p:cNvSpPr>
          <p:nvPr/>
        </p:nvSpPr>
        <p:spPr bwMode="auto">
          <a:xfrm>
            <a:off x="323850" y="282575"/>
            <a:ext cx="8534400" cy="1189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3600" dirty="0" smtClean="0">
                <a:solidFill>
                  <a:srgbClr val="000000"/>
                </a:solidFill>
                <a:latin typeface="Comic Sans MS" pitchFamily="64" charset="0"/>
              </a:rPr>
              <a:t>Obecné řešení architekturní </a:t>
            </a:r>
            <a:r>
              <a:rPr lang="cs-CZ" sz="3600" dirty="0">
                <a:solidFill>
                  <a:srgbClr val="000000"/>
                </a:solidFill>
                <a:latin typeface="Comic Sans MS" pitchFamily="64" charset="0"/>
              </a:rPr>
              <a:t>služby </a:t>
            </a:r>
          </a:p>
        </p:txBody>
      </p:sp>
      <p:sp>
        <p:nvSpPr>
          <p:cNvPr id="208900" name="Text Box 3"/>
          <p:cNvSpPr txBox="1">
            <a:spLocks noChangeArrowheads="1"/>
          </p:cNvSpPr>
          <p:nvPr/>
        </p:nvSpPr>
        <p:spPr bwMode="auto">
          <a:xfrm>
            <a:off x="5435600" y="4868863"/>
            <a:ext cx="936625" cy="1190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800">
                <a:solidFill>
                  <a:srgbClr val="000000"/>
                </a:solidFill>
              </a:rPr>
              <a:t>Paměť zpráv nebo dat</a:t>
            </a:r>
          </a:p>
        </p:txBody>
      </p:sp>
      <p:sp>
        <p:nvSpPr>
          <p:cNvPr id="208901" name="Rectangle 4"/>
          <p:cNvSpPr>
            <a:spLocks noChangeArrowheads="1"/>
          </p:cNvSpPr>
          <p:nvPr/>
        </p:nvSpPr>
        <p:spPr bwMode="auto">
          <a:xfrm>
            <a:off x="817563" y="1604963"/>
            <a:ext cx="71437" cy="334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200">
                <a:solidFill>
                  <a:srgbClr val="000000"/>
                </a:solidFill>
                <a:latin typeface="Times New Roman" pitchFamily="16" charset="0"/>
              </a:rPr>
              <a:t> </a:t>
            </a:r>
          </a:p>
        </p:txBody>
      </p:sp>
      <p:sp>
        <p:nvSpPr>
          <p:cNvPr id="208902" name="Rectangle 5"/>
          <p:cNvSpPr>
            <a:spLocks noChangeArrowheads="1"/>
          </p:cNvSpPr>
          <p:nvPr/>
        </p:nvSpPr>
        <p:spPr bwMode="auto">
          <a:xfrm>
            <a:off x="3923928" y="2636912"/>
            <a:ext cx="1636712" cy="1498600"/>
          </a:xfrm>
          <a:prstGeom prst="rect">
            <a:avLst/>
          </a:prstGeom>
          <a:solidFill>
            <a:srgbClr val="FFFFFF"/>
          </a:solidFill>
          <a:ln w="15840" cap="rnd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08903" name="Rectangle 6"/>
          <p:cNvSpPr>
            <a:spLocks noChangeArrowheads="1"/>
          </p:cNvSpPr>
          <p:nvPr/>
        </p:nvSpPr>
        <p:spPr bwMode="auto">
          <a:xfrm>
            <a:off x="4427984" y="3068960"/>
            <a:ext cx="867225" cy="430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800" dirty="0" smtClean="0">
                <a:solidFill>
                  <a:srgbClr val="000000"/>
                </a:solidFill>
                <a:latin typeface="Times New Roman" pitchFamily="16" charset="0"/>
              </a:rPr>
              <a:t>Jádro </a:t>
            </a:r>
            <a:endParaRPr lang="cs-CZ" sz="28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08907" name="Rectangle 10"/>
          <p:cNvSpPr>
            <a:spLocks noChangeArrowheads="1"/>
          </p:cNvSpPr>
          <p:nvPr/>
        </p:nvSpPr>
        <p:spPr bwMode="auto">
          <a:xfrm>
            <a:off x="5018088" y="3306763"/>
            <a:ext cx="58737" cy="274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800">
                <a:solidFill>
                  <a:srgbClr val="000000"/>
                </a:solidFill>
                <a:latin typeface="Times New Roman" pitchFamily="16" charset="0"/>
              </a:rPr>
              <a:t> </a:t>
            </a:r>
          </a:p>
        </p:txBody>
      </p:sp>
      <p:sp>
        <p:nvSpPr>
          <p:cNvPr id="208908" name="Rectangle 11"/>
          <p:cNvSpPr>
            <a:spLocks noChangeArrowheads="1"/>
          </p:cNvSpPr>
          <p:nvPr/>
        </p:nvSpPr>
        <p:spPr bwMode="auto">
          <a:xfrm>
            <a:off x="4765675" y="3567113"/>
            <a:ext cx="58738" cy="274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800">
                <a:solidFill>
                  <a:srgbClr val="000000"/>
                </a:solidFill>
                <a:latin typeface="Times New Roman" pitchFamily="16" charset="0"/>
              </a:rPr>
              <a:t> </a:t>
            </a:r>
          </a:p>
        </p:txBody>
      </p:sp>
      <p:sp>
        <p:nvSpPr>
          <p:cNvPr id="208910" name="Rectangle 13"/>
          <p:cNvSpPr>
            <a:spLocks noChangeArrowheads="1"/>
          </p:cNvSpPr>
          <p:nvPr/>
        </p:nvSpPr>
        <p:spPr bwMode="auto">
          <a:xfrm>
            <a:off x="5049838" y="3833813"/>
            <a:ext cx="58737" cy="274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800">
                <a:solidFill>
                  <a:srgbClr val="000000"/>
                </a:solidFill>
                <a:latin typeface="Times New Roman" pitchFamily="16" charset="0"/>
              </a:rPr>
              <a:t> </a:t>
            </a:r>
          </a:p>
        </p:txBody>
      </p:sp>
      <p:sp>
        <p:nvSpPr>
          <p:cNvPr id="208911" name="Freeform 14"/>
          <p:cNvSpPr>
            <a:spLocks noChangeArrowheads="1"/>
          </p:cNvSpPr>
          <p:nvPr/>
        </p:nvSpPr>
        <p:spPr bwMode="auto">
          <a:xfrm>
            <a:off x="2484438" y="4724400"/>
            <a:ext cx="1227137" cy="547688"/>
          </a:xfrm>
          <a:custGeom>
            <a:avLst/>
            <a:gdLst>
              <a:gd name="T0" fmla="*/ 2147483647 w 900"/>
              <a:gd name="T1" fmla="*/ 0 h 402"/>
              <a:gd name="T2" fmla="*/ 0 w 900"/>
              <a:gd name="T3" fmla="*/ 2147483647 h 402"/>
              <a:gd name="T4" fmla="*/ 0 w 900"/>
              <a:gd name="T5" fmla="*/ 2147483647 h 402"/>
              <a:gd name="T6" fmla="*/ 2147483647 w 900"/>
              <a:gd name="T7" fmla="*/ 2147483647 h 402"/>
              <a:gd name="T8" fmla="*/ 2147483647 w 900"/>
              <a:gd name="T9" fmla="*/ 2147483647 h 402"/>
              <a:gd name="T10" fmla="*/ 2147483647 w 900"/>
              <a:gd name="T11" fmla="*/ 2147483647 h 402"/>
              <a:gd name="T12" fmla="*/ 2147483647 w 900"/>
              <a:gd name="T13" fmla="*/ 0 h 40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00"/>
              <a:gd name="T22" fmla="*/ 0 h 402"/>
              <a:gd name="T23" fmla="*/ 900 w 900"/>
              <a:gd name="T24" fmla="*/ 402 h 40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00" h="402">
                <a:moveTo>
                  <a:pt x="450" y="0"/>
                </a:moveTo>
                <a:cubicBezTo>
                  <a:pt x="201" y="0"/>
                  <a:pt x="0" y="29"/>
                  <a:pt x="0" y="63"/>
                </a:cubicBezTo>
                <a:lnTo>
                  <a:pt x="0" y="339"/>
                </a:lnTo>
                <a:cubicBezTo>
                  <a:pt x="0" y="374"/>
                  <a:pt x="201" y="402"/>
                  <a:pt x="450" y="402"/>
                </a:cubicBezTo>
                <a:cubicBezTo>
                  <a:pt x="699" y="402"/>
                  <a:pt x="900" y="374"/>
                  <a:pt x="900" y="339"/>
                </a:cubicBezTo>
                <a:lnTo>
                  <a:pt x="900" y="63"/>
                </a:lnTo>
                <a:cubicBezTo>
                  <a:pt x="900" y="29"/>
                  <a:pt x="699" y="0"/>
                  <a:pt x="450" y="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08912" name="Freeform 15"/>
          <p:cNvSpPr>
            <a:spLocks noChangeArrowheads="1"/>
          </p:cNvSpPr>
          <p:nvPr/>
        </p:nvSpPr>
        <p:spPr bwMode="auto">
          <a:xfrm>
            <a:off x="4173538" y="4729163"/>
            <a:ext cx="1227137" cy="547687"/>
          </a:xfrm>
          <a:custGeom>
            <a:avLst/>
            <a:gdLst>
              <a:gd name="T0" fmla="*/ 2147483647 w 900"/>
              <a:gd name="T1" fmla="*/ 0 h 402"/>
              <a:gd name="T2" fmla="*/ 0 w 900"/>
              <a:gd name="T3" fmla="*/ 2147483647 h 402"/>
              <a:gd name="T4" fmla="*/ 0 w 900"/>
              <a:gd name="T5" fmla="*/ 2147483647 h 402"/>
              <a:gd name="T6" fmla="*/ 2147483647 w 900"/>
              <a:gd name="T7" fmla="*/ 2147483647 h 402"/>
              <a:gd name="T8" fmla="*/ 2147483647 w 900"/>
              <a:gd name="T9" fmla="*/ 2147483647 h 402"/>
              <a:gd name="T10" fmla="*/ 2147483647 w 900"/>
              <a:gd name="T11" fmla="*/ 2147483647 h 402"/>
              <a:gd name="T12" fmla="*/ 2147483647 w 900"/>
              <a:gd name="T13" fmla="*/ 0 h 40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00"/>
              <a:gd name="T22" fmla="*/ 0 h 402"/>
              <a:gd name="T23" fmla="*/ 900 w 900"/>
              <a:gd name="T24" fmla="*/ 402 h 40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00" h="402">
                <a:moveTo>
                  <a:pt x="450" y="0"/>
                </a:moveTo>
                <a:cubicBezTo>
                  <a:pt x="201" y="0"/>
                  <a:pt x="0" y="29"/>
                  <a:pt x="0" y="63"/>
                </a:cubicBezTo>
                <a:lnTo>
                  <a:pt x="0" y="339"/>
                </a:lnTo>
                <a:cubicBezTo>
                  <a:pt x="0" y="374"/>
                  <a:pt x="201" y="402"/>
                  <a:pt x="450" y="402"/>
                </a:cubicBezTo>
                <a:cubicBezTo>
                  <a:pt x="699" y="402"/>
                  <a:pt x="900" y="374"/>
                  <a:pt x="900" y="339"/>
                </a:cubicBezTo>
                <a:lnTo>
                  <a:pt x="900" y="63"/>
                </a:lnTo>
                <a:cubicBezTo>
                  <a:pt x="900" y="29"/>
                  <a:pt x="699" y="0"/>
                  <a:pt x="450" y="0"/>
                </a:cubicBezTo>
                <a:close/>
              </a:path>
            </a:pathLst>
          </a:custGeom>
          <a:noFill/>
          <a:ln w="15840" cap="rnd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08913" name="Freeform 16"/>
          <p:cNvSpPr>
            <a:spLocks noChangeArrowheads="1"/>
          </p:cNvSpPr>
          <p:nvPr/>
        </p:nvSpPr>
        <p:spPr bwMode="auto">
          <a:xfrm>
            <a:off x="4173538" y="4814888"/>
            <a:ext cx="1227137" cy="85725"/>
          </a:xfrm>
          <a:custGeom>
            <a:avLst/>
            <a:gdLst>
              <a:gd name="T0" fmla="*/ 0 w 900"/>
              <a:gd name="T1" fmla="*/ 0 h 63"/>
              <a:gd name="T2" fmla="*/ 2147483647 w 900"/>
              <a:gd name="T3" fmla="*/ 2147483647 h 63"/>
              <a:gd name="T4" fmla="*/ 2147483647 w 900"/>
              <a:gd name="T5" fmla="*/ 0 h 63"/>
              <a:gd name="T6" fmla="*/ 0 60000 65536"/>
              <a:gd name="T7" fmla="*/ 0 60000 65536"/>
              <a:gd name="T8" fmla="*/ 0 60000 65536"/>
              <a:gd name="T9" fmla="*/ 0 w 900"/>
              <a:gd name="T10" fmla="*/ 0 h 63"/>
              <a:gd name="T11" fmla="*/ 900 w 900"/>
              <a:gd name="T12" fmla="*/ 63 h 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00" h="63">
                <a:moveTo>
                  <a:pt x="0" y="0"/>
                </a:moveTo>
                <a:cubicBezTo>
                  <a:pt x="0" y="35"/>
                  <a:pt x="201" y="63"/>
                  <a:pt x="450" y="63"/>
                </a:cubicBezTo>
                <a:cubicBezTo>
                  <a:pt x="699" y="63"/>
                  <a:pt x="900" y="35"/>
                  <a:pt x="900" y="0"/>
                </a:cubicBezTo>
              </a:path>
            </a:pathLst>
          </a:custGeom>
          <a:noFill/>
          <a:ln w="15840" cap="rnd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08914" name="Line 17"/>
          <p:cNvSpPr>
            <a:spLocks noChangeShapeType="1"/>
          </p:cNvSpPr>
          <p:nvPr/>
        </p:nvSpPr>
        <p:spPr bwMode="auto">
          <a:xfrm>
            <a:off x="4718050" y="4362450"/>
            <a:ext cx="1588" cy="192088"/>
          </a:xfrm>
          <a:prstGeom prst="line">
            <a:avLst/>
          </a:prstGeom>
          <a:noFill/>
          <a:ln w="15840" cap="rnd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8915" name="Freeform 18"/>
          <p:cNvSpPr>
            <a:spLocks noChangeArrowheads="1"/>
          </p:cNvSpPr>
          <p:nvPr/>
        </p:nvSpPr>
        <p:spPr bwMode="auto">
          <a:xfrm>
            <a:off x="4629150" y="4187825"/>
            <a:ext cx="179388" cy="179388"/>
          </a:xfrm>
          <a:custGeom>
            <a:avLst/>
            <a:gdLst>
              <a:gd name="T0" fmla="*/ 2147483647 w 113"/>
              <a:gd name="T1" fmla="*/ 2147483647 h 113"/>
              <a:gd name="T2" fmla="*/ 2147483647 w 113"/>
              <a:gd name="T3" fmla="*/ 0 h 113"/>
              <a:gd name="T4" fmla="*/ 0 w 113"/>
              <a:gd name="T5" fmla="*/ 2147483647 h 113"/>
              <a:gd name="T6" fmla="*/ 2147483647 w 113"/>
              <a:gd name="T7" fmla="*/ 2147483647 h 113"/>
              <a:gd name="T8" fmla="*/ 0 60000 65536"/>
              <a:gd name="T9" fmla="*/ 0 60000 65536"/>
              <a:gd name="T10" fmla="*/ 0 60000 65536"/>
              <a:gd name="T11" fmla="*/ 0 60000 65536"/>
              <a:gd name="T12" fmla="*/ 0 w 113"/>
              <a:gd name="T13" fmla="*/ 0 h 113"/>
              <a:gd name="T14" fmla="*/ 113 w 113"/>
              <a:gd name="T15" fmla="*/ 113 h 1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3" h="113">
                <a:moveTo>
                  <a:pt x="113" y="113"/>
                </a:moveTo>
                <a:lnTo>
                  <a:pt x="56" y="0"/>
                </a:lnTo>
                <a:lnTo>
                  <a:pt x="0" y="113"/>
                </a:lnTo>
                <a:lnTo>
                  <a:pt x="113" y="113"/>
                </a:lnTo>
                <a:close/>
              </a:path>
            </a:pathLst>
          </a:custGeom>
          <a:solidFill>
            <a:srgbClr val="000000"/>
          </a:solidFill>
          <a:ln w="9525" cap="flat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08916" name="Freeform 19"/>
          <p:cNvSpPr>
            <a:spLocks noChangeArrowheads="1"/>
          </p:cNvSpPr>
          <p:nvPr/>
        </p:nvSpPr>
        <p:spPr bwMode="auto">
          <a:xfrm>
            <a:off x="4629150" y="4552950"/>
            <a:ext cx="179388" cy="179388"/>
          </a:xfrm>
          <a:custGeom>
            <a:avLst/>
            <a:gdLst>
              <a:gd name="T0" fmla="*/ 0 w 113"/>
              <a:gd name="T1" fmla="*/ 0 h 113"/>
              <a:gd name="T2" fmla="*/ 2147483647 w 113"/>
              <a:gd name="T3" fmla="*/ 2147483647 h 113"/>
              <a:gd name="T4" fmla="*/ 2147483647 w 113"/>
              <a:gd name="T5" fmla="*/ 0 h 113"/>
              <a:gd name="T6" fmla="*/ 0 w 113"/>
              <a:gd name="T7" fmla="*/ 0 h 113"/>
              <a:gd name="T8" fmla="*/ 0 60000 65536"/>
              <a:gd name="T9" fmla="*/ 0 60000 65536"/>
              <a:gd name="T10" fmla="*/ 0 60000 65536"/>
              <a:gd name="T11" fmla="*/ 0 60000 65536"/>
              <a:gd name="T12" fmla="*/ 0 w 113"/>
              <a:gd name="T13" fmla="*/ 0 h 113"/>
              <a:gd name="T14" fmla="*/ 113 w 113"/>
              <a:gd name="T15" fmla="*/ 113 h 1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3" h="113">
                <a:moveTo>
                  <a:pt x="0" y="0"/>
                </a:moveTo>
                <a:lnTo>
                  <a:pt x="56" y="113"/>
                </a:lnTo>
                <a:lnTo>
                  <a:pt x="11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 cap="flat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08917" name="Line 20"/>
          <p:cNvSpPr>
            <a:spLocks noChangeShapeType="1"/>
          </p:cNvSpPr>
          <p:nvPr/>
        </p:nvSpPr>
        <p:spPr bwMode="auto">
          <a:xfrm>
            <a:off x="2590800" y="2743200"/>
            <a:ext cx="1336675" cy="484188"/>
          </a:xfrm>
          <a:prstGeom prst="line">
            <a:avLst/>
          </a:prstGeom>
          <a:noFill/>
          <a:ln w="15840" cap="rnd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08918" name="Line 21"/>
          <p:cNvSpPr>
            <a:spLocks noChangeShapeType="1"/>
          </p:cNvSpPr>
          <p:nvPr/>
        </p:nvSpPr>
        <p:spPr bwMode="auto">
          <a:xfrm flipV="1">
            <a:off x="5562600" y="2741613"/>
            <a:ext cx="927100" cy="349250"/>
          </a:xfrm>
          <a:prstGeom prst="line">
            <a:avLst/>
          </a:prstGeom>
          <a:noFill/>
          <a:ln w="15840" cap="rnd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08919" name="Line 22"/>
          <p:cNvSpPr>
            <a:spLocks noChangeShapeType="1"/>
          </p:cNvSpPr>
          <p:nvPr/>
        </p:nvSpPr>
        <p:spPr bwMode="auto">
          <a:xfrm>
            <a:off x="5537200" y="3506788"/>
            <a:ext cx="915988" cy="1587"/>
          </a:xfrm>
          <a:prstGeom prst="line">
            <a:avLst/>
          </a:prstGeom>
          <a:noFill/>
          <a:ln w="15840" cap="rnd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08920" name="Line 23"/>
          <p:cNvSpPr>
            <a:spLocks noChangeShapeType="1"/>
          </p:cNvSpPr>
          <p:nvPr/>
        </p:nvSpPr>
        <p:spPr bwMode="auto">
          <a:xfrm>
            <a:off x="5537200" y="3914775"/>
            <a:ext cx="927100" cy="346075"/>
          </a:xfrm>
          <a:prstGeom prst="line">
            <a:avLst/>
          </a:prstGeom>
          <a:noFill/>
          <a:ln w="15840" cap="rnd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08921" name="Line 24"/>
          <p:cNvSpPr>
            <a:spLocks noChangeShapeType="1"/>
          </p:cNvSpPr>
          <p:nvPr/>
        </p:nvSpPr>
        <p:spPr bwMode="auto">
          <a:xfrm>
            <a:off x="4718050" y="2144713"/>
            <a:ext cx="1588" cy="369887"/>
          </a:xfrm>
          <a:prstGeom prst="line">
            <a:avLst/>
          </a:prstGeom>
          <a:noFill/>
          <a:ln w="15840" cap="rnd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8922" name="Freeform 25"/>
          <p:cNvSpPr>
            <a:spLocks noChangeArrowheads="1"/>
          </p:cNvSpPr>
          <p:nvPr/>
        </p:nvSpPr>
        <p:spPr bwMode="auto">
          <a:xfrm>
            <a:off x="4629150" y="2511425"/>
            <a:ext cx="179388" cy="177800"/>
          </a:xfrm>
          <a:custGeom>
            <a:avLst/>
            <a:gdLst>
              <a:gd name="T0" fmla="*/ 0 w 113"/>
              <a:gd name="T1" fmla="*/ 0 h 112"/>
              <a:gd name="T2" fmla="*/ 2147483647 w 113"/>
              <a:gd name="T3" fmla="*/ 2147483647 h 112"/>
              <a:gd name="T4" fmla="*/ 2147483647 w 113"/>
              <a:gd name="T5" fmla="*/ 0 h 112"/>
              <a:gd name="T6" fmla="*/ 0 w 113"/>
              <a:gd name="T7" fmla="*/ 0 h 112"/>
              <a:gd name="T8" fmla="*/ 0 60000 65536"/>
              <a:gd name="T9" fmla="*/ 0 60000 65536"/>
              <a:gd name="T10" fmla="*/ 0 60000 65536"/>
              <a:gd name="T11" fmla="*/ 0 60000 65536"/>
              <a:gd name="T12" fmla="*/ 0 w 113"/>
              <a:gd name="T13" fmla="*/ 0 h 112"/>
              <a:gd name="T14" fmla="*/ 113 w 113"/>
              <a:gd name="T15" fmla="*/ 112 h 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3" h="112">
                <a:moveTo>
                  <a:pt x="0" y="0"/>
                </a:moveTo>
                <a:lnTo>
                  <a:pt x="56" y="112"/>
                </a:lnTo>
                <a:lnTo>
                  <a:pt x="11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 cap="flat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08923" name="Rectangle 26"/>
          <p:cNvSpPr>
            <a:spLocks noChangeArrowheads="1"/>
          </p:cNvSpPr>
          <p:nvPr/>
        </p:nvSpPr>
        <p:spPr bwMode="auto">
          <a:xfrm>
            <a:off x="3490913" y="1600200"/>
            <a:ext cx="2455862" cy="40798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08924" name="Rectangle 27"/>
          <p:cNvSpPr>
            <a:spLocks noChangeArrowheads="1"/>
          </p:cNvSpPr>
          <p:nvPr/>
        </p:nvSpPr>
        <p:spPr bwMode="auto">
          <a:xfrm>
            <a:off x="3490913" y="1600200"/>
            <a:ext cx="2455862" cy="40798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08925" name="Rectangle 28"/>
          <p:cNvSpPr>
            <a:spLocks noChangeArrowheads="1"/>
          </p:cNvSpPr>
          <p:nvPr/>
        </p:nvSpPr>
        <p:spPr bwMode="auto">
          <a:xfrm>
            <a:off x="3492500" y="1628775"/>
            <a:ext cx="2455863" cy="40798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08926" name="Rectangle 29"/>
          <p:cNvSpPr>
            <a:spLocks noChangeArrowheads="1"/>
          </p:cNvSpPr>
          <p:nvPr/>
        </p:nvSpPr>
        <p:spPr bwMode="auto">
          <a:xfrm>
            <a:off x="4265613" y="1828800"/>
            <a:ext cx="823912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>
                <a:solidFill>
                  <a:srgbClr val="000000"/>
                </a:solidFill>
                <a:latin typeface="Comic Sans MS" pitchFamily="64" charset="0"/>
              </a:rPr>
              <a:t>Dohled</a:t>
            </a:r>
          </a:p>
        </p:txBody>
      </p:sp>
      <p:sp>
        <p:nvSpPr>
          <p:cNvPr id="208927" name="Rectangle 30"/>
          <p:cNvSpPr>
            <a:spLocks noChangeArrowheads="1"/>
          </p:cNvSpPr>
          <p:nvPr/>
        </p:nvSpPr>
        <p:spPr bwMode="auto">
          <a:xfrm>
            <a:off x="5187950" y="1687513"/>
            <a:ext cx="71438" cy="334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200">
                <a:solidFill>
                  <a:srgbClr val="000000"/>
                </a:solidFill>
                <a:latin typeface="Times New Roman" pitchFamily="16" charset="0"/>
              </a:rPr>
              <a:t> </a:t>
            </a:r>
          </a:p>
        </p:txBody>
      </p:sp>
      <p:sp>
        <p:nvSpPr>
          <p:cNvPr id="208928" name="Rectangle 31"/>
          <p:cNvSpPr>
            <a:spLocks noChangeArrowheads="1"/>
          </p:cNvSpPr>
          <p:nvPr/>
        </p:nvSpPr>
        <p:spPr bwMode="auto">
          <a:xfrm>
            <a:off x="762000" y="3098800"/>
            <a:ext cx="1636713" cy="81597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08929" name="Rectangle 32"/>
          <p:cNvSpPr>
            <a:spLocks noChangeArrowheads="1"/>
          </p:cNvSpPr>
          <p:nvPr/>
        </p:nvSpPr>
        <p:spPr bwMode="auto">
          <a:xfrm>
            <a:off x="762000" y="3098800"/>
            <a:ext cx="1636713" cy="81597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08930" name="Rectangle 33"/>
          <p:cNvSpPr>
            <a:spLocks noChangeArrowheads="1"/>
          </p:cNvSpPr>
          <p:nvPr/>
        </p:nvSpPr>
        <p:spPr bwMode="auto">
          <a:xfrm>
            <a:off x="762000" y="3098800"/>
            <a:ext cx="1636713" cy="81597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08931" name="Rectangle 34"/>
          <p:cNvSpPr>
            <a:spLocks noChangeArrowheads="1"/>
          </p:cNvSpPr>
          <p:nvPr/>
        </p:nvSpPr>
        <p:spPr bwMode="auto">
          <a:xfrm>
            <a:off x="2359025" y="3184525"/>
            <a:ext cx="71438" cy="334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200">
                <a:solidFill>
                  <a:srgbClr val="000000"/>
                </a:solidFill>
                <a:latin typeface="Times New Roman" pitchFamily="16" charset="0"/>
              </a:rPr>
              <a:t> </a:t>
            </a:r>
          </a:p>
        </p:txBody>
      </p:sp>
      <p:sp>
        <p:nvSpPr>
          <p:cNvPr id="208932" name="Rectangle 35"/>
          <p:cNvSpPr>
            <a:spLocks noChangeArrowheads="1"/>
          </p:cNvSpPr>
          <p:nvPr/>
        </p:nvSpPr>
        <p:spPr bwMode="auto">
          <a:xfrm>
            <a:off x="1524000" y="3502025"/>
            <a:ext cx="9398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>
                <a:solidFill>
                  <a:srgbClr val="000000"/>
                </a:solidFill>
                <a:latin typeface="Comic Sans MS" pitchFamily="64" charset="0"/>
              </a:rPr>
              <a:t>Veřejné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>
                <a:solidFill>
                  <a:srgbClr val="000000"/>
                </a:solidFill>
                <a:latin typeface="Comic Sans MS" pitchFamily="64" charset="0"/>
              </a:rPr>
              <a:t>služby</a:t>
            </a:r>
          </a:p>
        </p:txBody>
      </p:sp>
      <p:sp>
        <p:nvSpPr>
          <p:cNvPr id="208933" name="Rectangle 36"/>
          <p:cNvSpPr>
            <a:spLocks noChangeArrowheads="1"/>
          </p:cNvSpPr>
          <p:nvPr/>
        </p:nvSpPr>
        <p:spPr bwMode="auto">
          <a:xfrm>
            <a:off x="2339752" y="3645024"/>
            <a:ext cx="71437" cy="334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200">
                <a:solidFill>
                  <a:srgbClr val="000000"/>
                </a:solidFill>
                <a:latin typeface="Times New Roman" pitchFamily="16" charset="0"/>
              </a:rPr>
              <a:t> </a:t>
            </a:r>
          </a:p>
        </p:txBody>
      </p:sp>
      <p:sp>
        <p:nvSpPr>
          <p:cNvPr id="208934" name="Rectangle 37"/>
          <p:cNvSpPr>
            <a:spLocks noChangeArrowheads="1"/>
          </p:cNvSpPr>
          <p:nvPr/>
        </p:nvSpPr>
        <p:spPr bwMode="auto">
          <a:xfrm>
            <a:off x="6900863" y="3098800"/>
            <a:ext cx="1501775" cy="81597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08935" name="Rectangle 38"/>
          <p:cNvSpPr>
            <a:spLocks noChangeArrowheads="1"/>
          </p:cNvSpPr>
          <p:nvPr/>
        </p:nvSpPr>
        <p:spPr bwMode="auto">
          <a:xfrm>
            <a:off x="6900863" y="3098800"/>
            <a:ext cx="1501775" cy="81597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08936" name="Rectangle 39"/>
          <p:cNvSpPr>
            <a:spLocks noChangeArrowheads="1"/>
          </p:cNvSpPr>
          <p:nvPr/>
        </p:nvSpPr>
        <p:spPr bwMode="auto">
          <a:xfrm>
            <a:off x="6705600" y="3276600"/>
            <a:ext cx="12446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>
                <a:solidFill>
                  <a:srgbClr val="000000"/>
                </a:solidFill>
                <a:latin typeface="Comic Sans MS" pitchFamily="64" charset="0"/>
              </a:rPr>
              <a:t>Vyhražené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>
                <a:solidFill>
                  <a:srgbClr val="000000"/>
                </a:solidFill>
                <a:latin typeface="Comic Sans MS" pitchFamily="64" charset="0"/>
              </a:rPr>
              <a:t> služby</a:t>
            </a:r>
          </a:p>
        </p:txBody>
      </p:sp>
      <p:sp>
        <p:nvSpPr>
          <p:cNvPr id="208937" name="Rectangle 40"/>
          <p:cNvSpPr>
            <a:spLocks noChangeArrowheads="1"/>
          </p:cNvSpPr>
          <p:nvPr/>
        </p:nvSpPr>
        <p:spPr bwMode="auto">
          <a:xfrm>
            <a:off x="7704138" y="3448050"/>
            <a:ext cx="58737" cy="274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800">
                <a:solidFill>
                  <a:srgbClr val="000000"/>
                </a:solidFill>
                <a:latin typeface="Times New Roman" pitchFamily="16" charset="0"/>
              </a:rPr>
              <a:t> </a:t>
            </a:r>
          </a:p>
        </p:txBody>
      </p:sp>
      <p:sp>
        <p:nvSpPr>
          <p:cNvPr id="208938" name="Line 41"/>
          <p:cNvSpPr>
            <a:spLocks noChangeShapeType="1"/>
          </p:cNvSpPr>
          <p:nvPr/>
        </p:nvSpPr>
        <p:spPr bwMode="auto">
          <a:xfrm flipH="1">
            <a:off x="5146675" y="1773238"/>
            <a:ext cx="1011238" cy="893762"/>
          </a:xfrm>
          <a:prstGeom prst="line">
            <a:avLst/>
          </a:prstGeom>
          <a:noFill/>
          <a:ln w="381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08939" name="Text Box 42"/>
          <p:cNvSpPr txBox="1">
            <a:spLocks noChangeArrowheads="1"/>
          </p:cNvSpPr>
          <p:nvPr/>
        </p:nvSpPr>
        <p:spPr bwMode="auto">
          <a:xfrm>
            <a:off x="5364163" y="1989138"/>
            <a:ext cx="2520950" cy="265112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0000" tIns="10800" rIns="90000" bIns="10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600" i="1">
                <a:solidFill>
                  <a:srgbClr val="000000"/>
                </a:solidFill>
                <a:latin typeface="Arial Narrow" pitchFamily="32" charset="0"/>
              </a:rPr>
              <a:t>Hromadná data (bulk transfer)</a:t>
            </a:r>
          </a:p>
        </p:txBody>
      </p:sp>
      <p:sp>
        <p:nvSpPr>
          <p:cNvPr id="208940" name="Line 43"/>
          <p:cNvSpPr>
            <a:spLocks noChangeShapeType="1"/>
          </p:cNvSpPr>
          <p:nvPr/>
        </p:nvSpPr>
        <p:spPr bwMode="auto">
          <a:xfrm>
            <a:off x="2590800" y="3657600"/>
            <a:ext cx="1325563" cy="1588"/>
          </a:xfrm>
          <a:prstGeom prst="line">
            <a:avLst/>
          </a:prstGeom>
          <a:noFill/>
          <a:ln w="15840" cap="rnd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08941" name="Line 44"/>
          <p:cNvSpPr>
            <a:spLocks noChangeShapeType="1"/>
          </p:cNvSpPr>
          <p:nvPr/>
        </p:nvSpPr>
        <p:spPr bwMode="auto">
          <a:xfrm flipV="1">
            <a:off x="2590800" y="3960813"/>
            <a:ext cx="1336675" cy="485775"/>
          </a:xfrm>
          <a:prstGeom prst="line">
            <a:avLst/>
          </a:prstGeom>
          <a:noFill/>
          <a:ln w="15840" cap="rnd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pic>
        <p:nvPicPr>
          <p:cNvPr id="208942" name="Picture 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9675" y="1600200"/>
            <a:ext cx="461963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8943" name="AutoShape 46"/>
          <p:cNvSpPr>
            <a:spLocks noChangeArrowheads="1"/>
          </p:cNvSpPr>
          <p:nvPr/>
        </p:nvSpPr>
        <p:spPr bwMode="auto">
          <a:xfrm>
            <a:off x="3059113" y="4868863"/>
            <a:ext cx="504825" cy="360362"/>
          </a:xfrm>
          <a:prstGeom prst="can">
            <a:avLst>
              <a:gd name="adj" fmla="val 25000"/>
            </a:avLst>
          </a:prstGeom>
          <a:solidFill>
            <a:srgbClr val="00CC99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08944" name="Line 47"/>
          <p:cNvSpPr>
            <a:spLocks noChangeShapeType="1"/>
          </p:cNvSpPr>
          <p:nvPr/>
        </p:nvSpPr>
        <p:spPr bwMode="auto">
          <a:xfrm flipH="1">
            <a:off x="3417888" y="4149725"/>
            <a:ext cx="723900" cy="71913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08945" name="Text Box 48"/>
          <p:cNvSpPr txBox="1">
            <a:spLocks noChangeArrowheads="1"/>
          </p:cNvSpPr>
          <p:nvPr/>
        </p:nvSpPr>
        <p:spPr bwMode="auto">
          <a:xfrm>
            <a:off x="2411413" y="4797425"/>
            <a:ext cx="576262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>
                <a:solidFill>
                  <a:srgbClr val="000000"/>
                </a:solidFill>
                <a:latin typeface="Comic Sans MS" pitchFamily="64" charset="0"/>
              </a:rPr>
              <a:t>log</a:t>
            </a:r>
          </a:p>
        </p:txBody>
      </p:sp>
      <p:sp>
        <p:nvSpPr>
          <p:cNvPr id="208946" name="Text Box 49"/>
          <p:cNvSpPr txBox="1">
            <a:spLocks noChangeArrowheads="1"/>
          </p:cNvSpPr>
          <p:nvPr/>
        </p:nvSpPr>
        <p:spPr bwMode="auto">
          <a:xfrm>
            <a:off x="5795963" y="1052513"/>
            <a:ext cx="1871662" cy="703262"/>
          </a:xfrm>
          <a:prstGeom prst="rect">
            <a:avLst/>
          </a:prstGeom>
          <a:noFill/>
          <a:ln w="15840" cap="sq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>
                <a:solidFill>
                  <a:srgbClr val="000000"/>
                </a:solidFill>
              </a:rPr>
              <a:t>Dávkové zpracování</a:t>
            </a:r>
          </a:p>
        </p:txBody>
      </p:sp>
      <p:sp>
        <p:nvSpPr>
          <p:cNvPr id="51" name="Rectangle 6"/>
          <p:cNvSpPr>
            <a:spLocks noChangeArrowheads="1"/>
          </p:cNvSpPr>
          <p:nvPr/>
        </p:nvSpPr>
        <p:spPr bwMode="auto">
          <a:xfrm>
            <a:off x="4283968" y="3429000"/>
            <a:ext cx="936154" cy="430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800" dirty="0" smtClean="0">
                <a:solidFill>
                  <a:srgbClr val="000000"/>
                </a:solidFill>
                <a:latin typeface="Times New Roman" pitchFamily="16" charset="0"/>
              </a:rPr>
              <a:t>služby</a:t>
            </a:r>
            <a:endParaRPr lang="cs-CZ" sz="2800" dirty="0">
              <a:solidFill>
                <a:srgbClr val="0000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B57D6AC-59D4-47ED-B01E-905E59194B76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141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463550" y="1995488"/>
          <a:ext cx="8656638" cy="480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6" r:id="rId4" imgW="5262244" imgH="2933159" progId="Word.Document.8">
                  <p:embed/>
                </p:oleObj>
              </mc:Choice>
              <mc:Fallback>
                <p:oleObj r:id="rId4" imgW="5262244" imgH="2933159" progId="Word.Document.8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" y="1995488"/>
                        <a:ext cx="8656638" cy="4808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755650" y="404813"/>
            <a:ext cx="6838950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 dirty="0">
                <a:solidFill>
                  <a:srgbClr val="000000"/>
                </a:solidFill>
              </a:rPr>
              <a:t>Záhlaví kompositní </a:t>
            </a:r>
            <a:r>
              <a:rPr lang="cs-CZ" sz="2400" dirty="0" smtClean="0">
                <a:solidFill>
                  <a:srgbClr val="000000"/>
                </a:solidFill>
              </a:rPr>
              <a:t>služby</a:t>
            </a:r>
            <a:endParaRPr lang="cs-CZ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Obdélník 57"/>
          <p:cNvSpPr/>
          <p:nvPr/>
        </p:nvSpPr>
        <p:spPr>
          <a:xfrm>
            <a:off x="755576" y="4005064"/>
            <a:ext cx="7056784" cy="194421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Hierarchie kompozitních služeb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5076056" y="1988840"/>
            <a:ext cx="122413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Partneři typ 2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187624" y="1916832"/>
            <a:ext cx="122413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Partneři typ 1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99592" y="3140968"/>
            <a:ext cx="201622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Předřazená brána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4572000" y="3140968"/>
            <a:ext cx="194421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Předřazená brána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699792" y="4005064"/>
            <a:ext cx="27363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Záhlaví kompositní služby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187624" y="4653136"/>
            <a:ext cx="18002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Aplikace       FEG </a:t>
            </a:r>
            <a:endParaRPr lang="cs-CZ" dirty="0"/>
          </a:p>
        </p:txBody>
      </p:sp>
      <p:cxnSp>
        <p:nvCxnSpPr>
          <p:cNvPr id="13" name="Přímá spojovací čára 12"/>
          <p:cNvCxnSpPr/>
          <p:nvPr/>
        </p:nvCxnSpPr>
        <p:spPr>
          <a:xfrm>
            <a:off x="2195736" y="4653136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5220072" y="4653136"/>
            <a:ext cx="208823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 Kompozitní služba1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2987824" y="5229200"/>
            <a:ext cx="208823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 Kompozitní služba2</a:t>
            </a:r>
            <a:endParaRPr lang="cs-CZ" dirty="0"/>
          </a:p>
        </p:txBody>
      </p:sp>
      <p:cxnSp>
        <p:nvCxnSpPr>
          <p:cNvPr id="18" name="Přímá spojovací čára 17"/>
          <p:cNvCxnSpPr>
            <a:stCxn id="7" idx="2"/>
          </p:cNvCxnSpPr>
          <p:nvPr/>
        </p:nvCxnSpPr>
        <p:spPr>
          <a:xfrm>
            <a:off x="1907704" y="3510300"/>
            <a:ext cx="1080120" cy="4947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čára 19"/>
          <p:cNvCxnSpPr>
            <a:stCxn id="7" idx="0"/>
            <a:endCxn id="6" idx="2"/>
          </p:cNvCxnSpPr>
          <p:nvPr/>
        </p:nvCxnSpPr>
        <p:spPr>
          <a:xfrm flipH="1" flipV="1">
            <a:off x="1799692" y="2563163"/>
            <a:ext cx="108012" cy="577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čára 21"/>
          <p:cNvCxnSpPr>
            <a:stCxn id="7" idx="0"/>
          </p:cNvCxnSpPr>
          <p:nvPr/>
        </p:nvCxnSpPr>
        <p:spPr>
          <a:xfrm flipV="1">
            <a:off x="1907704" y="2564904"/>
            <a:ext cx="144016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čára 23"/>
          <p:cNvCxnSpPr>
            <a:endCxn id="7" idx="0"/>
          </p:cNvCxnSpPr>
          <p:nvPr/>
        </p:nvCxnSpPr>
        <p:spPr>
          <a:xfrm>
            <a:off x="1619672" y="2564904"/>
            <a:ext cx="288032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ovací čára 27"/>
          <p:cNvCxnSpPr/>
          <p:nvPr/>
        </p:nvCxnSpPr>
        <p:spPr>
          <a:xfrm flipV="1">
            <a:off x="5076056" y="3501008"/>
            <a:ext cx="576064" cy="5040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ovací čára 28"/>
          <p:cNvCxnSpPr/>
          <p:nvPr/>
        </p:nvCxnSpPr>
        <p:spPr>
          <a:xfrm flipH="1" flipV="1">
            <a:off x="5652120" y="2635171"/>
            <a:ext cx="72008" cy="577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ovací čára 29"/>
          <p:cNvCxnSpPr/>
          <p:nvPr/>
        </p:nvCxnSpPr>
        <p:spPr>
          <a:xfrm flipV="1">
            <a:off x="5724128" y="2636912"/>
            <a:ext cx="18002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ovací čára 30"/>
          <p:cNvCxnSpPr/>
          <p:nvPr/>
        </p:nvCxnSpPr>
        <p:spPr>
          <a:xfrm>
            <a:off x="5472100" y="2636912"/>
            <a:ext cx="252028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ovací čára 31"/>
          <p:cNvCxnSpPr/>
          <p:nvPr/>
        </p:nvCxnSpPr>
        <p:spPr>
          <a:xfrm flipV="1">
            <a:off x="8928484" y="3787299"/>
            <a:ext cx="612068" cy="2897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ovací čára 37"/>
          <p:cNvCxnSpPr>
            <a:endCxn id="11" idx="0"/>
          </p:cNvCxnSpPr>
          <p:nvPr/>
        </p:nvCxnSpPr>
        <p:spPr>
          <a:xfrm flipH="1">
            <a:off x="2087724" y="4365104"/>
            <a:ext cx="1116124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ovací čára 39"/>
          <p:cNvCxnSpPr/>
          <p:nvPr/>
        </p:nvCxnSpPr>
        <p:spPr>
          <a:xfrm>
            <a:off x="4283968" y="4365104"/>
            <a:ext cx="1584176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ovací čára 41"/>
          <p:cNvCxnSpPr>
            <a:stCxn id="10" idx="2"/>
            <a:endCxn id="16" idx="0"/>
          </p:cNvCxnSpPr>
          <p:nvPr/>
        </p:nvCxnSpPr>
        <p:spPr>
          <a:xfrm flipH="1">
            <a:off x="4031940" y="4374396"/>
            <a:ext cx="36004" cy="8548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ovací čára 43"/>
          <p:cNvCxnSpPr/>
          <p:nvPr/>
        </p:nvCxnSpPr>
        <p:spPr>
          <a:xfrm>
            <a:off x="2123728" y="5013176"/>
            <a:ext cx="1512168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ovací čára 46"/>
          <p:cNvCxnSpPr/>
          <p:nvPr/>
        </p:nvCxnSpPr>
        <p:spPr>
          <a:xfrm flipV="1">
            <a:off x="4716016" y="5013176"/>
            <a:ext cx="108012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ovéPole 58"/>
          <p:cNvSpPr txBox="1"/>
          <p:nvPr/>
        </p:nvSpPr>
        <p:spPr>
          <a:xfrm>
            <a:off x="5508104" y="544522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2060"/>
                </a:solidFill>
              </a:rPr>
              <a:t>Kompositní</a:t>
            </a:r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dirty="0" smtClean="0">
                <a:solidFill>
                  <a:srgbClr val="002060"/>
                </a:solidFill>
              </a:rPr>
              <a:t>služba</a:t>
            </a:r>
            <a:endParaRPr lang="cs-CZ" dirty="0">
              <a:solidFill>
                <a:srgbClr val="002060"/>
              </a:solidFill>
            </a:endParaRPr>
          </a:p>
        </p:txBody>
      </p:sp>
      <p:cxnSp>
        <p:nvCxnSpPr>
          <p:cNvPr id="4" name="Přímá spojnice 3"/>
          <p:cNvCxnSpPr/>
          <p:nvPr/>
        </p:nvCxnSpPr>
        <p:spPr>
          <a:xfrm>
            <a:off x="2987824" y="1666455"/>
            <a:ext cx="10801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4427984" y="1481789"/>
            <a:ext cx="234026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Povolené cesty zpráv</a:t>
            </a:r>
            <a:endParaRPr lang="en-US" dirty="0"/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1"/>
          <p:cNvSpPr>
            <a:spLocks noChangeArrowheads="1"/>
          </p:cNvSpPr>
          <p:nvPr/>
        </p:nvSpPr>
        <p:spPr bwMode="auto">
          <a:xfrm>
            <a:off x="2700338" y="2205038"/>
            <a:ext cx="3527425" cy="3024187"/>
          </a:xfrm>
          <a:prstGeom prst="rect">
            <a:avLst/>
          </a:prstGeom>
          <a:solidFill>
            <a:srgbClr val="00CC99"/>
          </a:solidFill>
          <a:ln w="25560" cap="sq">
            <a:solidFill>
              <a:srgbClr val="00956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07875" name="Text Box 2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9556808-52A9-4103-BD65-80241D3B77C9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143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07876" name="Text Box 3"/>
          <p:cNvSpPr txBox="1">
            <a:spLocks noChangeArrowheads="1"/>
          </p:cNvSpPr>
          <p:nvPr/>
        </p:nvSpPr>
        <p:spPr bwMode="auto">
          <a:xfrm>
            <a:off x="457200" y="220663"/>
            <a:ext cx="8229600" cy="1311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000">
                <a:solidFill>
                  <a:srgbClr val="000000"/>
                </a:solidFill>
                <a:latin typeface="Comic Sans MS" pitchFamily="64" charset="0"/>
              </a:rPr>
              <a:t>Logický pohled na SOA s architekturními službami</a:t>
            </a:r>
          </a:p>
        </p:txBody>
      </p:sp>
      <p:sp>
        <p:nvSpPr>
          <p:cNvPr id="207877" name="Text Box 4"/>
          <p:cNvSpPr txBox="1">
            <a:spLocks noChangeArrowheads="1"/>
          </p:cNvSpPr>
          <p:nvPr/>
        </p:nvSpPr>
        <p:spPr bwMode="auto">
          <a:xfrm>
            <a:off x="1295400" y="4495800"/>
            <a:ext cx="1008063" cy="398463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18000" tIns="46800" rIns="90000" bIns="46800">
            <a:spAutoFit/>
          </a:bodyPr>
          <a:lstStyle/>
          <a:p>
            <a:pPr algn="r">
              <a:spcBef>
                <a:spcPts val="1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>
                <a:solidFill>
                  <a:srgbClr val="000000"/>
                </a:solidFill>
              </a:rPr>
              <a:t>   A    B</a:t>
            </a:r>
          </a:p>
        </p:txBody>
      </p:sp>
      <p:sp>
        <p:nvSpPr>
          <p:cNvPr id="207878" name="Line 5"/>
          <p:cNvSpPr>
            <a:spLocks noChangeShapeType="1"/>
          </p:cNvSpPr>
          <p:nvPr/>
        </p:nvSpPr>
        <p:spPr bwMode="auto">
          <a:xfrm>
            <a:off x="1927225" y="4478338"/>
            <a:ext cx="3175" cy="3952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7879" name="Text Box 6"/>
          <p:cNvSpPr txBox="1">
            <a:spLocks noChangeArrowheads="1"/>
          </p:cNvSpPr>
          <p:nvPr/>
        </p:nvSpPr>
        <p:spPr bwMode="auto">
          <a:xfrm>
            <a:off x="6324600" y="2819400"/>
            <a:ext cx="1152525" cy="398463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18000" tIns="46800" rIns="90000" bIns="46800">
            <a:spAutoFit/>
          </a:bodyPr>
          <a:lstStyle/>
          <a:p>
            <a:pPr algn="r">
              <a:spcBef>
                <a:spcPts val="1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>
                <a:solidFill>
                  <a:srgbClr val="000000"/>
                </a:solidFill>
              </a:rPr>
              <a:t>   A1    B</a:t>
            </a:r>
          </a:p>
        </p:txBody>
      </p:sp>
      <p:sp>
        <p:nvSpPr>
          <p:cNvPr id="207880" name="Line 7"/>
          <p:cNvSpPr>
            <a:spLocks noChangeShapeType="1"/>
          </p:cNvSpPr>
          <p:nvPr/>
        </p:nvSpPr>
        <p:spPr bwMode="auto">
          <a:xfrm>
            <a:off x="6972300" y="2819400"/>
            <a:ext cx="3175" cy="3952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207881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8463" y="2819400"/>
            <a:ext cx="190500" cy="411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7882" name="Line 9"/>
          <p:cNvSpPr>
            <a:spLocks noChangeShapeType="1"/>
          </p:cNvSpPr>
          <p:nvPr/>
        </p:nvSpPr>
        <p:spPr bwMode="auto">
          <a:xfrm>
            <a:off x="7515225" y="3035300"/>
            <a:ext cx="430213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07883" name="Text Box 10"/>
          <p:cNvSpPr txBox="1">
            <a:spLocks noChangeArrowheads="1"/>
          </p:cNvSpPr>
          <p:nvPr/>
        </p:nvSpPr>
        <p:spPr bwMode="auto">
          <a:xfrm>
            <a:off x="3660775" y="1676400"/>
            <a:ext cx="865188" cy="398463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>
                <a:solidFill>
                  <a:srgbClr val="000000"/>
                </a:solidFill>
              </a:rPr>
              <a:t>UR</a:t>
            </a:r>
          </a:p>
        </p:txBody>
      </p:sp>
      <p:pic>
        <p:nvPicPr>
          <p:cNvPr id="20788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1676400"/>
            <a:ext cx="190500" cy="411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7885" name="Line 12"/>
          <p:cNvSpPr>
            <a:spLocks noChangeShapeType="1"/>
          </p:cNvSpPr>
          <p:nvPr/>
        </p:nvSpPr>
        <p:spPr bwMode="auto">
          <a:xfrm>
            <a:off x="4500563" y="1892300"/>
            <a:ext cx="792162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07886" name="Text Box 13"/>
          <p:cNvSpPr txBox="1">
            <a:spLocks noChangeArrowheads="1"/>
          </p:cNvSpPr>
          <p:nvPr/>
        </p:nvSpPr>
        <p:spPr bwMode="auto">
          <a:xfrm>
            <a:off x="1331913" y="2708275"/>
            <a:ext cx="1008062" cy="398463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18000" tIns="46800" rIns="90000" bIns="46800">
            <a:spAutoFit/>
          </a:bodyPr>
          <a:lstStyle/>
          <a:p>
            <a:pPr algn="r">
              <a:spcBef>
                <a:spcPts val="1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>
                <a:solidFill>
                  <a:srgbClr val="000000"/>
                </a:solidFill>
              </a:rPr>
              <a:t>   A    B</a:t>
            </a:r>
          </a:p>
        </p:txBody>
      </p:sp>
      <p:sp>
        <p:nvSpPr>
          <p:cNvPr id="207887" name="Line 14"/>
          <p:cNvSpPr>
            <a:spLocks noChangeShapeType="1"/>
          </p:cNvSpPr>
          <p:nvPr/>
        </p:nvSpPr>
        <p:spPr bwMode="auto">
          <a:xfrm>
            <a:off x="1979613" y="2708275"/>
            <a:ext cx="3175" cy="3952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7888" name="Text Box 15"/>
          <p:cNvSpPr txBox="1">
            <a:spLocks noChangeArrowheads="1"/>
          </p:cNvSpPr>
          <p:nvPr/>
        </p:nvSpPr>
        <p:spPr bwMode="auto">
          <a:xfrm>
            <a:off x="3821113" y="2236788"/>
            <a:ext cx="447675" cy="306387"/>
          </a:xfrm>
          <a:prstGeom prst="rect">
            <a:avLst/>
          </a:prstGeom>
          <a:noFill/>
          <a:ln w="1908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400">
                <a:solidFill>
                  <a:srgbClr val="000000"/>
                </a:solidFill>
              </a:rPr>
              <a:t>PM</a:t>
            </a:r>
          </a:p>
        </p:txBody>
      </p:sp>
      <p:sp>
        <p:nvSpPr>
          <p:cNvPr id="207889" name="Text Box 16"/>
          <p:cNvSpPr txBox="1">
            <a:spLocks noChangeArrowheads="1"/>
          </p:cNvSpPr>
          <p:nvPr/>
        </p:nvSpPr>
        <p:spPr bwMode="auto">
          <a:xfrm>
            <a:off x="2906713" y="2209800"/>
            <a:ext cx="546100" cy="306388"/>
          </a:xfrm>
          <a:prstGeom prst="rect">
            <a:avLst/>
          </a:prstGeom>
          <a:noFill/>
          <a:ln w="1908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400">
                <a:solidFill>
                  <a:srgbClr val="000000"/>
                </a:solidFill>
              </a:rPr>
              <a:t>FEG</a:t>
            </a:r>
          </a:p>
        </p:txBody>
      </p:sp>
      <p:sp>
        <p:nvSpPr>
          <p:cNvPr id="207890" name="Text Box 17"/>
          <p:cNvSpPr txBox="1">
            <a:spLocks noChangeArrowheads="1"/>
          </p:cNvSpPr>
          <p:nvPr/>
        </p:nvSpPr>
        <p:spPr bwMode="auto">
          <a:xfrm>
            <a:off x="2906713" y="3276600"/>
            <a:ext cx="546100" cy="306388"/>
          </a:xfrm>
          <a:prstGeom prst="rect">
            <a:avLst/>
          </a:prstGeom>
          <a:noFill/>
          <a:ln w="1908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400">
                <a:solidFill>
                  <a:srgbClr val="000000"/>
                </a:solidFill>
              </a:rPr>
              <a:t>FEG</a:t>
            </a:r>
          </a:p>
        </p:txBody>
      </p:sp>
      <p:sp>
        <p:nvSpPr>
          <p:cNvPr id="207891" name="Text Box 18"/>
          <p:cNvSpPr txBox="1">
            <a:spLocks noChangeArrowheads="1"/>
          </p:cNvSpPr>
          <p:nvPr/>
        </p:nvSpPr>
        <p:spPr bwMode="auto">
          <a:xfrm>
            <a:off x="2830513" y="4572000"/>
            <a:ext cx="546100" cy="306388"/>
          </a:xfrm>
          <a:prstGeom prst="rect">
            <a:avLst/>
          </a:prstGeom>
          <a:noFill/>
          <a:ln w="1908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400">
                <a:solidFill>
                  <a:srgbClr val="000000"/>
                </a:solidFill>
              </a:rPr>
              <a:t>FEG</a:t>
            </a:r>
          </a:p>
        </p:txBody>
      </p:sp>
      <p:sp>
        <p:nvSpPr>
          <p:cNvPr id="207892" name="Text Box 19"/>
          <p:cNvSpPr txBox="1">
            <a:spLocks noChangeArrowheads="1"/>
          </p:cNvSpPr>
          <p:nvPr/>
        </p:nvSpPr>
        <p:spPr bwMode="auto">
          <a:xfrm>
            <a:off x="4200525" y="3657600"/>
            <a:ext cx="400050" cy="306388"/>
          </a:xfrm>
          <a:prstGeom prst="rect">
            <a:avLst/>
          </a:prstGeom>
          <a:noFill/>
          <a:ln w="1908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400">
                <a:solidFill>
                  <a:srgbClr val="000000"/>
                </a:solidFill>
              </a:rPr>
              <a:t>IfS</a:t>
            </a:r>
          </a:p>
        </p:txBody>
      </p:sp>
      <p:sp>
        <p:nvSpPr>
          <p:cNvPr id="207893" name="Text Box 20"/>
          <p:cNvSpPr txBox="1">
            <a:spLocks noChangeArrowheads="1"/>
          </p:cNvSpPr>
          <p:nvPr/>
        </p:nvSpPr>
        <p:spPr bwMode="auto">
          <a:xfrm>
            <a:off x="4200525" y="4572000"/>
            <a:ext cx="400050" cy="306388"/>
          </a:xfrm>
          <a:prstGeom prst="rect">
            <a:avLst/>
          </a:prstGeom>
          <a:noFill/>
          <a:ln w="1908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400">
                <a:solidFill>
                  <a:srgbClr val="000000"/>
                </a:solidFill>
              </a:rPr>
              <a:t>IfS</a:t>
            </a:r>
          </a:p>
        </p:txBody>
      </p:sp>
      <p:sp>
        <p:nvSpPr>
          <p:cNvPr id="207894" name="Text Box 21"/>
          <p:cNvSpPr txBox="1">
            <a:spLocks noChangeArrowheads="1"/>
          </p:cNvSpPr>
          <p:nvPr/>
        </p:nvSpPr>
        <p:spPr bwMode="auto">
          <a:xfrm>
            <a:off x="6324600" y="4495800"/>
            <a:ext cx="865188" cy="398463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>
                <a:solidFill>
                  <a:srgbClr val="000000"/>
                </a:solidFill>
              </a:rPr>
              <a:t>UR</a:t>
            </a:r>
          </a:p>
        </p:txBody>
      </p:sp>
      <p:pic>
        <p:nvPicPr>
          <p:cNvPr id="207895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7000" y="4495800"/>
            <a:ext cx="190500" cy="411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7896" name="Line 23"/>
          <p:cNvSpPr>
            <a:spLocks noChangeShapeType="1"/>
          </p:cNvSpPr>
          <p:nvPr/>
        </p:nvSpPr>
        <p:spPr bwMode="auto">
          <a:xfrm>
            <a:off x="7145338" y="4716463"/>
            <a:ext cx="576262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07897" name="Text Box 24"/>
          <p:cNvSpPr txBox="1">
            <a:spLocks noChangeArrowheads="1"/>
          </p:cNvSpPr>
          <p:nvPr/>
        </p:nvSpPr>
        <p:spPr bwMode="auto">
          <a:xfrm>
            <a:off x="5345113" y="4572000"/>
            <a:ext cx="447675" cy="306388"/>
          </a:xfrm>
          <a:prstGeom prst="rect">
            <a:avLst/>
          </a:prstGeom>
          <a:noFill/>
          <a:ln w="1908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400">
                <a:solidFill>
                  <a:srgbClr val="000000"/>
                </a:solidFill>
              </a:rPr>
              <a:t>PM</a:t>
            </a:r>
          </a:p>
        </p:txBody>
      </p:sp>
      <p:sp>
        <p:nvSpPr>
          <p:cNvPr id="207898" name="Text Box 25"/>
          <p:cNvSpPr txBox="1">
            <a:spLocks noChangeArrowheads="1"/>
          </p:cNvSpPr>
          <p:nvPr/>
        </p:nvSpPr>
        <p:spPr bwMode="auto">
          <a:xfrm>
            <a:off x="4125913" y="2895600"/>
            <a:ext cx="427037" cy="306388"/>
          </a:xfrm>
          <a:prstGeom prst="rect">
            <a:avLst/>
          </a:prstGeom>
          <a:noFill/>
          <a:ln w="1908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400">
                <a:solidFill>
                  <a:srgbClr val="000000"/>
                </a:solidFill>
              </a:rPr>
              <a:t>DB</a:t>
            </a:r>
          </a:p>
        </p:txBody>
      </p:sp>
      <p:sp>
        <p:nvSpPr>
          <p:cNvPr id="207899" name="Text Box 26"/>
          <p:cNvSpPr txBox="1">
            <a:spLocks noChangeArrowheads="1"/>
          </p:cNvSpPr>
          <p:nvPr/>
        </p:nvSpPr>
        <p:spPr bwMode="auto">
          <a:xfrm>
            <a:off x="5268913" y="2895600"/>
            <a:ext cx="546100" cy="306388"/>
          </a:xfrm>
          <a:prstGeom prst="rect">
            <a:avLst/>
          </a:prstGeom>
          <a:noFill/>
          <a:ln w="1908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400">
                <a:solidFill>
                  <a:srgbClr val="000000"/>
                </a:solidFill>
              </a:rPr>
              <a:t>FEG</a:t>
            </a:r>
          </a:p>
        </p:txBody>
      </p:sp>
      <p:sp>
        <p:nvSpPr>
          <p:cNvPr id="207900" name="Line 27"/>
          <p:cNvSpPr>
            <a:spLocks noChangeShapeType="1"/>
          </p:cNvSpPr>
          <p:nvPr/>
        </p:nvSpPr>
        <p:spPr bwMode="auto">
          <a:xfrm flipV="1">
            <a:off x="2362200" y="2360613"/>
            <a:ext cx="533400" cy="61277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7901" name="Line 28"/>
          <p:cNvSpPr>
            <a:spLocks noChangeShapeType="1"/>
          </p:cNvSpPr>
          <p:nvPr/>
        </p:nvSpPr>
        <p:spPr bwMode="auto">
          <a:xfrm>
            <a:off x="2362200" y="2971800"/>
            <a:ext cx="533400" cy="4572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7902" name="Line 29"/>
          <p:cNvSpPr>
            <a:spLocks noChangeShapeType="1"/>
          </p:cNvSpPr>
          <p:nvPr/>
        </p:nvSpPr>
        <p:spPr bwMode="auto">
          <a:xfrm>
            <a:off x="3429000" y="3429000"/>
            <a:ext cx="762000" cy="3810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7903" name="Line 30"/>
          <p:cNvSpPr>
            <a:spLocks noChangeShapeType="1"/>
          </p:cNvSpPr>
          <p:nvPr/>
        </p:nvSpPr>
        <p:spPr bwMode="auto">
          <a:xfrm flipV="1">
            <a:off x="3429000" y="3046413"/>
            <a:ext cx="685800" cy="38417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7904" name="Line 31"/>
          <p:cNvSpPr>
            <a:spLocks noChangeShapeType="1"/>
          </p:cNvSpPr>
          <p:nvPr/>
        </p:nvSpPr>
        <p:spPr bwMode="auto">
          <a:xfrm>
            <a:off x="4572000" y="3048000"/>
            <a:ext cx="685800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7905" name="Line 32"/>
          <p:cNvSpPr>
            <a:spLocks noChangeShapeType="1"/>
          </p:cNvSpPr>
          <p:nvPr/>
        </p:nvSpPr>
        <p:spPr bwMode="auto">
          <a:xfrm>
            <a:off x="2286000" y="4724400"/>
            <a:ext cx="533400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7906" name="Line 33"/>
          <p:cNvSpPr>
            <a:spLocks noChangeShapeType="1"/>
          </p:cNvSpPr>
          <p:nvPr/>
        </p:nvSpPr>
        <p:spPr bwMode="auto">
          <a:xfrm>
            <a:off x="3429000" y="2362200"/>
            <a:ext cx="381000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7907" name="Line 34"/>
          <p:cNvSpPr>
            <a:spLocks noChangeShapeType="1"/>
          </p:cNvSpPr>
          <p:nvPr/>
        </p:nvSpPr>
        <p:spPr bwMode="auto">
          <a:xfrm>
            <a:off x="4038600" y="2057400"/>
            <a:ext cx="1588" cy="1524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7908" name="Line 35"/>
          <p:cNvSpPr>
            <a:spLocks noChangeShapeType="1"/>
          </p:cNvSpPr>
          <p:nvPr/>
        </p:nvSpPr>
        <p:spPr bwMode="auto">
          <a:xfrm flipV="1">
            <a:off x="4267200" y="1979613"/>
            <a:ext cx="1066800" cy="46037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07909" name="Line 36"/>
          <p:cNvSpPr>
            <a:spLocks noChangeShapeType="1"/>
          </p:cNvSpPr>
          <p:nvPr/>
        </p:nvSpPr>
        <p:spPr bwMode="auto">
          <a:xfrm flipV="1">
            <a:off x="3352800" y="3884613"/>
            <a:ext cx="838200" cy="84137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7910" name="Line 37"/>
          <p:cNvSpPr>
            <a:spLocks noChangeShapeType="1"/>
          </p:cNvSpPr>
          <p:nvPr/>
        </p:nvSpPr>
        <p:spPr bwMode="auto">
          <a:xfrm>
            <a:off x="3352800" y="4724400"/>
            <a:ext cx="838200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7911" name="Line 38"/>
          <p:cNvSpPr>
            <a:spLocks noChangeShapeType="1"/>
          </p:cNvSpPr>
          <p:nvPr/>
        </p:nvSpPr>
        <p:spPr bwMode="auto">
          <a:xfrm>
            <a:off x="5791200" y="3048000"/>
            <a:ext cx="533400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7912" name="Line 39"/>
          <p:cNvSpPr>
            <a:spLocks noChangeShapeType="1"/>
          </p:cNvSpPr>
          <p:nvPr/>
        </p:nvSpPr>
        <p:spPr bwMode="auto">
          <a:xfrm>
            <a:off x="4572000" y="4724400"/>
            <a:ext cx="762000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7913" name="Line 40"/>
          <p:cNvSpPr>
            <a:spLocks noChangeShapeType="1"/>
          </p:cNvSpPr>
          <p:nvPr/>
        </p:nvSpPr>
        <p:spPr bwMode="auto">
          <a:xfrm>
            <a:off x="5791200" y="4724400"/>
            <a:ext cx="533400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7914" name="Line 41"/>
          <p:cNvSpPr>
            <a:spLocks noChangeShapeType="1"/>
          </p:cNvSpPr>
          <p:nvPr/>
        </p:nvSpPr>
        <p:spPr bwMode="auto">
          <a:xfrm>
            <a:off x="4343400" y="3200400"/>
            <a:ext cx="1588" cy="4572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7915" name="Text Box 42"/>
          <p:cNvSpPr txBox="1">
            <a:spLocks noChangeArrowheads="1"/>
          </p:cNvSpPr>
          <p:nvPr/>
        </p:nvSpPr>
        <p:spPr bwMode="auto">
          <a:xfrm>
            <a:off x="5715000" y="3733800"/>
            <a:ext cx="12954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0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600">
                <a:solidFill>
                  <a:srgbClr val="000000"/>
                </a:solidFill>
                <a:latin typeface="Times New Roman" pitchFamily="16" charset="0"/>
              </a:rPr>
              <a:t>Cizí systém</a:t>
            </a:r>
          </a:p>
        </p:txBody>
      </p:sp>
      <p:sp>
        <p:nvSpPr>
          <p:cNvPr id="207916" name="Line 43"/>
          <p:cNvSpPr>
            <a:spLocks noChangeShapeType="1"/>
          </p:cNvSpPr>
          <p:nvPr/>
        </p:nvSpPr>
        <p:spPr bwMode="auto">
          <a:xfrm>
            <a:off x="4572000" y="3810000"/>
            <a:ext cx="1219200" cy="762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07917" name="Line 44"/>
          <p:cNvSpPr>
            <a:spLocks noChangeShapeType="1"/>
          </p:cNvSpPr>
          <p:nvPr/>
        </p:nvSpPr>
        <p:spPr bwMode="auto">
          <a:xfrm>
            <a:off x="4419600" y="3962400"/>
            <a:ext cx="1588" cy="6096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7918" name="Line 45"/>
          <p:cNvSpPr>
            <a:spLocks noChangeShapeType="1"/>
          </p:cNvSpPr>
          <p:nvPr/>
        </p:nvSpPr>
        <p:spPr bwMode="auto">
          <a:xfrm>
            <a:off x="4419600" y="3962400"/>
            <a:ext cx="990600" cy="6096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7919" name="Line 46"/>
          <p:cNvSpPr>
            <a:spLocks noChangeShapeType="1"/>
          </p:cNvSpPr>
          <p:nvPr/>
        </p:nvSpPr>
        <p:spPr bwMode="auto">
          <a:xfrm>
            <a:off x="4267200" y="2514600"/>
            <a:ext cx="990600" cy="4572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7920" name="Text Box 47"/>
          <p:cNvSpPr txBox="1">
            <a:spLocks noChangeArrowheads="1"/>
          </p:cNvSpPr>
          <p:nvPr/>
        </p:nvSpPr>
        <p:spPr bwMode="auto">
          <a:xfrm>
            <a:off x="1647825" y="1773238"/>
            <a:ext cx="12954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0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600">
                <a:solidFill>
                  <a:srgbClr val="000000"/>
                </a:solidFill>
                <a:latin typeface="Times New Roman" pitchFamily="16" charset="0"/>
              </a:rPr>
              <a:t>Cizí systém</a:t>
            </a:r>
          </a:p>
        </p:txBody>
      </p:sp>
      <p:sp>
        <p:nvSpPr>
          <p:cNvPr id="207921" name="Line 48"/>
          <p:cNvSpPr>
            <a:spLocks noChangeShapeType="1"/>
          </p:cNvSpPr>
          <p:nvPr/>
        </p:nvSpPr>
        <p:spPr bwMode="auto">
          <a:xfrm>
            <a:off x="2771775" y="1916113"/>
            <a:ext cx="914400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07922" name="Text Box 49"/>
          <p:cNvSpPr txBox="1">
            <a:spLocks noChangeArrowheads="1"/>
          </p:cNvSpPr>
          <p:nvPr/>
        </p:nvSpPr>
        <p:spPr bwMode="auto">
          <a:xfrm>
            <a:off x="860425" y="5173663"/>
            <a:ext cx="7369175" cy="92551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dirty="0">
                <a:solidFill>
                  <a:srgbClr val="000000"/>
                </a:solidFill>
              </a:rPr>
              <a:t>FEG – předřazená brána, UR – portál, PM - manažer procesu</a:t>
            </a:r>
            <a:r>
              <a:rPr lang="cs-CZ" dirty="0" smtClean="0">
                <a:solidFill>
                  <a:srgbClr val="000000"/>
                </a:solidFill>
              </a:rPr>
              <a:t>,                                 </a:t>
            </a:r>
            <a:r>
              <a:rPr lang="cs-CZ" dirty="0">
                <a:solidFill>
                  <a:srgbClr val="000000"/>
                </a:solidFill>
              </a:rPr>
              <a:t>DB – datové úložiště        </a:t>
            </a:r>
            <a:r>
              <a:rPr lang="cs-CZ" dirty="0" smtClean="0">
                <a:solidFill>
                  <a:srgbClr val="000000"/>
                </a:solidFill>
              </a:rPr>
              <a:t>                                                                                                         </a:t>
            </a:r>
            <a:r>
              <a:rPr lang="cs-CZ" dirty="0" err="1">
                <a:solidFill>
                  <a:srgbClr val="000000"/>
                </a:solidFill>
              </a:rPr>
              <a:t>IfS</a:t>
            </a:r>
            <a:r>
              <a:rPr lang="cs-CZ" dirty="0">
                <a:solidFill>
                  <a:srgbClr val="000000"/>
                </a:solidFill>
              </a:rPr>
              <a:t> -  infrastrukturní služba, obvykle   </a:t>
            </a:r>
            <a:r>
              <a:rPr lang="cs-CZ" dirty="0" smtClean="0">
                <a:solidFill>
                  <a:srgbClr val="000000"/>
                </a:solidFill>
              </a:rPr>
              <a:t>  záhlaví </a:t>
            </a:r>
            <a:r>
              <a:rPr lang="cs-CZ" dirty="0">
                <a:solidFill>
                  <a:srgbClr val="000000"/>
                </a:solidFill>
              </a:rPr>
              <a:t>kompositní </a:t>
            </a:r>
            <a:r>
              <a:rPr lang="cs-CZ" dirty="0" smtClean="0">
                <a:solidFill>
                  <a:srgbClr val="000000"/>
                </a:solidFill>
              </a:rPr>
              <a:t>služby nebo </a:t>
            </a:r>
            <a:r>
              <a:rPr lang="cs-CZ" dirty="0" err="1" smtClean="0">
                <a:solidFill>
                  <a:srgbClr val="000000"/>
                </a:solidFill>
              </a:rPr>
              <a:t>router</a:t>
            </a:r>
            <a:r>
              <a:rPr lang="cs-CZ" dirty="0" smtClean="0">
                <a:solidFill>
                  <a:srgbClr val="000000"/>
                </a:solidFill>
              </a:rPr>
              <a:t> </a:t>
            </a:r>
            <a:endParaRPr lang="cs-CZ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Text Box 1"/>
          <p:cNvSpPr txBox="1">
            <a:spLocks noChangeArrowheads="1"/>
          </p:cNvSpPr>
          <p:nvPr/>
        </p:nvSpPr>
        <p:spPr bwMode="auto">
          <a:xfrm>
            <a:off x="684213" y="620713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400">
                <a:solidFill>
                  <a:srgbClr val="000000"/>
                </a:solidFill>
                <a:latin typeface="Times New Roman" pitchFamily="16" charset="0"/>
              </a:rPr>
              <a:t>Jiný pohled</a:t>
            </a:r>
          </a:p>
        </p:txBody>
      </p:sp>
      <p:sp>
        <p:nvSpPr>
          <p:cNvPr id="209923" name="Text Box 2"/>
          <p:cNvSpPr txBox="1">
            <a:spLocks noChangeArrowheads="1"/>
          </p:cNvSpPr>
          <p:nvPr/>
        </p:nvSpPr>
        <p:spPr bwMode="auto">
          <a:xfrm>
            <a:off x="2699792" y="2780928"/>
            <a:ext cx="2879725" cy="8331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 dirty="0">
                <a:solidFill>
                  <a:srgbClr val="000000"/>
                </a:solidFill>
              </a:rPr>
              <a:t>Síť architekturních služeb </a:t>
            </a:r>
            <a:r>
              <a:rPr lang="cs-CZ" sz="2400" dirty="0" smtClean="0">
                <a:solidFill>
                  <a:srgbClr val="000000"/>
                </a:solidFill>
              </a:rPr>
              <a:t>(</a:t>
            </a:r>
            <a:r>
              <a:rPr lang="cs-CZ" sz="2400" dirty="0" err="1" smtClean="0">
                <a:solidFill>
                  <a:srgbClr val="000000"/>
                </a:solidFill>
              </a:rPr>
              <a:t>routerů</a:t>
            </a:r>
            <a:r>
              <a:rPr lang="cs-CZ" sz="2400" dirty="0" smtClean="0">
                <a:solidFill>
                  <a:srgbClr val="000000"/>
                </a:solidFill>
              </a:rPr>
              <a:t>, aj)</a:t>
            </a: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209924" name="Oval 3"/>
          <p:cNvSpPr>
            <a:spLocks noChangeArrowheads="1"/>
          </p:cNvSpPr>
          <p:nvPr/>
        </p:nvSpPr>
        <p:spPr bwMode="auto">
          <a:xfrm>
            <a:off x="2051050" y="2492375"/>
            <a:ext cx="3816350" cy="1512888"/>
          </a:xfrm>
          <a:prstGeom prst="ellipse">
            <a:avLst/>
          </a:prstGeom>
          <a:noFill/>
          <a:ln w="9360" cap="sq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20992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1773238"/>
            <a:ext cx="190500" cy="411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9926" name="Line 5"/>
          <p:cNvSpPr>
            <a:spLocks noChangeShapeType="1"/>
          </p:cNvSpPr>
          <p:nvPr/>
        </p:nvSpPr>
        <p:spPr bwMode="auto">
          <a:xfrm>
            <a:off x="4211638" y="4005263"/>
            <a:ext cx="1587" cy="50323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09927" name="Text Box 6"/>
          <p:cNvSpPr txBox="1">
            <a:spLocks noChangeArrowheads="1"/>
          </p:cNvSpPr>
          <p:nvPr/>
        </p:nvSpPr>
        <p:spPr bwMode="auto">
          <a:xfrm>
            <a:off x="4211638" y="1773238"/>
            <a:ext cx="1008062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0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dirty="0" err="1" smtClean="0">
                <a:solidFill>
                  <a:srgbClr val="000000"/>
                </a:solidFill>
              </a:rPr>
              <a:t>admin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209928" name="AutoShape 7"/>
          <p:cNvSpPr>
            <a:spLocks noChangeArrowheads="1"/>
          </p:cNvSpPr>
          <p:nvPr/>
        </p:nvSpPr>
        <p:spPr bwMode="auto">
          <a:xfrm>
            <a:off x="3995738" y="4508500"/>
            <a:ext cx="504825" cy="360363"/>
          </a:xfrm>
          <a:prstGeom prst="can">
            <a:avLst>
              <a:gd name="adj" fmla="val 25000"/>
            </a:avLst>
          </a:prstGeom>
          <a:solidFill>
            <a:srgbClr val="00CC99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09929" name="Text Box 8"/>
          <p:cNvSpPr txBox="1">
            <a:spLocks noChangeArrowheads="1"/>
          </p:cNvSpPr>
          <p:nvPr/>
        </p:nvSpPr>
        <p:spPr bwMode="auto">
          <a:xfrm>
            <a:off x="3348038" y="4437063"/>
            <a:ext cx="576262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>
                <a:solidFill>
                  <a:srgbClr val="000000"/>
                </a:solidFill>
                <a:latin typeface="Comic Sans MS" pitchFamily="64" charset="0"/>
              </a:rPr>
              <a:t>log</a:t>
            </a:r>
          </a:p>
        </p:txBody>
      </p:sp>
      <p:sp>
        <p:nvSpPr>
          <p:cNvPr id="209930" name="Line 9"/>
          <p:cNvSpPr>
            <a:spLocks noChangeShapeType="1"/>
          </p:cNvSpPr>
          <p:nvPr/>
        </p:nvSpPr>
        <p:spPr bwMode="auto">
          <a:xfrm>
            <a:off x="4140200" y="1989138"/>
            <a:ext cx="1588" cy="50323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09931" name="Text Box 10"/>
          <p:cNvSpPr txBox="1">
            <a:spLocks noChangeArrowheads="1"/>
          </p:cNvSpPr>
          <p:nvPr/>
        </p:nvSpPr>
        <p:spPr bwMode="auto">
          <a:xfrm>
            <a:off x="6877050" y="2997200"/>
            <a:ext cx="12954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0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600">
                <a:solidFill>
                  <a:srgbClr val="000000"/>
                </a:solidFill>
                <a:latin typeface="Times New Roman" pitchFamily="16" charset="0"/>
              </a:rPr>
              <a:t>Cizí systém</a:t>
            </a:r>
          </a:p>
        </p:txBody>
      </p:sp>
      <p:sp>
        <p:nvSpPr>
          <p:cNvPr id="209932" name="Line 11"/>
          <p:cNvSpPr>
            <a:spLocks noChangeShapeType="1"/>
          </p:cNvSpPr>
          <p:nvPr/>
        </p:nvSpPr>
        <p:spPr bwMode="auto">
          <a:xfrm>
            <a:off x="5867400" y="3213100"/>
            <a:ext cx="914400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09933" name="Text Box 12"/>
          <p:cNvSpPr txBox="1">
            <a:spLocks noChangeArrowheads="1"/>
          </p:cNvSpPr>
          <p:nvPr/>
        </p:nvSpPr>
        <p:spPr bwMode="auto">
          <a:xfrm>
            <a:off x="1042988" y="2636838"/>
            <a:ext cx="1008062" cy="398462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18000" tIns="46800" rIns="90000" bIns="46800">
            <a:spAutoFit/>
          </a:bodyPr>
          <a:lstStyle/>
          <a:p>
            <a:pPr algn="r">
              <a:spcBef>
                <a:spcPts val="1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>
                <a:solidFill>
                  <a:srgbClr val="000000"/>
                </a:solidFill>
              </a:rPr>
              <a:t>   A    B</a:t>
            </a:r>
          </a:p>
        </p:txBody>
      </p:sp>
      <p:sp>
        <p:nvSpPr>
          <p:cNvPr id="209934" name="Line 13"/>
          <p:cNvSpPr>
            <a:spLocks noChangeShapeType="1"/>
          </p:cNvSpPr>
          <p:nvPr/>
        </p:nvSpPr>
        <p:spPr bwMode="auto">
          <a:xfrm>
            <a:off x="1690688" y="2671763"/>
            <a:ext cx="3175" cy="3952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9935" name="Text Box 14"/>
          <p:cNvSpPr txBox="1">
            <a:spLocks noChangeArrowheads="1"/>
          </p:cNvSpPr>
          <p:nvPr/>
        </p:nvSpPr>
        <p:spPr bwMode="auto">
          <a:xfrm>
            <a:off x="1042988" y="3789363"/>
            <a:ext cx="1008062" cy="398462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18000" tIns="46800" rIns="90000" bIns="46800">
            <a:spAutoFit/>
          </a:bodyPr>
          <a:lstStyle/>
          <a:p>
            <a:pPr algn="r">
              <a:spcBef>
                <a:spcPts val="1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>
                <a:solidFill>
                  <a:srgbClr val="000000"/>
                </a:solidFill>
              </a:rPr>
              <a:t>   A    B</a:t>
            </a:r>
          </a:p>
        </p:txBody>
      </p:sp>
      <p:sp>
        <p:nvSpPr>
          <p:cNvPr id="209936" name="Line 15"/>
          <p:cNvSpPr>
            <a:spLocks noChangeShapeType="1"/>
          </p:cNvSpPr>
          <p:nvPr/>
        </p:nvSpPr>
        <p:spPr bwMode="auto">
          <a:xfrm>
            <a:off x="1690688" y="3824288"/>
            <a:ext cx="3175" cy="3952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9937" name="Text Box 16"/>
          <p:cNvSpPr txBox="1">
            <a:spLocks noChangeArrowheads="1"/>
          </p:cNvSpPr>
          <p:nvPr/>
        </p:nvSpPr>
        <p:spPr bwMode="auto">
          <a:xfrm>
            <a:off x="2051050" y="1700213"/>
            <a:ext cx="1008063" cy="398462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18000" tIns="46800" rIns="90000" bIns="46800">
            <a:spAutoFit/>
          </a:bodyPr>
          <a:lstStyle/>
          <a:p>
            <a:pPr algn="r">
              <a:spcBef>
                <a:spcPts val="1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>
                <a:solidFill>
                  <a:srgbClr val="000000"/>
                </a:solidFill>
              </a:rPr>
              <a:t>   A    B</a:t>
            </a:r>
          </a:p>
        </p:txBody>
      </p:sp>
      <p:sp>
        <p:nvSpPr>
          <p:cNvPr id="209938" name="Line 17"/>
          <p:cNvSpPr>
            <a:spLocks noChangeShapeType="1"/>
          </p:cNvSpPr>
          <p:nvPr/>
        </p:nvSpPr>
        <p:spPr bwMode="auto">
          <a:xfrm>
            <a:off x="2698750" y="1735138"/>
            <a:ext cx="3175" cy="3952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9939" name="Text Box 18"/>
          <p:cNvSpPr txBox="1">
            <a:spLocks noChangeArrowheads="1"/>
          </p:cNvSpPr>
          <p:nvPr/>
        </p:nvSpPr>
        <p:spPr bwMode="auto">
          <a:xfrm>
            <a:off x="5651500" y="3933825"/>
            <a:ext cx="1008063" cy="398463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18000" tIns="46800" rIns="90000" bIns="46800">
            <a:spAutoFit/>
          </a:bodyPr>
          <a:lstStyle/>
          <a:p>
            <a:pPr algn="r">
              <a:spcBef>
                <a:spcPts val="1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>
                <a:solidFill>
                  <a:srgbClr val="000000"/>
                </a:solidFill>
              </a:rPr>
              <a:t>   A    B</a:t>
            </a:r>
          </a:p>
        </p:txBody>
      </p:sp>
      <p:sp>
        <p:nvSpPr>
          <p:cNvPr id="209940" name="Line 19"/>
          <p:cNvSpPr>
            <a:spLocks noChangeShapeType="1"/>
          </p:cNvSpPr>
          <p:nvPr/>
        </p:nvSpPr>
        <p:spPr bwMode="auto">
          <a:xfrm>
            <a:off x="6299200" y="3968750"/>
            <a:ext cx="3175" cy="3952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9941" name="Line 20"/>
          <p:cNvSpPr>
            <a:spLocks noChangeShapeType="1"/>
          </p:cNvSpPr>
          <p:nvPr/>
        </p:nvSpPr>
        <p:spPr bwMode="auto">
          <a:xfrm flipV="1">
            <a:off x="2051050" y="3714750"/>
            <a:ext cx="288925" cy="220663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09942" name="Line 21"/>
          <p:cNvSpPr>
            <a:spLocks noChangeShapeType="1"/>
          </p:cNvSpPr>
          <p:nvPr/>
        </p:nvSpPr>
        <p:spPr bwMode="auto">
          <a:xfrm flipH="1" flipV="1">
            <a:off x="2698750" y="2058988"/>
            <a:ext cx="146050" cy="57943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09943" name="Line 22"/>
          <p:cNvSpPr>
            <a:spLocks noChangeShapeType="1"/>
          </p:cNvSpPr>
          <p:nvPr/>
        </p:nvSpPr>
        <p:spPr bwMode="auto">
          <a:xfrm flipH="1" flipV="1">
            <a:off x="5364163" y="3714750"/>
            <a:ext cx="1154112" cy="220663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09944" name="Text Box 23"/>
          <p:cNvSpPr txBox="1">
            <a:spLocks noChangeArrowheads="1"/>
          </p:cNvSpPr>
          <p:nvPr/>
        </p:nvSpPr>
        <p:spPr bwMode="auto">
          <a:xfrm>
            <a:off x="1042988" y="2636838"/>
            <a:ext cx="1008062" cy="398462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18000" tIns="46800" rIns="90000" bIns="46800">
            <a:spAutoFit/>
          </a:bodyPr>
          <a:lstStyle/>
          <a:p>
            <a:pPr algn="r">
              <a:spcBef>
                <a:spcPts val="1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>
                <a:solidFill>
                  <a:srgbClr val="000000"/>
                </a:solidFill>
              </a:rPr>
              <a:t>   A    B</a:t>
            </a:r>
          </a:p>
        </p:txBody>
      </p:sp>
      <p:sp>
        <p:nvSpPr>
          <p:cNvPr id="209945" name="Line 24"/>
          <p:cNvSpPr>
            <a:spLocks noChangeShapeType="1"/>
          </p:cNvSpPr>
          <p:nvPr/>
        </p:nvSpPr>
        <p:spPr bwMode="auto">
          <a:xfrm flipV="1">
            <a:off x="2051050" y="3714750"/>
            <a:ext cx="288925" cy="220663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09946" name="Line 25"/>
          <p:cNvSpPr>
            <a:spLocks noChangeShapeType="1"/>
          </p:cNvSpPr>
          <p:nvPr/>
        </p:nvSpPr>
        <p:spPr bwMode="auto">
          <a:xfrm flipV="1">
            <a:off x="2051050" y="2851150"/>
            <a:ext cx="288925" cy="4763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09947" name="Text Box 26"/>
          <p:cNvSpPr txBox="1">
            <a:spLocks noChangeArrowheads="1"/>
          </p:cNvSpPr>
          <p:nvPr/>
        </p:nvSpPr>
        <p:spPr bwMode="auto">
          <a:xfrm>
            <a:off x="179388" y="5013325"/>
            <a:ext cx="8785225" cy="1558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10800" rIns="90000" bIns="10800">
            <a:spAutoFit/>
          </a:bodyPr>
          <a:lstStyle/>
          <a:p>
            <a:pPr>
              <a:spcBef>
                <a:spcPts val="1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>
                <a:solidFill>
                  <a:srgbClr val="000000"/>
                </a:solidFill>
                <a:latin typeface="Comic Sans MS" pitchFamily="64" charset="0"/>
              </a:rPr>
              <a:t>Dá se využít na gridech a v cloudech</a:t>
            </a:r>
          </a:p>
          <a:p>
            <a:pPr>
              <a:spcBef>
                <a:spcPts val="1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>
                <a:solidFill>
                  <a:srgbClr val="000000"/>
                </a:solidFill>
                <a:latin typeface="Comic Sans MS" pitchFamily="64" charset="0"/>
              </a:rPr>
              <a:t>Síť se chová jako služba poskytující architekturu, funkcemi silně připomíná HW poskitující konektivitu u počítačových sítí</a:t>
            </a:r>
          </a:p>
          <a:p>
            <a:pPr>
              <a:spcBef>
                <a:spcPts val="1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>
                <a:solidFill>
                  <a:srgbClr val="000000"/>
                </a:solidFill>
                <a:latin typeface="Comic Sans MS" pitchFamily="64" charset="0"/>
              </a:rPr>
              <a:t>Architekturní služba funguje jako konektor implementovaný jako služba</a:t>
            </a:r>
          </a:p>
        </p:txBody>
      </p:sp>
      <p:sp>
        <p:nvSpPr>
          <p:cNvPr id="209948" name="Text Box 27"/>
          <p:cNvSpPr txBox="1">
            <a:spLocks noChangeArrowheads="1"/>
          </p:cNvSpPr>
          <p:nvPr/>
        </p:nvSpPr>
        <p:spPr bwMode="auto">
          <a:xfrm>
            <a:off x="5292725" y="1916113"/>
            <a:ext cx="2879675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000" dirty="0">
                <a:solidFill>
                  <a:srgbClr val="000000"/>
                </a:solidFill>
              </a:rPr>
              <a:t>Síť je po logické stránce podobná síti </a:t>
            </a:r>
            <a:r>
              <a:rPr lang="cs-CZ" sz="2000" dirty="0" smtClean="0">
                <a:solidFill>
                  <a:srgbClr val="000000"/>
                </a:solidFill>
              </a:rPr>
              <a:t>mezi </a:t>
            </a:r>
            <a:r>
              <a:rPr lang="cs-CZ" sz="2000" dirty="0">
                <a:solidFill>
                  <a:srgbClr val="000000"/>
                </a:solidFill>
              </a:rPr>
              <a:t>počítači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6444208" y="69269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FEG</a:t>
            </a:r>
            <a:endParaRPr lang="cs-CZ" dirty="0"/>
          </a:p>
        </p:txBody>
      </p:sp>
      <p:sp>
        <p:nvSpPr>
          <p:cNvPr id="30" name="TextovéPole 29"/>
          <p:cNvSpPr txBox="1"/>
          <p:nvPr/>
        </p:nvSpPr>
        <p:spPr>
          <a:xfrm>
            <a:off x="2699792" y="249289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FEG</a:t>
            </a:r>
            <a:endParaRPr lang="cs-CZ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2195736" y="278092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FEG</a:t>
            </a:r>
            <a:endParaRPr lang="cs-CZ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2123728" y="321297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FEG</a:t>
            </a:r>
            <a:endParaRPr lang="cs-CZ" dirty="0"/>
          </a:p>
        </p:txBody>
      </p:sp>
      <p:sp>
        <p:nvSpPr>
          <p:cNvPr id="33" name="TextovéPole 32"/>
          <p:cNvSpPr txBox="1"/>
          <p:nvPr/>
        </p:nvSpPr>
        <p:spPr>
          <a:xfrm>
            <a:off x="2339752" y="335699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FEG</a:t>
            </a:r>
            <a:endParaRPr lang="cs-CZ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430BEEE-1759-4855-95B1-9EF46374A723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145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06851" name="Text Box 2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400">
                <a:solidFill>
                  <a:srgbClr val="000000"/>
                </a:solidFill>
                <a:latin typeface="Comic Sans MS" pitchFamily="64" charset="0"/>
              </a:rPr>
              <a:t>Architekturní služba</a:t>
            </a:r>
          </a:p>
        </p:txBody>
      </p:sp>
      <p:sp>
        <p:nvSpPr>
          <p:cNvPr id="206852" name="Text Box 3"/>
          <p:cNvSpPr txBox="1"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lnSpc>
                <a:spcPct val="90000"/>
              </a:lnSpc>
              <a:spcBef>
                <a:spcPts val="800"/>
              </a:spcBef>
              <a:buFont typeface="Arial Narrow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3200">
                <a:solidFill>
                  <a:srgbClr val="000000"/>
                </a:solidFill>
                <a:latin typeface="Arial Narrow" pitchFamily="32" charset="0"/>
              </a:rPr>
              <a:t>Předřazenou bránu lze snadno modifikovat tak, aby </a:t>
            </a:r>
          </a:p>
          <a:p>
            <a:pPr marL="741363" lvl="1" indent="-284163">
              <a:lnSpc>
                <a:spcPct val="90000"/>
              </a:lnSpc>
              <a:spcBef>
                <a:spcPts val="700"/>
              </a:spcBef>
              <a:buFont typeface="Arial Narrow" pitchFamily="32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>
                <a:solidFill>
                  <a:srgbClr val="000000"/>
                </a:solidFill>
                <a:latin typeface="Arial Narrow" pitchFamily="32" charset="0"/>
              </a:rPr>
              <a:t>Přijímala zprávy od různých zdrojů</a:t>
            </a:r>
          </a:p>
          <a:p>
            <a:pPr marL="741363" lvl="1" indent="-284163">
              <a:lnSpc>
                <a:spcPct val="90000"/>
              </a:lnSpc>
              <a:spcBef>
                <a:spcPts val="700"/>
              </a:spcBef>
              <a:buFont typeface="Arial Narrow" pitchFamily="32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 i="1">
                <a:solidFill>
                  <a:srgbClr val="000000"/>
                </a:solidFill>
                <a:latin typeface="Arial Narrow" pitchFamily="32" charset="0"/>
              </a:rPr>
              <a:t>m</a:t>
            </a:r>
            <a:r>
              <a:rPr lang="cs-CZ" sz="2800">
                <a:solidFill>
                  <a:srgbClr val="000000"/>
                </a:solidFill>
                <a:latin typeface="Arial Narrow" pitchFamily="32" charset="0"/>
              </a:rPr>
              <a:t>-tice zpráv transformovala na </a:t>
            </a:r>
            <a:r>
              <a:rPr lang="cs-CZ" sz="2800" i="1">
                <a:solidFill>
                  <a:srgbClr val="000000"/>
                </a:solidFill>
                <a:latin typeface="Arial Narrow" pitchFamily="32" charset="0"/>
              </a:rPr>
              <a:t>n</a:t>
            </a:r>
            <a:r>
              <a:rPr lang="cs-CZ" sz="2800">
                <a:solidFill>
                  <a:srgbClr val="000000"/>
                </a:solidFill>
                <a:latin typeface="Arial Narrow" pitchFamily="32" charset="0"/>
              </a:rPr>
              <a:t>-tice zpráv</a:t>
            </a:r>
          </a:p>
          <a:p>
            <a:pPr marL="741363" lvl="1" indent="-284163">
              <a:lnSpc>
                <a:spcPct val="90000"/>
              </a:lnSpc>
              <a:spcBef>
                <a:spcPts val="700"/>
              </a:spcBef>
              <a:buFont typeface="Arial Narrow" pitchFamily="32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>
                <a:solidFill>
                  <a:srgbClr val="000000"/>
                </a:solidFill>
                <a:latin typeface="Arial Narrow" pitchFamily="32" charset="0"/>
              </a:rPr>
              <a:t>Výsledné zprávy směrovala na dynamicky volitelné adresáty</a:t>
            </a:r>
          </a:p>
          <a:p>
            <a:pPr marL="341313" indent="-341313">
              <a:lnSpc>
                <a:spcPct val="90000"/>
              </a:lnSpc>
              <a:spcBef>
                <a:spcPts val="800"/>
              </a:spcBef>
              <a:buFont typeface="Arial Narrow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3200">
                <a:solidFill>
                  <a:srgbClr val="000000"/>
                </a:solidFill>
                <a:latin typeface="Arial Narrow" pitchFamily="32" charset="0"/>
              </a:rPr>
              <a:t>Výsledek nazveme architekturní službou ArS</a:t>
            </a:r>
          </a:p>
          <a:p>
            <a:pPr marL="741363" lvl="1" indent="-284163">
              <a:lnSpc>
                <a:spcPct val="90000"/>
              </a:lnSpc>
              <a:spcBef>
                <a:spcPts val="700"/>
              </a:spcBef>
              <a:buFont typeface="Arial Narrow" pitchFamily="32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>
                <a:solidFill>
                  <a:srgbClr val="000000"/>
                </a:solidFill>
                <a:latin typeface="Arial Narrow" pitchFamily="32" charset="0"/>
              </a:rPr>
              <a:t>Jsou to konektory, routery a transformatory jako služby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8473E93-BCCF-4144-920E-D44BF49D0F0F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146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10947" name="Rectangle 2"/>
          <p:cNvSpPr>
            <a:spLocks noChangeArrowheads="1"/>
          </p:cNvSpPr>
          <p:nvPr/>
        </p:nvSpPr>
        <p:spPr bwMode="auto">
          <a:xfrm>
            <a:off x="501650" y="1757363"/>
            <a:ext cx="58738" cy="274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800">
                <a:solidFill>
                  <a:srgbClr val="000000"/>
                </a:solidFill>
                <a:latin typeface="Times New Roman" pitchFamily="16" charset="0"/>
              </a:rPr>
              <a:t> </a:t>
            </a:r>
          </a:p>
        </p:txBody>
      </p:sp>
      <p:sp>
        <p:nvSpPr>
          <p:cNvPr id="210948" name="Rectangle 3"/>
          <p:cNvSpPr>
            <a:spLocks noChangeArrowheads="1"/>
          </p:cNvSpPr>
          <p:nvPr/>
        </p:nvSpPr>
        <p:spPr bwMode="auto">
          <a:xfrm>
            <a:off x="7516813" y="4554538"/>
            <a:ext cx="58737" cy="274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800">
                <a:solidFill>
                  <a:srgbClr val="000000"/>
                </a:solidFill>
                <a:latin typeface="Times New Roman" pitchFamily="16" charset="0"/>
              </a:rPr>
              <a:t> </a:t>
            </a:r>
          </a:p>
        </p:txBody>
      </p:sp>
      <p:sp>
        <p:nvSpPr>
          <p:cNvPr id="210949" name="Rectangle 4"/>
          <p:cNvSpPr>
            <a:spLocks noChangeArrowheads="1"/>
          </p:cNvSpPr>
          <p:nvPr/>
        </p:nvSpPr>
        <p:spPr bwMode="auto">
          <a:xfrm>
            <a:off x="2797175" y="2289175"/>
            <a:ext cx="2327275" cy="1082675"/>
          </a:xfrm>
          <a:prstGeom prst="rect">
            <a:avLst/>
          </a:prstGeom>
          <a:solidFill>
            <a:srgbClr val="FFFFFF"/>
          </a:solidFill>
          <a:ln w="1584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10950" name="Rectangle 5"/>
          <p:cNvSpPr>
            <a:spLocks noChangeArrowheads="1"/>
          </p:cNvSpPr>
          <p:nvPr/>
        </p:nvSpPr>
        <p:spPr bwMode="auto">
          <a:xfrm>
            <a:off x="4017963" y="2386013"/>
            <a:ext cx="71437" cy="334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200">
                <a:solidFill>
                  <a:srgbClr val="000000"/>
                </a:solidFill>
                <a:latin typeface="Times New Roman" pitchFamily="16" charset="0"/>
              </a:rPr>
              <a:t> </a:t>
            </a:r>
          </a:p>
        </p:txBody>
      </p:sp>
      <p:sp>
        <p:nvSpPr>
          <p:cNvPr id="210951" name="Rectangle 6"/>
          <p:cNvSpPr>
            <a:spLocks noChangeArrowheads="1"/>
          </p:cNvSpPr>
          <p:nvPr/>
        </p:nvSpPr>
        <p:spPr bwMode="auto">
          <a:xfrm>
            <a:off x="3690938" y="2705100"/>
            <a:ext cx="668337" cy="334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200">
                <a:solidFill>
                  <a:srgbClr val="000000"/>
                </a:solidFill>
                <a:latin typeface="Times New Roman" pitchFamily="16" charset="0"/>
              </a:rPr>
              <a:t>Portál</a:t>
            </a:r>
          </a:p>
        </p:txBody>
      </p:sp>
      <p:sp>
        <p:nvSpPr>
          <p:cNvPr id="210952" name="Rectangle 7"/>
          <p:cNvSpPr>
            <a:spLocks noChangeArrowheads="1"/>
          </p:cNvSpPr>
          <p:nvPr/>
        </p:nvSpPr>
        <p:spPr bwMode="auto">
          <a:xfrm>
            <a:off x="4329113" y="2705100"/>
            <a:ext cx="71437" cy="334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200">
                <a:solidFill>
                  <a:srgbClr val="000000"/>
                </a:solidFill>
                <a:latin typeface="Times New Roman" pitchFamily="16" charset="0"/>
              </a:rPr>
              <a:t> </a:t>
            </a:r>
          </a:p>
        </p:txBody>
      </p:sp>
      <p:sp>
        <p:nvSpPr>
          <p:cNvPr id="210953" name="Line 8"/>
          <p:cNvSpPr>
            <a:spLocks noChangeShapeType="1"/>
          </p:cNvSpPr>
          <p:nvPr/>
        </p:nvSpPr>
        <p:spPr bwMode="auto">
          <a:xfrm>
            <a:off x="2149475" y="2838450"/>
            <a:ext cx="647700" cy="1588"/>
          </a:xfrm>
          <a:prstGeom prst="line">
            <a:avLst/>
          </a:prstGeom>
          <a:noFill/>
          <a:ln w="1584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10954" name="Line 9"/>
          <p:cNvSpPr>
            <a:spLocks noChangeShapeType="1"/>
          </p:cNvSpPr>
          <p:nvPr/>
        </p:nvSpPr>
        <p:spPr bwMode="auto">
          <a:xfrm flipH="1">
            <a:off x="1141413" y="3124200"/>
            <a:ext cx="134937" cy="549275"/>
          </a:xfrm>
          <a:prstGeom prst="line">
            <a:avLst/>
          </a:prstGeom>
          <a:noFill/>
          <a:ln w="1584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10955" name="Line 10"/>
          <p:cNvSpPr>
            <a:spLocks noChangeShapeType="1"/>
          </p:cNvSpPr>
          <p:nvPr/>
        </p:nvSpPr>
        <p:spPr bwMode="auto">
          <a:xfrm>
            <a:off x="1250950" y="3155950"/>
            <a:ext cx="130175" cy="549275"/>
          </a:xfrm>
          <a:prstGeom prst="line">
            <a:avLst/>
          </a:prstGeom>
          <a:noFill/>
          <a:ln w="1584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10956" name="Line 11"/>
          <p:cNvSpPr>
            <a:spLocks noChangeShapeType="1"/>
          </p:cNvSpPr>
          <p:nvPr/>
        </p:nvSpPr>
        <p:spPr bwMode="auto">
          <a:xfrm flipV="1">
            <a:off x="1250950" y="2566988"/>
            <a:ext cx="23813" cy="584200"/>
          </a:xfrm>
          <a:prstGeom prst="line">
            <a:avLst/>
          </a:prstGeom>
          <a:noFill/>
          <a:ln w="2844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10957" name="Line 12"/>
          <p:cNvSpPr>
            <a:spLocks noChangeShapeType="1"/>
          </p:cNvSpPr>
          <p:nvPr/>
        </p:nvSpPr>
        <p:spPr bwMode="auto">
          <a:xfrm flipH="1">
            <a:off x="1012825" y="2700338"/>
            <a:ext cx="263525" cy="411162"/>
          </a:xfrm>
          <a:prstGeom prst="line">
            <a:avLst/>
          </a:prstGeom>
          <a:noFill/>
          <a:ln w="1584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10958" name="Line 13"/>
          <p:cNvSpPr>
            <a:spLocks noChangeShapeType="1"/>
          </p:cNvSpPr>
          <p:nvPr/>
        </p:nvSpPr>
        <p:spPr bwMode="auto">
          <a:xfrm>
            <a:off x="1274763" y="2700338"/>
            <a:ext cx="260350" cy="411162"/>
          </a:xfrm>
          <a:prstGeom prst="line">
            <a:avLst/>
          </a:prstGeom>
          <a:noFill/>
          <a:ln w="1584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10959" name="Oval 14"/>
          <p:cNvSpPr>
            <a:spLocks noChangeArrowheads="1"/>
          </p:cNvSpPr>
          <p:nvPr/>
        </p:nvSpPr>
        <p:spPr bwMode="auto">
          <a:xfrm>
            <a:off x="1143000" y="2152650"/>
            <a:ext cx="249238" cy="396875"/>
          </a:xfrm>
          <a:prstGeom prst="ellipse">
            <a:avLst/>
          </a:prstGeom>
          <a:solidFill>
            <a:srgbClr val="FFFFFF"/>
          </a:solidFill>
          <a:ln w="1584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10960" name="Rectangle 15"/>
          <p:cNvSpPr>
            <a:spLocks noChangeArrowheads="1"/>
          </p:cNvSpPr>
          <p:nvPr/>
        </p:nvSpPr>
        <p:spPr bwMode="auto">
          <a:xfrm>
            <a:off x="720725" y="3660775"/>
            <a:ext cx="1039813" cy="411163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10961" name="Rectangle 16"/>
          <p:cNvSpPr>
            <a:spLocks noChangeArrowheads="1"/>
          </p:cNvSpPr>
          <p:nvPr/>
        </p:nvSpPr>
        <p:spPr bwMode="auto">
          <a:xfrm>
            <a:off x="900113" y="3746500"/>
            <a:ext cx="727075" cy="274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800">
                <a:solidFill>
                  <a:srgbClr val="000000"/>
                </a:solidFill>
                <a:latin typeface="Times New Roman" pitchFamily="16" charset="0"/>
              </a:rPr>
              <a:t>uživatel</a:t>
            </a:r>
          </a:p>
        </p:txBody>
      </p:sp>
      <p:sp>
        <p:nvSpPr>
          <p:cNvPr id="210962" name="Rectangle 17"/>
          <p:cNvSpPr>
            <a:spLocks noChangeArrowheads="1"/>
          </p:cNvSpPr>
          <p:nvPr/>
        </p:nvSpPr>
        <p:spPr bwMode="auto">
          <a:xfrm>
            <a:off x="1603375" y="3746500"/>
            <a:ext cx="58738" cy="274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800">
                <a:solidFill>
                  <a:srgbClr val="000000"/>
                </a:solidFill>
                <a:latin typeface="Times New Roman" pitchFamily="16" charset="0"/>
              </a:rPr>
              <a:t> </a:t>
            </a:r>
          </a:p>
        </p:txBody>
      </p:sp>
      <p:sp>
        <p:nvSpPr>
          <p:cNvPr id="210963" name="Line 18"/>
          <p:cNvSpPr>
            <a:spLocks noChangeShapeType="1"/>
          </p:cNvSpPr>
          <p:nvPr/>
        </p:nvSpPr>
        <p:spPr bwMode="auto">
          <a:xfrm flipV="1">
            <a:off x="5137150" y="2014538"/>
            <a:ext cx="779463" cy="550862"/>
          </a:xfrm>
          <a:prstGeom prst="line">
            <a:avLst/>
          </a:prstGeom>
          <a:noFill/>
          <a:ln w="1584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10964" name="Line 19"/>
          <p:cNvSpPr>
            <a:spLocks noChangeShapeType="1"/>
          </p:cNvSpPr>
          <p:nvPr/>
        </p:nvSpPr>
        <p:spPr bwMode="auto">
          <a:xfrm>
            <a:off x="5137150" y="2838450"/>
            <a:ext cx="779463" cy="1588"/>
          </a:xfrm>
          <a:prstGeom prst="line">
            <a:avLst/>
          </a:prstGeom>
          <a:noFill/>
          <a:ln w="1584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10965" name="Line 20"/>
          <p:cNvSpPr>
            <a:spLocks noChangeShapeType="1"/>
          </p:cNvSpPr>
          <p:nvPr/>
        </p:nvSpPr>
        <p:spPr bwMode="auto">
          <a:xfrm>
            <a:off x="5137150" y="3111500"/>
            <a:ext cx="779463" cy="411163"/>
          </a:xfrm>
          <a:prstGeom prst="line">
            <a:avLst/>
          </a:prstGeom>
          <a:noFill/>
          <a:ln w="1584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10966" name="Rectangle 21"/>
          <p:cNvSpPr>
            <a:spLocks noChangeArrowheads="1"/>
          </p:cNvSpPr>
          <p:nvPr/>
        </p:nvSpPr>
        <p:spPr bwMode="auto">
          <a:xfrm>
            <a:off x="6175375" y="2563813"/>
            <a:ext cx="1039813" cy="82232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10967" name="Rectangle 22"/>
          <p:cNvSpPr>
            <a:spLocks noChangeArrowheads="1"/>
          </p:cNvSpPr>
          <p:nvPr/>
        </p:nvSpPr>
        <p:spPr bwMode="auto">
          <a:xfrm>
            <a:off x="6356350" y="2654300"/>
            <a:ext cx="601663" cy="274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800">
                <a:solidFill>
                  <a:srgbClr val="000000"/>
                </a:solidFill>
                <a:latin typeface="Times New Roman" pitchFamily="16" charset="0"/>
              </a:rPr>
              <a:t>služby</a:t>
            </a:r>
          </a:p>
        </p:txBody>
      </p:sp>
      <p:sp>
        <p:nvSpPr>
          <p:cNvPr id="210968" name="Rectangle 23"/>
          <p:cNvSpPr>
            <a:spLocks noChangeArrowheads="1"/>
          </p:cNvSpPr>
          <p:nvPr/>
        </p:nvSpPr>
        <p:spPr bwMode="auto">
          <a:xfrm>
            <a:off x="6938963" y="2654300"/>
            <a:ext cx="58737" cy="274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800">
                <a:solidFill>
                  <a:srgbClr val="000000"/>
                </a:solidFill>
                <a:latin typeface="Times New Roman" pitchFamily="16" charset="0"/>
              </a:rPr>
              <a:t> </a:t>
            </a:r>
          </a:p>
        </p:txBody>
      </p:sp>
      <p:sp>
        <p:nvSpPr>
          <p:cNvPr id="210969" name="Rectangle 24"/>
          <p:cNvSpPr>
            <a:spLocks noChangeArrowheads="1"/>
          </p:cNvSpPr>
          <p:nvPr/>
        </p:nvSpPr>
        <p:spPr bwMode="auto">
          <a:xfrm>
            <a:off x="615950" y="4294188"/>
            <a:ext cx="7689850" cy="976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800">
                <a:solidFill>
                  <a:srgbClr val="000000"/>
                </a:solidFill>
                <a:latin typeface="Times New Roman" pitchFamily="16" charset="0"/>
              </a:rPr>
              <a:t>Omezení: zprávy mezi službami prochází prakticky vždy Portálem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800" b="1">
                <a:solidFill>
                  <a:srgbClr val="000000"/>
                </a:solidFill>
                <a:latin typeface="Times New Roman" pitchFamily="16" charset="0"/>
              </a:rPr>
              <a:t>Pro takové služby existuje skupina norem, výsledek se jmenuje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800" b="1">
                <a:solidFill>
                  <a:srgbClr val="000000"/>
                </a:solidFill>
                <a:latin typeface="Times New Roman" pitchFamily="16" charset="0"/>
              </a:rPr>
              <a:t>Portlet Service</a:t>
            </a:r>
          </a:p>
        </p:txBody>
      </p:sp>
      <p:sp>
        <p:nvSpPr>
          <p:cNvPr id="210970" name="Rectangle 25"/>
          <p:cNvSpPr>
            <a:spLocks noChangeArrowheads="1"/>
          </p:cNvSpPr>
          <p:nvPr/>
        </p:nvSpPr>
        <p:spPr bwMode="auto">
          <a:xfrm>
            <a:off x="4479925" y="4294188"/>
            <a:ext cx="58738" cy="274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800">
                <a:solidFill>
                  <a:srgbClr val="000000"/>
                </a:solidFill>
                <a:latin typeface="Times New Roman" pitchFamily="16" charset="0"/>
              </a:rPr>
              <a:t> </a:t>
            </a:r>
          </a:p>
        </p:txBody>
      </p:sp>
      <p:sp>
        <p:nvSpPr>
          <p:cNvPr id="210971" name="Rectangle 26"/>
          <p:cNvSpPr>
            <a:spLocks noChangeArrowheads="1"/>
          </p:cNvSpPr>
          <p:nvPr/>
        </p:nvSpPr>
        <p:spPr bwMode="auto">
          <a:xfrm>
            <a:off x="7102475" y="4294188"/>
            <a:ext cx="58738" cy="274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800">
                <a:solidFill>
                  <a:srgbClr val="000000"/>
                </a:solidFill>
                <a:latin typeface="Times New Roman" pitchFamily="16" charset="0"/>
              </a:rPr>
              <a:t> </a:t>
            </a:r>
          </a:p>
        </p:txBody>
      </p:sp>
      <p:sp>
        <p:nvSpPr>
          <p:cNvPr id="210972" name="Text Box 27"/>
          <p:cNvSpPr txBox="1">
            <a:spLocks noChangeArrowheads="1"/>
          </p:cNvSpPr>
          <p:nvPr/>
        </p:nvSpPr>
        <p:spPr bwMode="auto">
          <a:xfrm>
            <a:off x="827088" y="476250"/>
            <a:ext cx="6913562" cy="785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800">
                <a:solidFill>
                  <a:srgbClr val="000000"/>
                </a:solidFill>
              </a:rPr>
              <a:t>Varianta GPP (specializace), portál, vnější „služby“ jsou uživatelé</a:t>
            </a:r>
          </a:p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30B8E3B-CAA9-47FB-9E1D-EB2C8919A782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147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11971" name="Text Box 2"/>
          <p:cNvSpPr txBox="1">
            <a:spLocks noChangeArrowheads="1"/>
          </p:cNvSpPr>
          <p:nvPr/>
        </p:nvSpPr>
        <p:spPr bwMode="auto">
          <a:xfrm>
            <a:off x="304800" y="258763"/>
            <a:ext cx="8534400" cy="1189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3600">
                <a:solidFill>
                  <a:srgbClr val="000000"/>
                </a:solidFill>
                <a:latin typeface="Comic Sans MS" pitchFamily="64" charset="0"/>
              </a:rPr>
              <a:t>Příklad prakticky použité varianty architekturní služby, řízení výroby</a:t>
            </a:r>
          </a:p>
        </p:txBody>
      </p:sp>
      <p:sp>
        <p:nvSpPr>
          <p:cNvPr id="211972" name="Text Box 3"/>
          <p:cNvSpPr txBox="1">
            <a:spLocks noChangeArrowheads="1"/>
          </p:cNvSpPr>
          <p:nvPr/>
        </p:nvSpPr>
        <p:spPr bwMode="auto">
          <a:xfrm>
            <a:off x="3867150" y="4922838"/>
            <a:ext cx="1209675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800">
                <a:solidFill>
                  <a:srgbClr val="000000"/>
                </a:solidFill>
              </a:rPr>
              <a:t>Rozvrh výroby</a:t>
            </a:r>
          </a:p>
        </p:txBody>
      </p:sp>
      <p:sp>
        <p:nvSpPr>
          <p:cNvPr id="211973" name="Rectangle 4"/>
          <p:cNvSpPr>
            <a:spLocks noChangeArrowheads="1"/>
          </p:cNvSpPr>
          <p:nvPr/>
        </p:nvSpPr>
        <p:spPr bwMode="auto">
          <a:xfrm>
            <a:off x="2339752" y="2708920"/>
            <a:ext cx="1636712" cy="1498600"/>
          </a:xfrm>
          <a:prstGeom prst="rect">
            <a:avLst/>
          </a:prstGeom>
          <a:solidFill>
            <a:srgbClr val="FFFFFF"/>
          </a:solidFill>
          <a:ln w="15840" cap="rnd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3200" dirty="0" smtClean="0"/>
              <a:t>Jádro</a:t>
            </a:r>
            <a:endParaRPr lang="cs-CZ" sz="3200" dirty="0"/>
          </a:p>
        </p:txBody>
      </p:sp>
      <p:sp>
        <p:nvSpPr>
          <p:cNvPr id="211976" name="Rectangle 7"/>
          <p:cNvSpPr>
            <a:spLocks noChangeArrowheads="1"/>
          </p:cNvSpPr>
          <p:nvPr/>
        </p:nvSpPr>
        <p:spPr bwMode="auto">
          <a:xfrm>
            <a:off x="3429000" y="3090863"/>
            <a:ext cx="58738" cy="274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800">
                <a:solidFill>
                  <a:srgbClr val="000000"/>
                </a:solidFill>
                <a:latin typeface="Times New Roman" pitchFamily="16" charset="0"/>
              </a:rPr>
              <a:t> </a:t>
            </a:r>
          </a:p>
        </p:txBody>
      </p:sp>
      <p:sp>
        <p:nvSpPr>
          <p:cNvPr id="211978" name="Rectangle 9"/>
          <p:cNvSpPr>
            <a:spLocks noChangeArrowheads="1"/>
          </p:cNvSpPr>
          <p:nvPr/>
        </p:nvSpPr>
        <p:spPr bwMode="auto">
          <a:xfrm>
            <a:off x="3351213" y="3352800"/>
            <a:ext cx="58737" cy="274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800">
                <a:solidFill>
                  <a:srgbClr val="000000"/>
                </a:solidFill>
                <a:latin typeface="Times New Roman" pitchFamily="16" charset="0"/>
              </a:rPr>
              <a:t> </a:t>
            </a:r>
          </a:p>
        </p:txBody>
      </p:sp>
      <p:sp>
        <p:nvSpPr>
          <p:cNvPr id="211982" name="Freeform 13"/>
          <p:cNvSpPr>
            <a:spLocks noChangeArrowheads="1"/>
          </p:cNvSpPr>
          <p:nvPr/>
        </p:nvSpPr>
        <p:spPr bwMode="auto">
          <a:xfrm>
            <a:off x="2554288" y="4775200"/>
            <a:ext cx="1227137" cy="547688"/>
          </a:xfrm>
          <a:custGeom>
            <a:avLst/>
            <a:gdLst>
              <a:gd name="T0" fmla="*/ 2147483647 w 900"/>
              <a:gd name="T1" fmla="*/ 0 h 402"/>
              <a:gd name="T2" fmla="*/ 0 w 900"/>
              <a:gd name="T3" fmla="*/ 2147483647 h 402"/>
              <a:gd name="T4" fmla="*/ 0 w 900"/>
              <a:gd name="T5" fmla="*/ 2147483647 h 402"/>
              <a:gd name="T6" fmla="*/ 2147483647 w 900"/>
              <a:gd name="T7" fmla="*/ 2147483647 h 402"/>
              <a:gd name="T8" fmla="*/ 2147483647 w 900"/>
              <a:gd name="T9" fmla="*/ 2147483647 h 402"/>
              <a:gd name="T10" fmla="*/ 2147483647 w 900"/>
              <a:gd name="T11" fmla="*/ 2147483647 h 402"/>
              <a:gd name="T12" fmla="*/ 2147483647 w 900"/>
              <a:gd name="T13" fmla="*/ 0 h 40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00"/>
              <a:gd name="T22" fmla="*/ 0 h 402"/>
              <a:gd name="T23" fmla="*/ 900 w 900"/>
              <a:gd name="T24" fmla="*/ 402 h 40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00" h="402">
                <a:moveTo>
                  <a:pt x="450" y="0"/>
                </a:moveTo>
                <a:cubicBezTo>
                  <a:pt x="201" y="0"/>
                  <a:pt x="0" y="29"/>
                  <a:pt x="0" y="63"/>
                </a:cubicBezTo>
                <a:lnTo>
                  <a:pt x="0" y="339"/>
                </a:lnTo>
                <a:cubicBezTo>
                  <a:pt x="0" y="374"/>
                  <a:pt x="201" y="402"/>
                  <a:pt x="450" y="402"/>
                </a:cubicBezTo>
                <a:cubicBezTo>
                  <a:pt x="699" y="402"/>
                  <a:pt x="900" y="374"/>
                  <a:pt x="900" y="339"/>
                </a:cubicBezTo>
                <a:lnTo>
                  <a:pt x="900" y="63"/>
                </a:lnTo>
                <a:cubicBezTo>
                  <a:pt x="900" y="29"/>
                  <a:pt x="699" y="0"/>
                  <a:pt x="450" y="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11983" name="Freeform 14"/>
          <p:cNvSpPr>
            <a:spLocks noChangeArrowheads="1"/>
          </p:cNvSpPr>
          <p:nvPr/>
        </p:nvSpPr>
        <p:spPr bwMode="auto">
          <a:xfrm>
            <a:off x="2554288" y="4775200"/>
            <a:ext cx="1227137" cy="547688"/>
          </a:xfrm>
          <a:custGeom>
            <a:avLst/>
            <a:gdLst>
              <a:gd name="T0" fmla="*/ 2147483647 w 900"/>
              <a:gd name="T1" fmla="*/ 0 h 402"/>
              <a:gd name="T2" fmla="*/ 0 w 900"/>
              <a:gd name="T3" fmla="*/ 2147483647 h 402"/>
              <a:gd name="T4" fmla="*/ 0 w 900"/>
              <a:gd name="T5" fmla="*/ 2147483647 h 402"/>
              <a:gd name="T6" fmla="*/ 2147483647 w 900"/>
              <a:gd name="T7" fmla="*/ 2147483647 h 402"/>
              <a:gd name="T8" fmla="*/ 2147483647 w 900"/>
              <a:gd name="T9" fmla="*/ 2147483647 h 402"/>
              <a:gd name="T10" fmla="*/ 2147483647 w 900"/>
              <a:gd name="T11" fmla="*/ 2147483647 h 402"/>
              <a:gd name="T12" fmla="*/ 2147483647 w 900"/>
              <a:gd name="T13" fmla="*/ 0 h 40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00"/>
              <a:gd name="T22" fmla="*/ 0 h 402"/>
              <a:gd name="T23" fmla="*/ 900 w 900"/>
              <a:gd name="T24" fmla="*/ 402 h 40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00" h="402">
                <a:moveTo>
                  <a:pt x="450" y="0"/>
                </a:moveTo>
                <a:cubicBezTo>
                  <a:pt x="201" y="0"/>
                  <a:pt x="0" y="29"/>
                  <a:pt x="0" y="63"/>
                </a:cubicBezTo>
                <a:lnTo>
                  <a:pt x="0" y="339"/>
                </a:lnTo>
                <a:cubicBezTo>
                  <a:pt x="0" y="374"/>
                  <a:pt x="201" y="402"/>
                  <a:pt x="450" y="402"/>
                </a:cubicBezTo>
                <a:cubicBezTo>
                  <a:pt x="699" y="402"/>
                  <a:pt x="900" y="374"/>
                  <a:pt x="900" y="339"/>
                </a:cubicBezTo>
                <a:lnTo>
                  <a:pt x="900" y="63"/>
                </a:lnTo>
                <a:cubicBezTo>
                  <a:pt x="900" y="29"/>
                  <a:pt x="699" y="0"/>
                  <a:pt x="450" y="0"/>
                </a:cubicBezTo>
                <a:close/>
              </a:path>
            </a:pathLst>
          </a:custGeom>
          <a:noFill/>
          <a:ln w="15840" cap="rnd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11984" name="Freeform 15"/>
          <p:cNvSpPr>
            <a:spLocks noChangeArrowheads="1"/>
          </p:cNvSpPr>
          <p:nvPr/>
        </p:nvSpPr>
        <p:spPr bwMode="auto">
          <a:xfrm>
            <a:off x="2554288" y="4860925"/>
            <a:ext cx="1227137" cy="85725"/>
          </a:xfrm>
          <a:custGeom>
            <a:avLst/>
            <a:gdLst>
              <a:gd name="T0" fmla="*/ 0 w 900"/>
              <a:gd name="T1" fmla="*/ 0 h 63"/>
              <a:gd name="T2" fmla="*/ 2147483647 w 900"/>
              <a:gd name="T3" fmla="*/ 2147483647 h 63"/>
              <a:gd name="T4" fmla="*/ 2147483647 w 900"/>
              <a:gd name="T5" fmla="*/ 0 h 63"/>
              <a:gd name="T6" fmla="*/ 0 60000 65536"/>
              <a:gd name="T7" fmla="*/ 0 60000 65536"/>
              <a:gd name="T8" fmla="*/ 0 60000 65536"/>
              <a:gd name="T9" fmla="*/ 0 w 900"/>
              <a:gd name="T10" fmla="*/ 0 h 63"/>
              <a:gd name="T11" fmla="*/ 900 w 900"/>
              <a:gd name="T12" fmla="*/ 63 h 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00" h="63">
                <a:moveTo>
                  <a:pt x="0" y="0"/>
                </a:moveTo>
                <a:cubicBezTo>
                  <a:pt x="0" y="35"/>
                  <a:pt x="201" y="63"/>
                  <a:pt x="450" y="63"/>
                </a:cubicBezTo>
                <a:cubicBezTo>
                  <a:pt x="699" y="63"/>
                  <a:pt x="900" y="35"/>
                  <a:pt x="900" y="0"/>
                </a:cubicBezTo>
              </a:path>
            </a:pathLst>
          </a:custGeom>
          <a:noFill/>
          <a:ln w="15840" cap="rnd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11985" name="Line 16"/>
          <p:cNvSpPr>
            <a:spLocks noChangeShapeType="1"/>
          </p:cNvSpPr>
          <p:nvPr/>
        </p:nvSpPr>
        <p:spPr bwMode="auto">
          <a:xfrm>
            <a:off x="3098800" y="4408488"/>
            <a:ext cx="1588" cy="192087"/>
          </a:xfrm>
          <a:prstGeom prst="line">
            <a:avLst/>
          </a:prstGeom>
          <a:noFill/>
          <a:ln w="15840" cap="rnd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11986" name="Freeform 17"/>
          <p:cNvSpPr>
            <a:spLocks noChangeArrowheads="1"/>
          </p:cNvSpPr>
          <p:nvPr/>
        </p:nvSpPr>
        <p:spPr bwMode="auto">
          <a:xfrm>
            <a:off x="3009900" y="4233863"/>
            <a:ext cx="179388" cy="179387"/>
          </a:xfrm>
          <a:custGeom>
            <a:avLst/>
            <a:gdLst>
              <a:gd name="T0" fmla="*/ 2147483647 w 113"/>
              <a:gd name="T1" fmla="*/ 2147483647 h 113"/>
              <a:gd name="T2" fmla="*/ 2147483647 w 113"/>
              <a:gd name="T3" fmla="*/ 0 h 113"/>
              <a:gd name="T4" fmla="*/ 0 w 113"/>
              <a:gd name="T5" fmla="*/ 2147483647 h 113"/>
              <a:gd name="T6" fmla="*/ 2147483647 w 113"/>
              <a:gd name="T7" fmla="*/ 2147483647 h 113"/>
              <a:gd name="T8" fmla="*/ 0 60000 65536"/>
              <a:gd name="T9" fmla="*/ 0 60000 65536"/>
              <a:gd name="T10" fmla="*/ 0 60000 65536"/>
              <a:gd name="T11" fmla="*/ 0 60000 65536"/>
              <a:gd name="T12" fmla="*/ 0 w 113"/>
              <a:gd name="T13" fmla="*/ 0 h 113"/>
              <a:gd name="T14" fmla="*/ 113 w 113"/>
              <a:gd name="T15" fmla="*/ 113 h 1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3" h="113">
                <a:moveTo>
                  <a:pt x="113" y="113"/>
                </a:moveTo>
                <a:lnTo>
                  <a:pt x="56" y="0"/>
                </a:lnTo>
                <a:lnTo>
                  <a:pt x="0" y="113"/>
                </a:lnTo>
                <a:lnTo>
                  <a:pt x="113" y="113"/>
                </a:lnTo>
                <a:close/>
              </a:path>
            </a:pathLst>
          </a:custGeom>
          <a:solidFill>
            <a:srgbClr val="000000"/>
          </a:solidFill>
          <a:ln w="9525" cap="flat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11987" name="Freeform 18"/>
          <p:cNvSpPr>
            <a:spLocks noChangeArrowheads="1"/>
          </p:cNvSpPr>
          <p:nvPr/>
        </p:nvSpPr>
        <p:spPr bwMode="auto">
          <a:xfrm>
            <a:off x="3009900" y="4598988"/>
            <a:ext cx="179388" cy="179387"/>
          </a:xfrm>
          <a:custGeom>
            <a:avLst/>
            <a:gdLst>
              <a:gd name="T0" fmla="*/ 0 w 113"/>
              <a:gd name="T1" fmla="*/ 0 h 113"/>
              <a:gd name="T2" fmla="*/ 2147483647 w 113"/>
              <a:gd name="T3" fmla="*/ 2147483647 h 113"/>
              <a:gd name="T4" fmla="*/ 2147483647 w 113"/>
              <a:gd name="T5" fmla="*/ 0 h 113"/>
              <a:gd name="T6" fmla="*/ 0 w 113"/>
              <a:gd name="T7" fmla="*/ 0 h 113"/>
              <a:gd name="T8" fmla="*/ 0 60000 65536"/>
              <a:gd name="T9" fmla="*/ 0 60000 65536"/>
              <a:gd name="T10" fmla="*/ 0 60000 65536"/>
              <a:gd name="T11" fmla="*/ 0 60000 65536"/>
              <a:gd name="T12" fmla="*/ 0 w 113"/>
              <a:gd name="T13" fmla="*/ 0 h 113"/>
              <a:gd name="T14" fmla="*/ 113 w 113"/>
              <a:gd name="T15" fmla="*/ 113 h 1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3" h="113">
                <a:moveTo>
                  <a:pt x="0" y="0"/>
                </a:moveTo>
                <a:lnTo>
                  <a:pt x="56" y="113"/>
                </a:lnTo>
                <a:lnTo>
                  <a:pt x="11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 cap="flat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11988" name="Line 19"/>
          <p:cNvSpPr>
            <a:spLocks noChangeShapeType="1"/>
          </p:cNvSpPr>
          <p:nvPr/>
        </p:nvSpPr>
        <p:spPr bwMode="auto">
          <a:xfrm flipV="1">
            <a:off x="3943350" y="2787650"/>
            <a:ext cx="927100" cy="349250"/>
          </a:xfrm>
          <a:prstGeom prst="line">
            <a:avLst/>
          </a:prstGeom>
          <a:noFill/>
          <a:ln w="15840" cap="rnd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11989" name="Line 20"/>
          <p:cNvSpPr>
            <a:spLocks noChangeShapeType="1"/>
          </p:cNvSpPr>
          <p:nvPr/>
        </p:nvSpPr>
        <p:spPr bwMode="auto">
          <a:xfrm>
            <a:off x="3917950" y="3552825"/>
            <a:ext cx="915988" cy="1588"/>
          </a:xfrm>
          <a:prstGeom prst="line">
            <a:avLst/>
          </a:prstGeom>
          <a:noFill/>
          <a:ln w="15840" cap="rnd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11990" name="Line 21"/>
          <p:cNvSpPr>
            <a:spLocks noChangeShapeType="1"/>
          </p:cNvSpPr>
          <p:nvPr/>
        </p:nvSpPr>
        <p:spPr bwMode="auto">
          <a:xfrm>
            <a:off x="3917950" y="3960813"/>
            <a:ext cx="927100" cy="346075"/>
          </a:xfrm>
          <a:prstGeom prst="line">
            <a:avLst/>
          </a:prstGeom>
          <a:noFill/>
          <a:ln w="15840" cap="rnd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11991" name="Line 22"/>
          <p:cNvSpPr>
            <a:spLocks noChangeShapeType="1"/>
          </p:cNvSpPr>
          <p:nvPr/>
        </p:nvSpPr>
        <p:spPr bwMode="auto">
          <a:xfrm>
            <a:off x="3098800" y="2190750"/>
            <a:ext cx="1588" cy="369888"/>
          </a:xfrm>
          <a:prstGeom prst="line">
            <a:avLst/>
          </a:prstGeom>
          <a:noFill/>
          <a:ln w="15840" cap="rnd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11992" name="Freeform 23"/>
          <p:cNvSpPr>
            <a:spLocks noChangeArrowheads="1"/>
          </p:cNvSpPr>
          <p:nvPr/>
        </p:nvSpPr>
        <p:spPr bwMode="auto">
          <a:xfrm>
            <a:off x="3009900" y="2557463"/>
            <a:ext cx="179388" cy="177800"/>
          </a:xfrm>
          <a:custGeom>
            <a:avLst/>
            <a:gdLst>
              <a:gd name="T0" fmla="*/ 0 w 113"/>
              <a:gd name="T1" fmla="*/ 0 h 112"/>
              <a:gd name="T2" fmla="*/ 2147483647 w 113"/>
              <a:gd name="T3" fmla="*/ 2147483647 h 112"/>
              <a:gd name="T4" fmla="*/ 2147483647 w 113"/>
              <a:gd name="T5" fmla="*/ 0 h 112"/>
              <a:gd name="T6" fmla="*/ 0 w 113"/>
              <a:gd name="T7" fmla="*/ 0 h 112"/>
              <a:gd name="T8" fmla="*/ 0 60000 65536"/>
              <a:gd name="T9" fmla="*/ 0 60000 65536"/>
              <a:gd name="T10" fmla="*/ 0 60000 65536"/>
              <a:gd name="T11" fmla="*/ 0 60000 65536"/>
              <a:gd name="T12" fmla="*/ 0 w 113"/>
              <a:gd name="T13" fmla="*/ 0 h 112"/>
              <a:gd name="T14" fmla="*/ 113 w 113"/>
              <a:gd name="T15" fmla="*/ 112 h 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3" h="112">
                <a:moveTo>
                  <a:pt x="0" y="0"/>
                </a:moveTo>
                <a:lnTo>
                  <a:pt x="56" y="112"/>
                </a:lnTo>
                <a:lnTo>
                  <a:pt x="11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 cap="flat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11993" name="Rectangle 24"/>
          <p:cNvSpPr>
            <a:spLocks noChangeArrowheads="1"/>
          </p:cNvSpPr>
          <p:nvPr/>
        </p:nvSpPr>
        <p:spPr bwMode="auto">
          <a:xfrm>
            <a:off x="1871663" y="1646238"/>
            <a:ext cx="2455862" cy="407987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11994" name="Rectangle 25"/>
          <p:cNvSpPr>
            <a:spLocks noChangeArrowheads="1"/>
          </p:cNvSpPr>
          <p:nvPr/>
        </p:nvSpPr>
        <p:spPr bwMode="auto">
          <a:xfrm>
            <a:off x="1871663" y="1646238"/>
            <a:ext cx="2455862" cy="407987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11995" name="Rectangle 26"/>
          <p:cNvSpPr>
            <a:spLocks noChangeArrowheads="1"/>
          </p:cNvSpPr>
          <p:nvPr/>
        </p:nvSpPr>
        <p:spPr bwMode="auto">
          <a:xfrm>
            <a:off x="1871663" y="1646238"/>
            <a:ext cx="2455862" cy="407987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11996" name="Rectangle 27"/>
          <p:cNvSpPr>
            <a:spLocks noChangeArrowheads="1"/>
          </p:cNvSpPr>
          <p:nvPr/>
        </p:nvSpPr>
        <p:spPr bwMode="auto">
          <a:xfrm>
            <a:off x="2698750" y="1628775"/>
            <a:ext cx="841375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>
                <a:solidFill>
                  <a:srgbClr val="000000"/>
                </a:solidFill>
                <a:latin typeface="Comic Sans MS" pitchFamily="64" charset="0"/>
              </a:rPr>
              <a:t>Dohled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>
                <a:solidFill>
                  <a:srgbClr val="000000"/>
                </a:solidFill>
                <a:latin typeface="Comic Sans MS" pitchFamily="64" charset="0"/>
              </a:rPr>
              <a:t> mistra</a:t>
            </a:r>
          </a:p>
        </p:txBody>
      </p:sp>
      <p:sp>
        <p:nvSpPr>
          <p:cNvPr id="211997" name="Rectangle 28"/>
          <p:cNvSpPr>
            <a:spLocks noChangeArrowheads="1"/>
          </p:cNvSpPr>
          <p:nvPr/>
        </p:nvSpPr>
        <p:spPr bwMode="auto">
          <a:xfrm>
            <a:off x="3513138" y="1733550"/>
            <a:ext cx="71437" cy="334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200">
                <a:solidFill>
                  <a:srgbClr val="000000"/>
                </a:solidFill>
                <a:latin typeface="Times New Roman" pitchFamily="16" charset="0"/>
              </a:rPr>
              <a:t> </a:t>
            </a:r>
          </a:p>
        </p:txBody>
      </p:sp>
      <p:sp>
        <p:nvSpPr>
          <p:cNvPr id="211998" name="Rectangle 29"/>
          <p:cNvSpPr>
            <a:spLocks noChangeArrowheads="1"/>
          </p:cNvSpPr>
          <p:nvPr/>
        </p:nvSpPr>
        <p:spPr bwMode="auto">
          <a:xfrm>
            <a:off x="5281613" y="3144838"/>
            <a:ext cx="1501775" cy="81597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11999" name="Rectangle 30"/>
          <p:cNvSpPr>
            <a:spLocks noChangeArrowheads="1"/>
          </p:cNvSpPr>
          <p:nvPr/>
        </p:nvSpPr>
        <p:spPr bwMode="auto">
          <a:xfrm>
            <a:off x="5281613" y="3144838"/>
            <a:ext cx="1501775" cy="81597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12000" name="Rectangle 31"/>
          <p:cNvSpPr>
            <a:spLocks noChangeArrowheads="1"/>
          </p:cNvSpPr>
          <p:nvPr/>
        </p:nvSpPr>
        <p:spPr bwMode="auto">
          <a:xfrm>
            <a:off x="5086350" y="3322638"/>
            <a:ext cx="2392363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>
                <a:solidFill>
                  <a:srgbClr val="000000"/>
                </a:solidFill>
                <a:latin typeface="Comic Sans MS" pitchFamily="64" charset="0"/>
              </a:rPr>
              <a:t>Technologická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>
                <a:solidFill>
                  <a:srgbClr val="000000"/>
                </a:solidFill>
                <a:latin typeface="Comic Sans MS" pitchFamily="64" charset="0"/>
              </a:rPr>
              <a:t>pracoviště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>
                <a:solidFill>
                  <a:srgbClr val="000000"/>
                </a:solidFill>
                <a:latin typeface="Comic Sans MS" pitchFamily="64" charset="0"/>
              </a:rPr>
              <a:t>(on-line komunikace)</a:t>
            </a:r>
          </a:p>
        </p:txBody>
      </p:sp>
      <p:sp>
        <p:nvSpPr>
          <p:cNvPr id="212001" name="Rectangle 32"/>
          <p:cNvSpPr>
            <a:spLocks noChangeArrowheads="1"/>
          </p:cNvSpPr>
          <p:nvPr/>
        </p:nvSpPr>
        <p:spPr bwMode="auto">
          <a:xfrm>
            <a:off x="6040438" y="3494088"/>
            <a:ext cx="58737" cy="274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800">
                <a:solidFill>
                  <a:srgbClr val="000000"/>
                </a:solidFill>
                <a:latin typeface="Times New Roman" pitchFamily="16" charset="0"/>
              </a:rPr>
              <a:t> </a:t>
            </a:r>
          </a:p>
        </p:txBody>
      </p:sp>
      <p:sp>
        <p:nvSpPr>
          <p:cNvPr id="212002" name="Line 33"/>
          <p:cNvSpPr>
            <a:spLocks noChangeShapeType="1"/>
          </p:cNvSpPr>
          <p:nvPr/>
        </p:nvSpPr>
        <p:spPr bwMode="auto">
          <a:xfrm flipH="1">
            <a:off x="3560763" y="2179638"/>
            <a:ext cx="536575" cy="533400"/>
          </a:xfrm>
          <a:prstGeom prst="line">
            <a:avLst/>
          </a:prstGeom>
          <a:noFill/>
          <a:ln w="381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12003" name="Text Box 34"/>
          <p:cNvSpPr txBox="1">
            <a:spLocks noChangeArrowheads="1"/>
          </p:cNvSpPr>
          <p:nvPr/>
        </p:nvSpPr>
        <p:spPr bwMode="auto">
          <a:xfrm>
            <a:off x="4070350" y="1916113"/>
            <a:ext cx="3862388" cy="709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>
                <a:solidFill>
                  <a:srgbClr val="000000"/>
                </a:solidFill>
                <a:latin typeface="Comic Sans MS" pitchFamily="64" charset="0"/>
              </a:rPr>
              <a:t>Spolupráce s podnikovou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>
                <a:solidFill>
                  <a:srgbClr val="000000"/>
                </a:solidFill>
                <a:latin typeface="Comic Sans MS" pitchFamily="64" charset="0"/>
              </a:rPr>
              <a:t>Úrovní (dávková výměna dat, c)</a:t>
            </a:r>
          </a:p>
        </p:txBody>
      </p:sp>
      <p:sp>
        <p:nvSpPr>
          <p:cNvPr id="212004" name="Freeform 35"/>
          <p:cNvSpPr>
            <a:spLocks noChangeArrowheads="1"/>
          </p:cNvSpPr>
          <p:nvPr/>
        </p:nvSpPr>
        <p:spPr bwMode="auto">
          <a:xfrm>
            <a:off x="2239963" y="2125663"/>
            <a:ext cx="122237" cy="271462"/>
          </a:xfrm>
          <a:custGeom>
            <a:avLst/>
            <a:gdLst>
              <a:gd name="T0" fmla="*/ 2147483647 w 154"/>
              <a:gd name="T1" fmla="*/ 2147483647 h 512"/>
              <a:gd name="T2" fmla="*/ 2147483647 w 154"/>
              <a:gd name="T3" fmla="*/ 0 h 512"/>
              <a:gd name="T4" fmla="*/ 0 w 154"/>
              <a:gd name="T5" fmla="*/ 2147483647 h 512"/>
              <a:gd name="T6" fmla="*/ 2147483647 w 154"/>
              <a:gd name="T7" fmla="*/ 2147483647 h 512"/>
              <a:gd name="T8" fmla="*/ 2147483647 w 154"/>
              <a:gd name="T9" fmla="*/ 2147483647 h 5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4"/>
              <a:gd name="T16" fmla="*/ 0 h 512"/>
              <a:gd name="T17" fmla="*/ 154 w 154"/>
              <a:gd name="T18" fmla="*/ 512 h 5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4" h="512">
                <a:moveTo>
                  <a:pt x="154" y="3"/>
                </a:moveTo>
                <a:lnTo>
                  <a:pt x="139" y="0"/>
                </a:lnTo>
                <a:lnTo>
                  <a:pt x="0" y="509"/>
                </a:lnTo>
                <a:lnTo>
                  <a:pt x="15" y="512"/>
                </a:lnTo>
                <a:lnTo>
                  <a:pt x="154" y="3"/>
                </a:lnTo>
                <a:close/>
              </a:path>
            </a:pathLst>
          </a:custGeom>
          <a:solidFill>
            <a:srgbClr val="000000"/>
          </a:solidFill>
          <a:ln w="9525" cap="flat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12005" name="Freeform 36"/>
          <p:cNvSpPr>
            <a:spLocks noChangeArrowheads="1"/>
          </p:cNvSpPr>
          <p:nvPr/>
        </p:nvSpPr>
        <p:spPr bwMode="auto">
          <a:xfrm>
            <a:off x="2354263" y="2163763"/>
            <a:ext cx="120650" cy="271462"/>
          </a:xfrm>
          <a:custGeom>
            <a:avLst/>
            <a:gdLst>
              <a:gd name="T0" fmla="*/ 2147483647 w 152"/>
              <a:gd name="T1" fmla="*/ 0 h 513"/>
              <a:gd name="T2" fmla="*/ 0 w 152"/>
              <a:gd name="T3" fmla="*/ 2147483647 h 513"/>
              <a:gd name="T4" fmla="*/ 2147483647 w 152"/>
              <a:gd name="T5" fmla="*/ 2147483647 h 513"/>
              <a:gd name="T6" fmla="*/ 2147483647 w 152"/>
              <a:gd name="T7" fmla="*/ 2147483647 h 513"/>
              <a:gd name="T8" fmla="*/ 2147483647 w 152"/>
              <a:gd name="T9" fmla="*/ 0 h 5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2"/>
              <a:gd name="T16" fmla="*/ 0 h 513"/>
              <a:gd name="T17" fmla="*/ 152 w 152"/>
              <a:gd name="T18" fmla="*/ 513 h 5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" h="513">
                <a:moveTo>
                  <a:pt x="15" y="0"/>
                </a:moveTo>
                <a:lnTo>
                  <a:pt x="0" y="3"/>
                </a:lnTo>
                <a:lnTo>
                  <a:pt x="137" y="513"/>
                </a:lnTo>
                <a:lnTo>
                  <a:pt x="152" y="510"/>
                </a:lnTo>
                <a:lnTo>
                  <a:pt x="15" y="0"/>
                </a:lnTo>
                <a:close/>
              </a:path>
            </a:pathLst>
          </a:custGeom>
          <a:solidFill>
            <a:srgbClr val="000000"/>
          </a:solidFill>
          <a:ln w="9525" cap="flat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12006" name="Freeform 37"/>
          <p:cNvSpPr>
            <a:spLocks noChangeArrowheads="1"/>
          </p:cNvSpPr>
          <p:nvPr/>
        </p:nvSpPr>
        <p:spPr bwMode="auto">
          <a:xfrm>
            <a:off x="2349500" y="1852613"/>
            <a:ext cx="14288" cy="268287"/>
          </a:xfrm>
          <a:custGeom>
            <a:avLst/>
            <a:gdLst>
              <a:gd name="T0" fmla="*/ 0 w 19"/>
              <a:gd name="T1" fmla="*/ 2147483647 h 508"/>
              <a:gd name="T2" fmla="*/ 2147483647 w 19"/>
              <a:gd name="T3" fmla="*/ 2147483647 h 508"/>
              <a:gd name="T4" fmla="*/ 2147483647 w 19"/>
              <a:gd name="T5" fmla="*/ 0 h 508"/>
              <a:gd name="T6" fmla="*/ 2147483647 w 19"/>
              <a:gd name="T7" fmla="*/ 0 h 508"/>
              <a:gd name="T8" fmla="*/ 0 w 19"/>
              <a:gd name="T9" fmla="*/ 2147483647 h 5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"/>
              <a:gd name="T16" fmla="*/ 0 h 508"/>
              <a:gd name="T17" fmla="*/ 19 w 19"/>
              <a:gd name="T18" fmla="*/ 508 h 5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" h="508">
                <a:moveTo>
                  <a:pt x="0" y="508"/>
                </a:moveTo>
                <a:lnTo>
                  <a:pt x="17" y="508"/>
                </a:lnTo>
                <a:lnTo>
                  <a:pt x="19" y="0"/>
                </a:lnTo>
                <a:lnTo>
                  <a:pt x="2" y="0"/>
                </a:lnTo>
                <a:lnTo>
                  <a:pt x="0" y="508"/>
                </a:lnTo>
                <a:close/>
              </a:path>
            </a:pathLst>
          </a:custGeom>
          <a:solidFill>
            <a:srgbClr val="000000"/>
          </a:solidFill>
          <a:ln w="9525" cap="flat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12007" name="Freeform 38"/>
          <p:cNvSpPr>
            <a:spLocks noChangeArrowheads="1"/>
          </p:cNvSpPr>
          <p:nvPr/>
        </p:nvSpPr>
        <p:spPr bwMode="auto">
          <a:xfrm>
            <a:off x="2133600" y="1917700"/>
            <a:ext cx="227013" cy="204788"/>
          </a:xfrm>
          <a:custGeom>
            <a:avLst/>
            <a:gdLst>
              <a:gd name="T0" fmla="*/ 2147483647 w 287"/>
              <a:gd name="T1" fmla="*/ 2147483647 h 389"/>
              <a:gd name="T2" fmla="*/ 2147483647 w 287"/>
              <a:gd name="T3" fmla="*/ 0 h 389"/>
              <a:gd name="T4" fmla="*/ 0 w 287"/>
              <a:gd name="T5" fmla="*/ 2147483647 h 389"/>
              <a:gd name="T6" fmla="*/ 2147483647 w 287"/>
              <a:gd name="T7" fmla="*/ 2147483647 h 389"/>
              <a:gd name="T8" fmla="*/ 2147483647 w 287"/>
              <a:gd name="T9" fmla="*/ 2147483647 h 3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7"/>
              <a:gd name="T16" fmla="*/ 0 h 389"/>
              <a:gd name="T17" fmla="*/ 287 w 287"/>
              <a:gd name="T18" fmla="*/ 389 h 3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7" h="389">
                <a:moveTo>
                  <a:pt x="287" y="8"/>
                </a:moveTo>
                <a:lnTo>
                  <a:pt x="274" y="0"/>
                </a:lnTo>
                <a:lnTo>
                  <a:pt x="0" y="382"/>
                </a:lnTo>
                <a:lnTo>
                  <a:pt x="14" y="389"/>
                </a:lnTo>
                <a:lnTo>
                  <a:pt x="287" y="8"/>
                </a:lnTo>
                <a:close/>
              </a:path>
            </a:pathLst>
          </a:custGeom>
          <a:solidFill>
            <a:srgbClr val="000000"/>
          </a:solidFill>
          <a:ln w="9525" cap="flat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12008" name="Freeform 39"/>
          <p:cNvSpPr>
            <a:spLocks noChangeArrowheads="1"/>
          </p:cNvSpPr>
          <p:nvPr/>
        </p:nvSpPr>
        <p:spPr bwMode="auto">
          <a:xfrm>
            <a:off x="2349500" y="1917700"/>
            <a:ext cx="228600" cy="204788"/>
          </a:xfrm>
          <a:custGeom>
            <a:avLst/>
            <a:gdLst>
              <a:gd name="T0" fmla="*/ 2147483647 w 287"/>
              <a:gd name="T1" fmla="*/ 0 h 389"/>
              <a:gd name="T2" fmla="*/ 0 w 287"/>
              <a:gd name="T3" fmla="*/ 2147483647 h 389"/>
              <a:gd name="T4" fmla="*/ 2147483647 w 287"/>
              <a:gd name="T5" fmla="*/ 2147483647 h 389"/>
              <a:gd name="T6" fmla="*/ 2147483647 w 287"/>
              <a:gd name="T7" fmla="*/ 2147483647 h 389"/>
              <a:gd name="T8" fmla="*/ 2147483647 w 287"/>
              <a:gd name="T9" fmla="*/ 0 h 3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7"/>
              <a:gd name="T16" fmla="*/ 0 h 389"/>
              <a:gd name="T17" fmla="*/ 287 w 287"/>
              <a:gd name="T18" fmla="*/ 389 h 3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7" h="389">
                <a:moveTo>
                  <a:pt x="13" y="0"/>
                </a:moveTo>
                <a:lnTo>
                  <a:pt x="0" y="8"/>
                </a:lnTo>
                <a:lnTo>
                  <a:pt x="273" y="389"/>
                </a:lnTo>
                <a:lnTo>
                  <a:pt x="287" y="382"/>
                </a:lnTo>
                <a:lnTo>
                  <a:pt x="13" y="0"/>
                </a:lnTo>
                <a:close/>
              </a:path>
            </a:pathLst>
          </a:custGeom>
          <a:solidFill>
            <a:srgbClr val="000000"/>
          </a:solidFill>
          <a:ln w="9525" cap="flat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12009" name="Oval 40"/>
          <p:cNvSpPr>
            <a:spLocks noChangeArrowheads="1"/>
          </p:cNvSpPr>
          <p:nvPr/>
        </p:nvSpPr>
        <p:spPr bwMode="auto">
          <a:xfrm>
            <a:off x="2246313" y="1649413"/>
            <a:ext cx="207962" cy="196850"/>
          </a:xfrm>
          <a:prstGeom prst="ellipse">
            <a:avLst/>
          </a:prstGeom>
          <a:solidFill>
            <a:srgbClr val="FFFFFF"/>
          </a:solidFill>
          <a:ln w="1260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Text Box 1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000">
                <a:solidFill>
                  <a:srgbClr val="000000"/>
                </a:solidFill>
                <a:latin typeface="Comic Sans MS" pitchFamily="64" charset="0"/>
              </a:rPr>
              <a:t>SOA s architekturními službami</a:t>
            </a:r>
          </a:p>
        </p:txBody>
      </p:sp>
      <p:sp>
        <p:nvSpPr>
          <p:cNvPr id="212995" name="Text Box 2"/>
          <p:cNvSpPr txBox="1">
            <a:spLocks noChangeArrowheads="1"/>
          </p:cNvSpPr>
          <p:nvPr/>
        </p:nvSpPr>
        <p:spPr bwMode="auto">
          <a:xfrm>
            <a:off x="6705600" y="3352800"/>
            <a:ext cx="16002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12996" name="Text Box 3"/>
          <p:cNvSpPr txBox="1">
            <a:spLocks noChangeArrowheads="1"/>
          </p:cNvSpPr>
          <p:nvPr/>
        </p:nvSpPr>
        <p:spPr bwMode="auto">
          <a:xfrm>
            <a:off x="1692275" y="2852738"/>
            <a:ext cx="1008063" cy="398462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18000" tIns="46800" rIns="54000" bIns="46800">
            <a:spAutoFit/>
          </a:bodyPr>
          <a:lstStyle/>
          <a:p>
            <a:pPr algn="r">
              <a:spcBef>
                <a:spcPts val="1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>
                <a:solidFill>
                  <a:srgbClr val="000000"/>
                </a:solidFill>
              </a:rPr>
              <a:t>   A   W</a:t>
            </a:r>
          </a:p>
        </p:txBody>
      </p:sp>
      <p:sp>
        <p:nvSpPr>
          <p:cNvPr id="212997" name="Line 4"/>
          <p:cNvSpPr>
            <a:spLocks noChangeShapeType="1"/>
          </p:cNvSpPr>
          <p:nvPr/>
        </p:nvSpPr>
        <p:spPr bwMode="auto">
          <a:xfrm>
            <a:off x="2339975" y="2852738"/>
            <a:ext cx="3175" cy="3952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12998" name="Text Box 5"/>
          <p:cNvSpPr txBox="1">
            <a:spLocks noChangeArrowheads="1"/>
          </p:cNvSpPr>
          <p:nvPr/>
        </p:nvSpPr>
        <p:spPr bwMode="auto">
          <a:xfrm>
            <a:off x="1403350" y="3716338"/>
            <a:ext cx="1081088" cy="398462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18000" tIns="46800" rIns="90000" bIns="46800">
            <a:spAutoFit/>
          </a:bodyPr>
          <a:lstStyle/>
          <a:p>
            <a:pPr algn="r">
              <a:spcBef>
                <a:spcPts val="1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>
                <a:solidFill>
                  <a:srgbClr val="000000"/>
                </a:solidFill>
              </a:rPr>
              <a:t>   A  W</a:t>
            </a:r>
          </a:p>
        </p:txBody>
      </p:sp>
      <p:sp>
        <p:nvSpPr>
          <p:cNvPr id="212999" name="Line 6"/>
          <p:cNvSpPr>
            <a:spLocks noChangeShapeType="1"/>
          </p:cNvSpPr>
          <p:nvPr/>
        </p:nvSpPr>
        <p:spPr bwMode="auto">
          <a:xfrm>
            <a:off x="2051050" y="3716338"/>
            <a:ext cx="3175" cy="3952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13000" name="Rectangle 7"/>
          <p:cNvSpPr>
            <a:spLocks noChangeArrowheads="1"/>
          </p:cNvSpPr>
          <p:nvPr/>
        </p:nvSpPr>
        <p:spPr bwMode="auto">
          <a:xfrm>
            <a:off x="755650" y="1916113"/>
            <a:ext cx="7916863" cy="417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13001" name="Text Box 8"/>
          <p:cNvSpPr txBox="1">
            <a:spLocks noChangeArrowheads="1"/>
          </p:cNvSpPr>
          <p:nvPr/>
        </p:nvSpPr>
        <p:spPr bwMode="auto">
          <a:xfrm>
            <a:off x="1617663" y="4478338"/>
            <a:ext cx="1008062" cy="398462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18000" tIns="46800" rIns="54000" bIns="46800">
            <a:spAutoFit/>
          </a:bodyPr>
          <a:lstStyle/>
          <a:p>
            <a:pPr algn="r">
              <a:spcBef>
                <a:spcPts val="1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>
                <a:solidFill>
                  <a:srgbClr val="000000"/>
                </a:solidFill>
              </a:rPr>
              <a:t>   A    W</a:t>
            </a:r>
          </a:p>
        </p:txBody>
      </p:sp>
      <p:sp>
        <p:nvSpPr>
          <p:cNvPr id="213002" name="Line 9"/>
          <p:cNvSpPr>
            <a:spLocks noChangeShapeType="1"/>
          </p:cNvSpPr>
          <p:nvPr/>
        </p:nvSpPr>
        <p:spPr bwMode="auto">
          <a:xfrm>
            <a:off x="2265363" y="4478338"/>
            <a:ext cx="3175" cy="3952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13003" name="Rectangle 10"/>
          <p:cNvSpPr>
            <a:spLocks noChangeArrowheads="1"/>
          </p:cNvSpPr>
          <p:nvPr/>
        </p:nvSpPr>
        <p:spPr bwMode="auto">
          <a:xfrm>
            <a:off x="4646613" y="1838325"/>
            <a:ext cx="7772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13004" name="Text Box 11"/>
          <p:cNvSpPr txBox="1">
            <a:spLocks noChangeArrowheads="1"/>
          </p:cNvSpPr>
          <p:nvPr/>
        </p:nvSpPr>
        <p:spPr bwMode="auto">
          <a:xfrm>
            <a:off x="5334000" y="3581400"/>
            <a:ext cx="1182688" cy="682625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algn="ctr">
              <a:spcBef>
                <a:spcPts val="1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>
                <a:solidFill>
                  <a:srgbClr val="000000"/>
                </a:solidFill>
              </a:rPr>
              <a:t>W     A1       </a:t>
            </a:r>
          </a:p>
        </p:txBody>
      </p:sp>
      <p:sp>
        <p:nvSpPr>
          <p:cNvPr id="213005" name="Line 12"/>
          <p:cNvSpPr>
            <a:spLocks noChangeShapeType="1"/>
          </p:cNvSpPr>
          <p:nvPr/>
        </p:nvSpPr>
        <p:spPr bwMode="auto">
          <a:xfrm>
            <a:off x="5795963" y="3573463"/>
            <a:ext cx="3175" cy="3952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13006" name="AutoShape 13"/>
          <p:cNvSpPr>
            <a:spLocks noChangeArrowheads="1"/>
          </p:cNvSpPr>
          <p:nvPr/>
        </p:nvSpPr>
        <p:spPr bwMode="auto">
          <a:xfrm>
            <a:off x="5508625" y="4292600"/>
            <a:ext cx="503238" cy="144463"/>
          </a:xfrm>
          <a:prstGeom prst="can">
            <a:avLst>
              <a:gd name="adj" fmla="val 25000"/>
            </a:avLst>
          </a:prstGeom>
          <a:solidFill>
            <a:srgbClr val="00CC99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13007" name="Oval 14"/>
          <p:cNvSpPr>
            <a:spLocks noChangeArrowheads="1"/>
          </p:cNvSpPr>
          <p:nvPr/>
        </p:nvSpPr>
        <p:spPr bwMode="auto">
          <a:xfrm>
            <a:off x="3203575" y="3573463"/>
            <a:ext cx="1438275" cy="647700"/>
          </a:xfrm>
          <a:prstGeom prst="ellipse">
            <a:avLst/>
          </a:prstGeom>
          <a:noFill/>
          <a:ln w="25560" cap="sq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13008" name="Text Box 15"/>
          <p:cNvSpPr txBox="1">
            <a:spLocks noChangeArrowheads="1"/>
          </p:cNvSpPr>
          <p:nvPr/>
        </p:nvSpPr>
        <p:spPr bwMode="auto">
          <a:xfrm>
            <a:off x="3203575" y="3644900"/>
            <a:ext cx="1441450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0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600">
                <a:solidFill>
                  <a:srgbClr val="000000"/>
                </a:solidFill>
              </a:rPr>
              <a:t>Síť archit. služeb</a:t>
            </a:r>
          </a:p>
        </p:txBody>
      </p:sp>
      <p:sp>
        <p:nvSpPr>
          <p:cNvPr id="213009" name="Line 16"/>
          <p:cNvSpPr>
            <a:spLocks noChangeShapeType="1"/>
          </p:cNvSpPr>
          <p:nvPr/>
        </p:nvSpPr>
        <p:spPr bwMode="auto">
          <a:xfrm>
            <a:off x="2700338" y="3068638"/>
            <a:ext cx="719137" cy="576262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13010" name="Line 17"/>
          <p:cNvSpPr>
            <a:spLocks noChangeShapeType="1"/>
          </p:cNvSpPr>
          <p:nvPr/>
        </p:nvSpPr>
        <p:spPr bwMode="auto">
          <a:xfrm>
            <a:off x="2411413" y="3933825"/>
            <a:ext cx="792162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13011" name="Line 18"/>
          <p:cNvSpPr>
            <a:spLocks noChangeShapeType="1"/>
          </p:cNvSpPr>
          <p:nvPr/>
        </p:nvSpPr>
        <p:spPr bwMode="auto">
          <a:xfrm flipV="1">
            <a:off x="2627313" y="4075113"/>
            <a:ext cx="720725" cy="57943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13012" name="Line 19"/>
          <p:cNvSpPr>
            <a:spLocks noChangeShapeType="1"/>
          </p:cNvSpPr>
          <p:nvPr/>
        </p:nvSpPr>
        <p:spPr bwMode="auto">
          <a:xfrm flipV="1">
            <a:off x="4643438" y="3787775"/>
            <a:ext cx="720725" cy="74613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13013" name="Text Box 20"/>
          <p:cNvSpPr txBox="1">
            <a:spLocks noChangeArrowheads="1"/>
          </p:cNvSpPr>
          <p:nvPr/>
        </p:nvSpPr>
        <p:spPr bwMode="auto">
          <a:xfrm>
            <a:off x="6300788" y="4005263"/>
            <a:ext cx="1800225" cy="703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>
                <a:solidFill>
                  <a:srgbClr val="000000"/>
                </a:solidFill>
              </a:rPr>
              <a:t>Staré rozhraní pro A1</a:t>
            </a:r>
          </a:p>
        </p:txBody>
      </p:sp>
      <p:sp>
        <p:nvSpPr>
          <p:cNvPr id="213014" name="Line 21"/>
          <p:cNvSpPr>
            <a:spLocks noChangeShapeType="1"/>
          </p:cNvSpPr>
          <p:nvPr/>
        </p:nvSpPr>
        <p:spPr bwMode="auto">
          <a:xfrm>
            <a:off x="4643438" y="4005263"/>
            <a:ext cx="863600" cy="360362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13015" name="Text Box 22"/>
          <p:cNvSpPr txBox="1">
            <a:spLocks noChangeArrowheads="1"/>
          </p:cNvSpPr>
          <p:nvPr/>
        </p:nvSpPr>
        <p:spPr bwMode="auto">
          <a:xfrm>
            <a:off x="5651500" y="4437063"/>
            <a:ext cx="576263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>
                <a:solidFill>
                  <a:srgbClr val="000000"/>
                </a:solidFill>
              </a:rPr>
              <a:t>log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7019925" y="3573463"/>
            <a:ext cx="188913" cy="458787"/>
            <a:chOff x="4422" y="2251"/>
            <a:chExt cx="119" cy="289"/>
          </a:xfrm>
        </p:grpSpPr>
        <p:pic>
          <p:nvPicPr>
            <p:cNvPr id="213029" name="Picture 2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22" y="2251"/>
              <a:ext cx="119" cy="25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13030" name="Text Box 25"/>
            <p:cNvSpPr txBox="1">
              <a:spLocks noChangeArrowheads="1"/>
            </p:cNvSpPr>
            <p:nvPr/>
          </p:nvSpPr>
          <p:spPr bwMode="auto">
            <a:xfrm>
              <a:off x="4422" y="2251"/>
              <a:ext cx="119" cy="28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13017" name="Line 26"/>
          <p:cNvSpPr>
            <a:spLocks noChangeShapeType="1"/>
          </p:cNvSpPr>
          <p:nvPr/>
        </p:nvSpPr>
        <p:spPr bwMode="auto">
          <a:xfrm>
            <a:off x="6516688" y="3789363"/>
            <a:ext cx="430212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13018" name="Text Box 27"/>
          <p:cNvSpPr txBox="1">
            <a:spLocks noChangeArrowheads="1"/>
          </p:cNvSpPr>
          <p:nvPr/>
        </p:nvSpPr>
        <p:spPr bwMode="auto">
          <a:xfrm>
            <a:off x="3492500" y="2636838"/>
            <a:ext cx="1008063" cy="398462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>
                <a:solidFill>
                  <a:srgbClr val="000000"/>
                </a:solidFill>
              </a:rPr>
              <a:t>Portlet</a:t>
            </a:r>
          </a:p>
        </p:txBody>
      </p:sp>
      <p:sp>
        <p:nvSpPr>
          <p:cNvPr id="213019" name="Text Box 28"/>
          <p:cNvSpPr txBox="1">
            <a:spLocks noChangeArrowheads="1"/>
          </p:cNvSpPr>
          <p:nvPr/>
        </p:nvSpPr>
        <p:spPr bwMode="auto">
          <a:xfrm>
            <a:off x="3563938" y="4652963"/>
            <a:ext cx="865187" cy="398462"/>
          </a:xfrm>
          <a:prstGeom prst="rect">
            <a:avLst/>
          </a:prstGeom>
          <a:solidFill>
            <a:srgbClr val="00CC99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>
                <a:solidFill>
                  <a:srgbClr val="000000"/>
                </a:solidFill>
              </a:rPr>
              <a:t>UR</a:t>
            </a:r>
          </a:p>
        </p:txBody>
      </p:sp>
      <p:sp>
        <p:nvSpPr>
          <p:cNvPr id="213020" name="Line 29"/>
          <p:cNvSpPr>
            <a:spLocks noChangeShapeType="1"/>
          </p:cNvSpPr>
          <p:nvPr/>
        </p:nvSpPr>
        <p:spPr bwMode="auto">
          <a:xfrm flipH="1">
            <a:off x="3994150" y="3068638"/>
            <a:ext cx="74613" cy="50482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13021" name="Line 30"/>
          <p:cNvSpPr>
            <a:spLocks noChangeShapeType="1"/>
          </p:cNvSpPr>
          <p:nvPr/>
        </p:nvSpPr>
        <p:spPr bwMode="auto">
          <a:xfrm>
            <a:off x="3924300" y="4221163"/>
            <a:ext cx="71438" cy="4318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pic>
        <p:nvPicPr>
          <p:cNvPr id="213022" name="Picture 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2636838"/>
            <a:ext cx="190500" cy="411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13023" name="Picture 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4652963"/>
            <a:ext cx="190500" cy="411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13024" name="Line 33"/>
          <p:cNvSpPr>
            <a:spLocks noChangeShapeType="1"/>
          </p:cNvSpPr>
          <p:nvPr/>
        </p:nvSpPr>
        <p:spPr bwMode="auto">
          <a:xfrm>
            <a:off x="4427538" y="4868863"/>
            <a:ext cx="576262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13025" name="Line 34"/>
          <p:cNvSpPr>
            <a:spLocks noChangeShapeType="1"/>
          </p:cNvSpPr>
          <p:nvPr/>
        </p:nvSpPr>
        <p:spPr bwMode="auto">
          <a:xfrm>
            <a:off x="4500563" y="2852738"/>
            <a:ext cx="792162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13026" name="Text Box 35"/>
          <p:cNvSpPr txBox="1">
            <a:spLocks noChangeArrowheads="1"/>
          </p:cNvSpPr>
          <p:nvPr/>
        </p:nvSpPr>
        <p:spPr bwMode="auto">
          <a:xfrm>
            <a:off x="533400" y="5229225"/>
            <a:ext cx="7772400" cy="1465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800">
                <a:solidFill>
                  <a:srgbClr val="000000"/>
                </a:solidFill>
              </a:rPr>
              <a:t>Zprávy mezi službami jdou zpravidla přes několik architekturních služeb. V tomto smyslu je architektura dvojvrstvá (nearchitekturní a architekturní služby podobně jako v cloudech). Lze vytvářet logické vrstvy podle variant funkcí arch. služeb). Síť architekturních  služeb  je vlastně také služba = jde tedy o implementaci architektury jako služby</a:t>
            </a:r>
          </a:p>
        </p:txBody>
      </p:sp>
      <p:sp>
        <p:nvSpPr>
          <p:cNvPr id="213027" name="Line 36"/>
          <p:cNvSpPr>
            <a:spLocks noChangeShapeType="1"/>
          </p:cNvSpPr>
          <p:nvPr/>
        </p:nvSpPr>
        <p:spPr bwMode="auto">
          <a:xfrm flipV="1">
            <a:off x="2124075" y="3282950"/>
            <a:ext cx="144463" cy="43497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13028" name="Text Box 37"/>
          <p:cNvSpPr txBox="1">
            <a:spLocks noChangeArrowheads="1"/>
          </p:cNvSpPr>
          <p:nvPr/>
        </p:nvSpPr>
        <p:spPr bwMode="auto">
          <a:xfrm>
            <a:off x="611188" y="3357563"/>
            <a:ext cx="165735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400">
                <a:solidFill>
                  <a:srgbClr val="000000"/>
                </a:solidFill>
              </a:rPr>
              <a:t>Přímá komunikace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F72276-CD23-4730-AEB8-B35C758D29B7}" type="slidenum">
              <a:rPr lang="cs-CZ" smtClean="0"/>
              <a:pPr>
                <a:defRPr/>
              </a:pPr>
              <a:t>149</a:t>
            </a:fld>
            <a:endParaRPr lang="cs-CZ" smtClean="0"/>
          </a:p>
        </p:txBody>
      </p:sp>
      <p:sp>
        <p:nvSpPr>
          <p:cNvPr id="2052" name="Rectangle 3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dirty="0" smtClean="0"/>
              <a:t>Tři vrstvy s podporou tabulkového kalkulátoru</a:t>
            </a:r>
          </a:p>
        </p:txBody>
      </p:sp>
      <p:graphicFrame>
        <p:nvGraphicFramePr>
          <p:cNvPr id="2050" name="Object 91"/>
          <p:cNvGraphicFramePr>
            <a:graphicFrameLocks noGrp="1" noChangeAspect="1"/>
          </p:cNvGraphicFramePr>
          <p:nvPr>
            <p:ph idx="1"/>
          </p:nvPr>
        </p:nvGraphicFramePr>
        <p:xfrm>
          <a:off x="323528" y="1556792"/>
          <a:ext cx="8202613" cy="447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0" name="Document" r:id="rId3" imgW="5757527" imgH="3141609" progId="Word.Document.8">
                  <p:embed/>
                </p:oleObj>
              </mc:Choice>
              <mc:Fallback>
                <p:oleObj name="Document" r:id="rId3" imgW="5757527" imgH="3141609" progId="Word.Document.8">
                  <p:embed/>
                  <p:pic>
                    <p:nvPicPr>
                      <p:cNvPr id="0" name="Picture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556792"/>
                        <a:ext cx="8202613" cy="4475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4860032" y="2492896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Správa </a:t>
            </a:r>
          </a:p>
          <a:p>
            <a:r>
              <a:rPr lang="cs-CZ" dirty="0" smtClean="0"/>
              <a:t>obsahu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5796136" y="2636912"/>
            <a:ext cx="115212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Spread</a:t>
            </a:r>
            <a:r>
              <a:rPr lang="cs-CZ" dirty="0" smtClean="0"/>
              <a:t> </a:t>
            </a:r>
            <a:r>
              <a:rPr lang="cs-CZ" dirty="0" err="1" smtClean="0"/>
              <a:t>sheet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 flipH="1">
            <a:off x="4860032" y="2420888"/>
            <a:ext cx="2160240" cy="17281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" name="Přímá spojovací šipka 10"/>
          <p:cNvCxnSpPr/>
          <p:nvPr/>
        </p:nvCxnSpPr>
        <p:spPr>
          <a:xfrm>
            <a:off x="3563888" y="1916832"/>
            <a:ext cx="2736304" cy="648072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šipka 13"/>
          <p:cNvCxnSpPr/>
          <p:nvPr/>
        </p:nvCxnSpPr>
        <p:spPr>
          <a:xfrm>
            <a:off x="3491880" y="2060848"/>
            <a:ext cx="1584176" cy="504056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šipka 18"/>
          <p:cNvCxnSpPr/>
          <p:nvPr/>
        </p:nvCxnSpPr>
        <p:spPr>
          <a:xfrm>
            <a:off x="5436096" y="2852936"/>
            <a:ext cx="338336" cy="503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3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err="1" smtClean="0"/>
              <a:t>Spreatsheet</a:t>
            </a:r>
            <a:r>
              <a:rPr lang="cs-CZ" dirty="0" smtClean="0"/>
              <a:t> jako tlustý klient </a:t>
            </a:r>
          </a:p>
        </p:txBody>
      </p:sp>
      <p:sp>
        <p:nvSpPr>
          <p:cNvPr id="3" name="Veselý obličej 2"/>
          <p:cNvSpPr/>
          <p:nvPr/>
        </p:nvSpPr>
        <p:spPr>
          <a:xfrm>
            <a:off x="4499992" y="1340768"/>
            <a:ext cx="698376" cy="720080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bdélník 3"/>
          <p:cNvSpPr/>
          <p:nvPr/>
        </p:nvSpPr>
        <p:spPr>
          <a:xfrm>
            <a:off x="2915816" y="1340768"/>
            <a:ext cx="3744416" cy="12961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ovéPole 4"/>
          <p:cNvSpPr txBox="1"/>
          <p:nvPr/>
        </p:nvSpPr>
        <p:spPr>
          <a:xfrm>
            <a:off x="3419872" y="2204864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         </a:t>
            </a:r>
            <a:r>
              <a:rPr lang="cs-CZ" sz="2400" dirty="0" err="1" smtClean="0"/>
              <a:t>Spreadsheet</a:t>
            </a:r>
            <a:endParaRPr lang="en-US" sz="2400" dirty="0"/>
          </a:p>
        </p:txBody>
      </p:sp>
      <p:cxnSp>
        <p:nvCxnSpPr>
          <p:cNvPr id="7" name="Přímá spojnice se šipkou 6"/>
          <p:cNvCxnSpPr>
            <a:stCxn id="5" idx="2"/>
          </p:cNvCxnSpPr>
          <p:nvPr/>
        </p:nvCxnSpPr>
        <p:spPr>
          <a:xfrm>
            <a:off x="4932040" y="2666529"/>
            <a:ext cx="0" cy="618455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3465755" y="3839270"/>
            <a:ext cx="3024336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Datová vrstva</a:t>
            </a:r>
            <a:endParaRPr lang="en-US" sz="24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438655" y="3284984"/>
            <a:ext cx="3024336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Část logiky aplikace</a:t>
            </a:r>
            <a:endParaRPr lang="en-US" sz="24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3465755" y="4345414"/>
            <a:ext cx="3024336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Datový stroj</a:t>
            </a:r>
            <a:endParaRPr lang="en-US" sz="2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5130904" y="2814640"/>
            <a:ext cx="2177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Dokumenty/tabulky</a:t>
            </a:r>
            <a:endParaRPr lang="en-US" dirty="0"/>
          </a:p>
        </p:txBody>
      </p:sp>
      <p:sp>
        <p:nvSpPr>
          <p:cNvPr id="10" name="TextovéPole 9"/>
          <p:cNvSpPr txBox="1"/>
          <p:nvPr/>
        </p:nvSpPr>
        <p:spPr>
          <a:xfrm>
            <a:off x="971600" y="4070102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i="1" dirty="0" smtClean="0"/>
              <a:t>Může být správa dokumentů (DMS)</a:t>
            </a:r>
            <a:endParaRPr lang="en-US" sz="2000" i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115616" y="5085184"/>
            <a:ext cx="662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Dokumenty lze používat v různých optimalizacích u výkonových pracovníků i pro manažery</a:t>
            </a:r>
          </a:p>
          <a:p>
            <a:r>
              <a:rPr lang="cs-CZ" dirty="0" smtClean="0"/>
              <a:t>Slabé místo: nespolehlivost Excelu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96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DAFCA07-1762-423A-8282-81D7C6E331D9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150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90467" name="Text Box 2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400">
                <a:solidFill>
                  <a:srgbClr val="000000"/>
                </a:solidFill>
                <a:latin typeface="Comic Sans MS" pitchFamily="64" charset="0"/>
              </a:rPr>
              <a:t>Pozorování</a:t>
            </a:r>
          </a:p>
        </p:txBody>
      </p:sp>
      <p:sp>
        <p:nvSpPr>
          <p:cNvPr id="190468" name="Text Box 3"/>
          <p:cNvSpPr txBox="1"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lnSpc>
                <a:spcPct val="80000"/>
              </a:lnSpc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>
                <a:solidFill>
                  <a:srgbClr val="000000"/>
                </a:solidFill>
              </a:rPr>
              <a:t>Chování systému (business procesy) ovlivňuje do jisté míry sám koncový uživatel  zadáváním parametrů instanciace procesu a úpravami jeho chování (to lze do jisté míry považovat za vývoj, který provádí koncový uživatel - enduser development)</a:t>
            </a:r>
          </a:p>
          <a:p>
            <a:pPr marL="741363" lvl="1" indent="-284163">
              <a:lnSpc>
                <a:spcPct val="80000"/>
              </a:lnSpc>
              <a:spcBef>
                <a:spcPts val="6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>
                <a:solidFill>
                  <a:srgbClr val="000000"/>
                </a:solidFill>
              </a:rPr>
              <a:t>Je snadné v konfederacích</a:t>
            </a:r>
          </a:p>
          <a:p>
            <a:pPr marL="341313" indent="-341313">
              <a:lnSpc>
                <a:spcPct val="80000"/>
              </a:lnSpc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>
                <a:solidFill>
                  <a:srgbClr val="000000"/>
                </a:solidFill>
              </a:rPr>
              <a:t>To je projev nových trendů ve vývoji a vlastnostech softwarových systémů, především pro malé a střední podniky a e-government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C58BA99-48FB-4709-AAB3-FD94ED2083E4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151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91491" name="Text Box 2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400">
                <a:solidFill>
                  <a:srgbClr val="000000"/>
                </a:solidFill>
                <a:latin typeface="Comic Sans MS" pitchFamily="64" charset="0"/>
              </a:rPr>
              <a:t>Kde hlavní přínosy</a:t>
            </a:r>
          </a:p>
        </p:txBody>
      </p:sp>
      <p:sp>
        <p:nvSpPr>
          <p:cNvPr id="191492" name="Text Box 3"/>
          <p:cNvSpPr txBox="1"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lnSpc>
                <a:spcPct val="80000"/>
              </a:lnSpc>
              <a:spcBef>
                <a:spcPts val="700"/>
              </a:spcBef>
              <a:buFont typeface="Arial Narrow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>
                <a:solidFill>
                  <a:srgbClr val="000000"/>
                </a:solidFill>
                <a:latin typeface="Arial Narrow" pitchFamily="32" charset="0"/>
              </a:rPr>
              <a:t>Horizontální spolupráce přes hranice oddělení (příklad Otavan, prodejce si reservuje výrobní kapacity), ale to ohrožují některé manažery </a:t>
            </a:r>
          </a:p>
          <a:p>
            <a:pPr marL="341313" indent="-341313">
              <a:lnSpc>
                <a:spcPct val="80000"/>
              </a:lnSpc>
              <a:spcBef>
                <a:spcPts val="700"/>
              </a:spcBef>
              <a:buFont typeface="Arial Narrow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>
                <a:solidFill>
                  <a:srgbClr val="000000"/>
                </a:solidFill>
                <a:latin typeface="Arial Narrow" pitchFamily="32" charset="0"/>
              </a:rPr>
              <a:t>Dostupnost informací (PC+internet)</a:t>
            </a:r>
          </a:p>
          <a:p>
            <a:pPr marL="341313" indent="-341313">
              <a:lnSpc>
                <a:spcPct val="80000"/>
              </a:lnSpc>
              <a:spcBef>
                <a:spcPts val="700"/>
              </a:spcBef>
              <a:buFont typeface="Arial Narrow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>
                <a:solidFill>
                  <a:srgbClr val="000000"/>
                </a:solidFill>
                <a:latin typeface="Arial Narrow" pitchFamily="32" charset="0"/>
              </a:rPr>
              <a:t>Sociální kontakty, zlepšení ovzduší ve firmě</a:t>
            </a:r>
          </a:p>
          <a:p>
            <a:pPr marL="341313" indent="-341313">
              <a:lnSpc>
                <a:spcPct val="80000"/>
              </a:lnSpc>
              <a:spcBef>
                <a:spcPts val="700"/>
              </a:spcBef>
              <a:buFont typeface="Arial Narrow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>
                <a:solidFill>
                  <a:srgbClr val="000000"/>
                </a:solidFill>
                <a:latin typeface="Arial Narrow" pitchFamily="32" charset="0"/>
              </a:rPr>
              <a:t>Zefektivnění procesů</a:t>
            </a:r>
          </a:p>
          <a:p>
            <a:pPr marL="341313" indent="-341313">
              <a:lnSpc>
                <a:spcPct val="80000"/>
              </a:lnSpc>
              <a:spcBef>
                <a:spcPts val="700"/>
              </a:spcBef>
              <a:buFont typeface="Arial Narrow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>
                <a:solidFill>
                  <a:srgbClr val="000000"/>
                </a:solidFill>
                <a:latin typeface="Arial Narrow" pitchFamily="32" charset="0"/>
              </a:rPr>
              <a:t>Zpřesnění a vyšší dostupnost dat, zkvalitnění rozhodování</a:t>
            </a:r>
          </a:p>
          <a:p>
            <a:pPr marL="341313" indent="-341313">
              <a:lnSpc>
                <a:spcPct val="80000"/>
              </a:lnSpc>
              <a:spcBef>
                <a:spcPts val="700"/>
              </a:spcBef>
              <a:buFont typeface="Arial Narrow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>
                <a:solidFill>
                  <a:srgbClr val="000000"/>
                </a:solidFill>
                <a:latin typeface="Arial Narrow" pitchFamily="32" charset="0"/>
              </a:rPr>
              <a:t>Restrukturalizace obchodních procesů, větší agilita</a:t>
            </a:r>
          </a:p>
          <a:p>
            <a:pPr marL="341313" indent="-341313">
              <a:lnSpc>
                <a:spcPct val="80000"/>
              </a:lnSpc>
              <a:spcBef>
                <a:spcPts val="700"/>
              </a:spcBef>
              <a:buFont typeface="Arial Narrow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>
                <a:solidFill>
                  <a:srgbClr val="000000"/>
                </a:solidFill>
                <a:latin typeface="Arial Narrow" pitchFamily="32" charset="0"/>
              </a:rPr>
              <a:t>Zlepšení spolupráce s externími partnery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A326134-A31B-40C6-B09A-08B7E572E5A1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152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92515" name="Text Box 2"/>
          <p:cNvSpPr txBox="1">
            <a:spLocks noChangeArrowheads="1"/>
          </p:cNvSpPr>
          <p:nvPr/>
        </p:nvSpPr>
        <p:spPr bwMode="auto">
          <a:xfrm>
            <a:off x="685800" y="525463"/>
            <a:ext cx="7772400" cy="1311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000">
                <a:solidFill>
                  <a:srgbClr val="000000"/>
                </a:solidFill>
                <a:latin typeface="Comic Sans MS" pitchFamily="64" charset="0"/>
              </a:rPr>
              <a:t>Dopad SOA na organizační hierarchii</a:t>
            </a:r>
          </a:p>
        </p:txBody>
      </p:sp>
      <p:sp>
        <p:nvSpPr>
          <p:cNvPr id="192516" name="AutoShape 3"/>
          <p:cNvSpPr>
            <a:spLocks noChangeArrowheads="1"/>
          </p:cNvSpPr>
          <p:nvPr/>
        </p:nvSpPr>
        <p:spPr bwMode="auto">
          <a:xfrm>
            <a:off x="1187450" y="1700213"/>
            <a:ext cx="1295400" cy="3600450"/>
          </a:xfrm>
          <a:prstGeom prst="triangle">
            <a:avLst>
              <a:gd name="adj" fmla="val 50000"/>
            </a:avLst>
          </a:prstGeom>
          <a:solidFill>
            <a:srgbClr val="00CC99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92517" name="AutoShape 4"/>
          <p:cNvSpPr>
            <a:spLocks noChangeArrowheads="1"/>
          </p:cNvSpPr>
          <p:nvPr/>
        </p:nvSpPr>
        <p:spPr bwMode="auto">
          <a:xfrm>
            <a:off x="5364163" y="1700213"/>
            <a:ext cx="1295400" cy="936625"/>
          </a:xfrm>
          <a:prstGeom prst="triangle">
            <a:avLst>
              <a:gd name="adj" fmla="val 50000"/>
            </a:avLst>
          </a:prstGeom>
          <a:solidFill>
            <a:srgbClr val="00CC99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92518" name="Line 5"/>
          <p:cNvSpPr>
            <a:spLocks noChangeShapeType="1"/>
          </p:cNvSpPr>
          <p:nvPr/>
        </p:nvSpPr>
        <p:spPr bwMode="auto">
          <a:xfrm>
            <a:off x="1547813" y="3357563"/>
            <a:ext cx="576262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92519" name="Text Box 6"/>
          <p:cNvSpPr txBox="1">
            <a:spLocks noChangeArrowheads="1"/>
          </p:cNvSpPr>
          <p:nvPr/>
        </p:nvSpPr>
        <p:spPr bwMode="auto">
          <a:xfrm>
            <a:off x="1692275" y="2636838"/>
            <a:ext cx="236538" cy="387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10800" rIns="0" bIns="10800">
            <a:spAutoFit/>
          </a:bodyPr>
          <a:lstStyle/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192520" name="Text Box 7"/>
          <p:cNvSpPr txBox="1">
            <a:spLocks noChangeArrowheads="1"/>
          </p:cNvSpPr>
          <p:nvPr/>
        </p:nvSpPr>
        <p:spPr bwMode="auto">
          <a:xfrm>
            <a:off x="5902325" y="1785938"/>
            <a:ext cx="236538" cy="387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10800" rIns="0" bIns="10800">
            <a:spAutoFit/>
          </a:bodyPr>
          <a:lstStyle/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192521" name="AutoShape 8"/>
          <p:cNvSpPr>
            <a:spLocks noChangeArrowheads="1"/>
          </p:cNvSpPr>
          <p:nvPr/>
        </p:nvSpPr>
        <p:spPr bwMode="auto">
          <a:xfrm>
            <a:off x="4572000" y="4437063"/>
            <a:ext cx="431800" cy="720725"/>
          </a:xfrm>
          <a:prstGeom prst="triangle">
            <a:avLst>
              <a:gd name="adj" fmla="val 50000"/>
            </a:avLst>
          </a:prstGeom>
          <a:solidFill>
            <a:srgbClr val="00CC99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92522" name="Text Box 9"/>
          <p:cNvSpPr txBox="1">
            <a:spLocks noChangeArrowheads="1"/>
          </p:cNvSpPr>
          <p:nvPr/>
        </p:nvSpPr>
        <p:spPr bwMode="auto">
          <a:xfrm>
            <a:off x="4694238" y="4737100"/>
            <a:ext cx="236537" cy="387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10800" rIns="0" bIns="10800">
            <a:spAutoFit/>
          </a:bodyPr>
          <a:lstStyle/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192523" name="AutoShape 10"/>
          <p:cNvSpPr>
            <a:spLocks noChangeArrowheads="1"/>
          </p:cNvSpPr>
          <p:nvPr/>
        </p:nvSpPr>
        <p:spPr bwMode="auto">
          <a:xfrm>
            <a:off x="5435600" y="4581525"/>
            <a:ext cx="433388" cy="287338"/>
          </a:xfrm>
          <a:prstGeom prst="triangle">
            <a:avLst>
              <a:gd name="adj" fmla="val 50000"/>
            </a:avLst>
          </a:prstGeom>
          <a:solidFill>
            <a:srgbClr val="00CC99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92524" name="AutoShape 11"/>
          <p:cNvSpPr>
            <a:spLocks noChangeArrowheads="1"/>
          </p:cNvSpPr>
          <p:nvPr/>
        </p:nvSpPr>
        <p:spPr bwMode="auto">
          <a:xfrm>
            <a:off x="6084888" y="4652963"/>
            <a:ext cx="433387" cy="431800"/>
          </a:xfrm>
          <a:prstGeom prst="triangle">
            <a:avLst>
              <a:gd name="adj" fmla="val 50000"/>
            </a:avLst>
          </a:prstGeom>
          <a:solidFill>
            <a:srgbClr val="00CC99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92525" name="AutoShape 12"/>
          <p:cNvSpPr>
            <a:spLocks noChangeArrowheads="1"/>
          </p:cNvSpPr>
          <p:nvPr/>
        </p:nvSpPr>
        <p:spPr bwMode="auto">
          <a:xfrm>
            <a:off x="6732588" y="4581525"/>
            <a:ext cx="433387" cy="292100"/>
          </a:xfrm>
          <a:prstGeom prst="triangle">
            <a:avLst>
              <a:gd name="adj" fmla="val 50000"/>
            </a:avLst>
          </a:prstGeom>
          <a:solidFill>
            <a:srgbClr val="00CC99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92526" name="AutoShape 13"/>
          <p:cNvSpPr>
            <a:spLocks noChangeArrowheads="1"/>
          </p:cNvSpPr>
          <p:nvPr/>
        </p:nvSpPr>
        <p:spPr bwMode="auto">
          <a:xfrm>
            <a:off x="7164388" y="4437063"/>
            <a:ext cx="433387" cy="292100"/>
          </a:xfrm>
          <a:prstGeom prst="triangle">
            <a:avLst>
              <a:gd name="adj" fmla="val 50000"/>
            </a:avLst>
          </a:prstGeom>
          <a:solidFill>
            <a:srgbClr val="00CC99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92527" name="Oval 14"/>
          <p:cNvSpPr>
            <a:spLocks noChangeArrowheads="1"/>
          </p:cNvSpPr>
          <p:nvPr/>
        </p:nvSpPr>
        <p:spPr bwMode="auto">
          <a:xfrm>
            <a:off x="4787900" y="4076700"/>
            <a:ext cx="2665413" cy="576263"/>
          </a:xfrm>
          <a:prstGeom prst="ellips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92528" name="Text Box 15"/>
          <p:cNvSpPr txBox="1">
            <a:spLocks noChangeArrowheads="1"/>
          </p:cNvSpPr>
          <p:nvPr/>
        </p:nvSpPr>
        <p:spPr bwMode="auto">
          <a:xfrm>
            <a:off x="4716463" y="2708275"/>
            <a:ext cx="2736850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>
                <a:solidFill>
                  <a:srgbClr val="000000"/>
                </a:solidFill>
              </a:rPr>
              <a:t>Čekalo se         (šéf uřídí více lidí)</a:t>
            </a:r>
          </a:p>
        </p:txBody>
      </p:sp>
      <p:sp>
        <p:nvSpPr>
          <p:cNvPr id="192529" name="Text Box 16"/>
          <p:cNvSpPr txBox="1">
            <a:spLocks noChangeArrowheads="1"/>
          </p:cNvSpPr>
          <p:nvPr/>
        </p:nvSpPr>
        <p:spPr bwMode="auto">
          <a:xfrm>
            <a:off x="3492500" y="5229225"/>
            <a:ext cx="482441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>
                <a:solidFill>
                  <a:srgbClr val="000000"/>
                </a:solidFill>
              </a:rPr>
              <a:t>Obvykle se stalo (decentralizace)</a:t>
            </a:r>
          </a:p>
        </p:txBody>
      </p:sp>
      <p:sp>
        <p:nvSpPr>
          <p:cNvPr id="192530" name="Text Box 17"/>
          <p:cNvSpPr txBox="1">
            <a:spLocks noChangeArrowheads="1"/>
          </p:cNvSpPr>
          <p:nvPr/>
        </p:nvSpPr>
        <p:spPr bwMode="auto">
          <a:xfrm>
            <a:off x="395288" y="5734050"/>
            <a:ext cx="8264525" cy="823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0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600">
                <a:solidFill>
                  <a:srgbClr val="000000"/>
                </a:solidFill>
              </a:rPr>
              <a:t>Vždy méně středního managementu i u něho změna profesní struktury (větší samostatnost šéfů divizí) při decentralizaci, příčina odporu a neúspěchů!!! Méně středního managementu ubylo při decentralizaci (další důvod výhiodnosti decentralizace)</a:t>
            </a:r>
          </a:p>
        </p:txBody>
      </p:sp>
      <p:sp>
        <p:nvSpPr>
          <p:cNvPr id="192531" name="Text Box 18"/>
          <p:cNvSpPr txBox="1">
            <a:spLocks noChangeArrowheads="1"/>
          </p:cNvSpPr>
          <p:nvPr/>
        </p:nvSpPr>
        <p:spPr bwMode="auto">
          <a:xfrm>
            <a:off x="2268538" y="3357563"/>
            <a:ext cx="1800225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>
                <a:solidFill>
                  <a:srgbClr val="000000"/>
                </a:solidFill>
              </a:rPr>
              <a:t>Původní struktura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9B1456B-F84D-46CD-A340-E5631D9FD0B8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153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93539" name="Text Box 2"/>
          <p:cNvSpPr txBox="1">
            <a:spLocks noChangeArrowheads="1"/>
          </p:cNvSpPr>
          <p:nvPr/>
        </p:nvSpPr>
        <p:spPr bwMode="auto">
          <a:xfrm>
            <a:off x="685800" y="525463"/>
            <a:ext cx="7772400" cy="1311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000">
                <a:solidFill>
                  <a:srgbClr val="000000"/>
                </a:solidFill>
                <a:latin typeface="Comic Sans MS" pitchFamily="64" charset="0"/>
              </a:rPr>
              <a:t>Co se kupodivu v některých případech zjistilo </a:t>
            </a:r>
          </a:p>
        </p:txBody>
      </p:sp>
      <p:sp>
        <p:nvSpPr>
          <p:cNvPr id="193540" name="Text Box 3"/>
          <p:cNvSpPr txBox="1"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lnSpc>
                <a:spcPct val="80000"/>
              </a:lnSpc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>
                <a:solidFill>
                  <a:srgbClr val="000000"/>
                </a:solidFill>
              </a:rPr>
              <a:t>Při pokusu o nízkou hierarchii se neušetřili úředníci</a:t>
            </a:r>
          </a:p>
          <a:p>
            <a:pPr marL="341313" indent="-341313">
              <a:lnSpc>
                <a:spcPct val="80000"/>
              </a:lnSpc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>
                <a:solidFill>
                  <a:srgbClr val="000000"/>
                </a:solidFill>
              </a:rPr>
              <a:t>Jsou náznaky, že se někdy zhoršila kvalita celkového vedení podniku (Jo Owen: Flat Organizations, Flat Results)</a:t>
            </a:r>
          </a:p>
          <a:p>
            <a:pPr marL="741363" lvl="1" indent="-284163">
              <a:lnSpc>
                <a:spcPct val="80000"/>
              </a:lnSpc>
              <a:spcBef>
                <a:spcPts val="6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>
                <a:solidFill>
                  <a:srgbClr val="000000"/>
                </a:solidFill>
              </a:rPr>
              <a:t>Zapomělo na to, že mnohé z inteligence, dovedností, zkušeností a znalostí, které jsou konkurenční výhodou firmy, jsou pouze v hlavách středníhomanagementu</a:t>
            </a:r>
          </a:p>
          <a:p>
            <a:pPr marL="741363" lvl="1" indent="-284163">
              <a:lnSpc>
                <a:spcPct val="80000"/>
              </a:lnSpc>
              <a:spcBef>
                <a:spcPts val="6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>
                <a:solidFill>
                  <a:srgbClr val="000000"/>
                </a:solidFill>
              </a:rPr>
              <a:t>Srv. špatné zkušenosti s business </a:t>
            </a:r>
            <a:r>
              <a:rPr lang="en-US" sz="2400">
                <a:solidFill>
                  <a:srgbClr val="000000"/>
                </a:solidFill>
              </a:rPr>
              <a:t>process </a:t>
            </a:r>
            <a:r>
              <a:rPr lang="cs-CZ" sz="2400">
                <a:solidFill>
                  <a:srgbClr val="000000"/>
                </a:solidFill>
              </a:rPr>
              <a:t>reingeneering (BPR)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9FE602B-AD19-49BA-926E-7021C8C01460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154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94563" name="Text Box 2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400">
                <a:solidFill>
                  <a:srgbClr val="000000"/>
                </a:solidFill>
                <a:latin typeface="Comic Sans MS" pitchFamily="64" charset="0"/>
              </a:rPr>
              <a:t>Co se kupodivu zjistilo</a:t>
            </a:r>
          </a:p>
        </p:txBody>
      </p:sp>
      <p:sp>
        <p:nvSpPr>
          <p:cNvPr id="194564" name="Text Box 3"/>
          <p:cNvSpPr txBox="1"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>
                <a:solidFill>
                  <a:srgbClr val="000000"/>
                </a:solidFill>
              </a:rPr>
              <a:t>Nastala mohutná centralizace a nárůst byrokracie. Místo odstraněných článků formálního hierarchického řízení zaujaly rozšiřující se štábní útvary, jejichž úkolem bylo koordinovat trénink, personální politiku, standardy, kvalitu, komunikaci, finanční kontrolu a celofiremní iniciativy. </a:t>
            </a: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>
                <a:solidFill>
                  <a:srgbClr val="000000"/>
                </a:solidFill>
              </a:rPr>
              <a:t>Rozhodnutí, která dřív vyžadovala 2 - 3 lidi náhle vyžadovala 10 - 20 lidí. </a:t>
            </a:r>
          </a:p>
          <a:p>
            <a:pPr marL="741363" lvl="1" indent="-284163">
              <a:lnSpc>
                <a:spcPct val="90000"/>
              </a:lnSpc>
              <a:spcBef>
                <a:spcPts val="6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>
                <a:solidFill>
                  <a:srgbClr val="000000"/>
                </a:solidFill>
              </a:rPr>
              <a:t>Snaha o alibi??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DC40820-0A64-4914-AB6A-3660D4FE4A45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155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95587" name="Text Box 2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400">
                <a:solidFill>
                  <a:srgbClr val="000000"/>
                </a:solidFill>
                <a:latin typeface="Comic Sans MS" pitchFamily="64" charset="0"/>
              </a:rPr>
              <a:t>Co se kupodivu zjistilo</a:t>
            </a:r>
          </a:p>
        </p:txBody>
      </p:sp>
      <p:sp>
        <p:nvSpPr>
          <p:cNvPr id="195588" name="Text Box 3"/>
          <p:cNvSpPr txBox="1">
            <a:spLocks noChangeArrowheads="1"/>
          </p:cNvSpPr>
          <p:nvPr/>
        </p:nvSpPr>
        <p:spPr bwMode="auto">
          <a:xfrm>
            <a:off x="685800" y="1755775"/>
            <a:ext cx="7772400" cy="4697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lnSpc>
                <a:spcPct val="80000"/>
              </a:lnSpc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>
                <a:solidFill>
                  <a:srgbClr val="000000"/>
                </a:solidFill>
              </a:rPr>
              <a:t>Narůstalo politikaření a zmenšovala se zodpovědnost. </a:t>
            </a:r>
          </a:p>
          <a:p>
            <a:pPr marL="341313" indent="-341313">
              <a:lnSpc>
                <a:spcPct val="80000"/>
              </a:lnSpc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>
                <a:solidFill>
                  <a:srgbClr val="000000"/>
                </a:solidFill>
              </a:rPr>
              <a:t>Manažeři přestávali mluvit jeden s druhým. Tam, kde dřív jeden manažer zavolal druhému, aby s ním něco probral, nebo si dojednal schůzku, nyní nastupovaly sekretářky, které musely koordinovat velké množství diářů. </a:t>
            </a:r>
          </a:p>
          <a:p>
            <a:pPr marL="341313" indent="-341313">
              <a:lnSpc>
                <a:spcPct val="80000"/>
              </a:lnSpc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>
                <a:solidFill>
                  <a:srgbClr val="000000"/>
                </a:solidFill>
              </a:rPr>
              <a:t>Rozmnožily se porady a interní konference.</a:t>
            </a:r>
          </a:p>
          <a:p>
            <a:pPr marL="741363" lvl="1" indent="-284163">
              <a:lnSpc>
                <a:spcPct val="80000"/>
              </a:lnSpc>
              <a:spcBef>
                <a:spcPts val="6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>
                <a:solidFill>
                  <a:srgbClr val="000000"/>
                </a:solidFill>
              </a:rPr>
              <a:t>Často se nevědělo jak na věc když spousta znalostí a dovedností zmizela </a:t>
            </a:r>
          </a:p>
          <a:p>
            <a:pPr marL="741363" lvl="1" indent="-284163">
              <a:lnSpc>
                <a:spcPct val="80000"/>
              </a:lnSpc>
              <a:spcBef>
                <a:spcPts val="6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>
                <a:solidFill>
                  <a:srgbClr val="FF0000"/>
                </a:solidFill>
              </a:rPr>
              <a:t>Domněnka: Použity jemnozrnné služby a komunikace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0A64050-E793-4613-B518-32CAAD544893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156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97635" name="Text Box 2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000">
                <a:solidFill>
                  <a:srgbClr val="000000"/>
                </a:solidFill>
                <a:latin typeface="Comic Sans MS" pitchFamily="64" charset="0"/>
              </a:rPr>
              <a:t>Asi se chybně upravila pravidla řízení</a:t>
            </a:r>
          </a:p>
        </p:txBody>
      </p:sp>
      <p:sp>
        <p:nvSpPr>
          <p:cNvPr id="197636" name="Text Box 3"/>
          <p:cNvSpPr txBox="1"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 dirty="0">
                <a:solidFill>
                  <a:srgbClr val="000000"/>
                </a:solidFill>
              </a:rPr>
              <a:t>Administrativní režie se zavedením automatizace kancelářských prací a dalších informačních technologií zprvu nejen nezmenšila, ale naopak se v širokém spektru odvětví vytrvale zvětšuje. (P. </a:t>
            </a:r>
            <a:r>
              <a:rPr lang="cs-CZ" sz="2400" dirty="0" err="1">
                <a:solidFill>
                  <a:srgbClr val="000000"/>
                </a:solidFill>
              </a:rPr>
              <a:t>Attewell</a:t>
            </a:r>
            <a:r>
              <a:rPr lang="cs-CZ" sz="2400" dirty="0">
                <a:solidFill>
                  <a:srgbClr val="000000"/>
                </a:solidFill>
              </a:rPr>
              <a:t>: </a:t>
            </a:r>
            <a:r>
              <a:rPr lang="cs-CZ" sz="2400" dirty="0" err="1">
                <a:solidFill>
                  <a:srgbClr val="000000"/>
                </a:solidFill>
              </a:rPr>
              <a:t>Information</a:t>
            </a:r>
            <a:r>
              <a:rPr lang="cs-CZ" sz="2400" dirty="0">
                <a:solidFill>
                  <a:srgbClr val="000000"/>
                </a:solidFill>
              </a:rPr>
              <a:t> Technology </a:t>
            </a:r>
            <a:r>
              <a:rPr lang="cs-CZ" sz="2400" dirty="0" err="1">
                <a:solidFill>
                  <a:srgbClr val="000000"/>
                </a:solidFill>
              </a:rPr>
              <a:t>and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the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Productivity</a:t>
            </a:r>
            <a:r>
              <a:rPr lang="cs-CZ" sz="2400" dirty="0">
                <a:solidFill>
                  <a:srgbClr val="000000"/>
                </a:solidFill>
              </a:rPr>
              <a:t> Paradox). </a:t>
            </a:r>
          </a:p>
          <a:p>
            <a:pPr marL="341313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 dirty="0">
                <a:solidFill>
                  <a:srgbClr val="000000"/>
                </a:solidFill>
              </a:rPr>
              <a:t>Špatné zkušenosti s razantní </a:t>
            </a:r>
            <a:r>
              <a:rPr lang="cs-CZ" sz="2400" dirty="0" smtClean="0">
                <a:solidFill>
                  <a:srgbClr val="000000"/>
                </a:solidFill>
              </a:rPr>
              <a:t>změnou </a:t>
            </a:r>
            <a:r>
              <a:rPr lang="cs-CZ" sz="2400" dirty="0">
                <a:solidFill>
                  <a:srgbClr val="000000"/>
                </a:solidFill>
              </a:rPr>
              <a:t>procesů (business </a:t>
            </a:r>
            <a:r>
              <a:rPr lang="cs-CZ" sz="2400" dirty="0" err="1">
                <a:solidFill>
                  <a:srgbClr val="000000"/>
                </a:solidFill>
              </a:rPr>
              <a:t>process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restructuring</a:t>
            </a:r>
            <a:r>
              <a:rPr lang="cs-CZ" sz="2400" dirty="0">
                <a:solidFill>
                  <a:srgbClr val="000000"/>
                </a:solidFill>
              </a:rPr>
              <a:t>, BPR), někdy za vším jen snaha vyhodit staré znalosti se strany nového </a:t>
            </a:r>
            <a:r>
              <a:rPr lang="cs-CZ" sz="2400" dirty="0" smtClean="0">
                <a:solidFill>
                  <a:srgbClr val="000000"/>
                </a:solidFill>
              </a:rPr>
              <a:t>managementu</a:t>
            </a:r>
          </a:p>
          <a:p>
            <a:pPr marL="341313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 dirty="0" smtClean="0">
                <a:solidFill>
                  <a:srgbClr val="000000"/>
                </a:solidFill>
              </a:rPr>
              <a:t>Větší tlak na změnu pravidel je v případě fine </a:t>
            </a:r>
            <a:r>
              <a:rPr lang="cs-CZ" sz="2400" dirty="0" err="1" smtClean="0">
                <a:solidFill>
                  <a:srgbClr val="000000"/>
                </a:solidFill>
              </a:rPr>
              <a:t>grained</a:t>
            </a:r>
            <a:r>
              <a:rPr lang="cs-CZ" sz="2400" dirty="0" smtClean="0">
                <a:solidFill>
                  <a:srgbClr val="000000"/>
                </a:solidFill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</a:rPr>
              <a:t>services</a:t>
            </a:r>
            <a:r>
              <a:rPr lang="cs-CZ" sz="2400" dirty="0" smtClean="0">
                <a:solidFill>
                  <a:srgbClr val="000000"/>
                </a:solidFill>
              </a:rPr>
              <a:t> (malé sužby, krátké zprávy)</a:t>
            </a:r>
          </a:p>
          <a:p>
            <a:pPr marL="341313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sz="2400" dirty="0">
              <a:solidFill>
                <a:srgbClr val="000000"/>
              </a:solidFill>
            </a:endParaRPr>
          </a:p>
          <a:p>
            <a:pPr marL="341313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4D509A7-3D2C-45EE-A541-5B59A5DB6274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157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98659" name="Text Box 2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400">
                <a:solidFill>
                  <a:srgbClr val="000000"/>
                </a:solidFill>
                <a:latin typeface="Comic Sans MS" pitchFamily="64" charset="0"/>
              </a:rPr>
              <a:t>Obrana: Service governance</a:t>
            </a:r>
          </a:p>
        </p:txBody>
      </p:sp>
      <p:sp>
        <p:nvSpPr>
          <p:cNvPr id="198660" name="Text Box 3"/>
          <p:cNvSpPr txBox="1"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spcBef>
                <a:spcPts val="800"/>
              </a:spcBef>
              <a:buFont typeface="Comic Sans MS" pitchFamily="6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3200">
                <a:solidFill>
                  <a:srgbClr val="000000"/>
                </a:solidFill>
                <a:latin typeface="Comic Sans MS" pitchFamily="64" charset="0"/>
              </a:rPr>
              <a:t>Sledování služeb a jejich vývoje</a:t>
            </a:r>
          </a:p>
          <a:p>
            <a:pPr marL="341313" indent="-341313">
              <a:spcBef>
                <a:spcPts val="800"/>
              </a:spcBef>
              <a:buFont typeface="Comic Sans MS" pitchFamily="6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3200">
                <a:solidFill>
                  <a:srgbClr val="000000"/>
                </a:solidFill>
                <a:latin typeface="Comic Sans MS" pitchFamily="64" charset="0"/>
              </a:rPr>
              <a:t>Řízení projektů</a:t>
            </a:r>
          </a:p>
          <a:p>
            <a:pPr marL="341313" indent="-341313">
              <a:spcBef>
                <a:spcPts val="800"/>
              </a:spcBef>
              <a:buFont typeface="Comic Sans MS" pitchFamily="6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3200">
                <a:solidFill>
                  <a:srgbClr val="000000"/>
                </a:solidFill>
                <a:latin typeface="Comic Sans MS" pitchFamily="64" charset="0"/>
              </a:rPr>
              <a:t>Stanovování priorit</a:t>
            </a:r>
          </a:p>
          <a:p>
            <a:pPr marL="341313" indent="-341313">
              <a:spcBef>
                <a:spcPts val="800"/>
              </a:spcBef>
              <a:buFont typeface="Comic Sans MS" pitchFamily="6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3200">
                <a:solidFill>
                  <a:srgbClr val="000000"/>
                </a:solidFill>
                <a:latin typeface="Comic Sans MS" pitchFamily="64" charset="0"/>
              </a:rPr>
              <a:t>Bezpečnost</a:t>
            </a:r>
          </a:p>
          <a:p>
            <a:pPr marL="341313" indent="-341313">
              <a:spcBef>
                <a:spcPts val="800"/>
              </a:spcBef>
              <a:buFont typeface="Comic Sans MS" pitchFamily="6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3200">
                <a:solidFill>
                  <a:srgbClr val="000000"/>
                </a:solidFill>
                <a:latin typeface="Comic Sans MS" pitchFamily="64" charset="0"/>
              </a:rPr>
              <a:t> …..</a:t>
            </a:r>
          </a:p>
          <a:p>
            <a:pPr marL="341313" indent="-341313">
              <a:spcBef>
                <a:spcPts val="8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3200">
                <a:solidFill>
                  <a:srgbClr val="000000"/>
                </a:solidFill>
                <a:latin typeface="Comic Sans MS" pitchFamily="64" charset="0"/>
              </a:rPr>
              <a:t>Musí být za účasti CEO a uživatelů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F27FA77-6F75-4D92-AF7B-19F2AC1B6CED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158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32099" name="Text Box 2"/>
          <p:cNvSpPr txBox="1">
            <a:spLocks noChangeArrowheads="1"/>
          </p:cNvSpPr>
          <p:nvPr/>
        </p:nvSpPr>
        <p:spPr bwMode="auto">
          <a:xfrm>
            <a:off x="242888" y="228600"/>
            <a:ext cx="8505825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400">
                <a:solidFill>
                  <a:srgbClr val="000000"/>
                </a:solidFill>
                <a:latin typeface="Comic Sans MS" pitchFamily="64" charset="0"/>
              </a:rPr>
              <a:t>Přednosti a nevýhody SOA</a:t>
            </a:r>
          </a:p>
        </p:txBody>
      </p:sp>
      <p:sp>
        <p:nvSpPr>
          <p:cNvPr id="132100" name="Text Box 3"/>
          <p:cNvSpPr txBox="1">
            <a:spLocks noChangeArrowheads="1"/>
          </p:cNvSpPr>
          <p:nvPr/>
        </p:nvSpPr>
        <p:spPr bwMode="auto">
          <a:xfrm>
            <a:off x="609600" y="1295400"/>
            <a:ext cx="7924800" cy="5013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1313">
              <a:lnSpc>
                <a:spcPct val="90000"/>
              </a:lnSpc>
              <a:spcBef>
                <a:spcPts val="6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sz="2400">
                <a:solidFill>
                  <a:srgbClr val="000000"/>
                </a:solidFill>
              </a:rPr>
              <a:t>-  Neví se, je-li vůbec možná model driven architecture,  chybějí příklady řešení a CASE nástroje pro SOA</a:t>
            </a:r>
          </a:p>
          <a:p>
            <a:pPr marL="342900" indent="-341313">
              <a:lnSpc>
                <a:spcPct val="90000"/>
              </a:lnSpc>
              <a:spcBef>
                <a:spcPts val="6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sz="2400">
                <a:solidFill>
                  <a:srgbClr val="000000"/>
                </a:solidFill>
              </a:rPr>
              <a:t>-   Problémy s proprietálními řešeními, poněvadž pro ně  nelze vždy použít standardy</a:t>
            </a:r>
          </a:p>
          <a:p>
            <a:pPr marL="741363" lvl="1" indent="-284163">
              <a:lnSpc>
                <a:spcPct val="90000"/>
              </a:lnSpc>
              <a:spcBef>
                <a:spcPts val="500"/>
              </a:spcBef>
              <a:buFont typeface="Arial" charset="0"/>
              <a:buChar char="–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>
                <a:solidFill>
                  <a:srgbClr val="000000"/>
                </a:solidFill>
              </a:rPr>
              <a:t> lze zmírnit správnou strategií (užití XML)</a:t>
            </a:r>
          </a:p>
          <a:p>
            <a:pPr marL="741363" lvl="1" indent="-284163">
              <a:lnSpc>
                <a:spcPct val="90000"/>
              </a:lnSpc>
              <a:spcBef>
                <a:spcPts val="500"/>
              </a:spcBef>
              <a:buFont typeface="Arial" charset="0"/>
              <a:buChar char="–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>
                <a:solidFill>
                  <a:srgbClr val="000000"/>
                </a:solidFill>
              </a:rPr>
              <a:t> může urychlit vznik uživatelských XML jazyků a tím nevýhodu změnit na výhodu </a:t>
            </a:r>
          </a:p>
          <a:p>
            <a:pPr marL="342900" indent="-341313">
              <a:lnSpc>
                <a:spcPct val="90000"/>
              </a:lnSpc>
              <a:spcBef>
                <a:spcPts val="6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sz="2400">
                <a:solidFill>
                  <a:srgbClr val="000000"/>
                </a:solidFill>
              </a:rPr>
              <a:t>+- Nutná úzká spolupráce mezi skoro všemi vývojáři a mnoha uživateli i z nejvyšších postů (CEO se musí účastnit specifikací toho, co bude používat)</a:t>
            </a:r>
          </a:p>
          <a:p>
            <a:pPr marL="342900" indent="-341313">
              <a:lnSpc>
                <a:spcPct val="90000"/>
              </a:lnSpc>
              <a:spcBef>
                <a:spcPts val="6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sz="2400">
                <a:solidFill>
                  <a:srgbClr val="000000"/>
                </a:solidFill>
              </a:rPr>
              <a:t>++ Velmi dobré zkušenosti s provozem (dvacet let bez údržby, viz též zkušenosti s Y2K)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A5E2602-69DC-4F93-9DDD-2952EF6DF765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159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33123" name="Text Box 2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400">
                <a:solidFill>
                  <a:srgbClr val="000000"/>
                </a:solidFill>
                <a:latin typeface="Comic Sans MS" pitchFamily="64" charset="0"/>
              </a:rPr>
              <a:t>Pozorování</a:t>
            </a:r>
          </a:p>
        </p:txBody>
      </p:sp>
      <p:sp>
        <p:nvSpPr>
          <p:cNvPr id="133124" name="Text Box 3"/>
          <p:cNvSpPr txBox="1">
            <a:spLocks noChangeArrowheads="1"/>
          </p:cNvSpPr>
          <p:nvPr/>
        </p:nvSpPr>
        <p:spPr bwMode="auto">
          <a:xfrm>
            <a:off x="304800" y="1676400"/>
            <a:ext cx="8458200" cy="472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lnSpc>
                <a:spcPct val="80000"/>
              </a:lnSpc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>
                <a:solidFill>
                  <a:srgbClr val="000000"/>
                </a:solidFill>
              </a:rPr>
              <a:t>Některé akce musí být dávkové (trvají příliš dlouho, je to nutné z podstaty věci), to platí pro některé algoritmy, pro lidi  a pro procesy reálného světa</a:t>
            </a:r>
          </a:p>
          <a:p>
            <a:pPr marL="341313" indent="-341313">
              <a:lnSpc>
                <a:spcPct val="80000"/>
              </a:lnSpc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>
                <a:solidFill>
                  <a:srgbClr val="000000"/>
                </a:solidFill>
              </a:rPr>
              <a:t>Jsou třeba zásahy dispečera, tj. je třeba agilní provádění procesů</a:t>
            </a:r>
          </a:p>
          <a:p>
            <a:pPr marL="741363" lvl="1" indent="-284163">
              <a:lnSpc>
                <a:spcPct val="80000"/>
              </a:lnSpc>
              <a:spcBef>
                <a:spcPts val="6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>
                <a:solidFill>
                  <a:srgbClr val="000000"/>
                </a:solidFill>
              </a:rPr>
              <a:t>Nečekané nebo vzácné události – </a:t>
            </a:r>
          </a:p>
          <a:p>
            <a:pPr lvl="2">
              <a:lnSpc>
                <a:spcPct val="80000"/>
              </a:lnSpc>
              <a:spcBef>
                <a:spcPts val="5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>
                <a:solidFill>
                  <a:srgbClr val="000000"/>
                </a:solidFill>
              </a:rPr>
              <a:t>nevyplatí se je zahrnovat do rozvrhování (Vonásek je lempl, Pepa se včera ztřískal)</a:t>
            </a:r>
          </a:p>
          <a:p>
            <a:pPr lvl="2">
              <a:lnSpc>
                <a:spcPct val="80000"/>
              </a:lnSpc>
              <a:spcBef>
                <a:spcPts val="5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>
                <a:solidFill>
                  <a:srgbClr val="000000"/>
                </a:solidFill>
              </a:rPr>
              <a:t>Turbulence na trhu nebo u dodavatelů</a:t>
            </a:r>
          </a:p>
          <a:p>
            <a:pPr marL="741363" lvl="1" indent="-284163">
              <a:lnSpc>
                <a:spcPct val="80000"/>
              </a:lnSpc>
              <a:spcBef>
                <a:spcPts val="6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>
                <a:solidFill>
                  <a:srgbClr val="000000"/>
                </a:solidFill>
              </a:rPr>
              <a:t>Kvalita dat</a:t>
            </a:r>
          </a:p>
          <a:p>
            <a:pPr lvl="2">
              <a:lnSpc>
                <a:spcPct val="80000"/>
              </a:lnSpc>
              <a:spcBef>
                <a:spcPts val="5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>
                <a:solidFill>
                  <a:srgbClr val="000000"/>
                </a:solidFill>
              </a:rPr>
              <a:t>Nedostupná, neznámá, nepřesná (mají velký rozptyl)</a:t>
            </a:r>
          </a:p>
          <a:p>
            <a:pPr lvl="2">
              <a:lnSpc>
                <a:spcPct val="80000"/>
              </a:lnSpc>
              <a:spcBef>
                <a:spcPts val="5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>
                <a:solidFill>
                  <a:srgbClr val="000000"/>
                </a:solidFill>
              </a:rPr>
              <a:t>Zřídka potřebná (nevyplatí se sbírat)</a:t>
            </a:r>
          </a:p>
          <a:p>
            <a:pPr marL="741363" lvl="1" indent="-284163">
              <a:lnSpc>
                <a:spcPct val="80000"/>
              </a:lnSpc>
              <a:spcBef>
                <a:spcPts val="6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>
                <a:solidFill>
                  <a:srgbClr val="000000"/>
                </a:solidFill>
              </a:rPr>
              <a:t>Potřeba využít inteligenci lidí jako součásti procesů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to dopadlo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7321" y="1268760"/>
            <a:ext cx="8229600" cy="5374178"/>
          </a:xfrm>
        </p:spPr>
        <p:txBody>
          <a:bodyPr/>
          <a:lstStyle/>
          <a:p>
            <a:r>
              <a:rPr lang="cs-CZ" dirty="0" smtClean="0"/>
              <a:t>Dva subjekty komunikující pomocí byznys dokumentů v podstatě p2p protokolem</a:t>
            </a:r>
            <a:endParaRPr lang="en-US" dirty="0"/>
          </a:p>
        </p:txBody>
      </p:sp>
      <p:sp>
        <p:nvSpPr>
          <p:cNvPr id="4" name="Veselý obličej 3"/>
          <p:cNvSpPr/>
          <p:nvPr/>
        </p:nvSpPr>
        <p:spPr>
          <a:xfrm>
            <a:off x="4234251" y="2451418"/>
            <a:ext cx="698376" cy="746414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2650075" y="2430351"/>
            <a:ext cx="3744416" cy="13435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ovéPole 5"/>
          <p:cNvSpPr txBox="1"/>
          <p:nvPr/>
        </p:nvSpPr>
        <p:spPr>
          <a:xfrm>
            <a:off x="2650075" y="3341848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         </a:t>
            </a:r>
            <a:r>
              <a:rPr lang="cs-CZ" sz="2400" dirty="0" err="1" smtClean="0"/>
              <a:t>Spreadsheet+DMS</a:t>
            </a:r>
            <a:endParaRPr lang="en-US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1255798" y="5202778"/>
            <a:ext cx="5976663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Existující informační systém nemocnice</a:t>
            </a:r>
            <a:endParaRPr lang="en-US" sz="2800" dirty="0"/>
          </a:p>
        </p:txBody>
      </p:sp>
      <p:cxnSp>
        <p:nvCxnSpPr>
          <p:cNvPr id="9" name="Přímá spojnice se šipkou 8"/>
          <p:cNvCxnSpPr>
            <a:stCxn id="5" idx="2"/>
          </p:cNvCxnSpPr>
          <p:nvPr/>
        </p:nvCxnSpPr>
        <p:spPr>
          <a:xfrm>
            <a:off x="4522283" y="3773896"/>
            <a:ext cx="0" cy="1428882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4788024" y="3933056"/>
            <a:ext cx="2454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Byznys dokumenty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113589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40DC68F-FF6E-4345-9577-C2043956F460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160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34147" name="Text Box 2"/>
          <p:cNvSpPr txBox="1">
            <a:spLocks noChangeArrowheads="1"/>
          </p:cNvSpPr>
          <p:nvPr/>
        </p:nvSpPr>
        <p:spPr bwMode="auto">
          <a:xfrm>
            <a:off x="685800" y="228600"/>
            <a:ext cx="77724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400">
                <a:solidFill>
                  <a:srgbClr val="000000"/>
                </a:solidFill>
                <a:latin typeface="Comic Sans MS" pitchFamily="64" charset="0"/>
              </a:rPr>
              <a:t>Neinteraktivní komunikace</a:t>
            </a:r>
          </a:p>
        </p:txBody>
      </p:sp>
      <p:sp>
        <p:nvSpPr>
          <p:cNvPr id="134148" name="Text Box 3"/>
          <p:cNvSpPr txBox="1">
            <a:spLocks noChangeArrowheads="1"/>
          </p:cNvSpPr>
          <p:nvPr/>
        </p:nvSpPr>
        <p:spPr bwMode="auto">
          <a:xfrm>
            <a:off x="228600" y="1295400"/>
            <a:ext cx="8915400" cy="495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1313">
              <a:spcBef>
                <a:spcPts val="8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sz="3200">
                <a:solidFill>
                  <a:srgbClr val="000000"/>
                </a:solidFill>
              </a:rPr>
              <a:t>Spolupráce plánovacích algoritmů s provozem vyžaduje inteligenci při přenosu požadavků</a:t>
            </a:r>
          </a:p>
        </p:txBody>
      </p:sp>
      <p:sp>
        <p:nvSpPr>
          <p:cNvPr id="134149" name="Text Box 4"/>
          <p:cNvSpPr txBox="1">
            <a:spLocks noChangeArrowheads="1"/>
          </p:cNvSpPr>
          <p:nvPr/>
        </p:nvSpPr>
        <p:spPr bwMode="auto">
          <a:xfrm>
            <a:off x="3200400" y="2492375"/>
            <a:ext cx="2286000" cy="460375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>
                <a:solidFill>
                  <a:srgbClr val="000000"/>
                </a:solidFill>
                <a:latin typeface="Times New Roman" pitchFamily="16" charset="0"/>
              </a:rPr>
              <a:t>Podnik</a:t>
            </a:r>
          </a:p>
        </p:txBody>
      </p:sp>
      <p:sp>
        <p:nvSpPr>
          <p:cNvPr id="134150" name="Text Box 5"/>
          <p:cNvSpPr txBox="1">
            <a:spLocks noChangeArrowheads="1"/>
          </p:cNvSpPr>
          <p:nvPr/>
        </p:nvSpPr>
        <p:spPr bwMode="auto">
          <a:xfrm>
            <a:off x="3581400" y="2895600"/>
            <a:ext cx="1577975" cy="460375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>
                <a:solidFill>
                  <a:srgbClr val="000000"/>
                </a:solidFill>
                <a:latin typeface="Times New Roman" pitchFamily="16" charset="0"/>
              </a:rPr>
              <a:t>Plánovač</a:t>
            </a:r>
          </a:p>
        </p:txBody>
      </p:sp>
      <p:sp>
        <p:nvSpPr>
          <p:cNvPr id="134151" name="Text Box 6"/>
          <p:cNvSpPr txBox="1">
            <a:spLocks noChangeArrowheads="1"/>
          </p:cNvSpPr>
          <p:nvPr/>
        </p:nvSpPr>
        <p:spPr bwMode="auto">
          <a:xfrm>
            <a:off x="3505200" y="3886200"/>
            <a:ext cx="1577975" cy="460375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>
                <a:solidFill>
                  <a:srgbClr val="000000"/>
                </a:solidFill>
                <a:latin typeface="Times New Roman" pitchFamily="16" charset="0"/>
              </a:rPr>
              <a:t>Rozvrh</a:t>
            </a:r>
          </a:p>
        </p:txBody>
      </p:sp>
      <p:sp>
        <p:nvSpPr>
          <p:cNvPr id="134152" name="Text Box 7"/>
          <p:cNvSpPr txBox="1">
            <a:spLocks noChangeArrowheads="1"/>
          </p:cNvSpPr>
          <p:nvPr/>
        </p:nvSpPr>
        <p:spPr bwMode="auto">
          <a:xfrm>
            <a:off x="5029200" y="3886200"/>
            <a:ext cx="282575" cy="4572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4153" name="Text Box 8"/>
          <p:cNvSpPr txBox="1">
            <a:spLocks noChangeArrowheads="1"/>
          </p:cNvSpPr>
          <p:nvPr/>
        </p:nvSpPr>
        <p:spPr bwMode="auto">
          <a:xfrm>
            <a:off x="914400" y="5029200"/>
            <a:ext cx="1600200" cy="642938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800">
                <a:solidFill>
                  <a:srgbClr val="000000"/>
                </a:solidFill>
                <a:latin typeface="Times New Roman" pitchFamily="16" charset="0"/>
              </a:rPr>
              <a:t>Technologický subsystém</a:t>
            </a:r>
          </a:p>
        </p:txBody>
      </p:sp>
      <p:sp>
        <p:nvSpPr>
          <p:cNvPr id="134154" name="Text Box 9"/>
          <p:cNvSpPr txBox="1">
            <a:spLocks noChangeArrowheads="1"/>
          </p:cNvSpPr>
          <p:nvPr/>
        </p:nvSpPr>
        <p:spPr bwMode="auto">
          <a:xfrm>
            <a:off x="6019800" y="4953000"/>
            <a:ext cx="1600200" cy="642938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800">
                <a:solidFill>
                  <a:srgbClr val="000000"/>
                </a:solidFill>
                <a:latin typeface="Times New Roman" pitchFamily="16" charset="0"/>
              </a:rPr>
              <a:t>Technologický subsystém</a:t>
            </a:r>
          </a:p>
        </p:txBody>
      </p:sp>
      <p:sp>
        <p:nvSpPr>
          <p:cNvPr id="134155" name="Text Box 10"/>
          <p:cNvSpPr txBox="1">
            <a:spLocks noChangeArrowheads="1"/>
          </p:cNvSpPr>
          <p:nvPr/>
        </p:nvSpPr>
        <p:spPr bwMode="auto">
          <a:xfrm>
            <a:off x="3505200" y="5029200"/>
            <a:ext cx="1600200" cy="642938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800">
                <a:solidFill>
                  <a:srgbClr val="000000"/>
                </a:solidFill>
                <a:latin typeface="Times New Roman" pitchFamily="16" charset="0"/>
              </a:rPr>
              <a:t>Technologický subsystém</a:t>
            </a:r>
          </a:p>
        </p:txBody>
      </p:sp>
      <p:sp>
        <p:nvSpPr>
          <p:cNvPr id="134156" name="Line 11"/>
          <p:cNvSpPr>
            <a:spLocks noChangeShapeType="1"/>
          </p:cNvSpPr>
          <p:nvPr/>
        </p:nvSpPr>
        <p:spPr bwMode="auto">
          <a:xfrm flipV="1">
            <a:off x="1752600" y="4189413"/>
            <a:ext cx="1752600" cy="841375"/>
          </a:xfrm>
          <a:prstGeom prst="line">
            <a:avLst/>
          </a:prstGeom>
          <a:noFill/>
          <a:ln w="255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34157" name="Line 12"/>
          <p:cNvSpPr>
            <a:spLocks noChangeShapeType="1"/>
          </p:cNvSpPr>
          <p:nvPr/>
        </p:nvSpPr>
        <p:spPr bwMode="auto">
          <a:xfrm flipV="1">
            <a:off x="4343400" y="4341813"/>
            <a:ext cx="1588" cy="688975"/>
          </a:xfrm>
          <a:prstGeom prst="line">
            <a:avLst/>
          </a:prstGeom>
          <a:noFill/>
          <a:ln w="255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34158" name="Line 13"/>
          <p:cNvSpPr>
            <a:spLocks noChangeShapeType="1"/>
          </p:cNvSpPr>
          <p:nvPr/>
        </p:nvSpPr>
        <p:spPr bwMode="auto">
          <a:xfrm flipH="1" flipV="1">
            <a:off x="5103813" y="4341813"/>
            <a:ext cx="1679575" cy="612775"/>
          </a:xfrm>
          <a:prstGeom prst="line">
            <a:avLst/>
          </a:prstGeom>
          <a:noFill/>
          <a:ln w="255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34159" name="Line 14"/>
          <p:cNvSpPr>
            <a:spLocks noChangeShapeType="1"/>
          </p:cNvSpPr>
          <p:nvPr/>
        </p:nvSpPr>
        <p:spPr bwMode="auto">
          <a:xfrm flipH="1">
            <a:off x="2208213" y="4114800"/>
            <a:ext cx="1298575" cy="1588"/>
          </a:xfrm>
          <a:prstGeom prst="line">
            <a:avLst/>
          </a:prstGeom>
          <a:noFill/>
          <a:ln w="255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34160" name="Line 15"/>
          <p:cNvSpPr>
            <a:spLocks noChangeShapeType="1"/>
          </p:cNvSpPr>
          <p:nvPr/>
        </p:nvSpPr>
        <p:spPr bwMode="auto">
          <a:xfrm>
            <a:off x="4343400" y="3352800"/>
            <a:ext cx="1588" cy="533400"/>
          </a:xfrm>
          <a:prstGeom prst="line">
            <a:avLst/>
          </a:prstGeom>
          <a:noFill/>
          <a:ln w="25560" cap="sq">
            <a:solidFill>
              <a:srgbClr val="000000"/>
            </a:solidFill>
            <a:prstDash val="sysDot"/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34161" name="Line 16"/>
          <p:cNvSpPr>
            <a:spLocks noChangeShapeType="1"/>
          </p:cNvSpPr>
          <p:nvPr/>
        </p:nvSpPr>
        <p:spPr bwMode="auto">
          <a:xfrm>
            <a:off x="5638800" y="3124200"/>
            <a:ext cx="685800" cy="1588"/>
          </a:xfrm>
          <a:prstGeom prst="line">
            <a:avLst/>
          </a:prstGeom>
          <a:noFill/>
          <a:ln w="25560" cap="sq">
            <a:solidFill>
              <a:srgbClr val="000000"/>
            </a:solidFill>
            <a:prstDash val="sysDot"/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34162" name="Text Box 17"/>
          <p:cNvSpPr txBox="1">
            <a:spLocks noChangeArrowheads="1"/>
          </p:cNvSpPr>
          <p:nvPr/>
        </p:nvSpPr>
        <p:spPr bwMode="auto">
          <a:xfrm>
            <a:off x="6400800" y="2743200"/>
            <a:ext cx="18288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>
                <a:solidFill>
                  <a:srgbClr val="000000"/>
                </a:solidFill>
                <a:latin typeface="Times New Roman" pitchFamily="16" charset="0"/>
              </a:rPr>
              <a:t>Dávková</a:t>
            </a:r>
          </a:p>
        </p:txBody>
      </p:sp>
      <p:sp>
        <p:nvSpPr>
          <p:cNvPr id="134163" name="Line 18"/>
          <p:cNvSpPr>
            <a:spLocks noChangeShapeType="1"/>
          </p:cNvSpPr>
          <p:nvPr/>
        </p:nvSpPr>
        <p:spPr bwMode="auto">
          <a:xfrm flipH="1">
            <a:off x="5637213" y="3886200"/>
            <a:ext cx="688975" cy="1588"/>
          </a:xfrm>
          <a:prstGeom prst="line">
            <a:avLst/>
          </a:prstGeom>
          <a:noFill/>
          <a:ln w="255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34164" name="Text Box 19"/>
          <p:cNvSpPr txBox="1">
            <a:spLocks noChangeArrowheads="1"/>
          </p:cNvSpPr>
          <p:nvPr/>
        </p:nvSpPr>
        <p:spPr bwMode="auto">
          <a:xfrm>
            <a:off x="6324600" y="3505200"/>
            <a:ext cx="18288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>
                <a:solidFill>
                  <a:srgbClr val="000000"/>
                </a:solidFill>
                <a:latin typeface="Times New Roman" pitchFamily="16" charset="0"/>
              </a:rPr>
              <a:t>Interaktivní</a:t>
            </a:r>
          </a:p>
        </p:txBody>
      </p:sp>
      <p:sp>
        <p:nvSpPr>
          <p:cNvPr id="134165" name="Text Box 20"/>
          <p:cNvSpPr txBox="1">
            <a:spLocks noChangeArrowheads="1"/>
          </p:cNvSpPr>
          <p:nvPr/>
        </p:nvSpPr>
        <p:spPr bwMode="auto">
          <a:xfrm>
            <a:off x="6324600" y="3733800"/>
            <a:ext cx="18288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>
                <a:solidFill>
                  <a:srgbClr val="000000"/>
                </a:solidFill>
                <a:latin typeface="Times New Roman" pitchFamily="16" charset="0"/>
              </a:rPr>
              <a:t>komunikace</a:t>
            </a:r>
          </a:p>
        </p:txBody>
      </p:sp>
      <p:sp>
        <p:nvSpPr>
          <p:cNvPr id="134166" name="Text Box 21"/>
          <p:cNvSpPr txBox="1">
            <a:spLocks noChangeArrowheads="1"/>
          </p:cNvSpPr>
          <p:nvPr/>
        </p:nvSpPr>
        <p:spPr bwMode="auto">
          <a:xfrm>
            <a:off x="6400800" y="2971800"/>
            <a:ext cx="18288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>
                <a:solidFill>
                  <a:srgbClr val="000000"/>
                </a:solidFill>
                <a:latin typeface="Times New Roman" pitchFamily="16" charset="0"/>
              </a:rPr>
              <a:t>výměna dat</a:t>
            </a:r>
          </a:p>
        </p:txBody>
      </p:sp>
      <p:sp>
        <p:nvSpPr>
          <p:cNvPr id="134167" name="Text Box 22"/>
          <p:cNvSpPr txBox="1">
            <a:spLocks noChangeArrowheads="1"/>
          </p:cNvSpPr>
          <p:nvPr/>
        </p:nvSpPr>
        <p:spPr bwMode="auto">
          <a:xfrm>
            <a:off x="990600" y="3886200"/>
            <a:ext cx="1371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>
                <a:solidFill>
                  <a:srgbClr val="000000"/>
                </a:solidFill>
                <a:latin typeface="Times New Roman" pitchFamily="16" charset="0"/>
              </a:rPr>
              <a:t>Dispečer</a:t>
            </a:r>
          </a:p>
        </p:txBody>
      </p:sp>
      <p:sp>
        <p:nvSpPr>
          <p:cNvPr id="134168" name="Text Box 23"/>
          <p:cNvSpPr txBox="1">
            <a:spLocks noChangeArrowheads="1"/>
          </p:cNvSpPr>
          <p:nvPr/>
        </p:nvSpPr>
        <p:spPr bwMode="auto">
          <a:xfrm>
            <a:off x="990600" y="2895600"/>
            <a:ext cx="1952625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>
                <a:solidFill>
                  <a:srgbClr val="000000"/>
                </a:solidFill>
                <a:latin typeface="Times New Roman" pitchFamily="16" charset="0"/>
              </a:rPr>
              <a:t>Plánování v noci,</a:t>
            </a:r>
          </a:p>
        </p:txBody>
      </p:sp>
      <p:sp>
        <p:nvSpPr>
          <p:cNvPr id="134169" name="Line 24"/>
          <p:cNvSpPr>
            <a:spLocks noChangeShapeType="1"/>
          </p:cNvSpPr>
          <p:nvPr/>
        </p:nvSpPr>
        <p:spPr bwMode="auto">
          <a:xfrm flipV="1">
            <a:off x="2590800" y="3198813"/>
            <a:ext cx="1066800" cy="79375"/>
          </a:xfrm>
          <a:prstGeom prst="line">
            <a:avLst/>
          </a:prstGeom>
          <a:noFill/>
          <a:ln w="25560" cap="sq">
            <a:solidFill>
              <a:srgbClr val="000000"/>
            </a:solidFill>
            <a:prstDash val="lgDash"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34170" name="Text Box 25"/>
          <p:cNvSpPr txBox="1">
            <a:spLocks noChangeArrowheads="1"/>
          </p:cNvSpPr>
          <p:nvPr/>
        </p:nvSpPr>
        <p:spPr bwMode="auto">
          <a:xfrm>
            <a:off x="987425" y="3124200"/>
            <a:ext cx="2047875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>
                <a:solidFill>
                  <a:srgbClr val="000000"/>
                </a:solidFill>
                <a:latin typeface="Times New Roman" pitchFamily="16" charset="0"/>
              </a:rPr>
              <a:t>neboť běží dlouho</a:t>
            </a:r>
          </a:p>
        </p:txBody>
      </p:sp>
      <p:sp>
        <p:nvSpPr>
          <p:cNvPr id="134171" name="Line 26"/>
          <p:cNvSpPr>
            <a:spLocks noChangeShapeType="1"/>
          </p:cNvSpPr>
          <p:nvPr/>
        </p:nvSpPr>
        <p:spPr bwMode="auto">
          <a:xfrm>
            <a:off x="3657600" y="3886200"/>
            <a:ext cx="1588" cy="4572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4BA0A80-164A-4FE3-8D01-A0257E0D26BE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161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35171" name="Text Box 2"/>
          <p:cNvSpPr txBox="1">
            <a:spLocks noChangeArrowheads="1"/>
          </p:cNvSpPr>
          <p:nvPr/>
        </p:nvSpPr>
        <p:spPr bwMode="auto">
          <a:xfrm>
            <a:off x="685800" y="525463"/>
            <a:ext cx="7772400" cy="1311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000">
                <a:solidFill>
                  <a:srgbClr val="000000"/>
                </a:solidFill>
                <a:latin typeface="Comic Sans MS" pitchFamily="64" charset="0"/>
              </a:rPr>
              <a:t>Další důvody, proč je třeba dispečer</a:t>
            </a:r>
          </a:p>
        </p:txBody>
      </p:sp>
      <p:sp>
        <p:nvSpPr>
          <p:cNvPr id="135172" name="Text Box 3"/>
          <p:cNvSpPr txBox="1"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spcBef>
                <a:spcPts val="800"/>
              </a:spcBef>
              <a:buFont typeface="Arial Narrow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3200">
                <a:solidFill>
                  <a:srgbClr val="000000"/>
                </a:solidFill>
                <a:latin typeface="Arial Narrow" pitchFamily="32" charset="0"/>
              </a:rPr>
              <a:t>Data jsou nevčasná, neboť plánovací algoritmy jsou pomalé, změny se musí přesto udělat rychle, tj. musí je udělat člověk, aby výroba či obchodní proces nestály, když se objeví nečekaná překážka</a:t>
            </a:r>
          </a:p>
          <a:p>
            <a:pPr marL="341313" indent="-341313">
              <a:spcBef>
                <a:spcPts val="800"/>
              </a:spcBef>
              <a:buFont typeface="Arial Narrow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3200">
                <a:solidFill>
                  <a:srgbClr val="000000"/>
                </a:solidFill>
                <a:latin typeface="Arial Narrow" pitchFamily="32" charset="0"/>
              </a:rPr>
              <a:t>Data jsou nepřesná </a:t>
            </a:r>
            <a:r>
              <a:rPr lang="cs-CZ" sz="3200">
                <a:solidFill>
                  <a:srgbClr val="000000"/>
                </a:solidFill>
                <a:latin typeface="Symbol" pitchFamily="16" charset="2"/>
              </a:rPr>
              <a:t></a:t>
            </a:r>
            <a:r>
              <a:rPr lang="cs-CZ" sz="3200">
                <a:solidFill>
                  <a:srgbClr val="000000"/>
                </a:solidFill>
                <a:latin typeface="Arial Narrow" pitchFamily="32" charset="0"/>
              </a:rPr>
              <a:t>plán je nedokonalý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6704983-FB47-441C-86AE-A0EDB9B28192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162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36195" name="Text Box 2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400">
                <a:solidFill>
                  <a:srgbClr val="000000"/>
                </a:solidFill>
                <a:latin typeface="Arial Narrow" pitchFamily="32" charset="0"/>
              </a:rPr>
              <a:t>Řízení na buffery</a:t>
            </a:r>
          </a:p>
        </p:txBody>
      </p:sp>
      <p:sp>
        <p:nvSpPr>
          <p:cNvPr id="136196" name="Text Box 3"/>
          <p:cNvSpPr txBox="1">
            <a:spLocks noChangeArrowheads="1"/>
          </p:cNvSpPr>
          <p:nvPr/>
        </p:nvSpPr>
        <p:spPr bwMode="auto">
          <a:xfrm>
            <a:off x="685800" y="1700213"/>
            <a:ext cx="7772400" cy="4395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spcBef>
                <a:spcPts val="800"/>
              </a:spcBef>
              <a:buFont typeface="Arial Narrow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3200">
                <a:solidFill>
                  <a:srgbClr val="000000"/>
                </a:solidFill>
                <a:latin typeface="Arial Narrow" pitchFamily="32" charset="0"/>
              </a:rPr>
              <a:t>Před každým pracovištěm fronta požadavků (buffer požadavků)</a:t>
            </a:r>
          </a:p>
        </p:txBody>
      </p:sp>
      <p:sp>
        <p:nvSpPr>
          <p:cNvPr id="136197" name="Rectangle 4"/>
          <p:cNvSpPr>
            <a:spLocks noChangeArrowheads="1"/>
          </p:cNvSpPr>
          <p:nvPr/>
        </p:nvSpPr>
        <p:spPr bwMode="auto">
          <a:xfrm>
            <a:off x="1403350" y="3141663"/>
            <a:ext cx="360363" cy="287337"/>
          </a:xfrm>
          <a:prstGeom prst="rect">
            <a:avLst/>
          </a:prstGeom>
          <a:solidFill>
            <a:srgbClr val="00CC99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6198" name="Rectangle 5"/>
          <p:cNvSpPr>
            <a:spLocks noChangeArrowheads="1"/>
          </p:cNvSpPr>
          <p:nvPr/>
        </p:nvSpPr>
        <p:spPr bwMode="auto">
          <a:xfrm>
            <a:off x="3203575" y="3141663"/>
            <a:ext cx="360363" cy="287337"/>
          </a:xfrm>
          <a:prstGeom prst="rect">
            <a:avLst/>
          </a:prstGeom>
          <a:solidFill>
            <a:srgbClr val="00CC99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6199" name="Rectangle 6"/>
          <p:cNvSpPr>
            <a:spLocks noChangeArrowheads="1"/>
          </p:cNvSpPr>
          <p:nvPr/>
        </p:nvSpPr>
        <p:spPr bwMode="auto">
          <a:xfrm>
            <a:off x="4643438" y="3141663"/>
            <a:ext cx="360362" cy="287337"/>
          </a:xfrm>
          <a:prstGeom prst="rect">
            <a:avLst/>
          </a:prstGeom>
          <a:solidFill>
            <a:srgbClr val="00CC99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6200" name="Rectangle 7"/>
          <p:cNvSpPr>
            <a:spLocks noChangeArrowheads="1"/>
          </p:cNvSpPr>
          <p:nvPr/>
        </p:nvSpPr>
        <p:spPr bwMode="auto">
          <a:xfrm>
            <a:off x="6227763" y="3141663"/>
            <a:ext cx="360362" cy="287337"/>
          </a:xfrm>
          <a:prstGeom prst="rect">
            <a:avLst/>
          </a:prstGeom>
          <a:solidFill>
            <a:srgbClr val="00CC99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6201" name="Freeform 8"/>
          <p:cNvSpPr>
            <a:spLocks noChangeArrowheads="1"/>
          </p:cNvSpPr>
          <p:nvPr/>
        </p:nvSpPr>
        <p:spPr bwMode="auto">
          <a:xfrm>
            <a:off x="1116013" y="3213100"/>
            <a:ext cx="73025" cy="215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CC99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6202" name="Freeform 9"/>
          <p:cNvSpPr>
            <a:spLocks noChangeArrowheads="1"/>
          </p:cNvSpPr>
          <p:nvPr/>
        </p:nvSpPr>
        <p:spPr bwMode="auto">
          <a:xfrm>
            <a:off x="2843213" y="3213100"/>
            <a:ext cx="73025" cy="215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CC99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6203" name="Freeform 10"/>
          <p:cNvSpPr>
            <a:spLocks noChangeArrowheads="1"/>
          </p:cNvSpPr>
          <p:nvPr/>
        </p:nvSpPr>
        <p:spPr bwMode="auto">
          <a:xfrm>
            <a:off x="4284663" y="3213100"/>
            <a:ext cx="73025" cy="215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CC99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6204" name="Freeform 11"/>
          <p:cNvSpPr>
            <a:spLocks noChangeArrowheads="1"/>
          </p:cNvSpPr>
          <p:nvPr/>
        </p:nvSpPr>
        <p:spPr bwMode="auto">
          <a:xfrm>
            <a:off x="5867400" y="3213100"/>
            <a:ext cx="73025" cy="215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CC99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6205" name="Line 12"/>
          <p:cNvSpPr>
            <a:spLocks noChangeShapeType="1"/>
          </p:cNvSpPr>
          <p:nvPr/>
        </p:nvSpPr>
        <p:spPr bwMode="auto">
          <a:xfrm>
            <a:off x="900113" y="3284538"/>
            <a:ext cx="215900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36206" name="Line 13"/>
          <p:cNvSpPr>
            <a:spLocks noChangeShapeType="1"/>
          </p:cNvSpPr>
          <p:nvPr/>
        </p:nvSpPr>
        <p:spPr bwMode="auto">
          <a:xfrm>
            <a:off x="1187450" y="3213100"/>
            <a:ext cx="215900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36207" name="Line 14"/>
          <p:cNvSpPr>
            <a:spLocks noChangeShapeType="1"/>
          </p:cNvSpPr>
          <p:nvPr/>
        </p:nvSpPr>
        <p:spPr bwMode="auto">
          <a:xfrm>
            <a:off x="1763713" y="3284538"/>
            <a:ext cx="1079500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36208" name="Line 15"/>
          <p:cNvSpPr>
            <a:spLocks noChangeShapeType="1"/>
          </p:cNvSpPr>
          <p:nvPr/>
        </p:nvSpPr>
        <p:spPr bwMode="auto">
          <a:xfrm>
            <a:off x="2916238" y="3284538"/>
            <a:ext cx="215900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36209" name="Line 16"/>
          <p:cNvSpPr>
            <a:spLocks noChangeShapeType="1"/>
          </p:cNvSpPr>
          <p:nvPr/>
        </p:nvSpPr>
        <p:spPr bwMode="auto">
          <a:xfrm>
            <a:off x="3563938" y="3284538"/>
            <a:ext cx="720725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36210" name="Line 17"/>
          <p:cNvSpPr>
            <a:spLocks noChangeShapeType="1"/>
          </p:cNvSpPr>
          <p:nvPr/>
        </p:nvSpPr>
        <p:spPr bwMode="auto">
          <a:xfrm>
            <a:off x="4356100" y="3284538"/>
            <a:ext cx="287338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36211" name="Line 18"/>
          <p:cNvSpPr>
            <a:spLocks noChangeShapeType="1"/>
          </p:cNvSpPr>
          <p:nvPr/>
        </p:nvSpPr>
        <p:spPr bwMode="auto">
          <a:xfrm>
            <a:off x="5003800" y="3284538"/>
            <a:ext cx="936625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36212" name="Line 19"/>
          <p:cNvSpPr>
            <a:spLocks noChangeShapeType="1"/>
          </p:cNvSpPr>
          <p:nvPr/>
        </p:nvSpPr>
        <p:spPr bwMode="auto">
          <a:xfrm>
            <a:off x="6011863" y="3284538"/>
            <a:ext cx="215900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36213" name="Text Box 20"/>
          <p:cNvSpPr txBox="1">
            <a:spLocks noChangeArrowheads="1"/>
          </p:cNvSpPr>
          <p:nvPr/>
        </p:nvSpPr>
        <p:spPr bwMode="auto">
          <a:xfrm>
            <a:off x="1042988" y="3716338"/>
            <a:ext cx="7273925" cy="2112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>
                <a:solidFill>
                  <a:srgbClr val="000000"/>
                </a:solidFill>
                <a:latin typeface="Arial Narrow" pitchFamily="32" charset="0"/>
              </a:rPr>
              <a:t>Mistr sleduje buffery a hledá pro dané pracoviště práci, když se jeho bufer nepříjemně zkracuje (řízení na průšvih, ale na průšvih, který nastane v budoucnosti). Mistr nemusí zasahovat, když je plán OK</a:t>
            </a:r>
          </a:p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>
                <a:solidFill>
                  <a:srgbClr val="000000"/>
                </a:solidFill>
                <a:latin typeface="Arial Narrow" pitchFamily="32" charset="0"/>
              </a:rPr>
              <a:t>Nutné pro výroby s krátkými sériemi a velkou variabilitou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7A1767F-41BF-441E-A514-A0FADDF60EE7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163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37219" name="Rectangle 2"/>
          <p:cNvSpPr>
            <a:spLocks noChangeArrowheads="1"/>
          </p:cNvSpPr>
          <p:nvPr/>
        </p:nvSpPr>
        <p:spPr bwMode="auto">
          <a:xfrm>
            <a:off x="595313" y="1425575"/>
            <a:ext cx="77787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>
                <a:solidFill>
                  <a:srgbClr val="000000"/>
                </a:solidFill>
                <a:latin typeface="Times New Roman" pitchFamily="16" charset="0"/>
              </a:rPr>
              <a:t> </a:t>
            </a:r>
          </a:p>
        </p:txBody>
      </p:sp>
      <p:sp>
        <p:nvSpPr>
          <p:cNvPr id="137220" name="Rectangle 3"/>
          <p:cNvSpPr>
            <a:spLocks noChangeArrowheads="1"/>
          </p:cNvSpPr>
          <p:nvPr/>
        </p:nvSpPr>
        <p:spPr bwMode="auto">
          <a:xfrm>
            <a:off x="549275" y="2246313"/>
            <a:ext cx="1100138" cy="635000"/>
          </a:xfrm>
          <a:prstGeom prst="rect">
            <a:avLst/>
          </a:prstGeom>
          <a:solidFill>
            <a:srgbClr val="FFFFFF"/>
          </a:solidFill>
          <a:ln w="1584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7221" name="Rectangle 4"/>
          <p:cNvSpPr>
            <a:spLocks noChangeArrowheads="1"/>
          </p:cNvSpPr>
          <p:nvPr/>
        </p:nvSpPr>
        <p:spPr bwMode="auto">
          <a:xfrm>
            <a:off x="560388" y="2324100"/>
            <a:ext cx="609600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 b="1">
                <a:solidFill>
                  <a:srgbClr val="000000"/>
                </a:solidFill>
                <a:latin typeface="Times New Roman" pitchFamily="16" charset="0"/>
              </a:rPr>
              <a:t>Prac</a:t>
            </a:r>
          </a:p>
        </p:txBody>
      </p:sp>
      <p:sp>
        <p:nvSpPr>
          <p:cNvPr id="137222" name="Rectangle 5"/>
          <p:cNvSpPr>
            <a:spLocks noChangeArrowheads="1"/>
          </p:cNvSpPr>
          <p:nvPr/>
        </p:nvSpPr>
        <p:spPr bwMode="auto">
          <a:xfrm>
            <a:off x="1276350" y="2300288"/>
            <a:ext cx="152400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 b="1">
                <a:solidFill>
                  <a:srgbClr val="000000"/>
                </a:solidFill>
                <a:latin typeface="Times New Roman" pitchFamily="16" charset="0"/>
              </a:rPr>
              <a:t>1</a:t>
            </a:r>
          </a:p>
        </p:txBody>
      </p:sp>
      <p:sp>
        <p:nvSpPr>
          <p:cNvPr id="137223" name="Rectangle 6"/>
          <p:cNvSpPr>
            <a:spLocks noChangeArrowheads="1"/>
          </p:cNvSpPr>
          <p:nvPr/>
        </p:nvSpPr>
        <p:spPr bwMode="auto">
          <a:xfrm>
            <a:off x="974725" y="2679700"/>
            <a:ext cx="77788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 b="1">
                <a:solidFill>
                  <a:srgbClr val="000000"/>
                </a:solidFill>
                <a:latin typeface="Times New Roman" pitchFamily="16" charset="0"/>
              </a:rPr>
              <a:t> </a:t>
            </a:r>
          </a:p>
        </p:txBody>
      </p:sp>
      <p:sp>
        <p:nvSpPr>
          <p:cNvPr id="137224" name="Rectangle 7"/>
          <p:cNvSpPr>
            <a:spLocks noChangeArrowheads="1"/>
          </p:cNvSpPr>
          <p:nvPr/>
        </p:nvSpPr>
        <p:spPr bwMode="auto">
          <a:xfrm>
            <a:off x="533400" y="3124200"/>
            <a:ext cx="1100138" cy="635000"/>
          </a:xfrm>
          <a:prstGeom prst="rect">
            <a:avLst/>
          </a:prstGeom>
          <a:solidFill>
            <a:srgbClr val="FFFFFF"/>
          </a:solidFill>
          <a:ln w="1584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7225" name="Rectangle 8"/>
          <p:cNvSpPr>
            <a:spLocks noChangeArrowheads="1"/>
          </p:cNvSpPr>
          <p:nvPr/>
        </p:nvSpPr>
        <p:spPr bwMode="auto">
          <a:xfrm>
            <a:off x="569913" y="3157538"/>
            <a:ext cx="609600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 b="1">
                <a:solidFill>
                  <a:srgbClr val="000000"/>
                </a:solidFill>
                <a:latin typeface="Times New Roman" pitchFamily="16" charset="0"/>
              </a:rPr>
              <a:t>Prac</a:t>
            </a:r>
          </a:p>
        </p:txBody>
      </p:sp>
      <p:sp>
        <p:nvSpPr>
          <p:cNvPr id="137226" name="Rectangle 9"/>
          <p:cNvSpPr>
            <a:spLocks noChangeArrowheads="1"/>
          </p:cNvSpPr>
          <p:nvPr/>
        </p:nvSpPr>
        <p:spPr bwMode="auto">
          <a:xfrm>
            <a:off x="1274763" y="3133725"/>
            <a:ext cx="152400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 b="1">
                <a:solidFill>
                  <a:srgbClr val="000000"/>
                </a:solidFill>
                <a:latin typeface="Times New Roman" pitchFamily="16" charset="0"/>
              </a:rPr>
              <a:t>2</a:t>
            </a:r>
          </a:p>
        </p:txBody>
      </p:sp>
      <p:sp>
        <p:nvSpPr>
          <p:cNvPr id="137227" name="Rectangle 10"/>
          <p:cNvSpPr>
            <a:spLocks noChangeArrowheads="1"/>
          </p:cNvSpPr>
          <p:nvPr/>
        </p:nvSpPr>
        <p:spPr bwMode="auto">
          <a:xfrm>
            <a:off x="974725" y="3546475"/>
            <a:ext cx="77788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 b="1">
                <a:solidFill>
                  <a:srgbClr val="000000"/>
                </a:solidFill>
                <a:latin typeface="Times New Roman" pitchFamily="16" charset="0"/>
              </a:rPr>
              <a:t> </a:t>
            </a:r>
          </a:p>
        </p:txBody>
      </p:sp>
      <p:sp>
        <p:nvSpPr>
          <p:cNvPr id="137228" name="Rectangle 11"/>
          <p:cNvSpPr>
            <a:spLocks noChangeArrowheads="1"/>
          </p:cNvSpPr>
          <p:nvPr/>
        </p:nvSpPr>
        <p:spPr bwMode="auto">
          <a:xfrm>
            <a:off x="1943100" y="2152650"/>
            <a:ext cx="1411288" cy="758825"/>
          </a:xfrm>
          <a:prstGeom prst="rect">
            <a:avLst/>
          </a:prstGeom>
          <a:solidFill>
            <a:srgbClr val="FFFFFF"/>
          </a:solidFill>
          <a:ln w="1584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7229" name="Rectangle 12"/>
          <p:cNvSpPr>
            <a:spLocks noChangeArrowheads="1"/>
          </p:cNvSpPr>
          <p:nvPr/>
        </p:nvSpPr>
        <p:spPr bwMode="auto">
          <a:xfrm>
            <a:off x="2101850" y="2168525"/>
            <a:ext cx="534988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>
                <a:solidFill>
                  <a:srgbClr val="000000"/>
                </a:solidFill>
                <a:latin typeface="Times New Roman" pitchFamily="16" charset="0"/>
              </a:rPr>
              <a:t>P1.z</a:t>
            </a:r>
          </a:p>
        </p:txBody>
      </p:sp>
      <p:sp>
        <p:nvSpPr>
          <p:cNvPr id="137230" name="Rectangle 13"/>
          <p:cNvSpPr>
            <a:spLocks noChangeArrowheads="1"/>
          </p:cNvSpPr>
          <p:nvPr/>
        </p:nvSpPr>
        <p:spPr bwMode="auto">
          <a:xfrm>
            <a:off x="2611438" y="2168525"/>
            <a:ext cx="103187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>
                <a:solidFill>
                  <a:srgbClr val="000000"/>
                </a:solidFill>
                <a:latin typeface="Times New Roman" pitchFamily="16" charset="0"/>
              </a:rPr>
              <a:t>-</a:t>
            </a:r>
          </a:p>
        </p:txBody>
      </p:sp>
      <p:sp>
        <p:nvSpPr>
          <p:cNvPr id="137231" name="Rectangle 14"/>
          <p:cNvSpPr>
            <a:spLocks noChangeArrowheads="1"/>
          </p:cNvSpPr>
          <p:nvPr/>
        </p:nvSpPr>
        <p:spPr bwMode="auto">
          <a:xfrm>
            <a:off x="2740025" y="2168525"/>
            <a:ext cx="576263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>
                <a:solidFill>
                  <a:srgbClr val="000000"/>
                </a:solidFill>
                <a:latin typeface="Times New Roman" pitchFamily="16" charset="0"/>
              </a:rPr>
              <a:t>1  s1</a:t>
            </a:r>
          </a:p>
        </p:txBody>
      </p:sp>
      <p:sp>
        <p:nvSpPr>
          <p:cNvPr id="137232" name="Rectangle 15"/>
          <p:cNvSpPr>
            <a:spLocks noChangeArrowheads="1"/>
          </p:cNvSpPr>
          <p:nvPr/>
        </p:nvSpPr>
        <p:spPr bwMode="auto">
          <a:xfrm>
            <a:off x="3306763" y="2168525"/>
            <a:ext cx="77787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>
                <a:solidFill>
                  <a:srgbClr val="000000"/>
                </a:solidFill>
                <a:latin typeface="Times New Roman" pitchFamily="16" charset="0"/>
              </a:rPr>
              <a:t> </a:t>
            </a:r>
          </a:p>
        </p:txBody>
      </p:sp>
      <p:sp>
        <p:nvSpPr>
          <p:cNvPr id="137233" name="Rectangle 16"/>
          <p:cNvSpPr>
            <a:spLocks noChangeArrowheads="1"/>
          </p:cNvSpPr>
          <p:nvPr/>
        </p:nvSpPr>
        <p:spPr bwMode="auto">
          <a:xfrm>
            <a:off x="2070100" y="2524125"/>
            <a:ext cx="290513" cy="32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100">
                <a:solidFill>
                  <a:srgbClr val="000000"/>
                </a:solidFill>
                <a:latin typeface="Times New Roman" pitchFamily="16" charset="0"/>
              </a:rPr>
              <a:t>F.j</a:t>
            </a:r>
          </a:p>
        </p:txBody>
      </p:sp>
      <p:sp>
        <p:nvSpPr>
          <p:cNvPr id="137234" name="Rectangle 17"/>
          <p:cNvSpPr>
            <a:spLocks noChangeArrowheads="1"/>
          </p:cNvSpPr>
          <p:nvPr/>
        </p:nvSpPr>
        <p:spPr bwMode="auto">
          <a:xfrm>
            <a:off x="2351088" y="2524125"/>
            <a:ext cx="68262" cy="32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100">
                <a:solidFill>
                  <a:srgbClr val="000000"/>
                </a:solidFill>
                <a:latin typeface="Times New Roman" pitchFamily="16" charset="0"/>
              </a:rPr>
              <a:t> </a:t>
            </a:r>
          </a:p>
        </p:txBody>
      </p:sp>
      <p:sp>
        <p:nvSpPr>
          <p:cNvPr id="137235" name="Rectangle 18"/>
          <p:cNvSpPr>
            <a:spLocks noChangeArrowheads="1"/>
          </p:cNvSpPr>
          <p:nvPr/>
        </p:nvSpPr>
        <p:spPr bwMode="auto">
          <a:xfrm>
            <a:off x="5043488" y="2138363"/>
            <a:ext cx="1409700" cy="742950"/>
          </a:xfrm>
          <a:prstGeom prst="rect">
            <a:avLst/>
          </a:prstGeom>
          <a:solidFill>
            <a:srgbClr val="FFFFFF"/>
          </a:solidFill>
          <a:ln w="1584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7236" name="Rectangle 19"/>
          <p:cNvSpPr>
            <a:spLocks noChangeArrowheads="1"/>
          </p:cNvSpPr>
          <p:nvPr/>
        </p:nvSpPr>
        <p:spPr bwMode="auto">
          <a:xfrm>
            <a:off x="5219700" y="2138363"/>
            <a:ext cx="1011238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>
                <a:solidFill>
                  <a:srgbClr val="000000"/>
                </a:solidFill>
                <a:latin typeface="Times New Roman" pitchFamily="16" charset="0"/>
              </a:rPr>
              <a:t>P1.z+1  </a:t>
            </a:r>
          </a:p>
        </p:txBody>
      </p:sp>
      <p:sp>
        <p:nvSpPr>
          <p:cNvPr id="137237" name="Rectangle 20"/>
          <p:cNvSpPr>
            <a:spLocks noChangeArrowheads="1"/>
          </p:cNvSpPr>
          <p:nvPr/>
        </p:nvSpPr>
        <p:spPr bwMode="auto">
          <a:xfrm>
            <a:off x="6019800" y="2133600"/>
            <a:ext cx="271463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>
                <a:solidFill>
                  <a:srgbClr val="000000"/>
                </a:solidFill>
                <a:latin typeface="Times New Roman" pitchFamily="16" charset="0"/>
              </a:rPr>
              <a:t>s3</a:t>
            </a:r>
          </a:p>
        </p:txBody>
      </p:sp>
      <p:sp>
        <p:nvSpPr>
          <p:cNvPr id="137238" name="Rectangle 21"/>
          <p:cNvSpPr>
            <a:spLocks noChangeArrowheads="1"/>
          </p:cNvSpPr>
          <p:nvPr/>
        </p:nvSpPr>
        <p:spPr bwMode="auto">
          <a:xfrm>
            <a:off x="5461000" y="2493963"/>
            <a:ext cx="77788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>
                <a:solidFill>
                  <a:srgbClr val="000000"/>
                </a:solidFill>
                <a:latin typeface="Times New Roman" pitchFamily="16" charset="0"/>
              </a:rPr>
              <a:t> </a:t>
            </a:r>
          </a:p>
        </p:txBody>
      </p:sp>
      <p:sp>
        <p:nvSpPr>
          <p:cNvPr id="137239" name="Rectangle 22"/>
          <p:cNvSpPr>
            <a:spLocks noChangeArrowheads="1"/>
          </p:cNvSpPr>
          <p:nvPr/>
        </p:nvSpPr>
        <p:spPr bwMode="auto">
          <a:xfrm>
            <a:off x="5106988" y="2514600"/>
            <a:ext cx="376237" cy="32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100">
                <a:solidFill>
                  <a:srgbClr val="000000"/>
                </a:solidFill>
                <a:latin typeface="Times New Roman" pitchFamily="16" charset="0"/>
              </a:rPr>
              <a:t>J.m</a:t>
            </a:r>
          </a:p>
        </p:txBody>
      </p:sp>
      <p:sp>
        <p:nvSpPr>
          <p:cNvPr id="137240" name="Rectangle 23"/>
          <p:cNvSpPr>
            <a:spLocks noChangeArrowheads="1"/>
          </p:cNvSpPr>
          <p:nvPr/>
        </p:nvSpPr>
        <p:spPr bwMode="auto">
          <a:xfrm>
            <a:off x="5543550" y="2865438"/>
            <a:ext cx="68263" cy="32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100">
                <a:solidFill>
                  <a:srgbClr val="000000"/>
                </a:solidFill>
                <a:latin typeface="Times New Roman" pitchFamily="16" charset="0"/>
              </a:rPr>
              <a:t> </a:t>
            </a:r>
          </a:p>
        </p:txBody>
      </p:sp>
      <p:sp>
        <p:nvSpPr>
          <p:cNvPr id="137241" name="Rectangle 24"/>
          <p:cNvSpPr>
            <a:spLocks noChangeArrowheads="1"/>
          </p:cNvSpPr>
          <p:nvPr/>
        </p:nvSpPr>
        <p:spPr bwMode="auto">
          <a:xfrm>
            <a:off x="1943100" y="3082925"/>
            <a:ext cx="1411288" cy="695325"/>
          </a:xfrm>
          <a:prstGeom prst="rect">
            <a:avLst/>
          </a:prstGeom>
          <a:solidFill>
            <a:srgbClr val="FFFFFF"/>
          </a:solidFill>
          <a:ln w="1584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7242" name="Rectangle 25"/>
          <p:cNvSpPr>
            <a:spLocks noChangeArrowheads="1"/>
          </p:cNvSpPr>
          <p:nvPr/>
        </p:nvSpPr>
        <p:spPr bwMode="auto">
          <a:xfrm>
            <a:off x="2032000" y="3097213"/>
            <a:ext cx="550863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>
                <a:solidFill>
                  <a:srgbClr val="000000"/>
                </a:solidFill>
                <a:latin typeface="Times New Roman" pitchFamily="16" charset="0"/>
              </a:rPr>
              <a:t>P2.y</a:t>
            </a:r>
          </a:p>
        </p:txBody>
      </p:sp>
      <p:sp>
        <p:nvSpPr>
          <p:cNvPr id="137243" name="Rectangle 26"/>
          <p:cNvSpPr>
            <a:spLocks noChangeArrowheads="1"/>
          </p:cNvSpPr>
          <p:nvPr/>
        </p:nvSpPr>
        <p:spPr bwMode="auto">
          <a:xfrm>
            <a:off x="2566988" y="3097213"/>
            <a:ext cx="103187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>
                <a:solidFill>
                  <a:srgbClr val="000000"/>
                </a:solidFill>
                <a:latin typeface="Times New Roman" pitchFamily="16" charset="0"/>
              </a:rPr>
              <a:t>-</a:t>
            </a:r>
          </a:p>
        </p:txBody>
      </p:sp>
      <p:sp>
        <p:nvSpPr>
          <p:cNvPr id="137244" name="Rectangle 27"/>
          <p:cNvSpPr>
            <a:spLocks noChangeArrowheads="1"/>
          </p:cNvSpPr>
          <p:nvPr/>
        </p:nvSpPr>
        <p:spPr bwMode="auto">
          <a:xfrm>
            <a:off x="2693988" y="3097213"/>
            <a:ext cx="576262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>
                <a:solidFill>
                  <a:srgbClr val="000000"/>
                </a:solidFill>
                <a:latin typeface="Times New Roman" pitchFamily="16" charset="0"/>
              </a:rPr>
              <a:t>1  s4</a:t>
            </a:r>
          </a:p>
        </p:txBody>
      </p:sp>
      <p:sp>
        <p:nvSpPr>
          <p:cNvPr id="137245" name="Rectangle 28"/>
          <p:cNvSpPr>
            <a:spLocks noChangeArrowheads="1"/>
          </p:cNvSpPr>
          <p:nvPr/>
        </p:nvSpPr>
        <p:spPr bwMode="auto">
          <a:xfrm>
            <a:off x="3260725" y="3097213"/>
            <a:ext cx="77788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>
                <a:solidFill>
                  <a:srgbClr val="000000"/>
                </a:solidFill>
                <a:latin typeface="Times New Roman" pitchFamily="16" charset="0"/>
              </a:rPr>
              <a:t> </a:t>
            </a:r>
          </a:p>
        </p:txBody>
      </p:sp>
      <p:sp>
        <p:nvSpPr>
          <p:cNvPr id="137246" name="Rectangle 29"/>
          <p:cNvSpPr>
            <a:spLocks noChangeArrowheads="1"/>
          </p:cNvSpPr>
          <p:nvPr/>
        </p:nvSpPr>
        <p:spPr bwMode="auto">
          <a:xfrm>
            <a:off x="2001838" y="3468688"/>
            <a:ext cx="365125" cy="32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100">
                <a:solidFill>
                  <a:srgbClr val="000000"/>
                </a:solidFill>
                <a:latin typeface="Times New Roman" pitchFamily="16" charset="0"/>
              </a:rPr>
              <a:t>E.k</a:t>
            </a:r>
          </a:p>
        </p:txBody>
      </p:sp>
      <p:sp>
        <p:nvSpPr>
          <p:cNvPr id="137247" name="Rectangle 30"/>
          <p:cNvSpPr>
            <a:spLocks noChangeArrowheads="1"/>
          </p:cNvSpPr>
          <p:nvPr/>
        </p:nvSpPr>
        <p:spPr bwMode="auto">
          <a:xfrm>
            <a:off x="2351088" y="3468688"/>
            <a:ext cx="68262" cy="32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100">
                <a:solidFill>
                  <a:srgbClr val="000000"/>
                </a:solidFill>
                <a:latin typeface="Times New Roman" pitchFamily="16" charset="0"/>
              </a:rPr>
              <a:t> </a:t>
            </a:r>
          </a:p>
        </p:txBody>
      </p:sp>
      <p:sp>
        <p:nvSpPr>
          <p:cNvPr id="137248" name="Rectangle 31"/>
          <p:cNvSpPr>
            <a:spLocks noChangeArrowheads="1"/>
          </p:cNvSpPr>
          <p:nvPr/>
        </p:nvSpPr>
        <p:spPr bwMode="auto">
          <a:xfrm>
            <a:off x="5043488" y="3097213"/>
            <a:ext cx="1409700" cy="666750"/>
          </a:xfrm>
          <a:prstGeom prst="rect">
            <a:avLst/>
          </a:prstGeom>
          <a:solidFill>
            <a:srgbClr val="FFFFFF"/>
          </a:solidFill>
          <a:ln w="1584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7249" name="Rectangle 32"/>
          <p:cNvSpPr>
            <a:spLocks noChangeArrowheads="1"/>
          </p:cNvSpPr>
          <p:nvPr/>
        </p:nvSpPr>
        <p:spPr bwMode="auto">
          <a:xfrm>
            <a:off x="5157788" y="3113088"/>
            <a:ext cx="1011237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>
                <a:solidFill>
                  <a:srgbClr val="000000"/>
                </a:solidFill>
                <a:latin typeface="Times New Roman" pitchFamily="16" charset="0"/>
              </a:rPr>
              <a:t>P1.z+1  </a:t>
            </a:r>
          </a:p>
        </p:txBody>
      </p:sp>
      <p:sp>
        <p:nvSpPr>
          <p:cNvPr id="137250" name="Rectangle 33"/>
          <p:cNvSpPr>
            <a:spLocks noChangeArrowheads="1"/>
          </p:cNvSpPr>
          <p:nvPr/>
        </p:nvSpPr>
        <p:spPr bwMode="auto">
          <a:xfrm>
            <a:off x="5132388" y="3468688"/>
            <a:ext cx="271462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>
                <a:solidFill>
                  <a:srgbClr val="000000"/>
                </a:solidFill>
                <a:latin typeface="Times New Roman" pitchFamily="16" charset="0"/>
              </a:rPr>
              <a:t>s5</a:t>
            </a:r>
          </a:p>
        </p:txBody>
      </p:sp>
      <p:sp>
        <p:nvSpPr>
          <p:cNvPr id="137251" name="Rectangle 34"/>
          <p:cNvSpPr>
            <a:spLocks noChangeArrowheads="1"/>
          </p:cNvSpPr>
          <p:nvPr/>
        </p:nvSpPr>
        <p:spPr bwMode="auto">
          <a:xfrm>
            <a:off x="5399088" y="3468688"/>
            <a:ext cx="77787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>
                <a:solidFill>
                  <a:srgbClr val="000000"/>
                </a:solidFill>
                <a:latin typeface="Times New Roman" pitchFamily="16" charset="0"/>
              </a:rPr>
              <a:t> </a:t>
            </a:r>
          </a:p>
        </p:txBody>
      </p:sp>
      <p:sp>
        <p:nvSpPr>
          <p:cNvPr id="137252" name="Rectangle 35"/>
          <p:cNvSpPr>
            <a:spLocks noChangeArrowheads="1"/>
          </p:cNvSpPr>
          <p:nvPr/>
        </p:nvSpPr>
        <p:spPr bwMode="auto">
          <a:xfrm>
            <a:off x="5102225" y="3840163"/>
            <a:ext cx="393700" cy="32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100">
                <a:solidFill>
                  <a:srgbClr val="000000"/>
                </a:solidFill>
                <a:latin typeface="Times New Roman" pitchFamily="16" charset="0"/>
              </a:rPr>
              <a:t>H,n</a:t>
            </a:r>
          </a:p>
        </p:txBody>
      </p:sp>
      <p:sp>
        <p:nvSpPr>
          <p:cNvPr id="137253" name="Rectangle 36"/>
          <p:cNvSpPr>
            <a:spLocks noChangeArrowheads="1"/>
          </p:cNvSpPr>
          <p:nvPr/>
        </p:nvSpPr>
        <p:spPr bwMode="auto">
          <a:xfrm>
            <a:off x="5481638" y="3840163"/>
            <a:ext cx="68262" cy="32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100">
                <a:solidFill>
                  <a:srgbClr val="000000"/>
                </a:solidFill>
                <a:latin typeface="Times New Roman" pitchFamily="16" charset="0"/>
              </a:rPr>
              <a:t> </a:t>
            </a:r>
          </a:p>
        </p:txBody>
      </p:sp>
      <p:sp>
        <p:nvSpPr>
          <p:cNvPr id="137254" name="Rectangle 37"/>
          <p:cNvSpPr>
            <a:spLocks noChangeArrowheads="1"/>
          </p:cNvSpPr>
          <p:nvPr/>
        </p:nvSpPr>
        <p:spPr bwMode="auto">
          <a:xfrm>
            <a:off x="3508375" y="3097213"/>
            <a:ext cx="1411288" cy="681037"/>
          </a:xfrm>
          <a:prstGeom prst="rect">
            <a:avLst/>
          </a:prstGeom>
          <a:solidFill>
            <a:srgbClr val="FFFFFF"/>
          </a:solidFill>
          <a:ln w="3168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7255" name="Rectangle 38"/>
          <p:cNvSpPr>
            <a:spLocks noChangeArrowheads="1"/>
          </p:cNvSpPr>
          <p:nvPr/>
        </p:nvSpPr>
        <p:spPr bwMode="auto">
          <a:xfrm>
            <a:off x="3619500" y="3113088"/>
            <a:ext cx="1050925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>
                <a:solidFill>
                  <a:srgbClr val="000000"/>
                </a:solidFill>
                <a:latin typeface="Times New Roman" pitchFamily="16" charset="0"/>
              </a:rPr>
              <a:t>P2.y     s</a:t>
            </a:r>
          </a:p>
        </p:txBody>
      </p:sp>
      <p:sp>
        <p:nvSpPr>
          <p:cNvPr id="137256" name="Rectangle 39"/>
          <p:cNvSpPr>
            <a:spLocks noChangeArrowheads="1"/>
          </p:cNvSpPr>
          <p:nvPr/>
        </p:nvSpPr>
        <p:spPr bwMode="auto">
          <a:xfrm>
            <a:off x="4656138" y="3113088"/>
            <a:ext cx="77787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>
                <a:solidFill>
                  <a:srgbClr val="000000"/>
                </a:solidFill>
                <a:latin typeface="Times New Roman" pitchFamily="16" charset="0"/>
              </a:rPr>
              <a:t> </a:t>
            </a:r>
          </a:p>
        </p:txBody>
      </p:sp>
      <p:sp>
        <p:nvSpPr>
          <p:cNvPr id="137257" name="Rectangle 40"/>
          <p:cNvSpPr>
            <a:spLocks noChangeArrowheads="1"/>
          </p:cNvSpPr>
          <p:nvPr/>
        </p:nvSpPr>
        <p:spPr bwMode="auto">
          <a:xfrm>
            <a:off x="3540125" y="3484563"/>
            <a:ext cx="334963" cy="32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100">
                <a:solidFill>
                  <a:srgbClr val="FF0000"/>
                </a:solidFill>
                <a:latin typeface="Times New Roman" pitchFamily="16" charset="0"/>
              </a:rPr>
              <a:t>D.i</a:t>
            </a:r>
          </a:p>
        </p:txBody>
      </p:sp>
      <p:sp>
        <p:nvSpPr>
          <p:cNvPr id="137258" name="Rectangle 41"/>
          <p:cNvSpPr>
            <a:spLocks noChangeArrowheads="1"/>
          </p:cNvSpPr>
          <p:nvPr/>
        </p:nvSpPr>
        <p:spPr bwMode="auto">
          <a:xfrm>
            <a:off x="3916363" y="3484563"/>
            <a:ext cx="68262" cy="32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100">
                <a:solidFill>
                  <a:srgbClr val="000000"/>
                </a:solidFill>
                <a:latin typeface="Times New Roman" pitchFamily="16" charset="0"/>
              </a:rPr>
              <a:t> </a:t>
            </a:r>
          </a:p>
        </p:txBody>
      </p:sp>
      <p:sp>
        <p:nvSpPr>
          <p:cNvPr id="137259" name="Rectangle 42"/>
          <p:cNvSpPr>
            <a:spLocks noChangeArrowheads="1"/>
          </p:cNvSpPr>
          <p:nvPr/>
        </p:nvSpPr>
        <p:spPr bwMode="auto">
          <a:xfrm>
            <a:off x="1943100" y="3871913"/>
            <a:ext cx="1411288" cy="712787"/>
          </a:xfrm>
          <a:prstGeom prst="rect">
            <a:avLst/>
          </a:prstGeom>
          <a:solidFill>
            <a:srgbClr val="FFFFFF"/>
          </a:solidFill>
          <a:ln w="1584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7260" name="Rectangle 43"/>
          <p:cNvSpPr>
            <a:spLocks noChangeArrowheads="1"/>
          </p:cNvSpPr>
          <p:nvPr/>
        </p:nvSpPr>
        <p:spPr bwMode="auto">
          <a:xfrm>
            <a:off x="2039938" y="3887788"/>
            <a:ext cx="550862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>
                <a:solidFill>
                  <a:srgbClr val="000000"/>
                </a:solidFill>
                <a:latin typeface="Times New Roman" pitchFamily="16" charset="0"/>
              </a:rPr>
              <a:t>P3.x</a:t>
            </a:r>
          </a:p>
        </p:txBody>
      </p:sp>
      <p:sp>
        <p:nvSpPr>
          <p:cNvPr id="137261" name="Rectangle 44"/>
          <p:cNvSpPr>
            <a:spLocks noChangeArrowheads="1"/>
          </p:cNvSpPr>
          <p:nvPr/>
        </p:nvSpPr>
        <p:spPr bwMode="auto">
          <a:xfrm>
            <a:off x="2566988" y="3887788"/>
            <a:ext cx="103187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>
                <a:solidFill>
                  <a:srgbClr val="000000"/>
                </a:solidFill>
                <a:latin typeface="Times New Roman" pitchFamily="16" charset="0"/>
              </a:rPr>
              <a:t>-</a:t>
            </a:r>
          </a:p>
        </p:txBody>
      </p:sp>
      <p:sp>
        <p:nvSpPr>
          <p:cNvPr id="137262" name="Rectangle 45"/>
          <p:cNvSpPr>
            <a:spLocks noChangeArrowheads="1"/>
          </p:cNvSpPr>
          <p:nvPr/>
        </p:nvSpPr>
        <p:spPr bwMode="auto">
          <a:xfrm>
            <a:off x="2590800" y="3886200"/>
            <a:ext cx="152400" cy="1096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>
                <a:solidFill>
                  <a:srgbClr val="000000"/>
                </a:solidFill>
                <a:latin typeface="Times New Roman" pitchFamily="16" charset="0"/>
              </a:rPr>
              <a:t>1   </a:t>
            </a:r>
          </a:p>
        </p:txBody>
      </p:sp>
      <p:sp>
        <p:nvSpPr>
          <p:cNvPr id="137263" name="Rectangle 46"/>
          <p:cNvSpPr>
            <a:spLocks noChangeArrowheads="1"/>
          </p:cNvSpPr>
          <p:nvPr/>
        </p:nvSpPr>
        <p:spPr bwMode="auto">
          <a:xfrm>
            <a:off x="2971800" y="3810000"/>
            <a:ext cx="271463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>
                <a:solidFill>
                  <a:srgbClr val="000000"/>
                </a:solidFill>
                <a:latin typeface="Times New Roman" pitchFamily="16" charset="0"/>
              </a:rPr>
              <a:t>s6</a:t>
            </a:r>
          </a:p>
        </p:txBody>
      </p:sp>
      <p:sp>
        <p:nvSpPr>
          <p:cNvPr id="137264" name="Rectangle 47"/>
          <p:cNvSpPr>
            <a:spLocks noChangeArrowheads="1"/>
          </p:cNvSpPr>
          <p:nvPr/>
        </p:nvSpPr>
        <p:spPr bwMode="auto">
          <a:xfrm>
            <a:off x="2300288" y="4243388"/>
            <a:ext cx="77787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>
                <a:solidFill>
                  <a:srgbClr val="000000"/>
                </a:solidFill>
                <a:latin typeface="Times New Roman" pitchFamily="16" charset="0"/>
              </a:rPr>
              <a:t> </a:t>
            </a:r>
          </a:p>
        </p:txBody>
      </p:sp>
      <p:sp>
        <p:nvSpPr>
          <p:cNvPr id="137265" name="Rectangle 48"/>
          <p:cNvSpPr>
            <a:spLocks noChangeArrowheads="1"/>
          </p:cNvSpPr>
          <p:nvPr/>
        </p:nvSpPr>
        <p:spPr bwMode="auto">
          <a:xfrm>
            <a:off x="1981200" y="4267200"/>
            <a:ext cx="403225" cy="32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100">
                <a:solidFill>
                  <a:srgbClr val="000000"/>
                </a:solidFill>
                <a:latin typeface="Times New Roman" pitchFamily="16" charset="0"/>
              </a:rPr>
              <a:t>F,t</a:t>
            </a:r>
          </a:p>
        </p:txBody>
      </p:sp>
      <p:sp>
        <p:nvSpPr>
          <p:cNvPr id="137266" name="Rectangle 49"/>
          <p:cNvSpPr>
            <a:spLocks noChangeArrowheads="1"/>
          </p:cNvSpPr>
          <p:nvPr/>
        </p:nvSpPr>
        <p:spPr bwMode="auto">
          <a:xfrm>
            <a:off x="2289175" y="4614863"/>
            <a:ext cx="68263" cy="32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100">
                <a:solidFill>
                  <a:srgbClr val="000000"/>
                </a:solidFill>
                <a:latin typeface="Times New Roman" pitchFamily="16" charset="0"/>
              </a:rPr>
              <a:t> </a:t>
            </a:r>
          </a:p>
        </p:txBody>
      </p:sp>
      <p:sp>
        <p:nvSpPr>
          <p:cNvPr id="137267" name="Rectangle 50"/>
          <p:cNvSpPr>
            <a:spLocks noChangeArrowheads="1"/>
          </p:cNvSpPr>
          <p:nvPr/>
        </p:nvSpPr>
        <p:spPr bwMode="auto">
          <a:xfrm>
            <a:off x="5043488" y="3871913"/>
            <a:ext cx="1409700" cy="681037"/>
          </a:xfrm>
          <a:prstGeom prst="rect">
            <a:avLst/>
          </a:prstGeom>
          <a:solidFill>
            <a:srgbClr val="FFFFFF"/>
          </a:solidFill>
          <a:ln w="1584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7268" name="Rectangle 51"/>
          <p:cNvSpPr>
            <a:spLocks noChangeArrowheads="1"/>
          </p:cNvSpPr>
          <p:nvPr/>
        </p:nvSpPr>
        <p:spPr bwMode="auto">
          <a:xfrm>
            <a:off x="5157788" y="3887788"/>
            <a:ext cx="1104900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>
                <a:solidFill>
                  <a:srgbClr val="000000"/>
                </a:solidFill>
                <a:latin typeface="Times New Roman" pitchFamily="16" charset="0"/>
              </a:rPr>
              <a:t>P3.x+1   </a:t>
            </a:r>
          </a:p>
        </p:txBody>
      </p:sp>
      <p:sp>
        <p:nvSpPr>
          <p:cNvPr id="137269" name="Rectangle 52"/>
          <p:cNvSpPr>
            <a:spLocks noChangeArrowheads="1"/>
          </p:cNvSpPr>
          <p:nvPr/>
        </p:nvSpPr>
        <p:spPr bwMode="auto">
          <a:xfrm>
            <a:off x="6019800" y="3886200"/>
            <a:ext cx="271463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>
                <a:solidFill>
                  <a:srgbClr val="000000"/>
                </a:solidFill>
                <a:latin typeface="Times New Roman" pitchFamily="16" charset="0"/>
              </a:rPr>
              <a:t>s8</a:t>
            </a:r>
          </a:p>
        </p:txBody>
      </p:sp>
      <p:sp>
        <p:nvSpPr>
          <p:cNvPr id="137270" name="Rectangle 53"/>
          <p:cNvSpPr>
            <a:spLocks noChangeArrowheads="1"/>
          </p:cNvSpPr>
          <p:nvPr/>
        </p:nvSpPr>
        <p:spPr bwMode="auto">
          <a:xfrm>
            <a:off x="5399088" y="4243388"/>
            <a:ext cx="77787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>
                <a:solidFill>
                  <a:srgbClr val="000000"/>
                </a:solidFill>
                <a:latin typeface="Times New Roman" pitchFamily="16" charset="0"/>
              </a:rPr>
              <a:t> </a:t>
            </a:r>
          </a:p>
        </p:txBody>
      </p:sp>
      <p:sp>
        <p:nvSpPr>
          <p:cNvPr id="137271" name="Rectangle 54"/>
          <p:cNvSpPr>
            <a:spLocks noChangeArrowheads="1"/>
          </p:cNvSpPr>
          <p:nvPr/>
        </p:nvSpPr>
        <p:spPr bwMode="auto">
          <a:xfrm>
            <a:off x="5027613" y="4191000"/>
            <a:ext cx="439737" cy="32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100">
                <a:solidFill>
                  <a:srgbClr val="000000"/>
                </a:solidFill>
                <a:latin typeface="Times New Roman" pitchFamily="16" charset="0"/>
              </a:rPr>
              <a:t>M,p</a:t>
            </a:r>
          </a:p>
        </p:txBody>
      </p:sp>
      <p:sp>
        <p:nvSpPr>
          <p:cNvPr id="137272" name="Rectangle 55"/>
          <p:cNvSpPr>
            <a:spLocks noChangeArrowheads="1"/>
          </p:cNvSpPr>
          <p:nvPr/>
        </p:nvSpPr>
        <p:spPr bwMode="auto">
          <a:xfrm>
            <a:off x="5527675" y="4614863"/>
            <a:ext cx="68263" cy="32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100">
                <a:solidFill>
                  <a:srgbClr val="000000"/>
                </a:solidFill>
                <a:latin typeface="Times New Roman" pitchFamily="16" charset="0"/>
              </a:rPr>
              <a:t> </a:t>
            </a:r>
          </a:p>
        </p:txBody>
      </p:sp>
      <p:sp>
        <p:nvSpPr>
          <p:cNvPr id="137273" name="Rectangle 56"/>
          <p:cNvSpPr>
            <a:spLocks noChangeArrowheads="1"/>
          </p:cNvSpPr>
          <p:nvPr/>
        </p:nvSpPr>
        <p:spPr bwMode="auto">
          <a:xfrm>
            <a:off x="3494088" y="3871913"/>
            <a:ext cx="1409700" cy="712787"/>
          </a:xfrm>
          <a:prstGeom prst="rect">
            <a:avLst/>
          </a:prstGeom>
          <a:solidFill>
            <a:srgbClr val="FFFFFF"/>
          </a:solidFill>
          <a:ln w="1584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7274" name="Rectangle 57"/>
          <p:cNvSpPr>
            <a:spLocks noChangeArrowheads="1"/>
          </p:cNvSpPr>
          <p:nvPr/>
        </p:nvSpPr>
        <p:spPr bwMode="auto">
          <a:xfrm>
            <a:off x="3603625" y="3887788"/>
            <a:ext cx="1127125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>
                <a:solidFill>
                  <a:srgbClr val="000000"/>
                </a:solidFill>
                <a:latin typeface="Times New Roman" pitchFamily="16" charset="0"/>
              </a:rPr>
              <a:t>P3.x    s7</a:t>
            </a:r>
          </a:p>
        </p:txBody>
      </p:sp>
      <p:sp>
        <p:nvSpPr>
          <p:cNvPr id="137275" name="Rectangle 58"/>
          <p:cNvSpPr>
            <a:spLocks noChangeArrowheads="1"/>
          </p:cNvSpPr>
          <p:nvPr/>
        </p:nvSpPr>
        <p:spPr bwMode="auto">
          <a:xfrm>
            <a:off x="4702175" y="3887788"/>
            <a:ext cx="77788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>
                <a:solidFill>
                  <a:srgbClr val="000000"/>
                </a:solidFill>
                <a:latin typeface="Times New Roman" pitchFamily="16" charset="0"/>
              </a:rPr>
              <a:t> </a:t>
            </a:r>
          </a:p>
        </p:txBody>
      </p:sp>
      <p:sp>
        <p:nvSpPr>
          <p:cNvPr id="137276" name="Rectangle 59"/>
          <p:cNvSpPr>
            <a:spLocks noChangeArrowheads="1"/>
          </p:cNvSpPr>
          <p:nvPr/>
        </p:nvSpPr>
        <p:spPr bwMode="auto">
          <a:xfrm>
            <a:off x="3562350" y="4259263"/>
            <a:ext cx="619125" cy="32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100">
                <a:solidFill>
                  <a:srgbClr val="000000"/>
                </a:solidFill>
                <a:latin typeface="Times New Roman" pitchFamily="16" charset="0"/>
              </a:rPr>
              <a:t>D.i+1</a:t>
            </a:r>
          </a:p>
        </p:txBody>
      </p:sp>
      <p:sp>
        <p:nvSpPr>
          <p:cNvPr id="137277" name="Rectangle 60"/>
          <p:cNvSpPr>
            <a:spLocks noChangeArrowheads="1"/>
          </p:cNvSpPr>
          <p:nvPr/>
        </p:nvSpPr>
        <p:spPr bwMode="auto">
          <a:xfrm>
            <a:off x="4179888" y="4259263"/>
            <a:ext cx="68262" cy="32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100">
                <a:solidFill>
                  <a:srgbClr val="000000"/>
                </a:solidFill>
                <a:latin typeface="Times New Roman" pitchFamily="16" charset="0"/>
              </a:rPr>
              <a:t> </a:t>
            </a:r>
          </a:p>
        </p:txBody>
      </p:sp>
      <p:sp>
        <p:nvSpPr>
          <p:cNvPr id="137278" name="Rectangle 61"/>
          <p:cNvSpPr>
            <a:spLocks noChangeArrowheads="1"/>
          </p:cNvSpPr>
          <p:nvPr/>
        </p:nvSpPr>
        <p:spPr bwMode="auto">
          <a:xfrm>
            <a:off x="3494088" y="2152650"/>
            <a:ext cx="1409700" cy="728663"/>
          </a:xfrm>
          <a:prstGeom prst="rect">
            <a:avLst/>
          </a:prstGeom>
          <a:solidFill>
            <a:srgbClr val="FFFFFF"/>
          </a:solidFill>
          <a:ln w="1584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7279" name="Rectangle 62"/>
          <p:cNvSpPr>
            <a:spLocks noChangeArrowheads="1"/>
          </p:cNvSpPr>
          <p:nvPr/>
        </p:nvSpPr>
        <p:spPr bwMode="auto">
          <a:xfrm>
            <a:off x="3681413" y="2168525"/>
            <a:ext cx="1109662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>
                <a:solidFill>
                  <a:srgbClr val="000000"/>
                </a:solidFill>
                <a:latin typeface="Times New Roman" pitchFamily="16" charset="0"/>
              </a:rPr>
              <a:t>P1.z    s2</a:t>
            </a:r>
          </a:p>
        </p:txBody>
      </p:sp>
      <p:sp>
        <p:nvSpPr>
          <p:cNvPr id="137280" name="Rectangle 63"/>
          <p:cNvSpPr>
            <a:spLocks noChangeArrowheads="1"/>
          </p:cNvSpPr>
          <p:nvPr/>
        </p:nvSpPr>
        <p:spPr bwMode="auto">
          <a:xfrm>
            <a:off x="4764088" y="2168525"/>
            <a:ext cx="77787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>
                <a:solidFill>
                  <a:srgbClr val="000000"/>
                </a:solidFill>
                <a:latin typeface="Times New Roman" pitchFamily="16" charset="0"/>
              </a:rPr>
              <a:t> </a:t>
            </a:r>
          </a:p>
        </p:txBody>
      </p:sp>
      <p:sp>
        <p:nvSpPr>
          <p:cNvPr id="137281" name="Rectangle 64"/>
          <p:cNvSpPr>
            <a:spLocks noChangeArrowheads="1"/>
          </p:cNvSpPr>
          <p:nvPr/>
        </p:nvSpPr>
        <p:spPr bwMode="auto">
          <a:xfrm>
            <a:off x="3635375" y="2509838"/>
            <a:ext cx="334963" cy="32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100">
                <a:solidFill>
                  <a:srgbClr val="000000"/>
                </a:solidFill>
                <a:latin typeface="Times New Roman" pitchFamily="16" charset="0"/>
              </a:rPr>
              <a:t>D.i</a:t>
            </a:r>
          </a:p>
        </p:txBody>
      </p:sp>
      <p:sp>
        <p:nvSpPr>
          <p:cNvPr id="137282" name="Rectangle 65"/>
          <p:cNvSpPr>
            <a:spLocks noChangeArrowheads="1"/>
          </p:cNvSpPr>
          <p:nvPr/>
        </p:nvSpPr>
        <p:spPr bwMode="auto">
          <a:xfrm>
            <a:off x="3967163" y="2509838"/>
            <a:ext cx="88900" cy="32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100">
                <a:solidFill>
                  <a:srgbClr val="000000"/>
                </a:solidFill>
                <a:latin typeface="Times New Roman" pitchFamily="16" charset="0"/>
              </a:rPr>
              <a:t>-</a:t>
            </a:r>
          </a:p>
        </p:txBody>
      </p:sp>
      <p:sp>
        <p:nvSpPr>
          <p:cNvPr id="137283" name="Rectangle 66"/>
          <p:cNvSpPr>
            <a:spLocks noChangeArrowheads="1"/>
          </p:cNvSpPr>
          <p:nvPr/>
        </p:nvSpPr>
        <p:spPr bwMode="auto">
          <a:xfrm>
            <a:off x="4060825" y="2509838"/>
            <a:ext cx="134938" cy="32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100">
                <a:solidFill>
                  <a:srgbClr val="000000"/>
                </a:solidFill>
                <a:latin typeface="Times New Roman" pitchFamily="16" charset="0"/>
              </a:rPr>
              <a:t>1</a:t>
            </a:r>
          </a:p>
        </p:txBody>
      </p:sp>
      <p:sp>
        <p:nvSpPr>
          <p:cNvPr id="137284" name="Rectangle 67"/>
          <p:cNvSpPr>
            <a:spLocks noChangeArrowheads="1"/>
          </p:cNvSpPr>
          <p:nvPr/>
        </p:nvSpPr>
        <p:spPr bwMode="auto">
          <a:xfrm>
            <a:off x="4195763" y="2509838"/>
            <a:ext cx="68262" cy="32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100">
                <a:solidFill>
                  <a:srgbClr val="000000"/>
                </a:solidFill>
                <a:latin typeface="Times New Roman" pitchFamily="16" charset="0"/>
              </a:rPr>
              <a:t> </a:t>
            </a:r>
          </a:p>
        </p:txBody>
      </p:sp>
      <p:sp>
        <p:nvSpPr>
          <p:cNvPr id="137285" name="Rectangle 68"/>
          <p:cNvSpPr>
            <a:spLocks noChangeArrowheads="1"/>
          </p:cNvSpPr>
          <p:nvPr/>
        </p:nvSpPr>
        <p:spPr bwMode="auto">
          <a:xfrm>
            <a:off x="533400" y="3886200"/>
            <a:ext cx="1100138" cy="635000"/>
          </a:xfrm>
          <a:prstGeom prst="rect">
            <a:avLst/>
          </a:prstGeom>
          <a:solidFill>
            <a:srgbClr val="FFFFFF"/>
          </a:solidFill>
          <a:ln w="1584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7286" name="Rectangle 69"/>
          <p:cNvSpPr>
            <a:spLocks noChangeArrowheads="1"/>
          </p:cNvSpPr>
          <p:nvPr/>
        </p:nvSpPr>
        <p:spPr bwMode="auto">
          <a:xfrm>
            <a:off x="569913" y="3941763"/>
            <a:ext cx="609600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 b="1">
                <a:solidFill>
                  <a:srgbClr val="000000"/>
                </a:solidFill>
                <a:latin typeface="Times New Roman" pitchFamily="16" charset="0"/>
              </a:rPr>
              <a:t>Prac</a:t>
            </a:r>
          </a:p>
        </p:txBody>
      </p:sp>
      <p:sp>
        <p:nvSpPr>
          <p:cNvPr id="137287" name="Rectangle 70"/>
          <p:cNvSpPr>
            <a:spLocks noChangeArrowheads="1"/>
          </p:cNvSpPr>
          <p:nvPr/>
        </p:nvSpPr>
        <p:spPr bwMode="auto">
          <a:xfrm>
            <a:off x="1285875" y="3908425"/>
            <a:ext cx="152400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 b="1">
                <a:solidFill>
                  <a:srgbClr val="000000"/>
                </a:solidFill>
                <a:latin typeface="Times New Roman" pitchFamily="16" charset="0"/>
              </a:rPr>
              <a:t>3</a:t>
            </a:r>
          </a:p>
        </p:txBody>
      </p:sp>
      <p:sp>
        <p:nvSpPr>
          <p:cNvPr id="137288" name="Rectangle 71"/>
          <p:cNvSpPr>
            <a:spLocks noChangeArrowheads="1"/>
          </p:cNvSpPr>
          <p:nvPr/>
        </p:nvSpPr>
        <p:spPr bwMode="auto">
          <a:xfrm>
            <a:off x="974725" y="4321175"/>
            <a:ext cx="77788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 b="1">
                <a:solidFill>
                  <a:srgbClr val="000000"/>
                </a:solidFill>
                <a:latin typeface="Times New Roman" pitchFamily="16" charset="0"/>
              </a:rPr>
              <a:t> </a:t>
            </a:r>
          </a:p>
        </p:txBody>
      </p:sp>
      <p:sp>
        <p:nvSpPr>
          <p:cNvPr id="137289" name="Rectangle 72"/>
          <p:cNvSpPr>
            <a:spLocks noChangeArrowheads="1"/>
          </p:cNvSpPr>
          <p:nvPr/>
        </p:nvSpPr>
        <p:spPr bwMode="auto">
          <a:xfrm>
            <a:off x="3494088" y="1425575"/>
            <a:ext cx="1409700" cy="788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7290" name="Rectangle 73"/>
          <p:cNvSpPr>
            <a:spLocks noChangeArrowheads="1"/>
          </p:cNvSpPr>
          <p:nvPr/>
        </p:nvSpPr>
        <p:spPr bwMode="auto">
          <a:xfrm>
            <a:off x="3530600" y="1503363"/>
            <a:ext cx="1135063" cy="32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100">
                <a:solidFill>
                  <a:srgbClr val="000000"/>
                </a:solidFill>
                <a:latin typeface="Times New Roman" pitchFamily="16" charset="0"/>
              </a:rPr>
              <a:t>  Segment </a:t>
            </a:r>
          </a:p>
        </p:txBody>
      </p:sp>
      <p:sp>
        <p:nvSpPr>
          <p:cNvPr id="137291" name="Rectangle 74"/>
          <p:cNvSpPr>
            <a:spLocks noChangeArrowheads="1"/>
          </p:cNvSpPr>
          <p:nvPr/>
        </p:nvSpPr>
        <p:spPr bwMode="auto">
          <a:xfrm>
            <a:off x="3352800" y="1828800"/>
            <a:ext cx="1676400" cy="32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100">
                <a:solidFill>
                  <a:srgbClr val="000000"/>
                </a:solidFill>
                <a:latin typeface="Times New Roman" pitchFamily="16" charset="0"/>
              </a:rPr>
              <a:t>výr. postupu D</a:t>
            </a:r>
          </a:p>
        </p:txBody>
      </p:sp>
      <p:sp>
        <p:nvSpPr>
          <p:cNvPr id="137292" name="Rectangle 75"/>
          <p:cNvSpPr>
            <a:spLocks noChangeArrowheads="1"/>
          </p:cNvSpPr>
          <p:nvPr/>
        </p:nvSpPr>
        <p:spPr bwMode="auto">
          <a:xfrm>
            <a:off x="6732588" y="2214563"/>
            <a:ext cx="1874837" cy="790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7293" name="Rectangle 76"/>
          <p:cNvSpPr>
            <a:spLocks noChangeArrowheads="1"/>
          </p:cNvSpPr>
          <p:nvPr/>
        </p:nvSpPr>
        <p:spPr bwMode="auto">
          <a:xfrm>
            <a:off x="6734175" y="2292350"/>
            <a:ext cx="723900" cy="32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100">
                <a:solidFill>
                  <a:srgbClr val="000000"/>
                </a:solidFill>
                <a:latin typeface="Times New Roman" pitchFamily="16" charset="0"/>
              </a:rPr>
              <a:t>Segme</a:t>
            </a:r>
          </a:p>
        </p:txBody>
      </p:sp>
      <p:sp>
        <p:nvSpPr>
          <p:cNvPr id="137294" name="Rectangle 77"/>
          <p:cNvSpPr>
            <a:spLocks noChangeArrowheads="1"/>
          </p:cNvSpPr>
          <p:nvPr/>
        </p:nvSpPr>
        <p:spPr bwMode="auto">
          <a:xfrm>
            <a:off x="7443788" y="2292350"/>
            <a:ext cx="995362" cy="32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100">
                <a:solidFill>
                  <a:srgbClr val="000000"/>
                </a:solidFill>
                <a:latin typeface="Times New Roman" pitchFamily="16" charset="0"/>
              </a:rPr>
              <a:t>nt fronty </a:t>
            </a:r>
          </a:p>
        </p:txBody>
      </p:sp>
      <p:sp>
        <p:nvSpPr>
          <p:cNvPr id="137295" name="Rectangle 78"/>
          <p:cNvSpPr>
            <a:spLocks noChangeArrowheads="1"/>
          </p:cNvSpPr>
          <p:nvPr/>
        </p:nvSpPr>
        <p:spPr bwMode="auto">
          <a:xfrm>
            <a:off x="6772275" y="2586038"/>
            <a:ext cx="1530350" cy="32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100">
                <a:solidFill>
                  <a:srgbClr val="000000"/>
                </a:solidFill>
                <a:latin typeface="Times New Roman" pitchFamily="16" charset="0"/>
              </a:rPr>
              <a:t>prací na Prac1</a:t>
            </a:r>
          </a:p>
        </p:txBody>
      </p:sp>
      <p:sp>
        <p:nvSpPr>
          <p:cNvPr id="137296" name="Rectangle 79"/>
          <p:cNvSpPr>
            <a:spLocks noChangeArrowheads="1"/>
          </p:cNvSpPr>
          <p:nvPr/>
        </p:nvSpPr>
        <p:spPr bwMode="auto">
          <a:xfrm>
            <a:off x="8270875" y="2586038"/>
            <a:ext cx="68263" cy="32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100">
                <a:solidFill>
                  <a:srgbClr val="000000"/>
                </a:solidFill>
                <a:latin typeface="Times New Roman" pitchFamily="16" charset="0"/>
              </a:rPr>
              <a:t> </a:t>
            </a:r>
          </a:p>
        </p:txBody>
      </p:sp>
      <p:sp>
        <p:nvSpPr>
          <p:cNvPr id="137297" name="Rectangle 80"/>
          <p:cNvSpPr>
            <a:spLocks noChangeArrowheads="1"/>
          </p:cNvSpPr>
          <p:nvPr/>
        </p:nvSpPr>
        <p:spPr bwMode="auto">
          <a:xfrm>
            <a:off x="6686550" y="3035300"/>
            <a:ext cx="1874838" cy="790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7298" name="Rectangle 81"/>
          <p:cNvSpPr>
            <a:spLocks noChangeArrowheads="1"/>
          </p:cNvSpPr>
          <p:nvPr/>
        </p:nvSpPr>
        <p:spPr bwMode="auto">
          <a:xfrm>
            <a:off x="6724650" y="3113088"/>
            <a:ext cx="1719263" cy="32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100">
                <a:solidFill>
                  <a:srgbClr val="000000"/>
                </a:solidFill>
                <a:latin typeface="Times New Roman" pitchFamily="16" charset="0"/>
              </a:rPr>
              <a:t>Segment fronty </a:t>
            </a:r>
          </a:p>
        </p:txBody>
      </p:sp>
      <p:sp>
        <p:nvSpPr>
          <p:cNvPr id="137299" name="Rectangle 82"/>
          <p:cNvSpPr>
            <a:spLocks noChangeArrowheads="1"/>
          </p:cNvSpPr>
          <p:nvPr/>
        </p:nvSpPr>
        <p:spPr bwMode="auto">
          <a:xfrm>
            <a:off x="6726238" y="3406775"/>
            <a:ext cx="1530350" cy="32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100">
                <a:solidFill>
                  <a:srgbClr val="000000"/>
                </a:solidFill>
                <a:latin typeface="Times New Roman" pitchFamily="16" charset="0"/>
              </a:rPr>
              <a:t>prací na Prac2</a:t>
            </a:r>
          </a:p>
        </p:txBody>
      </p:sp>
      <p:sp>
        <p:nvSpPr>
          <p:cNvPr id="137300" name="Rectangle 83"/>
          <p:cNvSpPr>
            <a:spLocks noChangeArrowheads="1"/>
          </p:cNvSpPr>
          <p:nvPr/>
        </p:nvSpPr>
        <p:spPr bwMode="auto">
          <a:xfrm>
            <a:off x="8224838" y="3406775"/>
            <a:ext cx="68262" cy="32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100">
                <a:solidFill>
                  <a:srgbClr val="000000"/>
                </a:solidFill>
                <a:latin typeface="Times New Roman" pitchFamily="16" charset="0"/>
              </a:rPr>
              <a:t> </a:t>
            </a:r>
          </a:p>
        </p:txBody>
      </p:sp>
      <p:sp>
        <p:nvSpPr>
          <p:cNvPr id="137301" name="Rectangle 84"/>
          <p:cNvSpPr>
            <a:spLocks noChangeArrowheads="1"/>
          </p:cNvSpPr>
          <p:nvPr/>
        </p:nvSpPr>
        <p:spPr bwMode="auto">
          <a:xfrm>
            <a:off x="6748463" y="3763963"/>
            <a:ext cx="1874837" cy="788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7302" name="Rectangle 85"/>
          <p:cNvSpPr>
            <a:spLocks noChangeArrowheads="1"/>
          </p:cNvSpPr>
          <p:nvPr/>
        </p:nvSpPr>
        <p:spPr bwMode="auto">
          <a:xfrm>
            <a:off x="6786563" y="3825875"/>
            <a:ext cx="1719262" cy="32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100">
                <a:solidFill>
                  <a:srgbClr val="000000"/>
                </a:solidFill>
                <a:latin typeface="Times New Roman" pitchFamily="16" charset="0"/>
              </a:rPr>
              <a:t>Segment fronty </a:t>
            </a:r>
          </a:p>
        </p:txBody>
      </p:sp>
      <p:sp>
        <p:nvSpPr>
          <p:cNvPr id="137303" name="Rectangle 86"/>
          <p:cNvSpPr>
            <a:spLocks noChangeArrowheads="1"/>
          </p:cNvSpPr>
          <p:nvPr/>
        </p:nvSpPr>
        <p:spPr bwMode="auto">
          <a:xfrm>
            <a:off x="6788150" y="4119563"/>
            <a:ext cx="1530350" cy="32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100">
                <a:solidFill>
                  <a:srgbClr val="000000"/>
                </a:solidFill>
                <a:latin typeface="Times New Roman" pitchFamily="16" charset="0"/>
              </a:rPr>
              <a:t>prací na Prac3</a:t>
            </a:r>
          </a:p>
        </p:txBody>
      </p:sp>
      <p:sp>
        <p:nvSpPr>
          <p:cNvPr id="137304" name="Rectangle 87"/>
          <p:cNvSpPr>
            <a:spLocks noChangeArrowheads="1"/>
          </p:cNvSpPr>
          <p:nvPr/>
        </p:nvSpPr>
        <p:spPr bwMode="auto">
          <a:xfrm>
            <a:off x="8286750" y="4119563"/>
            <a:ext cx="68263" cy="32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100">
                <a:solidFill>
                  <a:srgbClr val="000000"/>
                </a:solidFill>
                <a:latin typeface="Times New Roman" pitchFamily="16" charset="0"/>
              </a:rPr>
              <a:t> </a:t>
            </a:r>
          </a:p>
        </p:txBody>
      </p:sp>
      <p:sp>
        <p:nvSpPr>
          <p:cNvPr id="137305" name="Rectangle 88"/>
          <p:cNvSpPr>
            <a:spLocks noChangeArrowheads="1"/>
          </p:cNvSpPr>
          <p:nvPr/>
        </p:nvSpPr>
        <p:spPr bwMode="auto">
          <a:xfrm>
            <a:off x="762000" y="4953000"/>
            <a:ext cx="5903913" cy="635000"/>
          </a:xfrm>
          <a:prstGeom prst="rect">
            <a:avLst/>
          </a:prstGeom>
          <a:solidFill>
            <a:srgbClr val="FFFFFF"/>
          </a:solidFill>
          <a:ln w="1584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7306" name="Rectangle 89"/>
          <p:cNvSpPr>
            <a:spLocks noChangeArrowheads="1"/>
          </p:cNvSpPr>
          <p:nvPr/>
        </p:nvSpPr>
        <p:spPr bwMode="auto">
          <a:xfrm>
            <a:off x="1593850" y="5029200"/>
            <a:ext cx="4375150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>
                <a:solidFill>
                  <a:srgbClr val="000000"/>
                </a:solidFill>
                <a:latin typeface="Times New Roman" pitchFamily="16" charset="0"/>
              </a:rPr>
              <a:t>Data aktuální výrobní operace </a:t>
            </a:r>
            <a:r>
              <a:rPr lang="cs-CZ" sz="2400">
                <a:solidFill>
                  <a:srgbClr val="FF0000"/>
                </a:solidFill>
                <a:latin typeface="Times New Roman" pitchFamily="16" charset="0"/>
              </a:rPr>
              <a:t>D.i</a:t>
            </a:r>
            <a:r>
              <a:rPr lang="cs-CZ" sz="2400">
                <a:solidFill>
                  <a:srgbClr val="000000"/>
                </a:solidFill>
                <a:latin typeface="Times New Roman" pitchFamily="16" charset="0"/>
              </a:rPr>
              <a:t>   </a:t>
            </a:r>
          </a:p>
        </p:txBody>
      </p:sp>
      <p:sp>
        <p:nvSpPr>
          <p:cNvPr id="137307" name="Rectangle 90"/>
          <p:cNvSpPr>
            <a:spLocks noChangeArrowheads="1"/>
          </p:cNvSpPr>
          <p:nvPr/>
        </p:nvSpPr>
        <p:spPr bwMode="auto">
          <a:xfrm>
            <a:off x="4883150" y="4908550"/>
            <a:ext cx="71438" cy="334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200">
                <a:solidFill>
                  <a:srgbClr val="000000"/>
                </a:solidFill>
                <a:latin typeface="Times New Roman" pitchFamily="16" charset="0"/>
              </a:rPr>
              <a:t> </a:t>
            </a:r>
          </a:p>
        </p:txBody>
      </p:sp>
      <p:sp>
        <p:nvSpPr>
          <p:cNvPr id="137308" name="Text Box 91"/>
          <p:cNvSpPr txBox="1">
            <a:spLocks noChangeArrowheads="1"/>
          </p:cNvSpPr>
          <p:nvPr/>
        </p:nvSpPr>
        <p:spPr bwMode="auto">
          <a:xfrm>
            <a:off x="1258888" y="692150"/>
            <a:ext cx="6783387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3200">
                <a:solidFill>
                  <a:srgbClr val="000000"/>
                </a:solidFill>
                <a:latin typeface="Comic Sans MS" pitchFamily="64" charset="0"/>
              </a:rPr>
              <a:t>Prostředek sledování postupu prací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D943046-2D7F-4317-9612-B57BC6B362A8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164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38243" name="Text Box 2"/>
          <p:cNvSpPr txBox="1"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400">
                <a:solidFill>
                  <a:srgbClr val="000000"/>
                </a:solidFill>
                <a:latin typeface="Comic Sans MS" pitchFamily="64" charset="0"/>
              </a:rPr>
              <a:t>Pozorování 2</a:t>
            </a:r>
          </a:p>
        </p:txBody>
      </p:sp>
      <p:sp>
        <p:nvSpPr>
          <p:cNvPr id="138244" name="Text Box 3"/>
          <p:cNvSpPr txBox="1">
            <a:spLocks noChangeArrowheads="1"/>
          </p:cNvSpPr>
          <p:nvPr/>
        </p:nvSpPr>
        <p:spPr bwMode="auto">
          <a:xfrm>
            <a:off x="457200" y="1196975"/>
            <a:ext cx="8229600" cy="4975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 b="1">
                <a:solidFill>
                  <a:srgbClr val="000000"/>
                </a:solidFill>
              </a:rPr>
              <a:t>V daném příkladu neběží jen o poskytování informací, předávají se i příkazy, služby mohou být služby reálného světa (raketové základny)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 b="1">
                <a:solidFill>
                  <a:srgbClr val="000000"/>
                </a:solidFill>
              </a:rPr>
              <a:t>Datově bohaté rozhraní je typické pro manažerskou úroveň řízení, ta se stává hlavním tématem současnosti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>
                <a:solidFill>
                  <a:srgbClr val="000000"/>
                </a:solidFill>
              </a:rPr>
              <a:t>Snadné kombinování ručních a automatizovaných postupů je nejvýše žádoucí  a je v konfedeaci snadná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>
                <a:solidFill>
                  <a:srgbClr val="000000"/>
                </a:solidFill>
              </a:rPr>
              <a:t>Vysoká autonomie služeb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>
                <a:solidFill>
                  <a:srgbClr val="000000"/>
                </a:solidFill>
              </a:rPr>
              <a:t>Částečný návrat DFD a datových úložišť (používání dříve zavrhované funkční dekompozice), důležité vstupní data se nemění, výpočet je vždy možné spustit znovu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>
                <a:solidFill>
                  <a:srgbClr val="000000"/>
                </a:solidFill>
              </a:rPr>
              <a:t>Podle současných znalostí je implementace rychlého datově bohatého rozhraní v aliancích obtížná, i když možná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AA1903D-7669-4931-A843-A6A677303F98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165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39267" name="Text Box 2"/>
          <p:cNvSpPr txBox="1">
            <a:spLocks noChangeArrowheads="1"/>
          </p:cNvSpPr>
          <p:nvPr/>
        </p:nvSpPr>
        <p:spPr bwMode="auto">
          <a:xfrm>
            <a:off x="685800" y="45720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400">
                <a:solidFill>
                  <a:srgbClr val="000000"/>
                </a:solidFill>
                <a:latin typeface="Comic Sans MS" pitchFamily="64" charset="0"/>
              </a:rPr>
              <a:t>Pozorování 3</a:t>
            </a:r>
          </a:p>
        </p:txBody>
      </p:sp>
      <p:sp>
        <p:nvSpPr>
          <p:cNvPr id="139268" name="Text Box 3"/>
          <p:cNvSpPr txBox="1">
            <a:spLocks noChangeArrowheads="1"/>
          </p:cNvSpPr>
          <p:nvPr/>
        </p:nvSpPr>
        <p:spPr bwMode="auto">
          <a:xfrm>
            <a:off x="609600" y="1524000"/>
            <a:ext cx="7994650" cy="4641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lnSpc>
                <a:spcPct val="90000"/>
              </a:lnSpc>
              <a:spcBef>
                <a:spcPts val="6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600">
                <a:solidFill>
                  <a:srgbClr val="000000"/>
                </a:solidFill>
              </a:rPr>
              <a:t>Datové úložiště může být virtuální (bez replikace dat), data poskytovaná službami mohou být čtena z jejich databáze, vypočítávána, měřena, zadávána uživateli – </a:t>
            </a:r>
            <a:r>
              <a:rPr lang="cs-CZ" sz="2600" i="1">
                <a:solidFill>
                  <a:srgbClr val="000000"/>
                </a:solidFill>
              </a:rPr>
              <a:t>klasická DB nemusí být adekvátní koncepcí (problém indexace), viz sémantický web </a:t>
            </a:r>
          </a:p>
          <a:p>
            <a:pPr marL="341313" indent="-341313">
              <a:lnSpc>
                <a:spcPct val="90000"/>
              </a:lnSpc>
              <a:spcBef>
                <a:spcPts val="6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600">
                <a:solidFill>
                  <a:srgbClr val="000000"/>
                </a:solidFill>
              </a:rPr>
              <a:t>Důležité je deklarativní hrubozrnné uživatelsky orientované rozhraní</a:t>
            </a:r>
          </a:p>
          <a:p>
            <a:pPr marL="341313" indent="-341313">
              <a:lnSpc>
                <a:spcPct val="90000"/>
              </a:lnSpc>
              <a:spcBef>
                <a:spcPts val="6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600">
                <a:solidFill>
                  <a:srgbClr val="000000"/>
                </a:solidFill>
              </a:rPr>
              <a:t>Úložiště může být plněno z více zdrojů současně (lze použít předřazené brány diskutované níže)</a:t>
            </a:r>
          </a:p>
          <a:p>
            <a:pPr marL="341313" indent="-341313">
              <a:lnSpc>
                <a:spcPct val="90000"/>
              </a:lnSpc>
              <a:spcBef>
                <a:spcPts val="6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600">
                <a:solidFill>
                  <a:srgbClr val="000000"/>
                </a:solidFill>
              </a:rPr>
              <a:t>Výhodné dávkové plnění dat</a:t>
            </a:r>
          </a:p>
          <a:p>
            <a:pPr marL="741363" lvl="1" indent="-284163">
              <a:lnSpc>
                <a:spcPct val="90000"/>
              </a:lnSpc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>
                <a:solidFill>
                  <a:srgbClr val="000000"/>
                </a:solidFill>
              </a:rPr>
              <a:t> ušetří to mnoho práce při vývoji a údržbě, stabilita řešení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587ADC7-8193-4F77-8916-58DC54AFC700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166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40291" name="Text Box 2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400">
                <a:solidFill>
                  <a:srgbClr val="000000"/>
                </a:solidFill>
                <a:latin typeface="Comic Sans MS" pitchFamily="64" charset="0"/>
              </a:rPr>
              <a:t>Další výhody SOA</a:t>
            </a:r>
          </a:p>
        </p:txBody>
      </p:sp>
      <p:sp>
        <p:nvSpPr>
          <p:cNvPr id="140292" name="Text Box 3"/>
          <p:cNvSpPr txBox="1">
            <a:spLocks noChangeArrowheads="1"/>
          </p:cNvSpPr>
          <p:nvPr/>
        </p:nvSpPr>
        <p:spPr bwMode="auto">
          <a:xfrm>
            <a:off x="609600" y="1752600"/>
            <a:ext cx="7924800" cy="472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>
                <a:solidFill>
                  <a:srgbClr val="000000"/>
                </a:solidFill>
              </a:rPr>
              <a:t>Paradigma typické pro služby v lidské společnosti, je proto srozumitelné uživatelům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>
                <a:solidFill>
                  <a:srgbClr val="000000"/>
                </a:solidFill>
              </a:rPr>
              <a:t>Jedná se o jiné paradigma než objektová orientace nebo vzdálené volání procedur (kombinace s těmito paradigmaty je možná, pokud se koncepce používají jako ortogonální nástroje, často ale vede k nadměrnému počtu malých služeb – antipattern fine grained services)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>
                <a:solidFill>
                  <a:srgbClr val="000000"/>
                </a:solidFill>
              </a:rPr>
              <a:t>Lze poměrně snadno vylaďovat spolehlivost (doručitelnost zpráv), zabezpečení, kontrolu průběhu, efektivnost, rozhraní a  umožnit ruční zásahy do průběhu procesů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>
                <a:solidFill>
                  <a:srgbClr val="000000"/>
                </a:solidFill>
              </a:rPr>
              <a:t>Poměrně snadné je využívání aplikací, které se nakupují, existují nebo jsou téměř nezávisle vyvíjeny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Shora nebo zdola v případě 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 smtClean="0"/>
              <a:t>Shora</a:t>
            </a:r>
            <a:r>
              <a:rPr lang="cs-CZ" dirty="0" smtClean="0"/>
              <a:t>:Od celkového návrhu k relativně autonomním převážně vlastním komponentám. Převažuje o ERP. Časté u </a:t>
            </a:r>
            <a:r>
              <a:rPr lang="cs-CZ" dirty="0" err="1" smtClean="0"/>
              <a:t>scrum</a:t>
            </a:r>
            <a:endParaRPr lang="cs-CZ" dirty="0" smtClean="0"/>
          </a:p>
          <a:p>
            <a:pPr lvl="1"/>
            <a:r>
              <a:rPr lang="cs-CZ" dirty="0" smtClean="0"/>
              <a:t>Praxe ukazuje, že to lze u velkých dodavatelů a  opakovaných resp. podobných řešení (</a:t>
            </a:r>
            <a:r>
              <a:rPr lang="cs-CZ" dirty="0" err="1" smtClean="0"/>
              <a:t>customizace</a:t>
            </a:r>
            <a:r>
              <a:rPr lang="cs-CZ" dirty="0" smtClean="0"/>
              <a:t> je častý případ), </a:t>
            </a:r>
            <a:r>
              <a:rPr lang="cs-CZ" dirty="0" err="1" smtClean="0"/>
              <a:t>kbnfekční</a:t>
            </a:r>
            <a:r>
              <a:rPr lang="cs-CZ" dirty="0" smtClean="0"/>
              <a:t> řešení: nějak to funguje, dá se používat, sláva to není</a:t>
            </a:r>
          </a:p>
          <a:p>
            <a:pPr lvl="1"/>
            <a:r>
              <a:rPr lang="cs-CZ" dirty="0" smtClean="0"/>
              <a:t>Malý na to nemají zdroje a pro malé uživatele to klade příliš velké nároky a provozní podporu a znalosti koncových uživatelů</a:t>
            </a:r>
          </a:p>
          <a:p>
            <a:pPr lvl="1"/>
            <a:r>
              <a:rPr lang="cs-CZ" dirty="0" smtClean="0"/>
              <a:t>Rostoucí složitost způsobuje, že se to špatně </a:t>
            </a:r>
            <a:r>
              <a:rPr lang="cs-CZ" dirty="0" err="1" smtClean="0"/>
              <a:t>uržuje</a:t>
            </a:r>
            <a:r>
              <a:rPr lang="cs-CZ" dirty="0" smtClean="0"/>
              <a:t> i u velkých dodavatelů </a:t>
            </a:r>
          </a:p>
        </p:txBody>
      </p:sp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Shora nebo zdola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smtClean="0"/>
              <a:t>Zdola: </a:t>
            </a:r>
            <a:r>
              <a:rPr lang="cs-CZ" dirty="0" smtClean="0"/>
              <a:t>Integrací autonomních až nezávislých částí k celku:</a:t>
            </a:r>
          </a:p>
          <a:p>
            <a:pPr lvl="1"/>
            <a:r>
              <a:rPr lang="cs-CZ" dirty="0" smtClean="0"/>
              <a:t>Potřebné pro malé SW výrobce a pro SME uživatele</a:t>
            </a:r>
          </a:p>
          <a:p>
            <a:pPr lvl="1"/>
            <a:r>
              <a:rPr lang="cs-CZ" dirty="0" smtClean="0"/>
              <a:t>Velmi vhodné pro globální byznys procesy</a:t>
            </a:r>
          </a:p>
          <a:p>
            <a:pPr lvl="1"/>
            <a:r>
              <a:rPr lang="cs-CZ" dirty="0" smtClean="0"/>
              <a:t>Umožněno existencí globálních sítí  a zčásti i globálními </a:t>
            </a:r>
            <a:r>
              <a:rPr lang="cs-CZ" dirty="0" err="1" smtClean="0"/>
              <a:t>cloudy</a:t>
            </a:r>
            <a:endParaRPr lang="cs-CZ" dirty="0" smtClean="0"/>
          </a:p>
          <a:p>
            <a:pPr lvl="1"/>
            <a:r>
              <a:rPr lang="cs-CZ" dirty="0" smtClean="0"/>
              <a:t>Rostoucí složitost IT a rostoucí počet existujících systémů a otevřeného SW </a:t>
            </a:r>
            <a:r>
              <a:rPr lang="cs-CZ" dirty="0" err="1" smtClean="0"/>
              <a:t>vyšuje</a:t>
            </a:r>
            <a:r>
              <a:rPr lang="cs-CZ" dirty="0" smtClean="0"/>
              <a:t> výhodnost integrace  </a:t>
            </a:r>
            <a:endParaRPr lang="cs-CZ" b="1" dirty="0" smtClean="0"/>
          </a:p>
        </p:txBody>
      </p:sp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Horor s web </a:t>
            </a:r>
            <a:r>
              <a:rPr lang="cs-CZ" dirty="0" err="1" smtClean="0"/>
              <a:t>services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Pokus  vyřešit správu vlaku přísně podle norem</a:t>
            </a:r>
          </a:p>
          <a:p>
            <a:r>
              <a:rPr lang="cs-CZ" dirty="0" smtClean="0"/>
              <a:t>Připojení  kamer pomocí SOAP (tj. jako webových služeb) se s použitím SOAP rozhraní  výrobců  podařilo jen </a:t>
            </a:r>
            <a:r>
              <a:rPr lang="cs-CZ" dirty="0" err="1" smtClean="0"/>
              <a:t>vyjímečně</a:t>
            </a:r>
            <a:r>
              <a:rPr lang="cs-CZ" dirty="0" smtClean="0"/>
              <a:t> bez potíží</a:t>
            </a:r>
          </a:p>
          <a:p>
            <a:r>
              <a:rPr lang="cs-CZ" dirty="0" smtClean="0"/>
              <a:t>Normy pro vlakovou  multimediální síť a podporu řízení vlaku mají tisíce řádek a stále se mění. Nemohou tedy být bez chyb a nejasností</a:t>
            </a:r>
          </a:p>
          <a:p>
            <a:pPr lvl="1"/>
            <a:r>
              <a:rPr lang="cs-CZ" dirty="0" smtClean="0"/>
              <a:t>Vzorové řešení nemůže být v plné shodě s normami</a:t>
            </a:r>
          </a:p>
          <a:p>
            <a:pPr marL="457200" lvl="1" indent="0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D2B2996-53D2-4C35-8B73-C63BAB2AF6F9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17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5779" name="Text Box 2"/>
          <p:cNvSpPr txBox="1">
            <a:spLocks noChangeArrowheads="1"/>
          </p:cNvSpPr>
          <p:nvPr/>
        </p:nvSpPr>
        <p:spPr bwMode="auto">
          <a:xfrm>
            <a:off x="434975" y="436563"/>
            <a:ext cx="8023225" cy="5699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3600">
                <a:solidFill>
                  <a:srgbClr val="000000"/>
                </a:solidFill>
                <a:latin typeface="Comic Sans MS" pitchFamily="64" charset="0"/>
              </a:rPr>
              <a:t> </a:t>
            </a:r>
            <a:r>
              <a:rPr lang="cs-CZ" sz="3600" i="1">
                <a:solidFill>
                  <a:srgbClr val="000000"/>
                </a:solidFill>
                <a:latin typeface="Comic Sans MS" pitchFamily="64" charset="0"/>
              </a:rPr>
              <a:t>Je běžné, že informační systémy komunikují s jinými informačními systémy</a:t>
            </a:r>
            <a:r>
              <a:rPr lang="cs-CZ" sz="3600">
                <a:solidFill>
                  <a:srgbClr val="000000"/>
                </a:solidFill>
                <a:latin typeface="Comic Sans MS" pitchFamily="64" charset="0"/>
              </a:rPr>
              <a:t>.</a:t>
            </a:r>
            <a:br>
              <a:rPr lang="cs-CZ" sz="3600">
                <a:solidFill>
                  <a:srgbClr val="000000"/>
                </a:solidFill>
                <a:latin typeface="Comic Sans MS" pitchFamily="64" charset="0"/>
              </a:rPr>
            </a:br>
            <a:r>
              <a:rPr lang="cs-CZ" sz="3600">
                <a:solidFill>
                  <a:srgbClr val="000000"/>
                </a:solidFill>
                <a:latin typeface="Comic Sans MS" pitchFamily="64" charset="0"/>
              </a:rPr>
              <a:t> </a:t>
            </a:r>
            <a:r>
              <a:rPr lang="cs-CZ" sz="3200">
                <a:solidFill>
                  <a:srgbClr val="000000"/>
                </a:solidFill>
                <a:latin typeface="Comic Sans MS" pitchFamily="64" charset="0"/>
              </a:rPr>
              <a:t>Informační systémy mohou fungovat jako systémy automatického řízení (avionika letadla), dávat rozkazy lidem, být (dočasně) nahrazeny lidmi, řídit procesy reálného světa (tam je nutno řešit problém dostupnosti dat a problém včasnosti odezvy) a také nová formulace toho, co nazýváme transakce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Nové trendy SOA a jinde, orchestrace přístupů.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Komunikace výměnou byznys dokumentů, SOAP </a:t>
            </a:r>
            <a:r>
              <a:rPr lang="cs-CZ" dirty="0" err="1" smtClean="0"/>
              <a:t>document</a:t>
            </a:r>
            <a:r>
              <a:rPr lang="cs-CZ" dirty="0" smtClean="0"/>
              <a:t> </a:t>
            </a:r>
            <a:r>
              <a:rPr lang="cs-CZ" dirty="0" err="1" smtClean="0"/>
              <a:t>literal</a:t>
            </a:r>
            <a:endParaRPr lang="cs-CZ" dirty="0" smtClean="0"/>
          </a:p>
          <a:p>
            <a:r>
              <a:rPr lang="cs-CZ" dirty="0" err="1" smtClean="0"/>
              <a:t>Cloud</a:t>
            </a:r>
            <a:r>
              <a:rPr lang="cs-CZ" dirty="0" smtClean="0"/>
              <a:t>, zapojení prostředků </a:t>
            </a:r>
            <a:r>
              <a:rPr lang="cs-CZ" dirty="0" err="1" smtClean="0"/>
              <a:t>document</a:t>
            </a:r>
            <a:r>
              <a:rPr lang="cs-CZ" dirty="0" smtClean="0"/>
              <a:t> management </a:t>
            </a:r>
            <a:r>
              <a:rPr lang="cs-CZ" dirty="0" err="1" smtClean="0"/>
              <a:t>systems</a:t>
            </a:r>
            <a:r>
              <a:rPr lang="cs-CZ" dirty="0" smtClean="0"/>
              <a:t> DMS a event. </a:t>
            </a:r>
            <a:r>
              <a:rPr lang="cs-CZ" dirty="0" err="1" smtClean="0"/>
              <a:t>Driven</a:t>
            </a:r>
            <a:r>
              <a:rPr lang="cs-CZ" dirty="0" smtClean="0"/>
              <a:t> </a:t>
            </a:r>
            <a:r>
              <a:rPr lang="cs-CZ" dirty="0" err="1" smtClean="0"/>
              <a:t>architecture</a:t>
            </a:r>
            <a:endParaRPr lang="cs-CZ" dirty="0" smtClean="0"/>
          </a:p>
          <a:p>
            <a:r>
              <a:rPr lang="cs-CZ" dirty="0" smtClean="0"/>
              <a:t>Požití metod REA (modernizace procesů  v diagramech toků dat)</a:t>
            </a:r>
            <a:endParaRPr lang="cs-CZ" dirty="0"/>
          </a:p>
          <a:p>
            <a:r>
              <a:rPr lang="cs-CZ" dirty="0" smtClean="0"/>
              <a:t>Někdy i přehnaná snaha standardizovat jako webové služby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3512658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10 vůdčích principů služeb v SOA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2800" dirty="0"/>
              <a:t>Explicit </a:t>
            </a:r>
            <a:r>
              <a:rPr lang="cs-CZ" sz="2800" dirty="0" err="1"/>
              <a:t>Boundaries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cs-CZ" sz="2800" dirty="0" err="1"/>
              <a:t>Shared</a:t>
            </a:r>
            <a:r>
              <a:rPr lang="cs-CZ" sz="2800" dirty="0"/>
              <a:t> </a:t>
            </a:r>
            <a:r>
              <a:rPr lang="cs-CZ" sz="2800" dirty="0" err="1"/>
              <a:t>Contract</a:t>
            </a:r>
            <a:r>
              <a:rPr lang="cs-CZ" sz="2800" dirty="0"/>
              <a:t> and </a:t>
            </a:r>
            <a:r>
              <a:rPr lang="cs-CZ" sz="2800" dirty="0" err="1"/>
              <a:t>Schema</a:t>
            </a:r>
            <a:r>
              <a:rPr lang="cs-CZ" sz="2800" dirty="0"/>
              <a:t>, not </a:t>
            </a:r>
            <a:r>
              <a:rPr lang="cs-CZ" sz="2800" dirty="0" err="1" smtClean="0"/>
              <a:t>Class</a:t>
            </a:r>
            <a:endParaRPr lang="cs-CZ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cs-CZ" sz="2800" dirty="0" err="1" smtClean="0"/>
              <a:t>Policy-driven</a:t>
            </a:r>
            <a:endParaRPr lang="cs-CZ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cs-CZ" sz="2800" dirty="0" err="1"/>
              <a:t>Autonomous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cs-CZ" sz="2800" dirty="0" smtClean="0"/>
              <a:t> </a:t>
            </a:r>
            <a:r>
              <a:rPr lang="cs-CZ" sz="2800" dirty="0" err="1"/>
              <a:t>Wire</a:t>
            </a:r>
            <a:r>
              <a:rPr lang="cs-CZ" sz="2800" dirty="0"/>
              <a:t> </a:t>
            </a:r>
            <a:r>
              <a:rPr lang="cs-CZ" sz="2800" dirty="0" err="1"/>
              <a:t>formats</a:t>
            </a:r>
            <a:r>
              <a:rPr lang="cs-CZ" sz="2800" dirty="0"/>
              <a:t>, not </a:t>
            </a:r>
            <a:r>
              <a:rPr lang="cs-CZ" sz="2800" dirty="0" err="1"/>
              <a:t>Programming</a:t>
            </a:r>
            <a:r>
              <a:rPr lang="cs-CZ" sz="2800" dirty="0"/>
              <a:t> </a:t>
            </a:r>
            <a:r>
              <a:rPr lang="cs-CZ" sz="2800" dirty="0" err="1"/>
              <a:t>Language</a:t>
            </a:r>
            <a:r>
              <a:rPr lang="cs-CZ" sz="2800" dirty="0"/>
              <a:t> </a:t>
            </a:r>
            <a:r>
              <a:rPr lang="cs-CZ" sz="2800" dirty="0" err="1" smtClean="0"/>
              <a:t>APIs</a:t>
            </a:r>
            <a:endParaRPr lang="cs-CZ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cs-CZ" sz="2800" dirty="0" err="1" smtClean="0"/>
              <a:t>Document-oriented</a:t>
            </a:r>
            <a:endParaRPr lang="cs-CZ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cs-CZ" sz="2800" dirty="0" err="1"/>
              <a:t>Loosely</a:t>
            </a:r>
            <a:r>
              <a:rPr lang="cs-CZ" sz="2800" dirty="0"/>
              <a:t> </a:t>
            </a:r>
            <a:r>
              <a:rPr lang="cs-CZ" sz="2800" dirty="0" err="1" smtClean="0"/>
              <a:t>coupled</a:t>
            </a:r>
            <a:r>
              <a:rPr lang="cs-CZ" sz="2800" dirty="0" smtClean="0"/>
              <a:t> (</a:t>
            </a:r>
            <a:r>
              <a:rPr lang="cs-CZ" sz="2800" dirty="0" err="1" smtClean="0"/>
              <a:t>stimulated</a:t>
            </a:r>
            <a:r>
              <a:rPr lang="cs-CZ" sz="2800" dirty="0" smtClean="0"/>
              <a:t> by </a:t>
            </a:r>
            <a:r>
              <a:rPr lang="cs-CZ" sz="2800" dirty="0" err="1" smtClean="0"/>
              <a:t>previous</a:t>
            </a:r>
            <a:r>
              <a:rPr lang="cs-CZ" sz="2800" dirty="0" smtClean="0"/>
              <a:t> point) 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 err="1" smtClean="0"/>
              <a:t>Standards-compliant</a:t>
            </a:r>
            <a:r>
              <a:rPr lang="cs-CZ" sz="2800" dirty="0" smtClean="0"/>
              <a:t> (</a:t>
            </a:r>
            <a:r>
              <a:rPr lang="cs-CZ" sz="2800" dirty="0" err="1" smtClean="0"/>
              <a:t>if</a:t>
            </a:r>
            <a:r>
              <a:rPr lang="cs-CZ" sz="2800" dirty="0" smtClean="0"/>
              <a:t> </a:t>
            </a:r>
            <a:r>
              <a:rPr lang="cs-CZ" sz="2800" dirty="0" err="1" smtClean="0"/>
              <a:t>possible</a:t>
            </a:r>
            <a:r>
              <a:rPr lang="cs-CZ" sz="2800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 err="1"/>
              <a:t>Vendor</a:t>
            </a:r>
            <a:r>
              <a:rPr lang="cs-CZ" sz="2800" dirty="0"/>
              <a:t> </a:t>
            </a:r>
            <a:r>
              <a:rPr lang="cs-CZ" sz="2800" dirty="0" smtClean="0"/>
              <a:t>independent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 err="1" smtClean="0"/>
              <a:t>Metadata-driven</a:t>
            </a:r>
            <a:r>
              <a:rPr lang="cs-CZ" sz="2800" smtClean="0"/>
              <a:t> (XML) 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421502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Vzory a antivzory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Dobrá a špatná řešení často se vyskytujících problémů</a:t>
            </a:r>
          </a:p>
        </p:txBody>
      </p:sp>
    </p:spTree>
    <p:extLst>
      <p:ext uri="{BB962C8B-B14F-4D97-AF65-F5344CB8AC3E}">
        <p14:creationId xmlns:p14="http://schemas.microsoft.com/office/powerpoint/2010/main" val="909741339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Vzor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cs-CZ" altLang="en-US" sz="2800" smtClean="0"/>
              <a:t>Osvědčené řešení nějakého často se vyskytujícího problému</a:t>
            </a:r>
          </a:p>
          <a:p>
            <a:pPr lvl="1" eaLnBrk="1" hangingPunct="1"/>
            <a:r>
              <a:rPr lang="cs-CZ" altLang="en-US" sz="2400" smtClean="0"/>
              <a:t>Fasáda</a:t>
            </a:r>
          </a:p>
          <a:p>
            <a:pPr lvl="1" eaLnBrk="1" hangingPunct="1"/>
            <a:r>
              <a:rPr lang="cs-CZ" altLang="en-US" sz="2400" smtClean="0"/>
              <a:t>Broker</a:t>
            </a:r>
          </a:p>
          <a:p>
            <a:pPr lvl="1" eaLnBrk="1" hangingPunct="1"/>
            <a:r>
              <a:rPr lang="cs-CZ" altLang="en-US" sz="2400" smtClean="0"/>
              <a:t>Proxy</a:t>
            </a:r>
          </a:p>
          <a:p>
            <a:pPr lvl="1" eaLnBrk="1" hangingPunct="1"/>
            <a:r>
              <a:rPr lang="cs-CZ" altLang="en-US" sz="2400" smtClean="0"/>
              <a:t>Mikrokernel</a:t>
            </a:r>
          </a:p>
          <a:p>
            <a:pPr eaLnBrk="1" hangingPunct="1"/>
            <a:r>
              <a:rPr lang="cs-CZ" altLang="en-US" sz="2800" smtClean="0"/>
              <a:t>Typy</a:t>
            </a:r>
          </a:p>
          <a:p>
            <a:pPr lvl="1" eaLnBrk="1" hangingPunct="1"/>
            <a:r>
              <a:rPr lang="cs-CZ" altLang="en-US" sz="2400" smtClean="0"/>
              <a:t>Architekturní </a:t>
            </a:r>
          </a:p>
          <a:p>
            <a:pPr lvl="1" eaLnBrk="1" hangingPunct="1"/>
            <a:r>
              <a:rPr lang="cs-CZ" altLang="en-US" sz="2400" smtClean="0"/>
              <a:t>Návrhové</a:t>
            </a:r>
          </a:p>
          <a:p>
            <a:pPr lvl="1" eaLnBrk="1" hangingPunct="1"/>
            <a:r>
              <a:rPr lang="cs-CZ" altLang="en-US" sz="2400" smtClean="0"/>
              <a:t>Zkratky</a:t>
            </a:r>
          </a:p>
          <a:p>
            <a:pPr eaLnBrk="1" hangingPunct="1"/>
            <a:endParaRPr lang="cs-CZ" altLang="en-US" sz="2800" smtClean="0"/>
          </a:p>
        </p:txBody>
      </p:sp>
    </p:spTree>
    <p:extLst>
      <p:ext uri="{BB962C8B-B14F-4D97-AF65-F5344CB8AC3E}">
        <p14:creationId xmlns:p14="http://schemas.microsoft.com/office/powerpoint/2010/main" val="3556013402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Vzor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Osvědčené řešení nějakého často se vyskytujícího problému, </a:t>
            </a:r>
          </a:p>
          <a:p>
            <a:pPr eaLnBrk="1" hangingPunct="1"/>
            <a:r>
              <a:rPr lang="cs-CZ" altLang="en-US" smtClean="0"/>
              <a:t>Popis</a:t>
            </a:r>
          </a:p>
          <a:p>
            <a:pPr lvl="1" eaLnBrk="1" hangingPunct="1"/>
            <a:r>
              <a:rPr lang="cs-CZ" altLang="en-US" smtClean="0"/>
              <a:t>ID</a:t>
            </a:r>
          </a:p>
          <a:p>
            <a:pPr lvl="1" eaLnBrk="1" hangingPunct="1"/>
            <a:r>
              <a:rPr lang="cs-CZ" altLang="en-US" smtClean="0"/>
              <a:t>Podstata (popis podstaty úkolu)</a:t>
            </a:r>
          </a:p>
          <a:p>
            <a:pPr lvl="1" eaLnBrk="1" hangingPunct="1"/>
            <a:r>
              <a:rPr lang="cs-CZ" altLang="en-US" smtClean="0"/>
              <a:t>Popis řešení</a:t>
            </a:r>
          </a:p>
          <a:p>
            <a:pPr lvl="1" eaLnBrk="1" hangingPunct="1"/>
            <a:r>
              <a:rPr lang="cs-CZ" altLang="en-US" smtClean="0"/>
              <a:t>Známé případy použití</a:t>
            </a:r>
          </a:p>
          <a:p>
            <a:pPr lvl="1" eaLnBrk="1" hangingPunct="1"/>
            <a:r>
              <a:rPr lang="cs-CZ" altLang="en-US" smtClean="0"/>
              <a:t>Rizika, příklady neúspěchu</a:t>
            </a:r>
          </a:p>
        </p:txBody>
      </p:sp>
    </p:spTree>
    <p:extLst>
      <p:ext uri="{BB962C8B-B14F-4D97-AF65-F5344CB8AC3E}">
        <p14:creationId xmlns:p14="http://schemas.microsoft.com/office/powerpoint/2010/main" val="1484156483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Antivzor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en-US" sz="2800" smtClean="0"/>
              <a:t>Často používané, ale velmi neefektivní až průšvihové řešení. </a:t>
            </a:r>
          </a:p>
          <a:p>
            <a:pPr eaLnBrk="1" hangingPunct="1"/>
            <a:r>
              <a:rPr lang="cs-CZ" altLang="en-US" sz="2800" smtClean="0"/>
              <a:t>Popis</a:t>
            </a:r>
          </a:p>
          <a:p>
            <a:pPr lvl="1" eaLnBrk="1" hangingPunct="1"/>
            <a:r>
              <a:rPr lang="cs-CZ" altLang="en-US" sz="2400" smtClean="0"/>
              <a:t>ID</a:t>
            </a:r>
          </a:p>
          <a:p>
            <a:pPr lvl="1" eaLnBrk="1" hangingPunct="1"/>
            <a:r>
              <a:rPr lang="cs-CZ" altLang="en-US" sz="2400" smtClean="0"/>
              <a:t>Podstata (popis podstaty)</a:t>
            </a:r>
          </a:p>
          <a:p>
            <a:pPr lvl="1" eaLnBrk="1" hangingPunct="1"/>
            <a:r>
              <a:rPr lang="cs-CZ" altLang="en-US" sz="2400" smtClean="0"/>
              <a:t>Symptomy a důsledky</a:t>
            </a:r>
          </a:p>
          <a:p>
            <a:pPr lvl="1" eaLnBrk="1" hangingPunct="1"/>
            <a:r>
              <a:rPr lang="cs-CZ" altLang="en-US" sz="2400" smtClean="0"/>
              <a:t>Hlavní příčiny</a:t>
            </a:r>
          </a:p>
          <a:p>
            <a:pPr lvl="1" eaLnBrk="1" hangingPunct="1"/>
            <a:r>
              <a:rPr lang="cs-CZ" altLang="en-US" sz="2400" smtClean="0"/>
              <a:t>Známé případy použití, kdy se dá úspěšně použít</a:t>
            </a:r>
          </a:p>
          <a:p>
            <a:pPr lvl="1" eaLnBrk="1" hangingPunct="1"/>
            <a:r>
              <a:rPr lang="cs-CZ" altLang="en-US" sz="2400" smtClean="0"/>
              <a:t>(Náprava refaktorizace)</a:t>
            </a:r>
          </a:p>
        </p:txBody>
      </p:sp>
    </p:spTree>
    <p:extLst>
      <p:ext uri="{BB962C8B-B14F-4D97-AF65-F5344CB8AC3E}">
        <p14:creationId xmlns:p14="http://schemas.microsoft.com/office/powerpoint/2010/main" val="2006189999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dirty="0" err="1" smtClean="0"/>
              <a:t>Antivzory</a:t>
            </a:r>
            <a:r>
              <a:rPr lang="cs-CZ" altLang="en-US" dirty="0" smtClean="0"/>
              <a:t> (OO), hlavní případy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cs-CZ" altLang="en-US" dirty="0" smtClean="0"/>
              <a:t>Zlaté kladívko (vše podle jednoho mustru, pro jeden typ postupu)</a:t>
            </a:r>
          </a:p>
          <a:p>
            <a:pPr lvl="1" eaLnBrk="1" hangingPunct="1"/>
            <a:r>
              <a:rPr lang="cs-CZ" altLang="en-US" dirty="0" err="1" smtClean="0"/>
              <a:t>Blob</a:t>
            </a:r>
            <a:r>
              <a:rPr lang="cs-CZ" altLang="en-US" dirty="0" smtClean="0"/>
              <a:t> (univerzální třída)</a:t>
            </a:r>
          </a:p>
          <a:p>
            <a:pPr lvl="1" eaLnBrk="1" hangingPunct="1"/>
            <a:r>
              <a:rPr lang="cs-CZ" altLang="en-US" dirty="0" smtClean="0"/>
              <a:t>Špagetový kód</a:t>
            </a:r>
          </a:p>
          <a:p>
            <a:pPr lvl="1" eaLnBrk="1" hangingPunct="1"/>
            <a:r>
              <a:rPr lang="cs-CZ" altLang="en-US" dirty="0" smtClean="0"/>
              <a:t>Stálé zastarávání (přejdu na nové postupy hned, jak se objeví)</a:t>
            </a:r>
          </a:p>
          <a:p>
            <a:pPr lvl="1" eaLnBrk="1" hangingPunct="1"/>
            <a:r>
              <a:rPr lang="cs-CZ" altLang="en-US" dirty="0" smtClean="0"/>
              <a:t>Ostrov automatizace </a:t>
            </a:r>
            <a:r>
              <a:rPr lang="cs-CZ" altLang="en-US" b="1" dirty="0" smtClean="0"/>
              <a:t>Vzor v SOA</a:t>
            </a:r>
            <a:endParaRPr lang="cs-CZ" altLang="en-US" dirty="0" smtClean="0"/>
          </a:p>
          <a:p>
            <a:pPr lvl="1" eaLnBrk="1" hangingPunct="1"/>
            <a:r>
              <a:rPr lang="cs-CZ" altLang="en-US" dirty="0" smtClean="0"/>
              <a:t>Používání </a:t>
            </a:r>
            <a:r>
              <a:rPr lang="cs-CZ" altLang="en-US" dirty="0" err="1" smtClean="0"/>
              <a:t>legacy</a:t>
            </a:r>
            <a:r>
              <a:rPr lang="cs-CZ" altLang="en-US" dirty="0" smtClean="0"/>
              <a:t> systémů </a:t>
            </a:r>
            <a:r>
              <a:rPr lang="cs-CZ" altLang="en-US" b="1" dirty="0" smtClean="0"/>
              <a:t>Vzor v SOA</a:t>
            </a:r>
          </a:p>
          <a:p>
            <a:pPr lvl="1" eaLnBrk="1" hangingPunct="1"/>
            <a:r>
              <a:rPr lang="cs-CZ" altLang="en-US" dirty="0" err="1" smtClean="0"/>
              <a:t>Vendor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lock</a:t>
            </a:r>
            <a:r>
              <a:rPr lang="cs-CZ" altLang="en-US" dirty="0" smtClean="0"/>
              <a:t>-in</a:t>
            </a:r>
          </a:p>
        </p:txBody>
      </p:sp>
    </p:spTree>
    <p:extLst>
      <p:ext uri="{BB962C8B-B14F-4D97-AF65-F5344CB8AC3E}">
        <p14:creationId xmlns:p14="http://schemas.microsoft.com/office/powerpoint/2010/main" val="150893961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Antivzory v SOA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341438"/>
            <a:ext cx="9036050" cy="51117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en-US" sz="2800" dirty="0" smtClean="0"/>
              <a:t>Problémy s přijetím SOA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z="2200" dirty="0" smtClean="0"/>
              <a:t>Nu, co je na tom nového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z="2200" dirty="0" smtClean="0"/>
              <a:t>Velký třesk, přechod na SOA velkým skokem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z="2200" dirty="0" smtClean="0"/>
              <a:t>Přeceňování technologických, nikoliv obchodních aspektů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z="2200" dirty="0" smtClean="0"/>
              <a:t>Fine </a:t>
            </a:r>
            <a:r>
              <a:rPr lang="cs-CZ" altLang="en-US" sz="2200" dirty="0" err="1" smtClean="0"/>
              <a:t>grained</a:t>
            </a:r>
            <a:r>
              <a:rPr lang="cs-CZ" altLang="en-US" sz="2200" dirty="0" smtClean="0"/>
              <a:t> SOA, malinké služby na úrovni objektu nebo malé komponenty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z="2200" dirty="0" smtClean="0"/>
              <a:t>Služba = Třída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z="2800" dirty="0" smtClean="0"/>
              <a:t>Design </a:t>
            </a:r>
          </a:p>
          <a:p>
            <a:pPr lvl="1">
              <a:lnSpc>
                <a:spcPct val="90000"/>
              </a:lnSpc>
            </a:pPr>
            <a:r>
              <a:rPr lang="cs-CZ" altLang="en-US" sz="2200" dirty="0" smtClean="0"/>
              <a:t>Web </a:t>
            </a:r>
            <a:r>
              <a:rPr lang="cs-CZ" altLang="en-US" sz="2200" dirty="0" err="1" smtClean="0"/>
              <a:t>service</a:t>
            </a:r>
            <a:r>
              <a:rPr lang="cs-CZ" altLang="en-US" sz="2200" dirty="0" smtClean="0"/>
              <a:t>=SOA, služby být  nemusí nutně webovské</a:t>
            </a:r>
            <a:r>
              <a:rPr lang="cs-CZ" altLang="en-US" sz="2200" dirty="0"/>
              <a:t>, </a:t>
            </a:r>
            <a:r>
              <a:rPr lang="cs-CZ" altLang="en-US" sz="2200" dirty="0" smtClean="0"/>
              <a:t>problém s </a:t>
            </a:r>
            <a:r>
              <a:rPr lang="cs-CZ" altLang="en-US" sz="2200" dirty="0"/>
              <a:t>byznys </a:t>
            </a:r>
            <a:r>
              <a:rPr lang="cs-CZ" altLang="en-US" sz="2200" dirty="0" smtClean="0"/>
              <a:t>dokumenty, normy k nim nejsou dosti vstřícné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z="2200" dirty="0" smtClean="0"/>
              <a:t>Nepřijetí </a:t>
            </a:r>
            <a:r>
              <a:rPr lang="cs-CZ" altLang="en-US" sz="2200" dirty="0" err="1" smtClean="0"/>
              <a:t>dokumentov</a:t>
            </a:r>
            <a:r>
              <a:rPr lang="en-US" altLang="en-US" sz="2200" dirty="0" smtClean="0"/>
              <a:t>é</a:t>
            </a:r>
            <a:r>
              <a:rPr lang="cs-CZ" altLang="en-US" sz="2200" dirty="0" smtClean="0"/>
              <a:t>ho (především byznys) rozhraní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z="2200" dirty="0" smtClean="0"/>
              <a:t>Fine </a:t>
            </a:r>
            <a:r>
              <a:rPr lang="cs-CZ" altLang="en-US" sz="2200" dirty="0" err="1" smtClean="0"/>
              <a:t>grained</a:t>
            </a:r>
            <a:r>
              <a:rPr lang="cs-CZ" altLang="en-US" sz="2200" dirty="0" smtClean="0"/>
              <a:t> </a:t>
            </a:r>
            <a:r>
              <a:rPr lang="cs-CZ" altLang="en-US" sz="2200" dirty="0" err="1" smtClean="0"/>
              <a:t>messages</a:t>
            </a:r>
            <a:endParaRPr lang="cs-CZ" altLang="en-US" sz="2200" dirty="0" smtClean="0"/>
          </a:p>
          <a:p>
            <a:pPr lvl="1" eaLnBrk="1" hangingPunct="1">
              <a:lnSpc>
                <a:spcPct val="90000"/>
              </a:lnSpc>
            </a:pPr>
            <a:r>
              <a:rPr lang="cs-CZ" altLang="en-US" sz="2200" dirty="0" smtClean="0"/>
              <a:t>Nadměrná standardizace, jsou i protichůdná doporučení</a:t>
            </a:r>
          </a:p>
          <a:p>
            <a:pPr lvl="1" eaLnBrk="1" hangingPunct="1">
              <a:lnSpc>
                <a:spcPct val="90000"/>
              </a:lnSpc>
            </a:pPr>
            <a:endParaRPr lang="cs-CZ" altLang="en-US" sz="2200" dirty="0" smtClean="0"/>
          </a:p>
          <a:p>
            <a:pPr lvl="2" eaLnBrk="1" hangingPunct="1">
              <a:lnSpc>
                <a:spcPct val="90000"/>
              </a:lnSpc>
            </a:pPr>
            <a:endParaRPr lang="cs-CZ" altLang="en-US" sz="2000" dirty="0" smtClean="0"/>
          </a:p>
          <a:p>
            <a:pPr eaLnBrk="1" hangingPunct="1">
              <a:lnSpc>
                <a:spcPct val="90000"/>
              </a:lnSpc>
            </a:pPr>
            <a:endParaRPr lang="cs-CZ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917218758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Antivzory v SOA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9154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en-US" sz="2400" smtClean="0"/>
              <a:t>Design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en-US" sz="2000" smtClean="0"/>
              <a:t>Ne </a:t>
            </a:r>
            <a:r>
              <a:rPr lang="cs-CZ" altLang="en-US" sz="2000" i="1" smtClean="0"/>
              <a:t>legacy!!!!!   …..</a:t>
            </a:r>
            <a:r>
              <a:rPr lang="cs-CZ" altLang="en-US" sz="2000" smtClean="0"/>
              <a:t>Základní antivzor, vzor v OO</a:t>
            </a:r>
            <a:endParaRPr lang="cs-CZ" altLang="en-US" sz="2000" i="1" smtClean="0"/>
          </a:p>
          <a:p>
            <a:pPr lvl="1" eaLnBrk="1" hangingPunct="1">
              <a:lnSpc>
                <a:spcPct val="80000"/>
              </a:lnSpc>
            </a:pPr>
            <a:r>
              <a:rPr lang="cs-CZ" altLang="en-US" sz="2000" b="1" smtClean="0"/>
              <a:t>Ne dávkovým subsystémům</a:t>
            </a:r>
            <a:r>
              <a:rPr lang="cs-CZ" altLang="en-US" sz="2000" smtClean="0"/>
              <a:t> (nejdůležitější)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en-US" sz="2000" smtClean="0"/>
              <a:t>Standardizační paralýza (použití nedokonalých, nevhodných, či příliš komplikovaných standardů)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en-US" sz="2000" smtClean="0"/>
              <a:t>Všechno znova (nepoužívat hotové),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en-US" sz="2000" smtClean="0"/>
              <a:t>Velký třesk (všechno naráz)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en-US" sz="2000" smtClean="0"/>
              <a:t>Web service=SOA, služby nutně webovské, nepoužití dokumentově orientovaných rozhraní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en-US" sz="2000" smtClean="0"/>
              <a:t>Ne datovým úložištím, jsou zastaralá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cs-CZ" altLang="en-US" sz="2000" smtClean="0"/>
              <a:t>Fine grained messages (často důsledek použití SOAP-rpc)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en-US" sz="2000" smtClean="0"/>
              <a:t>Problematická centralizace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en-US" sz="1800" smtClean="0"/>
              <a:t>UDDI</a:t>
            </a:r>
          </a:p>
          <a:p>
            <a:pPr lvl="2" eaLnBrk="1" hangingPunct="1">
              <a:lnSpc>
                <a:spcPct val="80000"/>
              </a:lnSpc>
            </a:pPr>
            <a:endParaRPr lang="cs-CZ" altLang="en-US" sz="1800" smtClean="0"/>
          </a:p>
        </p:txBody>
      </p:sp>
    </p:spTree>
    <p:extLst>
      <p:ext uri="{BB962C8B-B14F-4D97-AF65-F5344CB8AC3E}">
        <p14:creationId xmlns:p14="http://schemas.microsoft.com/office/powerpoint/2010/main" val="598829856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Antivzory v SOA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en-US" sz="2800" smtClean="0"/>
              <a:t>Implementace</a:t>
            </a:r>
          </a:p>
          <a:p>
            <a:pPr lvl="1" eaLnBrk="1" hangingPunct="1"/>
            <a:r>
              <a:rPr lang="cs-CZ" altLang="en-US" sz="2400" smtClean="0"/>
              <a:t>Fine grained interfaces (Chatty services)</a:t>
            </a:r>
          </a:p>
          <a:p>
            <a:pPr lvl="1" eaLnBrk="1" hangingPunct="1"/>
            <a:r>
              <a:rPr lang="cs-CZ" altLang="en-US" sz="2400" smtClean="0"/>
              <a:t>Point to point services (důsledek používání SOAP-RPC, omezené používání p2p přístupu, tj. asynchronosti služeb)</a:t>
            </a:r>
          </a:p>
          <a:p>
            <a:pPr lvl="1" eaLnBrk="1" hangingPunct="1"/>
            <a:r>
              <a:rPr lang="cs-CZ" altLang="en-US" sz="2400" smtClean="0"/>
              <a:t>Obří komponenty, nevhodně chápané vrstvy (proti obvyklému chápání datové úložiště může zajišťovat transportní služby ale také orchestraci služeb)</a:t>
            </a:r>
          </a:p>
          <a:p>
            <a:pPr lvl="1" eaLnBrk="1" hangingPunct="1"/>
            <a:r>
              <a:rPr lang="cs-CZ" altLang="en-US" sz="2400" smtClean="0"/>
              <a:t>Strojová byrokracie v SOA (centrální služby)</a:t>
            </a:r>
          </a:p>
          <a:p>
            <a:pPr lvl="2" eaLnBrk="1" hangingPunct="1"/>
            <a:r>
              <a:rPr lang="cs-CZ" altLang="en-US" sz="2000" smtClean="0"/>
              <a:t>Částečná výjimka u architekturních služeb a byznys procesů</a:t>
            </a:r>
          </a:p>
          <a:p>
            <a:pPr lvl="1" eaLnBrk="1" hangingPunct="1"/>
            <a:endParaRPr lang="cs-CZ" altLang="en-US" sz="2400" smtClean="0"/>
          </a:p>
        </p:txBody>
      </p:sp>
    </p:spTree>
    <p:extLst>
      <p:ext uri="{BB962C8B-B14F-4D97-AF65-F5344CB8AC3E}">
        <p14:creationId xmlns:p14="http://schemas.microsoft.com/office/powerpoint/2010/main" val="1921833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85418AB-5363-4555-BC72-7D22D38F988E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18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6803" name="Text Box 2"/>
          <p:cNvSpPr txBox="1">
            <a:spLocks noChangeArrowheads="1"/>
          </p:cNvSpPr>
          <p:nvPr/>
        </p:nvSpPr>
        <p:spPr bwMode="auto">
          <a:xfrm>
            <a:off x="434975" y="436563"/>
            <a:ext cx="8023225" cy="5699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800" dirty="0">
                <a:solidFill>
                  <a:srgbClr val="000000"/>
                </a:solidFill>
                <a:latin typeface="Comic Sans MS" pitchFamily="64" charset="0"/>
              </a:rPr>
              <a:t>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800" i="1" dirty="0">
              <a:solidFill>
                <a:srgbClr val="000000"/>
              </a:solidFill>
              <a:latin typeface="Comic Sans MS" pitchFamily="64" charset="0"/>
              <a:cs typeface="Times New Roman" pitchFamily="16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800" i="1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Je běžné, že informační systémy komunikují s jinými informačními systémy</a:t>
            </a:r>
            <a:r>
              <a:rPr lang="cs-CZ" sz="28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.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8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Ty je možné zapouzdřit tak, aby se chovaly jako služby </a:t>
            </a:r>
            <a:r>
              <a:rPr lang="cs-CZ" sz="28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ve smyslu  SOA (</a:t>
            </a:r>
            <a:r>
              <a:rPr lang="cs-CZ" sz="28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peers</a:t>
            </a:r>
            <a:r>
              <a:rPr lang="cs-CZ" sz="28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v p2p systému)</a:t>
            </a:r>
            <a:endParaRPr lang="cs-CZ" sz="2800" dirty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8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To je výhodné pro byznys procesy prováděné více subjekty.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8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Vyžaduje to komunikaci pomocí standardních byznys dokumentů (smluv, faktur, dodacích listů, </a:t>
            </a:r>
            <a:r>
              <a:rPr lang="cs-CZ" sz="2800" dirty="0" err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atd</a:t>
            </a:r>
            <a:r>
              <a:rPr lang="cs-CZ" sz="28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).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8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Technicky je to velmi podobné řešením z </a:t>
            </a:r>
            <a:r>
              <a:rPr lang="cs-CZ" sz="2800" dirty="0" err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eGovernmentu</a:t>
            </a:r>
            <a:endParaRPr lang="cs-CZ" sz="2800" dirty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8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Je to výhodné použít i pro komunikaci komponent uvnitř podniku (</a:t>
            </a:r>
            <a:r>
              <a:rPr lang="cs-CZ" sz="2800" dirty="0" err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back</a:t>
            </a:r>
            <a:r>
              <a:rPr lang="cs-CZ" sz="28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cs-CZ" sz="28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office</a:t>
            </a:r>
            <a:r>
              <a:rPr lang="cs-CZ" sz="28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, autonomní oddělení podle Bati)</a:t>
            </a:r>
            <a:endParaRPr lang="cs-CZ" sz="2800" dirty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800" dirty="0">
              <a:solidFill>
                <a:srgbClr val="000000"/>
              </a:solidFill>
              <a:latin typeface="Comic Sans MS" pitchFamily="64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800" dirty="0">
                <a:solidFill>
                  <a:srgbClr val="000000"/>
                </a:solidFill>
                <a:latin typeface="Comic Sans MS" pitchFamily="64" charset="0"/>
              </a:rPr>
              <a:t/>
            </a:r>
            <a:br>
              <a:rPr lang="cs-CZ" sz="2800" dirty="0">
                <a:solidFill>
                  <a:srgbClr val="000000"/>
                </a:solidFill>
                <a:latin typeface="Comic Sans MS" pitchFamily="64" charset="0"/>
              </a:rPr>
            </a:br>
            <a:endParaRPr lang="cs-CZ" sz="2800" dirty="0">
              <a:solidFill>
                <a:srgbClr val="000000"/>
              </a:solidFill>
              <a:latin typeface="Comic Sans MS" pitchFamily="6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18E2268-AEE1-42E1-955A-EC28C1CB2AD1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180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44739" name="Text Box 2"/>
          <p:cNvSpPr txBox="1">
            <a:spLocks noChangeArrowheads="1"/>
          </p:cNvSpPr>
          <p:nvPr/>
        </p:nvSpPr>
        <p:spPr bwMode="auto">
          <a:xfrm>
            <a:off x="685800" y="1981200"/>
            <a:ext cx="7772400" cy="4167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3200">
              <a:solidFill>
                <a:srgbClr val="000000"/>
              </a:solidFill>
              <a:latin typeface="Times New Roman" pitchFamily="16" charset="0"/>
            </a:endParaRPr>
          </a:p>
          <a:p>
            <a:pPr marL="341313" indent="-341313"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3200">
              <a:solidFill>
                <a:srgbClr val="000000"/>
              </a:solidFill>
              <a:latin typeface="Times New Roman" pitchFamily="16" charset="0"/>
            </a:endParaRPr>
          </a:p>
          <a:p>
            <a:pPr marL="341313" indent="-341313">
              <a:spcBef>
                <a:spcPts val="8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200">
                <a:solidFill>
                  <a:srgbClr val="000000"/>
                </a:solidFill>
                <a:latin typeface="Times New Roman" pitchFamily="16" charset="0"/>
              </a:rPr>
              <a:t>       ITIL and SOA: Can they Co-Exist?</a:t>
            </a:r>
          </a:p>
          <a:p>
            <a:pPr marL="341313" indent="-341313"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3200">
              <a:solidFill>
                <a:srgbClr val="000000"/>
              </a:solidFill>
              <a:latin typeface="Times New Roman" pitchFamily="16" charset="0"/>
            </a:endParaRPr>
          </a:p>
          <a:p>
            <a:pPr marL="341313" indent="-341313">
              <a:spcBef>
                <a:spcPts val="8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200">
                <a:solidFill>
                  <a:srgbClr val="000000"/>
                </a:solidFill>
                <a:latin typeface="Times New Roman" pitchFamily="16" charset="0"/>
              </a:rPr>
              <a:t>                         Vijay Raghavan</a:t>
            </a:r>
          </a:p>
          <a:p>
            <a:pPr marL="341313" indent="-341313">
              <a:spcBef>
                <a:spcPts val="35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200">
                <a:solidFill>
                  <a:srgbClr val="000000"/>
                </a:solidFill>
                <a:latin typeface="Times New Roman" pitchFamily="16" charset="0"/>
              </a:rPr>
              <a:t>                          TowerStrides Inc.                                            					</a:t>
            </a:r>
            <a:r>
              <a:rPr lang="en-US" sz="1400" b="1">
                <a:solidFill>
                  <a:srgbClr val="000000"/>
                </a:solidFill>
                <a:latin typeface="Times New Roman" pitchFamily="16" charset="0"/>
              </a:rPr>
              <a:t>scaling new Frontiers …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C5D1CF5-FA95-45F8-B29E-C8FC1E28C61B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181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47811" name="Text Box 2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>
                <a:solidFill>
                  <a:srgbClr val="000000"/>
                </a:solidFill>
                <a:latin typeface="Times New Roman" pitchFamily="16" charset="0"/>
              </a:rPr>
              <a:t>Why ITIL</a:t>
            </a:r>
          </a:p>
        </p:txBody>
      </p:sp>
      <p:sp>
        <p:nvSpPr>
          <p:cNvPr id="247812" name="Text Box 3"/>
          <p:cNvSpPr txBox="1">
            <a:spLocks noChangeArrowheads="1"/>
          </p:cNvSpPr>
          <p:nvPr/>
        </p:nvSpPr>
        <p:spPr bwMode="auto">
          <a:xfrm>
            <a:off x="685800" y="1981200"/>
            <a:ext cx="7772400" cy="5168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spcBef>
                <a:spcPts val="6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>
                <a:solidFill>
                  <a:srgbClr val="000000"/>
                </a:solidFill>
                <a:latin typeface="Times New Roman" pitchFamily="16" charset="0"/>
              </a:rPr>
              <a:t>Organize large, heterogeneous Chaotic IT Systems</a:t>
            </a:r>
          </a:p>
          <a:p>
            <a:pPr marL="341313" indent="-341313">
              <a:spcBef>
                <a:spcPts val="6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>
                <a:solidFill>
                  <a:srgbClr val="000000"/>
                </a:solidFill>
                <a:latin typeface="Times New Roman" pitchFamily="16" charset="0"/>
              </a:rPr>
              <a:t>Inst</a:t>
            </a:r>
            <a:r>
              <a:rPr lang="cs-CZ" sz="2400">
                <a:solidFill>
                  <a:srgbClr val="000000"/>
                </a:solidFill>
                <a:latin typeface="Times New Roman" pitchFamily="16" charset="0"/>
              </a:rPr>
              <a:t>al</a:t>
            </a:r>
            <a:r>
              <a:rPr lang="en-US" sz="2400">
                <a:solidFill>
                  <a:srgbClr val="000000"/>
                </a:solidFill>
                <a:latin typeface="Times New Roman" pitchFamily="16" charset="0"/>
              </a:rPr>
              <a:t> best practices to avoid costly errors</a:t>
            </a:r>
          </a:p>
          <a:p>
            <a:pPr marL="341313" indent="-341313">
              <a:spcBef>
                <a:spcPts val="6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>
                <a:solidFill>
                  <a:srgbClr val="000000"/>
                </a:solidFill>
                <a:latin typeface="Times New Roman" pitchFamily="16" charset="0"/>
              </a:rPr>
              <a:t>Gain Credibility, Cut Costs</a:t>
            </a:r>
          </a:p>
          <a:p>
            <a:pPr marL="341313" indent="-341313">
              <a:spcBef>
                <a:spcPts val="6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>
                <a:solidFill>
                  <a:srgbClr val="000000"/>
                </a:solidFill>
                <a:latin typeface="Times New Roman" pitchFamily="16" charset="0"/>
              </a:rPr>
              <a:t>Improve Service</a:t>
            </a:r>
          </a:p>
          <a:p>
            <a:pPr marL="341313" indent="-341313">
              <a:spcBef>
                <a:spcPts val="6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>
                <a:solidFill>
                  <a:srgbClr val="000000"/>
                </a:solidFill>
                <a:latin typeface="Times New Roman" pitchFamily="16" charset="0"/>
              </a:rPr>
              <a:t>Better Asset Utilization</a:t>
            </a:r>
          </a:p>
          <a:p>
            <a:pPr marL="341313" indent="-341313">
              <a:spcBef>
                <a:spcPts val="6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>
                <a:solidFill>
                  <a:srgbClr val="000000"/>
                </a:solidFill>
                <a:latin typeface="Times New Roman" pitchFamily="16" charset="0"/>
              </a:rPr>
              <a:t>Helps you to focus on critical business processes</a:t>
            </a:r>
          </a:p>
          <a:p>
            <a:pPr marL="341313" indent="-341313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sz="2400">
              <a:solidFill>
                <a:srgbClr val="000000"/>
              </a:solidFill>
              <a:latin typeface="Times New Roman" pitchFamily="16" charset="0"/>
            </a:endParaRPr>
          </a:p>
          <a:p>
            <a:pPr marL="341313" indent="-341313">
              <a:spcBef>
                <a:spcPts val="6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>
                <a:solidFill>
                  <a:srgbClr val="000000"/>
                </a:solidFill>
                <a:latin typeface="Times New Roman" pitchFamily="16" charset="0"/>
              </a:rPr>
              <a:t>Lze využít v SOA</a:t>
            </a:r>
          </a:p>
          <a:p>
            <a:pPr marL="341313" indent="-341313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>
              <a:solidFill>
                <a:srgbClr val="000000"/>
              </a:solidFill>
              <a:latin typeface="Times New Roman" pitchFamily="16" charset="0"/>
            </a:endParaRPr>
          </a:p>
          <a:p>
            <a:pPr marL="341313" indent="-341313"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3200">
              <a:solidFill>
                <a:srgbClr val="000000"/>
              </a:solidFill>
              <a:latin typeface="Times New Roman" pitchFamily="16" charset="0"/>
            </a:endParaRPr>
          </a:p>
          <a:p>
            <a:pPr marL="341313" indent="-341313"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3200">
              <a:solidFill>
                <a:srgbClr val="0000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8697176-03D2-4061-ADC3-E6B3381E3765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182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48835" name="Text Box 2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>
                <a:solidFill>
                  <a:srgbClr val="000000"/>
                </a:solidFill>
                <a:latin typeface="Times New Roman" pitchFamily="16" charset="0"/>
              </a:rPr>
              <a:t>The common Ground</a:t>
            </a:r>
          </a:p>
        </p:txBody>
      </p:sp>
      <p:sp>
        <p:nvSpPr>
          <p:cNvPr id="248836" name="Text Box 3"/>
          <p:cNvSpPr txBox="1"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lnSpc>
                <a:spcPct val="90000"/>
              </a:lnSpc>
              <a:spcBef>
                <a:spcPts val="7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>
                <a:solidFill>
                  <a:srgbClr val="000000"/>
                </a:solidFill>
                <a:latin typeface="Times New Roman" pitchFamily="16" charset="0"/>
              </a:rPr>
              <a:t>SOA is not about Web services, it is about an approach that creates agility and responsiveness in both IT and business. </a:t>
            </a: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>
                <a:solidFill>
                  <a:srgbClr val="000000"/>
                </a:solidFill>
                <a:latin typeface="Times New Roman" pitchFamily="16" charset="0"/>
              </a:rPr>
              <a:t>That responsiveness to environmental conditions requires monitoring, reporting, and responding</a:t>
            </a: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>
                <a:solidFill>
                  <a:srgbClr val="000000"/>
                </a:solidFill>
                <a:latin typeface="Times New Roman" pitchFamily="16" charset="0"/>
              </a:rPr>
              <a:t>ITIL/ITSM focuses on just that. </a:t>
            </a: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>
                <a:solidFill>
                  <a:srgbClr val="000000"/>
                </a:solidFill>
                <a:latin typeface="Times New Roman" pitchFamily="16" charset="0"/>
              </a:rPr>
              <a:t>ITIL is all about governance, and SOA needs a good healthy dose of governance to move to the next level.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F637780-82D9-4E38-A9AE-B129BDB685A8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183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49859" name="Text Box 2"/>
          <p:cNvSpPr txBox="1">
            <a:spLocks noChangeArrowheads="1"/>
          </p:cNvSpPr>
          <p:nvPr/>
        </p:nvSpPr>
        <p:spPr bwMode="auto">
          <a:xfrm>
            <a:off x="685800" y="525463"/>
            <a:ext cx="7772400" cy="1311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000">
                <a:solidFill>
                  <a:srgbClr val="000000"/>
                </a:solidFill>
                <a:latin typeface="Times New Roman" pitchFamily="16" charset="0"/>
              </a:rPr>
              <a:t>The ITIL v2 is defined in a collection of seven books, </a:t>
            </a:r>
          </a:p>
        </p:txBody>
      </p:sp>
      <p:sp>
        <p:nvSpPr>
          <p:cNvPr id="249860" name="Text Box 3"/>
          <p:cNvSpPr txBox="1">
            <a:spLocks noChangeArrowheads="1"/>
          </p:cNvSpPr>
          <p:nvPr/>
        </p:nvSpPr>
        <p:spPr bwMode="auto">
          <a:xfrm>
            <a:off x="685800" y="1981200"/>
            <a:ext cx="7772400" cy="4124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spcBef>
                <a:spcPts val="7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 i="1">
                <a:solidFill>
                  <a:srgbClr val="000000"/>
                </a:solidFill>
                <a:latin typeface="Times New Roman" pitchFamily="16" charset="0"/>
              </a:rPr>
              <a:t>The Business Perspective</a:t>
            </a:r>
            <a:r>
              <a:rPr lang="cs-CZ" sz="2800">
                <a:solidFill>
                  <a:srgbClr val="000000"/>
                </a:solidFill>
                <a:latin typeface="Times New Roman" pitchFamily="16" charset="0"/>
              </a:rPr>
              <a:t> </a:t>
            </a:r>
          </a:p>
          <a:p>
            <a:pPr marL="341313" indent="-341313">
              <a:spcBef>
                <a:spcPts val="7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 i="1">
                <a:solidFill>
                  <a:srgbClr val="000000"/>
                </a:solidFill>
                <a:latin typeface="Times New Roman" pitchFamily="16" charset="0"/>
              </a:rPr>
              <a:t>Planning to Implement Service Management</a:t>
            </a:r>
            <a:r>
              <a:rPr lang="cs-CZ" sz="2800">
                <a:solidFill>
                  <a:srgbClr val="000000"/>
                </a:solidFill>
                <a:latin typeface="Times New Roman" pitchFamily="16" charset="0"/>
              </a:rPr>
              <a:t> </a:t>
            </a:r>
          </a:p>
          <a:p>
            <a:pPr marL="341313" indent="-341313">
              <a:spcBef>
                <a:spcPts val="7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 i="1">
                <a:solidFill>
                  <a:srgbClr val="000000"/>
                </a:solidFill>
                <a:latin typeface="Times New Roman" pitchFamily="16" charset="0"/>
              </a:rPr>
              <a:t>Service Delivery</a:t>
            </a:r>
            <a:r>
              <a:rPr lang="cs-CZ" sz="2800">
                <a:solidFill>
                  <a:srgbClr val="000000"/>
                </a:solidFill>
                <a:latin typeface="Times New Roman" pitchFamily="16" charset="0"/>
              </a:rPr>
              <a:t> </a:t>
            </a:r>
          </a:p>
          <a:p>
            <a:pPr marL="341313" indent="-341313">
              <a:spcBef>
                <a:spcPts val="7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 i="1">
                <a:solidFill>
                  <a:srgbClr val="000000"/>
                </a:solidFill>
                <a:latin typeface="Times New Roman" pitchFamily="16" charset="0"/>
              </a:rPr>
              <a:t>Service Support</a:t>
            </a:r>
            <a:r>
              <a:rPr lang="cs-CZ" sz="2800">
                <a:solidFill>
                  <a:srgbClr val="000000"/>
                </a:solidFill>
                <a:latin typeface="Times New Roman" pitchFamily="16" charset="0"/>
              </a:rPr>
              <a:t> </a:t>
            </a:r>
          </a:p>
          <a:p>
            <a:pPr marL="341313" indent="-341313">
              <a:spcBef>
                <a:spcPts val="7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 i="1">
                <a:solidFill>
                  <a:srgbClr val="000000"/>
                </a:solidFill>
                <a:latin typeface="Times New Roman" pitchFamily="16" charset="0"/>
              </a:rPr>
              <a:t>Security Management</a:t>
            </a:r>
            <a:r>
              <a:rPr lang="cs-CZ" sz="2800">
                <a:solidFill>
                  <a:srgbClr val="000000"/>
                </a:solidFill>
                <a:latin typeface="Times New Roman" pitchFamily="16" charset="0"/>
              </a:rPr>
              <a:t> </a:t>
            </a:r>
          </a:p>
          <a:p>
            <a:pPr marL="341313" indent="-341313">
              <a:spcBef>
                <a:spcPts val="7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 i="1">
                <a:solidFill>
                  <a:srgbClr val="000000"/>
                </a:solidFill>
                <a:latin typeface="Times New Roman" pitchFamily="16" charset="0"/>
              </a:rPr>
              <a:t>Application Management</a:t>
            </a:r>
            <a:r>
              <a:rPr lang="cs-CZ" sz="2800">
                <a:solidFill>
                  <a:srgbClr val="000000"/>
                </a:solidFill>
                <a:latin typeface="Times New Roman" pitchFamily="16" charset="0"/>
              </a:rPr>
              <a:t> </a:t>
            </a:r>
          </a:p>
          <a:p>
            <a:pPr marL="341313" indent="-341313">
              <a:spcBef>
                <a:spcPts val="7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 i="1">
                <a:solidFill>
                  <a:srgbClr val="000000"/>
                </a:solidFill>
                <a:latin typeface="Times New Roman" pitchFamily="16" charset="0"/>
              </a:rPr>
              <a:t>ICT Infrastructure Management</a:t>
            </a:r>
            <a:r>
              <a:rPr lang="cs-CZ" sz="2800">
                <a:solidFill>
                  <a:srgbClr val="000000"/>
                </a:solidFill>
                <a:latin typeface="Times New Roman" pitchFamily="16" charset="0"/>
              </a:rPr>
              <a:t> </a:t>
            </a:r>
          </a:p>
          <a:p>
            <a:pPr marL="341313" indent="-341313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sz="2800">
              <a:solidFill>
                <a:srgbClr val="0000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7DE126D-64EA-42AF-B7AD-5EA209BF0629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184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50883" name="Text Box 2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>
                <a:solidFill>
                  <a:srgbClr val="000000"/>
                </a:solidFill>
                <a:latin typeface="Times New Roman" pitchFamily="16" charset="0"/>
              </a:rPr>
              <a:t>The seven ITIL books</a:t>
            </a:r>
          </a:p>
        </p:txBody>
      </p:sp>
      <p:sp>
        <p:nvSpPr>
          <p:cNvPr id="250884" name="Text Box 3"/>
          <p:cNvSpPr txBox="1"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spcBef>
                <a:spcPts val="8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3200">
                <a:solidFill>
                  <a:srgbClr val="000000"/>
                </a:solidFill>
                <a:latin typeface="Times New Roman" pitchFamily="16" charset="0"/>
              </a:rPr>
              <a:t> </a:t>
            </a:r>
          </a:p>
        </p:txBody>
      </p:sp>
      <p:sp>
        <p:nvSpPr>
          <p:cNvPr id="250885" name="Rectangle 4"/>
          <p:cNvSpPr>
            <a:spLocks noChangeArrowheads="1"/>
          </p:cNvSpPr>
          <p:nvPr/>
        </p:nvSpPr>
        <p:spPr bwMode="auto">
          <a:xfrm>
            <a:off x="684213" y="617538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50886" name="Rectangle 5"/>
          <p:cNvSpPr>
            <a:spLocks noChangeArrowheads="1"/>
          </p:cNvSpPr>
          <p:nvPr/>
        </p:nvSpPr>
        <p:spPr bwMode="auto">
          <a:xfrm>
            <a:off x="684213" y="1989138"/>
            <a:ext cx="7772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1313" indent="-341313">
              <a:spcBef>
                <a:spcPts val="800"/>
              </a:spcBef>
              <a:buFont typeface="Times New Roman" pitchFamily="16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cs-CZ" sz="3200">
                <a:solidFill>
                  <a:srgbClr val="000000"/>
                </a:solidFill>
                <a:latin typeface="Times New Roman" pitchFamily="16" charset="0"/>
              </a:rPr>
              <a:t> </a:t>
            </a:r>
          </a:p>
        </p:txBody>
      </p:sp>
      <p:sp>
        <p:nvSpPr>
          <p:cNvPr id="250887" name="Rectangle 6"/>
          <p:cNvSpPr>
            <a:spLocks noChangeArrowheads="1"/>
          </p:cNvSpPr>
          <p:nvPr/>
        </p:nvSpPr>
        <p:spPr bwMode="auto">
          <a:xfrm>
            <a:off x="0" y="1917700"/>
            <a:ext cx="9144000" cy="2959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>
                <a:solidFill>
                  <a:srgbClr val="000000"/>
                </a:solidFill>
                <a:latin typeface="Times New Roman" pitchFamily="16" charset="0"/>
              </a:rPr>
              <a:t/>
            </a:r>
            <a:br>
              <a:rPr lang="en-US" sz="2400">
                <a:solidFill>
                  <a:srgbClr val="000000"/>
                </a:solidFill>
                <a:latin typeface="Times New Roman" pitchFamily="16" charset="0"/>
              </a:rPr>
            </a:br>
            <a:r>
              <a:rPr lang="en-US" sz="2400">
                <a:solidFill>
                  <a:srgbClr val="000000"/>
                </a:solidFill>
                <a:latin typeface="Times New Roman" pitchFamily="16" charset="0"/>
              </a:rPr>
              <a:t>  </a:t>
            </a:r>
            <a:r>
              <a:rPr lang="en-US" sz="16400">
                <a:solidFill>
                  <a:srgbClr val="000000"/>
                </a:solidFill>
                <a:latin typeface="Times New Roman" pitchFamily="16" charset="0"/>
              </a:rPr>
              <a:t> </a:t>
            </a:r>
            <a:r>
              <a:rPr lang="en-US" sz="2400">
                <a:solidFill>
                  <a:srgbClr val="000000"/>
                </a:solidFill>
                <a:latin typeface="Times New Roman" pitchFamily="16" charset="0"/>
              </a:rPr>
              <a:t>                                                      </a:t>
            </a:r>
          </a:p>
        </p:txBody>
      </p:sp>
      <p:pic>
        <p:nvPicPr>
          <p:cNvPr id="25088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484313"/>
            <a:ext cx="8099425" cy="4591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50889" name="Text Box 8"/>
          <p:cNvSpPr txBox="1">
            <a:spLocks noChangeArrowheads="1"/>
          </p:cNvSpPr>
          <p:nvPr/>
        </p:nvSpPr>
        <p:spPr bwMode="auto">
          <a:xfrm>
            <a:off x="1403350" y="6021388"/>
            <a:ext cx="6408738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0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600">
                <a:solidFill>
                  <a:srgbClr val="000000"/>
                </a:solidFill>
                <a:latin typeface="Comic Sans MS" pitchFamily="64" charset="0"/>
              </a:rPr>
              <a:t>http://www-128.ibm.com/developerworks/ibm/library/ar-soaitil/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B0F2083-263F-43F6-9392-83F332CD3188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185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59075" name="Text Box 2"/>
          <p:cNvSpPr txBox="1">
            <a:spLocks noChangeArrowheads="1"/>
          </p:cNvSpPr>
          <p:nvPr/>
        </p:nvSpPr>
        <p:spPr bwMode="auto">
          <a:xfrm>
            <a:off x="685800" y="1295400"/>
            <a:ext cx="7772400" cy="2305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400">
                <a:solidFill>
                  <a:srgbClr val="000000"/>
                </a:solidFill>
                <a:latin typeface="Times New Roman" pitchFamily="16" charset="0"/>
              </a:rPr>
              <a:t>ITIL v3, core 5 volumes</a:t>
            </a:r>
            <a:br>
              <a:rPr lang="cs-CZ" sz="4400">
                <a:solidFill>
                  <a:srgbClr val="000000"/>
                </a:solidFill>
                <a:latin typeface="Times New Roman" pitchFamily="16" charset="0"/>
              </a:rPr>
            </a:br>
            <a:r>
              <a:rPr lang="cs-CZ" sz="4400">
                <a:solidFill>
                  <a:srgbClr val="000000"/>
                </a:solidFill>
                <a:latin typeface="Times New Roman" pitchFamily="16" charset="0"/>
              </a:rPr>
              <a:t>proti v2.0 silně upraveno</a:t>
            </a:r>
          </a:p>
        </p:txBody>
      </p:sp>
      <p:sp>
        <p:nvSpPr>
          <p:cNvPr id="259076" name="Text Box 3"/>
          <p:cNvSpPr txBox="1"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ts val="8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3200">
                <a:solidFill>
                  <a:srgbClr val="000000"/>
                </a:solidFill>
                <a:latin typeface="Times New Roman" pitchFamily="16" charset="0"/>
              </a:rPr>
              <a:t>Přiblížení k SOA</a:t>
            </a:r>
          </a:p>
          <a:p>
            <a:pPr algn="ctr">
              <a:spcBef>
                <a:spcPts val="8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3200">
                <a:solidFill>
                  <a:srgbClr val="000000"/>
                </a:solidFill>
                <a:latin typeface="Times New Roman" pitchFamily="16" charset="0"/>
              </a:rPr>
              <a:t>Standardy ISO 20000, BS 15000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738C044-651A-412C-9167-3875AD4F5CD7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186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60099" name="Text Box 2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>
                <a:solidFill>
                  <a:srgbClr val="000000"/>
                </a:solidFill>
                <a:latin typeface="Times New Roman" pitchFamily="16" charset="0"/>
              </a:rPr>
              <a:t>People and Process</a:t>
            </a:r>
          </a:p>
        </p:txBody>
      </p:sp>
      <p:sp>
        <p:nvSpPr>
          <p:cNvPr id="260100" name="Text Box 3"/>
          <p:cNvSpPr txBox="1"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spcBef>
                <a:spcPts val="8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200">
                <a:solidFill>
                  <a:srgbClr val="000000"/>
                </a:solidFill>
                <a:latin typeface="Times New Roman" pitchFamily="16" charset="0"/>
              </a:rPr>
              <a:t>ITIL is all about people and process</a:t>
            </a:r>
          </a:p>
          <a:p>
            <a:pPr marL="341313" indent="-341313">
              <a:spcBef>
                <a:spcPts val="8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200">
                <a:solidFill>
                  <a:srgbClr val="000000"/>
                </a:solidFill>
                <a:latin typeface="Times New Roman" pitchFamily="16" charset="0"/>
              </a:rPr>
              <a:t>SOA cannot be successful if People and process are not together</a:t>
            </a:r>
          </a:p>
          <a:p>
            <a:pPr marL="341313" indent="-341313">
              <a:spcBef>
                <a:spcPts val="8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200">
                <a:solidFill>
                  <a:srgbClr val="000000"/>
                </a:solidFill>
                <a:latin typeface="Times New Roman" pitchFamily="16" charset="0"/>
              </a:rPr>
              <a:t>IT and Operations come together as part of SOA.</a:t>
            </a:r>
          </a:p>
          <a:p>
            <a:pPr marL="341313" indent="-341313"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3200">
              <a:solidFill>
                <a:srgbClr val="000000"/>
              </a:solidFill>
              <a:latin typeface="Times New Roman" pitchFamily="16" charset="0"/>
            </a:endParaRPr>
          </a:p>
          <a:p>
            <a:pPr marL="341313" indent="-341313"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3200">
              <a:solidFill>
                <a:srgbClr val="0000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654A7A2-FCD1-4448-8D0B-342269B2BC37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187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61123" name="Text Box 2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400" b="1">
                <a:solidFill>
                  <a:srgbClr val="000000"/>
                </a:solidFill>
                <a:latin typeface="Times New Roman" pitchFamily="16" charset="0"/>
              </a:rPr>
              <a:t>Book 1: Service Strategy</a:t>
            </a:r>
          </a:p>
        </p:txBody>
      </p:sp>
      <p:sp>
        <p:nvSpPr>
          <p:cNvPr id="261124" name="Text Box 3"/>
          <p:cNvSpPr txBox="1"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lnSpc>
                <a:spcPct val="80000"/>
              </a:lnSpc>
              <a:spcBef>
                <a:spcPts val="7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>
                <a:solidFill>
                  <a:srgbClr val="000000"/>
                </a:solidFill>
                <a:latin typeface="Times New Roman" pitchFamily="16" charset="0"/>
              </a:rPr>
              <a:t>Identification of market opportunities for which services could be developed in order to meet a requirement on the part of internal or external customers. </a:t>
            </a:r>
          </a:p>
          <a:p>
            <a:pPr marL="341313" indent="-341313">
              <a:lnSpc>
                <a:spcPct val="80000"/>
              </a:lnSpc>
              <a:spcBef>
                <a:spcPts val="7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>
                <a:solidFill>
                  <a:srgbClr val="000000"/>
                </a:solidFill>
                <a:latin typeface="Times New Roman" pitchFamily="16" charset="0"/>
              </a:rPr>
              <a:t>The output is a strategy for the design, implementation, maintenance and continual improvement of the service as an organizational capability and a strategic asset. </a:t>
            </a:r>
          </a:p>
          <a:p>
            <a:pPr marL="341313" indent="-341313">
              <a:lnSpc>
                <a:spcPct val="80000"/>
              </a:lnSpc>
              <a:spcBef>
                <a:spcPts val="7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>
                <a:solidFill>
                  <a:srgbClr val="000000"/>
                </a:solidFill>
                <a:latin typeface="Times New Roman" pitchFamily="16" charset="0"/>
              </a:rPr>
              <a:t>Key areas</a:t>
            </a:r>
          </a:p>
          <a:p>
            <a:pPr marL="741363" lvl="1" indent="-284163">
              <a:lnSpc>
                <a:spcPct val="80000"/>
              </a:lnSpc>
              <a:spcBef>
                <a:spcPts val="6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>
                <a:solidFill>
                  <a:srgbClr val="000000"/>
                </a:solidFill>
                <a:latin typeface="Times New Roman" pitchFamily="16" charset="0"/>
              </a:rPr>
              <a:t>Service Portfolio Management </a:t>
            </a:r>
          </a:p>
          <a:p>
            <a:pPr marL="741363" lvl="1" indent="-284163">
              <a:lnSpc>
                <a:spcPct val="80000"/>
              </a:lnSpc>
              <a:spcBef>
                <a:spcPts val="6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>
                <a:solidFill>
                  <a:srgbClr val="000000"/>
                </a:solidFill>
                <a:latin typeface="Times New Roman" pitchFamily="16" charset="0"/>
              </a:rPr>
              <a:t>Financial Management.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1EFD934-2956-4CE1-A9DA-C9588BB7E853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188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62147" name="Text Box 2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400" b="1">
                <a:solidFill>
                  <a:srgbClr val="000000"/>
                </a:solidFill>
                <a:latin typeface="Times New Roman" pitchFamily="16" charset="0"/>
              </a:rPr>
              <a:t>Book 2: Service Design</a:t>
            </a:r>
          </a:p>
        </p:txBody>
      </p:sp>
      <p:sp>
        <p:nvSpPr>
          <p:cNvPr id="262148" name="Text Box 3"/>
          <p:cNvSpPr txBox="1">
            <a:spLocks noChangeArrowheads="1"/>
          </p:cNvSpPr>
          <p:nvPr/>
        </p:nvSpPr>
        <p:spPr bwMode="auto">
          <a:xfrm>
            <a:off x="685800" y="1981200"/>
            <a:ext cx="7772400" cy="4278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lnSpc>
                <a:spcPct val="80000"/>
              </a:lnSpc>
              <a:spcBef>
                <a:spcPts val="7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>
                <a:solidFill>
                  <a:srgbClr val="000000"/>
                </a:solidFill>
                <a:latin typeface="Times New Roman" pitchFamily="16" charset="0"/>
              </a:rPr>
              <a:t>Activities that take place in order to develop the strategy into a design document which addresses all aspects of the proposed service, as well as the processes intended to support it. </a:t>
            </a:r>
          </a:p>
          <a:p>
            <a:pPr marL="341313" indent="-341313">
              <a:lnSpc>
                <a:spcPct val="80000"/>
              </a:lnSpc>
              <a:spcBef>
                <a:spcPts val="7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>
                <a:solidFill>
                  <a:srgbClr val="000000"/>
                </a:solidFill>
                <a:latin typeface="Times New Roman" pitchFamily="16" charset="0"/>
              </a:rPr>
              <a:t>Key areas </a:t>
            </a:r>
          </a:p>
          <a:p>
            <a:pPr marL="741363" lvl="1" indent="-284163">
              <a:lnSpc>
                <a:spcPct val="80000"/>
              </a:lnSpc>
              <a:spcBef>
                <a:spcPts val="6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>
                <a:solidFill>
                  <a:srgbClr val="000000"/>
                </a:solidFill>
                <a:latin typeface="Times New Roman" pitchFamily="16" charset="0"/>
              </a:rPr>
              <a:t>Availability Management, </a:t>
            </a:r>
          </a:p>
          <a:p>
            <a:pPr marL="741363" lvl="1" indent="-284163">
              <a:lnSpc>
                <a:spcPct val="80000"/>
              </a:lnSpc>
              <a:spcBef>
                <a:spcPts val="6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>
                <a:solidFill>
                  <a:srgbClr val="000000"/>
                </a:solidFill>
                <a:latin typeface="Times New Roman" pitchFamily="16" charset="0"/>
              </a:rPr>
              <a:t>Capacity Management, </a:t>
            </a:r>
          </a:p>
          <a:p>
            <a:pPr marL="741363" lvl="1" indent="-284163">
              <a:lnSpc>
                <a:spcPct val="80000"/>
              </a:lnSpc>
              <a:spcBef>
                <a:spcPts val="6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>
                <a:solidFill>
                  <a:srgbClr val="000000"/>
                </a:solidFill>
                <a:latin typeface="Times New Roman" pitchFamily="16" charset="0"/>
              </a:rPr>
              <a:t>Continuity Management and </a:t>
            </a:r>
          </a:p>
          <a:p>
            <a:pPr marL="741363" lvl="1" indent="-284163">
              <a:lnSpc>
                <a:spcPct val="80000"/>
              </a:lnSpc>
              <a:spcBef>
                <a:spcPts val="6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>
                <a:solidFill>
                  <a:srgbClr val="000000"/>
                </a:solidFill>
                <a:latin typeface="Times New Roman" pitchFamily="16" charset="0"/>
              </a:rPr>
              <a:t>Security Management. </a:t>
            </a:r>
          </a:p>
          <a:p>
            <a:pPr marL="341313" indent="-341313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>
                <a:solidFill>
                  <a:srgbClr val="000000"/>
                </a:solidFill>
                <a:latin typeface="Times New Roman" pitchFamily="16" charset="0"/>
              </a:rPr>
              <a:t>. </a:t>
            </a:r>
          </a:p>
          <a:p>
            <a:pPr marL="341313" indent="-341313">
              <a:lnSpc>
                <a:spcPct val="8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sz="2800">
              <a:solidFill>
                <a:srgbClr val="0000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51C8D94-FE33-474F-8E4B-2165E3CB1649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189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63171" name="Text Box 2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400" b="1">
                <a:solidFill>
                  <a:srgbClr val="000000"/>
                </a:solidFill>
                <a:latin typeface="Times New Roman" pitchFamily="16" charset="0"/>
              </a:rPr>
              <a:t>Book 3: Service Transition</a:t>
            </a:r>
          </a:p>
        </p:txBody>
      </p:sp>
      <p:sp>
        <p:nvSpPr>
          <p:cNvPr id="263172" name="Text Box 3"/>
          <p:cNvSpPr txBox="1"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lnSpc>
                <a:spcPct val="90000"/>
              </a:lnSpc>
              <a:spcBef>
                <a:spcPts val="7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>
                <a:solidFill>
                  <a:srgbClr val="000000"/>
                </a:solidFill>
                <a:latin typeface="Times New Roman" pitchFamily="16" charset="0"/>
              </a:rPr>
              <a:t>Implementation of the output of the service design activities and the creation of a production service or modification of an existing service. There is an area of overlap between Service Transition and Service Operation. </a:t>
            </a: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>
                <a:solidFill>
                  <a:srgbClr val="000000"/>
                </a:solidFill>
                <a:latin typeface="Times New Roman" pitchFamily="16" charset="0"/>
              </a:rPr>
              <a:t>Key areas </a:t>
            </a:r>
          </a:p>
          <a:p>
            <a:pPr marL="741363" lvl="1" indent="-284163">
              <a:lnSpc>
                <a:spcPct val="90000"/>
              </a:lnSpc>
              <a:spcBef>
                <a:spcPts val="6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>
                <a:solidFill>
                  <a:srgbClr val="000000"/>
                </a:solidFill>
                <a:latin typeface="Times New Roman" pitchFamily="16" charset="0"/>
              </a:rPr>
              <a:t>Change Management, </a:t>
            </a:r>
          </a:p>
          <a:p>
            <a:pPr marL="741363" lvl="1" indent="-284163">
              <a:lnSpc>
                <a:spcPct val="90000"/>
              </a:lnSpc>
              <a:spcBef>
                <a:spcPts val="6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>
                <a:solidFill>
                  <a:srgbClr val="000000"/>
                </a:solidFill>
                <a:latin typeface="Times New Roman" pitchFamily="16" charset="0"/>
              </a:rPr>
              <a:t>Release Management, </a:t>
            </a:r>
          </a:p>
          <a:p>
            <a:pPr marL="741363" lvl="1" indent="-284163">
              <a:lnSpc>
                <a:spcPct val="90000"/>
              </a:lnSpc>
              <a:spcBef>
                <a:spcPts val="6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>
                <a:solidFill>
                  <a:srgbClr val="000000"/>
                </a:solidFill>
                <a:latin typeface="Times New Roman" pitchFamily="16" charset="0"/>
              </a:rPr>
              <a:t>Configuration Management and </a:t>
            </a:r>
          </a:p>
          <a:p>
            <a:pPr marL="741363" lvl="1" indent="-284163">
              <a:lnSpc>
                <a:spcPct val="90000"/>
              </a:lnSpc>
              <a:spcBef>
                <a:spcPts val="6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>
                <a:solidFill>
                  <a:srgbClr val="000000"/>
                </a:solidFill>
                <a:latin typeface="Times New Roman" pitchFamily="16" charset="0"/>
              </a:rPr>
              <a:t>Service Knowledge Management.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24C0E85-01C2-4F97-AB55-C5201DD65EEE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19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8388350" cy="5645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000" i="1" dirty="0" smtClean="0">
                <a:solidFill>
                  <a:srgbClr val="000000"/>
                </a:solidFill>
              </a:rPr>
              <a:t>Problém</a:t>
            </a:r>
            <a:r>
              <a:rPr lang="cs-CZ" sz="4000" i="1" dirty="0">
                <a:solidFill>
                  <a:srgbClr val="000000"/>
                </a:solidFill>
              </a:rPr>
              <a:t/>
            </a:r>
            <a:br>
              <a:rPr lang="cs-CZ" sz="4000" i="1" dirty="0">
                <a:solidFill>
                  <a:srgbClr val="000000"/>
                </a:solidFill>
              </a:rPr>
            </a:br>
            <a:r>
              <a:rPr lang="cs-CZ" sz="2400" dirty="0">
                <a:solidFill>
                  <a:srgbClr val="000000"/>
                </a:solidFill>
              </a:rPr>
              <a:t>Problémem je, že servisní orientace je zdánlivě samozřejmá. </a:t>
            </a:r>
            <a:endParaRPr lang="cs-CZ" sz="2400" dirty="0" smtClean="0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 dirty="0" smtClean="0">
                <a:solidFill>
                  <a:srgbClr val="000000"/>
                </a:solidFill>
              </a:rPr>
              <a:t>Jde ale o nové paradigma, </a:t>
            </a:r>
            <a:r>
              <a:rPr lang="cs-CZ" sz="2400" b="1" dirty="0" smtClean="0">
                <a:solidFill>
                  <a:srgbClr val="000000"/>
                </a:solidFill>
              </a:rPr>
              <a:t>zvládnutí je obtížné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 dirty="0" smtClean="0">
                <a:solidFill>
                  <a:srgbClr val="000000"/>
                </a:solidFill>
              </a:rPr>
              <a:t>Paradoxně </a:t>
            </a:r>
            <a:r>
              <a:rPr lang="cs-CZ" sz="2400" dirty="0">
                <a:solidFill>
                  <a:srgbClr val="000000"/>
                </a:solidFill>
              </a:rPr>
              <a:t>ji právě proto nevěnujeme dostatek pozornosti a dokonce se domníváme, že to není nic nového, a nejsme ji proto schopni-ochotni používat, ačkoliv se stává vedoucí filosofií současného softwaru. Ten se stává síťový z logického hlediska a reálnému světu podobný z uživatelského hlediska</a:t>
            </a:r>
            <a:br>
              <a:rPr lang="cs-CZ" sz="2400" dirty="0">
                <a:solidFill>
                  <a:srgbClr val="000000"/>
                </a:solidFill>
              </a:rPr>
            </a:br>
            <a:r>
              <a:rPr lang="cs-CZ" sz="2400" dirty="0" err="1">
                <a:solidFill>
                  <a:srgbClr val="000000"/>
                </a:solidFill>
              </a:rPr>
              <a:t>Cloud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computing</a:t>
            </a:r>
            <a:r>
              <a:rPr lang="cs-CZ" sz="2400" dirty="0">
                <a:solidFill>
                  <a:srgbClr val="000000"/>
                </a:solidFill>
              </a:rPr>
              <a:t> a </a:t>
            </a:r>
            <a:r>
              <a:rPr lang="cs-CZ" sz="2400" dirty="0" err="1">
                <a:solidFill>
                  <a:srgbClr val="000000"/>
                </a:solidFill>
              </a:rPr>
              <a:t>gridovské</a:t>
            </a:r>
            <a:r>
              <a:rPr lang="cs-CZ" sz="2400" dirty="0">
                <a:solidFill>
                  <a:srgbClr val="000000"/>
                </a:solidFill>
              </a:rPr>
              <a:t> systémy zvyšují použitelnost a výhodnost SOA </a:t>
            </a:r>
            <a:br>
              <a:rPr lang="cs-CZ" sz="2400" dirty="0">
                <a:solidFill>
                  <a:srgbClr val="000000"/>
                </a:solidFill>
              </a:rPr>
            </a:br>
            <a:r>
              <a:rPr lang="cs-CZ" sz="2400" i="1" dirty="0" err="1">
                <a:solidFill>
                  <a:srgbClr val="000000"/>
                </a:solidFill>
              </a:rPr>
              <a:t>SOA</a:t>
            </a:r>
            <a:r>
              <a:rPr lang="cs-CZ" sz="2400" i="1" dirty="0">
                <a:solidFill>
                  <a:srgbClr val="000000"/>
                </a:solidFill>
              </a:rPr>
              <a:t> berou velké SW firmy jako značku svých výrobků, používají často normy OASIS skupiny</a:t>
            </a:r>
            <a:br>
              <a:rPr lang="cs-CZ" sz="2400" i="1" dirty="0">
                <a:solidFill>
                  <a:srgbClr val="000000"/>
                </a:solidFill>
              </a:rPr>
            </a:br>
            <a:r>
              <a:rPr lang="cs-CZ" sz="2400" i="1" dirty="0">
                <a:solidFill>
                  <a:srgbClr val="000000"/>
                </a:solidFill>
              </a:rPr>
              <a:t>Protestují, když se SOA používá v poněkud jiném smyslu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9AB6A13-E8AF-4968-A9C8-EFBEF0456E6F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190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64195" name="Text Box 2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400" b="1">
                <a:solidFill>
                  <a:srgbClr val="000000"/>
                </a:solidFill>
                <a:latin typeface="Times New Roman" pitchFamily="16" charset="0"/>
              </a:rPr>
              <a:t>Book 4: Service Operation</a:t>
            </a:r>
          </a:p>
        </p:txBody>
      </p:sp>
      <p:sp>
        <p:nvSpPr>
          <p:cNvPr id="264196" name="Text Box 3"/>
          <p:cNvSpPr txBox="1">
            <a:spLocks noChangeArrowheads="1"/>
          </p:cNvSpPr>
          <p:nvPr/>
        </p:nvSpPr>
        <p:spPr bwMode="auto">
          <a:xfrm>
            <a:off x="685800" y="1981200"/>
            <a:ext cx="7772400" cy="4664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spcBef>
                <a:spcPts val="8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3200">
                <a:solidFill>
                  <a:srgbClr val="000000"/>
                </a:solidFill>
                <a:latin typeface="Times New Roman" pitchFamily="16" charset="0"/>
              </a:rPr>
              <a:t>focuses on the activities required to operate the services and maintain their functionality as defined in the Service Level Agreements with the customers. Key areas of this volume are</a:t>
            </a:r>
          </a:p>
          <a:p>
            <a:pPr marL="741363" lvl="1" indent="-284163">
              <a:spcBef>
                <a:spcPts val="7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>
                <a:solidFill>
                  <a:srgbClr val="000000"/>
                </a:solidFill>
                <a:latin typeface="Times New Roman" pitchFamily="16" charset="0"/>
              </a:rPr>
              <a:t>Incident Management, </a:t>
            </a:r>
          </a:p>
          <a:p>
            <a:pPr marL="741363" lvl="1" indent="-284163">
              <a:spcBef>
                <a:spcPts val="7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>
                <a:solidFill>
                  <a:srgbClr val="000000"/>
                </a:solidFill>
                <a:latin typeface="Times New Roman" pitchFamily="16" charset="0"/>
              </a:rPr>
              <a:t>Problem Management and </a:t>
            </a:r>
          </a:p>
          <a:p>
            <a:pPr marL="741363" lvl="1" indent="-284163">
              <a:spcBef>
                <a:spcPts val="7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>
                <a:solidFill>
                  <a:srgbClr val="000000"/>
                </a:solidFill>
                <a:latin typeface="Times New Roman" pitchFamily="16" charset="0"/>
              </a:rPr>
              <a:t>Request Fulfillment. </a:t>
            </a:r>
          </a:p>
          <a:p>
            <a:pPr marL="341313" indent="-341313"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sz="3200">
              <a:solidFill>
                <a:srgbClr val="0000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764E5BE-CD38-4032-91B7-14ACB4FCE2E8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191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65219" name="Text Box 2"/>
          <p:cNvSpPr txBox="1">
            <a:spLocks noChangeArrowheads="1"/>
          </p:cNvSpPr>
          <p:nvPr/>
        </p:nvSpPr>
        <p:spPr bwMode="auto">
          <a:xfrm>
            <a:off x="685800" y="525463"/>
            <a:ext cx="7772400" cy="1311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000" b="1">
                <a:solidFill>
                  <a:srgbClr val="000000"/>
                </a:solidFill>
                <a:latin typeface="Times New Roman" pitchFamily="16" charset="0"/>
              </a:rPr>
              <a:t>Book 5:                                            Continual Service Improvement</a:t>
            </a:r>
          </a:p>
        </p:txBody>
      </p:sp>
      <p:sp>
        <p:nvSpPr>
          <p:cNvPr id="265220" name="Text Box 3"/>
          <p:cNvSpPr txBox="1">
            <a:spLocks noChangeArrowheads="1"/>
          </p:cNvSpPr>
          <p:nvPr/>
        </p:nvSpPr>
        <p:spPr bwMode="auto">
          <a:xfrm>
            <a:off x="685800" y="1981200"/>
            <a:ext cx="7772400" cy="417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spcBef>
                <a:spcPts val="8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3200">
                <a:solidFill>
                  <a:srgbClr val="000000"/>
                </a:solidFill>
                <a:latin typeface="Times New Roman" pitchFamily="16" charset="0"/>
              </a:rPr>
              <a:t>Ability to deliver </a:t>
            </a:r>
            <a:r>
              <a:rPr lang="cs-CZ" sz="3200">
                <a:solidFill>
                  <a:srgbClr val="CCCCFF"/>
                </a:solidFill>
                <a:latin typeface="Times New Roman" pitchFamily="16" charset="0"/>
                <a:hlinkClick r:id="rId3"/>
              </a:rPr>
              <a:t>continual improvement</a:t>
            </a:r>
            <a:r>
              <a:rPr lang="cs-CZ" sz="3200">
                <a:solidFill>
                  <a:srgbClr val="000000"/>
                </a:solidFill>
                <a:latin typeface="Times New Roman" pitchFamily="16" charset="0"/>
              </a:rPr>
              <a:t> to the quality of the services that the IT organization delivers to the business. Key areas of this volume are </a:t>
            </a:r>
          </a:p>
          <a:p>
            <a:pPr marL="741363" lvl="1" indent="-284163">
              <a:spcBef>
                <a:spcPts val="7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>
                <a:solidFill>
                  <a:srgbClr val="000000"/>
                </a:solidFill>
                <a:latin typeface="Times New Roman" pitchFamily="16" charset="0"/>
              </a:rPr>
              <a:t>Service Reporting, </a:t>
            </a:r>
          </a:p>
          <a:p>
            <a:pPr marL="741363" lvl="1" indent="-284163">
              <a:spcBef>
                <a:spcPts val="7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>
                <a:solidFill>
                  <a:srgbClr val="000000"/>
                </a:solidFill>
                <a:latin typeface="Times New Roman" pitchFamily="16" charset="0"/>
              </a:rPr>
              <a:t>Service Measurement and </a:t>
            </a:r>
          </a:p>
          <a:p>
            <a:pPr marL="741363" lvl="1" indent="-284163">
              <a:spcBef>
                <a:spcPts val="7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>
                <a:solidFill>
                  <a:srgbClr val="000000"/>
                </a:solidFill>
                <a:latin typeface="Times New Roman" pitchFamily="16" charset="0"/>
              </a:rPr>
              <a:t>Service Level Management. </a:t>
            </a:r>
          </a:p>
          <a:p>
            <a:pPr marL="341313" indent="-341313"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sz="3200">
              <a:solidFill>
                <a:srgbClr val="0000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2E44822-7FED-4401-A7E4-2DB6407854D5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192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66243" name="Text Box 2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400">
                <a:solidFill>
                  <a:srgbClr val="000000"/>
                </a:solidFill>
                <a:latin typeface="Times New Roman" pitchFamily="16" charset="0"/>
              </a:rPr>
              <a:t>ITIL v 2.0           ITIL v 3.0        </a:t>
            </a:r>
          </a:p>
        </p:txBody>
      </p:sp>
      <p:sp>
        <p:nvSpPr>
          <p:cNvPr id="266244" name="Text Box 3"/>
          <p:cNvSpPr txBox="1">
            <a:spLocks noChangeArrowheads="1"/>
          </p:cNvSpPr>
          <p:nvPr/>
        </p:nvSpPr>
        <p:spPr bwMode="auto">
          <a:xfrm>
            <a:off x="685800" y="1981200"/>
            <a:ext cx="3810000" cy="4281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457200" indent="-457200">
              <a:spcBef>
                <a:spcPts val="600"/>
              </a:spcBef>
              <a:buFont typeface="Times New Roman" pitchFamily="16" charset="0"/>
              <a:buAutoNum type="arabicPeriod"/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</a:pPr>
            <a:r>
              <a:rPr lang="cs-CZ" sz="2400" i="1">
                <a:solidFill>
                  <a:srgbClr val="000000"/>
                </a:solidFill>
                <a:latin typeface="Times New Roman" pitchFamily="16" charset="0"/>
              </a:rPr>
              <a:t>The Business Perspective</a:t>
            </a:r>
            <a:r>
              <a:rPr lang="cs-CZ" sz="2400">
                <a:solidFill>
                  <a:srgbClr val="000000"/>
                </a:solidFill>
                <a:latin typeface="Times New Roman" pitchFamily="16" charset="0"/>
              </a:rPr>
              <a:t> </a:t>
            </a:r>
          </a:p>
          <a:p>
            <a:pPr marL="457200" indent="-457200">
              <a:spcBef>
                <a:spcPts val="600"/>
              </a:spcBef>
              <a:buFont typeface="Times New Roman" pitchFamily="16" charset="0"/>
              <a:buAutoNum type="arabicPeriod"/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</a:pPr>
            <a:r>
              <a:rPr lang="cs-CZ" sz="2400" i="1">
                <a:solidFill>
                  <a:srgbClr val="000000"/>
                </a:solidFill>
                <a:latin typeface="Times New Roman" pitchFamily="16" charset="0"/>
              </a:rPr>
              <a:t>Planning to Implement Service Management</a:t>
            </a:r>
            <a:r>
              <a:rPr lang="cs-CZ" sz="2400">
                <a:solidFill>
                  <a:srgbClr val="000000"/>
                </a:solidFill>
                <a:latin typeface="Times New Roman" pitchFamily="16" charset="0"/>
              </a:rPr>
              <a:t> </a:t>
            </a:r>
          </a:p>
          <a:p>
            <a:pPr marL="457200" indent="-457200">
              <a:spcBef>
                <a:spcPts val="600"/>
              </a:spcBef>
              <a:buFont typeface="Times New Roman" pitchFamily="16" charset="0"/>
              <a:buAutoNum type="arabicPeriod"/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</a:pPr>
            <a:r>
              <a:rPr lang="cs-CZ" sz="2400" i="1">
                <a:solidFill>
                  <a:srgbClr val="000000"/>
                </a:solidFill>
                <a:latin typeface="Times New Roman" pitchFamily="16" charset="0"/>
              </a:rPr>
              <a:t>Service Delivery</a:t>
            </a:r>
            <a:r>
              <a:rPr lang="cs-CZ" sz="2400">
                <a:solidFill>
                  <a:srgbClr val="000000"/>
                </a:solidFill>
                <a:latin typeface="Times New Roman" pitchFamily="16" charset="0"/>
              </a:rPr>
              <a:t> </a:t>
            </a:r>
          </a:p>
          <a:p>
            <a:pPr marL="457200" indent="-457200">
              <a:spcBef>
                <a:spcPts val="600"/>
              </a:spcBef>
              <a:buFont typeface="Times New Roman" pitchFamily="16" charset="0"/>
              <a:buAutoNum type="arabicPeriod"/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</a:pPr>
            <a:r>
              <a:rPr lang="cs-CZ" sz="2400" i="1">
                <a:solidFill>
                  <a:srgbClr val="000000"/>
                </a:solidFill>
                <a:latin typeface="Times New Roman" pitchFamily="16" charset="0"/>
              </a:rPr>
              <a:t>Service Support</a:t>
            </a:r>
            <a:r>
              <a:rPr lang="cs-CZ" sz="2400">
                <a:solidFill>
                  <a:srgbClr val="000000"/>
                </a:solidFill>
                <a:latin typeface="Times New Roman" pitchFamily="16" charset="0"/>
              </a:rPr>
              <a:t> </a:t>
            </a:r>
          </a:p>
          <a:p>
            <a:pPr marL="457200" indent="-457200">
              <a:spcBef>
                <a:spcPts val="600"/>
              </a:spcBef>
              <a:buFont typeface="Times New Roman" pitchFamily="16" charset="0"/>
              <a:buAutoNum type="arabicPeriod"/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</a:pPr>
            <a:r>
              <a:rPr lang="cs-CZ" sz="2400" i="1">
                <a:solidFill>
                  <a:srgbClr val="000000"/>
                </a:solidFill>
                <a:latin typeface="Times New Roman" pitchFamily="16" charset="0"/>
              </a:rPr>
              <a:t>Security Management</a:t>
            </a:r>
            <a:r>
              <a:rPr lang="cs-CZ" sz="2400">
                <a:solidFill>
                  <a:srgbClr val="000000"/>
                </a:solidFill>
                <a:latin typeface="Times New Roman" pitchFamily="16" charset="0"/>
              </a:rPr>
              <a:t> </a:t>
            </a:r>
          </a:p>
          <a:p>
            <a:pPr marL="457200" indent="-457200">
              <a:spcBef>
                <a:spcPts val="600"/>
              </a:spcBef>
              <a:buFont typeface="Times New Roman" pitchFamily="16" charset="0"/>
              <a:buAutoNum type="arabicPeriod"/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</a:pPr>
            <a:r>
              <a:rPr lang="cs-CZ" sz="2400" i="1">
                <a:solidFill>
                  <a:srgbClr val="000000"/>
                </a:solidFill>
                <a:latin typeface="Times New Roman" pitchFamily="16" charset="0"/>
              </a:rPr>
              <a:t>Application Management</a:t>
            </a:r>
            <a:r>
              <a:rPr lang="cs-CZ" sz="2400">
                <a:solidFill>
                  <a:srgbClr val="000000"/>
                </a:solidFill>
                <a:latin typeface="Times New Roman" pitchFamily="16" charset="0"/>
              </a:rPr>
              <a:t> </a:t>
            </a:r>
          </a:p>
          <a:p>
            <a:pPr marL="457200" indent="-457200">
              <a:spcBef>
                <a:spcPts val="600"/>
              </a:spcBef>
              <a:buFont typeface="Times New Roman" pitchFamily="16" charset="0"/>
              <a:buAutoNum type="arabicPeriod"/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</a:pPr>
            <a:r>
              <a:rPr lang="cs-CZ" sz="2400" i="1">
                <a:solidFill>
                  <a:srgbClr val="000000"/>
                </a:solidFill>
                <a:latin typeface="Times New Roman" pitchFamily="16" charset="0"/>
              </a:rPr>
              <a:t>ICT Infrastructure Management</a:t>
            </a:r>
            <a:r>
              <a:rPr lang="cs-CZ" sz="2400">
                <a:solidFill>
                  <a:srgbClr val="000000"/>
                </a:solidFill>
                <a:latin typeface="Times New Roman" pitchFamily="16" charset="0"/>
              </a:rPr>
              <a:t> </a:t>
            </a:r>
          </a:p>
          <a:p>
            <a:pPr marL="457200" indent="-457200">
              <a:spcBef>
                <a:spcPts val="600"/>
              </a:spcBef>
              <a:buClrTx/>
              <a:buFontTx/>
              <a:buNone/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</a:pPr>
            <a:endParaRPr lang="cs-CZ" sz="2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66245" name="Text Box 4"/>
          <p:cNvSpPr txBox="1">
            <a:spLocks noChangeArrowheads="1"/>
          </p:cNvSpPr>
          <p:nvPr/>
        </p:nvSpPr>
        <p:spPr bwMode="auto">
          <a:xfrm>
            <a:off x="4648200" y="1981200"/>
            <a:ext cx="38100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457200" indent="-457200">
              <a:spcBef>
                <a:spcPts val="600"/>
              </a:spcBef>
              <a:buFont typeface="Times New Roman" pitchFamily="16" charset="0"/>
              <a:buAutoNum type="arabicPeriod"/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</a:pPr>
            <a:r>
              <a:rPr lang="cs-CZ" sz="2400" b="1">
                <a:solidFill>
                  <a:srgbClr val="000000"/>
                </a:solidFill>
                <a:latin typeface="Times New Roman" pitchFamily="16" charset="0"/>
              </a:rPr>
              <a:t>Service Strategy</a:t>
            </a:r>
          </a:p>
          <a:p>
            <a:pPr marL="457200" indent="-457200">
              <a:spcBef>
                <a:spcPts val="600"/>
              </a:spcBef>
              <a:buFont typeface="Times New Roman" pitchFamily="16" charset="0"/>
              <a:buAutoNum type="arabicPeriod"/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</a:pPr>
            <a:r>
              <a:rPr lang="cs-CZ" sz="2400" b="1">
                <a:solidFill>
                  <a:srgbClr val="000000"/>
                </a:solidFill>
                <a:latin typeface="Times New Roman" pitchFamily="16" charset="0"/>
              </a:rPr>
              <a:t>Service Design</a:t>
            </a:r>
          </a:p>
          <a:p>
            <a:pPr marL="457200" indent="-457200">
              <a:spcBef>
                <a:spcPts val="600"/>
              </a:spcBef>
              <a:buFont typeface="Times New Roman" pitchFamily="16" charset="0"/>
              <a:buAutoNum type="arabicPeriod"/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</a:pPr>
            <a:r>
              <a:rPr lang="cs-CZ" sz="2400" b="1">
                <a:solidFill>
                  <a:srgbClr val="000000"/>
                </a:solidFill>
                <a:latin typeface="Times New Roman" pitchFamily="16" charset="0"/>
              </a:rPr>
              <a:t>Service Transition</a:t>
            </a:r>
          </a:p>
          <a:p>
            <a:pPr marL="457200" indent="-457200">
              <a:spcBef>
                <a:spcPts val="600"/>
              </a:spcBef>
              <a:buFont typeface="Times New Roman" pitchFamily="16" charset="0"/>
              <a:buAutoNum type="arabicPeriod"/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</a:pPr>
            <a:r>
              <a:rPr lang="cs-CZ" sz="2400" b="1">
                <a:solidFill>
                  <a:srgbClr val="000000"/>
                </a:solidFill>
                <a:latin typeface="Times New Roman" pitchFamily="16" charset="0"/>
              </a:rPr>
              <a:t>Service Operation</a:t>
            </a:r>
          </a:p>
          <a:p>
            <a:pPr marL="457200" indent="-457200">
              <a:spcBef>
                <a:spcPts val="600"/>
              </a:spcBef>
              <a:buFont typeface="Times New Roman" pitchFamily="16" charset="0"/>
              <a:buAutoNum type="arabicPeriod"/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</a:pPr>
            <a:r>
              <a:rPr lang="cs-CZ" sz="2400" b="1">
                <a:solidFill>
                  <a:srgbClr val="000000"/>
                </a:solidFill>
                <a:latin typeface="Times New Roman" pitchFamily="16" charset="0"/>
              </a:rPr>
              <a:t>Continual Service Improvement</a:t>
            </a:r>
          </a:p>
          <a:p>
            <a:pPr marL="457200" indent="-457200">
              <a:spcBef>
                <a:spcPts val="600"/>
              </a:spcBef>
              <a:buClrTx/>
              <a:buFontTx/>
              <a:buNone/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</a:pPr>
            <a:r>
              <a:rPr lang="cs-CZ" sz="2400" b="1" i="1">
                <a:solidFill>
                  <a:srgbClr val="FF0000"/>
                </a:solidFill>
                <a:latin typeface="Times New Roman" pitchFamily="16" charset="0"/>
              </a:rPr>
              <a:t>Nezohledňuje vliv  architektury!!!!, nezná pojem konektoru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ITIL  - </a:t>
            </a:r>
            <a:r>
              <a:rPr lang="cs-CZ" smtClean="0"/>
              <a:t>možná past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Úplná změna struktury ITIL svědčí o nedomyšlenostech</a:t>
            </a:r>
          </a:p>
          <a:p>
            <a:r>
              <a:rPr lang="cs-CZ" dirty="0" smtClean="0"/>
              <a:t>Snaha o návrh výhradně shora nemusí být to pravé</a:t>
            </a:r>
          </a:p>
          <a:p>
            <a:r>
              <a:rPr lang="cs-CZ" dirty="0" smtClean="0"/>
              <a:t>Výhoda jednotné terminologie a pojmů</a:t>
            </a:r>
          </a:p>
          <a:p>
            <a:r>
              <a:rPr lang="cs-CZ" dirty="0" smtClean="0"/>
              <a:t>Není jasné, zda ITIL bude úspěšné v ČR, otázky jsou i nad výsledky  v jiných zemích                         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4628FF8-815C-4C67-B3FB-5E449E1EAB6D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11619" name="Text Box 2"/>
          <p:cNvSpPr txBox="1">
            <a:spLocks noChangeArrowheads="1"/>
          </p:cNvSpPr>
          <p:nvPr/>
        </p:nvSpPr>
        <p:spPr bwMode="auto">
          <a:xfrm>
            <a:off x="533400" y="30480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400">
                <a:solidFill>
                  <a:srgbClr val="000000"/>
                </a:solidFill>
                <a:latin typeface="Comic Sans MS" pitchFamily="64" charset="0"/>
              </a:rPr>
              <a:t>Klíčová role architektury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066800" y="1828800"/>
            <a:ext cx="7618413" cy="4151313"/>
            <a:chOff x="672" y="1152"/>
            <a:chExt cx="4799" cy="2615"/>
          </a:xfrm>
        </p:grpSpPr>
        <p:pic>
          <p:nvPicPr>
            <p:cNvPr id="111623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2" y="1152"/>
              <a:ext cx="4799" cy="26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11624" name="Text Box 5"/>
            <p:cNvSpPr txBox="1">
              <a:spLocks noChangeArrowheads="1"/>
            </p:cNvSpPr>
            <p:nvPr/>
          </p:nvSpPr>
          <p:spPr bwMode="auto">
            <a:xfrm>
              <a:off x="672" y="1152"/>
              <a:ext cx="4799" cy="26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11621" name="Text Box 6"/>
          <p:cNvSpPr txBox="1">
            <a:spLocks noChangeArrowheads="1"/>
          </p:cNvSpPr>
          <p:nvPr/>
        </p:nvSpPr>
        <p:spPr bwMode="auto">
          <a:xfrm>
            <a:off x="6080125" y="1828800"/>
            <a:ext cx="26828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800">
                <a:solidFill>
                  <a:srgbClr val="000000"/>
                </a:solidFill>
                <a:latin typeface="Comic Sans MS" pitchFamily="64" charset="0"/>
              </a:rPr>
              <a:t>Agilní byznys procesy</a:t>
            </a:r>
          </a:p>
        </p:txBody>
      </p:sp>
      <p:sp>
        <p:nvSpPr>
          <p:cNvPr id="111622" name="Text Box 7"/>
          <p:cNvSpPr txBox="1">
            <a:spLocks noChangeArrowheads="1"/>
          </p:cNvSpPr>
          <p:nvPr/>
        </p:nvSpPr>
        <p:spPr bwMode="auto">
          <a:xfrm>
            <a:off x="6629400" y="4495800"/>
            <a:ext cx="18288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0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600">
                <a:solidFill>
                  <a:srgbClr val="000000"/>
                </a:solidFill>
                <a:latin typeface="Times New Roman" pitchFamily="16" charset="0"/>
              </a:rPr>
              <a:t>A postoje uživatelů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8A2D169-FD95-4765-8E4A-C90DDE2F7736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20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304800" y="609600"/>
            <a:ext cx="8388350" cy="5340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3600" i="1">
                <a:solidFill>
                  <a:srgbClr val="000000"/>
                </a:solidFill>
              </a:rPr>
              <a:t>Mnohé je známo po dlouhou dobu, celek a principy je však obtížné uplatnit, Je pro to třeba: </a:t>
            </a:r>
            <a:r>
              <a:rPr lang="cs-CZ" sz="4000" i="1">
                <a:solidFill>
                  <a:srgbClr val="000000"/>
                </a:solidFill>
              </a:rPr>
              <a:t/>
            </a:r>
            <a:br>
              <a:rPr lang="cs-CZ" sz="4000" i="1">
                <a:solidFill>
                  <a:srgbClr val="000000"/>
                </a:solidFill>
              </a:rPr>
            </a:br>
            <a:r>
              <a:rPr lang="cs-CZ" sz="2400" i="1">
                <a:solidFill>
                  <a:srgbClr val="000000"/>
                </a:solidFill>
              </a:rPr>
              <a:t>Změnit</a:t>
            </a:r>
            <a:r>
              <a:rPr lang="cs-CZ" sz="4000" i="1">
                <a:solidFill>
                  <a:srgbClr val="000000"/>
                </a:solidFill>
              </a:rPr>
              <a:t> </a:t>
            </a:r>
            <a:r>
              <a:rPr lang="cs-CZ" sz="2400" i="1">
                <a:solidFill>
                  <a:srgbClr val="000000"/>
                </a:solidFill>
              </a:rPr>
              <a:t>marketing (jak od předsudků osvobodit, jak změnit pravidla spolupráce), změnit management</a:t>
            </a:r>
            <a:br>
              <a:rPr lang="cs-CZ" sz="2400" i="1">
                <a:solidFill>
                  <a:srgbClr val="000000"/>
                </a:solidFill>
              </a:rPr>
            </a:br>
            <a:r>
              <a:rPr lang="cs-CZ" sz="2400" i="1">
                <a:solidFill>
                  <a:srgbClr val="000000"/>
                </a:solidFill>
              </a:rPr>
              <a:t>Použít existující komponenty (legacy sys.)</a:t>
            </a:r>
            <a:br>
              <a:rPr lang="cs-CZ" sz="2400" i="1">
                <a:solidFill>
                  <a:srgbClr val="000000"/>
                </a:solidFill>
              </a:rPr>
            </a:br>
            <a:r>
              <a:rPr lang="cs-CZ" sz="2400" i="1">
                <a:solidFill>
                  <a:srgbClr val="000000"/>
                </a:solidFill>
              </a:rPr>
              <a:t>Změnit  metody specifikace požadavků</a:t>
            </a:r>
            <a:br>
              <a:rPr lang="cs-CZ" sz="2400" i="1">
                <a:solidFill>
                  <a:srgbClr val="000000"/>
                </a:solidFill>
              </a:rPr>
            </a:br>
            <a:r>
              <a:rPr lang="cs-CZ" sz="2400" i="1">
                <a:solidFill>
                  <a:srgbClr val="000000"/>
                </a:solidFill>
              </a:rPr>
              <a:t>Zajistit dostupnost operací , jako je prototypování, decentralizace, sourcing,…</a:t>
            </a:r>
            <a:br>
              <a:rPr lang="cs-CZ" sz="2400" i="1">
                <a:solidFill>
                  <a:srgbClr val="000000"/>
                </a:solidFill>
              </a:rPr>
            </a:br>
            <a:r>
              <a:rPr lang="cs-CZ" sz="2400" i="1">
                <a:solidFill>
                  <a:srgbClr val="000000"/>
                </a:solidFill>
              </a:rPr>
              <a:t>Umožnit nové  postupy na straně uživatelů i výrobců SW (SaaS - SW jako služba, decentralizace, otevřenost), cloudy</a:t>
            </a:r>
            <a:br>
              <a:rPr lang="cs-CZ" sz="2400" i="1">
                <a:solidFill>
                  <a:srgbClr val="000000"/>
                </a:solidFill>
              </a:rPr>
            </a:br>
            <a:r>
              <a:rPr lang="cs-CZ" sz="2400" i="1">
                <a:solidFill>
                  <a:srgbClr val="000000"/>
                </a:solidFill>
              </a:rPr>
              <a:t>Překročit hranice OO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41B4EF2-65CA-43D6-8A83-163232C0D2DC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21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323528" y="465138"/>
            <a:ext cx="8134672" cy="143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400" dirty="0">
                <a:solidFill>
                  <a:srgbClr val="000000"/>
                </a:solidFill>
              </a:rPr>
              <a:t>Servisně orientovaná architektura </a:t>
            </a:r>
            <a:r>
              <a:rPr lang="cs-CZ" sz="4400" dirty="0" smtClean="0">
                <a:solidFill>
                  <a:srgbClr val="000000"/>
                </a:solidFill>
              </a:rPr>
              <a:t>(SOA) v </a:t>
            </a:r>
            <a:r>
              <a:rPr lang="cs-CZ" sz="4400" dirty="0">
                <a:solidFill>
                  <a:srgbClr val="000000"/>
                </a:solidFill>
              </a:rPr>
              <a:t>našem smyslu</a:t>
            </a:r>
          </a:p>
        </p:txBody>
      </p:sp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323850" y="2030413"/>
            <a:ext cx="8801100" cy="4351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3200" dirty="0">
                <a:solidFill>
                  <a:srgbClr val="000000"/>
                </a:solidFill>
              </a:rPr>
              <a:t> Virtuální síť p2p síť (velkých) volně vázaných komponent, spolupráce komponent je podobná spolupráci služeb v reálném světě, </a:t>
            </a:r>
          </a:p>
          <a:p>
            <a:pPr marL="741363" lvl="1" indent="-284163">
              <a:spcBef>
                <a:spcPts val="7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 dirty="0">
                <a:solidFill>
                  <a:srgbClr val="000000"/>
                </a:solidFill>
              </a:rPr>
              <a:t>Komponenty jsou zpravidla permanentně aktivní procesy, asynchronnost komunikace</a:t>
            </a:r>
          </a:p>
          <a:p>
            <a:pPr marL="741363" lvl="1" indent="-284163">
              <a:spcBef>
                <a:spcPts val="7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 dirty="0">
                <a:solidFill>
                  <a:srgbClr val="000000"/>
                </a:solidFill>
              </a:rPr>
              <a:t>Komponenty mohou být i dávkové systémy, např. Excel či </a:t>
            </a:r>
            <a:r>
              <a:rPr lang="cs-CZ" sz="2800" dirty="0" smtClean="0">
                <a:solidFill>
                  <a:srgbClr val="000000"/>
                </a:solidFill>
              </a:rPr>
              <a:t>OLAP, </a:t>
            </a:r>
            <a:r>
              <a:rPr lang="cs-CZ" sz="2800" dirty="0" err="1" smtClean="0">
                <a:solidFill>
                  <a:srgbClr val="000000"/>
                </a:solidFill>
              </a:rPr>
              <a:t>excel</a:t>
            </a:r>
            <a:r>
              <a:rPr lang="cs-CZ" sz="2800" dirty="0" smtClean="0">
                <a:solidFill>
                  <a:srgbClr val="000000"/>
                </a:solidFill>
              </a:rPr>
              <a:t> může tvořit jádro </a:t>
            </a:r>
            <a:r>
              <a:rPr lang="cs-CZ" sz="2800" dirty="0" err="1" smtClean="0">
                <a:solidFill>
                  <a:srgbClr val="000000"/>
                </a:solidFill>
              </a:rPr>
              <a:t>klentské</a:t>
            </a:r>
            <a:r>
              <a:rPr lang="cs-CZ" sz="2800" dirty="0" smtClean="0">
                <a:solidFill>
                  <a:srgbClr val="000000"/>
                </a:solidFill>
              </a:rPr>
              <a:t> části</a:t>
            </a:r>
            <a:endParaRPr lang="cs-CZ" sz="2800" dirty="0">
              <a:solidFill>
                <a:srgbClr val="000000"/>
              </a:solidFill>
            </a:endParaRPr>
          </a:p>
          <a:p>
            <a:pPr marL="741363" lvl="1" indent="-284163">
              <a:spcBef>
                <a:spcPts val="7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 dirty="0">
                <a:solidFill>
                  <a:srgbClr val="000000"/>
                </a:solidFill>
              </a:rPr>
              <a:t>Existují i jiné komponentové přístupy, servisní je asi v informačních systémech nejužitečnější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5CFD2BE-CC50-4A34-BC0E-62554E546A8A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22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395288" y="260350"/>
            <a:ext cx="7772400" cy="143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400">
                <a:solidFill>
                  <a:srgbClr val="000000"/>
                </a:solidFill>
                <a:latin typeface="Arial Narrow" pitchFamily="32" charset="0"/>
              </a:rPr>
              <a:t>Hlavní oblasti aplikace servisně orientované architektury</a:t>
            </a:r>
          </a:p>
        </p:txBody>
      </p:sp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179388" y="1700213"/>
            <a:ext cx="8964612" cy="4583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608013" indent="-608013">
              <a:lnSpc>
                <a:spcPct val="90000"/>
              </a:lnSpc>
              <a:spcBef>
                <a:spcPts val="700"/>
              </a:spcBef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cs-CZ" sz="2800" dirty="0">
                <a:solidFill>
                  <a:srgbClr val="000000"/>
                </a:solidFill>
                <a:latin typeface="Arial Narrow" pitchFamily="32" charset="0"/>
              </a:rPr>
              <a:t>Techniky využívané v SOA se značně liší podle oblastí  nasazení a způsobu dodávky, typické příklady:</a:t>
            </a:r>
          </a:p>
          <a:p>
            <a:pPr marL="989013" lvl="1" indent="-531813">
              <a:lnSpc>
                <a:spcPct val="90000"/>
              </a:lnSpc>
              <a:spcBef>
                <a:spcPts val="600"/>
              </a:spcBef>
              <a:buFont typeface="Arial Narrow" pitchFamily="32" charset="0"/>
              <a:buAutoNum type="arabicPeriod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cs-CZ" sz="2400" dirty="0">
                <a:solidFill>
                  <a:srgbClr val="000000"/>
                </a:solidFill>
                <a:latin typeface="Arial Narrow" pitchFamily="32" charset="0"/>
              </a:rPr>
              <a:t>Řízení technologií, hlavně varianta soft </a:t>
            </a:r>
            <a:r>
              <a:rPr lang="cs-CZ" sz="2400" dirty="0" err="1">
                <a:solidFill>
                  <a:srgbClr val="000000"/>
                </a:solidFill>
                <a:latin typeface="Arial Narrow" pitchFamily="32" charset="0"/>
              </a:rPr>
              <a:t>real</a:t>
            </a:r>
            <a:r>
              <a:rPr lang="cs-CZ" sz="2400" dirty="0">
                <a:solidFill>
                  <a:srgbClr val="000000"/>
                </a:solidFill>
                <a:latin typeface="Arial Narrow" pitchFamily="32" charset="0"/>
              </a:rPr>
              <a:t>-</a:t>
            </a:r>
            <a:r>
              <a:rPr lang="cs-CZ" sz="2400" dirty="0" err="1">
                <a:solidFill>
                  <a:srgbClr val="000000"/>
                </a:solidFill>
                <a:latin typeface="Arial Narrow" pitchFamily="32" charset="0"/>
              </a:rPr>
              <a:t>time</a:t>
            </a:r>
            <a:r>
              <a:rPr lang="cs-CZ" sz="2400" dirty="0">
                <a:solidFill>
                  <a:srgbClr val="000000"/>
                </a:solidFill>
                <a:latin typeface="Arial Narrow" pitchFamily="32" charset="0"/>
              </a:rPr>
              <a:t> </a:t>
            </a:r>
          </a:p>
          <a:p>
            <a:pPr marL="989013" lvl="1" indent="-531813">
              <a:lnSpc>
                <a:spcPct val="90000"/>
              </a:lnSpc>
              <a:spcBef>
                <a:spcPts val="600"/>
              </a:spcBef>
              <a:buFont typeface="Arial Narrow" pitchFamily="32" charset="0"/>
              <a:buAutoNum type="arabicPeriod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cs-CZ" sz="2400" dirty="0">
                <a:solidFill>
                  <a:srgbClr val="000000"/>
                </a:solidFill>
                <a:latin typeface="Arial Narrow" pitchFamily="32" charset="0"/>
              </a:rPr>
              <a:t>Systémy, kdy je nutná agilita při vývoji i používání, </a:t>
            </a:r>
            <a:r>
              <a:rPr lang="cs-CZ" sz="2400" dirty="0" err="1">
                <a:solidFill>
                  <a:srgbClr val="000000"/>
                </a:solidFill>
                <a:latin typeface="Arial Narrow" pitchFamily="32" charset="0"/>
              </a:rPr>
              <a:t>sourcing</a:t>
            </a:r>
            <a:r>
              <a:rPr lang="cs-CZ" sz="2400" dirty="0">
                <a:solidFill>
                  <a:srgbClr val="000000"/>
                </a:solidFill>
                <a:latin typeface="Arial Narrow" pitchFamily="32" charset="0"/>
              </a:rPr>
              <a:t>, a </a:t>
            </a:r>
            <a:r>
              <a:rPr lang="cs-CZ" sz="2400" dirty="0" err="1">
                <a:solidFill>
                  <a:srgbClr val="000000"/>
                </a:solidFill>
                <a:latin typeface="Arial Narrow" pitchFamily="32" charset="0"/>
              </a:rPr>
              <a:t>znovupoužívání</a:t>
            </a:r>
            <a:r>
              <a:rPr lang="cs-CZ" sz="2400" dirty="0">
                <a:solidFill>
                  <a:srgbClr val="000000"/>
                </a:solidFill>
                <a:latin typeface="Arial Narrow" pitchFamily="32" charset="0"/>
              </a:rPr>
              <a:t> </a:t>
            </a:r>
            <a:r>
              <a:rPr lang="cs-CZ" sz="2400" dirty="0" smtClean="0">
                <a:solidFill>
                  <a:srgbClr val="000000"/>
                </a:solidFill>
                <a:latin typeface="Arial Narrow" pitchFamily="32" charset="0"/>
              </a:rPr>
              <a:t> a integrování systémů</a:t>
            </a:r>
            <a:endParaRPr lang="cs-CZ" sz="2400" dirty="0">
              <a:solidFill>
                <a:srgbClr val="000000"/>
              </a:solidFill>
              <a:latin typeface="Arial Narrow" pitchFamily="32" charset="0"/>
            </a:endParaRPr>
          </a:p>
          <a:p>
            <a:pPr marL="1371600" lvl="2" indent="-457200">
              <a:lnSpc>
                <a:spcPct val="90000"/>
              </a:lnSpc>
              <a:spcBef>
                <a:spcPts val="500"/>
              </a:spcBef>
              <a:buFont typeface="Arial Narrow" pitchFamily="32" charset="0"/>
              <a:buChar char="–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cs-CZ" sz="2400" dirty="0">
                <a:solidFill>
                  <a:srgbClr val="000000"/>
                </a:solidFill>
                <a:latin typeface="Arial Narrow" pitchFamily="32" charset="0"/>
              </a:rPr>
              <a:t>malé a střední podniky, e-</a:t>
            </a:r>
            <a:r>
              <a:rPr lang="cs-CZ" sz="2400" dirty="0" err="1">
                <a:solidFill>
                  <a:srgbClr val="000000"/>
                </a:solidFill>
                <a:latin typeface="Arial Narrow" pitchFamily="32" charset="0"/>
              </a:rPr>
              <a:t>government</a:t>
            </a:r>
            <a:r>
              <a:rPr lang="cs-CZ" sz="2400" dirty="0">
                <a:solidFill>
                  <a:srgbClr val="000000"/>
                </a:solidFill>
                <a:latin typeface="Arial Narrow" pitchFamily="32" charset="0"/>
              </a:rPr>
              <a:t>, použití ve výzkumných projektech, obvykle velké komponenty a uživatelsky orientovaná komunikace </a:t>
            </a:r>
          </a:p>
          <a:p>
            <a:pPr marL="1371600" lvl="2" indent="-457200">
              <a:lnSpc>
                <a:spcPct val="90000"/>
              </a:lnSpc>
              <a:spcBef>
                <a:spcPts val="500"/>
              </a:spcBef>
              <a:buFont typeface="Arial Narrow" pitchFamily="32" charset="0"/>
              <a:buChar char="–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cs-CZ" sz="2400" b="1" dirty="0">
                <a:solidFill>
                  <a:srgbClr val="000000"/>
                </a:solidFill>
                <a:latin typeface="Arial Narrow" pitchFamily="32" charset="0"/>
              </a:rPr>
              <a:t>pravděpodobně hlavní směr příštího rozvoje SOA</a:t>
            </a:r>
            <a:r>
              <a:rPr lang="cs-CZ" sz="2400" b="1" dirty="0">
                <a:solidFill>
                  <a:srgbClr val="000000"/>
                </a:solidFill>
              </a:rPr>
              <a:t>, datové </a:t>
            </a:r>
            <a:r>
              <a:rPr lang="cs-CZ" sz="2400" b="1" dirty="0" smtClean="0">
                <a:solidFill>
                  <a:srgbClr val="000000"/>
                </a:solidFill>
              </a:rPr>
              <a:t>schránky</a:t>
            </a:r>
          </a:p>
          <a:p>
            <a:pPr marL="1371600" lvl="2" indent="-457200">
              <a:lnSpc>
                <a:spcPct val="90000"/>
              </a:lnSpc>
              <a:spcBef>
                <a:spcPts val="500"/>
              </a:spcBef>
              <a:buFont typeface="Arial Narrow" pitchFamily="32" charset="0"/>
              <a:buChar char="–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cs-CZ" sz="2400" b="1" dirty="0" smtClean="0">
                <a:solidFill>
                  <a:srgbClr val="000000"/>
                </a:solidFill>
              </a:rPr>
              <a:t>Systém se buduje hlavně integrací, tedy v podstatě zdola</a:t>
            </a:r>
            <a:endParaRPr lang="cs-CZ" sz="24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5CFD2BE-CC50-4A34-BC0E-62554E546A8A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23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395288" y="260350"/>
            <a:ext cx="7772400" cy="143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400">
                <a:solidFill>
                  <a:srgbClr val="000000"/>
                </a:solidFill>
                <a:latin typeface="Arial Narrow" pitchFamily="32" charset="0"/>
              </a:rPr>
              <a:t>Hlavní oblasti aplikace servisně orientované architektury</a:t>
            </a:r>
          </a:p>
        </p:txBody>
      </p:sp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179388" y="1700213"/>
            <a:ext cx="8964612" cy="4583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608013" indent="-608013">
              <a:lnSpc>
                <a:spcPct val="90000"/>
              </a:lnSpc>
              <a:spcBef>
                <a:spcPts val="700"/>
              </a:spcBef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endParaRPr lang="cs-CZ" b="1" dirty="0">
              <a:solidFill>
                <a:srgbClr val="000000"/>
              </a:solidFill>
            </a:endParaRPr>
          </a:p>
          <a:p>
            <a:pPr marL="989013" lvl="1" indent="-531813">
              <a:lnSpc>
                <a:spcPct val="90000"/>
              </a:lnSpc>
              <a:spcBef>
                <a:spcPts val="600"/>
              </a:spcBef>
              <a:buFont typeface="+mj-lt"/>
              <a:buAutoNum type="arabicPeriod" startAt="3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cs-CZ" sz="2400" dirty="0">
                <a:solidFill>
                  <a:srgbClr val="000000"/>
                </a:solidFill>
                <a:latin typeface="Arial Narrow" pitchFamily="32" charset="0"/>
              </a:rPr>
              <a:t>Systémy pro velké podniky na klíč</a:t>
            </a:r>
          </a:p>
          <a:p>
            <a:pPr marL="1371600" lvl="2" indent="-4572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cs-CZ" sz="2400" dirty="0">
                <a:solidFill>
                  <a:srgbClr val="000000"/>
                </a:solidFill>
                <a:latin typeface="Arial Narrow" pitchFamily="32" charset="0"/>
              </a:rPr>
              <a:t>Silně standardizovaná řešení</a:t>
            </a:r>
            <a:r>
              <a:rPr lang="cs-CZ" sz="2400" dirty="0">
                <a:solidFill>
                  <a:srgbClr val="000000"/>
                </a:solidFill>
              </a:rPr>
              <a:t>, OASIS norma SOA reference </a:t>
            </a:r>
            <a:r>
              <a:rPr lang="cs-CZ" sz="2400" dirty="0" err="1">
                <a:solidFill>
                  <a:srgbClr val="000000"/>
                </a:solidFill>
              </a:rPr>
              <a:t>architecture</a:t>
            </a:r>
            <a:r>
              <a:rPr lang="cs-CZ" sz="2400" dirty="0">
                <a:solidFill>
                  <a:srgbClr val="000000"/>
                </a:solidFill>
              </a:rPr>
              <a:t>, v menších IS Open </a:t>
            </a:r>
            <a:r>
              <a:rPr lang="cs-CZ" sz="2400" dirty="0" err="1">
                <a:solidFill>
                  <a:srgbClr val="000000"/>
                </a:solidFill>
              </a:rPr>
              <a:t>Group</a:t>
            </a:r>
            <a:r>
              <a:rPr lang="cs-CZ" sz="2400" dirty="0">
                <a:solidFill>
                  <a:srgbClr val="000000"/>
                </a:solidFill>
              </a:rPr>
              <a:t> SOA reference </a:t>
            </a:r>
            <a:r>
              <a:rPr lang="cs-CZ" sz="2400" dirty="0" err="1">
                <a:solidFill>
                  <a:srgbClr val="000000"/>
                </a:solidFill>
              </a:rPr>
              <a:t>architecture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</a:p>
          <a:p>
            <a:pPr marL="1371600" lvl="2" indent="-4572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cs-CZ" sz="2400" dirty="0">
                <a:solidFill>
                  <a:srgbClr val="000000"/>
                </a:solidFill>
                <a:latin typeface="Arial Narrow" pitchFamily="32" charset="0"/>
              </a:rPr>
              <a:t>Spousty (malých) služeb, komunikace pomocí vzdáleného volání </a:t>
            </a:r>
            <a:r>
              <a:rPr lang="cs-CZ" sz="2400" dirty="0" smtClean="0">
                <a:solidFill>
                  <a:srgbClr val="000000"/>
                </a:solidFill>
                <a:latin typeface="Arial Narrow" pitchFamily="32" charset="0"/>
              </a:rPr>
              <a:t>procedur, jemnozrnná </a:t>
            </a:r>
            <a:r>
              <a:rPr lang="cs-CZ" sz="2400" dirty="0" err="1" smtClean="0">
                <a:solidFill>
                  <a:srgbClr val="000000"/>
                </a:solidFill>
                <a:latin typeface="Arial Narrow" pitchFamily="32" charset="0"/>
              </a:rPr>
              <a:t>komunikce</a:t>
            </a:r>
            <a:endParaRPr lang="cs-CZ" sz="2400" dirty="0" smtClean="0">
              <a:solidFill>
                <a:srgbClr val="000000"/>
              </a:solidFill>
              <a:latin typeface="Arial Narrow" pitchFamily="32" charset="0"/>
            </a:endParaRPr>
          </a:p>
          <a:p>
            <a:pPr marL="1371600" lvl="2" indent="-4572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cs-CZ" sz="2400" dirty="0" smtClean="0">
                <a:solidFill>
                  <a:srgbClr val="000000"/>
                </a:solidFill>
                <a:latin typeface="Arial Narrow" pitchFamily="32" charset="0"/>
              </a:rPr>
              <a:t>Budování podle celkového plánu (shora, podobné klasickému vývoji </a:t>
            </a:r>
            <a:r>
              <a:rPr lang="cs-CZ" sz="2400" dirty="0" err="1" smtClean="0">
                <a:solidFill>
                  <a:srgbClr val="000000"/>
                </a:solidFill>
                <a:latin typeface="Arial Narrow" pitchFamily="32" charset="0"/>
              </a:rPr>
              <a:t>customizací</a:t>
            </a:r>
            <a:r>
              <a:rPr lang="cs-CZ" sz="2400" dirty="0" smtClean="0">
                <a:solidFill>
                  <a:srgbClr val="000000"/>
                </a:solidFill>
                <a:latin typeface="Arial Narrow" pitchFamily="32" charset="0"/>
              </a:rPr>
              <a:t>)</a:t>
            </a:r>
          </a:p>
          <a:p>
            <a:pPr marL="1371600" lvl="2" indent="-4572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cs-CZ" sz="2400" dirty="0" smtClean="0">
                <a:solidFill>
                  <a:srgbClr val="000000"/>
                </a:solidFill>
                <a:latin typeface="Arial Narrow" pitchFamily="32" charset="0"/>
              </a:rPr>
              <a:t>Pracné! Systémy mají tendence být velké a propojené s jinými dynamicky měnitelnými systémy, proto tendence k přístupů nutným po </a:t>
            </a:r>
            <a:r>
              <a:rPr lang="cs-CZ" sz="2400" dirty="0" err="1" smtClean="0">
                <a:solidFill>
                  <a:srgbClr val="000000"/>
                </a:solidFill>
                <a:latin typeface="Arial Narrow" pitchFamily="32" charset="0"/>
              </a:rPr>
              <a:t>maslé</a:t>
            </a:r>
            <a:r>
              <a:rPr lang="cs-CZ" sz="2400" dirty="0" smtClean="0">
                <a:solidFill>
                  <a:srgbClr val="000000"/>
                </a:solidFill>
                <a:latin typeface="Arial Narrow" pitchFamily="32" charset="0"/>
              </a:rPr>
              <a:t> a střední podniky (zdola)</a:t>
            </a:r>
            <a:endParaRPr lang="cs-CZ" dirty="0">
              <a:solidFill>
                <a:srgbClr val="000000"/>
              </a:solidFill>
              <a:latin typeface="Arial Narrow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4921325-B364-46B9-8A5A-32A54A545EB8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24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684213" y="536575"/>
            <a:ext cx="7772400" cy="1311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000">
                <a:solidFill>
                  <a:srgbClr val="000000"/>
                </a:solidFill>
              </a:rPr>
              <a:t>Náš přístup – varianty implementace</a:t>
            </a:r>
          </a:p>
        </p:txBody>
      </p:sp>
      <p:sp>
        <p:nvSpPr>
          <p:cNvPr id="23556" name="Text Box 3"/>
          <p:cNvSpPr txBox="1">
            <a:spLocks noChangeArrowheads="1"/>
          </p:cNvSpPr>
          <p:nvPr/>
        </p:nvSpPr>
        <p:spPr bwMode="auto">
          <a:xfrm>
            <a:off x="685800" y="1981200"/>
            <a:ext cx="8062913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3200" dirty="0">
                <a:solidFill>
                  <a:srgbClr val="000000"/>
                </a:solidFill>
              </a:rPr>
              <a:t>P2p síť autonomních  komponent s rozhraním podobným „rozhraní“ služeb reálného světa </a:t>
            </a:r>
          </a:p>
          <a:p>
            <a:pPr marL="741363" lvl="1" indent="-284163">
              <a:lnSpc>
                <a:spcPct val="90000"/>
              </a:lnSpc>
              <a:spcBef>
                <a:spcPts val="7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 dirty="0">
                <a:solidFill>
                  <a:srgbClr val="000000"/>
                </a:solidFill>
              </a:rPr>
              <a:t>Základní je asynchronní komunikace a předávání dokumentů (</a:t>
            </a:r>
            <a:r>
              <a:rPr lang="cs-CZ" sz="2800" dirty="0" err="1">
                <a:solidFill>
                  <a:srgbClr val="000000"/>
                </a:solidFill>
              </a:rPr>
              <a:t>srv</a:t>
            </a:r>
            <a:r>
              <a:rPr lang="cs-CZ" sz="2800" dirty="0">
                <a:solidFill>
                  <a:srgbClr val="000000"/>
                </a:solidFill>
              </a:rPr>
              <a:t>. datové schránky)</a:t>
            </a:r>
          </a:p>
          <a:p>
            <a:pPr marL="741363" lvl="1" indent="-284163">
              <a:lnSpc>
                <a:spcPct val="90000"/>
              </a:lnSpc>
              <a:spcBef>
                <a:spcPts val="7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 dirty="0">
                <a:solidFill>
                  <a:srgbClr val="000000"/>
                </a:solidFill>
              </a:rPr>
              <a:t>Podobnost se zvyky reálného světa může být vzdálenější nebo </a:t>
            </a:r>
            <a:r>
              <a:rPr lang="cs-CZ" sz="2800" dirty="0" smtClean="0">
                <a:solidFill>
                  <a:srgbClr val="000000"/>
                </a:solidFill>
              </a:rPr>
              <a:t>užší, žádoucí je dokumentová orientace, přenos byznys dokumentů</a:t>
            </a:r>
            <a:endParaRPr lang="cs-CZ" sz="2800" dirty="0">
              <a:solidFill>
                <a:srgbClr val="000000"/>
              </a:solidFill>
            </a:endParaRPr>
          </a:p>
          <a:p>
            <a:pPr marL="341313" indent="-341313"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3200" dirty="0">
                <a:solidFill>
                  <a:srgbClr val="000000"/>
                </a:solidFill>
              </a:rPr>
              <a:t>Ne vždy se SOA takto chápe, požadují se další vlastnosti resp. dodržování norem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852AAE1-91BB-4116-87DA-215BD0B46C08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25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395288" y="1268413"/>
            <a:ext cx="8496300" cy="1470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000">
                <a:solidFill>
                  <a:srgbClr val="000000"/>
                </a:solidFill>
              </a:rPr>
              <a:t>SOA se na považuje za klíčovou a již vyzrálou technologii </a:t>
            </a:r>
          </a:p>
        </p:txBody>
      </p:sp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971550" y="3201988"/>
            <a:ext cx="7200900" cy="281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ts val="6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sz="2400" dirty="0">
                <a:solidFill>
                  <a:srgbClr val="000000"/>
                </a:solidFill>
              </a:rPr>
              <a:t>Viz polohu na SOA </a:t>
            </a:r>
            <a:r>
              <a:rPr lang="cs-CZ" sz="2400" dirty="0" err="1">
                <a:solidFill>
                  <a:srgbClr val="000000"/>
                </a:solidFill>
              </a:rPr>
              <a:t>hype</a:t>
            </a:r>
            <a:r>
              <a:rPr lang="cs-CZ" sz="2400" dirty="0">
                <a:solidFill>
                  <a:srgbClr val="000000"/>
                </a:solidFill>
              </a:rPr>
              <a:t> křivce v r. 2009 podle analytiků  </a:t>
            </a:r>
            <a:r>
              <a:rPr lang="cs-CZ" sz="2400" dirty="0" err="1">
                <a:solidFill>
                  <a:srgbClr val="000000"/>
                </a:solidFill>
              </a:rPr>
              <a:t>Gartner</a:t>
            </a:r>
            <a:r>
              <a:rPr lang="cs-CZ" sz="2400" dirty="0">
                <a:solidFill>
                  <a:srgbClr val="000000"/>
                </a:solidFill>
              </a:rPr>
              <a:t> Group </a:t>
            </a:r>
          </a:p>
          <a:p>
            <a:pPr algn="ctr">
              <a:lnSpc>
                <a:spcPct val="80000"/>
              </a:lnSpc>
              <a:spcBef>
                <a:spcPts val="6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 dirty="0">
                <a:solidFill>
                  <a:srgbClr val="000000"/>
                </a:solidFill>
              </a:rPr>
              <a:t>Mnoho úspěšných použití (viz např. </a:t>
            </a:r>
            <a:r>
              <a:rPr lang="cs-CZ" sz="2400" dirty="0" err="1">
                <a:solidFill>
                  <a:srgbClr val="000000"/>
                </a:solidFill>
              </a:rPr>
              <a:t>Progress</a:t>
            </a:r>
            <a:r>
              <a:rPr lang="cs-CZ" sz="2400" dirty="0">
                <a:solidFill>
                  <a:srgbClr val="000000"/>
                </a:solidFill>
              </a:rPr>
              <a:t> Software, IBM, dokonce SAP)</a:t>
            </a:r>
          </a:p>
          <a:p>
            <a:pPr algn="ctr">
              <a:lnSpc>
                <a:spcPct val="80000"/>
              </a:lnSpc>
              <a:spcBef>
                <a:spcPts val="6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 dirty="0">
                <a:solidFill>
                  <a:srgbClr val="000000"/>
                </a:solidFill>
              </a:rPr>
              <a:t>Značné investice do </a:t>
            </a:r>
            <a:r>
              <a:rPr lang="cs-CZ" sz="2400" dirty="0" smtClean="0">
                <a:solidFill>
                  <a:srgbClr val="000000"/>
                </a:solidFill>
              </a:rPr>
              <a:t>SOA  výrobců SOA </a:t>
            </a:r>
            <a:r>
              <a:rPr lang="cs-CZ" sz="2400" dirty="0">
                <a:solidFill>
                  <a:srgbClr val="000000"/>
                </a:solidFill>
              </a:rPr>
              <a:t>i uživatelů </a:t>
            </a:r>
          </a:p>
          <a:p>
            <a:pPr algn="ctr">
              <a:lnSpc>
                <a:spcPct val="80000"/>
              </a:lnSpc>
              <a:spcBef>
                <a:spcPts val="6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 dirty="0">
                <a:solidFill>
                  <a:srgbClr val="000000"/>
                </a:solidFill>
              </a:rPr>
              <a:t>Ale: Stále nové normy a </a:t>
            </a:r>
            <a:r>
              <a:rPr lang="cs-CZ" sz="2400" dirty="0" smtClean="0">
                <a:solidFill>
                  <a:srgbClr val="000000"/>
                </a:solidFill>
              </a:rPr>
              <a:t>doporučení </a:t>
            </a:r>
            <a:r>
              <a:rPr lang="cs-CZ" sz="2400" dirty="0">
                <a:solidFill>
                  <a:srgbClr val="000000"/>
                </a:solidFill>
              </a:rPr>
              <a:t>(W3C, OASIS, Open Group), servisně orientované </a:t>
            </a:r>
            <a:r>
              <a:rPr lang="cs-CZ" sz="2400" dirty="0" err="1">
                <a:solidFill>
                  <a:srgbClr val="000000"/>
                </a:solidFill>
              </a:rPr>
              <a:t>ekkosystémy</a:t>
            </a:r>
            <a:r>
              <a:rPr lang="cs-CZ" sz="2400" dirty="0">
                <a:solidFill>
                  <a:srgbClr val="000000"/>
                </a:solidFill>
              </a:rPr>
              <a:t>    </a:t>
            </a:r>
          </a:p>
          <a:p>
            <a:pPr algn="ctr">
              <a:lnSpc>
                <a:spcPct val="80000"/>
              </a:lnSpc>
              <a:spcBef>
                <a:spcPts val="6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F3C1623-361D-4F61-A6E2-8B74648FFCC4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26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228600" y="-46038"/>
            <a:ext cx="8610600" cy="7016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000">
                <a:solidFill>
                  <a:srgbClr val="000000"/>
                </a:solidFill>
                <a:latin typeface="Comic Sans MS" pitchFamily="64" charset="0"/>
              </a:rPr>
              <a:t>Struktura jednoduché SOA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38200" y="762000"/>
            <a:ext cx="7770813" cy="4799013"/>
            <a:chOff x="528" y="480"/>
            <a:chExt cx="4895" cy="3023"/>
          </a:xfrm>
        </p:grpSpPr>
        <p:pic>
          <p:nvPicPr>
            <p:cNvPr id="15369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8" y="480"/>
              <a:ext cx="4895" cy="302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5370" name="Text Box 5"/>
            <p:cNvSpPr txBox="1">
              <a:spLocks noChangeArrowheads="1"/>
            </p:cNvSpPr>
            <p:nvPr/>
          </p:nvSpPr>
          <p:spPr bwMode="auto">
            <a:xfrm>
              <a:off x="528" y="480"/>
              <a:ext cx="4895" cy="302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2667000" y="685800"/>
            <a:ext cx="3505200" cy="1143000"/>
          </a:xfrm>
          <a:prstGeom prst="rect">
            <a:avLst/>
          </a:prstGeom>
          <a:solidFill>
            <a:srgbClr val="CCFFCC">
              <a:alpha val="50195"/>
            </a:srgbClr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366" name="Rectangle 7"/>
          <p:cNvSpPr>
            <a:spLocks noChangeArrowheads="1"/>
          </p:cNvSpPr>
          <p:nvPr/>
        </p:nvSpPr>
        <p:spPr bwMode="auto">
          <a:xfrm>
            <a:off x="2667000" y="3429000"/>
            <a:ext cx="3505200" cy="1295400"/>
          </a:xfrm>
          <a:prstGeom prst="rect">
            <a:avLst/>
          </a:prstGeom>
          <a:solidFill>
            <a:srgbClr val="CCFFCC">
              <a:alpha val="50195"/>
            </a:srgbClr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367" name="Text Box 8"/>
          <p:cNvSpPr txBox="1">
            <a:spLocks noChangeArrowheads="1"/>
          </p:cNvSpPr>
          <p:nvPr/>
        </p:nvSpPr>
        <p:spPr bwMode="auto">
          <a:xfrm>
            <a:off x="1023938" y="4762500"/>
            <a:ext cx="7850187" cy="8255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>
                <a:solidFill>
                  <a:srgbClr val="000000"/>
                </a:solidFill>
                <a:latin typeface="Times New Roman" pitchFamily="16" charset="0"/>
              </a:rPr>
              <a:t>A – aplikační služba, B – její rozhraní (primární brána) </a:t>
            </a:r>
            <a:r>
              <a:rPr lang="cs-CZ" sz="800">
                <a:solidFill>
                  <a:srgbClr val="000000"/>
                </a:solidFill>
                <a:latin typeface="Times New Roman" pitchFamily="16" charset="0"/>
              </a:rPr>
              <a:t>                  </a:t>
            </a:r>
            <a:r>
              <a:rPr lang="cs-CZ" sz="2400">
                <a:solidFill>
                  <a:srgbClr val="000000"/>
                </a:solidFill>
                <a:latin typeface="Times New Roman" pitchFamily="16" charset="0"/>
              </a:rPr>
              <a:t>UR je uživatelské rozhraní, např. portál </a:t>
            </a:r>
          </a:p>
        </p:txBody>
      </p:sp>
      <p:sp>
        <p:nvSpPr>
          <p:cNvPr id="15368" name="Text Box 9"/>
          <p:cNvSpPr txBox="1">
            <a:spLocks noChangeArrowheads="1"/>
          </p:cNvSpPr>
          <p:nvPr/>
        </p:nvSpPr>
        <p:spPr bwMode="auto">
          <a:xfrm>
            <a:off x="971550" y="5534025"/>
            <a:ext cx="8064500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>
                <a:solidFill>
                  <a:srgbClr val="000000"/>
                </a:solidFill>
                <a:latin typeface="Comic Sans MS" pitchFamily="64" charset="0"/>
              </a:rPr>
              <a:t>Staré aplikační rozhraní je u komplexnějších služeb nutností (viz IS úřadů), usnadňuje </a:t>
            </a:r>
            <a:r>
              <a:rPr lang="cs-CZ" sz="2400">
                <a:solidFill>
                  <a:srgbClr val="000000"/>
                </a:solidFill>
              </a:rPr>
              <a:t>to </a:t>
            </a:r>
            <a:r>
              <a:rPr lang="cs-CZ" sz="2400">
                <a:solidFill>
                  <a:srgbClr val="000000"/>
                </a:solidFill>
                <a:latin typeface="Comic Sans MS" pitchFamily="64" charset="0"/>
              </a:rPr>
              <a:t>podstatně </a:t>
            </a:r>
            <a:r>
              <a:rPr lang="cs-CZ" sz="2400">
                <a:solidFill>
                  <a:srgbClr val="000000"/>
                </a:solidFill>
              </a:rPr>
              <a:t>i </a:t>
            </a:r>
            <a:r>
              <a:rPr lang="cs-CZ" sz="2400">
                <a:solidFill>
                  <a:srgbClr val="000000"/>
                </a:solidFill>
                <a:latin typeface="Comic Sans MS" pitchFamily="64" charset="0"/>
              </a:rPr>
              <a:t>vývoj.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6F47955-629B-4320-9B05-09DD8C4E5715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27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684213" y="236538"/>
            <a:ext cx="7772400" cy="1189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3600">
                <a:solidFill>
                  <a:srgbClr val="000000"/>
                </a:solidFill>
                <a:latin typeface="Times New Roman" pitchFamily="16" charset="0"/>
              </a:rPr>
              <a:t>Servisně orientovaná architektura</a:t>
            </a:r>
            <a:br>
              <a:rPr lang="cs-CZ" sz="3600">
                <a:solidFill>
                  <a:srgbClr val="000000"/>
                </a:solidFill>
                <a:latin typeface="Times New Roman" pitchFamily="16" charset="0"/>
              </a:rPr>
            </a:br>
            <a:r>
              <a:rPr lang="cs-CZ" sz="3600">
                <a:solidFill>
                  <a:srgbClr val="000000"/>
                </a:solidFill>
                <a:latin typeface="Times New Roman" pitchFamily="16" charset="0"/>
              </a:rPr>
              <a:t>v intuitivním smyslu</a:t>
            </a:r>
          </a:p>
        </p:txBody>
      </p:sp>
      <p:sp>
        <p:nvSpPr>
          <p:cNvPr id="28676" name="Text Box 3"/>
          <p:cNvSpPr txBox="1">
            <a:spLocks noChangeArrowheads="1"/>
          </p:cNvSpPr>
          <p:nvPr/>
        </p:nvSpPr>
        <p:spPr bwMode="auto">
          <a:xfrm>
            <a:off x="827088" y="1484313"/>
            <a:ext cx="8066087" cy="4487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 dirty="0">
                <a:solidFill>
                  <a:srgbClr val="000000"/>
                </a:solidFill>
                <a:latin typeface="Times New Roman" pitchFamily="16" charset="0"/>
              </a:rPr>
              <a:t> Virtuální p2p síť (velkých) volně spolupracujících komponent, </a:t>
            </a:r>
          </a:p>
          <a:p>
            <a:pPr marL="741363" lvl="1" indent="-284163">
              <a:lnSpc>
                <a:spcPct val="80000"/>
              </a:lnSpc>
              <a:spcBef>
                <a:spcPts val="600"/>
              </a:spcBef>
              <a:buFont typeface="Times New Roman" pitchFamily="16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 dirty="0">
                <a:solidFill>
                  <a:srgbClr val="000000"/>
                </a:solidFill>
                <a:latin typeface="Times New Roman" pitchFamily="16" charset="0"/>
              </a:rPr>
              <a:t>Z hlediska uživatelů je výhodné, aby se komponenty v informačních systémech chovaly podobně jako služby reálného světa</a:t>
            </a:r>
          </a:p>
          <a:p>
            <a:pPr lvl="2">
              <a:lnSpc>
                <a:spcPct val="80000"/>
              </a:lnSpc>
              <a:spcBef>
                <a:spcPts val="6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 dirty="0">
                <a:solidFill>
                  <a:srgbClr val="000000"/>
                </a:solidFill>
                <a:latin typeface="Times New Roman" pitchFamily="16" charset="0"/>
              </a:rPr>
              <a:t>Mnohdy je žádoucí </a:t>
            </a:r>
            <a:r>
              <a:rPr lang="cs-CZ" sz="2400" dirty="0" smtClean="0">
                <a:solidFill>
                  <a:srgbClr val="000000"/>
                </a:solidFill>
                <a:latin typeface="Times New Roman" pitchFamily="16" charset="0"/>
              </a:rPr>
              <a:t>uživatelsky (byznys) </a:t>
            </a:r>
            <a:r>
              <a:rPr lang="cs-CZ" sz="2400" dirty="0">
                <a:solidFill>
                  <a:srgbClr val="000000"/>
                </a:solidFill>
                <a:latin typeface="Times New Roman" pitchFamily="16" charset="0"/>
              </a:rPr>
              <a:t>orientované rozhraní </a:t>
            </a:r>
            <a:r>
              <a:rPr lang="cs-CZ" sz="2400" dirty="0" smtClean="0">
                <a:solidFill>
                  <a:srgbClr val="000000"/>
                </a:solidFill>
                <a:latin typeface="Times New Roman" pitchFamily="16" charset="0"/>
              </a:rPr>
              <a:t>nejlépe </a:t>
            </a:r>
            <a:r>
              <a:rPr lang="cs-CZ" sz="2400" dirty="0">
                <a:solidFill>
                  <a:srgbClr val="000000"/>
                </a:solidFill>
                <a:latin typeface="Times New Roman" pitchFamily="16" charset="0"/>
              </a:rPr>
              <a:t>obchodních služeb (rozhraní </a:t>
            </a:r>
            <a:r>
              <a:rPr lang="cs-CZ" sz="2400" dirty="0" smtClean="0">
                <a:solidFill>
                  <a:srgbClr val="000000"/>
                </a:solidFill>
                <a:latin typeface="Times New Roman" pitchFamily="16" charset="0"/>
              </a:rPr>
              <a:t>jako </a:t>
            </a:r>
            <a:r>
              <a:rPr lang="cs-CZ" sz="2400" dirty="0">
                <a:solidFill>
                  <a:srgbClr val="000000"/>
                </a:solidFill>
                <a:latin typeface="Times New Roman" pitchFamily="16" charset="0"/>
              </a:rPr>
              <a:t>u reálných služeb, </a:t>
            </a:r>
            <a:r>
              <a:rPr lang="cs-CZ" sz="2400" dirty="0" smtClean="0">
                <a:solidFill>
                  <a:srgbClr val="000000"/>
                </a:solidFill>
                <a:latin typeface="Times New Roman" pitchFamily="16" charset="0"/>
              </a:rPr>
              <a:t>- výměna </a:t>
            </a:r>
            <a:r>
              <a:rPr lang="cs-CZ" sz="2400" dirty="0" err="1" smtClean="0">
                <a:solidFill>
                  <a:srgbClr val="000000"/>
                </a:solidFill>
                <a:latin typeface="Times New Roman" pitchFamily="16" charset="0"/>
              </a:rPr>
              <a:t>obchdních</a:t>
            </a:r>
            <a:r>
              <a:rPr lang="cs-CZ" sz="2400" dirty="0" smtClean="0">
                <a:solidFill>
                  <a:srgbClr val="000000"/>
                </a:solidFill>
                <a:latin typeface="Times New Roman" pitchFamily="16" charset="0"/>
              </a:rPr>
              <a:t>), </a:t>
            </a:r>
            <a:r>
              <a:rPr lang="cs-CZ" sz="2400" dirty="0">
                <a:solidFill>
                  <a:srgbClr val="000000"/>
                </a:solidFill>
                <a:latin typeface="Times New Roman" pitchFamily="16" charset="0"/>
              </a:rPr>
              <a:t>je to obvykle výhodné i pro </a:t>
            </a:r>
            <a:r>
              <a:rPr lang="cs-CZ" sz="2400" dirty="0" err="1">
                <a:solidFill>
                  <a:srgbClr val="000000"/>
                </a:solidFill>
                <a:latin typeface="Times New Roman" pitchFamily="16" charset="0"/>
              </a:rPr>
              <a:t>cloudy</a:t>
            </a:r>
            <a:r>
              <a:rPr lang="cs-CZ" sz="2400" dirty="0">
                <a:solidFill>
                  <a:srgbClr val="000000"/>
                </a:solidFill>
                <a:latin typeface="Times New Roman" pitchFamily="16" charset="0"/>
              </a:rPr>
              <a:t>, musí se to ještě prozkoumat</a:t>
            </a:r>
          </a:p>
          <a:p>
            <a:pPr lvl="2">
              <a:lnSpc>
                <a:spcPct val="80000"/>
              </a:lnSpc>
              <a:spcBef>
                <a:spcPts val="6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 dirty="0">
                <a:solidFill>
                  <a:srgbClr val="000000"/>
                </a:solidFill>
                <a:latin typeface="Times New Roman" pitchFamily="16" charset="0"/>
              </a:rPr>
              <a:t>Takové rozhraní je založeno na jazycích používaných ve znalostních doménách </a:t>
            </a:r>
            <a:r>
              <a:rPr lang="cs-CZ" sz="2400" dirty="0" smtClean="0">
                <a:solidFill>
                  <a:srgbClr val="000000"/>
                </a:solidFill>
                <a:latin typeface="Times New Roman" pitchFamily="16" charset="0"/>
              </a:rPr>
              <a:t>uživatele.</a:t>
            </a:r>
          </a:p>
          <a:p>
            <a:pPr lvl="2">
              <a:lnSpc>
                <a:spcPct val="80000"/>
              </a:lnSpc>
              <a:spcBef>
                <a:spcPts val="6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 dirty="0" smtClean="0">
                <a:solidFill>
                  <a:srgbClr val="000000"/>
                </a:solidFill>
                <a:latin typeface="Times New Roman" pitchFamily="16" charset="0"/>
              </a:rPr>
              <a:t>Mohou to být byznys dokumenty jako faktury, objednávky atd.</a:t>
            </a:r>
            <a:endParaRPr lang="cs-CZ" sz="2400" dirty="0">
              <a:solidFill>
                <a:srgbClr val="0000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6F47955-629B-4320-9B05-09DD8C4E5715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28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684213" y="236538"/>
            <a:ext cx="7772400" cy="1189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3600" dirty="0">
                <a:solidFill>
                  <a:srgbClr val="000000"/>
                </a:solidFill>
                <a:latin typeface="Times New Roman" pitchFamily="16" charset="0"/>
              </a:rPr>
              <a:t>Servisně orientovaná architektura</a:t>
            </a:r>
            <a:br>
              <a:rPr lang="cs-CZ" sz="3600" dirty="0">
                <a:solidFill>
                  <a:srgbClr val="000000"/>
                </a:solidFill>
                <a:latin typeface="Times New Roman" pitchFamily="16" charset="0"/>
              </a:rPr>
            </a:br>
            <a:r>
              <a:rPr lang="cs-CZ" sz="3600" dirty="0" smtClean="0">
                <a:solidFill>
                  <a:srgbClr val="000000"/>
                </a:solidFill>
                <a:latin typeface="Times New Roman" pitchFamily="16" charset="0"/>
              </a:rPr>
              <a:t>Varianta vhodná pro intuitivní přístup</a:t>
            </a:r>
            <a:endParaRPr lang="cs-CZ" sz="36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8676" name="Text Box 3"/>
          <p:cNvSpPr txBox="1">
            <a:spLocks noChangeArrowheads="1"/>
          </p:cNvSpPr>
          <p:nvPr/>
        </p:nvSpPr>
        <p:spPr bwMode="auto">
          <a:xfrm>
            <a:off x="827088" y="1484313"/>
            <a:ext cx="8066087" cy="4487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741363" lvl="1" indent="-284163">
              <a:lnSpc>
                <a:spcPct val="80000"/>
              </a:lnSpc>
              <a:spcBef>
                <a:spcPts val="600"/>
              </a:spcBef>
              <a:buFont typeface="Times New Roman" pitchFamily="16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sz="2800" dirty="0" smtClean="0">
              <a:solidFill>
                <a:srgbClr val="000000"/>
              </a:solidFill>
              <a:latin typeface="Times New Roman" pitchFamily="16" charset="0"/>
            </a:endParaRPr>
          </a:p>
          <a:p>
            <a:pPr marL="741363" lvl="1" indent="-284163">
              <a:lnSpc>
                <a:spcPct val="80000"/>
              </a:lnSpc>
              <a:spcBef>
                <a:spcPts val="600"/>
              </a:spcBef>
              <a:buFont typeface="Times New Roman" pitchFamily="16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 dirty="0" smtClean="0">
                <a:solidFill>
                  <a:srgbClr val="000000"/>
                </a:solidFill>
                <a:latin typeface="Times New Roman" pitchFamily="16" charset="0"/>
              </a:rPr>
              <a:t>Komponenty </a:t>
            </a:r>
            <a:r>
              <a:rPr lang="cs-CZ" sz="2800" dirty="0">
                <a:solidFill>
                  <a:srgbClr val="000000"/>
                </a:solidFill>
                <a:latin typeface="Times New Roman" pitchFamily="16" charset="0"/>
              </a:rPr>
              <a:t>je </a:t>
            </a:r>
            <a:r>
              <a:rPr lang="cs-CZ" sz="2800" dirty="0" smtClean="0">
                <a:solidFill>
                  <a:srgbClr val="000000"/>
                </a:solidFill>
                <a:latin typeface="Times New Roman" pitchFamily="16" charset="0"/>
              </a:rPr>
              <a:t>výhodné </a:t>
            </a:r>
            <a:r>
              <a:rPr lang="cs-CZ" sz="2800" dirty="0">
                <a:solidFill>
                  <a:srgbClr val="000000"/>
                </a:solidFill>
                <a:latin typeface="Times New Roman" pitchFamily="16" charset="0"/>
              </a:rPr>
              <a:t>implementovat jako permanentně aktivní procesy, chovají se jako </a:t>
            </a:r>
            <a:r>
              <a:rPr lang="cs-CZ" sz="2800" dirty="0" smtClean="0">
                <a:solidFill>
                  <a:srgbClr val="000000"/>
                </a:solidFill>
                <a:latin typeface="Times New Roman" pitchFamily="16" charset="0"/>
              </a:rPr>
              <a:t>služby v reálném životě, jsou to </a:t>
            </a:r>
            <a:r>
              <a:rPr lang="cs-CZ" sz="2800" dirty="0">
                <a:solidFill>
                  <a:srgbClr val="000000"/>
                </a:solidFill>
                <a:latin typeface="Times New Roman" pitchFamily="16" charset="0"/>
              </a:rPr>
              <a:t>SW </a:t>
            </a:r>
            <a:r>
              <a:rPr lang="cs-CZ" sz="2800" dirty="0" smtClean="0">
                <a:solidFill>
                  <a:srgbClr val="000000"/>
                </a:solidFill>
                <a:latin typeface="Times New Roman" pitchFamily="16" charset="0"/>
              </a:rPr>
              <a:t>služby</a:t>
            </a:r>
          </a:p>
          <a:p>
            <a:pPr marL="741363" lvl="1" indent="-284163">
              <a:lnSpc>
                <a:spcPct val="80000"/>
              </a:lnSpc>
              <a:spcBef>
                <a:spcPts val="600"/>
              </a:spcBef>
              <a:buFont typeface="Times New Roman" pitchFamily="16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 dirty="0" smtClean="0">
                <a:solidFill>
                  <a:srgbClr val="000000"/>
                </a:solidFill>
                <a:latin typeface="Times New Roman" pitchFamily="16" charset="0"/>
              </a:rPr>
              <a:t>Služby komunikují způsobem, který je možné chápat jako výměnu zpráv-dokumentů</a:t>
            </a:r>
          </a:p>
          <a:p>
            <a:pPr marL="741363" lvl="1" indent="-284163">
              <a:lnSpc>
                <a:spcPct val="80000"/>
              </a:lnSpc>
              <a:spcBef>
                <a:spcPts val="600"/>
              </a:spcBef>
              <a:buFont typeface="Times New Roman" pitchFamily="16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 dirty="0" err="1" smtClean="0">
                <a:solidFill>
                  <a:srgbClr val="000000"/>
                </a:solidFill>
                <a:latin typeface="Times New Roman" pitchFamily="16" charset="0"/>
              </a:rPr>
              <a:t>Midleware</a:t>
            </a:r>
            <a:r>
              <a:rPr lang="cs-CZ" sz="2800" dirty="0" smtClean="0">
                <a:solidFill>
                  <a:srgbClr val="000000"/>
                </a:solidFill>
                <a:latin typeface="Times New Roman" pitchFamily="16" charset="0"/>
              </a:rPr>
              <a:t> musí být schopen tento požadavek splnit</a:t>
            </a:r>
            <a:endParaRPr lang="cs-CZ" sz="2800" dirty="0">
              <a:solidFill>
                <a:srgbClr val="0000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0F56702-0F96-4790-9823-663CE047AB54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29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684213" y="236538"/>
            <a:ext cx="7772400" cy="1189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3600">
                <a:solidFill>
                  <a:srgbClr val="000000"/>
                </a:solidFill>
                <a:latin typeface="Times New Roman" pitchFamily="16" charset="0"/>
              </a:rPr>
              <a:t>Servisně orientovaná architektura</a:t>
            </a:r>
            <a:br>
              <a:rPr lang="cs-CZ" sz="3600">
                <a:solidFill>
                  <a:srgbClr val="000000"/>
                </a:solidFill>
                <a:latin typeface="Times New Roman" pitchFamily="16" charset="0"/>
              </a:rPr>
            </a:br>
            <a:r>
              <a:rPr lang="cs-CZ" sz="3600">
                <a:solidFill>
                  <a:srgbClr val="000000"/>
                </a:solidFill>
                <a:latin typeface="Times New Roman" pitchFamily="16" charset="0"/>
              </a:rPr>
              <a:t>v intuitivním smyslu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611188" y="1844675"/>
            <a:ext cx="8137525" cy="4625975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457200" lvl="1" indent="0">
              <a:spcBef>
                <a:spcPts val="700"/>
              </a:spcBef>
              <a:buFont typeface="Arial" charset="0"/>
              <a:buChar char="–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cs-CZ" sz="2800">
                <a:solidFill>
                  <a:srgbClr val="000000"/>
                </a:solidFill>
                <a:cs typeface="Arial" charset="0"/>
              </a:rPr>
              <a:t> V tom není úplná shoda a to způsobuje problémy</a:t>
            </a:r>
          </a:p>
          <a:p>
            <a:pPr marL="914400" lvl="2" indent="0">
              <a:spcBef>
                <a:spcPts val="700"/>
              </a:spcBef>
              <a:buFont typeface="Arial" charset="0"/>
              <a:buChar char="–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cs-CZ" sz="2800">
                <a:solidFill>
                  <a:srgbClr val="000000"/>
                </a:solidFill>
                <a:cs typeface="Arial" charset="0"/>
              </a:rPr>
              <a:t> Uživatelská orientace rozhraní služeb omezuje standardizaci a aplikaci obratů typických pro objektový vývoj</a:t>
            </a:r>
          </a:p>
          <a:p>
            <a:pPr marL="914400" lvl="2" indent="0">
              <a:spcBef>
                <a:spcPts val="700"/>
              </a:spcBef>
              <a:buFont typeface="Arial" charset="0"/>
              <a:buChar char="–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cs-CZ" sz="2800">
                <a:solidFill>
                  <a:srgbClr val="000000"/>
                </a:solidFill>
                <a:cs typeface="Arial" charset="0"/>
              </a:rPr>
              <a:t> Přehnaná standardizace může být  pro takový přístup pastí (antivzor standardizační paralýza)</a:t>
            </a:r>
          </a:p>
          <a:p>
            <a:pPr marL="914400" lvl="2" indent="0">
              <a:spcBef>
                <a:spcPts val="700"/>
              </a:spcBef>
              <a:buFont typeface="Arial" charset="0"/>
              <a:buChar char="–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cs-CZ" sz="2800">
                <a:solidFill>
                  <a:srgbClr val="000000"/>
                </a:solidFill>
                <a:cs typeface="Arial" charset="0"/>
              </a:rPr>
              <a:t>Zesiluje chápání SOA jako procesu integrace (Open Group)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685800" y="585788"/>
            <a:ext cx="7772400" cy="1189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3600" dirty="0" smtClean="0">
                <a:solidFill>
                  <a:srgbClr val="000000"/>
                </a:solidFill>
                <a:latin typeface="Times New Roman" pitchFamily="16" charset="0"/>
              </a:rPr>
              <a:t>Co umožňují SW architektury</a:t>
            </a:r>
            <a:endParaRPr lang="cs-CZ" sz="36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468313" y="1628800"/>
            <a:ext cx="8207375" cy="446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lnSpc>
                <a:spcPct val="80000"/>
              </a:lnSpc>
              <a:spcBef>
                <a:spcPts val="7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 dirty="0">
                <a:solidFill>
                  <a:srgbClr val="000000"/>
                </a:solidFill>
                <a:latin typeface="Times New Roman" pitchFamily="16" charset="0"/>
              </a:rPr>
              <a:t>Umožňuje agilitu i při vývoji velmi velkých systémů (vývoj pomocí změn konektorů a pravidel jejich využívání</a:t>
            </a:r>
            <a:r>
              <a:rPr lang="cs-CZ" sz="2800" dirty="0" smtClean="0">
                <a:solidFill>
                  <a:srgbClr val="000000"/>
                </a:solidFill>
                <a:latin typeface="Times New Roman" pitchFamily="16" charset="0"/>
              </a:rPr>
              <a:t>) a zapojení SME do vývoje</a:t>
            </a:r>
            <a:endParaRPr lang="cs-CZ" sz="2800" dirty="0">
              <a:solidFill>
                <a:srgbClr val="000000"/>
              </a:solidFill>
              <a:latin typeface="Times New Roman" pitchFamily="16" charset="0"/>
            </a:endParaRPr>
          </a:p>
          <a:p>
            <a:pPr marL="341313" indent="-341313">
              <a:lnSpc>
                <a:spcPct val="80000"/>
              </a:lnSpc>
              <a:spcBef>
                <a:spcPts val="7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 dirty="0">
                <a:solidFill>
                  <a:srgbClr val="000000"/>
                </a:solidFill>
                <a:latin typeface="Times New Roman" pitchFamily="16" charset="0"/>
              </a:rPr>
              <a:t>Snížení pracnosti vývoje </a:t>
            </a:r>
          </a:p>
          <a:p>
            <a:pPr marL="741363" lvl="1" indent="-284163">
              <a:lnSpc>
                <a:spcPct val="80000"/>
              </a:lnSpc>
              <a:spcBef>
                <a:spcPts val="600"/>
              </a:spcBef>
              <a:buFont typeface="Times New Roman" pitchFamily="16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 dirty="0">
                <a:solidFill>
                  <a:srgbClr val="000000"/>
                </a:solidFill>
                <a:latin typeface="Times New Roman" pitchFamily="16" charset="0"/>
              </a:rPr>
              <a:t>Vyvinout N malých autonomních SW artefaktů délky </a:t>
            </a:r>
            <a:r>
              <a:rPr lang="cs-CZ" sz="2400" i="1" dirty="0">
                <a:solidFill>
                  <a:srgbClr val="000000"/>
                </a:solidFill>
                <a:latin typeface="Times New Roman" pitchFamily="16" charset="0"/>
              </a:rPr>
              <a:t>x</a:t>
            </a:r>
            <a:r>
              <a:rPr lang="cs-CZ" sz="2400" dirty="0">
                <a:solidFill>
                  <a:srgbClr val="000000"/>
                </a:solidFill>
                <a:latin typeface="Times New Roman" pitchFamily="16" charset="0"/>
              </a:rPr>
              <a:t> méně pracné než vývoj  jednoho délky </a:t>
            </a:r>
            <a:r>
              <a:rPr lang="cs-CZ" sz="2400" dirty="0" err="1">
                <a:solidFill>
                  <a:srgbClr val="000000"/>
                </a:solidFill>
                <a:latin typeface="Times New Roman" pitchFamily="16" charset="0"/>
              </a:rPr>
              <a:t>N</a:t>
            </a:r>
            <a:r>
              <a:rPr lang="cs-CZ" sz="2400" i="1" dirty="0" err="1">
                <a:solidFill>
                  <a:srgbClr val="000000"/>
                </a:solidFill>
                <a:latin typeface="Times New Roman" pitchFamily="16" charset="0"/>
              </a:rPr>
              <a:t>x</a:t>
            </a:r>
            <a:r>
              <a:rPr lang="cs-CZ" sz="2400" i="1" dirty="0">
                <a:solidFill>
                  <a:srgbClr val="000000"/>
                </a:solidFill>
                <a:latin typeface="Times New Roman" pitchFamily="16" charset="0"/>
              </a:rPr>
              <a:t>, zrychlení je N</a:t>
            </a:r>
            <a:r>
              <a:rPr lang="cs-CZ" sz="2400" i="1" baseline="30000" dirty="0">
                <a:solidFill>
                  <a:srgbClr val="000000"/>
                </a:solidFill>
                <a:latin typeface="Times New Roman" pitchFamily="16" charset="0"/>
              </a:rPr>
              <a:t>-1/8,</a:t>
            </a:r>
            <a:r>
              <a:rPr lang="cs-CZ" sz="2400" i="1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cs-CZ" sz="2400" dirty="0">
                <a:solidFill>
                  <a:srgbClr val="000000"/>
                </a:solidFill>
                <a:latin typeface="Times New Roman" pitchFamily="16" charset="0"/>
              </a:rPr>
              <a:t>i když vše píši znovu, </a:t>
            </a:r>
          </a:p>
          <a:p>
            <a:pPr lvl="2">
              <a:lnSpc>
                <a:spcPct val="80000"/>
              </a:lnSpc>
              <a:spcBef>
                <a:spcPts val="5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dirty="0">
                <a:solidFill>
                  <a:srgbClr val="000000"/>
                </a:solidFill>
                <a:latin typeface="Times New Roman" pitchFamily="16" charset="0"/>
              </a:rPr>
              <a:t>Jsou-li komponenty autonomní lze je snadno koupit či znovu použít koupit nebo převzít, </a:t>
            </a:r>
            <a:r>
              <a:rPr lang="cs-CZ" b="1" dirty="0">
                <a:solidFill>
                  <a:srgbClr val="000000"/>
                </a:solidFill>
                <a:latin typeface="Times New Roman" pitchFamily="16" charset="0"/>
              </a:rPr>
              <a:t> to je hlavní přínos!!!!! </a:t>
            </a:r>
            <a:r>
              <a:rPr lang="cs-CZ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</a:p>
          <a:p>
            <a:pPr marL="741363" lvl="1" indent="-284163">
              <a:lnSpc>
                <a:spcPct val="80000"/>
              </a:lnSpc>
              <a:spcBef>
                <a:spcPts val="600"/>
              </a:spcBef>
              <a:buFont typeface="Times New Roman" pitchFamily="16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 i="1" dirty="0">
                <a:solidFill>
                  <a:srgbClr val="000000"/>
                </a:solidFill>
                <a:latin typeface="Times New Roman" pitchFamily="16" charset="0"/>
              </a:rPr>
              <a:t>Je možný inkrementální vývoj (je dříve vidět, jak to bude fungovat, snadné </a:t>
            </a:r>
            <a:r>
              <a:rPr lang="cs-CZ" sz="2400" i="1" dirty="0" err="1">
                <a:solidFill>
                  <a:srgbClr val="000000"/>
                </a:solidFill>
                <a:latin typeface="Times New Roman" pitchFamily="16" charset="0"/>
              </a:rPr>
              <a:t>prototypování</a:t>
            </a:r>
            <a:r>
              <a:rPr lang="cs-CZ" sz="2400" i="1" dirty="0">
                <a:solidFill>
                  <a:srgbClr val="000000"/>
                </a:solidFill>
                <a:latin typeface="Times New Roman" pitchFamily="16" charset="0"/>
              </a:rPr>
              <a:t>, </a:t>
            </a:r>
          </a:p>
          <a:p>
            <a:pPr marL="741363" lvl="1" indent="-284163">
              <a:lnSpc>
                <a:spcPct val="80000"/>
              </a:lnSpc>
              <a:spcBef>
                <a:spcPts val="600"/>
              </a:spcBef>
              <a:buFont typeface="Times New Roman" pitchFamily="16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 dirty="0">
                <a:solidFill>
                  <a:srgbClr val="000000"/>
                </a:solidFill>
                <a:latin typeface="Times New Roman" pitchFamily="16" charset="0"/>
              </a:rPr>
              <a:t>Snazší údržba a inkrementální výměna komponent </a:t>
            </a:r>
            <a:endParaRPr lang="cs-CZ" sz="2400" dirty="0" smtClean="0">
              <a:solidFill>
                <a:srgbClr val="000000"/>
              </a:solidFill>
              <a:latin typeface="Times New Roman" pitchFamily="16" charset="0"/>
            </a:endParaRPr>
          </a:p>
          <a:p>
            <a:pPr marL="741363" lvl="1" indent="-284163">
              <a:lnSpc>
                <a:spcPct val="80000"/>
              </a:lnSpc>
              <a:spcBef>
                <a:spcPts val="600"/>
              </a:spcBef>
              <a:buFont typeface="Times New Roman" pitchFamily="16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 dirty="0" smtClean="0">
                <a:solidFill>
                  <a:srgbClr val="000000"/>
                </a:solidFill>
                <a:latin typeface="Times New Roman" pitchFamily="16" charset="0"/>
              </a:rPr>
              <a:t>Umožňuje velmi velké systémy</a:t>
            </a:r>
            <a:endParaRPr lang="cs-CZ" sz="2400" dirty="0">
              <a:solidFill>
                <a:srgbClr val="0000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Techniky </a:t>
            </a:r>
            <a:r>
              <a:rPr lang="cs-CZ" dirty="0" err="1" smtClean="0"/>
              <a:t>middleware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Mohou být různé a mohou se kombinovat v jednom systému</a:t>
            </a:r>
          </a:p>
          <a:p>
            <a:pPr lvl="1"/>
            <a:r>
              <a:rPr lang="cs-CZ" dirty="0" smtClean="0"/>
              <a:t>Prostředky (distribuovaného) OS, </a:t>
            </a:r>
            <a:r>
              <a:rPr lang="cs-CZ" dirty="0" err="1" smtClean="0"/>
              <a:t>maibox</a:t>
            </a:r>
            <a:r>
              <a:rPr lang="cs-CZ" dirty="0" smtClean="0"/>
              <a:t>, </a:t>
            </a:r>
            <a:r>
              <a:rPr lang="cs-CZ" dirty="0" err="1" smtClean="0"/>
              <a:t>messagequeue</a:t>
            </a:r>
            <a:endParaRPr lang="cs-CZ" dirty="0" smtClean="0"/>
          </a:p>
          <a:p>
            <a:pPr lvl="1"/>
            <a:r>
              <a:rPr lang="cs-CZ" dirty="0" smtClean="0"/>
              <a:t>Prostředky komunikace mezi systémy, různé úrovně komunikace, dnes hlavně webové služby se SOAP dokument </a:t>
            </a:r>
            <a:r>
              <a:rPr lang="cs-CZ" dirty="0" err="1" smtClean="0"/>
              <a:t>encoding,architekturní</a:t>
            </a:r>
            <a:r>
              <a:rPr lang="cs-CZ" dirty="0" smtClean="0"/>
              <a:t> služby – </a:t>
            </a:r>
            <a:r>
              <a:rPr lang="cs-CZ" dirty="0"/>
              <a:t>viz níže</a:t>
            </a:r>
            <a:endParaRPr lang="cs-CZ" dirty="0" smtClean="0"/>
          </a:p>
          <a:p>
            <a:pPr lvl="1"/>
            <a:r>
              <a:rPr lang="cs-CZ" dirty="0" err="1" smtClean="0"/>
              <a:t>Cloud</a:t>
            </a:r>
            <a:r>
              <a:rPr lang="cs-CZ" dirty="0" smtClean="0"/>
              <a:t>, společné tendence k využívání </a:t>
            </a:r>
            <a:r>
              <a:rPr lang="cs-CZ" dirty="0" err="1" smtClean="0"/>
              <a:t>document</a:t>
            </a:r>
            <a:r>
              <a:rPr lang="cs-CZ" dirty="0" smtClean="0"/>
              <a:t> management </a:t>
            </a:r>
            <a:r>
              <a:rPr lang="cs-CZ" dirty="0" err="1" smtClean="0"/>
              <a:t>systems</a:t>
            </a:r>
            <a:r>
              <a:rPr lang="cs-CZ" dirty="0" smtClean="0"/>
              <a:t> a EDA - </a:t>
            </a:r>
            <a:r>
              <a:rPr lang="cs-CZ" dirty="0" err="1" smtClean="0"/>
              <a:t>even</a:t>
            </a:r>
            <a:r>
              <a:rPr lang="cs-CZ" dirty="0" smtClean="0"/>
              <a:t> </a:t>
            </a:r>
            <a:r>
              <a:rPr lang="cs-CZ" dirty="0" err="1" smtClean="0"/>
              <a:t>driven</a:t>
            </a:r>
            <a:r>
              <a:rPr lang="cs-CZ" dirty="0" smtClean="0"/>
              <a:t> </a:t>
            </a:r>
            <a:r>
              <a:rPr lang="cs-CZ" dirty="0" err="1" smtClean="0"/>
              <a:t>systems</a:t>
            </a:r>
            <a:r>
              <a:rPr lang="cs-CZ" dirty="0" smtClean="0"/>
              <a:t>, lze v nich implementovat virtuální přenos zpráv</a:t>
            </a:r>
          </a:p>
          <a:p>
            <a:r>
              <a:rPr lang="cs-CZ" dirty="0" smtClean="0"/>
              <a:t>Zaměříme se na výměnu zpráv – je to transparentní po nás i </a:t>
            </a:r>
            <a:r>
              <a:rPr lang="cs-CZ" dirty="0" err="1" smtClean="0"/>
              <a:t>uživatele,lze</a:t>
            </a:r>
            <a:r>
              <a:rPr lang="cs-CZ" dirty="0" smtClean="0"/>
              <a:t>  implementovat i v </a:t>
            </a:r>
            <a:r>
              <a:rPr lang="cs-CZ" dirty="0" err="1" smtClean="0"/>
              <a:t>cloudech</a:t>
            </a:r>
            <a:r>
              <a:rPr lang="cs-CZ" dirty="0" smtClean="0"/>
              <a:t>   </a:t>
            </a: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>
              <a:buNone/>
            </a:pPr>
            <a:endParaRPr lang="cs-CZ" dirty="0" smtClean="0"/>
          </a:p>
          <a:p>
            <a:pPr lvl="1"/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D4787C3-7B7D-4BB5-B046-2EF88759011F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31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13667" name="Text Box 2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3200" dirty="0">
                <a:solidFill>
                  <a:srgbClr val="000000"/>
                </a:solidFill>
                <a:latin typeface="Comic Sans MS" pitchFamily="64" charset="0"/>
              </a:rPr>
              <a:t>Struktura </a:t>
            </a:r>
            <a:r>
              <a:rPr lang="cs-CZ" sz="3200" dirty="0" smtClean="0">
                <a:solidFill>
                  <a:srgbClr val="000000"/>
                </a:solidFill>
                <a:latin typeface="Comic Sans MS" pitchFamily="64" charset="0"/>
              </a:rPr>
              <a:t>brány pro zapouzdření aplikace jako služby</a:t>
            </a:r>
            <a:endParaRPr lang="cs-CZ" sz="3200" dirty="0">
              <a:solidFill>
                <a:srgbClr val="000000"/>
              </a:solidFill>
              <a:latin typeface="Comic Sans MS" pitchFamily="64" charset="0"/>
            </a:endParaRPr>
          </a:p>
        </p:txBody>
      </p:sp>
      <p:sp>
        <p:nvSpPr>
          <p:cNvPr id="113668" name="Text Box 3"/>
          <p:cNvSpPr txBox="1">
            <a:spLocks noChangeArrowheads="1"/>
          </p:cNvSpPr>
          <p:nvPr/>
        </p:nvSpPr>
        <p:spPr bwMode="auto">
          <a:xfrm>
            <a:off x="2916238" y="2349500"/>
            <a:ext cx="4537075" cy="2684463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400">
              <a:solidFill>
                <a:srgbClr val="000000"/>
              </a:solidFill>
              <a:latin typeface="Comic Sans MS" pitchFamily="64" charset="0"/>
            </a:endParaRPr>
          </a:p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400">
              <a:solidFill>
                <a:srgbClr val="000000"/>
              </a:solidFill>
              <a:latin typeface="Comic Sans MS" pitchFamily="64" charset="0"/>
            </a:endParaRPr>
          </a:p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400">
              <a:solidFill>
                <a:srgbClr val="000000"/>
              </a:solidFill>
              <a:latin typeface="Comic Sans MS" pitchFamily="64" charset="0"/>
            </a:endParaRPr>
          </a:p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400">
              <a:solidFill>
                <a:srgbClr val="000000"/>
              </a:solidFill>
              <a:latin typeface="Comic Sans MS" pitchFamily="64" charset="0"/>
            </a:endParaRPr>
          </a:p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400">
              <a:solidFill>
                <a:srgbClr val="000000"/>
              </a:solidFill>
              <a:latin typeface="Comic Sans MS" pitchFamily="64" charset="0"/>
            </a:endParaRPr>
          </a:p>
        </p:txBody>
      </p:sp>
      <p:sp>
        <p:nvSpPr>
          <p:cNvPr id="113669" name="Line 4"/>
          <p:cNvSpPr>
            <a:spLocks noChangeShapeType="1"/>
          </p:cNvSpPr>
          <p:nvPr/>
        </p:nvSpPr>
        <p:spPr bwMode="auto">
          <a:xfrm>
            <a:off x="3348038" y="2781300"/>
            <a:ext cx="1871662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13670" name="Line 5"/>
          <p:cNvSpPr>
            <a:spLocks noChangeShapeType="1"/>
          </p:cNvSpPr>
          <p:nvPr/>
        </p:nvSpPr>
        <p:spPr bwMode="auto">
          <a:xfrm>
            <a:off x="3348038" y="3141663"/>
            <a:ext cx="1871662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13671" name="Text Box 6"/>
          <p:cNvSpPr txBox="1">
            <a:spLocks noChangeArrowheads="1"/>
          </p:cNvSpPr>
          <p:nvPr/>
        </p:nvSpPr>
        <p:spPr bwMode="auto">
          <a:xfrm>
            <a:off x="3851275" y="2781300"/>
            <a:ext cx="1785938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>
                <a:solidFill>
                  <a:srgbClr val="000000"/>
                </a:solidFill>
                <a:latin typeface="Comic Sans MS" pitchFamily="64" charset="0"/>
              </a:rPr>
              <a:t>fronta</a:t>
            </a:r>
          </a:p>
        </p:txBody>
      </p:sp>
      <p:sp>
        <p:nvSpPr>
          <p:cNvPr id="113672" name="Line 7"/>
          <p:cNvSpPr>
            <a:spLocks noChangeShapeType="1"/>
          </p:cNvSpPr>
          <p:nvPr/>
        </p:nvSpPr>
        <p:spPr bwMode="auto">
          <a:xfrm>
            <a:off x="2051050" y="2924175"/>
            <a:ext cx="1441450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13673" name="Line 8"/>
          <p:cNvSpPr>
            <a:spLocks noChangeShapeType="1"/>
          </p:cNvSpPr>
          <p:nvPr/>
        </p:nvSpPr>
        <p:spPr bwMode="auto">
          <a:xfrm>
            <a:off x="5003800" y="2924175"/>
            <a:ext cx="576263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13674" name="Text Box 9"/>
          <p:cNvSpPr txBox="1">
            <a:spLocks noChangeArrowheads="1"/>
          </p:cNvSpPr>
          <p:nvPr/>
        </p:nvSpPr>
        <p:spPr bwMode="auto">
          <a:xfrm>
            <a:off x="5580063" y="2708275"/>
            <a:ext cx="1944687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>
                <a:solidFill>
                  <a:srgbClr val="000000"/>
                </a:solidFill>
                <a:latin typeface="Comic Sans MS" pitchFamily="64" charset="0"/>
              </a:rPr>
              <a:t>Vnitřní transformace</a:t>
            </a:r>
          </a:p>
        </p:txBody>
      </p:sp>
      <p:sp>
        <p:nvSpPr>
          <p:cNvPr id="113675" name="Line 10"/>
          <p:cNvSpPr>
            <a:spLocks noChangeShapeType="1"/>
          </p:cNvSpPr>
          <p:nvPr/>
        </p:nvSpPr>
        <p:spPr bwMode="auto">
          <a:xfrm>
            <a:off x="6948488" y="2997200"/>
            <a:ext cx="647700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13676" name="Text Box 11"/>
          <p:cNvSpPr txBox="1">
            <a:spLocks noChangeArrowheads="1"/>
          </p:cNvSpPr>
          <p:nvPr/>
        </p:nvSpPr>
        <p:spPr bwMode="auto">
          <a:xfrm>
            <a:off x="7746067" y="2111656"/>
            <a:ext cx="287338" cy="3019425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 dirty="0">
                <a:solidFill>
                  <a:srgbClr val="000000"/>
                </a:solidFill>
                <a:latin typeface="Comic Sans MS" pitchFamily="64" charset="0"/>
              </a:rPr>
              <a:t>Aplikace</a:t>
            </a:r>
          </a:p>
        </p:txBody>
      </p:sp>
      <p:sp>
        <p:nvSpPr>
          <p:cNvPr id="113677" name="Line 12"/>
          <p:cNvSpPr>
            <a:spLocks noChangeShapeType="1"/>
          </p:cNvSpPr>
          <p:nvPr/>
        </p:nvSpPr>
        <p:spPr bwMode="auto">
          <a:xfrm flipH="1">
            <a:off x="6154738" y="4221163"/>
            <a:ext cx="1371600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13678" name="Text Box 13"/>
          <p:cNvSpPr txBox="1">
            <a:spLocks noChangeArrowheads="1"/>
          </p:cNvSpPr>
          <p:nvPr/>
        </p:nvSpPr>
        <p:spPr bwMode="auto">
          <a:xfrm>
            <a:off x="3851275" y="3789363"/>
            <a:ext cx="2520950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>
                <a:solidFill>
                  <a:srgbClr val="000000"/>
                </a:solidFill>
                <a:latin typeface="Comic Sans MS" pitchFamily="64" charset="0"/>
              </a:rPr>
              <a:t>Výstupní transformace</a:t>
            </a:r>
          </a:p>
        </p:txBody>
      </p:sp>
      <p:sp>
        <p:nvSpPr>
          <p:cNvPr id="113679" name="Line 14"/>
          <p:cNvSpPr>
            <a:spLocks noChangeShapeType="1"/>
          </p:cNvSpPr>
          <p:nvPr/>
        </p:nvSpPr>
        <p:spPr bwMode="auto">
          <a:xfrm flipH="1">
            <a:off x="2266950" y="4221163"/>
            <a:ext cx="1514475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13680" name="Text Box 15"/>
          <p:cNvSpPr txBox="1">
            <a:spLocks noChangeArrowheads="1"/>
          </p:cNvSpPr>
          <p:nvPr/>
        </p:nvSpPr>
        <p:spPr bwMode="auto">
          <a:xfrm>
            <a:off x="457200" y="5257800"/>
            <a:ext cx="8509000" cy="144873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37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200" dirty="0">
                <a:solidFill>
                  <a:srgbClr val="000000"/>
                </a:solidFill>
                <a:latin typeface="Comic Sans MS" pitchFamily="64" charset="0"/>
              </a:rPr>
              <a:t>Pokud </a:t>
            </a:r>
            <a:r>
              <a:rPr lang="cs-CZ" sz="2200" dirty="0" err="1">
                <a:solidFill>
                  <a:srgbClr val="000000"/>
                </a:solidFill>
                <a:latin typeface="Comic Sans MS" pitchFamily="64" charset="0"/>
              </a:rPr>
              <a:t>middleware</a:t>
            </a:r>
            <a:r>
              <a:rPr lang="cs-CZ" sz="2200" dirty="0">
                <a:solidFill>
                  <a:srgbClr val="000000"/>
                </a:solidFill>
                <a:latin typeface="Comic Sans MS" pitchFamily="64" charset="0"/>
              </a:rPr>
              <a:t> nabízí jen </a:t>
            </a:r>
            <a:r>
              <a:rPr lang="cs-CZ" sz="2200" dirty="0" smtClean="0">
                <a:solidFill>
                  <a:srgbClr val="000000"/>
                </a:solidFill>
                <a:latin typeface="Comic Sans MS" pitchFamily="64" charset="0"/>
              </a:rPr>
              <a:t>point-to-point mezi aplikacemi je třeba zavést nový typ služeb. </a:t>
            </a:r>
            <a:r>
              <a:rPr lang="cs-CZ" sz="2200" dirty="0">
                <a:solidFill>
                  <a:srgbClr val="000000"/>
                </a:solidFill>
                <a:latin typeface="Comic Sans MS" pitchFamily="64" charset="0"/>
              </a:rPr>
              <a:t>Řešení je možné přes specializované (architekturní) </a:t>
            </a:r>
            <a:r>
              <a:rPr lang="cs-CZ" sz="2200" dirty="0" smtClean="0">
                <a:solidFill>
                  <a:srgbClr val="000000"/>
                </a:solidFill>
                <a:latin typeface="Comic Sans MS" pitchFamily="64" charset="0"/>
              </a:rPr>
              <a:t>služby. V českém e-</a:t>
            </a:r>
            <a:r>
              <a:rPr lang="cs-CZ" sz="2200" dirty="0" err="1" smtClean="0">
                <a:solidFill>
                  <a:srgbClr val="000000"/>
                </a:solidFill>
                <a:latin typeface="Comic Sans MS" pitchFamily="64" charset="0"/>
              </a:rPr>
              <a:t>govermentu</a:t>
            </a:r>
            <a:r>
              <a:rPr lang="cs-CZ" sz="2200" dirty="0" smtClean="0">
                <a:solidFill>
                  <a:srgbClr val="000000"/>
                </a:solidFill>
                <a:latin typeface="Comic Sans MS" pitchFamily="64" charset="0"/>
              </a:rPr>
              <a:t> je </a:t>
            </a:r>
            <a:r>
              <a:rPr lang="cs-CZ" sz="2200" dirty="0">
                <a:solidFill>
                  <a:srgbClr val="000000"/>
                </a:solidFill>
                <a:latin typeface="Comic Sans MS" pitchFamily="64" charset="0"/>
              </a:rPr>
              <a:t>možné jako bránu použít datovou schránku</a:t>
            </a:r>
          </a:p>
        </p:txBody>
      </p:sp>
      <p:sp>
        <p:nvSpPr>
          <p:cNvPr id="113681" name="Text Box 16"/>
          <p:cNvSpPr txBox="1">
            <a:spLocks noChangeArrowheads="1"/>
          </p:cNvSpPr>
          <p:nvPr/>
        </p:nvSpPr>
        <p:spPr bwMode="auto">
          <a:xfrm>
            <a:off x="1476375" y="1916113"/>
            <a:ext cx="360363" cy="3143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>
                <a:solidFill>
                  <a:srgbClr val="000000"/>
                </a:solidFill>
                <a:latin typeface="Comic Sans MS" pitchFamily="64" charset="0"/>
              </a:rPr>
              <a:t>Middleware</a:t>
            </a:r>
          </a:p>
        </p:txBody>
      </p:sp>
      <p:cxnSp>
        <p:nvCxnSpPr>
          <p:cNvPr id="113682" name="Přímá spojovací čára 18"/>
          <p:cNvCxnSpPr>
            <a:cxnSpLocks noChangeShapeType="1"/>
            <a:stCxn id="113668" idx="1"/>
            <a:endCxn id="113676" idx="1"/>
          </p:cNvCxnSpPr>
          <p:nvPr/>
        </p:nvCxnSpPr>
        <p:spPr bwMode="auto">
          <a:xfrm flipV="1">
            <a:off x="2916238" y="3621369"/>
            <a:ext cx="4829829" cy="703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7478295" y="2224298"/>
            <a:ext cx="287338" cy="2864503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dirty="0" smtClean="0">
                <a:solidFill>
                  <a:srgbClr val="000000"/>
                </a:solidFill>
                <a:latin typeface="Comic Sans MS" pitchFamily="64" charset="0"/>
              </a:rPr>
              <a:t>Prim. </a:t>
            </a:r>
            <a:r>
              <a:rPr lang="cs-CZ" smtClean="0">
                <a:solidFill>
                  <a:srgbClr val="000000"/>
                </a:solidFill>
                <a:latin typeface="Comic Sans MS" pitchFamily="64" charset="0"/>
              </a:rPr>
              <a:t>Brána</a:t>
            </a:r>
            <a:endParaRPr lang="cs-CZ" dirty="0">
              <a:solidFill>
                <a:srgbClr val="000000"/>
              </a:solidFill>
              <a:latin typeface="Comic Sans MS" pitchFamily="6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844164A-BF11-4014-B6A5-73E6D7E32C97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32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14691" name="Text Box 2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400">
                <a:solidFill>
                  <a:srgbClr val="000000"/>
                </a:solidFill>
                <a:latin typeface="Comic Sans MS" pitchFamily="64" charset="0"/>
              </a:rPr>
              <a:t>Struktura brány</a:t>
            </a:r>
          </a:p>
        </p:txBody>
      </p:sp>
      <p:sp>
        <p:nvSpPr>
          <p:cNvPr id="114692" name="Text Box 3"/>
          <p:cNvSpPr txBox="1">
            <a:spLocks noChangeArrowheads="1"/>
          </p:cNvSpPr>
          <p:nvPr/>
        </p:nvSpPr>
        <p:spPr bwMode="auto">
          <a:xfrm>
            <a:off x="438150" y="1905000"/>
            <a:ext cx="7734300" cy="348262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 dirty="0">
                <a:solidFill>
                  <a:srgbClr val="000000"/>
                </a:solidFill>
              </a:rPr>
              <a:t>Při implementaci lze použít </a:t>
            </a:r>
            <a:r>
              <a:rPr lang="cs-CZ" sz="2400" dirty="0" err="1" smtClean="0">
                <a:solidFill>
                  <a:srgbClr val="000000"/>
                </a:solidFill>
              </a:rPr>
              <a:t>dotNet</a:t>
            </a:r>
            <a:r>
              <a:rPr lang="cs-CZ" sz="2400" dirty="0" smtClean="0">
                <a:solidFill>
                  <a:srgbClr val="000000"/>
                </a:solidFill>
              </a:rPr>
              <a:t>, </a:t>
            </a:r>
            <a:r>
              <a:rPr lang="cs-CZ" sz="2400" dirty="0">
                <a:solidFill>
                  <a:srgbClr val="000000"/>
                </a:solidFill>
              </a:rPr>
              <a:t>primitiva </a:t>
            </a:r>
            <a:r>
              <a:rPr lang="cs-CZ" sz="2400" dirty="0" err="1">
                <a:solidFill>
                  <a:srgbClr val="000000"/>
                </a:solidFill>
              </a:rPr>
              <a:t>UNIXu</a:t>
            </a:r>
            <a:r>
              <a:rPr lang="cs-CZ" sz="2400" dirty="0">
                <a:solidFill>
                  <a:srgbClr val="000000"/>
                </a:solidFill>
              </a:rPr>
              <a:t>, MQ firmy IBM, nebo použít nějaký ESB…. </a:t>
            </a:r>
          </a:p>
          <a:p>
            <a:pPr>
              <a:spcBef>
                <a:spcPts val="1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 dirty="0" smtClean="0">
                <a:solidFill>
                  <a:srgbClr val="000000"/>
                </a:solidFill>
              </a:rPr>
              <a:t>Lze využít konektor </a:t>
            </a:r>
            <a:r>
              <a:rPr lang="cs-CZ" sz="2400" dirty="0">
                <a:solidFill>
                  <a:srgbClr val="000000"/>
                </a:solidFill>
              </a:rPr>
              <a:t>ve smyslu komponentových architektur.</a:t>
            </a:r>
          </a:p>
          <a:p>
            <a:pPr>
              <a:spcBef>
                <a:spcPts val="1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 dirty="0">
                <a:solidFill>
                  <a:srgbClr val="000000"/>
                </a:solidFill>
              </a:rPr>
              <a:t>Moderní systémy nabízejí  modernější řešení (</a:t>
            </a:r>
            <a:r>
              <a:rPr lang="cs-CZ" sz="2400" dirty="0" err="1">
                <a:solidFill>
                  <a:srgbClr val="000000"/>
                </a:solidFill>
              </a:rPr>
              <a:t>publish</a:t>
            </a:r>
            <a:r>
              <a:rPr lang="cs-CZ" sz="2400" dirty="0">
                <a:solidFill>
                  <a:srgbClr val="000000"/>
                </a:solidFill>
              </a:rPr>
              <a:t>-</a:t>
            </a:r>
            <a:r>
              <a:rPr lang="cs-CZ" sz="2400" dirty="0" err="1">
                <a:solidFill>
                  <a:srgbClr val="000000"/>
                </a:solidFill>
              </a:rPr>
              <a:t>subscribe</a:t>
            </a:r>
            <a:r>
              <a:rPr lang="cs-CZ" sz="2400" dirty="0">
                <a:solidFill>
                  <a:srgbClr val="000000"/>
                </a:solidFill>
              </a:rPr>
              <a:t>, …). </a:t>
            </a:r>
            <a:r>
              <a:rPr lang="cs-CZ" dirty="0">
                <a:solidFill>
                  <a:srgbClr val="000000"/>
                </a:solidFill>
              </a:rPr>
              <a:t>To lze </a:t>
            </a:r>
            <a:r>
              <a:rPr lang="cs-CZ" dirty="0" err="1">
                <a:solidFill>
                  <a:srgbClr val="000000"/>
                </a:solidFill>
              </a:rPr>
              <a:t>implemetovat</a:t>
            </a:r>
            <a:r>
              <a:rPr lang="cs-CZ" dirty="0">
                <a:solidFill>
                  <a:srgbClr val="000000"/>
                </a:solidFill>
              </a:rPr>
              <a:t> pomocí služby data </a:t>
            </a:r>
            <a:r>
              <a:rPr lang="cs-CZ" dirty="0" err="1">
                <a:solidFill>
                  <a:srgbClr val="000000"/>
                </a:solidFill>
              </a:rPr>
              <a:t>store</a:t>
            </a:r>
            <a:r>
              <a:rPr lang="cs-CZ" dirty="0">
                <a:solidFill>
                  <a:srgbClr val="000000"/>
                </a:solidFill>
              </a:rPr>
              <a:t> ukládající </a:t>
            </a:r>
            <a:r>
              <a:rPr lang="cs-CZ" dirty="0" smtClean="0">
                <a:solidFill>
                  <a:srgbClr val="000000"/>
                </a:solidFill>
              </a:rPr>
              <a:t>zprávy nebo pomocí </a:t>
            </a:r>
            <a:r>
              <a:rPr lang="cs-CZ" dirty="0" err="1" smtClean="0">
                <a:solidFill>
                  <a:srgbClr val="000000"/>
                </a:solidFill>
              </a:rPr>
              <a:t>Document</a:t>
            </a:r>
            <a:r>
              <a:rPr lang="cs-CZ" dirty="0" smtClean="0">
                <a:solidFill>
                  <a:srgbClr val="000000"/>
                </a:solidFill>
              </a:rPr>
              <a:t> management </a:t>
            </a:r>
            <a:r>
              <a:rPr lang="cs-CZ" dirty="0" err="1" smtClean="0">
                <a:solidFill>
                  <a:srgbClr val="000000"/>
                </a:solidFill>
              </a:rPr>
              <a:t>system</a:t>
            </a:r>
            <a:endParaRPr lang="cs-CZ" dirty="0">
              <a:solidFill>
                <a:srgbClr val="000000"/>
              </a:solidFill>
            </a:endParaRPr>
          </a:p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 dirty="0">
                <a:solidFill>
                  <a:srgbClr val="000000"/>
                </a:solidFill>
              </a:rPr>
              <a:t>Jiná možnost je použít datové schránky ve státní správě jako architekturní služby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D44162E-94E8-4C19-BD1A-F218715DD992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33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15715" name="Text Box 2"/>
          <p:cNvSpPr txBox="1">
            <a:spLocks noChangeArrowheads="1"/>
          </p:cNvSpPr>
          <p:nvPr/>
        </p:nvSpPr>
        <p:spPr bwMode="auto">
          <a:xfrm>
            <a:off x="684213" y="549275"/>
            <a:ext cx="7772400" cy="100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400">
                <a:solidFill>
                  <a:srgbClr val="000000"/>
                </a:solidFill>
                <a:latin typeface="Comic Sans MS" pitchFamily="64" charset="0"/>
              </a:rPr>
              <a:t>Brána s datovou schránkou</a:t>
            </a:r>
          </a:p>
        </p:txBody>
      </p:sp>
      <p:sp>
        <p:nvSpPr>
          <p:cNvPr id="115716" name="Text Box 3"/>
          <p:cNvSpPr txBox="1">
            <a:spLocks noChangeArrowheads="1"/>
          </p:cNvSpPr>
          <p:nvPr/>
        </p:nvSpPr>
        <p:spPr bwMode="auto">
          <a:xfrm>
            <a:off x="2916238" y="1844675"/>
            <a:ext cx="4537075" cy="2684463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400">
              <a:solidFill>
                <a:srgbClr val="000000"/>
              </a:solidFill>
              <a:latin typeface="Comic Sans MS" pitchFamily="64" charset="0"/>
            </a:endParaRPr>
          </a:p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400">
              <a:solidFill>
                <a:srgbClr val="000000"/>
              </a:solidFill>
              <a:latin typeface="Comic Sans MS" pitchFamily="64" charset="0"/>
            </a:endParaRPr>
          </a:p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400">
              <a:solidFill>
                <a:srgbClr val="000000"/>
              </a:solidFill>
              <a:latin typeface="Comic Sans MS" pitchFamily="64" charset="0"/>
            </a:endParaRPr>
          </a:p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400">
              <a:solidFill>
                <a:srgbClr val="000000"/>
              </a:solidFill>
              <a:latin typeface="Comic Sans MS" pitchFamily="64" charset="0"/>
            </a:endParaRPr>
          </a:p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400">
              <a:solidFill>
                <a:srgbClr val="000000"/>
              </a:solidFill>
              <a:latin typeface="Comic Sans MS" pitchFamily="64" charset="0"/>
            </a:endParaRPr>
          </a:p>
        </p:txBody>
      </p:sp>
      <p:sp>
        <p:nvSpPr>
          <p:cNvPr id="115717" name="Line 4"/>
          <p:cNvSpPr>
            <a:spLocks noChangeShapeType="1"/>
          </p:cNvSpPr>
          <p:nvPr/>
        </p:nvSpPr>
        <p:spPr bwMode="auto">
          <a:xfrm>
            <a:off x="3348038" y="2276475"/>
            <a:ext cx="1871662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15718" name="Line 5"/>
          <p:cNvSpPr>
            <a:spLocks noChangeShapeType="1"/>
          </p:cNvSpPr>
          <p:nvPr/>
        </p:nvSpPr>
        <p:spPr bwMode="auto">
          <a:xfrm>
            <a:off x="3348038" y="2636838"/>
            <a:ext cx="1871662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15719" name="Text Box 6"/>
          <p:cNvSpPr txBox="1">
            <a:spLocks noChangeArrowheads="1"/>
          </p:cNvSpPr>
          <p:nvPr/>
        </p:nvSpPr>
        <p:spPr bwMode="auto">
          <a:xfrm>
            <a:off x="3563938" y="2276475"/>
            <a:ext cx="1785937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>
                <a:solidFill>
                  <a:srgbClr val="000000"/>
                </a:solidFill>
                <a:latin typeface="Comic Sans MS" pitchFamily="64" charset="0"/>
              </a:rPr>
              <a:t>Dat.schránka</a:t>
            </a:r>
          </a:p>
        </p:txBody>
      </p:sp>
      <p:sp>
        <p:nvSpPr>
          <p:cNvPr id="115720" name="Line 7"/>
          <p:cNvSpPr>
            <a:spLocks noChangeShapeType="1"/>
          </p:cNvSpPr>
          <p:nvPr/>
        </p:nvSpPr>
        <p:spPr bwMode="auto">
          <a:xfrm>
            <a:off x="2051050" y="2419350"/>
            <a:ext cx="1441450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15721" name="Line 8"/>
          <p:cNvSpPr>
            <a:spLocks noChangeShapeType="1"/>
          </p:cNvSpPr>
          <p:nvPr/>
        </p:nvSpPr>
        <p:spPr bwMode="auto">
          <a:xfrm>
            <a:off x="5003800" y="2419350"/>
            <a:ext cx="576263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15722" name="Text Box 9"/>
          <p:cNvSpPr txBox="1">
            <a:spLocks noChangeArrowheads="1"/>
          </p:cNvSpPr>
          <p:nvPr/>
        </p:nvSpPr>
        <p:spPr bwMode="auto">
          <a:xfrm>
            <a:off x="5580063" y="2203450"/>
            <a:ext cx="1944687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>
                <a:solidFill>
                  <a:srgbClr val="000000"/>
                </a:solidFill>
                <a:latin typeface="Comic Sans MS" pitchFamily="64" charset="0"/>
              </a:rPr>
              <a:t>Vnitřní transformace</a:t>
            </a:r>
          </a:p>
        </p:txBody>
      </p:sp>
      <p:sp>
        <p:nvSpPr>
          <p:cNvPr id="115723" name="Line 10"/>
          <p:cNvSpPr>
            <a:spLocks noChangeShapeType="1"/>
          </p:cNvSpPr>
          <p:nvPr/>
        </p:nvSpPr>
        <p:spPr bwMode="auto">
          <a:xfrm>
            <a:off x="6948488" y="2492375"/>
            <a:ext cx="557212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15724" name="Text Box 11"/>
          <p:cNvSpPr txBox="1">
            <a:spLocks noChangeArrowheads="1"/>
          </p:cNvSpPr>
          <p:nvPr/>
        </p:nvSpPr>
        <p:spPr bwMode="auto">
          <a:xfrm>
            <a:off x="7884368" y="1628774"/>
            <a:ext cx="287338" cy="3019425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>
                <a:solidFill>
                  <a:srgbClr val="000000"/>
                </a:solidFill>
                <a:latin typeface="Comic Sans MS" pitchFamily="64" charset="0"/>
              </a:rPr>
              <a:t>Aplikace</a:t>
            </a:r>
          </a:p>
        </p:txBody>
      </p:sp>
      <p:sp>
        <p:nvSpPr>
          <p:cNvPr id="115725" name="Line 12"/>
          <p:cNvSpPr>
            <a:spLocks noChangeShapeType="1"/>
          </p:cNvSpPr>
          <p:nvPr/>
        </p:nvSpPr>
        <p:spPr bwMode="auto">
          <a:xfrm flipH="1">
            <a:off x="6154738" y="3716338"/>
            <a:ext cx="1371600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15726" name="Text Box 13"/>
          <p:cNvSpPr txBox="1">
            <a:spLocks noChangeArrowheads="1"/>
          </p:cNvSpPr>
          <p:nvPr/>
        </p:nvSpPr>
        <p:spPr bwMode="auto">
          <a:xfrm>
            <a:off x="3851275" y="3284538"/>
            <a:ext cx="2520950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>
                <a:solidFill>
                  <a:srgbClr val="000000"/>
                </a:solidFill>
                <a:latin typeface="Comic Sans MS" pitchFamily="64" charset="0"/>
              </a:rPr>
              <a:t>Výstupní transformace</a:t>
            </a:r>
          </a:p>
        </p:txBody>
      </p:sp>
      <p:sp>
        <p:nvSpPr>
          <p:cNvPr id="115727" name="Line 14"/>
          <p:cNvSpPr>
            <a:spLocks noChangeShapeType="1"/>
          </p:cNvSpPr>
          <p:nvPr/>
        </p:nvSpPr>
        <p:spPr bwMode="auto">
          <a:xfrm flipH="1">
            <a:off x="2266950" y="3716338"/>
            <a:ext cx="1514475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15728" name="Text Box 15"/>
          <p:cNvSpPr txBox="1">
            <a:spLocks noChangeArrowheads="1"/>
          </p:cNvSpPr>
          <p:nvPr/>
        </p:nvSpPr>
        <p:spPr bwMode="auto">
          <a:xfrm>
            <a:off x="468313" y="4797425"/>
            <a:ext cx="8509000" cy="1201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20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 dirty="0">
                <a:solidFill>
                  <a:srgbClr val="000000"/>
                </a:solidFill>
                <a:latin typeface="Comic Sans MS" pitchFamily="64" charset="0"/>
              </a:rPr>
              <a:t>Brána může být značně komplikovaná, schránka je vlastně SW službou, výstupní transformaci a adresaci může provádět aplikace </a:t>
            </a:r>
          </a:p>
        </p:txBody>
      </p:sp>
      <p:sp>
        <p:nvSpPr>
          <p:cNvPr id="115729" name="Text Box 16"/>
          <p:cNvSpPr txBox="1">
            <a:spLocks noChangeArrowheads="1"/>
          </p:cNvSpPr>
          <p:nvPr/>
        </p:nvSpPr>
        <p:spPr bwMode="auto">
          <a:xfrm>
            <a:off x="1476375" y="1411288"/>
            <a:ext cx="360363" cy="3143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>
                <a:solidFill>
                  <a:srgbClr val="000000"/>
                </a:solidFill>
                <a:latin typeface="Comic Sans MS" pitchFamily="64" charset="0"/>
              </a:rPr>
              <a:t>Middleware</a:t>
            </a:r>
          </a:p>
        </p:txBody>
      </p:sp>
      <p:sp>
        <p:nvSpPr>
          <p:cNvPr id="115730" name="AutoShape 17"/>
          <p:cNvSpPr>
            <a:spLocks noChangeArrowheads="1"/>
          </p:cNvSpPr>
          <p:nvPr/>
        </p:nvSpPr>
        <p:spPr bwMode="auto">
          <a:xfrm>
            <a:off x="3419475" y="2132013"/>
            <a:ext cx="1800225" cy="647700"/>
          </a:xfrm>
          <a:prstGeom prst="flowChartMagneticDisk">
            <a:avLst/>
          </a:prstGeom>
          <a:noFill/>
          <a:ln w="25560" cap="sq">
            <a:solidFill>
              <a:srgbClr val="00956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cxnSp>
        <p:nvCxnSpPr>
          <p:cNvPr id="115731" name="Přímá spojovací čára 19"/>
          <p:cNvCxnSpPr>
            <a:cxnSpLocks noChangeShapeType="1"/>
            <a:stCxn id="115716" idx="1"/>
            <a:endCxn id="115716" idx="3"/>
          </p:cNvCxnSpPr>
          <p:nvPr/>
        </p:nvCxnSpPr>
        <p:spPr bwMode="auto">
          <a:xfrm>
            <a:off x="2916238" y="3186907"/>
            <a:ext cx="453707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7488147" y="1677193"/>
            <a:ext cx="287338" cy="2864503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dirty="0" smtClean="0">
                <a:solidFill>
                  <a:srgbClr val="000000"/>
                </a:solidFill>
                <a:latin typeface="Comic Sans MS" pitchFamily="64" charset="0"/>
              </a:rPr>
              <a:t>Prim. Brána</a:t>
            </a:r>
            <a:endParaRPr lang="cs-CZ" dirty="0">
              <a:solidFill>
                <a:srgbClr val="000000"/>
              </a:solidFill>
              <a:latin typeface="Comic Sans MS" pitchFamily="6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2B6C314-8523-4091-B14F-A85F1CAC3B59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34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3600">
                <a:solidFill>
                  <a:srgbClr val="000000"/>
                </a:solidFill>
                <a:latin typeface="Arial Narrow" pitchFamily="32" charset="0"/>
              </a:rPr>
              <a:t>Sítě dávkových  služeb jako předchůdce SOA</a:t>
            </a:r>
          </a:p>
        </p:txBody>
      </p:sp>
      <p:sp>
        <p:nvSpPr>
          <p:cNvPr id="30724" name="Text Box 3"/>
          <p:cNvSpPr txBox="1">
            <a:spLocks noChangeArrowheads="1"/>
          </p:cNvSpPr>
          <p:nvPr/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lnSpc>
                <a:spcPct val="90000"/>
              </a:lnSpc>
              <a:spcBef>
                <a:spcPts val="600"/>
              </a:spcBef>
              <a:buFont typeface="Arial Narrow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 dirty="0">
                <a:solidFill>
                  <a:srgbClr val="000000"/>
                </a:solidFill>
                <a:latin typeface="Arial Narrow" pitchFamily="32" charset="0"/>
              </a:rPr>
              <a:t>Sítě dávkových služeb </a:t>
            </a:r>
            <a:r>
              <a:rPr lang="cs-CZ" sz="2400" dirty="0" smtClean="0">
                <a:solidFill>
                  <a:srgbClr val="000000"/>
                </a:solidFill>
                <a:latin typeface="Arial Narrow" pitchFamily="32" charset="0"/>
              </a:rPr>
              <a:t>(např. strukturovaná analýza a návrh) tak</a:t>
            </a:r>
            <a:r>
              <a:rPr lang="cs-CZ" sz="2400" dirty="0">
                <a:solidFill>
                  <a:srgbClr val="000000"/>
                </a:solidFill>
                <a:latin typeface="Arial Narrow" pitchFamily="32" charset="0"/>
              </a:rPr>
              <a:t>, jak je zobrazovaly diagramy toků dat, byly v lecčems předobrazem SOA.</a:t>
            </a:r>
          </a:p>
          <a:p>
            <a:pPr marL="741363" lvl="1" indent="-284163">
              <a:lnSpc>
                <a:spcPct val="90000"/>
              </a:lnSpc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dirty="0">
                <a:solidFill>
                  <a:srgbClr val="000000"/>
                </a:solidFill>
              </a:rPr>
              <a:t>Autonomie komponent, komunikace přes datová úložiště</a:t>
            </a:r>
          </a:p>
          <a:p>
            <a:pPr marL="341313" indent="-341313">
              <a:lnSpc>
                <a:spcPct val="90000"/>
              </a:lnSpc>
              <a:spcBef>
                <a:spcPts val="600"/>
              </a:spcBef>
              <a:buFont typeface="Arial Narrow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 dirty="0">
                <a:solidFill>
                  <a:srgbClr val="000000"/>
                </a:solidFill>
                <a:latin typeface="Arial Narrow" pitchFamily="32" charset="0"/>
              </a:rPr>
              <a:t>Známé výhody dávkových systémů</a:t>
            </a:r>
          </a:p>
          <a:p>
            <a:pPr marL="741363" lvl="1" indent="-284163">
              <a:lnSpc>
                <a:spcPct val="90000"/>
              </a:lnSpc>
              <a:spcBef>
                <a:spcPts val="500"/>
              </a:spcBef>
              <a:buFont typeface="Arial Narrow" pitchFamily="32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dirty="0">
                <a:solidFill>
                  <a:srgbClr val="000000"/>
                </a:solidFill>
                <a:latin typeface="Arial Narrow" pitchFamily="32" charset="0"/>
              </a:rPr>
              <a:t>Modifikovatelnost, levný vývoj</a:t>
            </a:r>
          </a:p>
          <a:p>
            <a:pPr marL="741363" lvl="1" indent="-284163">
              <a:lnSpc>
                <a:spcPct val="90000"/>
              </a:lnSpc>
              <a:spcBef>
                <a:spcPts val="500"/>
              </a:spcBef>
              <a:buFont typeface="Arial Narrow" pitchFamily="32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dirty="0">
                <a:solidFill>
                  <a:srgbClr val="000000"/>
                </a:solidFill>
                <a:latin typeface="Arial Narrow" pitchFamily="32" charset="0"/>
              </a:rPr>
              <a:t>Stabilita (viz zkušenosti s Y2K a systémy psanými v </a:t>
            </a:r>
            <a:r>
              <a:rPr lang="cs-CZ" dirty="0" err="1">
                <a:solidFill>
                  <a:srgbClr val="000000"/>
                </a:solidFill>
                <a:latin typeface="Arial Narrow" pitchFamily="32" charset="0"/>
              </a:rPr>
              <a:t>Cobolu</a:t>
            </a:r>
            <a:r>
              <a:rPr lang="cs-CZ" dirty="0">
                <a:solidFill>
                  <a:srgbClr val="000000"/>
                </a:solidFill>
                <a:latin typeface="Arial Narrow" pitchFamily="32" charset="0"/>
              </a:rPr>
              <a:t>)</a:t>
            </a:r>
          </a:p>
          <a:p>
            <a:pPr marL="741363" lvl="1" indent="-284163">
              <a:lnSpc>
                <a:spcPct val="90000"/>
              </a:lnSpc>
              <a:spcBef>
                <a:spcPts val="500"/>
              </a:spcBef>
              <a:buFont typeface="Arial Narrow" pitchFamily="32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dirty="0">
                <a:solidFill>
                  <a:srgbClr val="000000"/>
                </a:solidFill>
                <a:latin typeface="Arial Narrow" pitchFamily="32" charset="0"/>
              </a:rPr>
              <a:t>Škálovatelnost</a:t>
            </a:r>
          </a:p>
          <a:p>
            <a:pPr marL="741363" lvl="1" indent="-284163">
              <a:lnSpc>
                <a:spcPct val="90000"/>
              </a:lnSpc>
              <a:spcBef>
                <a:spcPts val="500"/>
              </a:spcBef>
              <a:buFont typeface="Arial Narrow" pitchFamily="32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dirty="0" err="1">
                <a:solidFill>
                  <a:srgbClr val="000000"/>
                </a:solidFill>
                <a:latin typeface="Arial Narrow" pitchFamily="32" charset="0"/>
              </a:rPr>
              <a:t>Znovupoužitelnost</a:t>
            </a:r>
            <a:endParaRPr lang="cs-CZ" dirty="0">
              <a:solidFill>
                <a:srgbClr val="000000"/>
              </a:solidFill>
              <a:latin typeface="Arial Narrow" pitchFamily="32" charset="0"/>
            </a:endParaRPr>
          </a:p>
          <a:p>
            <a:pPr marL="341313" indent="-341313">
              <a:lnSpc>
                <a:spcPct val="90000"/>
              </a:lnSpc>
              <a:spcBef>
                <a:spcPts val="600"/>
              </a:spcBef>
              <a:buFont typeface="Arial Narrow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 dirty="0">
                <a:solidFill>
                  <a:srgbClr val="000000"/>
                </a:solidFill>
                <a:latin typeface="Arial Narrow" pitchFamily="32" charset="0"/>
              </a:rPr>
              <a:t>Je často nutné dávkové aplikace integrovat do SOA</a:t>
            </a:r>
          </a:p>
          <a:p>
            <a:pPr marL="741363" lvl="1" indent="-284163">
              <a:lnSpc>
                <a:spcPct val="90000"/>
              </a:lnSpc>
              <a:spcBef>
                <a:spcPts val="450"/>
              </a:spcBef>
              <a:buFont typeface="Arial Narrow" pitchFamily="32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dirty="0">
                <a:solidFill>
                  <a:srgbClr val="000000"/>
                </a:solidFill>
                <a:latin typeface="Arial Narrow" pitchFamily="32" charset="0"/>
              </a:rPr>
              <a:t>K tomu stačí, aby dávkové aplikace se  zbytkem systému komunikovaly </a:t>
            </a:r>
            <a:r>
              <a:rPr lang="cs-CZ" sz="1800" dirty="0">
                <a:solidFill>
                  <a:srgbClr val="000000"/>
                </a:solidFill>
                <a:latin typeface="Arial Narrow" pitchFamily="32" charset="0"/>
              </a:rPr>
              <a:t>přes datové úložiště a obvykle </a:t>
            </a:r>
            <a:r>
              <a:rPr lang="cs-CZ" sz="1800" dirty="0">
                <a:solidFill>
                  <a:srgbClr val="000000"/>
                </a:solidFill>
              </a:rPr>
              <a:t>pomocí dávkového (</a:t>
            </a:r>
            <a:r>
              <a:rPr lang="cs-CZ" sz="1800" dirty="0" err="1">
                <a:solidFill>
                  <a:srgbClr val="000000"/>
                </a:solidFill>
              </a:rPr>
              <a:t>bulk</a:t>
            </a:r>
            <a:r>
              <a:rPr lang="cs-CZ" sz="1800" dirty="0">
                <a:solidFill>
                  <a:srgbClr val="000000"/>
                </a:solidFill>
              </a:rPr>
              <a:t>) přenosu </a:t>
            </a:r>
            <a:r>
              <a:rPr lang="cs-CZ" sz="1800" dirty="0" smtClean="0">
                <a:solidFill>
                  <a:srgbClr val="000000"/>
                </a:solidFill>
              </a:rPr>
              <a:t>dat</a:t>
            </a:r>
          </a:p>
          <a:p>
            <a:pPr>
              <a:lnSpc>
                <a:spcPct val="90000"/>
              </a:lnSpc>
              <a:spcBef>
                <a:spcPts val="4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dirty="0" smtClean="0">
                <a:solidFill>
                  <a:srgbClr val="000000"/>
                </a:solidFill>
              </a:rPr>
              <a:t>Některé ideje DFD použity v konceptu REA, pracuje se na vylepšení</a:t>
            </a:r>
            <a:endParaRPr lang="cs-CZ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712D031-19C0-4E6B-8AA0-8BC5F5284D28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35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685800" y="0"/>
            <a:ext cx="7772400" cy="1484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400">
                <a:solidFill>
                  <a:srgbClr val="000000"/>
                </a:solidFill>
                <a:latin typeface="Arial Narrow" pitchFamily="32" charset="0"/>
              </a:rPr>
              <a:t>Řízení technologií</a:t>
            </a:r>
          </a:p>
        </p:txBody>
      </p:sp>
      <p:sp>
        <p:nvSpPr>
          <p:cNvPr id="31748" name="Text Box 3"/>
          <p:cNvSpPr txBox="1">
            <a:spLocks noChangeArrowheads="1"/>
          </p:cNvSpPr>
          <p:nvPr/>
        </p:nvSpPr>
        <p:spPr bwMode="auto">
          <a:xfrm>
            <a:off x="323850" y="1052513"/>
            <a:ext cx="8424863" cy="5043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914400" lvl="1" indent="-455613">
              <a:lnSpc>
                <a:spcPct val="80000"/>
              </a:lnSpc>
              <a:spcBef>
                <a:spcPts val="450"/>
              </a:spcBef>
              <a:buClrTx/>
              <a:buFontTx/>
              <a:buNone/>
              <a:tabLst>
                <a:tab pos="1084263" algn="l"/>
                <a:tab pos="1998663" algn="l"/>
                <a:tab pos="2913063" algn="l"/>
                <a:tab pos="3827463" algn="l"/>
                <a:tab pos="4741863" algn="l"/>
                <a:tab pos="5656263" algn="l"/>
                <a:tab pos="6570663" algn="l"/>
                <a:tab pos="7485063" algn="l"/>
                <a:tab pos="8399463" algn="l"/>
                <a:tab pos="9313863" algn="l"/>
                <a:tab pos="10228263" algn="l"/>
              </a:tabLst>
            </a:pPr>
            <a:endParaRPr lang="cs-CZ" sz="1800" dirty="0">
              <a:solidFill>
                <a:srgbClr val="000000"/>
              </a:solidFill>
              <a:latin typeface="Arial Narrow" pitchFamily="32" charset="0"/>
            </a:endParaRPr>
          </a:p>
          <a:p>
            <a:pPr marL="531813" indent="-531813">
              <a:lnSpc>
                <a:spcPct val="80000"/>
              </a:lnSpc>
              <a:spcBef>
                <a:spcPts val="500"/>
              </a:spcBef>
              <a:buFont typeface="Arial Narrow" pitchFamily="32" charset="0"/>
              <a:buChar char="•"/>
              <a:tabLst>
                <a:tab pos="1084263" algn="l"/>
                <a:tab pos="1998663" algn="l"/>
                <a:tab pos="2913063" algn="l"/>
                <a:tab pos="3827463" algn="l"/>
                <a:tab pos="4741863" algn="l"/>
                <a:tab pos="5656263" algn="l"/>
                <a:tab pos="6570663" algn="l"/>
                <a:tab pos="7485063" algn="l"/>
                <a:tab pos="8399463" algn="l"/>
                <a:tab pos="9313863" algn="l"/>
                <a:tab pos="10228263" algn="l"/>
              </a:tabLst>
            </a:pPr>
            <a:r>
              <a:rPr lang="cs-CZ" dirty="0">
                <a:solidFill>
                  <a:srgbClr val="000000"/>
                </a:solidFill>
                <a:latin typeface="Arial Narrow" pitchFamily="32" charset="0"/>
              </a:rPr>
              <a:t>Nejstarší oblast používání principů SOA, především ve variantě soft </a:t>
            </a:r>
            <a:r>
              <a:rPr lang="cs-CZ" dirty="0" err="1">
                <a:solidFill>
                  <a:srgbClr val="000000"/>
                </a:solidFill>
                <a:latin typeface="Arial Narrow" pitchFamily="32" charset="0"/>
              </a:rPr>
              <a:t>real-time</a:t>
            </a:r>
            <a:r>
              <a:rPr lang="cs-CZ" dirty="0">
                <a:solidFill>
                  <a:srgbClr val="000000"/>
                </a:solidFill>
                <a:latin typeface="Arial Narrow" pitchFamily="32" charset="0"/>
              </a:rPr>
              <a:t>; od sedmdesátých let</a:t>
            </a:r>
          </a:p>
          <a:p>
            <a:pPr marL="914400" lvl="1" indent="-455613">
              <a:lnSpc>
                <a:spcPct val="80000"/>
              </a:lnSpc>
              <a:spcBef>
                <a:spcPts val="450"/>
              </a:spcBef>
              <a:buFont typeface="Arial Narrow" pitchFamily="32" charset="0"/>
              <a:buChar char="–"/>
              <a:tabLst>
                <a:tab pos="1084263" algn="l"/>
                <a:tab pos="1998663" algn="l"/>
                <a:tab pos="2913063" algn="l"/>
                <a:tab pos="3827463" algn="l"/>
                <a:tab pos="4741863" algn="l"/>
                <a:tab pos="5656263" algn="l"/>
                <a:tab pos="6570663" algn="l"/>
                <a:tab pos="7485063" algn="l"/>
                <a:tab pos="8399463" algn="l"/>
                <a:tab pos="9313863" algn="l"/>
                <a:tab pos="10228263" algn="l"/>
              </a:tabLst>
            </a:pPr>
            <a:r>
              <a:rPr lang="cs-CZ" sz="1800" dirty="0">
                <a:solidFill>
                  <a:srgbClr val="000000"/>
                </a:solidFill>
                <a:latin typeface="Arial Narrow" pitchFamily="32" charset="0"/>
              </a:rPr>
              <a:t>Soft </a:t>
            </a:r>
            <a:r>
              <a:rPr lang="cs-CZ" sz="1800" dirty="0" err="1">
                <a:solidFill>
                  <a:srgbClr val="000000"/>
                </a:solidFill>
                <a:latin typeface="Arial Narrow" pitchFamily="32" charset="0"/>
              </a:rPr>
              <a:t>real</a:t>
            </a:r>
            <a:r>
              <a:rPr lang="cs-CZ" sz="1800" dirty="0">
                <a:solidFill>
                  <a:srgbClr val="000000"/>
                </a:solidFill>
                <a:latin typeface="Arial Narrow" pitchFamily="32" charset="0"/>
              </a:rPr>
              <a:t> </a:t>
            </a:r>
            <a:r>
              <a:rPr lang="cs-CZ" sz="1800" dirty="0" err="1">
                <a:solidFill>
                  <a:srgbClr val="000000"/>
                </a:solidFill>
                <a:latin typeface="Arial Narrow" pitchFamily="32" charset="0"/>
              </a:rPr>
              <a:t>time</a:t>
            </a:r>
            <a:r>
              <a:rPr lang="cs-CZ" sz="1800" dirty="0">
                <a:solidFill>
                  <a:srgbClr val="000000"/>
                </a:solidFill>
                <a:latin typeface="Arial Narrow" pitchFamily="32" charset="0"/>
              </a:rPr>
              <a:t> (odpovědět včas, </a:t>
            </a:r>
            <a:r>
              <a:rPr lang="cs-CZ" sz="1800" dirty="0" err="1">
                <a:solidFill>
                  <a:srgbClr val="000000"/>
                </a:solidFill>
                <a:latin typeface="Arial Narrow" pitchFamily="32" charset="0"/>
              </a:rPr>
              <a:t>vyjímečné</a:t>
            </a:r>
            <a:r>
              <a:rPr lang="cs-CZ" sz="1800" dirty="0">
                <a:solidFill>
                  <a:srgbClr val="000000"/>
                </a:solidFill>
                <a:latin typeface="Arial Narrow" pitchFamily="32" charset="0"/>
              </a:rPr>
              <a:t> opoždění není v zásadě chyba, jen nepříjemnost, př. Počítač s terminály</a:t>
            </a:r>
            <a:r>
              <a:rPr lang="cs-CZ" sz="1800" dirty="0" smtClean="0">
                <a:solidFill>
                  <a:srgbClr val="000000"/>
                </a:solidFill>
                <a:latin typeface="Arial Narrow" pitchFamily="32" charset="0"/>
              </a:rPr>
              <a:t>), časti hard </a:t>
            </a:r>
            <a:r>
              <a:rPr lang="cs-CZ" sz="1800" dirty="0" err="1" smtClean="0">
                <a:solidFill>
                  <a:srgbClr val="000000"/>
                </a:solidFill>
                <a:latin typeface="Arial Narrow" pitchFamily="32" charset="0"/>
              </a:rPr>
              <a:t>hard</a:t>
            </a:r>
            <a:r>
              <a:rPr lang="cs-CZ" sz="1800" dirty="0" smtClean="0">
                <a:solidFill>
                  <a:srgbClr val="000000"/>
                </a:solidFill>
                <a:latin typeface="Arial Narrow" pitchFamily="32" charset="0"/>
              </a:rPr>
              <a:t> </a:t>
            </a:r>
            <a:r>
              <a:rPr lang="cs-CZ" sz="1800" dirty="0" err="1" smtClean="0">
                <a:solidFill>
                  <a:srgbClr val="000000"/>
                </a:solidFill>
                <a:latin typeface="Arial Narrow" pitchFamily="32" charset="0"/>
              </a:rPr>
              <a:t>real</a:t>
            </a:r>
            <a:r>
              <a:rPr lang="cs-CZ" sz="1800" dirty="0" smtClean="0">
                <a:solidFill>
                  <a:srgbClr val="000000"/>
                </a:solidFill>
                <a:latin typeface="Arial Narrow" pitchFamily="32" charset="0"/>
              </a:rPr>
              <a:t> </a:t>
            </a:r>
            <a:r>
              <a:rPr lang="cs-CZ" sz="1800" dirty="0" err="1" smtClean="0">
                <a:solidFill>
                  <a:srgbClr val="000000"/>
                </a:solidFill>
                <a:latin typeface="Arial Narrow" pitchFamily="32" charset="0"/>
              </a:rPr>
              <a:t>time</a:t>
            </a:r>
            <a:endParaRPr lang="cs-CZ" sz="1800" dirty="0">
              <a:solidFill>
                <a:srgbClr val="000000"/>
              </a:solidFill>
              <a:latin typeface="Arial Narrow" pitchFamily="32" charset="0"/>
            </a:endParaRPr>
          </a:p>
          <a:p>
            <a:pPr marL="914400" lvl="1" indent="-455613">
              <a:lnSpc>
                <a:spcPct val="80000"/>
              </a:lnSpc>
              <a:spcBef>
                <a:spcPts val="450"/>
              </a:spcBef>
              <a:buFont typeface="Arial Narrow" pitchFamily="32" charset="0"/>
              <a:buChar char="–"/>
              <a:tabLst>
                <a:tab pos="1084263" algn="l"/>
                <a:tab pos="1998663" algn="l"/>
                <a:tab pos="2913063" algn="l"/>
                <a:tab pos="3827463" algn="l"/>
                <a:tab pos="4741863" algn="l"/>
                <a:tab pos="5656263" algn="l"/>
                <a:tab pos="6570663" algn="l"/>
                <a:tab pos="7485063" algn="l"/>
                <a:tab pos="8399463" algn="l"/>
                <a:tab pos="9313863" algn="l"/>
                <a:tab pos="10228263" algn="l"/>
              </a:tabLst>
            </a:pPr>
            <a:r>
              <a:rPr lang="cs-CZ" sz="1800" dirty="0">
                <a:solidFill>
                  <a:srgbClr val="000000"/>
                </a:solidFill>
                <a:latin typeface="Arial Narrow" pitchFamily="32" charset="0"/>
              </a:rPr>
              <a:t>OS a inteligentní </a:t>
            </a:r>
            <a:r>
              <a:rPr lang="cs-CZ" sz="1800" dirty="0" smtClean="0">
                <a:solidFill>
                  <a:srgbClr val="000000"/>
                </a:solidFill>
                <a:latin typeface="Arial Narrow" pitchFamily="32" charset="0"/>
              </a:rPr>
              <a:t>periferie, to je hlavně soft</a:t>
            </a:r>
            <a:endParaRPr lang="cs-CZ" sz="1800" dirty="0">
              <a:solidFill>
                <a:srgbClr val="000000"/>
              </a:solidFill>
              <a:latin typeface="Arial Narrow" pitchFamily="32" charset="0"/>
            </a:endParaRPr>
          </a:p>
          <a:p>
            <a:pPr marL="914400" lvl="1" indent="-455613">
              <a:lnSpc>
                <a:spcPct val="80000"/>
              </a:lnSpc>
              <a:spcBef>
                <a:spcPts val="450"/>
              </a:spcBef>
              <a:buFont typeface="Arial Narrow" pitchFamily="32" charset="0"/>
              <a:buChar char="–"/>
              <a:tabLst>
                <a:tab pos="1084263" algn="l"/>
                <a:tab pos="1998663" algn="l"/>
                <a:tab pos="2913063" algn="l"/>
                <a:tab pos="3827463" algn="l"/>
                <a:tab pos="4741863" algn="l"/>
                <a:tab pos="5656263" algn="l"/>
                <a:tab pos="6570663" algn="l"/>
                <a:tab pos="7485063" algn="l"/>
                <a:tab pos="8399463" algn="l"/>
                <a:tab pos="9313863" algn="l"/>
                <a:tab pos="10228263" algn="l"/>
              </a:tabLst>
            </a:pPr>
            <a:r>
              <a:rPr lang="cs-CZ" sz="1800" dirty="0">
                <a:solidFill>
                  <a:srgbClr val="000000"/>
                </a:solidFill>
                <a:latin typeface="Arial Narrow" pitchFamily="32" charset="0"/>
              </a:rPr>
              <a:t>U hard </a:t>
            </a:r>
            <a:r>
              <a:rPr lang="cs-CZ" sz="1800" dirty="0" err="1">
                <a:solidFill>
                  <a:srgbClr val="000000"/>
                </a:solidFill>
                <a:latin typeface="Arial Narrow" pitchFamily="32" charset="0"/>
              </a:rPr>
              <a:t>real-time</a:t>
            </a:r>
            <a:r>
              <a:rPr lang="cs-CZ" sz="1800" dirty="0">
                <a:solidFill>
                  <a:srgbClr val="000000"/>
                </a:solidFill>
                <a:latin typeface="Arial Narrow" pitchFamily="32" charset="0"/>
              </a:rPr>
              <a:t> (odpověď vždy v termínu) jsou dodatečné nároky a použití SOA v nich nebývá vždy možné, pokud kritickou část neřeším v autonomních částech HW a SW</a:t>
            </a:r>
          </a:p>
          <a:p>
            <a:pPr marL="531813" indent="-531813">
              <a:lnSpc>
                <a:spcPct val="80000"/>
              </a:lnSpc>
              <a:spcBef>
                <a:spcPts val="500"/>
              </a:spcBef>
              <a:buFont typeface="Arial Narrow" pitchFamily="32" charset="0"/>
              <a:buChar char="•"/>
              <a:tabLst>
                <a:tab pos="1084263" algn="l"/>
                <a:tab pos="1998663" algn="l"/>
                <a:tab pos="2913063" algn="l"/>
                <a:tab pos="3827463" algn="l"/>
                <a:tab pos="4741863" algn="l"/>
                <a:tab pos="5656263" algn="l"/>
                <a:tab pos="6570663" algn="l"/>
                <a:tab pos="7485063" algn="l"/>
                <a:tab pos="8399463" algn="l"/>
                <a:tab pos="9313863" algn="l"/>
                <a:tab pos="10228263" algn="l"/>
              </a:tabLst>
            </a:pPr>
            <a:r>
              <a:rPr lang="cs-CZ" dirty="0">
                <a:solidFill>
                  <a:srgbClr val="000000"/>
                </a:solidFill>
                <a:latin typeface="Arial Narrow" pitchFamily="32" charset="0"/>
              </a:rPr>
              <a:t>Rozhraní služeb nemusí být v </a:t>
            </a:r>
            <a:r>
              <a:rPr lang="cs-CZ" dirty="0" smtClean="0">
                <a:solidFill>
                  <a:srgbClr val="000000"/>
                </a:solidFill>
                <a:latin typeface="Arial Narrow" pitchFamily="32" charset="0"/>
              </a:rPr>
              <a:t>technologiích uživatelsky </a:t>
            </a:r>
            <a:r>
              <a:rPr lang="cs-CZ" dirty="0">
                <a:solidFill>
                  <a:srgbClr val="000000"/>
                </a:solidFill>
                <a:latin typeface="Arial Narrow" pitchFamily="32" charset="0"/>
              </a:rPr>
              <a:t>orientováno</a:t>
            </a:r>
          </a:p>
          <a:p>
            <a:pPr marL="531813" indent="-531813">
              <a:lnSpc>
                <a:spcPct val="80000"/>
              </a:lnSpc>
              <a:spcBef>
                <a:spcPts val="500"/>
              </a:spcBef>
              <a:buFont typeface="Arial Narrow" pitchFamily="32" charset="0"/>
              <a:buChar char="•"/>
              <a:tabLst>
                <a:tab pos="1084263" algn="l"/>
                <a:tab pos="1998663" algn="l"/>
                <a:tab pos="2913063" algn="l"/>
                <a:tab pos="3827463" algn="l"/>
                <a:tab pos="4741863" algn="l"/>
                <a:tab pos="5656263" algn="l"/>
                <a:tab pos="6570663" algn="l"/>
                <a:tab pos="7485063" algn="l"/>
                <a:tab pos="8399463" algn="l"/>
                <a:tab pos="9313863" algn="l"/>
                <a:tab pos="10228263" algn="l"/>
              </a:tabLst>
            </a:pPr>
            <a:r>
              <a:rPr lang="cs-CZ" dirty="0" err="1">
                <a:solidFill>
                  <a:srgbClr val="000000"/>
                </a:solidFill>
                <a:latin typeface="Arial Narrow" pitchFamily="32" charset="0"/>
              </a:rPr>
              <a:t>Proprietální</a:t>
            </a:r>
            <a:r>
              <a:rPr lang="cs-CZ" dirty="0">
                <a:solidFill>
                  <a:srgbClr val="000000"/>
                </a:solidFill>
                <a:latin typeface="Arial Narrow" pitchFamily="32" charset="0"/>
              </a:rPr>
              <a:t> řešení komunikace komponent není výjimkou</a:t>
            </a:r>
          </a:p>
          <a:p>
            <a:pPr marL="531813" indent="-531813">
              <a:lnSpc>
                <a:spcPct val="80000"/>
              </a:lnSpc>
              <a:spcBef>
                <a:spcPts val="500"/>
              </a:spcBef>
              <a:buFont typeface="Arial Narrow" pitchFamily="32" charset="0"/>
              <a:buChar char="•"/>
              <a:tabLst>
                <a:tab pos="1084263" algn="l"/>
                <a:tab pos="1998663" algn="l"/>
                <a:tab pos="2913063" algn="l"/>
                <a:tab pos="3827463" algn="l"/>
                <a:tab pos="4741863" algn="l"/>
                <a:tab pos="5656263" algn="l"/>
                <a:tab pos="6570663" algn="l"/>
                <a:tab pos="7485063" algn="l"/>
                <a:tab pos="8399463" algn="l"/>
                <a:tab pos="9313863" algn="l"/>
                <a:tab pos="10228263" algn="l"/>
              </a:tabLst>
            </a:pPr>
            <a:r>
              <a:rPr lang="cs-CZ" dirty="0">
                <a:solidFill>
                  <a:srgbClr val="000000"/>
                </a:solidFill>
                <a:latin typeface="Arial Narrow" pitchFamily="32" charset="0"/>
              </a:rPr>
              <a:t>Obvykle celkem malý počet služeb</a:t>
            </a:r>
          </a:p>
          <a:p>
            <a:pPr marL="531813" indent="-531813">
              <a:lnSpc>
                <a:spcPct val="80000"/>
              </a:lnSpc>
              <a:spcBef>
                <a:spcPts val="500"/>
              </a:spcBef>
              <a:buFont typeface="Arial Narrow" pitchFamily="32" charset="0"/>
              <a:buChar char="•"/>
              <a:tabLst>
                <a:tab pos="1084263" algn="l"/>
                <a:tab pos="1998663" algn="l"/>
                <a:tab pos="2913063" algn="l"/>
                <a:tab pos="3827463" algn="l"/>
                <a:tab pos="4741863" algn="l"/>
                <a:tab pos="5656263" algn="l"/>
                <a:tab pos="6570663" algn="l"/>
                <a:tab pos="7485063" algn="l"/>
                <a:tab pos="8399463" algn="l"/>
                <a:tab pos="9313863" algn="l"/>
                <a:tab pos="10228263" algn="l"/>
              </a:tabLst>
            </a:pPr>
            <a:r>
              <a:rPr lang="cs-CZ" dirty="0">
                <a:solidFill>
                  <a:srgbClr val="000000"/>
                </a:solidFill>
                <a:latin typeface="Arial Narrow" pitchFamily="32" charset="0"/>
              </a:rPr>
              <a:t>Komponenty nejsou zpravidla rozsáhlé</a:t>
            </a:r>
          </a:p>
          <a:p>
            <a:pPr marL="531813" indent="-531813">
              <a:lnSpc>
                <a:spcPct val="80000"/>
              </a:lnSpc>
              <a:spcBef>
                <a:spcPts val="500"/>
              </a:spcBef>
              <a:buFont typeface="Arial Narrow" pitchFamily="32" charset="0"/>
              <a:buChar char="•"/>
              <a:tabLst>
                <a:tab pos="1084263" algn="l"/>
                <a:tab pos="1998663" algn="l"/>
                <a:tab pos="2913063" algn="l"/>
                <a:tab pos="3827463" algn="l"/>
                <a:tab pos="4741863" algn="l"/>
                <a:tab pos="5656263" algn="l"/>
                <a:tab pos="6570663" algn="l"/>
                <a:tab pos="7485063" algn="l"/>
                <a:tab pos="8399463" algn="l"/>
                <a:tab pos="9313863" algn="l"/>
                <a:tab pos="10228263" algn="l"/>
              </a:tabLst>
            </a:pPr>
            <a:r>
              <a:rPr lang="cs-CZ" dirty="0">
                <a:solidFill>
                  <a:srgbClr val="000000"/>
                </a:solidFill>
                <a:latin typeface="Arial Narrow" pitchFamily="32" charset="0"/>
              </a:rPr>
              <a:t>Agilita použití je omezena </a:t>
            </a:r>
          </a:p>
          <a:p>
            <a:pPr marL="914400" lvl="1" indent="-455613">
              <a:lnSpc>
                <a:spcPct val="80000"/>
              </a:lnSpc>
              <a:spcBef>
                <a:spcPts val="450"/>
              </a:spcBef>
              <a:buFont typeface="Arial Narrow" pitchFamily="32" charset="0"/>
              <a:buChar char="–"/>
              <a:tabLst>
                <a:tab pos="1084263" algn="l"/>
                <a:tab pos="1998663" algn="l"/>
                <a:tab pos="2913063" algn="l"/>
                <a:tab pos="3827463" algn="l"/>
                <a:tab pos="4741863" algn="l"/>
                <a:tab pos="5656263" algn="l"/>
                <a:tab pos="6570663" algn="l"/>
                <a:tab pos="7485063" algn="l"/>
                <a:tab pos="8399463" algn="l"/>
                <a:tab pos="9313863" algn="l"/>
                <a:tab pos="10228263" algn="l"/>
              </a:tabLst>
            </a:pPr>
            <a:r>
              <a:rPr lang="cs-CZ" sz="1800" dirty="0">
                <a:solidFill>
                  <a:srgbClr val="000000"/>
                </a:solidFill>
                <a:latin typeface="Arial Narrow" pitchFamily="32" charset="0"/>
              </a:rPr>
              <a:t>Běžný uživatel nemá skoro žádnou možnost principy práce technologie měnit a ani tomu nerozumí</a:t>
            </a:r>
          </a:p>
          <a:p>
            <a:pPr marL="914400" lvl="1" indent="-455613">
              <a:lnSpc>
                <a:spcPct val="80000"/>
              </a:lnSpc>
              <a:spcBef>
                <a:spcPts val="450"/>
              </a:spcBef>
              <a:buFont typeface="Arial Narrow" pitchFamily="32" charset="0"/>
              <a:buChar char="–"/>
              <a:tabLst>
                <a:tab pos="1084263" algn="l"/>
                <a:tab pos="1998663" algn="l"/>
                <a:tab pos="2913063" algn="l"/>
                <a:tab pos="3827463" algn="l"/>
                <a:tab pos="4741863" algn="l"/>
                <a:tab pos="5656263" algn="l"/>
                <a:tab pos="6570663" algn="l"/>
                <a:tab pos="7485063" algn="l"/>
                <a:tab pos="8399463" algn="l"/>
                <a:tab pos="9313863" algn="l"/>
                <a:tab pos="10228263" algn="l"/>
              </a:tabLst>
            </a:pPr>
            <a:r>
              <a:rPr lang="cs-CZ" sz="1800" dirty="0">
                <a:solidFill>
                  <a:srgbClr val="000000"/>
                </a:solidFill>
                <a:latin typeface="Arial Narrow" pitchFamily="32" charset="0"/>
              </a:rPr>
              <a:t>I ti co mají povolenu agilitu musí být odborníci a i ti  pak mají zpravidla jen omezené možnosti měnit chování systému</a:t>
            </a:r>
          </a:p>
          <a:p>
            <a:pPr marL="914400" lvl="1" indent="-455613">
              <a:lnSpc>
                <a:spcPct val="80000"/>
              </a:lnSpc>
              <a:spcBef>
                <a:spcPts val="450"/>
              </a:spcBef>
              <a:buFont typeface="Arial Narrow" pitchFamily="32" charset="0"/>
              <a:buChar char="–"/>
              <a:tabLst>
                <a:tab pos="1084263" algn="l"/>
                <a:tab pos="1998663" algn="l"/>
                <a:tab pos="2913063" algn="l"/>
                <a:tab pos="3827463" algn="l"/>
                <a:tab pos="4741863" algn="l"/>
                <a:tab pos="5656263" algn="l"/>
                <a:tab pos="6570663" algn="l"/>
                <a:tab pos="7485063" algn="l"/>
                <a:tab pos="8399463" algn="l"/>
                <a:tab pos="9313863" algn="l"/>
                <a:tab pos="10228263" algn="l"/>
              </a:tabLst>
            </a:pPr>
            <a:r>
              <a:rPr lang="cs-CZ" sz="1800" dirty="0">
                <a:solidFill>
                  <a:srgbClr val="000000"/>
                </a:solidFill>
                <a:latin typeface="Arial Narrow" pitchFamily="32" charset="0"/>
              </a:rPr>
              <a:t>Nelze aplikovat postup pokus-omyl, např. tak jak je obvyklé u agilních </a:t>
            </a:r>
            <a:r>
              <a:rPr lang="cs-CZ" sz="1800" dirty="0" err="1">
                <a:solidFill>
                  <a:srgbClr val="000000"/>
                </a:solidFill>
                <a:latin typeface="Arial Narrow" pitchFamily="32" charset="0"/>
              </a:rPr>
              <a:t>form</a:t>
            </a:r>
            <a:r>
              <a:rPr lang="cs-CZ" sz="1800" dirty="0">
                <a:solidFill>
                  <a:srgbClr val="000000"/>
                </a:solidFill>
                <a:latin typeface="Arial Narrow" pitchFamily="32" charset="0"/>
              </a:rPr>
              <a:t> vývoje </a:t>
            </a:r>
          </a:p>
          <a:p>
            <a:pPr marL="531813" indent="-531813">
              <a:lnSpc>
                <a:spcPct val="80000"/>
              </a:lnSpc>
              <a:spcBef>
                <a:spcPts val="450"/>
              </a:spcBef>
              <a:buFont typeface="Arial Narrow" pitchFamily="32" charset="0"/>
              <a:buNone/>
              <a:tabLst>
                <a:tab pos="1084263" algn="l"/>
                <a:tab pos="1998663" algn="l"/>
                <a:tab pos="2913063" algn="l"/>
                <a:tab pos="3827463" algn="l"/>
                <a:tab pos="4741863" algn="l"/>
                <a:tab pos="5656263" algn="l"/>
                <a:tab pos="6570663" algn="l"/>
                <a:tab pos="7485063" algn="l"/>
                <a:tab pos="8399463" algn="l"/>
                <a:tab pos="9313863" algn="l"/>
                <a:tab pos="10228263" algn="l"/>
              </a:tabLst>
            </a:pPr>
            <a:endParaRPr lang="cs-CZ" sz="1800" dirty="0">
              <a:solidFill>
                <a:srgbClr val="000000"/>
              </a:solidFill>
              <a:latin typeface="Arial Narrow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527F313-59B5-497B-91F1-4DA0EB532714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36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685800" y="404813"/>
            <a:ext cx="7772400" cy="1223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3600">
                <a:solidFill>
                  <a:srgbClr val="000000"/>
                </a:solidFill>
                <a:latin typeface="Arial Narrow" pitchFamily="32" charset="0"/>
              </a:rPr>
              <a:t>Systémy, kdy je nutná agilita, sourcing, a znovupoužití - konfederace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0" y="1628775"/>
            <a:ext cx="9144000" cy="48958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90000"/>
              </a:lnSpc>
              <a:spcBef>
                <a:spcPts val="500"/>
              </a:spcBef>
              <a:buFont typeface="Arial Narrow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dirty="0">
                <a:solidFill>
                  <a:srgbClr val="000000"/>
                </a:solidFill>
                <a:latin typeface="Arial Narrow" pitchFamily="32" charset="0"/>
              </a:rPr>
              <a:t>Typické pro malé a střední podniky a některá řešení e-</a:t>
            </a:r>
            <a:r>
              <a:rPr lang="cs-CZ" dirty="0" err="1">
                <a:solidFill>
                  <a:srgbClr val="000000"/>
                </a:solidFill>
                <a:latin typeface="Arial Narrow" pitchFamily="32" charset="0"/>
              </a:rPr>
              <a:t>government</a:t>
            </a:r>
            <a:r>
              <a:rPr lang="cs-CZ" dirty="0">
                <a:solidFill>
                  <a:srgbClr val="000000"/>
                </a:solidFill>
                <a:latin typeface="Arial Narrow" pitchFamily="32" charset="0"/>
              </a:rPr>
              <a:t>, např. propojování úřadů</a:t>
            </a:r>
          </a:p>
          <a:p>
            <a:pPr marL="341313" indent="-341313">
              <a:lnSpc>
                <a:spcPct val="90000"/>
              </a:lnSpc>
              <a:spcBef>
                <a:spcPts val="500"/>
              </a:spcBef>
              <a:buFont typeface="Arial Narrow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dirty="0">
                <a:solidFill>
                  <a:srgbClr val="000000"/>
                </a:solidFill>
                <a:latin typeface="Arial Narrow" pitchFamily="32" charset="0"/>
              </a:rPr>
              <a:t>Je nutné použít </a:t>
            </a:r>
            <a:r>
              <a:rPr lang="cs-CZ" dirty="0" err="1">
                <a:solidFill>
                  <a:srgbClr val="000000"/>
                </a:solidFill>
                <a:latin typeface="Arial Narrow" pitchFamily="32" charset="0"/>
              </a:rPr>
              <a:t>legacy</a:t>
            </a:r>
            <a:r>
              <a:rPr lang="cs-CZ" dirty="0">
                <a:solidFill>
                  <a:srgbClr val="000000"/>
                </a:solidFill>
                <a:latin typeface="Arial Narrow" pitchFamily="32" charset="0"/>
              </a:rPr>
              <a:t> a produkty třetích stran </a:t>
            </a:r>
          </a:p>
          <a:p>
            <a:pPr marL="741363" lvl="1" indent="-284163">
              <a:lnSpc>
                <a:spcPct val="90000"/>
              </a:lnSpc>
              <a:spcBef>
                <a:spcPts val="500"/>
              </a:spcBef>
              <a:buFont typeface="Arial Narrow" pitchFamily="32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dirty="0">
                <a:solidFill>
                  <a:srgbClr val="000000"/>
                </a:solidFill>
                <a:latin typeface="Arial Narrow" pitchFamily="32" charset="0"/>
              </a:rPr>
              <a:t>bývají velké, jejich změny jsou drahé a nejsou na ně peníze, </a:t>
            </a:r>
          </a:p>
          <a:p>
            <a:pPr marL="741363" lvl="1" indent="-284163">
              <a:lnSpc>
                <a:spcPct val="90000"/>
              </a:lnSpc>
              <a:spcBef>
                <a:spcPts val="500"/>
              </a:spcBef>
              <a:buFont typeface="Arial Narrow" pitchFamily="32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dirty="0">
                <a:solidFill>
                  <a:srgbClr val="000000"/>
                </a:solidFill>
                <a:latin typeface="Arial Narrow" pitchFamily="32" charset="0"/>
              </a:rPr>
              <a:t>existují legislativní omezení, </a:t>
            </a:r>
          </a:p>
          <a:p>
            <a:pPr marL="741363" lvl="1" indent="-284163">
              <a:lnSpc>
                <a:spcPct val="90000"/>
              </a:lnSpc>
              <a:spcBef>
                <a:spcPts val="500"/>
              </a:spcBef>
              <a:buFont typeface="Arial Narrow" pitchFamily="32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dirty="0">
                <a:solidFill>
                  <a:srgbClr val="000000"/>
                </a:solidFill>
                <a:latin typeface="Arial Narrow" pitchFamily="32" charset="0"/>
              </a:rPr>
              <a:t>rozhraní má být srozumitelné pro uživatele </a:t>
            </a:r>
            <a:r>
              <a:rPr lang="cs-CZ" sz="1800" dirty="0">
                <a:solidFill>
                  <a:srgbClr val="000000"/>
                </a:solidFill>
                <a:latin typeface="Arial Narrow" pitchFamily="32" charset="0"/>
              </a:rPr>
              <a:t>(neškolené v IT)</a:t>
            </a:r>
            <a:r>
              <a:rPr lang="cs-CZ" dirty="0">
                <a:solidFill>
                  <a:srgbClr val="000000"/>
                </a:solidFill>
                <a:latin typeface="Arial Narrow" pitchFamily="32" charset="0"/>
              </a:rPr>
              <a:t>,</a:t>
            </a:r>
          </a:p>
          <a:p>
            <a:pPr marL="741363" lvl="1" indent="-284163">
              <a:lnSpc>
                <a:spcPct val="90000"/>
              </a:lnSpc>
              <a:spcBef>
                <a:spcPts val="500"/>
              </a:spcBef>
              <a:buFont typeface="Arial Narrow" pitchFamily="32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dirty="0">
                <a:solidFill>
                  <a:srgbClr val="000000"/>
                </a:solidFill>
                <a:latin typeface="Arial Narrow" pitchFamily="32" charset="0"/>
              </a:rPr>
              <a:t> požaduje se snadnost outsourcingu, …</a:t>
            </a:r>
          </a:p>
          <a:p>
            <a:pPr marL="341313" indent="-341313">
              <a:lnSpc>
                <a:spcPct val="90000"/>
              </a:lnSpc>
              <a:spcBef>
                <a:spcPts val="600"/>
              </a:spcBef>
              <a:buFont typeface="Arial Narrow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sz="2400" dirty="0">
                <a:solidFill>
                  <a:srgbClr val="000000"/>
                </a:solidFill>
                <a:latin typeface="Arial Narrow" pitchFamily="32" charset="0"/>
              </a:rPr>
              <a:t>Rozhraní musí umožňovat agilní změny byznys procesů používajících služby v SOA (rychlá reakce na změny)</a:t>
            </a:r>
          </a:p>
          <a:p>
            <a:pPr marL="341313" lvl="1" indent="-341313">
              <a:lnSpc>
                <a:spcPct val="90000"/>
              </a:lnSpc>
              <a:spcBef>
                <a:spcPts val="600"/>
              </a:spcBef>
              <a:buFont typeface="Arial Narrow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sz="2400" dirty="0">
                <a:solidFill>
                  <a:srgbClr val="000000"/>
                </a:solidFill>
                <a:latin typeface="Arial Narrow" pitchFamily="32" charset="0"/>
              </a:rPr>
              <a:t>Tlak na outsourcing resp. využívání </a:t>
            </a:r>
            <a:r>
              <a:rPr lang="cs-CZ" sz="2400" dirty="0" err="1">
                <a:solidFill>
                  <a:srgbClr val="000000"/>
                </a:solidFill>
                <a:latin typeface="Arial Narrow" pitchFamily="32" charset="0"/>
              </a:rPr>
              <a:t>cloudů</a:t>
            </a:r>
            <a:endParaRPr lang="cs-CZ" sz="2400" dirty="0">
              <a:solidFill>
                <a:srgbClr val="000000"/>
              </a:solidFill>
              <a:latin typeface="Arial Narrow" pitchFamily="32" charset="0"/>
            </a:endParaRPr>
          </a:p>
          <a:p>
            <a:pPr marL="341313" indent="-341313">
              <a:lnSpc>
                <a:spcPct val="90000"/>
              </a:lnSpc>
              <a:spcBef>
                <a:spcPts val="600"/>
              </a:spcBef>
              <a:buFont typeface="Arial Narrow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sz="2400" dirty="0">
                <a:solidFill>
                  <a:srgbClr val="000000"/>
                </a:solidFill>
                <a:latin typeface="Arial Narrow" pitchFamily="32" charset="0"/>
              </a:rPr>
              <a:t>Využívání existujícího </a:t>
            </a:r>
            <a:r>
              <a:rPr lang="cs-CZ" sz="2400" dirty="0" err="1">
                <a:solidFill>
                  <a:srgbClr val="000000"/>
                </a:solidFill>
                <a:latin typeface="Arial Narrow" pitchFamily="32" charset="0"/>
              </a:rPr>
              <a:t>know</a:t>
            </a:r>
            <a:r>
              <a:rPr lang="cs-CZ" sz="2400" dirty="0">
                <a:solidFill>
                  <a:srgbClr val="000000"/>
                </a:solidFill>
                <a:latin typeface="Arial Narrow" pitchFamily="32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Arial Narrow" pitchFamily="32" charset="0"/>
              </a:rPr>
              <a:t>how</a:t>
            </a:r>
            <a:r>
              <a:rPr lang="cs-CZ" sz="2400" dirty="0">
                <a:solidFill>
                  <a:srgbClr val="000000"/>
                </a:solidFill>
                <a:latin typeface="Arial Narrow" pitchFamily="32" charset="0"/>
              </a:rPr>
              <a:t> je nutností </a:t>
            </a:r>
          </a:p>
          <a:p>
            <a:pPr marL="741363" lvl="1" indent="-284163">
              <a:lnSpc>
                <a:spcPct val="90000"/>
              </a:lnSpc>
              <a:spcBef>
                <a:spcPts val="500"/>
              </a:spcBef>
              <a:buFont typeface="Arial Narrow" pitchFamily="32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dirty="0">
                <a:solidFill>
                  <a:srgbClr val="000000"/>
                </a:solidFill>
                <a:latin typeface="Arial Narrow" pitchFamily="32" charset="0"/>
              </a:rPr>
              <a:t>Realistické nároky na zaškolování koncových uživatelů</a:t>
            </a:r>
          </a:p>
          <a:p>
            <a:pPr marL="741363" lvl="1" indent="-284163">
              <a:lnSpc>
                <a:spcPct val="90000"/>
              </a:lnSpc>
              <a:spcBef>
                <a:spcPts val="500"/>
              </a:spcBef>
              <a:buFont typeface="Arial Narrow" pitchFamily="32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dirty="0">
                <a:solidFill>
                  <a:srgbClr val="000000"/>
                </a:solidFill>
                <a:latin typeface="Arial Narrow" pitchFamily="32" charset="0"/>
              </a:rPr>
              <a:t>Snazší záběh a hladší provoz</a:t>
            </a:r>
          </a:p>
          <a:p>
            <a:pPr marL="741363" lvl="1" indent="-284163">
              <a:lnSpc>
                <a:spcPct val="90000"/>
              </a:lnSpc>
              <a:spcBef>
                <a:spcPts val="500"/>
              </a:spcBef>
              <a:buFont typeface="Arial Narrow" pitchFamily="32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dirty="0">
                <a:solidFill>
                  <a:srgbClr val="000000"/>
                </a:solidFill>
                <a:latin typeface="Arial Narrow" pitchFamily="32" charset="0"/>
              </a:rPr>
              <a:t>Nízké náklady a možnost postupné i agilní implementace </a:t>
            </a:r>
            <a:endParaRPr lang="cs-CZ" dirty="0" smtClean="0">
              <a:solidFill>
                <a:srgbClr val="000000"/>
              </a:solidFill>
              <a:latin typeface="Arial Narrow" pitchFamily="32" charset="0"/>
            </a:endParaRPr>
          </a:p>
          <a:p>
            <a:pPr lvl="1">
              <a:lnSpc>
                <a:spcPct val="9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cs-CZ" sz="2400" dirty="0">
              <a:solidFill>
                <a:srgbClr val="000000"/>
              </a:solidFill>
              <a:latin typeface="Arial Narrow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614E09C-34A3-4D8F-BAD3-4594AD8C2596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37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250825" y="333375"/>
            <a:ext cx="8362950" cy="1425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3200">
                <a:solidFill>
                  <a:srgbClr val="000000"/>
                </a:solidFill>
                <a:latin typeface="Arial Narrow" pitchFamily="32" charset="0"/>
              </a:rPr>
              <a:t>Systémy, kdy je nutná agilita, sourcing, a znovupoužívání: vlastnosti řešení</a:t>
            </a:r>
          </a:p>
        </p:txBody>
      </p:sp>
      <p:sp>
        <p:nvSpPr>
          <p:cNvPr id="33796" name="Text Box 3"/>
          <p:cNvSpPr txBox="1">
            <a:spLocks noChangeArrowheads="1"/>
          </p:cNvSpPr>
          <p:nvPr/>
        </p:nvSpPr>
        <p:spPr bwMode="auto">
          <a:xfrm>
            <a:off x="0" y="1989138"/>
            <a:ext cx="8686800" cy="4679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lnSpc>
                <a:spcPct val="80000"/>
              </a:lnSpc>
              <a:spcBef>
                <a:spcPts val="700"/>
              </a:spcBef>
              <a:buFont typeface="Arial Narrow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 dirty="0">
                <a:solidFill>
                  <a:srgbClr val="000000"/>
                </a:solidFill>
                <a:latin typeface="Arial Narrow" pitchFamily="32" charset="0"/>
              </a:rPr>
              <a:t>Služby, které jsou partnery v komunikaci, se nemusí obvykle vyhledávat, protože jsou známi a nemusí se měnit, nebo se vyhledávají prostředky mimo systém (ručně)  </a:t>
            </a:r>
          </a:p>
          <a:p>
            <a:pPr marL="741363" lvl="1" indent="-284163">
              <a:lnSpc>
                <a:spcPct val="80000"/>
              </a:lnSpc>
              <a:spcBef>
                <a:spcPts val="600"/>
              </a:spcBef>
              <a:buFont typeface="Arial Narrow" pitchFamily="32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 dirty="0">
                <a:solidFill>
                  <a:srgbClr val="000000"/>
                </a:solidFill>
                <a:latin typeface="Arial Narrow" pitchFamily="32" charset="0"/>
              </a:rPr>
              <a:t>  Rozhraní služeb lze dohadovat ad hoc, partneři v komunikaci jsou „prověření“ , normy výhodou – ne nutností</a:t>
            </a:r>
          </a:p>
          <a:p>
            <a:pPr marL="741363" lvl="1" indent="-284163">
              <a:lnSpc>
                <a:spcPct val="80000"/>
              </a:lnSpc>
              <a:spcBef>
                <a:spcPts val="600"/>
              </a:spcBef>
              <a:buFont typeface="Arial Narrow" pitchFamily="32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 dirty="0">
                <a:solidFill>
                  <a:srgbClr val="000000"/>
                </a:solidFill>
                <a:latin typeface="Arial Narrow" pitchFamily="32" charset="0"/>
              </a:rPr>
              <a:t>Služby </a:t>
            </a:r>
            <a:r>
              <a:rPr lang="cs-CZ" sz="2200" dirty="0">
                <a:solidFill>
                  <a:srgbClr val="000000"/>
                </a:solidFill>
              </a:rPr>
              <a:t>nemusí být </a:t>
            </a:r>
            <a:r>
              <a:rPr lang="cs-CZ" sz="2400" dirty="0">
                <a:solidFill>
                  <a:srgbClr val="000000"/>
                </a:solidFill>
              </a:rPr>
              <a:t>(</a:t>
            </a:r>
            <a:r>
              <a:rPr lang="cs-CZ" sz="2400" dirty="0">
                <a:solidFill>
                  <a:srgbClr val="000000"/>
                </a:solidFill>
                <a:latin typeface="Arial Narrow" pitchFamily="32" charset="0"/>
              </a:rPr>
              <a:t>webové služby) ve smyslu norem  </a:t>
            </a:r>
          </a:p>
          <a:p>
            <a:pPr lvl="2">
              <a:lnSpc>
                <a:spcPct val="80000"/>
              </a:lnSpc>
              <a:spcBef>
                <a:spcPts val="600"/>
              </a:spcBef>
              <a:buFont typeface="Arial Narrow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 dirty="0">
                <a:solidFill>
                  <a:srgbClr val="000000"/>
                </a:solidFill>
                <a:latin typeface="Arial Narrow" pitchFamily="32" charset="0"/>
              </a:rPr>
              <a:t>Pokud se používají webové služby, nemusí nutně vyhovovat všem normám, jak je prosazuje OASIS w3c a jiní. Webová služba je pak intuitivně spíše libovolná funkcionalita dosažitelná přes web. </a:t>
            </a:r>
          </a:p>
          <a:p>
            <a:pPr lvl="2">
              <a:lnSpc>
                <a:spcPct val="80000"/>
              </a:lnSpc>
              <a:spcBef>
                <a:spcPts val="600"/>
              </a:spcBef>
              <a:buFont typeface="Arial Narrow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 dirty="0">
                <a:solidFill>
                  <a:srgbClr val="000000"/>
                </a:solidFill>
                <a:latin typeface="Arial Narrow" pitchFamily="32" charset="0"/>
              </a:rPr>
              <a:t>Složitost norem může implikovat složitost používání a také nežádoucí tlak na změnu osvědčených postupů a použití jemnozrnných  služeb což zhoršuje vlastnosti </a:t>
            </a:r>
            <a:r>
              <a:rPr lang="cs-CZ" sz="2400" dirty="0" smtClean="0">
                <a:solidFill>
                  <a:srgbClr val="000000"/>
                </a:solidFill>
                <a:latin typeface="Arial Narrow" pitchFamily="32" charset="0"/>
              </a:rPr>
              <a:t>systému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Arial Narrow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 dirty="0" smtClean="0">
                <a:solidFill>
                  <a:srgbClr val="000000"/>
                </a:solidFill>
                <a:latin typeface="Arial Narrow" pitchFamily="32" charset="0"/>
              </a:rPr>
              <a:t> Používání </a:t>
            </a:r>
            <a:r>
              <a:rPr lang="cs-CZ" sz="2400" dirty="0">
                <a:solidFill>
                  <a:srgbClr val="000000"/>
                </a:solidFill>
                <a:latin typeface="Arial Narrow" pitchFamily="32" charset="0"/>
              </a:rPr>
              <a:t>norem je věcí dohod, případně legislativy.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Arial Narrow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sz="2400" dirty="0" smtClean="0">
              <a:solidFill>
                <a:srgbClr val="000000"/>
              </a:solidFill>
              <a:latin typeface="Arial Narrow" pitchFamily="32" charset="0"/>
            </a:endParaRPr>
          </a:p>
          <a:p>
            <a:pPr lvl="2">
              <a:lnSpc>
                <a:spcPct val="80000"/>
              </a:lnSpc>
              <a:spcBef>
                <a:spcPts val="600"/>
              </a:spcBef>
              <a:buFont typeface="Arial Narrow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sz="2400" dirty="0">
              <a:solidFill>
                <a:srgbClr val="000000"/>
              </a:solidFill>
              <a:latin typeface="Arial Narrow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9D245DC-9194-42BE-A9BC-24C068FD454C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38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250825" y="333375"/>
            <a:ext cx="8362950" cy="1425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3200">
                <a:solidFill>
                  <a:srgbClr val="000000"/>
                </a:solidFill>
                <a:latin typeface="Arial Narrow" pitchFamily="32" charset="0"/>
              </a:rPr>
              <a:t>Systémy, kdy je nutná agilita, sourcing, a znovupoužití: vlastnosti řešení 2</a:t>
            </a:r>
          </a:p>
        </p:txBody>
      </p:sp>
      <p:sp>
        <p:nvSpPr>
          <p:cNvPr id="34820" name="Text Box 3"/>
          <p:cNvSpPr txBox="1">
            <a:spLocks noChangeArrowheads="1"/>
          </p:cNvSpPr>
          <p:nvPr/>
        </p:nvSpPr>
        <p:spPr bwMode="auto">
          <a:xfrm>
            <a:off x="457200" y="1989138"/>
            <a:ext cx="8229600" cy="4679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lnSpc>
                <a:spcPct val="80000"/>
              </a:lnSpc>
              <a:spcBef>
                <a:spcPts val="700"/>
              </a:spcBef>
              <a:buFont typeface="Arial Narrow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>
                <a:solidFill>
                  <a:srgbClr val="000000"/>
                </a:solidFill>
                <a:latin typeface="Arial Narrow" pitchFamily="32" charset="0"/>
              </a:rPr>
              <a:t>Služby poskytující  uživatelské  funkce jsou většinou velké, často legacy, často je nutné omezené využívání norem, do chodu služeb mohou zasahovat uživatelé on-line,</a:t>
            </a:r>
          </a:p>
          <a:p>
            <a:pPr marL="741363" lvl="1" indent="-284163">
              <a:lnSpc>
                <a:spcPct val="80000"/>
              </a:lnSpc>
              <a:spcBef>
                <a:spcPts val="600"/>
              </a:spcBef>
              <a:buFont typeface="Arial Narrow" pitchFamily="32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>
                <a:solidFill>
                  <a:srgbClr val="000000"/>
                </a:solidFill>
                <a:latin typeface="Arial Narrow" pitchFamily="32" charset="0"/>
              </a:rPr>
              <a:t>  Nejen klasická výměna zpráv a web, </a:t>
            </a:r>
          </a:p>
          <a:p>
            <a:pPr lvl="2">
              <a:lnSpc>
                <a:spcPct val="80000"/>
              </a:lnSpc>
              <a:spcBef>
                <a:spcPts val="500"/>
              </a:spcBef>
              <a:buFont typeface="Arial Narrow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>
                <a:solidFill>
                  <a:srgbClr val="000000"/>
                </a:solidFill>
                <a:latin typeface="Arial Narrow" pitchFamily="32" charset="0"/>
              </a:rPr>
              <a:t>Využívání datových úložišť a úložišť zpráv, probereme později</a:t>
            </a:r>
          </a:p>
          <a:p>
            <a:pPr marL="741363" lvl="1" indent="-284163">
              <a:lnSpc>
                <a:spcPct val="80000"/>
              </a:lnSpc>
              <a:spcBef>
                <a:spcPts val="600"/>
              </a:spcBef>
              <a:buFont typeface="Arial Narrow" pitchFamily="32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>
                <a:solidFill>
                  <a:srgbClr val="000000"/>
                </a:solidFill>
                <a:latin typeface="Arial Narrow" pitchFamily="32" charset="0"/>
              </a:rPr>
              <a:t>  Zprávy a obvykle i služby mají být uživatelsky orientované a sémanticky bohaté a tedy hrubozrnné (coarse grained), výměna dokumentů, </a:t>
            </a:r>
          </a:p>
          <a:p>
            <a:pPr marL="741363" lvl="1" indent="-284163">
              <a:lnSpc>
                <a:spcPct val="80000"/>
              </a:lnSpc>
              <a:spcBef>
                <a:spcPts val="600"/>
              </a:spcBef>
              <a:buFont typeface="Arial Narrow" pitchFamily="32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>
                <a:solidFill>
                  <a:srgbClr val="000000"/>
                </a:solidFill>
                <a:latin typeface="Arial Narrow" pitchFamily="32" charset="0"/>
              </a:rPr>
              <a:t>  Někdy je nutné v komunikaci používat datová úložiště (pro integraci dávkových systémů, a pro implementaci sofistikovaných variant komunikace), dokonce i datové proudy</a:t>
            </a:r>
          </a:p>
          <a:p>
            <a:pPr marL="741363" lvl="1" indent="-284163">
              <a:lnSpc>
                <a:spcPct val="80000"/>
              </a:lnSpc>
              <a:spcBef>
                <a:spcPts val="600"/>
              </a:spcBef>
              <a:buFont typeface="Arial Narrow" pitchFamily="32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>
                <a:solidFill>
                  <a:srgbClr val="000000"/>
                </a:solidFill>
                <a:latin typeface="Arial Narrow" pitchFamily="32" charset="0"/>
              </a:rPr>
              <a:t>Lze u databázově orientovaných systémů použít i uložené procedury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739BE3B-97D5-46E4-9E27-0C29E627EF43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39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468313" y="242888"/>
            <a:ext cx="8424862" cy="2041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3200">
                <a:solidFill>
                  <a:srgbClr val="000000"/>
                </a:solidFill>
              </a:rPr>
              <a:t>Systémy, kdy je nutná agilita, sourcing, a znovupoužívání (malé a střední podniky, e-government …)</a:t>
            </a:r>
            <a:br>
              <a:rPr lang="cs-CZ" sz="3200">
                <a:solidFill>
                  <a:srgbClr val="000000"/>
                </a:solidFill>
              </a:rPr>
            </a:br>
            <a:endParaRPr lang="cs-CZ" sz="3200">
              <a:solidFill>
                <a:srgbClr val="000000"/>
              </a:solidFill>
            </a:endParaRPr>
          </a:p>
        </p:txBody>
      </p:sp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395288" y="1981200"/>
            <a:ext cx="8367712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989013" lvl="1" indent="-531813">
              <a:spcBef>
                <a:spcPts val="700"/>
              </a:spcBef>
              <a:buFont typeface="Arial" charset="0"/>
              <a:buChar char="–"/>
              <a:tabLst>
                <a:tab pos="1158875" algn="l"/>
                <a:tab pos="2073275" algn="l"/>
                <a:tab pos="2987675" algn="l"/>
                <a:tab pos="3902075" algn="l"/>
                <a:tab pos="4816475" algn="l"/>
                <a:tab pos="5730875" algn="l"/>
                <a:tab pos="6645275" algn="l"/>
                <a:tab pos="7559675" algn="l"/>
                <a:tab pos="8474075" algn="l"/>
                <a:tab pos="9388475" algn="l"/>
                <a:tab pos="10302875" algn="l"/>
              </a:tabLst>
            </a:pPr>
            <a:r>
              <a:rPr lang="cs-CZ" sz="2800">
                <a:solidFill>
                  <a:srgbClr val="000000"/>
                </a:solidFill>
              </a:rPr>
              <a:t>Je nutné použít legacy (jsou velké, změna je drahá a nejsou na ni peníze, je nutné vyhovět legislativě, rozhraní služeb má být srozumitelné pro neškolené uživatele, snadnost outsourcingu, použití toho, co funguje, …)</a:t>
            </a:r>
          </a:p>
          <a:p>
            <a:pPr marL="989013" lvl="1" indent="-531813">
              <a:spcBef>
                <a:spcPts val="700"/>
              </a:spcBef>
              <a:buFont typeface="Arial" charset="0"/>
              <a:buChar char="–"/>
              <a:tabLst>
                <a:tab pos="1158875" algn="l"/>
                <a:tab pos="2073275" algn="l"/>
                <a:tab pos="2987675" algn="l"/>
                <a:tab pos="3902075" algn="l"/>
                <a:tab pos="4816475" algn="l"/>
                <a:tab pos="5730875" algn="l"/>
                <a:tab pos="6645275" algn="l"/>
                <a:tab pos="7559675" algn="l"/>
                <a:tab pos="8474075" algn="l"/>
                <a:tab pos="9388475" algn="l"/>
                <a:tab pos="10302875" algn="l"/>
              </a:tabLst>
            </a:pPr>
            <a:r>
              <a:rPr lang="cs-CZ" sz="2800">
                <a:solidFill>
                  <a:srgbClr val="000000"/>
                </a:solidFill>
              </a:rPr>
              <a:t>Rozhraní musí umožňovat-usnadňovat agilní změny procesů</a:t>
            </a:r>
          </a:p>
          <a:p>
            <a:pPr marL="989013" lvl="1" indent="-531813">
              <a:spcBef>
                <a:spcPts val="700"/>
              </a:spcBef>
              <a:buFont typeface="Arial" charset="0"/>
              <a:buChar char="–"/>
              <a:tabLst>
                <a:tab pos="1158875" algn="l"/>
                <a:tab pos="2073275" algn="l"/>
                <a:tab pos="2987675" algn="l"/>
                <a:tab pos="3902075" algn="l"/>
                <a:tab pos="4816475" algn="l"/>
                <a:tab pos="5730875" algn="l"/>
                <a:tab pos="6645275" algn="l"/>
                <a:tab pos="7559675" algn="l"/>
                <a:tab pos="8474075" algn="l"/>
                <a:tab pos="9388475" algn="l"/>
                <a:tab pos="10302875" algn="l"/>
              </a:tabLst>
            </a:pPr>
            <a:r>
              <a:rPr lang="cs-CZ" sz="2800">
                <a:solidFill>
                  <a:srgbClr val="000000"/>
                </a:solidFill>
              </a:rPr>
              <a:t>Je žádoucí využívat existující know-how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Pohled na architekturu SW            (mírně zjednodušeno)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 smtClean="0"/>
              <a:t>Podprogramy, 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Objekty: Skupiny podprogramů se společnými daty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Komponenty: propojené skupiny objektů či komponent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 Aplikace: Funkčně propojené skupiny komponent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 Systémy: Spolupracující soubory (sítě)aplikací případně i systémů s různou mírou formalizace (varianty:katedrála, město nebo bazar či favela) a s různou mírou autonomie  </a:t>
            </a:r>
            <a:endParaRPr lang="cs-CZ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A092E5D-4DFB-44CE-93E9-D3A36B7B8BAD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40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685800" y="188913"/>
            <a:ext cx="7772400" cy="1563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3200" dirty="0">
                <a:solidFill>
                  <a:srgbClr val="000000"/>
                </a:solidFill>
              </a:rPr>
              <a:t>Systémy pro velké podniky na </a:t>
            </a:r>
            <a:r>
              <a:rPr lang="cs-CZ" sz="3200" dirty="0" smtClean="0">
                <a:solidFill>
                  <a:srgbClr val="000000"/>
                </a:solidFill>
              </a:rPr>
              <a:t>klíč, byznys   </a:t>
            </a:r>
            <a:r>
              <a:rPr lang="cs-CZ" sz="3200" dirty="0">
                <a:solidFill>
                  <a:srgbClr val="000000"/>
                </a:solidFill>
              </a:rPr>
              <a:t>partner se zpravidla vyhledává</a:t>
            </a:r>
          </a:p>
        </p:txBody>
      </p:sp>
      <p:sp>
        <p:nvSpPr>
          <p:cNvPr id="36868" name="Text Box 3"/>
          <p:cNvSpPr txBox="1">
            <a:spLocks noChangeArrowheads="1"/>
          </p:cNvSpPr>
          <p:nvPr/>
        </p:nvSpPr>
        <p:spPr bwMode="auto">
          <a:xfrm>
            <a:off x="250825" y="1773238"/>
            <a:ext cx="8281615" cy="4679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609600" indent="-608013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</a:pPr>
            <a:r>
              <a:rPr lang="cs-CZ" sz="2800" dirty="0">
                <a:solidFill>
                  <a:srgbClr val="000000"/>
                </a:solidFill>
              </a:rPr>
              <a:t>Hlavní výhoda pro uživatele</a:t>
            </a:r>
          </a:p>
          <a:p>
            <a:pPr marL="609600" indent="-608013">
              <a:lnSpc>
                <a:spcPct val="80000"/>
              </a:lnSpc>
              <a:spcBef>
                <a:spcPts val="600"/>
              </a:spcBef>
              <a:buFont typeface="Arial" charset="0"/>
              <a:buChar char="–"/>
              <a:tabLst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</a:pPr>
            <a:r>
              <a:rPr lang="cs-CZ" sz="2400" dirty="0">
                <a:solidFill>
                  <a:srgbClr val="000000"/>
                </a:solidFill>
              </a:rPr>
              <a:t>Malá pravděpodobnost krachu projektu v důsledku volby osvědčeného dodavatele, je to i alibi pro management uživatele</a:t>
            </a:r>
            <a:r>
              <a:rPr lang="cs-CZ" sz="2400" b="1" dirty="0">
                <a:solidFill>
                  <a:srgbClr val="000000"/>
                </a:solidFill>
              </a:rPr>
              <a:t> </a:t>
            </a:r>
          </a:p>
          <a:p>
            <a:pPr marL="609600" indent="-608013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</a:pPr>
            <a:r>
              <a:rPr lang="cs-CZ" sz="2800" dirty="0">
                <a:solidFill>
                  <a:srgbClr val="000000"/>
                </a:solidFill>
              </a:rPr>
              <a:t>Princip řešení a jeho výhody pro dodavatele</a:t>
            </a:r>
          </a:p>
          <a:p>
            <a:pPr marL="609600" indent="-608013">
              <a:lnSpc>
                <a:spcPct val="80000"/>
              </a:lnSpc>
              <a:spcBef>
                <a:spcPts val="700"/>
              </a:spcBef>
              <a:buFont typeface="Arial" charset="0"/>
              <a:buChar char="•"/>
              <a:tabLst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</a:pPr>
            <a:r>
              <a:rPr lang="cs-CZ" sz="3200" b="1" dirty="0">
                <a:solidFill>
                  <a:srgbClr val="000000"/>
                </a:solidFill>
              </a:rPr>
              <a:t>Mnoho</a:t>
            </a:r>
            <a:r>
              <a:rPr lang="cs-CZ" sz="2800" b="1" dirty="0">
                <a:solidFill>
                  <a:srgbClr val="000000"/>
                </a:solidFill>
              </a:rPr>
              <a:t> malých služeb a použití standardů, aby se dosáhlo </a:t>
            </a:r>
            <a:r>
              <a:rPr lang="cs-CZ" sz="2800" b="1" dirty="0" smtClean="0">
                <a:solidFill>
                  <a:srgbClr val="000000"/>
                </a:solidFill>
              </a:rPr>
              <a:t>univerzality</a:t>
            </a:r>
          </a:p>
          <a:p>
            <a:pPr marL="609600" indent="-608013">
              <a:lnSpc>
                <a:spcPct val="80000"/>
              </a:lnSpc>
              <a:spcBef>
                <a:spcPts val="700"/>
              </a:spcBef>
              <a:tabLst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</a:pPr>
            <a:r>
              <a:rPr lang="cs-CZ" sz="3200" dirty="0" smtClean="0">
                <a:solidFill>
                  <a:srgbClr val="000000"/>
                </a:solidFill>
              </a:rPr>
              <a:t>Nevýhoda</a:t>
            </a:r>
          </a:p>
          <a:p>
            <a:pPr marL="609600" indent="-608013">
              <a:lnSpc>
                <a:spcPct val="80000"/>
              </a:lnSpc>
              <a:spcBef>
                <a:spcPts val="700"/>
              </a:spcBef>
              <a:buFont typeface="Arial" pitchFamily="34" charset="0"/>
              <a:buChar char="•"/>
              <a:tabLst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</a:pPr>
            <a:r>
              <a:rPr lang="cs-CZ" sz="3200" dirty="0" smtClean="0">
                <a:solidFill>
                  <a:srgbClr val="000000"/>
                </a:solidFill>
              </a:rPr>
              <a:t>Pro malé firmy (uživatelé a většinou i dodavatelé) drahé, obtížně zvládnutelné, potřeba měnit byznys procesy</a:t>
            </a:r>
            <a:endParaRPr lang="cs-CZ" sz="3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/>
          <p:cNvSpPr txBox="1">
            <a:spLocks noChangeArrowheads="1"/>
          </p:cNvSpPr>
          <p:nvPr/>
        </p:nvSpPr>
        <p:spPr bwMode="auto">
          <a:xfrm>
            <a:off x="685800" y="403225"/>
            <a:ext cx="7772400" cy="1554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3200" dirty="0">
                <a:solidFill>
                  <a:srgbClr val="000000"/>
                </a:solidFill>
              </a:rPr>
              <a:t>Výhody malých služeb z hlediska </a:t>
            </a:r>
            <a:r>
              <a:rPr lang="cs-CZ" sz="3200" dirty="0" smtClean="0">
                <a:solidFill>
                  <a:srgbClr val="000000"/>
                </a:solidFill>
              </a:rPr>
              <a:t>velkého dodavatele, nevýhody pro malého uživatele</a:t>
            </a:r>
            <a:r>
              <a:rPr lang="cs-CZ" sz="3200" dirty="0">
                <a:solidFill>
                  <a:srgbClr val="000000"/>
                </a:solidFill>
              </a:rPr>
              <a:t/>
            </a:r>
            <a:br>
              <a:rPr lang="cs-CZ" sz="3200" dirty="0">
                <a:solidFill>
                  <a:srgbClr val="000000"/>
                </a:solidFill>
              </a:rPr>
            </a:br>
            <a:endParaRPr lang="cs-CZ" sz="3200" dirty="0">
              <a:solidFill>
                <a:srgbClr val="000000"/>
              </a:solidFill>
            </a:endParaRPr>
          </a:p>
        </p:txBody>
      </p:sp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685800" y="1981200"/>
            <a:ext cx="7772400" cy="4421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989013" lvl="1" indent="-531813">
              <a:lnSpc>
                <a:spcPct val="80000"/>
              </a:lnSpc>
              <a:spcBef>
                <a:spcPts val="600"/>
              </a:spcBef>
              <a:buFont typeface="Arial" charset="0"/>
              <a:buChar char="–"/>
              <a:tabLst>
                <a:tab pos="1158875" algn="l"/>
                <a:tab pos="2073275" algn="l"/>
                <a:tab pos="2987675" algn="l"/>
                <a:tab pos="3902075" algn="l"/>
                <a:tab pos="4816475" algn="l"/>
                <a:tab pos="5730875" algn="l"/>
                <a:tab pos="6645275" algn="l"/>
                <a:tab pos="7559675" algn="l"/>
                <a:tab pos="8474075" algn="l"/>
                <a:tab pos="9388475" algn="l"/>
                <a:tab pos="10302875" algn="l"/>
              </a:tabLst>
            </a:pPr>
            <a:r>
              <a:rPr lang="cs-CZ" sz="2400">
                <a:solidFill>
                  <a:srgbClr val="000000"/>
                </a:solidFill>
              </a:rPr>
              <a:t>Zákazník se obvykle stane závislý na dodavateli</a:t>
            </a:r>
          </a:p>
          <a:p>
            <a:pPr marL="1371600" lvl="2" indent="-457200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1158875" algn="l"/>
                <a:tab pos="2073275" algn="l"/>
                <a:tab pos="2987675" algn="l"/>
                <a:tab pos="3902075" algn="l"/>
                <a:tab pos="4816475" algn="l"/>
                <a:tab pos="5730875" algn="l"/>
                <a:tab pos="6645275" algn="l"/>
                <a:tab pos="7559675" algn="l"/>
                <a:tab pos="8474075" algn="l"/>
                <a:tab pos="9388475" algn="l"/>
                <a:tab pos="10302875" algn="l"/>
              </a:tabLst>
            </a:pPr>
            <a:r>
              <a:rPr lang="cs-CZ" sz="2400">
                <a:solidFill>
                  <a:srgbClr val="000000"/>
                </a:solidFill>
              </a:rPr>
              <a:t>antivzor </a:t>
            </a:r>
            <a:r>
              <a:rPr lang="cs-CZ" sz="2400" i="1">
                <a:solidFill>
                  <a:srgbClr val="000000"/>
                </a:solidFill>
              </a:rPr>
              <a:t>vendor lock in</a:t>
            </a:r>
            <a:r>
              <a:rPr lang="cs-CZ" sz="2400">
                <a:solidFill>
                  <a:srgbClr val="000000"/>
                </a:solidFill>
              </a:rPr>
              <a:t> a do jisté míry i </a:t>
            </a:r>
            <a:r>
              <a:rPr lang="cs-CZ" sz="2400" i="1">
                <a:solidFill>
                  <a:srgbClr val="000000"/>
                </a:solidFill>
              </a:rPr>
              <a:t>fine-grained services</a:t>
            </a:r>
          </a:p>
          <a:p>
            <a:pPr marL="989013" lvl="1" indent="-531813">
              <a:lnSpc>
                <a:spcPct val="80000"/>
              </a:lnSpc>
              <a:spcBef>
                <a:spcPts val="600"/>
              </a:spcBef>
              <a:buFont typeface="Arial" charset="0"/>
              <a:buChar char="–"/>
              <a:tabLst>
                <a:tab pos="1158875" algn="l"/>
                <a:tab pos="2073275" algn="l"/>
                <a:tab pos="2987675" algn="l"/>
                <a:tab pos="3902075" algn="l"/>
                <a:tab pos="4816475" algn="l"/>
                <a:tab pos="5730875" algn="l"/>
                <a:tab pos="6645275" algn="l"/>
                <a:tab pos="7559675" algn="l"/>
                <a:tab pos="8474075" algn="l"/>
                <a:tab pos="9388475" algn="l"/>
                <a:tab pos="10302875" algn="l"/>
              </a:tabLst>
            </a:pPr>
            <a:r>
              <a:rPr lang="cs-CZ" sz="2400">
                <a:solidFill>
                  <a:srgbClr val="000000"/>
                </a:solidFill>
              </a:rPr>
              <a:t>Dají se využít (zlo)zvyky a dovednosti objektového vývoje</a:t>
            </a:r>
          </a:p>
          <a:p>
            <a:pPr marL="989013" lvl="1" indent="-531813">
              <a:lnSpc>
                <a:spcPct val="80000"/>
              </a:lnSpc>
              <a:spcBef>
                <a:spcPts val="600"/>
              </a:spcBef>
              <a:buFont typeface="Arial" charset="0"/>
              <a:buChar char="–"/>
              <a:tabLst>
                <a:tab pos="1158875" algn="l"/>
                <a:tab pos="2073275" algn="l"/>
                <a:tab pos="2987675" algn="l"/>
                <a:tab pos="3902075" algn="l"/>
                <a:tab pos="4816475" algn="l"/>
                <a:tab pos="5730875" algn="l"/>
                <a:tab pos="6645275" algn="l"/>
                <a:tab pos="7559675" algn="l"/>
                <a:tab pos="8474075" algn="l"/>
                <a:tab pos="9388475" algn="l"/>
                <a:tab pos="10302875" algn="l"/>
              </a:tabLst>
            </a:pPr>
            <a:r>
              <a:rPr lang="cs-CZ" sz="2400">
                <a:solidFill>
                  <a:srgbClr val="000000"/>
                </a:solidFill>
              </a:rPr>
              <a:t>V principu velmi silné, ale pracné na vývoj i údržbu (viz asembler kontra  Java)</a:t>
            </a:r>
          </a:p>
          <a:p>
            <a:pPr marL="1371600" lvl="2" indent="-457200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1158875" algn="l"/>
                <a:tab pos="2073275" algn="l"/>
                <a:tab pos="2987675" algn="l"/>
                <a:tab pos="3902075" algn="l"/>
                <a:tab pos="4816475" algn="l"/>
                <a:tab pos="5730875" algn="l"/>
                <a:tab pos="6645275" algn="l"/>
                <a:tab pos="7559675" algn="l"/>
                <a:tab pos="8474075" algn="l"/>
                <a:tab pos="9388475" algn="l"/>
                <a:tab pos="10302875" algn="l"/>
              </a:tabLst>
            </a:pPr>
            <a:r>
              <a:rPr lang="cs-CZ" sz="2400">
                <a:solidFill>
                  <a:srgbClr val="000000"/>
                </a:solidFill>
              </a:rPr>
              <a:t>Další příčina závislosti na dodavateli</a:t>
            </a:r>
          </a:p>
          <a:p>
            <a:pPr marL="989013" lvl="1" indent="-531813">
              <a:lnSpc>
                <a:spcPct val="80000"/>
              </a:lnSpc>
              <a:spcBef>
                <a:spcPts val="600"/>
              </a:spcBef>
              <a:buFont typeface="Arial" charset="0"/>
              <a:buChar char="–"/>
              <a:tabLst>
                <a:tab pos="1158875" algn="l"/>
                <a:tab pos="2073275" algn="l"/>
                <a:tab pos="2987675" algn="l"/>
                <a:tab pos="3902075" algn="l"/>
                <a:tab pos="4816475" algn="l"/>
                <a:tab pos="5730875" algn="l"/>
                <a:tab pos="6645275" algn="l"/>
                <a:tab pos="7559675" algn="l"/>
                <a:tab pos="8474075" algn="l"/>
                <a:tab pos="9388475" algn="l"/>
                <a:tab pos="10302875" algn="l"/>
              </a:tabLst>
            </a:pPr>
            <a:r>
              <a:rPr lang="cs-CZ" sz="2400">
                <a:solidFill>
                  <a:srgbClr val="000000"/>
                </a:solidFill>
              </a:rPr>
              <a:t>Velmi často založené na webových službách ve smyslu OASIS a w3c (antipattern  </a:t>
            </a:r>
            <a:r>
              <a:rPr lang="cs-CZ" sz="2400" i="1">
                <a:solidFill>
                  <a:srgbClr val="000000"/>
                </a:solidFill>
              </a:rPr>
              <a:t>SOA=Webservices</a:t>
            </a:r>
            <a:r>
              <a:rPr lang="cs-CZ" sz="2400">
                <a:solidFill>
                  <a:srgbClr val="000000"/>
                </a:solidFill>
              </a:rPr>
              <a:t>) a standardech (</a:t>
            </a:r>
            <a:r>
              <a:rPr lang="cs-CZ" sz="2400" i="1">
                <a:solidFill>
                  <a:srgbClr val="000000"/>
                </a:solidFill>
              </a:rPr>
              <a:t>Standardization paralysis)</a:t>
            </a:r>
          </a:p>
          <a:p>
            <a:pPr marL="341313" indent="-341313" eaLnBrk="0" hangingPunct="0">
              <a:spcBef>
                <a:spcPts val="600"/>
              </a:spcBef>
              <a:buFont typeface="Arial" charset="0"/>
              <a:buNone/>
              <a:tabLst>
                <a:tab pos="1158875" algn="l"/>
                <a:tab pos="2073275" algn="l"/>
                <a:tab pos="2987675" algn="l"/>
                <a:tab pos="3902075" algn="l"/>
                <a:tab pos="4816475" algn="l"/>
                <a:tab pos="5730875" algn="l"/>
                <a:tab pos="6645275" algn="l"/>
                <a:tab pos="7559675" algn="l"/>
                <a:tab pos="8474075" algn="l"/>
                <a:tab pos="9388475" algn="l"/>
                <a:tab pos="10302875" algn="l"/>
              </a:tabLst>
            </a:pPr>
            <a:endParaRPr lang="cs-CZ" sz="2400" i="1">
              <a:solidFill>
                <a:srgbClr val="000000"/>
              </a:solidFill>
            </a:endParaRPr>
          </a:p>
        </p:txBody>
      </p:sp>
      <p:sp>
        <p:nvSpPr>
          <p:cNvPr id="37892" name="Text Box 3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5215FC1-AC91-40B0-B29C-4557B724ABC1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41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AB0064C-491F-46DA-9479-934E4AB5303F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42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684213" y="249238"/>
            <a:ext cx="7772400" cy="1311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800">
                <a:solidFill>
                  <a:srgbClr val="000000"/>
                </a:solidFill>
                <a:latin typeface="Arial Narrow" pitchFamily="32" charset="0"/>
              </a:rPr>
              <a:t>Systémy pro velké podniky na klíč (</a:t>
            </a:r>
            <a:r>
              <a:rPr lang="cs-CZ" sz="2800">
                <a:solidFill>
                  <a:srgbClr val="000000"/>
                </a:solidFill>
              </a:rPr>
              <a:t>partner se zpravidla vyhledává automaticky </a:t>
            </a:r>
            <a:r>
              <a:rPr lang="cs-CZ" sz="2800">
                <a:solidFill>
                  <a:srgbClr val="000000"/>
                </a:solidFill>
                <a:latin typeface="Arial Narrow" pitchFamily="32" charset="0"/>
              </a:rPr>
              <a:t>), </a:t>
            </a:r>
          </a:p>
        </p:txBody>
      </p:sp>
      <p:sp>
        <p:nvSpPr>
          <p:cNvPr id="38916" name="Text Box 3"/>
          <p:cNvSpPr txBox="1">
            <a:spLocks noChangeArrowheads="1"/>
          </p:cNvSpPr>
          <p:nvPr/>
        </p:nvSpPr>
        <p:spPr bwMode="auto">
          <a:xfrm>
            <a:off x="395288" y="1557338"/>
            <a:ext cx="8569325" cy="5040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609600" indent="-608013">
              <a:lnSpc>
                <a:spcPct val="80000"/>
              </a:lnSpc>
              <a:spcBef>
                <a:spcPts val="600"/>
              </a:spcBef>
              <a:buClrTx/>
              <a:buFontTx/>
              <a:buNone/>
              <a:tabLst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</a:pPr>
            <a:r>
              <a:rPr lang="cs-CZ" sz="2400">
                <a:solidFill>
                  <a:srgbClr val="000000"/>
                </a:solidFill>
                <a:latin typeface="Arial Narrow" pitchFamily="32" charset="0"/>
              </a:rPr>
              <a:t>Hlavní nevýhody pro uživatele</a:t>
            </a:r>
          </a:p>
          <a:p>
            <a:pPr marL="609600" indent="-608013">
              <a:lnSpc>
                <a:spcPct val="80000"/>
              </a:lnSpc>
              <a:spcBef>
                <a:spcPts val="600"/>
              </a:spcBef>
              <a:buFont typeface="Arial Narrow" pitchFamily="32" charset="0"/>
              <a:buChar char="•"/>
              <a:tabLst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</a:pPr>
            <a:r>
              <a:rPr lang="cs-CZ" sz="2400">
                <a:solidFill>
                  <a:srgbClr val="000000"/>
                </a:solidFill>
                <a:latin typeface="Arial Narrow" pitchFamily="32" charset="0"/>
              </a:rPr>
              <a:t>Rozhraní služeb lze  modifikovat jen za drahé peníze a za příliš dlouho a i pak bývá nepříliš uživatelsky příjemné</a:t>
            </a:r>
          </a:p>
          <a:p>
            <a:pPr marL="989013" lvl="1" indent="-531813">
              <a:lnSpc>
                <a:spcPct val="80000"/>
              </a:lnSpc>
              <a:spcBef>
                <a:spcPts val="500"/>
              </a:spcBef>
              <a:buFont typeface="Arial Narrow" pitchFamily="32" charset="0"/>
              <a:buChar char="–"/>
              <a:tabLst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</a:pPr>
            <a:r>
              <a:rPr lang="cs-CZ">
                <a:solidFill>
                  <a:srgbClr val="000000"/>
                </a:solidFill>
                <a:latin typeface="Arial Narrow" pitchFamily="32" charset="0"/>
              </a:rPr>
              <a:t>Problémy s agilitou byznys procesů</a:t>
            </a:r>
          </a:p>
          <a:p>
            <a:pPr marL="609600" indent="-608013">
              <a:lnSpc>
                <a:spcPct val="80000"/>
              </a:lnSpc>
              <a:spcBef>
                <a:spcPts val="600"/>
              </a:spcBef>
              <a:buFont typeface="Arial Narrow" pitchFamily="32" charset="0"/>
              <a:buChar char="•"/>
              <a:tabLst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</a:pPr>
            <a:r>
              <a:rPr lang="cs-CZ" sz="2400">
                <a:solidFill>
                  <a:srgbClr val="000000"/>
                </a:solidFill>
                <a:latin typeface="Arial Narrow" pitchFamily="32" charset="0"/>
              </a:rPr>
              <a:t>Od velkých pro velké:</a:t>
            </a:r>
          </a:p>
          <a:p>
            <a:pPr marL="989013" lvl="1" indent="-531813">
              <a:lnSpc>
                <a:spcPct val="80000"/>
              </a:lnSpc>
              <a:spcBef>
                <a:spcPts val="500"/>
              </a:spcBef>
              <a:buFont typeface="Arial Narrow" pitchFamily="32" charset="0"/>
              <a:buChar char="–"/>
              <a:tabLst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</a:pPr>
            <a:r>
              <a:rPr lang="cs-CZ">
                <a:solidFill>
                  <a:srgbClr val="000000"/>
                </a:solidFill>
                <a:latin typeface="Arial Narrow" pitchFamily="32" charset="0"/>
              </a:rPr>
              <a:t>Pro malé podniky nevhodné nejen pro nákladnost a závislost na dodavateli, ale také proto, že neodpovídá jejich kultuře</a:t>
            </a:r>
          </a:p>
          <a:p>
            <a:pPr marL="989013" lvl="1" indent="-531813">
              <a:lnSpc>
                <a:spcPct val="80000"/>
              </a:lnSpc>
              <a:spcBef>
                <a:spcPts val="500"/>
              </a:spcBef>
              <a:buFont typeface="Arial Narrow" pitchFamily="32" charset="0"/>
              <a:buChar char="–"/>
              <a:tabLst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</a:pPr>
            <a:r>
              <a:rPr lang="cs-CZ">
                <a:solidFill>
                  <a:srgbClr val="000000"/>
                </a:solidFill>
                <a:latin typeface="Arial Narrow" pitchFamily="32" charset="0"/>
              </a:rPr>
              <a:t>V e-governmentu ten problém, že se zpravidla musí propojovat velké celky (IS celých úřadů)</a:t>
            </a:r>
          </a:p>
          <a:p>
            <a:pPr marL="1371600" lvl="2" indent="-457200">
              <a:lnSpc>
                <a:spcPct val="80000"/>
              </a:lnSpc>
              <a:spcBef>
                <a:spcPts val="450"/>
              </a:spcBef>
              <a:buFont typeface="Arial Narrow" pitchFamily="32" charset="0"/>
              <a:buChar char="•"/>
              <a:tabLst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</a:pPr>
            <a:r>
              <a:rPr lang="cs-CZ" sz="1800">
                <a:solidFill>
                  <a:srgbClr val="000000"/>
                </a:solidFill>
                <a:latin typeface="Arial Narrow" pitchFamily="32" charset="0"/>
              </a:rPr>
              <a:t>Technicky lze provést pomocí datových schránek</a:t>
            </a:r>
          </a:p>
          <a:p>
            <a:pPr marL="989013" lvl="1" indent="-531813">
              <a:lnSpc>
                <a:spcPct val="80000"/>
              </a:lnSpc>
              <a:spcBef>
                <a:spcPts val="500"/>
              </a:spcBef>
              <a:buFont typeface="Arial Narrow" pitchFamily="32" charset="0"/>
              <a:buChar char="–"/>
              <a:tabLst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</a:pPr>
            <a:r>
              <a:rPr lang="cs-CZ">
                <a:solidFill>
                  <a:srgbClr val="000000"/>
                </a:solidFill>
                <a:latin typeface="Arial Narrow" pitchFamily="32" charset="0"/>
              </a:rPr>
              <a:t>Prostor pro různé standardy, které jsou ale natolik komplikované, že je menší podniky nemohou samy použít, a drahé, rychle zastarávají</a:t>
            </a:r>
          </a:p>
          <a:p>
            <a:pPr marL="1371600" lvl="2" indent="-457200">
              <a:lnSpc>
                <a:spcPct val="80000"/>
              </a:lnSpc>
              <a:spcBef>
                <a:spcPts val="450"/>
              </a:spcBef>
              <a:buFont typeface="Arial Narrow" pitchFamily="32" charset="0"/>
              <a:buChar char="•"/>
              <a:tabLst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</a:pPr>
            <a:r>
              <a:rPr lang="cs-CZ" sz="1800">
                <a:solidFill>
                  <a:srgbClr val="000000"/>
                </a:solidFill>
                <a:latin typeface="Arial Narrow" pitchFamily="32" charset="0"/>
              </a:rPr>
              <a:t>Musí se spolehnout na dodavatele a jejich knihovny a jiná jejich řešení</a:t>
            </a:r>
          </a:p>
          <a:p>
            <a:pPr marL="609600" indent="-608013">
              <a:lnSpc>
                <a:spcPct val="80000"/>
              </a:lnSpc>
              <a:spcBef>
                <a:spcPts val="600"/>
              </a:spcBef>
              <a:buFont typeface="Arial Narrow" pitchFamily="32" charset="0"/>
              <a:buChar char="•"/>
              <a:tabLst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</a:pPr>
            <a:r>
              <a:rPr lang="cs-CZ" sz="2400">
                <a:solidFill>
                  <a:srgbClr val="000000"/>
                </a:solidFill>
                <a:latin typeface="Arial Narrow" pitchFamily="32" charset="0"/>
              </a:rPr>
              <a:t>Tento typ SOA se z marketingových důvodů ztotožňuje se SOA vůbec a jsou na něj časté stížnosti</a:t>
            </a:r>
            <a:r>
              <a:rPr lang="cs-CZ" sz="2400">
                <a:solidFill>
                  <a:srgbClr val="000000"/>
                </a:solidFill>
              </a:rPr>
              <a:t>,</a:t>
            </a:r>
            <a:r>
              <a:rPr lang="cs-CZ" sz="2400">
                <a:solidFill>
                  <a:srgbClr val="000000"/>
                </a:solidFill>
                <a:latin typeface="Arial Narrow" pitchFamily="32" charset="0"/>
              </a:rPr>
              <a:t> hlavně od malých firem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90B22CA-0777-4F7E-8F92-BA714F7A6268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43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685800" y="525463"/>
            <a:ext cx="7772400" cy="1311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000">
                <a:solidFill>
                  <a:srgbClr val="000000"/>
                </a:solidFill>
                <a:latin typeface="Times New Roman" pitchFamily="16" charset="0"/>
              </a:rPr>
              <a:t>SOA pro velké podniky podle standardů OASIS</a:t>
            </a:r>
          </a:p>
        </p:txBody>
      </p:sp>
      <p:sp>
        <p:nvSpPr>
          <p:cNvPr id="39940" name="Text Box 3"/>
          <p:cNvSpPr txBox="1"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lnSpc>
                <a:spcPct val="90000"/>
              </a:lnSpc>
              <a:spcBef>
                <a:spcPts val="6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>
                <a:solidFill>
                  <a:srgbClr val="000000"/>
                </a:solidFill>
                <a:latin typeface="Times New Roman" pitchFamily="16" charset="0"/>
              </a:rPr>
              <a:t>According to the OASIS SOA-RM specification, SOA is a </a:t>
            </a:r>
            <a:r>
              <a:rPr lang="cs-CZ" sz="2400">
                <a:solidFill>
                  <a:srgbClr val="CCCCFF"/>
                </a:solidFill>
                <a:latin typeface="Times New Roman" pitchFamily="16" charset="0"/>
                <a:hlinkClick r:id="rId3"/>
              </a:rPr>
              <a:t>paradigm</a:t>
            </a:r>
            <a:r>
              <a:rPr lang="cs-CZ" sz="2400">
                <a:solidFill>
                  <a:srgbClr val="000000"/>
                </a:solidFill>
                <a:latin typeface="Times New Roman" pitchFamily="16" charset="0"/>
              </a:rPr>
              <a:t> for organizing and utilizing distributed capabilities that may be under the control of different ownership domains. It provides a uniform means to offer, discover, interact with and use capabilities to produce desired effects consistent with measurable preconditions and expectations. The SOA-RM specification bases its definition of SOA around the concept of “needs and capabilities”, where SOA provides a mechanism for matching needs of service consumers with capabilities provided by service providers.</a:t>
            </a:r>
          </a:p>
          <a:p>
            <a:pPr marL="341313" indent="-341313">
              <a:lnSpc>
                <a:spcPct val="90000"/>
              </a:lnSpc>
              <a:spcBef>
                <a:spcPts val="6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>
                <a:solidFill>
                  <a:srgbClr val="000000"/>
                </a:solidFill>
                <a:latin typeface="Times New Roman" pitchFamily="16" charset="0"/>
              </a:rPr>
              <a:t>Pozor, SOA umožňuje vývoj velkých sytémů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3C8AC97-2380-4E89-89DB-0C811ABD3887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44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675" y="1268413"/>
            <a:ext cx="8156575" cy="5373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1988" name="Text Box 3"/>
          <p:cNvSpPr txBox="1">
            <a:spLocks noChangeArrowheads="1"/>
          </p:cNvSpPr>
          <p:nvPr/>
        </p:nvSpPr>
        <p:spPr bwMode="auto">
          <a:xfrm>
            <a:off x="323850" y="260350"/>
            <a:ext cx="8820150" cy="862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>
                <a:solidFill>
                  <a:srgbClr val="000000"/>
                </a:solidFill>
              </a:rPr>
              <a:t>                         Návrh podle OASIS</a:t>
            </a:r>
          </a:p>
          <a:p>
            <a:pPr>
              <a:spcBef>
                <a:spcPts val="1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>
                <a:solidFill>
                  <a:srgbClr val="000000"/>
                </a:solidFill>
              </a:rPr>
              <a:t>http://dts.utah.gov/techresearch/techarchitecture/resources/soara081407.pdf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Vlastnosti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Služby jemnozrnné</a:t>
            </a:r>
          </a:p>
          <a:p>
            <a:r>
              <a:rPr lang="cs-CZ" dirty="0" smtClean="0"/>
              <a:t>Převažuje volání služeb jako procedury</a:t>
            </a:r>
          </a:p>
          <a:p>
            <a:r>
              <a:rPr lang="cs-CZ" dirty="0" smtClean="0"/>
              <a:t>Vznik služeb jako reakce na událost</a:t>
            </a:r>
          </a:p>
          <a:p>
            <a:r>
              <a:rPr lang="cs-CZ" dirty="0" smtClean="0"/>
              <a:t>Obtíže s budováním hierarchie</a:t>
            </a:r>
          </a:p>
          <a:p>
            <a:r>
              <a:rPr lang="cs-CZ" dirty="0" smtClean="0"/>
              <a:t>Spíše pro velké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B33B539-D7A8-4D2E-AB7B-DA5FA94A5C4D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46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685800" y="0"/>
            <a:ext cx="7772400" cy="981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400">
                <a:solidFill>
                  <a:srgbClr val="000000"/>
                </a:solidFill>
                <a:latin typeface="Times New Roman" pitchFamily="16" charset="0"/>
              </a:rPr>
              <a:t>Odkazy</a:t>
            </a:r>
          </a:p>
        </p:txBody>
      </p:sp>
      <p:sp>
        <p:nvSpPr>
          <p:cNvPr id="45060" name="Rectangle 3"/>
          <p:cNvSpPr>
            <a:spLocks noChangeArrowheads="1"/>
          </p:cNvSpPr>
          <p:nvPr/>
        </p:nvSpPr>
        <p:spPr bwMode="auto">
          <a:xfrm>
            <a:off x="4479925" y="3230563"/>
            <a:ext cx="1841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4506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3338" y="892175"/>
            <a:ext cx="6535737" cy="508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8581FDD-59C4-4795-856A-E194C9F10B9C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47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6083" name="Text Box 2"/>
          <p:cNvSpPr txBox="1">
            <a:spLocks noChangeArrowheads="1"/>
          </p:cNvSpPr>
          <p:nvPr/>
        </p:nvSpPr>
        <p:spPr bwMode="auto">
          <a:xfrm>
            <a:off x="685800" y="0"/>
            <a:ext cx="7772400" cy="981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400">
                <a:solidFill>
                  <a:srgbClr val="000000"/>
                </a:solidFill>
                <a:latin typeface="Times New Roman" pitchFamily="16" charset="0"/>
              </a:rPr>
              <a:t>Odkazy</a:t>
            </a:r>
          </a:p>
        </p:txBody>
      </p:sp>
      <p:sp>
        <p:nvSpPr>
          <p:cNvPr id="46084" name="Rectangle 3"/>
          <p:cNvSpPr>
            <a:spLocks noChangeArrowheads="1"/>
          </p:cNvSpPr>
          <p:nvPr/>
        </p:nvSpPr>
        <p:spPr bwMode="auto">
          <a:xfrm>
            <a:off x="4479925" y="3230563"/>
            <a:ext cx="1841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4608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7138" y="1108075"/>
            <a:ext cx="6688137" cy="4649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17D1D24-2501-492A-84BF-6EB8EF6E539B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48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7107" name="Text Box 2"/>
          <p:cNvSpPr txBox="1">
            <a:spLocks noChangeArrowheads="1"/>
          </p:cNvSpPr>
          <p:nvPr/>
        </p:nvSpPr>
        <p:spPr bwMode="auto">
          <a:xfrm>
            <a:off x="755650" y="620713"/>
            <a:ext cx="7772400" cy="1470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400">
                <a:solidFill>
                  <a:srgbClr val="000000"/>
                </a:solidFill>
              </a:rPr>
              <a:t>Příklad uplatnění</a:t>
            </a:r>
          </a:p>
        </p:txBody>
      </p:sp>
      <p:sp>
        <p:nvSpPr>
          <p:cNvPr id="47108" name="Text Box 3"/>
          <p:cNvSpPr txBox="1">
            <a:spLocks noChangeArrowheads="1"/>
          </p:cNvSpPr>
          <p:nvPr/>
        </p:nvSpPr>
        <p:spPr bwMode="auto">
          <a:xfrm>
            <a:off x="611188" y="2636838"/>
            <a:ext cx="7921625" cy="316842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ts val="6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800" dirty="0">
                <a:solidFill>
                  <a:srgbClr val="000000"/>
                </a:solidFill>
              </a:rPr>
              <a:t>Systém sběru recepisů a kontroly výdeje léků, primárně těch zneužitelných pro výrobu pervitinu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800" dirty="0">
                <a:solidFill>
                  <a:srgbClr val="000000"/>
                </a:solidFill>
              </a:rPr>
              <a:t>Předpokládaná úspora miliarda až dvě ročně a zabránění škodám na zdraví, později i zefektivnění léčby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800" dirty="0">
                <a:solidFill>
                  <a:srgbClr val="000000"/>
                </a:solidFill>
              </a:rPr>
              <a:t>ÚOOÚ  fungující systém zakázal </a:t>
            </a:r>
            <a:r>
              <a:rPr lang="cs-CZ" sz="2800" dirty="0" smtClean="0">
                <a:solidFill>
                  <a:srgbClr val="000000"/>
                </a:solidFill>
              </a:rPr>
              <a:t>používat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800" dirty="0" smtClean="0">
                <a:solidFill>
                  <a:srgbClr val="000000"/>
                </a:solidFill>
              </a:rPr>
              <a:t>Velké ztráty a ohrožení základních lidských práv</a:t>
            </a:r>
            <a:endParaRPr lang="cs-CZ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13D5AE8-51C2-4904-8F37-2F2B3C1DBF0C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49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0179" name="Text Box 2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400">
                <a:solidFill>
                  <a:srgbClr val="000000"/>
                </a:solidFill>
                <a:latin typeface="Times New Roman" pitchFamily="16" charset="0"/>
              </a:rPr>
              <a:t>Logický návrh</a:t>
            </a:r>
          </a:p>
        </p:txBody>
      </p:sp>
      <p:pic>
        <p:nvPicPr>
          <p:cNvPr id="5018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838" y="1484313"/>
            <a:ext cx="8397875" cy="9266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Dávkové systémy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Systém je tvořen souborem dávkových aplikací, které transformují kolekce vstupních dat (soubory) do kolekcí výstupních dat (výstupních souborů)</a:t>
            </a:r>
          </a:p>
          <a:p>
            <a:r>
              <a:rPr lang="cs-CZ" dirty="0" smtClean="0"/>
              <a:t>Modelem jsou diagramy toků dat</a:t>
            </a:r>
          </a:p>
          <a:p>
            <a:r>
              <a:rPr lang="cs-CZ" dirty="0" smtClean="0"/>
              <a:t>Formální model je založen na přístupu</a:t>
            </a:r>
          </a:p>
          <a:p>
            <a:pPr lvl="1"/>
            <a:r>
              <a:rPr lang="cs-CZ" dirty="0" err="1" smtClean="0"/>
              <a:t>Resource</a:t>
            </a:r>
            <a:endParaRPr lang="cs-CZ" dirty="0" smtClean="0"/>
          </a:p>
          <a:p>
            <a:pPr lvl="1"/>
            <a:r>
              <a:rPr lang="cs-CZ" dirty="0" err="1" smtClean="0"/>
              <a:t>Execution</a:t>
            </a:r>
            <a:endParaRPr lang="cs-CZ" dirty="0" smtClean="0"/>
          </a:p>
          <a:p>
            <a:pPr lvl="1"/>
            <a:r>
              <a:rPr lang="cs-CZ" dirty="0"/>
              <a:t>O</a:t>
            </a:r>
            <a:r>
              <a:rPr lang="cs-CZ" dirty="0" smtClean="0"/>
              <a:t>utput </a:t>
            </a:r>
          </a:p>
          <a:p>
            <a:pPr lvl="1"/>
            <a:r>
              <a:rPr lang="cs-CZ" dirty="0" smtClean="0"/>
              <a:t>Agent 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7F6809B-10D7-405B-A826-8D9BDC238427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50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1203" name="Text Box 2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5120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331788"/>
            <a:ext cx="9144000" cy="4967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1205" name="Text Box 4"/>
          <p:cNvSpPr txBox="1">
            <a:spLocks noChangeArrowheads="1"/>
          </p:cNvSpPr>
          <p:nvPr/>
        </p:nvSpPr>
        <p:spPr bwMode="auto">
          <a:xfrm>
            <a:off x="1763713" y="404813"/>
            <a:ext cx="5400675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3600">
                <a:solidFill>
                  <a:srgbClr val="000000"/>
                </a:solidFill>
              </a:rPr>
              <a:t>Dodavatelé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Deset vrstev - asi nic pro malé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 relativné malý projekt dělalo několik velkých hráčů</a:t>
            </a:r>
          </a:p>
          <a:p>
            <a:r>
              <a:rPr lang="cs-CZ" dirty="0" smtClean="0"/>
              <a:t>Nedostatečné prostředky pro využívání hotového a spojování IS po celém světě</a:t>
            </a:r>
          </a:p>
          <a:p>
            <a:r>
              <a:rPr lang="cs-CZ" dirty="0" smtClean="0"/>
              <a:t>Využívání obecně používaných </a:t>
            </a:r>
            <a:r>
              <a:rPr lang="cs-CZ" dirty="0" err="1" smtClean="0"/>
              <a:t>prostředfků</a:t>
            </a:r>
            <a:endParaRPr lang="cs-CZ" dirty="0" smtClean="0"/>
          </a:p>
          <a:p>
            <a:r>
              <a:rPr lang="cs-CZ" dirty="0" smtClean="0"/>
              <a:t>Malé zkušenosti s údržbou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598262A-37B1-49DB-A1CE-6400F2C1FAE5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52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5539" name="Text Box 2"/>
          <p:cNvSpPr txBox="1">
            <a:spLocks noChangeArrowheads="1"/>
          </p:cNvSpPr>
          <p:nvPr/>
        </p:nvSpPr>
        <p:spPr bwMode="auto">
          <a:xfrm>
            <a:off x="685800" y="525463"/>
            <a:ext cx="7772400" cy="1311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000">
                <a:solidFill>
                  <a:srgbClr val="000000"/>
                </a:solidFill>
                <a:latin typeface="Comic Sans MS" pitchFamily="64" charset="0"/>
              </a:rPr>
              <a:t>Příklad SOA – IS globálního podniku</a:t>
            </a:r>
          </a:p>
        </p:txBody>
      </p:sp>
      <p:sp>
        <p:nvSpPr>
          <p:cNvPr id="65540" name="Text Box 3"/>
          <p:cNvSpPr txBox="1"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>
                <a:solidFill>
                  <a:srgbClr val="000000"/>
                </a:solidFill>
              </a:rPr>
              <a:t>Relativně autonomní komponenty proměnné velikosti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>
                <a:solidFill>
                  <a:srgbClr val="000000"/>
                </a:solidFill>
              </a:rPr>
              <a:t>Často systém dodaný na klíč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>
                <a:solidFill>
                  <a:srgbClr val="000000"/>
                </a:solidFill>
              </a:rPr>
              <a:t>Střední úroveň otevřenosti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>
                <a:solidFill>
                  <a:srgbClr val="000000"/>
                </a:solidFill>
              </a:rPr>
              <a:t>Systém tvořen relativně velkým počtem komponent,</a:t>
            </a:r>
          </a:p>
          <a:p>
            <a:pPr marL="741363" lvl="1" indent="-284163">
              <a:lnSpc>
                <a:spcPct val="80000"/>
              </a:lnSpc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>
                <a:solidFill>
                  <a:srgbClr val="000000"/>
                </a:solidFill>
              </a:rPr>
              <a:t>Tendence k jemnozrnosti 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>
                <a:solidFill>
                  <a:srgbClr val="000000"/>
                </a:solidFill>
              </a:rPr>
              <a:t>Často napojení na e-komerci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>
                <a:solidFill>
                  <a:srgbClr val="000000"/>
                </a:solidFill>
              </a:rPr>
              <a:t>Uživatelské rozhraní komponent je možné, není nutně a nebývá proto používáno  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>
                <a:solidFill>
                  <a:srgbClr val="000000"/>
                </a:solidFill>
              </a:rPr>
              <a:t>Podpora strojové byrokracie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>
                <a:solidFill>
                  <a:srgbClr val="000000"/>
                </a:solidFill>
              </a:rPr>
              <a:t>ESB se používá často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77F6DFD-45C6-495F-95CE-52A2EEC30734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53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6563" name="Text Box 2"/>
          <p:cNvSpPr txBox="1">
            <a:spLocks noChangeArrowheads="1"/>
          </p:cNvSpPr>
          <p:nvPr/>
        </p:nvSpPr>
        <p:spPr bwMode="auto">
          <a:xfrm>
            <a:off x="685800" y="525463"/>
            <a:ext cx="7772400" cy="1311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000">
                <a:solidFill>
                  <a:srgbClr val="000000"/>
                </a:solidFill>
                <a:latin typeface="Comic Sans MS" pitchFamily="64" charset="0"/>
              </a:rPr>
              <a:t>Příklad SOA – IS menšího až středního podniku</a:t>
            </a:r>
          </a:p>
        </p:txBody>
      </p:sp>
      <p:sp>
        <p:nvSpPr>
          <p:cNvPr id="66564" name="Text Box 3"/>
          <p:cNvSpPr txBox="1"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>
                <a:solidFill>
                  <a:srgbClr val="000000"/>
                </a:solidFill>
              </a:rPr>
              <a:t>Relativně autonomní komponenty proměnné velikosti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>
                <a:solidFill>
                  <a:srgbClr val="000000"/>
                </a:solidFill>
              </a:rPr>
              <a:t>Často integrace komponent z různých zdrojů, nakoupené i vyvíjené, nutná integrace legacies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>
                <a:solidFill>
                  <a:srgbClr val="000000"/>
                </a:solidFill>
              </a:rPr>
              <a:t>Střední úroveň otevřenosti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>
                <a:solidFill>
                  <a:srgbClr val="000000"/>
                </a:solidFill>
              </a:rPr>
              <a:t>Jádro tvořeno relativně menším počtem větších komponent, často zapouzdřené legacy 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>
                <a:solidFill>
                  <a:srgbClr val="000000"/>
                </a:solidFill>
              </a:rPr>
              <a:t>Uživatelské rozhraní komponent prakticky nutné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>
                <a:solidFill>
                  <a:srgbClr val="000000"/>
                </a:solidFill>
              </a:rPr>
              <a:t>Různorodí uživatelé, není jich mnoho, střední úroveň znalostí IT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>
                <a:solidFill>
                  <a:srgbClr val="000000"/>
                </a:solidFill>
              </a:rPr>
              <a:t>Podpora strojové byrokracie s prvky demokracie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>
                <a:solidFill>
                  <a:srgbClr val="000000"/>
                </a:solidFill>
              </a:rPr>
              <a:t>ESB spíše ne (cena)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44302B3-5635-452B-817C-86A65B6F386E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54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525463"/>
            <a:ext cx="7772400" cy="1311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000">
                <a:solidFill>
                  <a:srgbClr val="000000"/>
                </a:solidFill>
                <a:latin typeface="Comic Sans MS" pitchFamily="64" charset="0"/>
              </a:rPr>
              <a:t>Příklad SOA – IS menšího až středního podniku</a:t>
            </a:r>
          </a:p>
        </p:txBody>
      </p:sp>
      <p:sp>
        <p:nvSpPr>
          <p:cNvPr id="67588" name="Text Box 3"/>
          <p:cNvSpPr txBox="1"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>
                <a:solidFill>
                  <a:srgbClr val="000000"/>
                </a:solidFill>
              </a:rPr>
              <a:t>Zvláštnosti byznys procesů</a:t>
            </a:r>
          </a:p>
          <a:p>
            <a:pPr marL="1084263" lvl="1" indent="-341313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>
                <a:solidFill>
                  <a:srgbClr val="000000"/>
                </a:solidFill>
              </a:rPr>
              <a:t>Nutné časté změny, agilita</a:t>
            </a:r>
          </a:p>
          <a:p>
            <a:pPr marL="1084263" lvl="1" indent="-341313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>
                <a:solidFill>
                  <a:srgbClr val="000000"/>
                </a:solidFill>
              </a:rPr>
              <a:t>Změnám musí rozumět uživatelé, často je musí i provádět</a:t>
            </a:r>
          </a:p>
          <a:p>
            <a:pPr marL="1084263" lvl="1" indent="-341313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>
                <a:solidFill>
                  <a:srgbClr val="000000"/>
                </a:solidFill>
              </a:rPr>
              <a:t>Procesy zpravidla zahrnují i více subjektů</a:t>
            </a:r>
          </a:p>
          <a:p>
            <a:pPr marL="1484313" lvl="2" indent="-341313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>
                <a:solidFill>
                  <a:srgbClr val="000000"/>
                </a:solidFill>
              </a:rPr>
              <a:t>To implikuje používání byznys dokumentů (smlouvy, dodací listy, faktury,…) </a:t>
            </a:r>
          </a:p>
          <a:p>
            <a:pPr marL="1484313" lvl="2" indent="-341313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>
                <a:solidFill>
                  <a:srgbClr val="000000"/>
                </a:solidFill>
              </a:rPr>
              <a:t>Navázání spolupráce zpravidla domlouvají uživatelé  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0E84E8C-F721-43C2-9547-D9A06D334E42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55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8611" name="Text Box 2"/>
          <p:cNvSpPr txBox="1">
            <a:spLocks noChangeArrowheads="1"/>
          </p:cNvSpPr>
          <p:nvPr/>
        </p:nvSpPr>
        <p:spPr bwMode="auto">
          <a:xfrm>
            <a:off x="685800" y="188913"/>
            <a:ext cx="7772400" cy="1647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3600">
                <a:solidFill>
                  <a:srgbClr val="000000"/>
                </a:solidFill>
                <a:latin typeface="Comic Sans MS" pitchFamily="64" charset="0"/>
              </a:rPr>
              <a:t>IS menšího až středního podniku</a:t>
            </a:r>
          </a:p>
        </p:txBody>
      </p:sp>
      <p:sp>
        <p:nvSpPr>
          <p:cNvPr id="68612" name="Text Box 3"/>
          <p:cNvSpPr txBox="1">
            <a:spLocks noChangeArrowheads="1"/>
          </p:cNvSpPr>
          <p:nvPr/>
        </p:nvSpPr>
        <p:spPr bwMode="auto">
          <a:xfrm>
            <a:off x="684213" y="1412875"/>
            <a:ext cx="7920037" cy="5184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>
                <a:solidFill>
                  <a:srgbClr val="000000"/>
                </a:solidFill>
              </a:rPr>
              <a:t>Používání byznys dokumentů (smlouvy, dodací listy, faktury,…) 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>
                <a:solidFill>
                  <a:srgbClr val="000000"/>
                </a:solidFill>
              </a:rPr>
              <a:t>Navázání spolupráce zpravidla domlouvají uživatelé 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sz="2400">
              <a:solidFill>
                <a:srgbClr val="000000"/>
              </a:solidFill>
            </a:endParaRPr>
          </a:p>
        </p:txBody>
      </p:sp>
      <p:sp>
        <p:nvSpPr>
          <p:cNvPr id="68613" name="Elipsa 4"/>
          <p:cNvSpPr>
            <a:spLocks noChangeArrowheads="1"/>
          </p:cNvSpPr>
          <p:nvPr/>
        </p:nvSpPr>
        <p:spPr bwMode="auto">
          <a:xfrm>
            <a:off x="1985963" y="3387725"/>
            <a:ext cx="366712" cy="423863"/>
          </a:xfrm>
          <a:prstGeom prst="ellipse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8614" name="Elipsa 5"/>
          <p:cNvSpPr>
            <a:spLocks noChangeArrowheads="1"/>
          </p:cNvSpPr>
          <p:nvPr/>
        </p:nvSpPr>
        <p:spPr bwMode="auto">
          <a:xfrm>
            <a:off x="2058988" y="4037013"/>
            <a:ext cx="366712" cy="423862"/>
          </a:xfrm>
          <a:prstGeom prst="ellipse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8615" name="Elipsa 6"/>
          <p:cNvSpPr>
            <a:spLocks noChangeArrowheads="1"/>
          </p:cNvSpPr>
          <p:nvPr/>
        </p:nvSpPr>
        <p:spPr bwMode="auto">
          <a:xfrm>
            <a:off x="3067050" y="3748088"/>
            <a:ext cx="366713" cy="423862"/>
          </a:xfrm>
          <a:prstGeom prst="ellipse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8616" name="Elipsa 7"/>
          <p:cNvSpPr>
            <a:spLocks noChangeArrowheads="1"/>
          </p:cNvSpPr>
          <p:nvPr/>
        </p:nvSpPr>
        <p:spPr bwMode="auto">
          <a:xfrm>
            <a:off x="3067050" y="4540250"/>
            <a:ext cx="366713" cy="423863"/>
          </a:xfrm>
          <a:prstGeom prst="ellipse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8617" name="Elipsa 8"/>
          <p:cNvSpPr>
            <a:spLocks noChangeArrowheads="1"/>
          </p:cNvSpPr>
          <p:nvPr/>
        </p:nvSpPr>
        <p:spPr bwMode="auto">
          <a:xfrm>
            <a:off x="4867275" y="3387725"/>
            <a:ext cx="366713" cy="423863"/>
          </a:xfrm>
          <a:prstGeom prst="ellipse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8618" name="Elipsa 9"/>
          <p:cNvSpPr>
            <a:spLocks noChangeArrowheads="1"/>
          </p:cNvSpPr>
          <p:nvPr/>
        </p:nvSpPr>
        <p:spPr bwMode="auto">
          <a:xfrm>
            <a:off x="6523038" y="3963988"/>
            <a:ext cx="366712" cy="423862"/>
          </a:xfrm>
          <a:prstGeom prst="ellipse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8619" name="Elipsa 10"/>
          <p:cNvSpPr>
            <a:spLocks noChangeArrowheads="1"/>
          </p:cNvSpPr>
          <p:nvPr/>
        </p:nvSpPr>
        <p:spPr bwMode="auto">
          <a:xfrm>
            <a:off x="5946775" y="3963988"/>
            <a:ext cx="366713" cy="423862"/>
          </a:xfrm>
          <a:prstGeom prst="ellipse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8620" name="Elipsa 11"/>
          <p:cNvSpPr>
            <a:spLocks noChangeArrowheads="1"/>
          </p:cNvSpPr>
          <p:nvPr/>
        </p:nvSpPr>
        <p:spPr bwMode="auto">
          <a:xfrm>
            <a:off x="5154613" y="4037013"/>
            <a:ext cx="366712" cy="423862"/>
          </a:xfrm>
          <a:prstGeom prst="ellipse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8621" name="Elipsa 12"/>
          <p:cNvSpPr>
            <a:spLocks noChangeArrowheads="1"/>
          </p:cNvSpPr>
          <p:nvPr/>
        </p:nvSpPr>
        <p:spPr bwMode="auto">
          <a:xfrm>
            <a:off x="5299075" y="4611688"/>
            <a:ext cx="366713" cy="423862"/>
          </a:xfrm>
          <a:prstGeom prst="ellipse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cxnSp>
        <p:nvCxnSpPr>
          <p:cNvPr id="68622" name="Přímá spojovací šipka 14"/>
          <p:cNvCxnSpPr>
            <a:cxnSpLocks noChangeShapeType="1"/>
            <a:stCxn id="68613" idx="4"/>
            <a:endCxn id="68614" idx="0"/>
          </p:cNvCxnSpPr>
          <p:nvPr/>
        </p:nvCxnSpPr>
        <p:spPr bwMode="auto">
          <a:xfrm>
            <a:off x="2170113" y="3811588"/>
            <a:ext cx="71437" cy="2254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68623" name="Přímá spojovací šipka 16"/>
          <p:cNvCxnSpPr>
            <a:cxnSpLocks noChangeShapeType="1"/>
            <a:stCxn id="68614" idx="6"/>
            <a:endCxn id="68615" idx="3"/>
          </p:cNvCxnSpPr>
          <p:nvPr/>
        </p:nvCxnSpPr>
        <p:spPr bwMode="auto">
          <a:xfrm flipV="1">
            <a:off x="2425700" y="4110038"/>
            <a:ext cx="695325" cy="1381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68624" name="Přímá spojovací šipka 22"/>
          <p:cNvCxnSpPr>
            <a:cxnSpLocks noChangeShapeType="1"/>
            <a:stCxn id="68613" idx="6"/>
            <a:endCxn id="68615" idx="2"/>
          </p:cNvCxnSpPr>
          <p:nvPr/>
        </p:nvCxnSpPr>
        <p:spPr bwMode="auto">
          <a:xfrm>
            <a:off x="2352675" y="3600450"/>
            <a:ext cx="714375" cy="3603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5" name="Přímá spojovací šipka 24"/>
          <p:cNvCxnSpPr>
            <a:stCxn id="68615" idx="6"/>
            <a:endCxn id="68617" idx="2"/>
          </p:cNvCxnSpPr>
          <p:nvPr/>
        </p:nvCxnSpPr>
        <p:spPr bwMode="auto">
          <a:xfrm flipV="1">
            <a:off x="3433763" y="3600450"/>
            <a:ext cx="1433512" cy="360363"/>
          </a:xfrm>
          <a:prstGeom prst="straightConnector1">
            <a:avLst/>
          </a:prstGeom>
          <a:ln w="28575"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626" name="Přímá spojovací šipka 26"/>
          <p:cNvCxnSpPr>
            <a:cxnSpLocks noChangeShapeType="1"/>
            <a:stCxn id="68617" idx="4"/>
            <a:endCxn id="68620" idx="0"/>
          </p:cNvCxnSpPr>
          <p:nvPr/>
        </p:nvCxnSpPr>
        <p:spPr bwMode="auto">
          <a:xfrm>
            <a:off x="5049838" y="3811588"/>
            <a:ext cx="288925" cy="2254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68627" name="Přímá spojovací šipka 29"/>
          <p:cNvCxnSpPr>
            <a:cxnSpLocks noChangeShapeType="1"/>
            <a:endCxn id="68619" idx="1"/>
          </p:cNvCxnSpPr>
          <p:nvPr/>
        </p:nvCxnSpPr>
        <p:spPr bwMode="auto">
          <a:xfrm>
            <a:off x="5227638" y="3676650"/>
            <a:ext cx="773112" cy="3492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68628" name="Přímá spojovací šipka 32"/>
          <p:cNvCxnSpPr>
            <a:cxnSpLocks noChangeShapeType="1"/>
            <a:stCxn id="68619" idx="6"/>
            <a:endCxn id="68618" idx="2"/>
          </p:cNvCxnSpPr>
          <p:nvPr/>
        </p:nvCxnSpPr>
        <p:spPr bwMode="auto">
          <a:xfrm>
            <a:off x="6313488" y="4176713"/>
            <a:ext cx="20955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68629" name="Přímá spojovací šipka 34"/>
          <p:cNvCxnSpPr>
            <a:cxnSpLocks noChangeShapeType="1"/>
            <a:stCxn id="68618" idx="3"/>
            <a:endCxn id="68621" idx="7"/>
          </p:cNvCxnSpPr>
          <p:nvPr/>
        </p:nvCxnSpPr>
        <p:spPr bwMode="auto">
          <a:xfrm flipH="1">
            <a:off x="5611813" y="4325938"/>
            <a:ext cx="965200" cy="3492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68630" name="Přímá spojovací šipka 36"/>
          <p:cNvCxnSpPr>
            <a:cxnSpLocks noChangeShapeType="1"/>
            <a:stCxn id="68620" idx="4"/>
            <a:endCxn id="68621" idx="0"/>
          </p:cNvCxnSpPr>
          <p:nvPr/>
        </p:nvCxnSpPr>
        <p:spPr bwMode="auto">
          <a:xfrm>
            <a:off x="5338763" y="4460875"/>
            <a:ext cx="142875" cy="15081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40" name="Přímá spojovací šipka 39"/>
          <p:cNvCxnSpPr>
            <a:stCxn id="68621" idx="2"/>
          </p:cNvCxnSpPr>
          <p:nvPr/>
        </p:nvCxnSpPr>
        <p:spPr bwMode="auto">
          <a:xfrm flipH="1" flipV="1">
            <a:off x="3354388" y="4756150"/>
            <a:ext cx="1944687" cy="68263"/>
          </a:xfrm>
          <a:prstGeom prst="straightConnector1">
            <a:avLst/>
          </a:prstGeom>
          <a:ln w="28575"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Volný tvar 44"/>
          <p:cNvSpPr>
            <a:spLocks/>
          </p:cNvSpPr>
          <p:nvPr/>
        </p:nvSpPr>
        <p:spPr bwMode="auto">
          <a:xfrm>
            <a:off x="1628775" y="3249613"/>
            <a:ext cx="2049463" cy="2420937"/>
          </a:xfrm>
          <a:custGeom>
            <a:avLst/>
            <a:gdLst>
              <a:gd name="T0" fmla="*/ 135289 w 2011147"/>
              <a:gd name="T1" fmla="*/ 97743 h 2055631"/>
              <a:gd name="T2" fmla="*/ 135289 w 2011147"/>
              <a:gd name="T3" fmla="*/ 97743 h 2055631"/>
              <a:gd name="T4" fmla="*/ 266401 w 2011147"/>
              <a:gd name="T5" fmla="*/ 5041 h 2055631"/>
              <a:gd name="T6" fmla="*/ 1227903 w 2011147"/>
              <a:gd name="T7" fmla="*/ 144094 h 2055631"/>
              <a:gd name="T8" fmla="*/ 1329880 w 2011147"/>
              <a:gd name="T9" fmla="*/ 329500 h 2055631"/>
              <a:gd name="T10" fmla="*/ 1388154 w 2011147"/>
              <a:gd name="T11" fmla="*/ 514910 h 2055631"/>
              <a:gd name="T12" fmla="*/ 1431858 w 2011147"/>
              <a:gd name="T13" fmla="*/ 561262 h 2055631"/>
              <a:gd name="T14" fmla="*/ 1533835 w 2011147"/>
              <a:gd name="T15" fmla="*/ 700316 h 2055631"/>
              <a:gd name="T16" fmla="*/ 1781496 w 2011147"/>
              <a:gd name="T17" fmla="*/ 1302881 h 2055631"/>
              <a:gd name="T18" fmla="*/ 1868903 w 2011147"/>
              <a:gd name="T19" fmla="*/ 1395582 h 2055631"/>
              <a:gd name="T20" fmla="*/ 1883470 w 2011147"/>
              <a:gd name="T21" fmla="*/ 1534639 h 2055631"/>
              <a:gd name="T22" fmla="*/ 1941743 w 2011147"/>
              <a:gd name="T23" fmla="*/ 1905446 h 2055631"/>
              <a:gd name="T24" fmla="*/ 1956313 w 2011147"/>
              <a:gd name="T25" fmla="*/ 2044508 h 2055631"/>
              <a:gd name="T26" fmla="*/ 1985447 w 2011147"/>
              <a:gd name="T27" fmla="*/ 2183559 h 2055631"/>
              <a:gd name="T28" fmla="*/ 2029152 w 2011147"/>
              <a:gd name="T29" fmla="*/ 2415317 h 2055631"/>
              <a:gd name="T30" fmla="*/ 2058290 w 2011147"/>
              <a:gd name="T31" fmla="*/ 2739773 h 2055631"/>
              <a:gd name="T32" fmla="*/ 2116561 w 2011147"/>
              <a:gd name="T33" fmla="*/ 3017887 h 2055631"/>
              <a:gd name="T34" fmla="*/ 2174834 w 2011147"/>
              <a:gd name="T35" fmla="*/ 3435046 h 2055631"/>
              <a:gd name="T36" fmla="*/ 2203971 w 2011147"/>
              <a:gd name="T37" fmla="*/ 3527746 h 2055631"/>
              <a:gd name="T38" fmla="*/ 2247676 w 2011147"/>
              <a:gd name="T39" fmla="*/ 3620450 h 2055631"/>
              <a:gd name="T40" fmla="*/ 2276811 w 2011147"/>
              <a:gd name="T41" fmla="*/ 3759505 h 2055631"/>
              <a:gd name="T42" fmla="*/ 2320518 w 2011147"/>
              <a:gd name="T43" fmla="*/ 3852212 h 2055631"/>
              <a:gd name="T44" fmla="*/ 2335084 w 2011147"/>
              <a:gd name="T45" fmla="*/ 5891669 h 2055631"/>
              <a:gd name="T46" fmla="*/ 2320518 w 2011147"/>
              <a:gd name="T47" fmla="*/ 6494237 h 2055631"/>
              <a:gd name="T48" fmla="*/ 2262247 w 2011147"/>
              <a:gd name="T49" fmla="*/ 6911396 h 2055631"/>
              <a:gd name="T50" fmla="*/ 2218539 w 2011147"/>
              <a:gd name="T51" fmla="*/ 7050446 h 2055631"/>
              <a:gd name="T52" fmla="*/ 2160266 w 2011147"/>
              <a:gd name="T53" fmla="*/ 7282210 h 2055631"/>
              <a:gd name="T54" fmla="*/ 2043719 w 2011147"/>
              <a:gd name="T55" fmla="*/ 7374914 h 2055631"/>
              <a:gd name="T56" fmla="*/ 1854336 w 2011147"/>
              <a:gd name="T57" fmla="*/ 7560314 h 2055631"/>
              <a:gd name="T58" fmla="*/ 1752357 w 2011147"/>
              <a:gd name="T59" fmla="*/ 7606664 h 2055631"/>
              <a:gd name="T60" fmla="*/ 1490130 w 2011147"/>
              <a:gd name="T61" fmla="*/ 7560314 h 2055631"/>
              <a:gd name="T62" fmla="*/ 1446427 w 2011147"/>
              <a:gd name="T63" fmla="*/ 7467609 h 2055631"/>
              <a:gd name="T64" fmla="*/ 1344451 w 2011147"/>
              <a:gd name="T65" fmla="*/ 7421259 h 2055631"/>
              <a:gd name="T66" fmla="*/ 1257041 w 2011147"/>
              <a:gd name="T67" fmla="*/ 7374914 h 2055631"/>
              <a:gd name="T68" fmla="*/ 1184200 w 2011147"/>
              <a:gd name="T69" fmla="*/ 7328555 h 2055631"/>
              <a:gd name="T70" fmla="*/ 1140494 w 2011147"/>
              <a:gd name="T71" fmla="*/ 7282210 h 2055631"/>
              <a:gd name="T72" fmla="*/ 951108 w 2011147"/>
              <a:gd name="T73" fmla="*/ 7235860 h 2055631"/>
              <a:gd name="T74" fmla="*/ 805425 w 2011147"/>
              <a:gd name="T75" fmla="*/ 7096796 h 2055631"/>
              <a:gd name="T76" fmla="*/ 761721 w 2011147"/>
              <a:gd name="T77" fmla="*/ 7004091 h 2055631"/>
              <a:gd name="T78" fmla="*/ 703450 w 2011147"/>
              <a:gd name="T79" fmla="*/ 6957751 h 2055631"/>
              <a:gd name="T80" fmla="*/ 586902 w 2011147"/>
              <a:gd name="T81" fmla="*/ 6865041 h 2055631"/>
              <a:gd name="T82" fmla="*/ 557767 w 2011147"/>
              <a:gd name="T83" fmla="*/ 6725987 h 2055631"/>
              <a:gd name="T84" fmla="*/ 514062 w 2011147"/>
              <a:gd name="T85" fmla="*/ 6679642 h 2055631"/>
              <a:gd name="T86" fmla="*/ 368379 w 2011147"/>
              <a:gd name="T87" fmla="*/ 6494237 h 2055631"/>
              <a:gd name="T88" fmla="*/ 237266 w 2011147"/>
              <a:gd name="T89" fmla="*/ 6169773 h 2055631"/>
              <a:gd name="T90" fmla="*/ 208130 w 2011147"/>
              <a:gd name="T91" fmla="*/ 5752610 h 2055631"/>
              <a:gd name="T92" fmla="*/ 178992 w 2011147"/>
              <a:gd name="T93" fmla="*/ 5474505 h 2055631"/>
              <a:gd name="T94" fmla="*/ 164426 w 2011147"/>
              <a:gd name="T95" fmla="*/ 5335446 h 2055631"/>
              <a:gd name="T96" fmla="*/ 149856 w 2011147"/>
              <a:gd name="T97" fmla="*/ 5150046 h 2055631"/>
              <a:gd name="T98" fmla="*/ 120721 w 2011147"/>
              <a:gd name="T99" fmla="*/ 4825586 h 2055631"/>
              <a:gd name="T100" fmla="*/ 106152 w 2011147"/>
              <a:gd name="T101" fmla="*/ 4501127 h 2055631"/>
              <a:gd name="T102" fmla="*/ 77017 w 2011147"/>
              <a:gd name="T103" fmla="*/ 2322615 h 2055631"/>
              <a:gd name="T104" fmla="*/ 47878 w 2011147"/>
              <a:gd name="T105" fmla="*/ 1905446 h 2055631"/>
              <a:gd name="T106" fmla="*/ 18742 w 2011147"/>
              <a:gd name="T107" fmla="*/ 1580990 h 2055631"/>
              <a:gd name="T108" fmla="*/ 47878 w 2011147"/>
              <a:gd name="T109" fmla="*/ 932071 h 2055631"/>
              <a:gd name="T110" fmla="*/ 106152 w 2011147"/>
              <a:gd name="T111" fmla="*/ 514910 h 2055631"/>
              <a:gd name="T112" fmla="*/ 120721 w 2011147"/>
              <a:gd name="T113" fmla="*/ 375853 h 2055631"/>
              <a:gd name="T114" fmla="*/ 135289 w 2011147"/>
              <a:gd name="T115" fmla="*/ 97743 h 205563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011147"/>
              <a:gd name="T175" fmla="*/ 0 h 2055631"/>
              <a:gd name="T176" fmla="*/ 2011147 w 2011147"/>
              <a:gd name="T177" fmla="*/ 2055631 h 205563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011147" h="2055631">
                <a:moveTo>
                  <a:pt x="116324" y="26414"/>
                </a:moveTo>
                <a:lnTo>
                  <a:pt x="116324" y="26414"/>
                </a:lnTo>
                <a:cubicBezTo>
                  <a:pt x="153902" y="18063"/>
                  <a:pt x="190563" y="1362"/>
                  <a:pt x="229058" y="1362"/>
                </a:cubicBezTo>
                <a:cubicBezTo>
                  <a:pt x="779511" y="1362"/>
                  <a:pt x="744257" y="0"/>
                  <a:pt x="1055776" y="38940"/>
                </a:cubicBezTo>
                <a:cubicBezTo>
                  <a:pt x="1085003" y="55641"/>
                  <a:pt x="1116234" y="69244"/>
                  <a:pt x="1143458" y="89044"/>
                </a:cubicBezTo>
                <a:cubicBezTo>
                  <a:pt x="1162560" y="102936"/>
                  <a:pt x="1174342" y="125420"/>
                  <a:pt x="1193562" y="139149"/>
                </a:cubicBezTo>
                <a:cubicBezTo>
                  <a:pt x="1204306" y="146823"/>
                  <a:pt x="1219004" y="146474"/>
                  <a:pt x="1231140" y="151675"/>
                </a:cubicBezTo>
                <a:cubicBezTo>
                  <a:pt x="1339489" y="198110"/>
                  <a:pt x="1230695" y="159877"/>
                  <a:pt x="1318822" y="189253"/>
                </a:cubicBezTo>
                <a:cubicBezTo>
                  <a:pt x="1351342" y="215860"/>
                  <a:pt x="1472465" y="322441"/>
                  <a:pt x="1531765" y="352091"/>
                </a:cubicBezTo>
                <a:cubicBezTo>
                  <a:pt x="1555384" y="363901"/>
                  <a:pt x="1606921" y="377143"/>
                  <a:pt x="1606921" y="377143"/>
                </a:cubicBezTo>
                <a:cubicBezTo>
                  <a:pt x="1611096" y="389669"/>
                  <a:pt x="1613983" y="402701"/>
                  <a:pt x="1619447" y="414721"/>
                </a:cubicBezTo>
                <a:cubicBezTo>
                  <a:pt x="1634901" y="448719"/>
                  <a:pt x="1657742" y="479500"/>
                  <a:pt x="1669551" y="514929"/>
                </a:cubicBezTo>
                <a:cubicBezTo>
                  <a:pt x="1673726" y="527455"/>
                  <a:pt x="1676172" y="540698"/>
                  <a:pt x="1682077" y="552508"/>
                </a:cubicBezTo>
                <a:cubicBezTo>
                  <a:pt x="1688809" y="565973"/>
                  <a:pt x="1699150" y="577320"/>
                  <a:pt x="1707129" y="590086"/>
                </a:cubicBezTo>
                <a:cubicBezTo>
                  <a:pt x="1720032" y="610732"/>
                  <a:pt x="1732181" y="631839"/>
                  <a:pt x="1744707" y="652716"/>
                </a:cubicBezTo>
                <a:cubicBezTo>
                  <a:pt x="1747655" y="664509"/>
                  <a:pt x="1761591" y="725695"/>
                  <a:pt x="1769759" y="740398"/>
                </a:cubicBezTo>
                <a:cubicBezTo>
                  <a:pt x="1784381" y="766718"/>
                  <a:pt x="1810342" y="786990"/>
                  <a:pt x="1819863" y="815554"/>
                </a:cubicBezTo>
                <a:cubicBezTo>
                  <a:pt x="1839726" y="875144"/>
                  <a:pt x="1835939" y="885754"/>
                  <a:pt x="1869967" y="928288"/>
                </a:cubicBezTo>
                <a:cubicBezTo>
                  <a:pt x="1877345" y="937510"/>
                  <a:pt x="1885798" y="945963"/>
                  <a:pt x="1895020" y="953340"/>
                </a:cubicBezTo>
                <a:cubicBezTo>
                  <a:pt x="1906776" y="962744"/>
                  <a:pt x="1920072" y="970041"/>
                  <a:pt x="1932598" y="978392"/>
                </a:cubicBezTo>
                <a:cubicBezTo>
                  <a:pt x="1940949" y="990918"/>
                  <a:pt x="1947005" y="1005326"/>
                  <a:pt x="1957650" y="1015971"/>
                </a:cubicBezTo>
                <a:cubicBezTo>
                  <a:pt x="1968295" y="1026616"/>
                  <a:pt x="1993924" y="1026025"/>
                  <a:pt x="1995228" y="1041023"/>
                </a:cubicBezTo>
                <a:cubicBezTo>
                  <a:pt x="2011147" y="1224095"/>
                  <a:pt x="2003579" y="1408453"/>
                  <a:pt x="2007754" y="1592168"/>
                </a:cubicBezTo>
                <a:cubicBezTo>
                  <a:pt x="2003579" y="1646447"/>
                  <a:pt x="2003719" y="1701232"/>
                  <a:pt x="1995228" y="1755006"/>
                </a:cubicBezTo>
                <a:cubicBezTo>
                  <a:pt x="1988844" y="1795438"/>
                  <a:pt x="1971468" y="1836128"/>
                  <a:pt x="1945124" y="1867740"/>
                </a:cubicBezTo>
                <a:cubicBezTo>
                  <a:pt x="1933783" y="1881349"/>
                  <a:pt x="1918886" y="1891709"/>
                  <a:pt x="1907546" y="1905318"/>
                </a:cubicBezTo>
                <a:cubicBezTo>
                  <a:pt x="1890475" y="1925803"/>
                  <a:pt x="1881739" y="1953370"/>
                  <a:pt x="1857441" y="1967949"/>
                </a:cubicBezTo>
                <a:cubicBezTo>
                  <a:pt x="1836325" y="1980618"/>
                  <a:pt x="1773698" y="1988511"/>
                  <a:pt x="1757233" y="1993001"/>
                </a:cubicBezTo>
                <a:cubicBezTo>
                  <a:pt x="1665456" y="2018031"/>
                  <a:pt x="1693406" y="2021888"/>
                  <a:pt x="1594395" y="2043105"/>
                </a:cubicBezTo>
                <a:cubicBezTo>
                  <a:pt x="1565526" y="2049291"/>
                  <a:pt x="1535940" y="2051456"/>
                  <a:pt x="1506713" y="2055631"/>
                </a:cubicBezTo>
                <a:cubicBezTo>
                  <a:pt x="1431557" y="2051456"/>
                  <a:pt x="1355760" y="2053750"/>
                  <a:pt x="1281244" y="2043105"/>
                </a:cubicBezTo>
                <a:cubicBezTo>
                  <a:pt x="1266341" y="2040976"/>
                  <a:pt x="1258085" y="2022379"/>
                  <a:pt x="1243666" y="2018053"/>
                </a:cubicBezTo>
                <a:cubicBezTo>
                  <a:pt x="1215387" y="2009569"/>
                  <a:pt x="1185165" y="2010016"/>
                  <a:pt x="1155984" y="2005527"/>
                </a:cubicBezTo>
                <a:cubicBezTo>
                  <a:pt x="1130882" y="2001665"/>
                  <a:pt x="1105816" y="1997544"/>
                  <a:pt x="1080828" y="1993001"/>
                </a:cubicBezTo>
                <a:cubicBezTo>
                  <a:pt x="1059881" y="1989193"/>
                  <a:pt x="1038852" y="1985639"/>
                  <a:pt x="1018198" y="1980475"/>
                </a:cubicBezTo>
                <a:cubicBezTo>
                  <a:pt x="1005389" y="1977273"/>
                  <a:pt x="993722" y="1969587"/>
                  <a:pt x="980620" y="1967949"/>
                </a:cubicBezTo>
                <a:cubicBezTo>
                  <a:pt x="926600" y="1961197"/>
                  <a:pt x="872061" y="1959598"/>
                  <a:pt x="817781" y="1955423"/>
                </a:cubicBezTo>
                <a:cubicBezTo>
                  <a:pt x="759106" y="1943688"/>
                  <a:pt x="747455" y="1945312"/>
                  <a:pt x="692521" y="1917844"/>
                </a:cubicBezTo>
                <a:cubicBezTo>
                  <a:pt x="679056" y="1911111"/>
                  <a:pt x="668780" y="1898722"/>
                  <a:pt x="654943" y="1892792"/>
                </a:cubicBezTo>
                <a:cubicBezTo>
                  <a:pt x="639120" y="1886011"/>
                  <a:pt x="621392" y="1884995"/>
                  <a:pt x="604839" y="1880266"/>
                </a:cubicBezTo>
                <a:cubicBezTo>
                  <a:pt x="514967" y="1854588"/>
                  <a:pt x="631963" y="1880680"/>
                  <a:pt x="504630" y="1855214"/>
                </a:cubicBezTo>
                <a:cubicBezTo>
                  <a:pt x="496279" y="1842688"/>
                  <a:pt x="491333" y="1827040"/>
                  <a:pt x="479578" y="1817636"/>
                </a:cubicBezTo>
                <a:cubicBezTo>
                  <a:pt x="469268" y="1809388"/>
                  <a:pt x="453810" y="1811015"/>
                  <a:pt x="442000" y="1805110"/>
                </a:cubicBezTo>
                <a:cubicBezTo>
                  <a:pt x="330232" y="1749226"/>
                  <a:pt x="517630" y="1812403"/>
                  <a:pt x="316740" y="1755006"/>
                </a:cubicBezTo>
                <a:cubicBezTo>
                  <a:pt x="226845" y="1695076"/>
                  <a:pt x="262874" y="1726192"/>
                  <a:pt x="204006" y="1667324"/>
                </a:cubicBezTo>
                <a:cubicBezTo>
                  <a:pt x="168168" y="1559809"/>
                  <a:pt x="223044" y="1730950"/>
                  <a:pt x="178954" y="1554590"/>
                </a:cubicBezTo>
                <a:cubicBezTo>
                  <a:pt x="172549" y="1528971"/>
                  <a:pt x="162253" y="1504486"/>
                  <a:pt x="153902" y="1479434"/>
                </a:cubicBezTo>
                <a:cubicBezTo>
                  <a:pt x="149727" y="1466908"/>
                  <a:pt x="144578" y="1454665"/>
                  <a:pt x="141376" y="1441855"/>
                </a:cubicBezTo>
                <a:cubicBezTo>
                  <a:pt x="137201" y="1425154"/>
                  <a:pt x="133579" y="1408304"/>
                  <a:pt x="128850" y="1391751"/>
                </a:cubicBezTo>
                <a:cubicBezTo>
                  <a:pt x="115435" y="1344798"/>
                  <a:pt x="113588" y="1357912"/>
                  <a:pt x="103798" y="1304069"/>
                </a:cubicBezTo>
                <a:cubicBezTo>
                  <a:pt x="98517" y="1275021"/>
                  <a:pt x="95447" y="1245614"/>
                  <a:pt x="91272" y="1216387"/>
                </a:cubicBezTo>
                <a:cubicBezTo>
                  <a:pt x="82921" y="1020146"/>
                  <a:pt x="104741" y="820268"/>
                  <a:pt x="66220" y="627664"/>
                </a:cubicBezTo>
                <a:cubicBezTo>
                  <a:pt x="57608" y="584603"/>
                  <a:pt x="52963" y="556214"/>
                  <a:pt x="41167" y="514929"/>
                </a:cubicBezTo>
                <a:cubicBezTo>
                  <a:pt x="5234" y="389168"/>
                  <a:pt x="55264" y="583843"/>
                  <a:pt x="16115" y="427247"/>
                </a:cubicBezTo>
                <a:cubicBezTo>
                  <a:pt x="51082" y="322345"/>
                  <a:pt x="0" y="485154"/>
                  <a:pt x="41167" y="251883"/>
                </a:cubicBezTo>
                <a:cubicBezTo>
                  <a:pt x="58794" y="151999"/>
                  <a:pt x="58519" y="204654"/>
                  <a:pt x="91272" y="139149"/>
                </a:cubicBezTo>
                <a:cubicBezTo>
                  <a:pt x="97177" y="127339"/>
                  <a:pt x="100171" y="114267"/>
                  <a:pt x="103798" y="101571"/>
                </a:cubicBezTo>
                <a:cubicBezTo>
                  <a:pt x="118349" y="50641"/>
                  <a:pt x="114236" y="38940"/>
                  <a:pt x="116324" y="26414"/>
                </a:cubicBez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6" name="Volný tvar 45"/>
          <p:cNvSpPr>
            <a:spLocks/>
          </p:cNvSpPr>
          <p:nvPr/>
        </p:nvSpPr>
        <p:spPr bwMode="auto">
          <a:xfrm>
            <a:off x="4643438" y="3213100"/>
            <a:ext cx="2484437" cy="2536825"/>
          </a:xfrm>
          <a:custGeom>
            <a:avLst/>
            <a:gdLst>
              <a:gd name="T0" fmla="*/ 51789 w 2436856"/>
              <a:gd name="T1" fmla="*/ 0 h 2154477"/>
              <a:gd name="T2" fmla="*/ 51789 w 2436856"/>
              <a:gd name="T3" fmla="*/ 0 h 2154477"/>
              <a:gd name="T4" fmla="*/ 1630279 w 2436856"/>
              <a:gd name="T5" fmla="*/ 92567 h 2154477"/>
              <a:gd name="T6" fmla="*/ 2258753 w 2436856"/>
              <a:gd name="T7" fmla="*/ 138855 h 2154477"/>
              <a:gd name="T8" fmla="*/ 2317210 w 2436856"/>
              <a:gd name="T9" fmla="*/ 185139 h 2154477"/>
              <a:gd name="T10" fmla="*/ 2404908 w 2436856"/>
              <a:gd name="T11" fmla="*/ 323987 h 2154477"/>
              <a:gd name="T12" fmla="*/ 2536447 w 2436856"/>
              <a:gd name="T13" fmla="*/ 694270 h 2154477"/>
              <a:gd name="T14" fmla="*/ 2580297 w 2436856"/>
              <a:gd name="T15" fmla="*/ 740554 h 2154477"/>
              <a:gd name="T16" fmla="*/ 2624143 w 2436856"/>
              <a:gd name="T17" fmla="*/ 971976 h 2154477"/>
              <a:gd name="T18" fmla="*/ 2653372 w 2436856"/>
              <a:gd name="T19" fmla="*/ 1157118 h 2154477"/>
              <a:gd name="T20" fmla="*/ 2682604 w 2436856"/>
              <a:gd name="T21" fmla="*/ 1295969 h 2154477"/>
              <a:gd name="T22" fmla="*/ 2726452 w 2436856"/>
              <a:gd name="T23" fmla="*/ 1527394 h 2154477"/>
              <a:gd name="T24" fmla="*/ 2770300 w 2436856"/>
              <a:gd name="T25" fmla="*/ 1943953 h 2154477"/>
              <a:gd name="T26" fmla="*/ 2799531 w 2436856"/>
              <a:gd name="T27" fmla="*/ 2221661 h 2154477"/>
              <a:gd name="T28" fmla="*/ 2814143 w 2436856"/>
              <a:gd name="T29" fmla="*/ 2360515 h 2154477"/>
              <a:gd name="T30" fmla="*/ 2828761 w 2436856"/>
              <a:gd name="T31" fmla="*/ 2730791 h 2154477"/>
              <a:gd name="T32" fmla="*/ 2843377 w 2436856"/>
              <a:gd name="T33" fmla="*/ 2962213 h 2154477"/>
              <a:gd name="T34" fmla="*/ 2828761 w 2436856"/>
              <a:gd name="T35" fmla="*/ 3702760 h 2154477"/>
              <a:gd name="T36" fmla="*/ 2799531 w 2436856"/>
              <a:gd name="T37" fmla="*/ 3980475 h 2154477"/>
              <a:gd name="T38" fmla="*/ 2784916 w 2436856"/>
              <a:gd name="T39" fmla="*/ 4119326 h 2154477"/>
              <a:gd name="T40" fmla="*/ 2755684 w 2436856"/>
              <a:gd name="T41" fmla="*/ 4258180 h 2154477"/>
              <a:gd name="T42" fmla="*/ 2741066 w 2436856"/>
              <a:gd name="T43" fmla="*/ 4397034 h 2154477"/>
              <a:gd name="T44" fmla="*/ 2682604 w 2436856"/>
              <a:gd name="T45" fmla="*/ 4859877 h 2154477"/>
              <a:gd name="T46" fmla="*/ 2667988 w 2436856"/>
              <a:gd name="T47" fmla="*/ 5045014 h 2154477"/>
              <a:gd name="T48" fmla="*/ 2638756 w 2436856"/>
              <a:gd name="T49" fmla="*/ 5369001 h 2154477"/>
              <a:gd name="T50" fmla="*/ 2609525 w 2436856"/>
              <a:gd name="T51" fmla="*/ 5878142 h 2154477"/>
              <a:gd name="T52" fmla="*/ 2594911 w 2436856"/>
              <a:gd name="T53" fmla="*/ 6016985 h 2154477"/>
              <a:gd name="T54" fmla="*/ 2565683 w 2436856"/>
              <a:gd name="T55" fmla="*/ 6155836 h 2154477"/>
              <a:gd name="T56" fmla="*/ 2536447 w 2436856"/>
              <a:gd name="T57" fmla="*/ 6479828 h 2154477"/>
              <a:gd name="T58" fmla="*/ 2492601 w 2436856"/>
              <a:gd name="T59" fmla="*/ 6803820 h 2154477"/>
              <a:gd name="T60" fmla="*/ 2448756 w 2436856"/>
              <a:gd name="T61" fmla="*/ 6942676 h 2154477"/>
              <a:gd name="T62" fmla="*/ 2390290 w 2436856"/>
              <a:gd name="T63" fmla="*/ 7220389 h 2154477"/>
              <a:gd name="T64" fmla="*/ 2361060 w 2436856"/>
              <a:gd name="T65" fmla="*/ 7312956 h 2154477"/>
              <a:gd name="T66" fmla="*/ 2317210 w 2436856"/>
              <a:gd name="T67" fmla="*/ 7498087 h 2154477"/>
              <a:gd name="T68" fmla="*/ 2302599 w 2436856"/>
              <a:gd name="T69" fmla="*/ 7683232 h 2154477"/>
              <a:gd name="T70" fmla="*/ 2185673 w 2436856"/>
              <a:gd name="T71" fmla="*/ 7960926 h 2154477"/>
              <a:gd name="T72" fmla="*/ 1513356 w 2436856"/>
              <a:gd name="T73" fmla="*/ 7822074 h 2154477"/>
              <a:gd name="T74" fmla="*/ 1440277 w 2436856"/>
              <a:gd name="T75" fmla="*/ 7775800 h 2154477"/>
              <a:gd name="T76" fmla="*/ 1264890 w 2436856"/>
              <a:gd name="T77" fmla="*/ 7683232 h 2154477"/>
              <a:gd name="T78" fmla="*/ 1133349 w 2436856"/>
              <a:gd name="T79" fmla="*/ 7590659 h 2154477"/>
              <a:gd name="T80" fmla="*/ 1074884 w 2436856"/>
              <a:gd name="T81" fmla="*/ 7544371 h 2154477"/>
              <a:gd name="T82" fmla="*/ 957960 w 2436856"/>
              <a:gd name="T83" fmla="*/ 7498087 h 2154477"/>
              <a:gd name="T84" fmla="*/ 914114 w 2436856"/>
              <a:gd name="T85" fmla="*/ 7451803 h 2154477"/>
              <a:gd name="T86" fmla="*/ 709494 w 2436856"/>
              <a:gd name="T87" fmla="*/ 7359235 h 2154477"/>
              <a:gd name="T88" fmla="*/ 665647 w 2436856"/>
              <a:gd name="T89" fmla="*/ 7266672 h 2154477"/>
              <a:gd name="T90" fmla="*/ 577954 w 2436856"/>
              <a:gd name="T91" fmla="*/ 7127807 h 2154477"/>
              <a:gd name="T92" fmla="*/ 534105 w 2436856"/>
              <a:gd name="T93" fmla="*/ 6988960 h 2154477"/>
              <a:gd name="T94" fmla="*/ 431796 w 2436856"/>
              <a:gd name="T95" fmla="*/ 6850099 h 2154477"/>
              <a:gd name="T96" fmla="*/ 344104 w 2436856"/>
              <a:gd name="T97" fmla="*/ 6803820 h 2154477"/>
              <a:gd name="T98" fmla="*/ 285639 w 2436856"/>
              <a:gd name="T99" fmla="*/ 6526112 h 2154477"/>
              <a:gd name="T100" fmla="*/ 256409 w 2436856"/>
              <a:gd name="T101" fmla="*/ 6387260 h 2154477"/>
              <a:gd name="T102" fmla="*/ 212561 w 2436856"/>
              <a:gd name="T103" fmla="*/ 6340986 h 2154477"/>
              <a:gd name="T104" fmla="*/ 183329 w 2436856"/>
              <a:gd name="T105" fmla="*/ 5183866 h 2154477"/>
              <a:gd name="T106" fmla="*/ 154099 w 2436856"/>
              <a:gd name="T107" fmla="*/ 4906164 h 2154477"/>
              <a:gd name="T108" fmla="*/ 139483 w 2436856"/>
              <a:gd name="T109" fmla="*/ 4582169 h 2154477"/>
              <a:gd name="T110" fmla="*/ 110250 w 2436856"/>
              <a:gd name="T111" fmla="*/ 4304462 h 2154477"/>
              <a:gd name="T112" fmla="*/ 124867 w 2436856"/>
              <a:gd name="T113" fmla="*/ 2360515 h 2154477"/>
              <a:gd name="T114" fmla="*/ 124867 w 2436856"/>
              <a:gd name="T115" fmla="*/ 1388539 h 2154477"/>
              <a:gd name="T116" fmla="*/ 110250 w 2436856"/>
              <a:gd name="T117" fmla="*/ 1249687 h 2154477"/>
              <a:gd name="T118" fmla="*/ 66405 w 2436856"/>
              <a:gd name="T119" fmla="*/ 1110832 h 2154477"/>
              <a:gd name="T120" fmla="*/ 37174 w 2436856"/>
              <a:gd name="T121" fmla="*/ 971976 h 2154477"/>
              <a:gd name="T122" fmla="*/ 66405 w 2436856"/>
              <a:gd name="T123" fmla="*/ 231422 h 2154477"/>
              <a:gd name="T124" fmla="*/ 51789 w 2436856"/>
              <a:gd name="T125" fmla="*/ 0 h 215447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436856"/>
              <a:gd name="T190" fmla="*/ 0 h 2154477"/>
              <a:gd name="T191" fmla="*/ 2436856 w 2436856"/>
              <a:gd name="T192" fmla="*/ 2154477 h 215447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436856" h="2154477">
                <a:moveTo>
                  <a:pt x="44385" y="0"/>
                </a:moveTo>
                <a:lnTo>
                  <a:pt x="44385" y="0"/>
                </a:lnTo>
                <a:lnTo>
                  <a:pt x="1397196" y="25052"/>
                </a:lnTo>
                <a:lnTo>
                  <a:pt x="1935815" y="37578"/>
                </a:lnTo>
                <a:cubicBezTo>
                  <a:pt x="1953015" y="38310"/>
                  <a:pt x="1969366" y="45375"/>
                  <a:pt x="1985919" y="50104"/>
                </a:cubicBezTo>
                <a:cubicBezTo>
                  <a:pt x="2018530" y="59421"/>
                  <a:pt x="2034458" y="64392"/>
                  <a:pt x="2061075" y="87682"/>
                </a:cubicBezTo>
                <a:cubicBezTo>
                  <a:pt x="2109005" y="129620"/>
                  <a:pt x="2120920" y="157668"/>
                  <a:pt x="2173810" y="187891"/>
                </a:cubicBezTo>
                <a:cubicBezTo>
                  <a:pt x="2185274" y="194442"/>
                  <a:pt x="2198862" y="196242"/>
                  <a:pt x="2211388" y="200417"/>
                </a:cubicBezTo>
                <a:cubicBezTo>
                  <a:pt x="2223914" y="221294"/>
                  <a:pt x="2237142" y="241765"/>
                  <a:pt x="2248966" y="263047"/>
                </a:cubicBezTo>
                <a:cubicBezTo>
                  <a:pt x="2258034" y="279370"/>
                  <a:pt x="2264754" y="296939"/>
                  <a:pt x="2274018" y="313151"/>
                </a:cubicBezTo>
                <a:cubicBezTo>
                  <a:pt x="2281487" y="326222"/>
                  <a:pt x="2291091" y="337963"/>
                  <a:pt x="2299070" y="350729"/>
                </a:cubicBezTo>
                <a:cubicBezTo>
                  <a:pt x="2311973" y="371375"/>
                  <a:pt x="2324122" y="392482"/>
                  <a:pt x="2336648" y="413359"/>
                </a:cubicBezTo>
                <a:cubicBezTo>
                  <a:pt x="2360720" y="533720"/>
                  <a:pt x="2332738" y="422372"/>
                  <a:pt x="2374226" y="526093"/>
                </a:cubicBezTo>
                <a:cubicBezTo>
                  <a:pt x="2384033" y="550612"/>
                  <a:pt x="2390927" y="576198"/>
                  <a:pt x="2399278" y="601250"/>
                </a:cubicBezTo>
                <a:lnTo>
                  <a:pt x="2411804" y="638828"/>
                </a:lnTo>
                <a:cubicBezTo>
                  <a:pt x="2415979" y="672231"/>
                  <a:pt x="2419211" y="705765"/>
                  <a:pt x="2424330" y="739036"/>
                </a:cubicBezTo>
                <a:cubicBezTo>
                  <a:pt x="2427567" y="760079"/>
                  <a:pt x="2436856" y="780376"/>
                  <a:pt x="2436856" y="801666"/>
                </a:cubicBezTo>
                <a:cubicBezTo>
                  <a:pt x="2436856" y="868602"/>
                  <a:pt x="2433374" y="935760"/>
                  <a:pt x="2424330" y="1002082"/>
                </a:cubicBezTo>
                <a:cubicBezTo>
                  <a:pt x="2420762" y="1028247"/>
                  <a:pt x="2407629" y="1052187"/>
                  <a:pt x="2399278" y="1077239"/>
                </a:cubicBezTo>
                <a:cubicBezTo>
                  <a:pt x="2395103" y="1089765"/>
                  <a:pt x="2394076" y="1103831"/>
                  <a:pt x="2386752" y="1114817"/>
                </a:cubicBezTo>
                <a:cubicBezTo>
                  <a:pt x="2378401" y="1127343"/>
                  <a:pt x="2368433" y="1138930"/>
                  <a:pt x="2361700" y="1152395"/>
                </a:cubicBezTo>
                <a:cubicBezTo>
                  <a:pt x="2355795" y="1164205"/>
                  <a:pt x="2354375" y="1177837"/>
                  <a:pt x="2349174" y="1189973"/>
                </a:cubicBezTo>
                <a:cubicBezTo>
                  <a:pt x="2318074" y="1262540"/>
                  <a:pt x="2321879" y="1223998"/>
                  <a:pt x="2299070" y="1315233"/>
                </a:cubicBezTo>
                <a:cubicBezTo>
                  <a:pt x="2294895" y="1331934"/>
                  <a:pt x="2291273" y="1348784"/>
                  <a:pt x="2286544" y="1365337"/>
                </a:cubicBezTo>
                <a:cubicBezTo>
                  <a:pt x="2270626" y="1421049"/>
                  <a:pt x="2274544" y="1387756"/>
                  <a:pt x="2261492" y="1453019"/>
                </a:cubicBezTo>
                <a:cubicBezTo>
                  <a:pt x="2250324" y="1508860"/>
                  <a:pt x="2249875" y="1537067"/>
                  <a:pt x="2236440" y="1590806"/>
                </a:cubicBezTo>
                <a:cubicBezTo>
                  <a:pt x="2233238" y="1603615"/>
                  <a:pt x="2229819" y="1616574"/>
                  <a:pt x="2223914" y="1628384"/>
                </a:cubicBezTo>
                <a:cubicBezTo>
                  <a:pt x="2217181" y="1641849"/>
                  <a:pt x="2205595" y="1652497"/>
                  <a:pt x="2198862" y="1665962"/>
                </a:cubicBezTo>
                <a:cubicBezTo>
                  <a:pt x="2184747" y="1694192"/>
                  <a:pt x="2184512" y="1724213"/>
                  <a:pt x="2173810" y="1753644"/>
                </a:cubicBezTo>
                <a:cubicBezTo>
                  <a:pt x="2162943" y="1783528"/>
                  <a:pt x="2152592" y="1814059"/>
                  <a:pt x="2136232" y="1841326"/>
                </a:cubicBezTo>
                <a:cubicBezTo>
                  <a:pt x="2127118" y="1856516"/>
                  <a:pt x="2109530" y="1864921"/>
                  <a:pt x="2098654" y="1878904"/>
                </a:cubicBezTo>
                <a:cubicBezTo>
                  <a:pt x="2080169" y="1902670"/>
                  <a:pt x="2066614" y="1929973"/>
                  <a:pt x="2048549" y="1954060"/>
                </a:cubicBezTo>
                <a:cubicBezTo>
                  <a:pt x="2041463" y="1963508"/>
                  <a:pt x="2031057" y="1970040"/>
                  <a:pt x="2023497" y="1979113"/>
                </a:cubicBezTo>
                <a:cubicBezTo>
                  <a:pt x="2010132" y="1995151"/>
                  <a:pt x="1998445" y="2012516"/>
                  <a:pt x="1985919" y="2029217"/>
                </a:cubicBezTo>
                <a:cubicBezTo>
                  <a:pt x="1981744" y="2045918"/>
                  <a:pt x="1984909" y="2066525"/>
                  <a:pt x="1973393" y="2079321"/>
                </a:cubicBezTo>
                <a:cubicBezTo>
                  <a:pt x="1945461" y="2110356"/>
                  <a:pt x="1873185" y="2154477"/>
                  <a:pt x="1873185" y="2154477"/>
                </a:cubicBezTo>
                <a:cubicBezTo>
                  <a:pt x="1803270" y="2150593"/>
                  <a:pt x="1454164" y="2137856"/>
                  <a:pt x="1296988" y="2116899"/>
                </a:cubicBezTo>
                <a:cubicBezTo>
                  <a:pt x="1275885" y="2114085"/>
                  <a:pt x="1255324" y="2108073"/>
                  <a:pt x="1234358" y="2104373"/>
                </a:cubicBezTo>
                <a:cubicBezTo>
                  <a:pt x="1184335" y="2095546"/>
                  <a:pt x="1133324" y="2091641"/>
                  <a:pt x="1084045" y="2079321"/>
                </a:cubicBezTo>
                <a:cubicBezTo>
                  <a:pt x="961852" y="2048773"/>
                  <a:pt x="1114431" y="2086073"/>
                  <a:pt x="971311" y="2054269"/>
                </a:cubicBezTo>
                <a:cubicBezTo>
                  <a:pt x="954506" y="2050534"/>
                  <a:pt x="938188" y="2044573"/>
                  <a:pt x="921207" y="2041743"/>
                </a:cubicBezTo>
                <a:cubicBezTo>
                  <a:pt x="888002" y="2036209"/>
                  <a:pt x="854402" y="2033392"/>
                  <a:pt x="820999" y="2029217"/>
                </a:cubicBezTo>
                <a:cubicBezTo>
                  <a:pt x="808473" y="2025042"/>
                  <a:pt x="796492" y="2018558"/>
                  <a:pt x="783421" y="2016691"/>
                </a:cubicBezTo>
                <a:cubicBezTo>
                  <a:pt x="743098" y="2010931"/>
                  <a:pt x="657717" y="2016470"/>
                  <a:pt x="608056" y="1991639"/>
                </a:cubicBezTo>
                <a:cubicBezTo>
                  <a:pt x="594591" y="1984906"/>
                  <a:pt x="583943" y="1973320"/>
                  <a:pt x="570478" y="1966587"/>
                </a:cubicBezTo>
                <a:cubicBezTo>
                  <a:pt x="513987" y="1938341"/>
                  <a:pt x="549166" y="1973878"/>
                  <a:pt x="495322" y="1929008"/>
                </a:cubicBezTo>
                <a:cubicBezTo>
                  <a:pt x="481713" y="1917667"/>
                  <a:pt x="472159" y="1901726"/>
                  <a:pt x="457744" y="1891430"/>
                </a:cubicBezTo>
                <a:cubicBezTo>
                  <a:pt x="440450" y="1879077"/>
                  <a:pt x="393804" y="1859128"/>
                  <a:pt x="370062" y="1853852"/>
                </a:cubicBezTo>
                <a:cubicBezTo>
                  <a:pt x="345269" y="1848342"/>
                  <a:pt x="319958" y="1845501"/>
                  <a:pt x="294906" y="1841326"/>
                </a:cubicBezTo>
                <a:lnTo>
                  <a:pt x="244802" y="1766170"/>
                </a:lnTo>
                <a:cubicBezTo>
                  <a:pt x="236451" y="1753644"/>
                  <a:pt x="234031" y="1733353"/>
                  <a:pt x="219749" y="1728592"/>
                </a:cubicBezTo>
                <a:lnTo>
                  <a:pt x="182171" y="1716066"/>
                </a:lnTo>
                <a:cubicBezTo>
                  <a:pt x="136798" y="1579946"/>
                  <a:pt x="196496" y="1770431"/>
                  <a:pt x="157119" y="1402915"/>
                </a:cubicBezTo>
                <a:cubicBezTo>
                  <a:pt x="154306" y="1376658"/>
                  <a:pt x="132067" y="1327759"/>
                  <a:pt x="132067" y="1327759"/>
                </a:cubicBezTo>
                <a:cubicBezTo>
                  <a:pt x="127892" y="1298532"/>
                  <a:pt x="126180" y="1268845"/>
                  <a:pt x="119541" y="1240077"/>
                </a:cubicBezTo>
                <a:cubicBezTo>
                  <a:pt x="113603" y="1214346"/>
                  <a:pt x="94489" y="1164921"/>
                  <a:pt x="94489" y="1164921"/>
                </a:cubicBezTo>
                <a:cubicBezTo>
                  <a:pt x="98664" y="989557"/>
                  <a:pt x="100523" y="814122"/>
                  <a:pt x="107015" y="638828"/>
                </a:cubicBezTo>
                <a:cubicBezTo>
                  <a:pt x="113375" y="467119"/>
                  <a:pt x="132092" y="526241"/>
                  <a:pt x="107015" y="375781"/>
                </a:cubicBezTo>
                <a:cubicBezTo>
                  <a:pt x="104844" y="362757"/>
                  <a:pt x="101813" y="349189"/>
                  <a:pt x="94489" y="338203"/>
                </a:cubicBezTo>
                <a:cubicBezTo>
                  <a:pt x="84663" y="323464"/>
                  <a:pt x="68252" y="314234"/>
                  <a:pt x="56911" y="300625"/>
                </a:cubicBezTo>
                <a:cubicBezTo>
                  <a:pt x="47273" y="289060"/>
                  <a:pt x="40210" y="275573"/>
                  <a:pt x="31859" y="263047"/>
                </a:cubicBezTo>
                <a:cubicBezTo>
                  <a:pt x="44778" y="69264"/>
                  <a:pt x="0" y="119541"/>
                  <a:pt x="56911" y="62630"/>
                </a:cubicBezTo>
                <a:lnTo>
                  <a:pt x="44385" y="0"/>
                </a:ln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8" name="TextovéPole 47"/>
          <p:cNvSpPr txBox="1">
            <a:spLocks noChangeArrowheads="1"/>
          </p:cNvSpPr>
          <p:nvPr/>
        </p:nvSpPr>
        <p:spPr bwMode="auto">
          <a:xfrm rot="5400000">
            <a:off x="3413125" y="5380038"/>
            <a:ext cx="15843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solidFill>
                  <a:schemeClr val="tx1"/>
                </a:solidFill>
              </a:rPr>
              <a:t>Byznys </a:t>
            </a:r>
          </a:p>
          <a:p>
            <a:r>
              <a:rPr lang="cs-CZ">
                <a:solidFill>
                  <a:schemeClr val="tx1"/>
                </a:solidFill>
              </a:rPr>
              <a:t>dokumenty</a:t>
            </a:r>
          </a:p>
        </p:txBody>
      </p:sp>
      <p:sp>
        <p:nvSpPr>
          <p:cNvPr id="49" name="Veselý obličej 48"/>
          <p:cNvSpPr>
            <a:spLocks noChangeArrowheads="1"/>
          </p:cNvSpPr>
          <p:nvPr/>
        </p:nvSpPr>
        <p:spPr bwMode="auto">
          <a:xfrm>
            <a:off x="3427413" y="3244850"/>
            <a:ext cx="439737" cy="338138"/>
          </a:xfrm>
          <a:prstGeom prst="smileyFace">
            <a:avLst>
              <a:gd name="adj" fmla="val 4653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0" name="TextovéPole 49"/>
          <p:cNvSpPr txBox="1">
            <a:spLocks noChangeArrowheads="1"/>
          </p:cNvSpPr>
          <p:nvPr/>
        </p:nvSpPr>
        <p:spPr bwMode="auto">
          <a:xfrm rot="5400000">
            <a:off x="3427413" y="3316288"/>
            <a:ext cx="1271587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solidFill>
                  <a:schemeClr val="tx1"/>
                </a:solidFill>
              </a:rPr>
              <a:t>dohled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8" grpId="0"/>
      <p:bldP spid="49" grpId="0" animBg="1"/>
      <p:bldP spid="5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8788868-4A55-4267-B0AB-61831734BC14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56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9635" name="Text Box 2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400">
                <a:solidFill>
                  <a:srgbClr val="000000"/>
                </a:solidFill>
                <a:latin typeface="Comic Sans MS" pitchFamily="64" charset="0"/>
              </a:rPr>
              <a:t>Příklad SOA – soft real-time</a:t>
            </a:r>
          </a:p>
        </p:txBody>
      </p:sp>
      <p:sp>
        <p:nvSpPr>
          <p:cNvPr id="69636" name="Text Box 3"/>
          <p:cNvSpPr txBox="1">
            <a:spLocks noChangeArrowheads="1"/>
          </p:cNvSpPr>
          <p:nvPr/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>
                <a:solidFill>
                  <a:srgbClr val="000000"/>
                </a:solidFill>
              </a:rPr>
              <a:t>Relativně autonomní komponenty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>
                <a:solidFill>
                  <a:srgbClr val="000000"/>
                </a:solidFill>
              </a:rPr>
              <a:t>Často integrace komponent z různých zdrojů 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>
                <a:solidFill>
                  <a:srgbClr val="000000"/>
                </a:solidFill>
              </a:rPr>
              <a:t>Nižší úroveň otevřenosti, 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>
                <a:solidFill>
                  <a:srgbClr val="000000"/>
                </a:solidFill>
              </a:rPr>
              <a:t>Jádro tvořeno relativně menším počtem komponent, napojení na e-komerci obvykle chybí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>
                <a:solidFill>
                  <a:srgbClr val="000000"/>
                </a:solidFill>
              </a:rPr>
              <a:t>Uživatelské rozhraní komponent není prakticky nutné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>
                <a:solidFill>
                  <a:srgbClr val="000000"/>
                </a:solidFill>
              </a:rPr>
              <a:t>Různorodí uživatelé, není jich mnoho, nemají zpravidla přístup k rozhraní komponent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>
                <a:solidFill>
                  <a:srgbClr val="000000"/>
                </a:solidFill>
              </a:rPr>
              <a:t>Fine grained rozhraní služeb založené na konceptu volání (vzdálených) procedur/metod 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>
                <a:solidFill>
                  <a:srgbClr val="000000"/>
                </a:solidFill>
              </a:rPr>
              <a:t>ESB spíše ne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>
                <a:solidFill>
                  <a:srgbClr val="000000"/>
                </a:solidFill>
              </a:rPr>
              <a:t>Praktické použití – řízení procesů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A5B6BFE-6C31-4733-AF82-5462105B4E06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57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4275" name="Text Box 2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400">
                <a:solidFill>
                  <a:srgbClr val="000000"/>
                </a:solidFill>
                <a:latin typeface="Arial Narrow" pitchFamily="32" charset="0"/>
              </a:rPr>
              <a:t>Problém fine grained services v SOA</a:t>
            </a:r>
          </a:p>
        </p:txBody>
      </p:sp>
      <p:sp>
        <p:nvSpPr>
          <p:cNvPr id="54276" name="Text Box 3"/>
          <p:cNvSpPr txBox="1">
            <a:spLocks noChangeArrowheads="1"/>
          </p:cNvSpPr>
          <p:nvPr/>
        </p:nvSpPr>
        <p:spPr bwMode="auto">
          <a:xfrm>
            <a:off x="685800" y="1700213"/>
            <a:ext cx="7772400" cy="4395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lnSpc>
                <a:spcPct val="90000"/>
              </a:lnSpc>
              <a:spcBef>
                <a:spcPts val="600"/>
              </a:spcBef>
              <a:buFont typeface="Arial Narrow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>
                <a:solidFill>
                  <a:srgbClr val="000000"/>
                </a:solidFill>
                <a:latin typeface="Arial Narrow" pitchFamily="32" charset="0"/>
              </a:rPr>
              <a:t>Jsou obvyklé u velkých dodavatelů a u webových služeb</a:t>
            </a:r>
          </a:p>
          <a:p>
            <a:pPr marL="741363" lvl="1" indent="-284163">
              <a:lnSpc>
                <a:spcPct val="90000"/>
              </a:lnSpc>
              <a:spcBef>
                <a:spcPts val="500"/>
              </a:spcBef>
              <a:buFont typeface="Arial Narrow" pitchFamily="32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>
                <a:solidFill>
                  <a:srgbClr val="000000"/>
                </a:solidFill>
                <a:latin typeface="Arial Narrow" pitchFamily="32" charset="0"/>
              </a:rPr>
              <a:t>Je jich mnoho, jsou spíše malé</a:t>
            </a:r>
          </a:p>
          <a:p>
            <a:pPr marL="341313" indent="-341313">
              <a:lnSpc>
                <a:spcPct val="90000"/>
              </a:lnSpc>
              <a:spcBef>
                <a:spcPts val="600"/>
              </a:spcBef>
              <a:buFont typeface="Arial Narrow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>
                <a:solidFill>
                  <a:srgbClr val="000000"/>
                </a:solidFill>
                <a:latin typeface="Arial Narrow" pitchFamily="32" charset="0"/>
              </a:rPr>
              <a:t>Do značné míry se vzájemně podmiňují s normami (normy je do jisté míry vyžadují,  samy fine grained services jsou vhodné pro standardizaci)</a:t>
            </a:r>
          </a:p>
          <a:p>
            <a:pPr marL="341313" indent="-341313">
              <a:lnSpc>
                <a:spcPct val="90000"/>
              </a:lnSpc>
              <a:spcBef>
                <a:spcPts val="600"/>
              </a:spcBef>
              <a:buFont typeface="Arial Narrow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>
                <a:solidFill>
                  <a:srgbClr val="000000"/>
                </a:solidFill>
                <a:latin typeface="Arial Narrow" pitchFamily="32" charset="0"/>
              </a:rPr>
              <a:t>Z pohledu SME indukují mnoho nevhodných vlastností a praktik</a:t>
            </a:r>
          </a:p>
          <a:p>
            <a:pPr marL="341313" indent="-341313">
              <a:lnSpc>
                <a:spcPct val="90000"/>
              </a:lnSpc>
              <a:spcBef>
                <a:spcPts val="600"/>
              </a:spcBef>
              <a:buFont typeface="Arial Narrow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>
                <a:solidFill>
                  <a:srgbClr val="000000"/>
                </a:solidFill>
                <a:latin typeface="Arial Narrow" pitchFamily="32" charset="0"/>
              </a:rPr>
              <a:t>Mají tendenci používat RPC (i když to z norem neplyne, je to spíše díky nevhodnému používání praxe z objektově orientovaného vývoje) </a:t>
            </a:r>
          </a:p>
          <a:p>
            <a:pPr marL="741363" lvl="1" indent="-284163">
              <a:lnSpc>
                <a:spcPct val="90000"/>
              </a:lnSpc>
              <a:spcBef>
                <a:spcPts val="500"/>
              </a:spcBef>
              <a:buFont typeface="Arial Narrow" pitchFamily="32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>
                <a:solidFill>
                  <a:srgbClr val="000000"/>
                </a:solidFill>
                <a:latin typeface="Arial Narrow" pitchFamily="32" charset="0"/>
              </a:rPr>
              <a:t>To je pro uživatele nepříjemné</a:t>
            </a:r>
          </a:p>
          <a:p>
            <a:pPr lvl="2">
              <a:lnSpc>
                <a:spcPct val="90000"/>
              </a:lnSpc>
              <a:spcBef>
                <a:spcPts val="450"/>
              </a:spcBef>
              <a:buFont typeface="Arial Narrow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1800">
                <a:solidFill>
                  <a:srgbClr val="000000"/>
                </a:solidFill>
                <a:latin typeface="Arial Narrow" pitchFamily="32" charset="0"/>
              </a:rPr>
              <a:t>Zhoršuje to možnosti agility a spoluúčasti uživatelů při specifikaci požadavků a nadměrně zvyšuje počet služeb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DA03904-480D-42DF-96A0-B049513AEEE6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58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000">
                <a:solidFill>
                  <a:srgbClr val="000000"/>
                </a:solidFill>
                <a:latin typeface="Arial Narrow" pitchFamily="32" charset="0"/>
              </a:rPr>
              <a:t>Potvrzeno některými stížnostmi na SOA</a:t>
            </a:r>
          </a:p>
        </p:txBody>
      </p:sp>
      <p:sp>
        <p:nvSpPr>
          <p:cNvPr id="55300" name="Text Box 3"/>
          <p:cNvSpPr txBox="1"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lnSpc>
                <a:spcPct val="90000"/>
              </a:lnSpc>
              <a:spcBef>
                <a:spcPts val="800"/>
              </a:spcBef>
              <a:buFont typeface="Arial Narrow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3200">
                <a:solidFill>
                  <a:srgbClr val="000000"/>
                </a:solidFill>
                <a:latin typeface="Arial Narrow" pitchFamily="32" charset="0"/>
              </a:rPr>
              <a:t>Kdo se má v spoustě služeb vyznat, cena je vysoká</a:t>
            </a:r>
          </a:p>
          <a:p>
            <a:pPr marL="341313" indent="-341313">
              <a:lnSpc>
                <a:spcPct val="90000"/>
              </a:lnSpc>
              <a:spcBef>
                <a:spcPts val="800"/>
              </a:spcBef>
              <a:buFont typeface="Arial Narrow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3200">
                <a:solidFill>
                  <a:srgbClr val="000000"/>
                </a:solidFill>
                <a:latin typeface="Arial Narrow" pitchFamily="32" charset="0"/>
              </a:rPr>
              <a:t>Velké náklady správu služeb (service government)</a:t>
            </a:r>
          </a:p>
          <a:p>
            <a:pPr marL="341313" indent="-341313">
              <a:lnSpc>
                <a:spcPct val="90000"/>
              </a:lnSpc>
              <a:spcBef>
                <a:spcPts val="800"/>
              </a:spcBef>
              <a:buFont typeface="Arial Narrow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3200">
                <a:solidFill>
                  <a:srgbClr val="000000"/>
                </a:solidFill>
                <a:latin typeface="Arial Narrow" pitchFamily="32" charset="0"/>
              </a:rPr>
              <a:t>Menší úspěch SOA u malých firem a někdy ve státní správě.</a:t>
            </a:r>
          </a:p>
          <a:p>
            <a:pPr marL="341313" indent="-341313">
              <a:lnSpc>
                <a:spcPct val="90000"/>
              </a:lnSpc>
              <a:spcBef>
                <a:spcPts val="800"/>
              </a:spcBef>
              <a:buFont typeface="Arial Narrow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3200">
                <a:solidFill>
                  <a:srgbClr val="000000"/>
                </a:solidFill>
                <a:latin typeface="Arial Narrow" pitchFamily="32" charset="0"/>
              </a:rPr>
              <a:t>Nevyhovuje daným potřebám</a:t>
            </a:r>
          </a:p>
          <a:p>
            <a:pPr marL="341313" indent="-341313">
              <a:lnSpc>
                <a:spcPct val="90000"/>
              </a:lnSpc>
              <a:spcBef>
                <a:spcPts val="800"/>
              </a:spcBef>
              <a:buFont typeface="Arial Narrow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3200">
                <a:solidFill>
                  <a:srgbClr val="000000"/>
                </a:solidFill>
                <a:latin typeface="Arial Narrow" pitchFamily="32" charset="0"/>
              </a:rPr>
              <a:t>Změny metodou velkého třesku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49DE3B8-BE6C-4B70-AEB6-9AC5ED51E44E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59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27088" y="1844675"/>
            <a:ext cx="7272337" cy="3760788"/>
            <a:chOff x="521" y="1162"/>
            <a:chExt cx="4581" cy="2369"/>
          </a:xfrm>
        </p:grpSpPr>
        <p:sp>
          <p:nvSpPr>
            <p:cNvPr id="56344" name="Rectangle 3"/>
            <p:cNvSpPr>
              <a:spLocks noChangeArrowheads="1"/>
            </p:cNvSpPr>
            <p:nvPr/>
          </p:nvSpPr>
          <p:spPr bwMode="auto">
            <a:xfrm>
              <a:off x="521" y="1162"/>
              <a:ext cx="4581" cy="235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6345" name="Rectangle 4"/>
            <p:cNvSpPr>
              <a:spLocks noChangeArrowheads="1"/>
            </p:cNvSpPr>
            <p:nvPr/>
          </p:nvSpPr>
          <p:spPr bwMode="auto">
            <a:xfrm>
              <a:off x="521" y="1163"/>
              <a:ext cx="31" cy="15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cs-CZ" sz="1600">
                  <a:solidFill>
                    <a:srgbClr val="000000"/>
                  </a:solidFill>
                  <a:latin typeface="Times New Roman" pitchFamily="16" charset="0"/>
                  <a:cs typeface="Arial" charset="0"/>
                </a:rPr>
                <a:t> </a:t>
              </a: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524" y="2096"/>
              <a:ext cx="806" cy="286"/>
              <a:chOff x="524" y="2096"/>
              <a:chExt cx="806" cy="286"/>
            </a:xfrm>
          </p:grpSpPr>
          <p:sp>
            <p:nvSpPr>
              <p:cNvPr id="56516" name="Rectangle 6"/>
              <p:cNvSpPr>
                <a:spLocks noChangeArrowheads="1"/>
              </p:cNvSpPr>
              <p:nvPr/>
            </p:nvSpPr>
            <p:spPr bwMode="auto">
              <a:xfrm>
                <a:off x="524" y="2096"/>
                <a:ext cx="806" cy="28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56517" name="Rectangle 7"/>
              <p:cNvSpPr>
                <a:spLocks noChangeArrowheads="1"/>
              </p:cNvSpPr>
              <p:nvPr/>
            </p:nvSpPr>
            <p:spPr bwMode="auto">
              <a:xfrm>
                <a:off x="524" y="2096"/>
                <a:ext cx="806" cy="286"/>
              </a:xfrm>
              <a:prstGeom prst="rect">
                <a:avLst/>
              </a:prstGeom>
              <a:noFill/>
              <a:ln w="11160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56347" name="Rectangle 8"/>
            <p:cNvSpPr>
              <a:spLocks noChangeArrowheads="1"/>
            </p:cNvSpPr>
            <p:nvPr/>
          </p:nvSpPr>
          <p:spPr bwMode="auto">
            <a:xfrm>
              <a:off x="616" y="2111"/>
              <a:ext cx="728" cy="1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cs-CZ" sz="1300">
                  <a:solidFill>
                    <a:srgbClr val="000000"/>
                  </a:solidFill>
                  <a:latin typeface="Times New Roman" pitchFamily="16" charset="0"/>
                  <a:cs typeface="Arial" charset="0"/>
                </a:rPr>
                <a:t>Standardization   </a:t>
              </a:r>
            </a:p>
          </p:txBody>
        </p:sp>
        <p:sp>
          <p:nvSpPr>
            <p:cNvPr id="56348" name="Rectangle 9"/>
            <p:cNvSpPr>
              <a:spLocks noChangeArrowheads="1"/>
            </p:cNvSpPr>
            <p:nvPr/>
          </p:nvSpPr>
          <p:spPr bwMode="auto">
            <a:xfrm>
              <a:off x="753" y="2236"/>
              <a:ext cx="365" cy="1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cs-CZ" sz="1300">
                  <a:solidFill>
                    <a:srgbClr val="000000"/>
                  </a:solidFill>
                  <a:latin typeface="Times New Roman" pitchFamily="16" charset="0"/>
                  <a:cs typeface="Arial" charset="0"/>
                </a:rPr>
                <a:t>paralysis</a:t>
              </a:r>
            </a:p>
          </p:txBody>
        </p:sp>
        <p:sp>
          <p:nvSpPr>
            <p:cNvPr id="56349" name="Rectangle 10"/>
            <p:cNvSpPr>
              <a:spLocks noChangeArrowheads="1"/>
            </p:cNvSpPr>
            <p:nvPr/>
          </p:nvSpPr>
          <p:spPr bwMode="auto">
            <a:xfrm>
              <a:off x="1105" y="2236"/>
              <a:ext cx="25" cy="1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cs-CZ" sz="1300">
                  <a:solidFill>
                    <a:srgbClr val="000000"/>
                  </a:solidFill>
                  <a:latin typeface="Times New Roman" pitchFamily="16" charset="0"/>
                  <a:cs typeface="Arial" charset="0"/>
                </a:rPr>
                <a:t> </a:t>
              </a:r>
            </a:p>
          </p:txBody>
        </p: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1690" y="2096"/>
              <a:ext cx="896" cy="286"/>
              <a:chOff x="1690" y="2096"/>
              <a:chExt cx="896" cy="286"/>
            </a:xfrm>
          </p:grpSpPr>
          <p:sp>
            <p:nvSpPr>
              <p:cNvPr id="56514" name="Rectangle 12"/>
              <p:cNvSpPr>
                <a:spLocks noChangeArrowheads="1"/>
              </p:cNvSpPr>
              <p:nvPr/>
            </p:nvSpPr>
            <p:spPr bwMode="auto">
              <a:xfrm>
                <a:off x="1690" y="2096"/>
                <a:ext cx="896" cy="28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56515" name="Rectangle 13"/>
              <p:cNvSpPr>
                <a:spLocks noChangeArrowheads="1"/>
              </p:cNvSpPr>
              <p:nvPr/>
            </p:nvSpPr>
            <p:spPr bwMode="auto">
              <a:xfrm>
                <a:off x="1690" y="2096"/>
                <a:ext cx="896" cy="286"/>
              </a:xfrm>
              <a:prstGeom prst="rect">
                <a:avLst/>
              </a:prstGeom>
              <a:noFill/>
              <a:ln w="11160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56351" name="Rectangle 14"/>
            <p:cNvSpPr>
              <a:spLocks noChangeArrowheads="1"/>
            </p:cNvSpPr>
            <p:nvPr/>
          </p:nvSpPr>
          <p:spPr bwMode="auto">
            <a:xfrm>
              <a:off x="1890" y="2111"/>
              <a:ext cx="728" cy="1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cs-CZ" sz="1300">
                  <a:solidFill>
                    <a:srgbClr val="000000"/>
                  </a:solidFill>
                  <a:latin typeface="Times New Roman" pitchFamily="16" charset="0"/>
                  <a:cs typeface="Arial" charset="0"/>
                </a:rPr>
                <a:t>Fine grained        </a:t>
              </a:r>
            </a:p>
          </p:txBody>
        </p:sp>
        <p:sp>
          <p:nvSpPr>
            <p:cNvPr id="56352" name="Rectangle 15"/>
            <p:cNvSpPr>
              <a:spLocks noChangeArrowheads="1"/>
            </p:cNvSpPr>
            <p:nvPr/>
          </p:nvSpPr>
          <p:spPr bwMode="auto">
            <a:xfrm>
              <a:off x="1979" y="2236"/>
              <a:ext cx="463" cy="1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cs-CZ" sz="1300">
                  <a:solidFill>
                    <a:srgbClr val="000000"/>
                  </a:solidFill>
                  <a:latin typeface="Times New Roman" pitchFamily="16" charset="0"/>
                  <a:cs typeface="Arial" charset="0"/>
                </a:rPr>
                <a:t>services     </a:t>
              </a:r>
            </a:p>
          </p:txBody>
        </p:sp>
        <p:sp>
          <p:nvSpPr>
            <p:cNvPr id="56353" name="Rectangle 16"/>
            <p:cNvSpPr>
              <a:spLocks noChangeArrowheads="1"/>
            </p:cNvSpPr>
            <p:nvPr/>
          </p:nvSpPr>
          <p:spPr bwMode="auto">
            <a:xfrm>
              <a:off x="2424" y="2236"/>
              <a:ext cx="25" cy="1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cs-CZ" sz="1300">
                  <a:solidFill>
                    <a:srgbClr val="000000"/>
                  </a:solidFill>
                  <a:latin typeface="Times New Roman" pitchFamily="16" charset="0"/>
                  <a:cs typeface="Arial" charset="0"/>
                </a:rPr>
                <a:t> </a:t>
              </a:r>
            </a:p>
          </p:txBody>
        </p:sp>
        <p:grpSp>
          <p:nvGrpSpPr>
            <p:cNvPr id="5" name="Group 17"/>
            <p:cNvGrpSpPr>
              <a:grpSpLocks/>
            </p:cNvGrpSpPr>
            <p:nvPr/>
          </p:nvGrpSpPr>
          <p:grpSpPr bwMode="auto">
            <a:xfrm>
              <a:off x="594" y="1234"/>
              <a:ext cx="806" cy="190"/>
              <a:chOff x="594" y="1234"/>
              <a:chExt cx="806" cy="190"/>
            </a:xfrm>
          </p:grpSpPr>
          <p:sp>
            <p:nvSpPr>
              <p:cNvPr id="56512" name="Rectangle 18"/>
              <p:cNvSpPr>
                <a:spLocks noChangeArrowheads="1"/>
              </p:cNvSpPr>
              <p:nvPr/>
            </p:nvSpPr>
            <p:spPr bwMode="auto">
              <a:xfrm>
                <a:off x="594" y="1234"/>
                <a:ext cx="806" cy="19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56513" name="Rectangle 19"/>
              <p:cNvSpPr>
                <a:spLocks noChangeArrowheads="1"/>
              </p:cNvSpPr>
              <p:nvPr/>
            </p:nvSpPr>
            <p:spPr bwMode="auto">
              <a:xfrm>
                <a:off x="594" y="1234"/>
                <a:ext cx="806" cy="190"/>
              </a:xfrm>
              <a:prstGeom prst="rect">
                <a:avLst/>
              </a:prstGeom>
              <a:noFill/>
              <a:ln w="11160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56355" name="Rectangle 20"/>
            <p:cNvSpPr>
              <a:spLocks noChangeArrowheads="1"/>
            </p:cNvSpPr>
            <p:nvPr/>
          </p:nvSpPr>
          <p:spPr bwMode="auto">
            <a:xfrm>
              <a:off x="752" y="1251"/>
              <a:ext cx="555" cy="1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cs-CZ" sz="1300">
                  <a:solidFill>
                    <a:srgbClr val="000000"/>
                  </a:solidFill>
                  <a:latin typeface="Times New Roman" pitchFamily="16" charset="0"/>
                  <a:cs typeface="Arial" charset="0"/>
                </a:rPr>
                <a:t>Vendor goals</a:t>
              </a:r>
            </a:p>
          </p:txBody>
        </p:sp>
        <p:sp>
          <p:nvSpPr>
            <p:cNvPr id="56356" name="Rectangle 21"/>
            <p:cNvSpPr>
              <a:spLocks noChangeArrowheads="1"/>
            </p:cNvSpPr>
            <p:nvPr/>
          </p:nvSpPr>
          <p:spPr bwMode="auto">
            <a:xfrm>
              <a:off x="1240" y="1251"/>
              <a:ext cx="25" cy="1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cs-CZ" sz="1300">
                  <a:solidFill>
                    <a:srgbClr val="000000"/>
                  </a:solidFill>
                  <a:latin typeface="Times New Roman" pitchFamily="16" charset="0"/>
                  <a:cs typeface="Arial" charset="0"/>
                </a:rPr>
                <a:t> </a:t>
              </a:r>
            </a:p>
          </p:txBody>
        </p:sp>
        <p:grpSp>
          <p:nvGrpSpPr>
            <p:cNvPr id="6" name="Group 22"/>
            <p:cNvGrpSpPr>
              <a:grpSpLocks/>
            </p:cNvGrpSpPr>
            <p:nvPr/>
          </p:nvGrpSpPr>
          <p:grpSpPr bwMode="auto">
            <a:xfrm>
              <a:off x="2147" y="1166"/>
              <a:ext cx="986" cy="286"/>
              <a:chOff x="2147" y="1166"/>
              <a:chExt cx="986" cy="286"/>
            </a:xfrm>
          </p:grpSpPr>
          <p:sp>
            <p:nvSpPr>
              <p:cNvPr id="56510" name="Rectangle 23"/>
              <p:cNvSpPr>
                <a:spLocks noChangeArrowheads="1"/>
              </p:cNvSpPr>
              <p:nvPr/>
            </p:nvSpPr>
            <p:spPr bwMode="auto">
              <a:xfrm>
                <a:off x="2147" y="1166"/>
                <a:ext cx="986" cy="28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56511" name="Rectangle 24"/>
              <p:cNvSpPr>
                <a:spLocks noChangeArrowheads="1"/>
              </p:cNvSpPr>
              <p:nvPr/>
            </p:nvSpPr>
            <p:spPr bwMode="auto">
              <a:xfrm>
                <a:off x="2147" y="1166"/>
                <a:ext cx="986" cy="286"/>
              </a:xfrm>
              <a:prstGeom prst="rect">
                <a:avLst/>
              </a:prstGeom>
              <a:noFill/>
              <a:ln w="11160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56358" name="Rectangle 25"/>
            <p:cNvSpPr>
              <a:spLocks noChangeArrowheads="1"/>
            </p:cNvSpPr>
            <p:nvPr/>
          </p:nvSpPr>
          <p:spPr bwMode="auto">
            <a:xfrm>
              <a:off x="2233" y="1181"/>
              <a:ext cx="956" cy="1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cs-CZ" sz="1300">
                  <a:solidFill>
                    <a:srgbClr val="000000"/>
                  </a:solidFill>
                  <a:latin typeface="Times New Roman" pitchFamily="16" charset="0"/>
                  <a:cs typeface="Arial" charset="0"/>
                </a:rPr>
                <a:t>Usable user oriented    </a:t>
              </a:r>
            </a:p>
          </p:txBody>
        </p:sp>
        <p:sp>
          <p:nvSpPr>
            <p:cNvPr id="56359" name="Rectangle 26"/>
            <p:cNvSpPr>
              <a:spLocks noChangeArrowheads="1"/>
            </p:cNvSpPr>
            <p:nvPr/>
          </p:nvSpPr>
          <p:spPr bwMode="auto">
            <a:xfrm>
              <a:off x="2448" y="1305"/>
              <a:ext cx="404" cy="1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cs-CZ" sz="1300">
                  <a:solidFill>
                    <a:srgbClr val="000000"/>
                  </a:solidFill>
                  <a:latin typeface="Times New Roman" pitchFamily="16" charset="0"/>
                  <a:cs typeface="Arial" charset="0"/>
                </a:rPr>
                <a:t>interfaces</a:t>
              </a:r>
            </a:p>
          </p:txBody>
        </p:sp>
        <p:sp>
          <p:nvSpPr>
            <p:cNvPr id="56360" name="Rectangle 27"/>
            <p:cNvSpPr>
              <a:spLocks noChangeArrowheads="1"/>
            </p:cNvSpPr>
            <p:nvPr/>
          </p:nvSpPr>
          <p:spPr bwMode="auto">
            <a:xfrm>
              <a:off x="2834" y="1305"/>
              <a:ext cx="25" cy="1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cs-CZ" sz="1300">
                  <a:solidFill>
                    <a:srgbClr val="000000"/>
                  </a:solidFill>
                  <a:latin typeface="Times New Roman" pitchFamily="16" charset="0"/>
                  <a:cs typeface="Arial" charset="0"/>
                </a:rPr>
                <a:t> </a:t>
              </a:r>
            </a:p>
          </p:txBody>
        </p:sp>
        <p:grpSp>
          <p:nvGrpSpPr>
            <p:cNvPr id="7" name="Group 28"/>
            <p:cNvGrpSpPr>
              <a:grpSpLocks/>
            </p:cNvGrpSpPr>
            <p:nvPr/>
          </p:nvGrpSpPr>
          <p:grpSpPr bwMode="auto">
            <a:xfrm>
              <a:off x="3823" y="1234"/>
              <a:ext cx="807" cy="190"/>
              <a:chOff x="3823" y="1234"/>
              <a:chExt cx="807" cy="190"/>
            </a:xfrm>
          </p:grpSpPr>
          <p:sp>
            <p:nvSpPr>
              <p:cNvPr id="56508" name="Rectangle 29"/>
              <p:cNvSpPr>
                <a:spLocks noChangeArrowheads="1"/>
              </p:cNvSpPr>
              <p:nvPr/>
            </p:nvSpPr>
            <p:spPr bwMode="auto">
              <a:xfrm>
                <a:off x="3823" y="1234"/>
                <a:ext cx="807" cy="19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56509" name="Rectangle 30"/>
              <p:cNvSpPr>
                <a:spLocks noChangeArrowheads="1"/>
              </p:cNvSpPr>
              <p:nvPr/>
            </p:nvSpPr>
            <p:spPr bwMode="auto">
              <a:xfrm>
                <a:off x="3823" y="1234"/>
                <a:ext cx="807" cy="190"/>
              </a:xfrm>
              <a:prstGeom prst="rect">
                <a:avLst/>
              </a:prstGeom>
              <a:noFill/>
              <a:ln w="11160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56362" name="Rectangle 31"/>
            <p:cNvSpPr>
              <a:spLocks noChangeArrowheads="1"/>
            </p:cNvSpPr>
            <p:nvPr/>
          </p:nvSpPr>
          <p:spPr bwMode="auto">
            <a:xfrm>
              <a:off x="3934" y="1251"/>
              <a:ext cx="610" cy="1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cs-CZ" sz="1300">
                  <a:solidFill>
                    <a:srgbClr val="000000"/>
                  </a:solidFill>
                  <a:latin typeface="Times New Roman" pitchFamily="16" charset="0"/>
                  <a:cs typeface="Arial" charset="0"/>
                </a:rPr>
                <a:t>Easy to deploy</a:t>
              </a:r>
            </a:p>
          </p:txBody>
        </p:sp>
        <p:sp>
          <p:nvSpPr>
            <p:cNvPr id="56363" name="Rectangle 32"/>
            <p:cNvSpPr>
              <a:spLocks noChangeArrowheads="1"/>
            </p:cNvSpPr>
            <p:nvPr/>
          </p:nvSpPr>
          <p:spPr bwMode="auto">
            <a:xfrm>
              <a:off x="4522" y="1251"/>
              <a:ext cx="25" cy="1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cs-CZ" sz="1300">
                  <a:solidFill>
                    <a:srgbClr val="000000"/>
                  </a:solidFill>
                  <a:latin typeface="Times New Roman" pitchFamily="16" charset="0"/>
                  <a:cs typeface="Arial" charset="0"/>
                </a:rPr>
                <a:t> </a:t>
              </a:r>
            </a:p>
          </p:txBody>
        </p:sp>
        <p:grpSp>
          <p:nvGrpSpPr>
            <p:cNvPr id="8" name="Group 33"/>
            <p:cNvGrpSpPr>
              <a:grpSpLocks/>
            </p:cNvGrpSpPr>
            <p:nvPr/>
          </p:nvGrpSpPr>
          <p:grpSpPr bwMode="auto">
            <a:xfrm>
              <a:off x="3036" y="2192"/>
              <a:ext cx="806" cy="191"/>
              <a:chOff x="3036" y="2192"/>
              <a:chExt cx="806" cy="191"/>
            </a:xfrm>
          </p:grpSpPr>
          <p:sp>
            <p:nvSpPr>
              <p:cNvPr id="56506" name="Rectangle 34"/>
              <p:cNvSpPr>
                <a:spLocks noChangeArrowheads="1"/>
              </p:cNvSpPr>
              <p:nvPr/>
            </p:nvSpPr>
            <p:spPr bwMode="auto">
              <a:xfrm>
                <a:off x="3036" y="2192"/>
                <a:ext cx="806" cy="19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56507" name="Rectangle 35"/>
              <p:cNvSpPr>
                <a:spLocks noChangeArrowheads="1"/>
              </p:cNvSpPr>
              <p:nvPr/>
            </p:nvSpPr>
            <p:spPr bwMode="auto">
              <a:xfrm>
                <a:off x="3036" y="2192"/>
                <a:ext cx="806" cy="191"/>
              </a:xfrm>
              <a:prstGeom prst="rect">
                <a:avLst/>
              </a:prstGeom>
              <a:noFill/>
              <a:ln w="11160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56365" name="Rectangle 36"/>
            <p:cNvSpPr>
              <a:spLocks noChangeArrowheads="1"/>
            </p:cNvSpPr>
            <p:nvPr/>
          </p:nvSpPr>
          <p:spPr bwMode="auto">
            <a:xfrm>
              <a:off x="3072" y="2209"/>
              <a:ext cx="768" cy="1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cs-CZ" sz="1300">
                  <a:solidFill>
                    <a:srgbClr val="000000"/>
                  </a:solidFill>
                  <a:latin typeface="Times New Roman" pitchFamily="16" charset="0"/>
                  <a:cs typeface="Arial" charset="0"/>
                </a:rPr>
                <a:t>Large components</a:t>
              </a:r>
            </a:p>
          </p:txBody>
        </p:sp>
        <p:sp>
          <p:nvSpPr>
            <p:cNvPr id="56366" name="Rectangle 37"/>
            <p:cNvSpPr>
              <a:spLocks noChangeArrowheads="1"/>
            </p:cNvSpPr>
            <p:nvPr/>
          </p:nvSpPr>
          <p:spPr bwMode="auto">
            <a:xfrm>
              <a:off x="3809" y="2209"/>
              <a:ext cx="25" cy="1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cs-CZ" sz="1300">
                  <a:solidFill>
                    <a:srgbClr val="000000"/>
                  </a:solidFill>
                  <a:latin typeface="Times New Roman" pitchFamily="16" charset="0"/>
                  <a:cs typeface="Arial" charset="0"/>
                </a:rPr>
                <a:t> </a:t>
              </a:r>
            </a:p>
          </p:txBody>
        </p:sp>
        <p:grpSp>
          <p:nvGrpSpPr>
            <p:cNvPr id="9" name="Group 38"/>
            <p:cNvGrpSpPr>
              <a:grpSpLocks/>
            </p:cNvGrpSpPr>
            <p:nvPr/>
          </p:nvGrpSpPr>
          <p:grpSpPr bwMode="auto">
            <a:xfrm>
              <a:off x="3215" y="2562"/>
              <a:ext cx="807" cy="191"/>
              <a:chOff x="3215" y="2562"/>
              <a:chExt cx="807" cy="191"/>
            </a:xfrm>
          </p:grpSpPr>
          <p:sp>
            <p:nvSpPr>
              <p:cNvPr id="56504" name="Rectangle 39"/>
              <p:cNvSpPr>
                <a:spLocks noChangeArrowheads="1"/>
              </p:cNvSpPr>
              <p:nvPr/>
            </p:nvSpPr>
            <p:spPr bwMode="auto">
              <a:xfrm>
                <a:off x="3215" y="2562"/>
                <a:ext cx="807" cy="19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56505" name="Rectangle 40"/>
              <p:cNvSpPr>
                <a:spLocks noChangeArrowheads="1"/>
              </p:cNvSpPr>
              <p:nvPr/>
            </p:nvSpPr>
            <p:spPr bwMode="auto">
              <a:xfrm>
                <a:off x="3215" y="2562"/>
                <a:ext cx="807" cy="191"/>
              </a:xfrm>
              <a:prstGeom prst="rect">
                <a:avLst/>
              </a:prstGeom>
              <a:noFill/>
              <a:ln w="11160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56368" name="Rectangle 41"/>
            <p:cNvSpPr>
              <a:spLocks noChangeArrowheads="1"/>
            </p:cNvSpPr>
            <p:nvPr/>
          </p:nvSpPr>
          <p:spPr bwMode="auto">
            <a:xfrm>
              <a:off x="3438" y="2579"/>
              <a:ext cx="377" cy="1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cs-CZ" sz="1300">
                  <a:solidFill>
                    <a:srgbClr val="000000"/>
                  </a:solidFill>
                  <a:latin typeface="Times New Roman" pitchFamily="16" charset="0"/>
                  <a:cs typeface="Arial" charset="0"/>
                </a:rPr>
                <a:t>Big bang</a:t>
              </a:r>
            </a:p>
          </p:txBody>
        </p:sp>
        <p:sp>
          <p:nvSpPr>
            <p:cNvPr id="56369" name="Rectangle 42"/>
            <p:cNvSpPr>
              <a:spLocks noChangeArrowheads="1"/>
            </p:cNvSpPr>
            <p:nvPr/>
          </p:nvSpPr>
          <p:spPr bwMode="auto">
            <a:xfrm>
              <a:off x="3800" y="2579"/>
              <a:ext cx="25" cy="1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cs-CZ" sz="1300">
                  <a:solidFill>
                    <a:srgbClr val="000000"/>
                  </a:solidFill>
                  <a:latin typeface="Times New Roman" pitchFamily="16" charset="0"/>
                  <a:cs typeface="Arial" charset="0"/>
                </a:rPr>
                <a:t> </a:t>
              </a:r>
            </a:p>
          </p:txBody>
        </p:sp>
        <p:grpSp>
          <p:nvGrpSpPr>
            <p:cNvPr id="10" name="Group 43"/>
            <p:cNvGrpSpPr>
              <a:grpSpLocks/>
            </p:cNvGrpSpPr>
            <p:nvPr/>
          </p:nvGrpSpPr>
          <p:grpSpPr bwMode="auto">
            <a:xfrm>
              <a:off x="524" y="2656"/>
              <a:ext cx="806" cy="286"/>
              <a:chOff x="524" y="2656"/>
              <a:chExt cx="806" cy="286"/>
            </a:xfrm>
          </p:grpSpPr>
          <p:sp>
            <p:nvSpPr>
              <p:cNvPr id="56502" name="Rectangle 44"/>
              <p:cNvSpPr>
                <a:spLocks noChangeArrowheads="1"/>
              </p:cNvSpPr>
              <p:nvPr/>
            </p:nvSpPr>
            <p:spPr bwMode="auto">
              <a:xfrm>
                <a:off x="524" y="2656"/>
                <a:ext cx="806" cy="28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56503" name="Rectangle 45"/>
              <p:cNvSpPr>
                <a:spLocks noChangeArrowheads="1"/>
              </p:cNvSpPr>
              <p:nvPr/>
            </p:nvSpPr>
            <p:spPr bwMode="auto">
              <a:xfrm>
                <a:off x="524" y="2656"/>
                <a:ext cx="806" cy="286"/>
              </a:xfrm>
              <a:prstGeom prst="rect">
                <a:avLst/>
              </a:prstGeom>
              <a:noFill/>
              <a:ln w="11160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56371" name="Rectangle 46"/>
            <p:cNvSpPr>
              <a:spLocks noChangeArrowheads="1"/>
            </p:cNvSpPr>
            <p:nvPr/>
          </p:nvSpPr>
          <p:spPr bwMode="auto">
            <a:xfrm>
              <a:off x="623" y="2670"/>
              <a:ext cx="638" cy="1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cs-CZ" sz="1300">
                  <a:solidFill>
                    <a:srgbClr val="000000"/>
                  </a:solidFill>
                  <a:latin typeface="Times New Roman" pitchFamily="16" charset="0"/>
                  <a:cs typeface="Arial" charset="0"/>
                </a:rPr>
                <a:t>Research effort</a:t>
              </a:r>
            </a:p>
          </p:txBody>
        </p:sp>
        <p:sp>
          <p:nvSpPr>
            <p:cNvPr id="56372" name="Rectangle 47"/>
            <p:cNvSpPr>
              <a:spLocks noChangeArrowheads="1"/>
            </p:cNvSpPr>
            <p:nvPr/>
          </p:nvSpPr>
          <p:spPr bwMode="auto">
            <a:xfrm>
              <a:off x="1234" y="2670"/>
              <a:ext cx="25" cy="1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cs-CZ" sz="1300">
                  <a:solidFill>
                    <a:srgbClr val="000000"/>
                  </a:solidFill>
                  <a:latin typeface="Times New Roman" pitchFamily="16" charset="0"/>
                  <a:cs typeface="Arial" charset="0"/>
                </a:rPr>
                <a:t> </a:t>
              </a:r>
            </a:p>
          </p:txBody>
        </p:sp>
        <p:sp>
          <p:nvSpPr>
            <p:cNvPr id="56373" name="Rectangle 48"/>
            <p:cNvSpPr>
              <a:spLocks noChangeArrowheads="1"/>
            </p:cNvSpPr>
            <p:nvPr/>
          </p:nvSpPr>
          <p:spPr bwMode="auto">
            <a:xfrm>
              <a:off x="675" y="2795"/>
              <a:ext cx="526" cy="1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cs-CZ" sz="1300">
                  <a:solidFill>
                    <a:srgbClr val="000000"/>
                  </a:solidFill>
                  <a:latin typeface="Times New Roman" pitchFamily="16" charset="0"/>
                  <a:cs typeface="Arial" charset="0"/>
                </a:rPr>
                <a:t>OO attitudes</a:t>
              </a:r>
            </a:p>
          </p:txBody>
        </p:sp>
        <p:sp>
          <p:nvSpPr>
            <p:cNvPr id="56374" name="Rectangle 49"/>
            <p:cNvSpPr>
              <a:spLocks noChangeArrowheads="1"/>
            </p:cNvSpPr>
            <p:nvPr/>
          </p:nvSpPr>
          <p:spPr bwMode="auto">
            <a:xfrm>
              <a:off x="1181" y="2795"/>
              <a:ext cx="25" cy="1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cs-CZ" sz="1300">
                  <a:solidFill>
                    <a:srgbClr val="000000"/>
                  </a:solidFill>
                  <a:latin typeface="Times New Roman" pitchFamily="16" charset="0"/>
                  <a:cs typeface="Arial" charset="0"/>
                </a:rPr>
                <a:t> </a:t>
              </a:r>
            </a:p>
          </p:txBody>
        </p:sp>
        <p:grpSp>
          <p:nvGrpSpPr>
            <p:cNvPr id="11" name="Group 50"/>
            <p:cNvGrpSpPr>
              <a:grpSpLocks/>
            </p:cNvGrpSpPr>
            <p:nvPr/>
          </p:nvGrpSpPr>
          <p:grpSpPr bwMode="auto">
            <a:xfrm>
              <a:off x="2767" y="1713"/>
              <a:ext cx="806" cy="191"/>
              <a:chOff x="2767" y="1713"/>
              <a:chExt cx="806" cy="191"/>
            </a:xfrm>
          </p:grpSpPr>
          <p:sp>
            <p:nvSpPr>
              <p:cNvPr id="56500" name="Rectangle 51"/>
              <p:cNvSpPr>
                <a:spLocks noChangeArrowheads="1"/>
              </p:cNvSpPr>
              <p:nvPr/>
            </p:nvSpPr>
            <p:spPr bwMode="auto">
              <a:xfrm>
                <a:off x="2767" y="1713"/>
                <a:ext cx="806" cy="19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56501" name="Rectangle 52"/>
              <p:cNvSpPr>
                <a:spLocks noChangeArrowheads="1"/>
              </p:cNvSpPr>
              <p:nvPr/>
            </p:nvSpPr>
            <p:spPr bwMode="auto">
              <a:xfrm>
                <a:off x="2767" y="1713"/>
                <a:ext cx="806" cy="191"/>
              </a:xfrm>
              <a:prstGeom prst="rect">
                <a:avLst/>
              </a:prstGeom>
              <a:noFill/>
              <a:ln w="11160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56376" name="Rectangle 53"/>
            <p:cNvSpPr>
              <a:spLocks noChangeArrowheads="1"/>
            </p:cNvSpPr>
            <p:nvPr/>
          </p:nvSpPr>
          <p:spPr bwMode="auto">
            <a:xfrm>
              <a:off x="2883" y="1730"/>
              <a:ext cx="599" cy="1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cs-CZ" sz="1300">
                  <a:solidFill>
                    <a:srgbClr val="000000"/>
                  </a:solidFill>
                  <a:latin typeface="Times New Roman" pitchFamily="16" charset="0"/>
                  <a:cs typeface="Arial" charset="0"/>
                </a:rPr>
                <a:t>Many services</a:t>
              </a:r>
            </a:p>
          </p:txBody>
        </p:sp>
        <p:sp>
          <p:nvSpPr>
            <p:cNvPr id="56377" name="Rectangle 54"/>
            <p:cNvSpPr>
              <a:spLocks noChangeArrowheads="1"/>
            </p:cNvSpPr>
            <p:nvPr/>
          </p:nvSpPr>
          <p:spPr bwMode="auto">
            <a:xfrm>
              <a:off x="3460" y="1730"/>
              <a:ext cx="25" cy="1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cs-CZ" sz="1300">
                  <a:solidFill>
                    <a:srgbClr val="000000"/>
                  </a:solidFill>
                  <a:latin typeface="Times New Roman" pitchFamily="16" charset="0"/>
                  <a:cs typeface="Arial" charset="0"/>
                </a:rPr>
                <a:t> </a:t>
              </a:r>
            </a:p>
          </p:txBody>
        </p:sp>
        <p:grpSp>
          <p:nvGrpSpPr>
            <p:cNvPr id="12" name="Group 55"/>
            <p:cNvGrpSpPr>
              <a:grpSpLocks/>
            </p:cNvGrpSpPr>
            <p:nvPr/>
          </p:nvGrpSpPr>
          <p:grpSpPr bwMode="auto">
            <a:xfrm>
              <a:off x="3843" y="1713"/>
              <a:ext cx="538" cy="191"/>
              <a:chOff x="3843" y="1713"/>
              <a:chExt cx="538" cy="191"/>
            </a:xfrm>
          </p:grpSpPr>
          <p:sp>
            <p:nvSpPr>
              <p:cNvPr id="56498" name="Rectangle 56"/>
              <p:cNvSpPr>
                <a:spLocks noChangeArrowheads="1"/>
              </p:cNvSpPr>
              <p:nvPr/>
            </p:nvSpPr>
            <p:spPr bwMode="auto">
              <a:xfrm>
                <a:off x="3843" y="1713"/>
                <a:ext cx="538" cy="19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56499" name="Rectangle 57"/>
              <p:cNvSpPr>
                <a:spLocks noChangeArrowheads="1"/>
              </p:cNvSpPr>
              <p:nvPr/>
            </p:nvSpPr>
            <p:spPr bwMode="auto">
              <a:xfrm>
                <a:off x="3843" y="1713"/>
                <a:ext cx="538" cy="191"/>
              </a:xfrm>
              <a:prstGeom prst="rect">
                <a:avLst/>
              </a:prstGeom>
              <a:noFill/>
              <a:ln w="11160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56379" name="Rectangle 58"/>
            <p:cNvSpPr>
              <a:spLocks noChangeArrowheads="1"/>
            </p:cNvSpPr>
            <p:nvPr/>
          </p:nvSpPr>
          <p:spPr bwMode="auto">
            <a:xfrm>
              <a:off x="3991" y="1730"/>
              <a:ext cx="305" cy="1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cs-CZ" sz="1300">
                  <a:solidFill>
                    <a:srgbClr val="000000"/>
                  </a:solidFill>
                  <a:latin typeface="Times New Roman" pitchFamily="16" charset="0"/>
                  <a:cs typeface="Arial" charset="0"/>
                </a:rPr>
                <a:t>Reuse  </a:t>
              </a:r>
            </a:p>
          </p:txBody>
        </p:sp>
        <p:sp>
          <p:nvSpPr>
            <p:cNvPr id="56380" name="Rectangle 59"/>
            <p:cNvSpPr>
              <a:spLocks noChangeArrowheads="1"/>
            </p:cNvSpPr>
            <p:nvPr/>
          </p:nvSpPr>
          <p:spPr bwMode="auto">
            <a:xfrm>
              <a:off x="4284" y="1730"/>
              <a:ext cx="25" cy="1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cs-CZ" sz="1300">
                  <a:solidFill>
                    <a:srgbClr val="000000"/>
                  </a:solidFill>
                  <a:latin typeface="Times New Roman" pitchFamily="16" charset="0"/>
                  <a:cs typeface="Arial" charset="0"/>
                </a:rPr>
                <a:t> </a:t>
              </a:r>
            </a:p>
          </p:txBody>
        </p:sp>
        <p:grpSp>
          <p:nvGrpSpPr>
            <p:cNvPr id="13" name="Group 60"/>
            <p:cNvGrpSpPr>
              <a:grpSpLocks/>
            </p:cNvGrpSpPr>
            <p:nvPr/>
          </p:nvGrpSpPr>
          <p:grpSpPr bwMode="auto">
            <a:xfrm>
              <a:off x="4292" y="2943"/>
              <a:ext cx="806" cy="287"/>
              <a:chOff x="4292" y="2943"/>
              <a:chExt cx="806" cy="287"/>
            </a:xfrm>
          </p:grpSpPr>
          <p:sp>
            <p:nvSpPr>
              <p:cNvPr id="56496" name="Rectangle 61"/>
              <p:cNvSpPr>
                <a:spLocks noChangeArrowheads="1"/>
              </p:cNvSpPr>
              <p:nvPr/>
            </p:nvSpPr>
            <p:spPr bwMode="auto">
              <a:xfrm>
                <a:off x="4292" y="2943"/>
                <a:ext cx="806" cy="28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56497" name="Rectangle 62"/>
              <p:cNvSpPr>
                <a:spLocks noChangeArrowheads="1"/>
              </p:cNvSpPr>
              <p:nvPr/>
            </p:nvSpPr>
            <p:spPr bwMode="auto">
              <a:xfrm>
                <a:off x="4292" y="2943"/>
                <a:ext cx="806" cy="287"/>
              </a:xfrm>
              <a:prstGeom prst="rect">
                <a:avLst/>
              </a:prstGeom>
              <a:noFill/>
              <a:ln w="11160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56382" name="Rectangle 63"/>
            <p:cNvSpPr>
              <a:spLocks noChangeArrowheads="1"/>
            </p:cNvSpPr>
            <p:nvPr/>
          </p:nvSpPr>
          <p:spPr bwMode="auto">
            <a:xfrm>
              <a:off x="4348" y="2958"/>
              <a:ext cx="750" cy="1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cs-CZ" sz="1300">
                  <a:solidFill>
                    <a:srgbClr val="000000"/>
                  </a:solidFill>
                  <a:latin typeface="Times New Roman" pitchFamily="16" charset="0"/>
                  <a:cs typeface="Arial" charset="0"/>
                </a:rPr>
                <a:t>Seamless use and </a:t>
              </a:r>
            </a:p>
          </p:txBody>
        </p:sp>
        <p:sp>
          <p:nvSpPr>
            <p:cNvPr id="56383" name="Rectangle 64"/>
            <p:cNvSpPr>
              <a:spLocks noChangeArrowheads="1"/>
            </p:cNvSpPr>
            <p:nvPr/>
          </p:nvSpPr>
          <p:spPr bwMode="auto">
            <a:xfrm>
              <a:off x="4445" y="3083"/>
              <a:ext cx="523" cy="1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cs-CZ" sz="1300">
                  <a:solidFill>
                    <a:srgbClr val="000000"/>
                  </a:solidFill>
                  <a:latin typeface="Times New Roman" pitchFamily="16" charset="0"/>
                  <a:cs typeface="Arial" charset="0"/>
                </a:rPr>
                <a:t>maintenance</a:t>
              </a:r>
            </a:p>
          </p:txBody>
        </p:sp>
        <p:sp>
          <p:nvSpPr>
            <p:cNvPr id="56384" name="Rectangle 65"/>
            <p:cNvSpPr>
              <a:spLocks noChangeArrowheads="1"/>
            </p:cNvSpPr>
            <p:nvPr/>
          </p:nvSpPr>
          <p:spPr bwMode="auto">
            <a:xfrm>
              <a:off x="4947" y="3083"/>
              <a:ext cx="25" cy="1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cs-CZ" sz="1300">
                  <a:solidFill>
                    <a:srgbClr val="000000"/>
                  </a:solidFill>
                  <a:latin typeface="Times New Roman" pitchFamily="16" charset="0"/>
                  <a:cs typeface="Arial" charset="0"/>
                </a:rPr>
                <a:t> </a:t>
              </a:r>
            </a:p>
          </p:txBody>
        </p:sp>
        <p:grpSp>
          <p:nvGrpSpPr>
            <p:cNvPr id="14" name="Group 66"/>
            <p:cNvGrpSpPr>
              <a:grpSpLocks/>
            </p:cNvGrpSpPr>
            <p:nvPr/>
          </p:nvGrpSpPr>
          <p:grpSpPr bwMode="auto">
            <a:xfrm>
              <a:off x="4113" y="2192"/>
              <a:ext cx="896" cy="286"/>
              <a:chOff x="4113" y="2192"/>
              <a:chExt cx="896" cy="286"/>
            </a:xfrm>
          </p:grpSpPr>
          <p:sp>
            <p:nvSpPr>
              <p:cNvPr id="56494" name="Rectangle 67"/>
              <p:cNvSpPr>
                <a:spLocks noChangeArrowheads="1"/>
              </p:cNvSpPr>
              <p:nvPr/>
            </p:nvSpPr>
            <p:spPr bwMode="auto">
              <a:xfrm>
                <a:off x="4113" y="2192"/>
                <a:ext cx="896" cy="28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56495" name="Rectangle 68"/>
              <p:cNvSpPr>
                <a:spLocks noChangeArrowheads="1"/>
              </p:cNvSpPr>
              <p:nvPr/>
            </p:nvSpPr>
            <p:spPr bwMode="auto">
              <a:xfrm>
                <a:off x="4113" y="2192"/>
                <a:ext cx="896" cy="286"/>
              </a:xfrm>
              <a:prstGeom prst="rect">
                <a:avLst/>
              </a:prstGeom>
              <a:noFill/>
              <a:ln w="11160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56386" name="Rectangle 69"/>
            <p:cNvSpPr>
              <a:spLocks noChangeArrowheads="1"/>
            </p:cNvSpPr>
            <p:nvPr/>
          </p:nvSpPr>
          <p:spPr bwMode="auto">
            <a:xfrm>
              <a:off x="4161" y="2206"/>
              <a:ext cx="861" cy="1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cs-CZ" sz="1300">
                  <a:solidFill>
                    <a:srgbClr val="000000"/>
                  </a:solidFill>
                  <a:latin typeface="Times New Roman" pitchFamily="16" charset="0"/>
                  <a:cs typeface="Arial" charset="0"/>
                </a:rPr>
                <a:t>Seamless transfer to </a:t>
              </a:r>
            </a:p>
          </p:txBody>
        </p:sp>
        <p:sp>
          <p:nvSpPr>
            <p:cNvPr id="56387" name="Rectangle 70"/>
            <p:cNvSpPr>
              <a:spLocks noChangeArrowheads="1"/>
            </p:cNvSpPr>
            <p:nvPr/>
          </p:nvSpPr>
          <p:spPr bwMode="auto">
            <a:xfrm>
              <a:off x="4183" y="2332"/>
              <a:ext cx="788" cy="1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cs-CZ" sz="1300">
                  <a:solidFill>
                    <a:srgbClr val="000000"/>
                  </a:solidFill>
                  <a:latin typeface="Times New Roman" pitchFamily="16" charset="0"/>
                  <a:cs typeface="Arial" charset="0"/>
                </a:rPr>
                <a:t>a new SOA system</a:t>
              </a:r>
            </a:p>
          </p:txBody>
        </p:sp>
        <p:sp>
          <p:nvSpPr>
            <p:cNvPr id="56388" name="Rectangle 71"/>
            <p:cNvSpPr>
              <a:spLocks noChangeArrowheads="1"/>
            </p:cNvSpPr>
            <p:nvPr/>
          </p:nvSpPr>
          <p:spPr bwMode="auto">
            <a:xfrm>
              <a:off x="4942" y="2332"/>
              <a:ext cx="25" cy="1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cs-CZ" sz="1300">
                  <a:solidFill>
                    <a:srgbClr val="000000"/>
                  </a:solidFill>
                  <a:latin typeface="Times New Roman" pitchFamily="16" charset="0"/>
                  <a:cs typeface="Arial" charset="0"/>
                </a:rPr>
                <a:t> </a:t>
              </a:r>
            </a:p>
          </p:txBody>
        </p:sp>
        <p:grpSp>
          <p:nvGrpSpPr>
            <p:cNvPr id="15" name="Group 72"/>
            <p:cNvGrpSpPr>
              <a:grpSpLocks/>
            </p:cNvGrpSpPr>
            <p:nvPr/>
          </p:nvGrpSpPr>
          <p:grpSpPr bwMode="auto">
            <a:xfrm>
              <a:off x="1690" y="1617"/>
              <a:ext cx="807" cy="286"/>
              <a:chOff x="1690" y="1617"/>
              <a:chExt cx="807" cy="286"/>
            </a:xfrm>
          </p:grpSpPr>
          <p:sp>
            <p:nvSpPr>
              <p:cNvPr id="56492" name="Rectangle 73"/>
              <p:cNvSpPr>
                <a:spLocks noChangeArrowheads="1"/>
              </p:cNvSpPr>
              <p:nvPr/>
            </p:nvSpPr>
            <p:spPr bwMode="auto">
              <a:xfrm>
                <a:off x="1690" y="1617"/>
                <a:ext cx="807" cy="28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56493" name="Rectangle 74"/>
              <p:cNvSpPr>
                <a:spLocks noChangeArrowheads="1"/>
              </p:cNvSpPr>
              <p:nvPr/>
            </p:nvSpPr>
            <p:spPr bwMode="auto">
              <a:xfrm>
                <a:off x="1690" y="1617"/>
                <a:ext cx="807" cy="286"/>
              </a:xfrm>
              <a:prstGeom prst="rect">
                <a:avLst/>
              </a:prstGeom>
              <a:noFill/>
              <a:ln w="11160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56390" name="Rectangle 75"/>
            <p:cNvSpPr>
              <a:spLocks noChangeArrowheads="1"/>
            </p:cNvSpPr>
            <p:nvPr/>
          </p:nvSpPr>
          <p:spPr bwMode="auto">
            <a:xfrm>
              <a:off x="1937" y="1632"/>
              <a:ext cx="719" cy="1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cs-CZ" sz="1300">
                  <a:solidFill>
                    <a:srgbClr val="000000"/>
                  </a:solidFill>
                  <a:latin typeface="Times New Roman" pitchFamily="16" charset="0"/>
                  <a:cs typeface="Arial" charset="0"/>
                </a:rPr>
                <a:t>All new               </a:t>
              </a:r>
            </a:p>
          </p:txBody>
        </p:sp>
        <p:sp>
          <p:nvSpPr>
            <p:cNvPr id="56391" name="Rectangle 76"/>
            <p:cNvSpPr>
              <a:spLocks noChangeArrowheads="1"/>
            </p:cNvSpPr>
            <p:nvPr/>
          </p:nvSpPr>
          <p:spPr bwMode="auto">
            <a:xfrm>
              <a:off x="1871" y="1757"/>
              <a:ext cx="567" cy="1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cs-CZ" sz="1300">
                  <a:solidFill>
                    <a:srgbClr val="000000"/>
                  </a:solidFill>
                  <a:latin typeface="Times New Roman" pitchFamily="16" charset="0"/>
                  <a:cs typeface="Arial" charset="0"/>
                </a:rPr>
                <a:t>no legacies    </a:t>
              </a:r>
            </a:p>
          </p:txBody>
        </p:sp>
        <p:sp>
          <p:nvSpPr>
            <p:cNvPr id="56392" name="Rectangle 77"/>
            <p:cNvSpPr>
              <a:spLocks noChangeArrowheads="1"/>
            </p:cNvSpPr>
            <p:nvPr/>
          </p:nvSpPr>
          <p:spPr bwMode="auto">
            <a:xfrm>
              <a:off x="2417" y="1757"/>
              <a:ext cx="25" cy="1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cs-CZ" sz="1300">
                  <a:solidFill>
                    <a:srgbClr val="000000"/>
                  </a:solidFill>
                  <a:latin typeface="Times New Roman" pitchFamily="16" charset="0"/>
                  <a:cs typeface="Arial" charset="0"/>
                </a:rPr>
                <a:t> </a:t>
              </a:r>
            </a:p>
          </p:txBody>
        </p:sp>
        <p:grpSp>
          <p:nvGrpSpPr>
            <p:cNvPr id="16" name="Group 78"/>
            <p:cNvGrpSpPr>
              <a:grpSpLocks/>
            </p:cNvGrpSpPr>
            <p:nvPr/>
          </p:nvGrpSpPr>
          <p:grpSpPr bwMode="auto">
            <a:xfrm>
              <a:off x="524" y="1713"/>
              <a:ext cx="806" cy="190"/>
              <a:chOff x="524" y="1713"/>
              <a:chExt cx="806" cy="190"/>
            </a:xfrm>
          </p:grpSpPr>
          <p:sp>
            <p:nvSpPr>
              <p:cNvPr id="56490" name="Rectangle 79"/>
              <p:cNvSpPr>
                <a:spLocks noChangeArrowheads="1"/>
              </p:cNvSpPr>
              <p:nvPr/>
            </p:nvSpPr>
            <p:spPr bwMode="auto">
              <a:xfrm>
                <a:off x="524" y="1713"/>
                <a:ext cx="806" cy="19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56491" name="Rectangle 80"/>
              <p:cNvSpPr>
                <a:spLocks noChangeArrowheads="1"/>
              </p:cNvSpPr>
              <p:nvPr/>
            </p:nvSpPr>
            <p:spPr bwMode="auto">
              <a:xfrm>
                <a:off x="524" y="1713"/>
                <a:ext cx="806" cy="190"/>
              </a:xfrm>
              <a:prstGeom prst="rect">
                <a:avLst/>
              </a:prstGeom>
              <a:noFill/>
              <a:ln w="11160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56394" name="Rectangle 81"/>
            <p:cNvSpPr>
              <a:spLocks noChangeArrowheads="1"/>
            </p:cNvSpPr>
            <p:nvPr/>
          </p:nvSpPr>
          <p:spPr bwMode="auto">
            <a:xfrm>
              <a:off x="613" y="1730"/>
              <a:ext cx="541" cy="1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cs-CZ" sz="1300">
                  <a:solidFill>
                    <a:srgbClr val="000000"/>
                  </a:solidFill>
                  <a:latin typeface="Times New Roman" pitchFamily="16" charset="0"/>
                  <a:cs typeface="Arial" charset="0"/>
                </a:rPr>
                <a:t>Vendor  lock</a:t>
              </a:r>
            </a:p>
          </p:txBody>
        </p:sp>
        <p:sp>
          <p:nvSpPr>
            <p:cNvPr id="56395" name="Rectangle 82"/>
            <p:cNvSpPr>
              <a:spLocks noChangeArrowheads="1"/>
            </p:cNvSpPr>
            <p:nvPr/>
          </p:nvSpPr>
          <p:spPr bwMode="auto">
            <a:xfrm>
              <a:off x="1133" y="1730"/>
              <a:ext cx="34" cy="1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cs-CZ" sz="1300">
                  <a:solidFill>
                    <a:srgbClr val="000000"/>
                  </a:solidFill>
                  <a:latin typeface="Times New Roman" pitchFamily="16" charset="0"/>
                  <a:cs typeface="Arial" charset="0"/>
                </a:rPr>
                <a:t>-</a:t>
              </a:r>
            </a:p>
          </p:txBody>
        </p:sp>
        <p:sp>
          <p:nvSpPr>
            <p:cNvPr id="56396" name="Rectangle 83"/>
            <p:cNvSpPr>
              <a:spLocks noChangeArrowheads="1"/>
            </p:cNvSpPr>
            <p:nvPr/>
          </p:nvSpPr>
          <p:spPr bwMode="auto">
            <a:xfrm>
              <a:off x="1166" y="1730"/>
              <a:ext cx="106" cy="1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cs-CZ" sz="1300">
                  <a:solidFill>
                    <a:srgbClr val="000000"/>
                  </a:solidFill>
                  <a:latin typeface="Times New Roman" pitchFamily="16" charset="0"/>
                  <a:cs typeface="Arial" charset="0"/>
                </a:rPr>
                <a:t>in </a:t>
              </a:r>
            </a:p>
          </p:txBody>
        </p:sp>
        <p:sp>
          <p:nvSpPr>
            <p:cNvPr id="56397" name="Rectangle 84"/>
            <p:cNvSpPr>
              <a:spLocks noChangeArrowheads="1"/>
            </p:cNvSpPr>
            <p:nvPr/>
          </p:nvSpPr>
          <p:spPr bwMode="auto">
            <a:xfrm>
              <a:off x="1269" y="1730"/>
              <a:ext cx="25" cy="1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cs-CZ" sz="1300">
                  <a:solidFill>
                    <a:srgbClr val="000000"/>
                  </a:solidFill>
                  <a:latin typeface="Times New Roman" pitchFamily="16" charset="0"/>
                  <a:cs typeface="Arial" charset="0"/>
                </a:rPr>
                <a:t> </a:t>
              </a:r>
            </a:p>
          </p:txBody>
        </p:sp>
        <p:grpSp>
          <p:nvGrpSpPr>
            <p:cNvPr id="17" name="Group 85"/>
            <p:cNvGrpSpPr>
              <a:grpSpLocks/>
            </p:cNvGrpSpPr>
            <p:nvPr/>
          </p:nvGrpSpPr>
          <p:grpSpPr bwMode="auto">
            <a:xfrm>
              <a:off x="1780" y="2658"/>
              <a:ext cx="1255" cy="861"/>
              <a:chOff x="1780" y="2658"/>
              <a:chExt cx="1255" cy="861"/>
            </a:xfrm>
          </p:grpSpPr>
          <p:sp>
            <p:nvSpPr>
              <p:cNvPr id="56488" name="Rectangle 86"/>
              <p:cNvSpPr>
                <a:spLocks noChangeArrowheads="1"/>
              </p:cNvSpPr>
              <p:nvPr/>
            </p:nvSpPr>
            <p:spPr bwMode="auto">
              <a:xfrm>
                <a:off x="1780" y="2658"/>
                <a:ext cx="1255" cy="86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56489" name="Rectangle 87"/>
              <p:cNvSpPr>
                <a:spLocks noChangeArrowheads="1"/>
              </p:cNvSpPr>
              <p:nvPr/>
            </p:nvSpPr>
            <p:spPr bwMode="auto">
              <a:xfrm>
                <a:off x="1780" y="2658"/>
                <a:ext cx="1255" cy="861"/>
              </a:xfrm>
              <a:prstGeom prst="rect">
                <a:avLst/>
              </a:prstGeom>
              <a:noFill/>
              <a:ln w="11160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56399" name="Rectangle 88"/>
            <p:cNvSpPr>
              <a:spLocks noChangeArrowheads="1"/>
            </p:cNvSpPr>
            <p:nvPr/>
          </p:nvSpPr>
          <p:spPr bwMode="auto">
            <a:xfrm>
              <a:off x="1799" y="2673"/>
              <a:ext cx="173" cy="1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cs-CZ" sz="1300">
                  <a:solidFill>
                    <a:srgbClr val="000000"/>
                  </a:solidFill>
                  <a:latin typeface="Times New Roman" pitchFamily="16" charset="0"/>
                  <a:cs typeface="Arial" charset="0"/>
                </a:rPr>
                <a:t>Info</a:t>
              </a:r>
            </a:p>
          </p:txBody>
        </p:sp>
        <p:sp>
          <p:nvSpPr>
            <p:cNvPr id="56400" name="Rectangle 89"/>
            <p:cNvSpPr>
              <a:spLocks noChangeArrowheads="1"/>
            </p:cNvSpPr>
            <p:nvPr/>
          </p:nvSpPr>
          <p:spPr bwMode="auto">
            <a:xfrm>
              <a:off x="1965" y="2673"/>
              <a:ext cx="612" cy="1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cs-CZ" sz="1300">
                  <a:solidFill>
                    <a:srgbClr val="000000"/>
                  </a:solidFill>
                  <a:latin typeface="Times New Roman" pitchFamily="16" charset="0"/>
                  <a:cs typeface="Arial" charset="0"/>
                </a:rPr>
                <a:t>rmation hiding</a:t>
              </a:r>
            </a:p>
          </p:txBody>
        </p:sp>
        <p:sp>
          <p:nvSpPr>
            <p:cNvPr id="56401" name="Rectangle 90"/>
            <p:cNvSpPr>
              <a:spLocks noChangeArrowheads="1"/>
            </p:cNvSpPr>
            <p:nvPr/>
          </p:nvSpPr>
          <p:spPr bwMode="auto">
            <a:xfrm>
              <a:off x="2553" y="2673"/>
              <a:ext cx="25" cy="1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cs-CZ" sz="1300">
                  <a:solidFill>
                    <a:srgbClr val="000000"/>
                  </a:solidFill>
                  <a:latin typeface="Times New Roman" pitchFamily="16" charset="0"/>
                  <a:cs typeface="Arial" charset="0"/>
                </a:rPr>
                <a:t> </a:t>
              </a:r>
            </a:p>
          </p:txBody>
        </p:sp>
        <p:sp>
          <p:nvSpPr>
            <p:cNvPr id="56402" name="Rectangle 91"/>
            <p:cNvSpPr>
              <a:spLocks noChangeArrowheads="1"/>
            </p:cNvSpPr>
            <p:nvPr/>
          </p:nvSpPr>
          <p:spPr bwMode="auto">
            <a:xfrm>
              <a:off x="1799" y="2795"/>
              <a:ext cx="1056" cy="1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cs-CZ" sz="1300">
                  <a:solidFill>
                    <a:srgbClr val="000000"/>
                  </a:solidFill>
                  <a:latin typeface="Times New Roman" pitchFamily="16" charset="0"/>
                  <a:cs typeface="Arial" charset="0"/>
                </a:rPr>
                <a:t>Agile business processes </a:t>
              </a:r>
            </a:p>
          </p:txBody>
        </p:sp>
        <p:sp>
          <p:nvSpPr>
            <p:cNvPr id="56403" name="Rectangle 92"/>
            <p:cNvSpPr>
              <a:spLocks noChangeArrowheads="1"/>
            </p:cNvSpPr>
            <p:nvPr/>
          </p:nvSpPr>
          <p:spPr bwMode="auto">
            <a:xfrm>
              <a:off x="2814" y="2795"/>
              <a:ext cx="25" cy="1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cs-CZ" sz="1300">
                  <a:solidFill>
                    <a:srgbClr val="000000"/>
                  </a:solidFill>
                  <a:latin typeface="Times New Roman" pitchFamily="16" charset="0"/>
                  <a:cs typeface="Arial" charset="0"/>
                </a:rPr>
                <a:t> </a:t>
              </a:r>
            </a:p>
          </p:txBody>
        </p:sp>
        <p:sp>
          <p:nvSpPr>
            <p:cNvPr id="56404" name="Rectangle 93"/>
            <p:cNvSpPr>
              <a:spLocks noChangeArrowheads="1"/>
            </p:cNvSpPr>
            <p:nvPr/>
          </p:nvSpPr>
          <p:spPr bwMode="auto">
            <a:xfrm>
              <a:off x="1800" y="2918"/>
              <a:ext cx="1218" cy="1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cs-CZ" sz="1300">
                  <a:solidFill>
                    <a:srgbClr val="000000"/>
                  </a:solidFill>
                  <a:latin typeface="Times New Roman" pitchFamily="16" charset="0"/>
                  <a:cs typeface="Arial" charset="0"/>
                </a:rPr>
                <a:t>Business intelligence storing </a:t>
              </a:r>
            </a:p>
          </p:txBody>
        </p:sp>
        <p:sp>
          <p:nvSpPr>
            <p:cNvPr id="56405" name="Rectangle 94"/>
            <p:cNvSpPr>
              <a:spLocks noChangeArrowheads="1"/>
            </p:cNvSpPr>
            <p:nvPr/>
          </p:nvSpPr>
          <p:spPr bwMode="auto">
            <a:xfrm>
              <a:off x="2952" y="2918"/>
              <a:ext cx="25" cy="1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cs-CZ" sz="1300">
                  <a:solidFill>
                    <a:srgbClr val="000000"/>
                  </a:solidFill>
                  <a:latin typeface="Times New Roman" pitchFamily="16" charset="0"/>
                  <a:cs typeface="Arial" charset="0"/>
                </a:rPr>
                <a:t> </a:t>
              </a:r>
            </a:p>
          </p:txBody>
        </p:sp>
        <p:sp>
          <p:nvSpPr>
            <p:cNvPr id="56406" name="Rectangle 95"/>
            <p:cNvSpPr>
              <a:spLocks noChangeArrowheads="1"/>
            </p:cNvSpPr>
            <p:nvPr/>
          </p:nvSpPr>
          <p:spPr bwMode="auto">
            <a:xfrm>
              <a:off x="1801" y="3039"/>
              <a:ext cx="888" cy="1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cs-CZ" sz="1300">
                  <a:solidFill>
                    <a:srgbClr val="000000"/>
                  </a:solidFill>
                  <a:latin typeface="Times New Roman" pitchFamily="16" charset="0"/>
                  <a:cs typeface="Arial" charset="0"/>
                </a:rPr>
                <a:t>Effective prototyping</a:t>
              </a:r>
            </a:p>
          </p:txBody>
        </p:sp>
        <p:sp>
          <p:nvSpPr>
            <p:cNvPr id="56407" name="Rectangle 96"/>
            <p:cNvSpPr>
              <a:spLocks noChangeArrowheads="1"/>
            </p:cNvSpPr>
            <p:nvPr/>
          </p:nvSpPr>
          <p:spPr bwMode="auto">
            <a:xfrm>
              <a:off x="2653" y="3039"/>
              <a:ext cx="25" cy="1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cs-CZ" sz="1300">
                  <a:solidFill>
                    <a:srgbClr val="000000"/>
                  </a:solidFill>
                  <a:latin typeface="Times New Roman" pitchFamily="16" charset="0"/>
                  <a:cs typeface="Arial" charset="0"/>
                </a:rPr>
                <a:t> </a:t>
              </a:r>
            </a:p>
          </p:txBody>
        </p:sp>
        <p:sp>
          <p:nvSpPr>
            <p:cNvPr id="56408" name="Rectangle 97"/>
            <p:cNvSpPr>
              <a:spLocks noChangeArrowheads="1"/>
            </p:cNvSpPr>
            <p:nvPr/>
          </p:nvSpPr>
          <p:spPr bwMode="auto">
            <a:xfrm>
              <a:off x="1800" y="3162"/>
              <a:ext cx="739" cy="1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cs-CZ" sz="1300">
                  <a:solidFill>
                    <a:srgbClr val="000000"/>
                  </a:solidFill>
                  <a:latin typeface="Times New Roman" pitchFamily="16" charset="0"/>
                  <a:cs typeface="Arial" charset="0"/>
                </a:rPr>
                <a:t>User involvement</a:t>
              </a:r>
            </a:p>
          </p:txBody>
        </p:sp>
        <p:sp>
          <p:nvSpPr>
            <p:cNvPr id="56409" name="Rectangle 98"/>
            <p:cNvSpPr>
              <a:spLocks noChangeArrowheads="1"/>
            </p:cNvSpPr>
            <p:nvPr/>
          </p:nvSpPr>
          <p:spPr bwMode="auto">
            <a:xfrm>
              <a:off x="2509" y="3162"/>
              <a:ext cx="25" cy="1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cs-CZ" sz="1300">
                  <a:solidFill>
                    <a:srgbClr val="000000"/>
                  </a:solidFill>
                  <a:latin typeface="Times New Roman" pitchFamily="16" charset="0"/>
                  <a:cs typeface="Arial" charset="0"/>
                </a:rPr>
                <a:t> </a:t>
              </a:r>
            </a:p>
          </p:txBody>
        </p:sp>
        <p:sp>
          <p:nvSpPr>
            <p:cNvPr id="56410" name="Rectangle 99"/>
            <p:cNvSpPr>
              <a:spLocks noChangeArrowheads="1"/>
            </p:cNvSpPr>
            <p:nvPr/>
          </p:nvSpPr>
          <p:spPr bwMode="auto">
            <a:xfrm>
              <a:off x="1800" y="3285"/>
              <a:ext cx="904" cy="1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cs-CZ" sz="1300">
                  <a:solidFill>
                    <a:srgbClr val="000000"/>
                  </a:solidFill>
                  <a:latin typeface="Times New Roman" pitchFamily="16" charset="0"/>
                  <a:cs typeface="Arial" charset="0"/>
                </a:rPr>
                <a:t>User oriented logging</a:t>
              </a:r>
            </a:p>
          </p:txBody>
        </p:sp>
        <p:sp>
          <p:nvSpPr>
            <p:cNvPr id="56411" name="Rectangle 100"/>
            <p:cNvSpPr>
              <a:spLocks noChangeArrowheads="1"/>
            </p:cNvSpPr>
            <p:nvPr/>
          </p:nvSpPr>
          <p:spPr bwMode="auto">
            <a:xfrm>
              <a:off x="2667" y="3285"/>
              <a:ext cx="25" cy="1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cs-CZ" sz="1300">
                  <a:solidFill>
                    <a:srgbClr val="000000"/>
                  </a:solidFill>
                  <a:latin typeface="Times New Roman" pitchFamily="16" charset="0"/>
                  <a:cs typeface="Arial" charset="0"/>
                </a:rPr>
                <a:t> </a:t>
              </a:r>
            </a:p>
          </p:txBody>
        </p:sp>
        <p:sp>
          <p:nvSpPr>
            <p:cNvPr id="56412" name="Rectangle 101"/>
            <p:cNvSpPr>
              <a:spLocks noChangeArrowheads="1"/>
            </p:cNvSpPr>
            <p:nvPr/>
          </p:nvSpPr>
          <p:spPr bwMode="auto">
            <a:xfrm>
              <a:off x="1799" y="3407"/>
              <a:ext cx="276" cy="1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cs-CZ" sz="1300">
                  <a:solidFill>
                    <a:srgbClr val="000000"/>
                  </a:solidFill>
                  <a:latin typeface="Times New Roman" pitchFamily="16" charset="0"/>
                  <a:cs typeface="Arial" charset="0"/>
                </a:rPr>
                <a:t>etc.     </a:t>
              </a:r>
            </a:p>
          </p:txBody>
        </p:sp>
        <p:sp>
          <p:nvSpPr>
            <p:cNvPr id="56413" name="Rectangle 102"/>
            <p:cNvSpPr>
              <a:spLocks noChangeArrowheads="1"/>
            </p:cNvSpPr>
            <p:nvPr/>
          </p:nvSpPr>
          <p:spPr bwMode="auto">
            <a:xfrm>
              <a:off x="2065" y="3407"/>
              <a:ext cx="25" cy="1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cs-CZ" sz="1300">
                  <a:solidFill>
                    <a:srgbClr val="000000"/>
                  </a:solidFill>
                  <a:latin typeface="Times New Roman" pitchFamily="16" charset="0"/>
                  <a:cs typeface="Arial" charset="0"/>
                </a:rPr>
                <a:t> </a:t>
              </a:r>
            </a:p>
          </p:txBody>
        </p:sp>
        <p:sp>
          <p:nvSpPr>
            <p:cNvPr id="56414" name="Freeform 103"/>
            <p:cNvSpPr>
              <a:spLocks noChangeArrowheads="1"/>
            </p:cNvSpPr>
            <p:nvPr/>
          </p:nvSpPr>
          <p:spPr bwMode="auto">
            <a:xfrm>
              <a:off x="863" y="2369"/>
              <a:ext cx="39" cy="291"/>
            </a:xfrm>
            <a:custGeom>
              <a:avLst/>
              <a:gdLst>
                <a:gd name="T0" fmla="*/ 0 w 534"/>
                <a:gd name="T1" fmla="*/ 0 h 3667"/>
                <a:gd name="T2" fmla="*/ 0 w 534"/>
                <a:gd name="T3" fmla="*/ 0 h 3667"/>
                <a:gd name="T4" fmla="*/ 0 w 534"/>
                <a:gd name="T5" fmla="*/ 0 h 3667"/>
                <a:gd name="T6" fmla="*/ 0 w 534"/>
                <a:gd name="T7" fmla="*/ 0 h 3667"/>
                <a:gd name="T8" fmla="*/ 0 w 534"/>
                <a:gd name="T9" fmla="*/ 0 h 3667"/>
                <a:gd name="T10" fmla="*/ 0 w 534"/>
                <a:gd name="T11" fmla="*/ 0 h 3667"/>
                <a:gd name="T12" fmla="*/ 0 w 534"/>
                <a:gd name="T13" fmla="*/ 0 h 3667"/>
                <a:gd name="T14" fmla="*/ 0 w 534"/>
                <a:gd name="T15" fmla="*/ 0 h 3667"/>
                <a:gd name="T16" fmla="*/ 0 w 534"/>
                <a:gd name="T17" fmla="*/ 0 h 3667"/>
                <a:gd name="T18" fmla="*/ 0 w 534"/>
                <a:gd name="T19" fmla="*/ 0 h 3667"/>
                <a:gd name="T20" fmla="*/ 0 w 534"/>
                <a:gd name="T21" fmla="*/ 0 h 36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4"/>
                <a:gd name="T34" fmla="*/ 0 h 3667"/>
                <a:gd name="T35" fmla="*/ 534 w 534"/>
                <a:gd name="T36" fmla="*/ 3667 h 366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4" h="3667">
                  <a:moveTo>
                    <a:pt x="200" y="3600"/>
                  </a:moveTo>
                  <a:lnTo>
                    <a:pt x="200" y="667"/>
                  </a:lnTo>
                  <a:cubicBezTo>
                    <a:pt x="200" y="630"/>
                    <a:pt x="230" y="600"/>
                    <a:pt x="267" y="600"/>
                  </a:cubicBezTo>
                  <a:cubicBezTo>
                    <a:pt x="304" y="600"/>
                    <a:pt x="334" y="630"/>
                    <a:pt x="334" y="667"/>
                  </a:cubicBezTo>
                  <a:lnTo>
                    <a:pt x="334" y="3600"/>
                  </a:lnTo>
                  <a:cubicBezTo>
                    <a:pt x="334" y="3637"/>
                    <a:pt x="304" y="3667"/>
                    <a:pt x="267" y="3667"/>
                  </a:cubicBezTo>
                  <a:cubicBezTo>
                    <a:pt x="230" y="3667"/>
                    <a:pt x="200" y="3637"/>
                    <a:pt x="200" y="3600"/>
                  </a:cubicBezTo>
                  <a:close/>
                  <a:moveTo>
                    <a:pt x="0" y="800"/>
                  </a:moveTo>
                  <a:lnTo>
                    <a:pt x="267" y="0"/>
                  </a:lnTo>
                  <a:lnTo>
                    <a:pt x="534" y="800"/>
                  </a:lnTo>
                  <a:lnTo>
                    <a:pt x="0" y="800"/>
                  </a:lnTo>
                  <a:close/>
                </a:path>
              </a:pathLst>
            </a:custGeom>
            <a:solidFill>
              <a:srgbClr val="000000"/>
            </a:solidFill>
            <a:ln w="1440" cap="sq">
              <a:solidFill>
                <a:srgbClr val="00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6415" name="Freeform 104"/>
            <p:cNvSpPr>
              <a:spLocks noChangeArrowheads="1"/>
            </p:cNvSpPr>
            <p:nvPr/>
          </p:nvSpPr>
          <p:spPr bwMode="auto">
            <a:xfrm>
              <a:off x="883" y="2359"/>
              <a:ext cx="986" cy="300"/>
            </a:xfrm>
            <a:custGeom>
              <a:avLst/>
              <a:gdLst>
                <a:gd name="T0" fmla="*/ 0 w 13200"/>
                <a:gd name="T1" fmla="*/ 0 h 3763"/>
                <a:gd name="T2" fmla="*/ 0 w 13200"/>
                <a:gd name="T3" fmla="*/ 0 h 3763"/>
                <a:gd name="T4" fmla="*/ 0 w 13200"/>
                <a:gd name="T5" fmla="*/ 0 h 3763"/>
                <a:gd name="T6" fmla="*/ 0 w 13200"/>
                <a:gd name="T7" fmla="*/ 0 h 3763"/>
                <a:gd name="T8" fmla="*/ 0 w 13200"/>
                <a:gd name="T9" fmla="*/ 0 h 3763"/>
                <a:gd name="T10" fmla="*/ 0 w 13200"/>
                <a:gd name="T11" fmla="*/ 0 h 3763"/>
                <a:gd name="T12" fmla="*/ 0 w 13200"/>
                <a:gd name="T13" fmla="*/ 0 h 3763"/>
                <a:gd name="T14" fmla="*/ 0 w 13200"/>
                <a:gd name="T15" fmla="*/ 0 h 3763"/>
                <a:gd name="T16" fmla="*/ 0 w 13200"/>
                <a:gd name="T17" fmla="*/ 0 h 3763"/>
                <a:gd name="T18" fmla="*/ 0 w 13200"/>
                <a:gd name="T19" fmla="*/ 0 h 3763"/>
                <a:gd name="T20" fmla="*/ 0 w 13200"/>
                <a:gd name="T21" fmla="*/ 0 h 3763"/>
                <a:gd name="T22" fmla="*/ 0 w 13200"/>
                <a:gd name="T23" fmla="*/ 0 h 3763"/>
                <a:gd name="T24" fmla="*/ 0 w 13200"/>
                <a:gd name="T25" fmla="*/ 0 h 3763"/>
                <a:gd name="T26" fmla="*/ 0 w 13200"/>
                <a:gd name="T27" fmla="*/ 0 h 3763"/>
                <a:gd name="T28" fmla="*/ 0 w 13200"/>
                <a:gd name="T29" fmla="*/ 0 h 376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200"/>
                <a:gd name="T46" fmla="*/ 0 h 3763"/>
                <a:gd name="T47" fmla="*/ 13200 w 13200"/>
                <a:gd name="T48" fmla="*/ 3763 h 376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200" h="3763">
                  <a:moveTo>
                    <a:pt x="626" y="3477"/>
                  </a:moveTo>
                  <a:lnTo>
                    <a:pt x="12797" y="157"/>
                  </a:lnTo>
                  <a:cubicBezTo>
                    <a:pt x="12832" y="148"/>
                    <a:pt x="12869" y="169"/>
                    <a:pt x="12879" y="204"/>
                  </a:cubicBezTo>
                  <a:cubicBezTo>
                    <a:pt x="12888" y="240"/>
                    <a:pt x="12867" y="276"/>
                    <a:pt x="12832" y="286"/>
                  </a:cubicBezTo>
                  <a:lnTo>
                    <a:pt x="661" y="3605"/>
                  </a:lnTo>
                  <a:cubicBezTo>
                    <a:pt x="625" y="3615"/>
                    <a:pt x="589" y="3594"/>
                    <a:pt x="579" y="3559"/>
                  </a:cubicBezTo>
                  <a:cubicBezTo>
                    <a:pt x="569" y="3523"/>
                    <a:pt x="590" y="3486"/>
                    <a:pt x="626" y="3477"/>
                  </a:cubicBezTo>
                  <a:close/>
                  <a:moveTo>
                    <a:pt x="842" y="3763"/>
                  </a:moveTo>
                  <a:lnTo>
                    <a:pt x="0" y="3716"/>
                  </a:lnTo>
                  <a:lnTo>
                    <a:pt x="702" y="3249"/>
                  </a:lnTo>
                  <a:lnTo>
                    <a:pt x="842" y="3763"/>
                  </a:lnTo>
                  <a:close/>
                  <a:moveTo>
                    <a:pt x="12615" y="0"/>
                  </a:moveTo>
                  <a:lnTo>
                    <a:pt x="13200" y="116"/>
                  </a:lnTo>
                  <a:lnTo>
                    <a:pt x="12756" y="514"/>
                  </a:lnTo>
                  <a:lnTo>
                    <a:pt x="12615" y="0"/>
                  </a:lnTo>
                  <a:close/>
                </a:path>
              </a:pathLst>
            </a:custGeom>
            <a:solidFill>
              <a:srgbClr val="000000"/>
            </a:solidFill>
            <a:ln w="1440" cap="sq">
              <a:solidFill>
                <a:srgbClr val="00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6416" name="Freeform 105"/>
            <p:cNvSpPr>
              <a:spLocks noChangeArrowheads="1"/>
            </p:cNvSpPr>
            <p:nvPr/>
          </p:nvSpPr>
          <p:spPr bwMode="auto">
            <a:xfrm>
              <a:off x="1331" y="1787"/>
              <a:ext cx="358" cy="42"/>
            </a:xfrm>
            <a:custGeom>
              <a:avLst/>
              <a:gdLst>
                <a:gd name="T0" fmla="*/ 0 w 4800"/>
                <a:gd name="T1" fmla="*/ 0 h 534"/>
                <a:gd name="T2" fmla="*/ 0 w 4800"/>
                <a:gd name="T3" fmla="*/ 0 h 534"/>
                <a:gd name="T4" fmla="*/ 0 w 4800"/>
                <a:gd name="T5" fmla="*/ 0 h 534"/>
                <a:gd name="T6" fmla="*/ 0 w 4800"/>
                <a:gd name="T7" fmla="*/ 0 h 534"/>
                <a:gd name="T8" fmla="*/ 0 w 4800"/>
                <a:gd name="T9" fmla="*/ 0 h 534"/>
                <a:gd name="T10" fmla="*/ 0 w 4800"/>
                <a:gd name="T11" fmla="*/ 0 h 534"/>
                <a:gd name="T12" fmla="*/ 0 w 4800"/>
                <a:gd name="T13" fmla="*/ 0 h 534"/>
                <a:gd name="T14" fmla="*/ 0 w 4800"/>
                <a:gd name="T15" fmla="*/ 0 h 534"/>
                <a:gd name="T16" fmla="*/ 0 w 4800"/>
                <a:gd name="T17" fmla="*/ 0 h 534"/>
                <a:gd name="T18" fmla="*/ 0 w 4800"/>
                <a:gd name="T19" fmla="*/ 0 h 534"/>
                <a:gd name="T20" fmla="*/ 0 w 4800"/>
                <a:gd name="T21" fmla="*/ 0 h 534"/>
                <a:gd name="T22" fmla="*/ 0 w 4800"/>
                <a:gd name="T23" fmla="*/ 0 h 534"/>
                <a:gd name="T24" fmla="*/ 0 w 4800"/>
                <a:gd name="T25" fmla="*/ 0 h 534"/>
                <a:gd name="T26" fmla="*/ 0 w 4800"/>
                <a:gd name="T27" fmla="*/ 0 h 534"/>
                <a:gd name="T28" fmla="*/ 0 w 4800"/>
                <a:gd name="T29" fmla="*/ 0 h 53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800"/>
                <a:gd name="T46" fmla="*/ 0 h 534"/>
                <a:gd name="T47" fmla="*/ 4800 w 4800"/>
                <a:gd name="T48" fmla="*/ 534 h 53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800" h="534">
                  <a:moveTo>
                    <a:pt x="667" y="200"/>
                  </a:moveTo>
                  <a:lnTo>
                    <a:pt x="4133" y="200"/>
                  </a:lnTo>
                  <a:cubicBezTo>
                    <a:pt x="4170" y="200"/>
                    <a:pt x="4200" y="230"/>
                    <a:pt x="4200" y="267"/>
                  </a:cubicBezTo>
                  <a:cubicBezTo>
                    <a:pt x="4200" y="304"/>
                    <a:pt x="4170" y="334"/>
                    <a:pt x="4133" y="334"/>
                  </a:cubicBezTo>
                  <a:lnTo>
                    <a:pt x="667" y="334"/>
                  </a:lnTo>
                  <a:cubicBezTo>
                    <a:pt x="630" y="334"/>
                    <a:pt x="600" y="304"/>
                    <a:pt x="600" y="267"/>
                  </a:cubicBezTo>
                  <a:cubicBezTo>
                    <a:pt x="600" y="230"/>
                    <a:pt x="630" y="200"/>
                    <a:pt x="667" y="200"/>
                  </a:cubicBezTo>
                  <a:close/>
                  <a:moveTo>
                    <a:pt x="800" y="534"/>
                  </a:moveTo>
                  <a:lnTo>
                    <a:pt x="0" y="267"/>
                  </a:lnTo>
                  <a:lnTo>
                    <a:pt x="800" y="0"/>
                  </a:lnTo>
                  <a:lnTo>
                    <a:pt x="800" y="534"/>
                  </a:lnTo>
                  <a:close/>
                  <a:moveTo>
                    <a:pt x="4000" y="0"/>
                  </a:moveTo>
                  <a:lnTo>
                    <a:pt x="4800" y="267"/>
                  </a:lnTo>
                  <a:lnTo>
                    <a:pt x="4000" y="534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rgbClr val="000000"/>
            </a:solidFill>
            <a:ln w="1440" cap="sq">
              <a:solidFill>
                <a:srgbClr val="00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6417" name="Freeform 106"/>
            <p:cNvSpPr>
              <a:spLocks noChangeArrowheads="1"/>
            </p:cNvSpPr>
            <p:nvPr/>
          </p:nvSpPr>
          <p:spPr bwMode="auto">
            <a:xfrm>
              <a:off x="2119" y="2371"/>
              <a:ext cx="39" cy="286"/>
            </a:xfrm>
            <a:custGeom>
              <a:avLst/>
              <a:gdLst>
                <a:gd name="T0" fmla="*/ 0 w 534"/>
                <a:gd name="T1" fmla="*/ 0 h 3600"/>
                <a:gd name="T2" fmla="*/ 0 w 534"/>
                <a:gd name="T3" fmla="*/ 0 h 3600"/>
                <a:gd name="T4" fmla="*/ 0 w 534"/>
                <a:gd name="T5" fmla="*/ 0 h 3600"/>
                <a:gd name="T6" fmla="*/ 0 w 534"/>
                <a:gd name="T7" fmla="*/ 0 h 3600"/>
                <a:gd name="T8" fmla="*/ 0 w 534"/>
                <a:gd name="T9" fmla="*/ 0 h 3600"/>
                <a:gd name="T10" fmla="*/ 0 w 534"/>
                <a:gd name="T11" fmla="*/ 0 h 3600"/>
                <a:gd name="T12" fmla="*/ 0 w 534"/>
                <a:gd name="T13" fmla="*/ 0 h 3600"/>
                <a:gd name="T14" fmla="*/ 0 w 534"/>
                <a:gd name="T15" fmla="*/ 0 h 3600"/>
                <a:gd name="T16" fmla="*/ 0 w 534"/>
                <a:gd name="T17" fmla="*/ 0 h 3600"/>
                <a:gd name="T18" fmla="*/ 0 w 534"/>
                <a:gd name="T19" fmla="*/ 0 h 3600"/>
                <a:gd name="T20" fmla="*/ 0 w 534"/>
                <a:gd name="T21" fmla="*/ 0 h 3600"/>
                <a:gd name="T22" fmla="*/ 0 w 534"/>
                <a:gd name="T23" fmla="*/ 0 h 3600"/>
                <a:gd name="T24" fmla="*/ 0 w 534"/>
                <a:gd name="T25" fmla="*/ 0 h 3600"/>
                <a:gd name="T26" fmla="*/ 0 w 534"/>
                <a:gd name="T27" fmla="*/ 0 h 3600"/>
                <a:gd name="T28" fmla="*/ 0 w 534"/>
                <a:gd name="T29" fmla="*/ 0 h 36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34"/>
                <a:gd name="T46" fmla="*/ 0 h 3600"/>
                <a:gd name="T47" fmla="*/ 534 w 534"/>
                <a:gd name="T48" fmla="*/ 3600 h 36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34" h="3600">
                  <a:moveTo>
                    <a:pt x="334" y="667"/>
                  </a:moveTo>
                  <a:lnTo>
                    <a:pt x="334" y="2933"/>
                  </a:lnTo>
                  <a:cubicBezTo>
                    <a:pt x="334" y="2970"/>
                    <a:pt x="304" y="3000"/>
                    <a:pt x="267" y="3000"/>
                  </a:cubicBezTo>
                  <a:cubicBezTo>
                    <a:pt x="230" y="3000"/>
                    <a:pt x="200" y="2970"/>
                    <a:pt x="200" y="2933"/>
                  </a:cubicBezTo>
                  <a:lnTo>
                    <a:pt x="200" y="667"/>
                  </a:lnTo>
                  <a:cubicBezTo>
                    <a:pt x="200" y="630"/>
                    <a:pt x="230" y="600"/>
                    <a:pt x="267" y="600"/>
                  </a:cubicBezTo>
                  <a:cubicBezTo>
                    <a:pt x="304" y="600"/>
                    <a:pt x="334" y="630"/>
                    <a:pt x="334" y="667"/>
                  </a:cubicBezTo>
                  <a:close/>
                  <a:moveTo>
                    <a:pt x="0" y="800"/>
                  </a:moveTo>
                  <a:lnTo>
                    <a:pt x="267" y="0"/>
                  </a:lnTo>
                  <a:lnTo>
                    <a:pt x="534" y="800"/>
                  </a:lnTo>
                  <a:lnTo>
                    <a:pt x="0" y="800"/>
                  </a:lnTo>
                  <a:close/>
                  <a:moveTo>
                    <a:pt x="534" y="2800"/>
                  </a:moveTo>
                  <a:lnTo>
                    <a:pt x="267" y="3600"/>
                  </a:lnTo>
                  <a:lnTo>
                    <a:pt x="0" y="2800"/>
                  </a:lnTo>
                  <a:lnTo>
                    <a:pt x="534" y="2800"/>
                  </a:lnTo>
                  <a:close/>
                </a:path>
              </a:pathLst>
            </a:custGeom>
            <a:solidFill>
              <a:srgbClr val="000000"/>
            </a:solidFill>
            <a:ln w="1440" cap="sq">
              <a:solidFill>
                <a:srgbClr val="00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6418" name="Freeform 107"/>
            <p:cNvSpPr>
              <a:spLocks noChangeArrowheads="1"/>
            </p:cNvSpPr>
            <p:nvPr/>
          </p:nvSpPr>
          <p:spPr bwMode="auto">
            <a:xfrm>
              <a:off x="1345" y="2198"/>
              <a:ext cx="358" cy="42"/>
            </a:xfrm>
            <a:custGeom>
              <a:avLst/>
              <a:gdLst>
                <a:gd name="T0" fmla="*/ 0 w 4800"/>
                <a:gd name="T1" fmla="*/ 0 h 533"/>
                <a:gd name="T2" fmla="*/ 0 w 4800"/>
                <a:gd name="T3" fmla="*/ 0 h 533"/>
                <a:gd name="T4" fmla="*/ 0 w 4800"/>
                <a:gd name="T5" fmla="*/ 0 h 533"/>
                <a:gd name="T6" fmla="*/ 0 w 4800"/>
                <a:gd name="T7" fmla="*/ 0 h 533"/>
                <a:gd name="T8" fmla="*/ 0 w 4800"/>
                <a:gd name="T9" fmla="*/ 0 h 533"/>
                <a:gd name="T10" fmla="*/ 0 w 4800"/>
                <a:gd name="T11" fmla="*/ 0 h 533"/>
                <a:gd name="T12" fmla="*/ 0 w 4800"/>
                <a:gd name="T13" fmla="*/ 0 h 533"/>
                <a:gd name="T14" fmla="*/ 0 w 4800"/>
                <a:gd name="T15" fmla="*/ 0 h 533"/>
                <a:gd name="T16" fmla="*/ 0 w 4800"/>
                <a:gd name="T17" fmla="*/ 0 h 533"/>
                <a:gd name="T18" fmla="*/ 0 w 4800"/>
                <a:gd name="T19" fmla="*/ 0 h 533"/>
                <a:gd name="T20" fmla="*/ 0 w 4800"/>
                <a:gd name="T21" fmla="*/ 0 h 533"/>
                <a:gd name="T22" fmla="*/ 0 w 4800"/>
                <a:gd name="T23" fmla="*/ 0 h 533"/>
                <a:gd name="T24" fmla="*/ 0 w 4800"/>
                <a:gd name="T25" fmla="*/ 0 h 533"/>
                <a:gd name="T26" fmla="*/ 0 w 4800"/>
                <a:gd name="T27" fmla="*/ 0 h 533"/>
                <a:gd name="T28" fmla="*/ 0 w 4800"/>
                <a:gd name="T29" fmla="*/ 0 h 53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800"/>
                <a:gd name="T46" fmla="*/ 0 h 533"/>
                <a:gd name="T47" fmla="*/ 4800 w 4800"/>
                <a:gd name="T48" fmla="*/ 533 h 53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800" h="533">
                  <a:moveTo>
                    <a:pt x="666" y="200"/>
                  </a:moveTo>
                  <a:lnTo>
                    <a:pt x="4133" y="200"/>
                  </a:lnTo>
                  <a:cubicBezTo>
                    <a:pt x="4170" y="200"/>
                    <a:pt x="4200" y="230"/>
                    <a:pt x="4200" y="267"/>
                  </a:cubicBezTo>
                  <a:cubicBezTo>
                    <a:pt x="4200" y="304"/>
                    <a:pt x="4170" y="333"/>
                    <a:pt x="4133" y="333"/>
                  </a:cubicBezTo>
                  <a:lnTo>
                    <a:pt x="666" y="333"/>
                  </a:lnTo>
                  <a:cubicBezTo>
                    <a:pt x="630" y="333"/>
                    <a:pt x="600" y="304"/>
                    <a:pt x="600" y="267"/>
                  </a:cubicBezTo>
                  <a:cubicBezTo>
                    <a:pt x="600" y="230"/>
                    <a:pt x="630" y="200"/>
                    <a:pt x="666" y="200"/>
                  </a:cubicBezTo>
                  <a:close/>
                  <a:moveTo>
                    <a:pt x="800" y="533"/>
                  </a:moveTo>
                  <a:lnTo>
                    <a:pt x="0" y="267"/>
                  </a:lnTo>
                  <a:lnTo>
                    <a:pt x="800" y="0"/>
                  </a:lnTo>
                  <a:lnTo>
                    <a:pt x="800" y="533"/>
                  </a:lnTo>
                  <a:close/>
                  <a:moveTo>
                    <a:pt x="4000" y="0"/>
                  </a:moveTo>
                  <a:lnTo>
                    <a:pt x="4800" y="267"/>
                  </a:lnTo>
                  <a:lnTo>
                    <a:pt x="4000" y="533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rgbClr val="000000"/>
            </a:solidFill>
            <a:ln w="1440" cap="sq">
              <a:solidFill>
                <a:srgbClr val="00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6419" name="Freeform 108"/>
            <p:cNvSpPr>
              <a:spLocks noChangeArrowheads="1"/>
            </p:cNvSpPr>
            <p:nvPr/>
          </p:nvSpPr>
          <p:spPr bwMode="auto">
            <a:xfrm>
              <a:off x="1343" y="1904"/>
              <a:ext cx="526" cy="255"/>
            </a:xfrm>
            <a:custGeom>
              <a:avLst/>
              <a:gdLst>
                <a:gd name="T0" fmla="*/ 0 w 7040"/>
                <a:gd name="T1" fmla="*/ 0 h 3200"/>
                <a:gd name="T2" fmla="*/ 0 w 7040"/>
                <a:gd name="T3" fmla="*/ 0 h 3200"/>
                <a:gd name="T4" fmla="*/ 0 w 7040"/>
                <a:gd name="T5" fmla="*/ 0 h 3200"/>
                <a:gd name="T6" fmla="*/ 0 w 7040"/>
                <a:gd name="T7" fmla="*/ 0 h 3200"/>
                <a:gd name="T8" fmla="*/ 0 w 7040"/>
                <a:gd name="T9" fmla="*/ 0 h 3200"/>
                <a:gd name="T10" fmla="*/ 0 w 7040"/>
                <a:gd name="T11" fmla="*/ 0 h 3200"/>
                <a:gd name="T12" fmla="*/ 0 w 7040"/>
                <a:gd name="T13" fmla="*/ 0 h 3200"/>
                <a:gd name="T14" fmla="*/ 0 w 7040"/>
                <a:gd name="T15" fmla="*/ 0 h 3200"/>
                <a:gd name="T16" fmla="*/ 0 w 7040"/>
                <a:gd name="T17" fmla="*/ 0 h 3200"/>
                <a:gd name="T18" fmla="*/ 0 w 7040"/>
                <a:gd name="T19" fmla="*/ 0 h 3200"/>
                <a:gd name="T20" fmla="*/ 0 w 7040"/>
                <a:gd name="T21" fmla="*/ 0 h 3200"/>
                <a:gd name="T22" fmla="*/ 0 w 7040"/>
                <a:gd name="T23" fmla="*/ 0 h 3200"/>
                <a:gd name="T24" fmla="*/ 0 w 7040"/>
                <a:gd name="T25" fmla="*/ 0 h 3200"/>
                <a:gd name="T26" fmla="*/ 0 w 7040"/>
                <a:gd name="T27" fmla="*/ 0 h 3200"/>
                <a:gd name="T28" fmla="*/ 0 w 7040"/>
                <a:gd name="T29" fmla="*/ 0 h 32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040"/>
                <a:gd name="T46" fmla="*/ 0 h 3200"/>
                <a:gd name="T47" fmla="*/ 7040 w 7040"/>
                <a:gd name="T48" fmla="*/ 3200 h 32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040" h="3200">
                  <a:moveTo>
                    <a:pt x="579" y="2864"/>
                  </a:moveTo>
                  <a:lnTo>
                    <a:pt x="6406" y="215"/>
                  </a:lnTo>
                  <a:cubicBezTo>
                    <a:pt x="6439" y="200"/>
                    <a:pt x="6479" y="215"/>
                    <a:pt x="6494" y="248"/>
                  </a:cubicBezTo>
                  <a:cubicBezTo>
                    <a:pt x="6509" y="282"/>
                    <a:pt x="6494" y="321"/>
                    <a:pt x="6461" y="337"/>
                  </a:cubicBezTo>
                  <a:lnTo>
                    <a:pt x="635" y="2985"/>
                  </a:lnTo>
                  <a:cubicBezTo>
                    <a:pt x="601" y="3000"/>
                    <a:pt x="562" y="2985"/>
                    <a:pt x="546" y="2952"/>
                  </a:cubicBezTo>
                  <a:cubicBezTo>
                    <a:pt x="531" y="2918"/>
                    <a:pt x="546" y="2879"/>
                    <a:pt x="579" y="2864"/>
                  </a:cubicBezTo>
                  <a:close/>
                  <a:moveTo>
                    <a:pt x="839" y="3112"/>
                  </a:moveTo>
                  <a:lnTo>
                    <a:pt x="0" y="3200"/>
                  </a:lnTo>
                  <a:lnTo>
                    <a:pt x="618" y="2626"/>
                  </a:lnTo>
                  <a:lnTo>
                    <a:pt x="839" y="3112"/>
                  </a:lnTo>
                  <a:close/>
                  <a:moveTo>
                    <a:pt x="6201" y="88"/>
                  </a:moveTo>
                  <a:lnTo>
                    <a:pt x="7040" y="0"/>
                  </a:lnTo>
                  <a:lnTo>
                    <a:pt x="6422" y="574"/>
                  </a:lnTo>
                  <a:lnTo>
                    <a:pt x="6201" y="88"/>
                  </a:lnTo>
                  <a:close/>
                </a:path>
              </a:pathLst>
            </a:custGeom>
            <a:solidFill>
              <a:srgbClr val="000000"/>
            </a:solidFill>
            <a:ln w="1440" cap="sq">
              <a:solidFill>
                <a:srgbClr val="00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6420" name="Freeform 109"/>
            <p:cNvSpPr>
              <a:spLocks noChangeArrowheads="1"/>
            </p:cNvSpPr>
            <p:nvPr/>
          </p:nvSpPr>
          <p:spPr bwMode="auto">
            <a:xfrm>
              <a:off x="953" y="1904"/>
              <a:ext cx="38" cy="191"/>
            </a:xfrm>
            <a:custGeom>
              <a:avLst/>
              <a:gdLst>
                <a:gd name="T0" fmla="*/ 0 w 534"/>
                <a:gd name="T1" fmla="*/ 0 h 2400"/>
                <a:gd name="T2" fmla="*/ 0 w 534"/>
                <a:gd name="T3" fmla="*/ 0 h 2400"/>
                <a:gd name="T4" fmla="*/ 0 w 534"/>
                <a:gd name="T5" fmla="*/ 0 h 2400"/>
                <a:gd name="T6" fmla="*/ 0 w 534"/>
                <a:gd name="T7" fmla="*/ 0 h 2400"/>
                <a:gd name="T8" fmla="*/ 0 w 534"/>
                <a:gd name="T9" fmla="*/ 0 h 2400"/>
                <a:gd name="T10" fmla="*/ 0 w 534"/>
                <a:gd name="T11" fmla="*/ 0 h 2400"/>
                <a:gd name="T12" fmla="*/ 0 w 534"/>
                <a:gd name="T13" fmla="*/ 0 h 2400"/>
                <a:gd name="T14" fmla="*/ 0 w 534"/>
                <a:gd name="T15" fmla="*/ 0 h 2400"/>
                <a:gd name="T16" fmla="*/ 0 w 534"/>
                <a:gd name="T17" fmla="*/ 0 h 2400"/>
                <a:gd name="T18" fmla="*/ 0 w 534"/>
                <a:gd name="T19" fmla="*/ 0 h 2400"/>
                <a:gd name="T20" fmla="*/ 0 w 534"/>
                <a:gd name="T21" fmla="*/ 0 h 2400"/>
                <a:gd name="T22" fmla="*/ 0 w 534"/>
                <a:gd name="T23" fmla="*/ 0 h 2400"/>
                <a:gd name="T24" fmla="*/ 0 w 534"/>
                <a:gd name="T25" fmla="*/ 0 h 2400"/>
                <a:gd name="T26" fmla="*/ 0 w 534"/>
                <a:gd name="T27" fmla="*/ 0 h 2400"/>
                <a:gd name="T28" fmla="*/ 0 w 534"/>
                <a:gd name="T29" fmla="*/ 0 h 24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34"/>
                <a:gd name="T46" fmla="*/ 0 h 2400"/>
                <a:gd name="T47" fmla="*/ 534 w 534"/>
                <a:gd name="T48" fmla="*/ 2400 h 24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34" h="2400">
                  <a:moveTo>
                    <a:pt x="334" y="667"/>
                  </a:moveTo>
                  <a:lnTo>
                    <a:pt x="334" y="1733"/>
                  </a:lnTo>
                  <a:cubicBezTo>
                    <a:pt x="334" y="1770"/>
                    <a:pt x="304" y="1800"/>
                    <a:pt x="267" y="1800"/>
                  </a:cubicBezTo>
                  <a:cubicBezTo>
                    <a:pt x="230" y="1800"/>
                    <a:pt x="200" y="1770"/>
                    <a:pt x="200" y="1733"/>
                  </a:cubicBezTo>
                  <a:lnTo>
                    <a:pt x="200" y="667"/>
                  </a:lnTo>
                  <a:cubicBezTo>
                    <a:pt x="200" y="630"/>
                    <a:pt x="230" y="600"/>
                    <a:pt x="267" y="600"/>
                  </a:cubicBezTo>
                  <a:cubicBezTo>
                    <a:pt x="304" y="600"/>
                    <a:pt x="334" y="630"/>
                    <a:pt x="334" y="667"/>
                  </a:cubicBezTo>
                  <a:close/>
                  <a:moveTo>
                    <a:pt x="0" y="800"/>
                  </a:moveTo>
                  <a:lnTo>
                    <a:pt x="267" y="0"/>
                  </a:lnTo>
                  <a:lnTo>
                    <a:pt x="534" y="800"/>
                  </a:lnTo>
                  <a:lnTo>
                    <a:pt x="0" y="800"/>
                  </a:lnTo>
                  <a:close/>
                  <a:moveTo>
                    <a:pt x="534" y="1600"/>
                  </a:moveTo>
                  <a:lnTo>
                    <a:pt x="267" y="2400"/>
                  </a:lnTo>
                  <a:lnTo>
                    <a:pt x="0" y="1600"/>
                  </a:lnTo>
                  <a:lnTo>
                    <a:pt x="534" y="1600"/>
                  </a:lnTo>
                  <a:close/>
                </a:path>
              </a:pathLst>
            </a:custGeom>
            <a:solidFill>
              <a:srgbClr val="000000"/>
            </a:solidFill>
            <a:ln w="1440" cap="sq">
              <a:solidFill>
                <a:srgbClr val="00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6421" name="Freeform 110"/>
            <p:cNvSpPr>
              <a:spLocks noChangeArrowheads="1"/>
            </p:cNvSpPr>
            <p:nvPr/>
          </p:nvSpPr>
          <p:spPr bwMode="auto">
            <a:xfrm>
              <a:off x="923" y="1420"/>
              <a:ext cx="58" cy="292"/>
            </a:xfrm>
            <a:custGeom>
              <a:avLst/>
              <a:gdLst>
                <a:gd name="T0" fmla="*/ 0 w 800"/>
                <a:gd name="T1" fmla="*/ 0 h 3667"/>
                <a:gd name="T2" fmla="*/ 0 w 800"/>
                <a:gd name="T3" fmla="*/ 0 h 3667"/>
                <a:gd name="T4" fmla="*/ 0 w 800"/>
                <a:gd name="T5" fmla="*/ 0 h 3667"/>
                <a:gd name="T6" fmla="*/ 0 w 800"/>
                <a:gd name="T7" fmla="*/ 0 h 3667"/>
                <a:gd name="T8" fmla="*/ 0 w 800"/>
                <a:gd name="T9" fmla="*/ 0 h 3667"/>
                <a:gd name="T10" fmla="*/ 0 w 800"/>
                <a:gd name="T11" fmla="*/ 0 h 3667"/>
                <a:gd name="T12" fmla="*/ 0 w 800"/>
                <a:gd name="T13" fmla="*/ 0 h 3667"/>
                <a:gd name="T14" fmla="*/ 0 w 800"/>
                <a:gd name="T15" fmla="*/ 0 h 3667"/>
                <a:gd name="T16" fmla="*/ 0 w 800"/>
                <a:gd name="T17" fmla="*/ 0 h 3667"/>
                <a:gd name="T18" fmla="*/ 0 w 800"/>
                <a:gd name="T19" fmla="*/ 0 h 3667"/>
                <a:gd name="T20" fmla="*/ 0 w 800"/>
                <a:gd name="T21" fmla="*/ 0 h 36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00"/>
                <a:gd name="T34" fmla="*/ 0 h 3667"/>
                <a:gd name="T35" fmla="*/ 800 w 800"/>
                <a:gd name="T36" fmla="*/ 3667 h 366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00" h="3667">
                  <a:moveTo>
                    <a:pt x="467" y="67"/>
                  </a:moveTo>
                  <a:lnTo>
                    <a:pt x="467" y="3000"/>
                  </a:lnTo>
                  <a:cubicBezTo>
                    <a:pt x="467" y="3037"/>
                    <a:pt x="437" y="3067"/>
                    <a:pt x="400" y="3067"/>
                  </a:cubicBezTo>
                  <a:cubicBezTo>
                    <a:pt x="364" y="3067"/>
                    <a:pt x="334" y="3037"/>
                    <a:pt x="334" y="3000"/>
                  </a:cubicBezTo>
                  <a:lnTo>
                    <a:pt x="334" y="67"/>
                  </a:lnTo>
                  <a:cubicBezTo>
                    <a:pt x="334" y="30"/>
                    <a:pt x="364" y="0"/>
                    <a:pt x="400" y="0"/>
                  </a:cubicBezTo>
                  <a:cubicBezTo>
                    <a:pt x="437" y="0"/>
                    <a:pt x="467" y="30"/>
                    <a:pt x="467" y="67"/>
                  </a:cubicBezTo>
                  <a:close/>
                  <a:moveTo>
                    <a:pt x="800" y="2867"/>
                  </a:moveTo>
                  <a:lnTo>
                    <a:pt x="400" y="3667"/>
                  </a:lnTo>
                  <a:lnTo>
                    <a:pt x="0" y="2867"/>
                  </a:lnTo>
                  <a:lnTo>
                    <a:pt x="800" y="2867"/>
                  </a:lnTo>
                  <a:close/>
                </a:path>
              </a:pathLst>
            </a:custGeom>
            <a:solidFill>
              <a:srgbClr val="000000"/>
            </a:solidFill>
            <a:ln w="1440" cap="sq">
              <a:solidFill>
                <a:srgbClr val="00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6422" name="Freeform 111"/>
            <p:cNvSpPr>
              <a:spLocks noChangeArrowheads="1"/>
            </p:cNvSpPr>
            <p:nvPr/>
          </p:nvSpPr>
          <p:spPr bwMode="auto">
            <a:xfrm>
              <a:off x="1415" y="1324"/>
              <a:ext cx="543" cy="292"/>
            </a:xfrm>
            <a:custGeom>
              <a:avLst/>
              <a:gdLst>
                <a:gd name="T0" fmla="*/ 0 w 7276"/>
                <a:gd name="T1" fmla="*/ 0 h 3676"/>
                <a:gd name="T2" fmla="*/ 0 w 7276"/>
                <a:gd name="T3" fmla="*/ 0 h 3676"/>
                <a:gd name="T4" fmla="*/ 0 w 7276"/>
                <a:gd name="T5" fmla="*/ 0 h 3676"/>
                <a:gd name="T6" fmla="*/ 0 w 7276"/>
                <a:gd name="T7" fmla="*/ 0 h 3676"/>
                <a:gd name="T8" fmla="*/ 0 w 7276"/>
                <a:gd name="T9" fmla="*/ 0 h 3676"/>
                <a:gd name="T10" fmla="*/ 0 w 7276"/>
                <a:gd name="T11" fmla="*/ 0 h 3676"/>
                <a:gd name="T12" fmla="*/ 0 w 7276"/>
                <a:gd name="T13" fmla="*/ 0 h 3676"/>
                <a:gd name="T14" fmla="*/ 0 w 7276"/>
                <a:gd name="T15" fmla="*/ 0 h 3676"/>
                <a:gd name="T16" fmla="*/ 0 w 7276"/>
                <a:gd name="T17" fmla="*/ 0 h 3676"/>
                <a:gd name="T18" fmla="*/ 0 w 7276"/>
                <a:gd name="T19" fmla="*/ 0 h 3676"/>
                <a:gd name="T20" fmla="*/ 0 w 7276"/>
                <a:gd name="T21" fmla="*/ 0 h 36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276"/>
                <a:gd name="T34" fmla="*/ 0 h 3676"/>
                <a:gd name="T35" fmla="*/ 7276 w 7276"/>
                <a:gd name="T36" fmla="*/ 3676 h 367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276" h="3676">
                  <a:moveTo>
                    <a:pt x="106" y="17"/>
                  </a:moveTo>
                  <a:lnTo>
                    <a:pt x="6710" y="3318"/>
                  </a:lnTo>
                  <a:cubicBezTo>
                    <a:pt x="6743" y="3335"/>
                    <a:pt x="6756" y="3375"/>
                    <a:pt x="6739" y="3408"/>
                  </a:cubicBezTo>
                  <a:cubicBezTo>
                    <a:pt x="6723" y="3441"/>
                    <a:pt x="6683" y="3454"/>
                    <a:pt x="6650" y="3438"/>
                  </a:cubicBezTo>
                  <a:lnTo>
                    <a:pt x="46" y="136"/>
                  </a:lnTo>
                  <a:cubicBezTo>
                    <a:pt x="13" y="119"/>
                    <a:pt x="0" y="79"/>
                    <a:pt x="17" y="46"/>
                  </a:cubicBezTo>
                  <a:cubicBezTo>
                    <a:pt x="33" y="13"/>
                    <a:pt x="73" y="0"/>
                    <a:pt x="106" y="17"/>
                  </a:cubicBezTo>
                  <a:close/>
                  <a:moveTo>
                    <a:pt x="6739" y="2961"/>
                  </a:moveTo>
                  <a:lnTo>
                    <a:pt x="7276" y="3676"/>
                  </a:lnTo>
                  <a:lnTo>
                    <a:pt x="6382" y="3676"/>
                  </a:lnTo>
                  <a:lnTo>
                    <a:pt x="6739" y="2961"/>
                  </a:lnTo>
                  <a:close/>
                </a:path>
              </a:pathLst>
            </a:custGeom>
            <a:solidFill>
              <a:srgbClr val="000000"/>
            </a:solidFill>
            <a:ln w="1440" cap="sq">
              <a:solidFill>
                <a:srgbClr val="00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6423" name="Freeform 112"/>
            <p:cNvSpPr>
              <a:spLocks noChangeArrowheads="1"/>
            </p:cNvSpPr>
            <p:nvPr/>
          </p:nvSpPr>
          <p:spPr bwMode="auto">
            <a:xfrm>
              <a:off x="2587" y="1905"/>
              <a:ext cx="358" cy="286"/>
            </a:xfrm>
            <a:custGeom>
              <a:avLst/>
              <a:gdLst>
                <a:gd name="T0" fmla="*/ 0 w 2400"/>
                <a:gd name="T1" fmla="*/ 0 h 1800"/>
                <a:gd name="T2" fmla="*/ 0 w 2400"/>
                <a:gd name="T3" fmla="*/ 0 h 1800"/>
                <a:gd name="T4" fmla="*/ 0 w 2400"/>
                <a:gd name="T5" fmla="*/ 0 h 1800"/>
                <a:gd name="T6" fmla="*/ 0 w 2400"/>
                <a:gd name="T7" fmla="*/ 0 h 1800"/>
                <a:gd name="T8" fmla="*/ 0 w 2400"/>
                <a:gd name="T9" fmla="*/ 0 h 1800"/>
                <a:gd name="T10" fmla="*/ 0 w 2400"/>
                <a:gd name="T11" fmla="*/ 0 h 1800"/>
                <a:gd name="T12" fmla="*/ 0 w 2400"/>
                <a:gd name="T13" fmla="*/ 0 h 1800"/>
                <a:gd name="T14" fmla="*/ 0 w 2400"/>
                <a:gd name="T15" fmla="*/ 0 h 1800"/>
                <a:gd name="T16" fmla="*/ 0 w 2400"/>
                <a:gd name="T17" fmla="*/ 0 h 1800"/>
                <a:gd name="T18" fmla="*/ 0 w 2400"/>
                <a:gd name="T19" fmla="*/ 0 h 1800"/>
                <a:gd name="T20" fmla="*/ 0 w 2400"/>
                <a:gd name="T21" fmla="*/ 0 h 1800"/>
                <a:gd name="T22" fmla="*/ 0 w 2400"/>
                <a:gd name="T23" fmla="*/ 0 h 1800"/>
                <a:gd name="T24" fmla="*/ 0 w 2400"/>
                <a:gd name="T25" fmla="*/ 0 h 1800"/>
                <a:gd name="T26" fmla="*/ 0 w 2400"/>
                <a:gd name="T27" fmla="*/ 0 h 1800"/>
                <a:gd name="T28" fmla="*/ 0 w 2400"/>
                <a:gd name="T29" fmla="*/ 0 h 18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400"/>
                <a:gd name="T46" fmla="*/ 0 h 1800"/>
                <a:gd name="T47" fmla="*/ 2400 w 2400"/>
                <a:gd name="T48" fmla="*/ 1800 h 18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400" h="1800">
                  <a:moveTo>
                    <a:pt x="2153" y="226"/>
                  </a:moveTo>
                  <a:lnTo>
                    <a:pt x="286" y="1626"/>
                  </a:lnTo>
                  <a:cubicBezTo>
                    <a:pt x="272" y="1638"/>
                    <a:pt x="251" y="1635"/>
                    <a:pt x="240" y="1620"/>
                  </a:cubicBezTo>
                  <a:cubicBezTo>
                    <a:pt x="229" y="1605"/>
                    <a:pt x="232" y="1584"/>
                    <a:pt x="246" y="1573"/>
                  </a:cubicBezTo>
                  <a:lnTo>
                    <a:pt x="2113" y="173"/>
                  </a:lnTo>
                  <a:cubicBezTo>
                    <a:pt x="2128" y="162"/>
                    <a:pt x="2149" y="165"/>
                    <a:pt x="2160" y="180"/>
                  </a:cubicBezTo>
                  <a:cubicBezTo>
                    <a:pt x="2171" y="195"/>
                    <a:pt x="2168" y="215"/>
                    <a:pt x="2153" y="226"/>
                  </a:cubicBezTo>
                  <a:close/>
                  <a:moveTo>
                    <a:pt x="2000" y="133"/>
                  </a:moveTo>
                  <a:lnTo>
                    <a:pt x="2400" y="0"/>
                  </a:lnTo>
                  <a:lnTo>
                    <a:pt x="2160" y="346"/>
                  </a:lnTo>
                  <a:lnTo>
                    <a:pt x="2000" y="133"/>
                  </a:lnTo>
                  <a:close/>
                  <a:moveTo>
                    <a:pt x="400" y="1666"/>
                  </a:moveTo>
                  <a:lnTo>
                    <a:pt x="0" y="1800"/>
                  </a:lnTo>
                  <a:lnTo>
                    <a:pt x="240" y="1453"/>
                  </a:lnTo>
                  <a:lnTo>
                    <a:pt x="400" y="1666"/>
                  </a:lnTo>
                  <a:close/>
                </a:path>
              </a:pathLst>
            </a:custGeom>
            <a:solidFill>
              <a:srgbClr val="000000"/>
            </a:solidFill>
            <a:ln w="1440" cap="sq">
              <a:solidFill>
                <a:srgbClr val="00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6424" name="Freeform 113"/>
            <p:cNvSpPr>
              <a:spLocks noChangeArrowheads="1"/>
            </p:cNvSpPr>
            <p:nvPr/>
          </p:nvSpPr>
          <p:spPr bwMode="auto">
            <a:xfrm>
              <a:off x="2119" y="1904"/>
              <a:ext cx="39" cy="191"/>
            </a:xfrm>
            <a:custGeom>
              <a:avLst/>
              <a:gdLst>
                <a:gd name="T0" fmla="*/ 0 w 534"/>
                <a:gd name="T1" fmla="*/ 0 h 2400"/>
                <a:gd name="T2" fmla="*/ 0 w 534"/>
                <a:gd name="T3" fmla="*/ 0 h 2400"/>
                <a:gd name="T4" fmla="*/ 0 w 534"/>
                <a:gd name="T5" fmla="*/ 0 h 2400"/>
                <a:gd name="T6" fmla="*/ 0 w 534"/>
                <a:gd name="T7" fmla="*/ 0 h 2400"/>
                <a:gd name="T8" fmla="*/ 0 w 534"/>
                <a:gd name="T9" fmla="*/ 0 h 2400"/>
                <a:gd name="T10" fmla="*/ 0 w 534"/>
                <a:gd name="T11" fmla="*/ 0 h 2400"/>
                <a:gd name="T12" fmla="*/ 0 w 534"/>
                <a:gd name="T13" fmla="*/ 0 h 2400"/>
                <a:gd name="T14" fmla="*/ 0 w 534"/>
                <a:gd name="T15" fmla="*/ 0 h 2400"/>
                <a:gd name="T16" fmla="*/ 0 w 534"/>
                <a:gd name="T17" fmla="*/ 0 h 2400"/>
                <a:gd name="T18" fmla="*/ 0 w 534"/>
                <a:gd name="T19" fmla="*/ 0 h 2400"/>
                <a:gd name="T20" fmla="*/ 0 w 534"/>
                <a:gd name="T21" fmla="*/ 0 h 2400"/>
                <a:gd name="T22" fmla="*/ 0 w 534"/>
                <a:gd name="T23" fmla="*/ 0 h 2400"/>
                <a:gd name="T24" fmla="*/ 0 w 534"/>
                <a:gd name="T25" fmla="*/ 0 h 2400"/>
                <a:gd name="T26" fmla="*/ 0 w 534"/>
                <a:gd name="T27" fmla="*/ 0 h 2400"/>
                <a:gd name="T28" fmla="*/ 0 w 534"/>
                <a:gd name="T29" fmla="*/ 0 h 24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34"/>
                <a:gd name="T46" fmla="*/ 0 h 2400"/>
                <a:gd name="T47" fmla="*/ 534 w 534"/>
                <a:gd name="T48" fmla="*/ 2400 h 24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34" h="2400">
                  <a:moveTo>
                    <a:pt x="334" y="667"/>
                  </a:moveTo>
                  <a:lnTo>
                    <a:pt x="334" y="1733"/>
                  </a:lnTo>
                  <a:cubicBezTo>
                    <a:pt x="334" y="1770"/>
                    <a:pt x="304" y="1800"/>
                    <a:pt x="267" y="1800"/>
                  </a:cubicBezTo>
                  <a:cubicBezTo>
                    <a:pt x="230" y="1800"/>
                    <a:pt x="200" y="1770"/>
                    <a:pt x="200" y="1733"/>
                  </a:cubicBezTo>
                  <a:lnTo>
                    <a:pt x="200" y="667"/>
                  </a:lnTo>
                  <a:cubicBezTo>
                    <a:pt x="200" y="630"/>
                    <a:pt x="230" y="600"/>
                    <a:pt x="267" y="600"/>
                  </a:cubicBezTo>
                  <a:cubicBezTo>
                    <a:pt x="304" y="600"/>
                    <a:pt x="334" y="630"/>
                    <a:pt x="334" y="667"/>
                  </a:cubicBezTo>
                  <a:close/>
                  <a:moveTo>
                    <a:pt x="0" y="800"/>
                  </a:moveTo>
                  <a:lnTo>
                    <a:pt x="267" y="0"/>
                  </a:lnTo>
                  <a:lnTo>
                    <a:pt x="534" y="800"/>
                  </a:lnTo>
                  <a:lnTo>
                    <a:pt x="0" y="800"/>
                  </a:lnTo>
                  <a:close/>
                  <a:moveTo>
                    <a:pt x="534" y="1600"/>
                  </a:moveTo>
                  <a:lnTo>
                    <a:pt x="267" y="2400"/>
                  </a:lnTo>
                  <a:lnTo>
                    <a:pt x="0" y="1600"/>
                  </a:lnTo>
                  <a:lnTo>
                    <a:pt x="534" y="1600"/>
                  </a:lnTo>
                  <a:close/>
                </a:path>
              </a:pathLst>
            </a:custGeom>
            <a:solidFill>
              <a:srgbClr val="000000"/>
            </a:solidFill>
            <a:ln w="1440" cap="sq">
              <a:solidFill>
                <a:srgbClr val="00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6425" name="Freeform 114"/>
            <p:cNvSpPr>
              <a:spLocks noChangeArrowheads="1"/>
            </p:cNvSpPr>
            <p:nvPr/>
          </p:nvSpPr>
          <p:spPr bwMode="auto">
            <a:xfrm>
              <a:off x="2582" y="2266"/>
              <a:ext cx="453" cy="42"/>
            </a:xfrm>
            <a:custGeom>
              <a:avLst/>
              <a:gdLst>
                <a:gd name="T0" fmla="*/ 0 w 3034"/>
                <a:gd name="T1" fmla="*/ 0 h 267"/>
                <a:gd name="T2" fmla="*/ 0 w 3034"/>
                <a:gd name="T3" fmla="*/ 0 h 267"/>
                <a:gd name="T4" fmla="*/ 0 w 3034"/>
                <a:gd name="T5" fmla="*/ 0 h 267"/>
                <a:gd name="T6" fmla="*/ 0 w 3034"/>
                <a:gd name="T7" fmla="*/ 0 h 267"/>
                <a:gd name="T8" fmla="*/ 0 w 3034"/>
                <a:gd name="T9" fmla="*/ 0 h 267"/>
                <a:gd name="T10" fmla="*/ 0 w 3034"/>
                <a:gd name="T11" fmla="*/ 0 h 267"/>
                <a:gd name="T12" fmla="*/ 0 w 3034"/>
                <a:gd name="T13" fmla="*/ 0 h 267"/>
                <a:gd name="T14" fmla="*/ 0 w 3034"/>
                <a:gd name="T15" fmla="*/ 0 h 267"/>
                <a:gd name="T16" fmla="*/ 0 w 3034"/>
                <a:gd name="T17" fmla="*/ 0 h 267"/>
                <a:gd name="T18" fmla="*/ 0 w 3034"/>
                <a:gd name="T19" fmla="*/ 0 h 267"/>
                <a:gd name="T20" fmla="*/ 0 w 3034"/>
                <a:gd name="T21" fmla="*/ 0 h 2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034"/>
                <a:gd name="T34" fmla="*/ 0 h 267"/>
                <a:gd name="T35" fmla="*/ 3034 w 3034"/>
                <a:gd name="T36" fmla="*/ 267 h 26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034" h="267">
                  <a:moveTo>
                    <a:pt x="34" y="100"/>
                  </a:moveTo>
                  <a:lnTo>
                    <a:pt x="2700" y="100"/>
                  </a:lnTo>
                  <a:cubicBezTo>
                    <a:pt x="2719" y="100"/>
                    <a:pt x="2734" y="115"/>
                    <a:pt x="2734" y="134"/>
                  </a:cubicBezTo>
                  <a:cubicBezTo>
                    <a:pt x="2734" y="152"/>
                    <a:pt x="2719" y="167"/>
                    <a:pt x="2700" y="167"/>
                  </a:cubicBezTo>
                  <a:lnTo>
                    <a:pt x="34" y="167"/>
                  </a:lnTo>
                  <a:cubicBezTo>
                    <a:pt x="15" y="167"/>
                    <a:pt x="0" y="152"/>
                    <a:pt x="0" y="134"/>
                  </a:cubicBezTo>
                  <a:cubicBezTo>
                    <a:pt x="0" y="115"/>
                    <a:pt x="15" y="100"/>
                    <a:pt x="34" y="100"/>
                  </a:cubicBezTo>
                  <a:close/>
                  <a:moveTo>
                    <a:pt x="2634" y="0"/>
                  </a:moveTo>
                  <a:lnTo>
                    <a:pt x="3034" y="134"/>
                  </a:lnTo>
                  <a:lnTo>
                    <a:pt x="2634" y="267"/>
                  </a:lnTo>
                  <a:lnTo>
                    <a:pt x="2634" y="0"/>
                  </a:lnTo>
                  <a:close/>
                </a:path>
              </a:pathLst>
            </a:custGeom>
            <a:solidFill>
              <a:srgbClr val="000000"/>
            </a:solidFill>
            <a:ln w="1440" cap="sq">
              <a:solidFill>
                <a:srgbClr val="00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6426" name="Freeform 115"/>
            <p:cNvSpPr>
              <a:spLocks noChangeArrowheads="1"/>
            </p:cNvSpPr>
            <p:nvPr/>
          </p:nvSpPr>
          <p:spPr bwMode="auto">
            <a:xfrm>
              <a:off x="3574" y="1787"/>
              <a:ext cx="268" cy="42"/>
            </a:xfrm>
            <a:custGeom>
              <a:avLst/>
              <a:gdLst>
                <a:gd name="T0" fmla="*/ 0 w 1800"/>
                <a:gd name="T1" fmla="*/ 0 h 267"/>
                <a:gd name="T2" fmla="*/ 0 w 1800"/>
                <a:gd name="T3" fmla="*/ 0 h 267"/>
                <a:gd name="T4" fmla="*/ 0 w 1800"/>
                <a:gd name="T5" fmla="*/ 0 h 267"/>
                <a:gd name="T6" fmla="*/ 0 w 1800"/>
                <a:gd name="T7" fmla="*/ 0 h 267"/>
                <a:gd name="T8" fmla="*/ 0 w 1800"/>
                <a:gd name="T9" fmla="*/ 0 h 267"/>
                <a:gd name="T10" fmla="*/ 0 w 1800"/>
                <a:gd name="T11" fmla="*/ 0 h 267"/>
                <a:gd name="T12" fmla="*/ 0 w 1800"/>
                <a:gd name="T13" fmla="*/ 0 h 267"/>
                <a:gd name="T14" fmla="*/ 0 w 1800"/>
                <a:gd name="T15" fmla="*/ 0 h 267"/>
                <a:gd name="T16" fmla="*/ 0 w 1800"/>
                <a:gd name="T17" fmla="*/ 0 h 267"/>
                <a:gd name="T18" fmla="*/ 0 w 1800"/>
                <a:gd name="T19" fmla="*/ 0 h 267"/>
                <a:gd name="T20" fmla="*/ 0 w 1800"/>
                <a:gd name="T21" fmla="*/ 0 h 267"/>
                <a:gd name="T22" fmla="*/ 0 w 1800"/>
                <a:gd name="T23" fmla="*/ 0 h 267"/>
                <a:gd name="T24" fmla="*/ 0 w 1800"/>
                <a:gd name="T25" fmla="*/ 0 h 267"/>
                <a:gd name="T26" fmla="*/ 0 w 1800"/>
                <a:gd name="T27" fmla="*/ 0 h 267"/>
                <a:gd name="T28" fmla="*/ 0 w 1800"/>
                <a:gd name="T29" fmla="*/ 0 h 26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00"/>
                <a:gd name="T46" fmla="*/ 0 h 267"/>
                <a:gd name="T47" fmla="*/ 1800 w 1800"/>
                <a:gd name="T48" fmla="*/ 267 h 26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00" h="267">
                  <a:moveTo>
                    <a:pt x="333" y="100"/>
                  </a:moveTo>
                  <a:lnTo>
                    <a:pt x="1466" y="100"/>
                  </a:lnTo>
                  <a:cubicBezTo>
                    <a:pt x="1485" y="100"/>
                    <a:pt x="1500" y="115"/>
                    <a:pt x="1500" y="134"/>
                  </a:cubicBezTo>
                  <a:cubicBezTo>
                    <a:pt x="1500" y="152"/>
                    <a:pt x="1485" y="167"/>
                    <a:pt x="1466" y="167"/>
                  </a:cubicBezTo>
                  <a:lnTo>
                    <a:pt x="333" y="167"/>
                  </a:lnTo>
                  <a:cubicBezTo>
                    <a:pt x="315" y="167"/>
                    <a:pt x="300" y="152"/>
                    <a:pt x="300" y="134"/>
                  </a:cubicBezTo>
                  <a:cubicBezTo>
                    <a:pt x="300" y="115"/>
                    <a:pt x="315" y="100"/>
                    <a:pt x="333" y="100"/>
                  </a:cubicBezTo>
                  <a:close/>
                  <a:moveTo>
                    <a:pt x="400" y="267"/>
                  </a:moveTo>
                  <a:lnTo>
                    <a:pt x="0" y="134"/>
                  </a:lnTo>
                  <a:lnTo>
                    <a:pt x="400" y="0"/>
                  </a:lnTo>
                  <a:lnTo>
                    <a:pt x="400" y="267"/>
                  </a:lnTo>
                  <a:close/>
                  <a:moveTo>
                    <a:pt x="1400" y="0"/>
                  </a:moveTo>
                  <a:lnTo>
                    <a:pt x="1800" y="134"/>
                  </a:lnTo>
                  <a:lnTo>
                    <a:pt x="1400" y="267"/>
                  </a:lnTo>
                  <a:lnTo>
                    <a:pt x="1400" y="0"/>
                  </a:lnTo>
                  <a:close/>
                </a:path>
              </a:pathLst>
            </a:custGeom>
            <a:solidFill>
              <a:srgbClr val="000000"/>
            </a:solidFill>
            <a:ln w="1440" cap="sq">
              <a:solidFill>
                <a:srgbClr val="00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6427" name="Freeform 116"/>
            <p:cNvSpPr>
              <a:spLocks noChangeArrowheads="1"/>
            </p:cNvSpPr>
            <p:nvPr/>
          </p:nvSpPr>
          <p:spPr bwMode="auto">
            <a:xfrm>
              <a:off x="2278" y="1425"/>
              <a:ext cx="39" cy="191"/>
            </a:xfrm>
            <a:custGeom>
              <a:avLst/>
              <a:gdLst>
                <a:gd name="T0" fmla="*/ 0 w 533"/>
                <a:gd name="T1" fmla="*/ 0 h 2400"/>
                <a:gd name="T2" fmla="*/ 0 w 533"/>
                <a:gd name="T3" fmla="*/ 0 h 2400"/>
                <a:gd name="T4" fmla="*/ 0 w 533"/>
                <a:gd name="T5" fmla="*/ 0 h 2400"/>
                <a:gd name="T6" fmla="*/ 0 w 533"/>
                <a:gd name="T7" fmla="*/ 0 h 2400"/>
                <a:gd name="T8" fmla="*/ 0 w 533"/>
                <a:gd name="T9" fmla="*/ 0 h 2400"/>
                <a:gd name="T10" fmla="*/ 0 w 533"/>
                <a:gd name="T11" fmla="*/ 0 h 2400"/>
                <a:gd name="T12" fmla="*/ 0 w 533"/>
                <a:gd name="T13" fmla="*/ 0 h 2400"/>
                <a:gd name="T14" fmla="*/ 0 w 533"/>
                <a:gd name="T15" fmla="*/ 0 h 2400"/>
                <a:gd name="T16" fmla="*/ 0 w 533"/>
                <a:gd name="T17" fmla="*/ 0 h 2400"/>
                <a:gd name="T18" fmla="*/ 0 w 533"/>
                <a:gd name="T19" fmla="*/ 0 h 2400"/>
                <a:gd name="T20" fmla="*/ 0 w 533"/>
                <a:gd name="T21" fmla="*/ 0 h 2400"/>
                <a:gd name="T22" fmla="*/ 0 w 533"/>
                <a:gd name="T23" fmla="*/ 0 h 2400"/>
                <a:gd name="T24" fmla="*/ 0 w 533"/>
                <a:gd name="T25" fmla="*/ 0 h 2400"/>
                <a:gd name="T26" fmla="*/ 0 w 533"/>
                <a:gd name="T27" fmla="*/ 0 h 2400"/>
                <a:gd name="T28" fmla="*/ 0 w 533"/>
                <a:gd name="T29" fmla="*/ 0 h 24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33"/>
                <a:gd name="T46" fmla="*/ 0 h 2400"/>
                <a:gd name="T47" fmla="*/ 533 w 533"/>
                <a:gd name="T48" fmla="*/ 2400 h 24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33" h="2400">
                  <a:moveTo>
                    <a:pt x="333" y="667"/>
                  </a:moveTo>
                  <a:lnTo>
                    <a:pt x="333" y="1733"/>
                  </a:lnTo>
                  <a:cubicBezTo>
                    <a:pt x="333" y="1770"/>
                    <a:pt x="303" y="1800"/>
                    <a:pt x="266" y="1800"/>
                  </a:cubicBezTo>
                  <a:cubicBezTo>
                    <a:pt x="230" y="1800"/>
                    <a:pt x="200" y="1770"/>
                    <a:pt x="200" y="1733"/>
                  </a:cubicBezTo>
                  <a:lnTo>
                    <a:pt x="200" y="667"/>
                  </a:lnTo>
                  <a:cubicBezTo>
                    <a:pt x="200" y="630"/>
                    <a:pt x="230" y="600"/>
                    <a:pt x="266" y="600"/>
                  </a:cubicBezTo>
                  <a:cubicBezTo>
                    <a:pt x="303" y="600"/>
                    <a:pt x="333" y="630"/>
                    <a:pt x="333" y="667"/>
                  </a:cubicBezTo>
                  <a:close/>
                  <a:moveTo>
                    <a:pt x="0" y="800"/>
                  </a:moveTo>
                  <a:lnTo>
                    <a:pt x="266" y="0"/>
                  </a:lnTo>
                  <a:lnTo>
                    <a:pt x="533" y="800"/>
                  </a:lnTo>
                  <a:lnTo>
                    <a:pt x="0" y="800"/>
                  </a:lnTo>
                  <a:close/>
                  <a:moveTo>
                    <a:pt x="533" y="1600"/>
                  </a:moveTo>
                  <a:lnTo>
                    <a:pt x="266" y="2400"/>
                  </a:lnTo>
                  <a:lnTo>
                    <a:pt x="0" y="1600"/>
                  </a:lnTo>
                  <a:lnTo>
                    <a:pt x="533" y="1600"/>
                  </a:lnTo>
                  <a:close/>
                </a:path>
              </a:pathLst>
            </a:custGeom>
            <a:solidFill>
              <a:srgbClr val="000000"/>
            </a:solidFill>
            <a:ln w="1440" cap="sq">
              <a:solidFill>
                <a:srgbClr val="00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6428" name="Freeform 117"/>
            <p:cNvSpPr>
              <a:spLocks noChangeArrowheads="1"/>
            </p:cNvSpPr>
            <p:nvPr/>
          </p:nvSpPr>
          <p:spPr bwMode="auto">
            <a:xfrm>
              <a:off x="3134" y="1289"/>
              <a:ext cx="682" cy="41"/>
            </a:xfrm>
            <a:custGeom>
              <a:avLst/>
              <a:gdLst>
                <a:gd name="T0" fmla="*/ 0 w 4567"/>
                <a:gd name="T1" fmla="*/ 0 h 266"/>
                <a:gd name="T2" fmla="*/ 0 w 4567"/>
                <a:gd name="T3" fmla="*/ 0 h 266"/>
                <a:gd name="T4" fmla="*/ 0 w 4567"/>
                <a:gd name="T5" fmla="*/ 0 h 266"/>
                <a:gd name="T6" fmla="*/ 0 w 4567"/>
                <a:gd name="T7" fmla="*/ 0 h 266"/>
                <a:gd name="T8" fmla="*/ 0 w 4567"/>
                <a:gd name="T9" fmla="*/ 0 h 266"/>
                <a:gd name="T10" fmla="*/ 0 w 4567"/>
                <a:gd name="T11" fmla="*/ 0 h 266"/>
                <a:gd name="T12" fmla="*/ 0 w 4567"/>
                <a:gd name="T13" fmla="*/ 0 h 266"/>
                <a:gd name="T14" fmla="*/ 0 w 4567"/>
                <a:gd name="T15" fmla="*/ 0 h 266"/>
                <a:gd name="T16" fmla="*/ 0 w 4567"/>
                <a:gd name="T17" fmla="*/ 0 h 266"/>
                <a:gd name="T18" fmla="*/ 0 w 4567"/>
                <a:gd name="T19" fmla="*/ 0 h 266"/>
                <a:gd name="T20" fmla="*/ 0 w 4567"/>
                <a:gd name="T21" fmla="*/ 0 h 26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567"/>
                <a:gd name="T34" fmla="*/ 0 h 266"/>
                <a:gd name="T35" fmla="*/ 4567 w 4567"/>
                <a:gd name="T36" fmla="*/ 266 h 26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567" h="266">
                  <a:moveTo>
                    <a:pt x="33" y="197"/>
                  </a:moveTo>
                  <a:lnTo>
                    <a:pt x="4233" y="98"/>
                  </a:lnTo>
                  <a:cubicBezTo>
                    <a:pt x="4252" y="98"/>
                    <a:pt x="4267" y="112"/>
                    <a:pt x="4268" y="131"/>
                  </a:cubicBezTo>
                  <a:cubicBezTo>
                    <a:pt x="4268" y="149"/>
                    <a:pt x="4253" y="164"/>
                    <a:pt x="4235" y="165"/>
                  </a:cubicBezTo>
                  <a:lnTo>
                    <a:pt x="35" y="263"/>
                  </a:lnTo>
                  <a:cubicBezTo>
                    <a:pt x="17" y="264"/>
                    <a:pt x="1" y="249"/>
                    <a:pt x="1" y="231"/>
                  </a:cubicBezTo>
                  <a:cubicBezTo>
                    <a:pt x="0" y="213"/>
                    <a:pt x="15" y="197"/>
                    <a:pt x="33" y="197"/>
                  </a:cubicBezTo>
                  <a:close/>
                  <a:moveTo>
                    <a:pt x="4164" y="0"/>
                  </a:moveTo>
                  <a:lnTo>
                    <a:pt x="4567" y="123"/>
                  </a:lnTo>
                  <a:lnTo>
                    <a:pt x="4171" y="266"/>
                  </a:lnTo>
                  <a:lnTo>
                    <a:pt x="4164" y="0"/>
                  </a:lnTo>
                  <a:close/>
                </a:path>
              </a:pathLst>
            </a:custGeom>
            <a:solidFill>
              <a:srgbClr val="000000"/>
            </a:solidFill>
            <a:ln w="1440" cap="sq">
              <a:solidFill>
                <a:srgbClr val="00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6429" name="Freeform 118"/>
            <p:cNvSpPr>
              <a:spLocks noChangeArrowheads="1"/>
            </p:cNvSpPr>
            <p:nvPr/>
          </p:nvSpPr>
          <p:spPr bwMode="auto">
            <a:xfrm>
              <a:off x="3190" y="1331"/>
              <a:ext cx="632" cy="389"/>
            </a:xfrm>
            <a:custGeom>
              <a:avLst/>
              <a:gdLst>
                <a:gd name="T0" fmla="*/ 0 w 4238"/>
                <a:gd name="T1" fmla="*/ 0 h 2438"/>
                <a:gd name="T2" fmla="*/ 0 w 4238"/>
                <a:gd name="T3" fmla="*/ 0 h 2438"/>
                <a:gd name="T4" fmla="*/ 0 w 4238"/>
                <a:gd name="T5" fmla="*/ 0 h 2438"/>
                <a:gd name="T6" fmla="*/ 0 w 4238"/>
                <a:gd name="T7" fmla="*/ 0 h 2438"/>
                <a:gd name="T8" fmla="*/ 0 w 4238"/>
                <a:gd name="T9" fmla="*/ 0 h 2438"/>
                <a:gd name="T10" fmla="*/ 0 w 4238"/>
                <a:gd name="T11" fmla="*/ 0 h 2438"/>
                <a:gd name="T12" fmla="*/ 0 w 4238"/>
                <a:gd name="T13" fmla="*/ 0 h 2438"/>
                <a:gd name="T14" fmla="*/ 0 w 4238"/>
                <a:gd name="T15" fmla="*/ 0 h 2438"/>
                <a:gd name="T16" fmla="*/ 0 w 4238"/>
                <a:gd name="T17" fmla="*/ 0 h 2438"/>
                <a:gd name="T18" fmla="*/ 0 w 4238"/>
                <a:gd name="T19" fmla="*/ 0 h 2438"/>
                <a:gd name="T20" fmla="*/ 0 w 4238"/>
                <a:gd name="T21" fmla="*/ 0 h 24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238"/>
                <a:gd name="T34" fmla="*/ 0 h 2438"/>
                <a:gd name="T35" fmla="*/ 4238 w 4238"/>
                <a:gd name="T36" fmla="*/ 2438 h 243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238" h="2438">
                  <a:moveTo>
                    <a:pt x="22" y="2371"/>
                  </a:moveTo>
                  <a:lnTo>
                    <a:pt x="4048" y="70"/>
                  </a:lnTo>
                  <a:cubicBezTo>
                    <a:pt x="4064" y="61"/>
                    <a:pt x="4085" y="67"/>
                    <a:pt x="4094" y="82"/>
                  </a:cubicBezTo>
                  <a:cubicBezTo>
                    <a:pt x="4103" y="98"/>
                    <a:pt x="4097" y="119"/>
                    <a:pt x="4081" y="128"/>
                  </a:cubicBezTo>
                  <a:lnTo>
                    <a:pt x="55" y="2429"/>
                  </a:lnTo>
                  <a:cubicBezTo>
                    <a:pt x="39" y="2438"/>
                    <a:pt x="19" y="2432"/>
                    <a:pt x="10" y="2416"/>
                  </a:cubicBezTo>
                  <a:cubicBezTo>
                    <a:pt x="0" y="2400"/>
                    <a:pt x="6" y="2380"/>
                    <a:pt x="22" y="2371"/>
                  </a:cubicBezTo>
                  <a:close/>
                  <a:moveTo>
                    <a:pt x="3941" y="16"/>
                  </a:moveTo>
                  <a:lnTo>
                    <a:pt x="4238" y="0"/>
                  </a:lnTo>
                  <a:lnTo>
                    <a:pt x="4073" y="248"/>
                  </a:lnTo>
                  <a:lnTo>
                    <a:pt x="3941" y="16"/>
                  </a:lnTo>
                  <a:close/>
                </a:path>
              </a:pathLst>
            </a:custGeom>
            <a:solidFill>
              <a:srgbClr val="000000"/>
            </a:solidFill>
            <a:ln w="1440" cap="sq">
              <a:solidFill>
                <a:srgbClr val="00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6430" name="Freeform 119"/>
            <p:cNvSpPr>
              <a:spLocks noChangeArrowheads="1"/>
            </p:cNvSpPr>
            <p:nvPr/>
          </p:nvSpPr>
          <p:spPr bwMode="auto">
            <a:xfrm>
              <a:off x="4466" y="1420"/>
              <a:ext cx="106" cy="771"/>
            </a:xfrm>
            <a:custGeom>
              <a:avLst/>
              <a:gdLst>
                <a:gd name="T0" fmla="*/ 0 w 718"/>
                <a:gd name="T1" fmla="*/ 0 h 4836"/>
                <a:gd name="T2" fmla="*/ 0 w 718"/>
                <a:gd name="T3" fmla="*/ 0 h 4836"/>
                <a:gd name="T4" fmla="*/ 0 w 718"/>
                <a:gd name="T5" fmla="*/ 0 h 4836"/>
                <a:gd name="T6" fmla="*/ 0 w 718"/>
                <a:gd name="T7" fmla="*/ 0 h 4836"/>
                <a:gd name="T8" fmla="*/ 0 w 718"/>
                <a:gd name="T9" fmla="*/ 0 h 4836"/>
                <a:gd name="T10" fmla="*/ 0 w 718"/>
                <a:gd name="T11" fmla="*/ 0 h 4836"/>
                <a:gd name="T12" fmla="*/ 0 w 718"/>
                <a:gd name="T13" fmla="*/ 0 h 4836"/>
                <a:gd name="T14" fmla="*/ 0 w 718"/>
                <a:gd name="T15" fmla="*/ 0 h 4836"/>
                <a:gd name="T16" fmla="*/ 0 w 718"/>
                <a:gd name="T17" fmla="*/ 0 h 4836"/>
                <a:gd name="T18" fmla="*/ 0 w 718"/>
                <a:gd name="T19" fmla="*/ 0 h 4836"/>
                <a:gd name="T20" fmla="*/ 0 w 718"/>
                <a:gd name="T21" fmla="*/ 0 h 48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18"/>
                <a:gd name="T34" fmla="*/ 0 h 4836"/>
                <a:gd name="T35" fmla="*/ 718 w 718"/>
                <a:gd name="T36" fmla="*/ 4836 h 48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18" h="4836">
                  <a:moveTo>
                    <a:pt x="69" y="32"/>
                  </a:moveTo>
                  <a:lnTo>
                    <a:pt x="628" y="4501"/>
                  </a:lnTo>
                  <a:cubicBezTo>
                    <a:pt x="630" y="4519"/>
                    <a:pt x="617" y="4536"/>
                    <a:pt x="599" y="4538"/>
                  </a:cubicBezTo>
                  <a:cubicBezTo>
                    <a:pt x="580" y="4540"/>
                    <a:pt x="564" y="4527"/>
                    <a:pt x="561" y="4509"/>
                  </a:cubicBezTo>
                  <a:lnTo>
                    <a:pt x="3" y="40"/>
                  </a:lnTo>
                  <a:cubicBezTo>
                    <a:pt x="0" y="22"/>
                    <a:pt x="13" y="5"/>
                    <a:pt x="32" y="3"/>
                  </a:cubicBezTo>
                  <a:cubicBezTo>
                    <a:pt x="50" y="0"/>
                    <a:pt x="67" y="13"/>
                    <a:pt x="69" y="32"/>
                  </a:cubicBezTo>
                  <a:close/>
                  <a:moveTo>
                    <a:pt x="718" y="4422"/>
                  </a:moveTo>
                  <a:lnTo>
                    <a:pt x="636" y="4836"/>
                  </a:lnTo>
                  <a:lnTo>
                    <a:pt x="454" y="4455"/>
                  </a:lnTo>
                  <a:lnTo>
                    <a:pt x="718" y="4422"/>
                  </a:lnTo>
                  <a:close/>
                </a:path>
              </a:pathLst>
            </a:custGeom>
            <a:solidFill>
              <a:srgbClr val="000000"/>
            </a:solidFill>
            <a:ln w="1440" cap="sq">
              <a:solidFill>
                <a:srgbClr val="00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6431" name="Freeform 120"/>
            <p:cNvSpPr>
              <a:spLocks noChangeArrowheads="1"/>
            </p:cNvSpPr>
            <p:nvPr/>
          </p:nvSpPr>
          <p:spPr bwMode="auto">
            <a:xfrm>
              <a:off x="3479" y="1905"/>
              <a:ext cx="633" cy="292"/>
            </a:xfrm>
            <a:custGeom>
              <a:avLst/>
              <a:gdLst>
                <a:gd name="T0" fmla="*/ 0 w 4238"/>
                <a:gd name="T1" fmla="*/ 0 h 1838"/>
                <a:gd name="T2" fmla="*/ 0 w 4238"/>
                <a:gd name="T3" fmla="*/ 0 h 1838"/>
                <a:gd name="T4" fmla="*/ 0 w 4238"/>
                <a:gd name="T5" fmla="*/ 0 h 1838"/>
                <a:gd name="T6" fmla="*/ 0 w 4238"/>
                <a:gd name="T7" fmla="*/ 0 h 1838"/>
                <a:gd name="T8" fmla="*/ 0 w 4238"/>
                <a:gd name="T9" fmla="*/ 0 h 1838"/>
                <a:gd name="T10" fmla="*/ 0 w 4238"/>
                <a:gd name="T11" fmla="*/ 0 h 1838"/>
                <a:gd name="T12" fmla="*/ 0 w 4238"/>
                <a:gd name="T13" fmla="*/ 0 h 1838"/>
                <a:gd name="T14" fmla="*/ 0 w 4238"/>
                <a:gd name="T15" fmla="*/ 0 h 1838"/>
                <a:gd name="T16" fmla="*/ 0 w 4238"/>
                <a:gd name="T17" fmla="*/ 0 h 1838"/>
                <a:gd name="T18" fmla="*/ 0 w 4238"/>
                <a:gd name="T19" fmla="*/ 0 h 1838"/>
                <a:gd name="T20" fmla="*/ 0 w 4238"/>
                <a:gd name="T21" fmla="*/ 0 h 18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238"/>
                <a:gd name="T34" fmla="*/ 0 h 1838"/>
                <a:gd name="T35" fmla="*/ 4238 w 4238"/>
                <a:gd name="T36" fmla="*/ 1838 h 183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238" h="1838">
                  <a:moveTo>
                    <a:pt x="25" y="1769"/>
                  </a:moveTo>
                  <a:lnTo>
                    <a:pt x="3918" y="100"/>
                  </a:lnTo>
                  <a:cubicBezTo>
                    <a:pt x="3935" y="93"/>
                    <a:pt x="3955" y="101"/>
                    <a:pt x="3962" y="118"/>
                  </a:cubicBezTo>
                  <a:cubicBezTo>
                    <a:pt x="3969" y="135"/>
                    <a:pt x="3961" y="154"/>
                    <a:pt x="3945" y="162"/>
                  </a:cubicBezTo>
                  <a:lnTo>
                    <a:pt x="51" y="1830"/>
                  </a:lnTo>
                  <a:cubicBezTo>
                    <a:pt x="34" y="1838"/>
                    <a:pt x="14" y="1830"/>
                    <a:pt x="7" y="1813"/>
                  </a:cubicBezTo>
                  <a:cubicBezTo>
                    <a:pt x="0" y="1796"/>
                    <a:pt x="8" y="1776"/>
                    <a:pt x="25" y="1769"/>
                  </a:cubicBezTo>
                  <a:close/>
                  <a:moveTo>
                    <a:pt x="3818" y="35"/>
                  </a:moveTo>
                  <a:lnTo>
                    <a:pt x="4238" y="0"/>
                  </a:lnTo>
                  <a:lnTo>
                    <a:pt x="3923" y="280"/>
                  </a:lnTo>
                  <a:lnTo>
                    <a:pt x="3818" y="35"/>
                  </a:lnTo>
                  <a:close/>
                </a:path>
              </a:pathLst>
            </a:custGeom>
            <a:solidFill>
              <a:srgbClr val="000000"/>
            </a:solidFill>
            <a:ln w="1440" cap="sq">
              <a:solidFill>
                <a:srgbClr val="00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6432" name="Freeform 121"/>
            <p:cNvSpPr>
              <a:spLocks noChangeArrowheads="1"/>
            </p:cNvSpPr>
            <p:nvPr/>
          </p:nvSpPr>
          <p:spPr bwMode="auto">
            <a:xfrm>
              <a:off x="4563" y="2458"/>
              <a:ext cx="184" cy="484"/>
            </a:xfrm>
            <a:custGeom>
              <a:avLst/>
              <a:gdLst>
                <a:gd name="T0" fmla="*/ 0 w 1238"/>
                <a:gd name="T1" fmla="*/ 0 h 3037"/>
                <a:gd name="T2" fmla="*/ 0 w 1238"/>
                <a:gd name="T3" fmla="*/ 0 h 3037"/>
                <a:gd name="T4" fmla="*/ 0 w 1238"/>
                <a:gd name="T5" fmla="*/ 0 h 3037"/>
                <a:gd name="T6" fmla="*/ 0 w 1238"/>
                <a:gd name="T7" fmla="*/ 0 h 3037"/>
                <a:gd name="T8" fmla="*/ 0 w 1238"/>
                <a:gd name="T9" fmla="*/ 0 h 3037"/>
                <a:gd name="T10" fmla="*/ 0 w 1238"/>
                <a:gd name="T11" fmla="*/ 0 h 3037"/>
                <a:gd name="T12" fmla="*/ 0 w 1238"/>
                <a:gd name="T13" fmla="*/ 0 h 3037"/>
                <a:gd name="T14" fmla="*/ 0 w 1238"/>
                <a:gd name="T15" fmla="*/ 0 h 3037"/>
                <a:gd name="T16" fmla="*/ 0 w 1238"/>
                <a:gd name="T17" fmla="*/ 0 h 3037"/>
                <a:gd name="T18" fmla="*/ 0 w 1238"/>
                <a:gd name="T19" fmla="*/ 0 h 3037"/>
                <a:gd name="T20" fmla="*/ 0 w 1238"/>
                <a:gd name="T21" fmla="*/ 0 h 30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38"/>
                <a:gd name="T34" fmla="*/ 0 h 3037"/>
                <a:gd name="T35" fmla="*/ 1238 w 1238"/>
                <a:gd name="T36" fmla="*/ 3037 h 30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38" h="3037">
                  <a:moveTo>
                    <a:pt x="69" y="25"/>
                  </a:moveTo>
                  <a:lnTo>
                    <a:pt x="1145" y="2716"/>
                  </a:lnTo>
                  <a:cubicBezTo>
                    <a:pt x="1152" y="2733"/>
                    <a:pt x="1144" y="2752"/>
                    <a:pt x="1127" y="2759"/>
                  </a:cubicBezTo>
                  <a:cubicBezTo>
                    <a:pt x="1110" y="2766"/>
                    <a:pt x="1090" y="2757"/>
                    <a:pt x="1083" y="2740"/>
                  </a:cubicBezTo>
                  <a:lnTo>
                    <a:pt x="7" y="50"/>
                  </a:lnTo>
                  <a:cubicBezTo>
                    <a:pt x="0" y="33"/>
                    <a:pt x="9" y="13"/>
                    <a:pt x="26" y="7"/>
                  </a:cubicBezTo>
                  <a:cubicBezTo>
                    <a:pt x="43" y="0"/>
                    <a:pt x="62" y="8"/>
                    <a:pt x="69" y="25"/>
                  </a:cubicBezTo>
                  <a:close/>
                  <a:moveTo>
                    <a:pt x="1213" y="2617"/>
                  </a:moveTo>
                  <a:lnTo>
                    <a:pt x="1238" y="3037"/>
                  </a:lnTo>
                  <a:lnTo>
                    <a:pt x="966" y="2716"/>
                  </a:lnTo>
                  <a:lnTo>
                    <a:pt x="1213" y="2617"/>
                  </a:lnTo>
                  <a:close/>
                </a:path>
              </a:pathLst>
            </a:custGeom>
            <a:solidFill>
              <a:srgbClr val="000000"/>
            </a:solidFill>
            <a:ln w="1440" cap="sq">
              <a:solidFill>
                <a:srgbClr val="00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6433" name="Freeform 122"/>
            <p:cNvSpPr>
              <a:spLocks noChangeArrowheads="1"/>
            </p:cNvSpPr>
            <p:nvPr/>
          </p:nvSpPr>
          <p:spPr bwMode="auto">
            <a:xfrm>
              <a:off x="2582" y="2269"/>
              <a:ext cx="902" cy="294"/>
            </a:xfrm>
            <a:custGeom>
              <a:avLst/>
              <a:gdLst>
                <a:gd name="T0" fmla="*/ 0 w 6037"/>
                <a:gd name="T1" fmla="*/ 0 h 1850"/>
                <a:gd name="T2" fmla="*/ 0 w 6037"/>
                <a:gd name="T3" fmla="*/ 0 h 1850"/>
                <a:gd name="T4" fmla="*/ 0 w 6037"/>
                <a:gd name="T5" fmla="*/ 0 h 1850"/>
                <a:gd name="T6" fmla="*/ 0 w 6037"/>
                <a:gd name="T7" fmla="*/ 0 h 1850"/>
                <a:gd name="T8" fmla="*/ 0 w 6037"/>
                <a:gd name="T9" fmla="*/ 0 h 1850"/>
                <a:gd name="T10" fmla="*/ 0 w 6037"/>
                <a:gd name="T11" fmla="*/ 0 h 1850"/>
                <a:gd name="T12" fmla="*/ 0 w 6037"/>
                <a:gd name="T13" fmla="*/ 0 h 1850"/>
                <a:gd name="T14" fmla="*/ 0 w 6037"/>
                <a:gd name="T15" fmla="*/ 0 h 1850"/>
                <a:gd name="T16" fmla="*/ 0 w 6037"/>
                <a:gd name="T17" fmla="*/ 0 h 1850"/>
                <a:gd name="T18" fmla="*/ 0 w 6037"/>
                <a:gd name="T19" fmla="*/ 0 h 1850"/>
                <a:gd name="T20" fmla="*/ 0 w 6037"/>
                <a:gd name="T21" fmla="*/ 0 h 18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037"/>
                <a:gd name="T34" fmla="*/ 0 h 1850"/>
                <a:gd name="T35" fmla="*/ 6037 w 6037"/>
                <a:gd name="T36" fmla="*/ 1850 h 185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037" h="1850">
                  <a:moveTo>
                    <a:pt x="46" y="5"/>
                  </a:moveTo>
                  <a:lnTo>
                    <a:pt x="5727" y="1709"/>
                  </a:lnTo>
                  <a:cubicBezTo>
                    <a:pt x="5745" y="1714"/>
                    <a:pt x="5755" y="1733"/>
                    <a:pt x="5749" y="1751"/>
                  </a:cubicBezTo>
                  <a:cubicBezTo>
                    <a:pt x="5744" y="1768"/>
                    <a:pt x="5726" y="1778"/>
                    <a:pt x="5708" y="1773"/>
                  </a:cubicBezTo>
                  <a:lnTo>
                    <a:pt x="27" y="69"/>
                  </a:lnTo>
                  <a:cubicBezTo>
                    <a:pt x="10" y="63"/>
                    <a:pt x="0" y="45"/>
                    <a:pt x="5" y="27"/>
                  </a:cubicBezTo>
                  <a:cubicBezTo>
                    <a:pt x="10" y="10"/>
                    <a:pt x="29" y="0"/>
                    <a:pt x="46" y="5"/>
                  </a:cubicBezTo>
                  <a:close/>
                  <a:moveTo>
                    <a:pt x="5692" y="1594"/>
                  </a:moveTo>
                  <a:lnTo>
                    <a:pt x="6037" y="1837"/>
                  </a:lnTo>
                  <a:lnTo>
                    <a:pt x="5615" y="1850"/>
                  </a:lnTo>
                  <a:lnTo>
                    <a:pt x="5692" y="1594"/>
                  </a:lnTo>
                  <a:close/>
                </a:path>
              </a:pathLst>
            </a:custGeom>
            <a:solidFill>
              <a:srgbClr val="000000"/>
            </a:solidFill>
            <a:ln w="1440" cap="sq">
              <a:solidFill>
                <a:srgbClr val="00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6434" name="Freeform 123"/>
            <p:cNvSpPr>
              <a:spLocks noChangeArrowheads="1"/>
            </p:cNvSpPr>
            <p:nvPr/>
          </p:nvSpPr>
          <p:spPr bwMode="auto">
            <a:xfrm>
              <a:off x="3659" y="2746"/>
              <a:ext cx="901" cy="205"/>
            </a:xfrm>
            <a:custGeom>
              <a:avLst/>
              <a:gdLst>
                <a:gd name="T0" fmla="*/ 0 w 6036"/>
                <a:gd name="T1" fmla="*/ 0 h 1289"/>
                <a:gd name="T2" fmla="*/ 0 w 6036"/>
                <a:gd name="T3" fmla="*/ 0 h 1289"/>
                <a:gd name="T4" fmla="*/ 0 w 6036"/>
                <a:gd name="T5" fmla="*/ 0 h 1289"/>
                <a:gd name="T6" fmla="*/ 0 w 6036"/>
                <a:gd name="T7" fmla="*/ 0 h 1289"/>
                <a:gd name="T8" fmla="*/ 0 w 6036"/>
                <a:gd name="T9" fmla="*/ 0 h 1289"/>
                <a:gd name="T10" fmla="*/ 0 w 6036"/>
                <a:gd name="T11" fmla="*/ 0 h 1289"/>
                <a:gd name="T12" fmla="*/ 0 w 6036"/>
                <a:gd name="T13" fmla="*/ 0 h 1289"/>
                <a:gd name="T14" fmla="*/ 0 w 6036"/>
                <a:gd name="T15" fmla="*/ 0 h 1289"/>
                <a:gd name="T16" fmla="*/ 0 w 6036"/>
                <a:gd name="T17" fmla="*/ 0 h 1289"/>
                <a:gd name="T18" fmla="*/ 0 w 6036"/>
                <a:gd name="T19" fmla="*/ 0 h 1289"/>
                <a:gd name="T20" fmla="*/ 0 w 6036"/>
                <a:gd name="T21" fmla="*/ 0 h 128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036"/>
                <a:gd name="T34" fmla="*/ 0 h 1289"/>
                <a:gd name="T35" fmla="*/ 6036 w 6036"/>
                <a:gd name="T36" fmla="*/ 1289 h 128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036" h="1289">
                  <a:moveTo>
                    <a:pt x="42" y="4"/>
                  </a:moveTo>
                  <a:lnTo>
                    <a:pt x="5715" y="1138"/>
                  </a:lnTo>
                  <a:cubicBezTo>
                    <a:pt x="5734" y="1142"/>
                    <a:pt x="5745" y="1160"/>
                    <a:pt x="5742" y="1178"/>
                  </a:cubicBezTo>
                  <a:cubicBezTo>
                    <a:pt x="5738" y="1196"/>
                    <a:pt x="5720" y="1207"/>
                    <a:pt x="5702" y="1204"/>
                  </a:cubicBezTo>
                  <a:lnTo>
                    <a:pt x="29" y="69"/>
                  </a:lnTo>
                  <a:cubicBezTo>
                    <a:pt x="11" y="66"/>
                    <a:pt x="0" y="48"/>
                    <a:pt x="3" y="30"/>
                  </a:cubicBezTo>
                  <a:cubicBezTo>
                    <a:pt x="7" y="12"/>
                    <a:pt x="24" y="0"/>
                    <a:pt x="42" y="4"/>
                  </a:cubicBezTo>
                  <a:close/>
                  <a:moveTo>
                    <a:pt x="5670" y="1027"/>
                  </a:moveTo>
                  <a:lnTo>
                    <a:pt x="6036" y="1236"/>
                  </a:lnTo>
                  <a:lnTo>
                    <a:pt x="5617" y="1289"/>
                  </a:lnTo>
                  <a:lnTo>
                    <a:pt x="5670" y="1027"/>
                  </a:lnTo>
                  <a:close/>
                </a:path>
              </a:pathLst>
            </a:custGeom>
            <a:solidFill>
              <a:srgbClr val="000000"/>
            </a:solidFill>
            <a:ln w="1440" cap="sq">
              <a:solidFill>
                <a:srgbClr val="00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6435" name="Freeform 124"/>
            <p:cNvSpPr>
              <a:spLocks noChangeArrowheads="1"/>
            </p:cNvSpPr>
            <p:nvPr/>
          </p:nvSpPr>
          <p:spPr bwMode="auto">
            <a:xfrm>
              <a:off x="3036" y="3018"/>
              <a:ext cx="1255" cy="42"/>
            </a:xfrm>
            <a:custGeom>
              <a:avLst/>
              <a:gdLst>
                <a:gd name="T0" fmla="*/ 0 w 8400"/>
                <a:gd name="T1" fmla="*/ 0 h 267"/>
                <a:gd name="T2" fmla="*/ 0 w 8400"/>
                <a:gd name="T3" fmla="*/ 0 h 267"/>
                <a:gd name="T4" fmla="*/ 0 w 8400"/>
                <a:gd name="T5" fmla="*/ 0 h 267"/>
                <a:gd name="T6" fmla="*/ 0 w 8400"/>
                <a:gd name="T7" fmla="*/ 0 h 267"/>
                <a:gd name="T8" fmla="*/ 0 w 8400"/>
                <a:gd name="T9" fmla="*/ 0 h 267"/>
                <a:gd name="T10" fmla="*/ 0 w 8400"/>
                <a:gd name="T11" fmla="*/ 0 h 267"/>
                <a:gd name="T12" fmla="*/ 0 w 8400"/>
                <a:gd name="T13" fmla="*/ 0 h 267"/>
                <a:gd name="T14" fmla="*/ 0 w 8400"/>
                <a:gd name="T15" fmla="*/ 0 h 267"/>
                <a:gd name="T16" fmla="*/ 0 w 8400"/>
                <a:gd name="T17" fmla="*/ 0 h 267"/>
                <a:gd name="T18" fmla="*/ 0 w 8400"/>
                <a:gd name="T19" fmla="*/ 0 h 267"/>
                <a:gd name="T20" fmla="*/ 0 w 8400"/>
                <a:gd name="T21" fmla="*/ 0 h 267"/>
                <a:gd name="T22" fmla="*/ 0 w 8400"/>
                <a:gd name="T23" fmla="*/ 0 h 267"/>
                <a:gd name="T24" fmla="*/ 0 w 8400"/>
                <a:gd name="T25" fmla="*/ 0 h 267"/>
                <a:gd name="T26" fmla="*/ 0 w 8400"/>
                <a:gd name="T27" fmla="*/ 0 h 267"/>
                <a:gd name="T28" fmla="*/ 0 w 8400"/>
                <a:gd name="T29" fmla="*/ 0 h 26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400"/>
                <a:gd name="T46" fmla="*/ 0 h 267"/>
                <a:gd name="T47" fmla="*/ 8400 w 8400"/>
                <a:gd name="T48" fmla="*/ 267 h 26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400" h="267">
                  <a:moveTo>
                    <a:pt x="333" y="100"/>
                  </a:moveTo>
                  <a:lnTo>
                    <a:pt x="8200" y="100"/>
                  </a:lnTo>
                  <a:cubicBezTo>
                    <a:pt x="8218" y="100"/>
                    <a:pt x="8233" y="115"/>
                    <a:pt x="8233" y="133"/>
                  </a:cubicBezTo>
                  <a:cubicBezTo>
                    <a:pt x="8233" y="152"/>
                    <a:pt x="8218" y="167"/>
                    <a:pt x="8200" y="167"/>
                  </a:cubicBezTo>
                  <a:lnTo>
                    <a:pt x="333" y="167"/>
                  </a:lnTo>
                  <a:cubicBezTo>
                    <a:pt x="315" y="167"/>
                    <a:pt x="300" y="152"/>
                    <a:pt x="300" y="133"/>
                  </a:cubicBezTo>
                  <a:cubicBezTo>
                    <a:pt x="300" y="115"/>
                    <a:pt x="315" y="100"/>
                    <a:pt x="333" y="100"/>
                  </a:cubicBezTo>
                  <a:close/>
                  <a:moveTo>
                    <a:pt x="400" y="267"/>
                  </a:moveTo>
                  <a:lnTo>
                    <a:pt x="0" y="133"/>
                  </a:lnTo>
                  <a:lnTo>
                    <a:pt x="400" y="0"/>
                  </a:lnTo>
                  <a:lnTo>
                    <a:pt x="400" y="267"/>
                  </a:lnTo>
                  <a:close/>
                  <a:moveTo>
                    <a:pt x="8133" y="0"/>
                  </a:moveTo>
                  <a:lnTo>
                    <a:pt x="8400" y="133"/>
                  </a:lnTo>
                  <a:lnTo>
                    <a:pt x="8133" y="267"/>
                  </a:lnTo>
                  <a:lnTo>
                    <a:pt x="8133" y="0"/>
                  </a:lnTo>
                  <a:close/>
                </a:path>
              </a:pathLst>
            </a:custGeom>
            <a:solidFill>
              <a:srgbClr val="000000"/>
            </a:solidFill>
            <a:ln w="1440" cap="sq">
              <a:solidFill>
                <a:srgbClr val="00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6436" name="Freeform 125"/>
            <p:cNvSpPr>
              <a:spLocks noChangeArrowheads="1"/>
            </p:cNvSpPr>
            <p:nvPr/>
          </p:nvSpPr>
          <p:spPr bwMode="auto">
            <a:xfrm>
              <a:off x="3846" y="2267"/>
              <a:ext cx="266" cy="65"/>
            </a:xfrm>
            <a:custGeom>
              <a:avLst/>
              <a:gdLst>
                <a:gd name="T0" fmla="*/ 0 w 1783"/>
                <a:gd name="T1" fmla="*/ 0 h 416"/>
                <a:gd name="T2" fmla="*/ 0 w 1783"/>
                <a:gd name="T3" fmla="*/ 0 h 416"/>
                <a:gd name="T4" fmla="*/ 0 w 1783"/>
                <a:gd name="T5" fmla="*/ 0 h 416"/>
                <a:gd name="T6" fmla="*/ 0 w 1783"/>
                <a:gd name="T7" fmla="*/ 0 h 416"/>
                <a:gd name="T8" fmla="*/ 0 w 1783"/>
                <a:gd name="T9" fmla="*/ 0 h 416"/>
                <a:gd name="T10" fmla="*/ 0 w 1783"/>
                <a:gd name="T11" fmla="*/ 0 h 416"/>
                <a:gd name="T12" fmla="*/ 0 w 1783"/>
                <a:gd name="T13" fmla="*/ 0 h 416"/>
                <a:gd name="T14" fmla="*/ 0 w 1783"/>
                <a:gd name="T15" fmla="*/ 0 h 416"/>
                <a:gd name="T16" fmla="*/ 0 w 1783"/>
                <a:gd name="T17" fmla="*/ 0 h 416"/>
                <a:gd name="T18" fmla="*/ 0 w 1783"/>
                <a:gd name="T19" fmla="*/ 0 h 416"/>
                <a:gd name="T20" fmla="*/ 0 w 1783"/>
                <a:gd name="T21" fmla="*/ 0 h 4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83"/>
                <a:gd name="T34" fmla="*/ 0 h 416"/>
                <a:gd name="T35" fmla="*/ 1783 w 1783"/>
                <a:gd name="T36" fmla="*/ 416 h 4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83" h="416">
                  <a:moveTo>
                    <a:pt x="42" y="4"/>
                  </a:moveTo>
                  <a:lnTo>
                    <a:pt x="1461" y="264"/>
                  </a:lnTo>
                  <a:cubicBezTo>
                    <a:pt x="1479" y="267"/>
                    <a:pt x="1491" y="284"/>
                    <a:pt x="1488" y="302"/>
                  </a:cubicBezTo>
                  <a:cubicBezTo>
                    <a:pt x="1484" y="321"/>
                    <a:pt x="1467" y="333"/>
                    <a:pt x="1449" y="329"/>
                  </a:cubicBezTo>
                  <a:lnTo>
                    <a:pt x="30" y="69"/>
                  </a:lnTo>
                  <a:cubicBezTo>
                    <a:pt x="12" y="66"/>
                    <a:pt x="0" y="49"/>
                    <a:pt x="3" y="30"/>
                  </a:cubicBezTo>
                  <a:cubicBezTo>
                    <a:pt x="7" y="12"/>
                    <a:pt x="24" y="0"/>
                    <a:pt x="42" y="4"/>
                  </a:cubicBezTo>
                  <a:close/>
                  <a:moveTo>
                    <a:pt x="1413" y="153"/>
                  </a:moveTo>
                  <a:lnTo>
                    <a:pt x="1783" y="356"/>
                  </a:lnTo>
                  <a:lnTo>
                    <a:pt x="1365" y="416"/>
                  </a:lnTo>
                  <a:lnTo>
                    <a:pt x="1413" y="153"/>
                  </a:lnTo>
                  <a:close/>
                </a:path>
              </a:pathLst>
            </a:custGeom>
            <a:solidFill>
              <a:srgbClr val="000000"/>
            </a:solidFill>
            <a:ln w="1440" cap="sq">
              <a:solidFill>
                <a:srgbClr val="00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6437" name="Rectangle 126"/>
            <p:cNvSpPr>
              <a:spLocks noChangeArrowheads="1"/>
            </p:cNvSpPr>
            <p:nvPr/>
          </p:nvSpPr>
          <p:spPr bwMode="auto">
            <a:xfrm>
              <a:off x="983" y="1469"/>
              <a:ext cx="64" cy="15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cs-CZ" sz="1600">
                  <a:solidFill>
                    <a:srgbClr val="000000"/>
                  </a:solidFill>
                  <a:cs typeface="Arial" charset="0"/>
                </a:rPr>
                <a:t>s</a:t>
              </a:r>
            </a:p>
          </p:txBody>
        </p:sp>
        <p:sp>
          <p:nvSpPr>
            <p:cNvPr id="56438" name="Rectangle 127"/>
            <p:cNvSpPr>
              <a:spLocks noChangeArrowheads="1"/>
            </p:cNvSpPr>
            <p:nvPr/>
          </p:nvSpPr>
          <p:spPr bwMode="auto">
            <a:xfrm>
              <a:off x="1043" y="1469"/>
              <a:ext cx="35" cy="15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cs-CZ" sz="1600">
                  <a:solidFill>
                    <a:srgbClr val="000000"/>
                  </a:solidFill>
                  <a:cs typeface="Arial" charset="0"/>
                </a:rPr>
                <a:t> </a:t>
              </a:r>
            </a:p>
          </p:txBody>
        </p:sp>
        <p:sp>
          <p:nvSpPr>
            <p:cNvPr id="56439" name="Rectangle 128"/>
            <p:cNvSpPr>
              <a:spLocks noChangeArrowheads="1"/>
            </p:cNvSpPr>
            <p:nvPr/>
          </p:nvSpPr>
          <p:spPr bwMode="auto">
            <a:xfrm>
              <a:off x="1010" y="1927"/>
              <a:ext cx="64" cy="15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cs-CZ" sz="1600">
                  <a:solidFill>
                    <a:srgbClr val="000000"/>
                  </a:solidFill>
                  <a:cs typeface="Arial" charset="0"/>
                </a:rPr>
                <a:t>s</a:t>
              </a:r>
            </a:p>
          </p:txBody>
        </p:sp>
        <p:sp>
          <p:nvSpPr>
            <p:cNvPr id="56440" name="Rectangle 129"/>
            <p:cNvSpPr>
              <a:spLocks noChangeArrowheads="1"/>
            </p:cNvSpPr>
            <p:nvPr/>
          </p:nvSpPr>
          <p:spPr bwMode="auto">
            <a:xfrm>
              <a:off x="1071" y="1927"/>
              <a:ext cx="35" cy="15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cs-CZ" sz="1600">
                  <a:solidFill>
                    <a:srgbClr val="000000"/>
                  </a:solidFill>
                  <a:cs typeface="Arial" charset="0"/>
                </a:rPr>
                <a:t> </a:t>
              </a:r>
            </a:p>
          </p:txBody>
        </p:sp>
        <p:sp>
          <p:nvSpPr>
            <p:cNvPr id="56441" name="Rectangle 130"/>
            <p:cNvSpPr>
              <a:spLocks noChangeArrowheads="1"/>
            </p:cNvSpPr>
            <p:nvPr/>
          </p:nvSpPr>
          <p:spPr bwMode="auto">
            <a:xfrm>
              <a:off x="821" y="2461"/>
              <a:ext cx="64" cy="15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cs-CZ" sz="1600">
                  <a:solidFill>
                    <a:srgbClr val="000000"/>
                  </a:solidFill>
                  <a:cs typeface="Arial" charset="0"/>
                </a:rPr>
                <a:t>s</a:t>
              </a:r>
            </a:p>
          </p:txBody>
        </p:sp>
        <p:sp>
          <p:nvSpPr>
            <p:cNvPr id="56442" name="Rectangle 131"/>
            <p:cNvSpPr>
              <a:spLocks noChangeArrowheads="1"/>
            </p:cNvSpPr>
            <p:nvPr/>
          </p:nvSpPr>
          <p:spPr bwMode="auto">
            <a:xfrm>
              <a:off x="881" y="2461"/>
              <a:ext cx="35" cy="15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cs-CZ" sz="1600">
                  <a:solidFill>
                    <a:srgbClr val="000000"/>
                  </a:solidFill>
                  <a:cs typeface="Arial" charset="0"/>
                </a:rPr>
                <a:t> </a:t>
              </a:r>
            </a:p>
          </p:txBody>
        </p:sp>
        <p:sp>
          <p:nvSpPr>
            <p:cNvPr id="56443" name="Rectangle 132"/>
            <p:cNvSpPr>
              <a:spLocks noChangeArrowheads="1"/>
            </p:cNvSpPr>
            <p:nvPr/>
          </p:nvSpPr>
          <p:spPr bwMode="auto">
            <a:xfrm>
              <a:off x="1257" y="2420"/>
              <a:ext cx="64" cy="15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cs-CZ" sz="1600">
                  <a:solidFill>
                    <a:srgbClr val="000000"/>
                  </a:solidFill>
                  <a:cs typeface="Arial" charset="0"/>
                </a:rPr>
                <a:t>s</a:t>
              </a:r>
            </a:p>
          </p:txBody>
        </p:sp>
        <p:sp>
          <p:nvSpPr>
            <p:cNvPr id="56444" name="Rectangle 133"/>
            <p:cNvSpPr>
              <a:spLocks noChangeArrowheads="1"/>
            </p:cNvSpPr>
            <p:nvPr/>
          </p:nvSpPr>
          <p:spPr bwMode="auto">
            <a:xfrm>
              <a:off x="1316" y="2420"/>
              <a:ext cx="35" cy="15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cs-CZ" sz="1600">
                  <a:solidFill>
                    <a:srgbClr val="000000"/>
                  </a:solidFill>
                  <a:cs typeface="Arial" charset="0"/>
                </a:rPr>
                <a:t> </a:t>
              </a:r>
            </a:p>
          </p:txBody>
        </p:sp>
        <p:sp>
          <p:nvSpPr>
            <p:cNvPr id="56445" name="Rectangle 134"/>
            <p:cNvSpPr>
              <a:spLocks noChangeArrowheads="1"/>
            </p:cNvSpPr>
            <p:nvPr/>
          </p:nvSpPr>
          <p:spPr bwMode="auto">
            <a:xfrm>
              <a:off x="1490" y="2199"/>
              <a:ext cx="64" cy="15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cs-CZ" sz="1600">
                  <a:solidFill>
                    <a:srgbClr val="000000"/>
                  </a:solidFill>
                  <a:cs typeface="Arial" charset="0"/>
                </a:rPr>
                <a:t>s</a:t>
              </a:r>
            </a:p>
          </p:txBody>
        </p:sp>
        <p:sp>
          <p:nvSpPr>
            <p:cNvPr id="56446" name="Rectangle 135"/>
            <p:cNvSpPr>
              <a:spLocks noChangeArrowheads="1"/>
            </p:cNvSpPr>
            <p:nvPr/>
          </p:nvSpPr>
          <p:spPr bwMode="auto">
            <a:xfrm>
              <a:off x="1550" y="2199"/>
              <a:ext cx="35" cy="15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cs-CZ" sz="1600">
                  <a:solidFill>
                    <a:srgbClr val="000000"/>
                  </a:solidFill>
                  <a:cs typeface="Arial" charset="0"/>
                </a:rPr>
                <a:t> </a:t>
              </a:r>
            </a:p>
          </p:txBody>
        </p:sp>
        <p:sp>
          <p:nvSpPr>
            <p:cNvPr id="56447" name="Rectangle 136"/>
            <p:cNvSpPr>
              <a:spLocks noChangeArrowheads="1"/>
            </p:cNvSpPr>
            <p:nvPr/>
          </p:nvSpPr>
          <p:spPr bwMode="auto">
            <a:xfrm>
              <a:off x="1514" y="1946"/>
              <a:ext cx="64" cy="15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cs-CZ" sz="1600">
                  <a:solidFill>
                    <a:srgbClr val="000000"/>
                  </a:solidFill>
                  <a:cs typeface="Arial" charset="0"/>
                </a:rPr>
                <a:t>s</a:t>
              </a:r>
            </a:p>
          </p:txBody>
        </p:sp>
        <p:sp>
          <p:nvSpPr>
            <p:cNvPr id="56448" name="Rectangle 137"/>
            <p:cNvSpPr>
              <a:spLocks noChangeArrowheads="1"/>
            </p:cNvSpPr>
            <p:nvPr/>
          </p:nvSpPr>
          <p:spPr bwMode="auto">
            <a:xfrm>
              <a:off x="1574" y="1946"/>
              <a:ext cx="35" cy="15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cs-CZ" sz="1600">
                  <a:solidFill>
                    <a:srgbClr val="000000"/>
                  </a:solidFill>
                  <a:cs typeface="Arial" charset="0"/>
                </a:rPr>
                <a:t> </a:t>
              </a:r>
            </a:p>
          </p:txBody>
        </p:sp>
        <p:sp>
          <p:nvSpPr>
            <p:cNvPr id="56449" name="Rectangle 138"/>
            <p:cNvSpPr>
              <a:spLocks noChangeArrowheads="1"/>
            </p:cNvSpPr>
            <p:nvPr/>
          </p:nvSpPr>
          <p:spPr bwMode="auto">
            <a:xfrm>
              <a:off x="1473" y="1691"/>
              <a:ext cx="64" cy="15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cs-CZ" sz="1600">
                  <a:solidFill>
                    <a:srgbClr val="000000"/>
                  </a:solidFill>
                  <a:cs typeface="Arial" charset="0"/>
                </a:rPr>
                <a:t>s</a:t>
              </a:r>
            </a:p>
          </p:txBody>
        </p:sp>
        <p:sp>
          <p:nvSpPr>
            <p:cNvPr id="56450" name="Rectangle 139"/>
            <p:cNvSpPr>
              <a:spLocks noChangeArrowheads="1"/>
            </p:cNvSpPr>
            <p:nvPr/>
          </p:nvSpPr>
          <p:spPr bwMode="auto">
            <a:xfrm>
              <a:off x="1533" y="1691"/>
              <a:ext cx="35" cy="15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cs-CZ" sz="1600">
                  <a:solidFill>
                    <a:srgbClr val="000000"/>
                  </a:solidFill>
                  <a:cs typeface="Arial" charset="0"/>
                </a:rPr>
                <a:t> </a:t>
              </a:r>
            </a:p>
          </p:txBody>
        </p:sp>
        <p:sp>
          <p:nvSpPr>
            <p:cNvPr id="56451" name="Rectangle 140"/>
            <p:cNvSpPr>
              <a:spLocks noChangeArrowheads="1"/>
            </p:cNvSpPr>
            <p:nvPr/>
          </p:nvSpPr>
          <p:spPr bwMode="auto">
            <a:xfrm>
              <a:off x="1685" y="1333"/>
              <a:ext cx="64" cy="15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cs-CZ" sz="1600">
                  <a:solidFill>
                    <a:srgbClr val="000000"/>
                  </a:solidFill>
                  <a:cs typeface="Arial" charset="0"/>
                </a:rPr>
                <a:t>s</a:t>
              </a:r>
            </a:p>
          </p:txBody>
        </p:sp>
        <p:sp>
          <p:nvSpPr>
            <p:cNvPr id="56452" name="Rectangle 141"/>
            <p:cNvSpPr>
              <a:spLocks noChangeArrowheads="1"/>
            </p:cNvSpPr>
            <p:nvPr/>
          </p:nvSpPr>
          <p:spPr bwMode="auto">
            <a:xfrm>
              <a:off x="1745" y="1333"/>
              <a:ext cx="35" cy="15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cs-CZ" sz="1600">
                  <a:solidFill>
                    <a:srgbClr val="000000"/>
                  </a:solidFill>
                  <a:cs typeface="Arial" charset="0"/>
                </a:rPr>
                <a:t> </a:t>
              </a:r>
            </a:p>
          </p:txBody>
        </p:sp>
        <p:sp>
          <p:nvSpPr>
            <p:cNvPr id="56453" name="Rectangle 142"/>
            <p:cNvSpPr>
              <a:spLocks noChangeArrowheads="1"/>
            </p:cNvSpPr>
            <p:nvPr/>
          </p:nvSpPr>
          <p:spPr bwMode="auto">
            <a:xfrm>
              <a:off x="2184" y="1914"/>
              <a:ext cx="64" cy="15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cs-CZ" sz="1600">
                  <a:solidFill>
                    <a:srgbClr val="000000"/>
                  </a:solidFill>
                  <a:cs typeface="Arial" charset="0"/>
                </a:rPr>
                <a:t>s</a:t>
              </a:r>
            </a:p>
          </p:txBody>
        </p:sp>
        <p:sp>
          <p:nvSpPr>
            <p:cNvPr id="56454" name="Rectangle 143"/>
            <p:cNvSpPr>
              <a:spLocks noChangeArrowheads="1"/>
            </p:cNvSpPr>
            <p:nvPr/>
          </p:nvSpPr>
          <p:spPr bwMode="auto">
            <a:xfrm>
              <a:off x="2245" y="1914"/>
              <a:ext cx="35" cy="15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cs-CZ" sz="1600">
                  <a:solidFill>
                    <a:srgbClr val="000000"/>
                  </a:solidFill>
                  <a:cs typeface="Arial" charset="0"/>
                </a:rPr>
                <a:t> </a:t>
              </a:r>
            </a:p>
          </p:txBody>
        </p:sp>
        <p:sp>
          <p:nvSpPr>
            <p:cNvPr id="56455" name="Rectangle 144"/>
            <p:cNvSpPr>
              <a:spLocks noChangeArrowheads="1"/>
            </p:cNvSpPr>
            <p:nvPr/>
          </p:nvSpPr>
          <p:spPr bwMode="auto">
            <a:xfrm>
              <a:off x="3599" y="2874"/>
              <a:ext cx="64" cy="15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cs-CZ" sz="1600">
                  <a:solidFill>
                    <a:srgbClr val="000000"/>
                  </a:solidFill>
                  <a:cs typeface="Arial" charset="0"/>
                </a:rPr>
                <a:t>s</a:t>
              </a:r>
            </a:p>
          </p:txBody>
        </p:sp>
        <p:sp>
          <p:nvSpPr>
            <p:cNvPr id="56456" name="Rectangle 145"/>
            <p:cNvSpPr>
              <a:spLocks noChangeArrowheads="1"/>
            </p:cNvSpPr>
            <p:nvPr/>
          </p:nvSpPr>
          <p:spPr bwMode="auto">
            <a:xfrm>
              <a:off x="3659" y="2874"/>
              <a:ext cx="35" cy="15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cs-CZ" sz="1600">
                  <a:solidFill>
                    <a:srgbClr val="000000"/>
                  </a:solidFill>
                  <a:cs typeface="Arial" charset="0"/>
                </a:rPr>
                <a:t> </a:t>
              </a:r>
            </a:p>
          </p:txBody>
        </p:sp>
        <p:sp>
          <p:nvSpPr>
            <p:cNvPr id="56457" name="Rectangle 146"/>
            <p:cNvSpPr>
              <a:spLocks noChangeArrowheads="1"/>
            </p:cNvSpPr>
            <p:nvPr/>
          </p:nvSpPr>
          <p:spPr bwMode="auto">
            <a:xfrm>
              <a:off x="2178" y="2452"/>
              <a:ext cx="42" cy="15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cs-CZ" sz="1600">
                  <a:solidFill>
                    <a:srgbClr val="000000"/>
                  </a:solidFill>
                  <a:cs typeface="Arial" charset="0"/>
                </a:rPr>
                <a:t>r</a:t>
              </a:r>
            </a:p>
          </p:txBody>
        </p:sp>
        <p:sp>
          <p:nvSpPr>
            <p:cNvPr id="56458" name="Rectangle 147"/>
            <p:cNvSpPr>
              <a:spLocks noChangeArrowheads="1"/>
            </p:cNvSpPr>
            <p:nvPr/>
          </p:nvSpPr>
          <p:spPr bwMode="auto">
            <a:xfrm>
              <a:off x="2217" y="2452"/>
              <a:ext cx="35" cy="15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cs-CZ" sz="1600">
                  <a:solidFill>
                    <a:srgbClr val="000000"/>
                  </a:solidFill>
                  <a:cs typeface="Arial" charset="0"/>
                </a:rPr>
                <a:t> </a:t>
              </a:r>
            </a:p>
          </p:txBody>
        </p:sp>
        <p:sp>
          <p:nvSpPr>
            <p:cNvPr id="56459" name="Rectangle 148"/>
            <p:cNvSpPr>
              <a:spLocks noChangeArrowheads="1"/>
            </p:cNvSpPr>
            <p:nvPr/>
          </p:nvSpPr>
          <p:spPr bwMode="auto">
            <a:xfrm>
              <a:off x="2710" y="1954"/>
              <a:ext cx="42" cy="15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cs-CZ" sz="1600">
                  <a:solidFill>
                    <a:srgbClr val="000000"/>
                  </a:solidFill>
                  <a:cs typeface="Arial" charset="0"/>
                </a:rPr>
                <a:t>r</a:t>
              </a:r>
            </a:p>
          </p:txBody>
        </p:sp>
        <p:sp>
          <p:nvSpPr>
            <p:cNvPr id="56460" name="Rectangle 149"/>
            <p:cNvSpPr>
              <a:spLocks noChangeArrowheads="1"/>
            </p:cNvSpPr>
            <p:nvPr/>
          </p:nvSpPr>
          <p:spPr bwMode="auto">
            <a:xfrm>
              <a:off x="2749" y="1954"/>
              <a:ext cx="35" cy="15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cs-CZ" sz="1600">
                  <a:solidFill>
                    <a:srgbClr val="000000"/>
                  </a:solidFill>
                  <a:cs typeface="Arial" charset="0"/>
                </a:rPr>
                <a:t> </a:t>
              </a:r>
            </a:p>
          </p:txBody>
        </p:sp>
        <p:sp>
          <p:nvSpPr>
            <p:cNvPr id="56461" name="Rectangle 150"/>
            <p:cNvSpPr>
              <a:spLocks noChangeArrowheads="1"/>
            </p:cNvSpPr>
            <p:nvPr/>
          </p:nvSpPr>
          <p:spPr bwMode="auto">
            <a:xfrm>
              <a:off x="2897" y="1477"/>
              <a:ext cx="42" cy="15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cs-CZ" sz="1600">
                  <a:solidFill>
                    <a:srgbClr val="000000"/>
                  </a:solidFill>
                  <a:cs typeface="Arial" charset="0"/>
                </a:rPr>
                <a:t>r</a:t>
              </a:r>
            </a:p>
          </p:txBody>
        </p:sp>
        <p:sp>
          <p:nvSpPr>
            <p:cNvPr id="56462" name="Rectangle 151"/>
            <p:cNvSpPr>
              <a:spLocks noChangeArrowheads="1"/>
            </p:cNvSpPr>
            <p:nvPr/>
          </p:nvSpPr>
          <p:spPr bwMode="auto">
            <a:xfrm>
              <a:off x="2936" y="1477"/>
              <a:ext cx="35" cy="15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cs-CZ" sz="1600">
                  <a:solidFill>
                    <a:srgbClr val="000000"/>
                  </a:solidFill>
                  <a:cs typeface="Arial" charset="0"/>
                </a:rPr>
                <a:t> </a:t>
              </a:r>
            </a:p>
          </p:txBody>
        </p:sp>
        <p:sp>
          <p:nvSpPr>
            <p:cNvPr id="56463" name="Rectangle 152"/>
            <p:cNvSpPr>
              <a:spLocks noChangeArrowheads="1"/>
            </p:cNvSpPr>
            <p:nvPr/>
          </p:nvSpPr>
          <p:spPr bwMode="auto">
            <a:xfrm>
              <a:off x="2797" y="2148"/>
              <a:ext cx="42" cy="15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cs-CZ" sz="1600">
                  <a:solidFill>
                    <a:srgbClr val="000000"/>
                  </a:solidFill>
                  <a:cs typeface="Arial" charset="0"/>
                </a:rPr>
                <a:t>r</a:t>
              </a:r>
            </a:p>
          </p:txBody>
        </p:sp>
        <p:sp>
          <p:nvSpPr>
            <p:cNvPr id="56464" name="Rectangle 153"/>
            <p:cNvSpPr>
              <a:spLocks noChangeArrowheads="1"/>
            </p:cNvSpPr>
            <p:nvPr/>
          </p:nvSpPr>
          <p:spPr bwMode="auto">
            <a:xfrm>
              <a:off x="2837" y="2148"/>
              <a:ext cx="35" cy="15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cs-CZ" sz="1600">
                  <a:solidFill>
                    <a:srgbClr val="000000"/>
                  </a:solidFill>
                  <a:cs typeface="Arial" charset="0"/>
                </a:rPr>
                <a:t> </a:t>
              </a:r>
            </a:p>
          </p:txBody>
        </p:sp>
        <p:sp>
          <p:nvSpPr>
            <p:cNvPr id="56465" name="Freeform 154"/>
            <p:cNvSpPr>
              <a:spLocks noChangeArrowheads="1"/>
            </p:cNvSpPr>
            <p:nvPr/>
          </p:nvSpPr>
          <p:spPr bwMode="auto">
            <a:xfrm>
              <a:off x="4101" y="1410"/>
              <a:ext cx="38" cy="292"/>
            </a:xfrm>
            <a:custGeom>
              <a:avLst/>
              <a:gdLst>
                <a:gd name="T0" fmla="*/ 0 w 266"/>
                <a:gd name="T1" fmla="*/ 0 h 1834"/>
                <a:gd name="T2" fmla="*/ 0 w 266"/>
                <a:gd name="T3" fmla="*/ 0 h 1834"/>
                <a:gd name="T4" fmla="*/ 0 w 266"/>
                <a:gd name="T5" fmla="*/ 0 h 1834"/>
                <a:gd name="T6" fmla="*/ 0 w 266"/>
                <a:gd name="T7" fmla="*/ 0 h 1834"/>
                <a:gd name="T8" fmla="*/ 0 w 266"/>
                <a:gd name="T9" fmla="*/ 0 h 1834"/>
                <a:gd name="T10" fmla="*/ 0 w 266"/>
                <a:gd name="T11" fmla="*/ 0 h 1834"/>
                <a:gd name="T12" fmla="*/ 0 w 266"/>
                <a:gd name="T13" fmla="*/ 0 h 1834"/>
                <a:gd name="T14" fmla="*/ 0 w 266"/>
                <a:gd name="T15" fmla="*/ 0 h 1834"/>
                <a:gd name="T16" fmla="*/ 0 w 266"/>
                <a:gd name="T17" fmla="*/ 0 h 1834"/>
                <a:gd name="T18" fmla="*/ 0 w 266"/>
                <a:gd name="T19" fmla="*/ 0 h 1834"/>
                <a:gd name="T20" fmla="*/ 0 w 266"/>
                <a:gd name="T21" fmla="*/ 0 h 18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6"/>
                <a:gd name="T34" fmla="*/ 0 h 1834"/>
                <a:gd name="T35" fmla="*/ 266 w 266"/>
                <a:gd name="T36" fmla="*/ 1834 h 183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6" h="1834">
                  <a:moveTo>
                    <a:pt x="100" y="1800"/>
                  </a:moveTo>
                  <a:lnTo>
                    <a:pt x="100" y="334"/>
                  </a:lnTo>
                  <a:cubicBezTo>
                    <a:pt x="100" y="315"/>
                    <a:pt x="115" y="300"/>
                    <a:pt x="133" y="300"/>
                  </a:cubicBezTo>
                  <a:cubicBezTo>
                    <a:pt x="152" y="300"/>
                    <a:pt x="166" y="315"/>
                    <a:pt x="166" y="334"/>
                  </a:cubicBezTo>
                  <a:lnTo>
                    <a:pt x="166" y="1800"/>
                  </a:lnTo>
                  <a:cubicBezTo>
                    <a:pt x="166" y="1819"/>
                    <a:pt x="152" y="1834"/>
                    <a:pt x="133" y="1834"/>
                  </a:cubicBezTo>
                  <a:cubicBezTo>
                    <a:pt x="115" y="1834"/>
                    <a:pt x="100" y="1819"/>
                    <a:pt x="100" y="1800"/>
                  </a:cubicBezTo>
                  <a:close/>
                  <a:moveTo>
                    <a:pt x="0" y="400"/>
                  </a:moveTo>
                  <a:lnTo>
                    <a:pt x="133" y="0"/>
                  </a:lnTo>
                  <a:lnTo>
                    <a:pt x="266" y="400"/>
                  </a:lnTo>
                  <a:lnTo>
                    <a:pt x="0" y="400"/>
                  </a:lnTo>
                  <a:close/>
                </a:path>
              </a:pathLst>
            </a:custGeom>
            <a:solidFill>
              <a:srgbClr val="000000"/>
            </a:solidFill>
            <a:ln w="1440" cap="sq">
              <a:solidFill>
                <a:srgbClr val="00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6466" name="Rectangle 155"/>
            <p:cNvSpPr>
              <a:spLocks noChangeArrowheads="1"/>
            </p:cNvSpPr>
            <p:nvPr/>
          </p:nvSpPr>
          <p:spPr bwMode="auto">
            <a:xfrm>
              <a:off x="2943" y="2382"/>
              <a:ext cx="64" cy="15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cs-CZ" sz="1600">
                  <a:solidFill>
                    <a:srgbClr val="000000"/>
                  </a:solidFill>
                  <a:cs typeface="Arial" charset="0"/>
                </a:rPr>
                <a:t>s</a:t>
              </a:r>
            </a:p>
          </p:txBody>
        </p:sp>
        <p:sp>
          <p:nvSpPr>
            <p:cNvPr id="56467" name="Rectangle 156"/>
            <p:cNvSpPr>
              <a:spLocks noChangeArrowheads="1"/>
            </p:cNvSpPr>
            <p:nvPr/>
          </p:nvSpPr>
          <p:spPr bwMode="auto">
            <a:xfrm>
              <a:off x="3004" y="2382"/>
              <a:ext cx="35" cy="15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cs-CZ" sz="1600">
                  <a:solidFill>
                    <a:srgbClr val="000000"/>
                  </a:solidFill>
                  <a:cs typeface="Arial" charset="0"/>
                </a:rPr>
                <a:t> </a:t>
              </a:r>
            </a:p>
          </p:txBody>
        </p:sp>
        <p:sp>
          <p:nvSpPr>
            <p:cNvPr id="56468" name="Rectangle 157"/>
            <p:cNvSpPr>
              <a:spLocks noChangeArrowheads="1"/>
            </p:cNvSpPr>
            <p:nvPr/>
          </p:nvSpPr>
          <p:spPr bwMode="auto">
            <a:xfrm>
              <a:off x="4157" y="2746"/>
              <a:ext cx="42" cy="15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cs-CZ" sz="1600">
                  <a:solidFill>
                    <a:srgbClr val="000000"/>
                  </a:solidFill>
                  <a:cs typeface="Arial" charset="0"/>
                </a:rPr>
                <a:t>r</a:t>
              </a:r>
            </a:p>
          </p:txBody>
        </p:sp>
        <p:sp>
          <p:nvSpPr>
            <p:cNvPr id="56469" name="Rectangle 158"/>
            <p:cNvSpPr>
              <a:spLocks noChangeArrowheads="1"/>
            </p:cNvSpPr>
            <p:nvPr/>
          </p:nvSpPr>
          <p:spPr bwMode="auto">
            <a:xfrm>
              <a:off x="4197" y="2746"/>
              <a:ext cx="35" cy="15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cs-CZ" sz="1600">
                  <a:solidFill>
                    <a:srgbClr val="000000"/>
                  </a:solidFill>
                  <a:cs typeface="Arial" charset="0"/>
                </a:rPr>
                <a:t> </a:t>
              </a:r>
            </a:p>
          </p:txBody>
        </p:sp>
        <p:sp>
          <p:nvSpPr>
            <p:cNvPr id="56470" name="Rectangle 159"/>
            <p:cNvSpPr>
              <a:spLocks noChangeArrowheads="1"/>
            </p:cNvSpPr>
            <p:nvPr/>
          </p:nvSpPr>
          <p:spPr bwMode="auto">
            <a:xfrm>
              <a:off x="4642" y="2585"/>
              <a:ext cx="64" cy="15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cs-CZ" sz="1600">
                  <a:solidFill>
                    <a:srgbClr val="000000"/>
                  </a:solidFill>
                  <a:cs typeface="Arial" charset="0"/>
                </a:rPr>
                <a:t>s</a:t>
              </a:r>
            </a:p>
          </p:txBody>
        </p:sp>
        <p:sp>
          <p:nvSpPr>
            <p:cNvPr id="56471" name="Rectangle 160"/>
            <p:cNvSpPr>
              <a:spLocks noChangeArrowheads="1"/>
            </p:cNvSpPr>
            <p:nvPr/>
          </p:nvSpPr>
          <p:spPr bwMode="auto">
            <a:xfrm>
              <a:off x="4702" y="2585"/>
              <a:ext cx="35" cy="15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cs-CZ" sz="1600">
                  <a:solidFill>
                    <a:srgbClr val="000000"/>
                  </a:solidFill>
                  <a:cs typeface="Arial" charset="0"/>
                </a:rPr>
                <a:t> </a:t>
              </a:r>
            </a:p>
          </p:txBody>
        </p:sp>
        <p:sp>
          <p:nvSpPr>
            <p:cNvPr id="56472" name="Rectangle 161"/>
            <p:cNvSpPr>
              <a:spLocks noChangeArrowheads="1"/>
            </p:cNvSpPr>
            <p:nvPr/>
          </p:nvSpPr>
          <p:spPr bwMode="auto">
            <a:xfrm>
              <a:off x="4540" y="1833"/>
              <a:ext cx="64" cy="15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cs-CZ" sz="1600">
                  <a:solidFill>
                    <a:srgbClr val="000000"/>
                  </a:solidFill>
                  <a:cs typeface="Arial" charset="0"/>
                </a:rPr>
                <a:t>s</a:t>
              </a:r>
            </a:p>
          </p:txBody>
        </p:sp>
        <p:sp>
          <p:nvSpPr>
            <p:cNvPr id="56473" name="Rectangle 162"/>
            <p:cNvSpPr>
              <a:spLocks noChangeArrowheads="1"/>
            </p:cNvSpPr>
            <p:nvPr/>
          </p:nvSpPr>
          <p:spPr bwMode="auto">
            <a:xfrm>
              <a:off x="4600" y="1833"/>
              <a:ext cx="35" cy="15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cs-CZ" sz="1600">
                  <a:solidFill>
                    <a:srgbClr val="000000"/>
                  </a:solidFill>
                  <a:cs typeface="Arial" charset="0"/>
                </a:rPr>
                <a:t> </a:t>
              </a:r>
            </a:p>
          </p:txBody>
        </p:sp>
        <p:sp>
          <p:nvSpPr>
            <p:cNvPr id="56474" name="Rectangle 163"/>
            <p:cNvSpPr>
              <a:spLocks noChangeArrowheads="1"/>
            </p:cNvSpPr>
            <p:nvPr/>
          </p:nvSpPr>
          <p:spPr bwMode="auto">
            <a:xfrm>
              <a:off x="4259" y="1954"/>
              <a:ext cx="64" cy="15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cs-CZ" sz="1600">
                  <a:solidFill>
                    <a:srgbClr val="000000"/>
                  </a:solidFill>
                  <a:cs typeface="Arial" charset="0"/>
                </a:rPr>
                <a:t>s</a:t>
              </a:r>
            </a:p>
          </p:txBody>
        </p:sp>
        <p:sp>
          <p:nvSpPr>
            <p:cNvPr id="56475" name="Rectangle 164"/>
            <p:cNvSpPr>
              <a:spLocks noChangeArrowheads="1"/>
            </p:cNvSpPr>
            <p:nvPr/>
          </p:nvSpPr>
          <p:spPr bwMode="auto">
            <a:xfrm>
              <a:off x="4319" y="1954"/>
              <a:ext cx="35" cy="15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cs-CZ" sz="1600">
                  <a:solidFill>
                    <a:srgbClr val="000000"/>
                  </a:solidFill>
                  <a:cs typeface="Arial" charset="0"/>
                </a:rPr>
                <a:t> </a:t>
              </a:r>
            </a:p>
          </p:txBody>
        </p:sp>
        <p:sp>
          <p:nvSpPr>
            <p:cNvPr id="56476" name="Freeform 165"/>
            <p:cNvSpPr>
              <a:spLocks noChangeArrowheads="1"/>
            </p:cNvSpPr>
            <p:nvPr/>
          </p:nvSpPr>
          <p:spPr bwMode="auto">
            <a:xfrm>
              <a:off x="4115" y="1911"/>
              <a:ext cx="274" cy="293"/>
            </a:xfrm>
            <a:custGeom>
              <a:avLst/>
              <a:gdLst>
                <a:gd name="T0" fmla="*/ 0 w 1836"/>
                <a:gd name="T1" fmla="*/ 0 h 1837"/>
                <a:gd name="T2" fmla="*/ 0 w 1836"/>
                <a:gd name="T3" fmla="*/ 0 h 1837"/>
                <a:gd name="T4" fmla="*/ 0 w 1836"/>
                <a:gd name="T5" fmla="*/ 0 h 1837"/>
                <a:gd name="T6" fmla="*/ 0 w 1836"/>
                <a:gd name="T7" fmla="*/ 0 h 1837"/>
                <a:gd name="T8" fmla="*/ 0 w 1836"/>
                <a:gd name="T9" fmla="*/ 0 h 1837"/>
                <a:gd name="T10" fmla="*/ 0 w 1836"/>
                <a:gd name="T11" fmla="*/ 0 h 1837"/>
                <a:gd name="T12" fmla="*/ 0 w 1836"/>
                <a:gd name="T13" fmla="*/ 0 h 1837"/>
                <a:gd name="T14" fmla="*/ 0 w 1836"/>
                <a:gd name="T15" fmla="*/ 0 h 1837"/>
                <a:gd name="T16" fmla="*/ 0 w 1836"/>
                <a:gd name="T17" fmla="*/ 0 h 1837"/>
                <a:gd name="T18" fmla="*/ 0 w 1836"/>
                <a:gd name="T19" fmla="*/ 0 h 1837"/>
                <a:gd name="T20" fmla="*/ 0 w 1836"/>
                <a:gd name="T21" fmla="*/ 0 h 18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36"/>
                <a:gd name="T34" fmla="*/ 0 h 1837"/>
                <a:gd name="T35" fmla="*/ 1836 w 1836"/>
                <a:gd name="T36" fmla="*/ 1837 h 18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36" h="1837">
                  <a:moveTo>
                    <a:pt x="60" y="13"/>
                  </a:moveTo>
                  <a:lnTo>
                    <a:pt x="1624" y="1578"/>
                  </a:lnTo>
                  <a:cubicBezTo>
                    <a:pt x="1637" y="1591"/>
                    <a:pt x="1637" y="1612"/>
                    <a:pt x="1624" y="1625"/>
                  </a:cubicBezTo>
                  <a:cubicBezTo>
                    <a:pt x="1611" y="1638"/>
                    <a:pt x="1590" y="1638"/>
                    <a:pt x="1577" y="1625"/>
                  </a:cubicBezTo>
                  <a:lnTo>
                    <a:pt x="13" y="60"/>
                  </a:lnTo>
                  <a:cubicBezTo>
                    <a:pt x="0" y="47"/>
                    <a:pt x="0" y="26"/>
                    <a:pt x="13" y="13"/>
                  </a:cubicBezTo>
                  <a:cubicBezTo>
                    <a:pt x="26" y="0"/>
                    <a:pt x="47" y="0"/>
                    <a:pt x="60" y="13"/>
                  </a:cubicBezTo>
                  <a:close/>
                  <a:moveTo>
                    <a:pt x="1648" y="1460"/>
                  </a:moveTo>
                  <a:lnTo>
                    <a:pt x="1836" y="1837"/>
                  </a:lnTo>
                  <a:lnTo>
                    <a:pt x="1459" y="1648"/>
                  </a:lnTo>
                  <a:lnTo>
                    <a:pt x="1648" y="1460"/>
                  </a:lnTo>
                  <a:close/>
                </a:path>
              </a:pathLst>
            </a:custGeom>
            <a:solidFill>
              <a:srgbClr val="000000"/>
            </a:solidFill>
            <a:ln w="1440" cap="sq">
              <a:solidFill>
                <a:srgbClr val="00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6477" name="Rectangle 166"/>
            <p:cNvSpPr>
              <a:spLocks noChangeArrowheads="1"/>
            </p:cNvSpPr>
            <p:nvPr/>
          </p:nvSpPr>
          <p:spPr bwMode="auto">
            <a:xfrm>
              <a:off x="3698" y="1941"/>
              <a:ext cx="42" cy="15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cs-CZ" sz="1600">
                  <a:solidFill>
                    <a:srgbClr val="000000"/>
                  </a:solidFill>
                  <a:cs typeface="Arial" charset="0"/>
                </a:rPr>
                <a:t>r</a:t>
              </a:r>
            </a:p>
          </p:txBody>
        </p:sp>
        <p:sp>
          <p:nvSpPr>
            <p:cNvPr id="56478" name="Rectangle 167"/>
            <p:cNvSpPr>
              <a:spLocks noChangeArrowheads="1"/>
            </p:cNvSpPr>
            <p:nvPr/>
          </p:nvSpPr>
          <p:spPr bwMode="auto">
            <a:xfrm>
              <a:off x="3738" y="1941"/>
              <a:ext cx="35" cy="15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cs-CZ" sz="1600">
                  <a:solidFill>
                    <a:srgbClr val="000000"/>
                  </a:solidFill>
                  <a:cs typeface="Arial" charset="0"/>
                </a:rPr>
                <a:t> </a:t>
              </a:r>
            </a:p>
          </p:txBody>
        </p:sp>
        <p:sp>
          <p:nvSpPr>
            <p:cNvPr id="56479" name="Rectangle 168"/>
            <p:cNvSpPr>
              <a:spLocks noChangeArrowheads="1"/>
            </p:cNvSpPr>
            <p:nvPr/>
          </p:nvSpPr>
          <p:spPr bwMode="auto">
            <a:xfrm>
              <a:off x="3357" y="1193"/>
              <a:ext cx="64" cy="15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cs-CZ" sz="1600">
                  <a:solidFill>
                    <a:srgbClr val="000000"/>
                  </a:solidFill>
                  <a:cs typeface="Arial" charset="0"/>
                </a:rPr>
                <a:t>s</a:t>
              </a:r>
            </a:p>
          </p:txBody>
        </p:sp>
        <p:sp>
          <p:nvSpPr>
            <p:cNvPr id="56480" name="Rectangle 169"/>
            <p:cNvSpPr>
              <a:spLocks noChangeArrowheads="1"/>
            </p:cNvSpPr>
            <p:nvPr/>
          </p:nvSpPr>
          <p:spPr bwMode="auto">
            <a:xfrm>
              <a:off x="3417" y="1193"/>
              <a:ext cx="35" cy="15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cs-CZ" sz="1600">
                  <a:solidFill>
                    <a:srgbClr val="000000"/>
                  </a:solidFill>
                  <a:cs typeface="Arial" charset="0"/>
                </a:rPr>
                <a:t> </a:t>
              </a:r>
            </a:p>
          </p:txBody>
        </p:sp>
        <p:sp>
          <p:nvSpPr>
            <p:cNvPr id="56481" name="Rectangle 170"/>
            <p:cNvSpPr>
              <a:spLocks noChangeArrowheads="1"/>
            </p:cNvSpPr>
            <p:nvPr/>
          </p:nvSpPr>
          <p:spPr bwMode="auto">
            <a:xfrm>
              <a:off x="2331" y="1456"/>
              <a:ext cx="42" cy="15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cs-CZ" sz="1600">
                  <a:solidFill>
                    <a:srgbClr val="000000"/>
                  </a:solidFill>
                  <a:cs typeface="Arial" charset="0"/>
                </a:rPr>
                <a:t>r</a:t>
              </a:r>
            </a:p>
          </p:txBody>
        </p:sp>
        <p:sp>
          <p:nvSpPr>
            <p:cNvPr id="56482" name="Rectangle 171"/>
            <p:cNvSpPr>
              <a:spLocks noChangeArrowheads="1"/>
            </p:cNvSpPr>
            <p:nvPr/>
          </p:nvSpPr>
          <p:spPr bwMode="auto">
            <a:xfrm>
              <a:off x="2370" y="1456"/>
              <a:ext cx="35" cy="15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cs-CZ" sz="1600">
                  <a:solidFill>
                    <a:srgbClr val="000000"/>
                  </a:solidFill>
                  <a:cs typeface="Arial" charset="0"/>
                </a:rPr>
                <a:t> </a:t>
              </a:r>
            </a:p>
          </p:txBody>
        </p:sp>
        <p:sp>
          <p:nvSpPr>
            <p:cNvPr id="56483" name="Rectangle 172"/>
            <p:cNvSpPr>
              <a:spLocks noChangeArrowheads="1"/>
            </p:cNvSpPr>
            <p:nvPr/>
          </p:nvSpPr>
          <p:spPr bwMode="auto">
            <a:xfrm>
              <a:off x="4038" y="1520"/>
              <a:ext cx="42" cy="15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cs-CZ" sz="1600">
                  <a:solidFill>
                    <a:srgbClr val="000000"/>
                  </a:solidFill>
                  <a:cs typeface="Arial" charset="0"/>
                </a:rPr>
                <a:t>r</a:t>
              </a:r>
            </a:p>
          </p:txBody>
        </p:sp>
        <p:sp>
          <p:nvSpPr>
            <p:cNvPr id="56484" name="Rectangle 173"/>
            <p:cNvSpPr>
              <a:spLocks noChangeArrowheads="1"/>
            </p:cNvSpPr>
            <p:nvPr/>
          </p:nvSpPr>
          <p:spPr bwMode="auto">
            <a:xfrm>
              <a:off x="4077" y="1520"/>
              <a:ext cx="35" cy="15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cs-CZ" sz="1600">
                  <a:solidFill>
                    <a:srgbClr val="000000"/>
                  </a:solidFill>
                  <a:cs typeface="Arial" charset="0"/>
                </a:rPr>
                <a:t> </a:t>
              </a:r>
            </a:p>
          </p:txBody>
        </p:sp>
        <p:sp>
          <p:nvSpPr>
            <p:cNvPr id="56485" name="Freeform 174"/>
            <p:cNvSpPr>
              <a:spLocks noChangeArrowheads="1"/>
            </p:cNvSpPr>
            <p:nvPr/>
          </p:nvSpPr>
          <p:spPr bwMode="auto">
            <a:xfrm>
              <a:off x="2685" y="1438"/>
              <a:ext cx="445" cy="265"/>
            </a:xfrm>
            <a:custGeom>
              <a:avLst/>
              <a:gdLst>
                <a:gd name="T0" fmla="*/ 0 w 2985"/>
                <a:gd name="T1" fmla="*/ 0 h 1665"/>
                <a:gd name="T2" fmla="*/ 0 w 2985"/>
                <a:gd name="T3" fmla="*/ 0 h 1665"/>
                <a:gd name="T4" fmla="*/ 0 w 2985"/>
                <a:gd name="T5" fmla="*/ 0 h 1665"/>
                <a:gd name="T6" fmla="*/ 0 w 2985"/>
                <a:gd name="T7" fmla="*/ 0 h 1665"/>
                <a:gd name="T8" fmla="*/ 0 w 2985"/>
                <a:gd name="T9" fmla="*/ 0 h 1665"/>
                <a:gd name="T10" fmla="*/ 0 w 2985"/>
                <a:gd name="T11" fmla="*/ 0 h 1665"/>
                <a:gd name="T12" fmla="*/ 0 w 2985"/>
                <a:gd name="T13" fmla="*/ 0 h 1665"/>
                <a:gd name="T14" fmla="*/ 0 w 2985"/>
                <a:gd name="T15" fmla="*/ 0 h 1665"/>
                <a:gd name="T16" fmla="*/ 0 w 2985"/>
                <a:gd name="T17" fmla="*/ 0 h 1665"/>
                <a:gd name="T18" fmla="*/ 0 w 2985"/>
                <a:gd name="T19" fmla="*/ 0 h 1665"/>
                <a:gd name="T20" fmla="*/ 0 w 2985"/>
                <a:gd name="T21" fmla="*/ 0 h 166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85"/>
                <a:gd name="T34" fmla="*/ 0 h 1665"/>
                <a:gd name="T35" fmla="*/ 2985 w 2985"/>
                <a:gd name="T36" fmla="*/ 1665 h 166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85" h="1665">
                  <a:moveTo>
                    <a:pt x="2931" y="1656"/>
                  </a:moveTo>
                  <a:lnTo>
                    <a:pt x="159" y="126"/>
                  </a:lnTo>
                  <a:cubicBezTo>
                    <a:pt x="143" y="117"/>
                    <a:pt x="137" y="96"/>
                    <a:pt x="146" y="80"/>
                  </a:cubicBezTo>
                  <a:cubicBezTo>
                    <a:pt x="155" y="64"/>
                    <a:pt x="175" y="58"/>
                    <a:pt x="191" y="67"/>
                  </a:cubicBezTo>
                  <a:lnTo>
                    <a:pt x="2963" y="1597"/>
                  </a:lnTo>
                  <a:cubicBezTo>
                    <a:pt x="2979" y="1606"/>
                    <a:pt x="2985" y="1626"/>
                    <a:pt x="2976" y="1643"/>
                  </a:cubicBezTo>
                  <a:cubicBezTo>
                    <a:pt x="2967" y="1659"/>
                    <a:pt x="2947" y="1665"/>
                    <a:pt x="2931" y="1656"/>
                  </a:cubicBezTo>
                  <a:close/>
                  <a:moveTo>
                    <a:pt x="169" y="245"/>
                  </a:moveTo>
                  <a:lnTo>
                    <a:pt x="0" y="0"/>
                  </a:lnTo>
                  <a:lnTo>
                    <a:pt x="298" y="12"/>
                  </a:lnTo>
                  <a:lnTo>
                    <a:pt x="169" y="245"/>
                  </a:lnTo>
                  <a:close/>
                </a:path>
              </a:pathLst>
            </a:custGeom>
            <a:solidFill>
              <a:srgbClr val="000000"/>
            </a:solidFill>
            <a:ln w="1440" cap="sq">
              <a:solidFill>
                <a:srgbClr val="00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6486" name="Rectangle 175"/>
            <p:cNvSpPr>
              <a:spLocks noChangeArrowheads="1"/>
            </p:cNvSpPr>
            <p:nvPr/>
          </p:nvSpPr>
          <p:spPr bwMode="auto">
            <a:xfrm>
              <a:off x="3332" y="1462"/>
              <a:ext cx="42" cy="15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cs-CZ" sz="1600">
                  <a:solidFill>
                    <a:srgbClr val="000000"/>
                  </a:solidFill>
                  <a:cs typeface="Arial" charset="0"/>
                </a:rPr>
                <a:t>r</a:t>
              </a:r>
            </a:p>
          </p:txBody>
        </p:sp>
        <p:sp>
          <p:nvSpPr>
            <p:cNvPr id="56487" name="Rectangle 176"/>
            <p:cNvSpPr>
              <a:spLocks noChangeArrowheads="1"/>
            </p:cNvSpPr>
            <p:nvPr/>
          </p:nvSpPr>
          <p:spPr bwMode="auto">
            <a:xfrm>
              <a:off x="3371" y="1462"/>
              <a:ext cx="35" cy="15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cs-CZ" sz="1600">
                  <a:solidFill>
                    <a:srgbClr val="000000"/>
                  </a:solidFill>
                  <a:cs typeface="Arial" charset="0"/>
                </a:rPr>
                <a:t> </a:t>
              </a:r>
            </a:p>
          </p:txBody>
        </p:sp>
      </p:grpSp>
      <p:sp>
        <p:nvSpPr>
          <p:cNvPr id="56324" name="Text Box 177"/>
          <p:cNvSpPr txBox="1">
            <a:spLocks noChangeArrowheads="1"/>
          </p:cNvSpPr>
          <p:nvPr/>
        </p:nvSpPr>
        <p:spPr bwMode="auto">
          <a:xfrm>
            <a:off x="6156325" y="3429000"/>
            <a:ext cx="2889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800">
                <a:solidFill>
                  <a:srgbClr val="000000"/>
                </a:solidFill>
                <a:cs typeface="Arial" charset="0"/>
              </a:rPr>
              <a:t>s</a:t>
            </a:r>
          </a:p>
        </p:txBody>
      </p:sp>
      <p:sp>
        <p:nvSpPr>
          <p:cNvPr id="56325" name="Text Box 178"/>
          <p:cNvSpPr txBox="1">
            <a:spLocks noChangeArrowheads="1"/>
          </p:cNvSpPr>
          <p:nvPr/>
        </p:nvSpPr>
        <p:spPr bwMode="auto">
          <a:xfrm>
            <a:off x="971550" y="5589588"/>
            <a:ext cx="288925" cy="368300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800">
                <a:solidFill>
                  <a:srgbClr val="000000"/>
                </a:solidFill>
                <a:cs typeface="Arial" charset="0"/>
              </a:rPr>
              <a:t>a</a:t>
            </a:r>
          </a:p>
        </p:txBody>
      </p:sp>
      <p:sp>
        <p:nvSpPr>
          <p:cNvPr id="56326" name="Text Box 179"/>
          <p:cNvSpPr txBox="1">
            <a:spLocks noChangeArrowheads="1"/>
          </p:cNvSpPr>
          <p:nvPr/>
        </p:nvSpPr>
        <p:spPr bwMode="auto">
          <a:xfrm>
            <a:off x="1908175" y="5589588"/>
            <a:ext cx="288925" cy="368300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800">
                <a:solidFill>
                  <a:srgbClr val="000000"/>
                </a:solidFill>
                <a:cs typeface="Arial" charset="0"/>
              </a:rPr>
              <a:t>b</a:t>
            </a:r>
          </a:p>
        </p:txBody>
      </p:sp>
      <p:sp>
        <p:nvSpPr>
          <p:cNvPr id="56327" name="Line 180"/>
          <p:cNvSpPr>
            <a:spLocks noChangeShapeType="1"/>
          </p:cNvSpPr>
          <p:nvPr/>
        </p:nvSpPr>
        <p:spPr bwMode="auto">
          <a:xfrm>
            <a:off x="1260475" y="5805488"/>
            <a:ext cx="647700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56328" name="Text Box 181"/>
          <p:cNvSpPr txBox="1">
            <a:spLocks noChangeArrowheads="1"/>
          </p:cNvSpPr>
          <p:nvPr/>
        </p:nvSpPr>
        <p:spPr bwMode="auto">
          <a:xfrm>
            <a:off x="6227763" y="2420938"/>
            <a:ext cx="288925" cy="3683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800">
                <a:solidFill>
                  <a:srgbClr val="000000"/>
                </a:solidFill>
                <a:cs typeface="Arial" charset="0"/>
              </a:rPr>
              <a:t>s</a:t>
            </a:r>
          </a:p>
        </p:txBody>
      </p:sp>
      <p:sp>
        <p:nvSpPr>
          <p:cNvPr id="56329" name="Text Box 182"/>
          <p:cNvSpPr txBox="1">
            <a:spLocks noChangeArrowheads="1"/>
          </p:cNvSpPr>
          <p:nvPr/>
        </p:nvSpPr>
        <p:spPr bwMode="auto">
          <a:xfrm>
            <a:off x="323850" y="6130925"/>
            <a:ext cx="3384550" cy="950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0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600">
                <a:solidFill>
                  <a:srgbClr val="000000"/>
                </a:solidFill>
                <a:cs typeface="Arial" charset="0"/>
              </a:rPr>
              <a:t>If a is getting stronger, b also does if a is getting weaker, b also does</a:t>
            </a:r>
          </a:p>
          <a:p>
            <a:pPr>
              <a:spcBef>
                <a:spcPts val="10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16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6330" name="Text Box 183"/>
          <p:cNvSpPr txBox="1">
            <a:spLocks noChangeArrowheads="1"/>
          </p:cNvSpPr>
          <p:nvPr/>
        </p:nvSpPr>
        <p:spPr bwMode="auto">
          <a:xfrm>
            <a:off x="4932363" y="5624513"/>
            <a:ext cx="288925" cy="368300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800">
                <a:solidFill>
                  <a:srgbClr val="000000"/>
                </a:solidFill>
                <a:cs typeface="Arial" charset="0"/>
              </a:rPr>
              <a:t>a</a:t>
            </a:r>
          </a:p>
        </p:txBody>
      </p:sp>
      <p:sp>
        <p:nvSpPr>
          <p:cNvPr id="56331" name="Text Box 184"/>
          <p:cNvSpPr txBox="1">
            <a:spLocks noChangeArrowheads="1"/>
          </p:cNvSpPr>
          <p:nvPr/>
        </p:nvSpPr>
        <p:spPr bwMode="auto">
          <a:xfrm>
            <a:off x="5868988" y="5624513"/>
            <a:ext cx="288925" cy="368300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800">
                <a:solidFill>
                  <a:srgbClr val="000000"/>
                </a:solidFill>
                <a:cs typeface="Arial" charset="0"/>
              </a:rPr>
              <a:t>b</a:t>
            </a:r>
          </a:p>
        </p:txBody>
      </p:sp>
      <p:sp>
        <p:nvSpPr>
          <p:cNvPr id="56332" name="Line 185"/>
          <p:cNvSpPr>
            <a:spLocks noChangeShapeType="1"/>
          </p:cNvSpPr>
          <p:nvPr/>
        </p:nvSpPr>
        <p:spPr bwMode="auto">
          <a:xfrm>
            <a:off x="5221288" y="5840413"/>
            <a:ext cx="647700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56333" name="Text Box 186"/>
          <p:cNvSpPr txBox="1">
            <a:spLocks noChangeArrowheads="1"/>
          </p:cNvSpPr>
          <p:nvPr/>
        </p:nvSpPr>
        <p:spPr bwMode="auto">
          <a:xfrm>
            <a:off x="6948488" y="5516563"/>
            <a:ext cx="2889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800">
                <a:solidFill>
                  <a:srgbClr val="000000"/>
                </a:solidFill>
                <a:cs typeface="Arial" charset="0"/>
              </a:rPr>
              <a:t>r</a:t>
            </a:r>
          </a:p>
        </p:txBody>
      </p:sp>
      <p:sp>
        <p:nvSpPr>
          <p:cNvPr id="56334" name="Text Box 187"/>
          <p:cNvSpPr txBox="1">
            <a:spLocks noChangeArrowheads="1"/>
          </p:cNvSpPr>
          <p:nvPr/>
        </p:nvSpPr>
        <p:spPr bwMode="auto">
          <a:xfrm>
            <a:off x="4500563" y="6165850"/>
            <a:ext cx="4032250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0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600">
                <a:solidFill>
                  <a:srgbClr val="000000"/>
                </a:solidFill>
                <a:cs typeface="Arial" charset="0"/>
              </a:rPr>
              <a:t>If a is getting weaker, b is getting stronger if a is getting stronger, b is getting weaker</a:t>
            </a:r>
          </a:p>
        </p:txBody>
      </p:sp>
      <p:sp>
        <p:nvSpPr>
          <p:cNvPr id="56335" name="Text Box 188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800">
                <a:solidFill>
                  <a:srgbClr val="000000"/>
                </a:solidFill>
                <a:latin typeface="Times New Roman" pitchFamily="16" charset="0"/>
              </a:rPr>
              <a:t>Undesirable consequences of object thinking    (RPC + fine grained interfaces)</a:t>
            </a:r>
          </a:p>
        </p:txBody>
      </p:sp>
      <p:sp>
        <p:nvSpPr>
          <p:cNvPr id="56336" name="Line 189"/>
          <p:cNvSpPr>
            <a:spLocks noChangeShapeType="1"/>
          </p:cNvSpPr>
          <p:nvPr/>
        </p:nvSpPr>
        <p:spPr bwMode="auto">
          <a:xfrm>
            <a:off x="6877050" y="5805488"/>
            <a:ext cx="503238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56337" name="Text Box 190"/>
          <p:cNvSpPr txBox="1">
            <a:spLocks noChangeArrowheads="1"/>
          </p:cNvSpPr>
          <p:nvPr/>
        </p:nvSpPr>
        <p:spPr bwMode="auto">
          <a:xfrm>
            <a:off x="5435600" y="5516563"/>
            <a:ext cx="2889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800">
                <a:solidFill>
                  <a:srgbClr val="000000"/>
                </a:solidFill>
                <a:cs typeface="Arial" charset="0"/>
              </a:rPr>
              <a:t>r</a:t>
            </a:r>
          </a:p>
        </p:txBody>
      </p:sp>
      <p:sp>
        <p:nvSpPr>
          <p:cNvPr id="56338" name="Line 191"/>
          <p:cNvSpPr>
            <a:spLocks noChangeShapeType="1"/>
          </p:cNvSpPr>
          <p:nvPr/>
        </p:nvSpPr>
        <p:spPr bwMode="auto">
          <a:xfrm>
            <a:off x="7667625" y="5734050"/>
            <a:ext cx="504825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56339" name="Line 192"/>
          <p:cNvSpPr>
            <a:spLocks noChangeShapeType="1"/>
          </p:cNvSpPr>
          <p:nvPr/>
        </p:nvSpPr>
        <p:spPr bwMode="auto">
          <a:xfrm flipH="1">
            <a:off x="7666038" y="6021388"/>
            <a:ext cx="436562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56340" name="Text Box 193"/>
          <p:cNvSpPr txBox="1">
            <a:spLocks noChangeArrowheads="1"/>
          </p:cNvSpPr>
          <p:nvPr/>
        </p:nvSpPr>
        <p:spPr bwMode="auto">
          <a:xfrm>
            <a:off x="7812088" y="5445125"/>
            <a:ext cx="2889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800">
                <a:solidFill>
                  <a:srgbClr val="000000"/>
                </a:solidFill>
                <a:cs typeface="Arial" charset="0"/>
              </a:rPr>
              <a:t>r</a:t>
            </a:r>
          </a:p>
        </p:txBody>
      </p:sp>
      <p:sp>
        <p:nvSpPr>
          <p:cNvPr id="56341" name="Text Box 194"/>
          <p:cNvSpPr txBox="1">
            <a:spLocks noChangeArrowheads="1"/>
          </p:cNvSpPr>
          <p:nvPr/>
        </p:nvSpPr>
        <p:spPr bwMode="auto">
          <a:xfrm>
            <a:off x="7812088" y="5734050"/>
            <a:ext cx="2889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800">
                <a:solidFill>
                  <a:srgbClr val="000000"/>
                </a:solidFill>
                <a:cs typeface="Arial" charset="0"/>
              </a:rPr>
              <a:t>r</a:t>
            </a:r>
          </a:p>
        </p:txBody>
      </p:sp>
      <p:sp>
        <p:nvSpPr>
          <p:cNvPr id="56342" name="Rectangle 195"/>
          <p:cNvSpPr>
            <a:spLocks noChangeArrowheads="1"/>
          </p:cNvSpPr>
          <p:nvPr/>
        </p:nvSpPr>
        <p:spPr bwMode="auto">
          <a:xfrm>
            <a:off x="2700338" y="3429000"/>
            <a:ext cx="1366837" cy="360363"/>
          </a:xfrm>
          <a:prstGeom prst="rect">
            <a:avLst/>
          </a:prstGeom>
          <a:solidFill>
            <a:srgbClr val="FFFF99">
              <a:alpha val="39999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6343" name="Text Box 196"/>
          <p:cNvSpPr txBox="1">
            <a:spLocks noChangeArrowheads="1"/>
          </p:cNvSpPr>
          <p:nvPr/>
        </p:nvSpPr>
        <p:spPr bwMode="auto">
          <a:xfrm>
            <a:off x="5724525" y="2636838"/>
            <a:ext cx="2889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800">
                <a:solidFill>
                  <a:srgbClr val="000000"/>
                </a:solidFill>
                <a:cs typeface="Arial" charset="0"/>
              </a:rPr>
              <a:t>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511930E-E2E4-45BE-94F9-6B6293D359EE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6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7827" name="Text Box 2"/>
          <p:cNvSpPr txBox="1">
            <a:spLocks noChangeArrowheads="1"/>
          </p:cNvSpPr>
          <p:nvPr/>
        </p:nvSpPr>
        <p:spPr bwMode="auto">
          <a:xfrm>
            <a:off x="611188" y="1268413"/>
            <a:ext cx="1512887" cy="368300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800">
                <a:solidFill>
                  <a:srgbClr val="000000"/>
                </a:solidFill>
                <a:latin typeface="Times New Roman" pitchFamily="16" charset="0"/>
              </a:rPr>
              <a:t>IS Operativy</a:t>
            </a:r>
          </a:p>
        </p:txBody>
      </p:sp>
      <p:sp>
        <p:nvSpPr>
          <p:cNvPr id="77828" name="Line 3"/>
          <p:cNvSpPr>
            <a:spLocks noChangeShapeType="1"/>
          </p:cNvSpPr>
          <p:nvPr/>
        </p:nvSpPr>
        <p:spPr bwMode="auto">
          <a:xfrm flipV="1">
            <a:off x="3851920" y="2852936"/>
            <a:ext cx="2520876" cy="2232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7829" name="Text Box 4"/>
          <p:cNvSpPr txBox="1">
            <a:spLocks noChangeArrowheads="1"/>
          </p:cNvSpPr>
          <p:nvPr/>
        </p:nvSpPr>
        <p:spPr bwMode="auto">
          <a:xfrm>
            <a:off x="3995936" y="2348880"/>
            <a:ext cx="2592388" cy="55399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" tIns="0" rIns="18000" bIns="0">
            <a:spAutoFit/>
          </a:bodyPr>
          <a:lstStyle/>
          <a:p>
            <a:pPr algn="ctr"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800" dirty="0" smtClean="0">
                <a:solidFill>
                  <a:srgbClr val="000000"/>
                </a:solidFill>
                <a:latin typeface="Times New Roman" pitchFamily="16" charset="0"/>
              </a:rPr>
              <a:t>Filosofie toků dat </a:t>
            </a:r>
            <a:r>
              <a:rPr lang="cs-CZ" sz="1800" dirty="0">
                <a:solidFill>
                  <a:srgbClr val="000000"/>
                </a:solidFill>
                <a:latin typeface="Times New Roman" pitchFamily="16" charset="0"/>
              </a:rPr>
              <a:t>Historická a externí data</a:t>
            </a:r>
          </a:p>
        </p:txBody>
      </p:sp>
      <p:sp>
        <p:nvSpPr>
          <p:cNvPr id="77830" name="Line 5"/>
          <p:cNvSpPr>
            <a:spLocks noChangeShapeType="1"/>
          </p:cNvSpPr>
          <p:nvPr/>
        </p:nvSpPr>
        <p:spPr bwMode="auto">
          <a:xfrm flipV="1">
            <a:off x="3760788" y="2274888"/>
            <a:ext cx="2540000" cy="23812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7831" name="Line 6"/>
          <p:cNvSpPr>
            <a:spLocks noChangeShapeType="1"/>
          </p:cNvSpPr>
          <p:nvPr/>
        </p:nvSpPr>
        <p:spPr bwMode="auto">
          <a:xfrm>
            <a:off x="1476375" y="1628775"/>
            <a:ext cx="1079500" cy="12954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77832" name="Line 7"/>
          <p:cNvSpPr>
            <a:spLocks noChangeShapeType="1"/>
          </p:cNvSpPr>
          <p:nvPr/>
        </p:nvSpPr>
        <p:spPr bwMode="auto">
          <a:xfrm>
            <a:off x="468313" y="6308725"/>
            <a:ext cx="863600" cy="1588"/>
          </a:xfrm>
          <a:prstGeom prst="line">
            <a:avLst/>
          </a:prstGeom>
          <a:noFill/>
          <a:ln w="5076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77834" name="Text Box 9"/>
          <p:cNvSpPr txBox="1">
            <a:spLocks noChangeArrowheads="1"/>
          </p:cNvSpPr>
          <p:nvPr/>
        </p:nvSpPr>
        <p:spPr bwMode="auto">
          <a:xfrm>
            <a:off x="6589713" y="1068388"/>
            <a:ext cx="720725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>
                <a:solidFill>
                  <a:srgbClr val="000000"/>
                </a:solidFill>
                <a:latin typeface="Times New Roman" pitchFamily="16" charset="0"/>
              </a:rPr>
              <a:t>Svět</a:t>
            </a:r>
          </a:p>
        </p:txBody>
      </p:sp>
      <p:sp>
        <p:nvSpPr>
          <p:cNvPr id="77835" name="Line 10"/>
          <p:cNvSpPr>
            <a:spLocks noChangeShapeType="1"/>
          </p:cNvSpPr>
          <p:nvPr/>
        </p:nvSpPr>
        <p:spPr bwMode="auto">
          <a:xfrm>
            <a:off x="5435600" y="1484313"/>
            <a:ext cx="1588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77836" name="Line 11"/>
          <p:cNvSpPr>
            <a:spLocks noChangeShapeType="1"/>
          </p:cNvSpPr>
          <p:nvPr/>
        </p:nvSpPr>
        <p:spPr bwMode="auto">
          <a:xfrm flipH="1">
            <a:off x="5075238" y="1600200"/>
            <a:ext cx="1298575" cy="647700"/>
          </a:xfrm>
          <a:prstGeom prst="line">
            <a:avLst/>
          </a:prstGeom>
          <a:noFill/>
          <a:ln w="5724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77837" name="Text Box 12"/>
          <p:cNvSpPr txBox="1">
            <a:spLocks noChangeArrowheads="1"/>
          </p:cNvSpPr>
          <p:nvPr/>
        </p:nvSpPr>
        <p:spPr bwMode="auto">
          <a:xfrm>
            <a:off x="5076825" y="3716338"/>
            <a:ext cx="2374900" cy="825500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>
                <a:solidFill>
                  <a:srgbClr val="000000"/>
                </a:solidFill>
                <a:latin typeface="Times New Roman" pitchFamily="16" charset="0"/>
              </a:rPr>
              <a:t>Presentace dat Datový sklad</a:t>
            </a:r>
          </a:p>
        </p:txBody>
      </p:sp>
      <p:sp>
        <p:nvSpPr>
          <p:cNvPr id="77838" name="Line 13"/>
          <p:cNvSpPr>
            <a:spLocks noChangeShapeType="1"/>
          </p:cNvSpPr>
          <p:nvPr/>
        </p:nvSpPr>
        <p:spPr bwMode="auto">
          <a:xfrm flipH="1">
            <a:off x="6731000" y="1628775"/>
            <a:ext cx="219075" cy="2133600"/>
          </a:xfrm>
          <a:prstGeom prst="line">
            <a:avLst/>
          </a:prstGeom>
          <a:noFill/>
          <a:ln w="2556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77839" name="Line 14"/>
          <p:cNvSpPr>
            <a:spLocks noChangeShapeType="1"/>
          </p:cNvSpPr>
          <p:nvPr/>
        </p:nvSpPr>
        <p:spPr bwMode="auto">
          <a:xfrm>
            <a:off x="1889125" y="3448050"/>
            <a:ext cx="2160588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7840" name="Text Box 15"/>
          <p:cNvSpPr txBox="1">
            <a:spLocks noChangeArrowheads="1"/>
          </p:cNvSpPr>
          <p:nvPr/>
        </p:nvSpPr>
        <p:spPr bwMode="auto">
          <a:xfrm>
            <a:off x="1908175" y="3068638"/>
            <a:ext cx="2232025" cy="274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" tIns="0" rIns="18000" bIns="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800">
                <a:solidFill>
                  <a:srgbClr val="000000"/>
                </a:solidFill>
                <a:latin typeface="Times New Roman" pitchFamily="16" charset="0"/>
              </a:rPr>
              <a:t>Aktuální data operativy</a:t>
            </a:r>
          </a:p>
        </p:txBody>
      </p:sp>
      <p:sp>
        <p:nvSpPr>
          <p:cNvPr id="77841" name="Line 16"/>
          <p:cNvSpPr>
            <a:spLocks noChangeShapeType="1"/>
          </p:cNvSpPr>
          <p:nvPr/>
        </p:nvSpPr>
        <p:spPr bwMode="auto">
          <a:xfrm>
            <a:off x="1889125" y="3016250"/>
            <a:ext cx="2232025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7842" name="Line 17"/>
          <p:cNvSpPr>
            <a:spLocks noChangeShapeType="1"/>
          </p:cNvSpPr>
          <p:nvPr/>
        </p:nvSpPr>
        <p:spPr bwMode="auto">
          <a:xfrm>
            <a:off x="5292725" y="2708275"/>
            <a:ext cx="792163" cy="1008063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77843" name="Line 18"/>
          <p:cNvSpPr>
            <a:spLocks noChangeShapeType="1"/>
          </p:cNvSpPr>
          <p:nvPr/>
        </p:nvSpPr>
        <p:spPr bwMode="auto">
          <a:xfrm>
            <a:off x="3132138" y="3500438"/>
            <a:ext cx="1871662" cy="4333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pic>
        <p:nvPicPr>
          <p:cNvPr id="77844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4292600"/>
            <a:ext cx="333375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7845" name="Text Box 20"/>
          <p:cNvSpPr txBox="1">
            <a:spLocks noChangeArrowheads="1"/>
          </p:cNvSpPr>
          <p:nvPr/>
        </p:nvSpPr>
        <p:spPr bwMode="auto">
          <a:xfrm>
            <a:off x="1042988" y="5013325"/>
            <a:ext cx="1800225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>
                <a:solidFill>
                  <a:srgbClr val="000000"/>
                </a:solidFill>
                <a:latin typeface="Times New Roman" pitchFamily="16" charset="0"/>
              </a:rPr>
              <a:t>Management</a:t>
            </a:r>
          </a:p>
        </p:txBody>
      </p:sp>
      <p:sp>
        <p:nvSpPr>
          <p:cNvPr id="77846" name="Line 21"/>
          <p:cNvSpPr>
            <a:spLocks noChangeShapeType="1"/>
          </p:cNvSpPr>
          <p:nvPr/>
        </p:nvSpPr>
        <p:spPr bwMode="auto">
          <a:xfrm flipV="1">
            <a:off x="2124075" y="4219575"/>
            <a:ext cx="2808288" cy="36353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77847" name="Line 22"/>
          <p:cNvSpPr>
            <a:spLocks noChangeShapeType="1"/>
          </p:cNvSpPr>
          <p:nvPr/>
        </p:nvSpPr>
        <p:spPr bwMode="auto">
          <a:xfrm flipH="1" flipV="1">
            <a:off x="1041400" y="1627188"/>
            <a:ext cx="795338" cy="2595562"/>
          </a:xfrm>
          <a:prstGeom prst="line">
            <a:avLst/>
          </a:prstGeom>
          <a:noFill/>
          <a:ln w="381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77848" name="Text Box 23"/>
          <p:cNvSpPr txBox="1">
            <a:spLocks noChangeArrowheads="1"/>
          </p:cNvSpPr>
          <p:nvPr/>
        </p:nvSpPr>
        <p:spPr bwMode="auto">
          <a:xfrm>
            <a:off x="395288" y="2420938"/>
            <a:ext cx="1728787" cy="37782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18000" tIns="36000" rIns="0" bIns="36000">
            <a:spAutoFit/>
          </a:bodyPr>
          <a:lstStyle/>
          <a:p>
            <a:pPr>
              <a:spcBef>
                <a:spcPts val="1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>
                <a:solidFill>
                  <a:srgbClr val="000000"/>
                </a:solidFill>
                <a:latin typeface="Times New Roman" pitchFamily="16" charset="0"/>
              </a:rPr>
              <a:t>Dotazy, příkazy</a:t>
            </a:r>
          </a:p>
        </p:txBody>
      </p:sp>
      <p:sp>
        <p:nvSpPr>
          <p:cNvPr id="77849" name="Text Box 24"/>
          <p:cNvSpPr txBox="1">
            <a:spLocks noChangeArrowheads="1"/>
          </p:cNvSpPr>
          <p:nvPr/>
        </p:nvSpPr>
        <p:spPr bwMode="auto">
          <a:xfrm>
            <a:off x="3492500" y="4797425"/>
            <a:ext cx="2303463" cy="844550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54000" tIns="10800" rIns="54000" bIns="10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800">
                <a:solidFill>
                  <a:srgbClr val="000000"/>
                </a:solidFill>
                <a:latin typeface="Times New Roman" pitchFamily="16" charset="0"/>
              </a:rPr>
              <a:t>Presentační aplikace, například EXCEL,OLAP</a:t>
            </a:r>
          </a:p>
        </p:txBody>
      </p:sp>
      <p:sp>
        <p:nvSpPr>
          <p:cNvPr id="77850" name="Line 25"/>
          <p:cNvSpPr>
            <a:spLocks noChangeShapeType="1"/>
          </p:cNvSpPr>
          <p:nvPr/>
        </p:nvSpPr>
        <p:spPr bwMode="auto">
          <a:xfrm flipH="1">
            <a:off x="4786313" y="4479925"/>
            <a:ext cx="795337" cy="287338"/>
          </a:xfrm>
          <a:prstGeom prst="line">
            <a:avLst/>
          </a:prstGeom>
          <a:noFill/>
          <a:ln w="5724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77851" name="Line 26"/>
          <p:cNvSpPr>
            <a:spLocks noChangeShapeType="1"/>
          </p:cNvSpPr>
          <p:nvPr/>
        </p:nvSpPr>
        <p:spPr bwMode="auto">
          <a:xfrm>
            <a:off x="2195513" y="4797425"/>
            <a:ext cx="1296987" cy="2159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77852" name="Text Box 27"/>
          <p:cNvSpPr txBox="1">
            <a:spLocks noChangeArrowheads="1"/>
          </p:cNvSpPr>
          <p:nvPr/>
        </p:nvSpPr>
        <p:spPr bwMode="auto">
          <a:xfrm>
            <a:off x="685800" y="228600"/>
            <a:ext cx="6624638" cy="10793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20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3200" dirty="0">
                <a:solidFill>
                  <a:srgbClr val="000000"/>
                </a:solidFill>
                <a:latin typeface="Comic Sans MS" pitchFamily="64" charset="0"/>
              </a:rPr>
              <a:t>Manažerský IS, příklad </a:t>
            </a:r>
            <a:r>
              <a:rPr lang="cs-CZ" sz="3200" dirty="0" smtClean="0">
                <a:solidFill>
                  <a:srgbClr val="000000"/>
                </a:solidFill>
                <a:latin typeface="Comic Sans MS" pitchFamily="64" charset="0"/>
              </a:rPr>
              <a:t>aplikace filosofie toků dat (i interaktivní) </a:t>
            </a:r>
            <a:endParaRPr lang="cs-CZ" sz="3200" dirty="0">
              <a:solidFill>
                <a:srgbClr val="000000"/>
              </a:solidFill>
              <a:latin typeface="Comic Sans MS" pitchFamily="64" charset="0"/>
            </a:endParaRPr>
          </a:p>
        </p:txBody>
      </p:sp>
      <p:sp>
        <p:nvSpPr>
          <p:cNvPr id="77853" name="AutoShape 28"/>
          <p:cNvSpPr>
            <a:spLocks noChangeArrowheads="1"/>
          </p:cNvSpPr>
          <p:nvPr/>
        </p:nvSpPr>
        <p:spPr bwMode="auto">
          <a:xfrm>
            <a:off x="8459788" y="0"/>
            <a:ext cx="73025" cy="188913"/>
          </a:xfrm>
          <a:prstGeom prst="upArrow">
            <a:avLst>
              <a:gd name="adj1" fmla="val 50000"/>
              <a:gd name="adj2" fmla="val 64674"/>
            </a:avLst>
          </a:prstGeom>
          <a:solidFill>
            <a:srgbClr val="00CC99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7854" name="Text Box 29"/>
          <p:cNvSpPr txBox="1">
            <a:spLocks noChangeArrowheads="1"/>
          </p:cNvSpPr>
          <p:nvPr/>
        </p:nvSpPr>
        <p:spPr bwMode="auto">
          <a:xfrm>
            <a:off x="107950" y="5805488"/>
            <a:ext cx="6264275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>
                <a:solidFill>
                  <a:srgbClr val="3333CC"/>
                </a:solidFill>
                <a:latin typeface="Times New Roman" pitchFamily="16" charset="0"/>
              </a:rPr>
              <a:t>Je nutná spolupráce aplikací!!!</a:t>
            </a:r>
          </a:p>
        </p:txBody>
      </p:sp>
      <p:sp>
        <p:nvSpPr>
          <p:cNvPr id="77855" name="Text Box 30"/>
          <p:cNvSpPr txBox="1">
            <a:spLocks noChangeArrowheads="1"/>
          </p:cNvSpPr>
          <p:nvPr/>
        </p:nvSpPr>
        <p:spPr bwMode="auto">
          <a:xfrm>
            <a:off x="6335713" y="4941888"/>
            <a:ext cx="2700337" cy="569912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54000" tIns="10800" rIns="54000" bIns="10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800">
                <a:solidFill>
                  <a:srgbClr val="000000"/>
                </a:solidFill>
                <a:latin typeface="Times New Roman" pitchFamily="16" charset="0"/>
              </a:rPr>
              <a:t>Neelektronické informace, Grafika, Word</a:t>
            </a:r>
          </a:p>
        </p:txBody>
      </p:sp>
      <p:sp>
        <p:nvSpPr>
          <p:cNvPr id="77856" name="Line 31"/>
          <p:cNvSpPr>
            <a:spLocks noChangeShapeType="1"/>
          </p:cNvSpPr>
          <p:nvPr/>
        </p:nvSpPr>
        <p:spPr bwMode="auto">
          <a:xfrm>
            <a:off x="6516688" y="4552950"/>
            <a:ext cx="576262" cy="360363"/>
          </a:xfrm>
          <a:prstGeom prst="line">
            <a:avLst/>
          </a:prstGeom>
          <a:noFill/>
          <a:ln w="5724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77857" name="Text Box 32"/>
          <p:cNvSpPr txBox="1">
            <a:spLocks noChangeArrowheads="1"/>
          </p:cNvSpPr>
          <p:nvPr/>
        </p:nvSpPr>
        <p:spPr bwMode="auto">
          <a:xfrm>
            <a:off x="3810000" y="5791200"/>
            <a:ext cx="3276600" cy="569913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54000" tIns="10800" rIns="54000" bIns="10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800">
                <a:solidFill>
                  <a:srgbClr val="000000"/>
                </a:solidFill>
                <a:latin typeface="Times New Roman" pitchFamily="16" charset="0"/>
              </a:rPr>
              <a:t>Prostředky analýzy dat, statistika a finanční rozbory</a:t>
            </a:r>
          </a:p>
        </p:txBody>
      </p:sp>
      <p:sp>
        <p:nvSpPr>
          <p:cNvPr id="77858" name="Line 33"/>
          <p:cNvSpPr>
            <a:spLocks noChangeShapeType="1"/>
          </p:cNvSpPr>
          <p:nvPr/>
        </p:nvSpPr>
        <p:spPr bwMode="auto">
          <a:xfrm>
            <a:off x="2124075" y="4941888"/>
            <a:ext cx="1655763" cy="93503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77859" name="Line 34"/>
          <p:cNvSpPr>
            <a:spLocks noChangeShapeType="1"/>
          </p:cNvSpPr>
          <p:nvPr/>
        </p:nvSpPr>
        <p:spPr bwMode="auto">
          <a:xfrm flipH="1">
            <a:off x="5865813" y="4552950"/>
            <a:ext cx="220662" cy="1238250"/>
          </a:xfrm>
          <a:prstGeom prst="line">
            <a:avLst/>
          </a:prstGeom>
          <a:noFill/>
          <a:ln w="5724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77860" name="Rectangle 35"/>
          <p:cNvSpPr>
            <a:spLocks noChangeArrowheads="1"/>
          </p:cNvSpPr>
          <p:nvPr/>
        </p:nvSpPr>
        <p:spPr bwMode="auto">
          <a:xfrm>
            <a:off x="8201025" y="5648325"/>
            <a:ext cx="184150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7861" name="Text Box 36"/>
          <p:cNvSpPr txBox="1">
            <a:spLocks noChangeArrowheads="1"/>
          </p:cNvSpPr>
          <p:nvPr/>
        </p:nvSpPr>
        <p:spPr bwMode="auto">
          <a:xfrm>
            <a:off x="6172200" y="762000"/>
            <a:ext cx="5334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>
                <a:solidFill>
                  <a:srgbClr val="000000"/>
                </a:solidFill>
                <a:latin typeface="Times New Roman" pitchFamily="16" charset="0"/>
              </a:rPr>
              <a:t>IS</a:t>
            </a:r>
          </a:p>
        </p:txBody>
      </p:sp>
      <p:sp>
        <p:nvSpPr>
          <p:cNvPr id="77862" name="Text Box 37"/>
          <p:cNvSpPr txBox="1">
            <a:spLocks noChangeArrowheads="1"/>
          </p:cNvSpPr>
          <p:nvPr/>
        </p:nvSpPr>
        <p:spPr bwMode="auto">
          <a:xfrm flipH="1">
            <a:off x="7020272" y="1268760"/>
            <a:ext cx="576064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ts val="1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dirty="0">
                <a:solidFill>
                  <a:srgbClr val="000000"/>
                </a:solidFill>
                <a:latin typeface="Times New Roman" pitchFamily="16" charset="0"/>
              </a:rPr>
              <a:t>IS</a:t>
            </a:r>
          </a:p>
        </p:txBody>
      </p:sp>
      <p:sp>
        <p:nvSpPr>
          <p:cNvPr id="77863" name="Text Box 38"/>
          <p:cNvSpPr txBox="1">
            <a:spLocks noChangeArrowheads="1"/>
          </p:cNvSpPr>
          <p:nvPr/>
        </p:nvSpPr>
        <p:spPr bwMode="auto">
          <a:xfrm>
            <a:off x="6444208" y="1340768"/>
            <a:ext cx="5334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dirty="0">
                <a:solidFill>
                  <a:srgbClr val="000000"/>
                </a:solidFill>
                <a:latin typeface="Times New Roman" pitchFamily="16" charset="0"/>
              </a:rPr>
              <a:t>IS</a:t>
            </a:r>
          </a:p>
        </p:txBody>
      </p:sp>
      <p:sp>
        <p:nvSpPr>
          <p:cNvPr id="77864" name="Line 39"/>
          <p:cNvSpPr>
            <a:spLocks noChangeShapeType="1"/>
          </p:cNvSpPr>
          <p:nvPr/>
        </p:nvSpPr>
        <p:spPr bwMode="auto">
          <a:xfrm>
            <a:off x="7086600" y="2895600"/>
            <a:ext cx="1066800" cy="1588"/>
          </a:xfrm>
          <a:prstGeom prst="line">
            <a:avLst/>
          </a:prstGeom>
          <a:noFill/>
          <a:ln w="5400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77865" name="Text Box 40"/>
          <p:cNvSpPr txBox="1">
            <a:spLocks noChangeArrowheads="1"/>
          </p:cNvSpPr>
          <p:nvPr/>
        </p:nvSpPr>
        <p:spPr bwMode="auto">
          <a:xfrm>
            <a:off x="7162800" y="2895600"/>
            <a:ext cx="990600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0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600" b="1">
                <a:solidFill>
                  <a:srgbClr val="000000"/>
                </a:solidFill>
                <a:latin typeface="Comic Sans MS" pitchFamily="64" charset="0"/>
              </a:rPr>
              <a:t>Dávkový přenos</a:t>
            </a:r>
          </a:p>
        </p:txBody>
      </p:sp>
      <p:sp>
        <p:nvSpPr>
          <p:cNvPr id="77866" name="Text Box 41"/>
          <p:cNvSpPr txBox="1">
            <a:spLocks noChangeArrowheads="1"/>
          </p:cNvSpPr>
          <p:nvPr/>
        </p:nvSpPr>
        <p:spPr bwMode="auto">
          <a:xfrm>
            <a:off x="1331913" y="6092825"/>
            <a:ext cx="208915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>
                <a:solidFill>
                  <a:srgbClr val="000000"/>
                </a:solidFill>
              </a:rPr>
              <a:t>Bulk transfer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4466BA5-4910-4E2D-A730-2A60F420B306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60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60771" name="Text Box 2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400">
                <a:solidFill>
                  <a:srgbClr val="000000"/>
                </a:solidFill>
                <a:latin typeface="Comic Sans MS" pitchFamily="64" charset="0"/>
              </a:rPr>
              <a:t>N</a:t>
            </a:r>
            <a:r>
              <a:rPr lang="cs-CZ" sz="4400" baseline="30000">
                <a:solidFill>
                  <a:srgbClr val="000000"/>
                </a:solidFill>
                <a:latin typeface="Comic Sans MS" pitchFamily="64" charset="0"/>
              </a:rPr>
              <a:t>2 </a:t>
            </a:r>
            <a:r>
              <a:rPr lang="cs-CZ" sz="4400">
                <a:solidFill>
                  <a:srgbClr val="000000"/>
                </a:solidFill>
                <a:latin typeface="Comic Sans MS" pitchFamily="64" charset="0"/>
              </a:rPr>
              <a:t>formátů a service bus</a:t>
            </a:r>
          </a:p>
        </p:txBody>
      </p:sp>
      <p:sp>
        <p:nvSpPr>
          <p:cNvPr id="160772" name="Text Box 3"/>
          <p:cNvSpPr txBox="1"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1313" algn="ctr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sz="2800">
                <a:solidFill>
                  <a:srgbClr val="000000"/>
                </a:solidFill>
              </a:rPr>
              <a:t>Komunikace  může obecně pro N služeb vyžadovat až N*(N-1) transformací zpráv. Řešením může být jediný formát pro zprávy mezi všemi předřazenými branami. To je základní idea řešení Enterprise Service Bus od Sonic Software, nyní Progress Software.</a:t>
            </a:r>
          </a:p>
          <a:p>
            <a:pPr marL="342900" indent="-341313" algn="ctr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sz="2800">
                <a:solidFill>
                  <a:srgbClr val="000000"/>
                </a:solidFill>
              </a:rPr>
              <a:t>Zprávy mohou být přenášeny mnoha způsoby (signály, mail, telefon, www, …)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F11BEC6-43F9-42E3-972D-5A8873B1BFEC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61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55650" name="Text Box 2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400">
                <a:solidFill>
                  <a:srgbClr val="000000"/>
                </a:solidFill>
                <a:latin typeface="Times New Roman" pitchFamily="16" charset="0"/>
              </a:rPr>
              <a:t>Co je podniková sběrnice služeb?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2352675"/>
            <a:ext cx="9142413" cy="3908425"/>
            <a:chOff x="0" y="1482"/>
            <a:chExt cx="5759" cy="2462"/>
          </a:xfrm>
        </p:grpSpPr>
        <p:sp>
          <p:nvSpPr>
            <p:cNvPr id="161801" name="Line 4"/>
            <p:cNvSpPr>
              <a:spLocks noChangeShapeType="1"/>
            </p:cNvSpPr>
            <p:nvPr/>
          </p:nvSpPr>
          <p:spPr bwMode="auto">
            <a:xfrm flipV="1">
              <a:off x="2417" y="2992"/>
              <a:ext cx="0" cy="497"/>
            </a:xfrm>
            <a:prstGeom prst="line">
              <a:avLst/>
            </a:prstGeom>
            <a:noFill/>
            <a:ln w="76320" cap="sq">
              <a:solidFill>
                <a:srgbClr val="5F5F5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1802" name="Rectangle 5"/>
            <p:cNvSpPr>
              <a:spLocks noChangeArrowheads="1"/>
            </p:cNvSpPr>
            <p:nvPr/>
          </p:nvSpPr>
          <p:spPr bwMode="auto">
            <a:xfrm>
              <a:off x="376" y="1482"/>
              <a:ext cx="5007" cy="1220"/>
            </a:xfrm>
            <a:prstGeom prst="rect">
              <a:avLst/>
            </a:prstGeom>
            <a:gradFill rotWithShape="0">
              <a:gsLst>
                <a:gs pos="0">
                  <a:srgbClr val="FFEFAB"/>
                </a:gs>
                <a:gs pos="100000">
                  <a:srgbClr val="FFF9E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61803" name="Rectangle 6"/>
            <p:cNvSpPr>
              <a:spLocks noChangeArrowheads="1"/>
            </p:cNvSpPr>
            <p:nvPr/>
          </p:nvSpPr>
          <p:spPr bwMode="auto">
            <a:xfrm>
              <a:off x="3226" y="3089"/>
              <a:ext cx="2086" cy="855"/>
            </a:xfrm>
            <a:prstGeom prst="rect">
              <a:avLst/>
            </a:prstGeom>
            <a:gradFill rotWithShape="0">
              <a:gsLst>
                <a:gs pos="0">
                  <a:srgbClr val="F5F5F5"/>
                </a:gs>
                <a:gs pos="100000">
                  <a:srgbClr val="C0C0C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lIns="182880" tIns="91440" rIns="90000" bIns="46800"/>
            <a:lstStyle/>
            <a:p>
              <a:pPr>
                <a:spcBef>
                  <a:spcPts val="1125"/>
                </a:spcBef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1">
                  <a:solidFill>
                    <a:srgbClr val="333333"/>
                  </a:solidFill>
                </a:rPr>
                <a:t>Internet</a:t>
              </a:r>
            </a:p>
          </p:txBody>
        </p:sp>
        <p:sp>
          <p:nvSpPr>
            <p:cNvPr id="161804" name="Line 7"/>
            <p:cNvSpPr>
              <a:spLocks noChangeShapeType="1"/>
            </p:cNvSpPr>
            <p:nvPr/>
          </p:nvSpPr>
          <p:spPr bwMode="auto">
            <a:xfrm flipV="1">
              <a:off x="1266" y="2254"/>
              <a:ext cx="0" cy="498"/>
            </a:xfrm>
            <a:prstGeom prst="line">
              <a:avLst/>
            </a:prstGeom>
            <a:noFill/>
            <a:ln w="76320" cap="sq">
              <a:solidFill>
                <a:srgbClr val="9E3A3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1805" name="Line 8"/>
            <p:cNvSpPr>
              <a:spLocks noChangeShapeType="1"/>
            </p:cNvSpPr>
            <p:nvPr/>
          </p:nvSpPr>
          <p:spPr bwMode="auto">
            <a:xfrm flipV="1">
              <a:off x="2876" y="2295"/>
              <a:ext cx="0" cy="497"/>
            </a:xfrm>
            <a:prstGeom prst="line">
              <a:avLst/>
            </a:prstGeom>
            <a:noFill/>
            <a:ln w="76320" cap="sq">
              <a:solidFill>
                <a:srgbClr val="9E3A3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1806" name="Line 9"/>
            <p:cNvSpPr>
              <a:spLocks noChangeShapeType="1"/>
            </p:cNvSpPr>
            <p:nvPr/>
          </p:nvSpPr>
          <p:spPr bwMode="auto">
            <a:xfrm flipV="1">
              <a:off x="4538" y="2302"/>
              <a:ext cx="0" cy="497"/>
            </a:xfrm>
            <a:prstGeom prst="line">
              <a:avLst/>
            </a:prstGeom>
            <a:noFill/>
            <a:ln w="76320" cap="sq">
              <a:solidFill>
                <a:srgbClr val="9E3A3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1807" name="Line 10"/>
            <p:cNvSpPr>
              <a:spLocks noChangeShapeType="1"/>
            </p:cNvSpPr>
            <p:nvPr/>
          </p:nvSpPr>
          <p:spPr bwMode="auto">
            <a:xfrm flipV="1">
              <a:off x="4258" y="2896"/>
              <a:ext cx="0" cy="497"/>
            </a:xfrm>
            <a:prstGeom prst="line">
              <a:avLst/>
            </a:prstGeom>
            <a:noFill/>
            <a:ln w="76320" cap="sq">
              <a:solidFill>
                <a:srgbClr val="9E3A3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5659" name="Rectangle 11"/>
            <p:cNvSpPr>
              <a:spLocks noChangeArrowheads="1"/>
            </p:cNvSpPr>
            <p:nvPr/>
          </p:nvSpPr>
          <p:spPr bwMode="auto">
            <a:xfrm>
              <a:off x="3942" y="3102"/>
              <a:ext cx="632" cy="149"/>
            </a:xfrm>
            <a:prstGeom prst="rect">
              <a:avLst/>
            </a:prstGeom>
            <a:gradFill rotWithShape="0">
              <a:gsLst>
                <a:gs pos="0">
                  <a:srgbClr val="A08200"/>
                </a:gs>
                <a:gs pos="100000">
                  <a:srgbClr val="897000"/>
                </a:gs>
              </a:gsLst>
              <a:lin ang="2700000" scaled="1"/>
            </a:gradFill>
            <a:ln w="12600" cap="sq">
              <a:solidFill>
                <a:srgbClr val="A08200"/>
              </a:solidFill>
              <a:miter lim="800000"/>
              <a:headEnd/>
              <a:tailEnd/>
            </a:ln>
            <a:effectLst>
              <a:outerShdw dist="17819" dir="2700000" algn="ctr" rotWithShape="0">
                <a:srgbClr val="808080"/>
              </a:outerShdw>
            </a:effectLst>
          </p:spPr>
          <p:txBody>
            <a:bodyPr lIns="0" tIns="0" rIns="0" bIns="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US" sz="1200" b="1">
                  <a:solidFill>
                    <a:srgbClr val="F8F8F8"/>
                  </a:solidFill>
                </a:rPr>
                <a:t>SOAP/HTTP</a:t>
              </a:r>
            </a:p>
          </p:txBody>
        </p:sp>
        <p:sp>
          <p:nvSpPr>
            <p:cNvPr id="155660" name="Rectangle 12"/>
            <p:cNvSpPr>
              <a:spLocks noChangeArrowheads="1"/>
            </p:cNvSpPr>
            <p:nvPr/>
          </p:nvSpPr>
          <p:spPr bwMode="auto">
            <a:xfrm>
              <a:off x="2551" y="2432"/>
              <a:ext cx="632" cy="149"/>
            </a:xfrm>
            <a:prstGeom prst="rect">
              <a:avLst/>
            </a:prstGeom>
            <a:gradFill rotWithShape="0">
              <a:gsLst>
                <a:gs pos="0">
                  <a:srgbClr val="A08200"/>
                </a:gs>
                <a:gs pos="100000">
                  <a:srgbClr val="897000"/>
                </a:gs>
              </a:gsLst>
              <a:lin ang="2700000" scaled="1"/>
            </a:gradFill>
            <a:ln w="12600" cap="sq">
              <a:solidFill>
                <a:srgbClr val="A08200"/>
              </a:solidFill>
              <a:miter lim="800000"/>
              <a:headEnd/>
              <a:tailEnd/>
            </a:ln>
            <a:effectLst>
              <a:outerShdw dist="17819" dir="2700000" algn="ctr" rotWithShape="0">
                <a:srgbClr val="808080"/>
              </a:outerShdw>
            </a:effectLst>
          </p:spPr>
          <p:txBody>
            <a:bodyPr lIns="0" tIns="0" rIns="0" bIns="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cs-CZ" sz="1200" b="1">
                  <a:solidFill>
                    <a:srgbClr val="F8F8F8"/>
                  </a:solidFill>
                </a:rPr>
                <a:t>Adapter</a:t>
              </a:r>
            </a:p>
          </p:txBody>
        </p:sp>
        <p:sp>
          <p:nvSpPr>
            <p:cNvPr id="155661" name="Rectangle 13"/>
            <p:cNvSpPr>
              <a:spLocks noChangeArrowheads="1"/>
            </p:cNvSpPr>
            <p:nvPr/>
          </p:nvSpPr>
          <p:spPr bwMode="auto">
            <a:xfrm>
              <a:off x="942" y="2432"/>
              <a:ext cx="632" cy="149"/>
            </a:xfrm>
            <a:prstGeom prst="rect">
              <a:avLst/>
            </a:prstGeom>
            <a:gradFill rotWithShape="0">
              <a:gsLst>
                <a:gs pos="0">
                  <a:srgbClr val="A08200"/>
                </a:gs>
                <a:gs pos="100000">
                  <a:srgbClr val="897000"/>
                </a:gs>
              </a:gsLst>
              <a:lin ang="2700000" scaled="1"/>
            </a:gradFill>
            <a:ln w="12600" cap="sq">
              <a:solidFill>
                <a:srgbClr val="A08200"/>
              </a:solidFill>
              <a:miter lim="800000"/>
              <a:headEnd/>
              <a:tailEnd/>
            </a:ln>
            <a:effectLst>
              <a:outerShdw dist="17819" dir="2700000" algn="ctr" rotWithShape="0">
                <a:srgbClr val="808080"/>
              </a:outerShdw>
            </a:effectLst>
          </p:spPr>
          <p:txBody>
            <a:bodyPr lIns="0" tIns="0" rIns="0" bIns="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US" sz="1200" b="1">
                  <a:solidFill>
                    <a:srgbClr val="F8F8F8"/>
                  </a:solidFill>
                </a:rPr>
                <a:t>JMS </a:t>
              </a:r>
            </a:p>
          </p:txBody>
        </p:sp>
        <p:sp>
          <p:nvSpPr>
            <p:cNvPr id="155662" name="Rectangle 14"/>
            <p:cNvSpPr>
              <a:spLocks noChangeArrowheads="1"/>
            </p:cNvSpPr>
            <p:nvPr/>
          </p:nvSpPr>
          <p:spPr bwMode="auto">
            <a:xfrm>
              <a:off x="4214" y="2432"/>
              <a:ext cx="632" cy="149"/>
            </a:xfrm>
            <a:prstGeom prst="rect">
              <a:avLst/>
            </a:prstGeom>
            <a:gradFill rotWithShape="0">
              <a:gsLst>
                <a:gs pos="0">
                  <a:srgbClr val="A08200"/>
                </a:gs>
                <a:gs pos="100000">
                  <a:srgbClr val="897000"/>
                </a:gs>
              </a:gsLst>
              <a:lin ang="2700000" scaled="1"/>
            </a:gradFill>
            <a:ln w="12600" cap="sq">
              <a:solidFill>
                <a:srgbClr val="A08200"/>
              </a:solidFill>
              <a:miter lim="800000"/>
              <a:headEnd/>
              <a:tailEnd/>
            </a:ln>
            <a:effectLst>
              <a:outerShdw dist="17819" dir="2700000" algn="ctr" rotWithShape="0">
                <a:srgbClr val="808080"/>
              </a:outerShdw>
            </a:effectLst>
          </p:spPr>
          <p:txBody>
            <a:bodyPr lIns="0" tIns="0" rIns="0" bIns="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cs-CZ" sz="1200" b="1">
                  <a:solidFill>
                    <a:srgbClr val="F8F8F8"/>
                  </a:solidFill>
                </a:rPr>
                <a:t>XML</a:t>
              </a:r>
              <a:r>
                <a:rPr lang="en-US" sz="1200" b="1">
                  <a:solidFill>
                    <a:srgbClr val="F8F8F8"/>
                  </a:solidFill>
                </a:rPr>
                <a:t>/HTTP</a:t>
              </a:r>
              <a:r>
                <a:rPr lang="cs-CZ" sz="1200" b="1">
                  <a:solidFill>
                    <a:srgbClr val="F8F8F8"/>
                  </a:solidFill>
                </a:rPr>
                <a:t>-D</a:t>
              </a:r>
            </a:p>
          </p:txBody>
        </p:sp>
        <p:sp>
          <p:nvSpPr>
            <p:cNvPr id="155663" name="Oval 15"/>
            <p:cNvSpPr>
              <a:spLocks noChangeArrowheads="1"/>
            </p:cNvSpPr>
            <p:nvPr/>
          </p:nvSpPr>
          <p:spPr bwMode="auto">
            <a:xfrm>
              <a:off x="682" y="1769"/>
              <a:ext cx="1151" cy="595"/>
            </a:xfrm>
            <a:prstGeom prst="ellipse">
              <a:avLst/>
            </a:prstGeom>
            <a:gradFill rotWithShape="0">
              <a:gsLst>
                <a:gs pos="0">
                  <a:srgbClr val="F5E18B"/>
                </a:gs>
                <a:gs pos="100000">
                  <a:srgbClr val="FFEA91"/>
                </a:gs>
              </a:gsLst>
              <a:lin ang="2700000" scaled="1"/>
            </a:gradFill>
            <a:ln w="12600" cap="sq">
              <a:solidFill>
                <a:srgbClr val="FFEA91"/>
              </a:solidFill>
              <a:miter lim="800000"/>
              <a:headEnd/>
              <a:tailEnd/>
            </a:ln>
            <a:effectLst>
              <a:outerShdw dist="17819" dir="2700000" algn="ctr" rotWithShape="0">
                <a:srgbClr val="808080"/>
              </a:outerShdw>
            </a:effectLst>
          </p:spPr>
          <p:txBody>
            <a:bodyPr lIns="0" tIns="0" rIns="0" bIns="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cs-CZ" sz="1400" b="1">
                  <a:solidFill>
                    <a:srgbClr val="333333"/>
                  </a:solidFill>
                </a:rPr>
                <a:t>Vlastní </a:t>
              </a:r>
              <a:br>
                <a:rPr lang="cs-CZ" sz="1400" b="1">
                  <a:solidFill>
                    <a:srgbClr val="333333"/>
                  </a:solidFill>
                </a:rPr>
              </a:br>
              <a:r>
                <a:rPr lang="cs-CZ" sz="1400" b="1">
                  <a:solidFill>
                    <a:srgbClr val="333333"/>
                  </a:solidFill>
                </a:rPr>
                <a:t>aplikace</a:t>
              </a:r>
            </a:p>
          </p:txBody>
        </p:sp>
        <p:sp>
          <p:nvSpPr>
            <p:cNvPr id="161813" name="Line 16"/>
            <p:cNvSpPr>
              <a:spLocks noChangeShapeType="1"/>
            </p:cNvSpPr>
            <p:nvPr/>
          </p:nvSpPr>
          <p:spPr bwMode="auto">
            <a:xfrm flipV="1">
              <a:off x="816" y="2896"/>
              <a:ext cx="0" cy="497"/>
            </a:xfrm>
            <a:prstGeom prst="line">
              <a:avLst/>
            </a:prstGeom>
            <a:noFill/>
            <a:ln w="76320" cap="sq">
              <a:solidFill>
                <a:srgbClr val="5F5F5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5665" name="Rectangle 17"/>
            <p:cNvSpPr>
              <a:spLocks noChangeArrowheads="1"/>
            </p:cNvSpPr>
            <p:nvPr/>
          </p:nvSpPr>
          <p:spPr bwMode="auto">
            <a:xfrm>
              <a:off x="500" y="3102"/>
              <a:ext cx="632" cy="149"/>
            </a:xfrm>
            <a:prstGeom prst="rect">
              <a:avLst/>
            </a:prstGeom>
            <a:gradFill rotWithShape="0">
              <a:gsLst>
                <a:gs pos="0">
                  <a:srgbClr val="A08200"/>
                </a:gs>
                <a:gs pos="100000">
                  <a:srgbClr val="897000"/>
                </a:gs>
              </a:gsLst>
              <a:lin ang="2700000" scaled="1"/>
            </a:gradFill>
            <a:ln w="12600" cap="sq">
              <a:solidFill>
                <a:srgbClr val="A08200"/>
              </a:solidFill>
              <a:miter lim="800000"/>
              <a:headEnd/>
              <a:tailEnd/>
            </a:ln>
            <a:effectLst>
              <a:outerShdw dist="17819" dir="2700000" algn="ctr" rotWithShape="0">
                <a:srgbClr val="808080"/>
              </a:outerShdw>
            </a:effectLst>
          </p:spPr>
          <p:txBody>
            <a:bodyPr lIns="0" tIns="0" rIns="0" bIns="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cs-CZ" sz="1200" b="1">
                  <a:solidFill>
                    <a:srgbClr val="F8F8F8"/>
                  </a:solidFill>
                </a:rPr>
                <a:t>JCA</a:t>
              </a:r>
            </a:p>
          </p:txBody>
        </p:sp>
        <p:sp>
          <p:nvSpPr>
            <p:cNvPr id="155666" name="Rectangle 18"/>
            <p:cNvSpPr>
              <a:spLocks noChangeArrowheads="1"/>
            </p:cNvSpPr>
            <p:nvPr/>
          </p:nvSpPr>
          <p:spPr bwMode="auto">
            <a:xfrm>
              <a:off x="0" y="2683"/>
              <a:ext cx="5759" cy="331"/>
            </a:xfrm>
            <a:prstGeom prst="rect">
              <a:avLst/>
            </a:prstGeom>
            <a:gradFill rotWithShape="0">
              <a:gsLst>
                <a:gs pos="0">
                  <a:srgbClr val="BD4A47"/>
                </a:gs>
                <a:gs pos="50000">
                  <a:srgbClr val="7D312F"/>
                </a:gs>
                <a:gs pos="100000">
                  <a:srgbClr val="BD4A47"/>
                </a:gs>
              </a:gsLst>
              <a:lin ang="0" scaled="1"/>
            </a:gradFill>
            <a:ln w="9360" cap="sq">
              <a:solidFill>
                <a:srgbClr val="BE4946"/>
              </a:solidFill>
              <a:miter lim="800000"/>
              <a:headEnd/>
              <a:tailEnd/>
            </a:ln>
            <a:effectLst>
              <a:outerShdw dist="17819" dir="2700000" algn="ctr" rotWithShape="0">
                <a:srgbClr val="808080"/>
              </a:outerShdw>
            </a:effectLst>
          </p:spPr>
          <p:txBody>
            <a:bodyPr lIns="0" tIns="0" rIns="0" bIns="0" anchor="ctr"/>
            <a:lstStyle/>
            <a:p>
              <a:pPr>
                <a:spcBef>
                  <a:spcPts val="1500"/>
                </a:spcBef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US" sz="2400" b="1">
                  <a:solidFill>
                    <a:srgbClr val="F8F8F8"/>
                  </a:solidFill>
                </a:rPr>
                <a:t>Sonic Enterprise Service Bus</a:t>
              </a:r>
              <a:r>
                <a:rPr lang="cs-CZ" sz="2400" b="1">
                  <a:solidFill>
                    <a:srgbClr val="F8F8F8"/>
                  </a:solidFill>
                </a:rPr>
                <a:t> (ESB)</a:t>
              </a:r>
            </a:p>
          </p:txBody>
        </p:sp>
        <p:sp>
          <p:nvSpPr>
            <p:cNvPr id="155667" name="Oval 19"/>
            <p:cNvSpPr>
              <a:spLocks noChangeArrowheads="1"/>
            </p:cNvSpPr>
            <p:nvPr/>
          </p:nvSpPr>
          <p:spPr bwMode="auto">
            <a:xfrm>
              <a:off x="2321" y="1751"/>
              <a:ext cx="1179" cy="571"/>
            </a:xfrm>
            <a:prstGeom prst="ellipse">
              <a:avLst/>
            </a:prstGeom>
            <a:gradFill rotWithShape="0">
              <a:gsLst>
                <a:gs pos="0">
                  <a:srgbClr val="F5E18B"/>
                </a:gs>
                <a:gs pos="100000">
                  <a:srgbClr val="FFEA91"/>
                </a:gs>
              </a:gsLst>
              <a:lin ang="2700000" scaled="1"/>
            </a:gradFill>
            <a:ln w="12600" cap="sq">
              <a:solidFill>
                <a:srgbClr val="FFEA91"/>
              </a:solidFill>
              <a:miter lim="800000"/>
              <a:headEnd/>
              <a:tailEnd/>
            </a:ln>
            <a:effectLst>
              <a:outerShdw dist="17819" dir="2700000" algn="ctr" rotWithShape="0">
                <a:srgbClr val="808080"/>
              </a:outerShdw>
            </a:effectLst>
          </p:spPr>
          <p:txBody>
            <a:bodyPr lIns="0" tIns="0" rIns="0" bIns="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cs-CZ" sz="1400" b="1">
                  <a:solidFill>
                    <a:srgbClr val="333333"/>
                  </a:solidFill>
                </a:rPr>
                <a:t>ERP</a:t>
              </a:r>
            </a:p>
          </p:txBody>
        </p:sp>
        <p:sp>
          <p:nvSpPr>
            <p:cNvPr id="155668" name="Oval 20"/>
            <p:cNvSpPr>
              <a:spLocks noChangeArrowheads="1"/>
            </p:cNvSpPr>
            <p:nvPr/>
          </p:nvSpPr>
          <p:spPr bwMode="auto">
            <a:xfrm>
              <a:off x="3955" y="1767"/>
              <a:ext cx="1151" cy="595"/>
            </a:xfrm>
            <a:prstGeom prst="ellipse">
              <a:avLst/>
            </a:prstGeom>
            <a:gradFill rotWithShape="0">
              <a:gsLst>
                <a:gs pos="0">
                  <a:srgbClr val="F5E18B"/>
                </a:gs>
                <a:gs pos="100000">
                  <a:srgbClr val="FFEA91"/>
                </a:gs>
              </a:gsLst>
              <a:lin ang="2700000" scaled="1"/>
            </a:gradFill>
            <a:ln w="12600" cap="sq">
              <a:solidFill>
                <a:srgbClr val="FFEA91"/>
              </a:solidFill>
              <a:miter lim="800000"/>
              <a:headEnd/>
              <a:tailEnd/>
            </a:ln>
            <a:effectLst>
              <a:outerShdw dist="17819" dir="2700000" algn="ctr" rotWithShape="0">
                <a:srgbClr val="808080"/>
              </a:outerShdw>
            </a:effectLst>
          </p:spPr>
          <p:txBody>
            <a:bodyPr lIns="0" tIns="0" rIns="0" bIns="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cs-CZ" sz="1400" b="1">
                  <a:solidFill>
                    <a:srgbClr val="333333"/>
                  </a:solidFill>
                </a:rPr>
                <a:t>Budoucí</a:t>
              </a:r>
              <a:br>
                <a:rPr lang="cs-CZ" sz="1400" b="1">
                  <a:solidFill>
                    <a:srgbClr val="333333"/>
                  </a:solidFill>
                </a:rPr>
              </a:br>
              <a:r>
                <a:rPr lang="cs-CZ" sz="1400" b="1">
                  <a:solidFill>
                    <a:srgbClr val="333333"/>
                  </a:solidFill>
                </a:rPr>
                <a:t>aplikace</a:t>
              </a:r>
            </a:p>
          </p:txBody>
        </p:sp>
        <p:sp>
          <p:nvSpPr>
            <p:cNvPr id="155669" name="Oval 21"/>
            <p:cNvSpPr>
              <a:spLocks noChangeArrowheads="1"/>
            </p:cNvSpPr>
            <p:nvPr/>
          </p:nvSpPr>
          <p:spPr bwMode="auto">
            <a:xfrm>
              <a:off x="241" y="3337"/>
              <a:ext cx="1151" cy="595"/>
            </a:xfrm>
            <a:prstGeom prst="ellipse">
              <a:avLst/>
            </a:prstGeom>
            <a:gradFill rotWithShape="0">
              <a:gsLst>
                <a:gs pos="0">
                  <a:srgbClr val="F5E18B"/>
                </a:gs>
                <a:gs pos="100000">
                  <a:srgbClr val="FFEA91"/>
                </a:gs>
              </a:gsLst>
              <a:lin ang="2700000" scaled="1"/>
            </a:gradFill>
            <a:ln w="12600" cap="sq">
              <a:solidFill>
                <a:srgbClr val="FFEA91"/>
              </a:solidFill>
              <a:miter lim="800000"/>
              <a:headEnd/>
              <a:tailEnd/>
            </a:ln>
            <a:effectLst>
              <a:outerShdw dist="17819" dir="2700000" algn="ctr" rotWithShape="0">
                <a:srgbClr val="808080"/>
              </a:outerShdw>
            </a:effectLst>
          </p:spPr>
          <p:txBody>
            <a:bodyPr lIns="0" tIns="0" rIns="0" bIns="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cs-CZ" sz="1400" b="1">
                  <a:solidFill>
                    <a:srgbClr val="333333"/>
                  </a:solidFill>
                </a:rPr>
                <a:t>Legacy</a:t>
              </a:r>
              <a:br>
                <a:rPr lang="cs-CZ" sz="1400" b="1">
                  <a:solidFill>
                    <a:srgbClr val="333333"/>
                  </a:solidFill>
                </a:rPr>
              </a:br>
              <a:r>
                <a:rPr lang="cs-CZ" sz="1400" b="1">
                  <a:solidFill>
                    <a:srgbClr val="333333"/>
                  </a:solidFill>
                </a:rPr>
                <a:t>systems</a:t>
              </a:r>
            </a:p>
          </p:txBody>
        </p:sp>
        <p:sp>
          <p:nvSpPr>
            <p:cNvPr id="155670" name="Oval 22"/>
            <p:cNvSpPr>
              <a:spLocks noChangeArrowheads="1"/>
            </p:cNvSpPr>
            <p:nvPr/>
          </p:nvSpPr>
          <p:spPr bwMode="auto">
            <a:xfrm>
              <a:off x="3679" y="3337"/>
              <a:ext cx="1151" cy="595"/>
            </a:xfrm>
            <a:prstGeom prst="ellipse">
              <a:avLst/>
            </a:prstGeom>
            <a:gradFill rotWithShape="0">
              <a:gsLst>
                <a:gs pos="0">
                  <a:srgbClr val="F5E18B"/>
                </a:gs>
                <a:gs pos="100000">
                  <a:srgbClr val="FFEA91"/>
                </a:gs>
              </a:gsLst>
              <a:lin ang="2700000" scaled="1"/>
            </a:gradFill>
            <a:ln w="12600" cap="sq">
              <a:solidFill>
                <a:srgbClr val="FFEA91"/>
              </a:solidFill>
              <a:miter lim="800000"/>
              <a:headEnd/>
              <a:tailEnd/>
            </a:ln>
            <a:effectLst>
              <a:outerShdw dist="17819" dir="2700000" algn="ctr" rotWithShape="0">
                <a:srgbClr val="808080"/>
              </a:outerShdw>
            </a:effectLst>
          </p:spPr>
          <p:txBody>
            <a:bodyPr lIns="0" tIns="0" rIns="0" bIns="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US" sz="1400" b="1">
                  <a:solidFill>
                    <a:srgbClr val="333333"/>
                  </a:solidFill>
                </a:rPr>
                <a:t>Web service</a:t>
              </a:r>
            </a:p>
          </p:txBody>
        </p:sp>
        <p:sp>
          <p:nvSpPr>
            <p:cNvPr id="161820" name="Rectangle 23"/>
            <p:cNvSpPr>
              <a:spLocks noChangeArrowheads="1"/>
            </p:cNvSpPr>
            <p:nvPr/>
          </p:nvSpPr>
          <p:spPr bwMode="auto">
            <a:xfrm>
              <a:off x="3354" y="2720"/>
              <a:ext cx="1003" cy="288"/>
            </a:xfrm>
            <a:prstGeom prst="rect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ts val="750"/>
                </a:spcBef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cs-CZ" sz="1200" b="1">
                  <a:solidFill>
                    <a:srgbClr val="FFFFFF"/>
                  </a:solidFill>
                </a:rPr>
                <a:t>Definice směrovací služby</a:t>
              </a:r>
            </a:p>
          </p:txBody>
        </p:sp>
        <p:sp>
          <p:nvSpPr>
            <p:cNvPr id="161821" name="Rectangle 24"/>
            <p:cNvSpPr>
              <a:spLocks noChangeArrowheads="1"/>
            </p:cNvSpPr>
            <p:nvPr/>
          </p:nvSpPr>
          <p:spPr bwMode="auto">
            <a:xfrm>
              <a:off x="4489" y="2726"/>
              <a:ext cx="1213" cy="288"/>
            </a:xfrm>
            <a:prstGeom prst="rect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ts val="750"/>
                </a:spcBef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cs-CZ" sz="1200" b="1">
                  <a:solidFill>
                    <a:srgbClr val="FFFFFF"/>
                  </a:solidFill>
                </a:rPr>
                <a:t>Definice transformační</a:t>
              </a:r>
              <a:br>
                <a:rPr lang="cs-CZ" sz="1200" b="1">
                  <a:solidFill>
                    <a:srgbClr val="FFFFFF"/>
                  </a:solidFill>
                </a:rPr>
              </a:br>
              <a:r>
                <a:rPr lang="cs-CZ" sz="1200" b="1">
                  <a:solidFill>
                    <a:srgbClr val="FFFFFF"/>
                  </a:solidFill>
                </a:rPr>
                <a:t>služby</a:t>
              </a:r>
            </a:p>
          </p:txBody>
        </p:sp>
        <p:sp>
          <p:nvSpPr>
            <p:cNvPr id="155673" name="Oval 25"/>
            <p:cNvSpPr>
              <a:spLocks noChangeArrowheads="1"/>
            </p:cNvSpPr>
            <p:nvPr/>
          </p:nvSpPr>
          <p:spPr bwMode="auto">
            <a:xfrm>
              <a:off x="1848" y="3337"/>
              <a:ext cx="1151" cy="595"/>
            </a:xfrm>
            <a:prstGeom prst="ellipse">
              <a:avLst/>
            </a:prstGeom>
            <a:gradFill rotWithShape="0">
              <a:gsLst>
                <a:gs pos="0">
                  <a:srgbClr val="F5E18B"/>
                </a:gs>
                <a:gs pos="100000">
                  <a:srgbClr val="FFEA91"/>
                </a:gs>
              </a:gsLst>
              <a:lin ang="2700000" scaled="1"/>
            </a:gradFill>
            <a:ln w="12600" cap="sq">
              <a:solidFill>
                <a:srgbClr val="FFEA91"/>
              </a:solidFill>
              <a:miter lim="800000"/>
              <a:headEnd/>
              <a:tailEnd/>
            </a:ln>
            <a:effectLst>
              <a:outerShdw dist="17819" dir="2700000" algn="ctr" rotWithShape="0">
                <a:srgbClr val="808080"/>
              </a:outerShdw>
            </a:effectLst>
          </p:spPr>
          <p:txBody>
            <a:bodyPr lIns="0" tIns="0" rIns="0" bIns="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cs-CZ" sz="1400" b="1">
                  <a:solidFill>
                    <a:srgbClr val="333333"/>
                  </a:solidFill>
                </a:rPr>
                <a:t>.NET</a:t>
              </a:r>
              <a:br>
                <a:rPr lang="cs-CZ" sz="1400" b="1">
                  <a:solidFill>
                    <a:srgbClr val="333333"/>
                  </a:solidFill>
                </a:rPr>
              </a:br>
              <a:r>
                <a:rPr lang="cs-CZ" sz="1400" b="1">
                  <a:solidFill>
                    <a:srgbClr val="333333"/>
                  </a:solidFill>
                </a:rPr>
                <a:t>Application</a:t>
              </a:r>
            </a:p>
          </p:txBody>
        </p:sp>
        <p:sp>
          <p:nvSpPr>
            <p:cNvPr id="155674" name="Rectangle 26"/>
            <p:cNvSpPr>
              <a:spLocks noChangeArrowheads="1"/>
            </p:cNvSpPr>
            <p:nvPr/>
          </p:nvSpPr>
          <p:spPr bwMode="auto">
            <a:xfrm>
              <a:off x="2101" y="3102"/>
              <a:ext cx="632" cy="149"/>
            </a:xfrm>
            <a:prstGeom prst="rect">
              <a:avLst/>
            </a:prstGeom>
            <a:gradFill rotWithShape="0">
              <a:gsLst>
                <a:gs pos="0">
                  <a:srgbClr val="A08200"/>
                </a:gs>
                <a:gs pos="100000">
                  <a:srgbClr val="897000"/>
                </a:gs>
              </a:gsLst>
              <a:lin ang="2700000" scaled="1"/>
            </a:gradFill>
            <a:ln w="12600" cap="sq">
              <a:solidFill>
                <a:srgbClr val="A08200"/>
              </a:solidFill>
              <a:miter lim="800000"/>
              <a:headEnd/>
              <a:tailEnd/>
            </a:ln>
            <a:effectLst>
              <a:outerShdw dist="17819" dir="2700000" algn="ctr" rotWithShape="0">
                <a:srgbClr val="808080"/>
              </a:outerShdw>
            </a:effectLst>
          </p:spPr>
          <p:txBody>
            <a:bodyPr lIns="0" tIns="0" rIns="0" bIns="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US" sz="1200" b="1">
                  <a:solidFill>
                    <a:srgbClr val="F8F8F8"/>
                  </a:solidFill>
                </a:rPr>
                <a:t>SOAP/HTTP</a:t>
              </a:r>
            </a:p>
          </p:txBody>
        </p:sp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263525" y="954088"/>
            <a:ext cx="8647113" cy="1471612"/>
            <a:chOff x="166" y="601"/>
            <a:chExt cx="5447" cy="927"/>
          </a:xfrm>
        </p:grpSpPr>
        <p:sp>
          <p:nvSpPr>
            <p:cNvPr id="161799" name="Rectangle 28"/>
            <p:cNvSpPr>
              <a:spLocks noChangeArrowheads="1"/>
            </p:cNvSpPr>
            <p:nvPr/>
          </p:nvSpPr>
          <p:spPr bwMode="auto">
            <a:xfrm>
              <a:off x="166" y="601"/>
              <a:ext cx="5447" cy="927"/>
            </a:xfrm>
            <a:prstGeom prst="rect">
              <a:avLst/>
            </a:prstGeom>
            <a:solidFill>
              <a:srgbClr val="336699"/>
            </a:solidFill>
            <a:ln w="3240" cap="sq">
              <a:solidFill>
                <a:srgbClr val="003366"/>
              </a:solidFill>
              <a:miter lim="800000"/>
              <a:headEnd/>
              <a:tailEnd/>
            </a:ln>
          </p:spPr>
          <p:txBody>
            <a:bodyPr lIns="274320" tIns="91440" rIns="274320" bIns="91440"/>
            <a:lstStyle/>
            <a:p>
              <a:pPr>
                <a:lnSpc>
                  <a:spcPct val="110000"/>
                </a:lnSpc>
                <a:spcBef>
                  <a:spcPts val="400"/>
                </a:spcBef>
                <a:buClrTx/>
                <a:buSzPct val="7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>
                  <a:solidFill>
                    <a:srgbClr val="EAEAEA"/>
                  </a:solidFill>
                  <a:cs typeface="Times New Roman" pitchFamily="16" charset="0"/>
                </a:rPr>
                <a:t>“</a:t>
              </a:r>
              <a:r>
                <a:rPr lang="cs-CZ" sz="1600" b="1">
                  <a:solidFill>
                    <a:srgbClr val="EAEAEA"/>
                  </a:solidFill>
                </a:rPr>
                <a:t>Do roku 2005 bude </a:t>
              </a:r>
              <a:r>
                <a:rPr lang="cs-CZ" sz="1600" b="1" i="1">
                  <a:solidFill>
                    <a:srgbClr val="FFFF66"/>
                  </a:solidFill>
                </a:rPr>
                <a:t>Podnikovou sběrnici služeb</a:t>
              </a:r>
              <a:r>
                <a:rPr lang="en-US" sz="1600" b="1">
                  <a:solidFill>
                    <a:srgbClr val="EAEAEA"/>
                  </a:solidFill>
                  <a:cs typeface="Arial" charset="0"/>
                </a:rPr>
                <a:t> (ESB)</a:t>
              </a:r>
              <a:r>
                <a:rPr lang="cs-CZ" sz="1600" b="1">
                  <a:solidFill>
                    <a:srgbClr val="EAEAEA"/>
                  </a:solidFill>
                </a:rPr>
                <a:t> kombinující messaging, webové nebo i jiné služby, inteligentní směrování a transformaci dat, modelování</a:t>
              </a:r>
              <a:br>
                <a:rPr lang="cs-CZ" sz="1600" b="1">
                  <a:solidFill>
                    <a:srgbClr val="EAEAEA"/>
                  </a:solidFill>
                </a:rPr>
              </a:br>
              <a:r>
                <a:rPr lang="cs-CZ" sz="1600" b="1">
                  <a:solidFill>
                    <a:srgbClr val="EAEAEA"/>
                  </a:solidFill>
                </a:rPr>
                <a:t>a řízení business procesů, používat většina podniků.“</a:t>
              </a:r>
            </a:p>
          </p:txBody>
        </p:sp>
        <p:sp>
          <p:nvSpPr>
            <p:cNvPr id="161800" name="Text Box 29"/>
            <p:cNvSpPr txBox="1">
              <a:spLocks noChangeArrowheads="1"/>
            </p:cNvSpPr>
            <p:nvPr/>
          </p:nvSpPr>
          <p:spPr bwMode="auto">
            <a:xfrm>
              <a:off x="2314" y="1206"/>
              <a:ext cx="3254" cy="320"/>
            </a:xfrm>
            <a:prstGeom prst="rect">
              <a:avLst/>
            </a:prstGeom>
            <a:solidFill>
              <a:srgbClr val="336699"/>
            </a:solidFill>
            <a:ln w="9525">
              <a:noFill/>
              <a:round/>
              <a:headEnd/>
              <a:tailEnd/>
            </a:ln>
          </p:spPr>
          <p:txBody>
            <a:bodyPr lIns="365760" tIns="182880" rIns="182880" bIns="91440">
              <a:spAutoFit/>
            </a:bodyPr>
            <a:lstStyle/>
            <a:p>
              <a:pPr algn="r">
                <a:lnSpc>
                  <a:spcPct val="110000"/>
                </a:lnSpc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1">
                  <a:solidFill>
                    <a:srgbClr val="EAEAEA"/>
                  </a:solidFill>
                </a:rPr>
                <a:t>Roy</a:t>
              </a:r>
              <a:r>
                <a:rPr lang="en-US" sz="1400" b="1" i="1">
                  <a:solidFill>
                    <a:srgbClr val="F8F8F8"/>
                  </a:solidFill>
                </a:rPr>
                <a:t> Schulte</a:t>
              </a:r>
              <a:r>
                <a:rPr lang="cs-CZ" sz="1400" b="1" i="1">
                  <a:solidFill>
                    <a:srgbClr val="F8F8F8"/>
                  </a:solidFill>
                </a:rPr>
                <a:t>, </a:t>
              </a:r>
              <a:r>
                <a:rPr lang="en-US" sz="1400" b="1" i="1">
                  <a:solidFill>
                    <a:srgbClr val="F8F8F8"/>
                  </a:solidFill>
                </a:rPr>
                <a:t>VP and Research Fellow, Gartner Inc.</a:t>
              </a:r>
            </a:p>
          </p:txBody>
        </p:sp>
      </p:grpSp>
      <p:sp>
        <p:nvSpPr>
          <p:cNvPr id="161798" name="Text Box 30"/>
          <p:cNvSpPr txBox="1">
            <a:spLocks noChangeArrowheads="1"/>
          </p:cNvSpPr>
          <p:nvPr/>
        </p:nvSpPr>
        <p:spPr bwMode="auto">
          <a:xfrm>
            <a:off x="395288" y="188913"/>
            <a:ext cx="8280400" cy="703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i="1">
                <a:solidFill>
                  <a:srgbClr val="000000"/>
                </a:solidFill>
              </a:rPr>
              <a:t>Stumpf Jindřich</a:t>
            </a:r>
            <a:r>
              <a:rPr lang="cs-CZ" b="1" i="1">
                <a:solidFill>
                  <a:srgbClr val="000000"/>
                </a:solidFill>
              </a:rPr>
              <a:t>, </a:t>
            </a:r>
            <a:r>
              <a:rPr lang="cs-CZ">
                <a:solidFill>
                  <a:srgbClr val="000000"/>
                </a:solidFill>
              </a:rPr>
              <a:t>Progress Software, Systémová integrace 2004, příklad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155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9D7B1D1-A7A8-4199-B28C-15C80457B1A3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62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017588"/>
            <a:ext cx="9177338" cy="2519362"/>
            <a:chOff x="0" y="641"/>
            <a:chExt cx="5781" cy="1587"/>
          </a:xfrm>
        </p:grpSpPr>
        <p:sp>
          <p:nvSpPr>
            <p:cNvPr id="162856" name="Rectangle 3"/>
            <p:cNvSpPr>
              <a:spLocks noChangeArrowheads="1"/>
            </p:cNvSpPr>
            <p:nvPr/>
          </p:nvSpPr>
          <p:spPr bwMode="auto">
            <a:xfrm>
              <a:off x="0" y="641"/>
              <a:ext cx="5781" cy="1587"/>
            </a:xfrm>
            <a:prstGeom prst="rect">
              <a:avLst/>
            </a:prstGeom>
            <a:solidFill>
              <a:srgbClr val="002E8A">
                <a:alpha val="30980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62857" name="Text Box 4"/>
            <p:cNvSpPr txBox="1">
              <a:spLocks noChangeArrowheads="1"/>
            </p:cNvSpPr>
            <p:nvPr/>
          </p:nvSpPr>
          <p:spPr bwMode="auto">
            <a:xfrm>
              <a:off x="2295" y="641"/>
              <a:ext cx="1120" cy="21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cs-CZ" sz="1600" b="1">
                  <a:solidFill>
                    <a:srgbClr val="000000"/>
                  </a:solidFill>
                </a:rPr>
                <a:t>Vnitřní integrace</a:t>
              </a: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5003800" y="1593850"/>
            <a:ext cx="1781175" cy="2119313"/>
            <a:chOff x="3152" y="1004"/>
            <a:chExt cx="1122" cy="1335"/>
          </a:xfrm>
        </p:grpSpPr>
        <p:sp>
          <p:nvSpPr>
            <p:cNvPr id="162853" name="Line 6"/>
            <p:cNvSpPr>
              <a:spLocks noChangeShapeType="1"/>
            </p:cNvSpPr>
            <p:nvPr/>
          </p:nvSpPr>
          <p:spPr bwMode="auto">
            <a:xfrm flipV="1">
              <a:off x="3717" y="1763"/>
              <a:ext cx="0" cy="577"/>
            </a:xfrm>
            <a:prstGeom prst="line">
              <a:avLst/>
            </a:prstGeom>
            <a:noFill/>
            <a:ln w="76320" cap="sq">
              <a:solidFill>
                <a:srgbClr val="9E3A3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6679" name="Rectangle 7"/>
            <p:cNvSpPr>
              <a:spLocks noChangeArrowheads="1"/>
            </p:cNvSpPr>
            <p:nvPr/>
          </p:nvSpPr>
          <p:spPr bwMode="auto">
            <a:xfrm>
              <a:off x="3400" y="1946"/>
              <a:ext cx="632" cy="172"/>
            </a:xfrm>
            <a:prstGeom prst="rect">
              <a:avLst/>
            </a:prstGeom>
            <a:solidFill>
              <a:srgbClr val="FFFF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>
              <a:outerShdw dist="17819" dir="2700000" algn="ctr" rotWithShape="0">
                <a:srgbClr val="808080"/>
              </a:outerShdw>
            </a:effectLst>
          </p:spPr>
          <p:txBody>
            <a:bodyPr lIns="0" tIns="0" rIns="0" bIns="0" anchor="ctr"/>
            <a:lstStyle/>
            <a:p>
              <a:pPr algn="ctr">
                <a:lnSpc>
                  <a:spcPct val="85000"/>
                </a:lnSpc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cs-CZ" sz="1200" b="1">
                  <a:solidFill>
                    <a:srgbClr val="000000"/>
                  </a:solidFill>
                </a:rPr>
                <a:t>JMS</a:t>
              </a:r>
              <a:br>
                <a:rPr lang="cs-CZ" sz="1200" b="1">
                  <a:solidFill>
                    <a:srgbClr val="000000"/>
                  </a:solidFill>
                </a:rPr>
              </a:br>
              <a:r>
                <a:rPr lang="cs-CZ" sz="1200" b="1">
                  <a:solidFill>
                    <a:srgbClr val="000000"/>
                  </a:solidFill>
                </a:rPr>
                <a:t>Service cont.</a:t>
              </a:r>
            </a:p>
          </p:txBody>
        </p:sp>
        <p:sp>
          <p:nvSpPr>
            <p:cNvPr id="156680" name="Oval 8"/>
            <p:cNvSpPr>
              <a:spLocks noChangeArrowheads="1"/>
            </p:cNvSpPr>
            <p:nvPr/>
          </p:nvSpPr>
          <p:spPr bwMode="auto">
            <a:xfrm>
              <a:off x="3152" y="1004"/>
              <a:ext cx="1122" cy="839"/>
            </a:xfrm>
            <a:prstGeom prst="ellipse">
              <a:avLst/>
            </a:prstGeom>
            <a:gradFill rotWithShape="0">
              <a:gsLst>
                <a:gs pos="0">
                  <a:srgbClr val="8A1419"/>
                </a:gs>
                <a:gs pos="100000">
                  <a:srgbClr val="D21E26"/>
                </a:gs>
              </a:gsLst>
              <a:path path="shape">
                <a:fillToRect l="50000" t="50000" r="50000" b="50000"/>
              </a:path>
            </a:gradFill>
            <a:ln w="9525" cap="flat">
              <a:noFill/>
              <a:round/>
              <a:headEnd/>
              <a:tailEnd/>
            </a:ln>
            <a:effectLst>
              <a:outerShdw dist="17819" dir="2700000" algn="ctr" rotWithShape="0">
                <a:srgbClr val="808080"/>
              </a:outerShdw>
            </a:effectLst>
          </p:spPr>
          <p:txBody>
            <a:bodyPr wrap="none" lIns="0" tIns="0" rIns="0" bIns="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cs-CZ" sz="1600" b="1">
                  <a:solidFill>
                    <a:srgbClr val="FFFFFF"/>
                  </a:solidFill>
                </a:rPr>
                <a:t>IBIS</a:t>
              </a:r>
              <a:br>
                <a:rPr lang="cs-CZ" sz="1600" b="1">
                  <a:solidFill>
                    <a:srgbClr val="FFFFFF"/>
                  </a:solidFill>
                </a:rPr>
              </a:br>
              <a:r>
                <a:rPr lang="cs-CZ" sz="1600" b="1">
                  <a:solidFill>
                    <a:srgbClr val="FFFFFF"/>
                  </a:solidFill>
                </a:rPr>
                <a:t>Bratislava</a:t>
              </a:r>
            </a:p>
          </p:txBody>
        </p:sp>
      </p:grpSp>
      <p:sp>
        <p:nvSpPr>
          <p:cNvPr id="156681" name="Rectangle 9"/>
          <p:cNvSpPr>
            <a:spLocks noChangeArrowheads="1"/>
          </p:cNvSpPr>
          <p:nvPr/>
        </p:nvSpPr>
        <p:spPr bwMode="auto">
          <a:xfrm>
            <a:off x="0" y="3498850"/>
            <a:ext cx="1219200" cy="677863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>
                <a:solidFill>
                  <a:srgbClr val="F8F8F8"/>
                </a:solidFill>
              </a:rPr>
              <a:t>	</a:t>
            </a:r>
          </a:p>
        </p:txBody>
      </p:sp>
      <p:sp>
        <p:nvSpPr>
          <p:cNvPr id="156682" name="Rectangle 10"/>
          <p:cNvSpPr>
            <a:spLocks noChangeArrowheads="1"/>
          </p:cNvSpPr>
          <p:nvPr/>
        </p:nvSpPr>
        <p:spPr bwMode="auto">
          <a:xfrm>
            <a:off x="7924800" y="3498850"/>
            <a:ext cx="1219200" cy="67786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3333CC">
                  <a:alpha val="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>
                <a:solidFill>
                  <a:srgbClr val="F8F8F8"/>
                </a:solidFill>
              </a:rPr>
              <a:t>	</a:t>
            </a: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2700338" y="1593850"/>
            <a:ext cx="1781175" cy="2106613"/>
            <a:chOff x="1701" y="1004"/>
            <a:chExt cx="1122" cy="1327"/>
          </a:xfrm>
        </p:grpSpPr>
        <p:sp>
          <p:nvSpPr>
            <p:cNvPr id="162850" name="Line 12"/>
            <p:cNvSpPr>
              <a:spLocks noChangeShapeType="1"/>
            </p:cNvSpPr>
            <p:nvPr/>
          </p:nvSpPr>
          <p:spPr bwMode="auto">
            <a:xfrm flipV="1">
              <a:off x="2266" y="1755"/>
              <a:ext cx="0" cy="577"/>
            </a:xfrm>
            <a:prstGeom prst="line">
              <a:avLst/>
            </a:prstGeom>
            <a:noFill/>
            <a:ln w="76320" cap="sq">
              <a:solidFill>
                <a:srgbClr val="9E3A3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6685" name="Rectangle 13"/>
            <p:cNvSpPr>
              <a:spLocks noChangeArrowheads="1"/>
            </p:cNvSpPr>
            <p:nvPr/>
          </p:nvSpPr>
          <p:spPr bwMode="auto">
            <a:xfrm>
              <a:off x="1909" y="1930"/>
              <a:ext cx="680" cy="260"/>
            </a:xfrm>
            <a:prstGeom prst="rect">
              <a:avLst/>
            </a:prstGeom>
            <a:solidFill>
              <a:srgbClr val="FFFF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>
              <a:outerShdw dist="17819" dir="2700000" algn="ctr" rotWithShape="0">
                <a:srgbClr val="808080"/>
              </a:outerShdw>
            </a:effectLst>
          </p:spPr>
          <p:txBody>
            <a:bodyPr lIns="0" tIns="0" rIns="0" bIns="0" anchor="ctr"/>
            <a:lstStyle/>
            <a:p>
              <a:pPr algn="ctr">
                <a:lnSpc>
                  <a:spcPct val="90000"/>
                </a:lnSpc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cs-CZ" sz="1200" b="1">
                  <a:solidFill>
                    <a:srgbClr val="000000"/>
                  </a:solidFill>
                </a:rPr>
                <a:t>JMS</a:t>
              </a:r>
              <a:br>
                <a:rPr lang="cs-CZ" sz="1200" b="1">
                  <a:solidFill>
                    <a:srgbClr val="000000"/>
                  </a:solidFill>
                </a:rPr>
              </a:br>
              <a:r>
                <a:rPr lang="cs-CZ" sz="1200" b="1">
                  <a:solidFill>
                    <a:srgbClr val="000000"/>
                  </a:solidFill>
                </a:rPr>
                <a:t>Service cont.</a:t>
              </a:r>
            </a:p>
          </p:txBody>
        </p:sp>
        <p:sp>
          <p:nvSpPr>
            <p:cNvPr id="156686" name="Oval 14"/>
            <p:cNvSpPr>
              <a:spLocks noChangeArrowheads="1"/>
            </p:cNvSpPr>
            <p:nvPr/>
          </p:nvSpPr>
          <p:spPr bwMode="auto">
            <a:xfrm>
              <a:off x="1701" y="1004"/>
              <a:ext cx="1122" cy="839"/>
            </a:xfrm>
            <a:prstGeom prst="ellipse">
              <a:avLst/>
            </a:prstGeom>
            <a:gradFill rotWithShape="0">
              <a:gsLst>
                <a:gs pos="0">
                  <a:srgbClr val="8A1419"/>
                </a:gs>
                <a:gs pos="100000">
                  <a:srgbClr val="D21E26"/>
                </a:gs>
              </a:gsLst>
              <a:path path="shape">
                <a:fillToRect l="50000" t="50000" r="50000" b="50000"/>
              </a:path>
            </a:gradFill>
            <a:ln w="9525" cap="flat">
              <a:noFill/>
              <a:round/>
              <a:headEnd/>
              <a:tailEnd/>
            </a:ln>
            <a:effectLst>
              <a:outerShdw dist="17819" dir="2700000" algn="ctr" rotWithShape="0">
                <a:srgbClr val="808080"/>
              </a:outerShdw>
            </a:effectLst>
          </p:spPr>
          <p:txBody>
            <a:bodyPr wrap="none" lIns="0" tIns="0" rIns="0" bIns="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cs-CZ" sz="1600" b="1">
                  <a:solidFill>
                    <a:srgbClr val="FFFFFF"/>
                  </a:solidFill>
                </a:rPr>
                <a:t>IBIS</a:t>
              </a:r>
              <a:br>
                <a:rPr lang="cs-CZ" sz="1600" b="1">
                  <a:solidFill>
                    <a:srgbClr val="FFFFFF"/>
                  </a:solidFill>
                </a:rPr>
              </a:br>
              <a:r>
                <a:rPr lang="cs-CZ" sz="1600" b="1">
                  <a:solidFill>
                    <a:srgbClr val="FFFFFF"/>
                  </a:solidFill>
                </a:rPr>
                <a:t>Ružomberok</a:t>
              </a: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7164388" y="1593850"/>
            <a:ext cx="1781175" cy="2119313"/>
            <a:chOff x="4513" y="1004"/>
            <a:chExt cx="1122" cy="1335"/>
          </a:xfrm>
        </p:grpSpPr>
        <p:sp>
          <p:nvSpPr>
            <p:cNvPr id="162847" name="Line 16"/>
            <p:cNvSpPr>
              <a:spLocks noChangeShapeType="1"/>
            </p:cNvSpPr>
            <p:nvPr/>
          </p:nvSpPr>
          <p:spPr bwMode="auto">
            <a:xfrm flipV="1">
              <a:off x="5078" y="1763"/>
              <a:ext cx="0" cy="577"/>
            </a:xfrm>
            <a:prstGeom prst="line">
              <a:avLst/>
            </a:prstGeom>
            <a:noFill/>
            <a:ln w="76320" cap="sq">
              <a:solidFill>
                <a:srgbClr val="9E3A3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6689" name="Rectangle 17"/>
            <p:cNvSpPr>
              <a:spLocks noChangeArrowheads="1"/>
            </p:cNvSpPr>
            <p:nvPr/>
          </p:nvSpPr>
          <p:spPr bwMode="auto">
            <a:xfrm>
              <a:off x="4761" y="1946"/>
              <a:ext cx="632" cy="172"/>
            </a:xfrm>
            <a:prstGeom prst="rect">
              <a:avLst/>
            </a:prstGeom>
            <a:solidFill>
              <a:srgbClr val="FFFF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>
              <a:outerShdw dist="17819" dir="2700000" algn="ctr" rotWithShape="0">
                <a:srgbClr val="808080"/>
              </a:outerShdw>
            </a:effectLst>
          </p:spPr>
          <p:txBody>
            <a:bodyPr lIns="0" tIns="0" rIns="0" bIns="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cs-CZ" sz="1200" b="1">
                  <a:solidFill>
                    <a:srgbClr val="000000"/>
                  </a:solidFill>
                </a:rPr>
                <a:t>XML/HTTPS</a:t>
              </a:r>
            </a:p>
          </p:txBody>
        </p:sp>
        <p:sp>
          <p:nvSpPr>
            <p:cNvPr id="156690" name="Oval 18"/>
            <p:cNvSpPr>
              <a:spLocks noChangeArrowheads="1"/>
            </p:cNvSpPr>
            <p:nvPr/>
          </p:nvSpPr>
          <p:spPr bwMode="auto">
            <a:xfrm>
              <a:off x="4513" y="1004"/>
              <a:ext cx="1122" cy="839"/>
            </a:xfrm>
            <a:prstGeom prst="ellipse">
              <a:avLst/>
            </a:prstGeom>
            <a:gradFill rotWithShape="0">
              <a:gsLst>
                <a:gs pos="0">
                  <a:srgbClr val="8A1419"/>
                </a:gs>
                <a:gs pos="100000">
                  <a:srgbClr val="D21E26"/>
                </a:gs>
              </a:gsLst>
              <a:path path="shape">
                <a:fillToRect l="50000" t="50000" r="50000" b="50000"/>
              </a:path>
            </a:gradFill>
            <a:ln w="9525" cap="flat">
              <a:noFill/>
              <a:round/>
              <a:headEnd/>
              <a:tailEnd/>
            </a:ln>
            <a:effectLst>
              <a:outerShdw dist="17819" dir="2700000" algn="ctr" rotWithShape="0">
                <a:srgbClr val="808080"/>
              </a:outerShdw>
            </a:effectLst>
          </p:spPr>
          <p:txBody>
            <a:bodyPr wrap="none" lIns="0" tIns="0" rIns="0" bIns="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cs-CZ" sz="1600" b="1">
                  <a:solidFill>
                    <a:srgbClr val="FFFFFF"/>
                  </a:solidFill>
                </a:rPr>
                <a:t>Ostatní</a:t>
              </a:r>
              <a:br>
                <a:rPr lang="cs-CZ" sz="1600" b="1">
                  <a:solidFill>
                    <a:srgbClr val="FFFFFF"/>
                  </a:solidFill>
                </a:rPr>
              </a:br>
              <a:r>
                <a:rPr lang="cs-CZ" sz="1600" b="1">
                  <a:solidFill>
                    <a:srgbClr val="FFFFFF"/>
                  </a:solidFill>
                </a:rPr>
                <a:t>aplikace</a:t>
              </a:r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219075" y="1568450"/>
            <a:ext cx="1781175" cy="2039938"/>
            <a:chOff x="138" y="988"/>
            <a:chExt cx="1122" cy="1285"/>
          </a:xfrm>
        </p:grpSpPr>
        <p:sp>
          <p:nvSpPr>
            <p:cNvPr id="162844" name="Line 20"/>
            <p:cNvSpPr>
              <a:spLocks noChangeShapeType="1"/>
            </p:cNvSpPr>
            <p:nvPr/>
          </p:nvSpPr>
          <p:spPr bwMode="auto">
            <a:xfrm flipV="1">
              <a:off x="703" y="1707"/>
              <a:ext cx="0" cy="567"/>
            </a:xfrm>
            <a:prstGeom prst="line">
              <a:avLst/>
            </a:prstGeom>
            <a:noFill/>
            <a:ln w="76320" cap="sq">
              <a:solidFill>
                <a:srgbClr val="9E3A3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6693" name="Oval 21"/>
            <p:cNvSpPr>
              <a:spLocks noChangeArrowheads="1"/>
            </p:cNvSpPr>
            <p:nvPr/>
          </p:nvSpPr>
          <p:spPr bwMode="auto">
            <a:xfrm>
              <a:off x="138" y="988"/>
              <a:ext cx="1122" cy="839"/>
            </a:xfrm>
            <a:prstGeom prst="ellipse">
              <a:avLst/>
            </a:prstGeom>
            <a:gradFill rotWithShape="0">
              <a:gsLst>
                <a:gs pos="0">
                  <a:srgbClr val="8A1419"/>
                </a:gs>
                <a:gs pos="100000">
                  <a:srgbClr val="D21E26"/>
                </a:gs>
              </a:gsLst>
              <a:path path="shape">
                <a:fillToRect l="50000" t="50000" r="50000" b="50000"/>
              </a:path>
            </a:gradFill>
            <a:ln w="9525" cap="flat">
              <a:noFill/>
              <a:round/>
              <a:headEnd/>
              <a:tailEnd/>
            </a:ln>
            <a:effectLst>
              <a:outerShdw dist="17819" dir="2700000" algn="ctr" rotWithShape="0">
                <a:srgbClr val="808080"/>
              </a:outerShdw>
            </a:effectLst>
          </p:spPr>
          <p:txBody>
            <a:bodyPr wrap="none" lIns="0" tIns="0" rIns="0" bIns="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cs-CZ" sz="1600" b="1">
                  <a:solidFill>
                    <a:srgbClr val="FFFFFF"/>
                  </a:solidFill>
                </a:rPr>
                <a:t>IBIS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cs-CZ" sz="1600" b="1">
                  <a:solidFill>
                    <a:srgbClr val="FFFFFF"/>
                  </a:solidFill>
                </a:rPr>
                <a:t>Lipt. Mikuláš</a:t>
              </a:r>
            </a:p>
          </p:txBody>
        </p:sp>
        <p:sp>
          <p:nvSpPr>
            <p:cNvPr id="156694" name="Rectangle 22"/>
            <p:cNvSpPr>
              <a:spLocks noChangeArrowheads="1"/>
            </p:cNvSpPr>
            <p:nvPr/>
          </p:nvSpPr>
          <p:spPr bwMode="auto">
            <a:xfrm>
              <a:off x="346" y="1935"/>
              <a:ext cx="671" cy="217"/>
            </a:xfrm>
            <a:prstGeom prst="rect">
              <a:avLst/>
            </a:prstGeom>
            <a:solidFill>
              <a:srgbClr val="FFFF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>
              <a:outerShdw dist="17819" dir="2700000" algn="ctr" rotWithShape="0">
                <a:srgbClr val="808080"/>
              </a:outerShdw>
            </a:effectLst>
          </p:spPr>
          <p:txBody>
            <a:bodyPr lIns="0" tIns="0" rIns="0" bIns="0" anchor="ctr"/>
            <a:lstStyle/>
            <a:p>
              <a:pPr algn="ctr">
                <a:lnSpc>
                  <a:spcPct val="90000"/>
                </a:lnSpc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US" sz="1200" b="1">
                  <a:solidFill>
                    <a:srgbClr val="000000"/>
                  </a:solidFill>
                </a:rPr>
                <a:t>JMS</a:t>
              </a:r>
              <a:r>
                <a:rPr lang="cs-CZ" sz="1200" b="1">
                  <a:solidFill>
                    <a:srgbClr val="000000"/>
                  </a:solidFill>
                </a:rPr>
                <a:t/>
              </a:r>
              <a:br>
                <a:rPr lang="cs-CZ" sz="1200" b="1">
                  <a:solidFill>
                    <a:srgbClr val="000000"/>
                  </a:solidFill>
                </a:rPr>
              </a:br>
              <a:r>
                <a:rPr lang="cs-CZ" sz="1200" b="1">
                  <a:solidFill>
                    <a:srgbClr val="000000"/>
                  </a:solidFill>
                </a:rPr>
                <a:t>Service cont.</a:t>
              </a:r>
            </a:p>
          </p:txBody>
        </p:sp>
      </p:grp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0" y="3892550"/>
            <a:ext cx="9142413" cy="2813050"/>
            <a:chOff x="0" y="2452"/>
            <a:chExt cx="5759" cy="1772"/>
          </a:xfrm>
        </p:grpSpPr>
        <p:sp>
          <p:nvSpPr>
            <p:cNvPr id="162829" name="Rectangle 24"/>
            <p:cNvSpPr>
              <a:spLocks noChangeArrowheads="1"/>
            </p:cNvSpPr>
            <p:nvPr/>
          </p:nvSpPr>
          <p:spPr bwMode="auto">
            <a:xfrm>
              <a:off x="0" y="2637"/>
              <a:ext cx="5759" cy="1587"/>
            </a:xfrm>
            <a:prstGeom prst="rect">
              <a:avLst/>
            </a:prstGeom>
            <a:solidFill>
              <a:srgbClr val="B2B2B2">
                <a:alpha val="29803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8" name="Group 25"/>
            <p:cNvGrpSpPr>
              <a:grpSpLocks/>
            </p:cNvGrpSpPr>
            <p:nvPr/>
          </p:nvGrpSpPr>
          <p:grpSpPr bwMode="auto">
            <a:xfrm>
              <a:off x="204" y="2452"/>
              <a:ext cx="5380" cy="1772"/>
              <a:chOff x="204" y="2452"/>
              <a:chExt cx="5380" cy="1772"/>
            </a:xfrm>
          </p:grpSpPr>
          <p:sp>
            <p:nvSpPr>
              <p:cNvPr id="162831" name="Line 26"/>
              <p:cNvSpPr>
                <a:spLocks noChangeShapeType="1"/>
              </p:cNvSpPr>
              <p:nvPr/>
            </p:nvSpPr>
            <p:spPr bwMode="auto">
              <a:xfrm flipV="1">
                <a:off x="3742" y="2451"/>
                <a:ext cx="0" cy="577"/>
              </a:xfrm>
              <a:prstGeom prst="line">
                <a:avLst/>
              </a:prstGeom>
              <a:noFill/>
              <a:ln w="76320" cap="sq">
                <a:solidFill>
                  <a:srgbClr val="9E3A38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6699" name="Rectangle 27"/>
              <p:cNvSpPr>
                <a:spLocks noChangeArrowheads="1"/>
              </p:cNvSpPr>
              <p:nvPr/>
            </p:nvSpPr>
            <p:spPr bwMode="auto">
              <a:xfrm>
                <a:off x="3443" y="2694"/>
                <a:ext cx="632" cy="172"/>
              </a:xfrm>
              <a:prstGeom prst="rect">
                <a:avLst/>
              </a:prstGeom>
              <a:solidFill>
                <a:srgbClr val="FFFF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808080"/>
                </a:outerShdw>
              </a:effectLst>
            </p:spPr>
            <p:txBody>
              <a:bodyPr lIns="0" tIns="0" rIns="0" bIns="0" anchor="ctr"/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/>
                </a:pPr>
                <a:r>
                  <a:rPr lang="en-US" sz="1200" b="1">
                    <a:solidFill>
                      <a:srgbClr val="000000"/>
                    </a:solidFill>
                  </a:rPr>
                  <a:t>SOAP/HTTP</a:t>
                </a:r>
                <a:r>
                  <a:rPr lang="cs-CZ" sz="1200" b="1">
                    <a:solidFill>
                      <a:srgbClr val="000000"/>
                    </a:solidFill>
                  </a:rPr>
                  <a:t>S</a:t>
                </a:r>
              </a:p>
            </p:txBody>
          </p:sp>
          <p:sp>
            <p:nvSpPr>
              <p:cNvPr id="162833" name="Line 28"/>
              <p:cNvSpPr>
                <a:spLocks noChangeShapeType="1"/>
              </p:cNvSpPr>
              <p:nvPr/>
            </p:nvSpPr>
            <p:spPr bwMode="auto">
              <a:xfrm flipV="1">
                <a:off x="703" y="2451"/>
                <a:ext cx="0" cy="577"/>
              </a:xfrm>
              <a:prstGeom prst="line">
                <a:avLst/>
              </a:prstGeom>
              <a:noFill/>
              <a:ln w="76320" cap="sq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6701" name="Rectangle 29"/>
              <p:cNvSpPr>
                <a:spLocks noChangeArrowheads="1"/>
              </p:cNvSpPr>
              <p:nvPr/>
            </p:nvSpPr>
            <p:spPr bwMode="auto">
              <a:xfrm>
                <a:off x="400" y="2694"/>
                <a:ext cx="632" cy="172"/>
              </a:xfrm>
              <a:prstGeom prst="rect">
                <a:avLst/>
              </a:prstGeom>
              <a:solidFill>
                <a:srgbClr val="FFFF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808080"/>
                </a:outerShdw>
              </a:effectLst>
            </p:spPr>
            <p:txBody>
              <a:bodyPr lIns="0" tIns="0" rIns="0" bIns="0" anchor="ctr"/>
              <a:lstStyle/>
              <a:p>
                <a:pPr algn="ctr">
                  <a:lnSpc>
                    <a:spcPct val="85000"/>
                  </a:lnSpc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/>
                </a:pPr>
                <a:r>
                  <a:rPr lang="cs-CZ" sz="1200" b="1">
                    <a:solidFill>
                      <a:srgbClr val="000000"/>
                    </a:solidFill>
                  </a:rPr>
                  <a:t>File Adapter</a:t>
                </a:r>
              </a:p>
              <a:p>
                <a:pPr algn="ctr">
                  <a:lnSpc>
                    <a:spcPct val="85000"/>
                  </a:lnSpc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/>
                </a:pPr>
                <a:r>
                  <a:rPr lang="cs-CZ" sz="1200" b="1">
                    <a:solidFill>
                      <a:srgbClr val="000000"/>
                    </a:solidFill>
                  </a:rPr>
                  <a:t>Service cont.</a:t>
                </a:r>
              </a:p>
            </p:txBody>
          </p:sp>
          <p:sp>
            <p:nvSpPr>
              <p:cNvPr id="156702" name="Oval 30"/>
              <p:cNvSpPr>
                <a:spLocks noChangeArrowheads="1"/>
              </p:cNvSpPr>
              <p:nvPr/>
            </p:nvSpPr>
            <p:spPr bwMode="auto">
              <a:xfrm>
                <a:off x="204" y="3045"/>
                <a:ext cx="996" cy="839"/>
              </a:xfrm>
              <a:prstGeom prst="ellipse">
                <a:avLst/>
              </a:prstGeom>
              <a:gradFill rotWithShape="0">
                <a:gsLst>
                  <a:gs pos="0">
                    <a:srgbClr val="8A1419"/>
                  </a:gs>
                  <a:gs pos="100000">
                    <a:srgbClr val="D21E26"/>
                  </a:gs>
                </a:gsLst>
                <a:path path="shape">
                  <a:fillToRect l="50000" t="50000" r="50000" b="50000"/>
                </a:path>
              </a:gradFill>
              <a:ln w="9525" cap="flat">
                <a:noFill/>
                <a:round/>
                <a:headEnd/>
                <a:tailEnd/>
              </a:ln>
              <a:effectLst>
                <a:outerShdw dist="17819" dir="2700000" algn="ctr" rotWithShape="0">
                  <a:srgbClr val="808080"/>
                </a:outerShdw>
              </a:effectLst>
            </p:spPr>
            <p:txBody>
              <a:bodyPr wrap="none" lIns="0" tIns="0" rIns="0" bIns="0" anchor="ctr"/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/>
                </a:pPr>
                <a:r>
                  <a:rPr lang="cs-CZ" sz="1600" b="1">
                    <a:solidFill>
                      <a:srgbClr val="FFFFFF"/>
                    </a:solidFill>
                  </a:rPr>
                  <a:t>Obchodní </a:t>
                </a:r>
                <a:br>
                  <a:rPr lang="cs-CZ" sz="1600" b="1">
                    <a:solidFill>
                      <a:srgbClr val="FFFFFF"/>
                    </a:solidFill>
                  </a:rPr>
                </a:br>
                <a:r>
                  <a:rPr lang="cs-CZ" sz="1600" b="1">
                    <a:solidFill>
                      <a:srgbClr val="FFFFFF"/>
                    </a:solidFill>
                  </a:rPr>
                  <a:t>partner</a:t>
                </a:r>
              </a:p>
            </p:txBody>
          </p:sp>
          <p:sp>
            <p:nvSpPr>
              <p:cNvPr id="156703" name="Oval 31"/>
              <p:cNvSpPr>
                <a:spLocks noChangeArrowheads="1"/>
              </p:cNvSpPr>
              <p:nvPr/>
            </p:nvSpPr>
            <p:spPr bwMode="auto">
              <a:xfrm>
                <a:off x="3244" y="3045"/>
                <a:ext cx="996" cy="839"/>
              </a:xfrm>
              <a:prstGeom prst="ellipse">
                <a:avLst/>
              </a:prstGeom>
              <a:gradFill rotWithShape="0">
                <a:gsLst>
                  <a:gs pos="0">
                    <a:srgbClr val="8A1419"/>
                  </a:gs>
                  <a:gs pos="100000">
                    <a:srgbClr val="D21E26"/>
                  </a:gs>
                </a:gsLst>
                <a:path path="shape">
                  <a:fillToRect l="50000" t="50000" r="50000" b="50000"/>
                </a:path>
              </a:gradFill>
              <a:ln w="9525" cap="flat">
                <a:noFill/>
                <a:round/>
                <a:headEnd/>
                <a:tailEnd/>
              </a:ln>
              <a:effectLst>
                <a:outerShdw dist="17819" dir="2700000" algn="ctr" rotWithShape="0">
                  <a:srgbClr val="808080"/>
                </a:outerShdw>
              </a:effectLst>
            </p:spPr>
            <p:txBody>
              <a:bodyPr wrap="none" lIns="0" tIns="0" rIns="0" bIns="0" anchor="ctr"/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/>
                </a:pPr>
                <a:r>
                  <a:rPr lang="cs-CZ" sz="1600" b="1">
                    <a:solidFill>
                      <a:srgbClr val="FFFFFF"/>
                    </a:solidFill>
                  </a:rPr>
                  <a:t>Obchodní </a:t>
                </a:r>
                <a:br>
                  <a:rPr lang="cs-CZ" sz="1600" b="1">
                    <a:solidFill>
                      <a:srgbClr val="FFFFFF"/>
                    </a:solidFill>
                  </a:rPr>
                </a:br>
                <a:r>
                  <a:rPr lang="cs-CZ" sz="1600" b="1">
                    <a:solidFill>
                      <a:srgbClr val="FFFFFF"/>
                    </a:solidFill>
                  </a:rPr>
                  <a:t>partner</a:t>
                </a:r>
              </a:p>
            </p:txBody>
          </p:sp>
          <p:sp>
            <p:nvSpPr>
              <p:cNvPr id="162837" name="Line 32"/>
              <p:cNvSpPr>
                <a:spLocks noChangeShapeType="1"/>
              </p:cNvSpPr>
              <p:nvPr/>
            </p:nvSpPr>
            <p:spPr bwMode="auto">
              <a:xfrm flipV="1">
                <a:off x="2245" y="2457"/>
                <a:ext cx="0" cy="577"/>
              </a:xfrm>
              <a:prstGeom prst="line">
                <a:avLst/>
              </a:prstGeom>
              <a:noFill/>
              <a:ln w="76320" cap="sq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6705" name="Rectangle 33"/>
              <p:cNvSpPr>
                <a:spLocks noChangeArrowheads="1"/>
              </p:cNvSpPr>
              <p:nvPr/>
            </p:nvSpPr>
            <p:spPr bwMode="auto">
              <a:xfrm>
                <a:off x="1936" y="2694"/>
                <a:ext cx="632" cy="172"/>
              </a:xfrm>
              <a:prstGeom prst="rect">
                <a:avLst/>
              </a:prstGeom>
              <a:solidFill>
                <a:srgbClr val="FFFF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808080"/>
                </a:outerShdw>
              </a:effectLst>
            </p:spPr>
            <p:txBody>
              <a:bodyPr lIns="0" tIns="0" rIns="0" bIns="0" anchor="ctr"/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/>
                </a:pPr>
                <a:r>
                  <a:rPr lang="cs-CZ" sz="1200" b="1">
                    <a:solidFill>
                      <a:srgbClr val="000000"/>
                    </a:solidFill>
                  </a:rPr>
                  <a:t>E-mail</a:t>
                </a:r>
              </a:p>
            </p:txBody>
          </p:sp>
          <p:sp>
            <p:nvSpPr>
              <p:cNvPr id="156706" name="Oval 34"/>
              <p:cNvSpPr>
                <a:spLocks noChangeArrowheads="1"/>
              </p:cNvSpPr>
              <p:nvPr/>
            </p:nvSpPr>
            <p:spPr bwMode="auto">
              <a:xfrm>
                <a:off x="1730" y="3045"/>
                <a:ext cx="996" cy="839"/>
              </a:xfrm>
              <a:prstGeom prst="ellipse">
                <a:avLst/>
              </a:prstGeom>
              <a:gradFill rotWithShape="0">
                <a:gsLst>
                  <a:gs pos="0">
                    <a:srgbClr val="8A1419"/>
                  </a:gs>
                  <a:gs pos="100000">
                    <a:srgbClr val="D21E26"/>
                  </a:gs>
                </a:gsLst>
                <a:path path="shape">
                  <a:fillToRect l="50000" t="50000" r="50000" b="50000"/>
                </a:path>
              </a:gradFill>
              <a:ln w="9525" cap="flat">
                <a:noFill/>
                <a:round/>
                <a:headEnd/>
                <a:tailEnd/>
              </a:ln>
              <a:effectLst>
                <a:outerShdw dist="17819" dir="2700000" algn="ctr" rotWithShape="0">
                  <a:srgbClr val="808080"/>
                </a:outerShdw>
              </a:effectLst>
            </p:spPr>
            <p:txBody>
              <a:bodyPr wrap="none" lIns="0" tIns="0" rIns="0" bIns="0" anchor="ctr"/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/>
                </a:pPr>
                <a:r>
                  <a:rPr lang="cs-CZ" sz="1600" b="1">
                    <a:solidFill>
                      <a:srgbClr val="FFFFFF"/>
                    </a:solidFill>
                  </a:rPr>
                  <a:t>Obchodní</a:t>
                </a:r>
                <a:br>
                  <a:rPr lang="cs-CZ" sz="1600" b="1">
                    <a:solidFill>
                      <a:srgbClr val="FFFFFF"/>
                    </a:solidFill>
                  </a:rPr>
                </a:br>
                <a:r>
                  <a:rPr lang="cs-CZ" sz="1600" b="1">
                    <a:solidFill>
                      <a:srgbClr val="FFFFFF"/>
                    </a:solidFill>
                  </a:rPr>
                  <a:t>partner</a:t>
                </a:r>
              </a:p>
            </p:txBody>
          </p:sp>
          <p:sp>
            <p:nvSpPr>
              <p:cNvPr id="162840" name="Line 35"/>
              <p:cNvSpPr>
                <a:spLocks noChangeShapeType="1"/>
              </p:cNvSpPr>
              <p:nvPr/>
            </p:nvSpPr>
            <p:spPr bwMode="auto">
              <a:xfrm flipV="1">
                <a:off x="5070" y="2455"/>
                <a:ext cx="0" cy="577"/>
              </a:xfrm>
              <a:prstGeom prst="line">
                <a:avLst/>
              </a:prstGeom>
              <a:noFill/>
              <a:ln w="76320" cap="sq">
                <a:solidFill>
                  <a:srgbClr val="9E3A38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6708" name="Rectangle 36"/>
              <p:cNvSpPr>
                <a:spLocks noChangeArrowheads="1"/>
              </p:cNvSpPr>
              <p:nvPr/>
            </p:nvSpPr>
            <p:spPr bwMode="auto">
              <a:xfrm>
                <a:off x="4604" y="2694"/>
                <a:ext cx="935" cy="214"/>
              </a:xfrm>
              <a:prstGeom prst="rect">
                <a:avLst/>
              </a:prstGeom>
              <a:solidFill>
                <a:srgbClr val="FFFF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808080"/>
                </a:outerShdw>
              </a:effectLst>
            </p:spPr>
            <p:txBody>
              <a:bodyPr lIns="0" tIns="0" rIns="0" bIns="0" anchor="ctr"/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/>
                </a:pPr>
                <a:r>
                  <a:rPr lang="cs-CZ" sz="1200" b="1">
                    <a:solidFill>
                      <a:srgbClr val="000000"/>
                    </a:solidFill>
                  </a:rPr>
                  <a:t>XML/HTTPS</a:t>
                </a:r>
              </a:p>
            </p:txBody>
          </p:sp>
          <p:sp>
            <p:nvSpPr>
              <p:cNvPr id="156709" name="Oval 37"/>
              <p:cNvSpPr>
                <a:spLocks noChangeArrowheads="1"/>
              </p:cNvSpPr>
              <p:nvPr/>
            </p:nvSpPr>
            <p:spPr bwMode="auto">
              <a:xfrm>
                <a:off x="4588" y="3049"/>
                <a:ext cx="996" cy="839"/>
              </a:xfrm>
              <a:prstGeom prst="ellipse">
                <a:avLst/>
              </a:prstGeom>
              <a:gradFill rotWithShape="0">
                <a:gsLst>
                  <a:gs pos="0">
                    <a:srgbClr val="8A1419"/>
                  </a:gs>
                  <a:gs pos="100000">
                    <a:srgbClr val="D21E26"/>
                  </a:gs>
                </a:gsLst>
                <a:path path="shape">
                  <a:fillToRect l="50000" t="50000" r="50000" b="50000"/>
                </a:path>
              </a:gradFill>
              <a:ln w="9525" cap="flat">
                <a:noFill/>
                <a:round/>
                <a:headEnd/>
                <a:tailEnd/>
              </a:ln>
              <a:effectLst>
                <a:outerShdw dist="17819" dir="2700000" algn="ctr" rotWithShape="0">
                  <a:srgbClr val="808080"/>
                </a:outerShdw>
              </a:effectLst>
            </p:spPr>
            <p:txBody>
              <a:bodyPr wrap="none" lIns="0" tIns="0" rIns="0" bIns="0" anchor="ctr"/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/>
                </a:pPr>
                <a:r>
                  <a:rPr lang="cs-CZ" sz="1600" b="1">
                    <a:solidFill>
                      <a:srgbClr val="FFFFFF"/>
                    </a:solidFill>
                  </a:rPr>
                  <a:t>Obchodní</a:t>
                </a:r>
                <a:br>
                  <a:rPr lang="cs-CZ" sz="1600" b="1">
                    <a:solidFill>
                      <a:srgbClr val="FFFFFF"/>
                    </a:solidFill>
                  </a:rPr>
                </a:br>
                <a:r>
                  <a:rPr lang="cs-CZ" sz="1600" b="1">
                    <a:solidFill>
                      <a:srgbClr val="FFFFFF"/>
                    </a:solidFill>
                  </a:rPr>
                  <a:t>partner</a:t>
                </a:r>
              </a:p>
            </p:txBody>
          </p:sp>
          <p:sp>
            <p:nvSpPr>
              <p:cNvPr id="162843" name="Text Box 38"/>
              <p:cNvSpPr txBox="1">
                <a:spLocks noChangeArrowheads="1"/>
              </p:cNvSpPr>
              <p:nvPr/>
            </p:nvSpPr>
            <p:spPr bwMode="auto">
              <a:xfrm>
                <a:off x="2496" y="4013"/>
                <a:ext cx="971" cy="2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cs-CZ" sz="1600" b="1">
                    <a:solidFill>
                      <a:srgbClr val="000000"/>
                    </a:solidFill>
                  </a:rPr>
                  <a:t>B2B integrace</a:t>
                </a:r>
              </a:p>
            </p:txBody>
          </p:sp>
        </p:grpSp>
      </p:grpSp>
      <p:sp>
        <p:nvSpPr>
          <p:cNvPr id="156711" name="Rectangle 39"/>
          <p:cNvSpPr>
            <a:spLocks noChangeArrowheads="1"/>
          </p:cNvSpPr>
          <p:nvPr/>
        </p:nvSpPr>
        <p:spPr bwMode="auto">
          <a:xfrm>
            <a:off x="0" y="3546475"/>
            <a:ext cx="9144000" cy="639763"/>
          </a:xfrm>
          <a:prstGeom prst="rect">
            <a:avLst/>
          </a:prstGeom>
          <a:solidFill>
            <a:srgbClr val="FF9900"/>
          </a:solidFill>
          <a:ln w="9360" cap="sq">
            <a:solidFill>
              <a:srgbClr val="336699"/>
            </a:solidFill>
            <a:miter lim="800000"/>
            <a:headEnd/>
            <a:tailEnd/>
          </a:ln>
          <a:effectLst>
            <a:outerShdw dist="17819" dir="2700000" algn="ctr" rotWithShape="0">
              <a:srgbClr val="808080"/>
            </a:outerShdw>
          </a:effectLst>
        </p:spPr>
        <p:txBody>
          <a:bodyPr lIns="0" tIns="0" rIns="0" bIns="0" anchor="ctr"/>
          <a:lstStyle/>
          <a:p>
            <a:pPr>
              <a:spcBef>
                <a:spcPts val="6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cs-CZ" sz="2400" b="1">
                <a:solidFill>
                  <a:srgbClr val="F8F8F8"/>
                </a:solidFill>
              </a:rPr>
              <a:t>    </a:t>
            </a:r>
            <a:r>
              <a:rPr lang="en-US" sz="2400" b="1">
                <a:solidFill>
                  <a:srgbClr val="F8F8F8"/>
                </a:solidFill>
              </a:rPr>
              <a:t>Sonic ESB</a:t>
            </a:r>
            <a:r>
              <a:rPr lang="en-US" sz="2400" b="1">
                <a:solidFill>
                  <a:srgbClr val="F8F8F8"/>
                </a:solidFill>
                <a:cs typeface="Arial" charset="0"/>
              </a:rPr>
              <a:t>™</a:t>
            </a:r>
            <a:r>
              <a:rPr lang="en-US" sz="2400" b="1">
                <a:solidFill>
                  <a:srgbClr val="F8F8F8"/>
                </a:solidFill>
              </a:rPr>
              <a:t>   </a:t>
            </a:r>
            <a:r>
              <a:rPr lang="cs-CZ" sz="2400" b="1">
                <a:solidFill>
                  <a:srgbClr val="F8F8F8"/>
                </a:solidFill>
              </a:rPr>
              <a:t>     </a:t>
            </a:r>
            <a:r>
              <a:rPr lang="cs-CZ" sz="1800" b="1">
                <a:solidFill>
                  <a:srgbClr val="F8F8F8"/>
                </a:solidFill>
              </a:rPr>
              <a:t>Podniková sběrnice služeb         </a:t>
            </a:r>
            <a:r>
              <a:rPr lang="cs-CZ" sz="1000" b="1">
                <a:solidFill>
                  <a:srgbClr val="F8F8F8"/>
                </a:solidFill>
              </a:rPr>
              <a:t>Pravidla pro výměnu obchodních dokumentů</a:t>
            </a:r>
          </a:p>
        </p:txBody>
      </p:sp>
      <p:sp>
        <p:nvSpPr>
          <p:cNvPr id="162828" name="Text Box 40"/>
          <p:cNvSpPr txBox="1">
            <a:spLocks noChangeArrowheads="1"/>
          </p:cNvSpPr>
          <p:nvPr/>
        </p:nvSpPr>
        <p:spPr bwMode="auto">
          <a:xfrm>
            <a:off x="0" y="260350"/>
            <a:ext cx="9144000" cy="731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" tIns="0" rIns="18000" bIns="0">
            <a:spAutoFit/>
          </a:bodyPr>
          <a:lstStyle/>
          <a:p>
            <a:pPr algn="ctr">
              <a:spcBef>
                <a:spcPts val="6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i="1">
                <a:solidFill>
                  <a:srgbClr val="000000"/>
                </a:solidFill>
              </a:rPr>
              <a:t>Stumpf Jindřich</a:t>
            </a:r>
            <a:r>
              <a:rPr lang="cs-CZ" sz="2400" b="1" i="1">
                <a:solidFill>
                  <a:srgbClr val="000000"/>
                </a:solidFill>
              </a:rPr>
              <a:t>, </a:t>
            </a:r>
            <a:r>
              <a:rPr lang="cs-CZ" sz="2400">
                <a:solidFill>
                  <a:srgbClr val="000000"/>
                </a:solidFill>
              </a:rPr>
              <a:t>Progress Software,                                             SI 2004, příklad konkrétního projektu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156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6" dur="500"/>
                                        <p:tgtEl>
                                          <p:spTgt spid="156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9" dur="500"/>
                                        <p:tgtEl>
                                          <p:spTgt spid="156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EEEDD1D-EB84-4ADD-ACE3-06E2310AEA99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63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64867" name="Text Box 2"/>
          <p:cNvSpPr txBox="1">
            <a:spLocks noChangeArrowheads="1"/>
          </p:cNvSpPr>
          <p:nvPr/>
        </p:nvSpPr>
        <p:spPr bwMode="auto">
          <a:xfrm>
            <a:off x="685800" y="465138"/>
            <a:ext cx="7772400" cy="143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400">
                <a:solidFill>
                  <a:srgbClr val="000000"/>
                </a:solidFill>
                <a:latin typeface="Comic Sans MS" pitchFamily="64" charset="0"/>
              </a:rPr>
              <a:t>Co v daném případě přinesl ESB podle Progress SW</a:t>
            </a:r>
          </a:p>
        </p:txBody>
      </p:sp>
      <p:sp>
        <p:nvSpPr>
          <p:cNvPr id="164868" name="Text Box 3"/>
          <p:cNvSpPr txBox="1"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>
                <a:solidFill>
                  <a:srgbClr val="000000"/>
                </a:solidFill>
              </a:rPr>
              <a:t>Skutečně se téměř nemuselo do existujících aplikací výrazně zasahovat </a:t>
            </a: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>
                <a:solidFill>
                  <a:srgbClr val="000000"/>
                </a:solidFill>
              </a:rPr>
              <a:t>Bylo to velmi rychle hotovo</a:t>
            </a: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>
                <a:solidFill>
                  <a:srgbClr val="000000"/>
                </a:solidFill>
              </a:rPr>
              <a:t>Plná spokojenost uživatele</a:t>
            </a: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>
                <a:solidFill>
                  <a:srgbClr val="000000"/>
                </a:solidFill>
              </a:rPr>
              <a:t>Dodavatel ale vlastně realizoval dodávky spíše menší velikosti. Dříve by taková dodávka byla podstatně větší  </a:t>
            </a: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>
                <a:solidFill>
                  <a:srgbClr val="000000"/>
                </a:solidFill>
              </a:rPr>
              <a:t>Bylo méně práce i pro vývojáře (pro ty dramaticky) a tedy i menší výnos pro dodavatele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2921DC1-F746-41F2-A326-8AF2DE9CDE7C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64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63843" name="Text Box 2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400">
                <a:solidFill>
                  <a:srgbClr val="000000"/>
                </a:solidFill>
                <a:latin typeface="Times New Roman" pitchFamily="16" charset="0"/>
              </a:rPr>
              <a:t>Jak se použije ESB</a:t>
            </a:r>
          </a:p>
        </p:txBody>
      </p:sp>
      <p:sp>
        <p:nvSpPr>
          <p:cNvPr id="163844" name="Text Box 3"/>
          <p:cNvSpPr txBox="1"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spcBef>
                <a:spcPts val="8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3200" dirty="0">
                <a:solidFill>
                  <a:srgbClr val="000000"/>
                </a:solidFill>
                <a:latin typeface="Times New Roman" pitchFamily="16" charset="0"/>
              </a:rPr>
              <a:t>Nakoupí se knihovna zásuvných modulů</a:t>
            </a:r>
          </a:p>
          <a:p>
            <a:pPr marL="341313" indent="-341313">
              <a:spcBef>
                <a:spcPts val="8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3200" dirty="0">
                <a:solidFill>
                  <a:srgbClr val="000000"/>
                </a:solidFill>
                <a:latin typeface="Times New Roman" pitchFamily="16" charset="0"/>
              </a:rPr>
              <a:t>Aplikace dostane s ESB tvar</a:t>
            </a:r>
          </a:p>
        </p:txBody>
      </p:sp>
      <p:sp>
        <p:nvSpPr>
          <p:cNvPr id="163845" name="Text Box 4"/>
          <p:cNvSpPr txBox="1">
            <a:spLocks noChangeArrowheads="1"/>
          </p:cNvSpPr>
          <p:nvPr/>
        </p:nvSpPr>
        <p:spPr bwMode="auto">
          <a:xfrm>
            <a:off x="1619672" y="3140968"/>
            <a:ext cx="3888432" cy="1258935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ts val="1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>
                <a:solidFill>
                  <a:srgbClr val="000000"/>
                </a:solidFill>
                <a:latin typeface="Comic Sans MS" pitchFamily="64" charset="0"/>
              </a:rPr>
              <a:t>Logika aplikace</a:t>
            </a:r>
          </a:p>
          <a:p>
            <a:pPr algn="ctr">
              <a:spcBef>
                <a:spcPts val="1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>
                <a:solidFill>
                  <a:srgbClr val="000000"/>
                </a:solidFill>
                <a:latin typeface="Comic Sans MS" pitchFamily="64" charset="0"/>
              </a:rPr>
              <a:t>Zbytky původního rozhraní</a:t>
            </a:r>
          </a:p>
          <a:p>
            <a:pPr algn="ctr">
              <a:spcBef>
                <a:spcPts val="1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>
                <a:solidFill>
                  <a:srgbClr val="000000"/>
                </a:solidFill>
                <a:latin typeface="Comic Sans MS" pitchFamily="64" charset="0"/>
              </a:rPr>
              <a:t>ESB moduly</a:t>
            </a:r>
          </a:p>
        </p:txBody>
      </p:sp>
      <p:sp>
        <p:nvSpPr>
          <p:cNvPr id="163846" name="Line 5"/>
          <p:cNvSpPr>
            <a:spLocks noChangeShapeType="1"/>
          </p:cNvSpPr>
          <p:nvPr/>
        </p:nvSpPr>
        <p:spPr bwMode="auto">
          <a:xfrm>
            <a:off x="3203848" y="4509120"/>
            <a:ext cx="1587" cy="4572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63847" name="Text Box 6"/>
          <p:cNvSpPr txBox="1">
            <a:spLocks noChangeArrowheads="1"/>
          </p:cNvSpPr>
          <p:nvPr/>
        </p:nvSpPr>
        <p:spPr bwMode="auto">
          <a:xfrm>
            <a:off x="1770820" y="5017168"/>
            <a:ext cx="3276600" cy="1166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dirty="0">
                <a:solidFill>
                  <a:srgbClr val="000000"/>
                </a:solidFill>
                <a:latin typeface="Comic Sans MS" pitchFamily="64" charset="0"/>
              </a:rPr>
              <a:t>Nižší vrstvy </a:t>
            </a:r>
            <a:r>
              <a:rPr lang="cs-CZ" dirty="0" err="1">
                <a:solidFill>
                  <a:srgbClr val="000000"/>
                </a:solidFill>
                <a:latin typeface="Comic Sans MS" pitchFamily="64" charset="0"/>
              </a:rPr>
              <a:t>middleware</a:t>
            </a:r>
            <a:endParaRPr lang="cs-CZ" dirty="0">
              <a:solidFill>
                <a:srgbClr val="000000"/>
              </a:solidFill>
              <a:latin typeface="Comic Sans MS" pitchFamily="64" charset="0"/>
            </a:endParaRPr>
          </a:p>
          <a:p>
            <a:pPr>
              <a:spcBef>
                <a:spcPts val="1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dirty="0">
                <a:solidFill>
                  <a:srgbClr val="000000"/>
                </a:solidFill>
                <a:latin typeface="Comic Sans MS" pitchFamily="64" charset="0"/>
              </a:rPr>
              <a:t>Podpora </a:t>
            </a:r>
            <a:r>
              <a:rPr lang="cs-CZ" dirty="0" err="1">
                <a:solidFill>
                  <a:srgbClr val="000000"/>
                </a:solidFill>
                <a:latin typeface="Comic Sans MS" pitchFamily="64" charset="0"/>
              </a:rPr>
              <a:t>cenralizovaných</a:t>
            </a:r>
            <a:r>
              <a:rPr lang="cs-CZ" dirty="0">
                <a:solidFill>
                  <a:srgbClr val="000000"/>
                </a:solidFill>
                <a:latin typeface="Comic Sans MS" pitchFamily="64" charset="0"/>
              </a:rPr>
              <a:t> funkcí ESB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5508104" y="3068960"/>
            <a:ext cx="17281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A</a:t>
            </a:r>
          </a:p>
          <a:p>
            <a:r>
              <a:rPr lang="cs-CZ" sz="4000" dirty="0" smtClean="0"/>
              <a:t>B</a:t>
            </a:r>
            <a:endParaRPr lang="cs-CZ" sz="4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Omezení ESB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Mimo podnik hůře použitelné</a:t>
            </a:r>
          </a:p>
          <a:p>
            <a:r>
              <a:rPr lang="cs-CZ" dirty="0" smtClean="0"/>
              <a:t>Závislost na dodavateli</a:t>
            </a:r>
          </a:p>
          <a:p>
            <a:r>
              <a:rPr lang="cs-CZ" dirty="0" smtClean="0"/>
              <a:t>Malé možnosti agilního zapojení uživatelů do vývoje systémů</a:t>
            </a:r>
          </a:p>
          <a:p>
            <a:r>
              <a:rPr lang="cs-CZ" dirty="0" smtClean="0"/>
              <a:t>Problém s řešením byznys problémů </a:t>
            </a:r>
          </a:p>
          <a:p>
            <a:pPr lvl="1"/>
            <a:r>
              <a:rPr lang="cs-CZ" dirty="0" smtClean="0"/>
              <a:t>Logování pro uživatele</a:t>
            </a:r>
          </a:p>
          <a:p>
            <a:pPr lvl="1"/>
            <a:r>
              <a:rPr lang="cs-CZ" dirty="0" smtClean="0"/>
              <a:t>Náhradní opatření při výpadcích není dobře řešitelné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Omezení na podnik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Nevede to k plnohodnotnému SOA</a:t>
            </a:r>
          </a:p>
          <a:p>
            <a:r>
              <a:rPr lang="cs-CZ" dirty="0" smtClean="0"/>
              <a:t>Vychází to z módy</a:t>
            </a:r>
          </a:p>
          <a:p>
            <a:r>
              <a:rPr lang="cs-CZ" dirty="0" smtClean="0"/>
              <a:t>Problém jednotného formátu </a:t>
            </a:r>
            <a:r>
              <a:rPr lang="cs-CZ" dirty="0" err="1" smtClean="0"/>
              <a:t>vyřešeilo</a:t>
            </a:r>
            <a:r>
              <a:rPr lang="cs-CZ" dirty="0" smtClean="0"/>
              <a:t> přijetí byznys dokumentů jako formátu zpráv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74106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Otevřené systémy nemohou plně použít principy ESB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r>
              <a:rPr lang="cs-CZ" dirty="0" smtClean="0"/>
              <a:t>Rychle se mění partneři</a:t>
            </a:r>
          </a:p>
          <a:p>
            <a:r>
              <a:rPr lang="cs-CZ" dirty="0" smtClean="0"/>
              <a:t>Není příliš výhodná pro uživatelsky (obchodně)  orientovanou komunikaci</a:t>
            </a:r>
          </a:p>
          <a:p>
            <a:r>
              <a:rPr lang="cs-CZ" sz="4000" dirty="0" smtClean="0"/>
              <a:t>Řešení</a:t>
            </a:r>
          </a:p>
          <a:p>
            <a:pPr lvl="1"/>
            <a:r>
              <a:rPr lang="cs-CZ" sz="3600" dirty="0" smtClean="0"/>
              <a:t> </a:t>
            </a:r>
            <a:r>
              <a:rPr lang="cs-CZ" sz="2400" dirty="0" smtClean="0"/>
              <a:t>Hrubozrnná dekompozice (IS organizačních jednotek)</a:t>
            </a:r>
          </a:p>
          <a:p>
            <a:pPr lvl="1"/>
            <a:r>
              <a:rPr lang="cs-CZ" sz="2400" dirty="0" smtClean="0"/>
              <a:t>Komunikace pomocí přenosu byznys dokumentů, ty jsou dosti standardizované</a:t>
            </a:r>
          </a:p>
          <a:p>
            <a:pPr lvl="1"/>
            <a:r>
              <a:rPr lang="cs-CZ" sz="2400" dirty="0" smtClean="0"/>
              <a:t>Adaptéry/</a:t>
            </a:r>
            <a:r>
              <a:rPr lang="cs-CZ" sz="2400" dirty="0" err="1" smtClean="0"/>
              <a:t>wrappery</a:t>
            </a:r>
            <a:r>
              <a:rPr lang="cs-CZ" sz="2400" dirty="0" smtClean="0"/>
              <a:t> resp. konektory jako služby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64EE6EC-42E4-4C0A-8C60-AADEF07FB317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68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71011" name="Text Box 2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3200" dirty="0">
                <a:solidFill>
                  <a:srgbClr val="000000"/>
                </a:solidFill>
                <a:latin typeface="Times New Roman" pitchFamily="16" charset="0"/>
              </a:rPr>
              <a:t>Integrace dávkového programu do SOA</a:t>
            </a:r>
          </a:p>
        </p:txBody>
      </p:sp>
      <p:sp>
        <p:nvSpPr>
          <p:cNvPr id="171012" name="Text Box 3"/>
          <p:cNvSpPr txBox="1">
            <a:spLocks noChangeArrowheads="1"/>
          </p:cNvSpPr>
          <p:nvPr/>
        </p:nvSpPr>
        <p:spPr bwMode="auto">
          <a:xfrm>
            <a:off x="684213" y="1557338"/>
            <a:ext cx="7772400" cy="4538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1313">
              <a:spcBef>
                <a:spcPts val="8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cs-CZ" sz="3200">
              <a:solidFill>
                <a:srgbClr val="000000"/>
              </a:solidFill>
              <a:latin typeface="Times New Roman" pitchFamily="16" charset="0"/>
            </a:endParaRPr>
          </a:p>
          <a:p>
            <a:pPr marL="342900" indent="-341313">
              <a:spcBef>
                <a:spcPts val="8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cs-CZ" sz="3200">
              <a:solidFill>
                <a:srgbClr val="000000"/>
              </a:solidFill>
              <a:latin typeface="Times New Roman" pitchFamily="16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00113" y="1700213"/>
            <a:ext cx="6865937" cy="4024312"/>
            <a:chOff x="612" y="1207"/>
            <a:chExt cx="4325" cy="2535"/>
          </a:xfrm>
        </p:grpSpPr>
        <p:sp>
          <p:nvSpPr>
            <p:cNvPr id="171016" name="Rectangle 5"/>
            <p:cNvSpPr>
              <a:spLocks noChangeArrowheads="1"/>
            </p:cNvSpPr>
            <p:nvPr/>
          </p:nvSpPr>
          <p:spPr bwMode="auto">
            <a:xfrm>
              <a:off x="612" y="1207"/>
              <a:ext cx="4325" cy="25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71017" name="Text Box 6"/>
            <p:cNvSpPr txBox="1">
              <a:spLocks noChangeArrowheads="1"/>
            </p:cNvSpPr>
            <p:nvPr/>
          </p:nvSpPr>
          <p:spPr bwMode="auto">
            <a:xfrm>
              <a:off x="1202" y="2624"/>
              <a:ext cx="1359" cy="596"/>
            </a:xfrm>
            <a:prstGeom prst="rect">
              <a:avLst/>
            </a:prstGeom>
            <a:solidFill>
              <a:srgbClr val="FFFFF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0000" tIns="46800" rIns="90000" bIns="46800"/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cs-CZ" sz="1800" dirty="0">
                  <a:solidFill>
                    <a:srgbClr val="000000"/>
                  </a:solidFill>
                  <a:latin typeface="Arial Narrow" pitchFamily="32" charset="0"/>
                </a:rPr>
                <a:t>Architekturní služba </a:t>
              </a:r>
              <a:r>
                <a:rPr lang="en-US" sz="1800" dirty="0">
                  <a:solidFill>
                    <a:srgbClr val="000000"/>
                  </a:solidFill>
                  <a:latin typeface="Arial Narrow" pitchFamily="32" charset="0"/>
                </a:rPr>
                <a:t>=     </a:t>
              </a:r>
              <a:r>
                <a:rPr lang="cs-CZ" sz="1800" dirty="0">
                  <a:solidFill>
                    <a:srgbClr val="000000"/>
                  </a:solidFill>
                  <a:latin typeface="Arial Narrow" pitchFamily="32" charset="0"/>
                </a:rPr>
                <a:t>   </a:t>
              </a:r>
              <a:r>
                <a:rPr lang="en-US" sz="1800" dirty="0">
                  <a:solidFill>
                    <a:srgbClr val="000000"/>
                  </a:solidFill>
                  <a:latin typeface="Arial Narrow" pitchFamily="32" charset="0"/>
                </a:rPr>
                <a:t>  </a:t>
              </a:r>
              <a:r>
                <a:rPr lang="cs-CZ" dirty="0" smtClean="0">
                  <a:solidFill>
                    <a:srgbClr val="000000"/>
                  </a:solidFill>
                  <a:latin typeface="Arial Narrow" pitchFamily="32" charset="0"/>
                </a:rPr>
                <a:t>datové</a:t>
              </a:r>
              <a:r>
                <a:rPr lang="cs-CZ" sz="1800" dirty="0" smtClean="0">
                  <a:solidFill>
                    <a:srgbClr val="000000"/>
                  </a:solidFill>
                  <a:latin typeface="Arial Narrow" pitchFamily="32" charset="0"/>
                </a:rPr>
                <a:t> </a:t>
              </a:r>
              <a:r>
                <a:rPr lang="cs-CZ" sz="1800" dirty="0">
                  <a:solidFill>
                    <a:srgbClr val="000000"/>
                  </a:solidFill>
                  <a:latin typeface="Arial Narrow" pitchFamily="32" charset="0"/>
                </a:rPr>
                <a:t>úložiště“ 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cs-CZ" sz="1800" dirty="0">
                <a:solidFill>
                  <a:srgbClr val="000000"/>
                </a:solidFill>
                <a:latin typeface="Arial Narrow" pitchFamily="32" charset="0"/>
              </a:endParaRPr>
            </a:p>
          </p:txBody>
        </p:sp>
        <p:sp>
          <p:nvSpPr>
            <p:cNvPr id="171018" name="Text Box 7"/>
            <p:cNvSpPr txBox="1">
              <a:spLocks noChangeArrowheads="1"/>
            </p:cNvSpPr>
            <p:nvPr/>
          </p:nvSpPr>
          <p:spPr bwMode="auto">
            <a:xfrm>
              <a:off x="1060" y="1356"/>
              <a:ext cx="1565" cy="521"/>
            </a:xfrm>
            <a:prstGeom prst="rect">
              <a:avLst/>
            </a:prstGeom>
            <a:solidFill>
              <a:srgbClr val="FFFFF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0000" tIns="46800" rIns="90000" bIns="46800"/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cs-CZ" sz="1200" dirty="0">
                <a:solidFill>
                  <a:srgbClr val="000000"/>
                </a:solidFill>
                <a:latin typeface="Arial Narrow" pitchFamily="32" charset="0"/>
              </a:endParaRPr>
            </a:p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cs-CZ" sz="1800" dirty="0">
                  <a:solidFill>
                    <a:srgbClr val="000000"/>
                  </a:solidFill>
                  <a:latin typeface="Arial Narrow" pitchFamily="32" charset="0"/>
                </a:rPr>
                <a:t>Dávková </a:t>
              </a:r>
              <a:r>
                <a:rPr lang="cs-CZ" dirty="0" smtClean="0">
                  <a:solidFill>
                    <a:srgbClr val="000000"/>
                  </a:solidFill>
                  <a:latin typeface="Arial Narrow" pitchFamily="32" charset="0"/>
                </a:rPr>
                <a:t>aplikace</a:t>
              </a:r>
              <a:r>
                <a:rPr lang="cs-CZ" sz="1800" dirty="0">
                  <a:solidFill>
                    <a:srgbClr val="000000"/>
                  </a:solidFill>
                  <a:latin typeface="Arial Narrow" pitchFamily="32" charset="0"/>
                </a:rPr>
                <a:t>  </a:t>
              </a:r>
            </a:p>
          </p:txBody>
        </p:sp>
        <p:sp>
          <p:nvSpPr>
            <p:cNvPr id="171019" name="Line 8"/>
            <p:cNvSpPr>
              <a:spLocks noChangeShapeType="1"/>
            </p:cNvSpPr>
            <p:nvPr/>
          </p:nvSpPr>
          <p:spPr bwMode="auto">
            <a:xfrm>
              <a:off x="1805" y="1879"/>
              <a:ext cx="0" cy="744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1020" name="Text Box 9"/>
            <p:cNvSpPr txBox="1">
              <a:spLocks noChangeArrowheads="1"/>
            </p:cNvSpPr>
            <p:nvPr/>
          </p:nvSpPr>
          <p:spPr bwMode="auto">
            <a:xfrm>
              <a:off x="1656" y="2177"/>
              <a:ext cx="1714" cy="372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cs-CZ" sz="1400">
                  <a:solidFill>
                    <a:srgbClr val="000000"/>
                  </a:solidFill>
                  <a:latin typeface="Arial Narrow" pitchFamily="32" charset="0"/>
                </a:rPr>
                <a:t>Vstupní/výstupní kolekce dat</a:t>
              </a:r>
            </a:p>
          </p:txBody>
        </p:sp>
        <p:sp>
          <p:nvSpPr>
            <p:cNvPr id="171021" name="Line 10"/>
            <p:cNvSpPr>
              <a:spLocks noChangeShapeType="1"/>
            </p:cNvSpPr>
            <p:nvPr/>
          </p:nvSpPr>
          <p:spPr bwMode="auto">
            <a:xfrm flipH="1">
              <a:off x="2625" y="1580"/>
              <a:ext cx="970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1022" name="Text Box 11"/>
            <p:cNvSpPr txBox="1">
              <a:spLocks noChangeArrowheads="1"/>
            </p:cNvSpPr>
            <p:nvPr/>
          </p:nvSpPr>
          <p:spPr bwMode="auto">
            <a:xfrm>
              <a:off x="2626" y="1356"/>
              <a:ext cx="894" cy="22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cs-CZ" sz="1600">
                  <a:solidFill>
                    <a:srgbClr val="000000"/>
                  </a:solidFill>
                  <a:latin typeface="Arial Narrow" pitchFamily="32" charset="0"/>
                </a:rPr>
                <a:t>řídící</a:t>
              </a:r>
            </a:p>
          </p:txBody>
        </p:sp>
        <p:sp>
          <p:nvSpPr>
            <p:cNvPr id="171023" name="Text Box 12"/>
            <p:cNvSpPr txBox="1">
              <a:spLocks noChangeArrowheads="1"/>
            </p:cNvSpPr>
            <p:nvPr/>
          </p:nvSpPr>
          <p:spPr bwMode="auto">
            <a:xfrm>
              <a:off x="2626" y="1580"/>
              <a:ext cx="894" cy="29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cs-CZ" sz="1600">
                  <a:solidFill>
                    <a:srgbClr val="000000"/>
                  </a:solidFill>
                  <a:latin typeface="Arial Narrow" pitchFamily="32" charset="0"/>
                </a:rPr>
                <a:t>zprávy</a:t>
              </a:r>
            </a:p>
          </p:txBody>
        </p:sp>
        <p:sp>
          <p:nvSpPr>
            <p:cNvPr id="171024" name="Text Box 13"/>
            <p:cNvSpPr txBox="1">
              <a:spLocks noChangeArrowheads="1"/>
            </p:cNvSpPr>
            <p:nvPr/>
          </p:nvSpPr>
          <p:spPr bwMode="auto">
            <a:xfrm>
              <a:off x="2253" y="3445"/>
              <a:ext cx="2460" cy="297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cs-CZ" sz="1800">
                  <a:solidFill>
                    <a:srgbClr val="000000"/>
                  </a:solidFill>
                  <a:latin typeface="Arial Narrow" pitchFamily="32" charset="0"/>
                </a:rPr>
                <a:t>ostatní služby</a:t>
              </a:r>
            </a:p>
          </p:txBody>
        </p:sp>
        <p:sp>
          <p:nvSpPr>
            <p:cNvPr id="171025" name="Line 14"/>
            <p:cNvSpPr>
              <a:spLocks noChangeShapeType="1"/>
            </p:cNvSpPr>
            <p:nvPr/>
          </p:nvSpPr>
          <p:spPr bwMode="auto">
            <a:xfrm flipH="1">
              <a:off x="1059" y="3221"/>
              <a:ext cx="299" cy="446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1026" name="Line 15"/>
            <p:cNvSpPr>
              <a:spLocks noChangeShapeType="1"/>
            </p:cNvSpPr>
            <p:nvPr/>
          </p:nvSpPr>
          <p:spPr bwMode="auto">
            <a:xfrm>
              <a:off x="1880" y="3221"/>
              <a:ext cx="0" cy="446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1027" name="Line 16"/>
            <p:cNvSpPr>
              <a:spLocks noChangeShapeType="1"/>
            </p:cNvSpPr>
            <p:nvPr/>
          </p:nvSpPr>
          <p:spPr bwMode="auto">
            <a:xfrm>
              <a:off x="2402" y="3221"/>
              <a:ext cx="223" cy="223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1028" name="Line 17"/>
            <p:cNvSpPr>
              <a:spLocks noChangeShapeType="1"/>
            </p:cNvSpPr>
            <p:nvPr/>
          </p:nvSpPr>
          <p:spPr bwMode="auto">
            <a:xfrm>
              <a:off x="2608" y="2931"/>
              <a:ext cx="762" cy="363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1029" name="Text Box 18"/>
            <p:cNvSpPr txBox="1">
              <a:spLocks noChangeArrowheads="1"/>
            </p:cNvSpPr>
            <p:nvPr/>
          </p:nvSpPr>
          <p:spPr bwMode="auto">
            <a:xfrm>
              <a:off x="3670" y="1281"/>
              <a:ext cx="1043" cy="745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algn="just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cs-CZ" sz="1600">
                  <a:solidFill>
                    <a:srgbClr val="000000"/>
                  </a:solidFill>
                  <a:latin typeface="Arial Narrow" pitchFamily="32" charset="0"/>
                </a:rPr>
                <a:t>uživatelé </a:t>
              </a:r>
            </a:p>
            <a:p>
              <a:pPr algn="just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cs-CZ" sz="1600">
                  <a:solidFill>
                    <a:srgbClr val="000000"/>
                  </a:solidFill>
                  <a:latin typeface="Arial Narrow" pitchFamily="32" charset="0"/>
                </a:rPr>
                <a:t>nebo</a:t>
              </a:r>
            </a:p>
            <a:p>
              <a:pPr algn="just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cs-CZ" sz="1600">
                  <a:solidFill>
                    <a:srgbClr val="000000"/>
                  </a:solidFill>
                  <a:latin typeface="Arial Narrow" pitchFamily="32" charset="0"/>
                </a:rPr>
                <a:t>„řídící“ služby</a:t>
              </a:r>
            </a:p>
          </p:txBody>
        </p:sp>
      </p:grpSp>
      <p:sp>
        <p:nvSpPr>
          <p:cNvPr id="171014" name="Text Box 19"/>
          <p:cNvSpPr txBox="1">
            <a:spLocks noChangeArrowheads="1"/>
          </p:cNvSpPr>
          <p:nvPr/>
        </p:nvSpPr>
        <p:spPr bwMode="auto">
          <a:xfrm>
            <a:off x="5250812" y="3331437"/>
            <a:ext cx="3276600" cy="162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800" dirty="0">
                <a:solidFill>
                  <a:srgbClr val="000000"/>
                </a:solidFill>
              </a:rPr>
              <a:t>Architekturní služba, nástroj budování architektury</a:t>
            </a:r>
          </a:p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800" dirty="0" smtClean="0">
                <a:solidFill>
                  <a:srgbClr val="000000"/>
                </a:solidFill>
              </a:rPr>
              <a:t>Může </a:t>
            </a:r>
            <a:r>
              <a:rPr lang="cs-CZ" sz="1800" dirty="0">
                <a:solidFill>
                  <a:srgbClr val="000000"/>
                </a:solidFill>
              </a:rPr>
              <a:t>se chovat jako webová </a:t>
            </a:r>
            <a:r>
              <a:rPr lang="cs-CZ" sz="1800" dirty="0" smtClean="0">
                <a:solidFill>
                  <a:srgbClr val="000000"/>
                </a:solidFill>
              </a:rPr>
              <a:t>, ale která webová (SOAP </a:t>
            </a:r>
            <a:r>
              <a:rPr lang="cs-CZ" sz="1800" dirty="0" err="1" smtClean="0">
                <a:solidFill>
                  <a:srgbClr val="000000"/>
                </a:solidFill>
              </a:rPr>
              <a:t>document</a:t>
            </a:r>
            <a:r>
              <a:rPr lang="cs-CZ" sz="1800" dirty="0" smtClean="0">
                <a:solidFill>
                  <a:srgbClr val="000000"/>
                </a:solidFill>
              </a:rPr>
              <a:t> </a:t>
            </a:r>
            <a:r>
              <a:rPr lang="cs-CZ" sz="1800" dirty="0" err="1" smtClean="0">
                <a:solidFill>
                  <a:srgbClr val="000000"/>
                </a:solidFill>
              </a:rPr>
              <a:t>literal</a:t>
            </a:r>
            <a:r>
              <a:rPr lang="cs-CZ" dirty="0">
                <a:solidFill>
                  <a:srgbClr val="000000"/>
                </a:solidFill>
              </a:rPr>
              <a:t>?</a:t>
            </a:r>
            <a:endParaRPr lang="cs-CZ" sz="1800" dirty="0">
              <a:solidFill>
                <a:srgbClr val="000000"/>
              </a:solidFill>
            </a:endParaRPr>
          </a:p>
        </p:txBody>
      </p:sp>
      <p:sp>
        <p:nvSpPr>
          <p:cNvPr id="171015" name="AutoShape 20"/>
          <p:cNvSpPr>
            <a:spLocks noChangeArrowheads="1"/>
          </p:cNvSpPr>
          <p:nvPr/>
        </p:nvSpPr>
        <p:spPr bwMode="auto">
          <a:xfrm>
            <a:off x="5076825" y="5013325"/>
            <a:ext cx="457200" cy="228600"/>
          </a:xfrm>
          <a:prstGeom prst="can">
            <a:avLst>
              <a:gd name="adj" fmla="val 25000"/>
            </a:avLst>
          </a:prstGeom>
          <a:solidFill>
            <a:srgbClr val="00CC99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11F403D-F7B1-4FC2-BA70-54CE50879355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69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72035" name="Text Box 2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400">
                <a:solidFill>
                  <a:srgbClr val="000000"/>
                </a:solidFill>
                <a:latin typeface="Times New Roman" pitchFamily="16" charset="0"/>
              </a:rPr>
              <a:t>Změna protokolu komunikace</a:t>
            </a:r>
          </a:p>
        </p:txBody>
      </p:sp>
      <p:sp>
        <p:nvSpPr>
          <p:cNvPr id="172036" name="Text Box 3"/>
          <p:cNvSpPr txBox="1"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spcBef>
                <a:spcPts val="8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3200">
                <a:solidFill>
                  <a:srgbClr val="000000"/>
                </a:solidFill>
                <a:latin typeface="Times New Roman" pitchFamily="16" charset="0"/>
              </a:rPr>
              <a:t>Datové úložiště pro zprávy</a:t>
            </a:r>
          </a:p>
          <a:p>
            <a:pPr marL="341313" indent="-341313">
              <a:spcBef>
                <a:spcPts val="8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3200">
                <a:solidFill>
                  <a:srgbClr val="000000"/>
                </a:solidFill>
                <a:latin typeface="Times New Roman" pitchFamily="16" charset="0"/>
              </a:rPr>
              <a:t>Politika  jejich vybírání, zpracování a odesílání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B95D88F-A0E9-428F-8BE5-2A067073B056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7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8851" name="Text Box 2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400">
                <a:solidFill>
                  <a:srgbClr val="000000"/>
                </a:solidFill>
              </a:rPr>
              <a:t>Pozorování</a:t>
            </a:r>
          </a:p>
        </p:txBody>
      </p:sp>
      <p:sp>
        <p:nvSpPr>
          <p:cNvPr id="78852" name="Text Box 3"/>
          <p:cNvSpPr txBox="1">
            <a:spLocks noChangeArrowheads="1"/>
          </p:cNvSpPr>
          <p:nvPr/>
        </p:nvSpPr>
        <p:spPr bwMode="auto">
          <a:xfrm>
            <a:off x="250825" y="1981200"/>
            <a:ext cx="8893175" cy="4471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 dirty="0">
                <a:solidFill>
                  <a:srgbClr val="000000"/>
                </a:solidFill>
              </a:rPr>
              <a:t>Spolupráce SW komponent může být dávková </a:t>
            </a:r>
          </a:p>
          <a:p>
            <a:pPr marL="741363" lvl="1" indent="-284163">
              <a:lnSpc>
                <a:spcPct val="90000"/>
              </a:lnSpc>
              <a:spcBef>
                <a:spcPts val="6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 dirty="0">
                <a:solidFill>
                  <a:srgbClr val="000000"/>
                </a:solidFill>
              </a:rPr>
              <a:t> exportem a importem </a:t>
            </a:r>
            <a:r>
              <a:rPr lang="cs-CZ" sz="2400" dirty="0" smtClean="0">
                <a:solidFill>
                  <a:srgbClr val="000000"/>
                </a:solidFill>
              </a:rPr>
              <a:t>dat ob </a:t>
            </a:r>
            <a:r>
              <a:rPr lang="cs-CZ" sz="2400" dirty="0">
                <a:solidFill>
                  <a:srgbClr val="000000"/>
                </a:solidFill>
              </a:rPr>
              <a:t>(</a:t>
            </a:r>
            <a:r>
              <a:rPr lang="cs-CZ" sz="2400" dirty="0" err="1">
                <a:solidFill>
                  <a:srgbClr val="000000"/>
                </a:solidFill>
              </a:rPr>
              <a:t>bulk</a:t>
            </a:r>
            <a:r>
              <a:rPr lang="cs-CZ" sz="2400" dirty="0">
                <a:solidFill>
                  <a:srgbClr val="000000"/>
                </a:solidFill>
              </a:rPr>
              <a:t> transfer)</a:t>
            </a:r>
          </a:p>
          <a:p>
            <a:pPr marL="741363" lvl="1" indent="-284163">
              <a:lnSpc>
                <a:spcPct val="90000"/>
              </a:lnSpc>
              <a:spcBef>
                <a:spcPts val="6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 dirty="0">
                <a:solidFill>
                  <a:srgbClr val="000000"/>
                </a:solidFill>
              </a:rPr>
              <a:t> pomocí společného (virtuálního) datového úložiště plněného dávkově, je-li třeba</a:t>
            </a: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 dirty="0">
                <a:solidFill>
                  <a:srgbClr val="000000"/>
                </a:solidFill>
              </a:rPr>
              <a:t>Spolupráce může být interaktivní, primárně asynchronní </a:t>
            </a:r>
          </a:p>
          <a:p>
            <a:pPr marL="741363" lvl="1" indent="-284163">
              <a:lnSpc>
                <a:spcPct val="90000"/>
              </a:lnSpc>
              <a:spcBef>
                <a:spcPts val="6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 dirty="0">
                <a:solidFill>
                  <a:srgbClr val="000000"/>
                </a:solidFill>
              </a:rPr>
              <a:t>Přímá výměna zpráv</a:t>
            </a:r>
          </a:p>
          <a:p>
            <a:pPr marL="741363" lvl="1" indent="-284163">
              <a:lnSpc>
                <a:spcPct val="90000"/>
              </a:lnSpc>
              <a:spcBef>
                <a:spcPts val="6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 dirty="0">
                <a:solidFill>
                  <a:srgbClr val="000000"/>
                </a:solidFill>
              </a:rPr>
              <a:t>Aktivní databáze, případně s uloženými zprávami</a:t>
            </a: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 dirty="0">
                <a:solidFill>
                  <a:srgbClr val="000000"/>
                </a:solidFill>
              </a:rPr>
              <a:t>Některé služby mohou být dávkové (Excel)</a:t>
            </a: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 dirty="0">
                <a:solidFill>
                  <a:srgbClr val="000000"/>
                </a:solidFill>
              </a:rPr>
              <a:t>Často lze dávkový výpočet zapouzdřit jako službu, rozhraní je pak v podstatě zobecněný příkazový řádek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7D3D4AE-EF14-41B6-B73C-6B7BB7E4116B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70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73059" name="Text Box 2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3200">
                <a:solidFill>
                  <a:srgbClr val="000000"/>
                </a:solidFill>
                <a:latin typeface="Arial Narrow" pitchFamily="32" charset="0"/>
              </a:rPr>
              <a:t>Kdy jsou potřeba komunikační služby s datovými úložišti</a:t>
            </a:r>
          </a:p>
        </p:txBody>
      </p:sp>
      <p:sp>
        <p:nvSpPr>
          <p:cNvPr id="173060" name="Text Box 3"/>
          <p:cNvSpPr txBox="1">
            <a:spLocks noChangeArrowheads="1"/>
          </p:cNvSpPr>
          <p:nvPr/>
        </p:nvSpPr>
        <p:spPr bwMode="auto">
          <a:xfrm>
            <a:off x="685800" y="1981200"/>
            <a:ext cx="7772400" cy="4510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608013" indent="-608013">
              <a:lnSpc>
                <a:spcPct val="90000"/>
              </a:lnSpc>
              <a:spcBef>
                <a:spcPts val="600"/>
              </a:spcBef>
              <a:buFont typeface="Times New Roman" pitchFamily="16" charset="0"/>
              <a:buAutoNum type="arabicPeriod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cs-CZ" sz="2400">
                <a:solidFill>
                  <a:srgbClr val="000000"/>
                </a:solidFill>
                <a:latin typeface="Arial Narrow" pitchFamily="32" charset="0"/>
              </a:rPr>
              <a:t>Služba běží příliš dlouho nebo  produkuje velké množství dat (př. plánování a rozvrh výrobních operací), nebo je prostě dávková</a:t>
            </a:r>
          </a:p>
          <a:p>
            <a:pPr marL="608013" indent="-608013">
              <a:lnSpc>
                <a:spcPct val="90000"/>
              </a:lnSpc>
              <a:spcBef>
                <a:spcPts val="600"/>
              </a:spcBef>
              <a:buFont typeface="Times New Roman" pitchFamily="16" charset="0"/>
              <a:buAutoNum type="arabicPeriod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cs-CZ" sz="2400">
                <a:solidFill>
                  <a:srgbClr val="000000"/>
                </a:solidFill>
                <a:latin typeface="Arial Narrow" pitchFamily="32" charset="0"/>
              </a:rPr>
              <a:t>Je žádoucí použít existující dávkovou službu</a:t>
            </a:r>
          </a:p>
          <a:p>
            <a:pPr marL="608013" indent="-608013">
              <a:lnSpc>
                <a:spcPct val="90000"/>
              </a:lnSpc>
              <a:spcBef>
                <a:spcPts val="600"/>
              </a:spcBef>
              <a:buFont typeface="Times New Roman" pitchFamily="16" charset="0"/>
              <a:buAutoNum type="arabicPeriod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cs-CZ" sz="2400">
                <a:solidFill>
                  <a:srgbClr val="000000"/>
                </a:solidFill>
                <a:latin typeface="Arial Narrow" pitchFamily="32" charset="0"/>
              </a:rPr>
              <a:t>Implementace složitých variant komunikace (obsluha částečně záměných pracovišť)</a:t>
            </a:r>
          </a:p>
          <a:p>
            <a:pPr marL="608013" indent="-608013">
              <a:lnSpc>
                <a:spcPct val="90000"/>
              </a:lnSpc>
              <a:spcBef>
                <a:spcPts val="600"/>
              </a:spcBef>
              <a:buFont typeface="Times New Roman" pitchFamily="16" charset="0"/>
              <a:buAutoNum type="arabicPeriod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cs-CZ" sz="2400">
                <a:solidFill>
                  <a:srgbClr val="000000"/>
                </a:solidFill>
                <a:latin typeface="Arial Narrow" pitchFamily="32" charset="0"/>
              </a:rPr>
              <a:t>Snazší a stabilnější implementace nebo snazší sourcing</a:t>
            </a:r>
          </a:p>
          <a:p>
            <a:pPr marL="608013" indent="-608013">
              <a:lnSpc>
                <a:spcPct val="90000"/>
              </a:lnSpc>
              <a:spcBef>
                <a:spcPts val="600"/>
              </a:spcBef>
              <a:buFont typeface="Times New Roman" pitchFamily="16" charset="0"/>
              <a:buAutoNum type="arabicPeriod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cs-CZ" sz="2400">
                <a:solidFill>
                  <a:srgbClr val="000000"/>
                </a:solidFill>
                <a:latin typeface="Arial Narrow" pitchFamily="32" charset="0"/>
              </a:rPr>
              <a:t>Decentralizace repositářů (globálních služeb)</a:t>
            </a:r>
          </a:p>
          <a:p>
            <a:pPr marL="608013" indent="-608013">
              <a:lnSpc>
                <a:spcPct val="90000"/>
              </a:lnSpc>
              <a:spcBef>
                <a:spcPts val="600"/>
              </a:spcBef>
              <a:buFont typeface="Times New Roman" pitchFamily="16" charset="0"/>
              <a:buAutoNum type="arabicPeriod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cs-CZ" sz="2400">
                <a:solidFill>
                  <a:srgbClr val="000000"/>
                </a:solidFill>
                <a:latin typeface="Arial Narrow" pitchFamily="32" charset="0"/>
              </a:rPr>
              <a:t>Úložiště může být použito pro určitý typ uživatelů, kteří mají specifické principy na hodnocení souhrnné kvality souborů dat, obsahujících podmnožiny dat různé kvality </a:t>
            </a:r>
          </a:p>
          <a:p>
            <a:pPr marL="608013" indent="-608013">
              <a:lnSpc>
                <a:spcPct val="90000"/>
              </a:lnSpc>
              <a:spcBef>
                <a:spcPts val="600"/>
              </a:spcBef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endParaRPr lang="cs-CZ" sz="2400">
              <a:solidFill>
                <a:srgbClr val="000000"/>
              </a:solidFill>
              <a:latin typeface="Arial Narrow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EE01B9D-6BCC-4B06-86ED-0243B898D6B9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71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75107" name="Text Box 2"/>
          <p:cNvSpPr txBox="1">
            <a:spLocks noChangeArrowheads="1"/>
          </p:cNvSpPr>
          <p:nvPr/>
        </p:nvSpPr>
        <p:spPr bwMode="auto">
          <a:xfrm>
            <a:off x="685800" y="525463"/>
            <a:ext cx="7772400" cy="1311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000">
                <a:solidFill>
                  <a:srgbClr val="000000"/>
                </a:solidFill>
                <a:latin typeface="Times New Roman" pitchFamily="16" charset="0"/>
              </a:rPr>
              <a:t>Nedostupnost dat a řešení pomocí dávkové služby v SOA</a:t>
            </a:r>
          </a:p>
        </p:txBody>
      </p:sp>
      <p:sp>
        <p:nvSpPr>
          <p:cNvPr id="175108" name="Text Box 3"/>
          <p:cNvSpPr txBox="1">
            <a:spLocks noChangeArrowheads="1"/>
          </p:cNvSpPr>
          <p:nvPr/>
        </p:nvSpPr>
        <p:spPr bwMode="auto">
          <a:xfrm>
            <a:off x="685800" y="1981200"/>
            <a:ext cx="7772400" cy="4413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lnSpc>
                <a:spcPct val="80000"/>
              </a:lnSpc>
              <a:spcBef>
                <a:spcPts val="7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>
                <a:solidFill>
                  <a:srgbClr val="000000"/>
                </a:solidFill>
                <a:latin typeface="Times New Roman" pitchFamily="16" charset="0"/>
              </a:rPr>
              <a:t>V e-gov ÚOOÚ de facto znepřístupňuje všechna (citlivá) data </a:t>
            </a:r>
          </a:p>
          <a:p>
            <a:pPr marL="341313" indent="-341313">
              <a:lnSpc>
                <a:spcPct val="80000"/>
              </a:lnSpc>
              <a:spcBef>
                <a:spcPts val="7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>
                <a:solidFill>
                  <a:srgbClr val="000000"/>
                </a:solidFill>
                <a:latin typeface="Times New Roman" pitchFamily="16" charset="0"/>
              </a:rPr>
              <a:t>Zveřejnitelná informace je pro zjišťování ze strany občanů nedostupná, jeli k jejímu výpočtu potřebný citlivý údaj</a:t>
            </a:r>
          </a:p>
          <a:p>
            <a:pPr marL="341313" indent="-341313">
              <a:lnSpc>
                <a:spcPct val="80000"/>
              </a:lnSpc>
              <a:spcBef>
                <a:spcPts val="7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>
                <a:solidFill>
                  <a:srgbClr val="000000"/>
                </a:solidFill>
                <a:latin typeface="Times New Roman" pitchFamily="16" charset="0"/>
              </a:rPr>
              <a:t>Přeceňují se případné škody z prozrazení dat a nedoceňuje ztráty ze ztráty informací</a:t>
            </a:r>
          </a:p>
          <a:p>
            <a:pPr marL="741363" lvl="1" indent="-284163">
              <a:lnSpc>
                <a:spcPct val="80000"/>
              </a:lnSpc>
              <a:spcBef>
                <a:spcPts val="600"/>
              </a:spcBef>
              <a:buFont typeface="Times New Roman" pitchFamily="16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>
                <a:solidFill>
                  <a:srgbClr val="000000"/>
                </a:solidFill>
                <a:latin typeface="Times New Roman" pitchFamily="16" charset="0"/>
              </a:rPr>
              <a:t>Je mnoho kanálů, kterými data unikají</a:t>
            </a:r>
          </a:p>
          <a:p>
            <a:pPr lvl="2">
              <a:lnSpc>
                <a:spcPct val="80000"/>
              </a:lnSpc>
              <a:spcBef>
                <a:spcPts val="5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>
                <a:solidFill>
                  <a:srgbClr val="000000"/>
                </a:solidFill>
                <a:latin typeface="Times New Roman" pitchFamily="16" charset="0"/>
              </a:rPr>
              <a:t>Mobily, banky, sociální sítě, registrace na internetu, …</a:t>
            </a:r>
          </a:p>
          <a:p>
            <a:pPr marL="741363" lvl="1" indent="-284163">
              <a:lnSpc>
                <a:spcPct val="80000"/>
              </a:lnSpc>
              <a:spcBef>
                <a:spcPts val="600"/>
              </a:spcBef>
              <a:buFont typeface="Times New Roman" pitchFamily="16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>
                <a:solidFill>
                  <a:srgbClr val="000000"/>
                </a:solidFill>
                <a:latin typeface="Times New Roman" pitchFamily="16" charset="0"/>
              </a:rPr>
              <a:t>Současná praxe je cosi jako zákaz v podniku používat operativní data pro budování  byznys inteligence 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sz="2400">
              <a:solidFill>
                <a:srgbClr val="0000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C084857-3A72-4359-9461-61FCD942FA35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72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95288" y="1392238"/>
          <a:ext cx="8413750" cy="546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2" r:id="rId4" imgW="5724781" imgH="3725148" progId="Word.Document.8">
                  <p:embed/>
                </p:oleObj>
              </mc:Choice>
              <mc:Fallback>
                <p:oleObj r:id="rId4" imgW="5724781" imgH="3725148" progId="Word.Document.8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392238"/>
                        <a:ext cx="8413750" cy="5465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Text Box 3"/>
          <p:cNvSpPr txBox="1">
            <a:spLocks noChangeArrowheads="1"/>
          </p:cNvSpPr>
          <p:nvPr/>
        </p:nvSpPr>
        <p:spPr bwMode="auto">
          <a:xfrm>
            <a:off x="468313" y="260350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400" dirty="0">
                <a:solidFill>
                  <a:srgbClr val="000000"/>
                </a:solidFill>
                <a:latin typeface="Times New Roman" pitchFamily="16" charset="0"/>
              </a:rPr>
              <a:t>Zlepšení dostupnosti dat </a:t>
            </a:r>
            <a:r>
              <a:rPr lang="cs-CZ" sz="4400" dirty="0" smtClean="0">
                <a:solidFill>
                  <a:srgbClr val="000000"/>
                </a:solidFill>
                <a:latin typeface="Times New Roman" pitchFamily="16" charset="0"/>
              </a:rPr>
              <a:t> SOA a jednoduchý </a:t>
            </a:r>
            <a:r>
              <a:rPr lang="cs-CZ" sz="4400" dirty="0" err="1" smtClean="0">
                <a:solidFill>
                  <a:srgbClr val="000000"/>
                </a:solidFill>
                <a:latin typeface="Times New Roman" pitchFamily="16" charset="0"/>
              </a:rPr>
              <a:t>cloud</a:t>
            </a:r>
            <a:endParaRPr lang="cs-CZ" sz="44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2051050" y="2060575"/>
            <a:ext cx="1368425" cy="823913"/>
          </a:xfrm>
          <a:prstGeom prst="rect">
            <a:avLst/>
          </a:prstGeom>
          <a:blipFill dpi="0" rotWithShape="0">
            <a:blip r:embed="rId6" cstate="print">
              <a:alphaModFix amt="39000"/>
            </a:blip>
            <a:srcRect/>
            <a:tile tx="0" ty="0" sx="100000" sy="100000" flip="none" algn="tl"/>
          </a:blip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0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600">
                <a:solidFill>
                  <a:srgbClr val="000000"/>
                </a:solidFill>
                <a:cs typeface="Arial" charset="0"/>
              </a:rPr>
              <a:t>Přímo integrované databáze</a:t>
            </a:r>
          </a:p>
        </p:txBody>
      </p:sp>
      <p:graphicFrame>
        <p:nvGraphicFramePr>
          <p:cNvPr id="2051" name="Object 5"/>
          <p:cNvGraphicFramePr>
            <a:graphicFrameLocks noChangeAspect="1"/>
          </p:cNvGraphicFramePr>
          <p:nvPr/>
        </p:nvGraphicFramePr>
        <p:xfrm>
          <a:off x="395288" y="1392238"/>
          <a:ext cx="8413750" cy="546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3" r:id="rId7" imgW="5724781" imgH="3725148" progId="Word.Document.8">
                  <p:embed/>
                </p:oleObj>
              </mc:Choice>
              <mc:Fallback>
                <p:oleObj r:id="rId7" imgW="5724781" imgH="3725148" progId="Word.Document.8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392238"/>
                        <a:ext cx="8413750" cy="5465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Text Box 6"/>
          <p:cNvSpPr txBox="1">
            <a:spLocks noChangeArrowheads="1"/>
          </p:cNvSpPr>
          <p:nvPr/>
        </p:nvSpPr>
        <p:spPr bwMode="auto">
          <a:xfrm>
            <a:off x="2051050" y="2060575"/>
            <a:ext cx="1368425" cy="823913"/>
          </a:xfrm>
          <a:prstGeom prst="rect">
            <a:avLst/>
          </a:prstGeom>
          <a:blipFill dpi="0" rotWithShape="0">
            <a:blip r:embed="rId6" cstate="print">
              <a:alphaModFix amt="39000"/>
            </a:blip>
            <a:srcRect/>
            <a:tile tx="0" ty="0" sx="100000" sy="100000" flip="none" algn="tl"/>
          </a:blip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0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600">
                <a:solidFill>
                  <a:srgbClr val="000000"/>
                </a:solidFill>
                <a:cs typeface="Arial" charset="0"/>
              </a:rPr>
              <a:t>Přímo integrované databáze</a:t>
            </a:r>
          </a:p>
        </p:txBody>
      </p:sp>
      <p:sp>
        <p:nvSpPr>
          <p:cNvPr id="2056" name="Text Box 7"/>
          <p:cNvSpPr txBox="1">
            <a:spLocks noChangeArrowheads="1"/>
          </p:cNvSpPr>
          <p:nvPr/>
        </p:nvSpPr>
        <p:spPr bwMode="auto">
          <a:xfrm>
            <a:off x="1042988" y="5589588"/>
            <a:ext cx="6337300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>
                <a:solidFill>
                  <a:srgbClr val="000000"/>
                </a:solidFill>
              </a:rPr>
              <a:t>Časté zákazy pořizování dat a omezení na jejich využívání, neví se jak dělat výstupní filtrace, nehodnotí se ztráty vyvolané znepřístupněním dat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3EF014C-809E-44E0-B588-A668CF04572D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73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99683" name="Text Box 2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400">
                <a:solidFill>
                  <a:srgbClr val="000000"/>
                </a:solidFill>
                <a:latin typeface="Comic Sans MS" pitchFamily="64" charset="0"/>
              </a:rPr>
              <a:t>Technické důvody pro SOA</a:t>
            </a:r>
          </a:p>
        </p:txBody>
      </p:sp>
      <p:sp>
        <p:nvSpPr>
          <p:cNvPr id="199684" name="Text Box 3"/>
          <p:cNvSpPr txBox="1"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3200">
                <a:solidFill>
                  <a:srgbClr val="000000"/>
                </a:solidFill>
              </a:rPr>
              <a:t>SW inženýrské přednosti </a:t>
            </a:r>
          </a:p>
          <a:p>
            <a:pPr marL="741363" lvl="1" indent="-284163">
              <a:spcBef>
                <a:spcPts val="7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>
                <a:solidFill>
                  <a:srgbClr val="000000"/>
                </a:solidFill>
              </a:rPr>
              <a:t>inkrementálnost, stabilita, láce, …</a:t>
            </a:r>
          </a:p>
          <a:p>
            <a:pPr marL="741363" lvl="1" indent="-284163">
              <a:spcBef>
                <a:spcPts val="7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sz="2800">
              <a:solidFill>
                <a:srgbClr val="000000"/>
              </a:solidFill>
            </a:endParaRPr>
          </a:p>
          <a:p>
            <a:pPr marL="341313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3200">
                <a:solidFill>
                  <a:srgbClr val="000000"/>
                </a:solidFill>
              </a:rPr>
              <a:t>Lze se vyhnout tzv. reorg. Cycle (než systém stihnu přeprogramovat, je nová verze již zastaralá)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2B14879-E4B1-42A0-9640-0ED5A63EBEFB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74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00707" name="Text Box 2"/>
          <p:cNvSpPr txBox="1">
            <a:spLocks noChangeArrowheads="1"/>
          </p:cNvSpPr>
          <p:nvPr/>
        </p:nvSpPr>
        <p:spPr bwMode="auto">
          <a:xfrm>
            <a:off x="685800" y="228600"/>
            <a:ext cx="7772400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400">
                <a:solidFill>
                  <a:srgbClr val="000000"/>
                </a:solidFill>
                <a:latin typeface="Comic Sans MS" pitchFamily="64" charset="0"/>
              </a:rPr>
              <a:t>Potřeba metadefinic</a:t>
            </a:r>
          </a:p>
        </p:txBody>
      </p:sp>
      <p:sp>
        <p:nvSpPr>
          <p:cNvPr id="200708" name="Text Box 3"/>
          <p:cNvSpPr txBox="1">
            <a:spLocks noChangeArrowheads="1"/>
          </p:cNvSpPr>
          <p:nvPr/>
        </p:nvSpPr>
        <p:spPr bwMode="auto">
          <a:xfrm>
            <a:off x="381000" y="1219200"/>
            <a:ext cx="8078788" cy="495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1313" algn="ctr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sz="2800">
                <a:solidFill>
                  <a:srgbClr val="000000"/>
                </a:solidFill>
              </a:rPr>
              <a:t>Konfederovaný systém může obsahovat velmi mnoho komponent komplikované funkcionality.</a:t>
            </a:r>
          </a:p>
          <a:p>
            <a:pPr marL="342900" indent="-341313" algn="ctr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sz="2800">
                <a:solidFill>
                  <a:srgbClr val="000000"/>
                </a:solidFill>
              </a:rPr>
              <a:t>Komponenty je výhodné propojovat deklarativně (co je třeba udělat, nikoliv jak to udělat).</a:t>
            </a:r>
          </a:p>
          <a:p>
            <a:pPr marL="342900" indent="-341313" algn="ctr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sz="2800">
                <a:solidFill>
                  <a:srgbClr val="000000"/>
                </a:solidFill>
              </a:rPr>
              <a:t>Pro různé skupiny komponent jsou třeba různé formáty.</a:t>
            </a:r>
          </a:p>
          <a:p>
            <a:pPr marL="342900" indent="-341313" algn="ctr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sz="2800">
                <a:solidFill>
                  <a:srgbClr val="000000"/>
                </a:solidFill>
              </a:rPr>
              <a:t>Je nereálné je definovat jednou provždy nebo centralizovaně </a:t>
            </a:r>
            <a:r>
              <a:rPr lang="en-US" sz="2800">
                <a:solidFill>
                  <a:srgbClr val="000000"/>
                </a:solidFill>
              </a:rPr>
              <a:t>=&gt; </a:t>
            </a:r>
            <a:r>
              <a:rPr lang="cs-CZ" sz="2800">
                <a:solidFill>
                  <a:srgbClr val="000000"/>
                </a:solidFill>
              </a:rPr>
              <a:t>formáty dohadovat lokálně.</a:t>
            </a:r>
            <a:r>
              <a:rPr lang="en-US" sz="2800" b="1">
                <a:solidFill>
                  <a:srgbClr val="000000"/>
                </a:solidFill>
              </a:rPr>
              <a:t> Jsou nutn</a:t>
            </a:r>
            <a:r>
              <a:rPr lang="cs-CZ" sz="2800" b="1">
                <a:solidFill>
                  <a:srgbClr val="000000"/>
                </a:solidFill>
              </a:rPr>
              <a:t>é dialekty!!!</a:t>
            </a:r>
          </a:p>
          <a:p>
            <a:pPr marL="342900" indent="-341313" algn="ctr">
              <a:lnSpc>
                <a:spcPct val="90000"/>
              </a:lnSpc>
              <a:spcBef>
                <a:spcPts val="6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sz="2400" b="1">
                <a:solidFill>
                  <a:srgbClr val="000000"/>
                </a:solidFill>
              </a:rPr>
              <a:t>Řešení:</a:t>
            </a:r>
            <a:r>
              <a:rPr lang="cs-CZ" sz="2400">
                <a:solidFill>
                  <a:srgbClr val="000000"/>
                </a:solidFill>
              </a:rPr>
              <a:t> </a:t>
            </a:r>
            <a:r>
              <a:rPr lang="cs-CZ" sz="2400" i="1">
                <a:solidFill>
                  <a:srgbClr val="000000"/>
                </a:solidFill>
              </a:rPr>
              <a:t>Poskytnout nástroj pro rozšiřování syntaxe z jistého jádra</a:t>
            </a:r>
          </a:p>
          <a:p>
            <a:pPr marL="342900" indent="-341313" algn="ctr">
              <a:lnSpc>
                <a:spcPct val="90000"/>
              </a:lnSpc>
              <a:spcBef>
                <a:spcPts val="6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sz="2400" i="1">
                <a:solidFill>
                  <a:srgbClr val="000000"/>
                </a:solidFill>
              </a:rPr>
              <a:t>Řešení: XML,nebo koupě systému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82C9771-3153-49FA-B19A-018AC56D7412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75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01731" name="Text Box 2"/>
          <p:cNvSpPr txBox="1">
            <a:spLocks noChangeArrowheads="1"/>
          </p:cNvSpPr>
          <p:nvPr/>
        </p:nvSpPr>
        <p:spPr bwMode="auto">
          <a:xfrm>
            <a:off x="762000" y="1981200"/>
            <a:ext cx="1676400" cy="569913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54000" tIns="10800" rIns="54000" bIns="10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800">
                <a:solidFill>
                  <a:srgbClr val="000000"/>
                </a:solidFill>
                <a:latin typeface="Times New Roman" pitchFamily="16" charset="0"/>
              </a:rPr>
              <a:t>Implementovaná služba</a:t>
            </a:r>
          </a:p>
        </p:txBody>
      </p:sp>
      <p:sp>
        <p:nvSpPr>
          <p:cNvPr id="201732" name="Text Box 3"/>
          <p:cNvSpPr txBox="1">
            <a:spLocks noChangeArrowheads="1"/>
          </p:cNvSpPr>
          <p:nvPr/>
        </p:nvSpPr>
        <p:spPr bwMode="auto">
          <a:xfrm>
            <a:off x="762000" y="2895600"/>
            <a:ext cx="1676400" cy="569913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54000" tIns="10800" rIns="54000" bIns="10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800">
                <a:solidFill>
                  <a:srgbClr val="000000"/>
                </a:solidFill>
                <a:latin typeface="Times New Roman" pitchFamily="16" charset="0"/>
              </a:rPr>
              <a:t>Implementovaná služba</a:t>
            </a:r>
          </a:p>
        </p:txBody>
      </p:sp>
      <p:sp>
        <p:nvSpPr>
          <p:cNvPr id="201733" name="Text Box 4"/>
          <p:cNvSpPr txBox="1">
            <a:spLocks noChangeArrowheads="1"/>
          </p:cNvSpPr>
          <p:nvPr/>
        </p:nvSpPr>
        <p:spPr bwMode="auto">
          <a:xfrm>
            <a:off x="838200" y="3886200"/>
            <a:ext cx="1676400" cy="569913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54000" tIns="10800" rIns="54000" bIns="10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800">
                <a:solidFill>
                  <a:srgbClr val="000000"/>
                </a:solidFill>
                <a:latin typeface="Times New Roman" pitchFamily="16" charset="0"/>
              </a:rPr>
              <a:t>Implementovaná služba;</a:t>
            </a:r>
          </a:p>
        </p:txBody>
      </p:sp>
      <p:sp>
        <p:nvSpPr>
          <p:cNvPr id="201734" name="Text Box 5"/>
          <p:cNvSpPr txBox="1">
            <a:spLocks noChangeArrowheads="1"/>
          </p:cNvSpPr>
          <p:nvPr/>
        </p:nvSpPr>
        <p:spPr bwMode="auto">
          <a:xfrm>
            <a:off x="6096000" y="2895600"/>
            <a:ext cx="2514600" cy="569913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54000" tIns="10800" rIns="54000" bIns="10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800">
                <a:solidFill>
                  <a:srgbClr val="000000"/>
                </a:solidFill>
                <a:latin typeface="Times New Roman" pitchFamily="16" charset="0"/>
              </a:rPr>
              <a:t>Dosud neimplementovaná služba</a:t>
            </a:r>
          </a:p>
        </p:txBody>
      </p:sp>
      <p:sp>
        <p:nvSpPr>
          <p:cNvPr id="201735" name="Text Box 6"/>
          <p:cNvSpPr txBox="1">
            <a:spLocks noChangeArrowheads="1"/>
          </p:cNvSpPr>
          <p:nvPr/>
        </p:nvSpPr>
        <p:spPr bwMode="auto">
          <a:xfrm>
            <a:off x="3581400" y="1524000"/>
            <a:ext cx="1676400" cy="569913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54000" tIns="10800" rIns="54000" bIns="10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800">
                <a:solidFill>
                  <a:srgbClr val="000000"/>
                </a:solidFill>
                <a:latin typeface="Times New Roman" pitchFamily="16" charset="0"/>
              </a:rPr>
              <a:t>Uživatelské rozhraní (portál)</a:t>
            </a:r>
          </a:p>
        </p:txBody>
      </p:sp>
      <p:pic>
        <p:nvPicPr>
          <p:cNvPr id="20173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0763" y="1447800"/>
            <a:ext cx="333375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1737" name="Oval 8"/>
          <p:cNvSpPr>
            <a:spLocks noChangeArrowheads="1"/>
          </p:cNvSpPr>
          <p:nvPr/>
        </p:nvSpPr>
        <p:spPr bwMode="auto">
          <a:xfrm>
            <a:off x="3429000" y="2895600"/>
            <a:ext cx="1524000" cy="685800"/>
          </a:xfrm>
          <a:prstGeom prst="ellipse">
            <a:avLst/>
          </a:prstGeom>
          <a:solidFill>
            <a:srgbClr val="00CC99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>
                <a:solidFill>
                  <a:srgbClr val="000000"/>
                </a:solidFill>
                <a:latin typeface="Times New Roman" pitchFamily="16" charset="0"/>
              </a:rPr>
              <a:t>Middleware</a:t>
            </a:r>
          </a:p>
        </p:txBody>
      </p:sp>
      <p:sp>
        <p:nvSpPr>
          <p:cNvPr id="201738" name="AutoShape 9"/>
          <p:cNvSpPr>
            <a:spLocks noChangeArrowheads="1"/>
          </p:cNvSpPr>
          <p:nvPr/>
        </p:nvSpPr>
        <p:spPr bwMode="auto">
          <a:xfrm>
            <a:off x="3733800" y="4114800"/>
            <a:ext cx="838200" cy="304800"/>
          </a:xfrm>
          <a:prstGeom prst="can">
            <a:avLst>
              <a:gd name="adj" fmla="val 25000"/>
            </a:avLst>
          </a:prstGeom>
          <a:solidFill>
            <a:srgbClr val="00CC99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01739" name="Text Box 10"/>
          <p:cNvSpPr txBox="1">
            <a:spLocks noChangeArrowheads="1"/>
          </p:cNvSpPr>
          <p:nvPr/>
        </p:nvSpPr>
        <p:spPr bwMode="auto">
          <a:xfrm>
            <a:off x="4953000" y="4038600"/>
            <a:ext cx="838200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01740" name="Text Box 11"/>
          <p:cNvSpPr txBox="1">
            <a:spLocks noChangeArrowheads="1"/>
          </p:cNvSpPr>
          <p:nvPr/>
        </p:nvSpPr>
        <p:spPr bwMode="auto">
          <a:xfrm>
            <a:off x="3581400" y="4343400"/>
            <a:ext cx="1219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>
                <a:solidFill>
                  <a:srgbClr val="000000"/>
                </a:solidFill>
                <a:latin typeface="Times New Roman" pitchFamily="16" charset="0"/>
              </a:rPr>
              <a:t>log</a:t>
            </a:r>
          </a:p>
        </p:txBody>
      </p:sp>
      <p:sp>
        <p:nvSpPr>
          <p:cNvPr id="201741" name="Text Box 12"/>
          <p:cNvSpPr txBox="1">
            <a:spLocks noChangeArrowheads="1"/>
          </p:cNvSpPr>
          <p:nvPr/>
        </p:nvSpPr>
        <p:spPr bwMode="auto">
          <a:xfrm>
            <a:off x="5715000" y="3962400"/>
            <a:ext cx="1524000" cy="296863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54000" tIns="10800" rIns="54000" bIns="10800">
            <a:spAutoFit/>
          </a:bodyPr>
          <a:lstStyle/>
          <a:p>
            <a:pPr algn="ctr"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800">
                <a:solidFill>
                  <a:srgbClr val="000000"/>
                </a:solidFill>
                <a:latin typeface="Times New Roman" pitchFamily="16" charset="0"/>
              </a:rPr>
              <a:t>SIMULATOR</a:t>
            </a:r>
          </a:p>
        </p:txBody>
      </p:sp>
      <p:sp>
        <p:nvSpPr>
          <p:cNvPr id="201742" name="Text Box 13"/>
          <p:cNvSpPr txBox="1">
            <a:spLocks noChangeArrowheads="1"/>
          </p:cNvSpPr>
          <p:nvPr/>
        </p:nvSpPr>
        <p:spPr bwMode="auto">
          <a:xfrm>
            <a:off x="3429000" y="2971800"/>
            <a:ext cx="16002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01743" name="Line 14"/>
          <p:cNvSpPr>
            <a:spLocks noChangeShapeType="1"/>
          </p:cNvSpPr>
          <p:nvPr/>
        </p:nvSpPr>
        <p:spPr bwMode="auto">
          <a:xfrm flipH="1">
            <a:off x="4951413" y="3200400"/>
            <a:ext cx="384175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01744" name="Line 15"/>
          <p:cNvSpPr>
            <a:spLocks noChangeShapeType="1"/>
          </p:cNvSpPr>
          <p:nvPr/>
        </p:nvSpPr>
        <p:spPr bwMode="auto">
          <a:xfrm flipH="1" flipV="1">
            <a:off x="4799013" y="2132013"/>
            <a:ext cx="536575" cy="1069975"/>
          </a:xfrm>
          <a:prstGeom prst="line">
            <a:avLst/>
          </a:prstGeom>
          <a:noFill/>
          <a:ln w="3168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01745" name="Line 16"/>
          <p:cNvSpPr>
            <a:spLocks noChangeShapeType="1"/>
          </p:cNvSpPr>
          <p:nvPr/>
        </p:nvSpPr>
        <p:spPr bwMode="auto">
          <a:xfrm>
            <a:off x="5334000" y="3200400"/>
            <a:ext cx="762000" cy="1588"/>
          </a:xfrm>
          <a:prstGeom prst="line">
            <a:avLst/>
          </a:prstGeom>
          <a:noFill/>
          <a:ln w="28440" cap="sq">
            <a:solidFill>
              <a:srgbClr val="FF0000"/>
            </a:solidFill>
            <a:prstDash val="lgDash"/>
            <a:miter lim="800000"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01746" name="Line 17"/>
          <p:cNvSpPr>
            <a:spLocks noChangeShapeType="1"/>
          </p:cNvSpPr>
          <p:nvPr/>
        </p:nvSpPr>
        <p:spPr bwMode="auto">
          <a:xfrm>
            <a:off x="5334000" y="3200400"/>
            <a:ext cx="914400" cy="762000"/>
          </a:xfrm>
          <a:prstGeom prst="line">
            <a:avLst/>
          </a:prstGeom>
          <a:noFill/>
          <a:ln w="22320" cap="sq">
            <a:solidFill>
              <a:srgbClr val="3333CC"/>
            </a:solidFill>
            <a:prstDash val="lgDash"/>
            <a:miter lim="800000"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01747" name="Line 18"/>
          <p:cNvSpPr>
            <a:spLocks noChangeShapeType="1"/>
          </p:cNvSpPr>
          <p:nvPr/>
        </p:nvSpPr>
        <p:spPr bwMode="auto">
          <a:xfrm>
            <a:off x="4191000" y="3581400"/>
            <a:ext cx="1588" cy="6096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01748" name="Text Box 19"/>
          <p:cNvSpPr txBox="1">
            <a:spLocks noChangeArrowheads="1"/>
          </p:cNvSpPr>
          <p:nvPr/>
        </p:nvSpPr>
        <p:spPr bwMode="auto">
          <a:xfrm>
            <a:off x="4724400" y="2514600"/>
            <a:ext cx="1524000" cy="28575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0000" tIns="0" rIns="18000" bIns="10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800" i="1">
                <a:solidFill>
                  <a:srgbClr val="000000"/>
                </a:solidFill>
                <a:latin typeface="Times New Roman" pitchFamily="16" charset="0"/>
              </a:rPr>
              <a:t>přesměrováno</a:t>
            </a:r>
          </a:p>
        </p:txBody>
      </p:sp>
      <p:sp>
        <p:nvSpPr>
          <p:cNvPr id="201749" name="Line 20"/>
          <p:cNvSpPr>
            <a:spLocks noChangeShapeType="1"/>
          </p:cNvSpPr>
          <p:nvPr/>
        </p:nvSpPr>
        <p:spPr bwMode="auto">
          <a:xfrm flipV="1">
            <a:off x="4267200" y="2055813"/>
            <a:ext cx="1588" cy="84137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01750" name="Line 21"/>
          <p:cNvSpPr>
            <a:spLocks noChangeShapeType="1"/>
          </p:cNvSpPr>
          <p:nvPr/>
        </p:nvSpPr>
        <p:spPr bwMode="auto">
          <a:xfrm>
            <a:off x="5257800" y="1828800"/>
            <a:ext cx="838200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01751" name="Line 22"/>
          <p:cNvSpPr>
            <a:spLocks noChangeShapeType="1"/>
          </p:cNvSpPr>
          <p:nvPr/>
        </p:nvSpPr>
        <p:spPr bwMode="auto">
          <a:xfrm flipH="1" flipV="1">
            <a:off x="2436813" y="2284413"/>
            <a:ext cx="1069975" cy="84137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01752" name="Line 23"/>
          <p:cNvSpPr>
            <a:spLocks noChangeShapeType="1"/>
          </p:cNvSpPr>
          <p:nvPr/>
        </p:nvSpPr>
        <p:spPr bwMode="auto">
          <a:xfrm flipH="1">
            <a:off x="2436813" y="3200400"/>
            <a:ext cx="993775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01753" name="Line 24"/>
          <p:cNvSpPr>
            <a:spLocks noChangeShapeType="1"/>
          </p:cNvSpPr>
          <p:nvPr/>
        </p:nvSpPr>
        <p:spPr bwMode="auto">
          <a:xfrm flipH="1">
            <a:off x="2513013" y="3352800"/>
            <a:ext cx="993775" cy="8382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01754" name="Text Box 25"/>
          <p:cNvSpPr txBox="1">
            <a:spLocks noChangeArrowheads="1"/>
          </p:cNvSpPr>
          <p:nvPr/>
        </p:nvSpPr>
        <p:spPr bwMode="auto">
          <a:xfrm>
            <a:off x="990600" y="4953000"/>
            <a:ext cx="7543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01755" name="Text Box 26"/>
          <p:cNvSpPr txBox="1">
            <a:spLocks noChangeArrowheads="1"/>
          </p:cNvSpPr>
          <p:nvPr/>
        </p:nvSpPr>
        <p:spPr bwMode="auto">
          <a:xfrm>
            <a:off x="990600" y="4953000"/>
            <a:ext cx="7391400" cy="1312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>
                <a:solidFill>
                  <a:srgbClr val="000000"/>
                </a:solidFill>
              </a:rPr>
              <a:t>Zprávy lze přesměrovat </a:t>
            </a:r>
            <a:r>
              <a:rPr lang="cs-CZ" b="1">
                <a:solidFill>
                  <a:srgbClr val="000000"/>
                </a:solidFill>
              </a:rPr>
              <a:t>beze změny implementovaných</a:t>
            </a:r>
            <a:r>
              <a:rPr lang="cs-CZ">
                <a:solidFill>
                  <a:srgbClr val="000000"/>
                </a:solidFill>
              </a:rPr>
              <a:t> služeb buď na uživatelské rozhraní (efektivní prototyp, použitelné i za běhu systému), nebo dokonce na simulátor (ladění RT systémů)</a:t>
            </a:r>
          </a:p>
        </p:txBody>
      </p:sp>
      <p:sp>
        <p:nvSpPr>
          <p:cNvPr id="201756" name="Text Box 27"/>
          <p:cNvSpPr txBox="1">
            <a:spLocks noChangeArrowheads="1"/>
          </p:cNvSpPr>
          <p:nvPr/>
        </p:nvSpPr>
        <p:spPr bwMode="auto">
          <a:xfrm>
            <a:off x="827088" y="0"/>
            <a:ext cx="7696200" cy="1068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0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3200">
                <a:solidFill>
                  <a:srgbClr val="000000"/>
                </a:solidFill>
                <a:latin typeface="Comic Sans MS" pitchFamily="64" charset="0"/>
              </a:rPr>
              <a:t>Techniky 2                                  Prototypování, ladění RT systémů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FDE3E34-C4AD-4C45-B7BC-7E51387B748D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76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02755" name="Text Box 2"/>
          <p:cNvSpPr txBox="1">
            <a:spLocks noChangeArrowheads="1"/>
          </p:cNvSpPr>
          <p:nvPr/>
        </p:nvSpPr>
        <p:spPr bwMode="auto">
          <a:xfrm>
            <a:off x="762000" y="1981200"/>
            <a:ext cx="1676400" cy="569913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54000" tIns="10800" rIns="54000" bIns="10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800">
                <a:solidFill>
                  <a:srgbClr val="000000"/>
                </a:solidFill>
                <a:latin typeface="Times New Roman" pitchFamily="16" charset="0"/>
              </a:rPr>
              <a:t>Implementovaná služba</a:t>
            </a:r>
          </a:p>
        </p:txBody>
      </p:sp>
      <p:sp>
        <p:nvSpPr>
          <p:cNvPr id="202756" name="Text Box 3"/>
          <p:cNvSpPr txBox="1">
            <a:spLocks noChangeArrowheads="1"/>
          </p:cNvSpPr>
          <p:nvPr/>
        </p:nvSpPr>
        <p:spPr bwMode="auto">
          <a:xfrm>
            <a:off x="762000" y="2895600"/>
            <a:ext cx="1676400" cy="569913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54000" tIns="10800" rIns="54000" bIns="10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800">
                <a:solidFill>
                  <a:srgbClr val="000000"/>
                </a:solidFill>
                <a:latin typeface="Times New Roman" pitchFamily="16" charset="0"/>
              </a:rPr>
              <a:t>Implementovaná služba</a:t>
            </a:r>
          </a:p>
        </p:txBody>
      </p:sp>
      <p:sp>
        <p:nvSpPr>
          <p:cNvPr id="202757" name="Text Box 4"/>
          <p:cNvSpPr txBox="1">
            <a:spLocks noChangeArrowheads="1"/>
          </p:cNvSpPr>
          <p:nvPr/>
        </p:nvSpPr>
        <p:spPr bwMode="auto">
          <a:xfrm>
            <a:off x="838200" y="3886200"/>
            <a:ext cx="1676400" cy="569913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54000" tIns="10800" rIns="54000" bIns="10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800">
                <a:solidFill>
                  <a:srgbClr val="000000"/>
                </a:solidFill>
                <a:latin typeface="Times New Roman" pitchFamily="16" charset="0"/>
              </a:rPr>
              <a:t>Implementovaná služba</a:t>
            </a:r>
          </a:p>
        </p:txBody>
      </p:sp>
      <p:sp>
        <p:nvSpPr>
          <p:cNvPr id="202758" name="Text Box 5"/>
          <p:cNvSpPr txBox="1">
            <a:spLocks noChangeArrowheads="1"/>
          </p:cNvSpPr>
          <p:nvPr/>
        </p:nvSpPr>
        <p:spPr bwMode="auto">
          <a:xfrm>
            <a:off x="3581400" y="1524000"/>
            <a:ext cx="1676400" cy="569913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54000" tIns="10800" rIns="54000" bIns="10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800">
                <a:solidFill>
                  <a:srgbClr val="000000"/>
                </a:solidFill>
                <a:latin typeface="Times New Roman" pitchFamily="16" charset="0"/>
              </a:rPr>
              <a:t>Uživatelské rozhraní (portál)</a:t>
            </a:r>
          </a:p>
        </p:txBody>
      </p:sp>
      <p:pic>
        <p:nvPicPr>
          <p:cNvPr id="20275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0763" y="1447800"/>
            <a:ext cx="333375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2760" name="Oval 7"/>
          <p:cNvSpPr>
            <a:spLocks noChangeArrowheads="1"/>
          </p:cNvSpPr>
          <p:nvPr/>
        </p:nvSpPr>
        <p:spPr bwMode="auto">
          <a:xfrm>
            <a:off x="3429000" y="2895600"/>
            <a:ext cx="1524000" cy="685800"/>
          </a:xfrm>
          <a:prstGeom prst="ellipse">
            <a:avLst/>
          </a:prstGeom>
          <a:solidFill>
            <a:srgbClr val="00CC99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>
                <a:solidFill>
                  <a:srgbClr val="000000"/>
                </a:solidFill>
                <a:latin typeface="Times New Roman" pitchFamily="16" charset="0"/>
              </a:rPr>
              <a:t>Middleware</a:t>
            </a:r>
          </a:p>
        </p:txBody>
      </p:sp>
      <p:sp>
        <p:nvSpPr>
          <p:cNvPr id="202761" name="AutoShape 8"/>
          <p:cNvSpPr>
            <a:spLocks noChangeArrowheads="1"/>
          </p:cNvSpPr>
          <p:nvPr/>
        </p:nvSpPr>
        <p:spPr bwMode="auto">
          <a:xfrm>
            <a:off x="3733800" y="4114800"/>
            <a:ext cx="838200" cy="304800"/>
          </a:xfrm>
          <a:prstGeom prst="can">
            <a:avLst>
              <a:gd name="adj" fmla="val 25000"/>
            </a:avLst>
          </a:prstGeom>
          <a:solidFill>
            <a:srgbClr val="00CC99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02762" name="Text Box 9"/>
          <p:cNvSpPr txBox="1">
            <a:spLocks noChangeArrowheads="1"/>
          </p:cNvSpPr>
          <p:nvPr/>
        </p:nvSpPr>
        <p:spPr bwMode="auto">
          <a:xfrm>
            <a:off x="4953000" y="4038600"/>
            <a:ext cx="838200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02763" name="Text Box 10"/>
          <p:cNvSpPr txBox="1">
            <a:spLocks noChangeArrowheads="1"/>
          </p:cNvSpPr>
          <p:nvPr/>
        </p:nvSpPr>
        <p:spPr bwMode="auto">
          <a:xfrm>
            <a:off x="3581400" y="4343400"/>
            <a:ext cx="1219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>
                <a:solidFill>
                  <a:srgbClr val="000000"/>
                </a:solidFill>
                <a:latin typeface="Times New Roman" pitchFamily="16" charset="0"/>
              </a:rPr>
              <a:t>log</a:t>
            </a:r>
          </a:p>
        </p:txBody>
      </p:sp>
      <p:sp>
        <p:nvSpPr>
          <p:cNvPr id="202764" name="Text Box 11"/>
          <p:cNvSpPr txBox="1">
            <a:spLocks noChangeArrowheads="1"/>
          </p:cNvSpPr>
          <p:nvPr/>
        </p:nvSpPr>
        <p:spPr bwMode="auto">
          <a:xfrm>
            <a:off x="5715000" y="3962400"/>
            <a:ext cx="1524000" cy="296863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54000" tIns="10800" rIns="54000" bIns="10800">
            <a:spAutoFit/>
          </a:bodyPr>
          <a:lstStyle/>
          <a:p>
            <a:pPr algn="ctr"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800">
                <a:solidFill>
                  <a:srgbClr val="000000"/>
                </a:solidFill>
                <a:latin typeface="Times New Roman" pitchFamily="16" charset="0"/>
              </a:rPr>
              <a:t>SIMULATOR</a:t>
            </a:r>
          </a:p>
        </p:txBody>
      </p:sp>
      <p:sp>
        <p:nvSpPr>
          <p:cNvPr id="202765" name="Text Box 12"/>
          <p:cNvSpPr txBox="1">
            <a:spLocks noChangeArrowheads="1"/>
          </p:cNvSpPr>
          <p:nvPr/>
        </p:nvSpPr>
        <p:spPr bwMode="auto">
          <a:xfrm>
            <a:off x="3429000" y="2971800"/>
            <a:ext cx="16002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02766" name="Line 13"/>
          <p:cNvSpPr>
            <a:spLocks noChangeShapeType="1"/>
          </p:cNvSpPr>
          <p:nvPr/>
        </p:nvSpPr>
        <p:spPr bwMode="auto">
          <a:xfrm flipH="1">
            <a:off x="4951413" y="3200400"/>
            <a:ext cx="384175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02767" name="Line 14"/>
          <p:cNvSpPr>
            <a:spLocks noChangeShapeType="1"/>
          </p:cNvSpPr>
          <p:nvPr/>
        </p:nvSpPr>
        <p:spPr bwMode="auto">
          <a:xfrm flipH="1" flipV="1">
            <a:off x="4799013" y="2132013"/>
            <a:ext cx="536575" cy="1069975"/>
          </a:xfrm>
          <a:prstGeom prst="line">
            <a:avLst/>
          </a:prstGeom>
          <a:noFill/>
          <a:ln w="3168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02768" name="Line 15"/>
          <p:cNvSpPr>
            <a:spLocks noChangeShapeType="1"/>
          </p:cNvSpPr>
          <p:nvPr/>
        </p:nvSpPr>
        <p:spPr bwMode="auto">
          <a:xfrm>
            <a:off x="4191000" y="3581400"/>
            <a:ext cx="1588" cy="6096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02769" name="Text Box 16"/>
          <p:cNvSpPr txBox="1">
            <a:spLocks noChangeArrowheads="1"/>
          </p:cNvSpPr>
          <p:nvPr/>
        </p:nvSpPr>
        <p:spPr bwMode="auto">
          <a:xfrm>
            <a:off x="4724400" y="2514600"/>
            <a:ext cx="1524000" cy="28575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0000" tIns="0" rIns="18000" bIns="10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800" i="1">
                <a:solidFill>
                  <a:srgbClr val="000000"/>
                </a:solidFill>
                <a:latin typeface="Times New Roman" pitchFamily="16" charset="0"/>
              </a:rPr>
              <a:t>přesměrováno</a:t>
            </a:r>
          </a:p>
        </p:txBody>
      </p:sp>
      <p:sp>
        <p:nvSpPr>
          <p:cNvPr id="202770" name="Line 17"/>
          <p:cNvSpPr>
            <a:spLocks noChangeShapeType="1"/>
          </p:cNvSpPr>
          <p:nvPr/>
        </p:nvSpPr>
        <p:spPr bwMode="auto">
          <a:xfrm flipV="1">
            <a:off x="4267200" y="2055813"/>
            <a:ext cx="1588" cy="84137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02771" name="Line 18"/>
          <p:cNvSpPr>
            <a:spLocks noChangeShapeType="1"/>
          </p:cNvSpPr>
          <p:nvPr/>
        </p:nvSpPr>
        <p:spPr bwMode="auto">
          <a:xfrm>
            <a:off x="5257800" y="1828800"/>
            <a:ext cx="838200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02772" name="Line 19"/>
          <p:cNvSpPr>
            <a:spLocks noChangeShapeType="1"/>
          </p:cNvSpPr>
          <p:nvPr/>
        </p:nvSpPr>
        <p:spPr bwMode="auto">
          <a:xfrm flipH="1" flipV="1">
            <a:off x="2436813" y="2284413"/>
            <a:ext cx="1069975" cy="84137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02773" name="Line 20"/>
          <p:cNvSpPr>
            <a:spLocks noChangeShapeType="1"/>
          </p:cNvSpPr>
          <p:nvPr/>
        </p:nvSpPr>
        <p:spPr bwMode="auto">
          <a:xfrm flipH="1">
            <a:off x="2436813" y="3200400"/>
            <a:ext cx="993775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02774" name="Line 21"/>
          <p:cNvSpPr>
            <a:spLocks noChangeShapeType="1"/>
          </p:cNvSpPr>
          <p:nvPr/>
        </p:nvSpPr>
        <p:spPr bwMode="auto">
          <a:xfrm flipH="1">
            <a:off x="2513013" y="3352800"/>
            <a:ext cx="993775" cy="8382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02775" name="Text Box 22"/>
          <p:cNvSpPr txBox="1">
            <a:spLocks noChangeArrowheads="1"/>
          </p:cNvSpPr>
          <p:nvPr/>
        </p:nvSpPr>
        <p:spPr bwMode="auto">
          <a:xfrm>
            <a:off x="685800" y="4876800"/>
            <a:ext cx="7543800" cy="1658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>
                <a:solidFill>
                  <a:srgbClr val="000000"/>
                </a:solidFill>
                <a:latin typeface="Times New Roman" pitchFamily="16" charset="0"/>
              </a:rPr>
              <a:t>Zajímavý obrat – jak zjistit při dobu odezvy za nepřítomnosti řízené soustavy. Řešení</a:t>
            </a:r>
          </a:p>
          <a:p>
            <a:pPr marL="457200" lvl="1" indent="0">
              <a:spcBef>
                <a:spcPts val="1125"/>
              </a:spcBef>
              <a:buFont typeface="Times New Roman" pitchFamily="16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800">
                <a:solidFill>
                  <a:srgbClr val="000000"/>
                </a:solidFill>
                <a:latin typeface="Times New Roman" pitchFamily="16" charset="0"/>
              </a:rPr>
              <a:t> Kalendář událostí v simulátoru, </a:t>
            </a:r>
          </a:p>
          <a:p>
            <a:pPr marL="457200" lvl="1" indent="0">
              <a:spcBef>
                <a:spcPts val="1125"/>
              </a:spcBef>
              <a:buFont typeface="Times New Roman" pitchFamily="16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800">
                <a:solidFill>
                  <a:srgbClr val="000000"/>
                </a:solidFill>
                <a:latin typeface="Times New Roman" pitchFamily="16" charset="0"/>
              </a:rPr>
              <a:t> simulátor má nejvyšší prioritu</a:t>
            </a:r>
          </a:p>
        </p:txBody>
      </p:sp>
      <p:sp>
        <p:nvSpPr>
          <p:cNvPr id="202776" name="Text Box 23"/>
          <p:cNvSpPr txBox="1">
            <a:spLocks noChangeArrowheads="1"/>
          </p:cNvSpPr>
          <p:nvPr/>
        </p:nvSpPr>
        <p:spPr bwMode="auto">
          <a:xfrm>
            <a:off x="827088" y="0"/>
            <a:ext cx="7696200" cy="1068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0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3200">
                <a:solidFill>
                  <a:srgbClr val="000000"/>
                </a:solidFill>
                <a:latin typeface="Comic Sans MS" pitchFamily="64" charset="0"/>
              </a:rPr>
              <a:t>Techniky 2                                  Prototypování, ladění RT systémů</a:t>
            </a:r>
          </a:p>
        </p:txBody>
      </p:sp>
      <p:sp>
        <p:nvSpPr>
          <p:cNvPr id="202777" name="Text Box 24"/>
          <p:cNvSpPr txBox="1">
            <a:spLocks noChangeArrowheads="1"/>
          </p:cNvSpPr>
          <p:nvPr/>
        </p:nvSpPr>
        <p:spPr bwMode="auto">
          <a:xfrm>
            <a:off x="6019800" y="2971800"/>
            <a:ext cx="533400" cy="387350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>
                <a:solidFill>
                  <a:srgbClr val="000000"/>
                </a:solidFill>
              </a:rPr>
              <a:t>  </a:t>
            </a:r>
            <a:r>
              <a:rPr lang="cs-CZ" sz="180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202778" name="Text Box 25"/>
          <p:cNvSpPr txBox="1">
            <a:spLocks noChangeArrowheads="1"/>
          </p:cNvSpPr>
          <p:nvPr/>
        </p:nvSpPr>
        <p:spPr bwMode="auto">
          <a:xfrm rot="5520000">
            <a:off x="6659563" y="3016250"/>
            <a:ext cx="18288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800">
                <a:solidFill>
                  <a:srgbClr val="000000"/>
                </a:solidFill>
              </a:rPr>
              <a:t>Technologie</a:t>
            </a:r>
          </a:p>
        </p:txBody>
      </p:sp>
      <p:sp>
        <p:nvSpPr>
          <p:cNvPr id="202779" name="Line 26"/>
          <p:cNvSpPr>
            <a:spLocks noChangeShapeType="1"/>
          </p:cNvSpPr>
          <p:nvPr/>
        </p:nvSpPr>
        <p:spPr bwMode="auto">
          <a:xfrm>
            <a:off x="6934200" y="2971800"/>
            <a:ext cx="533400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02780" name="Line 27"/>
          <p:cNvSpPr>
            <a:spLocks noChangeShapeType="1"/>
          </p:cNvSpPr>
          <p:nvPr/>
        </p:nvSpPr>
        <p:spPr bwMode="auto">
          <a:xfrm flipH="1">
            <a:off x="6475413" y="3200400"/>
            <a:ext cx="612775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02781" name="Line 28"/>
          <p:cNvSpPr>
            <a:spLocks noChangeShapeType="1"/>
          </p:cNvSpPr>
          <p:nvPr/>
        </p:nvSpPr>
        <p:spPr bwMode="auto">
          <a:xfrm>
            <a:off x="6934200" y="2971800"/>
            <a:ext cx="152400" cy="2286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2782" name="Text Box 29"/>
          <p:cNvSpPr txBox="1">
            <a:spLocks noChangeArrowheads="1"/>
          </p:cNvSpPr>
          <p:nvPr/>
        </p:nvSpPr>
        <p:spPr bwMode="auto">
          <a:xfrm>
            <a:off x="4724400" y="4419600"/>
            <a:ext cx="4038600" cy="387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>
                <a:solidFill>
                  <a:srgbClr val="000000"/>
                </a:solidFill>
              </a:rPr>
              <a:t>  </a:t>
            </a:r>
            <a:r>
              <a:rPr lang="cs-CZ" sz="1800">
                <a:solidFill>
                  <a:srgbClr val="000000"/>
                </a:solidFill>
              </a:rPr>
              <a:t>D - </a:t>
            </a:r>
            <a:r>
              <a:rPr lang="cs-CZ" sz="1800">
                <a:solidFill>
                  <a:srgbClr val="000000"/>
                </a:solidFill>
                <a:latin typeface="Times New Roman" pitchFamily="16" charset="0"/>
              </a:rPr>
              <a:t>drivery soustředěné do další   služby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FEA6D5D-C3B6-4D7F-B2C0-6057DEFEB65D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77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03779" name="Text Box 2"/>
          <p:cNvSpPr txBox="1">
            <a:spLocks noChangeArrowheads="1"/>
          </p:cNvSpPr>
          <p:nvPr/>
        </p:nvSpPr>
        <p:spPr bwMode="auto">
          <a:xfrm>
            <a:off x="762000" y="1981200"/>
            <a:ext cx="1676400" cy="569913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54000" tIns="10800" rIns="54000" bIns="10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800">
                <a:solidFill>
                  <a:srgbClr val="000000"/>
                </a:solidFill>
                <a:latin typeface="Times New Roman" pitchFamily="16" charset="0"/>
              </a:rPr>
              <a:t>Implementovaná služba</a:t>
            </a:r>
          </a:p>
        </p:txBody>
      </p:sp>
      <p:sp>
        <p:nvSpPr>
          <p:cNvPr id="203780" name="Text Box 3"/>
          <p:cNvSpPr txBox="1">
            <a:spLocks noChangeArrowheads="1"/>
          </p:cNvSpPr>
          <p:nvPr/>
        </p:nvSpPr>
        <p:spPr bwMode="auto">
          <a:xfrm>
            <a:off x="762000" y="2895600"/>
            <a:ext cx="1676400" cy="569913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54000" tIns="10800" rIns="54000" bIns="10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800">
                <a:solidFill>
                  <a:srgbClr val="000000"/>
                </a:solidFill>
                <a:latin typeface="Times New Roman" pitchFamily="16" charset="0"/>
              </a:rPr>
              <a:t>Implementovaná služba</a:t>
            </a:r>
          </a:p>
        </p:txBody>
      </p:sp>
      <p:sp>
        <p:nvSpPr>
          <p:cNvPr id="203781" name="Text Box 4"/>
          <p:cNvSpPr txBox="1">
            <a:spLocks noChangeArrowheads="1"/>
          </p:cNvSpPr>
          <p:nvPr/>
        </p:nvSpPr>
        <p:spPr bwMode="auto">
          <a:xfrm>
            <a:off x="838200" y="3886200"/>
            <a:ext cx="1676400" cy="569913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54000" tIns="10800" rIns="54000" bIns="10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800">
                <a:solidFill>
                  <a:srgbClr val="000000"/>
                </a:solidFill>
                <a:latin typeface="Times New Roman" pitchFamily="16" charset="0"/>
              </a:rPr>
              <a:t>Implementovaná služba</a:t>
            </a:r>
          </a:p>
        </p:txBody>
      </p:sp>
      <p:sp>
        <p:nvSpPr>
          <p:cNvPr id="203782" name="Text Box 5"/>
          <p:cNvSpPr txBox="1">
            <a:spLocks noChangeArrowheads="1"/>
          </p:cNvSpPr>
          <p:nvPr/>
        </p:nvSpPr>
        <p:spPr bwMode="auto">
          <a:xfrm>
            <a:off x="3581400" y="1524000"/>
            <a:ext cx="1676400" cy="569913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54000" tIns="10800" rIns="54000" bIns="10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800">
                <a:solidFill>
                  <a:srgbClr val="000000"/>
                </a:solidFill>
                <a:latin typeface="Times New Roman" pitchFamily="16" charset="0"/>
              </a:rPr>
              <a:t>Uživatelské rozhraní (portál)</a:t>
            </a:r>
          </a:p>
        </p:txBody>
      </p:sp>
      <p:pic>
        <p:nvPicPr>
          <p:cNvPr id="20378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0763" y="1447800"/>
            <a:ext cx="333375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3784" name="Oval 7"/>
          <p:cNvSpPr>
            <a:spLocks noChangeArrowheads="1"/>
          </p:cNvSpPr>
          <p:nvPr/>
        </p:nvSpPr>
        <p:spPr bwMode="auto">
          <a:xfrm>
            <a:off x="3429000" y="2895600"/>
            <a:ext cx="1524000" cy="685800"/>
          </a:xfrm>
          <a:prstGeom prst="ellipse">
            <a:avLst/>
          </a:prstGeom>
          <a:solidFill>
            <a:srgbClr val="00CC99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>
                <a:solidFill>
                  <a:srgbClr val="000000"/>
                </a:solidFill>
                <a:latin typeface="Times New Roman" pitchFamily="16" charset="0"/>
              </a:rPr>
              <a:t>Middleware</a:t>
            </a:r>
          </a:p>
        </p:txBody>
      </p:sp>
      <p:sp>
        <p:nvSpPr>
          <p:cNvPr id="203785" name="AutoShape 8"/>
          <p:cNvSpPr>
            <a:spLocks noChangeArrowheads="1"/>
          </p:cNvSpPr>
          <p:nvPr/>
        </p:nvSpPr>
        <p:spPr bwMode="auto">
          <a:xfrm>
            <a:off x="3733800" y="4114800"/>
            <a:ext cx="838200" cy="304800"/>
          </a:xfrm>
          <a:prstGeom prst="can">
            <a:avLst>
              <a:gd name="adj" fmla="val 25000"/>
            </a:avLst>
          </a:prstGeom>
          <a:solidFill>
            <a:srgbClr val="00CC99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03786" name="Text Box 9"/>
          <p:cNvSpPr txBox="1">
            <a:spLocks noChangeArrowheads="1"/>
          </p:cNvSpPr>
          <p:nvPr/>
        </p:nvSpPr>
        <p:spPr bwMode="auto">
          <a:xfrm>
            <a:off x="4953000" y="4038600"/>
            <a:ext cx="838200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03787" name="Text Box 10"/>
          <p:cNvSpPr txBox="1">
            <a:spLocks noChangeArrowheads="1"/>
          </p:cNvSpPr>
          <p:nvPr/>
        </p:nvSpPr>
        <p:spPr bwMode="auto">
          <a:xfrm>
            <a:off x="3581400" y="4343400"/>
            <a:ext cx="1219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>
                <a:solidFill>
                  <a:srgbClr val="000000"/>
                </a:solidFill>
                <a:latin typeface="Times New Roman" pitchFamily="16" charset="0"/>
              </a:rPr>
              <a:t>log</a:t>
            </a:r>
          </a:p>
        </p:txBody>
      </p:sp>
      <p:sp>
        <p:nvSpPr>
          <p:cNvPr id="203788" name="Text Box 11"/>
          <p:cNvSpPr txBox="1">
            <a:spLocks noChangeArrowheads="1"/>
          </p:cNvSpPr>
          <p:nvPr/>
        </p:nvSpPr>
        <p:spPr bwMode="auto">
          <a:xfrm>
            <a:off x="5715000" y="3962400"/>
            <a:ext cx="1524000" cy="296863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54000" tIns="10800" rIns="54000" bIns="10800">
            <a:spAutoFit/>
          </a:bodyPr>
          <a:lstStyle/>
          <a:p>
            <a:pPr algn="ctr"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800">
                <a:solidFill>
                  <a:srgbClr val="000000"/>
                </a:solidFill>
                <a:latin typeface="Times New Roman" pitchFamily="16" charset="0"/>
              </a:rPr>
              <a:t>SIMULATOR</a:t>
            </a:r>
          </a:p>
        </p:txBody>
      </p:sp>
      <p:sp>
        <p:nvSpPr>
          <p:cNvPr id="203789" name="Text Box 12"/>
          <p:cNvSpPr txBox="1">
            <a:spLocks noChangeArrowheads="1"/>
          </p:cNvSpPr>
          <p:nvPr/>
        </p:nvSpPr>
        <p:spPr bwMode="auto">
          <a:xfrm>
            <a:off x="3429000" y="2971800"/>
            <a:ext cx="16002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03790" name="Line 13"/>
          <p:cNvSpPr>
            <a:spLocks noChangeShapeType="1"/>
          </p:cNvSpPr>
          <p:nvPr/>
        </p:nvSpPr>
        <p:spPr bwMode="auto">
          <a:xfrm flipH="1">
            <a:off x="4951413" y="3200400"/>
            <a:ext cx="384175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03791" name="Line 14"/>
          <p:cNvSpPr>
            <a:spLocks noChangeShapeType="1"/>
          </p:cNvSpPr>
          <p:nvPr/>
        </p:nvSpPr>
        <p:spPr bwMode="auto">
          <a:xfrm>
            <a:off x="5364163" y="3213100"/>
            <a:ext cx="914400" cy="762000"/>
          </a:xfrm>
          <a:prstGeom prst="line">
            <a:avLst/>
          </a:prstGeom>
          <a:noFill/>
          <a:ln w="22320" cap="sq">
            <a:solidFill>
              <a:srgbClr val="3333CC"/>
            </a:solidFill>
            <a:prstDash val="lgDash"/>
            <a:miter lim="800000"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03792" name="Line 15"/>
          <p:cNvSpPr>
            <a:spLocks noChangeShapeType="1"/>
          </p:cNvSpPr>
          <p:nvPr/>
        </p:nvSpPr>
        <p:spPr bwMode="auto">
          <a:xfrm>
            <a:off x="4191000" y="3581400"/>
            <a:ext cx="1588" cy="6096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03793" name="Line 16"/>
          <p:cNvSpPr>
            <a:spLocks noChangeShapeType="1"/>
          </p:cNvSpPr>
          <p:nvPr/>
        </p:nvSpPr>
        <p:spPr bwMode="auto">
          <a:xfrm flipV="1">
            <a:off x="4267200" y="2055813"/>
            <a:ext cx="1588" cy="84137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03794" name="Line 17"/>
          <p:cNvSpPr>
            <a:spLocks noChangeShapeType="1"/>
          </p:cNvSpPr>
          <p:nvPr/>
        </p:nvSpPr>
        <p:spPr bwMode="auto">
          <a:xfrm>
            <a:off x="5257800" y="1828800"/>
            <a:ext cx="838200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03795" name="Line 18"/>
          <p:cNvSpPr>
            <a:spLocks noChangeShapeType="1"/>
          </p:cNvSpPr>
          <p:nvPr/>
        </p:nvSpPr>
        <p:spPr bwMode="auto">
          <a:xfrm flipH="1" flipV="1">
            <a:off x="2436813" y="2284413"/>
            <a:ext cx="1069975" cy="84137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03796" name="Line 19"/>
          <p:cNvSpPr>
            <a:spLocks noChangeShapeType="1"/>
          </p:cNvSpPr>
          <p:nvPr/>
        </p:nvSpPr>
        <p:spPr bwMode="auto">
          <a:xfrm flipH="1">
            <a:off x="2436813" y="3200400"/>
            <a:ext cx="993775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03797" name="Line 20"/>
          <p:cNvSpPr>
            <a:spLocks noChangeShapeType="1"/>
          </p:cNvSpPr>
          <p:nvPr/>
        </p:nvSpPr>
        <p:spPr bwMode="auto">
          <a:xfrm flipH="1">
            <a:off x="2513013" y="3352800"/>
            <a:ext cx="993775" cy="8382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03798" name="Text Box 21"/>
          <p:cNvSpPr txBox="1">
            <a:spLocks noChangeArrowheads="1"/>
          </p:cNvSpPr>
          <p:nvPr/>
        </p:nvSpPr>
        <p:spPr bwMode="auto">
          <a:xfrm>
            <a:off x="685800" y="4876800"/>
            <a:ext cx="7543800" cy="1658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>
                <a:solidFill>
                  <a:srgbClr val="000000"/>
                </a:solidFill>
                <a:latin typeface="Times New Roman" pitchFamily="16" charset="0"/>
              </a:rPr>
              <a:t>Zajímavý obrat – jak zjistit při dobu odezvy za nepřítomnosti řízené soustavy. Řešení</a:t>
            </a:r>
          </a:p>
          <a:p>
            <a:pPr marL="457200" lvl="1" indent="0">
              <a:spcBef>
                <a:spcPts val="1125"/>
              </a:spcBef>
              <a:buFont typeface="Times New Roman" pitchFamily="16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800">
                <a:solidFill>
                  <a:srgbClr val="000000"/>
                </a:solidFill>
                <a:latin typeface="Times New Roman" pitchFamily="16" charset="0"/>
              </a:rPr>
              <a:t> Kalendář událostí v simulátoru, </a:t>
            </a:r>
          </a:p>
          <a:p>
            <a:pPr marL="457200" lvl="1" indent="0">
              <a:spcBef>
                <a:spcPts val="1125"/>
              </a:spcBef>
              <a:buFont typeface="Times New Roman" pitchFamily="16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800">
                <a:solidFill>
                  <a:srgbClr val="000000"/>
                </a:solidFill>
                <a:latin typeface="Times New Roman" pitchFamily="16" charset="0"/>
              </a:rPr>
              <a:t> simulátor má nejvyšší prioritu</a:t>
            </a:r>
          </a:p>
        </p:txBody>
      </p:sp>
      <p:sp>
        <p:nvSpPr>
          <p:cNvPr id="203799" name="Text Box 22"/>
          <p:cNvSpPr txBox="1">
            <a:spLocks noChangeArrowheads="1"/>
          </p:cNvSpPr>
          <p:nvPr/>
        </p:nvSpPr>
        <p:spPr bwMode="auto">
          <a:xfrm>
            <a:off x="827088" y="0"/>
            <a:ext cx="7696200" cy="1068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0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3200">
                <a:solidFill>
                  <a:srgbClr val="000000"/>
                </a:solidFill>
                <a:latin typeface="Comic Sans MS" pitchFamily="64" charset="0"/>
              </a:rPr>
              <a:t>Techniky 2                                  Prototypování, ladění RT systémů</a:t>
            </a:r>
          </a:p>
        </p:txBody>
      </p:sp>
      <p:sp>
        <p:nvSpPr>
          <p:cNvPr id="203800" name="Text Box 23"/>
          <p:cNvSpPr txBox="1">
            <a:spLocks noChangeArrowheads="1"/>
          </p:cNvSpPr>
          <p:nvPr/>
        </p:nvSpPr>
        <p:spPr bwMode="auto">
          <a:xfrm>
            <a:off x="6019800" y="2971800"/>
            <a:ext cx="533400" cy="387350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>
                <a:solidFill>
                  <a:srgbClr val="000000"/>
                </a:solidFill>
              </a:rPr>
              <a:t>  </a:t>
            </a:r>
            <a:r>
              <a:rPr lang="cs-CZ" sz="180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203801" name="Text Box 24"/>
          <p:cNvSpPr txBox="1">
            <a:spLocks noChangeArrowheads="1"/>
          </p:cNvSpPr>
          <p:nvPr/>
        </p:nvSpPr>
        <p:spPr bwMode="auto">
          <a:xfrm rot="5520000">
            <a:off x="6659563" y="3016250"/>
            <a:ext cx="18288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800">
                <a:solidFill>
                  <a:srgbClr val="000000"/>
                </a:solidFill>
              </a:rPr>
              <a:t>Technologie</a:t>
            </a:r>
          </a:p>
        </p:txBody>
      </p:sp>
      <p:sp>
        <p:nvSpPr>
          <p:cNvPr id="203802" name="Line 25"/>
          <p:cNvSpPr>
            <a:spLocks noChangeShapeType="1"/>
          </p:cNvSpPr>
          <p:nvPr/>
        </p:nvSpPr>
        <p:spPr bwMode="auto">
          <a:xfrm>
            <a:off x="6934200" y="2971800"/>
            <a:ext cx="533400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03803" name="Line 26"/>
          <p:cNvSpPr>
            <a:spLocks noChangeShapeType="1"/>
          </p:cNvSpPr>
          <p:nvPr/>
        </p:nvSpPr>
        <p:spPr bwMode="auto">
          <a:xfrm flipH="1">
            <a:off x="6475413" y="3200400"/>
            <a:ext cx="612775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03804" name="Line 27"/>
          <p:cNvSpPr>
            <a:spLocks noChangeShapeType="1"/>
          </p:cNvSpPr>
          <p:nvPr/>
        </p:nvSpPr>
        <p:spPr bwMode="auto">
          <a:xfrm>
            <a:off x="6934200" y="2971800"/>
            <a:ext cx="152400" cy="2286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3805" name="Text Box 28"/>
          <p:cNvSpPr txBox="1">
            <a:spLocks noChangeArrowheads="1"/>
          </p:cNvSpPr>
          <p:nvPr/>
        </p:nvSpPr>
        <p:spPr bwMode="auto">
          <a:xfrm>
            <a:off x="4724400" y="4419600"/>
            <a:ext cx="4038600" cy="387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>
                <a:solidFill>
                  <a:srgbClr val="000000"/>
                </a:solidFill>
              </a:rPr>
              <a:t>  </a:t>
            </a:r>
            <a:r>
              <a:rPr lang="cs-CZ" sz="1800">
                <a:solidFill>
                  <a:srgbClr val="000000"/>
                </a:solidFill>
              </a:rPr>
              <a:t>D - </a:t>
            </a:r>
            <a:r>
              <a:rPr lang="cs-CZ" sz="1800">
                <a:solidFill>
                  <a:srgbClr val="000000"/>
                </a:solidFill>
                <a:latin typeface="Times New Roman" pitchFamily="16" charset="0"/>
              </a:rPr>
              <a:t>drivery soustředěné do další   služby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67CAD05-15A7-4B53-B240-0F6247BC56BC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78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04803" name="Text Box 2"/>
          <p:cNvSpPr txBox="1">
            <a:spLocks noChangeArrowheads="1"/>
          </p:cNvSpPr>
          <p:nvPr/>
        </p:nvSpPr>
        <p:spPr bwMode="auto">
          <a:xfrm>
            <a:off x="762000" y="1981200"/>
            <a:ext cx="1676400" cy="569913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54000" tIns="10800" rIns="54000" bIns="10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800">
                <a:solidFill>
                  <a:srgbClr val="000000"/>
                </a:solidFill>
                <a:latin typeface="Times New Roman" pitchFamily="16" charset="0"/>
              </a:rPr>
              <a:t>Implementovaná služba</a:t>
            </a:r>
          </a:p>
        </p:txBody>
      </p:sp>
      <p:sp>
        <p:nvSpPr>
          <p:cNvPr id="204804" name="Text Box 3"/>
          <p:cNvSpPr txBox="1">
            <a:spLocks noChangeArrowheads="1"/>
          </p:cNvSpPr>
          <p:nvPr/>
        </p:nvSpPr>
        <p:spPr bwMode="auto">
          <a:xfrm>
            <a:off x="762000" y="2895600"/>
            <a:ext cx="1676400" cy="569913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54000" tIns="10800" rIns="54000" bIns="10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800">
                <a:solidFill>
                  <a:srgbClr val="000000"/>
                </a:solidFill>
                <a:latin typeface="Times New Roman" pitchFamily="16" charset="0"/>
              </a:rPr>
              <a:t>Implementovaná služba</a:t>
            </a:r>
          </a:p>
        </p:txBody>
      </p:sp>
      <p:sp>
        <p:nvSpPr>
          <p:cNvPr id="204805" name="Text Box 4"/>
          <p:cNvSpPr txBox="1">
            <a:spLocks noChangeArrowheads="1"/>
          </p:cNvSpPr>
          <p:nvPr/>
        </p:nvSpPr>
        <p:spPr bwMode="auto">
          <a:xfrm>
            <a:off x="838200" y="3886200"/>
            <a:ext cx="1676400" cy="569913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54000" tIns="10800" rIns="54000" bIns="10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800">
                <a:solidFill>
                  <a:srgbClr val="000000"/>
                </a:solidFill>
                <a:latin typeface="Times New Roman" pitchFamily="16" charset="0"/>
              </a:rPr>
              <a:t>Implementovaná služba</a:t>
            </a:r>
          </a:p>
        </p:txBody>
      </p:sp>
      <p:sp>
        <p:nvSpPr>
          <p:cNvPr id="204806" name="Text Box 5"/>
          <p:cNvSpPr txBox="1">
            <a:spLocks noChangeArrowheads="1"/>
          </p:cNvSpPr>
          <p:nvPr/>
        </p:nvSpPr>
        <p:spPr bwMode="auto">
          <a:xfrm>
            <a:off x="3581400" y="1524000"/>
            <a:ext cx="1676400" cy="569913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54000" tIns="10800" rIns="54000" bIns="10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800">
                <a:solidFill>
                  <a:srgbClr val="000000"/>
                </a:solidFill>
                <a:latin typeface="Times New Roman" pitchFamily="16" charset="0"/>
              </a:rPr>
              <a:t>Uživatelské rozhraní (portál)</a:t>
            </a:r>
          </a:p>
        </p:txBody>
      </p:sp>
      <p:pic>
        <p:nvPicPr>
          <p:cNvPr id="20480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0763" y="1447800"/>
            <a:ext cx="333375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4808" name="Oval 7"/>
          <p:cNvSpPr>
            <a:spLocks noChangeArrowheads="1"/>
          </p:cNvSpPr>
          <p:nvPr/>
        </p:nvSpPr>
        <p:spPr bwMode="auto">
          <a:xfrm>
            <a:off x="3429000" y="2895600"/>
            <a:ext cx="1524000" cy="685800"/>
          </a:xfrm>
          <a:prstGeom prst="ellipse">
            <a:avLst/>
          </a:prstGeom>
          <a:solidFill>
            <a:srgbClr val="00CC99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>
                <a:solidFill>
                  <a:srgbClr val="000000"/>
                </a:solidFill>
                <a:latin typeface="Times New Roman" pitchFamily="16" charset="0"/>
              </a:rPr>
              <a:t>Middleware</a:t>
            </a:r>
          </a:p>
        </p:txBody>
      </p:sp>
      <p:sp>
        <p:nvSpPr>
          <p:cNvPr id="204809" name="AutoShape 8"/>
          <p:cNvSpPr>
            <a:spLocks noChangeArrowheads="1"/>
          </p:cNvSpPr>
          <p:nvPr/>
        </p:nvSpPr>
        <p:spPr bwMode="auto">
          <a:xfrm>
            <a:off x="3733800" y="4114800"/>
            <a:ext cx="838200" cy="304800"/>
          </a:xfrm>
          <a:prstGeom prst="can">
            <a:avLst>
              <a:gd name="adj" fmla="val 25000"/>
            </a:avLst>
          </a:prstGeom>
          <a:solidFill>
            <a:srgbClr val="00CC99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04810" name="Text Box 9"/>
          <p:cNvSpPr txBox="1">
            <a:spLocks noChangeArrowheads="1"/>
          </p:cNvSpPr>
          <p:nvPr/>
        </p:nvSpPr>
        <p:spPr bwMode="auto">
          <a:xfrm>
            <a:off x="4953000" y="4038600"/>
            <a:ext cx="838200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04811" name="Text Box 10"/>
          <p:cNvSpPr txBox="1">
            <a:spLocks noChangeArrowheads="1"/>
          </p:cNvSpPr>
          <p:nvPr/>
        </p:nvSpPr>
        <p:spPr bwMode="auto">
          <a:xfrm>
            <a:off x="3581400" y="4343400"/>
            <a:ext cx="1219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>
                <a:solidFill>
                  <a:srgbClr val="000000"/>
                </a:solidFill>
                <a:latin typeface="Times New Roman" pitchFamily="16" charset="0"/>
              </a:rPr>
              <a:t>log</a:t>
            </a:r>
          </a:p>
        </p:txBody>
      </p:sp>
      <p:sp>
        <p:nvSpPr>
          <p:cNvPr id="204812" name="Text Box 11"/>
          <p:cNvSpPr txBox="1">
            <a:spLocks noChangeArrowheads="1"/>
          </p:cNvSpPr>
          <p:nvPr/>
        </p:nvSpPr>
        <p:spPr bwMode="auto">
          <a:xfrm>
            <a:off x="5715000" y="3962400"/>
            <a:ext cx="1524000" cy="296863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54000" tIns="10800" rIns="54000" bIns="10800">
            <a:spAutoFit/>
          </a:bodyPr>
          <a:lstStyle/>
          <a:p>
            <a:pPr algn="ctr"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800">
                <a:solidFill>
                  <a:srgbClr val="000000"/>
                </a:solidFill>
                <a:latin typeface="Times New Roman" pitchFamily="16" charset="0"/>
              </a:rPr>
              <a:t>SIMULATOR</a:t>
            </a:r>
          </a:p>
        </p:txBody>
      </p:sp>
      <p:sp>
        <p:nvSpPr>
          <p:cNvPr id="204813" name="Text Box 12"/>
          <p:cNvSpPr txBox="1">
            <a:spLocks noChangeArrowheads="1"/>
          </p:cNvSpPr>
          <p:nvPr/>
        </p:nvSpPr>
        <p:spPr bwMode="auto">
          <a:xfrm>
            <a:off x="3429000" y="2971800"/>
            <a:ext cx="16002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04814" name="Line 13"/>
          <p:cNvSpPr>
            <a:spLocks noChangeShapeType="1"/>
          </p:cNvSpPr>
          <p:nvPr/>
        </p:nvSpPr>
        <p:spPr bwMode="auto">
          <a:xfrm flipH="1">
            <a:off x="4951413" y="3200400"/>
            <a:ext cx="384175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04815" name="Line 14"/>
          <p:cNvSpPr>
            <a:spLocks noChangeShapeType="1"/>
          </p:cNvSpPr>
          <p:nvPr/>
        </p:nvSpPr>
        <p:spPr bwMode="auto">
          <a:xfrm>
            <a:off x="5334000" y="3200400"/>
            <a:ext cx="762000" cy="1588"/>
          </a:xfrm>
          <a:prstGeom prst="line">
            <a:avLst/>
          </a:prstGeom>
          <a:noFill/>
          <a:ln w="28440" cap="sq">
            <a:solidFill>
              <a:srgbClr val="FF0000"/>
            </a:solidFill>
            <a:prstDash val="lgDash"/>
            <a:miter lim="800000"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04816" name="Line 15"/>
          <p:cNvSpPr>
            <a:spLocks noChangeShapeType="1"/>
          </p:cNvSpPr>
          <p:nvPr/>
        </p:nvSpPr>
        <p:spPr bwMode="auto">
          <a:xfrm>
            <a:off x="4191000" y="3581400"/>
            <a:ext cx="1588" cy="6096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04817" name="Line 16"/>
          <p:cNvSpPr>
            <a:spLocks noChangeShapeType="1"/>
          </p:cNvSpPr>
          <p:nvPr/>
        </p:nvSpPr>
        <p:spPr bwMode="auto">
          <a:xfrm flipV="1">
            <a:off x="4267200" y="2055813"/>
            <a:ext cx="1588" cy="84137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04818" name="Line 17"/>
          <p:cNvSpPr>
            <a:spLocks noChangeShapeType="1"/>
          </p:cNvSpPr>
          <p:nvPr/>
        </p:nvSpPr>
        <p:spPr bwMode="auto">
          <a:xfrm>
            <a:off x="5257800" y="1828800"/>
            <a:ext cx="838200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04819" name="Line 18"/>
          <p:cNvSpPr>
            <a:spLocks noChangeShapeType="1"/>
          </p:cNvSpPr>
          <p:nvPr/>
        </p:nvSpPr>
        <p:spPr bwMode="auto">
          <a:xfrm flipH="1" flipV="1">
            <a:off x="2436813" y="2284413"/>
            <a:ext cx="1069975" cy="84137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04820" name="Line 19"/>
          <p:cNvSpPr>
            <a:spLocks noChangeShapeType="1"/>
          </p:cNvSpPr>
          <p:nvPr/>
        </p:nvSpPr>
        <p:spPr bwMode="auto">
          <a:xfrm flipH="1">
            <a:off x="2436813" y="3200400"/>
            <a:ext cx="993775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04821" name="Line 20"/>
          <p:cNvSpPr>
            <a:spLocks noChangeShapeType="1"/>
          </p:cNvSpPr>
          <p:nvPr/>
        </p:nvSpPr>
        <p:spPr bwMode="auto">
          <a:xfrm flipH="1">
            <a:off x="2513013" y="3352800"/>
            <a:ext cx="993775" cy="8382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04822" name="Text Box 21"/>
          <p:cNvSpPr txBox="1">
            <a:spLocks noChangeArrowheads="1"/>
          </p:cNvSpPr>
          <p:nvPr/>
        </p:nvSpPr>
        <p:spPr bwMode="auto">
          <a:xfrm>
            <a:off x="685800" y="4876800"/>
            <a:ext cx="7543800" cy="1658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>
                <a:solidFill>
                  <a:srgbClr val="000000"/>
                </a:solidFill>
                <a:latin typeface="Times New Roman" pitchFamily="16" charset="0"/>
              </a:rPr>
              <a:t>Zajímavý obrat – jak zjistit při dobu odezvy za nepřítomnosti řízené soustavy. Řešení</a:t>
            </a:r>
          </a:p>
          <a:p>
            <a:pPr marL="457200" lvl="1" indent="0">
              <a:spcBef>
                <a:spcPts val="1125"/>
              </a:spcBef>
              <a:buFont typeface="Times New Roman" pitchFamily="16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800">
                <a:solidFill>
                  <a:srgbClr val="000000"/>
                </a:solidFill>
                <a:latin typeface="Times New Roman" pitchFamily="16" charset="0"/>
              </a:rPr>
              <a:t> Kalendář událostí v simulátoru, </a:t>
            </a:r>
          </a:p>
          <a:p>
            <a:pPr marL="457200" lvl="1" indent="0">
              <a:spcBef>
                <a:spcPts val="1125"/>
              </a:spcBef>
              <a:buFont typeface="Times New Roman" pitchFamily="16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800">
                <a:solidFill>
                  <a:srgbClr val="000000"/>
                </a:solidFill>
                <a:latin typeface="Times New Roman" pitchFamily="16" charset="0"/>
              </a:rPr>
              <a:t> simulátor má nejvyšší prioritu</a:t>
            </a:r>
          </a:p>
        </p:txBody>
      </p:sp>
      <p:sp>
        <p:nvSpPr>
          <p:cNvPr id="204823" name="Text Box 22"/>
          <p:cNvSpPr txBox="1">
            <a:spLocks noChangeArrowheads="1"/>
          </p:cNvSpPr>
          <p:nvPr/>
        </p:nvSpPr>
        <p:spPr bwMode="auto">
          <a:xfrm>
            <a:off x="827088" y="0"/>
            <a:ext cx="7696200" cy="1068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0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3200">
                <a:solidFill>
                  <a:srgbClr val="000000"/>
                </a:solidFill>
                <a:latin typeface="Comic Sans MS" pitchFamily="64" charset="0"/>
              </a:rPr>
              <a:t>Techniky 2                                  Prototypování, ladění RT systémů</a:t>
            </a:r>
          </a:p>
        </p:txBody>
      </p:sp>
      <p:sp>
        <p:nvSpPr>
          <p:cNvPr id="204824" name="Text Box 23"/>
          <p:cNvSpPr txBox="1">
            <a:spLocks noChangeArrowheads="1"/>
          </p:cNvSpPr>
          <p:nvPr/>
        </p:nvSpPr>
        <p:spPr bwMode="auto">
          <a:xfrm>
            <a:off x="6019800" y="2971800"/>
            <a:ext cx="533400" cy="387350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>
                <a:solidFill>
                  <a:srgbClr val="000000"/>
                </a:solidFill>
              </a:rPr>
              <a:t>  </a:t>
            </a:r>
            <a:r>
              <a:rPr lang="cs-CZ" sz="180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204825" name="Text Box 24"/>
          <p:cNvSpPr txBox="1">
            <a:spLocks noChangeArrowheads="1"/>
          </p:cNvSpPr>
          <p:nvPr/>
        </p:nvSpPr>
        <p:spPr bwMode="auto">
          <a:xfrm rot="5520000">
            <a:off x="6659563" y="3016250"/>
            <a:ext cx="18288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800">
                <a:solidFill>
                  <a:srgbClr val="000000"/>
                </a:solidFill>
              </a:rPr>
              <a:t>Technologie</a:t>
            </a:r>
          </a:p>
        </p:txBody>
      </p:sp>
      <p:sp>
        <p:nvSpPr>
          <p:cNvPr id="204826" name="Line 25"/>
          <p:cNvSpPr>
            <a:spLocks noChangeShapeType="1"/>
          </p:cNvSpPr>
          <p:nvPr/>
        </p:nvSpPr>
        <p:spPr bwMode="auto">
          <a:xfrm>
            <a:off x="6934200" y="2971800"/>
            <a:ext cx="533400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04827" name="Line 26"/>
          <p:cNvSpPr>
            <a:spLocks noChangeShapeType="1"/>
          </p:cNvSpPr>
          <p:nvPr/>
        </p:nvSpPr>
        <p:spPr bwMode="auto">
          <a:xfrm flipH="1">
            <a:off x="6475413" y="3200400"/>
            <a:ext cx="612775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04828" name="Line 27"/>
          <p:cNvSpPr>
            <a:spLocks noChangeShapeType="1"/>
          </p:cNvSpPr>
          <p:nvPr/>
        </p:nvSpPr>
        <p:spPr bwMode="auto">
          <a:xfrm>
            <a:off x="6934200" y="2971800"/>
            <a:ext cx="152400" cy="2286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4829" name="Text Box 28"/>
          <p:cNvSpPr txBox="1">
            <a:spLocks noChangeArrowheads="1"/>
          </p:cNvSpPr>
          <p:nvPr/>
        </p:nvSpPr>
        <p:spPr bwMode="auto">
          <a:xfrm>
            <a:off x="4724400" y="4419600"/>
            <a:ext cx="4038600" cy="387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>
                <a:solidFill>
                  <a:srgbClr val="000000"/>
                </a:solidFill>
              </a:rPr>
              <a:t>  </a:t>
            </a:r>
            <a:r>
              <a:rPr lang="cs-CZ" sz="1800">
                <a:solidFill>
                  <a:srgbClr val="000000"/>
                </a:solidFill>
              </a:rPr>
              <a:t>D - </a:t>
            </a:r>
            <a:r>
              <a:rPr lang="cs-CZ" sz="1800">
                <a:solidFill>
                  <a:srgbClr val="000000"/>
                </a:solidFill>
                <a:latin typeface="Times New Roman" pitchFamily="16" charset="0"/>
              </a:rPr>
              <a:t>drivery soustředěné do další   služby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67CAD05-15A7-4B53-B240-0F6247BC56BC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79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04803" name="Text Box 2"/>
          <p:cNvSpPr txBox="1">
            <a:spLocks noChangeArrowheads="1"/>
          </p:cNvSpPr>
          <p:nvPr/>
        </p:nvSpPr>
        <p:spPr bwMode="auto">
          <a:xfrm>
            <a:off x="762000" y="1981200"/>
            <a:ext cx="1676400" cy="569913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54000" tIns="10800" rIns="54000" bIns="10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800">
                <a:solidFill>
                  <a:srgbClr val="000000"/>
                </a:solidFill>
                <a:latin typeface="Times New Roman" pitchFamily="16" charset="0"/>
              </a:rPr>
              <a:t>Implementovaná služba</a:t>
            </a:r>
          </a:p>
        </p:txBody>
      </p:sp>
      <p:sp>
        <p:nvSpPr>
          <p:cNvPr id="204804" name="Text Box 3"/>
          <p:cNvSpPr txBox="1">
            <a:spLocks noChangeArrowheads="1"/>
          </p:cNvSpPr>
          <p:nvPr/>
        </p:nvSpPr>
        <p:spPr bwMode="auto">
          <a:xfrm>
            <a:off x="762000" y="2895600"/>
            <a:ext cx="1676400" cy="569913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54000" tIns="10800" rIns="54000" bIns="10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800">
                <a:solidFill>
                  <a:srgbClr val="000000"/>
                </a:solidFill>
                <a:latin typeface="Times New Roman" pitchFamily="16" charset="0"/>
              </a:rPr>
              <a:t>Implementovaná služba</a:t>
            </a:r>
          </a:p>
        </p:txBody>
      </p:sp>
      <p:sp>
        <p:nvSpPr>
          <p:cNvPr id="204805" name="Text Box 4"/>
          <p:cNvSpPr txBox="1">
            <a:spLocks noChangeArrowheads="1"/>
          </p:cNvSpPr>
          <p:nvPr/>
        </p:nvSpPr>
        <p:spPr bwMode="auto">
          <a:xfrm>
            <a:off x="838200" y="3886200"/>
            <a:ext cx="1676400" cy="569913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54000" tIns="10800" rIns="54000" bIns="10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800">
                <a:solidFill>
                  <a:srgbClr val="000000"/>
                </a:solidFill>
                <a:latin typeface="Times New Roman" pitchFamily="16" charset="0"/>
              </a:rPr>
              <a:t>Implementovaná služba</a:t>
            </a:r>
          </a:p>
        </p:txBody>
      </p:sp>
      <p:sp>
        <p:nvSpPr>
          <p:cNvPr id="204806" name="Text Box 5"/>
          <p:cNvSpPr txBox="1">
            <a:spLocks noChangeArrowheads="1"/>
          </p:cNvSpPr>
          <p:nvPr/>
        </p:nvSpPr>
        <p:spPr bwMode="auto">
          <a:xfrm>
            <a:off x="3604034" y="1477781"/>
            <a:ext cx="1676400" cy="569913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54000" tIns="10800" rIns="54000" bIns="10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800" dirty="0">
                <a:solidFill>
                  <a:srgbClr val="000000"/>
                </a:solidFill>
                <a:latin typeface="Times New Roman" pitchFamily="16" charset="0"/>
              </a:rPr>
              <a:t>Uživatelské rozhraní (portál)</a:t>
            </a:r>
          </a:p>
        </p:txBody>
      </p:sp>
      <p:pic>
        <p:nvPicPr>
          <p:cNvPr id="20480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8725" y="1551781"/>
            <a:ext cx="333375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4808" name="Oval 7"/>
          <p:cNvSpPr>
            <a:spLocks noChangeArrowheads="1"/>
          </p:cNvSpPr>
          <p:nvPr/>
        </p:nvSpPr>
        <p:spPr bwMode="auto">
          <a:xfrm>
            <a:off x="3429000" y="2895600"/>
            <a:ext cx="1524000" cy="685800"/>
          </a:xfrm>
          <a:prstGeom prst="ellipse">
            <a:avLst/>
          </a:prstGeom>
          <a:solidFill>
            <a:srgbClr val="00CC99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>
                <a:solidFill>
                  <a:srgbClr val="000000"/>
                </a:solidFill>
                <a:latin typeface="Times New Roman" pitchFamily="16" charset="0"/>
              </a:rPr>
              <a:t>Middleware</a:t>
            </a:r>
          </a:p>
        </p:txBody>
      </p:sp>
      <p:sp>
        <p:nvSpPr>
          <p:cNvPr id="204809" name="AutoShape 8"/>
          <p:cNvSpPr>
            <a:spLocks noChangeArrowheads="1"/>
          </p:cNvSpPr>
          <p:nvPr/>
        </p:nvSpPr>
        <p:spPr bwMode="auto">
          <a:xfrm>
            <a:off x="3733800" y="4114800"/>
            <a:ext cx="838200" cy="304800"/>
          </a:xfrm>
          <a:prstGeom prst="can">
            <a:avLst>
              <a:gd name="adj" fmla="val 25000"/>
            </a:avLst>
          </a:prstGeom>
          <a:solidFill>
            <a:srgbClr val="00CC99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04810" name="Text Box 9"/>
          <p:cNvSpPr txBox="1">
            <a:spLocks noChangeArrowheads="1"/>
          </p:cNvSpPr>
          <p:nvPr/>
        </p:nvSpPr>
        <p:spPr bwMode="auto">
          <a:xfrm>
            <a:off x="4953000" y="4038600"/>
            <a:ext cx="838200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04811" name="Text Box 10"/>
          <p:cNvSpPr txBox="1">
            <a:spLocks noChangeArrowheads="1"/>
          </p:cNvSpPr>
          <p:nvPr/>
        </p:nvSpPr>
        <p:spPr bwMode="auto">
          <a:xfrm>
            <a:off x="3581400" y="4343400"/>
            <a:ext cx="1219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>
                <a:solidFill>
                  <a:srgbClr val="000000"/>
                </a:solidFill>
                <a:latin typeface="Times New Roman" pitchFamily="16" charset="0"/>
              </a:rPr>
              <a:t>log</a:t>
            </a:r>
          </a:p>
        </p:txBody>
      </p:sp>
      <p:sp>
        <p:nvSpPr>
          <p:cNvPr id="204812" name="Text Box 11"/>
          <p:cNvSpPr txBox="1">
            <a:spLocks noChangeArrowheads="1"/>
          </p:cNvSpPr>
          <p:nvPr/>
        </p:nvSpPr>
        <p:spPr bwMode="auto">
          <a:xfrm>
            <a:off x="5029200" y="4298724"/>
            <a:ext cx="2762319" cy="575809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square" lIns="54000" tIns="10800" rIns="54000" bIns="10800">
            <a:spAutoFit/>
          </a:bodyPr>
          <a:lstStyle/>
          <a:p>
            <a:pPr algn="ctr"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800" dirty="0" smtClean="0">
                <a:solidFill>
                  <a:srgbClr val="000000"/>
                </a:solidFill>
                <a:latin typeface="Times New Roman" pitchFamily="16" charset="0"/>
              </a:rPr>
              <a:t>Tisk byznys dokumentů Odesílání </a:t>
            </a:r>
            <a:r>
              <a:rPr lang="cs-CZ" sz="1800" dirty="0" err="1" smtClean="0">
                <a:solidFill>
                  <a:srgbClr val="000000"/>
                </a:solidFill>
                <a:latin typeface="Times New Roman" pitchFamily="16" charset="0"/>
              </a:rPr>
              <a:t>pdf</a:t>
            </a:r>
            <a:r>
              <a:rPr lang="cs-CZ" sz="1800" dirty="0" smtClean="0">
                <a:solidFill>
                  <a:srgbClr val="000000"/>
                </a:solidFill>
                <a:latin typeface="Times New Roman" pitchFamily="16" charset="0"/>
              </a:rPr>
              <a:t> dokumentů   </a:t>
            </a:r>
            <a:endParaRPr lang="cs-CZ" sz="18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04813" name="Text Box 12"/>
          <p:cNvSpPr txBox="1">
            <a:spLocks noChangeArrowheads="1"/>
          </p:cNvSpPr>
          <p:nvPr/>
        </p:nvSpPr>
        <p:spPr bwMode="auto">
          <a:xfrm>
            <a:off x="3429000" y="2971800"/>
            <a:ext cx="16002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04814" name="Line 13"/>
          <p:cNvSpPr>
            <a:spLocks noChangeShapeType="1"/>
          </p:cNvSpPr>
          <p:nvPr/>
        </p:nvSpPr>
        <p:spPr bwMode="auto">
          <a:xfrm flipH="1">
            <a:off x="4951413" y="3200400"/>
            <a:ext cx="384175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04815" name="Line 14"/>
          <p:cNvSpPr>
            <a:spLocks noChangeShapeType="1"/>
          </p:cNvSpPr>
          <p:nvPr/>
        </p:nvSpPr>
        <p:spPr bwMode="auto">
          <a:xfrm>
            <a:off x="5334000" y="3200400"/>
            <a:ext cx="762000" cy="1588"/>
          </a:xfrm>
          <a:prstGeom prst="line">
            <a:avLst/>
          </a:prstGeom>
          <a:noFill/>
          <a:ln w="28440" cap="sq">
            <a:solidFill>
              <a:schemeClr val="tx2"/>
            </a:solidFill>
            <a:prstDash val="solid"/>
            <a:miter lim="800000"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04816" name="Line 15"/>
          <p:cNvSpPr>
            <a:spLocks noChangeShapeType="1"/>
          </p:cNvSpPr>
          <p:nvPr/>
        </p:nvSpPr>
        <p:spPr bwMode="auto">
          <a:xfrm>
            <a:off x="4191000" y="3581400"/>
            <a:ext cx="1588" cy="6096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04817" name="Line 16"/>
          <p:cNvSpPr>
            <a:spLocks noChangeShapeType="1"/>
          </p:cNvSpPr>
          <p:nvPr/>
        </p:nvSpPr>
        <p:spPr bwMode="auto">
          <a:xfrm flipH="1" flipV="1">
            <a:off x="4327425" y="2055810"/>
            <a:ext cx="1908863" cy="91757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04818" name="Line 17"/>
          <p:cNvSpPr>
            <a:spLocks noChangeShapeType="1"/>
          </p:cNvSpPr>
          <p:nvPr/>
        </p:nvSpPr>
        <p:spPr bwMode="auto">
          <a:xfrm>
            <a:off x="5280434" y="1762737"/>
            <a:ext cx="838200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04819" name="Line 18"/>
          <p:cNvSpPr>
            <a:spLocks noChangeShapeType="1"/>
          </p:cNvSpPr>
          <p:nvPr/>
        </p:nvSpPr>
        <p:spPr bwMode="auto">
          <a:xfrm flipH="1" flipV="1">
            <a:off x="2436813" y="2284413"/>
            <a:ext cx="1069975" cy="84137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04820" name="Line 19"/>
          <p:cNvSpPr>
            <a:spLocks noChangeShapeType="1"/>
          </p:cNvSpPr>
          <p:nvPr/>
        </p:nvSpPr>
        <p:spPr bwMode="auto">
          <a:xfrm flipH="1">
            <a:off x="2436813" y="3200400"/>
            <a:ext cx="993775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04821" name="Line 20"/>
          <p:cNvSpPr>
            <a:spLocks noChangeShapeType="1"/>
          </p:cNvSpPr>
          <p:nvPr/>
        </p:nvSpPr>
        <p:spPr bwMode="auto">
          <a:xfrm flipH="1">
            <a:off x="2513013" y="3352800"/>
            <a:ext cx="993775" cy="8382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04823" name="Text Box 22"/>
          <p:cNvSpPr txBox="1">
            <a:spLocks noChangeArrowheads="1"/>
          </p:cNvSpPr>
          <p:nvPr/>
        </p:nvSpPr>
        <p:spPr bwMode="auto">
          <a:xfrm>
            <a:off x="636996" y="0"/>
            <a:ext cx="7696200" cy="10793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0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3200" i="1" dirty="0" smtClean="0">
                <a:solidFill>
                  <a:srgbClr val="000000"/>
                </a:solidFill>
                <a:latin typeface="Comic Sans MS" pitchFamily="64" charset="0"/>
              </a:rPr>
              <a:t>Postupné budování a údržba SO systému </a:t>
            </a:r>
            <a:endParaRPr lang="cs-CZ" sz="3200" i="1" dirty="0">
              <a:solidFill>
                <a:srgbClr val="000000"/>
              </a:solidFill>
              <a:latin typeface="Comic Sans MS" pitchFamily="64" charset="0"/>
            </a:endParaRPr>
          </a:p>
        </p:txBody>
      </p:sp>
      <p:sp>
        <p:nvSpPr>
          <p:cNvPr id="204824" name="Text Box 23"/>
          <p:cNvSpPr txBox="1">
            <a:spLocks noChangeArrowheads="1"/>
          </p:cNvSpPr>
          <p:nvPr/>
        </p:nvSpPr>
        <p:spPr bwMode="auto">
          <a:xfrm>
            <a:off x="5919379" y="2971800"/>
            <a:ext cx="633821" cy="391143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square" lIns="18000" tIns="10800" rIns="18000" bIns="10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 dirty="0">
                <a:solidFill>
                  <a:srgbClr val="000000"/>
                </a:solidFill>
              </a:rPr>
              <a:t>  </a:t>
            </a:r>
            <a:r>
              <a:rPr lang="cs-CZ" sz="1800" dirty="0" smtClean="0">
                <a:solidFill>
                  <a:srgbClr val="000000"/>
                </a:solidFill>
              </a:rPr>
              <a:t>DS</a:t>
            </a:r>
            <a:endParaRPr lang="cs-CZ" sz="1800" dirty="0">
              <a:solidFill>
                <a:srgbClr val="000000"/>
              </a:solidFill>
            </a:endParaRPr>
          </a:p>
        </p:txBody>
      </p:sp>
      <p:sp>
        <p:nvSpPr>
          <p:cNvPr id="204825" name="Text Box 24"/>
          <p:cNvSpPr txBox="1">
            <a:spLocks noChangeArrowheads="1"/>
          </p:cNvSpPr>
          <p:nvPr/>
        </p:nvSpPr>
        <p:spPr bwMode="auto">
          <a:xfrm rot="5520000">
            <a:off x="6659563" y="3014643"/>
            <a:ext cx="1828800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800" dirty="0" smtClean="0">
                <a:solidFill>
                  <a:srgbClr val="000000"/>
                </a:solidFill>
              </a:rPr>
              <a:t>Jiný </a:t>
            </a:r>
            <a:r>
              <a:rPr lang="cs-CZ" sz="1800" dirty="0" err="1" smtClean="0">
                <a:solidFill>
                  <a:srgbClr val="000000"/>
                </a:solidFill>
              </a:rPr>
              <a:t>inf</a:t>
            </a:r>
            <a:r>
              <a:rPr lang="cs-CZ" sz="1800" dirty="0" smtClean="0">
                <a:solidFill>
                  <a:srgbClr val="000000"/>
                </a:solidFill>
              </a:rPr>
              <a:t>. systém</a:t>
            </a:r>
            <a:endParaRPr lang="cs-CZ" sz="1800" dirty="0">
              <a:solidFill>
                <a:srgbClr val="000000"/>
              </a:solidFill>
            </a:endParaRPr>
          </a:p>
        </p:txBody>
      </p:sp>
      <p:sp>
        <p:nvSpPr>
          <p:cNvPr id="204826" name="Line 25"/>
          <p:cNvSpPr>
            <a:spLocks noChangeShapeType="1"/>
          </p:cNvSpPr>
          <p:nvPr/>
        </p:nvSpPr>
        <p:spPr bwMode="auto">
          <a:xfrm>
            <a:off x="6934200" y="2971800"/>
            <a:ext cx="533400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04827" name="Line 26"/>
          <p:cNvSpPr>
            <a:spLocks noChangeShapeType="1"/>
          </p:cNvSpPr>
          <p:nvPr/>
        </p:nvSpPr>
        <p:spPr bwMode="auto">
          <a:xfrm flipH="1">
            <a:off x="6475413" y="3200400"/>
            <a:ext cx="612775" cy="1588"/>
          </a:xfrm>
          <a:prstGeom prst="line">
            <a:avLst/>
          </a:prstGeom>
          <a:noFill/>
          <a:ln w="9360" cap="sq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04828" name="Line 27"/>
          <p:cNvSpPr>
            <a:spLocks noChangeShapeType="1"/>
          </p:cNvSpPr>
          <p:nvPr/>
        </p:nvSpPr>
        <p:spPr bwMode="auto">
          <a:xfrm>
            <a:off x="6934200" y="2971800"/>
            <a:ext cx="152400" cy="2286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4829" name="Text Box 28"/>
          <p:cNvSpPr txBox="1">
            <a:spLocks noChangeArrowheads="1"/>
          </p:cNvSpPr>
          <p:nvPr/>
        </p:nvSpPr>
        <p:spPr bwMode="auto">
          <a:xfrm>
            <a:off x="651828" y="4959262"/>
            <a:ext cx="4038600" cy="39114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 dirty="0">
                <a:solidFill>
                  <a:srgbClr val="000000"/>
                </a:solidFill>
              </a:rPr>
              <a:t>  </a:t>
            </a:r>
            <a:r>
              <a:rPr lang="cs-CZ" sz="2400" dirty="0" smtClean="0">
                <a:solidFill>
                  <a:srgbClr val="000000"/>
                </a:solidFill>
              </a:rPr>
              <a:t>DS – Brána jako služba</a:t>
            </a:r>
            <a:endParaRPr lang="cs-CZ" sz="18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0" name="Line 17"/>
          <p:cNvSpPr>
            <a:spLocks noChangeShapeType="1"/>
          </p:cNvSpPr>
          <p:nvPr/>
        </p:nvSpPr>
        <p:spPr bwMode="auto">
          <a:xfrm>
            <a:off x="6642100" y="1762737"/>
            <a:ext cx="863600" cy="445246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cxnSp>
        <p:nvCxnSpPr>
          <p:cNvPr id="5" name="Přímá spojnice se šipkou 4"/>
          <p:cNvCxnSpPr>
            <a:stCxn id="204812" idx="0"/>
          </p:cNvCxnSpPr>
          <p:nvPr/>
        </p:nvCxnSpPr>
        <p:spPr>
          <a:xfrm flipV="1">
            <a:off x="6410360" y="3429000"/>
            <a:ext cx="946046" cy="8697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866379" y="5417403"/>
            <a:ext cx="6707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Implementace inkrementální změny formátu zpráv a způsobu  jejich přenosu a jejich směrování</a:t>
            </a:r>
            <a:endParaRPr lang="en-US" sz="2400" dirty="0"/>
          </a:p>
        </p:txBody>
      </p:sp>
      <p:sp>
        <p:nvSpPr>
          <p:cNvPr id="39" name="Line 14"/>
          <p:cNvSpPr>
            <a:spLocks noChangeShapeType="1"/>
          </p:cNvSpPr>
          <p:nvPr/>
        </p:nvSpPr>
        <p:spPr bwMode="auto">
          <a:xfrm>
            <a:off x="6172199" y="3429000"/>
            <a:ext cx="0" cy="838200"/>
          </a:xfrm>
          <a:prstGeom prst="line">
            <a:avLst/>
          </a:prstGeom>
          <a:noFill/>
          <a:ln w="22320" cap="sq">
            <a:solidFill>
              <a:srgbClr val="3333CC"/>
            </a:solidFill>
            <a:prstDash val="lgDash"/>
            <a:miter lim="800000"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0" name="Veselý obličej 9"/>
          <p:cNvSpPr/>
          <p:nvPr/>
        </p:nvSpPr>
        <p:spPr>
          <a:xfrm>
            <a:off x="6119949" y="2395890"/>
            <a:ext cx="377552" cy="310445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Přímá spojnice 13"/>
          <p:cNvCxnSpPr>
            <a:stCxn id="10" idx="4"/>
          </p:cNvCxnSpPr>
          <p:nvPr/>
        </p:nvCxnSpPr>
        <p:spPr>
          <a:xfrm>
            <a:off x="6308725" y="2706335"/>
            <a:ext cx="0" cy="265465"/>
          </a:xfrm>
          <a:prstGeom prst="line">
            <a:avLst/>
          </a:prstGeom>
          <a:ln w="3810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6477430" y="2395890"/>
            <a:ext cx="827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admin</a:t>
            </a:r>
            <a:endParaRPr lang="en-US" dirty="0"/>
          </a:p>
        </p:txBody>
      </p:sp>
      <p:cxnSp>
        <p:nvCxnSpPr>
          <p:cNvPr id="50" name="Přímá spojnice se šipkou 49"/>
          <p:cNvCxnSpPr/>
          <p:nvPr/>
        </p:nvCxnSpPr>
        <p:spPr>
          <a:xfrm flipV="1">
            <a:off x="6781800" y="3465513"/>
            <a:ext cx="685800" cy="1276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14550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7582BEC-796F-4FE0-A72C-9F04DDCACB9C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8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69987" name="Text Box 2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800" dirty="0" smtClean="0">
                <a:solidFill>
                  <a:srgbClr val="000000"/>
                </a:solidFill>
                <a:latin typeface="Times New Roman" pitchFamily="16" charset="0"/>
              </a:rPr>
              <a:t>Příklad diagramu toků dat </a:t>
            </a:r>
            <a:endParaRPr lang="cs-CZ" sz="28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187624" y="1484784"/>
            <a:ext cx="6811963" cy="3844925"/>
            <a:chOff x="738" y="1332"/>
            <a:chExt cx="4291" cy="2422"/>
          </a:xfrm>
        </p:grpSpPr>
        <p:pic>
          <p:nvPicPr>
            <p:cNvPr id="169989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8" y="1332"/>
              <a:ext cx="4291" cy="242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69990" name="Text Box 5"/>
            <p:cNvSpPr txBox="1">
              <a:spLocks noChangeArrowheads="1"/>
            </p:cNvSpPr>
            <p:nvPr/>
          </p:nvSpPr>
          <p:spPr bwMode="auto">
            <a:xfrm>
              <a:off x="738" y="1332"/>
              <a:ext cx="4291" cy="242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7" name="TextovéPole 6"/>
          <p:cNvSpPr txBox="1"/>
          <p:nvPr/>
        </p:nvSpPr>
        <p:spPr>
          <a:xfrm>
            <a:off x="1835696" y="5445224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 klasickém přístupu přenos souborů, zobecnění </a:t>
            </a:r>
            <a:r>
              <a:rPr lang="cs-CZ" dirty="0" err="1" smtClean="0"/>
              <a:t>bulk</a:t>
            </a:r>
            <a:r>
              <a:rPr lang="cs-CZ" dirty="0" smtClean="0"/>
              <a:t> transfer </a:t>
            </a:r>
            <a:endParaRPr lang="cs-CZ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D5DE544-73A1-4B82-A296-CB5BFAB60676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80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9875" name="Text Box 2"/>
          <p:cNvSpPr txBox="1">
            <a:spLocks noChangeArrowheads="1"/>
          </p:cNvSpPr>
          <p:nvPr/>
        </p:nvSpPr>
        <p:spPr bwMode="auto">
          <a:xfrm>
            <a:off x="685800" y="1844824"/>
            <a:ext cx="7410450" cy="41764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3200" dirty="0">
                <a:solidFill>
                  <a:srgbClr val="000000"/>
                </a:solidFill>
              </a:rPr>
              <a:t>Systémy mezi sebou spolupracují</a:t>
            </a:r>
            <a:br>
              <a:rPr lang="cs-CZ" sz="3200" dirty="0">
                <a:solidFill>
                  <a:srgbClr val="000000"/>
                </a:solidFill>
              </a:rPr>
            </a:br>
            <a:r>
              <a:rPr lang="cs-CZ" sz="3200" dirty="0">
                <a:solidFill>
                  <a:srgbClr val="000000"/>
                </a:solidFill>
              </a:rPr>
              <a:t>Aby mohly být používány rozumně, musí spolupracovat podobně jako  služby reálného světa, být většinou stále k dispozici, (asynchronně) reagovat na požadavky z různých zdrojů a být používány jako černé skříňky. To reálně lze dosáhnout jen, tvoří-li virtuální p2p </a:t>
            </a:r>
            <a:r>
              <a:rPr lang="cs-CZ" sz="3200" dirty="0" smtClean="0">
                <a:solidFill>
                  <a:srgbClr val="000000"/>
                </a:solidFill>
              </a:rPr>
              <a:t>síť a používáme </a:t>
            </a:r>
            <a:r>
              <a:rPr lang="cs-CZ" sz="3200" dirty="0" err="1" smtClean="0">
                <a:solidFill>
                  <a:srgbClr val="000000"/>
                </a:solidFill>
              </a:rPr>
              <a:t>service</a:t>
            </a:r>
            <a:r>
              <a:rPr lang="cs-CZ" sz="3200" dirty="0" smtClean="0">
                <a:solidFill>
                  <a:srgbClr val="000000"/>
                </a:solidFill>
              </a:rPr>
              <a:t> </a:t>
            </a:r>
            <a:r>
              <a:rPr lang="cs-CZ" sz="3200" dirty="0" err="1" smtClean="0">
                <a:solidFill>
                  <a:srgbClr val="000000"/>
                </a:solidFill>
              </a:rPr>
              <a:t>request</a:t>
            </a:r>
            <a:r>
              <a:rPr lang="cs-CZ" sz="3200" dirty="0" smtClean="0">
                <a:solidFill>
                  <a:srgbClr val="000000"/>
                </a:solidFill>
              </a:rPr>
              <a:t> nejen </a:t>
            </a:r>
            <a:r>
              <a:rPr lang="cs-CZ" sz="3200" dirty="0" err="1" smtClean="0">
                <a:solidFill>
                  <a:srgbClr val="000000"/>
                </a:solidFill>
              </a:rPr>
              <a:t>service</a:t>
            </a:r>
            <a:r>
              <a:rPr lang="cs-CZ" sz="3200" dirty="0" smtClean="0">
                <a:solidFill>
                  <a:srgbClr val="000000"/>
                </a:solidFill>
              </a:rPr>
              <a:t> </a:t>
            </a:r>
            <a:r>
              <a:rPr lang="cs-CZ" sz="3200" dirty="0" err="1" smtClean="0">
                <a:solidFill>
                  <a:srgbClr val="000000"/>
                </a:solidFill>
              </a:rPr>
              <a:t>call</a:t>
            </a:r>
            <a:r>
              <a:rPr lang="cs-CZ" sz="3200" dirty="0" smtClean="0">
                <a:solidFill>
                  <a:srgbClr val="000000"/>
                </a:solidFill>
              </a:rPr>
              <a:t>. </a:t>
            </a:r>
            <a:endParaRPr lang="cs-CZ" sz="3200" dirty="0">
              <a:solidFill>
                <a:srgbClr val="00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83568" y="476672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/>
              <a:t>Spolupráce služeb, </a:t>
            </a:r>
            <a:r>
              <a:rPr lang="cs-CZ" sz="3600" dirty="0" err="1" smtClean="0"/>
              <a:t>call</a:t>
            </a:r>
            <a:r>
              <a:rPr lang="cs-CZ" sz="3600" dirty="0" smtClean="0"/>
              <a:t> nebo </a:t>
            </a:r>
            <a:r>
              <a:rPr lang="cs-CZ" sz="3600" dirty="0" err="1" smtClean="0"/>
              <a:t>request</a:t>
            </a:r>
            <a:r>
              <a:rPr lang="cs-CZ" sz="3600" dirty="0" smtClean="0"/>
              <a:t>?</a:t>
            </a:r>
            <a:endParaRPr lang="cs-CZ" sz="36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76E6FB0-438E-4508-8AD8-A6B69A4DF918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81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80899" name="Text Box 2"/>
          <p:cNvSpPr txBox="1">
            <a:spLocks noChangeArrowheads="1"/>
          </p:cNvSpPr>
          <p:nvPr/>
        </p:nvSpPr>
        <p:spPr bwMode="auto">
          <a:xfrm>
            <a:off x="684213" y="331788"/>
            <a:ext cx="7773987" cy="2103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400">
                <a:solidFill>
                  <a:srgbClr val="000000"/>
                </a:solidFill>
                <a:latin typeface="Comic Sans MS" pitchFamily="64" charset="0"/>
              </a:rPr>
              <a:t>Jak zajistit, aby jedna služba čekala na  dokončení jiné služby (synchronnost)</a:t>
            </a:r>
          </a:p>
        </p:txBody>
      </p:sp>
      <p:sp>
        <p:nvSpPr>
          <p:cNvPr id="80900" name="Text Box 3"/>
          <p:cNvSpPr txBox="1">
            <a:spLocks noChangeArrowheads="1"/>
          </p:cNvSpPr>
          <p:nvPr/>
        </p:nvSpPr>
        <p:spPr bwMode="auto">
          <a:xfrm>
            <a:off x="395288" y="2565400"/>
            <a:ext cx="8353425" cy="353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lnSpc>
                <a:spcPct val="90000"/>
              </a:lnSpc>
              <a:spcBef>
                <a:spcPts val="700"/>
              </a:spcBef>
              <a:buFont typeface="Arial Narrow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 dirty="0" err="1" smtClean="0">
                <a:solidFill>
                  <a:srgbClr val="000000"/>
                </a:solidFill>
                <a:latin typeface="Arial Narrow" pitchFamily="32" charset="0"/>
              </a:rPr>
              <a:t>Service</a:t>
            </a:r>
            <a:r>
              <a:rPr lang="cs-CZ" sz="2800" dirty="0" smtClean="0">
                <a:solidFill>
                  <a:srgbClr val="000000"/>
                </a:solidFill>
                <a:latin typeface="Arial Narrow" pitchFamily="32" charset="0"/>
              </a:rPr>
              <a:t> </a:t>
            </a:r>
            <a:r>
              <a:rPr lang="cs-CZ" sz="2800" dirty="0" err="1" smtClean="0">
                <a:solidFill>
                  <a:srgbClr val="000000"/>
                </a:solidFill>
                <a:latin typeface="Arial Narrow" pitchFamily="32" charset="0"/>
              </a:rPr>
              <a:t>request</a:t>
            </a:r>
            <a:r>
              <a:rPr lang="cs-CZ" sz="2800" dirty="0" smtClean="0">
                <a:solidFill>
                  <a:srgbClr val="000000"/>
                </a:solidFill>
                <a:latin typeface="Arial Narrow" pitchFamily="32" charset="0"/>
              </a:rPr>
              <a:t>: volající nečeká na provedení požadavku,</a:t>
            </a: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Font typeface="Arial Narrow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 dirty="0" smtClean="0">
                <a:solidFill>
                  <a:srgbClr val="000000"/>
                </a:solidFill>
                <a:latin typeface="Arial Narrow" pitchFamily="32" charset="0"/>
              </a:rPr>
              <a:t> </a:t>
            </a:r>
            <a:r>
              <a:rPr lang="cs-CZ" sz="2800" dirty="0" err="1" smtClean="0">
                <a:solidFill>
                  <a:srgbClr val="000000"/>
                </a:solidFill>
                <a:latin typeface="Arial Narrow" pitchFamily="32" charset="0"/>
              </a:rPr>
              <a:t>Service</a:t>
            </a:r>
            <a:r>
              <a:rPr lang="cs-CZ" sz="2800" dirty="0" smtClean="0">
                <a:solidFill>
                  <a:srgbClr val="000000"/>
                </a:solidFill>
                <a:latin typeface="Arial Narrow" pitchFamily="32" charset="0"/>
              </a:rPr>
              <a:t> </a:t>
            </a:r>
            <a:r>
              <a:rPr lang="cs-CZ" sz="2800" dirty="0" err="1" smtClean="0">
                <a:solidFill>
                  <a:srgbClr val="000000"/>
                </a:solidFill>
                <a:latin typeface="Arial Narrow" pitchFamily="32" charset="0"/>
              </a:rPr>
              <a:t>call</a:t>
            </a:r>
            <a:r>
              <a:rPr lang="cs-CZ" sz="2800" dirty="0" smtClean="0">
                <a:solidFill>
                  <a:srgbClr val="000000"/>
                </a:solidFill>
                <a:latin typeface="Arial Narrow" pitchFamily="32" charset="0"/>
              </a:rPr>
              <a:t>: Volaná služba o </a:t>
            </a:r>
            <a:r>
              <a:rPr lang="cs-CZ" sz="2800" dirty="0">
                <a:solidFill>
                  <a:srgbClr val="000000"/>
                </a:solidFill>
                <a:latin typeface="Arial Narrow" pitchFamily="32" charset="0"/>
              </a:rPr>
              <a:t>skončení požadavku vrací odpověď obsahující identifikaci volání a informace, které umožní pokračovat v daném vláknu volající komponenty, viz web </a:t>
            </a:r>
            <a:r>
              <a:rPr lang="cs-CZ" sz="2800" dirty="0" smtClean="0">
                <a:solidFill>
                  <a:srgbClr val="000000"/>
                </a:solidFill>
                <a:latin typeface="Arial Narrow" pitchFamily="32" charset="0"/>
              </a:rPr>
              <a:t>2 jako při RPC</a:t>
            </a:r>
            <a:endParaRPr lang="cs-CZ" sz="2800" dirty="0">
              <a:solidFill>
                <a:srgbClr val="000000"/>
              </a:solidFill>
              <a:latin typeface="Arial Narrow" pitchFamily="32" charset="0"/>
            </a:endParaRP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Font typeface="Arial Narrow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 dirty="0">
                <a:solidFill>
                  <a:srgbClr val="000000"/>
                </a:solidFill>
                <a:latin typeface="Arial Narrow" pitchFamily="32" charset="0"/>
              </a:rPr>
              <a:t>Je možné systémově a obecněji, proto byl vyvinut standard </a:t>
            </a:r>
            <a:r>
              <a:rPr lang="cs-CZ" sz="2800" i="1" dirty="0" err="1">
                <a:solidFill>
                  <a:srgbClr val="000000"/>
                </a:solidFill>
                <a:latin typeface="Arial Narrow" pitchFamily="32" charset="0"/>
              </a:rPr>
              <a:t>enterprise</a:t>
            </a:r>
            <a:r>
              <a:rPr lang="cs-CZ" sz="2800" dirty="0">
                <a:solidFill>
                  <a:srgbClr val="000000"/>
                </a:solidFill>
                <a:latin typeface="Arial Narrow" pitchFamily="32" charset="0"/>
              </a:rPr>
              <a:t> </a:t>
            </a:r>
            <a:r>
              <a:rPr lang="cs-CZ" sz="2800" i="1" dirty="0" err="1">
                <a:solidFill>
                  <a:srgbClr val="000000"/>
                </a:solidFill>
                <a:latin typeface="Arial Narrow" pitchFamily="32" charset="0"/>
              </a:rPr>
              <a:t>service</a:t>
            </a:r>
            <a:r>
              <a:rPr lang="cs-CZ" sz="2800" i="1" dirty="0">
                <a:solidFill>
                  <a:srgbClr val="000000"/>
                </a:solidFill>
                <a:latin typeface="Arial Narrow" pitchFamily="32" charset="0"/>
              </a:rPr>
              <a:t> bus</a:t>
            </a:r>
            <a:r>
              <a:rPr lang="cs-CZ" sz="2800" dirty="0">
                <a:solidFill>
                  <a:srgbClr val="000000"/>
                </a:solidFill>
                <a:latin typeface="Arial Narrow" pitchFamily="32" charset="0"/>
              </a:rPr>
              <a:t>. Jde o řešení typu </a:t>
            </a:r>
            <a:r>
              <a:rPr lang="cs-CZ" sz="2800" dirty="0" err="1">
                <a:solidFill>
                  <a:srgbClr val="000000"/>
                </a:solidFill>
                <a:latin typeface="Arial Narrow" pitchFamily="32" charset="0"/>
              </a:rPr>
              <a:t>middlewaru</a:t>
            </a:r>
            <a:r>
              <a:rPr lang="cs-CZ" sz="2800" dirty="0">
                <a:solidFill>
                  <a:srgbClr val="000000"/>
                </a:solidFill>
                <a:latin typeface="Arial Narrow" pitchFamily="32" charset="0"/>
              </a:rPr>
              <a:t> vhodné spíše pro podnikové </a:t>
            </a:r>
            <a:r>
              <a:rPr lang="cs-CZ" sz="2800" dirty="0" smtClean="0">
                <a:solidFill>
                  <a:srgbClr val="000000"/>
                </a:solidFill>
                <a:latin typeface="Arial Narrow" pitchFamily="32" charset="0"/>
              </a:rPr>
              <a:t>systémy, ještě s k tomu vrátíme</a:t>
            </a:r>
            <a:endParaRPr lang="cs-CZ" sz="2800" dirty="0">
              <a:solidFill>
                <a:srgbClr val="000000"/>
              </a:solidFill>
              <a:latin typeface="Arial Narrow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9B794CA-27DB-42B6-95DA-B377854F5318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82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81923" name="Text Box 2"/>
          <p:cNvSpPr txBox="1">
            <a:spLocks noChangeArrowheads="1"/>
          </p:cNvSpPr>
          <p:nvPr/>
        </p:nvSpPr>
        <p:spPr bwMode="auto">
          <a:xfrm>
            <a:off x="685800" y="350838"/>
            <a:ext cx="7772400" cy="143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400">
                <a:solidFill>
                  <a:srgbClr val="000000"/>
                </a:solidFill>
                <a:latin typeface="Comic Sans MS" pitchFamily="64" charset="0"/>
              </a:rPr>
              <a:t>Servisně orientovaná architektura, normy</a:t>
            </a:r>
          </a:p>
        </p:txBody>
      </p:sp>
      <p:sp>
        <p:nvSpPr>
          <p:cNvPr id="81924" name="Text Box 3"/>
          <p:cNvSpPr txBox="1">
            <a:spLocks noChangeArrowheads="1"/>
          </p:cNvSpPr>
          <p:nvPr/>
        </p:nvSpPr>
        <p:spPr bwMode="auto">
          <a:xfrm>
            <a:off x="381000" y="1905000"/>
            <a:ext cx="8382000" cy="419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1313">
              <a:spcBef>
                <a:spcPts val="7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sz="2800" dirty="0">
                <a:solidFill>
                  <a:srgbClr val="000000"/>
                </a:solidFill>
              </a:rPr>
              <a:t>Podrobný rozbor lze nalézt v </a:t>
            </a:r>
            <a:r>
              <a:rPr lang="cs-CZ" sz="2800" i="1" dirty="0">
                <a:solidFill>
                  <a:srgbClr val="000000"/>
                </a:solidFill>
              </a:rPr>
              <a:t>OASIS Reference Model </a:t>
            </a:r>
            <a:r>
              <a:rPr lang="cs-CZ" sz="2800" i="1" dirty="0" err="1">
                <a:solidFill>
                  <a:srgbClr val="000000"/>
                </a:solidFill>
              </a:rPr>
              <a:t>for</a:t>
            </a:r>
            <a:r>
              <a:rPr lang="cs-CZ" sz="2800" i="1" dirty="0">
                <a:solidFill>
                  <a:srgbClr val="000000"/>
                </a:solidFill>
              </a:rPr>
              <a:t> </a:t>
            </a:r>
            <a:r>
              <a:rPr lang="cs-CZ" sz="2800" i="1" dirty="0" err="1">
                <a:solidFill>
                  <a:srgbClr val="000000"/>
                </a:solidFill>
              </a:rPr>
              <a:t>Service</a:t>
            </a:r>
            <a:r>
              <a:rPr lang="cs-CZ" sz="2800" i="1" dirty="0">
                <a:solidFill>
                  <a:srgbClr val="000000"/>
                </a:solidFill>
              </a:rPr>
              <a:t> </a:t>
            </a:r>
            <a:r>
              <a:rPr lang="cs-CZ" sz="2800" i="1" dirty="0" err="1">
                <a:solidFill>
                  <a:srgbClr val="000000"/>
                </a:solidFill>
              </a:rPr>
              <a:t>Oriented</a:t>
            </a:r>
            <a:r>
              <a:rPr lang="cs-CZ" sz="2800" i="1" dirty="0">
                <a:solidFill>
                  <a:srgbClr val="000000"/>
                </a:solidFill>
              </a:rPr>
              <a:t> </a:t>
            </a:r>
            <a:r>
              <a:rPr lang="cs-CZ" sz="2800" i="1" dirty="0" err="1">
                <a:solidFill>
                  <a:srgbClr val="000000"/>
                </a:solidFill>
              </a:rPr>
              <a:t>Architecture</a:t>
            </a:r>
            <a:r>
              <a:rPr lang="cs-CZ" sz="2800" i="1" dirty="0">
                <a:solidFill>
                  <a:srgbClr val="000000"/>
                </a:solidFill>
              </a:rPr>
              <a:t> 1.0</a:t>
            </a:r>
          </a:p>
          <a:p>
            <a:pPr lvl="1" indent="-284163">
              <a:spcBef>
                <a:spcPts val="6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sz="2400" dirty="0">
                <a:solidFill>
                  <a:srgbClr val="000000"/>
                </a:solidFill>
              </a:rPr>
              <a:t>Zahrnuje i méně používané modely</a:t>
            </a:r>
          </a:p>
          <a:p>
            <a:pPr lvl="1" indent="-284163">
              <a:spcBef>
                <a:spcPts val="6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sz="2400" dirty="0">
                <a:solidFill>
                  <a:srgbClr val="000000"/>
                </a:solidFill>
              </a:rPr>
              <a:t>Zdá se nehotový (málo pragmatický)</a:t>
            </a:r>
          </a:p>
          <a:p>
            <a:pPr marL="342900" indent="-341313">
              <a:spcBef>
                <a:spcPts val="7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sz="2800" dirty="0">
                <a:solidFill>
                  <a:srgbClr val="000000"/>
                </a:solidFill>
              </a:rPr>
              <a:t>Jiné normy: W3C , </a:t>
            </a:r>
            <a:r>
              <a:rPr lang="cs-CZ" sz="2800" dirty="0" err="1">
                <a:solidFill>
                  <a:srgbClr val="000000"/>
                </a:solidFill>
              </a:rPr>
              <a:t>workflow</a:t>
            </a:r>
            <a:r>
              <a:rPr lang="cs-CZ" sz="2800" dirty="0">
                <a:solidFill>
                  <a:srgbClr val="000000"/>
                </a:solidFill>
              </a:rPr>
              <a:t>, byznys (podnikové) procesy atd., Open </a:t>
            </a:r>
            <a:r>
              <a:rPr lang="cs-CZ" sz="2800" dirty="0" err="1">
                <a:solidFill>
                  <a:srgbClr val="000000"/>
                </a:solidFill>
              </a:rPr>
              <a:t>Group</a:t>
            </a:r>
            <a:r>
              <a:rPr lang="cs-CZ" sz="2800" dirty="0">
                <a:solidFill>
                  <a:srgbClr val="000000"/>
                </a:solidFill>
              </a:rPr>
              <a:t> SOA Reference Model, Open </a:t>
            </a:r>
            <a:r>
              <a:rPr lang="cs-CZ" sz="2800" dirty="0" err="1">
                <a:solidFill>
                  <a:srgbClr val="000000"/>
                </a:solidFill>
              </a:rPr>
              <a:t>System</a:t>
            </a:r>
            <a:r>
              <a:rPr lang="cs-CZ" sz="2800" dirty="0">
                <a:solidFill>
                  <a:srgbClr val="000000"/>
                </a:solidFill>
              </a:rPr>
              <a:t> </a:t>
            </a:r>
            <a:r>
              <a:rPr lang="cs-CZ" sz="2800" dirty="0" err="1">
                <a:solidFill>
                  <a:srgbClr val="000000"/>
                </a:solidFill>
              </a:rPr>
              <a:t>Integration</a:t>
            </a:r>
            <a:r>
              <a:rPr lang="cs-CZ" sz="2800" dirty="0">
                <a:solidFill>
                  <a:srgbClr val="000000"/>
                </a:solidFill>
              </a:rPr>
              <a:t> Maturity Model</a:t>
            </a:r>
          </a:p>
          <a:p>
            <a:pPr marL="342900" indent="-341313">
              <a:spcBef>
                <a:spcPts val="7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sz="2800" b="1" dirty="0">
                <a:solidFill>
                  <a:srgbClr val="000000"/>
                </a:solidFill>
              </a:rPr>
              <a:t>Desetitisíce </a:t>
            </a:r>
            <a:r>
              <a:rPr lang="cs-CZ" sz="2800" b="1" dirty="0" smtClean="0">
                <a:solidFill>
                  <a:srgbClr val="000000"/>
                </a:solidFill>
              </a:rPr>
              <a:t>stránek dokumentace norem</a:t>
            </a:r>
            <a:endParaRPr lang="cs-CZ" sz="28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1"/>
          <p:cNvSpPr txBox="1">
            <a:spLocks noChangeArrowheads="1"/>
          </p:cNvSpPr>
          <p:nvPr/>
        </p:nvSpPr>
        <p:spPr bwMode="auto">
          <a:xfrm>
            <a:off x="685800" y="465138"/>
            <a:ext cx="7772400" cy="143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400">
                <a:solidFill>
                  <a:srgbClr val="000000"/>
                </a:solidFill>
                <a:latin typeface="Times New Roman" pitchFamily="16" charset="0"/>
              </a:rPr>
              <a:t>Open Group SOA Reference Architecture</a:t>
            </a:r>
          </a:p>
        </p:txBody>
      </p:sp>
      <p:sp>
        <p:nvSpPr>
          <p:cNvPr id="82947" name="Text Box 2"/>
          <p:cNvSpPr txBox="1"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1313">
              <a:spcBef>
                <a:spcPts val="8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sz="3200">
                <a:solidFill>
                  <a:srgbClr val="000000"/>
                </a:solidFill>
                <a:latin typeface="Times New Roman" pitchFamily="16" charset="0"/>
              </a:rPr>
              <a:t>Zaměřeno na integraci</a:t>
            </a:r>
          </a:p>
          <a:p>
            <a:pPr marL="342900" indent="-341313">
              <a:spcBef>
                <a:spcPts val="8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sz="3200">
                <a:solidFill>
                  <a:srgbClr val="000000"/>
                </a:solidFill>
                <a:latin typeface="Times New Roman" pitchFamily="16" charset="0"/>
              </a:rPr>
              <a:t>Koncept ABB – Architecture Building Block</a:t>
            </a:r>
          </a:p>
          <a:p>
            <a:pPr marL="342900" indent="-341313">
              <a:spcBef>
                <a:spcPts val="8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sz="3200">
                <a:solidFill>
                  <a:srgbClr val="000000"/>
                </a:solidFill>
                <a:latin typeface="Times New Roman" pitchFamily="16" charset="0"/>
              </a:rPr>
              <a:t>Také devět vrstev</a:t>
            </a:r>
          </a:p>
          <a:p>
            <a:pPr marL="342900" indent="-341313">
              <a:spcBef>
                <a:spcPts val="8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sz="3200">
                <a:solidFill>
                  <a:srgbClr val="000000"/>
                </a:solidFill>
                <a:latin typeface="Times New Roman" pitchFamily="16" charset="0"/>
              </a:rPr>
              <a:t>Silný důraz na synchronní volání služeb </a:t>
            </a:r>
          </a:p>
          <a:p>
            <a:pPr marL="342900" indent="-341313">
              <a:spcBef>
                <a:spcPts val="8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sz="3200">
                <a:solidFill>
                  <a:srgbClr val="000000"/>
                </a:solidFill>
                <a:latin typeface="Times New Roman" pitchFamily="16" charset="0"/>
              </a:rPr>
              <a:t>Nezdá se vhodné pro agilitu</a:t>
            </a:r>
          </a:p>
        </p:txBody>
      </p:sp>
      <p:sp>
        <p:nvSpPr>
          <p:cNvPr id="82948" name="Text Box 3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E443595-6C7C-4DC4-9F9C-DBC58A7A6680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83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34CF0C8-623C-4799-BA45-855FF6C264D7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84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83971" name="Text Box 2"/>
          <p:cNvSpPr txBox="1">
            <a:spLocks noChangeArrowheads="1"/>
          </p:cNvSpPr>
          <p:nvPr/>
        </p:nvSpPr>
        <p:spPr bwMode="auto">
          <a:xfrm>
            <a:off x="685800" y="609600"/>
            <a:ext cx="77724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400">
                <a:solidFill>
                  <a:srgbClr val="000000"/>
                </a:solidFill>
                <a:latin typeface="Comic Sans MS" pitchFamily="64" charset="0"/>
              </a:rPr>
              <a:t>Nové faktory v SW průmyslu</a:t>
            </a:r>
          </a:p>
        </p:txBody>
      </p:sp>
      <p:sp>
        <p:nvSpPr>
          <p:cNvPr id="83972" name="Text Box 3"/>
          <p:cNvSpPr txBox="1">
            <a:spLocks noChangeArrowheads="1"/>
          </p:cNvSpPr>
          <p:nvPr/>
        </p:nvSpPr>
        <p:spPr bwMode="auto">
          <a:xfrm>
            <a:off x="685800" y="1676400"/>
            <a:ext cx="7696200" cy="4560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lnSpc>
                <a:spcPct val="80000"/>
              </a:lnSpc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 dirty="0">
                <a:solidFill>
                  <a:srgbClr val="000000"/>
                </a:solidFill>
              </a:rPr>
              <a:t>Změna potřeb</a:t>
            </a:r>
          </a:p>
          <a:p>
            <a:pPr marL="741363" lvl="1" indent="-284163">
              <a:lnSpc>
                <a:spcPct val="80000"/>
              </a:lnSpc>
              <a:spcBef>
                <a:spcPts val="6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3200" dirty="0">
                <a:solidFill>
                  <a:srgbClr val="000000"/>
                </a:solidFill>
              </a:rPr>
              <a:t>Globalizace =</a:t>
            </a:r>
            <a:r>
              <a:rPr lang="en-US" sz="3200" dirty="0">
                <a:solidFill>
                  <a:srgbClr val="000000"/>
                </a:solidFill>
              </a:rPr>
              <a:t>&gt; </a:t>
            </a:r>
            <a:r>
              <a:rPr lang="cs-CZ" sz="3200" dirty="0">
                <a:solidFill>
                  <a:srgbClr val="000000"/>
                </a:solidFill>
              </a:rPr>
              <a:t>nutnost  a výhodnost konfederovaných distribuovaných systémů</a:t>
            </a:r>
          </a:p>
          <a:p>
            <a:pPr marL="741363" lvl="1" indent="-284163">
              <a:lnSpc>
                <a:spcPct val="80000"/>
              </a:lnSpc>
              <a:spcBef>
                <a:spcPts val="6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3200" dirty="0">
                <a:solidFill>
                  <a:srgbClr val="000000"/>
                </a:solidFill>
              </a:rPr>
              <a:t>Informační služby státu, dtto</a:t>
            </a:r>
          </a:p>
          <a:p>
            <a:pPr marL="741363" lvl="1" indent="-284163">
              <a:lnSpc>
                <a:spcPct val="80000"/>
              </a:lnSpc>
              <a:spcBef>
                <a:spcPts val="6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3200" dirty="0">
                <a:solidFill>
                  <a:srgbClr val="000000"/>
                </a:solidFill>
              </a:rPr>
              <a:t>Spojování produktů různých výrobců</a:t>
            </a:r>
          </a:p>
          <a:p>
            <a:pPr marL="741363" lvl="1" indent="-284163">
              <a:lnSpc>
                <a:spcPct val="80000"/>
              </a:lnSpc>
              <a:spcBef>
                <a:spcPts val="6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3200" dirty="0">
                <a:solidFill>
                  <a:srgbClr val="000000"/>
                </a:solidFill>
              </a:rPr>
              <a:t>Další SW inženýrské potřeby, např. inkrementální </a:t>
            </a:r>
            <a:r>
              <a:rPr lang="cs-CZ" sz="3200" dirty="0" smtClean="0">
                <a:solidFill>
                  <a:srgbClr val="000000"/>
                </a:solidFill>
              </a:rPr>
              <a:t>vývoj</a:t>
            </a:r>
            <a:endParaRPr lang="cs-CZ" sz="3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34CF0C8-623C-4799-BA45-855FF6C264D7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85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83971" name="Text Box 2"/>
          <p:cNvSpPr txBox="1">
            <a:spLocks noChangeArrowheads="1"/>
          </p:cNvSpPr>
          <p:nvPr/>
        </p:nvSpPr>
        <p:spPr bwMode="auto">
          <a:xfrm>
            <a:off x="685800" y="609600"/>
            <a:ext cx="77724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400">
                <a:solidFill>
                  <a:srgbClr val="000000"/>
                </a:solidFill>
                <a:latin typeface="Comic Sans MS" pitchFamily="64" charset="0"/>
              </a:rPr>
              <a:t>Nové faktory v SW průmyslu</a:t>
            </a:r>
          </a:p>
        </p:txBody>
      </p:sp>
      <p:sp>
        <p:nvSpPr>
          <p:cNvPr id="83972" name="Text Box 3"/>
          <p:cNvSpPr txBox="1">
            <a:spLocks noChangeArrowheads="1"/>
          </p:cNvSpPr>
          <p:nvPr/>
        </p:nvSpPr>
        <p:spPr bwMode="auto">
          <a:xfrm>
            <a:off x="685800" y="1676400"/>
            <a:ext cx="7696200" cy="4560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lnSpc>
                <a:spcPct val="80000"/>
              </a:lnSpc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3600" dirty="0" smtClean="0">
                <a:solidFill>
                  <a:srgbClr val="000000"/>
                </a:solidFill>
              </a:rPr>
              <a:t>Změna </a:t>
            </a:r>
            <a:r>
              <a:rPr lang="cs-CZ" sz="3600" dirty="0">
                <a:solidFill>
                  <a:srgbClr val="000000"/>
                </a:solidFill>
              </a:rPr>
              <a:t>možností technologie, konfederace </a:t>
            </a:r>
            <a:r>
              <a:rPr lang="cs-CZ" sz="3600" dirty="0" smtClean="0">
                <a:solidFill>
                  <a:srgbClr val="000000"/>
                </a:solidFill>
              </a:rPr>
              <a:t>jsou </a:t>
            </a:r>
            <a:r>
              <a:rPr lang="cs-CZ" sz="3600" dirty="0">
                <a:solidFill>
                  <a:srgbClr val="000000"/>
                </a:solidFill>
              </a:rPr>
              <a:t>dostatečně efektivní  </a:t>
            </a:r>
          </a:p>
          <a:p>
            <a:pPr marL="741363" lvl="1" indent="-284163">
              <a:lnSpc>
                <a:spcPct val="80000"/>
              </a:lnSpc>
              <a:spcBef>
                <a:spcPts val="6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 dirty="0">
                <a:solidFill>
                  <a:srgbClr val="000000"/>
                </a:solidFill>
              </a:rPr>
              <a:t>Dostupnost a kapacita komunikační infrastruktury</a:t>
            </a:r>
          </a:p>
          <a:p>
            <a:pPr marL="741363" lvl="1" indent="-284163">
              <a:lnSpc>
                <a:spcPct val="80000"/>
              </a:lnSpc>
              <a:spcBef>
                <a:spcPts val="6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 dirty="0">
                <a:solidFill>
                  <a:srgbClr val="000000"/>
                </a:solidFill>
              </a:rPr>
              <a:t>Existence programovatelného uživatelského rozhraní, existence vyhovujících </a:t>
            </a:r>
            <a:r>
              <a:rPr lang="cs-CZ" sz="2800" dirty="0" smtClean="0">
                <a:solidFill>
                  <a:srgbClr val="000000"/>
                </a:solidFill>
              </a:rPr>
              <a:t>norem</a:t>
            </a:r>
          </a:p>
          <a:p>
            <a:pPr marL="284163" indent="-284163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3600" dirty="0" smtClean="0">
                <a:solidFill>
                  <a:srgbClr val="000000"/>
                </a:solidFill>
              </a:rPr>
              <a:t>Potřeba otevřených byznys </a:t>
            </a:r>
            <a:r>
              <a:rPr lang="cs-CZ" sz="3600" dirty="0" err="1" smtClean="0">
                <a:solidFill>
                  <a:srgbClr val="000000"/>
                </a:solidFill>
              </a:rPr>
              <a:t>sytémů</a:t>
            </a:r>
            <a:endParaRPr lang="cs-CZ" sz="36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204AE98-9067-4A7A-986F-EBF2F54FC3A6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86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86019" name="Text Box 2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400">
                <a:solidFill>
                  <a:srgbClr val="000000"/>
                </a:solidFill>
                <a:latin typeface="Comic Sans MS" pitchFamily="64" charset="0"/>
              </a:rPr>
              <a:t>Paradigma</a:t>
            </a:r>
          </a:p>
        </p:txBody>
      </p:sp>
      <p:sp>
        <p:nvSpPr>
          <p:cNvPr id="86020" name="Text Box 3"/>
          <p:cNvSpPr txBox="1">
            <a:spLocks noChangeArrowheads="1"/>
          </p:cNvSpPr>
          <p:nvPr/>
        </p:nvSpPr>
        <p:spPr bwMode="auto">
          <a:xfrm>
            <a:off x="762000" y="1828800"/>
            <a:ext cx="7772400" cy="449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lnSpc>
                <a:spcPct val="80000"/>
              </a:lnSpc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 dirty="0" smtClean="0">
                <a:solidFill>
                  <a:srgbClr val="000000"/>
                </a:solidFill>
              </a:rPr>
              <a:t>Základní filosofie, techniky, výsledky a postupy daného oboru </a:t>
            </a:r>
            <a:endParaRPr lang="cs-CZ" sz="2400" dirty="0">
              <a:solidFill>
                <a:srgbClr val="000000"/>
              </a:solidFill>
            </a:endParaRPr>
          </a:p>
          <a:p>
            <a:pPr marL="741363" lvl="1" indent="-284163">
              <a:lnSpc>
                <a:spcPct val="80000"/>
              </a:lnSpc>
              <a:spcBef>
                <a:spcPts val="6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200" dirty="0">
                <a:solidFill>
                  <a:srgbClr val="000000"/>
                </a:solidFill>
              </a:rPr>
              <a:t>Newtonova mechanika * kvantová mechanika</a:t>
            </a:r>
          </a:p>
          <a:p>
            <a:pPr marL="341313" indent="-341313">
              <a:lnSpc>
                <a:spcPct val="80000"/>
              </a:lnSpc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 dirty="0">
                <a:solidFill>
                  <a:srgbClr val="000000"/>
                </a:solidFill>
              </a:rPr>
              <a:t>Nutné pro řešení nových problémů, nějak integruje starší paradigmata</a:t>
            </a:r>
          </a:p>
          <a:p>
            <a:pPr marL="341313" indent="-341313">
              <a:lnSpc>
                <a:spcPct val="80000"/>
              </a:lnSpc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 dirty="0">
                <a:solidFill>
                  <a:srgbClr val="000000"/>
                </a:solidFill>
              </a:rPr>
              <a:t>Obtížné přijmout  lidmi zvyklými na starší paradigmata</a:t>
            </a:r>
          </a:p>
          <a:p>
            <a:pPr marL="741363" lvl="1" indent="-284163">
              <a:lnSpc>
                <a:spcPct val="80000"/>
              </a:lnSpc>
              <a:spcBef>
                <a:spcPts val="6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200" dirty="0">
                <a:solidFill>
                  <a:srgbClr val="000000"/>
                </a:solidFill>
              </a:rPr>
              <a:t>Musí je často nahradit až nová generace</a:t>
            </a:r>
          </a:p>
          <a:p>
            <a:pPr marL="741363" lvl="1" indent="-284163">
              <a:lnSpc>
                <a:spcPct val="80000"/>
              </a:lnSpc>
              <a:spcBef>
                <a:spcPts val="6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200" dirty="0">
                <a:solidFill>
                  <a:srgbClr val="000000"/>
                </a:solidFill>
              </a:rPr>
              <a:t>Přijetí a vycizelování nových postupů trvá roky</a:t>
            </a:r>
          </a:p>
          <a:p>
            <a:pPr marL="741363" lvl="1" indent="-284163">
              <a:lnSpc>
                <a:spcPct val="80000"/>
              </a:lnSpc>
              <a:spcBef>
                <a:spcPts val="6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200" dirty="0">
                <a:solidFill>
                  <a:srgbClr val="000000"/>
                </a:solidFill>
              </a:rPr>
              <a:t>Spojeno se změnami obchodních a manažerských strategií a </a:t>
            </a:r>
            <a:r>
              <a:rPr lang="cs-CZ" sz="2200" dirty="0" smtClean="0">
                <a:solidFill>
                  <a:srgbClr val="000000"/>
                </a:solidFill>
              </a:rPr>
              <a:t>postupů</a:t>
            </a:r>
          </a:p>
          <a:p>
            <a:pPr marL="284163" indent="-284163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 dirty="0" smtClean="0">
                <a:solidFill>
                  <a:srgbClr val="000000"/>
                </a:solidFill>
              </a:rPr>
              <a:t>V programování změna vůdčího paradigmatu jednou za deset let </a:t>
            </a:r>
          </a:p>
          <a:p>
            <a:pPr marL="284163" indent="-284163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 dirty="0" smtClean="0">
                <a:solidFill>
                  <a:srgbClr val="000000"/>
                </a:solidFill>
              </a:rPr>
              <a:t>Strukturovaný vývoj, objekty, sítě a </a:t>
            </a:r>
            <a:r>
              <a:rPr lang="cs-CZ" sz="2400" dirty="0" err="1" smtClean="0">
                <a:solidFill>
                  <a:srgbClr val="000000"/>
                </a:solidFill>
              </a:rPr>
              <a:t>metanástroje</a:t>
            </a:r>
            <a:r>
              <a:rPr lang="cs-CZ" sz="2400" dirty="0" smtClean="0">
                <a:solidFill>
                  <a:srgbClr val="000000"/>
                </a:solidFill>
              </a:rPr>
              <a:t>,….</a:t>
            </a:r>
            <a:endParaRPr lang="cs-CZ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BCE977C-83BF-4282-BFF1-4FABE8D1A5B3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87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87043" name="Text Box 2"/>
          <p:cNvSpPr txBox="1">
            <a:spLocks noChangeArrowheads="1"/>
          </p:cNvSpPr>
          <p:nvPr/>
        </p:nvSpPr>
        <p:spPr bwMode="auto">
          <a:xfrm>
            <a:off x="0" y="609600"/>
            <a:ext cx="8839200" cy="160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000">
                <a:solidFill>
                  <a:srgbClr val="000000"/>
                </a:solidFill>
                <a:latin typeface="Comic Sans MS" pitchFamily="64" charset="0"/>
              </a:rPr>
              <a:t>Problém přijetí paradigmatu    Registr účtů a dluhů</a:t>
            </a:r>
          </a:p>
        </p:txBody>
      </p:sp>
      <p:sp>
        <p:nvSpPr>
          <p:cNvPr id="87044" name="Text Box 3"/>
          <p:cNvSpPr txBox="1">
            <a:spLocks noChangeArrowheads="1"/>
          </p:cNvSpPr>
          <p:nvPr/>
        </p:nvSpPr>
        <p:spPr bwMode="auto">
          <a:xfrm>
            <a:off x="215900" y="2514600"/>
            <a:ext cx="8316913" cy="3529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609600" indent="-608013" algn="ctr">
              <a:spcBef>
                <a:spcPts val="800"/>
              </a:spcBef>
              <a:buClrTx/>
              <a:buFontTx/>
              <a:buNone/>
              <a:tabLst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</a:pPr>
            <a:r>
              <a:rPr lang="cs-CZ" sz="3200">
                <a:solidFill>
                  <a:srgbClr val="000000"/>
                </a:solidFill>
              </a:rPr>
              <a:t> Jak udělat registr účtů pro kontrolu oprávněnosti žádosti o sociální dávky a podpořit zjišťování okolností pro poskytování úvěrů, žádoucí je rozšíření na dluhy a perspektivně na majetky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054E307-8F06-4CB3-9E12-FEAAC0CB3CAA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88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88067" name="Text Box 2"/>
          <p:cNvSpPr txBox="1">
            <a:spLocks noChangeArrowheads="1"/>
          </p:cNvSpPr>
          <p:nvPr/>
        </p:nvSpPr>
        <p:spPr bwMode="auto">
          <a:xfrm>
            <a:off x="0" y="476250"/>
            <a:ext cx="8839200" cy="968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000">
                <a:solidFill>
                  <a:srgbClr val="000000"/>
                </a:solidFill>
                <a:latin typeface="Comic Sans MS" pitchFamily="64" charset="0"/>
              </a:rPr>
              <a:t>Registr účtů a dluhů</a:t>
            </a:r>
          </a:p>
        </p:txBody>
      </p:sp>
      <p:sp>
        <p:nvSpPr>
          <p:cNvPr id="88068" name="Text Box 3"/>
          <p:cNvSpPr txBox="1">
            <a:spLocks noChangeArrowheads="1"/>
          </p:cNvSpPr>
          <p:nvPr/>
        </p:nvSpPr>
        <p:spPr bwMode="auto">
          <a:xfrm>
            <a:off x="395288" y="1447800"/>
            <a:ext cx="7848600" cy="4933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609600" indent="-608013">
              <a:spcBef>
                <a:spcPts val="700"/>
              </a:spcBef>
              <a:buClrTx/>
              <a:buFontTx/>
              <a:buNone/>
              <a:tabLst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</a:pPr>
            <a:r>
              <a:rPr lang="cs-CZ" sz="2800">
                <a:solidFill>
                  <a:srgbClr val="000000"/>
                </a:solidFill>
              </a:rPr>
              <a:t>Návrh v klasickém stylu: </a:t>
            </a:r>
          </a:p>
          <a:p>
            <a:pPr marL="990600" lvl="1" indent="-531813">
              <a:spcBef>
                <a:spcPts val="600"/>
              </a:spcBef>
              <a:buClrTx/>
              <a:buFontTx/>
              <a:buNone/>
              <a:tabLst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</a:pPr>
            <a:r>
              <a:rPr lang="cs-CZ" sz="2400">
                <a:solidFill>
                  <a:srgbClr val="000000"/>
                </a:solidFill>
              </a:rPr>
              <a:t>Vytvořit centrální databázi účtů a úřad, který by ji spravoval. To chtějí úřady.</a:t>
            </a:r>
          </a:p>
          <a:p>
            <a:pPr marL="990600" lvl="1" indent="-531813">
              <a:spcBef>
                <a:spcPts val="600"/>
              </a:spcBef>
              <a:buClrTx/>
              <a:buFontTx/>
              <a:buNone/>
              <a:tabLst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</a:pPr>
            <a:r>
              <a:rPr lang="cs-CZ" sz="2400">
                <a:solidFill>
                  <a:srgbClr val="000000"/>
                </a:solidFill>
              </a:rPr>
              <a:t>Pozorování: </a:t>
            </a:r>
          </a:p>
          <a:p>
            <a:pPr marL="990600" lvl="1" indent="-531813">
              <a:spcBef>
                <a:spcPts val="600"/>
              </a:spcBef>
              <a:buClrTx/>
              <a:buFontTx/>
              <a:buNone/>
              <a:tabLst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</a:pPr>
            <a:r>
              <a:rPr lang="cs-CZ" sz="2400">
                <a:solidFill>
                  <a:srgbClr val="000000"/>
                </a:solidFill>
              </a:rPr>
              <a:t>Jde o centrální službu v konfederaci, p2p nemají „rády“ centrální služby (služby jsou IS bank, úřadů, …). Lze proto očekávat potíže, např.</a:t>
            </a:r>
          </a:p>
          <a:p>
            <a:pPr marL="1371600" lvl="2" indent="-457200">
              <a:spcBef>
                <a:spcPts val="500"/>
              </a:spcBef>
              <a:buFont typeface="Arial" charset="0"/>
              <a:buChar char="•"/>
              <a:tabLst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</a:pPr>
            <a:r>
              <a:rPr lang="cs-CZ">
                <a:solidFill>
                  <a:srgbClr val="000000"/>
                </a:solidFill>
              </a:rPr>
              <a:t>Náročnost replikace dat a aktualizace</a:t>
            </a:r>
          </a:p>
          <a:p>
            <a:pPr marL="1371600" lvl="2" indent="-457200">
              <a:spcBef>
                <a:spcPts val="500"/>
              </a:spcBef>
              <a:buFont typeface="Arial" charset="0"/>
              <a:buChar char="•"/>
              <a:tabLst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</a:pPr>
            <a:r>
              <a:rPr lang="cs-CZ">
                <a:solidFill>
                  <a:srgbClr val="000000"/>
                </a:solidFill>
              </a:rPr>
              <a:t>Malá flexibilita (a co jiný majetek, co dluhy)</a:t>
            </a:r>
          </a:p>
          <a:p>
            <a:pPr marL="1371600" lvl="2" indent="-457200">
              <a:spcBef>
                <a:spcPts val="500"/>
              </a:spcBef>
              <a:buFont typeface="Arial" charset="0"/>
              <a:buChar char="•"/>
              <a:tabLst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</a:pPr>
            <a:r>
              <a:rPr lang="cs-CZ">
                <a:solidFill>
                  <a:srgbClr val="000000"/>
                </a:solidFill>
              </a:rPr>
              <a:t>Problémy se zneužíváním (kdo použil, nebezpečí zcizení dat)</a:t>
            </a:r>
          </a:p>
          <a:p>
            <a:pPr marL="1371600" lvl="2" indent="-457200">
              <a:spcBef>
                <a:spcPts val="500"/>
              </a:spcBef>
              <a:buFont typeface="Arial" charset="0"/>
              <a:buChar char="•"/>
              <a:tabLst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</a:pPr>
            <a:r>
              <a:rPr lang="cs-CZ">
                <a:solidFill>
                  <a:srgbClr val="000000"/>
                </a:solidFill>
              </a:rPr>
              <a:t>Vysoké náklady na provoz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05ACB94-8CB2-4016-B7A9-323F1D9B08FD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89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89091" name="Text Box 2"/>
          <p:cNvSpPr txBox="1">
            <a:spLocks noChangeArrowheads="1"/>
          </p:cNvSpPr>
          <p:nvPr/>
        </p:nvSpPr>
        <p:spPr bwMode="auto">
          <a:xfrm>
            <a:off x="0" y="549275"/>
            <a:ext cx="8839200" cy="968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000">
                <a:solidFill>
                  <a:srgbClr val="000000"/>
                </a:solidFill>
                <a:latin typeface="Comic Sans MS" pitchFamily="64" charset="0"/>
              </a:rPr>
              <a:t>Registr účtů a dluhů</a:t>
            </a:r>
          </a:p>
        </p:txBody>
      </p:sp>
      <p:sp>
        <p:nvSpPr>
          <p:cNvPr id="89092" name="Text Box 3"/>
          <p:cNvSpPr txBox="1">
            <a:spLocks noChangeArrowheads="1"/>
          </p:cNvSpPr>
          <p:nvPr/>
        </p:nvSpPr>
        <p:spPr bwMode="auto">
          <a:xfrm>
            <a:off x="457200" y="1628775"/>
            <a:ext cx="8229600" cy="4752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609600" indent="-608013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</a:pPr>
            <a:r>
              <a:rPr lang="cs-CZ" sz="2800" dirty="0">
                <a:solidFill>
                  <a:srgbClr val="000000"/>
                </a:solidFill>
              </a:rPr>
              <a:t>Alternativní řešení:</a:t>
            </a:r>
          </a:p>
          <a:p>
            <a:pPr marL="990600" lvl="1" indent="-531813">
              <a:lnSpc>
                <a:spcPct val="80000"/>
              </a:lnSpc>
              <a:spcBef>
                <a:spcPts val="600"/>
              </a:spcBef>
              <a:buClrTx/>
              <a:buFontTx/>
              <a:buNone/>
              <a:tabLst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</a:pPr>
            <a:r>
              <a:rPr lang="cs-CZ" sz="2400" dirty="0">
                <a:solidFill>
                  <a:srgbClr val="000000"/>
                </a:solidFill>
              </a:rPr>
              <a:t>Vytvořit relativně jednoduchou aplikaci, která se chová jako portál mající omezený přístup k  ke všem IS bank pro dotazy tvaru: „Kolik má u vás pan X zrovna teď peněz/dluhů.“  Pro banky je to také jednoduché, většinou už mají téměř vše implementováno a mohou si ohlídat, kdo se to vlastně ptá.</a:t>
            </a:r>
          </a:p>
          <a:p>
            <a:pPr marL="990600" lvl="1" indent="-531813">
              <a:lnSpc>
                <a:spcPct val="80000"/>
              </a:lnSpc>
              <a:spcBef>
                <a:spcPts val="600"/>
              </a:spcBef>
              <a:buClrTx/>
              <a:buFontTx/>
              <a:buNone/>
              <a:tabLst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</a:pPr>
            <a:r>
              <a:rPr lang="cs-CZ" sz="2400" dirty="0">
                <a:solidFill>
                  <a:srgbClr val="000000"/>
                </a:solidFill>
              </a:rPr>
              <a:t>Problémy s efektivností jsou nepravděpodobné, dotaz musí odpovědný úředník naťukat, takže dotazy nebudou si příliš časté, a nepředpokládají se komplikovanější způsoby zpracování dat. Je nutná ochrana dat</a:t>
            </a:r>
            <a:r>
              <a:rPr lang="cs-CZ" sz="2400" dirty="0" smtClean="0">
                <a:solidFill>
                  <a:srgbClr val="000000"/>
                </a:solidFill>
              </a:rPr>
              <a:t>. </a:t>
            </a:r>
          </a:p>
          <a:p>
            <a:pPr marL="990600" lvl="1" indent="-531813">
              <a:lnSpc>
                <a:spcPct val="80000"/>
              </a:lnSpc>
              <a:spcBef>
                <a:spcPts val="600"/>
              </a:spcBef>
              <a:buClrTx/>
              <a:buFontTx/>
              <a:buNone/>
              <a:tabLst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</a:pPr>
            <a:r>
              <a:rPr lang="cs-CZ" sz="2400" dirty="0" smtClean="0">
                <a:solidFill>
                  <a:srgbClr val="000000"/>
                </a:solidFill>
              </a:rPr>
              <a:t>Je třeba dokumentové rozhraní a tedy ne zcela tenký klient!!!</a:t>
            </a:r>
            <a:endParaRPr lang="cs-CZ" sz="2400" dirty="0">
              <a:solidFill>
                <a:srgbClr val="000000"/>
              </a:solidFill>
            </a:endParaRPr>
          </a:p>
          <a:p>
            <a:pPr marL="990600" lvl="1" indent="-531813">
              <a:lnSpc>
                <a:spcPct val="80000"/>
              </a:lnSpc>
              <a:spcBef>
                <a:spcPts val="600"/>
              </a:spcBef>
              <a:buClrTx/>
              <a:buFontTx/>
              <a:buNone/>
              <a:tabLst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</a:pPr>
            <a:r>
              <a:rPr lang="cs-CZ" sz="2400" dirty="0">
                <a:solidFill>
                  <a:srgbClr val="000000"/>
                </a:solidFill>
              </a:rPr>
              <a:t>Skrytý problém: Ochrana osobních dat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Role částí v  on-line aplikacích postupně i v systémech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Klientské funkce (hlavní úkol zajištění uživatelského rozhraní)</a:t>
            </a:r>
          </a:p>
          <a:p>
            <a:r>
              <a:rPr lang="cs-CZ" dirty="0" smtClean="0"/>
              <a:t>Výkonná logika (server)</a:t>
            </a:r>
          </a:p>
          <a:p>
            <a:r>
              <a:rPr lang="cs-CZ" dirty="0" smtClean="0"/>
              <a:t>Datová část (databáze)</a:t>
            </a:r>
            <a:endParaRPr lang="cs-CZ" dirty="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>
                <a:latin typeface="Comic Sans MS" pitchFamily="64" charset="0"/>
                <a:cs typeface="Arial" charset="0"/>
              </a:rPr>
              <a:t>Registr vozidel</a:t>
            </a:r>
          </a:p>
        </p:txBody>
      </p:sp>
      <p:sp>
        <p:nvSpPr>
          <p:cNvPr id="90115" name="Zástupný symbol pro obsah 2"/>
          <p:cNvSpPr>
            <a:spLocks noGrp="1"/>
          </p:cNvSpPr>
          <p:nvPr>
            <p:ph idx="1"/>
          </p:nvPr>
        </p:nvSpPr>
        <p:spPr>
          <a:xfrm>
            <a:off x="393700" y="1773238"/>
            <a:ext cx="8355013" cy="4751387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cs-CZ" sz="2800" smtClean="0"/>
              <a:t>Řešení propojuje nezávislé subsystémy používané jako služby, ty mohou mít různou architekturu, i SOA</a:t>
            </a:r>
          </a:p>
          <a:p>
            <a:pPr>
              <a:buFont typeface="Arial" charset="0"/>
              <a:buChar char="•"/>
            </a:pPr>
            <a:r>
              <a:rPr lang="cs-CZ" sz="2800" smtClean="0"/>
              <a:t>Výkon závisí na různých skutečnostech</a:t>
            </a:r>
          </a:p>
          <a:p>
            <a:pPr lvl="1">
              <a:buFont typeface="Arial" charset="0"/>
              <a:buChar char="•"/>
            </a:pPr>
            <a:r>
              <a:rPr lang="cs-CZ" smtClean="0"/>
              <a:t>Síť</a:t>
            </a:r>
          </a:p>
          <a:p>
            <a:pPr lvl="1">
              <a:buFont typeface="Arial" charset="0"/>
              <a:buChar char="•"/>
            </a:pPr>
            <a:r>
              <a:rPr lang="cs-CZ" smtClean="0"/>
              <a:t>Databáze</a:t>
            </a:r>
          </a:p>
          <a:p>
            <a:pPr lvl="1">
              <a:buFont typeface="Arial" charset="0"/>
              <a:buChar char="•"/>
            </a:pPr>
            <a:r>
              <a:rPr lang="cs-CZ" smtClean="0"/>
              <a:t>Logika </a:t>
            </a:r>
          </a:p>
          <a:p>
            <a:pPr lvl="1">
              <a:buFont typeface="Arial" charset="0"/>
              <a:buChar char="•"/>
            </a:pPr>
            <a:r>
              <a:rPr lang="cs-CZ" smtClean="0"/>
              <a:t>Pravidla pro programování klientů</a:t>
            </a:r>
          </a:p>
          <a:p>
            <a:pPr>
              <a:buFont typeface="Arial" charset="0"/>
              <a:buChar char="•"/>
            </a:pPr>
            <a:r>
              <a:rPr lang="cs-CZ" sz="2800" smtClean="0"/>
              <a:t>Je třeba orchestrace a hrubozrnné protokoly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0CF329C-07EE-4038-AE39-3EB989FC5A10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91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91139" name="Text Box 2"/>
          <p:cNvSpPr txBox="1">
            <a:spLocks noChangeArrowheads="1"/>
          </p:cNvSpPr>
          <p:nvPr/>
        </p:nvSpPr>
        <p:spPr bwMode="auto">
          <a:xfrm>
            <a:off x="533400" y="609600"/>
            <a:ext cx="8077200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3200" b="1">
                <a:solidFill>
                  <a:srgbClr val="000000"/>
                </a:solidFill>
                <a:latin typeface="Comic Sans MS" pitchFamily="64" charset="0"/>
              </a:rPr>
              <a:t>Nutnost SOA, IS globálního podniku</a:t>
            </a:r>
          </a:p>
        </p:txBody>
      </p:sp>
      <p:sp>
        <p:nvSpPr>
          <p:cNvPr id="91140" name="Text Box 3"/>
          <p:cNvSpPr txBox="1">
            <a:spLocks noChangeArrowheads="1"/>
          </p:cNvSpPr>
          <p:nvPr/>
        </p:nvSpPr>
        <p:spPr bwMode="auto">
          <a:xfrm>
            <a:off x="609600" y="1773238"/>
            <a:ext cx="7947025" cy="417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>
                <a:solidFill>
                  <a:srgbClr val="000000"/>
                </a:solidFill>
              </a:rPr>
              <a:t>Globální podnik je tvořen sítí autonomních divizí, které lze prodat nebo které byly nakoupeny</a:t>
            </a:r>
          </a:p>
          <a:p>
            <a:pPr marL="341313" indent="-341313"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>
                <a:solidFill>
                  <a:srgbClr val="000000"/>
                </a:solidFill>
              </a:rPr>
              <a:t>Nutnost spolupráce s IS proměnné množiny obchodních partnerů pro B2B</a:t>
            </a:r>
          </a:p>
          <a:p>
            <a:pPr marL="341313" indent="-341313"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>
                <a:solidFill>
                  <a:srgbClr val="000000"/>
                </a:solidFill>
              </a:rPr>
              <a:t>Potřeba neustálé modernizace IS</a:t>
            </a:r>
          </a:p>
          <a:p>
            <a:pPr marL="341313" indent="-341313"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>
                <a:solidFill>
                  <a:srgbClr val="000000"/>
                </a:solidFill>
              </a:rPr>
              <a:t>Potřeba používat nové nástroje analýzy dat vyvíjené různými výrobci</a:t>
            </a:r>
          </a:p>
          <a:p>
            <a:pPr marL="341313" indent="-341313"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>
                <a:solidFill>
                  <a:srgbClr val="000000"/>
                </a:solidFill>
              </a:rPr>
              <a:t>Velmi rozsáhlý soubor koncových uživatelů s různorodými a proměnnými  potřebami a právy</a:t>
            </a:r>
          </a:p>
          <a:p>
            <a:pPr marL="341313" indent="-341313"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>
                <a:solidFill>
                  <a:srgbClr val="000000"/>
                </a:solidFill>
              </a:rPr>
              <a:t>Sourcing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ECB0813-50E0-4D76-97BB-B72EDAC21F9D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92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92163" name="Text Box 2"/>
          <p:cNvSpPr txBox="1">
            <a:spLocks noChangeArrowheads="1"/>
          </p:cNvSpPr>
          <p:nvPr/>
        </p:nvSpPr>
        <p:spPr bwMode="auto">
          <a:xfrm>
            <a:off x="685800" y="334963"/>
            <a:ext cx="7772400" cy="1311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000">
                <a:solidFill>
                  <a:srgbClr val="000000"/>
                </a:solidFill>
                <a:latin typeface="Comic Sans MS" pitchFamily="64" charset="0"/>
              </a:rPr>
              <a:t>Výhody SOA při prodeji a nákupu org. jednotek</a:t>
            </a:r>
          </a:p>
        </p:txBody>
      </p:sp>
      <p:sp>
        <p:nvSpPr>
          <p:cNvPr id="92164" name="Text Box 3"/>
          <p:cNvSpPr txBox="1">
            <a:spLocks noChangeArrowheads="1"/>
          </p:cNvSpPr>
          <p:nvPr/>
        </p:nvSpPr>
        <p:spPr bwMode="auto">
          <a:xfrm>
            <a:off x="609600" y="1752600"/>
            <a:ext cx="7467600" cy="441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>
                <a:solidFill>
                  <a:srgbClr val="000000"/>
                </a:solidFill>
              </a:rPr>
              <a:t>Nakupované divize bývají kupovány se svými IS, které se musí nějaký čas používat</a:t>
            </a: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>
                <a:solidFill>
                  <a:srgbClr val="000000"/>
                </a:solidFill>
              </a:rPr>
              <a:t>Divize je při prodeji cennější, je-li prodávána se svým IS. Ten proto musí mít v rámci podniku jistou autonomii (lze ho oddělit, neprodává se s ním příliš mnoho znalostí o celofiremním IS)</a:t>
            </a: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>
                <a:solidFill>
                  <a:srgbClr val="000000"/>
                </a:solidFill>
              </a:rPr>
              <a:t>Je žádoucí/nutné, aby se při B2B</a:t>
            </a:r>
            <a:r>
              <a:rPr lang="en-US" sz="2800">
                <a:solidFill>
                  <a:srgbClr val="000000"/>
                </a:solidFill>
              </a:rPr>
              <a:t> </a:t>
            </a:r>
            <a:r>
              <a:rPr lang="cs-CZ" sz="2800">
                <a:solidFill>
                  <a:srgbClr val="000000"/>
                </a:solidFill>
              </a:rPr>
              <a:t>(business to business) používaly IS partnerů pokud možno bez úprav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E04BBA0-557B-4984-A749-9A336B2AB53C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93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93187" name="Text Box 2"/>
          <p:cNvSpPr txBox="1">
            <a:spLocks noChangeArrowheads="1"/>
          </p:cNvSpPr>
          <p:nvPr/>
        </p:nvSpPr>
        <p:spPr bwMode="auto">
          <a:xfrm>
            <a:off x="381000" y="30163"/>
            <a:ext cx="8229600" cy="1311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000">
                <a:solidFill>
                  <a:srgbClr val="000000"/>
                </a:solidFill>
                <a:latin typeface="Comic Sans MS" pitchFamily="64" charset="0"/>
              </a:rPr>
              <a:t>Nutnost SOA (konfederace), státní správa</a:t>
            </a:r>
          </a:p>
        </p:txBody>
      </p:sp>
      <p:sp>
        <p:nvSpPr>
          <p:cNvPr id="93188" name="Text Box 3"/>
          <p:cNvSpPr txBox="1">
            <a:spLocks noChangeArrowheads="1"/>
          </p:cNvSpPr>
          <p:nvPr/>
        </p:nvSpPr>
        <p:spPr bwMode="auto">
          <a:xfrm>
            <a:off x="609600" y="1484313"/>
            <a:ext cx="8153400" cy="4662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>
                <a:solidFill>
                  <a:srgbClr val="000000"/>
                </a:solidFill>
              </a:rPr>
              <a:t>Jednotlivé úřady mají své IS</a:t>
            </a:r>
          </a:p>
          <a:p>
            <a:pPr marL="741363" lvl="1" indent="-284163">
              <a:lnSpc>
                <a:spcPct val="90000"/>
              </a:lnSpc>
              <a:spcBef>
                <a:spcPts val="65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600">
                <a:solidFill>
                  <a:srgbClr val="000000"/>
                </a:solidFill>
              </a:rPr>
              <a:t>Vzniklo historicky</a:t>
            </a:r>
          </a:p>
          <a:p>
            <a:pPr marL="741363" lvl="1" indent="-284163">
              <a:lnSpc>
                <a:spcPct val="90000"/>
              </a:lnSpc>
              <a:spcBef>
                <a:spcPts val="65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600">
                <a:solidFill>
                  <a:srgbClr val="000000"/>
                </a:solidFill>
              </a:rPr>
              <a:t>Je politický zájem zachovat samostatnost IS jednotlivých úřadů</a:t>
            </a:r>
          </a:p>
          <a:p>
            <a:pPr marL="741363" lvl="1" indent="-284163">
              <a:lnSpc>
                <a:spcPct val="90000"/>
              </a:lnSpc>
              <a:spcBef>
                <a:spcPts val="65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600">
                <a:solidFill>
                  <a:srgbClr val="000000"/>
                </a:solidFill>
              </a:rPr>
              <a:t>Je to i zájem věcný</a:t>
            </a:r>
          </a:p>
          <a:p>
            <a:pPr lvl="2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>
                <a:solidFill>
                  <a:srgbClr val="000000"/>
                </a:solidFill>
              </a:rPr>
              <a:t>Ochrana dat</a:t>
            </a:r>
          </a:p>
          <a:p>
            <a:pPr lvl="2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>
                <a:solidFill>
                  <a:srgbClr val="000000"/>
                </a:solidFill>
              </a:rPr>
              <a:t>Jasné odpovědnosti</a:t>
            </a:r>
          </a:p>
          <a:p>
            <a:pPr lvl="2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>
                <a:solidFill>
                  <a:srgbClr val="000000"/>
                </a:solidFill>
              </a:rPr>
              <a:t>IS potřebují k práci –</a:t>
            </a:r>
            <a:r>
              <a:rPr lang="en-US" sz="2400">
                <a:solidFill>
                  <a:srgbClr val="000000"/>
                </a:solidFill>
              </a:rPr>
              <a:t>&gt; </a:t>
            </a:r>
            <a:r>
              <a:rPr lang="cs-CZ" sz="2400">
                <a:solidFill>
                  <a:srgbClr val="000000"/>
                </a:solidFill>
              </a:rPr>
              <a:t>budou se o něj starat</a:t>
            </a:r>
          </a:p>
          <a:p>
            <a:pPr marL="741363" lvl="1" indent="-284163">
              <a:lnSpc>
                <a:spcPct val="90000"/>
              </a:lnSpc>
              <a:spcBef>
                <a:spcPts val="65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600">
                <a:solidFill>
                  <a:srgbClr val="000000"/>
                </a:solidFill>
              </a:rPr>
              <a:t>Spolupráce s IS podniků a daňových poplatníků</a:t>
            </a: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>
                <a:solidFill>
                  <a:srgbClr val="000000"/>
                </a:solidFill>
              </a:rPr>
              <a:t>Přístup občanů k IS úřadů </a:t>
            </a:r>
            <a:r>
              <a:rPr lang="en-US" sz="2800">
                <a:solidFill>
                  <a:srgbClr val="000000"/>
                </a:solidFill>
              </a:rPr>
              <a:t>=&gt; </a:t>
            </a:r>
            <a:r>
              <a:rPr lang="cs-CZ" sz="2800">
                <a:solidFill>
                  <a:srgbClr val="000000"/>
                </a:solidFill>
              </a:rPr>
              <a:t>Různorodé skupiny koncových uživatelů</a:t>
            </a:r>
            <a:r>
              <a:rPr lang="en-US" sz="2800">
                <a:solidFill>
                  <a:srgbClr val="000000"/>
                </a:solidFill>
              </a:rPr>
              <a:t>, </a:t>
            </a:r>
            <a:r>
              <a:rPr lang="cs-CZ" sz="2800">
                <a:solidFill>
                  <a:srgbClr val="000000"/>
                </a:solidFill>
              </a:rPr>
              <a:t>mnoho  uživatelů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3FAED68-3355-4944-A269-55BEF2437158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94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94211" name="Text Box 2"/>
          <p:cNvSpPr txBox="1">
            <a:spLocks noChangeArrowheads="1"/>
          </p:cNvSpPr>
          <p:nvPr/>
        </p:nvSpPr>
        <p:spPr bwMode="auto">
          <a:xfrm>
            <a:off x="0" y="119063"/>
            <a:ext cx="8839200" cy="1189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3600">
                <a:solidFill>
                  <a:srgbClr val="000000"/>
                </a:solidFill>
                <a:latin typeface="Comic Sans MS" pitchFamily="64" charset="0"/>
              </a:rPr>
              <a:t>Kdy je nutné použít SO, příklad státní administrativy</a:t>
            </a:r>
          </a:p>
        </p:txBody>
      </p:sp>
      <p:sp>
        <p:nvSpPr>
          <p:cNvPr id="94212" name="Text Box 3"/>
          <p:cNvSpPr txBox="1">
            <a:spLocks noChangeArrowheads="1"/>
          </p:cNvSpPr>
          <p:nvPr/>
        </p:nvSpPr>
        <p:spPr bwMode="auto">
          <a:xfrm>
            <a:off x="685800" y="1628775"/>
            <a:ext cx="7415213" cy="4752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476250" indent="-476250">
              <a:lnSpc>
                <a:spcPct val="90000"/>
              </a:lnSpc>
              <a:spcBef>
                <a:spcPts val="700"/>
              </a:spcBef>
              <a:buFont typeface="Times New Roman" pitchFamily="16" charset="0"/>
              <a:buAutoNum type="arabicPeriod"/>
              <a:tabLst>
                <a:tab pos="1046163" algn="l"/>
                <a:tab pos="1960563" algn="l"/>
                <a:tab pos="2874963" algn="l"/>
                <a:tab pos="3789363" algn="l"/>
                <a:tab pos="4703763" algn="l"/>
                <a:tab pos="5618163" algn="l"/>
                <a:tab pos="6532563" algn="l"/>
                <a:tab pos="7446963" algn="l"/>
                <a:tab pos="8361363" algn="l"/>
                <a:tab pos="9275763" algn="l"/>
                <a:tab pos="10190163" algn="l"/>
              </a:tabLst>
            </a:pPr>
            <a:r>
              <a:rPr lang="cs-CZ" sz="2800">
                <a:solidFill>
                  <a:srgbClr val="000000"/>
                </a:solidFill>
              </a:rPr>
              <a:t>Jednotlivé složky státní správy mají své systémy, které si chtějí pokud možno zachovat</a:t>
            </a:r>
          </a:p>
          <a:p>
            <a:pPr marL="852488" lvl="1" indent="-185738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1046163" algn="l"/>
                <a:tab pos="1960563" algn="l"/>
                <a:tab pos="2874963" algn="l"/>
                <a:tab pos="3789363" algn="l"/>
                <a:tab pos="4703763" algn="l"/>
                <a:tab pos="5618163" algn="l"/>
                <a:tab pos="6532563" algn="l"/>
                <a:tab pos="7446963" algn="l"/>
                <a:tab pos="8361363" algn="l"/>
                <a:tab pos="9275763" algn="l"/>
                <a:tab pos="10190163" algn="l"/>
              </a:tabLst>
            </a:pPr>
            <a:r>
              <a:rPr lang="cs-CZ" sz="2400">
                <a:solidFill>
                  <a:srgbClr val="000000"/>
                </a:solidFill>
              </a:rPr>
              <a:t>Vložily do nich svoje znalosti, mnoho funkcí se nesmí měnit a musí se provádět na daném úřadě</a:t>
            </a:r>
          </a:p>
          <a:p>
            <a:pPr marL="852488" lvl="1" indent="-185738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1046163" algn="l"/>
                <a:tab pos="1960563" algn="l"/>
                <a:tab pos="2874963" algn="l"/>
                <a:tab pos="3789363" algn="l"/>
                <a:tab pos="4703763" algn="l"/>
                <a:tab pos="5618163" algn="l"/>
                <a:tab pos="6532563" algn="l"/>
                <a:tab pos="7446963" algn="l"/>
                <a:tab pos="8361363" algn="l"/>
                <a:tab pos="9275763" algn="l"/>
                <a:tab pos="10190163" algn="l"/>
              </a:tabLst>
            </a:pPr>
            <a:r>
              <a:rPr lang="cs-CZ" sz="2400">
                <a:solidFill>
                  <a:srgbClr val="000000"/>
                </a:solidFill>
              </a:rPr>
              <a:t>Musí ručit za jejich práci a proto jim musí věřit, leccos je tajné</a:t>
            </a:r>
          </a:p>
          <a:p>
            <a:pPr marL="852488" lvl="1" indent="-185738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1046163" algn="l"/>
                <a:tab pos="1960563" algn="l"/>
                <a:tab pos="2874963" algn="l"/>
                <a:tab pos="3789363" algn="l"/>
                <a:tab pos="4703763" algn="l"/>
                <a:tab pos="5618163" algn="l"/>
                <a:tab pos="6532563" algn="l"/>
                <a:tab pos="7446963" algn="l"/>
                <a:tab pos="8361363" algn="l"/>
                <a:tab pos="9275763" algn="l"/>
                <a:tab pos="10190163" algn="l"/>
              </a:tabLst>
            </a:pPr>
            <a:r>
              <a:rPr lang="cs-CZ" sz="2400">
                <a:solidFill>
                  <a:srgbClr val="000000"/>
                </a:solidFill>
              </a:rPr>
              <a:t>Lidé se brání se změnám, které jim bezprostředně nic nepřináší a mohou je i ohrozit, změny se ale musí dělat ve spolupráci s nimi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3FAED68-3355-4944-A269-55BEF2437158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95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94211" name="Text Box 2"/>
          <p:cNvSpPr txBox="1">
            <a:spLocks noChangeArrowheads="1"/>
          </p:cNvSpPr>
          <p:nvPr/>
        </p:nvSpPr>
        <p:spPr bwMode="auto">
          <a:xfrm>
            <a:off x="0" y="119063"/>
            <a:ext cx="8839200" cy="1189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3600">
                <a:solidFill>
                  <a:srgbClr val="000000"/>
                </a:solidFill>
                <a:latin typeface="Comic Sans MS" pitchFamily="64" charset="0"/>
              </a:rPr>
              <a:t>Kdy je nutné použít SO, příklad státní administrativy</a:t>
            </a:r>
          </a:p>
        </p:txBody>
      </p:sp>
      <p:sp>
        <p:nvSpPr>
          <p:cNvPr id="94212" name="Text Box 3"/>
          <p:cNvSpPr txBox="1">
            <a:spLocks noChangeArrowheads="1"/>
          </p:cNvSpPr>
          <p:nvPr/>
        </p:nvSpPr>
        <p:spPr bwMode="auto">
          <a:xfrm>
            <a:off x="685800" y="1628775"/>
            <a:ext cx="7415213" cy="4752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476250" indent="-476250">
              <a:lnSpc>
                <a:spcPct val="90000"/>
              </a:lnSpc>
              <a:spcBef>
                <a:spcPts val="700"/>
              </a:spcBef>
              <a:buFont typeface="Times New Roman" pitchFamily="16" charset="0"/>
              <a:buAutoNum type="arabicPeriod"/>
              <a:tabLst>
                <a:tab pos="1046163" algn="l"/>
                <a:tab pos="1960563" algn="l"/>
                <a:tab pos="2874963" algn="l"/>
                <a:tab pos="3789363" algn="l"/>
                <a:tab pos="4703763" algn="l"/>
                <a:tab pos="5618163" algn="l"/>
                <a:tab pos="6532563" algn="l"/>
                <a:tab pos="7446963" algn="l"/>
                <a:tab pos="8361363" algn="l"/>
                <a:tab pos="9275763" algn="l"/>
                <a:tab pos="10190163" algn="l"/>
              </a:tabLst>
            </a:pPr>
            <a:r>
              <a:rPr lang="cs-CZ" sz="2800">
                <a:solidFill>
                  <a:srgbClr val="000000"/>
                </a:solidFill>
              </a:rPr>
              <a:t>Jednotlivé složky státní správy mají své systémy, které si chtějí pokud možno zachovat</a:t>
            </a:r>
          </a:p>
          <a:p>
            <a:pPr marL="852488" lvl="1" indent="-185738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1046163" algn="l"/>
                <a:tab pos="1960563" algn="l"/>
                <a:tab pos="2874963" algn="l"/>
                <a:tab pos="3789363" algn="l"/>
                <a:tab pos="4703763" algn="l"/>
                <a:tab pos="5618163" algn="l"/>
                <a:tab pos="6532563" algn="l"/>
                <a:tab pos="7446963" algn="l"/>
                <a:tab pos="8361363" algn="l"/>
                <a:tab pos="9275763" algn="l"/>
                <a:tab pos="10190163" algn="l"/>
              </a:tabLst>
            </a:pPr>
            <a:r>
              <a:rPr lang="cs-CZ" sz="2400">
                <a:solidFill>
                  <a:srgbClr val="000000"/>
                </a:solidFill>
              </a:rPr>
              <a:t>Vložily do nich svoje znalosti, mnoho funkcí se nesmí měnit a musí se provádět na daném úřadě</a:t>
            </a:r>
          </a:p>
          <a:p>
            <a:pPr marL="852488" lvl="1" indent="-185738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1046163" algn="l"/>
                <a:tab pos="1960563" algn="l"/>
                <a:tab pos="2874963" algn="l"/>
                <a:tab pos="3789363" algn="l"/>
                <a:tab pos="4703763" algn="l"/>
                <a:tab pos="5618163" algn="l"/>
                <a:tab pos="6532563" algn="l"/>
                <a:tab pos="7446963" algn="l"/>
                <a:tab pos="8361363" algn="l"/>
                <a:tab pos="9275763" algn="l"/>
                <a:tab pos="10190163" algn="l"/>
              </a:tabLst>
            </a:pPr>
            <a:r>
              <a:rPr lang="cs-CZ" sz="2400">
                <a:solidFill>
                  <a:srgbClr val="000000"/>
                </a:solidFill>
              </a:rPr>
              <a:t>Musí ručit za jejich práci a proto jim musí věřit, leccos je tajné</a:t>
            </a:r>
          </a:p>
          <a:p>
            <a:pPr marL="852488" lvl="1" indent="-185738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1046163" algn="l"/>
                <a:tab pos="1960563" algn="l"/>
                <a:tab pos="2874963" algn="l"/>
                <a:tab pos="3789363" algn="l"/>
                <a:tab pos="4703763" algn="l"/>
                <a:tab pos="5618163" algn="l"/>
                <a:tab pos="6532563" algn="l"/>
                <a:tab pos="7446963" algn="l"/>
                <a:tab pos="8361363" algn="l"/>
                <a:tab pos="9275763" algn="l"/>
                <a:tab pos="10190163" algn="l"/>
              </a:tabLst>
            </a:pPr>
            <a:r>
              <a:rPr lang="cs-CZ" sz="2400">
                <a:solidFill>
                  <a:srgbClr val="000000"/>
                </a:solidFill>
              </a:rPr>
              <a:t>Lidé se brání se změnám, které jim bezprostředně nic nepřináší a mohou je i ohrozit, změny se ale musí dělat ve spolupráci s nimi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4108EB3-E76B-4F9B-A13F-A28DEC0E7387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96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95235" name="Text Box 2"/>
          <p:cNvSpPr txBox="1">
            <a:spLocks noChangeArrowheads="1"/>
          </p:cNvSpPr>
          <p:nvPr/>
        </p:nvSpPr>
        <p:spPr bwMode="auto">
          <a:xfrm>
            <a:off x="0" y="119063"/>
            <a:ext cx="8839200" cy="1189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3600" dirty="0">
                <a:solidFill>
                  <a:srgbClr val="000000"/>
                </a:solidFill>
                <a:latin typeface="Comic Sans MS" pitchFamily="64" charset="0"/>
              </a:rPr>
              <a:t>Kdy je </a:t>
            </a:r>
            <a:r>
              <a:rPr lang="cs-CZ" sz="3600" dirty="0" smtClean="0">
                <a:solidFill>
                  <a:srgbClr val="000000"/>
                </a:solidFill>
                <a:latin typeface="Comic Sans MS" pitchFamily="64" charset="0"/>
              </a:rPr>
              <a:t>výhodné použít </a:t>
            </a:r>
            <a:r>
              <a:rPr lang="cs-CZ" sz="3600" dirty="0">
                <a:solidFill>
                  <a:srgbClr val="000000"/>
                </a:solidFill>
                <a:latin typeface="Comic Sans MS" pitchFamily="64" charset="0"/>
              </a:rPr>
              <a:t>SO, příklad státní administrativy</a:t>
            </a:r>
          </a:p>
        </p:txBody>
      </p:sp>
      <p:sp>
        <p:nvSpPr>
          <p:cNvPr id="95236" name="Text Box 3"/>
          <p:cNvSpPr txBox="1">
            <a:spLocks noChangeArrowheads="1"/>
          </p:cNvSpPr>
          <p:nvPr/>
        </p:nvSpPr>
        <p:spPr bwMode="auto">
          <a:xfrm>
            <a:off x="468313" y="1628775"/>
            <a:ext cx="7920037" cy="4752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608013" indent="-608013">
              <a:lnSpc>
                <a:spcPct val="90000"/>
              </a:lnSpc>
              <a:spcBef>
                <a:spcPts val="700"/>
              </a:spcBef>
              <a:buFont typeface="Times New Roman" pitchFamily="16" charset="0"/>
              <a:buAutoNum type="arabicPeriod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cs-CZ" sz="2800">
                <a:solidFill>
                  <a:srgbClr val="000000"/>
                </a:solidFill>
              </a:rPr>
              <a:t>Jednotlivé složky státní správy mají své systémy, které si chtějí pokud možno zachovat</a:t>
            </a:r>
          </a:p>
          <a:p>
            <a:pPr marL="787400" lvl="1" indent="-330200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cs-CZ" sz="2400">
                <a:solidFill>
                  <a:srgbClr val="000000"/>
                </a:solidFill>
              </a:rPr>
              <a:t>Mocensky se lidé i úřady snaží zachovat svoji autonomii a své úkoly a zaměstnance</a:t>
            </a:r>
          </a:p>
          <a:p>
            <a:pPr marL="787400" lvl="1" indent="-330200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cs-CZ" sz="2400">
                <a:solidFill>
                  <a:srgbClr val="000000"/>
                </a:solidFill>
              </a:rPr>
              <a:t>Autonomie je výhodná pro získání výhod (známosti mimo úřad, různé výhody, provize  až korupce)</a:t>
            </a:r>
          </a:p>
          <a:p>
            <a:pPr marL="787400" lvl="1" indent="-330200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cs-CZ" sz="2400">
                <a:solidFill>
                  <a:srgbClr val="000000"/>
                </a:solidFill>
              </a:rPr>
              <a:t>Je nereálné všechny systémy přepisovat znovu (cena, termíny, spolehlivost, rizika při přechodu) a i rekonstrukce nemůže mít za cíl monolitické řešení</a:t>
            </a:r>
          </a:p>
          <a:p>
            <a:pPr marL="787400" lvl="1" indent="-330200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cs-CZ" sz="2400">
                <a:solidFill>
                  <a:srgbClr val="000000"/>
                </a:solidFill>
              </a:rPr>
              <a:t>Nelze připustit přílišnou závislost na jednom dodavateli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41594DC-611C-485D-AD60-3499E2C8F885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97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96259" name="Text Box 2"/>
          <p:cNvSpPr txBox="1">
            <a:spLocks noChangeArrowheads="1"/>
          </p:cNvSpPr>
          <p:nvPr/>
        </p:nvSpPr>
        <p:spPr bwMode="auto">
          <a:xfrm>
            <a:off x="0" y="119063"/>
            <a:ext cx="8839200" cy="1189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3600" dirty="0">
                <a:solidFill>
                  <a:srgbClr val="000000"/>
                </a:solidFill>
                <a:latin typeface="Comic Sans MS" pitchFamily="64" charset="0"/>
              </a:rPr>
              <a:t>Kdy je </a:t>
            </a:r>
            <a:r>
              <a:rPr lang="cs-CZ" sz="3600" dirty="0" smtClean="0">
                <a:solidFill>
                  <a:srgbClr val="000000"/>
                </a:solidFill>
                <a:latin typeface="Comic Sans MS" pitchFamily="64" charset="0"/>
              </a:rPr>
              <a:t>vhodné použít </a:t>
            </a:r>
            <a:r>
              <a:rPr lang="cs-CZ" sz="3600" dirty="0">
                <a:solidFill>
                  <a:srgbClr val="000000"/>
                </a:solidFill>
                <a:latin typeface="Comic Sans MS" pitchFamily="64" charset="0"/>
              </a:rPr>
              <a:t>SO, příklad státní administrativy, výhody</a:t>
            </a:r>
          </a:p>
        </p:txBody>
      </p:sp>
      <p:sp>
        <p:nvSpPr>
          <p:cNvPr id="96260" name="Text Box 3"/>
          <p:cNvSpPr txBox="1">
            <a:spLocks noChangeArrowheads="1"/>
          </p:cNvSpPr>
          <p:nvPr/>
        </p:nvSpPr>
        <p:spPr bwMode="auto">
          <a:xfrm>
            <a:off x="609600" y="1341438"/>
            <a:ext cx="7924800" cy="538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608013" indent="-608013">
              <a:spcBef>
                <a:spcPts val="700"/>
              </a:spcBef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cs-CZ" sz="2800" dirty="0">
                <a:solidFill>
                  <a:srgbClr val="000000"/>
                </a:solidFill>
              </a:rPr>
              <a:t>2.   Modifikace systému jsou snazší, mnohé SW inženýrské přednosti</a:t>
            </a:r>
          </a:p>
          <a:p>
            <a:pPr marL="608013" indent="-608013">
              <a:spcBef>
                <a:spcPts val="700"/>
              </a:spcBef>
              <a:buAutoNum type="arabicPeriod" startAt="3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cs-CZ" sz="2800" dirty="0" smtClean="0">
                <a:solidFill>
                  <a:srgbClr val="000000"/>
                </a:solidFill>
              </a:rPr>
              <a:t>Systém </a:t>
            </a:r>
            <a:r>
              <a:rPr lang="cs-CZ" sz="2800" dirty="0">
                <a:solidFill>
                  <a:srgbClr val="000000"/>
                </a:solidFill>
              </a:rPr>
              <a:t>musí být otevřený a spolupracovat s obdobnými systémy (obce a města, armáda, IS podniků, zdravotní systémy, IS mezinárodních organizací). Rozsah spolupráce je pro různé úřady různý. Je proto žádoucí použít takovou architekturu, která umožní stejný způsob spolupráce mezi subsystémy uvnitř státní správy i mimo ni. </a:t>
            </a:r>
            <a:r>
              <a:rPr lang="cs-CZ" sz="2800" i="1" dirty="0">
                <a:solidFill>
                  <a:srgbClr val="000000"/>
                </a:solidFill>
              </a:rPr>
              <a:t>Možná řešení </a:t>
            </a:r>
            <a:r>
              <a:rPr lang="cs-CZ" sz="2800" b="1" i="1" dirty="0" err="1">
                <a:solidFill>
                  <a:srgbClr val="000000"/>
                </a:solidFill>
              </a:rPr>
              <a:t>Active</a:t>
            </a:r>
            <a:r>
              <a:rPr lang="cs-CZ" sz="2800" b="1" i="1" dirty="0">
                <a:solidFill>
                  <a:srgbClr val="000000"/>
                </a:solidFill>
              </a:rPr>
              <a:t> MQ, Datové </a:t>
            </a:r>
            <a:r>
              <a:rPr lang="cs-CZ" sz="2800" b="1" i="1" dirty="0" smtClean="0">
                <a:solidFill>
                  <a:srgbClr val="000000"/>
                </a:solidFill>
              </a:rPr>
              <a:t>schránky</a:t>
            </a:r>
          </a:p>
          <a:p>
            <a:pPr marL="608013" indent="-608013">
              <a:spcBef>
                <a:spcPts val="700"/>
              </a:spcBef>
              <a:buAutoNum type="arabicPeriod" startAt="3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cs-CZ" sz="2800" i="1" dirty="0" smtClean="0">
                <a:solidFill>
                  <a:srgbClr val="000000"/>
                </a:solidFill>
              </a:rPr>
              <a:t>Problém s politickými omezeními</a:t>
            </a:r>
            <a:endParaRPr lang="cs-CZ" sz="2800" i="1" dirty="0">
              <a:solidFill>
                <a:srgbClr val="000000"/>
              </a:solidFill>
            </a:endParaRPr>
          </a:p>
          <a:p>
            <a:pPr marL="608013" indent="-608013">
              <a:spcBef>
                <a:spcPts val="700"/>
              </a:spcBef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endParaRPr lang="cs-CZ" sz="2800" b="1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70AB7AD-BAD4-4FEE-A388-D0EC7FE4C94A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98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97283" name="Text Box 2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400">
                <a:solidFill>
                  <a:srgbClr val="000000"/>
                </a:solidFill>
                <a:latin typeface="Comic Sans MS" pitchFamily="64" charset="0"/>
              </a:rPr>
              <a:t>Požadavky</a:t>
            </a:r>
          </a:p>
        </p:txBody>
      </p:sp>
      <p:sp>
        <p:nvSpPr>
          <p:cNvPr id="97284" name="Text Box 3"/>
          <p:cNvSpPr txBox="1">
            <a:spLocks noChangeArrowheads="1"/>
          </p:cNvSpPr>
          <p:nvPr/>
        </p:nvSpPr>
        <p:spPr bwMode="auto">
          <a:xfrm>
            <a:off x="533400" y="1981200"/>
            <a:ext cx="8077200" cy="4184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>
                <a:solidFill>
                  <a:srgbClr val="000000"/>
                </a:solidFill>
              </a:rPr>
              <a:t>Je nutno zachovat autonomii IS úřadů</a:t>
            </a:r>
          </a:p>
          <a:p>
            <a:pPr marL="741363" lvl="1" indent="-284163">
              <a:lnSpc>
                <a:spcPct val="90000"/>
              </a:lnSpc>
              <a:spcBef>
                <a:spcPts val="6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>
                <a:solidFill>
                  <a:srgbClr val="000000"/>
                </a:solidFill>
              </a:rPr>
              <a:t>Nelze jinak z politických důvodů</a:t>
            </a:r>
          </a:p>
          <a:p>
            <a:pPr marL="741363" lvl="1" indent="-284163">
              <a:lnSpc>
                <a:spcPct val="90000"/>
              </a:lnSpc>
              <a:spcBef>
                <a:spcPts val="6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>
                <a:solidFill>
                  <a:srgbClr val="000000"/>
                </a:solidFill>
              </a:rPr>
              <a:t>Je to výhodné věcně (alespoň potenciálně)</a:t>
            </a:r>
          </a:p>
          <a:p>
            <a:pPr marL="741363" lvl="1" indent="-284163">
              <a:lnSpc>
                <a:spcPct val="90000"/>
              </a:lnSpc>
              <a:spcBef>
                <a:spcPts val="6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>
                <a:solidFill>
                  <a:srgbClr val="000000"/>
                </a:solidFill>
              </a:rPr>
              <a:t> Je to výhodné softwarově inženýrsky</a:t>
            </a: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>
                <a:solidFill>
                  <a:srgbClr val="000000"/>
                </a:solidFill>
              </a:rPr>
              <a:t>Je nutné umožnit spolupráci s autonomními IS podniků</a:t>
            </a: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>
                <a:solidFill>
                  <a:srgbClr val="000000"/>
                </a:solidFill>
              </a:rPr>
              <a:t>Je nutné umožnit přístup občanům i IS podniků. </a:t>
            </a: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 i="1">
                <a:solidFill>
                  <a:srgbClr val="000000"/>
                </a:solidFill>
              </a:rPr>
              <a:t>To jsou prakticky identické požadavky jako u SOA pro malé a střední podniky</a:t>
            </a:r>
            <a:r>
              <a:rPr lang="cs-CZ" sz="2800">
                <a:solidFill>
                  <a:srgbClr val="000000"/>
                </a:solidFill>
              </a:rPr>
              <a:t> !!!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15975C7-1902-4634-AFEE-F6B758462C28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99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98307" name="Text Box 2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400">
                <a:solidFill>
                  <a:srgbClr val="000000"/>
                </a:solidFill>
                <a:latin typeface="Times New Roman" pitchFamily="16" charset="0"/>
              </a:rPr>
              <a:t>Proč to nejde</a:t>
            </a:r>
          </a:p>
        </p:txBody>
      </p:sp>
      <p:sp>
        <p:nvSpPr>
          <p:cNvPr id="98308" name="Text Box 3"/>
          <p:cNvSpPr txBox="1"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spcBef>
                <a:spcPts val="8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3200" dirty="0">
                <a:solidFill>
                  <a:srgbClr val="000000"/>
                </a:solidFill>
                <a:latin typeface="Times New Roman" pitchFamily="16" charset="0"/>
              </a:rPr>
              <a:t>Zájmy firem nepřijít o zakázky (SOA může snížit rozsah zakázky</a:t>
            </a:r>
            <a:r>
              <a:rPr lang="cs-CZ" sz="3200" dirty="0" smtClean="0">
                <a:solidFill>
                  <a:srgbClr val="000000"/>
                </a:solidFill>
                <a:latin typeface="Times New Roman" pitchFamily="16" charset="0"/>
              </a:rPr>
              <a:t>), zájmy politiků</a:t>
            </a:r>
            <a:endParaRPr lang="cs-CZ" sz="3200" dirty="0">
              <a:solidFill>
                <a:srgbClr val="000000"/>
              </a:solidFill>
              <a:latin typeface="Times New Roman" pitchFamily="16" charset="0"/>
            </a:endParaRPr>
          </a:p>
          <a:p>
            <a:pPr marL="341313" indent="-341313">
              <a:spcBef>
                <a:spcPts val="8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3200" dirty="0">
                <a:solidFill>
                  <a:srgbClr val="000000"/>
                </a:solidFill>
                <a:latin typeface="Times New Roman" pitchFamily="16" charset="0"/>
              </a:rPr>
              <a:t>Nutnost změnit pravidla spolupráce</a:t>
            </a:r>
          </a:p>
          <a:p>
            <a:pPr marL="341313" indent="-341313">
              <a:spcBef>
                <a:spcPts val="8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3200" dirty="0">
                <a:solidFill>
                  <a:srgbClr val="000000"/>
                </a:solidFill>
                <a:latin typeface="Times New Roman" pitchFamily="16" charset="0"/>
              </a:rPr>
              <a:t>Past standardů</a:t>
            </a:r>
          </a:p>
          <a:p>
            <a:pPr marL="341313" indent="-341313">
              <a:spcBef>
                <a:spcPts val="8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3200" dirty="0">
                <a:solidFill>
                  <a:srgbClr val="000000"/>
                </a:solidFill>
                <a:latin typeface="Times New Roman" pitchFamily="16" charset="0"/>
              </a:rPr>
              <a:t>Hrozba účinné kontroly korupce a hospodaření</a:t>
            </a:r>
          </a:p>
          <a:p>
            <a:pPr marL="341313" indent="-341313">
              <a:spcBef>
                <a:spcPts val="8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3200" dirty="0">
                <a:solidFill>
                  <a:srgbClr val="000000"/>
                </a:solidFill>
                <a:latin typeface="Times New Roman" pitchFamily="16" charset="0"/>
              </a:rPr>
              <a:t>Technické problémy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1680</TotalTime>
  <Words>11283</Words>
  <Application>Microsoft Office PowerPoint</Application>
  <PresentationFormat>Předvádění na obrazovce (4:3)</PresentationFormat>
  <Paragraphs>1922</Paragraphs>
  <Slides>193</Slides>
  <Notes>154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193</vt:i4>
      </vt:variant>
    </vt:vector>
  </HeadingPairs>
  <TitlesOfParts>
    <vt:vector size="196" baseType="lpstr">
      <vt:lpstr>Motiv sady Office</vt:lpstr>
      <vt:lpstr>Document</vt:lpstr>
      <vt:lpstr>Dokument aplikace Microsoft Word 97–2003</vt:lpstr>
      <vt:lpstr>Softwarové architektury</vt:lpstr>
      <vt:lpstr>Prezentace aplikace PowerPoint</vt:lpstr>
      <vt:lpstr>Prezentace aplikace PowerPoint</vt:lpstr>
      <vt:lpstr>Pohled na architekturu SW            (mírně zjednodušeno)</vt:lpstr>
      <vt:lpstr>Dávkové systémy</vt:lpstr>
      <vt:lpstr>Prezentace aplikace PowerPoint</vt:lpstr>
      <vt:lpstr>Prezentace aplikace PowerPoint</vt:lpstr>
      <vt:lpstr>Prezentace aplikace PowerPoint</vt:lpstr>
      <vt:lpstr>Role částí v  on-line aplikacích postupně i v systémech</vt:lpstr>
      <vt:lpstr>Spolupráce třívrstvých komponent</vt:lpstr>
      <vt:lpstr>Databázově orientované systémy</vt:lpstr>
      <vt:lpstr>Systémy propojené přes databázi</vt:lpstr>
      <vt:lpstr>Tři vrstvy a server</vt:lpstr>
      <vt:lpstr>Systémy propojené přes dokumentové  rozhraní databáze</vt:lpstr>
      <vt:lpstr>Spreatsheet jako tlustý klient </vt:lpstr>
      <vt:lpstr>Jak to dopadlo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Techniky middleware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Vlastnosti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Deset vrstev - asi nic pro malé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Omezení ESB</vt:lpstr>
      <vt:lpstr>Omezení na podnik </vt:lpstr>
      <vt:lpstr>Otevřené systémy nemohou plně použít principy ESB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Registr vozidel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Optimální řešení:  výměna byznys dokumentů, předřazené brány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Vícevrstvé rozhraní</vt:lpstr>
      <vt:lpstr>Výhody</vt:lpstr>
      <vt:lpstr>Prezentace aplikace PowerPoint</vt:lpstr>
      <vt:lpstr>Prezentace aplikace PowerPoint</vt:lpstr>
      <vt:lpstr>Prezentace aplikace PowerPoint</vt:lpstr>
      <vt:lpstr>Doplnit</vt:lpstr>
      <vt:lpstr>Prezentace aplikace PowerPoint</vt:lpstr>
      <vt:lpstr>Prezentace aplikace PowerPoint</vt:lpstr>
      <vt:lpstr>Metanástroje implementace předřazených bran</vt:lpstr>
      <vt:lpstr>Výzvy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Hierarchie kompozitních služeb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Tři vrstvy s podporou tabulkového kalkulátoru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Shora nebo zdola v případě IS</vt:lpstr>
      <vt:lpstr>Shora nebo zdola</vt:lpstr>
      <vt:lpstr>Horor s web services.</vt:lpstr>
      <vt:lpstr>Nové trendy SOA a jinde, orchestrace přístupů.</vt:lpstr>
      <vt:lpstr>10 vůdčích principů služeb v SOA</vt:lpstr>
      <vt:lpstr>Vzory a antivzory</vt:lpstr>
      <vt:lpstr>Vzor</vt:lpstr>
      <vt:lpstr>Vzor</vt:lpstr>
      <vt:lpstr>Antivzor</vt:lpstr>
      <vt:lpstr>Antivzory (OO), hlavní případy</vt:lpstr>
      <vt:lpstr>Antivzory v SOA</vt:lpstr>
      <vt:lpstr>Antivzory v SOA</vt:lpstr>
      <vt:lpstr>Antivzory v SOA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ITIL  - možná past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Softwarové architektury</dc:title>
  <dc:creator>kral</dc:creator>
  <cp:lastModifiedBy>Květa</cp:lastModifiedBy>
  <cp:revision>159</cp:revision>
  <dcterms:created xsi:type="dcterms:W3CDTF">2014-09-10T11:02:03Z</dcterms:created>
  <dcterms:modified xsi:type="dcterms:W3CDTF">2015-11-07T06:56:53Z</dcterms:modified>
</cp:coreProperties>
</file>