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handoutMasterIdLst>
    <p:handoutMasterId r:id="rId182"/>
  </p:handoutMasterIdLst>
  <p:sldIdLst>
    <p:sldId id="256" r:id="rId2"/>
    <p:sldId id="557" r:id="rId3"/>
    <p:sldId id="558" r:id="rId4"/>
    <p:sldId id="499" r:id="rId5"/>
    <p:sldId id="548" r:id="rId6"/>
    <p:sldId id="605" r:id="rId7"/>
    <p:sldId id="486" r:id="rId8"/>
    <p:sldId id="552" r:id="rId9"/>
    <p:sldId id="565" r:id="rId10"/>
    <p:sldId id="566" r:id="rId11"/>
    <p:sldId id="560" r:id="rId12"/>
    <p:sldId id="567" r:id="rId13"/>
    <p:sldId id="559" r:id="rId14"/>
    <p:sldId id="553" r:id="rId15"/>
    <p:sldId id="554" r:id="rId16"/>
    <p:sldId id="606" r:id="rId17"/>
    <p:sldId id="607" r:id="rId18"/>
    <p:sldId id="545" r:id="rId19"/>
    <p:sldId id="542" r:id="rId20"/>
    <p:sldId id="549" r:id="rId21"/>
    <p:sldId id="550" r:id="rId22"/>
    <p:sldId id="555" r:id="rId23"/>
    <p:sldId id="561" r:id="rId24"/>
    <p:sldId id="563" r:id="rId25"/>
    <p:sldId id="515" r:id="rId26"/>
    <p:sldId id="564" r:id="rId27"/>
    <p:sldId id="571" r:id="rId28"/>
    <p:sldId id="556" r:id="rId29"/>
    <p:sldId id="543" r:id="rId30"/>
    <p:sldId id="569" r:id="rId31"/>
    <p:sldId id="568" r:id="rId32"/>
    <p:sldId id="570" r:id="rId33"/>
    <p:sldId id="544" r:id="rId34"/>
    <p:sldId id="498" r:id="rId35"/>
    <p:sldId id="551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496" r:id="rId48"/>
    <p:sldId id="487" r:id="rId49"/>
    <p:sldId id="472" r:id="rId50"/>
    <p:sldId id="473" r:id="rId51"/>
    <p:sldId id="488" r:id="rId52"/>
    <p:sldId id="474" r:id="rId53"/>
    <p:sldId id="475" r:id="rId54"/>
    <p:sldId id="401" r:id="rId55"/>
    <p:sldId id="408" r:id="rId56"/>
    <p:sldId id="423" r:id="rId57"/>
    <p:sldId id="400" r:id="rId58"/>
    <p:sldId id="422" r:id="rId59"/>
    <p:sldId id="495" r:id="rId60"/>
    <p:sldId id="494" r:id="rId61"/>
    <p:sldId id="480" r:id="rId62"/>
    <p:sldId id="481" r:id="rId63"/>
    <p:sldId id="482" r:id="rId64"/>
    <p:sldId id="483" r:id="rId65"/>
    <p:sldId id="462" r:id="rId66"/>
    <p:sldId id="463" r:id="rId67"/>
    <p:sldId id="402" r:id="rId68"/>
    <p:sldId id="409" r:id="rId69"/>
    <p:sldId id="442" r:id="rId70"/>
    <p:sldId id="443" r:id="rId71"/>
    <p:sldId id="444" r:id="rId72"/>
    <p:sldId id="447" r:id="rId73"/>
    <p:sldId id="439" r:id="rId74"/>
    <p:sldId id="440" r:id="rId75"/>
    <p:sldId id="441" r:id="rId76"/>
    <p:sldId id="448" r:id="rId77"/>
    <p:sldId id="414" r:id="rId78"/>
    <p:sldId id="445" r:id="rId79"/>
    <p:sldId id="466" r:id="rId80"/>
    <p:sldId id="325" r:id="rId81"/>
    <p:sldId id="326" r:id="rId82"/>
    <p:sldId id="331" r:id="rId83"/>
    <p:sldId id="476" r:id="rId84"/>
    <p:sldId id="410" r:id="rId85"/>
    <p:sldId id="310" r:id="rId86"/>
    <p:sldId id="418" r:id="rId87"/>
    <p:sldId id="311" r:id="rId88"/>
    <p:sldId id="312" r:id="rId89"/>
    <p:sldId id="313" r:id="rId90"/>
    <p:sldId id="314" r:id="rId91"/>
    <p:sldId id="329" r:id="rId92"/>
    <p:sldId id="516" r:id="rId93"/>
    <p:sldId id="417" r:id="rId94"/>
    <p:sldId id="416" r:id="rId95"/>
    <p:sldId id="493" r:id="rId96"/>
    <p:sldId id="517" r:id="rId97"/>
    <p:sldId id="420" r:id="rId98"/>
    <p:sldId id="412" r:id="rId99"/>
    <p:sldId id="489" r:id="rId100"/>
    <p:sldId id="470" r:id="rId101"/>
    <p:sldId id="424" r:id="rId102"/>
    <p:sldId id="425" r:id="rId103"/>
    <p:sldId id="477" r:id="rId104"/>
    <p:sldId id="315" r:id="rId105"/>
    <p:sldId id="332" r:id="rId106"/>
    <p:sldId id="316" r:id="rId107"/>
    <p:sldId id="317" r:id="rId108"/>
    <p:sldId id="395" r:id="rId109"/>
    <p:sldId id="304" r:id="rId110"/>
    <p:sldId id="301" r:id="rId111"/>
    <p:sldId id="518" r:id="rId112"/>
    <p:sldId id="526" r:id="rId113"/>
    <p:sldId id="520" r:id="rId114"/>
    <p:sldId id="538" r:id="rId115"/>
    <p:sldId id="327" r:id="rId116"/>
    <p:sldId id="527" r:id="rId117"/>
    <p:sldId id="318" r:id="rId118"/>
    <p:sldId id="319" r:id="rId119"/>
    <p:sldId id="257" r:id="rId120"/>
    <p:sldId id="335" r:id="rId121"/>
    <p:sldId id="305" r:id="rId122"/>
    <p:sldId id="540" r:id="rId123"/>
    <p:sldId id="578" r:id="rId124"/>
    <p:sldId id="579" r:id="rId125"/>
    <p:sldId id="580" r:id="rId126"/>
    <p:sldId id="581" r:id="rId127"/>
    <p:sldId id="582" r:id="rId128"/>
    <p:sldId id="583" r:id="rId129"/>
    <p:sldId id="584" r:id="rId130"/>
    <p:sldId id="585" r:id="rId131"/>
    <p:sldId id="586" r:id="rId132"/>
    <p:sldId id="587" r:id="rId133"/>
    <p:sldId id="588" r:id="rId134"/>
    <p:sldId id="589" r:id="rId135"/>
    <p:sldId id="590" r:id="rId136"/>
    <p:sldId id="591" r:id="rId137"/>
    <p:sldId id="592" r:id="rId138"/>
    <p:sldId id="593" r:id="rId139"/>
    <p:sldId id="594" r:id="rId140"/>
    <p:sldId id="595" r:id="rId141"/>
    <p:sldId id="596" r:id="rId142"/>
    <p:sldId id="597" r:id="rId143"/>
    <p:sldId id="598" r:id="rId144"/>
    <p:sldId id="599" r:id="rId145"/>
    <p:sldId id="600" r:id="rId146"/>
    <p:sldId id="601" r:id="rId147"/>
    <p:sldId id="602" r:id="rId148"/>
    <p:sldId id="603" r:id="rId149"/>
    <p:sldId id="604" r:id="rId150"/>
    <p:sldId id="336" r:id="rId151"/>
    <p:sldId id="300" r:id="rId152"/>
    <p:sldId id="491" r:id="rId153"/>
    <p:sldId id="260" r:id="rId154"/>
    <p:sldId id="262" r:id="rId155"/>
    <p:sldId id="451" r:id="rId156"/>
    <p:sldId id="413" r:id="rId157"/>
    <p:sldId id="296" r:id="rId158"/>
    <p:sldId id="302" r:id="rId159"/>
    <p:sldId id="265" r:id="rId160"/>
    <p:sldId id="266" r:id="rId161"/>
    <p:sldId id="404" r:id="rId162"/>
    <p:sldId id="292" r:id="rId163"/>
    <p:sldId id="287" r:id="rId164"/>
    <p:sldId id="270" r:id="rId165"/>
    <p:sldId id="407" r:id="rId166"/>
    <p:sldId id="288" r:id="rId167"/>
    <p:sldId id="405" r:id="rId168"/>
    <p:sldId id="406" r:id="rId169"/>
    <p:sldId id="290" r:id="rId170"/>
    <p:sldId id="291" r:id="rId171"/>
    <p:sldId id="343" r:id="rId172"/>
    <p:sldId id="344" r:id="rId173"/>
    <p:sldId id="419" r:id="rId174"/>
    <p:sldId id="347" r:id="rId175"/>
    <p:sldId id="478" r:id="rId176"/>
    <p:sldId id="348" r:id="rId177"/>
    <p:sldId id="349" r:id="rId178"/>
    <p:sldId id="353" r:id="rId179"/>
    <p:sldId id="536" r:id="rId180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25" autoAdjust="0"/>
    <p:restoredTop sz="94705" autoAdjust="0"/>
  </p:normalViewPr>
  <p:slideViewPr>
    <p:cSldViewPr>
      <p:cViewPr varScale="1">
        <p:scale>
          <a:sx n="74" d="100"/>
          <a:sy n="74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782682-3F8E-46D6-A11B-AFC8A912D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0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3CB01C-56C4-46B6-8E2B-30D0B206F938}" type="datetimeFigureOut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D502640-460A-4C0D-96AE-46B2F8F72B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786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2640-460A-4C0D-96AE-46B2F8F72B91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6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0708" name="Zástupný symbol pro číslo snímku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6BA894-B3AB-43CB-AE38-EE65B8F6E90D}" type="slidenum">
              <a:rPr lang="cs-CZ" sz="1200">
                <a:cs typeface="Arial" charset="0"/>
              </a:rPr>
              <a:pPr algn="r"/>
              <a:t>137</a:t>
            </a:fld>
            <a:endParaRPr lang="cs-CZ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0EE0A-BEC5-4CC0-BEFE-F45DF536F956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6E8B-4846-4140-A770-73FC61248F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5670-A0FC-43C5-939B-2EDF2DE96E83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4B959-C53B-4D6F-90F0-63303AD49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E062-B1B9-48FD-AA5F-C144607F033D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04CD-A40F-4496-883C-2FC3F217F4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C112-4523-421E-BACC-8F870931CDB3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8C7E-2BA3-45E7-9746-412AF1099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B3DE-1DC0-4D73-B8D8-F7A447BB57A3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0882-A20E-4480-BFC9-903B45090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6E170-36E3-4260-BFFE-893D5EF592D2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79D4-46B7-4B1B-8612-ED305EF41D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6F2A-E5AF-4626-B010-5CCFA6CF1FFF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C581-C071-4760-A6B3-D001C0E06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C9AC-3773-42BE-9E37-2138DB4712A4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0390-AA82-444C-A8D9-928BE2CEAE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8060-8989-4BEF-857E-F909177DDD37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EEDB-6369-4C56-BD52-6F742850E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98CD-9318-4E4D-A7E3-81E96364E0F3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CFB6-61DB-4CC4-AD41-2BA7A9657E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751F-AA4D-4876-86C2-5553EC703E4F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3498-D58C-454C-BD6D-B34850EA1D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B2B01-4583-444C-8F5B-493589FB71F7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CC360-1599-4D94-A4EE-3BE2038DAF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BA0AF48-3E39-42DE-B8E6-A6D9DD2E85F3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08BBB5-F304-40ED-94E3-AC09F3FA6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30C0F-DE9E-41C4-AAA1-E0B04651832F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268760"/>
            <a:ext cx="7772400" cy="1800225"/>
          </a:xfrm>
        </p:spPr>
        <p:txBody>
          <a:bodyPr/>
          <a:lstStyle/>
          <a:p>
            <a:pPr eaLnBrk="1" hangingPunct="1"/>
            <a:r>
              <a:rPr lang="cs-CZ" dirty="0" smtClean="0"/>
              <a:t>SW inženýrství  informačních systémů v malých a středních podnicích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3573016"/>
            <a:ext cx="8496944" cy="2736304"/>
          </a:xfrm>
        </p:spPr>
        <p:txBody>
          <a:bodyPr/>
          <a:lstStyle/>
          <a:p>
            <a:pPr eaLnBrk="1" hangingPunct="1"/>
            <a:r>
              <a:rPr lang="cs-CZ" dirty="0" smtClean="0"/>
              <a:t>Pragmatický inženýrský přístup pro malé organizace a pro jednotlivce</a:t>
            </a:r>
          </a:p>
          <a:p>
            <a:pPr eaLnBrk="1" hangingPunct="1"/>
            <a:r>
              <a:rPr lang="cs-CZ" dirty="0" smtClean="0"/>
              <a:t>Pragmatický:</a:t>
            </a:r>
          </a:p>
          <a:p>
            <a:pPr eaLnBrk="1" hangingPunct="1"/>
            <a:r>
              <a:rPr lang="cs-CZ" dirty="0" smtClean="0"/>
              <a:t>Ad hoc přizpůsobení řešení konkrétní situaci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Inženýr a řemeslník</a:t>
            </a:r>
          </a:p>
        </p:txBody>
      </p:sp>
      <p:sp>
        <p:nvSpPr>
          <p:cNvPr id="1832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cs-CZ" smtClean="0"/>
              <a:t>Pohrdání řemeslníků (kodérů) s analytiky </a:t>
            </a:r>
          </a:p>
          <a:p>
            <a:r>
              <a:rPr lang="cs-CZ" smtClean="0"/>
              <a:t>Analytici nemají porozumění pro nuance řemesla (možnosti, cena, …)</a:t>
            </a:r>
          </a:p>
          <a:p>
            <a:r>
              <a:rPr lang="cs-CZ" smtClean="0"/>
              <a:t>Obojí  spolu se zadavateli nemají zažité přístupy hodnocení plánovaných či existujících SW artefaktů, týká se to i vývojových nástrojů</a:t>
            </a:r>
          </a:p>
          <a:p>
            <a:r>
              <a:rPr lang="cs-CZ" smtClean="0"/>
              <a:t>Nejsou dostatečně rozvinuté postupy hodnocení a kontroly projektů</a:t>
            </a:r>
          </a:p>
        </p:txBody>
      </p:sp>
      <p:sp>
        <p:nvSpPr>
          <p:cNvPr id="18330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7D4B6-79CF-47B4-BBA5-DE1AB282EA22}" type="slidenum">
              <a:rPr lang="cs-CZ" smtClean="0"/>
              <a:pPr/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79475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361A6-F5C2-4ABB-B7A9-F4B59625DF1D}" type="slidenum">
              <a:rPr lang="cs-CZ" smtClean="0"/>
              <a:pPr/>
              <a:t>100</a:t>
            </a:fld>
            <a:endParaRPr lang="cs-CZ" smtClean="0"/>
          </a:p>
        </p:txBody>
      </p:sp>
      <p:sp>
        <p:nvSpPr>
          <p:cNvPr id="860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Etapa opotřebení</a:t>
            </a:r>
          </a:p>
        </p:txBody>
      </p:sp>
      <p:sp>
        <p:nvSpPr>
          <p:cNvPr id="8602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Zachovává se celková filosofie architektury řešení</a:t>
            </a:r>
          </a:p>
          <a:p>
            <a:r>
              <a:rPr lang="cs-CZ" smtClean="0"/>
              <a:t>Nakonec může být zastaralá filosofie hlavním důvodem přepsání systému</a:t>
            </a:r>
          </a:p>
          <a:p>
            <a:r>
              <a:rPr lang="cs-CZ" smtClean="0"/>
              <a:t>I to je vlastnost technických děl</a:t>
            </a:r>
          </a:p>
          <a:p>
            <a:pPr lvl="1"/>
            <a:r>
              <a:rPr lang="cs-CZ" smtClean="0"/>
              <a:t>Srv. staré auto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054A9-AE1B-4686-901F-32B0FE6296F1}" type="slidenum">
              <a:rPr lang="cs-CZ" smtClean="0"/>
              <a:pPr/>
              <a:t>101</a:t>
            </a:fld>
            <a:endParaRPr lang="cs-CZ" smtClean="0"/>
          </a:p>
        </p:txBody>
      </p:sp>
      <p:sp>
        <p:nvSpPr>
          <p:cNvPr id="8704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Celkový trend technik                   dekompozice a propojování</a:t>
            </a:r>
          </a:p>
        </p:txBody>
      </p:sp>
      <p:sp>
        <p:nvSpPr>
          <p:cNvPr id="8704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</a:p>
          <a:p>
            <a:r>
              <a:rPr lang="cs-CZ" dirty="0" smtClean="0"/>
              <a:t>Program a podprogramy, knihovny  </a:t>
            </a:r>
          </a:p>
          <a:p>
            <a:r>
              <a:rPr lang="cs-CZ" dirty="0" smtClean="0"/>
              <a:t>Skupiny podprogramů (objekty) a jejich propojování a modifikace</a:t>
            </a:r>
          </a:p>
          <a:p>
            <a:r>
              <a:rPr lang="cs-CZ" dirty="0" smtClean="0"/>
              <a:t>Propojování objektů do komponent</a:t>
            </a:r>
          </a:p>
          <a:p>
            <a:r>
              <a:rPr lang="cs-CZ" dirty="0" smtClean="0"/>
              <a:t>Autonomní komponenty a služby</a:t>
            </a:r>
          </a:p>
          <a:p>
            <a:r>
              <a:rPr lang="cs-CZ" dirty="0" smtClean="0"/>
              <a:t>SOA s dokumenty, </a:t>
            </a:r>
            <a:r>
              <a:rPr lang="cs-CZ" dirty="0" err="1" smtClean="0"/>
              <a:t>cloudy</a:t>
            </a:r>
            <a:r>
              <a:rPr lang="cs-CZ" dirty="0" smtClean="0"/>
              <a:t>, sítě </a:t>
            </a:r>
            <a:r>
              <a:rPr lang="cs-CZ" dirty="0" smtClean="0"/>
              <a:t>komponent, nejnověji dokumenty</a:t>
            </a:r>
            <a:endParaRPr lang="cs-CZ" dirty="0" smtClean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93CA6-9A61-47D2-B4EA-A0702FE43A37}" type="slidenum">
              <a:rPr lang="cs-CZ" smtClean="0"/>
              <a:pPr/>
              <a:t>102</a:t>
            </a:fld>
            <a:endParaRPr lang="cs-CZ" smtClean="0"/>
          </a:p>
        </p:txBody>
      </p:sp>
      <p:sp>
        <p:nvSpPr>
          <p:cNvPr id="8806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cs-CZ" sz="6000" smtClean="0"/>
              <a:t>Celkový trend</a:t>
            </a:r>
          </a:p>
        </p:txBody>
      </p:sp>
      <p:sp>
        <p:nvSpPr>
          <p:cNvPr id="8806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sz="4400" smtClean="0"/>
          </a:p>
          <a:p>
            <a:pPr algn="ctr">
              <a:buFontTx/>
              <a:buNone/>
            </a:pPr>
            <a:r>
              <a:rPr lang="cs-CZ" sz="4400" smtClean="0"/>
              <a:t>Stálé širší integrace do společenských a sociálních procesů</a:t>
            </a:r>
          </a:p>
          <a:p>
            <a:pPr algn="ctr">
              <a:buFontTx/>
              <a:buNone/>
            </a:pPr>
            <a:r>
              <a:rPr lang="cs-CZ" sz="4400" smtClean="0"/>
              <a:t>Integrace autonomních částí</a:t>
            </a:r>
          </a:p>
          <a:p>
            <a:pPr algn="ctr">
              <a:buFontTx/>
              <a:buNone/>
            </a:pPr>
            <a:r>
              <a:rPr lang="cs-CZ" sz="4400" smtClean="0"/>
              <a:t>Otevřenost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6B723-11D4-4896-9046-793C735AF6E8}" type="slidenum">
              <a:rPr lang="cs-CZ" smtClean="0"/>
              <a:pPr/>
              <a:t>103</a:t>
            </a:fld>
            <a:endParaRPr lang="cs-CZ" smtClean="0"/>
          </a:p>
        </p:txBody>
      </p:sp>
      <p:sp>
        <p:nvSpPr>
          <p:cNvPr id="901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/>
              <a:t>Servisní systémy</a:t>
            </a:r>
          </a:p>
        </p:txBody>
      </p:sp>
      <p:sp>
        <p:nvSpPr>
          <p:cNvPr id="9011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Nezvládnutí paradigmatu SOA byla hlavní příčinou aféry s registry vozidel</a:t>
            </a:r>
          </a:p>
          <a:p>
            <a:pPr lvl="1"/>
            <a:r>
              <a:rPr lang="cs-CZ" sz="3200" dirty="0" smtClean="0"/>
              <a:t> Viníci jsou za nekvalitu de facto odměněni (za peníze přepsali)</a:t>
            </a:r>
          </a:p>
          <a:p>
            <a:pPr lvl="1"/>
            <a:r>
              <a:rPr lang="cs-CZ" sz="3200" dirty="0" smtClean="0"/>
              <a:t> Dalo se dělat i pomocí </a:t>
            </a:r>
            <a:r>
              <a:rPr lang="cs-CZ" sz="3200" dirty="0" err="1" smtClean="0"/>
              <a:t>cloudu</a:t>
            </a:r>
            <a:endParaRPr lang="cs-CZ" sz="3200" dirty="0" smtClean="0"/>
          </a:p>
          <a:p>
            <a:pPr lvl="1"/>
            <a:r>
              <a:rPr lang="cs-CZ" sz="3200" dirty="0" smtClean="0"/>
              <a:t>Přehnaná interaktivnost</a:t>
            </a:r>
          </a:p>
          <a:p>
            <a:pPr lvl="3"/>
            <a:r>
              <a:rPr lang="cs-CZ" sz="2400" dirty="0" smtClean="0"/>
              <a:t>Každý ťuk  se ověřuje v centru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60C73-C647-4118-8C4C-623178C27F6E}" type="slidenum">
              <a:rPr lang="cs-CZ" smtClean="0"/>
              <a:pPr/>
              <a:t>104</a:t>
            </a:fld>
            <a:endParaRPr lang="cs-CZ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Úzká místa informatiky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1117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dirty="0" smtClean="0"/>
              <a:t>Zaměříme se na  úzká místa vývoje IS , bez jejich vyřešení nedosáhneme úspěchu</a:t>
            </a:r>
          </a:p>
          <a:p>
            <a:pPr marL="742950" lvl="2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dirty="0" smtClean="0"/>
              <a:t>specifikace a spolupráce s uživateli, společenské souvislosti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 smtClean="0"/>
              <a:t>úkoly řízení projektů,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 smtClean="0"/>
              <a:t>SW procesy především s aplikacemi na SOA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 smtClean="0"/>
              <a:t>SW normy a SW metriky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Něco se dá jen obtížně na škole nacvičit, lze jen seznámit (MBA lze studovat až po získání praktických zkušeností)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Spolupráce s uživateli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Tvorba rozsáhlých systémů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Management, zvyky ve firmách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Dovednosti a zkušenosti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EA0ECD-1FCB-4B37-9528-A24A317BE7E2}" type="slidenum">
              <a:rPr lang="cs-CZ" smtClean="0"/>
              <a:pPr/>
              <a:t>105</a:t>
            </a:fld>
            <a:endParaRPr lang="cs-CZ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je třeba se naučit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Poznatky, které v daném okamžiku tvoří jádro znalostí oboru - jako vklad do začátku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Zvládnout při tom dovednost zvládat nové poznatky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K tomu je třeba také pochopit a nacvičit  používání „filosofii oboru“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Každých deset let se ale filosofie  mění (změna základních přístupů: strukturovaný, objektový, servisní, …)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Lidé se mění relativně málo, především v přístupu k věci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29AB3-C7C1-4856-A5C8-936602CF49FD}" type="slidenum">
              <a:rPr lang="cs-CZ" smtClean="0"/>
              <a:pPr/>
              <a:t>106</a:t>
            </a:fld>
            <a:endParaRPr lang="cs-CZ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Čím se  ajťáci liší od ekonomů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 eaLnBrk="1" hangingPunct="1"/>
            <a:r>
              <a:rPr lang="cs-CZ" sz="2400" smtClean="0"/>
              <a:t>Podobná témata, my je ale probíráme z hlediska IT (např. jak a proč implementovat SOA, triky v SOA, návrhové vzory) a jako součást technických děl</a:t>
            </a:r>
          </a:p>
          <a:p>
            <a:pPr eaLnBrk="1" hangingPunct="1"/>
            <a:r>
              <a:rPr lang="cs-CZ" sz="2400" smtClean="0"/>
              <a:t>Máme zkušenosti s realizacemi  IS a SW obecně hlavně z technického hlediska</a:t>
            </a:r>
          </a:p>
          <a:p>
            <a:pPr eaLnBrk="1" hangingPunct="1"/>
            <a:r>
              <a:rPr lang="cs-CZ" sz="2400" smtClean="0"/>
              <a:t>Musíme být schopni se s ekonomy (manažery)  domluvit, budou nám často velet, zvláště pokud budeme kódéři či testéři</a:t>
            </a:r>
          </a:p>
          <a:p>
            <a:pPr eaLnBrk="1" hangingPunct="1"/>
            <a:r>
              <a:rPr lang="cs-CZ" sz="2400" smtClean="0"/>
              <a:t>Musíme být schopni spolupráce s uživateli a také s jinými technickými profesemi, se kterými musíme spolupracovat</a:t>
            </a:r>
          </a:p>
          <a:p>
            <a:pPr eaLnBrk="1" hangingPunct="1"/>
            <a:r>
              <a:rPr lang="cs-CZ" sz="2400" smtClean="0"/>
              <a:t>Top profese: Project (product) manager</a:t>
            </a:r>
          </a:p>
          <a:p>
            <a:pPr eaLnBrk="1" hangingPunct="1"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2A5486-B054-437C-9EAB-54E84B747222}" type="slidenum">
              <a:rPr lang="cs-CZ" smtClean="0"/>
              <a:pPr/>
              <a:t>107</a:t>
            </a:fld>
            <a:endParaRPr lang="cs-CZ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Potřebné znalostní profily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 smtClean="0"/>
              <a:t> </a:t>
            </a:r>
            <a:r>
              <a:rPr lang="cs-CZ" sz="2000" dirty="0" err="1"/>
              <a:t>Ekonomické-manažerské</a:t>
            </a:r>
            <a:r>
              <a:rPr lang="cs-CZ" sz="2000" dirty="0"/>
              <a:t> znalosti a dovednosti s menšími </a:t>
            </a:r>
            <a:r>
              <a:rPr lang="cs-CZ" sz="2000" dirty="0" smtClean="0"/>
              <a:t>avšak </a:t>
            </a:r>
            <a:r>
              <a:rPr lang="cs-CZ" sz="2000" dirty="0"/>
              <a:t>důležitými znalostmi  IT, výkonný ředitel</a:t>
            </a:r>
          </a:p>
          <a:p>
            <a:pPr marL="1200150" lvl="2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1600" dirty="0"/>
              <a:t> adaptace SW balíků</a:t>
            </a:r>
          </a:p>
          <a:p>
            <a:pPr marL="99060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Vedoucí vývoje IT s dobrými znalostmi IT i oboru aplikace – pro významnější inovace resp. vývoj a adaptace SW balíků, projektový manažer</a:t>
            </a:r>
          </a:p>
          <a:p>
            <a:pPr marL="99060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Vedoucí prodeje, ne zcela malá znalost technologie  IS</a:t>
            </a:r>
          </a:p>
          <a:p>
            <a:pPr marL="99060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Technologové – řešení systémových a technických otázek</a:t>
            </a:r>
          </a:p>
          <a:p>
            <a:pPr marL="99060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Vlastní programátoři – </a:t>
            </a:r>
            <a:r>
              <a:rPr lang="cs-CZ" sz="2000" dirty="0" err="1"/>
              <a:t>kódéři</a:t>
            </a:r>
            <a:r>
              <a:rPr lang="cs-CZ" sz="2000" dirty="0"/>
              <a:t> ale se schopnostmi návrhu a </a:t>
            </a:r>
            <a:r>
              <a:rPr lang="cs-CZ" sz="2000" dirty="0" err="1" smtClean="0"/>
              <a:t>testováníprojektech</a:t>
            </a:r>
            <a:endParaRPr lang="cs-CZ" sz="2000" dirty="0"/>
          </a:p>
          <a:p>
            <a:pPr marL="99060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000" dirty="0" err="1"/>
              <a:t>Testéři</a:t>
            </a:r>
            <a:r>
              <a:rPr lang="cs-CZ" sz="2000" dirty="0"/>
              <a:t>- ve větších </a:t>
            </a:r>
            <a:r>
              <a:rPr lang="cs-CZ" sz="2000" dirty="0" smtClean="0"/>
              <a:t>projektech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sz="2400" dirty="0" smtClean="0"/>
              <a:t>Uplatníme </a:t>
            </a:r>
            <a:r>
              <a:rPr lang="cs-CZ" sz="2400" dirty="0"/>
              <a:t>se v bodech </a:t>
            </a:r>
            <a:r>
              <a:rPr lang="cs-CZ" sz="2400" dirty="0" smtClean="0"/>
              <a:t>2-6. Ti s manažerským talentem i v 1. Ti pak jsou velmi žádáni a velmi užiteční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EB7B6-E850-4E76-AC7E-EBF6E506B49E}" type="slidenum">
              <a:rPr lang="cs-CZ" smtClean="0"/>
              <a:pPr/>
              <a:t>108</a:t>
            </a:fld>
            <a:endParaRPr lang="cs-CZ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relativně málo mění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Lidé</a:t>
            </a:r>
          </a:p>
          <a:p>
            <a:pPr lvl="1"/>
            <a:r>
              <a:rPr lang="cs-CZ" smtClean="0"/>
              <a:t> Postoje </a:t>
            </a:r>
          </a:p>
          <a:p>
            <a:pPr lvl="1"/>
            <a:r>
              <a:rPr lang="cs-CZ" smtClean="0"/>
              <a:t>Cíle</a:t>
            </a:r>
          </a:p>
          <a:p>
            <a:pPr lvl="1"/>
            <a:r>
              <a:rPr lang="cs-CZ" smtClean="0"/>
              <a:t>Předsudky</a:t>
            </a:r>
          </a:p>
          <a:p>
            <a:r>
              <a:rPr lang="cs-CZ" smtClean="0"/>
              <a:t>Potřeba a dovednost spolupráce</a:t>
            </a:r>
          </a:p>
          <a:p>
            <a:r>
              <a:rPr lang="cs-CZ" smtClean="0"/>
              <a:t>Nedostatečné chápání ICT jako technologického oboru</a:t>
            </a:r>
          </a:p>
          <a:p>
            <a:r>
              <a:rPr lang="cs-CZ" smtClean="0"/>
              <a:t>Manažerské nedostatky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F4B62-2719-488E-83EA-AF5300D48A6B}" type="slidenum">
              <a:rPr lang="cs-CZ" smtClean="0"/>
              <a:pPr/>
              <a:t>109</a:t>
            </a:fld>
            <a:endParaRPr lang="cs-CZ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Nové směry v SW, od 1995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Masové používání objektových technik, UML v modelování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XML jazyky, web, Java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i="1" smtClean="0">
                <a:solidFill>
                  <a:srgbClr val="FF0000"/>
                </a:solidFill>
              </a:rPr>
              <a:t>Servisní orientace</a:t>
            </a:r>
            <a:r>
              <a:rPr lang="cs-CZ" sz="2400" smtClean="0"/>
              <a:t>!!!, po roce 2000, komponentové architektury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Sociální sítě, web 2.0, globální IS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Aspektové programování, agilní vývoj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Cloud computing, gridy, (využití volných kapacit, balancování zátěže,)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Normy ITIL, CMM, COBIT, SOA,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Programovací jazyky jako nástroje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 Vhodné jen pro určitou oblast řešení a znalostní oblast</a:t>
            </a:r>
          </a:p>
          <a:p>
            <a:r>
              <a:rPr lang="cs-CZ" sz="2800" dirty="0" smtClean="0"/>
              <a:t>Nabízejí připravené  artefakty </a:t>
            </a:r>
          </a:p>
          <a:p>
            <a:r>
              <a:rPr lang="cs-CZ" sz="2800" dirty="0" smtClean="0"/>
              <a:t>Jsou použitelné v daném prostředí</a:t>
            </a:r>
          </a:p>
          <a:p>
            <a:r>
              <a:rPr lang="cs-CZ" sz="2800" dirty="0" smtClean="0"/>
              <a:t>Jsou dostatečně efektivní a schopné produkovat akceptovatelná (kvalitní) řešení</a:t>
            </a:r>
          </a:p>
          <a:p>
            <a:r>
              <a:rPr lang="cs-CZ" sz="2800" dirty="0" smtClean="0"/>
              <a:t>Jsou dobře zvládnutelné uživateli („programátory“)  </a:t>
            </a:r>
          </a:p>
          <a:p>
            <a:pPr lvl="1"/>
            <a:r>
              <a:rPr lang="cs-CZ" sz="2400" dirty="0" smtClean="0"/>
              <a:t>dovednosti, znalosti, zvyky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3209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EBADE-E792-4D62-8C5F-F9AF1B739943}" type="slidenum">
              <a:rPr lang="cs-CZ" smtClean="0"/>
              <a:pPr/>
              <a:t>110</a:t>
            </a:fld>
            <a:endParaRPr lang="cs-CZ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Hlavní poznatky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Krize IT se vrací asi po deseti létech, může přijít znovu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 krizi se vždy se vrátil zájem o informatiku, ale s podstatně jinými úkoly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O české informatiky je stále zájem, především o </a:t>
            </a:r>
            <a:r>
              <a:rPr lang="cs-CZ" sz="2400" dirty="0" err="1" smtClean="0"/>
              <a:t>kódéry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Nově </a:t>
            </a:r>
            <a:r>
              <a:rPr lang="cs-CZ" sz="2400" dirty="0" smtClean="0"/>
              <a:t>globalizace vývoje SW, hlavně v </a:t>
            </a:r>
            <a:r>
              <a:rPr lang="cs-CZ" sz="2400" dirty="0" smtClean="0"/>
              <a:t>kódování, správa dokumentů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Není jasné, jak se projeví </a:t>
            </a:r>
            <a:r>
              <a:rPr lang="cs-CZ" sz="2400" dirty="0" err="1" smtClean="0"/>
              <a:t>dkrize</a:t>
            </a:r>
            <a:r>
              <a:rPr lang="cs-CZ" sz="2400" dirty="0" smtClean="0"/>
              <a:t> </a:t>
            </a:r>
            <a:r>
              <a:rPr lang="cs-CZ" sz="2400" dirty="0" smtClean="0"/>
              <a:t>v delším výhledu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04891-3E42-486E-90D7-DCFB381146A5}" type="slidenum">
              <a:rPr lang="cs-CZ" smtClean="0"/>
              <a:pPr/>
              <a:t>111</a:t>
            </a:fld>
            <a:endParaRPr 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Různé technologie dospějí za různou dobu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Fast Track 2-3 roky, př. SMS, instant messaging.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Podpora od velkých výrobců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 užitečnost, jednoduchost použití,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relativní snadnost implementace a nasazení (využití existující Infrastruktury, poměrně malé potíže se smysluplným zadáním).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Standardní: 5-8 let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Long fuse: až 20 let, i více vrcholů, nutnost nové infrastruktury, výzkum, zákony,  paradigmata. Internet, nanotechno, data integration, SOA, ?Cloud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BE862-1D17-4632-8D7F-669138E41D9C}" type="slidenum">
              <a:rPr lang="cs-CZ" smtClean="0"/>
              <a:pPr/>
              <a:t>112</a:t>
            </a:fld>
            <a:endParaRPr lang="cs-CZ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Průběh popularity technologií a systémů. Hype křivka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mtClean="0"/>
              <a:t>Velká stále rostoucí popularita, </a:t>
            </a:r>
            <a:r>
              <a:rPr lang="cs-CZ" b="1" smtClean="0"/>
              <a:t>líbánky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mtClean="0"/>
              <a:t>Stále bolestnější zjišťování mezí možností dané technologie a proto </a:t>
            </a:r>
            <a:r>
              <a:rPr lang="cs-CZ" b="1" smtClean="0"/>
              <a:t>desiluze</a:t>
            </a:r>
            <a:r>
              <a:rPr lang="cs-CZ" smtClean="0"/>
              <a:t> čili vystřízlivění a cosi jako kocovina.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b="1" smtClean="0"/>
              <a:t>Krize</a:t>
            </a:r>
            <a:r>
              <a:rPr lang="cs-CZ" smtClean="0"/>
              <a:t>, objevení či neobjevení hlavního užitku a optimálního využití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mtClean="0"/>
              <a:t>Rozvod, nebo soužití - plató těch, co to dokázali správně využít, </a:t>
            </a:r>
            <a:r>
              <a:rPr lang="cs-CZ" b="1" smtClean="0"/>
              <a:t>fáze dospělosti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 na hype křivce</a:t>
            </a: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Etapy přijímání nové technologie</a:t>
            </a:r>
          </a:p>
          <a:p>
            <a:pPr lvl="1"/>
            <a:r>
              <a:rPr lang="cs-CZ" b="1" smtClean="0"/>
              <a:t>Objev</a:t>
            </a:r>
            <a:r>
              <a:rPr lang="cs-CZ" smtClean="0"/>
              <a:t> nového řešení</a:t>
            </a:r>
          </a:p>
          <a:p>
            <a:pPr lvl="1"/>
            <a:r>
              <a:rPr lang="cs-CZ" b="1" smtClean="0"/>
              <a:t>Líbánky</a:t>
            </a:r>
            <a:r>
              <a:rPr lang="cs-CZ" smtClean="0"/>
              <a:t>, nadšení, řeší zajímavé problémy</a:t>
            </a:r>
          </a:p>
          <a:p>
            <a:pPr lvl="1"/>
            <a:r>
              <a:rPr lang="cs-CZ" b="1" smtClean="0"/>
              <a:t>Vystřízlivění, </a:t>
            </a:r>
            <a:r>
              <a:rPr lang="cs-CZ" smtClean="0"/>
              <a:t>má to mouchy, na leccos se nehodí</a:t>
            </a:r>
          </a:p>
          <a:p>
            <a:pPr lvl="1"/>
            <a:r>
              <a:rPr lang="cs-CZ" b="1" smtClean="0"/>
              <a:t>Plató přijetí</a:t>
            </a:r>
            <a:r>
              <a:rPr lang="cs-CZ" smtClean="0"/>
              <a:t>, rutinní používání tam, kde se to hodí nebo postupná ztráta zájmu (rozvod).</a:t>
            </a:r>
          </a:p>
          <a:p>
            <a:endParaRPr 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04C5-7916-40D8-930E-F13A0734F421}" type="slidenum">
              <a:rPr lang="cs-CZ" smtClean="0"/>
              <a:pPr/>
              <a:t>113</a:t>
            </a:fld>
            <a:endParaRPr lang="cs-CZ" smtClean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E88745-221D-4BA3-B5E7-3F2388C08742}" type="slidenum">
              <a:rPr lang="cs-CZ" sz="1400"/>
              <a:pPr algn="r"/>
              <a:t>114</a:t>
            </a:fld>
            <a:endParaRPr lang="cs-CZ" sz="140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Průběh popularity technologií a systémů. Hype křivka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mtClean="0"/>
              <a:t>Velká stále rostoucí popularita, </a:t>
            </a:r>
            <a:r>
              <a:rPr lang="cs-CZ" b="1" smtClean="0"/>
              <a:t>líbánky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mtClean="0"/>
              <a:t>Stále bolestnější zjišťování mezí možností dané technologie a proto </a:t>
            </a:r>
            <a:r>
              <a:rPr lang="cs-CZ" b="1" smtClean="0"/>
              <a:t>desiluze</a:t>
            </a:r>
            <a:r>
              <a:rPr lang="cs-CZ" smtClean="0"/>
              <a:t> čili vystřízlivění a cosi jako kocovina.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b="1" smtClean="0"/>
              <a:t>Krize</a:t>
            </a:r>
            <a:r>
              <a:rPr lang="cs-CZ" smtClean="0"/>
              <a:t>, objevení či neobjevení hlavního užitku a optimálního využití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mtClean="0"/>
              <a:t>Rozvod, nebo soužití - plató těch, co to dokázali správně využít, </a:t>
            </a:r>
            <a:r>
              <a:rPr lang="cs-CZ" b="1" smtClean="0"/>
              <a:t>fáze dospělosti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43301F-A6FD-4EEA-BF8B-A2BBBDF67C06}" type="slidenum">
              <a:rPr lang="cs-CZ" smtClean="0"/>
              <a:pPr/>
              <a:t>115</a:t>
            </a:fld>
            <a:endParaRPr lang="cs-CZ" smtClean="0"/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4202">
            <a:off x="395288" y="6350"/>
            <a:ext cx="83947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2339975" y="6361113"/>
            <a:ext cx="453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Český CW 8/2008, Gartner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05FBE5-5B68-405E-88E9-66F29CA8A6E0}" type="slidenum">
              <a:rPr lang="cs-CZ" smtClean="0"/>
              <a:pPr/>
              <a:t>116</a:t>
            </a:fld>
            <a:endParaRPr lang="cs-CZ" smtClean="0"/>
          </a:p>
        </p:txBody>
      </p:sp>
      <p:sp>
        <p:nvSpPr>
          <p:cNvPr id="1028" name="AutoShape 2" descr="https://ksint.ms.mff.cuni.cz/webmail/mailAttach/SCAN1359_001.jpg?part=0.1&amp;folder=%7Ekral%40ksi.ms.mff.cuni.cz%2FINBOX&amp;uid=30799&amp;disp=inli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AutoShape 3" descr="https://ksint.ms.mff.cuni.cz/webmail/mailAttach/SCAN1359_001.jpg?part=0.1&amp;folder=%7Ekral%40ksi.ms.mff.cuni.cz%2FINBOX&amp;uid=30799&amp;disp=inli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0" name="AutoShape 4" descr="https://ksint.ms.mff.cuni.cz/webmail/mailAttach/SCAN1359_001.jpg?part=0.1&amp;folder=%7Ekral%40ksi.ms.mff.cuni.cz%2FINBOX&amp;uid=30799&amp;disp=inli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AutoShape 5" descr="https://ksint.ms.mff.cuni.cz/webmail/mailAttach/SCAN1359_001.jpg?part=0.1&amp;folder=%7Ekral%40ksi.ms.mff.cuni.cz%2FINBOX&amp;uid=30799&amp;disp=inline"/>
          <p:cNvSpPr>
            <a:spLocks noChangeAspect="1" noChangeArrowheads="1"/>
          </p:cNvSpPr>
          <p:nvPr/>
        </p:nvSpPr>
        <p:spPr bwMode="auto">
          <a:xfrm>
            <a:off x="1152525" y="981075"/>
            <a:ext cx="6838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AutoShape 6" descr="https://ksint.ms.mff.cuni.cz/webmail/mailAttach/SCAN1359_001.jpg?part=0.1&amp;folder=%7Ekral%40ksi.ms.mff.cuni.cz%2FINBOX&amp;uid=30799&amp;disp=inline"/>
          <p:cNvSpPr>
            <a:spLocks noChangeAspect="1" noChangeArrowheads="1"/>
          </p:cNvSpPr>
          <p:nvPr/>
        </p:nvSpPr>
        <p:spPr bwMode="auto">
          <a:xfrm>
            <a:off x="1152525" y="981075"/>
            <a:ext cx="6838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39750" y="6207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8019837" imgH="5667255" progId="AcroExch.Document.7">
                  <p:embed/>
                </p:oleObj>
              </mc:Choice>
              <mc:Fallback>
                <p:oleObj name="Acrobat Document" r:id="rId3" imgW="8019837" imgH="5667255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20713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6227763" y="3141663"/>
            <a:ext cx="503237" cy="431800"/>
          </a:xfrm>
          <a:prstGeom prst="ellipse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28000"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6156325" y="4797425"/>
            <a:ext cx="259238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Český CW 2009</a:t>
            </a:r>
          </a:p>
          <a:p>
            <a:pPr>
              <a:spcBef>
                <a:spcPct val="50000"/>
              </a:spcBef>
            </a:pPr>
            <a:r>
              <a:rPr lang="cs-CZ"/>
              <a:t>Převzato od Gartner Group</a:t>
            </a:r>
          </a:p>
        </p:txBody>
      </p:sp>
      <p:sp>
        <p:nvSpPr>
          <p:cNvPr id="1035" name="TextovéPole 9"/>
          <p:cNvSpPr txBox="1">
            <a:spLocks noChangeArrowheads="1"/>
          </p:cNvSpPr>
          <p:nvPr/>
        </p:nvSpPr>
        <p:spPr bwMode="auto">
          <a:xfrm>
            <a:off x="611188" y="333375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SOA – servisně orintovaná architektura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BE86C-0BDA-432F-969A-9D5A18436D9D}" type="slidenum">
              <a:rPr lang="cs-CZ" smtClean="0"/>
              <a:pPr/>
              <a:t>117</a:t>
            </a:fld>
            <a:endParaRPr lang="cs-CZ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cs-CZ" sz="3600" smtClean="0"/>
              <a:t>Hodnocení informatiků včetně techniků zaměřených na informatické problémy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cs-CZ" sz="2800" smtClean="0"/>
              <a:t>Rychle programují</a:t>
            </a:r>
          </a:p>
          <a:p>
            <a:pPr eaLnBrk="1" hangingPunct="1"/>
            <a:r>
              <a:rPr lang="cs-CZ" sz="2800" smtClean="0"/>
              <a:t>Nelze je pustit, alespoň zprvu, k uživatelům, jsou neochotní  spolupracovat s odborníky uživatelských domén a s uživateli vůbec</a:t>
            </a:r>
          </a:p>
          <a:p>
            <a:pPr eaLnBrk="1" hangingPunct="1"/>
            <a:r>
              <a:rPr lang="cs-CZ" sz="2800" smtClean="0"/>
              <a:t>Často nadměrně nafoukaní a neochotní </a:t>
            </a:r>
          </a:p>
          <a:p>
            <a:pPr eaLnBrk="1" hangingPunct="1"/>
            <a:r>
              <a:rPr lang="cs-CZ" sz="2800" smtClean="0"/>
              <a:t>Neochotní používat hotové a podřizovat svůj rozlet přejímání existujících programů</a:t>
            </a:r>
          </a:p>
          <a:p>
            <a:pPr lvl="1" eaLnBrk="1" hangingPunct="1"/>
            <a:r>
              <a:rPr lang="cs-CZ" sz="2400" smtClean="0"/>
              <a:t>Zdá se, že je to méně silné u absolventů technik</a:t>
            </a:r>
          </a:p>
          <a:p>
            <a:pPr eaLnBrk="1" hangingPunct="1"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CE39C-0B1A-4878-B8C7-836B4E6F8BEF}" type="slidenum">
              <a:rPr lang="cs-CZ" smtClean="0"/>
              <a:pPr/>
              <a:t>118</a:t>
            </a:fld>
            <a:endParaRPr lang="cs-CZ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Vyhlídky kódérů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Vysoce kvalifikované řemeslo, z VŠ velmi kvalitní příprava, nebývá výhodné pro vůdčí pozice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Existence superpogramátorů (kódují 20krát rychleji než průměr) Moudrý, Galamboš, Demner, ….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Je jich kupodivu stálý nedostatek, není ale to, co bývalo (rozhraní, více znovupoužívání, tlak na kodéry dodržovat standardy, nové metody vývoje, sázky manažerů na jistotu)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Rychle poměrně vysoké platy, vhodné pro mladé do 35 let, jsou výjimky, pak už menší růst platů a i ztráta schopností,staří pomaleji píší, lépe si ale věci rozmýšlejí,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Poločas rozpadu znalostí do 5 let každých 5-7 let nový programovací jazyk nebo vývojové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Každých 10 let nové paradigma (gotoless, strukturovanost, OO, SOA, cloud, sociální SW) a nové procesy vývoje (scrum jako práce o pásu)</a:t>
            </a:r>
          </a:p>
          <a:p>
            <a:pPr lvl="1" eaLnBrk="1" hangingPunct="1"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B917EA-BF0E-40C0-A6AF-A5A1BBE3C28F}" type="slidenum">
              <a:rPr lang="cs-CZ" smtClean="0"/>
              <a:pPr/>
              <a:t>119</a:t>
            </a:fld>
            <a:endParaRPr lang="cs-CZ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Král – profesní vývoj jako příklad 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3534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1959      Absolvent MFF UK, matematická statistika, prvý program na Ural 1, programování v absolutních adresách, není ani asembler, paměť  cca 12KB, 100 op/sec, numerika (velmi přesná aritmetika), </a:t>
            </a:r>
            <a:r>
              <a:rPr lang="cs-CZ" sz="2800" smtClean="0">
                <a:solidFill>
                  <a:srgbClr val="FF0000"/>
                </a:solidFill>
              </a:rPr>
              <a:t>zaostávání komoušů</a:t>
            </a: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1959 – 1975 Numerická matematika, (generátor náhodných čísel),  grafové úlohy pro programy (segmentace), hash metody (chování pro konečné tabulky), servis pro akademii věd, 4 publikace, svépomocný binárně kódovaný assembler (není podpora textů), práce na pč. s pamětí 32kB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FA0D8-85E8-451B-A14C-74F8ABB2BB02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Podceňované vlastnosti IT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Efekty IT, především IS se obtížně měří, často jsou jinde než se čekalo (uvedeme příklady)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Jsou často dlouhodobé a ty jiné než krátkodobé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Někdy není ochota je uplatnit (př. školství)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Praxe ochrany dat neumožňuje data správně využívat aniž zajišťuje dostatečnou  ochranu dat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Kvalita IT je tedy věcí kvalifikovaného používání, znalostí, zkušeností a někdy i (politické) vůle a boje s předsudky</a:t>
            </a:r>
          </a:p>
        </p:txBody>
      </p:sp>
    </p:spTree>
    <p:extLst>
      <p:ext uri="{BB962C8B-B14F-4D97-AF65-F5344CB8AC3E}">
        <p14:creationId xmlns:p14="http://schemas.microsoft.com/office/powerpoint/2010/main" val="19363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78B86B-7E5C-4B43-8FA2-7F1FA50A40E9}" type="slidenum">
              <a:rPr lang="cs-CZ" smtClean="0"/>
              <a:pPr/>
              <a:t>120</a:t>
            </a:fld>
            <a:endParaRPr lang="cs-CZ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Král – profesní vývoj jako příklad 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35342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1967 –2005. Makroprocesory, kompilátory, formální jazyky, sítě procesorů. Hlavní výstup kvalitní generátor pseudonáhodných čísel založený na sečítání v 16tibitové aritmetice,  nikoliv na násobení, analýza téměř shora, generátor LR analyzátorů založených na rekurzivním sestupu, kompilační techniky,vlastnosti formálních jazyků (nested iterated substitution)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8477BF-A054-4F62-AA66-B4D443EBD7CF}" type="slidenum">
              <a:rPr lang="cs-CZ" smtClean="0"/>
              <a:pPr/>
              <a:t>121</a:t>
            </a:fld>
            <a:endParaRPr lang="cs-CZ" smtClean="0"/>
          </a:p>
        </p:txBody>
      </p:sp>
      <p:sp>
        <p:nvSpPr>
          <p:cNvPr id="1085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Král – profesní vývoj</a:t>
            </a:r>
          </a:p>
        </p:txBody>
      </p:sp>
      <p:sp>
        <p:nvSpPr>
          <p:cNvPr id="1085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35342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1975 – dosud. Řízení výrob a technologií, cca 8 projektů, pět úspěšných. Jedno z prvých uplatnění architektury SOA.  Několik desítek publikací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1985 -  dosud. Architektura SW (SOA), architekturní služby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vlákna v COBOLu,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1990 - dosud výuka informatiky a její problémy.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2005 Vzdělanost, zdravotnictví a kvalita dat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Od řemesla k analýze a k nekvalifikovaným činnostem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 NC stroje, přibyli NC programátoři, ubyli řemeslníci přibyli odborníci na </a:t>
            </a:r>
            <a:r>
              <a:rPr lang="cs-CZ" dirty="0" err="1" smtClean="0"/>
              <a:t>řizení</a:t>
            </a:r>
            <a:r>
              <a:rPr lang="cs-CZ" dirty="0" smtClean="0"/>
              <a:t> NC strojů, mezioperační skladování a doprava</a:t>
            </a:r>
          </a:p>
          <a:p>
            <a:r>
              <a:rPr lang="cs-CZ" dirty="0" smtClean="0"/>
              <a:t>Dnes obráběcí centra, </a:t>
            </a:r>
            <a:r>
              <a:rPr lang="cs-CZ" dirty="0"/>
              <a:t>ú</a:t>
            </a:r>
            <a:r>
              <a:rPr lang="cs-CZ" dirty="0" smtClean="0"/>
              <a:t>bytek </a:t>
            </a:r>
            <a:r>
              <a:rPr lang="cs-CZ" dirty="0" smtClean="0"/>
              <a:t>nekvalifikovaných činností, problém </a:t>
            </a:r>
            <a:r>
              <a:rPr lang="cs-CZ" dirty="0" err="1" smtClean="0"/>
              <a:t>programováníobráběcích</a:t>
            </a:r>
            <a:r>
              <a:rPr lang="cs-CZ" dirty="0" smtClean="0"/>
              <a:t> center a </a:t>
            </a:r>
            <a:r>
              <a:rPr lang="cs-CZ" dirty="0" smtClean="0"/>
              <a:t>analýzy a prodeje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8C5A8-A8C6-4A32-B0A1-CDE03DAB4F7C}" type="slidenum">
              <a:rPr lang="cs-CZ" smtClean="0"/>
              <a:pPr/>
              <a:t>123</a:t>
            </a:fld>
            <a:endParaRPr lang="cs-CZ" smtClean="0"/>
          </a:p>
        </p:txBody>
      </p:sp>
      <p:sp>
        <p:nvSpPr>
          <p:cNvPr id="14643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IS a legislativa</a:t>
            </a:r>
          </a:p>
        </p:txBody>
      </p:sp>
      <p:sp>
        <p:nvSpPr>
          <p:cNvPr id="146436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Ochrana dat kontra přínos ochrany a ztráty ochrany</a:t>
            </a:r>
          </a:p>
        </p:txBody>
      </p:sp>
    </p:spTree>
    <p:extLst>
      <p:ext uri="{BB962C8B-B14F-4D97-AF65-F5344CB8AC3E}">
        <p14:creationId xmlns:p14="http://schemas.microsoft.com/office/powerpoint/2010/main" val="21822243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C4C643-9F72-47FD-B878-F2105E2FEDB5}" type="slidenum">
              <a:rPr lang="cs-CZ" smtClean="0"/>
              <a:pPr/>
              <a:t>124</a:t>
            </a:fld>
            <a:endParaRPr lang="cs-CZ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981075"/>
            <a:ext cx="7772400" cy="3024188"/>
          </a:xfrm>
        </p:spPr>
        <p:txBody>
          <a:bodyPr/>
          <a:lstStyle/>
          <a:p>
            <a:r>
              <a:rPr lang="cs-CZ" sz="3600" smtClean="0"/>
              <a:t>IT a legislativa</a:t>
            </a:r>
            <a:br>
              <a:rPr lang="cs-CZ" sz="3600" smtClean="0"/>
            </a:br>
            <a:r>
              <a:rPr lang="cs-CZ" sz="3600" smtClean="0"/>
              <a:t>Př. problém ochrany osobních dat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mtClean="0">
                <a:solidFill>
                  <a:srgbClr val="898989"/>
                </a:solidFill>
              </a:rPr>
              <a:t>Jak se za cenu velkých ztrát a nežádoucích efektů dosáhne opaku deklarovaného cíle </a:t>
            </a:r>
          </a:p>
        </p:txBody>
      </p:sp>
    </p:spTree>
    <p:extLst>
      <p:ext uri="{BB962C8B-B14F-4D97-AF65-F5344CB8AC3E}">
        <p14:creationId xmlns:p14="http://schemas.microsoft.com/office/powerpoint/2010/main" val="36957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58A9E-501D-4B85-A524-C8989413C27C}" type="slidenum">
              <a:rPr lang="cs-CZ" smtClean="0"/>
              <a:pPr/>
              <a:t>125</a:t>
            </a:fld>
            <a:endParaRPr lang="cs-CZ" smtClean="0"/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cs-CZ" sz="3600" smtClean="0"/>
              <a:t>Takzvaná ochrana osobních dat jako příklad ztráty kvality dat  a chybného řešení 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507413" cy="40322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smtClean="0"/>
              <a:t>Pravidlo: Osobní data se smí shromažďovat, udržovat a používat jen k tomu účelu, ke kterému byla pořízena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smtClean="0"/>
              <a:t>„Řešení“: Vymazat data, pokud není 1 splněno.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cs-CZ" sz="2400" smtClean="0"/>
              <a:t>Příklad zrušení dat  o vydaných receptech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cs-CZ" sz="2400" smtClean="0"/>
              <a:t>Ztrta kvality dat – dostupnosti dat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mtClean="0"/>
              <a:t>Výzva: Chrání to skutečně životní zájmy jednotlivých občanů?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mtClean="0"/>
              <a:t>Zamlčený předpoklad: Tím se podstaně zlepší ochrana osobních dat z hlediska občana</a:t>
            </a:r>
          </a:p>
        </p:txBody>
      </p:sp>
    </p:spTree>
    <p:extLst>
      <p:ext uri="{BB962C8B-B14F-4D97-AF65-F5344CB8AC3E}">
        <p14:creationId xmlns:p14="http://schemas.microsoft.com/office/powerpoint/2010/main" val="16693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2175E-9C32-4FD0-829D-98DB98D4BA6A}" type="slidenum">
              <a:rPr lang="cs-CZ" smtClean="0"/>
              <a:pPr/>
              <a:t>126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Main failure of public information systems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700213"/>
            <a:ext cx="8229600" cy="4321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Should provide crucial services, e.g. access to any important publishable information, and assure personal data security and </a:t>
            </a:r>
            <a:r>
              <a:rPr lang="en-US" sz="2400" b="1" i="1" smtClean="0"/>
              <a:t>also</a:t>
            </a:r>
            <a:r>
              <a:rPr lang="en-US" sz="2400" smtClean="0"/>
              <a:t> other basic human rights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 </a:t>
            </a:r>
          </a:p>
          <a:p>
            <a:pPr algn="ctr" eaLnBrk="1" hangingPunct="1">
              <a:buFontTx/>
              <a:buNone/>
            </a:pPr>
            <a:r>
              <a:rPr lang="cs-CZ" sz="2400" smtClean="0"/>
              <a:t>The systems</a:t>
            </a:r>
            <a:r>
              <a:rPr lang="en-US" sz="2400" smtClean="0"/>
              <a:t>, however, provide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neither personal data security </a:t>
            </a:r>
            <a:r>
              <a:rPr lang="cs-CZ" sz="2400" smtClean="0"/>
              <a:t>, neither access to publishable info</a:t>
            </a: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nor  the quality of crucial services 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Moreover, it threatens some human rights  </a:t>
            </a:r>
          </a:p>
        </p:txBody>
      </p:sp>
    </p:spTree>
    <p:extLst>
      <p:ext uri="{BB962C8B-B14F-4D97-AF65-F5344CB8AC3E}">
        <p14:creationId xmlns:p14="http://schemas.microsoft.com/office/powerpoint/2010/main" val="2826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EE890-0197-4D8B-B7E8-B3431E3EAA13}" type="slidenum">
              <a:rPr lang="cs-CZ" smtClean="0"/>
              <a:pPr/>
              <a:t>127</a:t>
            </a:fld>
            <a:endParaRPr lang="cs-CZ" smtClean="0"/>
          </a:p>
        </p:txBody>
      </p:sp>
      <p:sp>
        <p:nvSpPr>
          <p:cNvPr id="15053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Brute data security rules       implied by laws</a:t>
            </a:r>
            <a:r>
              <a:rPr lang="cs-CZ" smtClean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56882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mtClean="0"/>
              <a:t>Personal data can be collected and  used for the purposes only they were created 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mtClean="0"/>
              <a:t>Any information computed from sensitive (personal) data must be treated as sensitive. </a:t>
            </a:r>
          </a:p>
          <a:p>
            <a:pPr marL="971550" lvl="1" indent="-514350" eaLnBrk="1" hangingPunct="1">
              <a:defRPr/>
            </a:pPr>
            <a:r>
              <a:rPr lang="en-US" smtClean="0"/>
              <a:t>Such information is not open irrespective of its content that could/should be open 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mtClean="0"/>
              <a:t>Any collection of personal data not satisfying previous points must be erased</a:t>
            </a:r>
          </a:p>
        </p:txBody>
      </p:sp>
    </p:spTree>
    <p:extLst>
      <p:ext uri="{BB962C8B-B14F-4D97-AF65-F5344CB8AC3E}">
        <p14:creationId xmlns:p14="http://schemas.microsoft.com/office/powerpoint/2010/main" val="34256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0FB28-DC67-45AD-8619-9BEE03040697}" type="slidenum">
              <a:rPr lang="cs-CZ" smtClean="0"/>
              <a:pPr/>
              <a:t>128</a:t>
            </a:fld>
            <a:endParaRPr lang="cs-CZ" smtClean="0"/>
          </a:p>
        </p:txBody>
      </p:sp>
      <p:sp>
        <p:nvSpPr>
          <p:cNvPr id="151555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Limits of </a:t>
            </a:r>
            <a:r>
              <a:rPr lang="en-US" smtClean="0"/>
              <a:t>brute rules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smtClean="0"/>
              <a:t>Reasons for the rules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600" smtClean="0"/>
              <a:t>(Mis)i</a:t>
            </a:r>
            <a:r>
              <a:rPr lang="en-US" sz="2600" smtClean="0"/>
              <a:t>nterpretation of Universal Declaration of Human Rights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Prejudices of public especially the Big Brother</a:t>
            </a:r>
            <a:r>
              <a:rPr lang="cs-CZ" sz="2600" smtClean="0"/>
              <a:t> hysteria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200" smtClean="0"/>
              <a:t>State has too much information on 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Lobby interests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smtClean="0"/>
              <a:t>Undesirable effects of the rules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The rules </a:t>
            </a:r>
            <a:r>
              <a:rPr lang="cs-CZ" sz="2600" smtClean="0"/>
              <a:t>to some degree protect</a:t>
            </a:r>
            <a:r>
              <a:rPr lang="en-US" sz="2600" smtClean="0"/>
              <a:t> some rights but threaten others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They increase the threats of  Big Godfathers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600" smtClean="0"/>
              <a:t>They</a:t>
            </a:r>
            <a:r>
              <a:rPr lang="en-US" sz="2600" smtClean="0"/>
              <a:t> in principle cannot assure personal data security </a:t>
            </a:r>
          </a:p>
        </p:txBody>
      </p:sp>
    </p:spTree>
    <p:extLst>
      <p:ext uri="{BB962C8B-B14F-4D97-AF65-F5344CB8AC3E}">
        <p14:creationId xmlns:p14="http://schemas.microsoft.com/office/powerpoint/2010/main" val="33901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3DE4A-79B4-4A88-A768-145B9BE6ADD6}" type="slidenum">
              <a:rPr lang="cs-CZ" smtClean="0"/>
              <a:pPr/>
              <a:t>129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785225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Brute rules in action 1</a:t>
            </a:r>
            <a:br>
              <a:rPr lang="en-US" sz="4000" smtClean="0"/>
            </a:br>
            <a:r>
              <a:rPr lang="en-US" sz="2500" smtClean="0"/>
              <a:t>System for the p</a:t>
            </a:r>
            <a:r>
              <a:rPr lang="en-US" sz="2800" smtClean="0"/>
              <a:t>revention of the production of the narcotic Pervitin</a:t>
            </a:r>
          </a:p>
        </p:txBody>
      </p:sp>
      <p:sp>
        <p:nvSpPr>
          <p:cNvPr id="152580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496300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800" smtClean="0"/>
              <a:t>Principle</a:t>
            </a:r>
            <a:r>
              <a:rPr lang="en-US" sz="3000" smtClean="0"/>
              <a:t>:</a:t>
            </a:r>
            <a:r>
              <a:rPr lang="en-US" sz="2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3300" smtClean="0"/>
              <a:t>On line control of the cases, when </a:t>
            </a:r>
            <a:r>
              <a:rPr lang="cs-CZ" sz="3300" smtClean="0"/>
              <a:t>anyone </a:t>
            </a:r>
            <a:r>
              <a:rPr lang="en-US" sz="3300" smtClean="0"/>
              <a:t>has purchased too many drugs containing pseudoefedrin (needed for the production of  the narcotic Pervitin) lately all over the Czech Republic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Personal  ID‘s had  to be used in a database of all drug purchases</a:t>
            </a:r>
            <a:r>
              <a:rPr lang="cs-CZ" sz="2100" smtClean="0"/>
              <a:t>. The data disclose health information.</a:t>
            </a:r>
            <a:endParaRPr lang="en-US" sz="2100" smtClean="0"/>
          </a:p>
        </p:txBody>
      </p:sp>
    </p:spTree>
    <p:extLst>
      <p:ext uri="{BB962C8B-B14F-4D97-AF65-F5344CB8AC3E}">
        <p14:creationId xmlns:p14="http://schemas.microsoft.com/office/powerpoint/2010/main" val="8585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6DF2-A1B5-4C80-96FE-36CF3147BCA5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Instrukce se neošoupou?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18488" cy="511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 smtClean="0"/>
              <a:t>Omyl</a:t>
            </a:r>
            <a:r>
              <a:rPr lang="cs-CZ" sz="2400" smtClean="0"/>
              <a:t>: </a:t>
            </a:r>
            <a:r>
              <a:rPr lang="cs-CZ" sz="2400" b="1" smtClean="0"/>
              <a:t>Instrukce se neošoupou, software tedy také 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smtClean="0"/>
              <a:t>Skutečnost: </a:t>
            </a:r>
            <a:r>
              <a:rPr lang="cs-CZ" sz="2400" smtClean="0"/>
              <a:t>Softwarové systémy se chovají jako složité systémy: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	frekvence selhání sleduje křivku známou z teorie spolehlivosti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sz="2000" i="1" smtClean="0"/>
              <a:t>záběh, provoz, </a:t>
            </a:r>
            <a:r>
              <a:rPr lang="cs-CZ" sz="2000" i="1" smtClean="0">
                <a:solidFill>
                  <a:srgbClr val="FF0000"/>
                </a:solidFill>
              </a:rPr>
              <a:t>opotřebení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sz="2000" i="1" smtClean="0"/>
              <a:t>Provoz vyžaduje stále další úpravy (vylepšení, adaptace na nové platformy), to platí pro informační systémy a kupodivu stále více pro vědecké systémy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smtClean="0"/>
              <a:t>Výzva. </a:t>
            </a:r>
            <a:r>
              <a:rPr lang="cs-CZ" sz="2400" smtClean="0"/>
              <a:t>Po čase se musí systém zahodit nebo přepsat, na to často stačí jen velké podniky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 pokud  systém lze někdy přepisovat po částech (inkrementálně), je to dostupné i menším podnikům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pak ale musí mít SW vhodnou architekturu, dnes obvykle servisní</a:t>
            </a:r>
          </a:p>
        </p:txBody>
      </p:sp>
    </p:spTree>
    <p:extLst>
      <p:ext uri="{BB962C8B-B14F-4D97-AF65-F5344CB8AC3E}">
        <p14:creationId xmlns:p14="http://schemas.microsoft.com/office/powerpoint/2010/main" val="573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DEA74A-8919-4DFE-9421-E32A0FF617D7}" type="slidenum">
              <a:rPr lang="cs-CZ" smtClean="0"/>
              <a:pPr/>
              <a:t>130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785225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Brute rules in action 2</a:t>
            </a:r>
            <a:br>
              <a:rPr lang="en-US" sz="4000" smtClean="0"/>
            </a:br>
            <a:r>
              <a:rPr lang="en-US" sz="2500" smtClean="0"/>
              <a:t>System for the p</a:t>
            </a:r>
            <a:r>
              <a:rPr lang="en-US" sz="2800" smtClean="0"/>
              <a:t>revention of the production of the narcotic Pervitin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496300" cy="4352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800" smtClean="0"/>
              <a:t>Results: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smtClean="0"/>
              <a:t>A very effective use of SOA, effective implementation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smtClean="0"/>
              <a:t>The production of Pervitin was substantially reduced after the system had started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smtClean="0"/>
              <a:t>Potential opportunities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900" smtClean="0"/>
              <a:t>On-line prevention of improper medication, it could save a lot of lives</a:t>
            </a:r>
            <a:r>
              <a:rPr lang="cs-CZ" sz="1900" smtClean="0"/>
              <a:t> (hundreds, maybe thousands in Czech Rep.) and prevent hundreds of thousands health damages (estimations for USA 50000 and 1.2 milions a year respectively)</a:t>
            </a:r>
            <a:endParaRPr lang="en-US" sz="190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900" smtClean="0"/>
              <a:t>Evaluation of health institution (hospitals)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900" smtClean="0"/>
              <a:t>Optimization of health expenses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900" smtClean="0"/>
              <a:t>Epidemic prevention and control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900" smtClean="0"/>
              <a:t>Support of medical research and the on line control of  the  drug use effectiveness</a:t>
            </a:r>
            <a:r>
              <a:rPr lang="cs-CZ" sz="1900" smtClean="0"/>
              <a:t>, </a:t>
            </a:r>
            <a:r>
              <a:rPr lang="en-US" sz="1900" smtClean="0"/>
              <a:t>Etc </a:t>
            </a:r>
          </a:p>
        </p:txBody>
      </p:sp>
    </p:spTree>
    <p:extLst>
      <p:ext uri="{BB962C8B-B14F-4D97-AF65-F5344CB8AC3E}">
        <p14:creationId xmlns:p14="http://schemas.microsoft.com/office/powerpoint/2010/main" val="31496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82C9FF-7551-4E6C-A80E-DD46AC5CBBDC}" type="slidenum">
              <a:rPr lang="cs-CZ" smtClean="0"/>
              <a:pPr/>
              <a:t>131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Brute data security rules in action 3  </a:t>
            </a:r>
            <a:br>
              <a:rPr lang="en-US" sz="4000" smtClean="0"/>
            </a:br>
            <a:endParaRPr lang="en-US" sz="2800" smtClean="0"/>
          </a:p>
        </p:txBody>
      </p:sp>
      <p:sp>
        <p:nvSpPr>
          <p:cNvPr id="154628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800" smtClean="0"/>
              <a:t>Pity end</a:t>
            </a:r>
            <a:r>
              <a:rPr lang="cs-CZ" sz="3800" smtClean="0"/>
              <a:t> of the system</a:t>
            </a:r>
            <a:r>
              <a:rPr lang="en-US" sz="3800" smtClean="0"/>
              <a:t>: </a:t>
            </a:r>
            <a:r>
              <a:rPr lang="en-US" sz="3400" smtClean="0"/>
              <a:t>The system was forbidden as its database did not comply with the </a:t>
            </a:r>
            <a:r>
              <a:rPr lang="cs-CZ" sz="3400" smtClean="0"/>
              <a:t>brute </a:t>
            </a:r>
            <a:r>
              <a:rPr lang="en-US" sz="3400" smtClean="0"/>
              <a:t>rules </a:t>
            </a:r>
          </a:p>
          <a:p>
            <a:pPr eaLnBrk="1" hangingPunct="1">
              <a:lnSpc>
                <a:spcPct val="80000"/>
              </a:lnSpc>
            </a:pPr>
            <a:r>
              <a:rPr lang="en-US" sz="3400" smtClean="0"/>
              <a:t>Consequences </a:t>
            </a:r>
            <a:endParaRPr lang="cs-CZ" sz="3400" smtClean="0"/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200" i="1" smtClean="0"/>
              <a:t>The production of Pervitin was resumed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500" smtClean="0"/>
              <a:t>Tragedies of drug consumers and their families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500" smtClean="0"/>
              <a:t>Growing power of criminal structures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300" i="1" smtClean="0"/>
              <a:t>The opportunities were lost</a:t>
            </a:r>
            <a:endParaRPr lang="cs-CZ" sz="3300" i="1" smtClean="0"/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500" smtClean="0"/>
              <a:t>Lost lives due to a wrong cure (not too small number of cases, comparable with the number of deaths in traffic incidents)</a:t>
            </a:r>
            <a:endParaRPr lang="en-US" sz="2900" smtClean="0"/>
          </a:p>
        </p:txBody>
      </p:sp>
    </p:spTree>
    <p:extLst>
      <p:ext uri="{BB962C8B-B14F-4D97-AF65-F5344CB8AC3E}">
        <p14:creationId xmlns:p14="http://schemas.microsoft.com/office/powerpoint/2010/main" val="39733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703A2F-F8F6-4469-B915-1D6F2B3F7862}" type="slidenum">
              <a:rPr lang="cs-CZ" smtClean="0"/>
              <a:pPr/>
              <a:t>132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Brute data security rules in action 4  </a:t>
            </a:r>
            <a:br>
              <a:rPr lang="en-US" sz="4000" smtClean="0"/>
            </a:br>
            <a:endParaRPr lang="en-US" sz="2800" smtClean="0"/>
          </a:p>
        </p:txBody>
      </p:sp>
      <p:sp>
        <p:nvSpPr>
          <p:cNvPr id="155652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800" smtClean="0"/>
              <a:t>Hidden consequences: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400" smtClean="0"/>
              <a:t>The analysis of the huge amount of data collected by health assurance institution  and health institutions is blocked,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The above opportunities are missed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The physicians and health institutions are not properly informed on patients health and medications and their effects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People are induced to apply improper security disciplines (not to use info critical for patients)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Many  cure procedures are needlessly repeated</a:t>
            </a:r>
          </a:p>
        </p:txBody>
      </p:sp>
    </p:spTree>
    <p:extLst>
      <p:ext uri="{BB962C8B-B14F-4D97-AF65-F5344CB8AC3E}">
        <p14:creationId xmlns:p14="http://schemas.microsoft.com/office/powerpoint/2010/main" val="40943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A696B-87B6-4C10-8C6A-39796908458A}" type="slidenum">
              <a:rPr lang="cs-CZ" smtClean="0"/>
              <a:pPr/>
              <a:t>133</a:t>
            </a:fld>
            <a:endParaRPr lang="cs-CZ" smtClean="0"/>
          </a:p>
        </p:txBody>
      </p:sp>
      <p:sp>
        <p:nvSpPr>
          <p:cNvPr id="156675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Summary of brute rules</a:t>
            </a:r>
            <a:r>
              <a:rPr lang="cs-CZ" smtClean="0"/>
              <a:t> effects</a:t>
            </a:r>
            <a:endParaRPr lang="en-AU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smtClean="0"/>
              <a:t>The effects of the rules are the negations of declared goals as they threaten some rights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The effects jeopardized lives or health of patients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smtClean="0"/>
              <a:t>It threat</a:t>
            </a:r>
            <a:r>
              <a:rPr lang="cs-CZ" sz="2000" smtClean="0"/>
              <a:t>ens</a:t>
            </a:r>
            <a:r>
              <a:rPr lang="en-US" sz="2000" smtClean="0"/>
              <a:t> the right for live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Some open information is not available although it should be </a:t>
            </a:r>
            <a:r>
              <a:rPr lang="cs-CZ" sz="2400" smtClean="0"/>
              <a:t>used </a:t>
            </a:r>
            <a:r>
              <a:rPr lang="en-US" sz="2400" smtClean="0"/>
              <a:t>to evaluate/access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Aspects of the health care quality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Epidemic information</a:t>
            </a:r>
            <a:endParaRPr lang="cs-CZ" sz="200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smtClean="0"/>
              <a:t>Etc.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People must invest into health more than necessary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Personal data leakage prevention is not substantially enhanced by the current data security regulations as there are many data leakage channels</a:t>
            </a:r>
            <a:r>
              <a:rPr lang="cs-CZ" sz="2400" smtClean="0"/>
              <a:t>. People and majorities  are not aware of it.</a:t>
            </a:r>
            <a:endParaRPr lang="en-AU" sz="2400" smtClean="0"/>
          </a:p>
        </p:txBody>
      </p:sp>
    </p:spTree>
    <p:extLst>
      <p:ext uri="{BB962C8B-B14F-4D97-AF65-F5344CB8AC3E}">
        <p14:creationId xmlns:p14="http://schemas.microsoft.com/office/powerpoint/2010/main" val="31805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C11B8-13BC-4F58-A3CF-1B121ACA754D}" type="slidenum">
              <a:rPr lang="cs-CZ" smtClean="0"/>
              <a:pPr/>
              <a:t>134</a:t>
            </a:fld>
            <a:endParaRPr lang="cs-CZ" smtClean="0"/>
          </a:p>
        </p:txBody>
      </p:sp>
      <p:sp>
        <p:nvSpPr>
          <p:cNvPr id="15769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data leakage channels</a:t>
            </a:r>
            <a:endParaRPr lang="cs-CZ" smtClean="0"/>
          </a:p>
        </p:txBody>
      </p:sp>
      <p:sp>
        <p:nvSpPr>
          <p:cNvPr id="157700" name="Zástupný symbol pro obsah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85225" cy="5256212"/>
          </a:xfrm>
        </p:spPr>
        <p:txBody>
          <a:bodyPr/>
          <a:lstStyle/>
          <a:p>
            <a:pPr eaLnBrk="1" hangingPunct="1"/>
            <a:r>
              <a:rPr lang="en-US" sz="2400" smtClean="0"/>
              <a:t>Open data state institutions (land or enterprise registers, ….), data leakages from state institutions</a:t>
            </a:r>
          </a:p>
          <a:p>
            <a:pPr eaLnBrk="1" hangingPunct="1"/>
            <a:r>
              <a:rPr lang="en-US" sz="2400" smtClean="0"/>
              <a:t>Financial institutions, e-commerce, etc </a:t>
            </a:r>
          </a:p>
          <a:p>
            <a:pPr eaLnBrk="1" hangingPunct="1"/>
            <a:r>
              <a:rPr lang="en-US" sz="2400" smtClean="0"/>
              <a:t>Social software and generally Internet if somebody is not careful enough,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It is often very difficult to be careful enough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Dangerous habits </a:t>
            </a:r>
          </a:p>
          <a:p>
            <a:pPr eaLnBrk="1" hangingPunct="1"/>
            <a:r>
              <a:rPr lang="en-US" sz="2400" smtClean="0"/>
              <a:t>Mobile phones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Can be tapped or monitored, even from satellites (positions, the communication can be decoded, ...)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Log files at the operators of mobiles</a:t>
            </a:r>
          </a:p>
          <a:p>
            <a:pPr eaLnBrk="1" hangingPunct="1"/>
            <a:r>
              <a:rPr lang="en-US" sz="2400" smtClean="0"/>
              <a:t>Servers are not fully immune against hacker attacks,</a:t>
            </a:r>
          </a:p>
          <a:p>
            <a:pPr eaLnBrk="1" hangingPunct="1"/>
            <a:r>
              <a:rPr lang="en-US" sz="2400" smtClean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740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3D6E4-8FD2-4066-A598-8300B34C25A3}" type="slidenum">
              <a:rPr lang="cs-CZ" smtClean="0"/>
              <a:pPr/>
              <a:t>135</a:t>
            </a:fld>
            <a:endParaRPr lang="cs-CZ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930400"/>
          </a:xfrm>
        </p:spPr>
        <p:txBody>
          <a:bodyPr/>
          <a:lstStyle/>
          <a:p>
            <a:r>
              <a:rPr lang="en-US" sz="4000" smtClean="0"/>
              <a:t>Great fina</a:t>
            </a:r>
            <a:r>
              <a:rPr lang="cs-CZ" sz="4000" smtClean="0"/>
              <a:t>n</a:t>
            </a:r>
            <a:r>
              <a:rPr lang="en-US" sz="4000" smtClean="0"/>
              <a:t>cial data leakage, German government must act against crime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r>
              <a:rPr lang="en-US" smtClean="0"/>
              <a:t>German government has bought and will again buy disks with financial data of Swiss banks to prevent tasks evasions of German citizens</a:t>
            </a:r>
            <a:r>
              <a:rPr 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8EA09-0E75-49C8-AB18-62684AC52201}" type="slidenum">
              <a:rPr lang="cs-CZ" smtClean="0"/>
              <a:pPr/>
              <a:t>136</a:t>
            </a:fld>
            <a:endParaRPr lang="cs-CZ" smtClean="0"/>
          </a:p>
        </p:txBody>
      </p:sp>
      <p:sp>
        <p:nvSpPr>
          <p:cNvPr id="15974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security and education</a:t>
            </a:r>
          </a:p>
        </p:txBody>
      </p:sp>
      <p:sp>
        <p:nvSpPr>
          <p:cNvPr id="159748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4713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Issues and effects similar to those discussed above,  </a:t>
            </a:r>
          </a:p>
          <a:p>
            <a:pPr lvl="2" eaLnBrk="1" hangingPunct="1"/>
            <a:r>
              <a:rPr lang="en-US" sz="2000" smtClean="0"/>
              <a:t>especially important in post-communistic countries, </a:t>
            </a:r>
          </a:p>
          <a:p>
            <a:pPr lvl="2" eaLnBrk="1" hangingPunct="1"/>
            <a:r>
              <a:rPr lang="en-US" sz="2000" smtClean="0"/>
              <a:t>Obama and others complain on U.S. education quality</a:t>
            </a:r>
          </a:p>
          <a:p>
            <a:pPr lvl="1" eaLnBrk="1" hangingPunct="1"/>
            <a:r>
              <a:rPr lang="en-US" sz="2400" smtClean="0"/>
              <a:t>What schools and study profiles should be preferred</a:t>
            </a:r>
          </a:p>
          <a:p>
            <a:pPr lvl="2" eaLnBrk="1" hangingPunct="1"/>
            <a:r>
              <a:rPr lang="en-US" smtClean="0"/>
              <a:t> </a:t>
            </a:r>
            <a:r>
              <a:rPr lang="en-US" sz="2000" smtClean="0"/>
              <a:t>Measure: What schools  have the most successful graduates/alumni according to the criteria of individual evaluators.</a:t>
            </a:r>
          </a:p>
          <a:p>
            <a:pPr lvl="2" eaLnBrk="1" hangingPunct="1"/>
            <a:r>
              <a:rPr lang="en-US" sz="2000" smtClean="0"/>
              <a:t>What education profiles are the most successful ones</a:t>
            </a:r>
          </a:p>
          <a:p>
            <a:pPr lvl="1" eaLnBrk="1" hangingPunct="1"/>
            <a:r>
              <a:rPr lang="en-US" sz="2400" smtClean="0"/>
              <a:t>Problem of STEM (science, technology, engineering, mathematics) education </a:t>
            </a:r>
          </a:p>
          <a:p>
            <a:pPr lvl="2" eaLnBrk="1" hangingPunct="1"/>
            <a:r>
              <a:rPr lang="en-US" sz="2000" smtClean="0"/>
              <a:t>falling popularity, </a:t>
            </a:r>
          </a:p>
          <a:p>
            <a:pPr lvl="2" eaLnBrk="1" hangingPunct="1"/>
            <a:r>
              <a:rPr lang="en-US" sz="2000" smtClean="0"/>
              <a:t>what are the STEM job perspectives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21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3BE12-337E-4B21-A933-7149B7849B0F}" type="slidenum">
              <a:rPr lang="cs-CZ" smtClean="0"/>
              <a:pPr/>
              <a:t>137</a:t>
            </a:fld>
            <a:endParaRPr lang="cs-CZ" smtClean="0"/>
          </a:p>
        </p:txBody>
      </p:sp>
      <p:sp>
        <p:nvSpPr>
          <p:cNvPr id="160771" name="Nadpis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Data security rules threaten            basic human rights in education</a:t>
            </a:r>
            <a:endParaRPr lang="cs-CZ" sz="4000" smtClean="0"/>
          </a:p>
        </p:txBody>
      </p:sp>
      <p:sp>
        <p:nvSpPr>
          <p:cNvPr id="160772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en-US" sz="2400" smtClean="0"/>
              <a:t>It is difficult for people to decide  properly, it is dangerous to the prosperity of whole society</a:t>
            </a:r>
          </a:p>
          <a:p>
            <a:pPr lvl="1" eaLnBrk="1" hangingPunct="1"/>
            <a:r>
              <a:rPr lang="en-US" sz="2000" smtClean="0"/>
              <a:t>Lack of needed professions, decay of basic </a:t>
            </a:r>
            <a:r>
              <a:rPr lang="cs-CZ" sz="2000" smtClean="0"/>
              <a:t>education </a:t>
            </a:r>
            <a:r>
              <a:rPr lang="en-US" sz="2000" smtClean="0"/>
              <a:t>services</a:t>
            </a:r>
            <a:r>
              <a:rPr lang="cs-CZ" sz="2000" smtClean="0"/>
              <a:t>, </a:t>
            </a:r>
            <a:r>
              <a:rPr lang="en-US" sz="2000" smtClean="0"/>
              <a:t>fall of the quality of education</a:t>
            </a:r>
          </a:p>
          <a:p>
            <a:pPr lvl="1" eaLnBrk="1" hangingPunct="1"/>
            <a:r>
              <a:rPr lang="en-US" sz="2000" smtClean="0"/>
              <a:t>International competition issues</a:t>
            </a:r>
          </a:p>
          <a:p>
            <a:pPr eaLnBrk="1" hangingPunct="1"/>
            <a:r>
              <a:rPr lang="en-US" sz="2400" smtClean="0"/>
              <a:t>The investments into education are not optimal, attempts to introduce school-fees</a:t>
            </a:r>
          </a:p>
          <a:p>
            <a:pPr eaLnBrk="1" hangingPunct="1"/>
            <a:r>
              <a:rPr lang="en-US" sz="2400" smtClean="0"/>
              <a:t>Lost talents (i.e. it is in fact equal to </a:t>
            </a:r>
            <a:r>
              <a:rPr lang="cs-CZ" sz="2400" smtClean="0"/>
              <a:t>the </a:t>
            </a:r>
            <a:r>
              <a:rPr lang="en-US" sz="2400" smtClean="0"/>
              <a:t>vasting </a:t>
            </a:r>
            <a:r>
              <a:rPr lang="cs-CZ" sz="2400" smtClean="0"/>
              <a:t>of </a:t>
            </a:r>
            <a:r>
              <a:rPr lang="en-US" sz="2400" smtClean="0"/>
              <a:t>a limited natural resource) </a:t>
            </a:r>
          </a:p>
          <a:p>
            <a:pPr eaLnBrk="1" hangingPunct="1"/>
            <a:r>
              <a:rPr lang="en-US" sz="2400" smtClean="0"/>
              <a:t>Danger of social instability </a:t>
            </a:r>
          </a:p>
        </p:txBody>
      </p:sp>
    </p:spTree>
    <p:extLst>
      <p:ext uri="{BB962C8B-B14F-4D97-AF65-F5344CB8AC3E}">
        <p14:creationId xmlns:p14="http://schemas.microsoft.com/office/powerpoint/2010/main" val="3926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2E844F-D46F-45A9-AC45-D162F2669F0D}" type="slidenum">
              <a:rPr lang="cs-CZ" smtClean="0"/>
              <a:pPr/>
              <a:t>138</a:t>
            </a:fld>
            <a:endParaRPr lang="cs-CZ" smtClean="0"/>
          </a:p>
        </p:txBody>
      </p:sp>
      <p:sp>
        <p:nvSpPr>
          <p:cNvPr id="161795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Other </a:t>
            </a:r>
            <a:r>
              <a:rPr lang="cs-CZ" sz="4000" smtClean="0"/>
              <a:t>consequences </a:t>
            </a:r>
            <a:r>
              <a:rPr lang="en-US" sz="4000" smtClean="0"/>
              <a:t>of improper data security procedures</a:t>
            </a:r>
            <a:endParaRPr lang="cs-CZ" sz="4000" smtClean="0"/>
          </a:p>
        </p:txBody>
      </p:sp>
      <p:sp>
        <p:nvSpPr>
          <p:cNvPr id="161796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Macroeconomic data</a:t>
            </a:r>
          </a:p>
          <a:p>
            <a:pPr lvl="1" eaLnBrk="1" hangingPunct="1"/>
            <a:r>
              <a:rPr lang="en-US" smtClean="0"/>
              <a:t>Monopoly of analytical firms, the firms</a:t>
            </a:r>
            <a:r>
              <a:rPr lang="cs-CZ" smtClean="0"/>
              <a:t>, </a:t>
            </a:r>
            <a:r>
              <a:rPr lang="en-US" smtClean="0"/>
              <a:t>however</a:t>
            </a:r>
            <a:r>
              <a:rPr lang="cs-CZ" smtClean="0"/>
              <a:t>,</a:t>
            </a:r>
            <a:r>
              <a:rPr lang="en-US" smtClean="0"/>
              <a:t> have failed to forecast coming crisis</a:t>
            </a:r>
          </a:p>
          <a:p>
            <a:pPr lvl="1" eaLnBrk="1" hangingPunct="1"/>
            <a:r>
              <a:rPr lang="en-US" smtClean="0"/>
              <a:t>State organizations have failed as  well</a:t>
            </a:r>
          </a:p>
          <a:p>
            <a:pPr eaLnBrk="1" hangingPunct="1"/>
            <a:r>
              <a:rPr lang="en-US" smtClean="0"/>
              <a:t>Copyright practices</a:t>
            </a:r>
          </a:p>
          <a:p>
            <a:pPr lvl="1" eaLnBrk="1" hangingPunct="1"/>
            <a:r>
              <a:rPr lang="en-US" smtClean="0"/>
              <a:t>Monopoly of large editors</a:t>
            </a:r>
          </a:p>
          <a:p>
            <a:pPr lvl="1" eaLnBrk="1" hangingPunct="1"/>
            <a:r>
              <a:rPr lang="en-US" smtClean="0"/>
              <a:t>Copyright transfers from people to companies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19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1B4BA-9CA3-4CDA-8FD2-B9C0B54BDAB6}" type="slidenum">
              <a:rPr lang="cs-CZ" smtClean="0"/>
              <a:pPr/>
              <a:t>139</a:t>
            </a:fld>
            <a:endParaRPr lang="cs-CZ" smtClean="0"/>
          </a:p>
        </p:txBody>
      </p:sp>
      <p:sp>
        <p:nvSpPr>
          <p:cNvPr id="162819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The </a:t>
            </a:r>
            <a:r>
              <a:rPr lang="cs-CZ" sz="4000" smtClean="0"/>
              <a:t>brute </a:t>
            </a:r>
            <a:r>
              <a:rPr lang="en-US" sz="4000" smtClean="0"/>
              <a:t>rules threaten whole IT</a:t>
            </a:r>
          </a:p>
        </p:txBody>
      </p:sp>
      <p:sp>
        <p:nvSpPr>
          <p:cNvPr id="162820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cs-CZ" sz="2800" smtClean="0"/>
              <a:t>brute </a:t>
            </a:r>
            <a:r>
              <a:rPr lang="en-US" sz="2800" smtClean="0"/>
              <a:t>data security rules reduce</a:t>
            </a:r>
            <a:r>
              <a:rPr lang="cs-CZ" sz="2800" smtClean="0"/>
              <a:t> in fact </a:t>
            </a:r>
            <a:r>
              <a:rPr lang="en-US" sz="2800" smtClean="0"/>
              <a:t> substantially the data quality, </a:t>
            </a:r>
          </a:p>
          <a:p>
            <a:pPr eaLnBrk="1" hangingPunct="1"/>
            <a:r>
              <a:rPr lang="cs-CZ" sz="2800" smtClean="0"/>
              <a:t>I</a:t>
            </a:r>
            <a:r>
              <a:rPr lang="en-US" sz="2800" smtClean="0"/>
              <a:t>t seems to be the bottleneck of many crucial IT projects</a:t>
            </a:r>
          </a:p>
          <a:p>
            <a:pPr lvl="1" eaLnBrk="1" hangingPunct="1"/>
            <a:r>
              <a:rPr lang="en-US" sz="2400" smtClean="0"/>
              <a:t>The effects of the projects cannot be bettered unless the rules are changed</a:t>
            </a:r>
          </a:p>
          <a:p>
            <a:pPr lvl="1" eaLnBrk="1" hangingPunct="1"/>
            <a:r>
              <a:rPr lang="en-US" sz="2400" smtClean="0"/>
              <a:t>Many aims </a:t>
            </a:r>
            <a:r>
              <a:rPr lang="cs-CZ" sz="2400" smtClean="0"/>
              <a:t>of IT </a:t>
            </a:r>
            <a:r>
              <a:rPr lang="en-US" sz="2400" smtClean="0"/>
              <a:t>cannot be then achieved irrespective massive investments</a:t>
            </a:r>
          </a:p>
          <a:p>
            <a:pPr eaLnBrk="1" hangingPunct="1"/>
            <a:r>
              <a:rPr lang="en-US" sz="2800" smtClean="0"/>
              <a:t>It is a danger for the whole</a:t>
            </a:r>
            <a:r>
              <a:rPr lang="cs-CZ" sz="2800" smtClean="0"/>
              <a:t> IT (</a:t>
            </a:r>
            <a:r>
              <a:rPr lang="en-US" sz="2800" smtClean="0"/>
              <a:t>informatics</a:t>
            </a:r>
            <a:r>
              <a:rPr lang="cs-CZ" sz="2800" smtClean="0"/>
              <a:t>)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3859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B640F-CEE6-471D-97A6-A7451B49610B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82947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9D9C81-1DAE-407E-972B-55D1F45FD0B2}" type="slidenum">
              <a:rPr lang="cs-CZ" sz="1400"/>
              <a:pPr algn="r"/>
              <a:t>14</a:t>
            </a:fld>
            <a:endParaRPr lang="cs-CZ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188913"/>
            <a:ext cx="89789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Vanová křivka. I SW se opotřebí</a:t>
            </a:r>
            <a:br>
              <a:rPr lang="cs-CZ" dirty="0" smtClean="0"/>
            </a:br>
            <a:r>
              <a:rPr lang="cs-CZ" sz="3600" dirty="0" smtClean="0"/>
              <a:t>platí zvláště pro IS a </a:t>
            </a:r>
            <a:r>
              <a:rPr lang="cs-CZ" sz="3600" dirty="0" err="1" smtClean="0"/>
              <a:t>human</a:t>
            </a:r>
            <a:r>
              <a:rPr lang="cs-CZ" sz="3600" dirty="0" smtClean="0"/>
              <a:t> </a:t>
            </a:r>
            <a:r>
              <a:rPr lang="cs-CZ" sz="3600" dirty="0" err="1" smtClean="0"/>
              <a:t>oriented</a:t>
            </a:r>
            <a:r>
              <a:rPr lang="cs-CZ" sz="3600" dirty="0" smtClean="0"/>
              <a:t> SW</a:t>
            </a:r>
            <a:endParaRPr lang="cs-CZ" dirty="0" smtClean="0"/>
          </a:p>
        </p:txBody>
      </p:sp>
      <p:pic>
        <p:nvPicPr>
          <p:cNvPr id="8294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628775"/>
            <a:ext cx="6480175" cy="4467225"/>
          </a:xfrm>
          <a:solidFill>
            <a:schemeClr val="tx1"/>
          </a:solidFill>
        </p:spPr>
      </p:pic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2051050" y="4724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Záběh</a:t>
            </a:r>
          </a:p>
        </p:txBody>
      </p:sp>
      <p:sp>
        <p:nvSpPr>
          <p:cNvPr id="82951" name="Text Box 5"/>
          <p:cNvSpPr txBox="1">
            <a:spLocks noChangeArrowheads="1"/>
          </p:cNvSpPr>
          <p:nvPr/>
        </p:nvSpPr>
        <p:spPr bwMode="auto">
          <a:xfrm>
            <a:off x="5940425" y="47244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Opotřebeno</a:t>
            </a:r>
          </a:p>
        </p:txBody>
      </p:sp>
      <p:sp>
        <p:nvSpPr>
          <p:cNvPr id="82952" name="Flowchart: Connector 8"/>
          <p:cNvSpPr>
            <a:spLocks noChangeArrowheads="1"/>
          </p:cNvSpPr>
          <p:nvPr/>
        </p:nvSpPr>
        <p:spPr bwMode="auto">
          <a:xfrm>
            <a:off x="4140200" y="3141663"/>
            <a:ext cx="385763" cy="357187"/>
          </a:xfrm>
          <a:prstGeom prst="flowChartConnector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3" name="Flowchart: Connector 9"/>
          <p:cNvSpPr>
            <a:spLocks noChangeArrowheads="1"/>
          </p:cNvSpPr>
          <p:nvPr/>
        </p:nvSpPr>
        <p:spPr bwMode="auto">
          <a:xfrm>
            <a:off x="2500313" y="3929063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4" name="Flowchart: Connector 10"/>
          <p:cNvSpPr>
            <a:spLocks noChangeArrowheads="1"/>
          </p:cNvSpPr>
          <p:nvPr/>
        </p:nvSpPr>
        <p:spPr bwMode="auto">
          <a:xfrm>
            <a:off x="2000250" y="3286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5" name="Flowchart: Connector 11"/>
          <p:cNvSpPr>
            <a:spLocks noChangeArrowheads="1"/>
          </p:cNvSpPr>
          <p:nvPr/>
        </p:nvSpPr>
        <p:spPr bwMode="auto">
          <a:xfrm>
            <a:off x="3000375" y="428625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6" name="Flowchart: Connector 12"/>
          <p:cNvSpPr>
            <a:spLocks noChangeArrowheads="1"/>
          </p:cNvSpPr>
          <p:nvPr/>
        </p:nvSpPr>
        <p:spPr bwMode="auto">
          <a:xfrm>
            <a:off x="2043113" y="40005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7" name="Flowchart: Connector 13"/>
          <p:cNvSpPr>
            <a:spLocks noChangeArrowheads="1"/>
          </p:cNvSpPr>
          <p:nvPr/>
        </p:nvSpPr>
        <p:spPr bwMode="auto">
          <a:xfrm>
            <a:off x="3357563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8" name="Flowchart: Connector 14"/>
          <p:cNvSpPr>
            <a:spLocks noChangeArrowheads="1"/>
          </p:cNvSpPr>
          <p:nvPr/>
        </p:nvSpPr>
        <p:spPr bwMode="auto">
          <a:xfrm>
            <a:off x="3571875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59" name="Flowchart: Connector 15"/>
          <p:cNvSpPr>
            <a:spLocks noChangeArrowheads="1"/>
          </p:cNvSpPr>
          <p:nvPr/>
        </p:nvSpPr>
        <p:spPr bwMode="auto">
          <a:xfrm>
            <a:off x="4286250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0" name="Flowchart: Connector 16"/>
          <p:cNvSpPr>
            <a:spLocks noChangeArrowheads="1"/>
          </p:cNvSpPr>
          <p:nvPr/>
        </p:nvSpPr>
        <p:spPr bwMode="auto">
          <a:xfrm>
            <a:off x="3929063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1" name="Flowchart: Connector 17"/>
          <p:cNvSpPr>
            <a:spLocks noChangeArrowheads="1"/>
          </p:cNvSpPr>
          <p:nvPr/>
        </p:nvSpPr>
        <p:spPr bwMode="auto">
          <a:xfrm>
            <a:off x="450056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2" name="Flowchart: Connector 18"/>
          <p:cNvSpPr>
            <a:spLocks noChangeArrowheads="1"/>
          </p:cNvSpPr>
          <p:nvPr/>
        </p:nvSpPr>
        <p:spPr bwMode="auto">
          <a:xfrm>
            <a:off x="478631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3" name="Flowchart: Connector 19"/>
          <p:cNvSpPr>
            <a:spLocks noChangeArrowheads="1"/>
          </p:cNvSpPr>
          <p:nvPr/>
        </p:nvSpPr>
        <p:spPr bwMode="auto">
          <a:xfrm>
            <a:off x="5143500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4" name="Flowchart: Connector 20"/>
          <p:cNvSpPr>
            <a:spLocks noChangeArrowheads="1"/>
          </p:cNvSpPr>
          <p:nvPr/>
        </p:nvSpPr>
        <p:spPr bwMode="auto">
          <a:xfrm>
            <a:off x="4929188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5" name="Flowchart: Connector 21"/>
          <p:cNvSpPr>
            <a:spLocks noChangeArrowheads="1"/>
          </p:cNvSpPr>
          <p:nvPr/>
        </p:nvSpPr>
        <p:spPr bwMode="auto">
          <a:xfrm>
            <a:off x="5643563" y="45720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6" name="Flowchart: Connector 22"/>
          <p:cNvSpPr>
            <a:spLocks noChangeArrowheads="1"/>
          </p:cNvSpPr>
          <p:nvPr/>
        </p:nvSpPr>
        <p:spPr bwMode="auto">
          <a:xfrm>
            <a:off x="6072188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7" name="Flowchart: Connector 23"/>
          <p:cNvSpPr>
            <a:spLocks noChangeArrowheads="1"/>
          </p:cNvSpPr>
          <p:nvPr/>
        </p:nvSpPr>
        <p:spPr bwMode="auto">
          <a:xfrm>
            <a:off x="6143625" y="40005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8" name="Flowchart: Connector 24"/>
          <p:cNvSpPr>
            <a:spLocks noChangeArrowheads="1"/>
          </p:cNvSpPr>
          <p:nvPr/>
        </p:nvSpPr>
        <p:spPr bwMode="auto">
          <a:xfrm>
            <a:off x="535781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69" name="Flowchart: Connector 25"/>
          <p:cNvSpPr>
            <a:spLocks noChangeArrowheads="1"/>
          </p:cNvSpPr>
          <p:nvPr/>
        </p:nvSpPr>
        <p:spPr bwMode="auto">
          <a:xfrm>
            <a:off x="6572250" y="40719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i="1"/>
          </a:p>
        </p:txBody>
      </p:sp>
      <p:sp>
        <p:nvSpPr>
          <p:cNvPr id="82970" name="Text Box 6"/>
          <p:cNvSpPr txBox="1">
            <a:spLocks noChangeArrowheads="1"/>
          </p:cNvSpPr>
          <p:nvPr/>
        </p:nvSpPr>
        <p:spPr bwMode="auto">
          <a:xfrm>
            <a:off x="3048000" y="4800600"/>
            <a:ext cx="2819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1600" i="1"/>
              <a:t>     Stálá úroveň selhání</a:t>
            </a:r>
          </a:p>
        </p:txBody>
      </p:sp>
      <p:sp>
        <p:nvSpPr>
          <p:cNvPr id="82971" name="Line 28"/>
          <p:cNvSpPr>
            <a:spLocks noChangeShapeType="1"/>
          </p:cNvSpPr>
          <p:nvPr/>
        </p:nvSpPr>
        <p:spPr bwMode="auto">
          <a:xfrm>
            <a:off x="3059113" y="443706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2" name="Line 29"/>
          <p:cNvSpPr>
            <a:spLocks noChangeShapeType="1"/>
          </p:cNvSpPr>
          <p:nvPr/>
        </p:nvSpPr>
        <p:spPr bwMode="auto">
          <a:xfrm flipV="1">
            <a:off x="3419475" y="4508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3" name="Line 30"/>
          <p:cNvSpPr>
            <a:spLocks noChangeShapeType="1"/>
          </p:cNvSpPr>
          <p:nvPr/>
        </p:nvSpPr>
        <p:spPr bwMode="auto">
          <a:xfrm>
            <a:off x="3635375" y="4508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4" name="Line 31"/>
          <p:cNvSpPr>
            <a:spLocks noChangeShapeType="1"/>
          </p:cNvSpPr>
          <p:nvPr/>
        </p:nvSpPr>
        <p:spPr bwMode="auto">
          <a:xfrm>
            <a:off x="3995738" y="45085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5" name="Line 32"/>
          <p:cNvSpPr>
            <a:spLocks noChangeShapeType="1"/>
          </p:cNvSpPr>
          <p:nvPr/>
        </p:nvSpPr>
        <p:spPr bwMode="auto">
          <a:xfrm flipV="1">
            <a:off x="4356100" y="4508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6" name="Line 33"/>
          <p:cNvSpPr>
            <a:spLocks noChangeShapeType="1"/>
          </p:cNvSpPr>
          <p:nvPr/>
        </p:nvSpPr>
        <p:spPr bwMode="auto">
          <a:xfrm flipV="1">
            <a:off x="4572000" y="4437063"/>
            <a:ext cx="2873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7" name="Line 34"/>
          <p:cNvSpPr>
            <a:spLocks noChangeShapeType="1"/>
          </p:cNvSpPr>
          <p:nvPr/>
        </p:nvSpPr>
        <p:spPr bwMode="auto">
          <a:xfrm>
            <a:off x="4859338" y="4437063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8" name="Line 35"/>
          <p:cNvSpPr>
            <a:spLocks noChangeShapeType="1"/>
          </p:cNvSpPr>
          <p:nvPr/>
        </p:nvSpPr>
        <p:spPr bwMode="auto">
          <a:xfrm flipV="1">
            <a:off x="5003800" y="4508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79" name="Line 36"/>
          <p:cNvSpPr>
            <a:spLocks noChangeShapeType="1"/>
          </p:cNvSpPr>
          <p:nvPr/>
        </p:nvSpPr>
        <p:spPr bwMode="auto">
          <a:xfrm flipV="1">
            <a:off x="5219700" y="443706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0" name="Line 37"/>
          <p:cNvSpPr>
            <a:spLocks noChangeShapeType="1"/>
          </p:cNvSpPr>
          <p:nvPr/>
        </p:nvSpPr>
        <p:spPr bwMode="auto">
          <a:xfrm>
            <a:off x="5435600" y="44370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1" name="Line 38"/>
          <p:cNvSpPr>
            <a:spLocks noChangeShapeType="1"/>
          </p:cNvSpPr>
          <p:nvPr/>
        </p:nvSpPr>
        <p:spPr bwMode="auto">
          <a:xfrm flipV="1">
            <a:off x="5724525" y="4508500"/>
            <a:ext cx="3603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2" name="Line 39"/>
          <p:cNvSpPr>
            <a:spLocks noChangeShapeType="1"/>
          </p:cNvSpPr>
          <p:nvPr/>
        </p:nvSpPr>
        <p:spPr bwMode="auto">
          <a:xfrm flipV="1">
            <a:off x="6156325" y="4076700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3" name="Line 40"/>
          <p:cNvSpPr>
            <a:spLocks noChangeShapeType="1"/>
          </p:cNvSpPr>
          <p:nvPr/>
        </p:nvSpPr>
        <p:spPr bwMode="auto">
          <a:xfrm>
            <a:off x="6227763" y="4076700"/>
            <a:ext cx="4318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4" name="Line 41"/>
          <p:cNvSpPr>
            <a:spLocks noChangeShapeType="1"/>
          </p:cNvSpPr>
          <p:nvPr/>
        </p:nvSpPr>
        <p:spPr bwMode="auto">
          <a:xfrm>
            <a:off x="2555875" y="4005263"/>
            <a:ext cx="5032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5" name="Line 42"/>
          <p:cNvSpPr>
            <a:spLocks noChangeShapeType="1"/>
          </p:cNvSpPr>
          <p:nvPr/>
        </p:nvSpPr>
        <p:spPr bwMode="auto">
          <a:xfrm flipV="1">
            <a:off x="2124075" y="400526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986" name="Line 43"/>
          <p:cNvSpPr>
            <a:spLocks noChangeShapeType="1"/>
          </p:cNvSpPr>
          <p:nvPr/>
        </p:nvSpPr>
        <p:spPr bwMode="auto">
          <a:xfrm>
            <a:off x="2051050" y="3429000"/>
            <a:ext cx="730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1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D5261-8D95-4C0E-99CF-01402FD10985}" type="slidenum">
              <a:rPr lang="cs-CZ" smtClean="0"/>
              <a:pPr/>
              <a:t>140</a:t>
            </a:fld>
            <a:endParaRPr lang="cs-CZ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smtClean="0"/>
              <a:t>Takzvaná ochrana osobních dat 2</a:t>
            </a:r>
            <a:br>
              <a:rPr lang="cs-CZ" sz="3600" smtClean="0"/>
            </a:br>
            <a:r>
              <a:rPr lang="cs-CZ" sz="2900" smtClean="0"/>
              <a:t>Skartace zdravotních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476375"/>
            <a:ext cx="8643938" cy="502443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smtClean="0"/>
              <a:t>V daném případě: 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smtClean="0"/>
              <a:t>Mohou chybět data o právě prováděných medikacích a pak může být fatální průšvih 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sz="1800" smtClean="0"/>
              <a:t>Stává se omylem lékaře nebo tím, že je nějaký incident jako dopravní nehoda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sz="1800" smtClean="0"/>
              <a:t>Pacient na léky, které užívá, neupozorní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sz="1800" smtClean="0"/>
              <a:t>Ohrožuje to životní zájmy lidí, stovky, spíše tisíce úmrtí, kterým nemuselo dojít, statisíce poškození zdraví (v USA 1.2 milionu ročně)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smtClean="0"/>
              <a:t>Blokuje se optimalizace výdeje léků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sz="1800" smtClean="0"/>
              <a:t>Mnohamiliardové ztráty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smtClean="0"/>
              <a:t>Uvolňuje se prostor pro produkci drog, příběh pervitinu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smtClean="0"/>
              <a:t>Zhoršují se podmínky zdravotnického výzkumu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smtClean="0"/>
              <a:t>Klíčová osobní data se stejně neochrání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smtClean="0"/>
              <a:t>Naprostá většina informací, které jsou pro občany zajímavá, jako je kvalita škol, by měla být zpřístupnitelná ze zákona, jsou často jsou blokována</a:t>
            </a:r>
          </a:p>
        </p:txBody>
      </p:sp>
    </p:spTree>
    <p:extLst>
      <p:ext uri="{BB962C8B-B14F-4D97-AF65-F5344CB8AC3E}">
        <p14:creationId xmlns:p14="http://schemas.microsoft.com/office/powerpoint/2010/main" val="1034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EF8BAF-0F12-4CB8-B8FC-DA3437023DBE}" type="slidenum">
              <a:rPr lang="cs-CZ" smtClean="0"/>
              <a:pPr/>
              <a:t>141</a:t>
            </a:fld>
            <a:endParaRPr lang="cs-CZ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smtClean="0"/>
              <a:t>Takzvaná ochrana osobních dat 3</a:t>
            </a:r>
            <a:br>
              <a:rPr lang="cs-CZ" sz="3600" smtClean="0"/>
            </a:br>
            <a:r>
              <a:rPr lang="cs-CZ" sz="2900" smtClean="0"/>
              <a:t>Analýza efektivnosti vzdělávání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cs-CZ" sz="2000" smtClean="0"/>
              <a:t>Hrozba</a:t>
            </a:r>
          </a:p>
          <a:p>
            <a:pPr>
              <a:lnSpc>
                <a:spcPct val="70000"/>
              </a:lnSpc>
            </a:pPr>
            <a:r>
              <a:rPr lang="cs-CZ" sz="2000" smtClean="0"/>
              <a:t>Dosti rozšířený a asi správný pocit, že se naše školství vyvíjí špatným směrem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Opomíjení STEM, </a:t>
            </a:r>
            <a:r>
              <a:rPr lang="cs-CZ" sz="1600" smtClean="0"/>
              <a:t>To pociťujeme i u nás, je problém v podnicích (průzkum Manpower)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Opomíjení tréninku dovedností. </a:t>
            </a:r>
            <a:r>
              <a:rPr lang="cs-CZ" sz="1600" smtClean="0"/>
              <a:t>Včetně trivia a cizích jazyků, pologramotnost 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Nerovnoprávné postavení učitelů</a:t>
            </a:r>
          </a:p>
          <a:p>
            <a:pPr lvl="2">
              <a:lnSpc>
                <a:spcPct val="70000"/>
              </a:lnSpc>
            </a:pPr>
            <a:r>
              <a:rPr lang="cs-CZ" sz="1600" smtClean="0"/>
              <a:t>Za stížnosti žáků je trestán učitel, za nedodržení osnov fakticky nikoliv, příklad Zborovská, Evropská, náznaky i na MFF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Administrativní náročnost chodu škol</a:t>
            </a:r>
          </a:p>
          <a:p>
            <a:pPr lvl="2">
              <a:lnSpc>
                <a:spcPct val="70000"/>
              </a:lnSpc>
            </a:pPr>
            <a:r>
              <a:rPr lang="cs-CZ" sz="1600" smtClean="0"/>
              <a:t>Ekonomická samostatnost – inspekce sledují účty a ne výuku</a:t>
            </a:r>
          </a:p>
          <a:p>
            <a:pPr lvl="2">
              <a:lnSpc>
                <a:spcPct val="70000"/>
              </a:lnSpc>
            </a:pPr>
            <a:r>
              <a:rPr lang="cs-CZ" sz="1600" smtClean="0"/>
              <a:t>IT by mohlo sledovat úspěšnost všech zařízení podle úspěšnosti absolventů </a:t>
            </a:r>
          </a:p>
          <a:p>
            <a:pPr>
              <a:lnSpc>
                <a:spcPct val="70000"/>
              </a:lnSpc>
            </a:pPr>
            <a:r>
              <a:rPr lang="cs-CZ" sz="2000" smtClean="0"/>
              <a:t>Jistou pomocí by mohlo být sledování úspěšnosti absolventů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Není o to zájem, nedalo by se tunelovat, rodiče by se museli o ratolesti více starat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Naráží to na problém ochrany dat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Je to lepší než nic</a:t>
            </a:r>
          </a:p>
          <a:p>
            <a:pPr lvl="1">
              <a:lnSpc>
                <a:spcPct val="70000"/>
              </a:lnSpc>
            </a:pPr>
            <a:r>
              <a:rPr lang="cs-CZ" sz="1800" smtClean="0"/>
              <a:t>Ohrožuje to i informatiku, nebudou odborníci</a:t>
            </a:r>
          </a:p>
          <a:p>
            <a:pPr lvl="1">
              <a:lnSpc>
                <a:spcPct val="70000"/>
              </a:lnSpc>
            </a:pPr>
            <a:endParaRPr lang="cs-CZ" sz="1800" smtClean="0"/>
          </a:p>
        </p:txBody>
      </p:sp>
    </p:spTree>
    <p:extLst>
      <p:ext uri="{BB962C8B-B14F-4D97-AF65-F5344CB8AC3E}">
        <p14:creationId xmlns:p14="http://schemas.microsoft.com/office/powerpoint/2010/main" val="29745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54ECD-442F-480A-811A-B8F04DF4DFAE}" type="slidenum">
              <a:rPr lang="cs-CZ" smtClean="0"/>
              <a:pPr/>
              <a:t>142</a:t>
            </a:fld>
            <a:endParaRPr lang="cs-CZ" smtClean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smtClean="0"/>
              <a:t>Takzvaná ochrana osobních dat 4</a:t>
            </a:r>
            <a:br>
              <a:rPr lang="cs-CZ" sz="3600" smtClean="0"/>
            </a:br>
            <a:r>
              <a:rPr lang="cs-CZ" sz="2900" smtClean="0"/>
              <a:t>Informatický výzkum, kvalita IS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Nelze plně využít výsledky informatického výzkumu, poněvadž přístup k datům není „hladký“</a:t>
            </a:r>
          </a:p>
          <a:p>
            <a:pPr lvl="1"/>
            <a:r>
              <a:rPr lang="cs-CZ" smtClean="0"/>
              <a:t>Sémantický web</a:t>
            </a:r>
          </a:p>
          <a:p>
            <a:pPr lvl="1"/>
            <a:r>
              <a:rPr lang="cs-CZ" smtClean="0"/>
              <a:t>Použití metod umělé inteligence</a:t>
            </a:r>
          </a:p>
          <a:p>
            <a:pPr lvl="1"/>
            <a:r>
              <a:rPr lang="cs-CZ" smtClean="0"/>
              <a:t>Možnosti jednotného pohledu a hladkého přístupu ke všem dostupným datům</a:t>
            </a:r>
          </a:p>
        </p:txBody>
      </p:sp>
    </p:spTree>
    <p:extLst>
      <p:ext uri="{BB962C8B-B14F-4D97-AF65-F5344CB8AC3E}">
        <p14:creationId xmlns:p14="http://schemas.microsoft.com/office/powerpoint/2010/main" val="3028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2035D-600A-44C0-84D5-1B0A891C9A61}" type="slidenum">
              <a:rPr lang="cs-CZ" smtClean="0"/>
              <a:pPr/>
              <a:t>143</a:t>
            </a:fld>
            <a:endParaRPr lang="cs-CZ" smtClean="0"/>
          </a:p>
        </p:txBody>
      </p:sp>
      <p:grpSp>
        <p:nvGrpSpPr>
          <p:cNvPr id="166915" name="Group 2"/>
          <p:cNvGrpSpPr>
            <a:grpSpLocks noChangeAspect="1"/>
          </p:cNvGrpSpPr>
          <p:nvPr/>
        </p:nvGrpSpPr>
        <p:grpSpPr bwMode="auto">
          <a:xfrm>
            <a:off x="971550" y="908050"/>
            <a:ext cx="7329488" cy="3665538"/>
            <a:chOff x="2193" y="6532"/>
            <a:chExt cx="7200" cy="3600"/>
          </a:xfrm>
        </p:grpSpPr>
        <p:sp>
          <p:nvSpPr>
            <p:cNvPr id="166923" name="AutoShape 3"/>
            <p:cNvSpPr>
              <a:spLocks noChangeAspect="1" noChangeArrowheads="1"/>
            </p:cNvSpPr>
            <p:nvPr/>
          </p:nvSpPr>
          <p:spPr bwMode="auto">
            <a:xfrm>
              <a:off x="2193" y="6532"/>
              <a:ext cx="720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6924" name="Text Box 4"/>
            <p:cNvSpPr txBox="1">
              <a:spLocks noChangeArrowheads="1"/>
            </p:cNvSpPr>
            <p:nvPr/>
          </p:nvSpPr>
          <p:spPr bwMode="auto">
            <a:xfrm>
              <a:off x="2625" y="7828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600">
                  <a:latin typeface="Calibri" pitchFamily="34" charset="0"/>
                  <a:cs typeface="Arial" charset="0"/>
                </a:rPr>
                <a:t>Zdroje dat</a:t>
              </a:r>
              <a:endParaRPr lang="cs-CZ" sz="16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25" name="Freeform 5"/>
            <p:cNvSpPr>
              <a:spLocks/>
            </p:cNvSpPr>
            <p:nvPr/>
          </p:nvSpPr>
          <p:spPr bwMode="auto">
            <a:xfrm>
              <a:off x="2481" y="7540"/>
              <a:ext cx="1302" cy="844"/>
            </a:xfrm>
            <a:custGeom>
              <a:avLst/>
              <a:gdLst>
                <a:gd name="T0" fmla="*/ 2 w 1629"/>
                <a:gd name="T1" fmla="*/ 2 h 1055"/>
                <a:gd name="T2" fmla="*/ 2 w 1629"/>
                <a:gd name="T3" fmla="*/ 2 h 1055"/>
                <a:gd name="T4" fmla="*/ 2 w 1629"/>
                <a:gd name="T5" fmla="*/ 2 h 1055"/>
                <a:gd name="T6" fmla="*/ 2 w 1629"/>
                <a:gd name="T7" fmla="*/ 2 h 1055"/>
                <a:gd name="T8" fmla="*/ 2 w 1629"/>
                <a:gd name="T9" fmla="*/ 2 h 1055"/>
                <a:gd name="T10" fmla="*/ 2 w 1629"/>
                <a:gd name="T11" fmla="*/ 2 h 1055"/>
                <a:gd name="T12" fmla="*/ 2 w 1629"/>
                <a:gd name="T13" fmla="*/ 2 h 1055"/>
                <a:gd name="T14" fmla="*/ 2 w 1629"/>
                <a:gd name="T15" fmla="*/ 2 h 1055"/>
                <a:gd name="T16" fmla="*/ 2 w 1629"/>
                <a:gd name="T17" fmla="*/ 2 h 1055"/>
                <a:gd name="T18" fmla="*/ 2 w 1629"/>
                <a:gd name="T19" fmla="*/ 2 h 1055"/>
                <a:gd name="T20" fmla="*/ 2 w 1629"/>
                <a:gd name="T21" fmla="*/ 2 h 1055"/>
                <a:gd name="T22" fmla="*/ 2 w 1629"/>
                <a:gd name="T23" fmla="*/ 2 h 1055"/>
                <a:gd name="T24" fmla="*/ 2 w 1629"/>
                <a:gd name="T25" fmla="*/ 2 h 1055"/>
                <a:gd name="T26" fmla="*/ 2 w 1629"/>
                <a:gd name="T27" fmla="*/ 2 h 1055"/>
                <a:gd name="T28" fmla="*/ 2 w 1629"/>
                <a:gd name="T29" fmla="*/ 2 h 1055"/>
                <a:gd name="T30" fmla="*/ 2 w 1629"/>
                <a:gd name="T31" fmla="*/ 2 h 1055"/>
                <a:gd name="T32" fmla="*/ 2 w 1629"/>
                <a:gd name="T33" fmla="*/ 2 h 1055"/>
                <a:gd name="T34" fmla="*/ 2 w 1629"/>
                <a:gd name="T35" fmla="*/ 2 h 1055"/>
                <a:gd name="T36" fmla="*/ 2 w 1629"/>
                <a:gd name="T37" fmla="*/ 2 h 1055"/>
                <a:gd name="T38" fmla="*/ 2 w 1629"/>
                <a:gd name="T39" fmla="*/ 2 h 1055"/>
                <a:gd name="T40" fmla="*/ 2 w 1629"/>
                <a:gd name="T41" fmla="*/ 2 h 1055"/>
                <a:gd name="T42" fmla="*/ 2 w 1629"/>
                <a:gd name="T43" fmla="*/ 2 h 1055"/>
                <a:gd name="T44" fmla="*/ 2 w 1629"/>
                <a:gd name="T45" fmla="*/ 2 h 1055"/>
                <a:gd name="T46" fmla="*/ 2 w 1629"/>
                <a:gd name="T47" fmla="*/ 2 h 1055"/>
                <a:gd name="T48" fmla="*/ 2 w 1629"/>
                <a:gd name="T49" fmla="*/ 2 h 1055"/>
                <a:gd name="T50" fmla="*/ 2 w 1629"/>
                <a:gd name="T51" fmla="*/ 2 h 1055"/>
                <a:gd name="T52" fmla="*/ 2 w 1629"/>
                <a:gd name="T53" fmla="*/ 2 h 1055"/>
                <a:gd name="T54" fmla="*/ 2 w 1629"/>
                <a:gd name="T55" fmla="*/ 2 h 1055"/>
                <a:gd name="T56" fmla="*/ 2 w 1629"/>
                <a:gd name="T57" fmla="*/ 2 h 1055"/>
                <a:gd name="T58" fmla="*/ 2 w 1629"/>
                <a:gd name="T59" fmla="*/ 2 h 1055"/>
                <a:gd name="T60" fmla="*/ 2 w 1629"/>
                <a:gd name="T61" fmla="*/ 2 h 1055"/>
                <a:gd name="T62" fmla="*/ 2 w 1629"/>
                <a:gd name="T63" fmla="*/ 2 h 1055"/>
                <a:gd name="T64" fmla="*/ 2 w 1629"/>
                <a:gd name="T65" fmla="*/ 2 h 1055"/>
                <a:gd name="T66" fmla="*/ 2 w 1629"/>
                <a:gd name="T67" fmla="*/ 2 h 1055"/>
                <a:gd name="T68" fmla="*/ 2 w 1629"/>
                <a:gd name="T69" fmla="*/ 2 h 1055"/>
                <a:gd name="T70" fmla="*/ 2 w 1629"/>
                <a:gd name="T71" fmla="*/ 2 h 1055"/>
                <a:gd name="T72" fmla="*/ 2 w 1629"/>
                <a:gd name="T73" fmla="*/ 2 h 10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9"/>
                <a:gd name="T112" fmla="*/ 0 h 1055"/>
                <a:gd name="T113" fmla="*/ 1629 w 1629"/>
                <a:gd name="T114" fmla="*/ 1055 h 10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9" h="1055">
                  <a:moveTo>
                    <a:pt x="40" y="309"/>
                  </a:moveTo>
                  <a:cubicBezTo>
                    <a:pt x="59" y="252"/>
                    <a:pt x="92" y="238"/>
                    <a:pt x="145" y="217"/>
                  </a:cubicBezTo>
                  <a:cubicBezTo>
                    <a:pt x="198" y="196"/>
                    <a:pt x="253" y="180"/>
                    <a:pt x="302" y="152"/>
                  </a:cubicBezTo>
                  <a:cubicBezTo>
                    <a:pt x="333" y="135"/>
                    <a:pt x="362" y="115"/>
                    <a:pt x="394" y="100"/>
                  </a:cubicBezTo>
                  <a:cubicBezTo>
                    <a:pt x="419" y="88"/>
                    <a:pt x="447" y="84"/>
                    <a:pt x="472" y="73"/>
                  </a:cubicBezTo>
                  <a:cubicBezTo>
                    <a:pt x="632" y="0"/>
                    <a:pt x="470" y="57"/>
                    <a:pt x="577" y="21"/>
                  </a:cubicBezTo>
                  <a:cubicBezTo>
                    <a:pt x="634" y="59"/>
                    <a:pt x="682" y="100"/>
                    <a:pt x="747" y="126"/>
                  </a:cubicBezTo>
                  <a:cubicBezTo>
                    <a:pt x="785" y="141"/>
                    <a:pt x="865" y="165"/>
                    <a:pt x="865" y="165"/>
                  </a:cubicBezTo>
                  <a:cubicBezTo>
                    <a:pt x="878" y="174"/>
                    <a:pt x="894" y="179"/>
                    <a:pt x="904" y="191"/>
                  </a:cubicBezTo>
                  <a:cubicBezTo>
                    <a:pt x="913" y="202"/>
                    <a:pt x="903" y="230"/>
                    <a:pt x="917" y="230"/>
                  </a:cubicBezTo>
                  <a:cubicBezTo>
                    <a:pt x="940" y="230"/>
                    <a:pt x="1103" y="142"/>
                    <a:pt x="1140" y="126"/>
                  </a:cubicBezTo>
                  <a:cubicBezTo>
                    <a:pt x="1158" y="118"/>
                    <a:pt x="1174" y="107"/>
                    <a:pt x="1192" y="100"/>
                  </a:cubicBezTo>
                  <a:cubicBezTo>
                    <a:pt x="1218" y="90"/>
                    <a:pt x="1271" y="73"/>
                    <a:pt x="1271" y="73"/>
                  </a:cubicBezTo>
                  <a:cubicBezTo>
                    <a:pt x="1310" y="77"/>
                    <a:pt x="1350" y="76"/>
                    <a:pt x="1388" y="86"/>
                  </a:cubicBezTo>
                  <a:cubicBezTo>
                    <a:pt x="1422" y="95"/>
                    <a:pt x="1457" y="154"/>
                    <a:pt x="1493" y="178"/>
                  </a:cubicBezTo>
                  <a:cubicBezTo>
                    <a:pt x="1514" y="253"/>
                    <a:pt x="1530" y="323"/>
                    <a:pt x="1572" y="388"/>
                  </a:cubicBezTo>
                  <a:cubicBezTo>
                    <a:pt x="1610" y="519"/>
                    <a:pt x="1629" y="552"/>
                    <a:pt x="1585" y="728"/>
                  </a:cubicBezTo>
                  <a:cubicBezTo>
                    <a:pt x="1577" y="758"/>
                    <a:pt x="1541" y="771"/>
                    <a:pt x="1519" y="793"/>
                  </a:cubicBezTo>
                  <a:cubicBezTo>
                    <a:pt x="1415" y="897"/>
                    <a:pt x="1550" y="773"/>
                    <a:pt x="1428" y="859"/>
                  </a:cubicBezTo>
                  <a:cubicBezTo>
                    <a:pt x="1387" y="888"/>
                    <a:pt x="1347" y="933"/>
                    <a:pt x="1297" y="950"/>
                  </a:cubicBezTo>
                  <a:cubicBezTo>
                    <a:pt x="1238" y="970"/>
                    <a:pt x="1175" y="975"/>
                    <a:pt x="1114" y="990"/>
                  </a:cubicBezTo>
                  <a:cubicBezTo>
                    <a:pt x="1109" y="1003"/>
                    <a:pt x="1111" y="1021"/>
                    <a:pt x="1100" y="1029"/>
                  </a:cubicBezTo>
                  <a:cubicBezTo>
                    <a:pt x="1078" y="1045"/>
                    <a:pt x="1022" y="1055"/>
                    <a:pt x="1022" y="1055"/>
                  </a:cubicBezTo>
                  <a:cubicBezTo>
                    <a:pt x="961" y="1046"/>
                    <a:pt x="900" y="1038"/>
                    <a:pt x="839" y="1029"/>
                  </a:cubicBezTo>
                  <a:cubicBezTo>
                    <a:pt x="810" y="1025"/>
                    <a:pt x="788" y="999"/>
                    <a:pt x="760" y="990"/>
                  </a:cubicBezTo>
                  <a:cubicBezTo>
                    <a:pt x="730" y="981"/>
                    <a:pt x="699" y="981"/>
                    <a:pt x="668" y="977"/>
                  </a:cubicBezTo>
                  <a:cubicBezTo>
                    <a:pt x="638" y="959"/>
                    <a:pt x="608" y="940"/>
                    <a:pt x="577" y="924"/>
                  </a:cubicBezTo>
                  <a:cubicBezTo>
                    <a:pt x="565" y="918"/>
                    <a:pt x="549" y="919"/>
                    <a:pt x="538" y="911"/>
                  </a:cubicBezTo>
                  <a:cubicBezTo>
                    <a:pt x="526" y="901"/>
                    <a:pt x="523" y="882"/>
                    <a:pt x="511" y="872"/>
                  </a:cubicBezTo>
                  <a:cubicBezTo>
                    <a:pt x="492" y="856"/>
                    <a:pt x="467" y="847"/>
                    <a:pt x="446" y="833"/>
                  </a:cubicBezTo>
                  <a:cubicBezTo>
                    <a:pt x="384" y="791"/>
                    <a:pt x="337" y="747"/>
                    <a:pt x="263" y="728"/>
                  </a:cubicBezTo>
                  <a:cubicBezTo>
                    <a:pt x="209" y="676"/>
                    <a:pt x="182" y="622"/>
                    <a:pt x="106" y="597"/>
                  </a:cubicBezTo>
                  <a:cubicBezTo>
                    <a:pt x="93" y="584"/>
                    <a:pt x="80" y="570"/>
                    <a:pt x="66" y="558"/>
                  </a:cubicBezTo>
                  <a:cubicBezTo>
                    <a:pt x="49" y="544"/>
                    <a:pt x="19" y="539"/>
                    <a:pt x="14" y="518"/>
                  </a:cubicBezTo>
                  <a:cubicBezTo>
                    <a:pt x="0" y="456"/>
                    <a:pt x="25" y="364"/>
                    <a:pt x="79" y="322"/>
                  </a:cubicBezTo>
                  <a:cubicBezTo>
                    <a:pt x="108" y="299"/>
                    <a:pt x="149" y="297"/>
                    <a:pt x="184" y="283"/>
                  </a:cubicBezTo>
                  <a:cubicBezTo>
                    <a:pt x="155" y="240"/>
                    <a:pt x="158" y="260"/>
                    <a:pt x="158" y="2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26" name="Text Box 6"/>
            <p:cNvSpPr txBox="1">
              <a:spLocks noChangeArrowheads="1"/>
            </p:cNvSpPr>
            <p:nvPr/>
          </p:nvSpPr>
          <p:spPr bwMode="auto">
            <a:xfrm>
              <a:off x="4497" y="6676"/>
              <a:ext cx="1296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1500" i="1">
                  <a:latin typeface="Times New Roman" pitchFamily="18" charset="0"/>
                  <a:cs typeface="Arial" charset="0"/>
                </a:rPr>
                <a:t>Filtrace</a:t>
              </a:r>
            </a:p>
            <a:p>
              <a:pPr algn="ctr"/>
              <a:r>
                <a:rPr lang="cs-CZ" sz="1500" i="1">
                  <a:latin typeface="Times New Roman" pitchFamily="18" charset="0"/>
                  <a:cs typeface="Arial" charset="0"/>
                </a:rPr>
                <a:t>Formátování     dat</a:t>
              </a:r>
              <a:endParaRPr lang="cs-CZ" sz="15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27" name="Text Box 7"/>
            <p:cNvSpPr txBox="1">
              <a:spLocks noChangeArrowheads="1"/>
            </p:cNvSpPr>
            <p:nvPr/>
          </p:nvSpPr>
          <p:spPr bwMode="auto">
            <a:xfrm>
              <a:off x="4497" y="7684"/>
              <a:ext cx="1152" cy="6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2000" b="1">
                  <a:latin typeface="Times New Roman" pitchFamily="18" charset="0"/>
                  <a:cs typeface="Arial" charset="0"/>
                </a:rPr>
                <a:t>Datová úložiště</a:t>
              </a:r>
              <a:endParaRPr lang="cs-CZ" sz="20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28" name="Text Box 8"/>
            <p:cNvSpPr txBox="1">
              <a:spLocks noChangeArrowheads="1"/>
            </p:cNvSpPr>
            <p:nvPr/>
          </p:nvSpPr>
          <p:spPr bwMode="auto">
            <a:xfrm>
              <a:off x="4353" y="8692"/>
              <a:ext cx="1296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2000" i="1">
                  <a:latin typeface="Times New Roman" pitchFamily="18" charset="0"/>
                  <a:cs typeface="Arial" charset="0"/>
                </a:rPr>
                <a:t>Údržba</a:t>
              </a:r>
            </a:p>
            <a:p>
              <a:pPr algn="ctr"/>
              <a:r>
                <a:rPr lang="cs-CZ" sz="2000" i="1">
                  <a:latin typeface="Times New Roman" pitchFamily="18" charset="0"/>
                  <a:cs typeface="Arial" charset="0"/>
                </a:rPr>
                <a:t>Čištění,</a:t>
              </a:r>
              <a:r>
                <a:rPr lang="cs-CZ" sz="1200" i="1">
                  <a:latin typeface="Times New Roman" pitchFamily="18" charset="0"/>
                  <a:cs typeface="Arial" charset="0"/>
                </a:rPr>
                <a:t> </a:t>
              </a:r>
              <a:endParaRPr lang="cs-CZ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29" name="Text Box 9"/>
            <p:cNvSpPr txBox="1">
              <a:spLocks noChangeArrowheads="1"/>
            </p:cNvSpPr>
            <p:nvPr/>
          </p:nvSpPr>
          <p:spPr bwMode="auto">
            <a:xfrm>
              <a:off x="6225" y="7540"/>
              <a:ext cx="1296" cy="4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2000" i="1">
                  <a:latin typeface="Times New Roman" pitchFamily="18" charset="0"/>
                  <a:cs typeface="Arial" charset="0"/>
                </a:rPr>
                <a:t>Aplikace 1</a:t>
              </a:r>
              <a:endParaRPr lang="cs-CZ" sz="20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30" name="Text Box 10"/>
            <p:cNvSpPr txBox="1">
              <a:spLocks noChangeArrowheads="1"/>
            </p:cNvSpPr>
            <p:nvPr/>
          </p:nvSpPr>
          <p:spPr bwMode="auto">
            <a:xfrm>
              <a:off x="6225" y="8260"/>
              <a:ext cx="1296" cy="4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2000" i="1">
                  <a:latin typeface="Times New Roman" pitchFamily="18" charset="0"/>
                  <a:cs typeface="Arial" charset="0"/>
                </a:rPr>
                <a:t>Aplikace 2</a:t>
              </a:r>
              <a:endParaRPr lang="cs-CZ" sz="20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31" name="Line 11"/>
            <p:cNvSpPr>
              <a:spLocks noChangeShapeType="1"/>
            </p:cNvSpPr>
            <p:nvPr/>
          </p:nvSpPr>
          <p:spPr bwMode="auto">
            <a:xfrm flipV="1">
              <a:off x="5649" y="7794"/>
              <a:ext cx="563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32" name="Line 12"/>
            <p:cNvSpPr>
              <a:spLocks noChangeShapeType="1"/>
            </p:cNvSpPr>
            <p:nvPr/>
          </p:nvSpPr>
          <p:spPr bwMode="auto">
            <a:xfrm>
              <a:off x="5649" y="8150"/>
              <a:ext cx="576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33" name="Line 13"/>
            <p:cNvSpPr>
              <a:spLocks noChangeShapeType="1"/>
            </p:cNvSpPr>
            <p:nvPr/>
          </p:nvSpPr>
          <p:spPr bwMode="auto">
            <a:xfrm flipV="1">
              <a:off x="3777" y="7108"/>
              <a:ext cx="72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34" name="Line 14"/>
            <p:cNvSpPr>
              <a:spLocks noChangeShapeType="1"/>
            </p:cNvSpPr>
            <p:nvPr/>
          </p:nvSpPr>
          <p:spPr bwMode="auto">
            <a:xfrm>
              <a:off x="5073" y="7396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35" name="Line 15"/>
            <p:cNvSpPr>
              <a:spLocks noChangeShapeType="1"/>
            </p:cNvSpPr>
            <p:nvPr/>
          </p:nvSpPr>
          <p:spPr bwMode="auto">
            <a:xfrm flipH="1">
              <a:off x="3777" y="7972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36" name="Line 16"/>
            <p:cNvSpPr>
              <a:spLocks noChangeShapeType="1"/>
            </p:cNvSpPr>
            <p:nvPr/>
          </p:nvSpPr>
          <p:spPr bwMode="auto">
            <a:xfrm>
              <a:off x="5060" y="8349"/>
              <a:ext cx="13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166937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41" y="7396"/>
              <a:ext cx="216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38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41" y="8116"/>
              <a:ext cx="216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39" name="Line 19"/>
            <p:cNvSpPr>
              <a:spLocks noChangeShapeType="1"/>
            </p:cNvSpPr>
            <p:nvPr/>
          </p:nvSpPr>
          <p:spPr bwMode="auto">
            <a:xfrm>
              <a:off x="7521" y="768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40" name="Line 20"/>
            <p:cNvSpPr>
              <a:spLocks noChangeShapeType="1"/>
            </p:cNvSpPr>
            <p:nvPr/>
          </p:nvSpPr>
          <p:spPr bwMode="auto">
            <a:xfrm>
              <a:off x="7527" y="845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41" name="Line 21"/>
            <p:cNvSpPr>
              <a:spLocks noChangeShapeType="1"/>
            </p:cNvSpPr>
            <p:nvPr/>
          </p:nvSpPr>
          <p:spPr bwMode="auto">
            <a:xfrm>
              <a:off x="2625" y="9844"/>
              <a:ext cx="388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42" name="Line 22"/>
            <p:cNvSpPr>
              <a:spLocks noChangeShapeType="1"/>
            </p:cNvSpPr>
            <p:nvPr/>
          </p:nvSpPr>
          <p:spPr bwMode="auto">
            <a:xfrm flipV="1">
              <a:off x="6513" y="9844"/>
              <a:ext cx="230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43" name="Text Box 23"/>
            <p:cNvSpPr txBox="1">
              <a:spLocks noChangeArrowheads="1"/>
            </p:cNvSpPr>
            <p:nvPr/>
          </p:nvSpPr>
          <p:spPr bwMode="auto">
            <a:xfrm>
              <a:off x="4083" y="9663"/>
              <a:ext cx="99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2000" i="1">
                  <a:latin typeface="Calibri" pitchFamily="34" charset="0"/>
                  <a:cs typeface="Arial" charset="0"/>
                </a:rPr>
                <a:t>Data</a:t>
              </a:r>
              <a:endParaRPr lang="cs-CZ" sz="20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944" name="Text Box 24"/>
            <p:cNvSpPr txBox="1">
              <a:spLocks noChangeArrowheads="1"/>
            </p:cNvSpPr>
            <p:nvPr/>
          </p:nvSpPr>
          <p:spPr bwMode="auto">
            <a:xfrm>
              <a:off x="6927" y="9700"/>
              <a:ext cx="131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2000" tIns="36000" rIns="72000" bIns="72000"/>
            <a:lstStyle/>
            <a:p>
              <a:pPr algn="ctr"/>
              <a:r>
                <a:rPr lang="cs-CZ" sz="2000" i="1">
                  <a:latin typeface="Calibri" pitchFamily="34" charset="0"/>
                  <a:cs typeface="Arial" charset="0"/>
                </a:rPr>
                <a:t>Informace</a:t>
              </a:r>
              <a:endParaRPr lang="cs-CZ" sz="20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66916" name="Text Box 25"/>
          <p:cNvSpPr txBox="1">
            <a:spLocks noChangeArrowheads="1"/>
          </p:cNvSpPr>
          <p:nvPr/>
        </p:nvSpPr>
        <p:spPr bwMode="auto">
          <a:xfrm>
            <a:off x="539750" y="5229225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Calibri" pitchFamily="34" charset="0"/>
                <a:cs typeface="Arial" charset="0"/>
              </a:rPr>
              <a:t>Informace je zde to, co je výstupem příslušné aplikace (pro uživatele)</a:t>
            </a:r>
          </a:p>
        </p:txBody>
      </p:sp>
      <p:sp>
        <p:nvSpPr>
          <p:cNvPr id="166917" name="Text Box 27"/>
          <p:cNvSpPr txBox="1">
            <a:spLocks noChangeArrowheads="1"/>
          </p:cNvSpPr>
          <p:nvPr/>
        </p:nvSpPr>
        <p:spPr bwMode="auto">
          <a:xfrm>
            <a:off x="539750" y="4437063"/>
            <a:ext cx="758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  <a:cs typeface="Arial" charset="0"/>
              </a:rPr>
              <a:t>                                   Chráněno                               Obvykle zveřejnitelné                        </a:t>
            </a:r>
          </a:p>
        </p:txBody>
      </p:sp>
      <p:sp>
        <p:nvSpPr>
          <p:cNvPr id="166918" name="Line 28"/>
          <p:cNvSpPr>
            <a:spLocks noChangeShapeType="1"/>
          </p:cNvSpPr>
          <p:nvPr/>
        </p:nvSpPr>
        <p:spPr bwMode="auto">
          <a:xfrm>
            <a:off x="5364163" y="30686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19" name="Text Box 30"/>
          <p:cNvSpPr txBox="1">
            <a:spLocks noChangeArrowheads="1"/>
          </p:cNvSpPr>
          <p:nvPr/>
        </p:nvSpPr>
        <p:spPr bwMode="auto">
          <a:xfrm>
            <a:off x="684213" y="260350"/>
            <a:ext cx="799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>
                <a:latin typeface="Calibri" pitchFamily="34" charset="0"/>
                <a:cs typeface="Arial" charset="0"/>
              </a:rPr>
              <a:t>Chráněná data a otevřené informace</a:t>
            </a:r>
          </a:p>
        </p:txBody>
      </p:sp>
      <p:sp>
        <p:nvSpPr>
          <p:cNvPr id="166920" name="TextovéPole 28"/>
          <p:cNvSpPr txBox="1">
            <a:spLocks noChangeArrowheads="1"/>
          </p:cNvSpPr>
          <p:nvPr/>
        </p:nvSpPr>
        <p:spPr bwMode="auto">
          <a:xfrm>
            <a:off x="5219700" y="981075"/>
            <a:ext cx="1368425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Dotazovací systém</a:t>
            </a:r>
          </a:p>
        </p:txBody>
      </p:sp>
      <p:cxnSp>
        <p:nvCxnSpPr>
          <p:cNvPr id="31" name="Přímá spojovací šipka 30"/>
          <p:cNvCxnSpPr>
            <a:endCxn id="166920" idx="1"/>
          </p:cNvCxnSpPr>
          <p:nvPr/>
        </p:nvCxnSpPr>
        <p:spPr>
          <a:xfrm flipV="1">
            <a:off x="4500563" y="1303338"/>
            <a:ext cx="719137" cy="9017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6588125" y="1449388"/>
            <a:ext cx="504825" cy="39528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D2FB22-01F2-4318-A5D9-5D78B4B837E9}" type="slidenum">
              <a:rPr lang="cs-CZ" smtClean="0"/>
              <a:pPr/>
              <a:t>144</a:t>
            </a:fld>
            <a:endParaRPr lang="cs-CZ" smtClean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smtClean="0"/>
              <a:t>Takzvaná ochrana osobních dat 4</a:t>
            </a:r>
            <a:br>
              <a:rPr lang="cs-CZ" sz="3600" smtClean="0"/>
            </a:br>
            <a:r>
              <a:rPr lang="cs-CZ" sz="2900" smtClean="0"/>
              <a:t>Analýza efektivnosti datové skartace 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Virtuální skartace je v principu neúčinná, neboť nemůže zásadně omezit únik dat (vlastně těch nejdůležitějších)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 mnohé je nesmyslná, proto ji nepodporují, a tudíž není úplná a včasná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Osobní data se shromažďují  za různými účely a mohou tedy unikat - a také unikají - mnoha dalšími cestami, legálními i nelegálními 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Sociální sítě </a:t>
            </a:r>
          </a:p>
          <a:p>
            <a:pPr lvl="3">
              <a:lnSpc>
                <a:spcPct val="80000"/>
              </a:lnSpc>
            </a:pPr>
            <a:r>
              <a:rPr lang="cs-CZ" sz="1600" smtClean="0"/>
              <a:t>To je výzva i pro nás, jak to zlepšit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Různé rejstříky (obchodní, katastry, …)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Finanční instituce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Mobily, ty může sledovat i družice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Webovské služby</a:t>
            </a:r>
          </a:p>
          <a:p>
            <a:pPr lvl="3">
              <a:lnSpc>
                <a:spcPct val="80000"/>
              </a:lnSpc>
            </a:pPr>
            <a:r>
              <a:rPr lang="cs-CZ" sz="1600" smtClean="0"/>
              <a:t>a-maily, e-komerce</a:t>
            </a:r>
          </a:p>
          <a:p>
            <a:pPr lvl="3">
              <a:lnSpc>
                <a:spcPct val="80000"/>
              </a:lnSpc>
            </a:pPr>
            <a:r>
              <a:rPr lang="cs-CZ" sz="1600" smtClean="0"/>
              <a:t>Různé procedury zpřístupňující otevřené dokumenty na webu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Imigrační a cestovní procedury, např. USA</a:t>
            </a:r>
          </a:p>
        </p:txBody>
      </p:sp>
    </p:spTree>
    <p:extLst>
      <p:ext uri="{BB962C8B-B14F-4D97-AF65-F5344CB8AC3E}">
        <p14:creationId xmlns:p14="http://schemas.microsoft.com/office/powerpoint/2010/main" val="8678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3D027-D56F-4127-ACC9-9BB94AB30D4E}" type="slidenum">
              <a:rPr lang="cs-CZ" smtClean="0"/>
              <a:pPr/>
              <a:t>145</a:t>
            </a:fld>
            <a:endParaRPr lang="cs-CZ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smtClean="0"/>
              <a:t>Výpočet otevřených informací s použitím osobních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800" smtClean="0"/>
              <a:t>Data se shromažďují u důvěryhodné instituce</a:t>
            </a:r>
          </a:p>
          <a:p>
            <a:pPr lvl="1"/>
            <a:r>
              <a:rPr lang="cs-CZ" sz="2400" smtClean="0"/>
              <a:t> instituce data a soukromí chrání </a:t>
            </a:r>
          </a:p>
          <a:p>
            <a:pPr lvl="2"/>
            <a:r>
              <a:rPr lang="cs-CZ" sz="2000" smtClean="0"/>
              <a:t>Organizačně s použitím známých technik</a:t>
            </a:r>
          </a:p>
          <a:p>
            <a:pPr lvl="2"/>
            <a:r>
              <a:rPr lang="cs-CZ" sz="2000" smtClean="0"/>
              <a:t>Částečným zakódováním (identifikátorů subjektů)</a:t>
            </a:r>
          </a:p>
          <a:p>
            <a:pPr lvl="2"/>
            <a:r>
              <a:rPr lang="cs-CZ" sz="2000" smtClean="0"/>
              <a:t>Kontrolou výstupů výpočtů, zda se z informací nedá odvodit, ke komu se vztahují </a:t>
            </a:r>
          </a:p>
          <a:p>
            <a:pPr lvl="1"/>
            <a:r>
              <a:rPr lang="cs-CZ" sz="2400" smtClean="0"/>
              <a:t>Instituce poskytuje základní dotazovací systém a umožňuje po prověření nezávadností aplikací vyvinutých  uživateli integraci a používání těchto aplikací </a:t>
            </a:r>
          </a:p>
        </p:txBody>
      </p:sp>
    </p:spTree>
    <p:extLst>
      <p:ext uri="{BB962C8B-B14F-4D97-AF65-F5344CB8AC3E}">
        <p14:creationId xmlns:p14="http://schemas.microsoft.com/office/powerpoint/2010/main" val="31623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918B5-CDF5-4A92-9FCA-D57CEAFFF4C0}" type="slidenum">
              <a:rPr lang="cs-CZ" smtClean="0"/>
              <a:pPr/>
              <a:t>146</a:t>
            </a:fld>
            <a:endParaRPr lang="cs-CZ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 smtClean="0"/>
              <a:t>Systém chránící data a zpřístupňující otevřené informace</a:t>
            </a:r>
          </a:p>
        </p:txBody>
      </p:sp>
      <p:grpSp>
        <p:nvGrpSpPr>
          <p:cNvPr id="169988" name="Group 3"/>
          <p:cNvGrpSpPr>
            <a:grpSpLocks noChangeAspect="1"/>
          </p:cNvGrpSpPr>
          <p:nvPr/>
        </p:nvGrpSpPr>
        <p:grpSpPr bwMode="auto">
          <a:xfrm>
            <a:off x="250825" y="1125538"/>
            <a:ext cx="8137525" cy="4895850"/>
            <a:chOff x="2205" y="1559"/>
            <a:chExt cx="7200" cy="4752"/>
          </a:xfrm>
        </p:grpSpPr>
        <p:sp>
          <p:nvSpPr>
            <p:cNvPr id="169989" name="AutoShape 4"/>
            <p:cNvSpPr>
              <a:spLocks noChangeAspect="1" noChangeArrowheads="1"/>
            </p:cNvSpPr>
            <p:nvPr/>
          </p:nvSpPr>
          <p:spPr bwMode="auto">
            <a:xfrm>
              <a:off x="2205" y="1559"/>
              <a:ext cx="7200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0" name="Oval 5"/>
            <p:cNvSpPr>
              <a:spLocks noChangeArrowheads="1"/>
            </p:cNvSpPr>
            <p:nvPr/>
          </p:nvSpPr>
          <p:spPr bwMode="auto">
            <a:xfrm>
              <a:off x="4221" y="2567"/>
              <a:ext cx="3024" cy="27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1" name="Text Box 6"/>
            <p:cNvSpPr txBox="1">
              <a:spLocks noChangeArrowheads="1"/>
            </p:cNvSpPr>
            <p:nvPr/>
          </p:nvSpPr>
          <p:spPr bwMode="auto">
            <a:xfrm>
              <a:off x="4959" y="3377"/>
              <a:ext cx="1584" cy="1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400">
                  <a:latin typeface="Calibri" pitchFamily="34" charset="0"/>
                  <a:cs typeface="Arial" charset="0"/>
                </a:rPr>
                <a:t>Central data store, possibly distributed anonymized and virtualized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2" name="Text Box 7"/>
            <p:cNvSpPr txBox="1">
              <a:spLocks noChangeArrowheads="1"/>
            </p:cNvSpPr>
            <p:nvPr/>
          </p:nvSpPr>
          <p:spPr bwMode="auto">
            <a:xfrm>
              <a:off x="2906" y="2257"/>
              <a:ext cx="144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>
                  <a:latin typeface="Calibri" pitchFamily="34" charset="0"/>
                  <a:cs typeface="Arial" charset="0"/>
                </a:rPr>
                <a:t>Off-line</a:t>
              </a:r>
            </a:p>
            <a:p>
              <a:pPr algn="ctr"/>
              <a:r>
                <a:rPr lang="cs-CZ" sz="1200">
                  <a:latin typeface="Calibri" pitchFamily="34" charset="0"/>
                  <a:cs typeface="Arial" charset="0"/>
                </a:rPr>
                <a:t>data source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3" name="Text Box 8"/>
            <p:cNvSpPr txBox="1">
              <a:spLocks noChangeArrowheads="1"/>
            </p:cNvSpPr>
            <p:nvPr/>
          </p:nvSpPr>
          <p:spPr bwMode="auto">
            <a:xfrm>
              <a:off x="2901" y="2823"/>
              <a:ext cx="1440" cy="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36000" bIns="10800"/>
            <a:lstStyle/>
            <a:p>
              <a:pPr algn="ctr"/>
              <a:r>
                <a:rPr lang="cs-CZ" sz="1000">
                  <a:latin typeface="Calibri" pitchFamily="34" charset="0"/>
                  <a:cs typeface="Arial" charset="0"/>
                </a:rPr>
                <a:t>Encoding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4" name="Text Box 9"/>
            <p:cNvSpPr txBox="1">
              <a:spLocks noChangeArrowheads="1"/>
            </p:cNvSpPr>
            <p:nvPr/>
          </p:nvSpPr>
          <p:spPr bwMode="auto">
            <a:xfrm>
              <a:off x="3010" y="3687"/>
              <a:ext cx="1475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36000" bIns="10800"/>
            <a:lstStyle/>
            <a:p>
              <a:pPr algn="ctr"/>
              <a:r>
                <a:rPr lang="cs-CZ" sz="1000">
                  <a:latin typeface="Calibri" pitchFamily="34" charset="0"/>
                  <a:cs typeface="Arial" charset="0"/>
                </a:rPr>
                <a:t>Partial decoding</a:t>
              </a:r>
            </a:p>
            <a:p>
              <a:pPr algn="ctr"/>
              <a:r>
                <a:rPr lang="cs-CZ" sz="1000">
                  <a:latin typeface="Calibri" pitchFamily="34" charset="0"/>
                  <a:cs typeface="Arial" charset="0"/>
                </a:rPr>
                <a:t>Filtering, cleansing anonymization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5" name="Text Box 10"/>
            <p:cNvSpPr txBox="1">
              <a:spLocks noChangeArrowheads="1"/>
            </p:cNvSpPr>
            <p:nvPr/>
          </p:nvSpPr>
          <p:spPr bwMode="auto">
            <a:xfrm>
              <a:off x="5420" y="2124"/>
              <a:ext cx="144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>
                  <a:latin typeface="Calibri" pitchFamily="34" charset="0"/>
                  <a:cs typeface="Arial" charset="0"/>
                </a:rPr>
                <a:t>On-line</a:t>
              </a:r>
            </a:p>
            <a:p>
              <a:pPr algn="ctr"/>
              <a:r>
                <a:rPr lang="cs-CZ" sz="1200">
                  <a:latin typeface="Calibri" pitchFamily="34" charset="0"/>
                  <a:cs typeface="Arial" charset="0"/>
                </a:rPr>
                <a:t>data source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6" name="Text Box 11"/>
            <p:cNvSpPr txBox="1">
              <a:spLocks noChangeArrowheads="1"/>
            </p:cNvSpPr>
            <p:nvPr/>
          </p:nvSpPr>
          <p:spPr bwMode="auto">
            <a:xfrm>
              <a:off x="5415" y="2690"/>
              <a:ext cx="1442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36000" bIns="10800"/>
            <a:lstStyle/>
            <a:p>
              <a:pPr algn="ctr"/>
              <a:r>
                <a:rPr lang="cs-CZ" sz="1000">
                  <a:latin typeface="Calibri" pitchFamily="34" charset="0"/>
                  <a:cs typeface="Arial" charset="0"/>
                </a:rPr>
                <a:t>Filtering, cleansing, anonymization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7" name="Text Box 12"/>
            <p:cNvSpPr txBox="1">
              <a:spLocks noChangeArrowheads="1"/>
            </p:cNvSpPr>
            <p:nvPr/>
          </p:nvSpPr>
          <p:spPr bwMode="auto">
            <a:xfrm>
              <a:off x="5089" y="5015"/>
              <a:ext cx="1440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>
                  <a:latin typeface="Calibri" pitchFamily="34" charset="0"/>
                  <a:cs typeface="Arial" charset="0"/>
                </a:rPr>
                <a:t>Query system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8" name="Text Box 13"/>
            <p:cNvSpPr txBox="1">
              <a:spLocks noChangeArrowheads="1"/>
            </p:cNvSpPr>
            <p:nvPr/>
          </p:nvSpPr>
          <p:spPr bwMode="auto">
            <a:xfrm>
              <a:off x="5085" y="5447"/>
              <a:ext cx="1440" cy="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36000" bIns="10800"/>
            <a:lstStyle/>
            <a:p>
              <a:pPr algn="ctr"/>
              <a:r>
                <a:rPr lang="cs-CZ" sz="1000">
                  <a:latin typeface="Calibri" pitchFamily="34" charset="0"/>
                  <a:cs typeface="Arial" charset="0"/>
                </a:rPr>
                <a:t>Output check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999" name="Text Box 14"/>
            <p:cNvSpPr txBox="1">
              <a:spLocks noChangeArrowheads="1"/>
            </p:cNvSpPr>
            <p:nvPr/>
          </p:nvSpPr>
          <p:spPr bwMode="auto">
            <a:xfrm>
              <a:off x="6961" y="3863"/>
              <a:ext cx="1440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>
                  <a:latin typeface="Calibri" pitchFamily="34" charset="0"/>
                  <a:cs typeface="Arial" charset="0"/>
                </a:rPr>
                <a:t>Customer app.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00" name="Text Box 15"/>
            <p:cNvSpPr txBox="1">
              <a:spLocks noChangeArrowheads="1"/>
            </p:cNvSpPr>
            <p:nvPr/>
          </p:nvSpPr>
          <p:spPr bwMode="auto">
            <a:xfrm>
              <a:off x="6957" y="4295"/>
              <a:ext cx="1440" cy="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36000" bIns="10800"/>
            <a:lstStyle/>
            <a:p>
              <a:pPr algn="ctr"/>
              <a:r>
                <a:rPr lang="cs-CZ" sz="1000">
                  <a:latin typeface="Calibri" pitchFamily="34" charset="0"/>
                  <a:cs typeface="Arial" charset="0"/>
                </a:rPr>
                <a:t>Output check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01" name="AutoShape 16"/>
            <p:cNvSpPr>
              <a:spLocks noChangeArrowheads="1"/>
            </p:cNvSpPr>
            <p:nvPr/>
          </p:nvSpPr>
          <p:spPr bwMode="auto">
            <a:xfrm>
              <a:off x="7245" y="5159"/>
              <a:ext cx="1008" cy="288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02" name="Line 17"/>
            <p:cNvSpPr>
              <a:spLocks noChangeShapeType="1"/>
            </p:cNvSpPr>
            <p:nvPr/>
          </p:nvSpPr>
          <p:spPr bwMode="auto">
            <a:xfrm flipV="1">
              <a:off x="6525" y="5303"/>
              <a:ext cx="72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03" name="Line 18"/>
            <p:cNvSpPr>
              <a:spLocks noChangeShapeType="1"/>
            </p:cNvSpPr>
            <p:nvPr/>
          </p:nvSpPr>
          <p:spPr bwMode="auto">
            <a:xfrm>
              <a:off x="7677" y="4583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04" name="Text Box 19"/>
            <p:cNvSpPr txBox="1">
              <a:spLocks noChangeArrowheads="1"/>
            </p:cNvSpPr>
            <p:nvPr/>
          </p:nvSpPr>
          <p:spPr bwMode="auto">
            <a:xfrm>
              <a:off x="8541" y="5159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alibri" pitchFamily="34" charset="0"/>
                  <a:cs typeface="Arial" charset="0"/>
                </a:rPr>
                <a:t>admin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70005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5" y="5159"/>
              <a:ext cx="28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006" name="Line 21"/>
            <p:cNvSpPr>
              <a:spLocks noChangeShapeType="1"/>
            </p:cNvSpPr>
            <p:nvPr/>
          </p:nvSpPr>
          <p:spPr bwMode="auto">
            <a:xfrm>
              <a:off x="6514" y="5616"/>
              <a:ext cx="401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170007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67" y="5501"/>
              <a:ext cx="28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008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29" y="4583"/>
              <a:ext cx="28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009" name="Line 24"/>
            <p:cNvSpPr>
              <a:spLocks noChangeShapeType="1"/>
            </p:cNvSpPr>
            <p:nvPr/>
          </p:nvSpPr>
          <p:spPr bwMode="auto">
            <a:xfrm>
              <a:off x="8397" y="4439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170010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73" y="3653"/>
              <a:ext cx="24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011" name="Line 26"/>
            <p:cNvSpPr>
              <a:spLocks noChangeShapeType="1"/>
            </p:cNvSpPr>
            <p:nvPr/>
          </p:nvSpPr>
          <p:spPr bwMode="auto">
            <a:xfrm>
              <a:off x="4635" y="5513"/>
              <a:ext cx="450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12" name="Line 27"/>
            <p:cNvSpPr>
              <a:spLocks noChangeShapeType="1"/>
            </p:cNvSpPr>
            <p:nvPr/>
          </p:nvSpPr>
          <p:spPr bwMode="auto">
            <a:xfrm flipV="1">
              <a:off x="4653" y="5303"/>
              <a:ext cx="43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13" name="Line 28"/>
            <p:cNvSpPr>
              <a:spLocks noChangeShapeType="1"/>
            </p:cNvSpPr>
            <p:nvPr/>
          </p:nvSpPr>
          <p:spPr bwMode="auto">
            <a:xfrm>
              <a:off x="3621" y="311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170014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42" y="2562"/>
              <a:ext cx="248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015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3" y="4583"/>
              <a:ext cx="248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016" name="Text Box 31"/>
            <p:cNvSpPr txBox="1">
              <a:spLocks noChangeArrowheads="1"/>
            </p:cNvSpPr>
            <p:nvPr/>
          </p:nvSpPr>
          <p:spPr bwMode="auto">
            <a:xfrm>
              <a:off x="7155" y="3005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alibri" pitchFamily="34" charset="0"/>
                  <a:cs typeface="Arial" charset="0"/>
                </a:rPr>
                <a:t>admin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17" name="Text Box 32"/>
            <p:cNvSpPr txBox="1">
              <a:spLocks noChangeArrowheads="1"/>
            </p:cNvSpPr>
            <p:nvPr/>
          </p:nvSpPr>
          <p:spPr bwMode="auto">
            <a:xfrm>
              <a:off x="2901" y="4983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alibri" pitchFamily="34" charset="0"/>
                  <a:cs typeface="Arial" charset="0"/>
                </a:rPr>
                <a:t>admin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18" name="Text Box 33"/>
            <p:cNvSpPr txBox="1">
              <a:spLocks noChangeArrowheads="1"/>
            </p:cNvSpPr>
            <p:nvPr/>
          </p:nvSpPr>
          <p:spPr bwMode="auto">
            <a:xfrm>
              <a:off x="4221" y="5735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alibri" pitchFamily="34" charset="0"/>
                  <a:cs typeface="Arial" charset="0"/>
                </a:rPr>
                <a:t>user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19" name="Line 34"/>
            <p:cNvSpPr>
              <a:spLocks noChangeShapeType="1"/>
            </p:cNvSpPr>
            <p:nvPr/>
          </p:nvSpPr>
          <p:spPr bwMode="auto">
            <a:xfrm flipV="1">
              <a:off x="3340" y="4089"/>
              <a:ext cx="102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20" name="Text Box 35"/>
            <p:cNvSpPr txBox="1">
              <a:spLocks noChangeArrowheads="1"/>
            </p:cNvSpPr>
            <p:nvPr/>
          </p:nvSpPr>
          <p:spPr bwMode="auto">
            <a:xfrm>
              <a:off x="7533" y="5447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alibri" pitchFamily="34" charset="0"/>
                  <a:cs typeface="Arial" charset="0"/>
                </a:rPr>
                <a:t>log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21" name="Text Box 36"/>
            <p:cNvSpPr txBox="1">
              <a:spLocks noChangeArrowheads="1"/>
            </p:cNvSpPr>
            <p:nvPr/>
          </p:nvSpPr>
          <p:spPr bwMode="auto">
            <a:xfrm>
              <a:off x="8829" y="4151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alibri" pitchFamily="34" charset="0"/>
                  <a:cs typeface="Arial" charset="0"/>
                </a:rPr>
                <a:t>user</a:t>
              </a:r>
              <a:endParaRPr lang="cs-CZ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022" name="Line 37"/>
            <p:cNvSpPr>
              <a:spLocks noChangeShapeType="1"/>
            </p:cNvSpPr>
            <p:nvPr/>
          </p:nvSpPr>
          <p:spPr bwMode="auto">
            <a:xfrm>
              <a:off x="6867" y="2825"/>
              <a:ext cx="52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23" name="Line 38"/>
            <p:cNvSpPr>
              <a:spLocks noChangeShapeType="1"/>
            </p:cNvSpPr>
            <p:nvPr/>
          </p:nvSpPr>
          <p:spPr bwMode="auto">
            <a:xfrm flipV="1">
              <a:off x="8403" y="4007"/>
              <a:ext cx="57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24" name="Line 39"/>
            <p:cNvSpPr>
              <a:spLocks noChangeShapeType="1"/>
            </p:cNvSpPr>
            <p:nvPr/>
          </p:nvSpPr>
          <p:spPr bwMode="auto">
            <a:xfrm flipH="1">
              <a:off x="8397" y="3929"/>
              <a:ext cx="498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25" name="Line 40"/>
            <p:cNvSpPr>
              <a:spLocks noChangeShapeType="1"/>
            </p:cNvSpPr>
            <p:nvPr/>
          </p:nvSpPr>
          <p:spPr bwMode="auto">
            <a:xfrm flipH="1">
              <a:off x="8253" y="5015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5795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CCBA7-5102-43E7-9EEE-5EE97D1EF03C}" type="slidenum">
              <a:rPr lang="cs-CZ" smtClean="0"/>
              <a:pPr/>
              <a:t>147</a:t>
            </a:fld>
            <a:endParaRPr lang="cs-CZ" smtClean="0"/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/>
              <a:t>Co chybí při ochraně osobních dat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713788" cy="4641850"/>
          </a:xfrm>
        </p:spPr>
        <p:txBody>
          <a:bodyPr/>
          <a:lstStyle/>
          <a:p>
            <a:r>
              <a:rPr lang="cs-CZ" smtClean="0"/>
              <a:t>ÚOOÚ by měl prokazovat, že je skartace skutečně nezbytná, </a:t>
            </a:r>
          </a:p>
          <a:p>
            <a:pPr lvl="1"/>
            <a:r>
              <a:rPr lang="cs-CZ" smtClean="0"/>
              <a:t>měl by  doporučovat opatření (důvěryhodnost instituce, anonymizace dat, ..,), opatření by měl navrhovat sám, nebo si je dát navrhnout od expertů s cílem vyhnout se skartaci</a:t>
            </a:r>
          </a:p>
          <a:p>
            <a:pPr lvl="1"/>
            <a:r>
              <a:rPr lang="cs-CZ" smtClean="0"/>
              <a:t>Měl by mít povinnost vyhodnocovat ztráty vyvolané skartací a to i na podnět občanů a institucí</a:t>
            </a:r>
          </a:p>
          <a:p>
            <a:r>
              <a:rPr lang="cs-CZ" smtClean="0"/>
              <a:t>Ale to je legislativní změna!</a:t>
            </a:r>
          </a:p>
        </p:txBody>
      </p:sp>
    </p:spTree>
    <p:extLst>
      <p:ext uri="{BB962C8B-B14F-4D97-AF65-F5344CB8AC3E}">
        <p14:creationId xmlns:p14="http://schemas.microsoft.com/office/powerpoint/2010/main" val="19446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F0678F-85CD-4CF0-8CB0-5188BAD7B3F4}" type="slidenum">
              <a:rPr lang="cs-CZ" smtClean="0"/>
              <a:pPr/>
              <a:t>148</a:t>
            </a:fld>
            <a:endParaRPr lang="cs-CZ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smtClean="0"/>
              <a:t>Od dostupnosti k nedosažitelnosti</a:t>
            </a:r>
            <a:br>
              <a:rPr lang="cs-CZ" sz="3600" smtClean="0"/>
            </a:br>
            <a:r>
              <a:rPr lang="cs-CZ" sz="2900" smtClean="0"/>
              <a:t>Zavalí nás informační odpadky?</a:t>
            </a:r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Stále větší množství smetí, přes které se musím probojovávat k tomu, co potřebuji, leccos nakonec nenajdu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I užitečných/relevantních informací je stále více a pro menší skupiny je příliš nákladné všechny využívat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Některé informace jsou jen v knihách a reportech, jiné v dokumentaci SW artefaktů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Je obtížné se k některým dokumentům prokousat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Informační prostor stále více vyplňují velcí vydavatelé a vnucují ostatním svoje pravidla hry</a:t>
            </a:r>
          </a:p>
        </p:txBody>
      </p:sp>
    </p:spTree>
    <p:extLst>
      <p:ext uri="{BB962C8B-B14F-4D97-AF65-F5344CB8AC3E}">
        <p14:creationId xmlns:p14="http://schemas.microsoft.com/office/powerpoint/2010/main" val="6168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8EFA3-F910-407A-B94A-9A51E4B58388}" type="slidenum">
              <a:rPr lang="cs-CZ" smtClean="0"/>
              <a:pPr/>
              <a:t>149</a:t>
            </a:fld>
            <a:endParaRPr lang="cs-CZ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smtClean="0"/>
              <a:t>Od dostupnosti k nedosažitelnosti</a:t>
            </a:r>
            <a:br>
              <a:rPr lang="cs-CZ" sz="3600" smtClean="0"/>
            </a:br>
            <a:r>
              <a:rPr lang="cs-CZ" sz="2900" smtClean="0"/>
              <a:t>Konec copyrightu?</a:t>
            </a: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Copyright: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Založeno na principech z 19. století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Vede dnes i k tomu, že se musíme vzdávat svého autorského práva ve prospěch vydavatelů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Nemohu jako autor říci, že daný vzorec lze bez omezení používat, </a:t>
            </a:r>
          </a:p>
          <a:p>
            <a:pPr lvl="3">
              <a:lnSpc>
                <a:spcPct val="90000"/>
              </a:lnSpc>
            </a:pPr>
            <a:r>
              <a:rPr lang="cs-CZ" smtClean="0"/>
              <a:t>Einstein by měl dnes možná potíže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Problémy s návrhem a využíváním digitálních knihoven</a:t>
            </a:r>
          </a:p>
          <a:p>
            <a:pPr lvl="3">
              <a:lnSpc>
                <a:spcPct val="90000"/>
              </a:lnSpc>
            </a:pPr>
            <a:r>
              <a:rPr lang="cs-CZ" smtClean="0"/>
              <a:t>Není to velký problém technický, ale legislativní </a:t>
            </a:r>
          </a:p>
        </p:txBody>
      </p:sp>
    </p:spTree>
    <p:extLst>
      <p:ext uri="{BB962C8B-B14F-4D97-AF65-F5344CB8AC3E}">
        <p14:creationId xmlns:p14="http://schemas.microsoft.com/office/powerpoint/2010/main" val="527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17F7C-9A5A-4469-B4E8-8FB6FCEC0E6A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72707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06D8AF-B593-4DA1-B459-D4FBF205118C}" type="slidenum">
              <a:rPr lang="cs-CZ" sz="1400"/>
              <a:pPr algn="r"/>
              <a:t>15</a:t>
            </a:fld>
            <a:endParaRPr lang="cs-CZ" sz="1400"/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8047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58324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2800" i="1">
                <a:cs typeface="Arial" charset="0"/>
              </a:rPr>
              <a:t>Některé starší výsledky pro SW projekty, zjištěno ex post pro  úspěšné projekty, před rokem 2000</a:t>
            </a:r>
          </a:p>
        </p:txBody>
      </p:sp>
    </p:spTree>
    <p:extLst>
      <p:ext uri="{BB962C8B-B14F-4D97-AF65-F5344CB8AC3E}">
        <p14:creationId xmlns:p14="http://schemas.microsoft.com/office/powerpoint/2010/main" val="19556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C824A-4AF9-40C3-96B6-396ECC0B2FE0}" type="slidenum">
              <a:rPr lang="cs-CZ" smtClean="0"/>
              <a:pPr/>
              <a:t>150</a:t>
            </a:fld>
            <a:endParaRPr lang="cs-CZ" smtClean="0"/>
          </a:p>
        </p:txBody>
      </p:sp>
      <p:sp>
        <p:nvSpPr>
          <p:cNvPr id="11059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pojmy</a:t>
            </a:r>
          </a:p>
        </p:txBody>
      </p:sp>
      <p:sp>
        <p:nvSpPr>
          <p:cNvPr id="1105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Výchozí stanoviska a postupy</a:t>
            </a:r>
          </a:p>
          <a:p>
            <a:pPr eaLnBrk="1" hangingPunct="1"/>
            <a:r>
              <a:rPr lang="cs-CZ" smtClean="0"/>
              <a:t>Shrnutí známých skutečností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7A3ED-D7CD-4B1B-A18B-6BEE6F5800C5}" type="slidenum">
              <a:rPr lang="cs-CZ" smtClean="0"/>
              <a:pPr/>
              <a:t>151</a:t>
            </a:fld>
            <a:endParaRPr lang="cs-CZ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Životní cyklus projektů a „vodopád“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507413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Vize (</a:t>
            </a:r>
            <a:r>
              <a:rPr lang="cs-CZ" sz="2000" b="1" smtClean="0"/>
              <a:t>proč</a:t>
            </a:r>
            <a:r>
              <a:rPr lang="cs-CZ" sz="2000" smtClean="0"/>
              <a:t> je co třeba)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Specifikace požadavků (</a:t>
            </a:r>
            <a:r>
              <a:rPr lang="cs-CZ" sz="2000" b="1" smtClean="0"/>
              <a:t>co</a:t>
            </a:r>
            <a:r>
              <a:rPr lang="cs-CZ" sz="2000" smtClean="0"/>
              <a:t> je třeba)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Návrh (</a:t>
            </a:r>
            <a:r>
              <a:rPr lang="cs-CZ" sz="2000" b="1" smtClean="0"/>
              <a:t>jak</a:t>
            </a:r>
            <a:r>
              <a:rPr lang="cs-CZ" sz="2000" smtClean="0"/>
              <a:t> to asi udělat)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Kódování (psaní programů, u nás často spojováno s návrhem)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Testování (kodér: testování částí; testér: testování integrační, funkcí, systému)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Předání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Údržba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Zrušení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Pokud se takto člení i projekt a nemáme možnost se vracet (měnit např. požadavky při kódování), mluvíme o metodě vodopádu. Ta může být vhodná, dokonce podle příslušných norem nutná, pro technologicky orientované systémy. Vodopád v původní verzi  se neosvědčuje pro human oriented systems, především pro IS, moderní procesy vývoje, většinou využívají modifikace vodopádu (iterace, inkrementy, prototypy)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9F654-9EFD-4D1E-8E75-D48F74412CAC}" type="slidenum">
              <a:rPr lang="cs-CZ" smtClean="0"/>
              <a:pPr/>
              <a:t>152</a:t>
            </a:fld>
            <a:endParaRPr lang="cs-CZ" smtClean="0"/>
          </a:p>
        </p:txBody>
      </p:sp>
      <p:sp>
        <p:nvSpPr>
          <p:cNvPr id="112643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B1E5D1-9A30-41D6-BD83-DCAA3FA7A97D}" type="slidenum">
              <a:rPr lang="cs-CZ" sz="1400"/>
              <a:pPr algn="r"/>
              <a:t>152</a:t>
            </a:fld>
            <a:endParaRPr lang="cs-CZ" sz="1400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Podíly pracnosti ve vodopádu</a:t>
            </a:r>
          </a:p>
        </p:txBody>
      </p:sp>
      <p:pic>
        <p:nvPicPr>
          <p:cNvPr id="11264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6191250" cy="4895850"/>
          </a:xfrm>
          <a:noFill/>
        </p:spPr>
      </p:pic>
      <p:sp>
        <p:nvSpPr>
          <p:cNvPr id="112646" name="Text Box 4"/>
          <p:cNvSpPr txBox="1">
            <a:spLocks noChangeArrowheads="1"/>
          </p:cNvSpPr>
          <p:nvPr/>
        </p:nvSpPr>
        <p:spPr bwMode="auto">
          <a:xfrm>
            <a:off x="6300788" y="1989138"/>
            <a:ext cx="251936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Údržba stojí podstatně více než vývoj (obvykle dvakrát více).</a:t>
            </a:r>
          </a:p>
          <a:p>
            <a:pPr>
              <a:spcBef>
                <a:spcPct val="50000"/>
              </a:spcBef>
            </a:pPr>
            <a:r>
              <a:rPr lang="cs-CZ" sz="2000"/>
              <a:t>U customizovaných systémů je podíl údržby pro jednotlivé instalace podstatně menší (platí se tím, že se zákazník musí přizpůsobovat)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C5A7A-6EF7-47E4-BBCE-A7D4D98329E4}" type="slidenum">
              <a:rPr lang="cs-CZ" smtClean="0"/>
              <a:pPr/>
              <a:t>153</a:t>
            </a:fld>
            <a:endParaRPr lang="cs-CZ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2362200"/>
          </a:xfrm>
        </p:spPr>
        <p:txBody>
          <a:bodyPr/>
          <a:lstStyle/>
          <a:p>
            <a:pPr eaLnBrk="1" hangingPunct="1"/>
            <a:r>
              <a:rPr lang="cs-CZ" smtClean="0"/>
              <a:t>Co budeme dělat </a:t>
            </a:r>
            <a:br>
              <a:rPr lang="cs-CZ" smtClean="0"/>
            </a:br>
            <a:r>
              <a:rPr lang="cs-CZ" sz="3200" smtClean="0"/>
              <a:t>Celý životní cyklus IS, důraz na počáteční etapy vývoje, architekturu SW a management SW prací se zaměřením na IS.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81300"/>
            <a:ext cx="8610600" cy="3344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Životní cyklus softwaru, prvé poznatky o SW architekturách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Co je IS a proč je jeho vývoj složitý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Servisně orientovaná architektura a jiné architektury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Vize, před uzavřením smlouvy, smlouva, správa rizik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Základní techniky při specifikaci požadavků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Společenské a zdravotní souvislosti IS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Kvalita dat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Varianty životního cyklu, agilní formy vývoje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Perspektiva profese informatik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Práce v týmu (základní poznatky)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FABE3B-B82D-4E1F-AF3B-788812127500}" type="slidenum">
              <a:rPr lang="cs-CZ" smtClean="0"/>
              <a:pPr/>
              <a:t>154</a:t>
            </a:fld>
            <a:endParaRPr lang="cs-CZ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 vejce a slepice 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Témata vzájemně souvisí – je nutný výklad po etapách a vracet se, k tématům dnešní přednášky se vrátíme a probereme podrobněji</a:t>
            </a:r>
          </a:p>
          <a:p>
            <a:pPr eaLnBrk="1" hangingPunct="1"/>
            <a:r>
              <a:rPr lang="cs-CZ" sz="2800" smtClean="0"/>
              <a:t>Mnohé problémy zasahují mimo kyberprostor </a:t>
            </a:r>
          </a:p>
          <a:p>
            <a:pPr lvl="1" eaLnBrk="1" hangingPunct="1"/>
            <a:r>
              <a:rPr lang="cs-CZ" sz="2400" smtClean="0"/>
              <a:t>Důležité pro analýzu a vaše uplatnění mimo informatiku a pro dobré joby v informatice</a:t>
            </a:r>
          </a:p>
          <a:p>
            <a:pPr lvl="1" eaLnBrk="1" hangingPunct="1"/>
            <a:r>
              <a:rPr lang="cs-CZ" sz="2400" smtClean="0"/>
              <a:t>Důležité pro možnost získat lukrativní místa</a:t>
            </a:r>
          </a:p>
          <a:p>
            <a:pPr lvl="1" eaLnBrk="1" hangingPunct="1"/>
            <a:r>
              <a:rPr lang="cs-CZ" sz="2400" smtClean="0"/>
              <a:t>Obtížné, hackerský syndrom (já jako programátor se starám jen o programy respektive  o SW obecně, vše ostatní je blbost, v této oblasti skutečně převyšuji ostatní)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BF9BAE-6074-4DAB-B953-DF0C20EC4496}" type="slidenum">
              <a:rPr lang="cs-CZ" smtClean="0"/>
              <a:pPr/>
              <a:t>155</a:t>
            </a:fld>
            <a:endParaRPr lang="cs-CZ" smtClean="0"/>
          </a:p>
        </p:txBody>
      </p:sp>
      <p:sp>
        <p:nvSpPr>
          <p:cNvPr id="11571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cs-CZ" sz="4800" smtClean="0"/>
              <a:t>Co způsobuje největší problémy</a:t>
            </a:r>
          </a:p>
        </p:txBody>
      </p:sp>
      <p:sp>
        <p:nvSpPr>
          <p:cNvPr id="115716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mtClean="0"/>
              <a:t>Zdánlivé hlouposti (blbosti), dokonce i skutečné triviality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AD0B02-355E-41CC-A882-66ED51AA71B8}" type="slidenum">
              <a:rPr lang="cs-CZ" smtClean="0"/>
              <a:pPr/>
              <a:t>156</a:t>
            </a:fld>
            <a:endParaRPr lang="cs-CZ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cs-CZ" sz="4000" smtClean="0"/>
              <a:t>Nejhorší je srážka s blbcem</a:t>
            </a:r>
            <a:br>
              <a:rPr lang="cs-CZ" sz="4000" smtClean="0"/>
            </a:br>
            <a:r>
              <a:rPr lang="cs-CZ" sz="4000" smtClean="0"/>
              <a:t>Zvláště fatální je varianta blbec – tunelář a ignorant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cs-CZ" smtClean="0"/>
              <a:t>Mnohé efekty IT se těžko měří a není k dispozici dostatečně kvalitní a uznávaná metodika hodnocení kvality</a:t>
            </a:r>
          </a:p>
          <a:p>
            <a:pPr lvl="1" eaLnBrk="1" hangingPunct="1"/>
            <a:r>
              <a:rPr lang="cs-CZ" smtClean="0"/>
              <a:t>To především mimo podniky, ale i v podnicích umožňuje zakázky zdražovat  </a:t>
            </a:r>
          </a:p>
          <a:p>
            <a:pPr lvl="2" eaLnBrk="1" hangingPunct="1"/>
            <a:r>
              <a:rPr lang="cs-CZ" smtClean="0"/>
              <a:t>Přímo, vyhnat cenu za málo</a:t>
            </a:r>
          </a:p>
          <a:p>
            <a:pPr lvl="2" eaLnBrk="1" hangingPunct="1"/>
            <a:r>
              <a:rPr lang="cs-CZ" smtClean="0"/>
              <a:t>Nepřímo. Zakázku nafukovat</a:t>
            </a:r>
          </a:p>
          <a:p>
            <a:pPr lvl="1" eaLnBrk="1" hangingPunct="1"/>
            <a:r>
              <a:rPr lang="cs-CZ" smtClean="0"/>
              <a:t>Dlouhodobě to škodí všem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0DEEF9-5848-487D-94A4-329A56D4D1E8}" type="slidenum">
              <a:rPr lang="cs-CZ" smtClean="0"/>
              <a:pPr/>
              <a:t>157</a:t>
            </a:fld>
            <a:endParaRPr lang="cs-CZ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Pozor na hackerský syndrom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Přesvědčení, že svět mimo kyberprostor je nezajímavý a že hlavní je jak rychle píši programy a detailní znalost systémů, pohrdání uživateli 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Neschopnost a neochota spolupracovat s uživateli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Neschopnost domluvy s jinými hackery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Neochota  pracovat v týmu a dokumentovat své výtvory, antivzor Corncob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Neschopnost zvládat cizí znalostní obory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Neochota přebírat to, co je.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smtClean="0"/>
              <a:t>Hackeři jsou použitelní jako programátoři úloh s jasným zadáním vyvíjenými obvykle od začátku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i="1" smtClean="0"/>
              <a:t>Takových úkolů je stále méně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smtClean="0"/>
              <a:t>Jak je to s open source?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C3FF70-6EF5-4F61-B1E4-DAF5DF963F49}" type="slidenum">
              <a:rPr lang="cs-CZ" smtClean="0"/>
              <a:pPr/>
              <a:t>158</a:t>
            </a:fld>
            <a:endParaRPr lang="cs-CZ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Využitelnost přednášky podruhé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Přednáška je zaměřena především na znalosti potřebné pro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 SW inženýry a softwarové architekty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Přednáška obsahuje poznatky využitelné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Kodéry, testéry, údržbáři a obchodníky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Zčásti se týká i témat, které jsou dosud převážně ve stadiu nekomerčního výzkumu a vývoje.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Problém“nezakusíš – nepochopíš“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Některé zkušenosti jsou obtížně sdělitelné, mohou se zdát i samozřejmé dokud jejich těžké dopady nepocítíte na vlastní kůži 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1224D-6FE4-40D5-868E-576503A42CBD}" type="slidenum">
              <a:rPr lang="cs-CZ" smtClean="0"/>
              <a:pPr/>
              <a:t>159</a:t>
            </a:fld>
            <a:endParaRPr lang="cs-CZ" smtClean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SW architektura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Organizace a struktura systému ve velkém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Dekompozice na nejvyšší úrovni do kooperujících částí (pokud možno autonomních), skládání komponent do sítí-sestav-vrstev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Principy spolupráce s uživateli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Základní vlastnosti částí a jejich rozhraní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P2P – typ komunikace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Klient-server, tři vrstvy (i prostřednictvím stanovení funkcí uzlů sítě – globální členění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Struktura tvořená SW komponentami, jejich vztahy, principy vývoje a integrace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Jiné formy, především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Která oblast techniky má s IT nejvíce společných aspektů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2207096"/>
          </a:xfrm>
        </p:spPr>
        <p:txBody>
          <a:bodyPr/>
          <a:lstStyle/>
          <a:p>
            <a:r>
              <a:rPr lang="cs-CZ" dirty="0" smtClean="0"/>
              <a:t>Architektura</a:t>
            </a:r>
          </a:p>
          <a:p>
            <a:r>
              <a:rPr lang="cs-CZ" dirty="0" smtClean="0"/>
              <a:t>Kde kdo do toho kecá</a:t>
            </a:r>
          </a:p>
          <a:p>
            <a:r>
              <a:rPr lang="cs-CZ" dirty="0" smtClean="0"/>
              <a:t>Projekty jsou předražené</a:t>
            </a:r>
          </a:p>
          <a:p>
            <a:r>
              <a:rPr lang="cs-CZ" dirty="0" smtClean="0"/>
              <a:t>Vysoký podíl řemesel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6E8B-4846-4140-A770-73FC61248F8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13811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899E4-9C18-4AF1-B5C3-B6411C0D7961}" type="slidenum">
              <a:rPr lang="cs-CZ" smtClean="0"/>
              <a:pPr/>
              <a:t>160</a:t>
            </a:fld>
            <a:endParaRPr lang="cs-CZ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SW architektura - účel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Specifikace a návrh ve velkém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Dekompozice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Dá se pak mentálně a organizačně zvládnout i velký a komplikovaný systém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smtClean="0"/>
              <a:t>Nezávislý vývoj komponent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smtClean="0"/>
              <a:t>Znovupoužitelnost komponent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smtClean="0"/>
              <a:t>Nabízí i technické výhody (prototypování, údržba, …) a možnost specifických funkcí), inkrementální vývoj  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Na architekturu vázané procesy a funkce (decentralizace).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Inkrementální či iterativní vývoj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Evoluce, škálovatelnost a modifikovatelnost systému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Distribuovanost </a:t>
            </a:r>
          </a:p>
          <a:p>
            <a:pPr lvl="1" eaLnBrk="1" hangingPunct="1"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872076-2F1B-4E7B-AB81-3AF3C4F9E8BE}" type="slidenum">
              <a:rPr lang="cs-CZ" smtClean="0"/>
              <a:pPr/>
              <a:t>161</a:t>
            </a:fld>
            <a:endParaRPr lang="cs-CZ" smtClean="0"/>
          </a:p>
        </p:txBody>
      </p:sp>
      <p:sp>
        <p:nvSpPr>
          <p:cNvPr id="12185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Komponentové architektury</a:t>
            </a:r>
          </a:p>
        </p:txBody>
      </p:sp>
      <p:sp>
        <p:nvSpPr>
          <p:cNvPr id="12186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Větší celky (komponenty), základní funke </a:t>
            </a:r>
          </a:p>
          <a:p>
            <a:r>
              <a:rPr lang="cs-CZ" smtClean="0"/>
              <a:t>Konektory – entity umožňující komunikaci a spolupráci komponent</a:t>
            </a:r>
          </a:p>
          <a:p>
            <a:pPr lvl="1"/>
            <a:r>
              <a:rPr lang="cs-CZ" smtClean="0"/>
              <a:t>Umožňují obvykle výměnu zpráv</a:t>
            </a:r>
          </a:p>
          <a:p>
            <a:r>
              <a:rPr lang="cs-CZ" smtClean="0"/>
              <a:t>Principy podobné jako b v objektové orientaci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A914A1-9ADB-46C0-A1A8-FA8505225F67}" type="slidenum">
              <a:rPr lang="cs-CZ" smtClean="0"/>
              <a:pPr/>
              <a:t>162</a:t>
            </a:fld>
            <a:endParaRPr lang="cs-CZ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Servisně orientovaný systém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Vazby mezi komponentami jsou volné, komponenty spolu komunikují podobně jako služby reálného světa nebo webovské služby na internetu  – vyřizují požadavky z fronty požadavků - jinými slovy systém se chová jako virtuální p2p síť s asynchronní komunikací.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Sekvenční komunikace je možná, je doplňkovou možností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Je to vedoucí paradigma současného SW inženýrství, zvláště v případě velkých informačních systémů a na Webu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Nutné používat standardy (UML, w3c, OASIS, Open Group)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92F7-921D-461F-ABED-2A776CA19F57}" type="slidenum">
              <a:rPr lang="cs-CZ" smtClean="0"/>
              <a:pPr/>
              <a:t>163</a:t>
            </a:fld>
            <a:endParaRPr lang="cs-CZ" smtClean="0"/>
          </a:p>
        </p:txBody>
      </p:sp>
      <p:sp>
        <p:nvSpPr>
          <p:cNvPr id="1239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2376487"/>
          </a:xfrm>
        </p:spPr>
        <p:txBody>
          <a:bodyPr/>
          <a:lstStyle/>
          <a:p>
            <a:pPr eaLnBrk="1" hangingPunct="1"/>
            <a:r>
              <a:rPr lang="cs-CZ" sz="3600" smtClean="0"/>
              <a:t>Potíž s human oriented systems </a:t>
            </a:r>
            <a:br>
              <a:rPr lang="cs-CZ" sz="3600" smtClean="0"/>
            </a:br>
            <a:r>
              <a:rPr lang="cs-CZ" sz="3600" smtClean="0"/>
              <a:t> </a:t>
            </a:r>
            <a:r>
              <a:rPr lang="cs-CZ" sz="2800" smtClean="0"/>
              <a:t>často nevíme ani my sami ani uživatelé si často s nevybaví, co by měly přinést a jak to, co přinese, měřit, požadavky se mnohdy mění podle toho, jak se mění byznys</a:t>
            </a:r>
          </a:p>
        </p:txBody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Efekty IT jsou často jinde, než se čeká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Uživatelé si obtížně uvědomují své potřeby. Vybaví si je až když nastane příslušná situace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Obtížně se měří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Projeví se až po jisté (někdy dosti dlouhé) době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Dlouhodobé přínosy jsou jinde než krátkodobé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6DD303-7801-460F-8143-848E95EE4B60}" type="slidenum">
              <a:rPr lang="cs-CZ" smtClean="0"/>
              <a:pPr/>
              <a:t>164</a:t>
            </a:fld>
            <a:endParaRPr lang="cs-CZ" smtClean="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2835275"/>
          </a:xfrm>
        </p:spPr>
        <p:txBody>
          <a:bodyPr/>
          <a:lstStyle/>
          <a:p>
            <a:pPr eaLnBrk="1" hangingPunct="1"/>
            <a:r>
              <a:rPr lang="cs-CZ" smtClean="0"/>
              <a:t>Otevřený problém: jak vlastně IT ovlivňuje svět</a:t>
            </a:r>
            <a:br>
              <a:rPr lang="cs-CZ" smtClean="0"/>
            </a:br>
            <a:r>
              <a:rPr lang="en-US" smtClean="0"/>
              <a:t>Vliv IT na makroekonomick</a:t>
            </a:r>
            <a:r>
              <a:rPr lang="cs-CZ" smtClean="0"/>
              <a:t>é</a:t>
            </a:r>
            <a:r>
              <a:rPr lang="en-US" smtClean="0"/>
              <a:t> ukazatele</a:t>
            </a:r>
            <a:r>
              <a:rPr lang="cs-CZ" smtClean="0"/>
              <a:t> (1992)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Podle T.K. Landauer, </a:t>
            </a:r>
            <a:r>
              <a:rPr lang="cs-CZ" i="1" smtClean="0"/>
              <a:t>The Tr</a:t>
            </a:r>
            <a:r>
              <a:rPr lang="en-US" i="1" smtClean="0"/>
              <a:t>ou</a:t>
            </a:r>
            <a:r>
              <a:rPr lang="cs-CZ" i="1" smtClean="0"/>
              <a:t>ble with Computers</a:t>
            </a:r>
            <a:r>
              <a:rPr lang="cs-CZ" smtClean="0"/>
              <a:t>. MIT Press, 1993</a:t>
            </a:r>
          </a:p>
          <a:p>
            <a:pPr eaLnBrk="1" hangingPunct="1"/>
            <a:r>
              <a:rPr lang="cs-CZ" smtClean="0"/>
              <a:t>Pouze pro studijní účely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3C725C-6095-40F7-9456-3F62ED52FB43}" type="slidenum">
              <a:rPr lang="cs-CZ" smtClean="0"/>
              <a:pPr/>
              <a:t>165</a:t>
            </a:fld>
            <a:endParaRPr lang="cs-CZ" smtClean="0"/>
          </a:p>
        </p:txBody>
      </p:sp>
      <p:sp>
        <p:nvSpPr>
          <p:cNvPr id="1259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Produktivita po zavedení počítačů rostla pomaleji</a:t>
            </a:r>
          </a:p>
        </p:txBody>
      </p:sp>
      <p:graphicFrame>
        <p:nvGraphicFramePr>
          <p:cNvPr id="143437" name="Group 77"/>
          <p:cNvGraphicFramePr>
            <a:graphicFrameLocks noGrp="1"/>
          </p:cNvGraphicFramePr>
          <p:nvPr>
            <p:ph idx="1"/>
          </p:nvPr>
        </p:nvGraphicFramePr>
        <p:xfrm>
          <a:off x="539750" y="1484313"/>
          <a:ext cx="8229600" cy="394716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1950-1973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1973-1990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Japonsko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Německo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986" name="Text Box 78"/>
          <p:cNvSpPr txBox="1">
            <a:spLocks noChangeArrowheads="1"/>
          </p:cNvSpPr>
          <p:nvPr/>
        </p:nvSpPr>
        <p:spPr bwMode="auto">
          <a:xfrm>
            <a:off x="1600200" y="5753100"/>
            <a:ext cx="339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McKinsey Global Institute 1992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70290-B4F8-4711-84FF-928C4138952F}" type="slidenum">
              <a:rPr lang="cs-CZ" smtClean="0"/>
              <a:pPr/>
              <a:t>166</a:t>
            </a:fld>
            <a:endParaRPr lang="cs-CZ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Námitka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Hranice zvolených období padla do recese (důsledek prvé ropné krize). Problém ale reálně existuje.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971550" y="2924175"/>
            <a:ext cx="4105275" cy="2376488"/>
          </a:xfrm>
          <a:custGeom>
            <a:avLst/>
            <a:gdLst>
              <a:gd name="T0" fmla="*/ 0 w 2586"/>
              <a:gd name="T1" fmla="*/ 2147483647 h 1497"/>
              <a:gd name="T2" fmla="*/ 2147483647 w 2586"/>
              <a:gd name="T3" fmla="*/ 2147483647 h 1497"/>
              <a:gd name="T4" fmla="*/ 2147483647 w 2586"/>
              <a:gd name="T5" fmla="*/ 2147483647 h 1497"/>
              <a:gd name="T6" fmla="*/ 2147483647 w 2586"/>
              <a:gd name="T7" fmla="*/ 2147483647 h 1497"/>
              <a:gd name="T8" fmla="*/ 2147483647 w 2586"/>
              <a:gd name="T9" fmla="*/ 2147483647 h 1497"/>
              <a:gd name="T10" fmla="*/ 2147483647 w 2586"/>
              <a:gd name="T11" fmla="*/ 2147483647 h 1497"/>
              <a:gd name="T12" fmla="*/ 2147483647 w 2586"/>
              <a:gd name="T13" fmla="*/ 2147483647 h 1497"/>
              <a:gd name="T14" fmla="*/ 2147483647 w 2586"/>
              <a:gd name="T15" fmla="*/ 0 h 14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86"/>
              <a:gd name="T25" fmla="*/ 0 h 1497"/>
              <a:gd name="T26" fmla="*/ 2586 w 2586"/>
              <a:gd name="T27" fmla="*/ 1497 h 14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86" h="1497">
                <a:moveTo>
                  <a:pt x="0" y="1497"/>
                </a:moveTo>
                <a:cubicBezTo>
                  <a:pt x="121" y="1270"/>
                  <a:pt x="242" y="1043"/>
                  <a:pt x="318" y="998"/>
                </a:cubicBezTo>
                <a:cubicBezTo>
                  <a:pt x="394" y="953"/>
                  <a:pt x="363" y="1263"/>
                  <a:pt x="454" y="1225"/>
                </a:cubicBezTo>
                <a:cubicBezTo>
                  <a:pt x="545" y="1187"/>
                  <a:pt x="756" y="795"/>
                  <a:pt x="862" y="772"/>
                </a:cubicBezTo>
                <a:cubicBezTo>
                  <a:pt x="968" y="749"/>
                  <a:pt x="938" y="1157"/>
                  <a:pt x="1089" y="1089"/>
                </a:cubicBezTo>
                <a:cubicBezTo>
                  <a:pt x="1240" y="1021"/>
                  <a:pt x="1625" y="424"/>
                  <a:pt x="1769" y="363"/>
                </a:cubicBezTo>
                <a:cubicBezTo>
                  <a:pt x="1913" y="302"/>
                  <a:pt x="1814" y="786"/>
                  <a:pt x="1950" y="726"/>
                </a:cubicBezTo>
                <a:cubicBezTo>
                  <a:pt x="2086" y="666"/>
                  <a:pt x="2480" y="121"/>
                  <a:pt x="25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6982" name="Line 5"/>
          <p:cNvSpPr>
            <a:spLocks noChangeShapeType="1"/>
          </p:cNvSpPr>
          <p:nvPr/>
        </p:nvSpPr>
        <p:spPr bwMode="auto">
          <a:xfrm>
            <a:off x="1619250" y="51577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187450" y="53625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Cca deset let</a:t>
            </a:r>
          </a:p>
        </p:txBody>
      </p:sp>
      <p:sp>
        <p:nvSpPr>
          <p:cNvPr id="126984" name="Text Box 7"/>
          <p:cNvSpPr txBox="1">
            <a:spLocks noChangeArrowheads="1"/>
          </p:cNvSpPr>
          <p:nvPr/>
        </p:nvSpPr>
        <p:spPr bwMode="auto">
          <a:xfrm rot="-3046175">
            <a:off x="2700338" y="3573462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boom</a:t>
            </a:r>
          </a:p>
        </p:txBody>
      </p:sp>
      <p:sp>
        <p:nvSpPr>
          <p:cNvPr id="126985" name="Text Box 8"/>
          <p:cNvSpPr txBox="1">
            <a:spLocks noChangeArrowheads="1"/>
          </p:cNvSpPr>
          <p:nvPr/>
        </p:nvSpPr>
        <p:spPr bwMode="auto">
          <a:xfrm rot="3706498">
            <a:off x="3530600" y="34607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recese</a:t>
            </a:r>
          </a:p>
        </p:txBody>
      </p:sp>
      <p:sp>
        <p:nvSpPr>
          <p:cNvPr id="126986" name="Text Box 9"/>
          <p:cNvSpPr txBox="1">
            <a:spLocks noChangeArrowheads="1"/>
          </p:cNvSpPr>
          <p:nvPr/>
        </p:nvSpPr>
        <p:spPr bwMode="auto">
          <a:xfrm rot="-5400000">
            <a:off x="-969962" y="3786188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Objem světového HDP</a:t>
            </a:r>
          </a:p>
        </p:txBody>
      </p:sp>
      <p:sp>
        <p:nvSpPr>
          <p:cNvPr id="126987" name="Text Box 10"/>
          <p:cNvSpPr txBox="1">
            <a:spLocks noChangeArrowheads="1"/>
          </p:cNvSpPr>
          <p:nvPr/>
        </p:nvSpPr>
        <p:spPr bwMode="auto">
          <a:xfrm>
            <a:off x="3708400" y="414972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2001</a:t>
            </a:r>
          </a:p>
        </p:txBody>
      </p:sp>
      <p:sp>
        <p:nvSpPr>
          <p:cNvPr id="126988" name="Text Box 11"/>
          <p:cNvSpPr txBox="1">
            <a:spLocks noChangeArrowheads="1"/>
          </p:cNvSpPr>
          <p:nvPr/>
        </p:nvSpPr>
        <p:spPr bwMode="auto">
          <a:xfrm>
            <a:off x="2195513" y="4652963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1990</a:t>
            </a:r>
          </a:p>
        </p:txBody>
      </p:sp>
      <p:sp>
        <p:nvSpPr>
          <p:cNvPr id="126989" name="Text Box 12"/>
          <p:cNvSpPr txBox="1">
            <a:spLocks noChangeArrowheads="1"/>
          </p:cNvSpPr>
          <p:nvPr/>
        </p:nvSpPr>
        <p:spPr bwMode="auto">
          <a:xfrm rot="3706498">
            <a:off x="2019301" y="4037012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recese</a:t>
            </a:r>
          </a:p>
        </p:txBody>
      </p:sp>
      <p:sp>
        <p:nvSpPr>
          <p:cNvPr id="126990" name="Freeform 13"/>
          <p:cNvSpPr>
            <a:spLocks/>
          </p:cNvSpPr>
          <p:nvPr/>
        </p:nvSpPr>
        <p:spPr bwMode="auto">
          <a:xfrm>
            <a:off x="3276600" y="3357563"/>
            <a:ext cx="4464050" cy="2760662"/>
          </a:xfrm>
          <a:custGeom>
            <a:avLst/>
            <a:gdLst>
              <a:gd name="T0" fmla="*/ 0 w 2812"/>
              <a:gd name="T1" fmla="*/ 2147483647 h 1739"/>
              <a:gd name="T2" fmla="*/ 2147483647 w 2812"/>
              <a:gd name="T3" fmla="*/ 2147483647 h 1739"/>
              <a:gd name="T4" fmla="*/ 2147483647 w 2812"/>
              <a:gd name="T5" fmla="*/ 2147483647 h 1739"/>
              <a:gd name="T6" fmla="*/ 2147483647 w 2812"/>
              <a:gd name="T7" fmla="*/ 2147483647 h 1739"/>
              <a:gd name="T8" fmla="*/ 2147483647 w 2812"/>
              <a:gd name="T9" fmla="*/ 2147483647 h 1739"/>
              <a:gd name="T10" fmla="*/ 2147483647 w 2812"/>
              <a:gd name="T11" fmla="*/ 0 h 1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12"/>
              <a:gd name="T19" fmla="*/ 0 h 1739"/>
              <a:gd name="T20" fmla="*/ 2812 w 2812"/>
              <a:gd name="T21" fmla="*/ 1739 h 17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12" h="1739">
                <a:moveTo>
                  <a:pt x="0" y="1633"/>
                </a:moveTo>
                <a:cubicBezTo>
                  <a:pt x="200" y="1428"/>
                  <a:pt x="400" y="1224"/>
                  <a:pt x="589" y="1224"/>
                </a:cubicBezTo>
                <a:cubicBezTo>
                  <a:pt x="778" y="1224"/>
                  <a:pt x="915" y="1739"/>
                  <a:pt x="1134" y="1633"/>
                </a:cubicBezTo>
                <a:cubicBezTo>
                  <a:pt x="1353" y="1527"/>
                  <a:pt x="1693" y="687"/>
                  <a:pt x="1905" y="589"/>
                </a:cubicBezTo>
                <a:cubicBezTo>
                  <a:pt x="2117" y="491"/>
                  <a:pt x="2253" y="1141"/>
                  <a:pt x="2404" y="1043"/>
                </a:cubicBezTo>
                <a:cubicBezTo>
                  <a:pt x="2555" y="945"/>
                  <a:pt x="2683" y="472"/>
                  <a:pt x="28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6991" name="Text Box 14"/>
          <p:cNvSpPr txBox="1">
            <a:spLocks noChangeArrowheads="1"/>
          </p:cNvSpPr>
          <p:nvPr/>
        </p:nvSpPr>
        <p:spPr bwMode="auto">
          <a:xfrm>
            <a:off x="4787900" y="59499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1935</a:t>
            </a:r>
          </a:p>
        </p:txBody>
      </p:sp>
      <p:sp>
        <p:nvSpPr>
          <p:cNvPr id="126992" name="Text Box 15"/>
          <p:cNvSpPr txBox="1">
            <a:spLocks noChangeArrowheads="1"/>
          </p:cNvSpPr>
          <p:nvPr/>
        </p:nvSpPr>
        <p:spPr bwMode="auto">
          <a:xfrm>
            <a:off x="6659563" y="50847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2009</a:t>
            </a:r>
          </a:p>
        </p:txBody>
      </p:sp>
      <p:sp>
        <p:nvSpPr>
          <p:cNvPr id="126993" name="Text Box 16"/>
          <p:cNvSpPr txBox="1">
            <a:spLocks noChangeArrowheads="1"/>
          </p:cNvSpPr>
          <p:nvPr/>
        </p:nvSpPr>
        <p:spPr bwMode="auto">
          <a:xfrm>
            <a:off x="2771775" y="60928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1875</a:t>
            </a: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6084888" y="5734050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Kodratievovy velké krize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18480E-31A8-47C2-8AD7-B948489FBDE9}" type="slidenum">
              <a:rPr lang="cs-CZ" smtClean="0"/>
              <a:pPr/>
              <a:t>167</a:t>
            </a:fld>
            <a:endParaRPr lang="cs-CZ" smtClean="0"/>
          </a:p>
        </p:txBody>
      </p:sp>
      <p:sp>
        <p:nvSpPr>
          <p:cNvPr id="13209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cs-CZ" sz="4000" smtClean="0"/>
              <a:t>Trendy růstu produktivity  v jednotlivých odvětvích</a:t>
            </a:r>
          </a:p>
        </p:txBody>
      </p:sp>
      <p:sp>
        <p:nvSpPr>
          <p:cNvPr id="13210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435975" cy="4497388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smtClean="0"/>
              <a:t>Porovnání období 1948 – 1973 proti 1973 – 1987</a:t>
            </a:r>
          </a:p>
          <a:p>
            <a:r>
              <a:rPr lang="cs-CZ" sz="2800" smtClean="0"/>
              <a:t>Růst: </a:t>
            </a:r>
          </a:p>
          <a:p>
            <a:pPr lvl="1"/>
            <a:r>
              <a:rPr lang="cs-CZ" sz="2400" smtClean="0"/>
              <a:t>Zemědělství</a:t>
            </a:r>
          </a:p>
          <a:p>
            <a:pPr lvl="1"/>
            <a:r>
              <a:rPr lang="cs-CZ" sz="2400" smtClean="0"/>
              <a:t>Některé výrobní obory (elektro, textil, stroje)</a:t>
            </a:r>
          </a:p>
          <a:p>
            <a:r>
              <a:rPr lang="cs-CZ" sz="2800" smtClean="0"/>
              <a:t>Zmírnění růstu</a:t>
            </a:r>
          </a:p>
          <a:p>
            <a:pPr lvl="1"/>
            <a:r>
              <a:rPr lang="cs-CZ" smtClean="0"/>
              <a:t> </a:t>
            </a:r>
            <a:r>
              <a:rPr lang="cs-CZ" sz="2400" smtClean="0"/>
              <a:t>Průmysl celkem, </a:t>
            </a:r>
          </a:p>
          <a:p>
            <a:pPr lvl="1"/>
            <a:r>
              <a:rPr lang="cs-CZ" sz="2400" smtClean="0"/>
              <a:t> Služby, obchod</a:t>
            </a:r>
          </a:p>
          <a:p>
            <a:r>
              <a:rPr lang="cs-CZ" smtClean="0"/>
              <a:t>Pokles</a:t>
            </a:r>
          </a:p>
          <a:p>
            <a:pPr lvl="1"/>
            <a:r>
              <a:rPr lang="cs-CZ" smtClean="0"/>
              <a:t>Banky, publikování, obchod z nemovitostni 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C3A7B-5601-4B2A-A124-A2ED4491A3C7}" type="slidenum">
              <a:rPr lang="cs-CZ" smtClean="0"/>
              <a:pPr/>
              <a:t>168</a:t>
            </a:fld>
            <a:endParaRPr lang="cs-CZ" smtClean="0"/>
          </a:p>
        </p:txBody>
      </p:sp>
      <p:sp>
        <p:nvSpPr>
          <p:cNvPr id="133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Důvody</a:t>
            </a:r>
          </a:p>
        </p:txBody>
      </p:sp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mtClean="0"/>
              <a:t>Banky přecházely na nové typy činností (karty), dnes jsou v balíku</a:t>
            </a:r>
          </a:p>
          <a:p>
            <a:pPr>
              <a:spcBef>
                <a:spcPct val="50000"/>
              </a:spcBef>
            </a:pPr>
            <a:r>
              <a:rPr lang="cs-CZ" smtClean="0"/>
              <a:t>Nízké počty ks na jedno vydání </a:t>
            </a:r>
            <a:r>
              <a:rPr lang="cs-CZ" b="1" smtClean="0"/>
              <a:t>knihy</a:t>
            </a:r>
            <a:r>
              <a:rPr lang="cs-CZ" smtClean="0"/>
              <a:t>, rychlost vydávání, autoři si sázejí sami, nedomyšlenost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BB678-1FAF-4824-9FEE-F050445F6D8F}" type="slidenum">
              <a:rPr lang="cs-CZ" smtClean="0"/>
              <a:pPr/>
              <a:t>169</a:t>
            </a:fld>
            <a:endParaRPr lang="cs-CZ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Možné vysvětlení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Editace – nová kvalita: rychlost publikování, autoři si sázejí knihu sami</a:t>
            </a:r>
          </a:p>
          <a:p>
            <a:pPr eaLnBrk="1" hangingPunct="1"/>
            <a:r>
              <a:rPr lang="cs-CZ" smtClean="0"/>
              <a:t>Banky </a:t>
            </a:r>
          </a:p>
          <a:p>
            <a:pPr lvl="1" eaLnBrk="1" hangingPunct="1"/>
            <a:r>
              <a:rPr lang="cs-CZ" smtClean="0"/>
              <a:t> nové služby (platební karty), které ještě nebyly plně zvládnuty</a:t>
            </a:r>
          </a:p>
          <a:p>
            <a:pPr lvl="1" eaLnBrk="1" hangingPunct="1"/>
            <a:r>
              <a:rPr lang="cs-CZ" smtClean="0"/>
              <a:t>Lidé museli po určitou dobu podporovat staré procesy, </a:t>
            </a:r>
          </a:p>
          <a:p>
            <a:pPr lvl="1" eaLnBrk="1" hangingPunct="1"/>
            <a:r>
              <a:rPr lang="cs-CZ" smtClean="0"/>
              <a:t>Práci s novými technologiemi a museli naučit pracovníci i zákazníci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Stavebnictví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Dokonce existují v IT náznaky aspektů známých z urbanizace</a:t>
            </a:r>
          </a:p>
          <a:p>
            <a:r>
              <a:rPr lang="cs-CZ" dirty="0"/>
              <a:t>I</a:t>
            </a:r>
            <a:r>
              <a:rPr lang="cs-CZ" dirty="0" smtClean="0"/>
              <a:t>nfrastruktury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6E8B-4846-4140-A770-73FC61248F8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7240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1779E-286B-4542-95B4-AEC6AA74325B}" type="slidenum">
              <a:rPr lang="cs-CZ" smtClean="0"/>
              <a:pPr/>
              <a:t>170</a:t>
            </a:fld>
            <a:endParaRPr lang="cs-CZ" smtClean="0"/>
          </a:p>
        </p:txBody>
      </p:sp>
      <p:sp>
        <p:nvSpPr>
          <p:cNvPr id="135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2979737"/>
          </a:xfrm>
        </p:spPr>
        <p:txBody>
          <a:bodyPr/>
          <a:lstStyle/>
          <a:p>
            <a:pPr eaLnBrk="1" hangingPunct="1"/>
            <a:r>
              <a:rPr lang="cs-CZ" sz="4000" smtClean="0"/>
              <a:t>Nevýrazná až záporná korelace mezi investicemi do IT a výší dividend a také produktivitou </a:t>
            </a:r>
            <a:br>
              <a:rPr lang="cs-CZ" sz="4000" smtClean="0"/>
            </a:br>
            <a:r>
              <a:rPr lang="cs-CZ" sz="4000" smtClean="0"/>
              <a:t>Jedna z příčin:</a:t>
            </a:r>
            <a:br>
              <a:rPr lang="cs-CZ" sz="4000" smtClean="0"/>
            </a:br>
            <a:r>
              <a:rPr lang="cs-CZ" sz="4000" smtClean="0"/>
              <a:t>Do IT investují ti, jimž teče do bot</a:t>
            </a:r>
          </a:p>
        </p:txBody>
      </p:sp>
      <p:sp>
        <p:nvSpPr>
          <p:cNvPr id="1351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Ale také ti, co jsou předvídaví a investují do budoucnosti a zisk “neprojí“, takže není v dividendách, banky byly v balíku a nic je k incesticím nenutilo,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mohlo to být tehdejší fází cyklu (boom)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A4D701-ADA0-495D-B6D7-58F11978013C}" type="slidenum">
              <a:rPr lang="cs-CZ" smtClean="0"/>
              <a:pPr/>
              <a:t>171</a:t>
            </a:fld>
            <a:endParaRPr lang="cs-CZ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8291512" cy="1785937"/>
          </a:xfrm>
        </p:spPr>
        <p:txBody>
          <a:bodyPr/>
          <a:lstStyle/>
          <a:p>
            <a:r>
              <a:rPr lang="cs-CZ" sz="3600" smtClean="0"/>
              <a:t>Klíčové problémy jsou spojeny se systémy poskytující informace  tj. informačních systémů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r>
              <a:rPr lang="cs-CZ" sz="2400" smtClean="0"/>
              <a:t>Do takových systémů jde více než 90% investic a zaměstnávají přímo či nepřímo 90% ajťáků.</a:t>
            </a:r>
          </a:p>
          <a:p>
            <a:r>
              <a:rPr lang="cs-CZ" sz="2400" smtClean="0"/>
              <a:t>S informačními systémy jsou spojeny hlavní výzvy a hrozby a také teoretické problémy informatiky</a:t>
            </a:r>
          </a:p>
          <a:p>
            <a:r>
              <a:rPr lang="cs-CZ" sz="2400" smtClean="0"/>
              <a:t>V dalším budeme analyzovat hlavně problémy spojené s informačními systémy, mnoho těchto problémů  je spojena s tvorbou a užitím softwaru obecně</a:t>
            </a:r>
          </a:p>
          <a:p>
            <a:pPr lvl="1"/>
            <a:r>
              <a:rPr lang="cs-CZ" sz="2000" smtClean="0"/>
              <a:t>Softwarové systémy se navíc vyvíjejí směrem k otevřeným informačním systémům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C05D8-413D-4FED-AE58-54E5E38E0BAC}" type="slidenum">
              <a:rPr lang="cs-CZ" smtClean="0"/>
              <a:pPr/>
              <a:t>172</a:t>
            </a:fld>
            <a:endParaRPr lang="cs-CZ" smtClean="0"/>
          </a:p>
        </p:txBody>
      </p:sp>
      <p:sp>
        <p:nvSpPr>
          <p:cNvPr id="13824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Přínosy informatiky</a:t>
            </a:r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cs-CZ" smtClean="0"/>
              <a:t>Nelze popřít, že informatika podstatně přispěla k tomu, že se máme docela dobře a možná i k tomu, že se neválčí</a:t>
            </a:r>
          </a:p>
          <a:p>
            <a:pPr lvl="1"/>
            <a:r>
              <a:rPr lang="cs-CZ" smtClean="0"/>
              <a:t>Efektivnost výroby a logistiky (to hlavně)</a:t>
            </a:r>
          </a:p>
          <a:p>
            <a:pPr lvl="1"/>
            <a:r>
              <a:rPr lang="cs-CZ" smtClean="0"/>
              <a:t>Výkonnost zemědělství</a:t>
            </a:r>
          </a:p>
          <a:p>
            <a:pPr lvl="1"/>
            <a:r>
              <a:rPr lang="cs-CZ" smtClean="0"/>
              <a:t>Pokrok vědy a technologie.</a:t>
            </a:r>
          </a:p>
          <a:p>
            <a:pPr lvl="1"/>
            <a:r>
              <a:rPr lang="cs-CZ" smtClean="0"/>
              <a:t>Zdraví, tam jsou velké rezervy!!!</a:t>
            </a:r>
          </a:p>
          <a:p>
            <a:pPr lvl="1"/>
            <a:r>
              <a:rPr lang="cs-CZ" smtClean="0"/>
              <a:t>Globální ekonomika </a:t>
            </a:r>
            <a:r>
              <a:rPr lang="cs-CZ" sz="2000" smtClean="0"/>
              <a:t>(ale zranitelnost, Fukušima a výpadek výroby jediné továrny na výrobu klíčových komponent aut)</a:t>
            </a:r>
          </a:p>
          <a:p>
            <a:pPr lvl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48345-7B9C-4EC4-8EC1-AA99A6C19739}" type="slidenum">
              <a:rPr lang="cs-CZ" smtClean="0"/>
              <a:pPr/>
              <a:t>173</a:t>
            </a:fld>
            <a:endParaRPr lang="cs-CZ" smtClean="0"/>
          </a:p>
        </p:txBody>
      </p:sp>
      <p:sp>
        <p:nvSpPr>
          <p:cNvPr id="1392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Hrozby a bariéry</a:t>
            </a:r>
          </a:p>
        </p:txBody>
      </p:sp>
      <p:sp>
        <p:nvSpPr>
          <p:cNvPr id="13926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Copyright proti potřebě</a:t>
            </a:r>
          </a:p>
          <a:p>
            <a:pPr lvl="2"/>
            <a:r>
              <a:rPr lang="cs-CZ" smtClean="0"/>
              <a:t> zdravotní data a léčba</a:t>
            </a:r>
          </a:p>
          <a:p>
            <a:pPr lvl="2"/>
            <a:r>
              <a:rPr lang="cs-CZ" smtClean="0"/>
              <a:t>Informace o kvalitě vzdělání</a:t>
            </a:r>
          </a:p>
          <a:p>
            <a:r>
              <a:rPr lang="cs-CZ" smtClean="0"/>
              <a:t>Sociální sítě a gamblerství a mezilidská spolupráce</a:t>
            </a:r>
          </a:p>
          <a:p>
            <a:r>
              <a:rPr lang="cs-CZ" smtClean="0"/>
              <a:t>Nejasné efekty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879F34-DC62-4588-B381-66734183E561}" type="slidenum">
              <a:rPr lang="cs-CZ" smtClean="0"/>
              <a:pPr/>
              <a:t>174</a:t>
            </a:fld>
            <a:endParaRPr lang="cs-CZ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Zvláštnosti informatiky a IS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cs-CZ" sz="3000" smtClean="0"/>
              <a:t>Silně ovlivňuje chod společnosti a umožňuje plýtvání a usnadňuje úspory.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sz="3000" smtClean="0"/>
              <a:t>  Přínos IT je ve společnosti často záporný nebo jíný, než se čekalo,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sz="3000" i="1" smtClean="0"/>
              <a:t>IT </a:t>
            </a:r>
            <a:r>
              <a:rPr lang="cs-CZ" sz="3000" smtClean="0"/>
              <a:t>přináší zbytečnou složitost do společenských procesů (e-government)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sz="2800" smtClean="0"/>
              <a:t>Může to ohrozit celou společnost, viz  Tainter: Kolaps složitých společností, ty zahynou na rostoucí složitost procesů státní správy i velkých korporací</a:t>
            </a:r>
          </a:p>
          <a:p>
            <a:pPr lvl="1">
              <a:lnSpc>
                <a:spcPct val="70000"/>
              </a:lnSpc>
              <a:buFontTx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105599-19F0-4E08-9909-9FE33F55C577}" type="slidenum">
              <a:rPr lang="cs-CZ" smtClean="0"/>
              <a:pPr/>
              <a:t>175</a:t>
            </a:fld>
            <a:endParaRPr lang="cs-CZ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Zvláštnosti informatiky a IS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cs-CZ" sz="3600" smtClean="0"/>
              <a:t>Složitost ve zdánlivě jednoduchých věcech.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sz="2800" smtClean="0"/>
              <a:t>Často je odpověď na určitou otázku (technicky) jednoduchá, problém je s formulací správné otázky (odpověď může být doprovázena poznámkou, „to je jasný“ a při tom se důsledky odpovědi neakceptují), příliš se zapomíná a to, že součástí systému jsou vlastně lidé a jejich zájmy zvyka a znalosti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sz="2800" smtClean="0"/>
              <a:t> Př. Lůžka intenzivní péče a rozhraní pronižší zdravotnický personál, použití tabulkových kalkulátorů jako klientské vrstvy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sz="2800" smtClean="0"/>
              <a:t> Př. COBOL kontra PL/1 a Algol, skutečné potřeby účtařů </a:t>
            </a:r>
          </a:p>
          <a:p>
            <a:pPr lvl="1">
              <a:lnSpc>
                <a:spcPct val="70000"/>
              </a:lnSpc>
              <a:buFontTx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70202-BC06-438A-8D88-C6186A15A0C5}" type="slidenum">
              <a:rPr lang="cs-CZ" smtClean="0"/>
              <a:pPr/>
              <a:t>176</a:t>
            </a:fld>
            <a:endParaRPr lang="cs-CZ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Zvláštnosti výzkumu v informatice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smtClean="0"/>
              <a:t>Výzva</a:t>
            </a:r>
            <a:r>
              <a:rPr lang="cs-CZ" sz="2800" smtClean="0"/>
              <a:t>: Moorův zákon: jak v IT publikovat a jak se školit, když za rok je mnoho znalostí zastaralých (do pěti let je polovina nových),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Další problémy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Jak hodnotit SW artefakty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Časopisy nejsou dost rychlé, takže se v nich dá rozumně publikovat jen něco, navíc není výjimkou, že  se nové objevy tématicky nehodí do žádného časopisu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Problém hodnocení informatického výzkumu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Meyer et al, CACM April 2009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Důsledek: Mnoho poznatků je publikováno jen v knihách, sbornících, výzkumných zprávách a dokonce v dokumentaci SW systémů</a:t>
            </a:r>
          </a:p>
          <a:p>
            <a:pPr lvl="2"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77F4C-07BB-4D05-AE6C-7B168E45BB14}" type="slidenum">
              <a:rPr lang="cs-CZ" smtClean="0"/>
              <a:pPr/>
              <a:t>177</a:t>
            </a:fld>
            <a:endParaRPr lang="cs-CZ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Zvláštnosti informatiky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93175" cy="4525963"/>
          </a:xfrm>
        </p:spPr>
        <p:txBody>
          <a:bodyPr/>
          <a:lstStyle/>
          <a:p>
            <a:r>
              <a:rPr lang="cs-CZ" smtClean="0"/>
              <a:t>Výzva: Celoživotní vzdělávání je v informatice nutností </a:t>
            </a:r>
          </a:p>
          <a:p>
            <a:pPr lvl="1"/>
            <a:r>
              <a:rPr lang="cs-CZ" smtClean="0"/>
              <a:t>Má to dělat i univerzita?</a:t>
            </a:r>
          </a:p>
          <a:p>
            <a:pPr lvl="1"/>
            <a:r>
              <a:rPr lang="cs-CZ" smtClean="0"/>
              <a:t>Je to problém i mimo informatiku!!</a:t>
            </a:r>
          </a:p>
          <a:p>
            <a:pPr lvl="1"/>
            <a:r>
              <a:rPr lang="cs-CZ" smtClean="0"/>
              <a:t>Staří mají jiné dispozice než mladí, má cenu do nich investovat?</a:t>
            </a:r>
          </a:p>
          <a:p>
            <a:pPr lvl="2"/>
            <a:r>
              <a:rPr lang="cs-CZ" smtClean="0"/>
              <a:t>Některé dispozice starších se dají v IT dobře využít, někdy  se lze  bez nich dost těžko obejít. </a:t>
            </a:r>
          </a:p>
          <a:p>
            <a:pPr lvl="1"/>
            <a:r>
              <a:rPr lang="cs-CZ" smtClean="0"/>
              <a:t>Jak na to při vzdělávání?</a:t>
            </a:r>
          </a:p>
          <a:p>
            <a:pPr lvl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1E595-8468-4F55-985F-450011AF1C5A}" type="slidenum">
              <a:rPr lang="cs-CZ" smtClean="0"/>
              <a:pPr/>
              <a:t>178</a:t>
            </a:fld>
            <a:endParaRPr lang="cs-CZ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Zvláštnosti informatiky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cs-CZ" dirty="0" smtClean="0"/>
              <a:t>Výzva: Celoživotní vzdělávání v informatice je nutností </a:t>
            </a:r>
          </a:p>
          <a:p>
            <a:pPr lvl="1"/>
            <a:r>
              <a:rPr lang="cs-CZ" dirty="0" smtClean="0"/>
              <a:t>Má to dělat i univerzita?</a:t>
            </a:r>
          </a:p>
          <a:p>
            <a:pPr lvl="1"/>
            <a:r>
              <a:rPr lang="cs-CZ" dirty="0" smtClean="0"/>
              <a:t>Je to problém i mimo informatiku!! Knihy  o IT jsou zčásti zastaralé už když vyjdou</a:t>
            </a:r>
          </a:p>
          <a:p>
            <a:pPr lvl="1"/>
            <a:r>
              <a:rPr lang="cs-CZ" dirty="0" smtClean="0"/>
              <a:t>Staří mají jiné dispozice než mladí, má cenu do nich investovat!</a:t>
            </a:r>
          </a:p>
          <a:p>
            <a:pPr lvl="2"/>
            <a:r>
              <a:rPr lang="cs-CZ" dirty="0" smtClean="0"/>
              <a:t>Některé dispozice starších se dají v IT dobře využít, někdy  se lze  bez nich dost těžko obejít. </a:t>
            </a:r>
          </a:p>
          <a:p>
            <a:pPr lvl="1"/>
            <a:r>
              <a:rPr lang="cs-CZ" dirty="0" smtClean="0"/>
              <a:t>Jak na to při vzdělávání?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2F5F1-2AE3-4CAD-8D1F-868D86203F84}" type="slidenum">
              <a:rPr lang="cs-CZ" smtClean="0"/>
              <a:pPr/>
              <a:t>179</a:t>
            </a:fld>
            <a:endParaRPr lang="cs-CZ" smtClean="0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Zvláštnosti výzkumu informatiky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800" smtClean="0"/>
              <a:t>Výzva: jak publikovat, když za rok je mnoho znalostí zastaralých (do pěti let je polovina nových) </a:t>
            </a:r>
          </a:p>
          <a:p>
            <a:pPr lvl="1"/>
            <a:r>
              <a:rPr lang="cs-CZ" sz="2000" smtClean="0"/>
              <a:t>Jak hodnotit artefakty</a:t>
            </a:r>
          </a:p>
          <a:p>
            <a:pPr lvl="1"/>
            <a:r>
              <a:rPr lang="cs-CZ" sz="2000" smtClean="0"/>
              <a:t>Časopisy nejsou dost rychlé, takže se v nich dá rozumně publikovat jen něco, navíc není výjimkou, že  se nové objevy tématicky nehodí do žádného časopisu</a:t>
            </a:r>
          </a:p>
          <a:p>
            <a:pPr lvl="2"/>
            <a:r>
              <a:rPr lang="cs-CZ" sz="2000" smtClean="0"/>
              <a:t>Problém hodnocení informatického výzkumu</a:t>
            </a:r>
          </a:p>
          <a:p>
            <a:pPr lvl="2"/>
            <a:r>
              <a:rPr lang="cs-CZ" sz="2000" smtClean="0"/>
              <a:t>Meyer et al, CACM April 2009</a:t>
            </a:r>
          </a:p>
          <a:p>
            <a:pPr lvl="1"/>
            <a:r>
              <a:rPr lang="cs-CZ" sz="2000" smtClean="0"/>
              <a:t>Důsledek: Mnoho poznatků je publikováno jen v knihách, sbornících, výzkumných zprávách a dokonce v dokumentaci SW systémů</a:t>
            </a:r>
          </a:p>
          <a:p>
            <a:pPr lvl="2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19518-F44E-4793-B7D8-2847303553DA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budeme studovat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Procesy vývoje SW systémů, celý životní cyklus, především informační systémy (ty zahrnují i lidi) vhodné hlavně pro malé a střední firmy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err="1" smtClean="0"/>
              <a:t>Komponentově</a:t>
            </a:r>
            <a:r>
              <a:rPr lang="cs-CZ" sz="2800" dirty="0" smtClean="0"/>
              <a:t> orientované architektury (hlavně SOA) a na ně vázané postupy (servisně orientované obchodní aplikace, </a:t>
            </a:r>
            <a:r>
              <a:rPr lang="cs-CZ" sz="2800" dirty="0" err="1" smtClean="0"/>
              <a:t>cloud</a:t>
            </a:r>
            <a:r>
              <a:rPr lang="cs-CZ" sz="2800" dirty="0" smtClean="0"/>
              <a:t> </a:t>
            </a:r>
            <a:r>
              <a:rPr lang="cs-CZ" sz="2800" dirty="0" err="1" smtClean="0"/>
              <a:t>computing</a:t>
            </a:r>
            <a:r>
              <a:rPr lang="cs-CZ" sz="2800" dirty="0" smtClean="0"/>
              <a:t>, agilní vývoj a </a:t>
            </a:r>
            <a:r>
              <a:rPr lang="cs-CZ" sz="2800" dirty="0" err="1" smtClean="0"/>
              <a:t>agilni</a:t>
            </a:r>
            <a:r>
              <a:rPr lang="cs-CZ" sz="2800" dirty="0" smtClean="0"/>
              <a:t> byznys, </a:t>
            </a:r>
            <a:r>
              <a:rPr lang="cs-CZ" sz="2800" dirty="0" err="1" smtClean="0"/>
              <a:t>scrum</a:t>
            </a:r>
            <a:r>
              <a:rPr lang="cs-CZ" sz="2800" dirty="0" smtClean="0"/>
              <a:t>) aplikované hlavně na informační systémy menších podniků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Mnohé z toho, co je výhodné pro malé podniky se stává nutností i pro velké organizace a velké SW výrobce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SME mají specifické požadavky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Jiné a jinak prováděné byznys procesy (podniková kultura)</a:t>
            </a:r>
          </a:p>
          <a:p>
            <a:pPr lvl="1"/>
            <a:r>
              <a:rPr lang="cs-CZ" smtClean="0"/>
              <a:t>Menší detailnost a formálnost</a:t>
            </a:r>
          </a:p>
          <a:p>
            <a:pPr lvl="1"/>
            <a:r>
              <a:rPr lang="cs-CZ" smtClean="0"/>
              <a:t>Větší agilita uživatelů</a:t>
            </a:r>
          </a:p>
          <a:p>
            <a:pPr lvl="1"/>
            <a:r>
              <a:rPr lang="cs-CZ" smtClean="0"/>
              <a:t>Nemohou být příliš podrobné</a:t>
            </a:r>
          </a:p>
          <a:p>
            <a:pPr lvl="2"/>
            <a:r>
              <a:rPr lang="cs-CZ" smtClean="0"/>
              <a:t>Při provozu na to není dost lidí, kteří by systému rozuměli a měli na něj dost času</a:t>
            </a:r>
          </a:p>
          <a:p>
            <a:pPr lvl="2"/>
            <a:r>
              <a:rPr lang="cs-CZ" smtClean="0"/>
              <a:t>Nejsou na to prostředky při nákupu i při provozu</a:t>
            </a:r>
          </a:p>
          <a:p>
            <a:pPr lvl="2"/>
            <a:r>
              <a:rPr lang="cs-CZ" smtClean="0"/>
              <a:t>Jsou použitelné jen o velkých firem, ty ale mají specifickou kulturu, která nebývá vhodná pro malé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06625C-2F6A-4841-A3AE-4C45A2B0B5E1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C9FD35-AEB2-4AD6-8960-FD1F8CFBBD34}" type="datetime1">
              <a:rPr lang="cs-CZ"/>
              <a:pPr>
                <a:defRPr/>
              </a:pPr>
              <a:t>17.9.2015</a:t>
            </a:fld>
            <a:endParaRPr lang="cs-CZ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EA11B-9852-44B3-9516-E0754431E947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15364" name="Oval 2"/>
          <p:cNvSpPr>
            <a:spLocks noChangeArrowheads="1"/>
          </p:cNvSpPr>
          <p:nvPr/>
        </p:nvSpPr>
        <p:spPr bwMode="auto">
          <a:xfrm>
            <a:off x="2339163" y="0"/>
            <a:ext cx="1439826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Vize</a:t>
            </a:r>
          </a:p>
        </p:txBody>
      </p:sp>
      <p:sp>
        <p:nvSpPr>
          <p:cNvPr id="15365" name="Oval 3"/>
          <p:cNvSpPr>
            <a:spLocks noChangeArrowheads="1"/>
          </p:cNvSpPr>
          <p:nvPr/>
        </p:nvSpPr>
        <p:spPr bwMode="auto">
          <a:xfrm>
            <a:off x="2411524" y="2059752"/>
            <a:ext cx="1439825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Návrh</a:t>
            </a:r>
          </a:p>
        </p:txBody>
      </p:sp>
      <p:sp>
        <p:nvSpPr>
          <p:cNvPr id="15366" name="Oval 4"/>
          <p:cNvSpPr>
            <a:spLocks noChangeArrowheads="1"/>
          </p:cNvSpPr>
          <p:nvPr/>
        </p:nvSpPr>
        <p:spPr bwMode="auto">
          <a:xfrm>
            <a:off x="2192966" y="981154"/>
            <a:ext cx="1730744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Specifikace</a:t>
            </a:r>
          </a:p>
        </p:txBody>
      </p:sp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2411524" y="2997225"/>
            <a:ext cx="1439825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Kódování</a:t>
            </a:r>
          </a:p>
        </p:txBody>
      </p:sp>
      <p:sp>
        <p:nvSpPr>
          <p:cNvPr id="15368" name="Oval 6"/>
          <p:cNvSpPr>
            <a:spLocks noChangeArrowheads="1"/>
          </p:cNvSpPr>
          <p:nvPr/>
        </p:nvSpPr>
        <p:spPr bwMode="auto">
          <a:xfrm>
            <a:off x="2411524" y="3933018"/>
            <a:ext cx="1439825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Testování</a:t>
            </a:r>
          </a:p>
        </p:txBody>
      </p:sp>
      <p:sp>
        <p:nvSpPr>
          <p:cNvPr id="15369" name="Oval 7"/>
          <p:cNvSpPr>
            <a:spLocks noChangeArrowheads="1"/>
          </p:cNvSpPr>
          <p:nvPr/>
        </p:nvSpPr>
        <p:spPr bwMode="auto">
          <a:xfrm>
            <a:off x="2411524" y="5013296"/>
            <a:ext cx="1439825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Předání</a:t>
            </a:r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>
            <a:off x="3059814" y="692184"/>
            <a:ext cx="0" cy="288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>
            <a:off x="3059814" y="1700220"/>
            <a:ext cx="0" cy="36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3130698" y="2708255"/>
            <a:ext cx="0" cy="288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3130698" y="4653763"/>
            <a:ext cx="0" cy="36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2"/>
          <p:cNvSpPr>
            <a:spLocks noChangeShapeType="1"/>
          </p:cNvSpPr>
          <p:nvPr/>
        </p:nvSpPr>
        <p:spPr bwMode="auto">
          <a:xfrm>
            <a:off x="3130698" y="3499564"/>
            <a:ext cx="0" cy="4334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Oval 13"/>
          <p:cNvSpPr>
            <a:spLocks noChangeArrowheads="1"/>
          </p:cNvSpPr>
          <p:nvPr/>
        </p:nvSpPr>
        <p:spPr bwMode="auto">
          <a:xfrm>
            <a:off x="2429245" y="5866765"/>
            <a:ext cx="1441302" cy="6921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Údržba</a:t>
            </a:r>
          </a:p>
        </p:txBody>
      </p:sp>
      <p:sp>
        <p:nvSpPr>
          <p:cNvPr id="15376" name="Line 14"/>
          <p:cNvSpPr>
            <a:spLocks noChangeShapeType="1"/>
          </p:cNvSpPr>
          <p:nvPr/>
        </p:nvSpPr>
        <p:spPr bwMode="auto">
          <a:xfrm>
            <a:off x="3161710" y="5710520"/>
            <a:ext cx="0" cy="36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Oval 22"/>
          <p:cNvSpPr>
            <a:spLocks noChangeArrowheads="1"/>
          </p:cNvSpPr>
          <p:nvPr/>
        </p:nvSpPr>
        <p:spPr bwMode="auto">
          <a:xfrm>
            <a:off x="4716721" y="3788533"/>
            <a:ext cx="1729268" cy="6921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400">
                <a:latin typeface="Arial" charset="0"/>
              </a:rPr>
              <a:t>Data testů</a:t>
            </a:r>
          </a:p>
        </p:txBody>
      </p:sp>
      <p:sp>
        <p:nvSpPr>
          <p:cNvPr id="15378" name="Oval 23"/>
          <p:cNvSpPr>
            <a:spLocks noChangeArrowheads="1"/>
          </p:cNvSpPr>
          <p:nvPr/>
        </p:nvSpPr>
        <p:spPr bwMode="auto">
          <a:xfrm>
            <a:off x="6732477" y="3716290"/>
            <a:ext cx="1730744" cy="6921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>
                <a:latin typeface="Arial" charset="0"/>
              </a:rPr>
              <a:t>Programy testů</a:t>
            </a:r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>
            <a:off x="3851349" y="1557415"/>
            <a:ext cx="1583070" cy="223111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/>
        </p:nvSpPr>
        <p:spPr bwMode="auto">
          <a:xfrm>
            <a:off x="3851349" y="1483492"/>
            <a:ext cx="3241454" cy="2305041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6"/>
          <p:cNvSpPr>
            <a:spLocks noChangeShapeType="1"/>
          </p:cNvSpPr>
          <p:nvPr/>
        </p:nvSpPr>
        <p:spPr bwMode="auto">
          <a:xfrm>
            <a:off x="3709581" y="2565451"/>
            <a:ext cx="1655431" cy="115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7"/>
          <p:cNvSpPr>
            <a:spLocks noChangeShapeType="1"/>
          </p:cNvSpPr>
          <p:nvPr/>
        </p:nvSpPr>
        <p:spPr bwMode="auto">
          <a:xfrm>
            <a:off x="3851349" y="2420966"/>
            <a:ext cx="3098209" cy="1367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/>
        </p:nvSpPr>
        <p:spPr bwMode="auto">
          <a:xfrm>
            <a:off x="3851349" y="3356757"/>
            <a:ext cx="2953488" cy="504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/>
        </p:nvSpPr>
        <p:spPr bwMode="auto">
          <a:xfrm flipH="1">
            <a:off x="3851349" y="4221989"/>
            <a:ext cx="865372" cy="70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/>
        </p:nvSpPr>
        <p:spPr bwMode="auto">
          <a:xfrm flipH="1">
            <a:off x="6443035" y="4077503"/>
            <a:ext cx="289442" cy="72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/>
        </p:nvSpPr>
        <p:spPr bwMode="auto">
          <a:xfrm flipH="1">
            <a:off x="3851349" y="4364793"/>
            <a:ext cx="3241454" cy="86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34"/>
          <p:cNvSpPr>
            <a:spLocks noChangeShapeType="1"/>
          </p:cNvSpPr>
          <p:nvPr/>
        </p:nvSpPr>
        <p:spPr bwMode="auto">
          <a:xfrm flipH="1">
            <a:off x="3778989" y="4364793"/>
            <a:ext cx="1153337" cy="79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900814" y="4437036"/>
            <a:ext cx="1438349" cy="6921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cs-CZ" altLang="en-US" sz="2000">
                <a:latin typeface="Arial" charset="0"/>
              </a:rPr>
              <a:t>Dokumentace</a:t>
            </a:r>
          </a:p>
        </p:txBody>
      </p:sp>
      <p:sp>
        <p:nvSpPr>
          <p:cNvPr id="15389" name="Line 36"/>
          <p:cNvSpPr>
            <a:spLocks noChangeShapeType="1"/>
          </p:cNvSpPr>
          <p:nvPr/>
        </p:nvSpPr>
        <p:spPr bwMode="auto">
          <a:xfrm flipH="1">
            <a:off x="1569780" y="1585976"/>
            <a:ext cx="863895" cy="28796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7"/>
          <p:cNvSpPr>
            <a:spLocks noChangeShapeType="1"/>
          </p:cNvSpPr>
          <p:nvPr/>
        </p:nvSpPr>
        <p:spPr bwMode="auto">
          <a:xfrm flipH="1">
            <a:off x="1785384" y="2594012"/>
            <a:ext cx="791535" cy="1871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8"/>
          <p:cNvSpPr>
            <a:spLocks noChangeShapeType="1"/>
          </p:cNvSpPr>
          <p:nvPr/>
        </p:nvSpPr>
        <p:spPr bwMode="auto">
          <a:xfrm flipH="1">
            <a:off x="2003943" y="3674290"/>
            <a:ext cx="646814" cy="8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9"/>
          <p:cNvSpPr>
            <a:spLocks noChangeShapeType="1"/>
          </p:cNvSpPr>
          <p:nvPr/>
        </p:nvSpPr>
        <p:spPr bwMode="auto">
          <a:xfrm flipH="1">
            <a:off x="2362791" y="4510959"/>
            <a:ext cx="214128" cy="14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40"/>
          <p:cNvSpPr>
            <a:spLocks noChangeShapeType="1"/>
          </p:cNvSpPr>
          <p:nvPr/>
        </p:nvSpPr>
        <p:spPr bwMode="auto">
          <a:xfrm>
            <a:off x="2133896" y="5028417"/>
            <a:ext cx="360326" cy="14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41"/>
          <p:cNvSpPr>
            <a:spLocks noChangeShapeType="1"/>
          </p:cNvSpPr>
          <p:nvPr/>
        </p:nvSpPr>
        <p:spPr bwMode="auto">
          <a:xfrm>
            <a:off x="1764710" y="5157781"/>
            <a:ext cx="936256" cy="1008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42"/>
          <p:cNvSpPr>
            <a:spLocks noChangeShapeType="1"/>
          </p:cNvSpPr>
          <p:nvPr/>
        </p:nvSpPr>
        <p:spPr bwMode="auto">
          <a:xfrm>
            <a:off x="3851350" y="3429001"/>
            <a:ext cx="1296581" cy="359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44"/>
          <p:cNvSpPr>
            <a:spLocks noChangeShapeType="1"/>
          </p:cNvSpPr>
          <p:nvPr/>
        </p:nvSpPr>
        <p:spPr bwMode="auto">
          <a:xfrm>
            <a:off x="3851349" y="3356757"/>
            <a:ext cx="2953488" cy="50401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45"/>
          <p:cNvSpPr>
            <a:spLocks noChangeShapeType="1"/>
          </p:cNvSpPr>
          <p:nvPr/>
        </p:nvSpPr>
        <p:spPr bwMode="auto">
          <a:xfrm>
            <a:off x="3851350" y="3429001"/>
            <a:ext cx="1296581" cy="35953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Rectangle 46"/>
          <p:cNvSpPr>
            <a:spLocks noChangeArrowheads="1"/>
          </p:cNvSpPr>
          <p:nvPr/>
        </p:nvSpPr>
        <p:spPr bwMode="auto">
          <a:xfrm>
            <a:off x="4572000" y="332652"/>
            <a:ext cx="4572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r>
              <a:rPr lang="cs-CZ" altLang="en-US" sz="3200">
                <a:latin typeface="Arial" charset="0"/>
              </a:rPr>
              <a:t>Metoda vodopádu, pomocné činnosti</a:t>
            </a:r>
          </a:p>
          <a:p>
            <a:pPr lvl="4" algn="l" eaLnBrk="1" hangingPunct="1"/>
            <a:r>
              <a:rPr lang="cs-CZ" altLang="en-US" sz="2000">
                <a:latin typeface="Arial" charset="0"/>
              </a:rPr>
              <a:t>Začnu-li padat, nezastavím se dříve,   než se rozbiji o kámen zvaný předvedení,</a:t>
            </a:r>
          </a:p>
          <a:p>
            <a:pPr lvl="4" algn="l" eaLnBrk="1" hangingPunct="1"/>
            <a:r>
              <a:rPr lang="cs-CZ" altLang="en-US" sz="2000">
                <a:latin typeface="Arial" charset="0"/>
              </a:rPr>
              <a:t>Pro technologické systémy nutné</a:t>
            </a:r>
          </a:p>
        </p:txBody>
      </p:sp>
      <p:sp>
        <p:nvSpPr>
          <p:cNvPr id="15399" name="Text Box 47"/>
          <p:cNvSpPr txBox="1">
            <a:spLocks noChangeArrowheads="1"/>
          </p:cNvSpPr>
          <p:nvPr/>
        </p:nvSpPr>
        <p:spPr bwMode="auto">
          <a:xfrm>
            <a:off x="4211674" y="5085538"/>
            <a:ext cx="4932326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r>
              <a:rPr lang="cs-CZ" altLang="en-US"/>
              <a:t>Pro kvalitní provedení testů, jejich opakování je třeba připravit data, scénáře činností a testovací programy. U kritických aplikací mohou být testovací programy rozsáhlejší než programy výkonné. Dokumentace je vstupem a výstupem všech</a:t>
            </a:r>
            <a:r>
              <a:rPr lang="cs-CZ" altLang="en-US">
                <a:latin typeface="Arial" charset="0"/>
              </a:rPr>
              <a:t> etap. Zvláště důležitá je pro údržbu  </a:t>
            </a:r>
          </a:p>
        </p:txBody>
      </p:sp>
      <p:sp>
        <p:nvSpPr>
          <p:cNvPr id="15400" name="AutoShape 48"/>
          <p:cNvSpPr>
            <a:spLocks noChangeArrowheads="1"/>
          </p:cNvSpPr>
          <p:nvPr/>
        </p:nvSpPr>
        <p:spPr bwMode="auto">
          <a:xfrm>
            <a:off x="8748233" y="0"/>
            <a:ext cx="72361" cy="75603"/>
          </a:xfrm>
          <a:prstGeom prst="up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Line 49"/>
          <p:cNvSpPr>
            <a:spLocks noChangeShapeType="1"/>
          </p:cNvSpPr>
          <p:nvPr/>
        </p:nvSpPr>
        <p:spPr bwMode="auto">
          <a:xfrm flipH="1">
            <a:off x="1371896" y="381375"/>
            <a:ext cx="990895" cy="411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Rychlost změn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každém okamžiku se v IT používají znalosti a nástroje mladší pěti let, podstatná část znalostí během této doby </a:t>
            </a:r>
            <a:r>
              <a:rPr lang="cs-CZ" dirty="0" err="1" smtClean="0"/>
              <a:t>zastaráě</a:t>
            </a:r>
            <a:r>
              <a:rPr lang="cs-CZ" dirty="0" smtClean="0"/>
              <a:t> (je to ale méně než  50%)</a:t>
            </a:r>
          </a:p>
          <a:p>
            <a:r>
              <a:rPr lang="cs-CZ" dirty="0" smtClean="0"/>
              <a:t>Během každých deseti let dojde alespoň jednou  ke změně vedoucího paradigmatu </a:t>
            </a:r>
          </a:p>
          <a:p>
            <a:pPr lvl="1"/>
            <a:r>
              <a:rPr lang="cs-CZ" dirty="0" smtClean="0"/>
              <a:t>V IS nastupuje dokumentově orientované SOA, to bude naše vůdčí téma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28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přednášejícího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1959 Statistik se stává programátorem ve asembleru, výpočty pro fyzikální chemii, pitomí politici – nepustíme ani jeden transistor  do výroby počitadel, když máme dost relé</a:t>
            </a:r>
          </a:p>
          <a:p>
            <a:r>
              <a:rPr lang="cs-CZ" sz="2000" dirty="0" smtClean="0"/>
              <a:t>60-70 Přechod na Fortran, </a:t>
            </a:r>
            <a:r>
              <a:rPr lang="cs-CZ" sz="2000" dirty="0" err="1" smtClean="0"/>
              <a:t>Algol</a:t>
            </a:r>
            <a:r>
              <a:rPr lang="cs-CZ" sz="2000" dirty="0" smtClean="0"/>
              <a:t> (pokus o kompilátor), formální jazyky, některé mé  články z té doby se dodnes citují, mainframy</a:t>
            </a:r>
          </a:p>
          <a:p>
            <a:r>
              <a:rPr lang="cs-CZ" sz="2000" dirty="0" smtClean="0"/>
              <a:t>70-80 on line vstupy, minipočítače v přímém řízení systému dílny, prvá aplikace principu výměny zpráv mezi SW komponentami</a:t>
            </a:r>
          </a:p>
          <a:p>
            <a:r>
              <a:rPr lang="cs-CZ" sz="2000" dirty="0" smtClean="0"/>
              <a:t>80 účast na vývoji českých PC, spolupráce se Siemensem na řízení rozsáhlého výrobního systému, </a:t>
            </a:r>
          </a:p>
          <a:p>
            <a:r>
              <a:rPr lang="cs-CZ" sz="2000" dirty="0" smtClean="0"/>
              <a:t>9O Soukromý podnik, počítačové  sítě a IS , nová varianta an</a:t>
            </a:r>
            <a:r>
              <a:rPr lang="cs-CZ" sz="2000" dirty="0"/>
              <a:t>a</a:t>
            </a:r>
            <a:r>
              <a:rPr lang="cs-CZ" sz="2000" dirty="0" smtClean="0"/>
              <a:t>lýzy shora, dekompozice IS, počátek www</a:t>
            </a:r>
          </a:p>
          <a:p>
            <a:r>
              <a:rPr lang="cs-CZ" sz="2000" dirty="0" smtClean="0"/>
              <a:t>2000 SOA, </a:t>
            </a:r>
            <a:r>
              <a:rPr lang="cs-CZ" sz="2000" dirty="0" err="1" smtClean="0"/>
              <a:t>patterns</a:t>
            </a:r>
            <a:r>
              <a:rPr lang="cs-CZ" sz="2000" dirty="0" smtClean="0"/>
              <a:t>, účast na projektech malých firem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26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9F629-B3AD-4904-ABB7-0BB771806A68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Změny v informatice</a:t>
            </a:r>
          </a:p>
        </p:txBody>
      </p:sp>
      <p:graphicFrame>
        <p:nvGraphicFramePr>
          <p:cNvPr id="34945" name="Group 1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03836"/>
              </p:ext>
            </p:extLst>
          </p:nvPr>
        </p:nvGraphicFramePr>
        <p:xfrm>
          <a:off x="323850" y="1341438"/>
          <a:ext cx="8515350" cy="5222748"/>
        </p:xfrm>
        <a:graphic>
          <a:graphicData uri="http://schemas.openxmlformats.org/drawingml/2006/table">
            <a:tbl>
              <a:tblPr/>
              <a:tblGrid>
                <a:gridCol w="1276350"/>
                <a:gridCol w="3455988"/>
                <a:gridCol w="37830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Typické úlohy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Vědecko technické úlohy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Sálové počítače, děrné štítky, tiskové sestavy, FORTRAN,Algol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1960-1970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Ekonomické výpočty v dávce, postupný nástup terminálů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Sálové počítače, děrné štítky, tiskové sestavy, COBOL, datové systémy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1970-1980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Ekonomické výpočty v dávce, často interaktivní vstup dat, řízení technologií,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krize IT 1980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Sálové počítače s terminály, minipočítače děrné štítky, tiskové sestavy, COBOL, C, Pascal, DB ….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1980-1990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Ekonomické výpočty v dávce, interaktivní vstup výstup, úlohy na PC,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krize IT 1990 (meze PC)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Sálové počítače s PC místo terminálů, kancelářské úlohy pro PC, datové báze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1990-2009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Interaktivní výpočty na síti, e-komerce, Internet, sociální  SW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2002 krize, Internetová bublina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2008 krize, IT nepomohlo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Servery, počítačové sítě, Internet, grafika, vývojová prostředí, databáze, globalizace, webové služby, podpora sociálních sítí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EB7B6-E850-4E76-AC7E-EBF6E506B49E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se relativně málo změnilo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Lidé</a:t>
            </a:r>
          </a:p>
          <a:p>
            <a:pPr lvl="1"/>
            <a:r>
              <a:rPr lang="cs-CZ" smtClean="0"/>
              <a:t> Postoje </a:t>
            </a:r>
          </a:p>
          <a:p>
            <a:pPr lvl="1"/>
            <a:r>
              <a:rPr lang="cs-CZ" smtClean="0"/>
              <a:t>Cíle</a:t>
            </a:r>
          </a:p>
          <a:p>
            <a:pPr lvl="1"/>
            <a:r>
              <a:rPr lang="cs-CZ" smtClean="0"/>
              <a:t>Předsudky</a:t>
            </a:r>
          </a:p>
          <a:p>
            <a:r>
              <a:rPr lang="cs-CZ" smtClean="0"/>
              <a:t>Potřeba a dovednost spolupráce</a:t>
            </a:r>
          </a:p>
          <a:p>
            <a:r>
              <a:rPr lang="cs-CZ" smtClean="0"/>
              <a:t>Nedostatečné chápání ICT jako technologického oboru</a:t>
            </a:r>
          </a:p>
          <a:p>
            <a:r>
              <a:rPr lang="cs-CZ" smtClean="0"/>
              <a:t>Manažerské nedostatky</a:t>
            </a:r>
          </a:p>
        </p:txBody>
      </p:sp>
    </p:spTree>
    <p:extLst>
      <p:ext uri="{BB962C8B-B14F-4D97-AF65-F5344CB8AC3E}">
        <p14:creationId xmlns:p14="http://schemas.microsoft.com/office/powerpoint/2010/main" val="335593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EBADE-E792-4D62-8C5F-F9AF1B739943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Hlavní poznatky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Krize IT se vrací asi po deseti létech, může přijít znovu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Po krizi se vždy se vrátil zájem o informatiku, ale s podstatně jinými úkoly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Zdá se, že po krizi v roce cca 2000 a 2008 se zájem o informatiky v mnoha zemích plně neobnovil. O české informatiky je stále zájem, především o kódéry a analytiky Současná krize omezuje investice do IT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 však kriticky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Nově globalizace vývoje SW, hlavně v kódování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Není jasné, jak se projeví současná krize v delším výhledu</a:t>
            </a:r>
          </a:p>
        </p:txBody>
      </p:sp>
    </p:spTree>
    <p:extLst>
      <p:ext uri="{BB962C8B-B14F-4D97-AF65-F5344CB8AC3E}">
        <p14:creationId xmlns:p14="http://schemas.microsoft.com/office/powerpoint/2010/main" val="3759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0DBF6-6E44-4707-BCE3-BE352B0221F8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5759450"/>
          </a:xfrm>
        </p:spPr>
        <p:txBody>
          <a:bodyPr/>
          <a:lstStyle/>
          <a:p>
            <a:r>
              <a:rPr lang="cs-CZ" sz="3600" dirty="0" smtClean="0"/>
              <a:t>Budeme využívat zkušenosti z (starších i nedávných) praktických projektů pro malé a střední firmy a nedávné výsledky výzkumu metod SW inženýrství v oblasti SOA metod integrace velkých komponent do velkých systémů s využitím dokumentové orientace</a:t>
            </a:r>
            <a:br>
              <a:rPr lang="cs-CZ" sz="3600" dirty="0" smtClean="0"/>
            </a:br>
            <a:endParaRPr lang="cs-CZ" sz="36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93CA6-9A61-47D2-B4EA-A0702FE43A37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8806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cs-CZ" sz="6000" smtClean="0"/>
              <a:t>Celkový trend</a:t>
            </a:r>
          </a:p>
        </p:txBody>
      </p:sp>
      <p:sp>
        <p:nvSpPr>
          <p:cNvPr id="8806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sz="4400" smtClean="0"/>
          </a:p>
          <a:p>
            <a:pPr algn="ctr">
              <a:buFontTx/>
              <a:buNone/>
            </a:pPr>
            <a:r>
              <a:rPr lang="cs-CZ" sz="4400" smtClean="0"/>
              <a:t>Stálé širší integrace do společenských a sociálních procesů</a:t>
            </a:r>
          </a:p>
          <a:p>
            <a:pPr algn="ctr">
              <a:buFontTx/>
              <a:buNone/>
            </a:pPr>
            <a:r>
              <a:rPr lang="cs-CZ" sz="4400" smtClean="0"/>
              <a:t>Integrace autonomních částí</a:t>
            </a:r>
          </a:p>
          <a:p>
            <a:pPr algn="ctr">
              <a:buFontTx/>
              <a:buNone/>
            </a:pPr>
            <a:r>
              <a:rPr lang="cs-CZ" sz="4400" smtClean="0"/>
              <a:t>Otevřenost</a:t>
            </a:r>
          </a:p>
        </p:txBody>
      </p:sp>
    </p:spTree>
    <p:extLst>
      <p:ext uri="{BB962C8B-B14F-4D97-AF65-F5344CB8AC3E}">
        <p14:creationId xmlns:p14="http://schemas.microsoft.com/office/powerpoint/2010/main" val="184879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942A14-F133-4831-A10E-F990600E0BA7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3379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Obtížnost aspektů IT, hlavně IS</a:t>
            </a:r>
          </a:p>
        </p:txBody>
      </p:sp>
      <p:sp>
        <p:nvSpPr>
          <p:cNvPr id="33796" name="Zástupný symbol pro obsah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84775"/>
          </a:xfrm>
        </p:spPr>
        <p:txBody>
          <a:bodyPr/>
          <a:lstStyle/>
          <a:p>
            <a:pPr marL="609600" indent="-609600"/>
            <a:r>
              <a:rPr lang="cs-CZ" smtClean="0"/>
              <a:t>Klasické IS, např. správa skladu (operativa)</a:t>
            </a:r>
          </a:p>
          <a:p>
            <a:pPr marL="990600" lvl="1" indent="-533400"/>
            <a:r>
              <a:rPr lang="cs-CZ" sz="2000" smtClean="0"/>
              <a:t>Ekonomický užitek </a:t>
            </a:r>
            <a:r>
              <a:rPr lang="cs-CZ" sz="2000" b="1" i="1" smtClean="0"/>
              <a:t>i</a:t>
            </a:r>
            <a:r>
              <a:rPr lang="cs-CZ" sz="2000" i="1" smtClean="0"/>
              <a:t> </a:t>
            </a:r>
            <a:r>
              <a:rPr lang="cs-CZ" sz="2000" smtClean="0"/>
              <a:t>j</a:t>
            </a:r>
            <a:r>
              <a:rPr lang="cs-CZ" sz="2000" i="1" smtClean="0"/>
              <a:t>e</a:t>
            </a:r>
            <a:r>
              <a:rPr lang="cs-CZ" sz="2000" smtClean="0"/>
              <a:t> dosti zřejmý</a:t>
            </a:r>
          </a:p>
          <a:p>
            <a:pPr marL="990600" lvl="1" indent="-533400"/>
            <a:r>
              <a:rPr lang="cs-CZ" sz="2000" smtClean="0"/>
              <a:t>Jak technicky udělat </a:t>
            </a:r>
            <a:r>
              <a:rPr lang="cs-CZ" sz="2000" b="1" i="1" smtClean="0"/>
              <a:t>t</a:t>
            </a:r>
            <a:r>
              <a:rPr lang="cs-CZ" sz="2000" smtClean="0"/>
              <a:t> také, </a:t>
            </a:r>
          </a:p>
          <a:p>
            <a:pPr marL="990600" lvl="1" indent="-533400"/>
            <a:r>
              <a:rPr lang="cs-CZ" sz="2000" smtClean="0"/>
              <a:t>Sociální aspekt </a:t>
            </a:r>
            <a:r>
              <a:rPr lang="cs-CZ" sz="2000" b="1" i="1" smtClean="0"/>
              <a:t>s</a:t>
            </a:r>
            <a:r>
              <a:rPr lang="cs-CZ" sz="2000" smtClean="0"/>
              <a:t> málo ovlivňuje řešení</a:t>
            </a:r>
          </a:p>
          <a:p>
            <a:pPr marL="609600" indent="-609600"/>
            <a:r>
              <a:rPr lang="cs-CZ" smtClean="0"/>
              <a:t>Informační technologie dnes</a:t>
            </a:r>
          </a:p>
          <a:p>
            <a:pPr marL="990600" lvl="1" indent="-533400"/>
            <a:r>
              <a:rPr lang="cs-CZ" sz="2400" smtClean="0"/>
              <a:t> </a:t>
            </a:r>
            <a:r>
              <a:rPr lang="cs-CZ" sz="2000" smtClean="0"/>
              <a:t>Ekonomický užitek se dostatečně nezvažuje</a:t>
            </a:r>
          </a:p>
          <a:p>
            <a:pPr marL="990600" lvl="1" indent="-533400"/>
            <a:r>
              <a:rPr lang="cs-CZ" sz="2000" smtClean="0"/>
              <a:t>Jak technicky udělat: řešení ad hoc, předražené </a:t>
            </a:r>
          </a:p>
          <a:p>
            <a:pPr marL="990600" lvl="1" indent="-533400"/>
            <a:r>
              <a:rPr lang="cs-CZ" sz="2000" smtClean="0"/>
              <a:t>Sociální aspekt téměř vždy přítomen, mnohdy zcela zásadní</a:t>
            </a:r>
          </a:p>
          <a:p>
            <a:pPr marL="1371600" lvl="2" indent="-457200"/>
            <a:r>
              <a:rPr lang="cs-CZ" sz="1600" smtClean="0"/>
              <a:t>Je zdrojem obtížnosti a problémů</a:t>
            </a:r>
          </a:p>
          <a:p>
            <a:pPr marL="1752600" lvl="3" indent="-381000"/>
            <a:r>
              <a:rPr lang="cs-CZ" sz="1200" smtClean="0"/>
              <a:t>Nejasnost cílů</a:t>
            </a:r>
          </a:p>
          <a:p>
            <a:pPr marL="1752600" lvl="3" indent="-381000"/>
            <a:r>
              <a:rPr lang="cs-CZ" sz="1200" smtClean="0"/>
              <a:t>Postranní zájmy (viz evaluaci škol), korupce</a:t>
            </a:r>
          </a:p>
          <a:p>
            <a:pPr marL="1752600" lvl="3" indent="-381000"/>
            <a:r>
              <a:rPr lang="cs-CZ" sz="1200" smtClean="0"/>
              <a:t>Potřeba globálních propojených měnících se systémů</a:t>
            </a:r>
          </a:p>
          <a:p>
            <a:pPr marL="1752600" lvl="3" indent="-381000"/>
            <a:r>
              <a:rPr lang="cs-CZ" sz="1200" smtClean="0"/>
              <a:t>Existence sociálních a zdravotních rizik</a:t>
            </a:r>
          </a:p>
          <a:p>
            <a:pPr marL="990600" lvl="1" indent="-533400"/>
            <a:r>
              <a:rPr lang="cs-CZ" sz="1800" smtClean="0"/>
              <a:t>Ekonomické a sociální aspekty zásadním způsobem ovlivňují procesy vývoje a musí se zvažovat při specifikacích požadavků</a:t>
            </a:r>
          </a:p>
          <a:p>
            <a:pPr marL="609600" indent="-609600"/>
            <a:endParaRPr lang="cs-CZ" sz="2400" smtClean="0"/>
          </a:p>
        </p:txBody>
      </p:sp>
      <p:sp>
        <p:nvSpPr>
          <p:cNvPr id="33797" name="TextovéPole 10"/>
          <p:cNvSpPr txBox="1">
            <a:spLocks noChangeArrowheads="1"/>
          </p:cNvSpPr>
          <p:nvPr/>
        </p:nvSpPr>
        <p:spPr bwMode="auto">
          <a:xfrm>
            <a:off x="7524750" y="1916113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</a:t>
            </a:r>
          </a:p>
        </p:txBody>
      </p:sp>
      <p:sp>
        <p:nvSpPr>
          <p:cNvPr id="33798" name="TextovéPole 11"/>
          <p:cNvSpPr txBox="1">
            <a:spLocks noChangeArrowheads="1"/>
          </p:cNvSpPr>
          <p:nvPr/>
        </p:nvSpPr>
        <p:spPr bwMode="auto">
          <a:xfrm>
            <a:off x="6156325" y="1844675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e</a:t>
            </a:r>
          </a:p>
        </p:txBody>
      </p:sp>
      <p:sp>
        <p:nvSpPr>
          <p:cNvPr id="33799" name="TextovéPole 12"/>
          <p:cNvSpPr txBox="1">
            <a:spLocks noChangeArrowheads="1"/>
          </p:cNvSpPr>
          <p:nvPr/>
        </p:nvSpPr>
        <p:spPr bwMode="auto">
          <a:xfrm>
            <a:off x="6011863" y="28527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</a:t>
            </a:r>
          </a:p>
        </p:txBody>
      </p:sp>
      <p:sp>
        <p:nvSpPr>
          <p:cNvPr id="33800" name="TextovéPole 16"/>
          <p:cNvSpPr txBox="1">
            <a:spLocks noChangeArrowheads="1"/>
          </p:cNvSpPr>
          <p:nvPr/>
        </p:nvSpPr>
        <p:spPr bwMode="auto">
          <a:xfrm>
            <a:off x="8459788" y="506253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</a:t>
            </a:r>
          </a:p>
        </p:txBody>
      </p:sp>
      <p:sp>
        <p:nvSpPr>
          <p:cNvPr id="33801" name="TextovéPole 17"/>
          <p:cNvSpPr txBox="1">
            <a:spLocks noChangeArrowheads="1"/>
          </p:cNvSpPr>
          <p:nvPr/>
        </p:nvSpPr>
        <p:spPr bwMode="auto">
          <a:xfrm>
            <a:off x="7378700" y="458152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e</a:t>
            </a:r>
          </a:p>
        </p:txBody>
      </p:sp>
      <p:sp>
        <p:nvSpPr>
          <p:cNvPr id="33802" name="TextovéPole 18"/>
          <p:cNvSpPr txBox="1">
            <a:spLocks noChangeArrowheads="1"/>
          </p:cNvSpPr>
          <p:nvPr/>
        </p:nvSpPr>
        <p:spPr bwMode="auto">
          <a:xfrm>
            <a:off x="6227763" y="5584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</a:t>
            </a:r>
          </a:p>
        </p:txBody>
      </p:sp>
      <p:sp>
        <p:nvSpPr>
          <p:cNvPr id="17" name="Šipka doprava 16"/>
          <p:cNvSpPr/>
          <p:nvPr/>
        </p:nvSpPr>
        <p:spPr>
          <a:xfrm rot="19375111">
            <a:off x="6621463" y="2235200"/>
            <a:ext cx="9604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>
            <a:spLocks noChangeArrowheads="1"/>
          </p:cNvSpPr>
          <p:nvPr/>
        </p:nvSpPr>
        <p:spPr bwMode="auto">
          <a:xfrm rot="14365478">
            <a:off x="6106319" y="2170907"/>
            <a:ext cx="668337" cy="4318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Šipka doprava 18"/>
          <p:cNvSpPr>
            <a:spLocks noChangeArrowheads="1"/>
          </p:cNvSpPr>
          <p:nvPr/>
        </p:nvSpPr>
        <p:spPr bwMode="auto">
          <a:xfrm rot="8825812">
            <a:off x="6229350" y="2679700"/>
            <a:ext cx="549275" cy="4318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Šipka doprava 19"/>
          <p:cNvSpPr/>
          <p:nvPr/>
        </p:nvSpPr>
        <p:spPr>
          <a:xfrm rot="19375111">
            <a:off x="7954963" y="5184775"/>
            <a:ext cx="4905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prava 20"/>
          <p:cNvSpPr>
            <a:spLocks noChangeArrowheads="1"/>
          </p:cNvSpPr>
          <p:nvPr/>
        </p:nvSpPr>
        <p:spPr bwMode="auto">
          <a:xfrm rot="-7234522">
            <a:off x="7404894" y="4964907"/>
            <a:ext cx="668337" cy="4318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Šipka doprava 21"/>
          <p:cNvSpPr>
            <a:spLocks noChangeArrowheads="1"/>
          </p:cNvSpPr>
          <p:nvPr/>
        </p:nvSpPr>
        <p:spPr bwMode="auto">
          <a:xfrm rot="10432032">
            <a:off x="6511925" y="5445125"/>
            <a:ext cx="1443038" cy="4318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cs-CZ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25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60C73-C647-4118-8C4C-623178C27F6E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Úzká místa informatiky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1117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dirty="0" smtClean="0"/>
              <a:t>Zaměříme se na  úzká místa vývoje IS , bez jejich vyřešení nedosáhneme úspěchu</a:t>
            </a:r>
          </a:p>
          <a:p>
            <a:pPr marL="742950" lvl="2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specifikace a spolupráce s uživateli, společenské souvislosti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Úkoly při řízení projektů, problém sledování úkolů pomocí </a:t>
            </a:r>
            <a:r>
              <a:rPr lang="cs-CZ" sz="2000" dirty="0" err="1" smtClean="0"/>
              <a:t>smart</a:t>
            </a:r>
            <a:r>
              <a:rPr lang="cs-CZ" sz="2000" dirty="0" smtClean="0"/>
              <a:t> </a:t>
            </a:r>
            <a:r>
              <a:rPr lang="cs-CZ" sz="2000" dirty="0" err="1" smtClean="0"/>
              <a:t>sheetu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SW procesy především s aplikacemi na SOA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SW normy a SW metriky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Něco se dá jen obtížně na škole nacvičit, lze jen seznámit (MBA lze studovat až po získání praktických zkušeností)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Spolupráce s uživateli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Tvorba rozsáhlých systémů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Management, zvyky ve firmách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Dovednosti a zkušenosti,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Pokus o otestování v PV024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272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Systémy jsou stále složitější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Přechod na nový systém resp. vývoj nového systému není možný metodou velkého třesku, to postupně stále více  platí i pro velké SW výrobce a velké uživatele</a:t>
            </a:r>
          </a:p>
          <a:p>
            <a:r>
              <a:rPr lang="cs-CZ" dirty="0" smtClean="0"/>
              <a:t>Řešení: Postupná modernizace částí, využívání </a:t>
            </a:r>
            <a:r>
              <a:rPr lang="cs-CZ" dirty="0" err="1" smtClean="0"/>
              <a:t>legacy</a:t>
            </a:r>
            <a:r>
              <a:rPr lang="cs-CZ" dirty="0" smtClean="0"/>
              <a:t> systémů, nákup, vývoj částí na zakázku resp. používání otevřeného SW, nově dokumentové SOA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E95D5-AA46-46DC-8407-7D5ED8C058CF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Pragmatický vodopád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Rozsah dokumentace a rozsah podpory testování se přizpůsobuje okolnostem (kvalita řešitelů</a:t>
            </a:r>
            <a:r>
              <a:rPr lang="cs-CZ" dirty="0"/>
              <a:t>, </a:t>
            </a:r>
            <a:r>
              <a:rPr lang="cs-CZ" dirty="0" smtClean="0"/>
              <a:t>kritičnost projektu, kvalita vize…)</a:t>
            </a:r>
          </a:p>
          <a:p>
            <a:r>
              <a:rPr lang="cs-CZ" dirty="0" smtClean="0"/>
              <a:t>Je nutná opatrnost, v IS to obvykle bez pragmatických přístupů nejde,  </a:t>
            </a:r>
            <a:r>
              <a:rPr lang="cs-CZ" dirty="0" err="1" smtClean="0"/>
              <a:t>apř</a:t>
            </a:r>
            <a:r>
              <a:rPr lang="cs-CZ" dirty="0" smtClean="0"/>
              <a:t>. Z důvodů nejasných nebo se měnících požadavků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665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5240C-9575-403D-A319-73DFEBE06D2D}" type="slidenum">
              <a:rPr lang="cs-CZ" smtClean="0"/>
              <a:pPr>
                <a:defRPr/>
              </a:pPr>
              <a:t>30</a:t>
            </a:fld>
            <a:endParaRPr lang="cs-CZ" smtClean="0"/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295400"/>
          </a:xfrm>
        </p:spPr>
        <p:txBody>
          <a:bodyPr/>
          <a:lstStyle/>
          <a:p>
            <a:pPr eaLnBrk="1" hangingPunct="1"/>
            <a:r>
              <a:rPr lang="cs-CZ" altLang="en-US" smtClean="0"/>
              <a:t>Halsteadův vztah pro malé programy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 smtClean="0"/>
              <a:t>Pon</a:t>
            </a:r>
            <a:r>
              <a:rPr lang="cs-CZ" altLang="en-US" sz="2800" dirty="0" err="1" smtClean="0"/>
              <a:t>ěvadž</a:t>
            </a:r>
            <a:r>
              <a:rPr lang="cs-CZ" altLang="en-US" sz="2800" dirty="0" smtClean="0"/>
              <a:t> je  pozorováno, že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 smtClean="0"/>
              <a:t>              		 </a:t>
            </a:r>
            <a:r>
              <a:rPr lang="cs-CZ" altLang="en-US" sz="2800" i="1" dirty="0" err="1" smtClean="0">
                <a:latin typeface="Times New Roman" pitchFamily="18" charset="0"/>
              </a:rPr>
              <a:t>Soper</a:t>
            </a:r>
            <a:r>
              <a:rPr lang="cs-CZ" altLang="en-US" sz="2800" i="1" dirty="0" smtClean="0">
                <a:latin typeface="Times New Roman" pitchFamily="18" charset="0"/>
              </a:rPr>
              <a:t> </a:t>
            </a:r>
            <a:r>
              <a:rPr lang="cs-CZ" altLang="en-US" sz="2800" i="1" dirty="0" smtClean="0">
                <a:latin typeface="Times New Roman" pitchFamily="18" charset="0"/>
                <a:sym typeface="Symbol" pitchFamily="18" charset="2"/>
              </a:rPr>
              <a:t></a:t>
            </a:r>
            <a:r>
              <a:rPr lang="cs-CZ" altLang="en-US" sz="2800" i="1" dirty="0" smtClean="0">
                <a:latin typeface="Times New Roman" pitchFamily="18" charset="0"/>
              </a:rPr>
              <a:t> </a:t>
            </a:r>
            <a:r>
              <a:rPr lang="cs-CZ" altLang="en-US" sz="2800" i="1" dirty="0" smtClean="0">
                <a:latin typeface="Times New Roman" pitchFamily="18" charset="0"/>
                <a:sym typeface="Symbol" pitchFamily="18" charset="2"/>
              </a:rPr>
              <a:t>C“ </a:t>
            </a:r>
            <a:r>
              <a:rPr lang="cs-CZ" altLang="en-US" sz="2800" i="1" dirty="0" err="1" smtClean="0">
                <a:latin typeface="Times New Roman" pitchFamily="18" charset="0"/>
                <a:sym typeface="Symbol" pitchFamily="18" charset="2"/>
              </a:rPr>
              <a:t>Del</a:t>
            </a:r>
            <a:r>
              <a:rPr lang="cs-CZ" altLang="en-US" sz="2800" i="1" baseline="30000" dirty="0" err="1" smtClean="0">
                <a:latin typeface="Times New Roman" pitchFamily="18" charset="0"/>
                <a:sym typeface="Symbol" pitchFamily="18" charset="2"/>
              </a:rPr>
              <a:t>b</a:t>
            </a:r>
            <a:endParaRPr lang="cs-CZ" altLang="en-US" sz="2800" i="1" baseline="30000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 smtClean="0">
                <a:sym typeface="Symbol" pitchFamily="18" charset="2"/>
              </a:rPr>
              <a:t>dostaneme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en-US" sz="2800" i="1" dirty="0" err="1" smtClean="0">
                <a:latin typeface="Times New Roman" pitchFamily="18" charset="0"/>
              </a:rPr>
              <a:t>Prac</a:t>
            </a:r>
            <a:r>
              <a:rPr lang="cs-CZ" altLang="en-US" sz="2800" i="1" dirty="0" smtClean="0">
                <a:latin typeface="Times New Roman" pitchFamily="18" charset="0"/>
              </a:rPr>
              <a:t> = c Del</a:t>
            </a:r>
            <a:r>
              <a:rPr lang="cs-CZ" altLang="en-US" sz="2800" i="1" baseline="30000" dirty="0" smtClean="0">
                <a:latin typeface="Times New Roman" pitchFamily="18" charset="0"/>
              </a:rPr>
              <a:t>1+b  </a:t>
            </a:r>
            <a:r>
              <a:rPr lang="cs-CZ" altLang="en-US" sz="2800" i="1" dirty="0" smtClean="0">
                <a:latin typeface="Times New Roman" pitchFamily="18" charset="0"/>
              </a:rPr>
              <a:t>b </a:t>
            </a:r>
            <a:r>
              <a:rPr lang="cs-CZ" altLang="en-US" sz="2800" i="1" dirty="0" smtClean="0">
                <a:latin typeface="Times New Roman" pitchFamily="18" charset="0"/>
                <a:sym typeface="Symbol" pitchFamily="18" charset="2"/>
              </a:rPr>
              <a:t>  0,25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400" dirty="0" smtClean="0">
                <a:sym typeface="Symbol" pitchFamily="18" charset="2"/>
              </a:rPr>
              <a:t>Pro velké programy je hodnota</a:t>
            </a:r>
            <a:r>
              <a:rPr lang="cs-CZ" altLang="en-US" sz="2400" i="1" dirty="0" smtClean="0">
                <a:latin typeface="Times New Roman" pitchFamily="18" charset="0"/>
                <a:sym typeface="Symbol" pitchFamily="18" charset="2"/>
              </a:rPr>
              <a:t> b </a:t>
            </a:r>
            <a:r>
              <a:rPr lang="cs-CZ" altLang="en-US" sz="2400" dirty="0" smtClean="0">
                <a:sym typeface="Symbol" pitchFamily="18" charset="2"/>
              </a:rPr>
              <a:t>příliš vysoká. Je to důsledek toho že vztah modifikují takové technologie, jako dekompozice a znovupoužití částí.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400" dirty="0" smtClean="0">
                <a:sym typeface="Symbol" pitchFamily="18" charset="2"/>
              </a:rPr>
              <a:t> Pokud se dekomponuje do malých komponent a systémy se liší jen počtem komponent a transport zpráv se nemusí pracně implementovat, bude </a:t>
            </a:r>
            <a:r>
              <a:rPr lang="cs-CZ" altLang="en-US" sz="2400" i="1" dirty="0" smtClean="0">
                <a:latin typeface="Times New Roman" pitchFamily="18" charset="0"/>
                <a:sym typeface="Symbol" pitchFamily="18" charset="2"/>
              </a:rPr>
              <a:t>b  </a:t>
            </a:r>
            <a:r>
              <a:rPr lang="cs-CZ" altLang="en-US" sz="2400" dirty="0" smtClean="0">
                <a:sym typeface="Symbol" pitchFamily="18" charset="2"/>
              </a:rPr>
              <a:t>velmi malé.</a:t>
            </a:r>
            <a:endParaRPr lang="cs-CZ" altLang="en-US" sz="2400" i="1" baseline="30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7F49-5A04-4A72-875A-CE1297A953AF}" type="slidenum">
              <a:rPr lang="cs-CZ" smtClean="0"/>
              <a:pPr>
                <a:defRPr/>
              </a:pPr>
              <a:t>31</a:t>
            </a:fld>
            <a:endParaRPr lang="cs-CZ" smtClean="0"/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pPr eaLnBrk="1" hangingPunct="1"/>
            <a:r>
              <a:rPr lang="cs-CZ" altLang="en-US" sz="4000" dirty="0" smtClean="0"/>
              <a:t>Závislost pracnosti na délce kódu</a:t>
            </a:r>
          </a:p>
        </p:txBody>
      </p:sp>
      <p:pic>
        <p:nvPicPr>
          <p:cNvPr id="2263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32732"/>
            <a:ext cx="7629525" cy="4525962"/>
          </a:xfrm>
        </p:spPr>
      </p:pic>
      <p:sp>
        <p:nvSpPr>
          <p:cNvPr id="226309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800" i="0">
                <a:latin typeface="Arial" charset="0"/>
              </a:rPr>
              <a:t>Data IBM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03848" y="187921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Prac</a:t>
            </a:r>
            <a:r>
              <a:rPr lang="cs-CZ" sz="2800" dirty="0" smtClean="0"/>
              <a:t> </a:t>
            </a:r>
            <a:r>
              <a:rPr lang="cs-CZ" sz="2800" dirty="0" smtClean="0">
                <a:latin typeface="Symbol" panose="05050102010706020507" pitchFamily="18" charset="2"/>
              </a:rPr>
              <a:t>= </a:t>
            </a:r>
            <a:r>
              <a:rPr lang="cs-CZ" sz="2800" dirty="0" smtClean="0">
                <a:latin typeface="+mn-lt"/>
              </a:rPr>
              <a:t>c </a:t>
            </a:r>
            <a:r>
              <a:rPr lang="cs-CZ" sz="2800" dirty="0" err="1" smtClean="0">
                <a:latin typeface="+mn-lt"/>
              </a:rPr>
              <a:t>Del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baseline="30000" dirty="0" smtClean="0">
                <a:latin typeface="+mn-lt"/>
              </a:rPr>
              <a:t>9/8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Hlavní problém velkých kódů: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5400" dirty="0" smtClean="0"/>
              <a:t>Udržovatelnost</a:t>
            </a:r>
            <a:endParaRPr lang="en-US" sz="5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6E8B-4846-4140-A770-73FC61248F84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0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na věc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Podmínkou úspěšných řešení je snadná dekompozice </a:t>
            </a:r>
            <a:r>
              <a:rPr lang="cs-CZ" dirty="0"/>
              <a:t>do </a:t>
            </a:r>
            <a:r>
              <a:rPr lang="cs-CZ" dirty="0" smtClean="0"/>
              <a:t>autonomních částí</a:t>
            </a:r>
            <a:endParaRPr lang="cs-CZ" dirty="0"/>
          </a:p>
          <a:p>
            <a:r>
              <a:rPr lang="cs-CZ" dirty="0" smtClean="0"/>
              <a:t> integrace částí a postup integrace zdola</a:t>
            </a:r>
          </a:p>
          <a:p>
            <a:pPr lvl="1"/>
            <a:r>
              <a:rPr lang="cs-CZ" dirty="0" smtClean="0"/>
              <a:t>Pro globální systémy je to i dnes prakticky  jediná schůdná možnost pro všechny</a:t>
            </a:r>
          </a:p>
          <a:p>
            <a:pPr lvl="1"/>
            <a:r>
              <a:rPr lang="cs-CZ" dirty="0" smtClean="0"/>
              <a:t>Vyžaduje to autonomii částí a srozumitelnost jejich rozhraní pro uživatele do značné míry i pro management – dokumentově orientovaná komunikace	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1F556-3CA5-4D96-B3A1-EFC60802AD37}" type="slidenum">
              <a:rPr lang="cs-CZ" smtClean="0"/>
              <a:pPr/>
              <a:t>33</a:t>
            </a:fld>
            <a:endParaRPr lang="cs-CZ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F28C1-264E-4135-8D1A-5008EB0A0832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112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Role informačních systémů</a:t>
            </a:r>
          </a:p>
        </p:txBody>
      </p:sp>
      <p:sp>
        <p:nvSpPr>
          <p:cNvPr id="1126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Kvalitní IS je klíčová podmínka činnosti podniků v globální ekonomice</a:t>
            </a:r>
          </a:p>
          <a:p>
            <a:r>
              <a:rPr lang="cs-CZ" dirty="0" smtClean="0"/>
              <a:t>Motor zlepšování výroby</a:t>
            </a:r>
          </a:p>
          <a:p>
            <a:r>
              <a:rPr lang="cs-CZ" dirty="0" smtClean="0"/>
              <a:t>Základ informační společnosti</a:t>
            </a:r>
          </a:p>
          <a:p>
            <a:r>
              <a:rPr lang="cs-CZ" dirty="0" smtClean="0"/>
              <a:t>Motor změny sociálních aspektů současné společnosti</a:t>
            </a:r>
          </a:p>
          <a:p>
            <a:r>
              <a:rPr lang="cs-CZ" dirty="0" smtClean="0"/>
              <a:t>Motor přechodu na nová paradigmata, především v oblasti architektury SW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cs-CZ" dirty="0" smtClean="0"/>
              <a:t>Co  je na IS klíčový aspekt a co se relativně málo mění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r>
              <a:rPr lang="cs-CZ" sz="2800" dirty="0" smtClean="0"/>
              <a:t>Lidé, zato musíme zohlednit i malé změny jejich potřeb a znalostí</a:t>
            </a:r>
          </a:p>
          <a:p>
            <a:r>
              <a:rPr lang="cs-CZ" sz="2800" dirty="0" smtClean="0"/>
              <a:t>Musíme se nějak vyrovnat a řešit  jejich předsudky</a:t>
            </a:r>
          </a:p>
          <a:p>
            <a:r>
              <a:rPr lang="cs-CZ" sz="2800" b="1" dirty="0" smtClean="0"/>
              <a:t>Musíme k nim mít úctu,</a:t>
            </a:r>
          </a:p>
          <a:p>
            <a:pPr lvl="1"/>
            <a:r>
              <a:rPr lang="cs-CZ" dirty="0" smtClean="0"/>
              <a:t>Jen oni mnohdy ví nebo alespoň vycítí, co je třeba</a:t>
            </a:r>
          </a:p>
          <a:p>
            <a:pPr lvl="2"/>
            <a:r>
              <a:rPr lang="cs-CZ" dirty="0" smtClean="0"/>
              <a:t>Vlastně jsou rozhodující pro přijetí systému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16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737EE8-6B2F-4262-8A49-93998359BF86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964613" cy="4941887"/>
          </a:xfrm>
        </p:spPr>
        <p:txBody>
          <a:bodyPr/>
          <a:lstStyle/>
          <a:p>
            <a:pPr lvl="1">
              <a:buFontTx/>
              <a:buNone/>
            </a:pPr>
            <a:r>
              <a:rPr lang="cs-CZ" smtClean="0"/>
              <a:t>IS pro SME musí splňovat požadavky plynoucí ze specifických ekonomických a sociálních podmínek SME </a:t>
            </a:r>
          </a:p>
          <a:p>
            <a:pPr lvl="1">
              <a:buFontTx/>
              <a:buNone/>
            </a:pPr>
            <a:r>
              <a:rPr lang="cs-CZ" smtClean="0"/>
              <a:t>SME tvoří podstatnou část ekonomiky a většinu firem</a:t>
            </a:r>
          </a:p>
          <a:p>
            <a:pPr lvl="1">
              <a:buFontTx/>
              <a:buNone/>
            </a:pPr>
            <a:r>
              <a:rPr lang="cs-CZ" smtClean="0"/>
              <a:t>Start-upy jsou SME, SME jsou nositeli převratných nápadů</a:t>
            </a:r>
          </a:p>
          <a:p>
            <a:pPr lvl="1">
              <a:buFontTx/>
              <a:buNone/>
            </a:pPr>
            <a:r>
              <a:rPr lang="cs-CZ" smtClean="0"/>
              <a:t>Některé SW přístupy vyvinuté v malých SW firmách pro SME jsou významné pro budoucnost oboru</a:t>
            </a:r>
          </a:p>
        </p:txBody>
      </p:sp>
      <p:sp>
        <p:nvSpPr>
          <p:cNvPr id="12292" name="Nadpis 3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439863"/>
          </a:xfrm>
        </p:spPr>
        <p:txBody>
          <a:bodyPr/>
          <a:lstStyle/>
          <a:p>
            <a:r>
              <a:rPr lang="cs-CZ" sz="3600" smtClean="0"/>
              <a:t>Proč studovat projekty IS pro menší firmy a organizace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38968A-CD90-4879-8691-5358508AFF7E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64613" cy="5157787"/>
          </a:xfrm>
        </p:spPr>
        <p:txBody>
          <a:bodyPr/>
          <a:lstStyle/>
          <a:p>
            <a:pPr lvl="1"/>
            <a:r>
              <a:rPr lang="cs-CZ" smtClean="0"/>
              <a:t>Dá to více než mnohá hluboká teorie i mimo SME</a:t>
            </a:r>
          </a:p>
          <a:p>
            <a:pPr lvl="1"/>
            <a:r>
              <a:rPr lang="cs-CZ" smtClean="0"/>
              <a:t>Ukáže to, že nečekané souvislosti mohou být častější a důležitější, než bychom čekali</a:t>
            </a:r>
          </a:p>
          <a:p>
            <a:pPr lvl="2"/>
            <a:r>
              <a:rPr lang="cs-CZ" smtClean="0"/>
              <a:t>Velký průšvih jsou opomenuté maličkosti a skryté předpoklady</a:t>
            </a:r>
          </a:p>
          <a:p>
            <a:pPr lvl="2"/>
            <a:r>
              <a:rPr lang="cs-CZ" smtClean="0"/>
              <a:t>Větší průšvih je nevyužití existujících dovedností uživatelů</a:t>
            </a:r>
          </a:p>
          <a:p>
            <a:pPr lvl="2"/>
            <a:r>
              <a:rPr lang="cs-CZ" smtClean="0"/>
              <a:t>Nevětší průšvih je formulace vizí a požadavků, tedy vlastně spolupráce s uživateli a porozumění jejich potřebám a zvládnutí jejich znalostí, dovedností a legitimních zájmů a nedostatky v managementu</a:t>
            </a:r>
          </a:p>
        </p:txBody>
      </p:sp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439863"/>
          </a:xfrm>
        </p:spPr>
        <p:txBody>
          <a:bodyPr/>
          <a:lstStyle/>
          <a:p>
            <a:r>
              <a:rPr lang="cs-CZ" sz="3600" smtClean="0"/>
              <a:t>Proč studovat zkušenosti s projekty IS pro menší firmy a organizace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16030D-1B15-44E4-9382-7597D9FAFD2F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1433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Podniková kultura v SME</a:t>
            </a:r>
          </a:p>
        </p:txBody>
      </p:sp>
      <p:sp>
        <p:nvSpPr>
          <p:cNvPr id="1434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cs-CZ" dirty="0" smtClean="0"/>
              <a:t>Pravidla organizace podniku a struktury podnikových procesů jsou relativně jednoduché</a:t>
            </a:r>
          </a:p>
          <a:p>
            <a:r>
              <a:rPr lang="cs-CZ" dirty="0" smtClean="0"/>
              <a:t>Pravidla spolupráce jsou relativně neformální, jsou častá ad hoc řešení</a:t>
            </a:r>
          </a:p>
          <a:p>
            <a:r>
              <a:rPr lang="cs-CZ" dirty="0" smtClean="0"/>
              <a:t>Je možná vstřícnost a nepříliš formalizovaná pravidla spolupráce lidí</a:t>
            </a:r>
          </a:p>
          <a:p>
            <a:r>
              <a:rPr lang="cs-CZ" dirty="0" smtClean="0"/>
              <a:t>Důsledky omezených kapacit pro aplikaci procesů vývoje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BF4F2-2F6C-4E60-A71E-3A7C19D00909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Základní pozorování</a:t>
            </a:r>
            <a:endParaRPr lang="cs-CZ" dirty="0"/>
          </a:p>
        </p:txBody>
      </p:sp>
      <p:sp>
        <p:nvSpPr>
          <p:cNvPr id="15364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750" y="2924175"/>
            <a:ext cx="8243888" cy="2881313"/>
          </a:xfrm>
        </p:spPr>
        <p:txBody>
          <a:bodyPr/>
          <a:lstStyle/>
          <a:p>
            <a:pPr algn="ctr"/>
            <a:r>
              <a:rPr lang="cs-CZ" sz="3200" dirty="0" smtClean="0"/>
              <a:t>Podniková kultura menší SW firmy se méně liší od podnikové kultury podobně velkých organizací pracujících v jiných oborech (tedy i obvyklých zákazníků) než od podnikové kultury opravdu velkých organizací.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F2DBE-E426-477F-82F4-B71671B13DE2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6147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cs-CZ" sz="4000" smtClean="0"/>
              <a:t>Malé a střední podniky                small to medium enterprises, SME</a:t>
            </a:r>
          </a:p>
        </p:txBody>
      </p:sp>
      <p:sp>
        <p:nvSpPr>
          <p:cNvPr id="614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64050"/>
          </a:xfrm>
        </p:spPr>
        <p:txBody>
          <a:bodyPr/>
          <a:lstStyle/>
          <a:p>
            <a:r>
              <a:rPr lang="cs-CZ" smtClean="0"/>
              <a:t>Malé podniky do 20 zaměstnanců</a:t>
            </a:r>
          </a:p>
          <a:p>
            <a:r>
              <a:rPr lang="cs-CZ" smtClean="0"/>
              <a:t>Střední podniky do cca 200 zaměstnanců</a:t>
            </a:r>
          </a:p>
          <a:p>
            <a:r>
              <a:rPr lang="cs-CZ" smtClean="0"/>
              <a:t>SW firmy považované za SME mají tendenci být menší než v jiných oborech</a:t>
            </a:r>
          </a:p>
          <a:p>
            <a:r>
              <a:rPr lang="cs-CZ" smtClean="0"/>
              <a:t>V ČR pracuje v malých a středních firmách 80% ajťáků (průzkum ČSÚ prosinec 2013)</a:t>
            </a:r>
          </a:p>
          <a:p>
            <a:r>
              <a:rPr lang="cs-CZ" smtClean="0"/>
              <a:t>Jádrem této přednášky bude budování IS pro SME menšími SW firmami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8ACA4-F0E5-4512-8BDD-B6F712464846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Co je typické pro malé (SW) firmy</a:t>
            </a:r>
          </a:p>
        </p:txBody>
      </p:sp>
      <p:sp>
        <p:nvSpPr>
          <p:cNvPr id="16388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5256212"/>
          </a:xfrm>
        </p:spPr>
        <p:txBody>
          <a:bodyPr/>
          <a:lstStyle/>
          <a:p>
            <a:r>
              <a:rPr lang="cs-CZ" dirty="0" smtClean="0"/>
              <a:t>Rychlé změny</a:t>
            </a:r>
          </a:p>
          <a:p>
            <a:pPr lvl="1"/>
            <a:r>
              <a:rPr lang="cs-CZ" sz="2400" dirty="0" smtClean="0"/>
              <a:t>Diktuje je trh, malá tržní síla firmy – nemůže si dupnout</a:t>
            </a:r>
          </a:p>
          <a:p>
            <a:pPr lvl="1"/>
            <a:r>
              <a:rPr lang="cs-CZ" sz="2400" dirty="0" smtClean="0"/>
              <a:t>Úkoly i metodiky se rychle mění v důsledku požadavků uživatelů a změn vývojových ekosystémů</a:t>
            </a:r>
          </a:p>
          <a:p>
            <a:pPr lvl="1"/>
            <a:r>
              <a:rPr lang="cs-CZ" sz="2400" dirty="0" smtClean="0"/>
              <a:t>Menší firmy jsou pružnější obecně </a:t>
            </a:r>
          </a:p>
          <a:p>
            <a:r>
              <a:rPr lang="cs-CZ" dirty="0" smtClean="0"/>
              <a:t>Nejsou zdroje:</a:t>
            </a:r>
          </a:p>
          <a:p>
            <a:pPr lvl="1"/>
            <a:r>
              <a:rPr lang="cs-CZ" dirty="0" smtClean="0"/>
              <a:t>Nelze nasadit mnoho specialistů, nejsou k dispozici</a:t>
            </a:r>
          </a:p>
          <a:p>
            <a:r>
              <a:rPr lang="cs-CZ" dirty="0" smtClean="0"/>
              <a:t>V malých a středních SW firmách se snáze uplatní </a:t>
            </a:r>
            <a:r>
              <a:rPr lang="cs-CZ" dirty="0" err="1" smtClean="0"/>
              <a:t>superprogramátoři</a:t>
            </a:r>
            <a:r>
              <a:rPr lang="cs-CZ" dirty="0" smtClean="0"/>
              <a:t> a nové nápady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31D07-7F13-4503-90BA-92932A2611C7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174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typické pro malé SW firmy</a:t>
            </a:r>
          </a:p>
        </p:txBody>
      </p:sp>
      <p:sp>
        <p:nvSpPr>
          <p:cNvPr id="17412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848725" cy="5256212"/>
          </a:xfrm>
        </p:spPr>
        <p:txBody>
          <a:bodyPr/>
          <a:lstStyle/>
          <a:p>
            <a:r>
              <a:rPr lang="cs-CZ" dirty="0" smtClean="0"/>
              <a:t>Často nelze použít hotová komplexní řešení</a:t>
            </a:r>
          </a:p>
          <a:p>
            <a:pPr lvl="1"/>
            <a:r>
              <a:rPr lang="cs-CZ" dirty="0" smtClean="0"/>
              <a:t>Hotová řešení často dělají velcí pro velké, to není nic pro svět malých firem, mnohdy platí i pro normy</a:t>
            </a:r>
            <a:r>
              <a:rPr lang="cs-CZ" dirty="0"/>
              <a:t>, </a:t>
            </a:r>
            <a:r>
              <a:rPr lang="cs-CZ" dirty="0" smtClean="0"/>
              <a:t>mnohé se </a:t>
            </a:r>
            <a:r>
              <a:rPr lang="cs-CZ" dirty="0"/>
              <a:t>musí použít znovu</a:t>
            </a:r>
            <a:endParaRPr lang="cs-CZ" dirty="0" smtClean="0"/>
          </a:p>
          <a:p>
            <a:pPr lvl="1"/>
            <a:r>
              <a:rPr lang="cs-CZ" dirty="0" smtClean="0"/>
              <a:t>Speciální požadavky: ne velké náklady ani  dlouhá doba řešení </a:t>
            </a:r>
          </a:p>
          <a:p>
            <a:pPr lvl="1"/>
            <a:r>
              <a:rPr lang="cs-CZ" dirty="0" smtClean="0"/>
              <a:t>Kupodivu leccos vhodné pro malé firmy se uplatní i v  e-</a:t>
            </a:r>
            <a:r>
              <a:rPr lang="cs-CZ" dirty="0" err="1" smtClean="0"/>
              <a:t>governmentu</a:t>
            </a:r>
            <a:r>
              <a:rPr lang="cs-CZ" dirty="0" smtClean="0"/>
              <a:t> a tam, kde IS silně ovlivňují přímo uživatelé (dokumentově orientovaná rozhraní), 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B22FCE-BB0C-4B71-82BC-F232B12A18E5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184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pro </a:t>
            </a:r>
            <a:r>
              <a:rPr lang="cs-CZ" dirty="0"/>
              <a:t>malé </a:t>
            </a:r>
            <a:r>
              <a:rPr lang="cs-CZ" dirty="0" smtClean="0"/>
              <a:t>výrobce SW</a:t>
            </a:r>
          </a:p>
        </p:txBody>
      </p:sp>
      <p:sp>
        <p:nvSpPr>
          <p:cNvPr id="18436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sz="2400" dirty="0" smtClean="0"/>
              <a:t>SME mají omezené zdroje (investice, čas, zkušenosti, …) a tedy nemohou zpravidla vyvíjet či modernizovat velké a dokonce ani středně velké systémy metodou velkého třesku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(uvidíme, že to pro velmi velké systémy platí i pro firmy s prakticky neomezenými zdroji)</a:t>
            </a:r>
          </a:p>
          <a:p>
            <a:r>
              <a:rPr lang="cs-CZ" sz="2400" dirty="0" smtClean="0"/>
              <a:t>Musí se vyrovnat s tím, že jejich zákazníci potřebují ne zcela malé systémy a vyžadují, aby bylo možné některé části svého a systému </a:t>
            </a:r>
            <a:r>
              <a:rPr lang="cs-CZ" sz="2400" dirty="0" err="1" smtClean="0"/>
              <a:t>outsourcovat</a:t>
            </a:r>
            <a:endParaRPr lang="cs-CZ" sz="2400" dirty="0" smtClean="0"/>
          </a:p>
          <a:p>
            <a:r>
              <a:rPr lang="cs-CZ" sz="2400" dirty="0" smtClean="0"/>
              <a:t>Nové systémy musí být </a:t>
            </a:r>
            <a:r>
              <a:rPr lang="cs-CZ" sz="2400" dirty="0" err="1" smtClean="0"/>
              <a:t>integrovatelné</a:t>
            </a:r>
            <a:r>
              <a:rPr lang="cs-CZ" sz="2400" dirty="0" smtClean="0"/>
              <a:t> se s existujícími systémy</a:t>
            </a:r>
          </a:p>
          <a:p>
            <a:r>
              <a:rPr lang="cs-CZ" sz="2400" dirty="0" smtClean="0"/>
              <a:t>Musí být snadné je udržovat a při instalaci přizpůsobovat specifickým podmínkám svého zákazníka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42B37-1A44-4E96-BB49-8407F0D8E484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dirty="0" smtClean="0"/>
              <a:t>Důsledky omezených zdrojů v malých organizacích obecně</a:t>
            </a:r>
          </a:p>
        </p:txBody>
      </p:sp>
      <p:sp>
        <p:nvSpPr>
          <p:cNvPr id="19460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820150" cy="4525963"/>
          </a:xfrm>
        </p:spPr>
        <p:txBody>
          <a:bodyPr/>
          <a:lstStyle/>
          <a:p>
            <a:r>
              <a:rPr lang="cs-CZ" sz="2400" smtClean="0"/>
              <a:t>Méně lidí: role musí mít širší škálu úkolů, člověk ale zvládne jen omezený počet pravidel </a:t>
            </a:r>
            <a:r>
              <a:rPr lang="cs-CZ" sz="2400" smtClean="0">
                <a:sym typeface="Symbol" pitchFamily="18" charset="2"/>
              </a:rPr>
              <a:t></a:t>
            </a:r>
            <a:r>
              <a:rPr lang="cs-CZ" sz="2400" smtClean="0"/>
              <a:t> podnikové procesy nemohou být detailně specifikovány</a:t>
            </a:r>
          </a:p>
          <a:p>
            <a:r>
              <a:rPr lang="cs-CZ" sz="2400" smtClean="0"/>
              <a:t>Malá uživatelská  firma nemá prostředky na nákup  komplikovaného systému, a ani nevytvoří podmínky pro jeho používání (zaučení, změny podnikové kultury), totéž platí pro vývojová prostředí SW firem</a:t>
            </a:r>
          </a:p>
          <a:p>
            <a:r>
              <a:rPr lang="cs-CZ" sz="2400" smtClean="0"/>
              <a:t>Velké IS vytváří velcí pro velké, nejsou tedy vhodné  z kulturních důvodů pro malé, malí je nejsou schopni vzhledem k výše uvedeným omezením vyvinout naráz</a:t>
            </a:r>
          </a:p>
          <a:p>
            <a:endParaRPr lang="cs-CZ" sz="2800" smtClean="0"/>
          </a:p>
          <a:p>
            <a:endParaRPr lang="cs-CZ" sz="28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B7F134-FAE8-47AB-868F-B04B245F75E8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204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Řešení omezených zdrojů v SME </a:t>
            </a:r>
          </a:p>
        </p:txBody>
      </p:sp>
      <p:sp>
        <p:nvSpPr>
          <p:cNvPr id="20484" name="Zástupný symbol pro obsah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824413"/>
          </a:xfrm>
        </p:spPr>
        <p:txBody>
          <a:bodyPr/>
          <a:lstStyle/>
          <a:p>
            <a:r>
              <a:rPr lang="cs-CZ" sz="2800" smtClean="0"/>
              <a:t>Vyrábět co nejjednodušší systémy, </a:t>
            </a:r>
          </a:p>
          <a:p>
            <a:pPr lvl="1"/>
            <a:r>
              <a:rPr lang="cs-CZ" sz="2400" smtClean="0"/>
              <a:t>princip maximální možné lenosti</a:t>
            </a:r>
          </a:p>
          <a:p>
            <a:pPr lvl="1"/>
            <a:r>
              <a:rPr lang="cs-CZ" sz="2400" smtClean="0"/>
              <a:t>K čemu a proč je to třeba</a:t>
            </a:r>
          </a:p>
          <a:p>
            <a:pPr lvl="1"/>
            <a:r>
              <a:rPr lang="cs-CZ" sz="2400" smtClean="0"/>
              <a:t>Stálé podceňování pracnosti úprav</a:t>
            </a:r>
          </a:p>
          <a:p>
            <a:pPr lvl="1">
              <a:buFontTx/>
              <a:buChar char="•"/>
            </a:pPr>
            <a:r>
              <a:rPr lang="cs-CZ" smtClean="0"/>
              <a:t>Přebírat </a:t>
            </a:r>
          </a:p>
          <a:p>
            <a:pPr marL="742950" lvl="2" indent="-342900"/>
            <a:r>
              <a:rPr lang="cs-CZ" smtClean="0"/>
              <a:t>Používat otevřený SW a adaptovat ho (ERP5,AGdampiere,..) nebo  používat hotová řešení (systémy třetích stran nebo legacy)</a:t>
            </a:r>
          </a:p>
          <a:p>
            <a:endParaRPr lang="cs-CZ" sz="2800" smtClean="0"/>
          </a:p>
          <a:p>
            <a:pPr lvl="1"/>
            <a:endParaRPr lang="cs-CZ" smtClean="0"/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2D345-9FF6-4464-ACF2-43D81549A21B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2150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Řešení omezených zdrojů v SME </a:t>
            </a:r>
          </a:p>
        </p:txBody>
      </p:sp>
      <p:sp>
        <p:nvSpPr>
          <p:cNvPr id="21508" name="Zástupný symbol pro obsah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824413"/>
          </a:xfrm>
        </p:spPr>
        <p:txBody>
          <a:bodyPr/>
          <a:lstStyle/>
          <a:p>
            <a:r>
              <a:rPr lang="cs-CZ" sz="2800" smtClean="0"/>
              <a:t>Nepoužívat Big Bang, nedělat monolitická řešení, používat architektury s autonomními komponentami</a:t>
            </a:r>
          </a:p>
          <a:p>
            <a:pPr lvl="1"/>
            <a:r>
              <a:rPr lang="cs-CZ" sz="2400" smtClean="0"/>
              <a:t>Moderní architektury, integrace systémů, SOA, EDA, cloud…</a:t>
            </a:r>
          </a:p>
          <a:p>
            <a:pPr lvl="1"/>
            <a:r>
              <a:rPr lang="cs-CZ" sz="2400" smtClean="0"/>
              <a:t>Inkrementální vývoj a údržba</a:t>
            </a:r>
          </a:p>
          <a:p>
            <a:pPr lvl="1"/>
            <a:r>
              <a:rPr lang="cs-CZ" sz="2400" smtClean="0"/>
              <a:t>Integrace s existujícími systémy (doplňky),</a:t>
            </a:r>
          </a:p>
          <a:p>
            <a:pPr lvl="1"/>
            <a:r>
              <a:rPr lang="cs-CZ" sz="2400" smtClean="0"/>
              <a:t>Využití komunitních systémů jako mikrokomponent  (Excel, Alfresco, některé varianty využití cloudu)</a:t>
            </a:r>
          </a:p>
          <a:p>
            <a:pPr lvl="1"/>
            <a:endParaRPr lang="cs-CZ" sz="2400" smtClean="0"/>
          </a:p>
          <a:p>
            <a:endParaRPr lang="cs-CZ" sz="2800" smtClean="0"/>
          </a:p>
          <a:p>
            <a:pPr lvl="1"/>
            <a:endParaRPr lang="cs-CZ" smtClean="0"/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B99B64-F8B2-4400-A095-68E0620D4D4C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225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Nadměrná složitost řešení škodí i velkým</a:t>
            </a:r>
          </a:p>
        </p:txBody>
      </p:sp>
      <p:sp>
        <p:nvSpPr>
          <p:cNvPr id="2253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Složitá řešení se ne vždy vyplatí, </a:t>
            </a:r>
          </a:p>
          <a:p>
            <a:r>
              <a:rPr lang="cs-CZ" dirty="0" smtClean="0"/>
              <a:t>I když velcí výrobci SW na to mají, koncoví uživatelé leckdy ne</a:t>
            </a:r>
          </a:p>
          <a:p>
            <a:r>
              <a:rPr lang="cs-CZ" dirty="0" smtClean="0"/>
              <a:t>Normy resp. dokumentace o tisících stránek, která se často mění</a:t>
            </a:r>
          </a:p>
          <a:p>
            <a:r>
              <a:rPr lang="cs-CZ" dirty="0" smtClean="0"/>
              <a:t>Mění se přístupy, inovace velmi často už během pěti let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Filosofie řešení malých se stává důležitá i pro velké firmy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Systémy se stávají natolik komplikované, že je ani velcí nezvládají pokud nepoužijí triky malých SW firem</a:t>
            </a:r>
          </a:p>
          <a:p>
            <a:pPr lvl="1"/>
            <a:r>
              <a:rPr lang="cs-CZ" smtClean="0"/>
              <a:t>Příliš drahé</a:t>
            </a:r>
          </a:p>
          <a:p>
            <a:pPr lvl="1"/>
            <a:r>
              <a:rPr lang="cs-CZ" smtClean="0"/>
              <a:t>Permanentně zastaralé</a:t>
            </a:r>
          </a:p>
          <a:p>
            <a:pPr lvl="1"/>
            <a:r>
              <a:rPr lang="cs-CZ" smtClean="0"/>
              <a:t>Obtížně udržovatelné</a:t>
            </a:r>
          </a:p>
          <a:p>
            <a:pPr lvl="1"/>
            <a:r>
              <a:rPr lang="cs-CZ" smtClean="0"/>
              <a:t>Nespolehlivé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24771-146C-4011-8F4D-79A3033678E3}" type="slidenum">
              <a:rPr lang="cs-CZ" smtClean="0"/>
              <a:pPr/>
              <a:t>47</a:t>
            </a:fld>
            <a:endParaRPr lang="cs-CZ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CB0DD-0C60-4853-B877-EC148F62F55F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113" y="260350"/>
            <a:ext cx="8356600" cy="1905000"/>
          </a:xfrm>
        </p:spPr>
        <p:txBody>
          <a:bodyPr/>
          <a:lstStyle/>
          <a:p>
            <a:pPr eaLnBrk="1" hangingPunct="1"/>
            <a:r>
              <a:rPr lang="cs-CZ" smtClean="0"/>
              <a:t>Zaměření přednášky</a:t>
            </a:r>
            <a:br>
              <a:rPr lang="cs-CZ" smtClean="0"/>
            </a:br>
            <a:r>
              <a:rPr lang="cs-CZ" smtClean="0"/>
              <a:t>klíčová témata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89138"/>
            <a:ext cx="8642350" cy="4319587"/>
          </a:xfrm>
        </p:spPr>
        <p:txBody>
          <a:bodyPr/>
          <a:lstStyle/>
          <a:p>
            <a:pPr eaLnBrk="1" hangingPunct="1"/>
            <a:r>
              <a:rPr lang="cs-CZ" smtClean="0"/>
              <a:t>Počáteční etapy vývoje IS (jsou rozhodující, závisí na analýze a spolupráci s uživateli) a management projektů je úzkým místem ICT</a:t>
            </a:r>
          </a:p>
          <a:p>
            <a:pPr eaLnBrk="1" hangingPunct="1"/>
            <a:r>
              <a:rPr lang="cs-CZ" smtClean="0"/>
              <a:t>Poznatky diskutované v přednášce tvoří jádro SW inženýrství pro IS a nejen pro IS</a:t>
            </a:r>
          </a:p>
          <a:p>
            <a:pPr eaLnBrk="1" hangingPunct="1"/>
            <a:r>
              <a:rPr lang="cs-CZ" sz="2400" smtClean="0"/>
              <a:t>Tyto poznatky jsou často klíčem k profesnímu uplatnění i mimo oblast kódování, tj. ve vedoucích a jiných  velmi žádaných pozicích i mimo IT, které lze vykonávat do vysokého věku,  jsou prestižní i dobře placené a rozhodují do značné míry o úspěchu či neúspěchu softwarových projektů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7C0001-42BC-413A-B3F3-444ACA196EEB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Systém, definice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cs-CZ" smtClean="0"/>
              <a:t>Strukturovaná entita</a:t>
            </a:r>
          </a:p>
          <a:p>
            <a:pPr lvl="1" eaLnBrk="1" hangingPunct="1"/>
            <a:r>
              <a:rPr lang="cs-CZ" smtClean="0"/>
              <a:t> Zdroje (materiál, energie,</a:t>
            </a:r>
            <a:r>
              <a:rPr lang="en-US" smtClean="0"/>
              <a:t>data</a:t>
            </a:r>
            <a:r>
              <a:rPr lang="cs-CZ" smtClean="0"/>
              <a:t>)</a:t>
            </a:r>
          </a:p>
          <a:p>
            <a:pPr lvl="1" eaLnBrk="1" hangingPunct="1"/>
            <a:r>
              <a:rPr lang="cs-CZ" smtClean="0"/>
              <a:t>Prostředky (stroje, nástroje, lidé, znalosti a dovednosti)</a:t>
            </a:r>
          </a:p>
          <a:p>
            <a:pPr lvl="1" eaLnBrk="1" hangingPunct="1"/>
            <a:r>
              <a:rPr lang="cs-CZ" smtClean="0"/>
              <a:t>Vazby mezi částmi (komponentami)</a:t>
            </a:r>
          </a:p>
          <a:p>
            <a:pPr lvl="1" eaLnBrk="1" hangingPunct="1"/>
            <a:r>
              <a:rPr lang="cs-CZ" smtClean="0"/>
              <a:t>Procesy umožňující za daných podmínek dosahovat určité cíle, u IS poskytovat informace, doporučovat opatření případně přímo řídit technologie a organizace a měnit svět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30C0F-DE9E-41C4-AAA1-E0B04651832F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268760"/>
            <a:ext cx="7772400" cy="1800225"/>
          </a:xfrm>
        </p:spPr>
        <p:txBody>
          <a:bodyPr/>
          <a:lstStyle/>
          <a:p>
            <a:pPr eaLnBrk="1" hangingPunct="1"/>
            <a:r>
              <a:rPr lang="cs-CZ" dirty="0" smtClean="0"/>
              <a:t>SW inženýrství  informačních systémů v malých a středních podnicích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3573016"/>
            <a:ext cx="8496944" cy="2664272"/>
          </a:xfrm>
        </p:spPr>
        <p:txBody>
          <a:bodyPr/>
          <a:lstStyle/>
          <a:p>
            <a:pPr eaLnBrk="1" hangingPunct="1"/>
            <a:r>
              <a:rPr lang="cs-CZ" dirty="0" smtClean="0"/>
              <a:t>Mnohé je použitelné i pro velké podniky a státní správu a stává se s růstem složitosti IT stále potřebnější obecně</a:t>
            </a:r>
          </a:p>
          <a:p>
            <a:pPr eaLnBrk="1" hangingPunct="1"/>
            <a:r>
              <a:rPr lang="cs-CZ" dirty="0" smtClean="0"/>
              <a:t>Platí především pro dokumentově orientované SW architektury </a:t>
            </a:r>
          </a:p>
        </p:txBody>
      </p:sp>
    </p:spTree>
    <p:extLst>
      <p:ext uri="{BB962C8B-B14F-4D97-AF65-F5344CB8AC3E}">
        <p14:creationId xmlns:p14="http://schemas.microsoft.com/office/powerpoint/2010/main" val="35027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BBE64B-1FCD-47D0-ACE6-7FE22AC7D574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382000" cy="1143000"/>
          </a:xfrm>
        </p:spPr>
        <p:txBody>
          <a:bodyPr/>
          <a:lstStyle/>
          <a:p>
            <a:pPr eaLnBrk="1" hangingPunct="1"/>
            <a:r>
              <a:rPr lang="cs-CZ" smtClean="0"/>
              <a:t>Informační systémy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latin typeface="Arial Narrow" pitchFamily="34" charset="0"/>
                <a:cs typeface="Times New Roman" pitchFamily="18" charset="0"/>
              </a:rPr>
              <a:t>Informa</a:t>
            </a:r>
            <a:r>
              <a:rPr lang="cs-CZ" sz="2400" smtClean="0">
                <a:latin typeface="Arial Narrow" pitchFamily="34" charset="0"/>
              </a:rPr>
              <a:t>č</a:t>
            </a:r>
            <a:r>
              <a:rPr lang="cs-CZ" sz="2400" smtClean="0">
                <a:latin typeface="Arial Narrow" pitchFamily="34" charset="0"/>
                <a:cs typeface="Times New Roman" pitchFamily="18" charset="0"/>
              </a:rPr>
              <a:t>ní systém (IS) je systém umo</a:t>
            </a:r>
            <a:r>
              <a:rPr lang="cs-CZ" sz="2400" smtClean="0">
                <a:latin typeface="Arial Narrow" pitchFamily="34" charset="0"/>
              </a:rPr>
              <a:t>žň</a:t>
            </a:r>
            <a:r>
              <a:rPr lang="cs-CZ" sz="2400" smtClean="0">
                <a:latin typeface="Arial Narrow" pitchFamily="34" charset="0"/>
                <a:cs typeface="Times New Roman" pitchFamily="18" charset="0"/>
              </a:rPr>
              <a:t>ující </a:t>
            </a:r>
            <a:r>
              <a:rPr lang="cs-CZ" sz="2400" smtClean="0">
                <a:cs typeface="Times New Roman" pitchFamily="18" charset="0"/>
              </a:rPr>
              <a:t>sběr, </a:t>
            </a:r>
            <a:r>
              <a:rPr lang="cs-CZ" sz="2400" smtClean="0">
                <a:latin typeface="Arial Narrow" pitchFamily="34" charset="0"/>
                <a:cs typeface="Times New Roman" pitchFamily="18" charset="0"/>
              </a:rPr>
              <a:t>ukládání</a:t>
            </a:r>
            <a:r>
              <a:rPr lang="cs-CZ" sz="2400" smtClean="0">
                <a:cs typeface="Times New Roman" pitchFamily="18" charset="0"/>
              </a:rPr>
              <a:t> a správu dat s cílem </a:t>
            </a:r>
            <a:r>
              <a:rPr lang="cs-CZ" sz="2400" smtClean="0">
                <a:latin typeface="Arial Narrow" pitchFamily="34" charset="0"/>
                <a:cs typeface="Times New Roman" pitchFamily="18" charset="0"/>
              </a:rPr>
              <a:t>získávání a presentaci informací. </a:t>
            </a:r>
            <a:endParaRPr lang="cs-CZ" sz="2400" smtClean="0">
              <a:latin typeface="Arial Narrow" pitchFamily="34" charset="0"/>
            </a:endParaRP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IS je systém, tj. </a:t>
            </a:r>
            <a:r>
              <a:rPr lang="cs-CZ" sz="2000" smtClean="0">
                <a:latin typeface="Arial Narrow" pitchFamily="34" charset="0"/>
              </a:rPr>
              <a:t>strukturovaný </a:t>
            </a: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komplex technik, nástrojů, a zdroj</a:t>
            </a:r>
            <a:r>
              <a:rPr lang="cs-CZ" sz="2000" smtClean="0">
                <a:latin typeface="Arial Narrow" pitchFamily="34" charset="0"/>
              </a:rPr>
              <a:t>ů</a:t>
            </a: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 umo</a:t>
            </a:r>
            <a:r>
              <a:rPr lang="cs-CZ" sz="2000" smtClean="0">
                <a:latin typeface="Arial Narrow" pitchFamily="34" charset="0"/>
              </a:rPr>
              <a:t>žň</a:t>
            </a: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ující získávání, ukládání a poskytování informací u</a:t>
            </a:r>
            <a:r>
              <a:rPr lang="cs-CZ" sz="2000" smtClean="0">
                <a:latin typeface="Arial Narrow" pitchFamily="34" charset="0"/>
              </a:rPr>
              <a:t>ž</a:t>
            </a: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ivatel</a:t>
            </a:r>
            <a:r>
              <a:rPr lang="cs-CZ" sz="2000" smtClean="0">
                <a:latin typeface="Arial Narrow" pitchFamily="34" charset="0"/>
              </a:rPr>
              <a:t>ů</a:t>
            </a: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m a jiným systém</a:t>
            </a:r>
            <a:r>
              <a:rPr lang="cs-CZ" sz="2000" smtClean="0">
                <a:latin typeface="Arial Narrow" pitchFamily="34" charset="0"/>
              </a:rPr>
              <a:t>ů</a:t>
            </a:r>
            <a:r>
              <a:rPr lang="cs-CZ" sz="2000" smtClean="0">
                <a:latin typeface="Arial Narrow" pitchFamily="34" charset="0"/>
                <a:cs typeface="Times New Roman" pitchFamily="18" charset="0"/>
              </a:rPr>
              <a:t>m.</a:t>
            </a:r>
            <a:r>
              <a:rPr lang="cs-CZ" sz="2000" smtClean="0">
                <a:latin typeface="Arial Narrow" pitchFamily="34" charset="0"/>
              </a:rPr>
              <a:t>  V širším smyslu mohou být výstupem IS přímo rozkazy osobám a signály procesům reálného světa (avionika letadla, reaktor, …). </a:t>
            </a:r>
            <a:r>
              <a:rPr lang="cs-CZ" sz="2000" b="1" smtClean="0">
                <a:latin typeface="Arial Narrow" pitchFamily="34" charset="0"/>
              </a:rPr>
              <a:t>IS tedy může být i řídícím systémem a obvykle do určité míry jím je (to je velmi významný fakt).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latin typeface="Arial Narrow" pitchFamily="34" charset="0"/>
              </a:rPr>
              <a:t>IS nemusí využívat SW, my se </a:t>
            </a:r>
            <a:r>
              <a:rPr lang="cs-CZ" sz="2400" smtClean="0"/>
              <a:t>ale </a:t>
            </a:r>
            <a:r>
              <a:rPr lang="cs-CZ" sz="2400" smtClean="0">
                <a:latin typeface="Arial Narrow" pitchFamily="34" charset="0"/>
              </a:rPr>
              <a:t>budeme zabývat případem, kdy IS využívá softwarovou podporu. 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latin typeface="Arial Narrow" pitchFamily="34" charset="0"/>
              </a:rPr>
              <a:t>IS jsou základním nástrojem globalizace světové ekonomiky, informatizace společnosti a změn ve výrobních procesech a změn ekonomických procesů. 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cs-CZ" sz="2000" smtClean="0">
                <a:latin typeface="Arial Narrow" pitchFamily="34" charset="0"/>
              </a:rPr>
              <a:t>Větší efekty jsou ve výrobě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cs-CZ" sz="2000" smtClean="0">
                <a:latin typeface="Arial Narrow" pitchFamily="34" charset="0"/>
              </a:rPr>
              <a:t>Pozor na BPR – měním i to co dobře funguje</a:t>
            </a:r>
            <a:r>
              <a:rPr lang="cs-CZ" sz="240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6DB53-FF6E-4551-8C5F-41A24D5111EA}" type="slidenum">
              <a:rPr lang="cs-CZ" smtClean="0"/>
              <a:pPr/>
              <a:t>51</a:t>
            </a:fld>
            <a:endParaRPr lang="cs-CZ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Zvláštnosti informačních systémů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67712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IS jsou klíčovou částí IT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Většina aplikací IT jsou informační systémy, IS mají největší dopad na ekonomiku i globalizovaný svět a náš každodenní život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 Podpora byznys procesů a managementu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Motor někdy spíše brzda výkonu státní a místní správy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Největší dopady: Sociálně ekonomická oblast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 Podmínka globalizace, podpora celosvětové spolupráce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Zasahují do soukromí, legislativně je to špatně ošetřeno (chrání se, co by se nemuselo, blokáda důležitých informací)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Technické problémy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Největší SW systémy,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 Moderní SW architektury, nová paradigmata (architektury)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Velké soubory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61F42-7458-488B-B3CE-021399960203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Informování versus řízení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Informování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17526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INFORMAČNÍ SYSTÉM</a:t>
            </a:r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4876800" y="2590800"/>
            <a:ext cx="2995613" cy="2581275"/>
          </a:xfrm>
          <a:custGeom>
            <a:avLst/>
            <a:gdLst>
              <a:gd name="T0" fmla="*/ 2147483647 w 1887"/>
              <a:gd name="T1" fmla="*/ 2147483647 h 1626"/>
              <a:gd name="T2" fmla="*/ 2147483647 w 1887"/>
              <a:gd name="T3" fmla="*/ 2147483647 h 1626"/>
              <a:gd name="T4" fmla="*/ 2147483647 w 1887"/>
              <a:gd name="T5" fmla="*/ 2147483647 h 1626"/>
              <a:gd name="T6" fmla="*/ 2147483647 w 1887"/>
              <a:gd name="T7" fmla="*/ 2147483647 h 1626"/>
              <a:gd name="T8" fmla="*/ 2147483647 w 1887"/>
              <a:gd name="T9" fmla="*/ 2147483647 h 1626"/>
              <a:gd name="T10" fmla="*/ 2147483647 w 1887"/>
              <a:gd name="T11" fmla="*/ 2147483647 h 1626"/>
              <a:gd name="T12" fmla="*/ 2147483647 w 1887"/>
              <a:gd name="T13" fmla="*/ 2147483647 h 1626"/>
              <a:gd name="T14" fmla="*/ 2147483647 w 1887"/>
              <a:gd name="T15" fmla="*/ 2147483647 h 1626"/>
              <a:gd name="T16" fmla="*/ 2147483647 w 1887"/>
              <a:gd name="T17" fmla="*/ 2147483647 h 1626"/>
              <a:gd name="T18" fmla="*/ 2147483647 w 1887"/>
              <a:gd name="T19" fmla="*/ 2147483647 h 1626"/>
              <a:gd name="T20" fmla="*/ 2147483647 w 1887"/>
              <a:gd name="T21" fmla="*/ 2147483647 h 1626"/>
              <a:gd name="T22" fmla="*/ 2147483647 w 1887"/>
              <a:gd name="T23" fmla="*/ 2147483647 h 1626"/>
              <a:gd name="T24" fmla="*/ 2147483647 w 1887"/>
              <a:gd name="T25" fmla="*/ 2147483647 h 1626"/>
              <a:gd name="T26" fmla="*/ 2147483647 w 1887"/>
              <a:gd name="T27" fmla="*/ 2147483647 h 1626"/>
              <a:gd name="T28" fmla="*/ 2147483647 w 1887"/>
              <a:gd name="T29" fmla="*/ 2147483647 h 1626"/>
              <a:gd name="T30" fmla="*/ 2147483647 w 1887"/>
              <a:gd name="T31" fmla="*/ 2147483647 h 1626"/>
              <a:gd name="T32" fmla="*/ 2147483647 w 1887"/>
              <a:gd name="T33" fmla="*/ 2147483647 h 1626"/>
              <a:gd name="T34" fmla="*/ 2147483647 w 1887"/>
              <a:gd name="T35" fmla="*/ 2147483647 h 1626"/>
              <a:gd name="T36" fmla="*/ 2147483647 w 1887"/>
              <a:gd name="T37" fmla="*/ 2147483647 h 1626"/>
              <a:gd name="T38" fmla="*/ 2147483647 w 1887"/>
              <a:gd name="T39" fmla="*/ 2147483647 h 1626"/>
              <a:gd name="T40" fmla="*/ 2147483647 w 1887"/>
              <a:gd name="T41" fmla="*/ 2147483647 h 1626"/>
              <a:gd name="T42" fmla="*/ 2147483647 w 1887"/>
              <a:gd name="T43" fmla="*/ 2147483647 h 1626"/>
              <a:gd name="T44" fmla="*/ 2147483647 w 1887"/>
              <a:gd name="T45" fmla="*/ 2147483647 h 1626"/>
              <a:gd name="T46" fmla="*/ 2147483647 w 1887"/>
              <a:gd name="T47" fmla="*/ 2147483647 h 1626"/>
              <a:gd name="T48" fmla="*/ 2147483647 w 1887"/>
              <a:gd name="T49" fmla="*/ 2147483647 h 1626"/>
              <a:gd name="T50" fmla="*/ 2147483647 w 1887"/>
              <a:gd name="T51" fmla="*/ 0 h 1626"/>
              <a:gd name="T52" fmla="*/ 2147483647 w 1887"/>
              <a:gd name="T53" fmla="*/ 2147483647 h 1626"/>
              <a:gd name="T54" fmla="*/ 2147483647 w 1887"/>
              <a:gd name="T55" fmla="*/ 2147483647 h 1626"/>
              <a:gd name="T56" fmla="*/ 2147483647 w 1887"/>
              <a:gd name="T57" fmla="*/ 2147483647 h 1626"/>
              <a:gd name="T58" fmla="*/ 2147483647 w 1887"/>
              <a:gd name="T59" fmla="*/ 2147483647 h 1626"/>
              <a:gd name="T60" fmla="*/ 2147483647 w 1887"/>
              <a:gd name="T61" fmla="*/ 2147483647 h 1626"/>
              <a:gd name="T62" fmla="*/ 2147483647 w 1887"/>
              <a:gd name="T63" fmla="*/ 2147483647 h 1626"/>
              <a:gd name="T64" fmla="*/ 2147483647 w 1887"/>
              <a:gd name="T65" fmla="*/ 2147483647 h 16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87"/>
              <a:gd name="T100" fmla="*/ 0 h 1626"/>
              <a:gd name="T101" fmla="*/ 1887 w 1887"/>
              <a:gd name="T102" fmla="*/ 1626 h 16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87" h="1626">
                <a:moveTo>
                  <a:pt x="584" y="252"/>
                </a:moveTo>
                <a:cubicBezTo>
                  <a:pt x="417" y="256"/>
                  <a:pt x="364" y="211"/>
                  <a:pt x="284" y="318"/>
                </a:cubicBezTo>
                <a:cubicBezTo>
                  <a:pt x="266" y="373"/>
                  <a:pt x="273" y="341"/>
                  <a:pt x="266" y="414"/>
                </a:cubicBezTo>
                <a:cubicBezTo>
                  <a:pt x="272" y="496"/>
                  <a:pt x="264" y="478"/>
                  <a:pt x="284" y="534"/>
                </a:cubicBezTo>
                <a:cubicBezTo>
                  <a:pt x="294" y="561"/>
                  <a:pt x="320" y="612"/>
                  <a:pt x="320" y="612"/>
                </a:cubicBezTo>
                <a:cubicBezTo>
                  <a:pt x="303" y="697"/>
                  <a:pt x="173" y="739"/>
                  <a:pt x="110" y="786"/>
                </a:cubicBezTo>
                <a:cubicBezTo>
                  <a:pt x="84" y="806"/>
                  <a:pt x="68" y="825"/>
                  <a:pt x="38" y="840"/>
                </a:cubicBezTo>
                <a:cubicBezTo>
                  <a:pt x="0" y="954"/>
                  <a:pt x="26" y="1063"/>
                  <a:pt x="104" y="1146"/>
                </a:cubicBezTo>
                <a:cubicBezTo>
                  <a:pt x="153" y="1199"/>
                  <a:pt x="184" y="1262"/>
                  <a:pt x="254" y="1296"/>
                </a:cubicBezTo>
                <a:cubicBezTo>
                  <a:pt x="326" y="1331"/>
                  <a:pt x="407" y="1340"/>
                  <a:pt x="482" y="1368"/>
                </a:cubicBezTo>
                <a:cubicBezTo>
                  <a:pt x="585" y="1407"/>
                  <a:pt x="688" y="1440"/>
                  <a:pt x="794" y="1470"/>
                </a:cubicBezTo>
                <a:cubicBezTo>
                  <a:pt x="864" y="1517"/>
                  <a:pt x="799" y="1480"/>
                  <a:pt x="926" y="1512"/>
                </a:cubicBezTo>
                <a:cubicBezTo>
                  <a:pt x="1029" y="1538"/>
                  <a:pt x="1120" y="1557"/>
                  <a:pt x="1226" y="1572"/>
                </a:cubicBezTo>
                <a:cubicBezTo>
                  <a:pt x="1377" y="1593"/>
                  <a:pt x="1519" y="1615"/>
                  <a:pt x="1670" y="1626"/>
                </a:cubicBezTo>
                <a:cubicBezTo>
                  <a:pt x="1684" y="1620"/>
                  <a:pt x="1702" y="1619"/>
                  <a:pt x="1712" y="1608"/>
                </a:cubicBezTo>
                <a:cubicBezTo>
                  <a:pt x="1720" y="1599"/>
                  <a:pt x="1717" y="1584"/>
                  <a:pt x="1718" y="1572"/>
                </a:cubicBezTo>
                <a:cubicBezTo>
                  <a:pt x="1721" y="1536"/>
                  <a:pt x="1722" y="1500"/>
                  <a:pt x="1724" y="1464"/>
                </a:cubicBezTo>
                <a:cubicBezTo>
                  <a:pt x="1722" y="1312"/>
                  <a:pt x="1717" y="1160"/>
                  <a:pt x="1718" y="1008"/>
                </a:cubicBezTo>
                <a:cubicBezTo>
                  <a:pt x="1720" y="789"/>
                  <a:pt x="1628" y="577"/>
                  <a:pt x="1844" y="534"/>
                </a:cubicBezTo>
                <a:cubicBezTo>
                  <a:pt x="1858" y="527"/>
                  <a:pt x="1887" y="526"/>
                  <a:pt x="1886" y="510"/>
                </a:cubicBezTo>
                <a:cubicBezTo>
                  <a:pt x="1884" y="489"/>
                  <a:pt x="1875" y="467"/>
                  <a:pt x="1862" y="450"/>
                </a:cubicBezTo>
                <a:cubicBezTo>
                  <a:pt x="1851" y="436"/>
                  <a:pt x="1706" y="312"/>
                  <a:pt x="1688" y="294"/>
                </a:cubicBezTo>
                <a:cubicBezTo>
                  <a:pt x="1666" y="272"/>
                  <a:pt x="1632" y="270"/>
                  <a:pt x="1604" y="258"/>
                </a:cubicBezTo>
                <a:cubicBezTo>
                  <a:pt x="1517" y="171"/>
                  <a:pt x="1636" y="280"/>
                  <a:pt x="1484" y="192"/>
                </a:cubicBezTo>
                <a:cubicBezTo>
                  <a:pt x="1457" y="176"/>
                  <a:pt x="1439" y="148"/>
                  <a:pt x="1412" y="132"/>
                </a:cubicBezTo>
                <a:cubicBezTo>
                  <a:pt x="1323" y="79"/>
                  <a:pt x="1239" y="21"/>
                  <a:pt x="1136" y="0"/>
                </a:cubicBezTo>
                <a:cubicBezTo>
                  <a:pt x="1080" y="6"/>
                  <a:pt x="1023" y="8"/>
                  <a:pt x="968" y="18"/>
                </a:cubicBezTo>
                <a:cubicBezTo>
                  <a:pt x="938" y="23"/>
                  <a:pt x="904" y="65"/>
                  <a:pt x="878" y="78"/>
                </a:cubicBezTo>
                <a:cubicBezTo>
                  <a:pt x="834" y="100"/>
                  <a:pt x="790" y="119"/>
                  <a:pt x="746" y="138"/>
                </a:cubicBezTo>
                <a:cubicBezTo>
                  <a:pt x="711" y="153"/>
                  <a:pt x="696" y="189"/>
                  <a:pt x="662" y="204"/>
                </a:cubicBezTo>
                <a:cubicBezTo>
                  <a:pt x="650" y="209"/>
                  <a:pt x="638" y="212"/>
                  <a:pt x="626" y="216"/>
                </a:cubicBezTo>
                <a:cubicBezTo>
                  <a:pt x="612" y="221"/>
                  <a:pt x="590" y="240"/>
                  <a:pt x="590" y="240"/>
                </a:cubicBezTo>
                <a:cubicBezTo>
                  <a:pt x="583" y="276"/>
                  <a:pt x="584" y="280"/>
                  <a:pt x="584" y="252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791200" y="3657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Svět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733800" y="4800600"/>
            <a:ext cx="1371600" cy="9286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Nezávislá analýza, měření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5257800" y="4724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1828800" y="38862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 rot="1550330">
            <a:off x="2438400" y="4114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Data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743200" y="3657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916238" y="3284538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Informace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52800"/>
            <a:ext cx="280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4191000" y="3429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4191000" y="3657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191000" y="3657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140200" y="2852738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Akce po vyhodnocení informací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3962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3276600" y="2133600"/>
            <a:ext cx="1371600" cy="3794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Jiné IS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 flipV="1">
            <a:off x="4648200" y="2438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2209800" y="25146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 rot="-1516794">
            <a:off x="2354263" y="262413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Data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114800" y="3810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 rot="1280057">
            <a:off x="3973513" y="3954463"/>
            <a:ext cx="108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pozorování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9D008-6165-4975-A723-F2FF0ECFB300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Informování versus řízení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cs-CZ" smtClean="0"/>
              <a:t>Řízení, </a:t>
            </a:r>
            <a:r>
              <a:rPr lang="cs-CZ" sz="2400" smtClean="0"/>
              <a:t>z hlediska technologie programů zdánlivě téměř totéž, existují skryté hluboké rozdíly (kritičnost automatických akcí, za které musí být někdo odpovědný).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990600" y="3276600"/>
            <a:ext cx="17526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INFORMAČNÍ SYSTÉM</a:t>
            </a:r>
          </a:p>
        </p:txBody>
      </p:sp>
      <p:sp>
        <p:nvSpPr>
          <p:cNvPr id="30726" name="Freeform 5"/>
          <p:cNvSpPr>
            <a:spLocks/>
          </p:cNvSpPr>
          <p:nvPr/>
        </p:nvSpPr>
        <p:spPr bwMode="auto">
          <a:xfrm>
            <a:off x="5076825" y="2924175"/>
            <a:ext cx="2995613" cy="2438400"/>
          </a:xfrm>
          <a:custGeom>
            <a:avLst/>
            <a:gdLst>
              <a:gd name="T0" fmla="*/ 2147483647 w 1887"/>
              <a:gd name="T1" fmla="*/ 2147483647 h 1626"/>
              <a:gd name="T2" fmla="*/ 2147483647 w 1887"/>
              <a:gd name="T3" fmla="*/ 2147483647 h 1626"/>
              <a:gd name="T4" fmla="*/ 2147483647 w 1887"/>
              <a:gd name="T5" fmla="*/ 2147483647 h 1626"/>
              <a:gd name="T6" fmla="*/ 2147483647 w 1887"/>
              <a:gd name="T7" fmla="*/ 2147483647 h 1626"/>
              <a:gd name="T8" fmla="*/ 2147483647 w 1887"/>
              <a:gd name="T9" fmla="*/ 2147483647 h 1626"/>
              <a:gd name="T10" fmla="*/ 2147483647 w 1887"/>
              <a:gd name="T11" fmla="*/ 2147483647 h 1626"/>
              <a:gd name="T12" fmla="*/ 2147483647 w 1887"/>
              <a:gd name="T13" fmla="*/ 2147483647 h 1626"/>
              <a:gd name="T14" fmla="*/ 2147483647 w 1887"/>
              <a:gd name="T15" fmla="*/ 2147483647 h 1626"/>
              <a:gd name="T16" fmla="*/ 2147483647 w 1887"/>
              <a:gd name="T17" fmla="*/ 2147483647 h 1626"/>
              <a:gd name="T18" fmla="*/ 2147483647 w 1887"/>
              <a:gd name="T19" fmla="*/ 2147483647 h 1626"/>
              <a:gd name="T20" fmla="*/ 2147483647 w 1887"/>
              <a:gd name="T21" fmla="*/ 2147483647 h 1626"/>
              <a:gd name="T22" fmla="*/ 2147483647 w 1887"/>
              <a:gd name="T23" fmla="*/ 2147483647 h 1626"/>
              <a:gd name="T24" fmla="*/ 2147483647 w 1887"/>
              <a:gd name="T25" fmla="*/ 2147483647 h 1626"/>
              <a:gd name="T26" fmla="*/ 2147483647 w 1887"/>
              <a:gd name="T27" fmla="*/ 2147483647 h 1626"/>
              <a:gd name="T28" fmla="*/ 2147483647 w 1887"/>
              <a:gd name="T29" fmla="*/ 2147483647 h 1626"/>
              <a:gd name="T30" fmla="*/ 2147483647 w 1887"/>
              <a:gd name="T31" fmla="*/ 2147483647 h 1626"/>
              <a:gd name="T32" fmla="*/ 2147483647 w 1887"/>
              <a:gd name="T33" fmla="*/ 2147483647 h 1626"/>
              <a:gd name="T34" fmla="*/ 2147483647 w 1887"/>
              <a:gd name="T35" fmla="*/ 2147483647 h 1626"/>
              <a:gd name="T36" fmla="*/ 2147483647 w 1887"/>
              <a:gd name="T37" fmla="*/ 2147483647 h 1626"/>
              <a:gd name="T38" fmla="*/ 2147483647 w 1887"/>
              <a:gd name="T39" fmla="*/ 2147483647 h 1626"/>
              <a:gd name="T40" fmla="*/ 2147483647 w 1887"/>
              <a:gd name="T41" fmla="*/ 2147483647 h 1626"/>
              <a:gd name="T42" fmla="*/ 2147483647 w 1887"/>
              <a:gd name="T43" fmla="*/ 2147483647 h 1626"/>
              <a:gd name="T44" fmla="*/ 2147483647 w 1887"/>
              <a:gd name="T45" fmla="*/ 2147483647 h 1626"/>
              <a:gd name="T46" fmla="*/ 2147483647 w 1887"/>
              <a:gd name="T47" fmla="*/ 2147483647 h 1626"/>
              <a:gd name="T48" fmla="*/ 2147483647 w 1887"/>
              <a:gd name="T49" fmla="*/ 2147483647 h 1626"/>
              <a:gd name="T50" fmla="*/ 2147483647 w 1887"/>
              <a:gd name="T51" fmla="*/ 0 h 1626"/>
              <a:gd name="T52" fmla="*/ 2147483647 w 1887"/>
              <a:gd name="T53" fmla="*/ 2147483647 h 1626"/>
              <a:gd name="T54" fmla="*/ 2147483647 w 1887"/>
              <a:gd name="T55" fmla="*/ 2147483647 h 1626"/>
              <a:gd name="T56" fmla="*/ 2147483647 w 1887"/>
              <a:gd name="T57" fmla="*/ 2147483647 h 1626"/>
              <a:gd name="T58" fmla="*/ 2147483647 w 1887"/>
              <a:gd name="T59" fmla="*/ 2147483647 h 1626"/>
              <a:gd name="T60" fmla="*/ 2147483647 w 1887"/>
              <a:gd name="T61" fmla="*/ 2147483647 h 1626"/>
              <a:gd name="T62" fmla="*/ 2147483647 w 1887"/>
              <a:gd name="T63" fmla="*/ 2147483647 h 1626"/>
              <a:gd name="T64" fmla="*/ 2147483647 w 1887"/>
              <a:gd name="T65" fmla="*/ 2147483647 h 16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87"/>
              <a:gd name="T100" fmla="*/ 0 h 1626"/>
              <a:gd name="T101" fmla="*/ 1887 w 1887"/>
              <a:gd name="T102" fmla="*/ 1626 h 16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87" h="1626">
                <a:moveTo>
                  <a:pt x="584" y="252"/>
                </a:moveTo>
                <a:cubicBezTo>
                  <a:pt x="417" y="256"/>
                  <a:pt x="364" y="211"/>
                  <a:pt x="284" y="318"/>
                </a:cubicBezTo>
                <a:cubicBezTo>
                  <a:pt x="266" y="373"/>
                  <a:pt x="273" y="341"/>
                  <a:pt x="266" y="414"/>
                </a:cubicBezTo>
                <a:cubicBezTo>
                  <a:pt x="272" y="496"/>
                  <a:pt x="264" y="478"/>
                  <a:pt x="284" y="534"/>
                </a:cubicBezTo>
                <a:cubicBezTo>
                  <a:pt x="294" y="561"/>
                  <a:pt x="320" y="612"/>
                  <a:pt x="320" y="612"/>
                </a:cubicBezTo>
                <a:cubicBezTo>
                  <a:pt x="303" y="697"/>
                  <a:pt x="173" y="739"/>
                  <a:pt x="110" y="786"/>
                </a:cubicBezTo>
                <a:cubicBezTo>
                  <a:pt x="84" y="806"/>
                  <a:pt x="68" y="825"/>
                  <a:pt x="38" y="840"/>
                </a:cubicBezTo>
                <a:cubicBezTo>
                  <a:pt x="0" y="954"/>
                  <a:pt x="26" y="1063"/>
                  <a:pt x="104" y="1146"/>
                </a:cubicBezTo>
                <a:cubicBezTo>
                  <a:pt x="153" y="1199"/>
                  <a:pt x="184" y="1262"/>
                  <a:pt x="254" y="1296"/>
                </a:cubicBezTo>
                <a:cubicBezTo>
                  <a:pt x="326" y="1331"/>
                  <a:pt x="407" y="1340"/>
                  <a:pt x="482" y="1368"/>
                </a:cubicBezTo>
                <a:cubicBezTo>
                  <a:pt x="585" y="1407"/>
                  <a:pt x="688" y="1440"/>
                  <a:pt x="794" y="1470"/>
                </a:cubicBezTo>
                <a:cubicBezTo>
                  <a:pt x="864" y="1517"/>
                  <a:pt x="799" y="1480"/>
                  <a:pt x="926" y="1512"/>
                </a:cubicBezTo>
                <a:cubicBezTo>
                  <a:pt x="1029" y="1538"/>
                  <a:pt x="1120" y="1557"/>
                  <a:pt x="1226" y="1572"/>
                </a:cubicBezTo>
                <a:cubicBezTo>
                  <a:pt x="1377" y="1593"/>
                  <a:pt x="1519" y="1615"/>
                  <a:pt x="1670" y="1626"/>
                </a:cubicBezTo>
                <a:cubicBezTo>
                  <a:pt x="1684" y="1620"/>
                  <a:pt x="1702" y="1619"/>
                  <a:pt x="1712" y="1608"/>
                </a:cubicBezTo>
                <a:cubicBezTo>
                  <a:pt x="1720" y="1599"/>
                  <a:pt x="1717" y="1584"/>
                  <a:pt x="1718" y="1572"/>
                </a:cubicBezTo>
                <a:cubicBezTo>
                  <a:pt x="1721" y="1536"/>
                  <a:pt x="1722" y="1500"/>
                  <a:pt x="1724" y="1464"/>
                </a:cubicBezTo>
                <a:cubicBezTo>
                  <a:pt x="1722" y="1312"/>
                  <a:pt x="1717" y="1160"/>
                  <a:pt x="1718" y="1008"/>
                </a:cubicBezTo>
                <a:cubicBezTo>
                  <a:pt x="1720" y="789"/>
                  <a:pt x="1628" y="577"/>
                  <a:pt x="1844" y="534"/>
                </a:cubicBezTo>
                <a:cubicBezTo>
                  <a:pt x="1858" y="527"/>
                  <a:pt x="1887" y="526"/>
                  <a:pt x="1886" y="510"/>
                </a:cubicBezTo>
                <a:cubicBezTo>
                  <a:pt x="1884" y="489"/>
                  <a:pt x="1875" y="467"/>
                  <a:pt x="1862" y="450"/>
                </a:cubicBezTo>
                <a:cubicBezTo>
                  <a:pt x="1851" y="436"/>
                  <a:pt x="1706" y="312"/>
                  <a:pt x="1688" y="294"/>
                </a:cubicBezTo>
                <a:cubicBezTo>
                  <a:pt x="1666" y="272"/>
                  <a:pt x="1632" y="270"/>
                  <a:pt x="1604" y="258"/>
                </a:cubicBezTo>
                <a:cubicBezTo>
                  <a:pt x="1517" y="171"/>
                  <a:pt x="1636" y="280"/>
                  <a:pt x="1484" y="192"/>
                </a:cubicBezTo>
                <a:cubicBezTo>
                  <a:pt x="1457" y="176"/>
                  <a:pt x="1439" y="148"/>
                  <a:pt x="1412" y="132"/>
                </a:cubicBezTo>
                <a:cubicBezTo>
                  <a:pt x="1323" y="79"/>
                  <a:pt x="1239" y="21"/>
                  <a:pt x="1136" y="0"/>
                </a:cubicBezTo>
                <a:cubicBezTo>
                  <a:pt x="1080" y="6"/>
                  <a:pt x="1023" y="8"/>
                  <a:pt x="968" y="18"/>
                </a:cubicBezTo>
                <a:cubicBezTo>
                  <a:pt x="938" y="23"/>
                  <a:pt x="904" y="65"/>
                  <a:pt x="878" y="78"/>
                </a:cubicBezTo>
                <a:cubicBezTo>
                  <a:pt x="834" y="100"/>
                  <a:pt x="790" y="119"/>
                  <a:pt x="746" y="138"/>
                </a:cubicBezTo>
                <a:cubicBezTo>
                  <a:pt x="711" y="153"/>
                  <a:pt x="696" y="189"/>
                  <a:pt x="662" y="204"/>
                </a:cubicBezTo>
                <a:cubicBezTo>
                  <a:pt x="650" y="209"/>
                  <a:pt x="638" y="212"/>
                  <a:pt x="626" y="216"/>
                </a:cubicBezTo>
                <a:cubicBezTo>
                  <a:pt x="612" y="221"/>
                  <a:pt x="590" y="240"/>
                  <a:pt x="590" y="240"/>
                </a:cubicBezTo>
                <a:cubicBezTo>
                  <a:pt x="583" y="276"/>
                  <a:pt x="584" y="280"/>
                  <a:pt x="584" y="252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791200" y="3657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Svět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3810000" y="4648200"/>
            <a:ext cx="1371600" cy="6540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Analýza, měření</a:t>
            </a:r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 flipV="1">
            <a:off x="5257800" y="4724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 flipH="1" flipV="1">
            <a:off x="1828800" y="38862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 rot="1550330">
            <a:off x="2438400" y="4114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Data</a:t>
            </a:r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2743200" y="3657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2819400" y="3352800"/>
            <a:ext cx="990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Příkazy</a:t>
            </a:r>
          </a:p>
          <a:p>
            <a:pPr algn="ctr">
              <a:spcBef>
                <a:spcPct val="50000"/>
              </a:spcBef>
            </a:pPr>
            <a:r>
              <a:rPr lang="cs-CZ" sz="1400"/>
              <a:t>Odezvy</a:t>
            </a:r>
          </a:p>
        </p:txBody>
      </p:sp>
      <p:sp>
        <p:nvSpPr>
          <p:cNvPr id="30734" name="Line 18"/>
          <p:cNvSpPr>
            <a:spLocks noChangeShapeType="1"/>
          </p:cNvSpPr>
          <p:nvPr/>
        </p:nvSpPr>
        <p:spPr bwMode="auto">
          <a:xfrm>
            <a:off x="3995738" y="4076700"/>
            <a:ext cx="347662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3810000" y="3429000"/>
            <a:ext cx="2130425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6" name="Text Box 21"/>
          <p:cNvSpPr txBox="1">
            <a:spLocks noChangeArrowheads="1"/>
          </p:cNvSpPr>
          <p:nvPr/>
        </p:nvSpPr>
        <p:spPr bwMode="auto">
          <a:xfrm>
            <a:off x="3779838" y="3500438"/>
            <a:ext cx="2414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Technologie, člověk plnící příkazy</a:t>
            </a:r>
          </a:p>
        </p:txBody>
      </p:sp>
      <p:sp>
        <p:nvSpPr>
          <p:cNvPr id="30737" name="TextovéPole 15"/>
          <p:cNvSpPr txBox="1">
            <a:spLocks noChangeArrowheads="1"/>
          </p:cNvSpPr>
          <p:nvPr/>
        </p:nvSpPr>
        <p:spPr bwMode="auto">
          <a:xfrm>
            <a:off x="1403350" y="5589588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I u </a:t>
            </a:r>
            <a:r>
              <a:rPr lang="cs-CZ" dirty="0" smtClean="0"/>
              <a:t>technologických systémů </a:t>
            </a:r>
            <a:r>
              <a:rPr lang="cs-CZ" dirty="0"/>
              <a:t>je výhodné, aby byly komunikace srozumitelná uživatelům, uvidíme možnosti použití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FC8B3-7E09-4FC6-975D-620B87A87F6C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3174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mtClean="0"/>
              <a:t>Hlavní varianty IS, typ úkolů</a:t>
            </a:r>
          </a:p>
        </p:txBody>
      </p:sp>
      <p:sp>
        <p:nvSpPr>
          <p:cNvPr id="31748" name="Zástupný symbol pro obsah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857750"/>
          </a:xfrm>
        </p:spPr>
        <p:txBody>
          <a:bodyPr/>
          <a:lstStyle/>
          <a:p>
            <a:r>
              <a:rPr lang="cs-CZ" sz="2800" smtClean="0"/>
              <a:t>Technologicky orientované systémy (protokoly, avionika, software auta)</a:t>
            </a:r>
          </a:p>
          <a:p>
            <a:pPr lvl="1"/>
            <a:r>
              <a:rPr lang="cs-CZ" sz="2000" smtClean="0"/>
              <a:t>Problém není co, ale spíše jak</a:t>
            </a:r>
          </a:p>
          <a:p>
            <a:pPr lvl="1"/>
            <a:r>
              <a:rPr lang="cs-CZ" sz="2000" smtClean="0"/>
              <a:t>Záhy vím, co je třeba, pak se to (moc) nemění</a:t>
            </a:r>
          </a:p>
          <a:p>
            <a:r>
              <a:rPr lang="cs-CZ" sz="2800" smtClean="0"/>
              <a:t>Human oriented, klíčová varianta SW</a:t>
            </a:r>
          </a:p>
          <a:p>
            <a:pPr lvl="1"/>
            <a:r>
              <a:rPr lang="cs-CZ" sz="2000" smtClean="0"/>
              <a:t>Cíle a potřeby nejsou úplně jasné, u různých zaiteresovaných osob mohou být různé, vliv lidského faktoru postupně roste</a:t>
            </a:r>
          </a:p>
          <a:p>
            <a:pPr lvl="1"/>
            <a:r>
              <a:rPr lang="cs-CZ" sz="2000" smtClean="0"/>
              <a:t>V důsledku měnících se společenských podmínek se mění</a:t>
            </a:r>
          </a:p>
          <a:p>
            <a:pPr lvl="1"/>
            <a:r>
              <a:rPr lang="cs-CZ" sz="2000" smtClean="0"/>
              <a:t>Může existovat snaha o optimalizaci jen pro některé a ke škodě jiných</a:t>
            </a:r>
          </a:p>
          <a:p>
            <a:pPr lvl="2"/>
            <a:r>
              <a:rPr lang="cs-CZ" sz="1600" smtClean="0"/>
              <a:t>Příklad: Ochrana osobních dat versus ochrana života</a:t>
            </a:r>
          </a:p>
          <a:p>
            <a:pPr lvl="1"/>
            <a:r>
              <a:rPr lang="cs-CZ" sz="2400" smtClean="0"/>
              <a:t>Mohou být zdravotní rizika</a:t>
            </a:r>
          </a:p>
          <a:p>
            <a:pPr lvl="2"/>
            <a:r>
              <a:rPr lang="cs-CZ" sz="2000" smtClean="0"/>
              <a:t>fyzická (klouby, poruchy životních funkcí) a psychická poškození (Gamblerství, sociální defekty typu isolace od lidí, závislost na sociálních sítích)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9C5D1-924E-4645-8EB9-BC2171A1FBB9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cs-CZ" sz="4000" smtClean="0"/>
              <a:t>Sociální a společenské efekty informatiky jsou stále významnější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229600" cy="3949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Globalizace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Ekonomické efekty významné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Zranitelnost světové ekonomiky roste (Fukušima a celosvětová výroba aut ohrožena výpadkem výroby jedné součástky)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Rostoucí vliv softwarových dinosaurů (velkých dodavatelů SW)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Sociální sítě a odcizování lidí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Vzdělávání nedrží krok s potřebami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Nedomyšlená legislativa, nejen u nás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0CF0E3-ECDD-495F-AE19-9F6D34ADEF24}" type="slidenum">
              <a:rPr lang="cs-CZ" smtClean="0"/>
              <a:pPr/>
              <a:t>56</a:t>
            </a:fld>
            <a:endParaRPr lang="cs-CZ" smtClean="0"/>
          </a:p>
        </p:txBody>
      </p:sp>
      <p:sp>
        <p:nvSpPr>
          <p:cNvPr id="34819" name="Nadpis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52525"/>
          </a:xfrm>
        </p:spPr>
        <p:txBody>
          <a:bodyPr/>
          <a:lstStyle/>
          <a:p>
            <a:pPr marL="342900" indent="-342900"/>
            <a:r>
              <a:rPr lang="cs-CZ" sz="3600" smtClean="0"/>
              <a:t>Sociální dimense informačních systémů</a:t>
            </a:r>
          </a:p>
        </p:txBody>
      </p:sp>
      <p:sp>
        <p:nvSpPr>
          <p:cNvPr id="34820" name="Zástupný symbol pro obsah 2"/>
          <p:cNvSpPr>
            <a:spLocks noGrp="1"/>
          </p:cNvSpPr>
          <p:nvPr>
            <p:ph idx="1"/>
          </p:nvPr>
        </p:nvSpPr>
        <p:spPr>
          <a:xfrm>
            <a:off x="201613" y="1700808"/>
            <a:ext cx="8763000" cy="4607917"/>
          </a:xfrm>
        </p:spPr>
        <p:txBody>
          <a:bodyPr/>
          <a:lstStyle/>
          <a:p>
            <a:r>
              <a:rPr lang="cs-CZ" sz="2400" dirty="0" smtClean="0"/>
              <a:t>Zvláště silná v řadě oblastí</a:t>
            </a:r>
          </a:p>
          <a:p>
            <a:pPr lvl="1"/>
            <a:r>
              <a:rPr lang="cs-CZ" sz="2000" dirty="0" smtClean="0"/>
              <a:t>Především menší a střední podniky, e-</a:t>
            </a:r>
            <a:r>
              <a:rPr lang="cs-CZ" sz="2000" dirty="0" err="1" smtClean="0"/>
              <a:t>health</a:t>
            </a:r>
            <a:r>
              <a:rPr lang="cs-CZ" sz="2000" dirty="0" smtClean="0"/>
              <a:t>, e-</a:t>
            </a:r>
            <a:r>
              <a:rPr lang="cs-CZ" sz="2000" dirty="0" err="1" smtClean="0"/>
              <a:t>government</a:t>
            </a:r>
            <a:endParaRPr lang="cs-CZ" sz="2000" dirty="0" smtClean="0"/>
          </a:p>
          <a:p>
            <a:r>
              <a:rPr lang="cs-CZ" sz="2400" dirty="0" smtClean="0"/>
              <a:t>Silná závislost na znalostním oboru cílech uživatele</a:t>
            </a:r>
          </a:p>
          <a:p>
            <a:r>
              <a:rPr lang="cs-CZ" sz="2400" dirty="0" smtClean="0"/>
              <a:t>Uživatel silně zapojován do vývoje, požaduje on-line změny byznys procesů a byznys partnerů integraci artefaktů podporujících základní byznys činnosti (finance)</a:t>
            </a:r>
          </a:p>
          <a:p>
            <a:r>
              <a:rPr lang="cs-CZ" sz="2400" dirty="0" smtClean="0"/>
              <a:t>Nutnost dynamické spolupráce s IS partnerů uživatele s možností on-line ovlivňování spolupráce uživateli a umožňující řešení nečekaných byznys problémů (výpadky) a obchodních sporů</a:t>
            </a:r>
          </a:p>
          <a:p>
            <a:r>
              <a:rPr lang="cs-CZ" sz="2400" dirty="0" smtClean="0"/>
              <a:t>Potřeba dokumentově a uživatelsky orientované </a:t>
            </a:r>
            <a:r>
              <a:rPr lang="cs-CZ" sz="2400" dirty="0" err="1" smtClean="0"/>
              <a:t>dekmpozice</a:t>
            </a:r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4609CB-664C-49A2-85C4-F0ADA5B5AB56}" type="slidenum">
              <a:rPr lang="cs-CZ" smtClean="0"/>
              <a:pPr/>
              <a:t>57</a:t>
            </a:fld>
            <a:endParaRPr lang="cs-CZ" smtClean="0"/>
          </a:p>
        </p:txBody>
      </p:sp>
      <p:sp>
        <p:nvSpPr>
          <p:cNvPr id="3584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marL="342900" indent="-342900"/>
            <a:r>
              <a:rPr lang="cs-CZ" sz="3600" smtClean="0"/>
              <a:t>Technická dimenze</a:t>
            </a:r>
          </a:p>
        </p:txBody>
      </p:sp>
      <p:sp>
        <p:nvSpPr>
          <p:cNvPr id="35844" name="Zástupný symbol pro obsah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183187"/>
          </a:xfrm>
        </p:spPr>
        <p:txBody>
          <a:bodyPr/>
          <a:lstStyle/>
          <a:p>
            <a:r>
              <a:rPr lang="cs-CZ" sz="2400" smtClean="0"/>
              <a:t>Kvalita služeb (service level agreement), podrobnosti jsou věcí techniků </a:t>
            </a:r>
          </a:p>
          <a:p>
            <a:pPr lvl="1"/>
            <a:r>
              <a:rPr lang="cs-CZ" sz="2000" smtClean="0"/>
              <a:t>Dostupnost služeb včetně doby odezvy</a:t>
            </a:r>
          </a:p>
          <a:p>
            <a:pPr lvl="1"/>
            <a:r>
              <a:rPr lang="cs-CZ" sz="2000" smtClean="0"/>
              <a:t>Spolehlivost a reakce na nečekané události </a:t>
            </a:r>
          </a:p>
          <a:p>
            <a:pPr lvl="1"/>
            <a:r>
              <a:rPr lang="cs-CZ" sz="2000" smtClean="0"/>
              <a:t>Zabezpečení </a:t>
            </a:r>
          </a:p>
          <a:p>
            <a:pPr lvl="1"/>
            <a:r>
              <a:rPr lang="cs-CZ" sz="2000" smtClean="0"/>
              <a:t>Bezpečnost</a:t>
            </a:r>
          </a:p>
          <a:p>
            <a:pPr lvl="1"/>
            <a:r>
              <a:rPr lang="cs-CZ" sz="2000" smtClean="0"/>
              <a:t>Kapacity a metody ouourcingu, cloudy,</a:t>
            </a:r>
          </a:p>
          <a:p>
            <a:pPr lvl="2"/>
            <a:r>
              <a:rPr lang="cs-CZ" sz="1600" smtClean="0"/>
              <a:t>Je to věcí ajťáků </a:t>
            </a:r>
          </a:p>
          <a:p>
            <a:pPr lvl="1"/>
            <a:r>
              <a:rPr lang="cs-CZ" sz="2000" smtClean="0"/>
              <a:t>Modifikovatelnost</a:t>
            </a:r>
          </a:p>
          <a:p>
            <a:pPr lvl="1"/>
            <a:r>
              <a:rPr lang="cs-CZ" sz="2000" smtClean="0"/>
              <a:t>Otevřenost</a:t>
            </a:r>
          </a:p>
          <a:p>
            <a:pPr lvl="1"/>
            <a:r>
              <a:rPr lang="cs-CZ" sz="2000" smtClean="0"/>
              <a:t>Nové technologie, potřeba globálního přístupu, SW architektury</a:t>
            </a:r>
          </a:p>
          <a:p>
            <a:r>
              <a:rPr lang="cs-CZ" sz="2400" smtClean="0"/>
              <a:t>Každých deset let nové paradigma pro IS</a:t>
            </a:r>
          </a:p>
          <a:p>
            <a:pPr lvl="2"/>
            <a:r>
              <a:rPr lang="cs-CZ" sz="1600" smtClean="0"/>
              <a:t>Objekty, Komponenty, SOA, otevřené systémy, webové služby, cloudy</a:t>
            </a:r>
          </a:p>
          <a:p>
            <a:pPr lvl="2"/>
            <a:r>
              <a:rPr lang="cs-CZ" sz="1600" smtClean="0"/>
              <a:t>Dnes Cloud, EDA, SOA a web, dokumentové orientovaná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3DE6D0-93C7-4ED8-8098-ADF5F2D301B8}" type="slidenum">
              <a:rPr lang="cs-CZ" smtClean="0"/>
              <a:pPr/>
              <a:t>58</a:t>
            </a:fld>
            <a:endParaRPr lang="cs-CZ" smtClean="0"/>
          </a:p>
        </p:txBody>
      </p:sp>
      <p:sp>
        <p:nvSpPr>
          <p:cNvPr id="368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Zvláštnosti IT, hlavně IS</a:t>
            </a:r>
          </a:p>
        </p:txBody>
      </p:sp>
      <p:sp>
        <p:nvSpPr>
          <p:cNvPr id="36868" name="Zástupný symbol pro obsah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111750"/>
          </a:xfrm>
        </p:spPr>
        <p:txBody>
          <a:bodyPr/>
          <a:lstStyle/>
          <a:p>
            <a:r>
              <a:rPr lang="cs-CZ" sz="2400" dirty="0" smtClean="0"/>
              <a:t>Prudký vývoj</a:t>
            </a:r>
          </a:p>
          <a:p>
            <a:pPr lvl="1"/>
            <a:r>
              <a:rPr lang="cs-CZ" sz="2000" dirty="0" smtClean="0"/>
              <a:t>Za pět let pokrývají současné znalosti jen 50 </a:t>
            </a:r>
            <a:r>
              <a:rPr lang="cs-CZ" sz="2000" dirty="0" err="1" smtClean="0"/>
              <a:t>proc</a:t>
            </a:r>
            <a:r>
              <a:rPr lang="en-US" sz="2000" dirty="0" smtClean="0"/>
              <a:t>e</a:t>
            </a:r>
            <a:r>
              <a:rPr lang="cs-CZ" sz="2000" dirty="0" err="1" smtClean="0"/>
              <a:t>nt</a:t>
            </a:r>
            <a:r>
              <a:rPr lang="cs-CZ" sz="2000" dirty="0" smtClean="0"/>
              <a:t> potřebných znalostí </a:t>
            </a:r>
          </a:p>
          <a:p>
            <a:pPr lvl="2"/>
            <a:r>
              <a:rPr lang="cs-CZ" sz="1600" dirty="0" smtClean="0"/>
              <a:t>Naučit se získávat nové znalosti</a:t>
            </a:r>
          </a:p>
          <a:p>
            <a:pPr lvl="1"/>
            <a:r>
              <a:rPr lang="cs-CZ" sz="2000" dirty="0" err="1" smtClean="0"/>
              <a:t>Moorův</a:t>
            </a:r>
            <a:r>
              <a:rPr lang="cs-CZ" sz="2000" dirty="0" smtClean="0"/>
              <a:t> zákon (vzhledem k paralelizaci vlastně stále platí)</a:t>
            </a:r>
          </a:p>
          <a:p>
            <a:pPr lvl="2"/>
            <a:r>
              <a:rPr lang="cs-CZ" sz="1600" dirty="0" smtClean="0"/>
              <a:t>Zdesateronásobení výkonu (běžné sítě) procesorů za pět let</a:t>
            </a:r>
          </a:p>
          <a:p>
            <a:pPr lvl="2"/>
            <a:r>
              <a:rPr lang="cs-CZ" sz="1600" dirty="0" smtClean="0"/>
              <a:t>Za 50 let 10</a:t>
            </a:r>
            <a:r>
              <a:rPr lang="en-US" sz="1600" dirty="0" smtClean="0"/>
              <a:t>^10</a:t>
            </a:r>
            <a:r>
              <a:rPr lang="cs-CZ" sz="1600" dirty="0" smtClean="0"/>
              <a:t> zvýšení kapacit</a:t>
            </a:r>
            <a:r>
              <a:rPr lang="en-US" sz="1600" dirty="0" smtClean="0"/>
              <a:t>,  m</a:t>
            </a:r>
            <a:r>
              <a:rPr lang="cs-CZ" sz="1600" dirty="0" smtClean="0"/>
              <a:t>í</a:t>
            </a:r>
            <a:r>
              <a:rPr lang="en-US" sz="1600" dirty="0" err="1" smtClean="0"/>
              <a:t>sto</a:t>
            </a:r>
            <a:r>
              <a:rPr lang="en-US" sz="1600" dirty="0" smtClean="0"/>
              <a:t> 3</a:t>
            </a:r>
            <a:r>
              <a:rPr lang="cs-CZ" sz="1600" dirty="0" smtClean="0"/>
              <a:t>2</a:t>
            </a:r>
            <a:r>
              <a:rPr lang="en-US" sz="1600" dirty="0" smtClean="0"/>
              <a:t>0 let </a:t>
            </a:r>
            <a:r>
              <a:rPr lang="en-US" sz="1600" dirty="0" err="1" smtClean="0"/>
              <a:t>jedna</a:t>
            </a:r>
            <a:r>
              <a:rPr lang="en-US" sz="1600" dirty="0" smtClean="0"/>
              <a:t> </a:t>
            </a:r>
            <a:r>
              <a:rPr lang="en-US" sz="1600" dirty="0" err="1" smtClean="0"/>
              <a:t>sekunda</a:t>
            </a:r>
            <a:endParaRPr lang="en-US" sz="1600" dirty="0" smtClean="0"/>
          </a:p>
          <a:p>
            <a:pPr lvl="1"/>
            <a:r>
              <a:rPr lang="en-US" sz="2000" dirty="0" smtClean="0"/>
              <a:t>Nov</a:t>
            </a:r>
            <a:r>
              <a:rPr lang="cs-CZ" sz="2000" dirty="0" smtClean="0"/>
              <a:t>é možnosti a nové požadavky</a:t>
            </a:r>
          </a:p>
          <a:p>
            <a:pPr lvl="2"/>
            <a:r>
              <a:rPr lang="cs-CZ" sz="1600" dirty="0" smtClean="0"/>
              <a:t>Zábava, sociální sítě</a:t>
            </a:r>
          </a:p>
          <a:p>
            <a:pPr lvl="2"/>
            <a:r>
              <a:rPr lang="cs-CZ" sz="1600" dirty="0" smtClean="0"/>
              <a:t>Správa, vedení podniků, přístup k </a:t>
            </a:r>
            <a:r>
              <a:rPr lang="cs-CZ" sz="1600" dirty="0" err="1" smtClean="0"/>
              <a:t>informcím</a:t>
            </a:r>
            <a:endParaRPr lang="cs-CZ" sz="1600" dirty="0" smtClean="0"/>
          </a:p>
          <a:p>
            <a:pPr lvl="2"/>
            <a:r>
              <a:rPr lang="cs-CZ" sz="1600" dirty="0" smtClean="0"/>
              <a:t>Ochrana i hrozby </a:t>
            </a:r>
          </a:p>
          <a:p>
            <a:pPr lvl="1"/>
            <a:r>
              <a:rPr lang="cs-CZ" sz="2000" dirty="0" smtClean="0"/>
              <a:t>Každých deset let nové paradigma </a:t>
            </a:r>
          </a:p>
          <a:p>
            <a:pPr lvl="2"/>
            <a:r>
              <a:rPr lang="cs-CZ" sz="1600" dirty="0" smtClean="0"/>
              <a:t>, DFD, Objekty, Komponenty, SOA, otevřené systémy, REA</a:t>
            </a:r>
          </a:p>
          <a:p>
            <a:r>
              <a:rPr lang="cs-CZ" sz="2400" dirty="0" smtClean="0"/>
              <a:t>Manažerské aspekty jsou stabilní, manažeři hlavní hrozba</a:t>
            </a:r>
          </a:p>
          <a:p>
            <a:pPr lvl="1"/>
            <a:r>
              <a:rPr lang="cs-CZ" sz="2000" dirty="0" smtClean="0"/>
              <a:t>Procento krachujících projektů se dlouhodobě drží kolem 25%</a:t>
            </a:r>
          </a:p>
          <a:p>
            <a:pPr lvl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4B543-3042-4469-80EE-9A1A8BD96AA7}" type="slidenum">
              <a:rPr lang="cs-CZ" smtClean="0"/>
              <a:pPr/>
              <a:t>59</a:t>
            </a:fld>
            <a:endParaRPr lang="cs-CZ" smtClean="0"/>
          </a:p>
        </p:txBody>
      </p:sp>
      <p:sp>
        <p:nvSpPr>
          <p:cNvPr id="3789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Průběh v čase</a:t>
            </a:r>
          </a:p>
        </p:txBody>
      </p:sp>
      <p:sp>
        <p:nvSpPr>
          <p:cNvPr id="37892" name="TextovéPole 6"/>
          <p:cNvSpPr txBox="1">
            <a:spLocks noChangeArrowheads="1"/>
          </p:cNvSpPr>
          <p:nvPr/>
        </p:nvSpPr>
        <p:spPr bwMode="auto">
          <a:xfrm>
            <a:off x="179388" y="1700213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 </a:t>
            </a:r>
          </a:p>
          <a:p>
            <a:r>
              <a:rPr lang="cs-CZ"/>
              <a:t>Standish Findings By Year 				</a:t>
            </a:r>
          </a:p>
          <a:p>
            <a:r>
              <a:rPr lang="cs-CZ"/>
              <a:t>								</a:t>
            </a:r>
          </a:p>
          <a:p>
            <a:r>
              <a:rPr lang="cs-CZ"/>
              <a:t>		1994 	1996 	1998 	2000 	2002 	2004 	2009	</a:t>
            </a:r>
          </a:p>
          <a:p>
            <a:r>
              <a:rPr lang="cs-CZ"/>
              <a:t>								</a:t>
            </a:r>
          </a:p>
          <a:p>
            <a:r>
              <a:rPr lang="cs-CZ"/>
              <a:t>Succeeded 	16% 	27% 	26% 	28% 	34% 	29% 	32% 	</a:t>
            </a:r>
          </a:p>
          <a:p>
            <a:r>
              <a:rPr lang="cs-CZ"/>
              <a:t>								</a:t>
            </a:r>
          </a:p>
          <a:p>
            <a:r>
              <a:rPr lang="cs-CZ"/>
              <a:t>Failed 		31% 	40% 	28% 	23% 	15% 	18% 	24% 	</a:t>
            </a:r>
          </a:p>
          <a:p>
            <a:r>
              <a:rPr lang="cs-CZ"/>
              <a:t>								</a:t>
            </a:r>
          </a:p>
          <a:p>
            <a:r>
              <a:rPr lang="cs-CZ"/>
              <a:t>Challenged 	53% 	33% 	46% 	49% 	51% 	53% 	44% 	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jsou odchylky               </a:t>
            </a:r>
            <a:r>
              <a:rPr lang="cs-CZ" dirty="0"/>
              <a:t>v detailech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Ďábel je skryt v detailu</a:t>
            </a:r>
          </a:p>
          <a:p>
            <a:r>
              <a:rPr lang="cs-CZ" dirty="0" smtClean="0"/>
              <a:t>Každý, kdo zažil SME a velkou firmu potvrdí, že jsou rozdíly v</a:t>
            </a:r>
            <a:r>
              <a:rPr lang="cs-CZ" dirty="0"/>
              <a:t> mnohém zásadní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621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1F0A80-6EFB-4ECB-9B70-A3CA2F22C4AC}" type="slidenum">
              <a:rPr lang="cs-CZ" smtClean="0"/>
              <a:pPr/>
              <a:t>60</a:t>
            </a:fld>
            <a:endParaRPr lang="cs-CZ" smtClean="0"/>
          </a:p>
        </p:txBody>
      </p:sp>
      <p:sp>
        <p:nvSpPr>
          <p:cNvPr id="38915" name="Nadpis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/>
            <a:r>
              <a:rPr lang="cs-CZ" sz="3200" b="1" smtClean="0"/>
              <a:t>Jak jsme na tom s úspěšností projektů</a:t>
            </a:r>
          </a:p>
        </p:txBody>
      </p:sp>
      <p:sp>
        <p:nvSpPr>
          <p:cNvPr id="38916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2800" smtClean="0"/>
              <a:t>Stav v roce 2012, Standish Group Chaos Report </a:t>
            </a:r>
          </a:p>
        </p:txBody>
      </p:sp>
      <p:graphicFrame>
        <p:nvGraphicFramePr>
          <p:cNvPr id="35873" name="Group 33"/>
          <p:cNvGraphicFramePr>
            <a:graphicFrameLocks noGrp="1"/>
          </p:cNvGraphicFramePr>
          <p:nvPr/>
        </p:nvGraphicFramePr>
        <p:xfrm>
          <a:off x="1331913" y="2492375"/>
          <a:ext cx="5472112" cy="1554480"/>
        </p:xfrm>
        <a:graphic>
          <a:graphicData uri="http://schemas.openxmlformats.org/drawingml/2006/table">
            <a:tbl>
              <a:tblPr/>
              <a:tblGrid>
                <a:gridCol w="3744912"/>
                <a:gridCol w="17272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Úspěšných projektů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39%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nedostatky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Krachující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3057C8-5A9C-4B00-98BB-C3F067CB852C}" type="slidenum">
              <a:rPr lang="cs-CZ" smtClean="0"/>
              <a:pPr/>
              <a:t>61</a:t>
            </a:fld>
            <a:endParaRPr lang="cs-CZ" smtClean="0"/>
          </a:p>
        </p:txBody>
      </p:sp>
      <p:sp>
        <p:nvSpPr>
          <p:cNvPr id="3993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cs-CZ" sz="4800" smtClean="0"/>
              <a:t>Co způsobuje největší problémy</a:t>
            </a:r>
          </a:p>
        </p:txBody>
      </p:sp>
      <p:sp>
        <p:nvSpPr>
          <p:cNvPr id="39940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dirty="0" smtClean="0"/>
              <a:t>Zdánlivé hlouposti (blbosti), dokonce i skutečné triviality</a:t>
            </a:r>
          </a:p>
          <a:p>
            <a:pPr algn="ctr">
              <a:buFontTx/>
              <a:buNone/>
            </a:pPr>
            <a:r>
              <a:rPr lang="cs-CZ" dirty="0" smtClean="0"/>
              <a:t>Skryté předpoklady, absence správných otázek</a:t>
            </a:r>
          </a:p>
          <a:p>
            <a:pPr algn="ctr">
              <a:buFontTx/>
              <a:buNone/>
            </a:pPr>
            <a:r>
              <a:rPr lang="cs-CZ" dirty="0" smtClean="0"/>
              <a:t>Předsudky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4B908-5363-4978-A087-1B94C26AF09F}" type="slidenum">
              <a:rPr lang="cs-CZ" smtClean="0"/>
              <a:pPr/>
              <a:t>62</a:t>
            </a:fld>
            <a:endParaRPr lang="cs-CZ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cs-CZ" sz="4000" smtClean="0"/>
              <a:t>Nejhorší je srážka s blbcem</a:t>
            </a:r>
            <a:br>
              <a:rPr lang="cs-CZ" sz="4000" smtClean="0"/>
            </a:br>
            <a:r>
              <a:rPr lang="cs-CZ" sz="4000" smtClean="0"/>
              <a:t>Nejfatálnější důsledky má opomenutí blbosti (samozřejmosti)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Etapy vývoje: vize, specifikace požadavků, návrh, kódování, testování, předání, údržba.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Přes 85% nákladů na opravy chyb jde na pochybení v etapách vizí a specifikací požadavků, ne na profesní pochybení programátorů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Analýza příčin chyb ukazuje, že kritické jsou různé apriorní představy, neuvěřitelné logické chyby, opomíjení souvislostí atd. na straně uživatelů a problém blokovaných znalostí, tunely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800" smtClean="0"/>
              <a:t>Je to si jeden z důvodů používání krabicových a customizovatelných (např. od SAP) řešení, pořizujeme si ale konfekci, odstraňujeme konkurenční nevýhodu, nezískáváme konkurenční výhodu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Zkušenosti tohoto druhu se těžko předávají, pro plné pochopení a hlavně akceptování se musí zažít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5C825-2F01-4E6F-81D4-50285E7558C3}" type="slidenum">
              <a:rPr lang="cs-CZ" smtClean="0"/>
              <a:pPr/>
              <a:t>63</a:t>
            </a:fld>
            <a:endParaRPr lang="cs-CZ" smtClean="0"/>
          </a:p>
        </p:txBody>
      </p:sp>
      <p:sp>
        <p:nvSpPr>
          <p:cNvPr id="419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 historie</a:t>
            </a:r>
          </a:p>
        </p:txBody>
      </p:sp>
      <p:sp>
        <p:nvSpPr>
          <p:cNvPr id="4198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Turing</a:t>
            </a:r>
            <a:r>
              <a:rPr lang="cs-CZ" dirty="0" smtClean="0"/>
              <a:t> a prolomení šifrování Enigma</a:t>
            </a:r>
          </a:p>
          <a:p>
            <a:pPr lvl="1"/>
            <a:r>
              <a:rPr lang="cs-CZ" sz="2400" dirty="0" smtClean="0"/>
              <a:t>Na straně </a:t>
            </a:r>
            <a:r>
              <a:rPr lang="cs-CZ" sz="2400" dirty="0" err="1" smtClean="0"/>
              <a:t>Hilera</a:t>
            </a:r>
            <a:r>
              <a:rPr lang="cs-CZ" sz="2400" dirty="0" smtClean="0"/>
              <a:t> slepá víra v kvalitu kódování a </a:t>
            </a:r>
            <a:r>
              <a:rPr lang="cs-CZ" sz="2400" dirty="0" err="1" smtClean="0"/>
              <a:t>neeexitenci</a:t>
            </a:r>
            <a:r>
              <a:rPr lang="cs-CZ" sz="2400" dirty="0" smtClean="0"/>
              <a:t> výpočtové kapacity</a:t>
            </a:r>
          </a:p>
          <a:p>
            <a:r>
              <a:rPr lang="cs-CZ" sz="2800" dirty="0" smtClean="0"/>
              <a:t>Bombardování měst a oslabení boje s ponorkami – hrozba prohry ve válce</a:t>
            </a:r>
          </a:p>
          <a:p>
            <a:pPr lvl="1"/>
            <a:r>
              <a:rPr lang="cs-CZ" sz="2400" dirty="0" smtClean="0"/>
              <a:t>Zřejmá chyba, zjevná ale jen při položení správné otázky a při vyhodnocení zkušeností s nálety na </a:t>
            </a:r>
            <a:r>
              <a:rPr lang="cs-CZ" sz="2400" dirty="0" err="1" smtClean="0"/>
              <a:t>Londýn,ale</a:t>
            </a:r>
            <a:r>
              <a:rPr lang="cs-CZ" sz="2400" dirty="0" smtClean="0"/>
              <a:t> nikdo si to nepřipustil</a:t>
            </a:r>
          </a:p>
          <a:p>
            <a:r>
              <a:rPr lang="cs-CZ" sz="2800" dirty="0" smtClean="0"/>
              <a:t>Hloupé chyby dělají podniky i v  době míru</a:t>
            </a:r>
          </a:p>
          <a:p>
            <a:r>
              <a:rPr lang="cs-CZ" sz="2800" dirty="0" smtClean="0"/>
              <a:t>Víra v neprůchodnost Arden v roce 1940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7171D-E1E1-49DD-B14D-20B821CC5FBF}" type="slidenum">
              <a:rPr lang="cs-CZ" smtClean="0"/>
              <a:pPr/>
              <a:t>64</a:t>
            </a:fld>
            <a:endParaRPr lang="cs-CZ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cs-CZ" sz="4000" smtClean="0"/>
              <a:t>Nejhorší je srážka s blbcem</a:t>
            </a:r>
            <a:br>
              <a:rPr lang="cs-CZ" sz="4000" smtClean="0"/>
            </a:br>
            <a:r>
              <a:rPr lang="cs-CZ" sz="4000" smtClean="0"/>
              <a:t>Zvláště fatální je varianta pilný blbec - tunelář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Mnohé efekty IT se těžko měří a není k dispozici dostatečně kvalitní a uznávaná metodika hodnocení kvality</a:t>
            </a:r>
          </a:p>
          <a:p>
            <a:pPr lvl="1" eaLnBrk="1" hangingPunct="1"/>
            <a:r>
              <a:rPr lang="cs-CZ" sz="2400" dirty="0" smtClean="0"/>
              <a:t>To především mimo podniky, ale i v podnicích umožňuje zakázky zdražovat  </a:t>
            </a:r>
          </a:p>
          <a:p>
            <a:pPr lvl="2" eaLnBrk="1" hangingPunct="1"/>
            <a:r>
              <a:rPr lang="cs-CZ" sz="2000" dirty="0" smtClean="0"/>
              <a:t>Přímo, vyhnat cenu za málo</a:t>
            </a:r>
          </a:p>
          <a:p>
            <a:pPr lvl="2" eaLnBrk="1" hangingPunct="1"/>
            <a:r>
              <a:rPr lang="cs-CZ" sz="2000" dirty="0" smtClean="0"/>
              <a:t>Nepřímo. Zakázku nafukovat</a:t>
            </a:r>
          </a:p>
          <a:p>
            <a:pPr eaLnBrk="1" hangingPunct="1"/>
            <a:r>
              <a:rPr lang="cs-CZ" sz="2800" dirty="0" smtClean="0"/>
              <a:t>Informatika se de facto nechápe jako inženýrský obor, viz výše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E76E1-9989-458E-AF24-E02A7371A8F4}" type="slidenum">
              <a:rPr lang="cs-CZ" smtClean="0"/>
              <a:pPr/>
              <a:t>65</a:t>
            </a:fld>
            <a:endParaRPr lang="cs-CZ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Čím se budeme zabývat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760"/>
            <a:ext cx="8435975" cy="4857403"/>
          </a:xfrm>
        </p:spPr>
        <p:txBody>
          <a:bodyPr/>
          <a:lstStyle/>
          <a:p>
            <a:pPr eaLnBrk="1" hangingPunct="1"/>
            <a:r>
              <a:rPr lang="cs-CZ" sz="2400" dirty="0" smtClean="0"/>
              <a:t>Budeme studovat celý proces vývoje IS v malých firmách, především ale ty etapy a podmínky, které jsou v praxi klíčové, ale na škole jen obtížně získatelné a při tom jsou hlavní příčinou problémů</a:t>
            </a:r>
          </a:p>
          <a:p>
            <a:pPr eaLnBrk="1" hangingPunct="1"/>
            <a:r>
              <a:rPr lang="cs-CZ" sz="2400" dirty="0" smtClean="0"/>
              <a:t>To jsou počáteční etapy vývoje a celkové podmínky, za nichž se SW vyvíjí, především</a:t>
            </a:r>
          </a:p>
          <a:p>
            <a:pPr lvl="2" eaLnBrk="1" hangingPunct="1"/>
            <a:r>
              <a:rPr lang="cs-CZ" sz="2000" dirty="0" smtClean="0"/>
              <a:t>Vize, cíle systému (proč)</a:t>
            </a:r>
          </a:p>
          <a:p>
            <a:pPr lvl="2" eaLnBrk="1" hangingPunct="1"/>
            <a:r>
              <a:rPr lang="cs-CZ" sz="2000" dirty="0" smtClean="0"/>
              <a:t>Specifikace požadavků (co a zčásti jak)</a:t>
            </a:r>
          </a:p>
          <a:p>
            <a:pPr lvl="2" eaLnBrk="1" hangingPunct="1"/>
            <a:r>
              <a:rPr lang="cs-CZ" sz="2000" dirty="0" smtClean="0"/>
              <a:t>Podmínky (legislativa, předsudky veřejnosti, zdravotní ohrožení, získávání znalostí, bezpečnost, …)</a:t>
            </a:r>
          </a:p>
          <a:p>
            <a:pPr lvl="2" eaLnBrk="1" hangingPunct="1"/>
            <a:r>
              <a:rPr lang="cs-CZ" sz="2000" dirty="0" smtClean="0"/>
              <a:t>Nevyřčené nealgoritmické podmínky – </a:t>
            </a:r>
            <a:r>
              <a:rPr lang="cs-CZ" sz="2000" dirty="0" err="1" smtClean="0"/>
              <a:t>service</a:t>
            </a:r>
            <a:r>
              <a:rPr lang="cs-CZ" sz="2000" dirty="0" smtClean="0"/>
              <a:t> </a:t>
            </a:r>
            <a:r>
              <a:rPr lang="cs-CZ" sz="2000" dirty="0" err="1" smtClean="0"/>
              <a:t>level</a:t>
            </a:r>
            <a:r>
              <a:rPr lang="cs-CZ" sz="2000" dirty="0" smtClean="0"/>
              <a:t> </a:t>
            </a:r>
            <a:r>
              <a:rPr lang="cs-CZ" sz="2000" dirty="0" err="1" smtClean="0"/>
              <a:t>agreements</a:t>
            </a:r>
            <a:r>
              <a:rPr lang="cs-CZ" sz="2000" dirty="0" smtClean="0"/>
              <a:t>  (SLA), např. ochrana dat </a:t>
            </a:r>
          </a:p>
          <a:p>
            <a:pPr lvl="2" eaLnBrk="1" hangingPunct="1"/>
            <a:r>
              <a:rPr lang="cs-CZ" sz="2000" dirty="0" smtClean="0"/>
              <a:t>Spolupráce s uživateli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2E701-784B-4E26-AF3B-86ABA5DD84B1}" type="slidenum">
              <a:rPr lang="cs-CZ" smtClean="0"/>
              <a:pPr/>
              <a:t>66</a:t>
            </a:fld>
            <a:endParaRPr lang="cs-CZ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Vize (cíle) požadavky</a:t>
            </a:r>
            <a:endParaRPr lang="cs-CZ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/>
              <a:t>Nedomyšlené </a:t>
            </a:r>
            <a:r>
              <a:rPr lang="cs-CZ" sz="2800" dirty="0" smtClean="0"/>
              <a:t>vize, cíle </a:t>
            </a:r>
            <a:r>
              <a:rPr lang="cs-CZ" sz="2800" dirty="0" smtClean="0"/>
              <a:t>a  </a:t>
            </a:r>
            <a:r>
              <a:rPr lang="cs-CZ" sz="2800" dirty="0" smtClean="0"/>
              <a:t>požadavky jsou </a:t>
            </a:r>
            <a:r>
              <a:rPr lang="cs-CZ" sz="2800" dirty="0" smtClean="0"/>
              <a:t>příčinou, že </a:t>
            </a:r>
          </a:p>
          <a:p>
            <a:pPr lvl="1" eaLnBrk="1" hangingPunct="1"/>
            <a:r>
              <a:rPr lang="cs-CZ" sz="2200" dirty="0" smtClean="0"/>
              <a:t>jen kolem 30% projektů plně uspěje </a:t>
            </a:r>
          </a:p>
          <a:p>
            <a:pPr lvl="1" eaLnBrk="1" hangingPunct="1"/>
            <a:r>
              <a:rPr lang="cs-CZ" sz="2200" dirty="0" smtClean="0"/>
              <a:t>zkrachuje při tom cca 1/5 projektů, toto číslo je po řadu let pozoruhodně stálé, příčina je většinou v </a:t>
            </a:r>
            <a:r>
              <a:rPr lang="cs-CZ" sz="2200" dirty="0" err="1" smtClean="0"/>
              <a:t>managemenVtu</a:t>
            </a:r>
            <a:r>
              <a:rPr lang="cs-CZ" sz="2200" dirty="0" smtClean="0"/>
              <a:t> </a:t>
            </a:r>
            <a:endParaRPr lang="cs-CZ" sz="2200" dirty="0" smtClean="0"/>
          </a:p>
          <a:p>
            <a:pPr eaLnBrk="1" hangingPunct="1"/>
            <a:r>
              <a:rPr lang="cs-CZ" sz="2600" dirty="0" smtClean="0"/>
              <a:t>80% vícenákladů na nápravu chyb(</a:t>
            </a:r>
            <a:r>
              <a:rPr lang="cs-CZ" sz="2600" dirty="0" err="1" smtClean="0"/>
              <a:t>Standish</a:t>
            </a:r>
            <a:r>
              <a:rPr lang="cs-CZ" sz="2600" dirty="0" smtClean="0"/>
              <a:t> Group, </a:t>
            </a:r>
            <a:r>
              <a:rPr lang="cs-CZ" sz="2600" dirty="0" err="1" smtClean="0"/>
              <a:t>Gartner</a:t>
            </a:r>
            <a:r>
              <a:rPr lang="cs-CZ" sz="2600" dirty="0" smtClean="0"/>
              <a:t> Group) jde na vrub nedostatkům ve vizích a požadavcích, jen procento jde na účet chyb v kódování</a:t>
            </a:r>
          </a:p>
          <a:p>
            <a:pPr eaLnBrk="1" hangingPunct="1"/>
            <a:r>
              <a:rPr lang="cs-CZ" sz="2600" dirty="0" smtClean="0"/>
              <a:t>Platí to především pro systémy jejichž činnost zahrnuje aktivity lidí, tj. většinu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28059 L 1.11111E-6 -8.5357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28059 L 1.11111E-6 -8.53574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28059 L 1.11111E-6 -8.53574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28059 L 1.11111E-6 -8.53574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28059 L 1.11111E-6 -8.5357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B1E920-4625-4998-AE1C-96A3C456A366}" type="slidenum">
              <a:rPr lang="cs-CZ" smtClean="0"/>
              <a:pPr/>
              <a:t>67</a:t>
            </a:fld>
            <a:endParaRPr lang="cs-CZ" smtClean="0"/>
          </a:p>
        </p:txBody>
      </p:sp>
      <p:sp>
        <p:nvSpPr>
          <p:cNvPr id="460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Statistiky z USA o egovermentu devadesátá léta</a:t>
            </a:r>
          </a:p>
        </p:txBody>
      </p:sp>
      <p:sp>
        <p:nvSpPr>
          <p:cNvPr id="4608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Šestina IT projektů včas a v plánovaných nákladech Cca 25 procent se nedokončí</a:t>
            </a:r>
          </a:p>
          <a:p>
            <a:r>
              <a:rPr lang="cs-CZ" smtClean="0"/>
              <a:t>Skoro polovina se dokončí s omezeními (v horší kvalitě) a nebo podstatně dráž</a:t>
            </a:r>
          </a:p>
          <a:p>
            <a:r>
              <a:rPr lang="cs-CZ" smtClean="0"/>
              <a:t>Dnes jen o trochu lepší </a:t>
            </a:r>
          </a:p>
          <a:p>
            <a:pPr>
              <a:buFontTx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643E68-B2FA-4DD0-B05C-92F7384577C8}" type="slidenum">
              <a:rPr lang="cs-CZ" smtClean="0"/>
              <a:pPr/>
              <a:t>68</a:t>
            </a:fld>
            <a:endParaRPr lang="cs-CZ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z ČR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362950" cy="4784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Jsme na tom podobně, existují ale i „</a:t>
            </a:r>
            <a:r>
              <a:rPr lang="cs-CZ" sz="2800" dirty="0" smtClean="0"/>
              <a:t>specifika“: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Předražené státní maturity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Skandál se sociálními dávkami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/>
              <a:t>Důsledek toho, že se doba vývoje nedá libovolně zkracovat, ale nikdo na to nebere ohled, z </a:t>
            </a:r>
            <a:r>
              <a:rPr lang="cs-CZ" sz="2000" dirty="0" err="1" smtClean="0"/>
              <a:t>tété</a:t>
            </a:r>
            <a:r>
              <a:rPr lang="cs-CZ" sz="2000" dirty="0" smtClean="0"/>
              <a:t> ignorance může mít i prospěch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Aféra s registry vozidel a jinými registry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/>
              <a:t>Důsledek </a:t>
            </a:r>
            <a:r>
              <a:rPr lang="cs-CZ" sz="2000" dirty="0" smtClean="0"/>
              <a:t>toho, že sítě aplikací je nutné vyvíjet a udržovat jinak, než jednotlivé aplikace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 SW dnes dochází k principiální změně, změně paradigmatu (</a:t>
            </a:r>
            <a:r>
              <a:rPr lang="cs-CZ" sz="2400" dirty="0" err="1" smtClean="0"/>
              <a:t>cloud,SOA</a:t>
            </a:r>
            <a:r>
              <a:rPr lang="cs-CZ" sz="2400" dirty="0" smtClean="0"/>
              <a:t>, webové služby, dokumenty)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/>
              <a:t>Starého psa novým kouskům nenaučíš, obtíže se zvládáním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6ED44-9C12-4BA1-972B-B8AA8F13CAF3}" type="slidenum">
              <a:rPr lang="cs-CZ" smtClean="0"/>
              <a:pPr/>
              <a:t>69</a:t>
            </a:fld>
            <a:endParaRPr lang="cs-CZ" smtClean="0"/>
          </a:p>
        </p:txBody>
      </p:sp>
      <p:sp>
        <p:nvSpPr>
          <p:cNvPr id="481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Registry podrobněji</a:t>
            </a:r>
          </a:p>
        </p:txBody>
      </p:sp>
      <p:sp>
        <p:nvSpPr>
          <p:cNvPr id="48132" name="Zástupný symbol pro obsah 2"/>
          <p:cNvSpPr>
            <a:spLocks noGrp="1"/>
          </p:cNvSpPr>
          <p:nvPr>
            <p:ph idx="1"/>
          </p:nvPr>
        </p:nvSpPr>
        <p:spPr>
          <a:xfrm>
            <a:off x="179388" y="1452563"/>
            <a:ext cx="8507412" cy="4784725"/>
          </a:xfrm>
        </p:spPr>
        <p:txBody>
          <a:bodyPr/>
          <a:lstStyle/>
          <a:p>
            <a:r>
              <a:rPr lang="cs-CZ" dirty="0" smtClean="0"/>
              <a:t>Nepracují dobře po mnoha měsících ač se konceptuálně a rozsahem požadavků na výkon jedná o poměrně </a:t>
            </a:r>
            <a:r>
              <a:rPr lang="cs-CZ" dirty="0" smtClean="0"/>
              <a:t>jednoduché úlohy</a:t>
            </a:r>
            <a:endParaRPr lang="cs-CZ" dirty="0" smtClean="0"/>
          </a:p>
          <a:p>
            <a:pPr lvl="1"/>
            <a:r>
              <a:rPr lang="cs-CZ" sz="2400" dirty="0" smtClean="0"/>
              <a:t>Chyběla rozumná vize a zčásti i specifikace, příliš interaktivnosti, řešit i v dávce nebo pro celý dokument</a:t>
            </a:r>
          </a:p>
          <a:p>
            <a:pPr lvl="1"/>
            <a:r>
              <a:rPr lang="cs-CZ" sz="2400" dirty="0" smtClean="0"/>
              <a:t>Chybí rozumná dekompozice</a:t>
            </a:r>
          </a:p>
          <a:p>
            <a:pPr lvl="1"/>
            <a:r>
              <a:rPr lang="cs-CZ" sz="2400" dirty="0" smtClean="0"/>
              <a:t>Nesprávné využívání sítě, asi díky protokolům (programováno jako pro jeden program, jemnozrnné rozhraní </a:t>
            </a:r>
            <a:r>
              <a:rPr lang="cs-CZ" sz="2400" dirty="0" smtClean="0"/>
              <a:t>bojující s  </a:t>
            </a:r>
            <a:r>
              <a:rPr lang="cs-CZ" sz="2400" dirty="0" smtClean="0"/>
              <a:t>mnoha </a:t>
            </a:r>
            <a:r>
              <a:rPr lang="cs-CZ" sz="2400" dirty="0" err="1" smtClean="0"/>
              <a:t>tagy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Nesprávná orchestrace, omezené kapacity </a:t>
            </a:r>
            <a:r>
              <a:rPr lang="cs-CZ" sz="2400" dirty="0" smtClean="0"/>
              <a:t>sítě -  úzká místa</a:t>
            </a:r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B1D96E-779C-429A-B28E-E026018AD35B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60350"/>
            <a:ext cx="7772400" cy="1439863"/>
          </a:xfrm>
        </p:spPr>
        <p:txBody>
          <a:bodyPr/>
          <a:lstStyle/>
          <a:p>
            <a:pPr eaLnBrk="1" hangingPunct="1"/>
            <a:r>
              <a:rPr lang="cs-CZ" smtClean="0"/>
              <a:t>Zaměření přednášky</a:t>
            </a:r>
            <a:br>
              <a:rPr lang="cs-CZ" smtClean="0"/>
            </a:br>
            <a:endParaRPr lang="cs-CZ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1628800"/>
            <a:ext cx="8928991" cy="46799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Zaměříme se hlavně na pragmatická řešení vhodná především pro malé a střední firmy ale také pro státní správu, provoz zdravotních DB, aj.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M</a:t>
            </a:r>
            <a:r>
              <a:rPr lang="cs-CZ" sz="2800" b="1" dirty="0" smtClean="0"/>
              <a:t>nohá </a:t>
            </a:r>
            <a:r>
              <a:rPr lang="cs-CZ" sz="2800" b="1" dirty="0"/>
              <a:t>ř</a:t>
            </a:r>
            <a:r>
              <a:rPr lang="cs-CZ" sz="2800" b="1" dirty="0" smtClean="0"/>
              <a:t>ešení pro velké firmy mají specifika</a:t>
            </a:r>
            <a:r>
              <a:rPr lang="cs-CZ" sz="2800" dirty="0" smtClean="0"/>
              <a:t>, které se jen obtížně uplatní v menších firmách. Tato řešení jsou závislá na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komplikovaných normách (tisíce stran),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kultuře velkých výrobců</a:t>
            </a:r>
            <a:r>
              <a:rPr lang="en-US" sz="2400" dirty="0" smtClean="0"/>
              <a:t> a </a:t>
            </a:r>
            <a:r>
              <a:rPr lang="en-US" sz="2400" i="1" dirty="0" err="1" smtClean="0"/>
              <a:t>velk</a:t>
            </a:r>
            <a:r>
              <a:rPr lang="cs-CZ" sz="2400" i="1" dirty="0" err="1" smtClean="0"/>
              <a:t>ých</a:t>
            </a:r>
            <a:r>
              <a:rPr lang="cs-CZ" sz="2400" i="1" dirty="0" smtClean="0"/>
              <a:t> uživatelů,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dostupnosti velkých souborů dat (např. při optimalizaci byznys procesů, neboť velcí mají více obchodních případů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4ACD4-5B1C-4F36-B898-8204CA59185C}" type="slidenum">
              <a:rPr lang="cs-CZ" smtClean="0"/>
              <a:pPr/>
              <a:t>70</a:t>
            </a:fld>
            <a:endParaRPr lang="cs-CZ" smtClean="0"/>
          </a:p>
        </p:txBody>
      </p:sp>
      <p:sp>
        <p:nvSpPr>
          <p:cNvPr id="491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Registry podrobněji</a:t>
            </a:r>
          </a:p>
        </p:txBody>
      </p:sp>
      <p:sp>
        <p:nvSpPr>
          <p:cNvPr id="4915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Dodavatel nedodal v dostatečné kvalitě, ztráty občanů</a:t>
            </a:r>
          </a:p>
          <a:p>
            <a:r>
              <a:rPr lang="cs-CZ" smtClean="0"/>
              <a:t>Dodavatel si díky tomu  namastil kapsu, stálo to majlant</a:t>
            </a:r>
          </a:p>
          <a:p>
            <a:r>
              <a:rPr lang="cs-CZ" smtClean="0"/>
              <a:t>Nebyl „stavební dozor“</a:t>
            </a:r>
          </a:p>
          <a:p>
            <a:r>
              <a:rPr lang="cs-CZ" smtClean="0"/>
              <a:t>Svinstva přes anonymní firmy</a:t>
            </a:r>
          </a:p>
          <a:p>
            <a:r>
              <a:rPr lang="cs-CZ" b="1" smtClean="0"/>
              <a:t>Typické pro mnoho státních zakázek, nejen ale hlavně v IS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90AC6B-49D1-4E24-BEED-DBA08A8B38FC}" type="slidenum">
              <a:rPr lang="cs-CZ" smtClean="0"/>
              <a:pPr/>
              <a:t>71</a:t>
            </a:fld>
            <a:endParaRPr lang="cs-CZ" smtClean="0"/>
          </a:p>
        </p:txBody>
      </p:sp>
      <p:sp>
        <p:nvSpPr>
          <p:cNvPr id="5017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Případ GAČR</a:t>
            </a:r>
          </a:p>
        </p:txBody>
      </p:sp>
      <p:sp>
        <p:nvSpPr>
          <p:cNvPr id="5018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2563"/>
            <a:ext cx="8507413" cy="4713287"/>
          </a:xfrm>
        </p:spPr>
        <p:txBody>
          <a:bodyPr/>
          <a:lstStyle/>
          <a:p>
            <a:r>
              <a:rPr lang="cs-CZ" sz="2200" dirty="0" smtClean="0"/>
              <a:t>I vědci podceňují inženýrský aspekt IS.</a:t>
            </a:r>
          </a:p>
          <a:p>
            <a:r>
              <a:rPr lang="cs-CZ" sz="2200" dirty="0" smtClean="0"/>
              <a:t>GAČR navrhl v r. 2012 nový informační systém hodnocení výsledků podle RIV bodů, neprošlo to řádnou oponenturou </a:t>
            </a:r>
            <a:r>
              <a:rPr lang="cs-CZ" sz="2200" dirty="0" smtClean="0"/>
              <a:t>a dodnes se zjišťují </a:t>
            </a:r>
            <a:r>
              <a:rPr lang="cs-CZ" sz="2200" dirty="0" smtClean="0"/>
              <a:t>slabá místa koncepce, </a:t>
            </a:r>
            <a:endParaRPr lang="cs-CZ" sz="2200" dirty="0" smtClean="0"/>
          </a:p>
          <a:p>
            <a:pPr lvl="1"/>
            <a:r>
              <a:rPr lang="cs-CZ" sz="1800" dirty="0" smtClean="0"/>
              <a:t>především </a:t>
            </a:r>
            <a:r>
              <a:rPr lang="cs-CZ" sz="1800" dirty="0" smtClean="0"/>
              <a:t>přecenění možností IS a nedostatky RIV bodů </a:t>
            </a:r>
          </a:p>
          <a:p>
            <a:r>
              <a:rPr lang="cs-CZ" sz="2200" dirty="0" smtClean="0"/>
              <a:t>Byla provedena rychlá změna podpůrného IS a jako ve státní správě systém IS dlouho nefungoval</a:t>
            </a:r>
          </a:p>
          <a:p>
            <a:r>
              <a:rPr lang="cs-CZ" sz="2200" dirty="0" smtClean="0"/>
              <a:t>Vstup dat je pracný, výzkumné instituce si musí budovat vlastní IS pro vstup dat, sebraná data nejsou dostatečně dostupná a jsou i jiné problémy (doba „platnosti“, hodnocení při změně místa se jaksi ztratí, nezachycuje nové obory a správně nehodnotí zvláště významné výsledky (Einstein a </a:t>
            </a:r>
            <a:r>
              <a:rPr lang="cs-CZ" sz="2200" dirty="0" err="1" smtClean="0"/>
              <a:t>Turing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2015 ČR je poslední v EU ve spolupráci vědců s podniky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161D7-BE61-4848-8CE4-932C619EE016}" type="slidenum">
              <a:rPr lang="cs-CZ" smtClean="0"/>
              <a:pPr/>
              <a:t>72</a:t>
            </a:fld>
            <a:endParaRPr lang="cs-CZ" smtClean="0"/>
          </a:p>
        </p:txBody>
      </p:sp>
      <p:sp>
        <p:nvSpPr>
          <p:cNvPr id="5120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Reakce jednoho z uživatelů IS GAČR</a:t>
            </a:r>
          </a:p>
        </p:txBody>
      </p:sp>
      <p:sp>
        <p:nvSpPr>
          <p:cNvPr id="5120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latin typeface="Times New Roman" pitchFamily="18" charset="0"/>
              </a:rPr>
              <a:t>„Pracnost vstupů pro RIV mi nevadí, mám sekretářku“</a:t>
            </a:r>
          </a:p>
          <a:p>
            <a:pPr lvl="1"/>
            <a:r>
              <a:rPr lang="cs-CZ" sz="2400" dirty="0" smtClean="0"/>
              <a:t>To je indikátor bídné </a:t>
            </a:r>
            <a:r>
              <a:rPr lang="cs-CZ" sz="2400" dirty="0" smtClean="0"/>
              <a:t>kvality!</a:t>
            </a:r>
            <a:endParaRPr lang="cs-CZ" sz="2400" dirty="0" smtClean="0"/>
          </a:p>
          <a:p>
            <a:pPr lvl="1"/>
            <a:r>
              <a:rPr lang="cs-CZ" sz="2400" dirty="0" smtClean="0"/>
              <a:t>Důsledek zanedbání faktu, že IS je složitý výrobek, projevilo se to výše uvedených problémech, nejen na pracnosti vstupů</a:t>
            </a:r>
          </a:p>
          <a:p>
            <a:pPr lvl="1"/>
            <a:r>
              <a:rPr lang="cs-CZ" sz="2400" dirty="0" smtClean="0"/>
              <a:t>tak začíná předražování IT, mnoho úředníků a jejich horší práce, skleněné pustiny</a:t>
            </a:r>
          </a:p>
          <a:p>
            <a:pPr lvl="1"/>
            <a:r>
              <a:rPr lang="cs-CZ" sz="2400" dirty="0" smtClean="0"/>
              <a:t>Nejsou kontroloři provádějící dohled nad vývojem, např. jako na stavbě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60991-B9E7-4663-A74D-4B568255E059}" type="slidenum">
              <a:rPr lang="cs-CZ" smtClean="0"/>
              <a:pPr/>
              <a:t>73</a:t>
            </a:fld>
            <a:endParaRPr lang="cs-CZ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Naše zkušenosti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1125"/>
            <a:ext cx="8362950" cy="4784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Příklad registrů ale i s-karet a opencard ukazuje , že je nutno zvládnout i aspekt SW architektury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Rozdělit na rozumně velké a rozumně autonomní části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Orchestrace zatížení sítě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Rozumně velké uživatelsky (dokumentově ) orientované  zprávy: srozumitelné uživatelům, málo metadat, nedělat nutně vše interaktivní, dávky se někdy hodí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Vhodná kapacita  sítě a pomocných programů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Nevyhýbat se dávkovým řešením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Dělat jen užitečné věci (s měřitelným efektem), užitečné pro uživatele, nejvíc zatěžují nedomyšlené požadavky, a zbytečnosti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4EF269-73FD-4563-90DB-C27BB0943B5D}" type="slidenum">
              <a:rPr lang="cs-CZ" smtClean="0"/>
              <a:pPr/>
              <a:t>74</a:t>
            </a:fld>
            <a:endParaRPr lang="cs-CZ" smtClean="0"/>
          </a:p>
        </p:txBody>
      </p:sp>
      <p:sp>
        <p:nvSpPr>
          <p:cNvPr id="5325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Stokrát nic umoří nejen osla ale  i vývojáře a uživatele </a:t>
            </a:r>
          </a:p>
        </p:txBody>
      </p:sp>
      <p:sp>
        <p:nvSpPr>
          <p:cNvPr id="53252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smtClean="0"/>
              <a:t>Je de facto rozšířeno skryté přesvědčení, že v IS s různé funkce snadno doplní a nic to nestojí, což je hluboký omyl</a:t>
            </a:r>
          </a:p>
          <a:p>
            <a:pPr lvl="1"/>
            <a:r>
              <a:rPr lang="cs-CZ" sz="2400" b="1" smtClean="0"/>
              <a:t>Syndrom</a:t>
            </a:r>
            <a:r>
              <a:rPr lang="cs-CZ" sz="2400" i="1" smtClean="0"/>
              <a:t> Ještě by se hodilo tohle …..</a:t>
            </a:r>
          </a:p>
          <a:p>
            <a:pPr lvl="1"/>
            <a:r>
              <a:rPr lang="cs-CZ" sz="2400" smtClean="0"/>
              <a:t>Vede to ke skluzům, změnám a nejvíce na to často doplatí to, co je nejužitečnější, protože to slouží často pouze těm, co dělají černou práci a nemohou do toho kecat</a:t>
            </a:r>
          </a:p>
          <a:p>
            <a:r>
              <a:rPr lang="cs-CZ" smtClean="0"/>
              <a:t>Dodavatelé SW na tom rýžují peníze a odkládají termíny dodávek.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728D1-EDDB-4F7D-A703-669C7E2D4A4B}" type="slidenum">
              <a:rPr lang="cs-CZ" smtClean="0"/>
              <a:pPr/>
              <a:t>75</a:t>
            </a:fld>
            <a:endParaRPr lang="cs-CZ" smtClean="0"/>
          </a:p>
        </p:txBody>
      </p:sp>
      <p:sp>
        <p:nvSpPr>
          <p:cNvPr id="5427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Stokrát nic umoří nejen osla ale  i vývojáře a uživatele </a:t>
            </a:r>
          </a:p>
        </p:txBody>
      </p:sp>
      <p:sp>
        <p:nvSpPr>
          <p:cNvPr id="54276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sz="2800" dirty="0" smtClean="0"/>
              <a:t>Vše je důsledkem toho, že se nedoceňuje, že IS jsou složitá technická díla, jejichž účel a vlastnosti je nutné pečlivě a použitím specifických znalostí a dovedností specifikovat, budovat a provozovat</a:t>
            </a:r>
            <a:r>
              <a:rPr lang="cs-CZ" sz="2800" dirty="0" smtClean="0"/>
              <a:t>. Švindle!!!</a:t>
            </a:r>
            <a:endParaRPr lang="cs-CZ" sz="2800" dirty="0" smtClean="0"/>
          </a:p>
          <a:p>
            <a:r>
              <a:rPr lang="cs-CZ" sz="2800" dirty="0" smtClean="0"/>
              <a:t>Kdyby se tak jednalo v jiných technických oborech tak by bylo např. běžné, </a:t>
            </a:r>
          </a:p>
          <a:p>
            <a:pPr lvl="1"/>
            <a:r>
              <a:rPr lang="cs-CZ" sz="2400" dirty="0" smtClean="0"/>
              <a:t>že by se  a technické a uživatelské vlastnosti mostu neustále měnily a řádně nespecifikovaly a považovalo by se za normální, že bude most stát včas, nebude dražší a nespadne i když do toho budou kecat laici a stavět neumětelové a budou strukturu mostu stále měnit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63B47-0793-43D9-BA42-54E0BB8C72E9}" type="slidenum">
              <a:rPr lang="cs-CZ" smtClean="0"/>
              <a:pPr/>
              <a:t>76</a:t>
            </a:fld>
            <a:endParaRPr lang="cs-CZ" smtClean="0"/>
          </a:p>
        </p:txBody>
      </p:sp>
      <p:sp>
        <p:nvSpPr>
          <p:cNvPr id="55299" name="Nadpis 1"/>
          <p:cNvSpPr>
            <a:spLocks noGrp="1"/>
          </p:cNvSpPr>
          <p:nvPr>
            <p:ph type="ctrTitle"/>
          </p:nvPr>
        </p:nvSpPr>
        <p:spPr>
          <a:xfrm>
            <a:off x="395288" y="476250"/>
            <a:ext cx="8353425" cy="5184775"/>
          </a:xfrm>
        </p:spPr>
        <p:txBody>
          <a:bodyPr/>
          <a:lstStyle/>
          <a:p>
            <a:r>
              <a:rPr lang="cs-CZ" sz="4000" dirty="0" smtClean="0"/>
              <a:t>Skrytý postoj</a:t>
            </a:r>
            <a:br>
              <a:rPr lang="cs-CZ" sz="4000" dirty="0" smtClean="0"/>
            </a:br>
            <a:r>
              <a:rPr lang="cs-CZ" sz="4000" dirty="0" smtClean="0"/>
              <a:t>Vím  jak postavit most, protože vím, jak se má přes něj jezdit</a:t>
            </a:r>
            <a:br>
              <a:rPr lang="cs-CZ" sz="4000" dirty="0" smtClean="0"/>
            </a:br>
            <a:r>
              <a:rPr lang="cs-CZ" sz="4000" dirty="0" smtClean="0"/>
              <a:t>Výsledkem obvykle je, že se nespecifikuje, </a:t>
            </a:r>
            <a:r>
              <a:rPr lang="cs-CZ" sz="4000" b="1" dirty="0" smtClean="0"/>
              <a:t>proč, za kolik</a:t>
            </a:r>
            <a:r>
              <a:rPr lang="cs-CZ" sz="4000" dirty="0" smtClean="0"/>
              <a:t> a </a:t>
            </a:r>
            <a:r>
              <a:rPr lang="cs-CZ" sz="4000" b="1" dirty="0" smtClean="0"/>
              <a:t>jak</a:t>
            </a:r>
            <a:r>
              <a:rPr lang="cs-CZ" sz="4000" dirty="0" smtClean="0"/>
              <a:t> se bude po IT „mostě“ jezdit a nezajistí se, aby „most“ nespadl</a:t>
            </a:r>
            <a:br>
              <a:rPr lang="cs-CZ" sz="4000" dirty="0" smtClean="0"/>
            </a:br>
            <a:r>
              <a:rPr lang="cs-CZ" sz="4000" dirty="0" smtClean="0"/>
              <a:t>Je to dosti rozšířený předsudek uživatelů ICT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A84C67-F1CA-4258-AF2F-793C96B13164}" type="slidenum">
              <a:rPr lang="cs-CZ" smtClean="0"/>
              <a:pPr/>
              <a:t>77</a:t>
            </a:fld>
            <a:endParaRPr lang="cs-CZ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333375"/>
            <a:ext cx="8620125" cy="1143000"/>
          </a:xfrm>
        </p:spPr>
        <p:txBody>
          <a:bodyPr/>
          <a:lstStyle/>
          <a:p>
            <a:r>
              <a:rPr lang="cs-CZ" sz="3600" dirty="0" smtClean="0"/>
              <a:t>O které profese je především </a:t>
            </a:r>
            <a:r>
              <a:rPr lang="cs-CZ" sz="3600" dirty="0" smtClean="0"/>
              <a:t>zájem </a:t>
            </a:r>
            <a:endParaRPr lang="cs-CZ" sz="3600" dirty="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4713288"/>
          </a:xfrm>
        </p:spPr>
        <p:txBody>
          <a:bodyPr/>
          <a:lstStyle/>
          <a:p>
            <a:r>
              <a:rPr lang="cs-CZ" smtClean="0"/>
              <a:t>6 profesí, studie Gartner Group 2010.</a:t>
            </a:r>
          </a:p>
          <a:p>
            <a:pPr lvl="1"/>
            <a:r>
              <a:rPr lang="cs-CZ" sz="2400" smtClean="0"/>
              <a:t>Byznys architekt (netriviální použití SW pro byznys)</a:t>
            </a:r>
          </a:p>
          <a:p>
            <a:pPr lvl="1"/>
            <a:r>
              <a:rPr lang="cs-CZ" sz="2400" smtClean="0"/>
              <a:t>Datový vědec (vyždímat data)</a:t>
            </a:r>
          </a:p>
          <a:p>
            <a:pPr lvl="1"/>
            <a:r>
              <a:rPr lang="cs-CZ" sz="2400" smtClean="0"/>
              <a:t>Architekt sociálních medií</a:t>
            </a:r>
          </a:p>
          <a:p>
            <a:pPr lvl="1"/>
            <a:r>
              <a:rPr lang="cs-CZ" sz="2400" smtClean="0"/>
              <a:t>Expert na mobilní technologie</a:t>
            </a:r>
          </a:p>
          <a:p>
            <a:pPr lvl="1"/>
            <a:r>
              <a:rPr lang="cs-CZ" sz="2400" smtClean="0"/>
              <a:t>Vývojář podnikové mobilní platformy</a:t>
            </a:r>
          </a:p>
          <a:p>
            <a:pPr lvl="1"/>
            <a:r>
              <a:rPr lang="cs-CZ" sz="2400" smtClean="0"/>
              <a:t>Architekt cloudů, virtualizace - Saas, IaaS, Paas, ….</a:t>
            </a:r>
          </a:p>
          <a:p>
            <a:r>
              <a:rPr lang="cs-CZ" sz="2800" smtClean="0"/>
              <a:t>Obecně roste potřeba multidisciplinárních znalostí a dovedností (stálá spolupráce s lidmi různých oborů, porozumění jejich oborům, sociální dovednosti)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F81F5-9E15-4B14-A671-696A35C354F9}" type="slidenum">
              <a:rPr lang="cs-CZ" smtClean="0"/>
              <a:pPr/>
              <a:t>78</a:t>
            </a:fld>
            <a:endParaRPr lang="cs-CZ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333375"/>
            <a:ext cx="8620125" cy="1143000"/>
          </a:xfrm>
        </p:spPr>
        <p:txBody>
          <a:bodyPr/>
          <a:lstStyle/>
          <a:p>
            <a:r>
              <a:rPr lang="cs-CZ" sz="3600" smtClean="0"/>
              <a:t>O které profese je především zájem, střední ůroveň managementu 2013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4713288"/>
          </a:xfrm>
        </p:spPr>
        <p:txBody>
          <a:bodyPr/>
          <a:lstStyle/>
          <a:p>
            <a:r>
              <a:rPr lang="cs-CZ" sz="2800" smtClean="0"/>
              <a:t>Byznys architekt</a:t>
            </a:r>
          </a:p>
          <a:p>
            <a:r>
              <a:rPr lang="cs-CZ" sz="2800" smtClean="0"/>
              <a:t>Datový architekt</a:t>
            </a:r>
          </a:p>
          <a:p>
            <a:r>
              <a:rPr lang="cs-CZ" sz="2800" smtClean="0"/>
              <a:t>Project architect</a:t>
            </a:r>
          </a:p>
          <a:p>
            <a:r>
              <a:rPr lang="cs-CZ" sz="2800" smtClean="0"/>
              <a:t>Analytik sociálních sítí</a:t>
            </a:r>
          </a:p>
          <a:p>
            <a:r>
              <a:rPr lang="cs-CZ" sz="2800" smtClean="0"/>
              <a:t>……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56E73-B7FB-41A4-BE0D-2DE29B2AF8BE}" type="slidenum">
              <a:rPr lang="cs-CZ" smtClean="0"/>
              <a:pPr/>
              <a:t>79</a:t>
            </a:fld>
            <a:endParaRPr lang="cs-CZ" smtClean="0"/>
          </a:p>
        </p:txBody>
      </p:sp>
      <p:sp>
        <p:nvSpPr>
          <p:cNvPr id="583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Manažeři</a:t>
            </a:r>
          </a:p>
        </p:txBody>
      </p:sp>
      <p:sp>
        <p:nvSpPr>
          <p:cNvPr id="5837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Výkonný ředitel, měl by ví leccos vědět o IT technologii</a:t>
            </a:r>
          </a:p>
          <a:p>
            <a:r>
              <a:rPr lang="cs-CZ" dirty="0" smtClean="0"/>
              <a:t>Marketingový ředitel, byznys znalosti, základní IT znalosti o projektu</a:t>
            </a:r>
          </a:p>
          <a:p>
            <a:r>
              <a:rPr lang="cs-CZ" dirty="0" smtClean="0"/>
              <a:t>Projektový manažer, technolog, chápe i ekonomické a sociální souvislosti a potřeby druhých </a:t>
            </a:r>
            <a:r>
              <a:rPr lang="cs-CZ" dirty="0" err="1" smtClean="0"/>
              <a:t>managerů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 je technický obor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i="1" dirty="0" smtClean="0"/>
              <a:t>Ne zcela si uvědomujeme důsledky toho, že SW má zpravidla charakter nástroje, vývojové prostředky (programovací jazyky) mají daném SW prostředí charakter nástrojů pro výrobu nástrojů, proto mluvíme o </a:t>
            </a:r>
            <a:r>
              <a:rPr lang="cs-CZ" sz="2400" b="1" i="1" dirty="0" err="1" smtClean="0"/>
              <a:t>inženýringu</a:t>
            </a:r>
            <a:endParaRPr lang="cs-CZ" sz="2400" b="1" i="1" dirty="0" smtClean="0"/>
          </a:p>
          <a:p>
            <a:pPr marL="0" indent="0">
              <a:buNone/>
            </a:pPr>
            <a:r>
              <a:rPr lang="cs-CZ" sz="2400" dirty="0" smtClean="0"/>
              <a:t>Důvody, proč  se vyvíjejí nové jazyky a jiné zanikají jsou velmi podobné tomu, proč se vyvíjejí nové stroje a nástroje pro ně, viz. spousty kleští u kováře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musí se s ním dobře pracovat při výrobě určitých artefaktů pokud má kovář potřebný talent znalosti a dovednosti, o artefakty musí  být zájem</a:t>
            </a:r>
          </a:p>
          <a:p>
            <a:pPr marL="0" indent="0">
              <a:buNone/>
            </a:pPr>
            <a:r>
              <a:rPr lang="cs-CZ" sz="2400" dirty="0" smtClean="0"/>
              <a:t>Kovář má objednávky a měl by mít výkresy ….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0882-A20E-4480-BFC9-903B4509059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0772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773AB-32D9-42DC-A946-115090671547}" type="slidenum">
              <a:rPr lang="cs-CZ" smtClean="0"/>
              <a:pPr/>
              <a:t>80</a:t>
            </a:fld>
            <a:endParaRPr lang="cs-CZ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Kteří informatici nejméně chybí (Forrester  Research 2006)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mtClean="0">
                <a:solidFill>
                  <a:srgbClr val="FF0000"/>
                </a:solidFill>
              </a:rPr>
              <a:t>Klasické programování, statické HTTP, Cobol</a:t>
            </a:r>
            <a:r>
              <a:rPr lang="cs-CZ" smtClean="0"/>
              <a:t>,…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i="1" smtClean="0"/>
              <a:t>Podobné výsledky má i Manpower, celosvětová personální agentura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400" i="1" smtClean="0"/>
              <a:t>Kódování je dobře zvládnuto metodicky, o dobré kodéry je zájem, není výjimkou, že jeden udělá sám, co dvacet jiných.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400" i="1" smtClean="0"/>
              <a:t>Kódování není ale problém, ví se jak na to,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cs-CZ" sz="2000" i="1" smtClean="0"/>
              <a:t>Kódéři se v průměru proto hůře platí než analytici,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cs-CZ" sz="2000" i="1" smtClean="0"/>
              <a:t>Kódování se dá outsourcovat do Indie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800" i="1" smtClean="0"/>
              <a:t>Ve stáří se hůře kóduje, kódér je job pro mladé,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cs-CZ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B4B2C-23F4-4192-B2EF-D61562680293}" type="slidenum">
              <a:rPr lang="cs-CZ" smtClean="0"/>
              <a:pPr/>
              <a:t>81</a:t>
            </a:fld>
            <a:endParaRPr lang="cs-CZ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O které profese je největší zájem (</a:t>
            </a:r>
            <a:r>
              <a:rPr lang="cs-CZ" sz="4000" dirty="0" err="1" smtClean="0"/>
              <a:t>Forrester</a:t>
            </a:r>
            <a:r>
              <a:rPr lang="cs-CZ" sz="4000" dirty="0" smtClean="0"/>
              <a:t> </a:t>
            </a:r>
            <a:r>
              <a:rPr lang="cs-CZ" sz="4000" dirty="0" err="1" smtClean="0"/>
              <a:t>Research</a:t>
            </a:r>
            <a:r>
              <a:rPr lang="cs-CZ" sz="4000" dirty="0" smtClean="0"/>
              <a:t> 2014)</a:t>
            </a:r>
            <a:endParaRPr lang="cs-CZ" sz="4000" dirty="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46418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400" dirty="0" smtClean="0"/>
              <a:t>Největší poptávka je po SW architektech a lidech, kteří dokáží s uživateli spolupracovat a použít to, co existuje, často lokalizují existující systémy (SAP atp.), lze to jen obtížně </a:t>
            </a:r>
            <a:r>
              <a:rPr lang="cs-CZ" sz="2400" dirty="0" err="1" smtClean="0"/>
              <a:t>outsourcovat</a:t>
            </a:r>
            <a:r>
              <a:rPr lang="cs-CZ" sz="2400" dirty="0" smtClean="0"/>
              <a:t> do Indie</a:t>
            </a:r>
          </a:p>
          <a:p>
            <a:pPr marL="990600" lvl="1" indent="-533400" eaLnBrk="1" hangingPunct="1">
              <a:buSzPct val="85000"/>
            </a:pPr>
            <a:r>
              <a:rPr lang="cs-CZ" sz="2400" dirty="0" smtClean="0"/>
              <a:t>Často se kódují jen doplňky, např. sběr dat</a:t>
            </a:r>
          </a:p>
          <a:p>
            <a:pPr marL="990600" lvl="1" indent="-533400" eaLnBrk="1" hangingPunct="1">
              <a:buSzPct val="85000"/>
              <a:buFontTx/>
              <a:buNone/>
            </a:pPr>
            <a:r>
              <a:rPr lang="cs-CZ" sz="2000" dirty="0" smtClean="0"/>
              <a:t>Pozor: SAP se nehodí pro malé firmy. Je drahý a je koncipován pro velké firmy a vytvořila ho velká firma, to platí i pro mnohé </a:t>
            </a:r>
            <a:r>
              <a:rPr lang="cs-CZ" sz="2000" dirty="0" smtClean="0"/>
              <a:t>normy</a:t>
            </a:r>
          </a:p>
          <a:p>
            <a:pPr marL="1390650" lvl="2" indent="-533400" eaLnBrk="1" hangingPunct="1">
              <a:buSzPct val="85000"/>
              <a:buFontTx/>
              <a:buNone/>
            </a:pPr>
            <a:r>
              <a:rPr lang="cs-CZ" sz="1600" dirty="0" smtClean="0"/>
              <a:t>Možnost přílepků, čtu s databáze </a:t>
            </a:r>
            <a:endParaRPr lang="cs-CZ" sz="1600" dirty="0" smtClean="0"/>
          </a:p>
          <a:p>
            <a:pPr marL="990600" lvl="1" indent="-533400" eaLnBrk="1" hangingPunct="1">
              <a:buSzPct val="85000"/>
              <a:buFontTx/>
              <a:buNone/>
            </a:pPr>
            <a:r>
              <a:rPr lang="cs-CZ" sz="2400" dirty="0" smtClean="0"/>
              <a:t>Na znalosti o specifikacích, architekturách, týmech, zavádění a zákonitosti  se zaměříme v dalších přednáškách</a:t>
            </a:r>
          </a:p>
          <a:p>
            <a:pPr lvl="2" eaLnBrk="1" hangingPunct="1">
              <a:buSzPct val="85000"/>
              <a:buFontTx/>
              <a:buNone/>
            </a:pPr>
            <a:r>
              <a:rPr lang="cs-CZ" sz="2000" dirty="0" smtClean="0"/>
              <a:t>Abychom mohli takové profese vykonávat</a:t>
            </a:r>
          </a:p>
          <a:p>
            <a:pPr lvl="2" eaLnBrk="1" hangingPunct="1">
              <a:buSzPct val="85000"/>
              <a:buFontTx/>
              <a:buNone/>
            </a:pPr>
            <a:r>
              <a:rPr lang="cs-CZ" sz="2000" dirty="0" smtClean="0"/>
              <a:t>Nebo alespoň se s takovými profesemi dovedli dohodnout a spolupracovat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7D818-7073-4CD1-A42E-DD903235690B}" type="slidenum">
              <a:rPr lang="cs-CZ" smtClean="0"/>
              <a:pPr/>
              <a:t>82</a:t>
            </a:fld>
            <a:endParaRPr lang="cs-CZ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Problémy softwaru jsou zpravidla důsledkem problémů s lidmi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80772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Lidé jsou součástí IS, mohou se bránit nebo prostě nespolupracovat, je nutné je získat a vyškolit, prosazovat i jejich prospěch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Musí se z nich vytáhnout, co je třeba udělat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Mohou mít potíž si na to vzpomenout (blokovaná, skrytá znalost), vzpomenou si až při navození situace či při správně formulované otázce,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není pravda, že nevědí, co chtějí, jen si nevzpomenou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I když si </a:t>
            </a:r>
            <a:r>
              <a:rPr lang="cs-CZ" sz="2400" dirty="0" smtClean="0"/>
              <a:t>vzpomenou</a:t>
            </a:r>
            <a:r>
              <a:rPr lang="cs-CZ" sz="2400" dirty="0" smtClean="0"/>
              <a:t>, nedovedou to zformulova</a:t>
            </a:r>
            <a:r>
              <a:rPr lang="cs-CZ" dirty="0" smtClean="0"/>
              <a:t>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33332F-50D8-43C4-9EDA-94D3A52EF80C}" type="slidenum">
              <a:rPr lang="cs-CZ" smtClean="0"/>
              <a:pPr/>
              <a:t>83</a:t>
            </a:fld>
            <a:endParaRPr lang="cs-CZ" smtClean="0"/>
          </a:p>
        </p:txBody>
      </p:sp>
      <p:sp>
        <p:nvSpPr>
          <p:cNvPr id="62467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cs-CZ" smtClean="0"/>
              <a:t>Problémy softwaru jsou zpravidla důsledkem problémů s lidmi</a:t>
            </a:r>
          </a:p>
        </p:txBody>
      </p:sp>
      <p:sp>
        <p:nvSpPr>
          <p:cNvPr id="62468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Uživatelé nemohou vyvíjet  IS sami, nelze ale IS vyvíjet bez nich, nutno rozumět jejich potřebám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Nemohou zpravidla sami přesně požadavky, neboť v tom nemají praxi, neodhadnou obtížnost, závislost doby odhadu na rozsahu požadavků, na důležité si nevpomenou 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Tento aspekt zesiluje a bývá důvodem přechodu na nákup velkých a drahých systémů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B4287-F2C2-4340-A506-09739B2697E0}" type="slidenum">
              <a:rPr lang="cs-CZ" smtClean="0"/>
              <a:pPr/>
              <a:t>84</a:t>
            </a:fld>
            <a:endParaRPr lang="cs-CZ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Software není problém, problémy jsou s lidmi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16113"/>
            <a:ext cx="80772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Nadměrné či nekonsistentní požadavky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Neschopnost efektivní specifikace požadavků a adaptace na nové podmínky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Snaha tunelovat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Pocit ohrožení a proto neochota spolupracovat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Práce navíc pro uživatele bez ocenění 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C42306-E18C-49F5-8A6B-651F8AD43780}" type="slidenum">
              <a:rPr lang="cs-CZ" smtClean="0"/>
              <a:pPr/>
              <a:t>85</a:t>
            </a:fld>
            <a:endParaRPr lang="cs-CZ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mtClean="0"/>
              <a:t>Zvláštnosti IS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772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Velké peníze na vývoj, na práci IS závisí velké peníze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IS jsou často kritické systémy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3200" smtClean="0"/>
              <a:t>Mohou způsobit škody,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3200" smtClean="0"/>
              <a:t>někdy rozhodují o  životech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3200" smtClean="0"/>
              <a:t>Mohou mít nečekané dlouhodobé efekty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Jsou to velké systémy, největší, co známe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Jsou otevřené a rychle se mění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Je nutné je stále častějí bdovat jako společenství autonomních komponent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21B1A6-0629-4867-B4F0-E28F36A24DE3}" type="slidenum">
              <a:rPr lang="cs-CZ" smtClean="0"/>
              <a:pPr/>
              <a:t>86</a:t>
            </a:fld>
            <a:endParaRPr lang="cs-CZ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mtClean="0"/>
              <a:t>Zvláštnosti IS, shrnutí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772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Stálá změna funkcí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Otevřenost a prvky reálného času (včasnost odpovědi nezbytná, některé akce nelze vrátit zpět), je nutno uplatňovat moderní SW architektury (componenty,SOA, cloud computing, gridy, atd)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Service level agreement, nefunkcionální vlastnosti (přístup, doba reakce, bezpečnost, …..)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Spolupráce IT odborníků s uživateli při vývoji  i provozu je nutností, často musí být velmi úzká, např. při agilních variantách vývoje, otevřené systémy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519BC6-4E30-40DC-8C5E-67B3045BAFA5}" type="slidenum">
              <a:rPr lang="cs-CZ" smtClean="0"/>
              <a:pPr/>
              <a:t>87</a:t>
            </a:fld>
            <a:endParaRPr lang="cs-CZ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Úkoly a profese, mimo celkového managementu 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28775"/>
            <a:ext cx="4114800" cy="446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Obchodníci znalí technologie a potřeb uživatelů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SW inženýři a obchodníci schopní spolupráce s uživateli,uživatelé, architekti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Designéři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Kodéři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Testéři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Provozní programátoři</a:t>
            </a: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557338"/>
            <a:ext cx="4524375" cy="4319587"/>
          </a:xfrm>
        </p:spPr>
        <p:txBody>
          <a:bodyPr/>
          <a:lstStyle/>
          <a:p>
            <a:pPr lvl="1" eaLnBrk="1" hangingPunct="1"/>
            <a:r>
              <a:rPr lang="cs-CZ" sz="2000" smtClean="0"/>
              <a:t>Sehnat kšeft a nástřel „</a:t>
            </a:r>
            <a:r>
              <a:rPr lang="cs-CZ" sz="2000" b="1" smtClean="0"/>
              <a:t>co?</a:t>
            </a:r>
            <a:r>
              <a:rPr lang="cs-CZ" sz="2000" smtClean="0"/>
              <a:t>“</a:t>
            </a:r>
          </a:p>
          <a:p>
            <a:pPr lvl="1" eaLnBrk="1" hangingPunct="1"/>
            <a:r>
              <a:rPr lang="cs-CZ" sz="2000" smtClean="0"/>
              <a:t>Dohodnout podrobněji </a:t>
            </a:r>
            <a:r>
              <a:rPr lang="cs-CZ" sz="2000" b="1" smtClean="0"/>
              <a:t>co</a:t>
            </a:r>
            <a:r>
              <a:rPr lang="cs-CZ" sz="2000" smtClean="0"/>
              <a:t> s vědomím, že to lze udělat</a:t>
            </a:r>
          </a:p>
          <a:p>
            <a:pPr lvl="1" eaLnBrk="1" hangingPunct="1"/>
            <a:r>
              <a:rPr lang="cs-CZ" sz="2000" smtClean="0"/>
              <a:t>architektura</a:t>
            </a:r>
          </a:p>
          <a:p>
            <a:pPr lvl="1" eaLnBrk="1" hangingPunct="1"/>
            <a:r>
              <a:rPr lang="cs-CZ" sz="2000" smtClean="0"/>
              <a:t>Zpřesnit </a:t>
            </a:r>
            <a:r>
              <a:rPr lang="cs-CZ" sz="2000" b="1" smtClean="0"/>
              <a:t>co</a:t>
            </a:r>
            <a:r>
              <a:rPr lang="cs-CZ" sz="2000" smtClean="0"/>
              <a:t>, zásady </a:t>
            </a:r>
            <a:r>
              <a:rPr lang="cs-CZ" sz="2000" b="1" smtClean="0"/>
              <a:t>JAK</a:t>
            </a:r>
          </a:p>
          <a:p>
            <a:pPr lvl="1" eaLnBrk="1" hangingPunct="1"/>
            <a:endParaRPr lang="cs-CZ" sz="2000" b="1" smtClean="0"/>
          </a:p>
          <a:p>
            <a:pPr lvl="1" eaLnBrk="1" hangingPunct="1"/>
            <a:endParaRPr lang="cs-CZ" sz="2000" smtClean="0"/>
          </a:p>
          <a:p>
            <a:pPr lvl="1" eaLnBrk="1" hangingPunct="1"/>
            <a:r>
              <a:rPr lang="cs-CZ" sz="2000" smtClean="0"/>
              <a:t>Struktura i detaily JAK</a:t>
            </a:r>
          </a:p>
          <a:p>
            <a:pPr lvl="1" eaLnBrk="1" hangingPunct="1"/>
            <a:r>
              <a:rPr lang="cs-CZ" sz="2000" smtClean="0"/>
              <a:t>Kódování</a:t>
            </a:r>
          </a:p>
          <a:p>
            <a:pPr lvl="1" eaLnBrk="1" hangingPunct="1"/>
            <a:r>
              <a:rPr lang="cs-CZ" sz="2000" smtClean="0"/>
              <a:t>Testování</a:t>
            </a:r>
          </a:p>
          <a:p>
            <a:pPr lvl="1" eaLnBrk="1" hangingPunct="1"/>
            <a:r>
              <a:rPr lang="cs-CZ" sz="2000" smtClean="0"/>
              <a:t>Údržba a provoz</a:t>
            </a:r>
          </a:p>
          <a:p>
            <a:pPr eaLnBrk="1" hangingPunct="1">
              <a:buFontTx/>
              <a:buNone/>
            </a:pPr>
            <a:r>
              <a:rPr lang="cs-CZ" sz="2400" b="1" smtClean="0"/>
              <a:t>co </a:t>
            </a:r>
            <a:r>
              <a:rPr lang="cs-CZ" sz="2400" smtClean="0"/>
              <a:t>= </a:t>
            </a:r>
            <a:r>
              <a:rPr lang="cs-CZ" sz="2000" b="1" smtClean="0"/>
              <a:t>co</a:t>
            </a:r>
            <a:r>
              <a:rPr lang="cs-CZ" sz="2000" smtClean="0"/>
              <a:t> je třeba</a:t>
            </a:r>
            <a:endParaRPr lang="cs-CZ" sz="2400" smtClean="0"/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>
            <a:off x="250825" y="3933825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197E7-2DA2-473B-B023-51EEF478C5D2}" type="slidenum">
              <a:rPr lang="cs-CZ" smtClean="0"/>
              <a:pPr/>
              <a:t>88</a:t>
            </a:fld>
            <a:endParaRPr lang="cs-CZ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Úkoly a profese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49738" y="1600200"/>
            <a:ext cx="4437062" cy="4525963"/>
          </a:xfrm>
        </p:spPr>
        <p:txBody>
          <a:bodyPr/>
          <a:lstStyle/>
          <a:p>
            <a:pPr lvl="1" eaLnBrk="1" hangingPunct="1"/>
            <a:r>
              <a:rPr lang="cs-CZ" smtClean="0"/>
              <a:t>Sehnat kšeft a nástřel CO</a:t>
            </a:r>
          </a:p>
          <a:p>
            <a:pPr lvl="1" eaLnBrk="1" hangingPunct="1"/>
            <a:r>
              <a:rPr lang="cs-CZ" smtClean="0"/>
              <a:t>Dohodnout podrobněji CO s vědomím, že je to rálné, tj. lze to udělat</a:t>
            </a:r>
          </a:p>
          <a:p>
            <a:pPr lvl="1" eaLnBrk="1" hangingPunct="1"/>
            <a:r>
              <a:rPr lang="cs-CZ" smtClean="0"/>
              <a:t>Zpřesnit CO, zásady JAK, architektura úkolu, SW</a:t>
            </a:r>
          </a:p>
          <a:p>
            <a:pPr lvl="1" eaLnBrk="1" hangingPunct="1"/>
            <a:r>
              <a:rPr lang="cs-CZ" smtClean="0"/>
              <a:t>Podrobně JAK</a:t>
            </a:r>
          </a:p>
          <a:p>
            <a:pPr lvl="1" eaLnBrk="1" hangingPunct="1"/>
            <a:r>
              <a:rPr lang="cs-CZ" smtClean="0"/>
              <a:t>Kódování</a:t>
            </a:r>
          </a:p>
          <a:p>
            <a:pPr lvl="1" eaLnBrk="1" hangingPunct="1"/>
            <a:r>
              <a:rPr lang="cs-CZ" smtClean="0"/>
              <a:t>Testování</a:t>
            </a:r>
          </a:p>
          <a:p>
            <a:pPr lvl="1" eaLnBrk="1" hangingPunct="1"/>
            <a:r>
              <a:rPr lang="cs-CZ" smtClean="0"/>
              <a:t>Údržba a provoz</a:t>
            </a:r>
          </a:p>
          <a:p>
            <a:pPr lvl="1" eaLnBrk="1" hangingPunct="1"/>
            <a:endParaRPr lang="cs-CZ" smtClean="0"/>
          </a:p>
          <a:p>
            <a:pPr lvl="1" eaLnBrk="1" hangingPunct="1"/>
            <a:endParaRPr lang="cs-CZ" smtClean="0"/>
          </a:p>
        </p:txBody>
      </p:sp>
      <p:sp>
        <p:nvSpPr>
          <p:cNvPr id="67589" name="Line 4"/>
          <p:cNvSpPr>
            <a:spLocks noChangeShapeType="1"/>
          </p:cNvSpPr>
          <p:nvPr/>
        </p:nvSpPr>
        <p:spPr bwMode="auto">
          <a:xfrm flipV="1">
            <a:off x="1042988" y="1844675"/>
            <a:ext cx="2952750" cy="3794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 flipV="1">
            <a:off x="4067175" y="1773238"/>
            <a:ext cx="0" cy="386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838200" y="5638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2438400" y="4076700"/>
            <a:ext cx="1447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IT řemeslo</a:t>
            </a:r>
          </a:p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Návrh, kódování, testování…</a:t>
            </a: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971550" y="1989138"/>
            <a:ext cx="192563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Byznys,         SW inženýrství Vize, specifikace Návrh</a:t>
            </a: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 flipV="1">
            <a:off x="827088" y="1773238"/>
            <a:ext cx="0" cy="386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>
            <a:off x="827088" y="17732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4F2D7-B3C5-451F-A951-B9BE3208AFA2}" type="slidenum">
              <a:rPr lang="cs-CZ" smtClean="0"/>
              <a:pPr/>
              <a:t>89</a:t>
            </a:fld>
            <a:endParaRPr lang="cs-CZ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Úkoly a profese a zaměření přednášky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1148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r>
              <a:rPr lang="cs-CZ" sz="2000" smtClean="0"/>
              <a:t>                    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                            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                                      </a:t>
            </a:r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06850" y="1773238"/>
            <a:ext cx="4679950" cy="4352925"/>
          </a:xfrm>
        </p:spPr>
        <p:txBody>
          <a:bodyPr/>
          <a:lstStyle/>
          <a:p>
            <a:pPr lvl="1" eaLnBrk="1" hangingPunct="1"/>
            <a:r>
              <a:rPr lang="cs-CZ" smtClean="0"/>
              <a:t>Sehnat kšeft a nástřel CO</a:t>
            </a:r>
          </a:p>
          <a:p>
            <a:pPr lvl="1" eaLnBrk="1" hangingPunct="1"/>
            <a:r>
              <a:rPr lang="cs-CZ" smtClean="0"/>
              <a:t>Dohodnout podrobněji CO s vědomím, že lze udělat</a:t>
            </a:r>
          </a:p>
          <a:p>
            <a:pPr lvl="1" eaLnBrk="1" hangingPunct="1"/>
            <a:r>
              <a:rPr lang="cs-CZ" smtClean="0"/>
              <a:t>Zpřesnit CO, zásady JAK</a:t>
            </a:r>
          </a:p>
          <a:p>
            <a:pPr lvl="1" eaLnBrk="1" hangingPunct="1"/>
            <a:r>
              <a:rPr lang="cs-CZ" smtClean="0"/>
              <a:t>Podrobně JAK</a:t>
            </a:r>
          </a:p>
          <a:p>
            <a:pPr lvl="1" eaLnBrk="1" hangingPunct="1"/>
            <a:r>
              <a:rPr lang="cs-CZ" smtClean="0"/>
              <a:t>Kódování</a:t>
            </a:r>
          </a:p>
          <a:p>
            <a:pPr lvl="1" eaLnBrk="1" hangingPunct="1"/>
            <a:r>
              <a:rPr lang="cs-CZ" smtClean="0"/>
              <a:t>Testování</a:t>
            </a:r>
          </a:p>
          <a:p>
            <a:pPr lvl="1" eaLnBrk="1" hangingPunct="1"/>
            <a:r>
              <a:rPr lang="cs-CZ" smtClean="0"/>
              <a:t>Údržba a provoz</a:t>
            </a:r>
          </a:p>
          <a:p>
            <a:pPr lvl="1" eaLnBrk="1" hangingPunct="1"/>
            <a:endParaRPr lang="cs-CZ" smtClean="0"/>
          </a:p>
          <a:p>
            <a:pPr lvl="1" eaLnBrk="1" hangingPunct="1"/>
            <a:endParaRPr lang="cs-CZ" smtClean="0"/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24384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708025" y="982663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609600" y="2205038"/>
            <a:ext cx="175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000">
                <a:latin typeface="Times New Roman" pitchFamily="18" charset="0"/>
              </a:rPr>
              <a:t>Znalosti byznysu, ekonomie a potřeb praxe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000">
                <a:latin typeface="Times New Roman" pitchFamily="18" charset="0"/>
              </a:rPr>
              <a:t>Schopnost spolupráce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979613" y="2349500"/>
            <a:ext cx="1905000" cy="26638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427538" y="5589588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588125" y="5516563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Zaměření přednášky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85800" y="1905000"/>
            <a:ext cx="3657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1143000" y="1905000"/>
            <a:ext cx="289560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22" name="TextovéPole 13"/>
          <p:cNvSpPr txBox="1">
            <a:spLocks noChangeArrowheads="1"/>
          </p:cNvSpPr>
          <p:nvPr/>
        </p:nvSpPr>
        <p:spPr bwMode="auto">
          <a:xfrm>
            <a:off x="2268538" y="4652963"/>
            <a:ext cx="179863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</a:rPr>
              <a:t>IT řemeslo.       IT  znalosti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Nadpis 1"/>
          <p:cNvSpPr>
            <a:spLocks noGrp="1"/>
          </p:cNvSpPr>
          <p:nvPr>
            <p:ph type="ctrTitle"/>
          </p:nvPr>
        </p:nvSpPr>
        <p:spPr>
          <a:xfrm>
            <a:off x="611188" y="1052513"/>
            <a:ext cx="7772400" cy="2520950"/>
          </a:xfrm>
        </p:spPr>
        <p:txBody>
          <a:bodyPr/>
          <a:lstStyle/>
          <a:p>
            <a:r>
              <a:rPr lang="cs-CZ" smtClean="0"/>
              <a:t>Neakceptuje je, že tvorba SW je inženýrský obor </a:t>
            </a:r>
            <a:br>
              <a:rPr lang="cs-CZ" smtClean="0"/>
            </a:br>
            <a:r>
              <a:rPr lang="cs-CZ" smtClean="0"/>
              <a:t>SW entity jsou průmyslové výrobky  </a:t>
            </a:r>
          </a:p>
        </p:txBody>
      </p:sp>
      <p:sp>
        <p:nvSpPr>
          <p:cNvPr id="1822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Shody jejich vlastností s vlastnostmi klasickými pokročilými výrobky </a:t>
            </a:r>
          </a:p>
        </p:txBody>
      </p:sp>
      <p:sp>
        <p:nvSpPr>
          <p:cNvPr id="1822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E5154-E973-4C1B-A90D-D7F0B31A3146}" type="slidenum">
              <a:rPr lang="cs-CZ" smtClean="0"/>
              <a:pPr/>
              <a:t>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513745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8EC29B-3563-42E4-A3DF-C9318D9476C4}" type="slidenum">
              <a:rPr lang="cs-CZ" smtClean="0"/>
              <a:pPr/>
              <a:t>90</a:t>
            </a:fld>
            <a:endParaRPr lang="cs-CZ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Úzká místa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Sehnat kšeft, vize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Přesně a správně:  proč a rámcově co je třeba udělat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Stihnout včas za dané peníze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Řemeslo je důležité, ale ne kritické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Na českých univerzitách, především an FI a MFF, velmi dobrá výchova v kódování  návrhu i ve světovém srovnání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V praxi je kódování menší problém než analýza (vize specifikace, návrh), tam se uplatňují inženýři z technik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Roste důležitost  inženýringu, hlavní úkoly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2000" smtClean="0"/>
              <a:t>Specifikace požadavků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2000" smtClean="0"/>
              <a:t>Procesy vývoje SW, byznys procesy a byznys inteligence  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2000" smtClean="0"/>
              <a:t>Architektury velkých SW systémů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2000" smtClean="0"/>
              <a:t>Schopnost se domluvit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73DE61-071E-4D4F-8B6D-569E3751D813}" type="slidenum">
              <a:rPr lang="cs-CZ" smtClean="0"/>
              <a:pPr/>
              <a:t>91</a:t>
            </a:fld>
            <a:endParaRPr lang="cs-CZ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Tempo zastarávání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895850"/>
          </a:xfrm>
        </p:spPr>
        <p:txBody>
          <a:bodyPr/>
          <a:lstStyle/>
          <a:p>
            <a:pPr eaLnBrk="1" hangingPunct="1"/>
            <a:r>
              <a:rPr lang="cs-CZ" dirty="0" smtClean="0"/>
              <a:t>V technologii  vývoje SW je  50% používaných znalostí mladší pěti let  </a:t>
            </a:r>
          </a:p>
          <a:p>
            <a:pPr lvl="1" eaLnBrk="1" hangingPunct="1"/>
            <a:r>
              <a:rPr lang="cs-CZ" dirty="0" smtClean="0"/>
              <a:t>neplatí to pro principy vývoje</a:t>
            </a:r>
          </a:p>
          <a:p>
            <a:pPr eaLnBrk="1" hangingPunct="1"/>
            <a:r>
              <a:rPr lang="cs-CZ" dirty="0" smtClean="0"/>
              <a:t>V analýze je tempo změn mírnější</a:t>
            </a:r>
          </a:p>
          <a:p>
            <a:pPr lvl="1" eaLnBrk="1" hangingPunct="1"/>
            <a:r>
              <a:rPr lang="cs-CZ" dirty="0" smtClean="0"/>
              <a:t>Lidé se mění pomalu</a:t>
            </a:r>
          </a:p>
          <a:p>
            <a:pPr lvl="2" eaLnBrk="1" hangingPunct="1"/>
            <a:r>
              <a:rPr lang="cs-CZ" dirty="0" smtClean="0"/>
              <a:t>Kamkoliv pohlédneš, všude jsou lidé stejní pitomci</a:t>
            </a:r>
          </a:p>
          <a:p>
            <a:pPr lvl="3" eaLnBrk="1" hangingPunct="1"/>
            <a:r>
              <a:rPr lang="cs-CZ" dirty="0" smtClean="0"/>
              <a:t>Nápis na sumerské tabulce z Uru (hlavní město sumerské říše ve druhém tisíciletí před Kristem, podle Bible rodiště Abraháma)</a:t>
            </a:r>
          </a:p>
          <a:p>
            <a:pPr lvl="1" eaLnBrk="1" hangingPunct="1"/>
            <a:r>
              <a:rPr lang="cs-CZ" dirty="0" smtClean="0"/>
              <a:t>Nemá smysl se učit všechny systémy, klíčové ale ano, učit se zvládat nové, umět to s lidmi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Kódování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Řemeslo v IT</a:t>
            </a:r>
          </a:p>
          <a:p>
            <a:r>
              <a:rPr lang="cs-CZ" dirty="0" smtClean="0"/>
              <a:t>Rychlý vývoj</a:t>
            </a:r>
          </a:p>
          <a:p>
            <a:r>
              <a:rPr lang="cs-CZ" dirty="0" smtClean="0"/>
              <a:t>Nejméně kritická etapa</a:t>
            </a:r>
          </a:p>
          <a:p>
            <a:r>
              <a:rPr lang="cs-CZ" dirty="0" smtClean="0"/>
              <a:t>Dobrý kodér je výhra, nahradí i desítky průměrných</a:t>
            </a:r>
          </a:p>
          <a:p>
            <a:pPr lvl="1"/>
            <a:r>
              <a:rPr lang="cs-CZ" dirty="0" smtClean="0"/>
              <a:t>manažeři ale nechtějí být závislí na špičkových kodérech</a:t>
            </a:r>
          </a:p>
          <a:p>
            <a:r>
              <a:rPr lang="cs-CZ" dirty="0" err="1" smtClean="0"/>
              <a:t>Scrum</a:t>
            </a:r>
            <a:r>
              <a:rPr lang="cs-CZ" dirty="0" smtClean="0"/>
              <a:t> – </a:t>
            </a:r>
            <a:r>
              <a:rPr lang="cs-CZ" sz="2800" dirty="0" smtClean="0"/>
              <a:t>místo řemeslníka  pomocný dělník</a:t>
            </a:r>
          </a:p>
          <a:p>
            <a:endParaRPr lang="cs-CZ" dirty="0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4A4FD-59F5-433E-AEE5-CE40B7C1222A}" type="slidenum">
              <a:rPr lang="cs-CZ" smtClean="0"/>
              <a:pPr/>
              <a:t>92</a:t>
            </a:fld>
            <a:endParaRPr lang="cs-CZ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17F7C-9A5A-4469-B4E8-8FB6FCEC0E6A}" type="slidenum">
              <a:rPr lang="cs-CZ" smtClean="0"/>
              <a:pPr/>
              <a:t>93</a:t>
            </a:fld>
            <a:endParaRPr lang="cs-CZ" smtClean="0"/>
          </a:p>
        </p:txBody>
      </p:sp>
      <p:sp>
        <p:nvSpPr>
          <p:cNvPr id="72707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06D8AF-B593-4DA1-B459-D4FBF205118C}" type="slidenum">
              <a:rPr lang="cs-CZ" sz="1400"/>
              <a:pPr algn="r"/>
              <a:t>93</a:t>
            </a:fld>
            <a:endParaRPr lang="cs-CZ" sz="1400"/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8047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58324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sz="2800" i="1">
                <a:cs typeface="Arial" charset="0"/>
              </a:rPr>
              <a:t>Některé starší výsledky pro SW projekty, zjištěno ex post pro  úspěšné projekty, před rokem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A329B-EA78-43E1-8728-2962B2B611EA}" type="slidenum">
              <a:rPr lang="cs-CZ" smtClean="0"/>
              <a:pPr/>
              <a:t>94</a:t>
            </a:fld>
            <a:endParaRPr lang="cs-CZ" smtClean="0"/>
          </a:p>
        </p:txBody>
      </p:sp>
      <p:sp>
        <p:nvSpPr>
          <p:cNvPr id="73731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CFAA74-8146-4FDF-B975-8B398EDB5614}" type="slidenum">
              <a:rPr lang="cs-CZ" sz="1400"/>
              <a:pPr algn="r"/>
              <a:t>94</a:t>
            </a:fld>
            <a:endParaRPr lang="cs-CZ" sz="14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777875"/>
          </a:xfrm>
        </p:spPr>
        <p:txBody>
          <a:bodyPr/>
          <a:lstStyle/>
          <a:p>
            <a:pPr eaLnBrk="1" hangingPunct="1"/>
            <a:r>
              <a:rPr lang="cs-CZ" sz="3200" smtClean="0"/>
              <a:t>Pracnost projektu při zkracování termínů, nedosažitelné oblasti</a:t>
            </a:r>
          </a:p>
        </p:txBody>
      </p:sp>
      <p:pic>
        <p:nvPicPr>
          <p:cNvPr id="7373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229600" cy="4525963"/>
          </a:xfrm>
        </p:spPr>
      </p:pic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339975" y="19891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cs typeface="Arial" charset="0"/>
              </a:rPr>
              <a:t>cD</a:t>
            </a:r>
            <a:r>
              <a:rPr lang="en-US" sz="2800" baseline="30000">
                <a:cs typeface="Arial" charset="0"/>
              </a:rPr>
              <a:t>-4</a:t>
            </a:r>
            <a:endParaRPr lang="cs-CZ" sz="2800" baseline="30000">
              <a:cs typeface="Arial" charset="0"/>
            </a:endParaRPr>
          </a:p>
        </p:txBody>
      </p:sp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2411413" y="5805488"/>
            <a:ext cx="5032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cs-CZ" sz="2400"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73736" name="Text Box 6"/>
          <p:cNvSpPr txBox="1">
            <a:spLocks noChangeArrowheads="1"/>
          </p:cNvSpPr>
          <p:nvPr/>
        </p:nvSpPr>
        <p:spPr bwMode="auto">
          <a:xfrm>
            <a:off x="7543800" y="5867400"/>
            <a:ext cx="304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cs-CZ" sz="2400" i="1">
                <a:cs typeface="Arial" charset="0"/>
              </a:rPr>
              <a:t>D</a:t>
            </a:r>
          </a:p>
        </p:txBody>
      </p:sp>
      <p:sp>
        <p:nvSpPr>
          <p:cNvPr id="73737" name="Text Box 7"/>
          <p:cNvSpPr txBox="1">
            <a:spLocks noChangeArrowheads="1"/>
          </p:cNvSpPr>
          <p:nvPr/>
        </p:nvSpPr>
        <p:spPr bwMode="auto">
          <a:xfrm>
            <a:off x="7596188" y="5257800"/>
            <a:ext cx="938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 i="1">
                <a:cs typeface="Arial" charset="0"/>
              </a:rPr>
              <a:t>D</a:t>
            </a:r>
          </a:p>
        </p:txBody>
      </p:sp>
      <p:sp>
        <p:nvSpPr>
          <p:cNvPr id="73738" name="Text Box 8"/>
          <p:cNvSpPr txBox="1">
            <a:spLocks noChangeArrowheads="1"/>
          </p:cNvSpPr>
          <p:nvPr/>
        </p:nvSpPr>
        <p:spPr bwMode="auto">
          <a:xfrm>
            <a:off x="6084888" y="4365625"/>
            <a:ext cx="2087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90000"/>
              </a:lnSpc>
              <a:spcBef>
                <a:spcPct val="50000"/>
              </a:spcBef>
            </a:pPr>
            <a:r>
              <a:rPr lang="cs-CZ" i="1">
                <a:cs typeface="Arial" charset="0"/>
              </a:rPr>
              <a:t>Efekt líného studenta</a:t>
            </a:r>
          </a:p>
        </p:txBody>
      </p:sp>
      <p:sp>
        <p:nvSpPr>
          <p:cNvPr id="73739" name="TextovéPole 9"/>
          <p:cNvSpPr txBox="1">
            <a:spLocks noChangeArrowheads="1"/>
          </p:cNvSpPr>
          <p:nvPr/>
        </p:nvSpPr>
        <p:spPr bwMode="auto">
          <a:xfrm rot="-5400000">
            <a:off x="575469" y="3032919"/>
            <a:ext cx="2881312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Ekonomicky nereálné termíny, viz COCOMO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F0FD2-A3F8-4B9E-910E-714E9D772866}" type="slidenum">
              <a:rPr lang="cs-CZ" smtClean="0"/>
              <a:pPr/>
              <a:t>95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2997200"/>
            <a:ext cx="7953375" cy="2771775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Ani ve velkých firmách nemohu dobu řešení libovolně zkracovat</a:t>
            </a:r>
            <a:br>
              <a:rPr lang="cs-CZ" dirty="0" smtClean="0"/>
            </a:br>
            <a:r>
              <a:rPr lang="cs-CZ" sz="3200" dirty="0" smtClean="0"/>
              <a:t>Velké systémy a velké týmy jsou obtížně zvládány.</a:t>
            </a:r>
            <a:endParaRPr lang="cs-CZ" dirty="0"/>
          </a:p>
        </p:txBody>
      </p:sp>
      <p:sp>
        <p:nvSpPr>
          <p:cNvPr id="74756" name="Zástupný symbol pro text 2"/>
          <p:cNvSpPr>
            <a:spLocks noGrp="1"/>
          </p:cNvSpPr>
          <p:nvPr>
            <p:ph type="body" idx="1"/>
          </p:nvPr>
        </p:nvSpPr>
        <p:spPr>
          <a:xfrm rot="10800000" flipV="1">
            <a:off x="755650" y="1268413"/>
            <a:ext cx="7772400" cy="865187"/>
          </a:xfrm>
        </p:spPr>
        <p:txBody>
          <a:bodyPr/>
          <a:lstStyle/>
          <a:p>
            <a:pPr algn="ctr"/>
            <a:r>
              <a:rPr lang="cs-CZ" sz="4800" smtClean="0"/>
              <a:t>Důsledek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Boehm </a:t>
            </a:r>
          </a:p>
        </p:txBody>
      </p:sp>
      <p:sp>
        <p:nvSpPr>
          <p:cNvPr id="75779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/>
          <a:lstStyle/>
          <a:p>
            <a:r>
              <a:rPr lang="cs-CZ" smtClean="0"/>
              <a:t>Lat</a:t>
            </a:r>
            <a:r>
              <a:rPr lang="en-US" smtClean="0"/>
              <a:t>e</a:t>
            </a:r>
            <a:r>
              <a:rPr lang="cs-CZ" smtClean="0"/>
              <a:t> team increase makes  projects late</a:t>
            </a:r>
          </a:p>
          <a:p>
            <a:r>
              <a:rPr lang="cs-CZ" smtClean="0"/>
              <a:t>?? Velký tým hned od začátku??</a:t>
            </a:r>
          </a:p>
          <a:p>
            <a:r>
              <a:rPr lang="cs-CZ" smtClean="0"/>
              <a:t>To taky nejde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F6D574-3E2D-4A68-917C-2023A22054C4}" type="slidenum">
              <a:rPr lang="cs-CZ" smtClean="0"/>
              <a:pPr/>
              <a:t>96</a:t>
            </a:fld>
            <a:endParaRPr lang="cs-CZ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6F920-1FA7-4C7D-A625-016CBEAAE99A}" type="slidenum">
              <a:rPr lang="cs-CZ" smtClean="0"/>
              <a:pPr/>
              <a:t>97</a:t>
            </a:fld>
            <a:endParaRPr lang="cs-CZ" smtClean="0"/>
          </a:p>
        </p:txBody>
      </p:sp>
      <p:sp>
        <p:nvSpPr>
          <p:cNvPr id="76803" name="Nadpis 1"/>
          <p:cNvSpPr>
            <a:spLocks noGrp="1"/>
          </p:cNvSpPr>
          <p:nvPr>
            <p:ph type="ctrTitle"/>
          </p:nvPr>
        </p:nvSpPr>
        <p:spPr>
          <a:xfrm>
            <a:off x="468313" y="692150"/>
            <a:ext cx="7772400" cy="1470025"/>
          </a:xfrm>
        </p:spPr>
        <p:txBody>
          <a:bodyPr/>
          <a:lstStyle/>
          <a:p>
            <a:r>
              <a:rPr lang="cs-CZ" smtClean="0"/>
              <a:t>Příklad:                                          Aféra se sociálními dávkami</a:t>
            </a:r>
          </a:p>
        </p:txBody>
      </p:sp>
      <p:sp>
        <p:nvSpPr>
          <p:cNvPr id="76804" name="Podnadpis 2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489825" cy="3384550"/>
          </a:xfrm>
        </p:spPr>
        <p:txBody>
          <a:bodyPr/>
          <a:lstStyle/>
          <a:p>
            <a:r>
              <a:rPr lang="cs-CZ" smtClean="0"/>
              <a:t>Nemohlo být hotovo včas</a:t>
            </a:r>
          </a:p>
          <a:p>
            <a:r>
              <a:rPr lang="cs-CZ" smtClean="0"/>
              <a:t>Je to příklad problému setrvalé zastaralosti:</a:t>
            </a:r>
          </a:p>
          <a:p>
            <a:r>
              <a:rPr lang="cs-CZ" smtClean="0"/>
              <a:t>Než udělám opravy je už třeba systém zase přepsat, u velkých monolitních systémů je to nevyhnutelné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384112-5418-4D0F-9941-9038A9FEFE29}" type="slidenum">
              <a:rPr lang="cs-CZ" smtClean="0"/>
              <a:pPr/>
              <a:t>98</a:t>
            </a:fld>
            <a:endParaRPr lang="cs-CZ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Tempo zastarávání znalostí v IT, 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9144000" cy="489585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V technologiích vývoje SW </a:t>
            </a:r>
            <a:r>
              <a:rPr lang="cs-CZ" sz="2800" dirty="0" smtClean="0"/>
              <a:t>je 50</a:t>
            </a:r>
            <a:r>
              <a:rPr lang="cs-CZ" sz="2800" dirty="0" smtClean="0"/>
              <a:t>% znalostí </a:t>
            </a:r>
            <a:r>
              <a:rPr lang="cs-CZ" sz="2800" dirty="0" smtClean="0"/>
              <a:t>mladších než 3-5 </a:t>
            </a:r>
            <a:r>
              <a:rPr lang="cs-CZ" sz="2800" dirty="0" smtClean="0"/>
              <a:t>let</a:t>
            </a:r>
          </a:p>
          <a:p>
            <a:pPr lvl="1" eaLnBrk="1" hangingPunct="1"/>
            <a:r>
              <a:rPr lang="cs-CZ" sz="2400" dirty="0" smtClean="0"/>
              <a:t> Systém může zastarat dříve, než se dokončí jeho vývoj</a:t>
            </a:r>
          </a:p>
          <a:p>
            <a:pPr lvl="1" eaLnBrk="1" hangingPunct="1"/>
            <a:r>
              <a:rPr lang="cs-CZ" sz="2400" dirty="0" smtClean="0"/>
              <a:t>Doba vývoje závisí na velikosti systému a nedá se libovolně zkracovat </a:t>
            </a:r>
            <a:r>
              <a:rPr lang="cs-CZ" sz="2400" dirty="0" smtClean="0">
                <a:sym typeface="Symbol" pitchFamily="18" charset="2"/>
              </a:rPr>
              <a:t>dilema stálého zastarávání</a:t>
            </a:r>
          </a:p>
          <a:p>
            <a:pPr lvl="1" eaLnBrk="1" hangingPunct="1"/>
            <a:r>
              <a:rPr lang="cs-CZ" sz="2400" dirty="0" smtClean="0"/>
              <a:t>Budeme hledat řešení v servisních systémech složených  z AUTONOMNÍCH </a:t>
            </a:r>
            <a:r>
              <a:rPr lang="cs-CZ" sz="2400" dirty="0" err="1" smtClean="0"/>
              <a:t>ČÁSTí</a:t>
            </a:r>
            <a:r>
              <a:rPr lang="cs-CZ" sz="2400" dirty="0" smtClean="0"/>
              <a:t>, služeb</a:t>
            </a:r>
          </a:p>
          <a:p>
            <a:pPr eaLnBrk="1" hangingPunct="1"/>
            <a:r>
              <a:rPr lang="cs-CZ" sz="2400" dirty="0" smtClean="0"/>
              <a:t>Ka</a:t>
            </a:r>
            <a:r>
              <a:rPr lang="cs-CZ" sz="2800" dirty="0" smtClean="0"/>
              <a:t>ždých asi deset let dochází ke změně paradigmatu (struktury, objekty, </a:t>
            </a:r>
            <a:r>
              <a:rPr lang="cs-CZ" sz="2800" dirty="0" err="1" smtClean="0"/>
              <a:t>cloudy</a:t>
            </a:r>
            <a:r>
              <a:rPr lang="cs-CZ" sz="2800" dirty="0" smtClean="0"/>
              <a:t>, služby…)</a:t>
            </a:r>
          </a:p>
          <a:p>
            <a:pPr lvl="1" eaLnBrk="1" hangingPunct="1"/>
            <a:r>
              <a:rPr lang="cs-CZ" dirty="0" smtClean="0"/>
              <a:t>Zaměříme se na věci, které mají šanci přežít</a:t>
            </a:r>
          </a:p>
          <a:p>
            <a:pPr lvl="2" eaLnBrk="1" hangingPunct="1"/>
            <a:r>
              <a:rPr lang="cs-CZ" dirty="0" err="1" smtClean="0"/>
              <a:t>Inkrementálnost</a:t>
            </a:r>
            <a:r>
              <a:rPr lang="cs-CZ" dirty="0" smtClean="0"/>
              <a:t> vývoje, zapojení uživatelů, otevřenost</a:t>
            </a:r>
          </a:p>
          <a:p>
            <a:pPr lvl="2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0FCC15-1FF4-4C19-9F24-955732DAE00E}" type="slidenum">
              <a:rPr lang="cs-CZ" smtClean="0"/>
              <a:pPr/>
              <a:t>99</a:t>
            </a:fld>
            <a:endParaRPr lang="cs-CZ" smtClean="0"/>
          </a:p>
        </p:txBody>
      </p:sp>
      <p:sp>
        <p:nvSpPr>
          <p:cNvPr id="7885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Důsledek</a:t>
            </a:r>
          </a:p>
        </p:txBody>
      </p:sp>
      <p:sp>
        <p:nvSpPr>
          <p:cNvPr id="7885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sz="3600" smtClean="0"/>
              <a:t>Pokud je systém velký a aktualizuje se celý naráz pak</a:t>
            </a:r>
          </a:p>
          <a:p>
            <a:pPr algn="ctr">
              <a:buFontTx/>
              <a:buNone/>
            </a:pPr>
            <a:r>
              <a:rPr lang="cs-CZ" sz="4800" smtClean="0"/>
              <a:t> musí být stále zastaralý, </a:t>
            </a:r>
          </a:p>
          <a:p>
            <a:pPr algn="ctr">
              <a:buFontTx/>
              <a:buNone/>
            </a:pPr>
            <a:r>
              <a:rPr lang="cs-CZ" sz="2800" smtClean="0"/>
              <a:t>doba změny je tak velká, že vše mezitím zastará. Často se to obchází tím, že se předá nespolehlivý systém</a:t>
            </a:r>
          </a:p>
          <a:p>
            <a:pPr algn="ctr">
              <a:buFontTx/>
              <a:buNone/>
            </a:pPr>
            <a:r>
              <a:rPr lang="cs-CZ" sz="2800" smtClean="0"/>
              <a:t>Platí to i pro velké výrobce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11040</Words>
  <Application>Microsoft Office PowerPoint</Application>
  <PresentationFormat>Předvádění na obrazovce (4:3)</PresentationFormat>
  <Paragraphs>1423</Paragraphs>
  <Slides>179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179</vt:i4>
      </vt:variant>
    </vt:vector>
  </HeadingPairs>
  <TitlesOfParts>
    <vt:vector size="181" baseType="lpstr">
      <vt:lpstr>Výchozí návrh</vt:lpstr>
      <vt:lpstr>Acrobat Document</vt:lpstr>
      <vt:lpstr>SW inženýrství  informačních systémů v malých a středních podnicích</vt:lpstr>
      <vt:lpstr>Prezentace aplikace PowerPoint</vt:lpstr>
      <vt:lpstr>Pragmatický vodopád</vt:lpstr>
      <vt:lpstr>Malé a střední podniky                small to medium enterprises, SME</vt:lpstr>
      <vt:lpstr>SW inženýrství  informačních systémů v malých a středních podnicích</vt:lpstr>
      <vt:lpstr>Důležité jsou odchylky               v detailech</vt:lpstr>
      <vt:lpstr>Zaměření přednášky </vt:lpstr>
      <vt:lpstr>IT je technický obor</vt:lpstr>
      <vt:lpstr>Neakceptuje je, že tvorba SW je inženýrský obor  SW entity jsou průmyslové výrobky  </vt:lpstr>
      <vt:lpstr>Inženýr a řemeslník</vt:lpstr>
      <vt:lpstr>Programovací jazyky jako nástroje</vt:lpstr>
      <vt:lpstr>Podceňované vlastnosti IT</vt:lpstr>
      <vt:lpstr>Instrukce se neošoupou?</vt:lpstr>
      <vt:lpstr>Vanová křivka. I SW se opotřebí platí zvláště pro IS a human oriented SW</vt:lpstr>
      <vt:lpstr>Prezentace aplikace PowerPoint</vt:lpstr>
      <vt:lpstr>Která oblast techniky má s IT nejvíce společných aspektů</vt:lpstr>
      <vt:lpstr>Stavebnictví</vt:lpstr>
      <vt:lpstr>Co budeme studovat</vt:lpstr>
      <vt:lpstr>SME mají specifické požadavky</vt:lpstr>
      <vt:lpstr>Rychlost změn</vt:lpstr>
      <vt:lpstr>Zkušenosti přednášejícího</vt:lpstr>
      <vt:lpstr>Změny v informatice</vt:lpstr>
      <vt:lpstr>Co se relativně málo změnilo</vt:lpstr>
      <vt:lpstr>Hlavní poznatky</vt:lpstr>
      <vt:lpstr>Budeme využívat zkušenosti z (starších i nedávných) praktických projektů pro malé a střední firmy a nedávné výsledky výzkumu metod SW inženýrství v oblasti SOA metod integrace velkých komponent do velkých systémů s využitím dokumentové orientace </vt:lpstr>
      <vt:lpstr>Celkový trend</vt:lpstr>
      <vt:lpstr>Obtížnost aspektů IT, hlavně IS</vt:lpstr>
      <vt:lpstr>Úzká místa informatiky</vt:lpstr>
      <vt:lpstr>Systémy jsou stále složitější</vt:lpstr>
      <vt:lpstr>Halsteadův vztah pro malé programy</vt:lpstr>
      <vt:lpstr>Závislost pracnosti na délce kódu</vt:lpstr>
      <vt:lpstr>Hlavní problém velkých kódů:</vt:lpstr>
      <vt:lpstr>Jak na věc</vt:lpstr>
      <vt:lpstr>Role informačních systémů</vt:lpstr>
      <vt:lpstr>Co  je na IS klíčový aspekt a co se relativně málo mění</vt:lpstr>
      <vt:lpstr>Proč studovat projekty IS pro menší firmy a organizace</vt:lpstr>
      <vt:lpstr>Proč studovat zkušenosti s projekty IS pro menší firmy a organizace</vt:lpstr>
      <vt:lpstr>Podniková kultura v SME</vt:lpstr>
      <vt:lpstr>Základní pozorování</vt:lpstr>
      <vt:lpstr>Co je typické pro malé (SW) firmy</vt:lpstr>
      <vt:lpstr>Co je typické pro malé SW firmy</vt:lpstr>
      <vt:lpstr>Omezení pro malé výrobce SW</vt:lpstr>
      <vt:lpstr>Důsledky omezených zdrojů v malých organizacích obecně</vt:lpstr>
      <vt:lpstr>Řešení omezených zdrojů v SME </vt:lpstr>
      <vt:lpstr>Řešení omezených zdrojů v SME </vt:lpstr>
      <vt:lpstr>Nadměrná složitost řešení škodí i velkým</vt:lpstr>
      <vt:lpstr>Filosofie řešení malých se stává důležitá i pro velké firmy</vt:lpstr>
      <vt:lpstr>Zaměření přednášky klíčová témata </vt:lpstr>
      <vt:lpstr>Systém, definice </vt:lpstr>
      <vt:lpstr>Informační systémy</vt:lpstr>
      <vt:lpstr>Zvláštnosti informačních systémů</vt:lpstr>
      <vt:lpstr>Informování versus řízení</vt:lpstr>
      <vt:lpstr>Informování versus řízení</vt:lpstr>
      <vt:lpstr>Hlavní varianty IS, typ úkolů</vt:lpstr>
      <vt:lpstr>Sociální a společenské efekty informatiky jsou stále významnější </vt:lpstr>
      <vt:lpstr>Sociální dimense informačních systémů</vt:lpstr>
      <vt:lpstr>Technická dimenze</vt:lpstr>
      <vt:lpstr>Zvláštnosti IT, hlavně IS</vt:lpstr>
      <vt:lpstr>Průběh v čase</vt:lpstr>
      <vt:lpstr>Jak jsme na tom s úspěšností projektů</vt:lpstr>
      <vt:lpstr>Co způsobuje největší problémy</vt:lpstr>
      <vt:lpstr>Nejhorší je srážka s blbcem Nejfatálnější důsledky má opomenutí blbosti (samozřejmosti)</vt:lpstr>
      <vt:lpstr>Příklady z historie</vt:lpstr>
      <vt:lpstr>Nejhorší je srážka s blbcem Zvláště fatální je varianta pilný blbec - tunelář</vt:lpstr>
      <vt:lpstr>Čím se budeme zabývat</vt:lpstr>
      <vt:lpstr>Vize (cíle) požadavky</vt:lpstr>
      <vt:lpstr>Statistiky z USA o egovermentu devadesátá léta</vt:lpstr>
      <vt:lpstr>Zkušenosti z ČR</vt:lpstr>
      <vt:lpstr>Registry podrobněji</vt:lpstr>
      <vt:lpstr>Registry podrobněji</vt:lpstr>
      <vt:lpstr>Případ GAČR</vt:lpstr>
      <vt:lpstr>Reakce jednoho z uživatelů IS GAČR</vt:lpstr>
      <vt:lpstr>Naše zkušenosti</vt:lpstr>
      <vt:lpstr>Stokrát nic umoří nejen osla ale  i vývojáře a uživatele </vt:lpstr>
      <vt:lpstr>Stokrát nic umoří nejen osla ale  i vývojáře a uživatele </vt:lpstr>
      <vt:lpstr>Skrytý postoj Vím  jak postavit most, protože vím, jak se má přes něj jezdit Výsledkem obvykle je, že se nespecifikuje, proč, za kolik a jak se bude po IT „mostě“ jezdit a nezajistí se, aby „most“ nespadl Je to dosti rozšířený předsudek uživatelů ICT</vt:lpstr>
      <vt:lpstr>O které profese je především zájem </vt:lpstr>
      <vt:lpstr>O které profese je především zájem, střední ůroveň managementu 2013</vt:lpstr>
      <vt:lpstr>Manažeři</vt:lpstr>
      <vt:lpstr>Kteří informatici nejméně chybí (Forrester  Research 2006)</vt:lpstr>
      <vt:lpstr>O které profese je největší zájem (Forrester Research 2014)</vt:lpstr>
      <vt:lpstr>Problémy softwaru jsou zpravidla důsledkem problémů s lidmi</vt:lpstr>
      <vt:lpstr>Problémy softwaru jsou zpravidla důsledkem problémů s lidmi</vt:lpstr>
      <vt:lpstr>Software není problém, problémy jsou s lidmi</vt:lpstr>
      <vt:lpstr>Zvláštnosti IS</vt:lpstr>
      <vt:lpstr>Zvláštnosti IS, shrnutí</vt:lpstr>
      <vt:lpstr>Úkoly a profese, mimo celkového managementu </vt:lpstr>
      <vt:lpstr>Úkoly a profese</vt:lpstr>
      <vt:lpstr>Úkoly a profese a zaměření přednášky</vt:lpstr>
      <vt:lpstr>Úzká místa</vt:lpstr>
      <vt:lpstr>Tempo zastarávání</vt:lpstr>
      <vt:lpstr>Kódování</vt:lpstr>
      <vt:lpstr>Prezentace aplikace PowerPoint</vt:lpstr>
      <vt:lpstr>Pracnost projektu při zkracování termínů, nedosažitelné oblasti</vt:lpstr>
      <vt:lpstr>Ani ve velkých firmách nemohu dobu řešení libovolně zkracovat Velké systémy a velké týmy jsou obtížně zvládány.</vt:lpstr>
      <vt:lpstr>Boehm </vt:lpstr>
      <vt:lpstr>Příklad:                                          Aféra se sociálními dávkami</vt:lpstr>
      <vt:lpstr>Tempo zastarávání znalostí v IT, </vt:lpstr>
      <vt:lpstr>Důsledek</vt:lpstr>
      <vt:lpstr>Etapa opotřebení</vt:lpstr>
      <vt:lpstr>Celkový trend technik                   dekompozice a propojování</vt:lpstr>
      <vt:lpstr>Celkový trend</vt:lpstr>
      <vt:lpstr>Servisní systémy</vt:lpstr>
      <vt:lpstr>Úzká místa informatiky</vt:lpstr>
      <vt:lpstr>Co je třeba se naučit</vt:lpstr>
      <vt:lpstr>Čím se  ajťáci liší od ekonomů</vt:lpstr>
      <vt:lpstr>Potřebné znalostní profily</vt:lpstr>
      <vt:lpstr>Co se relativně málo mění</vt:lpstr>
      <vt:lpstr>Nové směry v SW, od 1995</vt:lpstr>
      <vt:lpstr>Hlavní poznatky</vt:lpstr>
      <vt:lpstr>Různé technologie dospějí za různou dobu</vt:lpstr>
      <vt:lpstr>Průběh popularity technologií a systémů. Hype křivka</vt:lpstr>
      <vt:lpstr>Příklady na hype křivce</vt:lpstr>
      <vt:lpstr>Průběh popularity technologií a systémů. Hype křivka</vt:lpstr>
      <vt:lpstr>Prezentace aplikace PowerPoint</vt:lpstr>
      <vt:lpstr>Prezentace aplikace PowerPoint</vt:lpstr>
      <vt:lpstr>Hodnocení informatiků včetně techniků zaměřených na informatické problémy</vt:lpstr>
      <vt:lpstr>Vyhlídky kódérů</vt:lpstr>
      <vt:lpstr>Král – profesní vývoj jako příklad </vt:lpstr>
      <vt:lpstr>Král – profesní vývoj jako příklad </vt:lpstr>
      <vt:lpstr>Král – profesní vývoj</vt:lpstr>
      <vt:lpstr>Od řemesla k analýze a k nekvalifikovaným činnostem</vt:lpstr>
      <vt:lpstr>IS a legislativa</vt:lpstr>
      <vt:lpstr>IT a legislativa Př. problém ochrany osobních dat</vt:lpstr>
      <vt:lpstr>Takzvaná ochrana osobních dat jako příklad ztráty kvality dat  a chybného řešení </vt:lpstr>
      <vt:lpstr>Main failure of public information systems </vt:lpstr>
      <vt:lpstr>Brute data security rules       implied by laws </vt:lpstr>
      <vt:lpstr>Limits of brute rules </vt:lpstr>
      <vt:lpstr>Brute rules in action 1 System for the prevention of the production of the narcotic Pervitin</vt:lpstr>
      <vt:lpstr>Brute rules in action 2 System for the prevention of the production of the narcotic Pervitin</vt:lpstr>
      <vt:lpstr>Brute data security rules in action 3   </vt:lpstr>
      <vt:lpstr>Brute data security rules in action 4   </vt:lpstr>
      <vt:lpstr>Summary of brute rules effects</vt:lpstr>
      <vt:lpstr>Multiple data leakage channels</vt:lpstr>
      <vt:lpstr>Great financial data leakage, German government must act against crime</vt:lpstr>
      <vt:lpstr>Data security and education</vt:lpstr>
      <vt:lpstr>Data security rules threaten            basic human rights in education</vt:lpstr>
      <vt:lpstr>Other consequences of improper data security procedures</vt:lpstr>
      <vt:lpstr>The brute rules threaten whole IT</vt:lpstr>
      <vt:lpstr>Takzvaná ochrana osobních dat 2 Skartace zdravotních dat</vt:lpstr>
      <vt:lpstr>Takzvaná ochrana osobních dat 3 Analýza efektivnosti vzdělávání</vt:lpstr>
      <vt:lpstr>Takzvaná ochrana osobních dat 4 Informatický výzkum, kvalita IS</vt:lpstr>
      <vt:lpstr>Prezentace aplikace PowerPoint</vt:lpstr>
      <vt:lpstr>Takzvaná ochrana osobních dat 4 Analýza efektivnosti datové skartace </vt:lpstr>
      <vt:lpstr>Výpočet otevřených informací s použitím osobních dat</vt:lpstr>
      <vt:lpstr>Systém chránící data a zpřístupňující otevřené informace</vt:lpstr>
      <vt:lpstr>Co chybí při ochraně osobních dat</vt:lpstr>
      <vt:lpstr>Od dostupnosti k nedosažitelnosti Zavalí nás informační odpadky?</vt:lpstr>
      <vt:lpstr>Od dostupnosti k nedosažitelnosti Konec copyrightu?</vt:lpstr>
      <vt:lpstr>Základní pojmy</vt:lpstr>
      <vt:lpstr>Životní cyklus projektů a „vodopád“</vt:lpstr>
      <vt:lpstr>Podíly pracnosti ve vodopádu</vt:lpstr>
      <vt:lpstr>Co budeme dělat  Celý životní cyklus IS, důraz na počáteční etapy vývoje, architekturu SW a management SW prací se zaměřením na IS.</vt:lpstr>
      <vt:lpstr>Problém vejce a slepice </vt:lpstr>
      <vt:lpstr>Co způsobuje největší problémy</vt:lpstr>
      <vt:lpstr>Nejhorší je srážka s blbcem Zvláště fatální je varianta blbec – tunelář a ignorant</vt:lpstr>
      <vt:lpstr>Pozor na hackerský syndrom</vt:lpstr>
      <vt:lpstr>Využitelnost přednášky podruhé</vt:lpstr>
      <vt:lpstr>SW architektura</vt:lpstr>
      <vt:lpstr>SW architektura - účel</vt:lpstr>
      <vt:lpstr>Komponentové architektury</vt:lpstr>
      <vt:lpstr>Servisně orientovaný systém</vt:lpstr>
      <vt:lpstr>Potíž s human oriented systems   často nevíme ani my sami ani uživatelé si často s nevybaví, co by měly přinést a jak to, co přinese, měřit, požadavky se mnohdy mění podle toho, jak se mění byznys</vt:lpstr>
      <vt:lpstr>Otevřený problém: jak vlastně IT ovlivňuje svět Vliv IT na makroekonomické ukazatele (1992)</vt:lpstr>
      <vt:lpstr>Produktivita po zavedení počítačů rostla pomaleji</vt:lpstr>
      <vt:lpstr>Námitka</vt:lpstr>
      <vt:lpstr>Trendy růstu produktivity  v jednotlivých odvětvích</vt:lpstr>
      <vt:lpstr>Důvody</vt:lpstr>
      <vt:lpstr>Možné vysvětlení</vt:lpstr>
      <vt:lpstr>Nevýrazná až záporná korelace mezi investicemi do IT a výší dividend a také produktivitou  Jedna z příčin: Do IT investují ti, jimž teče do bot</vt:lpstr>
      <vt:lpstr>Klíčové problémy jsou spojeny se systémy poskytující informace  tj. informačních systémů</vt:lpstr>
      <vt:lpstr>Přínosy informatiky</vt:lpstr>
      <vt:lpstr>Hrozby a bariéry</vt:lpstr>
      <vt:lpstr>Zvláštnosti informatiky a IS</vt:lpstr>
      <vt:lpstr>Zvláštnosti informatiky a IS</vt:lpstr>
      <vt:lpstr>Zvláštnosti výzkumu v informatice</vt:lpstr>
      <vt:lpstr>Zvláštnosti informatiky</vt:lpstr>
      <vt:lpstr>Zvláštnosti informatiky</vt:lpstr>
      <vt:lpstr>Zvláštnosti výzkumu informatiky</vt:lpstr>
    </vt:vector>
  </TitlesOfParts>
  <Company>MFF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2005/6</dc:title>
  <dc:creator>kral</dc:creator>
  <cp:lastModifiedBy>Květa</cp:lastModifiedBy>
  <cp:revision>317</cp:revision>
  <dcterms:created xsi:type="dcterms:W3CDTF">2005-09-19T12:20:55Z</dcterms:created>
  <dcterms:modified xsi:type="dcterms:W3CDTF">2015-09-17T17:26:21Z</dcterms:modified>
</cp:coreProperties>
</file>