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1" r:id="rId2"/>
    <p:sldId id="484" r:id="rId3"/>
    <p:sldId id="357" r:id="rId4"/>
    <p:sldId id="359" r:id="rId5"/>
    <p:sldId id="439" r:id="rId6"/>
    <p:sldId id="440" r:id="rId7"/>
    <p:sldId id="441" r:id="rId8"/>
    <p:sldId id="454" r:id="rId9"/>
    <p:sldId id="498" r:id="rId10"/>
    <p:sldId id="365" r:id="rId11"/>
    <p:sldId id="476" r:id="rId12"/>
    <p:sldId id="471" r:id="rId13"/>
    <p:sldId id="472" r:id="rId14"/>
    <p:sldId id="473" r:id="rId15"/>
    <p:sldId id="474" r:id="rId16"/>
    <p:sldId id="475" r:id="rId17"/>
    <p:sldId id="489" r:id="rId18"/>
    <p:sldId id="367" r:id="rId19"/>
    <p:sldId id="368" r:id="rId20"/>
    <p:sldId id="486" r:id="rId21"/>
    <p:sldId id="350" r:id="rId22"/>
    <p:sldId id="427" r:id="rId23"/>
    <p:sldId id="409" r:id="rId24"/>
    <p:sldId id="355" r:id="rId25"/>
    <p:sldId id="407" r:id="rId26"/>
    <p:sldId id="410" r:id="rId27"/>
    <p:sldId id="469" r:id="rId28"/>
    <p:sldId id="411" r:id="rId29"/>
    <p:sldId id="412" r:id="rId30"/>
    <p:sldId id="436" r:id="rId31"/>
    <p:sldId id="387" r:id="rId32"/>
    <p:sldId id="361" r:id="rId33"/>
    <p:sldId id="418" r:id="rId34"/>
    <p:sldId id="398" r:id="rId35"/>
    <p:sldId id="432" r:id="rId36"/>
    <p:sldId id="397" r:id="rId37"/>
    <p:sldId id="414" r:id="rId38"/>
    <p:sldId id="415" r:id="rId39"/>
    <p:sldId id="466" r:id="rId40"/>
    <p:sldId id="455" r:id="rId41"/>
    <p:sldId id="371" r:id="rId42"/>
    <p:sldId id="372" r:id="rId43"/>
    <p:sldId id="442" r:id="rId44"/>
    <p:sldId id="379" r:id="rId45"/>
    <p:sldId id="376" r:id="rId46"/>
    <p:sldId id="380" r:id="rId47"/>
    <p:sldId id="470" r:id="rId48"/>
    <p:sldId id="381" r:id="rId49"/>
    <p:sldId id="425" r:id="rId50"/>
    <p:sldId id="386" r:id="rId51"/>
    <p:sldId id="422" r:id="rId52"/>
    <p:sldId id="443" r:id="rId53"/>
    <p:sldId id="444" r:id="rId54"/>
    <p:sldId id="419" r:id="rId55"/>
    <p:sldId id="482" r:id="rId56"/>
    <p:sldId id="456" r:id="rId57"/>
    <p:sldId id="391" r:id="rId58"/>
    <p:sldId id="400" r:id="rId59"/>
    <p:sldId id="399" r:id="rId60"/>
    <p:sldId id="428" r:id="rId61"/>
    <p:sldId id="429" r:id="rId62"/>
    <p:sldId id="481" r:id="rId63"/>
    <p:sldId id="392" r:id="rId64"/>
    <p:sldId id="402" r:id="rId65"/>
    <p:sldId id="404" r:id="rId66"/>
    <p:sldId id="401" r:id="rId67"/>
    <p:sldId id="405" r:id="rId68"/>
    <p:sldId id="388" r:id="rId69"/>
    <p:sldId id="457" r:id="rId70"/>
    <p:sldId id="403" r:id="rId71"/>
    <p:sldId id="406" r:id="rId72"/>
    <p:sldId id="477" r:id="rId73"/>
    <p:sldId id="458" r:id="rId74"/>
    <p:sldId id="487" r:id="rId75"/>
    <p:sldId id="492" r:id="rId76"/>
    <p:sldId id="499" r:id="rId77"/>
    <p:sldId id="493" r:id="rId78"/>
    <p:sldId id="497" r:id="rId79"/>
    <p:sldId id="496" r:id="rId80"/>
    <p:sldId id="494" r:id="rId81"/>
    <p:sldId id="495" r:id="rId82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04" autoAdjust="0"/>
    <p:restoredTop sz="91367" autoAdjust="0"/>
  </p:normalViewPr>
  <p:slideViewPr>
    <p:cSldViewPr>
      <p:cViewPr varScale="1">
        <p:scale>
          <a:sx n="71" d="100"/>
          <a:sy n="71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14. 10. 2015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2338"/>
            <a:ext cx="2946400" cy="4703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14. 10. 2015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690229"/>
            <a:ext cx="5438775" cy="44441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7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18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Nejsou</a:t>
            </a:r>
            <a:r>
              <a:rPr lang="en-US" dirty="0" smtClean="0">
                <a:solidFill>
                  <a:srgbClr val="FF0000"/>
                </a:solidFill>
              </a:rPr>
              <a:t> vid</a:t>
            </a:r>
            <a:r>
              <a:rPr lang="cs-CZ" dirty="0" smtClean="0">
                <a:solidFill>
                  <a:srgbClr val="FF0000"/>
                </a:solidFill>
              </a:rPr>
              <a:t>et</a:t>
            </a:r>
            <a:r>
              <a:rPr lang="cs-CZ" baseline="0" dirty="0" smtClean="0">
                <a:solidFill>
                  <a:srgbClr val="FF0000"/>
                </a:solidFill>
              </a:rPr>
              <a:t> detaily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9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2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8ef0s5kh(v=vs.80).aspx" TargetMode="External"/><Relationship Id="rId2" Type="http://schemas.openxmlformats.org/officeDocument/2006/relationships/hyperlink" Target="http://docwiki.embarcadero.com/RADStudio/XE3/en/Secure_C_Library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drdobbs.com/cpp/the-new-c-standard-explored/232901670" TargetMode="External"/><Relationship Id="rId4" Type="http://schemas.openxmlformats.org/officeDocument/2006/relationships/hyperlink" Target="http://msdn.microsoft.com/en-us/library/wd3wzwts(v=vs.80).asp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pages/viewpage.action?pageId=637" TargetMode="External"/><Relationship Id="rId2" Type="http://schemas.openxmlformats.org/officeDocument/2006/relationships/hyperlink" Target="https://www.securecoding.cert.org/confluence/display/seccode/CERT+C+Coding+Standard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aulmakowski.wordpress.com/2011/01/25/smashing-the-stack-in-2011/" TargetMode="External"/><Relationship Id="rId4" Type="http://schemas.openxmlformats.org/officeDocument/2006/relationships/hyperlink" Target="https://security.web.cern.ch/security/recommendations/en/codetools/c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bb430720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235362.aspx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9/21/exploit-writing-tutorial-part-6-bypassing-stack-cookies-safeseh-hw-dep-and-aslr/" TargetMode="External"/><Relationship Id="rId4" Type="http://schemas.openxmlformats.org/officeDocument/2006/relationships/hyperlink" Target="http://msdn.microsoft.com/en-us/library/bb430720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.coursera.org/softwaresec-002/lecture/view?lecture_id=49" TargetMode="Externa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eclists.org/bugtraq/1997/Aug/63" TargetMode="Externa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8_fDdWB2-M" TargetMode="Externa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blackhat.com/bh-us-12/Briefings/M_Miller/BH_US_12_Miller_Exploit_Mitigation_Slides.pdf" TargetMode="External"/><Relationship Id="rId2" Type="http://schemas.openxmlformats.org/officeDocument/2006/relationships/hyperlink" Target="http://www.blackhat.com/presentations/bh-dc-07/Whitehouse/Presentation/bh-dc-07-Whitehouse.pdf" TargetMode="Externa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n195771.aspx" TargetMode="External"/><Relationship Id="rId2" Type="http://schemas.openxmlformats.org/officeDocument/2006/relationships/hyperlink" Target="http://msdn.microsoft.com/en-us/library/bb384887.aspx" TargetMode="Externa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hyperlink" Target="https://www.sans.org/reading-room/whitepapers/analyst/2015-state-application-security-closing-gap-35942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lideshare.net/daniel_bilar/song-2013-so-k-eternal-war-in-memory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365.rsaconference.com/servlet/JiveServlet/previewBody/2573-102-1-3232/RR-304.pdf" TargetMode="External"/><Relationship Id="rId5" Type="http://schemas.openxmlformats.org/officeDocument/2006/relationships/hyperlink" Target="http://www-inst.cs.berkeley.edu/~cs161/fa08/papers/stack_smashing.pdf" TargetMode="External"/><Relationship Id="rId4" Type="http://schemas.openxmlformats.org/officeDocument/2006/relationships/hyperlink" Target="http://www.dwheeler.com/secure-programs/Secure-Programs-HOWTO/internals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ouk.com/Bufferoverflowc/bufferoverflowvulexploitdemo.html" TargetMode="External"/><Relationship Id="rId2" Type="http://schemas.openxmlformats.org/officeDocument/2006/relationships/hyperlink" Target="http://www.securitytube.net/groups?operation=view&amp;groupId=4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7/19/exploit-writing-tutorial-part-1-stack-based-overflows/" TargetMode="External"/><Relationship Id="rId4" Type="http://schemas.openxmlformats.org/officeDocument/2006/relationships/hyperlink" Target="http://www.securitytube.net/groups?operation=view&amp;groupId=3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ack.org/issues.html?issue=66&amp;id=10#article" TargetMode="External"/><Relationship Id="rId2" Type="http://schemas.openxmlformats.org/officeDocument/2006/relationships/hyperlink" Target="http://www.h-online.com/security/features/A-Heap-of-Risk-747161.html?view=prin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thub.com/emeryberger/DieHard" TargetMode="External"/><Relationship Id="rId5" Type="http://schemas.openxmlformats.org/officeDocument/2006/relationships/hyperlink" Target="http://plasma.cs.umass.edu/emery/diehard.html" TargetMode="External"/><Relationship Id="rId4" Type="http://schemas.openxmlformats.org/officeDocument/2006/relationships/hyperlink" Target="http://www.ptsecurity.com/download/defeating-xpsp2-heap-protection.pdf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.stanford.edu/brop/" TargetMode="External"/><Relationship Id="rId2" Type="http://schemas.openxmlformats.org/officeDocument/2006/relationships/hyperlink" Target="https://www.usenix.org/legacy/event/sec11/tech/full_papers/Schwartz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0vercl0k/r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Language level vulnerabilities: </a:t>
            </a:r>
            <a:endParaRPr lang="en-GB" dirty="0" smtClean="0"/>
          </a:p>
          <a:p>
            <a:r>
              <a:rPr lang="en-GB" dirty="0" smtClean="0"/>
              <a:t>Buffer </a:t>
            </a:r>
            <a:r>
              <a:rPr lang="en-GB" dirty="0"/>
              <a:t>overflow, type overflow, strings</a:t>
            </a:r>
            <a:endParaRPr lang="cs-CZ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74246" cy="1916832"/>
            <a:chOff x="7020272" y="0"/>
            <a:chExt cx="237424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13371" y="555299"/>
              <a:ext cx="208114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Try this at home!</a:t>
              </a:r>
              <a:endPara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9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smtClean="0">
                <a:solidFill>
                  <a:schemeClr val="bg1"/>
                </a:solidFill>
              </a:rPr>
              <a:t>Úvod do C, 5.5.2014</a:t>
            </a:r>
            <a:endParaRPr lang="en-GB" altLang="en-US" sz="1400" smtClean="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457200" y="355600"/>
            <a:ext cx="7145338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void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demoBufferOverflowData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7F7F"/>
                </a:solidFill>
                <a:latin typeface="Verdana" pitchFamily="34" charset="0"/>
                <a:ea typeface="MS Mincho" pitchFamily="49" charset="-128"/>
              </a:rPr>
              <a:t>30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NORMAL_USER           'n'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ADMIN_USER             'a'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USER_INPUT_MAX_LENGTH  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print some info about variables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"passwd"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pt-BR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user name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  <a:ea typeface="Arial" charset="0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"login as: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password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"%s@vulnerable.machine.com: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Check user rights (set to NORMAL_USER and not changed in code)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normal user '%s', your rights are limited.\n\n"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ADMIN_USER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all mighty admin user '%s'!\n"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en-US" sz="1200" dirty="0"/>
          </a:p>
        </p:txBody>
      </p:sp>
      <p:sp>
        <p:nvSpPr>
          <p:cNvPr id="955397" name="AutoShape 5"/>
          <p:cNvSpPr>
            <a:spLocks/>
          </p:cNvSpPr>
          <p:nvPr/>
        </p:nvSpPr>
        <p:spPr bwMode="auto">
          <a:xfrm>
            <a:off x="6096000" y="35052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0986"/>
              <a:gd name="adj5" fmla="val 11218"/>
              <a:gd name="adj6" fmla="val -100602"/>
            </a:avLst>
          </a:prstGeom>
          <a:solidFill>
            <a:srgbClr val="FF0000">
              <a:alpha val="36862"/>
            </a:srgbClr>
          </a:solidFill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Reading username and password (no length checking)</a:t>
            </a:r>
            <a:endParaRPr lang="en-US" altLang="en-US" sz="1800" dirty="0"/>
          </a:p>
        </p:txBody>
      </p:sp>
      <p:sp>
        <p:nvSpPr>
          <p:cNvPr id="955398" name="AutoShape 6"/>
          <p:cNvSpPr>
            <a:spLocks/>
          </p:cNvSpPr>
          <p:nvPr/>
        </p:nvSpPr>
        <p:spPr bwMode="auto">
          <a:xfrm>
            <a:off x="6096000" y="54864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17213"/>
              <a:gd name="adj5" fmla="val -694"/>
              <a:gd name="adj6" fmla="val -3218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Print information about current user rights</a:t>
            </a:r>
            <a:endParaRPr lang="en-US" altLang="en-US" sz="1800" dirty="0"/>
          </a:p>
        </p:txBody>
      </p:sp>
      <p:sp>
        <p:nvSpPr>
          <p:cNvPr id="955399" name="AutoShape 7"/>
          <p:cNvSpPr>
            <a:spLocks/>
          </p:cNvSpPr>
          <p:nvPr/>
        </p:nvSpPr>
        <p:spPr bwMode="auto">
          <a:xfrm>
            <a:off x="6096000" y="1371600"/>
            <a:ext cx="2895600" cy="761256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16449"/>
              <a:gd name="adj5" fmla="val 17148"/>
              <a:gd name="adj6" fmla="val -30648"/>
            </a:avLst>
          </a:prstGeom>
          <a:solidFill>
            <a:srgbClr val="FF6600">
              <a:alpha val="36862"/>
            </a:srgbClr>
          </a:solidFill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Array with fixed length (will be overwritten)</a:t>
            </a:r>
            <a:endParaRPr lang="en-US" altLang="en-US" sz="1800" dirty="0"/>
          </a:p>
        </p:txBody>
      </p:sp>
      <p:sp>
        <p:nvSpPr>
          <p:cNvPr id="955400" name="AutoShape 8"/>
          <p:cNvSpPr>
            <a:spLocks/>
          </p:cNvSpPr>
          <p:nvPr/>
        </p:nvSpPr>
        <p:spPr bwMode="auto">
          <a:xfrm>
            <a:off x="6096000" y="3048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8551"/>
              <a:gd name="adj5" fmla="val 79329"/>
              <a:gd name="adj6" fmla="val -116009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Variable containing current access rights</a:t>
            </a:r>
            <a:endParaRPr lang="en-US" altLang="en-US" sz="1800" dirty="0"/>
          </a:p>
        </p:txBody>
      </p:sp>
      <p:sp>
        <p:nvSpPr>
          <p:cNvPr id="955401" name="AutoShape 9"/>
          <p:cNvSpPr>
            <a:spLocks/>
          </p:cNvSpPr>
          <p:nvPr/>
        </p:nvSpPr>
        <p:spPr bwMode="auto">
          <a:xfrm>
            <a:off x="6096000" y="24384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22972"/>
              <a:gd name="adj5" fmla="val 162"/>
              <a:gd name="adj6" fmla="val -43917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Help output of address of local variables stored on the stack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810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animBg="1"/>
      <p:bldP spid="955398" grpId="0" animBg="1"/>
      <p:bldP spid="955399" grpId="0" animBg="1"/>
      <p:bldP spid="955400" grpId="0" animBg="1"/>
      <p:bldP spid="9554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5292898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in memory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5" name="Picture 4" descr="bufferOverfl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6421" name="AutoShape 5"/>
          <p:cNvSpPr>
            <a:spLocks/>
          </p:cNvSpPr>
          <p:nvPr/>
        </p:nvSpPr>
        <p:spPr bwMode="auto">
          <a:xfrm>
            <a:off x="5867400" y="8382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3407"/>
              <a:gd name="adj5" fmla="val 500694"/>
              <a:gd name="adj6" fmla="val -22824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6422" name="AutoShape 6"/>
          <p:cNvSpPr>
            <a:spLocks/>
          </p:cNvSpPr>
          <p:nvPr/>
        </p:nvSpPr>
        <p:spPr bwMode="auto">
          <a:xfrm>
            <a:off x="5715000" y="3048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6759"/>
              <a:gd name="adj5" fmla="val 651042"/>
              <a:gd name="adj6" fmla="val -2962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  <p:sp>
        <p:nvSpPr>
          <p:cNvPr id="956423" name="AutoShape 7"/>
          <p:cNvSpPr>
            <a:spLocks/>
          </p:cNvSpPr>
          <p:nvPr/>
        </p:nvSpPr>
        <p:spPr bwMode="auto">
          <a:xfrm>
            <a:off x="6019800" y="13716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3514"/>
              <a:gd name="adj5" fmla="val 422917"/>
              <a:gd name="adj6" fmla="val 16385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userRights</a:t>
            </a:r>
            <a:endParaRPr lang="en-US" altLang="en-US" sz="1800"/>
          </a:p>
        </p:txBody>
      </p:sp>
      <p:sp>
        <p:nvSpPr>
          <p:cNvPr id="956424" name="AutoShape 8"/>
          <p:cNvSpPr>
            <a:spLocks/>
          </p:cNvSpPr>
          <p:nvPr/>
        </p:nvSpPr>
        <p:spPr bwMode="auto">
          <a:xfrm>
            <a:off x="3810000" y="5638800"/>
            <a:ext cx="2133600" cy="457200"/>
          </a:xfrm>
          <a:prstGeom prst="borderCallout2">
            <a:avLst>
              <a:gd name="adj1" fmla="val 25000"/>
              <a:gd name="adj2" fmla="val 103569"/>
              <a:gd name="adj3" fmla="val 25000"/>
              <a:gd name="adj4" fmla="val 143750"/>
              <a:gd name="adj5" fmla="val -447917"/>
              <a:gd name="adj6" fmla="val 18556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unused_variable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0153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1" grpId="0" animBg="1"/>
      <p:bldP spid="956422" grpId="0" animBg="1"/>
      <p:bldP spid="956423" grpId="0" animBg="1"/>
      <p:bldP spid="9564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500810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4868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Running without malicious input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9" name="Picture 4" descr="bufferOverflow_cor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7445" name="AutoShape 5"/>
          <p:cNvSpPr>
            <a:spLocks/>
          </p:cNvSpPr>
          <p:nvPr/>
        </p:nvSpPr>
        <p:spPr bwMode="auto">
          <a:xfrm>
            <a:off x="381000" y="61722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41759"/>
              <a:gd name="adj5" fmla="val -832639"/>
              <a:gd name="adj6" fmla="val 1806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7446" name="AutoShape 6"/>
          <p:cNvSpPr>
            <a:spLocks/>
          </p:cNvSpPr>
          <p:nvPr/>
        </p:nvSpPr>
        <p:spPr bwMode="auto">
          <a:xfrm>
            <a:off x="381000" y="56388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6051"/>
              <a:gd name="adj5" fmla="val -672222"/>
              <a:gd name="adj6" fmla="val 16884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5306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 animBg="1"/>
      <p:bldP spid="9574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Running with malicious input </a:t>
            </a:r>
            <a:r>
              <a:rPr lang="cs-CZ" altLang="en-US" dirty="0" smtClean="0"/>
              <a:t>– </a:t>
            </a:r>
            <a:r>
              <a:rPr lang="cs-CZ" altLang="en-US" dirty="0" err="1" smtClean="0"/>
              <a:t>userName</a:t>
            </a:r>
            <a:endParaRPr lang="en-US" altLang="en-US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3" name="Picture 4" descr="bufferOverfl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416"/>
            <a:ext cx="91106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8469" name="AutoShape 5"/>
          <p:cNvSpPr>
            <a:spLocks/>
          </p:cNvSpPr>
          <p:nvPr/>
        </p:nvSpPr>
        <p:spPr bwMode="auto">
          <a:xfrm>
            <a:off x="5638800" y="1741016"/>
            <a:ext cx="3200400" cy="457200"/>
          </a:xfrm>
          <a:prstGeom prst="borderCallout2">
            <a:avLst>
              <a:gd name="adj1" fmla="val 25000"/>
              <a:gd name="adj2" fmla="val -2380"/>
              <a:gd name="adj3" fmla="val 25000"/>
              <a:gd name="adj4" fmla="val -19644"/>
              <a:gd name="adj5" fmla="val 383681"/>
              <a:gd name="adj6" fmla="val -3755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insert</a:t>
            </a:r>
            <a:r>
              <a:rPr lang="cs-CZ" altLang="en-US" sz="1800" dirty="0" smtClean="0"/>
              <a:t> </a:t>
            </a:r>
            <a:r>
              <a:rPr lang="en-US" altLang="en-US" sz="1800" dirty="0"/>
              <a:t>‘evil’ </a:t>
            </a:r>
            <a:r>
              <a:rPr lang="en-US" altLang="en-US" sz="1800" dirty="0" smtClean="0"/>
              <a:t>into </a:t>
            </a:r>
            <a:r>
              <a:rPr lang="cs-CZ" altLang="en-US" sz="1800" dirty="0" err="1" smtClean="0"/>
              <a:t>userName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8822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Running with malicious input </a:t>
            </a:r>
            <a:r>
              <a:rPr lang="cs-CZ" altLang="en-US" dirty="0" smtClean="0"/>
              <a:t>- </a:t>
            </a:r>
            <a:r>
              <a:rPr lang="cs-CZ" altLang="en-US" dirty="0" err="1" smtClean="0"/>
              <a:t>passwd</a:t>
            </a:r>
            <a:endParaRPr lang="en-US" altLang="en-US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52588"/>
            <a:ext cx="8424862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Too long password overflow </a:t>
            </a:r>
            <a:r>
              <a:rPr lang="cs-CZ" altLang="en-US" b="1" dirty="0" err="1" smtClean="0">
                <a:latin typeface="Courier New" pitchFamily="49" charset="0"/>
              </a:rPr>
              <a:t>userName</a:t>
            </a:r>
            <a:r>
              <a:rPr lang="cs-CZ" altLang="en-US" dirty="0" smtClean="0"/>
              <a:t> </a:t>
            </a:r>
            <a:r>
              <a:rPr lang="en-US" altLang="en-US" dirty="0" smtClean="0"/>
              <a:t>and</a:t>
            </a:r>
            <a:r>
              <a:rPr lang="cs-CZ" altLang="en-US" dirty="0" smtClean="0"/>
              <a:t> </a:t>
            </a:r>
            <a:r>
              <a:rPr lang="cs-CZ" altLang="en-US" b="1" dirty="0" err="1" smtClean="0">
                <a:latin typeface="Courier New" pitchFamily="49" charset="0"/>
              </a:rPr>
              <a:t>userRights</a:t>
            </a:r>
            <a:endParaRPr lang="en-US" altLang="en-US" b="1" dirty="0" smtClean="0">
              <a:latin typeface="Courier New" pitchFamily="49" charset="0"/>
            </a:endParaRPr>
          </a:p>
        </p:txBody>
      </p:sp>
      <p:pic>
        <p:nvPicPr>
          <p:cNvPr id="59397" name="Picture 4" descr="bufferOverflo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007"/>
            <a:ext cx="9144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3" name="AutoShape 5"/>
          <p:cNvSpPr>
            <a:spLocks/>
          </p:cNvSpPr>
          <p:nvPr/>
        </p:nvSpPr>
        <p:spPr bwMode="auto">
          <a:xfrm>
            <a:off x="4648200" y="1291307"/>
            <a:ext cx="4343400" cy="990600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224361"/>
              <a:gd name="adj6" fmla="val -625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Insert </a:t>
            </a:r>
            <a:r>
              <a:rPr lang="cs-CZ" altLang="en-US" sz="1800" dirty="0" smtClean="0"/>
              <a:t> 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‘1234567812345678Devil I am. Ha </a:t>
            </a:r>
            <a:r>
              <a:rPr lang="en-US" altLang="en-US" sz="1800" dirty="0" err="1"/>
              <a:t>Ha</a:t>
            </a:r>
            <a:r>
              <a:rPr lang="en-US" altLang="en-US" sz="1800" dirty="0"/>
              <a:t>’ </a:t>
            </a:r>
            <a:r>
              <a:rPr lang="en-US" altLang="en-US" sz="1800" dirty="0" smtClean="0"/>
              <a:t>into </a:t>
            </a:r>
            <a:r>
              <a:rPr lang="en-US" altLang="en-US" sz="1800" dirty="0" err="1" smtClean="0"/>
              <a:t>passwd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2082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smtClean="0">
                <a:solidFill>
                  <a:schemeClr val="bg1"/>
                </a:solidFill>
              </a:rPr>
              <a:t>Úvod do C, 5.5.2014</a:t>
            </a:r>
            <a:endParaRPr lang="en-GB" altLang="en-US" sz="1400" smtClean="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Running with attacker input - result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21" name="Picture 4" descr="bufferOverflow_ha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199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9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stack </a:t>
            </a:r>
            <a:r>
              <a:rPr lang="en-US" dirty="0"/>
              <a:t>overflow </a:t>
            </a:r>
            <a:r>
              <a:rPr lang="en-US" dirty="0" smtClean="0"/>
              <a:t>demos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Stack overflow – auth. privileges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Adjacent memory overflow – reveal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Smash function return address – attacker code exec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overflow – overflow integer causing BO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Buffer overflow - shell execution</a:t>
            </a:r>
          </a:p>
          <a:p>
            <a:endParaRPr lang="en-US" dirty="0" smtClean="0"/>
          </a:p>
          <a:p>
            <a:r>
              <a:rPr lang="en-US" dirty="0" smtClean="0"/>
              <a:t>Example with debugging with instruction-wise mode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3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90336" cy="6601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demoAdjacentMemoryOverflow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more at http://www.awarenetwork.org/etc/alpha/?x=5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Once string is not null terminated, lot of functions will behave wrongly: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snprintf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strstr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strchr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read...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memmove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 if length to copy is computed via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(string)</a:t>
            </a: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"very secret password nbu123"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"message"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"password"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nl-NL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We will copy only characters which fits into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endParaRPr lang="en-GB" sz="1050" dirty="0">
              <a:solidFill>
                <a:srgbClr val="007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Now print username to standard output - nothing sensitive, right?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"Checking '%s' password\n"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"Correct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"Wrong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FIX: Do not allow to have non-terminated string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Clear buffer for text with zeroes (terminating zero will be there)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(buf,arg1,sizeof(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 - 1);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0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10182596" cy="647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%9p\n"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"My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"Now the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This function contains code that attacker likes to execute.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It may be otherwise inaccessible privileged function (e.g., something like "</a:t>
            </a:r>
            <a:r>
              <a:rPr lang="en-GB" sz="1050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admin_createNewUser</a:t>
            </a:r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()")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or code not originally present in the program code, but inserted by an attacker into the memory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(with starting address set at the begin of inserted code)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Augh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! I've been hacked!\n"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"mmc.exe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lusrmgr.msc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//system("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Example taken from Howard and LeBlanc, modified to run with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compiler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This is a bit of cheating to make life easier - we will print the addresses of functions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In real scenario, attacker needs to find it by himself (e.g., multiple tests on test machine, dump)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 problem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Writing behind the array, but still nothing happens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"1234567812aaaaaaaa\x14\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xff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\x22\x01\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\x16\x40"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But now its works  -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()!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56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engineering – big picture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518864" y="1772816"/>
            <a:ext cx="4040188" cy="5959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Phases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18864" y="2412578"/>
            <a:ext cx="4040188" cy="36807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Testing/assurance</a:t>
            </a:r>
            <a:endParaRPr lang="en-US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80520" y="1772816"/>
            <a:ext cx="4283968" cy="5959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2412578"/>
            <a:ext cx="4320480" cy="36807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Security requirements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Abuse cases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Architectural risk analysis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Security-oriented design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Code review (with tools)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Risk-based security tools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Penetration testing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3456384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491880" y="2636912"/>
            <a:ext cx="106717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491880" y="2636912"/>
            <a:ext cx="1067172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491880" y="2636912"/>
            <a:ext cx="1067172" cy="10081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195736" y="3645024"/>
            <a:ext cx="236331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195736" y="3645024"/>
            <a:ext cx="2304256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3707904" y="4077072"/>
            <a:ext cx="792088" cy="5040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707904" y="4581128"/>
            <a:ext cx="79208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4139952" y="5157192"/>
            <a:ext cx="419100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139952" y="5589240"/>
            <a:ext cx="4191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50857" y="6186790"/>
            <a:ext cx="881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Software security by M.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Hicks (Coursera): https://class.coursera.org/softwaresec-002</a:t>
            </a:r>
          </a:p>
        </p:txBody>
      </p:sp>
    </p:spTree>
    <p:extLst>
      <p:ext uri="{BB962C8B-B14F-4D97-AF65-F5344CB8AC3E}">
        <p14:creationId xmlns:p14="http://schemas.microsoft.com/office/powerpoint/2010/main" val="19369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Type-overflow 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what about following variant?</a:t>
            </a:r>
          </a:p>
          <a:p>
            <a:pPr lvl="1"/>
            <a:r>
              <a:rPr lang="en-US" dirty="0" smtClean="0"/>
              <a:t>Be aware: char can be both signed (x64) or unsigned (ARM)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68578" y="2852936"/>
            <a:ext cx="69557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</a:t>
            </a:r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33492" y="5365665"/>
            <a:ext cx="55707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</a:t>
            </a:r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overflow – basic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Types are having limited range for the values</a:t>
            </a:r>
          </a:p>
          <a:p>
            <a:pPr lvl="1"/>
            <a:r>
              <a:rPr lang="en-US" dirty="0" smtClean="0"/>
              <a:t>char: 256 values, </a:t>
            </a:r>
            <a:r>
              <a:rPr lang="en-US" dirty="0" err="1" smtClean="0"/>
              <a:t>int</a:t>
            </a:r>
            <a:r>
              <a:rPr lang="en-US" dirty="0" smtClean="0"/>
              <a:t>: 2</a:t>
            </a:r>
            <a:r>
              <a:rPr lang="en-US" baseline="30000" dirty="0" smtClean="0"/>
              <a:t>32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add, multiplication can reach lower/upper limit</a:t>
            </a:r>
          </a:p>
          <a:p>
            <a:pPr lvl="1"/>
            <a:r>
              <a:rPr lang="en-GB" sz="2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250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== ?</a:t>
            </a:r>
          </a:p>
          <a:p>
            <a:r>
              <a:rPr lang="en-US" dirty="0"/>
              <a:t>Signed vs. unsigned </a:t>
            </a:r>
            <a:r>
              <a:rPr lang="en-US" dirty="0" smtClean="0"/>
              <a:t>types</a:t>
            </a:r>
          </a:p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800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/* ... </a:t>
            </a:r>
            <a:r>
              <a:rPr lang="en-GB" sz="1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Type value will underflow/overflow</a:t>
            </a:r>
          </a:p>
          <a:p>
            <a:pPr lvl="1"/>
            <a:r>
              <a:rPr lang="en-US" dirty="0" smtClean="0"/>
              <a:t>CPU overflow flag is set</a:t>
            </a:r>
          </a:p>
          <a:p>
            <a:pPr lvl="1"/>
            <a:r>
              <a:rPr lang="en-US" dirty="0" smtClean="0"/>
              <a:t>but without active checking not detected in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16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GB" sz="16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7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</a:t>
            </a:r>
            <a:r>
              <a:rPr lang="en-US" dirty="0" smtClean="0"/>
              <a:t>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attack?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619672" y="3356992"/>
            <a:ext cx="5009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class of functions accepting format string</a:t>
            </a:r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(“%s”, X);</a:t>
            </a:r>
          </a:p>
          <a:p>
            <a:pPr lvl="1"/>
            <a:r>
              <a:rPr lang="en-US" dirty="0" smtClean="0"/>
              <a:t>resulting string is returned to user (= attacker)</a:t>
            </a:r>
          </a:p>
          <a:p>
            <a:pPr lvl="1"/>
            <a:r>
              <a:rPr lang="en-US" dirty="0" smtClean="0"/>
              <a:t>formatting string can be under attackers control</a:t>
            </a:r>
          </a:p>
          <a:p>
            <a:pPr lvl="1"/>
            <a:r>
              <a:rPr lang="en-US" dirty="0" smtClean="0"/>
              <a:t>variables formatted into string </a:t>
            </a:r>
            <a:r>
              <a:rPr lang="en-US" dirty="0"/>
              <a:t>can be </a:t>
            </a:r>
            <a:r>
              <a:rPr lang="en-US" dirty="0" smtClean="0"/>
              <a:t>controlled</a:t>
            </a:r>
          </a:p>
          <a:p>
            <a:r>
              <a:rPr lang="en-US" dirty="0" smtClean="0"/>
              <a:t>Resulting vulnerability</a:t>
            </a:r>
          </a:p>
          <a:p>
            <a:pPr lvl="1"/>
            <a:r>
              <a:rPr lang="en-US" dirty="0" smtClean="0"/>
              <a:t>memory content from stack is formatted into string</a:t>
            </a:r>
          </a:p>
          <a:p>
            <a:pPr lvl="1"/>
            <a:r>
              <a:rPr lang="en-US" dirty="0" smtClean="0"/>
              <a:t>possibly any memory if attacker control buffer pointer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disclosure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Exploitable memory vulnerability leading to read access (not write access)</a:t>
            </a:r>
          </a:p>
          <a:p>
            <a:pPr lvl="1"/>
            <a:r>
              <a:rPr lang="en-US" sz="2000" dirty="0" smtClean="0"/>
              <a:t>attacker learns some information from the memory</a:t>
            </a:r>
          </a:p>
          <a:p>
            <a:r>
              <a:rPr lang="en-US" sz="2400" dirty="0" smtClean="0"/>
              <a:t>Direct exploitation</a:t>
            </a:r>
          </a:p>
          <a:p>
            <a:pPr lvl="1"/>
            <a:r>
              <a:rPr lang="en-US" sz="2000" dirty="0" smtClean="0"/>
              <a:t>secret information (cryptographic key, password...)</a:t>
            </a:r>
          </a:p>
          <a:p>
            <a:r>
              <a:rPr lang="en-US" sz="2400" dirty="0" smtClean="0"/>
              <a:t>Precursor for next step (very important with DEP&amp;ASRL)</a:t>
            </a:r>
          </a:p>
          <a:p>
            <a:pPr lvl="1"/>
            <a:r>
              <a:rPr lang="en-US" sz="2000" dirty="0" smtClean="0"/>
              <a:t>module version</a:t>
            </a:r>
          </a:p>
          <a:p>
            <a:pPr lvl="1"/>
            <a:r>
              <a:rPr lang="en-US" sz="2000" dirty="0" smtClean="0"/>
              <a:t>current memory layout after ASRL (stack/heap pointers) </a:t>
            </a:r>
          </a:p>
          <a:p>
            <a:pPr lvl="1"/>
            <a:r>
              <a:rPr lang="en-US" sz="2000" dirty="0" smtClean="0"/>
              <a:t>stack protection cookies (/GS)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vulnerability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retrieval of security cookie and return address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547664" y="2959784"/>
            <a:ext cx="4362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[])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{};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597695" y="4534632"/>
            <a:ext cx="4343400" cy="1486755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-51219"/>
              <a:gd name="adj6" fmla="val -2389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 smtClean="0"/>
              <a:t>argv</a:t>
            </a:r>
            <a:r>
              <a:rPr lang="en-US" altLang="en-US" sz="2000" dirty="0" smtClean="0"/>
              <a:t>[1] submitted by an attacker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E.g., %</a:t>
            </a:r>
            <a:r>
              <a:rPr lang="en-US" altLang="en-US" sz="2000" dirty="0" err="1" smtClean="0"/>
              <a:t>x%x%x</a:t>
            </a:r>
            <a:r>
              <a:rPr lang="en-US" altLang="en-US" sz="2000" dirty="0" smtClean="0"/>
              <a:t>….%x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Stack content is </a:t>
            </a:r>
            <a:r>
              <a:rPr lang="en-US" altLang="en-US" sz="2000" dirty="0" smtClean="0"/>
              <a:t>printed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Including security cookie and RA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4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strncpy</a:t>
            </a:r>
            <a:r>
              <a:rPr lang="en-US" dirty="0" smtClean="0"/>
              <a:t> - manual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464496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pic>
        <p:nvPicPr>
          <p:cNvPr id="1026" name="Picture 2" descr="D:\Documents\School\PA193_SecureProgramming\2014\strnc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1" y="1700808"/>
            <a:ext cx="71342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7735" y="6052646"/>
            <a:ext cx="67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http://www.cplusplus.com/reference/cstring/strncpy/?kw=strncpy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2081" y="3107060"/>
            <a:ext cx="566807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Non-terminating functions for strings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8172456" cy="4281339"/>
          </a:xfrm>
        </p:spPr>
        <p:txBody>
          <a:bodyPr/>
          <a:lstStyle/>
          <a:p>
            <a:r>
              <a:rPr lang="en-GB" sz="2800" dirty="0" err="1"/>
              <a:t>strncpy</a:t>
            </a:r>
            <a:endParaRPr lang="en-GB" sz="2800" dirty="0"/>
          </a:p>
          <a:p>
            <a:r>
              <a:rPr lang="en-GB" sz="2800" dirty="0" err="1"/>
              <a:t>snprintf</a:t>
            </a:r>
            <a:endParaRPr lang="en-GB" sz="2800" dirty="0"/>
          </a:p>
          <a:p>
            <a:r>
              <a:rPr lang="en-GB" sz="2800" dirty="0" err="1"/>
              <a:t>vsnprintf</a:t>
            </a:r>
            <a:endParaRPr lang="en-GB" sz="2800" dirty="0"/>
          </a:p>
          <a:p>
            <a:r>
              <a:rPr lang="en-GB" sz="2800" dirty="0" err="1"/>
              <a:t>mbstowcs</a:t>
            </a:r>
            <a:endParaRPr lang="en-GB" sz="2800" dirty="0"/>
          </a:p>
          <a:p>
            <a:r>
              <a:rPr lang="en-GB" sz="2800" dirty="0" err="1"/>
              <a:t>MultiByteToWideChar</a:t>
            </a:r>
            <a:endParaRPr lang="en-GB" sz="2800" dirty="0"/>
          </a:p>
          <a:p>
            <a:endParaRPr lang="en-GB" sz="2400" dirty="0" smtClean="0"/>
          </a:p>
          <a:p>
            <a:r>
              <a:rPr lang="en-GB" sz="2400" dirty="0" smtClean="0"/>
              <a:t>Non-null </a:t>
            </a:r>
            <a:r>
              <a:rPr lang="en-GB" sz="2400" dirty="0"/>
              <a:t>terminated Unicode string </a:t>
            </a:r>
            <a:r>
              <a:rPr lang="en-GB" sz="2400" dirty="0" smtClean="0"/>
              <a:t>more dangerous</a:t>
            </a:r>
          </a:p>
          <a:p>
            <a:pPr lvl="1"/>
            <a:r>
              <a:rPr lang="en-GB" sz="2000" dirty="0" smtClean="0"/>
              <a:t>C-string processing stops on first zero </a:t>
            </a:r>
          </a:p>
          <a:p>
            <a:pPr lvl="1"/>
            <a:r>
              <a:rPr lang="en-GB" sz="2000" dirty="0" smtClean="0"/>
              <a:t>any binary zero (ASCII) </a:t>
            </a:r>
          </a:p>
          <a:p>
            <a:pPr lvl="1"/>
            <a:r>
              <a:rPr lang="en-GB" sz="2000" dirty="0" smtClean="0"/>
              <a:t>16-bit aligned wide zero character (UNICODE)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2808312"/>
          </a:xfrm>
        </p:spPr>
        <p:txBody>
          <a:bodyPr/>
          <a:lstStyle/>
          <a:p>
            <a:r>
              <a:rPr lang="en-GB" sz="2800" dirty="0" err="1"/>
              <a:t>wcsncpy</a:t>
            </a:r>
            <a:endParaRPr lang="en-GB" sz="2800" dirty="0"/>
          </a:p>
          <a:p>
            <a:r>
              <a:rPr lang="en-GB" sz="2800" dirty="0" err="1"/>
              <a:t>snwprintf</a:t>
            </a:r>
            <a:endParaRPr lang="en-GB" sz="2800" dirty="0"/>
          </a:p>
          <a:p>
            <a:r>
              <a:rPr lang="en-GB" sz="2800" dirty="0" err="1"/>
              <a:t>vsnwprintf</a:t>
            </a:r>
            <a:endParaRPr lang="en-GB" sz="2800" dirty="0"/>
          </a:p>
          <a:p>
            <a:r>
              <a:rPr lang="en-GB" sz="2800" dirty="0" err="1"/>
              <a:t>wcstombs</a:t>
            </a:r>
            <a:endParaRPr lang="en-GB" sz="2800" dirty="0"/>
          </a:p>
          <a:p>
            <a:r>
              <a:rPr lang="en-GB" sz="2800" dirty="0" err="1"/>
              <a:t>WideCharToMultiByte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608512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</a:t>
            </a:r>
            <a:r>
              <a:rPr lang="en-US" dirty="0" smtClean="0"/>
              <a:t>functions - example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wrong with following code?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76464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780928"/>
            <a:ext cx="54232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 problems, prevention </a:t>
            </a:r>
          </a:p>
          <a:p>
            <a:pPr lvl="1"/>
            <a:r>
              <a:rPr lang="en-US" dirty="0" smtClean="0"/>
              <a:t>buffer overflow (stack/heap/type)</a:t>
            </a:r>
          </a:p>
          <a:p>
            <a:pPr lvl="1"/>
            <a:r>
              <a:rPr lang="en-US" dirty="0" smtClean="0"/>
              <a:t>string formatting problems</a:t>
            </a:r>
          </a:p>
          <a:p>
            <a:pPr lvl="1"/>
            <a:r>
              <a:rPr lang="en-US" dirty="0" smtClean="0"/>
              <a:t>compiler protection</a:t>
            </a:r>
          </a:p>
          <a:p>
            <a:pPr lvl="1"/>
            <a:r>
              <a:rPr lang="en-US" dirty="0" smtClean="0"/>
              <a:t>platform protections (DEP, ASLR)</a:t>
            </a:r>
          </a:p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compiler flags, buffer overflow exercises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1028" name="Picture 4" descr="D:\Documents\Obrázky\Programming\he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" y="1844824"/>
            <a:ext cx="5080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Obrázky\Programming\he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5080000" cy="368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5796136" y="1556792"/>
            <a:ext cx="252028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904"/>
              <a:gd name="adj6" fmla="val -31292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Buffer overflow in </a:t>
            </a:r>
            <a:r>
              <a:rPr lang="en-US" i="1" dirty="0" smtClean="0">
                <a:solidFill>
                  <a:schemeClr val="tx1"/>
                </a:solidFill>
              </a:rPr>
              <a:t>allocation 1</a:t>
            </a:r>
            <a:r>
              <a:rPr lang="en-US" dirty="0" smtClean="0">
                <a:solidFill>
                  <a:schemeClr val="tx1"/>
                </a:solidFill>
              </a:rPr>
              <a:t> overwrites header for </a:t>
            </a:r>
            <a:r>
              <a:rPr lang="en-US" i="1" dirty="0" smtClean="0">
                <a:solidFill>
                  <a:schemeClr val="tx1"/>
                </a:solidFill>
              </a:rPr>
              <a:t>allocation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(and possibly other)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182593" y="3789040"/>
            <a:ext cx="576064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3980577" cy="369332"/>
          </a:xfrm>
          <a:prstGeom prst="rect">
            <a:avLst/>
          </a:prstGeom>
          <a:solidFill>
            <a:srgbClr val="92D050">
              <a:alpha val="47000"/>
            </a:srgbClr>
          </a:solidFill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Linked list between allocated blocks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2593" y="6402814"/>
            <a:ext cx="89680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Felix "FX" 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Lindner, http</a:t>
            </a:r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://www.h-online.com/security/features/A-Heap-of-Risk-747220.html</a:t>
            </a:r>
          </a:p>
        </p:txBody>
      </p:sp>
    </p:spTree>
    <p:extLst>
      <p:ext uri="{BB962C8B-B14F-4D97-AF65-F5344CB8AC3E}">
        <p14:creationId xmlns:p14="http://schemas.microsoft.com/office/powerpoint/2010/main" val="17818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overflow – more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Assumption: buffer overflow possible for buffer at heap</a:t>
            </a:r>
          </a:p>
          <a:p>
            <a:r>
              <a:rPr lang="en-US" sz="2400" dirty="0" smtClean="0"/>
              <a:t>Problem:</a:t>
            </a:r>
          </a:p>
          <a:p>
            <a:pPr lvl="1"/>
            <a:r>
              <a:rPr lang="en-US" sz="2000" dirty="0"/>
              <a:t>attacker needs to write his pointer to memory later used as </a:t>
            </a:r>
            <a:r>
              <a:rPr lang="en-US" sz="2000" dirty="0" smtClean="0"/>
              <a:t>jump</a:t>
            </a:r>
          </a:p>
          <a:p>
            <a:pPr lvl="1"/>
            <a:r>
              <a:rPr lang="en-US" sz="2000" dirty="0"/>
              <a:t>no return pointer (jump) is stored on heap (as was for stack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Different mechanism for misuse</a:t>
            </a:r>
          </a:p>
          <a:p>
            <a:pPr lvl="1"/>
            <a:r>
              <a:rPr lang="en-US" sz="2000" dirty="0" smtClean="0"/>
              <a:t>overwrite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 smtClean="0"/>
              <a:t> metadata (few bytes before allocated block)</a:t>
            </a:r>
          </a:p>
          <a:p>
            <a:pPr lvl="2"/>
            <a:r>
              <a:rPr lang="en-US" sz="1800" dirty="0" smtClean="0"/>
              <a:t>only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sz="1800" dirty="0"/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800" dirty="0"/>
              <a:t>,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used</a:t>
            </a:r>
            <a:r>
              <a:rPr lang="en-US" sz="1800" dirty="0"/>
              <a:t> can be </a:t>
            </a:r>
            <a:r>
              <a:rPr lang="en-US" sz="1800" dirty="0" smtClean="0"/>
              <a:t>manipulated</a:t>
            </a:r>
          </a:p>
          <a:p>
            <a:pPr lvl="2"/>
            <a:r>
              <a:rPr lang="en-US" sz="1800" dirty="0" smtClean="0"/>
              <a:t>fake header 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hdr</a:t>
            </a:r>
            <a:r>
              <a:rPr lang="en-US" sz="1800" dirty="0" smtClean="0"/>
              <a:t>) for fake block is created</a:t>
            </a:r>
          </a:p>
          <a:p>
            <a:pPr lvl="1"/>
            <a:r>
              <a:rPr lang="en-GB" sz="2000" dirty="0" smtClean="0"/>
              <a:t>let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unlink</a:t>
            </a:r>
            <a:r>
              <a:rPr lang="en-GB" sz="2000" dirty="0" smtClean="0"/>
              <a:t> function to be called (</a:t>
            </a:r>
            <a:r>
              <a:rPr lang="en-US" sz="2000" dirty="0" smtClean="0"/>
              <a:t>merge free blocks)</a:t>
            </a:r>
          </a:p>
          <a:p>
            <a:pPr lvl="2"/>
            <a:r>
              <a:rPr lang="en-US" sz="1800" dirty="0"/>
              <a:t>fake block is also merged during merge operation  </a:t>
            </a:r>
          </a:p>
          <a:p>
            <a:pPr lvl="2"/>
            <a:r>
              <a:rPr lang="en-GB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&gt;next-&gt;next-&gt;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7" name="Line Callout 2 6"/>
          <p:cNvSpPr/>
          <p:nvPr/>
        </p:nvSpPr>
        <p:spPr>
          <a:xfrm>
            <a:off x="166589" y="5949280"/>
            <a:ext cx="3600400" cy="576064"/>
          </a:xfrm>
          <a:prstGeom prst="borderCallout2">
            <a:avLst>
              <a:gd name="adj1" fmla="val 20073"/>
              <a:gd name="adj2" fmla="val 102742"/>
              <a:gd name="adj3" fmla="val 19962"/>
              <a:gd name="adj4" fmla="val 107220"/>
              <a:gd name="adj5" fmla="val -18219"/>
              <a:gd name="adj6" fmla="val 110698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 in stack that will be interpreted later as jump pointer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084168" y="6165304"/>
            <a:ext cx="2952328" cy="432048"/>
          </a:xfrm>
          <a:prstGeom prst="borderCallout2">
            <a:avLst>
              <a:gd name="adj1" fmla="val -18729"/>
              <a:gd name="adj2" fmla="val 16186"/>
              <a:gd name="adj3" fmla="val -58412"/>
              <a:gd name="adj4" fmla="val 15918"/>
              <a:gd name="adj5" fmla="val -91082"/>
              <a:gd name="adj6" fmla="val 15811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 of attacker’s code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Prevention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and prevent 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Protection </a:t>
            </a:r>
            <a:r>
              <a:rPr lang="en-GB" sz="2000" dirty="0"/>
              <a:t>on </a:t>
            </a:r>
            <a:r>
              <a:rPr lang="en-GB" sz="2000" dirty="0" smtClean="0"/>
              <a:t>the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source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code level</a:t>
            </a:r>
          </a:p>
          <a:p>
            <a:pPr lvl="1"/>
            <a:r>
              <a:rPr lang="en-US" sz="1800" dirty="0"/>
              <a:t>languages with/without implicit protection </a:t>
            </a:r>
            <a:endParaRPr lang="en-GB" sz="1800" dirty="0"/>
          </a:p>
          <a:p>
            <a:pPr lvl="2"/>
            <a:r>
              <a:rPr lang="en-GB" sz="1800" dirty="0"/>
              <a:t>containers/languages with array boundary checking </a:t>
            </a:r>
            <a:endParaRPr lang="en-GB" sz="1800" dirty="0" smtClean="0"/>
          </a:p>
          <a:p>
            <a:pPr lvl="1"/>
            <a:r>
              <a:rPr lang="en-US" sz="1800" dirty="0"/>
              <a:t>usage of safe alternatives to vulnerable </a:t>
            </a:r>
            <a:r>
              <a:rPr lang="en-US" sz="1800" dirty="0" smtClean="0"/>
              <a:t>function </a:t>
            </a:r>
            <a:r>
              <a:rPr lang="en-US" sz="1800" i="1" dirty="0" smtClean="0"/>
              <a:t>(this lecture)</a:t>
            </a:r>
            <a:endParaRPr lang="en-GB" sz="1800" i="1" dirty="0"/>
          </a:p>
          <a:p>
            <a:pPr lvl="2"/>
            <a:r>
              <a:rPr lang="en-GB" sz="1800" dirty="0"/>
              <a:t>vulnerable and safe functions for string manipulations </a:t>
            </a:r>
            <a:endParaRPr lang="en-GB" sz="1800" dirty="0" smtClean="0"/>
          </a:p>
          <a:p>
            <a:pPr lvl="1"/>
            <a:r>
              <a:rPr lang="en-US" sz="1800" dirty="0" smtClean="0"/>
              <a:t>proper </a:t>
            </a:r>
            <a:r>
              <a:rPr lang="en-US" sz="1800" dirty="0"/>
              <a:t>input checking </a:t>
            </a:r>
            <a:endParaRPr lang="en-GB" sz="1800" i="1" dirty="0"/>
          </a:p>
          <a:p>
            <a:pPr lvl="1"/>
            <a:r>
              <a:rPr lang="en-US" sz="1800" dirty="0" smtClean="0"/>
              <a:t>automatic detection by static and dynamic </a:t>
            </a:r>
            <a:r>
              <a:rPr lang="en-US" sz="1800" dirty="0" smtClean="0"/>
              <a:t>checkers</a:t>
            </a:r>
            <a:endParaRPr lang="en-US" sz="1800" i="1" dirty="0" smtClean="0"/>
          </a:p>
          <a:p>
            <a:pPr lvl="1"/>
            <a:r>
              <a:rPr lang="en-US" sz="1800" dirty="0" smtClean="0"/>
              <a:t>security testing, </a:t>
            </a:r>
            <a:r>
              <a:rPr lang="en-US" sz="1800" dirty="0" smtClean="0"/>
              <a:t>fuzzing</a:t>
            </a:r>
            <a:endParaRPr lang="en-GB" sz="1800" i="1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Protection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by compiler </a:t>
            </a:r>
            <a:r>
              <a:rPr lang="en-GB" sz="2000" dirty="0"/>
              <a:t>(+ compiler flags</a:t>
            </a:r>
            <a:r>
              <a:rPr lang="en-GB" sz="2000" dirty="0" smtClean="0"/>
              <a:t>) </a:t>
            </a:r>
            <a:r>
              <a:rPr lang="en-US" sz="2000" i="1" dirty="0"/>
              <a:t>(this lecture)</a:t>
            </a:r>
            <a:endParaRPr lang="en-GB" sz="2000" i="1" dirty="0"/>
          </a:p>
          <a:p>
            <a:pPr lvl="1"/>
            <a:r>
              <a:rPr lang="en-GB" sz="1800" dirty="0"/>
              <a:t>runtime checks introduced by compiler (stack protection</a:t>
            </a:r>
            <a:r>
              <a:rPr lang="en-GB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Protection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by execution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environment </a:t>
            </a:r>
            <a:r>
              <a:rPr lang="en-US" sz="2000" i="1" dirty="0"/>
              <a:t>(this lecture)</a:t>
            </a:r>
            <a:endParaRPr lang="en-US" sz="2000" i="1" dirty="0" smtClean="0"/>
          </a:p>
          <a:p>
            <a:pPr lvl="1"/>
            <a:r>
              <a:rPr lang="en-US" sz="1800" dirty="0" smtClean="0"/>
              <a:t>DEP, ASRL...</a:t>
            </a:r>
            <a:endParaRPr lang="en-GB" sz="18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write code securely (w.r.t. BO)</a:t>
            </a:r>
            <a:r>
              <a:rPr lang="en-US" dirty="0" smtClean="0"/>
              <a:t> 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Be aware of possibilities</a:t>
            </a:r>
            <a:r>
              <a:rPr lang="en-US" sz="2800" dirty="0" smtClean="0"/>
              <a:t> and principles</a:t>
            </a:r>
            <a:endParaRPr lang="cs-CZ" sz="2800" dirty="0" smtClean="0"/>
          </a:p>
          <a:p>
            <a:r>
              <a:rPr lang="cs-CZ" sz="2800" dirty="0" smtClean="0"/>
              <a:t>Never trust user</a:t>
            </a:r>
            <a:r>
              <a:rPr lang="en-US" sz="2800" dirty="0" smtClean="0"/>
              <a:t>’</a:t>
            </a:r>
            <a:r>
              <a:rPr lang="cs-CZ" sz="2800" dirty="0" smtClean="0"/>
              <a:t>s input, always check defensively</a:t>
            </a:r>
          </a:p>
          <a:p>
            <a:r>
              <a:rPr lang="en-US" sz="2800" dirty="0"/>
              <a:t>Use safe versions of string/memory </a:t>
            </a:r>
            <a:r>
              <a:rPr lang="en-US" sz="2800" dirty="0" smtClean="0"/>
              <a:t>functions</a:t>
            </a:r>
          </a:p>
          <a:p>
            <a:r>
              <a:rPr lang="en-GB" sz="2800" dirty="0"/>
              <a:t>Always provide a format string </a:t>
            </a:r>
            <a:r>
              <a:rPr lang="en-GB" sz="2800" dirty="0" smtClean="0"/>
              <a:t>argument</a:t>
            </a:r>
            <a:endParaRPr lang="en-US" sz="2800" dirty="0"/>
          </a:p>
          <a:p>
            <a:r>
              <a:rPr lang="en-US" sz="2800" dirty="0"/>
              <a:t>Use self-resizing strings (C++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::string</a:t>
            </a:r>
            <a:r>
              <a:rPr lang="en-US" sz="2800" dirty="0"/>
              <a:t>)</a:t>
            </a:r>
          </a:p>
          <a:p>
            <a:r>
              <a:rPr lang="en-US" sz="2800" dirty="0"/>
              <a:t>Use automatic bounds checking if possible</a:t>
            </a:r>
          </a:p>
          <a:p>
            <a:pPr lvl="1"/>
            <a:r>
              <a:rPr lang="en-US" sz="2400" dirty="0"/>
              <a:t>C++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::vector.at(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/>
              <a:t>instead of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vector[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7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write code securely (w.r.t. BO</a:t>
            </a:r>
            <a:r>
              <a:rPr lang="cs-CZ" dirty="0" smtClean="0"/>
              <a:t>)</a:t>
            </a:r>
            <a:r>
              <a:rPr lang="en-US" dirty="0" smtClean="0"/>
              <a:t>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Run application with lowest possible privileges</a:t>
            </a:r>
            <a:endParaRPr lang="en-GB" sz="2800" dirty="0"/>
          </a:p>
          <a:p>
            <a:r>
              <a:rPr lang="cs-CZ" sz="2800" dirty="0"/>
              <a:t>Let your code to be reviewed</a:t>
            </a:r>
          </a:p>
          <a:p>
            <a:r>
              <a:rPr lang="cs-CZ" sz="2800" dirty="0"/>
              <a:t>Use compiler-added protection </a:t>
            </a:r>
            <a:endParaRPr lang="en-US" sz="2800" dirty="0"/>
          </a:p>
          <a:p>
            <a:r>
              <a:rPr lang="en-US" sz="2800" dirty="0"/>
              <a:t>Use protection offered by platform (privileges, DEP, ASRL, sandboxing...)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Secure C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cs-CZ" dirty="0" smtClean="0"/>
              <a:t>ecure versions of </a:t>
            </a:r>
            <a:r>
              <a:rPr lang="en-US" dirty="0" smtClean="0"/>
              <a:t>commonly misused</a:t>
            </a:r>
            <a:r>
              <a:rPr lang="cs-CZ" dirty="0" smtClean="0"/>
              <a:t> functions</a:t>
            </a:r>
          </a:p>
          <a:p>
            <a:pPr lvl="1"/>
            <a:r>
              <a:rPr lang="en-GB" dirty="0" smtClean="0"/>
              <a:t>bounds </a:t>
            </a:r>
            <a:r>
              <a:rPr lang="en-GB" dirty="0"/>
              <a:t>checking for string handling </a:t>
            </a:r>
            <a:r>
              <a:rPr lang="en-GB" dirty="0" smtClean="0"/>
              <a:t>functions</a:t>
            </a:r>
          </a:p>
          <a:p>
            <a:pPr lvl="1"/>
            <a:r>
              <a:rPr lang="en-US" dirty="0" smtClean="0"/>
              <a:t>better error handling</a:t>
            </a:r>
            <a:endParaRPr lang="cs-CZ" dirty="0" smtClean="0"/>
          </a:p>
          <a:p>
            <a:r>
              <a:rPr lang="cs-CZ" dirty="0" smtClean="0"/>
              <a:t>Also added to new C standard </a:t>
            </a:r>
            <a:r>
              <a:rPr lang="en-GB" dirty="0" smtClean="0"/>
              <a:t>ISO/IEC 9899:2011</a:t>
            </a:r>
            <a:endParaRPr lang="en-US" sz="2000" dirty="0"/>
          </a:p>
          <a:p>
            <a:r>
              <a:rPr lang="en-US" sz="2400" dirty="0" smtClean="0"/>
              <a:t>Microsoft </a:t>
            </a:r>
            <a:r>
              <a:rPr lang="en-GB" sz="2400" dirty="0"/>
              <a:t>Security-Enhanced Versions of CRT Functions</a:t>
            </a:r>
          </a:p>
          <a:p>
            <a:pPr lvl="1"/>
            <a:r>
              <a:rPr lang="en-US" sz="2000" dirty="0" smtClean="0"/>
              <a:t>MSVC compiler issue </a:t>
            </a:r>
            <a:r>
              <a:rPr lang="en-US" sz="2000" dirty="0"/>
              <a:t>warning </a:t>
            </a:r>
            <a:r>
              <a:rPr lang="en-GB" sz="2000" dirty="0" smtClean="0"/>
              <a:t>C4996, </a:t>
            </a:r>
            <a:r>
              <a:rPr lang="en-US" sz="2000" dirty="0" smtClean="0"/>
              <a:t>more functions then in C11</a:t>
            </a:r>
            <a:endParaRPr lang="en-US" dirty="0" smtClean="0"/>
          </a:p>
          <a:p>
            <a:r>
              <a:rPr lang="cs-CZ" dirty="0" smtClean="0"/>
              <a:t>Secure C Library</a:t>
            </a:r>
          </a:p>
          <a:p>
            <a:pPr lvl="1"/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://docwiki.embarcadero.com/RADStudio/XE3/en/Secure_C_Library</a:t>
            </a:r>
            <a:endParaRPr lang="cs-CZ" sz="1800" dirty="0"/>
          </a:p>
          <a:p>
            <a:pPr lvl="1"/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msdn.microsoft.com/en-us/library/8ef0s5kh%28v=vs.80%29.aspx</a:t>
            </a:r>
            <a:endParaRPr lang="en-US" sz="1800" dirty="0" smtClean="0"/>
          </a:p>
          <a:p>
            <a:pPr lvl="1"/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msdn.microsoft.com/en-us/library/wd3wzwts%28v=vs.80%29.aspx</a:t>
            </a:r>
            <a:endParaRPr lang="cs-CZ" sz="1800" dirty="0"/>
          </a:p>
          <a:p>
            <a:pPr lvl="1"/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www.drdobbs.com/cpp/the-new-c-standard-explored/232901670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</a:t>
            </a:r>
            <a:r>
              <a:rPr lang="cs-CZ" dirty="0" smtClean="0"/>
              <a:t>library</a:t>
            </a:r>
            <a:r>
              <a:rPr lang="en-US" dirty="0" smtClean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Formatted input/output functions</a:t>
            </a:r>
          </a:p>
          <a:p>
            <a:pPr lvl="1"/>
            <a:r>
              <a:rPr lang="en-GB" sz="2000" b="1" dirty="0" err="1"/>
              <a:t>gets_s</a:t>
            </a:r>
            <a:endParaRPr lang="en-US" sz="2000" b="1" dirty="0" smtClean="0"/>
          </a:p>
          <a:p>
            <a:pPr lvl="1"/>
            <a:r>
              <a:rPr lang="en-US" sz="2000" b="1" dirty="0" err="1" smtClean="0"/>
              <a:t>scanf_s</a:t>
            </a:r>
            <a:r>
              <a:rPr lang="en-US" sz="2000" dirty="0"/>
              <a:t>, </a:t>
            </a:r>
            <a:r>
              <a:rPr lang="en-US" sz="2000" dirty="0" err="1" smtClean="0"/>
              <a:t>wscanf_s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fscanf_s</a:t>
            </a:r>
            <a:r>
              <a:rPr lang="en-US" sz="2000" dirty="0"/>
              <a:t>, </a:t>
            </a:r>
            <a:r>
              <a:rPr lang="en-US" sz="2000" dirty="0" err="1" smtClean="0"/>
              <a:t>fwscanf_s</a:t>
            </a:r>
            <a:r>
              <a:rPr lang="en-US" sz="2000" dirty="0" smtClean="0"/>
              <a:t>, </a:t>
            </a:r>
            <a:r>
              <a:rPr lang="en-US" sz="2000" dirty="0" err="1" smtClean="0"/>
              <a:t>sscanf_s</a:t>
            </a:r>
            <a:r>
              <a:rPr lang="en-US" sz="2000" dirty="0"/>
              <a:t>, </a:t>
            </a:r>
            <a:r>
              <a:rPr lang="en-US" sz="2000" dirty="0" err="1" smtClean="0"/>
              <a:t>swscanf_s</a:t>
            </a:r>
            <a:r>
              <a:rPr lang="en-US" sz="2000" dirty="0" smtClean="0"/>
              <a:t>, </a:t>
            </a:r>
            <a:r>
              <a:rPr lang="en-US" sz="2000" dirty="0" err="1"/>
              <a:t>vfscanf_s</a:t>
            </a:r>
            <a:r>
              <a:rPr lang="en-US" sz="2000" dirty="0"/>
              <a:t>, </a:t>
            </a:r>
            <a:r>
              <a:rPr lang="en-US" sz="2000" dirty="0" err="1" smtClean="0"/>
              <a:t>vfwscanf_s</a:t>
            </a:r>
            <a:r>
              <a:rPr lang="en-US" sz="2000" dirty="0" smtClean="0"/>
              <a:t>, </a:t>
            </a:r>
            <a:r>
              <a:rPr lang="en-US" sz="2000" dirty="0" err="1"/>
              <a:t>vscanf_s</a:t>
            </a:r>
            <a:r>
              <a:rPr lang="en-US" sz="2000" dirty="0"/>
              <a:t>, </a:t>
            </a:r>
            <a:r>
              <a:rPr lang="en-US" sz="2000" dirty="0" err="1" smtClean="0"/>
              <a:t>vwscanf_s</a:t>
            </a:r>
            <a:r>
              <a:rPr lang="en-US" sz="2000" dirty="0" smtClean="0"/>
              <a:t>, </a:t>
            </a:r>
            <a:r>
              <a:rPr lang="en-US" sz="2000" dirty="0" err="1"/>
              <a:t>vsscanf_s</a:t>
            </a:r>
            <a:r>
              <a:rPr lang="en-US" sz="2000" dirty="0"/>
              <a:t>, </a:t>
            </a:r>
            <a:r>
              <a:rPr lang="en-US" sz="2000" dirty="0" err="1" smtClean="0"/>
              <a:t>vswscanf_s</a:t>
            </a:r>
            <a:endParaRPr lang="en-US" sz="2000" dirty="0" smtClean="0"/>
          </a:p>
          <a:p>
            <a:pPr lvl="1"/>
            <a:r>
              <a:rPr lang="en-US" sz="2000" b="1" dirty="0" err="1"/>
              <a:t>fprintf_s</a:t>
            </a:r>
            <a:r>
              <a:rPr lang="en-US" sz="2000" dirty="0"/>
              <a:t>, </a:t>
            </a:r>
            <a:r>
              <a:rPr lang="en-US" sz="2000" dirty="0" err="1" smtClean="0"/>
              <a:t>fwprintf_s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printf_s</a:t>
            </a:r>
            <a:r>
              <a:rPr lang="en-US" sz="2000" dirty="0"/>
              <a:t>, </a:t>
            </a:r>
            <a:r>
              <a:rPr lang="en-US" sz="2000" dirty="0" err="1" smtClean="0"/>
              <a:t>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snprintf_s</a:t>
            </a:r>
            <a:r>
              <a:rPr lang="en-US" sz="2000" dirty="0"/>
              <a:t>, </a:t>
            </a:r>
            <a:r>
              <a:rPr lang="en-US" sz="2000" dirty="0" err="1" smtClean="0"/>
              <a:t>snwprintf_s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sprintf_s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swprintf_s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vfprintf_s</a:t>
            </a:r>
            <a:r>
              <a:rPr lang="en-US" sz="2000" dirty="0"/>
              <a:t>, </a:t>
            </a:r>
            <a:r>
              <a:rPr lang="en-US" sz="2000" dirty="0" err="1" smtClean="0"/>
              <a:t>vfwprintf_s</a:t>
            </a:r>
            <a:r>
              <a:rPr lang="en-US" sz="2000" dirty="0" smtClean="0"/>
              <a:t>, </a:t>
            </a:r>
            <a:r>
              <a:rPr lang="en-US" sz="2000" dirty="0" err="1"/>
              <a:t>vprintf_s</a:t>
            </a:r>
            <a:r>
              <a:rPr lang="en-US" sz="2000" dirty="0"/>
              <a:t>, </a:t>
            </a:r>
            <a:r>
              <a:rPr lang="en-US" sz="2000" dirty="0" err="1" smtClean="0"/>
              <a:t>vwprintf_s</a:t>
            </a:r>
            <a:r>
              <a:rPr lang="en-US" sz="2000" dirty="0" smtClean="0"/>
              <a:t>, </a:t>
            </a:r>
            <a:r>
              <a:rPr lang="en-US" sz="2000" dirty="0" err="1"/>
              <a:t>vsnprintf_s</a:t>
            </a:r>
            <a:r>
              <a:rPr lang="en-US" sz="2000" dirty="0"/>
              <a:t>, </a:t>
            </a:r>
            <a:r>
              <a:rPr lang="en-US" sz="2000" dirty="0" err="1" smtClean="0"/>
              <a:t>vsnwprintf_s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vsprintf_s</a:t>
            </a:r>
            <a:r>
              <a:rPr lang="en-US" sz="2000" dirty="0"/>
              <a:t>, </a:t>
            </a:r>
            <a:r>
              <a:rPr lang="en-US" sz="2000" dirty="0" err="1" smtClean="0"/>
              <a:t>vswprintf_s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functions take additional argument with buffer length   </a:t>
            </a:r>
          </a:p>
          <a:p>
            <a:r>
              <a:rPr lang="en-US" sz="2400" dirty="0" smtClean="0"/>
              <a:t>File-related functions</a:t>
            </a:r>
          </a:p>
          <a:p>
            <a:pPr lvl="1"/>
            <a:r>
              <a:rPr lang="en-US" sz="2000" dirty="0" err="1" smtClean="0"/>
              <a:t>tmpfile_s</a:t>
            </a:r>
            <a:r>
              <a:rPr lang="en-US" sz="2000" dirty="0" smtClean="0"/>
              <a:t>, </a:t>
            </a:r>
            <a:r>
              <a:rPr lang="en-US" sz="2000" dirty="0" err="1" smtClean="0"/>
              <a:t>tmpnam_s</a:t>
            </a:r>
            <a:r>
              <a:rPr lang="en-US" sz="2000" dirty="0" smtClean="0"/>
              <a:t>, </a:t>
            </a:r>
            <a:r>
              <a:rPr lang="en-US" sz="2000" dirty="0" err="1" smtClean="0"/>
              <a:t>fopen_s</a:t>
            </a:r>
            <a:r>
              <a:rPr lang="en-US" sz="2000" dirty="0" smtClean="0"/>
              <a:t>, </a:t>
            </a:r>
            <a:r>
              <a:rPr lang="en-US" sz="2000" dirty="0" err="1" smtClean="0"/>
              <a:t>freopen_s</a:t>
            </a:r>
            <a:endParaRPr lang="en-US" sz="2000" dirty="0" smtClean="0"/>
          </a:p>
          <a:p>
            <a:pPr lvl="2"/>
            <a:r>
              <a:rPr lang="en-US" sz="2000" dirty="0" smtClean="0"/>
              <a:t>takes pointer to resulting file handle as parameter</a:t>
            </a:r>
          </a:p>
          <a:p>
            <a:pPr lvl="2"/>
            <a:r>
              <a:rPr lang="en-US" sz="2000" dirty="0" smtClean="0"/>
              <a:t>return error code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31407" y="1613118"/>
            <a:ext cx="297709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sizeInCharacters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</a:t>
            </a:r>
            <a:r>
              <a:rPr lang="cs-CZ" dirty="0" smtClean="0"/>
              <a:t>library</a:t>
            </a:r>
            <a:r>
              <a:rPr lang="en-US" dirty="0" smtClean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Environment, utilities</a:t>
            </a:r>
          </a:p>
          <a:p>
            <a:pPr lvl="1"/>
            <a:r>
              <a:rPr lang="en-US" sz="2000" dirty="0" err="1"/>
              <a:t>getenv_s</a:t>
            </a:r>
            <a:r>
              <a:rPr lang="en-US" sz="2000" dirty="0"/>
              <a:t>, </a:t>
            </a:r>
            <a:r>
              <a:rPr lang="en-US" sz="2000" dirty="0" err="1" smtClean="0"/>
              <a:t>wgetenv_s</a:t>
            </a:r>
            <a:endParaRPr lang="en-US" sz="2000" dirty="0" smtClean="0"/>
          </a:p>
          <a:p>
            <a:pPr lvl="1"/>
            <a:r>
              <a:rPr lang="en-US" sz="2000" dirty="0" err="1" smtClean="0"/>
              <a:t>bsearch_s</a:t>
            </a:r>
            <a:r>
              <a:rPr lang="en-US" sz="2000" dirty="0"/>
              <a:t>, </a:t>
            </a:r>
            <a:r>
              <a:rPr lang="en-US" sz="2000" dirty="0" err="1" smtClean="0"/>
              <a:t>qsort_s</a:t>
            </a:r>
            <a:endParaRPr lang="en-US" sz="20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Memory copy functions</a:t>
            </a:r>
          </a:p>
          <a:p>
            <a:pPr lvl="1"/>
            <a:r>
              <a:rPr lang="en-GB" sz="2000" dirty="0" err="1" smtClean="0"/>
              <a:t>memcpy_s</a:t>
            </a:r>
            <a:r>
              <a:rPr lang="en-GB" sz="2000" dirty="0" smtClean="0"/>
              <a:t>, </a:t>
            </a:r>
            <a:r>
              <a:rPr lang="en-GB" sz="2000" dirty="0" err="1" smtClean="0"/>
              <a:t>memmove_s</a:t>
            </a:r>
            <a:r>
              <a:rPr lang="en-GB" sz="2000" dirty="0" smtClean="0"/>
              <a:t>, </a:t>
            </a:r>
            <a:r>
              <a:rPr lang="en-GB" sz="2000" dirty="0" err="1" smtClean="0"/>
              <a:t>strcpy_s</a:t>
            </a:r>
            <a:r>
              <a:rPr lang="en-GB" sz="2000" dirty="0"/>
              <a:t>, </a:t>
            </a:r>
            <a:r>
              <a:rPr lang="en-GB" sz="2000" dirty="0" err="1" smtClean="0"/>
              <a:t>wcscpy_s</a:t>
            </a:r>
            <a:r>
              <a:rPr lang="en-GB" sz="2000" dirty="0" smtClean="0"/>
              <a:t>,     </a:t>
            </a:r>
            <a:r>
              <a:rPr lang="en-GB" sz="2000" dirty="0" err="1"/>
              <a:t>strncpy_s</a:t>
            </a:r>
            <a:r>
              <a:rPr lang="en-GB" sz="2000" dirty="0"/>
              <a:t>, </a:t>
            </a:r>
            <a:r>
              <a:rPr lang="en-GB" sz="2000" dirty="0" err="1"/>
              <a:t>wcsncpy_s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US" sz="2400" dirty="0" smtClean="0"/>
              <a:t>Concatenation functions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strcat_s</a:t>
            </a:r>
            <a:r>
              <a:rPr lang="en-US" sz="2000" dirty="0"/>
              <a:t>, </a:t>
            </a:r>
            <a:r>
              <a:rPr lang="en-US" sz="2000" dirty="0" err="1" smtClean="0"/>
              <a:t>wcscat_s</a:t>
            </a:r>
            <a:r>
              <a:rPr lang="en-US" sz="2000" dirty="0" smtClean="0"/>
              <a:t>, </a:t>
            </a:r>
            <a:r>
              <a:rPr lang="en-US" sz="2000" dirty="0" err="1" smtClean="0"/>
              <a:t>strncat_s</a:t>
            </a:r>
            <a:r>
              <a:rPr lang="en-US" sz="2000" dirty="0"/>
              <a:t>, </a:t>
            </a:r>
            <a:r>
              <a:rPr lang="en-US" sz="2000" dirty="0" err="1"/>
              <a:t>wcsncat_s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Search functions</a:t>
            </a:r>
          </a:p>
          <a:p>
            <a:pPr lvl="1"/>
            <a:r>
              <a:rPr lang="en-US" sz="2000" dirty="0" err="1"/>
              <a:t>strtok_s</a:t>
            </a:r>
            <a:r>
              <a:rPr lang="en-US" sz="2000" dirty="0"/>
              <a:t>, </a:t>
            </a:r>
            <a:r>
              <a:rPr lang="en-US" sz="2000" dirty="0" err="1" smtClean="0"/>
              <a:t>wcstok_s</a:t>
            </a:r>
            <a:endParaRPr lang="en-US" sz="2000" dirty="0" smtClean="0"/>
          </a:p>
          <a:p>
            <a:r>
              <a:rPr lang="en-US" sz="2400" dirty="0" smtClean="0"/>
              <a:t>Time manipulation functions...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 </a:t>
            </a:r>
            <a:r>
              <a:rPr lang="en-GB" dirty="0" smtClean="0"/>
              <a:t>C/C++ </a:t>
            </a:r>
            <a:r>
              <a:rPr lang="en-GB" dirty="0"/>
              <a:t>Coding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CERT </a:t>
            </a:r>
            <a:r>
              <a:rPr lang="en-GB" sz="2400" dirty="0" smtClean="0"/>
              <a:t>C </a:t>
            </a:r>
            <a:r>
              <a:rPr lang="en-GB" sz="2400" dirty="0"/>
              <a:t>Coding </a:t>
            </a:r>
            <a:r>
              <a:rPr lang="en-GB" sz="2400" dirty="0" smtClean="0"/>
              <a:t>Standard</a:t>
            </a:r>
          </a:p>
          <a:p>
            <a:pPr lvl="1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www.securecoding.cert.org/confluence/display/seccode/CERT+C+Coding+Standard</a:t>
            </a:r>
            <a:endParaRPr lang="en-GB" sz="2000" dirty="0" smtClean="0"/>
          </a:p>
          <a:p>
            <a:r>
              <a:rPr lang="en-GB" sz="2400" dirty="0"/>
              <a:t>CERT </a:t>
            </a:r>
            <a:r>
              <a:rPr lang="en-GB" sz="2400" dirty="0" smtClean="0"/>
              <a:t>C</a:t>
            </a:r>
            <a:r>
              <a:rPr lang="en-GB" sz="2400" dirty="0"/>
              <a:t>++ Coding </a:t>
            </a:r>
            <a:r>
              <a:rPr lang="en-GB" sz="2400" dirty="0" smtClean="0"/>
              <a:t>Standard</a:t>
            </a:r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www.securecoding.cert.org/confluence/pages/viewpage.action?pageId=637</a:t>
            </a:r>
            <a:endParaRPr lang="en-GB" sz="2000" dirty="0" smtClean="0"/>
          </a:p>
          <a:p>
            <a:r>
              <a:rPr lang="en-US" sz="2400" dirty="0" err="1" smtClean="0"/>
              <a:t>Cern</a:t>
            </a:r>
            <a:r>
              <a:rPr lang="en-US" sz="2400" dirty="0" smtClean="0"/>
              <a:t> secure coding recommendation for C</a:t>
            </a:r>
          </a:p>
          <a:p>
            <a:pPr lvl="1"/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security.web.cern.ch/security/recommendations/en/codetools/c.shtml</a:t>
            </a:r>
            <a:endParaRPr lang="en-US" sz="2000" dirty="0" smtClean="0"/>
          </a:p>
          <a:p>
            <a:r>
              <a:rPr lang="en-US" sz="2400" dirty="0" smtClean="0"/>
              <a:t>Smashing the stack in 2011</a:t>
            </a:r>
          </a:p>
          <a:p>
            <a:pPr lvl="1"/>
            <a:r>
              <a:rPr lang="en-US" sz="2000" dirty="0">
                <a:hlinkClick r:id="rId5"/>
              </a:rPr>
              <a:t>https://paulmakowski.wordpress.com/2011/01/25/smashing-the-stack-in-2011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Preventions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 Compiler security flags - </a:t>
            </a:r>
            <a:r>
              <a:rPr lang="en-GB" dirty="0"/>
              <a:t>/RTC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Microsoft’s  MSVC in Visual Studio</a:t>
            </a:r>
          </a:p>
          <a:p>
            <a:pPr lvl="1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msdn.microsoft.com/en-us/library/aa290051%28v=vs.71%29.aspx</a:t>
            </a:r>
            <a:endParaRPr lang="en-GB" sz="1600" dirty="0" smtClean="0"/>
          </a:p>
          <a:p>
            <a:r>
              <a:rPr lang="en-US" sz="2000" dirty="0" smtClean="0"/>
              <a:t>Nice overview of available protections</a:t>
            </a:r>
          </a:p>
          <a:p>
            <a:pPr lvl="1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msdn.microsoft.com/en-us/library/bb430720.aspx</a:t>
            </a:r>
            <a:endParaRPr lang="en-US" sz="1600" dirty="0" smtClean="0"/>
          </a:p>
          <a:p>
            <a:r>
              <a:rPr lang="en-US" sz="2000" dirty="0"/>
              <a:t>Visual Studio </a:t>
            </a:r>
            <a:r>
              <a:rPr lang="en-US" sz="2000" dirty="0">
                <a:sym typeface="Symbol"/>
              </a:rPr>
              <a:t> Configuration properties  </a:t>
            </a:r>
            <a:r>
              <a:rPr lang="en-US" sz="2000" dirty="0" smtClean="0">
                <a:sym typeface="Symbol"/>
              </a:rPr>
              <a:t>C/C++  All options</a:t>
            </a:r>
            <a:endParaRPr lang="en-US" sz="2000" dirty="0" smtClean="0"/>
          </a:p>
          <a:p>
            <a:r>
              <a:rPr lang="en-US" sz="2000" dirty="0" smtClean="0"/>
              <a:t>Run-time checks</a:t>
            </a:r>
            <a:endParaRPr lang="en-GB" sz="2000" dirty="0" smtClean="0"/>
          </a:p>
          <a:p>
            <a:pPr lvl="1"/>
            <a:r>
              <a:rPr lang="en-GB" sz="1800" dirty="0" smtClean="0"/>
              <a:t>/</a:t>
            </a:r>
            <a:r>
              <a:rPr lang="en-GB" sz="1800" dirty="0" err="1" smtClean="0"/>
              <a:t>RTCu</a:t>
            </a:r>
            <a:r>
              <a:rPr lang="en-GB" sz="1800" dirty="0" smtClean="0"/>
              <a:t> switch</a:t>
            </a:r>
          </a:p>
          <a:p>
            <a:pPr lvl="2"/>
            <a:r>
              <a:rPr lang="en-US" sz="1800" dirty="0"/>
              <a:t>uninitialized variables check</a:t>
            </a:r>
          </a:p>
          <a:p>
            <a:pPr lvl="1"/>
            <a:r>
              <a:rPr lang="en-GB" sz="1800" dirty="0"/>
              <a:t>/</a:t>
            </a:r>
            <a:r>
              <a:rPr lang="en-GB" sz="1800" dirty="0" smtClean="0"/>
              <a:t>RTCs switch</a:t>
            </a:r>
            <a:endParaRPr lang="en-GB" sz="1800" dirty="0"/>
          </a:p>
          <a:p>
            <a:pPr lvl="2"/>
            <a:r>
              <a:rPr lang="en-US" sz="1800" dirty="0" smtClean="0"/>
              <a:t>stack </a:t>
            </a:r>
            <a:r>
              <a:rPr lang="en-US" sz="1800" dirty="0"/>
              <a:t>protection (</a:t>
            </a:r>
            <a:r>
              <a:rPr lang="en-GB" sz="1800" dirty="0"/>
              <a:t>stack pointer verification</a:t>
            </a:r>
            <a:r>
              <a:rPr lang="en-US" sz="1800" dirty="0"/>
              <a:t>)</a:t>
            </a:r>
          </a:p>
          <a:p>
            <a:pPr lvl="2"/>
            <a:r>
              <a:rPr lang="en-GB" sz="1800" dirty="0"/>
              <a:t>initialization of local variables to a nonzero value</a:t>
            </a:r>
          </a:p>
          <a:p>
            <a:pPr lvl="2"/>
            <a:r>
              <a:rPr lang="en-GB" sz="1800" dirty="0" smtClean="0"/>
              <a:t>detect </a:t>
            </a:r>
            <a:r>
              <a:rPr lang="en-GB" sz="1800" dirty="0"/>
              <a:t>overruns and </a:t>
            </a:r>
            <a:r>
              <a:rPr lang="en-GB" sz="1800" dirty="0" err="1"/>
              <a:t>underruns</a:t>
            </a:r>
            <a:r>
              <a:rPr lang="en-GB" sz="1800" dirty="0"/>
              <a:t> of local variables such as </a:t>
            </a:r>
            <a:r>
              <a:rPr lang="en-GB" sz="1800" dirty="0" smtClean="0"/>
              <a:t>arrays</a:t>
            </a:r>
            <a:endParaRPr lang="en-GB" sz="1800" dirty="0"/>
          </a:p>
          <a:p>
            <a:pPr lvl="1"/>
            <a:r>
              <a:rPr lang="en-GB" sz="1800" dirty="0"/>
              <a:t>/RTC1 </a:t>
            </a:r>
            <a:r>
              <a:rPr lang="en-GB" sz="1800" dirty="0" smtClean="0"/>
              <a:t>== </a:t>
            </a:r>
            <a:r>
              <a:rPr lang="en-GB" sz="1800" dirty="0"/>
              <a:t>/</a:t>
            </a:r>
            <a:r>
              <a:rPr lang="en-GB" sz="1800" dirty="0" err="1" smtClean="0"/>
              <a:t>RTCsu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Compiler security flags - </a:t>
            </a:r>
            <a:r>
              <a:rPr lang="en-GB" dirty="0" smtClean="0"/>
              <a:t>/GS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/GS switch </a:t>
            </a:r>
            <a:r>
              <a:rPr lang="en-US" sz="2400" dirty="0" smtClean="0"/>
              <a:t>(added from 2003)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msdn.microsoft.com/en-us/library/8dbf701c.aspx</a:t>
            </a:r>
            <a:endParaRPr lang="en-US" sz="2000" dirty="0" smtClean="0"/>
          </a:p>
          <a:p>
            <a:pPr lvl="1"/>
            <a:r>
              <a:rPr lang="en-US" sz="2000" dirty="0" smtClean="0"/>
              <a:t>multiple different protections against buffer overflow</a:t>
            </a:r>
          </a:p>
          <a:p>
            <a:pPr lvl="1"/>
            <a:r>
              <a:rPr lang="en-US" sz="2000" dirty="0" smtClean="0"/>
              <a:t>mostly focused on stack protection</a:t>
            </a:r>
            <a:endParaRPr lang="en-US" sz="2000" dirty="0"/>
          </a:p>
          <a:p>
            <a:r>
              <a:rPr lang="en-US" sz="2400" dirty="0" smtClean="0"/>
              <a:t>/GS protects:</a:t>
            </a:r>
          </a:p>
          <a:p>
            <a:pPr lvl="1"/>
            <a:r>
              <a:rPr lang="en-US" sz="2000" dirty="0" smtClean="0"/>
              <a:t>return address of function</a:t>
            </a:r>
          </a:p>
          <a:p>
            <a:pPr lvl="1"/>
            <a:r>
              <a:rPr lang="en-US" sz="2000" dirty="0" smtClean="0"/>
              <a:t>address of exception handler</a:t>
            </a:r>
          </a:p>
          <a:p>
            <a:pPr lvl="1"/>
            <a:r>
              <a:rPr lang="en-US" sz="2000" dirty="0" smtClean="0"/>
              <a:t>vulnerable function parameters (arguments)</a:t>
            </a:r>
          </a:p>
          <a:p>
            <a:pPr lvl="1"/>
            <a:r>
              <a:rPr lang="en-US" sz="2000" dirty="0" smtClean="0"/>
              <a:t>some of the local buffers (GS buffers)</a:t>
            </a:r>
          </a:p>
          <a:p>
            <a:r>
              <a:rPr lang="en-US" sz="2400" dirty="0"/>
              <a:t>/GS </a:t>
            </a:r>
            <a:r>
              <a:rPr lang="en-US" sz="2400" dirty="0" smtClean="0"/>
              <a:t>protection is (automatically) added </a:t>
            </a:r>
            <a:r>
              <a:rPr lang="en-US" sz="2400" dirty="0"/>
              <a:t>only when needed</a:t>
            </a:r>
          </a:p>
          <a:p>
            <a:pPr lvl="1"/>
            <a:r>
              <a:rPr lang="en-US" sz="2000" dirty="0"/>
              <a:t>to limit performance </a:t>
            </a:r>
            <a:r>
              <a:rPr lang="en-US" sz="2000" dirty="0" smtClean="0"/>
              <a:t>impact, decided by compiler (/GS rules)</a:t>
            </a:r>
          </a:p>
          <a:p>
            <a:pPr lvl="1"/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GB" sz="2000" b="1" dirty="0" err="1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strict_gs_check</a:t>
            </a:r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(on) </a:t>
            </a:r>
            <a:r>
              <a:rPr lang="en-US" sz="2000" dirty="0" smtClean="0"/>
              <a:t>- </a:t>
            </a:r>
            <a:r>
              <a:rPr lang="en-US" sz="2000" dirty="0"/>
              <a:t>enforce </a:t>
            </a:r>
            <a:r>
              <a:rPr lang="en-US" sz="2000" dirty="0" smtClean="0"/>
              <a:t>strict rules </a:t>
            </a:r>
            <a:r>
              <a:rPr lang="en-US" sz="2000" dirty="0"/>
              <a:t>application 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8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871663"/>
            <a:ext cx="3384376" cy="4149725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randomized </a:t>
            </a:r>
            <a:r>
              <a:rPr lang="en-US" sz="2000" dirty="0"/>
              <a:t>cookie between local variables and return address</a:t>
            </a:r>
          </a:p>
          <a:p>
            <a:pPr lvl="1"/>
            <a:r>
              <a:rPr lang="en-US" sz="2000" dirty="0"/>
              <a:t>function prolog (add security cookie) </a:t>
            </a:r>
          </a:p>
          <a:p>
            <a:pPr lvl="1"/>
            <a:r>
              <a:rPr lang="en-US" sz="2000" dirty="0"/>
              <a:t>and epilog (check cookie)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5122" name="Picture 2" descr="D:\Documents\Obrázky\Programming\stack5_canar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76672"/>
            <a:ext cx="721189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6406207"/>
            <a:ext cx="726487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515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Security </a:t>
            </a:r>
            <a:r>
              <a:rPr lang="en-US" dirty="0" smtClean="0"/>
              <a:t>cookie (‘canary’) -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/GS Security </a:t>
            </a:r>
            <a:r>
              <a:rPr lang="en-US" sz="2000" dirty="0"/>
              <a:t>cookie</a:t>
            </a:r>
          </a:p>
          <a:p>
            <a:pPr lvl="1"/>
            <a:r>
              <a:rPr lang="en-US" sz="1800" dirty="0"/>
              <a:t>random DWORD </a:t>
            </a:r>
            <a:r>
              <a:rPr lang="en-US" sz="1800" dirty="0" smtClean="0"/>
              <a:t>number generated at program start</a:t>
            </a:r>
          </a:p>
          <a:p>
            <a:pPr lvl="1"/>
            <a:r>
              <a:rPr lang="en-US" sz="1800" dirty="0" smtClean="0"/>
              <a:t>master cookie stored in </a:t>
            </a:r>
            <a:r>
              <a:rPr lang="en-GB" sz="1800" dirty="0" smtClean="0"/>
              <a:t>.</a:t>
            </a:r>
            <a:r>
              <a:rPr lang="en-GB" sz="1800" dirty="0"/>
              <a:t>data section of </a:t>
            </a:r>
            <a:r>
              <a:rPr lang="en-GB" sz="1800" dirty="0" smtClean="0"/>
              <a:t>loaded </a:t>
            </a:r>
            <a:r>
              <a:rPr lang="en-GB" sz="1800" dirty="0"/>
              <a:t>module</a:t>
            </a:r>
            <a:endParaRPr lang="en-US" sz="1800" dirty="0"/>
          </a:p>
          <a:p>
            <a:pPr lvl="1"/>
            <a:r>
              <a:rPr lang="en-US" sz="1800" dirty="0" err="1"/>
              <a:t>xored</a:t>
            </a:r>
            <a:r>
              <a:rPr lang="en-US" sz="1800" dirty="0"/>
              <a:t> with function return </a:t>
            </a:r>
            <a:r>
              <a:rPr lang="en-US" sz="1800" dirty="0" smtClean="0"/>
              <a:t>address (pointer encoding)</a:t>
            </a:r>
          </a:p>
          <a:p>
            <a:pPr lvl="1"/>
            <a:r>
              <a:rPr lang="en-US" sz="1800" dirty="0" smtClean="0"/>
              <a:t>corruption results in jump to undefined value</a:t>
            </a:r>
          </a:p>
          <a:p>
            <a:r>
              <a:rPr lang="en-GB" sz="2000" dirty="0"/>
              <a:t>__</a:t>
            </a:r>
            <a:r>
              <a:rPr lang="en-GB" sz="2000" dirty="0" err="1"/>
              <a:t>security_init_cookie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http://msdn.microsoft.com/en-us/library/ms235362.aspx</a:t>
            </a:r>
            <a:endParaRPr lang="en-US" sz="1800" dirty="0"/>
          </a:p>
          <a:p>
            <a:pPr lvl="1"/>
            <a:endParaRPr lang="en-GB" sz="1800" dirty="0"/>
          </a:p>
          <a:p>
            <a:pPr lvl="1"/>
            <a:endParaRPr lang="en-US" sz="18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189115" y="4401686"/>
            <a:ext cx="36263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 after /GS</a:t>
            </a:r>
            <a:endParaRPr lang="en-GB" b="1" dirty="0" smtClean="0"/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address</a:t>
            </a:r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316" y="4473694"/>
            <a:ext cx="362631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 without /GS</a:t>
            </a:r>
            <a:endParaRPr lang="en-GB" b="1" dirty="0" smtClean="0"/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address</a:t>
            </a:r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</p:spTree>
    <p:extLst>
      <p:ext uri="{BB962C8B-B14F-4D97-AF65-F5344CB8AC3E}">
        <p14:creationId xmlns:p14="http://schemas.microsoft.com/office/powerpoint/2010/main" val="38597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buffers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Buffers </a:t>
            </a:r>
            <a:r>
              <a:rPr lang="en-US" dirty="0"/>
              <a:t>with special protection added</a:t>
            </a:r>
            <a:endParaRPr lang="en-GB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msdn.microsoft.com/en-us/library/8dbf701c.aspx</a:t>
            </a:r>
            <a:endParaRPr lang="en-US" dirty="0" smtClean="0"/>
          </a:p>
          <a:p>
            <a:pPr lvl="1"/>
            <a:r>
              <a:rPr lang="en-US" dirty="0" smtClean="0"/>
              <a:t>automatically and heuristically selected by compiler</a:t>
            </a:r>
          </a:p>
          <a:p>
            <a:r>
              <a:rPr lang="en-US" dirty="0" smtClean="0"/>
              <a:t>Applies to:</a:t>
            </a:r>
            <a:endParaRPr lang="en-GB" dirty="0" smtClean="0"/>
          </a:p>
          <a:p>
            <a:pPr lvl="1"/>
            <a:r>
              <a:rPr lang="en-GB" dirty="0" smtClean="0"/>
              <a:t>array larger </a:t>
            </a:r>
            <a:r>
              <a:rPr lang="en-GB" dirty="0"/>
              <a:t>than 4 bytes, </a:t>
            </a:r>
            <a:r>
              <a:rPr lang="en-GB" dirty="0" smtClean="0"/>
              <a:t>more </a:t>
            </a:r>
            <a:r>
              <a:rPr lang="en-GB" dirty="0"/>
              <a:t>than two elements, </a:t>
            </a:r>
            <a:r>
              <a:rPr lang="en-GB" dirty="0" smtClean="0"/>
              <a:t>element </a:t>
            </a:r>
            <a:r>
              <a:rPr lang="en-GB" dirty="0"/>
              <a:t>type </a:t>
            </a:r>
            <a:r>
              <a:rPr lang="en-GB" dirty="0" smtClean="0"/>
              <a:t>is </a:t>
            </a:r>
            <a:r>
              <a:rPr lang="en-GB" dirty="0"/>
              <a:t>not </a:t>
            </a:r>
            <a:r>
              <a:rPr lang="en-GB" dirty="0" smtClean="0"/>
              <a:t>pointer type</a:t>
            </a:r>
            <a:endParaRPr lang="en-GB" dirty="0"/>
          </a:p>
          <a:p>
            <a:pPr lvl="1"/>
            <a:r>
              <a:rPr lang="en-GB" dirty="0" smtClean="0"/>
              <a:t>data </a:t>
            </a:r>
            <a:r>
              <a:rPr lang="en-GB" dirty="0"/>
              <a:t>structure </a:t>
            </a:r>
            <a:r>
              <a:rPr lang="en-GB" dirty="0" smtClean="0"/>
              <a:t>with size more </a:t>
            </a:r>
            <a:r>
              <a:rPr lang="en-GB" dirty="0"/>
              <a:t>than 8 </a:t>
            </a:r>
            <a:r>
              <a:rPr lang="en-GB" dirty="0" smtClean="0"/>
              <a:t>bytes with no pointers</a:t>
            </a:r>
            <a:endParaRPr lang="en-GB" dirty="0"/>
          </a:p>
          <a:p>
            <a:pPr lvl="1"/>
            <a:r>
              <a:rPr lang="en-GB" dirty="0" smtClean="0"/>
              <a:t>buffer </a:t>
            </a:r>
            <a:r>
              <a:rPr lang="en-GB" dirty="0"/>
              <a:t>allocated by using the </a:t>
            </a:r>
            <a:r>
              <a:rPr lang="en-GB" dirty="0" smtClean="0"/>
              <a:t>_</a:t>
            </a:r>
            <a:r>
              <a:rPr lang="en-GB" dirty="0" err="1" smtClean="0"/>
              <a:t>alloca</a:t>
            </a:r>
            <a:r>
              <a:rPr lang="en-GB" dirty="0" smtClean="0"/>
              <a:t> function</a:t>
            </a:r>
            <a:endParaRPr lang="en-GB" dirty="0"/>
          </a:p>
          <a:p>
            <a:pPr lvl="2"/>
            <a:r>
              <a:rPr lang="en-US" dirty="0" smtClean="0"/>
              <a:t>stack-based dynamic allocation</a:t>
            </a:r>
            <a:endParaRPr lang="en-GB" dirty="0"/>
          </a:p>
          <a:p>
            <a:pPr lvl="1"/>
            <a:r>
              <a:rPr lang="en-GB" dirty="0" smtClean="0"/>
              <a:t>any class </a:t>
            </a:r>
            <a:r>
              <a:rPr lang="en-GB" dirty="0"/>
              <a:t>or structure </a:t>
            </a:r>
            <a:r>
              <a:rPr lang="en-GB" dirty="0" smtClean="0"/>
              <a:t>with GS buffer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3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vulnerable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Protection of function’s vulnerable parameters</a:t>
            </a:r>
          </a:p>
          <a:p>
            <a:pPr lvl="1"/>
            <a:r>
              <a:rPr lang="en-GB" sz="2000" dirty="0" smtClean="0"/>
              <a:t>parameters passed </a:t>
            </a:r>
            <a:r>
              <a:rPr lang="en-GB" sz="2000" dirty="0"/>
              <a:t>into </a:t>
            </a:r>
            <a:r>
              <a:rPr lang="en-GB" sz="2000" dirty="0" smtClean="0"/>
              <a:t>function</a:t>
            </a:r>
          </a:p>
          <a:p>
            <a:pPr lvl="1"/>
            <a:r>
              <a:rPr lang="en-GB" sz="2000" dirty="0" smtClean="0"/>
              <a:t>copy </a:t>
            </a:r>
            <a:r>
              <a:rPr lang="en-GB" sz="2000" dirty="0"/>
              <a:t>of vulnerable parameters (during </a:t>
            </a:r>
            <a:r>
              <a:rPr lang="en-GB" sz="2000" dirty="0" err="1"/>
              <a:t>fnc’s</a:t>
            </a:r>
            <a:r>
              <a:rPr lang="en-GB" sz="2000" dirty="0"/>
              <a:t> </a:t>
            </a:r>
            <a:r>
              <a:rPr lang="en-GB" sz="2000" dirty="0" err="1"/>
              <a:t>prolog</a:t>
            </a:r>
            <a:r>
              <a:rPr lang="en-GB" sz="2000" dirty="0"/>
              <a:t>) placed below the storage area for any other </a:t>
            </a:r>
            <a:r>
              <a:rPr lang="en-GB" sz="2000" dirty="0" smtClean="0"/>
              <a:t>buffers</a:t>
            </a:r>
          </a:p>
          <a:p>
            <a:pPr lvl="1"/>
            <a:r>
              <a:rPr lang="en-US" sz="2000" dirty="0" smtClean="0"/>
              <a:t>variables prone to buffer overflow are put on higher address so their overflow will not overwrite other local variables</a:t>
            </a:r>
            <a:endParaRPr lang="en-GB" sz="2000" dirty="0" smtClean="0"/>
          </a:p>
          <a:p>
            <a:r>
              <a:rPr lang="en-US" sz="2400" dirty="0"/>
              <a:t>Applies to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pPr lvl="1"/>
            <a:r>
              <a:rPr lang="en-GB" sz="2000" dirty="0" smtClean="0"/>
              <a:t>pointer</a:t>
            </a:r>
          </a:p>
          <a:p>
            <a:pPr lvl="1"/>
            <a:r>
              <a:rPr lang="en-GB" sz="2000" dirty="0" smtClean="0"/>
              <a:t>C</a:t>
            </a:r>
            <a:r>
              <a:rPr lang="en-GB" sz="2000" dirty="0"/>
              <a:t>++ </a:t>
            </a:r>
            <a:r>
              <a:rPr lang="en-GB" sz="2000" dirty="0" smtClean="0"/>
              <a:t>reference</a:t>
            </a:r>
          </a:p>
          <a:p>
            <a:pPr lvl="1"/>
            <a:r>
              <a:rPr lang="en-GB" sz="2000" dirty="0" smtClean="0"/>
              <a:t>C-structure containing pointer</a:t>
            </a:r>
          </a:p>
          <a:p>
            <a:pPr lvl="1"/>
            <a:r>
              <a:rPr lang="en-GB" sz="2000" dirty="0" smtClean="0"/>
              <a:t>GS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/GS protection bulletproof?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if pointer to buffer allocated in X is passed into function Y?</a:t>
            </a:r>
          </a:p>
          <a:p>
            <a:pPr lvl="1"/>
            <a:r>
              <a:rPr lang="en-US" dirty="0"/>
              <a:t>Return address of X can be overwritten in 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320480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</a:t>
            </a:r>
            <a:r>
              <a:rPr lang="en-GB" sz="1600" i="1" dirty="0" smtClean="0"/>
              <a:t>address (of Y == X)</a:t>
            </a:r>
            <a:endParaRPr lang="en-GB" sz="1600" i="1" dirty="0"/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pic>
        <p:nvPicPr>
          <p:cNvPr id="7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58908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11560" y="3717032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</a:t>
            </a:r>
            <a:r>
              <a:rPr lang="en-GB" sz="1600" i="1" dirty="0" smtClean="0"/>
              <a:t>address (of X)</a:t>
            </a:r>
            <a:endParaRPr lang="en-GB" sz="1600" i="1" dirty="0"/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4673" y="241914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3951" y="436336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164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9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what is NOT protected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/GS compiler option does not protect against all buffer overrun security </a:t>
            </a:r>
            <a:r>
              <a:rPr lang="en-GB" dirty="0" smtClean="0"/>
              <a:t>attacks</a:t>
            </a:r>
          </a:p>
          <a:p>
            <a:r>
              <a:rPr lang="en-US" dirty="0" smtClean="0"/>
              <a:t>Corruption of address in </a:t>
            </a:r>
            <a:r>
              <a:rPr lang="en-US" dirty="0" err="1" smtClean="0"/>
              <a:t>vtable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(table of addresses for virtual methods)</a:t>
            </a:r>
            <a:endParaRPr lang="en-GB" dirty="0" smtClean="0"/>
          </a:p>
          <a:p>
            <a:r>
              <a:rPr lang="en-GB" dirty="0" smtClean="0"/>
              <a:t>Example: buffer </a:t>
            </a:r>
            <a:r>
              <a:rPr lang="en-GB" dirty="0"/>
              <a:t>and a </a:t>
            </a:r>
            <a:r>
              <a:rPr lang="en-GB" dirty="0" err="1"/>
              <a:t>vtable</a:t>
            </a:r>
            <a:r>
              <a:rPr lang="en-GB" dirty="0"/>
              <a:t> in an object, a buffer overrun could corrupt the </a:t>
            </a:r>
            <a:r>
              <a:rPr lang="en-GB" dirty="0" err="1" smtClean="0"/>
              <a:t>vtable</a:t>
            </a:r>
            <a:endParaRPr lang="en-GB" dirty="0" smtClean="0"/>
          </a:p>
          <a:p>
            <a:r>
              <a:rPr lang="en-US" dirty="0" smtClean="0"/>
              <a:t>Functions with variable arguments list (...)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more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Compiler Security Checks In Depth (MS)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http://msdn.microsoft.com/en-us/library/aa290051%28v=vs.71%29.aspx</a:t>
            </a:r>
            <a:endParaRPr lang="en-GB" sz="2000" dirty="0"/>
          </a:p>
          <a:p>
            <a:r>
              <a:rPr lang="en-US" sz="2400" dirty="0" smtClean="0"/>
              <a:t>/GS </a:t>
            </a:r>
            <a:r>
              <a:rPr lang="en-US" sz="2400" dirty="0"/>
              <a:t>cookie effectiveness (MS)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blogs.technet.com/b/srd/archive/2009/03/16/gs-cookie-protection-effectiveness-and-limitations.aspx</a:t>
            </a:r>
            <a:endParaRPr lang="en-GB" sz="2000" dirty="0" smtClean="0"/>
          </a:p>
          <a:p>
            <a:r>
              <a:rPr lang="en-GB" sz="2400" dirty="0"/>
              <a:t>Windows ISV Software Security </a:t>
            </a:r>
            <a:r>
              <a:rPr lang="en-GB" sz="2400" dirty="0" err="1"/>
              <a:t>Defenses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http://msdn.microsoft.com/en-us/library/bb430720.aspx</a:t>
            </a:r>
            <a:endParaRPr lang="en-GB" sz="2000" dirty="0"/>
          </a:p>
          <a:p>
            <a:r>
              <a:rPr lang="en-US" sz="2400" dirty="0" smtClean="0"/>
              <a:t>How to bypass /GS cookie</a:t>
            </a:r>
          </a:p>
          <a:p>
            <a:pPr lvl="1"/>
            <a:r>
              <a:rPr lang="en-US" sz="2000" dirty="0">
                <a:hlinkClick r:id="rId5"/>
              </a:rPr>
              <a:t>https://www.corelan.be/index.php/2009/09/21/exploit-writing-tutorial-part-6-bypassing-stack-cookies-safeseh-hw-dep-and-aslr/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7306"/>
            <a:ext cx="8229600" cy="792088"/>
          </a:xfrm>
        </p:spPr>
        <p:txBody>
          <a:bodyPr/>
          <a:lstStyle/>
          <a:p>
            <a:r>
              <a:rPr lang="en-US" dirty="0" smtClean="0"/>
              <a:t>Process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Obrázky\Programming\stack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6804"/>
            <a:ext cx="6840760" cy="55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630932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596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compiler - </a:t>
            </a:r>
            <a:r>
              <a:rPr lang="en-US" dirty="0" err="1" smtClean="0"/>
              <a:t>StackGuard</a:t>
            </a:r>
            <a:r>
              <a:rPr lang="en-US" dirty="0" smtClean="0"/>
              <a:t> &amp; </a:t>
            </a:r>
            <a:r>
              <a:rPr lang="en-GB" dirty="0" err="1" smtClean="0"/>
              <a:t>ProPolice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StackGuard</a:t>
            </a:r>
            <a:r>
              <a:rPr lang="en-US" dirty="0" smtClean="0"/>
              <a:t> released in 1997 as extension to GCC</a:t>
            </a:r>
          </a:p>
          <a:p>
            <a:pPr lvl="1"/>
            <a:r>
              <a:rPr lang="en-US" dirty="0" smtClean="0"/>
              <a:t>but never included as official buffer overflow protection</a:t>
            </a:r>
          </a:p>
          <a:p>
            <a:r>
              <a:rPr lang="en-GB" dirty="0"/>
              <a:t>GCC Stack-Smashing Protector (</a:t>
            </a:r>
            <a:r>
              <a:rPr lang="en-GB" dirty="0" err="1"/>
              <a:t>ProPolice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patch to GCC 3.x</a:t>
            </a:r>
          </a:p>
          <a:p>
            <a:pPr lvl="1"/>
            <a:r>
              <a:rPr lang="en-US" dirty="0" smtClean="0"/>
              <a:t>included in GCC 4.1 release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-protector </a:t>
            </a:r>
            <a:r>
              <a:rPr lang="en-GB" dirty="0" smtClean="0"/>
              <a:t>(string protection only)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-protector-all </a:t>
            </a:r>
            <a:r>
              <a:rPr lang="en-GB" dirty="0" smtClean="0"/>
              <a:t>(protection </a:t>
            </a:r>
            <a:r>
              <a:rPr lang="en-GB" dirty="0"/>
              <a:t>of all </a:t>
            </a:r>
            <a:r>
              <a:rPr lang="en-GB" dirty="0" smtClean="0"/>
              <a:t>types)</a:t>
            </a:r>
          </a:p>
          <a:p>
            <a:pPr lvl="1"/>
            <a:r>
              <a:rPr lang="en-US" dirty="0" smtClean="0"/>
              <a:t>on some systems enabled by default (</a:t>
            </a:r>
            <a:r>
              <a:rPr lang="en-US" dirty="0" err="1" smtClean="0"/>
              <a:t>OpenBSD</a:t>
            </a:r>
            <a:r>
              <a:rPr lang="en-US" dirty="0" smtClean="0"/>
              <a:t>)</a:t>
            </a:r>
          </a:p>
          <a:p>
            <a:pPr lvl="2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-stack-protector </a:t>
            </a:r>
            <a:r>
              <a:rPr lang="en-GB" dirty="0" smtClean="0"/>
              <a:t>(disable protection)</a:t>
            </a:r>
            <a:endParaRPr lang="en-GB" dirty="0"/>
          </a:p>
          <a:p>
            <a:pPr lvl="2"/>
            <a:endParaRPr lang="en-GB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US" dirty="0" smtClean="0"/>
              <a:t>compiler &amp; </a:t>
            </a:r>
            <a:r>
              <a:rPr lang="en-GB" dirty="0" err="1" smtClean="0"/>
              <a:t>ProPolice</a:t>
            </a:r>
            <a:r>
              <a:rPr lang="en-GB" dirty="0" smtClean="0"/>
              <a:t>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6146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916832"/>
            <a:ext cx="763111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486916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67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-stack-protector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7170" name="Picture 2" descr="D:\Documents\School\PX_SecureProgramming\01_BufferOverflow\gcc_ssp_no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465789" cy="42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5940152" y="4509120"/>
            <a:ext cx="3036143" cy="1958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092" y="2827276"/>
            <a:ext cx="6069360" cy="792088"/>
          </a:xfrm>
        </p:spPr>
        <p:txBody>
          <a:bodyPr/>
          <a:lstStyle/>
          <a:p>
            <a:r>
              <a:rPr lang="en-US" sz="2800" dirty="0"/>
              <a:t>GCC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8194" name="Picture 2" descr="D:\Documents\School\PX_SecureProgramming\01_BufferOverflow\gcc_ssp_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62000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6864449" y="2420888"/>
            <a:ext cx="2244055" cy="14472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3728" y="2348880"/>
            <a:ext cx="4740721" cy="7956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51720" y="4653136"/>
            <a:ext cx="6264696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bypass stack protection?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</a:p>
          <a:p>
            <a:pPr lvl="1"/>
            <a:r>
              <a:rPr lang="en-US" dirty="0" smtClean="0"/>
              <a:t>long-term running of daemon on server </a:t>
            </a:r>
          </a:p>
          <a:p>
            <a:pPr lvl="1"/>
            <a:r>
              <a:rPr lang="en-US" dirty="0" smtClean="0"/>
              <a:t>no exchange of cookie between calls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security cookie by one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second call to change only the return address</a:t>
            </a:r>
          </a:p>
          <a:p>
            <a:pPr lvl="1"/>
            <a:r>
              <a:rPr lang="en-US" dirty="0" smtClean="0"/>
              <a:t>cookie is now known and can be incorporated into stack-smashing data</a:t>
            </a:r>
          </a:p>
          <a:p>
            <a:pPr lvl="1"/>
            <a:r>
              <a:rPr lang="en-US" dirty="0" smtClean="0"/>
              <a:t>or change cookie so return address will change to attacker target (is </a:t>
            </a:r>
            <a:r>
              <a:rPr lang="en-US" dirty="0" err="1" smtClean="0"/>
              <a:t>xored</a:t>
            </a:r>
            <a:r>
              <a:rPr lang="en-US" dirty="0" smtClean="0"/>
              <a:t> to return address!)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Promising technique with low </a:t>
            </a:r>
            <a:r>
              <a:rPr lang="en-US" sz="2400" dirty="0" smtClean="0"/>
              <a:t>overhead</a:t>
            </a:r>
          </a:p>
          <a:p>
            <a:r>
              <a:rPr lang="en-US" sz="2400" dirty="0" smtClean="0"/>
              <a:t>Classic CFI (2005), Modular </a:t>
            </a:r>
            <a:r>
              <a:rPr lang="en-US" sz="2400" dirty="0"/>
              <a:t>CFI (2014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/>
              <a:t>avg</a:t>
            </a:r>
            <a:r>
              <a:rPr lang="en-US" sz="2000" dirty="0" smtClean="0"/>
              <a:t> </a:t>
            </a:r>
            <a:r>
              <a:rPr lang="en-US" sz="2000" dirty="0"/>
              <a:t>5% </a:t>
            </a:r>
            <a:r>
              <a:rPr lang="en-US" sz="2000" dirty="0" smtClean="0"/>
              <a:t>impact, 12% in worst case</a:t>
            </a:r>
          </a:p>
          <a:p>
            <a:pPr lvl="1"/>
            <a:r>
              <a:rPr lang="en-US" sz="2000" dirty="0" smtClean="0"/>
              <a:t>part </a:t>
            </a:r>
            <a:r>
              <a:rPr lang="en-US" sz="2000" dirty="0"/>
              <a:t>of LLVM compiler </a:t>
            </a:r>
            <a:r>
              <a:rPr lang="en-US" sz="2000" dirty="0" smtClean="0"/>
              <a:t>(but only </a:t>
            </a:r>
            <a:r>
              <a:rPr lang="en-US" sz="2000" dirty="0"/>
              <a:t>for </a:t>
            </a:r>
            <a:r>
              <a:rPr lang="en-US" sz="2000" dirty="0" smtClean="0"/>
              <a:t>C)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Analysis of source code to establish control-flow graph (which </a:t>
            </a:r>
            <a:r>
              <a:rPr lang="en-US" sz="2400" dirty="0" err="1" smtClean="0"/>
              <a:t>fnc</a:t>
            </a:r>
            <a:r>
              <a:rPr lang="en-US" sz="2400" dirty="0" smtClean="0"/>
              <a:t> can call what other </a:t>
            </a:r>
            <a:r>
              <a:rPr lang="en-US" sz="2400" dirty="0" err="1" smtClean="0"/>
              <a:t>fnc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Assign shared labels between valid caller X and </a:t>
            </a:r>
            <a:r>
              <a:rPr lang="en-US" sz="2400" dirty="0" err="1" smtClean="0"/>
              <a:t>callee</a:t>
            </a:r>
            <a:r>
              <a:rPr lang="en-US" sz="2400" dirty="0" smtClean="0"/>
              <a:t> 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returning into function X, shared label is checked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Return to other function not permitted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class.coursera.org/softwaresec-002/lecture/view?lecture_id=49</a:t>
            </a:r>
            <a:endParaRPr lang="en-US" sz="2000" dirty="0" smtClean="0"/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protections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Execution Prevention (DEP)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i="1" dirty="0"/>
              <a:t>Motto: When boundary between code and data blurs (buffer overflow, SQL </a:t>
            </a:r>
            <a:r>
              <a:rPr lang="en-US" sz="2800" i="1" dirty="0" smtClean="0"/>
              <a:t>injection…) then exploitation </a:t>
            </a:r>
            <a:r>
              <a:rPr lang="en-US" sz="2800" i="1" dirty="0"/>
              <a:t>might be possible. </a:t>
            </a:r>
          </a:p>
          <a:p>
            <a:r>
              <a:rPr lang="en-GB" dirty="0" smtClean="0"/>
              <a:t>Data </a:t>
            </a:r>
            <a:r>
              <a:rPr lang="en-GB" dirty="0"/>
              <a:t>Execution Prevention (DEP) </a:t>
            </a:r>
            <a:endParaRPr lang="en-GB" dirty="0" smtClean="0"/>
          </a:p>
          <a:p>
            <a:pPr lvl="1"/>
            <a:r>
              <a:rPr lang="en-US" dirty="0" smtClean="0"/>
              <a:t>prevents application to execute code from non-executable memory region</a:t>
            </a:r>
          </a:p>
          <a:p>
            <a:pPr lvl="1"/>
            <a:r>
              <a:rPr lang="en-US" dirty="0"/>
              <a:t>available in modern operating systems </a:t>
            </a:r>
            <a:endParaRPr lang="en-US" dirty="0" smtClean="0"/>
          </a:p>
          <a:p>
            <a:pPr lvl="2"/>
            <a:r>
              <a:rPr lang="en-US" dirty="0" smtClean="0"/>
              <a:t>Linux kernel &gt; </a:t>
            </a:r>
            <a:r>
              <a:rPr lang="en-GB" dirty="0"/>
              <a:t>2.6.8</a:t>
            </a:r>
            <a:r>
              <a:rPr lang="en-US" dirty="0" smtClean="0"/>
              <a:t>, </a:t>
            </a:r>
            <a:r>
              <a:rPr lang="en-US" dirty="0" err="1" smtClean="0"/>
              <a:t>WinXP</a:t>
            </a:r>
            <a:r>
              <a:rPr lang="en-US" dirty="0" smtClean="0"/>
              <a:t> SP2, </a:t>
            </a:r>
            <a:r>
              <a:rPr lang="en-US" dirty="0"/>
              <a:t>Mac </a:t>
            </a:r>
            <a:r>
              <a:rPr lang="en-US" dirty="0" smtClean="0"/>
              <a:t>OS X, </a:t>
            </a:r>
            <a:r>
              <a:rPr lang="en-US" dirty="0" err="1"/>
              <a:t>iOS</a:t>
            </a:r>
            <a:r>
              <a:rPr lang="en-US" dirty="0"/>
              <a:t>, </a:t>
            </a:r>
            <a:r>
              <a:rPr lang="en-US" dirty="0" smtClean="0"/>
              <a:t>Android</a:t>
            </a:r>
            <a:endParaRPr lang="en-US" dirty="0"/>
          </a:p>
          <a:p>
            <a:pPr lvl="1"/>
            <a:r>
              <a:rPr lang="en-GB" dirty="0" smtClean="0"/>
              <a:t>difference between ‘hardware’ and ‘software’ based DEP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Supported </a:t>
            </a:r>
            <a:r>
              <a:rPr lang="en-GB" sz="2400" dirty="0"/>
              <a:t>from AMD64 and Intel Pentium </a:t>
            </a:r>
            <a:r>
              <a:rPr lang="en-GB" sz="2400" dirty="0" smtClean="0"/>
              <a:t>4</a:t>
            </a:r>
          </a:p>
          <a:p>
            <a:pPr lvl="1"/>
            <a:r>
              <a:rPr lang="en-US" sz="2000" dirty="0" smtClean="0"/>
              <a:t>OS must add support of this feature (around 2004)</a:t>
            </a:r>
            <a:endParaRPr lang="en-US" sz="2000" dirty="0"/>
          </a:p>
          <a:p>
            <a:r>
              <a:rPr lang="en-US" sz="2400" dirty="0"/>
              <a:t>CPU marks memory page as non-executable </a:t>
            </a:r>
            <a:endParaRPr lang="en-US" sz="2400" dirty="0" smtClean="0"/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significant bit (63th) in page table entry </a:t>
            </a:r>
            <a:r>
              <a:rPr lang="en-US" sz="2000" dirty="0" smtClean="0"/>
              <a:t>(</a:t>
            </a:r>
            <a:r>
              <a:rPr lang="en-US" sz="2000" dirty="0"/>
              <a:t>NX </a:t>
            </a:r>
            <a:r>
              <a:rPr lang="en-US" sz="2000" dirty="0" smtClean="0"/>
              <a:t>bit)</a:t>
            </a:r>
          </a:p>
          <a:p>
            <a:pPr lvl="1"/>
            <a:r>
              <a:rPr lang="en-US" sz="2000" dirty="0" smtClean="0"/>
              <a:t>0 == execute</a:t>
            </a:r>
            <a:r>
              <a:rPr lang="en-US" sz="2000" dirty="0"/>
              <a:t>, 1 </a:t>
            </a:r>
            <a:r>
              <a:rPr lang="en-US" sz="2000" dirty="0" smtClean="0"/>
              <a:t>== data-only (non-executable)</a:t>
            </a:r>
          </a:p>
          <a:p>
            <a:r>
              <a:rPr lang="en-US" sz="2400" dirty="0" smtClean="0"/>
              <a:t>Protection typically against buffer overflows</a:t>
            </a:r>
          </a:p>
          <a:p>
            <a:r>
              <a:rPr lang="en-US" sz="2400" dirty="0" smtClean="0"/>
              <a:t>Cannot protect against all attacks!</a:t>
            </a:r>
          </a:p>
          <a:p>
            <a:pPr lvl="1"/>
            <a:r>
              <a:rPr lang="en-US" sz="2000" dirty="0" smtClean="0"/>
              <a:t>e.g., code </a:t>
            </a:r>
            <a:r>
              <a:rPr lang="en-GB" sz="2000" dirty="0" smtClean="0"/>
              <a:t>compiled </a:t>
            </a:r>
            <a:r>
              <a:rPr lang="en-GB" sz="2000" dirty="0"/>
              <a:t>at </a:t>
            </a:r>
            <a:r>
              <a:rPr lang="en-GB" sz="2000" dirty="0" smtClean="0"/>
              <a:t>runtime (produced by JIT compiler) must have both instructions and data in executable page</a:t>
            </a:r>
          </a:p>
          <a:p>
            <a:pPr lvl="1"/>
            <a:r>
              <a:rPr lang="en-US" sz="2000" dirty="0" smtClean="0"/>
              <a:t>attacker redirect execution to generated code (JIT spray)</a:t>
            </a:r>
          </a:p>
          <a:p>
            <a:pPr lvl="1"/>
            <a:r>
              <a:rPr lang="en-US" sz="2000" dirty="0" smtClean="0"/>
              <a:t>used to bypass Adobe PDF and Flash security features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Unrelated to NX bit (no CPU support required)</a:t>
            </a:r>
            <a:endParaRPr lang="en-GB" dirty="0" smtClean="0"/>
          </a:p>
          <a:p>
            <a:r>
              <a:rPr lang="en-US" dirty="0" smtClean="0"/>
              <a:t>When exception is raised, OS checks if exception handling routine pointer is in executable area</a:t>
            </a:r>
          </a:p>
          <a:p>
            <a:pPr lvl="1"/>
            <a:r>
              <a:rPr lang="en-GB" dirty="0"/>
              <a:t>Microsoft’s Safe Structured Exception </a:t>
            </a:r>
            <a:r>
              <a:rPr lang="en-GB" dirty="0" smtClean="0"/>
              <a:t>Handling</a:t>
            </a:r>
            <a:endParaRPr lang="en-US" dirty="0" smtClean="0"/>
          </a:p>
          <a:p>
            <a:r>
              <a:rPr lang="en-US" dirty="0" smtClean="0"/>
              <a:t>Software DEP is not preventing general execution in non-executable pages</a:t>
            </a:r>
          </a:p>
          <a:p>
            <a:pPr lvl="1"/>
            <a:r>
              <a:rPr lang="en-US" dirty="0" smtClean="0"/>
              <a:t>different form of protection than hardware DEP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74" y="385474"/>
            <a:ext cx="8229600" cy="792088"/>
          </a:xfrm>
        </p:spPr>
        <p:txBody>
          <a:bodyPr/>
          <a:lstStyle/>
          <a:p>
            <a:r>
              <a:rPr lang="en-US" dirty="0" smtClean="0"/>
              <a:t>Stack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3074" name="Picture 2" descr="D:\Documents\Obrázky\Programming\stac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" y="1298456"/>
            <a:ext cx="88700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1042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</a:t>
            </a:r>
            <a:r>
              <a:rPr lang="en-GB" dirty="0" smtClean="0"/>
              <a:t>programming (ROP) 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Return-into-library technique (Solar </a:t>
            </a:r>
            <a:r>
              <a:rPr lang="en-GB" sz="2400" dirty="0" smtClean="0"/>
              <a:t>Designer, 1997</a:t>
            </a:r>
            <a:r>
              <a:rPr lang="en-GB" sz="24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seclists.org/bugtraq/1997/Aug/63</a:t>
            </a:r>
            <a:endParaRPr lang="en-US" sz="2000" dirty="0"/>
          </a:p>
          <a:p>
            <a:pPr lvl="1"/>
            <a:r>
              <a:rPr lang="en-US" sz="2000" dirty="0" smtClean="0"/>
              <a:t>method for bypassing DEP</a:t>
            </a:r>
          </a:p>
          <a:p>
            <a:pPr lvl="1"/>
            <a:r>
              <a:rPr lang="en-US" sz="2000" dirty="0" smtClean="0"/>
              <a:t>no write of attacker’s code to stack (as is marked by DEP)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function return address is replaced by pointer of selected standard library function instead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library function arguments are also replaced according to attackers needs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function return will result in execution of library function with given arguments </a:t>
            </a:r>
          </a:p>
          <a:p>
            <a:r>
              <a:rPr lang="en-US" sz="2400" dirty="0" smtClean="0"/>
              <a:t>Example: system call wrappers like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system()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</a:t>
            </a:r>
            <a:r>
              <a:rPr lang="en-GB" dirty="0" smtClean="0"/>
              <a:t>programming (ROP)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 smtClean="0"/>
              <a:t>But 64-bit hardware introduced different calling convention</a:t>
            </a:r>
          </a:p>
          <a:p>
            <a:pPr lvl="1"/>
            <a:r>
              <a:rPr lang="en-US" sz="1800" dirty="0" smtClean="0"/>
              <a:t>first arguments to function are passed in CPU registers instead of via stack</a:t>
            </a:r>
          </a:p>
          <a:p>
            <a:pPr lvl="1"/>
            <a:r>
              <a:rPr lang="en-US" sz="1800" dirty="0" smtClean="0"/>
              <a:t>harder to mount </a:t>
            </a:r>
            <a:r>
              <a:rPr lang="en-GB" sz="1800" dirty="0" smtClean="0"/>
              <a:t>return-into-library attack</a:t>
            </a:r>
          </a:p>
          <a:p>
            <a:r>
              <a:rPr lang="en-GB" sz="2000" dirty="0" smtClean="0"/>
              <a:t>Borrowed code chunks</a:t>
            </a:r>
            <a:endParaRPr lang="en-GB" sz="2000" dirty="0"/>
          </a:p>
          <a:p>
            <a:pPr lvl="1"/>
            <a:r>
              <a:rPr lang="en-GB" sz="1800" dirty="0" smtClean="0"/>
              <a:t>attacker tries to find instruction </a:t>
            </a:r>
            <a:r>
              <a:rPr lang="en-GB" sz="1800" dirty="0"/>
              <a:t>sequences </a:t>
            </a:r>
            <a:r>
              <a:rPr lang="en-GB" sz="1800" dirty="0" smtClean="0"/>
              <a:t>from any function that </a:t>
            </a:r>
            <a:r>
              <a:rPr lang="en-GB" sz="1800" dirty="0"/>
              <a:t>pop values from the stack into </a:t>
            </a:r>
            <a:r>
              <a:rPr lang="en-GB" sz="1800" dirty="0" smtClean="0"/>
              <a:t>registers</a:t>
            </a:r>
          </a:p>
          <a:p>
            <a:pPr lvl="1"/>
            <a:r>
              <a:rPr lang="en-US" sz="1800" dirty="0" smtClean="0"/>
              <a:t>necessary arguments are inserted into registers</a:t>
            </a:r>
          </a:p>
          <a:p>
            <a:pPr lvl="1"/>
            <a:r>
              <a:rPr lang="en-GB" sz="1800" dirty="0"/>
              <a:t>return-into-library </a:t>
            </a:r>
            <a:r>
              <a:rPr lang="en-GB" sz="1800" dirty="0" smtClean="0"/>
              <a:t>attack is then executed as before</a:t>
            </a:r>
          </a:p>
          <a:p>
            <a:r>
              <a:rPr lang="en-US" sz="2000" dirty="0" smtClean="0"/>
              <a:t>Return-oriented programming extends previous technique</a:t>
            </a:r>
          </a:p>
          <a:p>
            <a:pPr lvl="1"/>
            <a:r>
              <a:rPr lang="en-US" sz="1800" dirty="0" smtClean="0"/>
              <a:t>multiple borrowed code chunks (gadgets) connected to execute Turing-complete functionality (</a:t>
            </a:r>
            <a:r>
              <a:rPr lang="en-GB" sz="1800" dirty="0" err="1" smtClean="0"/>
              <a:t>Shacham</a:t>
            </a:r>
            <a:r>
              <a:rPr lang="en-GB" sz="1800" dirty="0" smtClean="0"/>
              <a:t>, 2007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automated search for gadgets possible by </a:t>
            </a:r>
            <a:r>
              <a:rPr lang="en-GB" sz="1800" dirty="0" err="1" smtClean="0"/>
              <a:t>ROPgadget</a:t>
            </a:r>
            <a:r>
              <a:rPr lang="en-GB" sz="1800" dirty="0" smtClean="0"/>
              <a:t> </a:t>
            </a:r>
            <a:endParaRPr lang="en-GB" sz="1800" dirty="0" smtClean="0">
              <a:hlinkClick r:id="rId2"/>
            </a:endParaRPr>
          </a:p>
          <a:p>
            <a:pPr lvl="1"/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www.youtube.com/watch?v=a8_fDdWB2-M</a:t>
            </a:r>
            <a:endParaRPr lang="en-GB" sz="1800" dirty="0" smtClean="0"/>
          </a:p>
          <a:p>
            <a:pPr lvl="1"/>
            <a:r>
              <a:rPr lang="en-US" sz="1800" dirty="0" smtClean="0"/>
              <a:t>partially defended by ASLR (but information leakage)</a:t>
            </a:r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</a:t>
            </a:r>
            <a:r>
              <a:rPr lang="en-US" dirty="0" smtClean="0"/>
              <a:t>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technique (IEEE S&amp;P 2014)</a:t>
            </a:r>
          </a:p>
          <a:p>
            <a:pPr lvl="1"/>
            <a:r>
              <a:rPr lang="en-US" dirty="0" smtClean="0"/>
              <a:t>Randomization assumed</a:t>
            </a:r>
          </a:p>
          <a:p>
            <a:pPr lvl="1"/>
            <a:r>
              <a:rPr lang="en-US" dirty="0" smtClean="0"/>
              <a:t>But no re-randomization on restart if server crash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leak for reading the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gadgets at runtime to affect write()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Dump binary to find gadgets (same as before)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90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749282" cy="792088"/>
          </a:xfrm>
        </p:spPr>
        <p:txBody>
          <a:bodyPr/>
          <a:lstStyle/>
          <a:p>
            <a:r>
              <a:rPr lang="en-GB" sz="2800" dirty="0"/>
              <a:t>Address Space Layout Randomization (ASLR)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 smtClean="0"/>
              <a:t>Random reposition of executable base, stack, heap and libraries address in process’s address space </a:t>
            </a:r>
          </a:p>
          <a:p>
            <a:pPr lvl="1"/>
            <a:r>
              <a:rPr lang="en-US" sz="2000" dirty="0"/>
              <a:t>aim is to prevent exploit to reliably jump to required address</a:t>
            </a:r>
          </a:p>
          <a:p>
            <a:pPr lvl="1"/>
            <a:r>
              <a:rPr lang="en-US" sz="2000" dirty="0" smtClean="0"/>
              <a:t>performed every time a process is executed</a:t>
            </a:r>
          </a:p>
          <a:p>
            <a:pPr lvl="1"/>
            <a:r>
              <a:rPr lang="en-US" sz="2000" dirty="0" smtClean="0"/>
              <a:t>random offset added to otherwise fixed address</a:t>
            </a:r>
          </a:p>
          <a:p>
            <a:pPr lvl="1"/>
            <a:r>
              <a:rPr lang="en-US" sz="2000" dirty="0" smtClean="0"/>
              <a:t>entropy of random offset is important (</a:t>
            </a:r>
            <a:r>
              <a:rPr lang="en-US" sz="2000" dirty="0" err="1" smtClean="0"/>
              <a:t>bruteforce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Applies to program and also dynamic libraries </a:t>
            </a:r>
          </a:p>
          <a:p>
            <a:r>
              <a:rPr lang="en-US" sz="2400" dirty="0" smtClean="0"/>
              <a:t>Introduced by </a:t>
            </a:r>
            <a:r>
              <a:rPr lang="en-US" sz="2400" dirty="0" err="1" smtClean="0"/>
              <a:t>Memco</a:t>
            </a:r>
            <a:r>
              <a:rPr lang="en-US" sz="2400" dirty="0" smtClean="0"/>
              <a:t> software (1997)</a:t>
            </a:r>
          </a:p>
          <a:p>
            <a:pPr lvl="1"/>
            <a:r>
              <a:rPr lang="en-US" sz="2000" dirty="0" smtClean="0"/>
              <a:t>fully implemented in Linux </a:t>
            </a:r>
            <a:r>
              <a:rPr lang="en-US" sz="2000" dirty="0" err="1" smtClean="0"/>
              <a:t>PaX</a:t>
            </a:r>
            <a:r>
              <a:rPr lang="en-US" sz="2000" dirty="0" smtClean="0"/>
              <a:t> patch (2001)</a:t>
            </a:r>
          </a:p>
          <a:p>
            <a:pPr lvl="1"/>
            <a:r>
              <a:rPr lang="en-US" sz="2000" dirty="0" smtClean="0"/>
              <a:t>MS Windows Vista, enabled </a:t>
            </a:r>
            <a:r>
              <a:rPr lang="en-US" sz="2000" dirty="0"/>
              <a:t>by default (2007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MS Windows  8, improved entropy (2012)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ASLR – how much entropy?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 smtClean="0"/>
              <a:t>Usually depends on available memory</a:t>
            </a:r>
          </a:p>
          <a:p>
            <a:pPr lvl="1"/>
            <a:r>
              <a:rPr lang="en-US" sz="1800" dirty="0" smtClean="0"/>
              <a:t>possible attack combination with enforced low-memory situation</a:t>
            </a:r>
          </a:p>
          <a:p>
            <a:r>
              <a:rPr lang="en-US" sz="2000" dirty="0" smtClean="0"/>
              <a:t>Linux </a:t>
            </a:r>
            <a:r>
              <a:rPr lang="en-US" sz="2000" dirty="0" err="1"/>
              <a:t>PaX</a:t>
            </a:r>
            <a:r>
              <a:rPr lang="en-US" sz="2000" dirty="0"/>
              <a:t> patch (2001)</a:t>
            </a:r>
            <a:endParaRPr lang="en-US" sz="2400" dirty="0"/>
          </a:p>
          <a:p>
            <a:pPr lvl="1"/>
            <a:r>
              <a:rPr lang="en-US" sz="1800" dirty="0"/>
              <a:t>around 24 bits entropy</a:t>
            </a:r>
          </a:p>
          <a:p>
            <a:r>
              <a:rPr lang="en-US" sz="2000" dirty="0"/>
              <a:t>MS Windows </a:t>
            </a:r>
            <a:r>
              <a:rPr lang="en-US" sz="2000" dirty="0" smtClean="0"/>
              <a:t>Vista (2007)</a:t>
            </a:r>
            <a:endParaRPr lang="en-US" sz="2000" dirty="0"/>
          </a:p>
          <a:p>
            <a:pPr lvl="1"/>
            <a:r>
              <a:rPr lang="en-US" sz="1800" dirty="0" smtClean="0"/>
              <a:t>heap only around 5-7 bits entropy</a:t>
            </a:r>
          </a:p>
          <a:p>
            <a:pPr lvl="1"/>
            <a:r>
              <a:rPr lang="en-US" sz="1800" dirty="0" smtClean="0"/>
              <a:t>stack 13-14 bits </a:t>
            </a:r>
            <a:r>
              <a:rPr lang="en-US" sz="1800" dirty="0"/>
              <a:t>entropy </a:t>
            </a:r>
          </a:p>
          <a:p>
            <a:pPr lvl="1"/>
            <a:r>
              <a:rPr lang="en-US" sz="1800" dirty="0" smtClean="0"/>
              <a:t>code 8 bits entropy</a:t>
            </a:r>
          </a:p>
          <a:p>
            <a:pPr lvl="1"/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www.blackhat.com/presentations/bh-dc-07/Whitehouse/Presentation/bh-dc-07-Whitehouse.pdf</a:t>
            </a:r>
            <a:endParaRPr lang="en-US" sz="1800" dirty="0"/>
          </a:p>
          <a:p>
            <a:r>
              <a:rPr lang="en-US" sz="2000" dirty="0"/>
              <a:t>MS Windows  8 (2012)</a:t>
            </a:r>
          </a:p>
          <a:p>
            <a:pPr lvl="1"/>
            <a:r>
              <a:rPr lang="en-US" sz="1800" dirty="0"/>
              <a:t>additional </a:t>
            </a:r>
            <a:r>
              <a:rPr lang="en-US" sz="1800" dirty="0" smtClean="0"/>
              <a:t>entropy, </a:t>
            </a:r>
            <a:r>
              <a:rPr lang="en-GB" sz="1800" dirty="0"/>
              <a:t>Lagged Fibonacci </a:t>
            </a:r>
            <a:r>
              <a:rPr lang="en-GB" sz="1800" dirty="0" smtClean="0"/>
              <a:t>Generator, registry </a:t>
            </a:r>
            <a:r>
              <a:rPr lang="en-GB" sz="1800" dirty="0"/>
              <a:t>keys, TPM, Time, ACPI, </a:t>
            </a:r>
            <a:r>
              <a:rPr lang="en-GB" sz="1800" dirty="0" smtClean="0"/>
              <a:t>new </a:t>
            </a:r>
            <a:r>
              <a:rPr lang="en-GB" sz="1800" dirty="0" err="1"/>
              <a:t>rdrand</a:t>
            </a:r>
            <a:r>
              <a:rPr lang="en-GB" sz="1800" dirty="0"/>
              <a:t> CPU </a:t>
            </a:r>
            <a:r>
              <a:rPr lang="en-GB" sz="1800" dirty="0" smtClean="0"/>
              <a:t>instruction</a:t>
            </a:r>
          </a:p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media.blackhat.com/bh-us-12/Briefings/M_Miller/BH_US_12_Miller_Exploit_Mitigation_Slides.pdf</a:t>
            </a:r>
            <a:endParaRPr lang="en-US" sz="14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ASRL entropy in MS </a:t>
            </a:r>
            <a:r>
              <a:rPr lang="en-US" dirty="0"/>
              <a:t>Windows  </a:t>
            </a:r>
            <a:r>
              <a:rPr lang="en-US" dirty="0" smtClean="0"/>
              <a:t>7&amp;8 </a:t>
            </a:r>
            <a:r>
              <a:rPr lang="en-US" dirty="0"/>
              <a:t>(2012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School\PX_SecureProgramming\01_BufferOverflow\ASRL_entropy_win7an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7845" cy="49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 smtClean="0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73" r="-1766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6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DEP&amp;ASRL – MSVC compilation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45226" cy="4149725"/>
          </a:xfrm>
        </p:spPr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/NXCOMPAT (on by default)</a:t>
            </a:r>
          </a:p>
          <a:p>
            <a:pPr lvl="1"/>
            <a:r>
              <a:rPr lang="en-US" sz="2000" dirty="0"/>
              <a:t>program is compatible with hardware DEP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/SAFESEH (on by default, only 32bit programs)</a:t>
            </a:r>
          </a:p>
          <a:p>
            <a:pPr marL="704850" lvl="2" indent="-342900">
              <a:buClr>
                <a:srgbClr val="1E4485"/>
              </a:buClr>
            </a:pPr>
            <a:r>
              <a:rPr lang="en-US" sz="2000" dirty="0"/>
              <a:t>software DEP</a:t>
            </a:r>
            <a:endParaRPr lang="en-GB" sz="20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smtClean="0"/>
              <a:t>/DYNAMICBASE (on by default)</a:t>
            </a:r>
            <a:endParaRPr lang="en-GB" sz="2400" dirty="0"/>
          </a:p>
          <a:p>
            <a:pPr lvl="1"/>
            <a:r>
              <a:rPr lang="en-US" sz="2000" dirty="0" smtClean="0"/>
              <a:t>basic ASLR</a:t>
            </a:r>
            <a:endParaRPr lang="en-GB" sz="2000" dirty="0" smtClean="0"/>
          </a:p>
          <a:p>
            <a:pPr lvl="1"/>
            <a:r>
              <a:rPr lang="en-GB" sz="2000" dirty="0" smtClean="0"/>
              <a:t>Property Pages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Configuration Properties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Linker </a:t>
            </a:r>
            <a:r>
              <a:rPr lang="en-GB" sz="2000" dirty="0" smtClean="0">
                <a:sym typeface="Symbol"/>
              </a:rPr>
              <a:t></a:t>
            </a:r>
            <a:r>
              <a:rPr lang="en-GB" sz="2000" dirty="0" smtClean="0"/>
              <a:t> Advanced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Randomized </a:t>
            </a:r>
            <a:r>
              <a:rPr lang="en-GB" sz="2000" dirty="0"/>
              <a:t>Base Address </a:t>
            </a:r>
            <a:endParaRPr lang="en-GB" sz="2000" dirty="0" smtClean="0"/>
          </a:p>
          <a:p>
            <a:pPr lvl="1"/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msdn.microsoft.com/en-us/library/bb384887.aspx</a:t>
            </a:r>
            <a:endParaRPr lang="en-GB" sz="2000" dirty="0" smtClean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smtClean="0"/>
              <a:t>/HIGHENTROPYVA </a:t>
            </a:r>
            <a:r>
              <a:rPr lang="en-GB" sz="2400" dirty="0"/>
              <a:t>(on by </a:t>
            </a:r>
            <a:r>
              <a:rPr lang="en-GB" sz="2400" dirty="0" smtClean="0"/>
              <a:t>default, only 64bit programs)</a:t>
            </a:r>
          </a:p>
          <a:p>
            <a:pPr lvl="1"/>
            <a:r>
              <a:rPr lang="en-US" sz="2000" dirty="0" smtClean="0"/>
              <a:t>ASRL with </a:t>
            </a:r>
            <a:r>
              <a:rPr lang="en-US" sz="2000" dirty="0"/>
              <a:t>higher entropy </a:t>
            </a:r>
            <a:endParaRPr lang="en-US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msdn.microsoft.com/en-us/library/dn195771.aspx</a:t>
            </a:r>
            <a:endParaRPr lang="en-GB" sz="20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ASRL – impact on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ASLR introduced big shift in attacker mentality</a:t>
            </a:r>
          </a:p>
          <a:p>
            <a:r>
              <a:rPr lang="en-US" dirty="0" smtClean="0"/>
              <a:t>Attacks are now based on gaps in ASRL</a:t>
            </a:r>
          </a:p>
          <a:p>
            <a:pPr lvl="1"/>
            <a:r>
              <a:rPr lang="en-US" dirty="0" smtClean="0"/>
              <a:t>legacy programs/libraries/functions without ASRL support </a:t>
            </a:r>
          </a:p>
          <a:p>
            <a:pPr lvl="2"/>
            <a:r>
              <a:rPr lang="en-US" dirty="0" smtClean="0"/>
              <a:t>! /DYNAMICBASE</a:t>
            </a:r>
          </a:p>
          <a:p>
            <a:pPr lvl="1"/>
            <a:r>
              <a:rPr lang="en-US" dirty="0" smtClean="0"/>
              <a:t>address space spraying (heap/JIT)</a:t>
            </a:r>
          </a:p>
          <a:p>
            <a:pPr lvl="1"/>
            <a:r>
              <a:rPr lang="en-US" dirty="0" smtClean="0"/>
              <a:t>predictable memory regions, insufficient entropy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 and ASLR should be combined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“For ASLR to be effective, DEP/NX must be enabled by default too.” </a:t>
            </a:r>
            <a:r>
              <a:rPr lang="en-US" sz="2400" dirty="0"/>
              <a:t>M. Howard, Microsoft</a:t>
            </a:r>
            <a:endParaRPr lang="en-GB" sz="2400" dirty="0"/>
          </a:p>
          <a:p>
            <a:r>
              <a:rPr lang="en-US" sz="2400" dirty="0" smtClean="0"/>
              <a:t>/GS combined with </a:t>
            </a:r>
            <a:r>
              <a:rPr lang="en-GB" sz="2400" dirty="0"/>
              <a:t>/DYNAMICBASE </a:t>
            </a:r>
            <a:r>
              <a:rPr lang="en-GB" sz="2400" dirty="0" smtClean="0"/>
              <a:t>and /NXCOMPAT</a:t>
            </a:r>
            <a:endParaRPr lang="en-US" sz="2400" dirty="0" smtClean="0"/>
          </a:p>
          <a:p>
            <a:pPr lvl="1"/>
            <a:r>
              <a:rPr lang="en-GB" sz="2000" dirty="0"/>
              <a:t>/DYNAMICBASE </a:t>
            </a:r>
            <a:r>
              <a:rPr lang="en-US" sz="2000" dirty="0" smtClean="0"/>
              <a:t>randomizes position of master cookie for /GS</a:t>
            </a:r>
          </a:p>
          <a:p>
            <a:pPr lvl="1"/>
            <a:r>
              <a:rPr lang="en-GB" sz="2000" dirty="0"/>
              <a:t>/NXCOMPAT prevents insertion of new attackers code and forces </a:t>
            </a:r>
            <a:r>
              <a:rPr lang="en-GB" sz="2000" dirty="0" smtClean="0"/>
              <a:t>ROP</a:t>
            </a:r>
          </a:p>
          <a:p>
            <a:pPr lvl="1"/>
            <a:r>
              <a:rPr lang="en-GB" sz="2000" dirty="0" smtClean="0"/>
              <a:t>/DYNAMICBASE randomizes code chunks used later for ROP</a:t>
            </a:r>
          </a:p>
          <a:p>
            <a:pPr lvl="1"/>
            <a:r>
              <a:rPr lang="en-US" sz="2000" dirty="0" smtClean="0"/>
              <a:t>/GS prevents modification of return pointer used later for ROP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Visual Studio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 Configuration properties 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sym typeface="Symbol"/>
              </a:rPr>
              <a:t>Linker  All options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sym typeface="Symbol"/>
              </a:rPr>
              <a:t>C/C++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 All options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795"/>
            <a:ext cx="8229600" cy="792088"/>
          </a:xfrm>
        </p:spPr>
        <p:txBody>
          <a:bodyPr/>
          <a:lstStyle/>
          <a:p>
            <a:r>
              <a:rPr lang="en-US" dirty="0"/>
              <a:t>Stack </a:t>
            </a:r>
            <a:r>
              <a:rPr lang="en-US" dirty="0" smtClean="0"/>
              <a:t>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4098" name="Picture 2" descr="D:\Documents\Obrázky\Programming\stack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0" y="1135373"/>
            <a:ext cx="7099245" cy="54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4809" y="3625067"/>
            <a:ext cx="7251103" cy="261224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1026" name="Picture 2" descr="D:\Documents\School\PX_SecureProgramming\01_BufferOverflow\MS_memoryattacks_state_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58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 smtClean="0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47" r="-1698" b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3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Be aware of possible problems and attacks</a:t>
            </a:r>
          </a:p>
          <a:p>
            <a:pPr lvl="1"/>
            <a:r>
              <a:rPr lang="en-US" sz="1800" dirty="0" smtClean="0"/>
              <a:t>Don’t make exploitable errors at the first place!</a:t>
            </a:r>
          </a:p>
          <a:p>
            <a:pPr lvl="1"/>
            <a:r>
              <a:rPr lang="en-US" sz="1800" dirty="0" smtClean="0"/>
              <a:t>Automated protections cannot fully defend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safe versions of vulnerable functions </a:t>
            </a:r>
          </a:p>
          <a:p>
            <a:pPr lvl="1"/>
            <a:r>
              <a:rPr lang="en-US" sz="1800" dirty="0" smtClean="0"/>
              <a:t>Secure C library (</a:t>
            </a:r>
            <a:r>
              <a:rPr lang="en-US" sz="1800" dirty="0" err="1" smtClean="0"/>
              <a:t>xxx_s</a:t>
            </a:r>
            <a:r>
              <a:rPr lang="en-US" sz="1800" dirty="0" smtClean="0"/>
              <a:t> functions)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elf-resizing strings/containers for C++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Compile with all protection flags </a:t>
            </a:r>
          </a:p>
          <a:p>
            <a:pPr lvl="1"/>
            <a:r>
              <a:rPr lang="en-US" sz="1800" dirty="0" smtClean="0"/>
              <a:t>MSVC: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RTC1,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/DYNAMICBASE,/GS,/NXCOMPAT</a:t>
            </a:r>
          </a:p>
          <a:p>
            <a:pPr lvl="1"/>
            <a:r>
              <a:rPr lang="en-US" sz="1800" dirty="0" smtClean="0"/>
              <a:t>GCC: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Apply automated tools</a:t>
            </a:r>
          </a:p>
          <a:p>
            <a:pPr lvl="1"/>
            <a:r>
              <a:rPr lang="en-US" sz="1800" dirty="0" err="1" smtClean="0"/>
              <a:t>BinScope</a:t>
            </a:r>
            <a:r>
              <a:rPr lang="en-US" sz="1800" dirty="0" smtClean="0"/>
              <a:t> </a:t>
            </a:r>
            <a:r>
              <a:rPr lang="en-US" sz="1800" dirty="0"/>
              <a:t>Binary </a:t>
            </a:r>
            <a:r>
              <a:rPr lang="en-US" sz="1800" dirty="0" smtClean="0"/>
              <a:t>Analyzer, static and dynamic analyzers, </a:t>
            </a:r>
            <a:r>
              <a:rPr lang="en-US" sz="1800" dirty="0" err="1" smtClean="0"/>
              <a:t>vulns</a:t>
            </a:r>
            <a:r>
              <a:rPr lang="en-US" sz="1800" dirty="0" smtClean="0"/>
              <a:t>. scanners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Take advantage of protection in the modern </a:t>
            </a:r>
            <a:r>
              <a:rPr lang="en-US" sz="2000" dirty="0" err="1" smtClean="0"/>
              <a:t>OSes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and follow news in improvements in DEP, ASRL...</a:t>
            </a:r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r>
              <a:rPr lang="en-US" sz="2400" dirty="0"/>
              <a:t>SANS: 2015 State of Application Security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www.sans.org/reading-room/whitepapers/analyst/2015-state-application-security-closing-gap-35942</a:t>
            </a:r>
            <a:endParaRPr lang="en-US" sz="2000" dirty="0" smtClean="0"/>
          </a:p>
          <a:p>
            <a:pPr lvl="1"/>
            <a:r>
              <a:rPr lang="en-US" sz="2000" dirty="0" smtClean="0"/>
              <a:t>What are main differences between builders and defenders?</a:t>
            </a:r>
          </a:p>
          <a:p>
            <a:pPr lvl="1"/>
            <a:r>
              <a:rPr lang="en-US" sz="2000" dirty="0" smtClean="0"/>
              <a:t>Which applications are of main security concern?</a:t>
            </a:r>
          </a:p>
          <a:p>
            <a:pPr lvl="1"/>
            <a:r>
              <a:rPr lang="en-US" sz="2000" dirty="0" smtClean="0"/>
              <a:t>Which security standards/methodologies are followed?</a:t>
            </a:r>
            <a:endParaRPr lang="en-US" sz="2000" dirty="0"/>
          </a:p>
          <a:p>
            <a:r>
              <a:rPr lang="en-US" sz="2400" dirty="0" err="1" smtClean="0"/>
              <a:t>SoK</a:t>
            </a:r>
            <a:r>
              <a:rPr lang="en-US" sz="2400" dirty="0"/>
              <a:t>: Eternal War in </a:t>
            </a:r>
            <a:r>
              <a:rPr lang="en-US" sz="2400" dirty="0" smtClean="0"/>
              <a:t>Memory</a:t>
            </a:r>
          </a:p>
          <a:p>
            <a:pPr lvl="1"/>
            <a:r>
              <a:rPr lang="cs-CZ" sz="2000" dirty="0">
                <a:hlinkClick r:id="rId3"/>
              </a:rPr>
              <a:t>http://www.cs.berkeley.edu/~</a:t>
            </a:r>
            <a:r>
              <a:rPr lang="cs-CZ" sz="2000" dirty="0" smtClean="0">
                <a:hlinkClick r:id="rId3"/>
              </a:rPr>
              <a:t>dawnsong/papers/Oakland13-SoK-CR.pdf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www.slideshare.net/daniel_bilar/song-2013-so-k-eternal-war-in-memory</a:t>
            </a:r>
            <a:endParaRPr lang="en-US" sz="2000" dirty="0" smtClean="0"/>
          </a:p>
          <a:p>
            <a:pPr lvl="1"/>
            <a:r>
              <a:rPr lang="en-US" sz="2000" dirty="0" smtClean="0"/>
              <a:t>What are techniques to ensure memory safety?</a:t>
            </a:r>
          </a:p>
          <a:p>
            <a:pPr lvl="1"/>
            <a:r>
              <a:rPr lang="en-US" sz="2000" dirty="0" smtClean="0"/>
              <a:t>What is performance penalty for memory protection techniques?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85766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8" y="3137495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3808" y="319782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93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000" dirty="0"/>
              <a:t>Compiler Security Checks In </a:t>
            </a:r>
            <a:r>
              <a:rPr lang="en-GB" sz="2000" dirty="0" smtClean="0"/>
              <a:t>Depth (MS)</a:t>
            </a:r>
            <a:endParaRPr lang="en-GB" sz="2000" dirty="0"/>
          </a:p>
          <a:p>
            <a:pPr lvl="1"/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msdn.microsoft.com/en-us/library/aa290051%28v=vs.71%29.aspx</a:t>
            </a:r>
            <a:endParaRPr lang="en-GB" sz="1600" dirty="0" smtClean="0"/>
          </a:p>
          <a:p>
            <a:r>
              <a:rPr lang="en-US" sz="2000" dirty="0" smtClean="0"/>
              <a:t>GS cookie effectiveness (MS)</a:t>
            </a:r>
            <a:endParaRPr lang="en-GB" sz="2000" dirty="0" smtClean="0"/>
          </a:p>
          <a:p>
            <a:pPr lvl="1"/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blogs.technet.com/b/srd/archive/2009/03/16/gs-cookie-protection-effectiveness-and-limitations.aspx</a:t>
            </a:r>
            <a:endParaRPr lang="en-GB" sz="1800" dirty="0" smtClean="0"/>
          </a:p>
          <a:p>
            <a:r>
              <a:rPr lang="en-US" sz="2000" dirty="0"/>
              <a:t>Design Your Program for </a:t>
            </a:r>
            <a:r>
              <a:rPr lang="en-US" sz="2000" dirty="0" smtClean="0"/>
              <a:t>Security</a:t>
            </a:r>
          </a:p>
          <a:p>
            <a:pPr lvl="1"/>
            <a:r>
              <a:rPr lang="en-US" sz="1600">
                <a:hlinkClick r:id="rId4"/>
              </a:rPr>
              <a:t>http://</a:t>
            </a:r>
            <a:r>
              <a:rPr lang="en-US" sz="1600" smtClean="0">
                <a:hlinkClick r:id="rId4"/>
              </a:rPr>
              <a:t>www.dwheeler.com/secure-programs/Secure-Programs-HOWTO/internals.html</a:t>
            </a:r>
            <a:endParaRPr lang="en-US" sz="1600" dirty="0" smtClean="0"/>
          </a:p>
          <a:p>
            <a:r>
              <a:rPr lang="en-US" sz="2000" dirty="0" smtClean="0"/>
              <a:t>Smashing The Stack For Fun And Profit</a:t>
            </a:r>
          </a:p>
          <a:p>
            <a:pPr lvl="1"/>
            <a:r>
              <a:rPr lang="en-GB" sz="1600" dirty="0">
                <a:hlinkClick r:id="rId5"/>
              </a:rPr>
              <a:t>http://www-inst.cs.berkeley.edu/~</a:t>
            </a:r>
            <a:r>
              <a:rPr lang="en-GB" sz="1600" dirty="0" smtClean="0">
                <a:hlinkClick r:id="rId5"/>
              </a:rPr>
              <a:t>cs161/fa08/papers/stack_smashing.pdf</a:t>
            </a:r>
            <a:endParaRPr lang="en-GB" sz="1600" dirty="0" smtClean="0"/>
          </a:p>
          <a:p>
            <a:r>
              <a:rPr lang="en-US" sz="2000" dirty="0" smtClean="0"/>
              <a:t>Practical return oriented programming</a:t>
            </a:r>
          </a:p>
          <a:p>
            <a:pPr lvl="1"/>
            <a:r>
              <a:rPr lang="en-GB" sz="1400" dirty="0">
                <a:hlinkClick r:id="rId6"/>
              </a:rPr>
              <a:t>http://</a:t>
            </a:r>
            <a:r>
              <a:rPr lang="en-GB" sz="1400" dirty="0" smtClean="0">
                <a:hlinkClick r:id="rId6"/>
              </a:rPr>
              <a:t>365.rsaconference.com/servlet/JiveServlet/previewBody/2573-102-1-3232/RR-304.pdf</a:t>
            </a:r>
            <a:endParaRPr lang="en-GB" sz="1400" dirty="0" smtClean="0"/>
          </a:p>
          <a:p>
            <a:pPr lvl="1"/>
            <a:endParaRPr lang="en-GB" sz="14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Writing secure code, chap. 5</a:t>
            </a:r>
            <a:endParaRPr lang="en-GB" sz="2800" dirty="0"/>
          </a:p>
          <a:p>
            <a:r>
              <a:rPr lang="en-US" sz="2800" dirty="0"/>
              <a:t>Security Development Lifecycle, chap. 11 </a:t>
            </a:r>
            <a:endParaRPr lang="en-US" sz="2800" dirty="0" smtClean="0"/>
          </a:p>
          <a:p>
            <a:r>
              <a:rPr lang="en-US" sz="2800" dirty="0" smtClean="0"/>
              <a:t>Embedded Systems Security, D., M. </a:t>
            </a:r>
            <a:r>
              <a:rPr lang="en-US" sz="2800" dirty="0" err="1" smtClean="0"/>
              <a:t>Kleidermacher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Buffer Overflow Exploitation </a:t>
            </a:r>
            <a:r>
              <a:rPr lang="en-GB" sz="2400" dirty="0" err="1"/>
              <a:t>Megaprimer</a:t>
            </a:r>
            <a:r>
              <a:rPr lang="en-GB" sz="2400" dirty="0"/>
              <a:t> (Linux</a:t>
            </a:r>
            <a:r>
              <a:rPr lang="en-GB" sz="2400" dirty="0" smtClean="0"/>
              <a:t>)</a:t>
            </a:r>
            <a:endParaRPr lang="en-GB" sz="2000" dirty="0"/>
          </a:p>
          <a:p>
            <a:pPr lvl="1"/>
            <a:r>
              <a:rPr lang="en-GB" sz="2000" dirty="0">
                <a:hlinkClick r:id="rId2"/>
              </a:rPr>
              <a:t>http://www.securitytube.net/groups?operation=view&amp;groupId=4</a:t>
            </a:r>
            <a:endParaRPr lang="en-GB" sz="2000" dirty="0"/>
          </a:p>
          <a:p>
            <a:r>
              <a:rPr lang="en-GB" sz="2400" dirty="0" err="1"/>
              <a:t>Tenouk</a:t>
            </a:r>
            <a:r>
              <a:rPr lang="en-GB" sz="2400" dirty="0"/>
              <a:t> Buffer Overflow </a:t>
            </a:r>
            <a:r>
              <a:rPr lang="en-GB" sz="2400" dirty="0" smtClean="0"/>
              <a:t>tutorial (Linux)</a:t>
            </a:r>
            <a:endParaRPr lang="en-GB" sz="2400" dirty="0"/>
          </a:p>
          <a:p>
            <a:pPr lvl="1"/>
            <a:r>
              <a:rPr lang="en-GB" sz="2000" dirty="0">
                <a:hlinkClick r:id="rId3" tooltip="http://www.tenouk.com/Bufferoverflowc/bufferoverflowvulexploitdemo.html"/>
              </a:rPr>
              <a:t>http://www.tenouk.com/Bufferoverflowc/bufferoverflowvulexploitdemo.html</a:t>
            </a:r>
            <a:endParaRPr lang="en-GB" sz="2000" dirty="0"/>
          </a:p>
          <a:p>
            <a:r>
              <a:rPr lang="en-GB" sz="2400" dirty="0"/>
              <a:t>Format string vulnerabilities primer (Linux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000" dirty="0">
                <a:hlinkClick r:id="rId4" tooltip="http://www.securitytube.net/groups?operation=view&amp;groupId=3"/>
              </a:rPr>
              <a:t>http://</a:t>
            </a:r>
            <a:r>
              <a:rPr lang="en-GB" sz="2000" dirty="0" smtClean="0">
                <a:hlinkClick r:id="rId4" tooltip="http://www.securitytube.net/groups?operation=view&amp;groupId=3"/>
              </a:rPr>
              <a:t>www.securitytube.net/groups?operation=view&amp;groupId=3</a:t>
            </a:r>
            <a:endParaRPr lang="en-GB" sz="2000" dirty="0" smtClean="0"/>
          </a:p>
          <a:p>
            <a:r>
              <a:rPr lang="en-US" sz="2400" dirty="0"/>
              <a:t>Buffer overflow in Easy RM to MP3 </a:t>
            </a:r>
            <a:r>
              <a:rPr lang="en-US" sz="2400" dirty="0" smtClean="0"/>
              <a:t>utility (Windows)</a:t>
            </a:r>
            <a:endParaRPr lang="en-US" sz="2400" dirty="0"/>
          </a:p>
          <a:p>
            <a:pPr lvl="1"/>
            <a:r>
              <a:rPr lang="en-GB" sz="2000" dirty="0">
                <a:hlinkClick r:id="rId5"/>
              </a:rPr>
              <a:t>https://www.corelan.be/index.php/2009/07/19/exploit-writing-tutorial-part-1-stack-based-overflows/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smtClean="0"/>
              <a:t>overflow -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Detailed explanation (</a:t>
            </a:r>
            <a:r>
              <a:rPr lang="en-GB" sz="2400" dirty="0"/>
              <a:t>Felix "FX" </a:t>
            </a:r>
            <a:r>
              <a:rPr lang="en-GB" sz="2400" dirty="0" smtClean="0"/>
              <a:t>Lindner, 2006</a:t>
            </a:r>
            <a:r>
              <a:rPr lang="en-US" sz="2400" dirty="0" smtClean="0"/>
              <a:t>)</a:t>
            </a:r>
            <a:endParaRPr lang="en-GB" sz="2400" dirty="0"/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://www.h-online.com/security/features/A-Heap-of-Risk-747161.html?view=print</a:t>
            </a:r>
            <a:endParaRPr lang="en-US" sz="2000" dirty="0"/>
          </a:p>
          <a:p>
            <a:r>
              <a:rPr lang="en-US" sz="2400" dirty="0" smtClean="0"/>
              <a:t>Explanation in </a:t>
            </a:r>
            <a:r>
              <a:rPr lang="en-US" sz="2400" dirty="0" err="1" smtClean="0"/>
              <a:t>Phrack</a:t>
            </a:r>
            <a:r>
              <a:rPr lang="en-US" sz="2400" dirty="0" smtClean="0"/>
              <a:t> magazine (</a:t>
            </a:r>
            <a:r>
              <a:rPr lang="en-GB" sz="2400" dirty="0" err="1" smtClean="0"/>
              <a:t>blackngel</a:t>
            </a:r>
            <a:r>
              <a:rPr lang="en-GB" sz="2400" dirty="0" smtClean="0"/>
              <a:t>, 2009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www.phrack.org/issues.html?issue=66&amp;id=10#article</a:t>
            </a:r>
            <a:endParaRPr lang="en-US" sz="2000" dirty="0" smtClean="0"/>
          </a:p>
          <a:p>
            <a:r>
              <a:rPr lang="en-US" sz="2400" dirty="0" smtClean="0"/>
              <a:t>Defeating </a:t>
            </a:r>
            <a:r>
              <a:rPr lang="en-US" sz="2400" dirty="0"/>
              <a:t>heap </a:t>
            </a:r>
            <a:r>
              <a:rPr lang="en-US" sz="2400" dirty="0" smtClean="0"/>
              <a:t>protection (</a:t>
            </a:r>
            <a:r>
              <a:rPr lang="en-GB" sz="2400" dirty="0"/>
              <a:t>Alexander </a:t>
            </a:r>
            <a:r>
              <a:rPr lang="en-GB" sz="2400" dirty="0" err="1"/>
              <a:t>Anisimov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www.ptsecurity.com/download/defeating-xpsp2-heap-protection.pdf</a:t>
            </a:r>
            <a:endParaRPr lang="en-US" sz="2000" dirty="0" smtClean="0"/>
          </a:p>
          <a:p>
            <a:r>
              <a:rPr lang="en-US" sz="2400" dirty="0" smtClean="0"/>
              <a:t>Diehard – drop-in replacement for </a:t>
            </a:r>
            <a:r>
              <a:rPr lang="en-US" sz="2400" dirty="0" err="1" smtClean="0"/>
              <a:t>malloc</a:t>
            </a:r>
            <a:r>
              <a:rPr lang="en-US" sz="2400" dirty="0" smtClean="0"/>
              <a:t> with memory randomization</a:t>
            </a:r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plasma.cs.umass.edu/emery/diehard.html</a:t>
            </a:r>
            <a:endParaRPr lang="en-GB" sz="2000" dirty="0" smtClean="0"/>
          </a:p>
          <a:p>
            <a:pPr lvl="1"/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github.com/emeryberger/DieHard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- 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 of ROP</a:t>
            </a:r>
          </a:p>
          <a:p>
            <a:pPr lvl="1"/>
            <a:r>
              <a:rPr lang="cs-CZ" dirty="0">
                <a:hlinkClick r:id="rId2"/>
              </a:rPr>
              <a:t>https://www.usenix.org/legacy/event/sec11/tech/full_papers/Schwartz.pdf</a:t>
            </a:r>
            <a:endParaRPr lang="en-US" dirty="0"/>
          </a:p>
          <a:p>
            <a:r>
              <a:rPr lang="en-US" dirty="0" smtClean="0"/>
              <a:t>Blind ROP</a:t>
            </a:r>
          </a:p>
          <a:p>
            <a:pPr lvl="1"/>
            <a:r>
              <a:rPr lang="en-US" dirty="0" smtClean="0"/>
              <a:t>Return-oriented programming without source code </a:t>
            </a:r>
          </a:p>
          <a:p>
            <a:pPr lvl="1"/>
            <a:r>
              <a:rPr lang="cs-CZ" dirty="0" smtClean="0">
                <a:hlinkClick r:id="rId3"/>
              </a:rPr>
              <a:t>http://www.scs.stanford.edu/brop/</a:t>
            </a:r>
            <a:endParaRPr lang="en-US" dirty="0" smtClean="0"/>
          </a:p>
          <a:p>
            <a:r>
              <a:rPr lang="en-US" dirty="0" smtClean="0"/>
              <a:t>Automatic search for ROP gadgets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github.com/0vercl0k/rp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overflow - taxonomy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Buffer </a:t>
            </a:r>
            <a:r>
              <a:rPr lang="en-US" dirty="0"/>
              <a:t>overflows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Stack 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Heap </a:t>
            </a:r>
            <a:r>
              <a:rPr lang="en-US" dirty="0"/>
              <a:t>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.data/.</a:t>
            </a:r>
            <a:r>
              <a:rPr lang="en-US" dirty="0" err="1" smtClean="0"/>
              <a:t>bss</a:t>
            </a:r>
            <a:r>
              <a:rPr lang="en-US" dirty="0" smtClean="0"/>
              <a:t> segment overflows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eternalmemoryw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4784"/>
            <a:ext cx="8479109" cy="50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 dirty="0"/>
              <a:t>: Eternal War in </a:t>
            </a:r>
            <a:r>
              <a:rPr lang="en-US" dirty="0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60917" y="650558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</a:t>
            </a:r>
            <a:r>
              <a:rPr lang="cs-CZ" dirty="0" smtClean="0">
                <a:hlinkClick r:id="rId3"/>
              </a:rPr>
              <a:t>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/>
              <a:t>: Eternal War in </a:t>
            </a:r>
            <a:r>
              <a:rPr lang="en-US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Obrázky\memorywars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42909" cy="28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4725144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</a:t>
            </a:r>
            <a:r>
              <a:rPr lang="cs-CZ" dirty="0" smtClean="0">
                <a:hlinkClick r:id="rId3"/>
              </a:rPr>
              <a:t>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4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 </a:t>
            </a:r>
            <a:r>
              <a:rPr lang="en-US" dirty="0" smtClean="0"/>
              <a:t>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Classic buffer overflow as just explained</a:t>
            </a:r>
          </a:p>
          <a:p>
            <a:r>
              <a:rPr lang="en-US" dirty="0" smtClean="0"/>
              <a:t>Detailed exploitation demo during labs this week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187624" y="2996952"/>
            <a:ext cx="6032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7786</TotalTime>
  <Words>5535</Words>
  <Application>Microsoft Office PowerPoint</Application>
  <PresentationFormat>Předvádění na obrazovce (4:3)</PresentationFormat>
  <Paragraphs>956</Paragraphs>
  <Slides>81</Slides>
  <Notes>5</Notes>
  <HiddenSlides>12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92" baseType="lpstr">
      <vt:lpstr>MS Mincho</vt:lpstr>
      <vt:lpstr>ＭＳ Ｐゴシック</vt:lpstr>
      <vt:lpstr>Arial</vt:lpstr>
      <vt:lpstr>Calibri</vt:lpstr>
      <vt:lpstr>Cambria Math</vt:lpstr>
      <vt:lpstr>Comic Sans MS</vt:lpstr>
      <vt:lpstr>Courier New</vt:lpstr>
      <vt:lpstr>Symbol</vt:lpstr>
      <vt:lpstr>Verdana</vt:lpstr>
      <vt:lpstr>Wingdings</vt:lpstr>
      <vt:lpstr>Motiv systému Office</vt:lpstr>
      <vt:lpstr>PA193 - Secure coding principles and practices  </vt:lpstr>
      <vt:lpstr>Security engineering – big picture</vt:lpstr>
      <vt:lpstr>Overview</vt:lpstr>
      <vt:lpstr>Problem?</vt:lpstr>
      <vt:lpstr>Process memory layout</vt:lpstr>
      <vt:lpstr>Stack memory layout</vt:lpstr>
      <vt:lpstr>Stack overflow</vt:lpstr>
      <vt:lpstr>Memory overflow - taxonomy</vt:lpstr>
      <vt:lpstr>Buffer overflow vulnerabilities - motivation</vt:lpstr>
      <vt:lpstr>Prezentace aplikace PowerPoint</vt:lpstr>
      <vt:lpstr>Prezentace aplikace PowerPoint</vt:lpstr>
      <vt:lpstr>Data in memory</vt:lpstr>
      <vt:lpstr>Running without malicious input</vt:lpstr>
      <vt:lpstr>Running with malicious input – userName</vt:lpstr>
      <vt:lpstr>Running with malicious input - passwd</vt:lpstr>
      <vt:lpstr>Running with attacker input - result</vt:lpstr>
      <vt:lpstr>Other stack overflow demos</vt:lpstr>
      <vt:lpstr>Prezentace aplikace PowerPoint</vt:lpstr>
      <vt:lpstr>Prezentace aplikace PowerPoint</vt:lpstr>
      <vt:lpstr>Type-overflow vulnerabilities - motivation</vt:lpstr>
      <vt:lpstr>Type overflow – basic problem</vt:lpstr>
      <vt:lpstr>Type overflow – example with dynalloc</vt:lpstr>
      <vt:lpstr>Format string vulnerabilities - motivation</vt:lpstr>
      <vt:lpstr>Format string vulnerabilities</vt:lpstr>
      <vt:lpstr>Information disclosure vulnerabilities</vt:lpstr>
      <vt:lpstr>Format string vulnerability - example</vt:lpstr>
      <vt:lpstr>strncpy - manual</vt:lpstr>
      <vt:lpstr>Non-terminating functions for strings</vt:lpstr>
      <vt:lpstr>Non-terminating functions - example</vt:lpstr>
      <vt:lpstr>Heap overflow</vt:lpstr>
      <vt:lpstr>Heap overflow – more details</vt:lpstr>
      <vt:lpstr>Source code Prevention</vt:lpstr>
      <vt:lpstr>How to detect and prevent problems?</vt:lpstr>
      <vt:lpstr>How to write code securely (w.r.t. BO) I.</vt:lpstr>
      <vt:lpstr>How to write code securely (w.r.t. BO) II.</vt:lpstr>
      <vt:lpstr>Secure C library</vt:lpstr>
      <vt:lpstr>Secure C library – selected functions</vt:lpstr>
      <vt:lpstr>Secure C library – selected functions</vt:lpstr>
      <vt:lpstr>CERT C/C++ Coding Standard</vt:lpstr>
      <vt:lpstr>Compiler Preventions</vt:lpstr>
      <vt:lpstr>MSVC Compiler security flags - /RTC</vt:lpstr>
      <vt:lpstr>MSVC Compiler security flags - /GS</vt:lpstr>
      <vt:lpstr>Prezentace aplikace PowerPoint</vt:lpstr>
      <vt:lpstr>/GS Security cookie (‘canary’) - details</vt:lpstr>
      <vt:lpstr>/GS buffers</vt:lpstr>
      <vt:lpstr>/GS – vulnerable parameters</vt:lpstr>
      <vt:lpstr>Is /GS protection bulletproof?</vt:lpstr>
      <vt:lpstr>/GS – what is NOT protected</vt:lpstr>
      <vt:lpstr>/GS – more references</vt:lpstr>
      <vt:lpstr>GCC compiler - StackGuard &amp; ProPolice</vt:lpstr>
      <vt:lpstr>GCC compiler &amp; ProPolice - example</vt:lpstr>
      <vt:lpstr>GCC -fno-stack-protector </vt:lpstr>
      <vt:lpstr>GCC -fstack-protector-all </vt:lpstr>
      <vt:lpstr>How to bypass stack protection?</vt:lpstr>
      <vt:lpstr>Control flow integrity</vt:lpstr>
      <vt:lpstr>Platform protections</vt:lpstr>
      <vt:lpstr>Data Execution Prevention (DEP)</vt:lpstr>
      <vt:lpstr>Hardware DEP</vt:lpstr>
      <vt:lpstr>Software DEP</vt:lpstr>
      <vt:lpstr>Return-oriented programming (ROP) I.</vt:lpstr>
      <vt:lpstr>Return-oriented programming (ROP) II.</vt:lpstr>
      <vt:lpstr>Blind ROP</vt:lpstr>
      <vt:lpstr>Address Space Layout Randomization (ASLR)</vt:lpstr>
      <vt:lpstr>ASLR – how much entropy?</vt:lpstr>
      <vt:lpstr>ASRL entropy in MS Windows  7&amp;8 (2012)</vt:lpstr>
      <vt:lpstr>DEP&amp;ASRL – MSVC compilation flags</vt:lpstr>
      <vt:lpstr>ASRL – impact on attacks</vt:lpstr>
      <vt:lpstr>DEP and ASLR should be combined</vt:lpstr>
      <vt:lpstr>Summary</vt:lpstr>
      <vt:lpstr>Prezentace aplikace PowerPoint</vt:lpstr>
      <vt:lpstr>Final checklist</vt:lpstr>
      <vt:lpstr>Mandatory reading</vt:lpstr>
      <vt:lpstr>Prezentace aplikace PowerPoint</vt:lpstr>
      <vt:lpstr>Prezentace aplikace PowerPoint</vt:lpstr>
      <vt:lpstr>Additional reading</vt:lpstr>
      <vt:lpstr>Books - optional</vt:lpstr>
      <vt:lpstr>Tutorials - optional</vt:lpstr>
      <vt:lpstr>Heap overflow - references</vt:lpstr>
      <vt:lpstr>ROP - references</vt:lpstr>
      <vt:lpstr>SoK: Eternal War in Memory</vt:lpstr>
      <vt:lpstr>SoK: Eternal War in Memory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xsvenda</cp:lastModifiedBy>
  <cp:revision>1571</cp:revision>
  <cp:lastPrinted>2013-09-25T08:54:18Z</cp:lastPrinted>
  <dcterms:created xsi:type="dcterms:W3CDTF">2012-06-27T07:21:19Z</dcterms:created>
  <dcterms:modified xsi:type="dcterms:W3CDTF">2015-10-14T19:42:05Z</dcterms:modified>
</cp:coreProperties>
</file>