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261" r:id="rId2"/>
    <p:sldId id="359" r:id="rId3"/>
    <p:sldId id="405" r:id="rId4"/>
    <p:sldId id="429" r:id="rId5"/>
    <p:sldId id="430" r:id="rId6"/>
    <p:sldId id="431" r:id="rId7"/>
    <p:sldId id="423" r:id="rId8"/>
    <p:sldId id="463" r:id="rId9"/>
    <p:sldId id="409" r:id="rId10"/>
    <p:sldId id="441" r:id="rId11"/>
    <p:sldId id="443" r:id="rId12"/>
    <p:sldId id="446" r:id="rId13"/>
    <p:sldId id="447" r:id="rId14"/>
    <p:sldId id="449" r:id="rId15"/>
    <p:sldId id="450" r:id="rId16"/>
    <p:sldId id="451" r:id="rId17"/>
    <p:sldId id="452" r:id="rId18"/>
    <p:sldId id="453" r:id="rId19"/>
    <p:sldId id="466" r:id="rId20"/>
    <p:sldId id="445" r:id="rId21"/>
    <p:sldId id="454" r:id="rId22"/>
    <p:sldId id="455" r:id="rId23"/>
    <p:sldId id="411" r:id="rId24"/>
    <p:sldId id="412" r:id="rId25"/>
    <p:sldId id="413" r:id="rId26"/>
    <p:sldId id="414" r:id="rId27"/>
    <p:sldId id="415" r:id="rId28"/>
    <p:sldId id="417" r:id="rId29"/>
    <p:sldId id="418" r:id="rId30"/>
    <p:sldId id="419" r:id="rId31"/>
    <p:sldId id="456" r:id="rId32"/>
    <p:sldId id="477" r:id="rId33"/>
    <p:sldId id="457" r:id="rId34"/>
    <p:sldId id="458" r:id="rId35"/>
    <p:sldId id="467" r:id="rId36"/>
    <p:sldId id="459" r:id="rId37"/>
    <p:sldId id="461" r:id="rId38"/>
    <p:sldId id="460" r:id="rId39"/>
    <p:sldId id="462" r:id="rId40"/>
    <p:sldId id="464" r:id="rId41"/>
    <p:sldId id="475" r:id="rId42"/>
    <p:sldId id="473" r:id="rId43"/>
    <p:sldId id="476" r:id="rId44"/>
    <p:sldId id="438" r:id="rId45"/>
    <p:sldId id="444" r:id="rId46"/>
    <p:sldId id="479" r:id="rId47"/>
    <p:sldId id="428" r:id="rId48"/>
    <p:sldId id="427" r:id="rId49"/>
    <p:sldId id="426" r:id="rId50"/>
    <p:sldId id="465" r:id="rId51"/>
    <p:sldId id="435" r:id="rId52"/>
    <p:sldId id="437" r:id="rId53"/>
    <p:sldId id="436" r:id="rId5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3270" autoAdjust="0"/>
    <p:restoredTop sz="91367" autoAdjust="0"/>
  </p:normalViewPr>
  <p:slideViewPr>
    <p:cSldViewPr>
      <p:cViewPr varScale="1">
        <p:scale>
          <a:sx n="106" d="100"/>
          <a:sy n="106" d="100"/>
        </p:scale>
        <p:origin x="138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190" y="-90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>
              <a:defRPr sz="13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>
              <a:defRPr sz="1300" smtClean="0"/>
            </a:lvl1pPr>
          </a:lstStyle>
          <a:p>
            <a:pPr>
              <a:defRPr/>
            </a:pPr>
            <a:fld id="{281D9DC7-60FB-481D-B360-7AA869485673}" type="datetimeFigureOut">
              <a:rPr lang="cs-CZ"/>
              <a:pPr>
                <a:defRPr/>
              </a:pPr>
              <a:t>26. 11. 2015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4020506" y="9745479"/>
            <a:ext cx="3077137" cy="487488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587F38C-DA6E-45CD-A1EC-8060F69707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>
              <a:defRPr sz="1300"/>
            </a:lvl1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9218832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0506" y="1"/>
            <a:ext cx="3077137" cy="511813"/>
          </a:xfrm>
          <a:prstGeom prst="rect">
            <a:avLst/>
          </a:prstGeom>
        </p:spPr>
        <p:txBody>
          <a:bodyPr vert="horz" lIns="95500" tIns="47750" rIns="95500" bIns="477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88430E7B-8391-4B76-9996-05F39D470192}" type="datetimeFigureOut">
              <a:rPr lang="cs-CZ"/>
              <a:pPr>
                <a:defRPr/>
              </a:pPr>
              <a:t>26. 11. 2015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00" tIns="47750" rIns="95500" bIns="4775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9600" y="4861400"/>
            <a:ext cx="5680103" cy="4606317"/>
          </a:xfrm>
          <a:prstGeom prst="rect">
            <a:avLst/>
          </a:prstGeom>
        </p:spPr>
        <p:txBody>
          <a:bodyPr vert="horz" lIns="95500" tIns="47750" rIns="95500" bIns="4775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0506" y="9721155"/>
            <a:ext cx="3077137" cy="511812"/>
          </a:xfrm>
          <a:prstGeom prst="rect">
            <a:avLst/>
          </a:prstGeom>
        </p:spPr>
        <p:txBody>
          <a:bodyPr vert="horz" lIns="95500" tIns="47750" rIns="95500" bIns="477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484370BB-E9F5-43C3-BA0C-E22917C2281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18325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70BB-E9F5-43C3-BA0C-E22917C22812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836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163D1-75E5-4E6C-8902-FDAF1BBD20D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328592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6547D4-ABF8-41F4-ABEA-0886E8A16FDD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899592" y="6572250"/>
            <a:ext cx="5112568" cy="28575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| PA193 - Security Code Review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1390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35A545-624B-40D2-AFF6-9618F12C24F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85801-738D-4AFC-9D72-B567D521F73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4032448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1D15-C9BD-4600-93F2-E833C6F24BA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5E8C9-9747-458D-9BD5-A050EA3B953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012ED-8BBC-429C-91D7-E341A804C14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72F7E-A92E-4996-87A8-9530E00B3D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19744-537E-4F65-89DC-21C1FC7A8C7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A52DF-66C9-4F47-86CF-D7E7AA0B1F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EC21CA0-2CA7-47F4-B597-FCA32B78883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bian.org/security/2008/dsa-1571" TargetMode="External"/><Relationship Id="rId2" Type="http://schemas.openxmlformats.org/officeDocument/2006/relationships/hyperlink" Target="https://en.wikipedia.org/wiki/Linus'_Law" TargetMode="Externa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aetorian.com/campaign/software-security/security-code-review.html" TargetMode="Externa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bugs.debian.org/cgi-bin/bugreport.cgi?bug=363516" TargetMode="External"/><Relationship Id="rId1" Type="http://schemas.openxmlformats.org/officeDocument/2006/relationships/slideLayout" Target="../slideLayouts/slideLayout1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http://sourcemaking.com/antipatterns" TargetMode="External"/><Relationship Id="rId2" Type="http://schemas.openxmlformats.org/officeDocument/2006/relationships/hyperlink" Target="http://sourcemaking.com/design_patterns" TargetMode="External"/><Relationship Id="rId1" Type="http://schemas.openxmlformats.org/officeDocument/2006/relationships/slideLayout" Target="../slideLayouts/slideLayout1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oyhunt.com/2012/07/lessons-in-website-security-anti.html" TargetMode="External"/><Relationship Id="rId2" Type="http://schemas.openxmlformats.org/officeDocument/2006/relationships/hyperlink" Target="http://sourcemaking.com/antipatterns/software-development-antipatterns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adactio.com/journal/1357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ftwaremag.com/l.cfm?doc=2005-07/2005-07code" TargetMode="External"/><Relationship Id="rId7" Type="http://schemas.openxmlformats.org/officeDocument/2006/relationships/hyperlink" Target="http://www.cs.berkeley.edu/~finifter/papers/coderev-essos13.pdf" TargetMode="External"/><Relationship Id="rId2" Type="http://schemas.openxmlformats.org/officeDocument/2006/relationships/hyperlink" Target="http://ieeexplore.ieee.org/stamp/stamp.jsp?arnumber=01668009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owasp.org/index.php/Security_Code_Review_in_the_SDLC" TargetMode="External"/><Relationship Id="rId5" Type="http://schemas.openxmlformats.org/officeDocument/2006/relationships/hyperlink" Target="http://msdn.microsoft.com/en-us/library/cc307418.aspx" TargetMode="External"/><Relationship Id="rId4" Type="http://schemas.openxmlformats.org/officeDocument/2006/relationships/hyperlink" Target="http://silverstr.ufies.org/blog/msdn-webcast-code-review.pdf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List_of_tools_for_static_code_analysis" TargetMode="External"/><Relationship Id="rId2" Type="http://schemas.openxmlformats.org/officeDocument/2006/relationships/hyperlink" Target="http://www.cl.cam.ac.uk/~rja14/Papers/wcf.pdf" TargetMode="Externa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www.owasp.org/index.php/Code_Review_Introduction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>
          <a:xfrm>
            <a:off x="503238" y="476250"/>
            <a:ext cx="5754687" cy="1873250"/>
          </a:xfrm>
        </p:spPr>
        <p:txBody>
          <a:bodyPr>
            <a:normAutofit/>
          </a:bodyPr>
          <a:lstStyle/>
          <a:p>
            <a:r>
              <a:rPr lang="en-GB" i="1" dirty="0"/>
              <a:t>PA193 </a:t>
            </a:r>
            <a:r>
              <a:rPr lang="en-GB" i="1" dirty="0" smtClean="0"/>
              <a:t>- Secure </a:t>
            </a:r>
            <a:r>
              <a:rPr lang="en-GB" i="1" dirty="0"/>
              <a:t>coding principles and practices </a:t>
            </a:r>
            <a:r>
              <a:rPr lang="en-GB" i="1" dirty="0" smtClean="0"/>
              <a:t/>
            </a:r>
            <a:br>
              <a:rPr lang="en-GB" i="1" dirty="0" smtClean="0"/>
            </a:br>
            <a:endParaRPr lang="cs-CZ" dirty="0" smtClean="0"/>
          </a:p>
        </p:txBody>
      </p:sp>
      <p:sp>
        <p:nvSpPr>
          <p:cNvPr id="3075" name="Podnadpis 2"/>
          <p:cNvSpPr>
            <a:spLocks noGrp="1"/>
          </p:cNvSpPr>
          <p:nvPr>
            <p:ph type="subTitle" idx="1"/>
          </p:nvPr>
        </p:nvSpPr>
        <p:spPr>
          <a:xfrm>
            <a:off x="503238" y="3284538"/>
            <a:ext cx="5724525" cy="1081087"/>
          </a:xfrm>
        </p:spPr>
        <p:txBody>
          <a:bodyPr>
            <a:normAutofit/>
          </a:bodyPr>
          <a:lstStyle/>
          <a:p>
            <a:r>
              <a:rPr lang="en-GB" dirty="0" smtClean="0"/>
              <a:t>Security Code Review</a:t>
            </a:r>
            <a:endParaRPr lang="cs-CZ" dirty="0" smtClean="0"/>
          </a:p>
        </p:txBody>
      </p:sp>
      <p:sp>
        <p:nvSpPr>
          <p:cNvPr id="3076" name="Zástupný symbol pro text 3"/>
          <p:cNvSpPr>
            <a:spLocks noGrp="1"/>
          </p:cNvSpPr>
          <p:nvPr>
            <p:ph type="body" idx="10"/>
          </p:nvPr>
        </p:nvSpPr>
        <p:spPr>
          <a:xfrm>
            <a:off x="503238" y="5254625"/>
            <a:ext cx="6229002" cy="863600"/>
          </a:xfrm>
        </p:spPr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 smtClean="0"/>
              <a:t>Švenda</a:t>
            </a:r>
            <a:r>
              <a:rPr lang="en-US" dirty="0" smtClean="0"/>
              <a:t> </a:t>
            </a:r>
            <a:r>
              <a:rPr lang="cs-CZ" dirty="0" smtClean="0"/>
              <a:t>svenda</a:t>
            </a:r>
            <a:r>
              <a:rPr lang="en-US" dirty="0" smtClean="0"/>
              <a:t>@fi.muni.cz</a:t>
            </a:r>
            <a:endParaRPr lang="en-US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review phases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sz="3200" dirty="0" smtClean="0"/>
              <a:t>Pre-assessment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Application </a:t>
            </a:r>
            <a:r>
              <a:rPr lang="en-GB" sz="3200" dirty="0" smtClean="0"/>
              <a:t>review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Documentation and </a:t>
            </a:r>
            <a:r>
              <a:rPr lang="en-GB" sz="3200" dirty="0" smtClean="0"/>
              <a:t>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3200" dirty="0"/>
              <a:t>Remediation </a:t>
            </a:r>
            <a:r>
              <a:rPr lang="en-GB" sz="3200" dirty="0" smtClean="0"/>
              <a:t>support</a:t>
            </a:r>
          </a:p>
          <a:p>
            <a:pPr marL="0" indent="0">
              <a:buNone/>
            </a:pPr>
            <a:endParaRPr lang="en-US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61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Good </a:t>
            </a:r>
            <a:r>
              <a:rPr lang="en-GB" dirty="0"/>
              <a:t>reviewer ranges between 100 to 1,000 lines of code an </a:t>
            </a:r>
            <a:r>
              <a:rPr lang="en-GB" dirty="0" smtClean="0"/>
              <a:t>hour</a:t>
            </a:r>
          </a:p>
          <a:p>
            <a:pPr lvl="1"/>
            <a:r>
              <a:rPr lang="en-US" dirty="0" smtClean="0"/>
              <a:t>highly dependent also on code complexity</a:t>
            </a:r>
          </a:p>
          <a:p>
            <a:pPr lvl="1"/>
            <a:r>
              <a:rPr lang="en-US" dirty="0" smtClean="0"/>
              <a:t>flexibility must be allowed</a:t>
            </a:r>
          </a:p>
          <a:p>
            <a:r>
              <a:rPr lang="en-US" dirty="0" smtClean="0"/>
              <a:t>Keep track of your previous progress</a:t>
            </a:r>
          </a:p>
          <a:p>
            <a:pPr lvl="1"/>
            <a:r>
              <a:rPr lang="en-US" dirty="0" smtClean="0"/>
              <a:t>and get feeling for your speed</a:t>
            </a:r>
          </a:p>
          <a:p>
            <a:pPr lvl="1"/>
            <a:r>
              <a:rPr lang="en-US" dirty="0" smtClean="0"/>
              <a:t>helping you making better future estimations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94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Information Collection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Developer </a:t>
            </a:r>
            <a:r>
              <a:rPr lang="en-GB" dirty="0" smtClean="0"/>
              <a:t>interviews</a:t>
            </a:r>
          </a:p>
          <a:p>
            <a:r>
              <a:rPr lang="en-GB" dirty="0"/>
              <a:t>Developer </a:t>
            </a:r>
            <a:r>
              <a:rPr lang="en-GB" dirty="0" smtClean="0"/>
              <a:t>documentation</a:t>
            </a:r>
          </a:p>
          <a:p>
            <a:r>
              <a:rPr lang="en-GB" dirty="0"/>
              <a:t>Standards </a:t>
            </a:r>
            <a:r>
              <a:rPr lang="en-GB" dirty="0" smtClean="0"/>
              <a:t>documentation</a:t>
            </a:r>
          </a:p>
          <a:p>
            <a:r>
              <a:rPr lang="en-GB" dirty="0"/>
              <a:t>Source </a:t>
            </a:r>
            <a:r>
              <a:rPr lang="en-GB" dirty="0" smtClean="0"/>
              <a:t>profiling</a:t>
            </a:r>
          </a:p>
          <a:p>
            <a:r>
              <a:rPr lang="en-GB" dirty="0"/>
              <a:t>System profiling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13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problems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documentation not available at all</a:t>
            </a:r>
          </a:p>
          <a:p>
            <a:r>
              <a:rPr lang="en-US" dirty="0"/>
              <a:t>Design </a:t>
            </a:r>
            <a:r>
              <a:rPr lang="en-US" dirty="0" smtClean="0"/>
              <a:t>documentation is outdated</a:t>
            </a:r>
          </a:p>
          <a:p>
            <a:r>
              <a:rPr lang="en-US" dirty="0" smtClean="0"/>
              <a:t>Third party components without documentation</a:t>
            </a:r>
          </a:p>
          <a:p>
            <a:r>
              <a:rPr lang="en-US" dirty="0" smtClean="0"/>
              <a:t>Developers not available or not cooperating</a:t>
            </a:r>
          </a:p>
          <a:p>
            <a:r>
              <a:rPr lang="en-US" dirty="0" smtClean="0"/>
              <a:t>Limited time for everything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068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your next 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Perform auditing strategy you selected</a:t>
            </a:r>
          </a:p>
          <a:p>
            <a:pPr lvl="1"/>
            <a:r>
              <a:rPr lang="en-US" dirty="0" smtClean="0"/>
              <a:t>and make extensive notes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Reflect on time spend</a:t>
            </a:r>
          </a:p>
          <a:p>
            <a:pPr lvl="1"/>
            <a:r>
              <a:rPr lang="en-US" dirty="0" smtClean="0"/>
              <a:t>what you have learned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Repeat from step 1.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78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Top-down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 approach </a:t>
            </a:r>
          </a:p>
          <a:p>
            <a:pPr lvl="1"/>
            <a:r>
              <a:rPr lang="en-US" dirty="0"/>
              <a:t>water-fall like approach </a:t>
            </a:r>
            <a:endParaRPr lang="en-US" dirty="0" smtClean="0"/>
          </a:p>
          <a:p>
            <a:pPr lvl="1"/>
            <a:r>
              <a:rPr lang="en-US" dirty="0" smtClean="0"/>
              <a:t>start from design specification</a:t>
            </a:r>
          </a:p>
          <a:p>
            <a:pPr lvl="1"/>
            <a:r>
              <a:rPr lang="en-US" dirty="0" smtClean="0"/>
              <a:t>establish threat model </a:t>
            </a:r>
          </a:p>
          <a:p>
            <a:pPr lvl="1"/>
            <a:r>
              <a:rPr lang="en-US" dirty="0" smtClean="0"/>
              <a:t>find design vulnerabilities first</a:t>
            </a:r>
          </a:p>
          <a:p>
            <a:pPr lvl="1"/>
            <a:r>
              <a:rPr lang="en-US" dirty="0" smtClean="0"/>
              <a:t>find logical implementation vulnerabilities second</a:t>
            </a:r>
          </a:p>
          <a:p>
            <a:pPr lvl="1"/>
            <a:r>
              <a:rPr lang="en-US" dirty="0" smtClean="0"/>
              <a:t>find low-level implementation bugs third</a:t>
            </a:r>
          </a:p>
          <a:p>
            <a:r>
              <a:rPr lang="en-US" dirty="0" smtClean="0"/>
              <a:t>Good results if design documentation is accurate</a:t>
            </a:r>
          </a:p>
          <a:p>
            <a:pPr lvl="1"/>
            <a:r>
              <a:rPr lang="en-US" dirty="0" smtClean="0"/>
              <a:t>but that is usually not the case </a:t>
            </a:r>
          </a:p>
          <a:p>
            <a:pPr lvl="1"/>
            <a:r>
              <a:rPr lang="en-US" dirty="0" smtClean="0"/>
              <a:t>something is missing or implemented differently</a:t>
            </a:r>
          </a:p>
          <a:p>
            <a:pPr lvl="1"/>
            <a:endParaRPr lang="en-US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5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approach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Bottom-up approach </a:t>
            </a:r>
          </a:p>
          <a:p>
            <a:pPr lvl="1"/>
            <a:r>
              <a:rPr lang="en-US" sz="2000" dirty="0" smtClean="0"/>
              <a:t>starts with implementation</a:t>
            </a:r>
          </a:p>
          <a:p>
            <a:pPr lvl="1"/>
            <a:r>
              <a:rPr lang="en-US" sz="2000" dirty="0" smtClean="0"/>
              <a:t>targets low-level implementation vulnerabilities first</a:t>
            </a:r>
          </a:p>
          <a:p>
            <a:pPr lvl="2"/>
            <a:r>
              <a:rPr lang="en-US" sz="2000" dirty="0" smtClean="0"/>
              <a:t>e.g., by automated tools</a:t>
            </a:r>
          </a:p>
          <a:p>
            <a:pPr lvl="1"/>
            <a:r>
              <a:rPr lang="en-US" sz="2000" dirty="0" smtClean="0"/>
              <a:t>higher-level threat and design documentation later</a:t>
            </a:r>
          </a:p>
          <a:p>
            <a:pPr lvl="2"/>
            <a:r>
              <a:rPr lang="en-US" sz="2000" dirty="0" smtClean="0"/>
              <a:t>when understanding of application is much better</a:t>
            </a:r>
          </a:p>
          <a:p>
            <a:r>
              <a:rPr lang="en-US" sz="2400" dirty="0" smtClean="0"/>
              <a:t>Works well even if design documentation is not accurate</a:t>
            </a:r>
          </a:p>
          <a:p>
            <a:pPr lvl="1"/>
            <a:r>
              <a:rPr lang="en-US" sz="2000" dirty="0" smtClean="0"/>
              <a:t>but is slow as you need to read a lot of code that is NOT security relevant</a:t>
            </a:r>
          </a:p>
          <a:p>
            <a:r>
              <a:rPr lang="en-US" sz="2400" dirty="0" smtClean="0"/>
              <a:t>Necessity for maintaining design model continuously</a:t>
            </a:r>
          </a:p>
          <a:p>
            <a:pPr lvl="1"/>
            <a:r>
              <a:rPr lang="en-GB" sz="2000" dirty="0" smtClean="0"/>
              <a:t>e.g., DFD </a:t>
            </a:r>
            <a:r>
              <a:rPr lang="en-GB" sz="2000" dirty="0"/>
              <a:t>sketches and class diagrams</a:t>
            </a:r>
            <a:endParaRPr lang="en-US" sz="2000" dirty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887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approach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dirty="0" smtClean="0"/>
              <a:t>Combination </a:t>
            </a:r>
            <a:r>
              <a:rPr lang="en-GB" dirty="0"/>
              <a:t>of </a:t>
            </a:r>
            <a:r>
              <a:rPr lang="en-GB" dirty="0" smtClean="0"/>
              <a:t>top-down </a:t>
            </a:r>
            <a:r>
              <a:rPr lang="en-GB" dirty="0"/>
              <a:t>and bottom-up </a:t>
            </a:r>
            <a:r>
              <a:rPr lang="en-GB" dirty="0" smtClean="0"/>
              <a:t>approaches</a:t>
            </a:r>
          </a:p>
          <a:p>
            <a:r>
              <a:rPr lang="en-US" dirty="0" smtClean="0"/>
              <a:t>Focus on high-level characteristics</a:t>
            </a:r>
          </a:p>
          <a:p>
            <a:pPr lvl="1"/>
            <a:r>
              <a:rPr lang="en-GB" dirty="0"/>
              <a:t>General application purpose </a:t>
            </a:r>
            <a:endParaRPr lang="en-GB" dirty="0" smtClean="0"/>
          </a:p>
          <a:p>
            <a:pPr lvl="1"/>
            <a:r>
              <a:rPr lang="en-GB" dirty="0"/>
              <a:t>Assets and entry </a:t>
            </a:r>
            <a:r>
              <a:rPr lang="en-GB" dirty="0" smtClean="0"/>
              <a:t>points</a:t>
            </a:r>
          </a:p>
          <a:p>
            <a:pPr lvl="1"/>
            <a:r>
              <a:rPr lang="en-GB" dirty="0"/>
              <a:t>Components and modules </a:t>
            </a:r>
            <a:endParaRPr lang="en-GB" dirty="0" smtClean="0"/>
          </a:p>
          <a:p>
            <a:pPr lvl="1"/>
            <a:r>
              <a:rPr lang="en-GB" dirty="0" smtClean="0"/>
              <a:t>Inter-module relations</a:t>
            </a:r>
          </a:p>
          <a:p>
            <a:pPr lvl="1"/>
            <a:r>
              <a:rPr lang="en-GB" dirty="0"/>
              <a:t>Fundamental security </a:t>
            </a:r>
            <a:endParaRPr lang="en-GB" dirty="0" smtClean="0"/>
          </a:p>
          <a:p>
            <a:pPr lvl="1"/>
            <a:r>
              <a:rPr lang="en-GB" dirty="0"/>
              <a:t>Major trust boundaries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464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the progress you are making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Ask often following questions:</a:t>
            </a:r>
            <a:endParaRPr lang="en-GB" sz="2800" dirty="0" smtClean="0"/>
          </a:p>
          <a:p>
            <a:endParaRPr lang="en-GB" sz="2800" dirty="0" smtClean="0"/>
          </a:p>
          <a:p>
            <a:r>
              <a:rPr lang="en-GB" sz="2800" i="1" dirty="0" smtClean="0"/>
              <a:t>What </a:t>
            </a:r>
            <a:r>
              <a:rPr lang="en-GB" sz="2800" i="1" dirty="0"/>
              <a:t>have you learned about the application?</a:t>
            </a:r>
          </a:p>
          <a:p>
            <a:r>
              <a:rPr lang="en-GB" sz="2800" i="1" dirty="0"/>
              <a:t>Are you focusing on the most security-relevant components?</a:t>
            </a:r>
          </a:p>
          <a:p>
            <a:r>
              <a:rPr lang="en-GB" sz="2800" i="1" dirty="0"/>
              <a:t>Have you gotten stuck on </a:t>
            </a:r>
            <a:r>
              <a:rPr lang="en-GB" sz="2800" i="1" dirty="0" smtClean="0"/>
              <a:t>real problem or </a:t>
            </a:r>
            <a:r>
              <a:rPr lang="en-GB" sz="2800" i="1" dirty="0"/>
              <a:t>gone down </a:t>
            </a:r>
            <a:r>
              <a:rPr lang="en-GB" sz="2800" i="1" dirty="0" smtClean="0"/>
              <a:t>some rabbit hole?</a:t>
            </a:r>
            <a:endParaRPr lang="en-GB" sz="2800" i="1" dirty="0"/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</a:rPr>
              <a:t>Vulnerabilities</a:t>
            </a:r>
            <a:endParaRPr lang="en-GB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 the progress you are making 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Ask often following questions:</a:t>
            </a:r>
            <a:endParaRPr lang="en-GB" sz="2800" dirty="0"/>
          </a:p>
          <a:p>
            <a:endParaRPr lang="en-GB" sz="2800" dirty="0" smtClean="0"/>
          </a:p>
          <a:p>
            <a:r>
              <a:rPr lang="en-GB" sz="2800" i="1" dirty="0" smtClean="0"/>
              <a:t>Does </a:t>
            </a:r>
            <a:r>
              <a:rPr lang="en-GB" sz="2800" i="1" dirty="0"/>
              <a:t>your master ideas list have many plausible entries?</a:t>
            </a:r>
          </a:p>
          <a:p>
            <a:r>
              <a:rPr lang="en-GB" sz="2800" i="1" dirty="0"/>
              <a:t>Have you been taking adequate notes and recorded enough detail for review purposes?</a:t>
            </a:r>
          </a:p>
          <a:p>
            <a:r>
              <a:rPr lang="en-GB" sz="2800" i="1" dirty="0"/>
              <a:t>If you're working from application models and </a:t>
            </a:r>
            <a:r>
              <a:rPr lang="en-GB" sz="2800" i="1" dirty="0" smtClean="0"/>
              <a:t>documentation, do </a:t>
            </a:r>
            <a:r>
              <a:rPr lang="en-GB" sz="2800" i="1" dirty="0"/>
              <a:t>these models reflect the implementation accurately?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395536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</a:t>
            </a:r>
            <a:r>
              <a:rPr lang="en-GB" sz="1600" i="1" dirty="0" smtClean="0">
                <a:solidFill>
                  <a:schemeClr val="bg1">
                    <a:lumMod val="50000"/>
                  </a:schemeClr>
                </a:solidFill>
              </a:rPr>
              <a:t>Vulnerabilities</a:t>
            </a:r>
            <a:endParaRPr lang="en-GB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25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873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Security code review - hints</a:t>
            </a:r>
          </a:p>
        </p:txBody>
      </p:sp>
      <p:sp>
        <p:nvSpPr>
          <p:cNvPr id="1133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 smtClean="0"/>
              <a:t>You will always have a limited time</a:t>
            </a:r>
          </a:p>
          <a:p>
            <a:pPr lvl="1" eaLnBrk="1" hangingPunct="1"/>
            <a:r>
              <a:rPr lang="en-US" altLang="en-US" sz="2000" dirty="0" smtClean="0"/>
              <a:t>try to rapidly build overall picture</a:t>
            </a:r>
          </a:p>
          <a:p>
            <a:pPr lvl="1" eaLnBrk="1" hangingPunct="1"/>
            <a:r>
              <a:rPr lang="en-US" altLang="en-US" sz="2000" dirty="0" smtClean="0"/>
              <a:t>use tools to find low hanging fruit</a:t>
            </a:r>
          </a:p>
          <a:p>
            <a:pPr eaLnBrk="1" hangingPunct="1"/>
            <a:r>
              <a:rPr lang="en-US" altLang="en-US" sz="2400" dirty="0" smtClean="0"/>
              <a:t>Focus on most sensitive and problematic areas</a:t>
            </a:r>
            <a:endParaRPr lang="cs-CZ" altLang="en-US" sz="2400" dirty="0" smtClean="0"/>
          </a:p>
          <a:p>
            <a:pPr lvl="1" eaLnBrk="1" hangingPunct="1"/>
            <a:r>
              <a:rPr lang="en-US" altLang="en-US" sz="2000" dirty="0" smtClean="0"/>
              <a:t>use tools to focus your analysis scope</a:t>
            </a:r>
          </a:p>
          <a:p>
            <a:pPr eaLnBrk="1" hangingPunct="1"/>
            <a:r>
              <a:rPr lang="en-US" altLang="en-US" sz="2400" dirty="0" smtClean="0"/>
              <a:t>More eyes can spot more problems</a:t>
            </a:r>
          </a:p>
          <a:p>
            <a:pPr lvl="1" eaLnBrk="1" hangingPunct="1"/>
            <a:r>
              <a:rPr lang="en-US" altLang="en-US" sz="2000" dirty="0" smtClean="0"/>
              <a:t>experts on different areas</a:t>
            </a:r>
          </a:p>
          <a:p>
            <a:pPr eaLnBrk="1" hangingPunct="1"/>
            <a:r>
              <a:rPr lang="en-GB" sz="2400" dirty="0" smtClean="0"/>
              <a:t>It’s creative process</a:t>
            </a:r>
          </a:p>
          <a:p>
            <a:pPr lvl="1" eaLnBrk="1" hangingPunct="1"/>
            <a:r>
              <a:rPr lang="en-GB" sz="2000" dirty="0" smtClean="0"/>
              <a:t>be pragmatic</a:t>
            </a:r>
            <a:r>
              <a:rPr lang="en-GB" sz="2000" dirty="0"/>
              <a:t>, flexible, and results </a:t>
            </a:r>
            <a:r>
              <a:rPr lang="en-GB" sz="2000" dirty="0" smtClean="0"/>
              <a:t>driven</a:t>
            </a:r>
          </a:p>
          <a:p>
            <a:pPr eaLnBrk="1" hangingPunct="1"/>
            <a:r>
              <a:rPr lang="en-US" altLang="en-US" sz="2400" dirty="0" smtClean="0"/>
              <a:t>Have the rights skills</a:t>
            </a:r>
          </a:p>
          <a:p>
            <a:pPr lvl="1" eaLnBrk="1" hangingPunct="1"/>
            <a:r>
              <a:rPr lang="en-US" altLang="en-US" sz="2000" dirty="0" smtClean="0"/>
              <a:t>you should know programming as well as have security mindset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716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5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 results (Finding summary)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Location of the vulnerability</a:t>
            </a:r>
          </a:p>
          <a:p>
            <a:r>
              <a:rPr lang="en-GB" dirty="0"/>
              <a:t>Vulnerability class </a:t>
            </a:r>
            <a:endParaRPr lang="en-GB" dirty="0" smtClean="0"/>
          </a:p>
          <a:p>
            <a:r>
              <a:rPr lang="en-GB" dirty="0"/>
              <a:t>Vulnerability description </a:t>
            </a:r>
            <a:endParaRPr lang="en-GB" dirty="0" smtClean="0"/>
          </a:p>
          <a:p>
            <a:r>
              <a:rPr lang="en-GB" dirty="0"/>
              <a:t>Prerequisites (</a:t>
            </a:r>
            <a:r>
              <a:rPr lang="en-GB" dirty="0" smtClean="0"/>
              <a:t>for exploiting vulnerability)</a:t>
            </a:r>
          </a:p>
          <a:p>
            <a:r>
              <a:rPr lang="en-GB" dirty="0"/>
              <a:t>Business impact </a:t>
            </a:r>
            <a:r>
              <a:rPr lang="en-GB" dirty="0" smtClean="0"/>
              <a:t>(on assets)</a:t>
            </a:r>
          </a:p>
          <a:p>
            <a:r>
              <a:rPr lang="en-GB" dirty="0"/>
              <a:t>Remediation </a:t>
            </a:r>
            <a:r>
              <a:rPr lang="en-GB" dirty="0" smtClean="0"/>
              <a:t>(how to fix)</a:t>
            </a:r>
          </a:p>
          <a:p>
            <a:r>
              <a:rPr lang="en-GB" dirty="0"/>
              <a:t>Risk </a:t>
            </a:r>
            <a:endParaRPr lang="en-GB" dirty="0" smtClean="0"/>
          </a:p>
          <a:p>
            <a:r>
              <a:rPr lang="en-GB" dirty="0"/>
              <a:t>Severity </a:t>
            </a:r>
            <a:endParaRPr lang="en-GB" dirty="0" smtClean="0"/>
          </a:p>
          <a:p>
            <a:r>
              <a:rPr lang="en-GB" dirty="0"/>
              <a:t>Probability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365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summary -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9512" y="2564904"/>
            <a:ext cx="8382000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dirty="0" smtClean="0"/>
              <a:t>Problem identification: </a:t>
            </a:r>
            <a:r>
              <a:rPr lang="en-GB" dirty="0"/>
              <a:t>DSA-1571-1 </a:t>
            </a:r>
            <a:r>
              <a:rPr lang="en-GB" dirty="0" err="1" smtClean="0"/>
              <a:t>openssl</a:t>
            </a:r>
            <a:endParaRPr lang="en-GB" dirty="0" smtClean="0"/>
          </a:p>
          <a:p>
            <a:pPr eaLnBrk="1" hangingPunct="1"/>
            <a:r>
              <a:rPr lang="en-US" altLang="en-US" dirty="0" smtClean="0"/>
              <a:t>Severity</a:t>
            </a:r>
            <a:r>
              <a:rPr lang="cs-CZ" altLang="en-US" b="0" dirty="0" smtClean="0"/>
              <a:t>: </a:t>
            </a:r>
            <a:r>
              <a:rPr lang="en-US" altLang="en-US" b="0" dirty="0" smtClean="0"/>
              <a:t>critical</a:t>
            </a:r>
            <a:endParaRPr lang="cs-CZ" altLang="en-US" b="0" dirty="0"/>
          </a:p>
          <a:p>
            <a:pPr eaLnBrk="1" hangingPunct="1"/>
            <a:r>
              <a:rPr lang="en-US" altLang="en-US" dirty="0" smtClean="0"/>
              <a:t>Risk</a:t>
            </a:r>
            <a:r>
              <a:rPr lang="cs-CZ" altLang="en-US" dirty="0" smtClean="0"/>
              <a:t>:</a:t>
            </a:r>
            <a:r>
              <a:rPr lang="cs-CZ" altLang="en-US" b="0" dirty="0" smtClean="0"/>
              <a:t> </a:t>
            </a:r>
            <a:r>
              <a:rPr lang="en-US" altLang="en-US" b="0" dirty="0" smtClean="0"/>
              <a:t>high - directly exploitable by external attacker</a:t>
            </a:r>
            <a:endParaRPr lang="cs-CZ" altLang="en-US" b="0" dirty="0"/>
          </a:p>
          <a:p>
            <a:pPr marL="0" lvl="1" indent="0" eaLnBrk="1" hangingPunct="1"/>
            <a:r>
              <a:rPr lang="en-US" altLang="en-US" dirty="0" smtClean="0"/>
              <a:t>Problem description</a:t>
            </a:r>
            <a:r>
              <a:rPr lang="cs-CZ" altLang="en-US" b="0" dirty="0" smtClean="0"/>
              <a:t>: </a:t>
            </a:r>
            <a:r>
              <a:rPr lang="en-GB" b="0" dirty="0" smtClean="0"/>
              <a:t>crypto/rand/</a:t>
            </a:r>
            <a:r>
              <a:rPr lang="en-GB" b="0" dirty="0" err="1" smtClean="0"/>
              <a:t>md_rand.c</a:t>
            </a:r>
            <a:r>
              <a:rPr lang="cs-CZ" altLang="en-US" b="0" dirty="0" smtClean="0"/>
              <a:t>:</a:t>
            </a:r>
            <a:r>
              <a:rPr lang="en-US" altLang="en-US" b="0" dirty="0" smtClean="0"/>
              <a:t>276 &amp; 473</a:t>
            </a:r>
            <a:r>
              <a:rPr lang="cs-CZ" altLang="en-US" b="0" dirty="0" smtClean="0"/>
              <a:t> –</a:t>
            </a:r>
            <a:r>
              <a:rPr lang="en-US" altLang="en-US" b="0" dirty="0" smtClean="0"/>
              <a:t> T</a:t>
            </a:r>
            <a:r>
              <a:rPr lang="en-GB" b="0" dirty="0" smtClean="0"/>
              <a:t>he </a:t>
            </a:r>
            <a:r>
              <a:rPr lang="en-GB" b="0" dirty="0"/>
              <a:t>random number generator in </a:t>
            </a:r>
            <a:r>
              <a:rPr lang="en-GB" b="0" dirty="0" err="1"/>
              <a:t>Debian's</a:t>
            </a:r>
            <a:r>
              <a:rPr lang="en-GB" b="0" dirty="0"/>
              <a:t> </a:t>
            </a:r>
            <a:r>
              <a:rPr lang="en-GB" b="0" dirty="0" err="1"/>
              <a:t>openssl</a:t>
            </a:r>
            <a:r>
              <a:rPr lang="en-GB" b="0" dirty="0"/>
              <a:t> package is predictable. This is caused by an incorrect </a:t>
            </a:r>
            <a:r>
              <a:rPr lang="en-GB" b="0" dirty="0" err="1"/>
              <a:t>Debian</a:t>
            </a:r>
            <a:r>
              <a:rPr lang="en-GB" b="0" dirty="0"/>
              <a:t>-specific change to the </a:t>
            </a:r>
            <a:r>
              <a:rPr lang="en-GB" b="0" dirty="0" err="1"/>
              <a:t>openssl</a:t>
            </a:r>
            <a:r>
              <a:rPr lang="en-GB" b="0" dirty="0"/>
              <a:t> </a:t>
            </a:r>
            <a:r>
              <a:rPr lang="en-GB" b="0" dirty="0" smtClean="0"/>
              <a:t>package. One of the sources of a randomness based on usage of uninitialized buffer </a:t>
            </a:r>
            <a:r>
              <a:rPr lang="en-GB" b="0" i="1" dirty="0" smtClean="0"/>
              <a:t>buff</a:t>
            </a:r>
            <a:r>
              <a:rPr lang="en-GB" b="0" dirty="0" smtClean="0"/>
              <a:t> is removed.</a:t>
            </a:r>
            <a:endParaRPr lang="cs-CZ" altLang="en-US" b="0" dirty="0"/>
          </a:p>
          <a:p>
            <a:pPr eaLnBrk="1" hangingPunct="1"/>
            <a:r>
              <a:rPr lang="en-US" altLang="en-US" dirty="0" smtClean="0"/>
              <a:t>Remediation</a:t>
            </a:r>
            <a:r>
              <a:rPr lang="cs-CZ" altLang="en-US" b="0" dirty="0" smtClean="0"/>
              <a:t>:</a:t>
            </a:r>
            <a:r>
              <a:rPr lang="en-US" altLang="en-US" b="0" dirty="0" smtClean="0"/>
              <a:t> revert back to usage of uninitialized buffer </a:t>
            </a:r>
            <a:r>
              <a:rPr lang="en-US" altLang="en-US" b="0" i="1" dirty="0" smtClean="0"/>
              <a:t>buff </a:t>
            </a:r>
            <a:endParaRPr lang="en-US" altLang="en-US" i="1" dirty="0"/>
          </a:p>
        </p:txBody>
      </p:sp>
    </p:spTree>
    <p:extLst>
      <p:ext uri="{BB962C8B-B14F-4D97-AF65-F5344CB8AC3E}">
        <p14:creationId xmlns:p14="http://schemas.microsoft.com/office/powerpoint/2010/main" val="2625804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Architecture review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7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</p:txBody>
      </p:sp>
      <p:sp>
        <p:nvSpPr>
          <p:cNvPr id="113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Get all information you can quickly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Assets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has the value in the system?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damage is caused when successfully attacked?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mechanisms are used to protect assets?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Roles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Who has access to what?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credentials needs to be presented?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Thread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is expected to do harm?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What are you defending against?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366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Architecture review (2)</a:t>
            </a:r>
          </a:p>
        </p:txBody>
      </p:sp>
      <p:sp>
        <p:nvSpPr>
          <p:cNvPr id="1135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Usage of well established techniques and standards</a:t>
            </a:r>
          </a:p>
          <a:p>
            <a:pPr eaLnBrk="1" hangingPunct="1"/>
            <a:r>
              <a:rPr lang="en-US" altLang="en-US" dirty="0" smtClean="0"/>
              <a:t>Comparison with existing schemes</a:t>
            </a:r>
          </a:p>
          <a:p>
            <a:pPr lvl="1" eaLnBrk="1" hangingPunct="1"/>
            <a:r>
              <a:rPr lang="en-US" altLang="en-US" dirty="0" smtClean="0"/>
              <a:t>What is the advantage of new scheme?</a:t>
            </a:r>
          </a:p>
          <a:p>
            <a:pPr lvl="1" eaLnBrk="1" hangingPunct="1"/>
            <a:r>
              <a:rPr lang="en-US" altLang="en-US" dirty="0" smtClean="0"/>
              <a:t>Why changes were made?</a:t>
            </a:r>
          </a:p>
          <a:p>
            <a:pPr eaLnBrk="1" hangingPunct="1"/>
            <a:r>
              <a:rPr lang="en-US" altLang="en-US" dirty="0" smtClean="0"/>
              <a:t>Security tradeoffs documented</a:t>
            </a:r>
          </a:p>
          <a:p>
            <a:pPr lvl="1" eaLnBrk="1" hangingPunct="1"/>
            <a:r>
              <a:rPr lang="en-US" altLang="en-US" dirty="0" smtClean="0"/>
              <a:t>Possible threat, but unmitigated? </a:t>
            </a:r>
          </a:p>
          <a:p>
            <a:pPr lvl="1" eaLnBrk="1" hangingPunct="1"/>
            <a:r>
              <a:rPr lang="en-US" altLang="en-US" dirty="0" smtClean="0"/>
              <a:t>Is documented or overlooked?</a:t>
            </a:r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1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Sensitive data flow mapping</a:t>
            </a:r>
          </a:p>
        </p:txBody>
      </p:sp>
      <p:sp>
        <p:nvSpPr>
          <p:cNvPr id="1141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Identify sensitive data</a:t>
            </a:r>
          </a:p>
          <a:p>
            <a:pPr lvl="1" eaLnBrk="1" hangingPunct="1"/>
            <a:r>
              <a:rPr lang="en-US" altLang="en-US" smtClean="0"/>
              <a:t>password, key, protected data...</a:t>
            </a:r>
          </a:p>
          <a:p>
            <a:pPr eaLnBrk="1" hangingPunct="1"/>
            <a:r>
              <a:rPr lang="en-US" altLang="en-US" smtClean="0"/>
              <a:t>Find all processing functions</a:t>
            </a:r>
          </a:p>
          <a:p>
            <a:pPr lvl="1" eaLnBrk="1" hangingPunct="1"/>
            <a:r>
              <a:rPr lang="en-US" altLang="en-US" smtClean="0"/>
              <a:t>and focus on them</a:t>
            </a:r>
          </a:p>
          <a:p>
            <a:pPr eaLnBrk="1" hangingPunct="1"/>
            <a:r>
              <a:rPr lang="en-US" altLang="en-US" smtClean="0"/>
              <a:t>Create data flow between functions</a:t>
            </a:r>
          </a:p>
          <a:p>
            <a:pPr lvl="1" eaLnBrk="1" hangingPunct="1"/>
            <a:r>
              <a:rPr lang="en-US" altLang="en-US" smtClean="0"/>
              <a:t>e.g. Doxygen call graph</a:t>
            </a:r>
          </a:p>
          <a:p>
            <a:pPr eaLnBrk="1" hangingPunct="1"/>
            <a:r>
              <a:rPr lang="en-US" altLang="en-US" smtClean="0"/>
              <a:t>Inspect when functions can be called</a:t>
            </a:r>
          </a:p>
          <a:p>
            <a:pPr lvl="1" eaLnBrk="1" hangingPunct="1"/>
            <a:r>
              <a:rPr lang="en-US" altLang="en-US" smtClean="0"/>
              <a:t>Is key schedule validity checked? </a:t>
            </a:r>
          </a:p>
          <a:p>
            <a:pPr lvl="1" eaLnBrk="1" hangingPunct="1"/>
            <a:r>
              <a:rPr lang="en-US" altLang="en-US" smtClean="0"/>
              <a:t>Can be function called without previous function calls?</a:t>
            </a:r>
          </a:p>
          <a:p>
            <a:pPr eaLnBrk="1" hangingPunct="1"/>
            <a:r>
              <a:rPr lang="en-US" altLang="en-US" smtClean="0"/>
              <a:t>Where are sensitive data stored between calls?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97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1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Protocol design (and implementation)</a:t>
            </a:r>
          </a:p>
        </p:txBody>
      </p:sp>
      <p:sp>
        <p:nvSpPr>
          <p:cNvPr id="1140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Packet confidentiality, integrity and authenticity</a:t>
            </a:r>
          </a:p>
          <a:p>
            <a:pPr eaLnBrk="1" hangingPunct="1"/>
            <a:r>
              <a:rPr lang="en-US" altLang="en-US" smtClean="0"/>
              <a:t>Packet removal/insertion detection</a:t>
            </a:r>
          </a:p>
          <a:p>
            <a:pPr eaLnBrk="1" hangingPunct="1"/>
            <a:r>
              <a:rPr lang="en-US" altLang="en-US" smtClean="0"/>
              <a:t>Replay attack</a:t>
            </a:r>
          </a:p>
          <a:p>
            <a:pPr eaLnBrk="1" hangingPunct="1"/>
            <a:r>
              <a:rPr lang="en-US" altLang="en-US" smtClean="0"/>
              <a:t>Reflection attack</a:t>
            </a:r>
          </a:p>
          <a:p>
            <a:pPr eaLnBrk="1" hangingPunct="1"/>
            <a:r>
              <a:rPr lang="en-US" altLang="en-US" smtClean="0"/>
              <a:t>Man in the middle 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32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0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</a:t>
            </a:r>
          </a:p>
        </p:txBody>
      </p:sp>
      <p:sp>
        <p:nvSpPr>
          <p:cNvPr id="1124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CIA (Confidentiality, Integrity, Availability)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Plaintext data over insecure channel? Encrypted only?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Can be packet send twice (replay)?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What is the application response on data modification?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algorithms are used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Broken/insecure algorithms? MD</a:t>
            </a:r>
            <a:r>
              <a:rPr lang="cs-CZ" altLang="en-US" sz="2000" smtClean="0"/>
              <a:t>5</a:t>
            </a:r>
            <a:r>
              <a:rPr lang="en-US" altLang="en-US" sz="2000" smtClean="0"/>
              <a:t>? simple DES?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What key lengths are used?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90 bits symmetric crypto?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&lt; 1024 bits asymmetric crypto?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Random number generation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Where the key comes from?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Is source entropic enough?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srand() &amp; rand()?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1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43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usage (2)</a:t>
            </a:r>
          </a:p>
        </p:txBody>
      </p:sp>
      <p:sp>
        <p:nvSpPr>
          <p:cNvPr id="1130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Key creation</a:t>
            </a:r>
          </a:p>
          <a:p>
            <a:pPr lvl="1" eaLnBrk="1" hangingPunct="1"/>
            <a:r>
              <a:rPr lang="en-US" altLang="en-US" sz="2000" smtClean="0"/>
              <a:t>Where the keys originate? Enough entropy?</a:t>
            </a:r>
          </a:p>
          <a:p>
            <a:pPr lvl="1" eaLnBrk="1" hangingPunct="1"/>
            <a:r>
              <a:rPr lang="en-US" altLang="en-US" sz="2000" smtClean="0"/>
              <a:t>Who has access?</a:t>
            </a:r>
          </a:p>
          <a:p>
            <a:pPr eaLnBrk="1" hangingPunct="1"/>
            <a:r>
              <a:rPr lang="en-US" altLang="en-US" sz="2400" smtClean="0"/>
              <a:t>Key storage</a:t>
            </a:r>
          </a:p>
          <a:p>
            <a:pPr lvl="1" eaLnBrk="1" hangingPunct="1"/>
            <a:r>
              <a:rPr lang="en-US" altLang="en-US" sz="2000" smtClean="0"/>
              <a:t>Hard-coded keys</a:t>
            </a:r>
          </a:p>
          <a:p>
            <a:pPr lvl="1" eaLnBrk="1" hangingPunct="1"/>
            <a:r>
              <a:rPr lang="en-US" altLang="en-US" sz="2000" smtClean="0"/>
              <a:t>Keys in files in plaintext</a:t>
            </a:r>
          </a:p>
          <a:p>
            <a:pPr lvl="1" eaLnBrk="1" hangingPunct="1"/>
            <a:r>
              <a:rPr lang="en-US" altLang="en-US" sz="2000" smtClean="0"/>
              <a:t>Keys over insecure channels</a:t>
            </a:r>
          </a:p>
          <a:p>
            <a:pPr lvl="1" eaLnBrk="1" hangingPunct="1"/>
            <a:r>
              <a:rPr lang="en-US" altLang="en-US" sz="2000" smtClean="0"/>
              <a:t>Keys protected by less secure keys</a:t>
            </a:r>
          </a:p>
          <a:p>
            <a:pPr eaLnBrk="1" hangingPunct="1"/>
            <a:r>
              <a:rPr lang="en-US" altLang="en-US" sz="2400" smtClean="0"/>
              <a:t>Key destruction</a:t>
            </a:r>
          </a:p>
          <a:p>
            <a:pPr lvl="1" eaLnBrk="1" hangingPunct="1"/>
            <a:r>
              <a:rPr lang="en-US" altLang="en-US" sz="2000" smtClean="0"/>
              <a:t>How are keys erased from memory?</a:t>
            </a:r>
          </a:p>
          <a:p>
            <a:pPr lvl="1" eaLnBrk="1" hangingPunct="1"/>
            <a:r>
              <a:rPr lang="en-US" altLang="en-US" sz="2000" smtClean="0"/>
              <a:t>Can exception prevent key erase?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092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4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problem – </a:t>
            </a:r>
            <a:r>
              <a:rPr lang="en-US" dirty="0" err="1" smtClean="0"/>
              <a:t>Debian</a:t>
            </a:r>
            <a:r>
              <a:rPr lang="en-US" dirty="0" smtClean="0"/>
              <a:t> RNG flaw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Linus’s law</a:t>
            </a:r>
          </a:p>
          <a:p>
            <a:pPr lvl="1"/>
            <a:r>
              <a:rPr lang="en-US" sz="2000" dirty="0" smtClean="0"/>
              <a:t>“</a:t>
            </a:r>
            <a:r>
              <a:rPr lang="en-GB" sz="2000" dirty="0" smtClean="0"/>
              <a:t>Given </a:t>
            </a:r>
            <a:r>
              <a:rPr lang="en-GB" sz="2000" dirty="0"/>
              <a:t>enough eyeballs, all bugs are shallow</a:t>
            </a:r>
            <a:r>
              <a:rPr lang="en-US" sz="2000" dirty="0" smtClean="0"/>
              <a:t>”</a:t>
            </a:r>
          </a:p>
          <a:p>
            <a:pPr lvl="1"/>
            <a:r>
              <a:rPr lang="en-GB" sz="2000" dirty="0" smtClean="0">
                <a:hlinkClick r:id="rId2"/>
              </a:rPr>
              <a:t>https</a:t>
            </a:r>
            <a:r>
              <a:rPr lang="en-GB" sz="2000" dirty="0">
                <a:hlinkClick r:id="rId2"/>
              </a:rPr>
              <a:t>://</a:t>
            </a:r>
            <a:r>
              <a:rPr lang="en-GB" sz="2000" dirty="0" smtClean="0">
                <a:hlinkClick r:id="rId2"/>
              </a:rPr>
              <a:t>en.wikipedia.org/wiki/Linus%27_Law</a:t>
            </a:r>
            <a:endParaRPr lang="en-GB" sz="2000" dirty="0" smtClean="0"/>
          </a:p>
          <a:p>
            <a:r>
              <a:rPr lang="en-US" sz="2400" dirty="0" smtClean="0"/>
              <a:t>Flaw in </a:t>
            </a:r>
            <a:r>
              <a:rPr lang="en-US" sz="2400" dirty="0" err="1" smtClean="0"/>
              <a:t>Debian’s</a:t>
            </a:r>
            <a:r>
              <a:rPr lang="en-US" sz="2400" dirty="0" smtClean="0"/>
              <a:t> random number generator (2008)</a:t>
            </a:r>
          </a:p>
          <a:p>
            <a:pPr lvl="1"/>
            <a:r>
              <a:rPr lang="en-GB" sz="2000" dirty="0" smtClean="0"/>
              <a:t>CVE-2008-0166</a:t>
            </a:r>
            <a:endParaRPr lang="en-GB" sz="2000" dirty="0" smtClean="0">
              <a:hlinkClick r:id="rId3"/>
            </a:endParaRPr>
          </a:p>
          <a:p>
            <a:pPr lvl="1"/>
            <a:r>
              <a:rPr lang="en-GB" sz="2000" dirty="0" smtClean="0">
                <a:hlinkClick r:id="rId3"/>
              </a:rPr>
              <a:t>http</a:t>
            </a:r>
            <a:r>
              <a:rPr lang="en-GB" sz="2000" dirty="0">
                <a:hlinkClick r:id="rId3"/>
              </a:rPr>
              <a:t>://</a:t>
            </a:r>
            <a:r>
              <a:rPr lang="en-GB" sz="2000" dirty="0" smtClean="0">
                <a:hlinkClick r:id="rId3"/>
              </a:rPr>
              <a:t>www.debian.org/security/2008/dsa-1571</a:t>
            </a:r>
            <a:endParaRPr lang="en-GB" sz="2000" dirty="0" smtClean="0"/>
          </a:p>
          <a:p>
            <a:pPr lvl="1"/>
            <a:r>
              <a:rPr lang="en-US" sz="2000" dirty="0" smtClean="0"/>
              <a:t>lead to </a:t>
            </a:r>
            <a:r>
              <a:rPr lang="en-GB" sz="2000" dirty="0"/>
              <a:t>predictable random </a:t>
            </a:r>
            <a:r>
              <a:rPr lang="en-GB" sz="2000" dirty="0" smtClean="0"/>
              <a:t>numbers</a:t>
            </a:r>
          </a:p>
          <a:p>
            <a:pPr lvl="1"/>
            <a:r>
              <a:rPr lang="en-US" sz="2000" dirty="0" smtClean="0"/>
              <a:t>improper change to </a:t>
            </a:r>
            <a:r>
              <a:rPr lang="en-US" sz="2000" dirty="0" err="1" smtClean="0"/>
              <a:t>OpenSSL</a:t>
            </a:r>
            <a:r>
              <a:rPr lang="en-US" sz="2000" dirty="0" smtClean="0"/>
              <a:t> random generator</a:t>
            </a:r>
          </a:p>
          <a:p>
            <a:pPr lvl="1"/>
            <a:r>
              <a:rPr lang="en-US" sz="2000" dirty="0" smtClean="0"/>
              <a:t>persisted for almost two years!</a:t>
            </a:r>
          </a:p>
          <a:p>
            <a:pPr lvl="1"/>
            <a:r>
              <a:rPr lang="en-US" sz="2000" dirty="0"/>
              <a:t>lead to only </a:t>
            </a:r>
            <a:r>
              <a:rPr lang="en-GB" sz="2000" dirty="0"/>
              <a:t>262148 possible </a:t>
            </a:r>
            <a:r>
              <a:rPr lang="en-GB" sz="2000" dirty="0" err="1"/>
              <a:t>openSSH</a:t>
            </a:r>
            <a:r>
              <a:rPr lang="en-GB" sz="2000" dirty="0"/>
              <a:t> </a:t>
            </a:r>
            <a:r>
              <a:rPr lang="en-GB" sz="2000" dirty="0" smtClean="0"/>
              <a:t>keys</a:t>
            </a:r>
            <a:endParaRPr lang="en-US" sz="2000" dirty="0" smtClean="0"/>
          </a:p>
          <a:p>
            <a:r>
              <a:rPr lang="en-US" sz="2400" dirty="0" smtClean="0"/>
              <a:t>Change made based on static and dynamic analysis tools recommendation!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1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Cryptography implementation</a:t>
            </a:r>
          </a:p>
        </p:txBody>
      </p:sp>
      <p:sp>
        <p:nvSpPr>
          <p:cNvPr id="1125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Implementation from well known libraries?</a:t>
            </a:r>
          </a:p>
          <a:p>
            <a:pPr eaLnBrk="1" hangingPunct="1"/>
            <a:r>
              <a:rPr lang="en-US" altLang="en-US" smtClean="0"/>
              <a:t>Own algorithms?</a:t>
            </a:r>
          </a:p>
          <a:p>
            <a:pPr lvl="1" eaLnBrk="1" hangingPunct="1"/>
            <a:r>
              <a:rPr lang="en-US" altLang="en-US" smtClean="0"/>
              <a:t>security by obscurity?</a:t>
            </a:r>
          </a:p>
          <a:p>
            <a:pPr lvl="1" eaLnBrk="1" hangingPunct="1"/>
            <a:r>
              <a:rPr lang="en-US" altLang="en-US" smtClean="0"/>
              <a:t>usually not secure enough </a:t>
            </a:r>
          </a:p>
          <a:p>
            <a:pPr eaLnBrk="1" hangingPunct="1"/>
            <a:r>
              <a:rPr lang="en-US" altLang="en-US" smtClean="0"/>
              <a:t>Own modifications?</a:t>
            </a:r>
          </a:p>
          <a:p>
            <a:pPr lvl="1" eaLnBrk="1" hangingPunct="1"/>
            <a:r>
              <a:rPr lang="en-US" altLang="en-US" smtClean="0"/>
              <a:t>Why?</a:t>
            </a:r>
          </a:p>
          <a:p>
            <a:pPr lvl="1" eaLnBrk="1" hangingPunct="1"/>
            <a:r>
              <a:rPr lang="en-US" altLang="en-US" smtClean="0"/>
              <a:t>sometimes used to prevent compatible programs</a:t>
            </a:r>
          </a:p>
          <a:p>
            <a:pPr lvl="1" eaLnBrk="1" hangingPunct="1"/>
            <a:r>
              <a:rPr lang="en-US" altLang="en-US" smtClean="0"/>
              <a:t>decreased number of rounds?</a:t>
            </a:r>
          </a:p>
          <a:p>
            <a:pPr lvl="1" eaLnBrk="1" hangingPunct="1"/>
            <a:r>
              <a:rPr lang="en-US" altLang="en-US" smtClean="0"/>
              <a:t>Performance optimization with security impact?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775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5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inspection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31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24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605266" cy="414972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Start review by suite of static analysis tools</a:t>
            </a:r>
          </a:p>
          <a:p>
            <a:pPr marL="800100" lvl="1" indent="-514350"/>
            <a:r>
              <a:rPr lang="en-US" sz="2000" dirty="0" smtClean="0"/>
              <a:t>approximately up to 40-50% of software bugs can be found</a:t>
            </a:r>
          </a:p>
          <a:p>
            <a:pPr marL="800100" lvl="1" indent="-514350"/>
            <a:r>
              <a:rPr lang="en-GB" sz="2000" dirty="0" smtClean="0"/>
              <a:t>but incapable </a:t>
            </a:r>
            <a:r>
              <a:rPr lang="en-GB" sz="2000" dirty="0"/>
              <a:t>of finding application flaws and business </a:t>
            </a:r>
            <a:r>
              <a:rPr lang="en-GB" sz="2000" dirty="0" smtClean="0"/>
              <a:t>logic </a:t>
            </a:r>
            <a:r>
              <a:rPr lang="en-GB" sz="2000" dirty="0" err="1" smtClean="0"/>
              <a:t>vulns</a:t>
            </a:r>
            <a:r>
              <a:rPr lang="en-GB" sz="2000" dirty="0" smtClean="0"/>
              <a:t>.</a:t>
            </a:r>
            <a:endParaRPr lang="en-US" sz="20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Results used to create prioritized list for human review</a:t>
            </a:r>
          </a:p>
          <a:p>
            <a:pPr marL="800100" lvl="1" indent="-514350"/>
            <a:r>
              <a:rPr lang="en-GB" sz="2000" dirty="0" smtClean="0"/>
              <a:t>security mechanisms </a:t>
            </a:r>
            <a:r>
              <a:rPr lang="en-GB" sz="2000" dirty="0"/>
              <a:t>to review </a:t>
            </a:r>
            <a:endParaRPr lang="en-GB" sz="2000" dirty="0" smtClean="0"/>
          </a:p>
          <a:p>
            <a:pPr marL="800100" lvl="1" indent="-514350"/>
            <a:r>
              <a:rPr lang="en-GB" sz="2000" dirty="0" smtClean="0"/>
              <a:t>potential </a:t>
            </a:r>
            <a:r>
              <a:rPr lang="en-GB" sz="2000" dirty="0"/>
              <a:t>security vulnerabilities to investigate</a:t>
            </a:r>
            <a:r>
              <a:rPr lang="en-US" sz="2000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Manual inspection of issues in prioritized list</a:t>
            </a:r>
          </a:p>
          <a:p>
            <a:pPr marL="800100" lvl="1" indent="-514350"/>
            <a:r>
              <a:rPr lang="en-US" sz="2000" dirty="0" smtClean="0"/>
              <a:t>use and abuse cases</a:t>
            </a:r>
          </a:p>
          <a:p>
            <a:pPr marL="800100" lvl="1" indent="-514350"/>
            <a:r>
              <a:rPr lang="en-US" sz="2000" dirty="0" smtClean="0"/>
              <a:t>various code inspection strategies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Threat modeling used for large codebases (&gt;100k </a:t>
            </a:r>
            <a:r>
              <a:rPr lang="en-US" sz="2400" dirty="0" err="1" smtClean="0"/>
              <a:t>loc</a:t>
            </a:r>
            <a:r>
              <a:rPr lang="en-US" sz="2400" dirty="0" smtClean="0"/>
              <a:t>)</a:t>
            </a:r>
          </a:p>
          <a:p>
            <a:pPr marL="800100" lvl="1" indent="-514350"/>
            <a:r>
              <a:rPr lang="en-US" sz="2000" dirty="0" smtClean="0"/>
              <a:t>inspect impact of generally high-risk threat on application</a:t>
            </a:r>
            <a:endParaRPr lang="en-GB" sz="2000" dirty="0" smtClean="0"/>
          </a:p>
          <a:p>
            <a:r>
              <a:rPr lang="en-GB" sz="1800" dirty="0" smtClean="0">
                <a:hlinkClick r:id="rId2"/>
              </a:rPr>
              <a:t>http</a:t>
            </a:r>
            <a:r>
              <a:rPr lang="en-GB" sz="1800" dirty="0">
                <a:hlinkClick r:id="rId2"/>
              </a:rPr>
              <a:t>://</a:t>
            </a:r>
            <a:r>
              <a:rPr lang="en-GB" sz="1800" dirty="0" smtClean="0">
                <a:hlinkClick r:id="rId2"/>
              </a:rPr>
              <a:t>www.praetorian.com/campaign/software-security/security-code-review.html</a:t>
            </a:r>
            <a:endParaRPr lang="en-GB" sz="1800" dirty="0" smtClean="0"/>
          </a:p>
          <a:p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1362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navigation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Control-flow </a:t>
            </a:r>
            <a:r>
              <a:rPr lang="en-GB" dirty="0"/>
              <a:t>sensitive </a:t>
            </a:r>
            <a:r>
              <a:rPr lang="en-GB" dirty="0" smtClean="0"/>
              <a:t>navigation</a:t>
            </a:r>
          </a:p>
          <a:p>
            <a:pPr lvl="1"/>
            <a:r>
              <a:rPr lang="en-US" dirty="0" smtClean="0"/>
              <a:t>follow function calls</a:t>
            </a:r>
          </a:p>
          <a:p>
            <a:pPr lvl="1"/>
            <a:r>
              <a:rPr lang="en-US" dirty="0" smtClean="0"/>
              <a:t>e.g., what parts of program are reachable from set of functions callable without previous authentication?</a:t>
            </a:r>
            <a:endParaRPr lang="en-GB" dirty="0" smtClean="0"/>
          </a:p>
          <a:p>
            <a:r>
              <a:rPr lang="en-GB" dirty="0" smtClean="0"/>
              <a:t>Data-flow sensitive navigation</a:t>
            </a:r>
          </a:p>
          <a:p>
            <a:pPr lvl="1"/>
            <a:r>
              <a:rPr lang="en-US" dirty="0" smtClean="0"/>
              <a:t>follow flows of interesting data</a:t>
            </a:r>
          </a:p>
          <a:p>
            <a:pPr lvl="1"/>
            <a:r>
              <a:rPr lang="en-US" dirty="0" smtClean="0"/>
              <a:t>e.g., password from input to verification and storage</a:t>
            </a:r>
          </a:p>
          <a:p>
            <a:r>
              <a:rPr lang="en-US" dirty="0" smtClean="0"/>
              <a:t>Code navigation tools provide great help</a:t>
            </a:r>
          </a:p>
          <a:p>
            <a:pPr lvl="1"/>
            <a:r>
              <a:rPr lang="en-US" dirty="0" smtClean="0"/>
              <a:t>call graphs (</a:t>
            </a:r>
            <a:r>
              <a:rPr lang="en-US" dirty="0" err="1" smtClean="0"/>
              <a:t>Doxygen</a:t>
            </a:r>
            <a:r>
              <a:rPr lang="en-US" dirty="0" smtClean="0"/>
              <a:t>, Performance profilers)</a:t>
            </a:r>
          </a:p>
          <a:p>
            <a:pPr lvl="1"/>
            <a:r>
              <a:rPr lang="en-US" dirty="0" smtClean="0"/>
              <a:t>tainted values (e.g., </a:t>
            </a:r>
            <a:r>
              <a:rPr lang="en-US" dirty="0" err="1" smtClean="0"/>
              <a:t>taintgrind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675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auditing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Code comprehension (CC)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 smtClean="0"/>
              <a:t>analysing </a:t>
            </a:r>
            <a:r>
              <a:rPr lang="en-GB" dirty="0"/>
              <a:t>the source code directly to discover vulnerabilities</a:t>
            </a:r>
            <a:endParaRPr lang="en-GB" dirty="0" smtClean="0"/>
          </a:p>
          <a:p>
            <a:r>
              <a:rPr lang="en-GB" dirty="0"/>
              <a:t>Candidate point (CP)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/>
              <a:t>create a list of potential </a:t>
            </a:r>
            <a:r>
              <a:rPr lang="en-GB" dirty="0" smtClean="0"/>
              <a:t>issues (via some mechanism)</a:t>
            </a:r>
          </a:p>
          <a:p>
            <a:pPr lvl="1"/>
            <a:r>
              <a:rPr lang="en-GB" dirty="0"/>
              <a:t>examine the source code </a:t>
            </a:r>
            <a:r>
              <a:rPr lang="en-GB" dirty="0" smtClean="0"/>
              <a:t>for relevance </a:t>
            </a:r>
            <a:r>
              <a:rPr lang="en-GB" dirty="0"/>
              <a:t>of these issues</a:t>
            </a:r>
            <a:endParaRPr lang="en-GB" dirty="0" smtClean="0"/>
          </a:p>
          <a:p>
            <a:r>
              <a:rPr lang="en-GB" dirty="0"/>
              <a:t>Design generalization (DG) </a:t>
            </a:r>
            <a:r>
              <a:rPr lang="en-GB" dirty="0" smtClean="0"/>
              <a:t>strategies</a:t>
            </a:r>
          </a:p>
          <a:p>
            <a:pPr lvl="1"/>
            <a:r>
              <a:rPr lang="en-GB" dirty="0"/>
              <a:t>reviewing the implementation and inferring higher-level design abstractions</a:t>
            </a:r>
          </a:p>
          <a:p>
            <a:pPr lvl="1"/>
            <a:r>
              <a:rPr lang="en-GB" dirty="0" smtClean="0"/>
              <a:t>medium- </a:t>
            </a:r>
            <a:r>
              <a:rPr lang="en-GB" dirty="0"/>
              <a:t>to high-level logic and design flaws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202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Code comprehension (CC) strategies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5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CC strategy - </a:t>
            </a:r>
            <a:r>
              <a:rPr lang="en-GB" dirty="0"/>
              <a:t>Trace Malicious </a:t>
            </a:r>
            <a:r>
              <a:rPr lang="en-GB" dirty="0" smtClean="0"/>
              <a:t>Input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entry point to the system</a:t>
            </a:r>
          </a:p>
          <a:p>
            <a:pPr lvl="1"/>
            <a:r>
              <a:rPr lang="en-US" dirty="0" smtClean="0"/>
              <a:t>e.g., user input</a:t>
            </a:r>
          </a:p>
          <a:p>
            <a:r>
              <a:rPr lang="en-US" dirty="0" smtClean="0"/>
              <a:t>Trace </a:t>
            </a:r>
            <a:r>
              <a:rPr lang="en-GB" dirty="0"/>
              <a:t>flow of code </a:t>
            </a:r>
            <a:r>
              <a:rPr lang="en-GB" dirty="0" smtClean="0"/>
              <a:t>forward with data flow analysis</a:t>
            </a:r>
          </a:p>
          <a:p>
            <a:pPr lvl="1"/>
            <a:r>
              <a:rPr lang="en-US" dirty="0" smtClean="0"/>
              <a:t>functions processing user input</a:t>
            </a:r>
            <a:endParaRPr lang="en-GB" dirty="0" smtClean="0"/>
          </a:p>
          <a:p>
            <a:r>
              <a:rPr lang="en-US" dirty="0" smtClean="0"/>
              <a:t>Set of possible “bad” inputs is created</a:t>
            </a:r>
          </a:p>
          <a:p>
            <a:pPr lvl="1"/>
            <a:r>
              <a:rPr lang="en-US" dirty="0" smtClean="0"/>
              <a:t>e.g., escaped shell command</a:t>
            </a:r>
          </a:p>
          <a:p>
            <a:r>
              <a:rPr lang="en-US" dirty="0" smtClean="0"/>
              <a:t>Code is examined for potential security issue</a:t>
            </a:r>
          </a:p>
          <a:p>
            <a:pPr lvl="1"/>
            <a:r>
              <a:rPr lang="en-US" dirty="0" smtClean="0"/>
              <a:t>where is user input “executed”?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77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 </a:t>
            </a:r>
            <a:r>
              <a:rPr lang="en-GB" dirty="0"/>
              <a:t>Malicious </a:t>
            </a:r>
            <a:r>
              <a:rPr lang="en-GB" dirty="0" smtClean="0"/>
              <a:t>Input - characteristics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pic>
        <p:nvPicPr>
          <p:cNvPr id="2050" name="Picture 2" descr="D:\CC_traceinpu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6767141" cy="4914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7799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Vulnerabilities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59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720"/>
            <a:ext cx="8461250" cy="792088"/>
          </a:xfrm>
        </p:spPr>
        <p:txBody>
          <a:bodyPr/>
          <a:lstStyle/>
          <a:p>
            <a:r>
              <a:rPr lang="en-US" dirty="0" smtClean="0"/>
              <a:t>CC strategy - </a:t>
            </a:r>
            <a:r>
              <a:rPr lang="en-GB" dirty="0" smtClean="0"/>
              <a:t>Analyse Module &amp; Algorithm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 the code line by line from the beginning</a:t>
            </a:r>
          </a:p>
          <a:p>
            <a:r>
              <a:rPr lang="en-US" dirty="0" smtClean="0"/>
              <a:t>Do not follow function calls</a:t>
            </a:r>
          </a:p>
          <a:p>
            <a:r>
              <a:rPr lang="en-US" dirty="0" smtClean="0"/>
              <a:t>Writing down potential issues spotted</a:t>
            </a:r>
          </a:p>
          <a:p>
            <a:endParaRPr lang="en-US" dirty="0"/>
          </a:p>
          <a:p>
            <a:r>
              <a:rPr lang="en-US" dirty="0" smtClean="0"/>
              <a:t>Algorithm analysis is similar to module analysis, but module </a:t>
            </a:r>
            <a:r>
              <a:rPr lang="en-US" dirty="0"/>
              <a:t>implementation </a:t>
            </a:r>
            <a:r>
              <a:rPr lang="en-US" dirty="0" smtClean="0"/>
              <a:t>is usually longer</a:t>
            </a:r>
          </a:p>
          <a:p>
            <a:r>
              <a:rPr lang="en-US" dirty="0" smtClean="0"/>
              <a:t>Effective, if the code is not too long, but mentally exhausting</a:t>
            </a:r>
          </a:p>
          <a:p>
            <a:pPr lvl="1"/>
            <a:r>
              <a:rPr lang="en-US" dirty="0" smtClean="0"/>
              <a:t>overlooked problems after some time, time-demanding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50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3074" name="Picture 2" descr="D:\CC_analyzemodul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95128"/>
            <a:ext cx="6508701" cy="481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Analyse </a:t>
            </a:r>
            <a:r>
              <a:rPr lang="en-GB" dirty="0"/>
              <a:t>a Module </a:t>
            </a:r>
            <a:r>
              <a:rPr lang="en-GB" dirty="0" smtClean="0"/>
              <a:t>- characteristics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39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227799" y="6258798"/>
            <a:ext cx="85926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i="1" dirty="0">
                <a:solidFill>
                  <a:schemeClr val="bg1">
                    <a:lumMod val="50000"/>
                  </a:schemeClr>
                </a:solidFill>
              </a:rPr>
              <a:t>The Art of Software Security Assessment: Identifying and Preventing Software Vulnerabilities</a:t>
            </a:r>
            <a:endParaRPr lang="en-GB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55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Debian</a:t>
            </a:r>
            <a:r>
              <a:rPr lang="en-US" dirty="0" smtClean="0"/>
              <a:t> RNG flaw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Valgrind</a:t>
            </a:r>
            <a:r>
              <a:rPr lang="en-US" dirty="0" smtClean="0"/>
              <a:t> and IBM’s Purify reports problems</a:t>
            </a:r>
          </a:p>
          <a:p>
            <a:pPr lvl="1"/>
            <a:r>
              <a:rPr lang="en-US" dirty="0" smtClean="0"/>
              <a:t>usage of uninitialized variable</a:t>
            </a:r>
          </a:p>
          <a:p>
            <a:pPr lvl="1"/>
            <a:r>
              <a:rPr lang="en-GB" dirty="0" err="1" smtClean="0"/>
              <a:t>OpenSSL</a:t>
            </a:r>
            <a:r>
              <a:rPr lang="en-GB" dirty="0" smtClean="0"/>
              <a:t> crypto/rand/</a:t>
            </a:r>
            <a:r>
              <a:rPr lang="en-GB" dirty="0" err="1" smtClean="0"/>
              <a:t>md_rand.c</a:t>
            </a:r>
            <a:endParaRPr lang="en-US" dirty="0" smtClean="0"/>
          </a:p>
          <a:p>
            <a:endParaRPr lang="en-GB" dirty="0" smtClean="0"/>
          </a:p>
          <a:p>
            <a:endParaRPr lang="en-US" dirty="0" smtClean="0"/>
          </a:p>
          <a:p>
            <a:endParaRPr lang="en-US" dirty="0"/>
          </a:p>
          <a:p>
            <a:endParaRPr lang="en-GB" dirty="0" smtClean="0"/>
          </a:p>
          <a:p>
            <a:r>
              <a:rPr lang="en-US" dirty="0" smtClean="0"/>
              <a:t>Discussion of maintainers (before and after change)</a:t>
            </a:r>
          </a:p>
          <a:p>
            <a:pPr lvl="1"/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bugs.debian.org/cgi-bin/bugreport.cgi?bug=363516</a:t>
            </a:r>
            <a:endParaRPr lang="en-GB" dirty="0" smtClean="0"/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sp>
        <p:nvSpPr>
          <p:cNvPr id="6" name="TextBox 5"/>
          <p:cNvSpPr txBox="1"/>
          <p:nvPr/>
        </p:nvSpPr>
        <p:spPr>
          <a:xfrm>
            <a:off x="1187624" y="3534107"/>
            <a:ext cx="6564618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dirty="0" err="1">
                <a:solidFill>
                  <a:srgbClr val="000000"/>
                </a:solidFill>
                <a:latin typeface="Verdana"/>
              </a:rPr>
              <a:t>MD_Update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(&amp;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m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j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2400" dirty="0">
                <a:solidFill>
                  <a:srgbClr val="808080"/>
                </a:solidFill>
                <a:latin typeface="Verdana"/>
              </a:rPr>
              <a:t> </a:t>
            </a:r>
          </a:p>
          <a:p>
            <a:r>
              <a:rPr lang="en-GB" sz="2400" dirty="0" err="1">
                <a:solidFill>
                  <a:srgbClr val="000000"/>
                </a:solidFill>
                <a:latin typeface="Verdana"/>
              </a:rPr>
              <a:t>MD_Update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(&amp;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m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buf</a:t>
            </a:r>
            <a:r>
              <a:rPr lang="en-GB" sz="2400" b="1" dirty="0" err="1">
                <a:solidFill>
                  <a:srgbClr val="000000"/>
                </a:solidFill>
                <a:latin typeface="Verdana"/>
              </a:rPr>
              <a:t>,</a:t>
            </a:r>
            <a:r>
              <a:rPr lang="en-GB" sz="2400" dirty="0" err="1">
                <a:solidFill>
                  <a:srgbClr val="000000"/>
                </a:solidFill>
                <a:latin typeface="Verdana"/>
              </a:rPr>
              <a:t>j</a:t>
            </a:r>
            <a:r>
              <a:rPr lang="en-GB" sz="2400" b="1" dirty="0">
                <a:solidFill>
                  <a:srgbClr val="000000"/>
                </a:solidFill>
                <a:latin typeface="Verdana"/>
              </a:rPr>
              <a:t>);</a:t>
            </a:r>
            <a:r>
              <a:rPr lang="en-GB" sz="2400" dirty="0">
                <a:solidFill>
                  <a:srgbClr val="808080"/>
                </a:solidFill>
                <a:latin typeface="Verdana"/>
              </a:rPr>
              <a:t> </a:t>
            </a:r>
            <a:r>
              <a:rPr lang="en-GB" sz="2000" dirty="0">
                <a:solidFill>
                  <a:srgbClr val="007F00"/>
                </a:solidFill>
                <a:latin typeface="Comic Sans MS"/>
              </a:rPr>
              <a:t>/* purify complains */</a:t>
            </a:r>
            <a:endParaRPr lang="en-GB" sz="2400" dirty="0">
              <a:solidFill>
                <a:srgbClr val="808080"/>
              </a:solidFill>
              <a:latin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8194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 strategy – other useful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Analyse </a:t>
            </a:r>
            <a:r>
              <a:rPr lang="en-GB" sz="2400" dirty="0"/>
              <a:t>a Class or </a:t>
            </a:r>
            <a:r>
              <a:rPr lang="en-GB" sz="2400" dirty="0" smtClean="0"/>
              <a:t>Object</a:t>
            </a:r>
          </a:p>
          <a:p>
            <a:pPr lvl="1"/>
            <a:r>
              <a:rPr lang="en-US" sz="2000" dirty="0" smtClean="0"/>
              <a:t>implementation of small unit</a:t>
            </a:r>
            <a:endParaRPr lang="en-GB" sz="2000" dirty="0" smtClean="0"/>
          </a:p>
          <a:p>
            <a:r>
              <a:rPr lang="en-GB" sz="2400" dirty="0"/>
              <a:t>Trace Black Box </a:t>
            </a:r>
            <a:r>
              <a:rPr lang="en-GB" sz="2400" dirty="0" smtClean="0"/>
              <a:t>Hits</a:t>
            </a:r>
          </a:p>
          <a:p>
            <a:pPr lvl="1"/>
            <a:r>
              <a:rPr lang="en-US" sz="2000" dirty="0" smtClean="0"/>
              <a:t>focus on areas where </a:t>
            </a:r>
            <a:r>
              <a:rPr lang="en-US" sz="2000" dirty="0" err="1" smtClean="0"/>
              <a:t>fuzzers</a:t>
            </a:r>
            <a:r>
              <a:rPr lang="en-US" sz="2000" dirty="0" smtClean="0"/>
              <a:t> etc. found problems</a:t>
            </a:r>
          </a:p>
          <a:p>
            <a:pPr lvl="1"/>
            <a:r>
              <a:rPr lang="en-US" sz="2000" dirty="0" smtClean="0"/>
              <a:t>e.g., by debugging with value used to crash application</a:t>
            </a:r>
          </a:p>
          <a:p>
            <a:r>
              <a:rPr lang="en-GB" sz="2400" dirty="0"/>
              <a:t>Automated Source Analysis </a:t>
            </a:r>
            <a:r>
              <a:rPr lang="en-GB" sz="2400" dirty="0" smtClean="0"/>
              <a:t>Tool</a:t>
            </a:r>
          </a:p>
          <a:p>
            <a:pPr lvl="1"/>
            <a:r>
              <a:rPr lang="en-US" sz="2000" dirty="0" smtClean="0"/>
              <a:t>used to generate candidate points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4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Candidate </a:t>
            </a:r>
            <a:r>
              <a:rPr lang="en-US" dirty="0" smtClean="0"/>
              <a:t>points (CP) strategies</a:t>
            </a:r>
            <a:endParaRPr lang="en-GB" dirty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7600" y="4495800"/>
            <a:ext cx="4953000" cy="1219200"/>
          </a:xfrm>
        </p:spPr>
        <p:txBody>
          <a:bodyPr/>
          <a:lstStyle/>
          <a:p>
            <a:pPr eaLnBrk="1" hangingPunct="1"/>
            <a:endParaRPr lang="en-US" altLang="en-US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18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Candidate points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Use some tool or process for identifying candidate points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Deeper follow-up inspection by other (e.g., CC) strategy </a:t>
            </a:r>
            <a:endParaRPr lang="en-GB" sz="2400" dirty="0" smtClean="0"/>
          </a:p>
          <a:p>
            <a:endParaRPr lang="en-GB" sz="2400" dirty="0" smtClean="0"/>
          </a:p>
          <a:p>
            <a:r>
              <a:rPr lang="en-GB" sz="2400" dirty="0" smtClean="0"/>
              <a:t>Simple </a:t>
            </a:r>
            <a:r>
              <a:rPr lang="en-GB" sz="2400" dirty="0"/>
              <a:t>Lexical Candidate </a:t>
            </a:r>
            <a:r>
              <a:rPr lang="en-GB" sz="2400" dirty="0" smtClean="0"/>
              <a:t>Points</a:t>
            </a:r>
          </a:p>
          <a:p>
            <a:pPr lvl="1"/>
            <a:r>
              <a:rPr lang="en-US" sz="2000" dirty="0" smtClean="0"/>
              <a:t>patterns of common vulnerabilities (full text search, </a:t>
            </a:r>
            <a:r>
              <a:rPr lang="en-US" sz="2000" dirty="0" err="1" smtClean="0"/>
              <a:t>grep</a:t>
            </a:r>
            <a:r>
              <a:rPr lang="en-US" sz="2000" dirty="0" smtClean="0"/>
              <a:t>-like tool)</a:t>
            </a:r>
          </a:p>
          <a:p>
            <a:pPr lvl="1"/>
            <a:r>
              <a:rPr lang="en-US" sz="2000" dirty="0" smtClean="0"/>
              <a:t>deprecated functions (e.g., gets), strings like “key”, “password”...</a:t>
            </a:r>
          </a:p>
          <a:p>
            <a:pPr lvl="1"/>
            <a:r>
              <a:rPr lang="en-US" sz="2000" dirty="0" smtClean="0"/>
              <a:t>static analysis tools, e.g., </a:t>
            </a:r>
            <a:r>
              <a:rPr lang="en-US" sz="2000" dirty="0" err="1" smtClean="0"/>
              <a:t>Cppcheck</a:t>
            </a:r>
            <a:r>
              <a:rPr lang="en-US" sz="2000" dirty="0" smtClean="0"/>
              <a:t>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9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Candidate points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533258" cy="4149725"/>
          </a:xfrm>
        </p:spPr>
        <p:txBody>
          <a:bodyPr/>
          <a:lstStyle/>
          <a:p>
            <a:r>
              <a:rPr lang="en-GB" sz="2400" dirty="0"/>
              <a:t>Simple Binary Candidate Points</a:t>
            </a:r>
          </a:p>
          <a:p>
            <a:pPr lvl="1"/>
            <a:r>
              <a:rPr lang="en-US" sz="2000" dirty="0"/>
              <a:t>generate candidate points from binary </a:t>
            </a:r>
            <a:r>
              <a:rPr lang="en-US" sz="2000" dirty="0" smtClean="0"/>
              <a:t>only (unavailable source code)</a:t>
            </a:r>
            <a:endParaRPr lang="en-US" sz="2000" dirty="0"/>
          </a:p>
          <a:p>
            <a:pPr lvl="1"/>
            <a:r>
              <a:rPr lang="en-US" sz="2000" dirty="0" smtClean="0"/>
              <a:t>list or search for specific strings in binary </a:t>
            </a:r>
          </a:p>
          <a:p>
            <a:pPr lvl="1"/>
            <a:r>
              <a:rPr lang="en-US" sz="2000" dirty="0" smtClean="0"/>
              <a:t>search for interesting system calls</a:t>
            </a:r>
          </a:p>
          <a:p>
            <a:pPr lvl="1"/>
            <a:r>
              <a:rPr lang="en-US" sz="2000" dirty="0" smtClean="0"/>
              <a:t>use disassembling, or binary debugging</a:t>
            </a:r>
          </a:p>
          <a:p>
            <a:pPr lvl="1"/>
            <a:endParaRPr lang="en-US" sz="2000" dirty="0" smtClean="0"/>
          </a:p>
          <a:p>
            <a:r>
              <a:rPr lang="en-GB" sz="2400" dirty="0" smtClean="0"/>
              <a:t>Application-Specific Candidate Points</a:t>
            </a:r>
          </a:p>
          <a:p>
            <a:pPr lvl="1"/>
            <a:r>
              <a:rPr lang="en-US" sz="2000" dirty="0" smtClean="0"/>
              <a:t>patterns </a:t>
            </a:r>
            <a:r>
              <a:rPr lang="en-US" sz="2000" dirty="0"/>
              <a:t>of mistakes for particular </a:t>
            </a:r>
            <a:r>
              <a:rPr lang="en-US" sz="2000" dirty="0" smtClean="0"/>
              <a:t>application</a:t>
            </a:r>
          </a:p>
          <a:p>
            <a:pPr lvl="1"/>
            <a:r>
              <a:rPr lang="en-US" sz="2000" dirty="0" smtClean="0"/>
              <a:t>learned from previous code/binary analysis </a:t>
            </a:r>
          </a:p>
          <a:p>
            <a:pPr lvl="1"/>
            <a:r>
              <a:rPr lang="en-US" sz="2000" dirty="0" smtClean="0"/>
              <a:t>e.g., new rule for </a:t>
            </a:r>
            <a:r>
              <a:rPr lang="en-US" sz="2000" dirty="0" err="1" smtClean="0"/>
              <a:t>Cppcheck</a:t>
            </a:r>
            <a:endParaRPr lang="en-US" sz="2000" dirty="0"/>
          </a:p>
          <a:p>
            <a:pPr lvl="1"/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765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Tools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00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Syntax highlighting, full text search</a:t>
            </a:r>
          </a:p>
          <a:p>
            <a:pPr lvl="1"/>
            <a:r>
              <a:rPr lang="en-US" dirty="0" smtClean="0"/>
              <a:t>any reasonable editor</a:t>
            </a:r>
          </a:p>
          <a:p>
            <a:r>
              <a:rPr lang="en-US" dirty="0" smtClean="0"/>
              <a:t>Regular expression tools (</a:t>
            </a:r>
            <a:r>
              <a:rPr lang="en-US" dirty="0" err="1" smtClean="0"/>
              <a:t>grep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allow for more complex searches </a:t>
            </a:r>
          </a:p>
          <a:p>
            <a:r>
              <a:rPr lang="en-US" dirty="0" smtClean="0"/>
              <a:t>Automatic generation of call graphs</a:t>
            </a:r>
          </a:p>
          <a:p>
            <a:pPr lvl="1"/>
            <a:r>
              <a:rPr lang="en-US" dirty="0" err="1" smtClean="0"/>
              <a:t>Doxygen</a:t>
            </a:r>
            <a:r>
              <a:rPr lang="en-US" dirty="0" smtClean="0"/>
              <a:t>, Visual Studio and many other tools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219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Static and dynamic analyzers</a:t>
            </a:r>
          </a:p>
          <a:p>
            <a:pPr lvl="1"/>
            <a:r>
              <a:rPr lang="en-US" dirty="0" smtClean="0"/>
              <a:t>detect multiple issues</a:t>
            </a:r>
          </a:p>
          <a:p>
            <a:pPr lvl="1"/>
            <a:r>
              <a:rPr lang="en-US" dirty="0" smtClean="0"/>
              <a:t>annotations (e.g., SAL) will help even further</a:t>
            </a:r>
          </a:p>
          <a:p>
            <a:r>
              <a:rPr lang="en-US" dirty="0" smtClean="0"/>
              <a:t>Fuzzing tools</a:t>
            </a:r>
          </a:p>
          <a:p>
            <a:pPr lvl="1"/>
            <a:r>
              <a:rPr lang="en-US" dirty="0" smtClean="0"/>
              <a:t>behavior under stress, error messages...  </a:t>
            </a:r>
          </a:p>
          <a:p>
            <a:r>
              <a:rPr lang="en-US" dirty="0" smtClean="0"/>
              <a:t>Mind-mapping software</a:t>
            </a:r>
          </a:p>
          <a:p>
            <a:pPr lvl="1"/>
            <a:r>
              <a:rPr lang="en-US" dirty="0" smtClean="0"/>
              <a:t>build and do not forget information you got</a:t>
            </a:r>
          </a:p>
          <a:p>
            <a:r>
              <a:rPr lang="en-US" dirty="0" err="1" smtClean="0"/>
              <a:t>Pen&amp;Pencil</a:t>
            </a:r>
            <a:endParaRPr lang="en-US" dirty="0" smtClean="0"/>
          </a:p>
          <a:p>
            <a:pPr lvl="1"/>
            <a:r>
              <a:rPr lang="en-US" dirty="0" smtClean="0"/>
              <a:t>still of great help (flexible)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72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Anti-patterns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47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434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(Security) </a:t>
            </a:r>
            <a:r>
              <a:rPr lang="en-US" altLang="en-US" dirty="0" err="1" smtClean="0"/>
              <a:t>Antipatterns</a:t>
            </a:r>
            <a:endParaRPr lang="en-US" altLang="en-US" dirty="0" smtClean="0"/>
          </a:p>
        </p:txBody>
      </p:sp>
      <p:sp>
        <p:nvSpPr>
          <p:cNvPr id="117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Common defective process and implementation within organization</a:t>
            </a:r>
          </a:p>
          <a:p>
            <a:pPr eaLnBrk="1" hangingPunct="1"/>
            <a:r>
              <a:rPr lang="en-US" altLang="en-US" dirty="0" smtClean="0"/>
              <a:t>Opposite to design patterns</a:t>
            </a:r>
          </a:p>
          <a:p>
            <a:pPr lvl="1" eaLnBrk="1" hangingPunct="1"/>
            <a:r>
              <a:rPr lang="en-US" altLang="en-US" dirty="0" smtClean="0"/>
              <a:t>see </a:t>
            </a:r>
            <a:r>
              <a:rPr lang="en-US" altLang="en-US" dirty="0" smtClean="0">
                <a:hlinkClick r:id="rId2"/>
              </a:rPr>
              <a:t>http://sourcemaking.com/design_patterns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Read </a:t>
            </a:r>
            <a:r>
              <a:rPr lang="en-US" altLang="en-US" dirty="0" smtClean="0">
                <a:hlinkClick r:id="rId3"/>
              </a:rPr>
              <a:t>http://sourcemaking.com/antipatterns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good description, examples and how to solve</a:t>
            </a:r>
          </a:p>
          <a:p>
            <a:pPr lvl="1" eaLnBrk="1" hangingPunct="1"/>
            <a:r>
              <a:rPr lang="en-US" altLang="en-US" dirty="0" smtClean="0"/>
              <a:t>not limited to object oriented programming!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97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anti-patterns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Software development anti-patterns</a:t>
            </a:r>
          </a:p>
          <a:p>
            <a:pPr lvl="1" eaLnBrk="1" hangingPunct="1"/>
            <a:r>
              <a:rPr lang="en-US" altLang="en-US" dirty="0">
                <a:hlinkClick r:id="rId2"/>
              </a:rPr>
              <a:t>http://sourcemaking.com/antipatterns/software-development-antipatterns</a:t>
            </a:r>
            <a:endParaRPr lang="en-US" altLang="en-US" dirty="0"/>
          </a:p>
          <a:p>
            <a:r>
              <a:rPr lang="en-US" dirty="0" smtClean="0"/>
              <a:t>Tesco password handling</a:t>
            </a:r>
          </a:p>
          <a:p>
            <a:pPr lvl="1"/>
            <a:r>
              <a:rPr lang="en-GB" dirty="0">
                <a:hlinkClick r:id="rId3"/>
              </a:rPr>
              <a:t>http://</a:t>
            </a:r>
            <a:r>
              <a:rPr lang="en-GB" dirty="0" smtClean="0">
                <a:hlinkClick r:id="rId3"/>
              </a:rPr>
              <a:t>www.troyhunt.com/2012/07/lessons-in-website-security-anti.html</a:t>
            </a:r>
            <a:endParaRPr lang="en-GB" dirty="0" smtClean="0"/>
          </a:p>
          <a:p>
            <a:r>
              <a:rPr lang="en-US" dirty="0" smtClean="0"/>
              <a:t>Critique </a:t>
            </a:r>
            <a:r>
              <a:rPr lang="en-US" dirty="0"/>
              <a:t>of </a:t>
            </a:r>
            <a:r>
              <a:rPr lang="en-US" dirty="0" smtClean="0"/>
              <a:t>some usages of </a:t>
            </a:r>
            <a:r>
              <a:rPr lang="en-US" dirty="0" err="1" smtClean="0"/>
              <a:t>OAuth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://adactio.com/journal/1357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49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56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Fatal mistake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  <p:pic>
        <p:nvPicPr>
          <p:cNvPr id="1026" name="Picture 2" descr="D:\DebianRNGFlaw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65" y="1772816"/>
            <a:ext cx="9120258" cy="3960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734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640762" cy="4149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Process of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hlinkClick r:id="rId2"/>
              </a:rPr>
              <a:t>http://ieeexplore.ieee.org/stamp/stamp.jsp?arnumber=01668009</a:t>
            </a:r>
            <a:endParaRPr lang="en-US" altLang="en-US" sz="1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000" dirty="0"/>
              <a:t>Software Security Code Review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800" dirty="0">
                <a:hlinkClick r:id="rId3"/>
              </a:rPr>
              <a:t>http://www.softwaremag.com/l.cfm?doc=2005-07/2005-07code</a:t>
            </a:r>
            <a:endParaRPr lang="en-US" altLang="en-US" sz="1800" dirty="0"/>
          </a:p>
          <a:p>
            <a:r>
              <a:rPr lang="en-US" sz="2000" dirty="0" smtClean="0"/>
              <a:t>Performing security Review (Microsoft)</a:t>
            </a:r>
          </a:p>
          <a:p>
            <a:pPr lvl="1"/>
            <a:r>
              <a:rPr lang="en-GB" sz="1800" dirty="0">
                <a:hlinkClick r:id="rId4"/>
              </a:rPr>
              <a:t>http://</a:t>
            </a:r>
            <a:r>
              <a:rPr lang="en-GB" sz="1800" dirty="0" smtClean="0">
                <a:hlinkClick r:id="rId4"/>
              </a:rPr>
              <a:t>silverstr.ufies.org/blog/msdn-webcast-code-review.pdf</a:t>
            </a:r>
            <a:endParaRPr lang="en-GB" sz="1800" dirty="0" smtClean="0"/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000" dirty="0" smtClean="0"/>
              <a:t>SDL </a:t>
            </a:r>
            <a:r>
              <a:rPr lang="en-US" sz="2000" dirty="0"/>
              <a:t>security code review </a:t>
            </a:r>
            <a:r>
              <a:rPr lang="en-US" sz="2000" dirty="0" smtClean="0"/>
              <a:t>process</a:t>
            </a:r>
            <a:r>
              <a:rPr lang="en-US" sz="2400" dirty="0" smtClean="0"/>
              <a:t> (</a:t>
            </a:r>
            <a:r>
              <a:rPr lang="en-GB" sz="2000" dirty="0" smtClean="0"/>
              <a:t>MS Security Push</a:t>
            </a:r>
            <a:r>
              <a:rPr lang="en-US" sz="2400" dirty="0" smtClean="0"/>
              <a:t>)</a:t>
            </a:r>
            <a:endParaRPr lang="en-GB" sz="2000" dirty="0"/>
          </a:p>
          <a:p>
            <a:pPr lvl="1"/>
            <a:r>
              <a:rPr lang="en-GB" sz="1800" dirty="0" smtClean="0">
                <a:hlinkClick r:id="rId5"/>
              </a:rPr>
              <a:t>http://msdn.microsoft.com/en-us/library/cc307418.aspx</a:t>
            </a:r>
            <a:endParaRPr lang="en-GB" sz="1800" dirty="0" smtClean="0"/>
          </a:p>
          <a:p>
            <a:r>
              <a:rPr lang="en-US" sz="2000" dirty="0" smtClean="0"/>
              <a:t>OWASP security review</a:t>
            </a:r>
            <a:endParaRPr lang="en-GB" sz="2000" dirty="0" smtClean="0"/>
          </a:p>
          <a:p>
            <a:pPr lvl="1"/>
            <a:r>
              <a:rPr lang="en-GB" sz="1800" dirty="0" smtClean="0">
                <a:hlinkClick r:id="rId6"/>
              </a:rPr>
              <a:t>https</a:t>
            </a:r>
            <a:r>
              <a:rPr lang="en-GB" sz="1800" dirty="0">
                <a:hlinkClick r:id="rId6"/>
              </a:rPr>
              <a:t>://</a:t>
            </a:r>
            <a:r>
              <a:rPr lang="en-GB" sz="1800" dirty="0" smtClean="0">
                <a:hlinkClick r:id="rId6"/>
              </a:rPr>
              <a:t>www.owasp.org/index.php/Security_Code_Review_in_the_SDLC</a:t>
            </a:r>
            <a:endParaRPr lang="en-GB" sz="1800" dirty="0" smtClean="0"/>
          </a:p>
          <a:p>
            <a:r>
              <a:rPr lang="en-US" sz="2000" dirty="0" smtClean="0"/>
              <a:t>On </a:t>
            </a:r>
            <a:r>
              <a:rPr lang="en-US" sz="2000" dirty="0"/>
              <a:t>the effectiveness of code review</a:t>
            </a:r>
          </a:p>
          <a:p>
            <a:pPr lvl="1"/>
            <a:r>
              <a:rPr lang="en-GB" sz="1800" dirty="0">
                <a:hlinkClick r:id="rId7"/>
              </a:rPr>
              <a:t>http://www.cs.berkeley.edu/~</a:t>
            </a:r>
            <a:r>
              <a:rPr lang="en-GB" sz="1800" dirty="0" smtClean="0">
                <a:hlinkClick r:id="rId7"/>
              </a:rPr>
              <a:t>finifter/papers/coderev-essos13.pdf</a:t>
            </a: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0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1871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Recommended reading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Why cryptosystems fail, R. Anderson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2"/>
              </a:rPr>
              <a:t>http://www.cl.cam.ac.uk/~rja14/Papers/wcf.pdf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Static code analysis tools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3"/>
              </a:rPr>
              <a:t>http://en.wikipedia.org/wiki/List_of_tools_for_static_code_analysis</a:t>
            </a:r>
            <a:endParaRPr lang="en-US" alt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Security in web applications (OWASP)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 smtClean="0">
                <a:hlinkClick r:id="rId4"/>
              </a:rPr>
              <a:t>http://www.owasp.org/index.php/Code_Review_Introduction</a:t>
            </a: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8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5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52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13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Plan your work and time (work iteratively)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Different reviews needs different techniques (be flexible)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Code review is creative process (have fun)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 smtClean="0"/>
              <a:t>Tools can help you a lot (use them)</a:t>
            </a:r>
          </a:p>
          <a:p>
            <a:pPr marL="704850" lvl="2" indent="-342900">
              <a:buClr>
                <a:srgbClr val="1E4485"/>
              </a:buClr>
            </a:pPr>
            <a:r>
              <a:rPr lang="en-US" sz="2400" dirty="0" smtClean="0"/>
              <a:t>but main part of work is up to you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r>
              <a:rPr lang="en-US" sz="2400" dirty="0"/>
              <a:t>Code review also contains human interaction (be polite)</a:t>
            </a:r>
          </a:p>
          <a:p>
            <a:pPr marL="342900" lvl="1" indent="-342900">
              <a:buClr>
                <a:srgbClr val="1E4485"/>
              </a:buClr>
              <a:buFont typeface="Arial" charset="0"/>
              <a:buChar char="•"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53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5256584" cy="285750"/>
          </a:xfrm>
        </p:spPr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  <p:pic>
        <p:nvPicPr>
          <p:cNvPr id="6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5017" y="5319861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20667" y="5380186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41115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Access to source code doesn’t guarantee bug-free code</a:t>
            </a:r>
          </a:p>
          <a:p>
            <a:r>
              <a:rPr lang="en-US" sz="2800" dirty="0" smtClean="0"/>
              <a:t>Usage of automated tools can provide great advantage, but deep understanding of code before change must remain</a:t>
            </a:r>
          </a:p>
          <a:p>
            <a:r>
              <a:rPr lang="en-US" sz="2800" dirty="0" smtClean="0"/>
              <a:t>Code review eventually spotted the problem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32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code Review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0F85801-738D-4AFC-9D72-B567D521F73E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176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process and techniques are extensively based on the excellent book </a:t>
            </a:r>
            <a:r>
              <a:rPr lang="en-GB" dirty="0" smtClean="0"/>
              <a:t>“</a:t>
            </a:r>
            <a:r>
              <a:rPr lang="en-GB" i="1" dirty="0" smtClean="0"/>
              <a:t>The </a:t>
            </a:r>
            <a:r>
              <a:rPr lang="en-GB" i="1" dirty="0"/>
              <a:t>Art of Software Security Assessment: Identifying and Preventing Software Vulnerabilities</a:t>
            </a:r>
            <a:r>
              <a:rPr lang="en-GB" dirty="0"/>
              <a:t>” </a:t>
            </a:r>
            <a:r>
              <a:rPr lang="en-GB" dirty="0" smtClean="0"/>
              <a:t>by </a:t>
            </a:r>
            <a:r>
              <a:rPr lang="en-GB" dirty="0"/>
              <a:t>Mark Dowd, John McDonald, Justin </a:t>
            </a:r>
            <a:r>
              <a:rPr lang="en-GB" dirty="0" err="1" smtClean="0"/>
              <a:t>Schuh</a:t>
            </a:r>
            <a:endParaRPr lang="en-GB" dirty="0" smtClean="0"/>
          </a:p>
          <a:p>
            <a:r>
              <a:rPr lang="en-US" dirty="0" smtClean="0"/>
              <a:t>Book is available in faculty library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| PA193 - Security Code Review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01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smtClean="0">
                <a:solidFill>
                  <a:schemeClr val="bg1"/>
                </a:solidFill>
              </a:rPr>
              <a:t>| PA193 - Security Code Review</a:t>
            </a:r>
            <a:endParaRPr lang="en-GB" altLang="en-US" b="0">
              <a:solidFill>
                <a:schemeClr val="bg1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Security code review</a:t>
            </a:r>
          </a:p>
        </p:txBody>
      </p:sp>
      <p:sp>
        <p:nvSpPr>
          <p:cNvPr id="1123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Architecture overview</a:t>
            </a:r>
          </a:p>
          <a:p>
            <a:pPr lvl="1" eaLnBrk="1" hangingPunct="1"/>
            <a:r>
              <a:rPr lang="en-US" altLang="en-US" smtClean="0"/>
              <a:t>Design choices and possible design flaws</a:t>
            </a:r>
          </a:p>
          <a:p>
            <a:pPr eaLnBrk="1" hangingPunct="1"/>
            <a:r>
              <a:rPr lang="en-US" altLang="en-US" smtClean="0"/>
              <a:t>Code review</a:t>
            </a:r>
          </a:p>
          <a:p>
            <a:pPr lvl="1" eaLnBrk="1" hangingPunct="1"/>
            <a:r>
              <a:rPr lang="en-US" altLang="en-US" smtClean="0"/>
              <a:t>How well is architecture actually implemented</a:t>
            </a:r>
          </a:p>
          <a:p>
            <a:pPr eaLnBrk="1" hangingPunct="1"/>
            <a:r>
              <a:rPr lang="en-US" altLang="en-US" smtClean="0"/>
              <a:t>Whitebox, greybox &amp; blackbox testing</a:t>
            </a:r>
          </a:p>
          <a:p>
            <a:pPr lvl="1" eaLnBrk="1" hangingPunct="1"/>
            <a:r>
              <a:rPr lang="en-US" altLang="en-US" smtClean="0"/>
              <a:t>different level of access to code and documentation</a:t>
            </a:r>
          </a:p>
          <a:p>
            <a:pPr eaLnBrk="1" hangingPunct="1"/>
            <a:r>
              <a:rPr lang="en-US" altLang="en-US" smtClean="0"/>
              <a:t>Available tools</a:t>
            </a:r>
          </a:p>
          <a:p>
            <a:pPr lvl="1" eaLnBrk="1" hangingPunct="1"/>
            <a:r>
              <a:rPr lang="en-US" altLang="en-US" smtClean="0"/>
              <a:t>mainly for code review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08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3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5966</TotalTime>
  <Words>2375</Words>
  <Application>Microsoft Office PowerPoint</Application>
  <PresentationFormat>Předvádění na obrazovce (4:3)</PresentationFormat>
  <Paragraphs>473</Paragraphs>
  <Slides>53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53</vt:i4>
      </vt:variant>
    </vt:vector>
  </HeadingPairs>
  <TitlesOfParts>
    <vt:vector size="58" baseType="lpstr">
      <vt:lpstr>Arial</vt:lpstr>
      <vt:lpstr>Calibri</vt:lpstr>
      <vt:lpstr>Comic Sans MS</vt:lpstr>
      <vt:lpstr>Verdana</vt:lpstr>
      <vt:lpstr>Motiv systému Office</vt:lpstr>
      <vt:lpstr>PA193 - Secure coding principles and practices  </vt:lpstr>
      <vt:lpstr>Problem</vt:lpstr>
      <vt:lpstr>Example problem – Debian RNG flaw</vt:lpstr>
      <vt:lpstr>Debian RNG flaw</vt:lpstr>
      <vt:lpstr>Fatal mistake</vt:lpstr>
      <vt:lpstr>Morale</vt:lpstr>
      <vt:lpstr>Security code Review</vt:lpstr>
      <vt:lpstr>Resources</vt:lpstr>
      <vt:lpstr>Security code review</vt:lpstr>
      <vt:lpstr>Application review phases</vt:lpstr>
      <vt:lpstr>Timeline</vt:lpstr>
      <vt:lpstr>Information Collection</vt:lpstr>
      <vt:lpstr>Common problems</vt:lpstr>
      <vt:lpstr>Iterative process</vt:lpstr>
      <vt:lpstr>Top-down approach</vt:lpstr>
      <vt:lpstr>Bottom-up approach </vt:lpstr>
      <vt:lpstr>Hybrid approach</vt:lpstr>
      <vt:lpstr>Verify the progress you are making</vt:lpstr>
      <vt:lpstr>Verify the progress you are making (cont.)</vt:lpstr>
      <vt:lpstr>Security code review - hints</vt:lpstr>
      <vt:lpstr>Present results (Finding summary)</vt:lpstr>
      <vt:lpstr>Finding summary - example</vt:lpstr>
      <vt:lpstr>Architecture review</vt:lpstr>
      <vt:lpstr>Architecture overview</vt:lpstr>
      <vt:lpstr>Architecture review (2)</vt:lpstr>
      <vt:lpstr>Sensitive data flow mapping</vt:lpstr>
      <vt:lpstr>Protocol design (and implementation)</vt:lpstr>
      <vt:lpstr>Cryptography usage</vt:lpstr>
      <vt:lpstr>Cryptography usage (2)</vt:lpstr>
      <vt:lpstr>Cryptography implementation</vt:lpstr>
      <vt:lpstr>code inspection</vt:lpstr>
      <vt:lpstr>Example process</vt:lpstr>
      <vt:lpstr>Code navigation</vt:lpstr>
      <vt:lpstr>Code auditing strategies</vt:lpstr>
      <vt:lpstr>Code comprehension (CC) strategies</vt:lpstr>
      <vt:lpstr>CC strategy - Trace Malicious Input</vt:lpstr>
      <vt:lpstr>Trace Malicious Input - characteristics</vt:lpstr>
      <vt:lpstr>CC strategy - Analyse Module &amp; Algorithm</vt:lpstr>
      <vt:lpstr>Analyse a Module - characteristics</vt:lpstr>
      <vt:lpstr>CC strategy – other useful strategies</vt:lpstr>
      <vt:lpstr>Candidate points (CP) strategies</vt:lpstr>
      <vt:lpstr>Candidate points strategies</vt:lpstr>
      <vt:lpstr>Candidate points strategies</vt:lpstr>
      <vt:lpstr>Tools</vt:lpstr>
      <vt:lpstr>Handy tools</vt:lpstr>
      <vt:lpstr>Handy tools</vt:lpstr>
      <vt:lpstr>Anti-patterns</vt:lpstr>
      <vt:lpstr>(Security) Antipatterns</vt:lpstr>
      <vt:lpstr>Security anti-patterns</vt:lpstr>
      <vt:lpstr>Recommended reading</vt:lpstr>
      <vt:lpstr>Recommended reading</vt:lpstr>
      <vt:lpstr>Conclusions</vt:lpstr>
      <vt:lpstr>Conclusions</vt:lpstr>
    </vt:vector>
  </TitlesOfParts>
  <Company>Omega Design, s.r.o.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sigut</dc:creator>
  <cp:lastModifiedBy>Petr Svenda</cp:lastModifiedBy>
  <cp:revision>1218</cp:revision>
  <cp:lastPrinted>2013-12-12T08:54:31Z</cp:lastPrinted>
  <dcterms:created xsi:type="dcterms:W3CDTF">2012-06-27T07:21:19Z</dcterms:created>
  <dcterms:modified xsi:type="dcterms:W3CDTF">2015-11-26T07:13:24Z</dcterms:modified>
</cp:coreProperties>
</file>