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87" r:id="rId2"/>
  </p:sldMasterIdLst>
  <p:notesMasterIdLst>
    <p:notesMasterId r:id="rId30"/>
  </p:notesMasterIdLst>
  <p:sldIdLst>
    <p:sldId id="256" r:id="rId3"/>
    <p:sldId id="257" r:id="rId4"/>
    <p:sldId id="271" r:id="rId5"/>
    <p:sldId id="297" r:id="rId6"/>
    <p:sldId id="296" r:id="rId7"/>
    <p:sldId id="298"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93" r:id="rId24"/>
    <p:sldId id="299" r:id="rId25"/>
    <p:sldId id="294" r:id="rId26"/>
    <p:sldId id="295" r:id="rId27"/>
    <p:sldId id="264" r:id="rId28"/>
    <p:sldId id="270" r:id="rId29"/>
  </p:sldIdLst>
  <p:sldSz cx="9144000" cy="6858000" type="screen4x3"/>
  <p:notesSz cx="7559675" cy="10691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11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F263E0-C3B4-40D2-AFC4-E41EA98C2EB8}" type="doc">
      <dgm:prSet loTypeId="urn:microsoft.com/office/officeart/2005/8/layout/hierarchy3" loCatId="list" qsTypeId="urn:microsoft.com/office/officeart/2005/8/quickstyle/3d1" qsCatId="3D" csTypeId="urn:microsoft.com/office/officeart/2005/8/colors/accent0_1" csCatId="mainScheme" phldr="1"/>
      <dgm:spPr/>
      <dgm:t>
        <a:bodyPr/>
        <a:lstStyle/>
        <a:p>
          <a:endParaRPr lang="cs-CZ"/>
        </a:p>
      </dgm:t>
    </dgm:pt>
    <dgm:pt modelId="{36ED2541-F19C-4C55-A338-B3C29C69B2D9}">
      <dgm:prSet/>
      <dgm:spPr/>
      <dgm:t>
        <a:bodyPr/>
        <a:lstStyle/>
        <a:p>
          <a:pPr rtl="0"/>
          <a:r>
            <a:rPr lang="en-US" noProof="0" smtClean="0"/>
            <a:t>I – shape</a:t>
          </a:r>
          <a:endParaRPr lang="en-US" noProof="0" dirty="0"/>
        </a:p>
      </dgm:t>
    </dgm:pt>
    <dgm:pt modelId="{7F43AFEE-A0AC-426F-9435-DEF11966806F}" type="parTrans" cxnId="{ECB98159-53B4-483C-8336-239096BAEA53}">
      <dgm:prSet/>
      <dgm:spPr/>
      <dgm:t>
        <a:bodyPr/>
        <a:lstStyle/>
        <a:p>
          <a:endParaRPr lang="en-US" noProof="0">
            <a:solidFill>
              <a:schemeClr val="tx1"/>
            </a:solidFill>
          </a:endParaRPr>
        </a:p>
      </dgm:t>
    </dgm:pt>
    <dgm:pt modelId="{11BAAA12-DC51-4080-B45F-1BA54C4E55B0}" type="sibTrans" cxnId="{ECB98159-53B4-483C-8336-239096BAEA53}">
      <dgm:prSet/>
      <dgm:spPr/>
      <dgm:t>
        <a:bodyPr/>
        <a:lstStyle/>
        <a:p>
          <a:endParaRPr lang="en-US" noProof="0">
            <a:solidFill>
              <a:schemeClr val="tx1"/>
            </a:solidFill>
          </a:endParaRPr>
        </a:p>
      </dgm:t>
    </dgm:pt>
    <dgm:pt modelId="{EF51402D-5248-4BDB-958F-DDDB6AAA5C1B}">
      <dgm:prSet/>
      <dgm:spPr/>
      <dgm:t>
        <a:bodyPr/>
        <a:lstStyle/>
        <a:p>
          <a:pPr rtl="0"/>
          <a:r>
            <a:rPr lang="en-US" noProof="0" smtClean="0"/>
            <a:t>Dash – shape</a:t>
          </a:r>
          <a:endParaRPr lang="en-US" noProof="0" dirty="0"/>
        </a:p>
      </dgm:t>
    </dgm:pt>
    <dgm:pt modelId="{43860EB6-D030-4178-96BB-7A7AB11F8722}" type="parTrans" cxnId="{BB3361C0-6ABE-4160-8CA3-8F018DF4BE0E}">
      <dgm:prSet/>
      <dgm:spPr/>
      <dgm:t>
        <a:bodyPr/>
        <a:lstStyle/>
        <a:p>
          <a:endParaRPr lang="en-US" noProof="0">
            <a:solidFill>
              <a:schemeClr val="tx1"/>
            </a:solidFill>
          </a:endParaRPr>
        </a:p>
      </dgm:t>
    </dgm:pt>
    <dgm:pt modelId="{9D2EC3E4-9C8F-409A-83D4-1F2ACEF017F5}" type="sibTrans" cxnId="{BB3361C0-6ABE-4160-8CA3-8F018DF4BE0E}">
      <dgm:prSet/>
      <dgm:spPr/>
      <dgm:t>
        <a:bodyPr/>
        <a:lstStyle/>
        <a:p>
          <a:endParaRPr lang="en-US" noProof="0">
            <a:solidFill>
              <a:schemeClr val="tx1"/>
            </a:solidFill>
          </a:endParaRPr>
        </a:p>
      </dgm:t>
    </dgm:pt>
    <dgm:pt modelId="{88154044-3186-4C84-94AD-6A4FDF8DF5A0}">
      <dgm:prSet/>
      <dgm:spPr/>
      <dgm:t>
        <a:bodyPr/>
        <a:lstStyle/>
        <a:p>
          <a:pPr rtl="0"/>
          <a:r>
            <a:rPr lang="en-US" noProof="0" smtClean="0"/>
            <a:t>T – shape</a:t>
          </a:r>
          <a:endParaRPr lang="en-US" noProof="0" dirty="0"/>
        </a:p>
      </dgm:t>
    </dgm:pt>
    <dgm:pt modelId="{279A199A-6A55-439A-8FE9-ADAE8427EA07}" type="parTrans" cxnId="{354389EA-2688-4F18-8615-6B9A7F281313}">
      <dgm:prSet/>
      <dgm:spPr/>
      <dgm:t>
        <a:bodyPr/>
        <a:lstStyle/>
        <a:p>
          <a:endParaRPr lang="en-US" noProof="0">
            <a:solidFill>
              <a:schemeClr val="tx1"/>
            </a:solidFill>
          </a:endParaRPr>
        </a:p>
      </dgm:t>
    </dgm:pt>
    <dgm:pt modelId="{C71B28A7-9C43-404D-9D2F-B3D11AA38349}" type="sibTrans" cxnId="{354389EA-2688-4F18-8615-6B9A7F281313}">
      <dgm:prSet/>
      <dgm:spPr/>
      <dgm:t>
        <a:bodyPr/>
        <a:lstStyle/>
        <a:p>
          <a:endParaRPr lang="en-US" noProof="0">
            <a:solidFill>
              <a:schemeClr val="tx1"/>
            </a:solidFill>
          </a:endParaRPr>
        </a:p>
      </dgm:t>
    </dgm:pt>
    <dgm:pt modelId="{950C21E0-3477-40EC-9953-AA340D4187FD}">
      <dgm:prSet/>
      <dgm:spPr/>
      <dgm:t>
        <a:bodyPr/>
        <a:lstStyle/>
        <a:p>
          <a:pPr rtl="0"/>
          <a:r>
            <a:rPr lang="en-US" noProof="0" smtClean="0"/>
            <a:t>Deeply focused</a:t>
          </a:r>
          <a:endParaRPr lang="en-US" noProof="0" dirty="0"/>
        </a:p>
      </dgm:t>
    </dgm:pt>
    <dgm:pt modelId="{9D457A6A-AAFF-4B78-A029-6C338CD4A420}" type="parTrans" cxnId="{E11931AF-C767-4D94-97B1-E4DCD699B35F}">
      <dgm:prSet/>
      <dgm:spPr/>
      <dgm:t>
        <a:bodyPr/>
        <a:lstStyle/>
        <a:p>
          <a:endParaRPr lang="en-US"/>
        </a:p>
      </dgm:t>
    </dgm:pt>
    <dgm:pt modelId="{AE6BB6E2-B54B-4DE8-B02F-0FDCAB36752C}" type="sibTrans" cxnId="{E11931AF-C767-4D94-97B1-E4DCD699B35F}">
      <dgm:prSet/>
      <dgm:spPr/>
      <dgm:t>
        <a:bodyPr/>
        <a:lstStyle/>
        <a:p>
          <a:endParaRPr lang="en-US"/>
        </a:p>
      </dgm:t>
    </dgm:pt>
    <dgm:pt modelId="{A9C3C0F1-29CD-426B-917D-CE3127280EC5}">
      <dgm:prSet/>
      <dgm:spPr/>
      <dgm:t>
        <a:bodyPr/>
        <a:lstStyle/>
        <a:p>
          <a:pPr rtl="0"/>
          <a:r>
            <a:rPr lang="en-US" noProof="0" smtClean="0"/>
            <a:t>Expert only in one branch</a:t>
          </a:r>
          <a:endParaRPr lang="en-US" noProof="0" dirty="0"/>
        </a:p>
      </dgm:t>
    </dgm:pt>
    <dgm:pt modelId="{E9A684AD-BBB2-4D96-99D4-B4E9CD1BA540}" type="parTrans" cxnId="{2D3235FE-26B9-4F10-BB20-8621D658CFCE}">
      <dgm:prSet/>
      <dgm:spPr/>
      <dgm:t>
        <a:bodyPr/>
        <a:lstStyle/>
        <a:p>
          <a:endParaRPr lang="en-US"/>
        </a:p>
      </dgm:t>
    </dgm:pt>
    <dgm:pt modelId="{5539064D-7DDC-4C0E-931E-31BB0D087C96}" type="sibTrans" cxnId="{2D3235FE-26B9-4F10-BB20-8621D658CFCE}">
      <dgm:prSet/>
      <dgm:spPr/>
      <dgm:t>
        <a:bodyPr/>
        <a:lstStyle/>
        <a:p>
          <a:endParaRPr lang="en-US"/>
        </a:p>
      </dgm:t>
    </dgm:pt>
    <dgm:pt modelId="{FEA238AC-2EDC-4835-BE49-9EAA5415FB2C}">
      <dgm:prSet/>
      <dgm:spPr/>
      <dgm:t>
        <a:bodyPr/>
        <a:lstStyle/>
        <a:p>
          <a:pPr rtl="0"/>
          <a:r>
            <a:rPr lang="en-US" noProof="0" smtClean="0"/>
            <a:t>Interdisciplinary approach</a:t>
          </a:r>
          <a:endParaRPr lang="en-US" noProof="0" dirty="0"/>
        </a:p>
      </dgm:t>
    </dgm:pt>
    <dgm:pt modelId="{74ACABF6-EC8D-4B2E-B200-714D1994392B}" type="parTrans" cxnId="{A995F9EE-6171-4907-AADA-4D8C0AA35915}">
      <dgm:prSet/>
      <dgm:spPr/>
      <dgm:t>
        <a:bodyPr/>
        <a:lstStyle/>
        <a:p>
          <a:endParaRPr lang="en-US"/>
        </a:p>
      </dgm:t>
    </dgm:pt>
    <dgm:pt modelId="{B283E0A8-638E-47FB-8B48-79F212FAA040}" type="sibTrans" cxnId="{A995F9EE-6171-4907-AADA-4D8C0AA35915}">
      <dgm:prSet/>
      <dgm:spPr/>
      <dgm:t>
        <a:bodyPr/>
        <a:lstStyle/>
        <a:p>
          <a:endParaRPr lang="en-US"/>
        </a:p>
      </dgm:t>
    </dgm:pt>
    <dgm:pt modelId="{81A99ED9-EC77-45AF-80DF-6942C5007FF2}">
      <dgm:prSet/>
      <dgm:spPr/>
      <dgm:t>
        <a:bodyPr/>
        <a:lstStyle/>
        <a:p>
          <a:pPr rtl="0"/>
          <a:r>
            <a:rPr lang="en-US" noProof="0" smtClean="0"/>
            <a:t>Not expert, but is able to communicate with I-shapes</a:t>
          </a:r>
          <a:endParaRPr lang="en-US" noProof="0" dirty="0"/>
        </a:p>
      </dgm:t>
    </dgm:pt>
    <dgm:pt modelId="{D9CC19D0-C099-49A2-8827-1B413293AF0F}" type="parTrans" cxnId="{FC2C03B8-1B31-4F4C-80BA-FD3A60B10B35}">
      <dgm:prSet/>
      <dgm:spPr/>
      <dgm:t>
        <a:bodyPr/>
        <a:lstStyle/>
        <a:p>
          <a:endParaRPr lang="en-US"/>
        </a:p>
      </dgm:t>
    </dgm:pt>
    <dgm:pt modelId="{DAD51CDA-604D-4008-AADD-AEB73D2BE9A4}" type="sibTrans" cxnId="{FC2C03B8-1B31-4F4C-80BA-FD3A60B10B35}">
      <dgm:prSet/>
      <dgm:spPr/>
      <dgm:t>
        <a:bodyPr/>
        <a:lstStyle/>
        <a:p>
          <a:endParaRPr lang="en-US"/>
        </a:p>
      </dgm:t>
    </dgm:pt>
    <dgm:pt modelId="{EE1B9086-F0BD-4FC2-A54A-E341E4007E2A}">
      <dgm:prSet/>
      <dgm:spPr/>
      <dgm:t>
        <a:bodyPr/>
        <a:lstStyle/>
        <a:p>
          <a:pPr rtl="0"/>
          <a:r>
            <a:rPr lang="en-US" noProof="0" smtClean="0"/>
            <a:t>Multidisciplinary approach</a:t>
          </a:r>
          <a:endParaRPr lang="en-US" noProof="0" dirty="0"/>
        </a:p>
      </dgm:t>
    </dgm:pt>
    <dgm:pt modelId="{FD9F1257-6EE0-401E-A531-4149CC0C1500}" type="parTrans" cxnId="{524AD336-E39C-45D4-AA8F-6A25436C6C46}">
      <dgm:prSet/>
      <dgm:spPr/>
      <dgm:t>
        <a:bodyPr/>
        <a:lstStyle/>
        <a:p>
          <a:endParaRPr lang="en-US"/>
        </a:p>
      </dgm:t>
    </dgm:pt>
    <dgm:pt modelId="{A3146AD4-80F1-460E-8403-A0A18B50800C}" type="sibTrans" cxnId="{524AD336-E39C-45D4-AA8F-6A25436C6C46}">
      <dgm:prSet/>
      <dgm:spPr/>
      <dgm:t>
        <a:bodyPr/>
        <a:lstStyle/>
        <a:p>
          <a:endParaRPr lang="en-US"/>
        </a:p>
      </dgm:t>
    </dgm:pt>
    <dgm:pt modelId="{AC269CBC-AF44-460D-ACA8-F419CD712707}">
      <dgm:prSet/>
      <dgm:spPr/>
      <dgm:t>
        <a:bodyPr/>
        <a:lstStyle/>
        <a:p>
          <a:pPr rtl="0"/>
          <a:r>
            <a:rPr lang="en-US" noProof="0" smtClean="0"/>
            <a:t>Expert in one field, interdisciplinary in the others</a:t>
          </a:r>
          <a:endParaRPr lang="en-US" noProof="0" dirty="0"/>
        </a:p>
      </dgm:t>
    </dgm:pt>
    <dgm:pt modelId="{C1B837E2-4BDA-451E-A166-DB4713354FAA}" type="parTrans" cxnId="{492B559B-6B66-4DA2-8B45-A205DC30D6AF}">
      <dgm:prSet/>
      <dgm:spPr/>
      <dgm:t>
        <a:bodyPr/>
        <a:lstStyle/>
        <a:p>
          <a:endParaRPr lang="en-US"/>
        </a:p>
      </dgm:t>
    </dgm:pt>
    <dgm:pt modelId="{749F6ABE-7A7F-45AC-8FE7-DC5186150944}" type="sibTrans" cxnId="{492B559B-6B66-4DA2-8B45-A205DC30D6AF}">
      <dgm:prSet/>
      <dgm:spPr/>
      <dgm:t>
        <a:bodyPr/>
        <a:lstStyle/>
        <a:p>
          <a:endParaRPr lang="en-US"/>
        </a:p>
      </dgm:t>
    </dgm:pt>
    <dgm:pt modelId="{08B3F897-EE7F-4D75-951B-EE1CD98D02CB}" type="pres">
      <dgm:prSet presAssocID="{89F263E0-C3B4-40D2-AFC4-E41EA98C2EB8}" presName="diagram" presStyleCnt="0">
        <dgm:presLayoutVars>
          <dgm:chPref val="1"/>
          <dgm:dir/>
          <dgm:animOne val="branch"/>
          <dgm:animLvl val="lvl"/>
          <dgm:resizeHandles/>
        </dgm:presLayoutVars>
      </dgm:prSet>
      <dgm:spPr/>
      <dgm:t>
        <a:bodyPr/>
        <a:lstStyle/>
        <a:p>
          <a:endParaRPr lang="cs-CZ"/>
        </a:p>
      </dgm:t>
    </dgm:pt>
    <dgm:pt modelId="{C42F9AA5-27D5-4AAA-B54C-6C5938D9A245}" type="pres">
      <dgm:prSet presAssocID="{36ED2541-F19C-4C55-A338-B3C29C69B2D9}" presName="root" presStyleCnt="0"/>
      <dgm:spPr/>
      <dgm:t>
        <a:bodyPr/>
        <a:lstStyle/>
        <a:p>
          <a:endParaRPr lang="en-US"/>
        </a:p>
      </dgm:t>
    </dgm:pt>
    <dgm:pt modelId="{81189283-3F60-4F2D-A2D4-FABCB7EF929E}" type="pres">
      <dgm:prSet presAssocID="{36ED2541-F19C-4C55-A338-B3C29C69B2D9}" presName="rootComposite" presStyleCnt="0"/>
      <dgm:spPr/>
      <dgm:t>
        <a:bodyPr/>
        <a:lstStyle/>
        <a:p>
          <a:endParaRPr lang="en-US"/>
        </a:p>
      </dgm:t>
    </dgm:pt>
    <dgm:pt modelId="{95015CFE-E064-4BB5-A5BE-C62AE2F6BA55}" type="pres">
      <dgm:prSet presAssocID="{36ED2541-F19C-4C55-A338-B3C29C69B2D9}" presName="rootText" presStyleLbl="node1" presStyleIdx="0" presStyleCnt="3"/>
      <dgm:spPr/>
      <dgm:t>
        <a:bodyPr/>
        <a:lstStyle/>
        <a:p>
          <a:endParaRPr lang="cs-CZ"/>
        </a:p>
      </dgm:t>
    </dgm:pt>
    <dgm:pt modelId="{1D7C5E56-61B9-45E7-9F6B-9CF66FC078CF}" type="pres">
      <dgm:prSet presAssocID="{36ED2541-F19C-4C55-A338-B3C29C69B2D9}" presName="rootConnector" presStyleLbl="node1" presStyleIdx="0" presStyleCnt="3"/>
      <dgm:spPr/>
      <dgm:t>
        <a:bodyPr/>
        <a:lstStyle/>
        <a:p>
          <a:endParaRPr lang="cs-CZ"/>
        </a:p>
      </dgm:t>
    </dgm:pt>
    <dgm:pt modelId="{854E13A4-6942-4FAA-9E0F-BFF320EDE7FC}" type="pres">
      <dgm:prSet presAssocID="{36ED2541-F19C-4C55-A338-B3C29C69B2D9}" presName="childShape" presStyleCnt="0"/>
      <dgm:spPr/>
      <dgm:t>
        <a:bodyPr/>
        <a:lstStyle/>
        <a:p>
          <a:endParaRPr lang="en-US"/>
        </a:p>
      </dgm:t>
    </dgm:pt>
    <dgm:pt modelId="{95AC5F55-3957-457D-83A8-AD3901B1100D}" type="pres">
      <dgm:prSet presAssocID="{9D457A6A-AAFF-4B78-A029-6C338CD4A420}" presName="Name13" presStyleLbl="parChTrans1D2" presStyleIdx="0" presStyleCnt="6"/>
      <dgm:spPr/>
      <dgm:t>
        <a:bodyPr/>
        <a:lstStyle/>
        <a:p>
          <a:endParaRPr lang="en-US"/>
        </a:p>
      </dgm:t>
    </dgm:pt>
    <dgm:pt modelId="{9A954EEA-2237-4671-865B-4A096CF6254E}" type="pres">
      <dgm:prSet presAssocID="{950C21E0-3477-40EC-9953-AA340D4187FD}" presName="childText" presStyleLbl="bgAcc1" presStyleIdx="0" presStyleCnt="6">
        <dgm:presLayoutVars>
          <dgm:bulletEnabled val="1"/>
        </dgm:presLayoutVars>
      </dgm:prSet>
      <dgm:spPr/>
      <dgm:t>
        <a:bodyPr/>
        <a:lstStyle/>
        <a:p>
          <a:endParaRPr lang="cs-CZ"/>
        </a:p>
      </dgm:t>
    </dgm:pt>
    <dgm:pt modelId="{F4579CAF-34F4-434D-92D7-2ACF21E59EFF}" type="pres">
      <dgm:prSet presAssocID="{E9A684AD-BBB2-4D96-99D4-B4E9CD1BA540}" presName="Name13" presStyleLbl="parChTrans1D2" presStyleIdx="1" presStyleCnt="6"/>
      <dgm:spPr/>
      <dgm:t>
        <a:bodyPr/>
        <a:lstStyle/>
        <a:p>
          <a:endParaRPr lang="en-US"/>
        </a:p>
      </dgm:t>
    </dgm:pt>
    <dgm:pt modelId="{800F058D-35B8-4D66-B071-9B9335D4AF8E}" type="pres">
      <dgm:prSet presAssocID="{A9C3C0F1-29CD-426B-917D-CE3127280EC5}" presName="childText" presStyleLbl="bgAcc1" presStyleIdx="1" presStyleCnt="6">
        <dgm:presLayoutVars>
          <dgm:bulletEnabled val="1"/>
        </dgm:presLayoutVars>
      </dgm:prSet>
      <dgm:spPr/>
      <dgm:t>
        <a:bodyPr/>
        <a:lstStyle/>
        <a:p>
          <a:endParaRPr lang="cs-CZ"/>
        </a:p>
      </dgm:t>
    </dgm:pt>
    <dgm:pt modelId="{E155F9D8-DE91-4D1F-AE11-E09E67C96003}" type="pres">
      <dgm:prSet presAssocID="{EF51402D-5248-4BDB-958F-DDDB6AAA5C1B}" presName="root" presStyleCnt="0"/>
      <dgm:spPr/>
      <dgm:t>
        <a:bodyPr/>
        <a:lstStyle/>
        <a:p>
          <a:endParaRPr lang="en-US"/>
        </a:p>
      </dgm:t>
    </dgm:pt>
    <dgm:pt modelId="{773B4AEB-4E4F-426F-878C-D5454A78F3B2}" type="pres">
      <dgm:prSet presAssocID="{EF51402D-5248-4BDB-958F-DDDB6AAA5C1B}" presName="rootComposite" presStyleCnt="0"/>
      <dgm:spPr/>
      <dgm:t>
        <a:bodyPr/>
        <a:lstStyle/>
        <a:p>
          <a:endParaRPr lang="en-US"/>
        </a:p>
      </dgm:t>
    </dgm:pt>
    <dgm:pt modelId="{0029D773-D491-479C-B5B8-EC3D8ADB1A9D}" type="pres">
      <dgm:prSet presAssocID="{EF51402D-5248-4BDB-958F-DDDB6AAA5C1B}" presName="rootText" presStyleLbl="node1" presStyleIdx="1" presStyleCnt="3"/>
      <dgm:spPr/>
      <dgm:t>
        <a:bodyPr/>
        <a:lstStyle/>
        <a:p>
          <a:endParaRPr lang="cs-CZ"/>
        </a:p>
      </dgm:t>
    </dgm:pt>
    <dgm:pt modelId="{9FD5CE39-FBF1-402D-88A0-22A5D3930A81}" type="pres">
      <dgm:prSet presAssocID="{EF51402D-5248-4BDB-958F-DDDB6AAA5C1B}" presName="rootConnector" presStyleLbl="node1" presStyleIdx="1" presStyleCnt="3"/>
      <dgm:spPr/>
      <dgm:t>
        <a:bodyPr/>
        <a:lstStyle/>
        <a:p>
          <a:endParaRPr lang="cs-CZ"/>
        </a:p>
      </dgm:t>
    </dgm:pt>
    <dgm:pt modelId="{5BFA7923-B25A-45DD-B77C-DACF26012E9B}" type="pres">
      <dgm:prSet presAssocID="{EF51402D-5248-4BDB-958F-DDDB6AAA5C1B}" presName="childShape" presStyleCnt="0"/>
      <dgm:spPr/>
      <dgm:t>
        <a:bodyPr/>
        <a:lstStyle/>
        <a:p>
          <a:endParaRPr lang="en-US"/>
        </a:p>
      </dgm:t>
    </dgm:pt>
    <dgm:pt modelId="{C3029A4C-4C8E-43A1-962B-89F53125DFFD}" type="pres">
      <dgm:prSet presAssocID="{74ACABF6-EC8D-4B2E-B200-714D1994392B}" presName="Name13" presStyleLbl="parChTrans1D2" presStyleIdx="2" presStyleCnt="6"/>
      <dgm:spPr/>
      <dgm:t>
        <a:bodyPr/>
        <a:lstStyle/>
        <a:p>
          <a:endParaRPr lang="en-US"/>
        </a:p>
      </dgm:t>
    </dgm:pt>
    <dgm:pt modelId="{F5E8B1F6-7F5D-4B3F-BA25-FD6CAB8FEFF6}" type="pres">
      <dgm:prSet presAssocID="{FEA238AC-2EDC-4835-BE49-9EAA5415FB2C}" presName="childText" presStyleLbl="bgAcc1" presStyleIdx="2" presStyleCnt="6">
        <dgm:presLayoutVars>
          <dgm:bulletEnabled val="1"/>
        </dgm:presLayoutVars>
      </dgm:prSet>
      <dgm:spPr/>
      <dgm:t>
        <a:bodyPr/>
        <a:lstStyle/>
        <a:p>
          <a:endParaRPr lang="cs-CZ"/>
        </a:p>
      </dgm:t>
    </dgm:pt>
    <dgm:pt modelId="{2CAEEB9C-CACF-4763-BB4F-36B5D3145B58}" type="pres">
      <dgm:prSet presAssocID="{D9CC19D0-C099-49A2-8827-1B413293AF0F}" presName="Name13" presStyleLbl="parChTrans1D2" presStyleIdx="3" presStyleCnt="6"/>
      <dgm:spPr/>
      <dgm:t>
        <a:bodyPr/>
        <a:lstStyle/>
        <a:p>
          <a:endParaRPr lang="en-US"/>
        </a:p>
      </dgm:t>
    </dgm:pt>
    <dgm:pt modelId="{04B13DCA-1252-4CF3-9858-667767CF02A5}" type="pres">
      <dgm:prSet presAssocID="{81A99ED9-EC77-45AF-80DF-6942C5007FF2}" presName="childText" presStyleLbl="bgAcc1" presStyleIdx="3" presStyleCnt="6">
        <dgm:presLayoutVars>
          <dgm:bulletEnabled val="1"/>
        </dgm:presLayoutVars>
      </dgm:prSet>
      <dgm:spPr/>
      <dgm:t>
        <a:bodyPr/>
        <a:lstStyle/>
        <a:p>
          <a:endParaRPr lang="cs-CZ"/>
        </a:p>
      </dgm:t>
    </dgm:pt>
    <dgm:pt modelId="{7655658D-7994-46E6-BD68-1CE6E4013BEE}" type="pres">
      <dgm:prSet presAssocID="{88154044-3186-4C84-94AD-6A4FDF8DF5A0}" presName="root" presStyleCnt="0"/>
      <dgm:spPr/>
      <dgm:t>
        <a:bodyPr/>
        <a:lstStyle/>
        <a:p>
          <a:endParaRPr lang="en-US"/>
        </a:p>
      </dgm:t>
    </dgm:pt>
    <dgm:pt modelId="{A00421EA-6E1B-4468-BECD-47EE7D982C3E}" type="pres">
      <dgm:prSet presAssocID="{88154044-3186-4C84-94AD-6A4FDF8DF5A0}" presName="rootComposite" presStyleCnt="0"/>
      <dgm:spPr/>
      <dgm:t>
        <a:bodyPr/>
        <a:lstStyle/>
        <a:p>
          <a:endParaRPr lang="en-US"/>
        </a:p>
      </dgm:t>
    </dgm:pt>
    <dgm:pt modelId="{275E09DC-7FA1-4051-8299-B33E0AD66344}" type="pres">
      <dgm:prSet presAssocID="{88154044-3186-4C84-94AD-6A4FDF8DF5A0}" presName="rootText" presStyleLbl="node1" presStyleIdx="2" presStyleCnt="3"/>
      <dgm:spPr/>
      <dgm:t>
        <a:bodyPr/>
        <a:lstStyle/>
        <a:p>
          <a:endParaRPr lang="cs-CZ"/>
        </a:p>
      </dgm:t>
    </dgm:pt>
    <dgm:pt modelId="{551A4494-1035-4858-85C5-2EBDD1147CD5}" type="pres">
      <dgm:prSet presAssocID="{88154044-3186-4C84-94AD-6A4FDF8DF5A0}" presName="rootConnector" presStyleLbl="node1" presStyleIdx="2" presStyleCnt="3"/>
      <dgm:spPr/>
      <dgm:t>
        <a:bodyPr/>
        <a:lstStyle/>
        <a:p>
          <a:endParaRPr lang="cs-CZ"/>
        </a:p>
      </dgm:t>
    </dgm:pt>
    <dgm:pt modelId="{4FFCE476-2710-44C2-8535-099EF809B45E}" type="pres">
      <dgm:prSet presAssocID="{88154044-3186-4C84-94AD-6A4FDF8DF5A0}" presName="childShape" presStyleCnt="0"/>
      <dgm:spPr/>
      <dgm:t>
        <a:bodyPr/>
        <a:lstStyle/>
        <a:p>
          <a:endParaRPr lang="en-US"/>
        </a:p>
      </dgm:t>
    </dgm:pt>
    <dgm:pt modelId="{D34FCB1F-3EB6-4BD1-977E-EFB63567C71D}" type="pres">
      <dgm:prSet presAssocID="{FD9F1257-6EE0-401E-A531-4149CC0C1500}" presName="Name13" presStyleLbl="parChTrans1D2" presStyleIdx="4" presStyleCnt="6"/>
      <dgm:spPr/>
      <dgm:t>
        <a:bodyPr/>
        <a:lstStyle/>
        <a:p>
          <a:endParaRPr lang="en-US"/>
        </a:p>
      </dgm:t>
    </dgm:pt>
    <dgm:pt modelId="{AF79C68E-F4AF-45BD-B209-8B139F241057}" type="pres">
      <dgm:prSet presAssocID="{EE1B9086-F0BD-4FC2-A54A-E341E4007E2A}" presName="childText" presStyleLbl="bgAcc1" presStyleIdx="4" presStyleCnt="6">
        <dgm:presLayoutVars>
          <dgm:bulletEnabled val="1"/>
        </dgm:presLayoutVars>
      </dgm:prSet>
      <dgm:spPr/>
      <dgm:t>
        <a:bodyPr/>
        <a:lstStyle/>
        <a:p>
          <a:endParaRPr lang="cs-CZ"/>
        </a:p>
      </dgm:t>
    </dgm:pt>
    <dgm:pt modelId="{4825501E-E8F9-47FC-88D9-26C3A50BA449}" type="pres">
      <dgm:prSet presAssocID="{C1B837E2-4BDA-451E-A166-DB4713354FAA}" presName="Name13" presStyleLbl="parChTrans1D2" presStyleIdx="5" presStyleCnt="6"/>
      <dgm:spPr/>
      <dgm:t>
        <a:bodyPr/>
        <a:lstStyle/>
        <a:p>
          <a:endParaRPr lang="en-US"/>
        </a:p>
      </dgm:t>
    </dgm:pt>
    <dgm:pt modelId="{C6EA130C-B9CC-47D4-8D2E-B4D43C0498C1}" type="pres">
      <dgm:prSet presAssocID="{AC269CBC-AF44-460D-ACA8-F419CD712707}" presName="childText" presStyleLbl="bgAcc1" presStyleIdx="5" presStyleCnt="6">
        <dgm:presLayoutVars>
          <dgm:bulletEnabled val="1"/>
        </dgm:presLayoutVars>
      </dgm:prSet>
      <dgm:spPr/>
      <dgm:t>
        <a:bodyPr/>
        <a:lstStyle/>
        <a:p>
          <a:endParaRPr lang="cs-CZ"/>
        </a:p>
      </dgm:t>
    </dgm:pt>
  </dgm:ptLst>
  <dgm:cxnLst>
    <dgm:cxn modelId="{E11931AF-C767-4D94-97B1-E4DCD699B35F}" srcId="{36ED2541-F19C-4C55-A338-B3C29C69B2D9}" destId="{950C21E0-3477-40EC-9953-AA340D4187FD}" srcOrd="0" destOrd="0" parTransId="{9D457A6A-AAFF-4B78-A029-6C338CD4A420}" sibTransId="{AE6BB6E2-B54B-4DE8-B02F-0FDCAB36752C}"/>
    <dgm:cxn modelId="{EB4AA4BA-A9E4-4C4F-AB4B-2CB8F2FB8FF9}" type="presOf" srcId="{A9C3C0F1-29CD-426B-917D-CE3127280EC5}" destId="{800F058D-35B8-4D66-B071-9B9335D4AF8E}" srcOrd="0" destOrd="0" presId="urn:microsoft.com/office/officeart/2005/8/layout/hierarchy3"/>
    <dgm:cxn modelId="{C4C5D71D-D5E2-4C67-A95A-27E5C0590F25}" type="presOf" srcId="{9D457A6A-AAFF-4B78-A029-6C338CD4A420}" destId="{95AC5F55-3957-457D-83A8-AD3901B1100D}" srcOrd="0" destOrd="0" presId="urn:microsoft.com/office/officeart/2005/8/layout/hierarchy3"/>
    <dgm:cxn modelId="{BCD1F2DD-D152-4469-ADBA-B35BFBB4C168}" type="presOf" srcId="{FD9F1257-6EE0-401E-A531-4149CC0C1500}" destId="{D34FCB1F-3EB6-4BD1-977E-EFB63567C71D}" srcOrd="0" destOrd="0" presId="urn:microsoft.com/office/officeart/2005/8/layout/hierarchy3"/>
    <dgm:cxn modelId="{492B559B-6B66-4DA2-8B45-A205DC30D6AF}" srcId="{88154044-3186-4C84-94AD-6A4FDF8DF5A0}" destId="{AC269CBC-AF44-460D-ACA8-F419CD712707}" srcOrd="1" destOrd="0" parTransId="{C1B837E2-4BDA-451E-A166-DB4713354FAA}" sibTransId="{749F6ABE-7A7F-45AC-8FE7-DC5186150944}"/>
    <dgm:cxn modelId="{FC2C03B8-1B31-4F4C-80BA-FD3A60B10B35}" srcId="{EF51402D-5248-4BDB-958F-DDDB6AAA5C1B}" destId="{81A99ED9-EC77-45AF-80DF-6942C5007FF2}" srcOrd="1" destOrd="0" parTransId="{D9CC19D0-C099-49A2-8827-1B413293AF0F}" sibTransId="{DAD51CDA-604D-4008-AADD-AEB73D2BE9A4}"/>
    <dgm:cxn modelId="{EE1DC365-4072-4CBB-A250-2300DB287944}" type="presOf" srcId="{74ACABF6-EC8D-4B2E-B200-714D1994392B}" destId="{C3029A4C-4C8E-43A1-962B-89F53125DFFD}" srcOrd="0" destOrd="0" presId="urn:microsoft.com/office/officeart/2005/8/layout/hierarchy3"/>
    <dgm:cxn modelId="{5E6F53F8-5845-428A-A433-A5417386044E}" type="presOf" srcId="{36ED2541-F19C-4C55-A338-B3C29C69B2D9}" destId="{95015CFE-E064-4BB5-A5BE-C62AE2F6BA55}" srcOrd="0" destOrd="0" presId="urn:microsoft.com/office/officeart/2005/8/layout/hierarchy3"/>
    <dgm:cxn modelId="{73C7A619-52C4-46EC-8B9D-FD5A49C68184}" type="presOf" srcId="{C1B837E2-4BDA-451E-A166-DB4713354FAA}" destId="{4825501E-E8F9-47FC-88D9-26C3A50BA449}" srcOrd="0" destOrd="0" presId="urn:microsoft.com/office/officeart/2005/8/layout/hierarchy3"/>
    <dgm:cxn modelId="{0FDA520B-912C-472D-BCD7-70A22E95A25E}" type="presOf" srcId="{88154044-3186-4C84-94AD-6A4FDF8DF5A0}" destId="{551A4494-1035-4858-85C5-2EBDD1147CD5}" srcOrd="1" destOrd="0" presId="urn:microsoft.com/office/officeart/2005/8/layout/hierarchy3"/>
    <dgm:cxn modelId="{24178A18-F646-4156-9A5A-1342D65DBE0C}" type="presOf" srcId="{EE1B9086-F0BD-4FC2-A54A-E341E4007E2A}" destId="{AF79C68E-F4AF-45BD-B209-8B139F241057}" srcOrd="0" destOrd="0" presId="urn:microsoft.com/office/officeart/2005/8/layout/hierarchy3"/>
    <dgm:cxn modelId="{7F8E35F6-925A-49D6-B0C5-31D03B15C105}" type="presOf" srcId="{AC269CBC-AF44-460D-ACA8-F419CD712707}" destId="{C6EA130C-B9CC-47D4-8D2E-B4D43C0498C1}" srcOrd="0" destOrd="0" presId="urn:microsoft.com/office/officeart/2005/8/layout/hierarchy3"/>
    <dgm:cxn modelId="{BB3361C0-6ABE-4160-8CA3-8F018DF4BE0E}" srcId="{89F263E0-C3B4-40D2-AFC4-E41EA98C2EB8}" destId="{EF51402D-5248-4BDB-958F-DDDB6AAA5C1B}" srcOrd="1" destOrd="0" parTransId="{43860EB6-D030-4178-96BB-7A7AB11F8722}" sibTransId="{9D2EC3E4-9C8F-409A-83D4-1F2ACEF017F5}"/>
    <dgm:cxn modelId="{354389EA-2688-4F18-8615-6B9A7F281313}" srcId="{89F263E0-C3B4-40D2-AFC4-E41EA98C2EB8}" destId="{88154044-3186-4C84-94AD-6A4FDF8DF5A0}" srcOrd="2" destOrd="0" parTransId="{279A199A-6A55-439A-8FE9-ADAE8427EA07}" sibTransId="{C71B28A7-9C43-404D-9D2F-B3D11AA38349}"/>
    <dgm:cxn modelId="{9941F6C2-70F7-4581-A25E-B1ADF2BDAF69}" type="presOf" srcId="{FEA238AC-2EDC-4835-BE49-9EAA5415FB2C}" destId="{F5E8B1F6-7F5D-4B3F-BA25-FD6CAB8FEFF6}" srcOrd="0" destOrd="0" presId="urn:microsoft.com/office/officeart/2005/8/layout/hierarchy3"/>
    <dgm:cxn modelId="{E8962A0E-141A-44AD-AF4F-D77C9F47D661}" type="presOf" srcId="{E9A684AD-BBB2-4D96-99D4-B4E9CD1BA540}" destId="{F4579CAF-34F4-434D-92D7-2ACF21E59EFF}" srcOrd="0" destOrd="0" presId="urn:microsoft.com/office/officeart/2005/8/layout/hierarchy3"/>
    <dgm:cxn modelId="{A995F9EE-6171-4907-AADA-4D8C0AA35915}" srcId="{EF51402D-5248-4BDB-958F-DDDB6AAA5C1B}" destId="{FEA238AC-2EDC-4835-BE49-9EAA5415FB2C}" srcOrd="0" destOrd="0" parTransId="{74ACABF6-EC8D-4B2E-B200-714D1994392B}" sibTransId="{B283E0A8-638E-47FB-8B48-79F212FAA040}"/>
    <dgm:cxn modelId="{1402A054-384B-48BF-ADCB-6C805EFA03B5}" type="presOf" srcId="{36ED2541-F19C-4C55-A338-B3C29C69B2D9}" destId="{1D7C5E56-61B9-45E7-9F6B-9CF66FC078CF}" srcOrd="1" destOrd="0" presId="urn:microsoft.com/office/officeart/2005/8/layout/hierarchy3"/>
    <dgm:cxn modelId="{2D3235FE-26B9-4F10-BB20-8621D658CFCE}" srcId="{36ED2541-F19C-4C55-A338-B3C29C69B2D9}" destId="{A9C3C0F1-29CD-426B-917D-CE3127280EC5}" srcOrd="1" destOrd="0" parTransId="{E9A684AD-BBB2-4D96-99D4-B4E9CD1BA540}" sibTransId="{5539064D-7DDC-4C0E-931E-31BB0D087C96}"/>
    <dgm:cxn modelId="{12E5D4C6-986D-4E0F-99BB-496EDC995AAD}" type="presOf" srcId="{EF51402D-5248-4BDB-958F-DDDB6AAA5C1B}" destId="{0029D773-D491-479C-B5B8-EC3D8ADB1A9D}" srcOrd="0" destOrd="0" presId="urn:microsoft.com/office/officeart/2005/8/layout/hierarchy3"/>
    <dgm:cxn modelId="{DC2B4B31-6C5E-4FE1-B7CF-83B77569A221}" type="presOf" srcId="{88154044-3186-4C84-94AD-6A4FDF8DF5A0}" destId="{275E09DC-7FA1-4051-8299-B33E0AD66344}" srcOrd="0" destOrd="0" presId="urn:microsoft.com/office/officeart/2005/8/layout/hierarchy3"/>
    <dgm:cxn modelId="{524AD336-E39C-45D4-AA8F-6A25436C6C46}" srcId="{88154044-3186-4C84-94AD-6A4FDF8DF5A0}" destId="{EE1B9086-F0BD-4FC2-A54A-E341E4007E2A}" srcOrd="0" destOrd="0" parTransId="{FD9F1257-6EE0-401E-A531-4149CC0C1500}" sibTransId="{A3146AD4-80F1-460E-8403-A0A18B50800C}"/>
    <dgm:cxn modelId="{11BCD6E5-E6D8-4563-820A-B163CD580093}" type="presOf" srcId="{89F263E0-C3B4-40D2-AFC4-E41EA98C2EB8}" destId="{08B3F897-EE7F-4D75-951B-EE1CD98D02CB}" srcOrd="0" destOrd="0" presId="urn:microsoft.com/office/officeart/2005/8/layout/hierarchy3"/>
    <dgm:cxn modelId="{2F0487F2-DA56-4C6E-B784-5CD6B0F9B896}" type="presOf" srcId="{81A99ED9-EC77-45AF-80DF-6942C5007FF2}" destId="{04B13DCA-1252-4CF3-9858-667767CF02A5}" srcOrd="0" destOrd="0" presId="urn:microsoft.com/office/officeart/2005/8/layout/hierarchy3"/>
    <dgm:cxn modelId="{9AD10BB5-D09B-4D07-B795-9FED0606D78D}" type="presOf" srcId="{950C21E0-3477-40EC-9953-AA340D4187FD}" destId="{9A954EEA-2237-4671-865B-4A096CF6254E}" srcOrd="0" destOrd="0" presId="urn:microsoft.com/office/officeart/2005/8/layout/hierarchy3"/>
    <dgm:cxn modelId="{72002400-5631-4D78-B1FF-592047EBF879}" type="presOf" srcId="{EF51402D-5248-4BDB-958F-DDDB6AAA5C1B}" destId="{9FD5CE39-FBF1-402D-88A0-22A5D3930A81}" srcOrd="1" destOrd="0" presId="urn:microsoft.com/office/officeart/2005/8/layout/hierarchy3"/>
    <dgm:cxn modelId="{ECB98159-53B4-483C-8336-239096BAEA53}" srcId="{89F263E0-C3B4-40D2-AFC4-E41EA98C2EB8}" destId="{36ED2541-F19C-4C55-A338-B3C29C69B2D9}" srcOrd="0" destOrd="0" parTransId="{7F43AFEE-A0AC-426F-9435-DEF11966806F}" sibTransId="{11BAAA12-DC51-4080-B45F-1BA54C4E55B0}"/>
    <dgm:cxn modelId="{D7484C14-6293-4786-935A-3AE906EBB253}" type="presOf" srcId="{D9CC19D0-C099-49A2-8827-1B413293AF0F}" destId="{2CAEEB9C-CACF-4763-BB4F-36B5D3145B58}" srcOrd="0" destOrd="0" presId="urn:microsoft.com/office/officeart/2005/8/layout/hierarchy3"/>
    <dgm:cxn modelId="{366E9B7B-A2AE-403C-BB89-31E545094357}" type="presParOf" srcId="{08B3F897-EE7F-4D75-951B-EE1CD98D02CB}" destId="{C42F9AA5-27D5-4AAA-B54C-6C5938D9A245}" srcOrd="0" destOrd="0" presId="urn:microsoft.com/office/officeart/2005/8/layout/hierarchy3"/>
    <dgm:cxn modelId="{9F9CC0A7-AEC7-4492-AD23-11F6F21C10B7}" type="presParOf" srcId="{C42F9AA5-27D5-4AAA-B54C-6C5938D9A245}" destId="{81189283-3F60-4F2D-A2D4-FABCB7EF929E}" srcOrd="0" destOrd="0" presId="urn:microsoft.com/office/officeart/2005/8/layout/hierarchy3"/>
    <dgm:cxn modelId="{72AEA2F8-10C2-4124-9841-47BC61F920DE}" type="presParOf" srcId="{81189283-3F60-4F2D-A2D4-FABCB7EF929E}" destId="{95015CFE-E064-4BB5-A5BE-C62AE2F6BA55}" srcOrd="0" destOrd="0" presId="urn:microsoft.com/office/officeart/2005/8/layout/hierarchy3"/>
    <dgm:cxn modelId="{BD7D2D1F-938A-49E2-8B44-9BF776AC52EE}" type="presParOf" srcId="{81189283-3F60-4F2D-A2D4-FABCB7EF929E}" destId="{1D7C5E56-61B9-45E7-9F6B-9CF66FC078CF}" srcOrd="1" destOrd="0" presId="urn:microsoft.com/office/officeart/2005/8/layout/hierarchy3"/>
    <dgm:cxn modelId="{2F574D11-D595-4C57-B9F6-AC63CDF64959}" type="presParOf" srcId="{C42F9AA5-27D5-4AAA-B54C-6C5938D9A245}" destId="{854E13A4-6942-4FAA-9E0F-BFF320EDE7FC}" srcOrd="1" destOrd="0" presId="urn:microsoft.com/office/officeart/2005/8/layout/hierarchy3"/>
    <dgm:cxn modelId="{BAFC1A76-7D8C-41E3-858B-0FBEB8382ED3}" type="presParOf" srcId="{854E13A4-6942-4FAA-9E0F-BFF320EDE7FC}" destId="{95AC5F55-3957-457D-83A8-AD3901B1100D}" srcOrd="0" destOrd="0" presId="urn:microsoft.com/office/officeart/2005/8/layout/hierarchy3"/>
    <dgm:cxn modelId="{E657A611-63A9-4F19-B0A4-49DA3FAD4A68}" type="presParOf" srcId="{854E13A4-6942-4FAA-9E0F-BFF320EDE7FC}" destId="{9A954EEA-2237-4671-865B-4A096CF6254E}" srcOrd="1" destOrd="0" presId="urn:microsoft.com/office/officeart/2005/8/layout/hierarchy3"/>
    <dgm:cxn modelId="{B4DE119F-22EA-45B6-A678-174B85A5B3EC}" type="presParOf" srcId="{854E13A4-6942-4FAA-9E0F-BFF320EDE7FC}" destId="{F4579CAF-34F4-434D-92D7-2ACF21E59EFF}" srcOrd="2" destOrd="0" presId="urn:microsoft.com/office/officeart/2005/8/layout/hierarchy3"/>
    <dgm:cxn modelId="{7EEC2F25-9327-4078-912A-63691AC4AFCF}" type="presParOf" srcId="{854E13A4-6942-4FAA-9E0F-BFF320EDE7FC}" destId="{800F058D-35B8-4D66-B071-9B9335D4AF8E}" srcOrd="3" destOrd="0" presId="urn:microsoft.com/office/officeart/2005/8/layout/hierarchy3"/>
    <dgm:cxn modelId="{B86AC929-4637-436D-BF27-0DB2F870ED65}" type="presParOf" srcId="{08B3F897-EE7F-4D75-951B-EE1CD98D02CB}" destId="{E155F9D8-DE91-4D1F-AE11-E09E67C96003}" srcOrd="1" destOrd="0" presId="urn:microsoft.com/office/officeart/2005/8/layout/hierarchy3"/>
    <dgm:cxn modelId="{944A6E54-8681-4FC5-98B8-EC377B060E16}" type="presParOf" srcId="{E155F9D8-DE91-4D1F-AE11-E09E67C96003}" destId="{773B4AEB-4E4F-426F-878C-D5454A78F3B2}" srcOrd="0" destOrd="0" presId="urn:microsoft.com/office/officeart/2005/8/layout/hierarchy3"/>
    <dgm:cxn modelId="{B1291F39-C7D8-4285-86A2-EB555AAD21EF}" type="presParOf" srcId="{773B4AEB-4E4F-426F-878C-D5454A78F3B2}" destId="{0029D773-D491-479C-B5B8-EC3D8ADB1A9D}" srcOrd="0" destOrd="0" presId="urn:microsoft.com/office/officeart/2005/8/layout/hierarchy3"/>
    <dgm:cxn modelId="{E2210A22-B2EC-40C1-BA5B-3D4B20BB5FF4}" type="presParOf" srcId="{773B4AEB-4E4F-426F-878C-D5454A78F3B2}" destId="{9FD5CE39-FBF1-402D-88A0-22A5D3930A81}" srcOrd="1" destOrd="0" presId="urn:microsoft.com/office/officeart/2005/8/layout/hierarchy3"/>
    <dgm:cxn modelId="{3C7642D5-082A-4780-86FA-A8CF7812B80D}" type="presParOf" srcId="{E155F9D8-DE91-4D1F-AE11-E09E67C96003}" destId="{5BFA7923-B25A-45DD-B77C-DACF26012E9B}" srcOrd="1" destOrd="0" presId="urn:microsoft.com/office/officeart/2005/8/layout/hierarchy3"/>
    <dgm:cxn modelId="{973B3BA6-8FA5-4D99-AC93-CA6FA19FE135}" type="presParOf" srcId="{5BFA7923-B25A-45DD-B77C-DACF26012E9B}" destId="{C3029A4C-4C8E-43A1-962B-89F53125DFFD}" srcOrd="0" destOrd="0" presId="urn:microsoft.com/office/officeart/2005/8/layout/hierarchy3"/>
    <dgm:cxn modelId="{6D5A8ADD-21D5-40FF-8897-EB39E2383491}" type="presParOf" srcId="{5BFA7923-B25A-45DD-B77C-DACF26012E9B}" destId="{F5E8B1F6-7F5D-4B3F-BA25-FD6CAB8FEFF6}" srcOrd="1" destOrd="0" presId="urn:microsoft.com/office/officeart/2005/8/layout/hierarchy3"/>
    <dgm:cxn modelId="{69D5A83A-6D4A-4C05-B3B8-F8BCFA0B9CC6}" type="presParOf" srcId="{5BFA7923-B25A-45DD-B77C-DACF26012E9B}" destId="{2CAEEB9C-CACF-4763-BB4F-36B5D3145B58}" srcOrd="2" destOrd="0" presId="urn:microsoft.com/office/officeart/2005/8/layout/hierarchy3"/>
    <dgm:cxn modelId="{D155B063-BD65-47EB-99FE-7D701F119EE5}" type="presParOf" srcId="{5BFA7923-B25A-45DD-B77C-DACF26012E9B}" destId="{04B13DCA-1252-4CF3-9858-667767CF02A5}" srcOrd="3" destOrd="0" presId="urn:microsoft.com/office/officeart/2005/8/layout/hierarchy3"/>
    <dgm:cxn modelId="{A9243EDA-D6C4-4C7E-9801-2B2B7A5E3D30}" type="presParOf" srcId="{08B3F897-EE7F-4D75-951B-EE1CD98D02CB}" destId="{7655658D-7994-46E6-BD68-1CE6E4013BEE}" srcOrd="2" destOrd="0" presId="urn:microsoft.com/office/officeart/2005/8/layout/hierarchy3"/>
    <dgm:cxn modelId="{B0967C74-61E3-4569-A4BA-2D5E0707592C}" type="presParOf" srcId="{7655658D-7994-46E6-BD68-1CE6E4013BEE}" destId="{A00421EA-6E1B-4468-BECD-47EE7D982C3E}" srcOrd="0" destOrd="0" presId="urn:microsoft.com/office/officeart/2005/8/layout/hierarchy3"/>
    <dgm:cxn modelId="{04BBD65D-207C-40DE-9D02-2F2E2B13B792}" type="presParOf" srcId="{A00421EA-6E1B-4468-BECD-47EE7D982C3E}" destId="{275E09DC-7FA1-4051-8299-B33E0AD66344}" srcOrd="0" destOrd="0" presId="urn:microsoft.com/office/officeart/2005/8/layout/hierarchy3"/>
    <dgm:cxn modelId="{CDB6BF03-B08B-4710-93EC-004A80842F07}" type="presParOf" srcId="{A00421EA-6E1B-4468-BECD-47EE7D982C3E}" destId="{551A4494-1035-4858-85C5-2EBDD1147CD5}" srcOrd="1" destOrd="0" presId="urn:microsoft.com/office/officeart/2005/8/layout/hierarchy3"/>
    <dgm:cxn modelId="{023BFE17-4309-4566-AE2E-133782D98425}" type="presParOf" srcId="{7655658D-7994-46E6-BD68-1CE6E4013BEE}" destId="{4FFCE476-2710-44C2-8535-099EF809B45E}" srcOrd="1" destOrd="0" presId="urn:microsoft.com/office/officeart/2005/8/layout/hierarchy3"/>
    <dgm:cxn modelId="{B4026424-B86C-417E-A1C6-27FF56142B8F}" type="presParOf" srcId="{4FFCE476-2710-44C2-8535-099EF809B45E}" destId="{D34FCB1F-3EB6-4BD1-977E-EFB63567C71D}" srcOrd="0" destOrd="0" presId="urn:microsoft.com/office/officeart/2005/8/layout/hierarchy3"/>
    <dgm:cxn modelId="{65895149-910D-4B2A-8E84-B74C89C1B61E}" type="presParOf" srcId="{4FFCE476-2710-44C2-8535-099EF809B45E}" destId="{AF79C68E-F4AF-45BD-B209-8B139F241057}" srcOrd="1" destOrd="0" presId="urn:microsoft.com/office/officeart/2005/8/layout/hierarchy3"/>
    <dgm:cxn modelId="{90A2943C-5ECE-4958-9B11-9E95D0648C29}" type="presParOf" srcId="{4FFCE476-2710-44C2-8535-099EF809B45E}" destId="{4825501E-E8F9-47FC-88D9-26C3A50BA449}" srcOrd="2" destOrd="0" presId="urn:microsoft.com/office/officeart/2005/8/layout/hierarchy3"/>
    <dgm:cxn modelId="{44CD4E08-7043-4420-AEE8-B3AA17E24109}" type="presParOf" srcId="{4FFCE476-2710-44C2-8535-099EF809B45E}" destId="{C6EA130C-B9CC-47D4-8D2E-B4D43C0498C1}"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14EDCC-DDCA-4EB4-9EA8-31C8206DFCAD}" type="doc">
      <dgm:prSet loTypeId="urn:microsoft.com/office/officeart/2005/8/layout/vList2" loCatId="list" qsTypeId="urn:microsoft.com/office/officeart/2005/8/quickstyle/3d1" qsCatId="3D" csTypeId="urn:microsoft.com/office/officeart/2005/8/colors/accent0_1" csCatId="mainScheme" phldr="1"/>
      <dgm:spPr/>
      <dgm:t>
        <a:bodyPr/>
        <a:lstStyle/>
        <a:p>
          <a:endParaRPr lang="cs-CZ"/>
        </a:p>
      </dgm:t>
    </dgm:pt>
    <dgm:pt modelId="{257C94AE-E488-44BB-8C7A-547F7544D7D1}">
      <dgm:prSet custT="1"/>
      <dgm:spPr/>
      <dgm:t>
        <a:bodyPr vert="vert270"/>
        <a:lstStyle/>
        <a:p>
          <a:pPr rtl="0"/>
          <a:r>
            <a:rPr lang="en-US" sz="2800" noProof="0" dirty="0" smtClean="0"/>
            <a:t>Core disciplines</a:t>
          </a:r>
          <a:endParaRPr lang="en-US" sz="2800" noProof="0" dirty="0"/>
        </a:p>
      </dgm:t>
    </dgm:pt>
    <dgm:pt modelId="{6D61D950-A0D3-43E7-AEFA-1DB9B7F76C72}" type="parTrans" cxnId="{FDD8D4C3-543F-4B16-9FD9-36BC4E8C6C82}">
      <dgm:prSet/>
      <dgm:spPr/>
      <dgm:t>
        <a:bodyPr/>
        <a:lstStyle/>
        <a:p>
          <a:endParaRPr lang="en-US" noProof="0" dirty="0"/>
        </a:p>
      </dgm:t>
    </dgm:pt>
    <dgm:pt modelId="{30F02142-6A74-45D1-982C-7CF41809D6A2}" type="sibTrans" cxnId="{FDD8D4C3-543F-4B16-9FD9-36BC4E8C6C82}">
      <dgm:prSet/>
      <dgm:spPr/>
      <dgm:t>
        <a:bodyPr/>
        <a:lstStyle/>
        <a:p>
          <a:endParaRPr lang="en-US" noProof="0" dirty="0"/>
        </a:p>
      </dgm:t>
    </dgm:pt>
    <dgm:pt modelId="{FE05794F-9D4A-4008-8E25-E7C9B6A27E96}" type="pres">
      <dgm:prSet presAssocID="{3514EDCC-DDCA-4EB4-9EA8-31C8206DFCAD}" presName="linear" presStyleCnt="0">
        <dgm:presLayoutVars>
          <dgm:animLvl val="lvl"/>
          <dgm:resizeHandles val="exact"/>
        </dgm:presLayoutVars>
      </dgm:prSet>
      <dgm:spPr/>
      <dgm:t>
        <a:bodyPr/>
        <a:lstStyle/>
        <a:p>
          <a:endParaRPr lang="cs-CZ"/>
        </a:p>
      </dgm:t>
    </dgm:pt>
    <dgm:pt modelId="{051DC6BB-CABE-4F2B-96E5-392661E7A234}" type="pres">
      <dgm:prSet presAssocID="{257C94AE-E488-44BB-8C7A-547F7544D7D1}" presName="parentText" presStyleLbl="node1" presStyleIdx="0" presStyleCnt="1" custAng="0" custScaleY="929894">
        <dgm:presLayoutVars>
          <dgm:chMax val="0"/>
          <dgm:bulletEnabled val="1"/>
        </dgm:presLayoutVars>
      </dgm:prSet>
      <dgm:spPr/>
      <dgm:t>
        <a:bodyPr/>
        <a:lstStyle/>
        <a:p>
          <a:endParaRPr lang="cs-CZ"/>
        </a:p>
      </dgm:t>
    </dgm:pt>
  </dgm:ptLst>
  <dgm:cxnLst>
    <dgm:cxn modelId="{DE89B521-2FCE-4EE9-A0A1-04CBFA3BF5FF}" type="presOf" srcId="{3514EDCC-DDCA-4EB4-9EA8-31C8206DFCAD}" destId="{FE05794F-9D4A-4008-8E25-E7C9B6A27E96}" srcOrd="0" destOrd="0" presId="urn:microsoft.com/office/officeart/2005/8/layout/vList2"/>
    <dgm:cxn modelId="{77D4CE08-0C3D-4DED-BB91-EEB2B293F01E}" type="presOf" srcId="{257C94AE-E488-44BB-8C7A-547F7544D7D1}" destId="{051DC6BB-CABE-4F2B-96E5-392661E7A234}" srcOrd="0" destOrd="0" presId="urn:microsoft.com/office/officeart/2005/8/layout/vList2"/>
    <dgm:cxn modelId="{FDD8D4C3-543F-4B16-9FD9-36BC4E8C6C82}" srcId="{3514EDCC-DDCA-4EB4-9EA8-31C8206DFCAD}" destId="{257C94AE-E488-44BB-8C7A-547F7544D7D1}" srcOrd="0" destOrd="0" parTransId="{6D61D950-A0D3-43E7-AEFA-1DB9B7F76C72}" sibTransId="{30F02142-6A74-45D1-982C-7CF41809D6A2}"/>
    <dgm:cxn modelId="{F34D0191-A71D-4364-AFBC-E887E169E4B5}" type="presParOf" srcId="{FE05794F-9D4A-4008-8E25-E7C9B6A27E96}" destId="{051DC6BB-CABE-4F2B-96E5-392661E7A2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F5B57E-9E94-40C6-9B8C-D122F4A3DB7E}" type="doc">
      <dgm:prSet loTypeId="urn:microsoft.com/office/officeart/2005/8/layout/vList2" loCatId="list" qsTypeId="urn:microsoft.com/office/officeart/2005/8/quickstyle/simple5" qsCatId="simple" csTypeId="urn:microsoft.com/office/officeart/2005/8/colors/accent0_1" csCatId="mainScheme"/>
      <dgm:spPr/>
      <dgm:t>
        <a:bodyPr/>
        <a:lstStyle/>
        <a:p>
          <a:endParaRPr lang="cs-CZ"/>
        </a:p>
      </dgm:t>
    </dgm:pt>
    <dgm:pt modelId="{53F1313F-DB30-4B9B-84B9-41FB3ED31DE9}">
      <dgm:prSet/>
      <dgm:spPr/>
      <dgm:t>
        <a:bodyPr/>
        <a:lstStyle/>
        <a:p>
          <a:pPr algn="ctr" rtl="0"/>
          <a:r>
            <a:rPr lang="cs-CZ" smtClean="0"/>
            <a:t>Soft skills</a:t>
          </a:r>
          <a:endParaRPr lang="cs-CZ"/>
        </a:p>
      </dgm:t>
    </dgm:pt>
    <dgm:pt modelId="{7B1FC773-51E1-487F-835C-E6E679C4137F}" type="parTrans" cxnId="{9D970642-A9E1-416C-80B3-2754813AA307}">
      <dgm:prSet/>
      <dgm:spPr/>
      <dgm:t>
        <a:bodyPr/>
        <a:lstStyle/>
        <a:p>
          <a:endParaRPr lang="cs-CZ"/>
        </a:p>
      </dgm:t>
    </dgm:pt>
    <dgm:pt modelId="{EAC57F2C-DE02-4D6F-950F-52D68ED11A7D}" type="sibTrans" cxnId="{9D970642-A9E1-416C-80B3-2754813AA307}">
      <dgm:prSet/>
      <dgm:spPr/>
      <dgm:t>
        <a:bodyPr/>
        <a:lstStyle/>
        <a:p>
          <a:endParaRPr lang="cs-CZ"/>
        </a:p>
      </dgm:t>
    </dgm:pt>
    <dgm:pt modelId="{C844D209-047E-47DC-A244-F42D795C69E6}" type="pres">
      <dgm:prSet presAssocID="{D6F5B57E-9E94-40C6-9B8C-D122F4A3DB7E}" presName="linear" presStyleCnt="0">
        <dgm:presLayoutVars>
          <dgm:animLvl val="lvl"/>
          <dgm:resizeHandles val="exact"/>
        </dgm:presLayoutVars>
      </dgm:prSet>
      <dgm:spPr/>
      <dgm:t>
        <a:bodyPr/>
        <a:lstStyle/>
        <a:p>
          <a:endParaRPr lang="cs-CZ"/>
        </a:p>
      </dgm:t>
    </dgm:pt>
    <dgm:pt modelId="{D55470B1-E907-42D5-AF3A-AA33E81050B4}" type="pres">
      <dgm:prSet presAssocID="{53F1313F-DB30-4B9B-84B9-41FB3ED31DE9}" presName="parentText" presStyleLbl="node1" presStyleIdx="0" presStyleCnt="1">
        <dgm:presLayoutVars>
          <dgm:chMax val="0"/>
          <dgm:bulletEnabled val="1"/>
        </dgm:presLayoutVars>
      </dgm:prSet>
      <dgm:spPr/>
      <dgm:t>
        <a:bodyPr/>
        <a:lstStyle/>
        <a:p>
          <a:endParaRPr lang="cs-CZ"/>
        </a:p>
      </dgm:t>
    </dgm:pt>
  </dgm:ptLst>
  <dgm:cxnLst>
    <dgm:cxn modelId="{E39C2BF1-62D9-40D3-8DC0-665C609BA993}" type="presOf" srcId="{53F1313F-DB30-4B9B-84B9-41FB3ED31DE9}" destId="{D55470B1-E907-42D5-AF3A-AA33E81050B4}" srcOrd="0" destOrd="0" presId="urn:microsoft.com/office/officeart/2005/8/layout/vList2"/>
    <dgm:cxn modelId="{F93821AC-AAAB-47C9-BD33-2EA6DF3D220C}" type="presOf" srcId="{D6F5B57E-9E94-40C6-9B8C-D122F4A3DB7E}" destId="{C844D209-047E-47DC-A244-F42D795C69E6}" srcOrd="0" destOrd="0" presId="urn:microsoft.com/office/officeart/2005/8/layout/vList2"/>
    <dgm:cxn modelId="{9D970642-A9E1-416C-80B3-2754813AA307}" srcId="{D6F5B57E-9E94-40C6-9B8C-D122F4A3DB7E}" destId="{53F1313F-DB30-4B9B-84B9-41FB3ED31DE9}" srcOrd="0" destOrd="0" parTransId="{7B1FC773-51E1-487F-835C-E6E679C4137F}" sibTransId="{EAC57F2C-DE02-4D6F-950F-52D68ED11A7D}"/>
    <dgm:cxn modelId="{81A6CFD2-4251-4353-BAEC-99B3B775147D}" type="presParOf" srcId="{C844D209-047E-47DC-A244-F42D795C69E6}" destId="{D55470B1-E907-42D5-AF3A-AA33E81050B4}"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D63BB9-31E1-408D-8D47-E635E0168A14}" type="doc">
      <dgm:prSet loTypeId="urn:microsoft.com/office/officeart/2005/8/layout/vList2" loCatId="list" qsTypeId="urn:microsoft.com/office/officeart/2005/8/quickstyle/simple5" qsCatId="simple" csTypeId="urn:microsoft.com/office/officeart/2005/8/colors/accent1_1" csCatId="accent1" phldr="1"/>
      <dgm:spPr/>
      <dgm:t>
        <a:bodyPr/>
        <a:lstStyle/>
        <a:p>
          <a:endParaRPr lang="cs-CZ"/>
        </a:p>
      </dgm:t>
    </dgm:pt>
    <dgm:pt modelId="{EEB42FDE-8651-4AEF-8FCA-D1EE9AE78963}">
      <dgm:prSet custT="1"/>
      <dgm:spPr/>
      <dgm:t>
        <a:bodyPr/>
        <a:lstStyle/>
        <a:p>
          <a:pPr rtl="0"/>
          <a:r>
            <a:rPr lang="en-US" sz="1400" b="0" i="0" baseline="0" noProof="0" smtClean="0"/>
            <a:t>IT</a:t>
          </a:r>
          <a:r>
            <a:rPr lang="en-US" sz="1400" b="0" i="0" noProof="0" smtClean="0"/>
            <a:t> knowledges</a:t>
          </a:r>
          <a:endParaRPr lang="en-US" sz="1400" noProof="0" dirty="0"/>
        </a:p>
      </dgm:t>
    </dgm:pt>
    <dgm:pt modelId="{2FF99A36-0049-4912-980D-92340697B18F}" type="parTrans" cxnId="{25C84396-1669-45FB-9C29-3FF25D1BA2F3}">
      <dgm:prSet/>
      <dgm:spPr/>
      <dgm:t>
        <a:bodyPr/>
        <a:lstStyle/>
        <a:p>
          <a:endParaRPr lang="en-US" sz="3600" noProof="0">
            <a:solidFill>
              <a:schemeClr val="tx1"/>
            </a:solidFill>
          </a:endParaRPr>
        </a:p>
      </dgm:t>
    </dgm:pt>
    <dgm:pt modelId="{2ACA6DDC-8426-4097-B4E1-6F4F32A9E64C}" type="sibTrans" cxnId="{25C84396-1669-45FB-9C29-3FF25D1BA2F3}">
      <dgm:prSet/>
      <dgm:spPr/>
      <dgm:t>
        <a:bodyPr/>
        <a:lstStyle/>
        <a:p>
          <a:endParaRPr lang="en-US" sz="3600" noProof="0">
            <a:solidFill>
              <a:schemeClr val="tx1"/>
            </a:solidFill>
          </a:endParaRPr>
        </a:p>
      </dgm:t>
    </dgm:pt>
    <dgm:pt modelId="{96FA36C8-BC5D-4134-8AC3-206F17EDF336}">
      <dgm:prSet custT="1"/>
      <dgm:spPr/>
      <dgm:t>
        <a:bodyPr/>
        <a:lstStyle/>
        <a:p>
          <a:pPr rtl="0"/>
          <a:r>
            <a:rPr lang="en-US" sz="1400" baseline="0" noProof="0" smtClean="0"/>
            <a:t>Service</a:t>
          </a:r>
          <a:r>
            <a:rPr lang="en-US" sz="1400" noProof="0" smtClean="0"/>
            <a:t> Science</a:t>
          </a:r>
          <a:endParaRPr lang="en-US" sz="1400" noProof="0"/>
        </a:p>
      </dgm:t>
    </dgm:pt>
    <dgm:pt modelId="{F92FA12C-8244-45DD-B53A-7CA0B2806BA6}" type="parTrans" cxnId="{428CA616-4D67-4F73-96C8-471DA067C7AE}">
      <dgm:prSet/>
      <dgm:spPr/>
      <dgm:t>
        <a:bodyPr/>
        <a:lstStyle/>
        <a:p>
          <a:endParaRPr lang="en-US" sz="3600" noProof="0">
            <a:solidFill>
              <a:schemeClr val="tx1"/>
            </a:solidFill>
          </a:endParaRPr>
        </a:p>
      </dgm:t>
    </dgm:pt>
    <dgm:pt modelId="{08E6972B-6D40-4D38-8BB5-4DC83458B8C4}" type="sibTrans" cxnId="{428CA616-4D67-4F73-96C8-471DA067C7AE}">
      <dgm:prSet/>
      <dgm:spPr/>
      <dgm:t>
        <a:bodyPr/>
        <a:lstStyle/>
        <a:p>
          <a:endParaRPr lang="en-US" sz="3600" noProof="0">
            <a:solidFill>
              <a:schemeClr val="tx1"/>
            </a:solidFill>
          </a:endParaRPr>
        </a:p>
      </dgm:t>
    </dgm:pt>
    <dgm:pt modelId="{A0526426-6720-478F-A518-C4DE5C8E43B9}" type="pres">
      <dgm:prSet presAssocID="{D6D63BB9-31E1-408D-8D47-E635E0168A14}" presName="linear" presStyleCnt="0">
        <dgm:presLayoutVars>
          <dgm:animLvl val="lvl"/>
          <dgm:resizeHandles val="exact"/>
        </dgm:presLayoutVars>
      </dgm:prSet>
      <dgm:spPr/>
      <dgm:t>
        <a:bodyPr/>
        <a:lstStyle/>
        <a:p>
          <a:endParaRPr lang="cs-CZ"/>
        </a:p>
      </dgm:t>
    </dgm:pt>
    <dgm:pt modelId="{46465A53-8D16-4483-A0E8-453ADAB8569A}" type="pres">
      <dgm:prSet presAssocID="{EEB42FDE-8651-4AEF-8FCA-D1EE9AE78963}" presName="parentText" presStyleLbl="node1" presStyleIdx="0" presStyleCnt="2" custScaleX="57447">
        <dgm:presLayoutVars>
          <dgm:chMax val="0"/>
          <dgm:bulletEnabled val="1"/>
        </dgm:presLayoutVars>
      </dgm:prSet>
      <dgm:spPr/>
      <dgm:t>
        <a:bodyPr/>
        <a:lstStyle/>
        <a:p>
          <a:endParaRPr lang="cs-CZ"/>
        </a:p>
      </dgm:t>
    </dgm:pt>
    <dgm:pt modelId="{F8AE462C-1CC8-42D4-8D69-A5EF820CAF40}" type="pres">
      <dgm:prSet presAssocID="{2ACA6DDC-8426-4097-B4E1-6F4F32A9E64C}" presName="spacer" presStyleCnt="0"/>
      <dgm:spPr/>
      <dgm:t>
        <a:bodyPr/>
        <a:lstStyle/>
        <a:p>
          <a:endParaRPr lang="en-US"/>
        </a:p>
      </dgm:t>
    </dgm:pt>
    <dgm:pt modelId="{7DC87641-439A-46D0-A905-4D9DF0B60DD5}" type="pres">
      <dgm:prSet presAssocID="{96FA36C8-BC5D-4134-8AC3-206F17EDF336}" presName="parentText" presStyleLbl="node1" presStyleIdx="1" presStyleCnt="2" custScaleX="57447">
        <dgm:presLayoutVars>
          <dgm:chMax val="0"/>
          <dgm:bulletEnabled val="1"/>
        </dgm:presLayoutVars>
      </dgm:prSet>
      <dgm:spPr/>
      <dgm:t>
        <a:bodyPr/>
        <a:lstStyle/>
        <a:p>
          <a:endParaRPr lang="cs-CZ"/>
        </a:p>
      </dgm:t>
    </dgm:pt>
  </dgm:ptLst>
  <dgm:cxnLst>
    <dgm:cxn modelId="{25C84396-1669-45FB-9C29-3FF25D1BA2F3}" srcId="{D6D63BB9-31E1-408D-8D47-E635E0168A14}" destId="{EEB42FDE-8651-4AEF-8FCA-D1EE9AE78963}" srcOrd="0" destOrd="0" parTransId="{2FF99A36-0049-4912-980D-92340697B18F}" sibTransId="{2ACA6DDC-8426-4097-B4E1-6F4F32A9E64C}"/>
    <dgm:cxn modelId="{428CA616-4D67-4F73-96C8-471DA067C7AE}" srcId="{D6D63BB9-31E1-408D-8D47-E635E0168A14}" destId="{96FA36C8-BC5D-4134-8AC3-206F17EDF336}" srcOrd="1" destOrd="0" parTransId="{F92FA12C-8244-45DD-B53A-7CA0B2806BA6}" sibTransId="{08E6972B-6D40-4D38-8BB5-4DC83458B8C4}"/>
    <dgm:cxn modelId="{321BBF9D-B69D-4025-A79A-D6468C560741}" type="presOf" srcId="{96FA36C8-BC5D-4134-8AC3-206F17EDF336}" destId="{7DC87641-439A-46D0-A905-4D9DF0B60DD5}" srcOrd="0" destOrd="0" presId="urn:microsoft.com/office/officeart/2005/8/layout/vList2"/>
    <dgm:cxn modelId="{6396E0A5-7C06-4D8E-8A9A-AFFEF25E6424}" type="presOf" srcId="{EEB42FDE-8651-4AEF-8FCA-D1EE9AE78963}" destId="{46465A53-8D16-4483-A0E8-453ADAB8569A}" srcOrd="0" destOrd="0" presId="urn:microsoft.com/office/officeart/2005/8/layout/vList2"/>
    <dgm:cxn modelId="{940608AA-D4F6-401F-8394-A946E723E3F4}" type="presOf" srcId="{D6D63BB9-31E1-408D-8D47-E635E0168A14}" destId="{A0526426-6720-478F-A518-C4DE5C8E43B9}" srcOrd="0" destOrd="0" presId="urn:microsoft.com/office/officeart/2005/8/layout/vList2"/>
    <dgm:cxn modelId="{FFFBEF25-7784-42A6-9155-28892A30A445}" type="presParOf" srcId="{A0526426-6720-478F-A518-C4DE5C8E43B9}" destId="{46465A53-8D16-4483-A0E8-453ADAB8569A}" srcOrd="0" destOrd="0" presId="urn:microsoft.com/office/officeart/2005/8/layout/vList2"/>
    <dgm:cxn modelId="{F32F0A49-0790-4BF9-96CD-5BE8CF4274CC}" type="presParOf" srcId="{A0526426-6720-478F-A518-C4DE5C8E43B9}" destId="{F8AE462C-1CC8-42D4-8D69-A5EF820CAF40}" srcOrd="1" destOrd="0" presId="urn:microsoft.com/office/officeart/2005/8/layout/vList2"/>
    <dgm:cxn modelId="{3D8991D1-E4F2-455A-A562-1C971A6A1C28}" type="presParOf" srcId="{A0526426-6720-478F-A518-C4DE5C8E43B9}" destId="{7DC87641-439A-46D0-A905-4D9DF0B60DD5}" srcOrd="2"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0AED91-5408-42B9-9F75-4A59AB8CA643}" type="doc">
      <dgm:prSet loTypeId="urn:microsoft.com/office/officeart/2005/8/layout/default" loCatId="list" qsTypeId="urn:microsoft.com/office/officeart/2005/8/quickstyle/simple5" qsCatId="simple" csTypeId="urn:microsoft.com/office/officeart/2005/8/colors/accent0_1" csCatId="mainScheme" phldr="1"/>
      <dgm:spPr/>
      <dgm:t>
        <a:bodyPr/>
        <a:lstStyle/>
        <a:p>
          <a:endParaRPr lang="cs-CZ"/>
        </a:p>
      </dgm:t>
    </dgm:pt>
    <dgm:pt modelId="{FECBFD6D-6FB6-45E4-87D7-95DE41C372EF}">
      <dgm:prSet/>
      <dgm:spPr/>
      <dgm:t>
        <a:bodyPr/>
        <a:lstStyle/>
        <a:p>
          <a:pPr rtl="0"/>
          <a:r>
            <a:rPr lang="en-US" noProof="0" smtClean="0"/>
            <a:t>Economics</a:t>
          </a:r>
          <a:r>
            <a:rPr lang="en-US" b="0" i="0" baseline="0" noProof="0" smtClean="0"/>
            <a:t>  and finance</a:t>
          </a:r>
          <a:endParaRPr lang="en-US" noProof="0"/>
        </a:p>
      </dgm:t>
    </dgm:pt>
    <dgm:pt modelId="{4288B9A6-5F1E-485D-9D99-FF60D571670F}" type="parTrans" cxnId="{CA775318-E34F-480B-AC2C-F281F26CE3C6}">
      <dgm:prSet/>
      <dgm:spPr/>
      <dgm:t>
        <a:bodyPr/>
        <a:lstStyle/>
        <a:p>
          <a:endParaRPr lang="en-US" noProof="0">
            <a:solidFill>
              <a:schemeClr val="tx1"/>
            </a:solidFill>
          </a:endParaRPr>
        </a:p>
      </dgm:t>
    </dgm:pt>
    <dgm:pt modelId="{2617B556-6782-4AF6-BDF5-66F68A184D4F}" type="sibTrans" cxnId="{CA775318-E34F-480B-AC2C-F281F26CE3C6}">
      <dgm:prSet/>
      <dgm:spPr/>
      <dgm:t>
        <a:bodyPr/>
        <a:lstStyle/>
        <a:p>
          <a:endParaRPr lang="en-US" noProof="0">
            <a:solidFill>
              <a:schemeClr val="tx1"/>
            </a:solidFill>
          </a:endParaRPr>
        </a:p>
      </dgm:t>
    </dgm:pt>
    <dgm:pt modelId="{C95ED57A-9BA6-47C0-BA98-A87B54BE0A21}">
      <dgm:prSet/>
      <dgm:spPr/>
      <dgm:t>
        <a:bodyPr/>
        <a:lstStyle/>
        <a:p>
          <a:pPr rtl="0"/>
          <a:r>
            <a:rPr lang="en-US" b="0" i="0" baseline="0" noProof="0" smtClean="0"/>
            <a:t>Soft and Other Skills</a:t>
          </a:r>
          <a:endParaRPr lang="en-US" noProof="0" dirty="0"/>
        </a:p>
      </dgm:t>
    </dgm:pt>
    <dgm:pt modelId="{31D6692D-FF44-48C1-A1AF-8F7476337D0A}" type="parTrans" cxnId="{3494327E-5C35-4EC0-9C4C-E12CCCC30F8B}">
      <dgm:prSet/>
      <dgm:spPr/>
      <dgm:t>
        <a:bodyPr/>
        <a:lstStyle/>
        <a:p>
          <a:endParaRPr lang="en-US" noProof="0">
            <a:solidFill>
              <a:schemeClr val="tx1"/>
            </a:solidFill>
          </a:endParaRPr>
        </a:p>
      </dgm:t>
    </dgm:pt>
    <dgm:pt modelId="{BDEF94F2-F303-4CC6-8909-230D20400A99}" type="sibTrans" cxnId="{3494327E-5C35-4EC0-9C4C-E12CCCC30F8B}">
      <dgm:prSet/>
      <dgm:spPr/>
      <dgm:t>
        <a:bodyPr/>
        <a:lstStyle/>
        <a:p>
          <a:endParaRPr lang="en-US" noProof="0">
            <a:solidFill>
              <a:schemeClr val="tx1"/>
            </a:solidFill>
          </a:endParaRPr>
        </a:p>
      </dgm:t>
    </dgm:pt>
    <dgm:pt modelId="{01FBA83B-7556-4083-9E2E-8F1CA2B5ED68}">
      <dgm:prSet/>
      <dgm:spPr/>
      <dgm:t>
        <a:bodyPr/>
        <a:lstStyle/>
        <a:p>
          <a:pPr rtl="0"/>
          <a:r>
            <a:rPr lang="en-US" b="0" i="0" baseline="0" noProof="0" smtClean="0"/>
            <a:t>Management and marketing</a:t>
          </a:r>
          <a:endParaRPr lang="en-US" noProof="0"/>
        </a:p>
      </dgm:t>
    </dgm:pt>
    <dgm:pt modelId="{5AB72A46-CD2D-451D-B40F-25BC7B405939}" type="parTrans" cxnId="{8324FEE4-60DD-479E-AA5E-DFE41826CB0C}">
      <dgm:prSet/>
      <dgm:spPr/>
      <dgm:t>
        <a:bodyPr/>
        <a:lstStyle/>
        <a:p>
          <a:endParaRPr lang="en-US" noProof="0"/>
        </a:p>
      </dgm:t>
    </dgm:pt>
    <dgm:pt modelId="{51A11BDA-6F71-421A-A2EA-032C585E78A8}" type="sibTrans" cxnId="{8324FEE4-60DD-479E-AA5E-DFE41826CB0C}">
      <dgm:prSet/>
      <dgm:spPr/>
      <dgm:t>
        <a:bodyPr/>
        <a:lstStyle/>
        <a:p>
          <a:endParaRPr lang="en-US" noProof="0"/>
        </a:p>
      </dgm:t>
    </dgm:pt>
    <dgm:pt modelId="{62E55DF3-377E-485A-A33D-8F1ED6383197}" type="pres">
      <dgm:prSet presAssocID="{3A0AED91-5408-42B9-9F75-4A59AB8CA643}" presName="diagram" presStyleCnt="0">
        <dgm:presLayoutVars>
          <dgm:dir/>
          <dgm:resizeHandles val="exact"/>
        </dgm:presLayoutVars>
      </dgm:prSet>
      <dgm:spPr/>
      <dgm:t>
        <a:bodyPr/>
        <a:lstStyle/>
        <a:p>
          <a:endParaRPr lang="cs-CZ"/>
        </a:p>
      </dgm:t>
    </dgm:pt>
    <dgm:pt modelId="{805317D8-85D5-4FCF-8FD5-C0BC122D9D56}" type="pres">
      <dgm:prSet presAssocID="{FECBFD6D-6FB6-45E4-87D7-95DE41C372EF}" presName="node" presStyleLbl="node1" presStyleIdx="0" presStyleCnt="3" custLinFactNeighborX="-26" custLinFactNeighborY="-3781">
        <dgm:presLayoutVars>
          <dgm:bulletEnabled val="1"/>
        </dgm:presLayoutVars>
      </dgm:prSet>
      <dgm:spPr/>
      <dgm:t>
        <a:bodyPr/>
        <a:lstStyle/>
        <a:p>
          <a:endParaRPr lang="cs-CZ"/>
        </a:p>
      </dgm:t>
    </dgm:pt>
    <dgm:pt modelId="{CD0C8395-F8B9-47D2-8B9D-051BE77AC1F8}" type="pres">
      <dgm:prSet presAssocID="{2617B556-6782-4AF6-BDF5-66F68A184D4F}" presName="sibTrans" presStyleCnt="0"/>
      <dgm:spPr/>
      <dgm:t>
        <a:bodyPr/>
        <a:lstStyle/>
        <a:p>
          <a:endParaRPr lang="en-US"/>
        </a:p>
      </dgm:t>
    </dgm:pt>
    <dgm:pt modelId="{1490980D-7329-4DC0-9BFE-04BD35B84273}" type="pres">
      <dgm:prSet presAssocID="{01FBA83B-7556-4083-9E2E-8F1CA2B5ED68}" presName="node" presStyleLbl="node1" presStyleIdx="1" presStyleCnt="3">
        <dgm:presLayoutVars>
          <dgm:bulletEnabled val="1"/>
        </dgm:presLayoutVars>
      </dgm:prSet>
      <dgm:spPr/>
      <dgm:t>
        <a:bodyPr/>
        <a:lstStyle/>
        <a:p>
          <a:endParaRPr lang="cs-CZ"/>
        </a:p>
      </dgm:t>
    </dgm:pt>
    <dgm:pt modelId="{9F959F82-02E7-4DB3-BF3D-91BAB7FA8340}" type="pres">
      <dgm:prSet presAssocID="{51A11BDA-6F71-421A-A2EA-032C585E78A8}" presName="sibTrans" presStyleCnt="0"/>
      <dgm:spPr/>
      <dgm:t>
        <a:bodyPr/>
        <a:lstStyle/>
        <a:p>
          <a:endParaRPr lang="en-US"/>
        </a:p>
      </dgm:t>
    </dgm:pt>
    <dgm:pt modelId="{20C5847C-29D4-4256-8E77-63E7F061B260}" type="pres">
      <dgm:prSet presAssocID="{C95ED57A-9BA6-47C0-BA98-A87B54BE0A21}" presName="node" presStyleLbl="node1" presStyleIdx="2" presStyleCnt="3" custLinFactNeighborX="528" custLinFactNeighborY="-3781">
        <dgm:presLayoutVars>
          <dgm:bulletEnabled val="1"/>
        </dgm:presLayoutVars>
      </dgm:prSet>
      <dgm:spPr/>
      <dgm:t>
        <a:bodyPr/>
        <a:lstStyle/>
        <a:p>
          <a:endParaRPr lang="cs-CZ"/>
        </a:p>
      </dgm:t>
    </dgm:pt>
  </dgm:ptLst>
  <dgm:cxnLst>
    <dgm:cxn modelId="{5E21425E-D615-460B-AA3E-6C16B4FB65D3}" type="presOf" srcId="{3A0AED91-5408-42B9-9F75-4A59AB8CA643}" destId="{62E55DF3-377E-485A-A33D-8F1ED6383197}" srcOrd="0" destOrd="0" presId="urn:microsoft.com/office/officeart/2005/8/layout/default"/>
    <dgm:cxn modelId="{B036C370-9C21-4BBA-9DAD-7DE4CDE905DF}" type="presOf" srcId="{FECBFD6D-6FB6-45E4-87D7-95DE41C372EF}" destId="{805317D8-85D5-4FCF-8FD5-C0BC122D9D56}" srcOrd="0" destOrd="0" presId="urn:microsoft.com/office/officeart/2005/8/layout/default"/>
    <dgm:cxn modelId="{3494327E-5C35-4EC0-9C4C-E12CCCC30F8B}" srcId="{3A0AED91-5408-42B9-9F75-4A59AB8CA643}" destId="{C95ED57A-9BA6-47C0-BA98-A87B54BE0A21}" srcOrd="2" destOrd="0" parTransId="{31D6692D-FF44-48C1-A1AF-8F7476337D0A}" sibTransId="{BDEF94F2-F303-4CC6-8909-230D20400A99}"/>
    <dgm:cxn modelId="{CA775318-E34F-480B-AC2C-F281F26CE3C6}" srcId="{3A0AED91-5408-42B9-9F75-4A59AB8CA643}" destId="{FECBFD6D-6FB6-45E4-87D7-95DE41C372EF}" srcOrd="0" destOrd="0" parTransId="{4288B9A6-5F1E-485D-9D99-FF60D571670F}" sibTransId="{2617B556-6782-4AF6-BDF5-66F68A184D4F}"/>
    <dgm:cxn modelId="{8324FEE4-60DD-479E-AA5E-DFE41826CB0C}" srcId="{3A0AED91-5408-42B9-9F75-4A59AB8CA643}" destId="{01FBA83B-7556-4083-9E2E-8F1CA2B5ED68}" srcOrd="1" destOrd="0" parTransId="{5AB72A46-CD2D-451D-B40F-25BC7B405939}" sibTransId="{51A11BDA-6F71-421A-A2EA-032C585E78A8}"/>
    <dgm:cxn modelId="{79E81466-FCC8-48C1-A2AC-4635FDCBEA21}" type="presOf" srcId="{01FBA83B-7556-4083-9E2E-8F1CA2B5ED68}" destId="{1490980D-7329-4DC0-9BFE-04BD35B84273}" srcOrd="0" destOrd="0" presId="urn:microsoft.com/office/officeart/2005/8/layout/default"/>
    <dgm:cxn modelId="{94B0A09C-A6E4-447B-A908-3E8DE5348634}" type="presOf" srcId="{C95ED57A-9BA6-47C0-BA98-A87B54BE0A21}" destId="{20C5847C-29D4-4256-8E77-63E7F061B260}" srcOrd="0" destOrd="0" presId="urn:microsoft.com/office/officeart/2005/8/layout/default"/>
    <dgm:cxn modelId="{02B2195D-90CE-48B2-A5E0-77FA35881B58}" type="presParOf" srcId="{62E55DF3-377E-485A-A33D-8F1ED6383197}" destId="{805317D8-85D5-4FCF-8FD5-C0BC122D9D56}" srcOrd="0" destOrd="0" presId="urn:microsoft.com/office/officeart/2005/8/layout/default"/>
    <dgm:cxn modelId="{C42930AE-8C5E-40B8-9DA0-B9B6A4BB3773}" type="presParOf" srcId="{62E55DF3-377E-485A-A33D-8F1ED6383197}" destId="{CD0C8395-F8B9-47D2-8B9D-051BE77AC1F8}" srcOrd="1" destOrd="0" presId="urn:microsoft.com/office/officeart/2005/8/layout/default"/>
    <dgm:cxn modelId="{2F99BCE9-8B19-4F78-B8C2-7736EBA52A0C}" type="presParOf" srcId="{62E55DF3-377E-485A-A33D-8F1ED6383197}" destId="{1490980D-7329-4DC0-9BFE-04BD35B84273}" srcOrd="2" destOrd="0" presId="urn:microsoft.com/office/officeart/2005/8/layout/default"/>
    <dgm:cxn modelId="{7C29CE5A-93B5-4033-B466-81C1595A4888}" type="presParOf" srcId="{62E55DF3-377E-485A-A33D-8F1ED6383197}" destId="{9F959F82-02E7-4DB3-BF3D-91BAB7FA8340}" srcOrd="3" destOrd="0" presId="urn:microsoft.com/office/officeart/2005/8/layout/default"/>
    <dgm:cxn modelId="{CA20CC31-14B8-46F2-B349-7714689A528D}" type="presParOf" srcId="{62E55DF3-377E-485A-A33D-8F1ED6383197}" destId="{20C5847C-29D4-4256-8E77-63E7F061B260}" srcOrd="4" destOrd="0" presId="urn:microsoft.com/office/officeart/2005/8/layout/default"/>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15CFE-E064-4BB5-A5BE-C62AE2F6BA55}">
      <dsp:nvSpPr>
        <dsp:cNvPr id="0" name=""/>
        <dsp:cNvSpPr/>
      </dsp:nvSpPr>
      <dsp:spPr>
        <a:xfrm>
          <a:off x="41198" y="2597"/>
          <a:ext cx="2218992" cy="1109496"/>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n-US" sz="2700" kern="1200" noProof="0" smtClean="0"/>
            <a:t>I – shape</a:t>
          </a:r>
          <a:endParaRPr lang="en-US" sz="2700" kern="1200" noProof="0" dirty="0"/>
        </a:p>
      </dsp:txBody>
      <dsp:txXfrm>
        <a:off x="73694" y="35093"/>
        <a:ext cx="2154000" cy="1044504"/>
      </dsp:txXfrm>
    </dsp:sp>
    <dsp:sp modelId="{95AC5F55-3957-457D-83A8-AD3901B1100D}">
      <dsp:nvSpPr>
        <dsp:cNvPr id="0" name=""/>
        <dsp:cNvSpPr/>
      </dsp:nvSpPr>
      <dsp:spPr>
        <a:xfrm>
          <a:off x="263098" y="1112093"/>
          <a:ext cx="221899" cy="832122"/>
        </a:xfrm>
        <a:custGeom>
          <a:avLst/>
          <a:gdLst/>
          <a:ahLst/>
          <a:cxnLst/>
          <a:rect l="0" t="0" r="0" b="0"/>
          <a:pathLst>
            <a:path>
              <a:moveTo>
                <a:pt x="0" y="0"/>
              </a:moveTo>
              <a:lnTo>
                <a:pt x="0" y="832122"/>
              </a:lnTo>
              <a:lnTo>
                <a:pt x="221899" y="83212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A954EEA-2237-4671-865B-4A096CF6254E}">
      <dsp:nvSpPr>
        <dsp:cNvPr id="0" name=""/>
        <dsp:cNvSpPr/>
      </dsp:nvSpPr>
      <dsp:spPr>
        <a:xfrm>
          <a:off x="484997" y="1389467"/>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n-US" sz="1400" kern="1200" noProof="0" smtClean="0"/>
            <a:t>Deeply focused</a:t>
          </a:r>
          <a:endParaRPr lang="en-US" sz="1400" kern="1200" noProof="0" dirty="0"/>
        </a:p>
      </dsp:txBody>
      <dsp:txXfrm>
        <a:off x="517493" y="1421963"/>
        <a:ext cx="1710202" cy="1044504"/>
      </dsp:txXfrm>
    </dsp:sp>
    <dsp:sp modelId="{F4579CAF-34F4-434D-92D7-2ACF21E59EFF}">
      <dsp:nvSpPr>
        <dsp:cNvPr id="0" name=""/>
        <dsp:cNvSpPr/>
      </dsp:nvSpPr>
      <dsp:spPr>
        <a:xfrm>
          <a:off x="263098" y="1112093"/>
          <a:ext cx="221899" cy="2218992"/>
        </a:xfrm>
        <a:custGeom>
          <a:avLst/>
          <a:gdLst/>
          <a:ahLst/>
          <a:cxnLst/>
          <a:rect l="0" t="0" r="0" b="0"/>
          <a:pathLst>
            <a:path>
              <a:moveTo>
                <a:pt x="0" y="0"/>
              </a:moveTo>
              <a:lnTo>
                <a:pt x="0" y="2218992"/>
              </a:lnTo>
              <a:lnTo>
                <a:pt x="221899" y="221899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00F058D-35B8-4D66-B071-9B9335D4AF8E}">
      <dsp:nvSpPr>
        <dsp:cNvPr id="0" name=""/>
        <dsp:cNvSpPr/>
      </dsp:nvSpPr>
      <dsp:spPr>
        <a:xfrm>
          <a:off x="484997" y="2776338"/>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n-US" sz="1400" kern="1200" noProof="0" smtClean="0"/>
            <a:t>Expert only in one branch</a:t>
          </a:r>
          <a:endParaRPr lang="en-US" sz="1400" kern="1200" noProof="0" dirty="0"/>
        </a:p>
      </dsp:txBody>
      <dsp:txXfrm>
        <a:off x="517493" y="2808834"/>
        <a:ext cx="1710202" cy="1044504"/>
      </dsp:txXfrm>
    </dsp:sp>
    <dsp:sp modelId="{0029D773-D491-479C-B5B8-EC3D8ADB1A9D}">
      <dsp:nvSpPr>
        <dsp:cNvPr id="0" name=""/>
        <dsp:cNvSpPr/>
      </dsp:nvSpPr>
      <dsp:spPr>
        <a:xfrm>
          <a:off x="2814939" y="2597"/>
          <a:ext cx="2218992" cy="1109496"/>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n-US" sz="2700" kern="1200" noProof="0" smtClean="0"/>
            <a:t>Dash – shape</a:t>
          </a:r>
          <a:endParaRPr lang="en-US" sz="2700" kern="1200" noProof="0" dirty="0"/>
        </a:p>
      </dsp:txBody>
      <dsp:txXfrm>
        <a:off x="2847435" y="35093"/>
        <a:ext cx="2154000" cy="1044504"/>
      </dsp:txXfrm>
    </dsp:sp>
    <dsp:sp modelId="{C3029A4C-4C8E-43A1-962B-89F53125DFFD}">
      <dsp:nvSpPr>
        <dsp:cNvPr id="0" name=""/>
        <dsp:cNvSpPr/>
      </dsp:nvSpPr>
      <dsp:spPr>
        <a:xfrm>
          <a:off x="3036838" y="1112093"/>
          <a:ext cx="221899" cy="832122"/>
        </a:xfrm>
        <a:custGeom>
          <a:avLst/>
          <a:gdLst/>
          <a:ahLst/>
          <a:cxnLst/>
          <a:rect l="0" t="0" r="0" b="0"/>
          <a:pathLst>
            <a:path>
              <a:moveTo>
                <a:pt x="0" y="0"/>
              </a:moveTo>
              <a:lnTo>
                <a:pt x="0" y="832122"/>
              </a:lnTo>
              <a:lnTo>
                <a:pt x="221899" y="83212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5E8B1F6-7F5D-4B3F-BA25-FD6CAB8FEFF6}">
      <dsp:nvSpPr>
        <dsp:cNvPr id="0" name=""/>
        <dsp:cNvSpPr/>
      </dsp:nvSpPr>
      <dsp:spPr>
        <a:xfrm>
          <a:off x="3258738" y="1389467"/>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n-US" sz="1400" kern="1200" noProof="0" smtClean="0"/>
            <a:t>Interdisciplinary approach</a:t>
          </a:r>
          <a:endParaRPr lang="en-US" sz="1400" kern="1200" noProof="0" dirty="0"/>
        </a:p>
      </dsp:txBody>
      <dsp:txXfrm>
        <a:off x="3291234" y="1421963"/>
        <a:ext cx="1710202" cy="1044504"/>
      </dsp:txXfrm>
    </dsp:sp>
    <dsp:sp modelId="{2CAEEB9C-CACF-4763-BB4F-36B5D3145B58}">
      <dsp:nvSpPr>
        <dsp:cNvPr id="0" name=""/>
        <dsp:cNvSpPr/>
      </dsp:nvSpPr>
      <dsp:spPr>
        <a:xfrm>
          <a:off x="3036838" y="1112093"/>
          <a:ext cx="221899" cy="2218992"/>
        </a:xfrm>
        <a:custGeom>
          <a:avLst/>
          <a:gdLst/>
          <a:ahLst/>
          <a:cxnLst/>
          <a:rect l="0" t="0" r="0" b="0"/>
          <a:pathLst>
            <a:path>
              <a:moveTo>
                <a:pt x="0" y="0"/>
              </a:moveTo>
              <a:lnTo>
                <a:pt x="0" y="2218992"/>
              </a:lnTo>
              <a:lnTo>
                <a:pt x="221899" y="221899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4B13DCA-1252-4CF3-9858-667767CF02A5}">
      <dsp:nvSpPr>
        <dsp:cNvPr id="0" name=""/>
        <dsp:cNvSpPr/>
      </dsp:nvSpPr>
      <dsp:spPr>
        <a:xfrm>
          <a:off x="3258738" y="2776338"/>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n-US" sz="1400" kern="1200" noProof="0" smtClean="0"/>
            <a:t>Not expert, but is able to communicate with I-shapes</a:t>
          </a:r>
          <a:endParaRPr lang="en-US" sz="1400" kern="1200" noProof="0" dirty="0"/>
        </a:p>
      </dsp:txBody>
      <dsp:txXfrm>
        <a:off x="3291234" y="2808834"/>
        <a:ext cx="1710202" cy="1044504"/>
      </dsp:txXfrm>
    </dsp:sp>
    <dsp:sp modelId="{275E09DC-7FA1-4051-8299-B33E0AD66344}">
      <dsp:nvSpPr>
        <dsp:cNvPr id="0" name=""/>
        <dsp:cNvSpPr/>
      </dsp:nvSpPr>
      <dsp:spPr>
        <a:xfrm>
          <a:off x="5588680" y="2597"/>
          <a:ext cx="2218992" cy="1109496"/>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n-US" sz="2700" kern="1200" noProof="0" smtClean="0"/>
            <a:t>T – shape</a:t>
          </a:r>
          <a:endParaRPr lang="en-US" sz="2700" kern="1200" noProof="0" dirty="0"/>
        </a:p>
      </dsp:txBody>
      <dsp:txXfrm>
        <a:off x="5621176" y="35093"/>
        <a:ext cx="2154000" cy="1044504"/>
      </dsp:txXfrm>
    </dsp:sp>
    <dsp:sp modelId="{D34FCB1F-3EB6-4BD1-977E-EFB63567C71D}">
      <dsp:nvSpPr>
        <dsp:cNvPr id="0" name=""/>
        <dsp:cNvSpPr/>
      </dsp:nvSpPr>
      <dsp:spPr>
        <a:xfrm>
          <a:off x="5810579" y="1112093"/>
          <a:ext cx="221899" cy="832122"/>
        </a:xfrm>
        <a:custGeom>
          <a:avLst/>
          <a:gdLst/>
          <a:ahLst/>
          <a:cxnLst/>
          <a:rect l="0" t="0" r="0" b="0"/>
          <a:pathLst>
            <a:path>
              <a:moveTo>
                <a:pt x="0" y="0"/>
              </a:moveTo>
              <a:lnTo>
                <a:pt x="0" y="832122"/>
              </a:lnTo>
              <a:lnTo>
                <a:pt x="221899" y="83212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F79C68E-F4AF-45BD-B209-8B139F241057}">
      <dsp:nvSpPr>
        <dsp:cNvPr id="0" name=""/>
        <dsp:cNvSpPr/>
      </dsp:nvSpPr>
      <dsp:spPr>
        <a:xfrm>
          <a:off x="6032478" y="1389467"/>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n-US" sz="1400" kern="1200" noProof="0" smtClean="0"/>
            <a:t>Multidisciplinary approach</a:t>
          </a:r>
          <a:endParaRPr lang="en-US" sz="1400" kern="1200" noProof="0" dirty="0"/>
        </a:p>
      </dsp:txBody>
      <dsp:txXfrm>
        <a:off x="6064974" y="1421963"/>
        <a:ext cx="1710202" cy="1044504"/>
      </dsp:txXfrm>
    </dsp:sp>
    <dsp:sp modelId="{4825501E-E8F9-47FC-88D9-26C3A50BA449}">
      <dsp:nvSpPr>
        <dsp:cNvPr id="0" name=""/>
        <dsp:cNvSpPr/>
      </dsp:nvSpPr>
      <dsp:spPr>
        <a:xfrm>
          <a:off x="5810579" y="1112093"/>
          <a:ext cx="221899" cy="2218992"/>
        </a:xfrm>
        <a:custGeom>
          <a:avLst/>
          <a:gdLst/>
          <a:ahLst/>
          <a:cxnLst/>
          <a:rect l="0" t="0" r="0" b="0"/>
          <a:pathLst>
            <a:path>
              <a:moveTo>
                <a:pt x="0" y="0"/>
              </a:moveTo>
              <a:lnTo>
                <a:pt x="0" y="2218992"/>
              </a:lnTo>
              <a:lnTo>
                <a:pt x="221899" y="221899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6EA130C-B9CC-47D4-8D2E-B4D43C0498C1}">
      <dsp:nvSpPr>
        <dsp:cNvPr id="0" name=""/>
        <dsp:cNvSpPr/>
      </dsp:nvSpPr>
      <dsp:spPr>
        <a:xfrm>
          <a:off x="6032478" y="2776338"/>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n-US" sz="1400" kern="1200" noProof="0" smtClean="0"/>
            <a:t>Expert in one field, interdisciplinary in the others</a:t>
          </a:r>
          <a:endParaRPr lang="en-US" sz="1400" kern="1200" noProof="0" dirty="0"/>
        </a:p>
      </dsp:txBody>
      <dsp:txXfrm>
        <a:off x="6064974" y="2808834"/>
        <a:ext cx="1710202" cy="10445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DC6BB-CABE-4F2B-96E5-392661E7A234}">
      <dsp:nvSpPr>
        <dsp:cNvPr id="0" name=""/>
        <dsp:cNvSpPr/>
      </dsp:nvSpPr>
      <dsp:spPr>
        <a:xfrm>
          <a:off x="0" y="1406"/>
          <a:ext cx="936104" cy="2877507"/>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vert270"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noProof="0" dirty="0" smtClean="0"/>
            <a:t>Core disciplines</a:t>
          </a:r>
          <a:endParaRPr lang="en-US" sz="2800" kern="1200" noProof="0" dirty="0"/>
        </a:p>
      </dsp:txBody>
      <dsp:txXfrm>
        <a:off x="45697" y="47103"/>
        <a:ext cx="844710" cy="27861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5470B1-E907-42D5-AF3A-AA33E81050B4}">
      <dsp:nvSpPr>
        <dsp:cNvPr id="0" name=""/>
        <dsp:cNvSpPr/>
      </dsp:nvSpPr>
      <dsp:spPr>
        <a:xfrm>
          <a:off x="0" y="7527"/>
          <a:ext cx="2879725" cy="673920"/>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cs-CZ" sz="2400" kern="1200" smtClean="0"/>
            <a:t>Soft skills</a:t>
          </a:r>
          <a:endParaRPr lang="cs-CZ" sz="2400" kern="1200"/>
        </a:p>
      </dsp:txBody>
      <dsp:txXfrm>
        <a:off x="32898" y="40425"/>
        <a:ext cx="2813929" cy="6081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465A53-8D16-4483-A0E8-453ADAB8569A}">
      <dsp:nvSpPr>
        <dsp:cNvPr id="0" name=""/>
        <dsp:cNvSpPr/>
      </dsp:nvSpPr>
      <dsp:spPr>
        <a:xfrm>
          <a:off x="597510" y="3008"/>
          <a:ext cx="1613290" cy="1067040"/>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b="0" i="0" kern="1200" baseline="0" noProof="0" smtClean="0"/>
            <a:t>IT</a:t>
          </a:r>
          <a:r>
            <a:rPr lang="en-US" sz="1400" b="0" i="0" kern="1200" noProof="0" smtClean="0"/>
            <a:t> knowledges</a:t>
          </a:r>
          <a:endParaRPr lang="en-US" sz="1400" kern="1200" noProof="0" dirty="0"/>
        </a:p>
      </dsp:txBody>
      <dsp:txXfrm>
        <a:off x="649599" y="55097"/>
        <a:ext cx="1509112" cy="962862"/>
      </dsp:txXfrm>
    </dsp:sp>
    <dsp:sp modelId="{7DC87641-439A-46D0-A905-4D9DF0B60DD5}">
      <dsp:nvSpPr>
        <dsp:cNvPr id="0" name=""/>
        <dsp:cNvSpPr/>
      </dsp:nvSpPr>
      <dsp:spPr>
        <a:xfrm>
          <a:off x="597510" y="1234208"/>
          <a:ext cx="1613290" cy="1067040"/>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US" sz="1400" kern="1200" baseline="0" noProof="0" smtClean="0"/>
            <a:t>Service</a:t>
          </a:r>
          <a:r>
            <a:rPr lang="en-US" sz="1400" kern="1200" noProof="0" smtClean="0"/>
            <a:t> Science</a:t>
          </a:r>
          <a:endParaRPr lang="en-US" sz="1400" kern="1200" noProof="0"/>
        </a:p>
      </dsp:txBody>
      <dsp:txXfrm>
        <a:off x="649599" y="1286297"/>
        <a:ext cx="1509112" cy="9628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5317D8-85D5-4FCF-8FD5-C0BC122D9D56}">
      <dsp:nvSpPr>
        <dsp:cNvPr id="0" name=""/>
        <dsp:cNvSpPr/>
      </dsp:nvSpPr>
      <dsp:spPr>
        <a:xfrm>
          <a:off x="0" y="216438"/>
          <a:ext cx="855094" cy="513057"/>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en-US" sz="800" kern="1200" noProof="0" smtClean="0"/>
            <a:t>Economics</a:t>
          </a:r>
          <a:r>
            <a:rPr lang="en-US" sz="800" b="0" i="0" kern="1200" baseline="0" noProof="0" smtClean="0"/>
            <a:t>  and finance</a:t>
          </a:r>
          <a:endParaRPr lang="en-US" sz="800" kern="1200" noProof="0"/>
        </a:p>
      </dsp:txBody>
      <dsp:txXfrm>
        <a:off x="0" y="216438"/>
        <a:ext cx="855094" cy="513057"/>
      </dsp:txXfrm>
    </dsp:sp>
    <dsp:sp modelId="{1490980D-7329-4DC0-9BFE-04BD35B84273}">
      <dsp:nvSpPr>
        <dsp:cNvPr id="0" name=""/>
        <dsp:cNvSpPr/>
      </dsp:nvSpPr>
      <dsp:spPr>
        <a:xfrm>
          <a:off x="940604" y="235837"/>
          <a:ext cx="855094" cy="513057"/>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en-US" sz="800" b="0" i="0" kern="1200" baseline="0" noProof="0" smtClean="0"/>
            <a:t>Management and marketing</a:t>
          </a:r>
          <a:endParaRPr lang="en-US" sz="800" kern="1200" noProof="0"/>
        </a:p>
      </dsp:txBody>
      <dsp:txXfrm>
        <a:off x="940604" y="235837"/>
        <a:ext cx="855094" cy="513057"/>
      </dsp:txXfrm>
    </dsp:sp>
    <dsp:sp modelId="{20C5847C-29D4-4256-8E77-63E7F061B260}">
      <dsp:nvSpPr>
        <dsp:cNvPr id="0" name=""/>
        <dsp:cNvSpPr/>
      </dsp:nvSpPr>
      <dsp:spPr>
        <a:xfrm>
          <a:off x="1881209" y="216438"/>
          <a:ext cx="855094" cy="513057"/>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en-US" sz="800" b="0" i="0" kern="1200" baseline="0" noProof="0" smtClean="0"/>
            <a:t>Soft and Other Skills</a:t>
          </a:r>
          <a:endParaRPr lang="en-US" sz="800" kern="1200" noProof="0" dirty="0"/>
        </a:p>
      </dsp:txBody>
      <dsp:txXfrm>
        <a:off x="1881209" y="216438"/>
        <a:ext cx="855094" cy="5130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276600" cy="5349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4281488" y="0"/>
            <a:ext cx="3276600" cy="534988"/>
          </a:xfrm>
          <a:prstGeom prst="rect">
            <a:avLst/>
          </a:prstGeom>
        </p:spPr>
        <p:txBody>
          <a:bodyPr vert="horz" lIns="91440" tIns="45720" rIns="91440" bIns="45720" rtlCol="0"/>
          <a:lstStyle>
            <a:lvl1pPr algn="r">
              <a:defRPr sz="1200"/>
            </a:lvl1pPr>
          </a:lstStyle>
          <a:p>
            <a:fld id="{B0545093-EDE8-4BAA-B6C9-24F38853F06B}" type="datetimeFigureOut">
              <a:rPr lang="en-US" smtClean="0"/>
              <a:t>9/17/2014</a:t>
            </a:fld>
            <a:endParaRPr lang="en-US"/>
          </a:p>
        </p:txBody>
      </p:sp>
      <p:sp>
        <p:nvSpPr>
          <p:cNvPr id="4" name="Zástupný symbol pro obrázek snímku 3"/>
          <p:cNvSpPr>
            <a:spLocks noGrp="1" noRot="1" noChangeAspect="1"/>
          </p:cNvSpPr>
          <p:nvPr>
            <p:ph type="sldImg" idx="2"/>
          </p:nvPr>
        </p:nvSpPr>
        <p:spPr>
          <a:xfrm>
            <a:off x="1106488" y="801688"/>
            <a:ext cx="5346700" cy="4010025"/>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755650" y="5078413"/>
            <a:ext cx="6048375" cy="4811712"/>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10155238"/>
            <a:ext cx="3276600" cy="5349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4281488" y="10155238"/>
            <a:ext cx="3276600" cy="534987"/>
          </a:xfrm>
          <a:prstGeom prst="rect">
            <a:avLst/>
          </a:prstGeom>
        </p:spPr>
        <p:txBody>
          <a:bodyPr vert="horz" lIns="91440" tIns="45720" rIns="91440" bIns="45720" rtlCol="0" anchor="b"/>
          <a:lstStyle>
            <a:lvl1pPr algn="r">
              <a:defRPr sz="1200"/>
            </a:lvl1pPr>
          </a:lstStyle>
          <a:p>
            <a:fld id="{81E5C924-5E32-45B0-81C0-BB2ADB95E6D7}" type="slidenum">
              <a:rPr lang="en-US" smtClean="0"/>
              <a:t>‹#›</a:t>
            </a:fld>
            <a:endParaRPr lang="en-US"/>
          </a:p>
        </p:txBody>
      </p:sp>
    </p:spTree>
    <p:extLst>
      <p:ext uri="{BB962C8B-B14F-4D97-AF65-F5344CB8AC3E}">
        <p14:creationId xmlns:p14="http://schemas.microsoft.com/office/powerpoint/2010/main" val="461747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IBM to </a:t>
            </a:r>
            <a:r>
              <a:rPr lang="en-US" dirty="0" err="1" smtClean="0"/>
              <a:t>hned</a:t>
            </a:r>
            <a:r>
              <a:rPr lang="en-US" dirty="0" smtClean="0"/>
              <a:t> </a:t>
            </a:r>
            <a:r>
              <a:rPr lang="cs-CZ" dirty="0" smtClean="0"/>
              <a:t>dělala</a:t>
            </a:r>
            <a:r>
              <a:rPr lang="cs-CZ" baseline="0" dirty="0" smtClean="0"/>
              <a:t> ve spolupráci s univerzitami – se kterými??? </a:t>
            </a:r>
            <a:r>
              <a:rPr lang="cs-CZ" baseline="0" dirty="0" err="1" smtClean="0"/>
              <a:t>Berkley</a:t>
            </a:r>
            <a:r>
              <a:rPr lang="cs-CZ" baseline="0" dirty="0" smtClean="0"/>
              <a:t>, Carnegie </a:t>
            </a:r>
            <a:r>
              <a:rPr lang="cs-CZ" baseline="0" dirty="0" err="1" smtClean="0"/>
              <a:t>Mellon</a:t>
            </a:r>
            <a:r>
              <a:rPr lang="cs-CZ" baseline="0" dirty="0" smtClean="0"/>
              <a:t>, </a:t>
            </a:r>
            <a:r>
              <a:rPr lang="cs-CZ" baseline="0" dirty="0" err="1" smtClean="0"/>
              <a:t>Merylend</a:t>
            </a:r>
            <a:r>
              <a:rPr lang="cs-CZ" baseline="0" dirty="0" smtClean="0"/>
              <a:t>, Arizona</a:t>
            </a:r>
          </a:p>
          <a:p>
            <a:endParaRPr lang="cs-CZ" baseline="0" dirty="0" smtClean="0"/>
          </a:p>
          <a:p>
            <a:r>
              <a:rPr lang="cs-CZ" baseline="0" dirty="0" smtClean="0"/>
              <a:t>IBM zjistila, že došlo k takovým změnám na poli IT, že je třeba definovat nový pohled na IT – IT je primárně službou</a:t>
            </a:r>
          </a:p>
          <a:p>
            <a:endParaRPr lang="cs-CZ" baseline="0" dirty="0" smtClean="0"/>
          </a:p>
          <a:p>
            <a:r>
              <a:rPr lang="cs-CZ" baseline="0" dirty="0" smtClean="0"/>
              <a:t>Interní = vnitřní IT útvary non-IT firem</a:t>
            </a:r>
          </a:p>
          <a:p>
            <a:r>
              <a:rPr lang="cs-CZ" baseline="0" dirty="0" smtClean="0"/>
              <a:t>Externí = dodavatelé IT služeb</a:t>
            </a:r>
          </a:p>
          <a:p>
            <a:endParaRPr lang="cs-CZ" baseline="0" dirty="0" smtClean="0"/>
          </a:p>
          <a:p>
            <a:r>
              <a:rPr lang="cs-CZ" baseline="0" dirty="0" smtClean="0"/>
              <a:t>Proč je to potřeba? Aby bylo možné tyto potřeby co nejlépe uspokojit. </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9</a:t>
            </a:fld>
            <a:endParaRPr lang="cs-CZ"/>
          </a:p>
        </p:txBody>
      </p:sp>
    </p:spTree>
    <p:extLst>
      <p:ext uri="{BB962C8B-B14F-4D97-AF65-F5344CB8AC3E}">
        <p14:creationId xmlns:p14="http://schemas.microsoft.com/office/powerpoint/2010/main" val="1049779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C69DEA8-495C-4BDF-B78B-F6EA704827F0}" type="slidenum">
              <a:rPr lang="cs-CZ" smtClean="0"/>
              <a:t>21</a:t>
            </a:fld>
            <a:endParaRPr lang="cs-CZ"/>
          </a:p>
        </p:txBody>
      </p:sp>
    </p:spTree>
    <p:extLst>
      <p:ext uri="{BB962C8B-B14F-4D97-AF65-F5344CB8AC3E}">
        <p14:creationId xmlns:p14="http://schemas.microsoft.com/office/powerpoint/2010/main" val="258293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Vysvětlení definice a její správné chápání vysvětlím na následujícím příkladu.</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10</a:t>
            </a:fld>
            <a:endParaRPr lang="cs-CZ"/>
          </a:p>
        </p:txBody>
      </p:sp>
    </p:spTree>
    <p:extLst>
      <p:ext uri="{BB962C8B-B14F-4D97-AF65-F5344CB8AC3E}">
        <p14:creationId xmlns:p14="http://schemas.microsoft.com/office/powerpoint/2010/main" val="2463708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Příklad – klasická</a:t>
            </a:r>
            <a:r>
              <a:rPr lang="cs-CZ" baseline="0" dirty="0" smtClean="0"/>
              <a:t> věta: To nám počítač nedovolí, přičemž se jednalo o legální a do té doby naprosto běžnou praxi – otázka aktuálního příkladu? Aplikace </a:t>
            </a:r>
            <a:r>
              <a:rPr lang="cs-CZ" baseline="0" dirty="0" err="1" smtClean="0"/>
              <a:t>workflow</a:t>
            </a:r>
            <a:r>
              <a:rPr lang="cs-CZ" baseline="0" dirty="0" smtClean="0"/>
              <a:t>, pokrytí firemních procesů, systémy často vyžadují zdlouhavé operace namísto urychlení akce – např. nelze autorizovat dokument přes mobilní aplikaci, ale člověk se musí přihlásit do systému apod. </a:t>
            </a:r>
          </a:p>
          <a:p>
            <a:endParaRPr lang="cs-CZ" baseline="0" dirty="0" smtClean="0"/>
          </a:p>
          <a:p>
            <a:r>
              <a:rPr lang="cs-CZ" baseline="0" dirty="0" smtClean="0"/>
              <a:t>Nebylo to uděláno ze zlého úmyslu IT dodavatele, ale z neznalosti věci, protože nevidí do hloubky problému. </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11</a:t>
            </a:fld>
            <a:endParaRPr lang="cs-CZ"/>
          </a:p>
        </p:txBody>
      </p:sp>
    </p:spTree>
    <p:extLst>
      <p:ext uri="{BB962C8B-B14F-4D97-AF65-F5344CB8AC3E}">
        <p14:creationId xmlns:p14="http://schemas.microsoft.com/office/powerpoint/2010/main" val="2349715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Oslí můstek – přes multidisciplinární znalosti ke vzdělání</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12</a:t>
            </a:fld>
            <a:endParaRPr lang="cs-CZ"/>
          </a:p>
        </p:txBody>
      </p:sp>
    </p:spTree>
    <p:extLst>
      <p:ext uri="{BB962C8B-B14F-4D97-AF65-F5344CB8AC3E}">
        <p14:creationId xmlns:p14="http://schemas.microsoft.com/office/powerpoint/2010/main" val="2351185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Začít od konce</a:t>
            </a:r>
          </a:p>
          <a:p>
            <a:endParaRPr lang="cs-CZ" dirty="0" smtClean="0"/>
          </a:p>
          <a:p>
            <a:r>
              <a:rPr lang="cs-CZ" dirty="0" smtClean="0"/>
              <a:t>Definice SeS,</a:t>
            </a:r>
            <a:r>
              <a:rPr lang="cs-CZ" baseline="0" dirty="0" smtClean="0"/>
              <a:t> důležitost poznala i vláda USA – je to podstatné pro společnost</a:t>
            </a:r>
          </a:p>
          <a:p>
            <a:endParaRPr lang="cs-CZ" baseline="0" dirty="0" smtClean="0"/>
          </a:p>
          <a:p>
            <a:r>
              <a:rPr lang="cs-CZ" baseline="0" dirty="0" smtClean="0"/>
              <a:t>Použít slovo multidisciplinární</a:t>
            </a:r>
          </a:p>
          <a:p>
            <a:endParaRPr lang="cs-CZ" baseline="0" dirty="0" smtClean="0"/>
          </a:p>
          <a:p>
            <a:r>
              <a:rPr lang="cs-CZ" baseline="0" dirty="0" smtClean="0"/>
              <a:t>Pozor – Jim </a:t>
            </a:r>
            <a:r>
              <a:rPr lang="cs-CZ" baseline="0" dirty="0" err="1" smtClean="0"/>
              <a:t>Spohrer</a:t>
            </a:r>
            <a:r>
              <a:rPr lang="cs-CZ" baseline="0" dirty="0" smtClean="0"/>
              <a:t> definuje </a:t>
            </a:r>
            <a:r>
              <a:rPr lang="cs-CZ" baseline="0" dirty="0" err="1" smtClean="0"/>
              <a:t>Knowledge</a:t>
            </a:r>
            <a:r>
              <a:rPr lang="cs-CZ" baseline="0" dirty="0" smtClean="0"/>
              <a:t> </a:t>
            </a:r>
            <a:r>
              <a:rPr lang="cs-CZ" baseline="0" dirty="0" err="1" smtClean="0"/>
              <a:t>intensive</a:t>
            </a:r>
            <a:r>
              <a:rPr lang="cs-CZ" baseline="0" dirty="0" smtClean="0"/>
              <a:t> and </a:t>
            </a:r>
            <a:r>
              <a:rPr lang="cs-CZ" baseline="0" dirty="0" err="1" smtClean="0"/>
              <a:t>customized</a:t>
            </a:r>
            <a:r>
              <a:rPr lang="cs-CZ" baseline="0" dirty="0" smtClean="0"/>
              <a:t> </a:t>
            </a:r>
            <a:r>
              <a:rPr lang="cs-CZ" baseline="0" dirty="0" err="1" smtClean="0"/>
              <a:t>service</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13</a:t>
            </a:fld>
            <a:endParaRPr lang="cs-CZ"/>
          </a:p>
        </p:txBody>
      </p:sp>
    </p:spTree>
    <p:extLst>
      <p:ext uri="{BB962C8B-B14F-4D97-AF65-F5344CB8AC3E}">
        <p14:creationId xmlns:p14="http://schemas.microsoft.com/office/powerpoint/2010/main" val="155738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C69DEA8-495C-4BDF-B78B-F6EA704827F0}" type="slidenum">
              <a:rPr lang="cs-CZ" smtClean="0"/>
              <a:t>14</a:t>
            </a:fld>
            <a:endParaRPr lang="cs-CZ"/>
          </a:p>
        </p:txBody>
      </p:sp>
    </p:spTree>
    <p:extLst>
      <p:ext uri="{BB962C8B-B14F-4D97-AF65-F5344CB8AC3E}">
        <p14:creationId xmlns:p14="http://schemas.microsoft.com/office/powerpoint/2010/main" val="4265612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C69DEA8-495C-4BDF-B78B-F6EA704827F0}" type="slidenum">
              <a:rPr lang="cs-CZ" smtClean="0"/>
              <a:t>15</a:t>
            </a:fld>
            <a:endParaRPr lang="cs-CZ"/>
          </a:p>
        </p:txBody>
      </p:sp>
    </p:spTree>
    <p:extLst>
      <p:ext uri="{BB962C8B-B14F-4D97-AF65-F5344CB8AC3E}">
        <p14:creationId xmlns:p14="http://schemas.microsoft.com/office/powerpoint/2010/main" val="4161196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Ověřit</a:t>
            </a:r>
            <a:r>
              <a:rPr lang="cs-CZ" baseline="0" dirty="0" smtClean="0"/>
              <a:t> rok</a:t>
            </a:r>
          </a:p>
          <a:p>
            <a:endParaRPr lang="cs-CZ" dirty="0" smtClean="0"/>
          </a:p>
          <a:p>
            <a:r>
              <a:rPr lang="cs-CZ" dirty="0" smtClean="0"/>
              <a:t>Ekonomové</a:t>
            </a:r>
            <a:r>
              <a:rPr lang="cs-CZ" baseline="0" dirty="0" smtClean="0"/>
              <a:t> se soustředili na analýzu služeb jako takových a opustili spojení s IT. Je to logické z hlediska jejich zaměření</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19</a:t>
            </a:fld>
            <a:endParaRPr lang="cs-CZ"/>
          </a:p>
        </p:txBody>
      </p:sp>
    </p:spTree>
    <p:extLst>
      <p:ext uri="{BB962C8B-B14F-4D97-AF65-F5344CB8AC3E}">
        <p14:creationId xmlns:p14="http://schemas.microsoft.com/office/powerpoint/2010/main" val="1551668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Možné přístupy</a:t>
            </a:r>
          </a:p>
          <a:p>
            <a:r>
              <a:rPr lang="cs-CZ" dirty="0" smtClean="0"/>
              <a:t>Nezaregistrovali to</a:t>
            </a:r>
          </a:p>
          <a:p>
            <a:r>
              <a:rPr lang="cs-CZ" dirty="0" smtClean="0"/>
              <a:t>Zaregistrovali, ale nepovažují za podstatné</a:t>
            </a:r>
          </a:p>
          <a:p>
            <a:endParaRPr lang="cs-CZ" dirty="0" smtClean="0"/>
          </a:p>
          <a:p>
            <a:r>
              <a:rPr lang="cs-CZ" dirty="0" smtClean="0"/>
              <a:t>Většina reagovala prezentací nebo</a:t>
            </a:r>
            <a:r>
              <a:rPr lang="cs-CZ" baseline="0" dirty="0" smtClean="0"/>
              <a:t> kurzech, zařazených do existujících programů</a:t>
            </a:r>
          </a:p>
          <a:p>
            <a:endParaRPr lang="cs-CZ" baseline="0" dirty="0" smtClean="0"/>
          </a:p>
          <a:p>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20</a:t>
            </a:fld>
            <a:endParaRPr lang="cs-CZ"/>
          </a:p>
        </p:txBody>
      </p:sp>
    </p:spTree>
    <p:extLst>
      <p:ext uri="{BB962C8B-B14F-4D97-AF65-F5344CB8AC3E}">
        <p14:creationId xmlns:p14="http://schemas.microsoft.com/office/powerpoint/2010/main" val="1236033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28"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3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32"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33"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35"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36"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37" name="Obrázek 36"/>
          <p:cNvPicPr/>
          <p:nvPr/>
        </p:nvPicPr>
        <p:blipFill>
          <a:blip r:embed="rId2"/>
          <a:stretch/>
        </p:blipFill>
        <p:spPr>
          <a:xfrm>
            <a:off x="2079000" y="1604520"/>
            <a:ext cx="4984920" cy="3977280"/>
          </a:xfrm>
          <a:prstGeom prst="rect">
            <a:avLst/>
          </a:prstGeom>
          <a:ln>
            <a:noFill/>
          </a:ln>
        </p:spPr>
      </p:pic>
      <p:pic>
        <p:nvPicPr>
          <p:cNvPr id="38" name="Obrázek 37"/>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smtClean="0"/>
              <a:t>Kliknutím lze upravit styl.</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5D01FB9-F806-5D49-A873-D96DFEE75272}" type="datetime1">
              <a:rPr lang="en-US" smtClean="0"/>
              <a:pPr/>
              <a:t>9/17/2014</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smtClean="0"/>
              <a:t>PV215 - 1</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AD6EF62F-AAD2-FA46-B248-B02F771BAB03}" type="datetime1">
              <a:rPr lang="en-US" smtClean="0"/>
              <a:pPr/>
              <a:t>9/17/2014</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smtClean="0"/>
              <a:t>Kliknutím lze upravit styl.</a:t>
            </a:r>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Date Placeholder 3"/>
          <p:cNvSpPr>
            <a:spLocks noGrp="1"/>
          </p:cNvSpPr>
          <p:nvPr>
            <p:ph type="dt" sz="half" idx="10"/>
          </p:nvPr>
        </p:nvSpPr>
        <p:spPr/>
        <p:txBody>
          <a:bodyPr/>
          <a:lstStyle/>
          <a:p>
            <a:fld id="{5A4EE0A2-A44F-4843-917F-7B79FED28616}" type="datetime1">
              <a:rPr lang="en-US" smtClean="0"/>
              <a:pPr/>
              <a:t>9/17/2014</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38F48FC3-0765-ED46-B046-229565110F4E}" type="datetime1">
              <a:rPr lang="en-US" smtClean="0"/>
              <a:pPr/>
              <a:t>9/17/2014</a:t>
            </a:fld>
            <a:endParaRPr lang="cs-CZ"/>
          </a:p>
        </p:txBody>
      </p:sp>
      <p:sp>
        <p:nvSpPr>
          <p:cNvPr id="6" name="Footer Placeholder 5"/>
          <p:cNvSpPr>
            <a:spLocks noGrp="1"/>
          </p:cNvSpPr>
          <p:nvPr>
            <p:ph type="ftr" sz="quarter" idx="11"/>
          </p:nvPr>
        </p:nvSpPr>
        <p:spPr/>
        <p:txBody>
          <a:bodyPr/>
          <a:lstStyle/>
          <a:p>
            <a:r>
              <a:rPr lang="en-US" smtClean="0"/>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Date Placeholder 6"/>
          <p:cNvSpPr>
            <a:spLocks noGrp="1"/>
          </p:cNvSpPr>
          <p:nvPr>
            <p:ph type="dt" sz="half" idx="10"/>
          </p:nvPr>
        </p:nvSpPr>
        <p:spPr/>
        <p:txBody>
          <a:bodyPr/>
          <a:lstStyle/>
          <a:p>
            <a:fld id="{32FA6BDF-9EA0-B44E-9BD4-22853F07FA79}" type="datetime1">
              <a:rPr lang="en-US" smtClean="0"/>
              <a:pPr/>
              <a:t>9/17/2014</a:t>
            </a:fld>
            <a:endParaRPr lang="cs-CZ"/>
          </a:p>
        </p:txBody>
      </p:sp>
      <p:sp>
        <p:nvSpPr>
          <p:cNvPr id="8" name="Footer Placeholder 7"/>
          <p:cNvSpPr>
            <a:spLocks noGrp="1"/>
          </p:cNvSpPr>
          <p:nvPr>
            <p:ph type="ftr" sz="quarter" idx="11"/>
          </p:nvPr>
        </p:nvSpPr>
        <p:spPr/>
        <p:txBody>
          <a:bodyPr/>
          <a:lstStyle/>
          <a:p>
            <a:r>
              <a:rPr lang="en-US" smtClean="0"/>
              <a:t>PV215 - 1</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D340C4-CC19-6F41-A22A-3F8B36933C71}" type="datetime1">
              <a:rPr lang="en-US" smtClean="0"/>
              <a:pPr/>
              <a:t>9/17/2014</a:t>
            </a:fld>
            <a:endParaRPr lang="cs-CZ"/>
          </a:p>
        </p:txBody>
      </p:sp>
      <p:sp>
        <p:nvSpPr>
          <p:cNvPr id="4" name="Footer Placeholder 3"/>
          <p:cNvSpPr>
            <a:spLocks noGrp="1"/>
          </p:cNvSpPr>
          <p:nvPr>
            <p:ph type="ftr" sz="quarter" idx="11"/>
          </p:nvPr>
        </p:nvSpPr>
        <p:spPr/>
        <p:txBody>
          <a:bodyPr/>
          <a:lstStyle/>
          <a:p>
            <a:r>
              <a:rPr lang="en-US" smtClean="0"/>
              <a:t>PV215 - 1</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FE676-7CD2-424F-B15F-8386611CCF2C}" type="datetime1">
              <a:rPr lang="en-US" smtClean="0"/>
              <a:pPr/>
              <a:t>9/17/2014</a:t>
            </a:fld>
            <a:endParaRPr lang="cs-CZ"/>
          </a:p>
        </p:txBody>
      </p:sp>
      <p:sp>
        <p:nvSpPr>
          <p:cNvPr id="3" name="Footer Placeholder 2"/>
          <p:cNvSpPr>
            <a:spLocks noGrp="1"/>
          </p:cNvSpPr>
          <p:nvPr>
            <p:ph type="ftr" sz="quarter" idx="11"/>
          </p:nvPr>
        </p:nvSpPr>
        <p:spPr/>
        <p:txBody>
          <a:bodyPr/>
          <a:lstStyle/>
          <a:p>
            <a:r>
              <a:rPr lang="en-US" smtClean="0"/>
              <a:t>PV215 - 1</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6"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smtClean="0"/>
              <a:t>Kliknutím lze upravit styl.</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E43689-35FA-DA46-B2FF-B481F86576E9}" type="datetime1">
              <a:rPr lang="en-US" smtClean="0"/>
              <a:pPr/>
              <a:t>9/17/2014</a:t>
            </a:fld>
            <a:endParaRPr lang="cs-CZ"/>
          </a:p>
        </p:txBody>
      </p:sp>
      <p:sp>
        <p:nvSpPr>
          <p:cNvPr id="6" name="Footer Placeholder 5"/>
          <p:cNvSpPr>
            <a:spLocks noGrp="1"/>
          </p:cNvSpPr>
          <p:nvPr>
            <p:ph type="ftr" sz="quarter" idx="11"/>
          </p:nvPr>
        </p:nvSpPr>
        <p:spPr/>
        <p:txBody>
          <a:bodyPr/>
          <a:lstStyle/>
          <a:p>
            <a:r>
              <a:rPr lang="en-US" smtClean="0"/>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smtClean="0"/>
              <a:t>Kliknutím na ikonu přidáte obrázek.</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863F6A5-88FA-E445-8BAA-E39908A6F502}" type="datetime1">
              <a:rPr lang="en-US" smtClean="0"/>
              <a:pPr/>
              <a:t>9/17/2014</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smtClean="0"/>
              <a:t>PV215 - 1</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smtClean="0"/>
              <a:t>Kliknutím lze upravit styl.</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FE795CCD-1054-E64E-8149-F853B6985414}" type="datetime1">
              <a:rPr lang="en-US" smtClean="0"/>
              <a:pPr/>
              <a:t>9/17/2014</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96866E87-D2CA-5B42-9180-F3679E7BC64E}" type="datetime1">
              <a:rPr lang="en-US" smtClean="0"/>
              <a:pPr/>
              <a:t>9/17/2014</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5" name="Date Placeholder 4"/>
          <p:cNvSpPr>
            <a:spLocks noGrp="1"/>
          </p:cNvSpPr>
          <p:nvPr>
            <p:ph type="dt" sz="half" idx="10"/>
          </p:nvPr>
        </p:nvSpPr>
        <p:spPr/>
        <p:txBody>
          <a:bodyPr/>
          <a:lstStyle/>
          <a:p>
            <a:fld id="{B20845D6-82DE-2C41-96FC-B011CB9C5671}" type="datetime1">
              <a:rPr lang="en-US" smtClean="0"/>
              <a:pPr/>
              <a:t>9/17/2014</a:t>
            </a:fld>
            <a:endParaRPr lang="cs-CZ"/>
          </a:p>
        </p:txBody>
      </p:sp>
      <p:sp>
        <p:nvSpPr>
          <p:cNvPr id="6" name="Footer Placeholder 5"/>
          <p:cNvSpPr>
            <a:spLocks noGrp="1"/>
          </p:cNvSpPr>
          <p:nvPr>
            <p:ph type="ftr" sz="quarter" idx="11"/>
          </p:nvPr>
        </p:nvSpPr>
        <p:spPr/>
        <p:txBody>
          <a:bodyPr/>
          <a:lstStyle/>
          <a:p>
            <a:r>
              <a:rPr lang="en-US" smtClean="0"/>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44"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8"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0"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11"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5"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6"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17"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20"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1"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4"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5"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4.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CustomShape 1"/>
          <p:cNvSpPr/>
          <p:nvPr/>
        </p:nvSpPr>
        <p:spPr>
          <a:xfrm>
            <a:off x="0" y="0"/>
            <a:ext cx="9143280" cy="808920"/>
          </a:xfrm>
          <a:prstGeom prst="rect">
            <a:avLst/>
          </a:prstGeom>
          <a:gradFill>
            <a:gsLst>
              <a:gs pos="0">
                <a:srgbClr val="00287D"/>
              </a:gs>
              <a:gs pos="100000">
                <a:srgbClr val="001E5F"/>
              </a:gs>
            </a:gsLst>
            <a:lin ang="0"/>
          </a:gradFill>
          <a:ln>
            <a:noFill/>
          </a:ln>
        </p:spPr>
        <p:style>
          <a:lnRef idx="0">
            <a:scrgbClr r="0" g="0" b="0"/>
          </a:lnRef>
          <a:fillRef idx="0">
            <a:scrgbClr r="0" g="0" b="0"/>
          </a:fillRef>
          <a:effectRef idx="0">
            <a:scrgbClr r="0" g="0" b="0"/>
          </a:effectRef>
          <a:fontRef idx="minor"/>
        </p:style>
      </p:sp>
      <p:pic>
        <p:nvPicPr>
          <p:cNvPr id="6" name="Picture 3"/>
          <p:cNvPicPr/>
          <p:nvPr/>
        </p:nvPicPr>
        <p:blipFill>
          <a:blip r:embed="rId14"/>
          <a:stretch/>
        </p:blipFill>
        <p:spPr>
          <a:xfrm>
            <a:off x="0" y="0"/>
            <a:ext cx="9143280" cy="6855840"/>
          </a:xfrm>
          <a:prstGeom prst="rect">
            <a:avLst/>
          </a:prstGeom>
          <a:ln>
            <a:noFill/>
          </a:ln>
        </p:spPr>
      </p:pic>
      <p:pic>
        <p:nvPicPr>
          <p:cNvPr id="2" name="Picture 8"/>
          <p:cNvPicPr/>
          <p:nvPr/>
        </p:nvPicPr>
        <p:blipFill>
          <a:blip r:embed="rId15"/>
          <a:stretch/>
        </p:blipFill>
        <p:spPr>
          <a:xfrm>
            <a:off x="719280" y="4313160"/>
            <a:ext cx="6117480" cy="1451880"/>
          </a:xfrm>
          <a:prstGeom prst="rect">
            <a:avLst/>
          </a:prstGeom>
          <a:ln>
            <a:noFill/>
          </a:ln>
        </p:spPr>
      </p:pic>
      <p:sp>
        <p:nvSpPr>
          <p:cNvPr id="3" name="PlaceHolder 2"/>
          <p:cNvSpPr>
            <a:spLocks noGrp="1"/>
          </p:cNvSpPr>
          <p:nvPr>
            <p:ph type="title"/>
          </p:nvPr>
        </p:nvSpPr>
        <p:spPr>
          <a:xfrm>
            <a:off x="720720" y="1125360"/>
            <a:ext cx="7827120" cy="646920"/>
          </a:xfrm>
          <a:prstGeom prst="rect">
            <a:avLst/>
          </a:prstGeom>
        </p:spPr>
        <p:txBody>
          <a:bodyPr lIns="0" tIns="0" rIns="0" bIns="0" anchor="ctr"/>
          <a:lstStyle/>
          <a:p>
            <a:r>
              <a:rPr lang="en-US">
                <a:latin typeface="Arial"/>
              </a:rPr>
              <a:t>Click to edit the title text format</a:t>
            </a:r>
            <a:endParaRPr/>
          </a:p>
        </p:txBody>
      </p:sp>
      <p:sp>
        <p:nvSpPr>
          <p:cNvPr id="4" name="PlaceHolder 3"/>
          <p:cNvSpPr>
            <a:spLocks noGrp="1"/>
          </p:cNvSpPr>
          <p:nvPr>
            <p:ph type="body"/>
          </p:nvPr>
        </p:nvSpPr>
        <p:spPr>
          <a:xfrm>
            <a:off x="457200" y="1604520"/>
            <a:ext cx="8229240" cy="3977280"/>
          </a:xfrm>
          <a:prstGeom prst="rect">
            <a:avLst/>
          </a:prstGeom>
        </p:spPr>
        <p:txBody>
          <a:bodyPr lIns="0" tIns="0" rIns="0" bIns="0"/>
          <a:lstStyle/>
          <a:p>
            <a:pPr>
              <a:buSzPct val="45000"/>
              <a:buFont typeface="StarSymbol"/>
              <a:buChar char=""/>
            </a:pPr>
            <a:r>
              <a:rPr lang="en-US" sz="3200">
                <a:latin typeface="Arial"/>
              </a:rPr>
              <a:t>Click to edit the outline text format</a:t>
            </a:r>
            <a:endParaRPr/>
          </a:p>
          <a:p>
            <a:pPr lvl="1">
              <a:buSzPct val="75000"/>
              <a:buFont typeface="StarSymbol"/>
              <a:buChar char=""/>
            </a:pPr>
            <a:r>
              <a:rPr lang="en-US" sz="2800">
                <a:latin typeface="Arial"/>
              </a:rPr>
              <a:t>Second Outline Level</a:t>
            </a:r>
            <a:endParaRPr/>
          </a:p>
          <a:p>
            <a:pPr lvl="2">
              <a:buSzPct val="45000"/>
              <a:buFont typeface="StarSymbol"/>
              <a:buChar char=""/>
            </a:pPr>
            <a:r>
              <a:rPr lang="en-US" sz="2400">
                <a:latin typeface="Arial"/>
              </a:rPr>
              <a:t>Third Outline Level</a:t>
            </a:r>
            <a:endParaRPr/>
          </a:p>
          <a:p>
            <a:pPr lvl="3">
              <a:buSzPct val="75000"/>
              <a:buFont typeface="StarSymbol"/>
              <a:buChar char=""/>
            </a:pPr>
            <a:r>
              <a:rPr lang="en-US" sz="2000">
                <a:latin typeface="Arial"/>
              </a:rPr>
              <a:t>Fourth Outline Level</a:t>
            </a:r>
            <a:endParaRPr/>
          </a:p>
          <a:p>
            <a:pPr lvl="4">
              <a:buSzPct val="45000"/>
              <a:buFont typeface="StarSymbol"/>
              <a:buChar char=""/>
            </a:pPr>
            <a:r>
              <a:rPr lang="en-US" sz="2000">
                <a:latin typeface="Arial"/>
              </a:rPr>
              <a:t>Fifth Outline Level</a:t>
            </a:r>
            <a:endParaRPr/>
          </a:p>
          <a:p>
            <a:pPr lvl="5">
              <a:buSzPct val="45000"/>
              <a:buFont typeface="StarSymbol"/>
              <a:buChar char=""/>
            </a:pPr>
            <a:r>
              <a:rPr lang="en-US" sz="2000">
                <a:latin typeface="Arial"/>
              </a:rPr>
              <a:t>Sixth Outline Level</a:t>
            </a:r>
            <a:endParaRPr/>
          </a:p>
          <a:p>
            <a:pPr lvl="6">
              <a:buSzPct val="45000"/>
              <a:buFont typeface="StarSymbol"/>
              <a:buChar char=""/>
            </a:pPr>
            <a:r>
              <a:rPr lang="en-US" sz="2000">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Kliknutím lze upravit styl.</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621AA6A6-A103-CD4A-877F-B7575C151505}" type="datetime1">
              <a:rPr lang="en-US" smtClean="0"/>
              <a:pPr/>
              <a:t>9/17/2014</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smtClean="0"/>
              <a:t>PV215 - 1</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18" Type="http://schemas.openxmlformats.org/officeDocument/2006/relationships/diagramData" Target="../diagrams/data5.xml"/><Relationship Id="rId3" Type="http://schemas.openxmlformats.org/officeDocument/2006/relationships/diagramData" Target="../diagrams/data2.xml"/><Relationship Id="rId21" Type="http://schemas.openxmlformats.org/officeDocument/2006/relationships/diagramColors" Target="../diagrams/colors5.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7.xml"/><Relationship Id="rId16" Type="http://schemas.openxmlformats.org/officeDocument/2006/relationships/diagramColors" Target="../diagrams/colors4.xml"/><Relationship Id="rId20" Type="http://schemas.openxmlformats.org/officeDocument/2006/relationships/diagramQuickStyle" Target="../diagrams/quickStyle5.xml"/><Relationship Id="rId1" Type="http://schemas.openxmlformats.org/officeDocument/2006/relationships/slideLayout" Target="../slideLayouts/slideLayout18.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19" Type="http://schemas.openxmlformats.org/officeDocument/2006/relationships/diagramLayout" Target="../diagrams/layout5.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 Id="rId22" Type="http://schemas.microsoft.com/office/2007/relationships/diagramDrawing" Target="../diagrams/drawing5.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611640" y="1305360"/>
            <a:ext cx="7771680" cy="748080"/>
          </a:xfrm>
          <a:prstGeom prst="roundRect">
            <a:avLst>
              <a:gd name="adj" fmla="val 144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p:spPr>
        <p:style>
          <a:lnRef idx="0">
            <a:scrgbClr r="0" g="0" b="0"/>
          </a:lnRef>
          <a:fillRef idx="0">
            <a:scrgbClr r="0" g="0" b="0"/>
          </a:fillRef>
          <a:effectRef idx="2">
            <a:scrgbClr r="0" g="0" b="0"/>
          </a:effectRef>
          <a:fontRef idx="minor"/>
        </p:style>
        <p:txBody>
          <a:bodyPr lIns="122040" tIns="158760" rIns="122040" bIns="158400" anchor="ctr"/>
          <a:lstStyle/>
          <a:p>
            <a:pPr>
              <a:lnSpc>
                <a:spcPct val="90000"/>
              </a:lnSpc>
            </a:pPr>
            <a:r>
              <a:rPr lang="en-US" sz="3200" b="1" strike="noStrike">
                <a:solidFill>
                  <a:srgbClr val="333399"/>
                </a:solidFill>
                <a:latin typeface="Trebuchet MS"/>
                <a:ea typeface="DejaVu Sans"/>
              </a:rPr>
              <a:t>Is It Possible To Teach Service Science?</a:t>
            </a:r>
            <a:endParaRPr/>
          </a:p>
        </p:txBody>
      </p:sp>
      <p:sp>
        <p:nvSpPr>
          <p:cNvPr id="116" name="CustomShape 2"/>
          <p:cNvSpPr/>
          <p:nvPr/>
        </p:nvSpPr>
        <p:spPr>
          <a:xfrm>
            <a:off x="1907640" y="2349000"/>
            <a:ext cx="5839920" cy="1751760"/>
          </a:xfrm>
          <a:prstGeom prst="roundRect">
            <a:avLst>
              <a:gd name="adj" fmla="val 14400"/>
            </a:avLst>
          </a:prstGeom>
          <a:gradFill>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3">
            <a:scrgbClr r="0" g="0" b="0"/>
          </a:effectRef>
          <a:fontRef idx="minor"/>
        </p:style>
        <p:txBody>
          <a:bodyPr lIns="102960" tIns="137160" rIns="102960" bIns="136800" anchor="ctr"/>
          <a:lstStyle/>
          <a:p>
            <a:r>
              <a:rPr lang="en-US" sz="2700" strike="noStrike">
                <a:solidFill>
                  <a:srgbClr val="333399"/>
                </a:solidFill>
                <a:latin typeface="Trebuchet MS"/>
                <a:ea typeface="DejaVu Sans"/>
              </a:rPr>
              <a:t>© Leonard Walletzký</a:t>
            </a:r>
            <a:endParaRPr/>
          </a:p>
          <a:p>
            <a:pPr algn="ctr">
              <a:lnSpc>
                <a:spcPct val="90000"/>
              </a:lnSpc>
            </a:pPr>
            <a:endParaRPr/>
          </a:p>
        </p:txBody>
      </p:sp>
      <p:sp>
        <p:nvSpPr>
          <p:cNvPr id="117" name="CustomShape 3"/>
          <p:cNvSpPr/>
          <p:nvPr/>
        </p:nvSpPr>
        <p:spPr>
          <a:xfrm>
            <a:off x="611640" y="1316880"/>
            <a:ext cx="7771680" cy="724680"/>
          </a:xfrm>
          <a:prstGeom prst="roundRect">
            <a:avLst>
              <a:gd name="adj" fmla="val 14400"/>
            </a:avLst>
          </a:prstGeom>
          <a:solidFill>
            <a:srgbClr val="FFCC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p:spPr>
        <p:style>
          <a:lnRef idx="0">
            <a:scrgbClr r="0" g="0" b="0"/>
          </a:lnRef>
          <a:fillRef idx="0">
            <a:scrgbClr r="0" g="0" b="0"/>
          </a:fillRef>
          <a:effectRef idx="2">
            <a:scrgbClr r="0" g="0" b="0"/>
          </a:effectRef>
          <a:fontRef idx="minor"/>
        </p:style>
        <p:txBody>
          <a:bodyPr lIns="118080" tIns="153360" rIns="118080" bIns="153720" anchor="ctr"/>
          <a:lstStyle/>
          <a:p>
            <a:pPr>
              <a:lnSpc>
                <a:spcPct val="90000"/>
              </a:lnSpc>
            </a:pPr>
            <a:r>
              <a:rPr lang="en-US" sz="3100" b="1" strike="noStrike">
                <a:solidFill>
                  <a:srgbClr val="333399"/>
                </a:solidFill>
                <a:latin typeface="Trebuchet MS"/>
                <a:ea typeface="DejaVu Sans"/>
              </a:rPr>
              <a:t>PA194 - Introduction to Service Science</a:t>
            </a: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US" dirty="0" smtClean="0"/>
              <a:t>Work of informatics</a:t>
            </a:r>
            <a:r>
              <a:rPr lang="cs-CZ" dirty="0" smtClean="0"/>
              <a:t> specialists</a:t>
            </a:r>
            <a:r>
              <a:rPr lang="en-US" dirty="0" smtClean="0"/>
              <a:t> is about work with information</a:t>
            </a:r>
          </a:p>
          <a:p>
            <a:pPr lvl="2"/>
            <a:r>
              <a:rPr lang="en-US" dirty="0" smtClean="0"/>
              <a:t>Do they know all semantics and consequences?</a:t>
            </a:r>
          </a:p>
          <a:p>
            <a:r>
              <a:rPr lang="en-US" dirty="0" err="1" smtClean="0"/>
              <a:t>SeS</a:t>
            </a:r>
            <a:r>
              <a:rPr lang="en-US" dirty="0" smtClean="0"/>
              <a:t> is the reaction to </a:t>
            </a:r>
            <a:r>
              <a:rPr lang="cs-CZ" dirty="0" err="1" smtClean="0"/>
              <a:t>one</a:t>
            </a:r>
            <a:r>
              <a:rPr lang="cs-CZ" dirty="0" smtClean="0"/>
              <a:t> </a:t>
            </a:r>
            <a:r>
              <a:rPr lang="cs-CZ" dirty="0" err="1" smtClean="0"/>
              <a:t>serious</a:t>
            </a:r>
            <a:r>
              <a:rPr lang="cs-CZ" dirty="0" smtClean="0"/>
              <a:t> </a:t>
            </a:r>
            <a:r>
              <a:rPr lang="en-US" dirty="0" smtClean="0"/>
              <a:t>problem </a:t>
            </a:r>
            <a:r>
              <a:rPr lang="en-US" dirty="0" smtClean="0"/>
              <a:t>on IT </a:t>
            </a:r>
            <a:r>
              <a:rPr lang="en-US" dirty="0" smtClean="0"/>
              <a:t>market</a:t>
            </a:r>
            <a:endParaRPr lang="en-US" dirty="0"/>
          </a:p>
        </p:txBody>
      </p:sp>
      <p:sp>
        <p:nvSpPr>
          <p:cNvPr id="2" name="Nadpis 1"/>
          <p:cNvSpPr>
            <a:spLocks noGrp="1"/>
          </p:cNvSpPr>
          <p:nvPr>
            <p:ph type="title"/>
          </p:nvPr>
        </p:nvSpPr>
        <p:spPr/>
        <p:txBody>
          <a:bodyPr/>
          <a:lstStyle/>
          <a:p>
            <a:r>
              <a:rPr lang="en-US" dirty="0" smtClean="0"/>
              <a:t>Relation to information</a:t>
            </a:r>
            <a:endParaRPr lang="en-US" dirty="0"/>
          </a:p>
        </p:txBody>
      </p:sp>
    </p:spTree>
    <p:extLst>
      <p:ext uri="{BB962C8B-B14F-4D97-AF65-F5344CB8AC3E}">
        <p14:creationId xmlns:p14="http://schemas.microsoft.com/office/powerpoint/2010/main" val="24168571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smtClean="0"/>
              <a:t>Status</a:t>
            </a:r>
            <a:endParaRPr lang="en-US" dirty="0" smtClean="0"/>
          </a:p>
          <a:p>
            <a:pPr lvl="1"/>
            <a:r>
              <a:rPr lang="en-US" dirty="0" smtClean="0"/>
              <a:t>Organization has a problem</a:t>
            </a:r>
          </a:p>
          <a:p>
            <a:pPr lvl="1"/>
            <a:r>
              <a:rPr lang="en-US" dirty="0" smtClean="0"/>
              <a:t>This problem can be solved by a IT solution (tools)</a:t>
            </a:r>
          </a:p>
          <a:p>
            <a:pPr lvl="1"/>
            <a:r>
              <a:rPr lang="en-US" dirty="0" smtClean="0"/>
              <a:t>There is a lot of IT companies able to supply this kind of solution</a:t>
            </a:r>
          </a:p>
          <a:p>
            <a:r>
              <a:rPr lang="en-US" dirty="0" smtClean="0"/>
              <a:t>Questions</a:t>
            </a:r>
          </a:p>
          <a:p>
            <a:pPr lvl="1"/>
            <a:r>
              <a:rPr lang="en-US" dirty="0" smtClean="0"/>
              <a:t>How would IT </a:t>
            </a:r>
            <a:r>
              <a:rPr lang="cs-CZ" dirty="0" smtClean="0"/>
              <a:t>expert</a:t>
            </a:r>
            <a:r>
              <a:rPr lang="en-US" dirty="0" smtClean="0"/>
              <a:t> recognize the right identification of customer‘s problem?</a:t>
            </a:r>
          </a:p>
          <a:p>
            <a:pPr lvl="1"/>
            <a:r>
              <a:rPr lang="en-US" dirty="0" smtClean="0"/>
              <a:t>How does customer recognize the IT </a:t>
            </a:r>
            <a:r>
              <a:rPr lang="cs-CZ" dirty="0" smtClean="0"/>
              <a:t>expert</a:t>
            </a:r>
            <a:r>
              <a:rPr lang="en-US" dirty="0" smtClean="0"/>
              <a:t> offers the right solution for his company?</a:t>
            </a:r>
          </a:p>
          <a:p>
            <a:endParaRPr lang="en-US" dirty="0"/>
          </a:p>
        </p:txBody>
      </p:sp>
      <p:sp>
        <p:nvSpPr>
          <p:cNvPr id="2" name="Nadpis 1"/>
          <p:cNvSpPr>
            <a:spLocks noGrp="1"/>
          </p:cNvSpPr>
          <p:nvPr>
            <p:ph type="title"/>
          </p:nvPr>
        </p:nvSpPr>
        <p:spPr/>
        <p:txBody>
          <a:bodyPr/>
          <a:lstStyle/>
          <a:p>
            <a:r>
              <a:rPr lang="cs-CZ" dirty="0" err="1" smtClean="0"/>
              <a:t>Example</a:t>
            </a:r>
            <a:r>
              <a:rPr lang="cs-CZ" dirty="0" smtClean="0"/>
              <a:t> </a:t>
            </a:r>
            <a:r>
              <a:rPr lang="cs-CZ" dirty="0" err="1" smtClean="0"/>
              <a:t>of</a:t>
            </a:r>
            <a:r>
              <a:rPr lang="cs-CZ" dirty="0" smtClean="0"/>
              <a:t> </a:t>
            </a:r>
            <a:r>
              <a:rPr lang="cs-CZ" dirty="0" err="1" smtClean="0"/>
              <a:t>the</a:t>
            </a:r>
            <a:r>
              <a:rPr lang="cs-CZ" dirty="0" smtClean="0"/>
              <a:t> </a:t>
            </a:r>
            <a:r>
              <a:rPr lang="cs-CZ" dirty="0" err="1" smtClean="0"/>
              <a:t>problem</a:t>
            </a:r>
            <a:endParaRPr lang="en-US" dirty="0"/>
          </a:p>
        </p:txBody>
      </p:sp>
    </p:spTree>
    <p:extLst>
      <p:ext uri="{BB962C8B-B14F-4D97-AF65-F5344CB8AC3E}">
        <p14:creationId xmlns:p14="http://schemas.microsoft.com/office/powerpoint/2010/main" val="3903714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US" dirty="0" smtClean="0"/>
              <a:t>To be able to answer both questions we need:</a:t>
            </a:r>
          </a:p>
          <a:p>
            <a:pPr lvl="1"/>
            <a:r>
              <a:rPr lang="en-US" dirty="0" smtClean="0"/>
              <a:t>IT expert that has knowledge from both sides</a:t>
            </a:r>
          </a:p>
          <a:p>
            <a:pPr lvl="2"/>
            <a:r>
              <a:rPr lang="en-US" dirty="0" smtClean="0"/>
              <a:t>Is able to analyze problem on customer‘s side</a:t>
            </a:r>
          </a:p>
          <a:p>
            <a:pPr lvl="2"/>
            <a:r>
              <a:rPr lang="en-US" dirty="0" smtClean="0"/>
              <a:t>He knows proper IT tools</a:t>
            </a:r>
          </a:p>
          <a:p>
            <a:pPr lvl="2"/>
            <a:r>
              <a:rPr lang="en-US" dirty="0" smtClean="0"/>
              <a:t>Has multidisciplinary knowledge</a:t>
            </a:r>
          </a:p>
          <a:p>
            <a:pPr lvl="1"/>
            <a:r>
              <a:rPr lang="en-US" dirty="0" smtClean="0"/>
              <a:t>IT expert is able to act on any side of the market (customer or supplier)</a:t>
            </a:r>
            <a:endParaRPr lang="cs-CZ" dirty="0" smtClean="0"/>
          </a:p>
          <a:p>
            <a:r>
              <a:rPr lang="cs-CZ" dirty="0" err="1" smtClean="0"/>
              <a:t>This</a:t>
            </a:r>
            <a:r>
              <a:rPr lang="cs-CZ" dirty="0" smtClean="0"/>
              <a:t> expert </a:t>
            </a:r>
            <a:r>
              <a:rPr lang="cs-CZ" dirty="0" err="1" smtClean="0"/>
              <a:t>shoud</a:t>
            </a:r>
            <a:r>
              <a:rPr lang="cs-CZ" dirty="0" smtClean="0"/>
              <a:t> </a:t>
            </a:r>
            <a:r>
              <a:rPr lang="cs-CZ" dirty="0" err="1" smtClean="0"/>
              <a:t>be</a:t>
            </a:r>
            <a:r>
              <a:rPr lang="cs-CZ" dirty="0" smtClean="0"/>
              <a:t> a </a:t>
            </a:r>
            <a:r>
              <a:rPr lang="cs-CZ" dirty="0" err="1" smtClean="0"/>
              <a:t>Service</a:t>
            </a:r>
            <a:r>
              <a:rPr lang="cs-CZ" dirty="0" smtClean="0"/>
              <a:t> Science </a:t>
            </a:r>
            <a:r>
              <a:rPr lang="cs-CZ" dirty="0" err="1" smtClean="0"/>
              <a:t>educated</a:t>
            </a:r>
            <a:endParaRPr lang="en-US" dirty="0" smtClean="0"/>
          </a:p>
        </p:txBody>
      </p:sp>
      <p:sp>
        <p:nvSpPr>
          <p:cNvPr id="2" name="Nadpis 1"/>
          <p:cNvSpPr>
            <a:spLocks noGrp="1"/>
          </p:cNvSpPr>
          <p:nvPr>
            <p:ph type="title"/>
          </p:nvPr>
        </p:nvSpPr>
        <p:spPr/>
        <p:txBody>
          <a:bodyPr>
            <a:normAutofit/>
          </a:bodyPr>
          <a:lstStyle/>
          <a:p>
            <a:r>
              <a:rPr lang="en-US" dirty="0" smtClean="0"/>
              <a:t>Solution of </a:t>
            </a:r>
            <a:r>
              <a:rPr lang="en-US" dirty="0" smtClean="0"/>
              <a:t>problem</a:t>
            </a:r>
            <a:endParaRPr lang="en-US" dirty="0"/>
          </a:p>
        </p:txBody>
      </p:sp>
    </p:spTree>
    <p:extLst>
      <p:ext uri="{BB962C8B-B14F-4D97-AF65-F5344CB8AC3E}">
        <p14:creationId xmlns:p14="http://schemas.microsoft.com/office/powerpoint/2010/main" val="7417562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342900" lvl="1" indent="-342900">
              <a:buFont typeface="Arial" panose="020B0604020202020204" pitchFamily="34" charset="0"/>
              <a:buChar char="•"/>
            </a:pPr>
            <a:r>
              <a:rPr lang="en-US" dirty="0" smtClean="0"/>
              <a:t>Service Science means curricula, training, and research programs that are designed to teach individuals to apply scientific, engineering, and management disciplines that integrate elements of computer science, operation research, industrial engineering, business strategy, management sciences, and social and legal sciences, in order to encourage innovation in how organizations create value for customers and shareholders that could not be achieved through such disciplines working in isolation. (U.S. National Innovation Investment Act, 2007)</a:t>
            </a:r>
          </a:p>
          <a:p>
            <a:endParaRPr lang="en-US" dirty="0"/>
          </a:p>
        </p:txBody>
      </p:sp>
      <p:sp>
        <p:nvSpPr>
          <p:cNvPr id="2" name="Nadpis 1"/>
          <p:cNvSpPr>
            <a:spLocks noGrp="1"/>
          </p:cNvSpPr>
          <p:nvPr>
            <p:ph type="title"/>
          </p:nvPr>
        </p:nvSpPr>
        <p:spPr/>
        <p:txBody>
          <a:bodyPr>
            <a:normAutofit fontScale="90000"/>
          </a:bodyPr>
          <a:lstStyle/>
          <a:p>
            <a:r>
              <a:rPr lang="cs-CZ" dirty="0" err="1" smtClean="0"/>
              <a:t>What</a:t>
            </a:r>
            <a:r>
              <a:rPr lang="cs-CZ" dirty="0" smtClean="0"/>
              <a:t> (dam) </a:t>
            </a:r>
            <a:r>
              <a:rPr lang="cs-CZ" dirty="0" err="1" smtClean="0"/>
              <a:t>is</a:t>
            </a:r>
            <a:r>
              <a:rPr lang="cs-CZ" dirty="0" smtClean="0"/>
              <a:t> </a:t>
            </a:r>
            <a:r>
              <a:rPr lang="cs-CZ" dirty="0" err="1" smtClean="0"/>
              <a:t>the</a:t>
            </a:r>
            <a:r>
              <a:rPr lang="cs-CZ" dirty="0" smtClean="0"/>
              <a:t> </a:t>
            </a:r>
            <a:r>
              <a:rPr lang="cs-CZ" dirty="0" err="1" smtClean="0"/>
              <a:t>Service</a:t>
            </a:r>
            <a:r>
              <a:rPr lang="cs-CZ" dirty="0" smtClean="0"/>
              <a:t> Science?</a:t>
            </a:r>
            <a:endParaRPr lang="en-US" dirty="0"/>
          </a:p>
        </p:txBody>
      </p:sp>
    </p:spTree>
    <p:extLst>
      <p:ext uri="{BB962C8B-B14F-4D97-AF65-F5344CB8AC3E}">
        <p14:creationId xmlns:p14="http://schemas.microsoft.com/office/powerpoint/2010/main" val="3049905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499864088"/>
              </p:ext>
            </p:extLst>
          </p:nvPr>
        </p:nvGraphicFramePr>
        <p:xfrm>
          <a:off x="846996" y="1916832"/>
          <a:ext cx="7848872" cy="38884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Obdélník 1"/>
          <p:cNvSpPr/>
          <p:nvPr/>
        </p:nvSpPr>
        <p:spPr>
          <a:xfrm>
            <a:off x="745986" y="997065"/>
            <a:ext cx="7827963" cy="647700"/>
          </a:xfrm>
          <a:prstGeom prst="rect">
            <a:avLst/>
          </a:prstGeom>
        </p:spPr>
        <p:txBody>
          <a:bodyPr vert="horz" lIns="91440" tIns="45720" rIns="91440" bIns="45720" rtlCol="0" anchor="ctr">
            <a:normAutofit fontScale="92500" lnSpcReduction="20000"/>
          </a:bodyPr>
          <a:lstStyle/>
          <a:p>
            <a:pPr algn="ctr">
              <a:spcBef>
                <a:spcPct val="0"/>
              </a:spcBef>
            </a:pPr>
            <a:r>
              <a:rPr lang="cs-CZ" sz="4400" dirty="0" err="1">
                <a:latin typeface="+mj-lt"/>
                <a:ea typeface="+mj-ea"/>
                <a:cs typeface="+mj-cs"/>
              </a:rPr>
              <a:t>Multidisciplinarity</a:t>
            </a:r>
            <a:endParaRPr lang="cs-CZ" sz="4400" dirty="0">
              <a:latin typeface="+mj-lt"/>
              <a:ea typeface="+mj-ea"/>
              <a:cs typeface="+mj-cs"/>
            </a:endParaRPr>
          </a:p>
        </p:txBody>
      </p:sp>
    </p:spTree>
    <p:extLst>
      <p:ext uri="{BB962C8B-B14F-4D97-AF65-F5344CB8AC3E}">
        <p14:creationId xmlns:p14="http://schemas.microsoft.com/office/powerpoint/2010/main" val="24713458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57710837"/>
              </p:ext>
            </p:extLst>
          </p:nvPr>
        </p:nvGraphicFramePr>
        <p:xfrm>
          <a:off x="4166654" y="2924944"/>
          <a:ext cx="936104"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extLst>
              <p:ext uri="{D42A27DB-BD31-4B8C-83A1-F6EECF244321}">
                <p14:modId xmlns:p14="http://schemas.microsoft.com/office/powerpoint/2010/main" val="3072016957"/>
              </p:ext>
            </p:extLst>
          </p:nvPr>
        </p:nvGraphicFramePr>
        <p:xfrm>
          <a:off x="3154363" y="2235200"/>
          <a:ext cx="2879725" cy="6889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 7"/>
          <p:cNvGraphicFramePr/>
          <p:nvPr>
            <p:extLst>
              <p:ext uri="{D42A27DB-BD31-4B8C-83A1-F6EECF244321}">
                <p14:modId xmlns:p14="http://schemas.microsoft.com/office/powerpoint/2010/main" val="2330779526"/>
              </p:ext>
            </p:extLst>
          </p:nvPr>
        </p:nvGraphicFramePr>
        <p:xfrm>
          <a:off x="5076056" y="3284984"/>
          <a:ext cx="2808312" cy="230425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9" name="Diagram 8"/>
          <p:cNvGraphicFramePr/>
          <p:nvPr>
            <p:extLst>
              <p:ext uri="{D42A27DB-BD31-4B8C-83A1-F6EECF244321}">
                <p14:modId xmlns:p14="http://schemas.microsoft.com/office/powerpoint/2010/main" val="744948362"/>
              </p:ext>
            </p:extLst>
          </p:nvPr>
        </p:nvGraphicFramePr>
        <p:xfrm>
          <a:off x="3131840" y="1412776"/>
          <a:ext cx="2736304" cy="98473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3" name="Obdélník 2"/>
          <p:cNvSpPr/>
          <p:nvPr/>
        </p:nvSpPr>
        <p:spPr>
          <a:xfrm>
            <a:off x="720725" y="944538"/>
            <a:ext cx="7827963" cy="647700"/>
          </a:xfrm>
          <a:prstGeom prst="rect">
            <a:avLst/>
          </a:prstGeom>
        </p:spPr>
        <p:txBody>
          <a:bodyPr vert="horz" lIns="91440" tIns="45720" rIns="91440" bIns="45720" rtlCol="0" anchor="ctr">
            <a:normAutofit fontScale="92500" lnSpcReduction="20000"/>
          </a:bodyPr>
          <a:lstStyle/>
          <a:p>
            <a:pPr algn="ctr">
              <a:spcBef>
                <a:spcPct val="0"/>
              </a:spcBef>
            </a:pPr>
            <a:r>
              <a:rPr lang="en-US" sz="4400" dirty="0" smtClean="0">
                <a:latin typeface="+mj-lt"/>
                <a:ea typeface="+mj-ea"/>
                <a:cs typeface="+mj-cs"/>
              </a:rPr>
              <a:t>T – shape professionals</a:t>
            </a:r>
            <a:endParaRPr lang="en-US" sz="4400" dirty="0">
              <a:latin typeface="+mj-lt"/>
              <a:ea typeface="+mj-ea"/>
              <a:cs typeface="+mj-cs"/>
            </a:endParaRPr>
          </a:p>
        </p:txBody>
      </p:sp>
    </p:spTree>
    <p:extLst>
      <p:ext uri="{BB962C8B-B14F-4D97-AF65-F5344CB8AC3E}">
        <p14:creationId xmlns:p14="http://schemas.microsoft.com/office/powerpoint/2010/main" val="38988156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datum 5"/>
          <p:cNvSpPr>
            <a:spLocks noGrp="1"/>
          </p:cNvSpPr>
          <p:nvPr>
            <p:ph type="dt" sz="half" idx="10"/>
          </p:nvPr>
        </p:nvSpPr>
        <p:spPr>
          <a:xfrm>
            <a:off x="7010400" y="6356350"/>
            <a:ext cx="2133600" cy="365125"/>
          </a:xfrm>
          <a:prstGeom prst="rect">
            <a:avLst/>
          </a:prstGeom>
        </p:spPr>
        <p:txBody>
          <a:bodyPr/>
          <a:lstStyle/>
          <a:p>
            <a:r>
              <a:rPr lang="cs-CZ" altLang="cs-CZ"/>
              <a:t>17.10.2012</a:t>
            </a:r>
            <a:endParaRPr lang="en-US" altLang="cs-CZ"/>
          </a:p>
        </p:txBody>
      </p:sp>
      <p:sp>
        <p:nvSpPr>
          <p:cNvPr id="9" name="Zástupný symbol pro zápatí 4"/>
          <p:cNvSpPr>
            <a:spLocks noGrp="1"/>
          </p:cNvSpPr>
          <p:nvPr>
            <p:ph type="ftr" sz="quarter" idx="11"/>
          </p:nvPr>
        </p:nvSpPr>
        <p:spPr/>
        <p:txBody>
          <a:bodyPr/>
          <a:lstStyle/>
          <a:p>
            <a:r>
              <a:rPr lang="cs-CZ" altLang="cs-CZ"/>
              <a:t>Jaroslav Zeleny, IBM Czech Republic</a:t>
            </a:r>
            <a:endParaRPr lang="en-US" altLang="cs-CZ"/>
          </a:p>
        </p:txBody>
      </p:sp>
      <p:sp>
        <p:nvSpPr>
          <p:cNvPr id="8" name="Zástupný symbol pro číslo snímku 3"/>
          <p:cNvSpPr>
            <a:spLocks noGrp="1"/>
          </p:cNvSpPr>
          <p:nvPr>
            <p:ph type="sldNum" sz="quarter" idx="12"/>
          </p:nvPr>
        </p:nvSpPr>
        <p:spPr/>
        <p:txBody>
          <a:bodyPr/>
          <a:lstStyle/>
          <a:p>
            <a:fld id="{5BC915D8-86E3-48C0-8C26-5443D7FA9902}" type="slidenum">
              <a:rPr lang="en-US" altLang="cs-CZ"/>
              <a:pPr/>
              <a:t>16</a:t>
            </a:fld>
            <a:endParaRPr lang="en-US" altLang="cs-CZ"/>
          </a:p>
        </p:txBody>
      </p:sp>
      <p:sp>
        <p:nvSpPr>
          <p:cNvPr id="4003848" name="Freeform 8"/>
          <p:cNvSpPr>
            <a:spLocks/>
          </p:cNvSpPr>
          <p:nvPr/>
        </p:nvSpPr>
        <p:spPr bwMode="auto">
          <a:xfrm>
            <a:off x="9364663" y="3484563"/>
            <a:ext cx="0" cy="384175"/>
          </a:xfrm>
          <a:custGeom>
            <a:avLst/>
            <a:gdLst>
              <a:gd name="T0" fmla="*/ 605 h 605"/>
              <a:gd name="T1" fmla="*/ 0 h 605"/>
            </a:gdLst>
            <a:ahLst/>
            <a:cxnLst>
              <a:cxn ang="0">
                <a:pos x="0" y="T0"/>
              </a:cxn>
              <a:cxn ang="0">
                <a:pos x="0" y="T1"/>
              </a:cxn>
            </a:cxnLst>
            <a:rect l="0" t="0" r="r" b="b"/>
            <a:pathLst>
              <a:path h="605">
                <a:moveTo>
                  <a:pt x="0" y="605"/>
                </a:moveTo>
                <a:lnTo>
                  <a:pt x="0" y="0"/>
                </a:lnTo>
              </a:path>
            </a:pathLst>
          </a:custGeom>
          <a:noFill/>
          <a:ln w="3174">
            <a:solidFill>
              <a:srgbClr val="7888FA"/>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03846" name="Freeform 6"/>
          <p:cNvSpPr>
            <a:spLocks/>
          </p:cNvSpPr>
          <p:nvPr/>
        </p:nvSpPr>
        <p:spPr bwMode="auto">
          <a:xfrm>
            <a:off x="1217613" y="3630613"/>
            <a:ext cx="0" cy="234950"/>
          </a:xfrm>
          <a:custGeom>
            <a:avLst/>
            <a:gdLst>
              <a:gd name="T0" fmla="*/ 0 h 369"/>
              <a:gd name="T1" fmla="*/ 369 h 369"/>
            </a:gdLst>
            <a:ahLst/>
            <a:cxnLst>
              <a:cxn ang="0">
                <a:pos x="0" y="T0"/>
              </a:cxn>
              <a:cxn ang="0">
                <a:pos x="0" y="T1"/>
              </a:cxn>
            </a:cxnLst>
            <a:rect l="0" t="0" r="r" b="b"/>
            <a:pathLst>
              <a:path h="369">
                <a:moveTo>
                  <a:pt x="0" y="0"/>
                </a:moveTo>
                <a:lnTo>
                  <a:pt x="0" y="369"/>
                </a:lnTo>
              </a:path>
            </a:pathLst>
          </a:custGeom>
          <a:noFill/>
          <a:ln w="95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03850" name="Rectangle 10"/>
          <p:cNvSpPr>
            <a:spLocks noChangeArrowheads="1"/>
          </p:cNvSpPr>
          <p:nvPr/>
        </p:nvSpPr>
        <p:spPr bwMode="auto">
          <a:xfrm>
            <a:off x="-222250" y="2989263"/>
            <a:ext cx="9144000" cy="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003851" name="Rectangle 11"/>
          <p:cNvSpPr>
            <a:spLocks noChangeArrowheads="1"/>
          </p:cNvSpPr>
          <p:nvPr/>
        </p:nvSpPr>
        <p:spPr bwMode="auto">
          <a:xfrm>
            <a:off x="227013" y="609600"/>
            <a:ext cx="8105775" cy="48895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spcAft>
                <a:spcPct val="0"/>
              </a:spcAft>
              <a:buClrTx/>
              <a:buFontTx/>
              <a:buNone/>
            </a:pPr>
            <a:r>
              <a:rPr lang="en-US" altLang="cs-CZ" sz="2600" b="0">
                <a:solidFill>
                  <a:srgbClr val="7888FA"/>
                </a:solidFill>
              </a:rPr>
              <a:t>Growing interest and engagement in SSME worldwide</a:t>
            </a:r>
            <a:endParaRPr lang="en-US" altLang="cs-CZ" sz="1800" b="0">
              <a:solidFill>
                <a:schemeClr val="tx1"/>
              </a:solidFill>
            </a:endParaRPr>
          </a:p>
        </p:txBody>
      </p:sp>
      <p:pic>
        <p:nvPicPr>
          <p:cNvPr id="4003853"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85800"/>
            <a:ext cx="8534400" cy="564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03855" name="Text Box 15"/>
          <p:cNvSpPr txBox="1">
            <a:spLocks noChangeArrowheads="1"/>
          </p:cNvSpPr>
          <p:nvPr/>
        </p:nvSpPr>
        <p:spPr bwMode="auto">
          <a:xfrm>
            <a:off x="838200" y="5486400"/>
            <a:ext cx="7239000" cy="749300"/>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a:spcBef>
                <a:spcPct val="0"/>
              </a:spcBef>
              <a:spcAft>
                <a:spcPct val="0"/>
              </a:spcAft>
              <a:defRPr>
                <a:solidFill>
                  <a:schemeClr val="tx1"/>
                </a:solidFill>
                <a:latin typeface="Arial" pitchFamily="34" charset="0"/>
                <a:cs typeface="Arial" pitchFamily="34" charset="0"/>
              </a:defRPr>
            </a:lvl1pPr>
            <a:lvl2pPr algn="l">
              <a:spcBef>
                <a:spcPct val="0"/>
              </a:spcBef>
              <a:spcAft>
                <a:spcPct val="0"/>
              </a:spcAft>
              <a:defRPr>
                <a:solidFill>
                  <a:schemeClr val="tx1"/>
                </a:solidFill>
                <a:latin typeface="Arial" pitchFamily="34" charset="0"/>
                <a:cs typeface="Arial" pitchFamily="34" charset="0"/>
              </a:defRPr>
            </a:lvl2pPr>
            <a:lvl3pPr algn="l">
              <a:spcBef>
                <a:spcPct val="0"/>
              </a:spcBef>
              <a:spcAft>
                <a:spcPct val="0"/>
              </a:spcAft>
              <a:defRPr>
                <a:solidFill>
                  <a:schemeClr val="tx1"/>
                </a:solidFill>
                <a:latin typeface="Arial" pitchFamily="34" charset="0"/>
                <a:cs typeface="Arial" pitchFamily="34" charset="0"/>
              </a:defRPr>
            </a:lvl3pPr>
            <a:lvl4pPr algn="l">
              <a:spcBef>
                <a:spcPct val="0"/>
              </a:spcBef>
              <a:spcAft>
                <a:spcPct val="0"/>
              </a:spcAft>
              <a:defRPr>
                <a:solidFill>
                  <a:schemeClr val="tx1"/>
                </a:solidFill>
                <a:latin typeface="Arial" pitchFamily="34" charset="0"/>
                <a:cs typeface="Arial" pitchFamily="34" charset="0"/>
              </a:defRPr>
            </a:lvl4pPr>
            <a:lvl5pPr algn="l">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a:spcBef>
                <a:spcPct val="50000"/>
              </a:spcBef>
              <a:spcAft>
                <a:spcPct val="15000"/>
              </a:spcAft>
            </a:pPr>
            <a:r>
              <a:rPr lang="cs-CZ" altLang="cs-CZ" sz="2400"/>
              <a:t>Over 230 universities worlwide are offering SSME curricula and courses</a:t>
            </a:r>
          </a:p>
        </p:txBody>
      </p:sp>
    </p:spTree>
    <p:extLst>
      <p:ext uri="{BB962C8B-B14F-4D97-AF65-F5344CB8AC3E}">
        <p14:creationId xmlns:p14="http://schemas.microsoft.com/office/powerpoint/2010/main" val="8066056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3059" name="Rectangle 3"/>
          <p:cNvSpPr>
            <a:spLocks noGrp="1" noChangeArrowheads="1"/>
          </p:cNvSpPr>
          <p:nvPr>
            <p:ph idx="1"/>
          </p:nvPr>
        </p:nvSpPr>
        <p:spPr>
          <a:xfrm>
            <a:off x="685800" y="457200"/>
            <a:ext cx="8229600" cy="5867400"/>
          </a:xfrm>
        </p:spPr>
        <p:txBody>
          <a:bodyPr/>
          <a:lstStyle/>
          <a:p>
            <a:pPr>
              <a:lnSpc>
                <a:spcPct val="70000"/>
              </a:lnSpc>
            </a:pPr>
            <a:r>
              <a:rPr lang="en-US" altLang="cs-CZ" b="1">
                <a:solidFill>
                  <a:srgbClr val="0000FF"/>
                </a:solidFill>
              </a:rPr>
              <a:t>Samples of universities teaching SSME</a:t>
            </a:r>
            <a:r>
              <a:rPr lang="en-US" altLang="cs-CZ">
                <a:solidFill>
                  <a:srgbClr val="0000FF"/>
                </a:solidFill>
              </a:rPr>
              <a:t>.</a:t>
            </a:r>
            <a:r>
              <a:rPr lang="en-US" altLang="cs-CZ" sz="1800">
                <a:solidFill>
                  <a:srgbClr val="0000FF"/>
                </a:solidFill>
              </a:rPr>
              <a:t>  </a:t>
            </a:r>
            <a:endParaRPr lang="cs-CZ" altLang="cs-CZ" sz="1800">
              <a:solidFill>
                <a:srgbClr val="0000FF"/>
              </a:solidFill>
            </a:endParaRPr>
          </a:p>
          <a:p>
            <a:pPr>
              <a:lnSpc>
                <a:spcPct val="70000"/>
              </a:lnSpc>
            </a:pPr>
            <a:r>
              <a:rPr lang="en-US" altLang="cs-CZ" sz="1800">
                <a:solidFill>
                  <a:srgbClr val="0000FF"/>
                </a:solidFill>
              </a:rPr>
              <a:t>Note </a:t>
            </a:r>
            <a:r>
              <a:rPr lang="cs-CZ" altLang="cs-CZ" sz="1800">
                <a:solidFill>
                  <a:srgbClr val="0000FF"/>
                </a:solidFill>
              </a:rPr>
              <a:t> - </a:t>
            </a:r>
            <a:r>
              <a:rPr lang="en-US" altLang="cs-CZ" sz="1800">
                <a:solidFill>
                  <a:srgbClr val="0000FF"/>
                </a:solidFill>
              </a:rPr>
              <a:t>IBM doesn’t prescribe what to teach but rather </a:t>
            </a:r>
            <a:r>
              <a:rPr lang="cs-CZ" altLang="cs-CZ" sz="1800">
                <a:solidFill>
                  <a:srgbClr val="0000FF"/>
                </a:solidFill>
              </a:rPr>
              <a:t>As the result,</a:t>
            </a:r>
            <a:r>
              <a:rPr lang="en-US" altLang="cs-CZ" sz="1800">
                <a:solidFill>
                  <a:srgbClr val="0000FF"/>
                </a:solidFill>
              </a:rPr>
              <a:t> different universities are teaching SSME in different programs – some in Business, some in Engineering, some in IT Management</a:t>
            </a:r>
            <a:r>
              <a:rPr lang="en-US" altLang="cs-CZ" sz="1800" b="1">
                <a:solidFill>
                  <a:srgbClr val="0000FF"/>
                </a:solidFill>
              </a:rPr>
              <a:t>.</a:t>
            </a:r>
            <a:endParaRPr lang="cs-CZ" altLang="cs-CZ" sz="1800" b="1">
              <a:solidFill>
                <a:srgbClr val="0000FF"/>
              </a:solidFill>
            </a:endParaRPr>
          </a:p>
          <a:p>
            <a:pPr>
              <a:lnSpc>
                <a:spcPct val="70000"/>
              </a:lnSpc>
            </a:pPr>
            <a:r>
              <a:rPr lang="en-US" altLang="cs-CZ" sz="2000" b="1">
                <a:solidFill>
                  <a:srgbClr val="0000FF"/>
                </a:solidFill>
              </a:rPr>
              <a:t>US:</a:t>
            </a:r>
          </a:p>
          <a:p>
            <a:pPr lvl="1">
              <a:lnSpc>
                <a:spcPct val="90000"/>
              </a:lnSpc>
            </a:pPr>
            <a:r>
              <a:rPr lang="en-US" altLang="cs-CZ" sz="1800"/>
              <a:t>CMU – IT Service Mgmt (School of CS)</a:t>
            </a:r>
          </a:p>
          <a:p>
            <a:pPr lvl="1">
              <a:lnSpc>
                <a:spcPct val="90000"/>
              </a:lnSpc>
            </a:pPr>
            <a:r>
              <a:rPr lang="en-US" altLang="cs-CZ" sz="1800"/>
              <a:t>U Maryland – Business Marketing and Management</a:t>
            </a:r>
          </a:p>
          <a:p>
            <a:pPr lvl="1">
              <a:lnSpc>
                <a:spcPct val="90000"/>
              </a:lnSpc>
            </a:pPr>
            <a:r>
              <a:rPr lang="en-US" altLang="cs-CZ" sz="1800"/>
              <a:t>Arizona State – Service Marketing</a:t>
            </a:r>
          </a:p>
          <a:p>
            <a:pPr lvl="1">
              <a:lnSpc>
                <a:spcPct val="90000"/>
              </a:lnSpc>
            </a:pPr>
            <a:r>
              <a:rPr lang="en-US" altLang="cs-CZ" sz="1800"/>
              <a:t>Michigan Technology University – Service Systems Engineering</a:t>
            </a:r>
          </a:p>
          <a:p>
            <a:pPr lvl="1">
              <a:lnSpc>
                <a:spcPct val="90000"/>
              </a:lnSpc>
            </a:pPr>
            <a:r>
              <a:rPr lang="en-US" altLang="cs-CZ" sz="1800"/>
              <a:t>Missouri State – ITSC</a:t>
            </a:r>
          </a:p>
          <a:p>
            <a:pPr lvl="1">
              <a:lnSpc>
                <a:spcPct val="90000"/>
              </a:lnSpc>
            </a:pPr>
            <a:r>
              <a:rPr lang="en-US" altLang="cs-CZ" sz="1800"/>
              <a:t>NCSU – MBA Concentration in Service Science</a:t>
            </a:r>
          </a:p>
          <a:p>
            <a:pPr lvl="1">
              <a:lnSpc>
                <a:spcPct val="90000"/>
              </a:lnSpc>
            </a:pPr>
            <a:r>
              <a:rPr lang="en-US" altLang="cs-CZ" sz="1800"/>
              <a:t>Rochester Institute of Technology – MS Service Mgmt</a:t>
            </a:r>
          </a:p>
          <a:p>
            <a:pPr lvl="1">
              <a:lnSpc>
                <a:spcPct val="90000"/>
              </a:lnSpc>
            </a:pPr>
            <a:r>
              <a:rPr lang="en-US" altLang="cs-CZ" sz="1800"/>
              <a:t>UC Berkeley – OR and IS </a:t>
            </a:r>
          </a:p>
          <a:p>
            <a:pPr lvl="1">
              <a:lnSpc>
                <a:spcPct val="90000"/>
              </a:lnSpc>
            </a:pPr>
            <a:r>
              <a:rPr lang="en-US" altLang="cs-CZ" sz="1800"/>
              <a:t>Stevens Institute – Masters IT</a:t>
            </a:r>
          </a:p>
          <a:p>
            <a:pPr>
              <a:lnSpc>
                <a:spcPct val="70000"/>
              </a:lnSpc>
            </a:pPr>
            <a:r>
              <a:rPr lang="en-US" altLang="cs-CZ" sz="2000" b="1">
                <a:solidFill>
                  <a:srgbClr val="0000FF"/>
                </a:solidFill>
              </a:rPr>
              <a:t>LA</a:t>
            </a:r>
          </a:p>
          <a:p>
            <a:pPr lvl="1">
              <a:lnSpc>
                <a:spcPct val="90000"/>
              </a:lnSpc>
            </a:pPr>
            <a:r>
              <a:rPr lang="en-US" altLang="cs-CZ" sz="1800"/>
              <a:t>Universidad del Salvador, Argentina – Masters in Global Services</a:t>
            </a:r>
          </a:p>
          <a:p>
            <a:pPr lvl="1">
              <a:lnSpc>
                <a:spcPct val="90000"/>
              </a:lnSpc>
            </a:pPr>
            <a:r>
              <a:rPr lang="en-US" altLang="cs-CZ" sz="1800"/>
              <a:t>ITESM, Mexico – Service Management</a:t>
            </a:r>
          </a:p>
          <a:p>
            <a:pPr>
              <a:lnSpc>
                <a:spcPct val="70000"/>
              </a:lnSpc>
            </a:pPr>
            <a:endParaRPr lang="en-US" altLang="cs-CZ" sz="1400"/>
          </a:p>
          <a:p>
            <a:pPr>
              <a:lnSpc>
                <a:spcPct val="70000"/>
              </a:lnSpc>
            </a:pPr>
            <a:endParaRPr lang="cs-CZ" altLang="cs-CZ" sz="2000" b="1">
              <a:solidFill>
                <a:srgbClr val="0000FF"/>
              </a:solidFill>
            </a:endParaRPr>
          </a:p>
        </p:txBody>
      </p:sp>
      <p:sp>
        <p:nvSpPr>
          <p:cNvPr id="5" name="Zástupný symbol pro datum 5"/>
          <p:cNvSpPr>
            <a:spLocks noGrp="1"/>
          </p:cNvSpPr>
          <p:nvPr>
            <p:ph type="dt" sz="half" idx="10"/>
          </p:nvPr>
        </p:nvSpPr>
        <p:spPr>
          <a:xfrm>
            <a:off x="7010400" y="6356350"/>
            <a:ext cx="2133600" cy="365125"/>
          </a:xfrm>
          <a:prstGeom prst="rect">
            <a:avLst/>
          </a:prstGeom>
        </p:spPr>
        <p:txBody>
          <a:bodyPr/>
          <a:lstStyle/>
          <a:p>
            <a:r>
              <a:rPr lang="cs-CZ" altLang="cs-CZ"/>
              <a:t>17.10.2012</a:t>
            </a:r>
            <a:endParaRPr lang="en-US" altLang="cs-CZ"/>
          </a:p>
        </p:txBody>
      </p:sp>
      <p:sp>
        <p:nvSpPr>
          <p:cNvPr id="4" name="Zástupný symbol pro zápatí 4"/>
          <p:cNvSpPr>
            <a:spLocks noGrp="1"/>
          </p:cNvSpPr>
          <p:nvPr>
            <p:ph type="ftr" sz="quarter" idx="11"/>
          </p:nvPr>
        </p:nvSpPr>
        <p:spPr/>
        <p:txBody>
          <a:bodyPr/>
          <a:lstStyle/>
          <a:p>
            <a:r>
              <a:rPr lang="cs-CZ" altLang="cs-CZ"/>
              <a:t>Jaroslav Zeleny, IBM Czech Republic</a:t>
            </a:r>
            <a:endParaRPr lang="en-US" altLang="cs-CZ"/>
          </a:p>
        </p:txBody>
      </p:sp>
      <p:sp>
        <p:nvSpPr>
          <p:cNvPr id="3" name="Zástupný symbol pro číslo snímku 3"/>
          <p:cNvSpPr>
            <a:spLocks noGrp="1"/>
          </p:cNvSpPr>
          <p:nvPr>
            <p:ph type="sldNum" sz="quarter" idx="12"/>
          </p:nvPr>
        </p:nvSpPr>
        <p:spPr/>
        <p:txBody>
          <a:bodyPr/>
          <a:lstStyle/>
          <a:p>
            <a:fld id="{140B800C-E4D0-46C6-A51C-C50704627177}" type="slidenum">
              <a:rPr lang="en-US" altLang="cs-CZ"/>
              <a:pPr/>
              <a:t>17</a:t>
            </a:fld>
            <a:endParaRPr lang="en-US" altLang="cs-CZ"/>
          </a:p>
        </p:txBody>
      </p:sp>
    </p:spTree>
    <p:extLst>
      <p:ext uri="{BB962C8B-B14F-4D97-AF65-F5344CB8AC3E}">
        <p14:creationId xmlns:p14="http://schemas.microsoft.com/office/powerpoint/2010/main" val="32713921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083" name="Rectangle 3"/>
          <p:cNvSpPr>
            <a:spLocks noGrp="1" noChangeArrowheads="1"/>
          </p:cNvSpPr>
          <p:nvPr>
            <p:ph idx="1"/>
          </p:nvPr>
        </p:nvSpPr>
        <p:spPr>
          <a:xfrm>
            <a:off x="685800" y="685800"/>
            <a:ext cx="7775575" cy="5638800"/>
          </a:xfrm>
        </p:spPr>
        <p:txBody>
          <a:bodyPr/>
          <a:lstStyle/>
          <a:p>
            <a:pPr>
              <a:lnSpc>
                <a:spcPct val="60000"/>
              </a:lnSpc>
            </a:pPr>
            <a:r>
              <a:rPr lang="en-US" altLang="cs-CZ" sz="2000" b="1" dirty="0">
                <a:solidFill>
                  <a:srgbClr val="0000FF"/>
                </a:solidFill>
              </a:rPr>
              <a:t>EMEA: </a:t>
            </a:r>
          </a:p>
          <a:p>
            <a:pPr lvl="1">
              <a:lnSpc>
                <a:spcPct val="80000"/>
              </a:lnSpc>
            </a:pPr>
            <a:r>
              <a:rPr lang="en-US" altLang="cs-CZ" sz="1800" dirty="0"/>
              <a:t>University </a:t>
            </a:r>
            <a:r>
              <a:rPr lang="en-US" altLang="cs-CZ" sz="1800" dirty="0" err="1"/>
              <a:t>Execter</a:t>
            </a:r>
            <a:r>
              <a:rPr lang="en-US" altLang="cs-CZ" sz="1800" dirty="0"/>
              <a:t>, UK, MS Service </a:t>
            </a:r>
            <a:r>
              <a:rPr lang="en-US" altLang="cs-CZ" sz="1800" dirty="0" err="1"/>
              <a:t>Sci</a:t>
            </a:r>
            <a:r>
              <a:rPr lang="en-US" altLang="cs-CZ" sz="1800" dirty="0"/>
              <a:t> and </a:t>
            </a:r>
            <a:r>
              <a:rPr lang="en-US" altLang="cs-CZ" sz="1800" dirty="0" err="1"/>
              <a:t>Mgmt</a:t>
            </a:r>
            <a:endParaRPr lang="en-US" altLang="cs-CZ" sz="1800" dirty="0"/>
          </a:p>
          <a:p>
            <a:pPr lvl="1">
              <a:lnSpc>
                <a:spcPct val="80000"/>
              </a:lnSpc>
            </a:pPr>
            <a:r>
              <a:rPr lang="en-US" altLang="cs-CZ" sz="1800" dirty="0"/>
              <a:t>University of Manchester, MS Service Technology &amp; Innovation</a:t>
            </a:r>
          </a:p>
          <a:p>
            <a:pPr lvl="1">
              <a:lnSpc>
                <a:spcPct val="80000"/>
              </a:lnSpc>
            </a:pPr>
            <a:r>
              <a:rPr lang="en-US" altLang="cs-CZ" sz="1800" dirty="0" err="1"/>
              <a:t>Karlstads</a:t>
            </a:r>
            <a:r>
              <a:rPr lang="en-US" altLang="cs-CZ" sz="1800" dirty="0"/>
              <a:t> </a:t>
            </a:r>
            <a:r>
              <a:rPr lang="en-US" altLang="cs-CZ" sz="1800" dirty="0" err="1"/>
              <a:t>Universitet</a:t>
            </a:r>
            <a:r>
              <a:rPr lang="en-US" altLang="cs-CZ" sz="1800" dirty="0"/>
              <a:t>, Germany, MS CS, IT</a:t>
            </a:r>
          </a:p>
          <a:p>
            <a:pPr lvl="1">
              <a:lnSpc>
                <a:spcPct val="80000"/>
              </a:lnSpc>
            </a:pPr>
            <a:r>
              <a:rPr lang="en-US" altLang="cs-CZ" sz="1800" dirty="0" err="1"/>
              <a:t>Universitat</a:t>
            </a:r>
            <a:r>
              <a:rPr lang="en-US" altLang="cs-CZ" sz="1800" dirty="0"/>
              <a:t> </a:t>
            </a:r>
            <a:r>
              <a:rPr lang="en-US" altLang="cs-CZ" sz="1800" dirty="0" err="1"/>
              <a:t>Karlshrue</a:t>
            </a:r>
            <a:r>
              <a:rPr lang="en-US" altLang="cs-CZ" sz="1800" dirty="0"/>
              <a:t> </a:t>
            </a:r>
          </a:p>
          <a:p>
            <a:pPr lvl="1">
              <a:lnSpc>
                <a:spcPct val="80000"/>
              </a:lnSpc>
            </a:pPr>
            <a:r>
              <a:rPr lang="en-US" altLang="cs-CZ" sz="1800" dirty="0"/>
              <a:t>University of Porto, Portugal – Service </a:t>
            </a:r>
            <a:r>
              <a:rPr lang="en-US" altLang="cs-CZ" sz="1800" dirty="0" err="1"/>
              <a:t>Eng</a:t>
            </a:r>
            <a:r>
              <a:rPr lang="en-US" altLang="cs-CZ" sz="1800" dirty="0"/>
              <a:t> &amp; </a:t>
            </a:r>
            <a:r>
              <a:rPr lang="en-US" altLang="cs-CZ" sz="1800" dirty="0" err="1"/>
              <a:t>Mgmt</a:t>
            </a:r>
            <a:endParaRPr lang="en-US" altLang="cs-CZ" sz="1800" dirty="0"/>
          </a:p>
          <a:p>
            <a:pPr lvl="1">
              <a:lnSpc>
                <a:spcPct val="80000"/>
              </a:lnSpc>
            </a:pPr>
            <a:r>
              <a:rPr lang="en-US" altLang="cs-CZ" sz="1800" dirty="0"/>
              <a:t>University Trento – Organizational IS	</a:t>
            </a:r>
          </a:p>
          <a:p>
            <a:pPr lvl="1">
              <a:lnSpc>
                <a:spcPct val="80000"/>
              </a:lnSpc>
            </a:pPr>
            <a:r>
              <a:rPr lang="en-US" altLang="cs-CZ" sz="1800" dirty="0" err="1"/>
              <a:t>Scoula</a:t>
            </a:r>
            <a:r>
              <a:rPr lang="en-US" altLang="cs-CZ" sz="1800" dirty="0"/>
              <a:t> </a:t>
            </a:r>
            <a:r>
              <a:rPr lang="en-US" altLang="cs-CZ" sz="1800" dirty="0" err="1"/>
              <a:t>Superiore</a:t>
            </a:r>
            <a:r>
              <a:rPr lang="en-US" altLang="cs-CZ" sz="1800" dirty="0"/>
              <a:t> </a:t>
            </a:r>
            <a:r>
              <a:rPr lang="cs-CZ" altLang="cs-CZ" sz="1800" dirty="0"/>
              <a:t>S</a:t>
            </a:r>
            <a:r>
              <a:rPr lang="en-US" altLang="cs-CZ" sz="1800" dirty="0"/>
              <a:t>ant</a:t>
            </a:r>
            <a:r>
              <a:rPr lang="cs-CZ" altLang="cs-CZ" sz="1800" dirty="0"/>
              <a:t> </a:t>
            </a:r>
            <a:r>
              <a:rPr lang="en-US" altLang="cs-CZ" sz="1800" dirty="0"/>
              <a:t>Anna MAINS, Italy, MS Business</a:t>
            </a:r>
          </a:p>
          <a:p>
            <a:pPr lvl="1">
              <a:lnSpc>
                <a:spcPct val="80000"/>
              </a:lnSpc>
            </a:pPr>
            <a:r>
              <a:rPr lang="en-US" altLang="cs-CZ" sz="1800" dirty="0"/>
              <a:t>Helsinki Polytechnic Stadia, Master in Service </a:t>
            </a:r>
            <a:r>
              <a:rPr lang="en-US" altLang="cs-CZ" sz="1800" dirty="0" smtClean="0"/>
              <a:t>Management</a:t>
            </a:r>
            <a:endParaRPr lang="cs-CZ" altLang="cs-CZ" sz="1800" dirty="0" smtClean="0"/>
          </a:p>
          <a:p>
            <a:pPr lvl="1">
              <a:lnSpc>
                <a:spcPct val="80000"/>
              </a:lnSpc>
            </a:pPr>
            <a:r>
              <a:rPr lang="cs-CZ" altLang="cs-CZ" sz="1800" dirty="0" smtClean="0"/>
              <a:t>Masaryk University, CZ, Brno</a:t>
            </a:r>
            <a:endParaRPr lang="en-US" altLang="cs-CZ" sz="1800" dirty="0"/>
          </a:p>
          <a:p>
            <a:pPr>
              <a:lnSpc>
                <a:spcPct val="60000"/>
              </a:lnSpc>
            </a:pPr>
            <a:endParaRPr lang="en-US" altLang="cs-CZ" sz="1400" dirty="0"/>
          </a:p>
          <a:p>
            <a:pPr>
              <a:lnSpc>
                <a:spcPct val="60000"/>
              </a:lnSpc>
            </a:pPr>
            <a:r>
              <a:rPr lang="en-US" altLang="cs-CZ" sz="2000" b="1" dirty="0">
                <a:solidFill>
                  <a:srgbClr val="0000FF"/>
                </a:solidFill>
              </a:rPr>
              <a:t>AP</a:t>
            </a:r>
          </a:p>
          <a:p>
            <a:pPr lvl="1">
              <a:lnSpc>
                <a:spcPct val="80000"/>
              </a:lnSpc>
            </a:pPr>
            <a:r>
              <a:rPr lang="en-US" altLang="cs-CZ" sz="1800" dirty="0"/>
              <a:t>Tsing Hua, China</a:t>
            </a:r>
          </a:p>
          <a:p>
            <a:pPr lvl="1">
              <a:lnSpc>
                <a:spcPct val="80000"/>
              </a:lnSpc>
            </a:pPr>
            <a:r>
              <a:rPr lang="en-US" altLang="cs-CZ" sz="1800" dirty="0"/>
              <a:t>Peking University - School of Software and Microelectronics, Master of Software Engineering</a:t>
            </a:r>
          </a:p>
          <a:p>
            <a:pPr lvl="1">
              <a:lnSpc>
                <a:spcPct val="80000"/>
              </a:lnSpc>
            </a:pPr>
            <a:r>
              <a:rPr lang="en-US" altLang="cs-CZ" sz="1800" dirty="0" err="1"/>
              <a:t>Sogang</a:t>
            </a:r>
            <a:r>
              <a:rPr lang="en-US" altLang="cs-CZ" sz="1800" dirty="0"/>
              <a:t> Grad School of Business, Korea</a:t>
            </a:r>
          </a:p>
          <a:p>
            <a:pPr lvl="1">
              <a:lnSpc>
                <a:spcPct val="80000"/>
              </a:lnSpc>
            </a:pPr>
            <a:r>
              <a:rPr lang="en-US" altLang="cs-CZ" sz="1800" dirty="0"/>
              <a:t>Royal Melbourne – Masters Business</a:t>
            </a:r>
          </a:p>
          <a:p>
            <a:pPr lvl="1">
              <a:lnSpc>
                <a:spcPct val="80000"/>
              </a:lnSpc>
            </a:pPr>
            <a:r>
              <a:rPr lang="en-US" altLang="cs-CZ" sz="1800" dirty="0"/>
              <a:t>Singapore Management University – SSME</a:t>
            </a:r>
            <a:endParaRPr lang="en-US" altLang="cs-CZ" sz="1400" dirty="0"/>
          </a:p>
          <a:p>
            <a:pPr>
              <a:lnSpc>
                <a:spcPct val="60000"/>
              </a:lnSpc>
            </a:pPr>
            <a:endParaRPr lang="cs-CZ" altLang="cs-CZ" sz="1800" dirty="0"/>
          </a:p>
        </p:txBody>
      </p:sp>
      <p:sp>
        <p:nvSpPr>
          <p:cNvPr id="5" name="Zástupný symbol pro datum 5"/>
          <p:cNvSpPr>
            <a:spLocks noGrp="1"/>
          </p:cNvSpPr>
          <p:nvPr>
            <p:ph type="dt" sz="half" idx="10"/>
          </p:nvPr>
        </p:nvSpPr>
        <p:spPr>
          <a:xfrm>
            <a:off x="7010400" y="6356350"/>
            <a:ext cx="2133600" cy="365125"/>
          </a:xfrm>
          <a:prstGeom prst="rect">
            <a:avLst/>
          </a:prstGeom>
        </p:spPr>
        <p:txBody>
          <a:bodyPr/>
          <a:lstStyle/>
          <a:p>
            <a:r>
              <a:rPr lang="cs-CZ" altLang="cs-CZ"/>
              <a:t>17.10.2012</a:t>
            </a:r>
            <a:endParaRPr lang="en-US" altLang="cs-CZ"/>
          </a:p>
        </p:txBody>
      </p:sp>
      <p:sp>
        <p:nvSpPr>
          <p:cNvPr id="4" name="Zástupný symbol pro zápatí 4"/>
          <p:cNvSpPr>
            <a:spLocks noGrp="1"/>
          </p:cNvSpPr>
          <p:nvPr>
            <p:ph type="ftr" sz="quarter" idx="11"/>
          </p:nvPr>
        </p:nvSpPr>
        <p:spPr/>
        <p:txBody>
          <a:bodyPr/>
          <a:lstStyle/>
          <a:p>
            <a:r>
              <a:rPr lang="cs-CZ" altLang="cs-CZ"/>
              <a:t>Jaroslav Zeleny, IBM Czech Republic</a:t>
            </a:r>
            <a:endParaRPr lang="en-US" altLang="cs-CZ"/>
          </a:p>
        </p:txBody>
      </p:sp>
      <p:sp>
        <p:nvSpPr>
          <p:cNvPr id="3" name="Zástupný symbol pro číslo snímku 3"/>
          <p:cNvSpPr>
            <a:spLocks noGrp="1"/>
          </p:cNvSpPr>
          <p:nvPr>
            <p:ph type="sldNum" sz="quarter" idx="12"/>
          </p:nvPr>
        </p:nvSpPr>
        <p:spPr/>
        <p:txBody>
          <a:bodyPr/>
          <a:lstStyle/>
          <a:p>
            <a:fld id="{FBE112F5-B07E-4C23-9086-6D185C60791A}" type="slidenum">
              <a:rPr lang="en-US" altLang="cs-CZ"/>
              <a:pPr/>
              <a:t>18</a:t>
            </a:fld>
            <a:endParaRPr lang="en-US" altLang="cs-CZ"/>
          </a:p>
        </p:txBody>
      </p:sp>
    </p:spTree>
    <p:extLst>
      <p:ext uri="{BB962C8B-B14F-4D97-AF65-F5344CB8AC3E}">
        <p14:creationId xmlns:p14="http://schemas.microsoft.com/office/powerpoint/2010/main" val="32416252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en-US" dirty="0" smtClean="0"/>
              <a:t>Mostly taken by economics universities and faculties</a:t>
            </a:r>
          </a:p>
          <a:p>
            <a:pPr lvl="1"/>
            <a:r>
              <a:rPr lang="en-US" dirty="0" smtClean="0"/>
              <a:t>New way of marketing</a:t>
            </a:r>
          </a:p>
          <a:p>
            <a:pPr lvl="1"/>
            <a:r>
              <a:rPr lang="en-US" dirty="0" smtClean="0"/>
              <a:t>Easily viewed potential</a:t>
            </a:r>
            <a:endParaRPr lang="cs-CZ" dirty="0" smtClean="0"/>
          </a:p>
          <a:p>
            <a:pPr lvl="1"/>
            <a:r>
              <a:rPr lang="cs-CZ" dirty="0" smtClean="0"/>
              <a:t>New tool for service analysis</a:t>
            </a:r>
            <a:endParaRPr lang="en-US" dirty="0" smtClean="0"/>
          </a:p>
          <a:p>
            <a:pPr lvl="1"/>
            <a:r>
              <a:rPr lang="en-US" dirty="0" smtClean="0"/>
              <a:t>Service Science succumbed to effort to cut the relation with IT</a:t>
            </a:r>
          </a:p>
          <a:p>
            <a:pPr lvl="2"/>
            <a:r>
              <a:rPr lang="cs-CZ" dirty="0" smtClean="0"/>
              <a:t>Economs are concentrated to service analysis</a:t>
            </a:r>
          </a:p>
          <a:p>
            <a:pPr lvl="2"/>
            <a:r>
              <a:rPr lang="cs-CZ" dirty="0" smtClean="0"/>
              <a:t>IT tools are not in the center of their interest</a:t>
            </a:r>
          </a:p>
          <a:p>
            <a:pPr lvl="1"/>
            <a:r>
              <a:rPr lang="cs-CZ" dirty="0" smtClean="0"/>
              <a:t>Positive – developing Service Dominant </a:t>
            </a:r>
            <a:r>
              <a:rPr lang="cs-CZ" dirty="0" err="1" smtClean="0"/>
              <a:t>Logic</a:t>
            </a:r>
            <a:r>
              <a:rPr lang="cs-CZ" dirty="0" smtClean="0"/>
              <a:t> (Vargo + Lush, 2004, 2006)</a:t>
            </a:r>
          </a:p>
          <a:p>
            <a:pPr lvl="2"/>
            <a:r>
              <a:rPr lang="cs-CZ" dirty="0" smtClean="0"/>
              <a:t>The center of interest is user and his needs, not a product he is using for their satisfaction</a:t>
            </a:r>
            <a:endParaRPr lang="en-US" dirty="0" smtClean="0"/>
          </a:p>
          <a:p>
            <a:endParaRPr lang="en-US" dirty="0"/>
          </a:p>
        </p:txBody>
      </p:sp>
      <p:sp>
        <p:nvSpPr>
          <p:cNvPr id="2" name="Nadpis 1"/>
          <p:cNvSpPr>
            <a:spLocks noGrp="1"/>
          </p:cNvSpPr>
          <p:nvPr>
            <p:ph type="title"/>
          </p:nvPr>
        </p:nvSpPr>
        <p:spPr/>
        <p:txBody>
          <a:bodyPr>
            <a:normAutofit fontScale="90000"/>
          </a:bodyPr>
          <a:lstStyle/>
          <a:p>
            <a:r>
              <a:rPr lang="en-US" dirty="0" smtClean="0"/>
              <a:t>Academics reaction to Service Science</a:t>
            </a:r>
            <a:endParaRPr lang="en-US" dirty="0"/>
          </a:p>
        </p:txBody>
      </p:sp>
    </p:spTree>
    <p:extLst>
      <p:ext uri="{BB962C8B-B14F-4D97-AF65-F5344CB8AC3E}">
        <p14:creationId xmlns:p14="http://schemas.microsoft.com/office/powerpoint/2010/main" val="2836471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2400" b="1" strike="noStrike">
                <a:solidFill>
                  <a:srgbClr val="00287D"/>
                </a:solidFill>
                <a:latin typeface="Trebuchet MS"/>
              </a:rPr>
              <a:t>Organization</a:t>
            </a:r>
            <a:endParaRPr/>
          </a:p>
        </p:txBody>
      </p:sp>
      <p:sp>
        <p:nvSpPr>
          <p:cNvPr id="119"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US" sz="2400" strike="noStrike" dirty="0">
                <a:solidFill>
                  <a:srgbClr val="000000"/>
                </a:solidFill>
                <a:latin typeface="Trebuchet MS"/>
              </a:rPr>
              <a:t>The lessons are voluntary</a:t>
            </a:r>
            <a:endParaRPr dirty="0"/>
          </a:p>
          <a:p>
            <a:pPr>
              <a:lnSpc>
                <a:spcPct val="100000"/>
              </a:lnSpc>
              <a:buBlip>
                <a:blip r:embed="rId2"/>
              </a:buBlip>
            </a:pPr>
            <a:r>
              <a:rPr lang="en-US" sz="2400" strike="noStrike" dirty="0">
                <a:solidFill>
                  <a:srgbClr val="000000"/>
                </a:solidFill>
                <a:latin typeface="Trebuchet MS"/>
              </a:rPr>
              <a:t>Written test at the end of semester</a:t>
            </a:r>
            <a:endParaRPr dirty="0"/>
          </a:p>
          <a:p>
            <a:pPr lvl="1">
              <a:lnSpc>
                <a:spcPct val="100000"/>
              </a:lnSpc>
              <a:buBlip>
                <a:blip r:embed="rId2"/>
              </a:buBlip>
            </a:pPr>
            <a:r>
              <a:rPr lang="en-US" sz="2400" strike="noStrike" dirty="0">
                <a:solidFill>
                  <a:srgbClr val="000000"/>
                </a:solidFill>
                <a:latin typeface="Trebuchet MS"/>
              </a:rPr>
              <a:t>50% open and 50% optional questions</a:t>
            </a:r>
            <a:endParaRPr dirty="0"/>
          </a:p>
          <a:p>
            <a:pPr>
              <a:lnSpc>
                <a:spcPct val="100000"/>
              </a:lnSpc>
              <a:buBlip>
                <a:blip r:embed="rId2"/>
              </a:buBlip>
            </a:pPr>
            <a:r>
              <a:rPr lang="en-US" sz="2400" strike="noStrike" dirty="0">
                <a:solidFill>
                  <a:srgbClr val="000000"/>
                </a:solidFill>
                <a:latin typeface="Trebuchet MS"/>
              </a:rPr>
              <a:t>Knowledge presented here will be examined at state </a:t>
            </a:r>
            <a:r>
              <a:rPr lang="en-US" sz="2400" strike="noStrike" dirty="0" smtClean="0">
                <a:solidFill>
                  <a:srgbClr val="000000"/>
                </a:solidFill>
                <a:latin typeface="Trebuchet MS"/>
              </a:rPr>
              <a:t>exam</a:t>
            </a:r>
            <a:endParaRPr lang="cs-CZ" sz="2400" strike="noStrike" dirty="0" smtClean="0">
              <a:solidFill>
                <a:srgbClr val="000000"/>
              </a:solidFill>
              <a:latin typeface="Trebuchet MS"/>
            </a:endParaRPr>
          </a:p>
          <a:p>
            <a:pPr>
              <a:lnSpc>
                <a:spcPct val="100000"/>
              </a:lnSpc>
              <a:buBlip>
                <a:blip r:embed="rId2"/>
              </a:buBlip>
            </a:pPr>
            <a:r>
              <a:rPr lang="cs-CZ" sz="2400" dirty="0" err="1" smtClean="0">
                <a:solidFill>
                  <a:srgbClr val="000000"/>
                </a:solidFill>
                <a:latin typeface="Trebuchet MS"/>
              </a:rPr>
              <a:t>Information</a:t>
            </a:r>
            <a:r>
              <a:rPr lang="cs-CZ" sz="2400" dirty="0" smtClean="0">
                <a:solidFill>
                  <a:srgbClr val="000000"/>
                </a:solidFill>
                <a:latin typeface="Trebuchet MS"/>
              </a:rPr>
              <a:t> are </a:t>
            </a:r>
            <a:r>
              <a:rPr lang="cs-CZ" sz="2400" dirty="0" err="1" smtClean="0">
                <a:solidFill>
                  <a:srgbClr val="000000"/>
                </a:solidFill>
                <a:latin typeface="Trebuchet MS"/>
              </a:rPr>
              <a:t>important</a:t>
            </a:r>
            <a:r>
              <a:rPr lang="cs-CZ" sz="2400" dirty="0" smtClean="0">
                <a:solidFill>
                  <a:srgbClr val="000000"/>
                </a:solidFill>
                <a:latin typeface="Trebuchet MS"/>
              </a:rPr>
              <a:t> to </a:t>
            </a:r>
            <a:r>
              <a:rPr lang="cs-CZ" sz="2400" dirty="0" err="1" smtClean="0">
                <a:solidFill>
                  <a:srgbClr val="000000"/>
                </a:solidFill>
                <a:latin typeface="Trebuchet MS"/>
              </a:rPr>
              <a:t>understand</a:t>
            </a:r>
            <a:r>
              <a:rPr lang="cs-CZ" sz="2400" dirty="0" smtClean="0">
                <a:solidFill>
                  <a:srgbClr val="000000"/>
                </a:solidFill>
                <a:latin typeface="Trebuchet MS"/>
              </a:rPr>
              <a:t> </a:t>
            </a:r>
            <a:r>
              <a:rPr lang="cs-CZ" sz="2400" dirty="0" err="1" smtClean="0">
                <a:solidFill>
                  <a:srgbClr val="000000"/>
                </a:solidFill>
                <a:latin typeface="Trebuchet MS"/>
              </a:rPr>
              <a:t>other</a:t>
            </a:r>
            <a:r>
              <a:rPr lang="cs-CZ" sz="2400" dirty="0" smtClean="0">
                <a:solidFill>
                  <a:srgbClr val="000000"/>
                </a:solidFill>
                <a:latin typeface="Trebuchet MS"/>
              </a:rPr>
              <a:t> </a:t>
            </a:r>
            <a:r>
              <a:rPr lang="cs-CZ" sz="2400" dirty="0" err="1" smtClean="0">
                <a:solidFill>
                  <a:srgbClr val="000000"/>
                </a:solidFill>
                <a:latin typeface="Trebuchet MS"/>
              </a:rPr>
              <a:t>lessons</a:t>
            </a:r>
            <a:r>
              <a:rPr lang="cs-CZ" sz="2400" dirty="0" smtClean="0">
                <a:solidFill>
                  <a:srgbClr val="000000"/>
                </a:solidFill>
                <a:latin typeface="Trebuchet MS"/>
              </a:rPr>
              <a:t> in </a:t>
            </a:r>
            <a:r>
              <a:rPr lang="cs-CZ" sz="2400" dirty="0" err="1" smtClean="0">
                <a:solidFill>
                  <a:srgbClr val="000000"/>
                </a:solidFill>
                <a:latin typeface="Trebuchet MS"/>
              </a:rPr>
              <a:t>context</a:t>
            </a:r>
            <a:r>
              <a:rPr lang="cs-CZ" sz="2400" dirty="0" smtClean="0">
                <a:solidFill>
                  <a:srgbClr val="000000"/>
                </a:solidFill>
                <a:latin typeface="Trebuchet MS"/>
              </a:rPr>
              <a:t> </a:t>
            </a:r>
            <a:r>
              <a:rPr lang="cs-CZ" sz="2400" dirty="0" err="1" smtClean="0">
                <a:solidFill>
                  <a:srgbClr val="000000"/>
                </a:solidFill>
                <a:latin typeface="Trebuchet MS"/>
              </a:rPr>
              <a:t>of</a:t>
            </a:r>
            <a:r>
              <a:rPr lang="cs-CZ" sz="2400" dirty="0" smtClean="0">
                <a:solidFill>
                  <a:srgbClr val="000000"/>
                </a:solidFill>
                <a:latin typeface="Trebuchet MS"/>
              </a:rPr>
              <a:t> </a:t>
            </a:r>
            <a:r>
              <a:rPr lang="cs-CZ" sz="2400" dirty="0" err="1" smtClean="0">
                <a:solidFill>
                  <a:srgbClr val="000000"/>
                </a:solidFill>
                <a:latin typeface="Trebuchet MS"/>
              </a:rPr>
              <a:t>servicies</a:t>
            </a:r>
            <a:endParaRPr dirty="0"/>
          </a:p>
        </p:txBody>
      </p:sp>
      <p:sp>
        <p:nvSpPr>
          <p:cNvPr id="120"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1200" strike="noStrike">
                <a:solidFill>
                  <a:srgbClr val="969696"/>
                </a:solidFill>
                <a:latin typeface="Trebuchet MS"/>
              </a:rPr>
              <a:t>Is It Possible To Teach Service Science?</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US" dirty="0" smtClean="0"/>
              <a:t>Informatics faculties</a:t>
            </a:r>
          </a:p>
          <a:p>
            <a:pPr lvl="1"/>
            <a:r>
              <a:rPr lang="en-US" dirty="0" smtClean="0"/>
              <a:t>Different approaches</a:t>
            </a:r>
          </a:p>
          <a:p>
            <a:pPr lvl="1"/>
            <a:r>
              <a:rPr lang="en-US" dirty="0" smtClean="0"/>
              <a:t>Mostly one lesson or course, added to existing programs</a:t>
            </a:r>
          </a:p>
          <a:p>
            <a:pPr lvl="1"/>
            <a:r>
              <a:rPr lang="en-US" dirty="0" smtClean="0"/>
              <a:t>Only few discovered the potential and offers whole study program, designed and oriented to Service Science</a:t>
            </a:r>
          </a:p>
          <a:p>
            <a:r>
              <a:rPr lang="en-US" dirty="0" smtClean="0"/>
              <a:t>Question</a:t>
            </a:r>
          </a:p>
          <a:p>
            <a:pPr lvl="1"/>
            <a:r>
              <a:rPr lang="en-US" dirty="0" smtClean="0"/>
              <a:t>Is Service Science more IT or more Economic, Social, Managerial</a:t>
            </a:r>
            <a:r>
              <a:rPr lang="cs-CZ" dirty="0"/>
              <a:t> </a:t>
            </a:r>
            <a:r>
              <a:rPr lang="cs-CZ" dirty="0" smtClean="0"/>
              <a:t>...</a:t>
            </a:r>
            <a:r>
              <a:rPr lang="en-US" dirty="0" smtClean="0"/>
              <a:t>?</a:t>
            </a:r>
          </a:p>
        </p:txBody>
      </p:sp>
      <p:sp>
        <p:nvSpPr>
          <p:cNvPr id="2" name="Nadpis 1"/>
          <p:cNvSpPr>
            <a:spLocks noGrp="1"/>
          </p:cNvSpPr>
          <p:nvPr>
            <p:ph type="title"/>
          </p:nvPr>
        </p:nvSpPr>
        <p:spPr/>
        <p:txBody>
          <a:bodyPr>
            <a:normAutofit fontScale="90000"/>
          </a:bodyPr>
          <a:lstStyle/>
          <a:p>
            <a:r>
              <a:rPr lang="en-US" dirty="0" smtClean="0"/>
              <a:t>Service Science on Academics Field</a:t>
            </a:r>
            <a:endParaRPr lang="en-US" dirty="0"/>
          </a:p>
        </p:txBody>
      </p:sp>
    </p:spTree>
    <p:extLst>
      <p:ext uri="{BB962C8B-B14F-4D97-AF65-F5344CB8AC3E}">
        <p14:creationId xmlns:p14="http://schemas.microsoft.com/office/powerpoint/2010/main" val="1668454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28800"/>
            <a:ext cx="8229600" cy="4968552"/>
          </a:xfrm>
        </p:spPr>
        <p:txBody>
          <a:bodyPr>
            <a:noAutofit/>
          </a:bodyPr>
          <a:lstStyle/>
          <a:p>
            <a:r>
              <a:rPr lang="en-US" sz="2000" dirty="0" smtClean="0"/>
              <a:t>Unique relation between Services and IT</a:t>
            </a:r>
          </a:p>
          <a:p>
            <a:pPr lvl="1"/>
            <a:r>
              <a:rPr lang="en-US" sz="1800" dirty="0" smtClean="0"/>
              <a:t>No one is able to provide knowledge and information intensive service without using IT.</a:t>
            </a:r>
          </a:p>
          <a:p>
            <a:r>
              <a:rPr lang="en-US" sz="2000" dirty="0" smtClean="0"/>
              <a:t>Accounting principles are the same for more than 300 years</a:t>
            </a:r>
          </a:p>
          <a:p>
            <a:r>
              <a:rPr lang="en-US" sz="2000" dirty="0" smtClean="0"/>
              <a:t>And marketing and management principles and approaches are changing in period of 10 – 20 years</a:t>
            </a:r>
          </a:p>
          <a:p>
            <a:r>
              <a:rPr lang="en-US" sz="2000" dirty="0" smtClean="0"/>
              <a:t>In opposite IT is extremely dynamic branch</a:t>
            </a:r>
          </a:p>
          <a:p>
            <a:pPr lvl="1"/>
            <a:r>
              <a:rPr lang="en-US" sz="1800" dirty="0" smtClean="0"/>
              <a:t>Technology is changing all time </a:t>
            </a:r>
          </a:p>
          <a:p>
            <a:pPr lvl="2"/>
            <a:r>
              <a:rPr lang="en-US" sz="1600" dirty="0" smtClean="0"/>
              <a:t>Smart phones, tablets</a:t>
            </a:r>
          </a:p>
          <a:p>
            <a:pPr lvl="2"/>
            <a:r>
              <a:rPr lang="en-US" sz="1600" dirty="0" smtClean="0"/>
              <a:t>Clouds, big data, security</a:t>
            </a:r>
          </a:p>
          <a:p>
            <a:r>
              <a:rPr lang="en-US" sz="2000" dirty="0" smtClean="0"/>
              <a:t>Therefore providing services needs a </a:t>
            </a:r>
            <a:r>
              <a:rPr lang="en-US" sz="2000" b="1" dirty="0" smtClean="0"/>
              <a:t>knowledge about the most actual IT tools, techniques and their optimal usage</a:t>
            </a:r>
          </a:p>
          <a:p>
            <a:r>
              <a:rPr lang="en-US" sz="2000" dirty="0" smtClean="0"/>
              <a:t>Service Science is a great enrichment of IT and brings new challenges and perspectives to IT</a:t>
            </a:r>
          </a:p>
        </p:txBody>
      </p:sp>
      <p:sp>
        <p:nvSpPr>
          <p:cNvPr id="2" name="Nadpis 1"/>
          <p:cNvSpPr>
            <a:spLocks noGrp="1"/>
          </p:cNvSpPr>
          <p:nvPr>
            <p:ph type="title"/>
          </p:nvPr>
        </p:nvSpPr>
        <p:spPr>
          <a:xfrm>
            <a:off x="755576" y="836712"/>
            <a:ext cx="7827963" cy="647700"/>
          </a:xfrm>
        </p:spPr>
        <p:txBody>
          <a:bodyPr>
            <a:normAutofit fontScale="90000"/>
          </a:bodyPr>
          <a:lstStyle/>
          <a:p>
            <a:r>
              <a:rPr lang="en-US" dirty="0" smtClean="0"/>
              <a:t>Why should S</a:t>
            </a:r>
            <a:r>
              <a:rPr lang="cs-CZ" dirty="0" err="1" smtClean="0"/>
              <a:t>eS</a:t>
            </a:r>
            <a:r>
              <a:rPr lang="en-US" dirty="0" smtClean="0"/>
              <a:t> </a:t>
            </a:r>
            <a:r>
              <a:rPr lang="cs-CZ" dirty="0" err="1" smtClean="0"/>
              <a:t>have</a:t>
            </a:r>
            <a:r>
              <a:rPr lang="en-US" dirty="0" smtClean="0"/>
              <a:t> </a:t>
            </a:r>
            <a:r>
              <a:rPr lang="cs-CZ" dirty="0" smtClean="0"/>
              <a:t>dominant IT</a:t>
            </a:r>
            <a:r>
              <a:rPr lang="en-US" dirty="0" smtClean="0"/>
              <a:t>?</a:t>
            </a:r>
            <a:endParaRPr lang="en-US" dirty="0"/>
          </a:p>
        </p:txBody>
      </p:sp>
    </p:spTree>
    <p:extLst>
      <p:ext uri="{BB962C8B-B14F-4D97-AF65-F5344CB8AC3E}">
        <p14:creationId xmlns:p14="http://schemas.microsoft.com/office/powerpoint/2010/main" val="1736168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CustomShape 1"/>
          <p:cNvSpPr/>
          <p:nvPr/>
        </p:nvSpPr>
        <p:spPr>
          <a:xfrm>
            <a:off x="720720" y="1238760"/>
            <a:ext cx="7827120" cy="420480"/>
          </a:xfrm>
          <a:prstGeom prst="roundRect">
            <a:avLst>
              <a:gd name="adj" fmla="val 14400"/>
            </a:avLst>
          </a:prstGeom>
          <a:gradFill>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3">
            <a:scrgbClr r="0" g="0" b="0"/>
          </a:effectRef>
          <a:fontRef idx="minor"/>
        </p:style>
        <p:txBody>
          <a:bodyPr lIns="68760" tIns="89280" rIns="68760" bIns="89280" anchor="ctr"/>
          <a:lstStyle/>
          <a:p>
            <a:pPr>
              <a:lnSpc>
                <a:spcPct val="90000"/>
              </a:lnSpc>
            </a:pPr>
            <a:r>
              <a:rPr lang="en-US" b="1" strike="noStrike">
                <a:solidFill>
                  <a:srgbClr val="FFFFFF"/>
                </a:solidFill>
                <a:latin typeface="Trebuchet MS"/>
                <a:ea typeface="DejaVu Sans"/>
              </a:rPr>
              <a:t>Service Science, Management and Engineering master study program</a:t>
            </a:r>
            <a:endParaRPr/>
          </a:p>
        </p:txBody>
      </p:sp>
      <p:sp>
        <p:nvSpPr>
          <p:cNvPr id="143" name="CustomShape 2"/>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1200" strike="noStrike">
                <a:solidFill>
                  <a:srgbClr val="969696"/>
                </a:solidFill>
                <a:latin typeface="Trebuchet MS"/>
              </a:rPr>
              <a:t>Is It Possible To Teach Service Science?</a:t>
            </a:r>
            <a:endParaRPr/>
          </a:p>
        </p:txBody>
      </p:sp>
      <p:pic>
        <p:nvPicPr>
          <p:cNvPr id="144" name="Zástupný symbol pro obsah 4"/>
          <p:cNvPicPr/>
          <p:nvPr/>
        </p:nvPicPr>
        <p:blipFill>
          <a:blip r:embed="rId2"/>
          <a:stretch/>
        </p:blipFill>
        <p:spPr>
          <a:xfrm>
            <a:off x="1023120" y="2170080"/>
            <a:ext cx="7628760" cy="3809160"/>
          </a:xfrm>
          <a:prstGeom prst="rect">
            <a:avLst/>
          </a:prstGeom>
          <a:ln>
            <a:noFill/>
          </a:ln>
        </p:spPr>
      </p:pic>
    </p:spTree>
    <p:extLst>
      <p:ext uri="{BB962C8B-B14F-4D97-AF65-F5344CB8AC3E}">
        <p14:creationId xmlns:p14="http://schemas.microsoft.com/office/powerpoint/2010/main" val="16119534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4"/>
                                        </p:tgtEl>
                                        <p:attrNameLst>
                                          <p:attrName>style.visibility</p:attrName>
                                        </p:attrNameLst>
                                      </p:cBhvr>
                                      <p:to>
                                        <p:strVal val="visible"/>
                                      </p:to>
                                    </p:set>
                                    <p:anim calcmode="lin" valueType="num">
                                      <p:cBhvr additive="repl">
                                        <p:cTn id="7" dur="500" fill="hold"/>
                                        <p:tgtEl>
                                          <p:spTgt spid="144"/>
                                        </p:tgtEl>
                                        <p:attrNameLst>
                                          <p:attrName>ppt_x</p:attrName>
                                        </p:attrNameLst>
                                      </p:cBhvr>
                                      <p:tavLst>
                                        <p:tav tm="0">
                                          <p:val>
                                            <p:strVal val="#ppt_x"/>
                                          </p:val>
                                        </p:tav>
                                        <p:tav tm="100000">
                                          <p:val>
                                            <p:strVal val="#ppt_x"/>
                                          </p:val>
                                        </p:tav>
                                      </p:tavLst>
                                    </p:anim>
                                    <p:anim calcmode="lin" valueType="num">
                                      <p:cBhvr additive="repl">
                                        <p:cTn id="8" dur="500" fill="hold"/>
                                        <p:tgtEl>
                                          <p:spTgt spid="1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720720" y="456135"/>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2400" b="1" strike="noStrike" dirty="0">
                <a:solidFill>
                  <a:srgbClr val="00287D"/>
                </a:solidFill>
                <a:latin typeface="Trebuchet MS"/>
              </a:rPr>
              <a:t>T - shape</a:t>
            </a:r>
            <a:endParaRPr dirty="0"/>
          </a:p>
        </p:txBody>
      </p:sp>
      <p:sp>
        <p:nvSpPr>
          <p:cNvPr id="166" name="CustomShape 2"/>
          <p:cNvSpPr/>
          <p:nvPr/>
        </p:nvSpPr>
        <p:spPr>
          <a:xfrm>
            <a:off x="720720" y="1133434"/>
            <a:ext cx="8233560" cy="4743837"/>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US" sz="2400" strike="noStrike" dirty="0">
                <a:solidFill>
                  <a:srgbClr val="000000"/>
                </a:solidFill>
                <a:latin typeface="Trebuchet MS"/>
              </a:rPr>
              <a:t>Multidisciplinary education</a:t>
            </a:r>
            <a:endParaRPr dirty="0"/>
          </a:p>
          <a:p>
            <a:pPr>
              <a:lnSpc>
                <a:spcPct val="100000"/>
              </a:lnSpc>
              <a:buBlip>
                <a:blip r:embed="rId2"/>
              </a:buBlip>
            </a:pPr>
            <a:r>
              <a:rPr lang="en-US" sz="2400" strike="noStrike" dirty="0">
                <a:solidFill>
                  <a:srgbClr val="000000"/>
                </a:solidFill>
                <a:latin typeface="Trebuchet MS"/>
              </a:rPr>
              <a:t>Four pillars of the branch</a:t>
            </a:r>
            <a:endParaRPr dirty="0"/>
          </a:p>
          <a:p>
            <a:pPr lvl="1">
              <a:lnSpc>
                <a:spcPct val="100000"/>
              </a:lnSpc>
              <a:buBlip>
                <a:blip r:embed="rId2"/>
              </a:buBlip>
            </a:pPr>
            <a:r>
              <a:rPr lang="en-US" sz="2400" strike="noStrike" dirty="0">
                <a:solidFill>
                  <a:srgbClr val="000000"/>
                </a:solidFill>
                <a:latin typeface="Trebuchet MS"/>
              </a:rPr>
              <a:t>Information technologies</a:t>
            </a:r>
            <a:endParaRPr dirty="0"/>
          </a:p>
          <a:p>
            <a:pPr lvl="1">
              <a:lnSpc>
                <a:spcPct val="100000"/>
              </a:lnSpc>
              <a:buBlip>
                <a:blip r:embed="rId2"/>
              </a:buBlip>
            </a:pPr>
            <a:r>
              <a:rPr lang="en-US" sz="2400" strike="noStrike" dirty="0">
                <a:solidFill>
                  <a:srgbClr val="000000"/>
                </a:solidFill>
                <a:latin typeface="Trebuchet MS"/>
              </a:rPr>
              <a:t>Economics and finance</a:t>
            </a:r>
            <a:endParaRPr dirty="0"/>
          </a:p>
          <a:p>
            <a:pPr lvl="1">
              <a:lnSpc>
                <a:spcPct val="100000"/>
              </a:lnSpc>
              <a:buBlip>
                <a:blip r:embed="rId2"/>
              </a:buBlip>
            </a:pPr>
            <a:r>
              <a:rPr lang="en-US" sz="2400" strike="noStrike" dirty="0">
                <a:solidFill>
                  <a:srgbClr val="000000"/>
                </a:solidFill>
                <a:latin typeface="Trebuchet MS"/>
              </a:rPr>
              <a:t>Management and marketing</a:t>
            </a:r>
            <a:endParaRPr dirty="0"/>
          </a:p>
          <a:p>
            <a:pPr lvl="1">
              <a:lnSpc>
                <a:spcPct val="100000"/>
              </a:lnSpc>
              <a:buBlip>
                <a:blip r:embed="rId2"/>
              </a:buBlip>
            </a:pPr>
            <a:r>
              <a:rPr lang="en-US" sz="2400" strike="noStrike" dirty="0">
                <a:solidFill>
                  <a:srgbClr val="000000"/>
                </a:solidFill>
                <a:latin typeface="Trebuchet MS"/>
              </a:rPr>
              <a:t>Soft and other skills</a:t>
            </a:r>
            <a:endParaRPr dirty="0"/>
          </a:p>
          <a:p>
            <a:pPr>
              <a:lnSpc>
                <a:spcPct val="100000"/>
              </a:lnSpc>
              <a:buBlip>
                <a:blip r:embed="rId2"/>
              </a:buBlip>
            </a:pPr>
            <a:r>
              <a:rPr lang="en-US" sz="2400" strike="noStrike" dirty="0">
                <a:solidFill>
                  <a:srgbClr val="000000"/>
                </a:solidFill>
                <a:latin typeface="Trebuchet MS"/>
              </a:rPr>
              <a:t>The deep pillar (a leg of the T-shape) is IT</a:t>
            </a:r>
            <a:endParaRPr dirty="0"/>
          </a:p>
          <a:p>
            <a:pPr lvl="1">
              <a:lnSpc>
                <a:spcPct val="100000"/>
              </a:lnSpc>
              <a:buBlip>
                <a:blip r:embed="rId2"/>
              </a:buBlip>
            </a:pPr>
            <a:r>
              <a:rPr lang="en-US" sz="2400" strike="noStrike" dirty="0">
                <a:solidFill>
                  <a:srgbClr val="000000"/>
                </a:solidFill>
                <a:latin typeface="Trebuchet MS"/>
              </a:rPr>
              <a:t>Databases</a:t>
            </a:r>
            <a:endParaRPr dirty="0"/>
          </a:p>
          <a:p>
            <a:pPr lvl="1">
              <a:lnSpc>
                <a:spcPct val="100000"/>
              </a:lnSpc>
              <a:buBlip>
                <a:blip r:embed="rId2"/>
              </a:buBlip>
            </a:pPr>
            <a:r>
              <a:rPr lang="en-US" sz="2400" strike="noStrike" dirty="0">
                <a:solidFill>
                  <a:srgbClr val="000000"/>
                </a:solidFill>
                <a:latin typeface="Trebuchet MS"/>
              </a:rPr>
              <a:t>Programing</a:t>
            </a:r>
            <a:endParaRPr dirty="0"/>
          </a:p>
          <a:p>
            <a:pPr lvl="1">
              <a:lnSpc>
                <a:spcPct val="100000"/>
              </a:lnSpc>
              <a:buBlip>
                <a:blip r:embed="rId2"/>
              </a:buBlip>
            </a:pPr>
            <a:r>
              <a:rPr lang="en-US" sz="2400" strike="noStrike" dirty="0">
                <a:solidFill>
                  <a:srgbClr val="000000"/>
                </a:solidFill>
                <a:latin typeface="Trebuchet MS"/>
              </a:rPr>
              <a:t>Security</a:t>
            </a:r>
            <a:endParaRPr dirty="0"/>
          </a:p>
          <a:p>
            <a:pPr lvl="1">
              <a:lnSpc>
                <a:spcPct val="100000"/>
              </a:lnSpc>
              <a:buBlip>
                <a:blip r:embed="rId2"/>
              </a:buBlip>
            </a:pPr>
            <a:r>
              <a:rPr lang="en-US" sz="2400" strike="noStrike" dirty="0">
                <a:solidFill>
                  <a:srgbClr val="000000"/>
                </a:solidFill>
                <a:latin typeface="Trebuchet MS"/>
              </a:rPr>
              <a:t>Networking</a:t>
            </a:r>
            <a:endParaRPr dirty="0"/>
          </a:p>
          <a:p>
            <a:pPr lvl="1">
              <a:lnSpc>
                <a:spcPct val="100000"/>
              </a:lnSpc>
              <a:buBlip>
                <a:blip r:embed="rId2"/>
              </a:buBlip>
            </a:pPr>
            <a:r>
              <a:rPr lang="en-US" sz="2400" strike="noStrike" dirty="0">
                <a:solidFill>
                  <a:srgbClr val="000000"/>
                </a:solidFill>
                <a:latin typeface="Trebuchet MS"/>
              </a:rPr>
              <a:t>The leg should be more dynamics than the roof</a:t>
            </a:r>
            <a:endParaRPr dirty="0"/>
          </a:p>
          <a:p>
            <a:pPr>
              <a:lnSpc>
                <a:spcPct val="100000"/>
              </a:lnSpc>
            </a:pPr>
            <a:endParaRPr dirty="0"/>
          </a:p>
          <a:p>
            <a:pPr>
              <a:lnSpc>
                <a:spcPct val="100000"/>
              </a:lnSpc>
            </a:pPr>
            <a:endParaRPr dirty="0"/>
          </a:p>
        </p:txBody>
      </p:sp>
    </p:spTree>
    <p:extLst>
      <p:ext uri="{BB962C8B-B14F-4D97-AF65-F5344CB8AC3E}">
        <p14:creationId xmlns:p14="http://schemas.microsoft.com/office/powerpoint/2010/main" val="390510528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166">
                                            <p:txEl>
                                              <p:charRg st="0" end="283"/>
                                            </p:txEl>
                                          </p:spTgt>
                                        </p:tgtEl>
                                        <p:attrNameLst>
                                          <p:attrName>style.visibility</p:attrName>
                                        </p:attrNameLst>
                                      </p:cBhvr>
                                      <p:to>
                                        <p:strVal val="visible"/>
                                      </p:to>
                                    </p:set>
                                    <p:animEffect transition="in" filter="fade">
                                      <p:cBhvr additive="repl">
                                        <p:cTn id="7" dur="500"/>
                                        <p:tgtEl>
                                          <p:spTgt spid="166">
                                            <p:txEl>
                                              <p:charRg st="0" end="28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nodeType="clickEffect">
                                  <p:stCondLst>
                                    <p:cond delay="0"/>
                                  </p:stCondLst>
                                  <p:childTnLst>
                                    <p:set>
                                      <p:cBhvr>
                                        <p:cTn id="11"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12" dur="500"/>
                                        <p:tgtEl>
                                          <p:spTgt spid="166">
                                            <p:txEl>
                                              <p:charRg st="283" end="283"/>
                                            </p:txEl>
                                          </p:spTgt>
                                        </p:tgtEl>
                                      </p:cBhvr>
                                    </p:animEffect>
                                  </p:childTnLst>
                                </p:cTn>
                              </p:par>
                              <p:par>
                                <p:cTn id="13" presetID="10" presetClass="entr" fill="hold" nodeType="withEffect">
                                  <p:stCondLst>
                                    <p:cond delay="0"/>
                                  </p:stCondLst>
                                  <p:childTnLst>
                                    <p:set>
                                      <p:cBhvr>
                                        <p:cTn id="14"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15" dur="500"/>
                                        <p:tgtEl>
                                          <p:spTgt spid="166">
                                            <p:txEl>
                                              <p:charRg st="283" end="283"/>
                                            </p:txEl>
                                          </p:spTgt>
                                        </p:tgtEl>
                                      </p:cBhvr>
                                    </p:animEffect>
                                  </p:childTnLst>
                                </p:cTn>
                              </p:par>
                              <p:par>
                                <p:cTn id="16" presetID="10" presetClass="entr" fill="hold" nodeType="withEffect">
                                  <p:stCondLst>
                                    <p:cond delay="0"/>
                                  </p:stCondLst>
                                  <p:childTnLst>
                                    <p:set>
                                      <p:cBhvr>
                                        <p:cTn id="17"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18" dur="500"/>
                                        <p:tgtEl>
                                          <p:spTgt spid="166">
                                            <p:txEl>
                                              <p:charRg st="283" end="283"/>
                                            </p:txEl>
                                          </p:spTgt>
                                        </p:tgtEl>
                                      </p:cBhvr>
                                    </p:animEffect>
                                  </p:childTnLst>
                                </p:cTn>
                              </p:par>
                              <p:par>
                                <p:cTn id="19" presetID="10" presetClass="entr" fill="hold" nodeType="withEffect">
                                  <p:stCondLst>
                                    <p:cond delay="0"/>
                                  </p:stCondLst>
                                  <p:childTnLst>
                                    <p:set>
                                      <p:cBhvr>
                                        <p:cTn id="20"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21" dur="500"/>
                                        <p:tgtEl>
                                          <p:spTgt spid="166">
                                            <p:txEl>
                                              <p:charRg st="283" end="283"/>
                                            </p:txEl>
                                          </p:spTgt>
                                        </p:tgtEl>
                                      </p:cBhvr>
                                    </p:animEffect>
                                  </p:childTnLst>
                                </p:cTn>
                              </p:par>
                              <p:par>
                                <p:cTn id="22" presetID="10" presetClass="entr" fill="hold" nodeType="withEffect">
                                  <p:stCondLst>
                                    <p:cond delay="0"/>
                                  </p:stCondLst>
                                  <p:childTnLst>
                                    <p:set>
                                      <p:cBhvr>
                                        <p:cTn id="23"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24" dur="500"/>
                                        <p:tgtEl>
                                          <p:spTgt spid="166">
                                            <p:txEl>
                                              <p:charRg st="283" end="28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fill="hold" nodeType="clickEffect">
                                  <p:stCondLst>
                                    <p:cond delay="0"/>
                                  </p:stCondLst>
                                  <p:childTnLst>
                                    <p:set>
                                      <p:cBhvr>
                                        <p:cTn id="28"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29" dur="500"/>
                                        <p:tgtEl>
                                          <p:spTgt spid="166">
                                            <p:txEl>
                                              <p:charRg st="283" end="283"/>
                                            </p:txEl>
                                          </p:spTgt>
                                        </p:tgtEl>
                                      </p:cBhvr>
                                    </p:animEffect>
                                  </p:childTnLst>
                                </p:cTn>
                              </p:par>
                              <p:par>
                                <p:cTn id="30" presetID="10" presetClass="entr" fill="hold" nodeType="withEffect">
                                  <p:stCondLst>
                                    <p:cond delay="0"/>
                                  </p:stCondLst>
                                  <p:childTnLst>
                                    <p:set>
                                      <p:cBhvr>
                                        <p:cTn id="31"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32" dur="500"/>
                                        <p:tgtEl>
                                          <p:spTgt spid="166">
                                            <p:txEl>
                                              <p:charRg st="283" end="283"/>
                                            </p:txEl>
                                          </p:spTgt>
                                        </p:tgtEl>
                                      </p:cBhvr>
                                    </p:animEffect>
                                  </p:childTnLst>
                                </p:cTn>
                              </p:par>
                              <p:par>
                                <p:cTn id="33" presetID="10" presetClass="entr" fill="hold" nodeType="withEffect">
                                  <p:stCondLst>
                                    <p:cond delay="0"/>
                                  </p:stCondLst>
                                  <p:childTnLst>
                                    <p:set>
                                      <p:cBhvr>
                                        <p:cTn id="34"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35" dur="500"/>
                                        <p:tgtEl>
                                          <p:spTgt spid="166">
                                            <p:txEl>
                                              <p:charRg st="283" end="283"/>
                                            </p:txEl>
                                          </p:spTgt>
                                        </p:tgtEl>
                                      </p:cBhvr>
                                    </p:animEffect>
                                  </p:childTnLst>
                                </p:cTn>
                              </p:par>
                              <p:par>
                                <p:cTn id="36" presetID="10" presetClass="entr" fill="hold" nodeType="withEffect">
                                  <p:stCondLst>
                                    <p:cond delay="0"/>
                                  </p:stCondLst>
                                  <p:childTnLst>
                                    <p:set>
                                      <p:cBhvr>
                                        <p:cTn id="37"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38" dur="500"/>
                                        <p:tgtEl>
                                          <p:spTgt spid="166">
                                            <p:txEl>
                                              <p:charRg st="283" end="283"/>
                                            </p:txEl>
                                          </p:spTgt>
                                        </p:tgtEl>
                                      </p:cBhvr>
                                    </p:animEffect>
                                  </p:childTnLst>
                                </p:cTn>
                              </p:par>
                              <p:par>
                                <p:cTn id="39" presetID="10" presetClass="entr" fill="hold" nodeType="withEffect">
                                  <p:stCondLst>
                                    <p:cond delay="0"/>
                                  </p:stCondLst>
                                  <p:childTnLst>
                                    <p:set>
                                      <p:cBhvr>
                                        <p:cTn id="40"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41" dur="500"/>
                                        <p:tgtEl>
                                          <p:spTgt spid="166">
                                            <p:txEl>
                                              <p:charRg st="283" end="283"/>
                                            </p:txEl>
                                          </p:spTgt>
                                        </p:tgtEl>
                                      </p:cBhvr>
                                    </p:animEffect>
                                  </p:childTnLst>
                                </p:cTn>
                              </p:par>
                              <p:par>
                                <p:cTn id="42" presetID="10" presetClass="entr" fill="hold" nodeType="withEffect">
                                  <p:stCondLst>
                                    <p:cond delay="0"/>
                                  </p:stCondLst>
                                  <p:childTnLst>
                                    <p:set>
                                      <p:cBhvr>
                                        <p:cTn id="43"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44" dur="500"/>
                                        <p:tgtEl>
                                          <p:spTgt spid="166">
                                            <p:txEl>
                                              <p:charRg st="283" end="28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2400" b="1" strike="noStrike">
                <a:solidFill>
                  <a:srgbClr val="00287D"/>
                </a:solidFill>
                <a:latin typeface="Trebuchet MS"/>
              </a:rPr>
              <a:t>Interim project</a:t>
            </a:r>
            <a:endParaRPr/>
          </a:p>
        </p:txBody>
      </p:sp>
      <p:sp>
        <p:nvSpPr>
          <p:cNvPr id="168"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cs-CZ" sz="2400" strike="noStrike" dirty="0" err="1" smtClean="0">
                <a:solidFill>
                  <a:srgbClr val="000000"/>
                </a:solidFill>
                <a:latin typeface="Trebuchet MS"/>
              </a:rPr>
              <a:t>Why</a:t>
            </a:r>
            <a:r>
              <a:rPr lang="cs-CZ" sz="2400" strike="noStrike" dirty="0" smtClean="0">
                <a:solidFill>
                  <a:srgbClr val="000000"/>
                </a:solidFill>
                <a:latin typeface="Trebuchet MS"/>
              </a:rPr>
              <a:t>?</a:t>
            </a:r>
          </a:p>
          <a:p>
            <a:pPr lvl="1">
              <a:buBlip>
                <a:blip r:embed="rId2"/>
              </a:buBlip>
            </a:pPr>
            <a:r>
              <a:rPr lang="cs-CZ" sz="2400" dirty="0" smtClean="0">
                <a:solidFill>
                  <a:srgbClr val="000000"/>
                </a:solidFill>
                <a:latin typeface="Trebuchet MS"/>
              </a:rPr>
              <a:t>To </a:t>
            </a:r>
            <a:r>
              <a:rPr lang="cs-CZ" sz="2400" dirty="0" err="1" smtClean="0">
                <a:solidFill>
                  <a:srgbClr val="000000"/>
                </a:solidFill>
                <a:latin typeface="Trebuchet MS"/>
              </a:rPr>
              <a:t>proove</a:t>
            </a:r>
            <a:r>
              <a:rPr lang="cs-CZ" sz="2400" dirty="0" smtClean="0">
                <a:solidFill>
                  <a:srgbClr val="000000"/>
                </a:solidFill>
                <a:latin typeface="Trebuchet MS"/>
              </a:rPr>
              <a:t> </a:t>
            </a:r>
            <a:r>
              <a:rPr lang="cs-CZ" sz="2400" dirty="0" err="1" smtClean="0">
                <a:solidFill>
                  <a:srgbClr val="000000"/>
                </a:solidFill>
                <a:latin typeface="Trebuchet MS"/>
              </a:rPr>
              <a:t>the</a:t>
            </a:r>
            <a:r>
              <a:rPr lang="cs-CZ" sz="2400" dirty="0" smtClean="0">
                <a:solidFill>
                  <a:srgbClr val="000000"/>
                </a:solidFill>
                <a:latin typeface="Trebuchet MS"/>
              </a:rPr>
              <a:t> </a:t>
            </a:r>
            <a:r>
              <a:rPr lang="cs-CZ" sz="2400" dirty="0" err="1" smtClean="0">
                <a:solidFill>
                  <a:srgbClr val="000000"/>
                </a:solidFill>
                <a:latin typeface="Trebuchet MS"/>
              </a:rPr>
              <a:t>knowledge</a:t>
            </a:r>
            <a:r>
              <a:rPr lang="cs-CZ" sz="2400" dirty="0" smtClean="0">
                <a:solidFill>
                  <a:srgbClr val="000000"/>
                </a:solidFill>
                <a:latin typeface="Trebuchet MS"/>
              </a:rPr>
              <a:t> and </a:t>
            </a:r>
            <a:r>
              <a:rPr lang="cs-CZ" sz="2400" dirty="0" err="1" smtClean="0">
                <a:solidFill>
                  <a:srgbClr val="000000"/>
                </a:solidFill>
                <a:latin typeface="Trebuchet MS"/>
              </a:rPr>
              <a:t>its</a:t>
            </a:r>
            <a:r>
              <a:rPr lang="cs-CZ" sz="2400" dirty="0" smtClean="0">
                <a:solidFill>
                  <a:srgbClr val="000000"/>
                </a:solidFill>
                <a:latin typeface="Trebuchet MS"/>
              </a:rPr>
              <a:t> </a:t>
            </a:r>
            <a:r>
              <a:rPr lang="cs-CZ" sz="2400" dirty="0" err="1" smtClean="0">
                <a:solidFill>
                  <a:srgbClr val="000000"/>
                </a:solidFill>
                <a:latin typeface="Trebuchet MS"/>
              </a:rPr>
              <a:t>structure</a:t>
            </a:r>
            <a:endParaRPr lang="cs-CZ" sz="2400" dirty="0" smtClean="0">
              <a:solidFill>
                <a:srgbClr val="000000"/>
              </a:solidFill>
              <a:latin typeface="Trebuchet MS"/>
            </a:endParaRPr>
          </a:p>
          <a:p>
            <a:pPr>
              <a:buBlip>
                <a:blip r:embed="rId2"/>
              </a:buBlip>
            </a:pPr>
            <a:r>
              <a:rPr lang="cs-CZ" sz="2400" strike="noStrike" dirty="0" err="1" smtClean="0">
                <a:solidFill>
                  <a:srgbClr val="000000"/>
                </a:solidFill>
                <a:latin typeface="Trebuchet MS"/>
              </a:rPr>
              <a:t>Unique</a:t>
            </a:r>
            <a:r>
              <a:rPr lang="cs-CZ" sz="2400" strike="noStrike" dirty="0" smtClean="0">
                <a:solidFill>
                  <a:srgbClr val="000000"/>
                </a:solidFill>
                <a:latin typeface="Trebuchet MS"/>
              </a:rPr>
              <a:t> – </a:t>
            </a:r>
            <a:r>
              <a:rPr lang="cs-CZ" sz="2400" strike="noStrike" dirty="0" err="1" smtClean="0">
                <a:solidFill>
                  <a:srgbClr val="000000"/>
                </a:solidFill>
                <a:latin typeface="Trebuchet MS"/>
              </a:rPr>
              <a:t>comparing</a:t>
            </a:r>
            <a:r>
              <a:rPr lang="cs-CZ" sz="2400" strike="noStrike" dirty="0" smtClean="0">
                <a:solidFill>
                  <a:srgbClr val="000000"/>
                </a:solidFill>
                <a:latin typeface="Trebuchet MS"/>
              </a:rPr>
              <a:t> </a:t>
            </a:r>
            <a:r>
              <a:rPr lang="cs-CZ" sz="2400" strike="noStrike" dirty="0" err="1" smtClean="0">
                <a:solidFill>
                  <a:srgbClr val="000000"/>
                </a:solidFill>
                <a:latin typeface="Trebuchet MS"/>
              </a:rPr>
              <a:t>other</a:t>
            </a:r>
            <a:r>
              <a:rPr lang="cs-CZ" sz="2400" strike="noStrike" dirty="0" smtClean="0">
                <a:solidFill>
                  <a:srgbClr val="000000"/>
                </a:solidFill>
                <a:latin typeface="Trebuchet MS"/>
              </a:rPr>
              <a:t> study </a:t>
            </a:r>
            <a:r>
              <a:rPr lang="cs-CZ" sz="2400" strike="noStrike" dirty="0" err="1" smtClean="0">
                <a:solidFill>
                  <a:srgbClr val="000000"/>
                </a:solidFill>
                <a:latin typeface="Trebuchet MS"/>
              </a:rPr>
              <a:t>programs</a:t>
            </a:r>
            <a:endParaRPr lang="cs-CZ" sz="2400" strike="noStrike" dirty="0" smtClean="0">
              <a:solidFill>
                <a:srgbClr val="000000"/>
              </a:solidFill>
              <a:latin typeface="Trebuchet MS"/>
            </a:endParaRPr>
          </a:p>
          <a:p>
            <a:pPr>
              <a:lnSpc>
                <a:spcPct val="100000"/>
              </a:lnSpc>
              <a:buBlip>
                <a:blip r:embed="rId2"/>
              </a:buBlip>
            </a:pPr>
            <a:r>
              <a:rPr lang="en-US" sz="2400" strike="noStrike" dirty="0" smtClean="0">
                <a:solidFill>
                  <a:srgbClr val="000000"/>
                </a:solidFill>
                <a:latin typeface="Trebuchet MS"/>
              </a:rPr>
              <a:t>Long </a:t>
            </a:r>
            <a:r>
              <a:rPr lang="en-US" sz="2400" strike="noStrike" dirty="0">
                <a:solidFill>
                  <a:srgbClr val="000000"/>
                </a:solidFill>
                <a:latin typeface="Trebuchet MS"/>
              </a:rPr>
              <a:t>term internship for the students – to gain real experience</a:t>
            </a:r>
            <a:endParaRPr dirty="0"/>
          </a:p>
          <a:p>
            <a:pPr>
              <a:lnSpc>
                <a:spcPct val="100000"/>
              </a:lnSpc>
              <a:buBlip>
                <a:blip r:embed="rId2"/>
              </a:buBlip>
            </a:pPr>
            <a:r>
              <a:rPr lang="en-US" sz="2400" strike="noStrike" dirty="0">
                <a:solidFill>
                  <a:srgbClr val="000000"/>
                </a:solidFill>
                <a:latin typeface="Trebuchet MS"/>
              </a:rPr>
              <a:t>Business</a:t>
            </a:r>
            <a:endParaRPr dirty="0"/>
          </a:p>
          <a:p>
            <a:pPr lvl="1">
              <a:lnSpc>
                <a:spcPct val="100000"/>
              </a:lnSpc>
              <a:buBlip>
                <a:blip r:embed="rId2"/>
              </a:buBlip>
            </a:pPr>
            <a:r>
              <a:rPr lang="en-US" sz="2400" strike="noStrike" dirty="0">
                <a:solidFill>
                  <a:srgbClr val="000000"/>
                </a:solidFill>
                <a:latin typeface="Trebuchet MS"/>
              </a:rPr>
              <a:t>For business partner</a:t>
            </a:r>
            <a:endParaRPr dirty="0"/>
          </a:p>
          <a:p>
            <a:pPr lvl="1">
              <a:lnSpc>
                <a:spcPct val="100000"/>
              </a:lnSpc>
              <a:buBlip>
                <a:blip r:embed="rId2"/>
              </a:buBlip>
            </a:pPr>
            <a:r>
              <a:rPr lang="en-US" sz="2400" strike="noStrike" dirty="0">
                <a:solidFill>
                  <a:srgbClr val="000000"/>
                </a:solidFill>
                <a:latin typeface="Trebuchet MS"/>
              </a:rPr>
              <a:t>5 months, 4 days per a week</a:t>
            </a:r>
            <a:endParaRPr dirty="0"/>
          </a:p>
          <a:p>
            <a:pPr>
              <a:lnSpc>
                <a:spcPct val="100000"/>
              </a:lnSpc>
              <a:buBlip>
                <a:blip r:embed="rId2"/>
              </a:buBlip>
            </a:pPr>
            <a:r>
              <a:rPr lang="en-US" sz="2400" strike="noStrike" dirty="0">
                <a:solidFill>
                  <a:srgbClr val="000000"/>
                </a:solidFill>
                <a:latin typeface="Trebuchet MS"/>
              </a:rPr>
              <a:t>Research</a:t>
            </a:r>
            <a:endParaRPr dirty="0"/>
          </a:p>
          <a:p>
            <a:pPr lvl="1">
              <a:lnSpc>
                <a:spcPct val="100000"/>
              </a:lnSpc>
              <a:buBlip>
                <a:blip r:embed="rId2"/>
              </a:buBlip>
            </a:pPr>
            <a:r>
              <a:rPr lang="en-US" sz="2400" strike="noStrike" dirty="0">
                <a:solidFill>
                  <a:srgbClr val="000000"/>
                </a:solidFill>
                <a:latin typeface="Trebuchet MS"/>
              </a:rPr>
              <a:t>For research or university partners</a:t>
            </a:r>
            <a:endParaRPr dirty="0"/>
          </a:p>
          <a:p>
            <a:pPr lvl="1">
              <a:lnSpc>
                <a:spcPct val="100000"/>
              </a:lnSpc>
              <a:buBlip>
                <a:blip r:embed="rId2"/>
              </a:buBlip>
            </a:pPr>
            <a:r>
              <a:rPr lang="en-US" sz="2400" strike="noStrike" dirty="0">
                <a:solidFill>
                  <a:srgbClr val="000000"/>
                </a:solidFill>
                <a:latin typeface="Trebuchet MS"/>
              </a:rPr>
              <a:t>10 months, 2.5 days per a week</a:t>
            </a:r>
            <a:endParaRPr dirty="0"/>
          </a:p>
        </p:txBody>
      </p:sp>
    </p:spTree>
    <p:extLst>
      <p:ext uri="{BB962C8B-B14F-4D97-AF65-F5344CB8AC3E}">
        <p14:creationId xmlns:p14="http://schemas.microsoft.com/office/powerpoint/2010/main" val="377060250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42" presetClass="entr" fill="hold" nodeType="clickEffect">
                                  <p:stCondLst>
                                    <p:cond delay="0"/>
                                  </p:stCondLst>
                                  <p:childTnLst>
                                    <p:set>
                                      <p:cBhvr>
                                        <p:cTn id="6" dur="1" fill="hold">
                                          <p:stCondLst>
                                            <p:cond delay="0"/>
                                          </p:stCondLst>
                                        </p:cTn>
                                        <p:tgtEl>
                                          <p:spTgt spid="168">
                                            <p:txEl>
                                              <p:charRg st="0" end="198"/>
                                            </p:txEl>
                                          </p:spTgt>
                                        </p:tgtEl>
                                        <p:attrNameLst>
                                          <p:attrName>style.visibility</p:attrName>
                                        </p:attrNameLst>
                                      </p:cBhvr>
                                      <p:to>
                                        <p:strVal val="visible"/>
                                      </p:to>
                                    </p:set>
                                    <p:animEffect transition="in" filter="fade">
                                      <p:cBhvr additive="repl">
                                        <p:cTn id="7" dur="1000"/>
                                        <p:tgtEl>
                                          <p:spTgt spid="168">
                                            <p:txEl>
                                              <p:charRg st="0" end="198"/>
                                            </p:txEl>
                                          </p:spTgt>
                                        </p:tgtEl>
                                      </p:cBhvr>
                                    </p:animEffect>
                                    <p:anim calcmode="lin" valueType="num">
                                      <p:cBhvr additive="repl">
                                        <p:cTn id="8" dur="1000" fill="hold"/>
                                        <p:tgtEl>
                                          <p:spTgt spid="168">
                                            <p:txEl>
                                              <p:charRg st="0" end="198"/>
                                            </p:txEl>
                                          </p:spTgt>
                                        </p:tgtEl>
                                        <p:attrNameLst>
                                          <p:attrName>ppt_x</p:attrName>
                                        </p:attrNameLst>
                                      </p:cBhvr>
                                      <p:tavLst>
                                        <p:tav tm="0">
                                          <p:val>
                                            <p:strVal val="#ppt_x"/>
                                          </p:val>
                                        </p:tav>
                                        <p:tav tm="100000">
                                          <p:val>
                                            <p:strVal val="#ppt_x"/>
                                          </p:val>
                                        </p:tav>
                                      </p:tavLst>
                                    </p:anim>
                                    <p:anim calcmode="lin" valueType="num">
                                      <p:cBhvr additive="repl">
                                        <p:cTn id="9" dur="1000" fill="hold"/>
                                        <p:tgtEl>
                                          <p:spTgt spid="168">
                                            <p:txEl>
                                              <p:charRg st="0" end="198"/>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fill="hold" nodeType="clickEffect">
                                  <p:stCondLst>
                                    <p:cond delay="0"/>
                                  </p:stCondLst>
                                  <p:childTnLst>
                                    <p:set>
                                      <p:cBhvr>
                                        <p:cTn id="13"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14" dur="1000"/>
                                        <p:tgtEl>
                                          <p:spTgt spid="168">
                                            <p:txEl>
                                              <p:charRg st="198" end="198"/>
                                            </p:txEl>
                                          </p:spTgt>
                                        </p:tgtEl>
                                      </p:cBhvr>
                                    </p:animEffect>
                                    <p:anim calcmode="lin" valueType="num">
                                      <p:cBhvr additive="repl">
                                        <p:cTn id="15"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16"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17" presetID="42" presetClass="entr" fill="hold" nodeType="withEffect">
                                  <p:stCondLst>
                                    <p:cond delay="0"/>
                                  </p:stCondLst>
                                  <p:childTnLst>
                                    <p:set>
                                      <p:cBhvr>
                                        <p:cTn id="18"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19" dur="1000"/>
                                        <p:tgtEl>
                                          <p:spTgt spid="168">
                                            <p:txEl>
                                              <p:charRg st="198" end="198"/>
                                            </p:txEl>
                                          </p:spTgt>
                                        </p:tgtEl>
                                      </p:cBhvr>
                                    </p:animEffect>
                                    <p:anim calcmode="lin" valueType="num">
                                      <p:cBhvr additive="repl">
                                        <p:cTn id="20"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21"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22" presetID="42" presetClass="entr" fill="hold" nodeType="withEffect">
                                  <p:stCondLst>
                                    <p:cond delay="0"/>
                                  </p:stCondLst>
                                  <p:childTnLst>
                                    <p:set>
                                      <p:cBhvr>
                                        <p:cTn id="23"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24" dur="1000"/>
                                        <p:tgtEl>
                                          <p:spTgt spid="168">
                                            <p:txEl>
                                              <p:charRg st="198" end="198"/>
                                            </p:txEl>
                                          </p:spTgt>
                                        </p:tgtEl>
                                      </p:cBhvr>
                                    </p:animEffect>
                                    <p:anim calcmode="lin" valueType="num">
                                      <p:cBhvr additive="repl">
                                        <p:cTn id="25"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26" dur="1000" fill="hold"/>
                                        <p:tgtEl>
                                          <p:spTgt spid="168">
                                            <p:txEl>
                                              <p:charRg st="198" end="198"/>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fill="hold" nodeType="clickEffect">
                                  <p:stCondLst>
                                    <p:cond delay="0"/>
                                  </p:stCondLst>
                                  <p:childTnLst>
                                    <p:set>
                                      <p:cBhvr>
                                        <p:cTn id="30"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31" dur="1000"/>
                                        <p:tgtEl>
                                          <p:spTgt spid="168">
                                            <p:txEl>
                                              <p:charRg st="198" end="198"/>
                                            </p:txEl>
                                          </p:spTgt>
                                        </p:tgtEl>
                                      </p:cBhvr>
                                    </p:animEffect>
                                    <p:anim calcmode="lin" valueType="num">
                                      <p:cBhvr additive="repl">
                                        <p:cTn id="32"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33"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34" presetID="42" presetClass="entr" fill="hold" nodeType="withEffect">
                                  <p:stCondLst>
                                    <p:cond delay="0"/>
                                  </p:stCondLst>
                                  <p:childTnLst>
                                    <p:set>
                                      <p:cBhvr>
                                        <p:cTn id="35"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36" dur="1000"/>
                                        <p:tgtEl>
                                          <p:spTgt spid="168">
                                            <p:txEl>
                                              <p:charRg st="198" end="198"/>
                                            </p:txEl>
                                          </p:spTgt>
                                        </p:tgtEl>
                                      </p:cBhvr>
                                    </p:animEffect>
                                    <p:anim calcmode="lin" valueType="num">
                                      <p:cBhvr additive="repl">
                                        <p:cTn id="37"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38"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39" presetID="42" presetClass="entr" fill="hold" nodeType="withEffect">
                                  <p:stCondLst>
                                    <p:cond delay="0"/>
                                  </p:stCondLst>
                                  <p:childTnLst>
                                    <p:set>
                                      <p:cBhvr>
                                        <p:cTn id="40"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41" dur="1000"/>
                                        <p:tgtEl>
                                          <p:spTgt spid="168">
                                            <p:txEl>
                                              <p:charRg st="198" end="198"/>
                                            </p:txEl>
                                          </p:spTgt>
                                        </p:tgtEl>
                                      </p:cBhvr>
                                    </p:animEffect>
                                    <p:anim calcmode="lin" valueType="num">
                                      <p:cBhvr additive="repl">
                                        <p:cTn id="42"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43" dur="1000" fill="hold"/>
                                        <p:tgtEl>
                                          <p:spTgt spid="168">
                                            <p:txEl>
                                              <p:charRg st="198" end="19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2400" b="1" strike="noStrike" dirty="0" smtClean="0">
                <a:solidFill>
                  <a:srgbClr val="00287D"/>
                </a:solidFill>
                <a:latin typeface="Trebuchet MS"/>
              </a:rPr>
              <a:t>Content</a:t>
            </a:r>
            <a:r>
              <a:rPr lang="cs-CZ" sz="2400" b="1" strike="noStrike" dirty="0" smtClean="0">
                <a:solidFill>
                  <a:srgbClr val="00287D"/>
                </a:solidFill>
                <a:latin typeface="Trebuchet MS"/>
              </a:rPr>
              <a:t> </a:t>
            </a:r>
            <a:r>
              <a:rPr lang="cs-CZ" sz="2400" b="1" strike="noStrike" dirty="0" err="1" smtClean="0">
                <a:solidFill>
                  <a:srgbClr val="00287D"/>
                </a:solidFill>
                <a:latin typeface="Trebuchet MS"/>
              </a:rPr>
              <a:t>of</a:t>
            </a:r>
            <a:r>
              <a:rPr lang="cs-CZ" sz="2400" b="1" strike="noStrike" dirty="0" smtClean="0">
                <a:solidFill>
                  <a:srgbClr val="00287D"/>
                </a:solidFill>
                <a:latin typeface="Trebuchet MS"/>
              </a:rPr>
              <a:t> </a:t>
            </a:r>
            <a:r>
              <a:rPr lang="cs-CZ" sz="2400" b="1" strike="noStrike" dirty="0" err="1" smtClean="0">
                <a:solidFill>
                  <a:srgbClr val="00287D"/>
                </a:solidFill>
                <a:latin typeface="Trebuchet MS"/>
              </a:rPr>
              <a:t>the</a:t>
            </a:r>
            <a:r>
              <a:rPr lang="cs-CZ" sz="2400" b="1" strike="noStrike" dirty="0" smtClean="0">
                <a:solidFill>
                  <a:srgbClr val="00287D"/>
                </a:solidFill>
                <a:latin typeface="Trebuchet MS"/>
              </a:rPr>
              <a:t> </a:t>
            </a:r>
            <a:r>
              <a:rPr lang="cs-CZ" sz="2400" b="1" strike="noStrike" dirty="0" err="1" smtClean="0">
                <a:solidFill>
                  <a:srgbClr val="00287D"/>
                </a:solidFill>
                <a:latin typeface="Trebuchet MS"/>
              </a:rPr>
              <a:t>course</a:t>
            </a:r>
            <a:endParaRPr dirty="0"/>
          </a:p>
        </p:txBody>
      </p:sp>
      <p:sp>
        <p:nvSpPr>
          <p:cNvPr id="122"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US" sz="2400" strike="noStrike">
                <a:solidFill>
                  <a:srgbClr val="000000"/>
                </a:solidFill>
                <a:latin typeface="Trebuchet MS"/>
              </a:rPr>
              <a:t>Goods and Service Dominant Logic</a:t>
            </a:r>
            <a:endParaRPr/>
          </a:p>
          <a:p>
            <a:pPr>
              <a:lnSpc>
                <a:spcPct val="100000"/>
              </a:lnSpc>
              <a:buBlip>
                <a:blip r:embed="rId2"/>
              </a:buBlip>
            </a:pPr>
            <a:r>
              <a:rPr lang="en-US" sz="2400" strike="noStrike">
                <a:solidFill>
                  <a:srgbClr val="000000"/>
                </a:solidFill>
                <a:latin typeface="Trebuchet MS"/>
              </a:rPr>
              <a:t>Role of information in in GDL and SDL</a:t>
            </a:r>
            <a:endParaRPr/>
          </a:p>
          <a:p>
            <a:pPr>
              <a:lnSpc>
                <a:spcPct val="100000"/>
              </a:lnSpc>
              <a:buBlip>
                <a:blip r:embed="rId2"/>
              </a:buBlip>
            </a:pPr>
            <a:r>
              <a:rPr lang="en-US" sz="2400" strike="noStrike">
                <a:solidFill>
                  <a:srgbClr val="000000"/>
                </a:solidFill>
                <a:latin typeface="Trebuchet MS"/>
              </a:rPr>
              <a:t>Service systems and imperfect information</a:t>
            </a:r>
            <a:endParaRPr/>
          </a:p>
          <a:p>
            <a:pPr>
              <a:lnSpc>
                <a:spcPct val="100000"/>
              </a:lnSpc>
              <a:buBlip>
                <a:blip r:embed="rId2"/>
              </a:buBlip>
            </a:pPr>
            <a:r>
              <a:rPr lang="en-US" sz="2400" strike="noStrike">
                <a:solidFill>
                  <a:srgbClr val="000000"/>
                </a:solidFill>
                <a:latin typeface="Trebuchet MS"/>
              </a:rPr>
              <a:t>Service system</a:t>
            </a:r>
            <a:endParaRPr/>
          </a:p>
          <a:p>
            <a:pPr>
              <a:lnSpc>
                <a:spcPct val="100000"/>
              </a:lnSpc>
              <a:buBlip>
                <a:blip r:embed="rId2"/>
              </a:buBlip>
            </a:pPr>
            <a:r>
              <a:rPr lang="en-US" sz="2400" strike="noStrike">
                <a:solidFill>
                  <a:srgbClr val="000000"/>
                </a:solidFill>
                <a:latin typeface="Trebuchet MS"/>
              </a:rPr>
              <a:t>Dual service system</a:t>
            </a:r>
            <a:endParaRPr/>
          </a:p>
          <a:p>
            <a:pPr>
              <a:lnSpc>
                <a:spcPct val="100000"/>
              </a:lnSpc>
              <a:buBlip>
                <a:blip r:embed="rId2"/>
              </a:buBlip>
            </a:pPr>
            <a:r>
              <a:rPr lang="en-US" sz="2400" strike="noStrike">
                <a:solidFill>
                  <a:srgbClr val="000000"/>
                </a:solidFill>
                <a:latin typeface="Trebuchet MS"/>
              </a:rPr>
              <a:t>Dynamic service system</a:t>
            </a:r>
            <a:endParaRPr/>
          </a:p>
          <a:p>
            <a:pPr>
              <a:lnSpc>
                <a:spcPct val="100000"/>
              </a:lnSpc>
              <a:buBlip>
                <a:blip r:embed="rId2"/>
              </a:buBlip>
            </a:pPr>
            <a:r>
              <a:rPr lang="en-US" sz="2400" strike="noStrike">
                <a:solidFill>
                  <a:srgbClr val="000000"/>
                </a:solidFill>
                <a:latin typeface="Trebuchet MS"/>
              </a:rPr>
              <a:t>IT in SDL</a:t>
            </a:r>
            <a:endParaRPr/>
          </a:p>
          <a:p>
            <a:pPr>
              <a:lnSpc>
                <a:spcPct val="100000"/>
              </a:lnSpc>
              <a:buBlip>
                <a:blip r:embed="rId2"/>
              </a:buBlip>
            </a:pPr>
            <a:r>
              <a:rPr lang="en-US" sz="2400" strike="noStrike">
                <a:solidFill>
                  <a:srgbClr val="000000"/>
                </a:solidFill>
                <a:latin typeface="Trebuchet MS"/>
              </a:rPr>
              <a:t>Software as a Service</a:t>
            </a:r>
            <a:endParaRPr/>
          </a:p>
          <a:p>
            <a:pPr>
              <a:lnSpc>
                <a:spcPct val="100000"/>
              </a:lnSpc>
              <a:buBlip>
                <a:blip r:embed="rId2"/>
              </a:buBlip>
            </a:pPr>
            <a:r>
              <a:rPr lang="en-US" sz="2400" strike="noStrike">
                <a:solidFill>
                  <a:srgbClr val="000000"/>
                </a:solidFill>
                <a:latin typeface="Trebuchet MS"/>
              </a:rPr>
              <a:t>Marketing concepts in SDL</a:t>
            </a:r>
            <a:endParaRPr/>
          </a:p>
          <a:p>
            <a:pPr>
              <a:lnSpc>
                <a:spcPct val="100000"/>
              </a:lnSpc>
              <a:buBlip>
                <a:blip r:embed="rId2"/>
              </a:buBlip>
            </a:pPr>
            <a:r>
              <a:rPr lang="en-US" sz="2400" strike="noStrike">
                <a:solidFill>
                  <a:srgbClr val="000000"/>
                </a:solidFill>
                <a:latin typeface="Trebuchet MS"/>
              </a:rPr>
              <a:t>Service Science, Management and Engineering</a:t>
            </a:r>
            <a:endParaRPr/>
          </a:p>
        </p:txBody>
      </p:sp>
      <p:sp>
        <p:nvSpPr>
          <p:cNvPr id="123"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1200" strike="noStrike">
                <a:solidFill>
                  <a:srgbClr val="969696"/>
                </a:solidFill>
                <a:latin typeface="Trebuchet MS"/>
              </a:rPr>
              <a:t>Is It Possible To Teach Service Science?</a:t>
            </a:r>
            <a:endParaRPr/>
          </a:p>
        </p:txBody>
      </p:sp>
    </p:spTree>
    <p:extLst>
      <p:ext uri="{BB962C8B-B14F-4D97-AF65-F5344CB8AC3E}">
        <p14:creationId xmlns:p14="http://schemas.microsoft.com/office/powerpoint/2010/main" val="414029801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2400" b="1" strike="noStrike">
                <a:solidFill>
                  <a:srgbClr val="00287D"/>
                </a:solidFill>
                <a:latin typeface="Trebuchet MS"/>
              </a:rPr>
              <a:t>Why Service Science and IT</a:t>
            </a:r>
            <a:endParaRPr/>
          </a:p>
        </p:txBody>
      </p:sp>
      <p:sp>
        <p:nvSpPr>
          <p:cNvPr id="140"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US" sz="2400" strike="noStrike">
                <a:solidFill>
                  <a:srgbClr val="000000"/>
                </a:solidFill>
                <a:latin typeface="Trebuchet MS"/>
              </a:rPr>
              <a:t>IT is a service</a:t>
            </a:r>
            <a:endParaRPr/>
          </a:p>
          <a:p>
            <a:pPr lvl="1">
              <a:lnSpc>
                <a:spcPct val="100000"/>
              </a:lnSpc>
              <a:buBlip>
                <a:blip r:embed="rId2"/>
              </a:buBlip>
            </a:pPr>
            <a:r>
              <a:rPr lang="en-US" sz="2400" strike="noStrike">
                <a:solidFill>
                  <a:srgbClr val="000000"/>
                </a:solidFill>
                <a:latin typeface="Trebuchet MS"/>
              </a:rPr>
              <a:t>Outside and inside the company</a:t>
            </a:r>
            <a:endParaRPr/>
          </a:p>
          <a:p>
            <a:pPr>
              <a:lnSpc>
                <a:spcPct val="100000"/>
              </a:lnSpc>
              <a:buBlip>
                <a:blip r:embed="rId2"/>
              </a:buBlip>
            </a:pPr>
            <a:r>
              <a:rPr lang="en-US" sz="2400" strike="noStrike">
                <a:solidFill>
                  <a:srgbClr val="000000"/>
                </a:solidFill>
                <a:latin typeface="Trebuchet MS"/>
              </a:rPr>
              <a:t>The main task of IT as a Service</a:t>
            </a:r>
            <a:endParaRPr/>
          </a:p>
          <a:p>
            <a:pPr lvl="1">
              <a:lnSpc>
                <a:spcPct val="100000"/>
              </a:lnSpc>
              <a:buBlip>
                <a:blip r:embed="rId2"/>
              </a:buBlip>
            </a:pPr>
            <a:r>
              <a:rPr lang="en-US" sz="2400" strike="noStrike">
                <a:solidFill>
                  <a:srgbClr val="000000"/>
                </a:solidFill>
                <a:latin typeface="Trebuchet MS"/>
              </a:rPr>
              <a:t>To propose, implement and run the amount of tasks, supporting the realization goals of economics subjects</a:t>
            </a:r>
            <a:endParaRPr/>
          </a:p>
          <a:p>
            <a:pPr>
              <a:lnSpc>
                <a:spcPct val="100000"/>
              </a:lnSpc>
              <a:buBlip>
                <a:blip r:embed="rId2"/>
              </a:buBlip>
            </a:pPr>
            <a:r>
              <a:rPr lang="en-US" sz="2400" strike="noStrike">
                <a:solidFill>
                  <a:srgbClr val="000000"/>
                </a:solidFill>
                <a:latin typeface="Trebuchet MS"/>
              </a:rPr>
              <a:t>The graduates of FI need to know more than IT</a:t>
            </a:r>
            <a:endParaRPr/>
          </a:p>
          <a:p>
            <a:pPr>
              <a:lnSpc>
                <a:spcPct val="100000"/>
              </a:lnSpc>
              <a:buBlip>
                <a:blip r:embed="rId2"/>
              </a:buBlip>
            </a:pPr>
            <a:r>
              <a:rPr lang="en-US" sz="2400" strike="noStrike">
                <a:solidFill>
                  <a:srgbClr val="000000"/>
                </a:solidFill>
                <a:latin typeface="Trebuchet MS"/>
              </a:rPr>
              <a:t>They need to orientate in real problems</a:t>
            </a:r>
            <a:endParaRPr/>
          </a:p>
        </p:txBody>
      </p:sp>
      <p:sp>
        <p:nvSpPr>
          <p:cNvPr id="141"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1200" strike="noStrike">
                <a:solidFill>
                  <a:srgbClr val="969696"/>
                </a:solidFill>
                <a:latin typeface="Trebuchet MS"/>
              </a:rPr>
              <a:t>Is It Possible To Teach Service Science?</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2400" b="1" strike="noStrike">
                <a:solidFill>
                  <a:srgbClr val="00287D"/>
                </a:solidFill>
                <a:latin typeface="Trebuchet MS"/>
              </a:rPr>
              <a:t>Conclusion</a:t>
            </a:r>
            <a:endParaRPr/>
          </a:p>
        </p:txBody>
      </p:sp>
      <p:sp>
        <p:nvSpPr>
          <p:cNvPr id="170"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US" sz="2400" strike="noStrike">
                <a:solidFill>
                  <a:srgbClr val="000000"/>
                </a:solidFill>
                <a:latin typeface="Trebuchet MS"/>
              </a:rPr>
              <a:t>Service Science is strongly related with IT</a:t>
            </a:r>
            <a:endParaRPr/>
          </a:p>
          <a:p>
            <a:pPr>
              <a:lnSpc>
                <a:spcPct val="100000"/>
              </a:lnSpc>
              <a:buBlip>
                <a:blip r:embed="rId2"/>
              </a:buBlip>
            </a:pPr>
            <a:r>
              <a:rPr lang="en-US" sz="2400" strike="noStrike">
                <a:solidFill>
                  <a:srgbClr val="000000"/>
                </a:solidFill>
                <a:latin typeface="Trebuchet MS"/>
              </a:rPr>
              <a:t>Service Science changed the service market</a:t>
            </a:r>
            <a:endParaRPr/>
          </a:p>
          <a:p>
            <a:pPr>
              <a:lnSpc>
                <a:spcPct val="100000"/>
              </a:lnSpc>
              <a:buBlip>
                <a:blip r:embed="rId2"/>
              </a:buBlip>
            </a:pPr>
            <a:r>
              <a:rPr lang="en-US" sz="2400" strike="noStrike">
                <a:solidFill>
                  <a:srgbClr val="000000"/>
                </a:solidFill>
                <a:latin typeface="Trebuchet MS"/>
              </a:rPr>
              <a:t>Service Science means different approach to the education</a:t>
            </a:r>
            <a:endParaRPr/>
          </a:p>
          <a:p>
            <a:pPr>
              <a:lnSpc>
                <a:spcPct val="100000"/>
              </a:lnSpc>
              <a:buBlip>
                <a:blip r:embed="rId2"/>
              </a:buBlip>
            </a:pPr>
            <a:r>
              <a:rPr lang="en-US" sz="2400" strike="noStrike">
                <a:solidFill>
                  <a:srgbClr val="000000"/>
                </a:solidFill>
                <a:latin typeface="Trebuchet MS"/>
              </a:rPr>
              <a:t>T-shape education is necessary for the success on labor market</a:t>
            </a:r>
            <a:endParaRPr/>
          </a:p>
          <a:p>
            <a:pPr>
              <a:lnSpc>
                <a:spcPct val="100000"/>
              </a:lnSpc>
            </a:pPr>
            <a:endParaRPr/>
          </a:p>
        </p:txBody>
      </p:sp>
      <p:sp>
        <p:nvSpPr>
          <p:cNvPr id="171"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1200" strike="noStrike">
                <a:solidFill>
                  <a:srgbClr val="969696"/>
                </a:solidFill>
                <a:latin typeface="Trebuchet MS"/>
              </a:rPr>
              <a:t>Is It Possible To Teach Service Science?</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text 3"/>
          <p:cNvSpPr>
            <a:spLocks noGrp="1"/>
          </p:cNvSpPr>
          <p:nvPr>
            <p:ph type="subTitle"/>
          </p:nvPr>
        </p:nvSpPr>
        <p:spPr/>
        <p:txBody>
          <a:bodyPr/>
          <a:lstStyle/>
          <a:p>
            <a:pPr marL="285750" indent="-285750">
              <a:buFont typeface="Arial" panose="020B0604020202020204" pitchFamily="34" charset="0"/>
              <a:buChar char="•"/>
            </a:pPr>
            <a:r>
              <a:rPr lang="cs-CZ" dirty="0" smtClean="0"/>
              <a:t>To </a:t>
            </a:r>
            <a:r>
              <a:rPr lang="cs-CZ" dirty="0" err="1" smtClean="0"/>
              <a:t>understand</a:t>
            </a:r>
            <a:r>
              <a:rPr lang="cs-CZ" dirty="0" smtClean="0"/>
              <a:t> </a:t>
            </a:r>
            <a:r>
              <a:rPr lang="cs-CZ" dirty="0" err="1" smtClean="0"/>
              <a:t>subject</a:t>
            </a:r>
            <a:r>
              <a:rPr lang="cs-CZ" dirty="0" smtClean="0"/>
              <a:t> </a:t>
            </a:r>
            <a:r>
              <a:rPr lang="cs-CZ" dirty="0" err="1" smtClean="0"/>
              <a:t>of</a:t>
            </a:r>
            <a:r>
              <a:rPr lang="cs-CZ" dirty="0" smtClean="0"/>
              <a:t> </a:t>
            </a:r>
            <a:r>
              <a:rPr lang="cs-CZ" dirty="0" err="1" smtClean="0"/>
              <a:t>your</a:t>
            </a:r>
            <a:r>
              <a:rPr lang="cs-CZ" dirty="0" smtClean="0"/>
              <a:t> study</a:t>
            </a:r>
          </a:p>
          <a:p>
            <a:pPr marL="285750" indent="-285750">
              <a:buFont typeface="Arial" panose="020B0604020202020204" pitchFamily="34" charset="0"/>
              <a:buChar char="•"/>
            </a:pPr>
            <a:r>
              <a:rPr lang="cs-CZ" dirty="0" smtClean="0"/>
              <a:t>To </a:t>
            </a:r>
            <a:r>
              <a:rPr lang="cs-CZ" dirty="0" err="1" smtClean="0"/>
              <a:t>accept</a:t>
            </a:r>
            <a:r>
              <a:rPr lang="cs-CZ" dirty="0" smtClean="0"/>
              <a:t> </a:t>
            </a:r>
            <a:r>
              <a:rPr lang="cs-CZ" dirty="0" err="1" smtClean="0"/>
              <a:t>new</a:t>
            </a:r>
            <a:r>
              <a:rPr lang="cs-CZ" dirty="0" smtClean="0"/>
              <a:t> </a:t>
            </a:r>
            <a:r>
              <a:rPr lang="cs-CZ" dirty="0" err="1" smtClean="0"/>
              <a:t>way</a:t>
            </a:r>
            <a:r>
              <a:rPr lang="cs-CZ" dirty="0" smtClean="0"/>
              <a:t> </a:t>
            </a:r>
            <a:r>
              <a:rPr lang="cs-CZ" dirty="0" err="1" smtClean="0"/>
              <a:t>of</a:t>
            </a:r>
            <a:r>
              <a:rPr lang="cs-CZ" dirty="0" smtClean="0"/>
              <a:t> </a:t>
            </a:r>
            <a:r>
              <a:rPr lang="cs-CZ" dirty="0" err="1" smtClean="0"/>
              <a:t>thinking</a:t>
            </a:r>
            <a:endParaRPr lang="cs-CZ" dirty="0" smtClean="0"/>
          </a:p>
          <a:p>
            <a:pPr marL="285750" indent="-285750">
              <a:buFont typeface="Arial" panose="020B0604020202020204" pitchFamily="34" charset="0"/>
              <a:buChar char="•"/>
            </a:pPr>
            <a:r>
              <a:rPr lang="cs-CZ" dirty="0" smtClean="0"/>
              <a:t>To </a:t>
            </a:r>
            <a:r>
              <a:rPr lang="cs-CZ" dirty="0" err="1" smtClean="0"/>
              <a:t>adapt</a:t>
            </a:r>
            <a:r>
              <a:rPr lang="cs-CZ" dirty="0" smtClean="0"/>
              <a:t> to </a:t>
            </a:r>
            <a:r>
              <a:rPr lang="cs-CZ" dirty="0" err="1" smtClean="0"/>
              <a:t>new</a:t>
            </a:r>
            <a:r>
              <a:rPr lang="cs-CZ" dirty="0" smtClean="0"/>
              <a:t> </a:t>
            </a:r>
            <a:r>
              <a:rPr lang="cs-CZ" dirty="0" err="1" smtClean="0"/>
              <a:t>conditions</a:t>
            </a:r>
            <a:endParaRPr lang="cs-CZ" dirty="0"/>
          </a:p>
          <a:p>
            <a:pPr marL="285750" indent="-285750">
              <a:buFont typeface="Arial" panose="020B0604020202020204" pitchFamily="34" charset="0"/>
              <a:buChar char="•"/>
            </a:pPr>
            <a:r>
              <a:rPr lang="cs-CZ" dirty="0" smtClean="0"/>
              <a:t>IT </a:t>
            </a:r>
            <a:r>
              <a:rPr lang="cs-CZ" dirty="0" err="1" smtClean="0"/>
              <a:t>is</a:t>
            </a:r>
            <a:r>
              <a:rPr lang="cs-CZ" dirty="0" smtClean="0"/>
              <a:t> </a:t>
            </a:r>
            <a:r>
              <a:rPr lang="cs-CZ" dirty="0" err="1" smtClean="0"/>
              <a:t>the</a:t>
            </a:r>
            <a:r>
              <a:rPr lang="cs-CZ" dirty="0" smtClean="0"/>
              <a:t> most </a:t>
            </a:r>
            <a:r>
              <a:rPr lang="cs-CZ" dirty="0" err="1" smtClean="0"/>
              <a:t>dynamic</a:t>
            </a:r>
            <a:r>
              <a:rPr lang="cs-CZ" dirty="0" smtClean="0"/>
              <a:t> </a:t>
            </a:r>
            <a:r>
              <a:rPr lang="cs-CZ" dirty="0" err="1" smtClean="0"/>
              <a:t>branch</a:t>
            </a:r>
            <a:r>
              <a:rPr lang="cs-CZ" dirty="0" smtClean="0"/>
              <a:t> in </a:t>
            </a:r>
            <a:r>
              <a:rPr lang="cs-CZ" dirty="0" err="1" smtClean="0"/>
              <a:t>the</a:t>
            </a:r>
            <a:r>
              <a:rPr lang="cs-CZ" dirty="0" smtClean="0"/>
              <a:t> </a:t>
            </a:r>
            <a:r>
              <a:rPr lang="cs-CZ" dirty="0" err="1" smtClean="0"/>
              <a:t>world</a:t>
            </a:r>
            <a:endParaRPr lang="cs-CZ" dirty="0" smtClean="0"/>
          </a:p>
          <a:p>
            <a:pPr marL="285750" indent="-285750">
              <a:buFont typeface="Arial" panose="020B0604020202020204" pitchFamily="34" charset="0"/>
              <a:buChar char="•"/>
            </a:pPr>
            <a:r>
              <a:rPr lang="cs-CZ" dirty="0" err="1" smtClean="0"/>
              <a:t>Service</a:t>
            </a:r>
            <a:r>
              <a:rPr lang="cs-CZ" dirty="0" smtClean="0"/>
              <a:t> Science </a:t>
            </a:r>
            <a:r>
              <a:rPr lang="cs-CZ" dirty="0" err="1" smtClean="0"/>
              <a:t>is</a:t>
            </a:r>
            <a:r>
              <a:rPr lang="cs-CZ" dirty="0" smtClean="0"/>
              <a:t> </a:t>
            </a:r>
            <a:r>
              <a:rPr lang="cs-CZ" dirty="0" err="1" smtClean="0"/>
              <a:t>trying</a:t>
            </a:r>
            <a:r>
              <a:rPr lang="cs-CZ" dirty="0" smtClean="0"/>
              <a:t> to </a:t>
            </a:r>
            <a:r>
              <a:rPr lang="cs-CZ" dirty="0" err="1" smtClean="0"/>
              <a:t>interconect</a:t>
            </a:r>
            <a:r>
              <a:rPr lang="cs-CZ" dirty="0" smtClean="0"/>
              <a:t> IT and „</a:t>
            </a:r>
            <a:r>
              <a:rPr lang="cs-CZ" dirty="0" err="1" smtClean="0"/>
              <a:t>the</a:t>
            </a:r>
            <a:r>
              <a:rPr lang="cs-CZ" dirty="0" smtClean="0"/>
              <a:t> rest </a:t>
            </a:r>
            <a:r>
              <a:rPr lang="cs-CZ" dirty="0" err="1" smtClean="0"/>
              <a:t>of</a:t>
            </a:r>
            <a:r>
              <a:rPr lang="cs-CZ" dirty="0" smtClean="0"/>
              <a:t> </a:t>
            </a:r>
            <a:r>
              <a:rPr lang="cs-CZ" dirty="0" err="1" smtClean="0"/>
              <a:t>the</a:t>
            </a:r>
            <a:r>
              <a:rPr lang="cs-CZ" dirty="0" smtClean="0"/>
              <a:t> </a:t>
            </a:r>
            <a:r>
              <a:rPr lang="cs-CZ" dirty="0" err="1" smtClean="0"/>
              <a:t>world</a:t>
            </a:r>
            <a:r>
              <a:rPr lang="cs-CZ" dirty="0" smtClean="0"/>
              <a:t>“</a:t>
            </a:r>
          </a:p>
          <a:p>
            <a:pPr marL="285750" lvl="8" indent="-285750">
              <a:buFont typeface="Arial" panose="020B0604020202020204" pitchFamily="34" charset="0"/>
              <a:buChar char="•"/>
            </a:pPr>
            <a:endParaRPr lang="en-US" dirty="0"/>
          </a:p>
        </p:txBody>
      </p:sp>
      <p:sp>
        <p:nvSpPr>
          <p:cNvPr id="2" name="Nadpis 1"/>
          <p:cNvSpPr>
            <a:spLocks noGrp="1"/>
          </p:cNvSpPr>
          <p:nvPr>
            <p:ph type="title"/>
          </p:nvPr>
        </p:nvSpPr>
        <p:spPr>
          <a:xfrm>
            <a:off x="467544" y="908720"/>
            <a:ext cx="8229240" cy="784760"/>
          </a:xfrm>
        </p:spPr>
        <p:txBody>
          <a:bodyPr/>
          <a:lstStyle/>
          <a:p>
            <a:r>
              <a:rPr lang="cs-CZ" sz="2000" dirty="0" err="1" smtClean="0"/>
              <a:t>Why</a:t>
            </a:r>
            <a:r>
              <a:rPr lang="cs-CZ" sz="2000" dirty="0" smtClean="0"/>
              <a:t> </a:t>
            </a:r>
            <a:r>
              <a:rPr lang="cs-CZ" sz="2000" dirty="0" err="1" smtClean="0"/>
              <a:t>introduction</a:t>
            </a:r>
            <a:r>
              <a:rPr lang="cs-CZ" sz="2000" dirty="0" smtClean="0"/>
              <a:t> to </a:t>
            </a:r>
            <a:r>
              <a:rPr lang="cs-CZ" sz="2000" dirty="0" err="1" smtClean="0"/>
              <a:t>Service</a:t>
            </a:r>
            <a:r>
              <a:rPr lang="cs-CZ" sz="2000" dirty="0" smtClean="0"/>
              <a:t> Science</a:t>
            </a:r>
            <a:endParaRPr lang="en-US" sz="2000" dirty="0"/>
          </a:p>
        </p:txBody>
      </p:sp>
    </p:spTree>
    <p:extLst>
      <p:ext uri="{BB962C8B-B14F-4D97-AF65-F5344CB8AC3E}">
        <p14:creationId xmlns:p14="http://schemas.microsoft.com/office/powerpoint/2010/main" val="371024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2400" b="1" strike="noStrike">
                <a:solidFill>
                  <a:srgbClr val="00287D"/>
                </a:solidFill>
                <a:latin typeface="Trebuchet MS"/>
              </a:rPr>
              <a:t>What is service?</a:t>
            </a:r>
            <a:endParaRPr/>
          </a:p>
        </p:txBody>
      </p:sp>
      <p:sp>
        <p:nvSpPr>
          <p:cNvPr id="134"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US" sz="2400" strike="noStrike">
                <a:solidFill>
                  <a:srgbClr val="000000"/>
                </a:solidFill>
                <a:latin typeface="Trebuchet MS"/>
              </a:rPr>
              <a:t>services are processes, performances, or experiences that one person or organization does for the benefit of another</a:t>
            </a:r>
            <a:endParaRPr/>
          </a:p>
          <a:p>
            <a:pPr>
              <a:lnSpc>
                <a:spcPct val="100000"/>
              </a:lnSpc>
              <a:buBlip>
                <a:blip r:embed="rId2"/>
              </a:buBlip>
            </a:pPr>
            <a:r>
              <a:rPr lang="en-US" sz="2400" strike="noStrike">
                <a:solidFill>
                  <a:srgbClr val="000000"/>
                </a:solidFill>
                <a:latin typeface="Trebuchet MS"/>
              </a:rPr>
              <a:t>In all cases, service involves deployment of knowledge, skills, and competences that one person or organization has for the benefit of another, often done as a single, customized job (Lusch &amp; Vargo)</a:t>
            </a:r>
            <a:endParaRPr/>
          </a:p>
          <a:p>
            <a:pPr>
              <a:lnSpc>
                <a:spcPct val="100000"/>
              </a:lnSpc>
            </a:pPr>
            <a:endParaRPr/>
          </a:p>
        </p:txBody>
      </p:sp>
      <p:sp>
        <p:nvSpPr>
          <p:cNvPr id="135"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1200" strike="noStrike">
                <a:solidFill>
                  <a:srgbClr val="969696"/>
                </a:solidFill>
                <a:latin typeface="Trebuchet MS"/>
              </a:rPr>
              <a:t>Is It Possible To Teach Service Science?</a:t>
            </a:r>
            <a:endParaRPr/>
          </a:p>
        </p:txBody>
      </p:sp>
    </p:spTree>
    <p:extLst>
      <p:ext uri="{BB962C8B-B14F-4D97-AF65-F5344CB8AC3E}">
        <p14:creationId xmlns:p14="http://schemas.microsoft.com/office/powerpoint/2010/main" val="280693492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2400" b="1" strike="noStrike">
                <a:solidFill>
                  <a:srgbClr val="00287D"/>
                </a:solidFill>
                <a:latin typeface="Trebuchet MS"/>
              </a:rPr>
              <a:t>Characteristics of a service</a:t>
            </a:r>
            <a:endParaRPr/>
          </a:p>
        </p:txBody>
      </p:sp>
      <p:sp>
        <p:nvSpPr>
          <p:cNvPr id="131"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lvl="1">
              <a:lnSpc>
                <a:spcPct val="100000"/>
              </a:lnSpc>
              <a:buBlip>
                <a:blip r:embed="rId2"/>
              </a:buBlip>
            </a:pPr>
            <a:r>
              <a:rPr lang="cs-CZ" sz="2400" strike="noStrike" dirty="0" err="1" smtClean="0">
                <a:solidFill>
                  <a:srgbClr val="000000"/>
                </a:solidFill>
                <a:latin typeface="Trebuchet MS"/>
              </a:rPr>
              <a:t>Services</a:t>
            </a:r>
            <a:r>
              <a:rPr lang="cs-CZ" sz="2400" strike="noStrike" dirty="0" smtClean="0">
                <a:solidFill>
                  <a:srgbClr val="000000"/>
                </a:solidFill>
                <a:latin typeface="Trebuchet MS"/>
              </a:rPr>
              <a:t> </a:t>
            </a:r>
            <a:r>
              <a:rPr lang="cs-CZ" sz="2400" strike="noStrike" dirty="0" err="1" smtClean="0">
                <a:solidFill>
                  <a:srgbClr val="000000"/>
                </a:solidFill>
                <a:latin typeface="Trebuchet MS"/>
              </a:rPr>
              <a:t>we</a:t>
            </a:r>
            <a:r>
              <a:rPr lang="cs-CZ" sz="2400" strike="noStrike" dirty="0" smtClean="0">
                <a:solidFill>
                  <a:srgbClr val="000000"/>
                </a:solidFill>
                <a:latin typeface="Trebuchet MS"/>
              </a:rPr>
              <a:t> </a:t>
            </a:r>
            <a:r>
              <a:rPr lang="cs-CZ" sz="2400" strike="noStrike" dirty="0" err="1" smtClean="0">
                <a:solidFill>
                  <a:srgbClr val="000000"/>
                </a:solidFill>
                <a:latin typeface="Trebuchet MS"/>
              </a:rPr>
              <a:t>speak</a:t>
            </a:r>
            <a:r>
              <a:rPr lang="cs-CZ" sz="2400" strike="noStrike" dirty="0" smtClean="0">
                <a:solidFill>
                  <a:srgbClr val="000000"/>
                </a:solidFill>
                <a:latin typeface="Trebuchet MS"/>
              </a:rPr>
              <a:t> </a:t>
            </a:r>
            <a:r>
              <a:rPr lang="cs-CZ" sz="2400" strike="noStrike" dirty="0" err="1" smtClean="0">
                <a:solidFill>
                  <a:srgbClr val="000000"/>
                </a:solidFill>
                <a:latin typeface="Trebuchet MS"/>
              </a:rPr>
              <a:t>about</a:t>
            </a:r>
            <a:r>
              <a:rPr lang="cs-CZ" sz="2400" strike="noStrike" dirty="0" smtClean="0">
                <a:solidFill>
                  <a:srgbClr val="000000"/>
                </a:solidFill>
                <a:latin typeface="Trebuchet MS"/>
              </a:rPr>
              <a:t> are </a:t>
            </a:r>
            <a:r>
              <a:rPr lang="cs-CZ" sz="2400" strike="noStrike" dirty="0" err="1" smtClean="0">
                <a:solidFill>
                  <a:srgbClr val="000000"/>
                </a:solidFill>
                <a:latin typeface="Trebuchet MS"/>
              </a:rPr>
              <a:t>information</a:t>
            </a:r>
            <a:r>
              <a:rPr lang="cs-CZ" sz="2400" strike="noStrike" dirty="0" smtClean="0">
                <a:solidFill>
                  <a:srgbClr val="000000"/>
                </a:solidFill>
                <a:latin typeface="Trebuchet MS"/>
              </a:rPr>
              <a:t> and </a:t>
            </a:r>
            <a:r>
              <a:rPr lang="cs-CZ" sz="2400" strike="noStrike" dirty="0" err="1" smtClean="0">
                <a:solidFill>
                  <a:srgbClr val="000000"/>
                </a:solidFill>
                <a:latin typeface="Trebuchet MS"/>
              </a:rPr>
              <a:t>knowledge</a:t>
            </a:r>
            <a:r>
              <a:rPr lang="cs-CZ" sz="2400" strike="noStrike" dirty="0" smtClean="0">
                <a:solidFill>
                  <a:srgbClr val="000000"/>
                </a:solidFill>
                <a:latin typeface="Trebuchet MS"/>
              </a:rPr>
              <a:t> </a:t>
            </a:r>
            <a:r>
              <a:rPr lang="cs-CZ" sz="2400" strike="noStrike" dirty="0" err="1" smtClean="0">
                <a:solidFill>
                  <a:srgbClr val="000000"/>
                </a:solidFill>
                <a:latin typeface="Trebuchet MS"/>
              </a:rPr>
              <a:t>intensive</a:t>
            </a:r>
            <a:endParaRPr lang="cs-CZ" sz="2400" strike="noStrike" dirty="0" smtClean="0">
              <a:solidFill>
                <a:srgbClr val="000000"/>
              </a:solidFill>
              <a:latin typeface="Trebuchet MS"/>
            </a:endParaRPr>
          </a:p>
          <a:p>
            <a:pPr lvl="1">
              <a:lnSpc>
                <a:spcPct val="100000"/>
              </a:lnSpc>
              <a:buBlip>
                <a:blip r:embed="rId2"/>
              </a:buBlip>
            </a:pPr>
            <a:r>
              <a:rPr lang="en-US" sz="2400" strike="noStrike" dirty="0" smtClean="0">
                <a:solidFill>
                  <a:srgbClr val="000000"/>
                </a:solidFill>
                <a:latin typeface="Trebuchet MS"/>
              </a:rPr>
              <a:t>Output </a:t>
            </a:r>
            <a:r>
              <a:rPr lang="en-US" sz="2400" strike="noStrike" dirty="0">
                <a:solidFill>
                  <a:srgbClr val="000000"/>
                </a:solidFill>
                <a:latin typeface="Trebuchet MS"/>
              </a:rPr>
              <a:t>is intangible, hard to quantifiable and measurable</a:t>
            </a:r>
            <a:endParaRPr dirty="0"/>
          </a:p>
          <a:p>
            <a:pPr lvl="1">
              <a:lnSpc>
                <a:spcPct val="100000"/>
              </a:lnSpc>
              <a:buBlip>
                <a:blip r:embed="rId2"/>
              </a:buBlip>
            </a:pPr>
            <a:r>
              <a:rPr lang="en-US" sz="2400" strike="noStrike" dirty="0">
                <a:solidFill>
                  <a:srgbClr val="000000"/>
                </a:solidFill>
                <a:latin typeface="Trebuchet MS"/>
              </a:rPr>
              <a:t>Non-storable</a:t>
            </a:r>
            <a:endParaRPr dirty="0"/>
          </a:p>
          <a:p>
            <a:pPr lvl="1">
              <a:lnSpc>
                <a:spcPct val="100000"/>
              </a:lnSpc>
              <a:buBlip>
                <a:blip r:embed="rId2"/>
              </a:buBlip>
            </a:pPr>
            <a:r>
              <a:rPr lang="en-US" sz="2400" strike="noStrike" dirty="0">
                <a:solidFill>
                  <a:srgbClr val="000000"/>
                </a:solidFill>
                <a:latin typeface="Trebuchet MS"/>
              </a:rPr>
              <a:t>Lack of mobility</a:t>
            </a:r>
            <a:endParaRPr dirty="0"/>
          </a:p>
          <a:p>
            <a:pPr lvl="1">
              <a:lnSpc>
                <a:spcPct val="100000"/>
              </a:lnSpc>
              <a:buBlip>
                <a:blip r:embed="rId2"/>
              </a:buBlip>
            </a:pPr>
            <a:r>
              <a:rPr lang="en-US" sz="2400" strike="noStrike" dirty="0">
                <a:solidFill>
                  <a:srgbClr val="000000"/>
                </a:solidFill>
                <a:latin typeface="Trebuchet MS"/>
              </a:rPr>
              <a:t>Consumption runs simultaneously with the supply</a:t>
            </a:r>
            <a:endParaRPr dirty="0"/>
          </a:p>
          <a:p>
            <a:pPr lvl="1">
              <a:lnSpc>
                <a:spcPct val="100000"/>
              </a:lnSpc>
              <a:buBlip>
                <a:blip r:embed="rId2"/>
              </a:buBlip>
            </a:pPr>
            <a:r>
              <a:rPr lang="en-US" sz="2400" strike="noStrike" dirty="0">
                <a:solidFill>
                  <a:srgbClr val="000000"/>
                </a:solidFill>
                <a:latin typeface="Trebuchet MS"/>
              </a:rPr>
              <a:t>The customer is presented on the production</a:t>
            </a:r>
            <a:endParaRPr dirty="0"/>
          </a:p>
          <a:p>
            <a:pPr lvl="1">
              <a:lnSpc>
                <a:spcPct val="100000"/>
              </a:lnSpc>
              <a:buBlip>
                <a:blip r:embed="rId2"/>
              </a:buBlip>
            </a:pPr>
            <a:r>
              <a:rPr lang="en-US" sz="2400" strike="noStrike" dirty="0" smtClean="0">
                <a:solidFill>
                  <a:srgbClr val="000000"/>
                </a:solidFill>
                <a:latin typeface="Trebuchet MS"/>
              </a:rPr>
              <a:t>Hardly </a:t>
            </a:r>
            <a:r>
              <a:rPr lang="en-US" sz="2400" strike="noStrike" dirty="0">
                <a:solidFill>
                  <a:srgbClr val="000000"/>
                </a:solidFill>
                <a:latin typeface="Trebuchet MS"/>
              </a:rPr>
              <a:t>specifiable</a:t>
            </a:r>
            <a:endParaRPr dirty="0"/>
          </a:p>
        </p:txBody>
      </p:sp>
      <p:sp>
        <p:nvSpPr>
          <p:cNvPr id="132"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1200" strike="noStrike">
                <a:solidFill>
                  <a:srgbClr val="969696"/>
                </a:solidFill>
                <a:latin typeface="Trebuchet MS"/>
              </a:rPr>
              <a:t>Is It Possible To Teach Service Science?</a:t>
            </a:r>
            <a:endParaRPr/>
          </a:p>
        </p:txBody>
      </p:sp>
    </p:spTree>
    <p:extLst>
      <p:ext uri="{BB962C8B-B14F-4D97-AF65-F5344CB8AC3E}">
        <p14:creationId xmlns:p14="http://schemas.microsoft.com/office/powerpoint/2010/main" val="232934629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2400" b="1" strike="noStrike">
                <a:solidFill>
                  <a:srgbClr val="00287D"/>
                </a:solidFill>
                <a:latin typeface="Trebuchet MS"/>
              </a:rPr>
              <a:t>What is science?</a:t>
            </a:r>
            <a:endParaRPr/>
          </a:p>
        </p:txBody>
      </p:sp>
      <p:sp>
        <p:nvSpPr>
          <p:cNvPr id="137"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US" sz="2400" strike="noStrike">
                <a:solidFill>
                  <a:srgbClr val="000000"/>
                </a:solidFill>
                <a:latin typeface="Trebuchet MS"/>
              </a:rPr>
              <a:t>to help service managers to achieve standardization </a:t>
            </a:r>
            <a:endParaRPr/>
          </a:p>
          <a:p>
            <a:pPr>
              <a:lnSpc>
                <a:spcPct val="100000"/>
              </a:lnSpc>
              <a:buBlip>
                <a:blip r:embed="rId2"/>
              </a:buBlip>
            </a:pPr>
            <a:r>
              <a:rPr lang="en-US" sz="2400" strike="noStrike">
                <a:solidFill>
                  <a:srgbClr val="000000"/>
                </a:solidFill>
                <a:latin typeface="Trebuchet MS"/>
              </a:rPr>
              <a:t>assembly of standardized modular service elements in several "customizable" but highly predictable permutations </a:t>
            </a:r>
            <a:endParaRPr/>
          </a:p>
          <a:p>
            <a:pPr>
              <a:lnSpc>
                <a:spcPct val="100000"/>
              </a:lnSpc>
              <a:buBlip>
                <a:blip r:embed="rId2"/>
              </a:buBlip>
            </a:pPr>
            <a:r>
              <a:rPr lang="en-US" sz="2400" strike="noStrike">
                <a:solidFill>
                  <a:srgbClr val="000000"/>
                </a:solidFill>
                <a:latin typeface="Trebuchet MS"/>
              </a:rPr>
              <a:t>customers seeks for value standardization because it reduces variability and usually helps bring prices down </a:t>
            </a:r>
            <a:endParaRPr/>
          </a:p>
          <a:p>
            <a:pPr>
              <a:lnSpc>
                <a:spcPct val="100000"/>
              </a:lnSpc>
              <a:buBlip>
                <a:blip r:embed="rId2"/>
              </a:buBlip>
            </a:pPr>
            <a:r>
              <a:rPr lang="en-US" sz="2400" strike="noStrike">
                <a:solidFill>
                  <a:srgbClr val="000000"/>
                </a:solidFill>
                <a:latin typeface="Trebuchet MS"/>
              </a:rPr>
              <a:t>services in the digital economy employ standardization and mass customization </a:t>
            </a:r>
            <a:endParaRPr/>
          </a:p>
          <a:p>
            <a:pPr>
              <a:lnSpc>
                <a:spcPct val="100000"/>
              </a:lnSpc>
              <a:buBlip>
                <a:blip r:embed="rId2"/>
              </a:buBlip>
            </a:pPr>
            <a:r>
              <a:rPr lang="en-US" sz="2400" strike="noStrike">
                <a:solidFill>
                  <a:srgbClr val="000000"/>
                </a:solidFill>
                <a:latin typeface="Trebuchet MS"/>
              </a:rPr>
              <a:t>a new service definition might focus on the technical nature of modern day service</a:t>
            </a:r>
            <a:endParaRPr/>
          </a:p>
        </p:txBody>
      </p:sp>
      <p:sp>
        <p:nvSpPr>
          <p:cNvPr id="138"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US" sz="1200" strike="noStrike">
                <a:solidFill>
                  <a:srgbClr val="969696"/>
                </a:solidFill>
                <a:latin typeface="Trebuchet MS"/>
              </a:rPr>
              <a:t>Is It Possible To Teach Service Science?</a:t>
            </a:r>
            <a:endParaRPr/>
          </a:p>
        </p:txBody>
      </p:sp>
    </p:spTree>
    <p:extLst>
      <p:ext uri="{BB962C8B-B14F-4D97-AF65-F5344CB8AC3E}">
        <p14:creationId xmlns:p14="http://schemas.microsoft.com/office/powerpoint/2010/main" val="205673694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7283" name="Rectangle 3"/>
          <p:cNvSpPr>
            <a:spLocks noGrp="1" noChangeArrowheads="1"/>
          </p:cNvSpPr>
          <p:nvPr>
            <p:ph idx="1"/>
          </p:nvPr>
        </p:nvSpPr>
        <p:spPr>
          <a:xfrm>
            <a:off x="685800" y="1143000"/>
            <a:ext cx="7775575" cy="5522913"/>
          </a:xfrm>
        </p:spPr>
        <p:txBody>
          <a:bodyPr>
            <a:normAutofit fontScale="92500" lnSpcReduction="20000"/>
          </a:bodyPr>
          <a:lstStyle/>
          <a:p>
            <a:r>
              <a:rPr lang="en-US" altLang="cs-CZ" sz="2000" b="1" dirty="0"/>
              <a:t>Services have become a driving force in economics around the world</a:t>
            </a:r>
            <a:endParaRPr lang="en-US" altLang="cs-CZ" sz="2000" dirty="0"/>
          </a:p>
          <a:p>
            <a:r>
              <a:rPr lang="en-US" altLang="cs-CZ" sz="2000" dirty="0"/>
              <a:t>–  Services represent more than 70% of global GDP.</a:t>
            </a:r>
          </a:p>
          <a:p>
            <a:r>
              <a:rPr lang="en-US" altLang="cs-CZ" sz="2000" dirty="0"/>
              <a:t>– The services sector in EU accounts for almost 70% of EU GDP.</a:t>
            </a:r>
          </a:p>
          <a:p>
            <a:r>
              <a:rPr lang="en-US" altLang="cs-CZ" sz="2000" dirty="0"/>
              <a:t>–  Also manufacturing industries include more and more services. There are becoming part of tangible and intangible </a:t>
            </a:r>
            <a:r>
              <a:rPr lang="en-US" altLang="cs-CZ" sz="2000" dirty="0" smtClean="0"/>
              <a:t>products</a:t>
            </a:r>
            <a:endParaRPr lang="cs-CZ" altLang="cs-CZ" sz="2000" dirty="0" smtClean="0"/>
          </a:p>
          <a:p>
            <a:pPr marL="365760" lvl="1" indent="-256032">
              <a:spcBef>
                <a:spcPts val="400"/>
              </a:spcBef>
              <a:buSzPct val="68000"/>
              <a:buFont typeface="Wingdings 3"/>
              <a:buChar char=""/>
            </a:pPr>
            <a:r>
              <a:rPr lang="cs-CZ" dirty="0" err="1" smtClean="0"/>
              <a:t>Services</a:t>
            </a:r>
            <a:r>
              <a:rPr lang="cs-CZ" dirty="0" smtClean="0"/>
              <a:t> are more and more </a:t>
            </a:r>
            <a:r>
              <a:rPr lang="en-US" dirty="0" smtClean="0"/>
              <a:t>knowledge </a:t>
            </a:r>
            <a:r>
              <a:rPr lang="en-US" dirty="0"/>
              <a:t>and information intensive </a:t>
            </a:r>
            <a:endParaRPr lang="cs-CZ" dirty="0" smtClean="0"/>
          </a:p>
          <a:p>
            <a:pPr marL="365760" lvl="1" indent="-256032">
              <a:spcBef>
                <a:spcPts val="400"/>
              </a:spcBef>
              <a:buSzPct val="68000"/>
              <a:buFont typeface="Wingdings 3"/>
              <a:buChar char=""/>
            </a:pPr>
            <a:r>
              <a:rPr lang="en-US" altLang="cs-CZ" sz="2000" b="1" dirty="0" smtClean="0"/>
              <a:t>Service </a:t>
            </a:r>
            <a:r>
              <a:rPr lang="en-US" altLang="cs-CZ" sz="2000" b="1" dirty="0"/>
              <a:t>innovation is recognized as key for the economic growth and competitiveness</a:t>
            </a:r>
          </a:p>
          <a:p>
            <a:r>
              <a:rPr lang="en-US" altLang="cs-CZ" sz="2000" dirty="0"/>
              <a:t>Academic programs and research activities in engineering and business schools didn‘t meet the needs of this sector.</a:t>
            </a:r>
          </a:p>
          <a:p>
            <a:r>
              <a:rPr lang="en-US" altLang="cs-CZ" sz="2000" dirty="0"/>
              <a:t>–  Universities, governments and industry start to work together to ensure that service become a distinct and legitimate area for research and teaching.</a:t>
            </a:r>
          </a:p>
          <a:p>
            <a:r>
              <a:rPr lang="en-US" altLang="cs-CZ" b="1" dirty="0">
                <a:solidFill>
                  <a:srgbClr val="FF0000"/>
                </a:solidFill>
                <a:effectLst>
                  <a:outerShdw blurRad="38100" dist="38100" dir="2700000" algn="tl">
                    <a:srgbClr val="C0C0C0"/>
                  </a:outerShdw>
                </a:effectLst>
              </a:rPr>
              <a:t>ICT plays a major role in services innovation and realization</a:t>
            </a:r>
          </a:p>
        </p:txBody>
      </p:sp>
      <p:sp>
        <p:nvSpPr>
          <p:cNvPr id="3937282" name="Rectangle 2"/>
          <p:cNvSpPr>
            <a:spLocks noGrp="1" noChangeArrowheads="1"/>
          </p:cNvSpPr>
          <p:nvPr>
            <p:ph type="title"/>
          </p:nvPr>
        </p:nvSpPr>
        <p:spPr>
          <a:xfrm>
            <a:off x="215900" y="685800"/>
            <a:ext cx="8245475" cy="696913"/>
          </a:xfrm>
        </p:spPr>
        <p:txBody>
          <a:bodyPr>
            <a:normAutofit fontScale="90000"/>
          </a:bodyPr>
          <a:lstStyle/>
          <a:p>
            <a:r>
              <a:rPr lang="en-US" altLang="cs-CZ" b="1"/>
              <a:t>Key Trends</a:t>
            </a:r>
            <a:br>
              <a:rPr lang="en-US" altLang="cs-CZ" b="1"/>
            </a:br>
            <a:endParaRPr lang="cs-CZ" altLang="cs-CZ" b="1"/>
          </a:p>
        </p:txBody>
      </p:sp>
    </p:spTree>
    <p:extLst>
      <p:ext uri="{BB962C8B-B14F-4D97-AF65-F5344CB8AC3E}">
        <p14:creationId xmlns:p14="http://schemas.microsoft.com/office/powerpoint/2010/main" val="5145423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93728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3728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3728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3728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93728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93728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93728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3728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93728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9372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728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0355" name="Rectangle 3"/>
          <p:cNvSpPr>
            <a:spLocks noGrp="1" noChangeArrowheads="1"/>
          </p:cNvSpPr>
          <p:nvPr>
            <p:ph idx="1"/>
          </p:nvPr>
        </p:nvSpPr>
        <p:spPr>
          <a:xfrm>
            <a:off x="787400" y="1371600"/>
            <a:ext cx="7775575" cy="4548188"/>
          </a:xfrm>
        </p:spPr>
        <p:txBody>
          <a:bodyPr>
            <a:normAutofit lnSpcReduction="10000"/>
          </a:bodyPr>
          <a:lstStyle/>
          <a:p>
            <a:r>
              <a:rPr lang="en-US" altLang="cs-CZ" dirty="0"/>
              <a:t>Industry signals  that most of entry level engineers lack necessary skills especially in soft skills and in legal and economical framework.</a:t>
            </a:r>
          </a:p>
          <a:p>
            <a:r>
              <a:rPr lang="en-US" altLang="cs-CZ" dirty="0"/>
              <a:t>In detail: </a:t>
            </a:r>
          </a:p>
          <a:p>
            <a:pPr lvl="1"/>
            <a:r>
              <a:rPr lang="en-US" altLang="cs-CZ" dirty="0"/>
              <a:t>Ability to communicate effectively to technical and non- technical audience</a:t>
            </a:r>
          </a:p>
          <a:p>
            <a:pPr lvl="1"/>
            <a:r>
              <a:rPr lang="en-US" altLang="cs-CZ" dirty="0"/>
              <a:t>Ability to self educate</a:t>
            </a:r>
          </a:p>
          <a:p>
            <a:pPr lvl="1"/>
            <a:r>
              <a:rPr lang="en-US" altLang="cs-CZ" dirty="0"/>
              <a:t>Ability to work in </a:t>
            </a:r>
            <a:r>
              <a:rPr lang="en-US" altLang="cs-CZ" dirty="0" err="1"/>
              <a:t>heterogenous</a:t>
            </a:r>
            <a:r>
              <a:rPr lang="en-US" altLang="cs-CZ" dirty="0"/>
              <a:t> teams</a:t>
            </a:r>
          </a:p>
          <a:p>
            <a:pPr lvl="1"/>
            <a:r>
              <a:rPr lang="en-US" altLang="cs-CZ" dirty="0"/>
              <a:t>Willing to take risks, experiments, and to be innovative</a:t>
            </a:r>
          </a:p>
          <a:p>
            <a:pPr lvl="1"/>
            <a:r>
              <a:rPr lang="en-US" altLang="cs-CZ" dirty="0"/>
              <a:t>Global engagement</a:t>
            </a:r>
          </a:p>
          <a:p>
            <a:endParaRPr lang="en-US" altLang="cs-CZ" dirty="0"/>
          </a:p>
        </p:txBody>
      </p:sp>
      <p:sp>
        <p:nvSpPr>
          <p:cNvPr id="3940354" name="Rectangle 2"/>
          <p:cNvSpPr>
            <a:spLocks noGrp="1" noChangeArrowheads="1"/>
          </p:cNvSpPr>
          <p:nvPr>
            <p:ph type="title"/>
          </p:nvPr>
        </p:nvSpPr>
        <p:spPr/>
        <p:txBody>
          <a:bodyPr/>
          <a:lstStyle/>
          <a:p>
            <a:r>
              <a:rPr lang="en-US" altLang="cs-CZ" sz="3200" b="1" u="sng"/>
              <a:t>Industry request</a:t>
            </a:r>
          </a:p>
        </p:txBody>
      </p:sp>
    </p:spTree>
    <p:extLst>
      <p:ext uri="{BB962C8B-B14F-4D97-AF65-F5344CB8AC3E}">
        <p14:creationId xmlns:p14="http://schemas.microsoft.com/office/powerpoint/2010/main" val="10537898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94035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94035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94035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94035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94035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940355">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940355">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9403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03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US" dirty="0" smtClean="0"/>
              <a:t>Founded by IBM</a:t>
            </a:r>
            <a:r>
              <a:rPr lang="cs-CZ" dirty="0" smtClean="0"/>
              <a:t> (2004)</a:t>
            </a:r>
            <a:endParaRPr lang="en-US" dirty="0" smtClean="0"/>
          </a:p>
          <a:p>
            <a:pPr lvl="1"/>
            <a:r>
              <a:rPr lang="en-US" dirty="0" smtClean="0"/>
              <a:t>On the field of IT</a:t>
            </a:r>
          </a:p>
          <a:p>
            <a:pPr lvl="1"/>
            <a:r>
              <a:rPr lang="en-US" dirty="0" smtClean="0"/>
              <a:t>To understand how provide IT services</a:t>
            </a:r>
          </a:p>
          <a:p>
            <a:r>
              <a:rPr lang="en-US" dirty="0" smtClean="0"/>
              <a:t>Basic principles</a:t>
            </a:r>
          </a:p>
          <a:p>
            <a:pPr lvl="1"/>
            <a:r>
              <a:rPr lang="en-US" dirty="0" smtClean="0"/>
              <a:t>IT is a service</a:t>
            </a:r>
          </a:p>
          <a:p>
            <a:pPr lvl="1"/>
            <a:r>
              <a:rPr lang="en-US" dirty="0" smtClean="0"/>
              <a:t>No matter if it is internal or external</a:t>
            </a:r>
          </a:p>
          <a:p>
            <a:pPr lvl="1"/>
            <a:r>
              <a:rPr lang="cs-CZ" dirty="0" smtClean="0"/>
              <a:t>Basic </a:t>
            </a:r>
            <a:r>
              <a:rPr lang="cs-CZ" dirty="0" err="1" smtClean="0"/>
              <a:t>motivation</a:t>
            </a:r>
            <a:r>
              <a:rPr lang="cs-CZ" dirty="0" smtClean="0"/>
              <a:t> </a:t>
            </a:r>
            <a:r>
              <a:rPr lang="en-US" dirty="0" smtClean="0"/>
              <a:t>is </a:t>
            </a:r>
            <a:r>
              <a:rPr lang="cs-CZ" dirty="0" smtClean="0"/>
              <a:t>to</a:t>
            </a:r>
            <a:r>
              <a:rPr lang="en-US" dirty="0" smtClean="0"/>
              <a:t> understanding of needs</a:t>
            </a:r>
            <a:r>
              <a:rPr lang="cs-CZ" dirty="0" smtClean="0"/>
              <a:t> </a:t>
            </a:r>
            <a:r>
              <a:rPr lang="cs-CZ" dirty="0" err="1" smtClean="0"/>
              <a:t>of</a:t>
            </a:r>
            <a:r>
              <a:rPr lang="cs-CZ" dirty="0" smtClean="0"/>
              <a:t> </a:t>
            </a:r>
            <a:r>
              <a:rPr lang="cs-CZ" dirty="0" err="1" smtClean="0"/>
              <a:t>those</a:t>
            </a:r>
            <a:r>
              <a:rPr lang="cs-CZ" dirty="0" smtClean="0"/>
              <a:t> </a:t>
            </a:r>
            <a:r>
              <a:rPr lang="cs-CZ" dirty="0" err="1" smtClean="0"/>
              <a:t>who</a:t>
            </a:r>
            <a:r>
              <a:rPr lang="cs-CZ" dirty="0" smtClean="0"/>
              <a:t> are </a:t>
            </a:r>
            <a:r>
              <a:rPr lang="cs-CZ" dirty="0" err="1" smtClean="0"/>
              <a:t>final</a:t>
            </a:r>
            <a:r>
              <a:rPr lang="cs-CZ" dirty="0" smtClean="0"/>
              <a:t> „</a:t>
            </a:r>
            <a:r>
              <a:rPr lang="cs-CZ" dirty="0" err="1" smtClean="0"/>
              <a:t>recepients</a:t>
            </a:r>
            <a:r>
              <a:rPr lang="cs-CZ" dirty="0" smtClean="0"/>
              <a:t>“ </a:t>
            </a:r>
            <a:r>
              <a:rPr lang="cs-CZ" dirty="0" err="1" smtClean="0"/>
              <a:t>of</a:t>
            </a:r>
            <a:r>
              <a:rPr lang="cs-CZ" dirty="0" smtClean="0"/>
              <a:t> </a:t>
            </a:r>
            <a:r>
              <a:rPr lang="cs-CZ" dirty="0" err="1" smtClean="0"/>
              <a:t>the</a:t>
            </a:r>
            <a:r>
              <a:rPr lang="cs-CZ" dirty="0" smtClean="0"/>
              <a:t> </a:t>
            </a:r>
            <a:r>
              <a:rPr lang="cs-CZ" dirty="0" err="1" smtClean="0"/>
              <a:t>service</a:t>
            </a:r>
            <a:endParaRPr lang="en-US" dirty="0"/>
          </a:p>
        </p:txBody>
      </p:sp>
      <p:sp>
        <p:nvSpPr>
          <p:cNvPr id="2" name="Nadpis 1"/>
          <p:cNvSpPr>
            <a:spLocks noGrp="1"/>
          </p:cNvSpPr>
          <p:nvPr>
            <p:ph type="title"/>
          </p:nvPr>
        </p:nvSpPr>
        <p:spPr/>
        <p:txBody>
          <a:bodyPr/>
          <a:lstStyle/>
          <a:p>
            <a:r>
              <a:rPr lang="en-US" dirty="0" smtClean="0"/>
              <a:t>History of Service Science</a:t>
            </a:r>
            <a:r>
              <a:rPr lang="cs-CZ" dirty="0" smtClean="0"/>
              <a:t> (</a:t>
            </a:r>
            <a:r>
              <a:rPr lang="cs-CZ" dirty="0" err="1" smtClean="0"/>
              <a:t>SeS</a:t>
            </a:r>
            <a:r>
              <a:rPr lang="cs-CZ" dirty="0" smtClean="0"/>
              <a:t>)</a:t>
            </a:r>
            <a:endParaRPr lang="en-US" dirty="0"/>
          </a:p>
        </p:txBody>
      </p:sp>
    </p:spTree>
    <p:extLst>
      <p:ext uri="{BB962C8B-B14F-4D97-AF65-F5344CB8AC3E}">
        <p14:creationId xmlns:p14="http://schemas.microsoft.com/office/powerpoint/2010/main" val="199942378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_MbC">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1851</Words>
  <Application>Microsoft Office PowerPoint</Application>
  <PresentationFormat>Předvádění na obrazovce (4:3)</PresentationFormat>
  <Paragraphs>263</Paragraphs>
  <Slides>27</Slides>
  <Notes>10</Notes>
  <HiddenSlides>0</HiddenSlides>
  <MMClips>0</MMClips>
  <ScaleCrop>false</ScaleCrop>
  <HeadingPairs>
    <vt:vector size="4" baseType="variant">
      <vt:variant>
        <vt:lpstr>Motiv</vt:lpstr>
      </vt:variant>
      <vt:variant>
        <vt:i4>2</vt:i4>
      </vt:variant>
      <vt:variant>
        <vt:lpstr>Nadpisy snímků</vt:lpstr>
      </vt:variant>
      <vt:variant>
        <vt:i4>27</vt:i4>
      </vt:variant>
    </vt:vector>
  </HeadingPairs>
  <TitlesOfParts>
    <vt:vector size="29" baseType="lpstr">
      <vt:lpstr>Office Theme</vt:lpstr>
      <vt:lpstr>Motiv_MbC</vt:lpstr>
      <vt:lpstr>Prezentace aplikace PowerPoint</vt:lpstr>
      <vt:lpstr>Prezentace aplikace PowerPoint</vt:lpstr>
      <vt:lpstr>Why introduction to Service Science</vt:lpstr>
      <vt:lpstr>Prezentace aplikace PowerPoint</vt:lpstr>
      <vt:lpstr>Prezentace aplikace PowerPoint</vt:lpstr>
      <vt:lpstr>Prezentace aplikace PowerPoint</vt:lpstr>
      <vt:lpstr>Key Trends </vt:lpstr>
      <vt:lpstr>Industry request</vt:lpstr>
      <vt:lpstr>History of Service Science (SeS)</vt:lpstr>
      <vt:lpstr>Relation to information</vt:lpstr>
      <vt:lpstr>Example of the problem</vt:lpstr>
      <vt:lpstr>Solution of problem</vt:lpstr>
      <vt:lpstr>What (dam) is the Service Science?</vt:lpstr>
      <vt:lpstr>Prezentace aplikace PowerPoint</vt:lpstr>
      <vt:lpstr>Prezentace aplikace PowerPoint</vt:lpstr>
      <vt:lpstr>Prezentace aplikace PowerPoint</vt:lpstr>
      <vt:lpstr>Prezentace aplikace PowerPoint</vt:lpstr>
      <vt:lpstr>Prezentace aplikace PowerPoint</vt:lpstr>
      <vt:lpstr>Academics reaction to Service Science</vt:lpstr>
      <vt:lpstr>Service Science on Academics Field</vt:lpstr>
      <vt:lpstr>Why should SeS have dominant IT?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qwalletz</dc:creator>
  <cp:lastModifiedBy>leonard</cp:lastModifiedBy>
  <cp:revision>4</cp:revision>
  <dcterms:modified xsi:type="dcterms:W3CDTF">2014-09-17T14:14:19Z</dcterms:modified>
</cp:coreProperties>
</file>