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Imperfect information and IT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244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Using the information channel</a:t>
            </a:r>
            <a:endParaRPr lang="en-GB" dirty="0"/>
          </a:p>
        </p:txBody>
      </p:sp>
      <p:sp>
        <p:nvSpPr>
          <p:cNvPr id="9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Random consumption of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Using secondary sources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TV news, information servers, social networks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do not search anything specific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Just they need to be informed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need to share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question of trust to the secondary source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010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Internet</a:t>
            </a:r>
            <a:endParaRPr lang="en-GB" dirty="0"/>
          </a:p>
        </p:txBody>
      </p:sp>
      <p:sp>
        <p:nvSpPr>
          <p:cNvPr id="9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What is internet?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channel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has to know what is he searching for to use it properly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Ideal platform to find the market equilibrium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274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Role of IT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a tool to: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fill the gap – to distribute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the gap – using IT services to interconnect subject with negative effects of a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Manage the information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prevent the influence of the gaps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the 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104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price of information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almost individual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equal to the searching (opportunity) costs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important to divide the price of information and the price of access to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buy the possibility to search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buy a possibility to share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question of technology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Higher speed means higher probability to find what I am looking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8819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Technology progress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52280" y="152280"/>
            <a:ext cx="914292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1652040" y="2226960"/>
            <a:ext cx="5745600" cy="35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5" name="Line 4"/>
          <p:cNvSpPr/>
          <p:nvPr/>
        </p:nvSpPr>
        <p:spPr>
          <a:xfrm flipV="1">
            <a:off x="2341440" y="2571840"/>
            <a:ext cx="0" cy="27579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6" name="Line 5"/>
          <p:cNvSpPr/>
          <p:nvPr/>
        </p:nvSpPr>
        <p:spPr>
          <a:xfrm>
            <a:off x="2226600" y="5214240"/>
            <a:ext cx="37929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5674320" y="5329800"/>
            <a:ext cx="60048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speed</a:t>
            </a:r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>
            <a:off x="1768320" y="2456640"/>
            <a:ext cx="54000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costs</a:t>
            </a:r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2341440" y="3261240"/>
            <a:ext cx="3216960" cy="1953000"/>
          </a:xfrm>
          <a:custGeom>
            <a:avLst/>
            <a:gdLst/>
            <a:ahLst/>
            <a:cxnLst/>
            <a:rect l="0" t="0" r="r" b="b"/>
            <a:pathLst>
              <a:path w="5069" h="3079">
                <a:moveTo>
                  <a:pt x="0" y="3078"/>
                </a:moveTo>
                <a:cubicBezTo>
                  <a:pt x="514" y="2929"/>
                  <a:pt x="2240" y="2696"/>
                  <a:pt x="3085" y="2183"/>
                </a:cubicBezTo>
                <a:cubicBezTo>
                  <a:pt x="3930" y="1670"/>
                  <a:pt x="4655" y="455"/>
                  <a:pt x="5068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0" name="Line 9"/>
          <p:cNvSpPr/>
          <p:nvPr/>
        </p:nvSpPr>
        <p:spPr>
          <a:xfrm>
            <a:off x="4295160" y="4640400"/>
            <a:ext cx="720" cy="5749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4177080" y="5329800"/>
            <a:ext cx="2746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endParaRPr lang="en-GB" dirty="0"/>
          </a:p>
        </p:txBody>
      </p:sp>
      <p:sp>
        <p:nvSpPr>
          <p:cNvPr id="112" name="CustomShape 11"/>
          <p:cNvSpPr/>
          <p:nvPr/>
        </p:nvSpPr>
        <p:spPr>
          <a:xfrm>
            <a:off x="3114000" y="3261240"/>
            <a:ext cx="3134160" cy="1946520"/>
          </a:xfrm>
          <a:custGeom>
            <a:avLst/>
            <a:gdLst/>
            <a:ahLst/>
            <a:cxnLst/>
            <a:rect l="0" t="0" r="r" b="b"/>
            <a:pathLst>
              <a:path w="4938" h="3069">
                <a:moveTo>
                  <a:pt x="0" y="3068"/>
                </a:moveTo>
                <a:cubicBezTo>
                  <a:pt x="550" y="2866"/>
                  <a:pt x="2477" y="2349"/>
                  <a:pt x="3300" y="1838"/>
                </a:cubicBezTo>
                <a:cubicBezTo>
                  <a:pt x="4123" y="1327"/>
                  <a:pt x="4596" y="383"/>
                  <a:pt x="4937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3" name="Line 12"/>
          <p:cNvSpPr/>
          <p:nvPr/>
        </p:nvSpPr>
        <p:spPr>
          <a:xfrm>
            <a:off x="5214960" y="4410720"/>
            <a:ext cx="1080" cy="8046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4" name="CustomShape 13"/>
          <p:cNvSpPr/>
          <p:nvPr/>
        </p:nvSpPr>
        <p:spPr>
          <a:xfrm>
            <a:off x="5095440" y="5329800"/>
            <a:ext cx="323280" cy="30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r>
              <a:rPr lang="en-GB" sz="1200" strike="noStrike" baseline="-30000" dirty="0" smtClean="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endParaRPr lang="en-GB" dirty="0"/>
          </a:p>
        </p:txBody>
      </p:sp>
      <p:sp>
        <p:nvSpPr>
          <p:cNvPr id="115" name="Line 14"/>
          <p:cNvSpPr/>
          <p:nvPr/>
        </p:nvSpPr>
        <p:spPr>
          <a:xfrm>
            <a:off x="4640400" y="5445000"/>
            <a:ext cx="3441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16" name="CustomShape 15"/>
          <p:cNvSpPr/>
          <p:nvPr/>
        </p:nvSpPr>
        <p:spPr>
          <a:xfrm>
            <a:off x="4227840" y="4601160"/>
            <a:ext cx="114480" cy="1141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7" name="CustomShape 16"/>
          <p:cNvSpPr/>
          <p:nvPr/>
        </p:nvSpPr>
        <p:spPr>
          <a:xfrm>
            <a:off x="5160600" y="438264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8" name="CustomShape 17"/>
          <p:cNvSpPr/>
          <p:nvPr/>
        </p:nvSpPr>
        <p:spPr>
          <a:xfrm>
            <a:off x="3093840" y="513540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9" name="CustomShape 18"/>
          <p:cNvSpPr/>
          <p:nvPr/>
        </p:nvSpPr>
        <p:spPr>
          <a:xfrm>
            <a:off x="3030840" y="5303520"/>
            <a:ext cx="29304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endParaRPr lang="en-GB" dirty="0"/>
          </a:p>
        </p:txBody>
      </p:sp>
      <p:sp>
        <p:nvSpPr>
          <p:cNvPr id="120" name="CustomShape 19"/>
          <p:cNvSpPr/>
          <p:nvPr/>
        </p:nvSpPr>
        <p:spPr>
          <a:xfrm>
            <a:off x="4062600" y="426528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A</a:t>
            </a:r>
            <a:endParaRPr lang="en-GB" dirty="0"/>
          </a:p>
        </p:txBody>
      </p:sp>
      <p:sp>
        <p:nvSpPr>
          <p:cNvPr id="121" name="CustomShape 20"/>
          <p:cNvSpPr/>
          <p:nvPr/>
        </p:nvSpPr>
        <p:spPr>
          <a:xfrm>
            <a:off x="5058720" y="402732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 smtClean="0">
                <a:solidFill>
                  <a:srgbClr val="000000"/>
                </a:solidFill>
                <a:latin typeface="Arial"/>
                <a:ea typeface="Times New Roman"/>
              </a:rPr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758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Government and information</a:t>
            </a:r>
            <a:endParaRPr lang="en-GB" dirty="0"/>
          </a:p>
        </p:txBody>
      </p:sp>
      <p:sp>
        <p:nvSpPr>
          <p:cNvPr id="12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needs the information for making of the decisions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important source of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It is supervisor on the market with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300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Government as the information receiver</a:t>
            </a:r>
            <a:endParaRPr lang="en-GB" dirty="0"/>
          </a:p>
        </p:txBody>
      </p:sp>
      <p:sp>
        <p:nvSpPr>
          <p:cNvPr id="12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most of analysis is done by 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state institutions 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ministry clerks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National bank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government is the source of information for itself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analysis can be wrong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decisions can be wrong – moral hazard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question of time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4190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and searching of information</a:t>
            </a:r>
            <a:endParaRPr lang="en-GB" dirty="0"/>
          </a:p>
        </p:txBody>
      </p:sp>
      <p:sp>
        <p:nvSpPr>
          <p:cNvPr id="12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Where is the equilibrium of searching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Stigler model does not work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process of searching is excluded from the process of evaluating and using of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person who is searching does not know the effect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We can not be sure that the government has right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We can not be sure the information are correct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Greece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49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as the source of information</a:t>
            </a:r>
            <a:endParaRPr lang="en-GB" dirty="0"/>
          </a:p>
        </p:txBody>
      </p:sp>
      <p:sp>
        <p:nvSpPr>
          <p:cNvPr id="12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government is not one source of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motivation of the clerks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publish only the information that are good for them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subjects need the information from other source to prove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899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Direct approach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Problem of the identification of information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Absolute filling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How to do it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Law – market subject must give some information to the register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 filling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Not necessary to identify a specific problem, just a group of problems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insurance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371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Knowing information</a:t>
            </a:r>
          </a:p>
          <a:p>
            <a:pPr lvl="1"/>
            <a:r>
              <a:rPr lang="en-GB" dirty="0" smtClean="0"/>
              <a:t>Perfect, imperfect and asymmetric information</a:t>
            </a:r>
          </a:p>
          <a:p>
            <a:r>
              <a:rPr lang="en-GB" dirty="0" smtClean="0"/>
              <a:t>Knowing the behaviour of the others and rules</a:t>
            </a:r>
          </a:p>
          <a:p>
            <a:pPr lvl="1"/>
            <a:r>
              <a:rPr lang="en-GB" dirty="0" smtClean="0"/>
              <a:t>Imperfect </a:t>
            </a:r>
          </a:p>
          <a:p>
            <a:pPr lvl="1"/>
            <a:r>
              <a:rPr lang="en-GB" dirty="0" smtClean="0"/>
              <a:t>Incomplete</a:t>
            </a:r>
          </a:p>
          <a:p>
            <a:r>
              <a:rPr lang="en-GB" dirty="0" smtClean="0"/>
              <a:t>Searching and consequences</a:t>
            </a:r>
          </a:p>
          <a:p>
            <a:r>
              <a:rPr lang="en-GB" dirty="0" smtClean="0"/>
              <a:t>Information about price and quality</a:t>
            </a:r>
          </a:p>
          <a:p>
            <a:r>
              <a:rPr lang="en-GB" dirty="0" smtClean="0"/>
              <a:t>Auction models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previous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823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Indirect approach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Development of information sources and channels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Support of using services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Data mail-boxes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Digital signature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E-government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Supporting the development of the information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039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Conclusion</a:t>
            </a:r>
            <a:endParaRPr lang="en-GB" dirty="0"/>
          </a:p>
        </p:txBody>
      </p:sp>
      <p:sp>
        <p:nvSpPr>
          <p:cNvPr id="13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gap</a:t>
            </a:r>
            <a:endParaRPr lang="en-GB" dirty="0" smtClean="0"/>
          </a:p>
          <a:p>
            <a:pPr lvl="1"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Filling the information gap</a:t>
            </a:r>
            <a:endParaRPr lang="en-GB" sz="1600" dirty="0" smtClean="0"/>
          </a:p>
          <a:p>
            <a:pPr lvl="1"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source</a:t>
            </a:r>
            <a:endParaRPr lang="en-GB" sz="1600" dirty="0" smtClean="0"/>
          </a:p>
          <a:p>
            <a:pPr lvl="1"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channel</a:t>
            </a:r>
            <a:endParaRPr lang="en-GB" sz="1600" dirty="0" smtClean="0"/>
          </a:p>
          <a:p>
            <a:pPr lvl="1">
              <a:buBlip>
                <a:blip r:embed="rId2"/>
              </a:buBlip>
            </a:pPr>
            <a:r>
              <a:rPr lang="en-GB" sz="20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Role of government</a:t>
            </a:r>
            <a:endParaRPr lang="en-GB" sz="2400" strike="noStrike" dirty="0" smtClean="0">
              <a:solidFill>
                <a:srgbClr val="000000"/>
              </a:solidFill>
              <a:latin typeface="Trebuchet MS"/>
              <a:ea typeface="DejaVu Sans"/>
            </a:endParaRPr>
          </a:p>
          <a:p>
            <a:pPr>
              <a:buBlip>
                <a:blip r:embed="rId2"/>
              </a:buBlip>
            </a:pPr>
            <a:r>
              <a:rPr lang="en-GB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Role of IT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2917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 gap</a:t>
            </a:r>
            <a:endParaRPr lang="en-GB" dirty="0"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Subjects on the opposite sides of the market have a different information about the subject of exchange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Seller has better information about the car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insurance company must trust in its clients responsibility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gap is the difference between two subjects on the market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positive – if the subject knows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Is negative – if the subject does not know the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1495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 gap</a:t>
            </a:r>
            <a:endParaRPr lang="en-GB" dirty="0"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Moral hazard – effect when the activity of one subject decreases the utility of the second subject concurrently with information gap on side of the second subject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gap is not stable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Examples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Try to find an example of the information gap you have met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478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How to fit information gap?</a:t>
            </a:r>
            <a:endParaRPr lang="en-GB" dirty="0"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Filling the gap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By distribution of the information?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Removal of subject‘s disadvantage, based on nascence of particular information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must be willing to invest to filling of the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first condition is to identify the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filling is the function of time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Questions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How will the subject fill the gap?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Can the gap be filled by itself?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2514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Filling the information gap</a:t>
            </a:r>
            <a:endParaRPr lang="en-GB" dirty="0"/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Absolute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information are distributed from one side to the other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 Example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Register of insured persons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know a history of new client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Register of debtors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eliminate to risky clients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Subjects facing negative gaps can join even if they are competitors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3098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Filling the information gap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there is no way how to get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Example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Bankrupt of travel agency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client has no power nor possibility to find the information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insurance of travel agency</a:t>
            </a:r>
            <a:endParaRPr lang="en-GB" dirty="0" smtClean="0"/>
          </a:p>
          <a:p>
            <a:pPr lvl="4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client does not need to take care about travel agency finance</a:t>
            </a:r>
            <a:endParaRPr lang="en-GB" dirty="0" smtClean="0"/>
          </a:p>
          <a:p>
            <a:pPr lvl="3"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Mandatory car insurance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Relative filling is the eliminating of the gap’s influence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8474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More general attitude to information gaps</a:t>
            </a:r>
            <a:endParaRPr lang="en-GB" dirty="0"/>
          </a:p>
        </p:txBody>
      </p:sp>
      <p:sp>
        <p:nvSpPr>
          <p:cNvPr id="9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Direct methods of filling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the aim is particular information gap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Indirect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aim is more general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prevent the creation of information gap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To solve whole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8976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Indirect method to fill the gaps</a:t>
            </a:r>
            <a:endParaRPr lang="en-GB" dirty="0"/>
          </a:p>
        </p:txBody>
      </p:sp>
      <p:sp>
        <p:nvSpPr>
          <p:cNvPr id="9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Source of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Subject that provide the knowledge or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The way of transfer of the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Primary source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Author of information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No changes on the character of information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Secondary source</a:t>
            </a:r>
            <a:endParaRPr lang="en-GB" dirty="0" smtClean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is transformed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Information channel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If more sources of information join to use the same way of transfer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834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14</TotalTime>
  <Words>880</Words>
  <Application>Microsoft Office PowerPoint</Application>
  <PresentationFormat>Předvádění na obrazovce (4:3)</PresentationFormat>
  <Paragraphs>157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Motiv_MbC</vt:lpstr>
      <vt:lpstr>Imperfect information and IT</vt:lpstr>
      <vt:lpstr>On previous lesson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information and IT</dc:title>
  <dc:creator>leonard</dc:creator>
  <cp:lastModifiedBy>leonard</cp:lastModifiedBy>
  <cp:revision>3</cp:revision>
  <dcterms:created xsi:type="dcterms:W3CDTF">2014-11-05T17:37:10Z</dcterms:created>
  <dcterms:modified xsi:type="dcterms:W3CDTF">2014-11-05T17:51:37Z</dcterms:modified>
</cp:coreProperties>
</file>