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9" r:id="rId3"/>
    <p:sldId id="279" r:id="rId4"/>
    <p:sldId id="280" r:id="rId5"/>
    <p:sldId id="291" r:id="rId6"/>
    <p:sldId id="285" r:id="rId7"/>
    <p:sldId id="306" r:id="rId8"/>
    <p:sldId id="293" r:id="rId9"/>
    <p:sldId id="287" r:id="rId10"/>
    <p:sldId id="286" r:id="rId11"/>
    <p:sldId id="281" r:id="rId12"/>
    <p:sldId id="284" r:id="rId13"/>
    <p:sldId id="292" r:id="rId14"/>
    <p:sldId id="262" r:id="rId15"/>
    <p:sldId id="263" r:id="rId16"/>
    <p:sldId id="290" r:id="rId17"/>
    <p:sldId id="294" r:id="rId18"/>
    <p:sldId id="295" r:id="rId19"/>
    <p:sldId id="297" r:id="rId20"/>
    <p:sldId id="298" r:id="rId21"/>
    <p:sldId id="299" r:id="rId22"/>
    <p:sldId id="264" r:id="rId23"/>
    <p:sldId id="265" r:id="rId24"/>
    <p:sldId id="300" r:id="rId25"/>
    <p:sldId id="301" r:id="rId26"/>
    <p:sldId id="269" r:id="rId27"/>
    <p:sldId id="302" r:id="rId28"/>
    <p:sldId id="303" r:id="rId29"/>
    <p:sldId id="304" r:id="rId30"/>
    <p:sldId id="305" r:id="rId31"/>
    <p:sldId id="275" r:id="rId32"/>
    <p:sldId id="274" r:id="rId3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9" autoAdjust="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03AD58-0B9D-4661-8374-50096FAB0980}" type="datetimeFigureOut">
              <a:rPr lang="cs-CZ" smtClean="0"/>
              <a:pPr/>
              <a:t>21.9.2015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3A160-DB13-4D7B-96F5-E73C4A524E3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1432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971650"/>
          </a:xfrm>
        </p:spPr>
        <p:txBody>
          <a:bodyPr/>
          <a:lstStyle>
            <a:lvl1pPr>
              <a:defRPr baseline="0">
                <a:solidFill>
                  <a:schemeClr val="accent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cs-CZ" dirty="0"/>
          </a:p>
        </p:txBody>
      </p:sp>
      <p:pic>
        <p:nvPicPr>
          <p:cNvPr id="7" name="Picture 12" descr="I:\!OP_VpK_Socialni_informatika\!Dokumenty\Loga\plna-verze\OPVK_MU_rgb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900" y="4509120"/>
            <a:ext cx="7642225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12"/>
          <p:cNvCxnSpPr/>
          <p:nvPr userDrawn="1"/>
        </p:nvCxnSpPr>
        <p:spPr>
          <a:xfrm>
            <a:off x="0" y="1285875"/>
            <a:ext cx="85725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Nadpis 1"/>
          <p:cNvSpPr txBox="1">
            <a:spLocks/>
          </p:cNvSpPr>
          <p:nvPr userDrawn="1"/>
        </p:nvSpPr>
        <p:spPr>
          <a:xfrm>
            <a:off x="1403350" y="332656"/>
            <a:ext cx="6192986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aseline="0" dirty="0" smtClean="0">
                <a:solidFill>
                  <a:schemeClr val="accent6"/>
                </a:solidFill>
              </a:rPr>
              <a:t>Seminář z asistivních technologií</a:t>
            </a:r>
            <a:endParaRPr lang="cs-CZ" baseline="0" dirty="0">
              <a:solidFill>
                <a:schemeClr val="accent6"/>
              </a:solidFill>
            </a:endParaRPr>
          </a:p>
        </p:txBody>
      </p:sp>
      <p:pic>
        <p:nvPicPr>
          <p:cNvPr id="10" name="Picture 2" descr="C:\Users\xplhak\Desktop\filogo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14313"/>
            <a:ext cx="97472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4"/>
          <p:cNvCxnSpPr/>
          <p:nvPr userDrawn="1"/>
        </p:nvCxnSpPr>
        <p:spPr>
          <a:xfrm>
            <a:off x="0" y="6381328"/>
            <a:ext cx="91440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ástupný symbol pro datum 3"/>
          <p:cNvSpPr txBox="1">
            <a:spLocks/>
          </p:cNvSpPr>
          <p:nvPr userDrawn="1"/>
        </p:nvSpPr>
        <p:spPr>
          <a:xfrm>
            <a:off x="6228184" y="6453336"/>
            <a:ext cx="2493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Jaromír Plhák, </a:t>
            </a:r>
            <a:fld id="{66405DBE-A8A8-4C3B-AD88-7EE25EC89073}" type="datetimeFigureOut">
              <a:rPr lang="cs-CZ" smtClean="0"/>
              <a:pPr algn="r"/>
              <a:t>21.9.2015</a:t>
            </a:fld>
            <a:endParaRPr lang="cs-CZ" dirty="0"/>
          </a:p>
        </p:txBody>
      </p:sp>
      <p:sp>
        <p:nvSpPr>
          <p:cNvPr id="14" name="Zástupný symbol pro datum 3"/>
          <p:cNvSpPr txBox="1">
            <a:spLocks/>
          </p:cNvSpPr>
          <p:nvPr userDrawn="1"/>
        </p:nvSpPr>
        <p:spPr>
          <a:xfrm>
            <a:off x="494184" y="6453336"/>
            <a:ext cx="8227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/>
              <a:t>Seminář z asistivních</a:t>
            </a:r>
            <a:r>
              <a:rPr lang="cs-CZ" baseline="0" dirty="0" smtClean="0"/>
              <a:t> </a:t>
            </a:r>
            <a:r>
              <a:rPr lang="cs-CZ" dirty="0" smtClean="0"/>
              <a:t>technologií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563294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5DBE-A8A8-4C3B-AD88-7EE25EC89073}" type="datetimeFigureOut">
              <a:rPr lang="cs-CZ" smtClean="0"/>
              <a:pPr/>
              <a:t>21.9.2015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E196-3B58-4698-B0F3-0C1A76E061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0438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5DBE-A8A8-4C3B-AD88-7EE25EC89073}" type="datetimeFigureOut">
              <a:rPr lang="cs-CZ" smtClean="0"/>
              <a:pPr/>
              <a:t>21.9.2015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E196-3B58-4698-B0F3-0C1A76E061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7724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1" descr="kruhovy-trenink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48880"/>
            <a:ext cx="2541588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3" descr="I:\!OP_VpK_Socialni_informatika\!Dokumenty\Loga\plna-verze\OPVK_MU_vertikal_rgb.tif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764704"/>
            <a:ext cx="1479550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ástupný symbol pro datum 3"/>
          <p:cNvSpPr txBox="1">
            <a:spLocks/>
          </p:cNvSpPr>
          <p:nvPr userDrawn="1"/>
        </p:nvSpPr>
        <p:spPr>
          <a:xfrm>
            <a:off x="611560" y="548680"/>
            <a:ext cx="6192688" cy="13012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4000" dirty="0" smtClean="0"/>
              <a:t>Děkuji</a:t>
            </a:r>
            <a:r>
              <a:rPr lang="cs-CZ" sz="4000" baseline="0" dirty="0" smtClean="0"/>
              <a:t> za pozornost</a:t>
            </a:r>
            <a:endParaRPr lang="cs-CZ" sz="4000" dirty="0"/>
          </a:p>
        </p:txBody>
      </p:sp>
      <p:cxnSp>
        <p:nvCxnSpPr>
          <p:cNvPr id="18" name="Straight Connector 14"/>
          <p:cNvCxnSpPr/>
          <p:nvPr userDrawn="1"/>
        </p:nvCxnSpPr>
        <p:spPr>
          <a:xfrm>
            <a:off x="0" y="6381328"/>
            <a:ext cx="91440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ástupný symbol pro datum 3"/>
          <p:cNvSpPr txBox="1">
            <a:spLocks/>
          </p:cNvSpPr>
          <p:nvPr userDrawn="1"/>
        </p:nvSpPr>
        <p:spPr>
          <a:xfrm>
            <a:off x="6588224" y="645333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Jaromír Plhák, </a:t>
            </a:r>
            <a:fld id="{66405DBE-A8A8-4C3B-AD88-7EE25EC89073}" type="datetimeFigureOut">
              <a:rPr lang="cs-CZ" smtClean="0"/>
              <a:pPr algn="r"/>
              <a:t>21.9.2015</a:t>
            </a:fld>
            <a:endParaRPr lang="cs-CZ" dirty="0"/>
          </a:p>
        </p:txBody>
      </p:sp>
      <p:sp>
        <p:nvSpPr>
          <p:cNvPr id="20" name="Zástupný symbol pro datum 3"/>
          <p:cNvSpPr txBox="1">
            <a:spLocks/>
          </p:cNvSpPr>
          <p:nvPr userDrawn="1"/>
        </p:nvSpPr>
        <p:spPr>
          <a:xfrm>
            <a:off x="494184" y="6453336"/>
            <a:ext cx="8227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/>
              <a:t>Seminář z asistivních</a:t>
            </a:r>
            <a:r>
              <a:rPr lang="cs-CZ" baseline="0" dirty="0" smtClean="0"/>
              <a:t> </a:t>
            </a:r>
            <a:r>
              <a:rPr lang="cs-CZ" dirty="0" smtClean="0"/>
              <a:t>technologií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4624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7211144" cy="1143000"/>
          </a:xfr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 dirty="0"/>
          </a:p>
        </p:txBody>
      </p:sp>
      <p:pic>
        <p:nvPicPr>
          <p:cNvPr id="7" name="Picture 2" descr="C:\Users\xplhak\Desktop\filogo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404664"/>
            <a:ext cx="974725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datum 3"/>
          <p:cNvSpPr txBox="1">
            <a:spLocks/>
          </p:cNvSpPr>
          <p:nvPr userDrawn="1"/>
        </p:nvSpPr>
        <p:spPr>
          <a:xfrm>
            <a:off x="6372200" y="6453336"/>
            <a:ext cx="2349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dirty="0" smtClean="0"/>
              <a:t>Jaromír Plhák, </a:t>
            </a:r>
            <a:fld id="{66405DBE-A8A8-4C3B-AD88-7EE25EC89073}" type="datetimeFigureOut">
              <a:rPr lang="cs-CZ" smtClean="0"/>
              <a:pPr algn="r"/>
              <a:t>21.9.2015</a:t>
            </a:fld>
            <a:endParaRPr lang="cs-CZ" dirty="0"/>
          </a:p>
        </p:txBody>
      </p:sp>
      <p:cxnSp>
        <p:nvCxnSpPr>
          <p:cNvPr id="9" name="Straight Connector 14"/>
          <p:cNvCxnSpPr/>
          <p:nvPr userDrawn="1"/>
        </p:nvCxnSpPr>
        <p:spPr>
          <a:xfrm>
            <a:off x="0" y="6379740"/>
            <a:ext cx="9144000" cy="1588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datum 3"/>
          <p:cNvSpPr txBox="1">
            <a:spLocks/>
          </p:cNvSpPr>
          <p:nvPr userDrawn="1"/>
        </p:nvSpPr>
        <p:spPr>
          <a:xfrm>
            <a:off x="494184" y="6453336"/>
            <a:ext cx="3285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 smtClean="0"/>
              <a:t>Seminář z asistivních</a:t>
            </a:r>
            <a:r>
              <a:rPr lang="cs-CZ" baseline="0" dirty="0" smtClean="0"/>
              <a:t> </a:t>
            </a:r>
            <a:r>
              <a:rPr lang="cs-CZ" dirty="0" smtClean="0"/>
              <a:t>technologií</a:t>
            </a:r>
            <a:endParaRPr lang="cs-CZ" dirty="0"/>
          </a:p>
        </p:txBody>
      </p:sp>
      <p:sp>
        <p:nvSpPr>
          <p:cNvPr id="11" name="Zástupný symbol pro datum 3"/>
          <p:cNvSpPr txBox="1">
            <a:spLocks/>
          </p:cNvSpPr>
          <p:nvPr userDrawn="1"/>
        </p:nvSpPr>
        <p:spPr>
          <a:xfrm>
            <a:off x="494184" y="6453336"/>
            <a:ext cx="82276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cs-CZ"/>
            </a:defPPr>
            <a:lvl1pPr marL="0" algn="l" defTabSz="914400" rtl="0" eaLnBrk="1" latinLnBrk="0" hangingPunct="1">
              <a:defRPr sz="16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Snímek </a:t>
            </a:r>
            <a:fld id="{4C74E196-3B58-4698-B0F3-0C1A76E061A8}" type="slidenum">
              <a:rPr lang="cs-CZ" smtClean="0"/>
              <a:pPr marL="0" marR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cs-CZ" dirty="0" smtClean="0"/>
              <a:t> z </a:t>
            </a:r>
            <a:r>
              <a:rPr lang="cs-CZ" dirty="0" smtClean="0"/>
              <a:t>32 </a:t>
            </a:r>
            <a:r>
              <a:rPr lang="cs-CZ" baseline="0" dirty="0" smtClean="0"/>
              <a:t> </a:t>
            </a:r>
            <a:endParaRPr lang="cs-CZ" dirty="0" smtClean="0"/>
          </a:p>
        </p:txBody>
      </p:sp>
      <p:cxnSp>
        <p:nvCxnSpPr>
          <p:cNvPr id="12" name="Straight Connector 8"/>
          <p:cNvCxnSpPr/>
          <p:nvPr userDrawn="1"/>
        </p:nvCxnSpPr>
        <p:spPr>
          <a:xfrm>
            <a:off x="-36512" y="1483197"/>
            <a:ext cx="8572500" cy="158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62190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5DBE-A8A8-4C3B-AD88-7EE25EC89073}" type="datetimeFigureOut">
              <a:rPr lang="cs-CZ" smtClean="0"/>
              <a:pPr/>
              <a:t>21.9.2015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E196-3B58-4698-B0F3-0C1A76E061A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7726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5DBE-A8A8-4C3B-AD88-7EE25EC89073}" type="datetimeFigureOut">
              <a:rPr lang="cs-CZ" smtClean="0"/>
              <a:pPr/>
              <a:t>21.9.2015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E196-3B58-4698-B0F3-0C1A76E061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2260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5DBE-A8A8-4C3B-AD88-7EE25EC89073}" type="datetimeFigureOut">
              <a:rPr lang="cs-CZ" smtClean="0"/>
              <a:pPr/>
              <a:t>21.9.2015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E196-3B58-4698-B0F3-0C1A76E061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132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5DBE-A8A8-4C3B-AD88-7EE25EC89073}" type="datetimeFigureOut">
              <a:rPr lang="cs-CZ" smtClean="0"/>
              <a:pPr/>
              <a:t>21.9.2015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E196-3B58-4698-B0F3-0C1A76E061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898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5DBE-A8A8-4C3B-AD88-7EE25EC89073}" type="datetimeFigureOut">
              <a:rPr lang="cs-CZ" smtClean="0"/>
              <a:pPr/>
              <a:t>21.9.2015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E196-3B58-4698-B0F3-0C1A76E061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4880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5DBE-A8A8-4C3B-AD88-7EE25EC89073}" type="datetimeFigureOut">
              <a:rPr lang="cs-CZ" smtClean="0"/>
              <a:pPr/>
              <a:t>21.9.2015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E196-3B58-4698-B0F3-0C1A76E061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0499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05DBE-A8A8-4C3B-AD88-7EE25EC89073}" type="datetimeFigureOut">
              <a:rPr lang="cs-CZ" smtClean="0"/>
              <a:pPr/>
              <a:t>21.9.2015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4E196-3B58-4698-B0F3-0C1A76E061A8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411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05DBE-A8A8-4C3B-AD88-7EE25EC89073}" type="datetimeFigureOut">
              <a:rPr lang="cs-CZ" smtClean="0"/>
              <a:pPr/>
              <a:t>21.9.2015</a:t>
            </a:fld>
            <a:r>
              <a:rPr lang="cs-CZ" smtClean="0"/>
              <a:t>, </a:t>
            </a:r>
            <a:r>
              <a:rPr lang="cs-CZ" dirty="0" smtClean="0"/>
              <a:t>Jaromír Plhák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 smtClean="0"/>
              <a:t>Seminář z asistivních  technologií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4285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dirty="0" smtClean="0"/>
              <a:t>Snímek </a:t>
            </a:r>
            <a:fld id="{4C74E196-3B58-4698-B0F3-0C1A76E061A8}" type="slidenum">
              <a:rPr lang="cs-CZ" smtClean="0"/>
              <a:pPr/>
              <a:t>‹#›</a:t>
            </a:fld>
            <a:r>
              <a:rPr lang="cs-CZ" dirty="0" smtClean="0"/>
              <a:t> z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1616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Úvodní hodina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endParaRPr lang="cs-CZ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268413"/>
            <a:ext cx="8572500" cy="158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1301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Evaluace lektorem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37112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Znalost tématu (0 – 40 bodů)</a:t>
            </a:r>
          </a:p>
          <a:p>
            <a:pPr lvl="1"/>
            <a:r>
              <a:rPr lang="cs-CZ" dirty="0" smtClean="0"/>
              <a:t>Pokrytí znalostí v dané oblasti</a:t>
            </a:r>
          </a:p>
          <a:p>
            <a:r>
              <a:rPr lang="cs-CZ" dirty="0" smtClean="0"/>
              <a:t>Struktura prezentace</a:t>
            </a:r>
            <a:r>
              <a:rPr lang="cs-CZ" dirty="0"/>
              <a:t> (0 – </a:t>
            </a:r>
            <a:r>
              <a:rPr lang="en-US" dirty="0" smtClean="0"/>
              <a:t>15</a:t>
            </a:r>
            <a:r>
              <a:rPr lang="cs-CZ" dirty="0" smtClean="0"/>
              <a:t> </a:t>
            </a:r>
            <a:r>
              <a:rPr lang="cs-CZ" dirty="0"/>
              <a:t>bodů)</a:t>
            </a:r>
            <a:endParaRPr lang="cs-CZ" dirty="0" smtClean="0"/>
          </a:p>
          <a:p>
            <a:pPr lvl="1"/>
            <a:r>
              <a:rPr lang="cs-CZ" dirty="0" smtClean="0"/>
              <a:t>Logicky uspořádaná, přehledná, výstižná ...</a:t>
            </a:r>
          </a:p>
          <a:p>
            <a:r>
              <a:rPr lang="cs-CZ" dirty="0" smtClean="0"/>
              <a:t>Grafická podoba</a:t>
            </a:r>
            <a:r>
              <a:rPr lang="cs-CZ" dirty="0"/>
              <a:t> (0 – </a:t>
            </a:r>
            <a:r>
              <a:rPr lang="cs-CZ" dirty="0" smtClean="0"/>
              <a:t>1</a:t>
            </a:r>
            <a:r>
              <a:rPr lang="en-US" dirty="0" smtClean="0"/>
              <a:t>0</a:t>
            </a:r>
            <a:r>
              <a:rPr lang="cs-CZ" dirty="0" smtClean="0"/>
              <a:t> </a:t>
            </a:r>
            <a:r>
              <a:rPr lang="cs-CZ" dirty="0"/>
              <a:t>bodů)</a:t>
            </a:r>
            <a:endParaRPr lang="cs-CZ" dirty="0" smtClean="0"/>
          </a:p>
          <a:p>
            <a:pPr lvl="1"/>
            <a:r>
              <a:rPr lang="cs-CZ" dirty="0" smtClean="0"/>
              <a:t>Typografie, vhodné použití a umístění obrázků, videí, ... </a:t>
            </a:r>
          </a:p>
          <a:p>
            <a:r>
              <a:rPr lang="cs-CZ" dirty="0"/>
              <a:t>Vystupování (0 – </a:t>
            </a:r>
            <a:r>
              <a:rPr lang="cs-CZ" dirty="0" smtClean="0"/>
              <a:t>1</a:t>
            </a:r>
            <a:r>
              <a:rPr lang="en-US" dirty="0" smtClean="0"/>
              <a:t>0</a:t>
            </a:r>
            <a:r>
              <a:rPr lang="cs-CZ" dirty="0" smtClean="0"/>
              <a:t> </a:t>
            </a:r>
            <a:r>
              <a:rPr lang="cs-CZ" dirty="0"/>
              <a:t>bodů)</a:t>
            </a:r>
          </a:p>
          <a:p>
            <a:pPr lvl="1"/>
            <a:r>
              <a:rPr lang="cs-CZ" dirty="0"/>
              <a:t>Oční kontakt, jazyk, síla hlasu, práce s poznámkami, gesta, </a:t>
            </a:r>
            <a:r>
              <a:rPr lang="cs-CZ" dirty="0" smtClean="0"/>
              <a:t>...</a:t>
            </a:r>
          </a:p>
          <a:p>
            <a:r>
              <a:rPr lang="cs-CZ" dirty="0" smtClean="0"/>
              <a:t>Časování (0 – 5 </a:t>
            </a:r>
            <a:r>
              <a:rPr lang="cs-CZ" dirty="0"/>
              <a:t>bodů</a:t>
            </a:r>
            <a:r>
              <a:rPr lang="cs-CZ" dirty="0" smtClean="0"/>
              <a:t>)</a:t>
            </a:r>
          </a:p>
          <a:p>
            <a:r>
              <a:rPr lang="cs-CZ" dirty="0" smtClean="0"/>
              <a:t>Relevantnost zaslaných článků (0 – 10 bodů)</a:t>
            </a:r>
          </a:p>
          <a:p>
            <a:r>
              <a:rPr lang="en-US" b="1" dirty="0" smtClean="0"/>
              <a:t>BONUS:</a:t>
            </a:r>
            <a:r>
              <a:rPr lang="en-US" dirty="0" smtClean="0"/>
              <a:t> </a:t>
            </a:r>
            <a:r>
              <a:rPr lang="cs-CZ" dirty="0" smtClean="0"/>
              <a:t>Originalita (</a:t>
            </a:r>
            <a:r>
              <a:rPr lang="en-US" dirty="0" smtClean="0"/>
              <a:t>a</a:t>
            </a:r>
            <a:r>
              <a:rPr lang="cs-CZ" dirty="0" smtClean="0"/>
              <a:t>ž 10 </a:t>
            </a:r>
            <a:r>
              <a:rPr lang="cs-CZ" dirty="0"/>
              <a:t>bodů)</a:t>
            </a:r>
          </a:p>
          <a:p>
            <a:pPr lvl="1"/>
            <a:r>
              <a:rPr lang="cs-CZ" dirty="0"/>
              <a:t>Zajímavé nápady na </a:t>
            </a:r>
            <a:r>
              <a:rPr lang="cs-CZ" dirty="0" smtClean="0"/>
              <a:t>možnosti vývoje </a:t>
            </a:r>
            <a:r>
              <a:rPr lang="cs-CZ" dirty="0"/>
              <a:t>v dané </a:t>
            </a:r>
            <a:r>
              <a:rPr lang="cs-CZ" dirty="0" smtClean="0"/>
              <a:t>oblasti, originální pojetí prezentace, ...</a:t>
            </a:r>
          </a:p>
          <a:p>
            <a:pPr lvl="1"/>
            <a:endParaRPr lang="cs-CZ" dirty="0" smtClean="0"/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19915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Časový plán tvorby prezentace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Kompletní prezentaci je nutné poslat do neděle 23:59 před vlastní prezentací</a:t>
            </a:r>
          </a:p>
          <a:p>
            <a:pPr lvl="1"/>
            <a:r>
              <a:rPr lang="cs-CZ" dirty="0" smtClean="0"/>
              <a:t>Do odevzdávárny</a:t>
            </a:r>
          </a:p>
          <a:p>
            <a:pPr lvl="1"/>
            <a:r>
              <a:rPr lang="cs-CZ" dirty="0" smtClean="0"/>
              <a:t>Včetně článků stažených z elektronických zdrojů</a:t>
            </a:r>
          </a:p>
          <a:p>
            <a:pPr lvl="1"/>
            <a:r>
              <a:rPr lang="cs-CZ" dirty="0"/>
              <a:t>V případě </a:t>
            </a:r>
            <a:r>
              <a:rPr lang="cs-CZ" dirty="0" smtClean="0"/>
              <a:t>pozdějšího poslání</a:t>
            </a:r>
          </a:p>
          <a:p>
            <a:pPr lvl="2"/>
            <a:r>
              <a:rPr lang="cs-CZ" dirty="0" smtClean="0"/>
              <a:t>- </a:t>
            </a:r>
            <a:r>
              <a:rPr lang="cs-CZ" dirty="0"/>
              <a:t>10 </a:t>
            </a:r>
            <a:r>
              <a:rPr lang="cs-CZ" dirty="0" smtClean="0"/>
              <a:t>bodů z hodnocení lektorem</a:t>
            </a:r>
            <a:endParaRPr lang="cs-CZ" dirty="0"/>
          </a:p>
          <a:p>
            <a:pPr lvl="1"/>
            <a:r>
              <a:rPr lang="cs-CZ" dirty="0" smtClean="0"/>
              <a:t>Pro úspěšné ukončení předmětu je nutné prezentaci odeslat (i případně po vlastní prezentaci)</a:t>
            </a:r>
          </a:p>
        </p:txBody>
      </p:sp>
    </p:spTree>
    <p:extLst>
      <p:ext uri="{BB962C8B-B14F-4D97-AF65-F5344CB8AC3E}">
        <p14:creationId xmlns:p14="http://schemas.microsoft.com/office/powerpoint/2010/main" val="4042720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Závěrečné vyhodnocení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Nejlepší přednášky budou oceněny</a:t>
            </a:r>
            <a:endParaRPr lang="cs-CZ" dirty="0"/>
          </a:p>
          <a:p>
            <a:pPr lvl="1"/>
            <a:r>
              <a:rPr lang="cs-CZ" dirty="0" smtClean="0"/>
              <a:t>Drobná odměna (sladkost, slanost, zdravost)</a:t>
            </a:r>
          </a:p>
          <a:p>
            <a:pPr lvl="1"/>
            <a:r>
              <a:rPr lang="cs-CZ" dirty="0" smtClean="0"/>
              <a:t>Hodnocení nejlepších prezentací je kombinované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dirty="0" smtClean="0"/>
              <a:t>Vyhodnocení nejlepších proběhne na posledním semináři</a:t>
            </a:r>
          </a:p>
          <a:p>
            <a:pPr lvl="1"/>
            <a:r>
              <a:rPr lang="cs-CZ" dirty="0" smtClean="0"/>
              <a:t>15. 12. 2015</a:t>
            </a:r>
          </a:p>
          <a:p>
            <a:pPr lvl="2"/>
            <a:endParaRPr lang="cs-CZ" dirty="0"/>
          </a:p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403648" y="3356992"/>
            <a:ext cx="5904656" cy="830997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60000" lvl="3"/>
            <a:r>
              <a:rPr lang="cs-CZ" sz="1600" dirty="0" smtClean="0"/>
              <a:t>Průměr tipů = 1,6 tedy 100 * [(4 – 1,5) / 3] = 100 * 0,8 = 80 bodů</a:t>
            </a:r>
          </a:p>
          <a:p>
            <a:pPr marL="360000" lvl="3"/>
            <a:r>
              <a:rPr lang="cs-CZ" sz="1600" dirty="0" smtClean="0"/>
              <a:t>Body lektora = 70 bodů</a:t>
            </a:r>
          </a:p>
          <a:p>
            <a:pPr marL="360000" lvl="3"/>
            <a:r>
              <a:rPr lang="cs-CZ" sz="1600" dirty="0" smtClean="0"/>
              <a:t>Celkem tedy (80 * 0,75) + (70 * 0,25) = 60 + 17,5 = 77,5 bodů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9044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 předmětu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Získat přehled v oblasti asistivních technologií</a:t>
            </a:r>
          </a:p>
          <a:p>
            <a:pPr lvl="1"/>
            <a:r>
              <a:rPr lang="cs-CZ" dirty="0" smtClean="0"/>
              <a:t>Porozumět </a:t>
            </a:r>
            <a:r>
              <a:rPr lang="cs-CZ" dirty="0"/>
              <a:t>využití asistivních technologií lidmi s </a:t>
            </a:r>
            <a:r>
              <a:rPr lang="cs-CZ" dirty="0" smtClean="0"/>
              <a:t>handicapem</a:t>
            </a:r>
          </a:p>
          <a:p>
            <a:pPr lvl="1"/>
            <a:r>
              <a:rPr lang="cs-CZ" dirty="0" smtClean="0"/>
              <a:t>Získat </a:t>
            </a:r>
            <a:r>
              <a:rPr lang="cs-CZ" dirty="0"/>
              <a:t>znalosti </a:t>
            </a:r>
            <a:r>
              <a:rPr lang="cs-CZ" dirty="0" smtClean="0"/>
              <a:t>využitelné při tvorbě </a:t>
            </a:r>
            <a:r>
              <a:rPr lang="cs-CZ" dirty="0"/>
              <a:t>přístupného softwaru</a:t>
            </a:r>
            <a:endParaRPr lang="cs-CZ" dirty="0" smtClean="0"/>
          </a:p>
          <a:p>
            <a:r>
              <a:rPr lang="cs-CZ" dirty="0" smtClean="0"/>
              <a:t>Získat rozsáhlejší vhled na jednu konkrétní oblast AT</a:t>
            </a:r>
          </a:p>
          <a:p>
            <a:r>
              <a:rPr lang="cs-CZ" dirty="0" smtClean="0"/>
              <a:t>Získat praktickou zkušenost s vystupování před publikem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13940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ct val="124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Asistivní technologie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cs-CZ" sz="2600" b="1" dirty="0"/>
              <a:t>Asistivní technologie</a:t>
            </a:r>
            <a:r>
              <a:rPr lang="cs-CZ" sz="2600" dirty="0"/>
              <a:t> je souhrnné označení pro pomůcky, které pomáhají zlepšit fyzické nebo duševní funkce osobám, které mají tyto funkce z různých důvodů sníženy. Pod pojem asistivní technologie lze zahrnout nejen tyto pomůcky samy o sobě, ale i služby spojené s jejich poskytováním.</a:t>
            </a:r>
          </a:p>
          <a:p>
            <a:endParaRPr lang="cs-CZ" dirty="0"/>
          </a:p>
        </p:txBody>
      </p:sp>
      <p:pic>
        <p:nvPicPr>
          <p:cNvPr id="4" name="Picture 11" descr="4965.10701.assistivetech_larg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49080"/>
            <a:ext cx="4143375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484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ct val="124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Handicap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dirty="0"/>
              <a:t>Fyzické </a:t>
            </a:r>
            <a:r>
              <a:rPr lang="cs-CZ" dirty="0" smtClean="0"/>
              <a:t>postižení</a:t>
            </a:r>
            <a:endParaRPr lang="cs-CZ" dirty="0"/>
          </a:p>
          <a:p>
            <a:pPr lvl="1">
              <a:defRPr/>
            </a:pPr>
            <a:r>
              <a:rPr lang="cs-CZ" dirty="0"/>
              <a:t>Poruchy pohybového ústrojí</a:t>
            </a:r>
          </a:p>
          <a:p>
            <a:pPr>
              <a:defRPr/>
            </a:pPr>
            <a:r>
              <a:rPr lang="cs-CZ" dirty="0" smtClean="0"/>
              <a:t>Poznávací</a:t>
            </a:r>
            <a:endParaRPr lang="cs-CZ" dirty="0"/>
          </a:p>
          <a:p>
            <a:pPr lvl="1">
              <a:defRPr/>
            </a:pPr>
            <a:r>
              <a:rPr lang="cs-CZ" dirty="0"/>
              <a:t>Dyslexie, dysgrafie</a:t>
            </a:r>
          </a:p>
          <a:p>
            <a:pPr>
              <a:defRPr/>
            </a:pPr>
            <a:r>
              <a:rPr lang="cs-CZ" dirty="0" smtClean="0"/>
              <a:t>Smyslové</a:t>
            </a:r>
            <a:endParaRPr lang="cs-CZ" dirty="0"/>
          </a:p>
          <a:p>
            <a:pPr lvl="1">
              <a:defRPr/>
            </a:pPr>
            <a:r>
              <a:rPr lang="cs-CZ" dirty="0"/>
              <a:t>Nevidomí, hluchoněmí</a:t>
            </a:r>
          </a:p>
          <a:p>
            <a:pPr>
              <a:defRPr/>
            </a:pPr>
            <a:r>
              <a:rPr lang="cs-CZ" dirty="0"/>
              <a:t>Emocionální, </a:t>
            </a:r>
            <a:r>
              <a:rPr lang="cs-CZ" dirty="0" smtClean="0"/>
              <a:t>mentální</a:t>
            </a:r>
            <a:endParaRPr lang="cs-CZ" dirty="0"/>
          </a:p>
          <a:p>
            <a:pPr lvl="1">
              <a:defRPr/>
            </a:pPr>
            <a:r>
              <a:rPr lang="cs-CZ" dirty="0"/>
              <a:t>Schizofrenie</a:t>
            </a:r>
          </a:p>
          <a:p>
            <a:pPr>
              <a:defRPr/>
            </a:pPr>
            <a:r>
              <a:rPr lang="cs-CZ" dirty="0"/>
              <a:t>Vývojové </a:t>
            </a:r>
            <a:r>
              <a:rPr lang="cs-CZ" dirty="0" smtClean="0"/>
              <a:t>poruchy</a:t>
            </a:r>
            <a:endParaRPr lang="cs-CZ" dirty="0"/>
          </a:p>
        </p:txBody>
      </p:sp>
      <p:pic>
        <p:nvPicPr>
          <p:cNvPr id="5" name="Picture 11" descr="listening-syste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463" y="179546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low-visio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463" y="3295650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 descr="accessibility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463" y="4795838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871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Volba témat (1)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Definovaných 27 témat</a:t>
            </a:r>
          </a:p>
          <a:p>
            <a:pPr lvl="1"/>
            <a:r>
              <a:rPr lang="cs-CZ" dirty="0" smtClean="0"/>
              <a:t>Vypsána v </a:t>
            </a:r>
            <a:r>
              <a:rPr lang="cs-CZ" dirty="0" err="1" smtClean="0"/>
              <a:t>ISu</a:t>
            </a:r>
            <a:endParaRPr lang="cs-CZ" dirty="0" smtClean="0"/>
          </a:p>
          <a:p>
            <a:pPr lvl="1"/>
            <a:r>
              <a:rPr lang="cs-CZ" dirty="0" smtClean="0"/>
              <a:t>Lze </a:t>
            </a:r>
            <a:r>
              <a:rPr lang="cs-CZ" dirty="0"/>
              <a:t>si je zaregistrovat od 25. 9. 2015</a:t>
            </a:r>
          </a:p>
          <a:p>
            <a:pPr lvl="1"/>
            <a:r>
              <a:rPr lang="cs-CZ" dirty="0" smtClean="0"/>
              <a:t>Je možné si doplnit vlastní</a:t>
            </a:r>
          </a:p>
          <a:p>
            <a:pPr lvl="2"/>
            <a:r>
              <a:rPr lang="cs-CZ" dirty="0" smtClean="0"/>
              <a:t>Nutné konzultovat se mnou</a:t>
            </a:r>
          </a:p>
          <a:p>
            <a:r>
              <a:rPr lang="cs-CZ" dirty="0" smtClean="0"/>
              <a:t>Témata mají pevně určený harmonogram</a:t>
            </a:r>
          </a:p>
          <a:p>
            <a:pPr lvl="1"/>
            <a:r>
              <a:rPr lang="cs-CZ" dirty="0" smtClean="0"/>
              <a:t>Aby podobná témata byla přednášena ve stejný týden</a:t>
            </a:r>
          </a:p>
          <a:p>
            <a:pPr lvl="1"/>
            <a:r>
              <a:rPr lang="cs-CZ" dirty="0" smtClean="0"/>
              <a:t>Vlastní témata budou zařazena operativně</a:t>
            </a:r>
          </a:p>
        </p:txBody>
      </p:sp>
    </p:spTree>
    <p:extLst>
      <p:ext uri="{BB962C8B-B14F-4D97-AF65-F5344CB8AC3E}">
        <p14:creationId xmlns:p14="http://schemas.microsoft.com/office/powerpoint/2010/main" val="1290404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Volba témat (2)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Témata se zapisují ve dvojici</a:t>
            </a:r>
          </a:p>
          <a:p>
            <a:pPr lvl="1"/>
            <a:r>
              <a:rPr lang="cs-CZ" dirty="0"/>
              <a:t>Je vhodné rozdělit prezentaci</a:t>
            </a:r>
          </a:p>
          <a:p>
            <a:pPr lvl="2"/>
            <a:r>
              <a:rPr lang="cs-CZ" dirty="0"/>
              <a:t>Na teoretickou a praktickou část</a:t>
            </a:r>
          </a:p>
          <a:p>
            <a:pPr lvl="2"/>
            <a:r>
              <a:rPr lang="cs-CZ" dirty="0"/>
              <a:t>Tematicky oddělené části</a:t>
            </a:r>
          </a:p>
          <a:p>
            <a:pPr lvl="1"/>
            <a:r>
              <a:rPr lang="cs-CZ" dirty="0"/>
              <a:t>Každou část přednáší jeden z dvojice</a:t>
            </a:r>
          </a:p>
          <a:p>
            <a:r>
              <a:rPr lang="cs-CZ" dirty="0" smtClean="0"/>
              <a:t>Registraci proveďte do příštího semináře</a:t>
            </a:r>
          </a:p>
          <a:p>
            <a:pPr lvl="1"/>
            <a:r>
              <a:rPr lang="cs-CZ" dirty="0" smtClean="0"/>
              <a:t>Výjimkou jsou témata 3. semináře</a:t>
            </a:r>
          </a:p>
          <a:p>
            <a:pPr lvl="2"/>
            <a:r>
              <a:rPr lang="cs-CZ" dirty="0" smtClean="0"/>
              <a:t>Lze si je zaregistrovat již dnes!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68976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Témata 1 (1)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Sport pro nevidomé:</a:t>
            </a:r>
          </a:p>
          <a:p>
            <a:pPr lvl="1"/>
            <a:r>
              <a:rPr lang="cs-CZ" dirty="0"/>
              <a:t>Paralympiáda</a:t>
            </a:r>
          </a:p>
          <a:p>
            <a:pPr lvl="1"/>
            <a:r>
              <a:rPr lang="cs-CZ" dirty="0"/>
              <a:t>Speciální sporty</a:t>
            </a:r>
          </a:p>
          <a:p>
            <a:pPr lvl="1"/>
            <a:r>
              <a:rPr lang="cs-CZ" dirty="0"/>
              <a:t>Klasické sporty</a:t>
            </a:r>
          </a:p>
          <a:p>
            <a:pPr lvl="1"/>
            <a:r>
              <a:rPr lang="cs-CZ" dirty="0"/>
              <a:t>Pomoc informatiky</a:t>
            </a:r>
          </a:p>
          <a:p>
            <a:r>
              <a:rPr lang="cs-CZ" dirty="0" smtClean="0"/>
              <a:t>Hry </a:t>
            </a:r>
            <a:r>
              <a:rPr lang="cs-CZ" dirty="0"/>
              <a:t>pro nevidomé:</a:t>
            </a:r>
          </a:p>
          <a:p>
            <a:pPr lvl="1"/>
            <a:r>
              <a:rPr lang="cs-CZ" dirty="0" err="1"/>
              <a:t>Audiohry</a:t>
            </a:r>
            <a:r>
              <a:rPr lang="cs-CZ" dirty="0"/>
              <a:t> (stereo zvuk)</a:t>
            </a:r>
          </a:p>
          <a:p>
            <a:pPr lvl="1"/>
            <a:r>
              <a:rPr lang="cs-CZ" dirty="0" smtClean="0"/>
              <a:t>Deskové hry</a:t>
            </a:r>
            <a:endParaRPr lang="cs-CZ" dirty="0"/>
          </a:p>
          <a:p>
            <a:pPr lvl="1"/>
            <a:r>
              <a:rPr lang="cs-CZ" dirty="0" err="1"/>
              <a:t>Adventury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248" y="3898711"/>
            <a:ext cx="3597130" cy="212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078" y="1700808"/>
            <a:ext cx="303530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293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Témata 1 (2)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Kulturní život nevidomých:</a:t>
            </a:r>
          </a:p>
          <a:p>
            <a:pPr lvl="1">
              <a:defRPr/>
            </a:pPr>
            <a:r>
              <a:rPr lang="cs-CZ" dirty="0"/>
              <a:t>Malířství, literatura, sochařství</a:t>
            </a:r>
          </a:p>
          <a:p>
            <a:pPr lvl="1">
              <a:defRPr/>
            </a:pPr>
            <a:r>
              <a:rPr lang="cs-CZ" dirty="0"/>
              <a:t>Muzikoterapie</a:t>
            </a:r>
          </a:p>
          <a:p>
            <a:endParaRPr lang="cs-CZ" dirty="0"/>
          </a:p>
        </p:txBody>
      </p:sp>
      <p:pic>
        <p:nvPicPr>
          <p:cNvPr id="4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75941"/>
            <a:ext cx="3744416" cy="346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User1\Disk Google\Flash\!!Lektor\Vyuka\PV072\img\slepý-nevidomý-malíř-maluje-obraz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37" y="3459757"/>
            <a:ext cx="3964371" cy="220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502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Úvodní hodina -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průběh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Organizace a náplň předmětu</a:t>
            </a:r>
          </a:p>
          <a:p>
            <a:r>
              <a:rPr lang="cs-CZ" dirty="0" smtClean="0"/>
              <a:t>Jak úspěšně předmět ukončit</a:t>
            </a:r>
          </a:p>
          <a:p>
            <a:r>
              <a:rPr lang="cs-CZ" dirty="0" smtClean="0"/>
              <a:t>Test znalostí asistivních technologií (AT)</a:t>
            </a:r>
            <a:endParaRPr lang="cs-CZ" dirty="0"/>
          </a:p>
          <a:p>
            <a:r>
              <a:rPr lang="cs-CZ" dirty="0" smtClean="0"/>
              <a:t>Představení témat pro studentské prezentací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0219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Témata 2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cs-CZ" dirty="0"/>
              <a:t>Legislativa v oblasti asistivních </a:t>
            </a:r>
            <a:r>
              <a:rPr lang="cs-CZ" dirty="0" smtClean="0"/>
              <a:t>technologií</a:t>
            </a:r>
          </a:p>
          <a:p>
            <a:pPr lvl="1"/>
            <a:r>
              <a:rPr lang="cs-CZ" dirty="0" smtClean="0"/>
              <a:t>Její uplatňování</a:t>
            </a:r>
          </a:p>
          <a:p>
            <a:pPr lvl="1"/>
            <a:r>
              <a:rPr lang="cs-CZ" dirty="0"/>
              <a:t>K</a:t>
            </a:r>
            <a:r>
              <a:rPr lang="cs-CZ" dirty="0" smtClean="0"/>
              <a:t>onkrétní </a:t>
            </a:r>
            <a:r>
              <a:rPr lang="cs-CZ" dirty="0"/>
              <a:t>vliv na život osob s </a:t>
            </a:r>
            <a:r>
              <a:rPr lang="cs-CZ" dirty="0" smtClean="0"/>
              <a:t>handicapem</a:t>
            </a:r>
          </a:p>
          <a:p>
            <a:pPr lvl="1"/>
            <a:r>
              <a:rPr lang="cs-CZ" dirty="0" smtClean="0"/>
              <a:t>Tuzemská vs. zahraniční</a:t>
            </a:r>
          </a:p>
          <a:p>
            <a:r>
              <a:rPr lang="cs-CZ" dirty="0"/>
              <a:t>Přístupnost WWW pro </a:t>
            </a:r>
            <a:r>
              <a:rPr lang="cs-CZ" dirty="0" smtClean="0"/>
              <a:t>nevidomé</a:t>
            </a:r>
          </a:p>
          <a:p>
            <a:pPr lvl="1"/>
            <a:r>
              <a:rPr lang="cs-CZ" dirty="0" smtClean="0"/>
              <a:t>WAI-ARIA</a:t>
            </a:r>
            <a:r>
              <a:rPr lang="cs-CZ" dirty="0"/>
              <a:t>, WCAG</a:t>
            </a:r>
            <a:r>
              <a:rPr lang="cs-CZ" dirty="0" smtClean="0"/>
              <a:t>, ...</a:t>
            </a:r>
          </a:p>
          <a:p>
            <a:pPr algn="just"/>
            <a:r>
              <a:rPr lang="cs-CZ" dirty="0"/>
              <a:t>Jazyk hluchoněmých</a:t>
            </a:r>
          </a:p>
          <a:p>
            <a:pPr lvl="1" algn="just"/>
            <a:r>
              <a:rPr lang="cs-CZ" dirty="0"/>
              <a:t>Počítačové zobrazení</a:t>
            </a:r>
          </a:p>
          <a:p>
            <a:pPr lvl="1" algn="just"/>
            <a:r>
              <a:rPr lang="cs-CZ" dirty="0"/>
              <a:t>Různé jazyky a jejich (ne)podobnost</a:t>
            </a:r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endParaRPr lang="cs-CZ" dirty="0"/>
          </a:p>
        </p:txBody>
      </p:sp>
      <p:pic>
        <p:nvPicPr>
          <p:cNvPr id="4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284984"/>
            <a:ext cx="205581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4786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	</a:t>
            </a:r>
            <a:r>
              <a:rPr lang="cs-CZ" dirty="0" smtClean="0"/>
              <a:t>Témata 3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Převádění učebních textů do elektronické formy vhodné pro nevidomé:</a:t>
            </a:r>
          </a:p>
          <a:p>
            <a:pPr lvl="1"/>
            <a:r>
              <a:rPr lang="cs-CZ" dirty="0"/>
              <a:t>Teiresiás</a:t>
            </a:r>
          </a:p>
          <a:p>
            <a:r>
              <a:rPr lang="cs-CZ" dirty="0"/>
              <a:t>Knihovny pro nevidomé</a:t>
            </a:r>
          </a:p>
          <a:p>
            <a:pPr>
              <a:defRPr/>
            </a:pPr>
            <a:r>
              <a:rPr lang="cs-CZ" dirty="0" smtClean="0"/>
              <a:t>Handicapovaní </a:t>
            </a:r>
            <a:r>
              <a:rPr lang="cs-CZ" dirty="0"/>
              <a:t>lidé v informační</a:t>
            </a:r>
          </a:p>
          <a:p>
            <a:pPr marL="0" indent="0">
              <a:buNone/>
              <a:defRPr/>
            </a:pPr>
            <a:r>
              <a:rPr lang="cs-CZ" dirty="0"/>
              <a:t>	společnosti:</a:t>
            </a:r>
          </a:p>
          <a:p>
            <a:pPr lvl="1">
              <a:defRPr/>
            </a:pPr>
            <a:r>
              <a:rPr lang="cs-CZ" dirty="0"/>
              <a:t>„Smart </a:t>
            </a:r>
            <a:r>
              <a:rPr lang="cs-CZ" dirty="0" err="1"/>
              <a:t>houses</a:t>
            </a:r>
            <a:r>
              <a:rPr lang="cs-CZ" dirty="0"/>
              <a:t>“</a:t>
            </a:r>
          </a:p>
          <a:p>
            <a:pPr lvl="1">
              <a:defRPr/>
            </a:pPr>
            <a:r>
              <a:rPr lang="cs-CZ" dirty="0"/>
              <a:t>Úřady a internet</a:t>
            </a:r>
          </a:p>
          <a:p>
            <a:pPr lvl="1">
              <a:defRPr/>
            </a:pPr>
            <a:r>
              <a:rPr lang="cs-CZ" dirty="0"/>
              <a:t>Videokonference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6929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Témata </a:t>
            </a:r>
            <a:r>
              <a:rPr lang="cs-CZ" dirty="0" smtClean="0"/>
              <a:t>4 (1)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Kódování informací pro nevidomé</a:t>
            </a:r>
          </a:p>
          <a:p>
            <a:pPr lvl="1"/>
            <a:r>
              <a:rPr lang="cs-CZ" dirty="0"/>
              <a:t>Braillovo písmo</a:t>
            </a:r>
          </a:p>
          <a:p>
            <a:pPr lvl="1"/>
            <a:r>
              <a:rPr lang="cs-CZ" dirty="0"/>
              <a:t>Morseova ab.</a:t>
            </a:r>
          </a:p>
          <a:p>
            <a:pPr lvl="1"/>
            <a:r>
              <a:rPr lang="cs-CZ" dirty="0"/>
              <a:t>Dotykové displeje</a:t>
            </a:r>
          </a:p>
          <a:p>
            <a:pPr lvl="1"/>
            <a:endParaRPr lang="cs-CZ" dirty="0"/>
          </a:p>
          <a:p>
            <a:r>
              <a:rPr lang="cs-CZ" dirty="0"/>
              <a:t>Specifika syntézy řeči pro nevidomé</a:t>
            </a:r>
          </a:p>
          <a:p>
            <a:pPr lvl="1"/>
            <a:r>
              <a:rPr lang="cs-CZ" dirty="0"/>
              <a:t>Syntéza řeči obecně</a:t>
            </a:r>
          </a:p>
          <a:p>
            <a:pPr lvl="1"/>
            <a:r>
              <a:rPr lang="cs-CZ" dirty="0"/>
              <a:t>Práce s počítačem (aplikace</a:t>
            </a:r>
            <a:r>
              <a:rPr lang="cs-CZ" dirty="0" smtClean="0"/>
              <a:t>)</a:t>
            </a:r>
            <a:endParaRPr lang="cs-CZ" dirty="0"/>
          </a:p>
        </p:txBody>
      </p:sp>
      <p:pic>
        <p:nvPicPr>
          <p:cNvPr id="4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417763"/>
            <a:ext cx="10668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888" y="2263775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590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Témata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4 (2)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Specifika rozpoznávání řeči pro nevidomé</a:t>
            </a:r>
          </a:p>
          <a:p>
            <a:pPr lvl="1"/>
            <a:r>
              <a:rPr lang="cs-CZ" dirty="0"/>
              <a:t>Vs. psaní na klávesnici</a:t>
            </a:r>
          </a:p>
          <a:p>
            <a:pPr lvl="1"/>
            <a:r>
              <a:rPr lang="cs-CZ" dirty="0"/>
              <a:t>Oblasti </a:t>
            </a:r>
            <a:r>
              <a:rPr lang="cs-CZ" dirty="0" smtClean="0"/>
              <a:t>použití</a:t>
            </a:r>
            <a:endParaRPr lang="cs-CZ" dirty="0"/>
          </a:p>
        </p:txBody>
      </p:sp>
      <p:pic>
        <p:nvPicPr>
          <p:cNvPr id="2050" name="Picture 2" descr="C:\Users\User1\Disk Google\Flash\!!Lektor\Vyuka\PV072\img\large_Image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852936"/>
            <a:ext cx="4582585" cy="343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267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Témata 5 (1)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Zvukové vyjádření matematických vztahů, popis funkcí, schémat a grafů</a:t>
            </a:r>
          </a:p>
          <a:p>
            <a:pPr lvl="1"/>
            <a:r>
              <a:rPr lang="cs-CZ" dirty="0"/>
              <a:t>Jak zjednodušit složité výrazy</a:t>
            </a:r>
          </a:p>
          <a:p>
            <a:pPr lvl="1"/>
            <a:r>
              <a:rPr lang="cs-CZ" dirty="0"/>
              <a:t>Projekt Plzeň (pro ZŠ), Lambda</a:t>
            </a:r>
          </a:p>
          <a:p>
            <a:pPr lvl="1"/>
            <a:r>
              <a:rPr lang="cs-CZ" dirty="0"/>
              <a:t>Dialogově, hapticky nebo zvukem</a:t>
            </a:r>
            <a:r>
              <a:rPr lang="cs-CZ" dirty="0" smtClean="0"/>
              <a:t>?</a:t>
            </a:r>
          </a:p>
          <a:p>
            <a:pPr>
              <a:defRPr/>
            </a:pPr>
            <a:r>
              <a:rPr lang="cs-CZ" dirty="0"/>
              <a:t>Programování </a:t>
            </a:r>
            <a:r>
              <a:rPr lang="cs-CZ" dirty="0" smtClean="0"/>
              <a:t>nevidomých</a:t>
            </a:r>
            <a:endParaRPr lang="cs-CZ" dirty="0"/>
          </a:p>
          <a:p>
            <a:pPr lvl="1">
              <a:defRPr/>
            </a:pPr>
            <a:r>
              <a:rPr lang="cs-CZ" dirty="0"/>
              <a:t>Vhodné jazyky</a:t>
            </a:r>
          </a:p>
          <a:p>
            <a:pPr lvl="1">
              <a:defRPr/>
            </a:pPr>
            <a:r>
              <a:rPr lang="cs-CZ" dirty="0"/>
              <a:t>Jsou potřeba?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216450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Témata 5 (2)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Specifika dialogu pro nevidomé a dialogové systémy:</a:t>
            </a:r>
          </a:p>
          <a:p>
            <a:pPr lvl="1"/>
            <a:r>
              <a:rPr lang="cs-CZ" dirty="0"/>
              <a:t>Co jsou dialogové systémy</a:t>
            </a:r>
          </a:p>
          <a:p>
            <a:pPr lvl="1"/>
            <a:r>
              <a:rPr lang="cs-CZ" dirty="0"/>
              <a:t>Jak mohou být implementovány ku prospěchu </a:t>
            </a:r>
            <a:r>
              <a:rPr lang="cs-CZ" dirty="0" smtClean="0"/>
              <a:t>handicapovaných</a:t>
            </a:r>
            <a:endParaRPr lang="cs-CZ" dirty="0"/>
          </a:p>
        </p:txBody>
      </p:sp>
      <p:pic>
        <p:nvPicPr>
          <p:cNvPr id="3074" name="Picture 2" descr="C:\Users\User1\Disk Google\Flash\!!Lektor\Vyuka\PV072\img\sd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51586"/>
            <a:ext cx="3888432" cy="2485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926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Témata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6 (1)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Navigace nevidomých:</a:t>
            </a:r>
          </a:p>
          <a:p>
            <a:pPr lvl="1"/>
            <a:r>
              <a:rPr lang="cs-CZ" dirty="0"/>
              <a:t>GPS</a:t>
            </a:r>
          </a:p>
          <a:p>
            <a:pPr lvl="1"/>
            <a:r>
              <a:rPr lang="cs-CZ" dirty="0"/>
              <a:t>Operátoři</a:t>
            </a:r>
          </a:p>
          <a:p>
            <a:pPr lvl="1"/>
            <a:r>
              <a:rPr lang="cs-CZ" dirty="0"/>
              <a:t>Naváděcí systémy</a:t>
            </a:r>
          </a:p>
          <a:p>
            <a:pPr lvl="1"/>
            <a:r>
              <a:rPr lang="cs-CZ" dirty="0"/>
              <a:t>Navigace v budovách</a:t>
            </a:r>
          </a:p>
          <a:p>
            <a:r>
              <a:rPr lang="cs-CZ" dirty="0"/>
              <a:t>Detekce překážek:</a:t>
            </a:r>
          </a:p>
          <a:p>
            <a:pPr lvl="1"/>
            <a:r>
              <a:rPr lang="cs-CZ" dirty="0"/>
              <a:t>Hůl vs. kamera</a:t>
            </a:r>
          </a:p>
          <a:p>
            <a:pPr lvl="1"/>
            <a:r>
              <a:rPr lang="cs-CZ" dirty="0"/>
              <a:t>Překážky v úrovní hlavy</a:t>
            </a:r>
          </a:p>
          <a:p>
            <a:pPr lvl="1"/>
            <a:r>
              <a:rPr lang="cs-CZ" dirty="0"/>
              <a:t>Mobilní překážky</a:t>
            </a:r>
          </a:p>
          <a:p>
            <a:endParaRPr lang="cs-CZ" dirty="0"/>
          </a:p>
        </p:txBody>
      </p:sp>
      <p:pic>
        <p:nvPicPr>
          <p:cNvPr id="4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2492375"/>
            <a:ext cx="3668713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4272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Témata 6 (2)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/>
              <a:t>Turistika osob s handicapem a podpůrné informační systémy</a:t>
            </a:r>
          </a:p>
          <a:p>
            <a:endParaRPr lang="cs-CZ" dirty="0"/>
          </a:p>
        </p:txBody>
      </p:sp>
      <p:pic>
        <p:nvPicPr>
          <p:cNvPr id="4098" name="Picture 2" descr="C:\Users\User1\Disk Google\Flash\!!Lektor\Vyuka\PV072\img\med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05938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535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Témata 7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s-CZ" dirty="0"/>
              <a:t>Multimodální </a:t>
            </a:r>
            <a:r>
              <a:rPr lang="cs-CZ" dirty="0" smtClean="0"/>
              <a:t>interface</a:t>
            </a:r>
            <a:endParaRPr lang="cs-CZ" dirty="0"/>
          </a:p>
          <a:p>
            <a:pPr lvl="1">
              <a:defRPr/>
            </a:pPr>
            <a:r>
              <a:rPr lang="cs-CZ" dirty="0"/>
              <a:t>Jak podle Vás bude vypadat </a:t>
            </a:r>
            <a:r>
              <a:rPr lang="cs-CZ" dirty="0" smtClean="0"/>
              <a:t>OS budoucnosti?</a:t>
            </a:r>
          </a:p>
          <a:p>
            <a:pPr>
              <a:defRPr/>
            </a:pPr>
            <a:r>
              <a:rPr lang="cs-CZ" dirty="0" smtClean="0"/>
              <a:t>Asistivní </a:t>
            </a:r>
            <a:r>
              <a:rPr lang="cs-CZ" dirty="0"/>
              <a:t>technologie pro mobilní </a:t>
            </a:r>
            <a:r>
              <a:rPr lang="cs-CZ" dirty="0" smtClean="0"/>
              <a:t>zařízení</a:t>
            </a:r>
          </a:p>
          <a:p>
            <a:pPr>
              <a:defRPr/>
            </a:pPr>
            <a:r>
              <a:rPr lang="cs-CZ" dirty="0"/>
              <a:t>Emoce a </a:t>
            </a:r>
            <a:r>
              <a:rPr lang="cs-CZ" dirty="0" smtClean="0"/>
              <a:t>stress</a:t>
            </a:r>
            <a:endParaRPr lang="cs-CZ" dirty="0"/>
          </a:p>
          <a:p>
            <a:pPr lvl="1">
              <a:defRPr/>
            </a:pPr>
            <a:r>
              <a:rPr lang="cs-CZ" dirty="0"/>
              <a:t>Detekce a využití při </a:t>
            </a:r>
            <a:r>
              <a:rPr lang="cs-CZ" dirty="0" smtClean="0"/>
              <a:t>práci s </a:t>
            </a:r>
            <a:r>
              <a:rPr lang="cs-CZ" dirty="0"/>
              <a:t>počítačem</a:t>
            </a:r>
          </a:p>
          <a:p>
            <a:pPr>
              <a:defRPr/>
            </a:pPr>
            <a:endParaRPr lang="cs-CZ" dirty="0" smtClean="0"/>
          </a:p>
          <a:p>
            <a:pPr>
              <a:defRPr/>
            </a:pPr>
            <a:endParaRPr lang="cs-CZ" dirty="0"/>
          </a:p>
          <a:p>
            <a:endParaRPr lang="cs-CZ" dirty="0"/>
          </a:p>
        </p:txBody>
      </p:sp>
      <p:pic>
        <p:nvPicPr>
          <p:cNvPr id="5122" name="Picture 2" descr="C:\Users\User1\Disk Google\Flash\!!Lektor\Vyuka\PV072\img\nViso-screen-shot-550-3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365104"/>
            <a:ext cx="3515267" cy="197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0460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Témata 8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Počítačová podpora mentálně postižených:</a:t>
            </a:r>
          </a:p>
          <a:p>
            <a:pPr lvl="1"/>
            <a:r>
              <a:rPr lang="cs-CZ" dirty="0"/>
              <a:t>Zaměření a udržení pozornosti</a:t>
            </a:r>
          </a:p>
          <a:p>
            <a:pPr lvl="1"/>
            <a:r>
              <a:rPr lang="cs-CZ" dirty="0"/>
              <a:t>Procvičování znalostí</a:t>
            </a:r>
          </a:p>
          <a:p>
            <a:r>
              <a:rPr lang="cs-CZ" dirty="0" smtClean="0"/>
              <a:t>Psychologické </a:t>
            </a:r>
            <a:r>
              <a:rPr lang="cs-CZ" dirty="0"/>
              <a:t>a etické </a:t>
            </a:r>
            <a:r>
              <a:rPr lang="cs-CZ" dirty="0" smtClean="0"/>
              <a:t>aspekty</a:t>
            </a:r>
          </a:p>
          <a:p>
            <a:r>
              <a:rPr lang="cs-CZ" dirty="0"/>
              <a:t>Problematika lidí s omezenou pohyblivostí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6146" name="Picture 2" descr="C:\Users\User1\Disk Google\Flash\!!Lektor\Vyuka\PV072\img\aexoskel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924" y="4437112"/>
            <a:ext cx="4361284" cy="179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890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Organizace předmětu (1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000" dirty="0"/>
              <a:t>Zápočet </a:t>
            </a:r>
            <a:r>
              <a:rPr lang="cs-CZ" sz="3000" dirty="0" smtClean="0"/>
              <a:t>≡ Kolokvium</a:t>
            </a:r>
            <a:endParaRPr lang="cs-CZ" sz="3000" dirty="0"/>
          </a:p>
          <a:p>
            <a:pPr>
              <a:defRPr/>
            </a:pPr>
            <a:r>
              <a:rPr lang="cs-CZ" sz="3000" dirty="0" smtClean="0"/>
              <a:t>Povinná </a:t>
            </a:r>
            <a:r>
              <a:rPr lang="cs-CZ" sz="3000" dirty="0"/>
              <a:t>účast na seminářích</a:t>
            </a:r>
          </a:p>
          <a:p>
            <a:pPr lvl="1">
              <a:defRPr/>
            </a:pPr>
            <a:r>
              <a:rPr lang="cs-CZ" sz="2600" dirty="0" smtClean="0"/>
              <a:t>13 </a:t>
            </a:r>
            <a:r>
              <a:rPr lang="cs-CZ" sz="2600" dirty="0" smtClean="0"/>
              <a:t>seminářů</a:t>
            </a:r>
          </a:p>
          <a:p>
            <a:pPr lvl="1">
              <a:defRPr/>
            </a:pPr>
            <a:r>
              <a:rPr lang="cs-CZ" sz="2600" dirty="0" smtClean="0"/>
              <a:t>Maximálně </a:t>
            </a:r>
            <a:r>
              <a:rPr lang="cs-CZ" sz="2600" dirty="0" smtClean="0"/>
              <a:t>3 </a:t>
            </a:r>
            <a:r>
              <a:rPr lang="cs-CZ" sz="2600" dirty="0"/>
              <a:t>neomluvené neúčasti</a:t>
            </a:r>
          </a:p>
          <a:p>
            <a:pPr lvl="1">
              <a:defRPr/>
            </a:pPr>
            <a:r>
              <a:rPr lang="cs-CZ" sz="2600" dirty="0" smtClean="0">
                <a:solidFill>
                  <a:srgbClr val="FF0000"/>
                </a:solidFill>
              </a:rPr>
              <a:t>Středa 8 - 10, B204</a:t>
            </a:r>
            <a:endParaRPr lang="cs-CZ" sz="26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cs-CZ" dirty="0" smtClean="0"/>
              <a:t>Představení </a:t>
            </a:r>
            <a:r>
              <a:rPr lang="cs-CZ" dirty="0"/>
              <a:t>vlastní </a:t>
            </a:r>
            <a:r>
              <a:rPr lang="cs-CZ" dirty="0" smtClean="0"/>
              <a:t>prezentace na zvolené téma</a:t>
            </a:r>
            <a:endParaRPr lang="cs-CZ" dirty="0"/>
          </a:p>
          <a:p>
            <a:pPr marL="457200" lvl="1" indent="0">
              <a:buNone/>
              <a:defRPr/>
            </a:pPr>
            <a:endParaRPr lang="cs-CZ" sz="2600" dirty="0"/>
          </a:p>
        </p:txBody>
      </p:sp>
      <p:pic>
        <p:nvPicPr>
          <p:cNvPr id="4" name="Picture 4" descr="prezenta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695" y="1811387"/>
            <a:ext cx="2775793" cy="2481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843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Témata 9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Výuka osob s handicapem</a:t>
            </a:r>
          </a:p>
          <a:p>
            <a:pPr lvl="1"/>
            <a:r>
              <a:rPr lang="cs-CZ" dirty="0"/>
              <a:t>Specifika, materiály, </a:t>
            </a:r>
            <a:r>
              <a:rPr lang="cs-CZ" dirty="0" smtClean="0"/>
              <a:t>asistence</a:t>
            </a:r>
          </a:p>
          <a:p>
            <a:r>
              <a:rPr lang="cs-CZ" dirty="0"/>
              <a:t>Universal design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 smtClean="0"/>
              <a:t>learning</a:t>
            </a:r>
            <a:endParaRPr lang="cs-CZ" dirty="0" smtClean="0"/>
          </a:p>
          <a:p>
            <a:pPr lvl="0"/>
            <a:r>
              <a:rPr lang="cs-CZ" dirty="0" smtClean="0"/>
              <a:t>Přístupnost </a:t>
            </a:r>
            <a:r>
              <a:rPr lang="cs-CZ" dirty="0"/>
              <a:t>elektronických formátů pro prezentace</a:t>
            </a:r>
          </a:p>
          <a:p>
            <a:pPr lvl="1"/>
            <a:r>
              <a:rPr lang="cs-CZ" dirty="0"/>
              <a:t>PDF, Excel, Open Office, Google </a:t>
            </a:r>
            <a:r>
              <a:rPr lang="cs-CZ" dirty="0" err="1"/>
              <a:t>docs</a:t>
            </a:r>
            <a:r>
              <a:rPr lang="cs-CZ" dirty="0"/>
              <a:t>,...</a:t>
            </a:r>
          </a:p>
          <a:p>
            <a:endParaRPr lang="cs-CZ" dirty="0" smtClean="0"/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206692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lnSpc>
                <a:spcPct val="124000"/>
              </a:lnSpc>
              <a:spcAft>
                <a:spcPts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Zdroje</a:t>
            </a:r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Konference </a:t>
            </a:r>
            <a:r>
              <a:rPr lang="cs-CZ" dirty="0"/>
              <a:t>(</a:t>
            </a:r>
            <a:r>
              <a:rPr lang="cs-CZ" dirty="0" smtClean="0"/>
              <a:t>ICCHP, </a:t>
            </a:r>
            <a:r>
              <a:rPr lang="cs-CZ" dirty="0" err="1" smtClean="0"/>
              <a:t>Social</a:t>
            </a:r>
            <a:r>
              <a:rPr lang="cs-CZ" dirty="0" smtClean="0"/>
              <a:t> </a:t>
            </a:r>
            <a:r>
              <a:rPr lang="cs-CZ" dirty="0" err="1" smtClean="0"/>
              <a:t>Informatics</a:t>
            </a:r>
            <a:r>
              <a:rPr lang="cs-CZ" dirty="0" smtClean="0"/>
              <a:t>)</a:t>
            </a:r>
            <a:endParaRPr lang="cs-CZ" dirty="0"/>
          </a:p>
          <a:p>
            <a:r>
              <a:rPr lang="cs-CZ" dirty="0"/>
              <a:t>Časopisy</a:t>
            </a:r>
          </a:p>
          <a:p>
            <a:r>
              <a:rPr lang="cs-CZ" dirty="0"/>
              <a:t>Internetové </a:t>
            </a:r>
            <a:r>
              <a:rPr lang="cs-CZ" dirty="0" smtClean="0"/>
              <a:t>zdroje</a:t>
            </a:r>
          </a:p>
          <a:p>
            <a:r>
              <a:rPr lang="cs-CZ" dirty="0" smtClean="0"/>
              <a:t>Digitální knihovny</a:t>
            </a:r>
          </a:p>
          <a:p>
            <a:pPr lvl="1"/>
            <a:r>
              <a:rPr lang="cs-CZ" dirty="0" smtClean="0"/>
              <a:t>IEEE </a:t>
            </a:r>
            <a:r>
              <a:rPr lang="cs-CZ" dirty="0" err="1" smtClean="0"/>
              <a:t>Xplore</a:t>
            </a:r>
            <a:endParaRPr lang="cs-CZ" dirty="0"/>
          </a:p>
          <a:p>
            <a:pPr lvl="1"/>
            <a:r>
              <a:rPr lang="cs-CZ" dirty="0" smtClean="0"/>
              <a:t>ACM DL</a:t>
            </a:r>
            <a:endParaRPr lang="cs-CZ" dirty="0"/>
          </a:p>
          <a:p>
            <a:r>
              <a:rPr lang="cs-CZ" dirty="0"/>
              <a:t>Vlastní </a:t>
            </a:r>
            <a:r>
              <a:rPr lang="cs-CZ" dirty="0" smtClean="0"/>
              <a:t>nápady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062755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sz="3800" dirty="0"/>
              <a:t>Děkuji za pozornost!</a:t>
            </a:r>
          </a:p>
          <a:p>
            <a:endParaRPr lang="cs-CZ" dirty="0"/>
          </a:p>
        </p:txBody>
      </p:sp>
      <p:pic>
        <p:nvPicPr>
          <p:cNvPr id="4" name="Picture 11" descr="kruhovy-trenink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2786063"/>
            <a:ext cx="2541588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 descr="I:\!OP_VpK_Socialni_informatika\!Dokumenty\Loga\plna-verze\OPVK_MU_vertikal_rgb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954" y="1556792"/>
            <a:ext cx="1479550" cy="479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10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Organizace předmětu (2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09120"/>
          </a:xfrm>
        </p:spPr>
        <p:txBody>
          <a:bodyPr>
            <a:normAutofit/>
          </a:bodyPr>
          <a:lstStyle/>
          <a:p>
            <a:r>
              <a:rPr lang="cs-CZ" dirty="0" smtClean="0"/>
              <a:t>1. hodina</a:t>
            </a:r>
          </a:p>
          <a:p>
            <a:pPr lvl="1"/>
            <a:r>
              <a:rPr lang="cs-CZ" dirty="0" smtClean="0"/>
              <a:t>Organizace</a:t>
            </a:r>
          </a:p>
          <a:p>
            <a:pPr lvl="1"/>
            <a:r>
              <a:rPr lang="cs-CZ" dirty="0" smtClean="0"/>
              <a:t>Úvod</a:t>
            </a:r>
          </a:p>
          <a:p>
            <a:pPr lvl="1"/>
            <a:r>
              <a:rPr lang="cs-CZ" dirty="0" smtClean="0"/>
              <a:t>Představení témat</a:t>
            </a:r>
          </a:p>
          <a:p>
            <a:r>
              <a:rPr lang="cs-CZ" dirty="0" smtClean="0"/>
              <a:t>2. hodina</a:t>
            </a:r>
          </a:p>
          <a:p>
            <a:pPr lvl="1"/>
            <a:r>
              <a:rPr lang="cs-CZ" dirty="0" smtClean="0"/>
              <a:t>B. Kozlíková, J. Chmelík: „NEWRON: Software</a:t>
            </a:r>
            <a:r>
              <a:rPr lang="pl-PL" dirty="0"/>
              <a:t> podporu a rozvoj lidí s </a:t>
            </a:r>
            <a:r>
              <a:rPr lang="pl-PL" dirty="0" smtClean="0"/>
              <a:t>poruchami </a:t>
            </a:r>
            <a:r>
              <a:rPr lang="pl-PL" dirty="0"/>
              <a:t>autistického spektra </a:t>
            </a:r>
            <a:r>
              <a:rPr lang="cs-CZ" dirty="0" smtClean="0"/>
              <a:t>“</a:t>
            </a:r>
          </a:p>
          <a:p>
            <a:pPr lvl="1"/>
            <a:r>
              <a:rPr lang="cs-CZ" dirty="0" smtClean="0"/>
              <a:t>J. Plhák: „Zpřístupnění grafických dat nevidomým“</a:t>
            </a:r>
          </a:p>
          <a:p>
            <a:pPr lvl="1"/>
            <a:endParaRPr lang="cs-CZ" dirty="0" smtClean="0"/>
          </a:p>
        </p:txBody>
      </p:sp>
      <p:pic>
        <p:nvPicPr>
          <p:cNvPr id="4" name="Picture 3" descr="student presentat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411" y="1635307"/>
            <a:ext cx="3481973" cy="229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15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Organizace předmětu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(3)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3. – </a:t>
            </a:r>
            <a:r>
              <a:rPr lang="cs-CZ" dirty="0" smtClean="0"/>
              <a:t>12. </a:t>
            </a:r>
            <a:r>
              <a:rPr lang="cs-CZ" dirty="0" smtClean="0"/>
              <a:t>hodina</a:t>
            </a:r>
          </a:p>
          <a:p>
            <a:pPr lvl="1"/>
            <a:r>
              <a:rPr lang="cs-CZ" dirty="0" smtClean="0"/>
              <a:t>Dvě až tři dvojice </a:t>
            </a:r>
            <a:r>
              <a:rPr lang="cs-CZ" dirty="0"/>
              <a:t>představí svou prezentaci</a:t>
            </a:r>
          </a:p>
          <a:p>
            <a:pPr lvl="1"/>
            <a:r>
              <a:rPr lang="cs-CZ" dirty="0"/>
              <a:t>Každá přednáška na 20 - 25 minut </a:t>
            </a:r>
          </a:p>
          <a:p>
            <a:pPr lvl="2"/>
            <a:r>
              <a:rPr lang="cs-CZ" dirty="0"/>
              <a:t>maximálně 30 minut</a:t>
            </a:r>
          </a:p>
          <a:p>
            <a:pPr lvl="1"/>
            <a:r>
              <a:rPr lang="cs-CZ" dirty="0" smtClean="0"/>
              <a:t>Diskuze</a:t>
            </a:r>
          </a:p>
          <a:p>
            <a:r>
              <a:rPr lang="cs-CZ" dirty="0" smtClean="0"/>
              <a:t>13. </a:t>
            </a:r>
            <a:r>
              <a:rPr lang="cs-CZ" dirty="0" smtClean="0"/>
              <a:t>hodina (15. 12.)</a:t>
            </a:r>
          </a:p>
          <a:p>
            <a:pPr lvl="1"/>
            <a:r>
              <a:rPr lang="cs-CZ" dirty="0" smtClean="0"/>
              <a:t>Závěrečné vyhodnocení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43895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Organizace předmětu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(4)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Co má prezentace obsahovat</a:t>
            </a:r>
          </a:p>
          <a:p>
            <a:pPr lvl="1"/>
            <a:r>
              <a:rPr lang="cs-CZ" dirty="0" smtClean="0"/>
              <a:t>Základní teoretické (informatické) principy fungování technologií v dané oblasti</a:t>
            </a:r>
          </a:p>
          <a:p>
            <a:pPr lvl="1"/>
            <a:r>
              <a:rPr lang="cs-CZ" dirty="0" smtClean="0"/>
              <a:t>Popis aktuálního </a:t>
            </a:r>
            <a:r>
              <a:rPr lang="cs-CZ" dirty="0"/>
              <a:t>stavu v dané oblasti</a:t>
            </a:r>
          </a:p>
          <a:p>
            <a:pPr lvl="1"/>
            <a:r>
              <a:rPr lang="cs-CZ" dirty="0"/>
              <a:t>Zaměřit se na zajímavé aspekty</a:t>
            </a:r>
          </a:p>
          <a:p>
            <a:pPr lvl="1"/>
            <a:r>
              <a:rPr lang="cs-CZ" dirty="0" smtClean="0"/>
              <a:t>Přidat </a:t>
            </a:r>
            <a:r>
              <a:rPr lang="cs-CZ" dirty="0"/>
              <a:t>nějaké </a:t>
            </a:r>
            <a:r>
              <a:rPr lang="cs-CZ" b="1" dirty="0"/>
              <a:t>vlastní nápady</a:t>
            </a:r>
          </a:p>
          <a:p>
            <a:r>
              <a:rPr lang="cs-CZ" dirty="0" smtClean="0"/>
              <a:t>Po prezentaci případně doplním </a:t>
            </a:r>
            <a:r>
              <a:rPr lang="cs-CZ" dirty="0"/>
              <a:t>další </a:t>
            </a:r>
            <a:r>
              <a:rPr lang="cs-CZ" dirty="0" smtClean="0"/>
              <a:t>zajímavosti a informace z dané oblasti</a:t>
            </a:r>
          </a:p>
        </p:txBody>
      </p:sp>
    </p:spTree>
    <p:extLst>
      <p:ext uri="{BB962C8B-B14F-4D97-AF65-F5344CB8AC3E}">
        <p14:creationId xmlns:p14="http://schemas.microsoft.com/office/powerpoint/2010/main" val="9399587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Organizace předmětu </a:t>
            </a:r>
            <a:r>
              <a:rPr lang="cs-CZ" dirty="0" smtClean="0">
                <a:solidFill>
                  <a:schemeClr val="accent6">
                    <a:lumMod val="75000"/>
                  </a:schemeClr>
                </a:solidFill>
              </a:rPr>
              <a:t>(5)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Spolu s prezentací je nutné odeslat alespoň 5 článků z dostupných elektronických zdrojů na MUNI</a:t>
            </a:r>
          </a:p>
          <a:p>
            <a:pPr lvl="1"/>
            <a:r>
              <a:rPr lang="cs-CZ" dirty="0" smtClean="0"/>
              <a:t>Alespoň jeden z ACM Digital </a:t>
            </a:r>
            <a:r>
              <a:rPr lang="cs-CZ" dirty="0" err="1" smtClean="0"/>
              <a:t>Library</a:t>
            </a:r>
            <a:endParaRPr lang="cs-CZ" dirty="0" smtClean="0"/>
          </a:p>
          <a:p>
            <a:pPr lvl="1"/>
            <a:r>
              <a:rPr lang="cs-CZ" dirty="0" smtClean="0"/>
              <a:t>Alespoň jeden z IEEE </a:t>
            </a:r>
            <a:r>
              <a:rPr lang="cs-CZ" dirty="0" err="1" smtClean="0"/>
              <a:t>Xplore</a:t>
            </a:r>
            <a:endParaRPr lang="cs-CZ" dirty="0" smtClean="0"/>
          </a:p>
          <a:p>
            <a:pPr lvl="1"/>
            <a:r>
              <a:rPr lang="cs-CZ" dirty="0"/>
              <a:t>Dále doporučuji například </a:t>
            </a:r>
            <a:r>
              <a:rPr lang="cs-CZ" dirty="0" smtClean="0"/>
              <a:t>nakladatelství </a:t>
            </a:r>
            <a:r>
              <a:rPr lang="cs-CZ" dirty="0" err="1" smtClean="0"/>
              <a:t>Springer</a:t>
            </a:r>
            <a:endParaRPr lang="cs-CZ" dirty="0" smtClean="0"/>
          </a:p>
          <a:p>
            <a:pPr lvl="2"/>
            <a:r>
              <a:rPr lang="cs-CZ" dirty="0" smtClean="0"/>
              <a:t>Konference ICCHP</a:t>
            </a:r>
            <a:endParaRPr lang="cs-CZ" dirty="0"/>
          </a:p>
          <a:p>
            <a:r>
              <a:rPr lang="cs-CZ" dirty="0" smtClean="0"/>
              <a:t>Články musejí souviset s daným tématem</a:t>
            </a:r>
          </a:p>
          <a:p>
            <a:pPr lvl="1"/>
            <a:r>
              <a:rPr lang="cs-CZ" dirty="0" smtClean="0"/>
              <a:t>ZkratkaKnihovny_NazevClanku.pdf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0066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Evaluace prezentace (1)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Studenty (75 </a:t>
            </a:r>
            <a:r>
              <a:rPr lang="en-US" dirty="0" smtClean="0"/>
              <a:t>% </a:t>
            </a:r>
            <a:r>
              <a:rPr lang="cs-CZ" dirty="0" smtClean="0"/>
              <a:t>závěrečného hodnocení)</a:t>
            </a:r>
          </a:p>
          <a:p>
            <a:r>
              <a:rPr lang="cs-CZ" dirty="0" smtClean="0"/>
              <a:t>Lektorem (25 </a:t>
            </a:r>
            <a:r>
              <a:rPr lang="en-US" dirty="0" smtClean="0"/>
              <a:t>%)</a:t>
            </a:r>
            <a:endParaRPr lang="cs-CZ" dirty="0" smtClean="0"/>
          </a:p>
          <a:p>
            <a:pPr lvl="1"/>
            <a:r>
              <a:rPr lang="cs-CZ" dirty="0"/>
              <a:t>Lze </a:t>
            </a:r>
            <a:r>
              <a:rPr lang="cs-CZ" dirty="0" smtClean="0"/>
              <a:t>získat maximálně 100 </a:t>
            </a:r>
            <a:r>
              <a:rPr lang="cs-CZ" dirty="0"/>
              <a:t>bodů</a:t>
            </a:r>
          </a:p>
          <a:p>
            <a:pPr lvl="2"/>
            <a:r>
              <a:rPr lang="cs-CZ" dirty="0" smtClean="0"/>
              <a:t>Pro úspěšné splnění nutno </a:t>
            </a:r>
            <a:r>
              <a:rPr lang="cs-CZ" dirty="0"/>
              <a:t>získat </a:t>
            </a:r>
            <a:r>
              <a:rPr lang="cs-CZ" dirty="0" smtClean="0"/>
              <a:t>alespoň</a:t>
            </a:r>
            <a:r>
              <a:rPr lang="en-US" dirty="0" smtClean="0"/>
              <a:t> </a:t>
            </a:r>
            <a:r>
              <a:rPr lang="cs-CZ" dirty="0" smtClean="0"/>
              <a:t>45</a:t>
            </a:r>
            <a:r>
              <a:rPr lang="en-US" dirty="0" smtClean="0"/>
              <a:t> </a:t>
            </a:r>
            <a:r>
              <a:rPr lang="en-US" dirty="0"/>
              <a:t>bod</a:t>
            </a:r>
            <a:r>
              <a:rPr lang="cs-CZ" dirty="0" smtClean="0"/>
              <a:t>ů</a:t>
            </a:r>
          </a:p>
          <a:p>
            <a:pPr lvl="2"/>
            <a:r>
              <a:rPr lang="cs-CZ" dirty="0" smtClean="0"/>
              <a:t>Body budu vkládat do poznámkového bloku</a:t>
            </a:r>
            <a:endParaRPr lang="cs-CZ" dirty="0"/>
          </a:p>
          <a:p>
            <a:pPr lvl="1"/>
            <a:r>
              <a:rPr lang="cs-CZ" dirty="0" smtClean="0"/>
              <a:t>Při méně bodech</a:t>
            </a:r>
            <a:endParaRPr lang="cs-CZ" dirty="0"/>
          </a:p>
          <a:p>
            <a:pPr lvl="2"/>
            <a:r>
              <a:rPr lang="cs-CZ" dirty="0"/>
              <a:t>Nutno vytvořit a odevzdat seminární </a:t>
            </a:r>
            <a:r>
              <a:rPr lang="cs-CZ" dirty="0" smtClean="0"/>
              <a:t>práci</a:t>
            </a:r>
          </a:p>
          <a:p>
            <a:pPr lvl="3"/>
            <a:r>
              <a:rPr lang="cs-CZ" dirty="0" smtClean="0"/>
              <a:t>Do </a:t>
            </a:r>
            <a:r>
              <a:rPr lang="cs-CZ" dirty="0"/>
              <a:t>dvou měsíců od data prezentace</a:t>
            </a:r>
          </a:p>
          <a:p>
            <a:pPr lvl="3"/>
            <a:r>
              <a:rPr lang="cs-CZ" dirty="0"/>
              <a:t>Budu o tomto informovat nejpozději do týdne po prezentaci</a:t>
            </a:r>
          </a:p>
          <a:p>
            <a:pPr lvl="2"/>
            <a:r>
              <a:rPr lang="cs-CZ" dirty="0" smtClean="0"/>
              <a:t>Vytvořit program na závěrečnou hodinu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4119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Evaluace studenty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Hodnotí se všechny prezentace</a:t>
            </a:r>
          </a:p>
          <a:p>
            <a:pPr lvl="1"/>
            <a:r>
              <a:rPr lang="cs-CZ" dirty="0" smtClean="0"/>
              <a:t>Kromě vlastní</a:t>
            </a:r>
            <a:endParaRPr lang="cs-CZ" dirty="0"/>
          </a:p>
          <a:p>
            <a:r>
              <a:rPr lang="cs-CZ" dirty="0"/>
              <a:t>Hodnotíte, </a:t>
            </a:r>
            <a:r>
              <a:rPr lang="cs-CZ" dirty="0" smtClean="0"/>
              <a:t>jak </a:t>
            </a:r>
            <a:r>
              <a:rPr lang="cs-CZ" dirty="0"/>
              <a:t>se vám daná přednáška líbila</a:t>
            </a:r>
          </a:p>
          <a:p>
            <a:pPr lvl="1"/>
            <a:r>
              <a:rPr lang="cs-CZ" dirty="0" smtClean="0"/>
              <a:t>1 = </a:t>
            </a:r>
            <a:r>
              <a:rPr lang="cs-CZ" dirty="0"/>
              <a:t>Vynikající a zajímavá </a:t>
            </a:r>
            <a:r>
              <a:rPr lang="cs-CZ" dirty="0" smtClean="0"/>
              <a:t>přednáška</a:t>
            </a:r>
            <a:endParaRPr lang="cs-CZ" dirty="0"/>
          </a:p>
          <a:p>
            <a:pPr lvl="1"/>
            <a:r>
              <a:rPr lang="cs-CZ" dirty="0" smtClean="0"/>
              <a:t>4 = </a:t>
            </a:r>
            <a:r>
              <a:rPr lang="cs-CZ" dirty="0"/>
              <a:t>Velmi nepovedená </a:t>
            </a:r>
            <a:r>
              <a:rPr lang="cs-CZ" dirty="0" smtClean="0"/>
              <a:t>přednáška</a:t>
            </a:r>
          </a:p>
          <a:p>
            <a:pPr lvl="1"/>
            <a:r>
              <a:rPr lang="cs-CZ" dirty="0" smtClean="0"/>
              <a:t>Prosím </a:t>
            </a:r>
            <a:r>
              <a:rPr lang="cs-CZ" dirty="0"/>
              <a:t>o rozumnou míru </a:t>
            </a:r>
            <a:r>
              <a:rPr lang="cs-CZ" dirty="0" smtClean="0"/>
              <a:t>objektivnosti</a:t>
            </a:r>
          </a:p>
          <a:p>
            <a:r>
              <a:rPr lang="cs-CZ" dirty="0"/>
              <a:t>Beru jako prezenční listinu</a:t>
            </a:r>
          </a:p>
          <a:p>
            <a:r>
              <a:rPr lang="cs-CZ" b="1" dirty="0"/>
              <a:t>Nemá vliv na udělení </a:t>
            </a:r>
            <a:r>
              <a:rPr lang="cs-CZ" b="1" dirty="0" smtClean="0"/>
              <a:t>kolokvia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1572836"/>
      </p:ext>
    </p:extLst>
  </p:cSld>
  <p:clrMapOvr>
    <a:masterClrMapping/>
  </p:clrMapOvr>
</p:sld>
</file>

<file path=ppt/theme/theme1.xml><?xml version="1.0" encoding="utf-8"?>
<a:theme xmlns:a="http://schemas.openxmlformats.org/drawingml/2006/main" name="sablona_seminar_z_asistivních technologií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sablona_seminar_z_asistivních technologií</Template>
  <TotalTime>544</TotalTime>
  <Words>1065</Words>
  <Application>Microsoft Office PowerPoint</Application>
  <PresentationFormat>Předvádění na obrazovce (4:3)</PresentationFormat>
  <Paragraphs>231</Paragraphs>
  <Slides>32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sablona_seminar_z_asistivních technologií</vt:lpstr>
      <vt:lpstr>Úvodní hodina</vt:lpstr>
      <vt:lpstr>Úvodní hodina - průběh</vt:lpstr>
      <vt:lpstr>Organizace předmětu (1)</vt:lpstr>
      <vt:lpstr>Organizace předmětu (2)</vt:lpstr>
      <vt:lpstr>Organizace předmětu (3)</vt:lpstr>
      <vt:lpstr>Organizace předmětu (4)</vt:lpstr>
      <vt:lpstr>Organizace předmětu (5)</vt:lpstr>
      <vt:lpstr>Evaluace prezentace (1)</vt:lpstr>
      <vt:lpstr>Evaluace studenty</vt:lpstr>
      <vt:lpstr>Evaluace lektorem</vt:lpstr>
      <vt:lpstr>Časový plán tvorby prezentace</vt:lpstr>
      <vt:lpstr>Závěrečné vyhodnocení</vt:lpstr>
      <vt:lpstr>Cíl předmětu</vt:lpstr>
      <vt:lpstr>Asistivní technologie</vt:lpstr>
      <vt:lpstr>Handicap</vt:lpstr>
      <vt:lpstr>Volba témat (1)</vt:lpstr>
      <vt:lpstr>Volba témat (2)</vt:lpstr>
      <vt:lpstr>Témata 1 (1)</vt:lpstr>
      <vt:lpstr>Témata 1 (2)</vt:lpstr>
      <vt:lpstr>Témata 2</vt:lpstr>
      <vt:lpstr> Témata 3</vt:lpstr>
      <vt:lpstr>Témata 4 (1)</vt:lpstr>
      <vt:lpstr>Témata 4 (2)</vt:lpstr>
      <vt:lpstr>Témata 5 (1)</vt:lpstr>
      <vt:lpstr>Témata 5 (2)</vt:lpstr>
      <vt:lpstr>Témata 6 (1)</vt:lpstr>
      <vt:lpstr>Témata 6 (2)</vt:lpstr>
      <vt:lpstr>Témata 7</vt:lpstr>
      <vt:lpstr>Témata 8</vt:lpstr>
      <vt:lpstr>Témata 9</vt:lpstr>
      <vt:lpstr>Zdroje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xplhak</dc:creator>
  <cp:lastModifiedBy>User1</cp:lastModifiedBy>
  <cp:revision>101</cp:revision>
  <dcterms:created xsi:type="dcterms:W3CDTF">2013-02-10T19:29:29Z</dcterms:created>
  <dcterms:modified xsi:type="dcterms:W3CDTF">2015-09-21T08:35:42Z</dcterms:modified>
</cp:coreProperties>
</file>