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81" r:id="rId5"/>
    <p:sldId id="282" r:id="rId6"/>
    <p:sldId id="283" r:id="rId7"/>
    <p:sldId id="264" r:id="rId8"/>
    <p:sldId id="265" r:id="rId9"/>
    <p:sldId id="266" r:id="rId10"/>
    <p:sldId id="258" r:id="rId11"/>
    <p:sldId id="278" r:id="rId12"/>
    <p:sldId id="279" r:id="rId13"/>
    <p:sldId id="284" r:id="rId14"/>
    <p:sldId id="260" r:id="rId15"/>
    <p:sldId id="289" r:id="rId16"/>
    <p:sldId id="268" r:id="rId17"/>
    <p:sldId id="287" r:id="rId18"/>
    <p:sldId id="290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0" y="5610578"/>
            <a:ext cx="9144000" cy="124742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27D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solidFill>
                <a:srgbClr val="FFFF00"/>
              </a:solidFill>
            </a:endParaRPr>
          </a:p>
        </p:txBody>
      </p: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395111" y="1781175"/>
            <a:ext cx="8398933" cy="682238"/>
          </a:xfrm>
          <a:ln>
            <a:noFill/>
          </a:ln>
        </p:spPr>
        <p:txBody>
          <a:bodyPr/>
          <a:lstStyle>
            <a:lvl1pPr algn="ctr">
              <a:lnSpc>
                <a:spcPts val="4600"/>
              </a:lnSpc>
              <a:defRPr sz="3600">
                <a:solidFill>
                  <a:srgbClr val="FFFF00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5536" y="342900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1200" b="1" dirty="0" smtClean="0">
              <a:solidFill>
                <a:srgbClr val="FFFF00"/>
              </a:solidFill>
            </a:endParaRPr>
          </a:p>
          <a:p>
            <a:pPr algn="ctr"/>
            <a:r>
              <a:rPr lang="cs-CZ" sz="2000" b="0" dirty="0" smtClean="0">
                <a:solidFill>
                  <a:schemeClr val="bg2"/>
                </a:solidFill>
              </a:rPr>
              <a:t>Fakulta informatiky</a:t>
            </a:r>
          </a:p>
          <a:p>
            <a:pPr algn="ctr"/>
            <a:r>
              <a:rPr lang="cs-CZ" sz="2000" b="0" dirty="0" smtClean="0">
                <a:solidFill>
                  <a:schemeClr val="bg2"/>
                </a:solidFill>
              </a:rPr>
              <a:t>Masarykova univerzita</a:t>
            </a:r>
          </a:p>
          <a:p>
            <a:pPr algn="ctr"/>
            <a:r>
              <a:rPr lang="cs-CZ" sz="2000" b="0" baseline="0" dirty="0" smtClean="0">
                <a:solidFill>
                  <a:schemeClr val="bg2"/>
                </a:solidFill>
              </a:rPr>
              <a:t>Brno</a:t>
            </a:r>
            <a:endParaRPr lang="cs-CZ" sz="1800" b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54813" y="381000"/>
            <a:ext cx="2236787" cy="5943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4450" y="381000"/>
            <a:ext cx="6557963" cy="59436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5191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4450" y="990600"/>
            <a:ext cx="4397375" cy="5334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225" y="990600"/>
            <a:ext cx="4397375" cy="5334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5191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4450" y="990600"/>
            <a:ext cx="4397375" cy="5334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94225" y="990600"/>
            <a:ext cx="4397375" cy="2590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94225" y="3733800"/>
            <a:ext cx="4397375" cy="2590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Nadpis, text a video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5191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4450" y="990600"/>
            <a:ext cx="4397375" cy="5334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média 3"/>
          <p:cNvSpPr>
            <a:spLocks noGrp="1"/>
          </p:cNvSpPr>
          <p:nvPr>
            <p:ph type="media" sz="half" idx="2"/>
          </p:nvPr>
        </p:nvSpPr>
        <p:spPr>
          <a:xfrm>
            <a:off x="4594225" y="990600"/>
            <a:ext cx="4397375" cy="5334000"/>
          </a:xfrm>
        </p:spPr>
        <p:txBody>
          <a:bodyPr/>
          <a:lstStyle/>
          <a:p>
            <a:r>
              <a:rPr lang="cs-CZ" smtClean="0"/>
              <a:t>Kliknutím na ikonu přidáte multimédia.</a:t>
            </a:r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931FF3-E7AD-463E-953A-4FD472332399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682AA0-5344-4284-A77E-24664A3F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50" y="1463040"/>
            <a:ext cx="8947150" cy="4861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 dirty="0" smtClean="0"/>
              <a:t>Kliknutím lze upravit styl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8870950" cy="1295400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225" y="2743200"/>
            <a:ext cx="4397375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0" y="555367"/>
            <a:ext cx="1082412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cs-CZ" dirty="0" smtClean="0"/>
              <a:t>Vedoucí:</a:t>
            </a:r>
            <a:endParaRPr lang="en-US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1082412" y="511433"/>
            <a:ext cx="7680325" cy="413266"/>
          </a:xfrm>
        </p:spPr>
        <p:txBody>
          <a:bodyPr anchor="b"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sz="half" idx="11"/>
          </p:nvPr>
        </p:nvSpPr>
        <p:spPr>
          <a:xfrm>
            <a:off x="76200" y="2743200"/>
            <a:ext cx="4397375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0" y="922595"/>
            <a:ext cx="312136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cs-CZ" dirty="0" smtClean="0"/>
              <a:t>Možné programovací</a:t>
            </a:r>
            <a:r>
              <a:rPr lang="cs-CZ" baseline="0" dirty="0" smtClean="0"/>
              <a:t> jazyky:</a:t>
            </a:r>
            <a:endParaRPr lang="en-US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3084581" y="878661"/>
            <a:ext cx="5678419" cy="413266"/>
          </a:xfrm>
        </p:spPr>
        <p:txBody>
          <a:bodyPr anchor="b"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 dirty="0" smtClean="0"/>
              <a:t>Kliknutím lze upravit styl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774567"/>
            <a:ext cx="8870950" cy="1295400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225" y="3276600"/>
            <a:ext cx="4397375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0" y="958334"/>
            <a:ext cx="1082412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cs-CZ" dirty="0" smtClean="0"/>
              <a:t>Vedoucí:</a:t>
            </a:r>
            <a:endParaRPr lang="en-US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1082412" y="914400"/>
            <a:ext cx="7680325" cy="413266"/>
          </a:xfrm>
        </p:spPr>
        <p:txBody>
          <a:bodyPr anchor="b"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sz="half" idx="11"/>
          </p:nvPr>
        </p:nvSpPr>
        <p:spPr>
          <a:xfrm>
            <a:off x="76200" y="3276600"/>
            <a:ext cx="4397375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0" y="1325562"/>
            <a:ext cx="312136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cs-CZ" dirty="0" smtClean="0"/>
              <a:t>Možné programovací</a:t>
            </a:r>
            <a:r>
              <a:rPr lang="cs-CZ" baseline="0" dirty="0" smtClean="0"/>
              <a:t> jazyky:</a:t>
            </a:r>
            <a:endParaRPr lang="en-US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3084581" y="1281628"/>
            <a:ext cx="5678419" cy="413266"/>
          </a:xfrm>
        </p:spPr>
        <p:txBody>
          <a:bodyPr anchor="b"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1482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C3F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 bwMode="auto">
          <a:xfrm>
            <a:off x="-1" y="6592710"/>
            <a:ext cx="7890934" cy="26529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5000">
                <a:srgbClr val="027DC8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0" y="1"/>
            <a:ext cx="9144000" cy="642337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157" name="Rectangle 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" y="990600"/>
            <a:ext cx="89471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33866" y="6606822"/>
            <a:ext cx="65955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 dirty="0" smtClean="0">
                <a:solidFill>
                  <a:schemeClr val="bg2"/>
                </a:solidFill>
                <a:latin typeface="Arial Black" pitchFamily="34" charset="0"/>
              </a:rPr>
              <a:t>Projekt z digitálního zpracování obrazu</a:t>
            </a:r>
            <a:endParaRPr lang="de-DE" sz="1200" b="1" dirty="0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44450" y="381000"/>
            <a:ext cx="8947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1744663" y="457200"/>
            <a:ext cx="565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16416" y="6546830"/>
            <a:ext cx="9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tx2"/>
                </a:solidFill>
              </a:rPr>
              <a:t>PV162</a:t>
            </a:r>
            <a:endParaRPr lang="cs-CZ" sz="1600" b="1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6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27DC8"/>
          </a:solidFill>
          <a:latin typeface="Arial Black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</a:defRPr>
      </a:lvl2pPr>
      <a:lvl3pPr marL="1241425" indent="-1873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200">
          <a:solidFill>
            <a:schemeClr val="tx1"/>
          </a:solidFill>
          <a:latin typeface="+mn-lt"/>
        </a:defRPr>
      </a:lvl3pPr>
      <a:lvl4pPr marL="1811338" indent="-18573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381250" indent="-1841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838450" indent="-1841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6pPr>
      <a:lvl7pPr marL="3295650" indent="-1841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7pPr>
      <a:lvl8pPr marL="3752850" indent="-1841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8pPr>
      <a:lvl9pPr marL="4210050" indent="-1841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 sz="quarter"/>
          </p:nvPr>
        </p:nvSpPr>
        <p:spPr>
          <a:xfrm>
            <a:off x="395111" y="1643152"/>
            <a:ext cx="8398933" cy="1862048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PV162 Projekt z digitálního zpracování obrazu</a:t>
            </a:r>
            <a:br>
              <a:rPr lang="cs-CZ" dirty="0" smtClean="0">
                <a:solidFill>
                  <a:schemeClr val="bg2"/>
                </a:solidFill>
              </a:rPr>
            </a:br>
            <a:r>
              <a:rPr lang="cs-CZ" sz="2400" dirty="0" smtClean="0"/>
              <a:t>podzim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61665"/>
          </a:xfrm>
        </p:spPr>
        <p:txBody>
          <a:bodyPr/>
          <a:lstStyle/>
          <a:p>
            <a:r>
              <a:rPr lang="cs-CZ" dirty="0" err="1" smtClean="0"/>
              <a:t>ImageJ</a:t>
            </a:r>
            <a:r>
              <a:rPr lang="cs-CZ" dirty="0" smtClean="0"/>
              <a:t> p. pro segmentaci obrazů buněčných kolonií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Cílem projektu je implementovat </a:t>
            </a:r>
            <a:r>
              <a:rPr lang="cs-CZ" dirty="0" err="1" smtClean="0"/>
              <a:t>ImageJ</a:t>
            </a:r>
            <a:r>
              <a:rPr lang="cs-CZ" dirty="0" smtClean="0"/>
              <a:t> </a:t>
            </a:r>
            <a:r>
              <a:rPr lang="cs-CZ" dirty="0" err="1" smtClean="0"/>
              <a:t>plugin</a:t>
            </a:r>
            <a:r>
              <a:rPr lang="cs-CZ" dirty="0" smtClean="0"/>
              <a:t> pro segmentaci kolonií buněk a vyhodnocení jeho přesnosti.</a:t>
            </a:r>
            <a:endParaRPr lang="en-US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Petr Matula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Java</a:t>
            </a:r>
            <a:endParaRPr lang="en-US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895600"/>
            <a:ext cx="4267201" cy="3200400"/>
          </a:xfr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Lokální </a:t>
            </a:r>
            <a:r>
              <a:rPr lang="cs-CZ" dirty="0" err="1" smtClean="0"/>
              <a:t>prahování</a:t>
            </a:r>
            <a:r>
              <a:rPr lang="cs-CZ" dirty="0" smtClean="0"/>
              <a:t> tubulárních struktur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Cílem projektu je implementovat a otestovat metodu lokálního </a:t>
            </a:r>
            <a:r>
              <a:rPr lang="cs-CZ" dirty="0" err="1" smtClean="0"/>
              <a:t>prahování</a:t>
            </a:r>
            <a:r>
              <a:rPr lang="cs-CZ" dirty="0" smtClean="0"/>
              <a:t> dle zadaného článku a otestovat ji na obrazech tubulárních struktur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Petr Matula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Bez omezení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1719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41719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6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830997"/>
          </a:xfrm>
        </p:spPr>
        <p:txBody>
          <a:bodyPr/>
          <a:lstStyle/>
          <a:p>
            <a:r>
              <a:rPr lang="cs-CZ" dirty="0" smtClean="0"/>
              <a:t>Srovnání metod adaptivního </a:t>
            </a:r>
            <a:r>
              <a:rPr lang="cs-CZ" dirty="0" err="1" smtClean="0"/>
              <a:t>prahování</a:t>
            </a:r>
            <a:r>
              <a:rPr lang="cs-CZ" dirty="0" smtClean="0"/>
              <a:t> na biomedicínských obrazech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774566"/>
            <a:ext cx="8870950" cy="1883033"/>
          </a:xfrm>
        </p:spPr>
        <p:txBody>
          <a:bodyPr/>
          <a:lstStyle/>
          <a:p>
            <a:r>
              <a:rPr lang="cs-CZ" dirty="0" smtClean="0"/>
              <a:t>Cílem projektu je porovnat metody adaptivního </a:t>
            </a:r>
            <a:r>
              <a:rPr lang="cs-CZ" dirty="0" err="1" smtClean="0"/>
              <a:t>prahování</a:t>
            </a:r>
            <a:r>
              <a:rPr lang="cs-CZ" dirty="0" smtClean="0"/>
              <a:t> na dodaných biomedicínských obrazech vzhledem k referenční segmentaci. Výstupem bude srovnávací studie (textový dokument).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Petr Matula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Nutně nevyžaduje programování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4689"/>
            <a:ext cx="2590800" cy="20527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4689"/>
            <a:ext cx="2694184" cy="205271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0" y="3814689"/>
            <a:ext cx="2722420" cy="20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Studium vlivu volby prahu na měření míry překryvu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8870950" cy="1905000"/>
          </a:xfrm>
        </p:spPr>
        <p:txBody>
          <a:bodyPr/>
          <a:lstStyle/>
          <a:p>
            <a:r>
              <a:rPr lang="cs-CZ" dirty="0" smtClean="0"/>
              <a:t>Cílem projektu je vybrat vhodnou metodu automatické volby prahu pro zadané 3D obrazy, zjistit jak změna prahu ovlivňuje výsledky výpočtu míry překryvu a diskutovat dosažené výsledky.</a:t>
            </a:r>
            <a:endParaRPr lang="en-US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Petr Matula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Bez omezení</a:t>
            </a:r>
            <a:endParaRPr lang="en-US" dirty="0"/>
          </a:p>
        </p:txBody>
      </p:sp>
      <p:grpSp>
        <p:nvGrpSpPr>
          <p:cNvPr id="6" name="Skupina 5"/>
          <p:cNvGrpSpPr/>
          <p:nvPr/>
        </p:nvGrpSpPr>
        <p:grpSpPr>
          <a:xfrm>
            <a:off x="1655160" y="3350132"/>
            <a:ext cx="5984575" cy="2852688"/>
            <a:chOff x="1787825" y="3365740"/>
            <a:chExt cx="4961626" cy="23650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451" y="3368615"/>
              <a:ext cx="9906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825" y="4664015"/>
              <a:ext cx="9906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351" y="3365740"/>
              <a:ext cx="9906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351" y="4664015"/>
              <a:ext cx="9906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851" y="4651075"/>
              <a:ext cx="9906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/>
                <p:cNvSpPr txBox="1"/>
                <p:nvPr/>
              </p:nvSpPr>
              <p:spPr>
                <a:xfrm>
                  <a:off x="3015651" y="5012749"/>
                  <a:ext cx="4058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5651" y="5012749"/>
                  <a:ext cx="40588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ovéPole 12"/>
                <p:cNvSpPr txBox="1"/>
                <p:nvPr/>
              </p:nvSpPr>
              <p:spPr>
                <a:xfrm>
                  <a:off x="4996851" y="5012749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ovéPol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851" y="5012749"/>
                  <a:ext cx="42191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12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77054"/>
          </a:xfrm>
        </p:spPr>
        <p:txBody>
          <a:bodyPr/>
          <a:lstStyle/>
          <a:p>
            <a:r>
              <a:rPr lang="en-US" b="0" dirty="0" err="1"/>
              <a:t>Simulace</a:t>
            </a:r>
            <a:r>
              <a:rPr lang="en-US" b="0" dirty="0"/>
              <a:t> </a:t>
            </a:r>
            <a:r>
              <a:rPr lang="en-US" b="0" dirty="0" err="1"/>
              <a:t>snímání</a:t>
            </a:r>
            <a:r>
              <a:rPr lang="en-US" b="0" dirty="0"/>
              <a:t> </a:t>
            </a:r>
            <a:r>
              <a:rPr lang="en-US" b="0" dirty="0" err="1"/>
              <a:t>pomocí</a:t>
            </a:r>
            <a:r>
              <a:rPr lang="en-US" b="0" dirty="0"/>
              <a:t> </a:t>
            </a:r>
            <a:r>
              <a:rPr lang="en-US" b="0" dirty="0" err="1"/>
              <a:t>fázového</a:t>
            </a:r>
            <a:r>
              <a:rPr lang="en-US" b="0" dirty="0"/>
              <a:t> </a:t>
            </a:r>
            <a:r>
              <a:rPr lang="en-US" b="0" dirty="0" err="1"/>
              <a:t>kontrastu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Student vytvoří modul pro simulaci činnosti mikroskopu založeném na principu fázového kontrastu. Vychází z lineárního filtrování.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David Svoboda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C++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6858000" cy="284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371600" y="595526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Světelná mikroskopie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57800" y="595526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Fázový kontrast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 bwMode="auto">
          <a:xfrm>
            <a:off x="4114800" y="2819400"/>
            <a:ext cx="381000" cy="313586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/>
              </a:rPr>
              <a:t>Návrh</a:t>
            </a:r>
            <a:r>
              <a:rPr lang="en-US" dirty="0">
                <a:latin typeface="Arial Black"/>
              </a:rPr>
              <a:t> a </a:t>
            </a:r>
            <a:r>
              <a:rPr lang="en-US" dirty="0" err="1">
                <a:latin typeface="Arial Black"/>
              </a:rPr>
              <a:t>implementace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generátoru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buněčných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populací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Student </a:t>
            </a:r>
            <a:r>
              <a:rPr lang="en-US" sz="2400" dirty="0" err="1">
                <a:solidFill>
                  <a:srgbClr val="000000"/>
                </a:solidFill>
              </a:rPr>
              <a:t>vytvoří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modul</a:t>
            </a:r>
            <a:r>
              <a:rPr lang="en-US" sz="2400" dirty="0">
                <a:solidFill>
                  <a:srgbClr val="000000"/>
                </a:solidFill>
              </a:rPr>
              <a:t> pro </a:t>
            </a:r>
            <a:r>
              <a:rPr lang="en-US" sz="2400" dirty="0" err="1">
                <a:solidFill>
                  <a:srgbClr val="000000"/>
                </a:solidFill>
              </a:rPr>
              <a:t>generování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shluků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buněčných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populací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Generátor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mít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volitelné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parametry</a:t>
            </a:r>
            <a:r>
              <a:rPr lang="en-US" sz="2400" dirty="0">
                <a:solidFill>
                  <a:srgbClr val="000000"/>
                </a:solidFill>
              </a:rPr>
              <a:t> pro </a:t>
            </a:r>
            <a:r>
              <a:rPr lang="en-US" sz="2400" dirty="0" err="1">
                <a:solidFill>
                  <a:srgbClr val="000000"/>
                </a:solidFill>
              </a:rPr>
              <a:t>určování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odlišné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míry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shlukování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tvaru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shluků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David Svoboda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C++</a:t>
            </a:r>
            <a:endParaRPr lang="en-US" dirty="0"/>
          </a:p>
        </p:txBody>
      </p:sp>
      <p:sp>
        <p:nvSpPr>
          <p:cNvPr id="13" name="CustomShape 5"/>
          <p:cNvSpPr/>
          <p:nvPr/>
        </p:nvSpPr>
        <p:spPr>
          <a:xfrm>
            <a:off x="1571760" y="6036120"/>
            <a:ext cx="23482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50% shlukování</a:t>
            </a:r>
            <a:endParaRPr/>
          </a:p>
        </p:txBody>
      </p:sp>
      <p:sp>
        <p:nvSpPr>
          <p:cNvPr id="14" name="CustomShape 6"/>
          <p:cNvSpPr/>
          <p:nvPr/>
        </p:nvSpPr>
        <p:spPr>
          <a:xfrm>
            <a:off x="5392440" y="6036120"/>
            <a:ext cx="19155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100% shlukování</a:t>
            </a:r>
            <a:endParaRPr/>
          </a:p>
        </p:txBody>
      </p:sp>
      <p:pic>
        <p:nvPicPr>
          <p:cNvPr id="15" name="Obrázek 14"/>
          <p:cNvPicPr/>
          <p:nvPr/>
        </p:nvPicPr>
        <p:blipFill>
          <a:blip r:embed="rId2"/>
          <a:stretch>
            <a:fillRect/>
          </a:stretch>
        </p:blipFill>
        <p:spPr>
          <a:xfrm>
            <a:off x="1332000" y="3168000"/>
            <a:ext cx="2938680" cy="2644920"/>
          </a:xfrm>
          <a:prstGeom prst="rect">
            <a:avLst/>
          </a:prstGeom>
          <a:ln>
            <a:noFill/>
          </a:ln>
        </p:spPr>
      </p:pic>
      <p:pic>
        <p:nvPicPr>
          <p:cNvPr id="16" name="Obrázek 15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00" y="3168000"/>
            <a:ext cx="2952000" cy="265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9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61665"/>
          </a:xfrm>
        </p:spPr>
        <p:txBody>
          <a:bodyPr/>
          <a:lstStyle/>
          <a:p>
            <a:r>
              <a:rPr lang="cs-CZ" b="0" dirty="0" smtClean="0"/>
              <a:t>Implementace měr </a:t>
            </a:r>
            <a:r>
              <a:rPr lang="cs-CZ" b="0" dirty="0"/>
              <a:t>uspořádání buněk v obraze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8870950" cy="5181600"/>
          </a:xfrm>
        </p:spPr>
        <p:txBody>
          <a:bodyPr/>
          <a:lstStyle/>
          <a:p>
            <a:r>
              <a:rPr lang="cs-CZ" dirty="0" smtClean="0"/>
              <a:t>Cílem projektu je naprogramovat a vyzkoušet některé algoritmy, jejichž cílem je klasifikovat fázi růstu buněčné sítě.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cs-CZ" dirty="0" smtClean="0"/>
              <a:t>       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cs-CZ" dirty="0" err="1"/>
              <a:t>éně</a:t>
            </a:r>
            <a:r>
              <a:rPr lang="cs-CZ" dirty="0"/>
              <a:t> pokročilá </a:t>
            </a:r>
            <a:r>
              <a:rPr lang="cs-CZ" dirty="0" smtClean="0"/>
              <a:t>fáze          Více </a:t>
            </a:r>
            <a:r>
              <a:rPr lang="cs-CZ" dirty="0"/>
              <a:t>pokročilá fáze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Vladim</a:t>
            </a:r>
            <a:r>
              <a:rPr lang="cs-CZ" dirty="0" smtClean="0"/>
              <a:t>í</a:t>
            </a:r>
            <a:r>
              <a:rPr lang="en-US" dirty="0" smtClean="0"/>
              <a:t>r </a:t>
            </a:r>
            <a:r>
              <a:rPr lang="en-US" dirty="0" err="1" smtClean="0"/>
              <a:t>Ulman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Libovolný, preferuji C++ nebo </a:t>
            </a:r>
            <a:r>
              <a:rPr lang="cs-CZ" dirty="0" err="1" smtClean="0"/>
              <a:t>Matlab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7" y="2895601"/>
            <a:ext cx="3655378" cy="2895600"/>
          </a:xfrm>
        </p:spPr>
      </p:pic>
      <p:pic>
        <p:nvPicPr>
          <p:cNvPr id="11" name="Zástupný symbol pro obsah 5"/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5600"/>
            <a:ext cx="3655378" cy="2895600"/>
          </a:xfrm>
        </p:spPr>
      </p:pic>
    </p:spTree>
    <p:extLst>
      <p:ext uri="{BB962C8B-B14F-4D97-AF65-F5344CB8AC3E}">
        <p14:creationId xmlns:p14="http://schemas.microsoft.com/office/powerpoint/2010/main" val="41346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9144000" cy="461665"/>
          </a:xfrm>
        </p:spPr>
        <p:txBody>
          <a:bodyPr/>
          <a:lstStyle/>
          <a:p>
            <a:r>
              <a:rPr lang="cs-CZ" b="0" dirty="0" smtClean="0"/>
              <a:t>Gravitační algoritmus pro </a:t>
            </a:r>
            <a:r>
              <a:rPr lang="cs-CZ" b="0" dirty="0"/>
              <a:t>uspořádání buněk </a:t>
            </a:r>
            <a:r>
              <a:rPr lang="cs-CZ" b="0" dirty="0" smtClean="0"/>
              <a:t>v obraze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8870950" cy="5181600"/>
          </a:xfrm>
        </p:spPr>
        <p:txBody>
          <a:bodyPr/>
          <a:lstStyle/>
          <a:p>
            <a:r>
              <a:rPr lang="cs-CZ" dirty="0" smtClean="0"/>
              <a:t>Cílem projektu je naprogramovat, vyzkoušet a případně adaptovat algoritmus, jehož cílem je klasifikovat fázi růstu buněčné sítě.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Vladim</a:t>
            </a:r>
            <a:r>
              <a:rPr lang="cs-CZ" dirty="0" smtClean="0"/>
              <a:t>í</a:t>
            </a:r>
            <a:r>
              <a:rPr lang="en-US" dirty="0" smtClean="0"/>
              <a:t>r </a:t>
            </a:r>
            <a:r>
              <a:rPr lang="en-US" dirty="0" err="1" smtClean="0"/>
              <a:t>Ulman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Libovolný, preferuji C++ nebo </a:t>
            </a:r>
            <a:r>
              <a:rPr lang="cs-CZ" dirty="0" err="1" smtClean="0"/>
              <a:t>Matlab</a:t>
            </a:r>
            <a:endParaRPr lang="en-US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32" y="2971800"/>
            <a:ext cx="5862358" cy="1828800"/>
          </a:xfrm>
        </p:spPr>
      </p:pic>
      <p:pic>
        <p:nvPicPr>
          <p:cNvPr id="12" name="Zástupný symbol pro obsah 8"/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029200"/>
            <a:ext cx="5730417" cy="1379977"/>
          </a:xfrm>
        </p:spPr>
      </p:pic>
      <p:pic>
        <p:nvPicPr>
          <p:cNvPr id="13" name="Zástupný symbol pro obsah 5"/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15" y="3292215"/>
            <a:ext cx="3083100" cy="2442271"/>
          </a:xfrm>
        </p:spPr>
      </p:pic>
    </p:spTree>
    <p:extLst>
      <p:ext uri="{BB962C8B-B14F-4D97-AF65-F5344CB8AC3E}">
        <p14:creationId xmlns:p14="http://schemas.microsoft.com/office/powerpoint/2010/main" val="42233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61665"/>
          </a:xfrm>
        </p:spPr>
        <p:txBody>
          <a:bodyPr/>
          <a:lstStyle/>
          <a:p>
            <a:r>
              <a:rPr lang="cs-CZ" b="0" dirty="0" smtClean="0"/>
              <a:t>Implementace exportu AVI z programu </a:t>
            </a:r>
            <a:r>
              <a:rPr lang="cs-CZ" b="0" dirty="0"/>
              <a:t>viewer4d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8870950" cy="1447800"/>
          </a:xfrm>
        </p:spPr>
        <p:txBody>
          <a:bodyPr/>
          <a:lstStyle/>
          <a:p>
            <a:r>
              <a:rPr lang="cs-CZ" dirty="0" smtClean="0"/>
              <a:t>Implementace exportu sekvence obrazů do AVI </a:t>
            </a:r>
            <a:r>
              <a:rPr lang="cs-CZ" dirty="0" err="1" smtClean="0"/>
              <a:t>for</a:t>
            </a:r>
            <a:r>
              <a:rPr lang="cs-CZ" dirty="0" smtClean="0"/>
              <a:t>-mátu pomocí svobodné a kompatibilní(!) knihovny a </a:t>
            </a:r>
            <a:r>
              <a:rPr lang="cs-CZ" dirty="0" err="1" smtClean="0"/>
              <a:t>kodeku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Vladim</a:t>
            </a:r>
            <a:r>
              <a:rPr lang="cs-CZ" dirty="0" smtClean="0"/>
              <a:t>í</a:t>
            </a:r>
            <a:r>
              <a:rPr lang="en-US" dirty="0" smtClean="0"/>
              <a:t>r </a:t>
            </a:r>
            <a:r>
              <a:rPr lang="en-US" dirty="0" err="1" smtClean="0"/>
              <a:t>Ulman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C++</a:t>
            </a:r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19400"/>
            <a:ext cx="1840588" cy="3463127"/>
          </a:xfrm>
        </p:spPr>
      </p:pic>
      <p:pic>
        <p:nvPicPr>
          <p:cNvPr id="9" name="Zástupný symbol pro obsah 7"/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9400"/>
            <a:ext cx="2243254" cy="3463127"/>
          </a:xfrm>
        </p:spPr>
      </p:pic>
      <p:pic>
        <p:nvPicPr>
          <p:cNvPr id="11" name="Zástupný symbol pro obsah 7"/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19400"/>
            <a:ext cx="3733800" cy="3512664"/>
          </a:xfrm>
        </p:spPr>
      </p:pic>
      <p:cxnSp>
        <p:nvCxnSpPr>
          <p:cNvPr id="28" name="Přímá spojnice se šipkou 27"/>
          <p:cNvCxnSpPr/>
          <p:nvPr/>
        </p:nvCxnSpPr>
        <p:spPr bwMode="auto">
          <a:xfrm>
            <a:off x="2514600" y="3124200"/>
            <a:ext cx="1371600" cy="2057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Přímá spojnice se šipkou 29"/>
          <p:cNvCxnSpPr/>
          <p:nvPr/>
        </p:nvCxnSpPr>
        <p:spPr bwMode="auto">
          <a:xfrm flipV="1">
            <a:off x="3886200" y="4343400"/>
            <a:ext cx="1828800" cy="1752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Zakřivená spojnice 31"/>
          <p:cNvCxnSpPr/>
          <p:nvPr/>
        </p:nvCxnSpPr>
        <p:spPr bwMode="auto">
          <a:xfrm rot="10800000">
            <a:off x="2667000" y="2438400"/>
            <a:ext cx="3733800" cy="609600"/>
          </a:xfrm>
          <a:prstGeom prst="curvedConnector3">
            <a:avLst>
              <a:gd name="adj1" fmla="val 1363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Zakřivená spojnice 33"/>
          <p:cNvCxnSpPr/>
          <p:nvPr/>
        </p:nvCxnSpPr>
        <p:spPr bwMode="auto">
          <a:xfrm rot="10800000" flipV="1">
            <a:off x="1676400" y="2438400"/>
            <a:ext cx="990600" cy="381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6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77054"/>
          </a:xfrm>
        </p:spPr>
        <p:txBody>
          <a:bodyPr/>
          <a:lstStyle/>
          <a:p>
            <a:r>
              <a:rPr lang="cs-CZ" b="0" dirty="0" smtClean="0"/>
              <a:t>Optické měření srdečního pulsu pro Noc vědců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Vytvoření aplikace zobrazující zesílení fluktuace barevného odstínu kůže vlivem proudění krve. 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Vladim</a:t>
            </a:r>
            <a:r>
              <a:rPr lang="cs-CZ" dirty="0" smtClean="0"/>
              <a:t>í</a:t>
            </a:r>
            <a:r>
              <a:rPr lang="en-US" dirty="0" smtClean="0"/>
              <a:t>r </a:t>
            </a:r>
            <a:r>
              <a:rPr lang="en-US" dirty="0" err="1" smtClean="0"/>
              <a:t>Ulman</a:t>
            </a:r>
            <a:endParaRPr lang="en-US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pravděpodobně </a:t>
            </a:r>
            <a:r>
              <a:rPr lang="cs-CZ" dirty="0" err="1" smtClean="0"/>
              <a:t>Matlab</a:t>
            </a:r>
            <a:r>
              <a:rPr lang="cs-CZ" dirty="0" smtClean="0"/>
              <a:t>, libovolný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70465" y="6038713"/>
            <a:ext cx="763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Příklad fluktuace barvy kůže, </a:t>
            </a:r>
            <a:r>
              <a:rPr lang="cs-CZ" dirty="0"/>
              <a:t>zdroj: </a:t>
            </a:r>
            <a:r>
              <a:rPr lang="cs-CZ" dirty="0" smtClean="0"/>
              <a:t>http</a:t>
            </a:r>
            <a:r>
              <a:rPr lang="cs-CZ" dirty="0"/>
              <a:t>://people.csail.mit.edu/mrub/evm/ </a:t>
            </a:r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599"/>
            <a:ext cx="8458200" cy="3463127"/>
          </a:xfrm>
        </p:spPr>
      </p:pic>
    </p:spTree>
    <p:extLst>
      <p:ext uri="{BB962C8B-B14F-4D97-AF65-F5344CB8AC3E}">
        <p14:creationId xmlns:p14="http://schemas.microsoft.com/office/powerpoint/2010/main" val="25532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584775"/>
          </a:xfrm>
        </p:spPr>
        <p:txBody>
          <a:bodyPr/>
          <a:lstStyle/>
          <a:p>
            <a:r>
              <a:rPr lang="cs-CZ" dirty="0" smtClean="0"/>
              <a:t>Požadavky k získání kolokvia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Vykonání </a:t>
            </a:r>
            <a:r>
              <a:rPr lang="cs-CZ" b="1" dirty="0" smtClean="0"/>
              <a:t>práce dle oficiálního zadání </a:t>
            </a:r>
            <a:r>
              <a:rPr lang="cs-CZ" dirty="0" smtClean="0"/>
              <a:t>pod vedením uvedeného vedoucího</a:t>
            </a:r>
          </a:p>
          <a:p>
            <a:r>
              <a:rPr lang="cs-CZ" b="1" dirty="0" smtClean="0"/>
              <a:t>Prezentace výsledků </a:t>
            </a:r>
            <a:r>
              <a:rPr lang="cs-CZ" dirty="0" smtClean="0"/>
              <a:t>práce nejpozději v posledním týdnu semestru, tj. před začátkem zkouškového období</a:t>
            </a:r>
          </a:p>
          <a:p>
            <a:r>
              <a:rPr lang="cs-CZ" b="1" dirty="0" smtClean="0"/>
              <a:t>Dopracování připomínek</a:t>
            </a:r>
            <a:r>
              <a:rPr lang="cs-CZ" dirty="0" smtClean="0"/>
              <a:t> vzešlých z diskuse po prezentaci a </a:t>
            </a:r>
            <a:r>
              <a:rPr lang="cs-CZ" b="1" dirty="0" smtClean="0"/>
              <a:t>odevzdání práce</a:t>
            </a:r>
            <a:r>
              <a:rPr lang="cs-CZ" dirty="0" smtClean="0"/>
              <a:t> vedoucímu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" y="381000"/>
            <a:ext cx="8947150" cy="584775"/>
          </a:xfrm>
        </p:spPr>
        <p:txBody>
          <a:bodyPr/>
          <a:lstStyle/>
          <a:p>
            <a:r>
              <a:rPr lang="cs-CZ" dirty="0" smtClean="0"/>
              <a:t>Přehled témat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Detailní zadání je uvedeno v </a:t>
            </a:r>
            <a:r>
              <a:rPr lang="cs-CZ" dirty="0" err="1" smtClean="0"/>
              <a:t>ISu</a:t>
            </a:r>
            <a:r>
              <a:rPr lang="cs-CZ" dirty="0" smtClean="0"/>
              <a:t>, zde jsou naznačeny jen hlavní body</a:t>
            </a:r>
          </a:p>
          <a:p>
            <a:r>
              <a:rPr lang="cs-CZ" dirty="0" smtClean="0"/>
              <a:t>Zadání jsou v principu </a:t>
            </a:r>
            <a:r>
              <a:rPr lang="cs-CZ" b="1" dirty="0" smtClean="0"/>
              <a:t>tří typů</a:t>
            </a:r>
          </a:p>
          <a:p>
            <a:pPr lvl="1"/>
            <a:r>
              <a:rPr lang="cs-CZ" dirty="0" smtClean="0"/>
              <a:t>Programátorská </a:t>
            </a:r>
          </a:p>
          <a:p>
            <a:pPr lvl="2"/>
            <a:r>
              <a:rPr lang="cs-CZ" dirty="0" smtClean="0"/>
              <a:t>Implementace </a:t>
            </a:r>
            <a:r>
              <a:rPr lang="cs-CZ" b="1" dirty="0" smtClean="0"/>
              <a:t>zadaného algoritmu</a:t>
            </a:r>
            <a:r>
              <a:rPr lang="cs-CZ" dirty="0" smtClean="0"/>
              <a:t> podle odborné literatury</a:t>
            </a:r>
          </a:p>
          <a:p>
            <a:pPr lvl="1"/>
            <a:r>
              <a:rPr lang="cs-CZ" smtClean="0"/>
              <a:t>Tvořivá</a:t>
            </a:r>
            <a:endParaRPr lang="cs-CZ" dirty="0" smtClean="0"/>
          </a:p>
          <a:p>
            <a:pPr lvl="2"/>
            <a:r>
              <a:rPr lang="cs-CZ" dirty="0" smtClean="0"/>
              <a:t>Hledání vhodného postupu pro řešení </a:t>
            </a:r>
            <a:r>
              <a:rPr lang="cs-CZ" b="1" dirty="0" smtClean="0"/>
              <a:t>daného problému</a:t>
            </a:r>
          </a:p>
          <a:p>
            <a:pPr lvl="1"/>
            <a:r>
              <a:rPr lang="cs-CZ" dirty="0" smtClean="0"/>
              <a:t>Studie</a:t>
            </a:r>
          </a:p>
          <a:p>
            <a:pPr lvl="2"/>
            <a:r>
              <a:rPr lang="cs-CZ" dirty="0" smtClean="0"/>
              <a:t>Srovnání chování algoritmů na zadaných datech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1169551"/>
          </a:xfrm>
        </p:spPr>
        <p:txBody>
          <a:bodyPr/>
          <a:lstStyle/>
          <a:p>
            <a:r>
              <a:rPr lang="cs-CZ" sz="2200" dirty="0" smtClean="0"/>
              <a:t>Detekce </a:t>
            </a:r>
            <a:r>
              <a:rPr lang="cs-CZ" sz="2200" dirty="0"/>
              <a:t>křivočarých struktur v biomedicínském </a:t>
            </a:r>
            <a:r>
              <a:rPr lang="cs-CZ" sz="2200" dirty="0" smtClean="0"/>
              <a:t>obraze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 smtClean="0"/>
              <a:t>naimplementovat</a:t>
            </a:r>
            <a:r>
              <a:rPr lang="en-US" sz="2000" dirty="0" smtClean="0"/>
              <a:t> </a:t>
            </a:r>
            <a:r>
              <a:rPr lang="en-US" sz="2000" dirty="0" err="1" smtClean="0"/>
              <a:t>metodu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detekci</a:t>
            </a:r>
            <a:r>
              <a:rPr lang="en-US" sz="2000" dirty="0" smtClean="0"/>
              <a:t> </a:t>
            </a:r>
            <a:r>
              <a:rPr lang="cs-CZ" sz="2000" dirty="0" smtClean="0"/>
              <a:t>tenkých křivočarých struktur, která je podrobně popsána v odborném článku, a otestovat její chování na dodaných obrazových datech. Tento projekt lze rozšířit na bakalářskou práci.</a:t>
            </a:r>
            <a:endParaRPr lang="en-US" sz="2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Martin Ma</a:t>
            </a:r>
            <a:r>
              <a:rPr lang="cs-CZ" dirty="0" err="1" smtClean="0"/>
              <a:t>ška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Není omezeno (C</a:t>
            </a:r>
            <a:r>
              <a:rPr lang="en-US" dirty="0" smtClean="0"/>
              <a:t>++, Java, </a:t>
            </a:r>
            <a:r>
              <a:rPr lang="en-US" dirty="0" err="1" smtClean="0"/>
              <a:t>Matlab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24212"/>
            <a:ext cx="2944256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2319" y="3221281"/>
            <a:ext cx="3258312" cy="2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xmaska\Desktop\icip2015\input_data\crop_2M_0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177" y="2840449"/>
            <a:ext cx="2448223" cy="32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830997"/>
          </a:xfrm>
        </p:spPr>
        <p:txBody>
          <a:bodyPr/>
          <a:lstStyle/>
          <a:p>
            <a:r>
              <a:rPr lang="cs-CZ" dirty="0"/>
              <a:t>Kvantifikace velikosti pórů kolagenových sítí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 smtClean="0"/>
              <a:t>naimplementovat</a:t>
            </a:r>
            <a:r>
              <a:rPr lang="en-US" sz="2000" dirty="0" smtClean="0"/>
              <a:t> </a:t>
            </a:r>
            <a:r>
              <a:rPr lang="cs-CZ" sz="2000" dirty="0" smtClean="0"/>
              <a:t>přístup na kvantifikaci velikosti pórů kolagenových sítí, který je podrobně popsán v odborném článku. </a:t>
            </a:r>
            <a:endParaRPr lang="en-US" sz="2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Martin Ma</a:t>
            </a:r>
            <a:r>
              <a:rPr lang="cs-CZ" dirty="0" err="1" smtClean="0"/>
              <a:t>ška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en-US" dirty="0" smtClean="0"/>
              <a:t>++</a:t>
            </a:r>
            <a:endParaRPr lang="en-US" dirty="0"/>
          </a:p>
        </p:txBody>
      </p:sp>
      <p:grpSp>
        <p:nvGrpSpPr>
          <p:cNvPr id="3" name="Skupina 2"/>
          <p:cNvGrpSpPr/>
          <p:nvPr/>
        </p:nvGrpSpPr>
        <p:grpSpPr>
          <a:xfrm>
            <a:off x="4876800" y="2514600"/>
            <a:ext cx="3848100" cy="3505200"/>
            <a:chOff x="5715000" y="2906187"/>
            <a:chExt cx="2876550" cy="26765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906187"/>
              <a:ext cx="2876550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93" r="89941"/>
            <a:stretch/>
          </p:blipFill>
          <p:spPr bwMode="auto">
            <a:xfrm>
              <a:off x="5959046" y="2912368"/>
              <a:ext cx="28935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 descr="C:\Users\xmaska\Desktop\cbia_presentation\2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400110"/>
          </a:xfrm>
        </p:spPr>
        <p:txBody>
          <a:bodyPr/>
          <a:lstStyle/>
          <a:p>
            <a:r>
              <a:rPr lang="cs-CZ" sz="2000" dirty="0"/>
              <a:t>Segmentace dotýkajících se objektů s </a:t>
            </a:r>
            <a:r>
              <a:rPr lang="cs-CZ" sz="2000" dirty="0" smtClean="0"/>
              <a:t>nepravidelným </a:t>
            </a:r>
            <a:r>
              <a:rPr lang="cs-CZ" sz="2000" dirty="0"/>
              <a:t>tvarem</a:t>
            </a:r>
            <a:endParaRPr lang="en-US" sz="2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/>
              <a:t>naimplementovat</a:t>
            </a:r>
            <a:r>
              <a:rPr lang="en-US" sz="2000" dirty="0"/>
              <a:t> </a:t>
            </a:r>
            <a:r>
              <a:rPr lang="en-US" sz="2000" dirty="0" err="1" smtClean="0"/>
              <a:t>jednu</a:t>
            </a:r>
            <a:r>
              <a:rPr lang="en-US" sz="2000" dirty="0" smtClean="0"/>
              <a:t> z </a:t>
            </a:r>
            <a:r>
              <a:rPr lang="en-US" sz="2000" dirty="0" err="1" smtClean="0"/>
              <a:t>ned</a:t>
            </a:r>
            <a:r>
              <a:rPr lang="cs-CZ" sz="2000" dirty="0" err="1" smtClean="0"/>
              <a:t>ávno</a:t>
            </a:r>
            <a:r>
              <a:rPr lang="cs-CZ" sz="2000" dirty="0" smtClean="0"/>
              <a:t> </a:t>
            </a:r>
            <a:r>
              <a:rPr lang="cs-CZ" sz="2000" dirty="0"/>
              <a:t>publikovaných metod na segmentaci dvourozměrných dotýkajících se objektů s nepravidelným </a:t>
            </a:r>
            <a:r>
              <a:rPr lang="cs-CZ" sz="2000" dirty="0" smtClean="0"/>
              <a:t>tvarem. </a:t>
            </a:r>
            <a:r>
              <a:rPr lang="cs-CZ" sz="2000" dirty="0"/>
              <a:t>Tento projekt lze rozšířit na bakalářskou práci.</a:t>
            </a:r>
            <a:endParaRPr lang="en-US" sz="2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Martin Ma</a:t>
            </a:r>
            <a:r>
              <a:rPr lang="cs-CZ" dirty="0" err="1" smtClean="0"/>
              <a:t>ška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Není omezeno (C</a:t>
            </a:r>
            <a:r>
              <a:rPr lang="en-US" dirty="0"/>
              <a:t>++, </a:t>
            </a:r>
            <a:r>
              <a:rPr lang="en-US" dirty="0" err="1" smtClean="0"/>
              <a:t>Matlab</a:t>
            </a:r>
            <a:r>
              <a:rPr lang="cs-CZ" dirty="0" smtClean="0"/>
              <a:t>, Java)</a:t>
            </a:r>
            <a:endParaRPr lang="en-US" dirty="0"/>
          </a:p>
        </p:txBody>
      </p:sp>
      <p:grpSp>
        <p:nvGrpSpPr>
          <p:cNvPr id="4" name="Skupina 3"/>
          <p:cNvGrpSpPr/>
          <p:nvPr/>
        </p:nvGrpSpPr>
        <p:grpSpPr>
          <a:xfrm>
            <a:off x="762000" y="2601419"/>
            <a:ext cx="2509837" cy="3875581"/>
            <a:chOff x="1528763" y="2601419"/>
            <a:chExt cx="2509837" cy="38755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63" y="2601419"/>
              <a:ext cx="2509837" cy="1894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400" y="4554774"/>
              <a:ext cx="2509200" cy="192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3727200" y="2601419"/>
            <a:ext cx="1911600" cy="3723181"/>
            <a:chOff x="5409897" y="2601419"/>
            <a:chExt cx="1911600" cy="372318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601419"/>
              <a:ext cx="1911297" cy="189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897" y="4488334"/>
              <a:ext cx="1911600" cy="183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6171600" y="2481220"/>
            <a:ext cx="2210400" cy="4090097"/>
            <a:chOff x="6096000" y="2481220"/>
            <a:chExt cx="2210400" cy="409009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81220"/>
              <a:ext cx="2209800" cy="2090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572000"/>
              <a:ext cx="2210400" cy="199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89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1200329"/>
          </a:xfrm>
        </p:spPr>
        <p:txBody>
          <a:bodyPr/>
          <a:lstStyle/>
          <a:p>
            <a:r>
              <a:rPr lang="en-US" dirty="0" err="1"/>
              <a:t>Rozpoznávač</a:t>
            </a:r>
            <a:r>
              <a:rPr lang="en-US" dirty="0"/>
              <a:t> </a:t>
            </a:r>
            <a:r>
              <a:rPr lang="en-US" dirty="0" err="1"/>
              <a:t>šachových</a:t>
            </a:r>
            <a:r>
              <a:rPr lang="en-US" dirty="0"/>
              <a:t> </a:t>
            </a:r>
            <a:r>
              <a:rPr lang="en-US" dirty="0" err="1"/>
              <a:t>diagramů</a:t>
            </a:r>
            <a:r>
              <a:rPr lang="en-US" dirty="0"/>
              <a:t> </a:t>
            </a:r>
            <a:r>
              <a:rPr lang="en-US" dirty="0" smtClean="0"/>
              <a:t>z </a:t>
            </a:r>
            <a:r>
              <a:rPr lang="en-US" dirty="0" err="1"/>
              <a:t>naskenované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/>
              <a:t>implementovat</a:t>
            </a:r>
            <a:r>
              <a:rPr lang="en-US" sz="2000" dirty="0"/>
              <a:t> </a:t>
            </a:r>
            <a:r>
              <a:rPr lang="en-US" sz="2000" dirty="0" err="1"/>
              <a:t>rozpoznávač</a:t>
            </a:r>
            <a:r>
              <a:rPr lang="en-US" sz="2000" dirty="0"/>
              <a:t> </a:t>
            </a:r>
            <a:r>
              <a:rPr lang="en-US" sz="2000" dirty="0" err="1"/>
              <a:t>šachových</a:t>
            </a:r>
            <a:r>
              <a:rPr lang="en-US" sz="2000" dirty="0"/>
              <a:t> </a:t>
            </a:r>
            <a:r>
              <a:rPr lang="en-US" sz="2000" dirty="0" err="1"/>
              <a:t>diagramů</a:t>
            </a:r>
            <a:r>
              <a:rPr lang="en-US" sz="2000" dirty="0"/>
              <a:t>. </a:t>
            </a:r>
            <a:r>
              <a:rPr lang="en-US" sz="2000" dirty="0" err="1"/>
              <a:t>Vstupem</a:t>
            </a:r>
            <a:r>
              <a:rPr lang="en-US" sz="2000" dirty="0"/>
              <a:t> </a:t>
            </a:r>
            <a:r>
              <a:rPr lang="en-US" sz="2000" dirty="0" err="1"/>
              <a:t>bude</a:t>
            </a:r>
            <a:r>
              <a:rPr lang="en-US" sz="2000" dirty="0"/>
              <a:t> </a:t>
            </a:r>
            <a:r>
              <a:rPr lang="en-US" sz="2000" dirty="0" err="1"/>
              <a:t>sken</a:t>
            </a:r>
            <a:r>
              <a:rPr lang="en-US" sz="2000" dirty="0"/>
              <a:t> </a:t>
            </a:r>
            <a:r>
              <a:rPr lang="en-US" sz="2000" dirty="0" err="1"/>
              <a:t>stránky</a:t>
            </a:r>
            <a:r>
              <a:rPr lang="en-US" sz="2000" dirty="0"/>
              <a:t> se </a:t>
            </a:r>
            <a:r>
              <a:rPr lang="en-US" sz="2000" dirty="0" err="1"/>
              <a:t>šachovými</a:t>
            </a:r>
            <a:r>
              <a:rPr lang="en-US" sz="2000" dirty="0"/>
              <a:t> </a:t>
            </a:r>
            <a:r>
              <a:rPr lang="en-US" sz="2000" dirty="0" err="1"/>
              <a:t>diagramy</a:t>
            </a:r>
            <a:r>
              <a:rPr lang="en-US" sz="2000" dirty="0"/>
              <a:t>. </a:t>
            </a:r>
            <a:r>
              <a:rPr lang="en-US" sz="2000" dirty="0" err="1"/>
              <a:t>Výstupem</a:t>
            </a:r>
            <a:r>
              <a:rPr lang="en-US" sz="2000" dirty="0"/>
              <a:t> </a:t>
            </a:r>
            <a:r>
              <a:rPr lang="en-US" sz="2000" dirty="0" err="1"/>
              <a:t>bude</a:t>
            </a:r>
            <a:r>
              <a:rPr lang="en-US" sz="2000" dirty="0"/>
              <a:t> </a:t>
            </a:r>
            <a:r>
              <a:rPr lang="en-US" sz="2000" dirty="0" err="1"/>
              <a:t>textový</a:t>
            </a:r>
            <a:r>
              <a:rPr lang="en-US" sz="2000" dirty="0"/>
              <a:t> </a:t>
            </a:r>
            <a:r>
              <a:rPr lang="en-US" sz="2000" dirty="0" err="1"/>
              <a:t>soubor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v PGN </a:t>
            </a:r>
            <a:r>
              <a:rPr lang="en-US" sz="2000" dirty="0" err="1"/>
              <a:t>formátu</a:t>
            </a:r>
            <a:r>
              <a:rPr lang="en-US" sz="2000" dirty="0"/>
              <a:t>) </a:t>
            </a:r>
            <a:r>
              <a:rPr lang="en-US" sz="2000" dirty="0" err="1"/>
              <a:t>popisující</a:t>
            </a:r>
            <a:r>
              <a:rPr lang="en-US" sz="2000" dirty="0"/>
              <a:t> </a:t>
            </a:r>
            <a:r>
              <a:rPr lang="en-US" sz="2000" dirty="0" err="1"/>
              <a:t>rozpoznané</a:t>
            </a:r>
            <a:r>
              <a:rPr lang="en-US" sz="2000" dirty="0"/>
              <a:t> </a:t>
            </a:r>
            <a:r>
              <a:rPr lang="en-US" sz="2000" dirty="0" err="1"/>
              <a:t>diagramy</a:t>
            </a:r>
            <a:r>
              <a:rPr lang="en-US" sz="2000" dirty="0"/>
              <a:t>.</a:t>
            </a:r>
          </a:p>
          <a:p>
            <a:endParaRPr lang="en-US" sz="18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Pavel Matula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Není omezeno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895600"/>
            <a:ext cx="6408712" cy="247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Šipka doprava 14"/>
          <p:cNvSpPr/>
          <p:nvPr/>
        </p:nvSpPr>
        <p:spPr>
          <a:xfrm rot="1561860">
            <a:off x="3922181" y="5488328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ovéPole 15"/>
          <p:cNvSpPr txBox="1"/>
          <p:nvPr/>
        </p:nvSpPr>
        <p:spPr>
          <a:xfrm>
            <a:off x="4910708" y="5514504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10: B: Ke3, Db1 Č: Ke1, Sc3, d2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907403" y="5835769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14: B: Ke6, Vh7 Č: Ke8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910708" y="6123801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18: B: Kg1, Je5 Č: Kh8, Vg8, h7, g7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838700" y="5491336"/>
            <a:ext cx="3672408" cy="94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830997"/>
          </a:xfrm>
        </p:spPr>
        <p:txBody>
          <a:bodyPr/>
          <a:lstStyle/>
          <a:p>
            <a:r>
              <a:rPr lang="en-US" dirty="0" err="1"/>
              <a:t>Segmentace</a:t>
            </a:r>
            <a:r>
              <a:rPr lang="en-US" dirty="0"/>
              <a:t> </a:t>
            </a:r>
            <a:r>
              <a:rPr lang="en-US" dirty="0" err="1"/>
              <a:t>exosomů</a:t>
            </a:r>
            <a:r>
              <a:rPr lang="en-US" dirty="0"/>
              <a:t> v </a:t>
            </a:r>
            <a:r>
              <a:rPr lang="en-US" dirty="0" err="1"/>
              <a:t>obrazech</a:t>
            </a:r>
            <a:r>
              <a:rPr lang="en-US" dirty="0"/>
              <a:t> z TEM</a:t>
            </a:r>
            <a:br>
              <a:rPr lang="en-US" dirty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/>
              <a:t>navrhnout</a:t>
            </a:r>
            <a:r>
              <a:rPr lang="en-US" sz="2000" dirty="0"/>
              <a:t> a </a:t>
            </a:r>
            <a:r>
              <a:rPr lang="en-US" sz="2000" dirty="0" err="1"/>
              <a:t>implementovat</a:t>
            </a:r>
            <a:r>
              <a:rPr lang="en-US" sz="2000" dirty="0"/>
              <a:t> </a:t>
            </a:r>
            <a:r>
              <a:rPr lang="en-US" sz="2000" dirty="0" err="1"/>
              <a:t>vhodnou</a:t>
            </a:r>
            <a:r>
              <a:rPr lang="en-US" sz="2000" dirty="0"/>
              <a:t> </a:t>
            </a:r>
            <a:r>
              <a:rPr lang="en-US" sz="2000" dirty="0" err="1"/>
              <a:t>metodu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segmentaci</a:t>
            </a:r>
            <a:r>
              <a:rPr lang="en-US" sz="2000" dirty="0"/>
              <a:t> </a:t>
            </a:r>
            <a:r>
              <a:rPr lang="en-US" sz="2000" dirty="0" err="1"/>
              <a:t>exosomů</a:t>
            </a:r>
            <a:r>
              <a:rPr lang="en-US" sz="2000" dirty="0"/>
              <a:t> a </a:t>
            </a:r>
            <a:r>
              <a:rPr lang="en-US" sz="2000" dirty="0" err="1"/>
              <a:t>mikrovezikul</a:t>
            </a:r>
            <a:r>
              <a:rPr lang="en-US" sz="2000" dirty="0"/>
              <a:t> (</a:t>
            </a:r>
            <a:r>
              <a:rPr lang="en-US" sz="2000" dirty="0" err="1"/>
              <a:t>jsou</a:t>
            </a:r>
            <a:r>
              <a:rPr lang="en-US" sz="2000" dirty="0"/>
              <a:t> to </a:t>
            </a:r>
            <a:r>
              <a:rPr lang="en-US" sz="2000" dirty="0" err="1"/>
              <a:t>poměrně</a:t>
            </a:r>
            <a:r>
              <a:rPr lang="en-US" sz="2000" dirty="0"/>
              <a:t> </a:t>
            </a:r>
            <a:r>
              <a:rPr lang="en-US" sz="2000" dirty="0" err="1"/>
              <a:t>kontrastní</a:t>
            </a:r>
            <a:r>
              <a:rPr lang="en-US" sz="2000" dirty="0"/>
              <a:t> </a:t>
            </a:r>
            <a:r>
              <a:rPr lang="en-US" sz="2000" dirty="0" err="1"/>
              <a:t>oválné</a:t>
            </a:r>
            <a:r>
              <a:rPr lang="en-US" sz="2000" dirty="0"/>
              <a:t> </a:t>
            </a:r>
            <a:r>
              <a:rPr lang="en-US" sz="2000" dirty="0" err="1"/>
              <a:t>objekty</a:t>
            </a:r>
            <a:r>
              <a:rPr lang="en-US" sz="2000" dirty="0"/>
              <a:t>)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v</a:t>
            </a:r>
            <a:r>
              <a:rPr lang="cs-CZ" sz="2000" dirty="0"/>
              <a:t> </a:t>
            </a:r>
            <a:r>
              <a:rPr lang="en-US" sz="2000" dirty="0" err="1"/>
              <a:t>obrazech</a:t>
            </a:r>
            <a:r>
              <a:rPr lang="en-US" sz="2000" dirty="0"/>
              <a:t> </a:t>
            </a:r>
            <a:r>
              <a:rPr lang="en-US" sz="2000" dirty="0" err="1"/>
              <a:t>pořízených</a:t>
            </a:r>
            <a:r>
              <a:rPr lang="en-US" sz="2000" dirty="0"/>
              <a:t>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transmisního</a:t>
            </a:r>
            <a:r>
              <a:rPr lang="en-US" sz="2000" dirty="0"/>
              <a:t> </a:t>
            </a:r>
            <a:r>
              <a:rPr lang="en-US" sz="2000" dirty="0" err="1"/>
              <a:t>elektronového</a:t>
            </a:r>
            <a:r>
              <a:rPr lang="en-US" sz="2000" dirty="0"/>
              <a:t> </a:t>
            </a:r>
            <a:r>
              <a:rPr lang="en-US" sz="2000" dirty="0" err="1"/>
              <a:t>mikroskopu</a:t>
            </a:r>
            <a:r>
              <a:rPr lang="en-US" sz="2000" dirty="0"/>
              <a:t>.</a:t>
            </a:r>
          </a:p>
          <a:p>
            <a:endParaRPr lang="en-US" sz="16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Pavel Matula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Není omezeno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3883024" cy="388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138"/>
            <a:ext cx="8947150" cy="769441"/>
          </a:xfrm>
        </p:spPr>
        <p:txBody>
          <a:bodyPr/>
          <a:lstStyle/>
          <a:p>
            <a:r>
              <a:rPr lang="en-US" sz="2000" dirty="0" err="1"/>
              <a:t>Vyhodnocení</a:t>
            </a:r>
            <a:r>
              <a:rPr lang="en-US" sz="2000" dirty="0"/>
              <a:t> </a:t>
            </a:r>
            <a:r>
              <a:rPr lang="en-US" sz="2000" dirty="0" err="1"/>
              <a:t>orientace</a:t>
            </a:r>
            <a:r>
              <a:rPr lang="en-US" sz="2000" dirty="0"/>
              <a:t>, </a:t>
            </a:r>
            <a:r>
              <a:rPr lang="en-US" sz="2000" dirty="0" err="1"/>
              <a:t>délky</a:t>
            </a:r>
            <a:r>
              <a:rPr lang="en-US" sz="2000" dirty="0"/>
              <a:t> a </a:t>
            </a:r>
            <a:r>
              <a:rPr lang="en-US" sz="2000" dirty="0" err="1"/>
              <a:t>tloušťky</a:t>
            </a:r>
            <a:r>
              <a:rPr lang="en-US" sz="2000" dirty="0"/>
              <a:t> </a:t>
            </a:r>
            <a:r>
              <a:rPr lang="en-US" sz="2000" dirty="0" err="1"/>
              <a:t>vláken</a:t>
            </a:r>
            <a:r>
              <a:rPr lang="en-US" sz="2000" dirty="0"/>
              <a:t> </a:t>
            </a:r>
            <a:r>
              <a:rPr lang="en-US" sz="2000" dirty="0" err="1"/>
              <a:t>cytoskeletu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Úkolem</a:t>
            </a:r>
            <a:r>
              <a:rPr lang="en-US" sz="2000" dirty="0"/>
              <a:t> je </a:t>
            </a:r>
            <a:r>
              <a:rPr lang="en-US" sz="2000" dirty="0" err="1"/>
              <a:t>navrhnout</a:t>
            </a:r>
            <a:r>
              <a:rPr lang="en-US" sz="2000" dirty="0"/>
              <a:t> a </a:t>
            </a:r>
            <a:r>
              <a:rPr lang="en-US" sz="2000" dirty="0" err="1"/>
              <a:t>implementovat</a:t>
            </a:r>
            <a:r>
              <a:rPr lang="en-US" sz="2000" dirty="0"/>
              <a:t> </a:t>
            </a:r>
            <a:r>
              <a:rPr lang="en-US" sz="2000" dirty="0" err="1"/>
              <a:t>vhodnou</a:t>
            </a:r>
            <a:r>
              <a:rPr lang="en-US" sz="2000" dirty="0"/>
              <a:t> </a:t>
            </a:r>
            <a:r>
              <a:rPr lang="en-US" sz="2000" dirty="0" err="1"/>
              <a:t>metodu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hodnocení</a:t>
            </a:r>
            <a:r>
              <a:rPr lang="en-US" sz="2000" dirty="0"/>
              <a:t> </a:t>
            </a:r>
            <a:r>
              <a:rPr lang="en-US" sz="2000" dirty="0" err="1"/>
              <a:t>orientace</a:t>
            </a:r>
            <a:r>
              <a:rPr lang="en-US" sz="2000" dirty="0"/>
              <a:t>, </a:t>
            </a:r>
            <a:r>
              <a:rPr lang="en-US" sz="2000" dirty="0" err="1"/>
              <a:t>délky</a:t>
            </a:r>
            <a:r>
              <a:rPr lang="en-US" sz="2000" dirty="0"/>
              <a:t> a </a:t>
            </a:r>
            <a:r>
              <a:rPr lang="en-US" sz="2000" dirty="0" err="1"/>
              <a:t>tloušťky</a:t>
            </a:r>
            <a:r>
              <a:rPr lang="en-US" sz="2000" dirty="0"/>
              <a:t> </a:t>
            </a:r>
            <a:r>
              <a:rPr lang="en-US" sz="2000" dirty="0" err="1"/>
              <a:t>vláken</a:t>
            </a:r>
            <a:r>
              <a:rPr lang="en-US" sz="2000" dirty="0"/>
              <a:t> v </a:t>
            </a:r>
            <a:r>
              <a:rPr lang="en-US" sz="2000" dirty="0" err="1"/>
              <a:t>obraze</a:t>
            </a:r>
            <a:r>
              <a:rPr lang="en-US" sz="2000" dirty="0"/>
              <a:t> </a:t>
            </a:r>
            <a:r>
              <a:rPr lang="en-US" sz="2000" dirty="0" err="1"/>
              <a:t>cytoskeletu</a:t>
            </a:r>
            <a:r>
              <a:rPr lang="en-US" sz="2000" dirty="0"/>
              <a:t> </a:t>
            </a:r>
            <a:r>
              <a:rPr lang="en-US" sz="2000" dirty="0" err="1"/>
              <a:t>pořízeného</a:t>
            </a:r>
            <a:r>
              <a:rPr lang="en-US" sz="2000" dirty="0"/>
              <a:t>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mikroskopu</a:t>
            </a:r>
            <a:r>
              <a:rPr lang="en-US" sz="2000" dirty="0"/>
              <a:t>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Pavel Matula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Není omezeno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8533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nasky">
  <a:themeElements>
    <a:clrScheme name="dkfz_3_e 1">
      <a:dk1>
        <a:srgbClr val="000000"/>
      </a:dk1>
      <a:lt1>
        <a:srgbClr val="CCDBF1"/>
      </a:lt1>
      <a:dk2>
        <a:srgbClr val="0047B9"/>
      </a:dk2>
      <a:lt2>
        <a:srgbClr val="FFFFFF"/>
      </a:lt2>
      <a:accent1>
        <a:srgbClr val="F32B42"/>
      </a:accent1>
      <a:accent2>
        <a:srgbClr val="8C8C8C"/>
      </a:accent2>
      <a:accent3>
        <a:srgbClr val="E2EAF7"/>
      </a:accent3>
      <a:accent4>
        <a:srgbClr val="000000"/>
      </a:accent4>
      <a:accent5>
        <a:srgbClr val="F8ACB0"/>
      </a:accent5>
      <a:accent6>
        <a:srgbClr val="7E7E7E"/>
      </a:accent6>
      <a:hlink>
        <a:srgbClr val="FF5D00"/>
      </a:hlink>
      <a:folHlink>
        <a:srgbClr val="009543"/>
      </a:folHlink>
    </a:clrScheme>
    <a:fontScheme name="dkfz_3_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kfz_3_e 1">
        <a:dk1>
          <a:srgbClr val="000000"/>
        </a:dk1>
        <a:lt1>
          <a:srgbClr val="CCDBF1"/>
        </a:lt1>
        <a:dk2>
          <a:srgbClr val="0047B9"/>
        </a:dk2>
        <a:lt2>
          <a:srgbClr val="FFFFFF"/>
        </a:lt2>
        <a:accent1>
          <a:srgbClr val="F32B42"/>
        </a:accent1>
        <a:accent2>
          <a:srgbClr val="8C8C8C"/>
        </a:accent2>
        <a:accent3>
          <a:srgbClr val="E2EAF7"/>
        </a:accent3>
        <a:accent4>
          <a:srgbClr val="000000"/>
        </a:accent4>
        <a:accent5>
          <a:srgbClr val="F8ACB0"/>
        </a:accent5>
        <a:accent6>
          <a:srgbClr val="7E7E7E"/>
        </a:accent6>
        <a:hlink>
          <a:srgbClr val="FF5D00"/>
        </a:hlink>
        <a:folHlink>
          <a:srgbClr val="0095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Prednasky</Template>
  <TotalTime>659</TotalTime>
  <Words>705</Words>
  <Application>Microsoft Office PowerPoint</Application>
  <PresentationFormat>Předvádění na obrazovce (4:3)</PresentationFormat>
  <Paragraphs>99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Prednasky</vt:lpstr>
      <vt:lpstr>PV162 Projekt z digitálního zpracování obrazu podzim 2015</vt:lpstr>
      <vt:lpstr>Požadavky k získání kolokvia</vt:lpstr>
      <vt:lpstr>Přehled témat</vt:lpstr>
      <vt:lpstr>Detekce křivočarých struktur v biomedicínském obraze  </vt:lpstr>
      <vt:lpstr>Kvantifikace velikosti pórů kolagenových sítí </vt:lpstr>
      <vt:lpstr>Segmentace dotýkajících se objektů s nepravidelným tvarem</vt:lpstr>
      <vt:lpstr>Rozpoznávač šachových diagramů z naskenované předlohy </vt:lpstr>
      <vt:lpstr>Segmentace exosomů v obrazech z TEM </vt:lpstr>
      <vt:lpstr>Vyhodnocení orientace, délky a tloušťky vláken cytoskeletu </vt:lpstr>
      <vt:lpstr>ImageJ p. pro segmentaci obrazů buněčných kolonií</vt:lpstr>
      <vt:lpstr>Lokální prahování tubulárních struktur</vt:lpstr>
      <vt:lpstr>Srovnání metod adaptivního prahování na biomedicínských obrazech</vt:lpstr>
      <vt:lpstr>Studium vlivu volby prahu na měření míry překryvu</vt:lpstr>
      <vt:lpstr>Simulace snímání pomocí fázového kontrastu</vt:lpstr>
      <vt:lpstr>Návrh a implementace generátoru buněčných populací </vt:lpstr>
      <vt:lpstr>Implementace měr uspořádání buněk v obraze</vt:lpstr>
      <vt:lpstr>Gravitační algoritmus pro uspořádání buněk v obraze</vt:lpstr>
      <vt:lpstr>Implementace exportu AVI z programu viewer4d</vt:lpstr>
      <vt:lpstr>Optické měření srdečního pulsu pro Noc vědců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PV162 Projekt z digitálního zpracování obrazu</dc:title>
  <dc:creator>pem</dc:creator>
  <cp:lastModifiedBy>pem</cp:lastModifiedBy>
  <cp:revision>40</cp:revision>
  <dcterms:created xsi:type="dcterms:W3CDTF">2015-02-18T15:11:46Z</dcterms:created>
  <dcterms:modified xsi:type="dcterms:W3CDTF">2015-09-21T13:00:46Z</dcterms:modified>
</cp:coreProperties>
</file>