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3" r:id="rId4"/>
    <p:sldId id="260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28265" autoAdjust="0"/>
    <p:restoredTop sz="86441" autoAdjust="0"/>
  </p:normalViewPr>
  <p:slideViewPr>
    <p:cSldViewPr snapToGrid="0">
      <p:cViewPr varScale="1">
        <p:scale>
          <a:sx n="77" d="100"/>
          <a:sy n="77" d="100"/>
        </p:scale>
        <p:origin x="302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62814" y="5552344"/>
            <a:ext cx="11614013" cy="13056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 descr="title-gr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12192000" cy="534009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1" y="1871135"/>
            <a:ext cx="9448800" cy="2065867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4199468"/>
            <a:ext cx="9448800" cy="1140629"/>
          </a:xfrm>
        </p:spPr>
        <p:txBody>
          <a:bodyPr>
            <a:normAutofit/>
          </a:bodyPr>
          <a:lstStyle>
            <a:lvl1pPr marL="0" indent="0" algn="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1" name="Picture 10" descr="flame-watermark.png"/>
          <p:cNvPicPr>
            <a:picLocks noChangeAspect="1"/>
          </p:cNvPicPr>
          <p:nvPr/>
        </p:nvPicPr>
        <p:blipFill>
          <a:blip r:embed="rId3">
            <a:alphaModFix amt="15000"/>
          </a:blip>
          <a:srcRect l="27676"/>
          <a:stretch>
            <a:fillRect/>
          </a:stretch>
        </p:blipFill>
        <p:spPr>
          <a:xfrm>
            <a:off x="1" y="371812"/>
            <a:ext cx="4343056" cy="4829009"/>
          </a:xfrm>
          <a:prstGeom prst="rect">
            <a:avLst/>
          </a:prstGeom>
        </p:spPr>
      </p:pic>
      <p:pic>
        <p:nvPicPr>
          <p:cNvPr id="12" name="Picture 11" descr="sw_logo_unexpected-simplicity_RG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6963" y="5617474"/>
            <a:ext cx="3090637" cy="1029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906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E4D-D913-4539-B5EB-3F904BEBA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212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261533"/>
            <a:ext cx="2743200" cy="4864630"/>
          </a:xfrm>
        </p:spPr>
        <p:txBody>
          <a:bodyPr vert="eaVert" anchor="t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261533"/>
            <a:ext cx="8026400" cy="4864630"/>
          </a:xfrm>
        </p:spPr>
        <p:txBody>
          <a:bodyPr vert="eaVert"/>
          <a:lstStyle>
            <a:lvl5pPr>
              <a:defRPr baseline="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E4D-D913-4539-B5EB-3F904BEBA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250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 baseline="0"/>
            </a:lvl5pPr>
            <a:lvl7pPr>
              <a:defRPr baseline="0"/>
            </a:lvl7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E4D-D913-4539-B5EB-3F904BEBA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172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" y="2"/>
            <a:ext cx="12192000" cy="11479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 descr="title-gray.png"/>
          <p:cNvPicPr>
            <a:picLocks noChangeAspect="1"/>
          </p:cNvPicPr>
          <p:nvPr/>
        </p:nvPicPr>
        <p:blipFill>
          <a:blip r:embed="rId2"/>
          <a:srcRect t="33693"/>
          <a:stretch>
            <a:fillRect/>
          </a:stretch>
        </p:blipFill>
        <p:spPr>
          <a:xfrm>
            <a:off x="1" y="1766657"/>
            <a:ext cx="12192000" cy="35408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9733" y="2124073"/>
            <a:ext cx="9226551" cy="1362075"/>
          </a:xfrm>
        </p:spPr>
        <p:txBody>
          <a:bodyPr anchor="b">
            <a:normAutofit/>
          </a:bodyPr>
          <a:lstStyle>
            <a:lvl1pPr algn="r">
              <a:defRPr sz="3600" b="1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9733" y="3641194"/>
            <a:ext cx="9226551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E4D-D913-4539-B5EB-3F904BEBAB4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flame-watermark.png"/>
          <p:cNvPicPr>
            <a:picLocks noChangeAspect="1"/>
          </p:cNvPicPr>
          <p:nvPr/>
        </p:nvPicPr>
        <p:blipFill>
          <a:blip r:embed="rId3">
            <a:alphaModFix amt="15000"/>
          </a:blip>
          <a:srcRect l="27676"/>
          <a:stretch>
            <a:fillRect/>
          </a:stretch>
        </p:blipFill>
        <p:spPr>
          <a:xfrm>
            <a:off x="1" y="1864350"/>
            <a:ext cx="3029115" cy="3368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170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371601"/>
            <a:ext cx="5384800" cy="4754563"/>
          </a:xfrm>
        </p:spPr>
        <p:txBody>
          <a:bodyPr/>
          <a:lstStyle>
            <a:lvl1pPr>
              <a:defRPr sz="2400"/>
            </a:lvl1pPr>
            <a:lvl2pPr marL="625475" indent="-285750">
              <a:defRPr sz="2000"/>
            </a:lvl2pPr>
            <a:lvl3pPr marL="855663" indent="-228600">
              <a:defRPr sz="1800"/>
            </a:lvl3pPr>
            <a:lvl4pPr marL="1084263" indent="-228600">
              <a:defRPr sz="1600"/>
            </a:lvl4pPr>
            <a:lvl5pPr marL="1312863" indent="-228600">
              <a:defRPr sz="1600" baseline="0"/>
            </a:lvl5pPr>
            <a:lvl6pPr marL="1541463" indent="-228600">
              <a:defRPr sz="1600"/>
            </a:lvl6pPr>
            <a:lvl7pPr marL="1770063" indent="-228600">
              <a:defRPr sz="1600"/>
            </a:lvl7pPr>
            <a:lvl8pPr marL="2176463" indent="-228600">
              <a:defRPr sz="16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1"/>
            <a:ext cx="5384800" cy="4754563"/>
          </a:xfrm>
        </p:spPr>
        <p:txBody>
          <a:bodyPr/>
          <a:lstStyle>
            <a:lvl1pPr>
              <a:defRPr sz="2400"/>
            </a:lvl1pPr>
            <a:lvl2pPr marL="625475" indent="-285750">
              <a:defRPr sz="2000"/>
            </a:lvl2pPr>
            <a:lvl3pPr marL="855663" indent="-228600">
              <a:defRPr sz="1800"/>
            </a:lvl3pPr>
            <a:lvl4pPr marL="1084263" indent="-228600">
              <a:defRPr sz="1600"/>
            </a:lvl4pPr>
            <a:lvl5pPr marL="1312863" indent="-228600">
              <a:defRPr sz="1600" baseline="0"/>
            </a:lvl5pPr>
            <a:lvl6pPr marL="1490663" indent="-228600">
              <a:defRPr sz="1600"/>
            </a:lvl6pPr>
            <a:lvl7pPr marL="1719263" indent="-228600">
              <a:defRPr sz="1600"/>
            </a:lvl7pPr>
            <a:lvl8pPr marL="2057400" indent="-228600">
              <a:defRPr sz="16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E4D-D913-4539-B5EB-3F904BEBA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06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71600"/>
            <a:ext cx="5386917" cy="63976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 marL="625475" indent="-285750">
              <a:defRPr sz="2000"/>
            </a:lvl2pPr>
            <a:lvl3pPr marL="855663" indent="-228600">
              <a:defRPr sz="1800"/>
            </a:lvl3pPr>
            <a:lvl4pPr marL="1084263" indent="-228600">
              <a:defRPr sz="1600"/>
            </a:lvl4pPr>
            <a:lvl5pPr marL="1312863" indent="-228600">
              <a:defRPr sz="1600" baseline="0"/>
            </a:lvl5pPr>
            <a:lvl6pPr marL="1541463" indent="-228600">
              <a:defRPr sz="1600"/>
            </a:lvl6pPr>
            <a:lvl7pPr marL="1770063" indent="-228600">
              <a:tabLst/>
              <a:defRPr sz="1600"/>
            </a:lvl7pPr>
            <a:lvl8pPr marL="2116138" indent="-228600"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7" y="1371600"/>
            <a:ext cx="5389033" cy="639762"/>
          </a:xfr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2174875"/>
            <a:ext cx="5389033" cy="3951288"/>
          </a:xfrm>
        </p:spPr>
        <p:txBody>
          <a:bodyPr/>
          <a:lstStyle>
            <a:lvl1pPr>
              <a:defRPr sz="2400"/>
            </a:lvl1pPr>
            <a:lvl2pPr marL="625475" indent="-285750">
              <a:defRPr sz="2000"/>
            </a:lvl2pPr>
            <a:lvl3pPr marL="855663" indent="-228600">
              <a:defRPr sz="1800"/>
            </a:lvl3pPr>
            <a:lvl4pPr marL="1084263" indent="-228600">
              <a:defRPr sz="1600"/>
            </a:lvl4pPr>
            <a:lvl5pPr marL="1312863" indent="-228600">
              <a:defRPr sz="1600"/>
            </a:lvl5pPr>
            <a:lvl6pPr marL="1600200" indent="-228600">
              <a:defRPr sz="1600"/>
            </a:lvl6pPr>
            <a:lvl7pPr marL="1828800" indent="-228600">
              <a:defRPr sz="1600"/>
            </a:lvl7pPr>
            <a:lvl8pPr marL="2176463" indent="-228600"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E4D-D913-4539-B5EB-3F904BEBA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394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E4D-D913-4539-B5EB-3F904BEBA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36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E4D-D913-4539-B5EB-3F904BEBA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102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1" cy="1097280"/>
          </a:xfrm>
        </p:spPr>
        <p:txBody>
          <a:bodyPr anchor="ctr">
            <a:no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1435102"/>
            <a:ext cx="6815667" cy="46910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2"/>
            <a:ext cx="4011084" cy="469106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E4D-D913-4539-B5EB-3F904BEBA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8389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83814" y="341933"/>
            <a:ext cx="10984470" cy="1229332"/>
          </a:xfrm>
          <a:prstGeom prst="roundRect">
            <a:avLst>
              <a:gd name="adj" fmla="val 6072"/>
            </a:avLst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52000">
                <a:schemeClr val="bg1"/>
              </a:gs>
            </a:gsLst>
            <a:lin ang="5400000" scaled="0"/>
            <a:tileRect/>
          </a:gradFill>
          <a:ln w="127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8AE4D-D913-4539-B5EB-3F904BEBAB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230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pic>
        <p:nvPicPr>
          <p:cNvPr id="7" name="Picture 6" descr="slide-gray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" y="0"/>
            <a:ext cx="12192000" cy="1097280"/>
          </a:xfrm>
          <a:prstGeom prst="rect">
            <a:avLst/>
          </a:prstGeom>
        </p:spPr>
      </p:pic>
      <p:sp>
        <p:nvSpPr>
          <p:cNvPr id="8" name="Chord 7"/>
          <p:cNvSpPr/>
          <p:nvPr/>
        </p:nvSpPr>
        <p:spPr>
          <a:xfrm rot="5400000">
            <a:off x="5746908" y="6491226"/>
            <a:ext cx="725655" cy="747408"/>
          </a:xfrm>
          <a:prstGeom prst="chord">
            <a:avLst>
              <a:gd name="adj1" fmla="val 5439397"/>
              <a:gd name="adj2" fmla="val 16200040"/>
            </a:avLst>
          </a:prstGeom>
          <a:solidFill>
            <a:srgbClr val="A6A6A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1" cy="10972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71601"/>
            <a:ext cx="10972801" cy="4754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36032" y="6474890"/>
            <a:ext cx="747408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rgbClr val="FFFFFF"/>
                </a:solidFill>
              </a:defRPr>
            </a:lvl1pPr>
          </a:lstStyle>
          <a:p>
            <a:fld id="{FAB8AE4D-D913-4539-B5EB-3F904BEBAB46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 descr="sw_logo_primary_RGB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829414" y="6229992"/>
            <a:ext cx="1746684" cy="398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482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>
            <a:lumMod val="75000"/>
          </a:schemeClr>
        </a:buClr>
        <a:buFont typeface="Lucida Grande"/>
        <a:buChar char="»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bg1">
            <a:lumMod val="75000"/>
          </a:schemeClr>
        </a:buClr>
        <a:buFont typeface="Wingdings" charset="2"/>
        <a:buChar char="§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>
            <a:lumMod val="75000"/>
          </a:schemeClr>
        </a:buClr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bg1">
            <a:lumMod val="75000"/>
          </a:schemeClr>
        </a:buClr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bg1">
            <a:lumMod val="75000"/>
          </a:schemeClr>
        </a:buClr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Clr>
          <a:schemeClr val="bg1">
            <a:lumMod val="75000"/>
          </a:schemeClr>
        </a:buClr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Clr>
          <a:schemeClr val="bg1">
            <a:lumMod val="75000"/>
          </a:schemeClr>
        </a:buClr>
        <a:buFont typeface="Arial"/>
        <a:buChar char="•"/>
        <a:defRPr sz="1600" kern="1200" baseline="0">
          <a:solidFill>
            <a:srgbClr val="595959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Clr>
          <a:schemeClr val="bg1">
            <a:lumMod val="75000"/>
          </a:schemeClr>
        </a:buClr>
        <a:buFont typeface="Arial"/>
        <a:buChar char="•"/>
        <a:defRPr sz="1600" kern="1200">
          <a:solidFill>
            <a:srgbClr val="595959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Clr>
          <a:schemeClr val="bg1">
            <a:lumMod val="75000"/>
          </a:schemeClr>
        </a:buClr>
        <a:buFont typeface="Arial"/>
        <a:buChar char="•"/>
        <a:defRPr sz="1600" kern="1200">
          <a:solidFill>
            <a:srgbClr val="595959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dirty="0" smtClean="0"/>
              <a:t>Test able code</a:t>
            </a:r>
            <a:endParaRPr lang="en-US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400" dirty="0" err="1" smtClean="0"/>
              <a:t>Ji</a:t>
            </a:r>
            <a:r>
              <a:rPr lang="cs-CZ" sz="2400" dirty="0" smtClean="0"/>
              <a:t>ří Pokorný</a:t>
            </a:r>
            <a:endParaRPr lang="en-US" sz="2400" dirty="0" smtClean="0"/>
          </a:p>
          <a:p>
            <a:r>
              <a:rPr lang="en-US" sz="2400" dirty="0" smtClean="0"/>
              <a:t>Jiri.Pokorny@solarwinds.com</a:t>
            </a: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1987604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 smtClean="0"/>
              <a:t>Task 1.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/>
              <a:t>Improve test ability to be able extend the application</a:t>
            </a:r>
            <a:r>
              <a:rPr lang="cs-CZ" sz="3200" dirty="0" smtClean="0"/>
              <a:t>:</a:t>
            </a:r>
          </a:p>
          <a:p>
            <a:pPr lvl="1" rtl="0" eaLnBrk="1" latinLnBrk="0" hangingPunct="1"/>
            <a:r>
              <a:rPr lang="cs-CZ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First refactoring is </a:t>
            </a:r>
            <a:r>
              <a:rPr lang="cs-CZ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critical, we don</a:t>
            </a:r>
            <a:r>
              <a:rPr lang="en-US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’</a:t>
            </a:r>
            <a:r>
              <a:rPr lang="cs-CZ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 have tests yet</a:t>
            </a:r>
            <a:endParaRPr lang="en-US" sz="3200" dirty="0" smtClean="0">
              <a:effectLst/>
            </a:endParaRPr>
          </a:p>
          <a:p>
            <a:pPr lvl="1" rtl="0" eaLnBrk="1" latinLnBrk="0" hangingPunct="1"/>
            <a:r>
              <a:rPr lang="cs-CZ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Extract </a:t>
            </a:r>
            <a:r>
              <a:rPr lang="cs-CZ" sz="3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only necessary code </a:t>
            </a:r>
            <a:r>
              <a:rPr lang="cs-CZ" sz="3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internal</a:t>
            </a:r>
            <a:r>
              <a:rPr lang="cs-CZ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static methods</a:t>
            </a:r>
          </a:p>
          <a:p>
            <a:pPr lvl="1" rtl="0" eaLnBrk="1" latinLnBrk="0" hangingPunct="1"/>
            <a:r>
              <a:rPr lang="cs-CZ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Later we are able to transform them to instance methods</a:t>
            </a:r>
          </a:p>
          <a:p>
            <a:pPr lvl="1" rtl="0" eaLnBrk="1" latinLnBrk="0" hangingPunct="1"/>
            <a:r>
              <a:rPr lang="cs-CZ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 practice is to avoid „public static“</a:t>
            </a:r>
            <a:br>
              <a:rPr lang="cs-CZ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cs-CZ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(e.g. SingleTon, Service locator)</a:t>
            </a:r>
          </a:p>
        </p:txBody>
      </p:sp>
    </p:spTree>
    <p:extLst>
      <p:ext uri="{BB962C8B-B14F-4D97-AF65-F5344CB8AC3E}">
        <p14:creationId xmlns:p14="http://schemas.microsoft.com/office/powerpoint/2010/main" val="187989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 smtClean="0"/>
              <a:t>Task 1.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cs-CZ" sz="2800" dirty="0" smtClean="0"/>
              <a:t>Writing unit tests:</a:t>
            </a:r>
          </a:p>
          <a:p>
            <a:pPr lvl="2"/>
            <a:r>
              <a:rPr lang="cs-CZ" sz="2400" dirty="0" smtClean="0"/>
              <a:t>We are going to use „Test first“ strategy</a:t>
            </a:r>
          </a:p>
          <a:p>
            <a:pPr lvl="2"/>
            <a:r>
              <a:rPr lang="cs-CZ" sz="2400" dirty="0" smtClean="0"/>
              <a:t>Allow access</a:t>
            </a:r>
            <a:r>
              <a:rPr lang="cs-CZ" sz="2400" baseline="0" dirty="0" smtClean="0"/>
              <a:t> internal members by</a:t>
            </a:r>
            <a:br>
              <a:rPr lang="cs-CZ" sz="2400" baseline="0" dirty="0" smtClean="0"/>
            </a:br>
            <a:r>
              <a:rPr lang="cs-CZ" sz="2400" baseline="0" dirty="0" smtClean="0"/>
              <a:t>adding </a:t>
            </a:r>
            <a:r>
              <a:rPr lang="cs-CZ" sz="2400" b="1" dirty="0" smtClean="0"/>
              <a:t>InternalsVisibleTo(„Tests“)</a:t>
            </a:r>
          </a:p>
          <a:p>
            <a:pPr lvl="2"/>
            <a:r>
              <a:rPr lang="cs-CZ" sz="2400" b="0" dirty="0" smtClean="0"/>
              <a:t>Add new test project</a:t>
            </a:r>
          </a:p>
          <a:p>
            <a:pPr lvl="2"/>
            <a:r>
              <a:rPr lang="cs-CZ" sz="2400" b="0" dirty="0" smtClean="0"/>
              <a:t>Use</a:t>
            </a:r>
            <a:r>
              <a:rPr lang="cs-CZ" sz="2400" b="0" baseline="0" dirty="0" smtClean="0"/>
              <a:t> MSTests attributes to decorate the test methods</a:t>
            </a:r>
            <a:endParaRPr lang="cs-CZ" sz="2400" b="0" dirty="0" smtClean="0"/>
          </a:p>
          <a:p>
            <a:pPr lvl="2"/>
            <a:r>
              <a:rPr lang="cs-CZ" sz="2400" dirty="0" smtClean="0"/>
              <a:t>Use Assert</a:t>
            </a:r>
            <a:r>
              <a:rPr lang="cs-CZ" sz="2400" baseline="0" dirty="0" smtClean="0"/>
              <a:t> to validate the output</a:t>
            </a:r>
          </a:p>
          <a:p>
            <a:pPr lvl="2"/>
            <a:r>
              <a:rPr lang="cs-CZ" sz="2400" baseline="0" dirty="0" smtClean="0"/>
              <a:t>Validate „</a:t>
            </a:r>
            <a:r>
              <a:rPr lang="cs-CZ" sz="2400" b="1" baseline="0" dirty="0" smtClean="0"/>
              <a:t>Test Coverage</a:t>
            </a:r>
            <a:r>
              <a:rPr lang="cs-CZ" sz="2400" baseline="0" dirty="0" smtClean="0"/>
              <a:t>“ (e.g. using JetBrains dotCover)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10554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000" dirty="0" smtClean="0"/>
              <a:t>Task 2.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/>
              <a:t>Add new command for multiplication</a:t>
            </a:r>
            <a:r>
              <a:rPr lang="cs-CZ" sz="3200" dirty="0" smtClean="0"/>
              <a:t>:</a:t>
            </a:r>
          </a:p>
          <a:p>
            <a:pPr lvl="1"/>
            <a:r>
              <a:rPr lang="cs-CZ" sz="2800" dirty="0" smtClean="0"/>
              <a:t>Add</a:t>
            </a:r>
            <a:r>
              <a:rPr lang="cs-CZ" sz="2800" baseline="0" dirty="0" smtClean="0"/>
              <a:t> new failing </a:t>
            </a:r>
            <a:r>
              <a:rPr lang="cs-CZ" sz="3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test </a:t>
            </a:r>
            <a:r>
              <a:rPr lang="cs-CZ" sz="2800" b="1" baseline="0" dirty="0" smtClean="0"/>
              <a:t>First</a:t>
            </a:r>
          </a:p>
          <a:p>
            <a:pPr lvl="1"/>
            <a:r>
              <a:rPr lang="cs-CZ" sz="2800" b="0" baseline="0" dirty="0" smtClean="0"/>
              <a:t>Add the missing method implementation</a:t>
            </a:r>
          </a:p>
          <a:p>
            <a:pPr lvl="1"/>
            <a:r>
              <a:rPr lang="cs-CZ" sz="2800" b="0" dirty="0" smtClean="0"/>
              <a:t>Add the command usage to the application</a:t>
            </a:r>
          </a:p>
        </p:txBody>
      </p:sp>
    </p:spTree>
    <p:extLst>
      <p:ext uri="{BB962C8B-B14F-4D97-AF65-F5344CB8AC3E}">
        <p14:creationId xmlns:p14="http://schemas.microsoft.com/office/powerpoint/2010/main" val="393066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cs-CZ" sz="4000" dirty="0" smtClean="0"/>
              <a:t>Task 3.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200" dirty="0" smtClean="0"/>
              <a:t>Change the code so it can be used with Windows phone application User interface</a:t>
            </a:r>
            <a:endParaRPr lang="cs-CZ" sz="3200" dirty="0" smtClean="0"/>
          </a:p>
          <a:p>
            <a:pPr lvl="1"/>
            <a:r>
              <a:rPr lang="cs-CZ" sz="2800" dirty="0" smtClean="0"/>
              <a:t>Extract</a:t>
            </a:r>
            <a:r>
              <a:rPr lang="cs-CZ" sz="2800" baseline="0" dirty="0" smtClean="0"/>
              <a:t> all calls to „Console“ class</a:t>
            </a:r>
          </a:p>
          <a:p>
            <a:pPr lvl="1"/>
            <a:r>
              <a:rPr lang="cs-CZ" sz="2800" baseline="0" dirty="0" smtClean="0"/>
              <a:t>Define user interaction Interface</a:t>
            </a:r>
          </a:p>
          <a:p>
            <a:pPr lvl="1"/>
            <a:r>
              <a:rPr lang="cs-CZ" sz="2800" baseline="0" dirty="0" smtClean="0"/>
              <a:t>Create Fake User interface to simulate user interaction</a:t>
            </a:r>
            <a:br>
              <a:rPr lang="cs-CZ" sz="2800" baseline="0" dirty="0" smtClean="0"/>
            </a:br>
            <a:r>
              <a:rPr lang="cs-CZ" sz="2800" baseline="0" dirty="0" smtClean="0"/>
              <a:t>(e.g. Moq library)</a:t>
            </a:r>
          </a:p>
          <a:p>
            <a:pPr lvl="1"/>
            <a:r>
              <a:rPr lang="cs-CZ" sz="2800" baseline="0" dirty="0" smtClean="0"/>
              <a:t>Write missing unit tests</a:t>
            </a: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30817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 16x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16x9</Template>
  <TotalTime>104</TotalTime>
  <Words>144</Words>
  <Application>Microsoft Office PowerPoint</Application>
  <PresentationFormat>Widescreen</PresentationFormat>
  <Paragraphs>28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Lucida Grande</vt:lpstr>
      <vt:lpstr>Wingdings</vt:lpstr>
      <vt:lpstr>template 16x9</vt:lpstr>
      <vt:lpstr>Test able code</vt:lpstr>
      <vt:lpstr>Task 1.</vt:lpstr>
      <vt:lpstr>Task 1.</vt:lpstr>
      <vt:lpstr>Task 2.</vt:lpstr>
      <vt:lpstr>Task 3.</vt:lpstr>
    </vt:vector>
  </TitlesOfParts>
  <Company>Solarwinds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able code</dc:title>
  <dc:creator>Pokorny, Jiri</dc:creator>
  <cp:lastModifiedBy>Pokorny, Jiri</cp:lastModifiedBy>
  <cp:revision>18</cp:revision>
  <dcterms:created xsi:type="dcterms:W3CDTF">2014-09-08T21:25:19Z</dcterms:created>
  <dcterms:modified xsi:type="dcterms:W3CDTF">2014-09-08T23:10:15Z</dcterms:modified>
</cp:coreProperties>
</file>