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  <p:sldId id="264" r:id="rId3"/>
    <p:sldId id="266" r:id="rId4"/>
    <p:sldId id="267" r:id="rId5"/>
    <p:sldId id="268" r:id="rId6"/>
    <p:sldId id="269" r:id="rId7"/>
    <p:sldId id="277" r:id="rId8"/>
    <p:sldId id="280" r:id="rId9"/>
    <p:sldId id="281" r:id="rId10"/>
    <p:sldId id="288" r:id="rId11"/>
    <p:sldId id="351" r:id="rId12"/>
    <p:sldId id="358" r:id="rId13"/>
    <p:sldId id="353" r:id="rId14"/>
    <p:sldId id="295" r:id="rId15"/>
    <p:sldId id="296" r:id="rId16"/>
    <p:sldId id="359" r:id="rId17"/>
    <p:sldId id="360" r:id="rId18"/>
    <p:sldId id="259" r:id="rId19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861" autoAdjust="0"/>
    <p:restoredTop sz="94660"/>
  </p:normalViewPr>
  <p:slideViewPr>
    <p:cSldViewPr>
      <p:cViewPr varScale="1">
        <p:scale>
          <a:sx n="115" d="100"/>
          <a:sy n="115" d="100"/>
        </p:scale>
        <p:origin x="1374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072D6312-1174-43C3-8D84-30BAF18C12F7}" type="datetimeFigureOut">
              <a:rPr lang="en-US" smtClean="0"/>
              <a:t>11/27/2015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EE0363F8-C49E-41F4-88D7-9220C70C1C16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blog.cincura.net/" TargetMode="External"/><Relationship Id="rId2" Type="http://schemas.openxmlformats.org/officeDocument/2006/relationships/hyperlink" Target="mailto:jiri@x2develop.com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msdn.microsoft.com/en-us/library/ms685100.aspx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marL="0" indent="0"/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r"/>
            <a:r>
              <a:rPr lang="cs-CZ" dirty="0" smtClean="0"/>
              <a:t>Mgr. Jiří Činčura</a:t>
            </a:r>
          </a:p>
          <a:p>
            <a:pPr algn="r"/>
            <a:r>
              <a:rPr lang="cs-CZ" dirty="0" smtClean="0">
                <a:hlinkClick r:id="rId2"/>
              </a:rPr>
              <a:t>jiri@x2develop.com</a:t>
            </a:r>
            <a:endParaRPr lang="cs-CZ" dirty="0" smtClean="0"/>
          </a:p>
          <a:p>
            <a:pPr algn="r"/>
            <a:r>
              <a:rPr lang="cs-CZ" dirty="0" smtClean="0">
                <a:hlinkClick r:id="rId3"/>
              </a:rPr>
              <a:t>blog.cincura.net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91303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I/O </a:t>
            </a:r>
            <a:r>
              <a:rPr lang="cs-CZ" dirty="0" err="1" smtClean="0"/>
              <a:t>bound</a:t>
            </a:r>
            <a:r>
              <a:rPr lang="cs-CZ" dirty="0" smtClean="0"/>
              <a:t> operace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I/O operaci provádí HW ne CPU</a:t>
            </a:r>
          </a:p>
          <a:p>
            <a:r>
              <a:rPr lang="cs-CZ" dirty="0" smtClean="0"/>
              <a:t>Systém je informován o výsledku</a:t>
            </a:r>
          </a:p>
          <a:p>
            <a:r>
              <a:rPr lang="cs-CZ" dirty="0" err="1" smtClean="0"/>
              <a:t>Thread</a:t>
            </a:r>
            <a:r>
              <a:rPr lang="cs-CZ" dirty="0" smtClean="0"/>
              <a:t> je blokován a nic nedělá</a:t>
            </a:r>
          </a:p>
          <a:p>
            <a:pPr lvl="1"/>
            <a:r>
              <a:rPr lang="cs-CZ" dirty="0" smtClean="0"/>
              <a:t>Plýtvání zdroji</a:t>
            </a:r>
          </a:p>
          <a:p>
            <a:r>
              <a:rPr lang="cs-CZ" dirty="0" smtClean="0"/>
              <a:t>Asynchronní operace jsou efektivnější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353221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Dvě nová klíčová slova v .NET 4.5</a:t>
            </a:r>
          </a:p>
          <a:p>
            <a:r>
              <a:rPr lang="cs-CZ" dirty="0" smtClean="0"/>
              <a:t>Async pouze označuje asynchronní metodu, „nic“ nedělá</a:t>
            </a:r>
          </a:p>
          <a:p>
            <a:r>
              <a:rPr lang="cs-CZ" dirty="0" smtClean="0"/>
              <a:t>Asynchronní </a:t>
            </a:r>
            <a:r>
              <a:rPr lang="cs-CZ" dirty="0" smtClean="0">
                <a:sym typeface="Wingdings" pitchFamily="2" charset="2"/>
              </a:rPr>
              <a:t></a:t>
            </a:r>
            <a:r>
              <a:rPr lang="cs-CZ" dirty="0" smtClean="0"/>
              <a:t> neblokující</a:t>
            </a:r>
          </a:p>
          <a:p>
            <a:pPr lvl="1"/>
            <a:r>
              <a:rPr lang="cs-CZ" dirty="0" smtClean="0"/>
              <a:t>Žádná vlákna</a:t>
            </a:r>
          </a:p>
          <a:p>
            <a:pPr lvl="1"/>
            <a:r>
              <a:rPr lang="cs-CZ" dirty="0" smtClean="0"/>
              <a:t>Latence</a:t>
            </a:r>
          </a:p>
          <a:p>
            <a:endParaRPr lang="cs-CZ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Async/Await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232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Async</a:t>
            </a:r>
            <a:r>
              <a:rPr lang="cs-CZ" dirty="0" smtClean="0"/>
              <a:t>/</a:t>
            </a:r>
            <a:r>
              <a:rPr lang="cs-CZ" dirty="0" err="1" smtClean="0"/>
              <a:t>Await</a:t>
            </a:r>
            <a:endParaRPr lang="en-US" dirty="0"/>
          </a:p>
        </p:txBody>
      </p:sp>
      <p:pic>
        <p:nvPicPr>
          <p:cNvPr id="1026" name="Picture 2" descr="http://blog.stephencleary.com/assets/Os2.png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95521" y="2674938"/>
            <a:ext cx="6760895" cy="34512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7618879" y="6120617"/>
            <a:ext cx="130676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sz="800" i="1" dirty="0"/>
              <a:t>Source: stephencleary.com</a:t>
            </a:r>
            <a:endParaRPr lang="en-US" sz="800" i="1" dirty="0"/>
          </a:p>
        </p:txBody>
      </p:sp>
    </p:spTree>
    <p:extLst>
      <p:ext uri="{BB962C8B-B14F-4D97-AF65-F5344CB8AC3E}">
        <p14:creationId xmlns:p14="http://schemas.microsoft.com/office/powerpoint/2010/main" val="269311522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Zjednodušení práce s BeginXxx/EndXxx</a:t>
            </a:r>
          </a:p>
          <a:p>
            <a:pPr lvl="1"/>
            <a:r>
              <a:rPr lang="cs-CZ" dirty="0"/>
              <a:t>E</a:t>
            </a:r>
            <a:r>
              <a:rPr lang="cs-CZ" dirty="0" smtClean="0"/>
              <a:t>xceptions, smyčky, …</a:t>
            </a:r>
          </a:p>
          <a:p>
            <a:r>
              <a:rPr lang="cs-CZ" dirty="0" smtClean="0"/>
              <a:t>Kompilátor zajištuje správné poskládání metod</a:t>
            </a:r>
          </a:p>
          <a:p>
            <a:pPr lvl="1"/>
            <a:r>
              <a:rPr lang="cs-CZ" dirty="0" smtClean="0"/>
              <a:t>Callbacky</a:t>
            </a:r>
          </a:p>
          <a:p>
            <a:pPr lvl="1"/>
            <a:r>
              <a:rPr lang="cs-CZ" dirty="0" smtClean="0"/>
              <a:t>Stavový automat (podobné jako IEnumerable)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Async/Await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095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Zamykání, koordinace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Nejzajímavější část </a:t>
            </a:r>
            <a:r>
              <a:rPr lang="cs-CZ" dirty="0" err="1" smtClean="0"/>
              <a:t>vícevláknového</a:t>
            </a:r>
            <a:r>
              <a:rPr lang="cs-CZ" dirty="0" smtClean="0"/>
              <a:t>/paralelního programování</a:t>
            </a:r>
          </a:p>
          <a:p>
            <a:r>
              <a:rPr lang="cs-CZ" dirty="0" smtClean="0"/>
              <a:t>Ovlivňuje výslednou efektivitu řešení</a:t>
            </a:r>
          </a:p>
          <a:p>
            <a:r>
              <a:rPr lang="cs-CZ" dirty="0" smtClean="0"/>
              <a:t>Izolace více vláken od </a:t>
            </a:r>
            <a:r>
              <a:rPr lang="cs-CZ" dirty="0" err="1" smtClean="0"/>
              <a:t>konkurentní</a:t>
            </a:r>
            <a:r>
              <a:rPr lang="cs-CZ" dirty="0" smtClean="0"/>
              <a:t> změny sdílených dat a jejich poškození</a:t>
            </a:r>
          </a:p>
          <a:p>
            <a:r>
              <a:rPr lang="cs-CZ" dirty="0" smtClean="0"/>
              <a:t>Zamykat co nejméně </a:t>
            </a:r>
          </a:p>
          <a:p>
            <a:r>
              <a:rPr lang="cs-CZ" dirty="0" smtClean="0"/>
              <a:t>Na co nejkratší </a:t>
            </a:r>
            <a:r>
              <a:rPr lang="cs-CZ" smtClean="0"/>
              <a:t>+ rozumnou dobu</a:t>
            </a:r>
            <a:endParaRPr lang="cs-CZ" dirty="0" smtClean="0"/>
          </a:p>
          <a:p>
            <a:r>
              <a:rPr lang="cs-CZ" dirty="0" smtClean="0"/>
              <a:t>Zamykání je drahá operace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8782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Zamykání, koordinace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cs-CZ" dirty="0" smtClean="0"/>
              <a:t>User-mode</a:t>
            </a:r>
          </a:p>
          <a:p>
            <a:pPr lvl="1"/>
            <a:r>
              <a:rPr lang="cs-CZ" dirty="0" smtClean="0"/>
              <a:t>Rychlejší než </a:t>
            </a:r>
            <a:r>
              <a:rPr lang="cs-CZ" dirty="0" err="1" smtClean="0"/>
              <a:t>kernel</a:t>
            </a:r>
            <a:r>
              <a:rPr lang="cs-CZ" dirty="0" smtClean="0"/>
              <a:t>-mode</a:t>
            </a:r>
          </a:p>
          <a:p>
            <a:pPr lvl="1"/>
            <a:r>
              <a:rPr lang="cs-CZ" dirty="0" smtClean="0"/>
              <a:t>Speciální CPU instrukce</a:t>
            </a:r>
          </a:p>
          <a:p>
            <a:pPr lvl="1"/>
            <a:r>
              <a:rPr lang="cs-CZ" dirty="0" smtClean="0"/>
              <a:t>Systém neví o blokování (plýtvání CPU)</a:t>
            </a:r>
          </a:p>
          <a:p>
            <a:pPr lvl="1"/>
            <a:r>
              <a:rPr lang="cs-CZ" dirty="0" smtClean="0"/>
              <a:t>Vhodné pro krátké operace</a:t>
            </a:r>
          </a:p>
          <a:p>
            <a:r>
              <a:rPr lang="cs-CZ" dirty="0" err="1" smtClean="0"/>
              <a:t>Kernel</a:t>
            </a:r>
            <a:r>
              <a:rPr lang="cs-CZ" dirty="0" smtClean="0"/>
              <a:t>-mode</a:t>
            </a:r>
          </a:p>
          <a:p>
            <a:pPr lvl="1"/>
            <a:r>
              <a:rPr lang="cs-CZ" dirty="0" smtClean="0"/>
              <a:t>Poskytuje jádro systému</a:t>
            </a:r>
          </a:p>
          <a:p>
            <a:pPr lvl="1"/>
            <a:r>
              <a:rPr lang="cs-CZ" dirty="0" smtClean="0"/>
              <a:t>Přechod user-mode </a:t>
            </a:r>
            <a:r>
              <a:rPr lang="cs-CZ" dirty="0" smtClean="0">
                <a:sym typeface="Wingdings" pitchFamily="2" charset="2"/>
              </a:rPr>
              <a:t> </a:t>
            </a:r>
            <a:r>
              <a:rPr lang="cs-CZ" dirty="0" err="1" smtClean="0">
                <a:sym typeface="Wingdings" pitchFamily="2" charset="2"/>
              </a:rPr>
              <a:t>kernel</a:t>
            </a:r>
            <a:r>
              <a:rPr lang="cs-CZ" dirty="0" smtClean="0">
                <a:sym typeface="Wingdings" pitchFamily="2" charset="2"/>
              </a:rPr>
              <a:t>-mode</a:t>
            </a:r>
          </a:p>
          <a:p>
            <a:pPr lvl="1"/>
            <a:r>
              <a:rPr lang="cs-CZ" dirty="0" smtClean="0">
                <a:sym typeface="Wingdings" pitchFamily="2" charset="2"/>
              </a:rPr>
              <a:t>Systém blokuje vlákno</a:t>
            </a:r>
          </a:p>
          <a:p>
            <a:pPr lvl="1"/>
            <a:r>
              <a:rPr lang="cs-CZ" dirty="0" smtClean="0">
                <a:sym typeface="Wingdings" pitchFamily="2" charset="2"/>
              </a:rPr>
              <a:t>Při dostupnosti zdroje je vlákno systémem probuzeno</a:t>
            </a:r>
          </a:p>
          <a:p>
            <a:pPr lvl="1"/>
            <a:r>
              <a:rPr lang="cs-CZ" dirty="0" err="1" smtClean="0">
                <a:sym typeface="Wingdings" pitchFamily="2" charset="2"/>
              </a:rPr>
              <a:t>Cross</a:t>
            </a:r>
            <a:r>
              <a:rPr lang="cs-CZ" dirty="0" smtClean="0">
                <a:sym typeface="Wingdings" pitchFamily="2" charset="2"/>
              </a:rPr>
              <a:t> </a:t>
            </a:r>
            <a:r>
              <a:rPr lang="cs-CZ" dirty="0" err="1" smtClean="0">
                <a:sym typeface="Wingdings" pitchFamily="2" charset="2"/>
              </a:rPr>
              <a:t>process</a:t>
            </a:r>
            <a:endParaRPr lang="cs-CZ" dirty="0" smtClean="0"/>
          </a:p>
          <a:p>
            <a:r>
              <a:rPr lang="cs-CZ" dirty="0" smtClean="0"/>
              <a:t>Hybridní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157782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r>
              <a:rPr lang="en-US" dirty="0"/>
              <a:t>internal static class </a:t>
            </a:r>
            <a:r>
              <a:rPr lang="en-US" dirty="0" err="1"/>
              <a:t>StrangeBehavior</a:t>
            </a:r>
            <a:r>
              <a:rPr lang="en-US" dirty="0"/>
              <a:t> </a:t>
            </a:r>
          </a:p>
          <a:p>
            <a:r>
              <a:rPr lang="en-US" dirty="0"/>
              <a:t>{ </a:t>
            </a:r>
          </a:p>
          <a:p>
            <a:r>
              <a:rPr lang="en-US" dirty="0"/>
              <a:t>	private static Int32 </a:t>
            </a:r>
            <a:r>
              <a:rPr lang="en-US" dirty="0" err="1"/>
              <a:t>s_stopWorker</a:t>
            </a:r>
            <a:r>
              <a:rPr lang="en-US" dirty="0"/>
              <a:t> = 0;</a:t>
            </a:r>
          </a:p>
          <a:p>
            <a:r>
              <a:rPr lang="en-US" dirty="0"/>
              <a:t>	public static void Main() </a:t>
            </a:r>
          </a:p>
          <a:p>
            <a:r>
              <a:rPr lang="en-US" dirty="0"/>
              <a:t>	{ </a:t>
            </a:r>
          </a:p>
          <a:p>
            <a:r>
              <a:rPr lang="en-US" dirty="0"/>
              <a:t>		</a:t>
            </a:r>
            <a:r>
              <a:rPr lang="en-US" dirty="0" err="1"/>
              <a:t>Console.WriteLine</a:t>
            </a:r>
            <a:r>
              <a:rPr lang="en-US" dirty="0"/>
              <a:t>("Main: letting worker run for 5 seconds"); </a:t>
            </a:r>
          </a:p>
          <a:p>
            <a:r>
              <a:rPr lang="en-US" dirty="0"/>
              <a:t>		Thread t = new Thread(Worker); </a:t>
            </a:r>
          </a:p>
          <a:p>
            <a:r>
              <a:rPr lang="en-US" dirty="0"/>
              <a:t>		</a:t>
            </a:r>
            <a:r>
              <a:rPr lang="en-US" dirty="0" err="1"/>
              <a:t>t.Start</a:t>
            </a:r>
            <a:r>
              <a:rPr lang="en-US" dirty="0"/>
              <a:t>(); </a:t>
            </a:r>
          </a:p>
          <a:p>
            <a:r>
              <a:rPr lang="en-US" dirty="0"/>
              <a:t>		</a:t>
            </a:r>
            <a:r>
              <a:rPr lang="en-US" dirty="0" err="1"/>
              <a:t>Thread.Sleep</a:t>
            </a:r>
            <a:r>
              <a:rPr lang="en-US" dirty="0"/>
              <a:t>(5000); </a:t>
            </a:r>
          </a:p>
          <a:p>
            <a:r>
              <a:rPr lang="en-US" dirty="0"/>
              <a:t>		</a:t>
            </a:r>
            <a:r>
              <a:rPr lang="en-US" dirty="0" err="1"/>
              <a:t>s_stopWorker</a:t>
            </a:r>
            <a:r>
              <a:rPr lang="en-US" dirty="0"/>
              <a:t> = 1; </a:t>
            </a:r>
          </a:p>
          <a:p>
            <a:r>
              <a:rPr lang="en-US" dirty="0"/>
              <a:t>		</a:t>
            </a:r>
            <a:r>
              <a:rPr lang="en-US" dirty="0" err="1"/>
              <a:t>Console.WriteLine</a:t>
            </a:r>
            <a:r>
              <a:rPr lang="en-US" dirty="0"/>
              <a:t>("Main: waiting for worker to stop"); </a:t>
            </a:r>
          </a:p>
          <a:p>
            <a:r>
              <a:rPr lang="en-US" dirty="0"/>
              <a:t>		</a:t>
            </a:r>
            <a:r>
              <a:rPr lang="en-US" dirty="0" err="1"/>
              <a:t>t.Join</a:t>
            </a:r>
            <a:r>
              <a:rPr lang="en-US" dirty="0"/>
              <a:t>(); </a:t>
            </a:r>
          </a:p>
          <a:p>
            <a:r>
              <a:rPr lang="en-US" dirty="0"/>
              <a:t>	}</a:t>
            </a:r>
          </a:p>
          <a:p>
            <a:r>
              <a:rPr lang="en-US" dirty="0"/>
              <a:t>	private static void Worker(Object o) </a:t>
            </a:r>
          </a:p>
          <a:p>
            <a:r>
              <a:rPr lang="en-US" dirty="0"/>
              <a:t>	{ </a:t>
            </a:r>
          </a:p>
          <a:p>
            <a:r>
              <a:rPr lang="en-US" dirty="0"/>
              <a:t>		Int32 x = 0; </a:t>
            </a:r>
          </a:p>
          <a:p>
            <a:r>
              <a:rPr lang="en-US" dirty="0"/>
              <a:t>		while (</a:t>
            </a:r>
            <a:r>
              <a:rPr lang="en-US" dirty="0" err="1"/>
              <a:t>s_stopWorker</a:t>
            </a:r>
            <a:r>
              <a:rPr lang="en-US" dirty="0"/>
              <a:t> == 0) </a:t>
            </a:r>
          </a:p>
          <a:p>
            <a:r>
              <a:rPr lang="en-US" dirty="0"/>
              <a:t>			x++; </a:t>
            </a:r>
          </a:p>
          <a:p>
            <a:r>
              <a:rPr lang="en-US" dirty="0"/>
              <a:t>		</a:t>
            </a:r>
            <a:r>
              <a:rPr lang="en-US" dirty="0" err="1"/>
              <a:t>Console.WriteLine</a:t>
            </a:r>
            <a:r>
              <a:rPr lang="en-US" dirty="0"/>
              <a:t>("Worker: stopped when x={0}", x); </a:t>
            </a:r>
          </a:p>
          <a:p>
            <a:r>
              <a:rPr lang="en-US" dirty="0"/>
              <a:t>	}</a:t>
            </a:r>
          </a:p>
          <a:p>
            <a:r>
              <a:rPr lang="en-US" dirty="0"/>
              <a:t>}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Zamykání</a:t>
            </a:r>
            <a:r>
              <a:rPr lang="en-US" dirty="0"/>
              <a:t>, </a:t>
            </a:r>
            <a:r>
              <a:rPr lang="en-US" dirty="0" err="1"/>
              <a:t>koordinace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686666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en-US" dirty="0"/>
              <a:t>class </a:t>
            </a:r>
            <a:r>
              <a:rPr lang="en-US" dirty="0" err="1"/>
              <a:t>OutOfProgramOrder</a:t>
            </a:r>
            <a:r>
              <a:rPr lang="en-US" dirty="0"/>
              <a:t> </a:t>
            </a:r>
          </a:p>
          <a:p>
            <a:r>
              <a:rPr lang="en-US" dirty="0"/>
              <a:t>{ </a:t>
            </a:r>
          </a:p>
          <a:p>
            <a:r>
              <a:rPr lang="en-US" dirty="0"/>
              <a:t>	private Int32 </a:t>
            </a:r>
            <a:r>
              <a:rPr lang="en-US" dirty="0" err="1"/>
              <a:t>m_flag</a:t>
            </a:r>
            <a:r>
              <a:rPr lang="en-US" dirty="0"/>
              <a:t> = 0; </a:t>
            </a:r>
          </a:p>
          <a:p>
            <a:r>
              <a:rPr lang="en-US" dirty="0"/>
              <a:t>	private Int32 </a:t>
            </a:r>
            <a:r>
              <a:rPr lang="en-US" dirty="0" err="1"/>
              <a:t>m_value</a:t>
            </a:r>
            <a:r>
              <a:rPr lang="en-US" dirty="0"/>
              <a:t> = 0;</a:t>
            </a:r>
          </a:p>
          <a:p>
            <a:endParaRPr lang="en-US" dirty="0"/>
          </a:p>
          <a:p>
            <a:r>
              <a:rPr lang="en-US" dirty="0"/>
              <a:t>	public void Thread1() </a:t>
            </a:r>
          </a:p>
          <a:p>
            <a:r>
              <a:rPr lang="en-US" dirty="0"/>
              <a:t>	{ </a:t>
            </a:r>
          </a:p>
          <a:p>
            <a:r>
              <a:rPr lang="en-US" dirty="0"/>
              <a:t>		// These could execute in reverse order </a:t>
            </a:r>
          </a:p>
          <a:p>
            <a:r>
              <a:rPr lang="en-US" dirty="0"/>
              <a:t>		</a:t>
            </a:r>
            <a:r>
              <a:rPr lang="en-US" dirty="0" err="1"/>
              <a:t>m_value</a:t>
            </a:r>
            <a:r>
              <a:rPr lang="en-US" dirty="0"/>
              <a:t> = 5; </a:t>
            </a:r>
          </a:p>
          <a:p>
            <a:r>
              <a:rPr lang="en-US" dirty="0"/>
              <a:t>		</a:t>
            </a:r>
            <a:r>
              <a:rPr lang="en-US" dirty="0" err="1"/>
              <a:t>m_flag</a:t>
            </a:r>
            <a:r>
              <a:rPr lang="en-US" dirty="0"/>
              <a:t> = 1; </a:t>
            </a:r>
          </a:p>
          <a:p>
            <a:r>
              <a:rPr lang="en-US" dirty="0"/>
              <a:t>	}</a:t>
            </a:r>
          </a:p>
          <a:p>
            <a:endParaRPr lang="en-US" dirty="0"/>
          </a:p>
          <a:p>
            <a:r>
              <a:rPr lang="en-US" dirty="0"/>
              <a:t>	public void Thread2() </a:t>
            </a:r>
          </a:p>
          <a:p>
            <a:r>
              <a:rPr lang="en-US" dirty="0"/>
              <a:t>	{ </a:t>
            </a:r>
          </a:p>
          <a:p>
            <a:r>
              <a:rPr lang="en-US" dirty="0"/>
              <a:t>		// </a:t>
            </a:r>
            <a:r>
              <a:rPr lang="en-US" dirty="0" err="1"/>
              <a:t>m_value</a:t>
            </a:r>
            <a:r>
              <a:rPr lang="en-US" dirty="0"/>
              <a:t> could be read before </a:t>
            </a:r>
            <a:r>
              <a:rPr lang="en-US" dirty="0" err="1"/>
              <a:t>m_flag</a:t>
            </a:r>
            <a:r>
              <a:rPr lang="en-US" dirty="0"/>
              <a:t> </a:t>
            </a:r>
          </a:p>
          <a:p>
            <a:r>
              <a:rPr lang="en-US" dirty="0"/>
              <a:t>		if (</a:t>
            </a:r>
            <a:r>
              <a:rPr lang="en-US" dirty="0" err="1"/>
              <a:t>m_flag</a:t>
            </a:r>
            <a:r>
              <a:rPr lang="en-US" dirty="0"/>
              <a:t> == 1) </a:t>
            </a:r>
          </a:p>
          <a:p>
            <a:r>
              <a:rPr lang="en-US" dirty="0"/>
              <a:t>			Display(</a:t>
            </a:r>
            <a:r>
              <a:rPr lang="en-US" dirty="0" err="1"/>
              <a:t>m_value</a:t>
            </a:r>
            <a:r>
              <a:rPr lang="en-US" dirty="0"/>
              <a:t>); // 0! </a:t>
            </a:r>
          </a:p>
          <a:p>
            <a:r>
              <a:rPr lang="en-US" dirty="0"/>
              <a:t>	}</a:t>
            </a:r>
          </a:p>
          <a:p>
            <a:r>
              <a:rPr lang="en-US" dirty="0"/>
              <a:t>}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Zamykání</a:t>
            </a:r>
            <a:r>
              <a:rPr lang="en-US" dirty="0"/>
              <a:t>, </a:t>
            </a:r>
            <a:r>
              <a:rPr lang="en-US" dirty="0" err="1"/>
              <a:t>koordinace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999036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Rectangle 27649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4" name="Rectangle 27651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581025" y="2359025"/>
            <a:ext cx="1663700" cy="4498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Q &amp; 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46422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„free lunch“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Hrubý výkon CPU již neroste jako dříve</a:t>
            </a:r>
          </a:p>
          <a:p>
            <a:pPr lvl="1"/>
            <a:r>
              <a:rPr lang="cs-CZ" dirty="0" smtClean="0"/>
              <a:t>teplo</a:t>
            </a:r>
          </a:p>
          <a:p>
            <a:r>
              <a:rPr lang="cs-CZ" dirty="0" smtClean="0"/>
              <a:t>Přidávají se další sofistikované jednotky</a:t>
            </a:r>
          </a:p>
          <a:p>
            <a:pPr lvl="1"/>
            <a:r>
              <a:rPr lang="cs-CZ" dirty="0" err="1" smtClean="0"/>
              <a:t>Hyperthreading</a:t>
            </a:r>
            <a:endParaRPr lang="cs-CZ" dirty="0" smtClean="0"/>
          </a:p>
          <a:p>
            <a:r>
              <a:rPr lang="cs-CZ" dirty="0" smtClean="0"/>
              <a:t>Především celá jádra</a:t>
            </a:r>
          </a:p>
          <a:p>
            <a:pPr lvl="1"/>
            <a:r>
              <a:rPr lang="cs-CZ" dirty="0" err="1" smtClean="0"/>
              <a:t>Vícejádrové</a:t>
            </a:r>
            <a:r>
              <a:rPr lang="cs-CZ" dirty="0" smtClean="0"/>
              <a:t> procesory</a:t>
            </a:r>
          </a:p>
          <a:p>
            <a:r>
              <a:rPr lang="cs-CZ" dirty="0" smtClean="0"/>
              <a:t>Stroje s více procesory</a:t>
            </a:r>
          </a:p>
        </p:txBody>
      </p:sp>
    </p:spTree>
    <p:extLst>
      <p:ext uri="{BB962C8B-B14F-4D97-AF65-F5344CB8AC3E}">
        <p14:creationId xmlns:p14="http://schemas.microsoft.com/office/powerpoint/2010/main" val="39125122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Vlákna (</a:t>
            </a:r>
            <a:r>
              <a:rPr lang="cs-CZ" dirty="0" err="1" smtClean="0"/>
              <a:t>thready</a:t>
            </a:r>
            <a:r>
              <a:rPr lang="cs-CZ" dirty="0" smtClean="0"/>
              <a:t>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Spolehlivost systému</a:t>
            </a:r>
          </a:p>
          <a:p>
            <a:r>
              <a:rPr lang="cs-CZ" dirty="0" smtClean="0"/>
              <a:t>Bezpečnost (izolace)</a:t>
            </a:r>
          </a:p>
          <a:p>
            <a:r>
              <a:rPr lang="cs-CZ" dirty="0" smtClean="0"/>
              <a:t>Škálovatelnost</a:t>
            </a:r>
          </a:p>
          <a:p>
            <a:r>
              <a:rPr lang="cs-CZ" dirty="0" smtClean="0"/>
              <a:t>Robustnost</a:t>
            </a:r>
          </a:p>
          <a:p>
            <a:r>
              <a:rPr lang="cs-CZ" dirty="0" err="1" smtClean="0"/>
              <a:t>Virtualizace</a:t>
            </a:r>
            <a:r>
              <a:rPr lang="cs-CZ" dirty="0" smtClean="0"/>
              <a:t> CPU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534428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Vlákna (</a:t>
            </a:r>
            <a:r>
              <a:rPr lang="cs-CZ" dirty="0" err="1" smtClean="0"/>
              <a:t>thready</a:t>
            </a:r>
            <a:r>
              <a:rPr lang="cs-CZ" dirty="0" smtClean="0"/>
              <a:t>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cs-CZ" dirty="0" smtClean="0"/>
              <a:t>Vlákna jsou drahé objekty</a:t>
            </a:r>
          </a:p>
          <a:p>
            <a:pPr lvl="1"/>
            <a:r>
              <a:rPr lang="cs-CZ" dirty="0" smtClean="0"/>
              <a:t>Vytvoření, zrušení</a:t>
            </a:r>
          </a:p>
          <a:p>
            <a:pPr lvl="1"/>
            <a:r>
              <a:rPr lang="cs-CZ" dirty="0"/>
              <a:t>200 000 cyklů vytvoření, 100 000 zrušení</a:t>
            </a:r>
          </a:p>
          <a:p>
            <a:r>
              <a:rPr lang="cs-CZ" dirty="0" err="1" smtClean="0"/>
              <a:t>Thread</a:t>
            </a:r>
            <a:r>
              <a:rPr lang="cs-CZ" dirty="0" smtClean="0"/>
              <a:t> kernel </a:t>
            </a:r>
            <a:r>
              <a:rPr lang="cs-CZ" dirty="0" err="1" smtClean="0"/>
              <a:t>object</a:t>
            </a:r>
            <a:endParaRPr lang="cs-CZ" dirty="0" smtClean="0"/>
          </a:p>
          <a:p>
            <a:pPr lvl="1"/>
            <a:r>
              <a:rPr lang="cs-CZ" dirty="0" smtClean="0"/>
              <a:t>Vlastnosti vlákna</a:t>
            </a:r>
          </a:p>
          <a:p>
            <a:r>
              <a:rPr lang="cs-CZ" dirty="0" err="1" smtClean="0"/>
              <a:t>Thread</a:t>
            </a:r>
            <a:r>
              <a:rPr lang="cs-CZ" dirty="0" smtClean="0"/>
              <a:t> </a:t>
            </a:r>
            <a:r>
              <a:rPr lang="cs-CZ" dirty="0" err="1" smtClean="0"/>
              <a:t>environment</a:t>
            </a:r>
            <a:r>
              <a:rPr lang="cs-CZ" dirty="0" smtClean="0"/>
              <a:t> </a:t>
            </a:r>
            <a:r>
              <a:rPr lang="cs-CZ" dirty="0" err="1" smtClean="0"/>
              <a:t>block</a:t>
            </a:r>
            <a:r>
              <a:rPr lang="cs-CZ" dirty="0" smtClean="0"/>
              <a:t> (TEB, 4KB)</a:t>
            </a:r>
          </a:p>
          <a:p>
            <a:pPr lvl="1"/>
            <a:r>
              <a:rPr lang="cs-CZ" dirty="0" err="1" smtClean="0"/>
              <a:t>Exception-handling</a:t>
            </a:r>
            <a:r>
              <a:rPr lang="cs-CZ" dirty="0" smtClean="0"/>
              <a:t> </a:t>
            </a:r>
            <a:r>
              <a:rPr lang="cs-CZ" dirty="0" err="1" smtClean="0"/>
              <a:t>chain</a:t>
            </a:r>
            <a:r>
              <a:rPr lang="cs-CZ" smtClean="0"/>
              <a:t>, TLS</a:t>
            </a:r>
            <a:r>
              <a:rPr lang="cs-CZ" dirty="0" smtClean="0"/>
              <a:t>, GDI/</a:t>
            </a:r>
            <a:r>
              <a:rPr lang="cs-CZ" dirty="0" err="1" smtClean="0"/>
              <a:t>OpenGL</a:t>
            </a:r>
            <a:endParaRPr lang="cs-CZ" dirty="0" smtClean="0"/>
          </a:p>
          <a:p>
            <a:r>
              <a:rPr lang="cs-CZ" dirty="0" smtClean="0"/>
              <a:t>User-mode </a:t>
            </a:r>
            <a:r>
              <a:rPr lang="cs-CZ" dirty="0" err="1" smtClean="0"/>
              <a:t>stack</a:t>
            </a:r>
            <a:endParaRPr lang="cs-CZ" dirty="0" smtClean="0"/>
          </a:p>
          <a:p>
            <a:pPr lvl="1"/>
            <a:r>
              <a:rPr lang="cs-CZ" dirty="0" smtClean="0"/>
              <a:t>1MB, CLR </a:t>
            </a:r>
            <a:r>
              <a:rPr lang="cs-CZ" dirty="0" err="1" smtClean="0"/>
              <a:t>committed</a:t>
            </a:r>
            <a:r>
              <a:rPr lang="cs-CZ" dirty="0" smtClean="0"/>
              <a:t> </a:t>
            </a:r>
          </a:p>
          <a:p>
            <a:r>
              <a:rPr lang="cs-CZ" dirty="0" smtClean="0"/>
              <a:t>Kernel-mode </a:t>
            </a:r>
            <a:r>
              <a:rPr lang="cs-CZ" dirty="0" err="1" smtClean="0"/>
              <a:t>stack</a:t>
            </a:r>
            <a:r>
              <a:rPr lang="cs-CZ" dirty="0" smtClean="0"/>
              <a:t> (12KB/24KB)</a:t>
            </a:r>
          </a:p>
          <a:p>
            <a:r>
              <a:rPr lang="cs-CZ" dirty="0" smtClean="0"/>
              <a:t>DLL </a:t>
            </a:r>
            <a:r>
              <a:rPr lang="cs-CZ" dirty="0" err="1" smtClean="0"/>
              <a:t>attach</a:t>
            </a:r>
            <a:r>
              <a:rPr lang="cs-CZ" dirty="0" smtClean="0"/>
              <a:t>/</a:t>
            </a:r>
            <a:r>
              <a:rPr lang="cs-CZ" dirty="0" err="1" smtClean="0"/>
              <a:t>detach</a:t>
            </a:r>
            <a:r>
              <a:rPr lang="cs-CZ" dirty="0" smtClean="0"/>
              <a:t> notifikace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152583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Vlákna (</a:t>
            </a:r>
            <a:r>
              <a:rPr lang="cs-CZ" dirty="0" err="1" smtClean="0"/>
              <a:t>thready</a:t>
            </a:r>
            <a:r>
              <a:rPr lang="cs-CZ" dirty="0" smtClean="0"/>
              <a:t>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 systému mnoho vláken</a:t>
            </a:r>
          </a:p>
          <a:p>
            <a:pPr lvl="1"/>
            <a:r>
              <a:rPr lang="cs-CZ" dirty="0" smtClean="0"/>
              <a:t>Nejlepší vlákna = počet CPU</a:t>
            </a:r>
          </a:p>
          <a:p>
            <a:pPr lvl="1"/>
            <a:r>
              <a:rPr lang="cs-CZ" smtClean="0"/>
              <a:t>Většina </a:t>
            </a:r>
            <a:r>
              <a:rPr lang="cs-CZ" dirty="0" smtClean="0"/>
              <a:t>vláken nic nedělá</a:t>
            </a:r>
          </a:p>
          <a:p>
            <a:r>
              <a:rPr lang="cs-CZ" dirty="0" smtClean="0"/>
              <a:t>Context switching</a:t>
            </a:r>
          </a:p>
          <a:p>
            <a:pPr lvl="1"/>
            <a:r>
              <a:rPr lang="cs-CZ" dirty="0" smtClean="0"/>
              <a:t>6000-8000 cyklů</a:t>
            </a:r>
          </a:p>
          <a:p>
            <a:r>
              <a:rPr lang="cs-CZ" dirty="0" smtClean="0"/>
              <a:t>CLR vlákna mapována na Windows vlákna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238267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Vlákna (</a:t>
            </a:r>
            <a:r>
              <a:rPr lang="cs-CZ" dirty="0" err="1" smtClean="0"/>
              <a:t>thready</a:t>
            </a:r>
            <a:r>
              <a:rPr lang="cs-CZ" dirty="0" smtClean="0"/>
              <a:t>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cs-CZ" dirty="0" smtClean="0"/>
              <a:t>Windows </a:t>
            </a:r>
            <a:r>
              <a:rPr lang="cs-CZ" dirty="0" err="1" smtClean="0"/>
              <a:t>scheduler</a:t>
            </a:r>
            <a:endParaRPr lang="cs-CZ" dirty="0" smtClean="0"/>
          </a:p>
          <a:p>
            <a:pPr lvl="1"/>
            <a:r>
              <a:rPr lang="cs-CZ" dirty="0" err="1" smtClean="0"/>
              <a:t>Preemptive</a:t>
            </a:r>
            <a:r>
              <a:rPr lang="cs-CZ" dirty="0" smtClean="0"/>
              <a:t> multitasking</a:t>
            </a:r>
          </a:p>
          <a:p>
            <a:pPr lvl="1"/>
            <a:r>
              <a:rPr lang="cs-CZ" dirty="0" smtClean="0"/>
              <a:t>Běží vlákna, ne procesy</a:t>
            </a:r>
          </a:p>
          <a:p>
            <a:r>
              <a:rPr lang="cs-CZ" dirty="0" err="1" smtClean="0"/>
              <a:t>Time</a:t>
            </a:r>
            <a:r>
              <a:rPr lang="cs-CZ" dirty="0" smtClean="0"/>
              <a:t> </a:t>
            </a:r>
            <a:r>
              <a:rPr lang="cs-CZ" dirty="0" err="1" smtClean="0"/>
              <a:t>slice</a:t>
            </a:r>
            <a:r>
              <a:rPr lang="cs-CZ" dirty="0" smtClean="0"/>
              <a:t>/</a:t>
            </a:r>
            <a:r>
              <a:rPr lang="cs-CZ" dirty="0" err="1" smtClean="0"/>
              <a:t>quantum</a:t>
            </a:r>
            <a:endParaRPr lang="cs-CZ" dirty="0" smtClean="0"/>
          </a:p>
          <a:p>
            <a:r>
              <a:rPr lang="cs-CZ" dirty="0" err="1" smtClean="0"/>
              <a:t>Switching</a:t>
            </a:r>
            <a:endParaRPr lang="cs-CZ" dirty="0" smtClean="0"/>
          </a:p>
          <a:p>
            <a:r>
              <a:rPr lang="cs-CZ" dirty="0" smtClean="0"/>
              <a:t>Priority</a:t>
            </a:r>
            <a:endParaRPr lang="cs-CZ" dirty="0"/>
          </a:p>
          <a:p>
            <a:pPr lvl="1"/>
            <a:r>
              <a:rPr lang="cs-CZ" dirty="0"/>
              <a:t>0 až 31</a:t>
            </a:r>
          </a:p>
          <a:p>
            <a:r>
              <a:rPr lang="cs-CZ" dirty="0"/>
              <a:t>Stárnutí</a:t>
            </a:r>
          </a:p>
          <a:p>
            <a:r>
              <a:rPr lang="cs-CZ" dirty="0"/>
              <a:t>Priority </a:t>
            </a:r>
            <a:r>
              <a:rPr lang="cs-CZ" dirty="0" err="1"/>
              <a:t>boost</a:t>
            </a:r>
            <a:endParaRPr lang="cs-CZ" dirty="0"/>
          </a:p>
          <a:p>
            <a:r>
              <a:rPr lang="cs-CZ" dirty="0"/>
              <a:t>Priorita procesu (6)</a:t>
            </a:r>
          </a:p>
          <a:p>
            <a:r>
              <a:rPr lang="cs-CZ" dirty="0"/>
              <a:t>Priorita vlákna (7)</a:t>
            </a:r>
          </a:p>
          <a:p>
            <a:r>
              <a:rPr lang="cs-CZ" dirty="0">
                <a:hlinkClick r:id="rId2"/>
              </a:rPr>
              <a:t>http://msdn.microsoft.com/en-us/library/ms685100.aspx</a:t>
            </a:r>
            <a:endParaRPr lang="cs-CZ" dirty="0"/>
          </a:p>
          <a:p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69293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CPU </a:t>
            </a:r>
            <a:r>
              <a:rPr lang="cs-CZ" dirty="0" err="1" smtClean="0"/>
              <a:t>bound</a:t>
            </a:r>
            <a:r>
              <a:rPr lang="cs-CZ" dirty="0" smtClean="0"/>
              <a:t> operace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err="1" smtClean="0"/>
              <a:t>Task</a:t>
            </a:r>
            <a:endParaRPr lang="cs-CZ" dirty="0" smtClean="0"/>
          </a:p>
          <a:p>
            <a:pPr lvl="1"/>
            <a:r>
              <a:rPr lang="cs-CZ" dirty="0" smtClean="0"/>
              <a:t>Fine </a:t>
            </a:r>
            <a:r>
              <a:rPr lang="cs-CZ" dirty="0" err="1" smtClean="0"/>
              <a:t>grained</a:t>
            </a:r>
            <a:r>
              <a:rPr lang="cs-CZ" dirty="0" smtClean="0"/>
              <a:t> paralelismus</a:t>
            </a:r>
          </a:p>
          <a:p>
            <a:pPr lvl="1"/>
            <a:r>
              <a:rPr lang="cs-CZ" dirty="0" smtClean="0"/>
              <a:t>Interně využíván </a:t>
            </a:r>
            <a:r>
              <a:rPr lang="cs-CZ" dirty="0" err="1" smtClean="0"/>
              <a:t>ThreadPool</a:t>
            </a:r>
            <a:endParaRPr lang="cs-CZ" dirty="0" smtClean="0"/>
          </a:p>
          <a:p>
            <a:pPr lvl="1"/>
            <a:r>
              <a:rPr lang="cs-CZ" dirty="0" smtClean="0"/>
              <a:t>Mnohem „kulturnější“ API</a:t>
            </a:r>
          </a:p>
          <a:p>
            <a:r>
              <a:rPr lang="cs-CZ" dirty="0" err="1" smtClean="0"/>
              <a:t>Result</a:t>
            </a:r>
            <a:endParaRPr lang="cs-CZ" dirty="0" smtClean="0"/>
          </a:p>
          <a:p>
            <a:r>
              <a:rPr lang="cs-CZ" dirty="0" err="1" smtClean="0"/>
              <a:t>Wait</a:t>
            </a:r>
            <a:endParaRPr lang="cs-CZ" dirty="0" smtClean="0"/>
          </a:p>
          <a:p>
            <a:r>
              <a:rPr lang="cs-CZ" dirty="0" err="1" smtClean="0"/>
              <a:t>ContinueWith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001588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CPU </a:t>
            </a:r>
            <a:r>
              <a:rPr lang="cs-CZ" dirty="0" err="1" smtClean="0"/>
              <a:t>bound</a:t>
            </a:r>
            <a:r>
              <a:rPr lang="cs-CZ" dirty="0" smtClean="0"/>
              <a:t> operace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Zrušení</a:t>
            </a:r>
          </a:p>
          <a:p>
            <a:pPr lvl="1"/>
            <a:r>
              <a:rPr lang="cs-CZ" dirty="0" err="1" smtClean="0"/>
              <a:t>CancellationToken</a:t>
            </a:r>
            <a:r>
              <a:rPr lang="cs-CZ" dirty="0" smtClean="0"/>
              <a:t> svázán s </a:t>
            </a:r>
            <a:r>
              <a:rPr lang="cs-CZ" dirty="0" err="1" smtClean="0"/>
              <a:t>taskem</a:t>
            </a:r>
            <a:endParaRPr lang="cs-CZ" dirty="0" smtClean="0"/>
          </a:p>
          <a:p>
            <a:pPr lvl="1"/>
            <a:r>
              <a:rPr lang="cs-CZ" dirty="0" smtClean="0"/>
              <a:t>Nemusí být ani spuštěna (ale </a:t>
            </a:r>
            <a:r>
              <a:rPr lang="cs-CZ" dirty="0" err="1" smtClean="0"/>
              <a:t>naschedulována</a:t>
            </a:r>
            <a:r>
              <a:rPr lang="cs-CZ" dirty="0" smtClean="0"/>
              <a:t>)</a:t>
            </a:r>
          </a:p>
          <a:p>
            <a:r>
              <a:rPr lang="cs-CZ" dirty="0" err="1" smtClean="0"/>
              <a:t>Child</a:t>
            </a:r>
            <a:r>
              <a:rPr lang="cs-CZ" dirty="0" smtClean="0"/>
              <a:t> </a:t>
            </a:r>
            <a:r>
              <a:rPr lang="cs-CZ" dirty="0" err="1" smtClean="0"/>
              <a:t>tasky</a:t>
            </a:r>
            <a:endParaRPr lang="cs-CZ" dirty="0" smtClean="0"/>
          </a:p>
          <a:p>
            <a:pPr lvl="1"/>
            <a:r>
              <a:rPr lang="cs-CZ" dirty="0" smtClean="0"/>
              <a:t>Hierarchie operací</a:t>
            </a:r>
          </a:p>
          <a:p>
            <a:pPr lvl="1"/>
            <a:r>
              <a:rPr lang="cs-CZ" dirty="0" err="1" smtClean="0"/>
              <a:t>Parent</a:t>
            </a:r>
            <a:r>
              <a:rPr lang="cs-CZ" dirty="0" smtClean="0"/>
              <a:t> čeká na </a:t>
            </a:r>
            <a:r>
              <a:rPr lang="cs-CZ" dirty="0" err="1" smtClean="0"/>
              <a:t>child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25552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CPU </a:t>
            </a:r>
            <a:r>
              <a:rPr lang="cs-CZ" dirty="0" err="1" smtClean="0"/>
              <a:t>bound</a:t>
            </a:r>
            <a:r>
              <a:rPr lang="cs-CZ" dirty="0" smtClean="0"/>
              <a:t> operace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err="1" smtClean="0"/>
              <a:t>Task</a:t>
            </a:r>
            <a:endParaRPr lang="cs-CZ" dirty="0" smtClean="0"/>
          </a:p>
          <a:p>
            <a:pPr lvl="1"/>
            <a:r>
              <a:rPr lang="cs-CZ" dirty="0" err="1" smtClean="0"/>
              <a:t>WaitAll</a:t>
            </a:r>
            <a:endParaRPr lang="cs-CZ" dirty="0" smtClean="0"/>
          </a:p>
          <a:p>
            <a:pPr lvl="1"/>
            <a:r>
              <a:rPr lang="cs-CZ" dirty="0" err="1" smtClean="0"/>
              <a:t>WaitAny</a:t>
            </a:r>
            <a:endParaRPr lang="cs-CZ" dirty="0" smtClean="0"/>
          </a:p>
          <a:p>
            <a:r>
              <a:rPr lang="cs-CZ" dirty="0" err="1" smtClean="0"/>
              <a:t>TaskFactory</a:t>
            </a:r>
            <a:endParaRPr lang="cs-CZ" dirty="0" smtClean="0"/>
          </a:p>
          <a:p>
            <a:pPr lvl="1"/>
            <a:r>
              <a:rPr lang="cs-CZ" dirty="0" err="1" smtClean="0"/>
              <a:t>StartNew</a:t>
            </a:r>
            <a:endParaRPr lang="cs-CZ" dirty="0" smtClean="0"/>
          </a:p>
          <a:p>
            <a:pPr lvl="1"/>
            <a:r>
              <a:rPr lang="cs-CZ" dirty="0" err="1" smtClean="0"/>
              <a:t>ContinueWhenAll</a:t>
            </a:r>
            <a:endParaRPr lang="cs-CZ" dirty="0" smtClean="0"/>
          </a:p>
          <a:p>
            <a:pPr lvl="1"/>
            <a:r>
              <a:rPr lang="cs-CZ" dirty="0" err="1" smtClean="0"/>
              <a:t>ContinueWhenAny</a:t>
            </a:r>
            <a:endParaRPr lang="cs-CZ" dirty="0" smtClean="0"/>
          </a:p>
          <a:p>
            <a:pPr lvl="1"/>
            <a:r>
              <a:rPr lang="cs-CZ" dirty="0" smtClean="0"/>
              <a:t>FromAsync</a:t>
            </a:r>
          </a:p>
        </p:txBody>
      </p:sp>
    </p:spTree>
    <p:extLst>
      <p:ext uri="{BB962C8B-B14F-4D97-AF65-F5344CB8AC3E}">
        <p14:creationId xmlns:p14="http://schemas.microsoft.com/office/powerpoint/2010/main" val="7929196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ase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base</Template>
  <TotalTime>874</TotalTime>
  <Words>388</Words>
  <Application>Microsoft Office PowerPoint</Application>
  <PresentationFormat>On-screen Show (4:3)</PresentationFormat>
  <Paragraphs>156</Paragraphs>
  <Slides>18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2" baseType="lpstr">
      <vt:lpstr>Candara</vt:lpstr>
      <vt:lpstr>Symbol</vt:lpstr>
      <vt:lpstr>Wingdings</vt:lpstr>
      <vt:lpstr>base</vt:lpstr>
      <vt:lpstr>PowerPoint Presentation</vt:lpstr>
      <vt:lpstr>„free lunch“</vt:lpstr>
      <vt:lpstr>Vlákna (thready)</vt:lpstr>
      <vt:lpstr>Vlákna (thready)</vt:lpstr>
      <vt:lpstr>Vlákna (thready)</vt:lpstr>
      <vt:lpstr>Vlákna (thready)</vt:lpstr>
      <vt:lpstr>CPU bound operace</vt:lpstr>
      <vt:lpstr>CPU bound operace</vt:lpstr>
      <vt:lpstr>CPU bound operace</vt:lpstr>
      <vt:lpstr>I/O bound operace</vt:lpstr>
      <vt:lpstr>Async/Await</vt:lpstr>
      <vt:lpstr>Async/Await</vt:lpstr>
      <vt:lpstr>Async/Await</vt:lpstr>
      <vt:lpstr>Zamykání, koordinace</vt:lpstr>
      <vt:lpstr>Zamykání, koordinace</vt:lpstr>
      <vt:lpstr>Zamykání, koordinace</vt:lpstr>
      <vt:lpstr>Zamykání, koordinace</vt:lpstr>
      <vt:lpstr>Q &amp; A</vt:lpstr>
    </vt:vector>
  </TitlesOfParts>
  <Company>x2develop.com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GOC407 - Paralelní a vícevláknové aplikace</dc:title>
  <dc:creator>Jiri Cincura</dc:creator>
  <cp:lastModifiedBy>Jiri Cincura</cp:lastModifiedBy>
  <cp:revision>35</cp:revision>
  <dcterms:created xsi:type="dcterms:W3CDTF">2011-12-19T05:26:04Z</dcterms:created>
  <dcterms:modified xsi:type="dcterms:W3CDTF">2015-11-27T06:18:33Z</dcterms:modified>
</cp:coreProperties>
</file>

<file path=docProps/thumbnail.jpeg>
</file>