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79" r:id="rId3"/>
    <p:sldId id="272" r:id="rId4"/>
    <p:sldId id="281" r:id="rId5"/>
    <p:sldId id="282" r:id="rId6"/>
    <p:sldId id="283" r:id="rId7"/>
    <p:sldId id="275" r:id="rId8"/>
    <p:sldId id="276" r:id="rId9"/>
    <p:sldId id="274" r:id="rId10"/>
    <p:sldId id="277" r:id="rId11"/>
    <p:sldId id="287" r:id="rId12"/>
    <p:sldId id="285" r:id="rId13"/>
    <p:sldId id="288" r:id="rId14"/>
    <p:sldId id="286" r:id="rId15"/>
    <p:sldId id="280" r:id="rId16"/>
    <p:sldId id="278" r:id="rId17"/>
    <p:sldId id="284" r:id="rId18"/>
    <p:sldId id="289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5B26"/>
    <a:srgbClr val="A3A2A2"/>
    <a:srgbClr val="262524"/>
    <a:srgbClr val="59C5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78" autoAdjust="0"/>
    <p:restoredTop sz="81871" autoAdjust="0"/>
  </p:normalViewPr>
  <p:slideViewPr>
    <p:cSldViewPr snapToGrid="0">
      <p:cViewPr varScale="1">
        <p:scale>
          <a:sx n="99" d="100"/>
          <a:sy n="99" d="100"/>
        </p:scale>
        <p:origin x="414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90" d="100"/>
          <a:sy n="90" d="100"/>
        </p:scale>
        <p:origin x="329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41AE80-542F-45BD-8762-11343D5B4444}" type="datetimeFigureOut">
              <a:rPr lang="cs-CZ" smtClean="0"/>
              <a:t>30.9.2015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C6134D-2A8E-4C34-93E9-CBBCBC3E8C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97807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FAD013-4C05-4B85-AC4F-3150E3C875D3}" type="datetimeFigureOut">
              <a:rPr lang="cs-CZ" smtClean="0"/>
              <a:t>30.9.2015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3954F3-3C2E-4422-8209-082C90DBBF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8115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70083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Demonstrate view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update in debug: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Show model usage on Index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view, use Html.Display and Html.DisplayName</a:t>
            </a:r>
            <a:endParaRPr lang="cs-CZ" dirty="0" smtClean="0"/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&lt;div class="row"&gt;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&lt;div class="col-md-4 col-md-push-1 text-center"&gt;</a:t>
            </a:r>
          </a:p>
          <a:p>
            <a:r>
              <a:rPr lang="da-D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&lt;span class="caption"&gt;@Html.DisplayNameFor(model =&gt; model.Message)&lt;/span&gt;</a:t>
            </a:r>
          </a:p>
          <a:p>
            <a:r>
              <a:rPr lang="da-DK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&lt;span class="text-danger"&gt;@Html.DisplayFor(model =&gt; model.Message)&lt;/span&gt;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&lt;/div&gt;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&lt;div class="col-md-4 col-md-push-3 text-center"&gt;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&lt;span class="caption"&gt;@Html.DisplayNameFor(model =&gt; model.RandomNumber)&lt;/span&gt;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&lt;span class="text-info"&gt;@Html.DisplayFor(model =&gt; model.RandomNumber)&lt;/span&gt;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&lt;/div&gt;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&lt;/div&gt;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37404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menu items for DoNothing action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Show ViewBag.Title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@(String.IsNullOrWhiteSpace(ViewBag.SubTitle) ? "" :  $" - {ViewBag.SubTitle}") to the layout,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show it works on Index page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06854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Show scripts section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to home: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@section scripts {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&lt;script&gt;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alert("Welcome! Welcome!");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&lt;/script&gt;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}</a:t>
            </a:r>
          </a:p>
          <a:p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45499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Show _LoginPartial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Create Action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PartialMessage in HomeController with _PartialMessage 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view</a:t>
            </a:r>
          </a:p>
          <a:p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Explain void methods in views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25468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Demonstrate view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update in debug: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Show model usage on Index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view, use Html.Display and Html.DisplayName</a:t>
            </a:r>
            <a:endParaRPr lang="cs-CZ" dirty="0" smtClean="0"/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Write ~/Helpers/UrlHelperExtensions.cs –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Image(contentPath, title = null)</a:t>
            </a:r>
          </a:p>
          <a:p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use an image (e.g. eight legged freaks cat)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&lt;div class="text-center"&gt;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@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Url.Image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(@"~/Content/cat.png", "What a cat!")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&lt;/div&gt;</a:t>
            </a:r>
          </a:p>
          <a:p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6368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Create solution</a:t>
            </a:r>
            <a:r>
              <a:rPr lang="en-US" dirty="0"/>
              <a:t> (Games)</a:t>
            </a:r>
            <a:r>
              <a:rPr lang="cs-CZ" baseline="0" dirty="0"/>
              <a:t> </a:t>
            </a:r>
          </a:p>
          <a:p>
            <a:r>
              <a:rPr lang="cs-CZ" baseline="0" dirty="0"/>
              <a:t>  with class library (Games.Entities). </a:t>
            </a:r>
          </a:p>
          <a:p>
            <a:r>
              <a:rPr lang="cs-CZ" baseline="0" dirty="0"/>
              <a:t>    * classes: Game, Studio, Genre (enum: { Action, Adventure, Arcade, FirstPersonShooter })</a:t>
            </a:r>
          </a:p>
          <a:p>
            <a:r>
              <a:rPr lang="cs-CZ" baseline="0" dirty="0"/>
              <a:t>    * common base (Id, Name)</a:t>
            </a:r>
          </a:p>
          <a:p>
            <a:r>
              <a:rPr lang="cs-CZ" baseline="0" dirty="0"/>
              <a:t>    * data provider interface </a:t>
            </a:r>
          </a:p>
          <a:p>
            <a:r>
              <a:rPr lang="cs-CZ" baseline="0" dirty="0"/>
              <a:t>  create new MVC project (Games.Web) [individ. user accounts]</a:t>
            </a:r>
          </a:p>
          <a:p>
            <a:r>
              <a:rPr lang="cs-CZ" baseline="0" dirty="0"/>
              <a:t>    * create ~/DataProviders/GamesDbContext.cs – imlementation of IGamesProvider, DbContext – 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base("DefaultConnection</a:t>
            </a:r>
            <a:r>
              <a:rPr lang="cs-CZ" sz="1200" kern="1200" dirty="0">
                <a:solidFill>
                  <a:schemeClr val="tx1"/>
                </a:solidFill>
              </a:rPr>
              <a:t>")</a:t>
            </a:r>
            <a:endParaRPr lang="cs-CZ" baseline="0" dirty="0"/>
          </a:p>
          <a:p>
            <a:r>
              <a:rPr lang="cs-CZ" sz="1200" kern="1200" baseline="0" dirty="0">
                <a:solidFill>
                  <a:schemeClr val="tx1"/>
                </a:solidFill>
                <a:latin typeface="+mn-lt"/>
              </a:rPr>
              <a:t>   </a:t>
            </a:r>
            <a:r>
              <a:rPr lang="cs-CZ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* Enable logging: DbContext ctor: 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Database.Log = (log) =&gt; Debug.WriteLine(log, "GameDbContext");</a:t>
            </a:r>
          </a:p>
          <a:p>
            <a:r>
              <a:rPr lang="cs-CZ" baseline="0" dirty="0"/>
              <a:t>    * extract applicationDbContext from ~/Models/IdentityModels.cs, rename it to ~/DataProviders/IdentitiesDbContext.cs </a:t>
            </a:r>
          </a:p>
          <a:p>
            <a:r>
              <a:rPr lang="cs-CZ" baseline="0" dirty="0"/>
              <a:t>    * build!</a:t>
            </a:r>
          </a:p>
          <a:p>
            <a:r>
              <a:rPr lang="cs-CZ" baseline="0" dirty="0"/>
              <a:t>    * enable-migrations (show error without parameters),</a:t>
            </a:r>
          </a:p>
          <a:p>
            <a:r>
              <a:rPr lang="cs-CZ" baseline="0" dirty="0"/>
              <a:t>    ** 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enable-migrations -ContextTypeName GamesDbContext -MigrationsDirectory DataProviders\GamesDbMigrations</a:t>
            </a:r>
          </a:p>
          <a:p>
            <a:r>
              <a:rPr lang="cs-CZ" dirty="0"/>
              <a:t>    ** 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enable-migrations -ContextTypeName IdentitiesDbContext -MigrationsDirectory DataProviders\IdentitiesDbMigrations</a:t>
            </a:r>
          </a:p>
          <a:p>
            <a:r>
              <a:rPr lang="cs-CZ" sz="1200" kern="1200" dirty="0">
                <a:solidFill>
                  <a:schemeClr val="tx1"/>
                </a:solidFill>
                <a:latin typeface="+mn-lt"/>
              </a:rPr>
              <a:t>   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* Seed both DbContext from lecture2.games.seed.cs and lecture2.identities.seed.cs </a:t>
            </a:r>
          </a:p>
          <a:p>
            <a:r>
              <a:rPr lang="cs-CZ" dirty="0"/>
              <a:t>    * Add new GamesController</a:t>
            </a:r>
            <a:r>
              <a:rPr lang="cs-CZ" baseline="0" dirty="0"/>
              <a:t> using scaffolding (NOT WebAPI!, with actions and EF, use async)</a:t>
            </a:r>
          </a:p>
          <a:p>
            <a:r>
              <a:rPr lang="cs-CZ" baseline="0" dirty="0"/>
              <a:t>    * 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update-database -ConfigurationTypeName GamesDbConfiguration – browse the created mdf file in AppData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05180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aseline="0" dirty="0" smtClean="0"/>
              <a:t>Decorate Game and Studio [Key], [Required], [Range], [DataType], [EnumDataType] </a:t>
            </a:r>
          </a:p>
          <a:p>
            <a:r>
              <a:rPr lang="cs-CZ" baseline="0" dirty="0" smtClean="0"/>
              <a:t>Build!</a:t>
            </a:r>
          </a:p>
          <a:p>
            <a:r>
              <a:rPr lang="cs-CZ" baseline="0" dirty="0" smtClean="0"/>
              <a:t>Create new Controller (use scaffolding!) for Games, add [Authorize], remove ID from Insert action</a:t>
            </a:r>
          </a:p>
          <a:p>
            <a:r>
              <a:rPr lang="cs-CZ" baseline="0" dirty="0" smtClean="0"/>
              <a:t>Create new IndexModel without Published, decorate it with [DisplayName] and Id with 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HiddenInput(DisplayValue = false)</a:t>
            </a:r>
            <a:endParaRPr lang="cs-CZ" baseline="0" dirty="0" smtClean="0"/>
          </a:p>
          <a:p>
            <a:r>
              <a:rPr lang="cs-CZ" baseline="0" dirty="0" smtClean="0"/>
              <a:t>Create new DetailsModel add long DisplayName, 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HiddenInput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DisplayFormat(DataFormatString ="{0:dd. MM. yyyy}") for Published</a:t>
            </a:r>
            <a:endParaRPr lang="cs-CZ" baseline="0" dirty="0" smtClean="0"/>
          </a:p>
          <a:p>
            <a:r>
              <a:rPr lang="cs-CZ" dirty="0" smtClean="0"/>
              <a:t>Rewrite Index by</a:t>
            </a:r>
            <a:r>
              <a:rPr lang="cs-CZ" baseline="0" dirty="0" smtClean="0"/>
              <a:t> hand (show bad model error on screen, EF error, anonymous object select (query in debug))</a:t>
            </a:r>
          </a:p>
          <a:p>
            <a:r>
              <a:rPr lang="cs-CZ" dirty="0" smtClean="0"/>
              <a:t>Delete Details</a:t>
            </a:r>
            <a:r>
              <a:rPr lang="cs-CZ" baseline="0" dirty="0" smtClean="0"/>
              <a:t> view and add new using the DetailsModel</a:t>
            </a:r>
            <a:endParaRPr lang="cs-CZ" dirty="0" smtClean="0"/>
          </a:p>
          <a:p>
            <a:endParaRPr lang="cs-CZ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62501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13143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aseline="0" dirty="0" smtClean="0"/>
              <a:t>Mention http://stackoverflow.com/ – if they happen not to know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3520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94941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29243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Create new MVC application in VS, use .NET 4.6</a:t>
            </a:r>
            <a:r>
              <a:rPr lang="cs-CZ" baseline="0" dirty="0" smtClean="0"/>
              <a:t> – WebAppMvc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baseline="0" dirty="0" smtClean="0"/>
              <a:t>Show nuget packages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baseline="0" dirty="0" smtClean="0"/>
              <a:t>Show web.config </a:t>
            </a:r>
            <a:endParaRPr lang="cs-CZ" baseline="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baseline="0" dirty="0" smtClean="0"/>
              <a:t>Be brief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38297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Browse default UI showing controllers</a:t>
            </a:r>
            <a:r>
              <a:rPr lang="cs-CZ" baseline="0" dirty="0" smtClean="0"/>
              <a:t> in action</a:t>
            </a:r>
          </a:p>
          <a:p>
            <a:r>
              <a:rPr lang="cs-CZ" baseline="0" dirty="0" smtClean="0"/>
              <a:t>Create an route without controller (for HomeController)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6146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Show folder structure</a:t>
            </a:r>
            <a:endParaRPr lang="cs-CZ" baseline="0" dirty="0" smtClean="0"/>
          </a:p>
          <a:p>
            <a:r>
              <a:rPr lang="cs-CZ" baseline="0" dirty="0" smtClean="0"/>
              <a:t>(go to Actions)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43034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Create an action returning string and</a:t>
            </a:r>
            <a:r>
              <a:rPr lang="cs-CZ" baseline="0" dirty="0" smtClean="0"/>
              <a:t> int </a:t>
            </a:r>
          </a:p>
          <a:p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// Chosen by fair dice roll @ https://www.random.org/dice/?num=1. Guaranteed to be random.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Create DoNothing method with thread sleep.</a:t>
            </a:r>
          </a:p>
          <a:p>
            <a:r>
              <a:rPr lang="cs-CZ" baseline="0" dirty="0" smtClean="0"/>
              <a:t>Explain difference between ActionResult, ViewResult, Redirect, JsonResult</a:t>
            </a:r>
          </a:p>
          <a:p>
            <a:r>
              <a:rPr lang="cs-CZ" baseline="0" dirty="0" smtClean="0"/>
              <a:t>  Mention and demonstrate provided methods (View, Redirect)</a:t>
            </a:r>
          </a:p>
          <a:p>
            <a:r>
              <a:rPr lang="cs-CZ" dirty="0" smtClean="0"/>
              <a:t>ModelState @</a:t>
            </a:r>
            <a:r>
              <a:rPr lang="cs-CZ" baseline="0" dirty="0" smtClean="0"/>
              <a:t> Model decorations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17500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Create</a:t>
            </a:r>
            <a:r>
              <a:rPr lang="cs-CZ" baseline="0" dirty="0" smtClean="0"/>
              <a:t> CurrentTime action with 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[OutputCache(Duration = 5)] attribute</a:t>
            </a:r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70361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ViewBag</a:t>
            </a:r>
            <a:r>
              <a:rPr lang="cs-CZ" baseline="0" dirty="0" smtClean="0"/>
              <a:t> usage in About/Contact action</a:t>
            </a:r>
            <a:endParaRPr lang="cs-CZ" dirty="0" smtClean="0"/>
          </a:p>
          <a:p>
            <a:r>
              <a:rPr lang="cs-CZ" dirty="0" smtClean="0"/>
              <a:t>Create IndexModel (message + randomNumber</a:t>
            </a:r>
            <a:r>
              <a:rPr lang="cs-CZ" baseline="0" dirty="0" smtClean="0"/>
              <a:t> </a:t>
            </a:r>
            <a:r>
              <a:rPr lang="cs-CZ" dirty="0" smtClean="0"/>
              <a:t>) for Index and pass</a:t>
            </a:r>
            <a:r>
              <a:rPr lang="cs-CZ" baseline="0" dirty="0" smtClean="0"/>
              <a:t> it, make functions private (fill the properties).</a:t>
            </a:r>
          </a:p>
          <a:p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Run the app (no model seen)</a:t>
            </a:r>
            <a:endParaRPr lang="cs-CZ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736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693413" y="2401294"/>
            <a:ext cx="10815415" cy="1606164"/>
          </a:xfrm>
          <a:effectLst>
            <a:glow rad="63500">
              <a:schemeClr val="accent1">
                <a:satMod val="175000"/>
                <a:alpha val="40000"/>
              </a:schemeClr>
            </a:glow>
            <a:softEdge rad="63500"/>
          </a:effectLst>
        </p:spPr>
        <p:txBody>
          <a:bodyPr/>
          <a:lstStyle>
            <a:lvl1pPr algn="ctr">
              <a:defRPr sz="7200">
                <a:solidFill>
                  <a:srgbClr val="262524"/>
                </a:solidFill>
              </a:defRPr>
            </a:lvl1pPr>
          </a:lstStyle>
          <a:p>
            <a:r>
              <a:rPr lang="cs-CZ" dirty="0" smtClean="0"/>
              <a:t>Add main title</a:t>
            </a:r>
            <a:endParaRPr lang="cs-CZ" dirty="0"/>
          </a:p>
        </p:txBody>
      </p:sp>
      <p:sp>
        <p:nvSpPr>
          <p:cNvPr id="5" name="Text Placeholder 2"/>
          <p:cNvSpPr>
            <a:spLocks noGrp="1"/>
          </p:cNvSpPr>
          <p:nvPr>
            <p:ph idx="1" hasCustomPrompt="1"/>
          </p:nvPr>
        </p:nvSpPr>
        <p:spPr>
          <a:xfrm>
            <a:off x="693413" y="4674476"/>
            <a:ext cx="10815415" cy="16440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algn="ctr">
              <a:buNone/>
              <a:defRPr sz="2400" baseline="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author</a:t>
            </a:r>
          </a:p>
        </p:txBody>
      </p:sp>
    </p:spTree>
    <p:extLst>
      <p:ext uri="{BB962C8B-B14F-4D97-AF65-F5344CB8AC3E}">
        <p14:creationId xmlns:p14="http://schemas.microsoft.com/office/powerpoint/2010/main" val="16550060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ou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8996" y="1351847"/>
            <a:ext cx="10944516" cy="639278"/>
          </a:xfrm>
        </p:spPr>
        <p:txBody>
          <a:bodyPr/>
          <a:lstStyle>
            <a:lvl1pPr>
              <a:defRPr baseline="0"/>
            </a:lvl1pPr>
          </a:lstStyle>
          <a:p>
            <a:r>
              <a:rPr lang="cs-CZ" dirty="0" smtClean="0"/>
              <a:t>Add your name (optional outro slide)</a:t>
            </a:r>
            <a:endParaRPr lang="cs-CZ" dirty="0"/>
          </a:p>
        </p:txBody>
      </p: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618995" y="2168659"/>
            <a:ext cx="10944517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endParaRPr lang="cs-CZ" dirty="0" smtClean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9234982" cy="35919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1600" baseline="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subtitle or chapter (optional)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747097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93413" y="2401294"/>
            <a:ext cx="10815415" cy="1606164"/>
          </a:xfrm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63500"/>
          </a:effectLst>
        </p:spPr>
        <p:txBody>
          <a:bodyPr/>
          <a:lstStyle>
            <a:lvl1pPr algn="ctr">
              <a:defRPr sz="7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693413" y="0"/>
            <a:ext cx="1561087" cy="709301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2089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8996" y="1351847"/>
            <a:ext cx="10944516" cy="639278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Add title</a:t>
            </a:r>
            <a:endParaRPr lang="cs-CZ" dirty="0"/>
          </a:p>
        </p:txBody>
      </p:sp>
      <p:sp>
        <p:nvSpPr>
          <p:cNvPr id="5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5" y="2168659"/>
            <a:ext cx="10944517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Pct val="100000"/>
              <a:buFont typeface="Arial" panose="020B0604020202020204" pitchFamily="34" charset="0"/>
              <a:buNone/>
              <a:tabLst/>
              <a:defRPr baseline="0"/>
            </a:lvl1pPr>
            <a:lvl5pPr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cs-CZ" dirty="0" smtClean="0"/>
              <a:t>Add text or object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9234982" cy="35919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1600" baseline="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subtitle or chapter (optional)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954382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5" y="1350236"/>
            <a:ext cx="10944517" cy="5039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cs-CZ" dirty="0" smtClean="0"/>
              <a:t>Add text or object</a:t>
            </a:r>
            <a:r>
              <a:rPr lang="en-US" dirty="0" smtClean="0"/>
              <a:t> (</a:t>
            </a:r>
            <a:r>
              <a:rPr lang="cs-CZ" dirty="0" smtClean="0"/>
              <a:t>with</a:t>
            </a:r>
            <a:r>
              <a:rPr lang="en-US" dirty="0" smtClean="0"/>
              <a:t> no </a:t>
            </a:r>
            <a:r>
              <a:rPr lang="cs-CZ" dirty="0" smtClean="0"/>
              <a:t>title</a:t>
            </a:r>
            <a:r>
              <a:rPr lang="en-US" dirty="0" smtClean="0"/>
              <a:t>)</a:t>
            </a:r>
            <a:endParaRPr lang="cs-CZ" dirty="0" smtClean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9234982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subtitle or chapter or title, e.g. for big image (optional)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07273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2 text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8996" y="1351847"/>
            <a:ext cx="10944516" cy="639278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Add title</a:t>
            </a:r>
            <a:endParaRPr lang="cs-CZ" dirty="0"/>
          </a:p>
        </p:txBody>
      </p:sp>
      <p:sp>
        <p:nvSpPr>
          <p:cNvPr id="5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5" y="2168659"/>
            <a:ext cx="5308839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cs-CZ" dirty="0" smtClean="0"/>
              <a:t>Add text or object to the first column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9234982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subtitle or chapter (optional)</a:t>
            </a:r>
            <a:endParaRPr lang="en-US" dirty="0" smtClean="0"/>
          </a:p>
        </p:txBody>
      </p:sp>
      <p:sp>
        <p:nvSpPr>
          <p:cNvPr id="8" name="Text Placeholder 2"/>
          <p:cNvSpPr>
            <a:spLocks noGrp="1"/>
          </p:cNvSpPr>
          <p:nvPr>
            <p:ph idx="11" hasCustomPrompt="1"/>
          </p:nvPr>
        </p:nvSpPr>
        <p:spPr>
          <a:xfrm>
            <a:off x="6254673" y="2168659"/>
            <a:ext cx="5308839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cs-CZ" dirty="0" smtClean="0"/>
              <a:t>Add text or object to the second column</a:t>
            </a:r>
          </a:p>
        </p:txBody>
      </p:sp>
    </p:spTree>
    <p:extLst>
      <p:ext uri="{BB962C8B-B14F-4D97-AF65-F5344CB8AC3E}">
        <p14:creationId xmlns:p14="http://schemas.microsoft.com/office/powerpoint/2010/main" val="149501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ext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6" y="1350236"/>
            <a:ext cx="5288823" cy="5039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pPr lvl="0"/>
            <a:r>
              <a:rPr lang="cs-CZ" dirty="0" smtClean="0"/>
              <a:t>Add text or object to the first</a:t>
            </a:r>
            <a:r>
              <a:rPr lang="en-US" dirty="0" smtClean="0"/>
              <a:t> (</a:t>
            </a:r>
            <a:r>
              <a:rPr lang="cs-CZ" dirty="0" smtClean="0"/>
              <a:t>with</a:t>
            </a:r>
            <a:r>
              <a:rPr lang="en-US" dirty="0" smtClean="0"/>
              <a:t> no </a:t>
            </a:r>
            <a:r>
              <a:rPr lang="cs-CZ" dirty="0" smtClean="0"/>
              <a:t>title</a:t>
            </a:r>
            <a:r>
              <a:rPr lang="en-US" dirty="0" smtClean="0"/>
              <a:t>)</a:t>
            </a:r>
            <a:endParaRPr lang="cs-CZ" dirty="0" smtClean="0"/>
          </a:p>
          <a:p>
            <a:pPr lvl="0"/>
            <a:endParaRPr lang="cs-CZ" dirty="0" smtClean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9234982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 baseline="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subtitle or chapter or title, e.g. for big images (optional)</a:t>
            </a:r>
            <a:endParaRPr lang="en-US" dirty="0" smtClean="0"/>
          </a:p>
        </p:txBody>
      </p:sp>
      <p:sp>
        <p:nvSpPr>
          <p:cNvPr id="7" name="Text Placeholder 2"/>
          <p:cNvSpPr>
            <a:spLocks noGrp="1"/>
          </p:cNvSpPr>
          <p:nvPr>
            <p:ph idx="11" hasCustomPrompt="1"/>
          </p:nvPr>
        </p:nvSpPr>
        <p:spPr>
          <a:xfrm>
            <a:off x="6274690" y="1350236"/>
            <a:ext cx="5288823" cy="5039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pPr lvl="0"/>
            <a:r>
              <a:rPr lang="cs-CZ" dirty="0" smtClean="0"/>
              <a:t>Add text or object to the second colum</a:t>
            </a:r>
            <a:r>
              <a:rPr lang="en-US" dirty="0" smtClean="0"/>
              <a:t>n (</a:t>
            </a:r>
            <a:r>
              <a:rPr lang="cs-CZ" dirty="0" smtClean="0"/>
              <a:t>with</a:t>
            </a:r>
            <a:r>
              <a:rPr lang="en-US" dirty="0" smtClean="0"/>
              <a:t> no</a:t>
            </a:r>
            <a:r>
              <a:rPr lang="cs-CZ" dirty="0" smtClean="0"/>
              <a:t> title</a:t>
            </a:r>
            <a:r>
              <a:rPr lang="en-US" dirty="0" smtClean="0"/>
              <a:t>)</a:t>
            </a:r>
            <a:endParaRPr lang="cs-CZ" dirty="0" smtClean="0"/>
          </a:p>
          <a:p>
            <a:pPr lvl="0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996761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text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0" hasCustomPrompt="1"/>
          </p:nvPr>
        </p:nvSpPr>
        <p:spPr>
          <a:xfrm>
            <a:off x="8261405" y="0"/>
            <a:ext cx="3930595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cs-CZ" dirty="0" smtClean="0"/>
              <a:t>Add illustrative picture</a:t>
            </a:r>
            <a:r>
              <a:rPr lang="en-US" dirty="0" smtClean="0"/>
              <a:t> </a:t>
            </a:r>
            <a:r>
              <a:rPr lang="cs-CZ" dirty="0" smtClean="0"/>
              <a:t>(in case of informative picture, e.g. graph use different layout)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18997" y="1351847"/>
            <a:ext cx="7419218" cy="639278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Add title</a:t>
            </a:r>
            <a:endParaRPr lang="cs-CZ" dirty="0"/>
          </a:p>
        </p:txBody>
      </p:sp>
      <p:sp>
        <p:nvSpPr>
          <p:cNvPr id="12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6" y="2168659"/>
            <a:ext cx="7419218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cs-CZ" dirty="0" smtClean="0"/>
              <a:t>Add text or object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328531" y="192598"/>
            <a:ext cx="5709683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subtitle or chapter (optional)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02328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0" hasCustomPrompt="1"/>
          </p:nvPr>
        </p:nvSpPr>
        <p:spPr>
          <a:xfrm>
            <a:off x="8261405" y="0"/>
            <a:ext cx="3930595" cy="6858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r>
              <a:rPr lang="cs-CZ" dirty="0" smtClean="0"/>
              <a:t>Add illustrative picture</a:t>
            </a:r>
            <a:r>
              <a:rPr lang="en-US" dirty="0" smtClean="0"/>
              <a:t> </a:t>
            </a:r>
            <a:r>
              <a:rPr lang="cs-CZ" dirty="0" smtClean="0"/>
              <a:t>(in case of informative picture, e.g. graph use different layout)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6" y="1351847"/>
            <a:ext cx="7419218" cy="50376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pPr lvl="0"/>
            <a:r>
              <a:rPr lang="cs-CZ" dirty="0" smtClean="0"/>
              <a:t>Add text or objec</a:t>
            </a:r>
            <a:r>
              <a:rPr lang="en-US" dirty="0" smtClean="0"/>
              <a:t>t (</a:t>
            </a:r>
            <a:r>
              <a:rPr lang="cs-CZ" dirty="0" smtClean="0"/>
              <a:t>with</a:t>
            </a:r>
            <a:r>
              <a:rPr lang="en-US" dirty="0" smtClean="0"/>
              <a:t> no</a:t>
            </a:r>
            <a:r>
              <a:rPr lang="cs-CZ" dirty="0" smtClean="0"/>
              <a:t> title</a:t>
            </a:r>
            <a:r>
              <a:rPr lang="en-US" dirty="0" smtClean="0"/>
              <a:t>)</a:t>
            </a:r>
            <a:endParaRPr lang="cs-CZ" dirty="0" smtClean="0"/>
          </a:p>
          <a:p>
            <a:pPr lvl="0"/>
            <a:endParaRPr lang="en-US" dirty="0" smtClean="0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328531" y="192598"/>
            <a:ext cx="5709683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subtitle or chapter or title, e.g. for big image (optional)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34721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2 text columns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8261404" y="0"/>
            <a:ext cx="3930595" cy="6858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r>
              <a:rPr lang="cs-CZ" dirty="0" smtClean="0"/>
              <a:t>Add illustrative picture</a:t>
            </a:r>
            <a:r>
              <a:rPr lang="en-US" dirty="0" smtClean="0"/>
              <a:t> </a:t>
            </a:r>
            <a:r>
              <a:rPr lang="cs-CZ" dirty="0" smtClean="0"/>
              <a:t>(in case of informative picture, e.g. graph use different layout)</a:t>
            </a:r>
          </a:p>
          <a:p>
            <a:endParaRPr lang="cs-CZ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18996" y="1351847"/>
            <a:ext cx="7397861" cy="639278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Add title</a:t>
            </a:r>
            <a:endParaRPr lang="cs-CZ" dirty="0"/>
          </a:p>
        </p:txBody>
      </p:sp>
      <p:sp>
        <p:nvSpPr>
          <p:cNvPr id="12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7" y="2168659"/>
            <a:ext cx="3551368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cs-CZ" dirty="0" smtClean="0"/>
              <a:t>Add text or object to the first column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idx="13" hasCustomPrompt="1"/>
          </p:nvPr>
        </p:nvSpPr>
        <p:spPr>
          <a:xfrm>
            <a:off x="4465489" y="2168658"/>
            <a:ext cx="3551368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cs-CZ" dirty="0" smtClean="0"/>
              <a:t>Add text or object to the second column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5688326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subtitle or chapter (optional)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362328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ext columns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8261404" y="0"/>
            <a:ext cx="3930595" cy="6858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r>
              <a:rPr lang="cs-CZ" dirty="0" smtClean="0"/>
              <a:t>Add illustrative picture</a:t>
            </a:r>
            <a:r>
              <a:rPr lang="en-US" dirty="0" smtClean="0"/>
              <a:t> </a:t>
            </a:r>
            <a:r>
              <a:rPr lang="cs-CZ" dirty="0" smtClean="0"/>
              <a:t>(in case of informative picture, e.g. graph use different layout)</a:t>
            </a:r>
          </a:p>
          <a:p>
            <a:endParaRPr lang="cs-CZ" dirty="0"/>
          </a:p>
        </p:txBody>
      </p:sp>
      <p:sp>
        <p:nvSpPr>
          <p:cNvPr id="12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7" y="1351847"/>
            <a:ext cx="3551368" cy="50376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pPr lvl="0"/>
            <a:r>
              <a:rPr lang="cs-CZ" dirty="0" smtClean="0"/>
              <a:t>Add text or object to the first colum</a:t>
            </a:r>
            <a:r>
              <a:rPr lang="en-US" dirty="0" smtClean="0"/>
              <a:t>n (</a:t>
            </a:r>
            <a:r>
              <a:rPr lang="cs-CZ" dirty="0" smtClean="0"/>
              <a:t>with</a:t>
            </a:r>
            <a:r>
              <a:rPr lang="en-US" dirty="0" smtClean="0"/>
              <a:t> no</a:t>
            </a:r>
            <a:r>
              <a:rPr lang="cs-CZ" dirty="0" smtClean="0"/>
              <a:t> title</a:t>
            </a:r>
            <a:r>
              <a:rPr lang="en-US" dirty="0" smtClean="0"/>
              <a:t>)</a:t>
            </a:r>
            <a:endParaRPr lang="cs-CZ" dirty="0" smtClean="0"/>
          </a:p>
          <a:p>
            <a:pPr lvl="0"/>
            <a:endParaRPr lang="cs-CZ" dirty="0" smtClean="0"/>
          </a:p>
        </p:txBody>
      </p:sp>
      <p:sp>
        <p:nvSpPr>
          <p:cNvPr id="13" name="Text Placeholder 2"/>
          <p:cNvSpPr>
            <a:spLocks noGrp="1"/>
          </p:cNvSpPr>
          <p:nvPr>
            <p:ph idx="13" hasCustomPrompt="1"/>
          </p:nvPr>
        </p:nvSpPr>
        <p:spPr>
          <a:xfrm>
            <a:off x="4465489" y="1351848"/>
            <a:ext cx="3551368" cy="50376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pPr lvl="0"/>
            <a:r>
              <a:rPr lang="cs-CZ" dirty="0" smtClean="0"/>
              <a:t>Add text or object to the second column</a:t>
            </a:r>
            <a:r>
              <a:rPr lang="en-US" dirty="0" smtClean="0"/>
              <a:t> (</a:t>
            </a:r>
            <a:r>
              <a:rPr lang="cs-CZ" dirty="0" smtClean="0"/>
              <a:t>with</a:t>
            </a:r>
            <a:r>
              <a:rPr lang="en-US" dirty="0" smtClean="0"/>
              <a:t> no</a:t>
            </a:r>
            <a:r>
              <a:rPr lang="cs-CZ" dirty="0" smtClean="0"/>
              <a:t> title</a:t>
            </a:r>
            <a:r>
              <a:rPr lang="en-US" dirty="0" smtClean="0"/>
              <a:t>)</a:t>
            </a:r>
            <a:endParaRPr lang="cs-CZ" dirty="0" smtClean="0"/>
          </a:p>
          <a:p>
            <a:pPr lvl="0"/>
            <a:endParaRPr lang="cs-CZ" dirty="0" smtClean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5688326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subtitle or chapter or title, e.g. for big images (optional)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874977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8996" y="1352826"/>
            <a:ext cx="10944516" cy="6392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 smtClean="0"/>
              <a:t>Add title</a:t>
            </a:r>
            <a:endParaRPr lang="cs-CZ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6" y="0"/>
            <a:ext cx="1560461" cy="709301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18996" y="2168659"/>
            <a:ext cx="10944516" cy="41276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07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1" r:id="rId2"/>
    <p:sldLayoutId id="2147483654" r:id="rId3"/>
    <p:sldLayoutId id="2147483655" r:id="rId4"/>
    <p:sldLayoutId id="2147483656" r:id="rId5"/>
    <p:sldLayoutId id="2147483650" r:id="rId6"/>
    <p:sldLayoutId id="2147483657" r:id="rId7"/>
    <p:sldLayoutId id="2147483652" r:id="rId8"/>
    <p:sldLayoutId id="2147483658" r:id="rId9"/>
    <p:sldLayoutId id="2147483659" r:id="rId10"/>
    <p:sldLayoutId id="2147483649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F05B26"/>
          </a:solidFill>
          <a:latin typeface="+mj-lt"/>
          <a:ea typeface="+mj-ea"/>
          <a:cs typeface="+mj-cs"/>
        </a:defRPr>
      </a:lvl1pPr>
    </p:titleStyle>
    <p:bodyStyle>
      <a:lvl1pPr marL="342900" marR="0" indent="-342900" algn="l" defTabSz="914400" rtl="0" eaLnBrk="1" fontAlgn="auto" latinLnBrk="0" hangingPunct="1">
        <a:lnSpc>
          <a:spcPct val="110000"/>
        </a:lnSpc>
        <a:spcBef>
          <a:spcPts val="0"/>
        </a:spcBef>
        <a:spcAft>
          <a:spcPts val="0"/>
        </a:spcAft>
        <a:buClr>
          <a:srgbClr val="F05B26"/>
        </a:buClr>
        <a:buSzPct val="100000"/>
        <a:buFont typeface="Wingdings" panose="05000000000000000000" pitchFamily="2" charset="2"/>
        <a:buChar char="§"/>
        <a:tabLst/>
        <a:defRPr sz="2000" kern="1200" baseline="0">
          <a:solidFill>
            <a:srgbClr val="262524"/>
          </a:solidFill>
          <a:latin typeface="+mn-lt"/>
          <a:ea typeface="+mn-ea"/>
          <a:cs typeface="+mn-cs"/>
        </a:defRPr>
      </a:lvl1pPr>
      <a:lvl2pPr marL="642938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F05B26"/>
        </a:buClr>
        <a:buSzPct val="100000"/>
        <a:buFont typeface="Wingdings" panose="05000000000000000000" pitchFamily="2" charset="2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3652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F05B26"/>
        </a:buClr>
        <a:buSzPct val="100000"/>
        <a:buFont typeface="Wingdings" panose="05000000000000000000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20002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F05B26"/>
        </a:buClr>
        <a:buSzPct val="10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4574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F05B26"/>
        </a:buClr>
        <a:buSzPct val="100000"/>
        <a:buFont typeface="Wingdings" panose="05000000000000000000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Wingdings" panose="05000000000000000000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deproject.com/Articles/228825/Razor-Helpers-Synta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sp.net/mvc/overview/older-versions-1/views/asp-net-mvc-views-overview-cs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eblogs.asp.net/scottgu/asp-net-mvc-3-layout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odeproject.com/Articles/228825/Razor-Helpers-Syntax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eblogs.asp.net/scottgu/asp-net-mvc-3-layouts-and-sections-with-razor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deproject.com/Articles/698246/ASP-NET-MVC-Special-Views-Partial-View-and-Layout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deproject.com/Articles/228825/Razor-Helpers-Synta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sp.net/mvc/overview/older-versions-1/views/creating-custom-html-helpers-cs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p.net/entity-framework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sdn.microsoft.com/en-us/library/dd901590(VS.95).aspx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p.net/mvc" TargetMode="External"/><Relationship Id="rId7" Type="http://schemas.openxmlformats.org/officeDocument/2006/relationships/hyperlink" Target="http://www.pluralsight.com/courses/entity-framework-6-getting-started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sp.net/mvc/overview/getting-started/getting-started-with-ef-using-mvc/creating-an-entity-framework-data-model-for-an-asp-net-mvc-application" TargetMode="External"/><Relationship Id="rId5" Type="http://schemas.openxmlformats.org/officeDocument/2006/relationships/hyperlink" Target="http://www.pluralsight.com/courses/mvc4" TargetMode="External"/><Relationship Id="rId4" Type="http://schemas.openxmlformats.org/officeDocument/2006/relationships/hyperlink" Target="http://vswebessentials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NuGe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ASP.NET_MVC_Framework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ckoverflow.com/a/20062253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p.net/mvc/overview/older-versions-1/controllers-and-routing/asp-net-mvc-routing-overview-c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Multilayered_architecture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forums.asp.net/t/1448398.asp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sdn.microsoft.com/en-us/library/system.web.mvc.actionresult(v=vs.118).aspx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p.net/mvc/overview/older-versions-1/controllers-and-routing/understanding-action-filters-cs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odeproject.com/Articles/291433/Custom-Action-Method-Selector-in-MVC" TargetMode="External"/><Relationship Id="rId4" Type="http://schemas.openxmlformats.org/officeDocument/2006/relationships/hyperlink" Target="http://www.codeproject.com/Articles/577776/Filters-and-Attributes-in-ASPNET-MVC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Plain_Old_CLR_Object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MVC basics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Petr Svirák</a:t>
            </a:r>
          </a:p>
          <a:p>
            <a:r>
              <a:rPr lang="cs-CZ" dirty="0" smtClean="0"/>
              <a:t>2015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475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Views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i="1" dirty="0" smtClean="0"/>
              <a:t>Views</a:t>
            </a:r>
            <a:r>
              <a:rPr lang="cs-CZ" dirty="0" smtClean="0"/>
              <a:t> folder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cs-CZ" dirty="0" smtClean="0"/>
              <a:t>sub-folders per </a:t>
            </a:r>
            <a:r>
              <a:rPr lang="cs-CZ" i="1" dirty="0" smtClean="0"/>
              <a:t>controller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cs-CZ" i="1" dirty="0" smtClean="0"/>
              <a:t>Shared</a:t>
            </a:r>
            <a:r>
              <a:rPr lang="cs-CZ" dirty="0" smtClean="0"/>
              <a:t> folder common for all controllers</a:t>
            </a:r>
            <a:endParaRPr lang="cs-CZ" i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Razor syntax – combines (native) HTML with (server-based) code in C# </a:t>
            </a:r>
            <a:r>
              <a:rPr lang="cs-CZ" i="1" dirty="0" smtClean="0"/>
              <a:t>[*.cshtml]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Rendering is requested by a </a:t>
            </a:r>
            <a:r>
              <a:rPr lang="cs-CZ" i="1" dirty="0" smtClean="0"/>
              <a:t>Controller</a:t>
            </a:r>
            <a:r>
              <a:rPr lang="cs-CZ" dirty="0" smtClean="0"/>
              <a:t>‘s </a:t>
            </a:r>
            <a:r>
              <a:rPr lang="cs-CZ" i="1" dirty="0" smtClean="0"/>
              <a:t>Action </a:t>
            </a:r>
            <a:r>
              <a:rPr lang="cs-CZ" dirty="0" smtClean="0"/>
              <a:t>that also provides a </a:t>
            </a:r>
            <a:r>
              <a:rPr lang="cs-CZ" i="1" dirty="0" smtClean="0"/>
              <a:t>Model </a:t>
            </a:r>
            <a:r>
              <a:rPr lang="cs-CZ" dirty="0" smtClean="0"/>
              <a:t>to render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Should contain as few code as possible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i="1" dirty="0" smtClean="0"/>
              <a:t>ViewBag </a:t>
            </a:r>
            <a:r>
              <a:rPr lang="cs-CZ" dirty="0" smtClean="0"/>
              <a:t>for carring view-specific data to its partial views and layout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>
              <a:hlinkClick r:id="rId3"/>
            </a:endParaRPr>
          </a:p>
          <a:p>
            <a:r>
              <a:rPr lang="cs-CZ" dirty="0">
                <a:hlinkClick r:id="rId4"/>
              </a:rPr>
              <a:t>http://</a:t>
            </a:r>
            <a:r>
              <a:rPr lang="cs-CZ" dirty="0" smtClean="0">
                <a:hlinkClick r:id="rId4"/>
              </a:rPr>
              <a:t>www.asp.net/mvc/overview/older-versions-1/views/asp-net-mvc-views-overview-cs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MVC basics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28774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Layouts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i="1" dirty="0" smtClean="0"/>
              <a:t>Default: ~/Views/Shared/_Layout.cshtml (set in ~/Views/_ViewStart.cshtml)</a:t>
            </a:r>
            <a:endParaRPr lang="cs-CZ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Master page or template all views are rendered into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cs-CZ" dirty="0" smtClean="0"/>
              <a:t>Contains HTML opening and closing tags, header and menu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Changeble per view by adding: @{ Layout </a:t>
            </a:r>
            <a:r>
              <a:rPr lang="cs-CZ" dirty="0"/>
              <a:t>= "~/Views/Shared</a:t>
            </a:r>
            <a:r>
              <a:rPr lang="cs-CZ" dirty="0" smtClean="0"/>
              <a:t>/_CustomLayout.cshtml"; }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View in question is rendered by </a:t>
            </a:r>
            <a:r>
              <a:rPr lang="cs-CZ" i="1" dirty="0" smtClean="0"/>
              <a:t>RenderBody(…)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Evaluation order: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cs-CZ" dirty="0" smtClean="0"/>
              <a:t>_ViewStart.cshtml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cs-CZ" dirty="0" smtClean="0"/>
              <a:t>&lt;an action view&gt;.cshtml</a:t>
            </a:r>
          </a:p>
          <a:p>
            <a:pPr marL="1708150" lvl="2" indent="-342900">
              <a:buFont typeface="Arial" panose="020B0604020202020204" pitchFamily="34" charset="0"/>
              <a:buChar char="•"/>
            </a:pPr>
            <a:r>
              <a:rPr lang="cs-CZ" dirty="0" smtClean="0"/>
              <a:t>&lt;partial views in order of usage&gt;.cshtml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cs-CZ" dirty="0" smtClean="0"/>
              <a:t>_Layout.cshtml</a:t>
            </a:r>
          </a:p>
          <a:p>
            <a:pPr marL="1708150" lvl="2" indent="-342900">
              <a:buFont typeface="Arial" panose="020B0604020202020204" pitchFamily="34" charset="0"/>
              <a:buChar char="•"/>
            </a:pPr>
            <a:r>
              <a:rPr lang="cs-CZ" dirty="0" smtClean="0"/>
              <a:t>&lt;partial views in order of usege&gt;.cshtml  (e.g. _LoginPartial.cshtml)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>
                <a:hlinkClick r:id="rId3"/>
              </a:rPr>
              <a:t>http</a:t>
            </a:r>
            <a:r>
              <a:rPr lang="cs-CZ" dirty="0">
                <a:hlinkClick r:id="rId3"/>
              </a:rPr>
              <a:t>://</a:t>
            </a:r>
            <a:r>
              <a:rPr lang="cs-CZ" dirty="0" smtClean="0">
                <a:hlinkClick r:id="rId3"/>
              </a:rPr>
              <a:t>weblogs.asp.net/scottgu/asp-net-mvc-3-layouts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>
              <a:hlinkClick r:id="rId4"/>
            </a:endParaRPr>
          </a:p>
          <a:p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MVC basics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64616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Sections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i="1" dirty="0" smtClean="0"/>
              <a:t>RenderSection(…)</a:t>
            </a:r>
            <a:r>
              <a:rPr lang="cs-CZ" dirty="0" smtClean="0"/>
              <a:t> in layout (usually)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Used for view-specific HTML that is not part of body (</a:t>
            </a:r>
            <a:r>
              <a:rPr lang="cs-CZ" i="1" dirty="0" smtClean="0"/>
              <a:t>RenderBody()</a:t>
            </a:r>
            <a:r>
              <a:rPr lang="cs-CZ" dirty="0" smtClean="0"/>
              <a:t>)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cs-CZ" dirty="0" smtClean="0"/>
              <a:t>Side bars, adds, action-specific content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cs-CZ" dirty="0" smtClean="0"/>
              <a:t>Scripts (~/Views/Shared/_Layout.cshtml)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Not required to be defined in all views (usually, </a:t>
            </a:r>
            <a:r>
              <a:rPr lang="cs-CZ" i="1" dirty="0" smtClean="0"/>
              <a:t>required: false</a:t>
            </a:r>
            <a:r>
              <a:rPr lang="cs-CZ" dirty="0" smtClean="0"/>
              <a:t>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  <a:p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weblogs.asp.net/scottgu/asp-net-mvc-3-layouts-and-sections-with-razor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MVC basics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80614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Partial views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i="1" dirty="0" smtClean="0"/>
              <a:t>Html.Partial(…) </a:t>
            </a:r>
            <a:r>
              <a:rPr lang="cs-CZ" dirty="0" smtClean="0"/>
              <a:t>– displays view of given name (no controller/action is called)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i="1" dirty="0" smtClean="0"/>
              <a:t>Html.RenderAction(…) – </a:t>
            </a:r>
            <a:r>
              <a:rPr lang="cs-CZ" dirty="0" smtClean="0"/>
              <a:t>calls a controller‘s action, rendering its result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cs-CZ" dirty="0" smtClean="0"/>
              <a:t>always use </a:t>
            </a:r>
            <a:r>
              <a:rPr lang="cs-CZ" i="1" dirty="0" smtClean="0"/>
              <a:t>PartialViewResult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Usually view name starts with underscore</a:t>
            </a:r>
          </a:p>
          <a:p>
            <a:endParaRPr lang="cs-CZ" dirty="0"/>
          </a:p>
          <a:p>
            <a:endParaRPr lang="cs-CZ" sz="1800" dirty="0" smtClean="0">
              <a:hlinkClick r:id="rId3"/>
            </a:endParaRPr>
          </a:p>
          <a:p>
            <a:endParaRPr lang="cs-CZ" sz="1800" dirty="0">
              <a:hlinkClick r:id="rId3"/>
            </a:endParaRPr>
          </a:p>
          <a:p>
            <a:endParaRPr lang="cs-CZ" sz="1800" dirty="0" smtClean="0">
              <a:hlinkClick r:id="rId3"/>
            </a:endParaRPr>
          </a:p>
          <a:p>
            <a:endParaRPr lang="cs-CZ" sz="1800" dirty="0">
              <a:hlinkClick r:id="rId3"/>
            </a:endParaRPr>
          </a:p>
          <a:p>
            <a:endParaRPr lang="cs-CZ" sz="1800" dirty="0" smtClean="0">
              <a:hlinkClick r:id="rId3"/>
            </a:endParaRPr>
          </a:p>
          <a:p>
            <a:endParaRPr lang="cs-CZ" sz="1800" dirty="0">
              <a:hlinkClick r:id="rId3"/>
            </a:endParaRPr>
          </a:p>
          <a:p>
            <a:endParaRPr lang="cs-CZ" sz="1800" dirty="0" smtClean="0">
              <a:hlinkClick r:id="rId3"/>
            </a:endParaRPr>
          </a:p>
          <a:p>
            <a:r>
              <a:rPr lang="cs-CZ" sz="1800" dirty="0" smtClean="0">
                <a:hlinkClick r:id="rId3"/>
              </a:rPr>
              <a:t>http</a:t>
            </a:r>
            <a:r>
              <a:rPr lang="cs-CZ" sz="1800" dirty="0">
                <a:hlinkClick r:id="rId3"/>
              </a:rPr>
              <a:t>://</a:t>
            </a:r>
            <a:r>
              <a:rPr lang="cs-CZ" sz="1800" dirty="0" smtClean="0">
                <a:hlinkClick r:id="rId3"/>
              </a:rPr>
              <a:t>www.codeproject.com/Articles/698246/ASP-NET-MVC-Special-Views-Partial-View-and-Layout</a:t>
            </a:r>
            <a:endParaRPr lang="cs-CZ" sz="1800" dirty="0" smtClean="0"/>
          </a:p>
          <a:p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MVC basics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53078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View helpers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i="1" dirty="0" smtClean="0"/>
              <a:t>Html </a:t>
            </a:r>
            <a:r>
              <a:rPr lang="cs-CZ" dirty="0" smtClean="0"/>
              <a:t>and </a:t>
            </a:r>
            <a:r>
              <a:rPr lang="cs-CZ" i="1" dirty="0" smtClean="0"/>
              <a:t>Url </a:t>
            </a:r>
            <a:r>
              <a:rPr lang="cs-CZ" dirty="0" smtClean="0"/>
              <a:t>helpers available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cs-CZ" dirty="0" smtClean="0"/>
              <a:t>Methods to create application-specific HTML (e.g. action links/URLs, templated-display/edit, form elements for (model) properties)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cs-CZ" dirty="0" smtClean="0"/>
              <a:t>Good points for extension methods (prefer over @helper syntax)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Keep code under compiler controll, better maintanablity and readability of code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Disposable pattern </a:t>
            </a:r>
            <a:r>
              <a:rPr lang="cs-CZ" dirty="0"/>
              <a:t>→</a:t>
            </a:r>
            <a:r>
              <a:rPr lang="cs-CZ" dirty="0" smtClean="0"/>
              <a:t> tags with inner content (</a:t>
            </a:r>
            <a:r>
              <a:rPr lang="cs-CZ" i="1" dirty="0" smtClean="0"/>
              <a:t>Html.BeginForm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>
                <a:hlinkClick r:id="rId3"/>
              </a:rPr>
              <a:t>http</a:t>
            </a:r>
            <a:r>
              <a:rPr lang="cs-CZ" dirty="0">
                <a:hlinkClick r:id="rId3"/>
              </a:rPr>
              <a:t>://</a:t>
            </a:r>
            <a:r>
              <a:rPr lang="cs-CZ" dirty="0" smtClean="0">
                <a:hlinkClick r:id="rId3"/>
              </a:rPr>
              <a:t>www.codeproject.com/Articles/228825/Razor-Helpers-Syntax</a:t>
            </a:r>
            <a:endParaRPr lang="cs-CZ" dirty="0" smtClean="0"/>
          </a:p>
          <a:p>
            <a:r>
              <a:rPr lang="cs-CZ" dirty="0">
                <a:hlinkClick r:id="rId4"/>
              </a:rPr>
              <a:t>http://</a:t>
            </a:r>
            <a:r>
              <a:rPr lang="cs-CZ" dirty="0" smtClean="0">
                <a:hlinkClick r:id="rId4"/>
              </a:rPr>
              <a:t>www.asp.net/mvc/overview/older-versions-1/views/creating-custom-html-helpers-cs</a:t>
            </a:r>
            <a:endParaRPr lang="cs-CZ" dirty="0" smtClean="0"/>
          </a:p>
          <a:p>
            <a:endParaRPr lang="cs-CZ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MVC basics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57670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EntityFramework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NuGet</a:t>
            </a:r>
            <a:r>
              <a:rPr lang="en-US" dirty="0" smtClean="0"/>
              <a:t> package @ nuget.org</a:t>
            </a:r>
            <a:endParaRPr lang="cs-CZ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Object-relational </a:t>
            </a:r>
            <a:r>
              <a:rPr lang="en-US" dirty="0"/>
              <a:t>mapper </a:t>
            </a:r>
            <a:r>
              <a:rPr lang="en-US" dirty="0" smtClean="0"/>
              <a:t>to </a:t>
            </a:r>
            <a:r>
              <a:rPr lang="en-US" dirty="0"/>
              <a:t>work with relational data using domain-specific </a:t>
            </a:r>
            <a:r>
              <a:rPr lang="en-US" dirty="0" smtClean="0"/>
              <a:t>objects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Eliminates </a:t>
            </a:r>
            <a:r>
              <a:rPr lang="en-US" dirty="0"/>
              <a:t>the need for most of the data-access </a:t>
            </a:r>
            <a:r>
              <a:rPr lang="en-US" dirty="0" smtClean="0"/>
              <a:t>code</a:t>
            </a:r>
            <a:endParaRPr lang="cs-CZ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Code-first or Database-first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Quarable interface to work with DB</a:t>
            </a:r>
            <a:endParaRPr lang="cs-CZ" dirty="0"/>
          </a:p>
          <a:p>
            <a:endParaRPr lang="cs-CZ" dirty="0" smtClean="0">
              <a:hlinkClick r:id="rId3"/>
            </a:endParaRPr>
          </a:p>
          <a:p>
            <a:endParaRPr lang="cs-CZ" dirty="0">
              <a:hlinkClick r:id="rId3"/>
            </a:endParaRPr>
          </a:p>
          <a:p>
            <a:endParaRPr lang="cs-CZ" dirty="0" smtClean="0">
              <a:hlinkClick r:id="rId3"/>
            </a:endParaRPr>
          </a:p>
          <a:p>
            <a:endParaRPr lang="cs-CZ" dirty="0">
              <a:hlinkClick r:id="rId3"/>
            </a:endParaRPr>
          </a:p>
          <a:p>
            <a:endParaRPr lang="en-US" dirty="0" smtClean="0">
              <a:hlinkClick r:id="rId3"/>
            </a:endParaRPr>
          </a:p>
          <a:p>
            <a:endParaRPr lang="en-US" dirty="0">
              <a:hlinkClick r:id="rId3"/>
            </a:endParaRPr>
          </a:p>
          <a:p>
            <a:r>
              <a:rPr lang="cs-CZ" dirty="0" smtClean="0">
                <a:hlinkClick r:id="rId3"/>
              </a:rPr>
              <a:t>http</a:t>
            </a:r>
            <a:r>
              <a:rPr lang="cs-CZ" dirty="0">
                <a:hlinkClick r:id="rId3"/>
              </a:rPr>
              <a:t>://</a:t>
            </a:r>
            <a:r>
              <a:rPr lang="cs-CZ" dirty="0" smtClean="0">
                <a:hlinkClick r:id="rId3"/>
              </a:rPr>
              <a:t>www.asp.net/entity-framework</a:t>
            </a:r>
            <a:endParaRPr lang="en-US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MVC basics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61782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Decorating models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Applied on models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i="1" dirty="0" smtClean="0"/>
              <a:t>System.ComponentModel </a:t>
            </a:r>
            <a:r>
              <a:rPr lang="cs-CZ" dirty="0" smtClean="0"/>
              <a:t>and </a:t>
            </a:r>
            <a:r>
              <a:rPr lang="cs-CZ" i="1" dirty="0" smtClean="0"/>
              <a:t>System.ComponentModel.DataAnnotations </a:t>
            </a:r>
            <a:r>
              <a:rPr lang="cs-CZ" dirty="0" smtClean="0"/>
              <a:t>namespaces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Model-specific constrains or additional meta-information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cs-CZ" dirty="0" smtClean="0"/>
              <a:t>Display, DisplayName, DisplayFormat, </a:t>
            </a:r>
            <a:r>
              <a:rPr lang="cs-CZ" dirty="0"/>
              <a:t>HiddenInput</a:t>
            </a:r>
            <a:r>
              <a:rPr lang="cs-CZ" dirty="0" smtClean="0"/>
              <a:t> – how is a property presented to a user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cs-CZ" dirty="0" smtClean="0"/>
              <a:t>Required, Range, DataType, EnumDataType, Key – property‘s limitations and DB specifications</a:t>
            </a:r>
          </a:p>
          <a:p>
            <a:endParaRPr lang="cs-CZ" dirty="0" smtClean="0">
              <a:hlinkClick r:id="rId3"/>
            </a:endParaRPr>
          </a:p>
          <a:p>
            <a:endParaRPr lang="cs-CZ" dirty="0">
              <a:hlinkClick r:id="rId3"/>
            </a:endParaRPr>
          </a:p>
          <a:p>
            <a:endParaRPr lang="cs-CZ" dirty="0" smtClean="0">
              <a:hlinkClick r:id="rId3"/>
            </a:endParaRPr>
          </a:p>
          <a:p>
            <a:endParaRPr lang="cs-CZ" dirty="0">
              <a:hlinkClick r:id="rId3"/>
            </a:endParaRPr>
          </a:p>
          <a:p>
            <a:endParaRPr lang="cs-CZ" dirty="0" smtClean="0">
              <a:hlinkClick r:id="rId3"/>
            </a:endParaRPr>
          </a:p>
          <a:p>
            <a:r>
              <a:rPr lang="cs-CZ" dirty="0">
                <a:hlinkClick r:id="rId3"/>
              </a:rPr>
              <a:t>http://www.asp.net/mvc/overview/older-versions/mvc-music-store/mvc-music-store-part-6</a:t>
            </a:r>
          </a:p>
          <a:p>
            <a:r>
              <a:rPr lang="cs-CZ" dirty="0" smtClean="0">
                <a:hlinkClick r:id="rId3"/>
              </a:rPr>
              <a:t>https</a:t>
            </a:r>
            <a:r>
              <a:rPr lang="cs-CZ" dirty="0">
                <a:hlinkClick r:id="rId3"/>
              </a:rPr>
              <a:t>://msdn.microsoft.com/en-us/library/dd901590(VS.95).</a:t>
            </a:r>
            <a:r>
              <a:rPr lang="cs-CZ" dirty="0" smtClean="0">
                <a:hlinkClick r:id="rId3"/>
              </a:rPr>
              <a:t>aspx</a:t>
            </a:r>
            <a:endParaRPr lang="cs-CZ" dirty="0" smtClean="0"/>
          </a:p>
          <a:p>
            <a:endParaRPr lang="cs-CZ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MVC basics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47033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Voluntary homework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Download </a:t>
            </a:r>
            <a:r>
              <a:rPr lang="cs-CZ" i="1" dirty="0"/>
              <a:t>Games</a:t>
            </a:r>
            <a:r>
              <a:rPr lang="cs-CZ" dirty="0"/>
              <a:t> web application from study materials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Create async </a:t>
            </a:r>
            <a:r>
              <a:rPr lang="cs-CZ" i="1" dirty="0"/>
              <a:t>Studios</a:t>
            </a:r>
            <a:r>
              <a:rPr lang="cs-CZ" dirty="0"/>
              <a:t> controller by hand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Create view model for each action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cs-CZ" dirty="0"/>
              <a:t>Decorate it with </a:t>
            </a:r>
            <a:r>
              <a:rPr lang="cs-CZ" i="1" dirty="0"/>
              <a:t>DisplayName</a:t>
            </a:r>
            <a:r>
              <a:rPr lang="cs-CZ" dirty="0"/>
              <a:t> and </a:t>
            </a:r>
            <a:r>
              <a:rPr lang="cs-CZ" i="1" dirty="0"/>
              <a:t>DisplayFormat</a:t>
            </a:r>
            <a:r>
              <a:rPr lang="cs-CZ" dirty="0"/>
              <a:t> (where applicable) attributes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cs-CZ" dirty="0"/>
              <a:t>Use </a:t>
            </a:r>
            <a:r>
              <a:rPr lang="cs-CZ" i="1" dirty="0" err="1"/>
              <a:t>Range</a:t>
            </a:r>
            <a:r>
              <a:rPr lang="cs-CZ" dirty="0"/>
              <a:t> </a:t>
            </a:r>
            <a:r>
              <a:rPr lang="cs-CZ" dirty="0" err="1"/>
              <a:t>attribute</a:t>
            </a:r>
            <a:r>
              <a:rPr lang="cs-CZ" dirty="0"/>
              <a:t> on FoundationYear property (in a </a:t>
            </a:r>
            <a:r>
              <a:rPr lang="cs-CZ" dirty="0" err="1"/>
              <a:t>view</a:t>
            </a:r>
            <a:r>
              <a:rPr lang="cs-CZ" dirty="0"/>
              <a:t> model, </a:t>
            </a:r>
            <a:r>
              <a:rPr lang="cs-CZ" dirty="0" err="1"/>
              <a:t>different</a:t>
            </a:r>
            <a:r>
              <a:rPr lang="cs-CZ" dirty="0"/>
              <a:t> range)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Make a </a:t>
            </a:r>
            <a:r>
              <a:rPr lang="cs-CZ" i="1" dirty="0"/>
              <a:t>Studio</a:t>
            </a:r>
            <a:r>
              <a:rPr lang="cs-CZ" dirty="0"/>
              <a:t> dropdown list in </a:t>
            </a:r>
            <a:r>
              <a:rPr lang="cs-CZ" i="1" dirty="0"/>
              <a:t>Create</a:t>
            </a:r>
            <a:r>
              <a:rPr lang="cs-CZ" dirty="0"/>
              <a:t> view for the </a:t>
            </a:r>
            <a:r>
              <a:rPr lang="cs-CZ" i="1" dirty="0"/>
              <a:t>Create</a:t>
            </a:r>
            <a:r>
              <a:rPr lang="cs-CZ" dirty="0"/>
              <a:t> action of </a:t>
            </a:r>
            <a:r>
              <a:rPr lang="cs-CZ" i="1" dirty="0"/>
              <a:t>GamesController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cs-CZ" dirty="0"/>
              <a:t>Pass the existing studios to the model for </a:t>
            </a:r>
            <a:r>
              <a:rPr lang="cs-CZ" i="1" dirty="0"/>
              <a:t>Edit</a:t>
            </a:r>
            <a:r>
              <a:rPr lang="cs-CZ" dirty="0"/>
              <a:t> action</a:t>
            </a:r>
          </a:p>
          <a:p>
            <a:pPr marL="1708150" lvl="2" indent="-342900">
              <a:buFont typeface="Arial" panose="020B0604020202020204" pitchFamily="34" charset="0"/>
              <a:buChar char="•"/>
            </a:pPr>
            <a:r>
              <a:rPr lang="cs-CZ" dirty="0"/>
              <a:t>Preferably transform collection of studios to a collection of </a:t>
            </a:r>
            <a:r>
              <a:rPr lang="cs-CZ" i="1" dirty="0"/>
              <a:t>SelectListItem </a:t>
            </a:r>
            <a:r>
              <a:rPr lang="cs-CZ" dirty="0"/>
              <a:t>first</a:t>
            </a:r>
          </a:p>
          <a:p>
            <a:pPr marL="1708150" lvl="2" indent="-342900">
              <a:buFont typeface="Arial" panose="020B0604020202020204" pitchFamily="34" charset="0"/>
              <a:buChar char="•"/>
            </a:pPr>
            <a:r>
              <a:rPr lang="cs-CZ" dirty="0"/>
              <a:t>Solve out problem with user entering invalid data and re-entering </a:t>
            </a:r>
            <a:r>
              <a:rPr lang="cs-CZ" i="1" dirty="0"/>
              <a:t>Edit </a:t>
            </a:r>
            <a:r>
              <a:rPr lang="cs-CZ" dirty="0"/>
              <a:t>view (from the post action)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cs-CZ" dirty="0"/>
              <a:t>Make it so no new game can be created without an existing studio selected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MVC basics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78494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Resources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05B26"/>
                </a:solidFill>
              </a:rPr>
              <a:t>MVC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www.asp.net/mvc</a:t>
            </a:r>
            <a:endParaRPr lang="cs-CZ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hlinkClick r:id="rId4"/>
              </a:rPr>
              <a:t>http://vswebessentials.com</a:t>
            </a:r>
            <a:r>
              <a:rPr lang="cs-CZ" dirty="0" smtClean="0">
                <a:hlinkClick r:id="rId4"/>
              </a:rPr>
              <a:t>/</a:t>
            </a:r>
            <a:endParaRPr lang="cs-CZ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mtClean="0">
                <a:hlinkClick r:id="rId5"/>
              </a:rPr>
              <a:t>http</a:t>
            </a:r>
            <a:r>
              <a:rPr lang="cs-CZ" dirty="0">
                <a:hlinkClick r:id="rId5"/>
              </a:rPr>
              <a:t>://</a:t>
            </a:r>
            <a:r>
              <a:rPr lang="cs-CZ" dirty="0" smtClean="0">
                <a:hlinkClick r:id="rId5"/>
              </a:rPr>
              <a:t>www.pluralsight.com/courses/mvc4</a:t>
            </a:r>
            <a:endParaRPr lang="cs-CZ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 smtClean="0"/>
          </a:p>
          <a:p>
            <a:r>
              <a:rPr lang="cs-CZ" b="1" dirty="0" smtClean="0">
                <a:solidFill>
                  <a:srgbClr val="F05B26"/>
                </a:solidFill>
              </a:rPr>
              <a:t>EF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hlinkClick r:id="rId6"/>
              </a:rPr>
              <a:t>http://</a:t>
            </a:r>
            <a:r>
              <a:rPr lang="cs-CZ" dirty="0" smtClean="0">
                <a:hlinkClick r:id="rId6"/>
              </a:rPr>
              <a:t>www.asp.net/mvc/overview/getting-started/getting-started-with-ef-using-mvc/creating-an-entity-framework-data-model-for-an-asp-net-mvc-application</a:t>
            </a:r>
            <a:endParaRPr lang="cs-CZ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hlinkClick r:id="rId7"/>
              </a:rPr>
              <a:t>http://</a:t>
            </a:r>
            <a:r>
              <a:rPr lang="cs-CZ" dirty="0" smtClean="0">
                <a:hlinkClick r:id="rId7"/>
              </a:rPr>
              <a:t>www.pluralsight.com/courses/entity-framework-6-getting-started</a:t>
            </a:r>
            <a:endParaRPr lang="cs-CZ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MVC basics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6527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NuGets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Package manager in Visual Studio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cs-CZ" dirty="0" smtClean="0"/>
              <a:t>3rd-party DLL dependencies in a project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cs-CZ" dirty="0" smtClean="0"/>
              <a:t>Easy to add/update/remove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Use either UI (Right click on project → Manager NuGet packages) or console (Tools → NuGet Package Manager → Package Management Console)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Always check the license prior usage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 smtClean="0"/>
          </a:p>
          <a:p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en.wikipedia.org/wiki/NuGet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MVC basics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486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MVC Pattern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995" y="2155959"/>
            <a:ext cx="6454905" cy="422084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 smtClean="0"/>
              <a:t>M</a:t>
            </a:r>
            <a:r>
              <a:rPr lang="cs-CZ" dirty="0" smtClean="0"/>
              <a:t>odel-</a:t>
            </a:r>
            <a:r>
              <a:rPr lang="cs-CZ" b="1" dirty="0" smtClean="0"/>
              <a:t>V</a:t>
            </a:r>
            <a:r>
              <a:rPr lang="cs-CZ" dirty="0" smtClean="0"/>
              <a:t>iew-</a:t>
            </a:r>
            <a:r>
              <a:rPr lang="cs-CZ" b="1" dirty="0" smtClean="0"/>
              <a:t>C</a:t>
            </a:r>
            <a:r>
              <a:rPr lang="cs-CZ" dirty="0" smtClean="0"/>
              <a:t>ontroller architectural pattern for user-interface design (1970 – 1980)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Ruby on Rails, ASP.NET MVC, Spring MVC,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 smtClean="0"/>
          </a:p>
          <a:p>
            <a:r>
              <a:rPr lang="cs-CZ" b="1" dirty="0">
                <a:solidFill>
                  <a:srgbClr val="F05B26"/>
                </a:solidFill>
              </a:rPr>
              <a:t>Model</a:t>
            </a:r>
            <a:r>
              <a:rPr lang="cs-CZ" dirty="0" smtClean="0"/>
              <a:t> – state of an aspect of the application</a:t>
            </a:r>
          </a:p>
          <a:p>
            <a:r>
              <a:rPr lang="cs-CZ" b="1" dirty="0">
                <a:solidFill>
                  <a:srgbClr val="F05B26"/>
                </a:solidFill>
              </a:rPr>
              <a:t>View </a:t>
            </a:r>
            <a:r>
              <a:rPr lang="cs-CZ" dirty="0" smtClean="0"/>
              <a:t>– displays user interface using provided model</a:t>
            </a:r>
          </a:p>
          <a:p>
            <a:r>
              <a:rPr lang="cs-CZ" b="1" dirty="0" smtClean="0">
                <a:solidFill>
                  <a:srgbClr val="F05B26"/>
                </a:solidFill>
              </a:rPr>
              <a:t>Controller</a:t>
            </a:r>
            <a:r>
              <a:rPr lang="cs-CZ" dirty="0" smtClean="0"/>
              <a:t> – handles user interaction by amending model and passing it to a view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>
                <a:hlinkClick r:id="rId3"/>
              </a:rPr>
              <a:t>https://en.wikipedia.org/wiki/ASP.NET_MVC_Framework</a:t>
            </a:r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MVC basics</a:t>
            </a:r>
            <a:endParaRPr lang="cs-CZ" dirty="0"/>
          </a:p>
        </p:txBody>
      </p:sp>
      <p:pic>
        <p:nvPicPr>
          <p:cNvPr id="1026" name="Picture 2" descr="File:MVC-Process.sv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3900" y="1138056"/>
            <a:ext cx="4762500" cy="523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180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MVC web application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995" y="2181359"/>
            <a:ext cx="10944517" cy="4220847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Application run in IIS (express)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i="1" dirty="0" smtClean="0"/>
              <a:t>Global.asax(.cs) </a:t>
            </a:r>
            <a:r>
              <a:rPr lang="cs-CZ" dirty="0"/>
              <a:t>– </a:t>
            </a:r>
            <a:r>
              <a:rPr lang="cs-CZ" dirty="0" smtClean="0"/>
              <a:t>entry point for (any) ASP.NET application.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cs-CZ" dirty="0" smtClean="0"/>
              <a:t>application-level </a:t>
            </a:r>
            <a:r>
              <a:rPr lang="cs-CZ" dirty="0"/>
              <a:t>and session-level </a:t>
            </a:r>
            <a:r>
              <a:rPr lang="cs-CZ" dirty="0" smtClean="0"/>
              <a:t>events (Application_Start, Application_End, Session_Start, Session_End, …)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cs-CZ" dirty="0" smtClean="0"/>
              <a:t>By default: routes, areas, filters and bundles registration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i="1" dirty="0" smtClean="0"/>
              <a:t>Startup.cs</a:t>
            </a:r>
            <a:r>
              <a:rPr lang="cs-CZ" dirty="0" smtClean="0"/>
              <a:t> – entry point for the Katana (Owin implementation) run in IIS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cs-CZ" dirty="0" smtClean="0"/>
              <a:t>Allows Owin modules configuration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cs-CZ" dirty="0" smtClean="0"/>
              <a:t>By default: authentication configuration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web.config – </a:t>
            </a:r>
            <a:r>
              <a:rPr lang="en-US" dirty="0" smtClean="0"/>
              <a:t>main </a:t>
            </a:r>
            <a:r>
              <a:rPr lang="en-US" dirty="0"/>
              <a:t>settings and configuration file </a:t>
            </a:r>
            <a:r>
              <a:rPr lang="cs-CZ" dirty="0" smtClean="0"/>
              <a:t>for </a:t>
            </a:r>
            <a:r>
              <a:rPr lang="en-US" dirty="0" smtClean="0"/>
              <a:t>web </a:t>
            </a:r>
            <a:r>
              <a:rPr lang="cs-CZ" dirty="0" smtClean="0"/>
              <a:t>application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cs-CZ" dirty="0" smtClean="0"/>
              <a:t>Should contain DB connection string(s), application setting keys, assembly bindings, …</a:t>
            </a:r>
          </a:p>
          <a:p>
            <a:endParaRPr lang="cs-CZ" dirty="0" smtClean="0">
              <a:hlinkClick r:id="rId3"/>
            </a:endParaRPr>
          </a:p>
          <a:p>
            <a:r>
              <a:rPr lang="cs-CZ" dirty="0" smtClean="0">
                <a:hlinkClick r:id="rId3"/>
              </a:rPr>
              <a:t>http</a:t>
            </a:r>
            <a:r>
              <a:rPr lang="cs-CZ" dirty="0">
                <a:hlinkClick r:id="rId3"/>
              </a:rPr>
              <a:t>://</a:t>
            </a:r>
            <a:r>
              <a:rPr lang="cs-CZ" dirty="0" smtClean="0">
                <a:hlinkClick r:id="rId3"/>
              </a:rPr>
              <a:t>stackoverflow.com/a/20062253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MVC basics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322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Routing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995" y="2181359"/>
            <a:ext cx="10944517" cy="4220847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i="1" dirty="0" smtClean="0"/>
              <a:t>~/AppStart/RouteConfig.cs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Defines how user request translated to a controller and its action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cs-CZ" dirty="0" smtClean="0"/>
              <a:t>sufix Controller is removed (for routing)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cs-CZ" dirty="0" smtClean="0"/>
              <a:t>additional route parameters might be optional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Default route: “{controller</a:t>
            </a:r>
            <a:r>
              <a:rPr lang="cs-CZ" dirty="0"/>
              <a:t>}/{action}/{id</a:t>
            </a:r>
            <a:r>
              <a:rPr lang="cs-CZ" dirty="0" smtClean="0"/>
              <a:t>}“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cs-CZ" dirty="0" smtClean="0"/>
              <a:t>{controllor} is placeholder for a class in Controllers folder (inheriting from Controller class)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cs-CZ" dirty="0" smtClean="0"/>
              <a:t>{action} is placeholder for the controller‘s public method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cs-CZ" dirty="0" smtClean="0"/>
              <a:t>{id} is placeholder for optional parameter carying object identifier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cs-CZ" dirty="0" smtClean="0"/>
              <a:t>Example: </a:t>
            </a:r>
            <a:r>
              <a:rPr lang="cs-CZ" dirty="0"/>
              <a:t>“</a:t>
            </a:r>
            <a:r>
              <a:rPr lang="cs-CZ" dirty="0" smtClean="0"/>
              <a:t>/Home/Detail/3“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 smtClean="0"/>
          </a:p>
          <a:p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www.asp.net/mvc/overview/older-versions-1/controllers-and-routing/asp-net-mvc-routing-overview-cs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MVC basics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393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Controllers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995" y="2181359"/>
            <a:ext cx="10944517" cy="422084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i="1" dirty="0" smtClean="0"/>
              <a:t>Controllers</a:t>
            </a:r>
            <a:r>
              <a:rPr lang="cs-CZ" dirty="0" smtClean="0"/>
              <a:t> folder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Scope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cs-CZ" dirty="0" smtClean="0"/>
              <a:t>Each resource/entity is managed by a single controller </a:t>
            </a:r>
            <a:r>
              <a:rPr lang="cs-CZ" b="1" dirty="0" smtClean="0">
                <a:solidFill>
                  <a:srgbClr val="F05B26"/>
                </a:solidFill>
              </a:rPr>
              <a:t>[up to middle-size </a:t>
            </a:r>
            <a:r>
              <a:rPr lang="cs-CZ" b="1" dirty="0">
                <a:solidFill>
                  <a:srgbClr val="F05B26"/>
                </a:solidFill>
              </a:rPr>
              <a:t>applications]</a:t>
            </a:r>
            <a:endParaRPr lang="cs-CZ" dirty="0" smtClean="0"/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cs-CZ" dirty="0" smtClean="0"/>
              <a:t>Each operation has a single controller </a:t>
            </a:r>
            <a:r>
              <a:rPr lang="cs-CZ" b="1" dirty="0" smtClean="0">
                <a:solidFill>
                  <a:srgbClr val="F05B26"/>
                </a:solidFill>
              </a:rPr>
              <a:t>[complex </a:t>
            </a:r>
            <a:r>
              <a:rPr lang="cs-CZ" b="1" dirty="0">
                <a:solidFill>
                  <a:srgbClr val="F05B26"/>
                </a:solidFill>
              </a:rPr>
              <a:t>application]</a:t>
            </a:r>
            <a:endParaRPr lang="cs-CZ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Should NOT contain business logic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New instance for each HTTP request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 smtClean="0"/>
          </a:p>
          <a:p>
            <a:r>
              <a:rPr lang="cs-CZ" dirty="0" smtClean="0">
                <a:hlinkClick r:id="rId3"/>
              </a:rPr>
              <a:t>https</a:t>
            </a:r>
            <a:r>
              <a:rPr lang="cs-CZ" dirty="0">
                <a:hlinkClick r:id="rId3"/>
              </a:rPr>
              <a:t>://en.wikipedia.org/wiki/Multilayered_architecture</a:t>
            </a:r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MVC basics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779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Actions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995" y="2181359"/>
            <a:ext cx="10944517" cy="4220847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Public method of a controller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Any result is sent back to the user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cs-CZ" dirty="0" smtClean="0"/>
              <a:t>even void methods are called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i="1" dirty="0" smtClean="0"/>
              <a:t>ModelState</a:t>
            </a:r>
            <a:r>
              <a:rPr lang="cs-CZ" dirty="0" smtClean="0"/>
              <a:t> property – to validate model and/or report additional errors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Use most strict </a:t>
            </a:r>
            <a:r>
              <a:rPr lang="cs-CZ" i="1" dirty="0" smtClean="0"/>
              <a:t>*Result</a:t>
            </a:r>
            <a:r>
              <a:rPr lang="cs-CZ" dirty="0" smtClean="0"/>
              <a:t> available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cs-CZ" dirty="0" smtClean="0"/>
              <a:t> </a:t>
            </a:r>
            <a:r>
              <a:rPr lang="cs-CZ" i="1" dirty="0" smtClean="0"/>
              <a:t>ViewResult</a:t>
            </a:r>
            <a:r>
              <a:rPr lang="cs-CZ" dirty="0" smtClean="0"/>
              <a:t> vs. </a:t>
            </a:r>
            <a:r>
              <a:rPr lang="cs-CZ" i="1" dirty="0" smtClean="0"/>
              <a:t>JsonResult</a:t>
            </a:r>
            <a:r>
              <a:rPr lang="cs-CZ" dirty="0" smtClean="0"/>
              <a:t> vs. </a:t>
            </a:r>
            <a:r>
              <a:rPr lang="cs-CZ" i="1" dirty="0" smtClean="0"/>
              <a:t>RedirectResult</a:t>
            </a:r>
            <a:r>
              <a:rPr lang="cs-CZ" dirty="0" smtClean="0"/>
              <a:t> vs. </a:t>
            </a:r>
            <a:r>
              <a:rPr lang="cs-CZ" i="1" dirty="0" smtClean="0"/>
              <a:t>ActionResult</a:t>
            </a:r>
            <a:r>
              <a:rPr lang="cs-CZ" dirty="0" smtClean="0"/>
              <a:t>...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endParaRPr lang="cs-CZ" i="1" dirty="0" smtClean="0"/>
          </a:p>
          <a:p>
            <a:endParaRPr lang="cs-CZ" i="1" dirty="0" smtClean="0">
              <a:hlinkClick r:id="rId3"/>
            </a:endParaRPr>
          </a:p>
          <a:p>
            <a:endParaRPr lang="cs-CZ" i="1" dirty="0">
              <a:hlinkClick r:id="rId3"/>
            </a:endParaRPr>
          </a:p>
          <a:p>
            <a:endParaRPr lang="cs-CZ" i="1" dirty="0" smtClean="0">
              <a:hlinkClick r:id="rId3"/>
            </a:endParaRPr>
          </a:p>
          <a:p>
            <a:r>
              <a:rPr lang="cs-CZ" i="1" dirty="0" smtClean="0">
                <a:hlinkClick r:id="rId3"/>
              </a:rPr>
              <a:t>http</a:t>
            </a:r>
            <a:r>
              <a:rPr lang="cs-CZ" i="1" dirty="0">
                <a:hlinkClick r:id="rId3"/>
              </a:rPr>
              <a:t>://</a:t>
            </a:r>
            <a:r>
              <a:rPr lang="cs-CZ" i="1" dirty="0" smtClean="0">
                <a:hlinkClick r:id="rId3"/>
              </a:rPr>
              <a:t>forums.asp.net/t/1448398.aspx</a:t>
            </a:r>
            <a:endParaRPr lang="cs-CZ" i="1" dirty="0" smtClean="0"/>
          </a:p>
          <a:p>
            <a:r>
              <a:rPr lang="cs-CZ" i="1" dirty="0">
                <a:hlinkClick r:id="rId4"/>
              </a:rPr>
              <a:t>https://msdn.microsoft.com/en-us/library/system.web.mvc.actionresult(v=vs.118).</a:t>
            </a:r>
            <a:r>
              <a:rPr lang="cs-CZ" i="1" dirty="0" smtClean="0">
                <a:hlinkClick r:id="rId4"/>
              </a:rPr>
              <a:t>aspx</a:t>
            </a:r>
            <a:endParaRPr lang="cs-CZ" i="1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MVC basics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652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Selectors and Filters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995" y="2181359"/>
            <a:ext cx="10944517" cy="422084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Attributes applied on </a:t>
            </a:r>
            <a:r>
              <a:rPr lang="cs-CZ" i="1" dirty="0" smtClean="0"/>
              <a:t>Controller</a:t>
            </a:r>
            <a:r>
              <a:rPr lang="cs-CZ" dirty="0" smtClean="0"/>
              <a:t> or </a:t>
            </a:r>
            <a:r>
              <a:rPr lang="cs-CZ" i="1" dirty="0" smtClean="0"/>
              <a:t>Action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Selectors influence which method is invoked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cs-CZ" dirty="0" smtClean="0"/>
              <a:t>ActionName, AcceptVerb…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Filters modify the way an action(s) are executed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cs-CZ" dirty="0" smtClean="0"/>
              <a:t>Authorize, HandleError, OutputCache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sz="1800" i="1" dirty="0">
                <a:hlinkClick r:id="rId3"/>
              </a:rPr>
              <a:t>http://</a:t>
            </a:r>
            <a:r>
              <a:rPr lang="cs-CZ" sz="1800" i="1" dirty="0" smtClean="0">
                <a:hlinkClick r:id="rId3"/>
              </a:rPr>
              <a:t>www.asp.net/mvc/overview/older-versions-1/controllers-and-routing/understanding-action-filters-cs</a:t>
            </a:r>
            <a:endParaRPr lang="cs-CZ" sz="1800" i="1" dirty="0" smtClean="0"/>
          </a:p>
          <a:p>
            <a:r>
              <a:rPr lang="cs-CZ" sz="1800" i="1" dirty="0">
                <a:hlinkClick r:id="rId4"/>
              </a:rPr>
              <a:t>http://</a:t>
            </a:r>
            <a:r>
              <a:rPr lang="cs-CZ" sz="1800" i="1" dirty="0" smtClean="0">
                <a:hlinkClick r:id="rId4"/>
              </a:rPr>
              <a:t>www.codeproject.com/Articles/577776/Filters-and-Attributes-in-ASPNET-MVC</a:t>
            </a:r>
            <a:endParaRPr lang="cs-CZ" sz="1800" i="1" dirty="0" smtClean="0"/>
          </a:p>
          <a:p>
            <a:r>
              <a:rPr lang="cs-CZ" sz="1800" i="1" dirty="0">
                <a:hlinkClick r:id="rId5"/>
              </a:rPr>
              <a:t>http://</a:t>
            </a:r>
            <a:r>
              <a:rPr lang="cs-CZ" sz="1800" i="1" dirty="0" smtClean="0">
                <a:hlinkClick r:id="rId5"/>
              </a:rPr>
              <a:t>www.codeproject.com/Articles/291433/Custom-Action-Method-Selector-in-MVC</a:t>
            </a:r>
            <a:endParaRPr lang="cs-CZ" sz="1800" i="1" dirty="0" smtClean="0"/>
          </a:p>
          <a:p>
            <a:endParaRPr lang="cs-CZ" i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MVC basics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6980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Models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i="1" dirty="0" smtClean="0"/>
              <a:t>Models</a:t>
            </a:r>
            <a:r>
              <a:rPr lang="cs-CZ" dirty="0" smtClean="0"/>
              <a:t> folder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Represent state of a particuallar aspect of the application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Each controller should have a sub-folder for its models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cs-CZ" dirty="0" smtClean="0"/>
              <a:t>Models are usually named by corresponding Actions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Always prefer strongly-typed model to a </a:t>
            </a:r>
            <a:r>
              <a:rPr lang="cs-CZ" i="1" dirty="0" smtClean="0"/>
              <a:t>ViewBag </a:t>
            </a:r>
            <a:r>
              <a:rPr lang="cs-CZ" dirty="0" smtClean="0"/>
              <a:t>or </a:t>
            </a:r>
            <a:r>
              <a:rPr lang="cs-CZ" i="1" dirty="0" smtClean="0"/>
              <a:t>ViewData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i="1" dirty="0" smtClean="0"/>
              <a:t>Models should be POCO objects without any business logic</a:t>
            </a:r>
          </a:p>
          <a:p>
            <a:endParaRPr lang="cs-CZ" i="1" dirty="0" smtClean="0">
              <a:hlinkClick r:id="rId3"/>
            </a:endParaRPr>
          </a:p>
          <a:p>
            <a:endParaRPr lang="cs-CZ" i="1" dirty="0">
              <a:hlinkClick r:id="rId3"/>
            </a:endParaRPr>
          </a:p>
          <a:p>
            <a:endParaRPr lang="cs-CZ" i="1" dirty="0" smtClean="0">
              <a:hlinkClick r:id="rId3"/>
            </a:endParaRPr>
          </a:p>
          <a:p>
            <a:endParaRPr lang="cs-CZ" i="1" dirty="0">
              <a:hlinkClick r:id="rId3"/>
            </a:endParaRPr>
          </a:p>
          <a:p>
            <a:endParaRPr lang="cs-CZ" i="1" dirty="0" smtClean="0">
              <a:hlinkClick r:id="rId3"/>
            </a:endParaRPr>
          </a:p>
          <a:p>
            <a:r>
              <a:rPr lang="cs-CZ" i="1" dirty="0" smtClean="0">
                <a:hlinkClick r:id="rId3"/>
              </a:rPr>
              <a:t>https</a:t>
            </a:r>
            <a:r>
              <a:rPr lang="cs-CZ" i="1" dirty="0">
                <a:hlinkClick r:id="rId3"/>
              </a:rPr>
              <a:t>://</a:t>
            </a:r>
            <a:r>
              <a:rPr lang="cs-CZ" i="1" dirty="0" smtClean="0">
                <a:hlinkClick r:id="rId3"/>
              </a:rPr>
              <a:t>en.wikipedia.org/wiki/Plain_Old_CLR_Object</a:t>
            </a:r>
            <a:endParaRPr lang="cs-CZ" i="1" dirty="0" smtClean="0"/>
          </a:p>
          <a:p>
            <a:endParaRPr lang="cs-CZ" i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MVC basics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66035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2443</TotalTime>
  <Words>1589</Words>
  <Application>Microsoft Office PowerPoint</Application>
  <PresentationFormat>Widescreen</PresentationFormat>
  <Paragraphs>327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Segoe UI</vt:lpstr>
      <vt:lpstr>Wingdings</vt:lpstr>
      <vt:lpstr>Office Theme</vt:lpstr>
      <vt:lpstr>MVC basics</vt:lpstr>
      <vt:lpstr>NuGets</vt:lpstr>
      <vt:lpstr>MVC Pattern</vt:lpstr>
      <vt:lpstr>MVC web application</vt:lpstr>
      <vt:lpstr>Routing</vt:lpstr>
      <vt:lpstr>Controllers</vt:lpstr>
      <vt:lpstr>Actions</vt:lpstr>
      <vt:lpstr>Selectors and Filters</vt:lpstr>
      <vt:lpstr>Models</vt:lpstr>
      <vt:lpstr>Views</vt:lpstr>
      <vt:lpstr>Layouts</vt:lpstr>
      <vt:lpstr>Sections</vt:lpstr>
      <vt:lpstr>Partial views</vt:lpstr>
      <vt:lpstr>View helpers</vt:lpstr>
      <vt:lpstr>EntityFramework</vt:lpstr>
      <vt:lpstr>Decorating models</vt:lpstr>
      <vt:lpstr>Voluntary homework</vt:lpstr>
      <vt:lpstr>Resources</vt:lpstr>
    </vt:vector>
  </TitlesOfParts>
  <Company>Kentico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Matej Kvasnovsky</dc:creator>
  <cp:lastModifiedBy>Slavomír Moroz</cp:lastModifiedBy>
  <cp:revision>177</cp:revision>
  <dcterms:created xsi:type="dcterms:W3CDTF">2014-12-29T13:43:23Z</dcterms:created>
  <dcterms:modified xsi:type="dcterms:W3CDTF">2015-09-30T07:10:42Z</dcterms:modified>
</cp:coreProperties>
</file>