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279" r:id="rId4"/>
    <p:sldId id="291" r:id="rId5"/>
    <p:sldId id="272" r:id="rId6"/>
    <p:sldId id="281" r:id="rId7"/>
    <p:sldId id="282" r:id="rId8"/>
    <p:sldId id="283" r:id="rId9"/>
    <p:sldId id="292" r:id="rId10"/>
    <p:sldId id="293" r:id="rId11"/>
    <p:sldId id="275" r:id="rId12"/>
    <p:sldId id="294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5B26"/>
    <a:srgbClr val="A3A2A2"/>
    <a:srgbClr val="262524"/>
    <a:srgbClr val="59C5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78" autoAdjust="0"/>
    <p:restoredTop sz="83362" autoAdjust="0"/>
  </p:normalViewPr>
  <p:slideViewPr>
    <p:cSldViewPr snapToGrid="0">
      <p:cViewPr varScale="1">
        <p:scale>
          <a:sx n="65" d="100"/>
          <a:sy n="65" d="100"/>
        </p:scale>
        <p:origin x="102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329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1AE80-542F-45BD-8762-11343D5B4444}" type="datetimeFigureOut">
              <a:rPr lang="cs-CZ" smtClean="0"/>
              <a:t>4. 10. 2015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6134D-2A8E-4C34-93E9-CBBCBC3E8C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8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AD013-4C05-4B85-AC4F-3150E3C875D3}" type="datetimeFigureOut">
              <a:rPr lang="cs-CZ" smtClean="0"/>
              <a:t>4. 10. 2015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954F3-3C2E-4422-8209-082C90DBBF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11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- Time consuming I/O op. or Web Request</a:t>
            </a:r>
          </a:p>
          <a:p>
            <a:r>
              <a:rPr lang="en-US" baseline="0" dirty="0" smtClean="0"/>
              <a:t> - Synchronous calling blocks possible execution of independent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008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08681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7500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key stages in lifecycle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10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3326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deadlock when blocking the context thread.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49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Describe REST application role.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2919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924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8297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Browse default UI showing controllers</a:t>
            </a:r>
            <a:r>
              <a:rPr lang="cs-CZ" baseline="0" dirty="0" smtClean="0"/>
              <a:t> in action</a:t>
            </a:r>
          </a:p>
          <a:p>
            <a:r>
              <a:rPr lang="cs-CZ" baseline="0" dirty="0" smtClean="0"/>
              <a:t>Create an route without controller (for HomeController)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14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03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954F3-3C2E-4422-8209-082C90DBBF6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703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</p:spPr>
        <p:txBody>
          <a:bodyPr/>
          <a:lstStyle>
            <a:lvl1pPr algn="ctr">
              <a:defRPr sz="7200">
                <a:solidFill>
                  <a:srgbClr val="262524"/>
                </a:solidFill>
              </a:defRPr>
            </a:lvl1pPr>
          </a:lstStyle>
          <a:p>
            <a:r>
              <a:rPr lang="cs-CZ" dirty="0" smtClean="0"/>
              <a:t>Add main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93413" y="4674476"/>
            <a:ext cx="10815415" cy="16440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ctr">
              <a:buNone/>
              <a:defRPr sz="24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author</a:t>
            </a:r>
          </a:p>
        </p:txBody>
      </p:sp>
    </p:spTree>
    <p:extLst>
      <p:ext uri="{BB962C8B-B14F-4D97-AF65-F5344CB8AC3E}">
        <p14:creationId xmlns:p14="http://schemas.microsoft.com/office/powerpoint/2010/main" val="1655006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ou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Add your name (optional outro slide)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4709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93413" y="2401294"/>
            <a:ext cx="10815415" cy="1606164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txBody>
          <a:bodyPr/>
          <a:lstStyle>
            <a:lvl1pPr algn="ctr">
              <a:defRPr sz="7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693413" y="0"/>
            <a:ext cx="1561087" cy="709301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20898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10944517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 baseline="0"/>
            </a:lvl1pPr>
            <a:lvl5pPr>
              <a:buNone/>
              <a:defRPr/>
            </a:lvl5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cs-CZ" dirty="0" smtClean="0"/>
              <a:t>Add text or object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543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1350236"/>
            <a:ext cx="10944517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7273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10944516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5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  <p:sp>
        <p:nvSpPr>
          <p:cNvPr id="8" name="Text Placeholder 2"/>
          <p:cNvSpPr>
            <a:spLocks noGrp="1"/>
          </p:cNvSpPr>
          <p:nvPr>
            <p:ph idx="11" hasCustomPrompt="1"/>
          </p:nvPr>
        </p:nvSpPr>
        <p:spPr>
          <a:xfrm>
            <a:off x="6254673" y="2168659"/>
            <a:ext cx="5308839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</p:spTree>
    <p:extLst>
      <p:ext uri="{BB962C8B-B14F-4D97-AF65-F5344CB8AC3E}">
        <p14:creationId xmlns:p14="http://schemas.microsoft.com/office/powerpoint/2010/main" val="149501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 </a:t>
            </a:r>
            <a:r>
              <a:rPr lang="cs-CZ" dirty="0" smtClean="0"/>
              <a:t>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9234982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 baseline="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  <p:sp>
        <p:nvSpPr>
          <p:cNvPr id="7" name="Text Placeholder 2"/>
          <p:cNvSpPr>
            <a:spLocks noGrp="1"/>
          </p:cNvSpPr>
          <p:nvPr>
            <p:ph idx="11" hasCustomPrompt="1"/>
          </p:nvPr>
        </p:nvSpPr>
        <p:spPr>
          <a:xfrm>
            <a:off x="6274690" y="1350236"/>
            <a:ext cx="5288823" cy="5039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96761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7" y="1351847"/>
            <a:ext cx="7419218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2168659"/>
            <a:ext cx="741921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328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8261405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6" y="1351847"/>
            <a:ext cx="741921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</a:t>
            </a:r>
            <a:r>
              <a:rPr lang="en-US" dirty="0" smtClean="0"/>
              <a:t>t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en-US" dirty="0" smtClean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328531" y="192598"/>
            <a:ext cx="5709683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34721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618996" y="1351847"/>
            <a:ext cx="7397861" cy="639278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Add title</a:t>
            </a:r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2168659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cs-CZ" dirty="0" smtClean="0"/>
              <a:t>Add text or object to the first column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2168658"/>
            <a:ext cx="3551368" cy="42208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cs-CZ" dirty="0" smtClean="0"/>
              <a:t>Add text or object to the second column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6232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ext columns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1" hasCustomPrompt="1"/>
          </p:nvPr>
        </p:nvSpPr>
        <p:spPr>
          <a:xfrm>
            <a:off x="8261404" y="0"/>
            <a:ext cx="3930595" cy="68580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r>
              <a:rPr lang="cs-CZ" dirty="0" smtClean="0"/>
              <a:t>Add illustrative picture</a:t>
            </a:r>
            <a:r>
              <a:rPr lang="en-US" dirty="0" smtClean="0"/>
              <a:t> </a:t>
            </a:r>
            <a:r>
              <a:rPr lang="cs-CZ" dirty="0" smtClean="0"/>
              <a:t>(in case of informative picture, e.g. graph use different layout)</a:t>
            </a:r>
          </a:p>
          <a:p>
            <a:endParaRPr lang="cs-CZ" dirty="0"/>
          </a:p>
        </p:txBody>
      </p:sp>
      <p:sp>
        <p:nvSpPr>
          <p:cNvPr id="12" name="Text Placeholder 2"/>
          <p:cNvSpPr>
            <a:spLocks noGrp="1"/>
          </p:cNvSpPr>
          <p:nvPr>
            <p:ph idx="1" hasCustomPrompt="1"/>
          </p:nvPr>
        </p:nvSpPr>
        <p:spPr>
          <a:xfrm>
            <a:off x="618997" y="1351847"/>
            <a:ext cx="3551368" cy="5037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first colum</a:t>
            </a:r>
            <a:r>
              <a:rPr lang="en-US" dirty="0" smtClean="0"/>
              <a:t>n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13" name="Text Placeholder 2"/>
          <p:cNvSpPr>
            <a:spLocks noGrp="1"/>
          </p:cNvSpPr>
          <p:nvPr>
            <p:ph idx="13" hasCustomPrompt="1"/>
          </p:nvPr>
        </p:nvSpPr>
        <p:spPr>
          <a:xfrm>
            <a:off x="4465489" y="1351848"/>
            <a:ext cx="3551368" cy="50376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cs-CZ" dirty="0" smtClean="0"/>
              <a:t>Add text or object to the second column</a:t>
            </a:r>
            <a:r>
              <a:rPr lang="en-US" dirty="0" smtClean="0"/>
              <a:t> (</a:t>
            </a:r>
            <a:r>
              <a:rPr lang="cs-CZ" dirty="0" smtClean="0"/>
              <a:t>with</a:t>
            </a:r>
            <a:r>
              <a:rPr lang="en-US" dirty="0" smtClean="0"/>
              <a:t> no</a:t>
            </a:r>
            <a:r>
              <a:rPr lang="cs-CZ" dirty="0" smtClean="0"/>
              <a:t> title</a:t>
            </a:r>
            <a:r>
              <a:rPr lang="en-US" dirty="0" smtClean="0"/>
              <a:t>)</a:t>
            </a:r>
            <a:endParaRPr lang="cs-CZ" dirty="0" smtClean="0"/>
          </a:p>
          <a:p>
            <a:pPr lvl="0"/>
            <a:endParaRPr lang="cs-CZ" dirty="0" smtClean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328531" y="192598"/>
            <a:ext cx="5688326" cy="35919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05B26"/>
              </a:buClr>
              <a:buSzTx/>
              <a:buFont typeface="Arial" panose="020B0604020202020204" pitchFamily="34" charset="0"/>
              <a:buNone/>
              <a:tabLst/>
              <a:defRPr sz="1600">
                <a:solidFill>
                  <a:srgbClr val="A3A2A2"/>
                </a:solidFill>
              </a:defRPr>
            </a:lvl1pPr>
          </a:lstStyle>
          <a:p>
            <a:pPr lvl="0"/>
            <a:r>
              <a:rPr lang="cs-CZ" dirty="0" smtClean="0"/>
              <a:t>Add subtitle or chapter or title, e.g. for big images (optional)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7497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996" y="1352826"/>
            <a:ext cx="10944516" cy="6392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Add title</a:t>
            </a:r>
            <a:endParaRPr lang="cs-CZ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6" y="0"/>
            <a:ext cx="1560461" cy="709301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18996" y="2168659"/>
            <a:ext cx="10944516" cy="4127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1" r:id="rId2"/>
    <p:sldLayoutId id="2147483654" r:id="rId3"/>
    <p:sldLayoutId id="2147483655" r:id="rId4"/>
    <p:sldLayoutId id="2147483656" r:id="rId5"/>
    <p:sldLayoutId id="2147483650" r:id="rId6"/>
    <p:sldLayoutId id="2147483657" r:id="rId7"/>
    <p:sldLayoutId id="2147483652" r:id="rId8"/>
    <p:sldLayoutId id="2147483658" r:id="rId9"/>
    <p:sldLayoutId id="2147483659" r:id="rId10"/>
    <p:sldLayoutId id="214748364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05B26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l" defTabSz="914400" rtl="0" eaLnBrk="1" fontAlgn="auto" latinLnBrk="0" hangingPunct="1">
        <a:lnSpc>
          <a:spcPct val="110000"/>
        </a:lnSpc>
        <a:spcBef>
          <a:spcPts val="0"/>
        </a:spcBef>
        <a:spcAft>
          <a:spcPts val="0"/>
        </a:spcAft>
        <a:buClr>
          <a:srgbClr val="F05B26"/>
        </a:buClr>
        <a:buSzPct val="100000"/>
        <a:buFont typeface="Wingdings" panose="05000000000000000000" pitchFamily="2" charset="2"/>
        <a:buChar char="§"/>
        <a:tabLst/>
        <a:defRPr sz="2000" kern="1200" baseline="0">
          <a:solidFill>
            <a:srgbClr val="262524"/>
          </a:solidFill>
          <a:latin typeface="+mn-lt"/>
          <a:ea typeface="+mn-ea"/>
          <a:cs typeface="+mn-cs"/>
        </a:defRPr>
      </a:lvl1pPr>
      <a:lvl2pPr marL="642938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365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20002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450" indent="-285750" algn="l" defTabSz="914400" rtl="0" eaLnBrk="1" latinLnBrk="0" hangingPunct="1">
        <a:lnSpc>
          <a:spcPct val="90000"/>
        </a:lnSpc>
        <a:spcBef>
          <a:spcPts val="500"/>
        </a:spcBef>
        <a:buClr>
          <a:srgbClr val="F05B26"/>
        </a:buClr>
        <a:buSzPct val="100000"/>
        <a:buFont typeface="Wingdings" panose="05000000000000000000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Wingdings" panose="05000000000000000000" pitchFamily="2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orums.asp.net/t/1448398.asp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.net/media/4071077/aspnet-web-api-poster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p.net/web-api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sdn.microsoft.com/en-us/library/hh191443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stephencleary.com/2012/07/dont-block-on-async-code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apitutorial.com/httpstatuscodes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aysahni.com/best-practices-for-a-pragmatic-restful-api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Asynchronous programming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Tomas Hruby</a:t>
            </a:r>
            <a:endParaRPr lang="cs-CZ" dirty="0" smtClean="0"/>
          </a:p>
          <a:p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actions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Don’t use special query parameters (as flags). Use special endpoints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~/</a:t>
            </a:r>
            <a:r>
              <a:rPr lang="en-US" dirty="0" err="1" smtClean="0"/>
              <a:t>api</a:t>
            </a:r>
            <a:r>
              <a:rPr lang="en-US" dirty="0" smtClean="0"/>
              <a:t>/students/{id}/disable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~/</a:t>
            </a:r>
            <a:r>
              <a:rPr lang="en-US" dirty="0" err="1" smtClean="0">
                <a:solidFill>
                  <a:schemeClr val="tx1"/>
                </a:solidFill>
              </a:rPr>
              <a:t>api</a:t>
            </a:r>
            <a:r>
              <a:rPr lang="en-US" dirty="0" smtClean="0">
                <a:solidFill>
                  <a:schemeClr val="tx1"/>
                </a:solidFill>
              </a:rPr>
              <a:t>/users/</a:t>
            </a:r>
            <a:r>
              <a:rPr lang="en-US" dirty="0" err="1" smtClean="0">
                <a:solidFill>
                  <a:schemeClr val="tx1"/>
                </a:solidFill>
              </a:rPr>
              <a:t>resetpassword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93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other design tips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pretty printed JSON in responses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Put examples into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projections (do not return all attributes in case of large objects)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Implement only necessary methods</a:t>
            </a:r>
            <a:endParaRPr lang="cs-CZ" dirty="0" smtClean="0">
              <a:hlinkClick r:id="rId3"/>
            </a:endParaRPr>
          </a:p>
          <a:p>
            <a:endParaRPr lang="cs-CZ" i="1" dirty="0">
              <a:hlinkClick r:id="rId3"/>
            </a:endParaRPr>
          </a:p>
          <a:p>
            <a:endParaRPr lang="en-US" i="1" dirty="0" smtClean="0">
              <a:hlinkClick r:id="rId3"/>
            </a:endParaRPr>
          </a:p>
          <a:p>
            <a:endParaRPr lang="en-US" i="1" dirty="0">
              <a:hlinkClick r:id="rId3"/>
            </a:endParaRPr>
          </a:p>
          <a:p>
            <a:endParaRPr lang="en-US" i="1" dirty="0" smtClean="0">
              <a:hlinkClick r:id="rId3"/>
            </a:endParaRPr>
          </a:p>
          <a:p>
            <a:endParaRPr lang="en-US" i="1" dirty="0">
              <a:hlinkClick r:id="rId3"/>
            </a:endParaRPr>
          </a:p>
          <a:p>
            <a:endParaRPr lang="en-US" i="1" dirty="0" smtClean="0">
              <a:hlinkClick r:id="rId3"/>
            </a:endParaRPr>
          </a:p>
          <a:p>
            <a:endParaRPr lang="en-US" i="1" dirty="0">
              <a:hlinkClick r:id="rId3"/>
            </a:endParaRPr>
          </a:p>
          <a:p>
            <a:r>
              <a:rPr lang="cs-CZ" i="1" dirty="0">
                <a:hlinkClick r:id="rId3"/>
              </a:rPr>
              <a:t>http://</a:t>
            </a:r>
            <a:r>
              <a:rPr lang="cs-CZ" i="1" dirty="0" smtClean="0">
                <a:hlinkClick r:id="rId3"/>
              </a:rPr>
              <a:t>www.vinaysahni.com/best-practices-for-a-pragmatic-restful-api</a:t>
            </a:r>
            <a:endParaRPr lang="cs-CZ" i="1" dirty="0" smtClean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652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ASP.NET </a:t>
            </a:r>
            <a:r>
              <a:rPr lang="en-US" dirty="0" err="1" smtClean="0"/>
              <a:t>WebAPI</a:t>
            </a:r>
            <a:r>
              <a:rPr lang="en-US" dirty="0" smtClean="0"/>
              <a:t> 2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Uses the same engine as MVC (controllers, filters, …)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Controllers inherit from </a:t>
            </a:r>
            <a:r>
              <a:rPr lang="en-US" b="1" dirty="0" err="1" smtClean="0"/>
              <a:t>System.Web.Http.ApiController</a:t>
            </a: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different types of action results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Has similar request lifecycle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www.asp.net/media/4071077/aspnet-web-api-poster.pdf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www.asp.net/web-api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59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lang="cs-CZ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228" y="737512"/>
            <a:ext cx="7092377" cy="584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7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r>
              <a:rPr lang="en-US" dirty="0" smtClean="0"/>
              <a:t>-Await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Put </a:t>
            </a:r>
            <a:r>
              <a:rPr lang="en-US" dirty="0" err="1"/>
              <a:t>a</a:t>
            </a:r>
            <a:r>
              <a:rPr lang="en-US" dirty="0" err="1" smtClean="0"/>
              <a:t>sync</a:t>
            </a:r>
            <a:r>
              <a:rPr lang="en-US" dirty="0" smtClean="0"/>
              <a:t>-await only across </a:t>
            </a:r>
            <a:r>
              <a:rPr lang="en-US" b="1" dirty="0" smtClean="0"/>
              <a:t>the whole</a:t>
            </a:r>
            <a:r>
              <a:rPr lang="en-US" dirty="0" smtClean="0"/>
              <a:t> application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Don’t mix </a:t>
            </a:r>
            <a:r>
              <a:rPr lang="en-US" dirty="0" smtClean="0"/>
              <a:t>manipulation with threads with </a:t>
            </a:r>
            <a:r>
              <a:rPr lang="en-US" dirty="0" err="1" smtClean="0"/>
              <a:t>async</a:t>
            </a:r>
            <a:r>
              <a:rPr lang="en-US" dirty="0" smtClean="0"/>
              <a:t>-await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Blocking context threads causes deadlocks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/>
              <a:t>To use </a:t>
            </a:r>
            <a:r>
              <a:rPr lang="en-US" dirty="0" err="1"/>
              <a:t>async</a:t>
            </a:r>
            <a:r>
              <a:rPr lang="en-US" dirty="0"/>
              <a:t> code from normal method use </a:t>
            </a:r>
            <a:r>
              <a:rPr lang="en-US" b="1" dirty="0" err="1"/>
              <a:t>Task.Run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Method can continue in a </a:t>
            </a:r>
            <a:r>
              <a:rPr lang="en-US" b="1" dirty="0" smtClean="0"/>
              <a:t>different thread </a:t>
            </a:r>
            <a:r>
              <a:rPr lang="en-US" dirty="0" smtClean="0"/>
              <a:t>after awaiting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Don’t depend on the thread context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HTTP context copies context information to new thread from the thread pool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msdn.microsoft.com/en-us/library/hh191443.aspx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blog.stephencleary.com/2012/07/dont-block-on-async-code.html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486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APIs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Tomas Hruby</a:t>
            </a:r>
            <a:endParaRPr lang="cs-CZ" dirty="0" smtClean="0"/>
          </a:p>
          <a:p>
            <a:r>
              <a:rPr lang="cs-CZ" dirty="0" smtClean="0"/>
              <a:t>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708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brightest future of .NET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55959"/>
            <a:ext cx="10944517" cy="422084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REST API is in fact the only thing that for example a React application needs as a backend.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REST API is platform agnostic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REST API is easy to read and edit/debug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.NET accelerates development of REST APIs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Programming—Web API, </a:t>
            </a:r>
            <a:r>
              <a:rPr lang="en-US" dirty="0" err="1" smtClean="0"/>
              <a:t>Newtonsoft.Json</a:t>
            </a:r>
            <a:r>
              <a:rPr lang="en-US" dirty="0" smtClean="0"/>
              <a:t>, OWIN, …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Deployment—Microsoft Azure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Scalability (horizontal)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Stateless services + REST API + Azure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MVC basics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18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revisited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Stateless HTTP communication (Request-Response)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URL identifies an object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/users/ngk67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/users/ngk67/roles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Use plural for endpoints (/</a:t>
            </a:r>
            <a:r>
              <a:rPr lang="en-US" dirty="0" err="1" smtClean="0"/>
              <a:t>api</a:t>
            </a:r>
            <a:r>
              <a:rPr lang="en-US" dirty="0" smtClean="0"/>
              <a:t>/users, /</a:t>
            </a:r>
            <a:r>
              <a:rPr lang="en-US" dirty="0" err="1" smtClean="0"/>
              <a:t>api</a:t>
            </a:r>
            <a:r>
              <a:rPr lang="en-US" dirty="0" smtClean="0"/>
              <a:t>/projects)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Method identifies action</a:t>
            </a:r>
            <a:r>
              <a:rPr lang="en-US" dirty="0"/>
              <a:t> </a:t>
            </a:r>
            <a:r>
              <a:rPr lang="en-US" dirty="0" smtClean="0"/>
              <a:t>(GET, POST, PUT, PATCH, DELETE)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GET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 </a:t>
            </a:r>
            <a:r>
              <a:rPr lang="en-US" dirty="0" smtClean="0"/>
              <a:t>(get all users)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DELETE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/users/ngld456 </a:t>
            </a:r>
            <a:r>
              <a:rPr lang="en-US" dirty="0" smtClean="0"/>
              <a:t>(delete user with given ID)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Request body represents the object identified by URI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POST ~/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/users </a:t>
            </a:r>
            <a:r>
              <a:rPr lang="en-US" dirty="0" smtClean="0"/>
              <a:t>(object in request body is inserted as user)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Server answers with HTTP Status Code and response body containing requested object(s)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2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Status Codes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6" y="4601497"/>
            <a:ext cx="10944516" cy="1800709"/>
          </a:xfrm>
        </p:spPr>
        <p:txBody>
          <a:bodyPr>
            <a:normAutofit/>
          </a:bodyPr>
          <a:lstStyle/>
          <a:p>
            <a:r>
              <a:rPr lang="en-US" dirty="0" smtClean="0"/>
              <a:t>401 – Unauthorized</a:t>
            </a:r>
          </a:p>
          <a:p>
            <a:r>
              <a:rPr lang="en-US" dirty="0" smtClean="0"/>
              <a:t>500 – Internal Server Error</a:t>
            </a:r>
          </a:p>
          <a:p>
            <a:r>
              <a:rPr lang="en-US" dirty="0" smtClean="0"/>
              <a:t>429 – Too many requests (response should contain time of renewal)</a:t>
            </a: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www.restapitutorial.com/httpstatuscodes.html</a:t>
            </a:r>
            <a:r>
              <a:rPr lang="en-US" dirty="0" smtClean="0"/>
              <a:t> </a:t>
            </a:r>
            <a:endParaRPr lang="cs-C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953549"/>
              </p:ext>
            </p:extLst>
          </p:nvPr>
        </p:nvGraphicFramePr>
        <p:xfrm>
          <a:off x="618996" y="2170298"/>
          <a:ext cx="8128000" cy="2252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Method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URL</a:t>
                      </a:r>
                      <a:r>
                        <a:rPr lang="en-US" baseline="0" dirty="0" smtClean="0"/>
                        <a:t> pattern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(Notes)</a:t>
                      </a:r>
                      <a:endParaRPr lang="cs-CZ" dirty="0"/>
                    </a:p>
                  </a:txBody>
                  <a:tcPr/>
                </a:tc>
              </a:tr>
              <a:tr h="384333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r>
                        <a:rPr lang="en-US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/users</a:t>
                      </a:r>
                      <a:r>
                        <a:rPr lang="en-US" baseline="0" dirty="0" smtClean="0"/>
                        <a:t>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84333">
                <a:tc>
                  <a:txBody>
                    <a:bodyPr/>
                    <a:lstStyle/>
                    <a:p>
                      <a:r>
                        <a:rPr lang="en-US" dirty="0" smtClean="0"/>
                        <a:t>GET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api</a:t>
                      </a:r>
                      <a:r>
                        <a:rPr lang="en-US" baseline="0" dirty="0" smtClean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200, 404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/users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201, 400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 – Created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200, 404, 400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 – Bad request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DELETE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/users/{id}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204, 404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204</a:t>
                      </a:r>
                      <a:r>
                        <a:rPr lang="en-US" baseline="0" dirty="0" smtClean="0"/>
                        <a:t> – No content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39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Filtering &amp; Paging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Filtering using query parameters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s?</a:t>
            </a:r>
            <a:r>
              <a:rPr lang="en-US" dirty="0" err="1" smtClean="0">
                <a:solidFill>
                  <a:srgbClr val="F05B26"/>
                </a:solidFill>
              </a:rPr>
              <a:t>semester</a:t>
            </a:r>
            <a:r>
              <a:rPr lang="en-US" dirty="0" smtClean="0">
                <a:solidFill>
                  <a:srgbClr val="F05B26"/>
                </a:solidFill>
              </a:rPr>
              <a:t>=spring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Filtering using query objects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students?</a:t>
            </a:r>
            <a:r>
              <a:rPr lang="en-US" dirty="0" err="1" smtClean="0">
                <a:solidFill>
                  <a:srgbClr val="F05B26"/>
                </a:solidFill>
              </a:rPr>
              <a:t>filter</a:t>
            </a:r>
            <a:r>
              <a:rPr lang="en-US" dirty="0" smtClean="0">
                <a:solidFill>
                  <a:srgbClr val="F05B26"/>
                </a:solidFill>
              </a:rPr>
              <a:t>={“subjects”=[“PE”,“</a:t>
            </a:r>
            <a:r>
              <a:rPr lang="en-US" dirty="0" err="1" smtClean="0">
                <a:solidFill>
                  <a:srgbClr val="F05B26"/>
                </a:solidFill>
              </a:rPr>
              <a:t>maths</a:t>
            </a:r>
            <a:r>
              <a:rPr lang="en-US" dirty="0" smtClean="0">
                <a:solidFill>
                  <a:srgbClr val="F05B26"/>
                </a:solidFill>
              </a:rPr>
              <a:t>”],”age”=18}}</a:t>
            </a:r>
            <a:endParaRPr lang="cs-CZ" dirty="0" smtClean="0">
              <a:solidFill>
                <a:srgbClr val="F05B26"/>
              </a:solidFill>
            </a:endParaRP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REST calls remain the same even if new filter is added (forward compatible)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Easy to write by hand in browser URL 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Paging request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GET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~/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api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/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students?</a:t>
            </a:r>
            <a:r>
              <a:rPr lang="en-US" dirty="0" err="1" smtClean="0">
                <a:solidFill>
                  <a:srgbClr val="F05B26"/>
                </a:solidFill>
              </a:rPr>
              <a:t>pagesize</a:t>
            </a:r>
            <a:r>
              <a:rPr lang="en-US" dirty="0" smtClean="0">
                <a:solidFill>
                  <a:srgbClr val="F05B26"/>
                </a:solidFill>
              </a:rPr>
              <a:t>=10&amp;page=3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Paging responses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Pagination info in header (X-Total-Count, X-Page-Size, X-Current-Page)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Pagination envelope</a:t>
            </a:r>
          </a:p>
          <a:p>
            <a:pPr marL="170815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{ “total”: 40, “</a:t>
            </a:r>
            <a:r>
              <a:rPr lang="en-US" dirty="0" err="1" smtClean="0">
                <a:solidFill>
                  <a:schemeClr val="tx1"/>
                </a:solidFill>
              </a:rPr>
              <a:t>pageSize</a:t>
            </a:r>
            <a:r>
              <a:rPr lang="en-US" dirty="0" smtClean="0">
                <a:solidFill>
                  <a:schemeClr val="tx1"/>
                </a:solidFill>
              </a:rPr>
              <a:t>”: 10, “page”: 1, “data”: […] }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Cursor based pagination (link to next page)</a:t>
            </a:r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7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Versioning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95" y="2181359"/>
            <a:ext cx="10944517" cy="422084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Using URL prefixes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~/</a:t>
            </a:r>
            <a:r>
              <a:rPr lang="en-US" dirty="0" err="1" smtClean="0"/>
              <a:t>api</a:t>
            </a:r>
            <a:r>
              <a:rPr lang="en-US" dirty="0" smtClean="0"/>
              <a:t>/v1/users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Using HTTP headers</a:t>
            </a:r>
          </a:p>
          <a:p>
            <a:pPr marL="985838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X-API-Version: 7.1.3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>
              <a:hlinkClick r:id="rId3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MVC basics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47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12699</TotalTime>
  <Words>604</Words>
  <Application>Microsoft Office PowerPoint</Application>
  <PresentationFormat>Widescreen</PresentationFormat>
  <Paragraphs>152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Segoe UI</vt:lpstr>
      <vt:lpstr>Wingdings</vt:lpstr>
      <vt:lpstr>Office Theme</vt:lpstr>
      <vt:lpstr>Asynchronous programming</vt:lpstr>
      <vt:lpstr>PowerPoint Presentation</vt:lpstr>
      <vt:lpstr>Async-Await</vt:lpstr>
      <vt:lpstr>REST APIs</vt:lpstr>
      <vt:lpstr>The brightest future of .NET</vt:lpstr>
      <vt:lpstr>Basics revisited</vt:lpstr>
      <vt:lpstr>HTTP Status Codes</vt:lpstr>
      <vt:lpstr>Filtering &amp; Paging</vt:lpstr>
      <vt:lpstr>Versioning</vt:lpstr>
      <vt:lpstr>Special actions</vt:lpstr>
      <vt:lpstr>Few other design tips</vt:lpstr>
      <vt:lpstr>ASP.NET WebAPI 2</vt:lpstr>
    </vt:vector>
  </TitlesOfParts>
  <Company>Kentico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Matej Kvasnovsky</dc:creator>
  <cp:lastModifiedBy>Tomas Hruby</cp:lastModifiedBy>
  <cp:revision>197</cp:revision>
  <dcterms:created xsi:type="dcterms:W3CDTF">2014-12-29T13:43:23Z</dcterms:created>
  <dcterms:modified xsi:type="dcterms:W3CDTF">2015-10-11T10:07:52Z</dcterms:modified>
</cp:coreProperties>
</file>