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3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9" autoAdjust="0"/>
    <p:restoredTop sz="81871" autoAdjust="0"/>
  </p:normalViewPr>
  <p:slideViewPr>
    <p:cSldViewPr snapToGrid="0">
      <p:cViewPr varScale="1">
        <p:scale>
          <a:sx n="57" d="100"/>
          <a:sy n="57" d="100"/>
        </p:scale>
        <p:origin x="956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Primitive array</a:t>
            </a:r>
            <a:r>
              <a:rPr lang="en-US" baseline="0" dirty="0" smtClean="0"/>
              <a:t> not working in demo cos of checkbox false value which is adding extra value to non indexed array.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368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BadRequest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WebApi</a:t>
            </a:r>
            <a:endParaRPr lang="en-US" baseline="0" dirty="0" smtClean="0"/>
          </a:p>
          <a:p>
            <a:r>
              <a:rPr lang="en-US" baseline="0" dirty="0" smtClean="0"/>
              <a:t>Model state </a:t>
            </a:r>
            <a:r>
              <a:rPr lang="en-US" baseline="0" smtClean="0"/>
              <a:t>data persists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820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429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ViewData.Model</a:t>
            </a:r>
            <a:r>
              <a:rPr lang="en-US" dirty="0" smtClean="0"/>
              <a:t> =</a:t>
            </a:r>
            <a:r>
              <a:rPr lang="en-US" baseline="0" dirty="0" smtClean="0"/>
              <a:t> X vs. return View(X)</a:t>
            </a:r>
          </a:p>
          <a:p>
            <a:r>
              <a:rPr lang="en-US" baseline="0" dirty="0" err="1" smtClean="0"/>
              <a:t>ViewData</a:t>
            </a:r>
            <a:r>
              <a:rPr lang="en-US" baseline="0" dirty="0" smtClean="0"/>
              <a:t>[“”] vs </a:t>
            </a:r>
            <a:r>
              <a:rPr lang="en-US" baseline="0" dirty="0" err="1" smtClean="0"/>
              <a:t>Viewbag</a:t>
            </a:r>
            <a:endParaRPr lang="en-US" baseline="0" dirty="0" smtClean="0"/>
          </a:p>
          <a:p>
            <a:r>
              <a:rPr lang="en-US" baseline="0" dirty="0" smtClean="0"/>
              <a:t>Breakpoint in </a:t>
            </a:r>
            <a:r>
              <a:rPr lang="en-US" baseline="0" dirty="0" err="1" smtClean="0"/>
              <a:t>DetailsView</a:t>
            </a:r>
            <a:r>
              <a:rPr lang="en-US" baseline="0" dirty="0" smtClean="0"/>
              <a:t> - </a:t>
            </a:r>
            <a:r>
              <a:rPr lang="en-US" baseline="0" dirty="0" err="1" smtClean="0"/>
              <a:t>ModelMetadata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230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533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Number</a:t>
            </a:r>
            <a:r>
              <a:rPr lang="en-US" baseline="0" dirty="0" smtClean="0"/>
              <a:t> vs string constraint</a:t>
            </a:r>
            <a:endParaRPr lang="en-US" dirty="0" smtClean="0"/>
          </a:p>
          <a:p>
            <a:r>
              <a:rPr lang="en-US" dirty="0" smtClean="0"/>
              <a:t>Add </a:t>
            </a:r>
            <a:r>
              <a:rPr lang="en-US" dirty="0" err="1" smtClean="0"/>
              <a:t>GuidRouteConstraint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490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509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414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 binding Create(</a:t>
            </a:r>
            <a:r>
              <a:rPr lang="en-US" dirty="0" err="1" smtClean="0"/>
              <a:t>Game</a:t>
            </a:r>
            <a:r>
              <a:rPr lang="en-US" baseline="0" dirty="0" err="1" smtClean="0"/>
              <a:t>GenreEnum</a:t>
            </a:r>
            <a:r>
              <a:rPr lang="en-US" baseline="0" dirty="0" smtClean="0"/>
              <a:t> genre, string name, </a:t>
            </a:r>
            <a:r>
              <a:rPr lang="en-US" baseline="0" dirty="0" err="1" smtClean="0"/>
              <a:t>DateTime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publishedOn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Complex binding Create(product product)</a:t>
            </a:r>
          </a:p>
          <a:p>
            <a:r>
              <a:rPr lang="en-US" baseline="0" dirty="0" err="1" smtClean="0"/>
              <a:t>PartialEdit</a:t>
            </a:r>
            <a:r>
              <a:rPr lang="en-US" baseline="0" dirty="0" smtClean="0"/>
              <a:t>(ID) + </a:t>
            </a:r>
            <a:r>
              <a:rPr lang="en-US" baseline="0" dirty="0" err="1" smtClean="0"/>
              <a:t>UpdateModel</a:t>
            </a:r>
            <a:endParaRPr lang="en-US" baseline="0" dirty="0" smtClean="0"/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Post – redirect – get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r>
              <a:rPr lang="en-US" baseline="0" dirty="0" err="1" smtClean="0"/>
              <a:t>UpdateModel</a:t>
            </a:r>
            <a:r>
              <a:rPr lang="en-US" baseline="0" dirty="0" smtClean="0"/>
              <a:t>(product, “”)</a:t>
            </a:r>
          </a:p>
          <a:p>
            <a:r>
              <a:rPr lang="en-US" baseline="0" dirty="0" err="1" smtClean="0"/>
              <a:t>TryUpdateModel</a:t>
            </a:r>
            <a:r>
              <a:rPr lang="en-US" baseline="0" dirty="0" smtClean="0"/>
              <a:t>(product, “”)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MapperUpdate</a:t>
            </a:r>
            <a:endParaRPr lang="en-US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Security issue when domain model = view model. Post data: </a:t>
            </a:r>
            <a:r>
              <a:rPr lang="en-US" baseline="0" dirty="0" err="1" smtClean="0"/>
              <a:t>book.owner.roles</a:t>
            </a:r>
            <a:r>
              <a:rPr lang="en-US" baseline="0" dirty="0" smtClean="0"/>
              <a:t>[0] = “administrator”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Collections: simple array, array of complex types, dictionary (demo checkbox list)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BindAttribute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FromBody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FromUri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45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73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 smtClean="0"/>
              <a:t>Add main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Add your name (optional outro slide)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 smtClean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</a:t>
            </a:r>
            <a:r>
              <a:rPr lang="en-US" dirty="0" smtClean="0"/>
              <a:t>t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en-US" dirty="0" smtClean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Add title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system.componentmodel.dataannotations.validationattribute(v=vs.110).asp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jqueryvalidation.org/documentation/" TargetMode="External"/><Relationship Id="rId2" Type="http://schemas.openxmlformats.org/officeDocument/2006/relationships/hyperlink" Target="http://bradwilson.typepad.com/blog/2010/10/mvc3-unobtrusive-validatio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jquery/globaliz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ross-site_request_forger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system.web.mvc.viewdatadictionary(v=vs.118)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system.web.routing.routedata(v=vs.118)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system.web.routing.irouteconstraint(v=vs.110)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sdn.microsoft.com/en-us/library/cc668201.aspx#adding_constraints_to_routes" TargetMode="External"/><Relationship Id="rId4" Type="http://schemas.openxmlformats.org/officeDocument/2006/relationships/hyperlink" Target="https://msdn.microsoft.com/en-us/library/system.web.mvc.routing.constraints(v=vs.118).asp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system.web.http.routeattribute(v=vs.118)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s.msdn.com/b/webdev/archive/2013/10/17/attribute-routing-in-asp-net-mvc-5.aspx" TargetMode="External"/><Relationship Id="rId4" Type="http://schemas.openxmlformats.org/officeDocument/2006/relationships/hyperlink" Target="https://msdn.microsoft.com/en-us/library/system.web.http.routeprefixattribute(v=vs.118).asp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MVC II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Slavomír Moroz</a:t>
            </a:r>
          </a:p>
          <a:p>
            <a:r>
              <a:rPr lang="en-GB" dirty="0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Collections binding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F05B26"/>
                </a:solidFill>
                <a:highlight>
                  <a:srgbClr val="FFFFFF"/>
                </a:highlight>
              </a:rPr>
              <a:t>Primitive type array</a:t>
            </a:r>
          </a:p>
          <a:p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ActionResult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Edit(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array) {…}</a:t>
            </a:r>
          </a:p>
          <a:p>
            <a:endParaRPr lang="en-US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F05B26"/>
                </a:solidFill>
                <a:highlight>
                  <a:srgbClr val="FFFFFF"/>
                </a:highlight>
              </a:rPr>
              <a:t>PostData</a:t>
            </a:r>
            <a:endParaRPr lang="en-US" dirty="0" smtClean="0">
              <a:solidFill>
                <a:srgbClr val="F05B26"/>
              </a:solidFill>
              <a:highlight>
                <a:srgbClr val="FFFFFF"/>
              </a:highlight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array="John" 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array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="Mark" 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array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Zoey"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F05B26"/>
                </a:solidFill>
                <a:highlight>
                  <a:srgbClr val="FFFFFF"/>
                </a:highlight>
              </a:rPr>
              <a:t>Index array (complex type)</a:t>
            </a:r>
            <a:endParaRPr lang="en-US" b="1" dirty="0">
              <a:solidFill>
                <a:srgbClr val="F05B26"/>
              </a:solidFill>
              <a:highlight>
                <a:srgbClr val="FFFFFF"/>
              </a:highlight>
            </a:endParaRPr>
          </a:p>
          <a:p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ActionResult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Edit(</a:t>
            </a:r>
            <a:r>
              <a:rPr lang="en-US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Employee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array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{…}</a:t>
            </a: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solidFill>
                  <a:srgbClr val="F05B26"/>
                </a:solidFill>
                <a:highlight>
                  <a:srgbClr val="FFFFFF"/>
                </a:highlight>
              </a:rPr>
              <a:t>PostData</a:t>
            </a:r>
            <a:endParaRPr lang="en-US" dirty="0">
              <a:solidFill>
                <a:srgbClr val="F05B26"/>
              </a:solidFill>
              <a:highlight>
                <a:srgbClr val="FFFFFF"/>
              </a:highlight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array[0].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FirstName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="John" array[0].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LastName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="Smith" array[1].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FirstName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="Zoey" array[1].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LastName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="Castillo"</a:t>
            </a:r>
          </a:p>
          <a:p>
            <a:endParaRPr lang="en-US" b="1" dirty="0">
              <a:solidFill>
                <a:srgbClr val="F05B26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MVC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US" sz="1700" b="1" dirty="0" smtClean="0">
                <a:solidFill>
                  <a:srgbClr val="F05B26"/>
                </a:solidFill>
                <a:highlight>
                  <a:srgbClr val="FFFFFF"/>
                </a:highlight>
              </a:rPr>
              <a:t>Dictionary</a:t>
            </a:r>
            <a:endParaRPr lang="en-US" sz="1700" b="1" dirty="0">
              <a:solidFill>
                <a:srgbClr val="F05B26"/>
              </a:solidFill>
              <a:highlight>
                <a:srgbClr val="FFFFFF"/>
              </a:highlight>
            </a:endParaRPr>
          </a:p>
          <a:p>
            <a:r>
              <a:rPr lang="en-US" sz="17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ActionResult</a:t>
            </a:r>
            <a:r>
              <a:rPr lang="en-US" sz="17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Edit</a:t>
            </a:r>
            <a:r>
              <a:rPr lang="en-US" sz="17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</a:p>
          <a:p>
            <a:r>
              <a:rPr lang="en-US" sz="17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7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7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Dictionary</a:t>
            </a:r>
            <a:r>
              <a:rPr lang="en-US" sz="17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7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en-US" sz="17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Employee</a:t>
            </a:r>
            <a:r>
              <a:rPr lang="en-US" sz="17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 </a:t>
            </a:r>
            <a:r>
              <a:rPr lang="en-US" sz="17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empls</a:t>
            </a:r>
            <a:endParaRPr lang="en-US" sz="1700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7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endParaRPr lang="en-US" sz="17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700" dirty="0" err="1">
                <a:solidFill>
                  <a:srgbClr val="F05B26"/>
                </a:solidFill>
                <a:highlight>
                  <a:srgbClr val="FFFFFF"/>
                </a:highlight>
              </a:rPr>
              <a:t>PostData</a:t>
            </a:r>
            <a:endParaRPr lang="en-US" sz="1700" dirty="0">
              <a:solidFill>
                <a:srgbClr val="F05B26"/>
              </a:solidFill>
              <a:highlight>
                <a:srgbClr val="FFFFFF"/>
              </a:highlight>
            </a:endParaRPr>
          </a:p>
          <a:p>
            <a:r>
              <a:rPr 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employees[Emp1035].</a:t>
            </a:r>
            <a:r>
              <a:rPr 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FirstName</a:t>
            </a:r>
            <a:r>
              <a:rPr 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="John" employees[Emp1035].</a:t>
            </a:r>
            <a:r>
              <a:rPr 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LastName</a:t>
            </a:r>
            <a:r>
              <a:rPr 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="Smith" employees[Emp2535].</a:t>
            </a:r>
            <a:r>
              <a:rPr 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FirstName</a:t>
            </a:r>
            <a:r>
              <a:rPr 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="Zoey" employees[Emp2535].</a:t>
            </a:r>
            <a:r>
              <a:rPr 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LastName</a:t>
            </a:r>
            <a:r>
              <a:rPr 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="Castillo"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826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validation (server)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sz="1900" b="1" dirty="0" smtClean="0">
                <a:solidFill>
                  <a:srgbClr val="F05B26"/>
                </a:solidFill>
              </a:rPr>
              <a:t>Setup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Data annotations </a:t>
            </a:r>
            <a:r>
              <a:rPr lang="en-US" sz="1900" dirty="0" smtClean="0">
                <a:hlinkClick r:id="rId3"/>
              </a:rPr>
              <a:t>validation attributes</a:t>
            </a:r>
            <a:endParaRPr lang="en-US" sz="1900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Required, </a:t>
            </a:r>
            <a:r>
              <a:rPr lang="en-US" sz="1900" dirty="0" err="1" smtClean="0"/>
              <a:t>DisplayName</a:t>
            </a:r>
            <a:r>
              <a:rPr lang="en-US" sz="1900" dirty="0" smtClean="0"/>
              <a:t>, </a:t>
            </a:r>
            <a:r>
              <a:rPr lang="en-US" sz="1900" dirty="0" err="1" smtClean="0"/>
              <a:t>StringLength</a:t>
            </a:r>
            <a:r>
              <a:rPr lang="en-US" sz="1900" dirty="0" smtClean="0"/>
              <a:t>, Range…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Custom attribute that inherits </a:t>
            </a:r>
            <a:r>
              <a:rPr lang="en-US" sz="1900" dirty="0" err="1" smtClean="0"/>
              <a:t>ValidationAttribute</a:t>
            </a:r>
            <a:r>
              <a:rPr lang="en-US" sz="1900" dirty="0" smtClean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Model implementing </a:t>
            </a:r>
            <a:r>
              <a:rPr lang="en-US" sz="1900" dirty="0" err="1" smtClean="0"/>
              <a:t>IValidatableObject</a:t>
            </a:r>
            <a:endParaRPr lang="en-US" sz="19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Custom : </a:t>
            </a:r>
            <a:r>
              <a:rPr lang="en-US" sz="1900" dirty="0" err="1" smtClean="0"/>
              <a:t>ViewData.ModelState.AddModelError</a:t>
            </a:r>
            <a:r>
              <a:rPr lang="en-US" sz="1900" dirty="0" smtClean="0"/>
              <a:t>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900" dirty="0"/>
          </a:p>
          <a:p>
            <a:pPr>
              <a:spcAft>
                <a:spcPts val="600"/>
              </a:spcAft>
            </a:pPr>
            <a:r>
              <a:rPr lang="en-US" sz="1900" b="1" dirty="0" smtClean="0">
                <a:solidFill>
                  <a:srgbClr val="F05B26"/>
                </a:solidFill>
              </a:rPr>
              <a:t>Check</a:t>
            </a: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ViewData.ModelState.IsValid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View(model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repository.Save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RedirectToAction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"Detail"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 id = id 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});</a:t>
            </a:r>
          </a:p>
          <a:p>
            <a:endParaRPr lang="en-US" sz="19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900" b="1" dirty="0" smtClean="0">
                <a:solidFill>
                  <a:srgbClr val="F05B26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View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Html.ValidationMessageFor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(…)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Html.ValidationSummary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endParaRPr lang="en-US" b="1" dirty="0" smtClean="0">
              <a:solidFill>
                <a:srgbClr val="F05B26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b="1" dirty="0" smtClean="0">
              <a:solidFill>
                <a:srgbClr val="F05B2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validation (client)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Unobtrusive validation (linked with JQuery)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Supports only attribute validators (doesn’t support </a:t>
            </a:r>
            <a:r>
              <a:rPr lang="en-US" dirty="0" err="1" smtClean="0"/>
              <a:t>IValidatableObject</a:t>
            </a:r>
            <a:r>
              <a:rPr lang="en-US" dirty="0"/>
              <a:t>)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Hard to localize (JQuery globalize project)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>
                <a:solidFill>
                  <a:srgbClr val="F05B26"/>
                </a:solidFill>
              </a:rPr>
              <a:t>Setup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Install nugget package </a:t>
            </a:r>
            <a:r>
              <a:rPr lang="en-US" dirty="0" err="1" smtClean="0"/>
              <a:t>Microsoft.JQuery.Unobtrusive.Validation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Link scripts in your layout: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JQuery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JQuery-validate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JQuery-validate-unobtrusive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bradwilson.typepad.com/blog/2010/10/mvc3-unobtrusive-validation.html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http://jqueryvalidation.org/documentation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github.com/jquery/globalize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81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Templates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You can create custom templates for displaying or editing objects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Templates must be placed in folder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DisplayTemplates</a:t>
            </a:r>
            <a:endParaRPr lang="en-GB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EditorTemplates</a:t>
            </a:r>
            <a:endParaRPr lang="en-GB" dirty="0" smtClean="0"/>
          </a:p>
          <a:p>
            <a:pPr lvl="1" indent="0">
              <a:buNone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Rendered with command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Html.DisplayFor</a:t>
            </a:r>
            <a:r>
              <a:rPr lang="en-GB" dirty="0" smtClean="0"/>
              <a:t>()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Html.EditorFor</a:t>
            </a:r>
            <a:r>
              <a:rPr lang="en-GB" dirty="0" smtClean="0"/>
              <a:t>()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How is template selected</a:t>
            </a:r>
          </a:p>
          <a:p>
            <a:pPr marL="1100138" lvl="1" indent="-457200">
              <a:buFont typeface="+mj-lt"/>
              <a:buAutoNum type="arabicPeriod"/>
            </a:pPr>
            <a:r>
              <a:rPr lang="en-GB" dirty="0" smtClean="0"/>
              <a:t>Explicit</a:t>
            </a:r>
          </a:p>
          <a:p>
            <a:pPr marL="1100138" lvl="1" indent="-457200">
              <a:buFont typeface="+mj-lt"/>
              <a:buAutoNum type="arabicPeriod"/>
            </a:pPr>
            <a:r>
              <a:rPr lang="en-GB" dirty="0" smtClean="0"/>
              <a:t>[</a:t>
            </a:r>
            <a:r>
              <a:rPr lang="en-GB" dirty="0" err="1" smtClean="0"/>
              <a:t>DataType</a:t>
            </a:r>
            <a:r>
              <a:rPr lang="en-GB" dirty="0" smtClean="0"/>
              <a:t>] attribute</a:t>
            </a:r>
          </a:p>
          <a:p>
            <a:pPr marL="1100138" lvl="1" indent="-457200">
              <a:buFont typeface="+mj-lt"/>
              <a:buAutoNum type="arabicPeriod"/>
            </a:pPr>
            <a:r>
              <a:rPr lang="en-GB" dirty="0" smtClean="0"/>
              <a:t>By type </a:t>
            </a:r>
          </a:p>
          <a:p>
            <a:pPr marL="1100138" lvl="1" indent="-457200">
              <a:buFont typeface="+mj-lt"/>
              <a:buAutoNum type="arabicPeriod"/>
            </a:pPr>
            <a:endParaRPr lang="en-GB" dirty="0"/>
          </a:p>
          <a:p>
            <a:r>
              <a:rPr lang="en-GB" dirty="0"/>
              <a:t>(Example: see </a:t>
            </a:r>
            <a:r>
              <a:rPr lang="en-GB" dirty="0" err="1" smtClean="0"/>
              <a:t>FilterIndexedArrayWithTemplate.cshtml</a:t>
            </a:r>
            <a:r>
              <a:rPr lang="en-GB" dirty="0" smtClean="0"/>
              <a:t> &amp; views under Shared folder in demo app)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MVC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37725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AntiForgeryToken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Protection against CSRF attacks.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Render token in form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Html.AntiForgeryToken</a:t>
            </a:r>
            <a:r>
              <a:rPr lang="en-GB" dirty="0" smtClean="0"/>
              <a:t>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Validation in controller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[</a:t>
            </a:r>
            <a:r>
              <a:rPr lang="en-GB" dirty="0" err="1" smtClean="0"/>
              <a:t>ValidateAntiForgeryToken</a:t>
            </a:r>
            <a:r>
              <a:rPr lang="en-GB" dirty="0" smtClean="0"/>
              <a:t>] </a:t>
            </a:r>
            <a:r>
              <a:rPr lang="en-GB" dirty="0" smtClean="0"/>
              <a:t>attribute</a:t>
            </a:r>
            <a:endParaRPr lang="en-GB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en.wikipedia.org/wiki/Cross-site_request_forgery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MVC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2937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smtClean="0">
                <a:solidFill>
                  <a:schemeClr val="tx1"/>
                </a:solidFill>
              </a:rPr>
              <a:t>ViewDa</a:t>
            </a:r>
            <a:r>
              <a:rPr lang="en-US" dirty="0" smtClean="0">
                <a:solidFill>
                  <a:schemeClr val="tx1"/>
                </a:solidFill>
              </a:rPr>
              <a:t>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Routing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Razor blocks syntax</a:t>
            </a:r>
            <a:endParaRPr lang="sk-SK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smtClean="0">
                <a:solidFill>
                  <a:schemeClr val="tx1"/>
                </a:solidFill>
              </a:rPr>
              <a:t>Model binding</a:t>
            </a:r>
            <a:endParaRPr lang="en-GB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smtClean="0">
                <a:solidFill>
                  <a:schemeClr val="tx1"/>
                </a:solidFill>
              </a:rPr>
              <a:t>Model </a:t>
            </a:r>
            <a:r>
              <a:rPr lang="sk-SK" dirty="0" err="1" smtClean="0">
                <a:solidFill>
                  <a:schemeClr val="tx1"/>
                </a:solidFill>
              </a:rPr>
              <a:t>validation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Templates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AntiForgeryToken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MVC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111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ViewData</a:t>
            </a:r>
            <a:r>
              <a:rPr lang="en-US" dirty="0"/>
              <a:t> (</a:t>
            </a:r>
            <a:r>
              <a:rPr lang="en-US" dirty="0" err="1"/>
              <a:t>ViewDataDictionary</a:t>
            </a:r>
            <a:r>
              <a:rPr lang="en-US" dirty="0"/>
              <a:t> </a:t>
            </a:r>
            <a:r>
              <a:rPr lang="en-US" dirty="0" smtClean="0"/>
              <a:t>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Represents </a:t>
            </a:r>
            <a:r>
              <a:rPr lang="en-US" dirty="0"/>
              <a:t>a container that is used to pass data between a controller and a </a:t>
            </a:r>
            <a:r>
              <a:rPr lang="en-US" dirty="0" smtClean="0"/>
              <a:t>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Controllers writes the data, view reads.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ViewData.Model</a:t>
            </a:r>
            <a:r>
              <a:rPr lang="en-US" dirty="0" smtClean="0"/>
              <a:t> – passed model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ViewData.ModelMetadata</a:t>
            </a:r>
            <a:r>
              <a:rPr lang="en-US" dirty="0" smtClean="0"/>
              <a:t> – set o information about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ViewData.ModelState</a:t>
            </a:r>
            <a:r>
              <a:rPr lang="en-US" dirty="0" smtClean="0"/>
              <a:t> – validation messages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ViewData</a:t>
            </a:r>
            <a:r>
              <a:rPr lang="en-US" dirty="0" smtClean="0"/>
              <a:t>[“something”] – additional data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also accessible via </a:t>
            </a:r>
            <a:r>
              <a:rPr lang="en-US" dirty="0" err="1" smtClean="0"/>
              <a:t>ViewBag</a:t>
            </a:r>
            <a:r>
              <a:rPr lang="en-US" dirty="0" smtClean="0"/>
              <a:t>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>
              <a:hlinkClick r:id="rId3"/>
            </a:endParaRPr>
          </a:p>
          <a:p>
            <a:endParaRPr lang="en-US" dirty="0">
              <a:hlinkClick r:id="rId3"/>
            </a:endParaRP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://msdn.microsoft.com/en-us/library/system.web.mvc.viewdatadictionary(v=vs.118).</a:t>
            </a:r>
            <a:r>
              <a:rPr lang="en-US" dirty="0" smtClean="0">
                <a:hlinkClick r:id="rId3"/>
              </a:rPr>
              <a:t>aspx</a:t>
            </a:r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RouteData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Encapsulates </a:t>
            </a:r>
            <a:r>
              <a:rPr lang="en-US" dirty="0"/>
              <a:t>information about a route</a:t>
            </a:r>
            <a:r>
              <a:rPr lang="en-U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URL: [</a:t>
            </a:r>
            <a:r>
              <a:rPr 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domain:port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]/</a:t>
            </a:r>
            <a:r>
              <a:rPr 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en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-us/help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routes.MapRoute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</a:p>
          <a:p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name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"Default"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url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"{culture}/{controller}/{action}/{id}"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defaults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 controller = 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"Home"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action = 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"Index"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id = </a:t>
            </a:r>
            <a:r>
              <a:rPr lang="en-US" sz="16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UrlParameter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.Optional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}</a:t>
            </a:r>
          </a:p>
          <a:p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US" sz="1600" b="1" dirty="0"/>
          </a:p>
          <a:p>
            <a:endParaRPr lang="en-US" b="1" dirty="0" smtClean="0"/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RouteData.Values.TryGetValue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"culture"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out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culture))</a:t>
            </a:r>
          </a:p>
          <a:p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cultureInfo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CultureInfo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(culture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1600" b="1" dirty="0"/>
          </a:p>
          <a:p>
            <a:endParaRPr lang="en-US" b="1" dirty="0"/>
          </a:p>
          <a:p>
            <a:r>
              <a:rPr lang="en-US" dirty="0">
                <a:hlinkClick r:id="rId3"/>
              </a:rPr>
              <a:t>https://msdn.microsoft.com/en-us/library/system.web.routing.routedata(v=vs.118).</a:t>
            </a:r>
            <a:r>
              <a:rPr lang="en-US" dirty="0" smtClean="0">
                <a:hlinkClick r:id="rId3"/>
              </a:rPr>
              <a:t>aspx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0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 smtClean="0"/>
              <a:t>If </a:t>
            </a:r>
            <a:r>
              <a:rPr lang="en-US" sz="2900" dirty="0"/>
              <a:t>a URL contains values that are outside the constraints for a route, that route is not used to handle the request</a:t>
            </a:r>
            <a:r>
              <a:rPr lang="en-US" sz="29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900" dirty="0" smtClean="0"/>
          </a:p>
          <a:p>
            <a:r>
              <a:rPr lang="en-US" sz="2900" b="1" dirty="0" smtClean="0">
                <a:solidFill>
                  <a:srgbClr val="F05B26"/>
                </a:solidFill>
              </a:rPr>
              <a:t>Regex constraints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 smtClean="0"/>
              <a:t>Defined with string value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sz="2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 number = </a:t>
            </a:r>
            <a:r>
              <a:rPr lang="en-US" sz="29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"[1-9][0-9]*"</a:t>
            </a: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9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2900" b="1" dirty="0" smtClean="0">
                <a:solidFill>
                  <a:srgbClr val="F05B26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C# constraints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Object that implements </a:t>
            </a:r>
            <a:r>
              <a:rPr lang="en-US" sz="29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hlinkClick r:id="rId3"/>
              </a:rPr>
              <a:t>IRouteConstraint</a:t>
            </a:r>
            <a:endParaRPr lang="en-US" sz="2900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Predefined constrains located </a:t>
            </a: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 </a:t>
            </a:r>
            <a:r>
              <a:rPr lang="en-US" sz="29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hlinkClick r:id="rId4"/>
              </a:rPr>
              <a:t>System.Web.Mvc.Routing.Constraints</a:t>
            </a: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namespace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sz="2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 number = </a:t>
            </a:r>
            <a:r>
              <a:rPr lang="en-US" sz="29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9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IntRouteConstraint</a:t>
            </a: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 }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5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routes.MapRoute</a:t>
            </a:r>
            <a:r>
              <a:rPr lang="en-US" sz="2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</a:p>
          <a:p>
            <a:r>
              <a:rPr lang="en-US" sz="25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name</a:t>
            </a:r>
            <a:r>
              <a:rPr lang="en-US" sz="2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2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"Home-</a:t>
            </a:r>
            <a:r>
              <a:rPr lang="en-US" sz="25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ShowNumber</a:t>
            </a:r>
            <a:r>
              <a:rPr lang="en-US" sz="2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2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</a:p>
          <a:p>
            <a:r>
              <a:rPr lang="en-US" sz="25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url</a:t>
            </a:r>
            <a:r>
              <a:rPr lang="en-US" sz="2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2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"{number}"</a:t>
            </a:r>
            <a:r>
              <a:rPr lang="en-US" sz="2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</a:p>
          <a:p>
            <a:r>
              <a:rPr lang="en-US" sz="25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defaults</a:t>
            </a:r>
            <a:r>
              <a:rPr lang="en-US" sz="2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25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sz="2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 controller = </a:t>
            </a:r>
            <a:r>
              <a:rPr lang="en-US" sz="2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"Home"</a:t>
            </a:r>
            <a:r>
              <a:rPr lang="en-US" sz="2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action = </a:t>
            </a:r>
            <a:r>
              <a:rPr lang="en-US" sz="2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25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ShowNumber</a:t>
            </a:r>
            <a:r>
              <a:rPr lang="en-US" sz="2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2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5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},    </a:t>
            </a:r>
            <a:endParaRPr lang="en-US" sz="25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25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constraints</a:t>
            </a:r>
            <a:r>
              <a:rPr lang="en-US" sz="2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25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sz="2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 number = </a:t>
            </a:r>
            <a:r>
              <a:rPr lang="en-US" sz="2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"[1-9][0-9]*"</a:t>
            </a:r>
            <a:r>
              <a:rPr lang="en-US" sz="2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5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r>
              <a:rPr lang="en-US" sz="25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endParaRPr lang="en-US" dirty="0"/>
          </a:p>
          <a:p>
            <a:r>
              <a:rPr lang="en-US" sz="2500" dirty="0">
                <a:hlinkClick r:id="rId5"/>
              </a:rPr>
              <a:t>https://</a:t>
            </a:r>
            <a:r>
              <a:rPr lang="en-US" sz="2500" dirty="0" smtClean="0">
                <a:hlinkClick r:id="rId5"/>
              </a:rPr>
              <a:t>msdn.microsoft.com/en-us/library/cc668201.aspx#adding_constraints_to_routes</a:t>
            </a:r>
            <a:r>
              <a:rPr lang="en-US" sz="2500" dirty="0" smtClean="0"/>
              <a:t> 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80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 err="1" smtClean="0">
                <a:hlinkClick r:id="rId3"/>
              </a:rPr>
              <a:t>RouteAttribute</a:t>
            </a:r>
            <a:r>
              <a:rPr lang="en-US" sz="1300" dirty="0" smtClean="0"/>
              <a:t> - </a:t>
            </a:r>
            <a:r>
              <a:rPr lang="en-US" sz="1300" dirty="0"/>
              <a:t>Place on an action to expose it directly via a route</a:t>
            </a:r>
            <a:r>
              <a:rPr lang="en-US" sz="13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 err="1" smtClean="0">
                <a:hlinkClick r:id="rId4"/>
              </a:rPr>
              <a:t>RoutePrefixAttribute</a:t>
            </a:r>
            <a:r>
              <a:rPr lang="en-US" sz="1300" dirty="0" smtClean="0">
                <a:hlinkClick r:id="rId4"/>
              </a:rPr>
              <a:t> </a:t>
            </a:r>
            <a:r>
              <a:rPr lang="en-US" sz="1300" dirty="0" smtClean="0"/>
              <a:t>- </a:t>
            </a:r>
            <a:r>
              <a:rPr lang="en-US" sz="1300" dirty="0"/>
              <a:t>Annotates a controller with a route prefix that applies to all actions within the controller.</a:t>
            </a:r>
          </a:p>
          <a:p>
            <a:endParaRPr lang="en-US" sz="1300" dirty="0" smtClean="0"/>
          </a:p>
          <a:p>
            <a:r>
              <a:rPr lang="en-US" sz="1300" b="1" dirty="0" smtClean="0">
                <a:solidFill>
                  <a:srgbClr val="F05B26"/>
                </a:solidFill>
              </a:rPr>
              <a:t>Initialization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 </a:t>
            </a:r>
            <a:r>
              <a:rPr lang="en-US" sz="13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App_Start</a:t>
            </a:r>
            <a:r>
              <a:rPr lang="en-US" sz="13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\</a:t>
            </a:r>
            <a:r>
              <a:rPr lang="en-US" sz="13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RouteConfig.cs</a:t>
            </a:r>
            <a:r>
              <a:rPr lang="en-US" sz="13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3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3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routes.MapMvcAttributeRoutes</a:t>
            </a:r>
            <a:r>
              <a:rPr lang="en-US" sz="13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  <a:endParaRPr lang="en-US" sz="1300" dirty="0" smtClean="0"/>
          </a:p>
          <a:p>
            <a:endParaRPr lang="en-US" sz="1300" dirty="0" smtClean="0"/>
          </a:p>
          <a:p>
            <a:r>
              <a:rPr lang="en-US" sz="1300" b="1" dirty="0" smtClean="0">
                <a:solidFill>
                  <a:srgbClr val="F05B26"/>
                </a:solidFill>
              </a:rPr>
              <a:t>Usage</a:t>
            </a:r>
          </a:p>
          <a:p>
            <a:r>
              <a:rPr lang="en-US" sz="13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sz="13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3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en-US" sz="13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3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CategoryController</a:t>
            </a:r>
            <a:r>
              <a:rPr lang="en-US" sz="13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 </a:t>
            </a:r>
            <a:r>
              <a:rPr lang="en-US" sz="13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Controller</a:t>
            </a:r>
            <a:endParaRPr lang="en-US" sz="13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3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sz="13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3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[</a:t>
            </a:r>
            <a:r>
              <a:rPr lang="en-US" sz="13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Route</a:t>
            </a:r>
            <a:r>
              <a:rPr lang="en-US" sz="13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3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3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kategorie</a:t>
            </a:r>
            <a:r>
              <a:rPr lang="en-US" sz="13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/{</a:t>
            </a:r>
            <a:r>
              <a:rPr lang="en-US" sz="13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category:int</a:t>
            </a:r>
            <a:r>
              <a:rPr lang="en-US" sz="13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}/{</a:t>
            </a:r>
            <a:r>
              <a:rPr lang="en-US" sz="13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subCategory:int</a:t>
            </a:r>
            <a:r>
              <a:rPr lang="en-US" sz="13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?}"</a:t>
            </a:r>
            <a:r>
              <a:rPr lang="en-US" sz="13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)]</a:t>
            </a:r>
          </a:p>
          <a:p>
            <a:r>
              <a:rPr lang="en-US" sz="13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public</a:t>
            </a:r>
            <a:r>
              <a:rPr lang="en-US" sz="13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3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ActionResult</a:t>
            </a:r>
            <a:r>
              <a:rPr lang="en-US" sz="13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Detail(</a:t>
            </a:r>
            <a:r>
              <a:rPr lang="en-US" sz="13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3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category, </a:t>
            </a:r>
            <a:r>
              <a:rPr lang="en-US" sz="13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3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? </a:t>
            </a:r>
            <a:r>
              <a:rPr lang="en-US" sz="13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subCategory</a:t>
            </a:r>
            <a:r>
              <a:rPr lang="en-US" sz="13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3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3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sz="13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3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3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3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…</a:t>
            </a:r>
            <a:endParaRPr lang="en-US" sz="13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3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  <a:endParaRPr lang="en-US" sz="13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3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400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hlinkClick r:id="rId5"/>
              </a:rPr>
              <a:t>http://</a:t>
            </a:r>
            <a:r>
              <a:rPr lang="en-US" sz="1400" dirty="0" smtClean="0">
                <a:hlinkClick r:id="rId5"/>
              </a:rPr>
              <a:t>blogs.msdn.com/b/webdev/archive/2013/10/17/attribute-routing-in-asp-net-mvc-5.aspx</a:t>
            </a:r>
            <a:endParaRPr lang="en-US" sz="14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3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Razor syntax -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WriteLiteral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"&lt;p&gt;Test&lt;/p&gt;"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&lt;</a:t>
            </a:r>
            <a:r>
              <a:rPr lang="en-US" sz="14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Text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4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@: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This is text.</a:t>
            </a:r>
          </a:p>
          <a:p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&lt;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Text&gt;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This is also text.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&lt;/Text&gt;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MVC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(condition1) {</a:t>
            </a: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(condition2) {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4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Text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4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400" dirty="0" smtClean="0">
              <a:solidFill>
                <a:srgbClr val="000000"/>
              </a:solidFill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(condition1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&lt;</a:t>
            </a:r>
            <a:r>
              <a:rPr lang="en-US" sz="14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div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   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(condition2) 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 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@: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Text 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r>
              <a:rPr lang="en-US" sz="1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&lt;/</a:t>
            </a:r>
            <a:r>
              <a:rPr lang="en-US" sz="14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div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593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binding - </a:t>
            </a:r>
            <a:r>
              <a:rPr lang="en-US" dirty="0"/>
              <a:t>p</a:t>
            </a:r>
            <a:r>
              <a:rPr lang="en-US" dirty="0" smtClean="0"/>
              <a:t>assing data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33171" y="2168525"/>
            <a:ext cx="8316132" cy="4221163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23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Technique where only a subtree of view model is sent to the server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>
                <a:solidFill>
                  <a:srgbClr val="F05B26"/>
                </a:solidFill>
              </a:rPr>
              <a:t>Model</a:t>
            </a:r>
            <a:endParaRPr lang="en-US" dirty="0" smtClean="0"/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CreateBookModel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Genres {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get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}</a:t>
            </a: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Authors {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get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}</a:t>
            </a: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Book Item {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get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}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b="1" dirty="0" err="1" smtClean="0">
                <a:solidFill>
                  <a:srgbClr val="F05B26"/>
                </a:solidFill>
                <a:highlight>
                  <a:srgbClr val="FFFFFF"/>
                </a:highlight>
              </a:rPr>
              <a:t>PostData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Item.Author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=John Smith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Item.Title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=Johns book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Item.Price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=8</a:t>
            </a: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Item.Genre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=Fantasy</a:t>
            </a:r>
          </a:p>
          <a:p>
            <a:endParaRPr lang="en-US" dirty="0" smtClean="0"/>
          </a:p>
          <a:p>
            <a:endParaRPr lang="en-US" dirty="0"/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F05B26"/>
                </a:solidFill>
              </a:rPr>
              <a:t>Binding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ActionResult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Create([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Bind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(prefix =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"Item"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)] Book book)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{…}</a:t>
            </a:r>
            <a:endParaRPr lang="en-US" dirty="0" smtClean="0">
              <a:highlight>
                <a:srgbClr val="FFFFFF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UpdateModel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(book,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"Item"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US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95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7698</TotalTime>
  <Words>959</Words>
  <Application>Microsoft Office PowerPoint</Application>
  <PresentationFormat>Widescreen</PresentationFormat>
  <Paragraphs>266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Consolas</vt:lpstr>
      <vt:lpstr>Segoe UI</vt:lpstr>
      <vt:lpstr>Wingdings</vt:lpstr>
      <vt:lpstr>Office Theme</vt:lpstr>
      <vt:lpstr>MVC II</vt:lpstr>
      <vt:lpstr>Topics</vt:lpstr>
      <vt:lpstr>ViewData (ViewDataDictionary Class)</vt:lpstr>
      <vt:lpstr>RouteData</vt:lpstr>
      <vt:lpstr>Route constraints</vt:lpstr>
      <vt:lpstr>Attribute routing</vt:lpstr>
      <vt:lpstr>Razor syntax - blocks</vt:lpstr>
      <vt:lpstr>Model binding - passing data</vt:lpstr>
      <vt:lpstr>Partial binding</vt:lpstr>
      <vt:lpstr>Collections binding</vt:lpstr>
      <vt:lpstr>Model validation (server)</vt:lpstr>
      <vt:lpstr>Model validation (client)</vt:lpstr>
      <vt:lpstr>Templates</vt:lpstr>
      <vt:lpstr>AntiForgeryToken</vt:lpstr>
    </vt:vector>
  </TitlesOfParts>
  <Company>Kentico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Slavomír Moroz</cp:lastModifiedBy>
  <cp:revision>381</cp:revision>
  <dcterms:created xsi:type="dcterms:W3CDTF">2014-12-29T13:43:23Z</dcterms:created>
  <dcterms:modified xsi:type="dcterms:W3CDTF">2015-10-23T08:10:57Z</dcterms:modified>
</cp:coreProperties>
</file>