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72" r:id="rId3"/>
    <p:sldId id="273" r:id="rId4"/>
    <p:sldId id="274" r:id="rId5"/>
    <p:sldId id="275" r:id="rId6"/>
    <p:sldId id="276" r:id="rId7"/>
    <p:sldId id="281" r:id="rId8"/>
    <p:sldId id="277" r:id="rId9"/>
    <p:sldId id="279" r:id="rId10"/>
    <p:sldId id="280" r:id="rId11"/>
    <p:sldId id="278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3A2A2"/>
    <a:srgbClr val="262524"/>
    <a:srgbClr val="59C5CF"/>
    <a:srgbClr val="F05B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39" autoAdjust="0"/>
    <p:restoredTop sz="81871" autoAdjust="0"/>
  </p:normalViewPr>
  <p:slideViewPr>
    <p:cSldViewPr snapToGrid="0">
      <p:cViewPr varScale="1">
        <p:scale>
          <a:sx n="75" d="100"/>
          <a:sy n="75" d="100"/>
        </p:scale>
        <p:origin x="1044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90" d="100"/>
          <a:sy n="90" d="100"/>
        </p:scale>
        <p:origin x="329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41AE80-542F-45BD-8762-11343D5B4444}" type="datetimeFigureOut">
              <a:rPr lang="cs-CZ" smtClean="0"/>
              <a:t>4.11.2015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C6134D-2A8E-4C34-93E9-CBBCBC3E8C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97807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FAD013-4C05-4B85-AC4F-3150E3C875D3}" type="datetimeFigureOut">
              <a:rPr lang="cs-CZ" smtClean="0"/>
              <a:t>4.11.2015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3954F3-3C2E-4422-8209-082C90DBBF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81159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dev.mysql.com/doc/connector-net/en/connector-net-entityframework60.html" TargetMode="External"/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70083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>
                <a:hlinkClick r:id="rId3"/>
              </a:rPr>
              <a:t>https://dev.mysql.com/doc/connector-net/en/connector-net-entityframework60.html</a:t>
            </a:r>
            <a:endParaRPr lang="cs-CZ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24632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Move DataProviders into stand-alone class</a:t>
            </a:r>
            <a:r>
              <a:rPr lang="cs-CZ" baseline="0" dirty="0" smtClean="0"/>
              <a:t> library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baseline="0" dirty="0" smtClean="0"/>
              <a:t>Reference EF and Microsoft.Asp.Identity nugets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cs-CZ" baseline="0" dirty="0" smtClean="0"/>
              <a:t>Mention no app.config needed and web.config is used (from executable)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baseline="0" dirty="0" smtClean="0"/>
              <a:t>Alernate migration Configuration – especially </a:t>
            </a:r>
            <a:r>
              <a:rPr lang="en-GB" sz="1200" i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MigrationsDirectory</a:t>
            </a:r>
            <a:r>
              <a:rPr lang="en-GB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= @"</a:t>
            </a:r>
            <a:r>
              <a:rPr lang="en-GB" sz="1200" i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GamesDbMigrations</a:t>
            </a:r>
            <a:r>
              <a:rPr lang="en-GB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\Migrations";</a:t>
            </a:r>
            <a:endParaRPr lang="cs-CZ" i="1" baseline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baseline="0" dirty="0" smtClean="0"/>
              <a:t>Create public DatabaseConfig.cs with DbInitializer set to </a:t>
            </a:r>
            <a:r>
              <a:rPr lang="en-GB" i="1" dirty="0" err="1" smtClean="0"/>
              <a:t>MigrateDatabaseToLatestVersion</a:t>
            </a:r>
            <a:endParaRPr lang="cs-CZ" i="0" dirty="0" smtClean="0"/>
          </a:p>
          <a:p>
            <a:endParaRPr lang="cs-CZ" i="0" dirty="0" smtClean="0"/>
          </a:p>
          <a:p>
            <a:r>
              <a:rPr lang="cs-CZ" i="0" dirty="0" smtClean="0"/>
              <a:t>Show</a:t>
            </a:r>
            <a:r>
              <a:rPr lang="cs-CZ" i="0" baseline="0" dirty="0" smtClean="0"/>
              <a:t> Model change (when no migrations stored)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i="0" baseline="0" dirty="0" smtClean="0"/>
              <a:t>Create new entity Developer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dirty="0" smtClean="0"/>
              <a:t>Run application and show DB change in SQL studio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dirty="0" smtClean="0"/>
              <a:t>Show that FirstName,</a:t>
            </a:r>
            <a:r>
              <a:rPr lang="cs-CZ" baseline="0" dirty="0" smtClean="0"/>
              <a:t> LastName and Name does not make sense – make Name virtual, override it with „full name“ meaning and add NotMapped attribute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baseline="0" dirty="0" smtClean="0"/>
              <a:t>Run application again and show DB changes in SQL studio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cs-CZ" baseline="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cs-CZ" baseline="0" dirty="0" smtClean="0"/>
              <a:t>Disable AutoMigrations and add relation of developer to the studio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baseline="0" dirty="0" smtClean="0"/>
              <a:t>Show initializer will fail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baseline="0" dirty="0" smtClean="0"/>
              <a:t>Create named migration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cs-CZ" baseline="0" dirty="0" smtClean="0"/>
              <a:t>Explain Up and Down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baseline="0" dirty="0" smtClean="0"/>
              <a:t>Show initializer will NOT fail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29243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cs-CZ" baseline="0" dirty="0" smtClean="0"/>
              <a:t>Add </a:t>
            </a:r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[</a:t>
            </a:r>
            <a:r>
              <a:rPr lang="en-GB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DatabaseGenerated</a:t>
            </a:r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</a:t>
            </a:r>
            <a:r>
              <a:rPr lang="en-GB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DatabaseGeneratedOption.Identity</a:t>
            </a:r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)]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to the Entity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Remove </a:t>
            </a:r>
            <a:r>
              <a:rPr lang="cs-CZ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Id = Guid.New();</a:t>
            </a:r>
            <a:r>
              <a:rPr lang="cs-CZ" sz="1200" i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from seeds</a:t>
            </a:r>
            <a:endParaRPr lang="cs-CZ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cs-CZ" baseline="0" dirty="0" smtClean="0"/>
              <a:t>Show that EF will create extra new migration instead of edition as it was applied; revert back according to sugestion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cs-CZ" baseline="0" dirty="0" smtClean="0"/>
              <a:t>Show different Up and Down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Manually add to the new contraints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</a:t>
            </a:r>
            <a:r>
              <a:rPr lang="en-GB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GB" sz="1200" i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defaultValueSql</a:t>
            </a:r>
            <a:r>
              <a:rPr lang="en-GB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"NEWID()"</a:t>
            </a:r>
            <a:r>
              <a:rPr lang="cs-CZ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–</a:t>
            </a:r>
            <a:r>
              <a:rPr lang="cs-CZ" sz="120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 seed otherwise (bug in EF)</a:t>
            </a:r>
            <a:endParaRPr lang="cs-CZ" i="1" baseline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baseline="0" dirty="0" smtClean="0"/>
              <a:t>Show update-database and update-database –Script (-Force)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cs-CZ" baseline="0" dirty="0" smtClean="0"/>
              <a:t>it is necessary to revert to previous migration or –Force parameter to re-apply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cs-CZ" baseline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baseline="0" dirty="0" smtClean="0"/>
              <a:t>Run application again and show DB changes in SQL studio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84292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Context ctor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dirty="0" smtClean="0"/>
              <a:t>In Database:</a:t>
            </a:r>
            <a:r>
              <a:rPr lang="cs-CZ" baseline="0" dirty="0" smtClean="0"/>
              <a:t> </a:t>
            </a:r>
            <a:r>
              <a:rPr lang="cs-CZ" dirty="0" smtClean="0"/>
              <a:t>Show logging, </a:t>
            </a:r>
            <a:r>
              <a:rPr lang="cs-CZ" baseline="0" dirty="0" smtClean="0"/>
              <a:t>set a command time-out, add StateChange event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baseline="0" dirty="0" smtClean="0"/>
              <a:t>In Configuration: Show </a:t>
            </a:r>
            <a:r>
              <a:rPr lang="en-GB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AutoDetectChangesEnabled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and </a:t>
            </a:r>
            <a:r>
              <a:rPr lang="en-GB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LazyLoadingEnabled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and </a:t>
            </a:r>
            <a:r>
              <a:rPr lang="en-GB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ProxyCreationEnabled</a:t>
            </a:r>
            <a:endParaRPr lang="cs-CZ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42470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Override OnModelCreating method</a:t>
            </a:r>
            <a:r>
              <a:rPr lang="cs-CZ" baseline="0" dirty="0" smtClean="0"/>
              <a:t> in cotext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baseline="0" dirty="0" smtClean="0"/>
              <a:t>Add different max length for Games and Studios names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cs-CZ" baseline="0" dirty="0" smtClean="0"/>
              <a:t>Add a table a custom name for one of entities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cs-CZ" baseline="0" dirty="0" smtClean="0"/>
              <a:t>Show there is </a:t>
            </a:r>
            <a:r>
              <a:rPr lang="en-GB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MapToStoredProcedures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to use Insert,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Update, Delete SP instead of commands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dirty="0" smtClean="0"/>
              <a:t>Create a convention</a:t>
            </a:r>
            <a:r>
              <a:rPr lang="cs-CZ" baseline="0" dirty="0" smtClean="0"/>
              <a:t> for all Guid properties with name ID, so they are (primary) keys and auto-generated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baseline="0" dirty="0" smtClean="0"/>
              <a:t>Move all the configurations and conventions to internal classes (extending </a:t>
            </a:r>
            <a:r>
              <a:rPr lang="en-GB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EntityTypeConfiguration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&lt;&gt;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and Convention respectively)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Add a migration and show it still all works but SQL changed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24227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Continue to Earger</a:t>
            </a:r>
            <a:r>
              <a:rPr lang="cs-CZ" baseline="0" dirty="0" smtClean="0"/>
              <a:t> slide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71198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Create StudiosController</a:t>
            </a:r>
            <a:r>
              <a:rPr lang="cs-CZ" baseline="0" dirty="0" smtClean="0"/>
              <a:t> using scaffolding</a:t>
            </a:r>
          </a:p>
          <a:p>
            <a:r>
              <a:rPr lang="cs-CZ" baseline="0" dirty="0" smtClean="0"/>
              <a:t>Create IndexViewModel and StudioViewModel and DeveloperViewModel</a:t>
            </a:r>
          </a:p>
          <a:p>
            <a:r>
              <a:rPr lang="cs-CZ" baseline="0" dirty="0" smtClean="0"/>
              <a:t>Append logging from DbContext into the IndexViewModel, measure StartTime in theIndexViewModel</a:t>
            </a:r>
          </a:p>
          <a:p>
            <a:r>
              <a:rPr lang="cs-CZ" baseline="0" dirty="0" smtClean="0"/>
              <a:t>Add a view, show all properties of the model and time and queries it takes on 2 sample Studios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29655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Continue to Bounded slide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04504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There</a:t>
            </a:r>
            <a:r>
              <a:rPr lang="cs-CZ" baseline="0" dirty="0" smtClean="0"/>
              <a:t> will be no time for this, almost surely.</a:t>
            </a:r>
          </a:p>
          <a:p>
            <a:r>
              <a:rPr lang="cs-CZ" baseline="0" dirty="0" smtClean="0"/>
              <a:t>Create at least 4 contexts: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baseline="0" dirty="0" smtClean="0"/>
              <a:t>GamesContext – there are only Games in it, used in GamesController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baseline="0" dirty="0" smtClean="0"/>
              <a:t>StudioContext – Games, Developers and Studios are present, used in StudiosController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baseline="0" dirty="0" smtClean="0"/>
              <a:t>UserContext – there is only user in it as it is completely independent, used in AccountController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baseline="0" dirty="0" smtClean="0"/>
              <a:t>SeedingContext – there are all entities in the DB, so seeding is easier. This concept is somewhat finalized in </a:t>
            </a:r>
            <a:r>
              <a:rPr lang="en-GB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MultipleContextsWithSameEntities</a:t>
            </a: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.7zip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48432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 hasCustomPrompt="1"/>
          </p:nvPr>
        </p:nvSpPr>
        <p:spPr>
          <a:xfrm>
            <a:off x="693413" y="2401294"/>
            <a:ext cx="10815415" cy="1606164"/>
          </a:xfrm>
          <a:effectLst>
            <a:glow rad="63500">
              <a:schemeClr val="accent1">
                <a:satMod val="175000"/>
                <a:alpha val="40000"/>
              </a:schemeClr>
            </a:glow>
            <a:softEdge rad="63500"/>
          </a:effectLst>
        </p:spPr>
        <p:txBody>
          <a:bodyPr/>
          <a:lstStyle>
            <a:lvl1pPr algn="ctr">
              <a:defRPr sz="7200">
                <a:solidFill>
                  <a:srgbClr val="262524"/>
                </a:solidFill>
              </a:defRPr>
            </a:lvl1pPr>
          </a:lstStyle>
          <a:p>
            <a:r>
              <a:rPr lang="cs-CZ" dirty="0" smtClean="0"/>
              <a:t>Add main title</a:t>
            </a:r>
            <a:endParaRPr lang="cs-CZ" dirty="0"/>
          </a:p>
        </p:txBody>
      </p:sp>
      <p:sp>
        <p:nvSpPr>
          <p:cNvPr id="5" name="Text Placeholder 2"/>
          <p:cNvSpPr>
            <a:spLocks noGrp="1"/>
          </p:cNvSpPr>
          <p:nvPr>
            <p:ph idx="1" hasCustomPrompt="1"/>
          </p:nvPr>
        </p:nvSpPr>
        <p:spPr>
          <a:xfrm>
            <a:off x="693413" y="4674476"/>
            <a:ext cx="10815415" cy="16440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algn="ctr">
              <a:buNone/>
              <a:defRPr sz="2400" baseline="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 smtClean="0"/>
              <a:t>Add author</a:t>
            </a:r>
          </a:p>
        </p:txBody>
      </p:sp>
    </p:spTree>
    <p:extLst>
      <p:ext uri="{BB962C8B-B14F-4D97-AF65-F5344CB8AC3E}">
        <p14:creationId xmlns:p14="http://schemas.microsoft.com/office/powerpoint/2010/main" val="16550060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out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8996" y="1351847"/>
            <a:ext cx="10944516" cy="639278"/>
          </a:xfrm>
        </p:spPr>
        <p:txBody>
          <a:bodyPr/>
          <a:lstStyle>
            <a:lvl1pPr>
              <a:defRPr baseline="0"/>
            </a:lvl1pPr>
          </a:lstStyle>
          <a:p>
            <a:r>
              <a:rPr lang="cs-CZ" dirty="0" smtClean="0"/>
              <a:t>Add your name (optional outro slide)</a:t>
            </a:r>
            <a:endParaRPr lang="cs-CZ" dirty="0"/>
          </a:p>
        </p:txBody>
      </p: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618995" y="2168659"/>
            <a:ext cx="10944517" cy="4220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baseline="0"/>
            </a:lvl1pPr>
          </a:lstStyle>
          <a:p>
            <a:pPr lvl="0"/>
            <a:endParaRPr lang="cs-CZ" dirty="0" smtClean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328531" y="192598"/>
            <a:ext cx="9234982" cy="35919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None/>
              <a:defRPr sz="1600" baseline="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 smtClean="0"/>
              <a:t>Add subtitle or chapter (optional)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747097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93413" y="2401294"/>
            <a:ext cx="10815415" cy="1606164"/>
          </a:xfrm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63500"/>
          </a:effectLst>
        </p:spPr>
        <p:txBody>
          <a:bodyPr/>
          <a:lstStyle>
            <a:lvl1pPr algn="ctr">
              <a:defRPr sz="72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1"/>
          </p:nvPr>
        </p:nvSpPr>
        <p:spPr>
          <a:xfrm>
            <a:off x="693413" y="0"/>
            <a:ext cx="1561087" cy="709301"/>
          </a:xfrm>
          <a:prstGeom prst="rect">
            <a:avLst/>
          </a:prstGeom>
        </p:spPr>
        <p:txBody>
          <a:bodyPr/>
          <a:lstStyle/>
          <a:p>
            <a:endParaRPr lang="cs-CZ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20898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8996" y="1351847"/>
            <a:ext cx="10944516" cy="639278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 smtClean="0"/>
              <a:t>Add title</a:t>
            </a:r>
            <a:endParaRPr lang="cs-CZ" dirty="0"/>
          </a:p>
        </p:txBody>
      </p:sp>
      <p:sp>
        <p:nvSpPr>
          <p:cNvPr id="5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5" y="2168659"/>
            <a:ext cx="10944517" cy="4220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Pct val="100000"/>
              <a:buFont typeface="Arial" panose="020B0604020202020204" pitchFamily="34" charset="0"/>
              <a:buNone/>
              <a:tabLst/>
              <a:defRPr baseline="0"/>
            </a:lvl1pPr>
            <a:lvl5pPr>
              <a:buNone/>
              <a:defRPr/>
            </a:lvl5pPr>
          </a:lstStyle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lang="cs-CZ" dirty="0" smtClean="0"/>
              <a:t>Add text or object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328531" y="192598"/>
            <a:ext cx="9234982" cy="35919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None/>
              <a:defRPr sz="1600" baseline="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 smtClean="0"/>
              <a:t>Add subtitle or chapter (optional)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954382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5" y="1350236"/>
            <a:ext cx="10944517" cy="50392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baseline="0"/>
            </a:lvl1pPr>
          </a:lstStyle>
          <a:p>
            <a:pPr lvl="0"/>
            <a:r>
              <a:rPr lang="cs-CZ" dirty="0" smtClean="0"/>
              <a:t>Add text or object</a:t>
            </a:r>
            <a:r>
              <a:rPr lang="en-US" dirty="0" smtClean="0"/>
              <a:t> (</a:t>
            </a:r>
            <a:r>
              <a:rPr lang="cs-CZ" dirty="0" smtClean="0"/>
              <a:t>with</a:t>
            </a:r>
            <a:r>
              <a:rPr lang="en-US" dirty="0" smtClean="0"/>
              <a:t> no </a:t>
            </a:r>
            <a:r>
              <a:rPr lang="cs-CZ" dirty="0" smtClean="0"/>
              <a:t>title</a:t>
            </a:r>
            <a:r>
              <a:rPr lang="en-US" dirty="0" smtClean="0"/>
              <a:t>)</a:t>
            </a:r>
            <a:endParaRPr lang="cs-CZ" dirty="0" smtClean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328531" y="192598"/>
            <a:ext cx="9234982" cy="359196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 typeface="Arial" panose="020B0604020202020204" pitchFamily="34" charset="0"/>
              <a:buNone/>
              <a:tabLst/>
              <a:defRPr sz="160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 smtClean="0"/>
              <a:t>Add subtitle or chapter or title, e.g. for big image (optional)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072736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2 text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8996" y="1351847"/>
            <a:ext cx="10944516" cy="639278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 smtClean="0"/>
              <a:t>Add title</a:t>
            </a:r>
            <a:endParaRPr lang="cs-CZ" dirty="0"/>
          </a:p>
        </p:txBody>
      </p:sp>
      <p:sp>
        <p:nvSpPr>
          <p:cNvPr id="5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5" y="2168659"/>
            <a:ext cx="5308839" cy="4220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baseline="0"/>
            </a:lvl1pPr>
          </a:lstStyle>
          <a:p>
            <a:pPr lvl="0"/>
            <a:r>
              <a:rPr lang="cs-CZ" dirty="0" smtClean="0"/>
              <a:t>Add text or object to the first column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328531" y="192598"/>
            <a:ext cx="9234982" cy="359196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 typeface="Arial" panose="020B0604020202020204" pitchFamily="34" charset="0"/>
              <a:buNone/>
              <a:tabLst/>
              <a:defRPr sz="160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 smtClean="0"/>
              <a:t>Add subtitle or chapter (optional)</a:t>
            </a:r>
            <a:endParaRPr lang="en-US" dirty="0" smtClean="0"/>
          </a:p>
        </p:txBody>
      </p:sp>
      <p:sp>
        <p:nvSpPr>
          <p:cNvPr id="8" name="Text Placeholder 2"/>
          <p:cNvSpPr>
            <a:spLocks noGrp="1"/>
          </p:cNvSpPr>
          <p:nvPr>
            <p:ph idx="11" hasCustomPrompt="1"/>
          </p:nvPr>
        </p:nvSpPr>
        <p:spPr>
          <a:xfrm>
            <a:off x="6254673" y="2168659"/>
            <a:ext cx="5308839" cy="4220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baseline="0"/>
            </a:lvl1pPr>
          </a:lstStyle>
          <a:p>
            <a:pPr lvl="0"/>
            <a:r>
              <a:rPr lang="cs-CZ" dirty="0" smtClean="0"/>
              <a:t>Add text or object to the second column</a:t>
            </a:r>
          </a:p>
        </p:txBody>
      </p:sp>
    </p:spTree>
    <p:extLst>
      <p:ext uri="{BB962C8B-B14F-4D97-AF65-F5344CB8AC3E}">
        <p14:creationId xmlns:p14="http://schemas.microsoft.com/office/powerpoint/2010/main" val="149501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text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6" y="1350236"/>
            <a:ext cx="5288823" cy="50392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pPr lvl="0"/>
            <a:r>
              <a:rPr lang="cs-CZ" dirty="0" smtClean="0"/>
              <a:t>Add text or object to the first</a:t>
            </a:r>
            <a:r>
              <a:rPr lang="en-US" dirty="0" smtClean="0"/>
              <a:t> (</a:t>
            </a:r>
            <a:r>
              <a:rPr lang="cs-CZ" dirty="0" smtClean="0"/>
              <a:t>with</a:t>
            </a:r>
            <a:r>
              <a:rPr lang="en-US" dirty="0" smtClean="0"/>
              <a:t> no </a:t>
            </a:r>
            <a:r>
              <a:rPr lang="cs-CZ" dirty="0" smtClean="0"/>
              <a:t>title</a:t>
            </a:r>
            <a:r>
              <a:rPr lang="en-US" dirty="0" smtClean="0"/>
              <a:t>)</a:t>
            </a:r>
            <a:endParaRPr lang="cs-CZ" dirty="0" smtClean="0"/>
          </a:p>
          <a:p>
            <a:pPr lvl="0"/>
            <a:endParaRPr lang="cs-CZ" dirty="0" smtClean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328531" y="192598"/>
            <a:ext cx="9234982" cy="359196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 typeface="Arial" panose="020B0604020202020204" pitchFamily="34" charset="0"/>
              <a:buNone/>
              <a:tabLst/>
              <a:defRPr sz="1600" baseline="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 smtClean="0"/>
              <a:t>Add subtitle or chapter or title, e.g. for big images (optional)</a:t>
            </a:r>
            <a:endParaRPr lang="en-US" dirty="0" smtClean="0"/>
          </a:p>
        </p:txBody>
      </p:sp>
      <p:sp>
        <p:nvSpPr>
          <p:cNvPr id="7" name="Text Placeholder 2"/>
          <p:cNvSpPr>
            <a:spLocks noGrp="1"/>
          </p:cNvSpPr>
          <p:nvPr>
            <p:ph idx="11" hasCustomPrompt="1"/>
          </p:nvPr>
        </p:nvSpPr>
        <p:spPr>
          <a:xfrm>
            <a:off x="6274690" y="1350236"/>
            <a:ext cx="5288823" cy="50392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pPr lvl="0"/>
            <a:r>
              <a:rPr lang="cs-CZ" dirty="0" smtClean="0"/>
              <a:t>Add text or object to the second colum</a:t>
            </a:r>
            <a:r>
              <a:rPr lang="en-US" dirty="0" smtClean="0"/>
              <a:t>n (</a:t>
            </a:r>
            <a:r>
              <a:rPr lang="cs-CZ" dirty="0" smtClean="0"/>
              <a:t>with</a:t>
            </a:r>
            <a:r>
              <a:rPr lang="en-US" dirty="0" smtClean="0"/>
              <a:t> no</a:t>
            </a:r>
            <a:r>
              <a:rPr lang="cs-CZ" dirty="0" smtClean="0"/>
              <a:t> title</a:t>
            </a:r>
            <a:r>
              <a:rPr lang="en-US" dirty="0" smtClean="0"/>
              <a:t>)</a:t>
            </a:r>
            <a:endParaRPr lang="cs-CZ" dirty="0" smtClean="0"/>
          </a:p>
          <a:p>
            <a:pPr lvl="0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9967612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text +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/>
          <p:cNvSpPr>
            <a:spLocks noGrp="1"/>
          </p:cNvSpPr>
          <p:nvPr>
            <p:ph type="pic" sz="quarter" idx="10" hasCustomPrompt="1"/>
          </p:nvPr>
        </p:nvSpPr>
        <p:spPr>
          <a:xfrm>
            <a:off x="8261405" y="0"/>
            <a:ext cx="3930595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cs-CZ" dirty="0" smtClean="0"/>
              <a:t>Add illustrative picture</a:t>
            </a:r>
            <a:r>
              <a:rPr lang="en-US" dirty="0" smtClean="0"/>
              <a:t> </a:t>
            </a:r>
            <a:r>
              <a:rPr lang="cs-CZ" dirty="0" smtClean="0"/>
              <a:t>(in case of informative picture, e.g. graph use different layout)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618997" y="1351847"/>
            <a:ext cx="7419218" cy="639278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 smtClean="0"/>
              <a:t>Add title</a:t>
            </a:r>
            <a:endParaRPr lang="cs-CZ" dirty="0"/>
          </a:p>
        </p:txBody>
      </p:sp>
      <p:sp>
        <p:nvSpPr>
          <p:cNvPr id="12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6" y="2168659"/>
            <a:ext cx="7419218" cy="4220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cs-CZ" dirty="0" smtClean="0"/>
              <a:t>Add text or object</a:t>
            </a:r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2328531" y="192598"/>
            <a:ext cx="5709683" cy="359196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 typeface="Arial" panose="020B0604020202020204" pitchFamily="34" charset="0"/>
              <a:buNone/>
              <a:tabLst/>
              <a:defRPr sz="160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 smtClean="0"/>
              <a:t>Add subtitle or chapter (optional)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023283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+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/>
          <p:cNvSpPr>
            <a:spLocks noGrp="1"/>
          </p:cNvSpPr>
          <p:nvPr>
            <p:ph type="pic" sz="quarter" idx="10" hasCustomPrompt="1"/>
          </p:nvPr>
        </p:nvSpPr>
        <p:spPr>
          <a:xfrm>
            <a:off x="8261405" y="0"/>
            <a:ext cx="3930595" cy="68580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r>
              <a:rPr lang="cs-CZ" dirty="0" smtClean="0"/>
              <a:t>Add illustrative picture</a:t>
            </a:r>
            <a:r>
              <a:rPr lang="en-US" dirty="0" smtClean="0"/>
              <a:t> </a:t>
            </a:r>
            <a:r>
              <a:rPr lang="cs-CZ" dirty="0" smtClean="0"/>
              <a:t>(in case of informative picture, e.g. graph use different layout)</a:t>
            </a:r>
          </a:p>
        </p:txBody>
      </p:sp>
      <p:sp>
        <p:nvSpPr>
          <p:cNvPr id="12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6" y="1351847"/>
            <a:ext cx="7419218" cy="50376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pPr lvl="0"/>
            <a:r>
              <a:rPr lang="cs-CZ" dirty="0" smtClean="0"/>
              <a:t>Add text or objec</a:t>
            </a:r>
            <a:r>
              <a:rPr lang="en-US" dirty="0" smtClean="0"/>
              <a:t>t (</a:t>
            </a:r>
            <a:r>
              <a:rPr lang="cs-CZ" dirty="0" smtClean="0"/>
              <a:t>with</a:t>
            </a:r>
            <a:r>
              <a:rPr lang="en-US" dirty="0" smtClean="0"/>
              <a:t> no</a:t>
            </a:r>
            <a:r>
              <a:rPr lang="cs-CZ" dirty="0" smtClean="0"/>
              <a:t> title</a:t>
            </a:r>
            <a:r>
              <a:rPr lang="en-US" dirty="0" smtClean="0"/>
              <a:t>)</a:t>
            </a:r>
            <a:endParaRPr lang="cs-CZ" dirty="0" smtClean="0"/>
          </a:p>
          <a:p>
            <a:pPr lvl="0"/>
            <a:endParaRPr lang="en-US" dirty="0" smtClean="0"/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2328531" y="192598"/>
            <a:ext cx="5709683" cy="359196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 typeface="Arial" panose="020B0604020202020204" pitchFamily="34" charset="0"/>
              <a:buNone/>
              <a:tabLst/>
              <a:defRPr sz="160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 smtClean="0"/>
              <a:t>Add subtitle or chapter or title, e.g. for big image (optional)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347218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2 text columns +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1" hasCustomPrompt="1"/>
          </p:nvPr>
        </p:nvSpPr>
        <p:spPr>
          <a:xfrm>
            <a:off x="8261404" y="0"/>
            <a:ext cx="3930595" cy="68580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r>
              <a:rPr lang="cs-CZ" dirty="0" smtClean="0"/>
              <a:t>Add illustrative picture</a:t>
            </a:r>
            <a:r>
              <a:rPr lang="en-US" dirty="0" smtClean="0"/>
              <a:t> </a:t>
            </a:r>
            <a:r>
              <a:rPr lang="cs-CZ" dirty="0" smtClean="0"/>
              <a:t>(in case of informative picture, e.g. graph use different layout)</a:t>
            </a:r>
          </a:p>
          <a:p>
            <a:endParaRPr lang="cs-CZ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618996" y="1351847"/>
            <a:ext cx="7397861" cy="639278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 smtClean="0"/>
              <a:t>Add title</a:t>
            </a:r>
            <a:endParaRPr lang="cs-CZ" dirty="0"/>
          </a:p>
        </p:txBody>
      </p:sp>
      <p:sp>
        <p:nvSpPr>
          <p:cNvPr id="12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7" y="2168659"/>
            <a:ext cx="3551368" cy="4220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baseline="0"/>
            </a:lvl1pPr>
          </a:lstStyle>
          <a:p>
            <a:pPr lvl="0"/>
            <a:r>
              <a:rPr lang="cs-CZ" dirty="0" smtClean="0"/>
              <a:t>Add text or object to the first column</a:t>
            </a:r>
          </a:p>
        </p:txBody>
      </p:sp>
      <p:sp>
        <p:nvSpPr>
          <p:cNvPr id="13" name="Text Placeholder 2"/>
          <p:cNvSpPr>
            <a:spLocks noGrp="1"/>
          </p:cNvSpPr>
          <p:nvPr>
            <p:ph idx="13" hasCustomPrompt="1"/>
          </p:nvPr>
        </p:nvSpPr>
        <p:spPr>
          <a:xfrm>
            <a:off x="4465489" y="2168658"/>
            <a:ext cx="3551368" cy="4220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cs-CZ" dirty="0" smtClean="0"/>
              <a:t>Add text or object to the second column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328531" y="192598"/>
            <a:ext cx="5688326" cy="359196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 typeface="Arial" panose="020B0604020202020204" pitchFamily="34" charset="0"/>
              <a:buNone/>
              <a:tabLst/>
              <a:defRPr sz="160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 smtClean="0"/>
              <a:t>Add subtitle or chapter (optional)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362328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text columns +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1" hasCustomPrompt="1"/>
          </p:nvPr>
        </p:nvSpPr>
        <p:spPr>
          <a:xfrm>
            <a:off x="8261404" y="0"/>
            <a:ext cx="3930595" cy="68580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r>
              <a:rPr lang="cs-CZ" dirty="0" smtClean="0"/>
              <a:t>Add illustrative picture</a:t>
            </a:r>
            <a:r>
              <a:rPr lang="en-US" dirty="0" smtClean="0"/>
              <a:t> </a:t>
            </a:r>
            <a:r>
              <a:rPr lang="cs-CZ" dirty="0" smtClean="0"/>
              <a:t>(in case of informative picture, e.g. graph use different layout)</a:t>
            </a:r>
          </a:p>
          <a:p>
            <a:endParaRPr lang="cs-CZ" dirty="0"/>
          </a:p>
        </p:txBody>
      </p:sp>
      <p:sp>
        <p:nvSpPr>
          <p:cNvPr id="12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7" y="1351847"/>
            <a:ext cx="3551368" cy="50376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pPr lvl="0"/>
            <a:r>
              <a:rPr lang="cs-CZ" dirty="0" smtClean="0"/>
              <a:t>Add text or object to the first colum</a:t>
            </a:r>
            <a:r>
              <a:rPr lang="en-US" dirty="0" smtClean="0"/>
              <a:t>n (</a:t>
            </a:r>
            <a:r>
              <a:rPr lang="cs-CZ" dirty="0" smtClean="0"/>
              <a:t>with</a:t>
            </a:r>
            <a:r>
              <a:rPr lang="en-US" dirty="0" smtClean="0"/>
              <a:t> no</a:t>
            </a:r>
            <a:r>
              <a:rPr lang="cs-CZ" dirty="0" smtClean="0"/>
              <a:t> title</a:t>
            </a:r>
            <a:r>
              <a:rPr lang="en-US" dirty="0" smtClean="0"/>
              <a:t>)</a:t>
            </a:r>
            <a:endParaRPr lang="cs-CZ" dirty="0" smtClean="0"/>
          </a:p>
          <a:p>
            <a:pPr lvl="0"/>
            <a:endParaRPr lang="cs-CZ" dirty="0" smtClean="0"/>
          </a:p>
        </p:txBody>
      </p:sp>
      <p:sp>
        <p:nvSpPr>
          <p:cNvPr id="13" name="Text Placeholder 2"/>
          <p:cNvSpPr>
            <a:spLocks noGrp="1"/>
          </p:cNvSpPr>
          <p:nvPr>
            <p:ph idx="13" hasCustomPrompt="1"/>
          </p:nvPr>
        </p:nvSpPr>
        <p:spPr>
          <a:xfrm>
            <a:off x="4465489" y="1351848"/>
            <a:ext cx="3551368" cy="50376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pPr lvl="0"/>
            <a:r>
              <a:rPr lang="cs-CZ" dirty="0" smtClean="0"/>
              <a:t>Add text or object to the second column</a:t>
            </a:r>
            <a:r>
              <a:rPr lang="en-US" dirty="0" smtClean="0"/>
              <a:t> (</a:t>
            </a:r>
            <a:r>
              <a:rPr lang="cs-CZ" dirty="0" smtClean="0"/>
              <a:t>with</a:t>
            </a:r>
            <a:r>
              <a:rPr lang="en-US" dirty="0" smtClean="0"/>
              <a:t> no</a:t>
            </a:r>
            <a:r>
              <a:rPr lang="cs-CZ" dirty="0" smtClean="0"/>
              <a:t> title</a:t>
            </a:r>
            <a:r>
              <a:rPr lang="en-US" dirty="0" smtClean="0"/>
              <a:t>)</a:t>
            </a:r>
            <a:endParaRPr lang="cs-CZ" dirty="0" smtClean="0"/>
          </a:p>
          <a:p>
            <a:pPr lvl="0"/>
            <a:endParaRPr lang="cs-CZ" dirty="0" smtClean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328531" y="192598"/>
            <a:ext cx="5688326" cy="359196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 typeface="Arial" panose="020B0604020202020204" pitchFamily="34" charset="0"/>
              <a:buNone/>
              <a:tabLst/>
              <a:defRPr sz="160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 smtClean="0"/>
              <a:t>Add subtitle or chapter or title, e.g. for big images (optional)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874977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8996" y="1352826"/>
            <a:ext cx="10944516" cy="6392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 smtClean="0"/>
              <a:t>Add title</a:t>
            </a:r>
            <a:endParaRPr lang="cs-CZ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6" y="0"/>
            <a:ext cx="1560461" cy="709301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618996" y="2168659"/>
            <a:ext cx="10944516" cy="41276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07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1" r:id="rId2"/>
    <p:sldLayoutId id="2147483654" r:id="rId3"/>
    <p:sldLayoutId id="2147483655" r:id="rId4"/>
    <p:sldLayoutId id="2147483656" r:id="rId5"/>
    <p:sldLayoutId id="2147483650" r:id="rId6"/>
    <p:sldLayoutId id="2147483657" r:id="rId7"/>
    <p:sldLayoutId id="2147483652" r:id="rId8"/>
    <p:sldLayoutId id="2147483658" r:id="rId9"/>
    <p:sldLayoutId id="2147483659" r:id="rId10"/>
    <p:sldLayoutId id="2147483649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F05B26"/>
          </a:solidFill>
          <a:latin typeface="+mj-lt"/>
          <a:ea typeface="+mj-ea"/>
          <a:cs typeface="+mj-cs"/>
        </a:defRPr>
      </a:lvl1pPr>
    </p:titleStyle>
    <p:bodyStyle>
      <a:lvl1pPr marL="342900" marR="0" indent="-342900" algn="l" defTabSz="914400" rtl="0" eaLnBrk="1" fontAlgn="auto" latinLnBrk="0" hangingPunct="1">
        <a:lnSpc>
          <a:spcPct val="110000"/>
        </a:lnSpc>
        <a:spcBef>
          <a:spcPts val="0"/>
        </a:spcBef>
        <a:spcAft>
          <a:spcPts val="0"/>
        </a:spcAft>
        <a:buClr>
          <a:srgbClr val="F05B26"/>
        </a:buClr>
        <a:buSzPct val="100000"/>
        <a:buFont typeface="Wingdings" panose="05000000000000000000" pitchFamily="2" charset="2"/>
        <a:buChar char="§"/>
        <a:tabLst/>
        <a:defRPr sz="2000" kern="1200" baseline="0">
          <a:solidFill>
            <a:srgbClr val="262524"/>
          </a:solidFill>
          <a:latin typeface="+mn-lt"/>
          <a:ea typeface="+mn-ea"/>
          <a:cs typeface="+mn-cs"/>
        </a:defRPr>
      </a:lvl1pPr>
      <a:lvl2pPr marL="642938" indent="-285750" algn="l" defTabSz="914400" rtl="0" eaLnBrk="1" latinLnBrk="0" hangingPunct="1">
        <a:lnSpc>
          <a:spcPct val="90000"/>
        </a:lnSpc>
        <a:spcBef>
          <a:spcPts val="500"/>
        </a:spcBef>
        <a:buClr>
          <a:srgbClr val="F05B26"/>
        </a:buClr>
        <a:buSzPct val="100000"/>
        <a:buFont typeface="Wingdings" panose="05000000000000000000" pitchFamily="2" charset="2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365250" indent="-285750" algn="l" defTabSz="914400" rtl="0" eaLnBrk="1" latinLnBrk="0" hangingPunct="1">
        <a:lnSpc>
          <a:spcPct val="90000"/>
        </a:lnSpc>
        <a:spcBef>
          <a:spcPts val="500"/>
        </a:spcBef>
        <a:buClr>
          <a:srgbClr val="F05B26"/>
        </a:buClr>
        <a:buSzPct val="100000"/>
        <a:buFont typeface="Wingdings" panose="05000000000000000000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2000250" indent="-285750" algn="l" defTabSz="914400" rtl="0" eaLnBrk="1" latinLnBrk="0" hangingPunct="1">
        <a:lnSpc>
          <a:spcPct val="90000"/>
        </a:lnSpc>
        <a:spcBef>
          <a:spcPts val="500"/>
        </a:spcBef>
        <a:buClr>
          <a:srgbClr val="F05B26"/>
        </a:buClr>
        <a:buSzPct val="10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457450" indent="-285750" algn="l" defTabSz="914400" rtl="0" eaLnBrk="1" latinLnBrk="0" hangingPunct="1">
        <a:lnSpc>
          <a:spcPct val="90000"/>
        </a:lnSpc>
        <a:spcBef>
          <a:spcPts val="500"/>
        </a:spcBef>
        <a:buClr>
          <a:srgbClr val="F05B26"/>
        </a:buClr>
        <a:buSzPct val="100000"/>
        <a:buFont typeface="Wingdings" panose="05000000000000000000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Wingdings" panose="05000000000000000000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514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stackoverflow.com/a/21538091/1138663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luralsight.com/library/courses/entity-framework5-getting-started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app.pluralsight.com/library/courses/entity-framework-6-ninja-edition-whats-new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luralsight.com/library/courses/efmigrations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ckoverflow.com/a/25057557/1138663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sdn.microsoft.com/en-us/data/jj574232.aspx#lazy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sdn.microsoft.com/en-us/data/jj574232.aspx#eager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stackoverflow.com/questions/10776121/what-is-the-unit-of-work-pattern-in-ef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stackoverflow.com/questions/10776121/what-is-the-unit-of-work-pattern-in-ef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Entity Framework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Petr Svirák</a:t>
            </a:r>
          </a:p>
          <a:p>
            <a:r>
              <a:rPr lang="cs-CZ" dirty="0" smtClean="0"/>
              <a:t>2015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4752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Seeding multiple contexts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Entity </a:t>
            </a:r>
            <a:r>
              <a:rPr lang="cs-CZ" dirty="0"/>
              <a:t>Framework is unable to seed multiple </a:t>
            </a:r>
            <a:r>
              <a:rPr lang="cs-CZ" dirty="0" smtClean="0"/>
              <a:t>contexts </a:t>
            </a:r>
            <a:r>
              <a:rPr lang="cs-CZ" dirty="0"/>
              <a:t>with at least one same </a:t>
            </a:r>
            <a:r>
              <a:rPr lang="cs-CZ" dirty="0" smtClean="0"/>
              <a:t>entity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Thus </a:t>
            </a:r>
            <a:r>
              <a:rPr lang="cs-CZ" dirty="0"/>
              <a:t>it is necessary to use single seeding context for development/early testing purposes</a:t>
            </a:r>
            <a:r>
              <a:rPr lang="cs-CZ" dirty="0" smtClean="0"/>
              <a:t>.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cs-CZ" dirty="0" smtClean="0"/>
              <a:t>If there are groups of entities without relation between them, it is possible to have multiple seeding contexts that do not interfere with eath other.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cs-CZ" dirty="0" smtClean="0"/>
              <a:t>Such context(s) </a:t>
            </a:r>
            <a:r>
              <a:rPr lang="cs-CZ" dirty="0"/>
              <a:t>should however never been used in any life environment</a:t>
            </a:r>
            <a:r>
              <a:rPr lang="cs-CZ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Non-seeding context can overlap freely and may even inherit one another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cs-CZ" dirty="0" smtClean="0"/>
              <a:t>These context should not use any agressive initializer (</a:t>
            </a:r>
            <a:r>
              <a:rPr lang="cs-CZ" dirty="0"/>
              <a:t>such </a:t>
            </a:r>
            <a:r>
              <a:rPr lang="cs-CZ" dirty="0" smtClean="0"/>
              <a:t>as </a:t>
            </a:r>
            <a:r>
              <a:rPr lang="cs-CZ" i="1" dirty="0" smtClean="0"/>
              <a:t>DropCreateDatabaseAlways</a:t>
            </a:r>
            <a:r>
              <a:rPr lang="cs-CZ" dirty="0" smtClean="0"/>
              <a:t>)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cs-CZ" dirty="0" smtClean="0"/>
              <a:t>It is no problem for these contexts to exists in single database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/>
          </a:p>
          <a:p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stackoverflow.com/a/21538091/1138663</a:t>
            </a:r>
            <a:endParaRPr lang="cs-CZ" dirty="0" smtClean="0"/>
          </a:p>
          <a:p>
            <a:endParaRPr lang="cs-CZ" dirty="0"/>
          </a:p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Entity Framework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58697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Resources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>
                <a:hlinkClick r:id="rId3"/>
              </a:rPr>
              <a:t>https</a:t>
            </a:r>
            <a:r>
              <a:rPr lang="en-GB" dirty="0">
                <a:hlinkClick r:id="rId3"/>
              </a:rPr>
              <a:t>://</a:t>
            </a:r>
            <a:r>
              <a:rPr lang="en-GB" dirty="0" smtClean="0">
                <a:hlinkClick r:id="rId3"/>
              </a:rPr>
              <a:t>app.pluralsight.com/library/courses/entity-framework5-getting-started</a:t>
            </a:r>
            <a:endParaRPr lang="cs-CZ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 smtClean="0">
              <a:hlinkClick r:id="rId4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>
                <a:hlinkClick r:id="rId4"/>
              </a:rPr>
              <a:t>https</a:t>
            </a:r>
            <a:r>
              <a:rPr lang="en-GB" dirty="0">
                <a:hlinkClick r:id="rId4"/>
              </a:rPr>
              <a:t>://</a:t>
            </a:r>
            <a:r>
              <a:rPr lang="en-GB" dirty="0" smtClean="0">
                <a:hlinkClick r:id="rId4"/>
              </a:rPr>
              <a:t>app.pluralsight.com/library/courses/entity-framework-6-ninja-edition-whats-new</a:t>
            </a:r>
            <a:endParaRPr lang="cs-CZ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Entity Framework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29819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Migrations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Provides better control over individual versions of code-first database models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Can be controlled both in Package Manager Console (poweshell console) and code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Initial migration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cs-CZ" dirty="0" smtClean="0"/>
              <a:t>Created after </a:t>
            </a:r>
            <a:r>
              <a:rPr lang="cs-CZ" i="1" dirty="0"/>
              <a:t>Enable-Migrations </a:t>
            </a:r>
            <a:r>
              <a:rPr lang="cs-CZ" i="1" dirty="0" smtClean="0"/>
              <a:t>–ContextTypeName &lt;context&gt;</a:t>
            </a:r>
            <a:r>
              <a:rPr lang="cs-CZ" dirty="0" smtClean="0"/>
              <a:t> is called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How use migrations during development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GB" i="1" dirty="0" err="1" smtClean="0"/>
              <a:t>MigrateDatabaseToLatestVersion</a:t>
            </a:r>
            <a:r>
              <a:rPr lang="cs-CZ" dirty="0" smtClean="0"/>
              <a:t> database initializer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cs-CZ" dirty="0" smtClean="0"/>
              <a:t>No real data*/before first deployment:</a:t>
            </a:r>
          </a:p>
          <a:p>
            <a:pPr marL="1708150" lvl="2" indent="-342900">
              <a:buFont typeface="Arial" panose="020B0604020202020204" pitchFamily="34" charset="0"/>
              <a:buChar char="•"/>
            </a:pPr>
            <a:r>
              <a:rPr lang="en-GB" i="1" dirty="0" err="1"/>
              <a:t>AutomaticMigrationsEnabled</a:t>
            </a:r>
            <a:r>
              <a:rPr lang="en-GB" i="1" dirty="0"/>
              <a:t> = true</a:t>
            </a:r>
            <a:r>
              <a:rPr lang="en-GB" i="1" dirty="0" smtClean="0"/>
              <a:t>;</a:t>
            </a:r>
            <a:r>
              <a:rPr lang="cs-CZ" i="1" dirty="0" smtClean="0"/>
              <a:t> </a:t>
            </a:r>
          </a:p>
          <a:p>
            <a:pPr marL="1708150" lvl="2" indent="-342900">
              <a:buFont typeface="Arial" panose="020B0604020202020204" pitchFamily="34" charset="0"/>
              <a:buChar char="•"/>
            </a:pPr>
            <a:r>
              <a:rPr lang="en-GB" i="1" dirty="0" err="1" smtClean="0"/>
              <a:t>AutomaticMigrationDataLossAllowed</a:t>
            </a:r>
            <a:r>
              <a:rPr lang="en-GB" i="1" dirty="0" smtClean="0"/>
              <a:t> </a:t>
            </a:r>
            <a:r>
              <a:rPr lang="en-GB" i="1" dirty="0"/>
              <a:t>= true</a:t>
            </a:r>
            <a:r>
              <a:rPr lang="en-GB" i="1" dirty="0" smtClean="0"/>
              <a:t>;</a:t>
            </a:r>
            <a:endParaRPr lang="cs-CZ" i="1" dirty="0" smtClean="0"/>
          </a:p>
          <a:p>
            <a:pPr marL="1708150" lvl="2" indent="-342900">
              <a:buFont typeface="Arial" panose="020B0604020202020204" pitchFamily="34" charset="0"/>
              <a:buChar char="•"/>
            </a:pPr>
            <a:r>
              <a:rPr lang="cs-CZ" dirty="0" smtClean="0"/>
              <a:t>Seeding in </a:t>
            </a:r>
            <a:r>
              <a:rPr lang="en-GB" i="1" dirty="0" err="1" smtClean="0"/>
              <a:t>DbMigrationsConfiguration</a:t>
            </a:r>
            <a:r>
              <a:rPr lang="cs-CZ" i="1" dirty="0" smtClean="0"/>
              <a:t>.Seed </a:t>
            </a:r>
            <a:r>
              <a:rPr lang="cs-CZ" dirty="0" smtClean="0"/>
              <a:t>method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cs-CZ" dirty="0" smtClean="0"/>
              <a:t>With real data/after deployment:</a:t>
            </a:r>
          </a:p>
          <a:p>
            <a:pPr marL="1708150" lvl="2" indent="-342900">
              <a:buFont typeface="Arial" panose="020B0604020202020204" pitchFamily="34" charset="0"/>
              <a:buChar char="•"/>
            </a:pPr>
            <a:r>
              <a:rPr lang="en-GB" i="1" dirty="0" err="1"/>
              <a:t>AutomaticMigrationsEnabled</a:t>
            </a:r>
            <a:r>
              <a:rPr lang="en-GB" i="1" dirty="0"/>
              <a:t> = </a:t>
            </a:r>
            <a:r>
              <a:rPr lang="cs-CZ" i="1" dirty="0" smtClean="0"/>
              <a:t>false; </a:t>
            </a:r>
          </a:p>
          <a:p>
            <a:pPr marL="1708150" lvl="2" indent="-342900">
              <a:buFont typeface="Arial" panose="020B0604020202020204" pitchFamily="34" charset="0"/>
              <a:buChar char="•"/>
            </a:pPr>
            <a:r>
              <a:rPr lang="cs-CZ" dirty="0" smtClean="0"/>
              <a:t>No seeding</a:t>
            </a:r>
          </a:p>
          <a:p>
            <a:pPr marL="1708150" lvl="2" indent="-342900">
              <a:buFont typeface="Arial" panose="020B0604020202020204" pitchFamily="34" charset="0"/>
              <a:buChar char="•"/>
            </a:pPr>
            <a:r>
              <a:rPr lang="cs-CZ" dirty="0" smtClean="0"/>
              <a:t>Call </a:t>
            </a:r>
            <a:r>
              <a:rPr lang="cs-CZ" i="1" dirty="0" smtClean="0"/>
              <a:t>Add-Migration </a:t>
            </a:r>
            <a:r>
              <a:rPr lang="cs-CZ" dirty="0" smtClean="0"/>
              <a:t>and </a:t>
            </a:r>
            <a:r>
              <a:rPr lang="cs-CZ" i="1" dirty="0" smtClean="0"/>
              <a:t>Update-Database </a:t>
            </a:r>
            <a:r>
              <a:rPr lang="cs-CZ" dirty="0" smtClean="0"/>
              <a:t>manually after each models change iteration 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Entity Framework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1806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More about migrations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Named migrations can be manually updated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Running </a:t>
            </a:r>
            <a:r>
              <a:rPr lang="cs-CZ" i="1" dirty="0" smtClean="0"/>
              <a:t>Update-Database –TargetMigration &lt;migration&gt; –Script –Force</a:t>
            </a:r>
            <a:r>
              <a:rPr lang="cs-CZ" dirty="0" smtClean="0"/>
              <a:t> will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cs-CZ" dirty="0" smtClean="0"/>
              <a:t>Create SQL script to migrate DB to given migration 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cs-CZ" dirty="0" smtClean="0"/>
              <a:t>Re-run migration and re-seed database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In production, always use </a:t>
            </a:r>
            <a:r>
              <a:rPr lang="en-GB" i="1" dirty="0" err="1" smtClean="0"/>
              <a:t>NullDatabaseInitializer</a:t>
            </a:r>
            <a:r>
              <a:rPr lang="cs-CZ" i="1" dirty="0" smtClean="0"/>
              <a:t> </a:t>
            </a:r>
            <a:r>
              <a:rPr lang="cs-CZ" dirty="0" smtClean="0"/>
              <a:t>to prevent data-loss.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If not initializer set, </a:t>
            </a:r>
            <a:r>
              <a:rPr lang="en-GB" i="1" dirty="0" err="1" smtClean="0"/>
              <a:t>CreateDatabaseIfNotExists</a:t>
            </a:r>
            <a:r>
              <a:rPr lang="cs-CZ" i="1" dirty="0" smtClean="0"/>
              <a:t> </a:t>
            </a:r>
            <a:r>
              <a:rPr lang="cs-CZ" dirty="0" smtClean="0"/>
              <a:t>is used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cs-CZ" dirty="0" smtClean="0"/>
              <a:t>When not using migrations, </a:t>
            </a:r>
            <a:r>
              <a:rPr lang="en-GB" i="1" dirty="0" err="1" smtClean="0"/>
              <a:t>DropCreateDatabaseAlways</a:t>
            </a:r>
            <a:r>
              <a:rPr lang="cs-CZ" dirty="0" smtClean="0"/>
              <a:t> and </a:t>
            </a:r>
            <a:r>
              <a:rPr lang="en-GB" i="1" dirty="0" err="1" smtClean="0"/>
              <a:t>DropCreateDatabaseIfModelChanges</a:t>
            </a:r>
            <a:r>
              <a:rPr lang="cs-CZ" i="1" dirty="0" smtClean="0"/>
              <a:t> </a:t>
            </a:r>
            <a:r>
              <a:rPr lang="cs-CZ" dirty="0" smtClean="0"/>
              <a:t>are frequently used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 smtClean="0"/>
          </a:p>
          <a:p>
            <a:endParaRPr lang="cs-CZ" dirty="0" smtClean="0"/>
          </a:p>
          <a:p>
            <a:r>
              <a:rPr lang="cs-CZ" dirty="0">
                <a:hlinkClick r:id="rId3"/>
              </a:rPr>
              <a:t>https://app.pluralsight.com/library/courses/efmigrations</a:t>
            </a:r>
            <a:r>
              <a:rPr lang="cs-CZ" dirty="0" smtClean="0">
                <a:hlinkClick r:id="rId3"/>
              </a:rPr>
              <a:t>/</a:t>
            </a:r>
            <a:endParaRPr lang="cs-CZ" dirty="0" smtClean="0"/>
          </a:p>
          <a:p>
            <a:endParaRPr lang="cs-CZ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Entity Framework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5824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Context set-up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i="1" dirty="0" smtClean="0"/>
              <a:t>DbContext </a:t>
            </a:r>
            <a:r>
              <a:rPr lang="cs-CZ" dirty="0" smtClean="0"/>
              <a:t>base class has string-parametered constructor with connection string itself or its name (preferably use „name=&lt;connectionStringName&gt;“ in the second case </a:t>
            </a:r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*</a:t>
            </a:r>
            <a:r>
              <a:rPr lang="cs-CZ" dirty="0" smtClean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i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i="1" dirty="0" smtClean="0"/>
              <a:t>Database </a:t>
            </a:r>
            <a:r>
              <a:rPr lang="cs-CZ" dirty="0" smtClean="0"/>
              <a:t>property provides access to various aspects of database and its connection.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cs-CZ" i="1" dirty="0" smtClean="0"/>
              <a:t>Database.Log </a:t>
            </a:r>
            <a:r>
              <a:rPr lang="cs-CZ" dirty="0" smtClean="0"/>
              <a:t>– allows custom logging of queries and commands executed in the context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cs-CZ" i="1" dirty="0" smtClean="0"/>
              <a:t>Database.CommandTimeout </a:t>
            </a:r>
            <a:r>
              <a:rPr lang="cs-CZ" dirty="0" smtClean="0"/>
              <a:t>– amout of time to wait before an command is interupted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cs-CZ" i="1" dirty="0" smtClean="0"/>
              <a:t>Database.Connection.StateChange </a:t>
            </a:r>
            <a:r>
              <a:rPr lang="cs-CZ" dirty="0" smtClean="0"/>
              <a:t>– event executed on any change to the state of connection (opened, closed, ...)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i="1" dirty="0" smtClean="0"/>
              <a:t>Configuration </a:t>
            </a:r>
            <a:r>
              <a:rPr lang="cs-CZ" dirty="0" smtClean="0"/>
              <a:t>property provides access to various aspects of entity framework behaviour in the context – Each property is important and well described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Both properties are available publicly in each instance. Always consider whether modify all instances of the context (by using constructor) or individual instances (by amending a property, for example, in a context instance in a given controller)</a:t>
            </a:r>
          </a:p>
          <a:p>
            <a:endParaRPr lang="cs-CZ" dirty="0" smtClean="0"/>
          </a:p>
          <a:p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* </a:t>
            </a:r>
            <a:r>
              <a:rPr lang="en-GB" dirty="0" smtClean="0">
                <a:hlinkClick r:id="rId3"/>
              </a:rPr>
              <a:t>http</a:t>
            </a:r>
            <a:r>
              <a:rPr lang="en-GB" dirty="0">
                <a:hlinkClick r:id="rId3"/>
              </a:rPr>
              <a:t>://</a:t>
            </a:r>
            <a:r>
              <a:rPr lang="en-GB" dirty="0" smtClean="0">
                <a:hlinkClick r:id="rId3"/>
              </a:rPr>
              <a:t>stackoverflow.com/a/25057557/1138663</a:t>
            </a:r>
            <a:endParaRPr lang="cs-CZ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Entity Framework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84927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Context models creation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Either via DataAnnotations attributes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Or via overriding OnModelCreating method in a context itself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cs-CZ" dirty="0" smtClean="0"/>
              <a:t>Entity Framework Fluent API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cs-CZ" dirty="0" smtClean="0"/>
              <a:t>Wider variety of posibilities available (than attributes provide)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i="1" dirty="0" smtClean="0"/>
              <a:t>modelBuilder.Configurations</a:t>
            </a:r>
            <a:r>
              <a:rPr lang="cs-CZ" dirty="0" smtClean="0"/>
              <a:t> – data anotations stored in separated implementations of </a:t>
            </a:r>
            <a:r>
              <a:rPr lang="en-GB" i="1" dirty="0" err="1" smtClean="0"/>
              <a:t>EntityTypeConfiguration</a:t>
            </a:r>
            <a:r>
              <a:rPr lang="cs-CZ" i="1" dirty="0" smtClean="0"/>
              <a:t>&lt;T&gt; base class.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i="1" dirty="0" smtClean="0"/>
              <a:t>modelBuilder.Conventions</a:t>
            </a:r>
            <a:r>
              <a:rPr lang="cs-CZ" dirty="0" smtClean="0"/>
              <a:t> – rules based on properties for (all) models in the context, stored in separate implementations of </a:t>
            </a:r>
            <a:r>
              <a:rPr lang="cs-CZ" i="1" dirty="0" smtClean="0"/>
              <a:t>IConvention </a:t>
            </a:r>
            <a:r>
              <a:rPr lang="cs-CZ" dirty="0" smtClean="0"/>
              <a:t>(or </a:t>
            </a:r>
            <a:r>
              <a:rPr lang="cs-CZ" i="1" dirty="0" smtClean="0"/>
              <a:t>Convention </a:t>
            </a:r>
            <a:r>
              <a:rPr lang="cs-CZ" dirty="0" smtClean="0"/>
              <a:t>base class more preciously)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i="1" dirty="0" smtClean="0"/>
              <a:t>modelBuilder.Properties </a:t>
            </a:r>
            <a:r>
              <a:rPr lang="cs-CZ" dirty="0" smtClean="0"/>
              <a:t>– context-wide lightweight conventions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i="1" dirty="0" smtClean="0"/>
              <a:t>modelBuilder.Entity </a:t>
            </a:r>
            <a:r>
              <a:rPr lang="cs-CZ" dirty="0" smtClean="0"/>
              <a:t>– relations definition, entity-specific lightweight configurations and conventions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Entity Framework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07422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Lazy loading (and proxies)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If enabled (default), virtual properties representing (other) entities or collections of entities are not queried with the main object itself, but later upon first request/access to given property in code.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This is done by using automaticaly (run-time) generated proxy types overriding the very virtual properties and replacing their getter with a loading hook.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>
                <a:hlinkClick r:id="rId3"/>
              </a:rPr>
              <a:t>https://</a:t>
            </a:r>
            <a:r>
              <a:rPr lang="cs-CZ" dirty="0" smtClean="0">
                <a:hlinkClick r:id="rId3"/>
              </a:rPr>
              <a:t>msdn.microsoft.com/en-us/data/jj574232.aspx#lazy</a:t>
            </a:r>
            <a:endParaRPr lang="cs-CZ" dirty="0" smtClean="0"/>
          </a:p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Entity Framework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44112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Eager loading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For queries where it is known that certain properties/related entities will be accessed, eager loading is more suitable as there is only one query to the database, rather than a new query for each virtual property of each object that was accessed for the first time.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i="1" dirty="0" smtClean="0"/>
              <a:t>&lt;DbContext&gt;.&lt;DbSet&gt;.Include(entity =&gt; entity.Property)</a:t>
            </a:r>
            <a:r>
              <a:rPr lang="cs-CZ" dirty="0" smtClean="0"/>
              <a:t> – notifies Entity Framework to query entity/entities stored in the </a:t>
            </a:r>
            <a:r>
              <a:rPr lang="cs-CZ" i="1" dirty="0" smtClean="0"/>
              <a:t>Property</a:t>
            </a:r>
            <a:r>
              <a:rPr lang="cs-CZ" dirty="0" smtClean="0"/>
              <a:t> along with entity stored in </a:t>
            </a:r>
            <a:r>
              <a:rPr lang="cs-CZ" i="1" dirty="0" smtClean="0"/>
              <a:t>&lt;DbSet&gt;</a:t>
            </a:r>
            <a:r>
              <a:rPr lang="cs-CZ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 smtClean="0"/>
          </a:p>
          <a:p>
            <a:endParaRPr lang="cs-CZ" dirty="0"/>
          </a:p>
          <a:p>
            <a:r>
              <a:rPr lang="cs-CZ" dirty="0">
                <a:hlinkClick r:id="rId3"/>
              </a:rPr>
              <a:t>https://</a:t>
            </a:r>
            <a:r>
              <a:rPr lang="cs-CZ" dirty="0" smtClean="0">
                <a:hlinkClick r:id="rId3"/>
              </a:rPr>
              <a:t>msdn.microsoft.com/en-us/data/jj574232.aspx#eager</a:t>
            </a:r>
            <a:endParaRPr lang="cs-CZ" dirty="0" smtClean="0"/>
          </a:p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Entity Framework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75170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Unit of Work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Design pattern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Each DbContext acts as a unit of work.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cs-CZ" dirty="0" smtClean="0"/>
              <a:t>Changes made to entities are tracked and persit in memory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cs-CZ" dirty="0" smtClean="0"/>
              <a:t>Each </a:t>
            </a:r>
            <a:r>
              <a:rPr lang="cs-CZ" i="1" dirty="0" smtClean="0"/>
              <a:t>SaveChanges() </a:t>
            </a:r>
            <a:r>
              <a:rPr lang="cs-CZ" dirty="0" smtClean="0"/>
              <a:t>call succeeds fully or nowise (change are persisted only all-together)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cs-CZ" dirty="0" smtClean="0"/>
              <a:t>Bigger the context is, more memory it possible drains and more responsibilies it has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>
              <a:hlinkClick r:id="rId3"/>
            </a:endParaRPr>
          </a:p>
          <a:p>
            <a:endParaRPr lang="cs-CZ" dirty="0">
              <a:hlinkClick r:id="rId3"/>
            </a:endParaRPr>
          </a:p>
          <a:p>
            <a:r>
              <a:rPr lang="cs-CZ" dirty="0" smtClean="0">
                <a:hlinkClick r:id="rId3"/>
              </a:rPr>
              <a:t>http</a:t>
            </a:r>
            <a:r>
              <a:rPr lang="cs-CZ" dirty="0">
                <a:hlinkClick r:id="rId3"/>
              </a:rPr>
              <a:t>://</a:t>
            </a:r>
            <a:r>
              <a:rPr lang="cs-CZ" dirty="0" smtClean="0">
                <a:hlinkClick r:id="rId3"/>
              </a:rPr>
              <a:t>stackoverflow.com/questions/10776121/what-is-the-unit-of-work-pattern-in-ef</a:t>
            </a:r>
            <a:endParaRPr lang="cs-CZ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Entity Framework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92957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Bounded Context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Design pattern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Bounded context is context that delimits the applicability of a particular model (one of DDD patterns)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cs-CZ" dirty="0" smtClean="0"/>
              <a:t>Clearer defined boundaries of each entity or entity group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cs-CZ" dirty="0" smtClean="0"/>
              <a:t>Better maintainability and less side-effects on context change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>
                <a:hlinkClick r:id="rId3"/>
              </a:rPr>
              <a:t>https://</a:t>
            </a:r>
            <a:r>
              <a:rPr lang="cs-CZ" dirty="0" smtClean="0">
                <a:hlinkClick r:id="rId3"/>
              </a:rPr>
              <a:t>msdn.microsoft.com/en-us/magazine/jj883952.aspx</a:t>
            </a:r>
            <a:endParaRPr lang="cs-CZ" dirty="0">
              <a:hlinkClick r:id="rId3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Entity Framework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85700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1853</TotalTime>
  <Words>1272</Words>
  <Application>Microsoft Office PowerPoint</Application>
  <PresentationFormat>Widescreen</PresentationFormat>
  <Paragraphs>183</Paragraphs>
  <Slides>11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Segoe UI</vt:lpstr>
      <vt:lpstr>Wingdings</vt:lpstr>
      <vt:lpstr>Office Theme</vt:lpstr>
      <vt:lpstr>Entity Framework</vt:lpstr>
      <vt:lpstr>Migrations</vt:lpstr>
      <vt:lpstr>More about migrations</vt:lpstr>
      <vt:lpstr>Context set-up</vt:lpstr>
      <vt:lpstr>Context models creation</vt:lpstr>
      <vt:lpstr>Lazy loading (and proxies)</vt:lpstr>
      <vt:lpstr>Eager loading</vt:lpstr>
      <vt:lpstr>Unit of Work</vt:lpstr>
      <vt:lpstr>Bounded Context</vt:lpstr>
      <vt:lpstr>Seeding multiple contexts</vt:lpstr>
      <vt:lpstr>Resources</vt:lpstr>
    </vt:vector>
  </TitlesOfParts>
  <Company>Kentico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Matej Kvasnovsky</dc:creator>
  <cp:lastModifiedBy>Petr Svirak</cp:lastModifiedBy>
  <cp:revision>135</cp:revision>
  <dcterms:created xsi:type="dcterms:W3CDTF">2014-12-29T13:43:23Z</dcterms:created>
  <dcterms:modified xsi:type="dcterms:W3CDTF">2015-11-05T04:22:21Z</dcterms:modified>
</cp:coreProperties>
</file>