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3" r:id="rId4"/>
    <p:sldId id="276" r:id="rId5"/>
    <p:sldId id="277" r:id="rId6"/>
    <p:sldId id="289" r:id="rId7"/>
    <p:sldId id="278" r:id="rId8"/>
    <p:sldId id="288" r:id="rId9"/>
    <p:sldId id="291" r:id="rId10"/>
    <p:sldId id="280" r:id="rId11"/>
    <p:sldId id="292" r:id="rId12"/>
    <p:sldId id="279" r:id="rId13"/>
    <p:sldId id="290" r:id="rId14"/>
    <p:sldId id="29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52778" autoAdjust="0"/>
  </p:normalViewPr>
  <p:slideViewPr>
    <p:cSldViewPr snapToGrid="0">
      <p:cViewPr varScale="1">
        <p:scale>
          <a:sx n="48" d="100"/>
          <a:sy n="48" d="100"/>
        </p:scale>
        <p:origin x="128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1194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testy?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Lecture8Canon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CultureHelper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Proklikat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slavovu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urcite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smysl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Konfigurace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MVC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EntityFramework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urcite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spoustu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svych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testu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Vyrobit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project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.Web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Pridat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nuget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Nunit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CultureHelperTests.cs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GetSupportedCultureTests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TestFixture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test – fix references, run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Couple other tests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opakuji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TestCase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[]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generuje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blby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jmeno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fix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pomoci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TestName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parametru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TestCase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omezeny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konstanty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TestCaseSource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dal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Slavo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modelech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logiku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Slavo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Controllerech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tam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nemuzu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testovat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Lecture8Canon – Refactor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GamesController.Index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vsechno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abych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mohl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testovat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Vytahnout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novyho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 references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Presunout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DbContext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IQueryable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extension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GamesService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Repository.Tests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project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extension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null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nejdriv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mylny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ocekavani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vrati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null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opravit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test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10)</a:t>
            </a:r>
          </a:p>
          <a:p>
            <a:pPr marL="0" lvl="0" indent="0">
              <a:buFont typeface="+mj-lt"/>
              <a:buNone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otestovat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GamesService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Mohl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nechat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vyrobit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databazi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Pomale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testuje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mnohem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chci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18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Mocks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Umoznujou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nahradit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nejakej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object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fejkem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Lecture8Canon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Moq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Stahnout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nuget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Moq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Namockovat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GamesDbContext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GamesService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11)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Vyseparovat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mockovani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DbSetu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pobavit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o arrange / act / assert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mockovani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vyhodit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pohavit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fejk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implementaci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interface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pobavit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protected a internal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509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samotnych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stejne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C#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Jasmine – specs – Module ‘a’ can ‘b’: it does stuff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FrontEndTests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Romanuv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project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nacvakanej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Visual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webpack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zabaleny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gulp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tasku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TodoModel.spec.js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ted 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Spustit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primo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gulpu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Dulezity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interpretuje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(browser/node)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Muzem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refaktorovat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TodoModel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dostal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localStorage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venku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(ale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nebudeme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Muzeme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poustet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blizsim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produkcnimu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prostredi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Karma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karma.conf.js)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Vysvetlit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headless browser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Vysvetlit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poustet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webpack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pustit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gulpu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handles null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spyOn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localStorage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17)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interaktivni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singleRun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false)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browser (Chrome)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debug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2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automatizace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kvuli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urychleni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omezeni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prostoru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chyby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testera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TDD – testy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driv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RealLifeExample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jednoduchy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 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podchyti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OutOfRangeException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NameHelperTests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GetUniqueNameTests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Prefix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maximum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opravit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23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frameworky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poskytuji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funkcionality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testu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pouzijou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33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AAA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popsat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Nastavim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potrebuju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otestovalo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potrebuju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Testovany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volani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Overeni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vysledku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92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TestLifeCycle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nugety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testama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output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490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Asserting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Ocekavani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 se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nemusi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spravny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nejsemantictejsi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Popsat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Assert classy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43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failnuty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testy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TestLifeCycle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54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Code Coverage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Ktery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radky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produkcniho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zavolany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spousteni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nejakyho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Vicemene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nicnerikajici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 -&gt;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Kvoty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Testy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gettery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setter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Visual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Studia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41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oq/moq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msdn.microsoft.com/en-us/data/dn314429.aspx" TargetMode="External"/><Relationship Id="rId5" Type="http://schemas.openxmlformats.org/officeDocument/2006/relationships/hyperlink" Target="http://hibernatingrhinos.com/oss/rhino-mocks" TargetMode="External"/><Relationship Id="rId4" Type="http://schemas.openxmlformats.org/officeDocument/2006/relationships/hyperlink" Target="http://nsubstitute.github.io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gruntjs.com/" TargetMode="External"/><Relationship Id="rId3" Type="http://schemas.openxmlformats.org/officeDocument/2006/relationships/hyperlink" Target="http://jasmine.github.io/" TargetMode="External"/><Relationship Id="rId7" Type="http://schemas.openxmlformats.org/officeDocument/2006/relationships/hyperlink" Target="http://gulpj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dejs.org/" TargetMode="External"/><Relationship Id="rId5" Type="http://schemas.openxmlformats.org/officeDocument/2006/relationships/hyperlink" Target="http://mochajs.org/" TargetMode="External"/><Relationship Id="rId4" Type="http://schemas.openxmlformats.org/officeDocument/2006/relationships/hyperlink" Target="https://github.com/substack/tape" TargetMode="External"/><Relationship Id="rId9" Type="http://schemas.openxmlformats.org/officeDocument/2006/relationships/hyperlink" Target="http://karma-runner.github.io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dotnet/corefx" TargetMode="External"/><Relationship Id="rId3" Type="http://schemas.openxmlformats.org/officeDocument/2006/relationships/hyperlink" Target="https://msdn.microsoft.com/en-us/library/ms243147.aspx" TargetMode="External"/><Relationship Id="rId7" Type="http://schemas.openxmlformats.org/officeDocument/2006/relationships/hyperlink" Target="http://xunit.github.i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nuget.org/packages/NUnitTestAdapter/" TargetMode="External"/><Relationship Id="rId5" Type="http://schemas.openxmlformats.org/officeDocument/2006/relationships/hyperlink" Target="http://junit.org/" TargetMode="External"/><Relationship Id="rId4" Type="http://schemas.openxmlformats.org/officeDocument/2006/relationships/hyperlink" Target="http://www.nuni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</a:t>
            </a:r>
            <a:r>
              <a:rPr lang="cs-CZ" dirty="0" smtClean="0"/>
              <a:t> </a:t>
            </a:r>
            <a:r>
              <a:rPr lang="cs-CZ" dirty="0"/>
              <a:t>Testing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 err="1"/>
              <a:t>Vít</a:t>
            </a:r>
            <a:r>
              <a:rPr lang="en-GB" dirty="0"/>
              <a:t> Svoboda</a:t>
            </a:r>
            <a:endParaRPr lang="cs-CZ" dirty="0"/>
          </a:p>
          <a:p>
            <a:r>
              <a:rPr lang="en-GB" dirty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test?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You </a:t>
            </a:r>
            <a:r>
              <a:rPr lang="en-US" b="1" dirty="0" smtClean="0"/>
              <a:t>can</a:t>
            </a:r>
            <a:r>
              <a:rPr lang="en-US" dirty="0" smtClean="0"/>
              <a:t> test </a:t>
            </a:r>
            <a:r>
              <a:rPr lang="en-US" b="1" dirty="0" smtClean="0"/>
              <a:t>everything</a:t>
            </a:r>
            <a:r>
              <a:rPr lang="en-US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Initial cost of the tests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Maintenance cost</a:t>
            </a:r>
            <a:endParaRPr lang="en-US" dirty="0"/>
          </a:p>
          <a:p>
            <a:r>
              <a:rPr lang="en-US" dirty="0" smtClean="0"/>
              <a:t>	vs.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Value of various pieces of code being covered by tests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Automated Testing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08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Mocks &amp; Fakes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Replace dependency of tested </a:t>
            </a:r>
            <a:r>
              <a:rPr lang="en-US" dirty="0" smtClean="0"/>
              <a:t>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Define behavior of the replacement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Mock frameworks: </a:t>
            </a:r>
            <a:r>
              <a:rPr lang="en-US" dirty="0" err="1" smtClean="0">
                <a:hlinkClick r:id="rId3"/>
              </a:rPr>
              <a:t>Moq</a:t>
            </a:r>
            <a:r>
              <a:rPr lang="en-US" dirty="0" smtClean="0"/>
              <a:t>, </a:t>
            </a:r>
            <a:r>
              <a:rPr lang="en-US" dirty="0" err="1" smtClean="0">
                <a:hlinkClick r:id="rId4"/>
              </a:rPr>
              <a:t>NSubstitute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Rhino Mocks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hlinkClick r:id="rId6"/>
            </a:endParaRPr>
          </a:p>
          <a:p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  <a:hlinkClick r:id="rId6"/>
              </a:rPr>
              <a:t>https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hlinkClick r:id="rId6"/>
              </a:rPr>
              <a:t>://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  <a:hlinkClick r:id="rId6"/>
              </a:rPr>
              <a:t>msdn.microsoft.com/en-us/data/dn314429.aspx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Automated Testing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43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Testing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Fundamentally same as C#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Tooling differs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 frameworks – </a:t>
            </a:r>
            <a:r>
              <a:rPr lang="en-US" dirty="0" smtClean="0">
                <a:hlinkClick r:id="rId3"/>
              </a:rPr>
              <a:t>Jasmine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tape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mocha</a:t>
            </a:r>
            <a:r>
              <a:rPr lang="en-US" dirty="0" smtClean="0"/>
              <a:t>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 runners – browser, </a:t>
            </a:r>
            <a:r>
              <a:rPr lang="en-US" dirty="0" smtClean="0">
                <a:hlinkClick r:id="rId6"/>
              </a:rPr>
              <a:t>Node.js</a:t>
            </a:r>
            <a:r>
              <a:rPr lang="en-US" dirty="0" smtClean="0"/>
              <a:t>, </a:t>
            </a:r>
            <a:r>
              <a:rPr lang="en-US" dirty="0" smtClean="0">
                <a:hlinkClick r:id="rId7"/>
              </a:rPr>
              <a:t>Gulp</a:t>
            </a:r>
            <a:r>
              <a:rPr lang="en-US" dirty="0" smtClean="0"/>
              <a:t>, </a:t>
            </a:r>
            <a:r>
              <a:rPr lang="en-US" dirty="0" smtClean="0">
                <a:hlinkClick r:id="rId8"/>
              </a:rPr>
              <a:t>Grunt</a:t>
            </a:r>
            <a:r>
              <a:rPr lang="en-US" dirty="0" smtClean="0"/>
              <a:t>, </a:t>
            </a:r>
            <a:r>
              <a:rPr lang="en-US" dirty="0" smtClean="0">
                <a:hlinkClick r:id="rId9"/>
              </a:rPr>
              <a:t>Karma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Automated Testing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tests!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30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/>
                </a:solidFill>
              </a:rPr>
              <a:t>TDD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Frameworks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Test Life Cycle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Asserting</a:t>
            </a:r>
            <a:endParaRPr lang="sk-SK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Mocks &amp; Fakes</a:t>
            </a:r>
            <a:endParaRPr lang="sk-SK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Test Coverage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JavaScript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Automated Testing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1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Testing, TDD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Automation of laborious repetitive testing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 be repeated every time the code changes</a:t>
            </a:r>
            <a:r>
              <a:rPr lang="en-US" dirty="0" smtClean="0">
                <a:solidFill>
                  <a:srgbClr val="262524"/>
                </a:solidFill>
              </a:rPr>
              <a:t>.</a:t>
            </a:r>
            <a:endParaRPr lang="en-US" dirty="0">
              <a:solidFill>
                <a:srgbClr val="26252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Test Driven Development - Tests should be written first, then the code they test.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Automated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Provide a way to describe expectations about code </a:t>
            </a:r>
            <a:r>
              <a:rPr lang="en-US" dirty="0" smtClean="0"/>
              <a:t>behavio</a:t>
            </a:r>
            <a:r>
              <a:rPr lang="sk-SK" dirty="0" smtClean="0"/>
              <a:t>u</a:t>
            </a:r>
            <a:r>
              <a:rPr lang="en-US" dirty="0" smtClean="0"/>
              <a:t>r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latin typeface="Segoe UI"/>
                <a:cs typeface="Consolas" panose="020B0609020204030204" pitchFamily="49" charset="0"/>
                <a:hlinkClick r:id="rId3"/>
              </a:rPr>
              <a:t>Microsoft Unit Testing Framework</a:t>
            </a:r>
            <a:endParaRPr lang="en-US" dirty="0">
              <a:latin typeface="Segoe UI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"/>
                <a:cs typeface="Consolas" panose="020B0609020204030204" pitchFamily="49" charset="0"/>
              </a:rPr>
              <a:t>Out </a:t>
            </a:r>
            <a:r>
              <a:rPr lang="en-US" dirty="0">
                <a:latin typeface="Segoe UI"/>
                <a:cs typeface="Consolas" panose="020B0609020204030204" pitchFamily="49" charset="0"/>
              </a:rPr>
              <a:t>of the box in Visual Studio</a:t>
            </a:r>
          </a:p>
          <a:p>
            <a:r>
              <a:rPr lang="en-US" dirty="0">
                <a:hlinkClick r:id="rId4"/>
              </a:rPr>
              <a:t>NUnit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Similar </a:t>
            </a:r>
            <a:r>
              <a:rPr lang="en-US" dirty="0"/>
              <a:t>to </a:t>
            </a:r>
            <a:r>
              <a:rPr lang="en-US" dirty="0">
                <a:hlinkClick r:id="rId5"/>
              </a:rPr>
              <a:t>JUnit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Requires an </a:t>
            </a:r>
            <a:r>
              <a:rPr lang="en-US" dirty="0">
                <a:hlinkClick r:id="rId6"/>
              </a:rPr>
              <a:t>adapter</a:t>
            </a:r>
            <a:r>
              <a:rPr lang="en-US" dirty="0"/>
              <a:t> in Visual Studio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Industry standard</a:t>
            </a:r>
          </a:p>
          <a:p>
            <a:r>
              <a:rPr lang="en-US" dirty="0">
                <a:hlinkClick r:id="rId7"/>
              </a:rPr>
              <a:t>xUnit.net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More "modern"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Used to test </a:t>
            </a:r>
            <a:r>
              <a:rPr lang="en-US" dirty="0">
                <a:hlinkClick r:id="rId8"/>
              </a:rPr>
              <a:t>.NET Core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Automated Testing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00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Body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</a:rPr>
              <a:t>Arrange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</a:rPr>
              <a:t>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</a:rPr>
              <a:t>Assert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</a:rPr>
              <a:t>As simple as possible – tests can be buggy as well!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Automated Testing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2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Life Cycle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Test method attribute</a:t>
            </a:r>
            <a:endParaRPr lang="cs-CZ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Test initialization attribute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Test cleanup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</a:rPr>
              <a:t>attribute</a:t>
            </a:r>
            <a:endParaRPr lang="en-US" dirty="0"/>
          </a:p>
          <a:p>
            <a:r>
              <a:rPr lang="en-US" sz="2500" dirty="0"/>
              <a:t>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Automated Testing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8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Check the result of your method 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As </a:t>
            </a:r>
            <a:r>
              <a:rPr lang="en-US" dirty="0" smtClean="0"/>
              <a:t>semantic</a:t>
            </a:r>
            <a:r>
              <a:rPr lang="cs-CZ" dirty="0" smtClean="0"/>
              <a:t> </a:t>
            </a:r>
            <a:r>
              <a:rPr lang="cs-CZ" dirty="0"/>
              <a:t>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Meaningful</a:t>
            </a:r>
            <a:r>
              <a:rPr lang="cs-CZ" dirty="0" smtClean="0"/>
              <a:t> </a:t>
            </a:r>
            <a:r>
              <a:rPr lang="en-US" dirty="0" smtClean="0"/>
              <a:t>message</a:t>
            </a:r>
            <a:r>
              <a:rPr lang="cs-CZ" dirty="0" smtClean="0"/>
              <a:t> </a:t>
            </a:r>
            <a:r>
              <a:rPr lang="cs-CZ" dirty="0"/>
              <a:t>in case of </a:t>
            </a:r>
            <a:r>
              <a:rPr lang="cs-CZ" dirty="0" smtClean="0"/>
              <a:t>failure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General assertions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NUnit.Framework.Assert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Specialized assertions - </a:t>
            </a:r>
            <a:r>
              <a:rPr lang="en-US" dirty="0" err="1">
                <a:latin typeface="Consolas"/>
              </a:rPr>
              <a:t>CollectionAssert</a:t>
            </a:r>
            <a:r>
              <a:rPr lang="en-US" dirty="0"/>
              <a:t>,</a:t>
            </a:r>
            <a:r>
              <a:rPr lang="en-US" dirty="0">
                <a:latin typeface="Consolas"/>
              </a:rPr>
              <a:t> </a:t>
            </a:r>
            <a:r>
              <a:rPr lang="en-US" dirty="0" err="1">
                <a:latin typeface="Consolas"/>
              </a:rPr>
              <a:t>StringAssert</a:t>
            </a:r>
            <a:r>
              <a:rPr lang="en-US" dirty="0"/>
              <a:t>,</a:t>
            </a:r>
            <a:r>
              <a:rPr lang="en-US" dirty="0">
                <a:latin typeface="Consolas"/>
              </a:rPr>
              <a:t> </a:t>
            </a:r>
            <a:r>
              <a:rPr lang="en-US" dirty="0" err="1">
                <a:latin typeface="Consolas"/>
              </a:rPr>
              <a:t>DirectoryAssert</a:t>
            </a:r>
            <a:r>
              <a:rPr lang="en-US" dirty="0"/>
              <a:t>,</a:t>
            </a:r>
            <a:r>
              <a:rPr lang="en-US" dirty="0">
                <a:latin typeface="Consolas"/>
              </a:rPr>
              <a:t> </a:t>
            </a:r>
            <a:r>
              <a:rPr lang="en-US" dirty="0" err="1">
                <a:latin typeface="Consolas"/>
              </a:rPr>
              <a:t>FileAssert</a:t>
            </a:r>
            <a:r>
              <a:rPr lang="en-US" dirty="0" smtClean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​​</a:t>
            </a:r>
            <a:endParaRPr lang="cs-CZ" dirty="0">
              <a:latin typeface="Consolas"/>
            </a:endParaRPr>
          </a:p>
          <a:p>
            <a:endParaRPr lang="cs-CZ" dirty="0">
              <a:latin typeface="Consola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 smtClean="0"/>
              <a:t>Automated Testing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9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2B91AF"/>
              </a:solidFill>
              <a:highlight>
                <a:srgbClr val="FFFFFF"/>
              </a:highlight>
              <a:latin typeface="Consolas"/>
            </a:endParaRPr>
          </a:p>
          <a:p>
            <a:endParaRPr lang="en-US" dirty="0" smtClean="0">
              <a:solidFill>
                <a:srgbClr val="2B91AF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.IsTrue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(result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cs-CZ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is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cs-CZ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.That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(result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Is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.InstanceOf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&gt;(),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"Result should be a string"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cs-CZ" dirty="0">
              <a:latin typeface="Consolas"/>
            </a:endParaRPr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Automated Testing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42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Coverage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2168525"/>
            <a:ext cx="11137168" cy="42211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What parts of production code are covered by some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Helpful when dealing with complicated legacy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Mostly useless metric</a:t>
            </a:r>
            <a:endParaRPr lang="cs-CZ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Automated Testing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3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8166</TotalTime>
  <Words>896</Words>
  <Application>Microsoft Office PowerPoint</Application>
  <PresentationFormat>Widescreen</PresentationFormat>
  <Paragraphs>199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Consolas</vt:lpstr>
      <vt:lpstr>Segoe UI</vt:lpstr>
      <vt:lpstr>Wingdings</vt:lpstr>
      <vt:lpstr>Office Theme</vt:lpstr>
      <vt:lpstr>1_Office Theme</vt:lpstr>
      <vt:lpstr>Automated Testing</vt:lpstr>
      <vt:lpstr>Topics</vt:lpstr>
      <vt:lpstr>Automated Testing, TDD</vt:lpstr>
      <vt:lpstr>Frameworks</vt:lpstr>
      <vt:lpstr>Test Body</vt:lpstr>
      <vt:lpstr>Test Life Cycle</vt:lpstr>
      <vt:lpstr>Asserting</vt:lpstr>
      <vt:lpstr>Asserting</vt:lpstr>
      <vt:lpstr>Code Coverage</vt:lpstr>
      <vt:lpstr>What to test?</vt:lpstr>
      <vt:lpstr>Mocks &amp; Fakes</vt:lpstr>
      <vt:lpstr>JavaScript Testing</vt:lpstr>
      <vt:lpstr>Write tests!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vit.svoboda@windowslive.com</cp:lastModifiedBy>
  <cp:revision>414</cp:revision>
  <dcterms:created xsi:type="dcterms:W3CDTF">2014-12-29T13:43:23Z</dcterms:created>
  <dcterms:modified xsi:type="dcterms:W3CDTF">2015-11-12T11:44:36Z</dcterms:modified>
</cp:coreProperties>
</file>