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  <p:sldMasterId id="2147483676" r:id="rId2"/>
  </p:sldMasterIdLst>
  <p:notesMasterIdLst>
    <p:notesMasterId r:id="rId77"/>
  </p:notesMasterIdLst>
  <p:handoutMasterIdLst>
    <p:handoutMasterId r:id="rId78"/>
  </p:handoutMasterIdLst>
  <p:sldIdLst>
    <p:sldId id="264" r:id="rId3"/>
    <p:sldId id="263" r:id="rId4"/>
    <p:sldId id="343" r:id="rId5"/>
    <p:sldId id="318" r:id="rId6"/>
    <p:sldId id="366" r:id="rId7"/>
    <p:sldId id="268" r:id="rId8"/>
    <p:sldId id="283" r:id="rId9"/>
    <p:sldId id="284" r:id="rId10"/>
    <p:sldId id="286" r:id="rId11"/>
    <p:sldId id="285" r:id="rId12"/>
    <p:sldId id="287" r:id="rId13"/>
    <p:sldId id="312" r:id="rId14"/>
    <p:sldId id="314" r:id="rId15"/>
    <p:sldId id="356" r:id="rId16"/>
    <p:sldId id="270" r:id="rId17"/>
    <p:sldId id="315" r:id="rId18"/>
    <p:sldId id="280" r:id="rId19"/>
    <p:sldId id="288" r:id="rId20"/>
    <p:sldId id="296" r:id="rId21"/>
    <p:sldId id="306" r:id="rId22"/>
    <p:sldId id="348" r:id="rId23"/>
    <p:sldId id="357" r:id="rId24"/>
    <p:sldId id="358" r:id="rId25"/>
    <p:sldId id="359" r:id="rId26"/>
    <p:sldId id="361" r:id="rId27"/>
    <p:sldId id="360" r:id="rId28"/>
    <p:sldId id="298" r:id="rId29"/>
    <p:sldId id="303" r:id="rId30"/>
    <p:sldId id="295" r:id="rId31"/>
    <p:sldId id="307" r:id="rId32"/>
    <p:sldId id="310" r:id="rId33"/>
    <p:sldId id="309" r:id="rId34"/>
    <p:sldId id="300" r:id="rId35"/>
    <p:sldId id="301" r:id="rId36"/>
    <p:sldId id="327" r:id="rId37"/>
    <p:sldId id="328" r:id="rId38"/>
    <p:sldId id="305" r:id="rId39"/>
    <p:sldId id="311" r:id="rId40"/>
    <p:sldId id="319" r:id="rId41"/>
    <p:sldId id="320" r:id="rId42"/>
    <p:sldId id="302" r:id="rId43"/>
    <p:sldId id="332" r:id="rId44"/>
    <p:sldId id="321" r:id="rId45"/>
    <p:sldId id="322" r:id="rId46"/>
    <p:sldId id="324" r:id="rId47"/>
    <p:sldId id="342" r:id="rId48"/>
    <p:sldId id="344" r:id="rId49"/>
    <p:sldId id="345" r:id="rId50"/>
    <p:sldId id="325" r:id="rId51"/>
    <p:sldId id="367" r:id="rId52"/>
    <p:sldId id="330" r:id="rId53"/>
    <p:sldId id="329" r:id="rId54"/>
    <p:sldId id="331" r:id="rId55"/>
    <p:sldId id="281" r:id="rId56"/>
    <p:sldId id="368" r:id="rId57"/>
    <p:sldId id="334" r:id="rId58"/>
    <p:sldId id="335" r:id="rId59"/>
    <p:sldId id="337" r:id="rId60"/>
    <p:sldId id="338" r:id="rId61"/>
    <p:sldId id="340" r:id="rId62"/>
    <p:sldId id="341" r:id="rId63"/>
    <p:sldId id="350" r:id="rId64"/>
    <p:sldId id="353" r:id="rId65"/>
    <p:sldId id="362" r:id="rId66"/>
    <p:sldId id="364" r:id="rId67"/>
    <p:sldId id="365" r:id="rId68"/>
    <p:sldId id="308" r:id="rId69"/>
    <p:sldId id="260" r:id="rId70"/>
    <p:sldId id="355" r:id="rId71"/>
    <p:sldId id="354" r:id="rId72"/>
    <p:sldId id="266" r:id="rId73"/>
    <p:sldId id="346" r:id="rId74"/>
    <p:sldId id="267" r:id="rId75"/>
    <p:sldId id="351" r:id="rId76"/>
  </p:sldIdLst>
  <p:sldSz cx="9144000" cy="5143500" type="screen16x9"/>
  <p:notesSz cx="9144000" cy="6858000"/>
  <p:defaultTextStyle>
    <a:defPPr>
      <a:defRPr lang="cs-CZ"/>
    </a:defPPr>
    <a:lvl1pPr marL="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0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59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7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98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17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3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56" algn="l" defTabSz="91423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2EA"/>
    <a:srgbClr val="E0D9E7"/>
    <a:srgbClr val="161343"/>
    <a:srgbClr val="EB6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61926" autoAdjust="0"/>
  </p:normalViewPr>
  <p:slideViewPr>
    <p:cSldViewPr>
      <p:cViewPr varScale="1">
        <p:scale>
          <a:sx n="77" d="100"/>
          <a:sy n="77" d="100"/>
        </p:scale>
        <p:origin x="874" y="5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23" d="100"/>
          <a:sy n="123" d="100"/>
        </p:scale>
        <p:origin x="-2172" y="-108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6E65B3-5CEB-4BFE-BDF5-2A51BD3A7B1C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A793223B-6A0A-4D99-9807-107C37FBE7BC}">
      <dgm:prSet phldrT="[Text]" custT="1"/>
      <dgm:spPr/>
      <dgm:t>
        <a:bodyPr/>
        <a:lstStyle/>
        <a:p>
          <a:r>
            <a:rPr lang="cs-CZ" sz="1600" dirty="0" smtClean="0"/>
            <a:t>Marketing </a:t>
          </a:r>
          <a:r>
            <a:rPr lang="cs-CZ" sz="1600" dirty="0" err="1" smtClean="0"/>
            <a:t>Research</a:t>
          </a:r>
          <a:endParaRPr lang="cs-CZ" sz="1600" dirty="0"/>
        </a:p>
      </dgm:t>
    </dgm:pt>
    <dgm:pt modelId="{7698AB14-54BF-4F74-94F8-79CB8C6B8CAD}" type="parTrans" cxnId="{19FBDD8C-AE86-4E8C-B019-7165641B604D}">
      <dgm:prSet/>
      <dgm:spPr/>
      <dgm:t>
        <a:bodyPr/>
        <a:lstStyle/>
        <a:p>
          <a:endParaRPr lang="cs-CZ" sz="2400"/>
        </a:p>
      </dgm:t>
    </dgm:pt>
    <dgm:pt modelId="{46DF1822-F939-442E-9A05-736C323D24EE}" type="sibTrans" cxnId="{19FBDD8C-AE86-4E8C-B019-7165641B604D}">
      <dgm:prSet/>
      <dgm:spPr/>
      <dgm:t>
        <a:bodyPr/>
        <a:lstStyle/>
        <a:p>
          <a:endParaRPr lang="cs-CZ" sz="2400"/>
        </a:p>
      </dgm:t>
    </dgm:pt>
    <dgm:pt modelId="{924454D9-4A9E-4281-A35C-1775AEB0D7BB}">
      <dgm:prSet phldrT="[Text]" custT="1"/>
      <dgm:spPr/>
      <dgm:t>
        <a:bodyPr/>
        <a:lstStyle/>
        <a:p>
          <a:r>
            <a:rPr lang="cs-CZ" sz="1600" dirty="0" err="1" smtClean="0"/>
            <a:t>Product</a:t>
          </a:r>
          <a:r>
            <a:rPr lang="cs-CZ" sz="1600" dirty="0" smtClean="0"/>
            <a:t> </a:t>
          </a:r>
          <a:r>
            <a:rPr lang="cs-CZ" sz="1600" dirty="0" err="1" smtClean="0"/>
            <a:t>Development</a:t>
          </a:r>
          <a:endParaRPr lang="cs-CZ" sz="1600" dirty="0" smtClean="0"/>
        </a:p>
      </dgm:t>
    </dgm:pt>
    <dgm:pt modelId="{B11F208C-70F3-4B34-A558-4CE0F37B4009}" type="parTrans" cxnId="{DDBFF128-614A-48E5-BC3E-0B65977C38C6}">
      <dgm:prSet/>
      <dgm:spPr/>
      <dgm:t>
        <a:bodyPr/>
        <a:lstStyle/>
        <a:p>
          <a:endParaRPr lang="cs-CZ" sz="2400"/>
        </a:p>
      </dgm:t>
    </dgm:pt>
    <dgm:pt modelId="{0804CBB7-9DDC-4D6C-92D9-AAF684269DAC}" type="sibTrans" cxnId="{DDBFF128-614A-48E5-BC3E-0B65977C38C6}">
      <dgm:prSet/>
      <dgm:spPr/>
      <dgm:t>
        <a:bodyPr/>
        <a:lstStyle/>
        <a:p>
          <a:endParaRPr lang="cs-CZ" sz="2400"/>
        </a:p>
      </dgm:t>
    </dgm:pt>
    <dgm:pt modelId="{D3F6B284-95B0-4EB8-AD05-2B71217CE155}">
      <dgm:prSet phldrT="[Text]" custT="1"/>
      <dgm:spPr/>
      <dgm:t>
        <a:bodyPr/>
        <a:lstStyle/>
        <a:p>
          <a:r>
            <a:rPr lang="cs-CZ" sz="1600" dirty="0" err="1" smtClean="0"/>
            <a:t>Adevrtising</a:t>
          </a:r>
          <a:endParaRPr lang="cs-CZ" sz="1600" dirty="0"/>
        </a:p>
      </dgm:t>
    </dgm:pt>
    <dgm:pt modelId="{738DD17C-B3D2-4BC7-BC7A-C69EF864745B}" type="parTrans" cxnId="{D60A4752-C64F-41C6-9581-0D1B110F98EC}">
      <dgm:prSet/>
      <dgm:spPr/>
      <dgm:t>
        <a:bodyPr/>
        <a:lstStyle/>
        <a:p>
          <a:endParaRPr lang="cs-CZ" sz="2400"/>
        </a:p>
      </dgm:t>
    </dgm:pt>
    <dgm:pt modelId="{4BFADDC9-ED0A-49EF-AE72-5D240C21489C}" type="sibTrans" cxnId="{D60A4752-C64F-41C6-9581-0D1B110F98EC}">
      <dgm:prSet/>
      <dgm:spPr/>
      <dgm:t>
        <a:bodyPr/>
        <a:lstStyle/>
        <a:p>
          <a:endParaRPr lang="cs-CZ" sz="2400"/>
        </a:p>
      </dgm:t>
    </dgm:pt>
    <dgm:pt modelId="{1884279F-D1E9-4683-8B64-39196C298E6A}">
      <dgm:prSet custT="1"/>
      <dgm:spPr/>
      <dgm:t>
        <a:bodyPr/>
        <a:lstStyle/>
        <a:p>
          <a:r>
            <a:rPr lang="en-US" sz="1600" dirty="0" smtClean="0"/>
            <a:t>Customer Satisfaction</a:t>
          </a:r>
          <a:r>
            <a:rPr lang="cs-CZ" sz="1600" dirty="0" smtClean="0"/>
            <a:t> </a:t>
          </a:r>
          <a:r>
            <a:rPr lang="cs-CZ" sz="1600" dirty="0" err="1" smtClean="0"/>
            <a:t>Research</a:t>
          </a:r>
          <a:endParaRPr lang="cs-CZ" sz="1600" dirty="0"/>
        </a:p>
      </dgm:t>
    </dgm:pt>
    <dgm:pt modelId="{1CF534FE-D8E7-49D3-BBCE-1426B7831307}" type="parTrans" cxnId="{57994CC7-1A45-4A8B-A56E-E895566E35B6}">
      <dgm:prSet/>
      <dgm:spPr/>
      <dgm:t>
        <a:bodyPr/>
        <a:lstStyle/>
        <a:p>
          <a:endParaRPr lang="cs-CZ" sz="2400"/>
        </a:p>
      </dgm:t>
    </dgm:pt>
    <dgm:pt modelId="{5DFDAD46-D37A-4C52-8FA8-66E1492B7A4E}" type="sibTrans" cxnId="{57994CC7-1A45-4A8B-A56E-E895566E35B6}">
      <dgm:prSet/>
      <dgm:spPr/>
      <dgm:t>
        <a:bodyPr/>
        <a:lstStyle/>
        <a:p>
          <a:endParaRPr lang="cs-CZ" sz="2400"/>
        </a:p>
      </dgm:t>
    </dgm:pt>
    <dgm:pt modelId="{50E880FA-3981-49BF-AFD1-6C8273B6EFF3}">
      <dgm:prSet phldrT="[Text]" custT="1"/>
      <dgm:spPr/>
      <dgm:t>
        <a:bodyPr/>
        <a:lstStyle/>
        <a:p>
          <a:r>
            <a:rPr lang="cs-CZ" sz="1600" dirty="0" smtClean="0"/>
            <a:t>Idea</a:t>
          </a:r>
          <a:endParaRPr lang="cs-CZ" sz="1600" dirty="0"/>
        </a:p>
      </dgm:t>
    </dgm:pt>
    <dgm:pt modelId="{F7F6B0DF-6D99-4551-93EF-FCB4AF52C999}" type="parTrans" cxnId="{B1477448-0BB8-4004-916E-9436B88FAE90}">
      <dgm:prSet/>
      <dgm:spPr/>
      <dgm:t>
        <a:bodyPr/>
        <a:lstStyle/>
        <a:p>
          <a:endParaRPr lang="cs-CZ" sz="2400"/>
        </a:p>
      </dgm:t>
    </dgm:pt>
    <dgm:pt modelId="{F3EDF534-DBE1-4D0A-A952-7E342740BBAE}" type="sibTrans" cxnId="{B1477448-0BB8-4004-916E-9436B88FAE90}">
      <dgm:prSet/>
      <dgm:spPr/>
      <dgm:t>
        <a:bodyPr/>
        <a:lstStyle/>
        <a:p>
          <a:endParaRPr lang="cs-CZ" sz="2400"/>
        </a:p>
      </dgm:t>
    </dgm:pt>
    <dgm:pt modelId="{13E51542-08EC-441C-92A6-842DD22F9B8D}" type="pres">
      <dgm:prSet presAssocID="{CC6E65B3-5CEB-4BFE-BDF5-2A51BD3A7B1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7E062F14-D3DD-4A88-A19A-576F8B40D486}" type="pres">
      <dgm:prSet presAssocID="{50E880FA-3981-49BF-AFD1-6C8273B6EFF3}" presName="composite" presStyleCnt="0"/>
      <dgm:spPr/>
    </dgm:pt>
    <dgm:pt modelId="{BA2B8B71-4C25-436E-8EDD-7BF32AFC7B68}" type="pres">
      <dgm:prSet presAssocID="{50E880FA-3981-49BF-AFD1-6C8273B6EFF3}" presName="LShape" presStyleLbl="alignNode1" presStyleIdx="0" presStyleCnt="9"/>
      <dgm:spPr/>
    </dgm:pt>
    <dgm:pt modelId="{B3FBDF17-AD0A-4BC2-8887-0E769F426BD7}" type="pres">
      <dgm:prSet presAssocID="{50E880FA-3981-49BF-AFD1-6C8273B6EFF3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BEF193-9BFD-4DAD-9B47-709F436DD319}" type="pres">
      <dgm:prSet presAssocID="{50E880FA-3981-49BF-AFD1-6C8273B6EFF3}" presName="Triangle" presStyleLbl="alignNode1" presStyleIdx="1" presStyleCnt="9"/>
      <dgm:spPr/>
    </dgm:pt>
    <dgm:pt modelId="{EF1CC3A6-CC80-4973-8B2A-5C61C228C74C}" type="pres">
      <dgm:prSet presAssocID="{F3EDF534-DBE1-4D0A-A952-7E342740BBAE}" presName="sibTrans" presStyleCnt="0"/>
      <dgm:spPr/>
    </dgm:pt>
    <dgm:pt modelId="{A2654BD4-AF51-4B2C-A746-A4929A3F0C39}" type="pres">
      <dgm:prSet presAssocID="{F3EDF534-DBE1-4D0A-A952-7E342740BBAE}" presName="space" presStyleCnt="0"/>
      <dgm:spPr/>
    </dgm:pt>
    <dgm:pt modelId="{B44AE4DF-7443-47E7-BBDF-307327BDB9E9}" type="pres">
      <dgm:prSet presAssocID="{A793223B-6A0A-4D99-9807-107C37FBE7BC}" presName="composite" presStyleCnt="0"/>
      <dgm:spPr/>
    </dgm:pt>
    <dgm:pt modelId="{4595118B-B562-4303-9D21-CF02BE43097C}" type="pres">
      <dgm:prSet presAssocID="{A793223B-6A0A-4D99-9807-107C37FBE7BC}" presName="LShape" presStyleLbl="alignNode1" presStyleIdx="2" presStyleCnt="9"/>
      <dgm:spPr/>
    </dgm:pt>
    <dgm:pt modelId="{C681F2A6-9FA0-4589-8CC9-70A14EBC4DD0}" type="pres">
      <dgm:prSet presAssocID="{A793223B-6A0A-4D99-9807-107C37FBE7BC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4D709FC-AEAA-4B3C-B31A-3B76E1042683}" type="pres">
      <dgm:prSet presAssocID="{A793223B-6A0A-4D99-9807-107C37FBE7BC}" presName="Triangle" presStyleLbl="alignNode1" presStyleIdx="3" presStyleCnt="9"/>
      <dgm:spPr/>
    </dgm:pt>
    <dgm:pt modelId="{DD13D26F-4124-4FF5-B442-974D62A5028D}" type="pres">
      <dgm:prSet presAssocID="{46DF1822-F939-442E-9A05-736C323D24EE}" presName="sibTrans" presStyleCnt="0"/>
      <dgm:spPr/>
    </dgm:pt>
    <dgm:pt modelId="{3A4C3761-51CD-420F-ACE0-BC7A888418F6}" type="pres">
      <dgm:prSet presAssocID="{46DF1822-F939-442E-9A05-736C323D24EE}" presName="space" presStyleCnt="0"/>
      <dgm:spPr/>
    </dgm:pt>
    <dgm:pt modelId="{2B6F8BE9-2F59-48CF-A4D6-E51630E6E69B}" type="pres">
      <dgm:prSet presAssocID="{924454D9-4A9E-4281-A35C-1775AEB0D7BB}" presName="composite" presStyleCnt="0"/>
      <dgm:spPr/>
    </dgm:pt>
    <dgm:pt modelId="{48979E1A-9B83-44CE-B77C-52368A6D193B}" type="pres">
      <dgm:prSet presAssocID="{924454D9-4A9E-4281-A35C-1775AEB0D7BB}" presName="LShape" presStyleLbl="alignNode1" presStyleIdx="4" presStyleCnt="9"/>
      <dgm:spPr/>
    </dgm:pt>
    <dgm:pt modelId="{EE2403E0-CB64-4751-AC91-0E2831660DED}" type="pres">
      <dgm:prSet presAssocID="{924454D9-4A9E-4281-A35C-1775AEB0D7BB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4AF69EB7-D7C7-4FEB-9595-1E1C38F6E1EE}" type="pres">
      <dgm:prSet presAssocID="{924454D9-4A9E-4281-A35C-1775AEB0D7BB}" presName="Triangle" presStyleLbl="alignNode1" presStyleIdx="5" presStyleCnt="9"/>
      <dgm:spPr/>
    </dgm:pt>
    <dgm:pt modelId="{F96A44E5-5D51-4522-A3A0-51726B487BC9}" type="pres">
      <dgm:prSet presAssocID="{0804CBB7-9DDC-4D6C-92D9-AAF684269DAC}" presName="sibTrans" presStyleCnt="0"/>
      <dgm:spPr/>
    </dgm:pt>
    <dgm:pt modelId="{0ACD37C2-F810-412D-8802-DA1A88F4492A}" type="pres">
      <dgm:prSet presAssocID="{0804CBB7-9DDC-4D6C-92D9-AAF684269DAC}" presName="space" presStyleCnt="0"/>
      <dgm:spPr/>
    </dgm:pt>
    <dgm:pt modelId="{A12C5F4D-43B1-4108-8DDB-5C5BAD3B961F}" type="pres">
      <dgm:prSet presAssocID="{D3F6B284-95B0-4EB8-AD05-2B71217CE155}" presName="composite" presStyleCnt="0"/>
      <dgm:spPr/>
    </dgm:pt>
    <dgm:pt modelId="{C1C2D52E-0C69-4044-9453-4EA47EC706AA}" type="pres">
      <dgm:prSet presAssocID="{D3F6B284-95B0-4EB8-AD05-2B71217CE155}" presName="LShape" presStyleLbl="alignNode1" presStyleIdx="6" presStyleCnt="9"/>
      <dgm:spPr/>
    </dgm:pt>
    <dgm:pt modelId="{145A8446-A1B4-4830-B936-3CF4980AE85A}" type="pres">
      <dgm:prSet presAssocID="{D3F6B284-95B0-4EB8-AD05-2B71217CE155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CE2B549-D4FC-4890-81F8-578D38B9DA5F}" type="pres">
      <dgm:prSet presAssocID="{D3F6B284-95B0-4EB8-AD05-2B71217CE155}" presName="Triangle" presStyleLbl="alignNode1" presStyleIdx="7" presStyleCnt="9"/>
      <dgm:spPr/>
    </dgm:pt>
    <dgm:pt modelId="{727E22B1-1976-4854-9DE6-0A70DC3AF95E}" type="pres">
      <dgm:prSet presAssocID="{4BFADDC9-ED0A-49EF-AE72-5D240C21489C}" presName="sibTrans" presStyleCnt="0"/>
      <dgm:spPr/>
    </dgm:pt>
    <dgm:pt modelId="{51BBE9C0-6888-4D06-BB65-FF40EA935182}" type="pres">
      <dgm:prSet presAssocID="{4BFADDC9-ED0A-49EF-AE72-5D240C21489C}" presName="space" presStyleCnt="0"/>
      <dgm:spPr/>
    </dgm:pt>
    <dgm:pt modelId="{AA2FD276-DEC6-42A0-91E3-25DBDD8AF4A9}" type="pres">
      <dgm:prSet presAssocID="{1884279F-D1E9-4683-8B64-39196C298E6A}" presName="composite" presStyleCnt="0"/>
      <dgm:spPr/>
    </dgm:pt>
    <dgm:pt modelId="{F10D7F9B-3B3A-4A15-AF0F-B6F96BEC07E5}" type="pres">
      <dgm:prSet presAssocID="{1884279F-D1E9-4683-8B64-39196C298E6A}" presName="LShape" presStyleLbl="alignNode1" presStyleIdx="8" presStyleCnt="9"/>
      <dgm:spPr/>
    </dgm:pt>
    <dgm:pt modelId="{7DA0DFA9-7C0D-43B6-A6DF-2638574319F1}" type="pres">
      <dgm:prSet presAssocID="{1884279F-D1E9-4683-8B64-39196C298E6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EC3D963-530B-4B50-A539-F10596DC59ED}" type="presOf" srcId="{924454D9-4A9E-4281-A35C-1775AEB0D7BB}" destId="{EE2403E0-CB64-4751-AC91-0E2831660DED}" srcOrd="0" destOrd="0" presId="urn:microsoft.com/office/officeart/2009/3/layout/StepUpProcess"/>
    <dgm:cxn modelId="{A9B4F2AB-1A13-4F54-8656-2225554609E3}" type="presOf" srcId="{D3F6B284-95B0-4EB8-AD05-2B71217CE155}" destId="{145A8446-A1B4-4830-B936-3CF4980AE85A}" srcOrd="0" destOrd="0" presId="urn:microsoft.com/office/officeart/2009/3/layout/StepUpProcess"/>
    <dgm:cxn modelId="{57994CC7-1A45-4A8B-A56E-E895566E35B6}" srcId="{CC6E65B3-5CEB-4BFE-BDF5-2A51BD3A7B1C}" destId="{1884279F-D1E9-4683-8B64-39196C298E6A}" srcOrd="4" destOrd="0" parTransId="{1CF534FE-D8E7-49D3-BBCE-1426B7831307}" sibTransId="{5DFDAD46-D37A-4C52-8FA8-66E1492B7A4E}"/>
    <dgm:cxn modelId="{1DF28AC8-4F77-4ED4-8932-8076FD0726B6}" type="presOf" srcId="{1884279F-D1E9-4683-8B64-39196C298E6A}" destId="{7DA0DFA9-7C0D-43B6-A6DF-2638574319F1}" srcOrd="0" destOrd="0" presId="urn:microsoft.com/office/officeart/2009/3/layout/StepUpProcess"/>
    <dgm:cxn modelId="{DDBFF128-614A-48E5-BC3E-0B65977C38C6}" srcId="{CC6E65B3-5CEB-4BFE-BDF5-2A51BD3A7B1C}" destId="{924454D9-4A9E-4281-A35C-1775AEB0D7BB}" srcOrd="2" destOrd="0" parTransId="{B11F208C-70F3-4B34-A558-4CE0F37B4009}" sibTransId="{0804CBB7-9DDC-4D6C-92D9-AAF684269DAC}"/>
    <dgm:cxn modelId="{76B09D39-1D93-4515-BA25-CDFDB9D82B74}" type="presOf" srcId="{CC6E65B3-5CEB-4BFE-BDF5-2A51BD3A7B1C}" destId="{13E51542-08EC-441C-92A6-842DD22F9B8D}" srcOrd="0" destOrd="0" presId="urn:microsoft.com/office/officeart/2009/3/layout/StepUpProcess"/>
    <dgm:cxn modelId="{19FBDD8C-AE86-4E8C-B019-7165641B604D}" srcId="{CC6E65B3-5CEB-4BFE-BDF5-2A51BD3A7B1C}" destId="{A793223B-6A0A-4D99-9807-107C37FBE7BC}" srcOrd="1" destOrd="0" parTransId="{7698AB14-54BF-4F74-94F8-79CB8C6B8CAD}" sibTransId="{46DF1822-F939-442E-9A05-736C323D24EE}"/>
    <dgm:cxn modelId="{D60A4752-C64F-41C6-9581-0D1B110F98EC}" srcId="{CC6E65B3-5CEB-4BFE-BDF5-2A51BD3A7B1C}" destId="{D3F6B284-95B0-4EB8-AD05-2B71217CE155}" srcOrd="3" destOrd="0" parTransId="{738DD17C-B3D2-4BC7-BC7A-C69EF864745B}" sibTransId="{4BFADDC9-ED0A-49EF-AE72-5D240C21489C}"/>
    <dgm:cxn modelId="{A8827566-EF4F-4083-AEFF-306D9125FB36}" type="presOf" srcId="{50E880FA-3981-49BF-AFD1-6C8273B6EFF3}" destId="{B3FBDF17-AD0A-4BC2-8887-0E769F426BD7}" srcOrd="0" destOrd="0" presId="urn:microsoft.com/office/officeart/2009/3/layout/StepUpProcess"/>
    <dgm:cxn modelId="{50FF19B5-6A32-4720-B032-4827CC272788}" type="presOf" srcId="{A793223B-6A0A-4D99-9807-107C37FBE7BC}" destId="{C681F2A6-9FA0-4589-8CC9-70A14EBC4DD0}" srcOrd="0" destOrd="0" presId="urn:microsoft.com/office/officeart/2009/3/layout/StepUpProcess"/>
    <dgm:cxn modelId="{B1477448-0BB8-4004-916E-9436B88FAE90}" srcId="{CC6E65B3-5CEB-4BFE-BDF5-2A51BD3A7B1C}" destId="{50E880FA-3981-49BF-AFD1-6C8273B6EFF3}" srcOrd="0" destOrd="0" parTransId="{F7F6B0DF-6D99-4551-93EF-FCB4AF52C999}" sibTransId="{F3EDF534-DBE1-4D0A-A952-7E342740BBAE}"/>
    <dgm:cxn modelId="{328C7A1E-106F-433C-B56A-9861BBD3329B}" type="presParOf" srcId="{13E51542-08EC-441C-92A6-842DD22F9B8D}" destId="{7E062F14-D3DD-4A88-A19A-576F8B40D486}" srcOrd="0" destOrd="0" presId="urn:microsoft.com/office/officeart/2009/3/layout/StepUpProcess"/>
    <dgm:cxn modelId="{E57E5BFD-FF79-48B7-A17E-6C57EF3BBA7B}" type="presParOf" srcId="{7E062F14-D3DD-4A88-A19A-576F8B40D486}" destId="{BA2B8B71-4C25-436E-8EDD-7BF32AFC7B68}" srcOrd="0" destOrd="0" presId="urn:microsoft.com/office/officeart/2009/3/layout/StepUpProcess"/>
    <dgm:cxn modelId="{389FD297-59E6-4911-9C61-0743169FD7F4}" type="presParOf" srcId="{7E062F14-D3DD-4A88-A19A-576F8B40D486}" destId="{B3FBDF17-AD0A-4BC2-8887-0E769F426BD7}" srcOrd="1" destOrd="0" presId="urn:microsoft.com/office/officeart/2009/3/layout/StepUpProcess"/>
    <dgm:cxn modelId="{A216E842-CE17-4992-816F-BE92A53AA821}" type="presParOf" srcId="{7E062F14-D3DD-4A88-A19A-576F8B40D486}" destId="{7BBEF193-9BFD-4DAD-9B47-709F436DD319}" srcOrd="2" destOrd="0" presId="urn:microsoft.com/office/officeart/2009/3/layout/StepUpProcess"/>
    <dgm:cxn modelId="{A4A36F23-4B31-4FE1-AF6A-15F320EA0CC1}" type="presParOf" srcId="{13E51542-08EC-441C-92A6-842DD22F9B8D}" destId="{EF1CC3A6-CC80-4973-8B2A-5C61C228C74C}" srcOrd="1" destOrd="0" presId="urn:microsoft.com/office/officeart/2009/3/layout/StepUpProcess"/>
    <dgm:cxn modelId="{6F652F59-DAAE-40EB-92B8-6E2E6BE72EAD}" type="presParOf" srcId="{EF1CC3A6-CC80-4973-8B2A-5C61C228C74C}" destId="{A2654BD4-AF51-4B2C-A746-A4929A3F0C39}" srcOrd="0" destOrd="0" presId="urn:microsoft.com/office/officeart/2009/3/layout/StepUpProcess"/>
    <dgm:cxn modelId="{053B0208-56B9-4E0F-8F81-15034A84D90A}" type="presParOf" srcId="{13E51542-08EC-441C-92A6-842DD22F9B8D}" destId="{B44AE4DF-7443-47E7-BBDF-307327BDB9E9}" srcOrd="2" destOrd="0" presId="urn:microsoft.com/office/officeart/2009/3/layout/StepUpProcess"/>
    <dgm:cxn modelId="{4CD61D99-70DC-4546-804F-D888B2D75F0D}" type="presParOf" srcId="{B44AE4DF-7443-47E7-BBDF-307327BDB9E9}" destId="{4595118B-B562-4303-9D21-CF02BE43097C}" srcOrd="0" destOrd="0" presId="urn:microsoft.com/office/officeart/2009/3/layout/StepUpProcess"/>
    <dgm:cxn modelId="{449694FD-9B09-4F28-9363-9770AC0478EE}" type="presParOf" srcId="{B44AE4DF-7443-47E7-BBDF-307327BDB9E9}" destId="{C681F2A6-9FA0-4589-8CC9-70A14EBC4DD0}" srcOrd="1" destOrd="0" presId="urn:microsoft.com/office/officeart/2009/3/layout/StepUpProcess"/>
    <dgm:cxn modelId="{52105995-1EFF-40E6-82D9-0346AD7EA514}" type="presParOf" srcId="{B44AE4DF-7443-47E7-BBDF-307327BDB9E9}" destId="{84D709FC-AEAA-4B3C-B31A-3B76E1042683}" srcOrd="2" destOrd="0" presId="urn:microsoft.com/office/officeart/2009/3/layout/StepUpProcess"/>
    <dgm:cxn modelId="{2A24331C-7C9F-40BC-BBF3-43C4D5D9EE20}" type="presParOf" srcId="{13E51542-08EC-441C-92A6-842DD22F9B8D}" destId="{DD13D26F-4124-4FF5-B442-974D62A5028D}" srcOrd="3" destOrd="0" presId="urn:microsoft.com/office/officeart/2009/3/layout/StepUpProcess"/>
    <dgm:cxn modelId="{BD4B31C0-5B37-4A62-BBF6-6FBBC7EB48BF}" type="presParOf" srcId="{DD13D26F-4124-4FF5-B442-974D62A5028D}" destId="{3A4C3761-51CD-420F-ACE0-BC7A888418F6}" srcOrd="0" destOrd="0" presId="urn:microsoft.com/office/officeart/2009/3/layout/StepUpProcess"/>
    <dgm:cxn modelId="{2ECADB85-4F5B-4F38-B095-F8B45E78DBAC}" type="presParOf" srcId="{13E51542-08EC-441C-92A6-842DD22F9B8D}" destId="{2B6F8BE9-2F59-48CF-A4D6-E51630E6E69B}" srcOrd="4" destOrd="0" presId="urn:microsoft.com/office/officeart/2009/3/layout/StepUpProcess"/>
    <dgm:cxn modelId="{B9663E47-F335-42EB-AFF5-D6204537140A}" type="presParOf" srcId="{2B6F8BE9-2F59-48CF-A4D6-E51630E6E69B}" destId="{48979E1A-9B83-44CE-B77C-52368A6D193B}" srcOrd="0" destOrd="0" presId="urn:microsoft.com/office/officeart/2009/3/layout/StepUpProcess"/>
    <dgm:cxn modelId="{721EF429-1905-43C1-B62B-BC47C93CA3FC}" type="presParOf" srcId="{2B6F8BE9-2F59-48CF-A4D6-E51630E6E69B}" destId="{EE2403E0-CB64-4751-AC91-0E2831660DED}" srcOrd="1" destOrd="0" presId="urn:microsoft.com/office/officeart/2009/3/layout/StepUpProcess"/>
    <dgm:cxn modelId="{6922121E-9A77-408C-BC57-0C64AC0321FA}" type="presParOf" srcId="{2B6F8BE9-2F59-48CF-A4D6-E51630E6E69B}" destId="{4AF69EB7-D7C7-4FEB-9595-1E1C38F6E1EE}" srcOrd="2" destOrd="0" presId="urn:microsoft.com/office/officeart/2009/3/layout/StepUpProcess"/>
    <dgm:cxn modelId="{29C574AB-439D-4AF0-B9B8-66B3665466E2}" type="presParOf" srcId="{13E51542-08EC-441C-92A6-842DD22F9B8D}" destId="{F96A44E5-5D51-4522-A3A0-51726B487BC9}" srcOrd="5" destOrd="0" presId="urn:microsoft.com/office/officeart/2009/3/layout/StepUpProcess"/>
    <dgm:cxn modelId="{4AFF4B87-60F9-424D-8416-BBEF35526E4B}" type="presParOf" srcId="{F96A44E5-5D51-4522-A3A0-51726B487BC9}" destId="{0ACD37C2-F810-412D-8802-DA1A88F4492A}" srcOrd="0" destOrd="0" presId="urn:microsoft.com/office/officeart/2009/3/layout/StepUpProcess"/>
    <dgm:cxn modelId="{A6AFB073-1CC8-4C27-9202-DC5477A3DF58}" type="presParOf" srcId="{13E51542-08EC-441C-92A6-842DD22F9B8D}" destId="{A12C5F4D-43B1-4108-8DDB-5C5BAD3B961F}" srcOrd="6" destOrd="0" presId="urn:microsoft.com/office/officeart/2009/3/layout/StepUpProcess"/>
    <dgm:cxn modelId="{7C040054-9BAD-4F85-845F-3CEFED779C6D}" type="presParOf" srcId="{A12C5F4D-43B1-4108-8DDB-5C5BAD3B961F}" destId="{C1C2D52E-0C69-4044-9453-4EA47EC706AA}" srcOrd="0" destOrd="0" presId="urn:microsoft.com/office/officeart/2009/3/layout/StepUpProcess"/>
    <dgm:cxn modelId="{35BE0FDA-5073-412F-B46E-5235BB486C05}" type="presParOf" srcId="{A12C5F4D-43B1-4108-8DDB-5C5BAD3B961F}" destId="{145A8446-A1B4-4830-B936-3CF4980AE85A}" srcOrd="1" destOrd="0" presId="urn:microsoft.com/office/officeart/2009/3/layout/StepUpProcess"/>
    <dgm:cxn modelId="{5C937913-EABF-4934-94BA-03948C206ADB}" type="presParOf" srcId="{A12C5F4D-43B1-4108-8DDB-5C5BAD3B961F}" destId="{ACE2B549-D4FC-4890-81F8-578D38B9DA5F}" srcOrd="2" destOrd="0" presId="urn:microsoft.com/office/officeart/2009/3/layout/StepUpProcess"/>
    <dgm:cxn modelId="{F561CF77-8E0E-4297-9B84-689717D67842}" type="presParOf" srcId="{13E51542-08EC-441C-92A6-842DD22F9B8D}" destId="{727E22B1-1976-4854-9DE6-0A70DC3AF95E}" srcOrd="7" destOrd="0" presId="urn:microsoft.com/office/officeart/2009/3/layout/StepUpProcess"/>
    <dgm:cxn modelId="{13C770D0-1185-4E01-8AD3-B1C64DEC1E35}" type="presParOf" srcId="{727E22B1-1976-4854-9DE6-0A70DC3AF95E}" destId="{51BBE9C0-6888-4D06-BB65-FF40EA935182}" srcOrd="0" destOrd="0" presId="urn:microsoft.com/office/officeart/2009/3/layout/StepUpProcess"/>
    <dgm:cxn modelId="{2F22C3AE-0098-41DC-9E45-FA0D3D950BD4}" type="presParOf" srcId="{13E51542-08EC-441C-92A6-842DD22F9B8D}" destId="{AA2FD276-DEC6-42A0-91E3-25DBDD8AF4A9}" srcOrd="8" destOrd="0" presId="urn:microsoft.com/office/officeart/2009/3/layout/StepUpProcess"/>
    <dgm:cxn modelId="{D51DA558-3B01-48AF-B124-19576E97B74C}" type="presParOf" srcId="{AA2FD276-DEC6-42A0-91E3-25DBDD8AF4A9}" destId="{F10D7F9B-3B3A-4A15-AF0F-B6F96BEC07E5}" srcOrd="0" destOrd="0" presId="urn:microsoft.com/office/officeart/2009/3/layout/StepUpProcess"/>
    <dgm:cxn modelId="{D59AFDF9-0627-4001-94BC-5C2E7E75C4CA}" type="presParOf" srcId="{AA2FD276-DEC6-42A0-91E3-25DBDD8AF4A9}" destId="{7DA0DFA9-7C0D-43B6-A6DF-2638574319F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8B71-4C25-436E-8EDD-7BF32AFC7B68}">
      <dsp:nvSpPr>
        <dsp:cNvPr id="0" name=""/>
        <dsp:cNvSpPr/>
      </dsp:nvSpPr>
      <dsp:spPr>
        <a:xfrm rot="5400000">
          <a:off x="339122" y="1563286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FBDF17-AD0A-4BC2-8887-0E769F426BD7}">
      <dsp:nvSpPr>
        <dsp:cNvPr id="0" name=""/>
        <dsp:cNvSpPr/>
      </dsp:nvSpPr>
      <dsp:spPr>
        <a:xfrm>
          <a:off x="170076" y="2066775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Idea</a:t>
          </a:r>
          <a:endParaRPr lang="cs-CZ" sz="1600" kern="1200" dirty="0"/>
        </a:p>
      </dsp:txBody>
      <dsp:txXfrm>
        <a:off x="170076" y="2066775"/>
        <a:ext cx="1521339" cy="1333543"/>
      </dsp:txXfrm>
    </dsp:sp>
    <dsp:sp modelId="{7BBEF193-9BFD-4DAD-9B47-709F436DD319}">
      <dsp:nvSpPr>
        <dsp:cNvPr id="0" name=""/>
        <dsp:cNvSpPr/>
      </dsp:nvSpPr>
      <dsp:spPr>
        <a:xfrm>
          <a:off x="1404370" y="1439225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5118B-B562-4303-9D21-CF02BE43097C}">
      <dsp:nvSpPr>
        <dsp:cNvPr id="0" name=""/>
        <dsp:cNvSpPr/>
      </dsp:nvSpPr>
      <dsp:spPr>
        <a:xfrm rot="5400000">
          <a:off x="2201539" y="1102429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81F2A6-9FA0-4589-8CC9-70A14EBC4DD0}">
      <dsp:nvSpPr>
        <dsp:cNvPr id="0" name=""/>
        <dsp:cNvSpPr/>
      </dsp:nvSpPr>
      <dsp:spPr>
        <a:xfrm>
          <a:off x="2032493" y="1605918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Marketing </a:t>
          </a:r>
          <a:r>
            <a:rPr lang="cs-CZ" sz="1600" kern="1200" dirty="0" err="1" smtClean="0"/>
            <a:t>Research</a:t>
          </a:r>
          <a:endParaRPr lang="cs-CZ" sz="1600" kern="1200" dirty="0"/>
        </a:p>
      </dsp:txBody>
      <dsp:txXfrm>
        <a:off x="2032493" y="1605918"/>
        <a:ext cx="1521339" cy="1333543"/>
      </dsp:txXfrm>
    </dsp:sp>
    <dsp:sp modelId="{84D709FC-AEAA-4B3C-B31A-3B76E1042683}">
      <dsp:nvSpPr>
        <dsp:cNvPr id="0" name=""/>
        <dsp:cNvSpPr/>
      </dsp:nvSpPr>
      <dsp:spPr>
        <a:xfrm>
          <a:off x="3266787" y="978368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79E1A-9B83-44CE-B77C-52368A6D193B}">
      <dsp:nvSpPr>
        <dsp:cNvPr id="0" name=""/>
        <dsp:cNvSpPr/>
      </dsp:nvSpPr>
      <dsp:spPr>
        <a:xfrm rot="5400000">
          <a:off x="4063956" y="641572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2403E0-CB64-4751-AC91-0E2831660DED}">
      <dsp:nvSpPr>
        <dsp:cNvPr id="0" name=""/>
        <dsp:cNvSpPr/>
      </dsp:nvSpPr>
      <dsp:spPr>
        <a:xfrm>
          <a:off x="3894910" y="1145061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 smtClean="0"/>
            <a:t>Product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Development</a:t>
          </a:r>
          <a:endParaRPr lang="cs-CZ" sz="1600" kern="1200" dirty="0" smtClean="0"/>
        </a:p>
      </dsp:txBody>
      <dsp:txXfrm>
        <a:off x="3894910" y="1145061"/>
        <a:ext cx="1521339" cy="1333543"/>
      </dsp:txXfrm>
    </dsp:sp>
    <dsp:sp modelId="{4AF69EB7-D7C7-4FEB-9595-1E1C38F6E1EE}">
      <dsp:nvSpPr>
        <dsp:cNvPr id="0" name=""/>
        <dsp:cNvSpPr/>
      </dsp:nvSpPr>
      <dsp:spPr>
        <a:xfrm>
          <a:off x="5129204" y="517511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C2D52E-0C69-4044-9453-4EA47EC706AA}">
      <dsp:nvSpPr>
        <dsp:cNvPr id="0" name=""/>
        <dsp:cNvSpPr/>
      </dsp:nvSpPr>
      <dsp:spPr>
        <a:xfrm rot="5400000">
          <a:off x="5926373" y="180715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A8446-A1B4-4830-B936-3CF4980AE85A}">
      <dsp:nvSpPr>
        <dsp:cNvPr id="0" name=""/>
        <dsp:cNvSpPr/>
      </dsp:nvSpPr>
      <dsp:spPr>
        <a:xfrm>
          <a:off x="5757327" y="684204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err="1" smtClean="0"/>
            <a:t>Adevrtising</a:t>
          </a:r>
          <a:endParaRPr lang="cs-CZ" sz="1600" kern="1200" dirty="0"/>
        </a:p>
      </dsp:txBody>
      <dsp:txXfrm>
        <a:off x="5757327" y="684204"/>
        <a:ext cx="1521339" cy="1333543"/>
      </dsp:txXfrm>
    </dsp:sp>
    <dsp:sp modelId="{ACE2B549-D4FC-4890-81F8-578D38B9DA5F}">
      <dsp:nvSpPr>
        <dsp:cNvPr id="0" name=""/>
        <dsp:cNvSpPr/>
      </dsp:nvSpPr>
      <dsp:spPr>
        <a:xfrm>
          <a:off x="6991622" y="56654"/>
          <a:ext cx="287045" cy="287045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D7F9B-3B3A-4A15-AF0F-B6F96BEC07E5}">
      <dsp:nvSpPr>
        <dsp:cNvPr id="0" name=""/>
        <dsp:cNvSpPr/>
      </dsp:nvSpPr>
      <dsp:spPr>
        <a:xfrm rot="5400000">
          <a:off x="7788790" y="-280141"/>
          <a:ext cx="1012708" cy="1685124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0DFA9-7C0D-43B6-A6DF-2638574319F1}">
      <dsp:nvSpPr>
        <dsp:cNvPr id="0" name=""/>
        <dsp:cNvSpPr/>
      </dsp:nvSpPr>
      <dsp:spPr>
        <a:xfrm>
          <a:off x="7619744" y="223347"/>
          <a:ext cx="1521339" cy="1333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Customer Satisfaction</a:t>
          </a:r>
          <a:r>
            <a:rPr lang="cs-CZ" sz="1600" kern="1200" dirty="0" smtClean="0"/>
            <a:t> </a:t>
          </a:r>
          <a:r>
            <a:rPr lang="cs-CZ" sz="1600" kern="1200" dirty="0" err="1" smtClean="0"/>
            <a:t>Research</a:t>
          </a:r>
          <a:endParaRPr lang="cs-CZ" sz="1600" kern="1200" dirty="0"/>
        </a:p>
      </dsp:txBody>
      <dsp:txXfrm>
        <a:off x="7619744" y="223347"/>
        <a:ext cx="1521339" cy="1333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9B225-D4F5-4A46-83DB-B82641670275}" type="datetimeFigureOut">
              <a:rPr lang="cs-CZ" smtClean="0"/>
              <a:t>5. 1. 2016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6BE79-5698-483F-8767-E583F7F2B0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945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97E15-1EE4-47C4-9100-55404AF0C092}" type="datetimeFigureOut">
              <a:rPr lang="cs-CZ" smtClean="0"/>
              <a:t>5. 1. 2016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64AA3-87DB-4604-9FD5-B041622EF9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82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91978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83957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75935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767913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959891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151870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343848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535826" algn="l" defTabSz="383957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1487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106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571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9648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0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0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00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263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29654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82446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44658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74985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36026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263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cs-CZ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15306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954F3-3C2E-4422-8209-082C90DBBF6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45645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3931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12330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93605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467364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388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56810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86516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16293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35250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56864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892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5155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377999"/>
          </a:xfrm>
        </p:spPr>
        <p:txBody>
          <a:bodyPr/>
          <a:lstStyle>
            <a:lvl1pPr algn="ctr">
              <a:lnSpc>
                <a:spcPts val="4283"/>
              </a:lnSpc>
              <a:defRPr sz="3800" b="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Single line heading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2976749"/>
            <a:ext cx="6102281" cy="1241994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0506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cs-CZ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467812" y="1140757"/>
            <a:ext cx="8235379" cy="34559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5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09331" cy="4049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1"/>
          </p:nvPr>
        </p:nvSpPr>
        <p:spPr>
          <a:xfrm>
            <a:off x="467886" y="1140487"/>
            <a:ext cx="4104413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572001" y="1140757"/>
            <a:ext cx="4104189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156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37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s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863996"/>
          </a:xfrm>
        </p:spPr>
        <p:txBody>
          <a:bodyPr/>
          <a:lstStyle>
            <a:lvl1pPr algn="ctr">
              <a:lnSpc>
                <a:spcPts val="4283"/>
              </a:lnSpc>
              <a:defRPr sz="38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 smtClean="0"/>
              <a:t>Two lines heading place here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3489745"/>
            <a:ext cx="6102281" cy="998996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28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467812" y="1140757"/>
            <a:ext cx="8235379" cy="34559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09331" cy="40499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1"/>
          </p:nvPr>
        </p:nvSpPr>
        <p:spPr>
          <a:xfrm>
            <a:off x="467886" y="1140487"/>
            <a:ext cx="4104413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572001" y="1140757"/>
            <a:ext cx="4104189" cy="3429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15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cs-CZ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42966" y="3111747"/>
            <a:ext cx="4698216" cy="863996"/>
          </a:xfrm>
        </p:spPr>
        <p:txBody>
          <a:bodyPr/>
          <a:lstStyle>
            <a:lvl1pPr>
              <a:lnSpc>
                <a:spcPts val="4283"/>
              </a:lnSpc>
              <a:defRPr sz="38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 smtClean="0"/>
              <a:t>You can place your</a:t>
            </a:r>
            <a:br>
              <a:rPr lang="en-US" dirty="0" smtClean="0"/>
            </a:br>
            <a:r>
              <a:rPr lang="en-US" dirty="0" smtClean="0"/>
              <a:t>text here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6071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37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247" y="1013885"/>
            <a:ext cx="8208387" cy="479459"/>
          </a:xfrm>
        </p:spPr>
        <p:txBody>
          <a:bodyPr/>
          <a:lstStyle>
            <a:lvl1pPr>
              <a:defRPr/>
            </a:lvl1pPr>
          </a:lstStyle>
          <a:p>
            <a:endParaRPr lang="cs-CZ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464247" y="1626495"/>
            <a:ext cx="8208388" cy="3165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cs-CZ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746398" y="144448"/>
            <a:ext cx="6926237" cy="413762"/>
          </a:xfrm>
        </p:spPr>
        <p:txBody>
          <a:bodyPr>
            <a:normAutofit/>
          </a:bodyPr>
          <a:lstStyle>
            <a:lvl1pPr>
              <a:defRPr sz="1200">
                <a:solidFill>
                  <a:srgbClr val="A3A2A2"/>
                </a:solidFill>
              </a:defRPr>
            </a:lvl1pPr>
          </a:lstStyle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7667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377999"/>
          </a:xfrm>
        </p:spPr>
        <p:txBody>
          <a:bodyPr/>
          <a:lstStyle>
            <a:lvl1pPr algn="ctr">
              <a:lnSpc>
                <a:spcPts val="4283"/>
              </a:lnSpc>
              <a:defRPr sz="3800" b="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Single line heading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2976749"/>
            <a:ext cx="6102281" cy="1241994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305067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s head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47862" y="2328751"/>
            <a:ext cx="6102281" cy="863996"/>
          </a:xfrm>
        </p:spPr>
        <p:txBody>
          <a:bodyPr/>
          <a:lstStyle>
            <a:lvl1pPr algn="ctr">
              <a:lnSpc>
                <a:spcPts val="4283"/>
              </a:lnSpc>
              <a:defRPr sz="38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r>
              <a:rPr lang="en-US" dirty="0" smtClean="0"/>
              <a:t>Two lines heading place here </a:t>
            </a:r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cs-CZ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>
          <a:xfrm>
            <a:off x="1547862" y="3489745"/>
            <a:ext cx="6102281" cy="998996"/>
          </a:xfrm>
        </p:spPr>
        <p:txBody>
          <a:bodyPr>
            <a:normAutofit/>
          </a:bodyPr>
          <a:lstStyle>
            <a:lvl1pPr algn="ctr">
              <a:lnSpc>
                <a:spcPts val="2603"/>
              </a:lnSpc>
              <a:defRPr sz="2100" baseline="0">
                <a:solidFill>
                  <a:srgbClr val="161343"/>
                </a:solidFill>
                <a:latin typeface="Segoe UI Semibold" panose="020B0702040204020203" pitchFamily="34" charset="0"/>
              </a:defRPr>
            </a:lvl1pPr>
          </a:lstStyle>
          <a:p>
            <a:pPr lvl="0"/>
            <a:r>
              <a:rPr lang="en-US" dirty="0" smtClean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281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811" y="168762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811" y="1140757"/>
            <a:ext cx="8229660" cy="3428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749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5" r:id="rId3"/>
    <p:sldLayoutId id="2147483672" r:id="rId4"/>
    <p:sldLayoutId id="2147483674" r:id="rId5"/>
    <p:sldLayoutId id="2147483671" r:id="rId6"/>
    <p:sldLayoutId id="2147483683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83957" rtl="0" eaLnBrk="1" latinLnBrk="0" hangingPunct="1">
        <a:spcBef>
          <a:spcPct val="0"/>
        </a:spcBef>
        <a:buNone/>
        <a:defRPr sz="2100" b="1" i="0" kern="120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383957" rtl="0" eaLnBrk="1" latinLnBrk="0" hangingPunct="1">
        <a:lnSpc>
          <a:spcPts val="1932"/>
        </a:lnSpc>
        <a:spcBef>
          <a:spcPts val="0"/>
        </a:spcBef>
        <a:buFontTx/>
        <a:buNone/>
        <a:defRPr sz="1500" kern="1200" baseline="0">
          <a:solidFill>
            <a:srgbClr val="242424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91978" indent="-191978" algn="l" defTabSz="377910" rtl="0" eaLnBrk="1" latinLnBrk="0" hangingPunct="1">
        <a:lnSpc>
          <a:spcPts val="1764"/>
        </a:lnSpc>
        <a:spcBef>
          <a:spcPts val="0"/>
        </a:spcBef>
        <a:buFont typeface="Arial" panose="020B0604020202020204" pitchFamily="34" charset="0"/>
        <a:buChar char="•"/>
        <a:defRPr lang="en-US" sz="1300" b="0" i="0" kern="1200" baseline="0" dirty="0" smtClean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37295" indent="-185312" algn="l" defTabSz="383957" rtl="0" eaLnBrk="1" latinLnBrk="0" hangingPunct="1">
        <a:lnSpc>
          <a:spcPts val="1932"/>
        </a:lnSpc>
        <a:spcBef>
          <a:spcPts val="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448616" indent="-143984" algn="l" defTabSz="529273" rtl="0" eaLnBrk="1" latinLnBrk="0" hangingPunct="1">
        <a:lnSpc>
          <a:spcPts val="1428"/>
        </a:lnSpc>
        <a:spcBef>
          <a:spcPct val="20000"/>
        </a:spcBef>
        <a:buFont typeface="Arial" panose="020B0604020202020204" pitchFamily="34" charset="0"/>
        <a:buChar char="•"/>
        <a:defRPr sz="1000" b="0" i="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602598" indent="-191978" algn="l" defTabSz="383957" rtl="0" eaLnBrk="1" latinLnBrk="0" hangingPunct="1">
        <a:lnSpc>
          <a:spcPts val="1260"/>
        </a:lnSpc>
        <a:spcBef>
          <a:spcPts val="0"/>
        </a:spcBef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055881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859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837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815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7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957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935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913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891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87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84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826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0811" y="168762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811" y="1140757"/>
            <a:ext cx="8229660" cy="3428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2749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2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383957" rtl="0" eaLnBrk="1" latinLnBrk="0" hangingPunct="1">
        <a:spcBef>
          <a:spcPct val="0"/>
        </a:spcBef>
        <a:buNone/>
        <a:defRPr sz="2100" b="1" i="0" kern="120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383957" rtl="0" eaLnBrk="1" latinLnBrk="0" hangingPunct="1">
        <a:lnSpc>
          <a:spcPts val="1932"/>
        </a:lnSpc>
        <a:spcBef>
          <a:spcPts val="0"/>
        </a:spcBef>
        <a:buFontTx/>
        <a:buNone/>
        <a:defRPr sz="1500" kern="1200" baseline="0">
          <a:solidFill>
            <a:srgbClr val="242424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191978" indent="-191978" algn="l" defTabSz="377910" rtl="0" eaLnBrk="1" latinLnBrk="0" hangingPunct="1">
        <a:lnSpc>
          <a:spcPts val="1764"/>
        </a:lnSpc>
        <a:spcBef>
          <a:spcPts val="0"/>
        </a:spcBef>
        <a:buFont typeface="Arial" panose="020B0604020202020204" pitchFamily="34" charset="0"/>
        <a:buChar char="•"/>
        <a:defRPr lang="en-US" sz="1300" b="0" i="0" kern="1200" baseline="0" dirty="0" smtClean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337295" indent="-185312" algn="l" defTabSz="383957" rtl="0" eaLnBrk="1" latinLnBrk="0" hangingPunct="1">
        <a:lnSpc>
          <a:spcPts val="1932"/>
        </a:lnSpc>
        <a:spcBef>
          <a:spcPts val="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448616" indent="-143984" algn="l" defTabSz="529273" rtl="0" eaLnBrk="1" latinLnBrk="0" hangingPunct="1">
        <a:lnSpc>
          <a:spcPts val="1428"/>
        </a:lnSpc>
        <a:spcBef>
          <a:spcPct val="20000"/>
        </a:spcBef>
        <a:buFont typeface="Arial" panose="020B0604020202020204" pitchFamily="34" charset="0"/>
        <a:buChar char="•"/>
        <a:defRPr sz="1000" b="0" i="0" kern="1200" baseline="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602598" indent="-191978" algn="l" defTabSz="383957" rtl="0" eaLnBrk="1" latinLnBrk="0" hangingPunct="1">
        <a:lnSpc>
          <a:spcPts val="1260"/>
        </a:lnSpc>
        <a:spcBef>
          <a:spcPts val="0"/>
        </a:spcBef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055881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247859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439837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631815" indent="-95989" algn="l" defTabSz="383957" rtl="0" eaLnBrk="1" latinLnBrk="0" hangingPunct="1">
        <a:spcBef>
          <a:spcPct val="20000"/>
        </a:spcBef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1pPr>
      <a:lvl2pPr marL="19197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2pPr>
      <a:lvl3pPr marL="383957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3pPr>
      <a:lvl4pPr marL="575935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7913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59891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51870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343848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535826" algn="l" defTabSz="383957" rtl="0" eaLnBrk="1" latinLnBrk="0" hangingPunct="1"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dwords.google.com/KeywordPlanner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hyperlink" Target="http://ubersuggest.org/" TargetMode="External"/><Relationship Id="rId4" Type="http://schemas.openxmlformats.org/officeDocument/2006/relationships/hyperlink" Target="http://www.wordtracker.com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bmS8j-qtOk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apps.ioninteractive.com/site/contest/guess-which-won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FZSSYsxE1o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Oh710-9pmk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WeM3OX2cXM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kentico.com/company/career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499742"/>
            <a:ext cx="9217024" cy="963079"/>
          </a:xfrm>
        </p:spPr>
        <p:txBody>
          <a:bodyPr/>
          <a:lstStyle/>
          <a:p>
            <a:r>
              <a:rPr lang="cs-CZ" sz="7200" dirty="0" smtClean="0">
                <a:latin typeface="+mj-lt"/>
              </a:rPr>
              <a:t>Online </a:t>
            </a:r>
            <a:r>
              <a:rPr lang="en-US" sz="7200" dirty="0" smtClean="0">
                <a:latin typeface="+mj-lt"/>
              </a:rPr>
              <a:t>Marketing Time </a:t>
            </a:r>
            <a:br>
              <a:rPr lang="en-US" sz="7200" dirty="0" smtClean="0">
                <a:latin typeface="+mj-lt"/>
              </a:rPr>
            </a:br>
            <a:endParaRPr lang="cs-CZ" sz="7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779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7" y="-20538"/>
            <a:ext cx="9287387" cy="54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4137967"/>
            <a:ext cx="6102281" cy="377999"/>
          </a:xfrm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  <a:latin typeface="+mj-lt"/>
              </a:rPr>
              <a:t>Market</a:t>
            </a:r>
            <a:r>
              <a:rPr lang="en-US" sz="7200" dirty="0" smtClean="0">
                <a:solidFill>
                  <a:schemeClr val="tx1"/>
                </a:solidFill>
              </a:rPr>
              <a:t>[</a:t>
            </a:r>
            <a:r>
              <a:rPr lang="en-US" sz="7200" dirty="0" err="1" smtClean="0">
                <a:solidFill>
                  <a:schemeClr val="tx1"/>
                </a:solidFill>
                <a:latin typeface="+mj-lt"/>
              </a:rPr>
              <a:t>ing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232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0811" y="33468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cs-CZ" sz="2100" b="1" dirty="0" smtClean="0">
                <a:solidFill>
                  <a:schemeClr val="bg1"/>
                </a:solidFill>
                <a:latin typeface="+mn-lt"/>
              </a:rPr>
              <a:t>Market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2100" b="1" dirty="0" err="1" smtClean="0">
                <a:solidFill>
                  <a:schemeClr val="bg1"/>
                </a:solidFill>
                <a:latin typeface="+mn-lt"/>
              </a:rPr>
              <a:t>ing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]</a:t>
            </a:r>
            <a:endParaRPr lang="cs-CZ" sz="21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171"/>
            <a:ext cx="9144000" cy="586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27784" y="4515966"/>
            <a:ext cx="6102281" cy="377999"/>
          </a:xfrm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  <a:latin typeface="+mj-lt"/>
              </a:rPr>
              <a:t>Market</a:t>
            </a:r>
            <a:r>
              <a:rPr lang="en-US" sz="7200" dirty="0" smtClean="0">
                <a:solidFill>
                  <a:schemeClr val="tx1"/>
                </a:solidFill>
              </a:rPr>
              <a:t>[</a:t>
            </a:r>
            <a:r>
              <a:rPr lang="en-US" sz="7200" dirty="0" err="1" smtClean="0">
                <a:solidFill>
                  <a:schemeClr val="tx1"/>
                </a:solidFill>
                <a:latin typeface="+mj-lt"/>
              </a:rPr>
              <a:t>ing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54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40811" y="33468"/>
            <a:ext cx="7155329" cy="4049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cs-CZ" sz="2100" b="1" dirty="0" smtClean="0">
                <a:solidFill>
                  <a:schemeClr val="bg1"/>
                </a:solidFill>
                <a:latin typeface="+mn-lt"/>
              </a:rPr>
              <a:t>Market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[</a:t>
            </a:r>
            <a:r>
              <a:rPr lang="en-US" sz="2100" b="1" dirty="0" err="1" smtClean="0">
                <a:solidFill>
                  <a:schemeClr val="bg1"/>
                </a:solidFill>
                <a:latin typeface="+mn-lt"/>
              </a:rPr>
              <a:t>ing</a:t>
            </a:r>
            <a:r>
              <a:rPr lang="en-US" sz="2100" b="1" dirty="0" smtClean="0">
                <a:solidFill>
                  <a:schemeClr val="bg1"/>
                </a:solidFill>
                <a:latin typeface="+mn-lt"/>
              </a:rPr>
              <a:t>]</a:t>
            </a:r>
            <a:endParaRPr lang="cs-CZ" sz="21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0539"/>
            <a:ext cx="10729192" cy="52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27784" y="4515966"/>
            <a:ext cx="6102281" cy="377999"/>
          </a:xfrm>
        </p:spPr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  <a:latin typeface="+mj-lt"/>
              </a:rPr>
              <a:t>Market</a:t>
            </a:r>
            <a:r>
              <a:rPr lang="en-US" sz="7200" dirty="0" smtClean="0">
                <a:solidFill>
                  <a:schemeClr val="tx1"/>
                </a:solidFill>
              </a:rPr>
              <a:t>[</a:t>
            </a:r>
            <a:r>
              <a:rPr lang="en-US" sz="7200" dirty="0" err="1" smtClean="0">
                <a:solidFill>
                  <a:schemeClr val="tx1"/>
                </a:solidFill>
                <a:latin typeface="+mj-lt"/>
              </a:rPr>
              <a:t>ing</a:t>
            </a:r>
            <a:r>
              <a:rPr lang="en-US" sz="7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48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Meets</a:t>
            </a:r>
            <a:r>
              <a:rPr lang="cs-CZ" dirty="0" smtClean="0">
                <a:latin typeface="+mj-lt"/>
              </a:rPr>
              <a:t> Technology</a:t>
            </a:r>
            <a:r>
              <a:rPr lang="en-US" dirty="0" smtClean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&gt; Digital Marketing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9" name="Picture 5" descr="C:\Users\mirekj\Dropbox (Personal)\Photo 26.10.14 13 03 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-2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831" r="-17625" b="-17863"/>
          <a:stretch/>
        </p:blipFill>
        <p:spPr bwMode="auto">
          <a:xfrm>
            <a:off x="-36512" y="-695613"/>
            <a:ext cx="10873208" cy="67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00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Meets</a:t>
            </a:r>
            <a:r>
              <a:rPr lang="cs-CZ" dirty="0" smtClean="0">
                <a:latin typeface="+mj-lt"/>
              </a:rPr>
              <a:t> Technology</a:t>
            </a:r>
            <a:r>
              <a:rPr lang="en-US" dirty="0" smtClean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-</a:t>
            </a:r>
            <a:r>
              <a:rPr lang="en-US" dirty="0" smtClean="0">
                <a:latin typeface="+mj-lt"/>
              </a:rPr>
              <a:t>&gt; Digital Marketing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9" name="Picture 5" descr="C:\Users\mirekj\Dropbox (Personal)\Photo 26.10.14 13 03 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5000"/>
                    </a14:imgEffect>
                    <a14:imgEffect>
                      <a14:brightnessContrast bright="-20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831" r="-17625" b="-17863"/>
          <a:stretch/>
        </p:blipFill>
        <p:spPr bwMode="auto">
          <a:xfrm>
            <a:off x="-36512" y="-695613"/>
            <a:ext cx="10873208" cy="679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8138" y="193552"/>
            <a:ext cx="4297843" cy="71694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383957" rtl="0" eaLnBrk="1" latinLnBrk="0" hangingPunct="1">
              <a:spcBef>
                <a:spcPct val="0"/>
              </a:spcBef>
              <a:buNone/>
              <a:defRPr sz="21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cs-CZ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2.8 </a:t>
            </a:r>
            <a:r>
              <a:rPr lang="cs-CZ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Billion</a:t>
            </a:r>
            <a:r>
              <a:rPr lang="cs-CZ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cs-CZ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People</a:t>
            </a:r>
            <a:endParaRPr lang="cs-CZ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32150" y="4238268"/>
            <a:ext cx="4297843" cy="71694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vert="horz" lIns="0" tIns="0" rIns="0" bIns="0" rtlCol="0" anchor="t" anchorCtr="0">
            <a:noAutofit/>
          </a:bodyPr>
          <a:lstStyle>
            <a:lvl1pPr algn="l" defTabSz="383957" rtl="0" eaLnBrk="1" latinLnBrk="0" hangingPunct="1">
              <a:spcBef>
                <a:spcPct val="0"/>
              </a:spcBef>
              <a:buNone/>
              <a:defRPr sz="2100" b="1" i="0" kern="12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</a:t>
            </a:r>
            <a:r>
              <a:rPr lang="cs-CZ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10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% of World Trade</a:t>
            </a:r>
            <a:endParaRPr lang="cs-CZ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0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endParaRPr lang="cs-CZ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897565"/>
            <a:ext cx="8235379" cy="3455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>
                <a:latin typeface="+mn-lt"/>
              </a:rPr>
              <a:t>“</a:t>
            </a:r>
            <a:r>
              <a:rPr lang="en-US" sz="3600" i="1" dirty="0">
                <a:latin typeface="+mn-lt"/>
              </a:rPr>
              <a:t>Business has only two functions – marketing and innovation</a:t>
            </a:r>
            <a:r>
              <a:rPr lang="en-US" sz="3600" i="1" dirty="0" smtClean="0">
                <a:latin typeface="+mn-lt"/>
              </a:rPr>
              <a:t>.”</a:t>
            </a:r>
            <a:endParaRPr lang="en-US" sz="2800" i="1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+mn-lt"/>
              </a:rPr>
              <a:t>													Milan </a:t>
            </a:r>
            <a:r>
              <a:rPr lang="en-US" sz="2800" dirty="0" err="1" smtClean="0">
                <a:latin typeface="+mn-lt"/>
              </a:rPr>
              <a:t>Kundera</a:t>
            </a:r>
            <a:endParaRPr lang="en-US" sz="2800" dirty="0" smtClean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+mn-lt"/>
            </a:endParaRPr>
          </a:p>
          <a:p>
            <a:endParaRPr lang="cs-CZ" sz="28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82813"/>
            <a:ext cx="3384376" cy="250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847" y="0"/>
            <a:ext cx="10040116" cy="648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sz="quarter" idx="11"/>
          </p:nvPr>
        </p:nvSpPr>
        <p:spPr>
          <a:xfrm>
            <a:off x="323528" y="339502"/>
            <a:ext cx="8235379" cy="34559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WHAT?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809229" y="339502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31840" y="339502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WHOM?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											</a:t>
            </a:r>
            <a:endParaRPr lang="cs-CZ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382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– Marketing Process</a:t>
            </a:r>
            <a:endParaRPr lang="cs-CZ" dirty="0"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915401610"/>
              </p:ext>
            </p:extLst>
          </p:nvPr>
        </p:nvGraphicFramePr>
        <p:xfrm>
          <a:off x="1" y="1666386"/>
          <a:ext cx="9143999" cy="3456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ontent Placeholder 2"/>
          <p:cNvSpPr txBox="1">
            <a:spLocks/>
          </p:cNvSpPr>
          <p:nvPr/>
        </p:nvSpPr>
        <p:spPr>
          <a:xfrm>
            <a:off x="441078" y="843958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WHAT? 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													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393406" y="843958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HOW?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													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553646" y="843958"/>
            <a:ext cx="8235379" cy="34559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cs-CZ" sz="3600" b="1" dirty="0" smtClean="0">
                <a:solidFill>
                  <a:schemeClr val="tx1"/>
                </a:solidFill>
                <a:latin typeface="+mn-lt"/>
              </a:rPr>
              <a:t>FOR WHOM?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												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Arc 19"/>
          <p:cNvSpPr/>
          <p:nvPr/>
        </p:nvSpPr>
        <p:spPr>
          <a:xfrm rot="8109659">
            <a:off x="3473062" y="633838"/>
            <a:ext cx="8041550" cy="2657724"/>
          </a:xfrm>
          <a:prstGeom prst="arc">
            <a:avLst>
              <a:gd name="adj1" fmla="val 16843702"/>
              <a:gd name="adj2" fmla="val 438792"/>
            </a:avLst>
          </a:prstGeom>
          <a:ln w="76200"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3" name="Group 22"/>
          <p:cNvGrpSpPr/>
          <p:nvPr/>
        </p:nvGrpSpPr>
        <p:grpSpPr>
          <a:xfrm>
            <a:off x="5542290" y="4287522"/>
            <a:ext cx="1611954" cy="1094432"/>
            <a:chOff x="7531750" y="673614"/>
            <a:chExt cx="1611954" cy="1459242"/>
          </a:xfrm>
        </p:grpSpPr>
        <p:sp>
          <p:nvSpPr>
            <p:cNvPr id="24" name="Rectangle 23"/>
            <p:cNvSpPr/>
            <p:nvPr/>
          </p:nvSpPr>
          <p:spPr>
            <a:xfrm>
              <a:off x="7621492" y="798548"/>
              <a:ext cx="1522212" cy="133430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531750" y="673614"/>
              <a:ext cx="1522212" cy="13343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1600" kern="1200" dirty="0" err="1" smtClean="0"/>
                <a:t>Improvements</a:t>
              </a:r>
              <a:endParaRPr lang="cs-CZ" sz="1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285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BEF193-9BFD-4DAD-9B47-709F436DD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BBEF193-9BFD-4DAD-9B47-709F436DD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2B8B71-4C25-436E-8EDD-7BF32AFC7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BA2B8B71-4C25-436E-8EDD-7BF32AFC7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FBDF17-AD0A-4BC2-8887-0E769F426B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>
                                            <p:graphicEl>
                                              <a:dgm id="{B3FBDF17-AD0A-4BC2-8887-0E769F426B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D709FC-AEAA-4B3C-B31A-3B76E10426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graphicEl>
                                              <a:dgm id="{84D709FC-AEAA-4B3C-B31A-3B76E10426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95118B-B562-4303-9D21-CF02BE430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4595118B-B562-4303-9D21-CF02BE430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81F2A6-9FA0-4589-8CC9-70A14EBC4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C681F2A6-9FA0-4589-8CC9-70A14EBC4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F69EB7-D7C7-4FEB-9595-1E1C38F6E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4AF69EB7-D7C7-4FEB-9595-1E1C38F6E1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979E1A-9B83-44CE-B77C-52368A6D19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48979E1A-9B83-44CE-B77C-52368A6D19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2403E0-CB64-4751-AC91-0E2831660D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EE2403E0-CB64-4751-AC91-0E2831660D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C2D52E-0C69-4044-9453-4EA47EC706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C1C2D52E-0C69-4044-9453-4EA47EC706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E2B549-D4FC-4890-81F8-578D38B9D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ACE2B549-D4FC-4890-81F8-578D38B9D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5A8446-A1B4-4830-B936-3CF4980AE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">
                                            <p:graphicEl>
                                              <a:dgm id="{145A8446-A1B4-4830-B936-3CF4980AE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0D7F9B-3B3A-4A15-AF0F-B6F96BEC0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F10D7F9B-3B3A-4A15-AF0F-B6F96BEC0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A0DFA9-7C0D-43B6-A6DF-2638574319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7DA0DFA9-7C0D-43B6-A6DF-2638574319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r>
              <a:rPr lang="en-US" dirty="0" smtClean="0">
                <a:latin typeface="+mn-lt"/>
              </a:rPr>
              <a:t> – General Marketing Disciplines</a:t>
            </a:r>
            <a:endParaRPr lang="cs-CZ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951571"/>
            <a:ext cx="7128525" cy="345598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Marketing Research </a:t>
            </a:r>
            <a:endParaRPr lang="en-US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Branding &amp; </a:t>
            </a:r>
            <a:r>
              <a:rPr lang="en-US" sz="2400" dirty="0" smtClean="0">
                <a:latin typeface="+mj-lt"/>
              </a:rPr>
              <a:t>Messaging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Product </a:t>
            </a:r>
            <a:r>
              <a:rPr lang="en-US" sz="2400" dirty="0" smtClean="0">
                <a:latin typeface="+mj-lt"/>
              </a:rPr>
              <a:t>Branding &amp; Marketing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Positioning</a:t>
            </a:r>
            <a:endParaRPr lang="en-US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Advertising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Public Relation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Content Marketing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Events Marketing &amp; Tradeshows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Pricing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+mj-lt"/>
              </a:rPr>
              <a:t>Direct Marketing</a:t>
            </a:r>
            <a:endParaRPr lang="cs-CZ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+mj-lt"/>
              </a:rPr>
              <a:t>…</a:t>
            </a:r>
            <a:endParaRPr lang="en-US" sz="2400" dirty="0" smtClean="0">
              <a:latin typeface="+mj-lt"/>
            </a:endParaRPr>
          </a:p>
          <a:p>
            <a:pPr>
              <a:lnSpc>
                <a:spcPct val="100000"/>
              </a:lnSpc>
            </a:pPr>
            <a:endParaRPr lang="en-US" sz="24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400" dirty="0">
              <a:latin typeface="+mj-lt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36512" y="573528"/>
            <a:ext cx="9180512" cy="4569972"/>
          </a:xfrm>
          <a:prstGeom prst="rect">
            <a:avLst/>
          </a:prstGeom>
          <a:solidFill>
            <a:srgbClr val="E3E2EA">
              <a:alpha val="72941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 smtClean="0">
              <a:latin typeface="+mj-lt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r>
              <a:rPr lang="cs-CZ" sz="4000" dirty="0" smtClean="0">
                <a:latin typeface="+mj-lt"/>
              </a:rPr>
              <a:t>       </a:t>
            </a:r>
            <a:r>
              <a:rPr lang="en-US" sz="4400" b="1" dirty="0" smtClean="0">
                <a:latin typeface="+mj-lt"/>
              </a:rPr>
              <a:t>Online Marketing</a:t>
            </a:r>
            <a:endParaRPr lang="en-US" sz="3300" b="1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052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-36512" y="573528"/>
            <a:ext cx="9180512" cy="4569972"/>
          </a:xfrm>
          <a:prstGeom prst="rect">
            <a:avLst/>
          </a:prstGeom>
          <a:solidFill>
            <a:srgbClr val="E0D9E7">
              <a:alpha val="0"/>
            </a:srgbClr>
          </a:solidFill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 smtClean="0">
              <a:latin typeface="+mj-lt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endParaRPr lang="cs-CZ" sz="4000" dirty="0">
              <a:latin typeface="+mj-lt"/>
            </a:endParaRPr>
          </a:p>
          <a:p>
            <a:pPr lvl="8" indent="0">
              <a:buNone/>
            </a:pPr>
            <a:r>
              <a:rPr lang="cs-CZ" sz="4000" dirty="0" smtClean="0">
                <a:latin typeface="+mj-lt"/>
              </a:rPr>
              <a:t>       </a:t>
            </a:r>
            <a:r>
              <a:rPr lang="en-US" sz="4400" b="1" dirty="0" smtClean="0">
                <a:latin typeface="+mj-lt"/>
              </a:rPr>
              <a:t>Online Marketing</a:t>
            </a:r>
            <a:endParaRPr lang="en-US" sz="3300" b="1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 smtClean="0">
              <a:latin typeface="+mj-lt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sz="2800" dirty="0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0811" y="168762"/>
            <a:ext cx="7155329" cy="404998"/>
          </a:xfrm>
        </p:spPr>
        <p:txBody>
          <a:bodyPr/>
          <a:lstStyle/>
          <a:p>
            <a:r>
              <a:rPr lang="cs-CZ" dirty="0" smtClean="0">
                <a:latin typeface="+mn-lt"/>
              </a:rPr>
              <a:t>Marketing </a:t>
            </a:r>
            <a:r>
              <a:rPr lang="cs-CZ" dirty="0" err="1" smtClean="0">
                <a:latin typeface="+mn-lt"/>
              </a:rPr>
              <a:t>Abouts</a:t>
            </a:r>
            <a:r>
              <a:rPr lang="en-US" dirty="0" smtClean="0">
                <a:latin typeface="+mn-lt"/>
              </a:rPr>
              <a:t> – General Marketing Disciplines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76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331641" y="1977684"/>
            <a:ext cx="6552728" cy="1620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383957" rtl="0" eaLnBrk="1" latinLnBrk="0" hangingPunct="1">
              <a:lnSpc>
                <a:spcPts val="2603"/>
              </a:lnSpc>
              <a:spcBef>
                <a:spcPts val="0"/>
              </a:spcBef>
              <a:buFontTx/>
              <a:buNone/>
              <a:defRPr sz="210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+mj-lt"/>
              </a:rPr>
              <a:t>Miroslav J</a:t>
            </a:r>
            <a:r>
              <a:rPr lang="cs-CZ" sz="3200" dirty="0" err="1" smtClean="0">
                <a:latin typeface="+mj-lt"/>
              </a:rPr>
              <a:t>irků</a:t>
            </a:r>
            <a:r>
              <a:rPr lang="cs-CZ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– Kentico Software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cs-CZ" sz="2000" dirty="0" smtClean="0">
                <a:latin typeface="+mj-lt"/>
              </a:rPr>
              <a:t>Marketing Team Leader</a:t>
            </a:r>
            <a:r>
              <a:rPr lang="en-US" sz="2000" dirty="0" smtClean="0">
                <a:latin typeface="+mj-lt"/>
              </a:rPr>
              <a:t> &amp; </a:t>
            </a:r>
            <a:r>
              <a:rPr lang="en-US" sz="2000" dirty="0" err="1" smtClean="0">
                <a:latin typeface="+mj-lt"/>
              </a:rPr>
              <a:t>WebPro</a:t>
            </a:r>
            <a:r>
              <a:rPr lang="en-US" sz="2000" dirty="0" smtClean="0">
                <a:latin typeface="+mj-lt"/>
              </a:rPr>
              <a:t> Team Product Owner </a:t>
            </a:r>
          </a:p>
          <a:p>
            <a:endParaRPr lang="en-US" sz="1600" dirty="0" smtClean="0">
              <a:latin typeface="+mj-lt"/>
            </a:endParaRPr>
          </a:p>
          <a:p>
            <a:r>
              <a:rPr lang="en-US" sz="1600" b="1" dirty="0" err="1">
                <a:latin typeface="+mj-lt"/>
              </a:rPr>
              <a:t>m</a:t>
            </a:r>
            <a:r>
              <a:rPr lang="cs-CZ" sz="1600" b="1" dirty="0" err="1" smtClean="0">
                <a:latin typeface="+mj-lt"/>
              </a:rPr>
              <a:t>irek.jirku</a:t>
            </a:r>
            <a:r>
              <a:rPr lang="en-US" sz="1600" b="1" dirty="0" smtClean="0">
                <a:latin typeface="+mj-lt"/>
              </a:rPr>
              <a:t>@gmail.com</a:t>
            </a:r>
          </a:p>
          <a:p>
            <a:r>
              <a:rPr lang="en-US" sz="1600" b="1" dirty="0" smtClean="0">
                <a:latin typeface="+mj-lt"/>
              </a:rPr>
              <a:t>linkedin.com/in/</a:t>
            </a:r>
            <a:r>
              <a:rPr lang="en-US" sz="1600" b="1" dirty="0" err="1" smtClean="0">
                <a:latin typeface="+mj-lt"/>
              </a:rPr>
              <a:t>miroslavjirku</a:t>
            </a:r>
            <a:endParaRPr lang="en-US" sz="1600" b="1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692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15" y="3497064"/>
            <a:ext cx="1159703" cy="458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41" y="2655487"/>
            <a:ext cx="1315941" cy="548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01" y="3654907"/>
            <a:ext cx="1635808" cy="645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750" y="2483052"/>
            <a:ext cx="1683848" cy="619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10" y="1414448"/>
            <a:ext cx="1237490" cy="477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705" y="2994557"/>
            <a:ext cx="983050" cy="331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869" y="1434491"/>
            <a:ext cx="1420335" cy="576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9" y="3113176"/>
            <a:ext cx="902332" cy="3162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64" y="3740885"/>
            <a:ext cx="794187" cy="3229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5" y="1455342"/>
            <a:ext cx="945423" cy="29431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71" y="1974862"/>
            <a:ext cx="1702653" cy="8061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696" y="1452008"/>
            <a:ext cx="740577" cy="14857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281" y="2145028"/>
            <a:ext cx="925336" cy="1699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64" y="2172397"/>
            <a:ext cx="1374677" cy="1257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88" y="3590117"/>
            <a:ext cx="1145289" cy="1047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0925" y="1740810"/>
            <a:ext cx="1590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EB6C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Marketing</a:t>
            </a:r>
            <a:endParaRPr lang="cs-CZ" sz="1600" dirty="0">
              <a:solidFill>
                <a:srgbClr val="EB6C2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684770" y="1119520"/>
            <a:ext cx="389616" cy="1173955"/>
            <a:chOff x="3221128" y="4204946"/>
            <a:chExt cx="481936" cy="1936163"/>
          </a:xfrm>
        </p:grpSpPr>
        <p:sp>
          <p:nvSpPr>
            <p:cNvPr id="23" name="TextBox 22"/>
            <p:cNvSpPr txBox="1"/>
            <p:nvPr/>
          </p:nvSpPr>
          <p:spPr>
            <a:xfrm rot="16200000">
              <a:off x="3136062" y="5625156"/>
              <a:ext cx="6010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rgbClr val="EB6C2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</a:t>
              </a:r>
            </a:p>
            <a:p>
              <a:r>
                <a:rPr lang="en-US" sz="1100" b="1" dirty="0" smtClean="0">
                  <a:solidFill>
                    <a:srgbClr val="EB6C2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Out</a:t>
              </a:r>
              <a:endParaRPr lang="cs-CZ" sz="1100" b="1" dirty="0">
                <a:solidFill>
                  <a:srgbClr val="EB6C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2714332" y="4732013"/>
              <a:ext cx="15158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EB6C2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Bound</a:t>
              </a:r>
              <a:endParaRPr lang="cs-CZ" sz="2400" dirty="0">
                <a:solidFill>
                  <a:srgbClr val="EB6C2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004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Viral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72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Viral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36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</a:t>
            </a:r>
            <a:r>
              <a:rPr lang="cs-CZ" dirty="0" err="1" smtClean="0">
                <a:latin typeface="+mj-lt"/>
              </a:rPr>
              <a:t>Social</a:t>
            </a:r>
            <a:r>
              <a:rPr lang="cs-CZ" dirty="0" smtClean="0">
                <a:latin typeface="+mj-lt"/>
              </a:rPr>
              <a:t> Media</a:t>
            </a:r>
            <a:endParaRPr lang="cs-CZ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58205"/>
            <a:ext cx="4752528" cy="509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Social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Media</a:t>
            </a:r>
            <a:endParaRPr lang="cs-CZ" sz="1800" b="1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–AdWords</a:t>
            </a:r>
            <a:endParaRPr lang="cs-CZ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56576" cy="51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Social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Media</a:t>
            </a:r>
            <a:endParaRPr lang="cs-CZ" sz="1800" b="1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–AdWords</a:t>
            </a:r>
            <a:endParaRPr lang="cs-CZ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036"/>
            <a:ext cx="9144000" cy="457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0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Social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Media</a:t>
            </a:r>
            <a:endParaRPr lang="cs-CZ" sz="1800" b="1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–AdWords</a:t>
            </a:r>
            <a:endParaRPr lang="cs-CZ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3760"/>
            <a:ext cx="9144000" cy="46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78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- Forums</a:t>
            </a:r>
            <a:endParaRPr lang="cs-CZ" dirty="0">
              <a:latin typeface="+mj-lt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PR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Blogs - Forums 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 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2737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 rot="19554963">
            <a:off x="2906874" y="2160996"/>
            <a:ext cx="3024336" cy="86409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tx1"/>
                </a:solidFill>
                <a:latin typeface="+mj-lt"/>
              </a:rPr>
              <a:t>OBRAZEK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5526"/>
            <a:ext cx="9324528" cy="6562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PR – stay in touch with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journalists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editors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and bloggers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For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u</a:t>
            </a:r>
            <a:r>
              <a:rPr lang="en-US" sz="2000" dirty="0" err="1">
                <a:solidFill>
                  <a:schemeClr val="tx1"/>
                </a:solidFill>
                <a:latin typeface="+mj-lt"/>
              </a:rPr>
              <a:t>ms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 – be active and ready to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help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47470"/>
            <a:ext cx="9361040" cy="70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29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1331641" y="1977684"/>
            <a:ext cx="6552728" cy="16201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383957" rtl="0" eaLnBrk="1" latinLnBrk="0" hangingPunct="1">
              <a:lnSpc>
                <a:spcPts val="2603"/>
              </a:lnSpc>
              <a:spcBef>
                <a:spcPts val="0"/>
              </a:spcBef>
              <a:buFontTx/>
              <a:buNone/>
              <a:defRPr sz="210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latin typeface="+mj-lt"/>
              </a:rPr>
              <a:t>Miroslav J</a:t>
            </a:r>
            <a:r>
              <a:rPr lang="cs-CZ" sz="3200" dirty="0" err="1" smtClean="0">
                <a:latin typeface="+mj-lt"/>
              </a:rPr>
              <a:t>irků</a:t>
            </a:r>
            <a:r>
              <a:rPr lang="cs-CZ" sz="3200" dirty="0" smtClean="0">
                <a:latin typeface="+mj-lt"/>
              </a:rPr>
              <a:t> </a:t>
            </a:r>
            <a:r>
              <a:rPr lang="en-US" sz="3200" dirty="0" smtClean="0">
                <a:latin typeface="+mj-lt"/>
              </a:rPr>
              <a:t>– Kentico Software</a:t>
            </a:r>
          </a:p>
          <a:p>
            <a:endParaRPr lang="en-US" sz="2000" dirty="0" smtClean="0">
              <a:latin typeface="+mj-lt"/>
            </a:endParaRPr>
          </a:p>
          <a:p>
            <a:r>
              <a:rPr lang="cs-CZ" sz="2000" dirty="0" smtClean="0">
                <a:latin typeface="+mj-lt"/>
              </a:rPr>
              <a:t>Marketing Team Leader</a:t>
            </a:r>
            <a:r>
              <a:rPr lang="en-US" sz="2000" dirty="0" smtClean="0">
                <a:latin typeface="+mj-lt"/>
              </a:rPr>
              <a:t> &amp; </a:t>
            </a:r>
            <a:r>
              <a:rPr lang="en-US" sz="2000" dirty="0" err="1" smtClean="0">
                <a:latin typeface="+mj-lt"/>
              </a:rPr>
              <a:t>WebPro</a:t>
            </a:r>
            <a:r>
              <a:rPr lang="en-US" sz="2000" dirty="0" smtClean="0">
                <a:latin typeface="+mj-lt"/>
              </a:rPr>
              <a:t> Team Product Owner </a:t>
            </a:r>
          </a:p>
          <a:p>
            <a:endParaRPr lang="en-US" sz="1600" dirty="0" smtClean="0">
              <a:latin typeface="+mj-lt"/>
            </a:endParaRPr>
          </a:p>
          <a:p>
            <a:r>
              <a:rPr lang="en-US" sz="1600" b="1" dirty="0" err="1">
                <a:latin typeface="+mj-lt"/>
              </a:rPr>
              <a:t>m</a:t>
            </a:r>
            <a:r>
              <a:rPr lang="cs-CZ" sz="1600" b="1" dirty="0" err="1" smtClean="0">
                <a:latin typeface="+mj-lt"/>
              </a:rPr>
              <a:t>irek.jirku</a:t>
            </a:r>
            <a:r>
              <a:rPr lang="en-US" sz="1600" b="1" dirty="0" smtClean="0">
                <a:latin typeface="+mj-lt"/>
              </a:rPr>
              <a:t>@gmail.com</a:t>
            </a:r>
          </a:p>
          <a:p>
            <a:r>
              <a:rPr lang="en-US" sz="1600" b="1" dirty="0" smtClean="0">
                <a:latin typeface="+mj-lt"/>
              </a:rPr>
              <a:t>linkedin.com/in/</a:t>
            </a:r>
            <a:r>
              <a:rPr lang="en-US" sz="1600" b="1" dirty="0" err="1" smtClean="0">
                <a:latin typeface="+mj-lt"/>
              </a:rPr>
              <a:t>miroslavjirku</a:t>
            </a:r>
            <a:endParaRPr lang="en-US" sz="1600" b="1" dirty="0" smtClean="0">
              <a:latin typeface="+mj-lt"/>
            </a:endParaRPr>
          </a:p>
          <a:p>
            <a:endParaRPr lang="en-US" sz="1600" dirty="0" smtClean="0">
              <a:latin typeface="+mj-lt"/>
            </a:endParaRPr>
          </a:p>
        </p:txBody>
      </p:sp>
      <p:pic>
        <p:nvPicPr>
          <p:cNvPr id="21506" name="Picture 2" descr="http://2.bp.blogspot.com/-2BtXgcPfLP4/T8xFJKxYp0I/AAAAAAAAAmQ/jVilykO0F7c/s1600/P1050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93" y="1"/>
            <a:ext cx="7750224" cy="581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Blog  - have one on your website, write regularly, be relevant, fresh and inter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e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sting 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Successful content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–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how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get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there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Pick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topic</a:t>
            </a: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Make a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research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before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start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Write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own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way</a:t>
            </a:r>
            <a:endParaRPr lang="en-US" sz="17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937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Blog  -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topics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that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people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usually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like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read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Guides/Tutorials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/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How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To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’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s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Lists – “Top Ten Places to find your Remote Control!”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Contests/awards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Answers to FAQ’s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Reviews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“Web gemologist” – reposting blogs in meaningful lists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Success Stories/Failures (case studies)</a:t>
            </a: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31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7704855" cy="367212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Predictions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Interviews or guest blog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Checklists (purchase, processes…)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Research results (hard to obtain)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Recycling own content  (press releases, newsletters…)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PR – Blogs – Forums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517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</a:t>
            </a:r>
            <a:r>
              <a:rPr lang="cs-CZ" dirty="0" err="1" smtClean="0">
                <a:latin typeface="+mj-lt"/>
              </a:rPr>
              <a:t>earch</a:t>
            </a:r>
            <a:r>
              <a:rPr lang="cs-CZ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E</a:t>
            </a:r>
            <a:r>
              <a:rPr lang="cs-CZ" dirty="0" err="1" smtClean="0">
                <a:latin typeface="+mj-lt"/>
              </a:rPr>
              <a:t>ngine</a:t>
            </a:r>
            <a:r>
              <a:rPr lang="cs-CZ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O</a:t>
            </a:r>
            <a:r>
              <a:rPr lang="cs-CZ" dirty="0" err="1" smtClean="0">
                <a:latin typeface="+mj-lt"/>
              </a:rPr>
              <a:t>ptimization</a:t>
            </a:r>
            <a:r>
              <a:rPr lang="en-US" dirty="0" smtClean="0">
                <a:latin typeface="+mj-lt"/>
              </a:rPr>
              <a:t> – Content Marketing 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SEO -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 Content Marketing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 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69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16"/>
          <a:stretch/>
        </p:blipFill>
        <p:spPr bwMode="auto">
          <a:xfrm>
            <a:off x="-108520" y="555526"/>
            <a:ext cx="9049321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 rot="19554963">
            <a:off x="2906874" y="2160996"/>
            <a:ext cx="3024336" cy="86409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3200" dirty="0" smtClean="0">
                <a:solidFill>
                  <a:schemeClr val="tx1"/>
                </a:solidFill>
                <a:latin typeface="+mj-lt"/>
              </a:rPr>
              <a:t>OBRAZEK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3" r="6404"/>
          <a:stretch/>
        </p:blipFill>
        <p:spPr bwMode="auto">
          <a:xfrm>
            <a:off x="1403649" y="555526"/>
            <a:ext cx="753715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03" r="1365"/>
          <a:stretch/>
        </p:blipFill>
        <p:spPr bwMode="auto">
          <a:xfrm>
            <a:off x="7662440" y="555526"/>
            <a:ext cx="1518072" cy="45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62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771550"/>
            <a:ext cx="6358023" cy="398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75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46" y="1059582"/>
            <a:ext cx="765050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541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/>
          <a:stretch/>
        </p:blipFill>
        <p:spPr bwMode="auto">
          <a:xfrm>
            <a:off x="-36512" y="-20538"/>
            <a:ext cx="9180512" cy="67008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0105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538"/>
            <a:ext cx="1024262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70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9"/>
            <a:ext cx="11196736" cy="517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55882" b="26384"/>
          <a:stretch/>
        </p:blipFill>
        <p:spPr>
          <a:xfrm>
            <a:off x="5139007" y="195486"/>
            <a:ext cx="555367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0"/>
            <a:ext cx="7615141" cy="51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0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699828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Search</a:t>
            </a: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Ranking</a:t>
            </a: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Factors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Content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relevancy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E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xternal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backlinks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Social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signals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Internal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backlinks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Sitespeed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8"/>
          <a:stretch/>
        </p:blipFill>
        <p:spPr bwMode="auto">
          <a:xfrm>
            <a:off x="4096719" y="-20537"/>
            <a:ext cx="5083793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6" r="7813"/>
          <a:stretch/>
        </p:blipFill>
        <p:spPr bwMode="auto">
          <a:xfrm>
            <a:off x="6590729" y="4857749"/>
            <a:ext cx="2553271" cy="27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0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07504" y="699828"/>
            <a:ext cx="8568951" cy="1439874"/>
          </a:xfrm>
        </p:spPr>
        <p:txBody>
          <a:bodyPr/>
          <a:lstStyle/>
          <a:p>
            <a:pPr lvl="2" indent="0">
              <a:lnSpc>
                <a:spcPct val="150000"/>
              </a:lnSpc>
              <a:buNone/>
            </a:pPr>
            <a:r>
              <a:rPr lang="cs-CZ" sz="2000" b="1" dirty="0" err="1" smtClean="0">
                <a:latin typeface="+mj-lt"/>
              </a:rPr>
              <a:t>Content</a:t>
            </a:r>
            <a:r>
              <a:rPr lang="cs-CZ" sz="2000" b="1" dirty="0" smtClean="0">
                <a:latin typeface="+mj-lt"/>
              </a:rPr>
              <a:t> </a:t>
            </a:r>
            <a:r>
              <a:rPr lang="cs-CZ" sz="2000" b="1" dirty="0" err="1" smtClean="0">
                <a:latin typeface="+mj-lt"/>
              </a:rPr>
              <a:t>Relevancy</a:t>
            </a:r>
            <a:r>
              <a:rPr lang="cs-CZ" sz="2000" b="1" dirty="0" smtClean="0">
                <a:latin typeface="+mj-lt"/>
              </a:rPr>
              <a:t> </a:t>
            </a:r>
          </a:p>
          <a:p>
            <a:pPr marL="623045" lvl="2" indent="-285750">
              <a:lnSpc>
                <a:spcPct val="150000"/>
              </a:lnSpc>
            </a:pPr>
            <a:r>
              <a:rPr lang="cs-CZ" sz="2000" dirty="0" err="1" smtClean="0">
                <a:latin typeface="+mj-lt"/>
              </a:rPr>
              <a:t>Relevant</a:t>
            </a:r>
            <a:r>
              <a:rPr lang="cs-CZ" sz="2000" dirty="0" smtClean="0">
                <a:latin typeface="+mj-lt"/>
              </a:rPr>
              <a:t> and </a:t>
            </a:r>
            <a:r>
              <a:rPr lang="cs-CZ" sz="2000" dirty="0" err="1" smtClean="0">
                <a:latin typeface="+mj-lt"/>
              </a:rPr>
              <a:t>interesting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content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optimized</a:t>
            </a:r>
            <a:r>
              <a:rPr lang="cs-CZ" sz="2000" dirty="0" smtClean="0">
                <a:latin typeface="+mj-lt"/>
              </a:rPr>
              <a:t> on </a:t>
            </a:r>
            <a:r>
              <a:rPr lang="cs-CZ" sz="2000" dirty="0" err="1" smtClean="0">
                <a:latin typeface="+mj-lt"/>
              </a:rPr>
              <a:t>relevant</a:t>
            </a:r>
            <a:r>
              <a:rPr lang="cs-CZ" sz="2000" dirty="0" smtClean="0">
                <a:latin typeface="+mj-lt"/>
              </a:rPr>
              <a:t> </a:t>
            </a:r>
            <a:r>
              <a:rPr lang="cs-CZ" sz="2000" dirty="0" err="1" smtClean="0">
                <a:latin typeface="+mj-lt"/>
              </a:rPr>
              <a:t>keywords</a:t>
            </a:r>
            <a:endParaRPr lang="cs-CZ" sz="20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cs-CZ" sz="2000" dirty="0">
                <a:latin typeface="+mj-lt"/>
                <a:hlinkClick r:id="rId3"/>
              </a:rPr>
              <a:t>adwords.google.com/</a:t>
            </a:r>
            <a:r>
              <a:rPr lang="cs-CZ" sz="2000" dirty="0" err="1">
                <a:latin typeface="+mj-lt"/>
                <a:hlinkClick r:id="rId3"/>
              </a:rPr>
              <a:t>KeywordPlanner</a:t>
            </a:r>
            <a:endParaRPr lang="cs-CZ" sz="2000" dirty="0">
              <a:latin typeface="+mj-lt"/>
              <a:hlinkClick r:id="rId4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en-US" sz="2000" dirty="0" smtClean="0">
                <a:latin typeface="+mj-lt"/>
                <a:hlinkClick r:id="rId4"/>
              </a:rPr>
              <a:t>www.wordtracker.com/</a:t>
            </a:r>
            <a:endParaRPr lang="cs-CZ" sz="20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cs-CZ" sz="2000" dirty="0" smtClean="0">
                <a:latin typeface="+mj-lt"/>
                <a:hlinkClick r:id="rId5"/>
              </a:rPr>
              <a:t>www.ubersuggest.org/</a:t>
            </a:r>
            <a:endParaRPr lang="cs-CZ" sz="20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r>
              <a:rPr lang="cs-CZ" sz="2000" dirty="0" smtClean="0"/>
              <a:t> </a:t>
            </a:r>
          </a:p>
          <a:p>
            <a:pPr marL="623045" lvl="2" indent="-285750">
              <a:lnSpc>
                <a:spcPct val="150000"/>
              </a:lnSpc>
            </a:pPr>
            <a:endParaRPr lang="cs-CZ" sz="20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en-US" sz="20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032" y="3075806"/>
            <a:ext cx="3860855" cy="1512168"/>
          </a:xfrm>
          <a:prstGeom prst="rect">
            <a:avLst/>
          </a:prstGeom>
        </p:spPr>
      </p:pic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876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7"/>
          <a:stretch/>
        </p:blipFill>
        <p:spPr bwMode="auto">
          <a:xfrm>
            <a:off x="687512" y="746903"/>
            <a:ext cx="7772920" cy="441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445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71550"/>
            <a:ext cx="7704855" cy="3672122"/>
          </a:xfrm>
        </p:spPr>
        <p:txBody>
          <a:bodyPr/>
          <a:lstStyle/>
          <a:p>
            <a:pPr marL="623045" lvl="2" indent="-285750">
              <a:lnSpc>
                <a:spcPct val="150000"/>
              </a:lnSpc>
            </a:pPr>
            <a:r>
              <a:rPr lang="cs-CZ" sz="1700" dirty="0" err="1" smtClean="0">
                <a:latin typeface="+mj-lt"/>
              </a:rPr>
              <a:t>Optimized</a:t>
            </a:r>
            <a:r>
              <a:rPr lang="cs-CZ" sz="1700" dirty="0" smtClean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Page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Titles</a:t>
            </a:r>
            <a:r>
              <a:rPr lang="cs-CZ" sz="1700" dirty="0">
                <a:latin typeface="+mj-lt"/>
              </a:rPr>
              <a:t> , </a:t>
            </a:r>
            <a:r>
              <a:rPr lang="cs-CZ" sz="1700" dirty="0" err="1">
                <a:latin typeface="+mj-lt"/>
              </a:rPr>
              <a:t>Page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Description</a:t>
            </a:r>
            <a:r>
              <a:rPr lang="cs-CZ" sz="1700" dirty="0">
                <a:latin typeface="+mj-lt"/>
              </a:rPr>
              <a:t>, </a:t>
            </a:r>
            <a:r>
              <a:rPr lang="cs-CZ" sz="1700" dirty="0" err="1">
                <a:latin typeface="+mj-lt"/>
              </a:rPr>
              <a:t>Relevant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page</a:t>
            </a:r>
            <a:r>
              <a:rPr lang="cs-CZ" sz="1700" dirty="0">
                <a:latin typeface="+mj-lt"/>
              </a:rPr>
              <a:t> </a:t>
            </a:r>
            <a:r>
              <a:rPr lang="cs-CZ" sz="1700" dirty="0" err="1">
                <a:latin typeface="+mj-lt"/>
              </a:rPr>
              <a:t>titles</a:t>
            </a:r>
            <a:r>
              <a:rPr lang="cs-CZ" sz="1700" dirty="0">
                <a:latin typeface="+mj-lt"/>
              </a:rPr>
              <a:t> (H1, H2) and Image Alt </a:t>
            </a:r>
            <a:r>
              <a:rPr lang="cs-CZ" sz="1700" dirty="0" err="1" smtClean="0">
                <a:latin typeface="+mj-lt"/>
              </a:rPr>
              <a:t>texts</a:t>
            </a: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r>
              <a:rPr lang="cs-CZ" sz="1700" dirty="0" err="1" smtClean="0">
                <a:latin typeface="+mj-lt"/>
              </a:rPr>
              <a:t>Character</a:t>
            </a:r>
            <a:r>
              <a:rPr lang="cs-CZ" sz="1700" dirty="0" smtClean="0">
                <a:latin typeface="+mj-lt"/>
              </a:rPr>
              <a:t> </a:t>
            </a:r>
            <a:r>
              <a:rPr lang="cs-CZ" sz="1700" dirty="0" err="1" smtClean="0">
                <a:latin typeface="+mj-lt"/>
              </a:rPr>
              <a:t>limits</a:t>
            </a:r>
            <a:r>
              <a:rPr lang="cs-CZ" sz="1700" dirty="0" smtClean="0">
                <a:latin typeface="+mj-lt"/>
              </a:rPr>
              <a:t>: </a:t>
            </a:r>
            <a:r>
              <a:rPr lang="cs-CZ" sz="1700" dirty="0" err="1" smtClean="0">
                <a:latin typeface="+mj-lt"/>
              </a:rPr>
              <a:t>Page</a:t>
            </a:r>
            <a:r>
              <a:rPr lang="cs-CZ" sz="1700" dirty="0" smtClean="0">
                <a:latin typeface="+mj-lt"/>
              </a:rPr>
              <a:t> </a:t>
            </a:r>
            <a:r>
              <a:rPr lang="cs-CZ" sz="1700" dirty="0" err="1" smtClean="0">
                <a:latin typeface="+mj-lt"/>
              </a:rPr>
              <a:t>Title</a:t>
            </a:r>
            <a:r>
              <a:rPr lang="en-US" sz="1700" dirty="0">
                <a:latin typeface="+mj-lt"/>
              </a:rPr>
              <a:t> </a:t>
            </a:r>
            <a:r>
              <a:rPr lang="en-US" sz="1700" dirty="0" smtClean="0">
                <a:latin typeface="+mj-lt"/>
              </a:rPr>
              <a:t>~ 55, Page Description ~ 140</a:t>
            </a:r>
            <a:r>
              <a:rPr lang="cs-CZ" sz="1700" dirty="0" smtClean="0">
                <a:latin typeface="+mj-lt"/>
              </a:rPr>
              <a:t> </a:t>
            </a: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2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en-US" sz="1700" dirty="0" smtClean="0">
              <a:latin typeface="+mj-l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77" r="6165"/>
          <a:stretch/>
        </p:blipFill>
        <p:spPr bwMode="auto">
          <a:xfrm>
            <a:off x="611560" y="2211710"/>
            <a:ext cx="6059810" cy="105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1" b="43190"/>
          <a:stretch/>
        </p:blipFill>
        <p:spPr bwMode="auto">
          <a:xfrm>
            <a:off x="611560" y="3146512"/>
            <a:ext cx="6059810" cy="134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85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71550"/>
            <a:ext cx="7704855" cy="2304256"/>
          </a:xfrm>
        </p:spPr>
        <p:txBody>
          <a:bodyPr/>
          <a:lstStyle/>
          <a:p>
            <a:pPr marL="623045" lvl="2" indent="-285750">
              <a:lnSpc>
                <a:spcPct val="150000"/>
              </a:lnSpc>
            </a:pPr>
            <a:r>
              <a:rPr lang="en-US" sz="1700" dirty="0" smtClean="0">
                <a:latin typeface="+mj-lt"/>
              </a:rPr>
              <a:t>Good and logical page navigation and page interlinking </a:t>
            </a:r>
            <a:endParaRPr lang="cs-CZ" sz="1700" dirty="0" smtClean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>
              <a:latin typeface="+mj-lt"/>
            </a:endParaRPr>
          </a:p>
          <a:p>
            <a:pPr lvl="2" indent="0" algn="ctr">
              <a:lnSpc>
                <a:spcPct val="2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cs-CZ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lvl="2" indent="0">
              <a:lnSpc>
                <a:spcPct val="150000"/>
              </a:lnSpc>
              <a:buNone/>
            </a:pPr>
            <a:endParaRPr lang="en-US" sz="1700" dirty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cs-CZ" sz="1700" dirty="0" smtClean="0">
              <a:latin typeface="+mj-lt"/>
            </a:endParaRPr>
          </a:p>
          <a:p>
            <a:pPr marL="623045" lvl="2" indent="-285750">
              <a:lnSpc>
                <a:spcPct val="150000"/>
              </a:lnSpc>
            </a:pPr>
            <a:endParaRPr lang="en-US" sz="1700" dirty="0" smtClean="0"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63638"/>
            <a:ext cx="5112568" cy="326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66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/>
          <a:stretch/>
        </p:blipFill>
        <p:spPr bwMode="auto">
          <a:xfrm>
            <a:off x="4848225" y="1800224"/>
            <a:ext cx="429577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External Links – Link Building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Get links from relevant pages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Get links from Social Media (engagement)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Guest blogging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Backlink requesting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Catalogs and Listings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Be careful about poisoned links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Check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GWT and 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Opensite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xplorer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288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YouTube</a:t>
            </a:r>
            <a:r>
              <a:rPr lang="cs-CZ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SEO</a:t>
            </a:r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The same principles as on Google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Good chance to get on Google with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video snippet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Interlink videos and link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back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to your 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web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site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Views counts, their source even more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Embed YouTube videos into your page 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r="28615" b="10689"/>
          <a:stretch/>
        </p:blipFill>
        <p:spPr bwMode="auto">
          <a:xfrm>
            <a:off x="4932040" y="915567"/>
            <a:ext cx="4211960" cy="422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SEO – Content Marketing 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32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Display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 Content Marketing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Display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55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556549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551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Media</a:t>
            </a:r>
            <a:endParaRPr lang="cs-CZ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- Content Marketing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tx1"/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Research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563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19" y="228600"/>
            <a:ext cx="4957763" cy="49577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0811" y="168762"/>
            <a:ext cx="7155329" cy="404998"/>
          </a:xfrm>
        </p:spPr>
        <p:txBody>
          <a:bodyPr/>
          <a:lstStyle/>
          <a:p>
            <a:r>
              <a:rPr lang="cs-CZ" dirty="0" err="1" smtClean="0">
                <a:latin typeface="+mn-lt"/>
              </a:rPr>
              <a:t>All</a:t>
            </a:r>
            <a:r>
              <a:rPr lang="cs-CZ" dirty="0" smtClean="0">
                <a:latin typeface="+mn-lt"/>
              </a:rPr>
              <a:t>-in-</a:t>
            </a:r>
            <a:r>
              <a:rPr lang="cs-CZ" dirty="0" err="1" smtClean="0">
                <a:latin typeface="+mn-lt"/>
              </a:rPr>
              <a:t>one</a:t>
            </a:r>
            <a:r>
              <a:rPr lang="cs-CZ" dirty="0" smtClean="0">
                <a:latin typeface="+mn-lt"/>
              </a:rPr>
              <a:t> CMS, E-</a:t>
            </a:r>
            <a:r>
              <a:rPr lang="cs-CZ" dirty="0" err="1" smtClean="0">
                <a:latin typeface="+mn-lt"/>
              </a:rPr>
              <a:t>commerce</a:t>
            </a:r>
            <a:r>
              <a:rPr lang="cs-CZ" dirty="0" smtClean="0">
                <a:latin typeface="+mn-lt"/>
              </a:rPr>
              <a:t> and Online Marketing </a:t>
            </a:r>
            <a:r>
              <a:rPr lang="cs-CZ" dirty="0" err="1" smtClean="0">
                <a:latin typeface="+mn-lt"/>
              </a:rPr>
              <a:t>Platform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9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B2B Online Marketing – Email Marketing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1140756"/>
            <a:ext cx="8235379" cy="3735249"/>
          </a:xfrm>
        </p:spPr>
        <p:txBody>
          <a:bodyPr/>
          <a:lstStyle/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cs-CZ" sz="1800" dirty="0">
                <a:latin typeface="+mj-lt"/>
                <a:hlinkClick r:id="rId3"/>
              </a:rPr>
              <a:t>https://</a:t>
            </a:r>
            <a:r>
              <a:rPr lang="cs-CZ" sz="1800" dirty="0" smtClean="0">
                <a:latin typeface="+mj-lt"/>
                <a:hlinkClick r:id="rId3"/>
              </a:rPr>
              <a:t>www.youtube.com/watch?v=8bmS8j-qtOk</a:t>
            </a: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2050" name="Picture 2" descr="http://www.princetonwebservices.com/wp-content/uploads/2010/03/email-marketing-princetonwebservic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73760"/>
            <a:ext cx="435292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6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1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8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960439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Email Marketing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One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of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most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effective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acquisition</a:t>
            </a:r>
            <a:r>
              <a:rPr lang="cs-CZ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channel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especially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in B2B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Can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automated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via Marketing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Automation</a:t>
            </a: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Can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be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easily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personalized</a:t>
            </a: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Demands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to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buy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email database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or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build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yours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(via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newsletter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subscription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boxes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etc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275606"/>
            <a:ext cx="46767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737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789552"/>
            <a:ext cx="3456384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Social </a:t>
            </a: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Media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AdWords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PR - Blogs - Forums 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SEO &amp; Content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Display </a:t>
            </a:r>
            <a:endParaRPr lang="cs-CZ" sz="1800" b="1" dirty="0" smtClean="0">
              <a:solidFill>
                <a:schemeClr val="bg1">
                  <a:lumMod val="65000"/>
                </a:schemeClr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Email Marketing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Analytics</a:t>
            </a:r>
            <a:r>
              <a:rPr lang="cs-CZ" sz="1800" b="1" dirty="0" smtClean="0">
                <a:solidFill>
                  <a:schemeClr val="tx1"/>
                </a:solidFill>
                <a:latin typeface="+mj-lt"/>
              </a:rPr>
              <a:t> and </a:t>
            </a:r>
            <a:r>
              <a:rPr lang="cs-CZ" sz="1800" b="1" dirty="0" err="1" smtClean="0">
                <a:solidFill>
                  <a:schemeClr val="tx1"/>
                </a:solidFill>
                <a:latin typeface="+mj-lt"/>
              </a:rPr>
              <a:t>Research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1400" dirty="0">
              <a:latin typeface="+mj-lt"/>
            </a:endParaRPr>
          </a:p>
        </p:txBody>
      </p:sp>
      <p:sp>
        <p:nvSpPr>
          <p:cNvPr id="10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722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07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33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6"/>
          <a:stretch/>
        </p:blipFill>
        <p:spPr bwMode="auto">
          <a:xfrm>
            <a:off x="-7984" y="-55538"/>
            <a:ext cx="9188496" cy="521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59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4554"/>
            <a:ext cx="9246534" cy="528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55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Marketing </a:t>
            </a:r>
            <a:r>
              <a:rPr lang="cs-CZ" dirty="0" err="1" smtClean="0">
                <a:latin typeface="+mj-lt"/>
              </a:rPr>
              <a:t>Research</a:t>
            </a:r>
            <a:endParaRPr lang="cs-CZ" dirty="0">
              <a:latin typeface="+mj-lt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9" y="0"/>
            <a:ext cx="1027811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25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</a:t>
            </a:r>
            <a:r>
              <a:rPr lang="cs-CZ" dirty="0" err="1" smtClean="0">
                <a:latin typeface="+mj-lt"/>
              </a:rPr>
              <a:t>Research</a:t>
            </a:r>
            <a:r>
              <a:rPr lang="cs-CZ" dirty="0" smtClean="0">
                <a:latin typeface="+mj-lt"/>
              </a:rPr>
              <a:t> and </a:t>
            </a:r>
            <a:r>
              <a:rPr lang="cs-CZ" dirty="0" err="1" smtClean="0">
                <a:latin typeface="+mj-lt"/>
              </a:rPr>
              <a:t>Analysis</a:t>
            </a:r>
            <a:endParaRPr lang="cs-CZ" dirty="0">
              <a:latin typeface="+mj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843558"/>
            <a:ext cx="8424935" cy="367212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Survey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Monkey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/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Survio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 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Installation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urvey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Satisfaction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survey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Uninstallation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survey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+mj-lt"/>
              </a:rPr>
              <a:t>Google.com/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ncr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+mj-lt"/>
              </a:rPr>
              <a:t>Google Ad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Preview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tx1"/>
                </a:solidFill>
                <a:latin typeface="+mj-lt"/>
              </a:rPr>
              <a:t>Ideally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use VPN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for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local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specs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tx1"/>
                </a:solidFill>
                <a:latin typeface="+mj-lt"/>
              </a:rPr>
              <a:t>Let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community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/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friends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validate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ideas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on </a:t>
            </a:r>
            <a:r>
              <a:rPr lang="cs-CZ" sz="2000" dirty="0" err="1">
                <a:solidFill>
                  <a:schemeClr val="tx1"/>
                </a:solidFill>
                <a:latin typeface="+mj-lt"/>
              </a:rPr>
              <a:t>Social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Media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or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Forums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91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672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Mobile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Analytics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Google Play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–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Statistics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in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by Google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App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Annie – Apple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Appstore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and Google Play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endParaRPr lang="en-US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</a:rPr>
              <a:t>Flurry</a:t>
            </a:r>
            <a:r>
              <a:rPr lang="cs-CZ" sz="2000" dirty="0" smtClean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GA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for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Google Play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Store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and Android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Apps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</a:t>
            </a:r>
            <a:r>
              <a:rPr lang="cs-CZ" dirty="0" err="1" smtClean="0">
                <a:latin typeface="+mj-lt"/>
              </a:rPr>
              <a:t>Research</a:t>
            </a:r>
            <a:r>
              <a:rPr lang="cs-CZ" dirty="0" smtClean="0">
                <a:latin typeface="+mj-lt"/>
              </a:rPr>
              <a:t> and </a:t>
            </a:r>
            <a:r>
              <a:rPr lang="cs-CZ" dirty="0" err="1" smtClean="0">
                <a:latin typeface="+mj-lt"/>
              </a:rPr>
              <a:t>Analysis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869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What will we talk about</a:t>
            </a:r>
            <a:endParaRPr lang="cs-CZ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67544" y="789552"/>
            <a:ext cx="3672408" cy="3672122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Market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Marketing </a:t>
            </a:r>
            <a:r>
              <a:rPr lang="en-US" sz="1800" dirty="0" err="1">
                <a:latin typeface="+mj-lt"/>
              </a:rPr>
              <a:t>abouts</a:t>
            </a:r>
            <a:endParaRPr lang="en-US" sz="18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</a:rPr>
              <a:t>Business decision making</a:t>
            </a:r>
            <a:r>
              <a:rPr lang="cs-CZ" sz="1800" dirty="0">
                <a:latin typeface="+mj-lt"/>
              </a:rPr>
              <a:t> – </a:t>
            </a:r>
            <a:r>
              <a:rPr lang="cs-CZ" sz="1800" dirty="0" err="1">
                <a:latin typeface="+mj-lt"/>
              </a:rPr>
              <a:t>What</a:t>
            </a:r>
            <a:r>
              <a:rPr lang="cs-CZ" sz="1800" dirty="0">
                <a:latin typeface="+mj-lt"/>
              </a:rPr>
              <a:t>, </a:t>
            </a:r>
            <a:r>
              <a:rPr lang="cs-CZ" sz="1800" dirty="0" err="1" smtClean="0">
                <a:latin typeface="+mj-lt"/>
              </a:rPr>
              <a:t>How</a:t>
            </a:r>
            <a:r>
              <a:rPr lang="cs-CZ" sz="1800" dirty="0">
                <a:latin typeface="+mj-lt"/>
              </a:rPr>
              <a:t>,</a:t>
            </a:r>
            <a:r>
              <a:rPr lang="cs-CZ" sz="1800" dirty="0" smtClean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For</a:t>
            </a:r>
            <a:r>
              <a:rPr lang="cs-CZ" sz="1800" dirty="0">
                <a:latin typeface="+mj-lt"/>
              </a:rPr>
              <a:t> </a:t>
            </a:r>
            <a:r>
              <a:rPr lang="cs-CZ" sz="1800" dirty="0" err="1">
                <a:latin typeface="+mj-lt"/>
              </a:rPr>
              <a:t>Whom</a:t>
            </a:r>
            <a:endParaRPr lang="en-US" sz="1800" dirty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Marketing </a:t>
            </a:r>
            <a:r>
              <a:rPr lang="cs-CZ" sz="1800" dirty="0" err="1" smtClean="0">
                <a:latin typeface="+mj-lt"/>
              </a:rPr>
              <a:t>Process</a:t>
            </a:r>
            <a:endParaRPr lang="en-US" sz="1800" dirty="0" smtClean="0"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+mj-lt"/>
              </a:rPr>
              <a:t>General Marketing Disciplines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+mj-lt"/>
            </a:endParaRPr>
          </a:p>
          <a:p>
            <a:pPr>
              <a:lnSpc>
                <a:spcPct val="150000"/>
              </a:lnSpc>
            </a:pPr>
            <a:endParaRPr lang="en-US" sz="1800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716016" y="699542"/>
            <a:ext cx="3672408" cy="367212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Online Marketing 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Social Media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AdWords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PR - Blogs - Forums 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SEO &amp; Content Marketing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Display </a:t>
            </a: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latin typeface="+mj-lt"/>
              </a:rPr>
              <a:t>Email Marketing</a:t>
            </a:r>
            <a:endParaRPr lang="cs-CZ" sz="1500" dirty="0" smtClean="0">
              <a:latin typeface="+mj-lt"/>
            </a:endParaRPr>
          </a:p>
          <a:p>
            <a:pPr marL="734366" lvl="3" indent="-285750">
              <a:lnSpc>
                <a:spcPct val="150000"/>
              </a:lnSpc>
            </a:pPr>
            <a:r>
              <a:rPr lang="en-US" sz="1500" dirty="0" smtClean="0">
                <a:solidFill>
                  <a:schemeClr val="tx1"/>
                </a:solidFill>
                <a:latin typeface="+mj-lt"/>
              </a:rPr>
              <a:t>Analytics and Research</a:t>
            </a:r>
            <a:endParaRPr lang="cs-CZ" sz="1500" dirty="0">
              <a:latin typeface="+mj-lt"/>
            </a:endParaRPr>
          </a:p>
          <a:p>
            <a:pPr marL="734366" lvl="3" indent="-285750">
              <a:lnSpc>
                <a:spcPct val="150000"/>
              </a:lnSpc>
            </a:pPr>
            <a:endParaRPr lang="cs-CZ" sz="18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Key</a:t>
            </a:r>
            <a:r>
              <a:rPr lang="cs-CZ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1800" dirty="0" err="1" smtClean="0">
                <a:solidFill>
                  <a:schemeClr val="tx1"/>
                </a:solidFill>
                <a:latin typeface="+mj-lt"/>
              </a:rPr>
              <a:t>Takeaways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57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quarter" idx="11"/>
          </p:nvPr>
        </p:nvSpPr>
        <p:spPr>
          <a:xfrm>
            <a:off x="467545" y="915852"/>
            <a:ext cx="7704855" cy="352810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Web </a:t>
            </a:r>
            <a:r>
              <a:rPr lang="cs-CZ" sz="2000" b="1" dirty="0" err="1" smtClean="0">
                <a:solidFill>
                  <a:schemeClr val="tx1"/>
                </a:solidFill>
                <a:latin typeface="+mj-lt"/>
              </a:rPr>
              <a:t>Analytics</a:t>
            </a:r>
            <a:endParaRPr lang="cs-CZ" sz="2000" b="1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Google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Analytics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Google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Search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Console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CrazyEgg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HotJar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Google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Content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Experiment (part </a:t>
            </a:r>
            <a:r>
              <a:rPr lang="cs-CZ" sz="2000" dirty="0" err="1" smtClean="0">
                <a:solidFill>
                  <a:schemeClr val="tx1"/>
                </a:solidFill>
                <a:latin typeface="+mj-lt"/>
              </a:rPr>
              <a:t>of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GA)</a:t>
            </a:r>
          </a:p>
          <a:p>
            <a:pPr marL="680195" lvl="2" indent="-342900">
              <a:lnSpc>
                <a:spcPct val="150000"/>
              </a:lnSpc>
            </a:pPr>
            <a:r>
              <a:rPr lang="cs-CZ" sz="1700" dirty="0">
                <a:latin typeface="+mj-lt"/>
                <a:hlinkClick r:id="rId3"/>
              </a:rPr>
              <a:t>http://</a:t>
            </a:r>
            <a:r>
              <a:rPr lang="cs-CZ" sz="1700" dirty="0" smtClean="0">
                <a:latin typeface="+mj-lt"/>
                <a:hlinkClick r:id="rId3"/>
              </a:rPr>
              <a:t>apps.ioninteractive.com/site/contest/guess-which-won</a:t>
            </a:r>
            <a:endParaRPr lang="cs-CZ" sz="1700" dirty="0" smtClean="0"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b="1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</a:t>
            </a:r>
            <a:r>
              <a:rPr lang="en-US" dirty="0" smtClean="0">
                <a:latin typeface="+mj-lt"/>
              </a:rPr>
              <a:t>– </a:t>
            </a:r>
            <a:r>
              <a:rPr lang="cs-CZ" dirty="0" err="1" smtClean="0">
                <a:latin typeface="+mj-lt"/>
              </a:rPr>
              <a:t>Research</a:t>
            </a:r>
            <a:r>
              <a:rPr lang="cs-CZ" dirty="0" smtClean="0">
                <a:latin typeface="+mj-lt"/>
              </a:rPr>
              <a:t> and </a:t>
            </a:r>
            <a:r>
              <a:rPr lang="cs-CZ" dirty="0" err="1" smtClean="0">
                <a:latin typeface="+mj-lt"/>
              </a:rPr>
              <a:t>Analysis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273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2"/>
          <p:cNvSpPr>
            <a:spLocks noGrp="1"/>
          </p:cNvSpPr>
          <p:nvPr>
            <p:ph type="title"/>
          </p:nvPr>
        </p:nvSpPr>
        <p:spPr>
          <a:xfrm>
            <a:off x="440810" y="168762"/>
            <a:ext cx="7263334" cy="404998"/>
          </a:xfrm>
        </p:spPr>
        <p:txBody>
          <a:bodyPr/>
          <a:lstStyle/>
          <a:p>
            <a:r>
              <a:rPr lang="en-US" dirty="0">
                <a:latin typeface="+mj-lt"/>
              </a:rPr>
              <a:t>Online Marketing - Categories</a:t>
            </a:r>
            <a:endParaRPr lang="cs-CZ" dirty="0"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232" y="-92546"/>
            <a:ext cx="10057608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9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4" y="-4384"/>
            <a:ext cx="6588224" cy="514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9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B2B Online Marketing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77728" lvl="1" indent="-285750">
              <a:lnSpc>
                <a:spcPct val="150000"/>
              </a:lnSpc>
            </a:pPr>
            <a:r>
              <a:rPr lang="cs-CZ" sz="1800" dirty="0" smtClean="0"/>
              <a:t>Email marketing</a:t>
            </a:r>
          </a:p>
          <a:p>
            <a:pPr marL="477728" lvl="1" indent="-285750">
              <a:lnSpc>
                <a:spcPct val="150000"/>
              </a:lnSpc>
            </a:pPr>
            <a:r>
              <a:rPr lang="cs-CZ" sz="1800" dirty="0" smtClean="0"/>
              <a:t>Marketing </a:t>
            </a:r>
            <a:r>
              <a:rPr lang="cs-CZ" sz="1800" dirty="0" err="1" smtClean="0"/>
              <a:t>automation</a:t>
            </a:r>
            <a:r>
              <a:rPr lang="cs-CZ" sz="1800" dirty="0" smtClean="0"/>
              <a:t> </a:t>
            </a:r>
          </a:p>
          <a:p>
            <a:pPr marL="477728" lvl="1" indent="-285750">
              <a:lnSpc>
                <a:spcPct val="150000"/>
              </a:lnSpc>
            </a:pPr>
            <a:r>
              <a:rPr lang="cs-CZ" sz="1800" dirty="0" err="1" smtClean="0">
                <a:latin typeface="+mj-lt"/>
              </a:rPr>
              <a:t>Content</a:t>
            </a:r>
            <a:r>
              <a:rPr lang="cs-CZ" sz="1800" dirty="0" smtClean="0">
                <a:latin typeface="+mj-lt"/>
              </a:rPr>
              <a:t> </a:t>
            </a:r>
            <a:r>
              <a:rPr lang="cs-CZ" sz="1800" dirty="0" err="1" smtClean="0">
                <a:latin typeface="+mj-lt"/>
              </a:rPr>
              <a:t>Personalization</a:t>
            </a: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r>
              <a:rPr lang="cs-CZ" sz="1800" dirty="0" err="1" smtClean="0">
                <a:latin typeface="+mj-lt"/>
              </a:rPr>
              <a:t>Lead</a:t>
            </a:r>
            <a:r>
              <a:rPr lang="cs-CZ" sz="1800" dirty="0" smtClean="0">
                <a:latin typeface="+mj-lt"/>
              </a:rPr>
              <a:t> </a:t>
            </a:r>
            <a:r>
              <a:rPr lang="cs-CZ" sz="1800" dirty="0" err="1" smtClean="0">
                <a:latin typeface="+mj-lt"/>
              </a:rPr>
              <a:t>Scoring</a:t>
            </a: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57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B2B Online Marketing – Marketing </a:t>
            </a:r>
            <a:r>
              <a:rPr lang="cs-CZ" dirty="0" err="1" smtClean="0">
                <a:latin typeface="+mj-lt"/>
              </a:rPr>
              <a:t>Automation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1140756"/>
            <a:ext cx="8235379" cy="3735249"/>
          </a:xfrm>
        </p:spPr>
        <p:txBody>
          <a:bodyPr/>
          <a:lstStyle/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cs-CZ" sz="1800" dirty="0" smtClean="0">
                <a:latin typeface="+mj-lt"/>
                <a:hlinkClick r:id="rId3"/>
              </a:rPr>
              <a:t>https</a:t>
            </a:r>
            <a:r>
              <a:rPr lang="cs-CZ" sz="1800" dirty="0">
                <a:latin typeface="+mj-lt"/>
                <a:hlinkClick r:id="rId3"/>
              </a:rPr>
              <a:t>://</a:t>
            </a:r>
            <a:r>
              <a:rPr lang="cs-CZ" sz="1800" dirty="0" smtClean="0">
                <a:latin typeface="+mj-lt"/>
                <a:hlinkClick r:id="rId3"/>
              </a:rPr>
              <a:t>www.youtube.com/watch?v=dFZSSYsxE1o</a:t>
            </a: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1026" name="Picture 2" descr="http://devnet.kentico.com/getattachment/Articles/2013-03/10-Real-Life-Examples-of-Marketing-Automation/marketing-automation-event-managament_resiz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83526"/>
            <a:ext cx="9154169" cy="341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8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B2B Online Marketing – </a:t>
            </a:r>
            <a:r>
              <a:rPr lang="cs-CZ" dirty="0" err="1" smtClean="0">
                <a:latin typeface="+mj-lt"/>
              </a:rPr>
              <a:t>Content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Personalization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1140756"/>
            <a:ext cx="8235379" cy="3735249"/>
          </a:xfrm>
        </p:spPr>
        <p:txBody>
          <a:bodyPr/>
          <a:lstStyle/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cs-CZ" sz="1800" dirty="0">
                <a:latin typeface="+mj-lt"/>
                <a:hlinkClick r:id="rId3"/>
              </a:rPr>
              <a:t>https://</a:t>
            </a:r>
            <a:r>
              <a:rPr lang="cs-CZ" sz="1800" dirty="0" smtClean="0">
                <a:latin typeface="+mj-lt"/>
                <a:hlinkClick r:id="rId3"/>
              </a:rPr>
              <a:t>www.youtube.com/watch?v=xOh710-9pmk</a:t>
            </a: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14" y="1045815"/>
            <a:ext cx="9169114" cy="25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j-lt"/>
              </a:rPr>
              <a:t>B2B Online Marketing – </a:t>
            </a:r>
            <a:r>
              <a:rPr lang="cs-CZ" dirty="0" err="1" smtClean="0">
                <a:latin typeface="+mj-lt"/>
              </a:rPr>
              <a:t>Lead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Scoring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67812" y="1140756"/>
            <a:ext cx="8235379" cy="3735249"/>
          </a:xfrm>
        </p:spPr>
        <p:txBody>
          <a:bodyPr/>
          <a:lstStyle/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r>
              <a:rPr lang="cs-CZ" sz="1800" dirty="0">
                <a:latin typeface="+mj-lt"/>
                <a:hlinkClick r:id="rId3"/>
              </a:rPr>
              <a:t>https://</a:t>
            </a:r>
            <a:r>
              <a:rPr lang="cs-CZ" sz="1800" dirty="0" smtClean="0">
                <a:latin typeface="+mj-lt"/>
                <a:hlinkClick r:id="rId3"/>
              </a:rPr>
              <a:t>www.youtube.com/watch?v=HWeM3OX2cXM</a:t>
            </a: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lvl="1" indent="0">
              <a:lnSpc>
                <a:spcPct val="150000"/>
              </a:lnSpc>
              <a:buNone/>
            </a:pPr>
            <a:endParaRPr lang="cs-CZ" sz="1800" dirty="0" smtClean="0">
              <a:latin typeface="+mj-lt"/>
            </a:endParaRPr>
          </a:p>
          <a:p>
            <a:pPr marL="477728" lvl="1" indent="-285750"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588246"/>
            <a:ext cx="6515855" cy="38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>
                <a:latin typeface="+mj-lt"/>
              </a:rPr>
              <a:t>Key</a:t>
            </a:r>
            <a:r>
              <a:rPr lang="cs-CZ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Takeaways</a:t>
            </a:r>
            <a:endParaRPr lang="cs-CZ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Keep trying new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things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Measure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everything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Keep what works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Leave what doesn’t 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A/B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test</a:t>
            </a:r>
            <a:r>
              <a:rPr lang="cs-CZ" sz="2000" dirty="0" smtClean="0">
                <a:solidFill>
                  <a:schemeClr val="tx1"/>
                </a:solidFill>
                <a:latin typeface="+mj-lt"/>
              </a:rPr>
              <a:t> -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use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com</a:t>
            </a:r>
            <a:r>
              <a:rPr lang="cs-CZ" sz="2000" dirty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on sense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429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27534"/>
            <a:ext cx="6264696" cy="4108749"/>
          </a:xfrm>
          <a:prstGeom prst="rect">
            <a:avLst/>
          </a:prstGeom>
        </p:spPr>
      </p:pic>
      <p:pic>
        <p:nvPicPr>
          <p:cNvPr id="4" name="Picture 3" descr="C:\Users\mirekj\Dropbox (Kentico)\All-Shared\Brandbook\LOGO\production\main\horizontal\kentico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"/>
            <a:ext cx="1296144" cy="5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78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mirekj\Dropbox (Kentico)\All-Shared\Brandbook\LOGO\production\main\horizontal\kentico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"/>
            <a:ext cx="1296144" cy="58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7812" y="1140757"/>
            <a:ext cx="5256315" cy="3455984"/>
          </a:xfrm>
          <a:prstGeom prst="rect">
            <a:avLst/>
          </a:prstGeom>
        </p:spPr>
        <p:txBody>
          <a:bodyPr/>
          <a:lstStyle>
            <a:lvl1pPr marL="0" indent="0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Tx/>
              <a:buNone/>
              <a:defRPr sz="1500" kern="1200" baseline="0">
                <a:solidFill>
                  <a:srgbClr val="242424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191978" indent="-191978" algn="l" defTabSz="377910" rtl="0" eaLnBrk="1" latinLnBrk="0" hangingPunct="1">
              <a:lnSpc>
                <a:spcPts val="1764"/>
              </a:lnSpc>
              <a:spcBef>
                <a:spcPts val="0"/>
              </a:spcBef>
              <a:buFont typeface="Arial" panose="020B0604020202020204" pitchFamily="34" charset="0"/>
              <a:buChar char="•"/>
              <a:defRPr lang="en-US" sz="1300" b="0" i="0" kern="1200" baseline="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337295" indent="-185312" algn="l" defTabSz="383957" rtl="0" eaLnBrk="1" latinLnBrk="0" hangingPunct="1">
              <a:lnSpc>
                <a:spcPts val="1932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448616" indent="-143984" algn="l" defTabSz="529273" rtl="0" eaLnBrk="1" latinLnBrk="0" hangingPunct="1">
              <a:lnSpc>
                <a:spcPts val="1428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10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602598" indent="-191978" algn="l" defTabSz="383957" rtl="0" eaLnBrk="1" latinLnBrk="0" hangingPunct="1">
              <a:lnSpc>
                <a:spcPts val="126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55881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859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9837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31815" indent="-95989" algn="l" defTabSz="38395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Developer v ASP.NET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QA Engineer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Technical Writer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CRM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Developer/Consultant</a:t>
            </a: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cs-CZ" sz="2000" u="sng" dirty="0" smtClean="0">
                <a:hlinkClick r:id="rId4"/>
              </a:rPr>
              <a:t>www.kentico.com/company/careers</a:t>
            </a:r>
            <a:endParaRPr lang="cs-CZ" sz="2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tx1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52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52" y="-92546"/>
            <a:ext cx="10073956" cy="649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700262" y="2443051"/>
            <a:ext cx="6102281" cy="377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Market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7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ing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79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5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5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7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844"/>
            <a:ext cx="9144000" cy="55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0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174848"/>
            <a:ext cx="7660452" cy="531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1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Rectangle 3"/>
          <p:cNvSpPr/>
          <p:nvPr/>
        </p:nvSpPr>
        <p:spPr>
          <a:xfrm>
            <a:off x="539552" y="127560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'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Sales Lead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' A prospective consumer of a product or service that is created when an individual or business shows interest and provides his or her contact information. Businesses gain access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to</a:t>
            </a:r>
            <a:r>
              <a:rPr lang="en-US" b="1" dirty="0" err="1">
                <a:solidFill>
                  <a:srgbClr val="222222"/>
                </a:solidFill>
                <a:latin typeface="arial" panose="020B0604020202020204" pitchFamily="34" charset="0"/>
              </a:rPr>
              <a:t>sales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</a:rPr>
              <a:t> leads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 through advertising, trade shows, direct mailings and other marketing efforts.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716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9900592" cy="514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00262" y="2443051"/>
            <a:ext cx="6102281" cy="377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 defTabSz="383957" rtl="0" eaLnBrk="1" latinLnBrk="0" hangingPunct="1">
              <a:lnSpc>
                <a:spcPts val="4283"/>
              </a:lnSpc>
              <a:spcBef>
                <a:spcPct val="0"/>
              </a:spcBef>
              <a:buNone/>
              <a:defRPr sz="3800" b="0" i="0" kern="1200" baseline="0">
                <a:solidFill>
                  <a:srgbClr val="161343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Market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en-US" sz="7200" dirty="0" err="1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ing</a:t>
            </a:r>
            <a:r>
              <a:rPr lang="en-US" sz="72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endParaRPr lang="cs-CZ" sz="72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161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4724"/>
            <a:ext cx="3312367" cy="514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3652"/>
            <a:ext cx="3415864" cy="51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446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ial_presentation_2014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ial_presentation_2014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Official_presentation_2014-2</Template>
  <TotalTime>14190</TotalTime>
  <Words>1073</Words>
  <Application>Microsoft Office PowerPoint</Application>
  <PresentationFormat>On-screen Show (16:9)</PresentationFormat>
  <Paragraphs>405</Paragraphs>
  <Slides>74</Slides>
  <Notes>68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2" baseType="lpstr">
      <vt:lpstr>Arial</vt:lpstr>
      <vt:lpstr>Arial</vt:lpstr>
      <vt:lpstr>Calibri</vt:lpstr>
      <vt:lpstr>Open Sans</vt:lpstr>
      <vt:lpstr>Segoe UI</vt:lpstr>
      <vt:lpstr>Segoe UI Semibold</vt:lpstr>
      <vt:lpstr>Official_presentation_2014-2</vt:lpstr>
      <vt:lpstr>1_Official_presentation_2014-2</vt:lpstr>
      <vt:lpstr>Online Marketing Time  </vt:lpstr>
      <vt:lpstr>PowerPoint Presentation</vt:lpstr>
      <vt:lpstr>PowerPoint Presentation</vt:lpstr>
      <vt:lpstr>PowerPoint Presentation</vt:lpstr>
      <vt:lpstr>All-in-one CMS, E-commerce and Online Marketing Platform</vt:lpstr>
      <vt:lpstr>What will we talk about</vt:lpstr>
      <vt:lpstr>PowerPoint Presentation</vt:lpstr>
      <vt:lpstr>PowerPoint Presentation</vt:lpstr>
      <vt:lpstr>PowerPoint Presentation</vt:lpstr>
      <vt:lpstr>Market[ing]</vt:lpstr>
      <vt:lpstr>Market[ing]</vt:lpstr>
      <vt:lpstr>Market[ing]</vt:lpstr>
      <vt:lpstr>Marketing Meets Technology -&gt; Digital Marketing</vt:lpstr>
      <vt:lpstr>Marketing Meets Technology -&gt; Digital Marketing</vt:lpstr>
      <vt:lpstr>Marketing Abouts</vt:lpstr>
      <vt:lpstr>PowerPoint Presentation</vt:lpstr>
      <vt:lpstr>Marketing Abouts – Marketing Process</vt:lpstr>
      <vt:lpstr>Marketing Abouts – General Marketing Disciplines</vt:lpstr>
      <vt:lpstr>Marketing Abouts – General Marketing Disciplines</vt:lpstr>
      <vt:lpstr>Online Marketing - Categories</vt:lpstr>
      <vt:lpstr>Online Marketing - Categories</vt:lpstr>
      <vt:lpstr>Online Marketing - Categories</vt:lpstr>
      <vt:lpstr>Online Marketing – Social Media</vt:lpstr>
      <vt:lpstr>Online Marketing –AdWords</vt:lpstr>
      <vt:lpstr>Online Marketing –AdWords</vt:lpstr>
      <vt:lpstr>Online Marketing –AdWords</vt:lpstr>
      <vt:lpstr>Online Marketing – PR – Blogs - Forums</vt:lpstr>
      <vt:lpstr>Online Marketing – PR – Blogs – Forums</vt:lpstr>
      <vt:lpstr>Online Marketing – PR – Blogs – Forums</vt:lpstr>
      <vt:lpstr>Online Marketing – PR – Blogs – Forums</vt:lpstr>
      <vt:lpstr>Online Marketing – PR – Blogs – Forums</vt:lpstr>
      <vt:lpstr>Online Marketing – PR – Blogs – Forums</vt:lpstr>
      <vt:lpstr>Online Marketing – Search Engine Optimization – Content Marketing </vt:lpstr>
      <vt:lpstr>Online Marketing – SEO – Content Marketing </vt:lpstr>
      <vt:lpstr>Online Marketing – SEO – Content Marketing </vt:lpstr>
      <vt:lpstr>Online Marketing – SEO – Content Marketing </vt:lpstr>
      <vt:lpstr>PowerPoint Presentation</vt:lpstr>
      <vt:lpstr>Online Marketing - Categories</vt:lpstr>
      <vt:lpstr>Online Marketing - Categories</vt:lpstr>
      <vt:lpstr>Online Marketing – SEO</vt:lpstr>
      <vt:lpstr>Online Marketing – SEO – Content Marketing </vt:lpstr>
      <vt:lpstr>Online Marketing – SEO – Content Marketing </vt:lpstr>
      <vt:lpstr>Online Marketing – SEO – Content Marketing </vt:lpstr>
      <vt:lpstr>Online Marketing – SEO – Content Marketing </vt:lpstr>
      <vt:lpstr>Online Marketing – SEO – Content Marketing </vt:lpstr>
      <vt:lpstr>Online Marketing – SEO – Content Marketing </vt:lpstr>
      <vt:lpstr>Online Marketing – Display</vt:lpstr>
      <vt:lpstr>PowerPoint Presentation</vt:lpstr>
      <vt:lpstr>Online Marketing - Categories</vt:lpstr>
      <vt:lpstr>B2B Online Marketing – Email Marketing</vt:lpstr>
      <vt:lpstr>PowerPoint Presentation</vt:lpstr>
      <vt:lpstr>Online Marketing - Categories</vt:lpstr>
      <vt:lpstr>Online Marketing - Categories</vt:lpstr>
      <vt:lpstr>Marketing Research</vt:lpstr>
      <vt:lpstr>Marketing Research</vt:lpstr>
      <vt:lpstr>Marketing Research</vt:lpstr>
      <vt:lpstr>Marketing Research</vt:lpstr>
      <vt:lpstr>Online Marketing – Research and Analysis</vt:lpstr>
      <vt:lpstr>Online Marketing – Research and Analysis</vt:lpstr>
      <vt:lpstr>Online Marketing – Research and Analysis</vt:lpstr>
      <vt:lpstr>Online Marketing - Categories</vt:lpstr>
      <vt:lpstr>PowerPoint Presentation</vt:lpstr>
      <vt:lpstr>B2B Online Marketing</vt:lpstr>
      <vt:lpstr>B2B Online Marketing – Marketing Automation</vt:lpstr>
      <vt:lpstr>B2B Online Marketing – Content Personalization</vt:lpstr>
      <vt:lpstr>B2B Online Marketing – Lead Scoring</vt:lpstr>
      <vt:lpstr>Key Takeaways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Kentico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Miroslav Jirku</dc:creator>
  <cp:lastModifiedBy>Miroslav Jirku</cp:lastModifiedBy>
  <cp:revision>125</cp:revision>
  <dcterms:created xsi:type="dcterms:W3CDTF">2014-10-20T20:23:29Z</dcterms:created>
  <dcterms:modified xsi:type="dcterms:W3CDTF">2016-01-05T14:05:19Z</dcterms:modified>
</cp:coreProperties>
</file>