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74" r:id="rId5"/>
    <p:sldId id="275" r:id="rId6"/>
    <p:sldId id="261" r:id="rId7"/>
    <p:sldId id="264" r:id="rId8"/>
    <p:sldId id="257" r:id="rId9"/>
    <p:sldId id="265" r:id="rId10"/>
    <p:sldId id="271" r:id="rId11"/>
    <p:sldId id="267" r:id="rId12"/>
    <p:sldId id="268" r:id="rId13"/>
    <p:sldId id="266" r:id="rId14"/>
    <p:sldId id="258" r:id="rId15"/>
    <p:sldId id="270" r:id="rId16"/>
    <p:sldId id="263" r:id="rId17"/>
    <p:sldId id="260" r:id="rId18"/>
    <p:sldId id="259" r:id="rId19"/>
    <p:sldId id="262"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upport.google.com/adwords/answer/304655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upport.google.com/adwords/answer/6297" TargetMode="External"/><Relationship Id="rId2" Type="http://schemas.openxmlformats.org/officeDocument/2006/relationships/hyperlink" Target="https://support.google.com/adwords/answer/632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dwords.google.com/select/CampaignSummar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upport.google.com/adwords/answer/answer.py?answer=1752122" TargetMode="External"/><Relationship Id="rId7" Type="http://schemas.openxmlformats.org/officeDocument/2006/relationships/hyperlink" Target="https://support.google.com/adwords/answer/2996564" TargetMode="External"/><Relationship Id="rId2" Type="http://schemas.openxmlformats.org/officeDocument/2006/relationships/hyperlink" Target="https://support.google.com/adwords/answer/answer.py?answer=117120" TargetMode="External"/><Relationship Id="rId1" Type="http://schemas.openxmlformats.org/officeDocument/2006/relationships/slideLayout" Target="../slideLayouts/slideLayout2.xml"/><Relationship Id="rId6" Type="http://schemas.openxmlformats.org/officeDocument/2006/relationships/hyperlink" Target="https://support.google.com/adwords/answer/2464964" TargetMode="External"/><Relationship Id="rId5" Type="http://schemas.openxmlformats.org/officeDocument/2006/relationships/hyperlink" Target="https://support.google.com/adwords/answer/2732132" TargetMode="External"/><Relationship Id="rId4" Type="http://schemas.openxmlformats.org/officeDocument/2006/relationships/hyperlink" Target="https://support.google.com/adwords/answer/1722087"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support.google.com/adwords/answer/answer.py?answer=629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upport.google.com/adwords/answer/6026409" TargetMode="External"/><Relationship Id="rId2" Type="http://schemas.openxmlformats.org/officeDocument/2006/relationships/hyperlink" Target="https://support.google.com/adwords/answer/349908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upport.google.com/adwords/answer/349908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webopedia.com/TERM/T/traffic.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webopedia.com/TERM/W/White_Hat_SEO.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upport.google.com/adwords/answer/18730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Google </a:t>
            </a:r>
            <a:r>
              <a:rPr lang="en-US" dirty="0" err="1" smtClean="0"/>
              <a:t>reklamos</a:t>
            </a:r>
            <a:r>
              <a:rPr lang="en-US" dirty="0" smtClean="0"/>
              <a:t> </a:t>
            </a:r>
            <a:r>
              <a:rPr lang="en-US" dirty="0" err="1" smtClean="0"/>
              <a:t>internete</a:t>
            </a:r>
            <a:r>
              <a:rPr lang="en-US" dirty="0" smtClean="0"/>
              <a:t> s</a:t>
            </a:r>
            <a:r>
              <a:rPr lang="lt-LT" dirty="0" err="1" smtClean="0"/>
              <a:t>ąvokos</a:t>
            </a:r>
            <a:endParaRPr lang="en-US" dirty="0"/>
          </a:p>
        </p:txBody>
      </p:sp>
      <p:sp>
        <p:nvSpPr>
          <p:cNvPr id="3" name="Subtitle 2"/>
          <p:cNvSpPr>
            <a:spLocks noGrp="1"/>
          </p:cNvSpPr>
          <p:nvPr>
            <p:ph type="subTitle" idx="1"/>
          </p:nvPr>
        </p:nvSpPr>
        <p:spPr/>
        <p:txBody>
          <a:bodyPr/>
          <a:lstStyle/>
          <a:p>
            <a:r>
              <a:rPr lang="lt-LT" dirty="0" smtClean="0"/>
              <a:t>2015</a:t>
            </a:r>
            <a:endParaRPr lang="en-US" dirty="0"/>
          </a:p>
        </p:txBody>
      </p:sp>
    </p:spTree>
    <p:extLst>
      <p:ext uri="{BB962C8B-B14F-4D97-AF65-F5344CB8AC3E}">
        <p14:creationId xmlns:p14="http://schemas.microsoft.com/office/powerpoint/2010/main" val="2902628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Conversion</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fontAlgn="base"/>
            <a:r>
              <a:rPr lang="en-US" dirty="0" smtClean="0"/>
              <a:t>A </a:t>
            </a:r>
            <a:r>
              <a:rPr lang="en-US" dirty="0"/>
              <a:t>conversion happens when someone clicks your ad and then takes an action that you’ve defined as valuable to your business, such as an online purchase or a call to your business from a mobile phone.</a:t>
            </a:r>
          </a:p>
          <a:p>
            <a:pPr fontAlgn="base"/>
            <a:r>
              <a:rPr lang="en-US" dirty="0"/>
              <a:t>Conversions help you understand how much value your online ads bring to your business.</a:t>
            </a:r>
          </a:p>
          <a:p>
            <a:pPr fontAlgn="base"/>
            <a:r>
              <a:rPr lang="en-US" b="1" dirty="0"/>
              <a:t>Conversion Tracking</a:t>
            </a:r>
            <a:r>
              <a:rPr lang="en-US" dirty="0"/>
              <a:t> is a free tool in your account that can help identify what customers do after clicking your ad.</a:t>
            </a:r>
          </a:p>
          <a:p>
            <a:pPr fontAlgn="base"/>
            <a:r>
              <a:rPr lang="en-US" dirty="0"/>
              <a:t>There are two types of conversion data that you might see in your reports:</a:t>
            </a:r>
          </a:p>
          <a:p>
            <a:pPr lvl="1" fontAlgn="base"/>
            <a:r>
              <a:rPr lang="en-US" b="1" dirty="0"/>
              <a:t>Conversions</a:t>
            </a:r>
            <a:r>
              <a:rPr lang="en-US" dirty="0"/>
              <a:t> reports all conversions made within your chosen conversion window after an AdWords click (according to your counting settings of either "All" or "Unique" for each conversion action).</a:t>
            </a:r>
          </a:p>
          <a:p>
            <a:pPr lvl="1" fontAlgn="base"/>
            <a:r>
              <a:rPr lang="en-US" b="1" dirty="0"/>
              <a:t>Converted clicks</a:t>
            </a:r>
            <a:r>
              <a:rPr lang="en-US" dirty="0"/>
              <a:t> reports every AdWords ad click resulting in one or more conversions within your chosen </a:t>
            </a:r>
            <a:r>
              <a:rPr lang="en-US" dirty="0">
                <a:hlinkClick r:id="rId2"/>
              </a:rPr>
              <a:t>conversion window</a:t>
            </a:r>
            <a:r>
              <a:rPr lang="en-US" dirty="0"/>
              <a:t>. This means that even if your counting settings are set to count unique conversions and more than one conversion actions happen following a single ad click (example: one email signup and one quote request), this column will still show "1" for that click. This helps you gauge unique customer acquisitions, but doesn’t give you a sense of the relative values of each converted click.</a:t>
            </a:r>
          </a:p>
          <a:p>
            <a:endParaRPr lang="en-US" dirty="0"/>
          </a:p>
        </p:txBody>
      </p:sp>
    </p:spTree>
    <p:extLst>
      <p:ext uri="{BB962C8B-B14F-4D97-AF65-F5344CB8AC3E}">
        <p14:creationId xmlns:p14="http://schemas.microsoft.com/office/powerpoint/2010/main" val="1991443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Cost-per-click (</a:t>
            </a:r>
            <a:r>
              <a:rPr lang="en-US" dirty="0" smtClean="0"/>
              <a:t>CPC</a:t>
            </a:r>
            <a:r>
              <a:rPr lang="lt-LT" dirty="0"/>
              <a:t>)</a:t>
            </a:r>
            <a:endParaRPr lang="en-US" dirty="0"/>
          </a:p>
        </p:txBody>
      </p:sp>
      <p:sp>
        <p:nvSpPr>
          <p:cNvPr id="3" name="Content Placeholder 2"/>
          <p:cNvSpPr>
            <a:spLocks noGrp="1"/>
          </p:cNvSpPr>
          <p:nvPr>
            <p:ph idx="1"/>
          </p:nvPr>
        </p:nvSpPr>
        <p:spPr/>
        <p:txBody>
          <a:bodyPr>
            <a:normAutofit fontScale="70000" lnSpcReduction="20000"/>
          </a:bodyPr>
          <a:lstStyle/>
          <a:p>
            <a:pPr fontAlgn="base"/>
            <a:r>
              <a:rPr lang="en-US" dirty="0" smtClean="0"/>
              <a:t>Cost-per-click </a:t>
            </a:r>
            <a:r>
              <a:rPr lang="en-US" dirty="0"/>
              <a:t>(CPC) bidding means that you pay for each click on your ads. For CPC bidding campaigns, you set a maximum cost-per-click bid - or simply "max. CPC" - that's the highest amount that you're willing to pay for a click on your ad (unless you're setting bid adjustments, or using Enhanced CPC).</a:t>
            </a:r>
          </a:p>
          <a:p>
            <a:pPr fontAlgn="base"/>
            <a:r>
              <a:rPr lang="en-US" dirty="0"/>
              <a:t>Your </a:t>
            </a:r>
            <a:r>
              <a:rPr lang="en-US" b="1" dirty="0">
                <a:hlinkClick r:id="rId2"/>
              </a:rPr>
              <a:t>max. CPC</a:t>
            </a:r>
            <a:r>
              <a:rPr lang="en-US" dirty="0"/>
              <a:t> is the most you'll typically be charged for a click, but you'll often be charged less -- sometimes much less. That final amount you're charged for a click is called your </a:t>
            </a:r>
            <a:r>
              <a:rPr lang="en-US" b="1" dirty="0">
                <a:hlinkClick r:id="rId3"/>
              </a:rPr>
              <a:t>actual CPC</a:t>
            </a:r>
            <a:r>
              <a:rPr lang="en-US" dirty="0"/>
              <a:t>.</a:t>
            </a:r>
          </a:p>
          <a:p>
            <a:pPr fontAlgn="base"/>
            <a:r>
              <a:rPr lang="en-US" dirty="0"/>
              <a:t>If you enter a max. CPC bid and someone clicks your ad, that click won't cost you more than the maximum CPC bid amount that you set.</a:t>
            </a:r>
          </a:p>
          <a:p>
            <a:pPr fontAlgn="base"/>
            <a:r>
              <a:rPr lang="en-US" dirty="0"/>
              <a:t>You'll choose between </a:t>
            </a:r>
            <a:r>
              <a:rPr lang="en-US" b="1" dirty="0"/>
              <a:t>manual bidding</a:t>
            </a:r>
            <a:r>
              <a:rPr lang="en-US" dirty="0"/>
              <a:t> (you choose your bid amounts) and </a:t>
            </a:r>
            <a:r>
              <a:rPr lang="en-US" b="1" dirty="0"/>
              <a:t>automatic bidding</a:t>
            </a:r>
            <a:r>
              <a:rPr lang="en-US" dirty="0"/>
              <a:t> (let Google set bids to try to get the most clicks within your budget).</a:t>
            </a:r>
          </a:p>
          <a:p>
            <a:pPr fontAlgn="base"/>
            <a:r>
              <a:rPr lang="en-US" dirty="0"/>
              <a:t>CPC pricing is sometimes known as pay-per-click (PPC).</a:t>
            </a:r>
          </a:p>
          <a:p>
            <a:endParaRPr lang="en-US" dirty="0"/>
          </a:p>
        </p:txBody>
      </p:sp>
    </p:spTree>
    <p:extLst>
      <p:ext uri="{BB962C8B-B14F-4D97-AF65-F5344CB8AC3E}">
        <p14:creationId xmlns:p14="http://schemas.microsoft.com/office/powerpoint/2010/main" val="2178960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Clickthrough</a:t>
            </a:r>
            <a:r>
              <a:rPr lang="en-US" dirty="0"/>
              <a:t> rate (CTR)</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fontAlgn="base"/>
            <a:r>
              <a:rPr lang="en-US" dirty="0" smtClean="0"/>
              <a:t>A </a:t>
            </a:r>
            <a:r>
              <a:rPr lang="en-US" dirty="0"/>
              <a:t>ratio showing how often people who see your ad end up clicking it. CTR can be used to gauge how well your keywords and ads are performing.</a:t>
            </a:r>
          </a:p>
          <a:p>
            <a:pPr fontAlgn="base"/>
            <a:r>
              <a:rPr lang="en-US" dirty="0"/>
              <a:t>CTR is the number of clicks that your ad receives divided by the number of times your ad is shown expressed as a percentage (clicks ÷ impressions = CTR).</a:t>
            </a:r>
            <a:br>
              <a:rPr lang="en-US" dirty="0"/>
            </a:br>
            <a:r>
              <a:rPr lang="en-US" dirty="0"/>
              <a:t/>
            </a:r>
            <a:br>
              <a:rPr lang="en-US" dirty="0"/>
            </a:br>
            <a:r>
              <a:rPr lang="en-US" dirty="0"/>
              <a:t>For example, if you had 5 clicks and 1000 impressions, then your CTR would be 0.5%. Here's how it's calculated:</a:t>
            </a:r>
            <a:br>
              <a:rPr lang="en-US" dirty="0"/>
            </a:br>
            <a:endParaRPr lang="en-US" dirty="0"/>
          </a:p>
          <a:p>
            <a:pPr fontAlgn="base"/>
            <a:r>
              <a:rPr lang="en-US" dirty="0"/>
              <a:t>Each of your ads and keywords have their own CTRs that you can see listed in your account. </a:t>
            </a:r>
            <a:r>
              <a:rPr lang="en-US" dirty="0">
                <a:hlinkClick r:id="rId2"/>
              </a:rPr>
              <a:t>Find them on your Campaigns tab</a:t>
            </a:r>
            <a:endParaRPr lang="en-US" dirty="0"/>
          </a:p>
          <a:p>
            <a:pPr fontAlgn="base"/>
            <a:r>
              <a:rPr lang="en-US" dirty="0"/>
              <a:t>A high CTR is a good indication that users find your ads helpful and relevant. CTR also contributes to your keyword's expected CTR (a component of </a:t>
            </a:r>
            <a:r>
              <a:rPr lang="en-US" b="1" dirty="0"/>
              <a:t>Quality Score</a:t>
            </a:r>
            <a:r>
              <a:rPr lang="en-US" dirty="0"/>
              <a:t>), which can affect your costs and ad position. Note that a good CTR is relative to what you're advertising and on which networks.</a:t>
            </a:r>
          </a:p>
          <a:p>
            <a:pPr fontAlgn="base"/>
            <a:r>
              <a:rPr lang="en-US" dirty="0"/>
              <a:t>You can use CTR to gauge which ads and keywords are successful for you and which need to be improved. The more your keywords and ads relate to each other and to your business, the more likely a user is to click on your ad after searching on your keyword phrase.</a:t>
            </a:r>
          </a:p>
          <a:p>
            <a:endParaRPr lang="en-US" dirty="0"/>
          </a:p>
        </p:txBody>
      </p:sp>
    </p:spTree>
    <p:extLst>
      <p:ext uri="{BB962C8B-B14F-4D97-AF65-F5344CB8AC3E}">
        <p14:creationId xmlns:p14="http://schemas.microsoft.com/office/powerpoint/2010/main" val="1051002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Actual </a:t>
            </a:r>
            <a:r>
              <a:rPr lang="en-US" dirty="0" smtClean="0"/>
              <a:t>cost-per-click</a:t>
            </a:r>
            <a:r>
              <a:rPr lang="en-US" dirty="0"/>
              <a:t>(CPC</a:t>
            </a:r>
            <a:r>
              <a:rPr lang="en-US" dirty="0" smtClean="0"/>
              <a:t>) </a:t>
            </a:r>
            <a:endParaRPr lang="en-US" dirty="0"/>
          </a:p>
        </p:txBody>
      </p:sp>
      <p:sp>
        <p:nvSpPr>
          <p:cNvPr id="3" name="Content Placeholder 2"/>
          <p:cNvSpPr>
            <a:spLocks noGrp="1"/>
          </p:cNvSpPr>
          <p:nvPr>
            <p:ph idx="1"/>
          </p:nvPr>
        </p:nvSpPr>
        <p:spPr/>
        <p:txBody>
          <a:bodyPr>
            <a:normAutofit fontScale="32500" lnSpcReduction="20000"/>
          </a:bodyPr>
          <a:lstStyle/>
          <a:p>
            <a:pPr fontAlgn="base"/>
            <a:r>
              <a:rPr lang="en-US" dirty="0" smtClean="0"/>
              <a:t>Your </a:t>
            </a:r>
            <a:r>
              <a:rPr lang="en-US" dirty="0"/>
              <a:t>actual cost-per-click (actual CPC) is the final amount you're charged for a click. You're often charged less -- sometimes much less -- than your maximum cost-per-click (max. CPC) bid, which is the most you'll typically be charged for a click.</a:t>
            </a:r>
          </a:p>
          <a:p>
            <a:pPr fontAlgn="base"/>
            <a:r>
              <a:rPr lang="en-US" dirty="0"/>
              <a:t>Actual CPC is often less than max. CPC because with the AdWords auction, the most you'll pay is what's minimally required to hold your ad position and any ad formats shown with your ad, such as sitelinks.</a:t>
            </a:r>
          </a:p>
          <a:p>
            <a:pPr fontAlgn="base"/>
            <a:r>
              <a:rPr lang="en-US" dirty="0"/>
              <a:t>How this works</a:t>
            </a:r>
          </a:p>
          <a:p>
            <a:pPr fontAlgn="base"/>
            <a:r>
              <a:rPr lang="en-US" dirty="0"/>
              <a:t>We combine the components of </a:t>
            </a:r>
            <a:r>
              <a:rPr lang="en-US" b="1" dirty="0">
                <a:hlinkClick r:id="rId2"/>
              </a:rPr>
              <a:t>Quality Score</a:t>
            </a:r>
            <a:r>
              <a:rPr lang="en-US" dirty="0"/>
              <a:t> (expected </a:t>
            </a:r>
            <a:r>
              <a:rPr lang="en-US" dirty="0" err="1"/>
              <a:t>clickthrough</a:t>
            </a:r>
            <a:r>
              <a:rPr lang="en-US" dirty="0"/>
              <a:t> rate, ad relevance, and landing page experience), the max. CPC bid, and the expected impact of extensions and other ad formats to determine </a:t>
            </a:r>
            <a:r>
              <a:rPr lang="en-US" b="1" dirty="0">
                <a:hlinkClick r:id="rId3"/>
              </a:rPr>
              <a:t>Ad Rank</a:t>
            </a:r>
            <a:r>
              <a:rPr lang="en-US" dirty="0"/>
              <a:t>. When estimating the expected impact of extensions and ad formats, we consider such factors as the relevance, expected </a:t>
            </a:r>
            <a:r>
              <a:rPr lang="en-US" dirty="0" err="1"/>
              <a:t>clickthrough</a:t>
            </a:r>
            <a:r>
              <a:rPr lang="en-US" dirty="0"/>
              <a:t> rates, and the prominence of the extensions or formats on the search results page. Each advertiser’s Ad Rank is then used to determine where the ad appears and what types of extensions and other ad formats will show with the ad (or whether the ad or ad format will appear at all).</a:t>
            </a:r>
          </a:p>
          <a:p>
            <a:pPr fontAlgn="base"/>
            <a:r>
              <a:rPr lang="en-US" dirty="0"/>
              <a:t>For ads on the Search Network, the minimum Ad Rank required for </a:t>
            </a:r>
            <a:r>
              <a:rPr lang="en-US" dirty="0">
                <a:hlinkClick r:id="rId4"/>
              </a:rPr>
              <a:t>ads above search results</a:t>
            </a:r>
            <a:r>
              <a:rPr lang="en-US" dirty="0"/>
              <a:t> is generally greater than the minimum Ad Rank required for ads beside search results. As a result, the actual CPC when you appear above search results could be higher than the actual CPC if you appear beside search results, even if no other advertisers are immediately below you. Although you may pay more per click, top ads usually have higher </a:t>
            </a:r>
            <a:r>
              <a:rPr lang="en-US" dirty="0" err="1"/>
              <a:t>clickthrough</a:t>
            </a:r>
            <a:r>
              <a:rPr lang="en-US" dirty="0"/>
              <a:t> rates and may allow you to show certain ad extensions and other features available only in top ad positions. As always, you’re never charged more than your max. CPC. bid.</a:t>
            </a:r>
          </a:p>
          <a:p>
            <a:pPr fontAlgn="base"/>
            <a:r>
              <a:rPr lang="en-US" dirty="0"/>
              <a:t>Examples</a:t>
            </a:r>
          </a:p>
          <a:p>
            <a:pPr fontAlgn="base"/>
            <a:r>
              <a:rPr lang="en-US" dirty="0"/>
              <a:t>If the advertiser immediately below you bids US$2.00, and if that advertiser's ad is the same quality as yours (and has equal-performing extensions and ad formats), you'd typically need to bid a penny more than US$2.00 to rank higher than that advertiser and still maintain your position and ad formats. With AdWords, that's the most you'll pay (about US$2.01), whether your bid is US$3.00, US$5.00, or more.</a:t>
            </a:r>
          </a:p>
          <a:p>
            <a:pPr fontAlgn="base"/>
            <a:r>
              <a:rPr lang="en-US" dirty="0"/>
              <a:t>If the advertiser immediately below you bids US$2.00 and has a </a:t>
            </a:r>
            <a:r>
              <a:rPr lang="en-US" i="1" dirty="0"/>
              <a:t>higher</a:t>
            </a:r>
            <a:r>
              <a:rPr lang="en-US" dirty="0"/>
              <a:t> quality ad than you, you'll pay about a penny more than what's required to match that advertiser's higher Ad Rank (and still maintain your position and ad formats), but never more than your max. CPC bid (unless you’re setting </a:t>
            </a:r>
            <a:r>
              <a:rPr lang="en-US" dirty="0">
                <a:hlinkClick r:id="rId5"/>
              </a:rPr>
              <a:t>bid adjustments</a:t>
            </a:r>
            <a:r>
              <a:rPr lang="en-US" dirty="0"/>
              <a:t> or using </a:t>
            </a:r>
            <a:r>
              <a:rPr lang="en-US" dirty="0">
                <a:hlinkClick r:id="rId6"/>
              </a:rPr>
              <a:t>Enhanced CPC</a:t>
            </a:r>
            <a:r>
              <a:rPr lang="en-US" dirty="0"/>
              <a:t>).</a:t>
            </a:r>
          </a:p>
          <a:p>
            <a:pPr fontAlgn="base"/>
            <a:r>
              <a:rPr lang="en-US" dirty="0"/>
              <a:t>For certain ads on the Display Network, your actual CPC will be different than described. Learn more about the </a:t>
            </a:r>
            <a:r>
              <a:rPr lang="en-US" dirty="0">
                <a:hlinkClick r:id="rId7"/>
              </a:rPr>
              <a:t>Display Network ad auction</a:t>
            </a:r>
            <a:r>
              <a:rPr lang="en-US" dirty="0"/>
              <a:t>.</a:t>
            </a:r>
          </a:p>
          <a:p>
            <a:endParaRPr lang="en-US" dirty="0"/>
          </a:p>
        </p:txBody>
      </p:sp>
    </p:spTree>
    <p:extLst>
      <p:ext uri="{BB962C8B-B14F-4D97-AF65-F5344CB8AC3E}">
        <p14:creationId xmlns:p14="http://schemas.microsoft.com/office/powerpoint/2010/main" val="970835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CPC </a:t>
            </a:r>
            <a:r>
              <a:rPr lang="en-US" dirty="0" smtClean="0"/>
              <a:t>bid</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dirty="0" smtClean="0"/>
              <a:t>A </a:t>
            </a:r>
            <a:r>
              <a:rPr lang="en-US" dirty="0"/>
              <a:t>bid that you set to determine the highest amount that you're willing to pay for a click on your ad.</a:t>
            </a:r>
          </a:p>
          <a:p>
            <a:pPr fontAlgn="base"/>
            <a:r>
              <a:rPr lang="en-US" dirty="0"/>
              <a:t>If someone clicks your ad, that click won't cost you more than the maximum cost-per-click bid (or "max. CPC") that you set. For example, if you set a $2 max. CPC bid, you'll never pay more than $2 for each click on your ad. The actual amount that you pay is called the </a:t>
            </a:r>
            <a:r>
              <a:rPr lang="en-US" b="1" dirty="0">
                <a:hlinkClick r:id="rId2"/>
              </a:rPr>
              <a:t>actual CPC</a:t>
            </a:r>
            <a:r>
              <a:rPr lang="en-US" dirty="0"/>
              <a:t> and is shown in your account's "Avg. CPC" column.</a:t>
            </a:r>
          </a:p>
          <a:p>
            <a:pPr fontAlgn="base"/>
            <a:r>
              <a:rPr lang="en-US" dirty="0"/>
              <a:t>A higher bid generally helps your ad show in a higher ad position on the page.</a:t>
            </a:r>
          </a:p>
          <a:p>
            <a:pPr fontAlgn="base"/>
            <a:r>
              <a:rPr lang="en-US" dirty="0"/>
              <a:t>You'll choose between </a:t>
            </a:r>
            <a:r>
              <a:rPr lang="en-US" b="1" dirty="0"/>
              <a:t>manual bidding</a:t>
            </a:r>
            <a:r>
              <a:rPr lang="en-US" dirty="0"/>
              <a:t> (you choose your bid amounts) and </a:t>
            </a:r>
            <a:r>
              <a:rPr lang="en-US" b="1" dirty="0"/>
              <a:t>automatic bidding</a:t>
            </a:r>
            <a:r>
              <a:rPr lang="en-US" dirty="0"/>
              <a:t> (you set a target daily budget and the AdWords system automatically adjusts your max. CPC bids on your behalf, with the goal of getting you the most clicks possible within that budget). With manual bidding, you'll set one maximum CPC bid for an entire ad group, but can also set different bids for individual keywords.</a:t>
            </a:r>
          </a:p>
          <a:p>
            <a:endParaRPr lang="en-US" dirty="0"/>
          </a:p>
        </p:txBody>
      </p:sp>
    </p:spTree>
    <p:extLst>
      <p:ext uri="{BB962C8B-B14F-4D97-AF65-F5344CB8AC3E}">
        <p14:creationId xmlns:p14="http://schemas.microsoft.com/office/powerpoint/2010/main" val="2300283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Cost-per-thousand impressions (CPM</a:t>
            </a:r>
            <a:r>
              <a:rPr lang="en-US" dirty="0" smtClean="0"/>
              <a:t>)</a:t>
            </a:r>
            <a:endParaRPr lang="en-US" dirty="0"/>
          </a:p>
        </p:txBody>
      </p:sp>
      <p:sp>
        <p:nvSpPr>
          <p:cNvPr id="3" name="Content Placeholder 2"/>
          <p:cNvSpPr>
            <a:spLocks noGrp="1"/>
          </p:cNvSpPr>
          <p:nvPr>
            <p:ph idx="1"/>
          </p:nvPr>
        </p:nvSpPr>
        <p:spPr/>
        <p:txBody>
          <a:bodyPr>
            <a:normAutofit fontScale="47500" lnSpcReduction="20000"/>
          </a:bodyPr>
          <a:lstStyle/>
          <a:p>
            <a:pPr fontAlgn="base"/>
            <a:r>
              <a:rPr lang="en-US" dirty="0" smtClean="0"/>
              <a:t>CPM </a:t>
            </a:r>
            <a:r>
              <a:rPr lang="en-US" dirty="0"/>
              <a:t>bidding means that you pay based on the number of impressions (times your ads are shown) that you receive on the Google Display Network. Starting this year, CPM bidding will be replaced by viewable CPM bidding. Existing CPM bids will eventually be transitioned to </a:t>
            </a:r>
            <a:r>
              <a:rPr lang="en-US" dirty="0" err="1"/>
              <a:t>vCPM</a:t>
            </a:r>
            <a:r>
              <a:rPr lang="en-US" dirty="0"/>
              <a:t> automatically. </a:t>
            </a:r>
            <a:r>
              <a:rPr lang="en-US" dirty="0">
                <a:hlinkClick r:id="rId2"/>
              </a:rPr>
              <a:t>Learn more about using viewable CPM bids</a:t>
            </a:r>
            <a:r>
              <a:rPr lang="en-US" dirty="0"/>
              <a:t>.</a:t>
            </a:r>
          </a:p>
          <a:p>
            <a:pPr fontAlgn="base"/>
            <a:r>
              <a:rPr lang="en-US" dirty="0"/>
              <a:t>CPM stands for cost-per-thousand impressions, so you pay for each set of a thousand views of your ad. You set CPM bids to tell Google how much you're willing to pay for that set of impressions.</a:t>
            </a:r>
          </a:p>
          <a:p>
            <a:pPr fontAlgn="base"/>
            <a:r>
              <a:rPr lang="en-US" dirty="0"/>
              <a:t>CPM bidding is best suited for advertisers who are focused on brand awareness. For advertisers whose main goal is sales or website traffic, </a:t>
            </a:r>
            <a:r>
              <a:rPr lang="en-US" b="1" dirty="0"/>
              <a:t>CPC bidding</a:t>
            </a:r>
            <a:r>
              <a:rPr lang="en-US" dirty="0"/>
              <a:t> (pay for each click on your ad) might be a better option.</a:t>
            </a:r>
          </a:p>
          <a:p>
            <a:pPr fontAlgn="base"/>
            <a:r>
              <a:rPr lang="en-US" dirty="0"/>
              <a:t>You set a </a:t>
            </a:r>
            <a:r>
              <a:rPr lang="en-US" b="1" dirty="0"/>
              <a:t>maximum CPM</a:t>
            </a:r>
            <a:r>
              <a:rPr lang="en-US" dirty="0"/>
              <a:t> (or "max CPM") bid as the highest amount that you're willing to pay for 1,000 views of your ad.</a:t>
            </a:r>
          </a:p>
          <a:p>
            <a:pPr fontAlgn="base"/>
            <a:r>
              <a:rPr lang="en-US" dirty="0"/>
              <a:t>Transition to viewable CPM</a:t>
            </a:r>
          </a:p>
          <a:p>
            <a:pPr fontAlgn="base"/>
            <a:r>
              <a:rPr lang="en-US" dirty="0"/>
              <a:t>This summer, all cost-per-thousand impression (CPM) bids will transition to a new type of bid called viewable CPM (</a:t>
            </a:r>
            <a:r>
              <a:rPr lang="en-US" dirty="0" err="1"/>
              <a:t>vCPM</a:t>
            </a:r>
            <a:r>
              <a:rPr lang="en-US" dirty="0"/>
              <a:t>), and CPM bidding will no longer be available.</a:t>
            </a:r>
          </a:p>
          <a:p>
            <a:pPr fontAlgn="base"/>
            <a:r>
              <a:rPr lang="en-US" dirty="0"/>
              <a:t>Viewable CPM allows you to bid on the actual value of </a:t>
            </a:r>
            <a:r>
              <a:rPr lang="en-US" dirty="0" err="1"/>
              <a:t>of</a:t>
            </a:r>
            <a:r>
              <a:rPr lang="en-US" dirty="0"/>
              <a:t> your ad being in a viewable position on a given placement. </a:t>
            </a:r>
            <a:r>
              <a:rPr lang="en-US" dirty="0">
                <a:hlinkClick r:id="rId3"/>
              </a:rPr>
              <a:t>Learn more about viewable CPM bids</a:t>
            </a:r>
            <a:endParaRPr lang="en-US" dirty="0"/>
          </a:p>
          <a:p>
            <a:pPr fontAlgn="base"/>
            <a:r>
              <a:rPr lang="en-US" dirty="0"/>
              <a:t>We recommend that you upgrade any existing CPM campaigns before they are automatically migrated. Bidding for viewable impressions means you only pay for ads that come into view, so using a higher </a:t>
            </a:r>
            <a:r>
              <a:rPr lang="en-US" dirty="0" err="1"/>
              <a:t>vCPM</a:t>
            </a:r>
            <a:r>
              <a:rPr lang="en-US" dirty="0"/>
              <a:t> bid than your CPM bid is usually more effective for winning these more valuable types of impressions. This can help keep your bids competitive and continue to meet your daily budget.</a:t>
            </a:r>
          </a:p>
          <a:p>
            <a:endParaRPr lang="en-US" dirty="0"/>
          </a:p>
        </p:txBody>
      </p:sp>
    </p:spTree>
    <p:extLst>
      <p:ext uri="{BB962C8B-B14F-4D97-AF65-F5344CB8AC3E}">
        <p14:creationId xmlns:p14="http://schemas.microsoft.com/office/powerpoint/2010/main" val="3828028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Maximum CPM bid</a:t>
            </a:r>
          </a:p>
        </p:txBody>
      </p:sp>
      <p:sp>
        <p:nvSpPr>
          <p:cNvPr id="3" name="Content Placeholder 2"/>
          <p:cNvSpPr>
            <a:spLocks noGrp="1"/>
          </p:cNvSpPr>
          <p:nvPr>
            <p:ph idx="1"/>
          </p:nvPr>
        </p:nvSpPr>
        <p:spPr/>
        <p:txBody>
          <a:bodyPr>
            <a:normAutofit fontScale="62500" lnSpcReduction="20000"/>
          </a:bodyPr>
          <a:lstStyle/>
          <a:p>
            <a:pPr fontAlgn="base"/>
            <a:r>
              <a:rPr lang="en-US" dirty="0" smtClean="0"/>
              <a:t>A </a:t>
            </a:r>
            <a:r>
              <a:rPr lang="en-US" dirty="0"/>
              <a:t>bid that you set to determine the highest amount that you're willing to pay for 1,000 impressions (times your ads appear). Starting this year, CPM bidding will be replaced by viewable CPM bidding. Existing CPM bids will eventually be transitioned to </a:t>
            </a:r>
            <a:r>
              <a:rPr lang="en-US" dirty="0" err="1"/>
              <a:t>vCPM</a:t>
            </a:r>
            <a:r>
              <a:rPr lang="en-US" dirty="0"/>
              <a:t> automatically. </a:t>
            </a:r>
            <a:r>
              <a:rPr lang="en-US" dirty="0">
                <a:hlinkClick r:id="rId2"/>
              </a:rPr>
              <a:t>Learn more about using viewable CPM bids</a:t>
            </a:r>
            <a:r>
              <a:rPr lang="en-US" dirty="0"/>
              <a:t>.</a:t>
            </a:r>
          </a:p>
          <a:p>
            <a:pPr fontAlgn="base"/>
            <a:r>
              <a:rPr lang="en-US" dirty="0"/>
              <a:t>CPM stands for cost-per-thousand </a:t>
            </a:r>
            <a:r>
              <a:rPr lang="en-US" b="1" dirty="0"/>
              <a:t>impressions</a:t>
            </a:r>
            <a:r>
              <a:rPr lang="en-US" dirty="0"/>
              <a:t>, so you pay for each set of a thousand showings of your ad rather than paying for the number of clicks that you receive. CPM bidding is best suited for advertisers who are focused on brand awareness rather than sales or website traffic.</a:t>
            </a:r>
          </a:p>
          <a:p>
            <a:pPr fontAlgn="base"/>
            <a:r>
              <a:rPr lang="en-US" dirty="0"/>
              <a:t>You set a maximum CPM bid (or "max CPM") and then won't pay more than that amount for every 1,000 impressions your ads receive.</a:t>
            </a:r>
          </a:p>
          <a:p>
            <a:pPr fontAlgn="base"/>
            <a:r>
              <a:rPr lang="en-US" dirty="0"/>
              <a:t>A higher bid generally helps your ad show higher on a page and show more often.</a:t>
            </a:r>
          </a:p>
          <a:p>
            <a:pPr fontAlgn="base"/>
            <a:r>
              <a:rPr lang="en-US" dirty="0"/>
              <a:t>You can set a maximum CPM bid for an entire ad group and also set different bids for individual placements.</a:t>
            </a:r>
          </a:p>
          <a:p>
            <a:endParaRPr lang="en-US" dirty="0"/>
          </a:p>
        </p:txBody>
      </p:sp>
    </p:spTree>
    <p:extLst>
      <p:ext uri="{BB962C8B-B14F-4D97-AF65-F5344CB8AC3E}">
        <p14:creationId xmlns:p14="http://schemas.microsoft.com/office/powerpoint/2010/main" val="2404371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Landing page</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fontAlgn="base"/>
            <a:r>
              <a:rPr lang="en-US" dirty="0" smtClean="0"/>
              <a:t>The </a:t>
            </a:r>
            <a:r>
              <a:rPr lang="en-US" dirty="0"/>
              <a:t>webpage where people end up after they click your ad. The URL of this page is usually the same as your ad's final URL.</a:t>
            </a:r>
          </a:p>
          <a:p>
            <a:pPr fontAlgn="base"/>
            <a:r>
              <a:rPr lang="en-US" dirty="0"/>
              <a:t>For each ad, you specify a </a:t>
            </a:r>
            <a:r>
              <a:rPr lang="en-US" b="1" dirty="0"/>
              <a:t>final URL</a:t>
            </a:r>
            <a:r>
              <a:rPr lang="en-US" dirty="0"/>
              <a:t> to determine the landing page where people are taken when they click your ad.</a:t>
            </a:r>
          </a:p>
          <a:p>
            <a:pPr fontAlgn="base"/>
            <a:r>
              <a:rPr lang="en-US" dirty="0"/>
              <a:t>Google's policy is that your landing page and </a:t>
            </a:r>
            <a:r>
              <a:rPr lang="en-US" b="1" dirty="0"/>
              <a:t>display URL</a:t>
            </a:r>
            <a:r>
              <a:rPr lang="en-US" dirty="0"/>
              <a:t> (the webpage shown in your ad) must share the same domain.</a:t>
            </a:r>
          </a:p>
          <a:p>
            <a:pPr fontAlgn="base"/>
            <a:r>
              <a:rPr lang="en-US" dirty="0"/>
              <a:t>Your </a:t>
            </a:r>
            <a:r>
              <a:rPr lang="en-US" b="1" dirty="0"/>
              <a:t>landing page experience</a:t>
            </a:r>
            <a:r>
              <a:rPr lang="en-US" dirty="0"/>
              <a:t> is one of several factors that helps determine a keyword's Quality Score. The experience of a landing page is represented by such things as the usefulness and relevance of information provided on the page, ease of navigation for the user, and how many links are on the page.</a:t>
            </a:r>
          </a:p>
          <a:p>
            <a:endParaRPr lang="en-US" dirty="0"/>
          </a:p>
        </p:txBody>
      </p:sp>
    </p:spTree>
    <p:extLst>
      <p:ext uri="{BB962C8B-B14F-4D97-AF65-F5344CB8AC3E}">
        <p14:creationId xmlns:p14="http://schemas.microsoft.com/office/powerpoint/2010/main" val="1548193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Final </a:t>
            </a:r>
            <a:r>
              <a:rPr lang="en-US" dirty="0" smtClean="0"/>
              <a:t>URL</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The </a:t>
            </a:r>
            <a:r>
              <a:rPr lang="en-US" dirty="0"/>
              <a:t>URL address of the page in your website that people reach when they click your ad.</a:t>
            </a:r>
          </a:p>
          <a:p>
            <a:pPr fontAlgn="base"/>
            <a:r>
              <a:rPr lang="en-US" dirty="0"/>
              <a:t>The domain of the final URL needs to match the domain of your </a:t>
            </a:r>
            <a:r>
              <a:rPr lang="en-US" b="1" dirty="0"/>
              <a:t>display URL</a:t>
            </a:r>
            <a:r>
              <a:rPr lang="en-US" dirty="0"/>
              <a:t>.</a:t>
            </a:r>
          </a:p>
          <a:p>
            <a:pPr fontAlgn="base"/>
            <a:r>
              <a:rPr lang="en-US" dirty="0"/>
              <a:t>The final URL isn’t displayed on your ads (the URL shown is your display URL).</a:t>
            </a:r>
          </a:p>
          <a:p>
            <a:pPr fontAlgn="base"/>
            <a:r>
              <a:rPr lang="en-US" dirty="0"/>
              <a:t>The final URL is replacing the destination URL as part of a URL upgrade. For now, you can choose to use either a final URL or a destination URL as your landing page address.</a:t>
            </a:r>
          </a:p>
          <a:p>
            <a:pPr fontAlgn="base"/>
            <a:r>
              <a:rPr lang="en-US" dirty="0"/>
              <a:t>If you use tracking information, enter it in your tracking template. You may not use cross-domain redirects in your final URL.</a:t>
            </a:r>
          </a:p>
          <a:p>
            <a:endParaRPr lang="en-US" dirty="0"/>
          </a:p>
        </p:txBody>
      </p:sp>
    </p:spTree>
    <p:extLst>
      <p:ext uri="{BB962C8B-B14F-4D97-AF65-F5344CB8AC3E}">
        <p14:creationId xmlns:p14="http://schemas.microsoft.com/office/powerpoint/2010/main" val="590089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Score</a:t>
            </a:r>
          </a:p>
        </p:txBody>
      </p:sp>
      <p:sp>
        <p:nvSpPr>
          <p:cNvPr id="3" name="Content Placeholder 2"/>
          <p:cNvSpPr>
            <a:spLocks noGrp="1"/>
          </p:cNvSpPr>
          <p:nvPr>
            <p:ph idx="1"/>
          </p:nvPr>
        </p:nvSpPr>
        <p:spPr/>
        <p:txBody>
          <a:bodyPr>
            <a:normAutofit fontScale="70000" lnSpcReduction="20000"/>
          </a:bodyPr>
          <a:lstStyle/>
          <a:p>
            <a:pPr fontAlgn="base"/>
            <a:r>
              <a:rPr lang="en-US" dirty="0" smtClean="0"/>
              <a:t>An </a:t>
            </a:r>
            <a:r>
              <a:rPr lang="en-US" dirty="0"/>
              <a:t>estimate of the quality of your ads, keywords, and landing page. Higher quality ads can lead to lower prices and better ad positions.</a:t>
            </a:r>
          </a:p>
          <a:p>
            <a:pPr fontAlgn="base"/>
            <a:r>
              <a:rPr lang="en-US" dirty="0"/>
              <a:t>The components of Quality Score (expected </a:t>
            </a:r>
            <a:r>
              <a:rPr lang="en-US" dirty="0" err="1"/>
              <a:t>clickthrough</a:t>
            </a:r>
            <a:r>
              <a:rPr lang="en-US" dirty="0"/>
              <a:t> rate, ad relevance, and landing page experience) are determined every time your keyword matches a customer's search.</a:t>
            </a:r>
          </a:p>
          <a:p>
            <a:pPr fontAlgn="base"/>
            <a:r>
              <a:rPr lang="en-US" dirty="0"/>
              <a:t>You can get a general sense of your ad quality in the "Keyword Analysis" field of your account (reported on a 1-10 scale). You can find this by selecting the Keywords tab and clicking on the white speech bubble  next to any keyword's status.</a:t>
            </a:r>
          </a:p>
          <a:p>
            <a:pPr fontAlgn="base"/>
            <a:r>
              <a:rPr lang="en-US" dirty="0"/>
              <a:t>The more relevant your ads and landing pages are to the user, the more likely it is that you'll see higher 1-10 Quality Scores and benefit from having higher quality components of your Ad Rank, like a higher position or lower CPC</a:t>
            </a:r>
            <a:r>
              <a:rPr lang="en-US" dirty="0" smtClean="0"/>
              <a:t>.</a:t>
            </a:r>
            <a:endParaRPr lang="en-US" dirty="0"/>
          </a:p>
        </p:txBody>
      </p:sp>
    </p:spTree>
    <p:extLst>
      <p:ext uri="{BB962C8B-B14F-4D97-AF65-F5344CB8AC3E}">
        <p14:creationId xmlns:p14="http://schemas.microsoft.com/office/powerpoint/2010/main" val="28829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Search engine optimization (SEO</a:t>
            </a:r>
            <a:r>
              <a:rPr lang="en-US" b="1" i="1" dirty="0" smtClean="0"/>
              <a:t>)</a:t>
            </a:r>
            <a:r>
              <a:rPr lang="en-US" b="1" i="1" dirty="0"/>
              <a:t/>
            </a:r>
            <a:br>
              <a:rPr lang="en-US" b="1" i="1" dirty="0"/>
            </a:b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Search </a:t>
            </a:r>
            <a:r>
              <a:rPr lang="en-US" dirty="0"/>
              <a:t>engine optimization (SEO) can be described as strategies and tactics used to ensure that a site is accessible to a search engine and improves the chances that the site will be found by the search engine.</a:t>
            </a:r>
          </a:p>
          <a:p>
            <a:pPr fontAlgn="base"/>
            <a:r>
              <a:rPr lang="en-US" dirty="0"/>
              <a:t>The goal of successful SEO is to obtain a high-ranking placement in the search results page of a search engine (e.g. Google, Bing, Yahoo and other search engines).  Internet users often do not click through pages and pages of search results, so where a site ranks in a search is essential for directing more </a:t>
            </a:r>
            <a:r>
              <a:rPr lang="en-US" dirty="0">
                <a:hlinkClick r:id="rId2"/>
              </a:rPr>
              <a:t>traffic</a:t>
            </a:r>
            <a:r>
              <a:rPr lang="en-US" dirty="0"/>
              <a:t> toward the site.</a:t>
            </a:r>
          </a:p>
          <a:p>
            <a:pPr fontAlgn="base"/>
            <a:r>
              <a:rPr lang="en-US" dirty="0"/>
              <a:t>The higher a website naturally ranks in organic results of a search, the greater the chance that that site will be visited by a user.</a:t>
            </a:r>
          </a:p>
          <a:p>
            <a:endParaRPr lang="en-US" dirty="0"/>
          </a:p>
        </p:txBody>
      </p:sp>
    </p:spTree>
    <p:extLst>
      <p:ext uri="{BB962C8B-B14F-4D97-AF65-F5344CB8AC3E}">
        <p14:creationId xmlns:p14="http://schemas.microsoft.com/office/powerpoint/2010/main" val="2914354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Average position (Avg. Pos.)</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fontAlgn="base"/>
            <a:r>
              <a:rPr lang="en-US" dirty="0" smtClean="0"/>
              <a:t>A </a:t>
            </a:r>
            <a:r>
              <a:rPr lang="en-US" dirty="0"/>
              <a:t>statistic that describes how your ad typically ranks against other ads. This rank determines in which order ads appear on the page.</a:t>
            </a:r>
          </a:p>
          <a:p>
            <a:pPr fontAlgn="base"/>
            <a:r>
              <a:rPr lang="en-US" dirty="0"/>
              <a:t>The highest position is "1," and there is no "bottom" position. An average position of 1-8 is generally on the first page of search results, 9-16 is generally on the second page, and so on. Average positions can be between two whole numbers. For example, an average position of "1.7" means that your ad usually appears in positions 1 or 2.</a:t>
            </a:r>
          </a:p>
          <a:p>
            <a:pPr fontAlgn="base"/>
            <a:r>
              <a:rPr lang="en-US" dirty="0"/>
              <a:t>Your ad's </a:t>
            </a:r>
            <a:r>
              <a:rPr lang="en-US" b="1" dirty="0"/>
              <a:t>rank</a:t>
            </a:r>
            <a:r>
              <a:rPr lang="en-US" dirty="0"/>
              <a:t> can change, causing its </a:t>
            </a:r>
            <a:r>
              <a:rPr lang="en-US" b="1" dirty="0"/>
              <a:t>position</a:t>
            </a:r>
            <a:r>
              <a:rPr lang="en-US" dirty="0"/>
              <a:t> on the page to fluctuate as well, so your average position can give you an idea of how often your ad beats other ads for position. However, the most important thing is to find what's profitable for you, which might not be to show in the top position.</a:t>
            </a:r>
          </a:p>
          <a:p>
            <a:pPr fontAlgn="base"/>
            <a:r>
              <a:rPr lang="en-US" dirty="0"/>
              <a:t>Average position may be less useful in optimizing for performance on the Google Display Network because of the diversity of websites on this network. If you want to measure performance on the Display Network, we recommend focusing on metrics such as conversions and ROI.</a:t>
            </a:r>
          </a:p>
          <a:p>
            <a:pPr fontAlgn="base"/>
            <a:r>
              <a:rPr lang="en-US" dirty="0"/>
              <a:t>You can see an "Avg. Pos." column for your ads, campaigns, and other elements, but average position is generally most useful to look at for your keywords. By seeing how your ad typically ranks when it's triggered by one of your keywords, you can try to influence your position by changing the keyword's bid.</a:t>
            </a:r>
          </a:p>
          <a:p>
            <a:endParaRPr lang="en-US" dirty="0"/>
          </a:p>
        </p:txBody>
      </p:sp>
    </p:spTree>
    <p:extLst>
      <p:ext uri="{BB962C8B-B14F-4D97-AF65-F5344CB8AC3E}">
        <p14:creationId xmlns:p14="http://schemas.microsoft.com/office/powerpoint/2010/main" val="382904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SEO “white hat” and “black hat”</a:t>
            </a:r>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dirty="0"/>
              <a:t>SEO is typically a set of "</a:t>
            </a:r>
            <a:r>
              <a:rPr lang="en-US" dirty="0">
                <a:hlinkClick r:id="rId2"/>
              </a:rPr>
              <a:t>white hat</a:t>
            </a:r>
            <a:r>
              <a:rPr lang="en-US" dirty="0"/>
              <a:t>" best practices that webmasters and Web content producers follow to help them achieve a better ranking in search engine results. Some of these best practices include:</a:t>
            </a:r>
          </a:p>
          <a:p>
            <a:pPr fontAlgn="base"/>
            <a:r>
              <a:rPr lang="en-US" dirty="0"/>
              <a:t>- Creating and publishing excellent content.</a:t>
            </a:r>
            <a:br>
              <a:rPr lang="en-US" dirty="0"/>
            </a:br>
            <a:r>
              <a:rPr lang="en-US" dirty="0"/>
              <a:t>- Using keywords and keyword analysis.</a:t>
            </a:r>
            <a:br>
              <a:rPr lang="en-US" dirty="0"/>
            </a:br>
            <a:r>
              <a:rPr lang="en-US" dirty="0"/>
              <a:t>- Link building to improve link popularity.</a:t>
            </a:r>
            <a:br>
              <a:rPr lang="en-US" dirty="0"/>
            </a:br>
            <a:r>
              <a:rPr lang="en-US" dirty="0"/>
              <a:t>- Using social media links on sites such as Facebook and Twitter.</a:t>
            </a:r>
            <a:br>
              <a:rPr lang="en-US" dirty="0"/>
            </a:br>
            <a:r>
              <a:rPr lang="en-US" dirty="0"/>
              <a:t>- Improving your site's navigation to provide an excellent user experience.</a:t>
            </a:r>
          </a:p>
          <a:p>
            <a:endParaRPr lang="en-US" dirty="0"/>
          </a:p>
        </p:txBody>
      </p:sp>
    </p:spTree>
    <p:extLst>
      <p:ext uri="{BB962C8B-B14F-4D97-AF65-F5344CB8AC3E}">
        <p14:creationId xmlns:p14="http://schemas.microsoft.com/office/powerpoint/2010/main" val="1085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Search Engine </a:t>
            </a:r>
            <a:r>
              <a:rPr lang="en-US" b="1" i="1" dirty="0" smtClean="0"/>
              <a:t>Marketing (SEM)</a:t>
            </a:r>
            <a:endParaRPr lang="en-US" dirty="0"/>
          </a:p>
        </p:txBody>
      </p:sp>
      <p:sp>
        <p:nvSpPr>
          <p:cNvPr id="3" name="Content Placeholder 2"/>
          <p:cNvSpPr>
            <a:spLocks noGrp="1"/>
          </p:cNvSpPr>
          <p:nvPr>
            <p:ph idx="1"/>
          </p:nvPr>
        </p:nvSpPr>
        <p:spPr/>
        <p:txBody>
          <a:bodyPr>
            <a:normAutofit fontScale="70000" lnSpcReduction="20000"/>
          </a:bodyPr>
          <a:lstStyle/>
          <a:p>
            <a:pPr fontAlgn="base"/>
            <a:r>
              <a:rPr lang="en-US" dirty="0" smtClean="0"/>
              <a:t>Many </a:t>
            </a:r>
            <a:r>
              <a:rPr lang="en-US" dirty="0"/>
              <a:t>people start with a good Web site and invest in SEO, but don’t necessarily follow through with another very important component; and that is search engine marketing.</a:t>
            </a:r>
          </a:p>
          <a:p>
            <a:pPr fontAlgn="base"/>
            <a:r>
              <a:rPr lang="en-US" dirty="0"/>
              <a:t>SEM is a broader term than SEO, and is used to encompass different options available to use a search engine’s technology, including paid ads. SEM is often used to describe acts associated with researching, submitting and positioning a website within search engines.  It includes things such as search engine optimization, paid listings and other search-engine related services and functions that will increase exposure and traffic to your Web site. </a:t>
            </a:r>
          </a:p>
          <a:p>
            <a:pPr fontAlgn="base"/>
            <a:r>
              <a:rPr lang="en-US" dirty="0"/>
              <a:t>SEM offers you the opportunity to pay based on clicks (you pay only for each click through from the advertisement to your Web site). Ads in a successful SEM campaign will be shown to those consumers specifically looking for your products or services, resulting in a higher conversion rate.</a:t>
            </a:r>
          </a:p>
          <a:p>
            <a:endParaRPr lang="en-US" dirty="0"/>
          </a:p>
        </p:txBody>
      </p:sp>
    </p:spTree>
    <p:extLst>
      <p:ext uri="{BB962C8B-B14F-4D97-AF65-F5344CB8AC3E}">
        <p14:creationId xmlns:p14="http://schemas.microsoft.com/office/powerpoint/2010/main" val="4033925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Difference Between SEM </a:t>
            </a:r>
            <a:r>
              <a:rPr lang="en-US" b="1" i="1"/>
              <a:t>and </a:t>
            </a:r>
            <a:r>
              <a:rPr lang="en-US" b="1" i="1" smtClean="0"/>
              <a:t>SEO</a:t>
            </a:r>
            <a:endParaRPr lang="en-US" dirty="0"/>
          </a:p>
        </p:txBody>
      </p:sp>
      <p:sp>
        <p:nvSpPr>
          <p:cNvPr id="3" name="Content Placeholder 2"/>
          <p:cNvSpPr>
            <a:spLocks noGrp="1"/>
          </p:cNvSpPr>
          <p:nvPr>
            <p:ph idx="1"/>
          </p:nvPr>
        </p:nvSpPr>
        <p:spPr/>
        <p:txBody>
          <a:bodyPr>
            <a:normAutofit fontScale="70000" lnSpcReduction="20000"/>
          </a:bodyPr>
          <a:lstStyle/>
          <a:p>
            <a:pPr fontAlgn="base"/>
            <a:r>
              <a:rPr lang="en-US" dirty="0" smtClean="0"/>
              <a:t>SEM </a:t>
            </a:r>
            <a:r>
              <a:rPr lang="en-US" dirty="0"/>
              <a:t>is a broader term than SEO. Where SEO aims to provide better organic search results, SEM uses the search engines to advertise your website or business to Internet customers and send a more targeted traffic to your Web site.</a:t>
            </a:r>
          </a:p>
          <a:p>
            <a:pPr fontAlgn="base"/>
            <a:r>
              <a:rPr lang="en-US" dirty="0"/>
              <a:t>For example, when people use a search engine to query "fashion handbags", the organic search engine results is where SEO technologies can assist your Web site in being more visible.  The paid advertising, or sponsored links are the ones prominently displayed above or beside the organic search results is a product of SEM.</a:t>
            </a:r>
          </a:p>
          <a:p>
            <a:pPr fontAlgn="base"/>
            <a:r>
              <a:rPr lang="en-US" dirty="0"/>
              <a:t>SEO and SEM are not competing services. SEO is considered a subset of SEM services. If you want to conduct business on the Internet you need to be visible in both organic and advertised links, which means you need both SEO and SEM.</a:t>
            </a:r>
          </a:p>
          <a:p>
            <a:endParaRPr lang="en-US" dirty="0"/>
          </a:p>
        </p:txBody>
      </p:sp>
    </p:spTree>
    <p:extLst>
      <p:ext uri="{BB962C8B-B14F-4D97-AF65-F5344CB8AC3E}">
        <p14:creationId xmlns:p14="http://schemas.microsoft.com/office/powerpoint/2010/main" val="1447943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Keywords</a:t>
            </a: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dirty="0" smtClean="0"/>
              <a:t>Words </a:t>
            </a:r>
            <a:r>
              <a:rPr lang="en-US" dirty="0"/>
              <a:t>or phrases describing your product or service that you choose to help determine when and where your ad can appear.</a:t>
            </a:r>
          </a:p>
          <a:p>
            <a:pPr fontAlgn="base"/>
            <a:r>
              <a:rPr lang="en-US" dirty="0"/>
              <a:t>The keywords you choose are used to show your ads to people. Select high-quality, relevant keywords for your ad campaign to help you reach only the most interested people, who are more likely to become your customers.</a:t>
            </a:r>
          </a:p>
          <a:p>
            <a:pPr fontAlgn="base"/>
            <a:r>
              <a:rPr lang="en-US" dirty="0"/>
              <a:t>When someone searches on Google, your ad could be eligible to appear based on the similarity of your keywords to the person's search terms, as well as your keyword match types. Keywords are also used to match your ad to sites in the Google Network that are related to your keywords and </a:t>
            </a:r>
            <a:r>
              <a:rPr lang="en-US" dirty="0" smtClean="0"/>
              <a:t>ads.</a:t>
            </a:r>
            <a:endParaRPr lang="lt-LT" dirty="0"/>
          </a:p>
          <a:p>
            <a:pPr fontAlgn="base"/>
            <a:r>
              <a:rPr lang="en-US" dirty="0" smtClean="0"/>
              <a:t>A </a:t>
            </a:r>
            <a:r>
              <a:rPr lang="en-US" dirty="0"/>
              <a:t>great keyword list can help improve the performance of your ads and help you to avoid higher prices. Poor keywords can ultimately cause you to have higher prices and lower ad position.</a:t>
            </a:r>
          </a:p>
          <a:p>
            <a:pPr fontAlgn="base"/>
            <a:r>
              <a:rPr lang="en-US" dirty="0"/>
              <a:t>You can add </a:t>
            </a:r>
            <a:r>
              <a:rPr lang="en-US" b="1" dirty="0"/>
              <a:t>match types</a:t>
            </a:r>
            <a:r>
              <a:rPr lang="en-US" dirty="0"/>
              <a:t> to your keywords to help control which searches your ad can be matched with.</a:t>
            </a:r>
          </a:p>
          <a:p>
            <a:endParaRPr lang="en-US" dirty="0"/>
          </a:p>
        </p:txBody>
      </p:sp>
    </p:spTree>
    <p:extLst>
      <p:ext uri="{BB962C8B-B14F-4D97-AF65-F5344CB8AC3E}">
        <p14:creationId xmlns:p14="http://schemas.microsoft.com/office/powerpoint/2010/main" val="292829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Relevance</a:t>
            </a:r>
          </a:p>
        </p:txBody>
      </p:sp>
      <p:sp>
        <p:nvSpPr>
          <p:cNvPr id="3" name="Content Placeholder 2"/>
          <p:cNvSpPr>
            <a:spLocks noGrp="1"/>
          </p:cNvSpPr>
          <p:nvPr>
            <p:ph idx="1"/>
          </p:nvPr>
        </p:nvSpPr>
        <p:spPr/>
        <p:txBody>
          <a:bodyPr>
            <a:normAutofit fontScale="70000" lnSpcReduction="20000"/>
          </a:bodyPr>
          <a:lstStyle/>
          <a:p>
            <a:pPr fontAlgn="base"/>
            <a:r>
              <a:rPr lang="en-US" dirty="0" smtClean="0"/>
              <a:t>How </a:t>
            </a:r>
            <a:r>
              <a:rPr lang="en-US" dirty="0"/>
              <a:t>closely the elements of your ad campaign match what a person seems to be looking for.</a:t>
            </a:r>
          </a:p>
          <a:p>
            <a:pPr fontAlgn="base"/>
            <a:r>
              <a:rPr lang="en-US" dirty="0"/>
              <a:t>Your ads and keywords should directly relate to the content on your website, especially the ad's landing page. When people see your ad, they should be able to understand what kind of product, service, or other content they'll find on your site.</a:t>
            </a:r>
          </a:p>
          <a:p>
            <a:pPr fontAlgn="base"/>
            <a:r>
              <a:rPr lang="en-US" dirty="0"/>
              <a:t>To encourage you to create relevant ad campaigns that accurately represent your products or services, the AdWords pricing system is partly based on relevance. A highly relevant ad, keyword list, and landing page is generally rewarded with a higher position on the page for potentially less money.</a:t>
            </a:r>
          </a:p>
          <a:p>
            <a:pPr fontAlgn="base"/>
            <a:r>
              <a:rPr lang="en-US" dirty="0"/>
              <a:t>Relevance is part of your </a:t>
            </a:r>
            <a:r>
              <a:rPr lang="en-US" b="1" dirty="0"/>
              <a:t>Quality Score</a:t>
            </a:r>
            <a:r>
              <a:rPr lang="en-US" dirty="0"/>
              <a:t>, a formula that Google uses to measure how useful your ad, keyword, and website are to a customer. Relevant ads tend to get higher Quality Scores.</a:t>
            </a:r>
          </a:p>
          <a:p>
            <a:endParaRPr lang="en-US" dirty="0"/>
          </a:p>
        </p:txBody>
      </p:sp>
    </p:spTree>
    <p:extLst>
      <p:ext uri="{BB962C8B-B14F-4D97-AF65-F5344CB8AC3E}">
        <p14:creationId xmlns:p14="http://schemas.microsoft.com/office/powerpoint/2010/main" val="546647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Impressions</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fontAlgn="base"/>
            <a:r>
              <a:rPr lang="en-US" dirty="0" smtClean="0"/>
              <a:t>How </a:t>
            </a:r>
            <a:r>
              <a:rPr lang="en-US" dirty="0"/>
              <a:t>often your ad is shown. An impression is counted each time your ad is shown on a search result page or other site on the Google Network.</a:t>
            </a:r>
          </a:p>
          <a:p>
            <a:pPr fontAlgn="base"/>
            <a:r>
              <a:rPr lang="en-US" dirty="0"/>
              <a:t>Each time your ad appears on Google or the Google Network, it's counted as one impression.</a:t>
            </a:r>
          </a:p>
          <a:p>
            <a:pPr fontAlgn="base"/>
            <a:r>
              <a:rPr lang="en-US" dirty="0"/>
              <a:t>In some cases, only a section of your ad may be shown. For example, in Google Maps, we may show only your business name and location or only your business name and the first line of your ad text.</a:t>
            </a:r>
          </a:p>
          <a:p>
            <a:pPr fontAlgn="base"/>
            <a:r>
              <a:rPr lang="en-US" dirty="0"/>
              <a:t>However, when someone searches using </a:t>
            </a:r>
            <a:r>
              <a:rPr lang="en-US" dirty="0">
                <a:hlinkClick r:id="rId2"/>
              </a:rPr>
              <a:t>Google Instant</a:t>
            </a:r>
            <a:r>
              <a:rPr lang="en-US" dirty="0"/>
              <a:t>, an impression can be counted when one of these occur:</a:t>
            </a:r>
          </a:p>
          <a:p>
            <a:pPr lvl="1" fontAlgn="base"/>
            <a:r>
              <a:rPr lang="en-US" dirty="0"/>
              <a:t>Person begins to type and then clicks anywhere on the page like a search result, ad, or related search</a:t>
            </a:r>
          </a:p>
          <a:p>
            <a:pPr lvl="1" fontAlgn="base"/>
            <a:r>
              <a:rPr lang="en-US" dirty="0"/>
              <a:t>Person types a search and then clicks the "Search" button, presses Enter, or selects a predicted query from the drop-down menu</a:t>
            </a:r>
          </a:p>
          <a:p>
            <a:pPr lvl="1" fontAlgn="base"/>
            <a:r>
              <a:rPr lang="en-US" dirty="0"/>
              <a:t>Person stops typing, and the results are displayed for a minimum of three seconds</a:t>
            </a:r>
          </a:p>
          <a:p>
            <a:pPr fontAlgn="base"/>
            <a:r>
              <a:rPr lang="en-US" dirty="0"/>
              <a:t>You'll sometimes see the abbreviation "</a:t>
            </a:r>
            <a:r>
              <a:rPr lang="en-US" dirty="0" err="1"/>
              <a:t>Impr</a:t>
            </a:r>
            <a:r>
              <a:rPr lang="en-US" dirty="0"/>
              <a:t>" in your account showing the number of impressions for your ad.</a:t>
            </a:r>
          </a:p>
          <a:p>
            <a:endParaRPr lang="en-US" dirty="0"/>
          </a:p>
        </p:txBody>
      </p:sp>
    </p:spTree>
    <p:extLst>
      <p:ext uri="{BB962C8B-B14F-4D97-AF65-F5344CB8AC3E}">
        <p14:creationId xmlns:p14="http://schemas.microsoft.com/office/powerpoint/2010/main" val="706028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a:t>
            </a:r>
          </a:p>
        </p:txBody>
      </p:sp>
      <p:sp>
        <p:nvSpPr>
          <p:cNvPr id="3" name="Content Placeholder 2"/>
          <p:cNvSpPr>
            <a:spLocks noGrp="1"/>
          </p:cNvSpPr>
          <p:nvPr>
            <p:ph idx="1"/>
          </p:nvPr>
        </p:nvSpPr>
        <p:spPr/>
        <p:txBody>
          <a:bodyPr>
            <a:normAutofit fontScale="62500" lnSpcReduction="20000"/>
          </a:bodyPr>
          <a:lstStyle/>
          <a:p>
            <a:pPr fontAlgn="base"/>
            <a:r>
              <a:rPr lang="en-US" dirty="0" smtClean="0"/>
              <a:t>When </a:t>
            </a:r>
            <a:r>
              <a:rPr lang="en-US" dirty="0"/>
              <a:t>someone clicks your ad, like on the blue headline of a text ad, AdWords counts that as a click.</a:t>
            </a:r>
          </a:p>
          <a:p>
            <a:pPr fontAlgn="base"/>
            <a:r>
              <a:rPr lang="en-US" dirty="0"/>
              <a:t>A click is counted even if the person doesn't reach your website, maybe because it's temporarily unavailable. As a result, you might see a difference between the number of clicks on your ad and the number of visits to your website.</a:t>
            </a:r>
          </a:p>
          <a:p>
            <a:pPr fontAlgn="base"/>
            <a:r>
              <a:rPr lang="en-US" dirty="0"/>
              <a:t>Clicks can help you understand how well your ad is appealing to people who see it. Relevant, highly-targeted ads are more likely to receive clicks.</a:t>
            </a:r>
          </a:p>
          <a:p>
            <a:pPr fontAlgn="base"/>
            <a:r>
              <a:rPr lang="en-US" dirty="0"/>
              <a:t>In your account statistics, you'll see the </a:t>
            </a:r>
            <a:r>
              <a:rPr lang="en-US" b="1" dirty="0" err="1"/>
              <a:t>clickthrough</a:t>
            </a:r>
            <a:r>
              <a:rPr lang="en-US" b="1" dirty="0"/>
              <a:t> rate (CTR)</a:t>
            </a:r>
            <a:r>
              <a:rPr lang="en-US" dirty="0"/>
              <a:t>, which tells you how many people who’ve seen your ad end up clicking on it. This metric can help you gauge how enticing your ad is and how closely it matches your keywords and other targeting settings.</a:t>
            </a:r>
          </a:p>
          <a:p>
            <a:pPr fontAlgn="base"/>
            <a:r>
              <a:rPr lang="en-US" dirty="0"/>
              <a:t>Note that a good CTR is relative to what you're advertising and on which networks. To help increase your clicks and CTR, start by creating great ad text and strong keywords to make ads that are highly relevant and very compelling to your customers.</a:t>
            </a:r>
          </a:p>
          <a:p>
            <a:endParaRPr lang="en-US" dirty="0"/>
          </a:p>
        </p:txBody>
      </p:sp>
    </p:spTree>
    <p:extLst>
      <p:ext uri="{BB962C8B-B14F-4D97-AF65-F5344CB8AC3E}">
        <p14:creationId xmlns:p14="http://schemas.microsoft.com/office/powerpoint/2010/main" val="720380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1565</Words>
  <Application>Microsoft Office PowerPoint</Application>
  <PresentationFormat>On-screen Show (4:3)</PresentationFormat>
  <Paragraphs>114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Google reklamos internete sąvokos</vt:lpstr>
      <vt:lpstr>Search engine optimization (SEO) </vt:lpstr>
      <vt:lpstr>SEO “white hat” and “black hat”</vt:lpstr>
      <vt:lpstr>Search Engine Marketing (SEM)</vt:lpstr>
      <vt:lpstr>The Difference Between SEM and SEO</vt:lpstr>
      <vt:lpstr>Keywords</vt:lpstr>
      <vt:lpstr>Relevance</vt:lpstr>
      <vt:lpstr>Impressions </vt:lpstr>
      <vt:lpstr>Click</vt:lpstr>
      <vt:lpstr>Conversion </vt:lpstr>
      <vt:lpstr>Cost-per-click (CPC)</vt:lpstr>
      <vt:lpstr>Clickthrough rate (CTR) </vt:lpstr>
      <vt:lpstr>Actual cost-per-click(CPC) </vt:lpstr>
      <vt:lpstr>Maximum CPC bid</vt:lpstr>
      <vt:lpstr>Cost-per-thousand impressions (CPM)</vt:lpstr>
      <vt:lpstr>Maximum CPM bid</vt:lpstr>
      <vt:lpstr>Landing page:</vt:lpstr>
      <vt:lpstr>Final URL </vt:lpstr>
      <vt:lpstr>Quality Score</vt:lpstr>
      <vt:lpstr>Average position (Avg. Pos.)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reklamos internete sąvokos</dc:title>
  <dc:creator>Dalia</dc:creator>
  <cp:lastModifiedBy>Dalia</cp:lastModifiedBy>
  <cp:revision>15</cp:revision>
  <dcterms:created xsi:type="dcterms:W3CDTF">2006-08-16T00:00:00Z</dcterms:created>
  <dcterms:modified xsi:type="dcterms:W3CDTF">2015-09-15T14:16:17Z</dcterms:modified>
</cp:coreProperties>
</file>