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464" r:id="rId2"/>
    <p:sldId id="462" r:id="rId3"/>
    <p:sldId id="445" r:id="rId4"/>
    <p:sldId id="446" r:id="rId5"/>
    <p:sldId id="447" r:id="rId6"/>
    <p:sldId id="448" r:id="rId7"/>
    <p:sldId id="449" r:id="rId8"/>
    <p:sldId id="450" r:id="rId9"/>
    <p:sldId id="451" r:id="rId10"/>
    <p:sldId id="454" r:id="rId11"/>
    <p:sldId id="455" r:id="rId12"/>
    <p:sldId id="456" r:id="rId13"/>
    <p:sldId id="457" r:id="rId14"/>
    <p:sldId id="458" r:id="rId15"/>
    <p:sldId id="283" r:id="rId16"/>
    <p:sldId id="284" r:id="rId17"/>
    <p:sldId id="299" r:id="rId18"/>
    <p:sldId id="300" r:id="rId19"/>
    <p:sldId id="303" r:id="rId20"/>
    <p:sldId id="304" r:id="rId21"/>
    <p:sldId id="305" r:id="rId22"/>
    <p:sldId id="306" r:id="rId23"/>
    <p:sldId id="466" r:id="rId24"/>
    <p:sldId id="467" r:id="rId25"/>
    <p:sldId id="468" r:id="rId26"/>
    <p:sldId id="469" r:id="rId27"/>
    <p:sldId id="470" r:id="rId28"/>
    <p:sldId id="465" r:id="rId29"/>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varScale="1">
        <p:scale>
          <a:sx n="65" d="100"/>
          <a:sy n="65" d="100"/>
        </p:scale>
        <p:origin x="-1308" y="-7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BFA010-5733-4B62-B73F-79067888BE23}" type="doc">
      <dgm:prSet loTypeId="urn:microsoft.com/office/officeart/2005/8/layout/hierarchy4" loCatId="hierarchy" qsTypeId="urn:microsoft.com/office/officeart/2005/8/quickstyle/simple1" qsCatId="simple" csTypeId="urn:microsoft.com/office/officeart/2005/8/colors/accent1_3" csCatId="accent1" phldr="1"/>
      <dgm:spPr/>
      <dgm:t>
        <a:bodyPr/>
        <a:lstStyle/>
        <a:p>
          <a:endParaRPr lang="en-US"/>
        </a:p>
      </dgm:t>
    </dgm:pt>
    <dgm:pt modelId="{6C4BD91E-ACCD-40E1-B888-FA4F0E55114B}">
      <dgm:prSet phldrT="[Text]">
        <dgm:style>
          <a:lnRef idx="2">
            <a:schemeClr val="accent3">
              <a:shade val="50000"/>
            </a:schemeClr>
          </a:lnRef>
          <a:fillRef idx="1">
            <a:schemeClr val="accent3"/>
          </a:fillRef>
          <a:effectRef idx="0">
            <a:schemeClr val="accent3"/>
          </a:effectRef>
          <a:fontRef idx="minor">
            <a:schemeClr val="lt1"/>
          </a:fontRef>
        </dgm:style>
      </dgm:prSet>
      <dgm:spPr>
        <a:xfrm>
          <a:off x="985" y="290"/>
          <a:ext cx="8583757" cy="1386364"/>
        </a:xfrm>
        <a:solidFill>
          <a:srgbClr val="FFFFFF"/>
        </a:solidFill>
        <a:ln w="25400" cap="flat" cmpd="sng" algn="ctr">
          <a:solidFill>
            <a:srgbClr val="FFFFFF">
              <a:shade val="50000"/>
            </a:srgbClr>
          </a:solidFill>
          <a:prstDash val="solid"/>
        </a:ln>
        <a:effectLst/>
      </dgm:spPr>
      <dgm:t>
        <a:bodyPr/>
        <a:lstStyle/>
        <a:p>
          <a:r>
            <a:rPr lang="lt-LT" b="1" dirty="0" smtClean="0">
              <a:solidFill>
                <a:schemeClr val="bg1">
                  <a:lumMod val="50000"/>
                </a:schemeClr>
              </a:solidFill>
              <a:latin typeface="Open Sans"/>
              <a:ea typeface="+mn-ea"/>
              <a:cs typeface="+mn-cs"/>
            </a:rPr>
            <a:t>„ADWORDS“ PASKYRA</a:t>
          </a:r>
        </a:p>
        <a:p>
          <a:r>
            <a:rPr lang="lt-LT" dirty="0" smtClean="0">
              <a:solidFill>
                <a:schemeClr val="bg1">
                  <a:lumMod val="50000"/>
                </a:schemeClr>
              </a:solidFill>
              <a:latin typeface="Open Sans"/>
              <a:ea typeface="+mn-ea"/>
              <a:cs typeface="+mn-cs"/>
            </a:rPr>
            <a:t>El. pašto adresas ir slaptažodis</a:t>
          </a:r>
        </a:p>
        <a:p>
          <a:r>
            <a:rPr lang="lt-LT" dirty="0" smtClean="0">
              <a:solidFill>
                <a:schemeClr val="bg1">
                  <a:lumMod val="50000"/>
                </a:schemeClr>
              </a:solidFill>
              <a:latin typeface="Open Sans"/>
              <a:ea typeface="+mn-ea"/>
              <a:cs typeface="+mn-cs"/>
            </a:rPr>
            <a:t>Mokėjimų nustatymai</a:t>
          </a:r>
          <a:endParaRPr lang="lt-LT" dirty="0">
            <a:solidFill>
              <a:schemeClr val="bg1">
                <a:lumMod val="50000"/>
              </a:schemeClr>
            </a:solidFill>
            <a:latin typeface="Open Sans"/>
            <a:ea typeface="+mn-ea"/>
            <a:cs typeface="+mn-cs"/>
          </a:endParaRPr>
        </a:p>
      </dgm:t>
    </dgm:pt>
    <dgm:pt modelId="{09804760-2BC0-43B5-B641-DD1079593417}" type="parTrans" cxnId="{650CD046-004A-46D1-834A-30C2E5CE13BC}">
      <dgm:prSet/>
      <dgm:spPr/>
      <dgm:t>
        <a:bodyPr/>
        <a:lstStyle/>
        <a:p>
          <a:endParaRPr lang="en-US">
            <a:latin typeface="Open Sans"/>
          </a:endParaRPr>
        </a:p>
      </dgm:t>
    </dgm:pt>
    <dgm:pt modelId="{B7E2DBDD-2B25-430E-9406-00E5E38ECE60}" type="sibTrans" cxnId="{650CD046-004A-46D1-834A-30C2E5CE13BC}">
      <dgm:prSet/>
      <dgm:spPr/>
      <dgm:t>
        <a:bodyPr/>
        <a:lstStyle/>
        <a:p>
          <a:endParaRPr lang="en-US">
            <a:latin typeface="Open Sans"/>
          </a:endParaRPr>
        </a:p>
      </dgm:t>
    </dgm:pt>
    <dgm:pt modelId="{E73B123E-2C59-421D-9D64-C3157A1DC305}">
      <dgm:prSet phldrT="[Text]">
        <dgm:style>
          <a:lnRef idx="2">
            <a:schemeClr val="accent3">
              <a:shade val="50000"/>
            </a:schemeClr>
          </a:lnRef>
          <a:fillRef idx="1">
            <a:schemeClr val="accent3"/>
          </a:fillRef>
          <a:effectRef idx="0">
            <a:schemeClr val="accent3"/>
          </a:effectRef>
          <a:fontRef idx="minor">
            <a:schemeClr val="lt1"/>
          </a:fontRef>
        </dgm:style>
      </dgm:prSet>
      <dgm:spPr>
        <a:xfrm>
          <a:off x="9363" y="1518123"/>
          <a:ext cx="4225948" cy="1840451"/>
        </a:xfrm>
        <a:solidFill>
          <a:srgbClr val="FFFFFF"/>
        </a:solidFill>
        <a:ln w="25400" cap="flat" cmpd="sng" algn="ctr">
          <a:solidFill>
            <a:srgbClr val="FFFFFF">
              <a:shade val="50000"/>
            </a:srgbClr>
          </a:solidFill>
          <a:prstDash val="solid"/>
        </a:ln>
        <a:effectLst/>
      </dgm:spPr>
      <dgm:t>
        <a:bodyPr/>
        <a:lstStyle/>
        <a:p>
          <a:r>
            <a:rPr lang="lt-LT" b="1" dirty="0" smtClean="0">
              <a:solidFill>
                <a:schemeClr val="bg1">
                  <a:lumMod val="50000"/>
                </a:schemeClr>
              </a:solidFill>
              <a:latin typeface="Open Sans"/>
              <a:ea typeface="+mn-ea"/>
              <a:cs typeface="+mn-cs"/>
            </a:rPr>
            <a:t>KAMPANIJA</a:t>
          </a:r>
        </a:p>
        <a:p>
          <a:r>
            <a:rPr lang="lt-LT" dirty="0" smtClean="0">
              <a:solidFill>
                <a:schemeClr val="bg1">
                  <a:lumMod val="50000"/>
                </a:schemeClr>
              </a:solidFill>
              <a:latin typeface="Open Sans"/>
              <a:ea typeface="+mn-ea"/>
              <a:cs typeface="+mn-cs"/>
            </a:rPr>
            <a:t>Dienos biudžetas</a:t>
          </a:r>
        </a:p>
        <a:p>
          <a:r>
            <a:rPr lang="lt-LT" dirty="0" smtClean="0">
              <a:solidFill>
                <a:schemeClr val="bg1">
                  <a:lumMod val="50000"/>
                </a:schemeClr>
              </a:solidFill>
              <a:latin typeface="Open Sans"/>
              <a:ea typeface="+mn-ea"/>
              <a:cs typeface="+mn-cs"/>
            </a:rPr>
            <a:t>Taikymas pagal vietovę, kalbą</a:t>
          </a:r>
        </a:p>
      </dgm:t>
    </dgm:pt>
    <dgm:pt modelId="{42E34DF3-A860-4CBD-93A1-A5318B6B5F78}" type="parTrans" cxnId="{EE2A388D-3BB9-4735-BBCA-41AD5AE79A82}">
      <dgm:prSet/>
      <dgm:spPr/>
      <dgm:t>
        <a:bodyPr/>
        <a:lstStyle/>
        <a:p>
          <a:endParaRPr lang="en-US">
            <a:latin typeface="Open Sans"/>
          </a:endParaRPr>
        </a:p>
      </dgm:t>
    </dgm:pt>
    <dgm:pt modelId="{61E36F13-1652-4BE7-9ACC-00856B6A827E}" type="sibTrans" cxnId="{EE2A388D-3BB9-4735-BBCA-41AD5AE79A82}">
      <dgm:prSet/>
      <dgm:spPr/>
      <dgm:t>
        <a:bodyPr/>
        <a:lstStyle/>
        <a:p>
          <a:endParaRPr lang="en-US">
            <a:latin typeface="Open Sans"/>
          </a:endParaRPr>
        </a:p>
      </dgm:t>
    </dgm:pt>
    <dgm:pt modelId="{709F4E52-C0A9-4ACE-8925-68AAAFB36E9D}">
      <dgm:prSet phldrT="[Text]">
        <dgm:style>
          <a:lnRef idx="2">
            <a:schemeClr val="accent3">
              <a:shade val="50000"/>
            </a:schemeClr>
          </a:lnRef>
          <a:fillRef idx="1">
            <a:schemeClr val="accent3"/>
          </a:fillRef>
          <a:effectRef idx="0">
            <a:schemeClr val="accent3"/>
          </a:effectRef>
          <a:fontRef idx="minor">
            <a:schemeClr val="lt1"/>
          </a:fontRef>
        </dgm:style>
      </dgm:prSet>
      <dgm:spPr>
        <a:xfrm>
          <a:off x="9363" y="3490043"/>
          <a:ext cx="1370281" cy="1313566"/>
        </a:xfrm>
        <a:solidFill>
          <a:srgbClr val="FFFFFF"/>
        </a:solidFill>
        <a:ln w="25400" cap="flat" cmpd="sng" algn="ctr">
          <a:solidFill>
            <a:srgbClr val="FFFFFF">
              <a:shade val="50000"/>
            </a:srgbClr>
          </a:solidFill>
          <a:prstDash val="solid"/>
        </a:ln>
        <a:effectLst/>
      </dgm:spPr>
      <dgm:t>
        <a:bodyPr/>
        <a:lstStyle/>
        <a:p>
          <a:r>
            <a:rPr lang="lt-LT" b="1" dirty="0" smtClean="0">
              <a:solidFill>
                <a:schemeClr val="bg1">
                  <a:lumMod val="50000"/>
                </a:schemeClr>
              </a:solidFill>
              <a:latin typeface="Open Sans"/>
              <a:ea typeface="+mn-ea"/>
              <a:cs typeface="+mn-cs"/>
            </a:rPr>
            <a:t>SKELBIMŲ GRUPĖ</a:t>
          </a:r>
        </a:p>
        <a:p>
          <a:r>
            <a:rPr lang="lt-LT" dirty="0" smtClean="0">
              <a:solidFill>
                <a:schemeClr val="bg1">
                  <a:lumMod val="50000"/>
                </a:schemeClr>
              </a:solidFill>
              <a:latin typeface="Open Sans"/>
              <a:ea typeface="+mn-ea"/>
              <a:cs typeface="+mn-cs"/>
            </a:rPr>
            <a:t>Raktiniai žodžiai</a:t>
          </a:r>
        </a:p>
        <a:p>
          <a:r>
            <a:rPr lang="lt-LT" dirty="0" smtClean="0">
              <a:solidFill>
                <a:schemeClr val="bg1">
                  <a:lumMod val="50000"/>
                </a:schemeClr>
              </a:solidFill>
              <a:latin typeface="Open Sans"/>
              <a:ea typeface="+mn-ea"/>
              <a:cs typeface="+mn-cs"/>
            </a:rPr>
            <a:t>Skelbimai</a:t>
          </a:r>
          <a:endParaRPr lang="lt-LT" dirty="0">
            <a:solidFill>
              <a:schemeClr val="bg1">
                <a:lumMod val="50000"/>
              </a:schemeClr>
            </a:solidFill>
            <a:latin typeface="Open Sans"/>
            <a:ea typeface="+mn-ea"/>
            <a:cs typeface="+mn-cs"/>
          </a:endParaRPr>
        </a:p>
      </dgm:t>
    </dgm:pt>
    <dgm:pt modelId="{610AA8DA-EE97-45C0-81E6-5A6A24D03846}" type="parTrans" cxnId="{8E68A961-9FF1-499B-8879-9169CEB81244}">
      <dgm:prSet/>
      <dgm:spPr/>
      <dgm:t>
        <a:bodyPr/>
        <a:lstStyle/>
        <a:p>
          <a:endParaRPr lang="en-US">
            <a:latin typeface="Open Sans"/>
          </a:endParaRPr>
        </a:p>
      </dgm:t>
    </dgm:pt>
    <dgm:pt modelId="{0EB57D01-6790-40D1-A119-B1B38A2BE002}" type="sibTrans" cxnId="{8E68A961-9FF1-499B-8879-9169CEB81244}">
      <dgm:prSet/>
      <dgm:spPr/>
      <dgm:t>
        <a:bodyPr/>
        <a:lstStyle/>
        <a:p>
          <a:endParaRPr lang="en-US">
            <a:latin typeface="Open Sans"/>
          </a:endParaRPr>
        </a:p>
      </dgm:t>
    </dgm:pt>
    <dgm:pt modelId="{7BB0370B-B163-4FCF-937A-DC22E1251386}">
      <dgm:prSet phldrT="[Text]">
        <dgm:style>
          <a:lnRef idx="2">
            <a:schemeClr val="accent3">
              <a:shade val="50000"/>
            </a:schemeClr>
          </a:lnRef>
          <a:fillRef idx="1">
            <a:schemeClr val="accent3"/>
          </a:fillRef>
          <a:effectRef idx="0">
            <a:schemeClr val="accent3"/>
          </a:effectRef>
          <a:fontRef idx="minor">
            <a:schemeClr val="lt1"/>
          </a:fontRef>
        </dgm:style>
      </dgm:prSet>
      <dgm:spPr>
        <a:xfrm>
          <a:off x="2865030" y="3490043"/>
          <a:ext cx="1370281" cy="1313566"/>
        </a:xfrm>
        <a:solidFill>
          <a:srgbClr val="FFFFFF"/>
        </a:solidFill>
        <a:ln w="25400" cap="flat" cmpd="sng" algn="ctr">
          <a:solidFill>
            <a:srgbClr val="FFFFFF">
              <a:shade val="50000"/>
            </a:srgbClr>
          </a:solidFill>
          <a:prstDash val="solid"/>
        </a:ln>
        <a:effectLst/>
      </dgm:spPr>
      <dgm:t>
        <a:bodyPr/>
        <a:lstStyle/>
        <a:p>
          <a:r>
            <a:rPr lang="lt-LT" b="1" dirty="0" smtClean="0">
              <a:solidFill>
                <a:schemeClr val="bg1">
                  <a:lumMod val="50000"/>
                </a:schemeClr>
              </a:solidFill>
              <a:latin typeface="Open Sans"/>
              <a:ea typeface="+mn-ea"/>
              <a:cs typeface="+mn-cs"/>
            </a:rPr>
            <a:t>SKELBIMŲ GRUPĖ</a:t>
          </a:r>
        </a:p>
        <a:p>
          <a:r>
            <a:rPr lang="lt-LT" dirty="0" smtClean="0">
              <a:solidFill>
                <a:schemeClr val="bg1">
                  <a:lumMod val="50000"/>
                </a:schemeClr>
              </a:solidFill>
              <a:latin typeface="Open Sans"/>
              <a:ea typeface="+mn-ea"/>
              <a:cs typeface="+mn-cs"/>
            </a:rPr>
            <a:t>Raktiniai žodžiai</a:t>
          </a:r>
        </a:p>
        <a:p>
          <a:r>
            <a:rPr lang="lt-LT" dirty="0" smtClean="0">
              <a:solidFill>
                <a:schemeClr val="bg1">
                  <a:lumMod val="50000"/>
                </a:schemeClr>
              </a:solidFill>
              <a:latin typeface="Open Sans"/>
              <a:ea typeface="+mn-ea"/>
              <a:cs typeface="+mn-cs"/>
            </a:rPr>
            <a:t>Skelbimai</a:t>
          </a:r>
          <a:endParaRPr lang="lt-LT" dirty="0">
            <a:solidFill>
              <a:schemeClr val="bg1">
                <a:lumMod val="50000"/>
              </a:schemeClr>
            </a:solidFill>
            <a:latin typeface="Open Sans"/>
            <a:ea typeface="+mn-ea"/>
            <a:cs typeface="+mn-cs"/>
          </a:endParaRPr>
        </a:p>
      </dgm:t>
    </dgm:pt>
    <dgm:pt modelId="{278C86D1-6E5D-440F-8478-B6BCFE4110E3}" type="parTrans" cxnId="{7A2762C4-72DE-47B5-AB07-02144B726E41}">
      <dgm:prSet/>
      <dgm:spPr/>
      <dgm:t>
        <a:bodyPr/>
        <a:lstStyle/>
        <a:p>
          <a:endParaRPr lang="en-US">
            <a:latin typeface="Open Sans"/>
          </a:endParaRPr>
        </a:p>
      </dgm:t>
    </dgm:pt>
    <dgm:pt modelId="{AC19318E-1331-4364-8C63-59F2C0C465B2}" type="sibTrans" cxnId="{7A2762C4-72DE-47B5-AB07-02144B726E41}">
      <dgm:prSet/>
      <dgm:spPr/>
      <dgm:t>
        <a:bodyPr/>
        <a:lstStyle/>
        <a:p>
          <a:endParaRPr lang="en-US">
            <a:latin typeface="Open Sans"/>
          </a:endParaRPr>
        </a:p>
      </dgm:t>
    </dgm:pt>
    <dgm:pt modelId="{E8C4CC70-AAA2-46CE-A5C9-CFB563AAC758}">
      <dgm:prSet phldrT="[Text]">
        <dgm:style>
          <a:lnRef idx="2">
            <a:schemeClr val="accent3">
              <a:shade val="50000"/>
            </a:schemeClr>
          </a:lnRef>
          <a:fillRef idx="1">
            <a:schemeClr val="accent3"/>
          </a:fillRef>
          <a:effectRef idx="0">
            <a:schemeClr val="accent3"/>
          </a:effectRef>
          <a:fontRef idx="minor">
            <a:schemeClr val="lt1"/>
          </a:fontRef>
        </dgm:style>
      </dgm:prSet>
      <dgm:spPr>
        <a:xfrm>
          <a:off x="4350415" y="1518123"/>
          <a:ext cx="4225948" cy="1839833"/>
        </a:xfrm>
        <a:solidFill>
          <a:srgbClr val="FFFFFF"/>
        </a:solidFill>
        <a:ln w="25400" cap="flat" cmpd="sng" algn="ctr">
          <a:solidFill>
            <a:srgbClr val="FFFFFF">
              <a:shade val="50000"/>
            </a:srgbClr>
          </a:solidFill>
          <a:prstDash val="solid"/>
        </a:ln>
        <a:effectLst/>
      </dgm:spPr>
      <dgm:t>
        <a:bodyPr/>
        <a:lstStyle/>
        <a:p>
          <a:r>
            <a:rPr lang="lt-LT" b="1" dirty="0" smtClean="0">
              <a:solidFill>
                <a:schemeClr val="bg1">
                  <a:lumMod val="50000"/>
                </a:schemeClr>
              </a:solidFill>
              <a:latin typeface="Open Sans"/>
              <a:ea typeface="+mn-ea"/>
              <a:cs typeface="+mn-cs"/>
            </a:rPr>
            <a:t>KAMPANIJA</a:t>
          </a:r>
        </a:p>
        <a:p>
          <a:r>
            <a:rPr lang="lt-LT" dirty="0" smtClean="0">
              <a:solidFill>
                <a:schemeClr val="bg1">
                  <a:lumMod val="50000"/>
                </a:schemeClr>
              </a:solidFill>
              <a:latin typeface="Open Sans"/>
              <a:ea typeface="+mn-ea"/>
              <a:cs typeface="+mn-cs"/>
            </a:rPr>
            <a:t>Dienos biudžetas</a:t>
          </a:r>
        </a:p>
        <a:p>
          <a:r>
            <a:rPr lang="lt-LT" dirty="0" smtClean="0">
              <a:solidFill>
                <a:schemeClr val="bg1">
                  <a:lumMod val="50000"/>
                </a:schemeClr>
              </a:solidFill>
              <a:latin typeface="Open Sans"/>
              <a:ea typeface="+mn-ea"/>
              <a:cs typeface="+mn-cs"/>
            </a:rPr>
            <a:t>Taikymas pagal vietovę, kalbą</a:t>
          </a:r>
        </a:p>
      </dgm:t>
    </dgm:pt>
    <dgm:pt modelId="{79DC8706-BAA5-4EB3-AC26-A7DF374B3C36}" type="parTrans" cxnId="{DD1AF21F-7F98-4969-941D-6D57ED299E1C}">
      <dgm:prSet/>
      <dgm:spPr/>
      <dgm:t>
        <a:bodyPr/>
        <a:lstStyle/>
        <a:p>
          <a:endParaRPr lang="en-US">
            <a:latin typeface="Open Sans"/>
          </a:endParaRPr>
        </a:p>
      </dgm:t>
    </dgm:pt>
    <dgm:pt modelId="{C222B0C3-B194-4CB2-AA45-96D3F819703B}" type="sibTrans" cxnId="{DD1AF21F-7F98-4969-941D-6D57ED299E1C}">
      <dgm:prSet/>
      <dgm:spPr/>
      <dgm:t>
        <a:bodyPr/>
        <a:lstStyle/>
        <a:p>
          <a:endParaRPr lang="en-US">
            <a:latin typeface="Open Sans"/>
          </a:endParaRPr>
        </a:p>
      </dgm:t>
    </dgm:pt>
    <dgm:pt modelId="{C04C4DDA-4B6B-4CE7-B337-D386A221E327}">
      <dgm:prSet phldrT="[Text]">
        <dgm:style>
          <a:lnRef idx="2">
            <a:schemeClr val="accent3">
              <a:shade val="50000"/>
            </a:schemeClr>
          </a:lnRef>
          <a:fillRef idx="1">
            <a:schemeClr val="accent3"/>
          </a:fillRef>
          <a:effectRef idx="0">
            <a:schemeClr val="accent3"/>
          </a:effectRef>
          <a:fontRef idx="minor">
            <a:schemeClr val="lt1"/>
          </a:fontRef>
        </dgm:style>
      </dgm:prSet>
      <dgm:spPr>
        <a:xfrm>
          <a:off x="4350415" y="3489426"/>
          <a:ext cx="1370281" cy="1313566"/>
        </a:xfrm>
        <a:solidFill>
          <a:srgbClr val="FFFFFF"/>
        </a:solidFill>
        <a:ln w="25400" cap="flat" cmpd="sng" algn="ctr">
          <a:solidFill>
            <a:srgbClr val="FFFFFF">
              <a:shade val="50000"/>
            </a:srgbClr>
          </a:solidFill>
          <a:prstDash val="solid"/>
        </a:ln>
        <a:effectLst/>
      </dgm:spPr>
      <dgm:t>
        <a:bodyPr/>
        <a:lstStyle/>
        <a:p>
          <a:r>
            <a:rPr lang="lt-LT" b="1" dirty="0" smtClean="0">
              <a:solidFill>
                <a:schemeClr val="bg1">
                  <a:lumMod val="50000"/>
                </a:schemeClr>
              </a:solidFill>
              <a:latin typeface="Open Sans"/>
              <a:ea typeface="+mn-ea"/>
              <a:cs typeface="+mn-cs"/>
            </a:rPr>
            <a:t>SKELBIMŲ GRUPĖ</a:t>
          </a:r>
        </a:p>
        <a:p>
          <a:r>
            <a:rPr lang="lt-LT" dirty="0" smtClean="0">
              <a:solidFill>
                <a:schemeClr val="bg1">
                  <a:lumMod val="50000"/>
                </a:schemeClr>
              </a:solidFill>
              <a:latin typeface="Open Sans"/>
              <a:ea typeface="+mn-ea"/>
              <a:cs typeface="+mn-cs"/>
            </a:rPr>
            <a:t>Raktiniai žodžiai</a:t>
          </a:r>
        </a:p>
        <a:p>
          <a:r>
            <a:rPr lang="lt-LT" dirty="0" smtClean="0">
              <a:solidFill>
                <a:schemeClr val="bg1">
                  <a:lumMod val="50000"/>
                </a:schemeClr>
              </a:solidFill>
              <a:latin typeface="Open Sans"/>
              <a:ea typeface="+mn-ea"/>
              <a:cs typeface="+mn-cs"/>
            </a:rPr>
            <a:t>Skelbimai</a:t>
          </a:r>
          <a:endParaRPr lang="lt-LT" dirty="0">
            <a:solidFill>
              <a:schemeClr val="bg1">
                <a:lumMod val="50000"/>
              </a:schemeClr>
            </a:solidFill>
            <a:latin typeface="Open Sans"/>
            <a:ea typeface="+mn-ea"/>
            <a:cs typeface="+mn-cs"/>
          </a:endParaRPr>
        </a:p>
      </dgm:t>
    </dgm:pt>
    <dgm:pt modelId="{34ECC0D7-30CF-4E1D-A512-C7FD42A9009E}" type="parTrans" cxnId="{605A7BC3-BB95-43BC-9DD3-AB102C85776E}">
      <dgm:prSet/>
      <dgm:spPr/>
      <dgm:t>
        <a:bodyPr/>
        <a:lstStyle/>
        <a:p>
          <a:endParaRPr lang="en-US">
            <a:latin typeface="Open Sans"/>
          </a:endParaRPr>
        </a:p>
      </dgm:t>
    </dgm:pt>
    <dgm:pt modelId="{004277DA-C57F-4F34-A37E-1831DA40C24A}" type="sibTrans" cxnId="{605A7BC3-BB95-43BC-9DD3-AB102C85776E}">
      <dgm:prSet/>
      <dgm:spPr/>
      <dgm:t>
        <a:bodyPr/>
        <a:lstStyle/>
        <a:p>
          <a:endParaRPr lang="en-US">
            <a:latin typeface="Open Sans"/>
          </a:endParaRPr>
        </a:p>
      </dgm:t>
    </dgm:pt>
    <dgm:pt modelId="{931EC02A-D574-48FB-B6DB-3EC094F77337}">
      <dgm:prSet phldrT="[Text]">
        <dgm:style>
          <a:lnRef idx="2">
            <a:schemeClr val="accent3">
              <a:shade val="50000"/>
            </a:schemeClr>
          </a:lnRef>
          <a:fillRef idx="1">
            <a:schemeClr val="accent3"/>
          </a:fillRef>
          <a:effectRef idx="0">
            <a:schemeClr val="accent3"/>
          </a:effectRef>
          <a:fontRef idx="minor">
            <a:schemeClr val="lt1"/>
          </a:fontRef>
        </dgm:style>
      </dgm:prSet>
      <dgm:spPr>
        <a:xfrm>
          <a:off x="1437197" y="3490043"/>
          <a:ext cx="1370281" cy="1313566"/>
        </a:xfrm>
        <a:solidFill>
          <a:srgbClr val="FFFFFF"/>
        </a:solidFill>
        <a:ln w="25400" cap="flat" cmpd="sng" algn="ctr">
          <a:solidFill>
            <a:srgbClr val="FFFFFF">
              <a:shade val="50000"/>
            </a:srgbClr>
          </a:solidFill>
          <a:prstDash val="solid"/>
        </a:ln>
        <a:effectLst/>
      </dgm:spPr>
      <dgm:t>
        <a:bodyPr/>
        <a:lstStyle/>
        <a:p>
          <a:r>
            <a:rPr lang="lt-LT" b="1" dirty="0" smtClean="0">
              <a:solidFill>
                <a:schemeClr val="bg1">
                  <a:lumMod val="50000"/>
                </a:schemeClr>
              </a:solidFill>
              <a:latin typeface="Open Sans"/>
              <a:ea typeface="+mn-ea"/>
              <a:cs typeface="+mn-cs"/>
            </a:rPr>
            <a:t>SKELBIMŲ GRUPĖ</a:t>
          </a:r>
        </a:p>
        <a:p>
          <a:r>
            <a:rPr lang="lt-LT" dirty="0" smtClean="0">
              <a:solidFill>
                <a:schemeClr val="bg1">
                  <a:lumMod val="50000"/>
                </a:schemeClr>
              </a:solidFill>
              <a:latin typeface="Open Sans"/>
              <a:ea typeface="+mn-ea"/>
              <a:cs typeface="+mn-cs"/>
            </a:rPr>
            <a:t>Raktiniai žodžiai</a:t>
          </a:r>
        </a:p>
        <a:p>
          <a:r>
            <a:rPr lang="lt-LT" dirty="0" smtClean="0">
              <a:solidFill>
                <a:schemeClr val="bg1">
                  <a:lumMod val="50000"/>
                </a:schemeClr>
              </a:solidFill>
              <a:latin typeface="Open Sans"/>
              <a:ea typeface="+mn-ea"/>
              <a:cs typeface="+mn-cs"/>
            </a:rPr>
            <a:t>Skelbimai</a:t>
          </a:r>
          <a:endParaRPr lang="lt-LT" dirty="0">
            <a:solidFill>
              <a:schemeClr val="bg1">
                <a:lumMod val="50000"/>
              </a:schemeClr>
            </a:solidFill>
            <a:latin typeface="Open Sans"/>
            <a:ea typeface="+mn-ea"/>
            <a:cs typeface="+mn-cs"/>
          </a:endParaRPr>
        </a:p>
      </dgm:t>
    </dgm:pt>
    <dgm:pt modelId="{2D495906-3B40-4B43-9905-3FD5A31B74BF}" type="parTrans" cxnId="{4BCC05E4-4262-4CE3-A1D7-400CAA814B76}">
      <dgm:prSet/>
      <dgm:spPr/>
      <dgm:t>
        <a:bodyPr/>
        <a:lstStyle/>
        <a:p>
          <a:endParaRPr lang="en-US">
            <a:latin typeface="Open Sans"/>
          </a:endParaRPr>
        </a:p>
      </dgm:t>
    </dgm:pt>
    <dgm:pt modelId="{1CA158CE-18FE-40E4-9ECD-9069015AEC04}" type="sibTrans" cxnId="{4BCC05E4-4262-4CE3-A1D7-400CAA814B76}">
      <dgm:prSet/>
      <dgm:spPr/>
      <dgm:t>
        <a:bodyPr/>
        <a:lstStyle/>
        <a:p>
          <a:endParaRPr lang="en-US">
            <a:latin typeface="Open Sans"/>
          </a:endParaRPr>
        </a:p>
      </dgm:t>
    </dgm:pt>
    <dgm:pt modelId="{8919648E-206F-4963-8027-05012EE553A5}">
      <dgm:prSet phldrT="[Text]">
        <dgm:style>
          <a:lnRef idx="2">
            <a:schemeClr val="accent3">
              <a:shade val="50000"/>
            </a:schemeClr>
          </a:lnRef>
          <a:fillRef idx="1">
            <a:schemeClr val="accent3"/>
          </a:fillRef>
          <a:effectRef idx="0">
            <a:schemeClr val="accent3"/>
          </a:effectRef>
          <a:fontRef idx="minor">
            <a:schemeClr val="lt1"/>
          </a:fontRef>
        </dgm:style>
      </dgm:prSet>
      <dgm:spPr>
        <a:xfrm>
          <a:off x="5778249" y="3489426"/>
          <a:ext cx="1370281" cy="1313566"/>
        </a:xfrm>
        <a:solidFill>
          <a:srgbClr val="FFFFFF"/>
        </a:solidFill>
        <a:ln w="25400" cap="flat" cmpd="sng" algn="ctr">
          <a:solidFill>
            <a:srgbClr val="FFFFFF">
              <a:shade val="50000"/>
            </a:srgbClr>
          </a:solidFill>
          <a:prstDash val="solid"/>
        </a:ln>
        <a:effectLst/>
      </dgm:spPr>
      <dgm:t>
        <a:bodyPr/>
        <a:lstStyle/>
        <a:p>
          <a:r>
            <a:rPr lang="lt-LT" b="1" dirty="0" smtClean="0">
              <a:solidFill>
                <a:schemeClr val="bg1">
                  <a:lumMod val="50000"/>
                </a:schemeClr>
              </a:solidFill>
              <a:latin typeface="Open Sans"/>
              <a:ea typeface="+mn-ea"/>
              <a:cs typeface="+mn-cs"/>
            </a:rPr>
            <a:t>SKELBIMŲ GRUPĖ</a:t>
          </a:r>
        </a:p>
        <a:p>
          <a:r>
            <a:rPr lang="lt-LT" dirty="0" smtClean="0">
              <a:solidFill>
                <a:schemeClr val="bg1">
                  <a:lumMod val="50000"/>
                </a:schemeClr>
              </a:solidFill>
              <a:latin typeface="Open Sans"/>
              <a:ea typeface="+mn-ea"/>
              <a:cs typeface="+mn-cs"/>
            </a:rPr>
            <a:t>Raktiniai žodžiai</a:t>
          </a:r>
        </a:p>
        <a:p>
          <a:r>
            <a:rPr lang="lt-LT" dirty="0" smtClean="0">
              <a:solidFill>
                <a:schemeClr val="bg1">
                  <a:lumMod val="50000"/>
                </a:schemeClr>
              </a:solidFill>
              <a:latin typeface="Open Sans"/>
              <a:ea typeface="+mn-ea"/>
              <a:cs typeface="+mn-cs"/>
            </a:rPr>
            <a:t>Skelbimai</a:t>
          </a:r>
          <a:endParaRPr lang="lt-LT" dirty="0">
            <a:solidFill>
              <a:schemeClr val="bg1">
                <a:lumMod val="50000"/>
              </a:schemeClr>
            </a:solidFill>
            <a:latin typeface="Open Sans"/>
            <a:ea typeface="+mn-ea"/>
            <a:cs typeface="+mn-cs"/>
          </a:endParaRPr>
        </a:p>
      </dgm:t>
    </dgm:pt>
    <dgm:pt modelId="{53480C53-D104-4836-9F2C-BD9E0A662DA8}" type="parTrans" cxnId="{8202805F-4261-4BA9-A1F8-10DB479EAA41}">
      <dgm:prSet/>
      <dgm:spPr/>
      <dgm:t>
        <a:bodyPr/>
        <a:lstStyle/>
        <a:p>
          <a:endParaRPr lang="en-US">
            <a:latin typeface="Open Sans"/>
          </a:endParaRPr>
        </a:p>
      </dgm:t>
    </dgm:pt>
    <dgm:pt modelId="{EE3BD0DB-C420-45A9-BAD7-CD9AB8924121}" type="sibTrans" cxnId="{8202805F-4261-4BA9-A1F8-10DB479EAA41}">
      <dgm:prSet/>
      <dgm:spPr/>
      <dgm:t>
        <a:bodyPr/>
        <a:lstStyle/>
        <a:p>
          <a:endParaRPr lang="en-US">
            <a:latin typeface="Open Sans"/>
          </a:endParaRPr>
        </a:p>
      </dgm:t>
    </dgm:pt>
    <dgm:pt modelId="{EE95C0D5-56C0-4088-8BA9-F755376FDC43}">
      <dgm:prSet phldrT="[Text]">
        <dgm:style>
          <a:lnRef idx="2">
            <a:schemeClr val="accent3">
              <a:shade val="50000"/>
            </a:schemeClr>
          </a:lnRef>
          <a:fillRef idx="1">
            <a:schemeClr val="accent3"/>
          </a:fillRef>
          <a:effectRef idx="0">
            <a:schemeClr val="accent3"/>
          </a:effectRef>
          <a:fontRef idx="minor">
            <a:schemeClr val="lt1"/>
          </a:fontRef>
        </dgm:style>
      </dgm:prSet>
      <dgm:spPr>
        <a:xfrm>
          <a:off x="7206082" y="3489426"/>
          <a:ext cx="1370281" cy="1313566"/>
        </a:xfrm>
        <a:solidFill>
          <a:srgbClr val="FFFFFF"/>
        </a:solidFill>
        <a:ln w="25400" cap="flat" cmpd="sng" algn="ctr">
          <a:solidFill>
            <a:srgbClr val="FFFFFF">
              <a:shade val="50000"/>
            </a:srgbClr>
          </a:solidFill>
          <a:prstDash val="solid"/>
        </a:ln>
        <a:effectLst/>
      </dgm:spPr>
      <dgm:t>
        <a:bodyPr/>
        <a:lstStyle/>
        <a:p>
          <a:r>
            <a:rPr lang="lt-LT" b="1" dirty="0" smtClean="0">
              <a:solidFill>
                <a:schemeClr val="bg1">
                  <a:lumMod val="50000"/>
                </a:schemeClr>
              </a:solidFill>
              <a:latin typeface="Open Sans"/>
              <a:ea typeface="+mn-ea"/>
              <a:cs typeface="+mn-cs"/>
            </a:rPr>
            <a:t>SKELBIMŲ GRUPĖ</a:t>
          </a:r>
        </a:p>
        <a:p>
          <a:r>
            <a:rPr lang="lt-LT" dirty="0" smtClean="0">
              <a:solidFill>
                <a:schemeClr val="bg1">
                  <a:lumMod val="50000"/>
                </a:schemeClr>
              </a:solidFill>
              <a:latin typeface="Open Sans"/>
              <a:ea typeface="+mn-ea"/>
              <a:cs typeface="+mn-cs"/>
            </a:rPr>
            <a:t>Raktiniai žodžiai</a:t>
          </a:r>
        </a:p>
        <a:p>
          <a:r>
            <a:rPr lang="lt-LT" dirty="0" smtClean="0">
              <a:solidFill>
                <a:schemeClr val="bg1">
                  <a:lumMod val="50000"/>
                </a:schemeClr>
              </a:solidFill>
              <a:latin typeface="Open Sans"/>
              <a:ea typeface="+mn-ea"/>
              <a:cs typeface="+mn-cs"/>
            </a:rPr>
            <a:t>Skelbimai</a:t>
          </a:r>
          <a:endParaRPr lang="lt-LT" dirty="0">
            <a:solidFill>
              <a:schemeClr val="bg1">
                <a:lumMod val="50000"/>
              </a:schemeClr>
            </a:solidFill>
            <a:latin typeface="Open Sans"/>
            <a:ea typeface="+mn-ea"/>
            <a:cs typeface="+mn-cs"/>
          </a:endParaRPr>
        </a:p>
      </dgm:t>
    </dgm:pt>
    <dgm:pt modelId="{CFA3AEF4-4D3B-4C72-B0FA-4F143ECC7666}" type="parTrans" cxnId="{CF490814-339A-4303-A1FD-441E64CDAC53}">
      <dgm:prSet/>
      <dgm:spPr/>
      <dgm:t>
        <a:bodyPr/>
        <a:lstStyle/>
        <a:p>
          <a:endParaRPr lang="en-US">
            <a:latin typeface="Open Sans"/>
          </a:endParaRPr>
        </a:p>
      </dgm:t>
    </dgm:pt>
    <dgm:pt modelId="{3BE9F9B7-A8DB-47F9-8C6B-18B009821019}" type="sibTrans" cxnId="{CF490814-339A-4303-A1FD-441E64CDAC53}">
      <dgm:prSet/>
      <dgm:spPr/>
      <dgm:t>
        <a:bodyPr/>
        <a:lstStyle/>
        <a:p>
          <a:endParaRPr lang="en-US">
            <a:latin typeface="Open Sans"/>
          </a:endParaRPr>
        </a:p>
      </dgm:t>
    </dgm:pt>
    <dgm:pt modelId="{FFB2188A-F5D0-4403-AE0A-35F29ADEDC7F}" type="pres">
      <dgm:prSet presAssocID="{6BBFA010-5733-4B62-B73F-79067888BE23}" presName="Name0" presStyleCnt="0">
        <dgm:presLayoutVars>
          <dgm:chPref val="1"/>
          <dgm:dir/>
          <dgm:animOne val="branch"/>
          <dgm:animLvl val="lvl"/>
          <dgm:resizeHandles/>
        </dgm:presLayoutVars>
      </dgm:prSet>
      <dgm:spPr/>
      <dgm:t>
        <a:bodyPr/>
        <a:lstStyle/>
        <a:p>
          <a:endParaRPr lang="en-US"/>
        </a:p>
      </dgm:t>
    </dgm:pt>
    <dgm:pt modelId="{338F7EEA-280E-452C-A8FD-54847BF55DBF}" type="pres">
      <dgm:prSet presAssocID="{6C4BD91E-ACCD-40E1-B888-FA4F0E55114B}" presName="vertOne" presStyleCnt="0"/>
      <dgm:spPr/>
    </dgm:pt>
    <dgm:pt modelId="{31A26F65-4BB8-43B2-BA66-83E561A2B99E}" type="pres">
      <dgm:prSet presAssocID="{6C4BD91E-ACCD-40E1-B888-FA4F0E55114B}" presName="txOne" presStyleLbl="node0" presStyleIdx="0" presStyleCnt="1" custScaleY="105542">
        <dgm:presLayoutVars>
          <dgm:chPref val="3"/>
        </dgm:presLayoutVars>
      </dgm:prSet>
      <dgm:spPr>
        <a:prstGeom prst="roundRect">
          <a:avLst>
            <a:gd name="adj" fmla="val 10000"/>
          </a:avLst>
        </a:prstGeom>
      </dgm:spPr>
      <dgm:t>
        <a:bodyPr/>
        <a:lstStyle/>
        <a:p>
          <a:endParaRPr lang="en-US"/>
        </a:p>
      </dgm:t>
    </dgm:pt>
    <dgm:pt modelId="{5AA8BFDF-4B55-46D9-B557-D676459C104F}" type="pres">
      <dgm:prSet presAssocID="{6C4BD91E-ACCD-40E1-B888-FA4F0E55114B}" presName="parTransOne" presStyleCnt="0"/>
      <dgm:spPr/>
    </dgm:pt>
    <dgm:pt modelId="{1A37FB1E-BD61-4558-A44E-0D0E98AA17C8}" type="pres">
      <dgm:prSet presAssocID="{6C4BD91E-ACCD-40E1-B888-FA4F0E55114B}" presName="horzOne" presStyleCnt="0"/>
      <dgm:spPr/>
    </dgm:pt>
    <dgm:pt modelId="{E16C0F69-D0E6-41BB-8DC2-B34187275EAC}" type="pres">
      <dgm:prSet presAssocID="{E73B123E-2C59-421D-9D64-C3157A1DC305}" presName="vertTwo" presStyleCnt="0"/>
      <dgm:spPr/>
    </dgm:pt>
    <dgm:pt modelId="{EA881954-D708-49E6-B58A-94C821C1BECD}" type="pres">
      <dgm:prSet presAssocID="{E73B123E-2C59-421D-9D64-C3157A1DC305}" presName="txTwo" presStyleLbl="node2" presStyleIdx="0" presStyleCnt="2" custScaleY="140111">
        <dgm:presLayoutVars>
          <dgm:chPref val="3"/>
        </dgm:presLayoutVars>
      </dgm:prSet>
      <dgm:spPr>
        <a:prstGeom prst="roundRect">
          <a:avLst>
            <a:gd name="adj" fmla="val 10000"/>
          </a:avLst>
        </a:prstGeom>
      </dgm:spPr>
      <dgm:t>
        <a:bodyPr/>
        <a:lstStyle/>
        <a:p>
          <a:endParaRPr lang="en-US"/>
        </a:p>
      </dgm:t>
    </dgm:pt>
    <dgm:pt modelId="{53AA4F98-3204-47CE-BEA8-3D8F93065091}" type="pres">
      <dgm:prSet presAssocID="{E73B123E-2C59-421D-9D64-C3157A1DC305}" presName="parTransTwo" presStyleCnt="0"/>
      <dgm:spPr/>
    </dgm:pt>
    <dgm:pt modelId="{ECFA3889-FDBD-4ACC-92F7-7F7388E035B8}" type="pres">
      <dgm:prSet presAssocID="{E73B123E-2C59-421D-9D64-C3157A1DC305}" presName="horzTwo" presStyleCnt="0"/>
      <dgm:spPr/>
    </dgm:pt>
    <dgm:pt modelId="{FCBDF44A-7B62-48DA-B9AD-49CAC11A66F8}" type="pres">
      <dgm:prSet presAssocID="{709F4E52-C0A9-4ACE-8925-68AAAFB36E9D}" presName="vertThree" presStyleCnt="0"/>
      <dgm:spPr/>
    </dgm:pt>
    <dgm:pt modelId="{AA30F0C2-FEE2-49F8-8448-78976E879F7C}" type="pres">
      <dgm:prSet presAssocID="{709F4E52-C0A9-4ACE-8925-68AAAFB36E9D}" presName="txThree" presStyleLbl="node3" presStyleIdx="0" presStyleCnt="6">
        <dgm:presLayoutVars>
          <dgm:chPref val="3"/>
        </dgm:presLayoutVars>
      </dgm:prSet>
      <dgm:spPr>
        <a:prstGeom prst="roundRect">
          <a:avLst>
            <a:gd name="adj" fmla="val 10000"/>
          </a:avLst>
        </a:prstGeom>
      </dgm:spPr>
      <dgm:t>
        <a:bodyPr/>
        <a:lstStyle/>
        <a:p>
          <a:endParaRPr lang="en-US"/>
        </a:p>
      </dgm:t>
    </dgm:pt>
    <dgm:pt modelId="{3DD6A70C-D52D-40F7-9241-48FBC3CBC377}" type="pres">
      <dgm:prSet presAssocID="{709F4E52-C0A9-4ACE-8925-68AAAFB36E9D}" presName="horzThree" presStyleCnt="0"/>
      <dgm:spPr/>
    </dgm:pt>
    <dgm:pt modelId="{52240FD3-E828-4774-A1DB-0EB08F2B9C44}" type="pres">
      <dgm:prSet presAssocID="{0EB57D01-6790-40D1-A119-B1B38A2BE002}" presName="sibSpaceThree" presStyleCnt="0"/>
      <dgm:spPr/>
    </dgm:pt>
    <dgm:pt modelId="{5E0DB62B-DDC1-472B-912C-AAE5283AC813}" type="pres">
      <dgm:prSet presAssocID="{931EC02A-D574-48FB-B6DB-3EC094F77337}" presName="vertThree" presStyleCnt="0"/>
      <dgm:spPr/>
    </dgm:pt>
    <dgm:pt modelId="{9E2B1DB1-3C76-4AB8-82E3-79C2BAC9B7A6}" type="pres">
      <dgm:prSet presAssocID="{931EC02A-D574-48FB-B6DB-3EC094F77337}" presName="txThree" presStyleLbl="node3" presStyleIdx="1" presStyleCnt="6">
        <dgm:presLayoutVars>
          <dgm:chPref val="3"/>
        </dgm:presLayoutVars>
      </dgm:prSet>
      <dgm:spPr>
        <a:prstGeom prst="roundRect">
          <a:avLst>
            <a:gd name="adj" fmla="val 10000"/>
          </a:avLst>
        </a:prstGeom>
      </dgm:spPr>
      <dgm:t>
        <a:bodyPr/>
        <a:lstStyle/>
        <a:p>
          <a:endParaRPr lang="en-US"/>
        </a:p>
      </dgm:t>
    </dgm:pt>
    <dgm:pt modelId="{13B90FAA-E0CE-44CA-B4C3-8216E12E78C9}" type="pres">
      <dgm:prSet presAssocID="{931EC02A-D574-48FB-B6DB-3EC094F77337}" presName="horzThree" presStyleCnt="0"/>
      <dgm:spPr/>
    </dgm:pt>
    <dgm:pt modelId="{E877439E-8C6B-4385-A466-B3FBD0B77EF1}" type="pres">
      <dgm:prSet presAssocID="{1CA158CE-18FE-40E4-9ECD-9069015AEC04}" presName="sibSpaceThree" presStyleCnt="0"/>
      <dgm:spPr/>
    </dgm:pt>
    <dgm:pt modelId="{7EB55313-61C1-46FF-84AB-8D33CDDF97BA}" type="pres">
      <dgm:prSet presAssocID="{7BB0370B-B163-4FCF-937A-DC22E1251386}" presName="vertThree" presStyleCnt="0"/>
      <dgm:spPr/>
    </dgm:pt>
    <dgm:pt modelId="{8DE3241F-5107-48B5-BB79-4A1F77DC3904}" type="pres">
      <dgm:prSet presAssocID="{7BB0370B-B163-4FCF-937A-DC22E1251386}" presName="txThree" presStyleLbl="node3" presStyleIdx="2" presStyleCnt="6">
        <dgm:presLayoutVars>
          <dgm:chPref val="3"/>
        </dgm:presLayoutVars>
      </dgm:prSet>
      <dgm:spPr>
        <a:prstGeom prst="roundRect">
          <a:avLst>
            <a:gd name="adj" fmla="val 10000"/>
          </a:avLst>
        </a:prstGeom>
      </dgm:spPr>
      <dgm:t>
        <a:bodyPr/>
        <a:lstStyle/>
        <a:p>
          <a:endParaRPr lang="en-US"/>
        </a:p>
      </dgm:t>
    </dgm:pt>
    <dgm:pt modelId="{BA8ED27C-FC94-4450-AA9F-6D7F246815AA}" type="pres">
      <dgm:prSet presAssocID="{7BB0370B-B163-4FCF-937A-DC22E1251386}" presName="horzThree" presStyleCnt="0"/>
      <dgm:spPr/>
    </dgm:pt>
    <dgm:pt modelId="{8EB2F14A-07EB-440E-8DD1-9D414A125B8C}" type="pres">
      <dgm:prSet presAssocID="{61E36F13-1652-4BE7-9ACC-00856B6A827E}" presName="sibSpaceTwo" presStyleCnt="0"/>
      <dgm:spPr/>
    </dgm:pt>
    <dgm:pt modelId="{CE137A91-2CCA-4771-B343-40FB441E7602}" type="pres">
      <dgm:prSet presAssocID="{E8C4CC70-AAA2-46CE-A5C9-CFB563AAC758}" presName="vertTwo" presStyleCnt="0"/>
      <dgm:spPr/>
    </dgm:pt>
    <dgm:pt modelId="{D117FF0D-0BA4-46D8-A23C-69B8C5D30D90}" type="pres">
      <dgm:prSet presAssocID="{E8C4CC70-AAA2-46CE-A5C9-CFB563AAC758}" presName="txTwo" presStyleLbl="node2" presStyleIdx="1" presStyleCnt="2" custScaleY="140064">
        <dgm:presLayoutVars>
          <dgm:chPref val="3"/>
        </dgm:presLayoutVars>
      </dgm:prSet>
      <dgm:spPr>
        <a:prstGeom prst="roundRect">
          <a:avLst>
            <a:gd name="adj" fmla="val 10000"/>
          </a:avLst>
        </a:prstGeom>
      </dgm:spPr>
      <dgm:t>
        <a:bodyPr/>
        <a:lstStyle/>
        <a:p>
          <a:endParaRPr lang="en-US"/>
        </a:p>
      </dgm:t>
    </dgm:pt>
    <dgm:pt modelId="{2C5A21AC-282C-4867-BA41-E26C2B995B7E}" type="pres">
      <dgm:prSet presAssocID="{E8C4CC70-AAA2-46CE-A5C9-CFB563AAC758}" presName="parTransTwo" presStyleCnt="0"/>
      <dgm:spPr/>
    </dgm:pt>
    <dgm:pt modelId="{271359F7-7D76-4346-8534-84164A419F51}" type="pres">
      <dgm:prSet presAssocID="{E8C4CC70-AAA2-46CE-A5C9-CFB563AAC758}" presName="horzTwo" presStyleCnt="0"/>
      <dgm:spPr/>
    </dgm:pt>
    <dgm:pt modelId="{38E65C99-206E-4136-9877-4550407C0A32}" type="pres">
      <dgm:prSet presAssocID="{C04C4DDA-4B6B-4CE7-B337-D386A221E327}" presName="vertThree" presStyleCnt="0"/>
      <dgm:spPr/>
    </dgm:pt>
    <dgm:pt modelId="{4504AB21-745F-4214-997D-6557D434521E}" type="pres">
      <dgm:prSet presAssocID="{C04C4DDA-4B6B-4CE7-B337-D386A221E327}" presName="txThree" presStyleLbl="node3" presStyleIdx="3" presStyleCnt="6">
        <dgm:presLayoutVars>
          <dgm:chPref val="3"/>
        </dgm:presLayoutVars>
      </dgm:prSet>
      <dgm:spPr>
        <a:prstGeom prst="roundRect">
          <a:avLst>
            <a:gd name="adj" fmla="val 10000"/>
          </a:avLst>
        </a:prstGeom>
      </dgm:spPr>
      <dgm:t>
        <a:bodyPr/>
        <a:lstStyle/>
        <a:p>
          <a:endParaRPr lang="en-US"/>
        </a:p>
      </dgm:t>
    </dgm:pt>
    <dgm:pt modelId="{748255F1-BDF2-457A-9189-03F8E3301525}" type="pres">
      <dgm:prSet presAssocID="{C04C4DDA-4B6B-4CE7-B337-D386A221E327}" presName="horzThree" presStyleCnt="0"/>
      <dgm:spPr/>
    </dgm:pt>
    <dgm:pt modelId="{AE304E61-B2DB-4D48-AEF8-971D052A752F}" type="pres">
      <dgm:prSet presAssocID="{004277DA-C57F-4F34-A37E-1831DA40C24A}" presName="sibSpaceThree" presStyleCnt="0"/>
      <dgm:spPr/>
    </dgm:pt>
    <dgm:pt modelId="{436E48F9-A458-47B0-89B3-84E3EF802AF8}" type="pres">
      <dgm:prSet presAssocID="{8919648E-206F-4963-8027-05012EE553A5}" presName="vertThree" presStyleCnt="0"/>
      <dgm:spPr/>
    </dgm:pt>
    <dgm:pt modelId="{DF0506DF-DFD4-47C9-BFEB-1AA7465C4A01}" type="pres">
      <dgm:prSet presAssocID="{8919648E-206F-4963-8027-05012EE553A5}" presName="txThree" presStyleLbl="node3" presStyleIdx="4" presStyleCnt="6">
        <dgm:presLayoutVars>
          <dgm:chPref val="3"/>
        </dgm:presLayoutVars>
      </dgm:prSet>
      <dgm:spPr>
        <a:prstGeom prst="roundRect">
          <a:avLst>
            <a:gd name="adj" fmla="val 10000"/>
          </a:avLst>
        </a:prstGeom>
      </dgm:spPr>
      <dgm:t>
        <a:bodyPr/>
        <a:lstStyle/>
        <a:p>
          <a:endParaRPr lang="en-US"/>
        </a:p>
      </dgm:t>
    </dgm:pt>
    <dgm:pt modelId="{F2646C04-D5DB-4B89-9A8D-6C98C15411F1}" type="pres">
      <dgm:prSet presAssocID="{8919648E-206F-4963-8027-05012EE553A5}" presName="horzThree" presStyleCnt="0"/>
      <dgm:spPr/>
    </dgm:pt>
    <dgm:pt modelId="{7AA508B6-C027-471D-ABB4-3C6304640DC2}" type="pres">
      <dgm:prSet presAssocID="{EE3BD0DB-C420-45A9-BAD7-CD9AB8924121}" presName="sibSpaceThree" presStyleCnt="0"/>
      <dgm:spPr/>
    </dgm:pt>
    <dgm:pt modelId="{D2B05EC9-9796-4DCC-8724-A207F840D5B7}" type="pres">
      <dgm:prSet presAssocID="{EE95C0D5-56C0-4088-8BA9-F755376FDC43}" presName="vertThree" presStyleCnt="0"/>
      <dgm:spPr/>
    </dgm:pt>
    <dgm:pt modelId="{66A54BA2-F15E-4275-9869-A1FFA4B027D6}" type="pres">
      <dgm:prSet presAssocID="{EE95C0D5-56C0-4088-8BA9-F755376FDC43}" presName="txThree" presStyleLbl="node3" presStyleIdx="5" presStyleCnt="6">
        <dgm:presLayoutVars>
          <dgm:chPref val="3"/>
        </dgm:presLayoutVars>
      </dgm:prSet>
      <dgm:spPr>
        <a:prstGeom prst="roundRect">
          <a:avLst>
            <a:gd name="adj" fmla="val 10000"/>
          </a:avLst>
        </a:prstGeom>
      </dgm:spPr>
      <dgm:t>
        <a:bodyPr/>
        <a:lstStyle/>
        <a:p>
          <a:endParaRPr lang="en-US"/>
        </a:p>
      </dgm:t>
    </dgm:pt>
    <dgm:pt modelId="{EAD39B75-4AAF-41E8-8758-127ADF6CECD7}" type="pres">
      <dgm:prSet presAssocID="{EE95C0D5-56C0-4088-8BA9-F755376FDC43}" presName="horzThree" presStyleCnt="0"/>
      <dgm:spPr/>
    </dgm:pt>
  </dgm:ptLst>
  <dgm:cxnLst>
    <dgm:cxn modelId="{EE2A388D-3BB9-4735-BBCA-41AD5AE79A82}" srcId="{6C4BD91E-ACCD-40E1-B888-FA4F0E55114B}" destId="{E73B123E-2C59-421D-9D64-C3157A1DC305}" srcOrd="0" destOrd="0" parTransId="{42E34DF3-A860-4CBD-93A1-A5318B6B5F78}" sibTransId="{61E36F13-1652-4BE7-9ACC-00856B6A827E}"/>
    <dgm:cxn modelId="{8E68A961-9FF1-499B-8879-9169CEB81244}" srcId="{E73B123E-2C59-421D-9D64-C3157A1DC305}" destId="{709F4E52-C0A9-4ACE-8925-68AAAFB36E9D}" srcOrd="0" destOrd="0" parTransId="{610AA8DA-EE97-45C0-81E6-5A6A24D03846}" sibTransId="{0EB57D01-6790-40D1-A119-B1B38A2BE002}"/>
    <dgm:cxn modelId="{4BCC05E4-4262-4CE3-A1D7-400CAA814B76}" srcId="{E73B123E-2C59-421D-9D64-C3157A1DC305}" destId="{931EC02A-D574-48FB-B6DB-3EC094F77337}" srcOrd="1" destOrd="0" parTransId="{2D495906-3B40-4B43-9905-3FD5A31B74BF}" sibTransId="{1CA158CE-18FE-40E4-9ECD-9069015AEC04}"/>
    <dgm:cxn modelId="{8202805F-4261-4BA9-A1F8-10DB479EAA41}" srcId="{E8C4CC70-AAA2-46CE-A5C9-CFB563AAC758}" destId="{8919648E-206F-4963-8027-05012EE553A5}" srcOrd="1" destOrd="0" parTransId="{53480C53-D104-4836-9F2C-BD9E0A662DA8}" sibTransId="{EE3BD0DB-C420-45A9-BAD7-CD9AB8924121}"/>
    <dgm:cxn modelId="{36FEF23B-3DFD-4381-AC13-55435D3447E1}" type="presOf" srcId="{8919648E-206F-4963-8027-05012EE553A5}" destId="{DF0506DF-DFD4-47C9-BFEB-1AA7465C4A01}" srcOrd="0" destOrd="0" presId="urn:microsoft.com/office/officeart/2005/8/layout/hierarchy4"/>
    <dgm:cxn modelId="{CF490814-339A-4303-A1FD-441E64CDAC53}" srcId="{E8C4CC70-AAA2-46CE-A5C9-CFB563AAC758}" destId="{EE95C0D5-56C0-4088-8BA9-F755376FDC43}" srcOrd="2" destOrd="0" parTransId="{CFA3AEF4-4D3B-4C72-B0FA-4F143ECC7666}" sibTransId="{3BE9F9B7-A8DB-47F9-8C6B-18B009821019}"/>
    <dgm:cxn modelId="{7A2762C4-72DE-47B5-AB07-02144B726E41}" srcId="{E73B123E-2C59-421D-9D64-C3157A1DC305}" destId="{7BB0370B-B163-4FCF-937A-DC22E1251386}" srcOrd="2" destOrd="0" parTransId="{278C86D1-6E5D-440F-8478-B6BCFE4110E3}" sibTransId="{AC19318E-1331-4364-8C63-59F2C0C465B2}"/>
    <dgm:cxn modelId="{BAD9C093-AA5B-436B-88FC-332445F1EE6D}" type="presOf" srcId="{6C4BD91E-ACCD-40E1-B888-FA4F0E55114B}" destId="{31A26F65-4BB8-43B2-BA66-83E561A2B99E}" srcOrd="0" destOrd="0" presId="urn:microsoft.com/office/officeart/2005/8/layout/hierarchy4"/>
    <dgm:cxn modelId="{983D22DE-F775-4A86-9A78-52C8E5A7DED9}" type="presOf" srcId="{931EC02A-D574-48FB-B6DB-3EC094F77337}" destId="{9E2B1DB1-3C76-4AB8-82E3-79C2BAC9B7A6}" srcOrd="0" destOrd="0" presId="urn:microsoft.com/office/officeart/2005/8/layout/hierarchy4"/>
    <dgm:cxn modelId="{605A7BC3-BB95-43BC-9DD3-AB102C85776E}" srcId="{E8C4CC70-AAA2-46CE-A5C9-CFB563AAC758}" destId="{C04C4DDA-4B6B-4CE7-B337-D386A221E327}" srcOrd="0" destOrd="0" parTransId="{34ECC0D7-30CF-4E1D-A512-C7FD42A9009E}" sibTransId="{004277DA-C57F-4F34-A37E-1831DA40C24A}"/>
    <dgm:cxn modelId="{DD1AF21F-7F98-4969-941D-6D57ED299E1C}" srcId="{6C4BD91E-ACCD-40E1-B888-FA4F0E55114B}" destId="{E8C4CC70-AAA2-46CE-A5C9-CFB563AAC758}" srcOrd="1" destOrd="0" parTransId="{79DC8706-BAA5-4EB3-AC26-A7DF374B3C36}" sibTransId="{C222B0C3-B194-4CB2-AA45-96D3F819703B}"/>
    <dgm:cxn modelId="{5AB45DEC-279D-4929-8CEF-B2A6521FCC31}" type="presOf" srcId="{E73B123E-2C59-421D-9D64-C3157A1DC305}" destId="{EA881954-D708-49E6-B58A-94C821C1BECD}" srcOrd="0" destOrd="0" presId="urn:microsoft.com/office/officeart/2005/8/layout/hierarchy4"/>
    <dgm:cxn modelId="{8DA0A42A-A11B-434A-B0B4-EBA35A66789F}" type="presOf" srcId="{6BBFA010-5733-4B62-B73F-79067888BE23}" destId="{FFB2188A-F5D0-4403-AE0A-35F29ADEDC7F}" srcOrd="0" destOrd="0" presId="urn:microsoft.com/office/officeart/2005/8/layout/hierarchy4"/>
    <dgm:cxn modelId="{3E2BFF44-6E99-44AB-AD13-82EDBFB5D81B}" type="presOf" srcId="{EE95C0D5-56C0-4088-8BA9-F755376FDC43}" destId="{66A54BA2-F15E-4275-9869-A1FFA4B027D6}" srcOrd="0" destOrd="0" presId="urn:microsoft.com/office/officeart/2005/8/layout/hierarchy4"/>
    <dgm:cxn modelId="{DC9688F9-DC5B-464F-B95E-EA4B1ADDF4ED}" type="presOf" srcId="{C04C4DDA-4B6B-4CE7-B337-D386A221E327}" destId="{4504AB21-745F-4214-997D-6557D434521E}" srcOrd="0" destOrd="0" presId="urn:microsoft.com/office/officeart/2005/8/layout/hierarchy4"/>
    <dgm:cxn modelId="{E3F5F9ED-0476-43E9-B17F-DD3CB3EC30D9}" type="presOf" srcId="{E8C4CC70-AAA2-46CE-A5C9-CFB563AAC758}" destId="{D117FF0D-0BA4-46D8-A23C-69B8C5D30D90}" srcOrd="0" destOrd="0" presId="urn:microsoft.com/office/officeart/2005/8/layout/hierarchy4"/>
    <dgm:cxn modelId="{B93AC006-0181-4E2C-9879-17E1A46A428E}" type="presOf" srcId="{7BB0370B-B163-4FCF-937A-DC22E1251386}" destId="{8DE3241F-5107-48B5-BB79-4A1F77DC3904}" srcOrd="0" destOrd="0" presId="urn:microsoft.com/office/officeart/2005/8/layout/hierarchy4"/>
    <dgm:cxn modelId="{650CD046-004A-46D1-834A-30C2E5CE13BC}" srcId="{6BBFA010-5733-4B62-B73F-79067888BE23}" destId="{6C4BD91E-ACCD-40E1-B888-FA4F0E55114B}" srcOrd="0" destOrd="0" parTransId="{09804760-2BC0-43B5-B641-DD1079593417}" sibTransId="{B7E2DBDD-2B25-430E-9406-00E5E38ECE60}"/>
    <dgm:cxn modelId="{B73A27F3-9CAF-4D27-A59F-DDB76418DD72}" type="presOf" srcId="{709F4E52-C0A9-4ACE-8925-68AAAFB36E9D}" destId="{AA30F0C2-FEE2-49F8-8448-78976E879F7C}" srcOrd="0" destOrd="0" presId="urn:microsoft.com/office/officeart/2005/8/layout/hierarchy4"/>
    <dgm:cxn modelId="{115F6F45-3F6D-4FF1-A50C-BBE3C24E454B}" type="presParOf" srcId="{FFB2188A-F5D0-4403-AE0A-35F29ADEDC7F}" destId="{338F7EEA-280E-452C-A8FD-54847BF55DBF}" srcOrd="0" destOrd="0" presId="urn:microsoft.com/office/officeart/2005/8/layout/hierarchy4"/>
    <dgm:cxn modelId="{D2CC4362-27F3-4598-B3F1-2EC28FB18306}" type="presParOf" srcId="{338F7EEA-280E-452C-A8FD-54847BF55DBF}" destId="{31A26F65-4BB8-43B2-BA66-83E561A2B99E}" srcOrd="0" destOrd="0" presId="urn:microsoft.com/office/officeart/2005/8/layout/hierarchy4"/>
    <dgm:cxn modelId="{C621FA14-FD12-48AE-889E-18A9E55D35B5}" type="presParOf" srcId="{338F7EEA-280E-452C-A8FD-54847BF55DBF}" destId="{5AA8BFDF-4B55-46D9-B557-D676459C104F}" srcOrd="1" destOrd="0" presId="urn:microsoft.com/office/officeart/2005/8/layout/hierarchy4"/>
    <dgm:cxn modelId="{1AE17235-3095-4398-92D8-E1D0C596B864}" type="presParOf" srcId="{338F7EEA-280E-452C-A8FD-54847BF55DBF}" destId="{1A37FB1E-BD61-4558-A44E-0D0E98AA17C8}" srcOrd="2" destOrd="0" presId="urn:microsoft.com/office/officeart/2005/8/layout/hierarchy4"/>
    <dgm:cxn modelId="{23E06BE8-99DE-464C-8F2A-56F4F3352369}" type="presParOf" srcId="{1A37FB1E-BD61-4558-A44E-0D0E98AA17C8}" destId="{E16C0F69-D0E6-41BB-8DC2-B34187275EAC}" srcOrd="0" destOrd="0" presId="urn:microsoft.com/office/officeart/2005/8/layout/hierarchy4"/>
    <dgm:cxn modelId="{8D2CC2C5-1A69-4F0A-8849-A39C6B0B0939}" type="presParOf" srcId="{E16C0F69-D0E6-41BB-8DC2-B34187275EAC}" destId="{EA881954-D708-49E6-B58A-94C821C1BECD}" srcOrd="0" destOrd="0" presId="urn:microsoft.com/office/officeart/2005/8/layout/hierarchy4"/>
    <dgm:cxn modelId="{97CEF5B0-F727-44DF-B255-065DCB880272}" type="presParOf" srcId="{E16C0F69-D0E6-41BB-8DC2-B34187275EAC}" destId="{53AA4F98-3204-47CE-BEA8-3D8F93065091}" srcOrd="1" destOrd="0" presId="urn:microsoft.com/office/officeart/2005/8/layout/hierarchy4"/>
    <dgm:cxn modelId="{980A05EB-7208-4B8A-8594-26C084E5E2EA}" type="presParOf" srcId="{E16C0F69-D0E6-41BB-8DC2-B34187275EAC}" destId="{ECFA3889-FDBD-4ACC-92F7-7F7388E035B8}" srcOrd="2" destOrd="0" presId="urn:microsoft.com/office/officeart/2005/8/layout/hierarchy4"/>
    <dgm:cxn modelId="{0D9CD2F4-F748-4211-9CE4-9B4AF9DD6DC8}" type="presParOf" srcId="{ECFA3889-FDBD-4ACC-92F7-7F7388E035B8}" destId="{FCBDF44A-7B62-48DA-B9AD-49CAC11A66F8}" srcOrd="0" destOrd="0" presId="urn:microsoft.com/office/officeart/2005/8/layout/hierarchy4"/>
    <dgm:cxn modelId="{84DF5E7D-D47D-430B-8A48-4439AE65B178}" type="presParOf" srcId="{FCBDF44A-7B62-48DA-B9AD-49CAC11A66F8}" destId="{AA30F0C2-FEE2-49F8-8448-78976E879F7C}" srcOrd="0" destOrd="0" presId="urn:microsoft.com/office/officeart/2005/8/layout/hierarchy4"/>
    <dgm:cxn modelId="{11B16068-3122-4FFC-B18B-8CDF8E0732CE}" type="presParOf" srcId="{FCBDF44A-7B62-48DA-B9AD-49CAC11A66F8}" destId="{3DD6A70C-D52D-40F7-9241-48FBC3CBC377}" srcOrd="1" destOrd="0" presId="urn:microsoft.com/office/officeart/2005/8/layout/hierarchy4"/>
    <dgm:cxn modelId="{32BE617D-10D4-423F-9A4A-D7CC2E85E008}" type="presParOf" srcId="{ECFA3889-FDBD-4ACC-92F7-7F7388E035B8}" destId="{52240FD3-E828-4774-A1DB-0EB08F2B9C44}" srcOrd="1" destOrd="0" presId="urn:microsoft.com/office/officeart/2005/8/layout/hierarchy4"/>
    <dgm:cxn modelId="{93D45153-E169-4874-8440-FD091743CF7B}" type="presParOf" srcId="{ECFA3889-FDBD-4ACC-92F7-7F7388E035B8}" destId="{5E0DB62B-DDC1-472B-912C-AAE5283AC813}" srcOrd="2" destOrd="0" presId="urn:microsoft.com/office/officeart/2005/8/layout/hierarchy4"/>
    <dgm:cxn modelId="{72E55BDD-DCD0-4A19-B657-341E8D43B7B7}" type="presParOf" srcId="{5E0DB62B-DDC1-472B-912C-AAE5283AC813}" destId="{9E2B1DB1-3C76-4AB8-82E3-79C2BAC9B7A6}" srcOrd="0" destOrd="0" presId="urn:microsoft.com/office/officeart/2005/8/layout/hierarchy4"/>
    <dgm:cxn modelId="{D3C3933E-AD77-40CD-B54D-9DB0399D18B1}" type="presParOf" srcId="{5E0DB62B-DDC1-472B-912C-AAE5283AC813}" destId="{13B90FAA-E0CE-44CA-B4C3-8216E12E78C9}" srcOrd="1" destOrd="0" presId="urn:microsoft.com/office/officeart/2005/8/layout/hierarchy4"/>
    <dgm:cxn modelId="{E9CD1545-1CAF-4F8D-B1E6-7E032BC70995}" type="presParOf" srcId="{ECFA3889-FDBD-4ACC-92F7-7F7388E035B8}" destId="{E877439E-8C6B-4385-A466-B3FBD0B77EF1}" srcOrd="3" destOrd="0" presId="urn:microsoft.com/office/officeart/2005/8/layout/hierarchy4"/>
    <dgm:cxn modelId="{3747405A-2198-4FF6-9DC4-CCF648EADEAA}" type="presParOf" srcId="{ECFA3889-FDBD-4ACC-92F7-7F7388E035B8}" destId="{7EB55313-61C1-46FF-84AB-8D33CDDF97BA}" srcOrd="4" destOrd="0" presId="urn:microsoft.com/office/officeart/2005/8/layout/hierarchy4"/>
    <dgm:cxn modelId="{0B3539E0-AF90-4E14-9A4F-2E73536FA7B8}" type="presParOf" srcId="{7EB55313-61C1-46FF-84AB-8D33CDDF97BA}" destId="{8DE3241F-5107-48B5-BB79-4A1F77DC3904}" srcOrd="0" destOrd="0" presId="urn:microsoft.com/office/officeart/2005/8/layout/hierarchy4"/>
    <dgm:cxn modelId="{7CE8950C-20A9-46D6-8DAA-D686D1D0672B}" type="presParOf" srcId="{7EB55313-61C1-46FF-84AB-8D33CDDF97BA}" destId="{BA8ED27C-FC94-4450-AA9F-6D7F246815AA}" srcOrd="1" destOrd="0" presId="urn:microsoft.com/office/officeart/2005/8/layout/hierarchy4"/>
    <dgm:cxn modelId="{A9FAA43C-CFB8-4B92-AFF6-639491E0F295}" type="presParOf" srcId="{1A37FB1E-BD61-4558-A44E-0D0E98AA17C8}" destId="{8EB2F14A-07EB-440E-8DD1-9D414A125B8C}" srcOrd="1" destOrd="0" presId="urn:microsoft.com/office/officeart/2005/8/layout/hierarchy4"/>
    <dgm:cxn modelId="{D91AD7A7-F211-4A29-8235-DBD63E68ED7B}" type="presParOf" srcId="{1A37FB1E-BD61-4558-A44E-0D0E98AA17C8}" destId="{CE137A91-2CCA-4771-B343-40FB441E7602}" srcOrd="2" destOrd="0" presId="urn:microsoft.com/office/officeart/2005/8/layout/hierarchy4"/>
    <dgm:cxn modelId="{853D9857-C1FE-40F2-8978-719CB4A4574E}" type="presParOf" srcId="{CE137A91-2CCA-4771-B343-40FB441E7602}" destId="{D117FF0D-0BA4-46D8-A23C-69B8C5D30D90}" srcOrd="0" destOrd="0" presId="urn:microsoft.com/office/officeart/2005/8/layout/hierarchy4"/>
    <dgm:cxn modelId="{2BD6E62C-F624-4C72-A011-05234B1A3210}" type="presParOf" srcId="{CE137A91-2CCA-4771-B343-40FB441E7602}" destId="{2C5A21AC-282C-4867-BA41-E26C2B995B7E}" srcOrd="1" destOrd="0" presId="urn:microsoft.com/office/officeart/2005/8/layout/hierarchy4"/>
    <dgm:cxn modelId="{AD2E97B1-2D93-4EFC-8E96-80062EB14A36}" type="presParOf" srcId="{CE137A91-2CCA-4771-B343-40FB441E7602}" destId="{271359F7-7D76-4346-8534-84164A419F51}" srcOrd="2" destOrd="0" presId="urn:microsoft.com/office/officeart/2005/8/layout/hierarchy4"/>
    <dgm:cxn modelId="{CEBF8E39-795C-406E-A758-5FEEF51F5A23}" type="presParOf" srcId="{271359F7-7D76-4346-8534-84164A419F51}" destId="{38E65C99-206E-4136-9877-4550407C0A32}" srcOrd="0" destOrd="0" presId="urn:microsoft.com/office/officeart/2005/8/layout/hierarchy4"/>
    <dgm:cxn modelId="{EE936582-D5DE-4695-9E5B-18A0E1EC8097}" type="presParOf" srcId="{38E65C99-206E-4136-9877-4550407C0A32}" destId="{4504AB21-745F-4214-997D-6557D434521E}" srcOrd="0" destOrd="0" presId="urn:microsoft.com/office/officeart/2005/8/layout/hierarchy4"/>
    <dgm:cxn modelId="{A5C97064-1543-42FF-8BD0-0DE9B9BFA7B6}" type="presParOf" srcId="{38E65C99-206E-4136-9877-4550407C0A32}" destId="{748255F1-BDF2-457A-9189-03F8E3301525}" srcOrd="1" destOrd="0" presId="urn:microsoft.com/office/officeart/2005/8/layout/hierarchy4"/>
    <dgm:cxn modelId="{76944A1C-3EA3-4B1A-8AE3-9091CFFB4D05}" type="presParOf" srcId="{271359F7-7D76-4346-8534-84164A419F51}" destId="{AE304E61-B2DB-4D48-AEF8-971D052A752F}" srcOrd="1" destOrd="0" presId="urn:microsoft.com/office/officeart/2005/8/layout/hierarchy4"/>
    <dgm:cxn modelId="{DD4BF9FD-C2FD-4FF0-A7BF-60163FBA0077}" type="presParOf" srcId="{271359F7-7D76-4346-8534-84164A419F51}" destId="{436E48F9-A458-47B0-89B3-84E3EF802AF8}" srcOrd="2" destOrd="0" presId="urn:microsoft.com/office/officeart/2005/8/layout/hierarchy4"/>
    <dgm:cxn modelId="{42EA880F-4DC1-494F-97B6-A7EDA911018C}" type="presParOf" srcId="{436E48F9-A458-47B0-89B3-84E3EF802AF8}" destId="{DF0506DF-DFD4-47C9-BFEB-1AA7465C4A01}" srcOrd="0" destOrd="0" presId="urn:microsoft.com/office/officeart/2005/8/layout/hierarchy4"/>
    <dgm:cxn modelId="{A3C2D3BF-97A2-4EF1-9F5A-76413D464E2D}" type="presParOf" srcId="{436E48F9-A458-47B0-89B3-84E3EF802AF8}" destId="{F2646C04-D5DB-4B89-9A8D-6C98C15411F1}" srcOrd="1" destOrd="0" presId="urn:microsoft.com/office/officeart/2005/8/layout/hierarchy4"/>
    <dgm:cxn modelId="{AC7FEA1B-9475-40BF-AA0D-F6678D6A73DC}" type="presParOf" srcId="{271359F7-7D76-4346-8534-84164A419F51}" destId="{7AA508B6-C027-471D-ABB4-3C6304640DC2}" srcOrd="3" destOrd="0" presId="urn:microsoft.com/office/officeart/2005/8/layout/hierarchy4"/>
    <dgm:cxn modelId="{5EE418D2-BA70-452C-932B-89B4B4DDD9D4}" type="presParOf" srcId="{271359F7-7D76-4346-8534-84164A419F51}" destId="{D2B05EC9-9796-4DCC-8724-A207F840D5B7}" srcOrd="4" destOrd="0" presId="urn:microsoft.com/office/officeart/2005/8/layout/hierarchy4"/>
    <dgm:cxn modelId="{7B3C086C-9933-47A4-9CED-122495748632}" type="presParOf" srcId="{D2B05EC9-9796-4DCC-8724-A207F840D5B7}" destId="{66A54BA2-F15E-4275-9869-A1FFA4B027D6}" srcOrd="0" destOrd="0" presId="urn:microsoft.com/office/officeart/2005/8/layout/hierarchy4"/>
    <dgm:cxn modelId="{48A3A502-57E8-462D-8688-F2365226E3D7}" type="presParOf" srcId="{D2B05EC9-9796-4DCC-8724-A207F840D5B7}" destId="{EAD39B75-4AAF-41E8-8758-127ADF6CECD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26F65-4BB8-43B2-BA66-83E561A2B99E}">
      <dsp:nvSpPr>
        <dsp:cNvPr id="0" name=""/>
        <dsp:cNvSpPr/>
      </dsp:nvSpPr>
      <dsp:spPr>
        <a:xfrm>
          <a:off x="985" y="290"/>
          <a:ext cx="8583757" cy="1386364"/>
        </a:xfrm>
        <a:prstGeom prst="roundRect">
          <a:avLst>
            <a:gd name="adj" fmla="val 10000"/>
          </a:avLst>
        </a:prstGeom>
        <a:solidFill>
          <a:srgbClr val="FFFFFF"/>
        </a:solidFill>
        <a:ln w="25400" cap="flat" cmpd="sng" algn="ctr">
          <a:solidFill>
            <a:srgbClr val="FFFFFF">
              <a:shade val="50000"/>
            </a:srgb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lt-LT" sz="2200" b="1" kern="1200" dirty="0" smtClean="0">
              <a:solidFill>
                <a:schemeClr val="bg1">
                  <a:lumMod val="50000"/>
                </a:schemeClr>
              </a:solidFill>
              <a:latin typeface="Open Sans"/>
              <a:ea typeface="+mn-ea"/>
              <a:cs typeface="+mn-cs"/>
            </a:rPr>
            <a:t>„ADWORDS“ PASKYRA</a:t>
          </a:r>
        </a:p>
        <a:p>
          <a:pPr lvl="0" algn="ctr" defTabSz="977900">
            <a:lnSpc>
              <a:spcPct val="90000"/>
            </a:lnSpc>
            <a:spcBef>
              <a:spcPct val="0"/>
            </a:spcBef>
            <a:spcAft>
              <a:spcPct val="35000"/>
            </a:spcAft>
          </a:pPr>
          <a:r>
            <a:rPr lang="lt-LT" sz="2200" kern="1200" dirty="0" smtClean="0">
              <a:solidFill>
                <a:schemeClr val="bg1">
                  <a:lumMod val="50000"/>
                </a:schemeClr>
              </a:solidFill>
              <a:latin typeface="Open Sans"/>
              <a:ea typeface="+mn-ea"/>
              <a:cs typeface="+mn-cs"/>
            </a:rPr>
            <a:t>El. pašto adresas ir slaptažodis</a:t>
          </a:r>
        </a:p>
        <a:p>
          <a:pPr lvl="0" algn="ctr" defTabSz="977900">
            <a:lnSpc>
              <a:spcPct val="90000"/>
            </a:lnSpc>
            <a:spcBef>
              <a:spcPct val="0"/>
            </a:spcBef>
            <a:spcAft>
              <a:spcPct val="35000"/>
            </a:spcAft>
          </a:pPr>
          <a:r>
            <a:rPr lang="lt-LT" sz="2200" kern="1200" dirty="0" smtClean="0">
              <a:solidFill>
                <a:schemeClr val="bg1">
                  <a:lumMod val="50000"/>
                </a:schemeClr>
              </a:solidFill>
              <a:latin typeface="Open Sans"/>
              <a:ea typeface="+mn-ea"/>
              <a:cs typeface="+mn-cs"/>
            </a:rPr>
            <a:t>Mokėjimų nustatymai</a:t>
          </a:r>
          <a:endParaRPr lang="lt-LT" sz="2200" kern="1200" dirty="0">
            <a:solidFill>
              <a:schemeClr val="bg1">
                <a:lumMod val="50000"/>
              </a:schemeClr>
            </a:solidFill>
            <a:latin typeface="Open Sans"/>
            <a:ea typeface="+mn-ea"/>
            <a:cs typeface="+mn-cs"/>
          </a:endParaRPr>
        </a:p>
      </dsp:txBody>
      <dsp:txXfrm>
        <a:off x="41590" y="40895"/>
        <a:ext cx="8502547" cy="1305154"/>
      </dsp:txXfrm>
    </dsp:sp>
    <dsp:sp modelId="{EA881954-D708-49E6-B58A-94C821C1BECD}">
      <dsp:nvSpPr>
        <dsp:cNvPr id="0" name=""/>
        <dsp:cNvSpPr/>
      </dsp:nvSpPr>
      <dsp:spPr>
        <a:xfrm>
          <a:off x="9363" y="1518123"/>
          <a:ext cx="4225948" cy="1840451"/>
        </a:xfrm>
        <a:prstGeom prst="roundRect">
          <a:avLst>
            <a:gd name="adj" fmla="val 10000"/>
          </a:avLst>
        </a:prstGeom>
        <a:solidFill>
          <a:srgbClr val="FFFFFF"/>
        </a:solidFill>
        <a:ln w="25400" cap="flat" cmpd="sng" algn="ctr">
          <a:solidFill>
            <a:srgbClr val="FFFFFF">
              <a:shade val="50000"/>
            </a:srgb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lt-LT" sz="2200" b="1" kern="1200" dirty="0" smtClean="0">
              <a:solidFill>
                <a:schemeClr val="bg1">
                  <a:lumMod val="50000"/>
                </a:schemeClr>
              </a:solidFill>
              <a:latin typeface="Open Sans"/>
              <a:ea typeface="+mn-ea"/>
              <a:cs typeface="+mn-cs"/>
            </a:rPr>
            <a:t>KAMPANIJA</a:t>
          </a:r>
        </a:p>
        <a:p>
          <a:pPr lvl="0" algn="ctr" defTabSz="977900">
            <a:lnSpc>
              <a:spcPct val="90000"/>
            </a:lnSpc>
            <a:spcBef>
              <a:spcPct val="0"/>
            </a:spcBef>
            <a:spcAft>
              <a:spcPct val="35000"/>
            </a:spcAft>
          </a:pPr>
          <a:r>
            <a:rPr lang="lt-LT" sz="2200" kern="1200" dirty="0" smtClean="0">
              <a:solidFill>
                <a:schemeClr val="bg1">
                  <a:lumMod val="50000"/>
                </a:schemeClr>
              </a:solidFill>
              <a:latin typeface="Open Sans"/>
              <a:ea typeface="+mn-ea"/>
              <a:cs typeface="+mn-cs"/>
            </a:rPr>
            <a:t>Dienos biudžetas</a:t>
          </a:r>
        </a:p>
        <a:p>
          <a:pPr lvl="0" algn="ctr" defTabSz="977900">
            <a:lnSpc>
              <a:spcPct val="90000"/>
            </a:lnSpc>
            <a:spcBef>
              <a:spcPct val="0"/>
            </a:spcBef>
            <a:spcAft>
              <a:spcPct val="35000"/>
            </a:spcAft>
          </a:pPr>
          <a:r>
            <a:rPr lang="lt-LT" sz="2200" kern="1200" dirty="0" smtClean="0">
              <a:solidFill>
                <a:schemeClr val="bg1">
                  <a:lumMod val="50000"/>
                </a:schemeClr>
              </a:solidFill>
              <a:latin typeface="Open Sans"/>
              <a:ea typeface="+mn-ea"/>
              <a:cs typeface="+mn-cs"/>
            </a:rPr>
            <a:t>Taikymas pagal vietovę, kalbą</a:t>
          </a:r>
        </a:p>
      </dsp:txBody>
      <dsp:txXfrm>
        <a:off x="63268" y="1572028"/>
        <a:ext cx="4118138" cy="1732641"/>
      </dsp:txXfrm>
    </dsp:sp>
    <dsp:sp modelId="{AA30F0C2-FEE2-49F8-8448-78976E879F7C}">
      <dsp:nvSpPr>
        <dsp:cNvPr id="0" name=""/>
        <dsp:cNvSpPr/>
      </dsp:nvSpPr>
      <dsp:spPr>
        <a:xfrm>
          <a:off x="9363" y="3490043"/>
          <a:ext cx="1370281" cy="1313566"/>
        </a:xfrm>
        <a:prstGeom prst="roundRect">
          <a:avLst>
            <a:gd name="adj" fmla="val 10000"/>
          </a:avLst>
        </a:prstGeom>
        <a:solidFill>
          <a:srgbClr val="FFFFFF"/>
        </a:solidFill>
        <a:ln w="25400" cap="flat" cmpd="sng" algn="ctr">
          <a:solidFill>
            <a:srgbClr val="FFFFFF">
              <a:shade val="50000"/>
            </a:srgb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lt-LT" sz="1400" b="1" kern="1200" dirty="0" smtClean="0">
              <a:solidFill>
                <a:schemeClr val="bg1">
                  <a:lumMod val="50000"/>
                </a:schemeClr>
              </a:solidFill>
              <a:latin typeface="Open Sans"/>
              <a:ea typeface="+mn-ea"/>
              <a:cs typeface="+mn-cs"/>
            </a:rPr>
            <a:t>SKELBIMŲ GRUPĖ</a:t>
          </a:r>
        </a:p>
        <a:p>
          <a:pPr lvl="0" algn="ctr" defTabSz="622300">
            <a:lnSpc>
              <a:spcPct val="90000"/>
            </a:lnSpc>
            <a:spcBef>
              <a:spcPct val="0"/>
            </a:spcBef>
            <a:spcAft>
              <a:spcPct val="35000"/>
            </a:spcAft>
          </a:pPr>
          <a:r>
            <a:rPr lang="lt-LT" sz="1400" kern="1200" dirty="0" smtClean="0">
              <a:solidFill>
                <a:schemeClr val="bg1">
                  <a:lumMod val="50000"/>
                </a:schemeClr>
              </a:solidFill>
              <a:latin typeface="Open Sans"/>
              <a:ea typeface="+mn-ea"/>
              <a:cs typeface="+mn-cs"/>
            </a:rPr>
            <a:t>Raktiniai žodžiai</a:t>
          </a:r>
        </a:p>
        <a:p>
          <a:pPr lvl="0" algn="ctr" defTabSz="622300">
            <a:lnSpc>
              <a:spcPct val="90000"/>
            </a:lnSpc>
            <a:spcBef>
              <a:spcPct val="0"/>
            </a:spcBef>
            <a:spcAft>
              <a:spcPct val="35000"/>
            </a:spcAft>
          </a:pPr>
          <a:r>
            <a:rPr lang="lt-LT" sz="1400" kern="1200" dirty="0" smtClean="0">
              <a:solidFill>
                <a:schemeClr val="bg1">
                  <a:lumMod val="50000"/>
                </a:schemeClr>
              </a:solidFill>
              <a:latin typeface="Open Sans"/>
              <a:ea typeface="+mn-ea"/>
              <a:cs typeface="+mn-cs"/>
            </a:rPr>
            <a:t>Skelbimai</a:t>
          </a:r>
          <a:endParaRPr lang="lt-LT" sz="1400" kern="1200" dirty="0">
            <a:solidFill>
              <a:schemeClr val="bg1">
                <a:lumMod val="50000"/>
              </a:schemeClr>
            </a:solidFill>
            <a:latin typeface="Open Sans"/>
            <a:ea typeface="+mn-ea"/>
            <a:cs typeface="+mn-cs"/>
          </a:endParaRPr>
        </a:p>
      </dsp:txBody>
      <dsp:txXfrm>
        <a:off x="47836" y="3528516"/>
        <a:ext cx="1293335" cy="1236620"/>
      </dsp:txXfrm>
    </dsp:sp>
    <dsp:sp modelId="{9E2B1DB1-3C76-4AB8-82E3-79C2BAC9B7A6}">
      <dsp:nvSpPr>
        <dsp:cNvPr id="0" name=""/>
        <dsp:cNvSpPr/>
      </dsp:nvSpPr>
      <dsp:spPr>
        <a:xfrm>
          <a:off x="1437197" y="3490043"/>
          <a:ext cx="1370281" cy="1313566"/>
        </a:xfrm>
        <a:prstGeom prst="roundRect">
          <a:avLst>
            <a:gd name="adj" fmla="val 10000"/>
          </a:avLst>
        </a:prstGeom>
        <a:solidFill>
          <a:srgbClr val="FFFFFF"/>
        </a:solidFill>
        <a:ln w="25400" cap="flat" cmpd="sng" algn="ctr">
          <a:solidFill>
            <a:srgbClr val="FFFFFF">
              <a:shade val="50000"/>
            </a:srgb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lt-LT" sz="1400" b="1" kern="1200" dirty="0" smtClean="0">
              <a:solidFill>
                <a:schemeClr val="bg1">
                  <a:lumMod val="50000"/>
                </a:schemeClr>
              </a:solidFill>
              <a:latin typeface="Open Sans"/>
              <a:ea typeface="+mn-ea"/>
              <a:cs typeface="+mn-cs"/>
            </a:rPr>
            <a:t>SKELBIMŲ GRUPĖ</a:t>
          </a:r>
        </a:p>
        <a:p>
          <a:pPr lvl="0" algn="ctr" defTabSz="622300">
            <a:lnSpc>
              <a:spcPct val="90000"/>
            </a:lnSpc>
            <a:spcBef>
              <a:spcPct val="0"/>
            </a:spcBef>
            <a:spcAft>
              <a:spcPct val="35000"/>
            </a:spcAft>
          </a:pPr>
          <a:r>
            <a:rPr lang="lt-LT" sz="1400" kern="1200" dirty="0" smtClean="0">
              <a:solidFill>
                <a:schemeClr val="bg1">
                  <a:lumMod val="50000"/>
                </a:schemeClr>
              </a:solidFill>
              <a:latin typeface="Open Sans"/>
              <a:ea typeface="+mn-ea"/>
              <a:cs typeface="+mn-cs"/>
            </a:rPr>
            <a:t>Raktiniai žodžiai</a:t>
          </a:r>
        </a:p>
        <a:p>
          <a:pPr lvl="0" algn="ctr" defTabSz="622300">
            <a:lnSpc>
              <a:spcPct val="90000"/>
            </a:lnSpc>
            <a:spcBef>
              <a:spcPct val="0"/>
            </a:spcBef>
            <a:spcAft>
              <a:spcPct val="35000"/>
            </a:spcAft>
          </a:pPr>
          <a:r>
            <a:rPr lang="lt-LT" sz="1400" kern="1200" dirty="0" smtClean="0">
              <a:solidFill>
                <a:schemeClr val="bg1">
                  <a:lumMod val="50000"/>
                </a:schemeClr>
              </a:solidFill>
              <a:latin typeface="Open Sans"/>
              <a:ea typeface="+mn-ea"/>
              <a:cs typeface="+mn-cs"/>
            </a:rPr>
            <a:t>Skelbimai</a:t>
          </a:r>
          <a:endParaRPr lang="lt-LT" sz="1400" kern="1200" dirty="0">
            <a:solidFill>
              <a:schemeClr val="bg1">
                <a:lumMod val="50000"/>
              </a:schemeClr>
            </a:solidFill>
            <a:latin typeface="Open Sans"/>
            <a:ea typeface="+mn-ea"/>
            <a:cs typeface="+mn-cs"/>
          </a:endParaRPr>
        </a:p>
      </dsp:txBody>
      <dsp:txXfrm>
        <a:off x="1475670" y="3528516"/>
        <a:ext cx="1293335" cy="1236620"/>
      </dsp:txXfrm>
    </dsp:sp>
    <dsp:sp modelId="{8DE3241F-5107-48B5-BB79-4A1F77DC3904}">
      <dsp:nvSpPr>
        <dsp:cNvPr id="0" name=""/>
        <dsp:cNvSpPr/>
      </dsp:nvSpPr>
      <dsp:spPr>
        <a:xfrm>
          <a:off x="2865030" y="3490043"/>
          <a:ext cx="1370281" cy="1313566"/>
        </a:xfrm>
        <a:prstGeom prst="roundRect">
          <a:avLst>
            <a:gd name="adj" fmla="val 10000"/>
          </a:avLst>
        </a:prstGeom>
        <a:solidFill>
          <a:srgbClr val="FFFFFF"/>
        </a:solidFill>
        <a:ln w="25400" cap="flat" cmpd="sng" algn="ctr">
          <a:solidFill>
            <a:srgbClr val="FFFFFF">
              <a:shade val="50000"/>
            </a:srgb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lt-LT" sz="1400" b="1" kern="1200" dirty="0" smtClean="0">
              <a:solidFill>
                <a:schemeClr val="bg1">
                  <a:lumMod val="50000"/>
                </a:schemeClr>
              </a:solidFill>
              <a:latin typeface="Open Sans"/>
              <a:ea typeface="+mn-ea"/>
              <a:cs typeface="+mn-cs"/>
            </a:rPr>
            <a:t>SKELBIMŲ GRUPĖ</a:t>
          </a:r>
        </a:p>
        <a:p>
          <a:pPr lvl="0" algn="ctr" defTabSz="622300">
            <a:lnSpc>
              <a:spcPct val="90000"/>
            </a:lnSpc>
            <a:spcBef>
              <a:spcPct val="0"/>
            </a:spcBef>
            <a:spcAft>
              <a:spcPct val="35000"/>
            </a:spcAft>
          </a:pPr>
          <a:r>
            <a:rPr lang="lt-LT" sz="1400" kern="1200" dirty="0" smtClean="0">
              <a:solidFill>
                <a:schemeClr val="bg1">
                  <a:lumMod val="50000"/>
                </a:schemeClr>
              </a:solidFill>
              <a:latin typeface="Open Sans"/>
              <a:ea typeface="+mn-ea"/>
              <a:cs typeface="+mn-cs"/>
            </a:rPr>
            <a:t>Raktiniai žodžiai</a:t>
          </a:r>
        </a:p>
        <a:p>
          <a:pPr lvl="0" algn="ctr" defTabSz="622300">
            <a:lnSpc>
              <a:spcPct val="90000"/>
            </a:lnSpc>
            <a:spcBef>
              <a:spcPct val="0"/>
            </a:spcBef>
            <a:spcAft>
              <a:spcPct val="35000"/>
            </a:spcAft>
          </a:pPr>
          <a:r>
            <a:rPr lang="lt-LT" sz="1400" kern="1200" dirty="0" smtClean="0">
              <a:solidFill>
                <a:schemeClr val="bg1">
                  <a:lumMod val="50000"/>
                </a:schemeClr>
              </a:solidFill>
              <a:latin typeface="Open Sans"/>
              <a:ea typeface="+mn-ea"/>
              <a:cs typeface="+mn-cs"/>
            </a:rPr>
            <a:t>Skelbimai</a:t>
          </a:r>
          <a:endParaRPr lang="lt-LT" sz="1400" kern="1200" dirty="0">
            <a:solidFill>
              <a:schemeClr val="bg1">
                <a:lumMod val="50000"/>
              </a:schemeClr>
            </a:solidFill>
            <a:latin typeface="Open Sans"/>
            <a:ea typeface="+mn-ea"/>
            <a:cs typeface="+mn-cs"/>
          </a:endParaRPr>
        </a:p>
      </dsp:txBody>
      <dsp:txXfrm>
        <a:off x="2903503" y="3528516"/>
        <a:ext cx="1293335" cy="1236620"/>
      </dsp:txXfrm>
    </dsp:sp>
    <dsp:sp modelId="{D117FF0D-0BA4-46D8-A23C-69B8C5D30D90}">
      <dsp:nvSpPr>
        <dsp:cNvPr id="0" name=""/>
        <dsp:cNvSpPr/>
      </dsp:nvSpPr>
      <dsp:spPr>
        <a:xfrm>
          <a:off x="4350415" y="1518123"/>
          <a:ext cx="4225948" cy="1839833"/>
        </a:xfrm>
        <a:prstGeom prst="roundRect">
          <a:avLst>
            <a:gd name="adj" fmla="val 10000"/>
          </a:avLst>
        </a:prstGeom>
        <a:solidFill>
          <a:srgbClr val="FFFFFF"/>
        </a:solidFill>
        <a:ln w="25400" cap="flat" cmpd="sng" algn="ctr">
          <a:solidFill>
            <a:srgbClr val="FFFFFF">
              <a:shade val="50000"/>
            </a:srgb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lt-LT" sz="2200" b="1" kern="1200" dirty="0" smtClean="0">
              <a:solidFill>
                <a:schemeClr val="bg1">
                  <a:lumMod val="50000"/>
                </a:schemeClr>
              </a:solidFill>
              <a:latin typeface="Open Sans"/>
              <a:ea typeface="+mn-ea"/>
              <a:cs typeface="+mn-cs"/>
            </a:rPr>
            <a:t>KAMPANIJA</a:t>
          </a:r>
        </a:p>
        <a:p>
          <a:pPr lvl="0" algn="ctr" defTabSz="977900">
            <a:lnSpc>
              <a:spcPct val="90000"/>
            </a:lnSpc>
            <a:spcBef>
              <a:spcPct val="0"/>
            </a:spcBef>
            <a:spcAft>
              <a:spcPct val="35000"/>
            </a:spcAft>
          </a:pPr>
          <a:r>
            <a:rPr lang="lt-LT" sz="2200" kern="1200" dirty="0" smtClean="0">
              <a:solidFill>
                <a:schemeClr val="bg1">
                  <a:lumMod val="50000"/>
                </a:schemeClr>
              </a:solidFill>
              <a:latin typeface="Open Sans"/>
              <a:ea typeface="+mn-ea"/>
              <a:cs typeface="+mn-cs"/>
            </a:rPr>
            <a:t>Dienos biudžetas</a:t>
          </a:r>
        </a:p>
        <a:p>
          <a:pPr lvl="0" algn="ctr" defTabSz="977900">
            <a:lnSpc>
              <a:spcPct val="90000"/>
            </a:lnSpc>
            <a:spcBef>
              <a:spcPct val="0"/>
            </a:spcBef>
            <a:spcAft>
              <a:spcPct val="35000"/>
            </a:spcAft>
          </a:pPr>
          <a:r>
            <a:rPr lang="lt-LT" sz="2200" kern="1200" dirty="0" smtClean="0">
              <a:solidFill>
                <a:schemeClr val="bg1">
                  <a:lumMod val="50000"/>
                </a:schemeClr>
              </a:solidFill>
              <a:latin typeface="Open Sans"/>
              <a:ea typeface="+mn-ea"/>
              <a:cs typeface="+mn-cs"/>
            </a:rPr>
            <a:t>Taikymas pagal vietovę, kalbą</a:t>
          </a:r>
        </a:p>
      </dsp:txBody>
      <dsp:txXfrm>
        <a:off x="4404302" y="1572010"/>
        <a:ext cx="4118174" cy="1732059"/>
      </dsp:txXfrm>
    </dsp:sp>
    <dsp:sp modelId="{4504AB21-745F-4214-997D-6557D434521E}">
      <dsp:nvSpPr>
        <dsp:cNvPr id="0" name=""/>
        <dsp:cNvSpPr/>
      </dsp:nvSpPr>
      <dsp:spPr>
        <a:xfrm>
          <a:off x="4350415" y="3489426"/>
          <a:ext cx="1370281" cy="1313566"/>
        </a:xfrm>
        <a:prstGeom prst="roundRect">
          <a:avLst>
            <a:gd name="adj" fmla="val 10000"/>
          </a:avLst>
        </a:prstGeom>
        <a:solidFill>
          <a:srgbClr val="FFFFFF"/>
        </a:solidFill>
        <a:ln w="25400" cap="flat" cmpd="sng" algn="ctr">
          <a:solidFill>
            <a:srgbClr val="FFFFFF">
              <a:shade val="50000"/>
            </a:srgb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lt-LT" sz="1400" b="1" kern="1200" dirty="0" smtClean="0">
              <a:solidFill>
                <a:schemeClr val="bg1">
                  <a:lumMod val="50000"/>
                </a:schemeClr>
              </a:solidFill>
              <a:latin typeface="Open Sans"/>
              <a:ea typeface="+mn-ea"/>
              <a:cs typeface="+mn-cs"/>
            </a:rPr>
            <a:t>SKELBIMŲ GRUPĖ</a:t>
          </a:r>
        </a:p>
        <a:p>
          <a:pPr lvl="0" algn="ctr" defTabSz="622300">
            <a:lnSpc>
              <a:spcPct val="90000"/>
            </a:lnSpc>
            <a:spcBef>
              <a:spcPct val="0"/>
            </a:spcBef>
            <a:spcAft>
              <a:spcPct val="35000"/>
            </a:spcAft>
          </a:pPr>
          <a:r>
            <a:rPr lang="lt-LT" sz="1400" kern="1200" dirty="0" smtClean="0">
              <a:solidFill>
                <a:schemeClr val="bg1">
                  <a:lumMod val="50000"/>
                </a:schemeClr>
              </a:solidFill>
              <a:latin typeface="Open Sans"/>
              <a:ea typeface="+mn-ea"/>
              <a:cs typeface="+mn-cs"/>
            </a:rPr>
            <a:t>Raktiniai žodžiai</a:t>
          </a:r>
        </a:p>
        <a:p>
          <a:pPr lvl="0" algn="ctr" defTabSz="622300">
            <a:lnSpc>
              <a:spcPct val="90000"/>
            </a:lnSpc>
            <a:spcBef>
              <a:spcPct val="0"/>
            </a:spcBef>
            <a:spcAft>
              <a:spcPct val="35000"/>
            </a:spcAft>
          </a:pPr>
          <a:r>
            <a:rPr lang="lt-LT" sz="1400" kern="1200" dirty="0" smtClean="0">
              <a:solidFill>
                <a:schemeClr val="bg1">
                  <a:lumMod val="50000"/>
                </a:schemeClr>
              </a:solidFill>
              <a:latin typeface="Open Sans"/>
              <a:ea typeface="+mn-ea"/>
              <a:cs typeface="+mn-cs"/>
            </a:rPr>
            <a:t>Skelbimai</a:t>
          </a:r>
          <a:endParaRPr lang="lt-LT" sz="1400" kern="1200" dirty="0">
            <a:solidFill>
              <a:schemeClr val="bg1">
                <a:lumMod val="50000"/>
              </a:schemeClr>
            </a:solidFill>
            <a:latin typeface="Open Sans"/>
            <a:ea typeface="+mn-ea"/>
            <a:cs typeface="+mn-cs"/>
          </a:endParaRPr>
        </a:p>
      </dsp:txBody>
      <dsp:txXfrm>
        <a:off x="4388888" y="3527899"/>
        <a:ext cx="1293335" cy="1236620"/>
      </dsp:txXfrm>
    </dsp:sp>
    <dsp:sp modelId="{DF0506DF-DFD4-47C9-BFEB-1AA7465C4A01}">
      <dsp:nvSpPr>
        <dsp:cNvPr id="0" name=""/>
        <dsp:cNvSpPr/>
      </dsp:nvSpPr>
      <dsp:spPr>
        <a:xfrm>
          <a:off x="5778249" y="3489426"/>
          <a:ext cx="1370281" cy="1313566"/>
        </a:xfrm>
        <a:prstGeom prst="roundRect">
          <a:avLst>
            <a:gd name="adj" fmla="val 10000"/>
          </a:avLst>
        </a:prstGeom>
        <a:solidFill>
          <a:srgbClr val="FFFFFF"/>
        </a:solidFill>
        <a:ln w="25400" cap="flat" cmpd="sng" algn="ctr">
          <a:solidFill>
            <a:srgbClr val="FFFFFF">
              <a:shade val="50000"/>
            </a:srgb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lt-LT" sz="1400" b="1" kern="1200" dirty="0" smtClean="0">
              <a:solidFill>
                <a:schemeClr val="bg1">
                  <a:lumMod val="50000"/>
                </a:schemeClr>
              </a:solidFill>
              <a:latin typeface="Open Sans"/>
              <a:ea typeface="+mn-ea"/>
              <a:cs typeface="+mn-cs"/>
            </a:rPr>
            <a:t>SKELBIMŲ GRUPĖ</a:t>
          </a:r>
        </a:p>
        <a:p>
          <a:pPr lvl="0" algn="ctr" defTabSz="622300">
            <a:lnSpc>
              <a:spcPct val="90000"/>
            </a:lnSpc>
            <a:spcBef>
              <a:spcPct val="0"/>
            </a:spcBef>
            <a:spcAft>
              <a:spcPct val="35000"/>
            </a:spcAft>
          </a:pPr>
          <a:r>
            <a:rPr lang="lt-LT" sz="1400" kern="1200" dirty="0" smtClean="0">
              <a:solidFill>
                <a:schemeClr val="bg1">
                  <a:lumMod val="50000"/>
                </a:schemeClr>
              </a:solidFill>
              <a:latin typeface="Open Sans"/>
              <a:ea typeface="+mn-ea"/>
              <a:cs typeface="+mn-cs"/>
            </a:rPr>
            <a:t>Raktiniai žodžiai</a:t>
          </a:r>
        </a:p>
        <a:p>
          <a:pPr lvl="0" algn="ctr" defTabSz="622300">
            <a:lnSpc>
              <a:spcPct val="90000"/>
            </a:lnSpc>
            <a:spcBef>
              <a:spcPct val="0"/>
            </a:spcBef>
            <a:spcAft>
              <a:spcPct val="35000"/>
            </a:spcAft>
          </a:pPr>
          <a:r>
            <a:rPr lang="lt-LT" sz="1400" kern="1200" dirty="0" smtClean="0">
              <a:solidFill>
                <a:schemeClr val="bg1">
                  <a:lumMod val="50000"/>
                </a:schemeClr>
              </a:solidFill>
              <a:latin typeface="Open Sans"/>
              <a:ea typeface="+mn-ea"/>
              <a:cs typeface="+mn-cs"/>
            </a:rPr>
            <a:t>Skelbimai</a:t>
          </a:r>
          <a:endParaRPr lang="lt-LT" sz="1400" kern="1200" dirty="0">
            <a:solidFill>
              <a:schemeClr val="bg1">
                <a:lumMod val="50000"/>
              </a:schemeClr>
            </a:solidFill>
            <a:latin typeface="Open Sans"/>
            <a:ea typeface="+mn-ea"/>
            <a:cs typeface="+mn-cs"/>
          </a:endParaRPr>
        </a:p>
      </dsp:txBody>
      <dsp:txXfrm>
        <a:off x="5816722" y="3527899"/>
        <a:ext cx="1293335" cy="1236620"/>
      </dsp:txXfrm>
    </dsp:sp>
    <dsp:sp modelId="{66A54BA2-F15E-4275-9869-A1FFA4B027D6}">
      <dsp:nvSpPr>
        <dsp:cNvPr id="0" name=""/>
        <dsp:cNvSpPr/>
      </dsp:nvSpPr>
      <dsp:spPr>
        <a:xfrm>
          <a:off x="7206082" y="3489426"/>
          <a:ext cx="1370281" cy="1313566"/>
        </a:xfrm>
        <a:prstGeom prst="roundRect">
          <a:avLst>
            <a:gd name="adj" fmla="val 10000"/>
          </a:avLst>
        </a:prstGeom>
        <a:solidFill>
          <a:srgbClr val="FFFFFF"/>
        </a:solidFill>
        <a:ln w="25400" cap="flat" cmpd="sng" algn="ctr">
          <a:solidFill>
            <a:srgbClr val="FFFFFF">
              <a:shade val="50000"/>
            </a:srgb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lt-LT" sz="1400" b="1" kern="1200" dirty="0" smtClean="0">
              <a:solidFill>
                <a:schemeClr val="bg1">
                  <a:lumMod val="50000"/>
                </a:schemeClr>
              </a:solidFill>
              <a:latin typeface="Open Sans"/>
              <a:ea typeface="+mn-ea"/>
              <a:cs typeface="+mn-cs"/>
            </a:rPr>
            <a:t>SKELBIMŲ GRUPĖ</a:t>
          </a:r>
        </a:p>
        <a:p>
          <a:pPr lvl="0" algn="ctr" defTabSz="622300">
            <a:lnSpc>
              <a:spcPct val="90000"/>
            </a:lnSpc>
            <a:spcBef>
              <a:spcPct val="0"/>
            </a:spcBef>
            <a:spcAft>
              <a:spcPct val="35000"/>
            </a:spcAft>
          </a:pPr>
          <a:r>
            <a:rPr lang="lt-LT" sz="1400" kern="1200" dirty="0" smtClean="0">
              <a:solidFill>
                <a:schemeClr val="bg1">
                  <a:lumMod val="50000"/>
                </a:schemeClr>
              </a:solidFill>
              <a:latin typeface="Open Sans"/>
              <a:ea typeface="+mn-ea"/>
              <a:cs typeface="+mn-cs"/>
            </a:rPr>
            <a:t>Raktiniai žodžiai</a:t>
          </a:r>
        </a:p>
        <a:p>
          <a:pPr lvl="0" algn="ctr" defTabSz="622300">
            <a:lnSpc>
              <a:spcPct val="90000"/>
            </a:lnSpc>
            <a:spcBef>
              <a:spcPct val="0"/>
            </a:spcBef>
            <a:spcAft>
              <a:spcPct val="35000"/>
            </a:spcAft>
          </a:pPr>
          <a:r>
            <a:rPr lang="lt-LT" sz="1400" kern="1200" dirty="0" smtClean="0">
              <a:solidFill>
                <a:schemeClr val="bg1">
                  <a:lumMod val="50000"/>
                </a:schemeClr>
              </a:solidFill>
              <a:latin typeface="Open Sans"/>
              <a:ea typeface="+mn-ea"/>
              <a:cs typeface="+mn-cs"/>
            </a:rPr>
            <a:t>Skelbimai</a:t>
          </a:r>
          <a:endParaRPr lang="lt-LT" sz="1400" kern="1200" dirty="0">
            <a:solidFill>
              <a:schemeClr val="bg1">
                <a:lumMod val="50000"/>
              </a:schemeClr>
            </a:solidFill>
            <a:latin typeface="Open Sans"/>
            <a:ea typeface="+mn-ea"/>
            <a:cs typeface="+mn-cs"/>
          </a:endParaRPr>
        </a:p>
      </dsp:txBody>
      <dsp:txXfrm>
        <a:off x="7244555" y="3527899"/>
        <a:ext cx="1293335" cy="123662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3C7081-8424-4980-B23E-AFD2A457E78F}" type="datetimeFigureOut">
              <a:rPr lang="lt-LT" smtClean="0"/>
              <a:t>2016-01-12</a:t>
            </a:fld>
            <a:endParaRPr lang="lt-L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7FB008-C7DD-4003-A0CC-CD12E47E445C}" type="slidenum">
              <a:rPr lang="lt-LT" smtClean="0"/>
              <a:t>‹#›</a:t>
            </a:fld>
            <a:endParaRPr lang="lt-LT"/>
          </a:p>
        </p:txBody>
      </p:sp>
    </p:spTree>
    <p:extLst>
      <p:ext uri="{BB962C8B-B14F-4D97-AF65-F5344CB8AC3E}">
        <p14:creationId xmlns:p14="http://schemas.microsoft.com/office/powerpoint/2010/main" val="361339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t-LT" dirty="0"/>
          </a:p>
        </p:txBody>
      </p:sp>
      <p:sp>
        <p:nvSpPr>
          <p:cNvPr id="4" name="Slide Number Placeholder 3"/>
          <p:cNvSpPr>
            <a:spLocks noGrp="1"/>
          </p:cNvSpPr>
          <p:nvPr>
            <p:ph type="sldNum" sz="quarter" idx="10"/>
          </p:nvPr>
        </p:nvSpPr>
        <p:spPr/>
        <p:txBody>
          <a:bodyPr/>
          <a:lstStyle/>
          <a:p>
            <a:fld id="{16B84C9D-2EF3-478E-BAD7-EB2B01601D0A}" type="slidenum">
              <a:rPr lang="en-US" smtClean="0"/>
              <a:pPr/>
              <a:t>1</a:t>
            </a:fld>
            <a:endParaRPr lang="en-US"/>
          </a:p>
        </p:txBody>
      </p:sp>
    </p:spTree>
    <p:extLst>
      <p:ext uri="{BB962C8B-B14F-4D97-AF65-F5344CB8AC3E}">
        <p14:creationId xmlns:p14="http://schemas.microsoft.com/office/powerpoint/2010/main" val="3182115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https://support.google.com/adwordspolicy/answer/6008942?hl=lt#con</a:t>
            </a:r>
            <a:endParaRPr lang="lt-LT" dirty="0"/>
          </a:p>
        </p:txBody>
      </p:sp>
      <p:sp>
        <p:nvSpPr>
          <p:cNvPr id="4" name="Slide Number Placeholder 3"/>
          <p:cNvSpPr>
            <a:spLocks noGrp="1"/>
          </p:cNvSpPr>
          <p:nvPr>
            <p:ph type="sldNum" sz="quarter" idx="10"/>
          </p:nvPr>
        </p:nvSpPr>
        <p:spPr/>
        <p:txBody>
          <a:bodyPr/>
          <a:lstStyle/>
          <a:p>
            <a:fld id="{16B84C9D-2EF3-478E-BAD7-EB2B01601D0A}" type="slidenum">
              <a:rPr lang="en-US" smtClean="0"/>
              <a:pPr/>
              <a:t>10</a:t>
            </a:fld>
            <a:endParaRPr lang="lt-LT" dirty="0"/>
          </a:p>
        </p:txBody>
      </p:sp>
    </p:spTree>
    <p:extLst>
      <p:ext uri="{BB962C8B-B14F-4D97-AF65-F5344CB8AC3E}">
        <p14:creationId xmlns:p14="http://schemas.microsoft.com/office/powerpoint/2010/main" val="1757980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16B84C9D-2EF3-478E-BAD7-EB2B01601D0A}" type="slidenum">
              <a:rPr lang="en-US" smtClean="0"/>
              <a:pPr/>
              <a:t>11</a:t>
            </a:fld>
            <a:endParaRPr lang="lt-LT" dirty="0"/>
          </a:p>
        </p:txBody>
      </p:sp>
    </p:spTree>
    <p:extLst>
      <p:ext uri="{BB962C8B-B14F-4D97-AF65-F5344CB8AC3E}">
        <p14:creationId xmlns:p14="http://schemas.microsoft.com/office/powerpoint/2010/main" val="3164113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16B84C9D-2EF3-478E-BAD7-EB2B01601D0A}" type="slidenum">
              <a:rPr lang="en-US" smtClean="0"/>
              <a:pPr/>
              <a:t>12</a:t>
            </a:fld>
            <a:endParaRPr lang="lt-LT" dirty="0"/>
          </a:p>
        </p:txBody>
      </p:sp>
    </p:spTree>
    <p:extLst>
      <p:ext uri="{BB962C8B-B14F-4D97-AF65-F5344CB8AC3E}">
        <p14:creationId xmlns:p14="http://schemas.microsoft.com/office/powerpoint/2010/main" val="2703897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16B84C9D-2EF3-478E-BAD7-EB2B01601D0A}" type="slidenum">
              <a:rPr lang="en-US" smtClean="0"/>
              <a:pPr/>
              <a:t>15</a:t>
            </a:fld>
            <a:endParaRPr lang="lt-LT" dirty="0"/>
          </a:p>
        </p:txBody>
      </p:sp>
    </p:spTree>
    <p:extLst>
      <p:ext uri="{BB962C8B-B14F-4D97-AF65-F5344CB8AC3E}">
        <p14:creationId xmlns:p14="http://schemas.microsoft.com/office/powerpoint/2010/main" val="2738781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16B84C9D-2EF3-478E-BAD7-EB2B01601D0A}" type="slidenum">
              <a:rPr lang="en-US" smtClean="0"/>
              <a:pPr/>
              <a:t>16</a:t>
            </a:fld>
            <a:endParaRPr lang="lt-LT" dirty="0"/>
          </a:p>
        </p:txBody>
      </p:sp>
    </p:spTree>
    <p:extLst>
      <p:ext uri="{BB962C8B-B14F-4D97-AF65-F5344CB8AC3E}">
        <p14:creationId xmlns:p14="http://schemas.microsoft.com/office/powerpoint/2010/main" val="2738781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16B84C9D-2EF3-478E-BAD7-EB2B01601D0A}" type="slidenum">
              <a:rPr lang="en-US" smtClean="0"/>
              <a:pPr/>
              <a:t>17</a:t>
            </a:fld>
            <a:endParaRPr lang="lt-LT" dirty="0"/>
          </a:p>
        </p:txBody>
      </p:sp>
    </p:spTree>
    <p:extLst>
      <p:ext uri="{BB962C8B-B14F-4D97-AF65-F5344CB8AC3E}">
        <p14:creationId xmlns:p14="http://schemas.microsoft.com/office/powerpoint/2010/main" val="2738781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16B84C9D-2EF3-478E-BAD7-EB2B01601D0A}" type="slidenum">
              <a:rPr lang="en-US" smtClean="0"/>
              <a:pPr/>
              <a:t>18</a:t>
            </a:fld>
            <a:endParaRPr lang="lt-LT" dirty="0"/>
          </a:p>
        </p:txBody>
      </p:sp>
    </p:spTree>
    <p:extLst>
      <p:ext uri="{BB962C8B-B14F-4D97-AF65-F5344CB8AC3E}">
        <p14:creationId xmlns:p14="http://schemas.microsoft.com/office/powerpoint/2010/main" val="2738781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16B84C9D-2EF3-478E-BAD7-EB2B01601D0A}" type="slidenum">
              <a:rPr lang="en-US" smtClean="0"/>
              <a:pPr/>
              <a:t>19</a:t>
            </a:fld>
            <a:endParaRPr lang="lt-LT" dirty="0"/>
          </a:p>
        </p:txBody>
      </p:sp>
    </p:spTree>
    <p:extLst>
      <p:ext uri="{BB962C8B-B14F-4D97-AF65-F5344CB8AC3E}">
        <p14:creationId xmlns:p14="http://schemas.microsoft.com/office/powerpoint/2010/main" val="2738781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16B84C9D-2EF3-478E-BAD7-EB2B01601D0A}" type="slidenum">
              <a:rPr lang="en-US" smtClean="0"/>
              <a:pPr/>
              <a:t>20</a:t>
            </a:fld>
            <a:endParaRPr lang="lt-LT" dirty="0"/>
          </a:p>
        </p:txBody>
      </p:sp>
    </p:spTree>
    <p:extLst>
      <p:ext uri="{BB962C8B-B14F-4D97-AF65-F5344CB8AC3E}">
        <p14:creationId xmlns:p14="http://schemas.microsoft.com/office/powerpoint/2010/main" val="2738781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16B84C9D-2EF3-478E-BAD7-EB2B01601D0A}" type="slidenum">
              <a:rPr lang="en-US" smtClean="0"/>
              <a:pPr/>
              <a:t>21</a:t>
            </a:fld>
            <a:endParaRPr lang="lt-LT" dirty="0"/>
          </a:p>
        </p:txBody>
      </p:sp>
    </p:spTree>
    <p:extLst>
      <p:ext uri="{BB962C8B-B14F-4D97-AF65-F5344CB8AC3E}">
        <p14:creationId xmlns:p14="http://schemas.microsoft.com/office/powerpoint/2010/main" val="2738781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https://support.google.com/adwords/answer/2567043?hl=lt</a:t>
            </a:r>
            <a:endParaRPr lang="lt-LT" dirty="0"/>
          </a:p>
        </p:txBody>
      </p:sp>
      <p:sp>
        <p:nvSpPr>
          <p:cNvPr id="4" name="Slide Number Placeholder 3"/>
          <p:cNvSpPr>
            <a:spLocks noGrp="1"/>
          </p:cNvSpPr>
          <p:nvPr>
            <p:ph type="sldNum" sz="quarter" idx="10"/>
          </p:nvPr>
        </p:nvSpPr>
        <p:spPr/>
        <p:txBody>
          <a:bodyPr/>
          <a:lstStyle/>
          <a:p>
            <a:fld id="{16B84C9D-2EF3-478E-BAD7-EB2B01601D0A}" type="slidenum">
              <a:rPr lang="en-US" smtClean="0"/>
              <a:pPr/>
              <a:t>2</a:t>
            </a:fld>
            <a:endParaRPr lang="lt-LT" dirty="0"/>
          </a:p>
        </p:txBody>
      </p:sp>
    </p:spTree>
    <p:extLst>
      <p:ext uri="{BB962C8B-B14F-4D97-AF65-F5344CB8AC3E}">
        <p14:creationId xmlns:p14="http://schemas.microsoft.com/office/powerpoint/2010/main" val="1813686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16B84C9D-2EF3-478E-BAD7-EB2B01601D0A}" type="slidenum">
              <a:rPr lang="en-US" smtClean="0"/>
              <a:pPr/>
              <a:t>22</a:t>
            </a:fld>
            <a:endParaRPr lang="lt-LT" dirty="0"/>
          </a:p>
        </p:txBody>
      </p:sp>
    </p:spTree>
    <p:extLst>
      <p:ext uri="{BB962C8B-B14F-4D97-AF65-F5344CB8AC3E}">
        <p14:creationId xmlns:p14="http://schemas.microsoft.com/office/powerpoint/2010/main" val="2738781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lt-LT" dirty="0" smtClean="0">
              <a:solidFill>
                <a:schemeClr val="bg1">
                  <a:lumMod val="50000"/>
                </a:schemeClr>
              </a:solidFill>
              <a:latin typeface="Open Sans" panose="020B0604020202020204" charset="0"/>
              <a:ea typeface="Open Sans" panose="020B0604020202020204" charset="0"/>
              <a:cs typeface="Open Sans" panose="020B0604020202020204" charset="0"/>
            </a:endParaRPr>
          </a:p>
        </p:txBody>
      </p:sp>
      <p:sp>
        <p:nvSpPr>
          <p:cNvPr id="4" name="Slide Number Placeholder 3"/>
          <p:cNvSpPr>
            <a:spLocks noGrp="1"/>
          </p:cNvSpPr>
          <p:nvPr>
            <p:ph type="sldNum" sz="quarter" idx="10"/>
          </p:nvPr>
        </p:nvSpPr>
        <p:spPr/>
        <p:txBody>
          <a:bodyPr/>
          <a:lstStyle/>
          <a:p>
            <a:fld id="{16B84C9D-2EF3-478E-BAD7-EB2B01601D0A}" type="slidenum">
              <a:rPr lang="en-US" smtClean="0"/>
              <a:pPr/>
              <a:t>28</a:t>
            </a:fld>
            <a:endParaRPr lang="en-US"/>
          </a:p>
        </p:txBody>
      </p:sp>
    </p:spTree>
    <p:extLst>
      <p:ext uri="{BB962C8B-B14F-4D97-AF65-F5344CB8AC3E}">
        <p14:creationId xmlns:p14="http://schemas.microsoft.com/office/powerpoint/2010/main" val="1773629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16B84C9D-2EF3-478E-BAD7-EB2B01601D0A}" type="slidenum">
              <a:rPr lang="en-US" smtClean="0"/>
              <a:pPr/>
              <a:t>3</a:t>
            </a:fld>
            <a:endParaRPr lang="lt-LT" dirty="0"/>
          </a:p>
        </p:txBody>
      </p:sp>
    </p:spTree>
    <p:extLst>
      <p:ext uri="{BB962C8B-B14F-4D97-AF65-F5344CB8AC3E}">
        <p14:creationId xmlns:p14="http://schemas.microsoft.com/office/powerpoint/2010/main" val="1704521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16B84C9D-2EF3-478E-BAD7-EB2B01601D0A}" type="slidenum">
              <a:rPr lang="en-US" smtClean="0"/>
              <a:pPr/>
              <a:t>4</a:t>
            </a:fld>
            <a:endParaRPr lang="lt-LT" dirty="0"/>
          </a:p>
        </p:txBody>
      </p:sp>
    </p:spTree>
    <p:extLst>
      <p:ext uri="{BB962C8B-B14F-4D97-AF65-F5344CB8AC3E}">
        <p14:creationId xmlns:p14="http://schemas.microsoft.com/office/powerpoint/2010/main" val="1008294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16B84C9D-2EF3-478E-BAD7-EB2B01601D0A}" type="slidenum">
              <a:rPr lang="en-US" smtClean="0"/>
              <a:pPr/>
              <a:t>5</a:t>
            </a:fld>
            <a:endParaRPr lang="lt-LT" dirty="0"/>
          </a:p>
        </p:txBody>
      </p:sp>
    </p:spTree>
    <p:extLst>
      <p:ext uri="{BB962C8B-B14F-4D97-AF65-F5344CB8AC3E}">
        <p14:creationId xmlns:p14="http://schemas.microsoft.com/office/powerpoint/2010/main" val="3842216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16B84C9D-2EF3-478E-BAD7-EB2B01601D0A}" type="slidenum">
              <a:rPr lang="en-US" smtClean="0"/>
              <a:pPr/>
              <a:t>6</a:t>
            </a:fld>
            <a:endParaRPr lang="lt-LT" dirty="0"/>
          </a:p>
        </p:txBody>
      </p:sp>
    </p:spTree>
    <p:extLst>
      <p:ext uri="{BB962C8B-B14F-4D97-AF65-F5344CB8AC3E}">
        <p14:creationId xmlns:p14="http://schemas.microsoft.com/office/powerpoint/2010/main" val="3629056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16B84C9D-2EF3-478E-BAD7-EB2B01601D0A}" type="slidenum">
              <a:rPr lang="en-US" smtClean="0"/>
              <a:pPr/>
              <a:t>7</a:t>
            </a:fld>
            <a:endParaRPr lang="lt-LT" dirty="0"/>
          </a:p>
        </p:txBody>
      </p:sp>
    </p:spTree>
    <p:extLst>
      <p:ext uri="{BB962C8B-B14F-4D97-AF65-F5344CB8AC3E}">
        <p14:creationId xmlns:p14="http://schemas.microsoft.com/office/powerpoint/2010/main" val="2935130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16B84C9D-2EF3-478E-BAD7-EB2B01601D0A}" type="slidenum">
              <a:rPr lang="en-US" smtClean="0"/>
              <a:pPr/>
              <a:t>8</a:t>
            </a:fld>
            <a:endParaRPr lang="lt-LT" dirty="0"/>
          </a:p>
        </p:txBody>
      </p:sp>
    </p:spTree>
    <p:extLst>
      <p:ext uri="{BB962C8B-B14F-4D97-AF65-F5344CB8AC3E}">
        <p14:creationId xmlns:p14="http://schemas.microsoft.com/office/powerpoint/2010/main" val="171828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16B84C9D-2EF3-478E-BAD7-EB2B01601D0A}" type="slidenum">
              <a:rPr lang="en-US" smtClean="0"/>
              <a:pPr/>
              <a:t>9</a:t>
            </a:fld>
            <a:endParaRPr lang="lt-LT" dirty="0"/>
          </a:p>
        </p:txBody>
      </p:sp>
    </p:spTree>
    <p:extLst>
      <p:ext uri="{BB962C8B-B14F-4D97-AF65-F5344CB8AC3E}">
        <p14:creationId xmlns:p14="http://schemas.microsoft.com/office/powerpoint/2010/main" val="958920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t-L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t-LT"/>
          </a:p>
        </p:txBody>
      </p:sp>
      <p:sp>
        <p:nvSpPr>
          <p:cNvPr id="4" name="Date Placeholder 3"/>
          <p:cNvSpPr>
            <a:spLocks noGrp="1"/>
          </p:cNvSpPr>
          <p:nvPr>
            <p:ph type="dt" sz="half" idx="10"/>
          </p:nvPr>
        </p:nvSpPr>
        <p:spPr/>
        <p:txBody>
          <a:bodyPr/>
          <a:lstStyle/>
          <a:p>
            <a:fld id="{A4A18138-8B98-4055-AD5C-C0602BF8F2A5}" type="datetimeFigureOut">
              <a:rPr lang="lt-LT" smtClean="0"/>
              <a:t>2016-01-12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374C3A1D-9CF3-433A-B2DD-5D355A70B96B}" type="slidenum">
              <a:rPr lang="lt-LT" smtClean="0"/>
              <a:t>‹#›</a:t>
            </a:fld>
            <a:endParaRPr lang="lt-LT"/>
          </a:p>
        </p:txBody>
      </p:sp>
    </p:spTree>
    <p:extLst>
      <p:ext uri="{BB962C8B-B14F-4D97-AF65-F5344CB8AC3E}">
        <p14:creationId xmlns:p14="http://schemas.microsoft.com/office/powerpoint/2010/main" val="1864925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A4A18138-8B98-4055-AD5C-C0602BF8F2A5}" type="datetimeFigureOut">
              <a:rPr lang="lt-LT" smtClean="0"/>
              <a:t>2016-01-12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374C3A1D-9CF3-433A-B2DD-5D355A70B96B}" type="slidenum">
              <a:rPr lang="lt-LT" smtClean="0"/>
              <a:t>‹#›</a:t>
            </a:fld>
            <a:endParaRPr lang="lt-LT"/>
          </a:p>
        </p:txBody>
      </p:sp>
    </p:spTree>
    <p:extLst>
      <p:ext uri="{BB962C8B-B14F-4D97-AF65-F5344CB8AC3E}">
        <p14:creationId xmlns:p14="http://schemas.microsoft.com/office/powerpoint/2010/main" val="1670071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A4A18138-8B98-4055-AD5C-C0602BF8F2A5}" type="datetimeFigureOut">
              <a:rPr lang="lt-LT" smtClean="0"/>
              <a:t>2016-01-12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374C3A1D-9CF3-433A-B2DD-5D355A70B96B}" type="slidenum">
              <a:rPr lang="lt-LT" smtClean="0"/>
              <a:t>‹#›</a:t>
            </a:fld>
            <a:endParaRPr lang="lt-LT"/>
          </a:p>
        </p:txBody>
      </p:sp>
    </p:spTree>
    <p:extLst>
      <p:ext uri="{BB962C8B-B14F-4D97-AF65-F5344CB8AC3E}">
        <p14:creationId xmlns:p14="http://schemas.microsoft.com/office/powerpoint/2010/main" val="1209287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A4A18138-8B98-4055-AD5C-C0602BF8F2A5}" type="datetimeFigureOut">
              <a:rPr lang="lt-LT" smtClean="0"/>
              <a:t>2016-01-12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374C3A1D-9CF3-433A-B2DD-5D355A70B96B}" type="slidenum">
              <a:rPr lang="lt-LT" smtClean="0"/>
              <a:t>‹#›</a:t>
            </a:fld>
            <a:endParaRPr lang="lt-LT"/>
          </a:p>
        </p:txBody>
      </p:sp>
    </p:spTree>
    <p:extLst>
      <p:ext uri="{BB962C8B-B14F-4D97-AF65-F5344CB8AC3E}">
        <p14:creationId xmlns:p14="http://schemas.microsoft.com/office/powerpoint/2010/main" val="829133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A18138-8B98-4055-AD5C-C0602BF8F2A5}" type="datetimeFigureOut">
              <a:rPr lang="lt-LT" smtClean="0"/>
              <a:t>2016-01-12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374C3A1D-9CF3-433A-B2DD-5D355A70B96B}" type="slidenum">
              <a:rPr lang="lt-LT" smtClean="0"/>
              <a:t>‹#›</a:t>
            </a:fld>
            <a:endParaRPr lang="lt-LT"/>
          </a:p>
        </p:txBody>
      </p:sp>
    </p:spTree>
    <p:extLst>
      <p:ext uri="{BB962C8B-B14F-4D97-AF65-F5344CB8AC3E}">
        <p14:creationId xmlns:p14="http://schemas.microsoft.com/office/powerpoint/2010/main" val="3070101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Date Placeholder 4"/>
          <p:cNvSpPr>
            <a:spLocks noGrp="1"/>
          </p:cNvSpPr>
          <p:nvPr>
            <p:ph type="dt" sz="half" idx="10"/>
          </p:nvPr>
        </p:nvSpPr>
        <p:spPr/>
        <p:txBody>
          <a:bodyPr/>
          <a:lstStyle/>
          <a:p>
            <a:fld id="{A4A18138-8B98-4055-AD5C-C0602BF8F2A5}" type="datetimeFigureOut">
              <a:rPr lang="lt-LT" smtClean="0"/>
              <a:t>2016-01-12</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374C3A1D-9CF3-433A-B2DD-5D355A70B96B}" type="slidenum">
              <a:rPr lang="lt-LT" smtClean="0"/>
              <a:t>‹#›</a:t>
            </a:fld>
            <a:endParaRPr lang="lt-LT"/>
          </a:p>
        </p:txBody>
      </p:sp>
    </p:spTree>
    <p:extLst>
      <p:ext uri="{BB962C8B-B14F-4D97-AF65-F5344CB8AC3E}">
        <p14:creationId xmlns:p14="http://schemas.microsoft.com/office/powerpoint/2010/main" val="1604797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Date Placeholder 6"/>
          <p:cNvSpPr>
            <a:spLocks noGrp="1"/>
          </p:cNvSpPr>
          <p:nvPr>
            <p:ph type="dt" sz="half" idx="10"/>
          </p:nvPr>
        </p:nvSpPr>
        <p:spPr/>
        <p:txBody>
          <a:bodyPr/>
          <a:lstStyle/>
          <a:p>
            <a:fld id="{A4A18138-8B98-4055-AD5C-C0602BF8F2A5}" type="datetimeFigureOut">
              <a:rPr lang="lt-LT" smtClean="0"/>
              <a:t>2016-01-12</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374C3A1D-9CF3-433A-B2DD-5D355A70B96B}" type="slidenum">
              <a:rPr lang="lt-LT" smtClean="0"/>
              <a:t>‹#›</a:t>
            </a:fld>
            <a:endParaRPr lang="lt-LT"/>
          </a:p>
        </p:txBody>
      </p:sp>
    </p:spTree>
    <p:extLst>
      <p:ext uri="{BB962C8B-B14F-4D97-AF65-F5344CB8AC3E}">
        <p14:creationId xmlns:p14="http://schemas.microsoft.com/office/powerpoint/2010/main" val="2044352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Date Placeholder 2"/>
          <p:cNvSpPr>
            <a:spLocks noGrp="1"/>
          </p:cNvSpPr>
          <p:nvPr>
            <p:ph type="dt" sz="half" idx="10"/>
          </p:nvPr>
        </p:nvSpPr>
        <p:spPr/>
        <p:txBody>
          <a:bodyPr/>
          <a:lstStyle/>
          <a:p>
            <a:fld id="{A4A18138-8B98-4055-AD5C-C0602BF8F2A5}" type="datetimeFigureOut">
              <a:rPr lang="lt-LT" smtClean="0"/>
              <a:t>2016-01-12</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374C3A1D-9CF3-433A-B2DD-5D355A70B96B}" type="slidenum">
              <a:rPr lang="lt-LT" smtClean="0"/>
              <a:t>‹#›</a:t>
            </a:fld>
            <a:endParaRPr lang="lt-LT"/>
          </a:p>
        </p:txBody>
      </p:sp>
    </p:spTree>
    <p:extLst>
      <p:ext uri="{BB962C8B-B14F-4D97-AF65-F5344CB8AC3E}">
        <p14:creationId xmlns:p14="http://schemas.microsoft.com/office/powerpoint/2010/main" val="667432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18138-8B98-4055-AD5C-C0602BF8F2A5}" type="datetimeFigureOut">
              <a:rPr lang="lt-LT" smtClean="0"/>
              <a:t>2016-01-12</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374C3A1D-9CF3-433A-B2DD-5D355A70B96B}" type="slidenum">
              <a:rPr lang="lt-LT" smtClean="0"/>
              <a:t>‹#›</a:t>
            </a:fld>
            <a:endParaRPr lang="lt-LT"/>
          </a:p>
        </p:txBody>
      </p:sp>
    </p:spTree>
    <p:extLst>
      <p:ext uri="{BB962C8B-B14F-4D97-AF65-F5344CB8AC3E}">
        <p14:creationId xmlns:p14="http://schemas.microsoft.com/office/powerpoint/2010/main" val="2017564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A18138-8B98-4055-AD5C-C0602BF8F2A5}" type="datetimeFigureOut">
              <a:rPr lang="lt-LT" smtClean="0"/>
              <a:t>2016-01-12</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374C3A1D-9CF3-433A-B2DD-5D355A70B96B}" type="slidenum">
              <a:rPr lang="lt-LT" smtClean="0"/>
              <a:t>‹#›</a:t>
            </a:fld>
            <a:endParaRPr lang="lt-LT"/>
          </a:p>
        </p:txBody>
      </p:sp>
    </p:spTree>
    <p:extLst>
      <p:ext uri="{BB962C8B-B14F-4D97-AF65-F5344CB8AC3E}">
        <p14:creationId xmlns:p14="http://schemas.microsoft.com/office/powerpoint/2010/main" val="2026122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A18138-8B98-4055-AD5C-C0602BF8F2A5}" type="datetimeFigureOut">
              <a:rPr lang="lt-LT" smtClean="0"/>
              <a:t>2016-01-12</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374C3A1D-9CF3-433A-B2DD-5D355A70B96B}" type="slidenum">
              <a:rPr lang="lt-LT" smtClean="0"/>
              <a:t>‹#›</a:t>
            </a:fld>
            <a:endParaRPr lang="lt-LT"/>
          </a:p>
        </p:txBody>
      </p:sp>
    </p:spTree>
    <p:extLst>
      <p:ext uri="{BB962C8B-B14F-4D97-AF65-F5344CB8AC3E}">
        <p14:creationId xmlns:p14="http://schemas.microsoft.com/office/powerpoint/2010/main" val="3418007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5000"/>
            <a:lum/>
          </a:blip>
          <a:srcRect/>
          <a:tile tx="-63500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lt-L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A18138-8B98-4055-AD5C-C0602BF8F2A5}" type="datetimeFigureOut">
              <a:rPr lang="lt-LT" smtClean="0"/>
              <a:t>2016-01-12</a:t>
            </a:fld>
            <a:endParaRPr lang="lt-L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4C3A1D-9CF3-433A-B2DD-5D355A70B96B}" type="slidenum">
              <a:rPr lang="lt-LT" smtClean="0"/>
              <a:t>‹#›</a:t>
            </a:fld>
            <a:endParaRPr lang="lt-LT"/>
          </a:p>
        </p:txBody>
      </p:sp>
    </p:spTree>
    <p:extLst>
      <p:ext uri="{BB962C8B-B14F-4D97-AF65-F5344CB8AC3E}">
        <p14:creationId xmlns:p14="http://schemas.microsoft.com/office/powerpoint/2010/main" val="1074790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mailto:info@digitalacademy.lt"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support.google.com/adwordspolicy/answer/175910"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info@digitalacademy.lt"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manopuslapis.lt/paslaugo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52486"/>
            <a:ext cx="8105522" cy="797680"/>
          </a:xfrm>
        </p:spPr>
        <p:txBody>
          <a:bodyPr>
            <a:normAutofit/>
          </a:bodyPr>
          <a:lstStyle/>
          <a:p>
            <a:pPr algn="l"/>
            <a:r>
              <a:rPr lang="en-US" dirty="0" smtClean="0">
                <a:solidFill>
                  <a:srgbClr val="348FD5"/>
                </a:solidFill>
                <a:latin typeface="Open Sans"/>
                <a:cs typeface="Open Sans"/>
              </a:rPr>
              <a:t>Welcome</a:t>
            </a:r>
            <a:endParaRPr lang="en-US" dirty="0">
              <a:solidFill>
                <a:srgbClr val="348FD5"/>
              </a:solidFill>
              <a:latin typeface="Open Sans"/>
              <a:cs typeface="Open Sans"/>
            </a:endParaRPr>
          </a:p>
        </p:txBody>
      </p:sp>
      <p:sp>
        <p:nvSpPr>
          <p:cNvPr id="3" name="Subtitle 2"/>
          <p:cNvSpPr>
            <a:spLocks noGrp="1"/>
          </p:cNvSpPr>
          <p:nvPr>
            <p:ph type="subTitle" idx="1"/>
          </p:nvPr>
        </p:nvSpPr>
        <p:spPr>
          <a:xfrm>
            <a:off x="685800" y="4041144"/>
            <a:ext cx="6675136" cy="743154"/>
          </a:xfrm>
        </p:spPr>
        <p:txBody>
          <a:bodyPr>
            <a:normAutofit/>
          </a:bodyPr>
          <a:lstStyle/>
          <a:p>
            <a:pPr algn="l"/>
            <a:endParaRPr lang="en-US" sz="2400" dirty="0" smtClean="0">
              <a:latin typeface="Open Sans Semibold"/>
              <a:cs typeface="Open Sans Semibold"/>
            </a:endParaRPr>
          </a:p>
        </p:txBody>
      </p:sp>
      <p:sp>
        <p:nvSpPr>
          <p:cNvPr id="5" name="Subtitle 2"/>
          <p:cNvSpPr txBox="1">
            <a:spLocks/>
          </p:cNvSpPr>
          <p:nvPr/>
        </p:nvSpPr>
        <p:spPr>
          <a:xfrm>
            <a:off x="685800" y="4653672"/>
            <a:ext cx="6675136" cy="116904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lt-LT" sz="1800" dirty="0" smtClean="0">
                <a:latin typeface="Open Sans"/>
                <a:cs typeface="Open Sans"/>
              </a:rPr>
              <a:t>Google Certified Trainer</a:t>
            </a:r>
          </a:p>
        </p:txBody>
      </p:sp>
      <p:sp>
        <p:nvSpPr>
          <p:cNvPr id="8" name="Rectangle 7"/>
          <p:cNvSpPr/>
          <p:nvPr/>
        </p:nvSpPr>
        <p:spPr>
          <a:xfrm>
            <a:off x="0" y="6380773"/>
            <a:ext cx="9144000" cy="47722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ubtitle 2"/>
          <p:cNvSpPr txBox="1">
            <a:spLocks/>
          </p:cNvSpPr>
          <p:nvPr/>
        </p:nvSpPr>
        <p:spPr>
          <a:xfrm>
            <a:off x="2406008" y="5623451"/>
            <a:ext cx="6659933" cy="618079"/>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lt-LT" sz="2000" b="1" noProof="0" dirty="0" err="1" smtClean="0">
                <a:solidFill>
                  <a:schemeClr val="bg1">
                    <a:lumMod val="50000"/>
                  </a:schemeClr>
                </a:solidFill>
                <a:latin typeface="Open Sans Semibold"/>
                <a:cs typeface="Open Sans Semibold"/>
                <a:hlinkClick r:id="rId3"/>
              </a:rPr>
              <a:t>info</a:t>
            </a:r>
            <a:r>
              <a:rPr kumimoji="0" lang="lt-LT" sz="2000" b="1" i="0" u="none" strike="noStrike" kern="1200" cap="none" spc="0" normalizeH="0" baseline="0" noProof="0" dirty="0" err="1" smtClean="0">
                <a:ln>
                  <a:noFill/>
                </a:ln>
                <a:solidFill>
                  <a:schemeClr val="bg1">
                    <a:lumMod val="50000"/>
                  </a:schemeClr>
                </a:solidFill>
                <a:effectLst/>
                <a:uLnTx/>
                <a:uFillTx/>
                <a:latin typeface="Open Sans Semibold"/>
                <a:cs typeface="Open Sans Semibold"/>
                <a:hlinkClick r:id="rId3"/>
              </a:rPr>
              <a:t>@digitalacademy.lt</a:t>
            </a:r>
            <a:r>
              <a:rPr kumimoji="0" lang="lt-LT" sz="2000" b="1" i="0" u="none" strike="noStrike" kern="1200" cap="none" spc="0" normalizeH="0" baseline="0" noProof="0" dirty="0" smtClean="0">
                <a:ln>
                  <a:noFill/>
                </a:ln>
                <a:solidFill>
                  <a:schemeClr val="bg1">
                    <a:lumMod val="50000"/>
                  </a:schemeClr>
                </a:solidFill>
                <a:effectLst/>
                <a:uLnTx/>
                <a:uFillTx/>
                <a:latin typeface="Open Sans Semibold"/>
                <a:ea typeface="+mn-ea"/>
                <a:cs typeface="Open Sans Semibold"/>
              </a:rPr>
              <a:t> |</a:t>
            </a:r>
            <a:r>
              <a:rPr kumimoji="0" lang="en-GB" sz="2000" b="1" i="0" u="none" strike="noStrike" kern="1200" cap="none" spc="0" normalizeH="0" baseline="0" noProof="0" dirty="0" smtClean="0">
                <a:ln>
                  <a:noFill/>
                </a:ln>
                <a:solidFill>
                  <a:schemeClr val="bg1">
                    <a:lumMod val="50000"/>
                  </a:schemeClr>
                </a:solidFill>
                <a:effectLst/>
                <a:uLnTx/>
                <a:uFillTx/>
                <a:latin typeface="Open Sans Semibold"/>
                <a:ea typeface="+mn-ea"/>
                <a:cs typeface="Open Sans Semibold"/>
              </a:rPr>
              <a:t> #</a:t>
            </a:r>
            <a:r>
              <a:rPr kumimoji="0" lang="en-GB" sz="2000" b="1" i="0" u="none" strike="noStrike" kern="1200" cap="none" spc="0" normalizeH="0" baseline="0" noProof="0" dirty="0" err="1" smtClean="0">
                <a:ln>
                  <a:noFill/>
                </a:ln>
                <a:solidFill>
                  <a:schemeClr val="bg1">
                    <a:lumMod val="50000"/>
                  </a:schemeClr>
                </a:solidFill>
                <a:effectLst/>
                <a:uLnTx/>
                <a:uFillTx/>
                <a:latin typeface="Open Sans Semibold"/>
                <a:ea typeface="+mn-ea"/>
                <a:cs typeface="Open Sans Semibold"/>
              </a:rPr>
              <a:t>DAcademy</a:t>
            </a:r>
            <a:endParaRPr kumimoji="0" lang="en-US" sz="2000" b="1" i="0" u="none" strike="noStrike" kern="1200" cap="none" spc="0" normalizeH="0" baseline="0" noProof="0" dirty="0" smtClean="0">
              <a:ln>
                <a:noFill/>
              </a:ln>
              <a:solidFill>
                <a:schemeClr val="bg1">
                  <a:lumMod val="50000"/>
                </a:schemeClr>
              </a:solidFill>
              <a:effectLst/>
              <a:uLnTx/>
              <a:uFillTx/>
              <a:latin typeface="Open Sans Semibold"/>
              <a:ea typeface="+mn-ea"/>
              <a:cs typeface="Open Sans Semibold"/>
            </a:endParaRPr>
          </a:p>
        </p:txBody>
      </p:sp>
      <p:pic>
        <p:nvPicPr>
          <p:cNvPr id="14" name="Picture 2" descr="http://netdna.copyblogger.com/images/google-plus-logo-2013.png"/>
          <p:cNvPicPr>
            <a:picLocks noChangeAspect="1" noChangeArrowheads="1"/>
          </p:cNvPicPr>
          <p:nvPr/>
        </p:nvPicPr>
        <p:blipFill>
          <a:blip r:embed="rId4"/>
          <a:srcRect/>
          <a:stretch>
            <a:fillRect/>
          </a:stretch>
        </p:blipFill>
        <p:spPr bwMode="auto">
          <a:xfrm>
            <a:off x="837534" y="5623451"/>
            <a:ext cx="618080" cy="618080"/>
          </a:xfrm>
          <a:prstGeom prst="rect">
            <a:avLst/>
          </a:prstGeom>
          <a:noFill/>
        </p:spPr>
      </p:pic>
      <p:pic>
        <p:nvPicPr>
          <p:cNvPr id="15" name="Picture 4" descr="http://www.selex-es.com/documents/737448/1475449/squared_small_LinkedIn_logo_s_S.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a:stretch>
            <a:fillRect/>
          </a:stretch>
        </p:blipFill>
        <p:spPr bwMode="auto">
          <a:xfrm>
            <a:off x="1455615" y="5516396"/>
            <a:ext cx="925636" cy="841487"/>
          </a:xfrm>
          <a:prstGeom prst="rect">
            <a:avLst/>
          </a:prstGeom>
          <a:noFill/>
        </p:spPr>
      </p:pic>
      <p:pic>
        <p:nvPicPr>
          <p:cNvPr id="7" name="Picture 6"/>
          <p:cNvPicPr>
            <a:picLocks noChangeAspect="1"/>
          </p:cNvPicPr>
          <p:nvPr/>
        </p:nvPicPr>
        <p:blipFill>
          <a:blip r:embed="rId7"/>
          <a:stretch>
            <a:fillRect/>
          </a:stretch>
        </p:blipFill>
        <p:spPr>
          <a:xfrm>
            <a:off x="333922" y="142469"/>
            <a:ext cx="8576737" cy="2937792"/>
          </a:xfrm>
          <a:prstGeom prst="rect">
            <a:avLst/>
          </a:prstGeom>
        </p:spPr>
      </p:pic>
      <p:pic>
        <p:nvPicPr>
          <p:cNvPr id="11" name="Picture 10"/>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t="30074" b="31940"/>
          <a:stretch/>
        </p:blipFill>
        <p:spPr>
          <a:xfrm>
            <a:off x="4572000" y="3219503"/>
            <a:ext cx="3905505" cy="2327673"/>
          </a:xfrm>
          <a:prstGeom prst="rect">
            <a:avLst/>
          </a:prstGeom>
        </p:spPr>
      </p:pic>
    </p:spTree>
    <p:extLst>
      <p:ext uri="{BB962C8B-B14F-4D97-AF65-F5344CB8AC3E}">
        <p14:creationId xmlns:p14="http://schemas.microsoft.com/office/powerpoint/2010/main" val="780255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38837"/>
            <a:ext cx="9144000" cy="0"/>
          </a:xfrm>
          <a:prstGeom prst="line">
            <a:avLst/>
          </a:prstGeom>
          <a:ln w="2540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6380773"/>
            <a:ext cx="9144000" cy="47722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Subtitle 2"/>
          <p:cNvSpPr txBox="1">
            <a:spLocks/>
          </p:cNvSpPr>
          <p:nvPr/>
        </p:nvSpPr>
        <p:spPr>
          <a:xfrm>
            <a:off x="170763" y="70619"/>
            <a:ext cx="5472109" cy="454141"/>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lt-LT" sz="2000" b="1" dirty="0">
                <a:solidFill>
                  <a:srgbClr val="BFBFBF"/>
                </a:solidFill>
                <a:latin typeface="Open Sans"/>
              </a:rPr>
              <a:t>Adwords</a:t>
            </a:r>
            <a:endParaRPr lang="lt-LT" sz="2000" b="1" dirty="0">
              <a:solidFill>
                <a:srgbClr val="BFBFBF"/>
              </a:solidFill>
              <a:latin typeface="Open Sans"/>
              <a:cs typeface="Open Sans"/>
            </a:endParaRPr>
          </a:p>
        </p:txBody>
      </p:sp>
      <p:sp>
        <p:nvSpPr>
          <p:cNvPr id="19" name="Title 1"/>
          <p:cNvSpPr txBox="1">
            <a:spLocks/>
          </p:cNvSpPr>
          <p:nvPr/>
        </p:nvSpPr>
        <p:spPr bwMode="auto">
          <a:xfrm>
            <a:off x="457200" y="749163"/>
            <a:ext cx="8229600" cy="4475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lt-LT" sz="2400" b="0" i="0" u="none" strike="noStrike" kern="0" cap="none" spc="0" normalizeH="0" baseline="0" noProof="0" dirty="0" smtClean="0">
                <a:ln>
                  <a:noFill/>
                </a:ln>
                <a:solidFill>
                  <a:srgbClr val="348FD5"/>
                </a:solidFill>
                <a:effectLst/>
                <a:uLnTx/>
                <a:uFillTx/>
                <a:latin typeface="Open Sans" pitchFamily="34" charset="0"/>
                <a:ea typeface="Open Sans" pitchFamily="34" charset="0"/>
                <a:cs typeface="Open Sans" pitchFamily="34" charset="0"/>
              </a:rPr>
              <a:t>Draudžiama reklama</a:t>
            </a:r>
          </a:p>
        </p:txBody>
      </p:sp>
      <p:sp>
        <p:nvSpPr>
          <p:cNvPr id="13" name="TextBox 12"/>
          <p:cNvSpPr txBox="1"/>
          <p:nvPr/>
        </p:nvSpPr>
        <p:spPr>
          <a:xfrm>
            <a:off x="7061981" y="155428"/>
            <a:ext cx="1909497" cy="369332"/>
          </a:xfrm>
          <a:prstGeom prst="rect">
            <a:avLst/>
          </a:prstGeom>
          <a:noFill/>
        </p:spPr>
        <p:txBody>
          <a:bodyPr wrap="none" rtlCol="0">
            <a:spAutoFit/>
          </a:bodyPr>
          <a:lstStyle/>
          <a:p>
            <a:r>
              <a:rPr lang="lt-LT" dirty="0" smtClean="0">
                <a:solidFill>
                  <a:srgbClr val="348FD5"/>
                </a:solidFill>
                <a:latin typeface="Open Sans" pitchFamily="34" charset="0"/>
                <a:ea typeface="Open Sans" pitchFamily="34" charset="0"/>
                <a:cs typeface="Open Sans" pitchFamily="34" charset="0"/>
              </a:rPr>
              <a:t>Digital Academy</a:t>
            </a:r>
            <a:endParaRPr lang="lt-LT" dirty="0">
              <a:solidFill>
                <a:srgbClr val="348FD5"/>
              </a:solidFill>
              <a:latin typeface="Open Sans" pitchFamily="34" charset="0"/>
              <a:ea typeface="Open Sans" pitchFamily="34" charset="0"/>
              <a:cs typeface="Open Sans" pitchFamily="34" charset="0"/>
            </a:endParaRPr>
          </a:p>
        </p:txBody>
      </p:sp>
      <p:sp>
        <p:nvSpPr>
          <p:cNvPr id="10" name="Title 1"/>
          <p:cNvSpPr txBox="1">
            <a:spLocks/>
          </p:cNvSpPr>
          <p:nvPr/>
        </p:nvSpPr>
        <p:spPr bwMode="auto">
          <a:xfrm>
            <a:off x="170763" y="1299948"/>
            <a:ext cx="3231238" cy="4475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lt-LT" sz="2000" b="0" i="0" u="none" strike="noStrike" kern="0" cap="none" spc="0" normalizeH="0" baseline="0" noProof="0" dirty="0" smtClean="0">
                <a:ln>
                  <a:noFill/>
                </a:ln>
                <a:solidFill>
                  <a:srgbClr val="348FD5"/>
                </a:solidFill>
                <a:effectLst/>
                <a:uLnTx/>
                <a:uFillTx/>
                <a:latin typeface="Open Sans" pitchFamily="34" charset="0"/>
                <a:ea typeface="Open Sans" pitchFamily="34" charset="0"/>
                <a:cs typeface="Open Sans" pitchFamily="34" charset="0"/>
              </a:rPr>
              <a:t>Draudžiamas turinys</a:t>
            </a:r>
          </a:p>
        </p:txBody>
      </p:sp>
      <p:sp>
        <p:nvSpPr>
          <p:cNvPr id="3" name="TextBox 2"/>
          <p:cNvSpPr txBox="1"/>
          <p:nvPr/>
        </p:nvSpPr>
        <p:spPr>
          <a:xfrm>
            <a:off x="170763" y="1876012"/>
            <a:ext cx="3393125" cy="2031325"/>
          </a:xfrm>
          <a:prstGeom prst="rect">
            <a:avLst/>
          </a:prstGeom>
          <a:noFill/>
        </p:spPr>
        <p:txBody>
          <a:bodyPr wrap="square" rtlCol="0">
            <a:spAutoFit/>
          </a:bodyPr>
          <a:lstStyle/>
          <a:p>
            <a:pPr marL="285750" indent="-285750">
              <a:buFont typeface="Arial" panose="020B0604020202020204" pitchFamily="34" charset="0"/>
              <a:buChar char="•"/>
            </a:pPr>
            <a:r>
              <a:rPr lang="lt-LT" dirty="0" smtClean="0">
                <a:solidFill>
                  <a:schemeClr val="bg1">
                    <a:lumMod val="50000"/>
                  </a:schemeClr>
                </a:solidFill>
              </a:rPr>
              <a:t>Suklastotos prekės</a:t>
            </a:r>
          </a:p>
          <a:p>
            <a:pPr marL="285750" indent="-285750">
              <a:buFont typeface="Arial" panose="020B0604020202020204" pitchFamily="34" charset="0"/>
              <a:buChar char="•"/>
            </a:pPr>
            <a:r>
              <a:rPr lang="lt-LT" dirty="0" smtClean="0">
                <a:solidFill>
                  <a:schemeClr val="bg1">
                    <a:lumMod val="50000"/>
                  </a:schemeClr>
                </a:solidFill>
              </a:rPr>
              <a:t>Pavojingi produktai ir paslaugos</a:t>
            </a:r>
          </a:p>
          <a:p>
            <a:pPr marL="285750" indent="-285750">
              <a:buFont typeface="Arial" panose="020B0604020202020204" pitchFamily="34" charset="0"/>
              <a:buChar char="•"/>
            </a:pPr>
            <a:r>
              <a:rPr lang="lt-LT" dirty="0" smtClean="0">
                <a:solidFill>
                  <a:schemeClr val="bg1">
                    <a:lumMod val="50000"/>
                  </a:schemeClr>
                </a:solidFill>
              </a:rPr>
              <a:t>Produktai arba paslaugos, įgalinančios nesąžiningą veiklą</a:t>
            </a:r>
          </a:p>
          <a:p>
            <a:pPr marL="285750" indent="-285750">
              <a:buFont typeface="Arial" panose="020B0604020202020204" pitchFamily="34" charset="0"/>
              <a:buChar char="•"/>
            </a:pPr>
            <a:r>
              <a:rPr lang="lt-LT" dirty="0" smtClean="0">
                <a:solidFill>
                  <a:schemeClr val="bg1">
                    <a:lumMod val="50000"/>
                  </a:schemeClr>
                </a:solidFill>
              </a:rPr>
              <a:t>Užgaulus arba netinkamas turinys</a:t>
            </a:r>
            <a:endParaRPr lang="lt-LT" dirty="0">
              <a:solidFill>
                <a:schemeClr val="bg1">
                  <a:lumMod val="50000"/>
                </a:schemeClr>
              </a:solidFill>
            </a:endParaRPr>
          </a:p>
        </p:txBody>
      </p:sp>
      <p:sp>
        <p:nvSpPr>
          <p:cNvPr id="11" name="Title 1"/>
          <p:cNvSpPr txBox="1">
            <a:spLocks/>
          </p:cNvSpPr>
          <p:nvPr/>
        </p:nvSpPr>
        <p:spPr bwMode="auto">
          <a:xfrm>
            <a:off x="4860032" y="1268760"/>
            <a:ext cx="3231238" cy="4475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lt-LT" sz="2000" b="0" i="0" u="none" strike="noStrike" kern="0" cap="none" spc="0" normalizeH="0" baseline="0" noProof="0" dirty="0" smtClean="0">
                <a:ln>
                  <a:noFill/>
                </a:ln>
                <a:solidFill>
                  <a:srgbClr val="348FD5"/>
                </a:solidFill>
                <a:effectLst/>
                <a:uLnTx/>
                <a:uFillTx/>
                <a:latin typeface="Open Sans" pitchFamily="34" charset="0"/>
                <a:ea typeface="Open Sans" pitchFamily="34" charset="0"/>
                <a:cs typeface="Open Sans" pitchFamily="34" charset="0"/>
              </a:rPr>
              <a:t>Draudžiama praktika</a:t>
            </a:r>
          </a:p>
        </p:txBody>
      </p:sp>
      <p:sp>
        <p:nvSpPr>
          <p:cNvPr id="14" name="TextBox 13"/>
          <p:cNvSpPr txBox="1"/>
          <p:nvPr/>
        </p:nvSpPr>
        <p:spPr>
          <a:xfrm>
            <a:off x="4860032" y="1844824"/>
            <a:ext cx="3393125" cy="1477328"/>
          </a:xfrm>
          <a:prstGeom prst="rect">
            <a:avLst/>
          </a:prstGeom>
          <a:noFill/>
        </p:spPr>
        <p:txBody>
          <a:bodyPr wrap="square" rtlCol="0">
            <a:spAutoFit/>
          </a:bodyPr>
          <a:lstStyle/>
          <a:p>
            <a:pPr marL="285750" indent="-285750">
              <a:buFont typeface="Arial" panose="020B0604020202020204" pitchFamily="34" charset="0"/>
              <a:buChar char="•"/>
            </a:pPr>
            <a:r>
              <a:rPr lang="lt-LT" dirty="0" smtClean="0">
                <a:solidFill>
                  <a:schemeClr val="bg1">
                    <a:lumMod val="50000"/>
                  </a:schemeClr>
                </a:solidFill>
              </a:rPr>
              <a:t>Piktnaudžiavimas skelbimų tinklu</a:t>
            </a:r>
          </a:p>
          <a:p>
            <a:pPr marL="285750" indent="-285750">
              <a:buFont typeface="Arial" panose="020B0604020202020204" pitchFamily="34" charset="0"/>
              <a:buChar char="•"/>
            </a:pPr>
            <a:r>
              <a:rPr lang="lt-LT" dirty="0" smtClean="0">
                <a:solidFill>
                  <a:schemeClr val="bg1">
                    <a:lumMod val="50000"/>
                  </a:schemeClr>
                </a:solidFill>
              </a:rPr>
              <a:t>Neatsakingas duomenų rinkimas ir naudojimas</a:t>
            </a:r>
          </a:p>
          <a:p>
            <a:pPr marL="285750" indent="-285750">
              <a:buFont typeface="Arial" panose="020B0604020202020204" pitchFamily="34" charset="0"/>
              <a:buChar char="•"/>
            </a:pPr>
            <a:r>
              <a:rPr lang="lt-LT" dirty="0" smtClean="0">
                <a:solidFill>
                  <a:schemeClr val="bg1">
                    <a:lumMod val="50000"/>
                  </a:schemeClr>
                </a:solidFill>
              </a:rPr>
              <a:t>Klaidingas pristatymas</a:t>
            </a:r>
          </a:p>
        </p:txBody>
      </p:sp>
      <p:sp>
        <p:nvSpPr>
          <p:cNvPr id="15" name="Title 1"/>
          <p:cNvSpPr txBox="1">
            <a:spLocks/>
          </p:cNvSpPr>
          <p:nvPr/>
        </p:nvSpPr>
        <p:spPr bwMode="auto">
          <a:xfrm>
            <a:off x="3131840" y="3697459"/>
            <a:ext cx="3231238" cy="4475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lt-LT" sz="2000" b="0" i="0" u="none" strike="noStrike" kern="0" cap="none" spc="0" normalizeH="0" baseline="0" noProof="0" dirty="0" smtClean="0">
                <a:ln>
                  <a:noFill/>
                </a:ln>
                <a:solidFill>
                  <a:schemeClr val="accent3"/>
                </a:solidFill>
                <a:effectLst/>
                <a:uLnTx/>
                <a:uFillTx/>
                <a:latin typeface="Open Sans" pitchFamily="34" charset="0"/>
                <a:ea typeface="Open Sans" pitchFamily="34" charset="0"/>
                <a:cs typeface="Open Sans" pitchFamily="34" charset="0"/>
              </a:rPr>
              <a:t>Ribojamas turinys</a:t>
            </a:r>
          </a:p>
        </p:txBody>
      </p:sp>
      <p:sp>
        <p:nvSpPr>
          <p:cNvPr id="16" name="TextBox 15"/>
          <p:cNvSpPr txBox="1"/>
          <p:nvPr/>
        </p:nvSpPr>
        <p:spPr>
          <a:xfrm>
            <a:off x="3131840" y="4066730"/>
            <a:ext cx="3393125" cy="2031325"/>
          </a:xfrm>
          <a:prstGeom prst="rect">
            <a:avLst/>
          </a:prstGeom>
          <a:noFill/>
        </p:spPr>
        <p:txBody>
          <a:bodyPr wrap="square" rtlCol="0">
            <a:spAutoFit/>
          </a:bodyPr>
          <a:lstStyle/>
          <a:p>
            <a:pPr marL="285750" indent="-285750">
              <a:buFont typeface="Arial" panose="020B0604020202020204" pitchFamily="34" charset="0"/>
              <a:buChar char="•"/>
            </a:pPr>
            <a:r>
              <a:rPr lang="lt-LT" dirty="0" smtClean="0">
                <a:solidFill>
                  <a:schemeClr val="bg1">
                    <a:lumMod val="50000"/>
                  </a:schemeClr>
                </a:solidFill>
              </a:rPr>
              <a:t>Suaugusiems skirtas turinys</a:t>
            </a:r>
          </a:p>
          <a:p>
            <a:pPr marL="285750" indent="-285750">
              <a:buFont typeface="Arial" panose="020B0604020202020204" pitchFamily="34" charset="0"/>
              <a:buChar char="•"/>
            </a:pPr>
            <a:r>
              <a:rPr lang="lt-LT" dirty="0" smtClean="0">
                <a:solidFill>
                  <a:schemeClr val="bg1">
                    <a:lumMod val="50000"/>
                  </a:schemeClr>
                </a:solidFill>
              </a:rPr>
              <a:t>Alkoholiniai gėrimai</a:t>
            </a:r>
          </a:p>
          <a:p>
            <a:pPr marL="285750" indent="-285750">
              <a:buFont typeface="Arial" panose="020B0604020202020204" pitchFamily="34" charset="0"/>
              <a:buChar char="•"/>
            </a:pPr>
            <a:r>
              <a:rPr lang="lt-LT" dirty="0" smtClean="0">
                <a:solidFill>
                  <a:schemeClr val="bg1">
                    <a:lumMod val="50000"/>
                  </a:schemeClr>
                </a:solidFill>
              </a:rPr>
              <a:t>Autorinių teisių turinys</a:t>
            </a:r>
          </a:p>
          <a:p>
            <a:pPr marL="285750" indent="-285750">
              <a:buFont typeface="Arial" panose="020B0604020202020204" pitchFamily="34" charset="0"/>
              <a:buChar char="•"/>
            </a:pPr>
            <a:r>
              <a:rPr lang="lt-LT" dirty="0" smtClean="0">
                <a:solidFill>
                  <a:schemeClr val="bg1">
                    <a:lumMod val="50000"/>
                  </a:schemeClr>
                </a:solidFill>
              </a:rPr>
              <a:t>Lošimai</a:t>
            </a:r>
          </a:p>
          <a:p>
            <a:pPr marL="285750" indent="-285750">
              <a:buFont typeface="Arial" panose="020B0604020202020204" pitchFamily="34" charset="0"/>
              <a:buChar char="•"/>
            </a:pPr>
            <a:r>
              <a:rPr lang="lt-LT" dirty="0" smtClean="0">
                <a:solidFill>
                  <a:schemeClr val="bg1">
                    <a:lumMod val="50000"/>
                  </a:schemeClr>
                </a:solidFill>
              </a:rPr>
              <a:t>Sveikatos apsauga</a:t>
            </a:r>
          </a:p>
          <a:p>
            <a:pPr marL="285750" indent="-285750">
              <a:buFont typeface="Arial" panose="020B0604020202020204" pitchFamily="34" charset="0"/>
              <a:buChar char="•"/>
            </a:pPr>
            <a:r>
              <a:rPr lang="lt-LT" dirty="0" smtClean="0">
                <a:solidFill>
                  <a:schemeClr val="bg1">
                    <a:lumMod val="50000"/>
                  </a:schemeClr>
                </a:solidFill>
              </a:rPr>
              <a:t>Politinis</a:t>
            </a:r>
          </a:p>
          <a:p>
            <a:pPr marL="285750" indent="-285750">
              <a:buFont typeface="Arial" panose="020B0604020202020204" pitchFamily="34" charset="0"/>
              <a:buChar char="•"/>
            </a:pPr>
            <a:r>
              <a:rPr lang="lt-LT" dirty="0" smtClean="0">
                <a:solidFill>
                  <a:schemeClr val="bg1">
                    <a:lumMod val="50000"/>
                  </a:schemeClr>
                </a:solidFill>
              </a:rPr>
              <a:t>Prekių ženklai</a:t>
            </a:r>
            <a:endParaRPr lang="lt-LT" dirty="0">
              <a:solidFill>
                <a:schemeClr val="bg1">
                  <a:lumMod val="50000"/>
                </a:schemeClr>
              </a:solidFill>
            </a:endParaRPr>
          </a:p>
        </p:txBody>
      </p:sp>
    </p:spTree>
    <p:extLst>
      <p:ext uri="{BB962C8B-B14F-4D97-AF65-F5344CB8AC3E}">
        <p14:creationId xmlns:p14="http://schemas.microsoft.com/office/powerpoint/2010/main" val="477453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38837"/>
            <a:ext cx="9144000" cy="0"/>
          </a:xfrm>
          <a:prstGeom prst="line">
            <a:avLst/>
          </a:prstGeom>
          <a:ln w="2540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6380773"/>
            <a:ext cx="9144000" cy="47722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Subtitle 2"/>
          <p:cNvSpPr txBox="1">
            <a:spLocks/>
          </p:cNvSpPr>
          <p:nvPr/>
        </p:nvSpPr>
        <p:spPr>
          <a:xfrm>
            <a:off x="0" y="6395983"/>
            <a:ext cx="9144000" cy="56851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lt-LT" sz="2000" b="1" dirty="0">
              <a:solidFill>
                <a:srgbClr val="FFFFFF"/>
              </a:solidFill>
              <a:latin typeface="Open Sans"/>
            </a:endParaRPr>
          </a:p>
        </p:txBody>
      </p:sp>
      <p:sp>
        <p:nvSpPr>
          <p:cNvPr id="12" name="Subtitle 2"/>
          <p:cNvSpPr txBox="1">
            <a:spLocks/>
          </p:cNvSpPr>
          <p:nvPr/>
        </p:nvSpPr>
        <p:spPr>
          <a:xfrm>
            <a:off x="170763" y="70619"/>
            <a:ext cx="5472109" cy="454141"/>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lt-LT" sz="2000" b="1" dirty="0">
                <a:solidFill>
                  <a:srgbClr val="BFBFBF"/>
                </a:solidFill>
                <a:latin typeface="Open Sans"/>
              </a:rPr>
              <a:t>Adwords</a:t>
            </a:r>
            <a:endParaRPr lang="lt-LT" sz="2000" b="1" dirty="0">
              <a:solidFill>
                <a:srgbClr val="BFBFBF"/>
              </a:solidFill>
              <a:latin typeface="Open Sans"/>
              <a:cs typeface="Open Sans"/>
            </a:endParaRPr>
          </a:p>
        </p:txBody>
      </p:sp>
      <p:sp>
        <p:nvSpPr>
          <p:cNvPr id="19" name="Title 1"/>
          <p:cNvSpPr txBox="1">
            <a:spLocks/>
          </p:cNvSpPr>
          <p:nvPr/>
        </p:nvSpPr>
        <p:spPr bwMode="auto">
          <a:xfrm>
            <a:off x="457200" y="749163"/>
            <a:ext cx="8229600" cy="4475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lt-LT" sz="2400" b="0" i="0" u="none" strike="noStrike" kern="0" cap="none" spc="0" normalizeH="0" baseline="0" noProof="0" dirty="0" smtClean="0">
                <a:ln>
                  <a:noFill/>
                </a:ln>
                <a:solidFill>
                  <a:srgbClr val="348FD5"/>
                </a:solidFill>
                <a:effectLst/>
                <a:uLnTx/>
                <a:uFillTx/>
                <a:latin typeface="Open Sans" pitchFamily="34" charset="0"/>
                <a:ea typeface="Open Sans" pitchFamily="34" charset="0"/>
                <a:cs typeface="Open Sans" pitchFamily="34" charset="0"/>
              </a:rPr>
              <a:t>Keyword Planner</a:t>
            </a:r>
          </a:p>
        </p:txBody>
      </p:sp>
      <p:sp>
        <p:nvSpPr>
          <p:cNvPr id="13" name="TextBox 12"/>
          <p:cNvSpPr txBox="1"/>
          <p:nvPr/>
        </p:nvSpPr>
        <p:spPr>
          <a:xfrm>
            <a:off x="7061981" y="155428"/>
            <a:ext cx="1909497" cy="369332"/>
          </a:xfrm>
          <a:prstGeom prst="rect">
            <a:avLst/>
          </a:prstGeom>
          <a:noFill/>
        </p:spPr>
        <p:txBody>
          <a:bodyPr wrap="none" rtlCol="0">
            <a:spAutoFit/>
          </a:bodyPr>
          <a:lstStyle/>
          <a:p>
            <a:r>
              <a:rPr lang="lt-LT" dirty="0" smtClean="0">
                <a:solidFill>
                  <a:srgbClr val="348FD5"/>
                </a:solidFill>
                <a:latin typeface="Open Sans" pitchFamily="34" charset="0"/>
                <a:ea typeface="Open Sans" pitchFamily="34" charset="0"/>
                <a:cs typeface="Open Sans" pitchFamily="34" charset="0"/>
              </a:rPr>
              <a:t>Digital Academy</a:t>
            </a:r>
            <a:endParaRPr lang="lt-LT" dirty="0">
              <a:solidFill>
                <a:srgbClr val="348FD5"/>
              </a:solidFill>
              <a:latin typeface="Open Sans" pitchFamily="34" charset="0"/>
              <a:ea typeface="Open Sans" pitchFamily="34" charset="0"/>
              <a:cs typeface="Open Sans" pitchFamily="34" charset="0"/>
            </a:endParaRPr>
          </a:p>
        </p:txBody>
      </p:sp>
      <p:pic>
        <p:nvPicPr>
          <p:cNvPr id="2" name="Picture 1"/>
          <p:cNvPicPr>
            <a:picLocks noChangeAspect="1"/>
          </p:cNvPicPr>
          <p:nvPr/>
        </p:nvPicPr>
        <p:blipFill>
          <a:blip r:embed="rId3"/>
          <a:stretch>
            <a:fillRect/>
          </a:stretch>
        </p:blipFill>
        <p:spPr>
          <a:xfrm>
            <a:off x="449367" y="1390715"/>
            <a:ext cx="4914900" cy="4010025"/>
          </a:xfrm>
          <a:prstGeom prst="rect">
            <a:avLst/>
          </a:prstGeom>
        </p:spPr>
      </p:pic>
      <p:pic>
        <p:nvPicPr>
          <p:cNvPr id="3" name="Picture 2"/>
          <p:cNvPicPr>
            <a:picLocks noChangeAspect="1"/>
          </p:cNvPicPr>
          <p:nvPr/>
        </p:nvPicPr>
        <p:blipFill>
          <a:blip r:embed="rId4"/>
          <a:stretch>
            <a:fillRect/>
          </a:stretch>
        </p:blipFill>
        <p:spPr>
          <a:xfrm>
            <a:off x="4644008" y="1926046"/>
            <a:ext cx="2114550" cy="2057400"/>
          </a:xfrm>
          <a:prstGeom prst="rect">
            <a:avLst/>
          </a:prstGeom>
        </p:spPr>
      </p:pic>
      <p:sp>
        <p:nvSpPr>
          <p:cNvPr id="4" name="Rectangle 3"/>
          <p:cNvSpPr/>
          <p:nvPr/>
        </p:nvSpPr>
        <p:spPr>
          <a:xfrm>
            <a:off x="4716016" y="3140968"/>
            <a:ext cx="1728192" cy="254759"/>
          </a:xfrm>
          <a:prstGeom prst="rect">
            <a:avLst/>
          </a:prstGeom>
          <a:no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422067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38837"/>
            <a:ext cx="9144000" cy="0"/>
          </a:xfrm>
          <a:prstGeom prst="line">
            <a:avLst/>
          </a:prstGeom>
          <a:ln w="2540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6380773"/>
            <a:ext cx="9144000" cy="47722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Subtitle 2"/>
          <p:cNvSpPr txBox="1">
            <a:spLocks/>
          </p:cNvSpPr>
          <p:nvPr/>
        </p:nvSpPr>
        <p:spPr>
          <a:xfrm>
            <a:off x="0" y="6395983"/>
            <a:ext cx="9144000" cy="56851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lt-LT" sz="2000" b="1" dirty="0">
              <a:solidFill>
                <a:srgbClr val="FFFFFF"/>
              </a:solidFill>
              <a:latin typeface="Open Sans"/>
            </a:endParaRPr>
          </a:p>
        </p:txBody>
      </p:sp>
      <p:sp>
        <p:nvSpPr>
          <p:cNvPr id="12" name="Subtitle 2"/>
          <p:cNvSpPr txBox="1">
            <a:spLocks/>
          </p:cNvSpPr>
          <p:nvPr/>
        </p:nvSpPr>
        <p:spPr>
          <a:xfrm>
            <a:off x="170763" y="70619"/>
            <a:ext cx="5472109" cy="454141"/>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lt-LT" sz="2000" b="1" dirty="0">
                <a:solidFill>
                  <a:srgbClr val="BFBFBF"/>
                </a:solidFill>
                <a:latin typeface="Open Sans"/>
              </a:rPr>
              <a:t>Adwords</a:t>
            </a:r>
            <a:endParaRPr lang="lt-LT" sz="2000" b="1" dirty="0">
              <a:solidFill>
                <a:srgbClr val="BFBFBF"/>
              </a:solidFill>
              <a:latin typeface="Open Sans"/>
              <a:cs typeface="Open Sans"/>
            </a:endParaRPr>
          </a:p>
        </p:txBody>
      </p:sp>
      <p:sp>
        <p:nvSpPr>
          <p:cNvPr id="19" name="Title 1"/>
          <p:cNvSpPr txBox="1">
            <a:spLocks/>
          </p:cNvSpPr>
          <p:nvPr/>
        </p:nvSpPr>
        <p:spPr bwMode="auto">
          <a:xfrm>
            <a:off x="457200" y="749163"/>
            <a:ext cx="8229600" cy="4475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lvl="0">
              <a:defRPr/>
            </a:pPr>
            <a:r>
              <a:rPr lang="lt-LT" sz="2400" kern="0" dirty="0">
                <a:solidFill>
                  <a:srgbClr val="348FD5"/>
                </a:solidFill>
                <a:latin typeface="Open Sans" pitchFamily="34" charset="0"/>
                <a:ea typeface="Open Sans" pitchFamily="34" charset="0"/>
                <a:cs typeface="Open Sans" pitchFamily="34" charset="0"/>
              </a:rPr>
              <a:t>Keyword Planner</a:t>
            </a:r>
          </a:p>
        </p:txBody>
      </p:sp>
      <p:sp>
        <p:nvSpPr>
          <p:cNvPr id="13" name="TextBox 12"/>
          <p:cNvSpPr txBox="1"/>
          <p:nvPr/>
        </p:nvSpPr>
        <p:spPr>
          <a:xfrm>
            <a:off x="7061981" y="155428"/>
            <a:ext cx="1909497" cy="369332"/>
          </a:xfrm>
          <a:prstGeom prst="rect">
            <a:avLst/>
          </a:prstGeom>
          <a:noFill/>
        </p:spPr>
        <p:txBody>
          <a:bodyPr wrap="none" rtlCol="0">
            <a:spAutoFit/>
          </a:bodyPr>
          <a:lstStyle/>
          <a:p>
            <a:r>
              <a:rPr lang="lt-LT" dirty="0" smtClean="0">
                <a:solidFill>
                  <a:srgbClr val="348FD5"/>
                </a:solidFill>
                <a:latin typeface="Open Sans" pitchFamily="34" charset="0"/>
                <a:ea typeface="Open Sans" pitchFamily="34" charset="0"/>
                <a:cs typeface="Open Sans" pitchFamily="34" charset="0"/>
              </a:rPr>
              <a:t>Digital Academy</a:t>
            </a:r>
            <a:endParaRPr lang="lt-LT" dirty="0">
              <a:solidFill>
                <a:srgbClr val="348FD5"/>
              </a:solidFill>
              <a:latin typeface="Open Sans" pitchFamily="34" charset="0"/>
              <a:ea typeface="Open Sans" pitchFamily="34" charset="0"/>
              <a:cs typeface="Open Sans"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501" y="1231567"/>
            <a:ext cx="6229350" cy="4686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0712" y="5301208"/>
            <a:ext cx="1592033" cy="7759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5168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862013"/>
            <a:ext cx="8134350" cy="5133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0" y="638837"/>
            <a:ext cx="9144000" cy="0"/>
          </a:xfrm>
          <a:prstGeom prst="line">
            <a:avLst/>
          </a:prstGeom>
          <a:ln w="2540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0" y="6380773"/>
            <a:ext cx="9144000" cy="47722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Subtitle 2"/>
          <p:cNvSpPr txBox="1">
            <a:spLocks/>
          </p:cNvSpPr>
          <p:nvPr/>
        </p:nvSpPr>
        <p:spPr>
          <a:xfrm>
            <a:off x="170763" y="70619"/>
            <a:ext cx="5472109" cy="454141"/>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lt-LT" sz="2000" b="1" dirty="0">
                <a:solidFill>
                  <a:srgbClr val="BFBFBF"/>
                </a:solidFill>
                <a:latin typeface="Open Sans"/>
              </a:rPr>
              <a:t>Adwords</a:t>
            </a:r>
            <a:endParaRPr lang="lt-LT" sz="2000" b="1" dirty="0">
              <a:solidFill>
                <a:srgbClr val="BFBFBF"/>
              </a:solidFill>
              <a:latin typeface="Open Sans"/>
              <a:cs typeface="Open Sans"/>
            </a:endParaRPr>
          </a:p>
        </p:txBody>
      </p:sp>
      <p:sp>
        <p:nvSpPr>
          <p:cNvPr id="9" name="TextBox 8"/>
          <p:cNvSpPr txBox="1"/>
          <p:nvPr/>
        </p:nvSpPr>
        <p:spPr>
          <a:xfrm>
            <a:off x="7061981" y="155428"/>
            <a:ext cx="1909497" cy="369332"/>
          </a:xfrm>
          <a:prstGeom prst="rect">
            <a:avLst/>
          </a:prstGeom>
          <a:noFill/>
        </p:spPr>
        <p:txBody>
          <a:bodyPr wrap="none" rtlCol="0">
            <a:spAutoFit/>
          </a:bodyPr>
          <a:lstStyle/>
          <a:p>
            <a:r>
              <a:rPr lang="lt-LT" dirty="0" smtClean="0">
                <a:solidFill>
                  <a:srgbClr val="348FD5"/>
                </a:solidFill>
                <a:latin typeface="Open Sans" pitchFamily="34" charset="0"/>
                <a:ea typeface="Open Sans" pitchFamily="34" charset="0"/>
                <a:cs typeface="Open Sans" pitchFamily="34" charset="0"/>
              </a:rPr>
              <a:t>Digital Academy</a:t>
            </a:r>
            <a:endParaRPr lang="lt-LT" dirty="0">
              <a:solidFill>
                <a:srgbClr val="348FD5"/>
              </a:solidFill>
              <a:latin typeface="Open Sans" pitchFamily="34" charset="0"/>
              <a:ea typeface="Open Sans" pitchFamily="34" charset="0"/>
              <a:cs typeface="Open Sans"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4812" y="2060848"/>
            <a:ext cx="1195660" cy="22774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238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animEffect transition="in" filter="fade">
                                      <p:cBhvr>
                                        <p:cTn id="9"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38837"/>
            <a:ext cx="9144000" cy="0"/>
          </a:xfrm>
          <a:prstGeom prst="line">
            <a:avLst/>
          </a:prstGeom>
          <a:ln w="2540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0" y="6380773"/>
            <a:ext cx="9144000" cy="47722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Subtitle 2"/>
          <p:cNvSpPr txBox="1">
            <a:spLocks/>
          </p:cNvSpPr>
          <p:nvPr/>
        </p:nvSpPr>
        <p:spPr>
          <a:xfrm>
            <a:off x="170763" y="70619"/>
            <a:ext cx="5472109" cy="454141"/>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lt-LT" sz="2000" b="1" dirty="0">
                <a:solidFill>
                  <a:srgbClr val="BFBFBF"/>
                </a:solidFill>
                <a:latin typeface="Open Sans"/>
              </a:rPr>
              <a:t>Adwords</a:t>
            </a:r>
            <a:endParaRPr lang="lt-LT" sz="2000" b="1" dirty="0">
              <a:solidFill>
                <a:srgbClr val="BFBFBF"/>
              </a:solidFill>
              <a:latin typeface="Open Sans"/>
              <a:cs typeface="Open Sans"/>
            </a:endParaRPr>
          </a:p>
        </p:txBody>
      </p:sp>
      <p:sp>
        <p:nvSpPr>
          <p:cNvPr id="9" name="TextBox 8"/>
          <p:cNvSpPr txBox="1"/>
          <p:nvPr/>
        </p:nvSpPr>
        <p:spPr>
          <a:xfrm>
            <a:off x="7061981" y="155428"/>
            <a:ext cx="1909497" cy="369332"/>
          </a:xfrm>
          <a:prstGeom prst="rect">
            <a:avLst/>
          </a:prstGeom>
          <a:noFill/>
        </p:spPr>
        <p:txBody>
          <a:bodyPr wrap="none" rtlCol="0">
            <a:spAutoFit/>
          </a:bodyPr>
          <a:lstStyle/>
          <a:p>
            <a:r>
              <a:rPr lang="lt-LT" dirty="0" smtClean="0">
                <a:solidFill>
                  <a:srgbClr val="348FD5"/>
                </a:solidFill>
                <a:latin typeface="Open Sans" pitchFamily="34" charset="0"/>
                <a:ea typeface="Open Sans" pitchFamily="34" charset="0"/>
                <a:cs typeface="Open Sans" pitchFamily="34" charset="0"/>
              </a:rPr>
              <a:t>Digital Academy</a:t>
            </a:r>
            <a:endParaRPr lang="lt-LT" dirty="0">
              <a:solidFill>
                <a:srgbClr val="348FD5"/>
              </a:solidFill>
              <a:latin typeface="Open Sans" pitchFamily="34" charset="0"/>
              <a:ea typeface="Open Sans" pitchFamily="34" charset="0"/>
              <a:cs typeface="Open Sans"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12776"/>
            <a:ext cx="2800350" cy="4267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292" y="5013176"/>
            <a:ext cx="1768383"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025192"/>
            <a:ext cx="8575275" cy="33930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763" y="3829653"/>
            <a:ext cx="8656032" cy="23670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448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500" fill="hold"/>
                                        <p:tgtEl>
                                          <p:spTgt spid="2051"/>
                                        </p:tgtEl>
                                        <p:attrNameLst>
                                          <p:attrName>ppt_w</p:attrName>
                                        </p:attrNameLst>
                                      </p:cBhvr>
                                      <p:tavLst>
                                        <p:tav tm="0">
                                          <p:val>
                                            <p:fltVal val="0"/>
                                          </p:val>
                                        </p:tav>
                                        <p:tav tm="100000">
                                          <p:val>
                                            <p:strVal val="#ppt_w"/>
                                          </p:val>
                                        </p:tav>
                                      </p:tavLst>
                                    </p:anim>
                                    <p:anim calcmode="lin" valueType="num">
                                      <p:cBhvr>
                                        <p:cTn id="8" dur="500" fill="hold"/>
                                        <p:tgtEl>
                                          <p:spTgt spid="2051"/>
                                        </p:tgtEl>
                                        <p:attrNameLst>
                                          <p:attrName>ppt_h</p:attrName>
                                        </p:attrNameLst>
                                      </p:cBhvr>
                                      <p:tavLst>
                                        <p:tav tm="0">
                                          <p:val>
                                            <p:fltVal val="0"/>
                                          </p:val>
                                        </p:tav>
                                        <p:tav tm="100000">
                                          <p:val>
                                            <p:strVal val="#ppt_h"/>
                                          </p:val>
                                        </p:tav>
                                      </p:tavLst>
                                    </p:anim>
                                    <p:animEffect transition="in" filter="fade">
                                      <p:cBhvr>
                                        <p:cTn id="9" dur="500"/>
                                        <p:tgtEl>
                                          <p:spTgt spid="205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 calcmode="lin" valueType="num">
                                      <p:cBhvr>
                                        <p:cTn id="14" dur="500" fill="hold"/>
                                        <p:tgtEl>
                                          <p:spTgt spid="2052"/>
                                        </p:tgtEl>
                                        <p:attrNameLst>
                                          <p:attrName>ppt_w</p:attrName>
                                        </p:attrNameLst>
                                      </p:cBhvr>
                                      <p:tavLst>
                                        <p:tav tm="0">
                                          <p:val>
                                            <p:fltVal val="0"/>
                                          </p:val>
                                        </p:tav>
                                        <p:tav tm="100000">
                                          <p:val>
                                            <p:strVal val="#ppt_w"/>
                                          </p:val>
                                        </p:tav>
                                      </p:tavLst>
                                    </p:anim>
                                    <p:anim calcmode="lin" valueType="num">
                                      <p:cBhvr>
                                        <p:cTn id="15" dur="500" fill="hold"/>
                                        <p:tgtEl>
                                          <p:spTgt spid="2052"/>
                                        </p:tgtEl>
                                        <p:attrNameLst>
                                          <p:attrName>ppt_h</p:attrName>
                                        </p:attrNameLst>
                                      </p:cBhvr>
                                      <p:tavLst>
                                        <p:tav tm="0">
                                          <p:val>
                                            <p:fltVal val="0"/>
                                          </p:val>
                                        </p:tav>
                                        <p:tav tm="100000">
                                          <p:val>
                                            <p:strVal val="#ppt_h"/>
                                          </p:val>
                                        </p:tav>
                                      </p:tavLst>
                                    </p:anim>
                                    <p:animEffect transition="in" filter="fade">
                                      <p:cBhvr>
                                        <p:cTn id="16" dur="500"/>
                                        <p:tgtEl>
                                          <p:spTgt spid="205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053"/>
                                        </p:tgtEl>
                                        <p:attrNameLst>
                                          <p:attrName>style.visibility</p:attrName>
                                        </p:attrNameLst>
                                      </p:cBhvr>
                                      <p:to>
                                        <p:strVal val="visible"/>
                                      </p:to>
                                    </p:set>
                                    <p:anim calcmode="lin" valueType="num">
                                      <p:cBhvr>
                                        <p:cTn id="21" dur="500" fill="hold"/>
                                        <p:tgtEl>
                                          <p:spTgt spid="2053"/>
                                        </p:tgtEl>
                                        <p:attrNameLst>
                                          <p:attrName>ppt_w</p:attrName>
                                        </p:attrNameLst>
                                      </p:cBhvr>
                                      <p:tavLst>
                                        <p:tav tm="0">
                                          <p:val>
                                            <p:fltVal val="0"/>
                                          </p:val>
                                        </p:tav>
                                        <p:tav tm="100000">
                                          <p:val>
                                            <p:strVal val="#ppt_w"/>
                                          </p:val>
                                        </p:tav>
                                      </p:tavLst>
                                    </p:anim>
                                    <p:anim calcmode="lin" valueType="num">
                                      <p:cBhvr>
                                        <p:cTn id="22" dur="500" fill="hold"/>
                                        <p:tgtEl>
                                          <p:spTgt spid="2053"/>
                                        </p:tgtEl>
                                        <p:attrNameLst>
                                          <p:attrName>ppt_h</p:attrName>
                                        </p:attrNameLst>
                                      </p:cBhvr>
                                      <p:tavLst>
                                        <p:tav tm="0">
                                          <p:val>
                                            <p:fltVal val="0"/>
                                          </p:val>
                                        </p:tav>
                                        <p:tav tm="100000">
                                          <p:val>
                                            <p:strVal val="#ppt_h"/>
                                          </p:val>
                                        </p:tav>
                                      </p:tavLst>
                                    </p:anim>
                                    <p:animEffect transition="in" filter="fade">
                                      <p:cBhvr>
                                        <p:cTn id="23"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38837"/>
            <a:ext cx="9144000" cy="0"/>
          </a:xfrm>
          <a:prstGeom prst="line">
            <a:avLst/>
          </a:prstGeom>
          <a:ln w="2540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6380773"/>
            <a:ext cx="9144000" cy="47722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Subtitle 2"/>
          <p:cNvSpPr txBox="1">
            <a:spLocks/>
          </p:cNvSpPr>
          <p:nvPr/>
        </p:nvSpPr>
        <p:spPr>
          <a:xfrm>
            <a:off x="170763" y="70619"/>
            <a:ext cx="5472109" cy="454141"/>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lt-LT" sz="2000" b="1" dirty="0">
                <a:solidFill>
                  <a:srgbClr val="BFBFBF"/>
                </a:solidFill>
                <a:latin typeface="Open Sans"/>
              </a:rPr>
              <a:t>Adwords</a:t>
            </a:r>
            <a:endParaRPr lang="lt-LT" sz="2000" b="1" dirty="0">
              <a:solidFill>
                <a:srgbClr val="BFBFBF"/>
              </a:solidFill>
              <a:latin typeface="Open Sans"/>
              <a:cs typeface="Open Sans"/>
            </a:endParaRPr>
          </a:p>
        </p:txBody>
      </p:sp>
      <p:sp>
        <p:nvSpPr>
          <p:cNvPr id="19" name="Title 1"/>
          <p:cNvSpPr txBox="1">
            <a:spLocks/>
          </p:cNvSpPr>
          <p:nvPr/>
        </p:nvSpPr>
        <p:spPr bwMode="auto">
          <a:xfrm>
            <a:off x="457200" y="749163"/>
            <a:ext cx="8229600" cy="4475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lt-LT" sz="2400" b="0" i="0" u="none" strike="noStrike" kern="0" cap="none" spc="0" normalizeH="0" baseline="0" noProof="0" dirty="0" smtClean="0">
                <a:ln>
                  <a:noFill/>
                </a:ln>
                <a:solidFill>
                  <a:srgbClr val="348FD5"/>
                </a:solidFill>
                <a:effectLst/>
                <a:uLnTx/>
                <a:uFillTx/>
                <a:latin typeface="Open Sans" pitchFamily="34" charset="0"/>
                <a:ea typeface="Open Sans" pitchFamily="34" charset="0"/>
                <a:cs typeface="Open Sans" pitchFamily="34" charset="0"/>
              </a:rPr>
              <a:t>Informacijos</a:t>
            </a:r>
            <a:r>
              <a:rPr kumimoji="0" lang="lt-LT" sz="2400" b="0" i="0" u="none" strike="noStrike" kern="0" cap="none" spc="0" normalizeH="0" noProof="0" dirty="0" smtClean="0">
                <a:ln>
                  <a:noFill/>
                </a:ln>
                <a:solidFill>
                  <a:srgbClr val="348FD5"/>
                </a:solidFill>
                <a:effectLst/>
                <a:uLnTx/>
                <a:uFillTx/>
                <a:latin typeface="Open Sans" pitchFamily="34" charset="0"/>
                <a:ea typeface="Open Sans" pitchFamily="34" charset="0"/>
                <a:cs typeface="Open Sans" pitchFamily="34" charset="0"/>
              </a:rPr>
              <a:t> atvaizdavimas</a:t>
            </a:r>
            <a:endParaRPr kumimoji="0" lang="lt-LT" sz="2400" b="0" i="0" u="none" strike="noStrike" kern="0" cap="none" spc="0" normalizeH="0" baseline="0" noProof="0" dirty="0" smtClean="0">
              <a:ln>
                <a:noFill/>
              </a:ln>
              <a:solidFill>
                <a:srgbClr val="348FD5"/>
              </a:solidFill>
              <a:effectLst/>
              <a:uLnTx/>
              <a:uFillTx/>
              <a:latin typeface="Open Sans" pitchFamily="34" charset="0"/>
              <a:ea typeface="Open Sans" pitchFamily="34" charset="0"/>
              <a:cs typeface="Open Sans" pitchFamily="34" charset="0"/>
            </a:endParaRPr>
          </a:p>
        </p:txBody>
      </p:sp>
      <p:sp>
        <p:nvSpPr>
          <p:cNvPr id="13" name="TextBox 12"/>
          <p:cNvSpPr txBox="1"/>
          <p:nvPr/>
        </p:nvSpPr>
        <p:spPr>
          <a:xfrm>
            <a:off x="7061981" y="155428"/>
            <a:ext cx="1909497" cy="369332"/>
          </a:xfrm>
          <a:prstGeom prst="rect">
            <a:avLst/>
          </a:prstGeom>
          <a:noFill/>
        </p:spPr>
        <p:txBody>
          <a:bodyPr wrap="none" rtlCol="0">
            <a:spAutoFit/>
          </a:bodyPr>
          <a:lstStyle/>
          <a:p>
            <a:r>
              <a:rPr lang="lt-LT" dirty="0" smtClean="0">
                <a:solidFill>
                  <a:srgbClr val="348FD5"/>
                </a:solidFill>
                <a:latin typeface="Open Sans" pitchFamily="34" charset="0"/>
                <a:ea typeface="Open Sans" pitchFamily="34" charset="0"/>
                <a:cs typeface="Open Sans" pitchFamily="34" charset="0"/>
              </a:rPr>
              <a:t>Digital Academy</a:t>
            </a:r>
            <a:endParaRPr lang="lt-LT" dirty="0">
              <a:solidFill>
                <a:srgbClr val="348FD5"/>
              </a:solidFill>
              <a:latin typeface="Open Sans" pitchFamily="34" charset="0"/>
              <a:ea typeface="Open Sans" pitchFamily="34" charset="0"/>
              <a:cs typeface="Open Sans" pitchFamily="34" charset="0"/>
            </a:endParaRPr>
          </a:p>
        </p:txBody>
      </p:sp>
      <p:sp>
        <p:nvSpPr>
          <p:cNvPr id="10" name="TextBox 9"/>
          <p:cNvSpPr txBox="1"/>
          <p:nvPr/>
        </p:nvSpPr>
        <p:spPr>
          <a:xfrm>
            <a:off x="491358" y="1190482"/>
            <a:ext cx="8044325" cy="307777"/>
          </a:xfrm>
          <a:prstGeom prst="rect">
            <a:avLst/>
          </a:prstGeom>
          <a:noFill/>
        </p:spPr>
        <p:txBody>
          <a:bodyPr wrap="square" rtlCol="0">
            <a:spAutoFit/>
          </a:bodyPr>
          <a:lstStyle/>
          <a:p>
            <a:r>
              <a:rPr lang="lt-LT" sz="1400" dirty="0" smtClean="0">
                <a:solidFill>
                  <a:schemeClr val="bg1">
                    <a:lumMod val="50000"/>
                  </a:schemeClr>
                </a:solidFill>
                <a:latin typeface="Open Sans" pitchFamily="34" charset="0"/>
                <a:ea typeface="Open Sans" pitchFamily="34" charset="0"/>
                <a:cs typeface="Open Sans" pitchFamily="34" charset="0"/>
              </a:rPr>
              <a:t>Galime keisti duomenis, kurie yra atvaizduojami paskyroje, pridėti ir išimti tam tikrus stulpelius:</a:t>
            </a:r>
            <a:endParaRPr lang="lt-LT" sz="1400" dirty="0">
              <a:solidFill>
                <a:schemeClr val="bg1">
                  <a:lumMod val="50000"/>
                </a:schemeClr>
              </a:solidFill>
              <a:latin typeface="Open Sans" pitchFamily="34" charset="0"/>
              <a:ea typeface="Open Sans" pitchFamily="34" charset="0"/>
              <a:cs typeface="Open Sans" pitchFamily="34" charset="0"/>
            </a:endParaRPr>
          </a:p>
        </p:txBody>
      </p:sp>
      <p:pic>
        <p:nvPicPr>
          <p:cNvPr id="1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798"/>
          <a:stretch/>
        </p:blipFill>
        <p:spPr bwMode="auto">
          <a:xfrm>
            <a:off x="533400" y="1916832"/>
            <a:ext cx="6854281" cy="11528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3539353" y="2161023"/>
            <a:ext cx="1549824" cy="43863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1400">
              <a:solidFill>
                <a:schemeClr val="bg1">
                  <a:lumMod val="50000"/>
                </a:schemeClr>
              </a:solidFill>
              <a:latin typeface="Open Sans" pitchFamily="34" charset="0"/>
              <a:ea typeface="Open Sans" pitchFamily="34" charset="0"/>
              <a:cs typeface="Open Sans" pitchFamily="34" charset="0"/>
            </a:endParaRPr>
          </a:p>
        </p:txBody>
      </p:sp>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219" y="3755165"/>
            <a:ext cx="8007424" cy="24631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2238819" y="5026752"/>
            <a:ext cx="2878245" cy="46147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1400">
              <a:solidFill>
                <a:schemeClr val="bg1">
                  <a:lumMod val="50000"/>
                </a:schemeClr>
              </a:solidFill>
              <a:latin typeface="Open Sans" pitchFamily="34" charset="0"/>
              <a:ea typeface="Open Sans" pitchFamily="34" charset="0"/>
              <a:cs typeface="Open Sans" pitchFamily="34" charset="0"/>
            </a:endParaRPr>
          </a:p>
        </p:txBody>
      </p:sp>
      <p:sp>
        <p:nvSpPr>
          <p:cNvPr id="17" name="TextBox 16"/>
          <p:cNvSpPr txBox="1"/>
          <p:nvPr/>
        </p:nvSpPr>
        <p:spPr>
          <a:xfrm>
            <a:off x="533400" y="3214255"/>
            <a:ext cx="7960243" cy="307777"/>
          </a:xfrm>
          <a:prstGeom prst="rect">
            <a:avLst/>
          </a:prstGeom>
          <a:noFill/>
        </p:spPr>
        <p:txBody>
          <a:bodyPr wrap="square" rtlCol="0">
            <a:spAutoFit/>
          </a:bodyPr>
          <a:lstStyle/>
          <a:p>
            <a:r>
              <a:rPr lang="lt-LT" sz="1400" dirty="0" smtClean="0">
                <a:solidFill>
                  <a:schemeClr val="bg1">
                    <a:lumMod val="50000"/>
                  </a:schemeClr>
                </a:solidFill>
                <a:latin typeface="Open Sans" pitchFamily="34" charset="0"/>
                <a:ea typeface="Open Sans" pitchFamily="34" charset="0"/>
                <a:cs typeface="Open Sans" pitchFamily="34" charset="0"/>
              </a:rPr>
              <a:t>Pavyzdžiui, „keywords“ dalyje galime pridėti stulpelį su Quality score“ informacija</a:t>
            </a:r>
            <a:endParaRPr lang="lt-LT" sz="1400" dirty="0">
              <a:solidFill>
                <a:schemeClr val="bg1">
                  <a:lumMod val="50000"/>
                </a:schemeClr>
              </a:solidFill>
              <a:latin typeface="Open Sans" pitchFamily="34" charset="0"/>
              <a:ea typeface="Open Sans" pitchFamily="34" charset="0"/>
              <a:cs typeface="Open Sans" pitchFamily="34" charset="0"/>
            </a:endParaRPr>
          </a:p>
        </p:txBody>
      </p:sp>
      <p:pic>
        <p:nvPicPr>
          <p:cNvPr id="18" name="Picture 17"/>
          <p:cNvPicPr>
            <a:picLocks noChangeAspect="1"/>
          </p:cNvPicPr>
          <p:nvPr/>
        </p:nvPicPr>
        <p:blipFill>
          <a:blip r:embed="rId5"/>
          <a:stretch>
            <a:fillRect/>
          </a:stretch>
        </p:blipFill>
        <p:spPr>
          <a:xfrm>
            <a:off x="611560" y="1464888"/>
            <a:ext cx="6296025" cy="447675"/>
          </a:xfrm>
          <a:prstGeom prst="rect">
            <a:avLst/>
          </a:prstGeom>
        </p:spPr>
      </p:pic>
    </p:spTree>
    <p:extLst>
      <p:ext uri="{BB962C8B-B14F-4D97-AF65-F5344CB8AC3E}">
        <p14:creationId xmlns:p14="http://schemas.microsoft.com/office/powerpoint/2010/main" val="876101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38837"/>
            <a:ext cx="9144000" cy="0"/>
          </a:xfrm>
          <a:prstGeom prst="line">
            <a:avLst/>
          </a:prstGeom>
          <a:ln w="2540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6380773"/>
            <a:ext cx="9144000" cy="47722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Subtitle 2"/>
          <p:cNvSpPr txBox="1">
            <a:spLocks/>
          </p:cNvSpPr>
          <p:nvPr/>
        </p:nvSpPr>
        <p:spPr>
          <a:xfrm>
            <a:off x="170763" y="70619"/>
            <a:ext cx="5472109" cy="454141"/>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lt-LT" sz="2000" b="1" dirty="0">
                <a:solidFill>
                  <a:srgbClr val="BFBFBF"/>
                </a:solidFill>
                <a:latin typeface="Open Sans"/>
              </a:rPr>
              <a:t>Adwords</a:t>
            </a:r>
            <a:endParaRPr lang="lt-LT" sz="2000" b="1" dirty="0">
              <a:solidFill>
                <a:srgbClr val="BFBFBF"/>
              </a:solidFill>
              <a:latin typeface="Open Sans"/>
              <a:cs typeface="Open Sans"/>
            </a:endParaRPr>
          </a:p>
        </p:txBody>
      </p:sp>
      <p:sp>
        <p:nvSpPr>
          <p:cNvPr id="19" name="Title 1"/>
          <p:cNvSpPr txBox="1">
            <a:spLocks/>
          </p:cNvSpPr>
          <p:nvPr/>
        </p:nvSpPr>
        <p:spPr bwMode="auto">
          <a:xfrm>
            <a:off x="452264" y="667564"/>
            <a:ext cx="8229600" cy="4475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lvl="0">
              <a:defRPr/>
            </a:pPr>
            <a:r>
              <a:rPr lang="lt-LT" sz="2400" kern="0" dirty="0">
                <a:solidFill>
                  <a:srgbClr val="348FD5"/>
                </a:solidFill>
                <a:latin typeface="Open Sans" pitchFamily="34" charset="0"/>
                <a:ea typeface="Open Sans" pitchFamily="34" charset="0"/>
                <a:cs typeface="Open Sans" pitchFamily="34" charset="0"/>
              </a:rPr>
              <a:t>Informacijos atvaizdavimas</a:t>
            </a:r>
          </a:p>
        </p:txBody>
      </p:sp>
      <p:sp>
        <p:nvSpPr>
          <p:cNvPr id="13" name="TextBox 12"/>
          <p:cNvSpPr txBox="1"/>
          <p:nvPr/>
        </p:nvSpPr>
        <p:spPr>
          <a:xfrm>
            <a:off x="7061981" y="155428"/>
            <a:ext cx="1909497" cy="369332"/>
          </a:xfrm>
          <a:prstGeom prst="rect">
            <a:avLst/>
          </a:prstGeom>
          <a:noFill/>
        </p:spPr>
        <p:txBody>
          <a:bodyPr wrap="none" rtlCol="0">
            <a:spAutoFit/>
          </a:bodyPr>
          <a:lstStyle/>
          <a:p>
            <a:r>
              <a:rPr lang="lt-LT" dirty="0" smtClean="0">
                <a:solidFill>
                  <a:srgbClr val="348FD5"/>
                </a:solidFill>
                <a:latin typeface="Open Sans" pitchFamily="34" charset="0"/>
                <a:ea typeface="Open Sans" pitchFamily="34" charset="0"/>
                <a:cs typeface="Open Sans" pitchFamily="34" charset="0"/>
              </a:rPr>
              <a:t>Digital Academy</a:t>
            </a:r>
            <a:endParaRPr lang="lt-LT" dirty="0">
              <a:solidFill>
                <a:srgbClr val="348FD5"/>
              </a:solidFill>
              <a:latin typeface="Open Sans" pitchFamily="34" charset="0"/>
              <a:ea typeface="Open Sans" pitchFamily="34" charset="0"/>
              <a:cs typeface="Open Sans" pitchFamily="34"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509" y="1496176"/>
            <a:ext cx="7451808" cy="30582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6" name="Rectangle 15"/>
          <p:cNvSpPr/>
          <p:nvPr/>
        </p:nvSpPr>
        <p:spPr>
          <a:xfrm>
            <a:off x="469140" y="4780335"/>
            <a:ext cx="8217660" cy="1600438"/>
          </a:xfrm>
          <a:prstGeom prst="rect">
            <a:avLst/>
          </a:prstGeom>
          <a:ln>
            <a:noFill/>
          </a:ln>
        </p:spPr>
        <p:txBody>
          <a:bodyPr wrap="square">
            <a:spAutoFit/>
          </a:bodyPr>
          <a:lstStyle/>
          <a:p>
            <a:r>
              <a:rPr lang="lt-LT" sz="1400" b="1" dirty="0" smtClean="0">
                <a:solidFill>
                  <a:schemeClr val="bg1">
                    <a:lumMod val="50000"/>
                  </a:schemeClr>
                </a:solidFill>
                <a:latin typeface="Open Sans" pitchFamily="34" charset="0"/>
                <a:ea typeface="Open Sans" pitchFamily="34" charset="0"/>
                <a:cs typeface="Open Sans" pitchFamily="34" charset="0"/>
              </a:rPr>
              <a:t>Impression share</a:t>
            </a:r>
            <a:r>
              <a:rPr lang="lt-LT" sz="1400" dirty="0" smtClean="0">
                <a:solidFill>
                  <a:schemeClr val="bg1">
                    <a:lumMod val="50000"/>
                  </a:schemeClr>
                </a:solidFill>
                <a:latin typeface="Open Sans" pitchFamily="34" charset="0"/>
                <a:ea typeface="Open Sans" pitchFamily="34" charset="0"/>
                <a:cs typeface="Open Sans" pitchFamily="34" charset="0"/>
              </a:rPr>
              <a:t>: parodymų </a:t>
            </a:r>
            <a:r>
              <a:rPr lang="lt-LT" sz="1400" dirty="0">
                <a:solidFill>
                  <a:schemeClr val="bg1">
                    <a:lumMod val="50000"/>
                  </a:schemeClr>
                </a:solidFill>
                <a:latin typeface="Open Sans" pitchFamily="34" charset="0"/>
                <a:ea typeface="Open Sans" pitchFamily="34" charset="0"/>
                <a:cs typeface="Open Sans" pitchFamily="34" charset="0"/>
              </a:rPr>
              <a:t>dalis - procentais išreikštas jūsų reklamos parodymų ir paieškų srauto santykis. Šį kriterijų įtakoja reklaminės kampanijos nustatymai, ar skelbimai yra patvirtinti Google, nustatyta raktažodžių kaina ir skelbimų „kokybės balas“.</a:t>
            </a:r>
          </a:p>
          <a:p>
            <a:r>
              <a:rPr lang="lt-LT" sz="1400" b="1" dirty="0" smtClean="0">
                <a:solidFill>
                  <a:schemeClr val="bg1">
                    <a:lumMod val="50000"/>
                  </a:schemeClr>
                </a:solidFill>
                <a:latin typeface="Open Sans" pitchFamily="34" charset="0"/>
                <a:ea typeface="Open Sans" pitchFamily="34" charset="0"/>
                <a:cs typeface="Open Sans" pitchFamily="34" charset="0"/>
              </a:rPr>
              <a:t>Lost IS(budget): </a:t>
            </a:r>
            <a:r>
              <a:rPr lang="lt-LT" sz="1400" dirty="0" smtClean="0">
                <a:solidFill>
                  <a:schemeClr val="bg1">
                    <a:lumMod val="50000"/>
                  </a:schemeClr>
                </a:solidFill>
                <a:latin typeface="Open Sans" pitchFamily="34" charset="0"/>
                <a:ea typeface="Open Sans" pitchFamily="34" charset="0"/>
                <a:cs typeface="Open Sans" pitchFamily="34" charset="0"/>
              </a:rPr>
              <a:t>parodymų </a:t>
            </a:r>
            <a:r>
              <a:rPr lang="lt-LT" sz="1400" dirty="0">
                <a:solidFill>
                  <a:schemeClr val="bg1">
                    <a:lumMod val="50000"/>
                  </a:schemeClr>
                </a:solidFill>
                <a:latin typeface="Open Sans" pitchFamily="34" charset="0"/>
                <a:ea typeface="Open Sans" pitchFamily="34" charset="0"/>
                <a:cs typeface="Open Sans" pitchFamily="34" charset="0"/>
              </a:rPr>
              <a:t>dalis kurią praradote dėl biudžeto ribojimų. Šituos parodymus būtų galima gauti nuėmus biudžeto ribojimus.</a:t>
            </a:r>
          </a:p>
          <a:p>
            <a:r>
              <a:rPr lang="lt-LT" sz="1400" b="1" dirty="0" smtClean="0">
                <a:solidFill>
                  <a:schemeClr val="bg1">
                    <a:lumMod val="50000"/>
                  </a:schemeClr>
                </a:solidFill>
                <a:latin typeface="Open Sans" pitchFamily="34" charset="0"/>
                <a:ea typeface="Open Sans" pitchFamily="34" charset="0"/>
                <a:cs typeface="Open Sans" pitchFamily="34" charset="0"/>
              </a:rPr>
              <a:t>Lost IS(rank): </a:t>
            </a:r>
            <a:r>
              <a:rPr lang="lt-LT" sz="1400" dirty="0" smtClean="0">
                <a:solidFill>
                  <a:schemeClr val="bg1">
                    <a:lumMod val="50000"/>
                  </a:schemeClr>
                </a:solidFill>
                <a:latin typeface="Open Sans" pitchFamily="34" charset="0"/>
                <a:ea typeface="Open Sans" pitchFamily="34" charset="0"/>
                <a:cs typeface="Open Sans" pitchFamily="34" charset="0"/>
              </a:rPr>
              <a:t>parodymų </a:t>
            </a:r>
            <a:r>
              <a:rPr lang="lt-LT" sz="1400" dirty="0">
                <a:solidFill>
                  <a:schemeClr val="bg1">
                    <a:lumMod val="50000"/>
                  </a:schemeClr>
                </a:solidFill>
                <a:latin typeface="Open Sans" pitchFamily="34" charset="0"/>
                <a:ea typeface="Open Sans" pitchFamily="34" charset="0"/>
                <a:cs typeface="Open Sans" pitchFamily="34" charset="0"/>
              </a:rPr>
              <a:t>dalis kurią praradote dėl skelbimo reitingo. Šituos parodymus būtų galima gauti pagerinus reklamines </a:t>
            </a:r>
            <a:r>
              <a:rPr lang="lt-LT" sz="1400" dirty="0" smtClean="0">
                <a:solidFill>
                  <a:schemeClr val="bg1">
                    <a:lumMod val="50000"/>
                  </a:schemeClr>
                </a:solidFill>
                <a:latin typeface="Open Sans" pitchFamily="34" charset="0"/>
                <a:ea typeface="Open Sans" pitchFamily="34" charset="0"/>
                <a:cs typeface="Open Sans" pitchFamily="34" charset="0"/>
              </a:rPr>
              <a:t>pozicijas ir reklaminės kampanijos kokybę.</a:t>
            </a:r>
            <a:endParaRPr lang="lt-LT" sz="1400" dirty="0">
              <a:solidFill>
                <a:schemeClr val="bg1">
                  <a:lumMod val="50000"/>
                </a:schemeClr>
              </a:solidFill>
              <a:latin typeface="Open Sans" pitchFamily="34" charset="0"/>
              <a:ea typeface="Open Sans" pitchFamily="34" charset="0"/>
              <a:cs typeface="Open Sans" pitchFamily="34" charset="0"/>
            </a:endParaRPr>
          </a:p>
        </p:txBody>
      </p:sp>
      <p:sp>
        <p:nvSpPr>
          <p:cNvPr id="3" name="Rectangle 2"/>
          <p:cNvSpPr/>
          <p:nvPr/>
        </p:nvSpPr>
        <p:spPr>
          <a:xfrm>
            <a:off x="475393" y="1115153"/>
            <a:ext cx="8229600" cy="307777"/>
          </a:xfrm>
          <a:prstGeom prst="rect">
            <a:avLst/>
          </a:prstGeom>
        </p:spPr>
        <p:txBody>
          <a:bodyPr wrap="square">
            <a:spAutoFit/>
          </a:bodyPr>
          <a:lstStyle/>
          <a:p>
            <a:r>
              <a:rPr lang="lt-LT" sz="1400" dirty="0" smtClean="0">
                <a:solidFill>
                  <a:schemeClr val="bg1">
                    <a:lumMod val="50000"/>
                  </a:schemeClr>
                </a:solidFill>
                <a:latin typeface="Open Sans" pitchFamily="34" charset="0"/>
                <a:ea typeface="Open Sans" pitchFamily="34" charset="0"/>
                <a:cs typeface="Open Sans" pitchFamily="34" charset="0"/>
              </a:rPr>
              <a:t>Arba „campaigns“ dalyje galime pridėti stulpelius su informacija apie „impression share“</a:t>
            </a:r>
            <a:endParaRPr lang="lt-LT" sz="1400" dirty="0">
              <a:solidFill>
                <a:schemeClr val="bg1">
                  <a:lumMod val="50000"/>
                </a:schemeClr>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876101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38837"/>
            <a:ext cx="9144000" cy="0"/>
          </a:xfrm>
          <a:prstGeom prst="line">
            <a:avLst/>
          </a:prstGeom>
          <a:ln w="2540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6380773"/>
            <a:ext cx="9144000" cy="47722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Subtitle 2"/>
          <p:cNvSpPr txBox="1">
            <a:spLocks/>
          </p:cNvSpPr>
          <p:nvPr/>
        </p:nvSpPr>
        <p:spPr>
          <a:xfrm>
            <a:off x="170763" y="70619"/>
            <a:ext cx="5472109" cy="454141"/>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lt-LT" sz="2000" b="1" dirty="0">
                <a:solidFill>
                  <a:srgbClr val="BFBFBF"/>
                </a:solidFill>
                <a:latin typeface="Open Sans"/>
              </a:rPr>
              <a:t>Adwords</a:t>
            </a:r>
            <a:endParaRPr lang="lt-LT" sz="2000" b="1" dirty="0">
              <a:solidFill>
                <a:srgbClr val="BFBFBF"/>
              </a:solidFill>
              <a:latin typeface="Open Sans"/>
              <a:cs typeface="Open Sans"/>
            </a:endParaRPr>
          </a:p>
        </p:txBody>
      </p:sp>
      <p:sp>
        <p:nvSpPr>
          <p:cNvPr id="13" name="TextBox 12"/>
          <p:cNvSpPr txBox="1"/>
          <p:nvPr/>
        </p:nvSpPr>
        <p:spPr>
          <a:xfrm>
            <a:off x="7061981" y="155428"/>
            <a:ext cx="1909497" cy="369332"/>
          </a:xfrm>
          <a:prstGeom prst="rect">
            <a:avLst/>
          </a:prstGeom>
          <a:noFill/>
        </p:spPr>
        <p:txBody>
          <a:bodyPr wrap="none" rtlCol="0">
            <a:spAutoFit/>
          </a:bodyPr>
          <a:lstStyle/>
          <a:p>
            <a:r>
              <a:rPr lang="lt-LT" dirty="0" smtClean="0">
                <a:solidFill>
                  <a:srgbClr val="348FD5"/>
                </a:solidFill>
                <a:latin typeface="Open Sans" pitchFamily="34" charset="0"/>
                <a:ea typeface="Open Sans" pitchFamily="34" charset="0"/>
                <a:cs typeface="Open Sans" pitchFamily="34" charset="0"/>
              </a:rPr>
              <a:t>Digital Academy</a:t>
            </a:r>
            <a:endParaRPr lang="lt-LT" dirty="0">
              <a:solidFill>
                <a:srgbClr val="348FD5"/>
              </a:solidFill>
              <a:latin typeface="Open Sans" pitchFamily="34" charset="0"/>
              <a:ea typeface="Open Sans" pitchFamily="34" charset="0"/>
              <a:cs typeface="Open Sans" pitchFamily="34" charset="0"/>
            </a:endParaRPr>
          </a:p>
        </p:txBody>
      </p:sp>
      <p:sp>
        <p:nvSpPr>
          <p:cNvPr id="10" name="Title 1"/>
          <p:cNvSpPr txBox="1">
            <a:spLocks/>
          </p:cNvSpPr>
          <p:nvPr/>
        </p:nvSpPr>
        <p:spPr bwMode="auto">
          <a:xfrm>
            <a:off x="457200" y="756933"/>
            <a:ext cx="8229600" cy="4475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lvl="0">
              <a:defRPr/>
            </a:pPr>
            <a:r>
              <a:rPr lang="lt-LT" sz="2400" kern="0" dirty="0">
                <a:solidFill>
                  <a:srgbClr val="348FD5"/>
                </a:solidFill>
                <a:latin typeface="Open Sans" pitchFamily="34" charset="0"/>
                <a:ea typeface="Open Sans" pitchFamily="34" charset="0"/>
                <a:cs typeface="Open Sans" pitchFamily="34" charset="0"/>
              </a:rPr>
              <a:t>Raktažodžių optimizavimas</a:t>
            </a:r>
          </a:p>
        </p:txBody>
      </p:sp>
      <p:sp>
        <p:nvSpPr>
          <p:cNvPr id="11" name="TextBox 10"/>
          <p:cNvSpPr txBox="1"/>
          <p:nvPr/>
        </p:nvSpPr>
        <p:spPr>
          <a:xfrm>
            <a:off x="539552" y="2132856"/>
            <a:ext cx="7620000" cy="2446824"/>
          </a:xfrm>
          <a:prstGeom prst="rect">
            <a:avLst/>
          </a:prstGeom>
          <a:noFill/>
        </p:spPr>
        <p:txBody>
          <a:bodyPr wrap="square" rtlCol="0">
            <a:spAutoFit/>
          </a:bodyPr>
          <a:lstStyle/>
          <a:p>
            <a:r>
              <a:rPr lang="lt-LT" u="sng" dirty="0" smtClean="0">
                <a:solidFill>
                  <a:schemeClr val="bg1">
                    <a:lumMod val="50000"/>
                  </a:schemeClr>
                </a:solidFill>
                <a:latin typeface="Open Sans" pitchFamily="34" charset="0"/>
                <a:ea typeface="Open Sans" pitchFamily="34" charset="0"/>
                <a:cs typeface="Open Sans" pitchFamily="34" charset="0"/>
              </a:rPr>
              <a:t>Kelios pastabos apie raktažodžius:</a:t>
            </a:r>
          </a:p>
          <a:p>
            <a:pPr marL="285750" indent="-285750">
              <a:lnSpc>
                <a:spcPct val="150000"/>
              </a:lnSpc>
              <a:buFont typeface="Arial" pitchFamily="34" charset="0"/>
              <a:buChar char="•"/>
            </a:pPr>
            <a:r>
              <a:rPr lang="lt-LT" dirty="0" smtClean="0">
                <a:solidFill>
                  <a:schemeClr val="bg1">
                    <a:lumMod val="50000"/>
                  </a:schemeClr>
                </a:solidFill>
                <a:latin typeface="Open Sans" pitchFamily="34" charset="0"/>
                <a:ea typeface="Open Sans" pitchFamily="34" charset="0"/>
                <a:cs typeface="Open Sans" pitchFamily="34" charset="0"/>
              </a:rPr>
              <a:t>Adwords sistemoje nėra skirtumo tarp mažųjų ir didžiųjų raidžių –  pavyzdžiui „Vilnius“ ir „vilnius“ yra atpažįstami kaip vienas ir tas pats žodis.</a:t>
            </a:r>
          </a:p>
          <a:p>
            <a:pPr marL="285750" indent="-285750">
              <a:lnSpc>
                <a:spcPct val="150000"/>
              </a:lnSpc>
              <a:buFont typeface="Arial" pitchFamily="34" charset="0"/>
              <a:buChar char="•"/>
            </a:pPr>
            <a:r>
              <a:rPr lang="lt-LT" dirty="0" smtClean="0">
                <a:solidFill>
                  <a:schemeClr val="bg1">
                    <a:lumMod val="50000"/>
                  </a:schemeClr>
                </a:solidFill>
                <a:latin typeface="Open Sans" pitchFamily="34" charset="0"/>
                <a:ea typeface="Open Sans" pitchFamily="34" charset="0"/>
                <a:cs typeface="Open Sans" pitchFamily="34" charset="0"/>
              </a:rPr>
              <a:t>Nėra reikalo raktažodžiuose naudoti skyrybos ženklų, Vilnius-Londonas ir Vilnius Londonas tai sistemoje yra viena ir ta pati frazė.</a:t>
            </a:r>
            <a:endParaRPr lang="lt-LT" dirty="0">
              <a:solidFill>
                <a:schemeClr val="bg1">
                  <a:lumMod val="50000"/>
                </a:schemeClr>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5043653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38837"/>
            <a:ext cx="9144000" cy="0"/>
          </a:xfrm>
          <a:prstGeom prst="line">
            <a:avLst/>
          </a:prstGeom>
          <a:ln w="2540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6380773"/>
            <a:ext cx="9144000" cy="47722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Subtitle 2"/>
          <p:cNvSpPr txBox="1">
            <a:spLocks/>
          </p:cNvSpPr>
          <p:nvPr/>
        </p:nvSpPr>
        <p:spPr>
          <a:xfrm>
            <a:off x="170763" y="70619"/>
            <a:ext cx="5472109" cy="454141"/>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lt-LT" sz="2000" b="1" dirty="0">
                <a:solidFill>
                  <a:srgbClr val="BFBFBF"/>
                </a:solidFill>
                <a:latin typeface="Open Sans"/>
              </a:rPr>
              <a:t>Adwords</a:t>
            </a:r>
            <a:endParaRPr lang="lt-LT" sz="2000" b="1" dirty="0">
              <a:solidFill>
                <a:srgbClr val="BFBFBF"/>
              </a:solidFill>
              <a:latin typeface="Open Sans"/>
              <a:cs typeface="Open Sans"/>
            </a:endParaRPr>
          </a:p>
        </p:txBody>
      </p:sp>
      <p:sp>
        <p:nvSpPr>
          <p:cNvPr id="19" name="Title 1"/>
          <p:cNvSpPr txBox="1">
            <a:spLocks/>
          </p:cNvSpPr>
          <p:nvPr/>
        </p:nvSpPr>
        <p:spPr bwMode="auto">
          <a:xfrm>
            <a:off x="457200" y="749163"/>
            <a:ext cx="8229600" cy="4475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lvl="0">
              <a:defRPr/>
            </a:pPr>
            <a:r>
              <a:rPr lang="lt-LT" sz="2400" kern="0" dirty="0">
                <a:solidFill>
                  <a:srgbClr val="348FD5"/>
                </a:solidFill>
                <a:latin typeface="Open Sans" pitchFamily="34" charset="0"/>
                <a:ea typeface="Open Sans" pitchFamily="34" charset="0"/>
                <a:cs typeface="Open Sans" pitchFamily="34" charset="0"/>
              </a:rPr>
              <a:t>„Keyword matching“ – raktažodžių atitikties taikymas</a:t>
            </a:r>
          </a:p>
        </p:txBody>
      </p:sp>
      <p:sp>
        <p:nvSpPr>
          <p:cNvPr id="13" name="TextBox 12"/>
          <p:cNvSpPr txBox="1"/>
          <p:nvPr/>
        </p:nvSpPr>
        <p:spPr>
          <a:xfrm>
            <a:off x="7061981" y="155428"/>
            <a:ext cx="1909497" cy="369332"/>
          </a:xfrm>
          <a:prstGeom prst="rect">
            <a:avLst/>
          </a:prstGeom>
          <a:noFill/>
        </p:spPr>
        <p:txBody>
          <a:bodyPr wrap="none" rtlCol="0">
            <a:spAutoFit/>
          </a:bodyPr>
          <a:lstStyle/>
          <a:p>
            <a:r>
              <a:rPr lang="lt-LT" dirty="0" smtClean="0">
                <a:solidFill>
                  <a:srgbClr val="348FD5"/>
                </a:solidFill>
                <a:latin typeface="Open Sans" pitchFamily="34" charset="0"/>
                <a:ea typeface="Open Sans" pitchFamily="34" charset="0"/>
                <a:cs typeface="Open Sans" pitchFamily="34" charset="0"/>
              </a:rPr>
              <a:t>Digital Academy</a:t>
            </a:r>
            <a:endParaRPr lang="lt-LT" dirty="0">
              <a:solidFill>
                <a:srgbClr val="348FD5"/>
              </a:solidFill>
              <a:latin typeface="Open Sans" pitchFamily="34" charset="0"/>
              <a:ea typeface="Open Sans" pitchFamily="34" charset="0"/>
              <a:cs typeface="Open Sans" pitchFamily="34" charset="0"/>
            </a:endParaRPr>
          </a:p>
        </p:txBody>
      </p:sp>
      <p:sp>
        <p:nvSpPr>
          <p:cNvPr id="10" name="Rounded Rectangle 9"/>
          <p:cNvSpPr/>
          <p:nvPr/>
        </p:nvSpPr>
        <p:spPr>
          <a:xfrm>
            <a:off x="609600" y="1340768"/>
            <a:ext cx="7772400" cy="506003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solidFill>
                  <a:schemeClr val="tx1"/>
                </a:solidFill>
                <a:latin typeface="Open Sans" pitchFamily="34" charset="0"/>
                <a:ea typeface="Open Sans" pitchFamily="34" charset="0"/>
                <a:cs typeface="Open Sans" pitchFamily="34" charset="0"/>
              </a:rPr>
              <a:t>Broad match</a:t>
            </a:r>
            <a:endParaRPr lang="lt-LT" dirty="0">
              <a:solidFill>
                <a:schemeClr val="tx1"/>
              </a:solidFill>
              <a:latin typeface="Open Sans" pitchFamily="34" charset="0"/>
              <a:ea typeface="Open Sans" pitchFamily="34" charset="0"/>
              <a:cs typeface="Open Sans" pitchFamily="34" charset="0"/>
            </a:endParaRPr>
          </a:p>
        </p:txBody>
      </p:sp>
      <p:sp>
        <p:nvSpPr>
          <p:cNvPr id="11" name="Rounded Rectangle 10"/>
          <p:cNvSpPr/>
          <p:nvPr/>
        </p:nvSpPr>
        <p:spPr>
          <a:xfrm>
            <a:off x="1828800" y="2459298"/>
            <a:ext cx="6501912" cy="3865302"/>
          </a:xfrm>
          <a:prstGeom prst="roundRect">
            <a:avLst/>
          </a:prstGeom>
          <a:solidFill>
            <a:schemeClr val="accent1">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latin typeface="Open Sans" pitchFamily="34" charset="0"/>
              <a:ea typeface="Open Sans" pitchFamily="34" charset="0"/>
              <a:cs typeface="Open Sans" pitchFamily="34" charset="0"/>
            </a:endParaRPr>
          </a:p>
        </p:txBody>
      </p:sp>
      <p:sp>
        <p:nvSpPr>
          <p:cNvPr id="14" name="Rounded Rectangle 13"/>
          <p:cNvSpPr/>
          <p:nvPr/>
        </p:nvSpPr>
        <p:spPr>
          <a:xfrm>
            <a:off x="4038600" y="3858940"/>
            <a:ext cx="4259873" cy="238946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latin typeface="Open Sans" pitchFamily="34" charset="0"/>
              <a:ea typeface="Open Sans" pitchFamily="34" charset="0"/>
              <a:cs typeface="Open Sans" pitchFamily="34" charset="0"/>
            </a:endParaRPr>
          </a:p>
        </p:txBody>
      </p:sp>
      <p:sp>
        <p:nvSpPr>
          <p:cNvPr id="15" name="Rounded Rectangle 14"/>
          <p:cNvSpPr/>
          <p:nvPr/>
        </p:nvSpPr>
        <p:spPr>
          <a:xfrm>
            <a:off x="4953000" y="4901270"/>
            <a:ext cx="3176221" cy="119473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latin typeface="Open Sans" pitchFamily="34" charset="0"/>
              <a:ea typeface="Open Sans" pitchFamily="34" charset="0"/>
              <a:cs typeface="Open Sans" pitchFamily="34" charset="0"/>
            </a:endParaRPr>
          </a:p>
        </p:txBody>
      </p:sp>
      <p:sp>
        <p:nvSpPr>
          <p:cNvPr id="16" name="TextBox 15"/>
          <p:cNvSpPr txBox="1"/>
          <p:nvPr/>
        </p:nvSpPr>
        <p:spPr>
          <a:xfrm>
            <a:off x="1767986" y="1546878"/>
            <a:ext cx="5455627" cy="830997"/>
          </a:xfrm>
          <a:prstGeom prst="rect">
            <a:avLst/>
          </a:prstGeom>
          <a:noFill/>
        </p:spPr>
        <p:txBody>
          <a:bodyPr wrap="square" rtlCol="0">
            <a:spAutoFit/>
          </a:bodyPr>
          <a:lstStyle/>
          <a:p>
            <a:r>
              <a:rPr lang="lt-LT" sz="1600" b="1" dirty="0">
                <a:latin typeface="Open Sans" pitchFamily="34" charset="0"/>
                <a:ea typeface="Open Sans" pitchFamily="34" charset="0"/>
                <a:cs typeface="Open Sans" pitchFamily="34" charset="0"/>
              </a:rPr>
              <a:t>b</a:t>
            </a:r>
            <a:r>
              <a:rPr lang="lt-LT" sz="1600" b="1" dirty="0" smtClean="0">
                <a:latin typeface="Open Sans" pitchFamily="34" charset="0"/>
                <a:ea typeface="Open Sans" pitchFamily="34" charset="0"/>
                <a:cs typeface="Open Sans" pitchFamily="34" charset="0"/>
              </a:rPr>
              <a:t>road match:</a:t>
            </a:r>
          </a:p>
          <a:p>
            <a:r>
              <a:rPr lang="lt-LT" sz="1600" dirty="0">
                <a:latin typeface="Open Sans" pitchFamily="34" charset="0"/>
                <a:ea typeface="Open Sans" pitchFamily="34" charset="0"/>
                <a:cs typeface="Open Sans" pitchFamily="34" charset="0"/>
              </a:rPr>
              <a:t>skelbimas rodomas, jei ieškoma panašių frazių ir susijusių variantų</a:t>
            </a:r>
          </a:p>
        </p:txBody>
      </p:sp>
      <p:sp>
        <p:nvSpPr>
          <p:cNvPr id="17" name="TextBox 16"/>
          <p:cNvSpPr txBox="1"/>
          <p:nvPr/>
        </p:nvSpPr>
        <p:spPr>
          <a:xfrm>
            <a:off x="2127738" y="2636912"/>
            <a:ext cx="5904035" cy="1077218"/>
          </a:xfrm>
          <a:prstGeom prst="rect">
            <a:avLst/>
          </a:prstGeom>
          <a:noFill/>
        </p:spPr>
        <p:txBody>
          <a:bodyPr wrap="square" rtlCol="0">
            <a:spAutoFit/>
          </a:bodyPr>
          <a:lstStyle/>
          <a:p>
            <a:r>
              <a:rPr lang="lt-LT" sz="1600" b="1" dirty="0" smtClean="0">
                <a:latin typeface="Open Sans" pitchFamily="34" charset="0"/>
                <a:ea typeface="Open Sans" pitchFamily="34" charset="0"/>
                <a:cs typeface="Open Sans" pitchFamily="34" charset="0"/>
              </a:rPr>
              <a:t>+modified broad match:</a:t>
            </a:r>
          </a:p>
          <a:p>
            <a:r>
              <a:rPr lang="lt-LT" sz="1600" dirty="0" smtClean="0">
                <a:latin typeface="Open Sans" pitchFamily="34" charset="0"/>
                <a:ea typeface="Open Sans" pitchFamily="34" charset="0"/>
                <a:cs typeface="Open Sans" pitchFamily="34" charset="0"/>
              </a:rPr>
              <a:t>**galimybė, turintį daugiau kontrolės megu broad match, bet platesnė negu „phrase match“. Reikalauja, kad frazėje būtų tikslus žodis, prie kurio yra +</a:t>
            </a:r>
            <a:endParaRPr lang="lt-LT" sz="1600" dirty="0">
              <a:latin typeface="Open Sans" pitchFamily="34" charset="0"/>
              <a:ea typeface="Open Sans" pitchFamily="34" charset="0"/>
              <a:cs typeface="Open Sans" pitchFamily="34" charset="0"/>
            </a:endParaRPr>
          </a:p>
        </p:txBody>
      </p:sp>
      <p:sp>
        <p:nvSpPr>
          <p:cNvPr id="18" name="TextBox 17"/>
          <p:cNvSpPr txBox="1"/>
          <p:nvPr/>
        </p:nvSpPr>
        <p:spPr>
          <a:xfrm>
            <a:off x="4355976" y="3976450"/>
            <a:ext cx="3572236" cy="830997"/>
          </a:xfrm>
          <a:prstGeom prst="rect">
            <a:avLst/>
          </a:prstGeom>
          <a:noFill/>
        </p:spPr>
        <p:txBody>
          <a:bodyPr wrap="square" rtlCol="0">
            <a:spAutoFit/>
          </a:bodyPr>
          <a:lstStyle/>
          <a:p>
            <a:r>
              <a:rPr lang="lt-LT" sz="1600" b="1" dirty="0" smtClean="0">
                <a:latin typeface="Open Sans" pitchFamily="34" charset="0"/>
                <a:ea typeface="Open Sans" pitchFamily="34" charset="0"/>
                <a:cs typeface="Open Sans" pitchFamily="34" charset="0"/>
              </a:rPr>
              <a:t>„phrase match“:</a:t>
            </a:r>
          </a:p>
          <a:p>
            <a:r>
              <a:rPr lang="lt-LT" sz="1600" dirty="0">
                <a:latin typeface="Open Sans" pitchFamily="34" charset="0"/>
                <a:ea typeface="Open Sans" pitchFamily="34" charset="0"/>
                <a:cs typeface="Open Sans" pitchFamily="34" charset="0"/>
              </a:rPr>
              <a:t>skelbimas rodomas, jei </a:t>
            </a:r>
            <a:r>
              <a:rPr lang="lt-LT" sz="1600" dirty="0" smtClean="0">
                <a:latin typeface="Open Sans" pitchFamily="34" charset="0"/>
                <a:ea typeface="Open Sans" pitchFamily="34" charset="0"/>
                <a:cs typeface="Open Sans" pitchFamily="34" charset="0"/>
              </a:rPr>
              <a:t>yra tiksli frazės atitiktis.</a:t>
            </a:r>
            <a:endParaRPr lang="lt-LT" sz="1600" dirty="0">
              <a:latin typeface="Open Sans" pitchFamily="34" charset="0"/>
              <a:ea typeface="Open Sans" pitchFamily="34" charset="0"/>
              <a:cs typeface="Open Sans" pitchFamily="34" charset="0"/>
            </a:endParaRPr>
          </a:p>
        </p:txBody>
      </p:sp>
      <p:sp>
        <p:nvSpPr>
          <p:cNvPr id="20" name="TextBox 19"/>
          <p:cNvSpPr txBox="1"/>
          <p:nvPr/>
        </p:nvSpPr>
        <p:spPr>
          <a:xfrm>
            <a:off x="5016138" y="5097381"/>
            <a:ext cx="2927462" cy="830997"/>
          </a:xfrm>
          <a:prstGeom prst="rect">
            <a:avLst/>
          </a:prstGeom>
          <a:noFill/>
        </p:spPr>
        <p:txBody>
          <a:bodyPr wrap="square" rtlCol="0">
            <a:spAutoFit/>
          </a:bodyPr>
          <a:lstStyle/>
          <a:p>
            <a:r>
              <a:rPr lang="lt-LT" sz="1600" b="1" dirty="0">
                <a:latin typeface="Open Sans" pitchFamily="34" charset="0"/>
                <a:ea typeface="Open Sans" pitchFamily="34" charset="0"/>
                <a:cs typeface="Open Sans" pitchFamily="34" charset="0"/>
              </a:rPr>
              <a:t>[</a:t>
            </a:r>
            <a:r>
              <a:rPr lang="lt-LT" sz="1600" b="1" dirty="0" smtClean="0">
                <a:latin typeface="Open Sans" pitchFamily="34" charset="0"/>
                <a:ea typeface="Open Sans" pitchFamily="34" charset="0"/>
                <a:cs typeface="Open Sans" pitchFamily="34" charset="0"/>
              </a:rPr>
              <a:t>exact match]:</a:t>
            </a:r>
          </a:p>
          <a:p>
            <a:r>
              <a:rPr lang="lt-LT" sz="1600" dirty="0">
                <a:latin typeface="Open Sans" pitchFamily="34" charset="0"/>
                <a:ea typeface="Open Sans" pitchFamily="34" charset="0"/>
                <a:cs typeface="Open Sans" pitchFamily="34" charset="0"/>
              </a:rPr>
              <a:t>skelbimas </a:t>
            </a:r>
            <a:r>
              <a:rPr lang="lt-LT" sz="1600" dirty="0" smtClean="0">
                <a:latin typeface="Open Sans" pitchFamily="34" charset="0"/>
                <a:ea typeface="Open Sans" pitchFamily="34" charset="0"/>
                <a:cs typeface="Open Sans" pitchFamily="34" charset="0"/>
              </a:rPr>
              <a:t>rodomas tik konkrečiam raktažodžiui</a:t>
            </a:r>
            <a:endParaRPr lang="lt-LT" sz="1600" dirty="0">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5043653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38837"/>
            <a:ext cx="9144000" cy="0"/>
          </a:xfrm>
          <a:prstGeom prst="line">
            <a:avLst/>
          </a:prstGeom>
          <a:ln w="2540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6380773"/>
            <a:ext cx="9144000" cy="47722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Subtitle 2"/>
          <p:cNvSpPr txBox="1">
            <a:spLocks/>
          </p:cNvSpPr>
          <p:nvPr/>
        </p:nvSpPr>
        <p:spPr>
          <a:xfrm>
            <a:off x="170763" y="70619"/>
            <a:ext cx="5472109" cy="454141"/>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lt-LT" sz="2000" b="1" dirty="0">
                <a:solidFill>
                  <a:srgbClr val="BFBFBF"/>
                </a:solidFill>
                <a:latin typeface="Open Sans"/>
              </a:rPr>
              <a:t>Adwords</a:t>
            </a:r>
            <a:endParaRPr lang="lt-LT" sz="2000" b="1" dirty="0">
              <a:solidFill>
                <a:srgbClr val="BFBFBF"/>
              </a:solidFill>
              <a:latin typeface="Open Sans"/>
              <a:cs typeface="Open Sans"/>
            </a:endParaRPr>
          </a:p>
        </p:txBody>
      </p:sp>
      <p:sp>
        <p:nvSpPr>
          <p:cNvPr id="19" name="Title 1"/>
          <p:cNvSpPr txBox="1">
            <a:spLocks/>
          </p:cNvSpPr>
          <p:nvPr/>
        </p:nvSpPr>
        <p:spPr bwMode="auto">
          <a:xfrm>
            <a:off x="457200" y="749163"/>
            <a:ext cx="8229600" cy="4475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lt-LT" sz="2400" b="0" i="0" u="none" strike="noStrike" kern="0" cap="none" spc="0" normalizeH="0" baseline="0" noProof="0" dirty="0" smtClean="0">
                <a:ln>
                  <a:noFill/>
                </a:ln>
                <a:solidFill>
                  <a:srgbClr val="348FD5"/>
                </a:solidFill>
                <a:effectLst/>
                <a:uLnTx/>
                <a:uFillTx/>
                <a:latin typeface="Open Sans" pitchFamily="34" charset="0"/>
                <a:ea typeface="Open Sans" pitchFamily="34" charset="0"/>
                <a:cs typeface="Open Sans" pitchFamily="34" charset="0"/>
              </a:rPr>
              <a:t>„Keyword matching“ pasirinkimai</a:t>
            </a:r>
          </a:p>
        </p:txBody>
      </p:sp>
      <p:sp>
        <p:nvSpPr>
          <p:cNvPr id="13" name="TextBox 12"/>
          <p:cNvSpPr txBox="1"/>
          <p:nvPr/>
        </p:nvSpPr>
        <p:spPr>
          <a:xfrm>
            <a:off x="7061981" y="155428"/>
            <a:ext cx="1909497" cy="369332"/>
          </a:xfrm>
          <a:prstGeom prst="rect">
            <a:avLst/>
          </a:prstGeom>
          <a:noFill/>
        </p:spPr>
        <p:txBody>
          <a:bodyPr wrap="none" rtlCol="0">
            <a:spAutoFit/>
          </a:bodyPr>
          <a:lstStyle/>
          <a:p>
            <a:r>
              <a:rPr lang="lt-LT" dirty="0" smtClean="0">
                <a:solidFill>
                  <a:srgbClr val="348FD5"/>
                </a:solidFill>
                <a:latin typeface="Open Sans" pitchFamily="34" charset="0"/>
                <a:ea typeface="Open Sans" pitchFamily="34" charset="0"/>
                <a:cs typeface="Open Sans" pitchFamily="34" charset="0"/>
              </a:rPr>
              <a:t>Digital Academy</a:t>
            </a:r>
            <a:endParaRPr lang="lt-LT" dirty="0">
              <a:solidFill>
                <a:srgbClr val="348FD5"/>
              </a:solidFill>
              <a:latin typeface="Open Sans" pitchFamily="34" charset="0"/>
              <a:ea typeface="Open Sans" pitchFamily="34" charset="0"/>
              <a:cs typeface="Open Sans" pitchFamily="34" charset="0"/>
            </a:endParaRPr>
          </a:p>
        </p:txBody>
      </p:sp>
      <p:sp>
        <p:nvSpPr>
          <p:cNvPr id="2" name="TextBox 1"/>
          <p:cNvSpPr txBox="1"/>
          <p:nvPr/>
        </p:nvSpPr>
        <p:spPr>
          <a:xfrm>
            <a:off x="899592" y="1773762"/>
            <a:ext cx="7344816" cy="3416320"/>
          </a:xfrm>
          <a:prstGeom prst="rect">
            <a:avLst/>
          </a:prstGeom>
          <a:noFill/>
        </p:spPr>
        <p:txBody>
          <a:bodyPr wrap="square" rtlCol="0">
            <a:spAutoFit/>
          </a:bodyPr>
          <a:lstStyle/>
          <a:p>
            <a:r>
              <a:rPr lang="lt-LT" b="1" dirty="0" smtClean="0">
                <a:solidFill>
                  <a:schemeClr val="bg1">
                    <a:lumMod val="50000"/>
                  </a:schemeClr>
                </a:solidFill>
              </a:rPr>
              <a:t>Exact match: [plastikiniai langai]</a:t>
            </a:r>
            <a:r>
              <a:rPr lang="lt-LT" dirty="0" smtClean="0">
                <a:solidFill>
                  <a:schemeClr val="bg1">
                    <a:lumMod val="50000"/>
                  </a:schemeClr>
                </a:solidFill>
              </a:rPr>
              <a:t> – tik, jei kažkas įveda į paiešką būtent plastikiniai langai;</a:t>
            </a:r>
          </a:p>
          <a:p>
            <a:endParaRPr lang="lt-LT" dirty="0">
              <a:solidFill>
                <a:schemeClr val="bg1">
                  <a:lumMod val="50000"/>
                </a:schemeClr>
              </a:solidFill>
            </a:endParaRPr>
          </a:p>
          <a:p>
            <a:r>
              <a:rPr lang="lt-LT" b="1" dirty="0" smtClean="0">
                <a:solidFill>
                  <a:schemeClr val="bg1">
                    <a:lumMod val="50000"/>
                  </a:schemeClr>
                </a:solidFill>
              </a:rPr>
              <a:t>Phrase match: „plastikiniai langai“ </a:t>
            </a:r>
            <a:r>
              <a:rPr lang="lt-LT" dirty="0" smtClean="0">
                <a:solidFill>
                  <a:schemeClr val="bg1">
                    <a:lumMod val="50000"/>
                  </a:schemeClr>
                </a:solidFill>
              </a:rPr>
              <a:t>– plastikiniai langai, pigūs plastikiniai langai, plastikiniai langai vilniuje ir t.t.</a:t>
            </a:r>
          </a:p>
          <a:p>
            <a:endParaRPr lang="lt-LT" dirty="0" smtClean="0">
              <a:solidFill>
                <a:schemeClr val="bg1">
                  <a:lumMod val="50000"/>
                </a:schemeClr>
              </a:solidFill>
            </a:endParaRPr>
          </a:p>
          <a:p>
            <a:r>
              <a:rPr lang="lt-LT" b="1" dirty="0">
                <a:solidFill>
                  <a:schemeClr val="bg1">
                    <a:lumMod val="50000"/>
                  </a:schemeClr>
                </a:solidFill>
              </a:rPr>
              <a:t>Extended broad match: +plastikiniai +langai </a:t>
            </a:r>
            <a:r>
              <a:rPr lang="lt-LT" dirty="0">
                <a:solidFill>
                  <a:schemeClr val="bg1">
                    <a:lumMod val="50000"/>
                  </a:schemeClr>
                </a:solidFill>
              </a:rPr>
              <a:t>– plastikiniai langai, gamina plastikinius langus, plastikinių langų montavimas, plastikiniai apvalūs langai ir t.t</a:t>
            </a:r>
            <a:r>
              <a:rPr lang="lt-LT" dirty="0" smtClean="0">
                <a:solidFill>
                  <a:schemeClr val="bg1">
                    <a:lumMod val="50000"/>
                  </a:schemeClr>
                </a:solidFill>
              </a:rPr>
              <a:t>.</a:t>
            </a:r>
            <a:endParaRPr lang="lt-LT" dirty="0">
              <a:solidFill>
                <a:schemeClr val="bg1">
                  <a:lumMod val="50000"/>
                </a:schemeClr>
              </a:solidFill>
            </a:endParaRPr>
          </a:p>
          <a:p>
            <a:endParaRPr lang="lt-LT" dirty="0">
              <a:solidFill>
                <a:schemeClr val="bg1">
                  <a:lumMod val="50000"/>
                </a:schemeClr>
              </a:solidFill>
            </a:endParaRPr>
          </a:p>
          <a:p>
            <a:r>
              <a:rPr lang="lt-LT" b="1" dirty="0" smtClean="0">
                <a:solidFill>
                  <a:schemeClr val="bg1">
                    <a:lumMod val="50000"/>
                  </a:schemeClr>
                </a:solidFill>
              </a:rPr>
              <a:t>Broad match: plastikiniai langai </a:t>
            </a:r>
            <a:r>
              <a:rPr lang="lt-LT" dirty="0" smtClean="0">
                <a:solidFill>
                  <a:schemeClr val="bg1">
                    <a:lumMod val="50000"/>
                  </a:schemeClr>
                </a:solidFill>
              </a:rPr>
              <a:t>– plastiko langai, mediniai langai, langų skaičiuoklė, geri langai, langų gamyba šiauliuose ir t.t.</a:t>
            </a:r>
            <a:endParaRPr lang="lt-LT" dirty="0">
              <a:solidFill>
                <a:schemeClr val="bg1">
                  <a:lumMod val="50000"/>
                </a:schemeClr>
              </a:solidFill>
            </a:endParaRPr>
          </a:p>
        </p:txBody>
      </p:sp>
    </p:spTree>
    <p:extLst>
      <p:ext uri="{BB962C8B-B14F-4D97-AF65-F5344CB8AC3E}">
        <p14:creationId xmlns:p14="http://schemas.microsoft.com/office/powerpoint/2010/main" val="3152804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38837"/>
            <a:ext cx="9144000" cy="0"/>
          </a:xfrm>
          <a:prstGeom prst="line">
            <a:avLst/>
          </a:prstGeom>
          <a:ln w="2540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6380773"/>
            <a:ext cx="9144000" cy="47722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Subtitle 2"/>
          <p:cNvSpPr txBox="1">
            <a:spLocks/>
          </p:cNvSpPr>
          <p:nvPr/>
        </p:nvSpPr>
        <p:spPr>
          <a:xfrm>
            <a:off x="170763" y="70619"/>
            <a:ext cx="5472109" cy="454141"/>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lt-LT" sz="2000" b="1" dirty="0">
                <a:solidFill>
                  <a:srgbClr val="BFBFBF"/>
                </a:solidFill>
                <a:latin typeface="Open Sans"/>
              </a:rPr>
              <a:t>Adwords</a:t>
            </a:r>
            <a:endParaRPr lang="lt-LT" sz="2000" b="1" dirty="0">
              <a:solidFill>
                <a:srgbClr val="BFBFBF"/>
              </a:solidFill>
              <a:latin typeface="Open Sans"/>
              <a:cs typeface="Open Sans"/>
            </a:endParaRPr>
          </a:p>
        </p:txBody>
      </p:sp>
      <p:sp>
        <p:nvSpPr>
          <p:cNvPr id="19" name="Title 1"/>
          <p:cNvSpPr txBox="1">
            <a:spLocks/>
          </p:cNvSpPr>
          <p:nvPr/>
        </p:nvSpPr>
        <p:spPr bwMode="auto">
          <a:xfrm>
            <a:off x="457200" y="639855"/>
            <a:ext cx="8229600" cy="4475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lt-LT" sz="2400" b="0" i="0" u="none" strike="noStrike" kern="0" cap="none" spc="0" normalizeH="0" baseline="0" noProof="0" dirty="0" smtClean="0">
                <a:ln>
                  <a:noFill/>
                </a:ln>
                <a:solidFill>
                  <a:srgbClr val="348FD5"/>
                </a:solidFill>
                <a:effectLst/>
                <a:uLnTx/>
                <a:uFillTx/>
                <a:latin typeface="Open Sans" pitchFamily="34" charset="0"/>
                <a:ea typeface="Open Sans" pitchFamily="34" charset="0"/>
                <a:cs typeface="Open Sans" pitchFamily="34" charset="0"/>
              </a:rPr>
              <a:t>Reklaminės kampanijų tipai</a:t>
            </a:r>
          </a:p>
        </p:txBody>
      </p:sp>
      <p:sp>
        <p:nvSpPr>
          <p:cNvPr id="13" name="TextBox 12"/>
          <p:cNvSpPr txBox="1"/>
          <p:nvPr/>
        </p:nvSpPr>
        <p:spPr>
          <a:xfrm>
            <a:off x="7061981" y="155428"/>
            <a:ext cx="1909497" cy="369332"/>
          </a:xfrm>
          <a:prstGeom prst="rect">
            <a:avLst/>
          </a:prstGeom>
          <a:noFill/>
        </p:spPr>
        <p:txBody>
          <a:bodyPr wrap="none" rtlCol="0">
            <a:spAutoFit/>
          </a:bodyPr>
          <a:lstStyle/>
          <a:p>
            <a:r>
              <a:rPr lang="lt-LT" dirty="0" smtClean="0">
                <a:solidFill>
                  <a:srgbClr val="348FD5"/>
                </a:solidFill>
                <a:latin typeface="Open Sans" pitchFamily="34" charset="0"/>
                <a:ea typeface="Open Sans" pitchFamily="34" charset="0"/>
                <a:cs typeface="Open Sans" pitchFamily="34" charset="0"/>
              </a:rPr>
              <a:t>Digital Academy</a:t>
            </a:r>
            <a:endParaRPr lang="lt-LT" dirty="0">
              <a:solidFill>
                <a:srgbClr val="348FD5"/>
              </a:solidFill>
              <a:latin typeface="Open Sans" pitchFamily="34" charset="0"/>
              <a:ea typeface="Open Sans" pitchFamily="34" charset="0"/>
              <a:cs typeface="Open Sans" pitchFamily="34" charset="0"/>
            </a:endParaRPr>
          </a:p>
        </p:txBody>
      </p:sp>
      <p:pic>
        <p:nvPicPr>
          <p:cNvPr id="2" name="Picture 1"/>
          <p:cNvPicPr>
            <a:picLocks noChangeAspect="1"/>
          </p:cNvPicPr>
          <p:nvPr/>
        </p:nvPicPr>
        <p:blipFill>
          <a:blip r:embed="rId3"/>
          <a:stretch>
            <a:fillRect/>
          </a:stretch>
        </p:blipFill>
        <p:spPr>
          <a:xfrm>
            <a:off x="333812" y="2171976"/>
            <a:ext cx="1771650" cy="1200150"/>
          </a:xfrm>
          <a:prstGeom prst="rect">
            <a:avLst/>
          </a:prstGeom>
        </p:spPr>
      </p:pic>
      <p:sp>
        <p:nvSpPr>
          <p:cNvPr id="14" name="Title 1"/>
          <p:cNvSpPr txBox="1">
            <a:spLocks/>
          </p:cNvSpPr>
          <p:nvPr/>
        </p:nvSpPr>
        <p:spPr bwMode="auto">
          <a:xfrm>
            <a:off x="-274275" y="1581574"/>
            <a:ext cx="2987824" cy="4475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2000" kern="0" dirty="0" smtClean="0">
                <a:solidFill>
                  <a:srgbClr val="348FD5"/>
                </a:solidFill>
                <a:latin typeface="Open Sans" pitchFamily="34" charset="0"/>
                <a:ea typeface="Open Sans" pitchFamily="34" charset="0"/>
                <a:cs typeface="Open Sans" pitchFamily="34" charset="0"/>
              </a:rPr>
              <a:t>Search network only</a:t>
            </a:r>
            <a:endParaRPr kumimoji="0" lang="lt-LT" sz="2000" b="0" i="0" u="none" strike="noStrike" kern="0" cap="none" spc="0" normalizeH="0" baseline="0" noProof="0" dirty="0" smtClean="0">
              <a:ln>
                <a:noFill/>
              </a:ln>
              <a:solidFill>
                <a:srgbClr val="348FD5"/>
              </a:solidFill>
              <a:effectLst/>
              <a:uLnTx/>
              <a:uFillTx/>
              <a:latin typeface="Open Sans" pitchFamily="34" charset="0"/>
              <a:ea typeface="Open Sans" pitchFamily="34" charset="0"/>
              <a:cs typeface="Open Sans" pitchFamily="34" charset="0"/>
            </a:endParaRPr>
          </a:p>
        </p:txBody>
      </p:sp>
      <p:pic>
        <p:nvPicPr>
          <p:cNvPr id="3" name="Picture 2"/>
          <p:cNvPicPr>
            <a:picLocks noChangeAspect="1"/>
          </p:cNvPicPr>
          <p:nvPr/>
        </p:nvPicPr>
        <p:blipFill>
          <a:blip r:embed="rId4"/>
          <a:stretch>
            <a:fillRect/>
          </a:stretch>
        </p:blipFill>
        <p:spPr>
          <a:xfrm>
            <a:off x="3514442" y="2186052"/>
            <a:ext cx="1333500" cy="1209675"/>
          </a:xfrm>
          <a:prstGeom prst="rect">
            <a:avLst/>
          </a:prstGeom>
        </p:spPr>
      </p:pic>
      <p:sp>
        <p:nvSpPr>
          <p:cNvPr id="15" name="Title 1"/>
          <p:cNvSpPr txBox="1">
            <a:spLocks/>
          </p:cNvSpPr>
          <p:nvPr/>
        </p:nvSpPr>
        <p:spPr bwMode="auto">
          <a:xfrm>
            <a:off x="2713549" y="1581574"/>
            <a:ext cx="2987824" cy="4475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2000" kern="0" dirty="0" smtClean="0">
                <a:solidFill>
                  <a:srgbClr val="348FD5"/>
                </a:solidFill>
                <a:latin typeface="Open Sans" pitchFamily="34" charset="0"/>
                <a:ea typeface="Open Sans" pitchFamily="34" charset="0"/>
                <a:cs typeface="Open Sans" pitchFamily="34" charset="0"/>
              </a:rPr>
              <a:t>Display network only</a:t>
            </a:r>
            <a:endParaRPr kumimoji="0" lang="lt-LT" sz="2000" b="0" i="0" u="none" strike="noStrike" kern="0" cap="none" spc="0" normalizeH="0" baseline="0" noProof="0" dirty="0" smtClean="0">
              <a:ln>
                <a:noFill/>
              </a:ln>
              <a:solidFill>
                <a:srgbClr val="348FD5"/>
              </a:solidFill>
              <a:effectLst/>
              <a:uLnTx/>
              <a:uFillTx/>
              <a:latin typeface="Open Sans" pitchFamily="34" charset="0"/>
              <a:ea typeface="Open Sans" pitchFamily="34" charset="0"/>
              <a:cs typeface="Open Sans" pitchFamily="34" charset="0"/>
            </a:endParaRPr>
          </a:p>
        </p:txBody>
      </p:sp>
      <p:pic>
        <p:nvPicPr>
          <p:cNvPr id="4" name="Picture 3"/>
          <p:cNvPicPr>
            <a:picLocks noChangeAspect="1"/>
          </p:cNvPicPr>
          <p:nvPr/>
        </p:nvPicPr>
        <p:blipFill>
          <a:blip r:embed="rId5"/>
          <a:stretch>
            <a:fillRect/>
          </a:stretch>
        </p:blipFill>
        <p:spPr>
          <a:xfrm>
            <a:off x="6303671" y="2171976"/>
            <a:ext cx="1857375" cy="1247775"/>
          </a:xfrm>
          <a:prstGeom prst="rect">
            <a:avLst/>
          </a:prstGeom>
        </p:spPr>
      </p:pic>
      <p:sp>
        <p:nvSpPr>
          <p:cNvPr id="16" name="Title 1"/>
          <p:cNvSpPr txBox="1">
            <a:spLocks/>
          </p:cNvSpPr>
          <p:nvPr/>
        </p:nvSpPr>
        <p:spPr bwMode="auto">
          <a:xfrm>
            <a:off x="5508104" y="1581574"/>
            <a:ext cx="3463374" cy="4475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2000" kern="0" dirty="0" smtClean="0">
                <a:solidFill>
                  <a:srgbClr val="348FD5"/>
                </a:solidFill>
                <a:latin typeface="Open Sans" pitchFamily="34" charset="0"/>
                <a:ea typeface="Open Sans" pitchFamily="34" charset="0"/>
                <a:cs typeface="Open Sans" pitchFamily="34" charset="0"/>
              </a:rPr>
              <a:t>Search network with display</a:t>
            </a:r>
            <a:endParaRPr kumimoji="0" lang="lt-LT" sz="2000" b="0" i="0" u="none" strike="noStrike" kern="0" cap="none" spc="0" normalizeH="0" baseline="0" noProof="0" dirty="0" smtClean="0">
              <a:ln>
                <a:noFill/>
              </a:ln>
              <a:solidFill>
                <a:srgbClr val="348FD5"/>
              </a:solidFill>
              <a:effectLst/>
              <a:uLnTx/>
              <a:uFillTx/>
              <a:latin typeface="Open Sans" pitchFamily="34" charset="0"/>
              <a:ea typeface="Open Sans" pitchFamily="34" charset="0"/>
              <a:cs typeface="Open Sans" pitchFamily="34" charset="0"/>
            </a:endParaRPr>
          </a:p>
        </p:txBody>
      </p:sp>
      <p:sp>
        <p:nvSpPr>
          <p:cNvPr id="5" name="TextBox 4"/>
          <p:cNvSpPr txBox="1"/>
          <p:nvPr/>
        </p:nvSpPr>
        <p:spPr>
          <a:xfrm>
            <a:off x="147607" y="3803326"/>
            <a:ext cx="2542786" cy="2031325"/>
          </a:xfrm>
          <a:prstGeom prst="rect">
            <a:avLst/>
          </a:prstGeom>
          <a:noFill/>
        </p:spPr>
        <p:txBody>
          <a:bodyPr wrap="square" rtlCol="0">
            <a:spAutoFit/>
          </a:bodyPr>
          <a:lstStyle/>
          <a:p>
            <a:pPr marL="285750" indent="-285750" fontAlgn="base">
              <a:buFont typeface="Arial" panose="020B0604020202020204" pitchFamily="34" charset="0"/>
              <a:buChar char="•"/>
            </a:pPr>
            <a:r>
              <a:rPr lang="lt-LT" dirty="0" smtClean="0"/>
              <a:t>„</a:t>
            </a:r>
            <a:r>
              <a:rPr lang="lt-LT" dirty="0"/>
              <a:t>Google“ </a:t>
            </a:r>
            <a:r>
              <a:rPr lang="lt-LT" dirty="0" smtClean="0"/>
              <a:t>paieškos rezultatai</a:t>
            </a:r>
            <a:endParaRPr lang="lt-LT" dirty="0"/>
          </a:p>
          <a:p>
            <a:pPr marL="285750" indent="-285750" fontAlgn="base">
              <a:buFont typeface="Arial" panose="020B0604020202020204" pitchFamily="34" charset="0"/>
              <a:buChar char="•"/>
            </a:pPr>
            <a:r>
              <a:rPr lang="lt-LT" dirty="0"/>
              <a:t>Apsipirkimas</a:t>
            </a:r>
          </a:p>
          <a:p>
            <a:pPr marL="285750" indent="-285750" fontAlgn="base">
              <a:buFont typeface="Arial" panose="020B0604020202020204" pitchFamily="34" charset="0"/>
              <a:buChar char="•"/>
            </a:pPr>
            <a:r>
              <a:rPr lang="lt-LT" dirty="0"/>
              <a:t>„Google“ žemėlapiai</a:t>
            </a:r>
          </a:p>
          <a:p>
            <a:pPr marL="285750" indent="-285750" fontAlgn="base">
              <a:buFont typeface="Arial" panose="020B0604020202020204" pitchFamily="34" charset="0"/>
              <a:buChar char="•"/>
            </a:pPr>
            <a:r>
              <a:rPr lang="lt-LT" dirty="0"/>
              <a:t>Grupės</a:t>
            </a:r>
          </a:p>
          <a:p>
            <a:pPr marL="285750" indent="-285750" fontAlgn="base">
              <a:buFont typeface="Arial" panose="020B0604020202020204" pitchFamily="34" charset="0"/>
              <a:buChar char="•"/>
            </a:pPr>
            <a:r>
              <a:rPr lang="lt-LT" dirty="0" smtClean="0"/>
              <a:t>Paieškos partneriai</a:t>
            </a:r>
            <a:endParaRPr lang="lt-LT" dirty="0"/>
          </a:p>
          <a:p>
            <a:endParaRPr lang="lt-LT" dirty="0"/>
          </a:p>
        </p:txBody>
      </p:sp>
      <p:sp>
        <p:nvSpPr>
          <p:cNvPr id="17" name="TextBox 16"/>
          <p:cNvSpPr txBox="1"/>
          <p:nvPr/>
        </p:nvSpPr>
        <p:spPr>
          <a:xfrm>
            <a:off x="2906817" y="3784972"/>
            <a:ext cx="2542786" cy="2308324"/>
          </a:xfrm>
          <a:prstGeom prst="rect">
            <a:avLst/>
          </a:prstGeom>
          <a:noFill/>
        </p:spPr>
        <p:txBody>
          <a:bodyPr wrap="square" rtlCol="0">
            <a:spAutoFit/>
          </a:bodyPr>
          <a:lstStyle/>
          <a:p>
            <a:pPr marL="285750" indent="-285750" fontAlgn="base">
              <a:buFont typeface="Arial" panose="020B0604020202020204" pitchFamily="34" charset="0"/>
              <a:buChar char="•"/>
            </a:pPr>
            <a:r>
              <a:rPr lang="lt-LT" dirty="0" err="1" smtClean="0"/>
              <a:t>Adsense</a:t>
            </a:r>
            <a:r>
              <a:rPr lang="lt-LT" dirty="0" smtClean="0"/>
              <a:t> partnerių tinklas</a:t>
            </a:r>
            <a:endParaRPr lang="lt-LT" dirty="0"/>
          </a:p>
          <a:p>
            <a:pPr marL="285750" indent="-285750" fontAlgn="base">
              <a:buFont typeface="Arial" panose="020B0604020202020204" pitchFamily="34" charset="0"/>
              <a:buChar char="•"/>
            </a:pPr>
            <a:r>
              <a:rPr lang="lt-LT" dirty="0" smtClean="0"/>
              <a:t>Programėlės</a:t>
            </a:r>
            <a:endParaRPr lang="lt-LT" dirty="0"/>
          </a:p>
          <a:p>
            <a:pPr marL="285750" indent="-285750" fontAlgn="base">
              <a:buFont typeface="Arial" panose="020B0604020202020204" pitchFamily="34" charset="0"/>
              <a:buChar char="•"/>
            </a:pPr>
            <a:r>
              <a:rPr lang="lt-LT" dirty="0" err="1"/>
              <a:t>Gmail</a:t>
            </a:r>
            <a:endParaRPr lang="lt-LT" dirty="0"/>
          </a:p>
          <a:p>
            <a:pPr marL="285750" indent="-285750" fontAlgn="base">
              <a:buFont typeface="Arial" panose="020B0604020202020204" pitchFamily="34" charset="0"/>
              <a:buChar char="•"/>
            </a:pPr>
            <a:r>
              <a:rPr lang="lt-LT" dirty="0" err="1"/>
              <a:t>YouTube</a:t>
            </a:r>
            <a:endParaRPr lang="lt-LT" dirty="0"/>
          </a:p>
          <a:p>
            <a:pPr marL="285750" indent="-285750" fontAlgn="base">
              <a:buFont typeface="Arial" panose="020B0604020202020204" pitchFamily="34" charset="0"/>
              <a:buChar char="•"/>
            </a:pPr>
            <a:r>
              <a:rPr lang="lt-LT" dirty="0" err="1"/>
              <a:t>Blogger</a:t>
            </a:r>
            <a:endParaRPr lang="lt-LT" dirty="0"/>
          </a:p>
          <a:p>
            <a:pPr marL="285750" indent="-285750" fontAlgn="base">
              <a:buFont typeface="Arial" panose="020B0604020202020204" pitchFamily="34" charset="0"/>
              <a:buChar char="•"/>
            </a:pPr>
            <a:r>
              <a:rPr lang="lt-LT" dirty="0"/>
              <a:t>„Google“ </a:t>
            </a:r>
            <a:r>
              <a:rPr lang="lt-LT" dirty="0" smtClean="0"/>
              <a:t>finansai</a:t>
            </a:r>
            <a:endParaRPr lang="lt-LT" dirty="0"/>
          </a:p>
          <a:p>
            <a:pPr marL="285750" indent="-285750" fontAlgn="base">
              <a:buFont typeface="Arial" panose="020B0604020202020204" pitchFamily="34" charset="0"/>
              <a:buChar char="•"/>
            </a:pPr>
            <a:r>
              <a:rPr lang="lt-LT" dirty="0"/>
              <a:t>„Google“ </a:t>
            </a:r>
            <a:r>
              <a:rPr lang="lt-LT" dirty="0" smtClean="0"/>
              <a:t>žemėlapiai</a:t>
            </a:r>
            <a:endParaRPr lang="lt-LT" dirty="0"/>
          </a:p>
        </p:txBody>
      </p:sp>
      <p:sp>
        <p:nvSpPr>
          <p:cNvPr id="18" name="TextBox 17"/>
          <p:cNvSpPr txBox="1"/>
          <p:nvPr/>
        </p:nvSpPr>
        <p:spPr>
          <a:xfrm>
            <a:off x="5968398" y="3803326"/>
            <a:ext cx="2542786" cy="2585323"/>
          </a:xfrm>
          <a:prstGeom prst="rect">
            <a:avLst/>
          </a:prstGeom>
          <a:noFill/>
        </p:spPr>
        <p:txBody>
          <a:bodyPr wrap="square" rtlCol="0">
            <a:spAutoFit/>
          </a:bodyPr>
          <a:lstStyle/>
          <a:p>
            <a:pPr marL="285750" indent="-285750" fontAlgn="base">
              <a:buFont typeface="Arial" panose="020B0604020202020204" pitchFamily="34" charset="0"/>
              <a:buChar char="•"/>
            </a:pPr>
            <a:r>
              <a:rPr lang="lt-LT" dirty="0"/>
              <a:t>Paieškos </a:t>
            </a:r>
            <a:r>
              <a:rPr lang="lt-LT" dirty="0" smtClean="0"/>
              <a:t>rezultatai</a:t>
            </a:r>
            <a:r>
              <a:rPr lang="lt-LT" dirty="0"/>
              <a:t> </a:t>
            </a:r>
          </a:p>
          <a:p>
            <a:pPr marL="285750" indent="-285750" fontAlgn="base">
              <a:buFont typeface="Arial" panose="020B0604020202020204" pitchFamily="34" charset="0"/>
              <a:buChar char="•"/>
            </a:pPr>
            <a:r>
              <a:rPr lang="lt-LT" dirty="0" err="1" smtClean="0"/>
              <a:t>Adsense</a:t>
            </a:r>
            <a:r>
              <a:rPr lang="lt-LT" dirty="0" smtClean="0"/>
              <a:t> partnerių tinklas</a:t>
            </a:r>
            <a:endParaRPr lang="lt-LT" dirty="0"/>
          </a:p>
          <a:p>
            <a:pPr marL="285750" indent="-285750" fontAlgn="base">
              <a:buFont typeface="Arial" panose="020B0604020202020204" pitchFamily="34" charset="0"/>
              <a:buChar char="•"/>
            </a:pPr>
            <a:r>
              <a:rPr lang="lt-LT" dirty="0"/>
              <a:t>Programėlės </a:t>
            </a:r>
            <a:endParaRPr lang="lt-LT" dirty="0" smtClean="0"/>
          </a:p>
          <a:p>
            <a:pPr marL="285750" indent="-285750" fontAlgn="base">
              <a:buFont typeface="Arial" panose="020B0604020202020204" pitchFamily="34" charset="0"/>
              <a:buChar char="•"/>
            </a:pPr>
            <a:r>
              <a:rPr lang="lt-LT" dirty="0" err="1" smtClean="0"/>
              <a:t>Gmail</a:t>
            </a:r>
            <a:endParaRPr lang="lt-LT" dirty="0"/>
          </a:p>
          <a:p>
            <a:pPr marL="285750" indent="-285750" fontAlgn="base">
              <a:buFont typeface="Arial" panose="020B0604020202020204" pitchFamily="34" charset="0"/>
              <a:buChar char="•"/>
            </a:pPr>
            <a:r>
              <a:rPr lang="lt-LT" dirty="0" err="1" smtClean="0"/>
              <a:t>YouTube</a:t>
            </a:r>
            <a:endParaRPr lang="lt-LT" dirty="0"/>
          </a:p>
          <a:p>
            <a:pPr marL="285750" indent="-285750" fontAlgn="base">
              <a:buFont typeface="Arial" panose="020B0604020202020204" pitchFamily="34" charset="0"/>
              <a:buChar char="•"/>
            </a:pPr>
            <a:r>
              <a:rPr lang="lt-LT" dirty="0" err="1" smtClean="0"/>
              <a:t>Blogger</a:t>
            </a:r>
            <a:endParaRPr lang="lt-LT" dirty="0"/>
          </a:p>
          <a:p>
            <a:pPr marL="285750" indent="-285750" fontAlgn="base">
              <a:buFont typeface="Arial" panose="020B0604020202020204" pitchFamily="34" charset="0"/>
              <a:buChar char="•"/>
            </a:pPr>
            <a:r>
              <a:rPr lang="lt-LT" dirty="0" smtClean="0"/>
              <a:t>„Google</a:t>
            </a:r>
            <a:r>
              <a:rPr lang="lt-LT" dirty="0"/>
              <a:t>“ </a:t>
            </a:r>
            <a:r>
              <a:rPr lang="lt-LT" dirty="0" smtClean="0"/>
              <a:t>finansus</a:t>
            </a:r>
          </a:p>
          <a:p>
            <a:pPr marL="285750" indent="-285750" fontAlgn="base">
              <a:buFont typeface="Arial" panose="020B0604020202020204" pitchFamily="34" charset="0"/>
              <a:buChar char="•"/>
            </a:pPr>
            <a:r>
              <a:rPr lang="lt-LT" dirty="0" smtClean="0"/>
              <a:t>„Google</a:t>
            </a:r>
            <a:r>
              <a:rPr lang="lt-LT" dirty="0"/>
              <a:t>“ žemėlapius</a:t>
            </a:r>
          </a:p>
        </p:txBody>
      </p:sp>
    </p:spTree>
    <p:extLst>
      <p:ext uri="{BB962C8B-B14F-4D97-AF65-F5344CB8AC3E}">
        <p14:creationId xmlns:p14="http://schemas.microsoft.com/office/powerpoint/2010/main" val="3854582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38837"/>
            <a:ext cx="9144000" cy="0"/>
          </a:xfrm>
          <a:prstGeom prst="line">
            <a:avLst/>
          </a:prstGeom>
          <a:ln w="2540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6380773"/>
            <a:ext cx="9144000" cy="47722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Subtitle 2"/>
          <p:cNvSpPr txBox="1">
            <a:spLocks/>
          </p:cNvSpPr>
          <p:nvPr/>
        </p:nvSpPr>
        <p:spPr>
          <a:xfrm>
            <a:off x="170763" y="70619"/>
            <a:ext cx="5472109" cy="454141"/>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lt-LT" sz="2000" b="1" dirty="0">
                <a:solidFill>
                  <a:srgbClr val="BFBFBF"/>
                </a:solidFill>
                <a:latin typeface="Open Sans"/>
              </a:rPr>
              <a:t>Adwords</a:t>
            </a:r>
            <a:endParaRPr lang="lt-LT" sz="2000" b="1" dirty="0">
              <a:solidFill>
                <a:srgbClr val="BFBFBF"/>
              </a:solidFill>
              <a:latin typeface="Open Sans"/>
              <a:cs typeface="Open Sans"/>
            </a:endParaRPr>
          </a:p>
        </p:txBody>
      </p:sp>
      <p:sp>
        <p:nvSpPr>
          <p:cNvPr id="19" name="Title 1"/>
          <p:cNvSpPr txBox="1">
            <a:spLocks/>
          </p:cNvSpPr>
          <p:nvPr/>
        </p:nvSpPr>
        <p:spPr bwMode="auto">
          <a:xfrm>
            <a:off x="457200" y="749163"/>
            <a:ext cx="8229600" cy="4475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lt-LT" sz="2400" kern="0" dirty="0" smtClean="0">
                <a:solidFill>
                  <a:srgbClr val="348FD5"/>
                </a:solidFill>
                <a:latin typeface="Open Sans" pitchFamily="34" charset="0"/>
                <a:ea typeface="Open Sans" pitchFamily="34" charset="0"/>
                <a:cs typeface="Open Sans" pitchFamily="34" charset="0"/>
              </a:rPr>
              <a:t>Se</a:t>
            </a:r>
            <a:r>
              <a:rPr kumimoji="0" lang="lt-LT" sz="2400" b="0" i="0" u="none" strike="noStrike" kern="0" cap="none" spc="0" normalizeH="0" baseline="0" noProof="0" dirty="0" smtClean="0">
                <a:ln>
                  <a:noFill/>
                </a:ln>
                <a:solidFill>
                  <a:srgbClr val="348FD5"/>
                </a:solidFill>
                <a:effectLst/>
                <a:uLnTx/>
                <a:uFillTx/>
                <a:latin typeface="Open Sans" pitchFamily="34" charset="0"/>
                <a:ea typeface="Open Sans" pitchFamily="34" charset="0"/>
                <a:cs typeface="Open Sans" pitchFamily="34" charset="0"/>
              </a:rPr>
              <a:t>arch terms</a:t>
            </a:r>
          </a:p>
        </p:txBody>
      </p:sp>
      <p:sp>
        <p:nvSpPr>
          <p:cNvPr id="13" name="TextBox 12"/>
          <p:cNvSpPr txBox="1"/>
          <p:nvPr/>
        </p:nvSpPr>
        <p:spPr>
          <a:xfrm>
            <a:off x="7061981" y="155428"/>
            <a:ext cx="1909497" cy="369332"/>
          </a:xfrm>
          <a:prstGeom prst="rect">
            <a:avLst/>
          </a:prstGeom>
          <a:noFill/>
        </p:spPr>
        <p:txBody>
          <a:bodyPr wrap="none" rtlCol="0">
            <a:spAutoFit/>
          </a:bodyPr>
          <a:lstStyle/>
          <a:p>
            <a:r>
              <a:rPr lang="lt-LT" dirty="0" smtClean="0">
                <a:solidFill>
                  <a:srgbClr val="348FD5"/>
                </a:solidFill>
                <a:latin typeface="Open Sans" pitchFamily="34" charset="0"/>
                <a:ea typeface="Open Sans" pitchFamily="34" charset="0"/>
                <a:cs typeface="Open Sans" pitchFamily="34" charset="0"/>
              </a:rPr>
              <a:t>Digital Academy</a:t>
            </a:r>
            <a:endParaRPr lang="lt-LT" dirty="0">
              <a:solidFill>
                <a:srgbClr val="348FD5"/>
              </a:solidFill>
              <a:latin typeface="Open Sans" pitchFamily="34" charset="0"/>
              <a:ea typeface="Open Sans" pitchFamily="34" charset="0"/>
              <a:cs typeface="Open Sans" pitchFamily="34" charset="0"/>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928" y="1193095"/>
            <a:ext cx="8311872" cy="34632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530864" y="4879832"/>
            <a:ext cx="4440614" cy="1384995"/>
          </a:xfrm>
          <a:prstGeom prst="rect">
            <a:avLst/>
          </a:prstGeom>
        </p:spPr>
        <p:txBody>
          <a:bodyPr wrap="square">
            <a:spAutoFit/>
          </a:bodyPr>
          <a:lstStyle/>
          <a:p>
            <a:r>
              <a:rPr lang="lt-LT" sz="1400" dirty="0">
                <a:solidFill>
                  <a:schemeClr val="bg1">
                    <a:lumMod val="50000"/>
                  </a:schemeClr>
                </a:solidFill>
                <a:latin typeface="Open Sans" pitchFamily="34" charset="0"/>
                <a:ea typeface="Open Sans" pitchFamily="34" charset="0"/>
                <a:cs typeface="Open Sans" pitchFamily="34" charset="0"/>
              </a:rPr>
              <a:t>Search terms ataskaitoje galima rasti visas frazes, kurių ieškoję žmonės atrado mūsų reklamą. Taip galime atrasti idėjas naujiems raktažodžiams, kuriuos galime įkelti į reklaminę kampaniją, o taip pat surasti netinkamas frazes, kurias galime panaudoti kaip „negative keywords“.</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9915" y="1292486"/>
            <a:ext cx="1510634" cy="6368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5329" y="2996952"/>
            <a:ext cx="1506347" cy="486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5329" y="3483852"/>
            <a:ext cx="1941741" cy="27461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28043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38837"/>
            <a:ext cx="9144000" cy="0"/>
          </a:xfrm>
          <a:prstGeom prst="line">
            <a:avLst/>
          </a:prstGeom>
          <a:ln w="2540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6380773"/>
            <a:ext cx="9144000" cy="47722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Subtitle 2"/>
          <p:cNvSpPr txBox="1">
            <a:spLocks/>
          </p:cNvSpPr>
          <p:nvPr/>
        </p:nvSpPr>
        <p:spPr>
          <a:xfrm>
            <a:off x="170763" y="70619"/>
            <a:ext cx="5472109" cy="454141"/>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lt-LT" sz="2000" b="1" dirty="0">
                <a:solidFill>
                  <a:srgbClr val="BFBFBF"/>
                </a:solidFill>
                <a:latin typeface="Open Sans"/>
              </a:rPr>
              <a:t>Adwords</a:t>
            </a:r>
            <a:endParaRPr lang="lt-LT" sz="2000" b="1" dirty="0">
              <a:solidFill>
                <a:srgbClr val="BFBFBF"/>
              </a:solidFill>
              <a:latin typeface="Open Sans"/>
              <a:cs typeface="Open Sans"/>
            </a:endParaRPr>
          </a:p>
        </p:txBody>
      </p:sp>
      <p:sp>
        <p:nvSpPr>
          <p:cNvPr id="19" name="Title 1"/>
          <p:cNvSpPr txBox="1">
            <a:spLocks/>
          </p:cNvSpPr>
          <p:nvPr/>
        </p:nvSpPr>
        <p:spPr bwMode="auto">
          <a:xfrm>
            <a:off x="457200" y="749163"/>
            <a:ext cx="8229600" cy="4475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lvl="0">
              <a:defRPr/>
            </a:pPr>
            <a:r>
              <a:rPr lang="lt-LT" sz="2400" kern="0" dirty="0">
                <a:solidFill>
                  <a:srgbClr val="348FD5"/>
                </a:solidFill>
                <a:latin typeface="Open Sans" pitchFamily="34" charset="0"/>
                <a:ea typeface="Open Sans" pitchFamily="34" charset="0"/>
                <a:cs typeface="Open Sans" pitchFamily="34" charset="0"/>
              </a:rPr>
              <a:t>Negative keywords</a:t>
            </a:r>
          </a:p>
        </p:txBody>
      </p:sp>
      <p:sp>
        <p:nvSpPr>
          <p:cNvPr id="13" name="TextBox 12"/>
          <p:cNvSpPr txBox="1"/>
          <p:nvPr/>
        </p:nvSpPr>
        <p:spPr>
          <a:xfrm>
            <a:off x="7061981" y="155428"/>
            <a:ext cx="1909497" cy="369332"/>
          </a:xfrm>
          <a:prstGeom prst="rect">
            <a:avLst/>
          </a:prstGeom>
          <a:noFill/>
        </p:spPr>
        <p:txBody>
          <a:bodyPr wrap="none" rtlCol="0">
            <a:spAutoFit/>
          </a:bodyPr>
          <a:lstStyle/>
          <a:p>
            <a:r>
              <a:rPr lang="lt-LT" dirty="0" smtClean="0">
                <a:solidFill>
                  <a:srgbClr val="348FD5"/>
                </a:solidFill>
                <a:latin typeface="Open Sans" pitchFamily="34" charset="0"/>
                <a:ea typeface="Open Sans" pitchFamily="34" charset="0"/>
                <a:cs typeface="Open Sans" pitchFamily="34" charset="0"/>
              </a:rPr>
              <a:t>Digital Academy</a:t>
            </a:r>
            <a:endParaRPr lang="lt-LT" dirty="0">
              <a:solidFill>
                <a:srgbClr val="348FD5"/>
              </a:solidFill>
              <a:latin typeface="Open Sans" pitchFamily="34" charset="0"/>
              <a:ea typeface="Open Sans" pitchFamily="34" charset="0"/>
              <a:cs typeface="Open Sans" pitchFamily="34" charset="0"/>
            </a:endParaRPr>
          </a:p>
        </p:txBody>
      </p:sp>
      <p:sp>
        <p:nvSpPr>
          <p:cNvPr id="2" name="Rectangle 1"/>
          <p:cNvSpPr/>
          <p:nvPr/>
        </p:nvSpPr>
        <p:spPr>
          <a:xfrm>
            <a:off x="1121443" y="1484784"/>
            <a:ext cx="6901113" cy="1508105"/>
          </a:xfrm>
          <a:prstGeom prst="rect">
            <a:avLst/>
          </a:prstGeom>
        </p:spPr>
        <p:txBody>
          <a:bodyPr wrap="square">
            <a:spAutoFit/>
          </a:bodyPr>
          <a:lstStyle/>
          <a:p>
            <a:r>
              <a:rPr lang="lt-LT" sz="2000" b="1" dirty="0">
                <a:solidFill>
                  <a:schemeClr val="bg1">
                    <a:lumMod val="50000"/>
                  </a:schemeClr>
                </a:solidFill>
                <a:latin typeface="Open Sans" pitchFamily="34" charset="0"/>
                <a:ea typeface="Open Sans" pitchFamily="34" charset="0"/>
                <a:cs typeface="Open Sans" pitchFamily="34" charset="0"/>
              </a:rPr>
              <a:t>Su „negative keywords“ galime:</a:t>
            </a:r>
          </a:p>
          <a:p>
            <a:pPr marL="171450" indent="-171450">
              <a:buFont typeface="Arial" pitchFamily="34" charset="0"/>
              <a:buChar char="•"/>
            </a:pPr>
            <a:r>
              <a:rPr lang="lt-LT" dirty="0">
                <a:solidFill>
                  <a:schemeClr val="bg1">
                    <a:lumMod val="50000"/>
                  </a:schemeClr>
                </a:solidFill>
                <a:latin typeface="Open Sans" pitchFamily="34" charset="0"/>
                <a:ea typeface="Open Sans" pitchFamily="34" charset="0"/>
                <a:cs typeface="Open Sans" pitchFamily="34" charset="0"/>
              </a:rPr>
              <a:t>Išfiltruoti netinkamus produktus, paslaugas;</a:t>
            </a:r>
          </a:p>
          <a:p>
            <a:pPr marL="171450" indent="-171450">
              <a:buFont typeface="Arial" pitchFamily="34" charset="0"/>
              <a:buChar char="•"/>
            </a:pPr>
            <a:r>
              <a:rPr lang="lt-LT" dirty="0">
                <a:solidFill>
                  <a:schemeClr val="bg1">
                    <a:lumMod val="50000"/>
                  </a:schemeClr>
                </a:solidFill>
                <a:latin typeface="Open Sans" pitchFamily="34" charset="0"/>
                <a:ea typeface="Open Sans" pitchFamily="34" charset="0"/>
                <a:cs typeface="Open Sans" pitchFamily="34" charset="0"/>
              </a:rPr>
              <a:t>Išfiltruoti netinkamas paieškas;</a:t>
            </a:r>
          </a:p>
          <a:p>
            <a:pPr marL="171450" indent="-171450">
              <a:buFont typeface="Arial" pitchFamily="34" charset="0"/>
              <a:buChar char="•"/>
            </a:pPr>
            <a:r>
              <a:rPr lang="lt-LT" dirty="0">
                <a:solidFill>
                  <a:schemeClr val="bg1">
                    <a:lumMod val="50000"/>
                  </a:schemeClr>
                </a:solidFill>
                <a:latin typeface="Open Sans" pitchFamily="34" charset="0"/>
                <a:ea typeface="Open Sans" pitchFamily="34" charset="0"/>
                <a:cs typeface="Open Sans" pitchFamily="34" charset="0"/>
              </a:rPr>
              <a:t>Padaryti, kad reklama būtų rodoma tik potencialiems pirkėjams.</a:t>
            </a:r>
          </a:p>
        </p:txBody>
      </p:sp>
      <p:sp>
        <p:nvSpPr>
          <p:cNvPr id="3" name="TextBox 2"/>
          <p:cNvSpPr txBox="1"/>
          <p:nvPr/>
        </p:nvSpPr>
        <p:spPr>
          <a:xfrm>
            <a:off x="971600" y="3933056"/>
            <a:ext cx="6895286" cy="1200329"/>
          </a:xfrm>
          <a:prstGeom prst="rect">
            <a:avLst/>
          </a:prstGeom>
          <a:noFill/>
        </p:spPr>
        <p:txBody>
          <a:bodyPr wrap="square" rtlCol="0">
            <a:spAutoFit/>
          </a:bodyPr>
          <a:lstStyle/>
          <a:p>
            <a:r>
              <a:rPr lang="lt-LT" dirty="0" smtClean="0">
                <a:solidFill>
                  <a:schemeClr val="bg1">
                    <a:lumMod val="50000"/>
                  </a:schemeClr>
                </a:solidFill>
                <a:latin typeface="Open Sans" pitchFamily="34" charset="0"/>
                <a:ea typeface="Open Sans" pitchFamily="34" charset="0"/>
                <a:cs typeface="Open Sans" pitchFamily="34" charset="0"/>
              </a:rPr>
              <a:t>Pavyzdžiui – parduodame butus. Dažnai žmonės ieško tokių dalykų, kaip „butas vilniuje nuomai“ ir mums netinka niekas, kas susiję su nuoma, todėl pridedame prie „negatives“ frazes: nuoma, numai, nuomojamas, nuomojami</a:t>
            </a:r>
            <a:endParaRPr lang="lt-LT" dirty="0">
              <a:solidFill>
                <a:schemeClr val="bg1">
                  <a:lumMod val="50000"/>
                </a:schemeClr>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1528043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38837"/>
            <a:ext cx="9144000" cy="0"/>
          </a:xfrm>
          <a:prstGeom prst="line">
            <a:avLst/>
          </a:prstGeom>
          <a:ln w="2540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6380773"/>
            <a:ext cx="9144000" cy="47722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Subtitle 2"/>
          <p:cNvSpPr txBox="1">
            <a:spLocks/>
          </p:cNvSpPr>
          <p:nvPr/>
        </p:nvSpPr>
        <p:spPr>
          <a:xfrm>
            <a:off x="170763" y="70619"/>
            <a:ext cx="5472109" cy="454141"/>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lt-LT" sz="2000" b="1" dirty="0">
                <a:solidFill>
                  <a:srgbClr val="BFBFBF"/>
                </a:solidFill>
                <a:latin typeface="Open Sans"/>
              </a:rPr>
              <a:t>Adwords</a:t>
            </a:r>
            <a:endParaRPr lang="lt-LT" sz="2000" b="1" dirty="0">
              <a:solidFill>
                <a:srgbClr val="BFBFBF"/>
              </a:solidFill>
              <a:latin typeface="Open Sans"/>
              <a:cs typeface="Open Sans"/>
            </a:endParaRPr>
          </a:p>
        </p:txBody>
      </p:sp>
      <p:sp>
        <p:nvSpPr>
          <p:cNvPr id="19" name="Title 1"/>
          <p:cNvSpPr txBox="1">
            <a:spLocks/>
          </p:cNvSpPr>
          <p:nvPr/>
        </p:nvSpPr>
        <p:spPr bwMode="auto">
          <a:xfrm>
            <a:off x="457200" y="749163"/>
            <a:ext cx="8229600" cy="4475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lt-LT" sz="2400" b="0" i="0" u="none" strike="noStrike" kern="0" cap="none" spc="0" normalizeH="0" baseline="0" noProof="0" dirty="0" smtClean="0">
                <a:ln>
                  <a:noFill/>
                </a:ln>
                <a:solidFill>
                  <a:srgbClr val="348FD5"/>
                </a:solidFill>
                <a:effectLst/>
                <a:uLnTx/>
                <a:uFillTx/>
                <a:latin typeface="Open Sans" pitchFamily="34" charset="0"/>
                <a:ea typeface="Open Sans" pitchFamily="34" charset="0"/>
                <a:cs typeface="Open Sans" pitchFamily="34" charset="0"/>
              </a:rPr>
              <a:t>Negative keywords</a:t>
            </a:r>
          </a:p>
        </p:txBody>
      </p:sp>
      <p:sp>
        <p:nvSpPr>
          <p:cNvPr id="13" name="TextBox 12"/>
          <p:cNvSpPr txBox="1"/>
          <p:nvPr/>
        </p:nvSpPr>
        <p:spPr>
          <a:xfrm>
            <a:off x="7061981" y="155428"/>
            <a:ext cx="1909497" cy="369332"/>
          </a:xfrm>
          <a:prstGeom prst="rect">
            <a:avLst/>
          </a:prstGeom>
          <a:noFill/>
        </p:spPr>
        <p:txBody>
          <a:bodyPr wrap="none" rtlCol="0">
            <a:spAutoFit/>
          </a:bodyPr>
          <a:lstStyle/>
          <a:p>
            <a:r>
              <a:rPr lang="lt-LT" dirty="0" smtClean="0">
                <a:solidFill>
                  <a:srgbClr val="348FD5"/>
                </a:solidFill>
                <a:latin typeface="Open Sans" pitchFamily="34" charset="0"/>
                <a:ea typeface="Open Sans" pitchFamily="34" charset="0"/>
                <a:cs typeface="Open Sans" pitchFamily="34" charset="0"/>
              </a:rPr>
              <a:t>Digital Academy</a:t>
            </a:r>
            <a:endParaRPr lang="lt-LT" dirty="0">
              <a:solidFill>
                <a:srgbClr val="348FD5"/>
              </a:solidFill>
              <a:latin typeface="Open Sans" pitchFamily="34" charset="0"/>
              <a:ea typeface="Open Sans" pitchFamily="34" charset="0"/>
              <a:cs typeface="Open Sans" pitchFamily="34" charset="0"/>
            </a:endParaRPr>
          </a:p>
        </p:txBody>
      </p:sp>
      <p:sp>
        <p:nvSpPr>
          <p:cNvPr id="10" name="TextBox 9"/>
          <p:cNvSpPr txBox="1"/>
          <p:nvPr/>
        </p:nvSpPr>
        <p:spPr>
          <a:xfrm>
            <a:off x="170763" y="4434537"/>
            <a:ext cx="3831285" cy="1384995"/>
          </a:xfrm>
          <a:prstGeom prst="rect">
            <a:avLst/>
          </a:prstGeom>
          <a:noFill/>
        </p:spPr>
        <p:txBody>
          <a:bodyPr wrap="square" rtlCol="0">
            <a:spAutoFit/>
          </a:bodyPr>
          <a:lstStyle/>
          <a:p>
            <a:r>
              <a:rPr lang="lt-LT" sz="1400" dirty="0" smtClean="0">
                <a:solidFill>
                  <a:schemeClr val="bg1">
                    <a:lumMod val="50000"/>
                  </a:schemeClr>
                </a:solidFill>
                <a:latin typeface="Open Sans" pitchFamily="34" charset="0"/>
                <a:ea typeface="Open Sans" pitchFamily="34" charset="0"/>
                <a:cs typeface="Open Sans" pitchFamily="34" charset="0"/>
              </a:rPr>
              <a:t>„negative keywords“ galime pridėti  „Keywords“ sekcijos apačioje, po visais raktažodžiais. Galima pridėti negatyvius raktažodžius arba tam tikrai skelbimų grupei (paveikslėlyje kairėje),.arba visai kampanijai (dešinėje)</a:t>
            </a:r>
            <a:endParaRPr lang="lt-LT" sz="1400" dirty="0">
              <a:solidFill>
                <a:schemeClr val="bg1">
                  <a:lumMod val="50000"/>
                </a:schemeClr>
              </a:solidFill>
              <a:latin typeface="Open Sans" pitchFamily="34" charset="0"/>
              <a:ea typeface="Open Sans" pitchFamily="34" charset="0"/>
              <a:cs typeface="Open Sans" pitchFamily="34"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763" y="1206058"/>
            <a:ext cx="8839200" cy="29173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9052" y="3483133"/>
            <a:ext cx="4663994" cy="28169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30" y="1196752"/>
            <a:ext cx="2457450" cy="457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28043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Set up keyword </a:t>
            </a:r>
            <a:r>
              <a:rPr lang="en-GB" dirty="0" smtClean="0"/>
              <a:t>insertion</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22579255"/>
              </p:ext>
            </p:extLst>
          </p:nvPr>
        </p:nvGraphicFramePr>
        <p:xfrm>
          <a:off x="457200" y="1196752"/>
          <a:ext cx="8229600" cy="4551109"/>
        </p:xfrm>
        <a:graphic>
          <a:graphicData uri="http://schemas.openxmlformats.org/drawingml/2006/table">
            <a:tbl>
              <a:tblPr/>
              <a:tblGrid>
                <a:gridCol w="4114800"/>
                <a:gridCol w="4114800"/>
              </a:tblGrid>
              <a:tr h="392548">
                <a:tc>
                  <a:txBody>
                    <a:bodyPr/>
                    <a:lstStyle/>
                    <a:p>
                      <a:pPr fontAlgn="t"/>
                      <a:r>
                        <a:rPr lang="en-GB" b="1">
                          <a:effectLst/>
                        </a:rPr>
                        <a:t>Person searches for:</a:t>
                      </a:r>
                      <a:endParaRPr lang="en-GB">
                        <a:effectLst/>
                      </a:endParaRPr>
                    </a:p>
                  </a:txBody>
                  <a:tcPr marL="76200" marR="76200" marT="25400" marB="2540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FFFFF"/>
                    </a:solidFill>
                  </a:tcPr>
                </a:tc>
                <a:tc>
                  <a:txBody>
                    <a:bodyPr/>
                    <a:lstStyle/>
                    <a:p>
                      <a:pPr fontAlgn="t"/>
                      <a:r>
                        <a:rPr lang="en-GB" b="1">
                          <a:effectLst/>
                        </a:rPr>
                        <a:t>Your ad could look like:</a:t>
                      </a:r>
                      <a:endParaRPr lang="en-GB">
                        <a:effectLst/>
                      </a:endParaRPr>
                    </a:p>
                  </a:txBody>
                  <a:tcPr marL="76200" marR="76200" marT="25400" marB="2540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FFFFF"/>
                    </a:solidFill>
                  </a:tcPr>
                </a:tc>
              </a:tr>
              <a:tr h="1386187">
                <a:tc>
                  <a:txBody>
                    <a:bodyPr/>
                    <a:lstStyle/>
                    <a:p>
                      <a:pPr fontAlgn="t"/>
                      <a:r>
                        <a:rPr lang="en-GB">
                          <a:effectLst/>
                        </a:rPr>
                        <a:t>dark chocolate bar</a:t>
                      </a:r>
                    </a:p>
                  </a:txBody>
                  <a:tcPr marL="76200" marR="76200" marT="25400" marB="2540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FFFFF"/>
                    </a:solidFill>
                  </a:tcPr>
                </a:tc>
                <a:tc>
                  <a:txBody>
                    <a:bodyPr/>
                    <a:lstStyle/>
                    <a:p>
                      <a:pPr fontAlgn="t"/>
                      <a:r>
                        <a:rPr lang="en-GB" u="sng">
                          <a:solidFill>
                            <a:srgbClr val="1122CC"/>
                          </a:solidFill>
                          <a:effectLst/>
                        </a:rPr>
                        <a:t>Buy </a:t>
                      </a:r>
                      <a:r>
                        <a:rPr lang="en-GB" b="1" u="sng">
                          <a:solidFill>
                            <a:srgbClr val="1122CC"/>
                          </a:solidFill>
                          <a:effectLst/>
                        </a:rPr>
                        <a:t>Dark Chocolate</a:t>
                      </a:r>
                      <a:r>
                        <a:rPr lang="en-GB">
                          <a:effectLst/>
                        </a:rPr>
                        <a:t/>
                      </a:r>
                      <a:br>
                        <a:rPr lang="en-GB">
                          <a:effectLst/>
                        </a:rPr>
                      </a:br>
                      <a:r>
                        <a:rPr lang="en-GB">
                          <a:solidFill>
                            <a:srgbClr val="009933"/>
                          </a:solidFill>
                          <a:effectLst/>
                        </a:rPr>
                        <a:t>www.example.com</a:t>
                      </a:r>
                      <a:r>
                        <a:rPr lang="en-GB">
                          <a:effectLst/>
                        </a:rPr>
                        <a:t/>
                      </a:r>
                      <a:br>
                        <a:rPr lang="en-GB">
                          <a:effectLst/>
                        </a:rPr>
                      </a:br>
                      <a:r>
                        <a:rPr lang="en-GB">
                          <a:effectLst/>
                        </a:rPr>
                        <a:t>Artisan candy from San Francisco</a:t>
                      </a:r>
                      <a:br>
                        <a:rPr lang="en-GB">
                          <a:effectLst/>
                        </a:rPr>
                      </a:br>
                      <a:r>
                        <a:rPr lang="en-GB">
                          <a:effectLst/>
                        </a:rPr>
                        <a:t>Free shipping orders $50 more</a:t>
                      </a:r>
                    </a:p>
                  </a:txBody>
                  <a:tcPr marL="76200" marR="76200" marT="25400" marB="2540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FFFFF"/>
                    </a:solidFill>
                  </a:tcPr>
                </a:tc>
              </a:tr>
              <a:tr h="1386187">
                <a:tc>
                  <a:txBody>
                    <a:bodyPr/>
                    <a:lstStyle/>
                    <a:p>
                      <a:pPr fontAlgn="t"/>
                      <a:r>
                        <a:rPr lang="en-GB">
                          <a:effectLst/>
                        </a:rPr>
                        <a:t>sugar free chocolate</a:t>
                      </a:r>
                    </a:p>
                  </a:txBody>
                  <a:tcPr marL="76200" marR="76200" marT="25400" marB="2540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FFFFF"/>
                    </a:solidFill>
                  </a:tcPr>
                </a:tc>
                <a:tc>
                  <a:txBody>
                    <a:bodyPr/>
                    <a:lstStyle/>
                    <a:p>
                      <a:pPr fontAlgn="t"/>
                      <a:r>
                        <a:rPr lang="en-GB" u="sng">
                          <a:solidFill>
                            <a:srgbClr val="1122CC"/>
                          </a:solidFill>
                          <a:effectLst/>
                        </a:rPr>
                        <a:t>Buy </a:t>
                      </a:r>
                      <a:r>
                        <a:rPr lang="en-GB" b="1" u="sng">
                          <a:solidFill>
                            <a:srgbClr val="1122CC"/>
                          </a:solidFill>
                          <a:effectLst/>
                        </a:rPr>
                        <a:t>Sugar Free Chocolate</a:t>
                      </a:r>
                      <a:r>
                        <a:rPr lang="en-GB">
                          <a:effectLst/>
                        </a:rPr>
                        <a:t/>
                      </a:r>
                      <a:br>
                        <a:rPr lang="en-GB">
                          <a:effectLst/>
                        </a:rPr>
                      </a:br>
                      <a:r>
                        <a:rPr lang="en-GB">
                          <a:solidFill>
                            <a:srgbClr val="009933"/>
                          </a:solidFill>
                          <a:effectLst/>
                        </a:rPr>
                        <a:t>www.example.com</a:t>
                      </a:r>
                      <a:r>
                        <a:rPr lang="en-GB">
                          <a:effectLst/>
                        </a:rPr>
                        <a:t/>
                      </a:r>
                      <a:br>
                        <a:rPr lang="en-GB">
                          <a:effectLst/>
                        </a:rPr>
                      </a:br>
                      <a:r>
                        <a:rPr lang="en-GB">
                          <a:effectLst/>
                        </a:rPr>
                        <a:t>Artisan candy from San Francisco</a:t>
                      </a:r>
                      <a:br>
                        <a:rPr lang="en-GB">
                          <a:effectLst/>
                        </a:rPr>
                      </a:br>
                      <a:r>
                        <a:rPr lang="en-GB">
                          <a:effectLst/>
                        </a:rPr>
                        <a:t>Free shipping orders $50 more</a:t>
                      </a:r>
                    </a:p>
                  </a:txBody>
                  <a:tcPr marL="76200" marR="76200" marT="25400" marB="2540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FFFFF"/>
                    </a:solidFill>
                  </a:tcPr>
                </a:tc>
              </a:tr>
              <a:tr h="1386187">
                <a:tc>
                  <a:txBody>
                    <a:bodyPr/>
                    <a:lstStyle/>
                    <a:p>
                      <a:pPr fontAlgn="t"/>
                      <a:r>
                        <a:rPr lang="en-GB">
                          <a:effectLst/>
                        </a:rPr>
                        <a:t>gourmet chocolate truffles</a:t>
                      </a:r>
                    </a:p>
                  </a:txBody>
                  <a:tcPr marL="76200" marR="76200" marT="25400" marB="2540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FFFFF"/>
                    </a:solidFill>
                  </a:tcPr>
                </a:tc>
                <a:tc>
                  <a:txBody>
                    <a:bodyPr/>
                    <a:lstStyle/>
                    <a:p>
                      <a:pPr fontAlgn="t"/>
                      <a:r>
                        <a:rPr lang="en-GB" u="sng" dirty="0">
                          <a:solidFill>
                            <a:srgbClr val="1122CC"/>
                          </a:solidFill>
                          <a:effectLst/>
                        </a:rPr>
                        <a:t>Buy </a:t>
                      </a:r>
                      <a:r>
                        <a:rPr lang="en-GB" b="1" u="sng" dirty="0">
                          <a:solidFill>
                            <a:srgbClr val="1122CC"/>
                          </a:solidFill>
                          <a:effectLst/>
                        </a:rPr>
                        <a:t>Chocolate</a:t>
                      </a:r>
                      <a:r>
                        <a:rPr lang="en-GB" dirty="0">
                          <a:effectLst/>
                        </a:rPr>
                        <a:t/>
                      </a:r>
                      <a:br>
                        <a:rPr lang="en-GB" dirty="0">
                          <a:effectLst/>
                        </a:rPr>
                      </a:br>
                      <a:r>
                        <a:rPr lang="en-GB" dirty="0">
                          <a:solidFill>
                            <a:srgbClr val="009933"/>
                          </a:solidFill>
                          <a:effectLst/>
                        </a:rPr>
                        <a:t>www.example.com</a:t>
                      </a:r>
                      <a:r>
                        <a:rPr lang="en-GB" dirty="0">
                          <a:effectLst/>
                        </a:rPr>
                        <a:t/>
                      </a:r>
                      <a:br>
                        <a:rPr lang="en-GB" dirty="0">
                          <a:effectLst/>
                        </a:rPr>
                      </a:br>
                      <a:r>
                        <a:rPr lang="en-GB" dirty="0">
                          <a:effectLst/>
                        </a:rPr>
                        <a:t>Artisan candy from San Francisco</a:t>
                      </a:r>
                      <a:br>
                        <a:rPr lang="en-GB" dirty="0">
                          <a:effectLst/>
                        </a:rPr>
                      </a:br>
                      <a:r>
                        <a:rPr lang="en-GB" dirty="0">
                          <a:effectLst/>
                        </a:rPr>
                        <a:t>Free shipping orders $50 more</a:t>
                      </a:r>
                    </a:p>
                  </a:txBody>
                  <a:tcPr marL="76200" marR="76200" marT="25400" marB="2540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FFFFF"/>
                    </a:solidFill>
                  </a:tcPr>
                </a:tc>
              </a:tr>
            </a:tbl>
          </a:graphicData>
        </a:graphic>
      </p:graphicFrame>
      <p:sp>
        <p:nvSpPr>
          <p:cNvPr id="5" name="Rectangle 1"/>
          <p:cNvSpPr>
            <a:spLocks noChangeArrowheads="1"/>
          </p:cNvSpPr>
          <p:nvPr/>
        </p:nvSpPr>
        <p:spPr bwMode="auto">
          <a:xfrm>
            <a:off x="251520" y="5885494"/>
            <a:ext cx="62135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212121"/>
                </a:solidFill>
                <a:effectLst/>
                <a:latin typeface="Roboto"/>
                <a:cs typeface="Arial" pitchFamily="34" charset="0"/>
              </a:rPr>
              <a:t>In the last example, "Chocolate" goes in the headline because the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212121"/>
                </a:solidFill>
                <a:effectLst/>
                <a:latin typeface="Roboto"/>
                <a:cs typeface="Arial" pitchFamily="34" charset="0"/>
              </a:rPr>
              <a:t>keyword "gourmet chocolate truffles" is too long to fit. </a:t>
            </a:r>
            <a:endParaRPr kumimoji="0" lang="en-US" altLang="en-US"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43545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Set </a:t>
            </a:r>
            <a:r>
              <a:rPr lang="en-GB" dirty="0"/>
              <a:t>up keyword insertion</a:t>
            </a:r>
            <a:br>
              <a:rPr lang="en-GB" dirty="0"/>
            </a:br>
            <a:endParaRPr lang="en-GB" dirty="0"/>
          </a:p>
        </p:txBody>
      </p:sp>
      <p:sp>
        <p:nvSpPr>
          <p:cNvPr id="3" name="Content Placeholder 2"/>
          <p:cNvSpPr>
            <a:spLocks noGrp="1"/>
          </p:cNvSpPr>
          <p:nvPr>
            <p:ph idx="1"/>
          </p:nvPr>
        </p:nvSpPr>
        <p:spPr/>
        <p:txBody>
          <a:bodyPr>
            <a:normAutofit fontScale="40000" lnSpcReduction="20000"/>
          </a:bodyPr>
          <a:lstStyle/>
          <a:p>
            <a:r>
              <a:rPr lang="en-GB" dirty="0" smtClean="0"/>
              <a:t>You </a:t>
            </a:r>
            <a:r>
              <a:rPr lang="en-GB" dirty="0"/>
              <a:t>can add the keyword insertion code within the headline, description lines, or URL fields. There are 2 ways you can insert a keyword: the guided method or the manual method. </a:t>
            </a:r>
          </a:p>
          <a:p>
            <a:r>
              <a:rPr lang="en-GB" b="1" dirty="0"/>
              <a:t>Guided method</a:t>
            </a:r>
            <a:endParaRPr lang="en-GB" dirty="0"/>
          </a:p>
          <a:p>
            <a:pPr fontAlgn="base"/>
            <a:r>
              <a:rPr lang="en-GB" dirty="0"/>
              <a:t>When you're entering ad text, type a brace ( { ) and select </a:t>
            </a:r>
            <a:r>
              <a:rPr lang="en-GB" b="1" dirty="0"/>
              <a:t>Keyword insertion</a:t>
            </a:r>
            <a:r>
              <a:rPr lang="en-GB" dirty="0"/>
              <a:t> from the drop-down menu. </a:t>
            </a:r>
          </a:p>
          <a:p>
            <a:pPr fontAlgn="base"/>
            <a:r>
              <a:rPr lang="en-GB" dirty="0"/>
              <a:t>In the “Default text” section, type the word or words you want to appear when the text can't be replaced by a keyword.</a:t>
            </a:r>
          </a:p>
          <a:p>
            <a:pPr fontAlgn="base"/>
            <a:r>
              <a:rPr lang="en-GB" dirty="0"/>
              <a:t>Choose how you want your keywords to be capitalized: </a:t>
            </a:r>
          </a:p>
          <a:p>
            <a:pPr lvl="1" fontAlgn="base"/>
            <a:r>
              <a:rPr lang="en-GB" b="1" dirty="0"/>
              <a:t>Title case</a:t>
            </a:r>
            <a:r>
              <a:rPr lang="en-GB" dirty="0"/>
              <a:t>: The first letter of all keywords will be capitalized. For example, “Dark Chocolate.” </a:t>
            </a:r>
          </a:p>
          <a:p>
            <a:pPr lvl="1" fontAlgn="base"/>
            <a:r>
              <a:rPr lang="en-GB" b="1" dirty="0"/>
              <a:t>Sentence case</a:t>
            </a:r>
            <a:r>
              <a:rPr lang="en-GB" dirty="0"/>
              <a:t>: Only the first letter of the first keyword will be capitalized. For example, “Dark chocolate.” </a:t>
            </a:r>
          </a:p>
          <a:p>
            <a:pPr lvl="1" fontAlgn="base"/>
            <a:r>
              <a:rPr lang="en-GB" b="1" dirty="0"/>
              <a:t>Lower case</a:t>
            </a:r>
            <a:r>
              <a:rPr lang="en-GB" dirty="0"/>
              <a:t>: No letters will be capitalized. For example, “dark chocolate.” </a:t>
            </a:r>
          </a:p>
          <a:p>
            <a:pPr fontAlgn="base"/>
            <a:r>
              <a:rPr lang="en-GB" dirty="0"/>
              <a:t>Click </a:t>
            </a:r>
            <a:r>
              <a:rPr lang="en-GB" b="1" dirty="0"/>
              <a:t>Set</a:t>
            </a:r>
            <a:r>
              <a:rPr lang="en-GB" dirty="0"/>
              <a:t>. </a:t>
            </a:r>
          </a:p>
          <a:p>
            <a:r>
              <a:rPr lang="en-GB" b="1" dirty="0"/>
              <a:t>Manual method</a:t>
            </a:r>
            <a:endParaRPr lang="en-GB" dirty="0"/>
          </a:p>
          <a:p>
            <a:pPr fontAlgn="base"/>
            <a:r>
              <a:rPr lang="en-GB" dirty="0"/>
              <a:t>When you're entering ad text, insert {</a:t>
            </a:r>
            <a:r>
              <a:rPr lang="en-GB" dirty="0" err="1"/>
              <a:t>keyword:default</a:t>
            </a:r>
            <a:r>
              <a:rPr lang="en-GB" dirty="0"/>
              <a:t> text} where you want a keyword to appear. Replace "default text" with the word or words you want to appear when the text can't be replaced by a keyword.</a:t>
            </a:r>
          </a:p>
          <a:p>
            <a:pPr fontAlgn="base"/>
            <a:r>
              <a:rPr lang="en-GB" dirty="0"/>
              <a:t>Capitalize keyword depending on how you want your keyword text to be capitalized. </a:t>
            </a:r>
          </a:p>
          <a:p>
            <a:pPr lvl="1" fontAlgn="base"/>
            <a:r>
              <a:rPr lang="en-GB" b="1" dirty="0"/>
              <a:t>To keep your keyword lowercase</a:t>
            </a:r>
            <a:r>
              <a:rPr lang="en-GB" dirty="0"/>
              <a:t>, use keyword. For example, "dark chocolate."</a:t>
            </a:r>
          </a:p>
          <a:p>
            <a:pPr lvl="1" fontAlgn="base"/>
            <a:r>
              <a:rPr lang="en-GB" b="1" dirty="0"/>
              <a:t>For sentence capitalization</a:t>
            </a:r>
            <a:r>
              <a:rPr lang="en-GB" dirty="0"/>
              <a:t>, use Keyword. For example, "Dark chocolate."</a:t>
            </a:r>
          </a:p>
          <a:p>
            <a:pPr lvl="1" fontAlgn="base"/>
            <a:r>
              <a:rPr lang="en-GB" b="1" dirty="0"/>
              <a:t>For title capitalization</a:t>
            </a:r>
            <a:r>
              <a:rPr lang="en-GB" dirty="0"/>
              <a:t>, use </a:t>
            </a:r>
            <a:r>
              <a:rPr lang="en-GB" dirty="0" err="1"/>
              <a:t>KeyWord</a:t>
            </a:r>
            <a:r>
              <a:rPr lang="en-GB" dirty="0"/>
              <a:t>. For example, "Dark Chocolate."</a:t>
            </a:r>
          </a:p>
          <a:p>
            <a:pPr lvl="1" fontAlgn="base"/>
            <a:r>
              <a:rPr lang="en-GB" b="1" dirty="0"/>
              <a:t>For all caps and then title capitalization</a:t>
            </a:r>
            <a:r>
              <a:rPr lang="en-GB" dirty="0"/>
              <a:t>, use </a:t>
            </a:r>
            <a:r>
              <a:rPr lang="en-GB" dirty="0" err="1"/>
              <a:t>KEYWord</a:t>
            </a:r>
            <a:r>
              <a:rPr lang="en-GB" dirty="0"/>
              <a:t>. For example, "USA Chocolate."</a:t>
            </a:r>
          </a:p>
          <a:p>
            <a:pPr lvl="1" fontAlgn="base"/>
            <a:r>
              <a:rPr lang="en-GB" b="1" dirty="0"/>
              <a:t>For title capitalization and then all caps</a:t>
            </a:r>
            <a:r>
              <a:rPr lang="en-GB" dirty="0"/>
              <a:t>, use </a:t>
            </a:r>
            <a:r>
              <a:rPr lang="en-GB" dirty="0" err="1"/>
              <a:t>KeyWORD</a:t>
            </a:r>
            <a:r>
              <a:rPr lang="en-GB" dirty="0"/>
              <a:t>. For example, "Chocolate Made In USA"</a:t>
            </a:r>
          </a:p>
          <a:p>
            <a:pPr fontAlgn="base"/>
            <a:r>
              <a:rPr lang="en-GB" dirty="0"/>
              <a:t>Make sure your default text is short enough to keep your ad within the </a:t>
            </a:r>
            <a:r>
              <a:rPr lang="en-GB" dirty="0">
                <a:hlinkClick r:id="rId2"/>
              </a:rPr>
              <a:t>character limits</a:t>
            </a:r>
            <a:r>
              <a:rPr lang="en-GB" dirty="0"/>
              <a:t>.</a:t>
            </a:r>
          </a:p>
          <a:p>
            <a:pPr fontAlgn="base"/>
            <a:r>
              <a:rPr lang="en-GB" dirty="0"/>
              <a:t>Avoid special characters (like "é") in the display or landing page URL. </a:t>
            </a:r>
          </a:p>
          <a:p>
            <a:pPr fontAlgn="base"/>
            <a:r>
              <a:rPr lang="en-GB" dirty="0"/>
              <a:t>Save your ad as usual. </a:t>
            </a:r>
          </a:p>
          <a:p>
            <a:endParaRPr lang="en-GB" dirty="0"/>
          </a:p>
        </p:txBody>
      </p:sp>
    </p:spTree>
    <p:extLst>
      <p:ext uri="{BB962C8B-B14F-4D97-AF65-F5344CB8AC3E}">
        <p14:creationId xmlns:p14="http://schemas.microsoft.com/office/powerpoint/2010/main" val="2591500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Display network</a:t>
            </a:r>
            <a:endParaRPr lang="en-GB" dirty="0"/>
          </a:p>
        </p:txBody>
      </p:sp>
      <p:sp>
        <p:nvSpPr>
          <p:cNvPr id="3" name="Content Placeholder 2"/>
          <p:cNvSpPr>
            <a:spLocks noGrp="1"/>
          </p:cNvSpPr>
          <p:nvPr>
            <p:ph idx="1"/>
          </p:nvPr>
        </p:nvSpPr>
        <p:spPr/>
        <p:txBody>
          <a:bodyPr>
            <a:normAutofit fontScale="77500" lnSpcReduction="20000"/>
          </a:bodyPr>
          <a:lstStyle/>
          <a:p>
            <a:r>
              <a:rPr lang="en-GB" dirty="0"/>
              <a:t>Differentiated products and services</a:t>
            </a:r>
          </a:p>
          <a:p>
            <a:r>
              <a:rPr lang="en-GB" dirty="0"/>
              <a:t>Using images of your products, </a:t>
            </a:r>
            <a:r>
              <a:rPr lang="en-GB" dirty="0" err="1"/>
              <a:t>colors</a:t>
            </a:r>
            <a:r>
              <a:rPr lang="en-GB" dirty="0"/>
              <a:t> that match your brand, and your logo can help people who see your display ads make a more qualified decision about whether to click them. For example, potential customers can interact with your ads, such as scroll between images and tabs, and watch videos. This is flexible functionality not available with text ads. With the Ad gallery's rich collection of ad templates, you can create ads for your Display Network campaigns by clicking the </a:t>
            </a:r>
            <a:r>
              <a:rPr lang="en-GB" b="1" dirty="0"/>
              <a:t>+ AD</a:t>
            </a:r>
            <a:r>
              <a:rPr lang="en-GB" dirty="0"/>
              <a:t> menu, pointing to </a:t>
            </a:r>
            <a:r>
              <a:rPr lang="en-GB" b="1" dirty="0"/>
              <a:t>Image ad</a:t>
            </a:r>
            <a:r>
              <a:rPr lang="en-GB" dirty="0"/>
              <a:t>, and then clicking </a:t>
            </a:r>
            <a:r>
              <a:rPr lang="en-GB" b="1" dirty="0"/>
              <a:t>Create an ad</a:t>
            </a:r>
            <a:r>
              <a:rPr lang="en-GB" dirty="0"/>
              <a:t>. If you want to upload an ad that you already created offline, just click the </a:t>
            </a:r>
            <a:r>
              <a:rPr lang="en-GB" b="1" dirty="0"/>
              <a:t>+AD</a:t>
            </a:r>
            <a:r>
              <a:rPr lang="en-GB" dirty="0"/>
              <a:t> menu, point to </a:t>
            </a:r>
            <a:r>
              <a:rPr lang="en-GB" b="1" dirty="0"/>
              <a:t>Image ad</a:t>
            </a:r>
            <a:r>
              <a:rPr lang="en-GB" dirty="0"/>
              <a:t>, and then click </a:t>
            </a:r>
            <a:r>
              <a:rPr lang="en-GB" b="1" dirty="0"/>
              <a:t>Upload an ad</a:t>
            </a:r>
            <a:r>
              <a:rPr lang="en-GB" dirty="0"/>
              <a:t>.</a:t>
            </a:r>
          </a:p>
          <a:p>
            <a:pPr marL="0" indent="0">
              <a:buNone/>
            </a:pPr>
            <a:endParaRPr lang="en-GB" dirty="0"/>
          </a:p>
        </p:txBody>
      </p:sp>
    </p:spTree>
    <p:extLst>
      <p:ext uri="{BB962C8B-B14F-4D97-AF65-F5344CB8AC3E}">
        <p14:creationId xmlns:p14="http://schemas.microsoft.com/office/powerpoint/2010/main" val="1725406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Create ad for display</a:t>
            </a:r>
            <a:endParaRPr lang="en-GB" dirty="0"/>
          </a:p>
        </p:txBody>
      </p:sp>
      <p:sp>
        <p:nvSpPr>
          <p:cNvPr id="3" name="Content Placeholder 2"/>
          <p:cNvSpPr>
            <a:spLocks noGrp="1"/>
          </p:cNvSpPr>
          <p:nvPr>
            <p:ph idx="1"/>
          </p:nvPr>
        </p:nvSpPr>
        <p:spPr/>
        <p:txBody>
          <a:bodyPr>
            <a:normAutofit lnSpcReduction="10000"/>
          </a:bodyPr>
          <a:lstStyle/>
          <a:p>
            <a:r>
              <a:rPr lang="en-GB" dirty="0" smtClean="0"/>
              <a:t>All online campaigns- +Campaign</a:t>
            </a:r>
          </a:p>
          <a:p>
            <a:r>
              <a:rPr lang="en-GB" dirty="0" smtClean="0"/>
              <a:t>Display network only</a:t>
            </a:r>
          </a:p>
          <a:p>
            <a:r>
              <a:rPr lang="en-GB" dirty="0" smtClean="0"/>
              <a:t>No marketing objective All features</a:t>
            </a:r>
          </a:p>
          <a:p>
            <a:r>
              <a:rPr lang="en-GB" dirty="0" smtClean="0"/>
              <a:t>Country</a:t>
            </a:r>
          </a:p>
          <a:p>
            <a:r>
              <a:rPr lang="en-GB" dirty="0" smtClean="0"/>
              <a:t>Language</a:t>
            </a:r>
          </a:p>
          <a:p>
            <a:r>
              <a:rPr lang="en-GB" smtClean="0"/>
              <a:t>Budget </a:t>
            </a:r>
          </a:p>
          <a:p>
            <a:r>
              <a:rPr lang="en-GB" smtClean="0"/>
              <a:t>Ad </a:t>
            </a:r>
            <a:r>
              <a:rPr lang="en-GB" dirty="0" smtClean="0"/>
              <a:t>group name</a:t>
            </a:r>
          </a:p>
          <a:p>
            <a:r>
              <a:rPr lang="en-GB" dirty="0" smtClean="0"/>
              <a:t>Default- big amount, e.g. 1EUR</a:t>
            </a:r>
          </a:p>
        </p:txBody>
      </p:sp>
    </p:spTree>
    <p:extLst>
      <p:ext uri="{BB962C8B-B14F-4D97-AF65-F5344CB8AC3E}">
        <p14:creationId xmlns:p14="http://schemas.microsoft.com/office/powerpoint/2010/main" val="3319683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Creating ad for display network: settings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Better to crate several at a time</a:t>
            </a:r>
          </a:p>
          <a:p>
            <a:r>
              <a:rPr lang="en-GB" dirty="0" smtClean="0"/>
              <a:t>Interests- in detail </a:t>
            </a:r>
          </a:p>
          <a:p>
            <a:r>
              <a:rPr lang="en-GB" dirty="0" smtClean="0"/>
              <a:t>Targeting by demography – not precise</a:t>
            </a:r>
          </a:p>
          <a:p>
            <a:r>
              <a:rPr lang="en-GB" dirty="0" smtClean="0"/>
              <a:t>Topics- select categories of websites</a:t>
            </a:r>
          </a:p>
          <a:p>
            <a:r>
              <a:rPr lang="en-GB" dirty="0" smtClean="0"/>
              <a:t>Placement – exact websites</a:t>
            </a:r>
          </a:p>
          <a:p>
            <a:r>
              <a:rPr lang="en-GB" dirty="0" smtClean="0"/>
              <a:t>Targeting optimization- note necessary</a:t>
            </a:r>
          </a:p>
          <a:p>
            <a:r>
              <a:rPr lang="en-GB" dirty="0" smtClean="0"/>
              <a:t>Then you create textual add or visual add, upload banners or write them</a:t>
            </a:r>
          </a:p>
          <a:p>
            <a:r>
              <a:rPr lang="en-GB" dirty="0" smtClean="0"/>
              <a:t>View ad ideas- write the address of your website and fill the table- will be generated automatically</a:t>
            </a:r>
            <a:endParaRPr lang="en-GB" dirty="0"/>
          </a:p>
        </p:txBody>
      </p:sp>
    </p:spTree>
    <p:extLst>
      <p:ext uri="{BB962C8B-B14F-4D97-AF65-F5344CB8AC3E}">
        <p14:creationId xmlns:p14="http://schemas.microsoft.com/office/powerpoint/2010/main" val="2756224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75732"/>
            <a:ext cx="5276480" cy="2428174"/>
          </a:xfrm>
        </p:spPr>
        <p:txBody>
          <a:bodyPr anchor="b">
            <a:normAutofit/>
          </a:bodyPr>
          <a:lstStyle/>
          <a:p>
            <a:pPr algn="l"/>
            <a:r>
              <a:rPr lang="lt-LT" sz="3200" dirty="0" smtClean="0">
                <a:solidFill>
                  <a:srgbClr val="348FD5"/>
                </a:solidFill>
                <a:latin typeface="Open Sans"/>
                <a:cs typeface="Open Sans"/>
              </a:rPr>
              <a:t>Ačiū</a:t>
            </a:r>
            <a:r>
              <a:rPr lang="en-US" sz="3200" dirty="0" smtClean="0">
                <a:solidFill>
                  <a:srgbClr val="348FD5"/>
                </a:solidFill>
                <a:latin typeface="Open Sans"/>
                <a:cs typeface="Open Sans"/>
              </a:rPr>
              <a:t>!</a:t>
            </a:r>
            <a:endParaRPr lang="en-US" sz="3200" dirty="0">
              <a:solidFill>
                <a:srgbClr val="348FD5"/>
              </a:solidFill>
              <a:latin typeface="Open Sans"/>
              <a:cs typeface="Open Sans"/>
            </a:endParaRPr>
          </a:p>
        </p:txBody>
      </p:sp>
      <p:sp>
        <p:nvSpPr>
          <p:cNvPr id="3" name="Subtitle 2"/>
          <p:cNvSpPr>
            <a:spLocks noGrp="1"/>
          </p:cNvSpPr>
          <p:nvPr>
            <p:ph type="subTitle" idx="1"/>
          </p:nvPr>
        </p:nvSpPr>
        <p:spPr>
          <a:xfrm>
            <a:off x="685800" y="3268008"/>
            <a:ext cx="7744968" cy="450945"/>
          </a:xfrm>
        </p:spPr>
        <p:txBody>
          <a:bodyPr anchor="ctr">
            <a:normAutofit/>
          </a:bodyPr>
          <a:lstStyle/>
          <a:p>
            <a:pPr algn="l"/>
            <a:r>
              <a:rPr lang="en-US" sz="1800" dirty="0" smtClean="0">
                <a:latin typeface="Open Sans Semibold"/>
                <a:cs typeface="Open Sans Semibold"/>
              </a:rPr>
              <a:t>Questions &amp; Answers</a:t>
            </a:r>
          </a:p>
        </p:txBody>
      </p:sp>
      <p:sp>
        <p:nvSpPr>
          <p:cNvPr id="5" name="Subtitle 2"/>
          <p:cNvSpPr txBox="1">
            <a:spLocks/>
          </p:cNvSpPr>
          <p:nvPr/>
        </p:nvSpPr>
        <p:spPr>
          <a:xfrm>
            <a:off x="685801" y="3779792"/>
            <a:ext cx="4812578" cy="249450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ts val="1980"/>
              </a:lnSpc>
            </a:pPr>
            <a:endParaRPr lang="en-US" sz="1400" dirty="0">
              <a:latin typeface="Open Sans"/>
              <a:cs typeface="Open Sans"/>
            </a:endParaRPr>
          </a:p>
        </p:txBody>
      </p:sp>
      <p:cxnSp>
        <p:nvCxnSpPr>
          <p:cNvPr id="7" name="Straight Connector 6"/>
          <p:cNvCxnSpPr/>
          <p:nvPr/>
        </p:nvCxnSpPr>
        <p:spPr>
          <a:xfrm>
            <a:off x="0" y="638837"/>
            <a:ext cx="9144000" cy="0"/>
          </a:xfrm>
          <a:prstGeom prst="line">
            <a:avLst/>
          </a:prstGeom>
          <a:ln w="2540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6380773"/>
            <a:ext cx="9144000" cy="47722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Subtitle 2"/>
          <p:cNvSpPr txBox="1">
            <a:spLocks/>
          </p:cNvSpPr>
          <p:nvPr/>
        </p:nvSpPr>
        <p:spPr>
          <a:xfrm>
            <a:off x="0" y="6395983"/>
            <a:ext cx="9144000" cy="56851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000" b="1" dirty="0">
              <a:solidFill>
                <a:srgbClr val="FFFFFF"/>
              </a:solidFill>
              <a:latin typeface="Open Sans"/>
              <a:cs typeface="Open Sans"/>
            </a:endParaRPr>
          </a:p>
        </p:txBody>
      </p:sp>
      <p:sp>
        <p:nvSpPr>
          <p:cNvPr id="12" name="Subtitle 2"/>
          <p:cNvSpPr txBox="1">
            <a:spLocks/>
          </p:cNvSpPr>
          <p:nvPr/>
        </p:nvSpPr>
        <p:spPr>
          <a:xfrm>
            <a:off x="170763" y="70619"/>
            <a:ext cx="5472109" cy="454141"/>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2000" b="1" dirty="0">
              <a:solidFill>
                <a:srgbClr val="BFBFBF"/>
              </a:solidFill>
              <a:latin typeface="Open Sans"/>
              <a:cs typeface="Open Sans"/>
            </a:endParaRPr>
          </a:p>
        </p:txBody>
      </p:sp>
      <p:sp>
        <p:nvSpPr>
          <p:cNvPr id="14" name="Subtitle 2"/>
          <p:cNvSpPr txBox="1">
            <a:spLocks/>
          </p:cNvSpPr>
          <p:nvPr/>
        </p:nvSpPr>
        <p:spPr>
          <a:xfrm>
            <a:off x="2406008" y="5623451"/>
            <a:ext cx="6537270" cy="618079"/>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lt-LT" sz="2000" b="1" noProof="0" dirty="0" err="1" smtClean="0">
                <a:solidFill>
                  <a:schemeClr val="bg1">
                    <a:lumMod val="50000"/>
                  </a:schemeClr>
                </a:solidFill>
                <a:latin typeface="Open Sans Semibold"/>
                <a:cs typeface="Open Sans Semibold"/>
                <a:hlinkClick r:id="rId3"/>
              </a:rPr>
              <a:t>info</a:t>
            </a:r>
            <a:r>
              <a:rPr kumimoji="0" lang="lt-LT" sz="2000" b="1" i="0" u="none" strike="noStrike" kern="1200" cap="none" spc="0" normalizeH="0" baseline="0" noProof="0" dirty="0" err="1" smtClean="0">
                <a:ln>
                  <a:noFill/>
                </a:ln>
                <a:solidFill>
                  <a:schemeClr val="bg1">
                    <a:lumMod val="50000"/>
                  </a:schemeClr>
                </a:solidFill>
                <a:effectLst/>
                <a:uLnTx/>
                <a:uFillTx/>
                <a:latin typeface="Open Sans Semibold"/>
                <a:cs typeface="Open Sans Semibold"/>
                <a:hlinkClick r:id="rId3"/>
              </a:rPr>
              <a:t>@digitalacademy.lt</a:t>
            </a:r>
            <a:r>
              <a:rPr kumimoji="0" lang="lt-LT" sz="2000" b="1" i="0" u="none" strike="noStrike" kern="1200" cap="none" spc="0" normalizeH="0" baseline="0" noProof="0" dirty="0" smtClean="0">
                <a:ln>
                  <a:noFill/>
                </a:ln>
                <a:solidFill>
                  <a:schemeClr val="bg1">
                    <a:lumMod val="50000"/>
                  </a:schemeClr>
                </a:solidFill>
                <a:effectLst/>
                <a:uLnTx/>
                <a:uFillTx/>
                <a:latin typeface="Open Sans Semibold"/>
                <a:ea typeface="+mn-ea"/>
                <a:cs typeface="Open Sans Semibold"/>
              </a:rPr>
              <a:t> | </a:t>
            </a:r>
            <a:r>
              <a:rPr kumimoji="0" lang="en-GB" sz="2000" b="1" i="0" u="none" strike="noStrike" kern="1200" cap="none" spc="0" normalizeH="0" baseline="0" noProof="0" dirty="0" smtClean="0">
                <a:ln>
                  <a:noFill/>
                </a:ln>
                <a:solidFill>
                  <a:schemeClr val="bg1">
                    <a:lumMod val="50000"/>
                  </a:schemeClr>
                </a:solidFill>
                <a:effectLst/>
                <a:uLnTx/>
                <a:uFillTx/>
                <a:latin typeface="Open Sans Semibold"/>
                <a:ea typeface="+mn-ea"/>
                <a:cs typeface="Open Sans Semibold"/>
              </a:rPr>
              <a:t> #</a:t>
            </a:r>
            <a:r>
              <a:rPr kumimoji="0" lang="en-GB" sz="2000" b="1" i="0" u="none" strike="noStrike" kern="1200" cap="none" spc="0" normalizeH="0" baseline="0" noProof="0" dirty="0" err="1" smtClean="0">
                <a:ln>
                  <a:noFill/>
                </a:ln>
                <a:solidFill>
                  <a:schemeClr val="bg1">
                    <a:lumMod val="50000"/>
                  </a:schemeClr>
                </a:solidFill>
                <a:effectLst/>
                <a:uLnTx/>
                <a:uFillTx/>
                <a:latin typeface="Open Sans Semibold"/>
                <a:ea typeface="+mn-ea"/>
                <a:cs typeface="Open Sans Semibold"/>
              </a:rPr>
              <a:t>DAcademy</a:t>
            </a:r>
            <a:endParaRPr kumimoji="0" lang="en-US" sz="2000" b="1" i="0" u="none" strike="noStrike" kern="1200" cap="none" spc="0" normalizeH="0" baseline="0" noProof="0" dirty="0" smtClean="0">
              <a:ln>
                <a:noFill/>
              </a:ln>
              <a:solidFill>
                <a:schemeClr val="bg1">
                  <a:lumMod val="50000"/>
                </a:schemeClr>
              </a:solidFill>
              <a:effectLst/>
              <a:uLnTx/>
              <a:uFillTx/>
              <a:latin typeface="Open Sans Semibold"/>
              <a:ea typeface="+mn-ea"/>
              <a:cs typeface="Open Sans Semibold"/>
            </a:endParaRPr>
          </a:p>
        </p:txBody>
      </p:sp>
      <p:pic>
        <p:nvPicPr>
          <p:cNvPr id="15" name="Picture 2" descr="http://netdna.copyblogger.com/images/google-plus-logo-2013.png"/>
          <p:cNvPicPr>
            <a:picLocks noChangeAspect="1" noChangeArrowheads="1"/>
          </p:cNvPicPr>
          <p:nvPr/>
        </p:nvPicPr>
        <p:blipFill>
          <a:blip r:embed="rId4"/>
          <a:srcRect/>
          <a:stretch>
            <a:fillRect/>
          </a:stretch>
        </p:blipFill>
        <p:spPr bwMode="auto">
          <a:xfrm>
            <a:off x="837534" y="5623451"/>
            <a:ext cx="618080" cy="618080"/>
          </a:xfrm>
          <a:prstGeom prst="rect">
            <a:avLst/>
          </a:prstGeom>
          <a:noFill/>
        </p:spPr>
      </p:pic>
      <p:pic>
        <p:nvPicPr>
          <p:cNvPr id="16" name="Picture 4" descr="http://www.selex-es.com/documents/737448/1475449/squared_small_LinkedIn_logo_s_S.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a:stretch>
            <a:fillRect/>
          </a:stretch>
        </p:blipFill>
        <p:spPr bwMode="auto">
          <a:xfrm>
            <a:off x="1455615" y="5516396"/>
            <a:ext cx="925636" cy="841487"/>
          </a:xfrm>
          <a:prstGeom prst="rect">
            <a:avLst/>
          </a:prstGeom>
          <a:noFill/>
        </p:spPr>
      </p:pic>
    </p:spTree>
    <p:extLst>
      <p:ext uri="{BB962C8B-B14F-4D97-AF65-F5344CB8AC3E}">
        <p14:creationId xmlns:p14="http://schemas.microsoft.com/office/powerpoint/2010/main" val="1264982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38837"/>
            <a:ext cx="9144000" cy="0"/>
          </a:xfrm>
          <a:prstGeom prst="line">
            <a:avLst/>
          </a:prstGeom>
          <a:ln w="2540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6380773"/>
            <a:ext cx="9144000" cy="47722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Subtitle 2"/>
          <p:cNvSpPr txBox="1">
            <a:spLocks/>
          </p:cNvSpPr>
          <p:nvPr/>
        </p:nvSpPr>
        <p:spPr>
          <a:xfrm>
            <a:off x="170763" y="70619"/>
            <a:ext cx="5472109" cy="454141"/>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lt-LT" sz="2000" b="1" dirty="0">
                <a:solidFill>
                  <a:srgbClr val="BFBFBF"/>
                </a:solidFill>
                <a:latin typeface="Open Sans"/>
              </a:rPr>
              <a:t>Adwords</a:t>
            </a:r>
            <a:endParaRPr lang="lt-LT" sz="2000" b="1" dirty="0">
              <a:solidFill>
                <a:srgbClr val="BFBFBF"/>
              </a:solidFill>
              <a:latin typeface="Open Sans"/>
              <a:cs typeface="Open Sans"/>
            </a:endParaRPr>
          </a:p>
        </p:txBody>
      </p:sp>
      <p:sp>
        <p:nvSpPr>
          <p:cNvPr id="19" name="Title 1"/>
          <p:cNvSpPr txBox="1">
            <a:spLocks/>
          </p:cNvSpPr>
          <p:nvPr/>
        </p:nvSpPr>
        <p:spPr bwMode="auto">
          <a:xfrm>
            <a:off x="457200" y="639855"/>
            <a:ext cx="8229600" cy="4475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0" cap="none" spc="0" normalizeH="0" baseline="0" noProof="0" dirty="0" smtClean="0">
                <a:ln>
                  <a:noFill/>
                </a:ln>
                <a:solidFill>
                  <a:srgbClr val="348FD5"/>
                </a:solidFill>
                <a:effectLst/>
                <a:uLnTx/>
                <a:uFillTx/>
                <a:latin typeface="Open Sans" pitchFamily="34" charset="0"/>
                <a:ea typeface="Open Sans" pitchFamily="34" charset="0"/>
                <a:cs typeface="Open Sans" pitchFamily="34" charset="0"/>
              </a:rPr>
              <a:t>Advertising in Search network</a:t>
            </a:r>
          </a:p>
        </p:txBody>
      </p:sp>
      <p:sp>
        <p:nvSpPr>
          <p:cNvPr id="13" name="TextBox 12"/>
          <p:cNvSpPr txBox="1"/>
          <p:nvPr/>
        </p:nvSpPr>
        <p:spPr>
          <a:xfrm>
            <a:off x="7061981" y="155428"/>
            <a:ext cx="1909497" cy="369332"/>
          </a:xfrm>
          <a:prstGeom prst="rect">
            <a:avLst/>
          </a:prstGeom>
          <a:noFill/>
        </p:spPr>
        <p:txBody>
          <a:bodyPr wrap="none" rtlCol="0">
            <a:spAutoFit/>
          </a:bodyPr>
          <a:lstStyle/>
          <a:p>
            <a:r>
              <a:rPr lang="lt-LT" dirty="0" smtClean="0">
                <a:solidFill>
                  <a:srgbClr val="348FD5"/>
                </a:solidFill>
                <a:latin typeface="Open Sans" pitchFamily="34" charset="0"/>
                <a:ea typeface="Open Sans" pitchFamily="34" charset="0"/>
                <a:cs typeface="Open Sans" pitchFamily="34" charset="0"/>
              </a:rPr>
              <a:t>Digital Academy</a:t>
            </a:r>
            <a:endParaRPr lang="lt-LT" dirty="0">
              <a:solidFill>
                <a:srgbClr val="348FD5"/>
              </a:solidFill>
              <a:latin typeface="Open Sans" pitchFamily="34" charset="0"/>
              <a:ea typeface="Open Sans" pitchFamily="34" charset="0"/>
              <a:cs typeface="Open Sans" pitchFamily="34" charset="0"/>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398" y="1340768"/>
            <a:ext cx="8610600" cy="33224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627107" y="5108620"/>
            <a:ext cx="7772400" cy="738664"/>
          </a:xfrm>
          <a:prstGeom prst="rect">
            <a:avLst/>
          </a:prstGeom>
          <a:noFill/>
        </p:spPr>
        <p:txBody>
          <a:bodyPr wrap="square" rtlCol="0">
            <a:spAutoFit/>
          </a:bodyPr>
          <a:lstStyle/>
          <a:p>
            <a:r>
              <a:rPr lang="en-GB" sz="1400" dirty="0" smtClean="0">
                <a:solidFill>
                  <a:schemeClr val="bg1">
                    <a:lumMod val="50000"/>
                  </a:schemeClr>
                </a:solidFill>
                <a:latin typeface="Open Sans" pitchFamily="34" charset="0"/>
                <a:ea typeface="Open Sans" pitchFamily="34" charset="0"/>
                <a:cs typeface="Open Sans" pitchFamily="34" charset="0"/>
              </a:rPr>
              <a:t>Select</a:t>
            </a:r>
            <a:r>
              <a:rPr lang="lt-LT" sz="1400" dirty="0" smtClean="0">
                <a:solidFill>
                  <a:schemeClr val="bg1">
                    <a:lumMod val="50000"/>
                  </a:schemeClr>
                </a:solidFill>
                <a:latin typeface="Open Sans" pitchFamily="34" charset="0"/>
                <a:ea typeface="Open Sans" pitchFamily="34" charset="0"/>
                <a:cs typeface="Open Sans" pitchFamily="34" charset="0"/>
              </a:rPr>
              <a:t>„Search </a:t>
            </a:r>
            <a:r>
              <a:rPr lang="lt-LT" sz="1400" dirty="0" smtClean="0">
                <a:solidFill>
                  <a:schemeClr val="bg1">
                    <a:lumMod val="50000"/>
                  </a:schemeClr>
                </a:solidFill>
                <a:latin typeface="Open Sans" pitchFamily="34" charset="0"/>
                <a:ea typeface="Open Sans" pitchFamily="34" charset="0"/>
                <a:cs typeface="Open Sans" pitchFamily="34" charset="0"/>
              </a:rPr>
              <a:t>network only“, </a:t>
            </a:r>
            <a:r>
              <a:rPr lang="en-GB" sz="1400" dirty="0" smtClean="0">
                <a:solidFill>
                  <a:schemeClr val="bg1">
                    <a:lumMod val="50000"/>
                  </a:schemeClr>
                </a:solidFill>
                <a:latin typeface="Open Sans" pitchFamily="34" charset="0"/>
                <a:ea typeface="Open Sans" pitchFamily="34" charset="0"/>
                <a:cs typeface="Open Sans" pitchFamily="34" charset="0"/>
              </a:rPr>
              <a:t>also </a:t>
            </a:r>
            <a:r>
              <a:rPr lang="lt-LT" sz="1400" dirty="0" smtClean="0">
                <a:solidFill>
                  <a:schemeClr val="bg1">
                    <a:lumMod val="50000"/>
                  </a:schemeClr>
                </a:solidFill>
                <a:latin typeface="Open Sans" pitchFamily="34" charset="0"/>
                <a:ea typeface="Open Sans" pitchFamily="34" charset="0"/>
                <a:cs typeface="Open Sans" pitchFamily="34" charset="0"/>
              </a:rPr>
              <a:t>„All </a:t>
            </a:r>
            <a:r>
              <a:rPr lang="lt-LT" sz="1400" dirty="0" smtClean="0">
                <a:solidFill>
                  <a:schemeClr val="bg1">
                    <a:lumMod val="50000"/>
                  </a:schemeClr>
                </a:solidFill>
                <a:latin typeface="Open Sans" pitchFamily="34" charset="0"/>
                <a:ea typeface="Open Sans" pitchFamily="34" charset="0"/>
                <a:cs typeface="Open Sans" pitchFamily="34" charset="0"/>
              </a:rPr>
              <a:t>features“, </a:t>
            </a:r>
            <a:r>
              <a:rPr lang="en-GB" sz="1400" dirty="0" smtClean="0">
                <a:solidFill>
                  <a:schemeClr val="bg1">
                    <a:lumMod val="50000"/>
                  </a:schemeClr>
                </a:solidFill>
                <a:latin typeface="Open Sans" pitchFamily="34" charset="0"/>
                <a:ea typeface="Open Sans" pitchFamily="34" charset="0"/>
                <a:cs typeface="Open Sans" pitchFamily="34" charset="0"/>
              </a:rPr>
              <a:t>as</a:t>
            </a:r>
            <a:r>
              <a:rPr lang="lt-LT" sz="1400" dirty="0" smtClean="0">
                <a:solidFill>
                  <a:schemeClr val="bg1">
                    <a:lumMod val="50000"/>
                  </a:schemeClr>
                </a:solidFill>
                <a:latin typeface="Open Sans" pitchFamily="34" charset="0"/>
                <a:ea typeface="Open Sans" pitchFamily="34" charset="0"/>
                <a:cs typeface="Open Sans" pitchFamily="34" charset="0"/>
              </a:rPr>
              <a:t> </a:t>
            </a:r>
            <a:r>
              <a:rPr lang="lt-LT" sz="1400" dirty="0" smtClean="0">
                <a:solidFill>
                  <a:schemeClr val="bg1">
                    <a:lumMod val="50000"/>
                  </a:schemeClr>
                </a:solidFill>
                <a:latin typeface="Open Sans" pitchFamily="34" charset="0"/>
                <a:ea typeface="Open Sans" pitchFamily="34" charset="0"/>
                <a:cs typeface="Open Sans" pitchFamily="34" charset="0"/>
              </a:rPr>
              <a:t>„Standard“ </a:t>
            </a:r>
            <a:r>
              <a:rPr lang="en-GB" sz="1400" dirty="0" smtClean="0">
                <a:solidFill>
                  <a:schemeClr val="bg1">
                    <a:lumMod val="50000"/>
                  </a:schemeClr>
                </a:solidFill>
                <a:latin typeface="Open Sans" pitchFamily="34" charset="0"/>
                <a:ea typeface="Open Sans" pitchFamily="34" charset="0"/>
                <a:cs typeface="Open Sans" pitchFamily="34" charset="0"/>
              </a:rPr>
              <a:t>selection incurs only partial </a:t>
            </a:r>
            <a:r>
              <a:rPr lang="en-GB" sz="1400" dirty="0" err="1" smtClean="0">
                <a:solidFill>
                  <a:schemeClr val="bg1">
                    <a:lumMod val="50000"/>
                  </a:schemeClr>
                </a:solidFill>
                <a:latin typeface="Open Sans" pitchFamily="34" charset="0"/>
                <a:ea typeface="Open Sans" pitchFamily="34" charset="0"/>
                <a:cs typeface="Open Sans" pitchFamily="34" charset="0"/>
              </a:rPr>
              <a:t>settiings</a:t>
            </a:r>
            <a:endParaRPr lang="en-GB" sz="1400" dirty="0" smtClean="0">
              <a:solidFill>
                <a:schemeClr val="bg1">
                  <a:lumMod val="50000"/>
                </a:schemeClr>
              </a:solidFill>
              <a:latin typeface="Open Sans" pitchFamily="34" charset="0"/>
              <a:ea typeface="Open Sans" pitchFamily="34" charset="0"/>
              <a:cs typeface="Open Sans" pitchFamily="34" charset="0"/>
            </a:endParaRPr>
          </a:p>
          <a:p>
            <a:endParaRPr lang="lt-LT" sz="1400" dirty="0" smtClean="0">
              <a:solidFill>
                <a:schemeClr val="bg1">
                  <a:lumMod val="50000"/>
                </a:schemeClr>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1011004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38837"/>
            <a:ext cx="9144000" cy="0"/>
          </a:xfrm>
          <a:prstGeom prst="line">
            <a:avLst/>
          </a:prstGeom>
          <a:ln w="2540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6380773"/>
            <a:ext cx="9144000" cy="47722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Subtitle 2"/>
          <p:cNvSpPr txBox="1">
            <a:spLocks/>
          </p:cNvSpPr>
          <p:nvPr/>
        </p:nvSpPr>
        <p:spPr>
          <a:xfrm>
            <a:off x="170763" y="70619"/>
            <a:ext cx="5472109" cy="454141"/>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lt-LT" sz="2000" b="1" dirty="0">
                <a:solidFill>
                  <a:srgbClr val="BFBFBF"/>
                </a:solidFill>
                <a:latin typeface="Open Sans"/>
              </a:rPr>
              <a:t>Adwords</a:t>
            </a:r>
            <a:endParaRPr lang="lt-LT" sz="2000" b="1" dirty="0">
              <a:solidFill>
                <a:srgbClr val="BFBFBF"/>
              </a:solidFill>
              <a:latin typeface="Open Sans"/>
              <a:cs typeface="Open Sans"/>
            </a:endParaRPr>
          </a:p>
        </p:txBody>
      </p:sp>
      <p:sp>
        <p:nvSpPr>
          <p:cNvPr id="19" name="Title 1"/>
          <p:cNvSpPr txBox="1">
            <a:spLocks/>
          </p:cNvSpPr>
          <p:nvPr/>
        </p:nvSpPr>
        <p:spPr bwMode="auto">
          <a:xfrm>
            <a:off x="457200" y="653709"/>
            <a:ext cx="8229600" cy="4475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lvl="0">
              <a:defRPr/>
            </a:pPr>
            <a:r>
              <a:rPr lang="en-GB" sz="2400" kern="0" dirty="0" smtClean="0">
                <a:solidFill>
                  <a:srgbClr val="348FD5"/>
                </a:solidFill>
                <a:latin typeface="Open Sans" pitchFamily="34" charset="0"/>
                <a:ea typeface="Open Sans" pitchFamily="34" charset="0"/>
                <a:cs typeface="Open Sans" pitchFamily="34" charset="0"/>
              </a:rPr>
              <a:t>Advertising in Search network</a:t>
            </a:r>
            <a:endParaRPr lang="lt-LT" sz="2400" kern="0" dirty="0">
              <a:solidFill>
                <a:srgbClr val="348FD5"/>
              </a:solidFill>
              <a:latin typeface="Open Sans" pitchFamily="34" charset="0"/>
              <a:ea typeface="Open Sans" pitchFamily="34" charset="0"/>
              <a:cs typeface="Open Sans" pitchFamily="34" charset="0"/>
            </a:endParaRPr>
          </a:p>
        </p:txBody>
      </p:sp>
      <p:sp>
        <p:nvSpPr>
          <p:cNvPr id="13" name="TextBox 12"/>
          <p:cNvSpPr txBox="1"/>
          <p:nvPr/>
        </p:nvSpPr>
        <p:spPr>
          <a:xfrm>
            <a:off x="7061981" y="155428"/>
            <a:ext cx="1909497" cy="369332"/>
          </a:xfrm>
          <a:prstGeom prst="rect">
            <a:avLst/>
          </a:prstGeom>
          <a:noFill/>
        </p:spPr>
        <p:txBody>
          <a:bodyPr wrap="none" rtlCol="0">
            <a:spAutoFit/>
          </a:bodyPr>
          <a:lstStyle/>
          <a:p>
            <a:r>
              <a:rPr lang="lt-LT" dirty="0" smtClean="0">
                <a:solidFill>
                  <a:srgbClr val="348FD5"/>
                </a:solidFill>
                <a:latin typeface="Open Sans" pitchFamily="34" charset="0"/>
                <a:ea typeface="Open Sans" pitchFamily="34" charset="0"/>
                <a:cs typeface="Open Sans" pitchFamily="34" charset="0"/>
              </a:rPr>
              <a:t>Digital Academy</a:t>
            </a:r>
            <a:endParaRPr lang="lt-LT" dirty="0">
              <a:solidFill>
                <a:srgbClr val="348FD5"/>
              </a:solidFill>
              <a:latin typeface="Open Sans" pitchFamily="34" charset="0"/>
              <a:ea typeface="Open Sans" pitchFamily="34" charset="0"/>
              <a:cs typeface="Open Sans" pitchFamily="34" charset="0"/>
            </a:endParaRPr>
          </a:p>
        </p:txBody>
      </p:sp>
      <p:sp>
        <p:nvSpPr>
          <p:cNvPr id="10" name="TextBox 9"/>
          <p:cNvSpPr txBox="1"/>
          <p:nvPr/>
        </p:nvSpPr>
        <p:spPr>
          <a:xfrm>
            <a:off x="457200" y="1196752"/>
            <a:ext cx="7086600" cy="523220"/>
          </a:xfrm>
          <a:prstGeom prst="rect">
            <a:avLst/>
          </a:prstGeom>
          <a:noFill/>
        </p:spPr>
        <p:txBody>
          <a:bodyPr wrap="square" rtlCol="0">
            <a:spAutoFit/>
          </a:bodyPr>
          <a:lstStyle/>
          <a:p>
            <a:r>
              <a:rPr lang="en-GB" sz="1400" dirty="0" smtClean="0">
                <a:solidFill>
                  <a:schemeClr val="bg1">
                    <a:lumMod val="50000"/>
                  </a:schemeClr>
                </a:solidFill>
                <a:latin typeface="Open Sans" pitchFamily="34" charset="0"/>
                <a:ea typeface="Open Sans" pitchFamily="34" charset="0"/>
                <a:cs typeface="Open Sans" pitchFamily="34" charset="0"/>
              </a:rPr>
              <a:t>Do not start with the </a:t>
            </a:r>
            <a:r>
              <a:rPr lang="lt-LT" sz="1400" dirty="0" smtClean="0">
                <a:solidFill>
                  <a:schemeClr val="bg1">
                    <a:lumMod val="50000"/>
                  </a:schemeClr>
                </a:solidFill>
                <a:latin typeface="Open Sans" pitchFamily="34" charset="0"/>
                <a:ea typeface="Open Sans" pitchFamily="34" charset="0"/>
                <a:cs typeface="Open Sans" pitchFamily="34" charset="0"/>
              </a:rPr>
              <a:t>„</a:t>
            </a:r>
            <a:r>
              <a:rPr lang="lt-LT" sz="1400" b="1" dirty="0" smtClean="0">
                <a:solidFill>
                  <a:schemeClr val="bg1">
                    <a:lumMod val="50000"/>
                  </a:schemeClr>
                </a:solidFill>
                <a:latin typeface="Open Sans" pitchFamily="34" charset="0"/>
                <a:ea typeface="Open Sans" pitchFamily="34" charset="0"/>
                <a:cs typeface="Open Sans" pitchFamily="34" charset="0"/>
              </a:rPr>
              <a:t>Enhanced </a:t>
            </a:r>
            <a:r>
              <a:rPr lang="lt-LT" sz="1400" b="1" dirty="0" smtClean="0">
                <a:solidFill>
                  <a:schemeClr val="bg1">
                    <a:lumMod val="50000"/>
                  </a:schemeClr>
                </a:solidFill>
                <a:latin typeface="Open Sans" pitchFamily="34" charset="0"/>
                <a:ea typeface="Open Sans" pitchFamily="34" charset="0"/>
                <a:cs typeface="Open Sans" pitchFamily="34" charset="0"/>
              </a:rPr>
              <a:t>campaigns</a:t>
            </a:r>
            <a:r>
              <a:rPr lang="lt-LT" sz="1400" dirty="0" smtClean="0">
                <a:solidFill>
                  <a:schemeClr val="bg1">
                    <a:lumMod val="50000"/>
                  </a:schemeClr>
                </a:solidFill>
                <a:latin typeface="Open Sans" pitchFamily="34" charset="0"/>
                <a:ea typeface="Open Sans" pitchFamily="34" charset="0"/>
                <a:cs typeface="Open Sans" pitchFamily="34" charset="0"/>
              </a:rPr>
              <a:t>“ </a:t>
            </a:r>
            <a:r>
              <a:rPr lang="en-GB" sz="1400" dirty="0" smtClean="0">
                <a:solidFill>
                  <a:schemeClr val="bg1">
                    <a:lumMod val="50000"/>
                  </a:schemeClr>
                </a:solidFill>
                <a:latin typeface="Open Sans" pitchFamily="34" charset="0"/>
                <a:ea typeface="Open Sans" pitchFamily="34" charset="0"/>
                <a:cs typeface="Open Sans" pitchFamily="34" charset="0"/>
              </a:rPr>
              <a:t>as it does not allow selecting devices for advertising </a:t>
            </a:r>
            <a:r>
              <a:rPr lang="lt-LT" sz="1400" dirty="0" smtClean="0">
                <a:solidFill>
                  <a:schemeClr val="bg1">
                    <a:lumMod val="50000"/>
                  </a:schemeClr>
                </a:solidFill>
                <a:latin typeface="Open Sans" pitchFamily="34" charset="0"/>
                <a:ea typeface="Open Sans" pitchFamily="34" charset="0"/>
                <a:cs typeface="Open Sans" pitchFamily="34" charset="0"/>
              </a:rPr>
              <a:t>:</a:t>
            </a:r>
            <a:endParaRPr lang="lt-LT" sz="1400" dirty="0">
              <a:solidFill>
                <a:schemeClr val="bg1">
                  <a:lumMod val="50000"/>
                </a:schemeClr>
              </a:solidFill>
              <a:latin typeface="Open Sans" pitchFamily="34" charset="0"/>
              <a:ea typeface="Open Sans" pitchFamily="34" charset="0"/>
              <a:cs typeface="Open Sans" pitchFamily="34"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232" y="1969907"/>
            <a:ext cx="6129130" cy="10443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457200" y="3212976"/>
            <a:ext cx="8375374" cy="307777"/>
          </a:xfrm>
          <a:prstGeom prst="rect">
            <a:avLst/>
          </a:prstGeom>
          <a:noFill/>
        </p:spPr>
        <p:txBody>
          <a:bodyPr wrap="square" rtlCol="0">
            <a:spAutoFit/>
          </a:bodyPr>
          <a:lstStyle/>
          <a:p>
            <a:r>
              <a:rPr lang="en-GB" sz="1400" dirty="0" smtClean="0">
                <a:solidFill>
                  <a:schemeClr val="bg1">
                    <a:lumMod val="50000"/>
                  </a:schemeClr>
                </a:solidFill>
                <a:latin typeface="Open Sans" pitchFamily="34" charset="0"/>
                <a:ea typeface="Open Sans" pitchFamily="34" charset="0"/>
                <a:cs typeface="Open Sans" pitchFamily="34" charset="0"/>
              </a:rPr>
              <a:t>When we create </a:t>
            </a:r>
            <a:r>
              <a:rPr lang="en-GB" sz="1400" dirty="0" err="1" smtClean="0">
                <a:solidFill>
                  <a:schemeClr val="bg1">
                    <a:lumMod val="50000"/>
                  </a:schemeClr>
                </a:solidFill>
                <a:latin typeface="Open Sans" pitchFamily="34" charset="0"/>
                <a:ea typeface="Open Sans" pitchFamily="34" charset="0"/>
                <a:cs typeface="Open Sans" pitchFamily="34" charset="0"/>
              </a:rPr>
              <a:t>campaings</a:t>
            </a:r>
            <a:r>
              <a:rPr lang="en-GB" sz="1400" dirty="0" smtClean="0">
                <a:solidFill>
                  <a:schemeClr val="bg1">
                    <a:lumMod val="50000"/>
                  </a:schemeClr>
                </a:solidFill>
                <a:latin typeface="Open Sans" pitchFamily="34" charset="0"/>
                <a:ea typeface="Open Sans" pitchFamily="34" charset="0"/>
                <a:cs typeface="Open Sans" pitchFamily="34" charset="0"/>
              </a:rPr>
              <a:t>, later we have possibility to set different prices for mobile</a:t>
            </a:r>
          </a:p>
        </p:txBody>
      </p:sp>
      <p:pic>
        <p:nvPicPr>
          <p:cNvPr id="1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939" y="4495800"/>
            <a:ext cx="5857461" cy="17054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8658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38837"/>
            <a:ext cx="9144000" cy="0"/>
          </a:xfrm>
          <a:prstGeom prst="line">
            <a:avLst/>
          </a:prstGeom>
          <a:ln w="2540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6380773"/>
            <a:ext cx="9144000" cy="47722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Subtitle 2"/>
          <p:cNvSpPr txBox="1">
            <a:spLocks/>
          </p:cNvSpPr>
          <p:nvPr/>
        </p:nvSpPr>
        <p:spPr>
          <a:xfrm>
            <a:off x="170763" y="70619"/>
            <a:ext cx="5472109" cy="454141"/>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lt-LT" sz="2000" b="1" dirty="0">
                <a:solidFill>
                  <a:srgbClr val="BFBFBF"/>
                </a:solidFill>
                <a:latin typeface="Open Sans"/>
              </a:rPr>
              <a:t>Adwords</a:t>
            </a:r>
            <a:endParaRPr lang="lt-LT" sz="2000" b="1" dirty="0">
              <a:solidFill>
                <a:srgbClr val="BFBFBF"/>
              </a:solidFill>
              <a:latin typeface="Open Sans"/>
              <a:cs typeface="Open Sans"/>
            </a:endParaRPr>
          </a:p>
        </p:txBody>
      </p:sp>
      <p:sp>
        <p:nvSpPr>
          <p:cNvPr id="19" name="Title 1"/>
          <p:cNvSpPr txBox="1">
            <a:spLocks/>
          </p:cNvSpPr>
          <p:nvPr/>
        </p:nvSpPr>
        <p:spPr bwMode="auto">
          <a:xfrm>
            <a:off x="457200" y="638837"/>
            <a:ext cx="8229600" cy="4475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lvl="0">
              <a:defRPr/>
            </a:pPr>
            <a:r>
              <a:rPr lang="lt-LT" sz="2400" kern="0" dirty="0">
                <a:solidFill>
                  <a:srgbClr val="348FD5"/>
                </a:solidFill>
                <a:latin typeface="Open Sans" pitchFamily="34" charset="0"/>
                <a:ea typeface="Open Sans" pitchFamily="34" charset="0"/>
                <a:cs typeface="Open Sans" pitchFamily="34" charset="0"/>
              </a:rPr>
              <a:t>Reklaminės kampanijos kūrimas</a:t>
            </a:r>
          </a:p>
        </p:txBody>
      </p:sp>
      <p:sp>
        <p:nvSpPr>
          <p:cNvPr id="13" name="TextBox 12"/>
          <p:cNvSpPr txBox="1"/>
          <p:nvPr/>
        </p:nvSpPr>
        <p:spPr>
          <a:xfrm>
            <a:off x="7061981" y="155428"/>
            <a:ext cx="1909497" cy="369332"/>
          </a:xfrm>
          <a:prstGeom prst="rect">
            <a:avLst/>
          </a:prstGeom>
          <a:noFill/>
        </p:spPr>
        <p:txBody>
          <a:bodyPr wrap="none" rtlCol="0">
            <a:spAutoFit/>
          </a:bodyPr>
          <a:lstStyle/>
          <a:p>
            <a:r>
              <a:rPr lang="lt-LT" dirty="0" smtClean="0">
                <a:solidFill>
                  <a:srgbClr val="348FD5"/>
                </a:solidFill>
                <a:latin typeface="Open Sans" pitchFamily="34" charset="0"/>
                <a:ea typeface="Open Sans" pitchFamily="34" charset="0"/>
                <a:cs typeface="Open Sans" pitchFamily="34" charset="0"/>
              </a:rPr>
              <a:t>Digital Academy</a:t>
            </a:r>
            <a:endParaRPr lang="lt-LT" dirty="0">
              <a:solidFill>
                <a:srgbClr val="348FD5"/>
              </a:solidFill>
              <a:latin typeface="Open Sans" pitchFamily="34" charset="0"/>
              <a:ea typeface="Open Sans" pitchFamily="34" charset="0"/>
              <a:cs typeface="Open Sans" pitchFamily="34" charset="0"/>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345" y="1196752"/>
            <a:ext cx="5410943" cy="49795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6258855" y="1244659"/>
            <a:ext cx="2401902" cy="1200329"/>
          </a:xfrm>
          <a:prstGeom prst="rect">
            <a:avLst/>
          </a:prstGeom>
          <a:noFill/>
        </p:spPr>
        <p:txBody>
          <a:bodyPr wrap="square" rtlCol="0">
            <a:spAutoFit/>
          </a:bodyPr>
          <a:lstStyle/>
          <a:p>
            <a:r>
              <a:rPr lang="lt-LT" sz="1200" b="1" dirty="0" smtClean="0">
                <a:solidFill>
                  <a:schemeClr val="bg1">
                    <a:lumMod val="50000"/>
                  </a:schemeClr>
                </a:solidFill>
                <a:latin typeface="Open Sans" pitchFamily="34" charset="0"/>
                <a:ea typeface="Open Sans" pitchFamily="34" charset="0"/>
                <a:cs typeface="Open Sans" pitchFamily="34" charset="0"/>
              </a:rPr>
              <a:t>Taikymas pagal vietovę – kaip veikia? </a:t>
            </a:r>
            <a:r>
              <a:rPr lang="lt-LT" sz="1200" dirty="0" smtClean="0">
                <a:solidFill>
                  <a:schemeClr val="bg1">
                    <a:lumMod val="50000"/>
                  </a:schemeClr>
                </a:solidFill>
                <a:latin typeface="Open Sans" pitchFamily="34" charset="0"/>
                <a:ea typeface="Open Sans" pitchFamily="34" charset="0"/>
                <a:cs typeface="Open Sans" pitchFamily="34" charset="0"/>
              </a:rPr>
              <a:t>Sistema žiūri į užklausą, ar joje nėra paminėta vietovė, paskui yra žiūrima į naudojamą  Google domeną ir galiausiai į IP adresą.</a:t>
            </a:r>
            <a:endParaRPr lang="lt-LT" sz="1200" dirty="0">
              <a:solidFill>
                <a:schemeClr val="bg1">
                  <a:lumMod val="50000"/>
                </a:schemeClr>
              </a:solidFill>
              <a:latin typeface="Open Sans" pitchFamily="34" charset="0"/>
              <a:ea typeface="Open Sans" pitchFamily="34" charset="0"/>
              <a:cs typeface="Open Sans" pitchFamily="34" charset="0"/>
            </a:endParaRPr>
          </a:p>
        </p:txBody>
      </p:sp>
      <p:sp>
        <p:nvSpPr>
          <p:cNvPr id="14" name="TextBox 13"/>
          <p:cNvSpPr txBox="1"/>
          <p:nvPr/>
        </p:nvSpPr>
        <p:spPr>
          <a:xfrm>
            <a:off x="6179216" y="4221088"/>
            <a:ext cx="2633941" cy="1384995"/>
          </a:xfrm>
          <a:prstGeom prst="rect">
            <a:avLst/>
          </a:prstGeom>
          <a:noFill/>
        </p:spPr>
        <p:txBody>
          <a:bodyPr wrap="square" rtlCol="0">
            <a:spAutoFit/>
          </a:bodyPr>
          <a:lstStyle/>
          <a:p>
            <a:r>
              <a:rPr lang="lt-LT" sz="1200" b="1" dirty="0" smtClean="0">
                <a:solidFill>
                  <a:schemeClr val="bg1">
                    <a:lumMod val="50000"/>
                  </a:schemeClr>
                </a:solidFill>
                <a:latin typeface="Open Sans" pitchFamily="34" charset="0"/>
                <a:ea typeface="Open Sans" pitchFamily="34" charset="0"/>
                <a:cs typeface="Open Sans" pitchFamily="34" charset="0"/>
              </a:rPr>
              <a:t>Taikymas pagal kalbas. Kaip veikia</a:t>
            </a:r>
            <a:r>
              <a:rPr lang="lt-LT" sz="1200" dirty="0" smtClean="0">
                <a:solidFill>
                  <a:schemeClr val="bg1">
                    <a:lumMod val="50000"/>
                  </a:schemeClr>
                </a:solidFill>
                <a:latin typeface="Open Sans" pitchFamily="34" charset="0"/>
                <a:ea typeface="Open Sans" pitchFamily="34" charset="0"/>
                <a:cs typeface="Open Sans" pitchFamily="34" charset="0"/>
              </a:rPr>
              <a:t>?  Sistema žiūri į Google sąsajos kalbą – google.com yra pagal nutylėjimą anglų kalba, google.lt lietuvių kalba ir t.t. Papildomai žiūrima ir į pačios užklausos kalbą.</a:t>
            </a:r>
            <a:endParaRPr lang="lt-LT" sz="1200" dirty="0">
              <a:solidFill>
                <a:schemeClr val="bg1">
                  <a:lumMod val="50000"/>
                </a:schemeClr>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1249393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38837"/>
            <a:ext cx="9144000" cy="0"/>
          </a:xfrm>
          <a:prstGeom prst="line">
            <a:avLst/>
          </a:prstGeom>
          <a:ln w="2540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6380773"/>
            <a:ext cx="9144000" cy="47722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Subtitle 2"/>
          <p:cNvSpPr txBox="1">
            <a:spLocks/>
          </p:cNvSpPr>
          <p:nvPr/>
        </p:nvSpPr>
        <p:spPr>
          <a:xfrm>
            <a:off x="170763" y="70619"/>
            <a:ext cx="5472109" cy="454141"/>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lt-LT" sz="2000" b="1" dirty="0">
                <a:solidFill>
                  <a:srgbClr val="BFBFBF"/>
                </a:solidFill>
                <a:latin typeface="Open Sans"/>
              </a:rPr>
              <a:t>Adwords</a:t>
            </a:r>
            <a:endParaRPr lang="lt-LT" sz="2000" b="1" dirty="0">
              <a:solidFill>
                <a:srgbClr val="BFBFBF"/>
              </a:solidFill>
              <a:latin typeface="Open Sans"/>
              <a:cs typeface="Open Sans"/>
            </a:endParaRPr>
          </a:p>
        </p:txBody>
      </p:sp>
      <p:sp>
        <p:nvSpPr>
          <p:cNvPr id="19" name="Title 1"/>
          <p:cNvSpPr txBox="1">
            <a:spLocks/>
          </p:cNvSpPr>
          <p:nvPr/>
        </p:nvSpPr>
        <p:spPr bwMode="auto">
          <a:xfrm>
            <a:off x="457200" y="671807"/>
            <a:ext cx="8229600" cy="4475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lvl="0">
              <a:defRPr/>
            </a:pPr>
            <a:r>
              <a:rPr lang="en-GB" sz="2400" kern="0" dirty="0" smtClean="0">
                <a:solidFill>
                  <a:srgbClr val="348FD5"/>
                </a:solidFill>
                <a:latin typeface="Open Sans" pitchFamily="34" charset="0"/>
                <a:ea typeface="Open Sans" pitchFamily="34" charset="0"/>
                <a:cs typeface="Open Sans" pitchFamily="34" charset="0"/>
              </a:rPr>
              <a:t>Advertising in search network</a:t>
            </a:r>
            <a:endParaRPr lang="lt-LT" sz="2400" kern="0" dirty="0">
              <a:solidFill>
                <a:srgbClr val="348FD5"/>
              </a:solidFill>
              <a:latin typeface="Open Sans" pitchFamily="34" charset="0"/>
              <a:ea typeface="Open Sans" pitchFamily="34" charset="0"/>
              <a:cs typeface="Open Sans" pitchFamily="34" charset="0"/>
            </a:endParaRPr>
          </a:p>
        </p:txBody>
      </p:sp>
      <p:sp>
        <p:nvSpPr>
          <p:cNvPr id="13" name="TextBox 12"/>
          <p:cNvSpPr txBox="1"/>
          <p:nvPr/>
        </p:nvSpPr>
        <p:spPr>
          <a:xfrm>
            <a:off x="7061981" y="155428"/>
            <a:ext cx="1909497" cy="369332"/>
          </a:xfrm>
          <a:prstGeom prst="rect">
            <a:avLst/>
          </a:prstGeom>
          <a:noFill/>
        </p:spPr>
        <p:txBody>
          <a:bodyPr wrap="none" rtlCol="0">
            <a:spAutoFit/>
          </a:bodyPr>
          <a:lstStyle/>
          <a:p>
            <a:r>
              <a:rPr lang="lt-LT" dirty="0" smtClean="0">
                <a:solidFill>
                  <a:srgbClr val="348FD5"/>
                </a:solidFill>
                <a:latin typeface="Open Sans" pitchFamily="34" charset="0"/>
                <a:ea typeface="Open Sans" pitchFamily="34" charset="0"/>
                <a:cs typeface="Open Sans" pitchFamily="34" charset="0"/>
              </a:rPr>
              <a:t>Digital Academy</a:t>
            </a:r>
            <a:endParaRPr lang="lt-LT" dirty="0">
              <a:solidFill>
                <a:srgbClr val="348FD5"/>
              </a:solidFill>
              <a:latin typeface="Open Sans" pitchFamily="34" charset="0"/>
              <a:ea typeface="Open Sans" pitchFamily="34" charset="0"/>
              <a:cs typeface="Open Sans" pitchFamily="34" charset="0"/>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106845"/>
            <a:ext cx="7848872" cy="3065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70229" y="4141319"/>
            <a:ext cx="8603541" cy="1600438"/>
          </a:xfrm>
          <a:prstGeom prst="rect">
            <a:avLst/>
          </a:prstGeom>
          <a:noFill/>
        </p:spPr>
        <p:txBody>
          <a:bodyPr wrap="square" rtlCol="0">
            <a:spAutoFit/>
          </a:bodyPr>
          <a:lstStyle/>
          <a:p>
            <a:pPr marL="285750" indent="-285750">
              <a:buFont typeface="Arial" pitchFamily="34" charset="0"/>
              <a:buChar char="•"/>
            </a:pPr>
            <a:r>
              <a:rPr lang="lt-LT" sz="1400" dirty="0" smtClean="0">
                <a:solidFill>
                  <a:schemeClr val="bg1">
                    <a:lumMod val="50000"/>
                  </a:schemeClr>
                </a:solidFill>
                <a:latin typeface="Open Sans" pitchFamily="34" charset="0"/>
                <a:ea typeface="Open Sans" pitchFamily="34" charset="0"/>
                <a:cs typeface="Open Sans" pitchFamily="34" charset="0"/>
              </a:rPr>
              <a:t>Nustatome maksimalią paspaudimo kainą ir pageidaujamą dienos biudžetą.  </a:t>
            </a:r>
          </a:p>
          <a:p>
            <a:pPr marL="285750" indent="-285750">
              <a:buFont typeface="Arial" pitchFamily="34" charset="0"/>
              <a:buChar char="•"/>
            </a:pPr>
            <a:r>
              <a:rPr lang="lt-LT" sz="1400" dirty="0" smtClean="0">
                <a:solidFill>
                  <a:schemeClr val="bg1">
                    <a:lumMod val="50000"/>
                  </a:schemeClr>
                </a:solidFill>
                <a:latin typeface="Open Sans" pitchFamily="34" charset="0"/>
                <a:ea typeface="Open Sans" pitchFamily="34" charset="0"/>
                <a:cs typeface="Open Sans" pitchFamily="34" charset="0"/>
              </a:rPr>
              <a:t>Reali paspaudimo kaina niekada nebus didesnė už mūsų nustatytą, paprastai ji būna šiek tiek mažesnė dėl pačio kainos nustatymo mechanizmo – mokama kaina yra mažiausia galima kaina už buvimą tam tikroje pozicijoje. </a:t>
            </a:r>
          </a:p>
          <a:p>
            <a:pPr marL="285750" indent="-285750">
              <a:buFont typeface="Arial" pitchFamily="34" charset="0"/>
              <a:buChar char="•"/>
            </a:pPr>
            <a:r>
              <a:rPr lang="lt-LT" sz="1400" dirty="0" smtClean="0">
                <a:solidFill>
                  <a:schemeClr val="bg1">
                    <a:lumMod val="50000"/>
                  </a:schemeClr>
                </a:solidFill>
                <a:latin typeface="Open Sans" pitchFamily="34" charset="0"/>
                <a:ea typeface="Open Sans" pitchFamily="34" charset="0"/>
                <a:cs typeface="Open Sans" pitchFamily="34" charset="0"/>
              </a:rPr>
              <a:t>Dienos biudžeto nustatymas vekia taip – išlaidos gali svyruoti, vieną dieną būti mažiau, kitą šiek tiek daugiau negu nustatytas dienos biudžetas, bet sistema prisitaiko, kad visos išlaidos nebūtų didesnės, nei dienos biudžetas padaugintas iš mėnesio dienų skaičiaus</a:t>
            </a:r>
            <a:endParaRPr lang="lt-LT" sz="1400" dirty="0">
              <a:solidFill>
                <a:schemeClr val="bg1">
                  <a:lumMod val="50000"/>
                </a:schemeClr>
              </a:solidFill>
              <a:latin typeface="Open Sans" pitchFamily="34" charset="0"/>
              <a:ea typeface="Open Sans" pitchFamily="34" charset="0"/>
              <a:cs typeface="Open Sans" pitchFamily="34" charset="0"/>
            </a:endParaRPr>
          </a:p>
        </p:txBody>
      </p:sp>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937" y="5723548"/>
            <a:ext cx="2924175"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1551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38837"/>
            <a:ext cx="9144000" cy="0"/>
          </a:xfrm>
          <a:prstGeom prst="line">
            <a:avLst/>
          </a:prstGeom>
          <a:ln w="2540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6380773"/>
            <a:ext cx="9144000" cy="47722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Subtitle 2"/>
          <p:cNvSpPr txBox="1">
            <a:spLocks/>
          </p:cNvSpPr>
          <p:nvPr/>
        </p:nvSpPr>
        <p:spPr>
          <a:xfrm>
            <a:off x="170763" y="70619"/>
            <a:ext cx="5472109" cy="454141"/>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lt-LT" sz="2000" b="1" dirty="0">
                <a:solidFill>
                  <a:srgbClr val="BFBFBF"/>
                </a:solidFill>
                <a:latin typeface="Open Sans"/>
              </a:rPr>
              <a:t>Adwords</a:t>
            </a:r>
            <a:endParaRPr lang="lt-LT" sz="2000" b="1" dirty="0">
              <a:solidFill>
                <a:srgbClr val="BFBFBF"/>
              </a:solidFill>
              <a:latin typeface="Open Sans"/>
              <a:cs typeface="Open Sans"/>
            </a:endParaRPr>
          </a:p>
        </p:txBody>
      </p:sp>
      <p:sp>
        <p:nvSpPr>
          <p:cNvPr id="19" name="Title 1"/>
          <p:cNvSpPr txBox="1">
            <a:spLocks/>
          </p:cNvSpPr>
          <p:nvPr/>
        </p:nvSpPr>
        <p:spPr bwMode="auto">
          <a:xfrm>
            <a:off x="0" y="751611"/>
            <a:ext cx="8229600" cy="4475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lvl="0">
              <a:defRPr/>
            </a:pPr>
            <a:r>
              <a:rPr lang="en-GB" sz="2400" kern="0" dirty="0">
                <a:solidFill>
                  <a:srgbClr val="348FD5"/>
                </a:solidFill>
                <a:latin typeface="Open Sans" pitchFamily="34" charset="0"/>
                <a:ea typeface="Open Sans" pitchFamily="34" charset="0"/>
                <a:cs typeface="Open Sans" pitchFamily="34" charset="0"/>
              </a:rPr>
              <a:t>Advertising in search network</a:t>
            </a:r>
            <a:endParaRPr lang="lt-LT" sz="2400" kern="0" dirty="0">
              <a:solidFill>
                <a:srgbClr val="348FD5"/>
              </a:solidFill>
              <a:latin typeface="Open Sans" pitchFamily="34" charset="0"/>
              <a:ea typeface="Open Sans" pitchFamily="34" charset="0"/>
              <a:cs typeface="Open Sans" pitchFamily="34" charset="0"/>
            </a:endParaRPr>
          </a:p>
        </p:txBody>
      </p:sp>
      <p:sp>
        <p:nvSpPr>
          <p:cNvPr id="13" name="TextBox 12"/>
          <p:cNvSpPr txBox="1"/>
          <p:nvPr/>
        </p:nvSpPr>
        <p:spPr>
          <a:xfrm>
            <a:off x="7061981" y="155428"/>
            <a:ext cx="1909497" cy="369332"/>
          </a:xfrm>
          <a:prstGeom prst="rect">
            <a:avLst/>
          </a:prstGeom>
          <a:noFill/>
        </p:spPr>
        <p:txBody>
          <a:bodyPr wrap="none" rtlCol="0">
            <a:spAutoFit/>
          </a:bodyPr>
          <a:lstStyle/>
          <a:p>
            <a:r>
              <a:rPr lang="lt-LT" dirty="0" smtClean="0">
                <a:solidFill>
                  <a:srgbClr val="348FD5"/>
                </a:solidFill>
                <a:latin typeface="Open Sans" pitchFamily="34" charset="0"/>
                <a:ea typeface="Open Sans" pitchFamily="34" charset="0"/>
                <a:cs typeface="Open Sans" pitchFamily="34" charset="0"/>
              </a:rPr>
              <a:t>Digital Academy</a:t>
            </a:r>
            <a:endParaRPr lang="lt-LT" dirty="0">
              <a:solidFill>
                <a:srgbClr val="348FD5"/>
              </a:solidFill>
              <a:latin typeface="Open Sans" pitchFamily="34" charset="0"/>
              <a:ea typeface="Open Sans" pitchFamily="34" charset="0"/>
              <a:cs typeface="Open Sans" pitchFamily="34" charset="0"/>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0109" y="1169361"/>
            <a:ext cx="6223781" cy="48678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88991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38837"/>
            <a:ext cx="9144000" cy="0"/>
          </a:xfrm>
          <a:prstGeom prst="line">
            <a:avLst/>
          </a:prstGeom>
          <a:ln w="2540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6380773"/>
            <a:ext cx="9144000" cy="47722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Subtitle 2"/>
          <p:cNvSpPr txBox="1">
            <a:spLocks/>
          </p:cNvSpPr>
          <p:nvPr/>
        </p:nvSpPr>
        <p:spPr>
          <a:xfrm>
            <a:off x="170763" y="70619"/>
            <a:ext cx="5472109" cy="454141"/>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lt-LT" sz="2000" b="1" dirty="0">
                <a:solidFill>
                  <a:srgbClr val="BFBFBF"/>
                </a:solidFill>
                <a:latin typeface="Open Sans"/>
              </a:rPr>
              <a:t>Adwords</a:t>
            </a:r>
            <a:endParaRPr lang="lt-LT" sz="2000" b="1" dirty="0">
              <a:solidFill>
                <a:srgbClr val="BFBFBF"/>
              </a:solidFill>
              <a:latin typeface="Open Sans"/>
              <a:cs typeface="Open Sans"/>
            </a:endParaRPr>
          </a:p>
        </p:txBody>
      </p:sp>
      <p:sp>
        <p:nvSpPr>
          <p:cNvPr id="19" name="Title 1"/>
          <p:cNvSpPr txBox="1">
            <a:spLocks/>
          </p:cNvSpPr>
          <p:nvPr/>
        </p:nvSpPr>
        <p:spPr bwMode="auto">
          <a:xfrm>
            <a:off x="457200" y="671807"/>
            <a:ext cx="8229600" cy="4475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lvl="0">
              <a:defRPr/>
            </a:pPr>
            <a:r>
              <a:rPr lang="en-GB" sz="2400" kern="0" dirty="0">
                <a:solidFill>
                  <a:srgbClr val="348FD5"/>
                </a:solidFill>
                <a:latin typeface="Open Sans" pitchFamily="34" charset="0"/>
                <a:ea typeface="Open Sans" pitchFamily="34" charset="0"/>
                <a:cs typeface="Open Sans" pitchFamily="34" charset="0"/>
              </a:rPr>
              <a:t>Advertising in search network</a:t>
            </a:r>
            <a:endParaRPr lang="lt-LT" sz="2400" kern="0" dirty="0">
              <a:solidFill>
                <a:srgbClr val="348FD5"/>
              </a:solidFill>
              <a:latin typeface="Open Sans" pitchFamily="34" charset="0"/>
              <a:ea typeface="Open Sans" pitchFamily="34" charset="0"/>
              <a:cs typeface="Open Sans" pitchFamily="34" charset="0"/>
            </a:endParaRPr>
          </a:p>
        </p:txBody>
      </p:sp>
      <p:sp>
        <p:nvSpPr>
          <p:cNvPr id="13" name="TextBox 12"/>
          <p:cNvSpPr txBox="1"/>
          <p:nvPr/>
        </p:nvSpPr>
        <p:spPr>
          <a:xfrm>
            <a:off x="7061981" y="155428"/>
            <a:ext cx="1909497" cy="369332"/>
          </a:xfrm>
          <a:prstGeom prst="rect">
            <a:avLst/>
          </a:prstGeom>
          <a:noFill/>
        </p:spPr>
        <p:txBody>
          <a:bodyPr wrap="none" rtlCol="0">
            <a:spAutoFit/>
          </a:bodyPr>
          <a:lstStyle/>
          <a:p>
            <a:r>
              <a:rPr lang="lt-LT" dirty="0" smtClean="0">
                <a:solidFill>
                  <a:srgbClr val="348FD5"/>
                </a:solidFill>
                <a:latin typeface="Open Sans" pitchFamily="34" charset="0"/>
                <a:ea typeface="Open Sans" pitchFamily="34" charset="0"/>
                <a:cs typeface="Open Sans" pitchFamily="34" charset="0"/>
              </a:rPr>
              <a:t>Digital Academy</a:t>
            </a:r>
            <a:endParaRPr lang="lt-LT" dirty="0">
              <a:solidFill>
                <a:srgbClr val="348FD5"/>
              </a:solidFill>
              <a:latin typeface="Open Sans" pitchFamily="34" charset="0"/>
              <a:ea typeface="Open Sans" pitchFamily="34" charset="0"/>
              <a:cs typeface="Open Sans" pitchFamily="34" charset="0"/>
            </a:endParaRPr>
          </a:p>
        </p:txBody>
      </p:sp>
      <p:sp>
        <p:nvSpPr>
          <p:cNvPr id="2" name="Rectangle 1"/>
          <p:cNvSpPr/>
          <p:nvPr/>
        </p:nvSpPr>
        <p:spPr>
          <a:xfrm>
            <a:off x="346332" y="1484783"/>
            <a:ext cx="8435280" cy="4524315"/>
          </a:xfrm>
          <a:prstGeom prst="rect">
            <a:avLst/>
          </a:prstGeom>
        </p:spPr>
        <p:txBody>
          <a:bodyPr wrap="square">
            <a:spAutoFit/>
          </a:bodyPr>
          <a:lstStyle/>
          <a:p>
            <a:r>
              <a:rPr lang="lt-LT" b="1" dirty="0" smtClean="0">
                <a:solidFill>
                  <a:schemeClr val="bg1">
                    <a:lumMod val="50000"/>
                  </a:schemeClr>
                </a:solidFill>
                <a:latin typeface="Open Sans" pitchFamily="34" charset="0"/>
                <a:ea typeface="Open Sans" pitchFamily="34" charset="0"/>
                <a:cs typeface="Open Sans" pitchFamily="34" charset="0"/>
              </a:rPr>
              <a:t>Reklaminis skelbimas:</a:t>
            </a:r>
          </a:p>
          <a:p>
            <a:pPr marL="285750" indent="-285750">
              <a:lnSpc>
                <a:spcPct val="150000"/>
              </a:lnSpc>
              <a:buFont typeface="Arial" pitchFamily="34" charset="0"/>
              <a:buChar char="•"/>
            </a:pPr>
            <a:r>
              <a:rPr lang="lt-LT" b="1" dirty="0" smtClean="0">
                <a:solidFill>
                  <a:schemeClr val="bg1">
                    <a:lumMod val="50000"/>
                  </a:schemeClr>
                </a:solidFill>
                <a:latin typeface="Open Sans" pitchFamily="34" charset="0"/>
                <a:ea typeface="Open Sans" pitchFamily="34" charset="0"/>
                <a:cs typeface="Open Sans" pitchFamily="34" charset="0"/>
              </a:rPr>
              <a:t>Antraštė</a:t>
            </a:r>
            <a:r>
              <a:rPr lang="lt-LT" dirty="0" smtClean="0">
                <a:solidFill>
                  <a:schemeClr val="bg1">
                    <a:lumMod val="50000"/>
                  </a:schemeClr>
                </a:solidFill>
                <a:latin typeface="Open Sans" pitchFamily="34" charset="0"/>
                <a:ea typeface="Open Sans" pitchFamily="34" charset="0"/>
                <a:cs typeface="Open Sans" pitchFamily="34" charset="0"/>
              </a:rPr>
              <a:t> – iki 25 simbolių, negalima naudoti šauktukų;</a:t>
            </a:r>
          </a:p>
          <a:p>
            <a:pPr marL="285750" indent="-285750">
              <a:lnSpc>
                <a:spcPct val="150000"/>
              </a:lnSpc>
              <a:buFont typeface="Arial" pitchFamily="34" charset="0"/>
              <a:buChar char="•"/>
            </a:pPr>
            <a:r>
              <a:rPr lang="lt-LT" b="1" dirty="0" smtClean="0">
                <a:solidFill>
                  <a:schemeClr val="bg1">
                    <a:lumMod val="50000"/>
                  </a:schemeClr>
                </a:solidFill>
                <a:latin typeface="Open Sans" pitchFamily="34" charset="0"/>
                <a:ea typeface="Open Sans" pitchFamily="34" charset="0"/>
                <a:cs typeface="Open Sans" pitchFamily="34" charset="0"/>
              </a:rPr>
              <a:t>Tekstas</a:t>
            </a:r>
            <a:r>
              <a:rPr lang="lt-LT" dirty="0" smtClean="0">
                <a:solidFill>
                  <a:schemeClr val="bg1">
                    <a:lumMod val="50000"/>
                  </a:schemeClr>
                </a:solidFill>
                <a:latin typeface="Open Sans" pitchFamily="34" charset="0"/>
                <a:ea typeface="Open Sans" pitchFamily="34" charset="0"/>
                <a:cs typeface="Open Sans" pitchFamily="34" charset="0"/>
              </a:rPr>
              <a:t> – 2 eilutės po 35 simbolius maksimaliai – galima panaudoti vieną šauktuką per 2 eilutes.</a:t>
            </a:r>
          </a:p>
          <a:p>
            <a:pPr marL="285750" indent="-285750">
              <a:lnSpc>
                <a:spcPct val="150000"/>
              </a:lnSpc>
              <a:buFont typeface="Arial" pitchFamily="34" charset="0"/>
              <a:buChar char="•"/>
            </a:pPr>
            <a:r>
              <a:rPr lang="lt-LT" dirty="0" smtClean="0">
                <a:solidFill>
                  <a:schemeClr val="bg1">
                    <a:lumMod val="50000"/>
                  </a:schemeClr>
                </a:solidFill>
                <a:latin typeface="Open Sans" pitchFamily="34" charset="0"/>
                <a:ea typeface="Open Sans" pitchFamily="34" charset="0"/>
                <a:cs typeface="Open Sans" pitchFamily="34" charset="0"/>
              </a:rPr>
              <a:t>Tekstas turi būti parašytas taisyklingai, negalima vietoje raidžių ar žodžių naudoti pakaitinių simbolių, negalima rašyti visų žodžių didžiosiomis raidėmis. Bet galima kiekvieną žodi pradėti didžiąja raide.</a:t>
            </a:r>
          </a:p>
          <a:p>
            <a:pPr marL="285750" indent="-285750">
              <a:lnSpc>
                <a:spcPct val="150000"/>
              </a:lnSpc>
              <a:buFont typeface="Arial" pitchFamily="34" charset="0"/>
              <a:buChar char="•"/>
            </a:pPr>
            <a:r>
              <a:rPr lang="lt-LT" b="1" dirty="0" smtClean="0">
                <a:solidFill>
                  <a:schemeClr val="bg1">
                    <a:lumMod val="50000"/>
                  </a:schemeClr>
                </a:solidFill>
                <a:latin typeface="Open Sans" pitchFamily="34" charset="0"/>
                <a:ea typeface="Open Sans" pitchFamily="34" charset="0"/>
                <a:cs typeface="Open Sans" pitchFamily="34" charset="0"/>
              </a:rPr>
              <a:t>Rodomas URL </a:t>
            </a:r>
            <a:r>
              <a:rPr lang="lt-LT" dirty="0" smtClean="0">
                <a:solidFill>
                  <a:schemeClr val="bg1">
                    <a:lumMod val="50000"/>
                  </a:schemeClr>
                </a:solidFill>
                <a:latin typeface="Open Sans" pitchFamily="34" charset="0"/>
                <a:ea typeface="Open Sans" pitchFamily="34" charset="0"/>
                <a:cs typeface="Open Sans" pitchFamily="34" charset="0"/>
              </a:rPr>
              <a:t>– puslapio pavadinimas, iki 35 simbolių, galima įrašyti raktažodį, pavyzdžiui </a:t>
            </a:r>
            <a:r>
              <a:rPr lang="lt-LT" dirty="0" smtClean="0">
                <a:solidFill>
                  <a:schemeClr val="bg1">
                    <a:lumMod val="50000"/>
                  </a:schemeClr>
                </a:solidFill>
                <a:latin typeface="Open Sans" pitchFamily="34" charset="0"/>
                <a:ea typeface="Open Sans" pitchFamily="34" charset="0"/>
                <a:cs typeface="Open Sans" pitchFamily="34" charset="0"/>
                <a:hlinkClick r:id="rId3"/>
              </a:rPr>
              <a:t>manopuslapis.lt/paslaugos</a:t>
            </a:r>
            <a:endParaRPr lang="lt-LT" dirty="0" smtClean="0">
              <a:solidFill>
                <a:schemeClr val="bg1">
                  <a:lumMod val="50000"/>
                </a:schemeClr>
              </a:solidFill>
              <a:latin typeface="Open Sans" pitchFamily="34" charset="0"/>
              <a:ea typeface="Open Sans" pitchFamily="34" charset="0"/>
              <a:cs typeface="Open Sans" pitchFamily="34" charset="0"/>
            </a:endParaRPr>
          </a:p>
          <a:p>
            <a:pPr marL="285750" indent="-285750">
              <a:lnSpc>
                <a:spcPct val="150000"/>
              </a:lnSpc>
              <a:buFont typeface="Arial" pitchFamily="34" charset="0"/>
              <a:buChar char="•"/>
            </a:pPr>
            <a:r>
              <a:rPr lang="lt-LT" b="1" dirty="0" smtClean="0">
                <a:solidFill>
                  <a:schemeClr val="bg1">
                    <a:lumMod val="50000"/>
                  </a:schemeClr>
                </a:solidFill>
                <a:latin typeface="Open Sans" pitchFamily="34" charset="0"/>
                <a:ea typeface="Open Sans" pitchFamily="34" charset="0"/>
                <a:cs typeface="Open Sans" pitchFamily="34" charset="0"/>
              </a:rPr>
              <a:t>Nukreipimo URL </a:t>
            </a:r>
            <a:r>
              <a:rPr lang="lt-LT" dirty="0" smtClean="0">
                <a:solidFill>
                  <a:schemeClr val="bg1">
                    <a:lumMod val="50000"/>
                  </a:schemeClr>
                </a:solidFill>
                <a:latin typeface="Open Sans" pitchFamily="34" charset="0"/>
                <a:ea typeface="Open Sans" pitchFamily="34" charset="0"/>
                <a:cs typeface="Open Sans" pitchFamily="34" charset="0"/>
              </a:rPr>
              <a:t>– nuoroda į konkrečią vietą puslapyje, rodomo URL ir nukreipimo URL domenas turi būti tas pats.</a:t>
            </a:r>
            <a:endParaRPr lang="lt-LT" dirty="0">
              <a:solidFill>
                <a:schemeClr val="bg1">
                  <a:lumMod val="50000"/>
                </a:schemeClr>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2980611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38837"/>
            <a:ext cx="9144000" cy="0"/>
          </a:xfrm>
          <a:prstGeom prst="line">
            <a:avLst/>
          </a:prstGeom>
          <a:ln w="2540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6380773"/>
            <a:ext cx="9144000" cy="47722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Subtitle 2"/>
          <p:cNvSpPr txBox="1">
            <a:spLocks/>
          </p:cNvSpPr>
          <p:nvPr/>
        </p:nvSpPr>
        <p:spPr>
          <a:xfrm>
            <a:off x="170763" y="70619"/>
            <a:ext cx="5472109" cy="454141"/>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lt-LT" sz="2000" b="1" dirty="0">
                <a:solidFill>
                  <a:srgbClr val="BFBFBF"/>
                </a:solidFill>
                <a:latin typeface="Open Sans"/>
              </a:rPr>
              <a:t>Adwords</a:t>
            </a:r>
            <a:endParaRPr lang="lt-LT" sz="2000" b="1" dirty="0">
              <a:solidFill>
                <a:srgbClr val="BFBFBF"/>
              </a:solidFill>
              <a:latin typeface="Open Sans"/>
              <a:cs typeface="Open Sans"/>
            </a:endParaRPr>
          </a:p>
        </p:txBody>
      </p:sp>
      <p:sp>
        <p:nvSpPr>
          <p:cNvPr id="19" name="Title 1"/>
          <p:cNvSpPr txBox="1">
            <a:spLocks/>
          </p:cNvSpPr>
          <p:nvPr/>
        </p:nvSpPr>
        <p:spPr bwMode="auto">
          <a:xfrm>
            <a:off x="457200" y="671807"/>
            <a:ext cx="8229600" cy="4475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3600">
                <a:solidFill>
                  <a:srgbClr val="404040"/>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lvl="0">
              <a:defRPr/>
            </a:pPr>
            <a:r>
              <a:rPr lang="lt-LT" sz="2400" kern="0" dirty="0">
                <a:solidFill>
                  <a:srgbClr val="348FD5"/>
                </a:solidFill>
                <a:latin typeface="Open Sans" pitchFamily="34" charset="0"/>
                <a:ea typeface="Open Sans" pitchFamily="34" charset="0"/>
                <a:cs typeface="Open Sans" pitchFamily="34" charset="0"/>
              </a:rPr>
              <a:t>AdWords paskyros struktūra</a:t>
            </a:r>
          </a:p>
        </p:txBody>
      </p:sp>
      <p:sp>
        <p:nvSpPr>
          <p:cNvPr id="13" name="TextBox 12"/>
          <p:cNvSpPr txBox="1"/>
          <p:nvPr/>
        </p:nvSpPr>
        <p:spPr>
          <a:xfrm>
            <a:off x="7061981" y="155428"/>
            <a:ext cx="1909497" cy="369332"/>
          </a:xfrm>
          <a:prstGeom prst="rect">
            <a:avLst/>
          </a:prstGeom>
          <a:noFill/>
        </p:spPr>
        <p:txBody>
          <a:bodyPr wrap="none" rtlCol="0">
            <a:spAutoFit/>
          </a:bodyPr>
          <a:lstStyle/>
          <a:p>
            <a:r>
              <a:rPr lang="lt-LT" dirty="0" smtClean="0">
                <a:solidFill>
                  <a:srgbClr val="348FD5"/>
                </a:solidFill>
                <a:latin typeface="Open Sans" pitchFamily="34" charset="0"/>
                <a:ea typeface="Open Sans" pitchFamily="34" charset="0"/>
                <a:cs typeface="Open Sans" pitchFamily="34" charset="0"/>
              </a:rPr>
              <a:t>Digital Academy</a:t>
            </a:r>
            <a:endParaRPr lang="lt-LT" dirty="0">
              <a:solidFill>
                <a:srgbClr val="348FD5"/>
              </a:solidFill>
              <a:latin typeface="Open Sans" pitchFamily="34" charset="0"/>
              <a:ea typeface="Open Sans" pitchFamily="34" charset="0"/>
              <a:cs typeface="Open Sans" pitchFamily="34" charset="0"/>
            </a:endParaRPr>
          </a:p>
        </p:txBody>
      </p:sp>
      <p:graphicFrame>
        <p:nvGraphicFramePr>
          <p:cNvPr id="11" name="Diagram 10"/>
          <p:cNvGraphicFramePr/>
          <p:nvPr>
            <p:extLst/>
          </p:nvPr>
        </p:nvGraphicFramePr>
        <p:xfrm>
          <a:off x="279136" y="1340768"/>
          <a:ext cx="8585728" cy="480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9828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2292</TotalTime>
  <Words>1349</Words>
  <Application>Microsoft Office PowerPoint</Application>
  <PresentationFormat>On-screen Show (4:3)</PresentationFormat>
  <Paragraphs>256</Paragraphs>
  <Slides>28</Slides>
  <Notes>21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Welcome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Set up keyword insertion</vt:lpstr>
      <vt:lpstr>Set up keyword insertion </vt:lpstr>
      <vt:lpstr>Display network</vt:lpstr>
      <vt:lpstr>Create ad for display</vt:lpstr>
      <vt:lpstr>Creating ad for display network: settings</vt:lpstr>
      <vt:lpstr>Ačiū!</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Romuald</dc:creator>
  <cp:lastModifiedBy>Dalia</cp:lastModifiedBy>
  <cp:revision>117</cp:revision>
  <dcterms:created xsi:type="dcterms:W3CDTF">2013-08-27T18:01:22Z</dcterms:created>
  <dcterms:modified xsi:type="dcterms:W3CDTF">2016-01-12T10:46:55Z</dcterms:modified>
</cp:coreProperties>
</file>