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2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4B1B14-87EE-4C7E-AF7E-E014019950B6}"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30E73-BA5D-439C-8929-526020D96156}" type="slidenum">
              <a:rPr lang="en-US" smtClean="0"/>
              <a:t>‹#›</a:t>
            </a:fld>
            <a:endParaRPr lang="en-US"/>
          </a:p>
        </p:txBody>
      </p:sp>
    </p:spTree>
    <p:extLst>
      <p:ext uri="{BB962C8B-B14F-4D97-AF65-F5344CB8AC3E}">
        <p14:creationId xmlns:p14="http://schemas.microsoft.com/office/powerpoint/2010/main" val="312330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KEY TAKEAWAY</a:t>
            </a:r>
            <a:r>
              <a:rPr lang="en-US" sz="1200" u="none" kern="1200" baseline="0" dirty="0" smtClean="0">
                <a:solidFill>
                  <a:schemeClr val="tx1"/>
                </a:solidFill>
                <a:latin typeface="+mn-lt"/>
                <a:ea typeface="+mn-ea"/>
                <a:cs typeface="+mn-cs"/>
              </a:rPr>
              <a:t>: </a:t>
            </a:r>
          </a:p>
          <a:p>
            <a:r>
              <a:rPr lang="en-US" sz="1200" kern="1200" dirty="0" smtClean="0">
                <a:solidFill>
                  <a:schemeClr val="tx1"/>
                </a:solidFill>
                <a:effectLst/>
                <a:latin typeface="+mn-lt"/>
                <a:ea typeface="+mn-ea"/>
                <a:cs typeface="+mn-cs"/>
              </a:rPr>
              <a:t>Integrate your marketing planning, budgeting and tracking across all channels, including email, digital, social and traditional.  Scale your marketing with the ability to collaborate and manage processes and workflows across your team, other departments and agencies from a single platform. </a:t>
            </a:r>
            <a:endParaRPr lang="en-US" sz="1200" u="none"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a:p>
            <a:endParaRPr lang="en-US" sz="1200" b="1"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TALKING POINTS: </a:t>
            </a:r>
          </a:p>
          <a:p>
            <a:pPr marL="171450" indent="-171450">
              <a:buFont typeface="Arial" panose="020B0604020202020204" pitchFamily="34" charset="0"/>
              <a:buChar char="•"/>
            </a:pPr>
            <a:r>
              <a:rPr lang="en-US" sz="1200" u="none" kern="1200" baseline="0" dirty="0" smtClean="0">
                <a:solidFill>
                  <a:schemeClr val="tx1"/>
                </a:solidFill>
                <a:latin typeface="+mn-lt"/>
                <a:ea typeface="+mn-ea"/>
                <a:cs typeface="+mn-cs"/>
              </a:rPr>
              <a:t>No need for a separate application- all of your people, </a:t>
            </a:r>
            <a:r>
              <a:rPr lang="en-US" dirty="0" smtClean="0"/>
              <a:t>resources and </a:t>
            </a:r>
            <a:r>
              <a:rPr lang="en-US" sz="1200" u="none" kern="1200" baseline="0" dirty="0" smtClean="0">
                <a:solidFill>
                  <a:schemeClr val="tx1"/>
                </a:solidFill>
                <a:latin typeface="+mn-lt"/>
                <a:ea typeface="+mn-ea"/>
                <a:cs typeface="+mn-cs"/>
              </a:rPr>
              <a:t>assets are connected to the Campaign right from the start. Marketing gets the credit for every interaction. </a:t>
            </a:r>
            <a:endParaRPr lang="en-US" sz="1200" u="none" kern="1200" dirty="0" smtClean="0">
              <a:solidFill>
                <a:schemeClr val="tx1"/>
              </a:solidFill>
              <a:latin typeface="+mn-lt"/>
              <a:ea typeface="+mn-ea"/>
              <a:cs typeface="+mn-cs"/>
            </a:endParaRP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By putting Planning at the center, each campaign starts with the right inputs and tracking codes to make sure that each interaction (web, email, </a:t>
            </a:r>
            <a:r>
              <a:rPr lang="en-US" dirty="0" err="1" smtClean="0"/>
              <a:t>etc</a:t>
            </a:r>
            <a:r>
              <a:rPr lang="en-US" dirty="0" smtClean="0"/>
              <a:t>) can be tracked to the right source for revenue attribution. </a:t>
            </a:r>
          </a:p>
          <a:p>
            <a:pPr marL="171450" indent="-171450">
              <a:buFont typeface="Arial" panose="020B0604020202020204" pitchFamily="34" charset="0"/>
              <a:buChar char="•"/>
            </a:pPr>
            <a:endParaRPr lang="en-US" sz="1200" u="non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dirty="0" smtClean="0"/>
              <a:t>Without MRM, the marketer is constantly trying to interpret results after the fact</a:t>
            </a:r>
          </a:p>
          <a:p>
            <a:pPr marL="171450" indent="-171450">
              <a:buFont typeface="Arial" panose="020B0604020202020204" pitchFamily="34" charset="0"/>
              <a:buChar char="•"/>
            </a:pPr>
            <a:endParaRPr lang="en-US" sz="1200" u="non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dirty="0" smtClean="0"/>
              <a:t>Most importantly, by aligning your team around the planning process, you can insure that you all contributing to the same, great customer experience. Scaling up resources with each campaign “sprint” is easier because you’re all on the same page. </a:t>
            </a:r>
          </a:p>
          <a:p>
            <a:pPr marL="171450" indent="-171450">
              <a:buFont typeface="Arial" panose="020B0604020202020204" pitchFamily="34" charset="0"/>
              <a:buChar char="•"/>
            </a:pPr>
            <a:endParaRPr lang="en-US" sz="1200" u="non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dirty="0" smtClean="0"/>
              <a:t>We make managing marketing projects an easy and seamless part of the process, because marketers build out their campaigns and plans as a natural part of the design process. This means you have a great planning tool to coordinate your internal and external campaign stakeholders. </a:t>
            </a:r>
            <a:endParaRPr lang="en-US" sz="1200" u="none" kern="1200" baseline="0" dirty="0" smtClean="0">
              <a:solidFill>
                <a:schemeClr val="tx1"/>
              </a:solidFill>
              <a:latin typeface="+mn-lt"/>
              <a:ea typeface="+mn-ea"/>
              <a:cs typeface="+mn-cs"/>
            </a:endParaRPr>
          </a:p>
          <a:p>
            <a:endParaRPr lang="en-US" dirty="0" smtClean="0"/>
          </a:p>
          <a:p>
            <a:endParaRPr lang="en-US"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5239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Key Points:</a:t>
            </a:r>
          </a:p>
          <a:p>
            <a:endParaRPr lang="en-US" sz="1200" b="1" baseline="0" dirty="0" smtClean="0"/>
          </a:p>
          <a:p>
            <a:pPr marL="171450" indent="-171450">
              <a:buFont typeface="Arial" panose="020B0604020202020204" pitchFamily="34" charset="0"/>
              <a:buChar char="•"/>
            </a:pPr>
            <a:r>
              <a:rPr lang="en-US" sz="1200" b="0" baseline="0" dirty="0" smtClean="0"/>
              <a:t>Some of the use cases around sales, marketing and service:</a:t>
            </a:r>
          </a:p>
          <a:p>
            <a:pPr marL="171450" indent="-171450">
              <a:buFont typeface="Arial" panose="020B0604020202020204" pitchFamily="34" charset="0"/>
              <a:buChar char="•"/>
            </a:pPr>
            <a:r>
              <a:rPr lang="en-US" sz="1200" b="0" baseline="0" dirty="0" smtClean="0"/>
              <a:t>Sales </a:t>
            </a:r>
          </a:p>
          <a:p>
            <a:pPr marL="628650" lvl="1" indent="-171450">
              <a:buFont typeface="Arial" panose="020B0604020202020204" pitchFamily="34" charset="0"/>
              <a:buChar char="•"/>
            </a:pPr>
            <a:r>
              <a:rPr lang="en-US" b="0" baseline="0" dirty="0" smtClean="0"/>
              <a:t>Social buying signals </a:t>
            </a:r>
            <a:r>
              <a:rPr lang="en-US" baseline="0" dirty="0" smtClean="0"/>
              <a:t>are an opportunity for sales to listen to social conversations and pick up on trends or signals. </a:t>
            </a:r>
          </a:p>
          <a:p>
            <a:pPr marL="628650" lvl="1" indent="-171450">
              <a:buFont typeface="Arial" panose="020B0604020202020204" pitchFamily="34" charset="0"/>
              <a:buChar char="•"/>
            </a:pPr>
            <a:r>
              <a:rPr lang="en-US" b="0" baseline="0" dirty="0" smtClean="0"/>
              <a:t>Monitor developments at top accounts and use social signals to know if you need to check in. </a:t>
            </a:r>
            <a:endParaRPr lang="en-US" b="1" dirty="0" smtClean="0"/>
          </a:p>
          <a:p>
            <a:pPr marL="171450" indent="-171450">
              <a:buFont typeface="Arial" panose="020B0604020202020204" pitchFamily="34" charset="0"/>
              <a:buChar char="•"/>
            </a:pPr>
            <a:r>
              <a:rPr lang="en-US" sz="1200" baseline="0" dirty="0" smtClean="0"/>
              <a:t>Marketing</a:t>
            </a:r>
          </a:p>
          <a:p>
            <a:pPr marL="628650" lvl="1" indent="-171450">
              <a:buFont typeface="Arial" panose="020B0604020202020204" pitchFamily="34" charset="0"/>
              <a:buChar char="•"/>
            </a:pPr>
            <a:r>
              <a:rPr lang="en-US" sz="1200" baseline="0" dirty="0" smtClean="0"/>
              <a:t>Marketer cares about protecting the brand. Important to know when the brand is damaged so they can fix.</a:t>
            </a:r>
          </a:p>
          <a:p>
            <a:pPr marL="628650" lvl="1" indent="-171450">
              <a:buFont typeface="Arial" panose="020B0604020202020204" pitchFamily="34" charset="0"/>
              <a:buChar char="•"/>
            </a:pPr>
            <a:r>
              <a:rPr lang="en-US" sz="1200" baseline="0" dirty="0" smtClean="0"/>
              <a:t>Identify </a:t>
            </a:r>
            <a:r>
              <a:rPr lang="en-US" sz="1200" b="0" baseline="0" dirty="0" smtClean="0"/>
              <a:t>impact of different influencers and prioritize those who can deliver the greatest social impact.  </a:t>
            </a:r>
          </a:p>
          <a:p>
            <a:pPr marL="628650" lvl="1" indent="-171450">
              <a:buFont typeface="Arial" panose="020B0604020202020204" pitchFamily="34" charset="0"/>
              <a:buChar char="•"/>
            </a:pPr>
            <a:r>
              <a:rPr lang="en-US" sz="1200" b="0" baseline="0" dirty="0" smtClean="0"/>
              <a:t>Around campaigns, </a:t>
            </a:r>
            <a:r>
              <a:rPr lang="en-US" sz="1200" baseline="0" dirty="0" smtClean="0"/>
              <a:t>listen to social chatter, evaluate and adjust the campaign in real-time. </a:t>
            </a:r>
          </a:p>
          <a:p>
            <a:pPr marL="628650" lvl="1" indent="-171450">
              <a:buFont typeface="Arial" panose="020B0604020202020204" pitchFamily="34" charset="0"/>
              <a:buChar char="•"/>
            </a:pPr>
            <a:endParaRPr lang="en-US" sz="1200" b="0" baseline="0" dirty="0" smtClean="0"/>
          </a:p>
          <a:p>
            <a:pPr marL="171450" indent="-171450">
              <a:buFont typeface="Arial" panose="020B0604020202020204" pitchFamily="34" charset="0"/>
              <a:buChar char="•"/>
            </a:pPr>
            <a:r>
              <a:rPr lang="en-US" dirty="0" smtClean="0"/>
              <a:t>Service </a:t>
            </a:r>
            <a:endParaRPr lang="en-US" baseline="0" dirty="0" smtClean="0"/>
          </a:p>
          <a:p>
            <a:pPr marL="628650" lvl="1" indent="-171450">
              <a:buFont typeface="Arial" panose="020B0604020202020204" pitchFamily="34" charset="0"/>
              <a:buChar char="•"/>
            </a:pPr>
            <a:r>
              <a:rPr lang="en-US" baseline="0" dirty="0" smtClean="0"/>
              <a:t>Listen for when customer is complaining on the social web and proactively respond</a:t>
            </a:r>
          </a:p>
          <a:p>
            <a:pPr marL="628650" lvl="1" indent="-171450">
              <a:buFont typeface="Arial" panose="020B0604020202020204" pitchFamily="34" charset="0"/>
              <a:buChar char="•"/>
            </a:pPr>
            <a:r>
              <a:rPr lang="en-US" baseline="0" dirty="0" smtClean="0"/>
              <a:t>Set up </a:t>
            </a:r>
            <a:r>
              <a:rPr lang="en-US" b="0" baseline="0" dirty="0" smtClean="0"/>
              <a:t>alerts to spot potential issues before they expand to damage the brand.</a:t>
            </a:r>
            <a:endParaRPr lang="en-US" baseline="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0297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KEY TAKEAWAY</a:t>
            </a:r>
            <a:r>
              <a:rPr lang="en-US" sz="1200" u="none" kern="1200" baseline="0" dirty="0" smtClean="0">
                <a:solidFill>
                  <a:schemeClr val="tx1"/>
                </a:solidFill>
                <a:latin typeface="+mn-lt"/>
                <a:ea typeface="+mn-ea"/>
                <a:cs typeface="+mn-cs"/>
              </a:rPr>
              <a:t>: </a:t>
            </a:r>
          </a:p>
          <a:p>
            <a:r>
              <a:rPr lang="en-US" sz="1200" kern="1200" dirty="0" smtClean="0">
                <a:solidFill>
                  <a:schemeClr val="tx1"/>
                </a:solidFill>
                <a:effectLst/>
                <a:latin typeface="+mn-lt"/>
                <a:ea typeface="+mn-ea"/>
                <a:cs typeface="+mn-cs"/>
              </a:rPr>
              <a:t>Engage customers with personalized, multichannel campaigns. Our visual campaign designer lets you drag and drop to create and manage campaigns in a single window—across email, social media, events, and direct mail. Streamline campaign creation, segment your customer and prospect base and test your campaign messaging and offers in order to improve conversion.</a:t>
            </a:r>
            <a:endParaRPr lang="en-US" sz="1200" u="none" kern="1200" baseline="0" dirty="0" smtClean="0">
              <a:solidFill>
                <a:schemeClr val="tx1"/>
              </a:solidFill>
              <a:latin typeface="+mn-lt"/>
              <a:ea typeface="+mn-ea"/>
              <a:cs typeface="+mn-cs"/>
            </a:endParaRPr>
          </a:p>
          <a:p>
            <a:endParaRPr lang="en-US" baseline="0" dirty="0" smtClean="0"/>
          </a:p>
          <a:p>
            <a:r>
              <a:rPr lang="en-US" sz="1200" b="1" u="none" kern="1200" dirty="0" smtClean="0">
                <a:solidFill>
                  <a:schemeClr val="tx1"/>
                </a:solidFill>
                <a:latin typeface="+mn-lt"/>
                <a:ea typeface="+mn-ea"/>
                <a:cs typeface="+mn-cs"/>
              </a:rPr>
              <a:t>TALKING POINTS:</a:t>
            </a:r>
          </a:p>
          <a:p>
            <a:pPr marL="171450" indent="-171450">
              <a:buFont typeface="Arial" panose="020B0604020202020204" pitchFamily="34" charset="0"/>
              <a:buChar char="•"/>
            </a:pPr>
            <a:r>
              <a:rPr lang="en-US" sz="1200" u="none" kern="1200" dirty="0" smtClean="0">
                <a:solidFill>
                  <a:schemeClr val="tx1"/>
                </a:solidFill>
                <a:latin typeface="+mn-lt"/>
                <a:ea typeface="+mn-ea"/>
                <a:cs typeface="+mn-cs"/>
              </a:rPr>
              <a:t>By setting up automated campaigns, the marketing</a:t>
            </a:r>
            <a:r>
              <a:rPr lang="en-US" sz="1200" u="none" kern="1200" baseline="0" dirty="0" smtClean="0">
                <a:solidFill>
                  <a:schemeClr val="tx1"/>
                </a:solidFill>
                <a:latin typeface="+mn-lt"/>
                <a:ea typeface="+mn-ea"/>
                <a:cs typeface="+mn-cs"/>
              </a:rPr>
              <a:t> manager</a:t>
            </a:r>
            <a:r>
              <a:rPr lang="en-US" sz="1200" u="none" kern="1200" dirty="0" smtClean="0">
                <a:solidFill>
                  <a:schemeClr val="tx1"/>
                </a:solidFill>
                <a:latin typeface="+mn-lt"/>
                <a:ea typeface="+mn-ea"/>
                <a:cs typeface="+mn-cs"/>
              </a:rPr>
              <a:t> can automate a complex selling process with multiple digital and traditional </a:t>
            </a:r>
            <a:r>
              <a:rPr lang="en-US" sz="1200" u="none" kern="1200" dirty="0" err="1" smtClean="0">
                <a:solidFill>
                  <a:schemeClr val="tx1"/>
                </a:solidFill>
                <a:latin typeface="+mn-lt"/>
                <a:ea typeface="+mn-ea"/>
                <a:cs typeface="+mn-cs"/>
              </a:rPr>
              <a:t>touchpoints</a:t>
            </a:r>
            <a:r>
              <a:rPr lang="en-US" sz="1200" u="none" kern="1200" dirty="0" smtClean="0">
                <a:solidFill>
                  <a:schemeClr val="tx1"/>
                </a:solidFill>
                <a:latin typeface="+mn-lt"/>
                <a:ea typeface="+mn-ea"/>
                <a:cs typeface="+mn-cs"/>
              </a:rPr>
              <a:t> and make sure that the customer experience is amazing- because they can map the right assets and content to the exact point in the customer lifecycle.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With the advanced email functionality embedded in the Campaign Automation Console, its easy to embed email campaigns and simplify the execution by aligning your marketing lists with your customer personas and your campaign flow. Event management is also integrated with our Campaign Management solution,</a:t>
            </a:r>
            <a:r>
              <a:rPr lang="en-US" baseline="0" dirty="0" smtClean="0"/>
              <a:t> so you can be sure that every single prospect interaction and conversion can be tracked for results.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baseline="0" dirty="0" smtClean="0">
                <a:solidFill>
                  <a:schemeClr val="tx1"/>
                </a:solidFill>
                <a:latin typeface="+mn-lt"/>
                <a:ea typeface="+mn-ea"/>
                <a:cs typeface="+mn-cs"/>
              </a:rPr>
              <a:t>Trigger based Campaigns can nurture your prospects through the customer journey, using all of your campaign assets to deliver exactly the right message to the right person at the right time. This means better customer experience, and improved conversion because you can tailor the experience to their needs.</a:t>
            </a:r>
          </a:p>
          <a:p>
            <a:pPr marL="171450" indent="-171450">
              <a:buFont typeface="Arial" panose="020B0604020202020204" pitchFamily="34" charset="0"/>
              <a:buChar char="•"/>
            </a:pPr>
            <a:r>
              <a:rPr lang="en-US" dirty="0" smtClean="0"/>
              <a:t>Because Dynamics</a:t>
            </a:r>
            <a:r>
              <a:rPr lang="en-US" baseline="0" dirty="0" smtClean="0"/>
              <a:t> Marketing </a:t>
            </a:r>
            <a:r>
              <a:rPr lang="en-US" dirty="0" smtClean="0"/>
              <a:t> tracks engagement of the customer throughout the entire buying process (with anonymous and known contacts) both marketing and sales are empowered as a result. Marketers can design more segmented campaign flows based on engagement, and score those leads appropriately. Sales gets a view of the most actionable and engaged prospects. </a:t>
            </a:r>
          </a:p>
          <a:p>
            <a:pPr marL="171450" indent="-171450">
              <a:buFont typeface="Arial" panose="020B0604020202020204" pitchFamily="34" charset="0"/>
              <a:buChar char="•"/>
            </a:pPr>
            <a:r>
              <a:rPr lang="en-US" dirty="0" smtClean="0"/>
              <a:t>Of course, because we have</a:t>
            </a:r>
            <a:r>
              <a:rPr lang="en-US" baseline="0" dirty="0" smtClean="0"/>
              <a:t> visual management reporting to see how many customers are at a given stage, we can quickly see if our campaign flow is working- real time. </a:t>
            </a:r>
            <a:endParaRPr lang="en-US" dirty="0" smtClean="0"/>
          </a:p>
          <a:p>
            <a:endParaRPr lang="en-US" sz="1200" u="none" kern="1200" baseline="0" dirty="0" smtClean="0">
              <a:solidFill>
                <a:schemeClr val="tx1"/>
              </a:solidFill>
              <a:latin typeface="+mn-lt"/>
              <a:ea typeface="+mn-ea"/>
              <a:cs typeface="+mn-cs"/>
            </a:endParaRPr>
          </a:p>
          <a:p>
            <a:endParaRPr lang="en-US" dirty="0" smtClean="0"/>
          </a:p>
          <a:p>
            <a:endParaRPr lang="en-US" b="1" dirty="0"/>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631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KEY TAKEAWAY: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Generate more sales-ready leads with advanced segmentation and lead scoring. Foster prospect interest with multi-stage, trigger-based nurture programs that deliver relevant, personalized content and offers. Combine your sales and marketing funnel to better serve sales.</a:t>
            </a:r>
          </a:p>
          <a:p>
            <a:r>
              <a:rPr lang="en-US" baseline="0" dirty="0" smtClean="0"/>
              <a:t>  </a:t>
            </a:r>
            <a:endParaRPr lang="en-US" sz="1200" u="none" kern="1200" baseline="0" dirty="0" smtClean="0">
              <a:solidFill>
                <a:schemeClr val="tx1"/>
              </a:solidFill>
              <a:latin typeface="+mn-lt"/>
              <a:ea typeface="+mn-ea"/>
              <a:cs typeface="+mn-cs"/>
            </a:endParaRPr>
          </a:p>
          <a:p>
            <a:r>
              <a:rPr lang="en-US" sz="1200" b="1" u="none" kern="1200" baseline="0" dirty="0" smtClean="0">
                <a:solidFill>
                  <a:schemeClr val="tx1"/>
                </a:solidFill>
                <a:latin typeface="+mn-lt"/>
                <a:ea typeface="+mn-ea"/>
                <a:cs typeface="+mn-cs"/>
              </a:rPr>
              <a:t>TALKING POINTS</a:t>
            </a:r>
            <a:r>
              <a:rPr lang="en-US" sz="1200" u="none" kern="1200" baseline="0" dirty="0" smtClean="0">
                <a:solidFill>
                  <a:schemeClr val="tx1"/>
                </a:solidFill>
                <a:latin typeface="+mn-lt"/>
                <a:ea typeface="+mn-ea"/>
                <a:cs typeface="+mn-cs"/>
              </a:rPr>
              <a:t>: </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Dynamics Marketing is designed to help marketers drive more qualified leads to sales, with advanced segmentation and lead scoring rules to enable very precise qualification criteria. That means more sales ready leads.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Because we bring behavioral data right into our Lead scoring, that means we can score based on engagement and increase or decrease a lead score based on timing.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Customers rarely choose to interact on a single channel. The new world of marketing requires that we can not only execute multi-channel campaigns, but we need to build engagement across multiple channels </a:t>
            </a:r>
            <a:r>
              <a:rPr lang="en-US" dirty="0" smtClean="0"/>
              <a:t>Dynamics Marketing </a:t>
            </a:r>
            <a:r>
              <a:rPr lang="en-US" baseline="0" dirty="0" smtClean="0"/>
              <a:t>by nurturing customers using all the tools at our disposal.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Most important- that information is now visible on the lead, so when Sales receives a lead, they can quickly scan it and understand the next steps based on the customer behavior. </a:t>
            </a:r>
            <a:endParaRPr lang="en-US" dirty="0" smtClean="0"/>
          </a:p>
          <a:p>
            <a:endParaRPr lang="en-US" sz="1200" u="none" kern="1200" baseline="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4005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KEY TAKEAWAY:</a:t>
            </a:r>
            <a:endParaRPr lang="en-US" b="1" dirty="0" smtClean="0"/>
          </a:p>
          <a:p>
            <a:r>
              <a:rPr lang="en-US" sz="1200" kern="1200" dirty="0" smtClean="0">
                <a:solidFill>
                  <a:schemeClr val="tx1"/>
                </a:solidFill>
                <a:effectLst/>
                <a:latin typeface="+mn-lt"/>
                <a:ea typeface="+mn-ea"/>
                <a:cs typeface="+mn-cs"/>
              </a:rPr>
              <a:t>The Sales Collaboration Panel is the most exciting new feature in the 2015</a:t>
            </a:r>
            <a:r>
              <a:rPr lang="en-US" sz="1200" kern="1200" baseline="0" dirty="0" smtClean="0">
                <a:solidFill>
                  <a:schemeClr val="tx1"/>
                </a:solidFill>
                <a:effectLst/>
                <a:latin typeface="+mn-lt"/>
                <a:ea typeface="+mn-ea"/>
                <a:cs typeface="+mn-cs"/>
              </a:rPr>
              <a:t> release. The Sales Collaboration Panel allows sales people to provide input to marketing campaigns and targeting. The Portal provides insight in all campaigns that are relevant for each customer and all interactions of each contact with marketing campaigns. A very cool feature is that sales people can exclude individual contacts from specific campaigns. </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TALKING POINTS</a:t>
            </a:r>
            <a:r>
              <a:rPr lang="en-US" sz="1200" u="none" kern="1200" baseline="0" dirty="0" smtClean="0">
                <a:solidFill>
                  <a:schemeClr val="tx1"/>
                </a:solidFill>
                <a:latin typeface="+mn-lt"/>
                <a:ea typeface="+mn-ea"/>
                <a:cs typeface="+mn-cs"/>
              </a:rPr>
              <a:t>: </a:t>
            </a:r>
            <a:endParaRPr lang="en-US" baseline="0" dirty="0" smtClean="0"/>
          </a:p>
          <a:p>
            <a:pPr marL="171450" indent="-171450">
              <a:buFont typeface="Arial" panose="020B0604020202020204" pitchFamily="34" charset="0"/>
              <a:buChar char="•"/>
            </a:pPr>
            <a:r>
              <a:rPr lang="en-US" b="0" dirty="0" smtClean="0"/>
              <a:t>Thi</a:t>
            </a:r>
            <a:r>
              <a:rPr lang="en-US" b="0" baseline="0" dirty="0" smtClean="0"/>
              <a:t>s is a new feature in Dynamics Marketing 2015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Strengthen your marketing and sales synergies by providing sales with visibility into the marketing calendar, along with how it impacts individual customers.  Sales has the ability to provide input into campaigns and targeting. Both sales and marketing have visibility into the entire customer journey. </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7906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KEY TAKEAWAY:</a:t>
            </a:r>
            <a:endParaRPr lang="en-US" b="1" dirty="0" smtClean="0"/>
          </a:p>
          <a:p>
            <a:r>
              <a:rPr lang="en-US" sz="1200" kern="1200" dirty="0" smtClean="0">
                <a:solidFill>
                  <a:schemeClr val="tx1"/>
                </a:solidFill>
                <a:effectLst/>
                <a:latin typeface="+mn-lt"/>
                <a:ea typeface="+mn-ea"/>
                <a:cs typeface="+mn-cs"/>
              </a:rPr>
              <a:t>Enable your marketing organization to connect with customers and prospects with embedded, contextual social tools. See how your marketing campaign is performing by measuring impact across a number of social channels. Track your share of voice across the social web, including Twitter, Facebook, and YouTube. Monitor your global sentiment and brand presence.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latin typeface="+mn-lt"/>
                <a:ea typeface="+mn-ea"/>
                <a:cs typeface="+mn-cs"/>
              </a:rPr>
              <a:t>TALKING POINTS</a:t>
            </a:r>
            <a:r>
              <a:rPr lang="en-US" sz="1200" u="none" kern="1200" baseline="0" dirty="0" smtClean="0">
                <a:solidFill>
                  <a:schemeClr val="tx1"/>
                </a:solidFill>
                <a:latin typeface="+mn-lt"/>
                <a:ea typeface="+mn-ea"/>
                <a:cs typeface="+mn-cs"/>
              </a:rPr>
              <a:t>: </a:t>
            </a:r>
            <a:endParaRPr lang="en-US" baseline="0" dirty="0" smtClean="0"/>
          </a:p>
          <a:p>
            <a:pPr marL="171450" indent="-171450">
              <a:buFont typeface="Arial" panose="020B0604020202020204" pitchFamily="34" charset="0"/>
              <a:buChar char="•"/>
            </a:pPr>
            <a:r>
              <a:rPr lang="en-US" b="0" dirty="0" smtClean="0"/>
              <a:t>Social</a:t>
            </a:r>
            <a:r>
              <a:rPr lang="en-US" b="0" baseline="0" dirty="0" smtClean="0"/>
              <a:t> sentiment comes from our Microsoft Social Listening product</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Social Sentiment:</a:t>
            </a:r>
            <a:r>
              <a:rPr lang="en-US" sz="1200" kern="1200" dirty="0" smtClean="0">
                <a:solidFill>
                  <a:schemeClr val="tx1"/>
                </a:solidFill>
                <a:effectLst/>
                <a:latin typeface="+mn-lt"/>
                <a:ea typeface="+mn-ea"/>
                <a:cs typeface="+mn-cs"/>
              </a:rPr>
              <a:t>  Analyze sentiment with easy-to-read charts on your home page.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Social Amplification:</a:t>
            </a:r>
            <a:r>
              <a:rPr lang="en-US" sz="1200" kern="1200" dirty="0" smtClean="0">
                <a:solidFill>
                  <a:schemeClr val="tx1"/>
                </a:solidFill>
                <a:effectLst/>
                <a:latin typeface="+mn-lt"/>
                <a:ea typeface="+mn-ea"/>
                <a:cs typeface="+mn-cs"/>
              </a:rPr>
              <a:t>  Amplify campaign reach by posting directly to Facebook or Twitter.</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Collaboration:</a:t>
            </a:r>
            <a:r>
              <a:rPr lang="en-US" sz="1200" kern="1200" dirty="0" smtClean="0">
                <a:solidFill>
                  <a:schemeClr val="tx1"/>
                </a:solidFill>
                <a:effectLst/>
                <a:latin typeface="+mn-lt"/>
                <a:ea typeface="+mn-ea"/>
                <a:cs typeface="+mn-cs"/>
              </a:rPr>
              <a:t>  Collaborate across internal and external teams with Yammer, Skype and Lync.</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Curation</a:t>
            </a:r>
            <a:r>
              <a:rPr lang="en-US" sz="1200" kern="1200" dirty="0" smtClean="0">
                <a:solidFill>
                  <a:schemeClr val="tx1"/>
                </a:solidFill>
                <a:effectLst/>
                <a:latin typeface="+mn-lt"/>
                <a:ea typeface="+mn-ea"/>
                <a:cs typeface="+mn-cs"/>
              </a:rPr>
              <a:t>: Curate social messages to ensure compliance with brand standards</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257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Segoe UI Light" panose="020B0502040204020203" pitchFamily="34" charset="0"/>
                <a:ea typeface="+mn-ea"/>
                <a:cs typeface="Segoe UI Light" panose="020B0502040204020203" pitchFamily="34" charset="0"/>
              </a:rPr>
              <a:t>KEY TAKEAWAY</a:t>
            </a:r>
            <a:r>
              <a:rPr lang="en-US" sz="1200" u="none" kern="1200" baseline="0" dirty="0" smtClean="0">
                <a:solidFill>
                  <a:schemeClr val="tx1"/>
                </a:solidFill>
                <a:latin typeface="Segoe UI Light" panose="020B0502040204020203" pitchFamily="34" charset="0"/>
                <a:ea typeface="+mn-ea"/>
                <a:cs typeface="Segoe UI Light" panose="020B0502040204020203" pitchFamily="34" charset="0"/>
              </a:rPr>
              <a:t>: </a:t>
            </a:r>
          </a:p>
          <a:p>
            <a:r>
              <a:rPr lang="en-US" sz="1200" kern="1200" dirty="0" smtClean="0">
                <a:solidFill>
                  <a:schemeClr val="tx1"/>
                </a:solidFill>
                <a:effectLst/>
                <a:latin typeface="+mn-lt"/>
                <a:ea typeface="+mn-ea"/>
                <a:cs typeface="+mn-cs"/>
              </a:rPr>
              <a:t>Measure pipeline and revenue across every marketing investment to get a true view of your marketing ROI. Empower your marketers with access to sales and marketing data through visual dashboards. Get a clear overview of campaign results so you can quickly understand performance. Make reporting easy by giving marketers familiar tools - Excel and </a:t>
            </a:r>
            <a:r>
              <a:rPr lang="en-US" sz="1200" kern="1200" dirty="0" err="1" smtClean="0">
                <a:solidFill>
                  <a:schemeClr val="tx1"/>
                </a:solidFill>
                <a:effectLst/>
                <a:latin typeface="+mn-lt"/>
                <a:ea typeface="+mn-ea"/>
                <a:cs typeface="+mn-cs"/>
              </a:rPr>
              <a:t>PowerBI</a:t>
            </a:r>
            <a:r>
              <a:rPr lang="en-US" sz="1200" kern="1200" dirty="0" smtClean="0">
                <a:solidFill>
                  <a:schemeClr val="tx1"/>
                </a:solidFill>
                <a:effectLst/>
                <a:latin typeface="+mn-lt"/>
                <a:ea typeface="+mn-ea"/>
                <a:cs typeface="+mn-cs"/>
              </a:rPr>
              <a:t> for real-time reporting. </a:t>
            </a:r>
          </a:p>
          <a:p>
            <a:endParaRPr lang="en-US" sz="1200" b="1" u="none" kern="1200" baseline="0" dirty="0" smtClean="0">
              <a:solidFill>
                <a:schemeClr val="tx1"/>
              </a:solidFill>
              <a:latin typeface="Segoe UI Light" panose="020B0502040204020203" pitchFamily="34" charset="0"/>
              <a:ea typeface="+mn-ea"/>
              <a:cs typeface="Segoe UI Light" panose="020B0502040204020203" pitchFamily="34" charset="0"/>
            </a:endParaRPr>
          </a:p>
          <a:p>
            <a:r>
              <a:rPr lang="en-US" sz="1200" b="1" u="none" kern="1200" baseline="0" dirty="0" smtClean="0">
                <a:solidFill>
                  <a:schemeClr val="tx1"/>
                </a:solidFill>
                <a:latin typeface="Segoe UI Light" panose="020B0502040204020203" pitchFamily="34" charset="0"/>
                <a:ea typeface="+mn-ea"/>
                <a:cs typeface="Segoe UI Light" panose="020B0502040204020203" pitchFamily="34" charset="0"/>
              </a:rPr>
              <a:t>TALKING POINTS</a:t>
            </a:r>
            <a:r>
              <a:rPr lang="en-US" sz="1200" u="none" kern="1200" baseline="0" dirty="0" smtClean="0">
                <a:solidFill>
                  <a:schemeClr val="tx1"/>
                </a:solidFill>
                <a:latin typeface="Segoe UI Light" panose="020B0502040204020203" pitchFamily="34" charset="0"/>
                <a:ea typeface="+mn-ea"/>
                <a:cs typeface="Segoe UI Light" panose="020B0502040204020203" pitchFamily="34" charset="0"/>
              </a:rPr>
              <a:t>: </a:t>
            </a:r>
          </a:p>
          <a:p>
            <a:pPr marL="171450" indent="-171450">
              <a:buFont typeface="Arial" panose="020B0604020202020204" pitchFamily="34" charset="0"/>
              <a:buChar char="•"/>
            </a:pPr>
            <a:r>
              <a:rPr lang="en-US" dirty="0" smtClean="0">
                <a:effectLst/>
                <a:latin typeface="Segoe UI Light" panose="020B0502040204020203" pitchFamily="34" charset="0"/>
                <a:cs typeface="Segoe UI Light" panose="020B0502040204020203" pitchFamily="34" charset="0"/>
              </a:rPr>
              <a:t>Using Power Query's OData, you can connect directly to your Dynamics CRM Online account,</a:t>
            </a:r>
            <a:r>
              <a:rPr lang="en-US" baseline="0" dirty="0" smtClean="0">
                <a:effectLst/>
                <a:latin typeface="Segoe UI Light" panose="020B0502040204020203" pitchFamily="34" charset="0"/>
                <a:cs typeface="Segoe UI Light" panose="020B0502040204020203" pitchFamily="34" charset="0"/>
              </a:rPr>
              <a:t> and join this to your marketing data for a complete view of your marketing and sales funnel. </a:t>
            </a:r>
            <a:r>
              <a:rPr lang="en-US" dirty="0" smtClean="0">
                <a:effectLst/>
                <a:latin typeface="Segoe UI Light" panose="020B0502040204020203" pitchFamily="34" charset="0"/>
                <a:cs typeface="Segoe UI Light" panose="020B0502040204020203" pitchFamily="34" charset="0"/>
              </a:rPr>
              <a:t>Explore and visualize your sales, customer and marketing data directly in Excel</a:t>
            </a:r>
          </a:p>
          <a:p>
            <a:pPr marL="171450" indent="-171450">
              <a:buFont typeface="Arial" panose="020B0604020202020204" pitchFamily="34" charset="0"/>
              <a:buChar char="•"/>
            </a:pPr>
            <a:endParaRPr lang="en-US" dirty="0" smtClean="0">
              <a:effectLst/>
              <a:latin typeface="Segoe UI Light" panose="020B0502040204020203" pitchFamily="34" charset="0"/>
              <a:cs typeface="Segoe UI Light" panose="020B0502040204020203" pitchFamily="34" charset="0"/>
            </a:endParaRPr>
          </a:p>
          <a:p>
            <a:pPr marL="171450" indent="-171450">
              <a:buFont typeface="Arial" panose="020B0604020202020204" pitchFamily="34" charset="0"/>
              <a:buChar char="•"/>
            </a:pPr>
            <a:r>
              <a:rPr lang="en-US" dirty="0" smtClean="0">
                <a:effectLst/>
                <a:latin typeface="Segoe UI Light" panose="020B0502040204020203" pitchFamily="34" charset="0"/>
                <a:cs typeface="Segoe UI Light" panose="020B0502040204020203" pitchFamily="34" charset="0"/>
              </a:rPr>
              <a:t>Monitor the performance of your campaigns using familiar tools that all marketers can use and understand. Adjust your initiatives based on actual performance and see the results in a holistic view for continuous improvement</a:t>
            </a:r>
          </a:p>
          <a:p>
            <a:pPr marL="171450" indent="-171450">
              <a:buFont typeface="Arial" panose="020B0604020202020204" pitchFamily="34" charset="0"/>
              <a:buChar char="•"/>
            </a:pPr>
            <a:endParaRPr lang="en-US" dirty="0" smtClean="0">
              <a:latin typeface="Segoe UI Light" panose="020B0502040204020203" pitchFamily="34" charset="0"/>
              <a:cs typeface="Segoe UI Light" panose="020B0502040204020203" pitchFamily="34" charset="0"/>
            </a:endParaRPr>
          </a:p>
          <a:p>
            <a:pPr marL="171450" indent="-171450">
              <a:buFont typeface="Arial" panose="020B0604020202020204" pitchFamily="34" charset="0"/>
              <a:buChar char="•"/>
            </a:pPr>
            <a:r>
              <a:rPr lang="en-US" dirty="0" smtClean="0">
                <a:effectLst/>
                <a:latin typeface="Segoe UI Light" panose="020B0502040204020203" pitchFamily="34" charset="0"/>
                <a:cs typeface="Segoe UI Light" panose="020B0502040204020203" pitchFamily="34" charset="0"/>
              </a:rPr>
              <a:t>Create dashboards to monitor performance through all your channels. Share dashboards with the rest of your organization who can consume them anywhere at any time. Unlock new growth opportunities enabling visual data discovery for everyone in your sales pipeline and encourage collaboration</a:t>
            </a:r>
          </a:p>
          <a:p>
            <a:pPr marL="171450" indent="-171450">
              <a:buFont typeface="Arial" panose="020B0604020202020204" pitchFamily="34" charset="0"/>
              <a:buChar char="•"/>
            </a:pPr>
            <a:endParaRPr lang="en-US" dirty="0" smtClean="0">
              <a:effectLst/>
              <a:latin typeface="Segoe UI Light" panose="020B0502040204020203" pitchFamily="34" charset="0"/>
              <a:cs typeface="Segoe UI Light" panose="020B0502040204020203" pitchFamily="34" charset="0"/>
            </a:endParaRPr>
          </a:p>
          <a:p>
            <a:pPr marL="171450" indent="-171450">
              <a:buFont typeface="Arial" panose="020B0604020202020204" pitchFamily="34" charset="0"/>
              <a:buChar char="•"/>
            </a:pPr>
            <a:r>
              <a:rPr lang="en-US" dirty="0" smtClean="0">
                <a:effectLst/>
                <a:latin typeface="Segoe UI Light" panose="020B0502040204020203" pitchFamily="34" charset="0"/>
                <a:cs typeface="Segoe UI Light" panose="020B0502040204020203" pitchFamily="34" charset="0"/>
              </a:rPr>
              <a:t>Through data visualizations now it is easier than ever to understand the value of each your segments. Because DM includes both cost (marketing investments) and revenue, you can understand return and investment on each of your channels and segments to maximize your return. Create KPIs to monitor customer value, churn and profitability.</a:t>
            </a:r>
          </a:p>
          <a:p>
            <a:pPr marL="171450" indent="-171450">
              <a:buFont typeface="Arial" panose="020B0604020202020204" pitchFamily="34" charset="0"/>
              <a:buChar char="•"/>
            </a:pPr>
            <a:endParaRPr lang="en-US" dirty="0" smtClean="0">
              <a:effectLst/>
              <a:latin typeface="Segoe UI Light" panose="020B0502040204020203" pitchFamily="34" charset="0"/>
              <a:cs typeface="Segoe UI Light" panose="020B0502040204020203" pitchFamily="34" charset="0"/>
            </a:endParaRPr>
          </a:p>
          <a:p>
            <a:pPr marL="171450" indent="-171450">
              <a:buFont typeface="Arial" panose="020B0604020202020204" pitchFamily="34" charset="0"/>
              <a:buChar char="•"/>
            </a:pPr>
            <a:r>
              <a:rPr lang="en-US" dirty="0" smtClean="0">
                <a:effectLst/>
                <a:latin typeface="Segoe UI Light" panose="020B0502040204020203" pitchFamily="34" charset="0"/>
                <a:cs typeface="Segoe UI Light" panose="020B0502040204020203" pitchFamily="34" charset="0"/>
              </a:rPr>
              <a:t>It doesn't matter where all your data is coming from. Schedule refreshes to always have the latest view of your performance and make decisions that will produce results faster and more effectively. All of this while keeping your data secure and consistent.</a:t>
            </a:r>
            <a:endParaRPr lang="en-US" dirty="0" smtClean="0">
              <a:latin typeface="Segoe UI Light" panose="020B0502040204020203" pitchFamily="34" charset="0"/>
              <a:cs typeface="Segoe UI Light" panose="020B0502040204020203" pitchFamily="34" charset="0"/>
            </a:endParaRPr>
          </a:p>
          <a:p>
            <a:endParaRPr lang="en-US" dirty="0" smtClean="0">
              <a:latin typeface="Segoe UI Light" panose="020B0502040204020203" pitchFamily="34" charset="0"/>
              <a:cs typeface="Segoe UI Light" panose="020B0502040204020203" pitchFamily="34" charset="0"/>
            </a:endParaRPr>
          </a:p>
          <a:p>
            <a:endParaRPr lang="en-US" dirty="0" smtClean="0">
              <a:latin typeface="Segoe UI Light" panose="020B0502040204020203" pitchFamily="34" charset="0"/>
              <a:cs typeface="Segoe UI Light" panose="020B0502040204020203" pitchFamily="34" charset="0"/>
            </a:endParaRPr>
          </a:p>
          <a:p>
            <a:endParaRPr lang="en-US" sz="1200" u="none" kern="1200" baseline="0" dirty="0" smtClean="0">
              <a:solidFill>
                <a:schemeClr val="tx1"/>
              </a:solidFill>
              <a:latin typeface="Segoe UI Light" panose="020B0502040204020203" pitchFamily="34" charset="0"/>
              <a:ea typeface="+mn-ea"/>
              <a:cs typeface="Segoe UI Light" panose="020B0502040204020203" pitchFamily="34" charset="0"/>
            </a:endParaRPr>
          </a:p>
          <a:p>
            <a:endParaRPr lang="en-US" dirty="0" smtClean="0">
              <a:latin typeface="Segoe UI Light" panose="020B0502040204020203" pitchFamily="34" charset="0"/>
              <a:cs typeface="Segoe UI Light" panose="020B0502040204020203" pitchFamily="34" charset="0"/>
            </a:endParaRPr>
          </a:p>
          <a:p>
            <a:endParaRPr lang="en-US" b="1" dirty="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0904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39C110-0329-A342-ADF7-762A01FA0DD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1973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Key Points:</a:t>
            </a:r>
          </a:p>
          <a:p>
            <a:endParaRPr lang="en-US" sz="1200" dirty="0" smtClean="0"/>
          </a:p>
          <a:p>
            <a:pPr marL="171450" indent="-171450">
              <a:buFont typeface="Arial" panose="020B0604020202020204" pitchFamily="34" charset="0"/>
              <a:buChar char="•"/>
            </a:pPr>
            <a:r>
              <a:rPr lang="en-US" sz="1200" dirty="0" smtClean="0"/>
              <a:t>Microsoft Social Listening can listen in up to 19 languages and let’s you know which ones have the most posts</a:t>
            </a:r>
            <a:r>
              <a:rPr lang="en-US" sz="1200" baseline="0" dirty="0" smtClean="0"/>
              <a:t> around the topics you care about you.</a:t>
            </a:r>
          </a:p>
          <a:p>
            <a:pPr marL="171450" indent="-171450">
              <a:buFont typeface="Arial" panose="020B0604020202020204" pitchFamily="34" charset="0"/>
              <a:buChar char="•"/>
            </a:pPr>
            <a:r>
              <a:rPr lang="en-US" sz="1200" baseline="0" dirty="0" smtClean="0"/>
              <a:t>Know key influencers - </a:t>
            </a:r>
            <a:r>
              <a:rPr lang="en-US" baseline="0" dirty="0" smtClean="0"/>
              <a:t>not just on your topics, but on the social web as a whole.  </a:t>
            </a:r>
          </a:p>
          <a:p>
            <a:pPr marL="171450" indent="-171450">
              <a:buFont typeface="Arial" panose="020B0604020202020204" pitchFamily="34" charset="0"/>
              <a:buChar char="•"/>
            </a:pPr>
            <a:r>
              <a:rPr lang="en-US" b="0" baseline="0" dirty="0" smtClean="0"/>
              <a:t>Trend alerts notifies you of market trends around your topics and post</a:t>
            </a:r>
            <a:r>
              <a:rPr lang="en-US" baseline="0" dirty="0" smtClean="0"/>
              <a:t> alerts notifies designated people when key words are mentioned.</a:t>
            </a:r>
          </a:p>
          <a:p>
            <a:endParaRPr lang="en-US" baseline="0" dirty="0" smtClean="0"/>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5325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Key Points:</a:t>
            </a:r>
          </a:p>
          <a:p>
            <a:endParaRPr lang="en-US" sz="1200" dirty="0" smtClean="0"/>
          </a:p>
          <a:p>
            <a:pPr marL="171450" indent="-171450">
              <a:buFont typeface="Arial" panose="020B0604020202020204" pitchFamily="34" charset="0"/>
              <a:buChar char="•"/>
            </a:pPr>
            <a:r>
              <a:rPr lang="en-US" sz="1200" baseline="0" dirty="0" smtClean="0"/>
              <a:t>Easy-to-read charts and graphs.  </a:t>
            </a:r>
          </a:p>
          <a:p>
            <a:pPr marL="171450" indent="-171450">
              <a:buFont typeface="Arial" panose="020B0604020202020204" pitchFamily="34" charset="0"/>
              <a:buChar char="•"/>
            </a:pPr>
            <a:r>
              <a:rPr lang="en-US" sz="1200" b="0" baseline="0" dirty="0" smtClean="0"/>
              <a:t>Sentiment monitoring is a tool which looks at posts and evaluates key words to assign value – words like “good or great”</a:t>
            </a:r>
            <a:r>
              <a:rPr lang="en-US" sz="1200" baseline="0" dirty="0" smtClean="0"/>
              <a:t> are given a positive sentiment. Words like “bad or terrible” are given a negative sentiment. This helps you </a:t>
            </a:r>
            <a:r>
              <a:rPr lang="en-US" baseline="0" dirty="0" smtClean="0"/>
              <a:t>identify whether there are positive, negative feelings about your product or brand and can be helpful for shaping messaging and sales conversations more effectively. </a:t>
            </a:r>
          </a:p>
          <a:p>
            <a:pPr marL="171450" indent="-171450">
              <a:buFont typeface="Arial" panose="020B0604020202020204" pitchFamily="34" charset="0"/>
              <a:buChar char="•"/>
            </a:pPr>
            <a:r>
              <a:rPr lang="en-US" baseline="0" dirty="0" smtClean="0"/>
              <a:t>Share of Voice shows volume of discussion is coming happening on each source. </a:t>
            </a:r>
          </a:p>
          <a:p>
            <a:pPr marL="171450" indent="-171450">
              <a:buFont typeface="Arial" panose="020B0604020202020204" pitchFamily="34" charset="0"/>
              <a:buChar char="•"/>
            </a:pPr>
            <a:r>
              <a:rPr lang="en-US" baseline="0" dirty="0" smtClean="0"/>
              <a:t>Advanced filtering allows you to view the social data the way you want to view it</a:t>
            </a:r>
          </a:p>
        </p:txBody>
      </p:sp>
      <p:sp>
        <p:nvSpPr>
          <p:cNvPr id="4" name="Slide Number Placeholder 3"/>
          <p:cNvSpPr>
            <a:spLocks noGrp="1"/>
          </p:cNvSpPr>
          <p:nvPr>
            <p:ph type="sldNum" sz="quarter" idx="10"/>
          </p:nvPr>
        </p:nvSpPr>
        <p:spPr/>
        <p:txBody>
          <a:bodyPr/>
          <a:lstStyle/>
          <a:p>
            <a:fld id="{139D20BC-8ADE-4EBF-9DD6-5992F62E471E}"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254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5921E4-8012-479B-AB15-7D89687F87AB}"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25487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921E4-8012-479B-AB15-7D89687F87AB}"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238914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921E4-8012-479B-AB15-7D89687F87AB}"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183110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516226063"/>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13150" y="6581262"/>
            <a:ext cx="2896355"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9144000" cy="6858000"/>
          </a:xfrm>
        </p:spPr>
        <p:txBody>
          <a:bodyPr/>
          <a:lstStyle/>
          <a:p>
            <a:endParaRPr lang="en-US"/>
          </a:p>
        </p:txBody>
      </p:sp>
      <p:sp>
        <p:nvSpPr>
          <p:cNvPr id="4" name="Title 1"/>
          <p:cNvSpPr>
            <a:spLocks noGrp="1"/>
          </p:cNvSpPr>
          <p:nvPr>
            <p:ph type="title"/>
          </p:nvPr>
        </p:nvSpPr>
        <p:spPr>
          <a:xfrm>
            <a:off x="389439" y="228615"/>
            <a:ext cx="8363938"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34074264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921E4-8012-479B-AB15-7D89687F87AB}"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336666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921E4-8012-479B-AB15-7D89687F87AB}"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59457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5921E4-8012-479B-AB15-7D89687F87AB}"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372110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5921E4-8012-479B-AB15-7D89687F87AB}"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311913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5921E4-8012-479B-AB15-7D89687F87AB}"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85070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921E4-8012-479B-AB15-7D89687F87AB}"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12291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921E4-8012-479B-AB15-7D89687F87AB}"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26884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921E4-8012-479B-AB15-7D89687F87AB}"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E839-2E04-4126-B52E-650A75163ECD}" type="slidenum">
              <a:rPr lang="en-US" smtClean="0"/>
              <a:t>‹#›</a:t>
            </a:fld>
            <a:endParaRPr lang="en-US"/>
          </a:p>
        </p:txBody>
      </p:sp>
    </p:spTree>
    <p:extLst>
      <p:ext uri="{BB962C8B-B14F-4D97-AF65-F5344CB8AC3E}">
        <p14:creationId xmlns:p14="http://schemas.microsoft.com/office/powerpoint/2010/main" val="413776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921E4-8012-479B-AB15-7D89687F87AB}" type="datetimeFigureOut">
              <a:rPr lang="en-US" smtClean="0"/>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2E839-2E04-4126-B52E-650A75163ECD}" type="slidenum">
              <a:rPr lang="en-US" smtClean="0"/>
              <a:t>‹#›</a:t>
            </a:fld>
            <a:endParaRPr lang="en-US"/>
          </a:p>
        </p:txBody>
      </p:sp>
    </p:spTree>
    <p:extLst>
      <p:ext uri="{BB962C8B-B14F-4D97-AF65-F5344CB8AC3E}">
        <p14:creationId xmlns:p14="http://schemas.microsoft.com/office/powerpoint/2010/main" val="2204119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4632" cy="2691731"/>
          </a:xfrm>
        </p:spPr>
        <p:txBody>
          <a:bodyPr>
            <a:normAutofit fontScale="90000"/>
          </a:bodyPr>
          <a:lstStyle/>
          <a:p>
            <a:r>
              <a:rPr lang="en-GB" dirty="0" smtClean="0"/>
              <a:t>Extensio</a:t>
            </a:r>
            <a:r>
              <a:rPr lang="en-GB" dirty="0" smtClean="0"/>
              <a:t>n of </a:t>
            </a:r>
            <a:r>
              <a:rPr lang="lt-LT" dirty="0" smtClean="0"/>
              <a:t>ERP</a:t>
            </a:r>
            <a:r>
              <a:rPr lang="en-GB" dirty="0" smtClean="0"/>
              <a:t> for marketing:</a:t>
            </a:r>
            <a:br>
              <a:rPr lang="en-GB" dirty="0" smtClean="0"/>
            </a:br>
            <a:r>
              <a:rPr lang="en-GB" dirty="0" smtClean="0"/>
              <a:t>internal system + external communication</a:t>
            </a:r>
            <a:r>
              <a:rPr lang="lt-LT" dirty="0" smtClean="0"/>
              <a:t/>
            </a:r>
            <a:br>
              <a:rPr lang="lt-LT" dirty="0" smtClean="0"/>
            </a:br>
            <a:r>
              <a:rPr lang="en-GB" dirty="0" smtClean="0"/>
              <a:t>Microsoft AX Dynamics</a:t>
            </a:r>
            <a:endParaRPr lang="en-US" dirty="0"/>
          </a:p>
        </p:txBody>
      </p:sp>
      <p:sp>
        <p:nvSpPr>
          <p:cNvPr id="3" name="Subtitle 2"/>
          <p:cNvSpPr>
            <a:spLocks noGrp="1"/>
          </p:cNvSpPr>
          <p:nvPr>
            <p:ph type="subTitle" idx="1"/>
          </p:nvPr>
        </p:nvSpPr>
        <p:spPr/>
        <p:txBody>
          <a:bodyPr/>
          <a:lstStyle/>
          <a:p>
            <a:r>
              <a:rPr lang="lt-LT" dirty="0" smtClean="0"/>
              <a:t>Prof.dr</a:t>
            </a:r>
            <a:r>
              <a:rPr lang="lt-LT" dirty="0" smtClean="0"/>
              <a:t>. Dalia </a:t>
            </a:r>
            <a:r>
              <a:rPr lang="lt-LT" dirty="0" err="1" smtClean="0"/>
              <a:t>Krikščiūnienė</a:t>
            </a:r>
            <a:endParaRPr lang="en-US" dirty="0"/>
          </a:p>
        </p:txBody>
      </p:sp>
    </p:spTree>
    <p:extLst>
      <p:ext uri="{BB962C8B-B14F-4D97-AF65-F5344CB8AC3E}">
        <p14:creationId xmlns:p14="http://schemas.microsoft.com/office/powerpoint/2010/main" val="2474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178" y="585529"/>
            <a:ext cx="5298005" cy="61906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5046" y="1624820"/>
            <a:ext cx="3512901" cy="3200839"/>
          </a:xfrm>
          <a:prstGeom prst="rect">
            <a:avLst/>
          </a:prstGeom>
          <a:effectLst>
            <a:innerShdw blurRad="444500">
              <a:prstClr val="black">
                <a:alpha val="31000"/>
              </a:prstClr>
            </a:innerShdw>
          </a:effectLst>
          <a:scene3d>
            <a:camera prst="perspectiveLeft"/>
            <a:lightRig rig="threePt" dir="t"/>
          </a:scene3d>
        </p:spPr>
      </p:pic>
      <p:sp>
        <p:nvSpPr>
          <p:cNvPr id="10" name="Text Placeholder 2"/>
          <p:cNvSpPr txBox="1">
            <a:spLocks/>
          </p:cNvSpPr>
          <p:nvPr/>
        </p:nvSpPr>
        <p:spPr>
          <a:xfrm>
            <a:off x="389438" y="1689607"/>
            <a:ext cx="3161538" cy="4713287"/>
          </a:xfrm>
          <a:prstGeom prst="rect">
            <a:avLst/>
          </a:prstGeom>
        </p:spPr>
        <p:txBody>
          <a:bodyPr vert="horz" wrap="square" lIns="0" tIns="0" rIns="0" bIns="0" rtlCol="0">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3" fontAlgn="base">
              <a:spcBef>
                <a:spcPct val="0"/>
              </a:spcBef>
              <a:spcAft>
                <a:spcPct val="0"/>
              </a:spcAft>
              <a:buNone/>
            </a:pPr>
            <a:r>
              <a:rPr lang="en-US" sz="2400" spc="0" dirty="0" smtClean="0">
                <a:solidFill>
                  <a:srgbClr val="002060"/>
                </a:solidFill>
              </a:rPr>
              <a:t>Lead </a:t>
            </a:r>
            <a:r>
              <a:rPr lang="en-US" sz="2400" spc="0" dirty="0">
                <a:solidFill>
                  <a:srgbClr val="002060"/>
                </a:solidFill>
              </a:rPr>
              <a:t>scoring</a:t>
            </a:r>
            <a:r>
              <a:rPr lang="en-US" sz="3600" spc="0" dirty="0">
                <a:gradFill>
                  <a:gsLst>
                    <a:gs pos="0">
                      <a:srgbClr val="292929"/>
                    </a:gs>
                    <a:gs pos="86000">
                      <a:srgbClr val="292929"/>
                    </a:gs>
                  </a:gsLst>
                  <a:lin ang="5400000" scaled="0"/>
                </a:gradFill>
              </a:rPr>
              <a:t/>
            </a:r>
            <a:br>
              <a:rPr lang="en-US" sz="3600" spc="0" dirty="0">
                <a:gradFill>
                  <a:gsLst>
                    <a:gs pos="0">
                      <a:srgbClr val="292929"/>
                    </a:gs>
                    <a:gs pos="86000">
                      <a:srgbClr val="292929"/>
                    </a:gs>
                  </a:gsLst>
                  <a:lin ang="5400000" scaled="0"/>
                </a:gra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Determine sales-ready leads with flexible scoring based on behavior, demographics &amp;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time</a:t>
            </a:r>
          </a:p>
          <a:p>
            <a:pPr marL="0" indent="0" defTabSz="914173" fontAlgn="base">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Nurture campaigns</a:t>
            </a:r>
            <a:r>
              <a:rPr lang="en-US" sz="2000" dirty="0"/>
              <a:t/>
            </a:r>
            <a:br>
              <a:rPr lang="en-US" sz="2000" dirty="0"/>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Foster prospect interest with multi-stage, trigger based nurture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campaigns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Multiple scoring models</a:t>
            </a:r>
            <a:r>
              <a:rPr lang="en-US" sz="2000" dirty="0"/>
              <a:t/>
            </a:r>
            <a:br>
              <a:rPr lang="en-US" sz="2000" dirty="0"/>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Accommodate different product &amp; customer types with multiple lead scoring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models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Lead imports</a:t>
            </a:r>
            <a:r>
              <a:rPr lang="en-US" sz="1600" dirty="0"/>
              <a:t/>
            </a:r>
            <a:br>
              <a:rPr lang="en-US" sz="1600" dirty="0"/>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Enable leads from multiple sources with APIs for import from external lists</a:t>
            </a:r>
          </a:p>
          <a:p>
            <a:pPr marL="301625" indent="-301625" defTabSz="914400">
              <a:lnSpc>
                <a:spcPct val="100000"/>
              </a:lnSpc>
              <a:spcBef>
                <a:spcPts val="1600"/>
              </a:spcBef>
              <a:buClr>
                <a:srgbClr val="0071BC"/>
              </a:buClr>
              <a:buSzPct val="75000"/>
              <a:buFont typeface="Arial"/>
              <a:buChar char="•"/>
            </a:pPr>
            <a:endParaRPr lang="en-US" sz="1800" dirty="0"/>
          </a:p>
          <a:p>
            <a:pPr marL="301625" lvl="0" indent="-301625" defTabSz="914400">
              <a:lnSpc>
                <a:spcPct val="100000"/>
              </a:lnSpc>
              <a:spcBef>
                <a:spcPts val="1600"/>
              </a:spcBef>
              <a:buClr>
                <a:srgbClr val="0071BC"/>
              </a:buClr>
              <a:buSzPct val="75000"/>
              <a:buFont typeface="Arial"/>
              <a:buChar char="•"/>
            </a:pPr>
            <a:endParaRPr lang="en-US" sz="1800" spc="0" dirty="0">
              <a:gradFill>
                <a:gsLst>
                  <a:gs pos="0">
                    <a:srgbClr val="292929"/>
                  </a:gs>
                  <a:gs pos="86000">
                    <a:srgbClr val="292929"/>
                  </a:gs>
                </a:gsLst>
                <a:lin ang="5400000" scaled="0"/>
              </a:gradFill>
            </a:endParaRPr>
          </a:p>
          <a:p>
            <a:pPr marL="301625" indent="-301625">
              <a:buClr>
                <a:srgbClr val="0071BC"/>
              </a:buClr>
              <a:buSzPct val="75000"/>
              <a:buFont typeface="Arial"/>
              <a:buChar char="•"/>
            </a:pPr>
            <a:endParaRPr lang="en-US" sz="2400" dirty="0">
              <a:gradFill>
                <a:gsLst>
                  <a:gs pos="0">
                    <a:srgbClr val="292929"/>
                  </a:gs>
                  <a:gs pos="86000">
                    <a:srgbClr val="292929"/>
                  </a:gs>
                </a:gsLst>
                <a:lin ang="5400000" scaled="0"/>
              </a:gradFill>
            </a:endParaRPr>
          </a:p>
          <a:p>
            <a:pPr marL="301625" indent="-301625">
              <a:buClr>
                <a:srgbClr val="0071BC"/>
              </a:buClr>
              <a:buSzPct val="75000"/>
              <a:buNone/>
            </a:pPr>
            <a:endParaRPr lang="en-US" sz="2400" dirty="0">
              <a:gradFill>
                <a:gsLst>
                  <a:gs pos="0">
                    <a:srgbClr val="292929"/>
                  </a:gs>
                  <a:gs pos="86000">
                    <a:srgbClr val="292929"/>
                  </a:gs>
                </a:gsLst>
                <a:lin ang="5400000" scaled="0"/>
              </a:gradFill>
            </a:endParaRPr>
          </a:p>
          <a:p>
            <a:pPr marL="301625" indent="-301625" defTabSz="914400">
              <a:lnSpc>
                <a:spcPct val="100000"/>
              </a:lnSpc>
              <a:spcBef>
                <a:spcPts val="1600"/>
              </a:spcBef>
              <a:buClr>
                <a:srgbClr val="0071BC"/>
              </a:buClr>
              <a:buSzPct val="75000"/>
              <a:buFont typeface="Arial"/>
              <a:buChar char="•"/>
            </a:pPr>
            <a:endParaRPr lang="en-US" sz="1800" dirty="0"/>
          </a:p>
          <a:p>
            <a:pPr marL="301625" lvl="0" indent="-301625" defTabSz="914400">
              <a:lnSpc>
                <a:spcPct val="100000"/>
              </a:lnSpc>
              <a:spcBef>
                <a:spcPts val="1600"/>
              </a:spcBef>
              <a:buClr>
                <a:srgbClr val="0071BC"/>
              </a:buClr>
              <a:buSzPct val="75000"/>
              <a:buFont typeface="Arial"/>
              <a:buChar char="•"/>
            </a:pPr>
            <a:endParaRPr lang="en-US" sz="1800" spc="0" dirty="0">
              <a:gradFill>
                <a:gsLst>
                  <a:gs pos="0">
                    <a:srgbClr val="292929"/>
                  </a:gs>
                  <a:gs pos="86000">
                    <a:srgbClr val="292929"/>
                  </a:gs>
                </a:gsLst>
                <a:lin ang="5400000" scaled="0"/>
              </a:gradFill>
            </a:endParaRPr>
          </a:p>
          <a:p>
            <a:pPr marL="301625" indent="-301625">
              <a:buClr>
                <a:srgbClr val="0071BC"/>
              </a:buClr>
              <a:buSzPct val="75000"/>
              <a:buFont typeface="Arial"/>
              <a:buChar char="•"/>
            </a:pPr>
            <a:endParaRPr lang="en-US" sz="2400" dirty="0">
              <a:gradFill>
                <a:gsLst>
                  <a:gs pos="0">
                    <a:srgbClr val="292929"/>
                  </a:gs>
                  <a:gs pos="86000">
                    <a:srgbClr val="292929"/>
                  </a:gs>
                </a:gsLst>
                <a:lin ang="5400000" scaled="0"/>
              </a:gradFill>
            </a:endParaRPr>
          </a:p>
          <a:p>
            <a:pPr marL="301625" indent="-301625">
              <a:buClr>
                <a:srgbClr val="0071BC"/>
              </a:buClr>
              <a:buSzPct val="75000"/>
              <a:buNone/>
            </a:pPr>
            <a:endParaRPr lang="en-US" sz="2400" dirty="0">
              <a:gradFill>
                <a:gsLst>
                  <a:gs pos="0">
                    <a:srgbClr val="292929"/>
                  </a:gs>
                  <a:gs pos="86000">
                    <a:srgbClr val="292929"/>
                  </a:gs>
                </a:gsLst>
                <a:lin ang="5400000" scaled="0"/>
              </a:gradFill>
            </a:endParaRPr>
          </a:p>
        </p:txBody>
      </p:sp>
      <p:sp>
        <p:nvSpPr>
          <p:cNvPr id="8" name="Title 7"/>
          <p:cNvSpPr>
            <a:spLocks noGrp="1"/>
          </p:cNvSpPr>
          <p:nvPr>
            <p:ph type="title"/>
          </p:nvPr>
        </p:nvSpPr>
        <p:spPr>
          <a:xfrm>
            <a:off x="389440" y="228614"/>
            <a:ext cx="6468561" cy="609398"/>
          </a:xfrm>
        </p:spPr>
        <p:txBody>
          <a:bodyPr>
            <a:normAutofit fontScale="90000"/>
          </a:bodyPr>
          <a:lstStyle/>
          <a:p>
            <a:r>
              <a:rPr lang="en-US" dirty="0">
                <a:cs typeface="Segoe UI Light"/>
              </a:rPr>
              <a:t>Lead </a:t>
            </a:r>
            <a:r>
              <a:rPr lang="en-US" dirty="0" smtClean="0">
                <a:cs typeface="Segoe UI Light"/>
              </a:rPr>
              <a:t>management</a:t>
            </a:r>
            <a:endParaRPr lang="en-US" dirty="0"/>
          </a:p>
        </p:txBody>
      </p:sp>
      <p:pic>
        <p:nvPicPr>
          <p:cNvPr id="1026" name="Picture 3" descr="image00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18" t="2902" r="6113" b="7865"/>
          <a:stretch/>
        </p:blipFill>
        <p:spPr bwMode="auto">
          <a:xfrm>
            <a:off x="7162263" y="1307207"/>
            <a:ext cx="1642057" cy="1790163"/>
          </a:xfrm>
          <a:prstGeom prst="rect">
            <a:avLst/>
          </a:prstGeom>
          <a:effectLst>
            <a:outerShdw blurRad="76200" dist="38100" dir="8100000" sx="103000" sy="103000" algn="tr" rotWithShape="0">
              <a:schemeClr val="bg2">
                <a:lumMod val="50000"/>
                <a:alpha val="30000"/>
              </a:schemeClr>
            </a:outerShdw>
          </a:effectLst>
          <a:scene3d>
            <a:camera prst="perspectiveLeft">
              <a:rot lat="0" lon="1200000" rev="6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image00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55" t="3492" r="5664" b="9252"/>
          <a:stretch/>
        </p:blipFill>
        <p:spPr bwMode="auto">
          <a:xfrm>
            <a:off x="4279450" y="2856633"/>
            <a:ext cx="1849730" cy="1796604"/>
          </a:xfrm>
          <a:prstGeom prst="rect">
            <a:avLst/>
          </a:prstGeom>
          <a:effectLst>
            <a:outerShdw blurRad="76200" dist="38100" dir="3600000" sx="103000" sy="103000" algn="tl" rotWithShape="0">
              <a:schemeClr val="bg2">
                <a:lumMod val="50000"/>
                <a:alpha val="30000"/>
              </a:schemeClr>
            </a:outerShdw>
          </a:effectLst>
          <a:scene3d>
            <a:camera prst="perspectiveLeft">
              <a:rot lat="300000" lon="1200000" rev="0"/>
            </a:camera>
            <a:lightRig rig="threePt" dir="t"/>
          </a:scene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93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178" y="585529"/>
            <a:ext cx="5298005" cy="6190647"/>
          </a:xfrm>
          <a:prstGeom prst="rect">
            <a:avLst/>
          </a:prstGeom>
        </p:spPr>
      </p:pic>
      <p:sp>
        <p:nvSpPr>
          <p:cNvPr id="10" name="Text Placeholder 2"/>
          <p:cNvSpPr txBox="1">
            <a:spLocks/>
          </p:cNvSpPr>
          <p:nvPr/>
        </p:nvSpPr>
        <p:spPr>
          <a:xfrm>
            <a:off x="389438" y="1689607"/>
            <a:ext cx="3161538" cy="4713287"/>
          </a:xfrm>
          <a:prstGeom prst="rect">
            <a:avLst/>
          </a:prstGeom>
        </p:spPr>
        <p:txBody>
          <a:bodyPr vert="horz" wrap="square" lIns="0" tIns="0" rIns="0" bIns="0" rtlCol="0">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3" fontAlgn="base">
              <a:spcBef>
                <a:spcPct val="0"/>
              </a:spcBef>
              <a:spcAft>
                <a:spcPct val="0"/>
              </a:spcAft>
              <a:buNone/>
            </a:pPr>
            <a:r>
              <a:rPr lang="en-US" sz="2400" spc="0" dirty="0" smtClean="0">
                <a:solidFill>
                  <a:srgbClr val="002060"/>
                </a:solidFill>
              </a:rPr>
              <a:t>Marketing </a:t>
            </a:r>
            <a:r>
              <a:rPr lang="en-US" sz="2400" spc="0" dirty="0">
                <a:solidFill>
                  <a:srgbClr val="002060"/>
                </a:solidFill>
              </a:rPr>
              <a:t>visibility </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Empower sales teams with visibility into marketing calendar &amp;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campaigns</a:t>
            </a:r>
          </a:p>
          <a:p>
            <a:pPr marL="0" indent="0" defTabSz="914173" fontAlgn="base">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spcBef>
                <a:spcPct val="0"/>
              </a:spcBef>
              <a:spcAft>
                <a:spcPct val="0"/>
              </a:spcAft>
              <a:buNone/>
            </a:pPr>
            <a:r>
              <a:rPr lang="en-US" sz="2400" spc="0" dirty="0" smtClean="0">
                <a:solidFill>
                  <a:srgbClr val="002060"/>
                </a:solidFill>
              </a:rPr>
              <a:t>Outside-in </a:t>
            </a:r>
            <a:r>
              <a:rPr lang="en-US" sz="2400" spc="0" dirty="0">
                <a:solidFill>
                  <a:srgbClr val="002060"/>
                </a:solidFill>
              </a:rPr>
              <a:t>view</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Provide customer view of marketing activities &amp; interactions vs CMO campaign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view</a:t>
            </a:r>
          </a:p>
          <a:p>
            <a:pPr marL="0" indent="0" defTabSz="914173" fontAlgn="base">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Targeting input</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Allow sales to provide input into campaign targeting for key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accounts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spcBef>
                <a:spcPct val="0"/>
              </a:spcBef>
              <a:spcAft>
                <a:spcPct val="0"/>
              </a:spcAft>
              <a:buNone/>
            </a:pPr>
            <a:r>
              <a:rPr lang="en-US" sz="2400" spc="0" dirty="0">
                <a:solidFill>
                  <a:srgbClr val="002060"/>
                </a:solidFill>
              </a:rPr>
              <a:t>Marketing alerts</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Subscribe to alerts about customer behavior as part of an integrated campaign flow </a:t>
            </a:r>
          </a:p>
          <a:p>
            <a:pPr marL="301625" indent="-301625" defTabSz="914400">
              <a:lnSpc>
                <a:spcPct val="100000"/>
              </a:lnSpc>
              <a:spcBef>
                <a:spcPts val="1600"/>
              </a:spcBef>
              <a:buClr>
                <a:srgbClr val="0071BC"/>
              </a:buClr>
              <a:buSzPct val="75000"/>
              <a:buFont typeface="Arial"/>
              <a:buChar char="•"/>
            </a:pPr>
            <a:endParaRPr lang="en-US" sz="1800" dirty="0"/>
          </a:p>
          <a:p>
            <a:pPr marL="301625" lvl="0" indent="-301625" defTabSz="914400">
              <a:lnSpc>
                <a:spcPct val="100000"/>
              </a:lnSpc>
              <a:spcBef>
                <a:spcPts val="1600"/>
              </a:spcBef>
              <a:buClr>
                <a:srgbClr val="0071BC"/>
              </a:buClr>
              <a:buSzPct val="75000"/>
              <a:buFont typeface="Arial"/>
              <a:buChar char="•"/>
            </a:pPr>
            <a:endParaRPr lang="en-US" sz="1800" spc="0" dirty="0">
              <a:gradFill>
                <a:gsLst>
                  <a:gs pos="0">
                    <a:srgbClr val="292929"/>
                  </a:gs>
                  <a:gs pos="86000">
                    <a:srgbClr val="292929"/>
                  </a:gs>
                </a:gsLst>
                <a:lin ang="5400000" scaled="0"/>
              </a:gradFill>
            </a:endParaRPr>
          </a:p>
          <a:p>
            <a:pPr marL="301625" indent="-301625">
              <a:buClr>
                <a:srgbClr val="0071BC"/>
              </a:buClr>
              <a:buSzPct val="75000"/>
              <a:buFont typeface="Arial"/>
              <a:buChar char="•"/>
            </a:pPr>
            <a:endParaRPr lang="en-US" sz="2400" dirty="0">
              <a:gradFill>
                <a:gsLst>
                  <a:gs pos="0">
                    <a:srgbClr val="292929"/>
                  </a:gs>
                  <a:gs pos="86000">
                    <a:srgbClr val="292929"/>
                  </a:gs>
                </a:gsLst>
                <a:lin ang="5400000" scaled="0"/>
              </a:gradFill>
            </a:endParaRPr>
          </a:p>
          <a:p>
            <a:pPr marL="301625" indent="-301625">
              <a:buClr>
                <a:srgbClr val="0071BC"/>
              </a:buClr>
              <a:buSzPct val="75000"/>
              <a:buNone/>
            </a:pPr>
            <a:endParaRPr lang="en-US" sz="2400" dirty="0">
              <a:gradFill>
                <a:gsLst>
                  <a:gs pos="0">
                    <a:srgbClr val="292929"/>
                  </a:gs>
                  <a:gs pos="86000">
                    <a:srgbClr val="292929"/>
                  </a:gs>
                </a:gsLst>
                <a:lin ang="5400000" scaled="0"/>
              </a:gradFill>
            </a:endParaRPr>
          </a:p>
        </p:txBody>
      </p:sp>
      <p:sp>
        <p:nvSpPr>
          <p:cNvPr id="8" name="Title 7"/>
          <p:cNvSpPr>
            <a:spLocks noGrp="1"/>
          </p:cNvSpPr>
          <p:nvPr>
            <p:ph type="title"/>
          </p:nvPr>
        </p:nvSpPr>
        <p:spPr/>
        <p:txBody>
          <a:bodyPr/>
          <a:lstStyle/>
          <a:p>
            <a:r>
              <a:rPr lang="en-US" dirty="0" smtClean="0"/>
              <a:t>Sales collaboration</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083" y="1617307"/>
            <a:ext cx="3546224" cy="3153746"/>
          </a:xfrm>
          <a:prstGeom prst="rect">
            <a:avLst/>
          </a:prstGeom>
          <a:effectLst>
            <a:innerShdw blurRad="444500">
              <a:prstClr val="black">
                <a:alpha val="31000"/>
              </a:prstClr>
            </a:innerShdw>
          </a:effectLst>
          <a:scene3d>
            <a:camera prst="perspectiveLeft"/>
            <a:lightRig rig="threePt" dir="t"/>
          </a:scene3d>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0675" t="12870" r="36966" b="44221"/>
          <a:stretch/>
        </p:blipFill>
        <p:spPr>
          <a:xfrm>
            <a:off x="4166118" y="3103772"/>
            <a:ext cx="1905748" cy="1879279"/>
          </a:xfrm>
          <a:prstGeom prst="rect">
            <a:avLst/>
          </a:prstGeom>
          <a:effectLst>
            <a:outerShdw blurRad="76200" dist="38100" dir="18900000" sx="102000" sy="102000" algn="bl" rotWithShape="0">
              <a:schemeClr val="bg2">
                <a:lumMod val="50000"/>
                <a:alpha val="30000"/>
              </a:schemeClr>
            </a:outerShdw>
          </a:effectLst>
          <a:scene3d>
            <a:camera prst="perspectiveLeft"/>
            <a:lightRig rig="threePt" dir="t"/>
          </a:scene3d>
        </p:spPr>
      </p:pic>
      <p:pic>
        <p:nvPicPr>
          <p:cNvPr id="11" name="Picture 10"/>
          <p:cNvPicPr>
            <a:picLocks noChangeAspect="1"/>
          </p:cNvPicPr>
          <p:nvPr/>
        </p:nvPicPr>
        <p:blipFill rotWithShape="1">
          <a:blip r:embed="rId6"/>
          <a:srcRect l="78506" t="34588" r="6351" b="43090"/>
          <a:stretch/>
        </p:blipFill>
        <p:spPr>
          <a:xfrm>
            <a:off x="6605818" y="3655076"/>
            <a:ext cx="2350526" cy="1299396"/>
          </a:xfrm>
          <a:prstGeom prst="rect">
            <a:avLst/>
          </a:prstGeom>
          <a:effectLst>
            <a:outerShdw blurRad="76200" dist="38100" dir="16800000" sx="103000" sy="103000" algn="br" rotWithShape="0">
              <a:schemeClr val="bg2">
                <a:lumMod val="50000"/>
                <a:alpha val="30000"/>
              </a:schemeClr>
            </a:outerShdw>
          </a:effectLst>
          <a:scene3d>
            <a:camera prst="perspectiveLeft">
              <a:rot lat="0" lon="1200000" rev="21540000"/>
            </a:camera>
            <a:lightRig rig="threePt" dir="t"/>
          </a:scene3d>
        </p:spPr>
      </p:pic>
    </p:spTree>
    <p:extLst>
      <p:ext uri="{BB962C8B-B14F-4D97-AF65-F5344CB8AC3E}">
        <p14:creationId xmlns:p14="http://schemas.microsoft.com/office/powerpoint/2010/main" val="191199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178" y="585529"/>
            <a:ext cx="5298005" cy="6190647"/>
          </a:xfrm>
          <a:prstGeom prst="rect">
            <a:avLst/>
          </a:prstGeom>
        </p:spPr>
      </p:pic>
      <p:sp>
        <p:nvSpPr>
          <p:cNvPr id="10" name="Text Placeholder 2"/>
          <p:cNvSpPr txBox="1">
            <a:spLocks/>
          </p:cNvSpPr>
          <p:nvPr/>
        </p:nvSpPr>
        <p:spPr>
          <a:xfrm>
            <a:off x="389438" y="1689607"/>
            <a:ext cx="3161538" cy="4713287"/>
          </a:xfrm>
          <a:prstGeom prst="rect">
            <a:avLst/>
          </a:prstGeom>
        </p:spPr>
        <p:txBody>
          <a:bodyPr vert="horz" wrap="square" lIns="0" tIns="0" rIns="0" bIns="0" rtlCol="0">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3" fontAlgn="base">
              <a:spcBef>
                <a:spcPct val="0"/>
              </a:spcBef>
              <a:spcAft>
                <a:spcPct val="0"/>
              </a:spcAft>
              <a:buNone/>
            </a:pPr>
            <a:r>
              <a:rPr lang="en-US" sz="2400" spc="0" dirty="0" smtClean="0">
                <a:solidFill>
                  <a:srgbClr val="002060"/>
                </a:solidFill>
              </a:rPr>
              <a:t>Social </a:t>
            </a:r>
            <a:r>
              <a:rPr lang="en-US" sz="2400" spc="0" dirty="0">
                <a:solidFill>
                  <a:srgbClr val="002060"/>
                </a:solidFill>
              </a:rPr>
              <a:t>sentiment</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Analyze sentiment with easy-to-read charts on the home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page</a:t>
            </a:r>
          </a:p>
          <a:p>
            <a:pPr marL="0" indent="0" defTabSz="914173" fontAlgn="base">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spcBef>
                <a:spcPct val="0"/>
              </a:spcBef>
              <a:spcAft>
                <a:spcPct val="0"/>
              </a:spcAft>
              <a:buNone/>
            </a:pPr>
            <a:r>
              <a:rPr lang="en-US" sz="2400" spc="0" dirty="0">
                <a:solidFill>
                  <a:srgbClr val="002060"/>
                </a:solidFill>
              </a:rPr>
              <a:t>Social amplification</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Amplify campaign reach by posting directly to Facebook or Twitter </a:t>
            </a:r>
            <a:endPar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spcBef>
                <a:spcPct val="0"/>
              </a:spcBef>
              <a:spcAft>
                <a:spcPct val="0"/>
              </a:spcAft>
              <a:buNone/>
            </a:pPr>
            <a:r>
              <a:rPr lang="en-US" sz="2400" spc="0" dirty="0">
                <a:solidFill>
                  <a:srgbClr val="002060"/>
                </a:solidFill>
              </a:rPr>
              <a:t>Collaboration </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Collaborate across internal &amp; external teams with Yammer, Skype &amp;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Lync</a:t>
            </a:r>
          </a:p>
          <a:p>
            <a:pPr marL="0" indent="0" defTabSz="914173" fontAlgn="base">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spcBef>
                <a:spcPct val="0"/>
              </a:spcBef>
              <a:spcAft>
                <a:spcPct val="0"/>
              </a:spcAft>
              <a:buNone/>
            </a:pPr>
            <a:r>
              <a:rPr lang="en-US" sz="2400" spc="0" dirty="0">
                <a:solidFill>
                  <a:srgbClr val="002060"/>
                </a:solidFill>
              </a:rPr>
              <a:t>Social curation </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Curate social messages to ensure compliance with brand standards</a:t>
            </a:r>
          </a:p>
          <a:p>
            <a:pPr marL="301625" indent="-301625" defTabSz="914400">
              <a:lnSpc>
                <a:spcPct val="100000"/>
              </a:lnSpc>
              <a:spcBef>
                <a:spcPts val="1600"/>
              </a:spcBef>
              <a:buClr>
                <a:srgbClr val="0071BC"/>
              </a:buClr>
              <a:buSzPct val="75000"/>
              <a:buFont typeface="Arial"/>
              <a:buChar char="•"/>
            </a:pPr>
            <a:endParaRPr lang="en-US" sz="1800" dirty="0"/>
          </a:p>
          <a:p>
            <a:pPr marL="301625" lvl="0" indent="-301625" defTabSz="914400">
              <a:lnSpc>
                <a:spcPct val="100000"/>
              </a:lnSpc>
              <a:spcBef>
                <a:spcPts val="1600"/>
              </a:spcBef>
              <a:buClr>
                <a:srgbClr val="0071BC"/>
              </a:buClr>
              <a:buSzPct val="75000"/>
              <a:buFont typeface="Arial"/>
              <a:buChar char="•"/>
            </a:pPr>
            <a:endParaRPr lang="en-US" sz="1800" spc="0" dirty="0">
              <a:gradFill>
                <a:gsLst>
                  <a:gs pos="0">
                    <a:srgbClr val="292929"/>
                  </a:gs>
                  <a:gs pos="86000">
                    <a:srgbClr val="292929"/>
                  </a:gs>
                </a:gsLst>
                <a:lin ang="5400000" scaled="0"/>
              </a:gradFill>
            </a:endParaRPr>
          </a:p>
          <a:p>
            <a:pPr marL="301625" indent="-301625">
              <a:buClr>
                <a:srgbClr val="0071BC"/>
              </a:buClr>
              <a:buSzPct val="75000"/>
              <a:buFont typeface="Arial"/>
              <a:buChar char="•"/>
            </a:pPr>
            <a:endParaRPr lang="en-US" sz="2400" dirty="0">
              <a:gradFill>
                <a:gsLst>
                  <a:gs pos="0">
                    <a:srgbClr val="292929"/>
                  </a:gs>
                  <a:gs pos="86000">
                    <a:srgbClr val="292929"/>
                  </a:gs>
                </a:gsLst>
                <a:lin ang="5400000" scaled="0"/>
              </a:gradFill>
            </a:endParaRPr>
          </a:p>
          <a:p>
            <a:pPr marL="301625" indent="-301625">
              <a:buClr>
                <a:srgbClr val="0071BC"/>
              </a:buClr>
              <a:buSzPct val="75000"/>
              <a:buNone/>
            </a:pPr>
            <a:endParaRPr lang="en-US" sz="2400" dirty="0">
              <a:gradFill>
                <a:gsLst>
                  <a:gs pos="0">
                    <a:srgbClr val="292929"/>
                  </a:gs>
                  <a:gs pos="86000">
                    <a:srgbClr val="292929"/>
                  </a:gs>
                </a:gsLst>
                <a:lin ang="5400000" scaled="0"/>
              </a:gradFill>
            </a:endParaRPr>
          </a:p>
        </p:txBody>
      </p:sp>
      <p:sp>
        <p:nvSpPr>
          <p:cNvPr id="8" name="Title 7"/>
          <p:cNvSpPr>
            <a:spLocks noGrp="1"/>
          </p:cNvSpPr>
          <p:nvPr>
            <p:ph type="title"/>
          </p:nvPr>
        </p:nvSpPr>
        <p:spPr>
          <a:xfrm>
            <a:off x="389440" y="228614"/>
            <a:ext cx="6468561" cy="609398"/>
          </a:xfrm>
        </p:spPr>
        <p:txBody>
          <a:bodyPr>
            <a:normAutofit fontScale="90000"/>
          </a:bodyPr>
          <a:lstStyle/>
          <a:p>
            <a:r>
              <a:rPr lang="en-US" dirty="0">
                <a:cs typeface="Segoe UI Light"/>
              </a:rPr>
              <a:t>Social </a:t>
            </a:r>
            <a:r>
              <a:rPr lang="en-US" dirty="0" smtClean="0">
                <a:cs typeface="Segoe UI Light"/>
              </a:rPr>
              <a:t>marketing</a:t>
            </a:r>
            <a:endParaRPr lang="en-US" sz="3200" dirty="0"/>
          </a:p>
        </p:txBody>
      </p:sp>
      <p:grpSp>
        <p:nvGrpSpPr>
          <p:cNvPr id="5" name="Group 4"/>
          <p:cNvGrpSpPr/>
          <p:nvPr/>
        </p:nvGrpSpPr>
        <p:grpSpPr>
          <a:xfrm>
            <a:off x="4561529" y="1623527"/>
            <a:ext cx="3521655" cy="3296816"/>
            <a:chOff x="280941" y="601662"/>
            <a:chExt cx="9845406" cy="6005040"/>
          </a:xfrm>
        </p:grpSpPr>
        <p:pic>
          <p:nvPicPr>
            <p:cNvPr id="6" name="Picture 5"/>
            <p:cNvPicPr>
              <a:picLocks noChangeAspect="1"/>
            </p:cNvPicPr>
            <p:nvPr/>
          </p:nvPicPr>
          <p:blipFill>
            <a:blip r:embed="rId4"/>
            <a:stretch>
              <a:fillRect/>
            </a:stretch>
          </p:blipFill>
          <p:spPr>
            <a:xfrm>
              <a:off x="280941" y="601662"/>
              <a:ext cx="9845406" cy="5778373"/>
            </a:xfrm>
            <a:prstGeom prst="rect">
              <a:avLst/>
            </a:prstGeom>
            <a:effectLst>
              <a:innerShdw blurRad="444500">
                <a:prstClr val="black">
                  <a:alpha val="31000"/>
                </a:prstClr>
              </a:innerShdw>
            </a:effectLst>
            <a:scene3d>
              <a:camera prst="perspectiveLeft"/>
              <a:lightRig rig="threePt" dir="t"/>
            </a:scene3d>
          </p:spPr>
        </p:pic>
        <p:pic>
          <p:nvPicPr>
            <p:cNvPr id="9" name="Picture 8"/>
            <p:cNvPicPr>
              <a:picLocks noChangeAspect="1"/>
            </p:cNvPicPr>
            <p:nvPr/>
          </p:nvPicPr>
          <p:blipFill>
            <a:blip r:embed="rId5"/>
            <a:stretch>
              <a:fillRect/>
            </a:stretch>
          </p:blipFill>
          <p:spPr>
            <a:xfrm>
              <a:off x="7042862" y="885562"/>
              <a:ext cx="2750362" cy="5721140"/>
            </a:xfrm>
            <a:prstGeom prst="rect">
              <a:avLst/>
            </a:prstGeom>
            <a:effectLst>
              <a:innerShdw blurRad="444500">
                <a:prstClr val="black">
                  <a:alpha val="31000"/>
                </a:prstClr>
              </a:innerShdw>
            </a:effectLst>
            <a:scene3d>
              <a:camera prst="perspectiveLeft"/>
              <a:lightRig rig="threePt" dir="t"/>
            </a:scene3d>
          </p:spPr>
        </p:pic>
      </p:gr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76660" t="18230" r="1262" b="40133"/>
          <a:stretch/>
        </p:blipFill>
        <p:spPr>
          <a:xfrm>
            <a:off x="6553063" y="3925749"/>
            <a:ext cx="1530122" cy="1908150"/>
          </a:xfrm>
          <a:prstGeom prst="rect">
            <a:avLst/>
          </a:prstGeom>
          <a:effectLst>
            <a:outerShdw blurRad="76200" dist="25400" dir="16800000" sx="103000" sy="103000" algn="br" rotWithShape="0">
              <a:schemeClr val="bg2">
                <a:lumMod val="50000"/>
                <a:alpha val="30000"/>
              </a:schemeClr>
            </a:outerShdw>
          </a:effectLst>
          <a:scene3d>
            <a:camera prst="perspectiveLeft">
              <a:rot lat="600000" lon="1200000" rev="0"/>
            </a:camera>
            <a:lightRig rig="threePt" dir="t"/>
          </a:scene3d>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77110" t="24944" r="3684" b="41474"/>
          <a:stretch/>
        </p:blipFill>
        <p:spPr>
          <a:xfrm>
            <a:off x="6884257" y="907943"/>
            <a:ext cx="1739783" cy="2028090"/>
          </a:xfrm>
          <a:prstGeom prst="rect">
            <a:avLst/>
          </a:prstGeom>
          <a:effectLst>
            <a:outerShdw blurRad="76200" dist="38100" dir="8100000" sx="103000" sy="103000" algn="tr" rotWithShape="0">
              <a:schemeClr val="bg2">
                <a:lumMod val="50000"/>
                <a:alpha val="30000"/>
              </a:schemeClr>
            </a:outerShdw>
          </a:effectLst>
          <a:scene3d>
            <a:camera prst="perspectiveLeft">
              <a:rot lat="0" lon="1200000" rev="60000"/>
            </a:camera>
            <a:lightRig rig="threePt" dir="t"/>
          </a:scene3d>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r="58397" b="64711"/>
          <a:stretch/>
        </p:blipFill>
        <p:spPr>
          <a:xfrm>
            <a:off x="3765628" y="2390205"/>
            <a:ext cx="2519610" cy="1639019"/>
          </a:xfrm>
          <a:prstGeom prst="rect">
            <a:avLst/>
          </a:prstGeom>
          <a:solidFill>
            <a:schemeClr val="bg1"/>
          </a:solidFill>
          <a:ln>
            <a:noFill/>
          </a:ln>
          <a:effectLst>
            <a:outerShdw blurRad="76200" dist="38100" dir="2700000" sx="102000" sy="102000" algn="tl" rotWithShape="0">
              <a:schemeClr val="bg2">
                <a:lumMod val="50000"/>
                <a:alpha val="30000"/>
              </a:schemeClr>
            </a:outerShdw>
          </a:effectLst>
          <a:scene3d>
            <a:camera prst="perspectiveLeft"/>
            <a:lightRig rig="threePt" dir="t"/>
          </a:scene3d>
        </p:spPr>
      </p:pic>
    </p:spTree>
    <p:extLst>
      <p:ext uri="{BB962C8B-B14F-4D97-AF65-F5344CB8AC3E}">
        <p14:creationId xmlns:p14="http://schemas.microsoft.com/office/powerpoint/2010/main" val="351483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177" y="585529"/>
            <a:ext cx="5298005" cy="6190647"/>
          </a:xfrm>
          <a:prstGeom prst="rect">
            <a:avLst/>
          </a:prstGeom>
        </p:spPr>
      </p:pic>
      <p:sp>
        <p:nvSpPr>
          <p:cNvPr id="10" name="Text Placeholder 2"/>
          <p:cNvSpPr txBox="1">
            <a:spLocks/>
          </p:cNvSpPr>
          <p:nvPr/>
        </p:nvSpPr>
        <p:spPr>
          <a:xfrm>
            <a:off x="389438" y="1689607"/>
            <a:ext cx="3161538" cy="4713287"/>
          </a:xfrm>
          <a:prstGeom prst="rect">
            <a:avLst/>
          </a:prstGeom>
        </p:spPr>
        <p:txBody>
          <a:bodyPr vert="horz" wrap="square" lIns="0" tIns="0" rIns="0" bIns="0" rtlCol="0">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3" fontAlgn="base">
              <a:spcBef>
                <a:spcPct val="0"/>
              </a:spcBef>
              <a:spcAft>
                <a:spcPct val="0"/>
              </a:spcAft>
              <a:buNone/>
            </a:pPr>
            <a:r>
              <a:rPr lang="en-US" sz="2400" spc="0" dirty="0" smtClean="0">
                <a:solidFill>
                  <a:srgbClr val="002060"/>
                </a:solidFill>
              </a:rPr>
              <a:t>Reporting </a:t>
            </a:r>
            <a:r>
              <a:rPr lang="en-US" sz="2400" spc="0" dirty="0">
                <a:solidFill>
                  <a:srgbClr val="002060"/>
                </a:solidFill>
              </a:rPr>
              <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View campaign performance, financials &amp; resource management with out-of-the-box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reporting</a:t>
            </a:r>
          </a:p>
          <a:p>
            <a:pPr marL="0" indent="0" defTabSz="914173" fontAlgn="base">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spcBef>
                <a:spcPct val="0"/>
              </a:spcBef>
              <a:spcAft>
                <a:spcPct val="0"/>
              </a:spcAft>
              <a:buNone/>
            </a:pPr>
            <a:r>
              <a:rPr lang="en-US" sz="2400" spc="0" dirty="0">
                <a:solidFill>
                  <a:srgbClr val="002060"/>
                </a:solidFill>
              </a:rPr>
              <a:t>Rich analytics</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Analyze in depth campaign performance &amp; marketing impact with powerful, flexible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analytics</a:t>
            </a:r>
          </a:p>
          <a:p>
            <a:pPr marL="0" indent="0" defTabSz="914173" fontAlgn="base">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spcBef>
                <a:spcPct val="0"/>
              </a:spcBef>
              <a:spcAft>
                <a:spcPct val="0"/>
              </a:spcAft>
              <a:buNone/>
            </a:pPr>
            <a:r>
              <a:rPr lang="en-US" sz="2400" spc="0" dirty="0">
                <a:solidFill>
                  <a:srgbClr val="002060"/>
                </a:solidFill>
              </a:rPr>
              <a:t>Time-based analysis </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Understand trends &amp; get a complete picture of marketing ROI with time-based analytics</a:t>
            </a:r>
          </a:p>
          <a:p>
            <a:pPr marL="0" indent="0" defTabSz="914173" fontAlgn="base">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301625" lvl="0" indent="-301625" defTabSz="914400">
              <a:lnSpc>
                <a:spcPct val="100000"/>
              </a:lnSpc>
              <a:spcBef>
                <a:spcPts val="1600"/>
              </a:spcBef>
              <a:buClr>
                <a:srgbClr val="0071BC"/>
              </a:buClr>
              <a:buSzPct val="75000"/>
              <a:buFont typeface="Arial"/>
              <a:buChar char="•"/>
            </a:pPr>
            <a:endParaRPr lang="en-US" sz="1800" spc="0" dirty="0">
              <a:gradFill>
                <a:gsLst>
                  <a:gs pos="0">
                    <a:srgbClr val="292929"/>
                  </a:gs>
                  <a:gs pos="86000">
                    <a:srgbClr val="292929"/>
                  </a:gs>
                </a:gsLst>
                <a:lin ang="5400000" scaled="0"/>
              </a:gradFill>
            </a:endParaRPr>
          </a:p>
          <a:p>
            <a:pPr marL="301625" indent="-301625">
              <a:buClr>
                <a:srgbClr val="0071BC"/>
              </a:buClr>
              <a:buSzPct val="75000"/>
              <a:buFont typeface="Arial"/>
              <a:buChar char="•"/>
            </a:pPr>
            <a:endParaRPr lang="en-US" sz="2400" dirty="0">
              <a:gradFill>
                <a:gsLst>
                  <a:gs pos="0">
                    <a:srgbClr val="292929"/>
                  </a:gs>
                  <a:gs pos="86000">
                    <a:srgbClr val="292929"/>
                  </a:gs>
                </a:gsLst>
                <a:lin ang="5400000" scaled="0"/>
              </a:gradFill>
            </a:endParaRPr>
          </a:p>
          <a:p>
            <a:pPr marL="301625" indent="-301625">
              <a:buClr>
                <a:srgbClr val="0071BC"/>
              </a:buClr>
              <a:buSzPct val="75000"/>
              <a:buNone/>
            </a:pPr>
            <a:endParaRPr lang="en-US" sz="2400" dirty="0">
              <a:gradFill>
                <a:gsLst>
                  <a:gs pos="0">
                    <a:srgbClr val="292929"/>
                  </a:gs>
                  <a:gs pos="86000">
                    <a:srgbClr val="292929"/>
                  </a:gs>
                </a:gsLst>
                <a:lin ang="5400000" scaled="0"/>
              </a:gradFill>
            </a:endParaRPr>
          </a:p>
        </p:txBody>
      </p:sp>
      <p:sp>
        <p:nvSpPr>
          <p:cNvPr id="8" name="Title 7"/>
          <p:cNvSpPr>
            <a:spLocks noGrp="1"/>
          </p:cNvSpPr>
          <p:nvPr>
            <p:ph type="title"/>
          </p:nvPr>
        </p:nvSpPr>
        <p:spPr>
          <a:xfrm>
            <a:off x="389440" y="228614"/>
            <a:ext cx="6468561" cy="609398"/>
          </a:xfrm>
        </p:spPr>
        <p:txBody>
          <a:bodyPr>
            <a:normAutofit fontScale="90000"/>
          </a:bodyPr>
          <a:lstStyle/>
          <a:p>
            <a:r>
              <a:rPr lang="en-US" dirty="0" smtClean="0">
                <a:cs typeface="Segoe UI Light"/>
              </a:rPr>
              <a:t>Marketing Analytics </a:t>
            </a:r>
            <a:endParaRPr lang="en-US" sz="32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62060" y="1616448"/>
            <a:ext cx="3517542" cy="3148735"/>
          </a:xfrm>
          <a:prstGeom prst="rect">
            <a:avLst/>
          </a:prstGeom>
          <a:ln>
            <a:noFill/>
          </a:ln>
          <a:effectLst/>
          <a:scene3d>
            <a:camera prst="perspectiveLeft"/>
            <a:lightRig rig="threePt" dir="t"/>
          </a:scene3d>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98159" y="3190815"/>
            <a:ext cx="2066419" cy="1862327"/>
          </a:xfrm>
          <a:prstGeom prst="rect">
            <a:avLst/>
          </a:prstGeom>
          <a:effectLst>
            <a:outerShdw blurRad="76200" dist="38100" dir="18900000" sx="102000" sy="102000" algn="bl" rotWithShape="0">
              <a:schemeClr val="bg2">
                <a:lumMod val="50000"/>
                <a:alpha val="30000"/>
              </a:schemeClr>
            </a:outerShdw>
          </a:effectLst>
          <a:scene3d>
            <a:camera prst="perspectiveLeft"/>
            <a:lightRig rig="threePt" dir="t"/>
          </a:scene3d>
        </p:spPr>
      </p:pic>
      <p:pic>
        <p:nvPicPr>
          <p:cNvPr id="11" name="Content Placeholder 6"/>
          <p:cNvPicPr>
            <a:picLocks/>
          </p:cNvPicPr>
          <p:nvPr/>
        </p:nvPicPr>
        <p:blipFill>
          <a:blip r:embed="rId6"/>
          <a:stretch>
            <a:fillRect/>
          </a:stretch>
        </p:blipFill>
        <p:spPr>
          <a:xfrm>
            <a:off x="6955492" y="3796055"/>
            <a:ext cx="1880171" cy="1407561"/>
          </a:xfrm>
          <a:prstGeom prst="rect">
            <a:avLst/>
          </a:prstGeom>
          <a:effectLst>
            <a:outerShdw blurRad="76200" dist="38100" dir="16800000" sx="103000" sy="103000" algn="br" rotWithShape="0">
              <a:schemeClr val="bg2">
                <a:lumMod val="50000"/>
                <a:alpha val="30000"/>
              </a:schemeClr>
            </a:outerShdw>
          </a:effectLst>
          <a:scene3d>
            <a:camera prst="perspectiveLeft">
              <a:rot lat="0" lon="1200000" rev="21540000"/>
            </a:camera>
            <a:lightRig rig="threePt" dir="t"/>
          </a:scene3d>
        </p:spPr>
      </p:pic>
    </p:spTree>
    <p:extLst>
      <p:ext uri="{BB962C8B-B14F-4D97-AF65-F5344CB8AC3E}">
        <p14:creationId xmlns:p14="http://schemas.microsoft.com/office/powerpoint/2010/main" val="414645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6233" y="6491799"/>
            <a:ext cx="1338255" cy="206293"/>
          </a:xfrm>
          <a:prstGeom prst="rect">
            <a:avLst/>
          </a:prstGeom>
        </p:spPr>
      </p:pic>
      <p:sp>
        <p:nvSpPr>
          <p:cNvPr id="18" name="Rectangle 17"/>
          <p:cNvSpPr/>
          <p:nvPr/>
        </p:nvSpPr>
        <p:spPr bwMode="auto">
          <a:xfrm>
            <a:off x="0" y="0"/>
            <a:ext cx="9144000" cy="6858000"/>
          </a:xfrm>
          <a:prstGeom prst="rect">
            <a:avLst/>
          </a:prstGeom>
          <a:gradFill flip="none" rotWithShape="1">
            <a:gsLst>
              <a:gs pos="50000">
                <a:schemeClr val="bg1">
                  <a:alpha val="0"/>
                </a:schemeClr>
              </a:gs>
              <a:gs pos="0">
                <a:schemeClr val="bg1">
                  <a:alpha val="90000"/>
                </a:schemeClr>
              </a:gs>
            </a:gsLst>
            <a:lin ang="54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Title 1"/>
          <p:cNvSpPr txBox="1">
            <a:spLocks/>
          </p:cNvSpPr>
          <p:nvPr/>
        </p:nvSpPr>
        <p:spPr>
          <a:xfrm>
            <a:off x="205740" y="296898"/>
            <a:ext cx="8917173" cy="917575"/>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p:txBody>
          <a:bodyPr>
            <a:normAutofit fontScale="90000"/>
          </a:bodyPr>
          <a:lstStyle/>
          <a:p>
            <a:r>
              <a:rPr lang="en-US" dirty="0" smtClean="0"/>
              <a:t>Microsoft Social Listening</a:t>
            </a:r>
            <a:endParaRPr lang="en-US" dirty="0"/>
          </a:p>
        </p:txBody>
      </p:sp>
      <p:sp>
        <p:nvSpPr>
          <p:cNvPr id="9" name="Rectangle 8"/>
          <p:cNvSpPr/>
          <p:nvPr/>
        </p:nvSpPr>
        <p:spPr bwMode="auto">
          <a:xfrm>
            <a:off x="442054" y="1786002"/>
            <a:ext cx="1821003" cy="2045975"/>
          </a:xfrm>
          <a:prstGeom prst="rect">
            <a:avLst/>
          </a:prstGeom>
          <a:solidFill>
            <a:srgbClr val="1E3460">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82880" tIns="182880" rIns="182880" bIns="182880" numCol="1" rtlCol="0" anchor="ctr" anchorCtr="0" compatLnSpc="1">
            <a:prstTxWarp prst="textNoShape">
              <a:avLst/>
            </a:prstTxWarp>
          </a:bodyPr>
          <a:lstStyle/>
          <a:p>
            <a:pPr lvl="0" algn="ctr" defTabSz="932472" fontAlgn="base">
              <a:lnSpc>
                <a:spcPct val="90000"/>
              </a:lnSpc>
              <a:spcBef>
                <a:spcPct val="0"/>
              </a:spcBef>
              <a:spcAft>
                <a:spcPct val="0"/>
              </a:spcAft>
            </a:pPr>
            <a:r>
              <a:rPr lang="en-US" sz="2800" dirty="0">
                <a:solidFill>
                  <a:srgbClr val="FFFFFF"/>
                </a:solidFill>
                <a:ea typeface="Segoe UI" pitchFamily="34" charset="0"/>
                <a:cs typeface="Segoe UI" pitchFamily="34" charset="0"/>
              </a:rPr>
              <a:t>Social Listening</a:t>
            </a:r>
          </a:p>
        </p:txBody>
      </p:sp>
      <p:sp>
        <p:nvSpPr>
          <p:cNvPr id="11" name="Rectangle 10"/>
          <p:cNvSpPr/>
          <p:nvPr/>
        </p:nvSpPr>
        <p:spPr bwMode="auto">
          <a:xfrm>
            <a:off x="1468494" y="4015510"/>
            <a:ext cx="1821003" cy="2045975"/>
          </a:xfrm>
          <a:prstGeom prst="rect">
            <a:avLst/>
          </a:prstGeom>
          <a:solidFill>
            <a:srgbClr val="1E3460">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solidFill>
                  <a:schemeClr val="bg1"/>
                </a:solidFill>
                <a:ea typeface="Segoe UI" pitchFamily="34" charset="0"/>
                <a:cs typeface="Segoe UI" pitchFamily="34" charset="0"/>
              </a:rPr>
              <a:t>Social CRM</a:t>
            </a:r>
          </a:p>
        </p:txBody>
      </p:sp>
      <p:sp>
        <p:nvSpPr>
          <p:cNvPr id="13" name="Rectangle 12"/>
          <p:cNvSpPr/>
          <p:nvPr/>
        </p:nvSpPr>
        <p:spPr bwMode="auto">
          <a:xfrm>
            <a:off x="2494934" y="1785442"/>
            <a:ext cx="1821003" cy="2045975"/>
          </a:xfrm>
          <a:prstGeom prst="rect">
            <a:avLst/>
          </a:prstGeom>
          <a:solidFill>
            <a:srgbClr val="1E3460">
              <a:alpha val="9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solidFill>
                  <a:schemeClr val="bg1"/>
                </a:solidFill>
                <a:ea typeface="Segoe UI" pitchFamily="34" charset="0"/>
                <a:cs typeface="Segoe UI" pitchFamily="34" charset="0"/>
              </a:rPr>
              <a:t>Social Analytics</a:t>
            </a:r>
          </a:p>
        </p:txBody>
      </p:sp>
    </p:spTree>
    <p:extLst>
      <p:ext uri="{BB962C8B-B14F-4D97-AF65-F5344CB8AC3E}">
        <p14:creationId xmlns:p14="http://schemas.microsoft.com/office/powerpoint/2010/main" val="229105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txBox="1">
            <a:spLocks/>
          </p:cNvSpPr>
          <p:nvPr/>
        </p:nvSpPr>
        <p:spPr>
          <a:xfrm>
            <a:off x="389439" y="1689607"/>
            <a:ext cx="3154680" cy="4713287"/>
          </a:xfrm>
          <a:prstGeom prst="rect">
            <a:avLst/>
          </a:prstGeom>
        </p:spPr>
        <p:txBody>
          <a:bodyPr vert="horz" wrap="square" lIns="0" tIns="0" rIns="0" bIns="0" rtlCol="0">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3" fontAlgn="base">
              <a:lnSpc>
                <a:spcPct val="100000"/>
              </a:lnSpc>
              <a:spcBef>
                <a:spcPct val="0"/>
              </a:spcBef>
              <a:spcAft>
                <a:spcPct val="0"/>
              </a:spcAft>
              <a:buNone/>
            </a:pPr>
            <a:r>
              <a:rPr lang="en-US" sz="2400" spc="0" dirty="0" smtClean="0">
                <a:solidFill>
                  <a:srgbClr val="002060"/>
                </a:solidFill>
              </a:rPr>
              <a:t>Powerful social listening</a:t>
            </a:r>
            <a:r>
              <a:rPr lang="en-US" sz="2400" spc="0" dirty="0" smtClean="0">
                <a:solidFill>
                  <a:schemeClr val="accent6"/>
                </a:solidFill>
              </a:rPr>
              <a:t/>
            </a:r>
            <a:br>
              <a:rPr lang="en-US" sz="2400" spc="0" dirty="0" smtClean="0">
                <a:solidFill>
                  <a:schemeClr val="accent6"/>
                </a:solidFill>
              </a:rPr>
            </a:br>
            <a:r>
              <a:rPr lang="en-US" sz="1600" spc="0" dirty="0">
                <a:solidFill>
                  <a:schemeClr val="tx1">
                    <a:lumMod val="50000"/>
                    <a:lumOff val="50000"/>
                  </a:schemeClr>
                </a:solidFill>
                <a:latin typeface="Segoe UI" panose="020B0502040204020203" pitchFamily="34" charset="0"/>
                <a:ea typeface="Segoe UI" pitchFamily="34" charset="0"/>
                <a:cs typeface="Segoe UI" panose="020B0502040204020203" pitchFamily="34" charset="0"/>
              </a:rPr>
              <a:t>Listen to what people are saying globally across the social web in 19 languages.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smtClean="0">
                <a:solidFill>
                  <a:srgbClr val="002060"/>
                </a:solidFill>
              </a:rPr>
              <a:t>Key influencers</a:t>
            </a:r>
            <a:r>
              <a:rPr lang="en-US" sz="1400" dirty="0" smtClean="0"/>
              <a:t/>
            </a:r>
            <a:br>
              <a:rPr lang="en-US" sz="1400" dirty="0" smtClean="0"/>
            </a:br>
            <a:r>
              <a:rPr lang="en-US" sz="1600" spc="0" dirty="0">
                <a:solidFill>
                  <a:schemeClr val="tx1">
                    <a:lumMod val="50000"/>
                    <a:lumOff val="50000"/>
                  </a:schemeClr>
                </a:solidFill>
                <a:latin typeface="Segoe UI" panose="020B0502040204020203" pitchFamily="34" charset="0"/>
                <a:ea typeface="Segoe UI" pitchFamily="34" charset="0"/>
                <a:cs typeface="Segoe UI" panose="020B0502040204020203" pitchFamily="34" charset="0"/>
              </a:rPr>
              <a:t>Identify who is actively talking about your brand, products, or services.</a:t>
            </a:r>
          </a:p>
          <a:p>
            <a:pPr marL="0" indent="0" defTabSz="914173" fontAlgn="base">
              <a:lnSpc>
                <a:spcPct val="100000"/>
              </a:lnSpc>
              <a:spcBef>
                <a:spcPct val="0"/>
              </a:spcBef>
              <a:spcAft>
                <a:spcPct val="0"/>
              </a:spcAft>
              <a:buNone/>
            </a:pPr>
            <a:endParaRPr lang="en-US" sz="1800" dirty="0">
              <a:solidFill>
                <a:schemeClr val="tx1">
                  <a:lumMod val="75000"/>
                  <a:lumOff val="25000"/>
                </a:schemeClr>
              </a:solidFill>
              <a:latin typeface="Segoe UI" panose="020B0502040204020203" pitchFamily="34" charset="0"/>
              <a:ea typeface="Segoe UI"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Sophisticated alerts</a:t>
            </a:r>
            <a:r>
              <a:rPr lang="en-US" sz="1400" dirty="0" smtClean="0"/>
              <a:t/>
            </a:r>
            <a:br>
              <a:rPr lang="en-US" sz="1400" dirty="0" smtClean="0"/>
            </a:br>
            <a:r>
              <a:rPr lang="en-US" sz="1600" spc="0" dirty="0">
                <a:solidFill>
                  <a:schemeClr val="tx1">
                    <a:lumMod val="50000"/>
                    <a:lumOff val="50000"/>
                  </a:schemeClr>
                </a:solidFill>
                <a:latin typeface="Segoe UI" panose="020B0502040204020203" pitchFamily="34" charset="0"/>
                <a:ea typeface="Segoe UI" pitchFamily="34" charset="0"/>
                <a:cs typeface="Segoe UI" panose="020B0502040204020203" pitchFamily="34" charset="0"/>
              </a:rPr>
              <a:t>Detect trends and listen for specific posts to keep you informed on the topics you care about.</a:t>
            </a:r>
          </a:p>
        </p:txBody>
      </p:sp>
      <p:sp>
        <p:nvSpPr>
          <p:cNvPr id="8" name="Title 7"/>
          <p:cNvSpPr>
            <a:spLocks noGrp="1"/>
          </p:cNvSpPr>
          <p:nvPr>
            <p:ph type="title"/>
          </p:nvPr>
        </p:nvSpPr>
        <p:spPr>
          <a:xfrm>
            <a:off x="389439" y="228614"/>
            <a:ext cx="8363938" cy="609398"/>
          </a:xfrm>
        </p:spPr>
        <p:txBody>
          <a:bodyPr>
            <a:normAutofit fontScale="90000"/>
          </a:bodyPr>
          <a:lstStyle/>
          <a:p>
            <a:r>
              <a:rPr lang="en-US" dirty="0"/>
              <a:t>Social </a:t>
            </a:r>
            <a:r>
              <a:rPr lang="en-US" dirty="0" smtClean="0"/>
              <a:t>Listening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178" y="585529"/>
            <a:ext cx="5298005" cy="619064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2657" y="1634957"/>
            <a:ext cx="3523763" cy="3136594"/>
          </a:xfrm>
          <a:prstGeom prst="rect">
            <a:avLst/>
          </a:prstGeom>
          <a:effectLst>
            <a:innerShdw blurRad="444500">
              <a:prstClr val="black">
                <a:alpha val="31000"/>
              </a:prstClr>
            </a:innerShdw>
          </a:effectLst>
          <a:scene3d>
            <a:camera prst="perspectiveLeft"/>
            <a:lightRig rig="threePt" dir="t"/>
          </a:scene3d>
        </p:spPr>
      </p:pic>
      <p:pic>
        <p:nvPicPr>
          <p:cNvPr id="3" name="Picture 2"/>
          <p:cNvPicPr>
            <a:picLocks noChangeAspect="1"/>
          </p:cNvPicPr>
          <p:nvPr/>
        </p:nvPicPr>
        <p:blipFill rotWithShape="1">
          <a:blip r:embed="rId5"/>
          <a:srcRect l="3125"/>
          <a:stretch/>
        </p:blipFill>
        <p:spPr>
          <a:xfrm>
            <a:off x="7071691" y="1479694"/>
            <a:ext cx="1924160" cy="2022721"/>
          </a:xfrm>
          <a:prstGeom prst="rect">
            <a:avLst/>
          </a:prstGeom>
          <a:effectLst>
            <a:outerShdw blurRad="76200" dist="38100" dir="8100000" sx="103000" sy="103000" algn="tr" rotWithShape="0">
              <a:schemeClr val="bg2">
                <a:lumMod val="50000"/>
                <a:alpha val="30000"/>
              </a:schemeClr>
            </a:outerShdw>
          </a:effectLst>
          <a:scene3d>
            <a:camera prst="perspectiveLeft">
              <a:rot lat="0" lon="1200000" rev="60000"/>
            </a:camera>
            <a:lightRig rig="threePt" dir="t"/>
          </a:scene3d>
        </p:spPr>
      </p:pic>
      <p:pic>
        <p:nvPicPr>
          <p:cNvPr id="13" name="Picture 12"/>
          <p:cNvPicPr>
            <a:picLocks noChangeAspect="1"/>
          </p:cNvPicPr>
          <p:nvPr/>
        </p:nvPicPr>
        <p:blipFill>
          <a:blip r:embed="rId6"/>
          <a:stretch>
            <a:fillRect/>
          </a:stretch>
        </p:blipFill>
        <p:spPr>
          <a:xfrm>
            <a:off x="5975226" y="4150801"/>
            <a:ext cx="2631026" cy="1241500"/>
          </a:xfrm>
          <a:prstGeom prst="rect">
            <a:avLst/>
          </a:prstGeom>
          <a:effectLst>
            <a:outerShdw blurRad="76200" dist="38100" dir="16800000" sx="103000" sy="103000" algn="br" rotWithShape="0">
              <a:schemeClr val="bg2">
                <a:lumMod val="50000"/>
                <a:alpha val="30000"/>
              </a:schemeClr>
            </a:outerShdw>
          </a:effectLst>
          <a:scene3d>
            <a:camera prst="perspectiveLeft">
              <a:rot lat="0" lon="1200000" rev="21540000"/>
            </a:camera>
            <a:lightRig rig="threePt" dir="t"/>
          </a:scene3d>
        </p:spPr>
      </p:pic>
      <p:pic>
        <p:nvPicPr>
          <p:cNvPr id="2" name="Picture 1"/>
          <p:cNvPicPr>
            <a:picLocks noChangeAspect="1"/>
          </p:cNvPicPr>
          <p:nvPr/>
        </p:nvPicPr>
        <p:blipFill>
          <a:blip r:embed="rId7"/>
          <a:stretch>
            <a:fillRect/>
          </a:stretch>
        </p:blipFill>
        <p:spPr>
          <a:xfrm>
            <a:off x="3572004" y="2603005"/>
            <a:ext cx="2259357" cy="1297238"/>
          </a:xfrm>
          <a:prstGeom prst="rect">
            <a:avLst/>
          </a:prstGeom>
          <a:effectLst>
            <a:outerShdw blurRad="76200" dist="38100" dir="3600000" sx="103000" sy="103000" algn="tl" rotWithShape="0">
              <a:schemeClr val="bg2">
                <a:lumMod val="50000"/>
                <a:alpha val="30000"/>
              </a:schemeClr>
            </a:outerShdw>
          </a:effectLst>
          <a:scene3d>
            <a:camera prst="perspectiveLeft"/>
            <a:lightRig rig="threePt" dir="t"/>
          </a:scene3d>
        </p:spPr>
      </p:pic>
    </p:spTree>
    <p:extLst>
      <p:ext uri="{BB962C8B-B14F-4D97-AF65-F5344CB8AC3E}">
        <p14:creationId xmlns:p14="http://schemas.microsoft.com/office/powerpoint/2010/main" val="248271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178" y="578706"/>
            <a:ext cx="5325553" cy="6222837"/>
          </a:xfrm>
          <a:prstGeom prst="rect">
            <a:avLst/>
          </a:prstGeom>
        </p:spPr>
      </p:pic>
      <p:grpSp>
        <p:nvGrpSpPr>
          <p:cNvPr id="4" name="Group 3"/>
          <p:cNvGrpSpPr/>
          <p:nvPr/>
        </p:nvGrpSpPr>
        <p:grpSpPr>
          <a:xfrm>
            <a:off x="4556429" y="1621739"/>
            <a:ext cx="3536493" cy="3172527"/>
            <a:chOff x="4921250" y="1517892"/>
            <a:chExt cx="5949016" cy="3496346"/>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1250" y="1517892"/>
              <a:ext cx="5943600" cy="3496346"/>
            </a:xfrm>
            <a:prstGeom prst="rect">
              <a:avLst/>
            </a:prstGeom>
            <a:effectLst>
              <a:innerShdw blurRad="444500">
                <a:prstClr val="black">
                  <a:alpha val="31000"/>
                </a:prstClr>
              </a:innerShdw>
            </a:effectLst>
            <a:scene3d>
              <a:camera prst="perspectiveLeft"/>
              <a:lightRig rig="threePt" dir="t"/>
            </a:scene3d>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6121"/>
            <a:stretch/>
          </p:blipFill>
          <p:spPr>
            <a:xfrm>
              <a:off x="4926666" y="1683683"/>
              <a:ext cx="5943600" cy="3138639"/>
            </a:xfrm>
            <a:prstGeom prst="rect">
              <a:avLst/>
            </a:prstGeom>
            <a:effectLst/>
            <a:scene3d>
              <a:camera prst="perspectiveLeft"/>
              <a:lightRig rig="threePt" dir="t"/>
            </a:scene3d>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b="17213"/>
            <a:stretch/>
          </p:blipFill>
          <p:spPr>
            <a:xfrm>
              <a:off x="5397062" y="3393758"/>
              <a:ext cx="4928038" cy="1610863"/>
            </a:xfrm>
            <a:prstGeom prst="rect">
              <a:avLst/>
            </a:prstGeom>
            <a:effectLst/>
            <a:scene3d>
              <a:camera prst="perspectiveLeft">
                <a:rot lat="0" lon="1200000" rev="21480000"/>
              </a:camera>
              <a:lightRig rig="threePt" dir="t"/>
            </a:scene3d>
          </p:spPr>
        </p:pic>
      </p:grpSp>
      <p:pic>
        <p:nvPicPr>
          <p:cNvPr id="2" name="Picture 1"/>
          <p:cNvPicPr>
            <a:picLocks noChangeAspect="1"/>
          </p:cNvPicPr>
          <p:nvPr/>
        </p:nvPicPr>
        <p:blipFill>
          <a:blip r:embed="rId7"/>
          <a:stretch>
            <a:fillRect/>
          </a:stretch>
        </p:blipFill>
        <p:spPr>
          <a:xfrm>
            <a:off x="6306801" y="1274183"/>
            <a:ext cx="2644870" cy="1299604"/>
          </a:xfrm>
          <a:prstGeom prst="rect">
            <a:avLst/>
          </a:prstGeom>
          <a:effectLst>
            <a:outerShdw blurRad="76200" dist="38100" dir="5400000" sx="103000" sy="103000" algn="tr" rotWithShape="0">
              <a:schemeClr val="bg2">
                <a:lumMod val="50000"/>
                <a:alpha val="30000"/>
              </a:schemeClr>
            </a:outerShdw>
          </a:effectLst>
          <a:scene3d>
            <a:camera prst="perspectiveLeft">
              <a:rot lat="0" lon="1200000" rev="60000"/>
            </a:camera>
            <a:lightRig rig="threePt" dir="t"/>
          </a:scene3d>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b="4372"/>
          <a:stretch/>
        </p:blipFill>
        <p:spPr>
          <a:xfrm>
            <a:off x="6979729" y="3532528"/>
            <a:ext cx="1578219" cy="2003093"/>
          </a:xfrm>
          <a:prstGeom prst="rect">
            <a:avLst/>
          </a:prstGeom>
          <a:effectLst>
            <a:outerShdw blurRad="76200" dist="38100" dir="13200000" sx="103000" sy="103000" algn="br" rotWithShape="0">
              <a:schemeClr val="bg2">
                <a:lumMod val="50000"/>
                <a:alpha val="30000"/>
              </a:schemeClr>
            </a:outerShdw>
          </a:effectLst>
          <a:scene3d>
            <a:camera prst="perspectiveLeft">
              <a:rot lat="0" lon="1200000" rev="21540000"/>
            </a:camera>
            <a:lightRig rig="threePt" dir="t"/>
          </a:scene3d>
        </p:spPr>
      </p:pic>
      <p:pic>
        <p:nvPicPr>
          <p:cNvPr id="25" name="Picture 24"/>
          <p:cNvPicPr>
            <a:picLocks noChangeAspect="1"/>
          </p:cNvPicPr>
          <p:nvPr/>
        </p:nvPicPr>
        <p:blipFill rotWithShape="1">
          <a:blip r:embed="rId9"/>
          <a:srcRect l="3206" t="10836" r="1" b="10985"/>
          <a:stretch/>
        </p:blipFill>
        <p:spPr>
          <a:xfrm>
            <a:off x="3997674" y="3093779"/>
            <a:ext cx="1770404" cy="1451996"/>
          </a:xfrm>
          <a:prstGeom prst="rect">
            <a:avLst/>
          </a:prstGeom>
          <a:effectLst>
            <a:outerShdw blurRad="76200" dist="38100" dir="3600000" sx="103000" sy="103000" algn="tl" rotWithShape="0">
              <a:schemeClr val="bg2">
                <a:lumMod val="50000"/>
                <a:alpha val="30000"/>
              </a:schemeClr>
            </a:outerShdw>
          </a:effectLst>
          <a:scene3d>
            <a:camera prst="perspectiveHeroicExtremeLeftFacing" fov="5100000">
              <a:rot lat="0" lon="1800000" rev="0"/>
            </a:camera>
            <a:lightRig rig="threePt" dir="t"/>
          </a:scene3d>
        </p:spPr>
      </p:pic>
      <p:sp>
        <p:nvSpPr>
          <p:cNvPr id="10" name="Text Placeholder 2"/>
          <p:cNvSpPr txBox="1">
            <a:spLocks/>
          </p:cNvSpPr>
          <p:nvPr/>
        </p:nvSpPr>
        <p:spPr>
          <a:xfrm>
            <a:off x="389439" y="1689607"/>
            <a:ext cx="3154680" cy="4713287"/>
          </a:xfrm>
          <a:prstGeom prst="rect">
            <a:avLst/>
          </a:prstGeom>
        </p:spPr>
        <p:txBody>
          <a:bodyPr vert="horz" wrap="square" lIns="0" tIns="0" rIns="0" bIns="0" rtlCol="0">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3" fontAlgn="base">
              <a:lnSpc>
                <a:spcPct val="100000"/>
              </a:lnSpc>
              <a:spcBef>
                <a:spcPct val="0"/>
              </a:spcBef>
              <a:spcAft>
                <a:spcPct val="0"/>
              </a:spcAft>
              <a:buNone/>
            </a:pPr>
            <a:r>
              <a:rPr lang="en-US" sz="2400" spc="0" dirty="0">
                <a:solidFill>
                  <a:srgbClr val="002060"/>
                </a:solidFill>
              </a:rPr>
              <a:t>Global sentiment analysis</a:t>
            </a:r>
            <a:r>
              <a:rPr lang="en-US" sz="3600" spc="0" dirty="0">
                <a:gradFill>
                  <a:gsLst>
                    <a:gs pos="0">
                      <a:srgbClr val="292929"/>
                    </a:gs>
                    <a:gs pos="86000">
                      <a:srgbClr val="292929"/>
                    </a:gs>
                  </a:gsLst>
                  <a:lin ang="5400000" scaled="0"/>
                </a:gradFill>
              </a:rPr>
              <a:t/>
            </a:r>
            <a:br>
              <a:rPr lang="en-US" sz="3600" spc="0" dirty="0">
                <a:gradFill>
                  <a:gsLst>
                    <a:gs pos="0">
                      <a:srgbClr val="292929"/>
                    </a:gs>
                    <a:gs pos="86000">
                      <a:srgbClr val="292929"/>
                    </a:gs>
                  </a:gsLst>
                  <a:lin ang="5400000" scaled="0"/>
                </a:gradFill>
              </a:rPr>
            </a:br>
            <a:r>
              <a:rPr lang="en-US" sz="1600" spc="0" dirty="0">
                <a:solidFill>
                  <a:schemeClr val="tx1">
                    <a:lumMod val="50000"/>
                    <a:lumOff val="50000"/>
                  </a:schemeClr>
                </a:solidFill>
                <a:latin typeface="Segoe UI" panose="020B0502040204020203" pitchFamily="34" charset="0"/>
                <a:ea typeface="Segoe UI" pitchFamily="34" charset="0"/>
                <a:cs typeface="Segoe UI" panose="020B0502040204020203" pitchFamily="34" charset="0"/>
              </a:rPr>
              <a:t>Gain a true understanding of your business, customers and topics that matter most.</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Share of voice</a:t>
            </a:r>
            <a:br>
              <a:rPr lang="en-US" sz="2400" spc="0" dirty="0">
                <a:solidFill>
                  <a:srgbClr val="002060"/>
                </a:solidFill>
              </a:rPr>
            </a:br>
            <a:r>
              <a:rPr lang="en-US" sz="1600" spc="0" dirty="0">
                <a:solidFill>
                  <a:schemeClr val="tx1">
                    <a:lumMod val="50000"/>
                    <a:lumOff val="50000"/>
                  </a:schemeClr>
                </a:solidFill>
                <a:latin typeface="Segoe UI" panose="020B0502040204020203" pitchFamily="34" charset="0"/>
                <a:ea typeface="Segoe UI" pitchFamily="34" charset="0"/>
                <a:cs typeface="Segoe UI" panose="020B0502040204020203" pitchFamily="34" charset="0"/>
              </a:rPr>
              <a:t>Track and measure topics you care about across Facebook, Twitter, Blogs, Videos and news publications.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Advanced filtering</a:t>
            </a:r>
            <a:br>
              <a:rPr lang="en-US" sz="2400" spc="0" dirty="0">
                <a:solidFill>
                  <a:srgbClr val="002060"/>
                </a:solidFill>
              </a:rPr>
            </a:br>
            <a:r>
              <a:rPr lang="en-US" sz="1600" spc="0" dirty="0">
                <a:solidFill>
                  <a:schemeClr val="tx1">
                    <a:lumMod val="50000"/>
                    <a:lumOff val="50000"/>
                  </a:schemeClr>
                </a:solidFill>
                <a:latin typeface="Segoe UI" panose="020B0502040204020203" pitchFamily="34" charset="0"/>
                <a:ea typeface="Segoe UI" pitchFamily="34" charset="0"/>
                <a:cs typeface="Segoe UI" panose="020B0502040204020203" pitchFamily="34" charset="0"/>
              </a:rPr>
              <a:t>Flexible filters allow you to segment your data by source, sentiment, location, or author.</a:t>
            </a:r>
          </a:p>
          <a:p>
            <a:pPr marL="301625" indent="-301625" defTabSz="914400">
              <a:lnSpc>
                <a:spcPct val="100000"/>
              </a:lnSpc>
              <a:spcBef>
                <a:spcPts val="1600"/>
              </a:spcBef>
              <a:buClr>
                <a:srgbClr val="0071BC"/>
              </a:buClr>
              <a:buSzPct val="75000"/>
              <a:buFont typeface="Arial"/>
              <a:buChar char="•"/>
            </a:pPr>
            <a:endParaRPr lang="en-US" sz="1800" dirty="0"/>
          </a:p>
          <a:p>
            <a:pPr marL="301625" indent="-301625" defTabSz="914400">
              <a:lnSpc>
                <a:spcPct val="100000"/>
              </a:lnSpc>
              <a:spcBef>
                <a:spcPts val="1600"/>
              </a:spcBef>
              <a:buClr>
                <a:srgbClr val="0071BC"/>
              </a:buClr>
              <a:buSzPct val="75000"/>
              <a:buFont typeface="Arial"/>
              <a:buChar char="•"/>
            </a:pPr>
            <a:endParaRPr lang="en-US" sz="1800" dirty="0"/>
          </a:p>
          <a:p>
            <a:pPr marL="301625" indent="-301625" defTabSz="914400">
              <a:lnSpc>
                <a:spcPct val="100000"/>
              </a:lnSpc>
              <a:spcBef>
                <a:spcPts val="1600"/>
              </a:spcBef>
              <a:buClr>
                <a:srgbClr val="0071BC"/>
              </a:buClr>
              <a:buSzPct val="75000"/>
              <a:buFont typeface="Arial"/>
              <a:buChar char="•"/>
            </a:pPr>
            <a:endParaRPr lang="en-US" sz="1800" dirty="0"/>
          </a:p>
          <a:p>
            <a:pPr marL="301625" lvl="0" indent="-301625" defTabSz="914400">
              <a:lnSpc>
                <a:spcPct val="100000"/>
              </a:lnSpc>
              <a:spcBef>
                <a:spcPts val="1600"/>
              </a:spcBef>
              <a:buClr>
                <a:srgbClr val="0071BC"/>
              </a:buClr>
              <a:buSzPct val="75000"/>
              <a:buFont typeface="Arial"/>
              <a:buChar char="•"/>
            </a:pPr>
            <a:endParaRPr lang="en-US" sz="1800" spc="0" dirty="0">
              <a:gradFill>
                <a:gsLst>
                  <a:gs pos="0">
                    <a:srgbClr val="292929"/>
                  </a:gs>
                  <a:gs pos="86000">
                    <a:srgbClr val="292929"/>
                  </a:gs>
                </a:gsLst>
                <a:lin ang="5400000" scaled="0"/>
              </a:gradFill>
            </a:endParaRPr>
          </a:p>
          <a:p>
            <a:pPr marL="301625" indent="-301625">
              <a:buClr>
                <a:srgbClr val="0071BC"/>
              </a:buClr>
              <a:buSzPct val="75000"/>
              <a:buFont typeface="Arial"/>
              <a:buChar char="•"/>
            </a:pPr>
            <a:endParaRPr lang="en-US" sz="2400" dirty="0">
              <a:gradFill>
                <a:gsLst>
                  <a:gs pos="0">
                    <a:srgbClr val="292929"/>
                  </a:gs>
                  <a:gs pos="86000">
                    <a:srgbClr val="292929"/>
                  </a:gs>
                </a:gsLst>
                <a:lin ang="5400000" scaled="0"/>
              </a:gradFill>
            </a:endParaRPr>
          </a:p>
          <a:p>
            <a:pPr marL="301625" indent="-301625">
              <a:buClr>
                <a:srgbClr val="0071BC"/>
              </a:buClr>
              <a:buSzPct val="75000"/>
              <a:buNone/>
            </a:pPr>
            <a:endParaRPr lang="en-US" sz="2400" dirty="0">
              <a:gradFill>
                <a:gsLst>
                  <a:gs pos="0">
                    <a:srgbClr val="292929"/>
                  </a:gs>
                  <a:gs pos="86000">
                    <a:srgbClr val="292929"/>
                  </a:gs>
                </a:gsLst>
                <a:lin ang="5400000" scaled="0"/>
              </a:gradFill>
            </a:endParaRPr>
          </a:p>
        </p:txBody>
      </p:sp>
      <p:sp>
        <p:nvSpPr>
          <p:cNvPr id="8" name="Title 7"/>
          <p:cNvSpPr>
            <a:spLocks noGrp="1"/>
          </p:cNvSpPr>
          <p:nvPr>
            <p:ph type="title"/>
          </p:nvPr>
        </p:nvSpPr>
        <p:spPr>
          <a:xfrm>
            <a:off x="389439" y="228614"/>
            <a:ext cx="8363938" cy="609398"/>
          </a:xfrm>
        </p:spPr>
        <p:txBody>
          <a:bodyPr>
            <a:normAutofit fontScale="90000"/>
          </a:bodyPr>
          <a:lstStyle/>
          <a:p>
            <a:pPr lvl="0">
              <a:defRPr/>
            </a:pPr>
            <a:r>
              <a:rPr lang="en-US" dirty="0">
                <a:solidFill>
                  <a:srgbClr val="292929"/>
                </a:solidFill>
              </a:rPr>
              <a:t>Social Analytics</a:t>
            </a:r>
          </a:p>
        </p:txBody>
      </p:sp>
    </p:spTree>
    <p:extLst>
      <p:ext uri="{BB962C8B-B14F-4D97-AF65-F5344CB8AC3E}">
        <p14:creationId xmlns:p14="http://schemas.microsoft.com/office/powerpoint/2010/main" val="25455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978" y="683104"/>
            <a:ext cx="5280485" cy="6170175"/>
          </a:xfrm>
          <a:prstGeom prst="rect">
            <a:avLst/>
          </a:prstGeom>
        </p:spPr>
      </p:pic>
      <p:pic>
        <p:nvPicPr>
          <p:cNvPr id="5" name="Picture 4"/>
          <p:cNvPicPr>
            <a:picLocks noChangeAspect="1"/>
          </p:cNvPicPr>
          <p:nvPr/>
        </p:nvPicPr>
        <p:blipFill>
          <a:blip r:embed="rId4"/>
          <a:stretch>
            <a:fillRect/>
          </a:stretch>
        </p:blipFill>
        <p:spPr>
          <a:xfrm>
            <a:off x="4610276" y="1689608"/>
            <a:ext cx="3516727" cy="3164045"/>
          </a:xfrm>
          <a:prstGeom prst="rect">
            <a:avLst/>
          </a:prstGeom>
          <a:effectLst>
            <a:innerShdw blurRad="444500">
              <a:prstClr val="black">
                <a:alpha val="31000"/>
              </a:prstClr>
            </a:innerShdw>
          </a:effectLst>
          <a:scene3d>
            <a:camera prst="perspectiveLeft"/>
            <a:lightRig rig="threePt" dir="t"/>
          </a:scene3d>
        </p:spPr>
      </p:pic>
      <p:pic>
        <p:nvPicPr>
          <p:cNvPr id="4" name="Picture 3"/>
          <p:cNvPicPr>
            <a:picLocks noChangeAspect="1"/>
          </p:cNvPicPr>
          <p:nvPr/>
        </p:nvPicPr>
        <p:blipFill>
          <a:blip r:embed="rId5"/>
          <a:stretch>
            <a:fillRect/>
          </a:stretch>
        </p:blipFill>
        <p:spPr>
          <a:xfrm>
            <a:off x="6693106" y="717142"/>
            <a:ext cx="2177687" cy="2485209"/>
          </a:xfrm>
          <a:prstGeom prst="rect">
            <a:avLst/>
          </a:prstGeom>
          <a:effectLst>
            <a:outerShdw blurRad="76200" dist="38100" dir="8100000" sx="103000" sy="103000" algn="tr" rotWithShape="0">
              <a:schemeClr val="bg2">
                <a:lumMod val="50000"/>
                <a:alpha val="30000"/>
              </a:schemeClr>
            </a:outerShdw>
          </a:effectLst>
          <a:scene3d>
            <a:camera prst="perspectiveLeft">
              <a:rot lat="0" lon="1200000" rev="60000"/>
            </a:camera>
            <a:lightRig rig="threePt" dir="t"/>
          </a:scene3d>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2336" y="4103835"/>
            <a:ext cx="4932608" cy="570336"/>
          </a:xfrm>
          <a:prstGeom prst="rect">
            <a:avLst/>
          </a:prstGeom>
          <a:effectLst>
            <a:outerShdw blurRad="76200" dist="63500" dir="16800000" sx="101000" sy="101000" algn="bl" rotWithShape="0">
              <a:schemeClr val="bg2">
                <a:lumMod val="50000"/>
                <a:alpha val="30000"/>
              </a:schemeClr>
            </a:outerShdw>
          </a:effectLst>
          <a:scene3d>
            <a:camera prst="perspectiveLeft">
              <a:rot lat="0" lon="1200000" rev="21480000"/>
            </a:camera>
            <a:lightRig rig="threePt" dir="t"/>
          </a:scene3d>
        </p:spPr>
      </p:pic>
      <p:sp>
        <p:nvSpPr>
          <p:cNvPr id="10" name="Text Placeholder 2"/>
          <p:cNvSpPr txBox="1">
            <a:spLocks/>
          </p:cNvSpPr>
          <p:nvPr/>
        </p:nvSpPr>
        <p:spPr>
          <a:xfrm>
            <a:off x="389439" y="1689607"/>
            <a:ext cx="3161538" cy="4713287"/>
          </a:xfrm>
          <a:prstGeom prst="rect">
            <a:avLst/>
          </a:prstGeom>
        </p:spPr>
        <p:txBody>
          <a:bodyPr vert="horz" wrap="square" lIns="0" tIns="0" rIns="0" bIns="0" rtlCol="0">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3" fontAlgn="base">
              <a:lnSpc>
                <a:spcPct val="100000"/>
              </a:lnSpc>
              <a:spcBef>
                <a:spcPct val="0"/>
              </a:spcBef>
              <a:spcAft>
                <a:spcPct val="0"/>
              </a:spcAft>
              <a:buClr>
                <a:srgbClr val="002050"/>
              </a:buClr>
              <a:buFont typeface="Wingdings" pitchFamily="2" charset="2"/>
              <a:buNone/>
            </a:pPr>
            <a:r>
              <a:rPr lang="en-US" sz="2400" spc="0" dirty="0">
                <a:solidFill>
                  <a:srgbClr val="002060"/>
                </a:solidFill>
              </a:rPr>
              <a:t>Social for Sales</a:t>
            </a:r>
            <a:r>
              <a:rPr lang="en-US" sz="3600" dirty="0">
                <a:gradFill>
                  <a:gsLst>
                    <a:gs pos="0">
                      <a:srgbClr val="292929"/>
                    </a:gs>
                    <a:gs pos="86000">
                      <a:srgbClr val="292929"/>
                    </a:gs>
                  </a:gsLst>
                  <a:lin ang="5400000" scaled="0"/>
                </a:gradFill>
              </a:rPr>
              <a:t/>
            </a:r>
            <a:br>
              <a:rPr lang="en-US" sz="3600" dirty="0">
                <a:gradFill>
                  <a:gsLst>
                    <a:gs pos="0">
                      <a:srgbClr val="292929"/>
                    </a:gs>
                    <a:gs pos="86000">
                      <a:srgbClr val="292929"/>
                    </a:gs>
                  </a:gsLst>
                  <a:lin ang="5400000" scaled="0"/>
                </a:gradFill>
              </a:rPr>
            </a:br>
            <a:r>
              <a:rPr lang="en-US" sz="1600" spc="0"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rPr>
              <a:t>Watch for buying signals, monitor key developments and decision makers at your top accounts.</a:t>
            </a:r>
          </a:p>
          <a:p>
            <a:pPr marL="0" indent="0" defTabSz="914173" fontAlgn="base">
              <a:lnSpc>
                <a:spcPct val="100000"/>
              </a:lnSpc>
              <a:spcBef>
                <a:spcPct val="0"/>
              </a:spcBef>
              <a:spcAft>
                <a:spcPct val="0"/>
              </a:spcAft>
              <a:buClr>
                <a:srgbClr val="002050"/>
              </a:buClr>
              <a:buFont typeface="Wingdings" pitchFamily="2" charset="2"/>
              <a:buNone/>
            </a:pPr>
            <a:endParaRPr lang="en-US" sz="1600" dirty="0">
              <a:solidFill>
                <a:srgbClr val="292929">
                  <a:lumMod val="50000"/>
                  <a:lumOff val="50000"/>
                </a:srgb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Clr>
                <a:srgbClr val="002050"/>
              </a:buClr>
              <a:buFont typeface="Wingdings" pitchFamily="2" charset="2"/>
              <a:buNone/>
            </a:pPr>
            <a:r>
              <a:rPr lang="en-US" sz="2400" spc="0" dirty="0">
                <a:solidFill>
                  <a:srgbClr val="002060"/>
                </a:solidFill>
              </a:rPr>
              <a:t>Social for Marketing</a:t>
            </a:r>
            <a:br>
              <a:rPr lang="en-US" sz="2400" spc="0" dirty="0">
                <a:solidFill>
                  <a:srgbClr val="002060"/>
                </a:solidFill>
              </a:rPr>
            </a:br>
            <a:r>
              <a:rPr lang="en-US" sz="1600" spc="0"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rPr>
              <a:t>Manage your brand reputation, nurture influencers and measure campaign effectiveness.</a:t>
            </a:r>
          </a:p>
          <a:p>
            <a:pPr marL="0" indent="0" defTabSz="914173" fontAlgn="base">
              <a:lnSpc>
                <a:spcPct val="100000"/>
              </a:lnSpc>
              <a:spcBef>
                <a:spcPct val="0"/>
              </a:spcBef>
              <a:spcAft>
                <a:spcPct val="0"/>
              </a:spcAft>
              <a:buClr>
                <a:srgbClr val="002050"/>
              </a:buClr>
              <a:buFont typeface="Wingdings" pitchFamily="2" charset="2"/>
              <a:buNone/>
            </a:pPr>
            <a:endParaRPr lang="en-US" sz="1600" dirty="0">
              <a:solidFill>
                <a:srgbClr val="292929">
                  <a:lumMod val="50000"/>
                  <a:lumOff val="50000"/>
                </a:srgb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Clr>
                <a:srgbClr val="002050"/>
              </a:buClr>
              <a:buFont typeface="Wingdings" pitchFamily="2" charset="2"/>
              <a:buNone/>
            </a:pPr>
            <a:r>
              <a:rPr lang="en-US" sz="2400" spc="0" dirty="0">
                <a:solidFill>
                  <a:srgbClr val="002060"/>
                </a:solidFill>
              </a:rPr>
              <a:t>Social for Service</a:t>
            </a:r>
            <a:r>
              <a:rPr lang="en-US" sz="3600" dirty="0">
                <a:gradFill>
                  <a:gsLst>
                    <a:gs pos="0">
                      <a:srgbClr val="292929"/>
                    </a:gs>
                    <a:gs pos="86000">
                      <a:srgbClr val="292929"/>
                    </a:gs>
                  </a:gsLst>
                  <a:lin ang="5400000" scaled="0"/>
                </a:gradFill>
              </a:rPr>
              <a:t/>
            </a:r>
            <a:br>
              <a:rPr lang="en-US" sz="3600" dirty="0">
                <a:gradFill>
                  <a:gsLst>
                    <a:gs pos="0">
                      <a:srgbClr val="292929"/>
                    </a:gs>
                    <a:gs pos="86000">
                      <a:srgbClr val="292929"/>
                    </a:gs>
                  </a:gsLst>
                  <a:lin ang="5400000" scaled="0"/>
                </a:gradFill>
              </a:rPr>
            </a:br>
            <a:r>
              <a:rPr lang="en-US" sz="1600" spc="0" dirty="0">
                <a:solidFill>
                  <a:srgbClr val="292929">
                    <a:lumMod val="50000"/>
                    <a:lumOff val="50000"/>
                  </a:srgbClr>
                </a:solidFill>
                <a:latin typeface="Segoe UI" panose="020B0502040204020203" pitchFamily="34" charset="0"/>
                <a:ea typeface="Segoe UI" pitchFamily="34" charset="0"/>
                <a:cs typeface="Segoe UI" panose="020B0502040204020203" pitchFamily="34" charset="0"/>
              </a:rPr>
              <a:t>See how happy your customers are and create alerts to identify any customer issues and trends early on.</a:t>
            </a:r>
          </a:p>
          <a:p>
            <a:pPr marL="301625" indent="-301625" defTabSz="914400">
              <a:lnSpc>
                <a:spcPct val="100000"/>
              </a:lnSpc>
              <a:spcBef>
                <a:spcPts val="1600"/>
              </a:spcBef>
              <a:buClr>
                <a:srgbClr val="0071BC"/>
              </a:buClr>
              <a:buSzPct val="75000"/>
              <a:buFont typeface="Arial"/>
              <a:buChar char="•"/>
            </a:pPr>
            <a:endParaRPr lang="en-US" sz="1800" dirty="0">
              <a:gradFill>
                <a:gsLst>
                  <a:gs pos="0">
                    <a:srgbClr val="292929"/>
                  </a:gs>
                  <a:gs pos="86000">
                    <a:srgbClr val="292929"/>
                  </a:gs>
                </a:gsLst>
                <a:lin ang="5400000" scaled="0"/>
              </a:gradFill>
            </a:endParaRPr>
          </a:p>
          <a:p>
            <a:pPr marL="301625" indent="-301625" defTabSz="914400">
              <a:lnSpc>
                <a:spcPct val="100000"/>
              </a:lnSpc>
              <a:spcBef>
                <a:spcPts val="1600"/>
              </a:spcBef>
              <a:buClr>
                <a:srgbClr val="0071BC"/>
              </a:buClr>
              <a:buSzPct val="75000"/>
              <a:buFont typeface="Arial"/>
              <a:buChar char="•"/>
            </a:pPr>
            <a:endParaRPr lang="en-US" sz="1800" dirty="0">
              <a:gradFill>
                <a:gsLst>
                  <a:gs pos="0">
                    <a:srgbClr val="292929"/>
                  </a:gs>
                  <a:gs pos="86000">
                    <a:srgbClr val="292929"/>
                  </a:gs>
                </a:gsLst>
                <a:lin ang="5400000" scaled="0"/>
              </a:gradFill>
            </a:endParaRPr>
          </a:p>
          <a:p>
            <a:pPr marL="301625" indent="-301625" defTabSz="914400">
              <a:lnSpc>
                <a:spcPct val="100000"/>
              </a:lnSpc>
              <a:spcBef>
                <a:spcPts val="1600"/>
              </a:spcBef>
              <a:buClr>
                <a:srgbClr val="0071BC"/>
              </a:buClr>
              <a:buSzPct val="75000"/>
              <a:buFont typeface="Arial"/>
              <a:buChar char="•"/>
            </a:pPr>
            <a:endParaRPr lang="en-US" sz="1800" spc="0" dirty="0">
              <a:gradFill>
                <a:gsLst>
                  <a:gs pos="0">
                    <a:srgbClr val="292929"/>
                  </a:gs>
                  <a:gs pos="86000">
                    <a:srgbClr val="292929"/>
                  </a:gs>
                </a:gsLst>
                <a:lin ang="5400000" scaled="0"/>
              </a:gradFill>
            </a:endParaRPr>
          </a:p>
          <a:p>
            <a:pPr marL="301625" indent="-301625">
              <a:buClr>
                <a:srgbClr val="0071BC"/>
              </a:buClr>
              <a:buSzPct val="75000"/>
              <a:buFont typeface="Arial"/>
              <a:buChar char="•"/>
            </a:pPr>
            <a:endParaRPr lang="en-US" sz="2400" dirty="0">
              <a:gradFill>
                <a:gsLst>
                  <a:gs pos="0">
                    <a:srgbClr val="292929"/>
                  </a:gs>
                  <a:gs pos="86000">
                    <a:srgbClr val="292929"/>
                  </a:gs>
                </a:gsLst>
                <a:lin ang="5400000" scaled="0"/>
              </a:gradFill>
            </a:endParaRPr>
          </a:p>
          <a:p>
            <a:pPr marL="301625" indent="-301625">
              <a:buClr>
                <a:srgbClr val="0071BC"/>
              </a:buClr>
              <a:buSzPct val="75000"/>
              <a:buFont typeface="Wingdings" pitchFamily="2" charset="2"/>
              <a:buNone/>
            </a:pPr>
            <a:endParaRPr lang="en-US" sz="2400" dirty="0">
              <a:gradFill>
                <a:gsLst>
                  <a:gs pos="0">
                    <a:srgbClr val="292929"/>
                  </a:gs>
                  <a:gs pos="86000">
                    <a:srgbClr val="292929"/>
                  </a:gs>
                </a:gsLst>
                <a:lin ang="5400000" scaled="0"/>
              </a:gradFill>
            </a:endParaRPr>
          </a:p>
        </p:txBody>
      </p:sp>
      <p:sp>
        <p:nvSpPr>
          <p:cNvPr id="8" name="Title 7"/>
          <p:cNvSpPr>
            <a:spLocks noGrp="1"/>
          </p:cNvSpPr>
          <p:nvPr>
            <p:ph type="title"/>
          </p:nvPr>
        </p:nvSpPr>
        <p:spPr>
          <a:xfrm>
            <a:off x="389439" y="228614"/>
            <a:ext cx="8363938" cy="609398"/>
          </a:xfrm>
        </p:spPr>
        <p:txBody>
          <a:bodyPr>
            <a:normAutofit fontScale="90000"/>
          </a:bodyPr>
          <a:lstStyle/>
          <a:p>
            <a:pPr lvl="0">
              <a:defRPr/>
            </a:pPr>
            <a:r>
              <a:rPr lang="en-US" dirty="0">
                <a:solidFill>
                  <a:srgbClr val="292929"/>
                </a:solidFill>
              </a:rPr>
              <a:t>Social CRM</a:t>
            </a:r>
          </a:p>
        </p:txBody>
      </p:sp>
    </p:spTree>
    <p:extLst>
      <p:ext uri="{BB962C8B-B14F-4D97-AF65-F5344CB8AC3E}">
        <p14:creationId xmlns:p14="http://schemas.microsoft.com/office/powerpoint/2010/main" val="195724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Microsoft AX Dynamics- </a:t>
            </a:r>
            <a:r>
              <a:rPr lang="lt-LT" dirty="0" smtClean="0"/>
              <a:t/>
            </a:r>
            <a:br>
              <a:rPr lang="lt-LT" dirty="0" smtClean="0"/>
            </a:br>
            <a:r>
              <a:rPr lang="en-GB" dirty="0" smtClean="0"/>
              <a:t>marketing module</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8229600" cy="421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32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ERP </a:t>
            </a:r>
            <a:r>
              <a:rPr lang="en-GB" dirty="0" smtClean="0"/>
              <a:t>in cloud</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01370"/>
            <a:ext cx="8229600" cy="412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02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Industry trends for ERP (MS case)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17689"/>
            <a:ext cx="8229600" cy="409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09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MS key points for marketing applications</a:t>
            </a:r>
            <a:endParaRPr lang="en-GB" dirty="0"/>
          </a:p>
        </p:txBody>
      </p:sp>
      <p:sp>
        <p:nvSpPr>
          <p:cNvPr id="3" name="Content Placeholder 2"/>
          <p:cNvSpPr>
            <a:spLocks noGrp="1"/>
          </p:cNvSpPr>
          <p:nvPr>
            <p:ph idx="1"/>
          </p:nvPr>
        </p:nvSpPr>
        <p:spPr/>
        <p:txBody>
          <a:bodyPr>
            <a:normAutofit fontScale="55000" lnSpcReduction="20000"/>
          </a:bodyPr>
          <a:lstStyle/>
          <a:p>
            <a:pPr marL="0" indent="0">
              <a:spcBef>
                <a:spcPts val="0"/>
              </a:spcBef>
              <a:buNone/>
              <a:defRPr/>
            </a:pPr>
            <a:r>
              <a:rPr lang="en-US" dirty="0">
                <a:latin typeface="Segoe UI Light" panose="020B0502040204020203" pitchFamily="34" charset="0"/>
                <a:cs typeface="Segoe UI Light" panose="020B0502040204020203" pitchFamily="34" charset="0"/>
              </a:rPr>
              <a:t>Marketing today starts at creating amazing brand experiences. This starts with the customer journey. Marketers have to deliver an engaging customer experience that is consistent, personalized and relevant across all channels. At the same time, marketers have to show impact on the business. They have to have an understanding how they contribute to revenue and pipeline, and they have to be able to provide detailed analytics of that contribution.</a:t>
            </a:r>
            <a:endParaRPr lang="en-US" b="1" dirty="0"/>
          </a:p>
          <a:p>
            <a:endParaRPr lang="en-US" b="1" dirty="0"/>
          </a:p>
          <a:p>
            <a:pPr marL="0" indent="0">
              <a:spcBef>
                <a:spcPts val="0"/>
              </a:spcBef>
              <a:buNone/>
              <a:defRPr/>
            </a:pPr>
            <a:r>
              <a:rPr lang="en-US" b="1" dirty="0"/>
              <a:t>TALKING POINTS</a:t>
            </a:r>
            <a:r>
              <a:rPr lang="en-US" dirty="0"/>
              <a:t>: </a:t>
            </a:r>
          </a:p>
          <a:p>
            <a:pPr marL="171450" indent="-171450" defTabSz="942103">
              <a:defRPr/>
            </a:pPr>
            <a:r>
              <a:rPr lang="en-US" dirty="0">
                <a:latin typeface="Segoe UI Light" panose="020B0502040204020203" pitchFamily="34" charset="0"/>
                <a:cs typeface="Segoe UI Light" panose="020B0502040204020203" pitchFamily="34" charset="0"/>
              </a:rPr>
              <a:t>The most progressive companies focus on the customer journey AND embed analytics in their day-to-day operations to understand where and how marketing investments pay off</a:t>
            </a:r>
          </a:p>
          <a:p>
            <a:pPr marL="171450" indent="-171450" defTabSz="942103">
              <a:defRPr/>
            </a:pPr>
            <a:r>
              <a:rPr lang="en-US" dirty="0">
                <a:latin typeface="Segoe UI Light" panose="020B0502040204020203" pitchFamily="34" charset="0"/>
                <a:cs typeface="Segoe UI Light" panose="020B0502040204020203" pitchFamily="34" charset="0"/>
              </a:rPr>
              <a:t>They plan and track all marketing assets and marketing programs and use customer insights to continuously improve their programs and to collaborate with sales.</a:t>
            </a:r>
          </a:p>
          <a:p>
            <a:pPr marL="171450" indent="-171450" defTabSz="942103">
              <a:defRPr/>
            </a:pPr>
            <a:r>
              <a:rPr lang="en-US" dirty="0">
                <a:latin typeface="Segoe UI Light" panose="020B0502040204020203" pitchFamily="34" charset="0"/>
                <a:cs typeface="Segoe UI Light" panose="020B0502040204020203" pitchFamily="34" charset="0"/>
              </a:rPr>
              <a:t>Marketing is a data-driven science</a:t>
            </a:r>
          </a:p>
          <a:p>
            <a:pPr marL="171450" indent="-171450" defTabSz="942103">
              <a:defRPr/>
            </a:pPr>
            <a:r>
              <a:rPr lang="en-US" dirty="0">
                <a:latin typeface="Segoe UI Light" panose="020B0502040204020203" pitchFamily="34" charset="0"/>
                <a:cs typeface="Segoe UI Light" panose="020B0502040204020203" pitchFamily="34" charset="0"/>
              </a:rPr>
              <a:t>Marketing is about using data to target audiences and create value. It’s about adding business </a:t>
            </a:r>
            <a:r>
              <a:rPr lang="en-US" dirty="0" smtClean="0">
                <a:latin typeface="Segoe UI Light" panose="020B0502040204020203" pitchFamily="34" charset="0"/>
                <a:cs typeface="Segoe UI Light" panose="020B0502040204020203" pitchFamily="34" charset="0"/>
              </a:rPr>
              <a:t>value</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5339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MS key points for marketing applications</a:t>
            </a:r>
            <a:endParaRPr lang="en-GB" dirty="0"/>
          </a:p>
        </p:txBody>
      </p:sp>
      <p:sp>
        <p:nvSpPr>
          <p:cNvPr id="3" name="Content Placeholder 2"/>
          <p:cNvSpPr>
            <a:spLocks noGrp="1"/>
          </p:cNvSpPr>
          <p:nvPr>
            <p:ph idx="1"/>
          </p:nvPr>
        </p:nvSpPr>
        <p:spPr>
          <a:xfrm>
            <a:off x="457200" y="1600200"/>
            <a:ext cx="8507288" cy="4525963"/>
          </a:xfrm>
        </p:spPr>
        <p:txBody>
          <a:bodyPr>
            <a:noAutofit/>
          </a:bodyPr>
          <a:lstStyle/>
          <a:p>
            <a:pPr marL="0" lvl="0" indent="0">
              <a:buNone/>
            </a:pPr>
            <a:r>
              <a:rPr lang="en-US" sz="1400" b="1" baseline="0" dirty="0" smtClean="0"/>
              <a:t>KEY TAKEAWAY</a:t>
            </a:r>
          </a:p>
          <a:p>
            <a:pPr marL="0" lvl="0" indent="0">
              <a:buNone/>
            </a:pPr>
            <a:r>
              <a:rPr lang="en-US" sz="1400" b="0" baseline="0" dirty="0" smtClean="0"/>
              <a:t>What does that mean? It means ENGAGING CUSTOMERS in a consistent way across channels to create amazing customer experiences. It means aligning marketing and sales to BUILD a better PIPELINE. And it means tracking your Marketing ROI to DEMONSTRATE IMPACT.</a:t>
            </a:r>
          </a:p>
          <a:p>
            <a:pPr marL="0" lvl="0" indent="0">
              <a:spcBef>
                <a:spcPts val="0"/>
              </a:spcBef>
              <a:buNone/>
              <a:defRPr/>
            </a:pPr>
            <a:endParaRPr lang="en-US" sz="1400" b="1" dirty="0"/>
          </a:p>
          <a:p>
            <a:pPr marL="0" lvl="0" indent="0">
              <a:spcBef>
                <a:spcPts val="0"/>
              </a:spcBef>
              <a:buNone/>
              <a:defRPr/>
            </a:pPr>
            <a:r>
              <a:rPr lang="en-US" sz="1400" b="1" dirty="0"/>
              <a:t>TALKING POINTS</a:t>
            </a:r>
          </a:p>
          <a:p>
            <a:pPr marL="173079" indent="-173079">
              <a:spcBef>
                <a:spcPts val="0"/>
              </a:spcBef>
              <a:defRPr/>
            </a:pPr>
            <a:r>
              <a:rPr lang="en-US" sz="1400" i="1" dirty="0"/>
              <a:t>You need to align the brand experience with the customer experience, and align your team around a single message. </a:t>
            </a:r>
          </a:p>
          <a:p>
            <a:pPr marL="171450" indent="-171450"/>
            <a:r>
              <a:rPr lang="en-US" sz="1400" i="1" dirty="0" smtClean="0"/>
              <a:t>You need to engage with</a:t>
            </a:r>
            <a:r>
              <a:rPr lang="en-US" sz="1400" i="1" baseline="0" dirty="0" smtClean="0"/>
              <a:t> customers, in the way that they want, at the time they want, with the content they need in order to drive conversion and revenue. </a:t>
            </a:r>
          </a:p>
          <a:p>
            <a:pPr marL="171450" indent="-171450"/>
            <a:r>
              <a:rPr lang="en-US" sz="1400" i="1" baseline="0" dirty="0" smtClean="0"/>
              <a:t>You need to be able to track your investments across channels and show your impact. </a:t>
            </a:r>
            <a:endParaRPr lang="en-US" sz="1400" dirty="0" smtClean="0"/>
          </a:p>
          <a:p>
            <a:pPr marL="0" lvl="0" indent="0">
              <a:buNone/>
            </a:pPr>
            <a:endParaRPr lang="en-US" sz="1400" b="0" baseline="0" dirty="0" smtClean="0"/>
          </a:p>
          <a:p>
            <a:pPr marL="0" lvl="0" indent="0">
              <a:buNone/>
            </a:pPr>
            <a:r>
              <a:rPr lang="en-US" sz="1400" b="1" baseline="0" dirty="0" smtClean="0"/>
              <a:t>METRICS</a:t>
            </a:r>
            <a:endParaRPr lang="en-US" sz="1400" b="1" dirty="0" smtClean="0"/>
          </a:p>
          <a:p>
            <a:pPr marL="0" lvl="0" indent="0">
              <a:buNone/>
            </a:pPr>
            <a:r>
              <a:rPr lang="en-US" sz="1400" dirty="0" smtClean="0">
                <a:solidFill>
                  <a:srgbClr val="292929"/>
                </a:solidFill>
                <a:ea typeface="Segoe UI" pitchFamily="34" charset="0"/>
                <a:cs typeface="Segoe UI" pitchFamily="34" charset="0"/>
              </a:rPr>
              <a:t>Just</a:t>
            </a:r>
            <a:r>
              <a:rPr lang="en-US" sz="1400" baseline="0" dirty="0" smtClean="0">
                <a:solidFill>
                  <a:srgbClr val="292929"/>
                </a:solidFill>
                <a:ea typeface="Segoe UI" pitchFamily="34" charset="0"/>
                <a:cs typeface="Segoe UI" pitchFamily="34" charset="0"/>
              </a:rPr>
              <a:t> to highlight a few metrics, it means an:</a:t>
            </a:r>
            <a:endParaRPr lang="en-US" sz="1400" dirty="0" smtClean="0">
              <a:solidFill>
                <a:srgbClr val="292929"/>
              </a:solidFill>
              <a:ea typeface="Segoe UI" pitchFamily="34" charset="0"/>
              <a:cs typeface="Segoe UI" pitchFamily="34" charset="0"/>
            </a:endParaRPr>
          </a:p>
          <a:p>
            <a:pPr marL="171450" lvl="0" indent="-171450"/>
            <a:r>
              <a:rPr lang="en-US" sz="1400" dirty="0" smtClean="0">
                <a:solidFill>
                  <a:srgbClr val="292929"/>
                </a:solidFill>
                <a:ea typeface="Segoe UI" pitchFamily="34" charset="0"/>
                <a:cs typeface="Segoe UI" pitchFamily="34" charset="0"/>
              </a:rPr>
              <a:t>Increase qualified leads</a:t>
            </a:r>
          </a:p>
          <a:p>
            <a:pPr marL="171450" lvl="0" indent="-171450"/>
            <a:r>
              <a:rPr lang="en-US" sz="1400" dirty="0" smtClean="0">
                <a:solidFill>
                  <a:srgbClr val="292929"/>
                </a:solidFill>
                <a:ea typeface="Segoe UI" pitchFamily="34" charset="0"/>
                <a:cs typeface="Segoe UI" pitchFamily="34" charset="0"/>
              </a:rPr>
              <a:t>Increase conversion rates</a:t>
            </a:r>
          </a:p>
          <a:p>
            <a:pPr marL="171450" lvl="0" indent="-171450"/>
            <a:r>
              <a:rPr lang="en-US" sz="1400" dirty="0" smtClean="0">
                <a:solidFill>
                  <a:srgbClr val="292929"/>
                </a:solidFill>
                <a:ea typeface="Segoe UI" pitchFamily="34" charset="0"/>
                <a:cs typeface="Segoe UI" pitchFamily="34" charset="0"/>
              </a:rPr>
              <a:t>Decrease time-to-market</a:t>
            </a:r>
          </a:p>
          <a:p>
            <a:pPr marL="171450" lvl="0" indent="-171450"/>
            <a:r>
              <a:rPr lang="en-US" sz="1400" dirty="0" smtClean="0">
                <a:solidFill>
                  <a:srgbClr val="292929"/>
                </a:solidFill>
                <a:ea typeface="Segoe UI" pitchFamily="34" charset="0"/>
                <a:cs typeface="Segoe UI" pitchFamily="34" charset="0"/>
              </a:rPr>
              <a:t>Prove ROMI</a:t>
            </a:r>
          </a:p>
          <a:p>
            <a:pPr marL="171450" indent="-171450"/>
            <a:r>
              <a:rPr lang="en-US" sz="1400" dirty="0" smtClean="0"/>
              <a:t>We all know marketers aren’t paid to plan – they’re paid to execute. With Dynamics Marketing, the plan </a:t>
            </a:r>
            <a:r>
              <a:rPr lang="en-US" sz="1400" i="1" dirty="0" smtClean="0"/>
              <a:t>is </a:t>
            </a:r>
            <a:r>
              <a:rPr lang="en-US" sz="1400" dirty="0" smtClean="0"/>
              <a:t>the campaign, allowing marketers to get all of the benefits of using a planning solution without wasting any time in the planning process. That means you can spend more time on the work that you love, and less time project managing.</a:t>
            </a:r>
            <a:endParaRPr lang="en-GB" sz="1400" dirty="0"/>
          </a:p>
        </p:txBody>
      </p:sp>
    </p:spTree>
    <p:extLst>
      <p:ext uri="{BB962C8B-B14F-4D97-AF65-F5344CB8AC3E}">
        <p14:creationId xmlns:p14="http://schemas.microsoft.com/office/powerpoint/2010/main" val="203775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 newest modules for marketing</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975" y="1885156"/>
            <a:ext cx="5734050" cy="39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67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178" y="585529"/>
            <a:ext cx="5298005" cy="6190647"/>
          </a:xfrm>
          <a:prstGeom prst="rect">
            <a:avLst/>
          </a:prstGeom>
        </p:spPr>
      </p:pic>
      <p:sp>
        <p:nvSpPr>
          <p:cNvPr id="10" name="Text Placeholder 2"/>
          <p:cNvSpPr txBox="1">
            <a:spLocks/>
          </p:cNvSpPr>
          <p:nvPr/>
        </p:nvSpPr>
        <p:spPr>
          <a:xfrm>
            <a:off x="389439" y="1689607"/>
            <a:ext cx="3158132" cy="4713287"/>
          </a:xfrm>
          <a:prstGeom prst="rect">
            <a:avLst/>
          </a:prstGeom>
          <a:effectLst>
            <a:outerShdw blurRad="76200" dist="38100" dir="18900000" sx="102000" sy="102000" algn="bl" rotWithShape="0">
              <a:schemeClr val="bg2">
                <a:lumMod val="50000"/>
                <a:alpha val="30000"/>
              </a:schemeClr>
            </a:outerShdw>
          </a:effectLst>
        </p:spPr>
        <p:txBody>
          <a:bodyPr vert="horz" wrap="square" lIns="0" tIns="0" rIns="0" bIns="0" rtlCol="0">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3" fontAlgn="base">
              <a:lnSpc>
                <a:spcPct val="100000"/>
              </a:lnSpc>
              <a:spcBef>
                <a:spcPct val="0"/>
              </a:spcBef>
              <a:spcAft>
                <a:spcPct val="0"/>
              </a:spcAft>
              <a:buNone/>
            </a:pPr>
            <a:r>
              <a:rPr lang="en-US" sz="2400" spc="0" dirty="0" smtClean="0">
                <a:solidFill>
                  <a:srgbClr val="002060"/>
                </a:solidFill>
              </a:rPr>
              <a:t>Marketing </a:t>
            </a:r>
            <a:r>
              <a:rPr lang="en-US" sz="2400" spc="0" dirty="0">
                <a:solidFill>
                  <a:srgbClr val="002060"/>
                </a:solidFill>
              </a:rPr>
              <a:t>calendar</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Align teams &amp; plan around an integrated calendar for increased transparency &amp;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collaboration</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Budgeting</a:t>
            </a: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 </a:t>
            </a:r>
            <a:r>
              <a:rPr lang="en-US" sz="2400" spc="0" dirty="0">
                <a:solidFill>
                  <a:srgbClr val="002060"/>
                </a:solidFill>
              </a:rPr>
              <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Plan &amp; manage marketing budget &amp; spend across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channels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Marketing workflow</a:t>
            </a: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
            </a:r>
            <a:b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Integrate extended marketing teams with automated processes &amp;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approvals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Digital asset management</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Centrally manage digital assets with a powerful repository tied to campaigns &amp; calendar</a:t>
            </a:r>
          </a:p>
          <a:p>
            <a:pPr marL="301625" indent="-301625" defTabSz="914400">
              <a:lnSpc>
                <a:spcPct val="100000"/>
              </a:lnSpc>
              <a:spcBef>
                <a:spcPts val="1600"/>
              </a:spcBef>
              <a:buClr>
                <a:srgbClr val="0071BC"/>
              </a:buClr>
              <a:buSzPct val="75000"/>
              <a:buFont typeface="Arial"/>
              <a:buChar char="•"/>
            </a:pPr>
            <a:endParaRPr lang="en-US" sz="1800" dirty="0"/>
          </a:p>
          <a:p>
            <a:pPr marL="301625" indent="-301625" defTabSz="914400">
              <a:lnSpc>
                <a:spcPct val="100000"/>
              </a:lnSpc>
              <a:spcBef>
                <a:spcPts val="1600"/>
              </a:spcBef>
              <a:buClr>
                <a:srgbClr val="0071BC"/>
              </a:buClr>
              <a:buSzPct val="75000"/>
              <a:buFont typeface="Arial"/>
              <a:buChar char="•"/>
            </a:pPr>
            <a:endParaRPr lang="en-US" sz="1800" dirty="0"/>
          </a:p>
          <a:p>
            <a:pPr marL="301625" lvl="0" indent="-301625" defTabSz="914400">
              <a:lnSpc>
                <a:spcPct val="100000"/>
              </a:lnSpc>
              <a:spcBef>
                <a:spcPts val="1600"/>
              </a:spcBef>
              <a:buClr>
                <a:srgbClr val="0071BC"/>
              </a:buClr>
              <a:buSzPct val="75000"/>
              <a:buFont typeface="Arial"/>
              <a:buChar char="•"/>
            </a:pPr>
            <a:endParaRPr lang="en-US" sz="1800" spc="0" dirty="0">
              <a:gradFill>
                <a:gsLst>
                  <a:gs pos="0">
                    <a:srgbClr val="292929"/>
                  </a:gs>
                  <a:gs pos="86000">
                    <a:srgbClr val="292929"/>
                  </a:gs>
                </a:gsLst>
                <a:lin ang="5400000" scaled="0"/>
              </a:gradFill>
            </a:endParaRPr>
          </a:p>
          <a:p>
            <a:pPr marL="301625" indent="-301625">
              <a:buClr>
                <a:srgbClr val="0071BC"/>
              </a:buClr>
              <a:buSzPct val="75000"/>
              <a:buFont typeface="Arial"/>
              <a:buChar char="•"/>
            </a:pPr>
            <a:endParaRPr lang="en-US" sz="2400" dirty="0">
              <a:gradFill>
                <a:gsLst>
                  <a:gs pos="0">
                    <a:srgbClr val="292929"/>
                  </a:gs>
                  <a:gs pos="86000">
                    <a:srgbClr val="292929"/>
                  </a:gs>
                </a:gsLst>
                <a:lin ang="5400000" scaled="0"/>
              </a:gradFill>
            </a:endParaRPr>
          </a:p>
          <a:p>
            <a:pPr marL="301625" indent="-301625">
              <a:buClr>
                <a:srgbClr val="0071BC"/>
              </a:buClr>
              <a:buSzPct val="75000"/>
              <a:buNone/>
            </a:pPr>
            <a:endParaRPr lang="en-US" sz="2400" dirty="0">
              <a:gradFill>
                <a:gsLst>
                  <a:gs pos="0">
                    <a:srgbClr val="292929"/>
                  </a:gs>
                  <a:gs pos="86000">
                    <a:srgbClr val="292929"/>
                  </a:gs>
                </a:gsLst>
                <a:lin ang="5400000" scaled="0"/>
              </a:gradFill>
            </a:endParaRPr>
          </a:p>
        </p:txBody>
      </p:sp>
      <p:sp>
        <p:nvSpPr>
          <p:cNvPr id="8" name="Title 7"/>
          <p:cNvSpPr>
            <a:spLocks noGrp="1"/>
          </p:cNvSpPr>
          <p:nvPr>
            <p:ph type="title"/>
          </p:nvPr>
        </p:nvSpPr>
        <p:spPr>
          <a:xfrm>
            <a:off x="389440" y="228614"/>
            <a:ext cx="6468561" cy="609398"/>
          </a:xfrm>
        </p:spPr>
        <p:txBody>
          <a:bodyPr>
            <a:normAutofit fontScale="90000"/>
          </a:bodyPr>
          <a:lstStyle/>
          <a:p>
            <a:r>
              <a:rPr lang="en-US" dirty="0">
                <a:cs typeface="Segoe UI Light"/>
              </a:rPr>
              <a:t>Marketing resource </a:t>
            </a:r>
            <a:r>
              <a:rPr lang="en-US" dirty="0" smtClean="0">
                <a:cs typeface="Segoe UI Light"/>
              </a:rPr>
              <a:t>management</a:t>
            </a:r>
            <a:endParaRPr lang="en-US" sz="3200" dirty="0">
              <a:cs typeface="Segoe UI Light"/>
            </a:endParaRPr>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r="5394"/>
          <a:stretch/>
        </p:blipFill>
        <p:spPr>
          <a:xfrm>
            <a:off x="4562961" y="1615250"/>
            <a:ext cx="3527972" cy="3125716"/>
          </a:xfrm>
          <a:prstGeom prst="rect">
            <a:avLst/>
          </a:prstGeom>
          <a:effectLst>
            <a:innerShdw blurRad="444500">
              <a:prstClr val="black">
                <a:alpha val="31000"/>
              </a:prstClr>
            </a:innerShdw>
          </a:effectLst>
          <a:scene3d>
            <a:camera prst="perspectiveLeft"/>
            <a:lightRig rig="threePt" dir="t"/>
          </a:scene3d>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8363" r="51154" b="44441"/>
          <a:stretch/>
        </p:blipFill>
        <p:spPr>
          <a:xfrm>
            <a:off x="6834989" y="1261166"/>
            <a:ext cx="2156909" cy="1549779"/>
          </a:xfrm>
          <a:prstGeom prst="rect">
            <a:avLst/>
          </a:prstGeom>
          <a:effectLst>
            <a:outerShdw blurRad="76200" dist="38100" dir="8100000" sx="103000" sy="103000" algn="tr" rotWithShape="0">
              <a:schemeClr val="bg2">
                <a:lumMod val="50000"/>
                <a:alpha val="30000"/>
              </a:schemeClr>
            </a:outerShdw>
          </a:effectLst>
          <a:scene3d>
            <a:camera prst="perspectiveLeft">
              <a:rot lat="0" lon="1200000" rev="60000"/>
            </a:camera>
            <a:lightRig rig="threePt" dir="t"/>
          </a:scene3d>
        </p:spPr>
      </p:pic>
      <p:grpSp>
        <p:nvGrpSpPr>
          <p:cNvPr id="3" name="Group 2"/>
          <p:cNvGrpSpPr/>
          <p:nvPr/>
        </p:nvGrpSpPr>
        <p:grpSpPr>
          <a:xfrm>
            <a:off x="3957481" y="3502159"/>
            <a:ext cx="2205396" cy="1592892"/>
            <a:chOff x="4868113" y="3347209"/>
            <a:chExt cx="2940528" cy="1592892"/>
          </a:xfrm>
          <a:scene3d>
            <a:camera prst="perspectiveLeft">
              <a:rot lat="298856" lon="1173787" rev="21598858"/>
            </a:camera>
            <a:lightRig rig="threePt" dir="t"/>
          </a:scene3d>
        </p:grpSpPr>
        <p:sp>
          <p:nvSpPr>
            <p:cNvPr id="13" name="Rectangle 12"/>
            <p:cNvSpPr/>
            <p:nvPr/>
          </p:nvSpPr>
          <p:spPr bwMode="auto">
            <a:xfrm>
              <a:off x="4868113" y="3347209"/>
              <a:ext cx="2940528" cy="1592892"/>
            </a:xfrm>
            <a:prstGeom prst="rect">
              <a:avLst/>
            </a:prstGeom>
            <a:solidFill>
              <a:schemeClr val="bg1"/>
            </a:solidFill>
            <a:ln>
              <a:solidFill>
                <a:schemeClr val="bg1"/>
              </a:solidFill>
            </a:ln>
            <a:effectLst>
              <a:outerShdw blurRad="50800" dist="38100" dir="18900000" sx="102000" sy="102000" algn="bl" rotWithShape="0">
                <a:schemeClr val="bg2">
                  <a:lumMod val="50000"/>
                  <a:alpha val="3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7248" t="18763" r="81123" b="61445"/>
            <a:stretch/>
          </p:blipFill>
          <p:spPr>
            <a:xfrm>
              <a:off x="4875701" y="3535470"/>
              <a:ext cx="1047208" cy="1012957"/>
            </a:xfrm>
            <a:prstGeom prst="rect">
              <a:avLst/>
            </a:prstGeom>
            <a:effectLst/>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2604" t="39466" r="76553" b="45749"/>
            <a:stretch/>
          </p:blipFill>
          <p:spPr>
            <a:xfrm>
              <a:off x="5890722" y="3690225"/>
              <a:ext cx="1876865" cy="756648"/>
            </a:xfrm>
            <a:prstGeom prst="rect">
              <a:avLst/>
            </a:prstGeom>
            <a:effectLst/>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l="23723" t="16672" r="44233" b="76592"/>
            <a:stretch/>
          </p:blipFill>
          <p:spPr>
            <a:xfrm>
              <a:off x="4906055" y="4559318"/>
              <a:ext cx="2885596" cy="344754"/>
            </a:xfrm>
            <a:prstGeom prst="rect">
              <a:avLst/>
            </a:prstGeom>
            <a:effectLst/>
          </p:spPr>
        </p:pic>
        <p:sp>
          <p:nvSpPr>
            <p:cNvPr id="23" name="TextBox 22"/>
            <p:cNvSpPr txBox="1"/>
            <p:nvPr/>
          </p:nvSpPr>
          <p:spPr>
            <a:xfrm>
              <a:off x="4966761" y="3409804"/>
              <a:ext cx="2276265" cy="138499"/>
            </a:xfrm>
            <a:prstGeom prst="rect">
              <a:avLst/>
            </a:prstGeom>
            <a:effectLst>
              <a:outerShdw blurRad="76200" dist="38100" dir="18900000" sx="102000" sy="102000" algn="bl" rotWithShape="0">
                <a:schemeClr val="bg2">
                  <a:lumMod val="50000"/>
                  <a:alpha val="30000"/>
                </a:schemeClr>
              </a:outerShdw>
            </a:effectLst>
          </p:spPr>
          <p:txBody>
            <a:bodyPr wrap="none" lIns="0" tIns="0" rIns="0" bIns="0" rtlCol="0">
              <a:spAutoFit/>
            </a:bodyPr>
            <a:lstStyle/>
            <a:p>
              <a:r>
                <a:rPr lang="en-US" sz="900" dirty="0" smtClean="0">
                  <a:gradFill>
                    <a:gsLst>
                      <a:gs pos="0">
                        <a:schemeClr val="tx1"/>
                      </a:gs>
                      <a:gs pos="86000">
                        <a:schemeClr val="tx1"/>
                      </a:gs>
                    </a:gsLst>
                    <a:lin ang="5400000" scaled="0"/>
                  </a:gradFill>
                  <a:latin typeface="Segoe UI" panose="020B0502040204020203" pitchFamily="34" charset="0"/>
                  <a:cs typeface="Segoe UI" panose="020B0502040204020203" pitchFamily="34" charset="0"/>
                </a:rPr>
                <a:t>Budget Usage (last three months)</a:t>
              </a:r>
            </a:p>
          </p:txBody>
        </p:sp>
      </p:grpSp>
      <p:pic>
        <p:nvPicPr>
          <p:cNvPr id="24" name="Picture 23"/>
          <p:cNvPicPr>
            <a:picLocks noChangeAspect="1"/>
          </p:cNvPicPr>
          <p:nvPr/>
        </p:nvPicPr>
        <p:blipFill rotWithShape="1">
          <a:blip r:embed="rId7">
            <a:extLst>
              <a:ext uri="{28A0092B-C50C-407E-A947-70E740481C1C}">
                <a14:useLocalDpi xmlns:a14="http://schemas.microsoft.com/office/drawing/2010/main" val="0"/>
              </a:ext>
            </a:extLst>
          </a:blip>
          <a:srcRect l="58470" t="32898" r="7581" b="40022"/>
          <a:stretch/>
        </p:blipFill>
        <p:spPr>
          <a:xfrm>
            <a:off x="6753659" y="3772949"/>
            <a:ext cx="2231244" cy="1322102"/>
          </a:xfrm>
          <a:prstGeom prst="rect">
            <a:avLst/>
          </a:prstGeom>
          <a:effectLst>
            <a:outerShdw blurRad="76200" dist="38100" dir="16800000" sx="103000" sy="103000" algn="br" rotWithShape="0">
              <a:schemeClr val="bg2">
                <a:lumMod val="50000"/>
                <a:alpha val="30000"/>
              </a:schemeClr>
            </a:outerShdw>
          </a:effectLst>
          <a:scene3d>
            <a:camera prst="perspectiveLeft">
              <a:rot lat="0" lon="1200000" rev="21540000"/>
            </a:camera>
            <a:lightRig rig="threePt" dir="t"/>
          </a:scene3d>
        </p:spPr>
      </p:pic>
    </p:spTree>
    <p:extLst>
      <p:ext uri="{BB962C8B-B14F-4D97-AF65-F5344CB8AC3E}">
        <p14:creationId xmlns:p14="http://schemas.microsoft.com/office/powerpoint/2010/main" val="197206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178" y="585529"/>
            <a:ext cx="5298005" cy="6190647"/>
          </a:xfrm>
          <a:prstGeom prst="rect">
            <a:avLst/>
          </a:prstGeom>
        </p:spPr>
      </p:pic>
      <p:sp>
        <p:nvSpPr>
          <p:cNvPr id="10" name="Text Placeholder 2"/>
          <p:cNvSpPr txBox="1">
            <a:spLocks/>
          </p:cNvSpPr>
          <p:nvPr/>
        </p:nvSpPr>
        <p:spPr>
          <a:xfrm>
            <a:off x="389438" y="1689607"/>
            <a:ext cx="3161538" cy="4713287"/>
          </a:xfrm>
          <a:prstGeom prst="rect">
            <a:avLst/>
          </a:prstGeom>
        </p:spPr>
        <p:txBody>
          <a:bodyPr vert="horz" wrap="square" lIns="0" tIns="0" rIns="0" bIns="0" rtlCol="0">
            <a:noAutofit/>
          </a:bodyPr>
          <a:lst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3" fontAlgn="base">
              <a:lnSpc>
                <a:spcPct val="100000"/>
              </a:lnSpc>
              <a:spcBef>
                <a:spcPct val="0"/>
              </a:spcBef>
              <a:spcAft>
                <a:spcPct val="0"/>
              </a:spcAft>
              <a:buNone/>
            </a:pPr>
            <a:r>
              <a:rPr lang="en-US" sz="2400" spc="0" dirty="0" smtClean="0">
                <a:solidFill>
                  <a:srgbClr val="002060"/>
                </a:solidFill>
              </a:rPr>
              <a:t>Campaign </a:t>
            </a:r>
            <a:r>
              <a:rPr lang="en-US" sz="2400" spc="0" dirty="0">
                <a:solidFill>
                  <a:srgbClr val="002060"/>
                </a:solidFill>
              </a:rPr>
              <a:t>design</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Easily manage campaigns with drag &amp; drop design across email, digital, social &amp; traditional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channels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Personalized engagement </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Deliver one-to-one engagement with segmentation &amp; targeting based on behavior &amp;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demographics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Email marketing </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Easily design, test &amp; launch contextual, personalized email marketing </a:t>
            </a:r>
            <a:r>
              <a:rPr lang="en-US" sz="16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campaigns</a:t>
            </a:r>
          </a:p>
          <a:p>
            <a:pPr marL="0" indent="0" defTabSz="914173" fontAlgn="base">
              <a:lnSpc>
                <a:spcPct val="100000"/>
              </a:lnSpc>
              <a:spcBef>
                <a:spcPct val="0"/>
              </a:spcBef>
              <a:spcAft>
                <a:spcPct val="0"/>
              </a:spcAft>
              <a:buNone/>
            </a:pPr>
            <a:endPar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defTabSz="914173" fontAlgn="base">
              <a:lnSpc>
                <a:spcPct val="100000"/>
              </a:lnSpc>
              <a:spcBef>
                <a:spcPct val="0"/>
              </a:spcBef>
              <a:spcAft>
                <a:spcPct val="0"/>
              </a:spcAft>
              <a:buNone/>
            </a:pPr>
            <a:r>
              <a:rPr lang="en-US" sz="2400" spc="0" dirty="0">
                <a:solidFill>
                  <a:srgbClr val="002060"/>
                </a:solidFill>
              </a:rPr>
              <a:t>A/B </a:t>
            </a:r>
            <a:r>
              <a:rPr lang="en-US" sz="2400" spc="0" dirty="0" smtClean="0">
                <a:solidFill>
                  <a:srgbClr val="002060"/>
                </a:solidFill>
              </a:rPr>
              <a:t>testing</a:t>
            </a:r>
            <a:r>
              <a:rPr lang="en-US" sz="2400" spc="0" dirty="0">
                <a:solidFill>
                  <a:srgbClr val="002060"/>
                </a:solidFill>
              </a:rPr>
              <a:t/>
            </a:r>
            <a:br>
              <a:rPr lang="en-US" sz="2400" spc="0" dirty="0">
                <a:solidFill>
                  <a:srgbClr val="002060"/>
                </a:solidFill>
              </a:rPr>
            </a:br>
            <a:r>
              <a:rPr lang="en-US" sz="16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Test marketing messaging &amp; offers to optimize campaign performance </a:t>
            </a:r>
          </a:p>
          <a:p>
            <a:pPr marL="301625" indent="-301625" defTabSz="914400">
              <a:lnSpc>
                <a:spcPct val="100000"/>
              </a:lnSpc>
              <a:spcBef>
                <a:spcPts val="1600"/>
              </a:spcBef>
              <a:buClr>
                <a:srgbClr val="0071BC"/>
              </a:buClr>
              <a:buSzPct val="75000"/>
              <a:buFont typeface="Arial"/>
              <a:buChar char="•"/>
            </a:pPr>
            <a:endParaRPr lang="en-US" sz="1800" dirty="0"/>
          </a:p>
          <a:p>
            <a:pPr marL="301625" lvl="0" indent="-301625" defTabSz="914400">
              <a:lnSpc>
                <a:spcPct val="100000"/>
              </a:lnSpc>
              <a:spcBef>
                <a:spcPts val="1600"/>
              </a:spcBef>
              <a:buClr>
                <a:srgbClr val="0071BC"/>
              </a:buClr>
              <a:buSzPct val="75000"/>
              <a:buFont typeface="Arial"/>
              <a:buChar char="•"/>
            </a:pPr>
            <a:endParaRPr lang="en-US" sz="1800" spc="0" dirty="0">
              <a:gradFill>
                <a:gsLst>
                  <a:gs pos="0">
                    <a:srgbClr val="292929"/>
                  </a:gs>
                  <a:gs pos="86000">
                    <a:srgbClr val="292929"/>
                  </a:gs>
                </a:gsLst>
                <a:lin ang="5400000" scaled="0"/>
              </a:gradFill>
            </a:endParaRPr>
          </a:p>
          <a:p>
            <a:pPr marL="301625" indent="-301625">
              <a:buClr>
                <a:srgbClr val="0071BC"/>
              </a:buClr>
              <a:buSzPct val="75000"/>
              <a:buFont typeface="Arial"/>
              <a:buChar char="•"/>
            </a:pPr>
            <a:endParaRPr lang="en-US" sz="2400" dirty="0">
              <a:gradFill>
                <a:gsLst>
                  <a:gs pos="0">
                    <a:srgbClr val="292929"/>
                  </a:gs>
                  <a:gs pos="86000">
                    <a:srgbClr val="292929"/>
                  </a:gs>
                </a:gsLst>
                <a:lin ang="5400000" scaled="0"/>
              </a:gradFill>
            </a:endParaRPr>
          </a:p>
          <a:p>
            <a:pPr marL="301625" indent="-301625">
              <a:buClr>
                <a:srgbClr val="0071BC"/>
              </a:buClr>
              <a:buSzPct val="75000"/>
              <a:buNone/>
            </a:pPr>
            <a:endParaRPr lang="en-US" sz="2400" dirty="0">
              <a:gradFill>
                <a:gsLst>
                  <a:gs pos="0">
                    <a:srgbClr val="292929"/>
                  </a:gs>
                  <a:gs pos="86000">
                    <a:srgbClr val="292929"/>
                  </a:gs>
                </a:gsLst>
                <a:lin ang="5400000" scaled="0"/>
              </a:gradFill>
            </a:endParaRPr>
          </a:p>
        </p:txBody>
      </p:sp>
      <p:sp>
        <p:nvSpPr>
          <p:cNvPr id="8" name="Title 7"/>
          <p:cNvSpPr>
            <a:spLocks noGrp="1"/>
          </p:cNvSpPr>
          <p:nvPr>
            <p:ph type="title"/>
          </p:nvPr>
        </p:nvSpPr>
        <p:spPr>
          <a:xfrm>
            <a:off x="389440" y="228614"/>
            <a:ext cx="6468561" cy="609398"/>
          </a:xfrm>
        </p:spPr>
        <p:txBody>
          <a:bodyPr>
            <a:normAutofit fontScale="90000"/>
          </a:bodyPr>
          <a:lstStyle/>
          <a:p>
            <a:r>
              <a:rPr lang="en-US" dirty="0">
                <a:cs typeface="Segoe UI Light"/>
              </a:rPr>
              <a:t>Multi-channel </a:t>
            </a:r>
            <a:r>
              <a:rPr lang="en-US" dirty="0" smtClean="0">
                <a:cs typeface="Segoe UI Light"/>
              </a:rPr>
              <a:t>campaigns</a:t>
            </a:r>
            <a:endParaRPr lang="en-US" dirty="0"/>
          </a:p>
        </p:txBody>
      </p:sp>
      <p:pic>
        <p:nvPicPr>
          <p:cNvPr id="12" name="Picture 11"/>
          <p:cNvPicPr>
            <a:picLocks noChangeAspect="1"/>
          </p:cNvPicPr>
          <p:nvPr/>
        </p:nvPicPr>
        <p:blipFill rotWithShape="1">
          <a:blip r:embed="rId4"/>
          <a:srcRect r="2443"/>
          <a:stretch/>
        </p:blipFill>
        <p:spPr>
          <a:xfrm>
            <a:off x="4548129" y="1596981"/>
            <a:ext cx="3550298" cy="3168203"/>
          </a:xfrm>
          <a:prstGeom prst="rect">
            <a:avLst/>
          </a:prstGeom>
          <a:effectLst>
            <a:innerShdw blurRad="444500">
              <a:prstClr val="black">
                <a:alpha val="31000"/>
              </a:prstClr>
            </a:innerShdw>
          </a:effectLst>
          <a:scene3d>
            <a:camera prst="perspectiveLeft"/>
            <a:lightRig rig="threePt" dir="t"/>
          </a:scene3d>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73735" t="39855" r="6124" b="37805"/>
          <a:stretch/>
        </p:blipFill>
        <p:spPr>
          <a:xfrm>
            <a:off x="6747470" y="3772740"/>
            <a:ext cx="1841642" cy="1510301"/>
          </a:xfrm>
          <a:prstGeom prst="rect">
            <a:avLst/>
          </a:prstGeom>
          <a:effectLst>
            <a:outerShdw blurRad="76200" dist="38100" dir="16800000" sx="103000" sy="103000" algn="br" rotWithShape="0">
              <a:schemeClr val="bg2">
                <a:lumMod val="50000"/>
                <a:alpha val="30000"/>
              </a:schemeClr>
            </a:outerShdw>
          </a:effectLst>
          <a:scene3d>
            <a:camera prst="perspectiveLeft">
              <a:rot lat="600000" lon="1200000" rev="0"/>
            </a:camera>
            <a:lightRig rig="threePt" dir="t"/>
          </a:scene3d>
        </p:spPr>
      </p:pic>
      <p:sp>
        <p:nvSpPr>
          <p:cNvPr id="4" name="Rectangle 3"/>
          <p:cNvSpPr/>
          <p:nvPr/>
        </p:nvSpPr>
        <p:spPr bwMode="auto">
          <a:xfrm>
            <a:off x="7207336" y="847703"/>
            <a:ext cx="1407044" cy="2170650"/>
          </a:xfrm>
          <a:prstGeom prst="rect">
            <a:avLst/>
          </a:prstGeom>
          <a:solidFill>
            <a:schemeClr val="bg1"/>
          </a:solidFill>
          <a:ln>
            <a:noFill/>
          </a:ln>
          <a:effectLst>
            <a:outerShdw blurRad="76200" dist="38100" dir="8100000" sx="102000" sy="102000" algn="tr" rotWithShape="0">
              <a:schemeClr val="bg2">
                <a:lumMod val="50000"/>
                <a:alpha val="30000"/>
              </a:schemeClr>
            </a:outerShdw>
          </a:effectLst>
          <a:scene3d>
            <a:camera prst="perspectiveLeft" fov="3600000"/>
            <a:lightRig rig="threePt" dir="t"/>
          </a:scene3d>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3" name="Group 2"/>
          <p:cNvGrpSpPr/>
          <p:nvPr/>
        </p:nvGrpSpPr>
        <p:grpSpPr>
          <a:xfrm>
            <a:off x="7190286" y="838013"/>
            <a:ext cx="1471330" cy="2180341"/>
            <a:chOff x="9817015" y="874850"/>
            <a:chExt cx="1961773" cy="2180341"/>
          </a:xfrm>
          <a:effectLst/>
          <a:scene3d>
            <a:camera prst="perspectiveLeft" fov="3600000"/>
            <a:lightRig rig="threePt" dir="t"/>
          </a:scene3d>
        </p:grpSpPr>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 t="4528" r="63371" b="85108"/>
            <a:stretch/>
          </p:blipFill>
          <p:spPr>
            <a:xfrm>
              <a:off x="9817015" y="874850"/>
              <a:ext cx="1961773" cy="320697"/>
            </a:xfrm>
            <a:prstGeom prst="rect">
              <a:avLst/>
            </a:prstGeom>
            <a:effectLst/>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20154" t="18110" r="41623" b="16766"/>
            <a:stretch/>
          </p:blipFill>
          <p:spPr>
            <a:xfrm>
              <a:off x="9817015" y="1195548"/>
              <a:ext cx="1961773" cy="1859643"/>
            </a:xfrm>
            <a:prstGeom prst="rect">
              <a:avLst/>
            </a:prstGeom>
            <a:effectLst/>
          </p:spPr>
        </p:pic>
      </p:grpSp>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1734" t="14445" r="55975" b="46702"/>
          <a:stretch/>
        </p:blipFill>
        <p:spPr>
          <a:xfrm>
            <a:off x="4088759" y="3055191"/>
            <a:ext cx="1661558" cy="1287332"/>
          </a:xfrm>
          <a:prstGeom prst="rect">
            <a:avLst/>
          </a:prstGeom>
          <a:effectLst>
            <a:outerShdw blurRad="76200" dist="38100" dir="18900000" sx="102000" sy="102000" algn="bl" rotWithShape="0">
              <a:schemeClr val="bg2">
                <a:lumMod val="50000"/>
                <a:alpha val="30000"/>
              </a:schemeClr>
            </a:outerShdw>
          </a:effectLst>
          <a:scene3d>
            <a:camera prst="perspectiveLeft">
              <a:rot lat="300000" lon="1200000" rev="0"/>
            </a:camera>
            <a:lightRig rig="threePt" dir="t"/>
          </a:scene3d>
        </p:spPr>
      </p:pic>
    </p:spTree>
    <p:extLst>
      <p:ext uri="{BB962C8B-B14F-4D97-AF65-F5344CB8AC3E}">
        <p14:creationId xmlns:p14="http://schemas.microsoft.com/office/powerpoint/2010/main" val="49732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2092</Words>
  <Application>Microsoft Office PowerPoint</Application>
  <PresentationFormat>On-screen Show (4:3)</PresentationFormat>
  <Paragraphs>224</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Extension of ERP for marketing: internal system + external communication Microsoft AX Dynamics</vt:lpstr>
      <vt:lpstr>Microsoft AX Dynamics-  marketing module</vt:lpstr>
      <vt:lpstr>ERP in cloud</vt:lpstr>
      <vt:lpstr>Industry trends for ERP (MS case)</vt:lpstr>
      <vt:lpstr>MS key points for marketing applications</vt:lpstr>
      <vt:lpstr>MS key points for marketing applications</vt:lpstr>
      <vt:lpstr>MS newest modules for marketing</vt:lpstr>
      <vt:lpstr>Marketing resource management</vt:lpstr>
      <vt:lpstr>Multi-channel campaigns</vt:lpstr>
      <vt:lpstr>Lead management</vt:lpstr>
      <vt:lpstr>Sales collaboration</vt:lpstr>
      <vt:lpstr>Social marketing</vt:lpstr>
      <vt:lpstr>Marketing Analytics </vt:lpstr>
      <vt:lpstr>Microsoft Social Listening</vt:lpstr>
      <vt:lpstr>Social Listening</vt:lpstr>
      <vt:lpstr>Social Analytics</vt:lpstr>
      <vt:lpstr>Social CRM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Įmonės ERP sistemos plėtimas: vidinė informacija + išorinė komunikacija:  Microsoft AX Dynamics</dc:title>
  <dc:creator>Dalia</dc:creator>
  <cp:lastModifiedBy>Dalia</cp:lastModifiedBy>
  <cp:revision>4</cp:revision>
  <dcterms:created xsi:type="dcterms:W3CDTF">2015-10-14T11:30:24Z</dcterms:created>
  <dcterms:modified xsi:type="dcterms:W3CDTF">2015-11-09T07:34:48Z</dcterms:modified>
</cp:coreProperties>
</file>