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28" r:id="rId1"/>
  </p:sldMasterIdLst>
  <p:notesMasterIdLst>
    <p:notesMasterId r:id="rId71"/>
  </p:notes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9" r:id="rId10"/>
    <p:sldId id="268" r:id="rId11"/>
    <p:sldId id="265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79" r:id="rId21"/>
    <p:sldId id="280" r:id="rId22"/>
    <p:sldId id="281" r:id="rId23"/>
    <p:sldId id="283" r:id="rId24"/>
    <p:sldId id="284" r:id="rId25"/>
    <p:sldId id="285" r:id="rId26"/>
    <p:sldId id="286" r:id="rId27"/>
    <p:sldId id="287" r:id="rId28"/>
    <p:sldId id="288" r:id="rId29"/>
    <p:sldId id="291" r:id="rId30"/>
    <p:sldId id="289" r:id="rId31"/>
    <p:sldId id="290" r:id="rId32"/>
    <p:sldId id="292" r:id="rId33"/>
    <p:sldId id="294" r:id="rId34"/>
    <p:sldId id="295" r:id="rId35"/>
    <p:sldId id="298" r:id="rId36"/>
    <p:sldId id="299" r:id="rId37"/>
    <p:sldId id="300" r:id="rId38"/>
    <p:sldId id="301" r:id="rId39"/>
    <p:sldId id="293" r:id="rId40"/>
    <p:sldId id="297" r:id="rId41"/>
    <p:sldId id="296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2" r:id="rId52"/>
    <p:sldId id="317" r:id="rId53"/>
    <p:sldId id="318" r:id="rId54"/>
    <p:sldId id="311" r:id="rId55"/>
    <p:sldId id="313" r:id="rId56"/>
    <p:sldId id="314" r:id="rId57"/>
    <p:sldId id="315" r:id="rId58"/>
    <p:sldId id="316" r:id="rId59"/>
    <p:sldId id="319" r:id="rId60"/>
    <p:sldId id="320" r:id="rId61"/>
    <p:sldId id="329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88DD9AA-7F80-493F-A47F-6FB135B1027B}">
          <p14:sldIdLst>
            <p14:sldId id="256"/>
            <p14:sldId id="260"/>
            <p14:sldId id="258"/>
            <p14:sldId id="259"/>
            <p14:sldId id="261"/>
            <p14:sldId id="262"/>
            <p14:sldId id="263"/>
            <p14:sldId id="264"/>
            <p14:sldId id="269"/>
            <p14:sldId id="268"/>
            <p14:sldId id="265"/>
            <p14:sldId id="270"/>
            <p14:sldId id="271"/>
            <p14:sldId id="272"/>
            <p14:sldId id="273"/>
            <p14:sldId id="274"/>
            <p14:sldId id="275"/>
          </p14:sldIdLst>
        </p14:section>
        <p14:section name="Polygonální sítě" id="{C6EE1E16-FD4F-4C19-93B6-2BA58C976EB4}">
          <p14:sldIdLst>
            <p14:sldId id="277"/>
            <p14:sldId id="278"/>
            <p14:sldId id="279"/>
            <p14:sldId id="280"/>
            <p14:sldId id="281"/>
            <p14:sldId id="283"/>
            <p14:sldId id="284"/>
            <p14:sldId id="285"/>
            <p14:sldId id="286"/>
            <p14:sldId id="287"/>
            <p14:sldId id="288"/>
            <p14:sldId id="291"/>
            <p14:sldId id="289"/>
            <p14:sldId id="290"/>
            <p14:sldId id="292"/>
            <p14:sldId id="294"/>
            <p14:sldId id="295"/>
            <p14:sldId id="298"/>
            <p14:sldId id="299"/>
            <p14:sldId id="300"/>
            <p14:sldId id="301"/>
            <p14:sldId id="293"/>
            <p14:sldId id="297"/>
            <p14:sldId id="296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2"/>
            <p14:sldId id="317"/>
            <p14:sldId id="318"/>
            <p14:sldId id="311"/>
            <p14:sldId id="313"/>
            <p14:sldId id="314"/>
            <p14:sldId id="315"/>
            <p14:sldId id="316"/>
            <p14:sldId id="319"/>
            <p14:sldId id="320"/>
            <p14:sldId id="329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ří Chmelík" initials="jch" lastIdx="0" clrIdx="0">
    <p:extLst>
      <p:ext uri="{19B8F6BF-5375-455C-9EA6-DF929625EA0E}">
        <p15:presenceInfo xmlns:p15="http://schemas.microsoft.com/office/powerpoint/2012/main" userId="Jiří Chmelí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90" d="100"/>
          <a:sy n="90" d="100"/>
        </p:scale>
        <p:origin x="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F19E0-C5D9-468D-8F15-9E1BC74ADC27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41202-F06E-4BD7-A49C-405FB26ADD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0614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AB1765-DF37-40BB-BB90-C0D8FD9D4D56}" type="slidenum">
              <a:rPr lang="cs-CZ"/>
              <a:pPr/>
              <a:t>23</a:t>
            </a:fld>
            <a:endParaRPr lang="cs-CZ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383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899AA7-81D5-4AF7-BA88-90DBD6E4D4AD}" type="slidenum">
              <a:rPr lang="cs-CZ"/>
              <a:pPr/>
              <a:t>40</a:t>
            </a:fld>
            <a:endParaRPr lang="cs-CZ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43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01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14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144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4689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485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062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822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284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76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16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38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71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59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5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5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700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327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  <p:sldLayoutId id="2147484041" r:id="rId13"/>
    <p:sldLayoutId id="2147484042" r:id="rId14"/>
    <p:sldLayoutId id="2147484043" r:id="rId15"/>
    <p:sldLayoutId id="2147484044" r:id="rId16"/>
    <p:sldLayoutId id="214748404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oOKejJYlyc" TargetMode="External"/><Relationship Id="rId2" Type="http://schemas.openxmlformats.org/officeDocument/2006/relationships/hyperlink" Target="https://www.youtube.com/watch?v=bNB-9chmRDE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cAsJdo7dME" TargetMode="External"/><Relationship Id="rId2" Type="http://schemas.openxmlformats.org/officeDocument/2006/relationships/hyperlink" Target="https://www.youtube.com/watch?v=UeF-kCr_vyo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-uavLefzDuQ?t=51s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youtube.com/watch?v=PPjWW8uPp3o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hXIkbaVaj8" TargetMode="External"/><Relationship Id="rId2" Type="http://schemas.openxmlformats.org/officeDocument/2006/relationships/hyperlink" Target="https://www.youtube.com/watch?v=pv8wjMGGGDM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145/1274871.1274883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96189" y="2949742"/>
            <a:ext cx="7573086" cy="958516"/>
          </a:xfrm>
        </p:spPr>
        <p:txBody>
          <a:bodyPr/>
          <a:lstStyle/>
          <a:p>
            <a:r>
              <a:rPr lang="cs-CZ" sz="6000" dirty="0">
                <a:latin typeface="Calibri" panose="020F0502020204030204" pitchFamily="34" charset="0"/>
              </a:rPr>
              <a:t>PV255 – </a:t>
            </a:r>
            <a:r>
              <a:rPr lang="cs-CZ" sz="6000" dirty="0" smtClean="0">
                <a:latin typeface="Calibri" panose="020F0502020204030204" pitchFamily="34" charset="0"/>
              </a:rPr>
              <a:t>Herní grafika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43789" y="5061285"/>
            <a:ext cx="10369564" cy="1624262"/>
          </a:xfrm>
        </p:spPr>
        <p:txBody>
          <a:bodyPr>
            <a:normAutofit/>
          </a:bodyPr>
          <a:lstStyle/>
          <a:p>
            <a:pPr algn="r"/>
            <a:r>
              <a:rPr lang="en-US" sz="2400" i="1" dirty="0"/>
              <a:t>“If it looks like computer graphics,</a:t>
            </a:r>
          </a:p>
          <a:p>
            <a:pPr algn="r"/>
            <a:r>
              <a:rPr lang="en-US" sz="2400" i="1" dirty="0"/>
              <a:t>it is not good computer graphics.”</a:t>
            </a:r>
          </a:p>
          <a:p>
            <a:pPr algn="r"/>
            <a:r>
              <a:rPr lang="cs-CZ" sz="2400" dirty="0"/>
              <a:t>—</a:t>
            </a:r>
            <a:r>
              <a:rPr lang="cs-CZ" sz="2400" dirty="0" err="1"/>
              <a:t>Jeremy</a:t>
            </a:r>
            <a:r>
              <a:rPr lang="cs-CZ" sz="2400" dirty="0"/>
              <a:t> </a:t>
            </a:r>
            <a:r>
              <a:rPr lang="cs-CZ" sz="2400" dirty="0" err="1" smtClean="0"/>
              <a:t>Birn</a:t>
            </a:r>
            <a:r>
              <a:rPr lang="cs-CZ" sz="2400" dirty="0"/>
              <a:t>	</a:t>
            </a:r>
            <a:r>
              <a:rPr lang="cs-CZ" sz="2400" dirty="0" smtClean="0"/>
              <a:t>	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6306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95" y="200526"/>
            <a:ext cx="10736210" cy="6362199"/>
          </a:xfrm>
        </p:spPr>
      </p:pic>
      <p:sp>
        <p:nvSpPr>
          <p:cNvPr id="7" name="TextovéPole 6"/>
          <p:cNvSpPr txBox="1"/>
          <p:nvPr/>
        </p:nvSpPr>
        <p:spPr>
          <a:xfrm>
            <a:off x="4348022" y="6537157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Cartoon, outlines – Prince of </a:t>
            </a:r>
            <a:r>
              <a:rPr lang="en-US" dirty="0" smtClean="0"/>
              <a:t>Persia</a:t>
            </a:r>
            <a:r>
              <a:rPr lang="cs-CZ" dirty="0" smtClean="0"/>
              <a:t> (2008)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2" y="200526"/>
            <a:ext cx="11310576" cy="6362199"/>
          </a:xfrm>
        </p:spPr>
      </p:pic>
      <p:sp>
        <p:nvSpPr>
          <p:cNvPr id="7" name="TextovéPole 6"/>
          <p:cNvSpPr txBox="1"/>
          <p:nvPr/>
        </p:nvSpPr>
        <p:spPr>
          <a:xfrm>
            <a:off x="3808194" y="6537157"/>
            <a:ext cx="4575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Cartoon, </a:t>
            </a:r>
            <a:r>
              <a:rPr lang="de-DE" dirty="0" err="1"/>
              <a:t>outlines</a:t>
            </a:r>
            <a:r>
              <a:rPr lang="de-DE" dirty="0"/>
              <a:t> – </a:t>
            </a:r>
            <a:r>
              <a:rPr lang="de-DE" dirty="0" err="1"/>
              <a:t>Dungeon</a:t>
            </a:r>
            <a:r>
              <a:rPr lang="de-DE" dirty="0"/>
              <a:t> </a:t>
            </a:r>
            <a:r>
              <a:rPr lang="de-DE" dirty="0" err="1"/>
              <a:t>Defenders</a:t>
            </a:r>
            <a:r>
              <a:rPr lang="de-DE" dirty="0"/>
              <a:t> (2011)</a:t>
            </a:r>
          </a:p>
        </p:txBody>
      </p:sp>
    </p:spTree>
    <p:extLst>
      <p:ext uri="{BB962C8B-B14F-4D97-AF65-F5344CB8AC3E}">
        <p14:creationId xmlns:p14="http://schemas.microsoft.com/office/powerpoint/2010/main" val="321967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0" y="224589"/>
            <a:ext cx="11219225" cy="6310814"/>
          </a:xfrm>
        </p:spPr>
      </p:pic>
      <p:sp>
        <p:nvSpPr>
          <p:cNvPr id="7" name="TextovéPole 6"/>
          <p:cNvSpPr txBox="1"/>
          <p:nvPr/>
        </p:nvSpPr>
        <p:spPr>
          <a:xfrm>
            <a:off x="4839727" y="6537157"/>
            <a:ext cx="251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Cartoon – Bastion (2011)</a:t>
            </a:r>
          </a:p>
        </p:txBody>
      </p:sp>
    </p:spTree>
    <p:extLst>
      <p:ext uri="{BB962C8B-B14F-4D97-AF65-F5344CB8AC3E}">
        <p14:creationId xmlns:p14="http://schemas.microsoft.com/office/powerpoint/2010/main" val="31371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0" y="224589"/>
            <a:ext cx="11219224" cy="6310814"/>
          </a:xfrm>
        </p:spPr>
      </p:pic>
      <p:sp>
        <p:nvSpPr>
          <p:cNvPr id="7" name="TextovéPole 6"/>
          <p:cNvSpPr txBox="1"/>
          <p:nvPr/>
        </p:nvSpPr>
        <p:spPr>
          <a:xfrm>
            <a:off x="4333627" y="6537157"/>
            <a:ext cx="352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Hatching – The Bridge (2013, Unity)</a:t>
            </a:r>
          </a:p>
        </p:txBody>
      </p:sp>
    </p:spTree>
    <p:extLst>
      <p:ext uri="{BB962C8B-B14F-4D97-AF65-F5344CB8AC3E}">
        <p14:creationId xmlns:p14="http://schemas.microsoft.com/office/powerpoint/2010/main" val="370401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51" y="224589"/>
            <a:ext cx="10097302" cy="6310814"/>
          </a:xfrm>
        </p:spPr>
      </p:pic>
      <p:sp>
        <p:nvSpPr>
          <p:cNvPr id="7" name="TextovéPole 6"/>
          <p:cNvSpPr txBox="1"/>
          <p:nvPr/>
        </p:nvSpPr>
        <p:spPr>
          <a:xfrm>
            <a:off x="4527237" y="6537157"/>
            <a:ext cx="313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Ruční</a:t>
            </a:r>
            <a:r>
              <a:rPr lang="en-US" dirty="0"/>
              <a:t> </a:t>
            </a:r>
            <a:r>
              <a:rPr lang="en-US" dirty="0" err="1"/>
              <a:t>kresba</a:t>
            </a:r>
            <a:r>
              <a:rPr lang="en-US" dirty="0"/>
              <a:t> – Inquisitor (2012)</a:t>
            </a:r>
          </a:p>
        </p:txBody>
      </p:sp>
    </p:spTree>
    <p:extLst>
      <p:ext uri="{BB962C8B-B14F-4D97-AF65-F5344CB8AC3E}">
        <p14:creationId xmlns:p14="http://schemas.microsoft.com/office/powerpoint/2010/main" val="365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51" y="224589"/>
            <a:ext cx="10097302" cy="6310814"/>
          </a:xfrm>
        </p:spPr>
      </p:pic>
      <p:sp>
        <p:nvSpPr>
          <p:cNvPr id="7" name="TextovéPole 6"/>
          <p:cNvSpPr txBox="1"/>
          <p:nvPr/>
        </p:nvSpPr>
        <p:spPr>
          <a:xfrm>
            <a:off x="4338884" y="6537157"/>
            <a:ext cx="351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Ruční</a:t>
            </a:r>
            <a:r>
              <a:rPr lang="en-US" dirty="0"/>
              <a:t> </a:t>
            </a:r>
            <a:r>
              <a:rPr lang="en-US" dirty="0" err="1"/>
              <a:t>kresba</a:t>
            </a:r>
            <a:r>
              <a:rPr lang="en-US" dirty="0"/>
              <a:t> – </a:t>
            </a:r>
            <a:r>
              <a:rPr lang="en-US" dirty="0" err="1"/>
              <a:t>Machinarium</a:t>
            </a:r>
            <a:r>
              <a:rPr lang="en-US" dirty="0"/>
              <a:t> (2009)</a:t>
            </a:r>
          </a:p>
        </p:txBody>
      </p:sp>
    </p:spTree>
    <p:extLst>
      <p:ext uri="{BB962C8B-B14F-4D97-AF65-F5344CB8AC3E}">
        <p14:creationId xmlns:p14="http://schemas.microsoft.com/office/powerpoint/2010/main" val="353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51" y="224589"/>
            <a:ext cx="10097302" cy="6310814"/>
          </a:xfrm>
        </p:spPr>
      </p:pic>
      <p:sp>
        <p:nvSpPr>
          <p:cNvPr id="7" name="TextovéPole 6"/>
          <p:cNvSpPr txBox="1"/>
          <p:nvPr/>
        </p:nvSpPr>
        <p:spPr>
          <a:xfrm>
            <a:off x="4467926" y="6537157"/>
            <a:ext cx="325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Ruční</a:t>
            </a:r>
            <a:r>
              <a:rPr lang="en-US" dirty="0"/>
              <a:t> </a:t>
            </a:r>
            <a:r>
              <a:rPr lang="en-US" dirty="0" err="1"/>
              <a:t>kresba</a:t>
            </a:r>
            <a:r>
              <a:rPr lang="en-US" dirty="0"/>
              <a:t> – </a:t>
            </a:r>
            <a:r>
              <a:rPr lang="en-US" dirty="0" err="1"/>
              <a:t>Botanicula</a:t>
            </a:r>
            <a:r>
              <a:rPr lang="en-US" dirty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24448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CD433"/>
                </a:solidFill>
              </a:rPr>
              <a:t>Vykreslování</a:t>
            </a:r>
            <a:r>
              <a:rPr lang="cs-CZ" dirty="0"/>
              <a:t> 3D dat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Typy vstupních dat</a:t>
            </a:r>
            <a:r>
              <a:rPr lang="cs-CZ" dirty="0"/>
              <a:t>:</a:t>
            </a:r>
          </a:p>
          <a:p>
            <a:r>
              <a:rPr lang="cs-CZ" dirty="0"/>
              <a:t>Grafická primitiva – parametrické modely</a:t>
            </a:r>
          </a:p>
          <a:p>
            <a:r>
              <a:rPr lang="cs-CZ" dirty="0" err="1"/>
              <a:t>Constructive</a:t>
            </a:r>
            <a:r>
              <a:rPr lang="cs-CZ" dirty="0"/>
              <a:t> solid geometry</a:t>
            </a:r>
          </a:p>
          <a:p>
            <a:r>
              <a:rPr lang="cs-CZ" dirty="0"/>
              <a:t>CAD</a:t>
            </a:r>
          </a:p>
          <a:p>
            <a:r>
              <a:rPr lang="cs-CZ" dirty="0">
                <a:solidFill>
                  <a:srgbClr val="ACD433"/>
                </a:solidFill>
              </a:rPr>
              <a:t>Polygonální síť</a:t>
            </a:r>
          </a:p>
          <a:p>
            <a:r>
              <a:rPr lang="cs-CZ" dirty="0" err="1">
                <a:solidFill>
                  <a:srgbClr val="ACD433"/>
                </a:solidFill>
              </a:rPr>
              <a:t>Voxelová</a:t>
            </a:r>
            <a:r>
              <a:rPr lang="cs-CZ" dirty="0">
                <a:solidFill>
                  <a:srgbClr val="ACD433"/>
                </a:solidFill>
              </a:rPr>
              <a:t> mřížka</a:t>
            </a:r>
          </a:p>
          <a:p>
            <a:r>
              <a:rPr lang="cs-CZ" dirty="0"/>
              <a:t>Vzorkovaná data (CT, MRI, ...)</a:t>
            </a:r>
          </a:p>
          <a:p>
            <a:r>
              <a:rPr lang="cs-CZ" dirty="0"/>
              <a:t>Mrak bodů (point-</a:t>
            </a:r>
            <a:r>
              <a:rPr lang="cs-CZ" dirty="0" err="1"/>
              <a:t>cloud</a:t>
            </a:r>
            <a:r>
              <a:rPr lang="cs-CZ" dirty="0"/>
              <a:t>)</a:t>
            </a:r>
          </a:p>
          <a:p>
            <a:r>
              <a:rPr lang="cs-CZ" dirty="0"/>
              <a:t>Specifické struktury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69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Úvod</a:t>
            </a:r>
          </a:p>
          <a:p>
            <a:r>
              <a:rPr lang="cs-CZ" dirty="0">
                <a:solidFill>
                  <a:schemeClr val="accent1"/>
                </a:solidFill>
              </a:rPr>
              <a:t>Polygonální </a:t>
            </a:r>
            <a:r>
              <a:rPr lang="cs-CZ" dirty="0" smtClean="0">
                <a:solidFill>
                  <a:schemeClr val="accent1"/>
                </a:solidFill>
              </a:rPr>
              <a:t>sítě</a:t>
            </a:r>
          </a:p>
          <a:p>
            <a:pPr lvl="1"/>
            <a:r>
              <a:rPr lang="cs-CZ" dirty="0"/>
              <a:t>Vytváření</a:t>
            </a:r>
          </a:p>
          <a:p>
            <a:pPr lvl="1"/>
            <a:r>
              <a:rPr lang="cs-CZ" dirty="0"/>
              <a:t>Vykreslování</a:t>
            </a:r>
          </a:p>
          <a:p>
            <a:pPr lvl="1"/>
            <a:r>
              <a:rPr lang="cs-CZ" dirty="0" smtClean="0"/>
              <a:t>Optimalizace</a:t>
            </a:r>
            <a:endParaRPr lang="cs-CZ" dirty="0">
              <a:solidFill>
                <a:schemeClr val="accent6"/>
              </a:solidFill>
            </a:endParaRPr>
          </a:p>
          <a:p>
            <a:r>
              <a:rPr lang="cs-CZ" dirty="0" err="1"/>
              <a:t>Voxely</a:t>
            </a:r>
            <a:endParaRPr lang="cs-CZ" dirty="0"/>
          </a:p>
          <a:p>
            <a:r>
              <a:rPr lang="cs-CZ" dirty="0"/>
              <a:t>Terén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730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Polygonální sítě – opakování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492810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„polygon </a:t>
            </a:r>
            <a:r>
              <a:rPr lang="cs-CZ" dirty="0" err="1"/>
              <a:t>soup</a:t>
            </a:r>
            <a:r>
              <a:rPr lang="cs-CZ" dirty="0"/>
              <a:t>“ </a:t>
            </a:r>
          </a:p>
          <a:p>
            <a:pPr lvl="1"/>
            <a:r>
              <a:rPr lang="cs-CZ" dirty="0"/>
              <a:t>neorganizovaná skupina </a:t>
            </a:r>
            <a:r>
              <a:rPr lang="cs-CZ" dirty="0" smtClean="0"/>
              <a:t>polygonů</a:t>
            </a:r>
          </a:p>
          <a:p>
            <a:pPr lvl="1"/>
            <a:endParaRPr lang="cs-CZ" dirty="0"/>
          </a:p>
          <a:p>
            <a:r>
              <a:rPr lang="cs-CZ" dirty="0"/>
              <a:t>„polygon </a:t>
            </a:r>
            <a:r>
              <a:rPr lang="cs-CZ" dirty="0" err="1"/>
              <a:t>mesh</a:t>
            </a:r>
            <a:r>
              <a:rPr lang="cs-CZ" dirty="0"/>
              <a:t>“ </a:t>
            </a:r>
          </a:p>
          <a:p>
            <a:pPr lvl="1"/>
            <a:r>
              <a:rPr lang="cs-CZ" dirty="0"/>
              <a:t>kolekce bodů, hran a </a:t>
            </a:r>
            <a:r>
              <a:rPr lang="cs-CZ" dirty="0" smtClean="0"/>
              <a:t>plošek + informace o sousednosti</a:t>
            </a:r>
            <a:endParaRPr lang="cs-CZ" dirty="0"/>
          </a:p>
          <a:p>
            <a:pPr lvl="1"/>
            <a:r>
              <a:rPr lang="cs-CZ" dirty="0"/>
              <a:t>Bod, ploška – normála (vektor kolmý k povrchu)</a:t>
            </a:r>
          </a:p>
          <a:p>
            <a:pPr lvl="1"/>
            <a:r>
              <a:rPr lang="cs-CZ" dirty="0"/>
              <a:t>Ploška – orientace (přední, zadní strana)</a:t>
            </a:r>
          </a:p>
          <a:p>
            <a:endParaRPr lang="cs-CZ" dirty="0"/>
          </a:p>
          <a:p>
            <a:r>
              <a:rPr lang="cs-CZ" dirty="0" err="1"/>
              <a:t>Mesh</a:t>
            </a:r>
            <a:r>
              <a:rPr lang="cs-CZ" dirty="0"/>
              <a:t> + mapy (textury)</a:t>
            </a:r>
          </a:p>
          <a:p>
            <a:pPr lvl="1"/>
            <a:r>
              <a:rPr lang="cs-CZ" dirty="0"/>
              <a:t>Barva</a:t>
            </a:r>
          </a:p>
          <a:p>
            <a:pPr lvl="1"/>
            <a:r>
              <a:rPr lang="cs-CZ" dirty="0" err="1"/>
              <a:t>Bump</a:t>
            </a:r>
            <a:r>
              <a:rPr lang="cs-CZ" dirty="0"/>
              <a:t>-map (hrbolatost)</a:t>
            </a:r>
          </a:p>
          <a:p>
            <a:pPr lvl="1"/>
            <a:r>
              <a:rPr lang="cs-CZ" dirty="0" err="1"/>
              <a:t>Normal</a:t>
            </a:r>
            <a:r>
              <a:rPr lang="cs-CZ" dirty="0"/>
              <a:t>-map</a:t>
            </a:r>
          </a:p>
          <a:p>
            <a:pPr lvl="1"/>
            <a:r>
              <a:rPr lang="cs-CZ" dirty="0"/>
              <a:t>Paralax </a:t>
            </a:r>
            <a:r>
              <a:rPr lang="cs-CZ" dirty="0" err="1"/>
              <a:t>occusion</a:t>
            </a:r>
            <a:r>
              <a:rPr lang="cs-CZ" dirty="0"/>
              <a:t> map</a:t>
            </a:r>
          </a:p>
          <a:p>
            <a:pPr lvl="1"/>
            <a:r>
              <a:rPr lang="cs-CZ" dirty="0" err="1"/>
              <a:t>Displacement</a:t>
            </a:r>
            <a:r>
              <a:rPr lang="cs-CZ" dirty="0"/>
              <a:t>-map</a:t>
            </a:r>
          </a:p>
          <a:p>
            <a:pPr lvl="1"/>
            <a:r>
              <a:rPr lang="cs-CZ" dirty="0"/>
              <a:t>...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198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Úvod</a:t>
            </a:r>
          </a:p>
          <a:p>
            <a:r>
              <a:rPr lang="cs-CZ" sz="2400" dirty="0"/>
              <a:t>Polygonální sítě</a:t>
            </a:r>
          </a:p>
          <a:p>
            <a:r>
              <a:rPr lang="cs-CZ" sz="2400" dirty="0" err="1"/>
              <a:t>Voxely</a:t>
            </a:r>
            <a:endParaRPr lang="cs-CZ" sz="2400" dirty="0"/>
          </a:p>
          <a:p>
            <a:r>
              <a:rPr lang="cs-CZ" sz="2400" dirty="0"/>
              <a:t>Terén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5365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Polygonální síť – tvorba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503237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Ruční modelování</a:t>
            </a:r>
          </a:p>
          <a:p>
            <a:pPr lvl="1"/>
            <a:r>
              <a:rPr lang="cs-CZ" dirty="0"/>
              <a:t>téma jiných předmětů (PB009, VV035, VV036)</a:t>
            </a:r>
          </a:p>
          <a:p>
            <a:pPr lvl="1"/>
            <a:r>
              <a:rPr lang="cs-CZ" dirty="0"/>
              <a:t>Řada BP, DP: Tomáš Mádr – Tvorba herního charakteru</a:t>
            </a:r>
          </a:p>
          <a:p>
            <a:r>
              <a:rPr lang="cs-CZ" dirty="0"/>
              <a:t>Specifické nástroje</a:t>
            </a:r>
          </a:p>
          <a:p>
            <a:pPr lvl="1"/>
            <a:r>
              <a:rPr lang="cs-CZ" dirty="0"/>
              <a:t>Postavy – </a:t>
            </a:r>
            <a:r>
              <a:rPr lang="cs-CZ" dirty="0" err="1"/>
              <a:t>MakeHuman</a:t>
            </a:r>
            <a:r>
              <a:rPr lang="cs-CZ" dirty="0"/>
              <a:t>, </a:t>
            </a:r>
            <a:r>
              <a:rPr lang="cs-CZ" dirty="0" err="1"/>
              <a:t>Fuse</a:t>
            </a:r>
            <a:r>
              <a:rPr lang="cs-CZ" dirty="0"/>
              <a:t>, Poser, …</a:t>
            </a:r>
          </a:p>
          <a:p>
            <a:pPr lvl="1"/>
            <a:r>
              <a:rPr lang="cs-CZ" dirty="0"/>
              <a:t>Terén – </a:t>
            </a:r>
            <a:r>
              <a:rPr lang="cs-CZ" dirty="0" err="1"/>
              <a:t>Teragen</a:t>
            </a:r>
            <a:r>
              <a:rPr lang="cs-CZ" dirty="0"/>
              <a:t>, </a:t>
            </a:r>
          </a:p>
          <a:p>
            <a:pPr lvl="1"/>
            <a:r>
              <a:rPr lang="cs-CZ" dirty="0"/>
              <a:t>Stromy – </a:t>
            </a:r>
            <a:r>
              <a:rPr lang="cs-CZ" dirty="0" err="1"/>
              <a:t>TreeGenerator</a:t>
            </a:r>
            <a:r>
              <a:rPr lang="cs-CZ" dirty="0"/>
              <a:t>, </a:t>
            </a:r>
          </a:p>
          <a:p>
            <a:r>
              <a:rPr lang="cs-CZ" dirty="0"/>
              <a:t>3D skenování</a:t>
            </a:r>
          </a:p>
          <a:p>
            <a:pPr lvl="1"/>
            <a:r>
              <a:rPr lang="cs-CZ" dirty="0" err="1"/>
              <a:t>Geriho</a:t>
            </a:r>
            <a:r>
              <a:rPr lang="cs-CZ" dirty="0"/>
              <a:t> hra (1997</a:t>
            </a:r>
            <a:r>
              <a:rPr lang="cs-CZ" dirty="0" smtClean="0"/>
              <a:t>)</a:t>
            </a:r>
          </a:p>
          <a:p>
            <a:pPr lvl="1"/>
            <a:r>
              <a:rPr lang="en-US" dirty="0"/>
              <a:t>The Vanishing of Ethan </a:t>
            </a:r>
            <a:r>
              <a:rPr lang="en-US" dirty="0" smtClean="0"/>
              <a:t>Carter</a:t>
            </a:r>
            <a:r>
              <a:rPr lang="cs-CZ" dirty="0" smtClean="0"/>
              <a:t> (2014)</a:t>
            </a:r>
            <a:endParaRPr lang="cs-CZ" dirty="0"/>
          </a:p>
          <a:p>
            <a:r>
              <a:rPr lang="cs-CZ" dirty="0"/>
              <a:t>Procedurální</a:t>
            </a:r>
          </a:p>
          <a:p>
            <a:pPr lvl="1"/>
            <a:r>
              <a:rPr lang="cs-CZ" dirty="0"/>
              <a:t>3Ds Max, </a:t>
            </a:r>
            <a:r>
              <a:rPr lang="cs-CZ" dirty="0" err="1"/>
              <a:t>Blender</a:t>
            </a:r>
            <a:r>
              <a:rPr lang="cs-CZ" dirty="0"/>
              <a:t>, …</a:t>
            </a:r>
          </a:p>
          <a:p>
            <a:pPr lvl="1"/>
            <a:r>
              <a:rPr lang="cs-CZ" dirty="0"/>
              <a:t>Unity: terén, stromy</a:t>
            </a:r>
          </a:p>
          <a:p>
            <a:pPr lvl="1"/>
            <a:r>
              <a:rPr lang="cs-CZ" dirty="0" err="1"/>
              <a:t>Cryengine</a:t>
            </a:r>
            <a:r>
              <a:rPr lang="cs-CZ" dirty="0"/>
              <a:t>, </a:t>
            </a:r>
            <a:r>
              <a:rPr lang="cs-CZ" dirty="0" err="1" smtClean="0"/>
              <a:t>Unreal</a:t>
            </a:r>
            <a:r>
              <a:rPr lang="cs-CZ" dirty="0" smtClean="0"/>
              <a:t> </a:t>
            </a:r>
            <a:r>
              <a:rPr lang="cs-CZ" dirty="0" err="1" smtClean="0"/>
              <a:t>Ungine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479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Polygonální síť – tvorba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4"/>
            <a:ext cx="4855684" cy="5032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Praxe: Herní charakter</a:t>
            </a:r>
          </a:p>
          <a:p>
            <a:r>
              <a:rPr lang="cs-CZ" dirty="0" err="1"/>
              <a:t>Tomb</a:t>
            </a:r>
            <a:r>
              <a:rPr lang="cs-CZ" dirty="0"/>
              <a:t> </a:t>
            </a:r>
            <a:r>
              <a:rPr lang="cs-CZ" dirty="0" err="1"/>
              <a:t>Raider</a:t>
            </a:r>
            <a:r>
              <a:rPr lang="cs-CZ" dirty="0"/>
              <a:t> (1996)</a:t>
            </a:r>
          </a:p>
          <a:p>
            <a:pPr lvl="1"/>
            <a:r>
              <a:rPr lang="cs-CZ" dirty="0"/>
              <a:t>230 polygonů</a:t>
            </a:r>
          </a:p>
          <a:p>
            <a:r>
              <a:rPr lang="cs-CZ" dirty="0" err="1"/>
              <a:t>Tomb</a:t>
            </a:r>
            <a:r>
              <a:rPr lang="cs-CZ" dirty="0"/>
              <a:t> </a:t>
            </a:r>
            <a:r>
              <a:rPr lang="cs-CZ" dirty="0" err="1"/>
              <a:t>Raider</a:t>
            </a:r>
            <a:r>
              <a:rPr lang="cs-CZ" dirty="0"/>
              <a:t> III (1998)</a:t>
            </a:r>
          </a:p>
          <a:p>
            <a:pPr lvl="1"/>
            <a:r>
              <a:rPr lang="cs-CZ" dirty="0"/>
              <a:t>300 polygonů</a:t>
            </a:r>
          </a:p>
          <a:p>
            <a:r>
              <a:rPr lang="cs-CZ" dirty="0"/>
              <a:t>TR – Angel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Darkness</a:t>
            </a:r>
            <a:r>
              <a:rPr lang="cs-CZ" dirty="0"/>
              <a:t> (2003)</a:t>
            </a:r>
          </a:p>
          <a:p>
            <a:pPr lvl="1"/>
            <a:r>
              <a:rPr lang="cs-CZ" dirty="0"/>
              <a:t>4 400 polygonů</a:t>
            </a:r>
          </a:p>
          <a:p>
            <a:r>
              <a:rPr lang="cs-CZ" dirty="0"/>
              <a:t>TR – Legend (2006)</a:t>
            </a:r>
          </a:p>
          <a:p>
            <a:pPr lvl="1"/>
            <a:r>
              <a:rPr lang="cs-CZ" dirty="0"/>
              <a:t>9  800 polygonů</a:t>
            </a:r>
          </a:p>
          <a:p>
            <a:r>
              <a:rPr lang="cs-CZ" dirty="0"/>
              <a:t>TR – </a:t>
            </a:r>
            <a:r>
              <a:rPr lang="cs-CZ" dirty="0" err="1"/>
              <a:t>Underworld</a:t>
            </a:r>
            <a:r>
              <a:rPr lang="cs-CZ" dirty="0"/>
              <a:t> (2008)</a:t>
            </a:r>
          </a:p>
          <a:p>
            <a:pPr lvl="1"/>
            <a:r>
              <a:rPr lang="cs-CZ" dirty="0"/>
              <a:t>32 000 polygonů</a:t>
            </a:r>
          </a:p>
          <a:p>
            <a:r>
              <a:rPr lang="cs-CZ" dirty="0" err="1"/>
              <a:t>Tomb</a:t>
            </a:r>
            <a:r>
              <a:rPr lang="cs-CZ" dirty="0"/>
              <a:t> </a:t>
            </a:r>
            <a:r>
              <a:rPr lang="cs-CZ" dirty="0" err="1"/>
              <a:t>Raider</a:t>
            </a:r>
            <a:r>
              <a:rPr lang="cs-CZ" dirty="0"/>
              <a:t> (2013)</a:t>
            </a:r>
          </a:p>
          <a:p>
            <a:pPr lvl="1"/>
            <a:r>
              <a:rPr lang="cs-CZ" dirty="0"/>
              <a:t>42 000 polygonů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13" y="1227381"/>
            <a:ext cx="2968846" cy="5034452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3180" y="1335814"/>
            <a:ext cx="3279775" cy="48593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52" y="1404257"/>
            <a:ext cx="3313441" cy="508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92" y="1545336"/>
            <a:ext cx="3307084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Polygonální síť – vykreslování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Všechny polygony + všechny textury je potřeba: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nahrát na grafickou kartu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zpracovat:</a:t>
            </a:r>
          </a:p>
          <a:p>
            <a:pPr lvl="1"/>
            <a:r>
              <a:rPr lang="cs-CZ" dirty="0"/>
              <a:t>transformovat</a:t>
            </a:r>
          </a:p>
          <a:p>
            <a:pPr lvl="1"/>
            <a:r>
              <a:rPr lang="cs-CZ" dirty="0"/>
              <a:t>spočítat viditelnost</a:t>
            </a:r>
          </a:p>
          <a:p>
            <a:pPr lvl="1"/>
            <a:r>
              <a:rPr lang="cs-CZ" dirty="0"/>
              <a:t>promítnout</a:t>
            </a:r>
          </a:p>
          <a:p>
            <a:pPr lvl="1"/>
            <a:r>
              <a:rPr lang="cs-CZ" dirty="0" err="1"/>
              <a:t>rasterizovat</a:t>
            </a:r>
            <a:endParaRPr lang="cs-CZ" dirty="0"/>
          </a:p>
          <a:p>
            <a:pPr lvl="1"/>
            <a:r>
              <a:rPr lang="cs-CZ" dirty="0"/>
              <a:t>spočítat osvětlení, barvy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vykreslit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82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234696" y="0"/>
            <a:ext cx="8229600" cy="1143001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cs-CZ" sz="4400" dirty="0"/>
              <a:t>Polygonální síť – vykreslování</a:t>
            </a:r>
          </a:p>
        </p:txBody>
      </p:sp>
      <p:graphicFrame>
        <p:nvGraphicFramePr>
          <p:cNvPr id="1843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779430"/>
              </p:ext>
            </p:extLst>
          </p:nvPr>
        </p:nvGraphicFramePr>
        <p:xfrm>
          <a:off x="234697" y="973266"/>
          <a:ext cx="11625071" cy="5740998"/>
        </p:xfrm>
        <a:graphic>
          <a:graphicData uri="http://schemas.openxmlformats.org/drawingml/2006/table">
            <a:tbl>
              <a:tblPr/>
              <a:tblGrid>
                <a:gridCol w="2115098"/>
                <a:gridCol w="1758502"/>
                <a:gridCol w="1941071"/>
                <a:gridCol w="1934665"/>
                <a:gridCol w="1936799"/>
                <a:gridCol w="1938936"/>
              </a:tblGrid>
              <a:tr h="682666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Grafické karty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Frekvence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Procesoru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MHz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Velikost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Paměti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MB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Propustnost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Paměti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GB/s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Zpracování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Textur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Mtexel</a:t>
                      </a: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/s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Passmark</a:t>
                      </a:r>
                      <a:endParaRPr kumimoji="0" lang="cs-CZ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584968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RIVA 128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(1997)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100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1.6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100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n/a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682666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GeForce2 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MX 400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(2004)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250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64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2.65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1 000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n/a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682666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GeForce4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MX440-SE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(2009)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270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128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5.8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1 100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3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84968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Geforce 240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(2009)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500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512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54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17 600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645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584968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Geforce 580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(2010)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772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1 536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192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49 408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4 </a:t>
                      </a: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9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91</a:t>
                      </a:r>
                      <a:endParaRPr kumimoji="0" lang="cs-CZ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84968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Geforce</a:t>
                      </a: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780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(2013)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863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3 072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288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165 696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8 </a:t>
                      </a: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0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30</a:t>
                      </a:r>
                      <a:endParaRPr kumimoji="0" lang="cs-CZ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583627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GTX Titan Z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(2014)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837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12 288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672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338 000</a:t>
                      </a: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8 015</a:t>
                      </a:r>
                      <a:endParaRPr kumimoji="0" lang="cs-CZ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83627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  <a:cs typeface="+mn-cs"/>
                        </a:rPr>
                        <a:t>GeForce</a:t>
                      </a:r>
                      <a:r>
                        <a:rPr kumimoji="0" lang="cs-CZ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  <a:cs typeface="+mn-cs"/>
                        </a:rPr>
                        <a:t> GTX 980 Ti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cs-CZ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  <a:cs typeface="+mn-cs"/>
                        </a:rPr>
                        <a:t>(2015)</a:t>
                      </a:r>
                      <a:endParaRPr kumimoji="0" lang="cs-CZ" sz="15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  <a:cs typeface="+mn-cs"/>
                      </a:endParaRP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en-US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  <a:cs typeface="+mn-cs"/>
                        </a:rPr>
                        <a:t>1000</a:t>
                      </a:r>
                      <a:endParaRPr kumimoji="0" lang="cs-CZ" sz="15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  <a:cs typeface="+mn-cs"/>
                      </a:endParaRP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en-US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  <a:cs typeface="+mn-cs"/>
                        </a:rPr>
                        <a:t>6 144</a:t>
                      </a:r>
                      <a:endParaRPr kumimoji="0" lang="cs-CZ" sz="15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  <a:cs typeface="+mn-cs"/>
                      </a:endParaRP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en-US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  <a:cs typeface="+mn-cs"/>
                        </a:rPr>
                        <a:t>337</a:t>
                      </a:r>
                      <a:endParaRPr kumimoji="0" lang="cs-CZ" sz="15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  <a:cs typeface="+mn-cs"/>
                      </a:endParaRP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en-US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  <a:cs typeface="+mn-cs"/>
                        </a:rPr>
                        <a:t>180 224</a:t>
                      </a:r>
                      <a:endParaRPr kumimoji="0" lang="cs-CZ" sz="15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  <a:cs typeface="+mn-cs"/>
                      </a:endParaRP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en-US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  <a:cs typeface="+mn-cs"/>
                        </a:rPr>
                        <a:t>11 571</a:t>
                      </a:r>
                      <a:endParaRPr kumimoji="0" lang="cs-CZ" sz="15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  <a:cs typeface="+mn-cs"/>
                      </a:endParaRPr>
                    </a:p>
                  </a:txBody>
                  <a:tcPr marL="90000" marR="90000" marT="60030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70701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Polygonální síť – Optimalizace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503237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Před </a:t>
            </a:r>
            <a:r>
              <a:rPr lang="cs-CZ" dirty="0" smtClean="0"/>
              <a:t>modelováním – nemodelujeme </a:t>
            </a:r>
            <a:r>
              <a:rPr lang="cs-CZ" dirty="0"/>
              <a:t>to, co není vidět:</a:t>
            </a:r>
          </a:p>
          <a:p>
            <a:pPr lvl="1"/>
            <a:r>
              <a:rPr lang="cs-CZ" dirty="0"/>
              <a:t>pohled první vs. třetí osoby</a:t>
            </a:r>
          </a:p>
          <a:p>
            <a:pPr lvl="1"/>
            <a:r>
              <a:rPr lang="cs-CZ" dirty="0"/>
              <a:t>budovy podél cest</a:t>
            </a:r>
          </a:p>
          <a:p>
            <a:pPr lvl="1"/>
            <a:r>
              <a:rPr lang="cs-CZ" dirty="0"/>
              <a:t>motory u aut, …</a:t>
            </a:r>
          </a:p>
          <a:p>
            <a:r>
              <a:rPr lang="cs-CZ" dirty="0"/>
              <a:t>Před vykreslováním – optimalizace na výkon:</a:t>
            </a:r>
          </a:p>
          <a:p>
            <a:pPr lvl="1"/>
            <a:r>
              <a:rPr lang="cs-CZ" dirty="0" err="1"/>
              <a:t>Level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Details</a:t>
            </a:r>
            <a:endParaRPr lang="cs-CZ" dirty="0"/>
          </a:p>
          <a:p>
            <a:r>
              <a:rPr lang="cs-CZ" dirty="0"/>
              <a:t>Během vykreslování – výkon / vzhled</a:t>
            </a:r>
          </a:p>
          <a:p>
            <a:pPr lvl="1"/>
            <a:r>
              <a:rPr lang="cs-CZ" dirty="0"/>
              <a:t>využití textur</a:t>
            </a:r>
          </a:p>
          <a:p>
            <a:pPr lvl="1"/>
            <a:r>
              <a:rPr lang="cs-CZ" dirty="0" err="1"/>
              <a:t>teselace</a:t>
            </a:r>
            <a:endParaRPr lang="cs-CZ" dirty="0"/>
          </a:p>
          <a:p>
            <a:pPr lvl="1"/>
            <a:r>
              <a:rPr lang="cs-CZ" dirty="0"/>
              <a:t>odstřel</a:t>
            </a:r>
          </a:p>
          <a:p>
            <a:r>
              <a:rPr lang="cs-CZ" dirty="0"/>
              <a:t>Po </a:t>
            </a:r>
            <a:r>
              <a:rPr lang="cs-CZ" dirty="0" err="1"/>
              <a:t>rasterizaci</a:t>
            </a:r>
            <a:r>
              <a:rPr lang="cs-CZ" dirty="0"/>
              <a:t> – optimalizace na vzhled</a:t>
            </a:r>
          </a:p>
          <a:p>
            <a:pPr lvl="1"/>
            <a:r>
              <a:rPr lang="cs-CZ" dirty="0"/>
              <a:t>vyhlazování (</a:t>
            </a:r>
            <a:r>
              <a:rPr lang="cs-CZ" dirty="0" err="1"/>
              <a:t>antialiasing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hloubka ostrosti (</a:t>
            </a:r>
            <a:r>
              <a:rPr lang="cs-CZ" dirty="0" err="1"/>
              <a:t>Depth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en-US" dirty="0" err="1"/>
              <a:t>F</a:t>
            </a:r>
            <a:r>
              <a:rPr lang="cs-CZ" dirty="0" err="1" smtClean="0"/>
              <a:t>ield</a:t>
            </a:r>
            <a:r>
              <a:rPr lang="cs-CZ" dirty="0"/>
              <a:t>)</a:t>
            </a:r>
          </a:p>
          <a:p>
            <a:pPr lvl="1"/>
            <a:r>
              <a:rPr lang="cs-CZ" dirty="0" smtClean="0"/>
              <a:t>...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42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Level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Details</a:t>
            </a:r>
            <a:r>
              <a:rPr lang="cs-CZ" dirty="0"/>
              <a:t> – opakování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5032375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 </a:t>
            </a:r>
            <a:r>
              <a:rPr lang="cs-CZ" b="1" dirty="0" smtClean="0">
                <a:solidFill>
                  <a:schemeClr val="accent1"/>
                </a:solidFill>
              </a:rPr>
              <a:t>Princip</a:t>
            </a:r>
            <a:r>
              <a:rPr lang="cs-CZ" dirty="0"/>
              <a:t>: Čím větší vzdálenost objektu  od kamery, tím méně detailů je vidět</a:t>
            </a:r>
          </a:p>
          <a:p>
            <a:r>
              <a:rPr lang="cs-CZ" b="1" dirty="0" smtClean="0"/>
              <a:t> </a:t>
            </a:r>
            <a:r>
              <a:rPr lang="cs-CZ" b="1" dirty="0" smtClean="0">
                <a:solidFill>
                  <a:schemeClr val="accent1"/>
                </a:solidFill>
              </a:rPr>
              <a:t>Technika</a:t>
            </a:r>
            <a:r>
              <a:rPr lang="cs-CZ" dirty="0"/>
              <a:t>: </a:t>
            </a:r>
            <a:r>
              <a:rPr lang="cs-CZ" dirty="0" err="1" smtClean="0"/>
              <a:t>LoD</a:t>
            </a:r>
            <a:endParaRPr lang="cs-CZ" dirty="0"/>
          </a:p>
          <a:p>
            <a:pPr lvl="1"/>
            <a:r>
              <a:rPr lang="cs-CZ" dirty="0"/>
              <a:t>Více variant jednoho modelu s různou úrovní detailů</a:t>
            </a:r>
          </a:p>
          <a:p>
            <a:pPr lvl="1"/>
            <a:r>
              <a:rPr lang="cs-CZ" dirty="0"/>
              <a:t>Podle vzdálenosti od kamery se vykresluje příslušná varianta modelu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LOD na texturách = MIP </a:t>
            </a:r>
            <a:r>
              <a:rPr lang="cs-CZ" dirty="0" err="1"/>
              <a:t>mapping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202" y="3554267"/>
            <a:ext cx="11707597" cy="259385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798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LoD</a:t>
            </a:r>
            <a:r>
              <a:rPr lang="cs-CZ" dirty="0" smtClean="0"/>
              <a:t> </a:t>
            </a:r>
            <a:r>
              <a:rPr lang="cs-CZ" dirty="0"/>
              <a:t>– tvorba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Vycházíme vždy z nejvyšší úrovně detailů, postupně model redukujeme:</a:t>
            </a:r>
          </a:p>
          <a:p>
            <a:r>
              <a:rPr lang="cs-CZ" dirty="0" smtClean="0"/>
              <a:t>Ručně </a:t>
            </a:r>
            <a:r>
              <a:rPr lang="cs-CZ" dirty="0"/>
              <a:t>– „</a:t>
            </a:r>
            <a:r>
              <a:rPr lang="cs-CZ" dirty="0" err="1"/>
              <a:t>retopologizace</a:t>
            </a:r>
            <a:r>
              <a:rPr lang="cs-CZ" dirty="0"/>
              <a:t>“ – sami volíme, co je na modelu důležité, které hrany odstraníme</a:t>
            </a:r>
          </a:p>
          <a:p>
            <a:r>
              <a:rPr lang="cs-CZ" dirty="0"/>
              <a:t>Automaticky – </a:t>
            </a:r>
            <a:r>
              <a:rPr lang="cs-CZ" dirty="0" smtClean="0"/>
              <a:t>algoritmy „</a:t>
            </a:r>
            <a:r>
              <a:rPr lang="cs-CZ" dirty="0" err="1" smtClean="0"/>
              <a:t>mesh</a:t>
            </a:r>
            <a:r>
              <a:rPr lang="cs-CZ" dirty="0" smtClean="0"/>
              <a:t> </a:t>
            </a:r>
            <a:r>
              <a:rPr lang="cs-CZ" dirty="0" err="1"/>
              <a:t>reduction</a:t>
            </a:r>
            <a:r>
              <a:rPr lang="cs-CZ" dirty="0"/>
              <a:t>“, „</a:t>
            </a:r>
            <a:r>
              <a:rPr lang="cs-CZ" dirty="0" err="1"/>
              <a:t>mesh</a:t>
            </a:r>
            <a:r>
              <a:rPr lang="cs-CZ" dirty="0"/>
              <a:t> </a:t>
            </a:r>
            <a:r>
              <a:rPr lang="cs-CZ" dirty="0" err="1"/>
              <a:t>decimation</a:t>
            </a:r>
            <a:r>
              <a:rPr lang="cs-CZ" dirty="0"/>
              <a:t>“</a:t>
            </a:r>
          </a:p>
          <a:p>
            <a:pPr lvl="2"/>
            <a:r>
              <a:rPr lang="cs-CZ" dirty="0" smtClean="0"/>
              <a:t>Volíme </a:t>
            </a:r>
            <a:r>
              <a:rPr lang="cs-CZ" dirty="0"/>
              <a:t>cílový počet polygonů</a:t>
            </a:r>
          </a:p>
          <a:p>
            <a:pPr lvl="2"/>
            <a:r>
              <a:rPr lang="cs-CZ" dirty="0"/>
              <a:t>Snaha o zachování obrysů</a:t>
            </a:r>
          </a:p>
          <a:p>
            <a:pPr lvl="2"/>
            <a:r>
              <a:rPr lang="cs-CZ" dirty="0"/>
              <a:t>3D balíky, </a:t>
            </a:r>
            <a:r>
              <a:rPr lang="cs-CZ" dirty="0" err="1"/>
              <a:t>MeshLab</a:t>
            </a:r>
            <a:r>
              <a:rPr lang="cs-CZ" dirty="0"/>
              <a:t>, ...</a:t>
            </a:r>
          </a:p>
          <a:p>
            <a:r>
              <a:rPr lang="cs-CZ" dirty="0"/>
              <a:t>Až za běhu</a:t>
            </a:r>
          </a:p>
          <a:p>
            <a:pPr lvl="1"/>
            <a:r>
              <a:rPr lang="cs-CZ" dirty="0" err="1"/>
              <a:t>Blending</a:t>
            </a:r>
            <a:r>
              <a:rPr lang="cs-CZ" dirty="0"/>
              <a:t>, interpolace</a:t>
            </a:r>
          </a:p>
          <a:p>
            <a:pPr lvl="1"/>
            <a:r>
              <a:rPr lang="cs-CZ" dirty="0" err="1"/>
              <a:t>progressive</a:t>
            </a:r>
            <a:r>
              <a:rPr lang="cs-CZ" dirty="0"/>
              <a:t> </a:t>
            </a:r>
            <a:r>
              <a:rPr lang="cs-CZ" dirty="0" err="1"/>
              <a:t>mesh</a:t>
            </a:r>
            <a:endParaRPr lang="cs-CZ" dirty="0"/>
          </a:p>
          <a:p>
            <a:pPr lvl="1"/>
            <a:r>
              <a:rPr lang="cs-CZ" dirty="0" err="1"/>
              <a:t>Adaptive</a:t>
            </a:r>
            <a:r>
              <a:rPr lang="cs-CZ" dirty="0"/>
              <a:t> </a:t>
            </a:r>
            <a:r>
              <a:rPr lang="cs-CZ" dirty="0" err="1"/>
              <a:t>mesh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738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Diskrétní </a:t>
            </a:r>
            <a:r>
              <a:rPr lang="cs-CZ" dirty="0" err="1" smtClean="0"/>
              <a:t>LoD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Diskrétní změna úrovně detailů (1976):</a:t>
            </a:r>
          </a:p>
          <a:p>
            <a:r>
              <a:rPr lang="cs-CZ" dirty="0" smtClean="0"/>
              <a:t>Jednodušší varianta:</a:t>
            </a:r>
            <a:endParaRPr lang="cs-CZ" dirty="0"/>
          </a:p>
          <a:p>
            <a:pPr lvl="1"/>
            <a:r>
              <a:rPr lang="cs-CZ" dirty="0"/>
              <a:t>Na implementaci (přímá podpora v herních </a:t>
            </a:r>
            <a:r>
              <a:rPr lang="cs-CZ" dirty="0" smtClean="0"/>
              <a:t>prostředích)</a:t>
            </a:r>
            <a:endParaRPr lang="cs-CZ" dirty="0"/>
          </a:p>
          <a:p>
            <a:pPr lvl="1"/>
            <a:r>
              <a:rPr lang="cs-CZ" dirty="0"/>
              <a:t>Na výpočet</a:t>
            </a:r>
          </a:p>
          <a:p>
            <a:pPr lvl="1"/>
            <a:r>
              <a:rPr lang="cs-CZ" dirty="0"/>
              <a:t>Nejnižší </a:t>
            </a:r>
            <a:r>
              <a:rPr lang="cs-CZ" dirty="0" err="1" smtClean="0"/>
              <a:t>LoD</a:t>
            </a:r>
            <a:r>
              <a:rPr lang="cs-CZ" dirty="0" smtClean="0"/>
              <a:t> </a:t>
            </a:r>
            <a:r>
              <a:rPr lang="cs-CZ" dirty="0"/>
              <a:t>– pouze </a:t>
            </a:r>
            <a:r>
              <a:rPr lang="cs-CZ" dirty="0" smtClean="0"/>
              <a:t>textura</a:t>
            </a:r>
          </a:p>
          <a:p>
            <a:pPr lvl="1"/>
            <a:endParaRPr lang="cs-CZ" dirty="0"/>
          </a:p>
          <a:p>
            <a:r>
              <a:rPr lang="cs-CZ" dirty="0" smtClean="0"/>
              <a:t>Nevýhoda: „</a:t>
            </a:r>
            <a:r>
              <a:rPr lang="cs-CZ" dirty="0" err="1" smtClean="0"/>
              <a:t>popping</a:t>
            </a:r>
            <a:r>
              <a:rPr lang="cs-CZ" dirty="0"/>
              <a:t>“ efekt – viditelné přepínání mezi jednotlivými </a:t>
            </a:r>
            <a:r>
              <a:rPr lang="cs-CZ" dirty="0" smtClean="0"/>
              <a:t>úrovněmi</a:t>
            </a:r>
          </a:p>
          <a:p>
            <a:pPr lvl="1"/>
            <a:endParaRPr lang="cs-CZ" dirty="0"/>
          </a:p>
          <a:p>
            <a:r>
              <a:rPr lang="cs-CZ" dirty="0"/>
              <a:t>Videa:</a:t>
            </a:r>
          </a:p>
          <a:p>
            <a:pPr lvl="1"/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www.youtube.com/watch?v=bNB-9chmRDE</a:t>
            </a:r>
            <a:endParaRPr lang="cs-CZ" dirty="0"/>
          </a:p>
          <a:p>
            <a:pPr lvl="1"/>
            <a:r>
              <a:rPr lang="cs-CZ" dirty="0">
                <a:hlinkClick r:id="rId3"/>
              </a:rPr>
              <a:t>https://www.youtube.com/watch?v=ioOKejJYlyc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415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Spojité </a:t>
            </a:r>
            <a:r>
              <a:rPr lang="cs-CZ" dirty="0" err="1" smtClean="0"/>
              <a:t>LoD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Snaha vyhnout se </a:t>
            </a:r>
            <a:r>
              <a:rPr lang="cs-CZ" dirty="0" err="1"/>
              <a:t>popping</a:t>
            </a:r>
            <a:r>
              <a:rPr lang="cs-CZ" dirty="0"/>
              <a:t> efektu (1996)</a:t>
            </a:r>
          </a:p>
          <a:p>
            <a:r>
              <a:rPr lang="cs-CZ" dirty="0" smtClean="0"/>
              <a:t> </a:t>
            </a:r>
            <a:r>
              <a:rPr lang="cs-CZ" dirty="0" err="1" smtClean="0">
                <a:solidFill>
                  <a:schemeClr val="accent1"/>
                </a:solidFill>
              </a:rPr>
              <a:t>Alpha</a:t>
            </a:r>
            <a:r>
              <a:rPr lang="cs-CZ" dirty="0" smtClean="0">
                <a:solidFill>
                  <a:schemeClr val="accent1"/>
                </a:solidFill>
              </a:rPr>
              <a:t> </a:t>
            </a:r>
            <a:r>
              <a:rPr lang="cs-CZ" dirty="0" err="1">
                <a:solidFill>
                  <a:schemeClr val="accent1"/>
                </a:solidFill>
              </a:rPr>
              <a:t>blending</a:t>
            </a: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dirty="0"/>
              <a:t>– zobrazení obou úrovní současně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1" y="3648456"/>
            <a:ext cx="11807540" cy="29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Spojité </a:t>
            </a:r>
            <a:r>
              <a:rPr lang="cs-CZ" dirty="0" err="1" smtClean="0"/>
              <a:t>LoD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Snaha vyhnout se </a:t>
            </a:r>
            <a:r>
              <a:rPr lang="cs-CZ" dirty="0" err="1"/>
              <a:t>popping</a:t>
            </a:r>
            <a:r>
              <a:rPr lang="cs-CZ" dirty="0"/>
              <a:t> efektu (1996)</a:t>
            </a:r>
          </a:p>
          <a:p>
            <a:r>
              <a:rPr lang="cs-CZ" dirty="0" smtClean="0"/>
              <a:t> </a:t>
            </a:r>
            <a:r>
              <a:rPr lang="cs-CZ" dirty="0" err="1" smtClean="0">
                <a:solidFill>
                  <a:schemeClr val="accent1"/>
                </a:solidFill>
              </a:rPr>
              <a:t>Alpha</a:t>
            </a:r>
            <a:r>
              <a:rPr lang="cs-CZ" dirty="0" smtClean="0">
                <a:solidFill>
                  <a:schemeClr val="accent1"/>
                </a:solidFill>
              </a:rPr>
              <a:t> </a:t>
            </a:r>
            <a:r>
              <a:rPr lang="cs-CZ" dirty="0" err="1">
                <a:solidFill>
                  <a:schemeClr val="accent1"/>
                </a:solidFill>
              </a:rPr>
              <a:t>blending</a:t>
            </a: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dirty="0"/>
              <a:t>– zobrazení obou úrovní současně</a:t>
            </a:r>
          </a:p>
          <a:p>
            <a:r>
              <a:rPr lang="cs-CZ" dirty="0" smtClean="0"/>
              <a:t> </a:t>
            </a:r>
            <a:r>
              <a:rPr lang="cs-CZ" dirty="0" err="1" smtClean="0">
                <a:solidFill>
                  <a:schemeClr val="accent1"/>
                </a:solidFill>
              </a:rPr>
              <a:t>Geomorphs</a:t>
            </a:r>
            <a:r>
              <a:rPr lang="cs-CZ" dirty="0" smtClean="0">
                <a:solidFill>
                  <a:schemeClr val="accent1"/>
                </a:solidFill>
              </a:rPr>
              <a:t> </a:t>
            </a:r>
            <a:r>
              <a:rPr lang="cs-CZ" dirty="0"/>
              <a:t>– Interpolace mezi dvěma diskrétními LOD</a:t>
            </a:r>
          </a:p>
          <a:p>
            <a:pPr lvl="1"/>
            <a:r>
              <a:rPr lang="cs-CZ" dirty="0" smtClean="0"/>
              <a:t> </a:t>
            </a:r>
            <a:r>
              <a:rPr lang="cs-CZ" dirty="0" err="1" smtClean="0"/>
              <a:t>Unreal</a:t>
            </a:r>
            <a:r>
              <a:rPr lang="cs-CZ" dirty="0" smtClean="0"/>
              <a:t> </a:t>
            </a:r>
            <a:r>
              <a:rPr lang="cs-CZ" dirty="0" err="1"/>
              <a:t>Engine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64" y="3913632"/>
            <a:ext cx="9945072" cy="294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1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Cíl herní grafiky:</a:t>
            </a:r>
          </a:p>
          <a:p>
            <a:pPr lvl="1"/>
            <a:r>
              <a:rPr lang="cs-CZ" dirty="0"/>
              <a:t> </a:t>
            </a:r>
            <a:r>
              <a:rPr lang="cs-CZ" strike="sngStrike" dirty="0"/>
              <a:t>Fyzikálně přesné vykreslení</a:t>
            </a:r>
          </a:p>
          <a:p>
            <a:pPr lvl="1"/>
            <a:r>
              <a:rPr lang="cs-CZ" dirty="0"/>
              <a:t> </a:t>
            </a:r>
            <a:r>
              <a:rPr lang="cs-CZ" strike="sngStrike" dirty="0"/>
              <a:t>Fotorealistická kvalita</a:t>
            </a:r>
          </a:p>
          <a:p>
            <a:pPr lvl="1"/>
            <a:r>
              <a:rPr lang="cs-CZ" dirty="0"/>
              <a:t> Grafika, která se líbí hráčům</a:t>
            </a:r>
          </a:p>
          <a:p>
            <a:endParaRPr lang="cs-CZ" dirty="0"/>
          </a:p>
          <a:p>
            <a:r>
              <a:rPr lang="cs-CZ" dirty="0"/>
              <a:t>Protichůdné požadavky:</a:t>
            </a:r>
          </a:p>
          <a:p>
            <a:pPr lvl="1"/>
            <a:r>
              <a:rPr lang="cs-CZ" dirty="0" smtClean="0"/>
              <a:t> aby </a:t>
            </a:r>
            <a:r>
              <a:rPr lang="cs-CZ" dirty="0"/>
              <a:t>to vypadalo co nejlépe</a:t>
            </a:r>
          </a:p>
          <a:p>
            <a:pPr lvl="1"/>
            <a:r>
              <a:rPr lang="cs-CZ" dirty="0" smtClean="0"/>
              <a:t> aby </a:t>
            </a:r>
            <a:r>
              <a:rPr lang="cs-CZ" dirty="0"/>
              <a:t>to bylo nejrychlejší</a:t>
            </a:r>
          </a:p>
          <a:p>
            <a:endParaRPr lang="cs-CZ" dirty="0"/>
          </a:p>
          <a:p>
            <a:r>
              <a:rPr lang="cs-CZ" dirty="0"/>
              <a:t>Kompromis mezi rychlostí a kvalitou vykreslení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318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Spojité </a:t>
            </a:r>
            <a:r>
              <a:rPr lang="cs-CZ" dirty="0" err="1" smtClean="0"/>
              <a:t>LoD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Progressive</a:t>
            </a:r>
            <a:r>
              <a:rPr lang="cs-CZ" dirty="0"/>
              <a:t> </a:t>
            </a:r>
            <a:r>
              <a:rPr lang="cs-CZ" dirty="0" err="1"/>
              <a:t>meshes</a:t>
            </a:r>
            <a:r>
              <a:rPr lang="cs-CZ" dirty="0"/>
              <a:t> – H. </a:t>
            </a:r>
            <a:r>
              <a:rPr lang="cs-CZ" dirty="0" err="1"/>
              <a:t>Hoppe</a:t>
            </a:r>
            <a:r>
              <a:rPr lang="cs-CZ" dirty="0"/>
              <a:t> (1996)</a:t>
            </a:r>
          </a:p>
          <a:p>
            <a:r>
              <a:rPr lang="cs-CZ" dirty="0"/>
              <a:t>Výpočet – postupné odebírání jednotlivých hran z nejvyšší úrovně</a:t>
            </a:r>
          </a:p>
          <a:p>
            <a:r>
              <a:rPr lang="cs-CZ" dirty="0"/>
              <a:t>Model – nejnižší úroveň + posloupnost přidávání hran (vyšší spotřeba paměti)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054" y="3445002"/>
            <a:ext cx="7251700" cy="3257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6623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LoD</a:t>
            </a:r>
            <a:r>
              <a:rPr lang="cs-CZ" dirty="0" smtClean="0"/>
              <a:t> </a:t>
            </a:r>
            <a:r>
              <a:rPr lang="cs-CZ" dirty="0"/>
              <a:t>– další varianty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5032375"/>
          </a:xfrm>
        </p:spPr>
        <p:txBody>
          <a:bodyPr>
            <a:normAutofit/>
          </a:bodyPr>
          <a:lstStyle/>
          <a:p>
            <a:r>
              <a:rPr lang="cs-CZ" dirty="0"/>
              <a:t>HLOD – </a:t>
            </a:r>
            <a:r>
              <a:rPr lang="cs-CZ" dirty="0" err="1"/>
              <a:t>hierarchical</a:t>
            </a:r>
            <a:r>
              <a:rPr lang="cs-CZ" dirty="0"/>
              <a:t> LOD (2001)</a:t>
            </a:r>
          </a:p>
          <a:p>
            <a:pPr lvl="1"/>
            <a:r>
              <a:rPr lang="cs-CZ" dirty="0"/>
              <a:t>Základem je hierarchie scény (</a:t>
            </a:r>
            <a:r>
              <a:rPr lang="cs-CZ" dirty="0" err="1"/>
              <a:t>scene-graph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Vhodné pro scény s velkým počtem objektů</a:t>
            </a:r>
          </a:p>
          <a:p>
            <a:endParaRPr lang="cs-CZ" dirty="0"/>
          </a:p>
          <a:p>
            <a:r>
              <a:rPr lang="cs-CZ" dirty="0"/>
              <a:t>Pohledově závislé LOD (1997)</a:t>
            </a:r>
          </a:p>
          <a:p>
            <a:pPr lvl="1"/>
            <a:r>
              <a:rPr lang="cs-CZ" dirty="0"/>
              <a:t>Čím blíže ke kameře, </a:t>
            </a:r>
          </a:p>
          <a:p>
            <a:pPr lvl="1"/>
            <a:r>
              <a:rPr lang="cs-CZ" dirty="0"/>
              <a:t>tím více detailů</a:t>
            </a:r>
          </a:p>
          <a:p>
            <a:endParaRPr lang="cs-CZ" dirty="0"/>
          </a:p>
          <a:p>
            <a:pPr lvl="1"/>
            <a:r>
              <a:rPr lang="cs-CZ" dirty="0"/>
              <a:t>Siluety – více </a:t>
            </a:r>
            <a:r>
              <a:rPr lang="cs-CZ" dirty="0" smtClean="0"/>
              <a:t>detailů</a:t>
            </a:r>
          </a:p>
          <a:p>
            <a:pPr lvl="1"/>
            <a:r>
              <a:rPr lang="cs-CZ" dirty="0" smtClean="0"/>
              <a:t>Vnitřní </a:t>
            </a:r>
            <a:r>
              <a:rPr lang="cs-CZ" dirty="0"/>
              <a:t>části – </a:t>
            </a:r>
            <a:r>
              <a:rPr lang="cs-CZ" dirty="0" smtClean="0"/>
              <a:t>méně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9858" y="2596896"/>
            <a:ext cx="5655532" cy="4558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3011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povrchu (</a:t>
            </a:r>
            <a:r>
              <a:rPr lang="cs-CZ" dirty="0" err="1"/>
              <a:t>subdivision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Dělení povrchu se </a:t>
            </a:r>
            <a:r>
              <a:rPr lang="cs-CZ" dirty="0" smtClean="0"/>
              <a:t>zaoblením:</a:t>
            </a:r>
            <a:endParaRPr lang="cs-CZ" dirty="0"/>
          </a:p>
          <a:p>
            <a:r>
              <a:rPr lang="cs-CZ" dirty="0"/>
              <a:t>Běžné v 3D modelování</a:t>
            </a:r>
          </a:p>
          <a:p>
            <a:r>
              <a:rPr lang="cs-CZ" dirty="0"/>
              <a:t>Film (Jan Pinkava, </a:t>
            </a:r>
            <a:r>
              <a:rPr lang="cs-CZ" dirty="0" err="1"/>
              <a:t>Geriho</a:t>
            </a:r>
            <a:r>
              <a:rPr lang="cs-CZ" dirty="0"/>
              <a:t> hra, 1997)</a:t>
            </a:r>
          </a:p>
          <a:p>
            <a:r>
              <a:rPr lang="cs-CZ" dirty="0"/>
              <a:t>Dělící schémata </a:t>
            </a:r>
            <a:r>
              <a:rPr lang="cs-CZ" dirty="0" err="1"/>
              <a:t>Catmull-Clark</a:t>
            </a:r>
            <a:r>
              <a:rPr lang="cs-CZ" dirty="0"/>
              <a:t>, </a:t>
            </a:r>
            <a:r>
              <a:rPr lang="cs-CZ" dirty="0" err="1"/>
              <a:t>Doo</a:t>
            </a:r>
            <a:r>
              <a:rPr lang="cs-CZ" dirty="0"/>
              <a:t>-Sabin, …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6" y="3891562"/>
            <a:ext cx="11219688" cy="278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2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Mapování textur – opakování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503237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Princip</a:t>
            </a:r>
            <a:r>
              <a:rPr lang="cs-CZ" dirty="0"/>
              <a:t>: nemodelovat to, co je příliš malé nebo relativně ploché</a:t>
            </a:r>
          </a:p>
          <a:p>
            <a:r>
              <a:rPr lang="cs-CZ" dirty="0">
                <a:solidFill>
                  <a:schemeClr val="accent1"/>
                </a:solidFill>
              </a:rPr>
              <a:t>Technika</a:t>
            </a:r>
            <a:r>
              <a:rPr lang="cs-CZ" dirty="0"/>
              <a:t>: detaily jsou zachyceny pouze texturou, nikoli geometrií:</a:t>
            </a:r>
          </a:p>
          <a:p>
            <a:pPr lvl="1"/>
            <a:r>
              <a:rPr lang="cs-CZ" dirty="0"/>
              <a:t>Barevná textura</a:t>
            </a:r>
          </a:p>
          <a:p>
            <a:pPr lvl="1"/>
            <a:r>
              <a:rPr lang="cs-CZ" dirty="0" err="1"/>
              <a:t>Specular</a:t>
            </a:r>
            <a:r>
              <a:rPr lang="cs-CZ" dirty="0"/>
              <a:t>-map, </a:t>
            </a:r>
            <a:r>
              <a:rPr lang="cs-CZ" dirty="0" err="1"/>
              <a:t>bump</a:t>
            </a:r>
            <a:r>
              <a:rPr lang="cs-CZ" dirty="0"/>
              <a:t>-map, </a:t>
            </a:r>
            <a:r>
              <a:rPr lang="cs-CZ" dirty="0" err="1"/>
              <a:t>normal</a:t>
            </a:r>
            <a:r>
              <a:rPr lang="cs-CZ" dirty="0"/>
              <a:t>-map,  </a:t>
            </a:r>
          </a:p>
          <a:p>
            <a:pPr lvl="1"/>
            <a:r>
              <a:rPr lang="cs-CZ" dirty="0"/>
              <a:t>Mapy se </a:t>
            </a:r>
            <a:r>
              <a:rPr lang="cs-CZ" dirty="0" smtClean="0"/>
              <a:t>používají </a:t>
            </a:r>
            <a:r>
              <a:rPr lang="cs-CZ" dirty="0"/>
              <a:t>při výpočtu stínování</a:t>
            </a:r>
          </a:p>
          <a:p>
            <a:endParaRPr lang="cs-CZ" dirty="0"/>
          </a:p>
          <a:p>
            <a:pPr lvl="1"/>
            <a:r>
              <a:rPr lang="cs-CZ" dirty="0"/>
              <a:t>Místo </a:t>
            </a:r>
            <a:r>
              <a:rPr lang="cs-CZ" dirty="0" err="1"/>
              <a:t>high-poly</a:t>
            </a:r>
            <a:r>
              <a:rPr lang="cs-CZ" dirty="0"/>
              <a:t> modelu se pro vykreslení použije </a:t>
            </a:r>
            <a:r>
              <a:rPr lang="cs-CZ" dirty="0" err="1"/>
              <a:t>low-poly</a:t>
            </a:r>
            <a:r>
              <a:rPr lang="cs-CZ" dirty="0"/>
              <a:t> model + sada textur:</a:t>
            </a:r>
          </a:p>
          <a:p>
            <a:pPr lvl="2"/>
            <a:r>
              <a:rPr lang="cs-CZ" dirty="0"/>
              <a:t>Menší objem dat</a:t>
            </a:r>
          </a:p>
          <a:p>
            <a:pPr lvl="2"/>
            <a:r>
              <a:rPr lang="cs-CZ" dirty="0"/>
              <a:t>Rychlejší vykreslení</a:t>
            </a:r>
          </a:p>
          <a:p>
            <a:pPr lvl="2"/>
            <a:r>
              <a:rPr lang="cs-CZ" dirty="0"/>
              <a:t>Není závislé na vzhledu textury</a:t>
            </a:r>
          </a:p>
          <a:p>
            <a:endParaRPr lang="cs-CZ" dirty="0"/>
          </a:p>
          <a:p>
            <a:pPr lvl="1"/>
            <a:r>
              <a:rPr lang="cs-CZ" dirty="0"/>
              <a:t>Je potřeba znát mapování textury na 3D model (UV </a:t>
            </a:r>
            <a:r>
              <a:rPr lang="cs-CZ" dirty="0" err="1"/>
              <a:t>mapping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816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0"/>
            <a:ext cx="4881320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861626" y="6094717"/>
            <a:ext cx="32060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Tomáš</a:t>
            </a:r>
            <a:r>
              <a:rPr lang="en-US" dirty="0"/>
              <a:t> </a:t>
            </a:r>
            <a:r>
              <a:rPr lang="en-US" dirty="0" err="1" smtClean="0"/>
              <a:t>Mádr</a:t>
            </a: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en-US" dirty="0" smtClean="0"/>
              <a:t>high-poly </a:t>
            </a:r>
            <a:r>
              <a:rPr lang="en-US" dirty="0"/>
              <a:t>model: </a:t>
            </a:r>
            <a:endParaRPr lang="cs-CZ" dirty="0" smtClean="0"/>
          </a:p>
          <a:p>
            <a:r>
              <a:rPr lang="en-US" dirty="0" smtClean="0"/>
              <a:t>20 </a:t>
            </a:r>
            <a:r>
              <a:rPr lang="en-US" dirty="0"/>
              <a:t>000 000 </a:t>
            </a:r>
            <a:r>
              <a:rPr lang="en-US" dirty="0" err="1"/>
              <a:t>polygonů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352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0"/>
            <a:ext cx="7219922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061002" y="5980176"/>
            <a:ext cx="3594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Tomáš</a:t>
            </a:r>
            <a:r>
              <a:rPr lang="en-US" dirty="0"/>
              <a:t> </a:t>
            </a:r>
            <a:r>
              <a:rPr lang="en-US" dirty="0" err="1"/>
              <a:t>Mádr</a:t>
            </a:r>
            <a:r>
              <a:rPr lang="en-US" dirty="0"/>
              <a:t>: </a:t>
            </a:r>
            <a:endParaRPr lang="cs-CZ" dirty="0" smtClean="0"/>
          </a:p>
          <a:p>
            <a:r>
              <a:rPr lang="en-US" dirty="0" smtClean="0"/>
              <a:t>low-poly </a:t>
            </a:r>
            <a:r>
              <a:rPr lang="en-US" dirty="0"/>
              <a:t>model + </a:t>
            </a:r>
            <a:r>
              <a:rPr lang="en-US" dirty="0" err="1" smtClean="0"/>
              <a:t>normálová</a:t>
            </a:r>
            <a:r>
              <a:rPr lang="en-US" dirty="0" smtClean="0"/>
              <a:t> </a:t>
            </a:r>
            <a:r>
              <a:rPr lang="en-US" dirty="0" err="1"/>
              <a:t>mapa</a:t>
            </a:r>
            <a:r>
              <a:rPr lang="en-US" dirty="0"/>
              <a:t>: </a:t>
            </a:r>
            <a:endParaRPr lang="cs-CZ" dirty="0" smtClean="0"/>
          </a:p>
          <a:p>
            <a:r>
              <a:rPr lang="en-US" dirty="0" smtClean="0"/>
              <a:t>11 </a:t>
            </a:r>
            <a:r>
              <a:rPr lang="en-US" dirty="0"/>
              <a:t>500 </a:t>
            </a:r>
            <a:r>
              <a:rPr lang="en-US" dirty="0" err="1"/>
              <a:t>polygonů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26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0"/>
            <a:ext cx="4800600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732520" y="5687568"/>
            <a:ext cx="30024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Tomáš</a:t>
            </a:r>
            <a:r>
              <a:rPr lang="en-US" dirty="0"/>
              <a:t> </a:t>
            </a:r>
            <a:r>
              <a:rPr lang="en-US" dirty="0" err="1"/>
              <a:t>Mádr</a:t>
            </a:r>
            <a:r>
              <a:rPr lang="en-US" dirty="0"/>
              <a:t>: low-poly model </a:t>
            </a:r>
          </a:p>
          <a:p>
            <a:r>
              <a:rPr lang="en-US" dirty="0"/>
              <a:t>+ </a:t>
            </a:r>
            <a:r>
              <a:rPr lang="en-US" dirty="0" err="1"/>
              <a:t>barevná</a:t>
            </a:r>
            <a:r>
              <a:rPr lang="en-US" dirty="0"/>
              <a:t>, </a:t>
            </a:r>
            <a:r>
              <a:rPr lang="en-US" dirty="0" err="1"/>
              <a:t>odrazivá</a:t>
            </a:r>
            <a:r>
              <a:rPr lang="en-US" dirty="0"/>
              <a:t> </a:t>
            </a:r>
            <a:endParaRPr lang="cs-CZ" dirty="0" smtClean="0"/>
          </a:p>
          <a:p>
            <a:r>
              <a:rPr lang="en-US" dirty="0" smtClean="0"/>
              <a:t>a </a:t>
            </a:r>
            <a:r>
              <a:rPr lang="en-US" dirty="0" err="1"/>
              <a:t>normálová</a:t>
            </a:r>
            <a:r>
              <a:rPr lang="en-US" dirty="0"/>
              <a:t> </a:t>
            </a:r>
            <a:r>
              <a:rPr lang="en-US" dirty="0" err="1"/>
              <a:t>mapa</a:t>
            </a:r>
            <a:r>
              <a:rPr lang="en-US" dirty="0"/>
              <a:t>: </a:t>
            </a:r>
            <a:endParaRPr lang="cs-CZ" dirty="0" smtClean="0"/>
          </a:p>
          <a:p>
            <a:r>
              <a:rPr lang="en-US" dirty="0" smtClean="0"/>
              <a:t>11 </a:t>
            </a:r>
            <a:r>
              <a:rPr lang="en-US" dirty="0"/>
              <a:t>500 </a:t>
            </a:r>
            <a:r>
              <a:rPr lang="en-US" dirty="0" err="1"/>
              <a:t>polygonů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3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Parallax</a:t>
            </a:r>
            <a:r>
              <a:rPr lang="cs-CZ" dirty="0"/>
              <a:t> </a:t>
            </a:r>
            <a:r>
              <a:rPr lang="cs-CZ" dirty="0" err="1"/>
              <a:t>mapping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Rozšíření techniky </a:t>
            </a:r>
            <a:r>
              <a:rPr lang="cs-CZ" dirty="0" err="1"/>
              <a:t>normal-mapping</a:t>
            </a:r>
            <a:r>
              <a:rPr lang="cs-CZ" dirty="0"/>
              <a:t> (2001)</a:t>
            </a:r>
          </a:p>
          <a:p>
            <a:pPr lvl="1"/>
            <a:r>
              <a:rPr lang="cs-CZ" dirty="0"/>
              <a:t>Potřebujeme navíc výškovou mapu</a:t>
            </a:r>
          </a:p>
          <a:p>
            <a:pPr lvl="1"/>
            <a:r>
              <a:rPr lang="cs-CZ" dirty="0"/>
              <a:t>Posun souřadnic textury na základě úhlu pohledu a výškové mapy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663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Parallax</a:t>
            </a:r>
            <a:r>
              <a:rPr lang="cs-CZ" dirty="0"/>
              <a:t> </a:t>
            </a:r>
            <a:r>
              <a:rPr lang="cs-CZ" dirty="0" err="1"/>
              <a:t>Occlusion</a:t>
            </a:r>
            <a:r>
              <a:rPr lang="cs-CZ" dirty="0"/>
              <a:t> </a:t>
            </a:r>
            <a:r>
              <a:rPr lang="cs-CZ" dirty="0" err="1"/>
              <a:t>Mapping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Přidává sebe-zastínění, vrhání stínů</a:t>
            </a:r>
          </a:p>
          <a:p>
            <a:r>
              <a:rPr lang="cs-CZ" dirty="0"/>
              <a:t>Videa: </a:t>
            </a:r>
          </a:p>
          <a:p>
            <a:pPr lvl="1"/>
            <a:r>
              <a:rPr lang="cs-CZ" dirty="0">
                <a:hlinkClick r:id="rId2"/>
              </a:rPr>
              <a:t>https://www.youtube.com/watch?v=UeF-kCr_vyo</a:t>
            </a:r>
            <a:endParaRPr lang="cs-CZ" dirty="0"/>
          </a:p>
          <a:p>
            <a:pPr lvl="1"/>
            <a:r>
              <a:rPr lang="cs-CZ" dirty="0">
                <a:hlinkClick r:id="rId3"/>
              </a:rPr>
              <a:t>https://www.youtube.com/watch?v=gcAsJdo7dME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595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Shadery</a:t>
            </a:r>
            <a:r>
              <a:rPr lang="cs-CZ" dirty="0"/>
              <a:t> – opakování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Shader</a:t>
            </a:r>
            <a:r>
              <a:rPr lang="cs-CZ" dirty="0"/>
              <a:t> = Program k řízení programovatelných částí </a:t>
            </a:r>
            <a:r>
              <a:rPr lang="cs-CZ" dirty="0" smtClean="0"/>
              <a:t>GPU:</a:t>
            </a:r>
            <a:endParaRPr lang="cs-CZ" dirty="0"/>
          </a:p>
          <a:p>
            <a:r>
              <a:rPr lang="cs-CZ" dirty="0"/>
              <a:t>Pixel/fragment </a:t>
            </a:r>
            <a:r>
              <a:rPr lang="cs-CZ" dirty="0" err="1"/>
              <a:t>shader</a:t>
            </a:r>
            <a:endParaRPr lang="cs-CZ" dirty="0"/>
          </a:p>
          <a:p>
            <a:r>
              <a:rPr lang="cs-CZ" dirty="0"/>
              <a:t>Vertex </a:t>
            </a:r>
            <a:r>
              <a:rPr lang="cs-CZ" dirty="0" err="1"/>
              <a:t>shader</a:t>
            </a:r>
            <a:endParaRPr lang="cs-CZ" dirty="0"/>
          </a:p>
          <a:p>
            <a:r>
              <a:rPr lang="cs-CZ" dirty="0"/>
              <a:t>Geometry </a:t>
            </a:r>
            <a:r>
              <a:rPr lang="cs-CZ" dirty="0" err="1"/>
              <a:t>shader</a:t>
            </a:r>
            <a:endParaRPr lang="cs-CZ" dirty="0"/>
          </a:p>
          <a:p>
            <a:r>
              <a:rPr lang="cs-CZ" dirty="0" err="1"/>
              <a:t>Tessellation</a:t>
            </a:r>
            <a:r>
              <a:rPr lang="cs-CZ" dirty="0"/>
              <a:t> </a:t>
            </a:r>
            <a:r>
              <a:rPr lang="cs-CZ" dirty="0" err="1"/>
              <a:t>shader</a:t>
            </a:r>
            <a:endParaRPr lang="cs-CZ" dirty="0"/>
          </a:p>
          <a:p>
            <a:r>
              <a:rPr lang="cs-CZ" dirty="0" err="1"/>
              <a:t>Compute</a:t>
            </a:r>
            <a:r>
              <a:rPr lang="cs-CZ" dirty="0"/>
              <a:t> </a:t>
            </a:r>
            <a:r>
              <a:rPr lang="cs-CZ" dirty="0" err="1"/>
              <a:t>shader</a:t>
            </a:r>
            <a:endParaRPr lang="cs-CZ" dirty="0"/>
          </a:p>
          <a:p>
            <a:endParaRPr lang="cs-CZ" dirty="0"/>
          </a:p>
          <a:p>
            <a:r>
              <a:rPr lang="cs-CZ" dirty="0"/>
              <a:t>Téma </a:t>
            </a:r>
            <a:r>
              <a:rPr lang="cs-CZ" dirty="0" smtClean="0"/>
              <a:t>jiných přednášek a předmětů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884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Úvod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Nejen 3D, realistické </a:t>
            </a:r>
            <a:r>
              <a:rPr lang="cs-CZ" dirty="0" smtClean="0"/>
              <a:t>vykreslení:</a:t>
            </a:r>
            <a:endParaRPr lang="cs-CZ" dirty="0"/>
          </a:p>
          <a:p>
            <a:r>
              <a:rPr lang="cs-CZ" dirty="0"/>
              <a:t>2D</a:t>
            </a:r>
          </a:p>
          <a:p>
            <a:r>
              <a:rPr lang="cs-CZ" dirty="0"/>
              <a:t>2.5D</a:t>
            </a:r>
          </a:p>
          <a:p>
            <a:r>
              <a:rPr lang="cs-CZ" dirty="0"/>
              <a:t>Stylizace 2D / 3D</a:t>
            </a:r>
          </a:p>
          <a:p>
            <a:pPr lvl="1"/>
            <a:r>
              <a:rPr lang="cs-CZ" dirty="0"/>
              <a:t>Siluety</a:t>
            </a:r>
          </a:p>
          <a:p>
            <a:pPr lvl="1"/>
            <a:r>
              <a:rPr lang="cs-CZ" dirty="0"/>
              <a:t>Zvýraznění obrysů</a:t>
            </a:r>
          </a:p>
          <a:p>
            <a:pPr lvl="1"/>
            <a:r>
              <a:rPr lang="cs-CZ" dirty="0" err="1"/>
              <a:t>Cartoon</a:t>
            </a:r>
            <a:r>
              <a:rPr lang="cs-CZ" dirty="0"/>
              <a:t>, cell </a:t>
            </a:r>
            <a:r>
              <a:rPr lang="cs-CZ" dirty="0" err="1"/>
              <a:t>shading</a:t>
            </a:r>
            <a:r>
              <a:rPr lang="cs-CZ" dirty="0"/>
              <a:t>, NPR</a:t>
            </a:r>
          </a:p>
          <a:p>
            <a:pPr lvl="1"/>
            <a:r>
              <a:rPr lang="cs-CZ" dirty="0"/>
              <a:t>Ručně kreslená grafika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82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1024128" y="-85726"/>
            <a:ext cx="9930384" cy="1521334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cs-CZ" sz="4400" dirty="0" err="1"/>
              <a:t>Shadery</a:t>
            </a:r>
            <a:r>
              <a:rPr lang="cs-CZ" sz="4400" dirty="0"/>
              <a:t> – historie</a:t>
            </a:r>
          </a:p>
        </p:txBody>
      </p:sp>
      <p:graphicFrame>
        <p:nvGraphicFramePr>
          <p:cNvPr id="3174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337301"/>
              </p:ext>
            </p:extLst>
          </p:nvPr>
        </p:nvGraphicFramePr>
        <p:xfrm>
          <a:off x="1909763" y="1254887"/>
          <a:ext cx="8375650" cy="5390691"/>
        </p:xfrm>
        <a:graphic>
          <a:graphicData uri="http://schemas.openxmlformats.org/drawingml/2006/table">
            <a:tbl>
              <a:tblPr/>
              <a:tblGrid>
                <a:gridCol w="2120900"/>
                <a:gridCol w="1427162"/>
                <a:gridCol w="1474788"/>
                <a:gridCol w="1673225"/>
                <a:gridCol w="1679575"/>
              </a:tblGrid>
              <a:tr h="801688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Fragment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Pipeline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Vertex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Pipeline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Texture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Units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Shader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Processor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(cuda cores)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RIVA 128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(1997)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0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na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GeForce2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(2004)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2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0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na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GeForce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8500 GT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(2007)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8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16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GeForce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240 GT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(2009)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32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96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546242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GeForce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580 GTX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(2010)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64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512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GeForce 680 GTX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(2012)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128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1536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GeForce 780 GTX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(2013)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192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2304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GTX TITAN Z</a:t>
                      </a:r>
                    </a:p>
                    <a:p>
                      <a:pPr marL="0" marR="0" lvl="0" indent="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(2014)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480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</a:tabLst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5760</a:t>
                      </a:r>
                    </a:p>
                  </a:txBody>
                  <a:tcPr marL="90000" marR="90000" marT="6091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922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Teselace</a:t>
            </a:r>
            <a:r>
              <a:rPr lang="cs-CZ" dirty="0"/>
              <a:t> na GPU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Teselace</a:t>
            </a:r>
            <a:r>
              <a:rPr lang="cs-CZ" dirty="0"/>
              <a:t> = dělení roviny</a:t>
            </a:r>
          </a:p>
          <a:p>
            <a:r>
              <a:rPr lang="cs-CZ" dirty="0" err="1"/>
              <a:t>Teselace</a:t>
            </a:r>
            <a:r>
              <a:rPr lang="cs-CZ" dirty="0"/>
              <a:t> na GPU – možnost dělit polygony až „na grafice“</a:t>
            </a:r>
          </a:p>
          <a:p>
            <a:r>
              <a:rPr lang="cs-CZ" dirty="0" err="1"/>
              <a:t>Teselace</a:t>
            </a:r>
            <a:r>
              <a:rPr lang="cs-CZ" dirty="0"/>
              <a:t> + posun vrcholů:</a:t>
            </a:r>
          </a:p>
          <a:p>
            <a:pPr lvl="1"/>
            <a:r>
              <a:rPr lang="cs-CZ" dirty="0"/>
              <a:t>Vyhlazování modelů – </a:t>
            </a:r>
            <a:r>
              <a:rPr lang="cs-CZ" dirty="0" err="1"/>
              <a:t>subdivision</a:t>
            </a:r>
            <a:endParaRPr lang="cs-CZ" dirty="0"/>
          </a:p>
          <a:p>
            <a:pPr lvl="1"/>
            <a:r>
              <a:rPr lang="cs-CZ" dirty="0"/>
              <a:t>Úprava geometrie pomocí map – </a:t>
            </a:r>
            <a:r>
              <a:rPr lang="cs-CZ" dirty="0" err="1"/>
              <a:t>displacement</a:t>
            </a:r>
            <a:endParaRPr lang="cs-CZ" dirty="0"/>
          </a:p>
          <a:p>
            <a:pPr lvl="1"/>
            <a:r>
              <a:rPr lang="cs-CZ" dirty="0"/>
              <a:t>Adaptivní úprava v rámci jednoho modelu</a:t>
            </a:r>
          </a:p>
          <a:p>
            <a:endParaRPr lang="cs-CZ" dirty="0"/>
          </a:p>
          <a:p>
            <a:r>
              <a:rPr lang="cs-CZ" dirty="0"/>
              <a:t>Hry: </a:t>
            </a:r>
            <a:r>
              <a:rPr lang="cs-CZ" dirty="0" err="1"/>
              <a:t>Alien</a:t>
            </a:r>
            <a:r>
              <a:rPr lang="cs-CZ" dirty="0"/>
              <a:t> vs. </a:t>
            </a:r>
            <a:r>
              <a:rPr lang="cs-CZ" dirty="0" err="1"/>
              <a:t>Predator</a:t>
            </a:r>
            <a:r>
              <a:rPr lang="cs-CZ" dirty="0"/>
              <a:t>, Metro 2033, </a:t>
            </a:r>
            <a:r>
              <a:rPr lang="cs-CZ" dirty="0" err="1"/>
              <a:t>Skyrim</a:t>
            </a:r>
            <a:endParaRPr lang="cs-CZ" dirty="0"/>
          </a:p>
          <a:p>
            <a:r>
              <a:rPr lang="cs-CZ" dirty="0"/>
              <a:t>Video: </a:t>
            </a:r>
            <a:r>
              <a:rPr lang="cs-CZ" dirty="0" smtClean="0">
                <a:hlinkClick r:id="rId2"/>
              </a:rPr>
              <a:t>https://youtu.be/-uavLefzDuQ?t=51s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769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416" y="0"/>
            <a:ext cx="5884399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935452" y="6304547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Vyhlazení pomocí </a:t>
            </a:r>
            <a:r>
              <a:rPr lang="cs-CZ" dirty="0" err="1" smtClean="0"/>
              <a:t>teselace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595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82" y="0"/>
            <a:ext cx="705555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184104" y="5934670"/>
            <a:ext cx="26164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Vyhlazení </a:t>
            </a:r>
            <a:endParaRPr lang="cs-CZ" dirty="0" smtClean="0"/>
          </a:p>
          <a:p>
            <a:r>
              <a:rPr lang="cs-CZ" dirty="0" smtClean="0"/>
              <a:t>+ </a:t>
            </a:r>
            <a:r>
              <a:rPr lang="cs-CZ" dirty="0" err="1"/>
              <a:t>displacement</a:t>
            </a:r>
            <a:r>
              <a:rPr lang="cs-CZ" dirty="0"/>
              <a:t> </a:t>
            </a:r>
            <a:r>
              <a:rPr lang="cs-CZ" dirty="0" err="1"/>
              <a:t>mapping</a:t>
            </a:r>
            <a:r>
              <a:rPr lang="cs-CZ" dirty="0"/>
              <a:t>  </a:t>
            </a:r>
            <a:endParaRPr lang="cs-CZ" dirty="0" smtClean="0"/>
          </a:p>
          <a:p>
            <a:r>
              <a:rPr lang="cs-CZ" dirty="0" smtClean="0"/>
              <a:t>pomocí </a:t>
            </a:r>
            <a:r>
              <a:rPr lang="cs-CZ" dirty="0" err="1"/>
              <a:t>teselace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093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12192000" cy="54251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488378" y="6211669"/>
            <a:ext cx="5215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Vyhlazení + </a:t>
            </a:r>
            <a:r>
              <a:rPr lang="cs-CZ" dirty="0" err="1"/>
              <a:t>displacement</a:t>
            </a:r>
            <a:r>
              <a:rPr lang="cs-CZ" dirty="0"/>
              <a:t> </a:t>
            </a:r>
            <a:r>
              <a:rPr lang="cs-CZ" dirty="0" err="1"/>
              <a:t>mapping</a:t>
            </a:r>
            <a:r>
              <a:rPr lang="cs-CZ" dirty="0"/>
              <a:t>  pomocí </a:t>
            </a:r>
            <a:r>
              <a:rPr lang="cs-CZ" dirty="0" err="1"/>
              <a:t>teselace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620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40" y="0"/>
            <a:ext cx="7098855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568086" y="5934670"/>
            <a:ext cx="298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CryEngine</a:t>
            </a:r>
            <a:r>
              <a:rPr lang="cs-CZ" dirty="0" smtClean="0"/>
              <a:t>:</a:t>
            </a:r>
          </a:p>
          <a:p>
            <a:r>
              <a:rPr lang="cs-CZ" dirty="0" smtClean="0"/>
              <a:t> </a:t>
            </a:r>
            <a:r>
              <a:rPr lang="cs-CZ" dirty="0" err="1"/>
              <a:t>displacemet</a:t>
            </a:r>
            <a:r>
              <a:rPr lang="cs-CZ" dirty="0"/>
              <a:t> pomocí </a:t>
            </a:r>
            <a:r>
              <a:rPr lang="cs-CZ" dirty="0" err="1"/>
              <a:t>teselace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085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29911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0"/>
            <a:ext cx="10972799" cy="6857999"/>
          </a:xfrm>
        </p:spPr>
      </p:pic>
    </p:spTree>
    <p:extLst>
      <p:ext uri="{BB962C8B-B14F-4D97-AF65-F5344CB8AC3E}">
        <p14:creationId xmlns:p14="http://schemas.microsoft.com/office/powerpoint/2010/main" val="39709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Adaptivní </a:t>
            </a:r>
            <a:r>
              <a:rPr lang="cs-CZ" dirty="0" err="1" smtClean="0"/>
              <a:t>teselace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40506" y="1690688"/>
            <a:ext cx="5710989" cy="4042610"/>
          </a:xfrm>
        </p:spPr>
      </p:pic>
      <p:sp>
        <p:nvSpPr>
          <p:cNvPr id="6" name="TextovéPole 5"/>
          <p:cNvSpPr txBox="1"/>
          <p:nvPr/>
        </p:nvSpPr>
        <p:spPr>
          <a:xfrm>
            <a:off x="3083445" y="6304547"/>
            <a:ext cx="6025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Klasická (vlevo) a adaptivní (vpravo) </a:t>
            </a:r>
            <a:r>
              <a:rPr lang="cs-CZ" dirty="0" err="1"/>
              <a:t>teselace</a:t>
            </a:r>
            <a:r>
              <a:rPr lang="cs-CZ" dirty="0"/>
              <a:t> (podle zakřivení)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434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Adaptivní </a:t>
            </a:r>
            <a:r>
              <a:rPr lang="cs-CZ" dirty="0" err="1" smtClean="0"/>
              <a:t>teselace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66" y="2341548"/>
            <a:ext cx="9473267" cy="3561947"/>
          </a:xfrm>
        </p:spPr>
      </p:pic>
      <p:sp>
        <p:nvSpPr>
          <p:cNvPr id="6" name="TextovéPole 5"/>
          <p:cNvSpPr txBox="1"/>
          <p:nvPr/>
        </p:nvSpPr>
        <p:spPr>
          <a:xfrm>
            <a:off x="2650958" y="6304547"/>
            <a:ext cx="689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Adaptivní </a:t>
            </a:r>
            <a:r>
              <a:rPr lang="cs-CZ" dirty="0" err="1" smtClean="0"/>
              <a:t>teselace</a:t>
            </a:r>
            <a:r>
              <a:rPr lang="cs-CZ" dirty="0" smtClean="0"/>
              <a:t>: podle </a:t>
            </a:r>
            <a:r>
              <a:rPr lang="cs-CZ" dirty="0"/>
              <a:t>vzdálenosti od kamery (b), podle zakřivení (c)</a:t>
            </a:r>
          </a:p>
        </p:txBody>
      </p:sp>
    </p:spTree>
    <p:extLst>
      <p:ext uri="{BB962C8B-B14F-4D97-AF65-F5344CB8AC3E}">
        <p14:creationId xmlns:p14="http://schemas.microsoft.com/office/powerpoint/2010/main" val="22069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wolfenstein-3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2350" y="195934"/>
            <a:ext cx="9967301" cy="622956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33100" y="6537159"/>
            <a:ext cx="2925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2.5D – </a:t>
            </a:r>
            <a:r>
              <a:rPr lang="cs-CZ" dirty="0" err="1"/>
              <a:t>Wolfenstein</a:t>
            </a:r>
            <a:r>
              <a:rPr lang="cs-CZ" dirty="0"/>
              <a:t> 3D (1992)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416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Optimalizace v </a:t>
            </a:r>
            <a:r>
              <a:rPr lang="cs-CZ" dirty="0"/>
              <a:t>prostoru obrazu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4920081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Post-</a:t>
            </a:r>
            <a:r>
              <a:rPr lang="cs-CZ" dirty="0" err="1" smtClean="0"/>
              <a:t>processing</a:t>
            </a:r>
            <a:r>
              <a:rPr lang="cs-CZ" dirty="0" smtClean="0"/>
              <a:t>:</a:t>
            </a:r>
            <a:endParaRPr lang="cs-CZ" dirty="0"/>
          </a:p>
          <a:p>
            <a:pPr lvl="1"/>
            <a:r>
              <a:rPr lang="cs-CZ" dirty="0"/>
              <a:t>Vylepšení / změna vizuálního dojmu v prostředí obrazu </a:t>
            </a:r>
          </a:p>
          <a:p>
            <a:pPr lvl="1"/>
            <a:r>
              <a:rPr lang="cs-CZ" dirty="0"/>
              <a:t>Dostupné v herních prostředích</a:t>
            </a:r>
          </a:p>
          <a:p>
            <a:pPr lvl="1"/>
            <a:r>
              <a:rPr lang="cs-CZ" dirty="0"/>
              <a:t>Téma jiné přednášky</a:t>
            </a:r>
          </a:p>
          <a:p>
            <a:endParaRPr lang="cs-CZ" dirty="0"/>
          </a:p>
          <a:p>
            <a:r>
              <a:rPr lang="cs-CZ" dirty="0"/>
              <a:t>Anti-</a:t>
            </a:r>
            <a:r>
              <a:rPr lang="cs-CZ" dirty="0" err="1"/>
              <a:t>aliasing</a:t>
            </a:r>
            <a:endParaRPr lang="cs-CZ" dirty="0"/>
          </a:p>
          <a:p>
            <a:r>
              <a:rPr lang="cs-CZ" dirty="0" err="1"/>
              <a:t>Motion</a:t>
            </a:r>
            <a:r>
              <a:rPr lang="cs-CZ" dirty="0"/>
              <a:t> </a:t>
            </a:r>
            <a:r>
              <a:rPr lang="cs-CZ" dirty="0" err="1"/>
              <a:t>blur</a:t>
            </a:r>
            <a:r>
              <a:rPr lang="cs-CZ" dirty="0"/>
              <a:t>, </a:t>
            </a:r>
            <a:r>
              <a:rPr lang="cs-CZ" dirty="0" err="1"/>
              <a:t>camera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 </a:t>
            </a:r>
            <a:r>
              <a:rPr lang="cs-CZ" dirty="0" err="1"/>
              <a:t>blur</a:t>
            </a:r>
            <a:endParaRPr lang="cs-CZ" dirty="0"/>
          </a:p>
          <a:p>
            <a:r>
              <a:rPr lang="cs-CZ" dirty="0"/>
              <a:t>Filmové zrno (grain)</a:t>
            </a:r>
          </a:p>
          <a:p>
            <a:r>
              <a:rPr lang="cs-CZ" dirty="0" err="1"/>
              <a:t>Glow</a:t>
            </a:r>
            <a:r>
              <a:rPr lang="cs-CZ" dirty="0"/>
              <a:t> (</a:t>
            </a:r>
            <a:r>
              <a:rPr lang="cs-CZ" dirty="0" err="1"/>
              <a:t>Bloom</a:t>
            </a:r>
            <a:r>
              <a:rPr lang="cs-CZ" dirty="0"/>
              <a:t>), </a:t>
            </a:r>
            <a:r>
              <a:rPr lang="cs-CZ" dirty="0" err="1"/>
              <a:t>lens</a:t>
            </a:r>
            <a:r>
              <a:rPr lang="cs-CZ" dirty="0"/>
              <a:t> </a:t>
            </a:r>
            <a:r>
              <a:rPr lang="cs-CZ" dirty="0" err="1"/>
              <a:t>flares</a:t>
            </a:r>
            <a:endParaRPr lang="cs-CZ" dirty="0"/>
          </a:p>
          <a:p>
            <a:r>
              <a:rPr lang="cs-CZ" dirty="0"/>
              <a:t>Mapování barev (noční vidění)</a:t>
            </a:r>
          </a:p>
          <a:p>
            <a:r>
              <a:rPr lang="cs-CZ" dirty="0"/>
              <a:t>Mlha</a:t>
            </a:r>
          </a:p>
          <a:p>
            <a:r>
              <a:rPr lang="cs-CZ" dirty="0"/>
              <a:t>Hloubka ostrosti (</a:t>
            </a:r>
            <a:r>
              <a:rPr lang="cs-CZ" dirty="0" err="1"/>
              <a:t>DoF</a:t>
            </a:r>
            <a:r>
              <a:rPr lang="cs-CZ" dirty="0"/>
              <a:t>)</a:t>
            </a:r>
          </a:p>
          <a:p>
            <a:r>
              <a:rPr lang="cs-CZ" dirty="0" err="1"/>
              <a:t>Lens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(</a:t>
            </a:r>
            <a:r>
              <a:rPr lang="cs-CZ" dirty="0" err="1"/>
              <a:t>vignetting</a:t>
            </a:r>
            <a:r>
              <a:rPr lang="cs-CZ" dirty="0"/>
              <a:t>, </a:t>
            </a:r>
            <a:r>
              <a:rPr lang="cs-CZ" dirty="0" err="1"/>
              <a:t>chromatic</a:t>
            </a:r>
            <a:r>
              <a:rPr lang="cs-CZ" dirty="0"/>
              <a:t> </a:t>
            </a:r>
            <a:r>
              <a:rPr lang="cs-CZ" dirty="0" err="1"/>
              <a:t>abberations</a:t>
            </a:r>
            <a:r>
              <a:rPr lang="cs-CZ" dirty="0"/>
              <a:t>, </a:t>
            </a:r>
            <a:r>
              <a:rPr lang="cs-CZ" dirty="0" err="1"/>
              <a:t>tilt</a:t>
            </a:r>
            <a:r>
              <a:rPr lang="cs-CZ" dirty="0"/>
              <a:t> shift)</a:t>
            </a:r>
          </a:p>
          <a:p>
            <a:r>
              <a:rPr lang="cs-CZ" dirty="0"/>
              <a:t>NPR – </a:t>
            </a:r>
            <a:r>
              <a:rPr lang="cs-CZ" dirty="0" err="1"/>
              <a:t>edge</a:t>
            </a:r>
            <a:r>
              <a:rPr lang="cs-CZ" dirty="0"/>
              <a:t> </a:t>
            </a:r>
            <a:r>
              <a:rPr lang="cs-CZ" dirty="0" err="1"/>
              <a:t>detection</a:t>
            </a:r>
            <a:r>
              <a:rPr lang="cs-CZ" dirty="0"/>
              <a:t>,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378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  <a:p>
            <a:r>
              <a:rPr lang="cs-CZ" dirty="0"/>
              <a:t>Polygonální sítě</a:t>
            </a:r>
          </a:p>
          <a:p>
            <a:r>
              <a:rPr lang="cs-CZ" dirty="0" err="1">
                <a:solidFill>
                  <a:schemeClr val="accent1"/>
                </a:solidFill>
              </a:rPr>
              <a:t>Voxely</a:t>
            </a:r>
            <a:endParaRPr lang="cs-CZ" dirty="0">
              <a:solidFill>
                <a:schemeClr val="accent1"/>
              </a:solidFill>
            </a:endParaRPr>
          </a:p>
          <a:p>
            <a:r>
              <a:rPr lang="cs-CZ" dirty="0"/>
              <a:t>Terén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091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Hry využívající </a:t>
            </a:r>
            <a:r>
              <a:rPr lang="cs-CZ" dirty="0" err="1"/>
              <a:t>voxely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767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Hráč </a:t>
            </a:r>
            <a:r>
              <a:rPr lang="cs-CZ" dirty="0">
                <a:solidFill>
                  <a:schemeClr val="accent1"/>
                </a:solidFill>
              </a:rPr>
              <a:t>nemůže </a:t>
            </a:r>
            <a:r>
              <a:rPr lang="cs-CZ" dirty="0"/>
              <a:t>aktivně měnit </a:t>
            </a:r>
            <a:r>
              <a:rPr lang="cs-CZ" dirty="0" err="1"/>
              <a:t>voxely</a:t>
            </a:r>
            <a:r>
              <a:rPr lang="cs-CZ" dirty="0"/>
              <a:t>:</a:t>
            </a:r>
          </a:p>
          <a:p>
            <a:r>
              <a:rPr lang="cs-CZ" dirty="0" err="1"/>
              <a:t>Blade</a:t>
            </a:r>
            <a:r>
              <a:rPr lang="cs-CZ" dirty="0"/>
              <a:t> </a:t>
            </a:r>
            <a:r>
              <a:rPr lang="cs-CZ" dirty="0" err="1"/>
              <a:t>Runner</a:t>
            </a:r>
            <a:r>
              <a:rPr lang="cs-CZ" dirty="0"/>
              <a:t> (1997)</a:t>
            </a:r>
          </a:p>
          <a:p>
            <a:pPr lvl="1"/>
            <a:r>
              <a:rPr lang="cs-CZ" dirty="0"/>
              <a:t>charaktery, předměty</a:t>
            </a:r>
          </a:p>
          <a:p>
            <a:r>
              <a:rPr lang="cs-CZ" dirty="0" err="1"/>
              <a:t>Outcast</a:t>
            </a:r>
            <a:r>
              <a:rPr lang="cs-CZ" dirty="0"/>
              <a:t> (1999)</a:t>
            </a:r>
          </a:p>
          <a:p>
            <a:pPr lvl="1"/>
            <a:r>
              <a:rPr lang="cs-CZ" dirty="0"/>
              <a:t>nepoužívá </a:t>
            </a:r>
            <a:r>
              <a:rPr lang="cs-CZ" dirty="0" err="1"/>
              <a:t>voxely</a:t>
            </a:r>
            <a:endParaRPr lang="cs-CZ" dirty="0"/>
          </a:p>
          <a:p>
            <a:pPr lvl="1"/>
            <a:r>
              <a:rPr lang="cs-CZ" dirty="0"/>
              <a:t>Terén – vrhání </a:t>
            </a:r>
            <a:r>
              <a:rPr lang="cs-CZ" dirty="0" err="1"/>
              <a:t>parsku</a:t>
            </a:r>
            <a:r>
              <a:rPr lang="cs-CZ" dirty="0"/>
              <a:t> na výškovou mapu</a:t>
            </a:r>
          </a:p>
          <a:p>
            <a:r>
              <a:rPr lang="cs-CZ" dirty="0" err="1"/>
              <a:t>Sid</a:t>
            </a:r>
            <a:r>
              <a:rPr lang="cs-CZ" dirty="0"/>
              <a:t> </a:t>
            </a:r>
            <a:r>
              <a:rPr lang="cs-CZ" dirty="0" err="1"/>
              <a:t>Meier's</a:t>
            </a:r>
            <a:r>
              <a:rPr lang="cs-CZ" dirty="0"/>
              <a:t> </a:t>
            </a:r>
            <a:r>
              <a:rPr lang="cs-CZ" dirty="0" err="1"/>
              <a:t>Alpha</a:t>
            </a:r>
            <a:r>
              <a:rPr lang="cs-CZ" dirty="0"/>
              <a:t> Centauri (1999)</a:t>
            </a:r>
          </a:p>
          <a:p>
            <a:r>
              <a:rPr lang="cs-CZ" dirty="0" err="1"/>
              <a:t>Command</a:t>
            </a:r>
            <a:r>
              <a:rPr lang="cs-CZ" dirty="0"/>
              <a:t> &amp; </a:t>
            </a:r>
            <a:r>
              <a:rPr lang="cs-CZ" dirty="0" err="1"/>
              <a:t>Conquer</a:t>
            </a:r>
            <a:r>
              <a:rPr lang="cs-CZ" dirty="0"/>
              <a:t>: </a:t>
            </a:r>
            <a:r>
              <a:rPr lang="cs-CZ" dirty="0" err="1"/>
              <a:t>Red</a:t>
            </a:r>
            <a:r>
              <a:rPr lang="cs-CZ" dirty="0"/>
              <a:t> </a:t>
            </a:r>
            <a:r>
              <a:rPr lang="cs-CZ" dirty="0" err="1"/>
              <a:t>Alert</a:t>
            </a:r>
            <a:r>
              <a:rPr lang="cs-CZ" dirty="0"/>
              <a:t> 2 (2000)</a:t>
            </a:r>
          </a:p>
          <a:p>
            <a:pPr lvl="1"/>
            <a:r>
              <a:rPr lang="cs-CZ" dirty="0"/>
              <a:t>jednotky</a:t>
            </a:r>
          </a:p>
          <a:p>
            <a:r>
              <a:rPr lang="cs-CZ" dirty="0" err="1" smtClean="0"/>
              <a:t>Crysis</a:t>
            </a:r>
            <a:r>
              <a:rPr lang="en-US" dirty="0" smtClean="0"/>
              <a:t> </a:t>
            </a:r>
            <a:r>
              <a:rPr lang="cs-CZ" dirty="0" smtClean="0"/>
              <a:t>(</a:t>
            </a:r>
            <a:r>
              <a:rPr lang="cs-CZ" dirty="0" err="1"/>
              <a:t>Cryenige</a:t>
            </a:r>
            <a:r>
              <a:rPr lang="cs-CZ" dirty="0" smtClean="0"/>
              <a:t>, </a:t>
            </a:r>
            <a:r>
              <a:rPr lang="cs-CZ" dirty="0" smtClean="0"/>
              <a:t>2007)</a:t>
            </a:r>
            <a:endParaRPr lang="cs-CZ" dirty="0"/>
          </a:p>
          <a:p>
            <a:pPr lvl="1"/>
            <a:r>
              <a:rPr lang="cs-CZ" dirty="0"/>
              <a:t>terén pomocí kombinace výškové mapy a </a:t>
            </a:r>
            <a:r>
              <a:rPr lang="cs-CZ" dirty="0" err="1"/>
              <a:t>voxelů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963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Hry založené na </a:t>
            </a:r>
            <a:r>
              <a:rPr lang="cs-CZ" dirty="0" err="1"/>
              <a:t>voxelech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793725"/>
            <a:ext cx="10233800" cy="48799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Hráč </a:t>
            </a:r>
            <a:r>
              <a:rPr lang="cs-CZ" dirty="0">
                <a:solidFill>
                  <a:schemeClr val="accent1"/>
                </a:solidFill>
              </a:rPr>
              <a:t>může </a:t>
            </a:r>
            <a:r>
              <a:rPr lang="cs-CZ" dirty="0"/>
              <a:t>aktivně měnit </a:t>
            </a:r>
            <a:r>
              <a:rPr lang="cs-CZ" dirty="0" err="1"/>
              <a:t>voxely</a:t>
            </a:r>
            <a:r>
              <a:rPr lang="cs-CZ" dirty="0"/>
              <a:t>:</a:t>
            </a:r>
          </a:p>
          <a:p>
            <a:r>
              <a:rPr lang="cs-CZ" dirty="0" err="1"/>
              <a:t>Worms</a:t>
            </a:r>
            <a:r>
              <a:rPr lang="cs-CZ" dirty="0"/>
              <a:t> 4 (2005)</a:t>
            </a:r>
          </a:p>
          <a:p>
            <a:r>
              <a:rPr lang="cs-CZ" dirty="0" err="1"/>
              <a:t>Voxelstein</a:t>
            </a:r>
            <a:r>
              <a:rPr lang="cs-CZ" dirty="0"/>
              <a:t> (2008)</a:t>
            </a:r>
          </a:p>
          <a:p>
            <a:r>
              <a:rPr lang="cs-CZ" dirty="0" err="1"/>
              <a:t>Minecraft</a:t>
            </a:r>
            <a:r>
              <a:rPr lang="cs-CZ" dirty="0"/>
              <a:t> (2009)</a:t>
            </a:r>
          </a:p>
          <a:p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Engineers</a:t>
            </a:r>
            <a:r>
              <a:rPr lang="cs-CZ" dirty="0"/>
              <a:t> (2013, </a:t>
            </a:r>
            <a:r>
              <a:rPr lang="cs-CZ" dirty="0" smtClean="0"/>
              <a:t>early </a:t>
            </a:r>
            <a:r>
              <a:rPr lang="cs-CZ" dirty="0" err="1" smtClean="0"/>
              <a:t>access</a:t>
            </a:r>
            <a:r>
              <a:rPr lang="en-US" dirty="0"/>
              <a:t> </a:t>
            </a:r>
            <a:r>
              <a:rPr lang="en-US" dirty="0" smtClean="0"/>
              <a:t>(12. 10. 2015)</a:t>
            </a:r>
            <a:r>
              <a:rPr lang="cs-CZ" dirty="0" smtClean="0"/>
              <a:t>, </a:t>
            </a:r>
            <a:r>
              <a:rPr lang="cs-CZ" dirty="0" err="1"/>
              <a:t>indie</a:t>
            </a:r>
            <a:r>
              <a:rPr lang="cs-CZ" dirty="0"/>
              <a:t>)</a:t>
            </a:r>
          </a:p>
          <a:p>
            <a:r>
              <a:rPr lang="cs-CZ" dirty="0" err="1"/>
              <a:t>Caste</a:t>
            </a:r>
            <a:r>
              <a:rPr lang="cs-CZ" dirty="0"/>
              <a:t> Story (2013, early </a:t>
            </a:r>
            <a:r>
              <a:rPr lang="cs-CZ" dirty="0" err="1" smtClean="0"/>
              <a:t>access</a:t>
            </a:r>
            <a:r>
              <a:rPr lang="en-US" dirty="0"/>
              <a:t> (12. 10. 2015)</a:t>
            </a:r>
            <a:r>
              <a:rPr lang="cs-CZ" dirty="0" smtClean="0"/>
              <a:t>, </a:t>
            </a:r>
            <a:r>
              <a:rPr lang="cs-CZ" dirty="0" err="1"/>
              <a:t>indie</a:t>
            </a:r>
            <a:r>
              <a:rPr lang="cs-CZ" dirty="0"/>
              <a:t>)</a:t>
            </a:r>
          </a:p>
          <a:p>
            <a:r>
              <a:rPr lang="cs-CZ" dirty="0"/>
              <a:t>7 </a:t>
            </a:r>
            <a:r>
              <a:rPr lang="cs-CZ" dirty="0" err="1"/>
              <a:t>Days</a:t>
            </a:r>
            <a:r>
              <a:rPr lang="cs-CZ" dirty="0"/>
              <a:t> to Die (2013, early </a:t>
            </a:r>
            <a:r>
              <a:rPr lang="cs-CZ" dirty="0" err="1" smtClean="0"/>
              <a:t>access</a:t>
            </a:r>
            <a:r>
              <a:rPr lang="en-US" dirty="0"/>
              <a:t> (12. 10. 2015)</a:t>
            </a:r>
            <a:r>
              <a:rPr lang="cs-CZ" dirty="0" smtClean="0"/>
              <a:t>, </a:t>
            </a:r>
            <a:r>
              <a:rPr lang="cs-CZ" dirty="0" err="1"/>
              <a:t>indie</a:t>
            </a:r>
            <a:r>
              <a:rPr lang="cs-CZ" dirty="0"/>
              <a:t>)</a:t>
            </a:r>
          </a:p>
          <a:p>
            <a:r>
              <a:rPr lang="cs-CZ" dirty="0" smtClean="0"/>
              <a:t>Planet </a:t>
            </a:r>
            <a:r>
              <a:rPr lang="cs-CZ" dirty="0" err="1"/>
              <a:t>explorers</a:t>
            </a:r>
            <a:r>
              <a:rPr lang="cs-CZ" dirty="0"/>
              <a:t> (2014, </a:t>
            </a:r>
            <a:r>
              <a:rPr lang="cs-CZ" dirty="0" smtClean="0"/>
              <a:t>early </a:t>
            </a:r>
            <a:r>
              <a:rPr lang="cs-CZ" dirty="0" err="1" smtClean="0"/>
              <a:t>access</a:t>
            </a:r>
            <a:r>
              <a:rPr lang="en-US" dirty="0"/>
              <a:t> (12. 10. 2015)</a:t>
            </a:r>
            <a:r>
              <a:rPr lang="cs-CZ" dirty="0" smtClean="0"/>
              <a:t>, </a:t>
            </a:r>
            <a:r>
              <a:rPr lang="cs-CZ" dirty="0" err="1"/>
              <a:t>indie</a:t>
            </a:r>
            <a:r>
              <a:rPr lang="cs-CZ" dirty="0"/>
              <a:t>)</a:t>
            </a:r>
          </a:p>
          <a:p>
            <a:r>
              <a:rPr lang="cs-CZ" dirty="0"/>
              <a:t>Planets3 (2014, </a:t>
            </a:r>
            <a:r>
              <a:rPr lang="cs-CZ" dirty="0" err="1" smtClean="0"/>
              <a:t>alpha</a:t>
            </a:r>
            <a:r>
              <a:rPr lang="en-US" dirty="0"/>
              <a:t> (12. 10. 2015)</a:t>
            </a:r>
            <a:r>
              <a:rPr lang="cs-CZ" dirty="0" smtClean="0"/>
              <a:t>, </a:t>
            </a:r>
            <a:r>
              <a:rPr lang="cs-CZ" dirty="0" err="1"/>
              <a:t>indie</a:t>
            </a:r>
            <a:r>
              <a:rPr lang="cs-CZ" dirty="0"/>
              <a:t>)</a:t>
            </a:r>
          </a:p>
          <a:p>
            <a:r>
              <a:rPr lang="cs-CZ" dirty="0" err="1"/>
              <a:t>Everquest</a:t>
            </a:r>
            <a:r>
              <a:rPr lang="cs-CZ" dirty="0"/>
              <a:t> </a:t>
            </a:r>
            <a:r>
              <a:rPr lang="cs-CZ" dirty="0" err="1"/>
              <a:t>Next</a:t>
            </a:r>
            <a:r>
              <a:rPr lang="cs-CZ" dirty="0"/>
              <a:t>, </a:t>
            </a:r>
            <a:r>
              <a:rPr lang="cs-CZ" dirty="0" err="1"/>
              <a:t>Landmark</a:t>
            </a:r>
            <a:r>
              <a:rPr lang="cs-CZ" dirty="0"/>
              <a:t> (</a:t>
            </a:r>
            <a:r>
              <a:rPr lang="cs-CZ" dirty="0" smtClean="0"/>
              <a:t>2014-Beta</a:t>
            </a:r>
            <a:r>
              <a:rPr lang="en-US" dirty="0"/>
              <a:t> (12. 10. 2015)</a:t>
            </a:r>
            <a:r>
              <a:rPr lang="cs-CZ" dirty="0" smtClean="0"/>
              <a:t>, </a:t>
            </a:r>
            <a:r>
              <a:rPr lang="cs-CZ" dirty="0"/>
              <a:t>SOE)</a:t>
            </a:r>
          </a:p>
          <a:p>
            <a:r>
              <a:rPr lang="cs-CZ" dirty="0" err="1"/>
              <a:t>Blockspace</a:t>
            </a:r>
            <a:r>
              <a:rPr lang="cs-CZ" dirty="0"/>
              <a:t> (2014, early </a:t>
            </a:r>
            <a:r>
              <a:rPr lang="cs-CZ" dirty="0" err="1" smtClean="0"/>
              <a:t>access</a:t>
            </a:r>
            <a:r>
              <a:rPr lang="en-US" dirty="0"/>
              <a:t> (12. 10. 2015)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 err="1"/>
              <a:t>StarForge</a:t>
            </a:r>
            <a:r>
              <a:rPr lang="cs-CZ" dirty="0"/>
              <a:t> (2014, </a:t>
            </a:r>
            <a:r>
              <a:rPr lang="cs-CZ" dirty="0" err="1"/>
              <a:t>indie</a:t>
            </a:r>
            <a:r>
              <a:rPr lang="en-US" dirty="0"/>
              <a:t>, “mostly negative”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045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Voxely</a:t>
            </a:r>
            <a:r>
              <a:rPr lang="cs-CZ" dirty="0"/>
              <a:t> – opakování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5038" y="1536867"/>
            <a:ext cx="7871601" cy="4351338"/>
          </a:xfrm>
        </p:spPr>
        <p:txBody>
          <a:bodyPr/>
          <a:lstStyle/>
          <a:p>
            <a:r>
              <a:rPr lang="cs-CZ" dirty="0" err="1"/>
              <a:t>Voxel</a:t>
            </a:r>
            <a:r>
              <a:rPr lang="cs-CZ" dirty="0"/>
              <a:t> = </a:t>
            </a:r>
            <a:r>
              <a:rPr lang="cs-CZ" dirty="0" err="1"/>
              <a:t>volume</a:t>
            </a:r>
            <a:r>
              <a:rPr lang="cs-CZ" dirty="0"/>
              <a:t> element</a:t>
            </a:r>
          </a:p>
          <a:p>
            <a:pPr lvl="1"/>
            <a:r>
              <a:rPr lang="cs-CZ" dirty="0"/>
              <a:t>Souřadnice v 3D prostoru</a:t>
            </a:r>
          </a:p>
          <a:p>
            <a:pPr lvl="1"/>
            <a:r>
              <a:rPr lang="cs-CZ" dirty="0"/>
              <a:t>Další informace (barva, materiál, fyzikální vlastnosti, …)</a:t>
            </a:r>
          </a:p>
          <a:p>
            <a:pPr lvl="1"/>
            <a:endParaRPr lang="cs-CZ" dirty="0"/>
          </a:p>
          <a:p>
            <a:r>
              <a:rPr lang="cs-CZ" dirty="0"/>
              <a:t>Vykreslení </a:t>
            </a:r>
            <a:r>
              <a:rPr lang="cs-CZ" dirty="0" err="1"/>
              <a:t>voxelové</a:t>
            </a:r>
            <a:r>
              <a:rPr lang="cs-CZ" dirty="0"/>
              <a:t> mřížky</a:t>
            </a:r>
          </a:p>
          <a:p>
            <a:pPr lvl="1"/>
            <a:r>
              <a:rPr lang="cs-CZ" dirty="0"/>
              <a:t>Převod na </a:t>
            </a:r>
            <a:r>
              <a:rPr lang="cs-CZ" dirty="0" err="1"/>
              <a:t>iso</a:t>
            </a:r>
            <a:r>
              <a:rPr lang="cs-CZ" dirty="0"/>
              <a:t>-plochy – </a:t>
            </a:r>
            <a:r>
              <a:rPr lang="cs-CZ" dirty="0" err="1"/>
              <a:t>marchnig</a:t>
            </a:r>
            <a:r>
              <a:rPr lang="cs-CZ" dirty="0"/>
              <a:t> </a:t>
            </a:r>
            <a:r>
              <a:rPr lang="cs-CZ" dirty="0" err="1"/>
              <a:t>cubes</a:t>
            </a:r>
            <a:r>
              <a:rPr lang="cs-CZ" dirty="0"/>
              <a:t>, ...</a:t>
            </a:r>
          </a:p>
          <a:p>
            <a:pPr lvl="1"/>
            <a:r>
              <a:rPr lang="cs-CZ" dirty="0"/>
              <a:t>Přímé zobrazování – např. vrhání paprsku (</a:t>
            </a:r>
            <a:r>
              <a:rPr lang="cs-CZ" dirty="0" err="1"/>
              <a:t>ray</a:t>
            </a:r>
            <a:r>
              <a:rPr lang="cs-CZ" dirty="0"/>
              <a:t>-casting)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5325" y="1441411"/>
            <a:ext cx="3917223" cy="528825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7693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Voxely</a:t>
            </a:r>
            <a:r>
              <a:rPr lang="cs-CZ" dirty="0"/>
              <a:t> – datové struktury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1" y="1339702"/>
            <a:ext cx="10707689" cy="543808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Počty </a:t>
            </a:r>
            <a:r>
              <a:rPr lang="cs-CZ" dirty="0" err="1"/>
              <a:t>voxelů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Minecraft</a:t>
            </a:r>
            <a:r>
              <a:rPr lang="cs-CZ" dirty="0"/>
              <a:t>: 2.6e17 </a:t>
            </a:r>
            <a:r>
              <a:rPr lang="cs-CZ" dirty="0" err="1"/>
              <a:t>voxelů</a:t>
            </a:r>
            <a:r>
              <a:rPr lang="cs-CZ" dirty="0"/>
              <a:t> (6e7 x 6e7 horizontálně, 256 </a:t>
            </a:r>
            <a:r>
              <a:rPr lang="cs-CZ" dirty="0" err="1"/>
              <a:t>vert</a:t>
            </a:r>
            <a:r>
              <a:rPr lang="cs-CZ" dirty="0"/>
              <a:t>.)</a:t>
            </a:r>
          </a:p>
          <a:p>
            <a:pPr lvl="1"/>
            <a:r>
              <a:rPr lang="cs-CZ" dirty="0"/>
              <a:t>Planets3: 3.2e13 </a:t>
            </a:r>
            <a:r>
              <a:rPr lang="cs-CZ" dirty="0" err="1"/>
              <a:t>voxelů</a:t>
            </a:r>
            <a:r>
              <a:rPr lang="cs-CZ" dirty="0"/>
              <a:t> na jednu planetu</a:t>
            </a:r>
          </a:p>
          <a:p>
            <a:endParaRPr lang="cs-CZ" dirty="0" smtClean="0"/>
          </a:p>
          <a:p>
            <a:r>
              <a:rPr lang="en-US" dirty="0" smtClean="0"/>
              <a:t> </a:t>
            </a:r>
            <a:r>
              <a:rPr lang="cs-CZ" strike="sngStrike" dirty="0" smtClean="0"/>
              <a:t>Vícerozměrné </a:t>
            </a:r>
            <a:r>
              <a:rPr lang="cs-CZ" strike="sngStrike" dirty="0"/>
              <a:t>pole</a:t>
            </a:r>
          </a:p>
          <a:p>
            <a:endParaRPr lang="en-US" dirty="0" smtClean="0"/>
          </a:p>
          <a:p>
            <a:r>
              <a:rPr lang="cs-CZ" dirty="0" err="1" smtClean="0"/>
              <a:t>Chunks</a:t>
            </a:r>
            <a:endParaRPr lang="cs-CZ" dirty="0"/>
          </a:p>
          <a:p>
            <a:pPr lvl="1"/>
            <a:r>
              <a:rPr lang="cs-CZ" dirty="0" err="1"/>
              <a:t>chunk</a:t>
            </a:r>
            <a:r>
              <a:rPr lang="cs-CZ" dirty="0"/>
              <a:t> = skupina </a:t>
            </a:r>
            <a:r>
              <a:rPr lang="cs-CZ" dirty="0" err="1"/>
              <a:t>voxelů</a:t>
            </a:r>
            <a:endParaRPr lang="cs-CZ" dirty="0"/>
          </a:p>
          <a:p>
            <a:pPr lvl="1"/>
            <a:r>
              <a:rPr lang="cs-CZ" dirty="0"/>
              <a:t>Jeden blok paměti</a:t>
            </a:r>
          </a:p>
          <a:p>
            <a:pPr lvl="1"/>
            <a:r>
              <a:rPr lang="cs-CZ" dirty="0"/>
              <a:t>Jeden „</a:t>
            </a:r>
            <a:r>
              <a:rPr lang="cs-CZ" dirty="0" err="1"/>
              <a:t>render</a:t>
            </a:r>
            <a:r>
              <a:rPr lang="cs-CZ" dirty="0"/>
              <a:t> call“ (display </a:t>
            </a:r>
            <a:r>
              <a:rPr lang="cs-CZ" dirty="0" err="1"/>
              <a:t>lists</a:t>
            </a:r>
            <a:r>
              <a:rPr lang="cs-CZ" dirty="0"/>
              <a:t>, VBO, VBA, …)</a:t>
            </a:r>
          </a:p>
          <a:p>
            <a:endParaRPr lang="en-US" dirty="0" smtClean="0"/>
          </a:p>
          <a:p>
            <a:r>
              <a:rPr lang="cs-CZ" dirty="0" err="1" smtClean="0"/>
              <a:t>Minecraft</a:t>
            </a:r>
            <a:r>
              <a:rPr lang="cs-CZ" dirty="0"/>
              <a:t>: </a:t>
            </a:r>
          </a:p>
          <a:p>
            <a:pPr lvl="1"/>
            <a:r>
              <a:rPr lang="en-US" dirty="0" smtClean="0"/>
              <a:t>1 chunk = 65 536 </a:t>
            </a:r>
            <a:r>
              <a:rPr lang="cs-CZ" dirty="0" err="1" smtClean="0"/>
              <a:t>voxelů</a:t>
            </a:r>
            <a:r>
              <a:rPr lang="cs-CZ" dirty="0" smtClean="0"/>
              <a:t> </a:t>
            </a:r>
            <a:r>
              <a:rPr lang="cs-CZ" dirty="0"/>
              <a:t>(16 x 16 x 256)</a:t>
            </a:r>
          </a:p>
          <a:p>
            <a:pPr lvl="1"/>
            <a:r>
              <a:rPr lang="cs-CZ" dirty="0"/>
              <a:t>V paměti současně 25 až 1089 </a:t>
            </a:r>
            <a:r>
              <a:rPr lang="cs-CZ" dirty="0" err="1"/>
              <a:t>chunků</a:t>
            </a:r>
            <a:endParaRPr lang="cs-CZ" dirty="0"/>
          </a:p>
          <a:p>
            <a:pPr lvl="1"/>
            <a:r>
              <a:rPr lang="cs-CZ" dirty="0"/>
              <a:t>Žádná interakce s bloky, které nejsou v paměti (stromy nerostou)</a:t>
            </a:r>
          </a:p>
          <a:p>
            <a:endParaRPr lang="cs-CZ" dirty="0"/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5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Voxely</a:t>
            </a:r>
            <a:r>
              <a:rPr lang="cs-CZ" dirty="0"/>
              <a:t> – datové struktury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Octree</a:t>
            </a:r>
            <a:r>
              <a:rPr lang="cs-CZ" dirty="0"/>
              <a:t> (1890):</a:t>
            </a:r>
          </a:p>
          <a:p>
            <a:pPr lvl="1"/>
            <a:r>
              <a:rPr lang="cs-CZ" dirty="0"/>
              <a:t>hierarchické dělení prostoru na osminy</a:t>
            </a:r>
          </a:p>
          <a:p>
            <a:pPr lvl="1"/>
            <a:r>
              <a:rPr lang="cs-CZ" dirty="0"/>
              <a:t>Rychlejší výpočet průchodu paprsku</a:t>
            </a:r>
          </a:p>
          <a:p>
            <a:pPr lvl="1"/>
            <a:r>
              <a:rPr lang="cs-CZ" dirty="0"/>
              <a:t>Větší spotřeba paměti</a:t>
            </a:r>
          </a:p>
          <a:p>
            <a:endParaRPr lang="cs-CZ" dirty="0"/>
          </a:p>
          <a:p>
            <a:r>
              <a:rPr lang="cs-CZ" dirty="0" err="1"/>
              <a:t>Sparse</a:t>
            </a:r>
            <a:r>
              <a:rPr lang="cs-CZ" dirty="0"/>
              <a:t> </a:t>
            </a:r>
            <a:r>
              <a:rPr lang="cs-CZ" dirty="0" err="1"/>
              <a:t>voxel</a:t>
            </a:r>
            <a:r>
              <a:rPr lang="cs-CZ" dirty="0"/>
              <a:t> </a:t>
            </a:r>
            <a:r>
              <a:rPr lang="cs-CZ" dirty="0" err="1"/>
              <a:t>octree</a:t>
            </a:r>
            <a:r>
              <a:rPr lang="cs-CZ" dirty="0"/>
              <a:t> (SVO): </a:t>
            </a:r>
          </a:p>
          <a:p>
            <a:pPr lvl="1"/>
            <a:r>
              <a:rPr lang="cs-CZ" dirty="0"/>
              <a:t>Princip: Většina </a:t>
            </a:r>
            <a:r>
              <a:rPr lang="cs-CZ" dirty="0" err="1"/>
              <a:t>voxelů</a:t>
            </a:r>
            <a:r>
              <a:rPr lang="cs-CZ" dirty="0"/>
              <a:t> je prázdná</a:t>
            </a:r>
          </a:p>
          <a:p>
            <a:pPr lvl="1"/>
            <a:r>
              <a:rPr lang="cs-CZ" dirty="0"/>
              <a:t>Technika: Dělí se pouze částečně plné </a:t>
            </a:r>
            <a:r>
              <a:rPr lang="cs-CZ" dirty="0" err="1"/>
              <a:t>voxely</a:t>
            </a:r>
            <a:endParaRPr lang="cs-CZ" dirty="0"/>
          </a:p>
          <a:p>
            <a:pPr lvl="1"/>
            <a:r>
              <a:rPr lang="cs-CZ" dirty="0"/>
              <a:t>Varianta LOD</a:t>
            </a:r>
          </a:p>
          <a:p>
            <a:pPr lvl="1"/>
            <a:r>
              <a:rPr lang="cs-CZ" dirty="0"/>
              <a:t>Řešitelné na GPU (2010)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56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8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Voxely</a:t>
            </a:r>
            <a:r>
              <a:rPr lang="cs-CZ" dirty="0"/>
              <a:t> – </a:t>
            </a:r>
            <a:r>
              <a:rPr lang="cs-CZ" dirty="0" smtClean="0"/>
              <a:t>techniky ukládání </a:t>
            </a:r>
            <a:r>
              <a:rPr lang="cs-CZ" dirty="0"/>
              <a:t>dat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Množství dat:</a:t>
            </a:r>
            <a:endParaRPr lang="cs-CZ" dirty="0"/>
          </a:p>
          <a:p>
            <a:pPr lvl="1"/>
            <a:r>
              <a:rPr lang="cs-CZ" dirty="0"/>
              <a:t> 2.6e17 * 2B ~ 500  000 000 TB</a:t>
            </a:r>
          </a:p>
          <a:p>
            <a:endParaRPr lang="cs-CZ" dirty="0" smtClean="0"/>
          </a:p>
          <a:p>
            <a:r>
              <a:rPr lang="cs-CZ" dirty="0" smtClean="0"/>
              <a:t>Procedurální </a:t>
            </a:r>
            <a:r>
              <a:rPr lang="cs-CZ" dirty="0"/>
              <a:t>generování terénu</a:t>
            </a:r>
          </a:p>
          <a:p>
            <a:pPr lvl="1"/>
            <a:r>
              <a:rPr lang="cs-CZ" dirty="0"/>
              <a:t>Ukládáme parametry generátoru, nikoli samotná data</a:t>
            </a:r>
          </a:p>
          <a:p>
            <a:pPr lvl="2"/>
            <a:r>
              <a:rPr lang="cs-CZ" dirty="0" err="1"/>
              <a:t>Minecraft</a:t>
            </a:r>
            <a:r>
              <a:rPr lang="cs-CZ" dirty="0"/>
              <a:t>: deterministický </a:t>
            </a:r>
            <a:r>
              <a:rPr lang="cs-CZ" dirty="0" smtClean="0"/>
              <a:t>generátor - celý </a:t>
            </a:r>
            <a:r>
              <a:rPr lang="cs-CZ" dirty="0"/>
              <a:t>terén definovaný jedním číslem</a:t>
            </a:r>
          </a:p>
          <a:p>
            <a:pPr lvl="1"/>
            <a:r>
              <a:rPr lang="cs-CZ" dirty="0" smtClean="0"/>
              <a:t>Plus ukládání </a:t>
            </a:r>
            <a:r>
              <a:rPr lang="cs-CZ" dirty="0"/>
              <a:t>změn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272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  <a:p>
            <a:r>
              <a:rPr lang="cs-CZ" dirty="0"/>
              <a:t>Polygonální sítě</a:t>
            </a:r>
          </a:p>
          <a:p>
            <a:r>
              <a:rPr lang="cs-CZ" dirty="0" err="1"/>
              <a:t>Voxely</a:t>
            </a:r>
            <a:endParaRPr lang="cs-CZ" dirty="0"/>
          </a:p>
          <a:p>
            <a:r>
              <a:rPr lang="cs-CZ" dirty="0">
                <a:solidFill>
                  <a:schemeClr val="accent1"/>
                </a:solidFill>
              </a:rPr>
              <a:t>Terén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867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5" y="232611"/>
            <a:ext cx="11213431" cy="6307555"/>
          </a:xfrm>
        </p:spPr>
      </p:pic>
      <p:sp>
        <p:nvSpPr>
          <p:cNvPr id="7" name="TextovéPole 6"/>
          <p:cNvSpPr txBox="1"/>
          <p:nvPr/>
        </p:nvSpPr>
        <p:spPr>
          <a:xfrm>
            <a:off x="4946326" y="6537157"/>
            <a:ext cx="229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Siluety – Limbo (2010)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570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Terén – vstupní data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936122"/>
          </a:xfrm>
        </p:spPr>
        <p:txBody>
          <a:bodyPr>
            <a:normAutofit/>
          </a:bodyPr>
          <a:lstStyle/>
          <a:p>
            <a:r>
              <a:rPr lang="cs-CZ" dirty="0"/>
              <a:t>Snímkování reálných dat – Digital </a:t>
            </a:r>
            <a:r>
              <a:rPr lang="cs-CZ" dirty="0" err="1"/>
              <a:t>Elevation</a:t>
            </a:r>
            <a:r>
              <a:rPr lang="cs-CZ" dirty="0"/>
              <a:t> </a:t>
            </a:r>
            <a:r>
              <a:rPr lang="cs-CZ" dirty="0" err="1"/>
              <a:t>Models</a:t>
            </a:r>
            <a:r>
              <a:rPr lang="cs-CZ" dirty="0"/>
              <a:t> (DEM)</a:t>
            </a:r>
          </a:p>
          <a:p>
            <a:pPr lvl="1"/>
            <a:r>
              <a:rPr lang="cs-CZ" dirty="0"/>
              <a:t>ČR: ČUZK</a:t>
            </a:r>
          </a:p>
          <a:p>
            <a:pPr lvl="1"/>
            <a:r>
              <a:rPr lang="cs-CZ" dirty="0"/>
              <a:t>Svět: USGS</a:t>
            </a:r>
          </a:p>
          <a:p>
            <a:pPr lvl="1"/>
            <a:r>
              <a:rPr lang="cs-CZ" dirty="0"/>
              <a:t>Přesnost: </a:t>
            </a:r>
          </a:p>
          <a:p>
            <a:pPr lvl="2"/>
            <a:r>
              <a:rPr lang="cs-CZ" dirty="0"/>
              <a:t>Horizontální:	metry na pixel</a:t>
            </a:r>
          </a:p>
          <a:p>
            <a:pPr lvl="2"/>
            <a:r>
              <a:rPr lang="cs-CZ" dirty="0"/>
              <a:t>Vertikální: 	centimetry na pixel</a:t>
            </a:r>
          </a:p>
          <a:p>
            <a:pPr lvl="1"/>
            <a:r>
              <a:rPr lang="cs-CZ" dirty="0"/>
              <a:t>Ukládá se pouze nadmořská výška v každém bodě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326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Terén – vstupní data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936122"/>
          </a:xfrm>
        </p:spPr>
        <p:txBody>
          <a:bodyPr>
            <a:normAutofit/>
          </a:bodyPr>
          <a:lstStyle/>
          <a:p>
            <a:r>
              <a:rPr lang="cs-CZ" dirty="0" smtClean="0"/>
              <a:t>Generování</a:t>
            </a:r>
            <a:endParaRPr lang="cs-CZ" dirty="0"/>
          </a:p>
          <a:p>
            <a:pPr lvl="1"/>
            <a:r>
              <a:rPr lang="cs-CZ" dirty="0"/>
              <a:t>Fraktální geometrie</a:t>
            </a:r>
          </a:p>
          <a:p>
            <a:pPr lvl="1"/>
            <a:r>
              <a:rPr lang="cs-CZ" dirty="0"/>
              <a:t>Brownův pohyb</a:t>
            </a:r>
          </a:p>
          <a:p>
            <a:pPr lvl="1"/>
            <a:r>
              <a:rPr lang="cs-CZ" dirty="0"/>
              <a:t>Posun středního bodu (</a:t>
            </a:r>
            <a:r>
              <a:rPr lang="cs-CZ" dirty="0" err="1"/>
              <a:t>mid</a:t>
            </a:r>
            <a:r>
              <a:rPr lang="cs-CZ" dirty="0"/>
              <a:t>-point </a:t>
            </a:r>
            <a:r>
              <a:rPr lang="cs-CZ" dirty="0" err="1"/>
              <a:t>displacement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Náhodné poruchy (</a:t>
            </a:r>
            <a:r>
              <a:rPr lang="cs-CZ" dirty="0" err="1"/>
              <a:t>random</a:t>
            </a:r>
            <a:r>
              <a:rPr lang="cs-CZ" dirty="0"/>
              <a:t> </a:t>
            </a:r>
            <a:r>
              <a:rPr lang="cs-CZ" dirty="0" err="1"/>
              <a:t>faults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2D </a:t>
            </a:r>
            <a:r>
              <a:rPr lang="cs-CZ" dirty="0" err="1"/>
              <a:t>Perlinuv</a:t>
            </a:r>
            <a:r>
              <a:rPr lang="cs-CZ" dirty="0"/>
              <a:t> </a:t>
            </a:r>
            <a:r>
              <a:rPr lang="cs-CZ" dirty="0" smtClean="0"/>
              <a:t>šum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Post-processing – </a:t>
            </a:r>
            <a:r>
              <a:rPr lang="en-US" dirty="0" err="1" smtClean="0"/>
              <a:t>vodn</a:t>
            </a:r>
            <a:r>
              <a:rPr lang="cs-CZ" dirty="0" smtClean="0"/>
              <a:t>í, větrná eroze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 smtClean="0"/>
              <a:t>Nevýhoda - nelze </a:t>
            </a:r>
            <a:r>
              <a:rPr lang="cs-CZ" dirty="0"/>
              <a:t>generovat jeskyně, převisy, </a:t>
            </a:r>
            <a:r>
              <a:rPr lang="cs-CZ" dirty="0" smtClean="0"/>
              <a:t>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12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Terén – ukládání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491205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Reálná data</a:t>
            </a:r>
          </a:p>
          <a:p>
            <a:pPr lvl="1"/>
            <a:r>
              <a:rPr lang="cs-CZ" dirty="0"/>
              <a:t>Textury</a:t>
            </a:r>
          </a:p>
          <a:p>
            <a:pPr lvl="2"/>
            <a:r>
              <a:rPr lang="cs-CZ" dirty="0"/>
              <a:t>Polygony jsou tvořeny až za běhu</a:t>
            </a:r>
          </a:p>
          <a:p>
            <a:pPr lvl="1"/>
            <a:r>
              <a:rPr lang="cs-CZ" dirty="0"/>
              <a:t>Pravidelná trojúhelníková mřížka</a:t>
            </a:r>
          </a:p>
          <a:p>
            <a:pPr lvl="2"/>
            <a:r>
              <a:rPr lang="cs-CZ" dirty="0"/>
              <a:t>Nejjednodušší</a:t>
            </a:r>
          </a:p>
          <a:p>
            <a:pPr lvl="2"/>
            <a:r>
              <a:rPr lang="cs-CZ" dirty="0"/>
              <a:t>Nejméně efektivní</a:t>
            </a:r>
          </a:p>
          <a:p>
            <a:pPr lvl="1"/>
            <a:r>
              <a:rPr lang="cs-CZ" dirty="0"/>
              <a:t>Nepravidelná trojúhelníková síť (TIN)</a:t>
            </a:r>
          </a:p>
          <a:p>
            <a:pPr lvl="2"/>
            <a:r>
              <a:rPr lang="cs-CZ" dirty="0"/>
              <a:t>Je potřeba analýza vstupních dat</a:t>
            </a:r>
          </a:p>
          <a:p>
            <a:pPr lvl="2"/>
            <a:r>
              <a:rPr lang="cs-CZ" dirty="0"/>
              <a:t>Efektivnější - méně polygonů na rovinných částech</a:t>
            </a:r>
          </a:p>
          <a:p>
            <a:pPr lvl="1"/>
            <a:r>
              <a:rPr lang="cs-CZ" dirty="0"/>
              <a:t>Digitální kontury – vrstevnice</a:t>
            </a:r>
          </a:p>
          <a:p>
            <a:pPr lvl="2"/>
            <a:r>
              <a:rPr lang="cs-CZ" dirty="0"/>
              <a:t>Lze snadno vytvářet triangle-</a:t>
            </a:r>
            <a:r>
              <a:rPr lang="cs-CZ" dirty="0" err="1"/>
              <a:t>strip</a:t>
            </a:r>
            <a:r>
              <a:rPr lang="cs-CZ" dirty="0"/>
              <a:t> (až za běhu)</a:t>
            </a:r>
          </a:p>
          <a:p>
            <a:endParaRPr lang="cs-CZ" dirty="0"/>
          </a:p>
          <a:p>
            <a:r>
              <a:rPr lang="cs-CZ" dirty="0"/>
              <a:t>Generovaná data</a:t>
            </a:r>
          </a:p>
          <a:p>
            <a:pPr lvl="1"/>
            <a:r>
              <a:rPr lang="cs-CZ" dirty="0"/>
              <a:t>Parametricky</a:t>
            </a:r>
          </a:p>
          <a:p>
            <a:pPr lvl="1"/>
            <a:r>
              <a:rPr lang="cs-CZ" dirty="0" err="1"/>
              <a:t>Minecraft</a:t>
            </a:r>
            <a:r>
              <a:rPr lang="cs-CZ" dirty="0"/>
              <a:t> – jediné číslo pro pseudonáhodný generátor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440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Terén – vykreslování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855912"/>
          </a:xfrm>
        </p:spPr>
        <p:txBody>
          <a:bodyPr>
            <a:normAutofit/>
          </a:bodyPr>
          <a:lstStyle/>
          <a:p>
            <a:r>
              <a:rPr lang="cs-CZ" dirty="0"/>
              <a:t>Polygonální síť</a:t>
            </a:r>
          </a:p>
          <a:p>
            <a:pPr lvl="1"/>
            <a:r>
              <a:rPr lang="cs-CZ" dirty="0" err="1"/>
              <a:t>Patches</a:t>
            </a:r>
            <a:r>
              <a:rPr lang="cs-CZ" dirty="0"/>
              <a:t> + </a:t>
            </a:r>
            <a:r>
              <a:rPr lang="cs-CZ" dirty="0" err="1" smtClean="0"/>
              <a:t>LoD</a:t>
            </a:r>
            <a:endParaRPr lang="cs-CZ" dirty="0"/>
          </a:p>
          <a:p>
            <a:pPr lvl="1"/>
            <a:r>
              <a:rPr lang="cs-CZ" dirty="0"/>
              <a:t>Problém – jak spojovat pláty s různou úrovní </a:t>
            </a:r>
            <a:r>
              <a:rPr lang="cs-CZ" dirty="0" smtClean="0"/>
              <a:t>detailů</a:t>
            </a:r>
          </a:p>
          <a:p>
            <a:pPr lvl="1"/>
            <a:endParaRPr lang="cs-CZ" dirty="0"/>
          </a:p>
          <a:p>
            <a:r>
              <a:rPr lang="cs-CZ" dirty="0" err="1"/>
              <a:t>Voxely</a:t>
            </a:r>
            <a:endParaRPr lang="cs-CZ" dirty="0"/>
          </a:p>
          <a:p>
            <a:pPr lvl="1"/>
            <a:r>
              <a:rPr lang="cs-CZ" dirty="0" err="1"/>
              <a:t>Chunks</a:t>
            </a:r>
            <a:r>
              <a:rPr lang="cs-CZ" dirty="0"/>
              <a:t> – převedení </a:t>
            </a:r>
            <a:r>
              <a:rPr lang="cs-CZ" dirty="0" err="1"/>
              <a:t>chunku</a:t>
            </a:r>
            <a:r>
              <a:rPr lang="cs-CZ" dirty="0"/>
              <a:t> na polygony</a:t>
            </a:r>
          </a:p>
          <a:p>
            <a:pPr lvl="1"/>
            <a:r>
              <a:rPr lang="cs-CZ" dirty="0" err="1"/>
              <a:t>Minecraft</a:t>
            </a:r>
            <a:r>
              <a:rPr lang="cs-CZ" dirty="0"/>
              <a:t> – vykreslování </a:t>
            </a:r>
            <a:r>
              <a:rPr lang="cs-CZ" dirty="0" smtClean="0"/>
              <a:t>krychlí</a:t>
            </a:r>
          </a:p>
          <a:p>
            <a:pPr lvl="1"/>
            <a:endParaRPr lang="cs-CZ" dirty="0"/>
          </a:p>
          <a:p>
            <a:r>
              <a:rPr lang="cs-CZ" dirty="0"/>
              <a:t>Herní </a:t>
            </a:r>
            <a:r>
              <a:rPr lang="cs-CZ" dirty="0" smtClean="0"/>
              <a:t>prostředí (Unity, </a:t>
            </a:r>
            <a:r>
              <a:rPr lang="cs-CZ" dirty="0" err="1" smtClean="0"/>
              <a:t>Cryengine</a:t>
            </a:r>
            <a:r>
              <a:rPr lang="cs-CZ" dirty="0" smtClean="0"/>
              <a:t>, </a:t>
            </a:r>
            <a:r>
              <a:rPr lang="cs-CZ" dirty="0" err="1" smtClean="0"/>
              <a:t>Unreal</a:t>
            </a:r>
            <a:r>
              <a:rPr lang="cs-CZ" dirty="0" smtClean="0"/>
              <a:t> </a:t>
            </a:r>
            <a:r>
              <a:rPr lang="cs-CZ" dirty="0" err="1" smtClean="0"/>
              <a:t>Engine</a:t>
            </a:r>
            <a:r>
              <a:rPr lang="cs-CZ" dirty="0" smtClean="0"/>
              <a:t>, …)</a:t>
            </a:r>
            <a:endParaRPr lang="cs-CZ" dirty="0"/>
          </a:p>
          <a:p>
            <a:pPr lvl="1"/>
            <a:r>
              <a:rPr lang="cs-CZ" dirty="0"/>
              <a:t>Vlastní optimalizace</a:t>
            </a:r>
          </a:p>
          <a:p>
            <a:pPr lvl="1"/>
            <a:r>
              <a:rPr lang="cs-CZ" dirty="0"/>
              <a:t>Schopnost převést výškovou mapu na vnitřní reprezentaci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380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Terén – vykreslování – </a:t>
            </a:r>
            <a:r>
              <a:rPr lang="cs-CZ" dirty="0" smtClean="0"/>
              <a:t>„</a:t>
            </a:r>
            <a:r>
              <a:rPr lang="cs-CZ" dirty="0" err="1" smtClean="0"/>
              <a:t>Clip-maps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5326" y="1690689"/>
            <a:ext cx="10848474" cy="1619439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Základem je DEM, přepočtený na MIP pyramidu</a:t>
            </a:r>
          </a:p>
          <a:p>
            <a:r>
              <a:rPr lang="cs-CZ" dirty="0" smtClean="0"/>
              <a:t>Výsledná výšková mapa: </a:t>
            </a:r>
          </a:p>
          <a:p>
            <a:pPr lvl="1"/>
            <a:r>
              <a:rPr lang="cs-CZ" dirty="0" smtClean="0"/>
              <a:t>se generuje v reálném čase, podle polohy kamery;</a:t>
            </a:r>
          </a:p>
          <a:p>
            <a:pPr lvl="1"/>
            <a:r>
              <a:rPr lang="cs-CZ" dirty="0" smtClean="0"/>
              <a:t>skládá se z různých vrstev MIP textury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 descr="02_clipmaps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8618" y="3428894"/>
            <a:ext cx="8741890" cy="332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Terén – vykreslování – </a:t>
            </a:r>
            <a:r>
              <a:rPr lang="cs-CZ" dirty="0" smtClean="0"/>
              <a:t>„</a:t>
            </a:r>
            <a:r>
              <a:rPr lang="cs-CZ" dirty="0" err="1" smtClean="0"/>
              <a:t>Clip-maps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1642" y="1825625"/>
            <a:ext cx="3812947" cy="4351338"/>
          </a:xfrm>
        </p:spPr>
        <p:txBody>
          <a:bodyPr/>
          <a:lstStyle/>
          <a:p>
            <a:r>
              <a:rPr lang="cs-CZ" dirty="0"/>
              <a:t>Cílem je, aby všechny trojúhelníky zabírali přibližně stejný počet pixelů</a:t>
            </a:r>
          </a:p>
          <a:p>
            <a:endParaRPr lang="cs-CZ" dirty="0"/>
          </a:p>
        </p:txBody>
      </p:sp>
      <p:pic>
        <p:nvPicPr>
          <p:cNvPr id="4" name="Obrázek 3" descr="02_clipmaps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1591" y="1825625"/>
            <a:ext cx="7874966" cy="488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7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Terén – vykreslování – ROAM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5222" y="1825624"/>
            <a:ext cx="4981073" cy="5032375"/>
          </a:xfrm>
        </p:spPr>
        <p:txBody>
          <a:bodyPr>
            <a:normAutofit/>
          </a:bodyPr>
          <a:lstStyle/>
          <a:p>
            <a:r>
              <a:rPr lang="cs-CZ" sz="2400" dirty="0"/>
              <a:t>Varianta spojitého LOD pro terén</a:t>
            </a:r>
          </a:p>
          <a:p>
            <a:pPr lvl="1"/>
            <a:r>
              <a:rPr lang="cs-CZ" sz="2000" dirty="0"/>
              <a:t>Binární strom – trojúhelník se dělí na dva menší</a:t>
            </a:r>
          </a:p>
          <a:p>
            <a:pPr lvl="1"/>
            <a:r>
              <a:rPr lang="cs-CZ" sz="2000" dirty="0"/>
              <a:t>Pohled kamery určuje jaká hloubka stromu se použije</a:t>
            </a:r>
          </a:p>
          <a:p>
            <a:endParaRPr lang="cs-CZ" sz="2400" dirty="0" smtClean="0"/>
          </a:p>
          <a:p>
            <a:r>
              <a:rPr lang="cs-CZ" sz="2400" dirty="0" smtClean="0"/>
              <a:t>Video </a:t>
            </a:r>
            <a:r>
              <a:rPr lang="cs-CZ" sz="2400" dirty="0"/>
              <a:t>(1:03): </a:t>
            </a:r>
            <a:r>
              <a:rPr lang="cs-CZ" sz="2400" dirty="0">
                <a:hlinkClick r:id="rId2"/>
              </a:rPr>
              <a:t>https://www.youtube.com/watch?v=PPjWW8uPp3o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4" name="Obrázek 3" descr="XNA_RO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0986" y="1825624"/>
            <a:ext cx="6445618" cy="483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Terén – Převisy, jeskyně, 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Prolínání polygonálních sítí </a:t>
            </a:r>
            <a:r>
              <a:rPr lang="cs-CZ" dirty="0"/>
              <a:t>(</a:t>
            </a:r>
            <a:r>
              <a:rPr lang="cs-CZ" dirty="0" err="1"/>
              <a:t>mesh</a:t>
            </a:r>
            <a:r>
              <a:rPr lang="cs-CZ" dirty="0"/>
              <a:t> </a:t>
            </a:r>
            <a:r>
              <a:rPr lang="cs-CZ" dirty="0" err="1"/>
              <a:t>blending</a:t>
            </a:r>
            <a:r>
              <a:rPr lang="cs-CZ" dirty="0"/>
              <a:t>) – Unity</a:t>
            </a:r>
          </a:p>
          <a:p>
            <a:pPr lvl="1"/>
            <a:r>
              <a:rPr lang="cs-CZ" dirty="0"/>
              <a:t>Kombinace optimalizovaného terénu a dalších objektů</a:t>
            </a:r>
          </a:p>
          <a:p>
            <a:pPr lvl="1"/>
            <a:r>
              <a:rPr lang="cs-CZ" dirty="0"/>
              <a:t>Video: </a:t>
            </a: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www.youtube.com/watch?v=pv8wjMGGGDM</a:t>
            </a:r>
            <a:endParaRPr lang="cs-CZ" dirty="0" smtClean="0"/>
          </a:p>
          <a:p>
            <a:pPr lvl="1"/>
            <a:endParaRPr lang="cs-CZ" dirty="0"/>
          </a:p>
          <a:p>
            <a:r>
              <a:rPr lang="cs-CZ" dirty="0" smtClean="0"/>
              <a:t>Kombinace polygonální sítě </a:t>
            </a:r>
            <a:r>
              <a:rPr lang="cs-CZ" dirty="0"/>
              <a:t>+ </a:t>
            </a:r>
            <a:r>
              <a:rPr lang="cs-CZ" dirty="0" err="1" smtClean="0"/>
              <a:t>voxelové</a:t>
            </a:r>
            <a:r>
              <a:rPr lang="cs-CZ" dirty="0" smtClean="0"/>
              <a:t> mřížky </a:t>
            </a:r>
            <a:r>
              <a:rPr lang="cs-CZ" dirty="0"/>
              <a:t>– </a:t>
            </a:r>
            <a:r>
              <a:rPr lang="cs-CZ" dirty="0" err="1"/>
              <a:t>CryEngine</a:t>
            </a:r>
            <a:r>
              <a:rPr lang="cs-CZ" dirty="0"/>
              <a:t>, Unity</a:t>
            </a:r>
            <a:r>
              <a:rPr lang="cs-CZ" dirty="0" smtClean="0"/>
              <a:t>:</a:t>
            </a:r>
          </a:p>
          <a:p>
            <a:pPr lvl="1"/>
            <a:r>
              <a:rPr lang="cs-CZ" dirty="0" smtClean="0"/>
              <a:t>Video: </a:t>
            </a:r>
            <a:r>
              <a:rPr lang="cs-CZ" dirty="0" smtClean="0">
                <a:hlinkClick r:id="rId3"/>
              </a:rPr>
              <a:t>https://www.youtube.com/watch?v=PhXIkbaVaj8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038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936122"/>
          </a:xfrm>
        </p:spPr>
        <p:txBody>
          <a:bodyPr/>
          <a:lstStyle/>
          <a:p>
            <a:pPr marL="342900" indent="-34131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cs-CZ" sz="2400" dirty="0" smtClean="0">
                <a:solidFill>
                  <a:schemeClr val="tx1"/>
                </a:solidFill>
              </a:rPr>
              <a:t>Knihy</a:t>
            </a:r>
            <a:r>
              <a:rPr lang="cs-CZ" sz="2400" i="1" dirty="0" smtClean="0">
                <a:solidFill>
                  <a:schemeClr val="tx1"/>
                </a:solidFill>
              </a:rPr>
              <a:t> Game </a:t>
            </a:r>
            <a:r>
              <a:rPr lang="cs-CZ" sz="2400" i="1" dirty="0" err="1">
                <a:solidFill>
                  <a:schemeClr val="tx1"/>
                </a:solidFill>
              </a:rPr>
              <a:t>Programming</a:t>
            </a:r>
            <a:r>
              <a:rPr lang="cs-CZ" sz="2400" i="1" dirty="0">
                <a:solidFill>
                  <a:schemeClr val="tx1"/>
                </a:solidFill>
              </a:rPr>
              <a:t> </a:t>
            </a:r>
            <a:r>
              <a:rPr lang="cs-CZ" sz="2400" i="1" dirty="0" err="1">
                <a:solidFill>
                  <a:schemeClr val="tx1"/>
                </a:solidFill>
              </a:rPr>
              <a:t>Gems</a:t>
            </a:r>
            <a:endParaRPr lang="cs-CZ" sz="2400" i="1" dirty="0">
              <a:solidFill>
                <a:schemeClr val="tx1"/>
              </a:solidFill>
            </a:endParaRPr>
          </a:p>
          <a:p>
            <a:pPr marL="342900" indent="-34131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cs-CZ" sz="2400" dirty="0">
                <a:solidFill>
                  <a:schemeClr val="tx1"/>
                </a:solidFill>
              </a:rPr>
              <a:t>Knihy </a:t>
            </a:r>
            <a:r>
              <a:rPr lang="cs-CZ" sz="2400" i="1" dirty="0" smtClean="0">
                <a:solidFill>
                  <a:schemeClr val="tx1"/>
                </a:solidFill>
              </a:rPr>
              <a:t>GPU </a:t>
            </a:r>
            <a:r>
              <a:rPr lang="cs-CZ" sz="2400" i="1" dirty="0" err="1">
                <a:solidFill>
                  <a:schemeClr val="tx1"/>
                </a:solidFill>
              </a:rPr>
              <a:t>Gems</a:t>
            </a:r>
            <a:r>
              <a:rPr lang="cs-CZ" sz="2400" dirty="0">
                <a:solidFill>
                  <a:schemeClr val="tx1"/>
                </a:solidFill>
              </a:rPr>
              <a:t> (2004 … )</a:t>
            </a:r>
          </a:p>
          <a:p>
            <a:pPr marL="342900" indent="-34131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cs-CZ" sz="2400" dirty="0">
                <a:solidFill>
                  <a:schemeClr val="tx1"/>
                </a:solidFill>
              </a:rPr>
              <a:t>J. D. </a:t>
            </a:r>
            <a:r>
              <a:rPr lang="cs-CZ" sz="2400" dirty="0" err="1">
                <a:solidFill>
                  <a:schemeClr val="tx1"/>
                </a:solidFill>
              </a:rPr>
              <a:t>Foley</a:t>
            </a:r>
            <a:r>
              <a:rPr lang="cs-CZ" sz="2400" dirty="0">
                <a:solidFill>
                  <a:schemeClr val="tx1"/>
                </a:solidFill>
              </a:rPr>
              <a:t>: </a:t>
            </a:r>
            <a:r>
              <a:rPr lang="cs-CZ" sz="2400" i="1" dirty="0" err="1">
                <a:solidFill>
                  <a:schemeClr val="tx1"/>
                </a:solidFill>
              </a:rPr>
              <a:t>Computer</a:t>
            </a:r>
            <a:r>
              <a:rPr lang="cs-CZ" sz="2400" i="1" dirty="0">
                <a:solidFill>
                  <a:schemeClr val="tx1"/>
                </a:solidFill>
              </a:rPr>
              <a:t> </a:t>
            </a:r>
            <a:r>
              <a:rPr lang="cs-CZ" sz="2400" i="1" dirty="0" err="1">
                <a:solidFill>
                  <a:schemeClr val="tx1"/>
                </a:solidFill>
              </a:rPr>
              <a:t>Graphics</a:t>
            </a:r>
            <a:r>
              <a:rPr lang="cs-CZ" sz="2400" i="1" dirty="0">
                <a:solidFill>
                  <a:schemeClr val="tx1"/>
                </a:solidFill>
              </a:rPr>
              <a:t>: </a:t>
            </a:r>
            <a:r>
              <a:rPr lang="cs-CZ" sz="2400" i="1" dirty="0" err="1">
                <a:solidFill>
                  <a:schemeClr val="tx1"/>
                </a:solidFill>
              </a:rPr>
              <a:t>Principles</a:t>
            </a:r>
            <a:r>
              <a:rPr lang="cs-CZ" sz="2400" i="1" dirty="0">
                <a:solidFill>
                  <a:schemeClr val="tx1"/>
                </a:solidFill>
              </a:rPr>
              <a:t> and </a:t>
            </a:r>
            <a:r>
              <a:rPr lang="cs-CZ" sz="2400" i="1" dirty="0" err="1">
                <a:solidFill>
                  <a:schemeClr val="tx1"/>
                </a:solidFill>
              </a:rPr>
              <a:t>Practice</a:t>
            </a:r>
            <a:r>
              <a:rPr lang="cs-CZ" sz="2400" dirty="0">
                <a:solidFill>
                  <a:schemeClr val="tx1"/>
                </a:solidFill>
              </a:rPr>
              <a:t>. (1990)</a:t>
            </a:r>
          </a:p>
          <a:p>
            <a:pPr marL="342900" indent="-34131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cs-CZ" sz="2400" dirty="0">
                <a:solidFill>
                  <a:schemeClr val="tx1"/>
                </a:solidFill>
              </a:rPr>
              <a:t>Watt – </a:t>
            </a:r>
            <a:r>
              <a:rPr lang="cs-CZ" sz="2400" i="1" dirty="0">
                <a:solidFill>
                  <a:schemeClr val="tx1"/>
                </a:solidFill>
              </a:rPr>
              <a:t>3D </a:t>
            </a:r>
            <a:r>
              <a:rPr lang="cs-CZ" sz="2400" i="1" dirty="0" err="1">
                <a:solidFill>
                  <a:schemeClr val="tx1"/>
                </a:solidFill>
              </a:rPr>
              <a:t>Games:Volume</a:t>
            </a:r>
            <a:r>
              <a:rPr lang="cs-CZ" sz="2400" i="1" dirty="0">
                <a:solidFill>
                  <a:schemeClr val="tx1"/>
                </a:solidFill>
              </a:rPr>
              <a:t> 1: Real-</a:t>
            </a:r>
            <a:r>
              <a:rPr lang="cs-CZ" sz="2400" i="1" dirty="0" err="1">
                <a:solidFill>
                  <a:schemeClr val="tx1"/>
                </a:solidFill>
              </a:rPr>
              <a:t>Time</a:t>
            </a:r>
            <a:r>
              <a:rPr lang="cs-CZ" sz="2400" i="1" dirty="0">
                <a:solidFill>
                  <a:schemeClr val="tx1"/>
                </a:solidFill>
              </a:rPr>
              <a:t> </a:t>
            </a:r>
            <a:r>
              <a:rPr lang="cs-CZ" sz="2400" i="1" dirty="0" err="1">
                <a:solidFill>
                  <a:schemeClr val="tx1"/>
                </a:solidFill>
              </a:rPr>
              <a:t>Rendering</a:t>
            </a:r>
            <a:r>
              <a:rPr lang="cs-CZ" sz="2400" i="1" dirty="0">
                <a:solidFill>
                  <a:schemeClr val="tx1"/>
                </a:solidFill>
              </a:rPr>
              <a:t> and Software Technology </a:t>
            </a:r>
            <a:r>
              <a:rPr lang="cs-CZ" sz="2400" dirty="0">
                <a:solidFill>
                  <a:schemeClr val="tx1"/>
                </a:solidFill>
              </a:rPr>
              <a:t>(2000)</a:t>
            </a:r>
          </a:p>
          <a:p>
            <a:pPr marL="342900" indent="-34131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cs-CZ" sz="2400" dirty="0">
                <a:solidFill>
                  <a:schemeClr val="tx1"/>
                </a:solidFill>
              </a:rPr>
              <a:t>D. </a:t>
            </a:r>
            <a:r>
              <a:rPr lang="cs-CZ" sz="2400" dirty="0" err="1">
                <a:solidFill>
                  <a:schemeClr val="tx1"/>
                </a:solidFill>
              </a:rPr>
              <a:t>Luebke</a:t>
            </a:r>
            <a:r>
              <a:rPr lang="cs-CZ" sz="2400" dirty="0">
                <a:solidFill>
                  <a:schemeClr val="tx1"/>
                </a:solidFill>
              </a:rPr>
              <a:t>: </a:t>
            </a:r>
            <a:r>
              <a:rPr lang="cs-CZ" sz="2400" i="1" dirty="0" err="1">
                <a:solidFill>
                  <a:schemeClr val="tx1"/>
                </a:solidFill>
              </a:rPr>
              <a:t>Level</a:t>
            </a:r>
            <a:r>
              <a:rPr lang="cs-CZ" sz="2400" i="1" dirty="0">
                <a:solidFill>
                  <a:schemeClr val="tx1"/>
                </a:solidFill>
              </a:rPr>
              <a:t> </a:t>
            </a:r>
            <a:r>
              <a:rPr lang="cs-CZ" sz="2400" i="1" dirty="0" err="1">
                <a:solidFill>
                  <a:schemeClr val="tx1"/>
                </a:solidFill>
              </a:rPr>
              <a:t>of</a:t>
            </a:r>
            <a:r>
              <a:rPr lang="cs-CZ" sz="2400" i="1" dirty="0">
                <a:solidFill>
                  <a:schemeClr val="tx1"/>
                </a:solidFill>
              </a:rPr>
              <a:t> Detail </a:t>
            </a:r>
            <a:r>
              <a:rPr lang="cs-CZ" sz="2400" i="1" dirty="0" err="1">
                <a:solidFill>
                  <a:schemeClr val="tx1"/>
                </a:solidFill>
              </a:rPr>
              <a:t>for</a:t>
            </a:r>
            <a:r>
              <a:rPr lang="cs-CZ" sz="2400" i="1" dirty="0">
                <a:solidFill>
                  <a:schemeClr val="tx1"/>
                </a:solidFill>
              </a:rPr>
              <a:t> 3D </a:t>
            </a:r>
            <a:r>
              <a:rPr lang="cs-CZ" sz="2400" i="1" dirty="0" err="1">
                <a:solidFill>
                  <a:schemeClr val="tx1"/>
                </a:solidFill>
              </a:rPr>
              <a:t>Graphics</a:t>
            </a:r>
            <a:r>
              <a:rPr lang="cs-CZ" sz="2400" dirty="0">
                <a:solidFill>
                  <a:schemeClr val="tx1"/>
                </a:solidFill>
              </a:rPr>
              <a:t>, 2002</a:t>
            </a:r>
          </a:p>
          <a:p>
            <a:pPr marL="342900" indent="-34131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cs-CZ" sz="2400" dirty="0" smtClean="0">
                <a:solidFill>
                  <a:schemeClr val="tx1"/>
                </a:solidFill>
              </a:rPr>
              <a:t>…</a:t>
            </a:r>
          </a:p>
          <a:p>
            <a:pPr marL="342900" indent="-34131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131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cs-CZ" sz="2400" dirty="0">
                <a:solidFill>
                  <a:schemeClr val="tx1"/>
                </a:solidFill>
              </a:rPr>
              <a:t>T. Mádr: </a:t>
            </a:r>
            <a:r>
              <a:rPr lang="cs-CZ" sz="2400" i="1" dirty="0">
                <a:solidFill>
                  <a:schemeClr val="tx1"/>
                </a:solidFill>
              </a:rPr>
              <a:t>Tvorba herního charakteru, </a:t>
            </a:r>
            <a:r>
              <a:rPr lang="cs-CZ" sz="2400" i="1" dirty="0" smtClean="0">
                <a:solidFill>
                  <a:schemeClr val="tx1"/>
                </a:solidFill>
              </a:rPr>
              <a:t>BP</a:t>
            </a:r>
            <a:endParaRPr lang="cs-CZ" sz="2400" dirty="0" smtClean="0">
              <a:solidFill>
                <a:schemeClr val="tx1"/>
              </a:solidFill>
            </a:endParaRPr>
          </a:p>
          <a:p>
            <a:pPr marL="342900" indent="-34131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cs-CZ" sz="2400" dirty="0" smtClean="0">
                <a:solidFill>
                  <a:schemeClr val="tx1"/>
                </a:solidFill>
              </a:rPr>
              <a:t>R</a:t>
            </a:r>
            <a:r>
              <a:rPr lang="cs-CZ" sz="2400" dirty="0">
                <a:solidFill>
                  <a:schemeClr val="tx1"/>
                </a:solidFill>
              </a:rPr>
              <a:t>. </a:t>
            </a:r>
            <a:r>
              <a:rPr lang="cs-CZ" sz="2400" dirty="0" err="1">
                <a:solidFill>
                  <a:schemeClr val="tx1"/>
                </a:solidFill>
              </a:rPr>
              <a:t>Tisovčík</a:t>
            </a:r>
            <a:r>
              <a:rPr lang="cs-CZ" sz="2400" dirty="0">
                <a:solidFill>
                  <a:schemeClr val="tx1"/>
                </a:solidFill>
              </a:rPr>
              <a:t>:</a:t>
            </a:r>
          </a:p>
          <a:p>
            <a:pPr marL="1085850" lvl="1" indent="-34131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en-US" i="1" dirty="0">
                <a:solidFill>
                  <a:schemeClr val="tx1"/>
                </a:solidFill>
              </a:rPr>
              <a:t>Generation and Visualization of Terrain in Virtual Environment</a:t>
            </a:r>
            <a:r>
              <a:rPr lang="cs-CZ" i="1" dirty="0">
                <a:solidFill>
                  <a:schemeClr val="tx1"/>
                </a:solidFill>
              </a:rPr>
              <a:t>, </a:t>
            </a:r>
            <a:r>
              <a:rPr lang="cs-CZ" dirty="0">
                <a:solidFill>
                  <a:schemeClr val="tx1"/>
                </a:solidFill>
              </a:rPr>
              <a:t>BP</a:t>
            </a:r>
          </a:p>
          <a:p>
            <a:pPr marL="1085850" lvl="1" indent="-34131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cs-CZ" i="1" dirty="0" err="1">
                <a:solidFill>
                  <a:schemeClr val="tx1"/>
                </a:solidFill>
              </a:rPr>
              <a:t>Cartography</a:t>
            </a:r>
            <a:r>
              <a:rPr lang="cs-CZ" i="1" dirty="0">
                <a:solidFill>
                  <a:schemeClr val="tx1"/>
                </a:solidFill>
              </a:rPr>
              <a:t> in </a:t>
            </a:r>
            <a:r>
              <a:rPr lang="cs-CZ" i="1" dirty="0" err="1">
                <a:solidFill>
                  <a:schemeClr val="tx1"/>
                </a:solidFill>
              </a:rPr>
              <a:t>Virtual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Environment</a:t>
            </a:r>
            <a:r>
              <a:rPr lang="cs-CZ" i="1" dirty="0">
                <a:solidFill>
                  <a:schemeClr val="tx1"/>
                </a:solidFill>
              </a:rPr>
              <a:t>, </a:t>
            </a:r>
            <a:r>
              <a:rPr lang="cs-CZ" dirty="0" smtClean="0">
                <a:solidFill>
                  <a:schemeClr val="tx1"/>
                </a:solidFill>
              </a:rPr>
              <a:t>DP</a:t>
            </a:r>
            <a:endParaRPr lang="cs-CZ" sz="2400" dirty="0">
              <a:solidFill>
                <a:schemeClr val="tx1"/>
              </a:solidFill>
            </a:endParaRPr>
          </a:p>
          <a:p>
            <a:pPr marL="863600" lvl="1" indent="-323850">
              <a:lnSpc>
                <a:spcPct val="100000"/>
              </a:lnSpc>
              <a:spcBef>
                <a:spcPts val="0"/>
              </a:spcBef>
              <a:spcAft>
                <a:spcPts val="1138"/>
              </a:spcAft>
              <a:buSzPct val="75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2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Články:</a:t>
            </a:r>
          </a:p>
          <a:p>
            <a:pPr lvl="1"/>
            <a:r>
              <a:rPr lang="en-US" dirty="0" smtClean="0"/>
              <a:t>Jason Mitchell, Moby </a:t>
            </a:r>
            <a:r>
              <a:rPr lang="en-US" dirty="0" err="1" smtClean="0"/>
              <a:t>Francke</a:t>
            </a:r>
            <a:r>
              <a:rPr lang="en-US" dirty="0" smtClean="0"/>
              <a:t>, and </a:t>
            </a:r>
            <a:r>
              <a:rPr lang="en-US" dirty="0" err="1" smtClean="0"/>
              <a:t>Dhabih</a:t>
            </a:r>
            <a:r>
              <a:rPr lang="en-US" dirty="0" smtClean="0"/>
              <a:t> Eng. Illustrative rendering in </a:t>
            </a:r>
            <a:r>
              <a:rPr lang="en-US" i="1" dirty="0" smtClean="0"/>
              <a:t>Team Fortress 2</a:t>
            </a:r>
            <a:r>
              <a:rPr lang="en-US" dirty="0" smtClean="0"/>
              <a:t>. </a:t>
            </a:r>
            <a:r>
              <a:rPr lang="en-US" dirty="0" err="1" smtClean="0"/>
              <a:t>In</a:t>
            </a:r>
            <a:r>
              <a:rPr lang="en-US" i="1" dirty="0" err="1" smtClean="0"/>
              <a:t>Proceedings</a:t>
            </a:r>
            <a:r>
              <a:rPr lang="en-US" i="1" dirty="0" smtClean="0"/>
              <a:t> of the 5th international symposium on Non-photorealistic animation and rendering</a:t>
            </a:r>
            <a:r>
              <a:rPr lang="en-US" dirty="0" smtClean="0"/>
              <a:t>(NPAR '07). ACM, New York, NY, USA, 71-76. </a:t>
            </a:r>
            <a:r>
              <a:rPr lang="en-US" dirty="0"/>
              <a:t>2007. </a:t>
            </a:r>
            <a:r>
              <a:rPr lang="en-US" dirty="0" smtClean="0"/>
              <a:t>DOI=</a:t>
            </a:r>
            <a:r>
              <a:rPr lang="en-US" dirty="0" smtClean="0">
                <a:hlinkClick r:id="rId2"/>
              </a:rPr>
              <a:t>http://dx.doi.org/10.1145/1274871.1274883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13199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8" y="232611"/>
            <a:ext cx="10114564" cy="6307555"/>
          </a:xfrm>
        </p:spPr>
      </p:pic>
      <p:sp>
        <p:nvSpPr>
          <p:cNvPr id="7" name="TextovéPole 6"/>
          <p:cNvSpPr txBox="1"/>
          <p:nvPr/>
        </p:nvSpPr>
        <p:spPr>
          <a:xfrm>
            <a:off x="4946326" y="6537157"/>
            <a:ext cx="279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Siluety – </a:t>
            </a:r>
            <a:r>
              <a:rPr lang="cs-CZ" dirty="0" err="1"/>
              <a:t>Nightsky</a:t>
            </a:r>
            <a:r>
              <a:rPr lang="cs-CZ" dirty="0"/>
              <a:t> (</a:t>
            </a:r>
            <a:r>
              <a:rPr lang="cs-CZ" dirty="0" smtClean="0"/>
              <a:t>2011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8853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0" y="175333"/>
            <a:ext cx="11285621" cy="6354367"/>
          </a:xfrm>
        </p:spPr>
      </p:pic>
      <p:sp>
        <p:nvSpPr>
          <p:cNvPr id="7" name="TextovéPole 6"/>
          <p:cNvSpPr txBox="1"/>
          <p:nvPr/>
        </p:nvSpPr>
        <p:spPr>
          <a:xfrm>
            <a:off x="4946326" y="6537157"/>
            <a:ext cx="2963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Siluety</a:t>
            </a:r>
            <a:r>
              <a:rPr lang="en-US" dirty="0"/>
              <a:t> – Hero of Many (2013)</a:t>
            </a:r>
          </a:p>
        </p:txBody>
      </p:sp>
    </p:spTree>
    <p:extLst>
      <p:ext uri="{BB962C8B-B14F-4D97-AF65-F5344CB8AC3E}">
        <p14:creationId xmlns:p14="http://schemas.microsoft.com/office/powerpoint/2010/main" val="326503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53" y="192505"/>
            <a:ext cx="11279382" cy="6344652"/>
          </a:xfrm>
        </p:spPr>
      </p:pic>
      <p:sp>
        <p:nvSpPr>
          <p:cNvPr id="7" name="TextovéPole 6"/>
          <p:cNvSpPr txBox="1"/>
          <p:nvPr/>
        </p:nvSpPr>
        <p:spPr>
          <a:xfrm>
            <a:off x="4446190" y="6537157"/>
            <a:ext cx="329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Cartoon – Team Fortress II (2007)</a:t>
            </a:r>
          </a:p>
        </p:txBody>
      </p:sp>
    </p:spTree>
    <p:extLst>
      <p:ext uri="{BB962C8B-B14F-4D97-AF65-F5344CB8AC3E}">
        <p14:creationId xmlns:p14="http://schemas.microsoft.com/office/powerpoint/2010/main" val="310391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eam03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am03" id="{6EFCE218-94CF-4419-A364-81D2C41D487E}" vid="{B157E921-1E51-45AF-9A56-7A515F53603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Gream03</Template>
  <TotalTime>489</TotalTime>
  <Words>2244</Words>
  <Application>Microsoft Office PowerPoint</Application>
  <PresentationFormat>Širokoúhlá obrazovka</PresentationFormat>
  <Paragraphs>569</Paragraphs>
  <Slides>69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6" baseType="lpstr">
      <vt:lpstr>Microsoft YaHei</vt:lpstr>
      <vt:lpstr>Arial</vt:lpstr>
      <vt:lpstr>Calibri</vt:lpstr>
      <vt:lpstr>Century Gothic</vt:lpstr>
      <vt:lpstr>Times New Roman</vt:lpstr>
      <vt:lpstr>Wingdings 3</vt:lpstr>
      <vt:lpstr>Gream03</vt:lpstr>
      <vt:lpstr>PV255 – Herní grafika</vt:lpstr>
      <vt:lpstr>Osnova</vt:lpstr>
      <vt:lpstr>Úvod</vt:lpstr>
      <vt:lpstr>Úvod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Vykreslování 3D dat</vt:lpstr>
      <vt:lpstr>Osnova</vt:lpstr>
      <vt:lpstr>Polygonální sítě – opakování</vt:lpstr>
      <vt:lpstr>Polygonální síť – tvorba</vt:lpstr>
      <vt:lpstr>Polygonální síť – tvorba</vt:lpstr>
      <vt:lpstr>Polygonální síť – vykreslování</vt:lpstr>
      <vt:lpstr>Polygonální síť – vykreslování</vt:lpstr>
      <vt:lpstr>Polygonální síť – Optimalizace</vt:lpstr>
      <vt:lpstr>Level of Details – opakování </vt:lpstr>
      <vt:lpstr>LoD – tvorba</vt:lpstr>
      <vt:lpstr>Diskrétní LoD</vt:lpstr>
      <vt:lpstr>Spojité LoD</vt:lpstr>
      <vt:lpstr>Spojité LoD</vt:lpstr>
      <vt:lpstr>Spojité LoD</vt:lpstr>
      <vt:lpstr>LoD – další varianty</vt:lpstr>
      <vt:lpstr>Dělení povrchu (subdivision)</vt:lpstr>
      <vt:lpstr>Mapování textur – opakování</vt:lpstr>
      <vt:lpstr>Prezentace aplikace PowerPoint</vt:lpstr>
      <vt:lpstr>Prezentace aplikace PowerPoint</vt:lpstr>
      <vt:lpstr>Prezentace aplikace PowerPoint</vt:lpstr>
      <vt:lpstr>Parallax mapping</vt:lpstr>
      <vt:lpstr>Parallax Occlusion Mapping</vt:lpstr>
      <vt:lpstr>Shadery – opakování</vt:lpstr>
      <vt:lpstr>Shadery – historie</vt:lpstr>
      <vt:lpstr>Teselace na GPU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Adaptivní teselace</vt:lpstr>
      <vt:lpstr>Adaptivní teselace</vt:lpstr>
      <vt:lpstr>Optimalizace v prostoru obrazu</vt:lpstr>
      <vt:lpstr>Osnova</vt:lpstr>
      <vt:lpstr>Hry využívající voxely</vt:lpstr>
      <vt:lpstr>Hry založené na voxelech</vt:lpstr>
      <vt:lpstr>Voxely – opakování</vt:lpstr>
      <vt:lpstr>Voxely – datové struktury</vt:lpstr>
      <vt:lpstr>Voxely – datové struktury</vt:lpstr>
      <vt:lpstr>Prezentace aplikace PowerPoint</vt:lpstr>
      <vt:lpstr>Voxely – techniky ukládání dat</vt:lpstr>
      <vt:lpstr>Osnova</vt:lpstr>
      <vt:lpstr>Terén – vstupní data</vt:lpstr>
      <vt:lpstr>Terén – vstupní data</vt:lpstr>
      <vt:lpstr>Terén – ukládání</vt:lpstr>
      <vt:lpstr>Terén – vykreslování</vt:lpstr>
      <vt:lpstr>Terén – vykreslování – „Clip-maps“</vt:lpstr>
      <vt:lpstr>Terén – vykreslování – „Clip-maps“</vt:lpstr>
      <vt:lpstr>Terén – vykreslování – ROAM</vt:lpstr>
      <vt:lpstr>Terén – Převisy, jeskyně, …</vt:lpstr>
      <vt:lpstr>Literatura</vt:lpstr>
      <vt:lpstr>Literatura</vt:lpstr>
    </vt:vector>
  </TitlesOfParts>
  <Company>MUNI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PV255 – Herní Grafika</dc:title>
  <dc:creator>Jiří Chmelík</dc:creator>
  <cp:lastModifiedBy>Jiří Chmelík</cp:lastModifiedBy>
  <cp:revision>36</cp:revision>
  <dcterms:created xsi:type="dcterms:W3CDTF">2015-02-01T16:58:17Z</dcterms:created>
  <dcterms:modified xsi:type="dcterms:W3CDTF">2015-10-12T14:53:59Z</dcterms:modified>
</cp:coreProperties>
</file>