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5"/>
  </p:notesMasterIdLst>
  <p:handoutMasterIdLst>
    <p:handoutMasterId r:id="rId196"/>
  </p:handoutMasterIdLst>
  <p:sldIdLst>
    <p:sldId id="256" r:id="rId2"/>
    <p:sldId id="629" r:id="rId3"/>
    <p:sldId id="644" r:id="rId4"/>
    <p:sldId id="646" r:id="rId5"/>
    <p:sldId id="652" r:id="rId6"/>
    <p:sldId id="641" r:id="rId7"/>
    <p:sldId id="642" r:id="rId8"/>
    <p:sldId id="645" r:id="rId9"/>
    <p:sldId id="647" r:id="rId10"/>
    <p:sldId id="648" r:id="rId11"/>
    <p:sldId id="630" r:id="rId12"/>
    <p:sldId id="651" r:id="rId13"/>
    <p:sldId id="626" r:id="rId14"/>
    <p:sldId id="640" r:id="rId15"/>
    <p:sldId id="625" r:id="rId16"/>
    <p:sldId id="631" r:id="rId17"/>
    <p:sldId id="632" r:id="rId18"/>
    <p:sldId id="633" r:id="rId19"/>
    <p:sldId id="634" r:id="rId20"/>
    <p:sldId id="635" r:id="rId21"/>
    <p:sldId id="636" r:id="rId22"/>
    <p:sldId id="637" r:id="rId23"/>
    <p:sldId id="638" r:id="rId24"/>
    <p:sldId id="639" r:id="rId25"/>
    <p:sldId id="627" r:id="rId26"/>
    <p:sldId id="628" r:id="rId27"/>
    <p:sldId id="559" r:id="rId28"/>
    <p:sldId id="643" r:id="rId29"/>
    <p:sldId id="609" r:id="rId30"/>
    <p:sldId id="610" r:id="rId31"/>
    <p:sldId id="611" r:id="rId32"/>
    <p:sldId id="612" r:id="rId33"/>
    <p:sldId id="620" r:id="rId34"/>
    <p:sldId id="619" r:id="rId35"/>
    <p:sldId id="653" r:id="rId36"/>
    <p:sldId id="621" r:id="rId37"/>
    <p:sldId id="614" r:id="rId38"/>
    <p:sldId id="654" r:id="rId39"/>
    <p:sldId id="655" r:id="rId40"/>
    <p:sldId id="624" r:id="rId41"/>
    <p:sldId id="622" r:id="rId42"/>
    <p:sldId id="617" r:id="rId43"/>
    <p:sldId id="618" r:id="rId44"/>
    <p:sldId id="613" r:id="rId45"/>
    <p:sldId id="615" r:id="rId46"/>
    <p:sldId id="605" r:id="rId47"/>
    <p:sldId id="657" r:id="rId48"/>
    <p:sldId id="566" r:id="rId49"/>
    <p:sldId id="560" r:id="rId50"/>
    <p:sldId id="567" r:id="rId51"/>
    <p:sldId id="606" r:id="rId52"/>
    <p:sldId id="555" r:id="rId53"/>
    <p:sldId id="561" r:id="rId54"/>
    <p:sldId id="550" r:id="rId55"/>
    <p:sldId id="563" r:id="rId56"/>
    <p:sldId id="675" r:id="rId57"/>
    <p:sldId id="515" r:id="rId58"/>
    <p:sldId id="571" r:id="rId59"/>
    <p:sldId id="556" r:id="rId60"/>
    <p:sldId id="543" r:id="rId61"/>
    <p:sldId id="569" r:id="rId62"/>
    <p:sldId id="649" r:id="rId63"/>
    <p:sldId id="650" r:id="rId64"/>
    <p:sldId id="570" r:id="rId65"/>
    <p:sldId id="544" r:id="rId66"/>
    <p:sldId id="498" r:id="rId67"/>
    <p:sldId id="551" r:id="rId68"/>
    <p:sldId id="500" r:id="rId69"/>
    <p:sldId id="501" r:id="rId70"/>
    <p:sldId id="502" r:id="rId71"/>
    <p:sldId id="472" r:id="rId72"/>
    <p:sldId id="473" r:id="rId73"/>
    <p:sldId id="488" r:id="rId74"/>
    <p:sldId id="474" r:id="rId75"/>
    <p:sldId id="475" r:id="rId76"/>
    <p:sldId id="401" r:id="rId77"/>
    <p:sldId id="408" r:id="rId78"/>
    <p:sldId id="423" r:id="rId79"/>
    <p:sldId id="400" r:id="rId80"/>
    <p:sldId id="422" r:id="rId81"/>
    <p:sldId id="495" r:id="rId82"/>
    <p:sldId id="494" r:id="rId83"/>
    <p:sldId id="480" r:id="rId84"/>
    <p:sldId id="483" r:id="rId85"/>
    <p:sldId id="481" r:id="rId86"/>
    <p:sldId id="482" r:id="rId87"/>
    <p:sldId id="462" r:id="rId88"/>
    <p:sldId id="463" r:id="rId89"/>
    <p:sldId id="402" r:id="rId90"/>
    <p:sldId id="409" r:id="rId91"/>
    <p:sldId id="442" r:id="rId92"/>
    <p:sldId id="443" r:id="rId93"/>
    <p:sldId id="444" r:id="rId94"/>
    <p:sldId id="447" r:id="rId95"/>
    <p:sldId id="439" r:id="rId96"/>
    <p:sldId id="668" r:id="rId97"/>
    <p:sldId id="440" r:id="rId98"/>
    <p:sldId id="441" r:id="rId99"/>
    <p:sldId id="448" r:id="rId100"/>
    <p:sldId id="658" r:id="rId101"/>
    <p:sldId id="414" r:id="rId102"/>
    <p:sldId id="656" r:id="rId103"/>
    <p:sldId id="466" r:id="rId104"/>
    <p:sldId id="325" r:id="rId105"/>
    <p:sldId id="326" r:id="rId106"/>
    <p:sldId id="331" r:id="rId107"/>
    <p:sldId id="476" r:id="rId108"/>
    <p:sldId id="410" r:id="rId109"/>
    <p:sldId id="310" r:id="rId110"/>
    <p:sldId id="418" r:id="rId111"/>
    <p:sldId id="311" r:id="rId112"/>
    <p:sldId id="314" r:id="rId113"/>
    <p:sldId id="516" r:id="rId114"/>
    <p:sldId id="412" r:id="rId115"/>
    <p:sldId id="489" r:id="rId116"/>
    <p:sldId id="470" r:id="rId117"/>
    <p:sldId id="659" r:id="rId118"/>
    <p:sldId id="424" r:id="rId119"/>
    <p:sldId id="425" r:id="rId120"/>
    <p:sldId id="670" r:id="rId121"/>
    <p:sldId id="667" r:id="rId122"/>
    <p:sldId id="477" r:id="rId123"/>
    <p:sldId id="674" r:id="rId124"/>
    <p:sldId id="660" r:id="rId125"/>
    <p:sldId id="661" r:id="rId126"/>
    <p:sldId id="662" r:id="rId127"/>
    <p:sldId id="663" r:id="rId128"/>
    <p:sldId id="664" r:id="rId129"/>
    <p:sldId id="665" r:id="rId130"/>
    <p:sldId id="672" r:id="rId131"/>
    <p:sldId id="316" r:id="rId132"/>
    <p:sldId id="317" r:id="rId133"/>
    <p:sldId id="286" r:id="rId134"/>
    <p:sldId id="671" r:id="rId135"/>
    <p:sldId id="395" r:id="rId136"/>
    <p:sldId id="304" r:id="rId137"/>
    <p:sldId id="301" r:id="rId138"/>
    <p:sldId id="518" r:id="rId139"/>
    <p:sldId id="526" r:id="rId140"/>
    <p:sldId id="520" r:id="rId141"/>
    <p:sldId id="538" r:id="rId142"/>
    <p:sldId id="327" r:id="rId143"/>
    <p:sldId id="527" r:id="rId144"/>
    <p:sldId id="318" r:id="rId145"/>
    <p:sldId id="673" r:id="rId146"/>
    <p:sldId id="578" r:id="rId147"/>
    <p:sldId id="579" r:id="rId148"/>
    <p:sldId id="580" r:id="rId149"/>
    <p:sldId id="581" r:id="rId150"/>
    <p:sldId id="582" r:id="rId151"/>
    <p:sldId id="583" r:id="rId152"/>
    <p:sldId id="584" r:id="rId153"/>
    <p:sldId id="585" r:id="rId154"/>
    <p:sldId id="586" r:id="rId155"/>
    <p:sldId id="587" r:id="rId156"/>
    <p:sldId id="588" r:id="rId157"/>
    <p:sldId id="589" r:id="rId158"/>
    <p:sldId id="590" r:id="rId159"/>
    <p:sldId id="591" r:id="rId160"/>
    <p:sldId id="592" r:id="rId161"/>
    <p:sldId id="593" r:id="rId162"/>
    <p:sldId id="594" r:id="rId163"/>
    <p:sldId id="595" r:id="rId164"/>
    <p:sldId id="596" r:id="rId165"/>
    <p:sldId id="597" r:id="rId166"/>
    <p:sldId id="598" r:id="rId167"/>
    <p:sldId id="599" r:id="rId168"/>
    <p:sldId id="600" r:id="rId169"/>
    <p:sldId id="601" r:id="rId170"/>
    <p:sldId id="296" r:id="rId171"/>
    <p:sldId id="302" r:id="rId172"/>
    <p:sldId id="265" r:id="rId173"/>
    <p:sldId id="266" r:id="rId174"/>
    <p:sldId id="404" r:id="rId175"/>
    <p:sldId id="292" r:id="rId176"/>
    <p:sldId id="287" r:id="rId177"/>
    <p:sldId id="344" r:id="rId178"/>
    <p:sldId id="419" r:id="rId179"/>
    <p:sldId id="345" r:id="rId180"/>
    <p:sldId id="347" r:id="rId181"/>
    <p:sldId id="478" r:id="rId182"/>
    <p:sldId id="348" r:id="rId183"/>
    <p:sldId id="349" r:id="rId184"/>
    <p:sldId id="397" r:id="rId185"/>
    <p:sldId id="367" r:id="rId186"/>
    <p:sldId id="368" r:id="rId187"/>
    <p:sldId id="369" r:id="rId188"/>
    <p:sldId id="370" r:id="rId189"/>
    <p:sldId id="371" r:id="rId190"/>
    <p:sldId id="398" r:id="rId191"/>
    <p:sldId id="386" r:id="rId192"/>
    <p:sldId id="666" r:id="rId193"/>
    <p:sldId id="306" r:id="rId194"/>
  </p:sldIdLst>
  <p:sldSz cx="9144000" cy="6858000" type="screen4x3"/>
  <p:notesSz cx="6669088" cy="99282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68" autoAdjust="0"/>
    <p:restoredTop sz="94669" autoAdjust="0"/>
  </p:normalViewPr>
  <p:slideViewPr>
    <p:cSldViewPr>
      <p:cViewPr>
        <p:scale>
          <a:sx n="50" d="100"/>
          <a:sy n="50" d="100"/>
        </p:scale>
        <p:origin x="-808" y="-1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50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84995"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84996"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84997"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782682-3F8E-46D6-A11B-AFC8A912DDED}" type="slidenum">
              <a:rPr lang="cs-CZ"/>
              <a:pPr>
                <a:defRPr/>
              </a:pPr>
              <a:t>‹#›</a:t>
            </a:fld>
            <a:endParaRPr lang="cs-CZ"/>
          </a:p>
        </p:txBody>
      </p:sp>
    </p:spTree>
    <p:extLst>
      <p:ext uri="{BB962C8B-B14F-4D97-AF65-F5344CB8AC3E}">
        <p14:creationId xmlns:p14="http://schemas.microsoft.com/office/powerpoint/2010/main" xmlns="" val="2653801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cs-CZ"/>
          </a:p>
        </p:txBody>
      </p:sp>
      <p:sp>
        <p:nvSpPr>
          <p:cNvPr id="14233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63CB01C-56C4-46B6-8E2B-30D0B206F938}" type="datetimeFigureOut">
              <a:rPr lang="cs-CZ"/>
              <a:pPr>
                <a:defRPr/>
              </a:pPr>
              <a:t>17.10.2016</a:t>
            </a:fld>
            <a:endParaRPr lang="cs-CZ"/>
          </a:p>
        </p:txBody>
      </p:sp>
      <p:sp>
        <p:nvSpPr>
          <p:cNvPr id="1986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4234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cs-CZ"/>
          </a:p>
        </p:txBody>
      </p:sp>
      <p:sp>
        <p:nvSpPr>
          <p:cNvPr id="14234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D502640-460A-4C0D-96AE-46B2F8F72B91}" type="slidenum">
              <a:rPr lang="cs-CZ"/>
              <a:pPr>
                <a:defRPr/>
              </a:pPr>
              <a:t>‹#›</a:t>
            </a:fld>
            <a:endParaRPr lang="cs-CZ"/>
          </a:p>
        </p:txBody>
      </p:sp>
    </p:spTree>
    <p:extLst>
      <p:ext uri="{BB962C8B-B14F-4D97-AF65-F5344CB8AC3E}">
        <p14:creationId xmlns:p14="http://schemas.microsoft.com/office/powerpoint/2010/main" xmlns="" val="860786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a:defRPr/>
            </a:pPr>
            <a:fld id="{0D502640-460A-4C0D-96AE-46B2F8F72B91}" type="slidenum">
              <a:rPr lang="cs-CZ" smtClean="0"/>
              <a:pPr>
                <a:defRPr/>
              </a:pPr>
              <a:t>60</a:t>
            </a:fld>
            <a:endParaRPr lang="cs-CZ"/>
          </a:p>
        </p:txBody>
      </p:sp>
    </p:spTree>
    <p:extLst>
      <p:ext uri="{BB962C8B-B14F-4D97-AF65-F5344CB8AC3E}">
        <p14:creationId xmlns:p14="http://schemas.microsoft.com/office/powerpoint/2010/main" xmlns="" val="17176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D502640-460A-4C0D-96AE-46B2F8F72B91}" type="slidenum">
              <a:rPr lang="cs-CZ" smtClean="0"/>
              <a:pPr>
                <a:defRPr/>
              </a:pPr>
              <a:t>100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 </a:t>
            </a:r>
            <a:endParaRPr lang="cs-CZ" dirty="0"/>
          </a:p>
        </p:txBody>
      </p:sp>
      <p:sp>
        <p:nvSpPr>
          <p:cNvPr id="4" name="Zástupný symbol pro číslo snímku 3"/>
          <p:cNvSpPr>
            <a:spLocks noGrp="1"/>
          </p:cNvSpPr>
          <p:nvPr>
            <p:ph type="sldNum" sz="quarter" idx="10"/>
          </p:nvPr>
        </p:nvSpPr>
        <p:spPr/>
        <p:txBody>
          <a:bodyPr/>
          <a:lstStyle/>
          <a:p>
            <a:pPr>
              <a:defRPr/>
            </a:pPr>
            <a:fld id="{0D502640-460A-4C0D-96AE-46B2F8F72B91}" type="slidenum">
              <a:rPr lang="cs-CZ" smtClean="0"/>
              <a:pPr>
                <a:defRPr/>
              </a:pPr>
              <a:t>129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Zástupný symbol pro obrázek snímku 1"/>
          <p:cNvSpPr>
            <a:spLocks noGrp="1" noRot="1" noChangeAspect="1" noTextEdit="1"/>
          </p:cNvSpPr>
          <p:nvPr>
            <p:ph type="sldImg"/>
          </p:nvPr>
        </p:nvSpPr>
        <p:spPr>
          <a:ln/>
        </p:spPr>
      </p:sp>
      <p:sp>
        <p:nvSpPr>
          <p:cNvPr id="200707" name="Zástupný symbol pro poznámky 2"/>
          <p:cNvSpPr>
            <a:spLocks noGrp="1"/>
          </p:cNvSpPr>
          <p:nvPr>
            <p:ph type="body" idx="1"/>
          </p:nvPr>
        </p:nvSpPr>
        <p:spPr>
          <a:noFill/>
          <a:ln/>
        </p:spPr>
        <p:txBody>
          <a:bodyPr/>
          <a:lstStyle/>
          <a:p>
            <a:pPr eaLnBrk="1" hangingPunct="1">
              <a:spcBef>
                <a:spcPct val="0"/>
              </a:spcBef>
            </a:pPr>
            <a:endParaRPr lang="cs-CZ" smtClean="0"/>
          </a:p>
        </p:txBody>
      </p:sp>
      <p:sp>
        <p:nvSpPr>
          <p:cNvPr id="200708" name="Zástupný symbol pro číslo snímku 3"/>
          <p:cNvSpPr txBox="1">
            <a:spLocks noGrp="1"/>
          </p:cNvSpPr>
          <p:nvPr/>
        </p:nvSpPr>
        <p:spPr bwMode="auto">
          <a:xfrm>
            <a:off x="3778250" y="9429750"/>
            <a:ext cx="2889250" cy="496888"/>
          </a:xfrm>
          <a:prstGeom prst="rect">
            <a:avLst/>
          </a:prstGeom>
          <a:noFill/>
          <a:ln w="9525">
            <a:noFill/>
            <a:miter lim="800000"/>
            <a:headEnd/>
            <a:tailEnd/>
          </a:ln>
        </p:spPr>
        <p:txBody>
          <a:bodyPr anchor="b"/>
          <a:lstStyle/>
          <a:p>
            <a:pPr algn="r"/>
            <a:fld id="{CD6BA894-B3AB-43CB-AE38-EE65B8F6E90D}" type="slidenum">
              <a:rPr lang="cs-CZ" sz="1200">
                <a:cs typeface="Arial" charset="0"/>
              </a:rPr>
              <a:pPr algn="r"/>
              <a:t>160</a:t>
            </a:fld>
            <a:endParaRPr lang="cs-CZ"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D502640-460A-4C0D-96AE-46B2F8F72B91}" type="slidenum">
              <a:rPr lang="cs-CZ" smtClean="0"/>
              <a:pPr>
                <a:defRPr/>
              </a:pPr>
              <a:t>185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31D0EE0A-BEC5-4CC0-BEFE-F45DF536F956}" type="datetime1">
              <a:rPr lang="cs-CZ"/>
              <a:pPr>
                <a:defRPr/>
              </a:pPr>
              <a:t>17.10.2016</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1016E8B-4846-4140-A770-73FC61248F84}"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52B35670-A0FC-43C5-939B-2EDF2DE96E83}" type="datetime1">
              <a:rPr lang="cs-CZ"/>
              <a:pPr>
                <a:defRPr/>
              </a:pPr>
              <a:t>17.10.2016</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2D4B959-C53B-4D6F-90F0-63303AD4971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14CDE062-B1B9-48FD-AA5F-C144607F033D}" type="datetime1">
              <a:rPr lang="cs-CZ"/>
              <a:pPr>
                <a:defRPr/>
              </a:pPr>
              <a:t>17.10.2016</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D2804CD-A40F-4496-883C-2FC3F217F407}"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cs-CZ"/>
          </a:p>
        </p:txBody>
      </p:sp>
      <p:sp>
        <p:nvSpPr>
          <p:cNvPr id="3" name="Table Placeholder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fld id="{FC4BC112-4523-421E-BACC-8F870931CDB3}" type="datetime1">
              <a:rPr lang="cs-CZ"/>
              <a:pPr>
                <a:defRPr/>
              </a:pPr>
              <a:t>17.10.2016</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C738C7E-2BA3-45E7-9746-412AF109916A}"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C01DB3DE-1DC0-4D73-B8D8-F7A447BB57A3}" type="datetime1">
              <a:rPr lang="cs-CZ"/>
              <a:pPr>
                <a:defRPr/>
              </a:pPr>
              <a:t>17.10.2016</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43F0882-A20E-4480-BFC9-903B4509059E}"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16E170-36E3-4260-BFFE-893D5EF592D2}" type="datetime1">
              <a:rPr lang="cs-CZ"/>
              <a:pPr>
                <a:defRPr/>
              </a:pPr>
              <a:t>17.10.2016</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BF479D4-46B7-4B1B-8612-ED305EF41DCD}"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fld id="{92056F2A-E5AF-4626-B010-5CCFA6CF1FFF}" type="datetime1">
              <a:rPr lang="cs-CZ"/>
              <a:pPr>
                <a:defRPr/>
              </a:pPr>
              <a:t>17.10.2016</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A73C581-C071-4760-A6B3-D001C0E06B34}"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fld id="{0DE5C9AC-3773-42BE-9E37-2138DB4712A4}" type="datetime1">
              <a:rPr lang="cs-CZ"/>
              <a:pPr>
                <a:defRPr/>
              </a:pPr>
              <a:t>17.10.2016</a:t>
            </a:fld>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BD40390-AA82-444C-A8D9-928BE2CEAE74}"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fld id="{000A8060-8989-4BEF-857E-F909177DDD37}" type="datetime1">
              <a:rPr lang="cs-CZ"/>
              <a:pPr>
                <a:defRPr/>
              </a:pPr>
              <a:t>17.10.2016</a:t>
            </a:fld>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38DEEDB-6369-4C56-BD52-6F742850E5EE}"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6998CD-9318-4E4D-A7E3-81E96364E0F3}" type="datetime1">
              <a:rPr lang="cs-CZ"/>
              <a:pPr>
                <a:defRPr/>
              </a:pPr>
              <a:t>17.10.2016</a:t>
            </a:fld>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A18CFB6-61DB-4CC4-AD41-2BA7A9657E9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86751F-AA4D-4876-86C2-5553EC703E4F}" type="datetime1">
              <a:rPr lang="cs-CZ"/>
              <a:pPr>
                <a:defRPr/>
              </a:pPr>
              <a:t>17.10.2016</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91E3498-D58C-454C-BD6D-B34850EA1DBE}"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DB2B01-4583-444C-8F5B-493589FB71F7}" type="datetime1">
              <a:rPr lang="cs-CZ"/>
              <a:pPr>
                <a:defRPr/>
              </a:pPr>
              <a:t>17.10.2016</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C0CC360-1599-4D94-A4EE-3BE2038DAFA4}"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BA0AF48-3E39-42DE-B8E6-A6D9DD2E85F3}" type="datetime1">
              <a:rPr lang="cs-CZ"/>
              <a:pPr>
                <a:defRPr/>
              </a:pPr>
              <a:t>17.10.2016</a:t>
            </a:fld>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A08BBB5-F304-40ED-94E3-AC09F3FA604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hyperlink" Target="http://portal.acm.org/author_page.cfm?id=81350574174&amp;coll=portal&amp;dl=ACM&amp;trk=0&amp;CFID=106733382&amp;CFTOKEN=39621564" TargetMode="External"/><Relationship Id="rId2" Type="http://schemas.openxmlformats.org/officeDocument/2006/relationships/hyperlink" Target="http://portal.acm.org/author_page.cfm?id=81327488637&amp;coll=portal&amp;dl=ACM&amp;trk=0&amp;CFID=106733382&amp;CFTOKEN=39621564" TargetMode="External"/><Relationship Id="rId1" Type="http://schemas.openxmlformats.org/officeDocument/2006/relationships/slideLayout" Target="../slideLayouts/slideLayout2.xml"/><Relationship Id="rId5" Type="http://schemas.openxmlformats.org/officeDocument/2006/relationships/hyperlink" Target="http://portal.acm.org/author_page.cfm?id=81350576309&amp;coll=portal&amp;dl=ACM&amp;trk=0&amp;CFID=106733382&amp;CFTOKEN=39621564" TargetMode="External"/><Relationship Id="rId4" Type="http://schemas.openxmlformats.org/officeDocument/2006/relationships/hyperlink" Target="http://portal.acm.org/author_page.cfm?id=81464663250&amp;coll=portal&amp;dl=ACM&amp;trk=0&amp;CFID=106733382&amp;CFTOKEN=39621564" TargetMode="External"/></Relationships>
</file>

<file path=ppt/slides/_rels/slide185.xml.rels><?xml version="1.0" encoding="UTF-8" standalone="yes"?>
<Relationships xmlns="http://schemas.openxmlformats.org/package/2006/relationships"><Relationship Id="rId3" Type="http://schemas.openxmlformats.org/officeDocument/2006/relationships/hyperlink" Target="http://wiki.root.cz/Main/FreeCultur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io.com/article/3025928/printers/why-paper-still-rules-the-enterprise.html" TargetMode="External"/><Relationship Id="rId2" Type="http://schemas.openxmlformats.org/officeDocument/2006/relationships/hyperlink" Target="http://www.cio.com/author/John-Brandon/"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gartner.com/analyst/56713" TargetMode="External"/><Relationship Id="rId7" Type="http://schemas.openxmlformats.org/officeDocument/2006/relationships/hyperlink" Target="http://www.cio.com/article/3025928/printers/why-paper-still-rules-the-enterprise.html" TargetMode="External"/><Relationship Id="rId2" Type="http://schemas.openxmlformats.org/officeDocument/2006/relationships/hyperlink" Target="https://www.gartner.com/doc/3172117/cio-action-shake-integration-strategy" TargetMode="External"/><Relationship Id="rId1" Type="http://schemas.openxmlformats.org/officeDocument/2006/relationships/slideLayout" Target="../slideLayouts/slideLayout7.xml"/><Relationship Id="rId6" Type="http://schemas.openxmlformats.org/officeDocument/2006/relationships/hyperlink" Target="http://www.cio.com/author/John-Brandon/" TargetMode="External"/><Relationship Id="rId5" Type="http://schemas.openxmlformats.org/officeDocument/2006/relationships/hyperlink" Target="https://www.gartner.com/doc/3184624?ref=AnalystProfile&amp;srcId=1-4554397745" TargetMode="External"/><Relationship Id="rId4" Type="http://schemas.openxmlformats.org/officeDocument/2006/relationships/hyperlink" Target="http://www.gartner.com/analyst/915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team-oracle.com/wp-content/uploads/2013/07/CMPS6_03.gif" TargetMode="External"/><Relationship Id="rId1" Type="http://schemas.openxmlformats.org/officeDocument/2006/relationships/slideLayout" Target="../slideLayouts/slideLayout7.xml"/><Relationship Id="rId4" Type="http://schemas.openxmlformats.org/officeDocument/2006/relationships/hyperlink" Target="http://www.ateam-oracle.com/case-management-part-1-an-introduc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artner.com/webinar/3123418"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linkedin.com/pulse/cio-call-action-shake-up-your-integration-strategy-enable-pezzin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28530C0F-DE9E-41C4-AAA1-E0B04651832F}" type="slidenum">
              <a:rPr lang="cs-CZ" smtClean="0"/>
              <a:pPr/>
              <a:t>1</a:t>
            </a:fld>
            <a:endParaRPr lang="cs-CZ" smtClean="0"/>
          </a:p>
        </p:txBody>
      </p:sp>
      <p:sp>
        <p:nvSpPr>
          <p:cNvPr id="3075" name="Rectangle 2"/>
          <p:cNvSpPr>
            <a:spLocks noGrp="1" noChangeArrowheads="1"/>
          </p:cNvSpPr>
          <p:nvPr>
            <p:ph type="ctrTitle"/>
          </p:nvPr>
        </p:nvSpPr>
        <p:spPr>
          <a:xfrm>
            <a:off x="971600" y="1268760"/>
            <a:ext cx="7772400" cy="1800225"/>
          </a:xfrm>
        </p:spPr>
        <p:txBody>
          <a:bodyPr/>
          <a:lstStyle/>
          <a:p>
            <a:pPr eaLnBrk="1" hangingPunct="1"/>
            <a:r>
              <a:rPr lang="cs-CZ" dirty="0" smtClean="0"/>
              <a:t>SW inženýrství  informačních systémů v malých a středních podnicích</a:t>
            </a:r>
          </a:p>
        </p:txBody>
      </p:sp>
      <p:sp>
        <p:nvSpPr>
          <p:cNvPr id="3076" name="Rectangle 3"/>
          <p:cNvSpPr>
            <a:spLocks noGrp="1" noChangeArrowheads="1"/>
          </p:cNvSpPr>
          <p:nvPr>
            <p:ph type="subTitle" idx="1"/>
          </p:nvPr>
        </p:nvSpPr>
        <p:spPr>
          <a:xfrm>
            <a:off x="323529" y="3573016"/>
            <a:ext cx="8496944" cy="2736304"/>
          </a:xfrm>
        </p:spPr>
        <p:txBody>
          <a:bodyPr/>
          <a:lstStyle/>
          <a:p>
            <a:pPr eaLnBrk="1" hangingPunct="1"/>
            <a:r>
              <a:rPr lang="cs-CZ" dirty="0" smtClean="0"/>
              <a:t>Pragmatický inženýrský přístup pro malé organizace a pro jednotlivce</a:t>
            </a:r>
          </a:p>
          <a:p>
            <a:pPr eaLnBrk="1" hangingPunct="1"/>
            <a:r>
              <a:rPr lang="cs-CZ" dirty="0" smtClean="0"/>
              <a:t>Pragmatický:</a:t>
            </a:r>
          </a:p>
          <a:p>
            <a:pPr eaLnBrk="1" hangingPunct="1"/>
            <a:r>
              <a:rPr lang="cs-CZ" dirty="0" smtClean="0"/>
              <a:t>Ad hoc přizpůsobení řešení konkrétní situaci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ctrTitle"/>
          </p:nvPr>
        </p:nvSpPr>
        <p:spPr/>
        <p:txBody>
          <a:bodyPr/>
          <a:lstStyle/>
          <a:p>
            <a:r>
              <a:rPr lang="cs-CZ" smtClean="0"/>
              <a:t>Boehm </a:t>
            </a:r>
          </a:p>
        </p:txBody>
      </p:sp>
      <p:sp>
        <p:nvSpPr>
          <p:cNvPr id="75779" name="Podnadpis 2"/>
          <p:cNvSpPr>
            <a:spLocks noGrp="1"/>
          </p:cNvSpPr>
          <p:nvPr>
            <p:ph type="subTitle" idx="1"/>
          </p:nvPr>
        </p:nvSpPr>
        <p:spPr>
          <a:xfrm>
            <a:off x="1371600" y="3886200"/>
            <a:ext cx="6400800" cy="2206625"/>
          </a:xfrm>
        </p:spPr>
        <p:txBody>
          <a:bodyPr/>
          <a:lstStyle/>
          <a:p>
            <a:r>
              <a:rPr lang="cs-CZ" smtClean="0"/>
              <a:t>Lat</a:t>
            </a:r>
            <a:r>
              <a:rPr lang="en-US" smtClean="0"/>
              <a:t>e</a:t>
            </a:r>
            <a:r>
              <a:rPr lang="cs-CZ" smtClean="0"/>
              <a:t> team increase makes  projects late</a:t>
            </a:r>
          </a:p>
          <a:p>
            <a:r>
              <a:rPr lang="cs-CZ" smtClean="0"/>
              <a:t>?? Velký tým hned od začátku??</a:t>
            </a:r>
          </a:p>
          <a:p>
            <a:r>
              <a:rPr lang="cs-CZ" smtClean="0"/>
              <a:t>To taky nejde</a:t>
            </a:r>
          </a:p>
        </p:txBody>
      </p:sp>
      <p:sp>
        <p:nvSpPr>
          <p:cNvPr id="75780" name="Zástupný symbol pro číslo snímku 3"/>
          <p:cNvSpPr>
            <a:spLocks noGrp="1"/>
          </p:cNvSpPr>
          <p:nvPr>
            <p:ph type="sldNum" sz="quarter" idx="12"/>
          </p:nvPr>
        </p:nvSpPr>
        <p:spPr>
          <a:noFill/>
        </p:spPr>
        <p:txBody>
          <a:bodyPr/>
          <a:lstStyle/>
          <a:p>
            <a:fld id="{D4F6D574-3E2D-4A68-917C-2023A22054C4}" type="slidenum">
              <a:rPr lang="cs-CZ" smtClean="0"/>
              <a:pPr/>
              <a:t>10</a:t>
            </a:fld>
            <a:endParaRPr lang="cs-CZ"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p>
            <a:fld id="{41E63B47-0793-43D9-BA42-54E0BB8C72E9}" type="slidenum">
              <a:rPr lang="cs-CZ" smtClean="0"/>
              <a:pPr/>
              <a:t>100</a:t>
            </a:fld>
            <a:endParaRPr lang="cs-CZ" smtClean="0"/>
          </a:p>
        </p:txBody>
      </p:sp>
      <p:sp>
        <p:nvSpPr>
          <p:cNvPr id="55299" name="Nadpis 1"/>
          <p:cNvSpPr>
            <a:spLocks noGrp="1"/>
          </p:cNvSpPr>
          <p:nvPr>
            <p:ph type="ctrTitle"/>
          </p:nvPr>
        </p:nvSpPr>
        <p:spPr>
          <a:xfrm>
            <a:off x="395288" y="476250"/>
            <a:ext cx="8353425" cy="5184775"/>
          </a:xfrm>
        </p:spPr>
        <p:txBody>
          <a:bodyPr/>
          <a:lstStyle/>
          <a:p>
            <a:r>
              <a:rPr lang="cs-CZ" sz="4000" dirty="0" smtClean="0"/>
              <a:t>Skrytý postoj podruhé</a:t>
            </a:r>
            <a:br>
              <a:rPr lang="cs-CZ" sz="4000" dirty="0" smtClean="0"/>
            </a:br>
            <a:r>
              <a:rPr lang="cs-CZ" sz="4000" dirty="0" smtClean="0"/>
              <a:t>Vím  jak postavit most, protože vím, jak se má přes něj jezdit</a:t>
            </a:r>
            <a:br>
              <a:rPr lang="cs-CZ" sz="4000" dirty="0" smtClean="0"/>
            </a:br>
            <a:r>
              <a:rPr lang="cs-CZ" sz="4000" dirty="0" smtClean="0"/>
              <a:t>Na druhé straně je důležité, aby se systém uživatelům jevil jednoduchý a bylo jasné co vlastně z hlediska uživatele dělá</a:t>
            </a:r>
            <a:br>
              <a:rPr lang="cs-CZ" sz="4000" dirty="0" smtClean="0"/>
            </a:br>
            <a:r>
              <a:rPr lang="cs-CZ" sz="4000" dirty="0" smtClean="0"/>
              <a:t>Jak se vlastně jezdí po mostě</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p:spPr>
        <p:txBody>
          <a:bodyPr/>
          <a:lstStyle/>
          <a:p>
            <a:fld id="{2DA84C67-F1CA-4258-AF2F-793C96B13164}" type="slidenum">
              <a:rPr lang="cs-CZ" smtClean="0"/>
              <a:pPr/>
              <a:t>101</a:t>
            </a:fld>
            <a:endParaRPr lang="cs-CZ" smtClean="0"/>
          </a:p>
        </p:txBody>
      </p:sp>
      <p:sp>
        <p:nvSpPr>
          <p:cNvPr id="56323" name="Rectangle 2"/>
          <p:cNvSpPr>
            <a:spLocks noGrp="1" noChangeArrowheads="1"/>
          </p:cNvSpPr>
          <p:nvPr>
            <p:ph type="title"/>
          </p:nvPr>
        </p:nvSpPr>
        <p:spPr>
          <a:xfrm>
            <a:off x="273050" y="333375"/>
            <a:ext cx="8620125" cy="1143000"/>
          </a:xfrm>
        </p:spPr>
        <p:txBody>
          <a:bodyPr/>
          <a:lstStyle/>
          <a:p>
            <a:r>
              <a:rPr lang="cs-CZ" sz="3600" dirty="0" smtClean="0"/>
              <a:t>O které profese je především zájem </a:t>
            </a:r>
          </a:p>
        </p:txBody>
      </p:sp>
      <p:sp>
        <p:nvSpPr>
          <p:cNvPr id="56324" name="Rectangle 3"/>
          <p:cNvSpPr>
            <a:spLocks noGrp="1" noChangeArrowheads="1"/>
          </p:cNvSpPr>
          <p:nvPr>
            <p:ph type="body" idx="1"/>
          </p:nvPr>
        </p:nvSpPr>
        <p:spPr>
          <a:xfrm>
            <a:off x="179388" y="1412875"/>
            <a:ext cx="8785225" cy="4713288"/>
          </a:xfrm>
        </p:spPr>
        <p:txBody>
          <a:bodyPr/>
          <a:lstStyle/>
          <a:p>
            <a:r>
              <a:rPr lang="cs-CZ" dirty="0" smtClean="0"/>
              <a:t>6 profesí, studie </a:t>
            </a:r>
            <a:r>
              <a:rPr lang="cs-CZ" dirty="0" err="1" smtClean="0"/>
              <a:t>Gartner</a:t>
            </a:r>
            <a:r>
              <a:rPr lang="cs-CZ" dirty="0" smtClean="0"/>
              <a:t> </a:t>
            </a:r>
            <a:r>
              <a:rPr lang="cs-CZ" dirty="0" err="1" smtClean="0"/>
              <a:t>Group</a:t>
            </a:r>
            <a:r>
              <a:rPr lang="cs-CZ" dirty="0" smtClean="0"/>
              <a:t> 2010.</a:t>
            </a:r>
          </a:p>
          <a:p>
            <a:pPr lvl="1"/>
            <a:r>
              <a:rPr lang="cs-CZ" sz="2400" dirty="0" smtClean="0"/>
              <a:t>Byznys architekt (netriviální použití SW pro byznys)</a:t>
            </a:r>
          </a:p>
          <a:p>
            <a:pPr lvl="1"/>
            <a:r>
              <a:rPr lang="cs-CZ" sz="2400" dirty="0" smtClean="0"/>
              <a:t>Datový vědec (vyždímat data)</a:t>
            </a:r>
          </a:p>
          <a:p>
            <a:pPr lvl="1"/>
            <a:r>
              <a:rPr lang="cs-CZ" sz="2400" dirty="0" smtClean="0"/>
              <a:t>Architekt sociálních medií</a:t>
            </a:r>
          </a:p>
          <a:p>
            <a:pPr lvl="1"/>
            <a:r>
              <a:rPr lang="cs-CZ" sz="2400" dirty="0" smtClean="0"/>
              <a:t>Expert na mobilní technologie</a:t>
            </a:r>
          </a:p>
          <a:p>
            <a:pPr lvl="1"/>
            <a:r>
              <a:rPr lang="cs-CZ" sz="2400" dirty="0" smtClean="0"/>
              <a:t>Vývojář podnikové mobilní platformy</a:t>
            </a:r>
          </a:p>
          <a:p>
            <a:pPr lvl="1"/>
            <a:r>
              <a:rPr lang="cs-CZ" sz="2400" dirty="0" smtClean="0"/>
              <a:t>Architekt </a:t>
            </a:r>
            <a:r>
              <a:rPr lang="cs-CZ" sz="2400" dirty="0" err="1" smtClean="0"/>
              <a:t>cloudů</a:t>
            </a:r>
            <a:r>
              <a:rPr lang="cs-CZ" sz="2400" dirty="0" smtClean="0"/>
              <a:t>, </a:t>
            </a:r>
            <a:r>
              <a:rPr lang="cs-CZ" sz="2400" dirty="0" err="1" smtClean="0"/>
              <a:t>virtualizace</a:t>
            </a:r>
            <a:endParaRPr lang="cs-CZ" sz="2400" dirty="0" smtClean="0"/>
          </a:p>
          <a:p>
            <a:r>
              <a:rPr lang="cs-CZ" sz="2800" dirty="0" smtClean="0"/>
              <a:t>Obecně roste potřeba </a:t>
            </a:r>
            <a:r>
              <a:rPr lang="cs-CZ" sz="2800" dirty="0" err="1" smtClean="0"/>
              <a:t>multidisciplinárních</a:t>
            </a:r>
            <a:r>
              <a:rPr lang="cs-CZ" sz="2800" dirty="0" smtClean="0"/>
              <a:t> znalostí a dovedností (stálá spolupráce s lidmi různých oborů, porozumění jejich oborům, sociální dovednosti)</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je to s kodéry </a:t>
            </a:r>
            <a:endParaRPr lang="cs-CZ" dirty="0"/>
          </a:p>
        </p:txBody>
      </p:sp>
      <p:sp>
        <p:nvSpPr>
          <p:cNvPr id="3" name="Zástupný symbol pro obsah 2"/>
          <p:cNvSpPr>
            <a:spLocks noGrp="1"/>
          </p:cNvSpPr>
          <p:nvPr>
            <p:ph idx="1"/>
          </p:nvPr>
        </p:nvSpPr>
        <p:spPr/>
        <p:txBody>
          <a:bodyPr/>
          <a:lstStyle/>
          <a:p>
            <a:r>
              <a:rPr lang="cs-CZ" dirty="0" smtClean="0"/>
              <a:t>Je to základní řemeslo, dobří </a:t>
            </a:r>
            <a:r>
              <a:rPr lang="cs-CZ" dirty="0" err="1" smtClean="0"/>
              <a:t>kodéři</a:t>
            </a:r>
            <a:r>
              <a:rPr lang="cs-CZ" dirty="0" smtClean="0"/>
              <a:t>  jsou pro SME výhoda </a:t>
            </a:r>
          </a:p>
          <a:p>
            <a:pPr lvl="1"/>
            <a:r>
              <a:rPr lang="cs-CZ" dirty="0" smtClean="0"/>
              <a:t>Existují analýzy,  podle  kterých se v každé  stovce kodérů vyskytuje několik kodérů s produktivitou 25 krát větší než je medián produktivity</a:t>
            </a:r>
          </a:p>
          <a:p>
            <a:r>
              <a:rPr lang="cs-CZ" dirty="0" smtClean="0"/>
              <a:t>Pro malou firmu bývá </a:t>
            </a:r>
            <a:r>
              <a:rPr lang="cs-CZ" dirty="0" err="1" smtClean="0"/>
              <a:t>superprogramátor</a:t>
            </a:r>
            <a:r>
              <a:rPr lang="cs-CZ" dirty="0" smtClean="0"/>
              <a:t> terno, </a:t>
            </a:r>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102</a:t>
            </a:fld>
            <a:endParaRPr lang="cs-CZ"/>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p>
            <a:fld id="{7B356E73-B7FB-41A4-BE0D-2DE29B2AF8BE}" type="slidenum">
              <a:rPr lang="cs-CZ" smtClean="0"/>
              <a:pPr/>
              <a:t>103</a:t>
            </a:fld>
            <a:endParaRPr lang="cs-CZ" smtClean="0"/>
          </a:p>
        </p:txBody>
      </p:sp>
      <p:sp>
        <p:nvSpPr>
          <p:cNvPr id="58371" name="Nadpis 1"/>
          <p:cNvSpPr>
            <a:spLocks noGrp="1"/>
          </p:cNvSpPr>
          <p:nvPr>
            <p:ph type="title"/>
          </p:nvPr>
        </p:nvSpPr>
        <p:spPr/>
        <p:txBody>
          <a:bodyPr/>
          <a:lstStyle/>
          <a:p>
            <a:r>
              <a:rPr lang="cs-CZ" smtClean="0"/>
              <a:t>Manažeři</a:t>
            </a:r>
          </a:p>
        </p:txBody>
      </p:sp>
      <p:sp>
        <p:nvSpPr>
          <p:cNvPr id="58372" name="Zástupný symbol pro obsah 2"/>
          <p:cNvSpPr>
            <a:spLocks noGrp="1"/>
          </p:cNvSpPr>
          <p:nvPr>
            <p:ph idx="1"/>
          </p:nvPr>
        </p:nvSpPr>
        <p:spPr/>
        <p:txBody>
          <a:bodyPr/>
          <a:lstStyle/>
          <a:p>
            <a:r>
              <a:rPr lang="cs-CZ" sz="2800" dirty="0" smtClean="0"/>
              <a:t>Výkonný ředitel, měl by leccos vědět o IT technologii</a:t>
            </a:r>
          </a:p>
          <a:p>
            <a:r>
              <a:rPr lang="cs-CZ" sz="2800" dirty="0" smtClean="0"/>
              <a:t>Marketingový ředitel, byznys znalosti, základní IT znalosti o projektu</a:t>
            </a:r>
          </a:p>
          <a:p>
            <a:r>
              <a:rPr lang="cs-CZ" sz="2800" dirty="0" smtClean="0"/>
              <a:t>Projektový manažer, technolog, chápe i ekonomické a sociální souvislosti a potřeby druhých manažerů</a:t>
            </a:r>
          </a:p>
          <a:p>
            <a:r>
              <a:rPr lang="cs-CZ" sz="2800" dirty="0" smtClean="0"/>
              <a:t>V SME mohou a často musí být tyto role  zastávány i jediným člověkem a nemusí být jejich obsah  podrobně  vymezen </a:t>
            </a:r>
          </a:p>
          <a:p>
            <a:endParaRPr lang="cs-CZ"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A3A773AB-32D9-42DC-A946-115090671547}" type="slidenum">
              <a:rPr lang="cs-CZ" smtClean="0"/>
              <a:pPr/>
              <a:t>104</a:t>
            </a:fld>
            <a:endParaRPr lang="cs-CZ" smtClean="0"/>
          </a:p>
        </p:txBody>
      </p:sp>
      <p:sp>
        <p:nvSpPr>
          <p:cNvPr id="59395" name="Rectangle 2"/>
          <p:cNvSpPr>
            <a:spLocks noGrp="1" noChangeArrowheads="1"/>
          </p:cNvSpPr>
          <p:nvPr>
            <p:ph type="title"/>
          </p:nvPr>
        </p:nvSpPr>
        <p:spPr/>
        <p:txBody>
          <a:bodyPr/>
          <a:lstStyle/>
          <a:p>
            <a:pPr eaLnBrk="1" hangingPunct="1"/>
            <a:r>
              <a:rPr lang="cs-CZ" sz="4000" smtClean="0"/>
              <a:t>Kteří informatici nejméně chybí (Forrester  Research 2006)</a:t>
            </a:r>
          </a:p>
        </p:txBody>
      </p:sp>
      <p:sp>
        <p:nvSpPr>
          <p:cNvPr id="59396" name="Rectangle 3"/>
          <p:cNvSpPr>
            <a:spLocks noGrp="1" noChangeArrowheads="1"/>
          </p:cNvSpPr>
          <p:nvPr>
            <p:ph type="body" idx="1"/>
          </p:nvPr>
        </p:nvSpPr>
        <p:spPr/>
        <p:txBody>
          <a:bodyPr/>
          <a:lstStyle/>
          <a:p>
            <a:pPr marL="609600" indent="-609600" eaLnBrk="1" hangingPunct="1">
              <a:lnSpc>
                <a:spcPct val="90000"/>
              </a:lnSpc>
              <a:buFontTx/>
              <a:buNone/>
            </a:pPr>
            <a:r>
              <a:rPr lang="cs-CZ" dirty="0" smtClean="0">
                <a:solidFill>
                  <a:srgbClr val="FF0000"/>
                </a:solidFill>
              </a:rPr>
              <a:t>Před deseti léty klasické programování, statické HTTP, Cobol</a:t>
            </a:r>
            <a:r>
              <a:rPr lang="cs-CZ" dirty="0" smtClean="0"/>
              <a:t>,…</a:t>
            </a:r>
          </a:p>
          <a:p>
            <a:pPr marL="609600" indent="-609600" eaLnBrk="1" hangingPunct="1">
              <a:lnSpc>
                <a:spcPct val="90000"/>
              </a:lnSpc>
              <a:buFontTx/>
              <a:buNone/>
            </a:pPr>
            <a:r>
              <a:rPr lang="cs-CZ" i="1" dirty="0" smtClean="0"/>
              <a:t>Podobné výsledky má i </a:t>
            </a:r>
            <a:r>
              <a:rPr lang="cs-CZ" i="1" dirty="0" err="1" smtClean="0"/>
              <a:t>Manpower</a:t>
            </a:r>
            <a:r>
              <a:rPr lang="cs-CZ" i="1" dirty="0" smtClean="0"/>
              <a:t>, celosvětová personální agentura </a:t>
            </a:r>
          </a:p>
          <a:p>
            <a:pPr marL="609600" indent="-609600" eaLnBrk="1" hangingPunct="1">
              <a:lnSpc>
                <a:spcPct val="90000"/>
              </a:lnSpc>
              <a:buFontTx/>
              <a:buNone/>
            </a:pPr>
            <a:r>
              <a:rPr lang="cs-CZ" sz="2400" i="1" dirty="0" smtClean="0"/>
              <a:t>Kódování je dobře zvládnuto metodicky, o dobré kodéry je zájem, není výjimkou, že jeden udělá sám, co dvacet jiných.</a:t>
            </a:r>
          </a:p>
          <a:p>
            <a:pPr marL="609600" indent="-609600" eaLnBrk="1" hangingPunct="1">
              <a:lnSpc>
                <a:spcPct val="90000"/>
              </a:lnSpc>
              <a:buFontTx/>
              <a:buNone/>
            </a:pPr>
            <a:r>
              <a:rPr lang="cs-CZ" sz="2400" i="1" dirty="0" smtClean="0"/>
              <a:t>Kódování není problém, ví se jak na to, </a:t>
            </a:r>
          </a:p>
          <a:p>
            <a:pPr marL="990600" lvl="1" indent="-533400" eaLnBrk="1" hangingPunct="1">
              <a:lnSpc>
                <a:spcPct val="90000"/>
              </a:lnSpc>
              <a:buFontTx/>
              <a:buNone/>
            </a:pPr>
            <a:r>
              <a:rPr lang="cs-CZ" sz="2000" i="1" dirty="0" err="1" smtClean="0"/>
              <a:t>Kódéři</a:t>
            </a:r>
            <a:r>
              <a:rPr lang="cs-CZ" sz="2000" i="1" dirty="0" smtClean="0"/>
              <a:t> se v průměru proto hůře platí než analytici, </a:t>
            </a:r>
          </a:p>
          <a:p>
            <a:pPr marL="990600" lvl="1" indent="-533400" eaLnBrk="1" hangingPunct="1">
              <a:lnSpc>
                <a:spcPct val="90000"/>
              </a:lnSpc>
              <a:buFontTx/>
              <a:buNone/>
            </a:pPr>
            <a:r>
              <a:rPr lang="cs-CZ" sz="2000" i="1" dirty="0" smtClean="0"/>
              <a:t>Kódování se dá </a:t>
            </a:r>
            <a:r>
              <a:rPr lang="cs-CZ" sz="2000" i="1" dirty="0" err="1" smtClean="0"/>
              <a:t>outsourcovat</a:t>
            </a:r>
            <a:r>
              <a:rPr lang="cs-CZ" sz="2000" i="1" dirty="0" smtClean="0"/>
              <a:t> do Indie</a:t>
            </a:r>
          </a:p>
          <a:p>
            <a:pPr marL="609600" indent="-609600" eaLnBrk="1" hangingPunct="1">
              <a:lnSpc>
                <a:spcPct val="90000"/>
              </a:lnSpc>
              <a:buFontTx/>
              <a:buNone/>
            </a:pPr>
            <a:r>
              <a:rPr lang="cs-CZ" sz="2800" i="1" dirty="0" smtClean="0"/>
              <a:t>Ve stáří se hůře kóduje, </a:t>
            </a:r>
            <a:r>
              <a:rPr lang="cs-CZ" sz="2800" i="1" dirty="0" err="1" smtClean="0"/>
              <a:t>kódér</a:t>
            </a:r>
            <a:r>
              <a:rPr lang="cs-CZ" sz="2800" i="1" dirty="0" smtClean="0"/>
              <a:t> je </a:t>
            </a:r>
            <a:r>
              <a:rPr lang="cs-CZ" sz="2800" i="1" dirty="0" err="1" smtClean="0"/>
              <a:t>job</a:t>
            </a:r>
            <a:r>
              <a:rPr lang="cs-CZ" sz="2800" i="1" dirty="0" smtClean="0"/>
              <a:t> pro mladé, </a:t>
            </a:r>
          </a:p>
          <a:p>
            <a:pPr marL="990600" lvl="1" indent="-533400" eaLnBrk="1" hangingPunct="1">
              <a:lnSpc>
                <a:spcPct val="90000"/>
              </a:lnSpc>
              <a:buFontTx/>
              <a:buNone/>
            </a:pPr>
            <a:endParaRPr lang="cs-CZ" sz="2000" i="1"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p>
            <a:fld id="{1C1B4B2C-23F4-4192-B2EF-D61562680293}" type="slidenum">
              <a:rPr lang="cs-CZ" smtClean="0"/>
              <a:pPr/>
              <a:t>105</a:t>
            </a:fld>
            <a:endParaRPr lang="cs-CZ" smtClean="0"/>
          </a:p>
        </p:txBody>
      </p:sp>
      <p:sp>
        <p:nvSpPr>
          <p:cNvPr id="60419" name="Rectangle 2"/>
          <p:cNvSpPr>
            <a:spLocks noGrp="1" noChangeArrowheads="1"/>
          </p:cNvSpPr>
          <p:nvPr>
            <p:ph type="title"/>
          </p:nvPr>
        </p:nvSpPr>
        <p:spPr/>
        <p:txBody>
          <a:bodyPr/>
          <a:lstStyle/>
          <a:p>
            <a:pPr eaLnBrk="1" hangingPunct="1"/>
            <a:r>
              <a:rPr lang="cs-CZ" sz="4000" dirty="0" smtClean="0"/>
              <a:t>O které profese je největší zájem (</a:t>
            </a:r>
            <a:r>
              <a:rPr lang="cs-CZ" sz="4000" dirty="0" err="1" smtClean="0"/>
              <a:t>Forrester</a:t>
            </a:r>
            <a:r>
              <a:rPr lang="cs-CZ" sz="4000" dirty="0" smtClean="0"/>
              <a:t> </a:t>
            </a:r>
            <a:r>
              <a:rPr lang="cs-CZ" sz="4000" dirty="0" err="1" smtClean="0"/>
              <a:t>Research</a:t>
            </a:r>
            <a:r>
              <a:rPr lang="cs-CZ" sz="4000" dirty="0" smtClean="0"/>
              <a:t> 2014)</a:t>
            </a:r>
          </a:p>
        </p:txBody>
      </p:sp>
      <p:sp>
        <p:nvSpPr>
          <p:cNvPr id="60420" name="Rectangle 3"/>
          <p:cNvSpPr>
            <a:spLocks noGrp="1" noChangeArrowheads="1"/>
          </p:cNvSpPr>
          <p:nvPr>
            <p:ph type="body" idx="1"/>
          </p:nvPr>
        </p:nvSpPr>
        <p:spPr>
          <a:xfrm>
            <a:off x="0" y="2276871"/>
            <a:ext cx="8964613" cy="3849291"/>
          </a:xfrm>
        </p:spPr>
        <p:txBody>
          <a:bodyPr/>
          <a:lstStyle/>
          <a:p>
            <a:pPr marL="609600" indent="-609600" eaLnBrk="1" hangingPunct="1">
              <a:buFontTx/>
              <a:buNone/>
            </a:pPr>
            <a:r>
              <a:rPr lang="cs-CZ" sz="2400" dirty="0" smtClean="0"/>
              <a:t>Největší poptávka je po SW architektech a lidech, kteří dokáží s uživateli spolupracovat a použít to, co existuje, dobře lokalizují existující systémy (SAP atp.), lze to jen obtížně </a:t>
            </a:r>
            <a:r>
              <a:rPr lang="cs-CZ" sz="2400" dirty="0" err="1" smtClean="0"/>
              <a:t>outsourcovat</a:t>
            </a:r>
            <a:r>
              <a:rPr lang="cs-CZ" sz="2400" dirty="0" smtClean="0"/>
              <a:t> do Indie</a:t>
            </a:r>
          </a:p>
          <a:p>
            <a:pPr marL="990600" lvl="1" indent="-533400" eaLnBrk="1" hangingPunct="1">
              <a:buSzPct val="85000"/>
            </a:pPr>
            <a:r>
              <a:rPr lang="cs-CZ" sz="2000" dirty="0" smtClean="0"/>
              <a:t>Často se kódují jen doplňky, např. sběr dat, UI, řízení procesů</a:t>
            </a:r>
          </a:p>
          <a:p>
            <a:pPr marL="990600" lvl="1" indent="-533400" eaLnBrk="1" hangingPunct="1">
              <a:buSzPct val="85000"/>
              <a:buFontTx/>
              <a:buNone/>
            </a:pPr>
            <a:r>
              <a:rPr lang="cs-CZ" sz="2000" dirty="0" smtClean="0"/>
              <a:t>Pozor: SAP se nehodí pro malé firmy. Je drahý a je koncipován pro velké firmy a vytvořila ho velká firma, to platí i pro mnohé SW normy</a:t>
            </a:r>
          </a:p>
          <a:p>
            <a:pPr marL="990600" lvl="1" indent="-533400" eaLnBrk="1" hangingPunct="1">
              <a:buSzPct val="85000"/>
              <a:buFontTx/>
              <a:buNone/>
            </a:pPr>
            <a:r>
              <a:rPr lang="cs-CZ" sz="2000" dirty="0" smtClean="0"/>
              <a:t>Doplňky jsou dobrou příležitostí pro menší SW firmy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p:spPr>
        <p:txBody>
          <a:bodyPr/>
          <a:lstStyle/>
          <a:p>
            <a:fld id="{12C7D818-7073-4CD1-A42E-DD903235690B}" type="slidenum">
              <a:rPr lang="cs-CZ" smtClean="0"/>
              <a:pPr/>
              <a:t>106</a:t>
            </a:fld>
            <a:endParaRPr lang="cs-CZ" smtClean="0"/>
          </a:p>
        </p:txBody>
      </p:sp>
      <p:sp>
        <p:nvSpPr>
          <p:cNvPr id="61443" name="Rectangle 2"/>
          <p:cNvSpPr>
            <a:spLocks noGrp="1" noChangeArrowheads="1"/>
          </p:cNvSpPr>
          <p:nvPr>
            <p:ph type="title"/>
          </p:nvPr>
        </p:nvSpPr>
        <p:spPr/>
        <p:txBody>
          <a:bodyPr/>
          <a:lstStyle/>
          <a:p>
            <a:pPr eaLnBrk="1" hangingPunct="1"/>
            <a:r>
              <a:rPr lang="cs-CZ" sz="4000" dirty="0" smtClean="0"/>
              <a:t>Problémy softwaru jsou zpravidla důsledkem problémů s lidmi</a:t>
            </a:r>
          </a:p>
        </p:txBody>
      </p:sp>
      <p:sp>
        <p:nvSpPr>
          <p:cNvPr id="61444" name="Rectangle 3"/>
          <p:cNvSpPr>
            <a:spLocks noGrp="1" noChangeArrowheads="1"/>
          </p:cNvSpPr>
          <p:nvPr>
            <p:ph type="body" idx="1"/>
          </p:nvPr>
        </p:nvSpPr>
        <p:spPr>
          <a:xfrm>
            <a:off x="685800" y="1773238"/>
            <a:ext cx="8077200" cy="4679950"/>
          </a:xfrm>
        </p:spPr>
        <p:txBody>
          <a:bodyPr/>
          <a:lstStyle/>
          <a:p>
            <a:pPr eaLnBrk="1" hangingPunct="1">
              <a:lnSpc>
                <a:spcPct val="90000"/>
              </a:lnSpc>
            </a:pPr>
            <a:r>
              <a:rPr lang="cs-CZ" sz="2400" dirty="0" smtClean="0"/>
              <a:t>Lidé jsou součástí IS, mohou se bránit nebo prostě nespolupracovat, je nutné je získat a vyškolit, prosazovat i jejich prospěch </a:t>
            </a:r>
          </a:p>
          <a:p>
            <a:pPr eaLnBrk="1" hangingPunct="1">
              <a:lnSpc>
                <a:spcPct val="90000"/>
              </a:lnSpc>
            </a:pPr>
            <a:r>
              <a:rPr lang="cs-CZ" sz="2400" dirty="0" smtClean="0"/>
              <a:t>Musí se z nich vytáhnout, co je třeba udělat</a:t>
            </a:r>
          </a:p>
          <a:p>
            <a:pPr lvl="1" eaLnBrk="1" hangingPunct="1">
              <a:lnSpc>
                <a:spcPct val="90000"/>
              </a:lnSpc>
            </a:pPr>
            <a:r>
              <a:rPr lang="cs-CZ" sz="2000" dirty="0" smtClean="0"/>
              <a:t>Mohou mít potíž si na to vzpomenout (blokovaná, skrytá znalost), vzpomenou si až při navození situace či při správně formulované otázce, </a:t>
            </a:r>
          </a:p>
          <a:p>
            <a:pPr lvl="1" eaLnBrk="1" hangingPunct="1">
              <a:lnSpc>
                <a:spcPct val="90000"/>
              </a:lnSpc>
            </a:pPr>
            <a:r>
              <a:rPr lang="cs-CZ" sz="2000" dirty="0" smtClean="0"/>
              <a:t>není pravda, že nevědí, co chtějí, jen si nevzpomenou </a:t>
            </a:r>
          </a:p>
          <a:p>
            <a:pPr lvl="1" eaLnBrk="1" hangingPunct="1">
              <a:lnSpc>
                <a:spcPct val="90000"/>
              </a:lnSpc>
            </a:pPr>
            <a:r>
              <a:rPr lang="cs-CZ" sz="2000" dirty="0" smtClean="0"/>
              <a:t>I když si vzpomenou, nedovedou to zformulovat!!</a:t>
            </a:r>
          </a:p>
          <a:p>
            <a:pPr lvl="1" eaLnBrk="1" hangingPunct="1">
              <a:lnSpc>
                <a:spcPct val="90000"/>
              </a:lnSpc>
            </a:pPr>
            <a:r>
              <a:rPr lang="cs-CZ" sz="2000" dirty="0" smtClean="0"/>
              <a:t>To neplatí pro případy systémů s dokumentovým rozhraním když používané dokumenty jsou transparentní digitalizací stávající praxe (byznysu)</a:t>
            </a:r>
          </a:p>
          <a:p>
            <a:pPr lvl="1" eaLnBrk="1" hangingPunct="1">
              <a:lnSpc>
                <a:spcPct val="90000"/>
              </a:lnSpc>
            </a:pPr>
            <a:endParaRPr lang="cs-CZ" sz="20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p>
            <a:fld id="{7733332F-50D8-43C4-9EDA-94D3A52EF80C}" type="slidenum">
              <a:rPr lang="cs-CZ" smtClean="0"/>
              <a:pPr/>
              <a:t>107</a:t>
            </a:fld>
            <a:endParaRPr lang="cs-CZ" smtClean="0"/>
          </a:p>
        </p:txBody>
      </p:sp>
      <p:sp>
        <p:nvSpPr>
          <p:cNvPr id="62467" name="Nadpis 1"/>
          <p:cNvSpPr>
            <a:spLocks noGrp="1"/>
          </p:cNvSpPr>
          <p:nvPr>
            <p:ph type="title"/>
          </p:nvPr>
        </p:nvSpPr>
        <p:spPr>
          <a:xfrm>
            <a:off x="250825" y="274638"/>
            <a:ext cx="8642350" cy="1143000"/>
          </a:xfrm>
        </p:spPr>
        <p:txBody>
          <a:bodyPr/>
          <a:lstStyle/>
          <a:p>
            <a:r>
              <a:rPr lang="cs-CZ" dirty="0" smtClean="0"/>
              <a:t>Problémy softwaru jsou často důsledkem problémů s lidmi</a:t>
            </a:r>
          </a:p>
        </p:txBody>
      </p:sp>
      <p:sp>
        <p:nvSpPr>
          <p:cNvPr id="62468" name="Zástupný symbol pro obsah 2"/>
          <p:cNvSpPr>
            <a:spLocks noGrp="1"/>
          </p:cNvSpPr>
          <p:nvPr>
            <p:ph idx="1"/>
          </p:nvPr>
        </p:nvSpPr>
        <p:spPr>
          <a:xfrm>
            <a:off x="250825" y="1600200"/>
            <a:ext cx="8642350" cy="4525963"/>
          </a:xfrm>
        </p:spPr>
        <p:txBody>
          <a:bodyPr/>
          <a:lstStyle/>
          <a:p>
            <a:pPr eaLnBrk="1" hangingPunct="1">
              <a:lnSpc>
                <a:spcPct val="90000"/>
              </a:lnSpc>
            </a:pPr>
            <a:r>
              <a:rPr lang="cs-CZ" sz="2800" dirty="0" smtClean="0"/>
              <a:t>Uživatelé nemohou vyvíjet  IS sami, nelze ale IS vyvíjet bez nich, nutno rozumět jejich potřebám</a:t>
            </a:r>
          </a:p>
          <a:p>
            <a:pPr eaLnBrk="1" hangingPunct="1">
              <a:lnSpc>
                <a:spcPct val="90000"/>
              </a:lnSpc>
            </a:pPr>
            <a:r>
              <a:rPr lang="cs-CZ" sz="2800" dirty="0" smtClean="0"/>
              <a:t>Nemohou zpravidla sami přesně formulovat  požadavky, neboť v tom nemají praxi, neodhadnou obtížnost, závislost doby odhadu na rozsahu požadavků, na důležité si nevzpomenou   </a:t>
            </a:r>
          </a:p>
          <a:p>
            <a:pPr lvl="1" eaLnBrk="1" hangingPunct="1">
              <a:lnSpc>
                <a:spcPct val="90000"/>
              </a:lnSpc>
            </a:pPr>
            <a:r>
              <a:rPr lang="cs-CZ" dirty="0" smtClean="0"/>
              <a:t>Tento aspekt bývá důvodem přechodu na systémy, které jsou daný účel zbytečně velké a drahé a bývají nevhodné pro podnikovou kulturu v uživatelů, zvláště malých, je to jeden z důvodů </a:t>
            </a:r>
            <a:r>
              <a:rPr lang="cs-CZ" dirty="0" err="1" smtClean="0"/>
              <a:t>bimodálního</a:t>
            </a:r>
            <a:r>
              <a:rPr lang="cs-CZ" dirty="0" smtClean="0"/>
              <a:t> řešení </a:t>
            </a:r>
          </a:p>
          <a:p>
            <a:endParaRPr lang="cs-CZ"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p>
            <a:fld id="{F87B4287-F2C2-4340-A506-09739B2697E0}" type="slidenum">
              <a:rPr lang="cs-CZ" smtClean="0"/>
              <a:pPr/>
              <a:t>108</a:t>
            </a:fld>
            <a:endParaRPr lang="cs-CZ" smtClean="0"/>
          </a:p>
        </p:txBody>
      </p:sp>
      <p:sp>
        <p:nvSpPr>
          <p:cNvPr id="63491" name="Rectangle 2"/>
          <p:cNvSpPr>
            <a:spLocks noGrp="1" noChangeArrowheads="1"/>
          </p:cNvSpPr>
          <p:nvPr>
            <p:ph type="title" idx="4294967295"/>
          </p:nvPr>
        </p:nvSpPr>
        <p:spPr/>
        <p:txBody>
          <a:bodyPr/>
          <a:lstStyle/>
          <a:p>
            <a:pPr eaLnBrk="1" hangingPunct="1"/>
            <a:r>
              <a:rPr lang="cs-CZ" sz="4000" dirty="0" smtClean="0"/>
              <a:t>Software není problém, problémy jsou s lidmi díky SW</a:t>
            </a:r>
          </a:p>
        </p:txBody>
      </p:sp>
      <p:sp>
        <p:nvSpPr>
          <p:cNvPr id="63492" name="Rectangle 3"/>
          <p:cNvSpPr>
            <a:spLocks noGrp="1" noChangeArrowheads="1"/>
          </p:cNvSpPr>
          <p:nvPr>
            <p:ph type="body" idx="4294967295"/>
          </p:nvPr>
        </p:nvSpPr>
        <p:spPr>
          <a:xfrm>
            <a:off x="685800" y="1916113"/>
            <a:ext cx="8077200" cy="4537075"/>
          </a:xfrm>
        </p:spPr>
        <p:txBody>
          <a:bodyPr/>
          <a:lstStyle/>
          <a:p>
            <a:pPr eaLnBrk="1" hangingPunct="1">
              <a:lnSpc>
                <a:spcPct val="90000"/>
              </a:lnSpc>
            </a:pPr>
            <a:r>
              <a:rPr lang="cs-CZ" dirty="0" smtClean="0"/>
              <a:t>Netransparentní potřeby  </a:t>
            </a:r>
          </a:p>
          <a:p>
            <a:pPr eaLnBrk="1" hangingPunct="1">
              <a:lnSpc>
                <a:spcPct val="90000"/>
              </a:lnSpc>
            </a:pPr>
            <a:r>
              <a:rPr lang="cs-CZ" dirty="0" smtClean="0"/>
              <a:t>Nadměrné či nekonsistentní požadavky</a:t>
            </a:r>
          </a:p>
          <a:p>
            <a:pPr eaLnBrk="1" hangingPunct="1">
              <a:lnSpc>
                <a:spcPct val="90000"/>
              </a:lnSpc>
            </a:pPr>
            <a:r>
              <a:rPr lang="cs-CZ" dirty="0" smtClean="0"/>
              <a:t>Neschopnost efektivní specifikace požadavků a adaptace na nové podmínky</a:t>
            </a:r>
          </a:p>
          <a:p>
            <a:pPr eaLnBrk="1" hangingPunct="1">
              <a:lnSpc>
                <a:spcPct val="90000"/>
              </a:lnSpc>
            </a:pPr>
            <a:r>
              <a:rPr lang="cs-CZ" dirty="0" smtClean="0"/>
              <a:t>Snaha tunelovat</a:t>
            </a:r>
          </a:p>
          <a:p>
            <a:pPr eaLnBrk="1" hangingPunct="1">
              <a:lnSpc>
                <a:spcPct val="90000"/>
              </a:lnSpc>
            </a:pPr>
            <a:r>
              <a:rPr lang="cs-CZ" dirty="0" smtClean="0"/>
              <a:t>Pocit ohrožení a proto neochota spolupracovat</a:t>
            </a:r>
          </a:p>
          <a:p>
            <a:pPr eaLnBrk="1" hangingPunct="1">
              <a:lnSpc>
                <a:spcPct val="90000"/>
              </a:lnSpc>
            </a:pPr>
            <a:r>
              <a:rPr lang="cs-CZ" dirty="0" smtClean="0"/>
              <a:t>Práce navíc pro uživatele bez ocenění </a:t>
            </a:r>
          </a:p>
          <a:p>
            <a:pPr eaLnBrk="1" hangingPunct="1">
              <a:lnSpc>
                <a:spcPct val="90000"/>
              </a:lnSpc>
            </a:pPr>
            <a:endParaRPr lang="cs-CZ"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p>
            <a:fld id="{06C42306-E18C-49F5-8A6B-651F8AD43780}" type="slidenum">
              <a:rPr lang="cs-CZ" smtClean="0"/>
              <a:pPr/>
              <a:t>109</a:t>
            </a:fld>
            <a:endParaRPr lang="cs-CZ" smtClean="0"/>
          </a:p>
        </p:txBody>
      </p:sp>
      <p:sp>
        <p:nvSpPr>
          <p:cNvPr id="64515" name="Rectangle 2"/>
          <p:cNvSpPr>
            <a:spLocks noGrp="1" noChangeArrowheads="1"/>
          </p:cNvSpPr>
          <p:nvPr>
            <p:ph type="title"/>
          </p:nvPr>
        </p:nvSpPr>
        <p:spPr>
          <a:xfrm>
            <a:off x="457200" y="274638"/>
            <a:ext cx="8229600" cy="922337"/>
          </a:xfrm>
        </p:spPr>
        <p:txBody>
          <a:bodyPr/>
          <a:lstStyle/>
          <a:p>
            <a:pPr eaLnBrk="1" hangingPunct="1"/>
            <a:r>
              <a:rPr lang="cs-CZ" smtClean="0"/>
              <a:t>Zvláštnosti IS</a:t>
            </a:r>
          </a:p>
        </p:txBody>
      </p:sp>
      <p:sp>
        <p:nvSpPr>
          <p:cNvPr id="64516" name="Rectangle 3"/>
          <p:cNvSpPr>
            <a:spLocks noGrp="1" noChangeArrowheads="1"/>
          </p:cNvSpPr>
          <p:nvPr>
            <p:ph type="body" idx="1"/>
          </p:nvPr>
        </p:nvSpPr>
        <p:spPr>
          <a:xfrm>
            <a:off x="685800" y="1341438"/>
            <a:ext cx="8077200" cy="4754562"/>
          </a:xfrm>
        </p:spPr>
        <p:txBody>
          <a:bodyPr/>
          <a:lstStyle/>
          <a:p>
            <a:pPr eaLnBrk="1" hangingPunct="1">
              <a:lnSpc>
                <a:spcPct val="80000"/>
              </a:lnSpc>
              <a:buFontTx/>
              <a:buNone/>
            </a:pPr>
            <a:r>
              <a:rPr lang="cs-CZ" dirty="0" smtClean="0"/>
              <a:t>Velké peníze na vývoj, na práci IS závisí velké peníze </a:t>
            </a:r>
          </a:p>
          <a:p>
            <a:pPr eaLnBrk="1" hangingPunct="1">
              <a:lnSpc>
                <a:spcPct val="80000"/>
              </a:lnSpc>
              <a:buFontTx/>
              <a:buNone/>
            </a:pPr>
            <a:r>
              <a:rPr lang="cs-CZ" dirty="0" smtClean="0"/>
              <a:t>IS jsou často kritické systémy </a:t>
            </a:r>
          </a:p>
          <a:p>
            <a:pPr lvl="1" eaLnBrk="1" hangingPunct="1">
              <a:lnSpc>
                <a:spcPct val="80000"/>
              </a:lnSpc>
              <a:buFontTx/>
              <a:buNone/>
            </a:pPr>
            <a:r>
              <a:rPr lang="cs-CZ" sz="3200" dirty="0" smtClean="0"/>
              <a:t>Mohou způsobit škody, </a:t>
            </a:r>
          </a:p>
          <a:p>
            <a:pPr lvl="1" eaLnBrk="1" hangingPunct="1">
              <a:lnSpc>
                <a:spcPct val="80000"/>
              </a:lnSpc>
              <a:buFontTx/>
              <a:buNone/>
            </a:pPr>
            <a:r>
              <a:rPr lang="cs-CZ" sz="3200" dirty="0" smtClean="0"/>
              <a:t>někdy rozhodují o  životech</a:t>
            </a:r>
          </a:p>
          <a:p>
            <a:pPr lvl="1" eaLnBrk="1" hangingPunct="1">
              <a:lnSpc>
                <a:spcPct val="80000"/>
              </a:lnSpc>
              <a:buFontTx/>
              <a:buNone/>
            </a:pPr>
            <a:r>
              <a:rPr lang="cs-CZ" sz="3200" dirty="0" smtClean="0"/>
              <a:t>Mohou mít nečekané dlouhodobé efekty</a:t>
            </a:r>
          </a:p>
          <a:p>
            <a:pPr eaLnBrk="1" hangingPunct="1">
              <a:lnSpc>
                <a:spcPct val="80000"/>
              </a:lnSpc>
              <a:buFontTx/>
              <a:buNone/>
            </a:pPr>
            <a:r>
              <a:rPr lang="cs-CZ" dirty="0" smtClean="0"/>
              <a:t>Jsou to velké systémy, největší, co známe</a:t>
            </a:r>
          </a:p>
          <a:p>
            <a:pPr eaLnBrk="1" hangingPunct="1">
              <a:lnSpc>
                <a:spcPct val="80000"/>
              </a:lnSpc>
              <a:buFontTx/>
              <a:buNone/>
            </a:pPr>
            <a:r>
              <a:rPr lang="cs-CZ" dirty="0" smtClean="0"/>
              <a:t>Jsou otevřené a rychle se mění</a:t>
            </a:r>
          </a:p>
          <a:p>
            <a:pPr eaLnBrk="1" hangingPunct="1">
              <a:lnSpc>
                <a:spcPct val="80000"/>
              </a:lnSpc>
              <a:buFontTx/>
              <a:buNone/>
            </a:pPr>
            <a:r>
              <a:rPr lang="cs-CZ" dirty="0" smtClean="0"/>
              <a:t>Je nutné je stále častěji budovat jako společenství autonomních komponent</a:t>
            </a:r>
          </a:p>
          <a:p>
            <a:pPr eaLnBrk="1" hangingPunct="1">
              <a:lnSpc>
                <a:spcPct val="80000"/>
              </a:lnSpc>
              <a:buFontTx/>
              <a:buNone/>
            </a:pPr>
            <a:endParaRPr lang="cs-CZ" dirty="0" smtClean="0"/>
          </a:p>
          <a:p>
            <a:pPr eaLnBrk="1" hangingPunct="1">
              <a:lnSpc>
                <a:spcPct val="80000"/>
              </a:lnSpc>
              <a:buFontTx/>
              <a:buNone/>
            </a:pPr>
            <a:endParaRPr 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p>
            <a:fld id="{95B93CA6-9A61-47D2-B4EA-A0702FE43A37}" type="slidenum">
              <a:rPr lang="cs-CZ" smtClean="0"/>
              <a:pPr/>
              <a:t>11</a:t>
            </a:fld>
            <a:endParaRPr lang="cs-CZ" smtClean="0"/>
          </a:p>
        </p:txBody>
      </p:sp>
      <p:sp>
        <p:nvSpPr>
          <p:cNvPr id="88067" name="Nadpis 1"/>
          <p:cNvSpPr>
            <a:spLocks noGrp="1"/>
          </p:cNvSpPr>
          <p:nvPr>
            <p:ph type="title"/>
          </p:nvPr>
        </p:nvSpPr>
        <p:spPr>
          <a:xfrm>
            <a:off x="457200" y="274638"/>
            <a:ext cx="8229600" cy="1714500"/>
          </a:xfrm>
        </p:spPr>
        <p:txBody>
          <a:bodyPr/>
          <a:lstStyle/>
          <a:p>
            <a:r>
              <a:rPr lang="cs-CZ" sz="6000" smtClean="0"/>
              <a:t>Celkový trend</a:t>
            </a:r>
          </a:p>
        </p:txBody>
      </p:sp>
      <p:sp>
        <p:nvSpPr>
          <p:cNvPr id="88068" name="Zástupný symbol pro obsah 2"/>
          <p:cNvSpPr>
            <a:spLocks noGrp="1"/>
          </p:cNvSpPr>
          <p:nvPr>
            <p:ph idx="1"/>
          </p:nvPr>
        </p:nvSpPr>
        <p:spPr>
          <a:xfrm>
            <a:off x="457200" y="1916113"/>
            <a:ext cx="8229600" cy="4210050"/>
          </a:xfrm>
        </p:spPr>
        <p:txBody>
          <a:bodyPr/>
          <a:lstStyle/>
          <a:p>
            <a:pPr algn="ctr">
              <a:buFontTx/>
              <a:buNone/>
            </a:pPr>
            <a:r>
              <a:rPr lang="cs-CZ" sz="2800" dirty="0" smtClean="0"/>
              <a:t>Rostoucí složitost a tempo změn SW systémů</a:t>
            </a:r>
          </a:p>
          <a:p>
            <a:pPr algn="ctr">
              <a:buFontTx/>
              <a:buNone/>
            </a:pPr>
            <a:r>
              <a:rPr lang="cs-CZ" sz="2800" dirty="0" smtClean="0"/>
              <a:t>Stálé širší integrace do společenských a sociálních procesů</a:t>
            </a:r>
          </a:p>
          <a:p>
            <a:pPr algn="ctr">
              <a:buFontTx/>
              <a:buNone/>
            </a:pPr>
            <a:r>
              <a:rPr lang="cs-CZ" sz="2800" dirty="0" smtClean="0"/>
              <a:t>Integrace autonomních částí</a:t>
            </a:r>
          </a:p>
          <a:p>
            <a:pPr algn="ctr">
              <a:buFontTx/>
              <a:buNone/>
            </a:pPr>
            <a:r>
              <a:rPr lang="cs-CZ" sz="2800" dirty="0" smtClean="0"/>
              <a:t>Zapojování uživatelů do vývoje a </a:t>
            </a:r>
          </a:p>
          <a:p>
            <a:pPr algn="ctr">
              <a:buFontTx/>
              <a:buNone/>
            </a:pPr>
            <a:r>
              <a:rPr lang="cs-CZ" sz="2800" dirty="0" smtClean="0"/>
              <a:t>údržby a zmenšují se rozdíly mezi vývojem a údržbou</a:t>
            </a:r>
          </a:p>
          <a:p>
            <a:pPr algn="ctr">
              <a:buFontTx/>
              <a:buNone/>
            </a:pPr>
            <a:r>
              <a:rPr lang="cs-CZ" sz="2800" dirty="0" smtClean="0"/>
              <a:t>Dekompozice  se stává nutnosti, především u SME</a:t>
            </a:r>
          </a:p>
        </p:txBody>
      </p:sp>
    </p:spTree>
    <p:extLst>
      <p:ext uri="{BB962C8B-B14F-4D97-AF65-F5344CB8AC3E}">
        <p14:creationId xmlns:p14="http://schemas.microsoft.com/office/powerpoint/2010/main" xmlns="" val="18487909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p>
            <a:fld id="{0421B1A6-0629-4867-B4F0-E28F36A24DE3}" type="slidenum">
              <a:rPr lang="cs-CZ" smtClean="0"/>
              <a:pPr/>
              <a:t>110</a:t>
            </a:fld>
            <a:endParaRPr lang="cs-CZ" smtClean="0"/>
          </a:p>
        </p:txBody>
      </p:sp>
      <p:sp>
        <p:nvSpPr>
          <p:cNvPr id="65539" name="Rectangle 2"/>
          <p:cNvSpPr>
            <a:spLocks noGrp="1" noChangeArrowheads="1"/>
          </p:cNvSpPr>
          <p:nvPr>
            <p:ph type="title"/>
          </p:nvPr>
        </p:nvSpPr>
        <p:spPr>
          <a:xfrm>
            <a:off x="457200" y="274638"/>
            <a:ext cx="8229600" cy="922337"/>
          </a:xfrm>
        </p:spPr>
        <p:txBody>
          <a:bodyPr/>
          <a:lstStyle/>
          <a:p>
            <a:pPr eaLnBrk="1" hangingPunct="1"/>
            <a:r>
              <a:rPr lang="cs-CZ" smtClean="0"/>
              <a:t>Zvláštnosti IS, shrnutí</a:t>
            </a:r>
          </a:p>
        </p:txBody>
      </p:sp>
      <p:sp>
        <p:nvSpPr>
          <p:cNvPr id="65540" name="Rectangle 3"/>
          <p:cNvSpPr>
            <a:spLocks noGrp="1" noChangeArrowheads="1"/>
          </p:cNvSpPr>
          <p:nvPr>
            <p:ph type="body" idx="1"/>
          </p:nvPr>
        </p:nvSpPr>
        <p:spPr>
          <a:xfrm>
            <a:off x="685800" y="1341438"/>
            <a:ext cx="8077200" cy="4754562"/>
          </a:xfrm>
        </p:spPr>
        <p:txBody>
          <a:bodyPr/>
          <a:lstStyle/>
          <a:p>
            <a:pPr eaLnBrk="1" hangingPunct="1">
              <a:lnSpc>
                <a:spcPct val="80000"/>
              </a:lnSpc>
              <a:buFontTx/>
              <a:buNone/>
            </a:pPr>
            <a:r>
              <a:rPr lang="cs-CZ" sz="2800" smtClean="0"/>
              <a:t>Stálá změna funkcí</a:t>
            </a:r>
          </a:p>
          <a:p>
            <a:pPr eaLnBrk="1" hangingPunct="1">
              <a:lnSpc>
                <a:spcPct val="80000"/>
              </a:lnSpc>
              <a:buFontTx/>
              <a:buNone/>
            </a:pPr>
            <a:r>
              <a:rPr lang="cs-CZ" sz="2800" smtClean="0"/>
              <a:t>Otevřenost a prvky reálného času (včasnost odpovědi nezbytná, některé akce nelze vrátit zpět), je nutno uplatňovat moderní SW architektury (componenty,SOA, cloud computing, gridy, atd)</a:t>
            </a:r>
          </a:p>
          <a:p>
            <a:pPr eaLnBrk="1" hangingPunct="1">
              <a:lnSpc>
                <a:spcPct val="80000"/>
              </a:lnSpc>
              <a:buFontTx/>
              <a:buNone/>
            </a:pPr>
            <a:r>
              <a:rPr lang="cs-CZ" sz="2800" smtClean="0"/>
              <a:t>Service level agreement, nefunkcionální vlastnosti (přístup, doba reakce, bezpečnost, …..)</a:t>
            </a:r>
          </a:p>
          <a:p>
            <a:pPr eaLnBrk="1" hangingPunct="1">
              <a:lnSpc>
                <a:spcPct val="80000"/>
              </a:lnSpc>
              <a:buFontTx/>
              <a:buNone/>
            </a:pPr>
            <a:r>
              <a:rPr lang="cs-CZ" sz="2800" smtClean="0"/>
              <a:t>Spolupráce IT odborníků s uživateli při vývoji  i provozu je nutností, často musí být velmi úzká, např. při agilních variantách vývoje, otevřené systémy</a:t>
            </a:r>
          </a:p>
          <a:p>
            <a:pPr eaLnBrk="1" hangingPunct="1">
              <a:lnSpc>
                <a:spcPct val="80000"/>
              </a:lnSpc>
              <a:buFontTx/>
              <a:buNone/>
            </a:pPr>
            <a:endParaRPr lang="cs-CZ" sz="24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p:spPr>
        <p:txBody>
          <a:bodyPr/>
          <a:lstStyle/>
          <a:p>
            <a:fld id="{30519BC6-4E30-40DC-8C5E-67B3045BAFA5}" type="slidenum">
              <a:rPr lang="cs-CZ" smtClean="0"/>
              <a:pPr/>
              <a:t>111</a:t>
            </a:fld>
            <a:endParaRPr lang="cs-CZ" smtClean="0"/>
          </a:p>
        </p:txBody>
      </p:sp>
      <p:sp>
        <p:nvSpPr>
          <p:cNvPr id="66563" name="Rectangle 2"/>
          <p:cNvSpPr>
            <a:spLocks noGrp="1" noChangeArrowheads="1"/>
          </p:cNvSpPr>
          <p:nvPr>
            <p:ph type="title"/>
          </p:nvPr>
        </p:nvSpPr>
        <p:spPr>
          <a:xfrm>
            <a:off x="468313" y="260350"/>
            <a:ext cx="8229600" cy="1143000"/>
          </a:xfrm>
        </p:spPr>
        <p:txBody>
          <a:bodyPr/>
          <a:lstStyle/>
          <a:p>
            <a:pPr eaLnBrk="1" hangingPunct="1"/>
            <a:r>
              <a:rPr lang="cs-CZ" smtClean="0"/>
              <a:t>Úkoly a profese, mimo celkového managementu </a:t>
            </a:r>
          </a:p>
        </p:txBody>
      </p:sp>
      <p:sp>
        <p:nvSpPr>
          <p:cNvPr id="66564" name="Rectangle 3"/>
          <p:cNvSpPr>
            <a:spLocks noGrp="1" noChangeArrowheads="1"/>
          </p:cNvSpPr>
          <p:nvPr>
            <p:ph type="body" sz="half" idx="1"/>
          </p:nvPr>
        </p:nvSpPr>
        <p:spPr>
          <a:xfrm>
            <a:off x="304800" y="1628775"/>
            <a:ext cx="4114800" cy="4467225"/>
          </a:xfrm>
        </p:spPr>
        <p:txBody>
          <a:bodyPr/>
          <a:lstStyle/>
          <a:p>
            <a:pPr eaLnBrk="1" hangingPunct="1">
              <a:buFontTx/>
              <a:buNone/>
            </a:pPr>
            <a:r>
              <a:rPr lang="cs-CZ" sz="2400" smtClean="0"/>
              <a:t>Obchodníci znalí technologie a potřeb uživatelů</a:t>
            </a:r>
          </a:p>
          <a:p>
            <a:pPr eaLnBrk="1" hangingPunct="1">
              <a:buFontTx/>
              <a:buNone/>
            </a:pPr>
            <a:r>
              <a:rPr lang="cs-CZ" sz="2400" smtClean="0"/>
              <a:t>SW inženýři a obchodníci schopní spolupráce s uživateli,uživatelé, architekti</a:t>
            </a:r>
          </a:p>
          <a:p>
            <a:pPr eaLnBrk="1" hangingPunct="1">
              <a:buFontTx/>
              <a:buNone/>
            </a:pPr>
            <a:r>
              <a:rPr lang="cs-CZ" sz="2400" smtClean="0"/>
              <a:t>Designéři</a:t>
            </a:r>
          </a:p>
          <a:p>
            <a:pPr eaLnBrk="1" hangingPunct="1">
              <a:buFontTx/>
              <a:buNone/>
            </a:pPr>
            <a:r>
              <a:rPr lang="cs-CZ" sz="2400" smtClean="0"/>
              <a:t>Kodéři</a:t>
            </a:r>
          </a:p>
          <a:p>
            <a:pPr eaLnBrk="1" hangingPunct="1">
              <a:buFontTx/>
              <a:buNone/>
            </a:pPr>
            <a:r>
              <a:rPr lang="cs-CZ" sz="2400" smtClean="0"/>
              <a:t>Testéři</a:t>
            </a:r>
          </a:p>
          <a:p>
            <a:pPr eaLnBrk="1" hangingPunct="1">
              <a:buFontTx/>
              <a:buNone/>
            </a:pPr>
            <a:r>
              <a:rPr lang="cs-CZ" sz="2400" smtClean="0"/>
              <a:t>Provozní programátoři</a:t>
            </a:r>
          </a:p>
        </p:txBody>
      </p:sp>
      <p:sp>
        <p:nvSpPr>
          <p:cNvPr id="66565" name="Rectangle 4"/>
          <p:cNvSpPr>
            <a:spLocks noGrp="1" noChangeArrowheads="1"/>
          </p:cNvSpPr>
          <p:nvPr>
            <p:ph type="body" sz="half" idx="2"/>
          </p:nvPr>
        </p:nvSpPr>
        <p:spPr>
          <a:xfrm>
            <a:off x="4284663" y="1557338"/>
            <a:ext cx="4524375" cy="4319587"/>
          </a:xfrm>
        </p:spPr>
        <p:txBody>
          <a:bodyPr/>
          <a:lstStyle/>
          <a:p>
            <a:pPr lvl="1" eaLnBrk="1" hangingPunct="1"/>
            <a:r>
              <a:rPr lang="cs-CZ" sz="2000" smtClean="0"/>
              <a:t>Sehnat kšeft a nástřel „</a:t>
            </a:r>
            <a:r>
              <a:rPr lang="cs-CZ" sz="2000" b="1" smtClean="0"/>
              <a:t>co?</a:t>
            </a:r>
            <a:r>
              <a:rPr lang="cs-CZ" sz="2000" smtClean="0"/>
              <a:t>“</a:t>
            </a:r>
          </a:p>
          <a:p>
            <a:pPr lvl="1" eaLnBrk="1" hangingPunct="1"/>
            <a:r>
              <a:rPr lang="cs-CZ" sz="2000" smtClean="0"/>
              <a:t>Dohodnout podrobněji </a:t>
            </a:r>
            <a:r>
              <a:rPr lang="cs-CZ" sz="2000" b="1" smtClean="0"/>
              <a:t>co</a:t>
            </a:r>
            <a:r>
              <a:rPr lang="cs-CZ" sz="2000" smtClean="0"/>
              <a:t> s vědomím, že to lze udělat</a:t>
            </a:r>
          </a:p>
          <a:p>
            <a:pPr lvl="1" eaLnBrk="1" hangingPunct="1"/>
            <a:r>
              <a:rPr lang="cs-CZ" sz="2000" smtClean="0"/>
              <a:t>architektura</a:t>
            </a:r>
          </a:p>
          <a:p>
            <a:pPr lvl="1" eaLnBrk="1" hangingPunct="1"/>
            <a:r>
              <a:rPr lang="cs-CZ" sz="2000" smtClean="0"/>
              <a:t>Zpřesnit </a:t>
            </a:r>
            <a:r>
              <a:rPr lang="cs-CZ" sz="2000" b="1" smtClean="0"/>
              <a:t>co</a:t>
            </a:r>
            <a:r>
              <a:rPr lang="cs-CZ" sz="2000" smtClean="0"/>
              <a:t>, zásady </a:t>
            </a:r>
            <a:r>
              <a:rPr lang="cs-CZ" sz="2000" b="1" smtClean="0"/>
              <a:t>JAK</a:t>
            </a:r>
          </a:p>
          <a:p>
            <a:pPr lvl="1" eaLnBrk="1" hangingPunct="1"/>
            <a:endParaRPr lang="cs-CZ" sz="2000" b="1" smtClean="0"/>
          </a:p>
          <a:p>
            <a:pPr lvl="1" eaLnBrk="1" hangingPunct="1"/>
            <a:endParaRPr lang="cs-CZ" sz="2000" smtClean="0"/>
          </a:p>
          <a:p>
            <a:pPr lvl="1" eaLnBrk="1" hangingPunct="1"/>
            <a:r>
              <a:rPr lang="cs-CZ" sz="2000" smtClean="0"/>
              <a:t>Struktura i detaily JAK</a:t>
            </a:r>
          </a:p>
          <a:p>
            <a:pPr lvl="1" eaLnBrk="1" hangingPunct="1"/>
            <a:r>
              <a:rPr lang="cs-CZ" sz="2000" smtClean="0"/>
              <a:t>Kódování</a:t>
            </a:r>
          </a:p>
          <a:p>
            <a:pPr lvl="1" eaLnBrk="1" hangingPunct="1"/>
            <a:r>
              <a:rPr lang="cs-CZ" sz="2000" smtClean="0"/>
              <a:t>Testování</a:t>
            </a:r>
          </a:p>
          <a:p>
            <a:pPr lvl="1" eaLnBrk="1" hangingPunct="1"/>
            <a:r>
              <a:rPr lang="cs-CZ" sz="2000" smtClean="0"/>
              <a:t>Údržba a provoz</a:t>
            </a:r>
          </a:p>
          <a:p>
            <a:pPr eaLnBrk="1" hangingPunct="1">
              <a:buFontTx/>
              <a:buNone/>
            </a:pPr>
            <a:r>
              <a:rPr lang="cs-CZ" sz="2400" b="1" smtClean="0"/>
              <a:t>co </a:t>
            </a:r>
            <a:r>
              <a:rPr lang="cs-CZ" sz="2400" smtClean="0"/>
              <a:t>= </a:t>
            </a:r>
            <a:r>
              <a:rPr lang="cs-CZ" sz="2000" b="1" smtClean="0"/>
              <a:t>co</a:t>
            </a:r>
            <a:r>
              <a:rPr lang="cs-CZ" sz="2000" smtClean="0"/>
              <a:t> je třeba</a:t>
            </a:r>
            <a:endParaRPr lang="cs-CZ" sz="2400" smtClean="0"/>
          </a:p>
        </p:txBody>
      </p:sp>
      <p:sp>
        <p:nvSpPr>
          <p:cNvPr id="66566" name="Line 5"/>
          <p:cNvSpPr>
            <a:spLocks noChangeShapeType="1"/>
          </p:cNvSpPr>
          <p:nvPr/>
        </p:nvSpPr>
        <p:spPr bwMode="auto">
          <a:xfrm>
            <a:off x="250825" y="3933825"/>
            <a:ext cx="8001000" cy="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p:spPr>
        <p:txBody>
          <a:bodyPr/>
          <a:lstStyle/>
          <a:p>
            <a:fld id="{638EC29B-3563-42E4-A3DF-C9318D9476C4}" type="slidenum">
              <a:rPr lang="cs-CZ" smtClean="0"/>
              <a:pPr/>
              <a:t>112</a:t>
            </a:fld>
            <a:endParaRPr lang="cs-CZ" smtClean="0"/>
          </a:p>
        </p:txBody>
      </p:sp>
      <p:sp>
        <p:nvSpPr>
          <p:cNvPr id="69635" name="Rectangle 2"/>
          <p:cNvSpPr>
            <a:spLocks noGrp="1" noChangeArrowheads="1"/>
          </p:cNvSpPr>
          <p:nvPr>
            <p:ph type="title"/>
          </p:nvPr>
        </p:nvSpPr>
        <p:spPr/>
        <p:txBody>
          <a:bodyPr/>
          <a:lstStyle/>
          <a:p>
            <a:pPr eaLnBrk="1" hangingPunct="1"/>
            <a:r>
              <a:rPr lang="cs-CZ" smtClean="0"/>
              <a:t>Úzká místa</a:t>
            </a:r>
          </a:p>
        </p:txBody>
      </p:sp>
      <p:sp>
        <p:nvSpPr>
          <p:cNvPr id="69636" name="Rectangle 3"/>
          <p:cNvSpPr>
            <a:spLocks noGrp="1" noChangeArrowheads="1"/>
          </p:cNvSpPr>
          <p:nvPr>
            <p:ph type="body" idx="1"/>
          </p:nvPr>
        </p:nvSpPr>
        <p:spPr/>
        <p:txBody>
          <a:bodyPr/>
          <a:lstStyle/>
          <a:p>
            <a:pPr eaLnBrk="1" hangingPunct="1">
              <a:lnSpc>
                <a:spcPct val="80000"/>
              </a:lnSpc>
            </a:pPr>
            <a:r>
              <a:rPr lang="cs-CZ" sz="2800" smtClean="0"/>
              <a:t>Sehnat kšeft, vize</a:t>
            </a:r>
          </a:p>
          <a:p>
            <a:pPr lvl="1" eaLnBrk="1" hangingPunct="1">
              <a:lnSpc>
                <a:spcPct val="80000"/>
              </a:lnSpc>
            </a:pPr>
            <a:r>
              <a:rPr lang="cs-CZ" sz="2400" smtClean="0"/>
              <a:t>Přesně a správně:  proč a rámcově co je třeba udělat</a:t>
            </a:r>
          </a:p>
          <a:p>
            <a:pPr eaLnBrk="1" hangingPunct="1">
              <a:lnSpc>
                <a:spcPct val="80000"/>
              </a:lnSpc>
            </a:pPr>
            <a:r>
              <a:rPr lang="cs-CZ" sz="2800" smtClean="0"/>
              <a:t>Stihnout včas za dané peníze</a:t>
            </a:r>
          </a:p>
          <a:p>
            <a:pPr eaLnBrk="1" hangingPunct="1">
              <a:lnSpc>
                <a:spcPct val="80000"/>
              </a:lnSpc>
            </a:pPr>
            <a:r>
              <a:rPr lang="cs-CZ" sz="2800" smtClean="0"/>
              <a:t>Řemeslo je důležité, ale ne kritické</a:t>
            </a:r>
          </a:p>
          <a:p>
            <a:pPr lvl="1" eaLnBrk="1" hangingPunct="1">
              <a:lnSpc>
                <a:spcPct val="80000"/>
              </a:lnSpc>
            </a:pPr>
            <a:r>
              <a:rPr lang="cs-CZ" sz="2400" smtClean="0"/>
              <a:t>Na českých univerzitách, především an FI a MFF, velmi dobrá výchova v kódování  návrhu i ve světovém srovnání</a:t>
            </a:r>
          </a:p>
          <a:p>
            <a:pPr lvl="1" eaLnBrk="1" hangingPunct="1">
              <a:lnSpc>
                <a:spcPct val="80000"/>
              </a:lnSpc>
            </a:pPr>
            <a:r>
              <a:rPr lang="cs-CZ" sz="2400" smtClean="0"/>
              <a:t>V praxi je kódování menší problém než analýza (vize specifikace, návrh), tam se uplatňují inženýři z technik</a:t>
            </a:r>
          </a:p>
          <a:p>
            <a:pPr lvl="1" eaLnBrk="1" hangingPunct="1">
              <a:lnSpc>
                <a:spcPct val="80000"/>
              </a:lnSpc>
            </a:pPr>
            <a:r>
              <a:rPr lang="cs-CZ" sz="2400" smtClean="0"/>
              <a:t>Roste důležitost  inženýringu, hlavní úkoly</a:t>
            </a:r>
          </a:p>
          <a:p>
            <a:pPr lvl="2" eaLnBrk="1" hangingPunct="1">
              <a:lnSpc>
                <a:spcPct val="80000"/>
              </a:lnSpc>
            </a:pPr>
            <a:r>
              <a:rPr lang="cs-CZ" sz="2000" smtClean="0"/>
              <a:t>Specifikace požadavků</a:t>
            </a:r>
          </a:p>
          <a:p>
            <a:pPr lvl="2" eaLnBrk="1" hangingPunct="1">
              <a:lnSpc>
                <a:spcPct val="80000"/>
              </a:lnSpc>
            </a:pPr>
            <a:r>
              <a:rPr lang="cs-CZ" sz="2000" smtClean="0"/>
              <a:t>Procesy vývoje SW, byznys procesy a byznys inteligence  </a:t>
            </a:r>
          </a:p>
          <a:p>
            <a:pPr lvl="2" eaLnBrk="1" hangingPunct="1">
              <a:lnSpc>
                <a:spcPct val="80000"/>
              </a:lnSpc>
            </a:pPr>
            <a:r>
              <a:rPr lang="cs-CZ" sz="2000" smtClean="0"/>
              <a:t>Architektury velkých SW systémů</a:t>
            </a:r>
          </a:p>
          <a:p>
            <a:pPr lvl="2" eaLnBrk="1" hangingPunct="1">
              <a:lnSpc>
                <a:spcPct val="80000"/>
              </a:lnSpc>
            </a:pPr>
            <a:r>
              <a:rPr lang="cs-CZ" sz="2000" smtClean="0"/>
              <a:t>Schopnost se domluvit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p:txBody>
          <a:bodyPr/>
          <a:lstStyle/>
          <a:p>
            <a:r>
              <a:rPr lang="cs-CZ" smtClean="0"/>
              <a:t>Kódování</a:t>
            </a:r>
          </a:p>
        </p:txBody>
      </p:sp>
      <p:sp>
        <p:nvSpPr>
          <p:cNvPr id="71683" name="Zástupný symbol pro obsah 2"/>
          <p:cNvSpPr>
            <a:spLocks noGrp="1"/>
          </p:cNvSpPr>
          <p:nvPr>
            <p:ph idx="1"/>
          </p:nvPr>
        </p:nvSpPr>
        <p:spPr>
          <a:xfrm>
            <a:off x="457200" y="1600200"/>
            <a:ext cx="8229600" cy="4709120"/>
          </a:xfrm>
        </p:spPr>
        <p:txBody>
          <a:bodyPr/>
          <a:lstStyle/>
          <a:p>
            <a:r>
              <a:rPr lang="cs-CZ" dirty="0" smtClean="0"/>
              <a:t>Nejméně kritická etapa, rychlý vývoj nástrojů</a:t>
            </a:r>
          </a:p>
          <a:p>
            <a:r>
              <a:rPr lang="cs-CZ" dirty="0" smtClean="0"/>
              <a:t>Dobrý kodér je výhra, nahradí i desítky průměrných</a:t>
            </a:r>
          </a:p>
          <a:p>
            <a:pPr lvl="1"/>
            <a:r>
              <a:rPr lang="cs-CZ" sz="2400" dirty="0" smtClean="0"/>
              <a:t>manažeři ale nechtějí být závislí na špičkových kodérech</a:t>
            </a:r>
          </a:p>
          <a:p>
            <a:r>
              <a:rPr lang="cs-CZ" dirty="0" err="1" smtClean="0"/>
              <a:t>Scrum</a:t>
            </a:r>
            <a:r>
              <a:rPr lang="cs-CZ" dirty="0" smtClean="0"/>
              <a:t> – </a:t>
            </a:r>
            <a:r>
              <a:rPr lang="cs-CZ" sz="2800" dirty="0" smtClean="0"/>
              <a:t>místo řemeslníka  pomocný dělník</a:t>
            </a:r>
          </a:p>
          <a:p>
            <a:r>
              <a:rPr lang="cs-CZ" sz="2800" dirty="0" smtClean="0"/>
              <a:t>Některé SW SME se specializují na detailní návrh, kódování a oživování, často se stávají </a:t>
            </a:r>
          </a:p>
          <a:p>
            <a:endParaRPr lang="cs-CZ" dirty="0" smtClean="0"/>
          </a:p>
        </p:txBody>
      </p:sp>
      <p:sp>
        <p:nvSpPr>
          <p:cNvPr id="71684" name="Zástupný symbol pro číslo snímku 3"/>
          <p:cNvSpPr>
            <a:spLocks noGrp="1"/>
          </p:cNvSpPr>
          <p:nvPr>
            <p:ph type="sldNum" sz="quarter" idx="12"/>
          </p:nvPr>
        </p:nvSpPr>
        <p:spPr>
          <a:noFill/>
        </p:spPr>
        <p:txBody>
          <a:bodyPr/>
          <a:lstStyle/>
          <a:p>
            <a:fld id="{61E4A4FD-59F5-433E-AEE5-CE40B7C1222A}" type="slidenum">
              <a:rPr lang="cs-CZ" smtClean="0"/>
              <a:pPr/>
              <a:t>113</a:t>
            </a:fld>
            <a:endParaRPr lang="cs-CZ"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p>
            <a:fld id="{44384112-5418-4D0F-9941-9038A9FEFE29}" type="slidenum">
              <a:rPr lang="cs-CZ" smtClean="0"/>
              <a:pPr/>
              <a:t>114</a:t>
            </a:fld>
            <a:endParaRPr lang="cs-CZ" smtClean="0"/>
          </a:p>
        </p:txBody>
      </p:sp>
      <p:sp>
        <p:nvSpPr>
          <p:cNvPr id="77827" name="Rectangle 2"/>
          <p:cNvSpPr>
            <a:spLocks noGrp="1" noChangeArrowheads="1"/>
          </p:cNvSpPr>
          <p:nvPr>
            <p:ph type="title" idx="4294967295"/>
          </p:nvPr>
        </p:nvSpPr>
        <p:spPr>
          <a:xfrm>
            <a:off x="0" y="274638"/>
            <a:ext cx="9144000" cy="1143000"/>
          </a:xfrm>
        </p:spPr>
        <p:txBody>
          <a:bodyPr/>
          <a:lstStyle/>
          <a:p>
            <a:pPr eaLnBrk="1" hangingPunct="1"/>
            <a:r>
              <a:rPr lang="cs-CZ" dirty="0" smtClean="0"/>
              <a:t>Tempo zastarávání znalostí v IT, </a:t>
            </a:r>
          </a:p>
        </p:txBody>
      </p:sp>
      <p:sp>
        <p:nvSpPr>
          <p:cNvPr id="77828" name="Rectangle 3"/>
          <p:cNvSpPr>
            <a:spLocks noGrp="1" noChangeArrowheads="1"/>
          </p:cNvSpPr>
          <p:nvPr>
            <p:ph type="body" idx="4294967295"/>
          </p:nvPr>
        </p:nvSpPr>
        <p:spPr>
          <a:xfrm>
            <a:off x="0" y="1341438"/>
            <a:ext cx="9144000" cy="4895850"/>
          </a:xfrm>
        </p:spPr>
        <p:txBody>
          <a:bodyPr/>
          <a:lstStyle/>
          <a:p>
            <a:pPr eaLnBrk="1" hangingPunct="1"/>
            <a:r>
              <a:rPr lang="cs-CZ" sz="2800" dirty="0" smtClean="0"/>
              <a:t>V technologiích vývoje SW se inovuje 50% znalostí za 3-5 let</a:t>
            </a:r>
          </a:p>
          <a:p>
            <a:pPr lvl="1" eaLnBrk="1" hangingPunct="1"/>
            <a:r>
              <a:rPr lang="cs-CZ" sz="2400" dirty="0" smtClean="0"/>
              <a:t> Systém může zastarat dříve, než se dokončí jeho vývoj</a:t>
            </a:r>
          </a:p>
          <a:p>
            <a:pPr lvl="1" eaLnBrk="1" hangingPunct="1"/>
            <a:r>
              <a:rPr lang="cs-CZ" sz="2400" dirty="0" smtClean="0"/>
              <a:t>Doba vývoje závisí na velikosti systému a nedá se libovolně zkracovat </a:t>
            </a:r>
            <a:r>
              <a:rPr lang="cs-CZ" sz="2400" dirty="0" smtClean="0">
                <a:sym typeface="Symbol" pitchFamily="18" charset="2"/>
              </a:rPr>
              <a:t>dilema stálého zastarávání</a:t>
            </a:r>
          </a:p>
          <a:p>
            <a:pPr lvl="1" eaLnBrk="1" hangingPunct="1"/>
            <a:r>
              <a:rPr lang="cs-CZ" sz="2400" dirty="0" smtClean="0"/>
              <a:t>Budeme hledat řešení v servisních systémech složených  z AUTONOMNÍCH </a:t>
            </a:r>
            <a:r>
              <a:rPr lang="cs-CZ" sz="2400" dirty="0" err="1" smtClean="0"/>
              <a:t>ČÁSTí</a:t>
            </a:r>
            <a:r>
              <a:rPr lang="cs-CZ" sz="2400" dirty="0" smtClean="0"/>
              <a:t>, služeb</a:t>
            </a:r>
          </a:p>
          <a:p>
            <a:pPr eaLnBrk="1" hangingPunct="1"/>
            <a:r>
              <a:rPr lang="cs-CZ" sz="2400" dirty="0" smtClean="0"/>
              <a:t>Ka</a:t>
            </a:r>
            <a:r>
              <a:rPr lang="cs-CZ" sz="2800" dirty="0" smtClean="0"/>
              <a:t>ždých asi deset let dochází ke změně paradigmatu (struktury, objekty, </a:t>
            </a:r>
            <a:r>
              <a:rPr lang="cs-CZ" sz="2800" dirty="0" err="1" smtClean="0"/>
              <a:t>cloudy</a:t>
            </a:r>
            <a:r>
              <a:rPr lang="cs-CZ" sz="2800" dirty="0" smtClean="0"/>
              <a:t>, služby…)</a:t>
            </a:r>
          </a:p>
          <a:p>
            <a:pPr lvl="1" eaLnBrk="1" hangingPunct="1"/>
            <a:r>
              <a:rPr lang="cs-CZ" dirty="0" smtClean="0"/>
              <a:t>Zaměříme se na věci, které mají šanci přežít</a:t>
            </a:r>
          </a:p>
          <a:p>
            <a:pPr lvl="2" eaLnBrk="1" hangingPunct="1"/>
            <a:r>
              <a:rPr lang="cs-CZ" dirty="0" err="1" smtClean="0"/>
              <a:t>Inkrementálnost</a:t>
            </a:r>
            <a:r>
              <a:rPr lang="cs-CZ" dirty="0" smtClean="0"/>
              <a:t> vývoje, zapojení uživatelů, otevřenost</a:t>
            </a:r>
          </a:p>
          <a:p>
            <a:pPr lvl="2" eaLnBrk="1" hangingPunct="1"/>
            <a:endParaRPr lang="cs-CZ"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sldNum" sz="quarter" idx="12"/>
          </p:nvPr>
        </p:nvSpPr>
        <p:spPr>
          <a:noFill/>
        </p:spPr>
        <p:txBody>
          <a:bodyPr/>
          <a:lstStyle/>
          <a:p>
            <a:fld id="{7C0FCC15-1FF4-4C19-9F24-955732DAE00E}" type="slidenum">
              <a:rPr lang="cs-CZ" smtClean="0"/>
              <a:pPr/>
              <a:t>115</a:t>
            </a:fld>
            <a:endParaRPr lang="cs-CZ" smtClean="0"/>
          </a:p>
        </p:txBody>
      </p:sp>
      <p:sp>
        <p:nvSpPr>
          <p:cNvPr id="78851" name="Nadpis 1"/>
          <p:cNvSpPr>
            <a:spLocks noGrp="1"/>
          </p:cNvSpPr>
          <p:nvPr>
            <p:ph type="title"/>
          </p:nvPr>
        </p:nvSpPr>
        <p:spPr/>
        <p:txBody>
          <a:bodyPr/>
          <a:lstStyle/>
          <a:p>
            <a:r>
              <a:rPr lang="cs-CZ" smtClean="0"/>
              <a:t>Důsledek</a:t>
            </a:r>
          </a:p>
        </p:txBody>
      </p:sp>
      <p:sp>
        <p:nvSpPr>
          <p:cNvPr id="78852" name="Zástupný symbol pro obsah 2"/>
          <p:cNvSpPr>
            <a:spLocks noGrp="1"/>
          </p:cNvSpPr>
          <p:nvPr>
            <p:ph idx="1"/>
          </p:nvPr>
        </p:nvSpPr>
        <p:spPr/>
        <p:txBody>
          <a:bodyPr/>
          <a:lstStyle/>
          <a:p>
            <a:pPr algn="ctr">
              <a:buFontTx/>
              <a:buNone/>
            </a:pPr>
            <a:r>
              <a:rPr lang="cs-CZ" sz="3600" dirty="0" smtClean="0"/>
              <a:t>Pokud je systém velký a aktualizuje se celý naráz pak</a:t>
            </a:r>
          </a:p>
          <a:p>
            <a:pPr algn="ctr">
              <a:buFontTx/>
              <a:buNone/>
            </a:pPr>
            <a:r>
              <a:rPr lang="cs-CZ" sz="4800" dirty="0" smtClean="0"/>
              <a:t> musí být stále zastaralý, </a:t>
            </a:r>
          </a:p>
          <a:p>
            <a:pPr algn="ctr">
              <a:buFontTx/>
              <a:buNone/>
            </a:pPr>
            <a:r>
              <a:rPr lang="cs-CZ" sz="2800" dirty="0" smtClean="0"/>
              <a:t>doba na implementaci změny je tak velká, že vše mezitím zastará. Často se to obchází tím, že se předá nespolehlivý systém</a:t>
            </a:r>
          </a:p>
          <a:p>
            <a:pPr algn="ctr">
              <a:buFontTx/>
              <a:buNone/>
            </a:pPr>
            <a:r>
              <a:rPr lang="cs-CZ" sz="2800" dirty="0" smtClean="0"/>
              <a:t>Platí to i pro velké výrobce SW, je to kritické pro malé SW firmy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p:spPr>
        <p:txBody>
          <a:bodyPr/>
          <a:lstStyle/>
          <a:p>
            <a:fld id="{32F361A6-F5C2-4ABB-B7A9-F4B59625DF1D}" type="slidenum">
              <a:rPr lang="cs-CZ" smtClean="0"/>
              <a:pPr/>
              <a:t>116</a:t>
            </a:fld>
            <a:endParaRPr lang="cs-CZ" smtClean="0"/>
          </a:p>
        </p:txBody>
      </p:sp>
      <p:sp>
        <p:nvSpPr>
          <p:cNvPr id="86019" name="Nadpis 1"/>
          <p:cNvSpPr>
            <a:spLocks noGrp="1"/>
          </p:cNvSpPr>
          <p:nvPr>
            <p:ph type="title"/>
          </p:nvPr>
        </p:nvSpPr>
        <p:spPr/>
        <p:txBody>
          <a:bodyPr/>
          <a:lstStyle/>
          <a:p>
            <a:r>
              <a:rPr lang="cs-CZ" smtClean="0"/>
              <a:t>Etapa opotřebení</a:t>
            </a:r>
          </a:p>
        </p:txBody>
      </p:sp>
      <p:sp>
        <p:nvSpPr>
          <p:cNvPr id="86020" name="Zástupný symbol pro obsah 2"/>
          <p:cNvSpPr>
            <a:spLocks noGrp="1"/>
          </p:cNvSpPr>
          <p:nvPr>
            <p:ph idx="1"/>
          </p:nvPr>
        </p:nvSpPr>
        <p:spPr/>
        <p:txBody>
          <a:bodyPr/>
          <a:lstStyle/>
          <a:p>
            <a:r>
              <a:rPr lang="cs-CZ" smtClean="0"/>
              <a:t>Zachovává se celková filosofie architektury řešení</a:t>
            </a:r>
          </a:p>
          <a:p>
            <a:r>
              <a:rPr lang="cs-CZ" smtClean="0"/>
              <a:t>Nakonec může být zastaralá filosofie hlavním důvodem přepsání systému</a:t>
            </a:r>
          </a:p>
          <a:p>
            <a:r>
              <a:rPr lang="cs-CZ" smtClean="0"/>
              <a:t>I to je vlastnost technických děl</a:t>
            </a:r>
          </a:p>
          <a:p>
            <a:pPr lvl="1"/>
            <a:r>
              <a:rPr lang="cs-CZ" smtClean="0"/>
              <a:t>Srv. staré auto</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 tím, zvláště v SME</a:t>
            </a:r>
            <a:endParaRPr lang="cs-CZ" dirty="0"/>
          </a:p>
        </p:txBody>
      </p:sp>
      <p:sp>
        <p:nvSpPr>
          <p:cNvPr id="3" name="Zástupný symbol pro obsah 2"/>
          <p:cNvSpPr>
            <a:spLocks noGrp="1"/>
          </p:cNvSpPr>
          <p:nvPr>
            <p:ph idx="1"/>
          </p:nvPr>
        </p:nvSpPr>
        <p:spPr/>
        <p:txBody>
          <a:bodyPr/>
          <a:lstStyle/>
          <a:p>
            <a:r>
              <a:rPr lang="cs-CZ" dirty="0" smtClean="0"/>
              <a:t>Dekompozice do téměř nezávislých entit s jasnou sémantikou (sklad, </a:t>
            </a:r>
            <a:r>
              <a:rPr lang="cs-CZ" dirty="0" err="1" smtClean="0"/>
              <a:t>účetictví</a:t>
            </a:r>
            <a:r>
              <a:rPr lang="cs-CZ" dirty="0" smtClean="0"/>
              <a:t>) spolupracujících pomocí výměny digitalizovaných dokumentů </a:t>
            </a:r>
          </a:p>
          <a:p>
            <a:r>
              <a:rPr lang="cs-CZ" dirty="0" smtClean="0"/>
              <a:t>Sémantika je zřejmá všem zúčastněným</a:t>
            </a:r>
          </a:p>
          <a:p>
            <a:r>
              <a:rPr lang="cs-CZ" dirty="0" smtClean="0"/>
              <a:t>Komunikace SW entit pomocí chytré sítě</a:t>
            </a:r>
          </a:p>
          <a:p>
            <a:pPr>
              <a:buNone/>
            </a:pPr>
            <a:endParaRPr lang="cs-CZ" dirty="0" smtClean="0"/>
          </a:p>
          <a:p>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117</a:t>
            </a:fld>
            <a:endParaRPr lang="cs-CZ"/>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2"/>
          </p:nvPr>
        </p:nvSpPr>
        <p:spPr>
          <a:noFill/>
        </p:spPr>
        <p:txBody>
          <a:bodyPr/>
          <a:lstStyle/>
          <a:p>
            <a:fld id="{C6F054A9-AE1B-4686-901F-32B0FE6296F1}" type="slidenum">
              <a:rPr lang="cs-CZ" smtClean="0"/>
              <a:pPr/>
              <a:t>118</a:t>
            </a:fld>
            <a:endParaRPr lang="cs-CZ" smtClean="0"/>
          </a:p>
        </p:txBody>
      </p:sp>
      <p:sp>
        <p:nvSpPr>
          <p:cNvPr id="87043" name="Nadpis 1"/>
          <p:cNvSpPr>
            <a:spLocks noGrp="1"/>
          </p:cNvSpPr>
          <p:nvPr>
            <p:ph type="title"/>
          </p:nvPr>
        </p:nvSpPr>
        <p:spPr/>
        <p:txBody>
          <a:bodyPr/>
          <a:lstStyle/>
          <a:p>
            <a:r>
              <a:rPr lang="cs-CZ" dirty="0" smtClean="0"/>
              <a:t>Celkový trend technik:                   dekompozice a propojování</a:t>
            </a:r>
          </a:p>
        </p:txBody>
      </p:sp>
      <p:sp>
        <p:nvSpPr>
          <p:cNvPr id="87044" name="Zástupný symbol pro obsah 2"/>
          <p:cNvSpPr>
            <a:spLocks noGrp="1"/>
          </p:cNvSpPr>
          <p:nvPr>
            <p:ph idx="1"/>
          </p:nvPr>
        </p:nvSpPr>
        <p:spPr/>
        <p:txBody>
          <a:bodyPr/>
          <a:lstStyle/>
          <a:p>
            <a:r>
              <a:rPr lang="cs-CZ" dirty="0" smtClean="0"/>
              <a:t>Program</a:t>
            </a:r>
          </a:p>
          <a:p>
            <a:r>
              <a:rPr lang="cs-CZ" dirty="0" smtClean="0"/>
              <a:t>Program a podprogramy, knihovny  </a:t>
            </a:r>
          </a:p>
          <a:p>
            <a:r>
              <a:rPr lang="cs-CZ" dirty="0" smtClean="0"/>
              <a:t>Skupiny podprogramů (objekty) a jejich propojování a modifikace</a:t>
            </a:r>
          </a:p>
          <a:p>
            <a:r>
              <a:rPr lang="cs-CZ" dirty="0" smtClean="0"/>
              <a:t>Propojování objektů do komponent</a:t>
            </a:r>
          </a:p>
          <a:p>
            <a:r>
              <a:rPr lang="cs-CZ" dirty="0" smtClean="0"/>
              <a:t>Autonomní komponenty a služby</a:t>
            </a:r>
          </a:p>
          <a:p>
            <a:r>
              <a:rPr lang="cs-CZ" dirty="0" smtClean="0"/>
              <a:t>SOA s dokumenty, </a:t>
            </a:r>
            <a:r>
              <a:rPr lang="cs-CZ" dirty="0" err="1" smtClean="0"/>
              <a:t>cloudy</a:t>
            </a:r>
            <a:r>
              <a:rPr lang="cs-CZ" dirty="0" smtClean="0"/>
              <a:t>, sítě komponent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p>
            <a:fld id="{95B93CA6-9A61-47D2-B4EA-A0702FE43A37}" type="slidenum">
              <a:rPr lang="cs-CZ" smtClean="0"/>
              <a:pPr/>
              <a:t>119</a:t>
            </a:fld>
            <a:endParaRPr lang="cs-CZ" smtClean="0"/>
          </a:p>
        </p:txBody>
      </p:sp>
      <p:sp>
        <p:nvSpPr>
          <p:cNvPr id="88067" name="Nadpis 1"/>
          <p:cNvSpPr>
            <a:spLocks noGrp="1"/>
          </p:cNvSpPr>
          <p:nvPr>
            <p:ph type="title"/>
          </p:nvPr>
        </p:nvSpPr>
        <p:spPr>
          <a:xfrm>
            <a:off x="457200" y="274638"/>
            <a:ext cx="8229600" cy="1714500"/>
          </a:xfrm>
        </p:spPr>
        <p:txBody>
          <a:bodyPr/>
          <a:lstStyle/>
          <a:p>
            <a:r>
              <a:rPr lang="cs-CZ" sz="6000" smtClean="0"/>
              <a:t>Celkový trend</a:t>
            </a:r>
          </a:p>
        </p:txBody>
      </p:sp>
      <p:sp>
        <p:nvSpPr>
          <p:cNvPr id="88068" name="Zástupný symbol pro obsah 2"/>
          <p:cNvSpPr>
            <a:spLocks noGrp="1"/>
          </p:cNvSpPr>
          <p:nvPr>
            <p:ph idx="1"/>
          </p:nvPr>
        </p:nvSpPr>
        <p:spPr>
          <a:xfrm>
            <a:off x="457200" y="1916113"/>
            <a:ext cx="8229600" cy="4210050"/>
          </a:xfrm>
        </p:spPr>
        <p:txBody>
          <a:bodyPr/>
          <a:lstStyle/>
          <a:p>
            <a:pPr algn="ctr">
              <a:buFontTx/>
              <a:buNone/>
            </a:pPr>
            <a:r>
              <a:rPr lang="cs-CZ" dirty="0" smtClean="0"/>
              <a:t>Stálé širší integrace do společenských a sociálních procesů</a:t>
            </a:r>
          </a:p>
          <a:p>
            <a:pPr algn="ctr">
              <a:buFontTx/>
              <a:buNone/>
            </a:pPr>
            <a:r>
              <a:rPr lang="cs-CZ" dirty="0" smtClean="0"/>
              <a:t>Integrace autonomních částí pomocí dokumentových rozhraní, SOA</a:t>
            </a:r>
          </a:p>
          <a:p>
            <a:pPr algn="ctr">
              <a:buFontTx/>
              <a:buNone/>
            </a:pPr>
            <a:r>
              <a:rPr lang="cs-CZ" dirty="0" smtClean="0"/>
              <a:t>Spolupráce vývojářů s uživateli při vývoji údržbě.</a:t>
            </a:r>
          </a:p>
          <a:p>
            <a:pPr algn="ctr">
              <a:buFontTx/>
              <a:buNone/>
            </a:pPr>
            <a:r>
              <a:rPr lang="cs-CZ" dirty="0" smtClean="0"/>
              <a:t>Údržba a vývoj splývají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340769"/>
            <a:ext cx="7772400" cy="2259682"/>
          </a:xfrm>
        </p:spPr>
        <p:txBody>
          <a:bodyPr/>
          <a:lstStyle/>
          <a:p>
            <a:r>
              <a:rPr lang="cs-CZ" dirty="0" smtClean="0"/>
              <a:t>Řešení</a:t>
            </a:r>
            <a:br>
              <a:rPr lang="cs-CZ" dirty="0" smtClean="0"/>
            </a:br>
            <a:r>
              <a:rPr lang="cs-CZ" dirty="0" smtClean="0"/>
              <a:t>Hrubozrnná dekompozice</a:t>
            </a:r>
            <a:endParaRPr lang="cs-CZ" dirty="0"/>
          </a:p>
        </p:txBody>
      </p:sp>
      <p:sp>
        <p:nvSpPr>
          <p:cNvPr id="3" name="Podnadpis 2"/>
          <p:cNvSpPr>
            <a:spLocks noGrp="1"/>
          </p:cNvSpPr>
          <p:nvPr>
            <p:ph type="subTitle" idx="1"/>
          </p:nvPr>
        </p:nvSpPr>
        <p:spPr/>
        <p:txBody>
          <a:bodyPr/>
          <a:lstStyle/>
          <a:p>
            <a:r>
              <a:rPr lang="cs-CZ" dirty="0" smtClean="0"/>
              <a:t>Nejlépe jako SOA, kde služby komunikují pomocí digitálních  byznys dokumentů putující přes inteligentní </a:t>
            </a:r>
            <a:r>
              <a:rPr lang="cs-CZ" dirty="0" err="1" smtClean="0"/>
              <a:t>middleware</a:t>
            </a:r>
            <a:endParaRPr lang="cs-CZ" dirty="0"/>
          </a:p>
        </p:txBody>
      </p:sp>
      <p:sp>
        <p:nvSpPr>
          <p:cNvPr id="4" name="Zástupný symbol pro číslo snímku 3"/>
          <p:cNvSpPr>
            <a:spLocks noGrp="1"/>
          </p:cNvSpPr>
          <p:nvPr>
            <p:ph type="sldNum" sz="quarter" idx="12"/>
          </p:nvPr>
        </p:nvSpPr>
        <p:spPr/>
        <p:txBody>
          <a:bodyPr/>
          <a:lstStyle/>
          <a:p>
            <a:pPr>
              <a:defRPr/>
            </a:pPr>
            <a:fld id="{A1016E8B-4846-4140-A770-73FC61248F84}" type="slidenum">
              <a:rPr lang="cs-CZ" smtClean="0"/>
              <a:pPr>
                <a:defRPr/>
              </a:pPr>
              <a:t>12</a:t>
            </a:fld>
            <a:endParaRPr lang="cs-CZ"/>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p>
            <a:fld id="{7B5C05D8-413D-4FED-AE58-54E5E38E0BAC}" type="slidenum">
              <a:rPr lang="cs-CZ" smtClean="0"/>
              <a:pPr/>
              <a:t>120</a:t>
            </a:fld>
            <a:endParaRPr lang="cs-CZ" smtClean="0"/>
          </a:p>
        </p:txBody>
      </p:sp>
      <p:sp>
        <p:nvSpPr>
          <p:cNvPr id="138243" name="Rectangle 6"/>
          <p:cNvSpPr>
            <a:spLocks noGrp="1" noChangeArrowheads="1"/>
          </p:cNvSpPr>
          <p:nvPr>
            <p:ph type="title" idx="4294967295"/>
          </p:nvPr>
        </p:nvSpPr>
        <p:spPr/>
        <p:txBody>
          <a:bodyPr/>
          <a:lstStyle/>
          <a:p>
            <a:r>
              <a:rPr lang="cs-CZ" smtClean="0"/>
              <a:t>Přínosy informatiky</a:t>
            </a:r>
          </a:p>
        </p:txBody>
      </p:sp>
      <p:sp>
        <p:nvSpPr>
          <p:cNvPr id="138244" name="Rectangle 7"/>
          <p:cNvSpPr>
            <a:spLocks noGrp="1" noChangeArrowheads="1"/>
          </p:cNvSpPr>
          <p:nvPr>
            <p:ph type="body" idx="4294967295"/>
          </p:nvPr>
        </p:nvSpPr>
        <p:spPr>
          <a:xfrm>
            <a:off x="457200" y="1600200"/>
            <a:ext cx="8435975" cy="4525963"/>
          </a:xfrm>
        </p:spPr>
        <p:txBody>
          <a:bodyPr/>
          <a:lstStyle/>
          <a:p>
            <a:r>
              <a:rPr lang="cs-CZ" smtClean="0"/>
              <a:t>Nelze popřít, že informatika podstatně přispěla k tomu, že se máme docela dobře a možná i k tomu, že se neválčí</a:t>
            </a:r>
          </a:p>
          <a:p>
            <a:pPr lvl="1"/>
            <a:r>
              <a:rPr lang="cs-CZ" smtClean="0"/>
              <a:t>Efektivnost výroby a logistiky (to hlavně)</a:t>
            </a:r>
          </a:p>
          <a:p>
            <a:pPr lvl="1"/>
            <a:r>
              <a:rPr lang="cs-CZ" smtClean="0"/>
              <a:t>Výkonnost zemědělství</a:t>
            </a:r>
          </a:p>
          <a:p>
            <a:pPr lvl="1"/>
            <a:r>
              <a:rPr lang="cs-CZ" smtClean="0"/>
              <a:t>Pokrok vědy a technologie.</a:t>
            </a:r>
          </a:p>
          <a:p>
            <a:pPr lvl="1"/>
            <a:r>
              <a:rPr lang="cs-CZ" smtClean="0"/>
              <a:t>Zdraví, tam jsou velké rezervy!!!</a:t>
            </a:r>
          </a:p>
          <a:p>
            <a:pPr lvl="1"/>
            <a:r>
              <a:rPr lang="cs-CZ" smtClean="0"/>
              <a:t>Globální ekonomika </a:t>
            </a:r>
            <a:r>
              <a:rPr lang="cs-CZ" sz="2000" smtClean="0"/>
              <a:t>(ale zranitelnost, Fukušima a výpadek výroby jediné továrny na výrobu klíčových komponent aut)</a:t>
            </a:r>
          </a:p>
          <a:p>
            <a:pPr lvl="1"/>
            <a:endParaRPr lang="cs-CZ"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IT nejsou jednoznačné</a:t>
            </a:r>
            <a:endParaRPr lang="cs-CZ" dirty="0"/>
          </a:p>
        </p:txBody>
      </p:sp>
      <p:sp>
        <p:nvSpPr>
          <p:cNvPr id="3" name="Zástupný symbol pro obsah 2"/>
          <p:cNvSpPr>
            <a:spLocks noGrp="1"/>
          </p:cNvSpPr>
          <p:nvPr>
            <p:ph idx="1"/>
          </p:nvPr>
        </p:nvSpPr>
        <p:spPr/>
        <p:txBody>
          <a:bodyPr/>
          <a:lstStyle/>
          <a:p>
            <a:r>
              <a:rPr lang="cs-CZ" sz="2400" dirty="0" smtClean="0"/>
              <a:t>IT propojuje svět, motor globalizace, přístup k informacím, navazování vztahů na dálku</a:t>
            </a:r>
          </a:p>
          <a:p>
            <a:r>
              <a:rPr lang="cs-CZ" sz="2400" dirty="0" smtClean="0"/>
              <a:t>Lidé mají stále méně času pro sebe své blízké</a:t>
            </a:r>
          </a:p>
          <a:p>
            <a:r>
              <a:rPr lang="cs-CZ" sz="2400" dirty="0" smtClean="0"/>
              <a:t>Byrokracie roste</a:t>
            </a:r>
          </a:p>
          <a:p>
            <a:r>
              <a:rPr lang="cs-CZ" sz="2400" dirty="0" smtClean="0"/>
              <a:t>IT nezabránily opakování ekonomické krize v roce 2008</a:t>
            </a:r>
          </a:p>
          <a:p>
            <a:r>
              <a:rPr lang="cs-CZ" sz="2400" dirty="0" smtClean="0"/>
              <a:t>Nejasné efekty pro vzdělanost, příliš snadno se opouští pravidla, dovednosti a o ověřené postupy, zapomíná se, že učitel má klíčovou roli</a:t>
            </a:r>
          </a:p>
          <a:p>
            <a:r>
              <a:rPr lang="cs-CZ" sz="2400" dirty="0" smtClean="0"/>
              <a:t> Nečekané nepříznivé sociální efekty (terorizmus)</a:t>
            </a:r>
            <a:endParaRPr lang="cs-CZ" sz="24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121</a:t>
            </a:fld>
            <a:endParaRPr lang="cs-CZ"/>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p:spPr>
        <p:txBody>
          <a:bodyPr/>
          <a:lstStyle/>
          <a:p>
            <a:fld id="{39D6B723-11D4-4896-9046-793C735AF6E8}" type="slidenum">
              <a:rPr lang="cs-CZ" smtClean="0"/>
              <a:pPr/>
              <a:t>122</a:t>
            </a:fld>
            <a:endParaRPr lang="cs-CZ" smtClean="0"/>
          </a:p>
        </p:txBody>
      </p:sp>
      <p:sp>
        <p:nvSpPr>
          <p:cNvPr id="90115" name="Nadpis 1"/>
          <p:cNvSpPr>
            <a:spLocks noGrp="1"/>
          </p:cNvSpPr>
          <p:nvPr>
            <p:ph type="title"/>
          </p:nvPr>
        </p:nvSpPr>
        <p:spPr/>
        <p:txBody>
          <a:bodyPr/>
          <a:lstStyle/>
          <a:p>
            <a:r>
              <a:rPr lang="cs-CZ" sz="5400" smtClean="0"/>
              <a:t>Servisní systémy</a:t>
            </a:r>
          </a:p>
        </p:txBody>
      </p:sp>
      <p:sp>
        <p:nvSpPr>
          <p:cNvPr id="90116" name="Zástupný symbol pro obsah 2"/>
          <p:cNvSpPr>
            <a:spLocks noGrp="1"/>
          </p:cNvSpPr>
          <p:nvPr>
            <p:ph idx="1"/>
          </p:nvPr>
        </p:nvSpPr>
        <p:spPr/>
        <p:txBody>
          <a:bodyPr/>
          <a:lstStyle/>
          <a:p>
            <a:r>
              <a:rPr lang="cs-CZ" dirty="0" smtClean="0"/>
              <a:t>Nezvládnutí paradigmatu SOA byla hlavní příčinou aféry s registry vozidel</a:t>
            </a:r>
          </a:p>
          <a:p>
            <a:pPr lvl="1"/>
            <a:r>
              <a:rPr lang="cs-CZ" sz="3200" dirty="0" smtClean="0"/>
              <a:t> Viníci jsou za nekvalitu de facto odměněni (za peníze přepsali)</a:t>
            </a:r>
          </a:p>
          <a:p>
            <a:pPr lvl="1"/>
            <a:r>
              <a:rPr lang="cs-CZ" sz="3200" dirty="0" smtClean="0"/>
              <a:t> Dalo se dělat i pomocí </a:t>
            </a:r>
            <a:r>
              <a:rPr lang="cs-CZ" sz="3200" dirty="0" err="1" smtClean="0"/>
              <a:t>cloudu</a:t>
            </a:r>
            <a:r>
              <a:rPr lang="cs-CZ" sz="3200" dirty="0" smtClean="0"/>
              <a:t>, není to ale bez rizik</a:t>
            </a:r>
          </a:p>
          <a:p>
            <a:pPr lvl="1"/>
            <a:r>
              <a:rPr lang="cs-CZ" sz="3200" dirty="0" smtClean="0"/>
              <a:t>Přehnaná interaktivnost</a:t>
            </a:r>
          </a:p>
          <a:p>
            <a:pPr lvl="3"/>
            <a:r>
              <a:rPr lang="cs-CZ" sz="2400" dirty="0" smtClean="0"/>
              <a:t>Každý ťuk  se ověřuje v centru</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642194"/>
          </a:xfrm>
        </p:spPr>
        <p:txBody>
          <a:bodyPr/>
          <a:lstStyle/>
          <a:p>
            <a:r>
              <a:rPr lang="cs-CZ" dirty="0" smtClean="0"/>
              <a:t>Nový trend: dokumentová rozhraní</a:t>
            </a:r>
            <a:endParaRPr lang="cs-CZ" dirty="0"/>
          </a:p>
        </p:txBody>
      </p:sp>
      <p:sp>
        <p:nvSpPr>
          <p:cNvPr id="3" name="Zástupný symbol pro obsah 2"/>
          <p:cNvSpPr>
            <a:spLocks noGrp="1"/>
          </p:cNvSpPr>
          <p:nvPr>
            <p:ph idx="1"/>
          </p:nvPr>
        </p:nvSpPr>
        <p:spPr>
          <a:xfrm>
            <a:off x="457200" y="2420888"/>
            <a:ext cx="8229600" cy="3705275"/>
          </a:xfrm>
        </p:spPr>
        <p:txBody>
          <a:bodyPr/>
          <a:lstStyle/>
          <a:p>
            <a:pPr marL="0" indent="0" algn="ctr">
              <a:buNone/>
            </a:pPr>
            <a:endParaRPr lang="cs-CZ" sz="4800" dirty="0" smtClean="0"/>
          </a:p>
          <a:p>
            <a:pPr marL="0" indent="0" algn="ctr">
              <a:buNone/>
            </a:pPr>
            <a:r>
              <a:rPr lang="cs-CZ" sz="4800" dirty="0" smtClean="0"/>
              <a:t>DMS</a:t>
            </a:r>
          </a:p>
          <a:p>
            <a:pPr marL="0" indent="0" algn="ctr">
              <a:buNone/>
            </a:pPr>
            <a:r>
              <a:rPr lang="cs-CZ" sz="4800" dirty="0" err="1" smtClean="0"/>
              <a:t>Document</a:t>
            </a:r>
            <a:r>
              <a:rPr lang="cs-CZ" sz="4800" dirty="0" smtClean="0"/>
              <a:t> </a:t>
            </a:r>
            <a:r>
              <a:rPr lang="cs-CZ" sz="4800" dirty="0" smtClean="0"/>
              <a:t>management </a:t>
            </a:r>
            <a:r>
              <a:rPr lang="cs-CZ" sz="4800" dirty="0" err="1" smtClean="0"/>
              <a:t>systems</a:t>
            </a:r>
            <a:endParaRPr lang="cs-CZ" sz="48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123</a:t>
            </a:fld>
            <a:endParaRPr lang="cs-CZ"/>
          </a:p>
        </p:txBody>
      </p:sp>
    </p:spTree>
    <p:extLst>
      <p:ext uri="{BB962C8B-B14F-4D97-AF65-F5344CB8AC3E}">
        <p14:creationId xmlns:p14="http://schemas.microsoft.com/office/powerpoint/2010/main" xmlns="" val="11472324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p:txBody>
          <a:bodyPr/>
          <a:lstStyle/>
          <a:p>
            <a:r>
              <a:rPr lang="cs-CZ" dirty="0" smtClean="0"/>
              <a:t>Příklad z praxe</a:t>
            </a:r>
            <a:endParaRPr lang="cs-CZ" dirty="0"/>
          </a:p>
        </p:txBody>
      </p:sp>
      <p:sp>
        <p:nvSpPr>
          <p:cNvPr id="8" name="Podnadpis 7"/>
          <p:cNvSpPr>
            <a:spLocks noGrp="1"/>
          </p:cNvSpPr>
          <p:nvPr>
            <p:ph type="subTitle" idx="1"/>
          </p:nvPr>
        </p:nvSpPr>
        <p:spPr>
          <a:xfrm>
            <a:off x="1371599" y="3717032"/>
            <a:ext cx="7018630" cy="1921768"/>
          </a:xfrm>
        </p:spPr>
        <p:txBody>
          <a:bodyPr/>
          <a:lstStyle/>
          <a:p>
            <a:r>
              <a:rPr lang="cs-CZ" sz="3600" dirty="0" smtClean="0"/>
              <a:t>Orchestrace dokumentově orientovaných architektur v malé  SW firmě</a:t>
            </a:r>
            <a:endParaRPr lang="cs-CZ" sz="36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124</a:t>
            </a:fld>
            <a:endParaRPr lang="cs-CZ"/>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86210"/>
          </a:xfrm>
        </p:spPr>
        <p:txBody>
          <a:bodyPr/>
          <a:lstStyle/>
          <a:p>
            <a:r>
              <a:rPr lang="cs-CZ" sz="4000" dirty="0" smtClean="0"/>
              <a:t>Digitalizace a optimalizace sběru požadavků na zdravotnický materiál v nemocnici </a:t>
            </a:r>
            <a:endParaRPr lang="cs-CZ" sz="4000" dirty="0"/>
          </a:p>
        </p:txBody>
      </p:sp>
      <p:sp>
        <p:nvSpPr>
          <p:cNvPr id="3" name="Zástupný symbol pro obsah 2"/>
          <p:cNvSpPr>
            <a:spLocks noGrp="1"/>
          </p:cNvSpPr>
          <p:nvPr>
            <p:ph idx="1"/>
          </p:nvPr>
        </p:nvSpPr>
        <p:spPr>
          <a:xfrm>
            <a:off x="457200" y="2348880"/>
            <a:ext cx="8435280" cy="3777283"/>
          </a:xfrm>
        </p:spPr>
        <p:txBody>
          <a:bodyPr/>
          <a:lstStyle/>
          <a:p>
            <a:r>
              <a:rPr lang="cs-CZ" dirty="0" smtClean="0"/>
              <a:t>Udělat jako doplněk stávajícího ERP, </a:t>
            </a:r>
          </a:p>
          <a:p>
            <a:pPr lvl="1"/>
            <a:r>
              <a:rPr lang="cs-CZ" dirty="0" smtClean="0"/>
              <a:t>Důsledek: Udělat jako autonomní systém posílající </a:t>
            </a:r>
            <a:r>
              <a:rPr lang="cs-CZ" dirty="0" err="1" smtClean="0"/>
              <a:t>zhromadněné</a:t>
            </a:r>
            <a:r>
              <a:rPr lang="cs-CZ" dirty="0" smtClean="0"/>
              <a:t>  požadavky jako objednávku na ERP, </a:t>
            </a:r>
          </a:p>
          <a:p>
            <a:r>
              <a:rPr lang="cs-CZ" dirty="0" smtClean="0"/>
              <a:t>Digitalizovat stávající procesy, zpřesnit je.</a:t>
            </a:r>
          </a:p>
          <a:p>
            <a:r>
              <a:rPr lang="cs-CZ" sz="2800" dirty="0" smtClean="0"/>
              <a:t>Zohlednit, že se schvalování zúčastní různé profese,  nemají zájem měnit postupy když není jasný efekt</a:t>
            </a:r>
            <a:endParaRPr lang="cs-CZ" sz="28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125</a:t>
            </a:fld>
            <a:endParaRPr lang="cs-CZ"/>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procesu</a:t>
            </a:r>
            <a:endParaRPr lang="cs-CZ" dirty="0"/>
          </a:p>
        </p:txBody>
      </p:sp>
      <p:sp>
        <p:nvSpPr>
          <p:cNvPr id="3" name="Zástupný symbol pro obsah 2"/>
          <p:cNvSpPr>
            <a:spLocks noGrp="1"/>
          </p:cNvSpPr>
          <p:nvPr>
            <p:ph idx="1"/>
          </p:nvPr>
        </p:nvSpPr>
        <p:spPr>
          <a:xfrm>
            <a:off x="457200" y="1600200"/>
            <a:ext cx="8507288" cy="4525963"/>
          </a:xfrm>
        </p:spPr>
        <p:txBody>
          <a:bodyPr/>
          <a:lstStyle/>
          <a:p>
            <a:r>
              <a:rPr lang="cs-CZ" sz="2800" dirty="0" smtClean="0"/>
              <a:t>Akreditovaní pracovníci zadají </a:t>
            </a:r>
            <a:r>
              <a:rPr lang="cs-CZ" sz="2800" i="1" dirty="0" smtClean="0"/>
              <a:t>žádanky</a:t>
            </a:r>
            <a:r>
              <a:rPr lang="cs-CZ" sz="2800" dirty="0" smtClean="0"/>
              <a:t> pro jednotlivé základních organizační jednotky</a:t>
            </a:r>
          </a:p>
          <a:p>
            <a:r>
              <a:rPr lang="cs-CZ" sz="2800" dirty="0" smtClean="0"/>
              <a:t>Žádanky postupně na jednotlivých organizačních úrovních modifikují další pověřené osoby (vedoucí, manažeři, účtaři, případně externisté), </a:t>
            </a:r>
            <a:r>
              <a:rPr lang="cs-CZ" sz="2400" dirty="0" smtClean="0"/>
              <a:t>potřebují mít přehled požadavků za celou svou </a:t>
            </a:r>
            <a:r>
              <a:rPr lang="cs-CZ" sz="2400" dirty="0" err="1" smtClean="0"/>
              <a:t>org</a:t>
            </a:r>
            <a:r>
              <a:rPr lang="cs-CZ" sz="2400" dirty="0" smtClean="0"/>
              <a:t>. jednotku (např. celou nemocnici). Používá se zhromadňování pomocí Excelu žádanky se upravují on-line</a:t>
            </a:r>
          </a:p>
          <a:p>
            <a:r>
              <a:rPr lang="cs-CZ" sz="2800" dirty="0" smtClean="0"/>
              <a:t>Požadavky na jednotlivé materiály se </a:t>
            </a:r>
            <a:r>
              <a:rPr lang="cs-CZ" sz="2800" dirty="0" err="1" smtClean="0"/>
              <a:t>zhromadní</a:t>
            </a:r>
            <a:r>
              <a:rPr lang="cs-CZ" sz="2800" dirty="0" smtClean="0"/>
              <a:t> a odešlou do ERP </a:t>
            </a:r>
          </a:p>
          <a:p>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126</a:t>
            </a:fld>
            <a:endParaRPr lang="cs-CZ"/>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Pozorování</a:t>
            </a:r>
            <a:endParaRPr lang="cs-CZ" dirty="0"/>
          </a:p>
        </p:txBody>
      </p:sp>
      <p:sp>
        <p:nvSpPr>
          <p:cNvPr id="3" name="Zástupný symbol pro obsah 2"/>
          <p:cNvSpPr>
            <a:spLocks noGrp="1"/>
          </p:cNvSpPr>
          <p:nvPr>
            <p:ph idx="1"/>
          </p:nvPr>
        </p:nvSpPr>
        <p:spPr>
          <a:xfrm>
            <a:off x="323528" y="1600200"/>
            <a:ext cx="8496944" cy="4525963"/>
          </a:xfrm>
        </p:spPr>
        <p:txBody>
          <a:bodyPr/>
          <a:lstStyle/>
          <a:p>
            <a:r>
              <a:rPr lang="cs-CZ" sz="2400" dirty="0" smtClean="0"/>
              <a:t>Požadavky jsou spíše odhady (proces druhého modu v bimodálním pohledu), proto je důležité zhromadňování</a:t>
            </a:r>
          </a:p>
          <a:p>
            <a:r>
              <a:rPr lang="cs-CZ" sz="2400" dirty="0" smtClean="0"/>
              <a:t>Je to celé potřeba koncipovat jako dvě autonomní entity podobné službám v SOA komunikující pomocí dokumentů, ta mohou být digitální i papírové, zprvu papírových</a:t>
            </a:r>
          </a:p>
          <a:p>
            <a:r>
              <a:rPr lang="cs-CZ" sz="2400" dirty="0" smtClean="0"/>
              <a:t>Je nutné počítat s tím, že celý proces bude vždy zahrnovat lidi, i jako výkonné prvky </a:t>
            </a:r>
          </a:p>
          <a:p>
            <a:r>
              <a:rPr lang="cs-CZ" sz="2400" dirty="0" smtClean="0"/>
              <a:t>Entita správy požadavků je navržena jako soubor specifických služeb komunikujících pomocí množin dokumentů. Je otevřená otázka do jaké míry bude třeba využít </a:t>
            </a:r>
            <a:r>
              <a:rPr lang="cs-CZ" sz="2400" dirty="0" err="1" smtClean="0"/>
              <a:t>cloud</a:t>
            </a:r>
            <a:r>
              <a:rPr lang="cs-CZ" sz="2400" dirty="0" smtClean="0"/>
              <a:t> a kdy fyzický transport dokumentů</a:t>
            </a:r>
            <a:endParaRPr lang="cs-CZ" sz="24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127</a:t>
            </a:fld>
            <a:endParaRPr lang="cs-CZ"/>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rozhodnutí</a:t>
            </a:r>
            <a:endParaRPr lang="cs-CZ" dirty="0"/>
          </a:p>
        </p:txBody>
      </p:sp>
      <p:sp>
        <p:nvSpPr>
          <p:cNvPr id="3" name="Zástupný symbol pro obsah 2"/>
          <p:cNvSpPr>
            <a:spLocks noGrp="1"/>
          </p:cNvSpPr>
          <p:nvPr>
            <p:ph idx="1"/>
          </p:nvPr>
        </p:nvSpPr>
        <p:spPr/>
        <p:txBody>
          <a:bodyPr/>
          <a:lstStyle/>
          <a:p>
            <a:pPr>
              <a:buNone/>
            </a:pPr>
            <a:r>
              <a:rPr lang="cs-CZ" dirty="0" smtClean="0"/>
              <a:t>Dokumenty digitalizovat jako zapouzdřené </a:t>
            </a:r>
            <a:r>
              <a:rPr lang="cs-CZ" dirty="0" err="1" smtClean="0"/>
              <a:t>spreadsheetové</a:t>
            </a:r>
            <a:r>
              <a:rPr lang="cs-CZ" dirty="0" smtClean="0"/>
              <a:t> tabulky  spravované systémem správy dokumentů (DMS)</a:t>
            </a:r>
          </a:p>
          <a:p>
            <a:pPr lvl="1"/>
            <a:r>
              <a:rPr lang="cs-CZ" sz="2400" dirty="0" smtClean="0"/>
              <a:t>Lidé jsou zvyklí na oběh dokumentů na papírech </a:t>
            </a:r>
          </a:p>
          <a:p>
            <a:pPr lvl="1"/>
            <a:r>
              <a:rPr lang="cs-CZ" sz="2400" dirty="0" smtClean="0"/>
              <a:t>Používají spreadsheet, potřebovali by správu (databázi) dokumentů (tabulek)</a:t>
            </a:r>
          </a:p>
          <a:p>
            <a:pPr lvl="1"/>
            <a:r>
              <a:rPr lang="cs-CZ" sz="2400" dirty="0" smtClean="0"/>
              <a:t>V DMS jsou s tabulkami asociována </a:t>
            </a:r>
            <a:r>
              <a:rPr lang="cs-CZ" sz="2400" dirty="0" err="1" smtClean="0"/>
              <a:t>org</a:t>
            </a:r>
            <a:r>
              <a:rPr lang="cs-CZ" sz="2400" dirty="0" smtClean="0"/>
              <a:t>. data pomocí nichž lze vytvářet pohledy na celkové požadavky a využívat </a:t>
            </a:r>
            <a:r>
              <a:rPr lang="cs-CZ" sz="2400" dirty="0" err="1" smtClean="0"/>
              <a:t>spolpráce</a:t>
            </a:r>
            <a:r>
              <a:rPr lang="cs-CZ" sz="2400" dirty="0" smtClean="0"/>
              <a:t> zdravotníků s manažery i účtaři </a:t>
            </a:r>
          </a:p>
          <a:p>
            <a:pPr lvl="1"/>
            <a:r>
              <a:rPr lang="cs-CZ" sz="2400" dirty="0" smtClean="0"/>
              <a:t>Použit DMS otevřený systém </a:t>
            </a:r>
            <a:r>
              <a:rPr lang="cs-CZ" sz="2400" dirty="0" err="1" smtClean="0"/>
              <a:t>Alfresco</a:t>
            </a:r>
            <a:r>
              <a:rPr lang="cs-CZ" sz="2400" dirty="0" smtClean="0"/>
              <a:t> a Excel</a:t>
            </a:r>
          </a:p>
          <a:p>
            <a:endParaRPr lang="cs-CZ" dirty="0" smtClean="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128</a:t>
            </a:fld>
            <a:endParaRPr lang="cs-CZ"/>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r>
            <a:br>
              <a:rPr lang="cs-CZ" dirty="0" smtClean="0"/>
            </a:br>
            <a:r>
              <a:rPr lang="cs-CZ" dirty="0" smtClean="0"/>
              <a:t>Postup  realizace: </a:t>
            </a:r>
            <a:br>
              <a:rPr lang="cs-CZ" dirty="0" smtClean="0"/>
            </a:br>
            <a:endParaRPr lang="cs-CZ" dirty="0"/>
          </a:p>
        </p:txBody>
      </p:sp>
      <p:sp>
        <p:nvSpPr>
          <p:cNvPr id="3" name="Zástupný symbol pro obsah 2"/>
          <p:cNvSpPr>
            <a:spLocks noGrp="1"/>
          </p:cNvSpPr>
          <p:nvPr>
            <p:ph idx="1"/>
          </p:nvPr>
        </p:nvSpPr>
        <p:spPr>
          <a:xfrm>
            <a:off x="179512" y="1340768"/>
            <a:ext cx="8784976" cy="4968552"/>
          </a:xfrm>
        </p:spPr>
        <p:txBody>
          <a:bodyPr/>
          <a:lstStyle/>
          <a:p>
            <a:pPr lvl="0"/>
            <a:r>
              <a:rPr lang="cs-CZ" sz="2400" dirty="0" smtClean="0"/>
              <a:t>Zavedení pořádku do ručního zpracování (registry, …), </a:t>
            </a:r>
          </a:p>
          <a:p>
            <a:pPr lvl="0"/>
            <a:r>
              <a:rPr lang="cs-CZ" sz="2400" dirty="0" smtClean="0"/>
              <a:t>Zavedení digitálních dokumentů v Excelu (jsou na Excel zvyklí) </a:t>
            </a:r>
          </a:p>
          <a:p>
            <a:pPr lvl="1"/>
            <a:r>
              <a:rPr lang="cs-CZ" sz="2400" dirty="0" smtClean="0"/>
              <a:t>D</a:t>
            </a:r>
            <a:r>
              <a:rPr lang="cs-CZ" sz="2000" dirty="0" smtClean="0"/>
              <a:t>efinování struktury dokumentu, operace tvorby žádanky, ukládaní žádanky do </a:t>
            </a:r>
            <a:r>
              <a:rPr lang="cs-CZ" sz="2000" dirty="0" err="1" smtClean="0"/>
              <a:t>DMS,papírový</a:t>
            </a:r>
            <a:r>
              <a:rPr lang="cs-CZ" sz="2000" dirty="0" smtClean="0"/>
              <a:t> výstup</a:t>
            </a:r>
          </a:p>
          <a:p>
            <a:pPr lvl="0"/>
            <a:r>
              <a:rPr lang="cs-CZ" sz="2400" dirty="0" smtClean="0"/>
              <a:t>Operace nad skupinami žádanek pomocí DMS </a:t>
            </a:r>
            <a:r>
              <a:rPr lang="cs-CZ" sz="2400" dirty="0" err="1" smtClean="0"/>
              <a:t>Alfresco</a:t>
            </a:r>
            <a:r>
              <a:rPr lang="cs-CZ" sz="2400" dirty="0" smtClean="0"/>
              <a:t> </a:t>
            </a:r>
          </a:p>
          <a:p>
            <a:pPr lvl="1"/>
            <a:r>
              <a:rPr lang="cs-CZ" sz="2000" dirty="0" smtClean="0"/>
              <a:t>Použito opakované REA, lze i papírový výstup</a:t>
            </a:r>
          </a:p>
          <a:p>
            <a:pPr lvl="1"/>
            <a:r>
              <a:rPr lang="cs-CZ" sz="2000" dirty="0" smtClean="0"/>
              <a:t>Zapouzdření dokumentů, </a:t>
            </a:r>
            <a:r>
              <a:rPr lang="cs-CZ" sz="2000" dirty="0" err="1" smtClean="0"/>
              <a:t>metadata</a:t>
            </a:r>
            <a:endParaRPr lang="cs-CZ" sz="2000" dirty="0" smtClean="0"/>
          </a:p>
          <a:p>
            <a:pPr lvl="0"/>
            <a:r>
              <a:rPr lang="cs-CZ" sz="2400" dirty="0" err="1" smtClean="0"/>
              <a:t>Zhromadnělé</a:t>
            </a:r>
            <a:r>
              <a:rPr lang="cs-CZ" sz="2400" dirty="0" smtClean="0"/>
              <a:t> požadavky jsou odeslány přes standardní rozhraní  do ERP, alternativně papírový výstup</a:t>
            </a:r>
          </a:p>
          <a:p>
            <a:pPr lvl="0"/>
            <a:r>
              <a:rPr lang="cs-CZ" sz="2400" dirty="0" smtClean="0"/>
              <a:t>Současný stav</a:t>
            </a:r>
            <a:r>
              <a:rPr lang="cs-CZ" sz="2000" dirty="0" smtClean="0"/>
              <a:t>: Rutinní provoz, naprosto hladká implementace, možnost použití na léky a v jiných nemocnicích, pro všechny pomoc, manažeři mají sklon do všeho strkat nos (vlastně šikana)</a:t>
            </a:r>
          </a:p>
          <a:p>
            <a:endParaRPr lang="cs-CZ" sz="28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129</a:t>
            </a:fld>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49B1D96E-779C-429A-B28E-E026018AD35B}" type="slidenum">
              <a:rPr lang="cs-CZ" smtClean="0"/>
              <a:pPr/>
              <a:t>13</a:t>
            </a:fld>
            <a:endParaRPr lang="cs-CZ" smtClean="0"/>
          </a:p>
        </p:txBody>
      </p:sp>
      <p:sp>
        <p:nvSpPr>
          <p:cNvPr id="4099" name="Rectangle 2"/>
          <p:cNvSpPr>
            <a:spLocks noGrp="1" noChangeArrowheads="1"/>
          </p:cNvSpPr>
          <p:nvPr>
            <p:ph type="ctrTitle" idx="4294967295"/>
          </p:nvPr>
        </p:nvSpPr>
        <p:spPr>
          <a:xfrm>
            <a:off x="684213" y="260350"/>
            <a:ext cx="7772400" cy="1439863"/>
          </a:xfrm>
        </p:spPr>
        <p:txBody>
          <a:bodyPr/>
          <a:lstStyle/>
          <a:p>
            <a:pPr eaLnBrk="1" hangingPunct="1"/>
            <a:r>
              <a:rPr lang="cs-CZ" smtClean="0"/>
              <a:t>Zaměření přednášky</a:t>
            </a:r>
            <a:br>
              <a:rPr lang="cs-CZ" smtClean="0"/>
            </a:br>
            <a:endParaRPr lang="cs-CZ" smtClean="0"/>
          </a:p>
        </p:txBody>
      </p:sp>
      <p:sp>
        <p:nvSpPr>
          <p:cNvPr id="4100" name="Rectangle 3"/>
          <p:cNvSpPr>
            <a:spLocks noGrp="1" noChangeArrowheads="1"/>
          </p:cNvSpPr>
          <p:nvPr>
            <p:ph type="subTitle" idx="4294967295"/>
          </p:nvPr>
        </p:nvSpPr>
        <p:spPr>
          <a:xfrm>
            <a:off x="107504" y="1628800"/>
            <a:ext cx="8928991" cy="4679925"/>
          </a:xfrm>
        </p:spPr>
        <p:txBody>
          <a:bodyPr/>
          <a:lstStyle/>
          <a:p>
            <a:pPr marL="0" indent="0" algn="ctr" eaLnBrk="1" hangingPunct="1">
              <a:lnSpc>
                <a:spcPct val="90000"/>
              </a:lnSpc>
              <a:buFontTx/>
              <a:buNone/>
            </a:pPr>
            <a:r>
              <a:rPr lang="cs-CZ" sz="2800" dirty="0" smtClean="0"/>
              <a:t>Zaměříme se hlavně na pragmatická řešení vhodná především pro malé a střední firmy ale také pro státní správu, provoz zdravotních DB, aj.</a:t>
            </a:r>
          </a:p>
          <a:p>
            <a:pPr marL="0" indent="0" algn="ctr" eaLnBrk="1" hangingPunct="1">
              <a:lnSpc>
                <a:spcPct val="90000"/>
              </a:lnSpc>
              <a:buFontTx/>
              <a:buNone/>
            </a:pPr>
            <a:r>
              <a:rPr lang="cs-CZ" sz="2800" b="1" dirty="0"/>
              <a:t>M</a:t>
            </a:r>
            <a:r>
              <a:rPr lang="cs-CZ" sz="2800" b="1" dirty="0" smtClean="0"/>
              <a:t>nohá </a:t>
            </a:r>
            <a:r>
              <a:rPr lang="cs-CZ" sz="2800" b="1" dirty="0"/>
              <a:t>ř</a:t>
            </a:r>
            <a:r>
              <a:rPr lang="cs-CZ" sz="2800" b="1" dirty="0" smtClean="0"/>
              <a:t>ešení pro velké firmy mají specifika</a:t>
            </a:r>
            <a:r>
              <a:rPr lang="cs-CZ" sz="2800" dirty="0" smtClean="0"/>
              <a:t>, které se jen obtížně uplatní v menších firmách. Tato řešení jsou závislá na </a:t>
            </a:r>
          </a:p>
          <a:p>
            <a:pPr lvl="1" eaLnBrk="1" hangingPunct="1">
              <a:lnSpc>
                <a:spcPct val="90000"/>
              </a:lnSpc>
            </a:pPr>
            <a:r>
              <a:rPr lang="cs-CZ" sz="2400" dirty="0" smtClean="0"/>
              <a:t>komplikovaných normách (tisíce stran), </a:t>
            </a:r>
          </a:p>
          <a:p>
            <a:pPr lvl="1" eaLnBrk="1" hangingPunct="1">
              <a:lnSpc>
                <a:spcPct val="90000"/>
              </a:lnSpc>
            </a:pPr>
            <a:r>
              <a:rPr lang="cs-CZ" sz="2400" dirty="0" smtClean="0"/>
              <a:t>kultuře velkých výrobců</a:t>
            </a:r>
            <a:r>
              <a:rPr lang="en-US" sz="2400" dirty="0" smtClean="0"/>
              <a:t> a </a:t>
            </a:r>
            <a:r>
              <a:rPr lang="en-US" sz="2400" i="1" dirty="0" err="1" smtClean="0"/>
              <a:t>velk</a:t>
            </a:r>
            <a:r>
              <a:rPr lang="cs-CZ" sz="2400" i="1" dirty="0" err="1" smtClean="0"/>
              <a:t>ých</a:t>
            </a:r>
            <a:r>
              <a:rPr lang="cs-CZ" sz="2400" i="1" dirty="0" smtClean="0"/>
              <a:t> uživatelů, </a:t>
            </a:r>
          </a:p>
          <a:p>
            <a:pPr lvl="1" eaLnBrk="1" hangingPunct="1">
              <a:lnSpc>
                <a:spcPct val="90000"/>
              </a:lnSpc>
            </a:pPr>
            <a:r>
              <a:rPr lang="cs-CZ" sz="2400" dirty="0" smtClean="0"/>
              <a:t>dostupnosti velkých souborů dat (např. při optimalizaci byznys procesů, neboť velcí mají více obchodních případů</a:t>
            </a:r>
          </a:p>
          <a:p>
            <a:pPr marL="0" indent="0" algn="ctr" eaLnBrk="1" hangingPunct="1">
              <a:lnSpc>
                <a:spcPct val="90000"/>
              </a:lnSpc>
              <a:buFontTx/>
              <a:buNone/>
            </a:pPr>
            <a:endParaRPr lang="cs-CZ" sz="2800"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Otevřené otázky </a:t>
            </a:r>
            <a:endParaRPr lang="cs-CZ" dirty="0"/>
          </a:p>
        </p:txBody>
      </p:sp>
      <p:sp>
        <p:nvSpPr>
          <p:cNvPr id="3" name="Zástupný symbol pro obsah 2"/>
          <p:cNvSpPr>
            <a:spLocks noGrp="1"/>
          </p:cNvSpPr>
          <p:nvPr>
            <p:ph idx="1"/>
          </p:nvPr>
        </p:nvSpPr>
        <p:spPr>
          <a:xfrm>
            <a:off x="457200" y="1600200"/>
            <a:ext cx="8435280" cy="4525963"/>
          </a:xfrm>
        </p:spPr>
        <p:txBody>
          <a:bodyPr/>
          <a:lstStyle/>
          <a:p>
            <a:r>
              <a:rPr lang="cs-CZ" sz="2800" dirty="0" smtClean="0"/>
              <a:t>Kdy použít jen DMS, kdy lépe využít  </a:t>
            </a:r>
            <a:r>
              <a:rPr lang="cs-CZ" sz="2800" dirty="0" err="1" smtClean="0"/>
              <a:t>cloud</a:t>
            </a:r>
            <a:endParaRPr lang="cs-CZ" sz="2800" dirty="0" smtClean="0"/>
          </a:p>
          <a:p>
            <a:r>
              <a:rPr lang="cs-CZ" sz="2800" dirty="0" smtClean="0"/>
              <a:t>Kdy dokumenty  fyzicky transportovat a kdy je lépe digitalizované dokumenty vybavit </a:t>
            </a:r>
            <a:r>
              <a:rPr lang="cs-CZ" sz="2800" dirty="0" err="1" smtClean="0"/>
              <a:t>metadaty</a:t>
            </a:r>
            <a:r>
              <a:rPr lang="cs-CZ" sz="2800" dirty="0" smtClean="0"/>
              <a:t> a nechat je logicky „na jednom místě </a:t>
            </a:r>
          </a:p>
          <a:p>
            <a:r>
              <a:rPr lang="cs-CZ" sz="2800" dirty="0" smtClean="0"/>
              <a:t>Jaké jsou meze zvoleného řešení</a:t>
            </a:r>
          </a:p>
          <a:p>
            <a:r>
              <a:rPr lang="cs-CZ" sz="2800" dirty="0" smtClean="0"/>
              <a:t>Proč se rychle neupravilo i na léky</a:t>
            </a:r>
          </a:p>
          <a:p>
            <a:r>
              <a:rPr lang="cs-CZ" sz="2800" dirty="0" smtClean="0"/>
              <a:t>Zřejmě se dá použít </a:t>
            </a:r>
            <a:r>
              <a:rPr lang="cs-CZ" sz="2800" dirty="0" err="1" smtClean="0"/>
              <a:t>Adaptive</a:t>
            </a:r>
            <a:r>
              <a:rPr lang="cs-CZ" sz="2800" dirty="0" smtClean="0"/>
              <a:t> Case Management pro etapu zhromadňování</a:t>
            </a:r>
          </a:p>
          <a:p>
            <a:r>
              <a:rPr lang="cs-CZ" sz="2800" dirty="0" smtClean="0"/>
              <a:t>A leccos dalšího</a:t>
            </a:r>
          </a:p>
          <a:p>
            <a:pPr>
              <a:buNone/>
            </a:pPr>
            <a:endParaRPr lang="cs-CZ" dirty="0" smtClean="0"/>
          </a:p>
          <a:p>
            <a:pPr>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130</a:t>
            </a:fld>
            <a:endParaRPr lang="cs-CZ"/>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p>
            <a:fld id="{D5829AB3-C7C1-4856-A5C8-936602CF49FD}" type="slidenum">
              <a:rPr lang="cs-CZ" smtClean="0"/>
              <a:pPr/>
              <a:t>131</a:t>
            </a:fld>
            <a:endParaRPr lang="cs-CZ" smtClean="0"/>
          </a:p>
        </p:txBody>
      </p:sp>
      <p:sp>
        <p:nvSpPr>
          <p:cNvPr id="93187" name="Rectangle 2"/>
          <p:cNvSpPr>
            <a:spLocks noGrp="1" noChangeArrowheads="1"/>
          </p:cNvSpPr>
          <p:nvPr>
            <p:ph type="title"/>
          </p:nvPr>
        </p:nvSpPr>
        <p:spPr/>
        <p:txBody>
          <a:bodyPr/>
          <a:lstStyle/>
          <a:p>
            <a:pPr eaLnBrk="1" hangingPunct="1"/>
            <a:r>
              <a:rPr lang="cs-CZ" smtClean="0"/>
              <a:t>Čím se  ajťáci liší od ekonomů</a:t>
            </a:r>
          </a:p>
        </p:txBody>
      </p:sp>
      <p:sp>
        <p:nvSpPr>
          <p:cNvPr id="93188" name="Rectangle 3"/>
          <p:cNvSpPr>
            <a:spLocks noGrp="1" noChangeArrowheads="1"/>
          </p:cNvSpPr>
          <p:nvPr>
            <p:ph type="body" idx="1"/>
          </p:nvPr>
        </p:nvSpPr>
        <p:spPr>
          <a:xfrm>
            <a:off x="323850" y="1600200"/>
            <a:ext cx="8640763" cy="4525963"/>
          </a:xfrm>
        </p:spPr>
        <p:txBody>
          <a:bodyPr/>
          <a:lstStyle/>
          <a:p>
            <a:pPr eaLnBrk="1" hangingPunct="1"/>
            <a:r>
              <a:rPr lang="cs-CZ" sz="2400" dirty="0" smtClean="0"/>
              <a:t>Podobná témata, my je ale probíráme z hlediska IT (např. jak a proč implementovat SOA, triky v SOA, návrhové vzory) a jako součást technických děl</a:t>
            </a:r>
          </a:p>
          <a:p>
            <a:pPr eaLnBrk="1" hangingPunct="1"/>
            <a:r>
              <a:rPr lang="cs-CZ" sz="2400" dirty="0" smtClean="0"/>
              <a:t>Máme zkušenosti s realizacemi  IS a SW obecně hlavně z technického hlediska</a:t>
            </a:r>
          </a:p>
          <a:p>
            <a:pPr eaLnBrk="1" hangingPunct="1"/>
            <a:r>
              <a:rPr lang="cs-CZ" sz="2400" dirty="0" smtClean="0"/>
              <a:t>Musíme být schopni se s ekonomy (manažery)  domluvit, budou nám často velet, </a:t>
            </a:r>
          </a:p>
          <a:p>
            <a:pPr eaLnBrk="1" hangingPunct="1"/>
            <a:r>
              <a:rPr lang="cs-CZ" sz="2400" dirty="0" smtClean="0"/>
              <a:t>Musíme být schopni spolupráce s uživateli a také s jinými technickými profesemi, se kterými musíme spolupracovat, často společně s nimi budeme opravdovými partnery manažerů</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p>
            <a:fld id="{F12A5486-B054-437C-9EAB-54E84B747222}" type="slidenum">
              <a:rPr lang="cs-CZ" smtClean="0"/>
              <a:pPr/>
              <a:t>132</a:t>
            </a:fld>
            <a:endParaRPr lang="cs-CZ" smtClean="0"/>
          </a:p>
        </p:txBody>
      </p:sp>
      <p:sp>
        <p:nvSpPr>
          <p:cNvPr id="94211" name="Rectangle 2"/>
          <p:cNvSpPr>
            <a:spLocks noGrp="1" noChangeArrowheads="1"/>
          </p:cNvSpPr>
          <p:nvPr>
            <p:ph type="title"/>
          </p:nvPr>
        </p:nvSpPr>
        <p:spPr/>
        <p:txBody>
          <a:bodyPr/>
          <a:lstStyle/>
          <a:p>
            <a:pPr eaLnBrk="1" hangingPunct="1"/>
            <a:r>
              <a:rPr lang="cs-CZ" smtClean="0"/>
              <a:t>Potřebné znalostní profily</a:t>
            </a:r>
          </a:p>
        </p:txBody>
      </p:sp>
      <p:sp>
        <p:nvSpPr>
          <p:cNvPr id="94212" name="Rectangle 3"/>
          <p:cNvSpPr>
            <a:spLocks noGrp="1" noChangeArrowheads="1"/>
          </p:cNvSpPr>
          <p:nvPr>
            <p:ph type="body" idx="1"/>
          </p:nvPr>
        </p:nvSpPr>
        <p:spPr/>
        <p:txBody>
          <a:bodyPr/>
          <a:lstStyle/>
          <a:p>
            <a:pPr marL="914400" lvl="1" indent="-457200" eaLnBrk="1" hangingPunct="1">
              <a:lnSpc>
                <a:spcPct val="90000"/>
              </a:lnSpc>
              <a:buFont typeface="+mj-lt"/>
              <a:buAutoNum type="arabicPeriod"/>
            </a:pPr>
            <a:r>
              <a:rPr lang="cs-CZ" sz="2000" dirty="0" smtClean="0"/>
              <a:t> </a:t>
            </a:r>
            <a:r>
              <a:rPr lang="cs-CZ" sz="2000" dirty="0" err="1"/>
              <a:t>Ekonomické-manažerské</a:t>
            </a:r>
            <a:r>
              <a:rPr lang="cs-CZ" sz="2000" dirty="0"/>
              <a:t> znalosti a dovednosti s menšími </a:t>
            </a:r>
            <a:r>
              <a:rPr lang="cs-CZ" sz="2000" dirty="0" smtClean="0"/>
              <a:t>avšak </a:t>
            </a:r>
            <a:r>
              <a:rPr lang="cs-CZ" sz="2000" dirty="0"/>
              <a:t>důležitými znalostmi  IT, výkonný ředitel</a:t>
            </a:r>
          </a:p>
          <a:p>
            <a:pPr marL="1200150" lvl="2" indent="-342900" eaLnBrk="1" hangingPunct="1">
              <a:lnSpc>
                <a:spcPct val="90000"/>
              </a:lnSpc>
              <a:buFont typeface="+mj-lt"/>
              <a:buAutoNum type="arabicPeriod"/>
            </a:pPr>
            <a:r>
              <a:rPr lang="cs-CZ" sz="1600" dirty="0"/>
              <a:t> adaptace SW balíků</a:t>
            </a:r>
          </a:p>
          <a:p>
            <a:pPr marL="990600" lvl="1" indent="-533400" eaLnBrk="1" hangingPunct="1">
              <a:lnSpc>
                <a:spcPct val="90000"/>
              </a:lnSpc>
              <a:buFont typeface="+mj-lt"/>
              <a:buAutoNum type="arabicPeriod"/>
            </a:pPr>
            <a:r>
              <a:rPr lang="cs-CZ" sz="2000" dirty="0"/>
              <a:t>Vedoucí vývoje IT s dobrými znalostmi IT i oboru aplikace – pro významnější inovace resp. vývoj a adaptace SW balíků, projektový manažer</a:t>
            </a:r>
          </a:p>
          <a:p>
            <a:pPr marL="990600" lvl="1" indent="-533400" eaLnBrk="1" hangingPunct="1">
              <a:lnSpc>
                <a:spcPct val="90000"/>
              </a:lnSpc>
              <a:buFont typeface="+mj-lt"/>
              <a:buAutoNum type="arabicPeriod"/>
            </a:pPr>
            <a:r>
              <a:rPr lang="cs-CZ" sz="2000" dirty="0"/>
              <a:t>Vedoucí prodeje, ne zcela malá znalost technologie  IS</a:t>
            </a:r>
          </a:p>
          <a:p>
            <a:pPr marL="990600" lvl="1" indent="-533400" eaLnBrk="1" hangingPunct="1">
              <a:lnSpc>
                <a:spcPct val="90000"/>
              </a:lnSpc>
              <a:buFont typeface="+mj-lt"/>
              <a:buAutoNum type="arabicPeriod"/>
            </a:pPr>
            <a:r>
              <a:rPr lang="cs-CZ" sz="2000" dirty="0"/>
              <a:t>Technologové – řešení systémových a technických otázek</a:t>
            </a:r>
          </a:p>
          <a:p>
            <a:pPr marL="990600" lvl="1" indent="-533400" eaLnBrk="1" hangingPunct="1">
              <a:lnSpc>
                <a:spcPct val="90000"/>
              </a:lnSpc>
              <a:buFont typeface="+mj-lt"/>
              <a:buAutoNum type="arabicPeriod"/>
            </a:pPr>
            <a:r>
              <a:rPr lang="cs-CZ" sz="2000" dirty="0"/>
              <a:t>Vlastní programátoři – </a:t>
            </a:r>
            <a:r>
              <a:rPr lang="cs-CZ" sz="2000" dirty="0" err="1"/>
              <a:t>kódéři</a:t>
            </a:r>
            <a:r>
              <a:rPr lang="cs-CZ" sz="2000" dirty="0"/>
              <a:t> ale se schopnostmi návrhu a </a:t>
            </a:r>
            <a:r>
              <a:rPr lang="cs-CZ" sz="2000" dirty="0" err="1" smtClean="0"/>
              <a:t>testováníprojektech</a:t>
            </a:r>
            <a:endParaRPr lang="cs-CZ" sz="2000" dirty="0"/>
          </a:p>
          <a:p>
            <a:pPr marL="990600" lvl="1" indent="-533400" eaLnBrk="1" hangingPunct="1">
              <a:lnSpc>
                <a:spcPct val="90000"/>
              </a:lnSpc>
              <a:buFont typeface="+mj-lt"/>
              <a:buAutoNum type="arabicPeriod"/>
            </a:pPr>
            <a:r>
              <a:rPr lang="cs-CZ" sz="2000" dirty="0" err="1"/>
              <a:t>Testéři</a:t>
            </a:r>
            <a:r>
              <a:rPr lang="cs-CZ" sz="2000" dirty="0"/>
              <a:t>- ve větších </a:t>
            </a:r>
            <a:r>
              <a:rPr lang="cs-CZ" sz="2000" dirty="0" smtClean="0"/>
              <a:t>projektech</a:t>
            </a:r>
          </a:p>
          <a:p>
            <a:pPr marL="457200" lvl="1" indent="0" eaLnBrk="1" hangingPunct="1">
              <a:lnSpc>
                <a:spcPct val="90000"/>
              </a:lnSpc>
              <a:buNone/>
            </a:pPr>
            <a:r>
              <a:rPr lang="cs-CZ" sz="2400" dirty="0" smtClean="0"/>
              <a:t>Uplatníme </a:t>
            </a:r>
            <a:r>
              <a:rPr lang="cs-CZ" sz="2400" dirty="0"/>
              <a:t>se v bodech </a:t>
            </a:r>
            <a:r>
              <a:rPr lang="cs-CZ" sz="2400" dirty="0" smtClean="0"/>
              <a:t>2-6. Ti s manažerským talentem i v 1. Ti pak jsou velmi žádáni a velmi užiteční</a:t>
            </a:r>
          </a:p>
          <a:p>
            <a:pPr marL="609600" indent="-609600" eaLnBrk="1" hangingPunct="1">
              <a:lnSpc>
                <a:spcPct val="90000"/>
              </a:lnSpc>
              <a:buFontTx/>
              <a:buNone/>
            </a:pPr>
            <a:endParaRPr lang="cs-CZ" sz="2400"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p>
            <a:fld id="{5A69F629-B3AD-4904-ABB7-0BB771806A68}" type="slidenum">
              <a:rPr lang="cs-CZ" smtClean="0"/>
              <a:pPr/>
              <a:t>133</a:t>
            </a:fld>
            <a:endParaRPr lang="cs-CZ" smtClean="0"/>
          </a:p>
        </p:txBody>
      </p:sp>
      <p:sp>
        <p:nvSpPr>
          <p:cNvPr id="95235" name="Rectangle 2"/>
          <p:cNvSpPr>
            <a:spLocks noGrp="1" noChangeArrowheads="1"/>
          </p:cNvSpPr>
          <p:nvPr>
            <p:ph type="title"/>
          </p:nvPr>
        </p:nvSpPr>
        <p:spPr/>
        <p:txBody>
          <a:bodyPr/>
          <a:lstStyle/>
          <a:p>
            <a:pPr eaLnBrk="1" hangingPunct="1"/>
            <a:r>
              <a:rPr lang="cs-CZ" smtClean="0"/>
              <a:t>Změny v informatice</a:t>
            </a:r>
          </a:p>
        </p:txBody>
      </p:sp>
      <p:graphicFrame>
        <p:nvGraphicFramePr>
          <p:cNvPr id="34945" name="Group 129"/>
          <p:cNvGraphicFramePr>
            <a:graphicFrameLocks noGrp="1"/>
          </p:cNvGraphicFramePr>
          <p:nvPr>
            <p:ph idx="1"/>
            <p:extLst>
              <p:ext uri="{D42A27DB-BD31-4B8C-83A1-F6EECF244321}">
                <p14:modId xmlns:p14="http://schemas.microsoft.com/office/powerpoint/2010/main" xmlns="" val="2807812424"/>
              </p:ext>
            </p:extLst>
          </p:nvPr>
        </p:nvGraphicFramePr>
        <p:xfrm>
          <a:off x="323850" y="1341438"/>
          <a:ext cx="8515350" cy="5222748"/>
        </p:xfrm>
        <a:graphic>
          <a:graphicData uri="http://schemas.openxmlformats.org/drawingml/2006/table">
            <a:tbl>
              <a:tblPr/>
              <a:tblGrid>
                <a:gridCol w="1276350"/>
                <a:gridCol w="3455988"/>
                <a:gridCol w="3783012"/>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Roky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Typické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Technologie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a:t>
                      </a:r>
                      <a:r>
                        <a:rPr kumimoji="0" lang="cs-CZ" sz="1800" b="0" i="0" u="none" strike="noStrike" cap="none" normalizeH="0" baseline="0" smtClean="0">
                          <a:ln>
                            <a:noFill/>
                          </a:ln>
                          <a:solidFill>
                            <a:schemeClr val="tx1"/>
                          </a:solidFill>
                          <a:effectLst/>
                          <a:latin typeface="Arial" charset="0"/>
                        </a:rPr>
                        <a:t>-1960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Vědecko technické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Sálové počítače, děrné štítky, tiskové sestavy, FORTRAN,Algol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1960-1970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postupný nástup terminálů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děrné štítky, tiskové sestavy, COBOL, datové systémy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1970-1980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často interaktivní vstup dat, řízení technologií, </a:t>
                      </a:r>
                      <a:r>
                        <a:rPr kumimoji="0" lang="cs-CZ" sz="1800" b="0" i="0" u="none" strike="noStrike" cap="none" normalizeH="0" baseline="0" smtClean="0">
                          <a:ln>
                            <a:noFill/>
                          </a:ln>
                          <a:solidFill>
                            <a:srgbClr val="FF0000"/>
                          </a:solidFill>
                          <a:effectLst/>
                          <a:latin typeface="Arial" charset="0"/>
                        </a:rPr>
                        <a:t>krize IT 1980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terminály, minipočítače děrné štítky, tiskové sestavy, COBOL, C, Pascal, DB ….</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1980-1990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interaktivní vstup výstup, úlohy na PC, </a:t>
                      </a:r>
                      <a:r>
                        <a:rPr kumimoji="0" lang="cs-CZ" sz="1800" b="0" i="0" u="none" strike="noStrike" cap="none" normalizeH="0" baseline="0" smtClean="0">
                          <a:ln>
                            <a:noFill/>
                          </a:ln>
                          <a:solidFill>
                            <a:srgbClr val="FF0000"/>
                          </a:solidFill>
                          <a:effectLst/>
                          <a:latin typeface="Arial" charset="0"/>
                        </a:rPr>
                        <a:t>krize IT 1990 (meze PC)</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PC místo terminálů, kancelářské úlohy pro PC, datové báze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1990-2009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Interaktivní výpočty na síti, e-komerce, Internet, sociální  SW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2002 krize, Internetová bublina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2008 krize, IT nepomohlo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Servery, počítačové sítě, Internet, grafika, vývojová prostředí, databáze, globalizace, webové služby, podpora sociálních sítí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Nejčastější profily činnosti menších SW firem</a:t>
            </a:r>
            <a:endParaRPr lang="cs-CZ" dirty="0"/>
          </a:p>
        </p:txBody>
      </p:sp>
      <p:sp>
        <p:nvSpPr>
          <p:cNvPr id="3" name="Podnadpis 2"/>
          <p:cNvSpPr>
            <a:spLocks noGrp="1"/>
          </p:cNvSpPr>
          <p:nvPr>
            <p:ph type="subTitle" idx="1"/>
          </p:nvPr>
        </p:nvSpPr>
        <p:spPr/>
        <p:txBody>
          <a:bodyPr>
            <a:normAutofit fontScale="92500" lnSpcReduction="10000"/>
          </a:bodyPr>
          <a:lstStyle/>
          <a:p>
            <a:r>
              <a:rPr lang="cs-CZ" dirty="0" smtClean="0"/>
              <a:t>Instalatéři </a:t>
            </a:r>
            <a:r>
              <a:rPr lang="cs-CZ" dirty="0"/>
              <a:t>a provozáři, Vývoj od začátku</a:t>
            </a:r>
            <a:r>
              <a:rPr lang="cs-CZ" dirty="0" smtClean="0"/>
              <a:t>, Kódovací mašina, Příštipkáři a </a:t>
            </a:r>
            <a:r>
              <a:rPr lang="cs-CZ" dirty="0"/>
              <a:t>Integrátoři, Leštiči bot (rozhraní, webové stránky).</a:t>
            </a:r>
          </a:p>
          <a:p>
            <a:endParaRPr lang="cs-CZ"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p>
            <a:fld id="{107EB7B6-E850-4E76-AC7E-EBF6E506B49E}" type="slidenum">
              <a:rPr lang="cs-CZ" smtClean="0"/>
              <a:pPr/>
              <a:t>135</a:t>
            </a:fld>
            <a:endParaRPr lang="cs-CZ" smtClean="0"/>
          </a:p>
        </p:txBody>
      </p:sp>
      <p:sp>
        <p:nvSpPr>
          <p:cNvPr id="96259" name="Rectangle 2"/>
          <p:cNvSpPr>
            <a:spLocks noGrp="1" noChangeArrowheads="1"/>
          </p:cNvSpPr>
          <p:nvPr>
            <p:ph type="title"/>
          </p:nvPr>
        </p:nvSpPr>
        <p:spPr/>
        <p:txBody>
          <a:bodyPr/>
          <a:lstStyle/>
          <a:p>
            <a:r>
              <a:rPr lang="cs-CZ" dirty="0" smtClean="0"/>
              <a:t>Co se relativně málo mění</a:t>
            </a:r>
          </a:p>
        </p:txBody>
      </p:sp>
      <p:sp>
        <p:nvSpPr>
          <p:cNvPr id="96260" name="Rectangle 3"/>
          <p:cNvSpPr>
            <a:spLocks noGrp="1" noChangeArrowheads="1"/>
          </p:cNvSpPr>
          <p:nvPr>
            <p:ph type="body" idx="1"/>
          </p:nvPr>
        </p:nvSpPr>
        <p:spPr/>
        <p:txBody>
          <a:bodyPr/>
          <a:lstStyle/>
          <a:p>
            <a:r>
              <a:rPr lang="cs-CZ" smtClean="0"/>
              <a:t>Lidé</a:t>
            </a:r>
          </a:p>
          <a:p>
            <a:pPr lvl="1"/>
            <a:r>
              <a:rPr lang="cs-CZ" smtClean="0"/>
              <a:t> Postoje </a:t>
            </a:r>
          </a:p>
          <a:p>
            <a:pPr lvl="1"/>
            <a:r>
              <a:rPr lang="cs-CZ" smtClean="0"/>
              <a:t>Cíle</a:t>
            </a:r>
          </a:p>
          <a:p>
            <a:pPr lvl="1"/>
            <a:r>
              <a:rPr lang="cs-CZ" smtClean="0"/>
              <a:t>Předsudky</a:t>
            </a:r>
          </a:p>
          <a:p>
            <a:r>
              <a:rPr lang="cs-CZ" smtClean="0"/>
              <a:t>Potřeba a dovednost spolupráce</a:t>
            </a:r>
          </a:p>
          <a:p>
            <a:r>
              <a:rPr lang="cs-CZ" smtClean="0"/>
              <a:t>Nedostatečné chápání ICT jako technologického oboru</a:t>
            </a:r>
          </a:p>
          <a:p>
            <a:r>
              <a:rPr lang="cs-CZ" smtClean="0"/>
              <a:t>Manažerské nedostatky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p:spPr>
        <p:txBody>
          <a:bodyPr/>
          <a:lstStyle/>
          <a:p>
            <a:fld id="{A54F4B62-2719-488E-83EA-AF5300D48A6B}" type="slidenum">
              <a:rPr lang="cs-CZ" smtClean="0"/>
              <a:pPr/>
              <a:t>136</a:t>
            </a:fld>
            <a:endParaRPr lang="cs-CZ" smtClean="0"/>
          </a:p>
        </p:txBody>
      </p:sp>
      <p:sp>
        <p:nvSpPr>
          <p:cNvPr id="97283" name="Rectangle 2"/>
          <p:cNvSpPr>
            <a:spLocks noGrp="1" noChangeArrowheads="1"/>
          </p:cNvSpPr>
          <p:nvPr>
            <p:ph type="title"/>
          </p:nvPr>
        </p:nvSpPr>
        <p:spPr/>
        <p:txBody>
          <a:bodyPr/>
          <a:lstStyle/>
          <a:p>
            <a:pPr eaLnBrk="1" hangingPunct="1"/>
            <a:r>
              <a:rPr lang="cs-CZ" smtClean="0"/>
              <a:t>Nové směry v SW, od 1995</a:t>
            </a:r>
          </a:p>
        </p:txBody>
      </p:sp>
      <p:sp>
        <p:nvSpPr>
          <p:cNvPr id="97284" name="Rectangle 3"/>
          <p:cNvSpPr>
            <a:spLocks noGrp="1" noChangeArrowheads="1"/>
          </p:cNvSpPr>
          <p:nvPr>
            <p:ph type="body" idx="1"/>
          </p:nvPr>
        </p:nvSpPr>
        <p:spPr/>
        <p:txBody>
          <a:bodyPr/>
          <a:lstStyle/>
          <a:p>
            <a:pPr eaLnBrk="1" hangingPunct="1">
              <a:lnSpc>
                <a:spcPct val="80000"/>
              </a:lnSpc>
            </a:pPr>
            <a:r>
              <a:rPr lang="cs-CZ" sz="2400" dirty="0" smtClean="0"/>
              <a:t>Masové používání objektových technik, UML v modelování</a:t>
            </a:r>
          </a:p>
          <a:p>
            <a:pPr eaLnBrk="1" hangingPunct="1">
              <a:lnSpc>
                <a:spcPct val="80000"/>
              </a:lnSpc>
            </a:pPr>
            <a:r>
              <a:rPr lang="cs-CZ" sz="2400" dirty="0" smtClean="0"/>
              <a:t>XML , web, Java</a:t>
            </a:r>
          </a:p>
          <a:p>
            <a:pPr eaLnBrk="1" hangingPunct="1">
              <a:lnSpc>
                <a:spcPct val="80000"/>
              </a:lnSpc>
            </a:pPr>
            <a:r>
              <a:rPr lang="cs-CZ" sz="2400" b="1" i="1" dirty="0" smtClean="0">
                <a:solidFill>
                  <a:srgbClr val="FF0000"/>
                </a:solidFill>
              </a:rPr>
              <a:t>Servisní orientace</a:t>
            </a:r>
            <a:r>
              <a:rPr lang="cs-CZ" sz="2400" dirty="0" smtClean="0"/>
              <a:t>!!!, po roce 2000 SOA</a:t>
            </a:r>
          </a:p>
          <a:p>
            <a:pPr eaLnBrk="1" hangingPunct="1">
              <a:lnSpc>
                <a:spcPct val="80000"/>
              </a:lnSpc>
            </a:pPr>
            <a:r>
              <a:rPr lang="cs-CZ" sz="2400" dirty="0" smtClean="0"/>
              <a:t>Sociální sítě, web 2.0, globální IS</a:t>
            </a:r>
          </a:p>
          <a:p>
            <a:pPr eaLnBrk="1" hangingPunct="1">
              <a:lnSpc>
                <a:spcPct val="80000"/>
              </a:lnSpc>
            </a:pPr>
            <a:r>
              <a:rPr lang="cs-CZ" sz="2400" dirty="0" smtClean="0"/>
              <a:t>Aspektové programování, agilní vývoj</a:t>
            </a:r>
          </a:p>
          <a:p>
            <a:pPr eaLnBrk="1" hangingPunct="1">
              <a:lnSpc>
                <a:spcPct val="80000"/>
              </a:lnSpc>
            </a:pPr>
            <a:r>
              <a:rPr lang="cs-CZ" sz="2400" dirty="0" err="1" smtClean="0"/>
              <a:t>Cloud</a:t>
            </a:r>
            <a:r>
              <a:rPr lang="cs-CZ" sz="2400" dirty="0" smtClean="0"/>
              <a:t> </a:t>
            </a:r>
            <a:r>
              <a:rPr lang="cs-CZ" sz="2400" dirty="0" err="1" smtClean="0"/>
              <a:t>computing</a:t>
            </a:r>
            <a:r>
              <a:rPr lang="cs-CZ" sz="2400" dirty="0" smtClean="0"/>
              <a:t>, </a:t>
            </a:r>
            <a:r>
              <a:rPr lang="cs-CZ" sz="2400" dirty="0" err="1" smtClean="0"/>
              <a:t>gridy</a:t>
            </a:r>
            <a:r>
              <a:rPr lang="cs-CZ" sz="2400" dirty="0" smtClean="0"/>
              <a:t>, (využití volných kapacit, balancování zátěže,)</a:t>
            </a:r>
          </a:p>
          <a:p>
            <a:pPr eaLnBrk="1" hangingPunct="1">
              <a:lnSpc>
                <a:spcPct val="80000"/>
              </a:lnSpc>
            </a:pPr>
            <a:r>
              <a:rPr lang="cs-CZ" sz="2400" b="1" i="1" dirty="0" smtClean="0">
                <a:solidFill>
                  <a:srgbClr val="FF0000"/>
                </a:solidFill>
              </a:rPr>
              <a:t>Dokumentová orientace</a:t>
            </a:r>
          </a:p>
          <a:p>
            <a:pPr eaLnBrk="1" hangingPunct="1">
              <a:lnSpc>
                <a:spcPct val="80000"/>
              </a:lnSpc>
            </a:pPr>
            <a:endParaRPr lang="cs-CZ" sz="2400"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p>
            <a:fld id="{5CAEBADE-E792-4D62-8C5F-F9AF1B739943}" type="slidenum">
              <a:rPr lang="cs-CZ" smtClean="0"/>
              <a:pPr/>
              <a:t>137</a:t>
            </a:fld>
            <a:endParaRPr lang="cs-CZ" smtClean="0"/>
          </a:p>
        </p:txBody>
      </p:sp>
      <p:sp>
        <p:nvSpPr>
          <p:cNvPr id="98307" name="Rectangle 2"/>
          <p:cNvSpPr>
            <a:spLocks noGrp="1" noChangeArrowheads="1"/>
          </p:cNvSpPr>
          <p:nvPr>
            <p:ph type="title"/>
          </p:nvPr>
        </p:nvSpPr>
        <p:spPr/>
        <p:txBody>
          <a:bodyPr/>
          <a:lstStyle/>
          <a:p>
            <a:pPr eaLnBrk="1" hangingPunct="1"/>
            <a:r>
              <a:rPr lang="cs-CZ" smtClean="0"/>
              <a:t>Hlavní poznatky</a:t>
            </a:r>
          </a:p>
        </p:txBody>
      </p:sp>
      <p:sp>
        <p:nvSpPr>
          <p:cNvPr id="98308" name="Rectangle 3"/>
          <p:cNvSpPr>
            <a:spLocks noGrp="1" noChangeArrowheads="1"/>
          </p:cNvSpPr>
          <p:nvPr>
            <p:ph type="body" idx="1"/>
          </p:nvPr>
        </p:nvSpPr>
        <p:spPr>
          <a:xfrm>
            <a:off x="683568" y="1600200"/>
            <a:ext cx="8460432" cy="4525963"/>
          </a:xfrm>
        </p:spPr>
        <p:txBody>
          <a:bodyPr/>
          <a:lstStyle/>
          <a:p>
            <a:pPr eaLnBrk="1" hangingPunct="1">
              <a:lnSpc>
                <a:spcPct val="90000"/>
              </a:lnSpc>
            </a:pPr>
            <a:r>
              <a:rPr lang="cs-CZ" sz="2400" dirty="0" smtClean="0"/>
              <a:t>Krize ekonomiky a  IT se vrací asi po deseti létech, může přijít znovu, asi znovu přijde</a:t>
            </a:r>
          </a:p>
          <a:p>
            <a:pPr eaLnBrk="1" hangingPunct="1">
              <a:lnSpc>
                <a:spcPct val="90000"/>
              </a:lnSpc>
            </a:pPr>
            <a:r>
              <a:rPr lang="cs-CZ" sz="2400" dirty="0" smtClean="0"/>
              <a:t>Po krizi se vždy se vrátil zájem o informatiku, ale s podstatně jinými úkoly</a:t>
            </a:r>
          </a:p>
          <a:p>
            <a:pPr eaLnBrk="1" hangingPunct="1">
              <a:lnSpc>
                <a:spcPct val="90000"/>
              </a:lnSpc>
            </a:pPr>
            <a:r>
              <a:rPr lang="cs-CZ" sz="2400" dirty="0" smtClean="0"/>
              <a:t>O české informatiky je stále zájem, především o špičkové kodéry a návrháře, </a:t>
            </a:r>
            <a:r>
              <a:rPr lang="cs-CZ" sz="2400" dirty="0" err="1" smtClean="0"/>
              <a:t>kodóvací</a:t>
            </a:r>
            <a:r>
              <a:rPr lang="cs-CZ" sz="2400" dirty="0" smtClean="0"/>
              <a:t> manufaktury</a:t>
            </a:r>
          </a:p>
          <a:p>
            <a:pPr eaLnBrk="1" hangingPunct="1">
              <a:lnSpc>
                <a:spcPct val="90000"/>
              </a:lnSpc>
            </a:pPr>
            <a:r>
              <a:rPr lang="cs-CZ" sz="2400" dirty="0" smtClean="0"/>
              <a:t>Nově globalizace vývoje SW, hlavně v kódování</a:t>
            </a:r>
          </a:p>
          <a:p>
            <a:pPr eaLnBrk="1" hangingPunct="1">
              <a:lnSpc>
                <a:spcPct val="90000"/>
              </a:lnSpc>
            </a:pPr>
            <a:r>
              <a:rPr lang="cs-CZ" sz="2400" dirty="0" smtClean="0"/>
              <a:t>Není jasné, jak se projeví  krize v delším výhledu</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p>
            <a:fld id="{49C04891-3E42-486E-90D7-DCFB381146A5}" type="slidenum">
              <a:rPr lang="cs-CZ" smtClean="0"/>
              <a:pPr/>
              <a:t>138</a:t>
            </a:fld>
            <a:endParaRPr lang="cs-CZ" smtClean="0"/>
          </a:p>
        </p:txBody>
      </p:sp>
      <p:sp>
        <p:nvSpPr>
          <p:cNvPr id="99331" name="Rectangle 2"/>
          <p:cNvSpPr>
            <a:spLocks noGrp="1" noChangeArrowheads="1"/>
          </p:cNvSpPr>
          <p:nvPr>
            <p:ph type="title"/>
          </p:nvPr>
        </p:nvSpPr>
        <p:spPr/>
        <p:txBody>
          <a:bodyPr/>
          <a:lstStyle/>
          <a:p>
            <a:pPr eaLnBrk="1" hangingPunct="1"/>
            <a:r>
              <a:rPr lang="cs-CZ" sz="4000" smtClean="0"/>
              <a:t>Různé technologie dospějí za různou dobu</a:t>
            </a:r>
          </a:p>
        </p:txBody>
      </p:sp>
      <p:sp>
        <p:nvSpPr>
          <p:cNvPr id="99332"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800" dirty="0" err="1" smtClean="0"/>
              <a:t>Fast</a:t>
            </a:r>
            <a:r>
              <a:rPr lang="cs-CZ" sz="2800" dirty="0" smtClean="0"/>
              <a:t> Track 2-3 roky, př. SMS, instant </a:t>
            </a:r>
            <a:r>
              <a:rPr lang="cs-CZ" sz="2800" dirty="0" err="1" smtClean="0"/>
              <a:t>messaging</a:t>
            </a:r>
            <a:r>
              <a:rPr lang="cs-CZ" sz="2800" dirty="0" smtClean="0"/>
              <a:t>. </a:t>
            </a:r>
          </a:p>
          <a:p>
            <a:pPr lvl="1" eaLnBrk="1" hangingPunct="1">
              <a:lnSpc>
                <a:spcPct val="90000"/>
              </a:lnSpc>
            </a:pPr>
            <a:r>
              <a:rPr lang="cs-CZ" sz="2400" dirty="0" smtClean="0"/>
              <a:t>Podpora od velkých výrobců</a:t>
            </a:r>
          </a:p>
          <a:p>
            <a:pPr lvl="1" eaLnBrk="1" hangingPunct="1">
              <a:lnSpc>
                <a:spcPct val="90000"/>
              </a:lnSpc>
            </a:pPr>
            <a:r>
              <a:rPr lang="cs-CZ" sz="2400" dirty="0" smtClean="0"/>
              <a:t> užitečnost, jednoduchost použití, </a:t>
            </a:r>
          </a:p>
          <a:p>
            <a:pPr lvl="1" eaLnBrk="1" hangingPunct="1">
              <a:lnSpc>
                <a:spcPct val="90000"/>
              </a:lnSpc>
            </a:pPr>
            <a:r>
              <a:rPr lang="cs-CZ" sz="2400" dirty="0" smtClean="0"/>
              <a:t>relativní snadnost implementace a nasazení (využití existující Infrastruktury, poměrně malé potíže se smysluplným zadáním).</a:t>
            </a:r>
          </a:p>
          <a:p>
            <a:pPr eaLnBrk="1" hangingPunct="1">
              <a:lnSpc>
                <a:spcPct val="90000"/>
              </a:lnSpc>
            </a:pPr>
            <a:r>
              <a:rPr lang="cs-CZ" sz="2800" dirty="0" smtClean="0"/>
              <a:t>Standardní: 5-8 let</a:t>
            </a:r>
          </a:p>
          <a:p>
            <a:pPr eaLnBrk="1" hangingPunct="1">
              <a:lnSpc>
                <a:spcPct val="90000"/>
              </a:lnSpc>
            </a:pPr>
            <a:r>
              <a:rPr lang="cs-CZ" sz="2800" dirty="0" err="1" smtClean="0"/>
              <a:t>Long</a:t>
            </a:r>
            <a:r>
              <a:rPr lang="cs-CZ" sz="2800" dirty="0" smtClean="0"/>
              <a:t> fuse: až 20 let, i více vrcholů, nutnost nové infrastruktury: témata výzkumu, změna zákon, Příklady SOA, </a:t>
            </a:r>
            <a:r>
              <a:rPr lang="cs-CZ" sz="2800" dirty="0" err="1" smtClean="0"/>
              <a:t>Cloud</a:t>
            </a:r>
            <a:r>
              <a:rPr lang="cs-CZ" sz="2800" dirty="0" smtClean="0"/>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2"/>
          </p:nvPr>
        </p:nvSpPr>
        <p:spPr>
          <a:noFill/>
        </p:spPr>
        <p:txBody>
          <a:bodyPr/>
          <a:lstStyle/>
          <a:p>
            <a:fld id="{52FBE862-1D17-4632-8D7F-669138E41D9C}" type="slidenum">
              <a:rPr lang="cs-CZ" smtClean="0"/>
              <a:pPr/>
              <a:t>139</a:t>
            </a:fld>
            <a:endParaRPr lang="cs-CZ" smtClean="0"/>
          </a:p>
        </p:txBody>
      </p:sp>
      <p:sp>
        <p:nvSpPr>
          <p:cNvPr id="100355" name="Rectangle 2"/>
          <p:cNvSpPr>
            <a:spLocks noGrp="1" noChangeArrowheads="1"/>
          </p:cNvSpPr>
          <p:nvPr>
            <p:ph type="title" idx="4294967295"/>
          </p:nvPr>
        </p:nvSpPr>
        <p:spPr/>
        <p:txBody>
          <a:bodyPr/>
          <a:lstStyle/>
          <a:p>
            <a:pPr eaLnBrk="1" hangingPunct="1"/>
            <a:r>
              <a:rPr lang="cs-CZ" sz="4000" smtClean="0"/>
              <a:t>Průběh popularity technologií a systémů. Hype křivka</a:t>
            </a:r>
          </a:p>
        </p:txBody>
      </p:sp>
      <p:sp>
        <p:nvSpPr>
          <p:cNvPr id="100356" name="Rectangle 3"/>
          <p:cNvSpPr>
            <a:spLocks noGrp="1" noChangeArrowheads="1"/>
          </p:cNvSpPr>
          <p:nvPr>
            <p:ph type="body" idx="4294967295"/>
          </p:nvPr>
        </p:nvSpPr>
        <p:spPr/>
        <p:txBody>
          <a:bodyPr/>
          <a:lstStyle/>
          <a:p>
            <a:pPr marL="609600" indent="-609600" eaLnBrk="1" hangingPunct="1">
              <a:lnSpc>
                <a:spcPct val="90000"/>
              </a:lnSpc>
              <a:buFontTx/>
              <a:buAutoNum type="arabicPeriod"/>
            </a:pPr>
            <a:r>
              <a:rPr lang="cs-CZ" smtClean="0"/>
              <a:t>Velká stále rostoucí popularita, </a:t>
            </a:r>
            <a:r>
              <a:rPr lang="cs-CZ" b="1" smtClean="0"/>
              <a:t>líbánky</a:t>
            </a:r>
          </a:p>
          <a:p>
            <a:pPr marL="609600" indent="-609600" eaLnBrk="1" hangingPunct="1">
              <a:lnSpc>
                <a:spcPct val="90000"/>
              </a:lnSpc>
              <a:buFontTx/>
              <a:buAutoNum type="arabicPeriod"/>
            </a:pPr>
            <a:r>
              <a:rPr lang="cs-CZ" smtClean="0"/>
              <a:t>Stále bolestnější zjišťování mezí možností dané technologie a proto </a:t>
            </a:r>
            <a:r>
              <a:rPr lang="cs-CZ" b="1" smtClean="0"/>
              <a:t>desiluze</a:t>
            </a:r>
            <a:r>
              <a:rPr lang="cs-CZ" smtClean="0"/>
              <a:t> čili vystřízlivění a cosi jako kocovina.</a:t>
            </a:r>
          </a:p>
          <a:p>
            <a:pPr marL="609600" indent="-609600" eaLnBrk="1" hangingPunct="1">
              <a:lnSpc>
                <a:spcPct val="90000"/>
              </a:lnSpc>
              <a:buFontTx/>
              <a:buAutoNum type="arabicPeriod"/>
            </a:pPr>
            <a:r>
              <a:rPr lang="cs-CZ" b="1" smtClean="0"/>
              <a:t>Krize</a:t>
            </a:r>
            <a:r>
              <a:rPr lang="cs-CZ" smtClean="0"/>
              <a:t>, objevení či neobjevení hlavního užitku a optimálního využití</a:t>
            </a:r>
          </a:p>
          <a:p>
            <a:pPr marL="609600" indent="-609600" eaLnBrk="1" hangingPunct="1">
              <a:lnSpc>
                <a:spcPct val="90000"/>
              </a:lnSpc>
              <a:buFontTx/>
              <a:buAutoNum type="arabicPeriod"/>
            </a:pPr>
            <a:r>
              <a:rPr lang="cs-CZ" smtClean="0"/>
              <a:t>Rozvod, nebo soužití - plató těch, co to dokázali správně využít, </a:t>
            </a:r>
            <a:r>
              <a:rPr lang="cs-CZ" b="1" smtClean="0"/>
              <a:t>fáze dospělosti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p>
            <a:fld id="{805CB0DD-0C60-4853-B877-EC148F62F55F}" type="slidenum">
              <a:rPr lang="cs-CZ" smtClean="0"/>
              <a:pPr/>
              <a:t>14</a:t>
            </a:fld>
            <a:endParaRPr lang="cs-CZ" smtClean="0"/>
          </a:p>
        </p:txBody>
      </p:sp>
      <p:sp>
        <p:nvSpPr>
          <p:cNvPr id="25603" name="Rectangle 2"/>
          <p:cNvSpPr>
            <a:spLocks noGrp="1" noChangeArrowheads="1"/>
          </p:cNvSpPr>
          <p:nvPr>
            <p:ph type="ctrTitle"/>
          </p:nvPr>
        </p:nvSpPr>
        <p:spPr>
          <a:xfrm>
            <a:off x="392113" y="260350"/>
            <a:ext cx="8356600" cy="1905000"/>
          </a:xfrm>
        </p:spPr>
        <p:txBody>
          <a:bodyPr/>
          <a:lstStyle/>
          <a:p>
            <a:pPr eaLnBrk="1" hangingPunct="1"/>
            <a:r>
              <a:rPr lang="cs-CZ" smtClean="0"/>
              <a:t>Zaměření přednášky</a:t>
            </a:r>
            <a:br>
              <a:rPr lang="cs-CZ" smtClean="0"/>
            </a:br>
            <a:r>
              <a:rPr lang="cs-CZ" smtClean="0"/>
              <a:t>klíčová témata </a:t>
            </a:r>
          </a:p>
        </p:txBody>
      </p:sp>
      <p:sp>
        <p:nvSpPr>
          <p:cNvPr id="25604" name="Rectangle 3"/>
          <p:cNvSpPr>
            <a:spLocks noGrp="1" noChangeArrowheads="1"/>
          </p:cNvSpPr>
          <p:nvPr>
            <p:ph type="subTitle" idx="1"/>
          </p:nvPr>
        </p:nvSpPr>
        <p:spPr>
          <a:xfrm>
            <a:off x="250825" y="1989138"/>
            <a:ext cx="8642350" cy="4319587"/>
          </a:xfrm>
        </p:spPr>
        <p:txBody>
          <a:bodyPr/>
          <a:lstStyle/>
          <a:p>
            <a:pPr eaLnBrk="1" hangingPunct="1"/>
            <a:r>
              <a:rPr lang="cs-CZ" smtClean="0"/>
              <a:t>Počáteční etapy vývoje IS (jsou rozhodující, závisí na analýze a spolupráci s uživateli) a management projektů je úzkým místem ICT</a:t>
            </a:r>
          </a:p>
          <a:p>
            <a:pPr eaLnBrk="1" hangingPunct="1"/>
            <a:r>
              <a:rPr lang="cs-CZ" smtClean="0"/>
              <a:t>Poznatky diskutované v přednášce tvoří jádro SW inženýrství pro IS a nejen pro IS</a:t>
            </a:r>
          </a:p>
          <a:p>
            <a:pPr eaLnBrk="1" hangingPunct="1"/>
            <a:r>
              <a:rPr lang="cs-CZ" sz="2400" smtClean="0"/>
              <a:t>Tyto poznatky jsou často klíčem k profesnímu uplatnění i mimo oblast kódování, tj. ve vedoucích a jiných  velmi žádaných pozicích i mimo IT, které lze vykonávat do vysokého věku,  jsou prestižní i dobře placené a rozhodují do značné míry o úspěchu či neúspěchu softwarových projektů</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p:txBody>
          <a:bodyPr/>
          <a:lstStyle/>
          <a:p>
            <a:r>
              <a:rPr lang="cs-CZ" smtClean="0"/>
              <a:t>Příklady na hype křivce</a:t>
            </a:r>
          </a:p>
        </p:txBody>
      </p:sp>
      <p:sp>
        <p:nvSpPr>
          <p:cNvPr id="101379" name="Zástupný symbol pro obsah 2"/>
          <p:cNvSpPr>
            <a:spLocks noGrp="1"/>
          </p:cNvSpPr>
          <p:nvPr>
            <p:ph idx="1"/>
          </p:nvPr>
        </p:nvSpPr>
        <p:spPr/>
        <p:txBody>
          <a:bodyPr/>
          <a:lstStyle/>
          <a:p>
            <a:r>
              <a:rPr lang="cs-CZ" smtClean="0"/>
              <a:t>Etapy přijímání nové technologie</a:t>
            </a:r>
          </a:p>
          <a:p>
            <a:pPr lvl="1"/>
            <a:r>
              <a:rPr lang="cs-CZ" b="1" smtClean="0"/>
              <a:t>Objev</a:t>
            </a:r>
            <a:r>
              <a:rPr lang="cs-CZ" smtClean="0"/>
              <a:t> nového řešení</a:t>
            </a:r>
          </a:p>
          <a:p>
            <a:pPr lvl="1"/>
            <a:r>
              <a:rPr lang="cs-CZ" b="1" smtClean="0"/>
              <a:t>Líbánky</a:t>
            </a:r>
            <a:r>
              <a:rPr lang="cs-CZ" smtClean="0"/>
              <a:t>, nadšení, řeší zajímavé problémy</a:t>
            </a:r>
          </a:p>
          <a:p>
            <a:pPr lvl="1"/>
            <a:r>
              <a:rPr lang="cs-CZ" b="1" smtClean="0"/>
              <a:t>Vystřízlivění, </a:t>
            </a:r>
            <a:r>
              <a:rPr lang="cs-CZ" smtClean="0"/>
              <a:t>má to mouchy, na leccos se nehodí</a:t>
            </a:r>
          </a:p>
          <a:p>
            <a:pPr lvl="1"/>
            <a:r>
              <a:rPr lang="cs-CZ" b="1" smtClean="0"/>
              <a:t>Plató přijetí</a:t>
            </a:r>
            <a:r>
              <a:rPr lang="cs-CZ" smtClean="0"/>
              <a:t>, rutinní používání tam, kde se to hodí nebo postupná ztráta zájmu (rozvod).</a:t>
            </a:r>
          </a:p>
          <a:p>
            <a:endParaRPr lang="cs-CZ" smtClean="0"/>
          </a:p>
        </p:txBody>
      </p:sp>
      <p:sp>
        <p:nvSpPr>
          <p:cNvPr id="101380" name="Zástupný symbol pro číslo snímku 3"/>
          <p:cNvSpPr>
            <a:spLocks noGrp="1"/>
          </p:cNvSpPr>
          <p:nvPr>
            <p:ph type="sldNum" sz="quarter" idx="12"/>
          </p:nvPr>
        </p:nvSpPr>
        <p:spPr>
          <a:noFill/>
        </p:spPr>
        <p:txBody>
          <a:bodyPr/>
          <a:lstStyle/>
          <a:p>
            <a:fld id="{451504C5-7916-40D8-930E-F13A0734F421}" type="slidenum">
              <a:rPr lang="cs-CZ" smtClean="0"/>
              <a:pPr/>
              <a:t>140</a:t>
            </a:fld>
            <a:endParaRPr lang="cs-CZ"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F9E88745-221D-4BA3-B5E7-3F2388C08742}" type="slidenum">
              <a:rPr lang="cs-CZ" sz="1400"/>
              <a:pPr algn="r"/>
              <a:t>141</a:t>
            </a:fld>
            <a:endParaRPr lang="cs-CZ" sz="1400"/>
          </a:p>
        </p:txBody>
      </p:sp>
      <p:sp>
        <p:nvSpPr>
          <p:cNvPr id="102403" name="Rectangle 2"/>
          <p:cNvSpPr>
            <a:spLocks noGrp="1" noChangeArrowheads="1"/>
          </p:cNvSpPr>
          <p:nvPr>
            <p:ph type="title" idx="4294967295"/>
          </p:nvPr>
        </p:nvSpPr>
        <p:spPr/>
        <p:txBody>
          <a:bodyPr/>
          <a:lstStyle/>
          <a:p>
            <a:pPr eaLnBrk="1" hangingPunct="1"/>
            <a:r>
              <a:rPr lang="cs-CZ" sz="4000" smtClean="0"/>
              <a:t>Průběh popularity technologií a systémů. Hype křivka</a:t>
            </a:r>
          </a:p>
        </p:txBody>
      </p:sp>
      <p:sp>
        <p:nvSpPr>
          <p:cNvPr id="102404" name="Rectangle 3"/>
          <p:cNvSpPr>
            <a:spLocks noGrp="1" noChangeArrowheads="1"/>
          </p:cNvSpPr>
          <p:nvPr>
            <p:ph type="body" idx="4294967295"/>
          </p:nvPr>
        </p:nvSpPr>
        <p:spPr/>
        <p:txBody>
          <a:bodyPr/>
          <a:lstStyle/>
          <a:p>
            <a:pPr marL="609600" indent="-609600" eaLnBrk="1" hangingPunct="1">
              <a:lnSpc>
                <a:spcPct val="90000"/>
              </a:lnSpc>
              <a:buFontTx/>
              <a:buAutoNum type="arabicPeriod"/>
            </a:pPr>
            <a:r>
              <a:rPr lang="cs-CZ" smtClean="0"/>
              <a:t>Velká stále rostoucí popularita, </a:t>
            </a:r>
            <a:r>
              <a:rPr lang="cs-CZ" b="1" smtClean="0"/>
              <a:t>líbánky</a:t>
            </a:r>
          </a:p>
          <a:p>
            <a:pPr marL="609600" indent="-609600" eaLnBrk="1" hangingPunct="1">
              <a:lnSpc>
                <a:spcPct val="90000"/>
              </a:lnSpc>
              <a:buFontTx/>
              <a:buAutoNum type="arabicPeriod"/>
            </a:pPr>
            <a:r>
              <a:rPr lang="cs-CZ" smtClean="0"/>
              <a:t>Stále bolestnější zjišťování mezí možností dané technologie a proto </a:t>
            </a:r>
            <a:r>
              <a:rPr lang="cs-CZ" b="1" smtClean="0"/>
              <a:t>desiluze</a:t>
            </a:r>
            <a:r>
              <a:rPr lang="cs-CZ" smtClean="0"/>
              <a:t> čili vystřízlivění a cosi jako kocovina.</a:t>
            </a:r>
          </a:p>
          <a:p>
            <a:pPr marL="609600" indent="-609600" eaLnBrk="1" hangingPunct="1">
              <a:lnSpc>
                <a:spcPct val="90000"/>
              </a:lnSpc>
              <a:buFontTx/>
              <a:buAutoNum type="arabicPeriod"/>
            </a:pPr>
            <a:r>
              <a:rPr lang="cs-CZ" b="1" smtClean="0"/>
              <a:t>Krize</a:t>
            </a:r>
            <a:r>
              <a:rPr lang="cs-CZ" smtClean="0"/>
              <a:t>, objevení či neobjevení hlavního užitku a optimálního využití</a:t>
            </a:r>
          </a:p>
          <a:p>
            <a:pPr marL="609600" indent="-609600" eaLnBrk="1" hangingPunct="1">
              <a:lnSpc>
                <a:spcPct val="90000"/>
              </a:lnSpc>
              <a:buFontTx/>
              <a:buAutoNum type="arabicPeriod"/>
            </a:pPr>
            <a:r>
              <a:rPr lang="cs-CZ" smtClean="0"/>
              <a:t>Rozvod, nebo soužití - plató těch, co to dokázali správně využít, </a:t>
            </a:r>
            <a:r>
              <a:rPr lang="cs-CZ" b="1" smtClean="0"/>
              <a:t>fáze dospělosti</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p:spPr>
        <p:txBody>
          <a:bodyPr/>
          <a:lstStyle/>
          <a:p>
            <a:fld id="{9343301F-A6FD-4EEA-BF8B-A2BBBDF67C06}" type="slidenum">
              <a:rPr lang="cs-CZ" smtClean="0"/>
              <a:pPr/>
              <a:t>142</a:t>
            </a:fld>
            <a:endParaRPr lang="cs-CZ" smtClean="0"/>
          </a:p>
        </p:txBody>
      </p:sp>
      <p:pic>
        <p:nvPicPr>
          <p:cNvPr id="103427" name="Picture 2"/>
          <p:cNvPicPr>
            <a:picLocks noChangeAspect="1" noChangeArrowheads="1"/>
          </p:cNvPicPr>
          <p:nvPr/>
        </p:nvPicPr>
        <p:blipFill>
          <a:blip r:embed="rId2" cstate="print"/>
          <a:srcRect/>
          <a:stretch>
            <a:fillRect/>
          </a:stretch>
        </p:blipFill>
        <p:spPr bwMode="auto">
          <a:xfrm rot="-124202">
            <a:off x="395288" y="6350"/>
            <a:ext cx="8394700" cy="6810375"/>
          </a:xfrm>
          <a:prstGeom prst="rect">
            <a:avLst/>
          </a:prstGeom>
          <a:noFill/>
          <a:ln w="9525">
            <a:noFill/>
            <a:miter lim="800000"/>
            <a:headEnd/>
            <a:tailEnd/>
          </a:ln>
        </p:spPr>
      </p:pic>
      <p:sp>
        <p:nvSpPr>
          <p:cNvPr id="103428" name="Text Box 5"/>
          <p:cNvSpPr txBox="1">
            <a:spLocks noChangeArrowheads="1"/>
          </p:cNvSpPr>
          <p:nvPr/>
        </p:nvSpPr>
        <p:spPr bwMode="auto">
          <a:xfrm>
            <a:off x="2339975" y="6361113"/>
            <a:ext cx="4538663" cy="400050"/>
          </a:xfrm>
          <a:prstGeom prst="rect">
            <a:avLst/>
          </a:prstGeom>
          <a:noFill/>
          <a:ln w="9525">
            <a:noFill/>
            <a:miter lim="800000"/>
            <a:headEnd/>
            <a:tailEnd/>
          </a:ln>
        </p:spPr>
        <p:txBody>
          <a:bodyPr>
            <a:spAutoFit/>
          </a:bodyPr>
          <a:lstStyle/>
          <a:p>
            <a:pPr>
              <a:spcBef>
                <a:spcPct val="50000"/>
              </a:spcBef>
            </a:pPr>
            <a:r>
              <a:rPr lang="cs-CZ" sz="2000"/>
              <a:t>Český CW 8/2008, Gartner Group</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D705FBE5-5B68-405E-88E9-66F29CA8A6E0}" type="slidenum">
              <a:rPr lang="cs-CZ" smtClean="0"/>
              <a:pPr/>
              <a:t>143</a:t>
            </a:fld>
            <a:endParaRPr lang="cs-CZ" smtClean="0"/>
          </a:p>
        </p:txBody>
      </p:sp>
      <p:sp>
        <p:nvSpPr>
          <p:cNvPr id="1028" name="AutoShape 2" descr="https://ksint.ms.mff.cuni.cz/webmail/mailAttach/SCAN1359_001.jpg?part=0.1&amp;folder=%7Ekral%40ksi.ms.mff.cuni.cz%2FINBOX&amp;uid=30799&amp;disp=inlin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1029" name="AutoShape 3" descr="https://ksint.ms.mff.cuni.cz/webmail/mailAttach/SCAN1359_001.jpg?part=0.1&amp;folder=%7Ekral%40ksi.ms.mff.cuni.cz%2FINBOX&amp;uid=30799&amp;disp=inlin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1030" name="AutoShape 4" descr="https://ksint.ms.mff.cuni.cz/webmail/mailAttach/SCAN1359_001.jpg?part=0.1&amp;folder=%7Ekral%40ksi.ms.mff.cuni.cz%2FINBOX&amp;uid=30799&amp;disp=inlin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1031" name="AutoShape 5" descr="https://ksint.ms.mff.cuni.cz/webmail/mailAttach/SCAN1359_001.jpg?part=0.1&amp;folder=%7Ekral%40ksi.ms.mff.cuni.cz%2FINBOX&amp;uid=30799&amp;disp=inline"/>
          <p:cNvSpPr>
            <a:spLocks noChangeAspect="1" noChangeArrowheads="1"/>
          </p:cNvSpPr>
          <p:nvPr/>
        </p:nvSpPr>
        <p:spPr bwMode="auto">
          <a:xfrm>
            <a:off x="1152525" y="981075"/>
            <a:ext cx="6838950" cy="4895850"/>
          </a:xfrm>
          <a:prstGeom prst="rect">
            <a:avLst/>
          </a:prstGeom>
          <a:noFill/>
          <a:ln w="9525">
            <a:noFill/>
            <a:miter lim="800000"/>
            <a:headEnd/>
            <a:tailEnd/>
          </a:ln>
        </p:spPr>
        <p:txBody>
          <a:bodyPr/>
          <a:lstStyle/>
          <a:p>
            <a:endParaRPr lang="cs-CZ"/>
          </a:p>
        </p:txBody>
      </p:sp>
      <p:sp>
        <p:nvSpPr>
          <p:cNvPr id="1032" name="AutoShape 6" descr="https://ksint.ms.mff.cuni.cz/webmail/mailAttach/SCAN1359_001.jpg?part=0.1&amp;folder=%7Ekral%40ksi.ms.mff.cuni.cz%2FINBOX&amp;uid=30799&amp;disp=inline"/>
          <p:cNvSpPr>
            <a:spLocks noChangeAspect="1" noChangeArrowheads="1"/>
          </p:cNvSpPr>
          <p:nvPr/>
        </p:nvSpPr>
        <p:spPr bwMode="auto">
          <a:xfrm>
            <a:off x="1152525" y="981075"/>
            <a:ext cx="6838950" cy="4895850"/>
          </a:xfrm>
          <a:prstGeom prst="rect">
            <a:avLst/>
          </a:prstGeom>
          <a:noFill/>
          <a:ln w="9525">
            <a:noFill/>
            <a:miter lim="800000"/>
            <a:headEnd/>
            <a:tailEnd/>
          </a:ln>
        </p:spPr>
        <p:txBody>
          <a:bodyPr/>
          <a:lstStyle/>
          <a:p>
            <a:endParaRPr lang="cs-CZ"/>
          </a:p>
        </p:txBody>
      </p:sp>
      <p:graphicFrame>
        <p:nvGraphicFramePr>
          <p:cNvPr id="1026" name="Object 7"/>
          <p:cNvGraphicFramePr>
            <a:graphicFrameLocks noChangeAspect="1"/>
          </p:cNvGraphicFramePr>
          <p:nvPr/>
        </p:nvGraphicFramePr>
        <p:xfrm>
          <a:off x="539750" y="620713"/>
          <a:ext cx="8020050" cy="5667375"/>
        </p:xfrm>
        <a:graphic>
          <a:graphicData uri="http://schemas.openxmlformats.org/presentationml/2006/ole">
            <p:oleObj spid="_x0000_s1050" name="Acrobat Document" r:id="rId3" imgW="10685880" imgH="7558200" progId="AcroExch.Document.11">
              <p:embed/>
            </p:oleObj>
          </a:graphicData>
        </a:graphic>
      </p:graphicFrame>
      <p:sp>
        <p:nvSpPr>
          <p:cNvPr id="104456" name="Oval 8"/>
          <p:cNvSpPr>
            <a:spLocks noChangeArrowheads="1"/>
          </p:cNvSpPr>
          <p:nvPr/>
        </p:nvSpPr>
        <p:spPr bwMode="auto">
          <a:xfrm>
            <a:off x="6227763" y="3141663"/>
            <a:ext cx="503237" cy="431800"/>
          </a:xfrm>
          <a:prstGeom prst="ellipse">
            <a:avLst/>
          </a:prstGeom>
          <a:gradFill rotWithShape="1">
            <a:gsLst>
              <a:gs pos="0">
                <a:schemeClr val="accent1">
                  <a:alpha val="28000"/>
                </a:schemeClr>
              </a:gs>
              <a:gs pos="100000">
                <a:schemeClr val="accent1">
                  <a:gamma/>
                  <a:shade val="46275"/>
                  <a:invGamma/>
                  <a:alpha val="28000"/>
                </a:schemeClr>
              </a:gs>
            </a:gsLst>
            <a:lin ang="5400000" scaled="1"/>
          </a:gradFill>
          <a:ln w="9525">
            <a:solidFill>
              <a:srgbClr val="FF0000"/>
            </a:solidFill>
            <a:round/>
            <a:headEnd/>
            <a:tailEnd/>
          </a:ln>
          <a:effectLst/>
        </p:spPr>
        <p:txBody>
          <a:bodyPr wrap="none" anchor="ctr"/>
          <a:lstStyle/>
          <a:p>
            <a:pPr>
              <a:defRPr/>
            </a:pPr>
            <a:endParaRPr lang="cs-CZ"/>
          </a:p>
        </p:txBody>
      </p:sp>
      <p:sp>
        <p:nvSpPr>
          <p:cNvPr id="1034" name="Text Box 9"/>
          <p:cNvSpPr txBox="1">
            <a:spLocks noChangeArrowheads="1"/>
          </p:cNvSpPr>
          <p:nvPr/>
        </p:nvSpPr>
        <p:spPr bwMode="auto">
          <a:xfrm>
            <a:off x="6156325" y="4797425"/>
            <a:ext cx="2592388" cy="1062038"/>
          </a:xfrm>
          <a:prstGeom prst="rect">
            <a:avLst/>
          </a:prstGeom>
          <a:noFill/>
          <a:ln w="9525">
            <a:noFill/>
            <a:miter lim="800000"/>
            <a:headEnd/>
            <a:tailEnd/>
          </a:ln>
        </p:spPr>
        <p:txBody>
          <a:bodyPr>
            <a:spAutoFit/>
          </a:bodyPr>
          <a:lstStyle/>
          <a:p>
            <a:pPr>
              <a:spcBef>
                <a:spcPct val="50000"/>
              </a:spcBef>
            </a:pPr>
            <a:r>
              <a:rPr lang="cs-CZ"/>
              <a:t>Český CW 2009</a:t>
            </a:r>
          </a:p>
          <a:p>
            <a:pPr>
              <a:spcBef>
                <a:spcPct val="50000"/>
              </a:spcBef>
            </a:pPr>
            <a:r>
              <a:rPr lang="cs-CZ"/>
              <a:t>Převzato od Gartner Group</a:t>
            </a:r>
          </a:p>
        </p:txBody>
      </p:sp>
      <p:sp>
        <p:nvSpPr>
          <p:cNvPr id="1035" name="TextovéPole 9"/>
          <p:cNvSpPr txBox="1">
            <a:spLocks noChangeArrowheads="1"/>
          </p:cNvSpPr>
          <p:nvPr/>
        </p:nvSpPr>
        <p:spPr bwMode="auto">
          <a:xfrm>
            <a:off x="611188" y="333375"/>
            <a:ext cx="7632700" cy="368300"/>
          </a:xfrm>
          <a:prstGeom prst="rect">
            <a:avLst/>
          </a:prstGeom>
          <a:noFill/>
          <a:ln w="9525">
            <a:noFill/>
            <a:miter lim="800000"/>
            <a:headEnd/>
            <a:tailEnd/>
          </a:ln>
        </p:spPr>
        <p:txBody>
          <a:bodyPr>
            <a:spAutoFit/>
          </a:bodyPr>
          <a:lstStyle/>
          <a:p>
            <a:r>
              <a:rPr lang="cs-CZ"/>
              <a:t>SOA – servisně orintovaná architektura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additive="base">
                                        <p:cTn id="7" dur="500" fill="hold"/>
                                        <p:tgtEl>
                                          <p:spTgt spid="104456"/>
                                        </p:tgtEl>
                                        <p:attrNameLst>
                                          <p:attrName>ppt_x</p:attrName>
                                        </p:attrNameLst>
                                      </p:cBhvr>
                                      <p:tavLst>
                                        <p:tav tm="0">
                                          <p:val>
                                            <p:strVal val="#ppt_x"/>
                                          </p:val>
                                        </p:tav>
                                        <p:tav tm="100000">
                                          <p:val>
                                            <p:strVal val="#ppt_x"/>
                                          </p:val>
                                        </p:tav>
                                      </p:tavLst>
                                    </p:anim>
                                    <p:anim calcmode="lin" valueType="num">
                                      <p:cBhvr additive="base">
                                        <p:cTn id="8"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p:spPr>
        <p:txBody>
          <a:bodyPr/>
          <a:lstStyle/>
          <a:p>
            <a:fld id="{B99BE86C-0BDA-432F-969A-9D5A18436D9D}" type="slidenum">
              <a:rPr lang="cs-CZ" smtClean="0"/>
              <a:pPr/>
              <a:t>144</a:t>
            </a:fld>
            <a:endParaRPr lang="cs-CZ" smtClean="0"/>
          </a:p>
        </p:txBody>
      </p:sp>
      <p:sp>
        <p:nvSpPr>
          <p:cNvPr id="104451" name="Rectangle 2"/>
          <p:cNvSpPr>
            <a:spLocks noGrp="1" noChangeArrowheads="1"/>
          </p:cNvSpPr>
          <p:nvPr>
            <p:ph type="title"/>
          </p:nvPr>
        </p:nvSpPr>
        <p:spPr>
          <a:xfrm>
            <a:off x="457200" y="274638"/>
            <a:ext cx="8229600" cy="1354137"/>
          </a:xfrm>
        </p:spPr>
        <p:txBody>
          <a:bodyPr/>
          <a:lstStyle/>
          <a:p>
            <a:pPr eaLnBrk="1" hangingPunct="1"/>
            <a:r>
              <a:rPr lang="cs-CZ" sz="3600" smtClean="0"/>
              <a:t>Hodnocení informatiků včetně techniků zaměřených na informatické problémy</a:t>
            </a:r>
          </a:p>
        </p:txBody>
      </p:sp>
      <p:sp>
        <p:nvSpPr>
          <p:cNvPr id="104452" name="Rectangle 3"/>
          <p:cNvSpPr>
            <a:spLocks noGrp="1" noChangeArrowheads="1"/>
          </p:cNvSpPr>
          <p:nvPr>
            <p:ph type="body" idx="1"/>
          </p:nvPr>
        </p:nvSpPr>
        <p:spPr>
          <a:xfrm>
            <a:off x="685800" y="1981200"/>
            <a:ext cx="7924800" cy="4114800"/>
          </a:xfrm>
        </p:spPr>
        <p:txBody>
          <a:bodyPr/>
          <a:lstStyle/>
          <a:p>
            <a:pPr eaLnBrk="1" hangingPunct="1"/>
            <a:r>
              <a:rPr lang="cs-CZ" sz="2800" dirty="0" smtClean="0"/>
              <a:t>Rychle programují</a:t>
            </a:r>
          </a:p>
          <a:p>
            <a:pPr eaLnBrk="1" hangingPunct="1"/>
            <a:r>
              <a:rPr lang="cs-CZ" sz="2800" dirty="0" smtClean="0"/>
              <a:t>Nelze je pustit, alespoň zprvu, k uživatelům, jsou neochotní  spolupracovat s odborníky uživatelských domén a s uživateli vůbec</a:t>
            </a:r>
          </a:p>
          <a:p>
            <a:pPr eaLnBrk="1" hangingPunct="1"/>
            <a:r>
              <a:rPr lang="cs-CZ" sz="2800" dirty="0" smtClean="0"/>
              <a:t>Často nadměrně nafoukaní a neochotní </a:t>
            </a:r>
          </a:p>
          <a:p>
            <a:pPr eaLnBrk="1" hangingPunct="1"/>
            <a:r>
              <a:rPr lang="cs-CZ" sz="2800" dirty="0" smtClean="0"/>
              <a:t>Neochotní používat hotové a podřizovat svůj rozlet přejímání existujících programů</a:t>
            </a:r>
          </a:p>
          <a:p>
            <a:pPr eaLnBrk="1" hangingPunct="1">
              <a:buFontTx/>
              <a:buNone/>
            </a:pPr>
            <a:endParaRPr lang="cs-CZ" sz="28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zásady</a:t>
            </a:r>
            <a:endParaRPr lang="cs-CZ" dirty="0"/>
          </a:p>
        </p:txBody>
      </p:sp>
      <p:sp>
        <p:nvSpPr>
          <p:cNvPr id="3" name="Zástupný symbol pro obsah 2"/>
          <p:cNvSpPr>
            <a:spLocks noGrp="1"/>
          </p:cNvSpPr>
          <p:nvPr>
            <p:ph idx="1"/>
          </p:nvPr>
        </p:nvSpPr>
        <p:spPr/>
        <p:txBody>
          <a:bodyPr/>
          <a:lstStyle/>
          <a:p>
            <a:r>
              <a:rPr lang="cs-CZ" dirty="0" smtClean="0"/>
              <a:t>Práce ve dvou </a:t>
            </a:r>
          </a:p>
          <a:p>
            <a:pPr lvl="1"/>
            <a:r>
              <a:rPr lang="cs-CZ" dirty="0" smtClean="0"/>
              <a:t>Kontrola, oponentura</a:t>
            </a:r>
          </a:p>
          <a:p>
            <a:pPr lvl="1"/>
            <a:r>
              <a:rPr lang="cs-CZ" dirty="0" smtClean="0"/>
              <a:t>Dělba práce podle talentu</a:t>
            </a:r>
          </a:p>
          <a:p>
            <a:pPr lvl="1"/>
            <a:r>
              <a:rPr lang="cs-CZ" dirty="0" smtClean="0"/>
              <a:t>Především omezení ztrát souvisejících s možným odchodem</a:t>
            </a:r>
          </a:p>
          <a:p>
            <a:pPr lvl="1"/>
            <a:r>
              <a:rPr lang="cs-CZ" dirty="0" smtClean="0"/>
              <a:t>Předávání dovedností</a:t>
            </a:r>
          </a:p>
          <a:p>
            <a:r>
              <a:rPr lang="cs-CZ" dirty="0" smtClean="0"/>
              <a:t>Velmi často se zanedbává integrace uživatelů do týmu</a:t>
            </a:r>
          </a:p>
          <a:p>
            <a:pPr lvl="1"/>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145</a:t>
            </a:fld>
            <a:endParaRPr lang="cs-CZ"/>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p>
            <a:fld id="{7898C5A8-A8C6-4A32-B0A1-CDE03DAB4F7C}" type="slidenum">
              <a:rPr lang="cs-CZ" smtClean="0"/>
              <a:pPr/>
              <a:t>146</a:t>
            </a:fld>
            <a:endParaRPr lang="cs-CZ" smtClean="0"/>
          </a:p>
        </p:txBody>
      </p:sp>
      <p:sp>
        <p:nvSpPr>
          <p:cNvPr id="146435" name="Nadpis 1"/>
          <p:cNvSpPr>
            <a:spLocks noGrp="1"/>
          </p:cNvSpPr>
          <p:nvPr>
            <p:ph type="ctrTitle"/>
          </p:nvPr>
        </p:nvSpPr>
        <p:spPr/>
        <p:txBody>
          <a:bodyPr/>
          <a:lstStyle/>
          <a:p>
            <a:r>
              <a:rPr lang="cs-CZ" smtClean="0"/>
              <a:t>IS a legislativa</a:t>
            </a:r>
          </a:p>
        </p:txBody>
      </p:sp>
      <p:sp>
        <p:nvSpPr>
          <p:cNvPr id="146436" name="Podnadpis 2"/>
          <p:cNvSpPr>
            <a:spLocks noGrp="1"/>
          </p:cNvSpPr>
          <p:nvPr>
            <p:ph type="subTitle" idx="1"/>
          </p:nvPr>
        </p:nvSpPr>
        <p:spPr/>
        <p:txBody>
          <a:bodyPr/>
          <a:lstStyle/>
          <a:p>
            <a:r>
              <a:rPr lang="cs-CZ" smtClean="0"/>
              <a:t>Ochrana dat kontra přínos ochrany a ztráty ochrany</a:t>
            </a:r>
          </a:p>
        </p:txBody>
      </p:sp>
    </p:spTree>
    <p:extLst>
      <p:ext uri="{BB962C8B-B14F-4D97-AF65-F5344CB8AC3E}">
        <p14:creationId xmlns:p14="http://schemas.microsoft.com/office/powerpoint/2010/main" xmlns="" val="2182224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p:spPr>
        <p:txBody>
          <a:bodyPr/>
          <a:lstStyle/>
          <a:p>
            <a:fld id="{03C4C643-9F72-47FD-B878-F2105E2FEDB5}" type="slidenum">
              <a:rPr lang="cs-CZ" smtClean="0"/>
              <a:pPr/>
              <a:t>147</a:t>
            </a:fld>
            <a:endParaRPr lang="cs-CZ" smtClean="0"/>
          </a:p>
        </p:txBody>
      </p:sp>
      <p:sp>
        <p:nvSpPr>
          <p:cNvPr id="147459" name="Rectangle 2"/>
          <p:cNvSpPr>
            <a:spLocks noGrp="1" noChangeArrowheads="1"/>
          </p:cNvSpPr>
          <p:nvPr>
            <p:ph type="ctrTitle" idx="4294967295"/>
          </p:nvPr>
        </p:nvSpPr>
        <p:spPr>
          <a:xfrm>
            <a:off x="685800" y="981075"/>
            <a:ext cx="7772400" cy="3024188"/>
          </a:xfrm>
        </p:spPr>
        <p:txBody>
          <a:bodyPr/>
          <a:lstStyle/>
          <a:p>
            <a:r>
              <a:rPr lang="cs-CZ" sz="3600" smtClean="0"/>
              <a:t>IT a legislativa</a:t>
            </a:r>
            <a:br>
              <a:rPr lang="cs-CZ" sz="3600" smtClean="0"/>
            </a:br>
            <a:r>
              <a:rPr lang="cs-CZ" sz="3600" smtClean="0"/>
              <a:t>Př. problém ochrany osobních dat</a:t>
            </a:r>
          </a:p>
        </p:txBody>
      </p:sp>
      <p:sp>
        <p:nvSpPr>
          <p:cNvPr id="147460"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cs-CZ" smtClean="0">
                <a:solidFill>
                  <a:srgbClr val="898989"/>
                </a:solidFill>
              </a:rPr>
              <a:t>Jak se za cenu velkých ztrát a nežádoucích efektů dosáhne opaku deklarovaného cíle </a:t>
            </a:r>
          </a:p>
        </p:txBody>
      </p:sp>
    </p:spTree>
    <p:extLst>
      <p:ext uri="{BB962C8B-B14F-4D97-AF65-F5344CB8AC3E}">
        <p14:creationId xmlns:p14="http://schemas.microsoft.com/office/powerpoint/2010/main" xmlns="" val="369571733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p:spPr>
        <p:txBody>
          <a:bodyPr/>
          <a:lstStyle/>
          <a:p>
            <a:fld id="{E2D58A9E-501D-4B85-A524-C8989413C27C}" type="slidenum">
              <a:rPr lang="cs-CZ" smtClean="0"/>
              <a:pPr/>
              <a:t>148</a:t>
            </a:fld>
            <a:endParaRPr lang="cs-CZ" smtClean="0"/>
          </a:p>
        </p:txBody>
      </p:sp>
      <p:sp>
        <p:nvSpPr>
          <p:cNvPr id="148483" name="Rectangle 2"/>
          <p:cNvSpPr>
            <a:spLocks noGrp="1" noChangeArrowheads="1"/>
          </p:cNvSpPr>
          <p:nvPr>
            <p:ph type="title" idx="4294967295"/>
          </p:nvPr>
        </p:nvSpPr>
        <p:spPr>
          <a:xfrm>
            <a:off x="457200" y="274638"/>
            <a:ext cx="8229600" cy="1641475"/>
          </a:xfrm>
        </p:spPr>
        <p:txBody>
          <a:bodyPr/>
          <a:lstStyle/>
          <a:p>
            <a:r>
              <a:rPr lang="cs-CZ" sz="3600" smtClean="0"/>
              <a:t>Takzvaná ochrana osobních dat jako příklad ztráty kvality dat  a chybného řešení </a:t>
            </a:r>
          </a:p>
        </p:txBody>
      </p:sp>
      <p:sp>
        <p:nvSpPr>
          <p:cNvPr id="148484" name="Rectangle 3"/>
          <p:cNvSpPr>
            <a:spLocks noGrp="1" noChangeArrowheads="1"/>
          </p:cNvSpPr>
          <p:nvPr>
            <p:ph type="body" idx="4294967295"/>
          </p:nvPr>
        </p:nvSpPr>
        <p:spPr>
          <a:xfrm>
            <a:off x="457200" y="2133600"/>
            <a:ext cx="8507413" cy="4032250"/>
          </a:xfrm>
        </p:spPr>
        <p:txBody>
          <a:bodyPr/>
          <a:lstStyle/>
          <a:p>
            <a:pPr marL="609600" indent="-609600">
              <a:lnSpc>
                <a:spcPct val="90000"/>
              </a:lnSpc>
              <a:buFontTx/>
              <a:buAutoNum type="arabicPeriod"/>
            </a:pPr>
            <a:r>
              <a:rPr lang="cs-CZ" sz="2400" smtClean="0"/>
              <a:t>Pravidlo: Osobní data se smí shromažďovat, udržovat a používat jen k tomu účelu, ke kterému byla pořízena </a:t>
            </a:r>
          </a:p>
          <a:p>
            <a:pPr marL="609600" indent="-609600">
              <a:lnSpc>
                <a:spcPct val="90000"/>
              </a:lnSpc>
              <a:buFontTx/>
              <a:buAutoNum type="arabicPeriod"/>
            </a:pPr>
            <a:r>
              <a:rPr lang="cs-CZ" sz="2400" smtClean="0"/>
              <a:t>„Řešení“: Vymazat data, pokud není 1 splněno.</a:t>
            </a:r>
          </a:p>
          <a:p>
            <a:pPr marL="990600" lvl="1" indent="-533400">
              <a:lnSpc>
                <a:spcPct val="90000"/>
              </a:lnSpc>
              <a:buFontTx/>
              <a:buChar char="•"/>
            </a:pPr>
            <a:r>
              <a:rPr lang="cs-CZ" sz="2400" smtClean="0"/>
              <a:t>Příklad zrušení dat  o vydaných receptech</a:t>
            </a:r>
          </a:p>
          <a:p>
            <a:pPr marL="990600" lvl="1" indent="-533400">
              <a:lnSpc>
                <a:spcPct val="90000"/>
              </a:lnSpc>
              <a:buFontTx/>
              <a:buChar char="•"/>
            </a:pPr>
            <a:r>
              <a:rPr lang="cs-CZ" sz="2400" smtClean="0"/>
              <a:t>Ztrta kvality dat – dostupnosti dat</a:t>
            </a:r>
          </a:p>
          <a:p>
            <a:pPr marL="609600" indent="-609600">
              <a:lnSpc>
                <a:spcPct val="90000"/>
              </a:lnSpc>
              <a:buFontTx/>
              <a:buNone/>
            </a:pPr>
            <a:r>
              <a:rPr lang="cs-CZ" smtClean="0"/>
              <a:t>Výzva: Chrání to skutečně životní zájmy jednotlivých občanů? </a:t>
            </a:r>
          </a:p>
          <a:p>
            <a:pPr marL="609600" indent="-609600">
              <a:lnSpc>
                <a:spcPct val="90000"/>
              </a:lnSpc>
              <a:buFontTx/>
              <a:buNone/>
            </a:pPr>
            <a:r>
              <a:rPr lang="cs-CZ" smtClean="0"/>
              <a:t>Zamlčený předpoklad: Tím se podstaně zlepší ochrana osobních dat z hlediska občana</a:t>
            </a:r>
          </a:p>
        </p:txBody>
      </p:sp>
    </p:spTree>
    <p:extLst>
      <p:ext uri="{BB962C8B-B14F-4D97-AF65-F5344CB8AC3E}">
        <p14:creationId xmlns:p14="http://schemas.microsoft.com/office/powerpoint/2010/main" xmlns="" val="166938573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12"/>
          </p:nvPr>
        </p:nvSpPr>
        <p:spPr>
          <a:noFill/>
        </p:spPr>
        <p:txBody>
          <a:bodyPr/>
          <a:lstStyle/>
          <a:p>
            <a:fld id="{6E52175E-9C32-4FD0-829D-98DB98D4BA6A}" type="slidenum">
              <a:rPr lang="cs-CZ" smtClean="0"/>
              <a:pPr/>
              <a:t>149</a:t>
            </a:fld>
            <a:endParaRPr lang="cs-CZ" smtClean="0"/>
          </a:p>
        </p:txBody>
      </p:sp>
      <p:sp>
        <p:nvSpPr>
          <p:cNvPr id="2" name="Nadpis 1"/>
          <p:cNvSpPr>
            <a:spLocks noGrp="1"/>
          </p:cNvSpPr>
          <p:nvPr>
            <p:ph type="title" idx="4294967295"/>
          </p:nvPr>
        </p:nvSpPr>
        <p:spPr/>
        <p:txBody>
          <a:bodyPr>
            <a:normAutofit fontScale="90000"/>
          </a:bodyPr>
          <a:lstStyle/>
          <a:p>
            <a:pPr eaLnBrk="1" hangingPunct="1">
              <a:defRPr/>
            </a:pPr>
            <a:r>
              <a:rPr lang="en-US" sz="4000" smtClean="0"/>
              <a:t>Main failure of public information systems </a:t>
            </a:r>
          </a:p>
        </p:txBody>
      </p:sp>
      <p:sp>
        <p:nvSpPr>
          <p:cNvPr id="3" name="Zástupný symbol pro obsah 2"/>
          <p:cNvSpPr>
            <a:spLocks noGrp="1"/>
          </p:cNvSpPr>
          <p:nvPr>
            <p:ph idx="4294967295"/>
          </p:nvPr>
        </p:nvSpPr>
        <p:spPr>
          <a:xfrm>
            <a:off x="323850" y="1700213"/>
            <a:ext cx="8229600" cy="4321175"/>
          </a:xfrm>
        </p:spPr>
        <p:txBody>
          <a:bodyPr/>
          <a:lstStyle/>
          <a:p>
            <a:pPr algn="ctr" eaLnBrk="1" hangingPunct="1">
              <a:buFontTx/>
              <a:buNone/>
            </a:pPr>
            <a:r>
              <a:rPr lang="en-US" sz="2400" smtClean="0"/>
              <a:t>Should provide crucial services, e.g. access to any important publishable information, and assure personal data security and </a:t>
            </a:r>
            <a:r>
              <a:rPr lang="en-US" sz="2400" b="1" i="1" smtClean="0"/>
              <a:t>also</a:t>
            </a:r>
            <a:r>
              <a:rPr lang="en-US" sz="2400" smtClean="0"/>
              <a:t> other basic human rights</a:t>
            </a:r>
          </a:p>
          <a:p>
            <a:pPr algn="ctr" eaLnBrk="1" hangingPunct="1">
              <a:buFontTx/>
              <a:buNone/>
            </a:pPr>
            <a:r>
              <a:rPr lang="en-US" sz="2400" smtClean="0"/>
              <a:t> </a:t>
            </a:r>
          </a:p>
          <a:p>
            <a:pPr algn="ctr" eaLnBrk="1" hangingPunct="1">
              <a:buFontTx/>
              <a:buNone/>
            </a:pPr>
            <a:r>
              <a:rPr lang="cs-CZ" sz="2400" smtClean="0"/>
              <a:t>The systems</a:t>
            </a:r>
            <a:r>
              <a:rPr lang="en-US" sz="2400" smtClean="0"/>
              <a:t>, however, provide</a:t>
            </a:r>
          </a:p>
          <a:p>
            <a:pPr algn="ctr" eaLnBrk="1" hangingPunct="1">
              <a:buFontTx/>
              <a:buNone/>
            </a:pPr>
            <a:r>
              <a:rPr lang="en-US" sz="2400" smtClean="0"/>
              <a:t>neither personal data security </a:t>
            </a:r>
            <a:r>
              <a:rPr lang="cs-CZ" sz="2400" smtClean="0"/>
              <a:t>, neither access to publishable info</a:t>
            </a:r>
            <a:endParaRPr lang="en-US" sz="2400" smtClean="0"/>
          </a:p>
          <a:p>
            <a:pPr algn="ctr" eaLnBrk="1" hangingPunct="1">
              <a:buFontTx/>
              <a:buNone/>
            </a:pPr>
            <a:r>
              <a:rPr lang="en-US" sz="2400" smtClean="0"/>
              <a:t>nor  the quality of crucial services </a:t>
            </a:r>
          </a:p>
          <a:p>
            <a:pPr algn="ctr" eaLnBrk="1" hangingPunct="1">
              <a:buFontTx/>
              <a:buNone/>
            </a:pPr>
            <a:r>
              <a:rPr lang="en-US" sz="2400" smtClean="0"/>
              <a:t>Moreover, it threatens some human rights  </a:t>
            </a:r>
          </a:p>
        </p:txBody>
      </p:sp>
    </p:spTree>
    <p:extLst>
      <p:ext uri="{BB962C8B-B14F-4D97-AF65-F5344CB8AC3E}">
        <p14:creationId xmlns:p14="http://schemas.microsoft.com/office/powerpoint/2010/main" xmlns="" val="2826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96DF2DBE-E426-477F-82F4-B71671B13DE2}" type="slidenum">
              <a:rPr lang="cs-CZ" smtClean="0"/>
              <a:pPr/>
              <a:t>15</a:t>
            </a:fld>
            <a:endParaRPr lang="cs-CZ" smtClean="0"/>
          </a:p>
        </p:txBody>
      </p:sp>
      <p:sp>
        <p:nvSpPr>
          <p:cNvPr id="6147" name="Nadpis 1"/>
          <p:cNvSpPr>
            <a:spLocks noGrp="1"/>
          </p:cNvSpPr>
          <p:nvPr>
            <p:ph type="title"/>
          </p:nvPr>
        </p:nvSpPr>
        <p:spPr>
          <a:xfrm>
            <a:off x="250825" y="274638"/>
            <a:ext cx="8642350" cy="1143000"/>
          </a:xfrm>
        </p:spPr>
        <p:txBody>
          <a:bodyPr/>
          <a:lstStyle/>
          <a:p>
            <a:r>
              <a:rPr lang="cs-CZ" sz="4000" smtClean="0"/>
              <a:t>Malé a střední podniky                small to medium enterprises, SME</a:t>
            </a:r>
          </a:p>
        </p:txBody>
      </p:sp>
      <p:sp>
        <p:nvSpPr>
          <p:cNvPr id="6148" name="Zástupný symbol pro obsah 2"/>
          <p:cNvSpPr>
            <a:spLocks noGrp="1"/>
          </p:cNvSpPr>
          <p:nvPr>
            <p:ph idx="1"/>
          </p:nvPr>
        </p:nvSpPr>
        <p:spPr>
          <a:xfrm>
            <a:off x="457200" y="1989138"/>
            <a:ext cx="8229600" cy="4464050"/>
          </a:xfrm>
        </p:spPr>
        <p:txBody>
          <a:bodyPr/>
          <a:lstStyle/>
          <a:p>
            <a:r>
              <a:rPr lang="cs-CZ" dirty="0" smtClean="0"/>
              <a:t>Malé podniky do 20 zaměstnanců</a:t>
            </a:r>
          </a:p>
          <a:p>
            <a:r>
              <a:rPr lang="cs-CZ" dirty="0" smtClean="0"/>
              <a:t>Střední podniky do cca 200 zaměstnanců</a:t>
            </a:r>
          </a:p>
          <a:p>
            <a:r>
              <a:rPr lang="cs-CZ" dirty="0" smtClean="0"/>
              <a:t>SW firmy považované za SME mají tendenci být menší než v jiných oborech</a:t>
            </a:r>
          </a:p>
          <a:p>
            <a:r>
              <a:rPr lang="cs-CZ" dirty="0" smtClean="0"/>
              <a:t>V ČR pracuje v malých a středních firmách 80% </a:t>
            </a:r>
            <a:r>
              <a:rPr lang="cs-CZ" dirty="0" err="1" smtClean="0"/>
              <a:t>ajťáků</a:t>
            </a:r>
            <a:r>
              <a:rPr lang="cs-CZ" dirty="0" smtClean="0"/>
              <a:t> (průzkum ČSÚ prosinec 2013)</a:t>
            </a:r>
          </a:p>
          <a:p>
            <a:r>
              <a:rPr lang="cs-CZ" dirty="0" smtClean="0"/>
              <a:t>Jádrem této přednášky bude budování IS pro SME menšími SW firmami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p>
            <a:fld id="{153EE890-0197-4D8B-B7E8-B3431E3EAA13}" type="slidenum">
              <a:rPr lang="cs-CZ" smtClean="0"/>
              <a:pPr/>
              <a:t>150</a:t>
            </a:fld>
            <a:endParaRPr lang="cs-CZ" smtClean="0"/>
          </a:p>
        </p:txBody>
      </p:sp>
      <p:sp>
        <p:nvSpPr>
          <p:cNvPr id="150531" name="Nadpis 1"/>
          <p:cNvSpPr>
            <a:spLocks noGrp="1"/>
          </p:cNvSpPr>
          <p:nvPr>
            <p:ph type="title" idx="4294967295"/>
          </p:nvPr>
        </p:nvSpPr>
        <p:spPr/>
        <p:txBody>
          <a:bodyPr/>
          <a:lstStyle/>
          <a:p>
            <a:pPr eaLnBrk="1" hangingPunct="1"/>
            <a:r>
              <a:rPr lang="en-US" smtClean="0"/>
              <a:t>Brute data security rules       implied by laws</a:t>
            </a:r>
            <a:r>
              <a:rPr lang="cs-CZ" smtClean="0"/>
              <a:t> </a:t>
            </a:r>
          </a:p>
        </p:txBody>
      </p:sp>
      <p:sp>
        <p:nvSpPr>
          <p:cNvPr id="3" name="Zástupný symbol pro obsah 2"/>
          <p:cNvSpPr>
            <a:spLocks noGrp="1"/>
          </p:cNvSpPr>
          <p:nvPr>
            <p:ph idx="4294967295"/>
          </p:nvPr>
        </p:nvSpPr>
        <p:spPr>
          <a:xfrm>
            <a:off x="457200" y="1557338"/>
            <a:ext cx="8229600" cy="4568825"/>
          </a:xfrm>
        </p:spPr>
        <p:txBody>
          <a:bodyPr>
            <a:normAutofit lnSpcReduction="10000"/>
          </a:bodyPr>
          <a:lstStyle/>
          <a:p>
            <a:pPr marL="514350" indent="-514350" eaLnBrk="1" hangingPunct="1">
              <a:buFont typeface="Calibri" pitchFamily="34" charset="0"/>
              <a:buAutoNum type="arabicPeriod"/>
              <a:defRPr/>
            </a:pPr>
            <a:r>
              <a:rPr lang="en-US" smtClean="0"/>
              <a:t>Personal data can be collected and  used for the purposes only they were created </a:t>
            </a:r>
          </a:p>
          <a:p>
            <a:pPr marL="514350" indent="-514350" eaLnBrk="1" hangingPunct="1">
              <a:buFont typeface="Calibri" pitchFamily="34" charset="0"/>
              <a:buAutoNum type="arabicPeriod"/>
              <a:defRPr/>
            </a:pPr>
            <a:r>
              <a:rPr lang="en-US" smtClean="0"/>
              <a:t>Any information computed from sensitive (personal) data must be treated as sensitive. </a:t>
            </a:r>
          </a:p>
          <a:p>
            <a:pPr marL="971550" lvl="1" indent="-514350" eaLnBrk="1" hangingPunct="1">
              <a:defRPr/>
            </a:pPr>
            <a:r>
              <a:rPr lang="en-US" smtClean="0"/>
              <a:t>Such information is not open irrespective of its content that could/should be open </a:t>
            </a:r>
          </a:p>
          <a:p>
            <a:pPr marL="514350" indent="-514350" eaLnBrk="1" hangingPunct="1">
              <a:buFont typeface="Calibri" pitchFamily="34" charset="0"/>
              <a:buAutoNum type="arabicPeriod"/>
              <a:defRPr/>
            </a:pPr>
            <a:r>
              <a:rPr lang="en-US" smtClean="0"/>
              <a:t>Any collection of personal data not satisfying previous points must be erased</a:t>
            </a:r>
          </a:p>
        </p:txBody>
      </p:sp>
    </p:spTree>
    <p:extLst>
      <p:ext uri="{BB962C8B-B14F-4D97-AF65-F5344CB8AC3E}">
        <p14:creationId xmlns:p14="http://schemas.microsoft.com/office/powerpoint/2010/main" xmlns="" val="342561616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12"/>
          </p:nvPr>
        </p:nvSpPr>
        <p:spPr>
          <a:noFill/>
        </p:spPr>
        <p:txBody>
          <a:bodyPr/>
          <a:lstStyle/>
          <a:p>
            <a:fld id="{0BF0FB28-DC67-45AD-8619-9BEE03040697}" type="slidenum">
              <a:rPr lang="cs-CZ" smtClean="0"/>
              <a:pPr/>
              <a:t>151</a:t>
            </a:fld>
            <a:endParaRPr lang="cs-CZ" smtClean="0"/>
          </a:p>
        </p:txBody>
      </p:sp>
      <p:sp>
        <p:nvSpPr>
          <p:cNvPr id="151555" name="Nadpis 1"/>
          <p:cNvSpPr>
            <a:spLocks noGrp="1"/>
          </p:cNvSpPr>
          <p:nvPr>
            <p:ph type="title" idx="4294967295"/>
          </p:nvPr>
        </p:nvSpPr>
        <p:spPr/>
        <p:txBody>
          <a:bodyPr/>
          <a:lstStyle/>
          <a:p>
            <a:pPr eaLnBrk="1" hangingPunct="1"/>
            <a:r>
              <a:rPr lang="cs-CZ" smtClean="0"/>
              <a:t>Limits of </a:t>
            </a:r>
            <a:r>
              <a:rPr lang="en-US" smtClean="0"/>
              <a:t>brute rules </a:t>
            </a:r>
          </a:p>
        </p:txBody>
      </p:sp>
      <p:sp>
        <p:nvSpPr>
          <p:cNvPr id="3" name="Zástupný symbol pro obsah 2"/>
          <p:cNvSpPr>
            <a:spLocks noGrp="1"/>
          </p:cNvSpPr>
          <p:nvPr>
            <p:ph idx="4294967295"/>
          </p:nvPr>
        </p:nvSpPr>
        <p:spPr/>
        <p:txBody>
          <a:bodyPr>
            <a:normAutofit lnSpcReduction="10000"/>
          </a:bodyPr>
          <a:lstStyle/>
          <a:p>
            <a:pPr eaLnBrk="1" hangingPunct="1">
              <a:lnSpc>
                <a:spcPct val="80000"/>
              </a:lnSpc>
              <a:defRPr/>
            </a:pPr>
            <a:r>
              <a:rPr lang="en-US" sz="3000" smtClean="0"/>
              <a:t>Reasons for the rules</a:t>
            </a:r>
          </a:p>
          <a:p>
            <a:pPr lvl="1" eaLnBrk="1" hangingPunct="1">
              <a:lnSpc>
                <a:spcPct val="80000"/>
              </a:lnSpc>
              <a:defRPr/>
            </a:pPr>
            <a:r>
              <a:rPr lang="cs-CZ" sz="2600" smtClean="0"/>
              <a:t>(Mis)i</a:t>
            </a:r>
            <a:r>
              <a:rPr lang="en-US" sz="2600" smtClean="0"/>
              <a:t>nterpretation of Universal Declaration of Human Rights</a:t>
            </a:r>
          </a:p>
          <a:p>
            <a:pPr lvl="1" eaLnBrk="1" hangingPunct="1">
              <a:lnSpc>
                <a:spcPct val="80000"/>
              </a:lnSpc>
              <a:defRPr/>
            </a:pPr>
            <a:r>
              <a:rPr lang="en-US" sz="2600" smtClean="0"/>
              <a:t>Prejudices of public especially the Big Brother</a:t>
            </a:r>
            <a:r>
              <a:rPr lang="cs-CZ" sz="2600" smtClean="0"/>
              <a:t> hysteria</a:t>
            </a:r>
          </a:p>
          <a:p>
            <a:pPr lvl="2" eaLnBrk="1" hangingPunct="1">
              <a:lnSpc>
                <a:spcPct val="80000"/>
              </a:lnSpc>
              <a:buFont typeface="Arial" charset="0"/>
              <a:buChar char="–"/>
              <a:defRPr/>
            </a:pPr>
            <a:r>
              <a:rPr lang="en-US" sz="2200" smtClean="0"/>
              <a:t>State has too much information on me</a:t>
            </a:r>
          </a:p>
          <a:p>
            <a:pPr lvl="1" eaLnBrk="1" hangingPunct="1">
              <a:lnSpc>
                <a:spcPct val="80000"/>
              </a:lnSpc>
              <a:defRPr/>
            </a:pPr>
            <a:r>
              <a:rPr lang="en-US" sz="2600" smtClean="0"/>
              <a:t>Lobby interests</a:t>
            </a:r>
          </a:p>
          <a:p>
            <a:pPr eaLnBrk="1" hangingPunct="1">
              <a:lnSpc>
                <a:spcPct val="80000"/>
              </a:lnSpc>
              <a:defRPr/>
            </a:pPr>
            <a:r>
              <a:rPr lang="en-US" sz="3000" smtClean="0"/>
              <a:t>Undesirable effects of the rules</a:t>
            </a:r>
          </a:p>
          <a:p>
            <a:pPr lvl="1" eaLnBrk="1" hangingPunct="1">
              <a:lnSpc>
                <a:spcPct val="80000"/>
              </a:lnSpc>
              <a:defRPr/>
            </a:pPr>
            <a:r>
              <a:rPr lang="en-US" sz="2600" smtClean="0"/>
              <a:t>The rules </a:t>
            </a:r>
            <a:r>
              <a:rPr lang="cs-CZ" sz="2600" smtClean="0"/>
              <a:t>to some degree protect</a:t>
            </a:r>
            <a:r>
              <a:rPr lang="en-US" sz="2600" smtClean="0"/>
              <a:t> some rights but threaten others </a:t>
            </a:r>
          </a:p>
          <a:p>
            <a:pPr lvl="1" eaLnBrk="1" hangingPunct="1">
              <a:lnSpc>
                <a:spcPct val="80000"/>
              </a:lnSpc>
              <a:defRPr/>
            </a:pPr>
            <a:r>
              <a:rPr lang="en-US" sz="2600" smtClean="0"/>
              <a:t>They increase the threats of  Big Godfathers</a:t>
            </a:r>
          </a:p>
          <a:p>
            <a:pPr lvl="1" eaLnBrk="1" hangingPunct="1">
              <a:lnSpc>
                <a:spcPct val="80000"/>
              </a:lnSpc>
              <a:defRPr/>
            </a:pPr>
            <a:r>
              <a:rPr lang="cs-CZ" sz="2600" smtClean="0"/>
              <a:t>They</a:t>
            </a:r>
            <a:r>
              <a:rPr lang="en-US" sz="2600" smtClean="0"/>
              <a:t> in principle cannot assure personal data security </a:t>
            </a:r>
          </a:p>
        </p:txBody>
      </p:sp>
    </p:spTree>
    <p:extLst>
      <p:ext uri="{BB962C8B-B14F-4D97-AF65-F5344CB8AC3E}">
        <p14:creationId xmlns:p14="http://schemas.microsoft.com/office/powerpoint/2010/main" xmlns="" val="339018376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p:spPr>
        <p:txBody>
          <a:bodyPr/>
          <a:lstStyle/>
          <a:p>
            <a:fld id="{B243DE4A-79B4-4A88-A768-145B9BE6ADD6}" type="slidenum">
              <a:rPr lang="cs-CZ" smtClean="0"/>
              <a:pPr/>
              <a:t>152</a:t>
            </a:fld>
            <a:endParaRPr lang="cs-CZ" smtClean="0"/>
          </a:p>
        </p:txBody>
      </p:sp>
      <p:sp>
        <p:nvSpPr>
          <p:cNvPr id="2" name="Nadpis 1"/>
          <p:cNvSpPr>
            <a:spLocks noGrp="1"/>
          </p:cNvSpPr>
          <p:nvPr>
            <p:ph type="title" idx="4294967295"/>
          </p:nvPr>
        </p:nvSpPr>
        <p:spPr>
          <a:xfrm>
            <a:off x="179388" y="274638"/>
            <a:ext cx="8785225" cy="1282700"/>
          </a:xfrm>
        </p:spPr>
        <p:txBody>
          <a:bodyPr>
            <a:normAutofit fontScale="90000"/>
          </a:bodyPr>
          <a:lstStyle/>
          <a:p>
            <a:pPr eaLnBrk="1" hangingPunct="1">
              <a:defRPr/>
            </a:pPr>
            <a:r>
              <a:rPr lang="en-US" sz="4000" smtClean="0"/>
              <a:t>Brute rules in action 1</a:t>
            </a:r>
            <a:br>
              <a:rPr lang="en-US" sz="4000" smtClean="0"/>
            </a:br>
            <a:r>
              <a:rPr lang="en-US" sz="2500" smtClean="0"/>
              <a:t>System for the p</a:t>
            </a:r>
            <a:r>
              <a:rPr lang="en-US" sz="2800" smtClean="0"/>
              <a:t>revention of the production of the narcotic Pervitin</a:t>
            </a:r>
          </a:p>
        </p:txBody>
      </p:sp>
      <p:sp>
        <p:nvSpPr>
          <p:cNvPr id="152580" name="Zástupný symbol pro obsah 2"/>
          <p:cNvSpPr>
            <a:spLocks noGrp="1"/>
          </p:cNvSpPr>
          <p:nvPr>
            <p:ph idx="4294967295"/>
          </p:nvPr>
        </p:nvSpPr>
        <p:spPr>
          <a:xfrm>
            <a:off x="323850" y="1773238"/>
            <a:ext cx="8496300" cy="4352925"/>
          </a:xfrm>
        </p:spPr>
        <p:txBody>
          <a:bodyPr/>
          <a:lstStyle/>
          <a:p>
            <a:pPr eaLnBrk="1" hangingPunct="1">
              <a:lnSpc>
                <a:spcPct val="80000"/>
              </a:lnSpc>
            </a:pPr>
            <a:r>
              <a:rPr lang="en-US" sz="3800" smtClean="0"/>
              <a:t>Principle</a:t>
            </a:r>
            <a:r>
              <a:rPr lang="en-US" sz="3000" smtClean="0"/>
              <a:t>:</a:t>
            </a:r>
            <a:r>
              <a:rPr lang="en-US" sz="2200" smtClean="0"/>
              <a:t> </a:t>
            </a:r>
          </a:p>
          <a:p>
            <a:pPr eaLnBrk="1" hangingPunct="1">
              <a:lnSpc>
                <a:spcPct val="80000"/>
              </a:lnSpc>
            </a:pPr>
            <a:r>
              <a:rPr lang="en-US" sz="3300" smtClean="0"/>
              <a:t>On line control of the cases, when </a:t>
            </a:r>
            <a:r>
              <a:rPr lang="cs-CZ" sz="3300" smtClean="0"/>
              <a:t>anyone </a:t>
            </a:r>
            <a:r>
              <a:rPr lang="en-US" sz="3300" smtClean="0"/>
              <a:t>has purchased too many drugs containing pseudoefedrin (needed for the production of  the narcotic Pervitin) lately all over the Czech Republic</a:t>
            </a:r>
          </a:p>
          <a:p>
            <a:pPr lvl="1" eaLnBrk="1" hangingPunct="1">
              <a:lnSpc>
                <a:spcPct val="80000"/>
              </a:lnSpc>
            </a:pPr>
            <a:r>
              <a:rPr lang="en-US" sz="2500" smtClean="0"/>
              <a:t>Personal  ID‘s had  to be used in a database of all drug purchases</a:t>
            </a:r>
            <a:r>
              <a:rPr lang="cs-CZ" sz="2100" smtClean="0"/>
              <a:t>. The data disclose health information.</a:t>
            </a:r>
            <a:endParaRPr lang="en-US" sz="2100" smtClean="0"/>
          </a:p>
        </p:txBody>
      </p:sp>
    </p:spTree>
    <p:extLst>
      <p:ext uri="{BB962C8B-B14F-4D97-AF65-F5344CB8AC3E}">
        <p14:creationId xmlns:p14="http://schemas.microsoft.com/office/powerpoint/2010/main" xmlns="" val="85852915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12"/>
          </p:nvPr>
        </p:nvSpPr>
        <p:spPr>
          <a:noFill/>
        </p:spPr>
        <p:txBody>
          <a:bodyPr/>
          <a:lstStyle/>
          <a:p>
            <a:fld id="{D0DEA74A-8919-4DFE-9421-E32A0FF617D7}" type="slidenum">
              <a:rPr lang="cs-CZ" smtClean="0"/>
              <a:pPr/>
              <a:t>153</a:t>
            </a:fld>
            <a:endParaRPr lang="cs-CZ" smtClean="0"/>
          </a:p>
        </p:txBody>
      </p:sp>
      <p:sp>
        <p:nvSpPr>
          <p:cNvPr id="2" name="Nadpis 1"/>
          <p:cNvSpPr>
            <a:spLocks noGrp="1"/>
          </p:cNvSpPr>
          <p:nvPr>
            <p:ph type="title" idx="4294967295"/>
          </p:nvPr>
        </p:nvSpPr>
        <p:spPr>
          <a:xfrm>
            <a:off x="179388" y="274638"/>
            <a:ext cx="8785225" cy="1282700"/>
          </a:xfrm>
        </p:spPr>
        <p:txBody>
          <a:bodyPr>
            <a:normAutofit fontScale="90000"/>
          </a:bodyPr>
          <a:lstStyle/>
          <a:p>
            <a:pPr eaLnBrk="1" hangingPunct="1">
              <a:defRPr/>
            </a:pPr>
            <a:r>
              <a:rPr lang="en-US" sz="4000" smtClean="0"/>
              <a:t>Brute rules in action 2</a:t>
            </a:r>
            <a:br>
              <a:rPr lang="en-US" sz="4000" smtClean="0"/>
            </a:br>
            <a:r>
              <a:rPr lang="en-US" sz="2500" smtClean="0"/>
              <a:t>System for the p</a:t>
            </a:r>
            <a:r>
              <a:rPr lang="en-US" sz="2800" smtClean="0"/>
              <a:t>revention of the production of the narcotic Pervitin</a:t>
            </a:r>
          </a:p>
        </p:txBody>
      </p:sp>
      <p:sp>
        <p:nvSpPr>
          <p:cNvPr id="3" name="Zástupný symbol pro obsah 2"/>
          <p:cNvSpPr>
            <a:spLocks noGrp="1"/>
          </p:cNvSpPr>
          <p:nvPr>
            <p:ph idx="4294967295"/>
          </p:nvPr>
        </p:nvSpPr>
        <p:spPr>
          <a:xfrm>
            <a:off x="323850" y="1773238"/>
            <a:ext cx="8496300" cy="4352925"/>
          </a:xfrm>
        </p:spPr>
        <p:txBody>
          <a:bodyPr>
            <a:normAutofit lnSpcReduction="10000"/>
          </a:bodyPr>
          <a:lstStyle/>
          <a:p>
            <a:pPr eaLnBrk="1" hangingPunct="1">
              <a:lnSpc>
                <a:spcPct val="80000"/>
              </a:lnSpc>
              <a:defRPr/>
            </a:pPr>
            <a:r>
              <a:rPr lang="en-US" sz="3800" smtClean="0"/>
              <a:t>Results: </a:t>
            </a:r>
          </a:p>
          <a:p>
            <a:pPr lvl="1" eaLnBrk="1" hangingPunct="1">
              <a:lnSpc>
                <a:spcPct val="80000"/>
              </a:lnSpc>
              <a:defRPr/>
            </a:pPr>
            <a:r>
              <a:rPr lang="en-US" sz="2500" smtClean="0"/>
              <a:t>A very effective use of SOA, effective implementation</a:t>
            </a:r>
          </a:p>
          <a:p>
            <a:pPr lvl="1" eaLnBrk="1" hangingPunct="1">
              <a:lnSpc>
                <a:spcPct val="80000"/>
              </a:lnSpc>
              <a:defRPr/>
            </a:pPr>
            <a:r>
              <a:rPr lang="en-US" sz="2500" smtClean="0"/>
              <a:t>The production of Pervitin was substantially reduced after the system had started</a:t>
            </a:r>
          </a:p>
          <a:p>
            <a:pPr lvl="1" eaLnBrk="1" hangingPunct="1">
              <a:lnSpc>
                <a:spcPct val="80000"/>
              </a:lnSpc>
              <a:defRPr/>
            </a:pPr>
            <a:r>
              <a:rPr lang="en-US" sz="2500" smtClean="0"/>
              <a:t>Potential opportunities</a:t>
            </a:r>
          </a:p>
          <a:p>
            <a:pPr lvl="2" eaLnBrk="1" hangingPunct="1">
              <a:lnSpc>
                <a:spcPct val="80000"/>
              </a:lnSpc>
              <a:defRPr/>
            </a:pPr>
            <a:r>
              <a:rPr lang="en-US" sz="1900" smtClean="0"/>
              <a:t>On-line prevention of improper medication, it could save a lot of lives</a:t>
            </a:r>
            <a:r>
              <a:rPr lang="cs-CZ" sz="1900" smtClean="0"/>
              <a:t> (hundreds, maybe thousands in Czech Rep.) and prevent hundreds of thousands health damages (estimations for USA 50000 and 1.2 milions a year respectively)</a:t>
            </a:r>
            <a:endParaRPr lang="en-US" sz="1900" smtClean="0"/>
          </a:p>
          <a:p>
            <a:pPr lvl="2" eaLnBrk="1" hangingPunct="1">
              <a:lnSpc>
                <a:spcPct val="80000"/>
              </a:lnSpc>
              <a:defRPr/>
            </a:pPr>
            <a:r>
              <a:rPr lang="en-US" sz="1900" smtClean="0"/>
              <a:t>Evaluation of health institution (hospitals)</a:t>
            </a:r>
          </a:p>
          <a:p>
            <a:pPr lvl="2" eaLnBrk="1" hangingPunct="1">
              <a:lnSpc>
                <a:spcPct val="80000"/>
              </a:lnSpc>
              <a:defRPr/>
            </a:pPr>
            <a:r>
              <a:rPr lang="en-US" sz="1900" smtClean="0"/>
              <a:t>Optimization of health expenses</a:t>
            </a:r>
          </a:p>
          <a:p>
            <a:pPr lvl="2" eaLnBrk="1" hangingPunct="1">
              <a:lnSpc>
                <a:spcPct val="80000"/>
              </a:lnSpc>
              <a:defRPr/>
            </a:pPr>
            <a:r>
              <a:rPr lang="en-US" sz="1900" smtClean="0"/>
              <a:t>Epidemic prevention and control</a:t>
            </a:r>
          </a:p>
          <a:p>
            <a:pPr lvl="2" eaLnBrk="1" hangingPunct="1">
              <a:lnSpc>
                <a:spcPct val="80000"/>
              </a:lnSpc>
              <a:defRPr/>
            </a:pPr>
            <a:r>
              <a:rPr lang="en-US" sz="1900" smtClean="0"/>
              <a:t>Support of medical research and the on line control of  the  drug use effectiveness</a:t>
            </a:r>
            <a:r>
              <a:rPr lang="cs-CZ" sz="1900" smtClean="0"/>
              <a:t>, </a:t>
            </a:r>
            <a:r>
              <a:rPr lang="en-US" sz="1900" smtClean="0"/>
              <a:t>Etc </a:t>
            </a:r>
          </a:p>
        </p:txBody>
      </p:sp>
    </p:spTree>
    <p:extLst>
      <p:ext uri="{BB962C8B-B14F-4D97-AF65-F5344CB8AC3E}">
        <p14:creationId xmlns:p14="http://schemas.microsoft.com/office/powerpoint/2010/main" xmlns="" val="314968444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sldNum" sz="quarter" idx="12"/>
          </p:nvPr>
        </p:nvSpPr>
        <p:spPr>
          <a:noFill/>
        </p:spPr>
        <p:txBody>
          <a:bodyPr/>
          <a:lstStyle/>
          <a:p>
            <a:fld id="{CC82C9FF-7551-4E6C-A80E-DD46AC5CBBDC}" type="slidenum">
              <a:rPr lang="cs-CZ" smtClean="0"/>
              <a:pPr/>
              <a:t>154</a:t>
            </a:fld>
            <a:endParaRPr lang="cs-CZ" smtClean="0"/>
          </a:p>
        </p:txBody>
      </p:sp>
      <p:sp>
        <p:nvSpPr>
          <p:cNvPr id="2" name="Nadpis 1"/>
          <p:cNvSpPr>
            <a:spLocks noGrp="1"/>
          </p:cNvSpPr>
          <p:nvPr>
            <p:ph type="title" idx="4294967295"/>
          </p:nvPr>
        </p:nvSpPr>
        <p:spPr>
          <a:xfrm>
            <a:off x="457200" y="274638"/>
            <a:ext cx="8229600" cy="850900"/>
          </a:xfrm>
        </p:spPr>
        <p:txBody>
          <a:bodyPr>
            <a:normAutofit fontScale="90000"/>
          </a:bodyPr>
          <a:lstStyle/>
          <a:p>
            <a:pPr eaLnBrk="1" hangingPunct="1">
              <a:defRPr/>
            </a:pPr>
            <a:r>
              <a:rPr lang="en-US" sz="4000" smtClean="0"/>
              <a:t>Brute data security rules in action 3  </a:t>
            </a:r>
            <a:br>
              <a:rPr lang="en-US" sz="4000" smtClean="0"/>
            </a:br>
            <a:endParaRPr lang="en-US" sz="2800" smtClean="0"/>
          </a:p>
        </p:txBody>
      </p:sp>
      <p:sp>
        <p:nvSpPr>
          <p:cNvPr id="154628" name="Zástupný symbol pro obsah 2"/>
          <p:cNvSpPr>
            <a:spLocks noGrp="1"/>
          </p:cNvSpPr>
          <p:nvPr>
            <p:ph idx="4294967295"/>
          </p:nvPr>
        </p:nvSpPr>
        <p:spPr>
          <a:xfrm>
            <a:off x="457200" y="1196975"/>
            <a:ext cx="8229600" cy="5184775"/>
          </a:xfrm>
        </p:spPr>
        <p:txBody>
          <a:bodyPr/>
          <a:lstStyle/>
          <a:p>
            <a:pPr eaLnBrk="1" hangingPunct="1">
              <a:lnSpc>
                <a:spcPct val="80000"/>
              </a:lnSpc>
            </a:pPr>
            <a:r>
              <a:rPr lang="en-US" sz="3800" smtClean="0"/>
              <a:t>Pity end</a:t>
            </a:r>
            <a:r>
              <a:rPr lang="cs-CZ" sz="3800" smtClean="0"/>
              <a:t> of the system</a:t>
            </a:r>
            <a:r>
              <a:rPr lang="en-US" sz="3800" smtClean="0"/>
              <a:t>: </a:t>
            </a:r>
            <a:r>
              <a:rPr lang="en-US" sz="3400" smtClean="0"/>
              <a:t>The system was forbidden as its database did not comply with the </a:t>
            </a:r>
            <a:r>
              <a:rPr lang="cs-CZ" sz="3400" smtClean="0"/>
              <a:t>brute </a:t>
            </a:r>
            <a:r>
              <a:rPr lang="en-US" sz="3400" smtClean="0"/>
              <a:t>rules </a:t>
            </a:r>
          </a:p>
          <a:p>
            <a:pPr eaLnBrk="1" hangingPunct="1">
              <a:lnSpc>
                <a:spcPct val="80000"/>
              </a:lnSpc>
            </a:pPr>
            <a:r>
              <a:rPr lang="en-US" sz="3400" smtClean="0"/>
              <a:t>Consequences </a:t>
            </a:r>
            <a:endParaRPr lang="cs-CZ" sz="3400" smtClean="0"/>
          </a:p>
          <a:p>
            <a:pPr lvl="1" algn="just" eaLnBrk="1" hangingPunct="1">
              <a:lnSpc>
                <a:spcPct val="80000"/>
              </a:lnSpc>
              <a:buFont typeface="Arial" charset="0"/>
              <a:buChar char="•"/>
            </a:pPr>
            <a:r>
              <a:rPr lang="en-US" sz="3200" i="1" smtClean="0"/>
              <a:t>The production of Pervitin was resumed</a:t>
            </a:r>
          </a:p>
          <a:p>
            <a:pPr lvl="2" eaLnBrk="1" hangingPunct="1">
              <a:lnSpc>
                <a:spcPct val="80000"/>
              </a:lnSpc>
              <a:buFont typeface="Arial" charset="0"/>
              <a:buChar char="–"/>
            </a:pPr>
            <a:r>
              <a:rPr lang="en-US" sz="2500" smtClean="0"/>
              <a:t>Tragedies of drug consumers and their families</a:t>
            </a:r>
          </a:p>
          <a:p>
            <a:pPr lvl="2" eaLnBrk="1" hangingPunct="1">
              <a:lnSpc>
                <a:spcPct val="80000"/>
              </a:lnSpc>
              <a:buFont typeface="Arial" charset="0"/>
              <a:buChar char="–"/>
            </a:pPr>
            <a:r>
              <a:rPr lang="en-US" sz="2500" smtClean="0"/>
              <a:t>Growing power of criminal structures</a:t>
            </a:r>
          </a:p>
          <a:p>
            <a:pPr lvl="1" eaLnBrk="1" hangingPunct="1">
              <a:lnSpc>
                <a:spcPct val="80000"/>
              </a:lnSpc>
            </a:pPr>
            <a:r>
              <a:rPr lang="en-US" sz="3300" i="1" smtClean="0"/>
              <a:t>The opportunities were lost</a:t>
            </a:r>
            <a:endParaRPr lang="cs-CZ" sz="3300" i="1" smtClean="0"/>
          </a:p>
          <a:p>
            <a:pPr lvl="2" eaLnBrk="1" hangingPunct="1">
              <a:lnSpc>
                <a:spcPct val="80000"/>
              </a:lnSpc>
              <a:buFont typeface="Arial" charset="0"/>
              <a:buChar char="–"/>
            </a:pPr>
            <a:r>
              <a:rPr lang="en-US" sz="2500" smtClean="0"/>
              <a:t>Lost lives due to a wrong cure (not too small number of cases, comparable with the number of deaths in traffic incidents)</a:t>
            </a:r>
            <a:endParaRPr lang="en-US" sz="2900" smtClean="0"/>
          </a:p>
        </p:txBody>
      </p:sp>
    </p:spTree>
    <p:extLst>
      <p:ext uri="{BB962C8B-B14F-4D97-AF65-F5344CB8AC3E}">
        <p14:creationId xmlns:p14="http://schemas.microsoft.com/office/powerpoint/2010/main" xmlns="" val="39733032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12"/>
          </p:nvPr>
        </p:nvSpPr>
        <p:spPr>
          <a:noFill/>
        </p:spPr>
        <p:txBody>
          <a:bodyPr/>
          <a:lstStyle/>
          <a:p>
            <a:fld id="{8D703A2F-F8F6-4469-B915-1D6F2B3F7862}" type="slidenum">
              <a:rPr lang="cs-CZ" smtClean="0"/>
              <a:pPr/>
              <a:t>155</a:t>
            </a:fld>
            <a:endParaRPr lang="cs-CZ" smtClean="0"/>
          </a:p>
        </p:txBody>
      </p:sp>
      <p:sp>
        <p:nvSpPr>
          <p:cNvPr id="2" name="Nadpis 1"/>
          <p:cNvSpPr>
            <a:spLocks noGrp="1"/>
          </p:cNvSpPr>
          <p:nvPr>
            <p:ph type="title" idx="4294967295"/>
          </p:nvPr>
        </p:nvSpPr>
        <p:spPr>
          <a:xfrm>
            <a:off x="457200" y="274638"/>
            <a:ext cx="8229600" cy="850900"/>
          </a:xfrm>
        </p:spPr>
        <p:txBody>
          <a:bodyPr>
            <a:normAutofit fontScale="90000"/>
          </a:bodyPr>
          <a:lstStyle/>
          <a:p>
            <a:pPr eaLnBrk="1" hangingPunct="1">
              <a:defRPr/>
            </a:pPr>
            <a:r>
              <a:rPr lang="en-US" sz="4000" smtClean="0"/>
              <a:t>Brute data security rules in action 4  </a:t>
            </a:r>
            <a:br>
              <a:rPr lang="en-US" sz="4000" smtClean="0"/>
            </a:br>
            <a:endParaRPr lang="en-US" sz="2800" smtClean="0"/>
          </a:p>
        </p:txBody>
      </p:sp>
      <p:sp>
        <p:nvSpPr>
          <p:cNvPr id="155652" name="Zástupný symbol pro obsah 2"/>
          <p:cNvSpPr>
            <a:spLocks noGrp="1"/>
          </p:cNvSpPr>
          <p:nvPr>
            <p:ph idx="4294967295"/>
          </p:nvPr>
        </p:nvSpPr>
        <p:spPr>
          <a:xfrm>
            <a:off x="457200" y="1196975"/>
            <a:ext cx="8229600" cy="5184775"/>
          </a:xfrm>
        </p:spPr>
        <p:txBody>
          <a:bodyPr/>
          <a:lstStyle/>
          <a:p>
            <a:pPr eaLnBrk="1" hangingPunct="1">
              <a:lnSpc>
                <a:spcPct val="80000"/>
              </a:lnSpc>
            </a:pPr>
            <a:r>
              <a:rPr lang="en-US" sz="3800" smtClean="0"/>
              <a:t>Hidden consequences:</a:t>
            </a:r>
          </a:p>
          <a:p>
            <a:pPr lvl="1" eaLnBrk="1" hangingPunct="1">
              <a:lnSpc>
                <a:spcPct val="80000"/>
              </a:lnSpc>
            </a:pPr>
            <a:r>
              <a:rPr lang="en-US" sz="3400" smtClean="0"/>
              <a:t>The analysis of the huge amount of data collected by health assurance institution  and health institutions is blocked, </a:t>
            </a:r>
          </a:p>
          <a:p>
            <a:pPr lvl="2" eaLnBrk="1" hangingPunct="1">
              <a:lnSpc>
                <a:spcPct val="80000"/>
              </a:lnSpc>
            </a:pPr>
            <a:r>
              <a:rPr lang="en-US" smtClean="0"/>
              <a:t>The above opportunities are missed </a:t>
            </a:r>
          </a:p>
          <a:p>
            <a:pPr lvl="2" eaLnBrk="1" hangingPunct="1">
              <a:lnSpc>
                <a:spcPct val="80000"/>
              </a:lnSpc>
            </a:pPr>
            <a:r>
              <a:rPr lang="en-US" smtClean="0"/>
              <a:t>The physicians and health institutions are not properly informed on patients health and medications and their effects </a:t>
            </a:r>
          </a:p>
          <a:p>
            <a:pPr lvl="2" eaLnBrk="1" hangingPunct="1">
              <a:lnSpc>
                <a:spcPct val="80000"/>
              </a:lnSpc>
            </a:pPr>
            <a:r>
              <a:rPr lang="en-US" smtClean="0"/>
              <a:t>People are induced to apply improper security disciplines (not to use info critical for patients) </a:t>
            </a:r>
          </a:p>
          <a:p>
            <a:pPr lvl="2" eaLnBrk="1" hangingPunct="1">
              <a:lnSpc>
                <a:spcPct val="80000"/>
              </a:lnSpc>
            </a:pPr>
            <a:r>
              <a:rPr lang="en-US" smtClean="0"/>
              <a:t>Many  cure procedures are needlessly repeated</a:t>
            </a:r>
          </a:p>
        </p:txBody>
      </p:sp>
    </p:spTree>
    <p:extLst>
      <p:ext uri="{BB962C8B-B14F-4D97-AF65-F5344CB8AC3E}">
        <p14:creationId xmlns:p14="http://schemas.microsoft.com/office/powerpoint/2010/main" xmlns="" val="409438471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12"/>
          </p:nvPr>
        </p:nvSpPr>
        <p:spPr>
          <a:noFill/>
        </p:spPr>
        <p:txBody>
          <a:bodyPr/>
          <a:lstStyle/>
          <a:p>
            <a:fld id="{87DA696B-87B6-4C10-8C6A-39796908458A}" type="slidenum">
              <a:rPr lang="cs-CZ" smtClean="0"/>
              <a:pPr/>
              <a:t>156</a:t>
            </a:fld>
            <a:endParaRPr lang="cs-CZ" smtClean="0"/>
          </a:p>
        </p:txBody>
      </p:sp>
      <p:sp>
        <p:nvSpPr>
          <p:cNvPr id="156675" name="Nadpis 1"/>
          <p:cNvSpPr>
            <a:spLocks noGrp="1"/>
          </p:cNvSpPr>
          <p:nvPr>
            <p:ph type="title" idx="4294967295"/>
          </p:nvPr>
        </p:nvSpPr>
        <p:spPr/>
        <p:txBody>
          <a:bodyPr/>
          <a:lstStyle/>
          <a:p>
            <a:pPr eaLnBrk="1" hangingPunct="1"/>
            <a:r>
              <a:rPr lang="en-AU" smtClean="0"/>
              <a:t>Summary of brute rules</a:t>
            </a:r>
            <a:r>
              <a:rPr lang="cs-CZ" smtClean="0"/>
              <a:t> effects</a:t>
            </a:r>
            <a:endParaRPr lang="en-AU" smtClean="0"/>
          </a:p>
        </p:txBody>
      </p:sp>
      <p:sp>
        <p:nvSpPr>
          <p:cNvPr id="3" name="Zástupný symbol pro obsah 2"/>
          <p:cNvSpPr>
            <a:spLocks noGrp="1"/>
          </p:cNvSpPr>
          <p:nvPr>
            <p:ph idx="4294967295"/>
          </p:nvPr>
        </p:nvSpPr>
        <p:spPr/>
        <p:txBody>
          <a:bodyPr>
            <a:normAutofit lnSpcReduction="10000"/>
          </a:bodyPr>
          <a:lstStyle/>
          <a:p>
            <a:pPr eaLnBrk="1" hangingPunct="1">
              <a:lnSpc>
                <a:spcPct val="80000"/>
              </a:lnSpc>
              <a:defRPr/>
            </a:pPr>
            <a:r>
              <a:rPr lang="en-US" sz="2700" smtClean="0"/>
              <a:t>The effects of the rules are the negations of declared goals as they threaten some rights </a:t>
            </a:r>
          </a:p>
          <a:p>
            <a:pPr lvl="1" eaLnBrk="1" hangingPunct="1">
              <a:lnSpc>
                <a:spcPct val="80000"/>
              </a:lnSpc>
              <a:defRPr/>
            </a:pPr>
            <a:r>
              <a:rPr lang="en-US" sz="2400" smtClean="0"/>
              <a:t>The effects jeopardized lives or health of patients</a:t>
            </a:r>
          </a:p>
          <a:p>
            <a:pPr lvl="2" eaLnBrk="1" hangingPunct="1">
              <a:lnSpc>
                <a:spcPct val="80000"/>
              </a:lnSpc>
              <a:buFont typeface="Arial" charset="0"/>
              <a:buChar char="–"/>
              <a:defRPr/>
            </a:pPr>
            <a:r>
              <a:rPr lang="en-US" sz="2000" smtClean="0"/>
              <a:t>It threat</a:t>
            </a:r>
            <a:r>
              <a:rPr lang="cs-CZ" sz="2000" smtClean="0"/>
              <a:t>ens</a:t>
            </a:r>
            <a:r>
              <a:rPr lang="en-US" sz="2000" smtClean="0"/>
              <a:t> the right for live</a:t>
            </a:r>
          </a:p>
          <a:p>
            <a:pPr lvl="1" eaLnBrk="1" hangingPunct="1">
              <a:lnSpc>
                <a:spcPct val="80000"/>
              </a:lnSpc>
              <a:defRPr/>
            </a:pPr>
            <a:r>
              <a:rPr lang="en-US" sz="2400" smtClean="0"/>
              <a:t>Some open information is not available although it should be </a:t>
            </a:r>
            <a:r>
              <a:rPr lang="cs-CZ" sz="2400" smtClean="0"/>
              <a:t>used </a:t>
            </a:r>
            <a:r>
              <a:rPr lang="en-US" sz="2400" smtClean="0"/>
              <a:t>to evaluate/access</a:t>
            </a:r>
          </a:p>
          <a:p>
            <a:pPr lvl="2" eaLnBrk="1" hangingPunct="1">
              <a:lnSpc>
                <a:spcPct val="80000"/>
              </a:lnSpc>
              <a:defRPr/>
            </a:pPr>
            <a:r>
              <a:rPr lang="en-US" sz="2000" smtClean="0"/>
              <a:t>Aspects of the health care quality</a:t>
            </a:r>
          </a:p>
          <a:p>
            <a:pPr lvl="2" eaLnBrk="1" hangingPunct="1">
              <a:lnSpc>
                <a:spcPct val="80000"/>
              </a:lnSpc>
              <a:defRPr/>
            </a:pPr>
            <a:r>
              <a:rPr lang="en-US" sz="2000" smtClean="0"/>
              <a:t>Epidemic information</a:t>
            </a:r>
            <a:endParaRPr lang="cs-CZ" sz="2000" smtClean="0"/>
          </a:p>
          <a:p>
            <a:pPr lvl="2" eaLnBrk="1" hangingPunct="1">
              <a:lnSpc>
                <a:spcPct val="80000"/>
              </a:lnSpc>
              <a:defRPr/>
            </a:pPr>
            <a:r>
              <a:rPr lang="cs-CZ" sz="2000" smtClean="0"/>
              <a:t>Etc.</a:t>
            </a:r>
            <a:endParaRPr lang="en-US" sz="2000" smtClean="0"/>
          </a:p>
          <a:p>
            <a:pPr lvl="1" eaLnBrk="1" hangingPunct="1">
              <a:lnSpc>
                <a:spcPct val="80000"/>
              </a:lnSpc>
              <a:defRPr/>
            </a:pPr>
            <a:r>
              <a:rPr lang="en-US" sz="2400" smtClean="0"/>
              <a:t>People must invest into health more than necessary</a:t>
            </a:r>
          </a:p>
          <a:p>
            <a:pPr lvl="1" eaLnBrk="1" hangingPunct="1">
              <a:lnSpc>
                <a:spcPct val="80000"/>
              </a:lnSpc>
              <a:defRPr/>
            </a:pPr>
            <a:r>
              <a:rPr lang="en-US" sz="2400" smtClean="0"/>
              <a:t>Personal data leakage prevention is not substantially enhanced by the current data security regulations as there are many data leakage channels</a:t>
            </a:r>
            <a:r>
              <a:rPr lang="cs-CZ" sz="2400" smtClean="0"/>
              <a:t>. People and majorities  are not aware of it.</a:t>
            </a:r>
            <a:endParaRPr lang="en-AU" sz="2400" smtClean="0"/>
          </a:p>
        </p:txBody>
      </p:sp>
    </p:spTree>
    <p:extLst>
      <p:ext uri="{BB962C8B-B14F-4D97-AF65-F5344CB8AC3E}">
        <p14:creationId xmlns:p14="http://schemas.microsoft.com/office/powerpoint/2010/main" xmlns="" val="318052383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12"/>
          </p:nvPr>
        </p:nvSpPr>
        <p:spPr>
          <a:noFill/>
        </p:spPr>
        <p:txBody>
          <a:bodyPr/>
          <a:lstStyle/>
          <a:p>
            <a:fld id="{5A3C11B8-13BC-4F58-A3CF-1B121ACA754D}" type="slidenum">
              <a:rPr lang="cs-CZ" smtClean="0"/>
              <a:pPr/>
              <a:t>157</a:t>
            </a:fld>
            <a:endParaRPr lang="cs-CZ" smtClean="0"/>
          </a:p>
        </p:txBody>
      </p:sp>
      <p:sp>
        <p:nvSpPr>
          <p:cNvPr id="157699" name="Nadpis 1"/>
          <p:cNvSpPr>
            <a:spLocks noGrp="1"/>
          </p:cNvSpPr>
          <p:nvPr>
            <p:ph type="title" idx="4294967295"/>
          </p:nvPr>
        </p:nvSpPr>
        <p:spPr/>
        <p:txBody>
          <a:bodyPr/>
          <a:lstStyle/>
          <a:p>
            <a:pPr eaLnBrk="1" hangingPunct="1"/>
            <a:r>
              <a:rPr lang="en-US" smtClean="0"/>
              <a:t>Multiple data leakage channels</a:t>
            </a:r>
            <a:endParaRPr lang="cs-CZ" smtClean="0"/>
          </a:p>
        </p:txBody>
      </p:sp>
      <p:sp>
        <p:nvSpPr>
          <p:cNvPr id="157700" name="Zástupný symbol pro obsah 2"/>
          <p:cNvSpPr>
            <a:spLocks noGrp="1"/>
          </p:cNvSpPr>
          <p:nvPr>
            <p:ph idx="4294967295"/>
          </p:nvPr>
        </p:nvSpPr>
        <p:spPr>
          <a:xfrm>
            <a:off x="179388" y="1268413"/>
            <a:ext cx="8785225" cy="5256212"/>
          </a:xfrm>
        </p:spPr>
        <p:txBody>
          <a:bodyPr/>
          <a:lstStyle/>
          <a:p>
            <a:pPr eaLnBrk="1" hangingPunct="1"/>
            <a:r>
              <a:rPr lang="en-US" sz="2400" smtClean="0"/>
              <a:t>Open data state institutions (land or enterprise registers, ….), data leakages from state institutions</a:t>
            </a:r>
          </a:p>
          <a:p>
            <a:pPr eaLnBrk="1" hangingPunct="1"/>
            <a:r>
              <a:rPr lang="en-US" sz="2400" smtClean="0"/>
              <a:t>Financial institutions, e-commerce, etc </a:t>
            </a:r>
          </a:p>
          <a:p>
            <a:pPr eaLnBrk="1" hangingPunct="1"/>
            <a:r>
              <a:rPr lang="en-US" sz="2400" smtClean="0"/>
              <a:t>Social software and generally Internet if somebody is not careful enough, </a:t>
            </a:r>
          </a:p>
          <a:p>
            <a:pPr lvl="1" eaLnBrk="1" hangingPunct="1">
              <a:buFont typeface="Arial" charset="0"/>
              <a:buChar char="•"/>
            </a:pPr>
            <a:r>
              <a:rPr lang="en-US" sz="2000" smtClean="0"/>
              <a:t>It is often very difficult to be careful enough</a:t>
            </a:r>
          </a:p>
          <a:p>
            <a:pPr lvl="1" eaLnBrk="1" hangingPunct="1">
              <a:buFont typeface="Arial" charset="0"/>
              <a:buChar char="•"/>
            </a:pPr>
            <a:r>
              <a:rPr lang="en-US" sz="2000" smtClean="0"/>
              <a:t>Dangerous habits </a:t>
            </a:r>
          </a:p>
          <a:p>
            <a:pPr eaLnBrk="1" hangingPunct="1"/>
            <a:r>
              <a:rPr lang="en-US" sz="2400" smtClean="0"/>
              <a:t>Mobile phones</a:t>
            </a:r>
          </a:p>
          <a:p>
            <a:pPr lvl="1" eaLnBrk="1" hangingPunct="1">
              <a:buFont typeface="Arial" charset="0"/>
              <a:buChar char="•"/>
            </a:pPr>
            <a:r>
              <a:rPr lang="en-US" sz="2000" smtClean="0"/>
              <a:t>Can be tapped or monitored, even from satellites (positions, the communication can be decoded, ...)</a:t>
            </a:r>
          </a:p>
          <a:p>
            <a:pPr lvl="1" eaLnBrk="1" hangingPunct="1">
              <a:buFont typeface="Arial" charset="0"/>
              <a:buChar char="•"/>
            </a:pPr>
            <a:r>
              <a:rPr lang="en-US" sz="2000" smtClean="0"/>
              <a:t>Log files at the operators of mobiles</a:t>
            </a:r>
          </a:p>
          <a:p>
            <a:pPr eaLnBrk="1" hangingPunct="1"/>
            <a:r>
              <a:rPr lang="en-US" sz="2400" smtClean="0"/>
              <a:t>Servers are not fully immune against hacker attacks,</a:t>
            </a:r>
          </a:p>
          <a:p>
            <a:pPr eaLnBrk="1" hangingPunct="1"/>
            <a:r>
              <a:rPr lang="en-US" sz="2400" smtClean="0"/>
              <a:t> etc.</a:t>
            </a:r>
          </a:p>
        </p:txBody>
      </p:sp>
    </p:spTree>
    <p:extLst>
      <p:ext uri="{BB962C8B-B14F-4D97-AF65-F5344CB8AC3E}">
        <p14:creationId xmlns:p14="http://schemas.microsoft.com/office/powerpoint/2010/main" xmlns="" val="374063263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sldNum" sz="quarter" idx="12"/>
          </p:nvPr>
        </p:nvSpPr>
        <p:spPr>
          <a:noFill/>
        </p:spPr>
        <p:txBody>
          <a:bodyPr/>
          <a:lstStyle/>
          <a:p>
            <a:fld id="{7ED3D6E4-8FD2-4066-A598-8300B34C25A3}" type="slidenum">
              <a:rPr lang="cs-CZ" smtClean="0"/>
              <a:pPr/>
              <a:t>158</a:t>
            </a:fld>
            <a:endParaRPr lang="cs-CZ" smtClean="0"/>
          </a:p>
        </p:txBody>
      </p:sp>
      <p:sp>
        <p:nvSpPr>
          <p:cNvPr id="158723" name="Rectangle 2"/>
          <p:cNvSpPr>
            <a:spLocks noGrp="1" noChangeArrowheads="1"/>
          </p:cNvSpPr>
          <p:nvPr>
            <p:ph type="title"/>
          </p:nvPr>
        </p:nvSpPr>
        <p:spPr>
          <a:xfrm>
            <a:off x="395288" y="274638"/>
            <a:ext cx="8291512" cy="1930400"/>
          </a:xfrm>
        </p:spPr>
        <p:txBody>
          <a:bodyPr/>
          <a:lstStyle/>
          <a:p>
            <a:r>
              <a:rPr lang="en-US" sz="4000" smtClean="0"/>
              <a:t>Great fina</a:t>
            </a:r>
            <a:r>
              <a:rPr lang="cs-CZ" sz="4000" smtClean="0"/>
              <a:t>n</a:t>
            </a:r>
            <a:r>
              <a:rPr lang="en-US" sz="4000" smtClean="0"/>
              <a:t>cial data leakage, German government must act against crime</a:t>
            </a:r>
          </a:p>
        </p:txBody>
      </p:sp>
      <p:sp>
        <p:nvSpPr>
          <p:cNvPr id="158724" name="Rectangle 3"/>
          <p:cNvSpPr>
            <a:spLocks noGrp="1" noChangeArrowheads="1"/>
          </p:cNvSpPr>
          <p:nvPr>
            <p:ph type="body" idx="1"/>
          </p:nvPr>
        </p:nvSpPr>
        <p:spPr>
          <a:xfrm>
            <a:off x="457200" y="2852738"/>
            <a:ext cx="8229600" cy="3273425"/>
          </a:xfrm>
        </p:spPr>
        <p:txBody>
          <a:bodyPr/>
          <a:lstStyle/>
          <a:p>
            <a:r>
              <a:rPr lang="en-US" smtClean="0"/>
              <a:t>German government has bought and will again buy disks with financial data of Swiss banks to prevent tasks evasions of German citizens</a:t>
            </a:r>
            <a:r>
              <a:rPr lang="cs-CZ" smtClean="0"/>
              <a:t> </a:t>
            </a:r>
          </a:p>
        </p:txBody>
      </p:sp>
    </p:spTree>
    <p:extLst>
      <p:ext uri="{BB962C8B-B14F-4D97-AF65-F5344CB8AC3E}">
        <p14:creationId xmlns:p14="http://schemas.microsoft.com/office/powerpoint/2010/main" xmlns="" val="11188663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2"/>
          </p:nvPr>
        </p:nvSpPr>
        <p:spPr>
          <a:noFill/>
        </p:spPr>
        <p:txBody>
          <a:bodyPr/>
          <a:lstStyle/>
          <a:p>
            <a:fld id="{CC98EA09-0E75-49C8-AB18-62684AC52201}" type="slidenum">
              <a:rPr lang="cs-CZ" smtClean="0"/>
              <a:pPr/>
              <a:t>159</a:t>
            </a:fld>
            <a:endParaRPr lang="cs-CZ" smtClean="0"/>
          </a:p>
        </p:txBody>
      </p:sp>
      <p:sp>
        <p:nvSpPr>
          <p:cNvPr id="159747" name="Nadpis 1"/>
          <p:cNvSpPr>
            <a:spLocks noGrp="1"/>
          </p:cNvSpPr>
          <p:nvPr>
            <p:ph type="title" idx="4294967295"/>
          </p:nvPr>
        </p:nvSpPr>
        <p:spPr/>
        <p:txBody>
          <a:bodyPr/>
          <a:lstStyle/>
          <a:p>
            <a:pPr eaLnBrk="1" hangingPunct="1"/>
            <a:r>
              <a:rPr lang="en-US" smtClean="0"/>
              <a:t>Data security and education</a:t>
            </a:r>
          </a:p>
        </p:txBody>
      </p:sp>
      <p:sp>
        <p:nvSpPr>
          <p:cNvPr id="159748" name="Zástupný symbol pro obsah 2"/>
          <p:cNvSpPr>
            <a:spLocks noGrp="1"/>
          </p:cNvSpPr>
          <p:nvPr>
            <p:ph idx="4294967295"/>
          </p:nvPr>
        </p:nvSpPr>
        <p:spPr>
          <a:xfrm>
            <a:off x="0" y="1412875"/>
            <a:ext cx="9144000" cy="4713288"/>
          </a:xfrm>
        </p:spPr>
        <p:txBody>
          <a:bodyPr/>
          <a:lstStyle/>
          <a:p>
            <a:pPr eaLnBrk="1" hangingPunct="1">
              <a:buFontTx/>
              <a:buNone/>
            </a:pPr>
            <a:r>
              <a:rPr lang="en-US" smtClean="0"/>
              <a:t>Issues and effects similar to those discussed above,  </a:t>
            </a:r>
          </a:p>
          <a:p>
            <a:pPr lvl="2" eaLnBrk="1" hangingPunct="1"/>
            <a:r>
              <a:rPr lang="en-US" sz="2000" smtClean="0"/>
              <a:t>especially important in post-communistic countries, </a:t>
            </a:r>
          </a:p>
          <a:p>
            <a:pPr lvl="2" eaLnBrk="1" hangingPunct="1"/>
            <a:r>
              <a:rPr lang="en-US" sz="2000" smtClean="0"/>
              <a:t>Obama and others complain on U.S. education quality</a:t>
            </a:r>
          </a:p>
          <a:p>
            <a:pPr lvl="1" eaLnBrk="1" hangingPunct="1"/>
            <a:r>
              <a:rPr lang="en-US" sz="2400" smtClean="0"/>
              <a:t>What schools and study profiles should be preferred</a:t>
            </a:r>
          </a:p>
          <a:p>
            <a:pPr lvl="2" eaLnBrk="1" hangingPunct="1"/>
            <a:r>
              <a:rPr lang="en-US" smtClean="0"/>
              <a:t> </a:t>
            </a:r>
            <a:r>
              <a:rPr lang="en-US" sz="2000" smtClean="0"/>
              <a:t>Measure: What schools  have the most successful graduates/alumni according to the criteria of individual evaluators.</a:t>
            </a:r>
          </a:p>
          <a:p>
            <a:pPr lvl="2" eaLnBrk="1" hangingPunct="1"/>
            <a:r>
              <a:rPr lang="en-US" sz="2000" smtClean="0"/>
              <a:t>What education profiles are the most successful ones</a:t>
            </a:r>
          </a:p>
          <a:p>
            <a:pPr lvl="1" eaLnBrk="1" hangingPunct="1"/>
            <a:r>
              <a:rPr lang="en-US" sz="2400" smtClean="0"/>
              <a:t>Problem of STEM (science, technology, engineering, mathematics) education </a:t>
            </a:r>
          </a:p>
          <a:p>
            <a:pPr lvl="2" eaLnBrk="1" hangingPunct="1"/>
            <a:r>
              <a:rPr lang="en-US" sz="2000" smtClean="0"/>
              <a:t>falling popularity, </a:t>
            </a:r>
          </a:p>
          <a:p>
            <a:pPr lvl="2" eaLnBrk="1" hangingPunct="1"/>
            <a:r>
              <a:rPr lang="en-US" sz="2000" smtClean="0"/>
              <a:t>what are the STEM job perspectives</a:t>
            </a:r>
          </a:p>
          <a:p>
            <a:pPr lvl="1" eaLnBrk="1" hangingPunct="1"/>
            <a:endParaRPr lang="en-US" smtClean="0"/>
          </a:p>
          <a:p>
            <a:pPr lvl="1" eaLnBrk="1" hangingPunct="1"/>
            <a:endParaRPr lang="en-US" smtClean="0"/>
          </a:p>
        </p:txBody>
      </p:sp>
    </p:spTree>
    <p:extLst>
      <p:ext uri="{BB962C8B-B14F-4D97-AF65-F5344CB8AC3E}">
        <p14:creationId xmlns:p14="http://schemas.microsoft.com/office/powerpoint/2010/main" xmlns="" val="1032122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p>
            <a:fld id="{5BBBF4F2-2F6C-4E60-A71E-3A7C19D00909}" type="slidenum">
              <a:rPr lang="cs-CZ" smtClean="0"/>
              <a:pPr/>
              <a:t>16</a:t>
            </a:fld>
            <a:endParaRPr lang="cs-CZ" smtClean="0"/>
          </a:p>
        </p:txBody>
      </p:sp>
      <p:sp>
        <p:nvSpPr>
          <p:cNvPr id="2" name="Nadpis 1"/>
          <p:cNvSpPr>
            <a:spLocks noGrp="1"/>
          </p:cNvSpPr>
          <p:nvPr>
            <p:ph type="title"/>
          </p:nvPr>
        </p:nvSpPr>
        <p:spPr>
          <a:xfrm>
            <a:off x="755576" y="908720"/>
            <a:ext cx="7772400" cy="791989"/>
          </a:xfrm>
        </p:spPr>
        <p:txBody>
          <a:bodyPr/>
          <a:lstStyle/>
          <a:p>
            <a:pPr algn="ctr">
              <a:defRPr/>
            </a:pPr>
            <a:r>
              <a:rPr lang="cs-CZ" dirty="0" smtClean="0"/>
              <a:t>Základní pozorování</a:t>
            </a:r>
            <a:endParaRPr lang="cs-CZ" dirty="0"/>
          </a:p>
        </p:txBody>
      </p:sp>
      <p:sp>
        <p:nvSpPr>
          <p:cNvPr id="15364" name="Zástupný symbol pro text 2"/>
          <p:cNvSpPr>
            <a:spLocks noGrp="1"/>
          </p:cNvSpPr>
          <p:nvPr>
            <p:ph type="body" idx="1"/>
          </p:nvPr>
        </p:nvSpPr>
        <p:spPr>
          <a:xfrm>
            <a:off x="539552" y="2564904"/>
            <a:ext cx="8243888" cy="2736304"/>
          </a:xfrm>
        </p:spPr>
        <p:txBody>
          <a:bodyPr/>
          <a:lstStyle/>
          <a:p>
            <a:pPr algn="ctr"/>
            <a:r>
              <a:rPr lang="cs-CZ" sz="3200" dirty="0" smtClean="0"/>
              <a:t>Podniková kultura menší SW firmy se méně liší od podnikové kultury podobně velkých organizací pracujících v jiných oborech (tedy i obvyklých zákazníků) než od podnikové kultury opravdu velkých organizací.</a:t>
            </a:r>
            <a:r>
              <a:rPr lang="en-US" sz="3200" dirty="0" smtClean="0"/>
              <a:t> </a:t>
            </a:r>
          </a:p>
          <a:p>
            <a:pPr algn="ctr"/>
            <a:r>
              <a:rPr lang="en-US" sz="3200" dirty="0" smtClean="0"/>
              <a:t>SME </a:t>
            </a:r>
            <a:r>
              <a:rPr lang="cs-CZ" sz="3200" dirty="0" smtClean="0"/>
              <a:t>vývojář má větší šanci rozumět zákazníkovi </a:t>
            </a:r>
            <a:r>
              <a:rPr lang="en-US" sz="3200" dirty="0" err="1" smtClean="0"/>
              <a:t>kter</a:t>
            </a:r>
            <a:r>
              <a:rPr lang="cs-CZ" sz="3200" dirty="0" smtClean="0"/>
              <a:t>ý</a:t>
            </a:r>
            <a:r>
              <a:rPr lang="en-US" sz="3200" dirty="0" smtClean="0"/>
              <a:t> je SME</a:t>
            </a:r>
            <a:endParaRPr lang="cs-CZ" sz="3200" dirty="0" smtClean="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sldNum" sz="quarter" idx="12"/>
          </p:nvPr>
        </p:nvSpPr>
        <p:spPr>
          <a:noFill/>
        </p:spPr>
        <p:txBody>
          <a:bodyPr/>
          <a:lstStyle/>
          <a:p>
            <a:fld id="{D753BE12-337E-4B21-A933-7149B7849B0F}" type="slidenum">
              <a:rPr lang="cs-CZ" smtClean="0"/>
              <a:pPr/>
              <a:t>160</a:t>
            </a:fld>
            <a:endParaRPr lang="cs-CZ" smtClean="0"/>
          </a:p>
        </p:txBody>
      </p:sp>
      <p:sp>
        <p:nvSpPr>
          <p:cNvPr id="160771" name="Nadpis 1"/>
          <p:cNvSpPr>
            <a:spLocks noGrp="1"/>
          </p:cNvSpPr>
          <p:nvPr>
            <p:ph type="title" idx="4294967295"/>
          </p:nvPr>
        </p:nvSpPr>
        <p:spPr>
          <a:xfrm>
            <a:off x="468313" y="333375"/>
            <a:ext cx="8229600" cy="1143000"/>
          </a:xfrm>
        </p:spPr>
        <p:txBody>
          <a:bodyPr/>
          <a:lstStyle/>
          <a:p>
            <a:pPr eaLnBrk="1" hangingPunct="1"/>
            <a:r>
              <a:rPr lang="en-US" sz="4000" smtClean="0"/>
              <a:t>Data security rules threaten            basic human rights in education</a:t>
            </a:r>
            <a:endParaRPr lang="cs-CZ" sz="4000" smtClean="0"/>
          </a:p>
        </p:txBody>
      </p:sp>
      <p:sp>
        <p:nvSpPr>
          <p:cNvPr id="160772" name="Zástupný symbol pro obsah 2"/>
          <p:cNvSpPr>
            <a:spLocks noGrp="1"/>
          </p:cNvSpPr>
          <p:nvPr>
            <p:ph idx="4294967295"/>
          </p:nvPr>
        </p:nvSpPr>
        <p:spPr>
          <a:xfrm>
            <a:off x="457200" y="1628775"/>
            <a:ext cx="8229600" cy="4497388"/>
          </a:xfrm>
        </p:spPr>
        <p:txBody>
          <a:bodyPr/>
          <a:lstStyle/>
          <a:p>
            <a:pPr eaLnBrk="1" hangingPunct="1"/>
            <a:r>
              <a:rPr lang="en-US" sz="2400" smtClean="0"/>
              <a:t>It is difficult for people to decide  properly, it is dangerous to the prosperity of whole society</a:t>
            </a:r>
          </a:p>
          <a:p>
            <a:pPr lvl="1" eaLnBrk="1" hangingPunct="1"/>
            <a:r>
              <a:rPr lang="en-US" sz="2000" smtClean="0"/>
              <a:t>Lack of needed professions, decay of basic </a:t>
            </a:r>
            <a:r>
              <a:rPr lang="cs-CZ" sz="2000" smtClean="0"/>
              <a:t>education </a:t>
            </a:r>
            <a:r>
              <a:rPr lang="en-US" sz="2000" smtClean="0"/>
              <a:t>services</a:t>
            </a:r>
            <a:r>
              <a:rPr lang="cs-CZ" sz="2000" smtClean="0"/>
              <a:t>, </a:t>
            </a:r>
            <a:r>
              <a:rPr lang="en-US" sz="2000" smtClean="0"/>
              <a:t>fall of the quality of education</a:t>
            </a:r>
          </a:p>
          <a:p>
            <a:pPr lvl="1" eaLnBrk="1" hangingPunct="1"/>
            <a:r>
              <a:rPr lang="en-US" sz="2000" smtClean="0"/>
              <a:t>International competition issues</a:t>
            </a:r>
          </a:p>
          <a:p>
            <a:pPr eaLnBrk="1" hangingPunct="1"/>
            <a:r>
              <a:rPr lang="en-US" sz="2400" smtClean="0"/>
              <a:t>The investments into education are not optimal, attempts to introduce school-fees</a:t>
            </a:r>
          </a:p>
          <a:p>
            <a:pPr eaLnBrk="1" hangingPunct="1"/>
            <a:r>
              <a:rPr lang="en-US" sz="2400" smtClean="0"/>
              <a:t>Lost talents (i.e. it is in fact equal to </a:t>
            </a:r>
            <a:r>
              <a:rPr lang="cs-CZ" sz="2400" smtClean="0"/>
              <a:t>the </a:t>
            </a:r>
            <a:r>
              <a:rPr lang="en-US" sz="2400" smtClean="0"/>
              <a:t>vasting </a:t>
            </a:r>
            <a:r>
              <a:rPr lang="cs-CZ" sz="2400" smtClean="0"/>
              <a:t>of </a:t>
            </a:r>
            <a:r>
              <a:rPr lang="en-US" sz="2400" smtClean="0"/>
              <a:t>a limited natural resource) </a:t>
            </a:r>
          </a:p>
          <a:p>
            <a:pPr eaLnBrk="1" hangingPunct="1"/>
            <a:r>
              <a:rPr lang="en-US" sz="2400" smtClean="0"/>
              <a:t>Danger of social instability </a:t>
            </a:r>
          </a:p>
        </p:txBody>
      </p:sp>
    </p:spTree>
    <p:extLst>
      <p:ext uri="{BB962C8B-B14F-4D97-AF65-F5344CB8AC3E}">
        <p14:creationId xmlns:p14="http://schemas.microsoft.com/office/powerpoint/2010/main" xmlns="" val="39264314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12"/>
          </p:nvPr>
        </p:nvSpPr>
        <p:spPr>
          <a:noFill/>
        </p:spPr>
        <p:txBody>
          <a:bodyPr/>
          <a:lstStyle/>
          <a:p>
            <a:fld id="{6A2E844F-D46F-45A9-AC45-D162F2669F0D}" type="slidenum">
              <a:rPr lang="cs-CZ" smtClean="0"/>
              <a:pPr/>
              <a:t>161</a:t>
            </a:fld>
            <a:endParaRPr lang="cs-CZ" smtClean="0"/>
          </a:p>
        </p:txBody>
      </p:sp>
      <p:sp>
        <p:nvSpPr>
          <p:cNvPr id="161795" name="Nadpis 1"/>
          <p:cNvSpPr>
            <a:spLocks noGrp="1"/>
          </p:cNvSpPr>
          <p:nvPr>
            <p:ph type="title" idx="4294967295"/>
          </p:nvPr>
        </p:nvSpPr>
        <p:spPr/>
        <p:txBody>
          <a:bodyPr/>
          <a:lstStyle/>
          <a:p>
            <a:pPr eaLnBrk="1" hangingPunct="1"/>
            <a:r>
              <a:rPr lang="en-US" sz="4000" smtClean="0"/>
              <a:t>Other </a:t>
            </a:r>
            <a:r>
              <a:rPr lang="cs-CZ" sz="4000" smtClean="0"/>
              <a:t>consequences </a:t>
            </a:r>
            <a:r>
              <a:rPr lang="en-US" sz="4000" smtClean="0"/>
              <a:t>of improper data security procedures</a:t>
            </a:r>
            <a:endParaRPr lang="cs-CZ" sz="4000" smtClean="0"/>
          </a:p>
        </p:txBody>
      </p:sp>
      <p:sp>
        <p:nvSpPr>
          <p:cNvPr id="161796" name="Zástupný symbol pro obsah 2"/>
          <p:cNvSpPr>
            <a:spLocks noGrp="1"/>
          </p:cNvSpPr>
          <p:nvPr>
            <p:ph idx="4294967295"/>
          </p:nvPr>
        </p:nvSpPr>
        <p:spPr/>
        <p:txBody>
          <a:bodyPr/>
          <a:lstStyle/>
          <a:p>
            <a:pPr eaLnBrk="1" hangingPunct="1"/>
            <a:r>
              <a:rPr lang="en-US" smtClean="0"/>
              <a:t>Macroeconomic data</a:t>
            </a:r>
          </a:p>
          <a:p>
            <a:pPr lvl="1" eaLnBrk="1" hangingPunct="1"/>
            <a:r>
              <a:rPr lang="en-US" smtClean="0"/>
              <a:t>Monopoly of analytical firms, the firms</a:t>
            </a:r>
            <a:r>
              <a:rPr lang="cs-CZ" smtClean="0"/>
              <a:t>, </a:t>
            </a:r>
            <a:r>
              <a:rPr lang="en-US" smtClean="0"/>
              <a:t>however</a:t>
            </a:r>
            <a:r>
              <a:rPr lang="cs-CZ" smtClean="0"/>
              <a:t>,</a:t>
            </a:r>
            <a:r>
              <a:rPr lang="en-US" smtClean="0"/>
              <a:t> have failed to forecast coming crisis</a:t>
            </a:r>
          </a:p>
          <a:p>
            <a:pPr lvl="1" eaLnBrk="1" hangingPunct="1"/>
            <a:r>
              <a:rPr lang="en-US" smtClean="0"/>
              <a:t>State organizations have failed as  well</a:t>
            </a:r>
          </a:p>
          <a:p>
            <a:pPr eaLnBrk="1" hangingPunct="1"/>
            <a:r>
              <a:rPr lang="en-US" smtClean="0"/>
              <a:t>Copyright practices</a:t>
            </a:r>
          </a:p>
          <a:p>
            <a:pPr lvl="1" eaLnBrk="1" hangingPunct="1"/>
            <a:r>
              <a:rPr lang="en-US" smtClean="0"/>
              <a:t>Monopoly of large editors</a:t>
            </a:r>
          </a:p>
          <a:p>
            <a:pPr lvl="1" eaLnBrk="1" hangingPunct="1"/>
            <a:r>
              <a:rPr lang="en-US" smtClean="0"/>
              <a:t>Copyright transfers from people to companies</a:t>
            </a:r>
            <a:endParaRPr lang="cs-CZ" smtClean="0"/>
          </a:p>
        </p:txBody>
      </p:sp>
    </p:spTree>
    <p:extLst>
      <p:ext uri="{BB962C8B-B14F-4D97-AF65-F5344CB8AC3E}">
        <p14:creationId xmlns:p14="http://schemas.microsoft.com/office/powerpoint/2010/main" xmlns="" val="301960198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12"/>
          </p:nvPr>
        </p:nvSpPr>
        <p:spPr>
          <a:noFill/>
        </p:spPr>
        <p:txBody>
          <a:bodyPr/>
          <a:lstStyle/>
          <a:p>
            <a:fld id="{8971B4BA-9CA3-4CDA-8FD2-B9C0B54BDAB6}" type="slidenum">
              <a:rPr lang="cs-CZ" smtClean="0"/>
              <a:pPr/>
              <a:t>162</a:t>
            </a:fld>
            <a:endParaRPr lang="cs-CZ" smtClean="0"/>
          </a:p>
        </p:txBody>
      </p:sp>
      <p:sp>
        <p:nvSpPr>
          <p:cNvPr id="162819" name="Nadpis 1"/>
          <p:cNvSpPr>
            <a:spLocks noGrp="1"/>
          </p:cNvSpPr>
          <p:nvPr>
            <p:ph type="title" idx="4294967295"/>
          </p:nvPr>
        </p:nvSpPr>
        <p:spPr>
          <a:xfrm>
            <a:off x="468313" y="260350"/>
            <a:ext cx="8229600" cy="1143000"/>
          </a:xfrm>
        </p:spPr>
        <p:txBody>
          <a:bodyPr/>
          <a:lstStyle/>
          <a:p>
            <a:pPr eaLnBrk="1" hangingPunct="1"/>
            <a:r>
              <a:rPr lang="en-US" sz="4000" smtClean="0"/>
              <a:t>The </a:t>
            </a:r>
            <a:r>
              <a:rPr lang="cs-CZ" sz="4000" smtClean="0"/>
              <a:t>brute </a:t>
            </a:r>
            <a:r>
              <a:rPr lang="en-US" sz="4000" smtClean="0"/>
              <a:t>rules threaten whole IT</a:t>
            </a:r>
          </a:p>
        </p:txBody>
      </p:sp>
      <p:sp>
        <p:nvSpPr>
          <p:cNvPr id="162820" name="Zástupný symbol pro obsah 2"/>
          <p:cNvSpPr>
            <a:spLocks noGrp="1"/>
          </p:cNvSpPr>
          <p:nvPr>
            <p:ph idx="4294967295"/>
          </p:nvPr>
        </p:nvSpPr>
        <p:spPr/>
        <p:txBody>
          <a:bodyPr/>
          <a:lstStyle/>
          <a:p>
            <a:pPr eaLnBrk="1" hangingPunct="1"/>
            <a:r>
              <a:rPr lang="en-US" sz="2800" smtClean="0"/>
              <a:t>The </a:t>
            </a:r>
            <a:r>
              <a:rPr lang="cs-CZ" sz="2800" smtClean="0"/>
              <a:t>brute </a:t>
            </a:r>
            <a:r>
              <a:rPr lang="en-US" sz="2800" smtClean="0"/>
              <a:t>data security rules reduce</a:t>
            </a:r>
            <a:r>
              <a:rPr lang="cs-CZ" sz="2800" smtClean="0"/>
              <a:t> in fact </a:t>
            </a:r>
            <a:r>
              <a:rPr lang="en-US" sz="2800" smtClean="0"/>
              <a:t> substantially the data quality, </a:t>
            </a:r>
          </a:p>
          <a:p>
            <a:pPr eaLnBrk="1" hangingPunct="1"/>
            <a:r>
              <a:rPr lang="cs-CZ" sz="2800" smtClean="0"/>
              <a:t>I</a:t>
            </a:r>
            <a:r>
              <a:rPr lang="en-US" sz="2800" smtClean="0"/>
              <a:t>t seems to be the bottleneck of many crucial IT projects</a:t>
            </a:r>
          </a:p>
          <a:p>
            <a:pPr lvl="1" eaLnBrk="1" hangingPunct="1"/>
            <a:r>
              <a:rPr lang="en-US" sz="2400" smtClean="0"/>
              <a:t>The effects of the projects cannot be bettered unless the rules are changed</a:t>
            </a:r>
          </a:p>
          <a:p>
            <a:pPr lvl="1" eaLnBrk="1" hangingPunct="1"/>
            <a:r>
              <a:rPr lang="en-US" sz="2400" smtClean="0"/>
              <a:t>Many aims </a:t>
            </a:r>
            <a:r>
              <a:rPr lang="cs-CZ" sz="2400" smtClean="0"/>
              <a:t>of IT </a:t>
            </a:r>
            <a:r>
              <a:rPr lang="en-US" sz="2400" smtClean="0"/>
              <a:t>cannot be then achieved irrespective massive investments</a:t>
            </a:r>
          </a:p>
          <a:p>
            <a:pPr eaLnBrk="1" hangingPunct="1"/>
            <a:r>
              <a:rPr lang="en-US" sz="2800" smtClean="0"/>
              <a:t>It is a danger for the whole</a:t>
            </a:r>
            <a:r>
              <a:rPr lang="cs-CZ" sz="2800" smtClean="0"/>
              <a:t> IT (</a:t>
            </a:r>
            <a:r>
              <a:rPr lang="en-US" sz="2800" smtClean="0"/>
              <a:t>informatics</a:t>
            </a:r>
            <a:r>
              <a:rPr lang="cs-CZ" sz="2800" smtClean="0"/>
              <a:t>)</a:t>
            </a:r>
            <a:endParaRPr lang="en-US" sz="2800" smtClean="0"/>
          </a:p>
        </p:txBody>
      </p:sp>
    </p:spTree>
    <p:extLst>
      <p:ext uri="{BB962C8B-B14F-4D97-AF65-F5344CB8AC3E}">
        <p14:creationId xmlns:p14="http://schemas.microsoft.com/office/powerpoint/2010/main" xmlns="" val="138590698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sldNum" sz="quarter" idx="12"/>
          </p:nvPr>
        </p:nvSpPr>
        <p:spPr>
          <a:noFill/>
        </p:spPr>
        <p:txBody>
          <a:bodyPr/>
          <a:lstStyle/>
          <a:p>
            <a:fld id="{E1BD5261-8D95-4C0E-99CF-01402FD10985}" type="slidenum">
              <a:rPr lang="cs-CZ" smtClean="0"/>
              <a:pPr/>
              <a:t>163</a:t>
            </a:fld>
            <a:endParaRPr lang="cs-CZ" smtClean="0"/>
          </a:p>
        </p:txBody>
      </p:sp>
      <p:sp>
        <p:nvSpPr>
          <p:cNvPr id="163843" name="Rectangle 2"/>
          <p:cNvSpPr>
            <a:spLocks noGrp="1" noChangeArrowheads="1"/>
          </p:cNvSpPr>
          <p:nvPr>
            <p:ph type="title" idx="4294967295"/>
          </p:nvPr>
        </p:nvSpPr>
        <p:spPr/>
        <p:txBody>
          <a:bodyPr/>
          <a:lstStyle/>
          <a:p>
            <a:r>
              <a:rPr lang="cs-CZ" sz="3600" smtClean="0"/>
              <a:t>Takzvaná ochrana osobních dat 2</a:t>
            </a:r>
            <a:br>
              <a:rPr lang="cs-CZ" sz="3600" smtClean="0"/>
            </a:br>
            <a:r>
              <a:rPr lang="cs-CZ" sz="2900" smtClean="0"/>
              <a:t>Skartace zdravotních dat</a:t>
            </a:r>
          </a:p>
        </p:txBody>
      </p:sp>
      <p:sp>
        <p:nvSpPr>
          <p:cNvPr id="163844" name="Rectangle 3"/>
          <p:cNvSpPr>
            <a:spLocks noGrp="1" noChangeArrowheads="1"/>
          </p:cNvSpPr>
          <p:nvPr>
            <p:ph type="body" idx="4294967295"/>
          </p:nvPr>
        </p:nvSpPr>
        <p:spPr>
          <a:xfrm>
            <a:off x="285750" y="1476375"/>
            <a:ext cx="8643938" cy="5024438"/>
          </a:xfrm>
        </p:spPr>
        <p:txBody>
          <a:bodyPr/>
          <a:lstStyle/>
          <a:p>
            <a:pPr marL="609600" indent="-609600">
              <a:lnSpc>
                <a:spcPct val="80000"/>
              </a:lnSpc>
              <a:buFontTx/>
              <a:buNone/>
            </a:pPr>
            <a:r>
              <a:rPr lang="cs-CZ" sz="2000" smtClean="0"/>
              <a:t>V daném případě: </a:t>
            </a:r>
          </a:p>
          <a:p>
            <a:pPr marL="609600" indent="-609600">
              <a:lnSpc>
                <a:spcPct val="80000"/>
              </a:lnSpc>
            </a:pPr>
            <a:r>
              <a:rPr lang="cs-CZ" sz="2000" smtClean="0"/>
              <a:t>Mohou chybět data o právě prováděných medikacích a pak může být fatální průšvih </a:t>
            </a:r>
          </a:p>
          <a:p>
            <a:pPr marL="990600" lvl="1" indent="-533400">
              <a:lnSpc>
                <a:spcPct val="80000"/>
              </a:lnSpc>
            </a:pPr>
            <a:r>
              <a:rPr lang="cs-CZ" sz="1800" smtClean="0"/>
              <a:t>Stává se omylem lékaře nebo tím, že je nějaký incident jako dopravní nehoda</a:t>
            </a:r>
          </a:p>
          <a:p>
            <a:pPr marL="990600" lvl="1" indent="-533400">
              <a:lnSpc>
                <a:spcPct val="80000"/>
              </a:lnSpc>
            </a:pPr>
            <a:r>
              <a:rPr lang="cs-CZ" sz="1800" smtClean="0"/>
              <a:t>Pacient na léky, které užívá, neupozorní</a:t>
            </a:r>
          </a:p>
          <a:p>
            <a:pPr marL="990600" lvl="1" indent="-533400">
              <a:lnSpc>
                <a:spcPct val="80000"/>
              </a:lnSpc>
            </a:pPr>
            <a:r>
              <a:rPr lang="cs-CZ" sz="1800" smtClean="0"/>
              <a:t>Ohrožuje to životní zájmy lidí, stovky, spíše tisíce úmrtí, kterým nemuselo dojít, statisíce poškození zdraví (v USA 1.2 milionu ročně)</a:t>
            </a:r>
          </a:p>
          <a:p>
            <a:pPr marL="609600" indent="-609600">
              <a:lnSpc>
                <a:spcPct val="80000"/>
              </a:lnSpc>
            </a:pPr>
            <a:r>
              <a:rPr lang="cs-CZ" sz="2000" smtClean="0"/>
              <a:t>Blokuje se optimalizace výdeje léků</a:t>
            </a:r>
          </a:p>
          <a:p>
            <a:pPr marL="990600" lvl="1" indent="-533400">
              <a:lnSpc>
                <a:spcPct val="80000"/>
              </a:lnSpc>
            </a:pPr>
            <a:r>
              <a:rPr lang="cs-CZ" sz="1800" smtClean="0"/>
              <a:t>Mnohamiliardové ztráty</a:t>
            </a:r>
          </a:p>
          <a:p>
            <a:pPr marL="609600" indent="-609600">
              <a:lnSpc>
                <a:spcPct val="80000"/>
              </a:lnSpc>
            </a:pPr>
            <a:r>
              <a:rPr lang="cs-CZ" sz="2000" smtClean="0"/>
              <a:t>Uvolňuje se prostor pro produkci drog, příběh pervitinu</a:t>
            </a:r>
          </a:p>
          <a:p>
            <a:pPr marL="609600" indent="-609600">
              <a:lnSpc>
                <a:spcPct val="80000"/>
              </a:lnSpc>
            </a:pPr>
            <a:r>
              <a:rPr lang="cs-CZ" sz="2000" smtClean="0"/>
              <a:t>Zhoršují se podmínky zdravotnického výzkumu</a:t>
            </a:r>
          </a:p>
          <a:p>
            <a:pPr marL="609600" indent="-609600">
              <a:lnSpc>
                <a:spcPct val="80000"/>
              </a:lnSpc>
            </a:pPr>
            <a:r>
              <a:rPr lang="cs-CZ" sz="2000" smtClean="0"/>
              <a:t>Klíčová osobní data se stejně neochrání</a:t>
            </a:r>
          </a:p>
          <a:p>
            <a:pPr marL="609600" indent="-609600">
              <a:lnSpc>
                <a:spcPct val="80000"/>
              </a:lnSpc>
            </a:pPr>
            <a:r>
              <a:rPr lang="cs-CZ" sz="2000" smtClean="0"/>
              <a:t>Naprostá většina informací, které jsou pro občany zajímavá, jako je kvalita škol, by měla být zpřístupnitelná ze zákona, jsou často jsou blokována</a:t>
            </a:r>
          </a:p>
        </p:txBody>
      </p:sp>
    </p:spTree>
    <p:extLst>
      <p:ext uri="{BB962C8B-B14F-4D97-AF65-F5344CB8AC3E}">
        <p14:creationId xmlns:p14="http://schemas.microsoft.com/office/powerpoint/2010/main" xmlns="" val="103410152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sldNum" sz="quarter" idx="12"/>
          </p:nvPr>
        </p:nvSpPr>
        <p:spPr>
          <a:noFill/>
        </p:spPr>
        <p:txBody>
          <a:bodyPr/>
          <a:lstStyle/>
          <a:p>
            <a:fld id="{E4EF8BAF-0F12-4CB8-B8FC-DA3437023DBE}" type="slidenum">
              <a:rPr lang="cs-CZ" smtClean="0"/>
              <a:pPr/>
              <a:t>164</a:t>
            </a:fld>
            <a:endParaRPr lang="cs-CZ" smtClean="0"/>
          </a:p>
        </p:txBody>
      </p:sp>
      <p:sp>
        <p:nvSpPr>
          <p:cNvPr id="164867" name="Rectangle 2"/>
          <p:cNvSpPr>
            <a:spLocks noGrp="1" noChangeArrowheads="1"/>
          </p:cNvSpPr>
          <p:nvPr>
            <p:ph type="title" idx="4294967295"/>
          </p:nvPr>
        </p:nvSpPr>
        <p:spPr/>
        <p:txBody>
          <a:bodyPr/>
          <a:lstStyle/>
          <a:p>
            <a:r>
              <a:rPr lang="cs-CZ" sz="3600" smtClean="0"/>
              <a:t>Takzvaná ochrana osobních dat 3</a:t>
            </a:r>
            <a:br>
              <a:rPr lang="cs-CZ" sz="3600" smtClean="0"/>
            </a:br>
            <a:r>
              <a:rPr lang="cs-CZ" sz="2900" smtClean="0"/>
              <a:t>Analýza efektivnosti vzdělávání</a:t>
            </a:r>
          </a:p>
        </p:txBody>
      </p:sp>
      <p:sp>
        <p:nvSpPr>
          <p:cNvPr id="164868" name="Rectangle 3"/>
          <p:cNvSpPr>
            <a:spLocks noGrp="1" noChangeArrowheads="1"/>
          </p:cNvSpPr>
          <p:nvPr>
            <p:ph type="body" idx="4294967295"/>
          </p:nvPr>
        </p:nvSpPr>
        <p:spPr/>
        <p:txBody>
          <a:bodyPr/>
          <a:lstStyle/>
          <a:p>
            <a:pPr>
              <a:lnSpc>
                <a:spcPct val="70000"/>
              </a:lnSpc>
              <a:buFontTx/>
              <a:buNone/>
            </a:pPr>
            <a:r>
              <a:rPr lang="cs-CZ" sz="2000" smtClean="0"/>
              <a:t>Hrozba</a:t>
            </a:r>
          </a:p>
          <a:p>
            <a:pPr>
              <a:lnSpc>
                <a:spcPct val="70000"/>
              </a:lnSpc>
            </a:pPr>
            <a:r>
              <a:rPr lang="cs-CZ" sz="2000" smtClean="0"/>
              <a:t>Dosti rozšířený a asi správný pocit, že se naše školství vyvíjí špatným směrem</a:t>
            </a:r>
          </a:p>
          <a:p>
            <a:pPr lvl="1">
              <a:lnSpc>
                <a:spcPct val="70000"/>
              </a:lnSpc>
            </a:pPr>
            <a:r>
              <a:rPr lang="cs-CZ" sz="1800" smtClean="0"/>
              <a:t>Opomíjení STEM, </a:t>
            </a:r>
            <a:r>
              <a:rPr lang="cs-CZ" sz="1600" smtClean="0"/>
              <a:t>To pociťujeme i u nás, je problém v podnicích (průzkum Manpower)</a:t>
            </a:r>
          </a:p>
          <a:p>
            <a:pPr lvl="1">
              <a:lnSpc>
                <a:spcPct val="70000"/>
              </a:lnSpc>
            </a:pPr>
            <a:r>
              <a:rPr lang="cs-CZ" sz="1800" smtClean="0"/>
              <a:t>Opomíjení tréninku dovedností. </a:t>
            </a:r>
            <a:r>
              <a:rPr lang="cs-CZ" sz="1600" smtClean="0"/>
              <a:t>Včetně trivia a cizích jazyků, pologramotnost </a:t>
            </a:r>
          </a:p>
          <a:p>
            <a:pPr lvl="1">
              <a:lnSpc>
                <a:spcPct val="70000"/>
              </a:lnSpc>
            </a:pPr>
            <a:r>
              <a:rPr lang="cs-CZ" sz="1800" smtClean="0"/>
              <a:t>Nerovnoprávné postavení učitelů</a:t>
            </a:r>
          </a:p>
          <a:p>
            <a:pPr lvl="2">
              <a:lnSpc>
                <a:spcPct val="70000"/>
              </a:lnSpc>
            </a:pPr>
            <a:r>
              <a:rPr lang="cs-CZ" sz="1600" smtClean="0"/>
              <a:t>Za stížnosti žáků je trestán učitel, za nedodržení osnov fakticky nikoliv, příklad Zborovská, Evropská, náznaky i na MFF</a:t>
            </a:r>
          </a:p>
          <a:p>
            <a:pPr lvl="1">
              <a:lnSpc>
                <a:spcPct val="70000"/>
              </a:lnSpc>
            </a:pPr>
            <a:r>
              <a:rPr lang="cs-CZ" sz="1800" smtClean="0"/>
              <a:t>Administrativní náročnost chodu škol</a:t>
            </a:r>
          </a:p>
          <a:p>
            <a:pPr lvl="2">
              <a:lnSpc>
                <a:spcPct val="70000"/>
              </a:lnSpc>
            </a:pPr>
            <a:r>
              <a:rPr lang="cs-CZ" sz="1600" smtClean="0"/>
              <a:t>Ekonomická samostatnost – inspekce sledují účty a ne výuku</a:t>
            </a:r>
          </a:p>
          <a:p>
            <a:pPr lvl="2">
              <a:lnSpc>
                <a:spcPct val="70000"/>
              </a:lnSpc>
            </a:pPr>
            <a:r>
              <a:rPr lang="cs-CZ" sz="1600" smtClean="0"/>
              <a:t>IT by mohlo sledovat úspěšnost všech zařízení podle úspěšnosti absolventů </a:t>
            </a:r>
          </a:p>
          <a:p>
            <a:pPr>
              <a:lnSpc>
                <a:spcPct val="70000"/>
              </a:lnSpc>
            </a:pPr>
            <a:r>
              <a:rPr lang="cs-CZ" sz="2000" smtClean="0"/>
              <a:t>Jistou pomocí by mohlo být sledování úspěšnosti absolventů</a:t>
            </a:r>
          </a:p>
          <a:p>
            <a:pPr lvl="1">
              <a:lnSpc>
                <a:spcPct val="70000"/>
              </a:lnSpc>
            </a:pPr>
            <a:r>
              <a:rPr lang="cs-CZ" sz="1800" smtClean="0"/>
              <a:t>Není o to zájem, nedalo by se tunelovat, rodiče by se museli o ratolesti více starat</a:t>
            </a:r>
          </a:p>
          <a:p>
            <a:pPr lvl="1">
              <a:lnSpc>
                <a:spcPct val="70000"/>
              </a:lnSpc>
            </a:pPr>
            <a:r>
              <a:rPr lang="cs-CZ" sz="1800" smtClean="0"/>
              <a:t>Naráží to na problém ochrany dat</a:t>
            </a:r>
          </a:p>
          <a:p>
            <a:pPr lvl="1">
              <a:lnSpc>
                <a:spcPct val="70000"/>
              </a:lnSpc>
            </a:pPr>
            <a:r>
              <a:rPr lang="cs-CZ" sz="1800" smtClean="0"/>
              <a:t>Je to lepší než nic</a:t>
            </a:r>
          </a:p>
          <a:p>
            <a:pPr lvl="1">
              <a:lnSpc>
                <a:spcPct val="70000"/>
              </a:lnSpc>
            </a:pPr>
            <a:r>
              <a:rPr lang="cs-CZ" sz="1800" smtClean="0"/>
              <a:t>Ohrožuje to i informatiku, nebudou odborníci</a:t>
            </a:r>
          </a:p>
          <a:p>
            <a:pPr lvl="1">
              <a:lnSpc>
                <a:spcPct val="70000"/>
              </a:lnSpc>
            </a:pPr>
            <a:endParaRPr lang="cs-CZ" sz="1800" smtClean="0"/>
          </a:p>
        </p:txBody>
      </p:sp>
    </p:spTree>
    <p:extLst>
      <p:ext uri="{BB962C8B-B14F-4D97-AF65-F5344CB8AC3E}">
        <p14:creationId xmlns:p14="http://schemas.microsoft.com/office/powerpoint/2010/main" xmlns="" val="297450710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sldNum" sz="quarter" idx="12"/>
          </p:nvPr>
        </p:nvSpPr>
        <p:spPr>
          <a:noFill/>
        </p:spPr>
        <p:txBody>
          <a:bodyPr/>
          <a:lstStyle/>
          <a:p>
            <a:fld id="{38254ECD-442F-480A-811A-B8F04DF4DFAE}" type="slidenum">
              <a:rPr lang="cs-CZ" smtClean="0"/>
              <a:pPr/>
              <a:t>165</a:t>
            </a:fld>
            <a:endParaRPr lang="cs-CZ" smtClean="0"/>
          </a:p>
        </p:txBody>
      </p:sp>
      <p:sp>
        <p:nvSpPr>
          <p:cNvPr id="165891" name="Rectangle 2"/>
          <p:cNvSpPr>
            <a:spLocks noGrp="1" noChangeArrowheads="1"/>
          </p:cNvSpPr>
          <p:nvPr>
            <p:ph type="title" idx="4294967295"/>
          </p:nvPr>
        </p:nvSpPr>
        <p:spPr/>
        <p:txBody>
          <a:bodyPr/>
          <a:lstStyle/>
          <a:p>
            <a:r>
              <a:rPr lang="cs-CZ" sz="3600" smtClean="0"/>
              <a:t>Takzvaná ochrana osobních dat 4</a:t>
            </a:r>
            <a:br>
              <a:rPr lang="cs-CZ" sz="3600" smtClean="0"/>
            </a:br>
            <a:r>
              <a:rPr lang="cs-CZ" sz="2900" smtClean="0"/>
              <a:t>Informatický výzkum, kvalita IS</a:t>
            </a:r>
          </a:p>
        </p:txBody>
      </p:sp>
      <p:sp>
        <p:nvSpPr>
          <p:cNvPr id="165892" name="Rectangle 3"/>
          <p:cNvSpPr>
            <a:spLocks noGrp="1" noChangeArrowheads="1"/>
          </p:cNvSpPr>
          <p:nvPr>
            <p:ph type="body" idx="4294967295"/>
          </p:nvPr>
        </p:nvSpPr>
        <p:spPr/>
        <p:txBody>
          <a:bodyPr/>
          <a:lstStyle/>
          <a:p>
            <a:r>
              <a:rPr lang="cs-CZ" smtClean="0"/>
              <a:t>Nelze plně využít výsledky informatického výzkumu, poněvadž přístup k datům není „hladký“</a:t>
            </a:r>
          </a:p>
          <a:p>
            <a:pPr lvl="1"/>
            <a:r>
              <a:rPr lang="cs-CZ" smtClean="0"/>
              <a:t>Sémantický web</a:t>
            </a:r>
          </a:p>
          <a:p>
            <a:pPr lvl="1"/>
            <a:r>
              <a:rPr lang="cs-CZ" smtClean="0"/>
              <a:t>Použití metod umělé inteligence</a:t>
            </a:r>
          </a:p>
          <a:p>
            <a:pPr lvl="1"/>
            <a:r>
              <a:rPr lang="cs-CZ" smtClean="0"/>
              <a:t>Možnosti jednotného pohledu a hladkého přístupu ke všem dostupným datům</a:t>
            </a:r>
          </a:p>
        </p:txBody>
      </p:sp>
    </p:spTree>
    <p:extLst>
      <p:ext uri="{BB962C8B-B14F-4D97-AF65-F5344CB8AC3E}">
        <p14:creationId xmlns:p14="http://schemas.microsoft.com/office/powerpoint/2010/main" xmlns="" val="302879856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sldNum" sz="quarter" idx="12"/>
          </p:nvPr>
        </p:nvSpPr>
        <p:spPr>
          <a:noFill/>
        </p:spPr>
        <p:txBody>
          <a:bodyPr/>
          <a:lstStyle/>
          <a:p>
            <a:fld id="{5672035D-600A-44C0-84D5-1B0A891C9A61}" type="slidenum">
              <a:rPr lang="cs-CZ" smtClean="0"/>
              <a:pPr/>
              <a:t>166</a:t>
            </a:fld>
            <a:endParaRPr lang="cs-CZ" smtClean="0"/>
          </a:p>
        </p:txBody>
      </p:sp>
      <p:grpSp>
        <p:nvGrpSpPr>
          <p:cNvPr id="166915" name="Group 2"/>
          <p:cNvGrpSpPr>
            <a:grpSpLocks noChangeAspect="1"/>
          </p:cNvGrpSpPr>
          <p:nvPr/>
        </p:nvGrpSpPr>
        <p:grpSpPr bwMode="auto">
          <a:xfrm>
            <a:off x="971550" y="908050"/>
            <a:ext cx="7329488" cy="3665538"/>
            <a:chOff x="2193" y="6532"/>
            <a:chExt cx="7200" cy="3600"/>
          </a:xfrm>
        </p:grpSpPr>
        <p:sp>
          <p:nvSpPr>
            <p:cNvPr id="166923" name="AutoShape 3"/>
            <p:cNvSpPr>
              <a:spLocks noChangeAspect="1" noChangeArrowheads="1"/>
            </p:cNvSpPr>
            <p:nvPr/>
          </p:nvSpPr>
          <p:spPr bwMode="auto">
            <a:xfrm>
              <a:off x="2193" y="6532"/>
              <a:ext cx="7200" cy="3600"/>
            </a:xfrm>
            <a:prstGeom prst="rect">
              <a:avLst/>
            </a:prstGeom>
            <a:noFill/>
            <a:ln w="9525">
              <a:noFill/>
              <a:miter lim="800000"/>
              <a:headEnd/>
              <a:tailEnd/>
            </a:ln>
          </p:spPr>
          <p:txBody>
            <a:bodyPr/>
            <a:lstStyle/>
            <a:p>
              <a:endParaRPr lang="cs-CZ">
                <a:latin typeface="Calibri" pitchFamily="34" charset="0"/>
                <a:cs typeface="Arial" charset="0"/>
              </a:endParaRPr>
            </a:p>
          </p:txBody>
        </p:sp>
        <p:sp>
          <p:nvSpPr>
            <p:cNvPr id="166924" name="Text Box 4"/>
            <p:cNvSpPr txBox="1">
              <a:spLocks noChangeArrowheads="1"/>
            </p:cNvSpPr>
            <p:nvPr/>
          </p:nvSpPr>
          <p:spPr bwMode="auto">
            <a:xfrm>
              <a:off x="2625" y="7828"/>
              <a:ext cx="1008" cy="432"/>
            </a:xfrm>
            <a:prstGeom prst="rect">
              <a:avLst/>
            </a:prstGeom>
            <a:noFill/>
            <a:ln w="9525">
              <a:noFill/>
              <a:miter lim="800000"/>
              <a:headEnd/>
              <a:tailEnd/>
            </a:ln>
          </p:spPr>
          <p:txBody>
            <a:bodyPr lIns="0" tIns="0" rIns="0" bIns="0"/>
            <a:lstStyle/>
            <a:p>
              <a:r>
                <a:rPr lang="cs-CZ" sz="1600">
                  <a:latin typeface="Calibri" pitchFamily="34" charset="0"/>
                  <a:cs typeface="Arial" charset="0"/>
                </a:rPr>
                <a:t>Zdroje dat</a:t>
              </a:r>
              <a:endParaRPr lang="cs-CZ" sz="1600">
                <a:latin typeface="Times New Roman" pitchFamily="18" charset="0"/>
                <a:cs typeface="Arial" charset="0"/>
              </a:endParaRPr>
            </a:p>
          </p:txBody>
        </p:sp>
        <p:sp>
          <p:nvSpPr>
            <p:cNvPr id="166925" name="Freeform 5"/>
            <p:cNvSpPr>
              <a:spLocks/>
            </p:cNvSpPr>
            <p:nvPr/>
          </p:nvSpPr>
          <p:spPr bwMode="auto">
            <a:xfrm>
              <a:off x="2481" y="7540"/>
              <a:ext cx="1302" cy="844"/>
            </a:xfrm>
            <a:custGeom>
              <a:avLst/>
              <a:gdLst>
                <a:gd name="T0" fmla="*/ 2 w 1629"/>
                <a:gd name="T1" fmla="*/ 2 h 1055"/>
                <a:gd name="T2" fmla="*/ 2 w 1629"/>
                <a:gd name="T3" fmla="*/ 2 h 1055"/>
                <a:gd name="T4" fmla="*/ 2 w 1629"/>
                <a:gd name="T5" fmla="*/ 2 h 1055"/>
                <a:gd name="T6" fmla="*/ 2 w 1629"/>
                <a:gd name="T7" fmla="*/ 2 h 1055"/>
                <a:gd name="T8" fmla="*/ 2 w 1629"/>
                <a:gd name="T9" fmla="*/ 2 h 1055"/>
                <a:gd name="T10" fmla="*/ 2 w 1629"/>
                <a:gd name="T11" fmla="*/ 2 h 1055"/>
                <a:gd name="T12" fmla="*/ 2 w 1629"/>
                <a:gd name="T13" fmla="*/ 2 h 1055"/>
                <a:gd name="T14" fmla="*/ 2 w 1629"/>
                <a:gd name="T15" fmla="*/ 2 h 1055"/>
                <a:gd name="T16" fmla="*/ 2 w 1629"/>
                <a:gd name="T17" fmla="*/ 2 h 1055"/>
                <a:gd name="T18" fmla="*/ 2 w 1629"/>
                <a:gd name="T19" fmla="*/ 2 h 1055"/>
                <a:gd name="T20" fmla="*/ 2 w 1629"/>
                <a:gd name="T21" fmla="*/ 2 h 1055"/>
                <a:gd name="T22" fmla="*/ 2 w 1629"/>
                <a:gd name="T23" fmla="*/ 2 h 1055"/>
                <a:gd name="T24" fmla="*/ 2 w 1629"/>
                <a:gd name="T25" fmla="*/ 2 h 1055"/>
                <a:gd name="T26" fmla="*/ 2 w 1629"/>
                <a:gd name="T27" fmla="*/ 2 h 1055"/>
                <a:gd name="T28" fmla="*/ 2 w 1629"/>
                <a:gd name="T29" fmla="*/ 2 h 1055"/>
                <a:gd name="T30" fmla="*/ 2 w 1629"/>
                <a:gd name="T31" fmla="*/ 2 h 1055"/>
                <a:gd name="T32" fmla="*/ 2 w 1629"/>
                <a:gd name="T33" fmla="*/ 2 h 1055"/>
                <a:gd name="T34" fmla="*/ 2 w 1629"/>
                <a:gd name="T35" fmla="*/ 2 h 1055"/>
                <a:gd name="T36" fmla="*/ 2 w 1629"/>
                <a:gd name="T37" fmla="*/ 2 h 1055"/>
                <a:gd name="T38" fmla="*/ 2 w 1629"/>
                <a:gd name="T39" fmla="*/ 2 h 1055"/>
                <a:gd name="T40" fmla="*/ 2 w 1629"/>
                <a:gd name="T41" fmla="*/ 2 h 1055"/>
                <a:gd name="T42" fmla="*/ 2 w 1629"/>
                <a:gd name="T43" fmla="*/ 2 h 1055"/>
                <a:gd name="T44" fmla="*/ 2 w 1629"/>
                <a:gd name="T45" fmla="*/ 2 h 1055"/>
                <a:gd name="T46" fmla="*/ 2 w 1629"/>
                <a:gd name="T47" fmla="*/ 2 h 1055"/>
                <a:gd name="T48" fmla="*/ 2 w 1629"/>
                <a:gd name="T49" fmla="*/ 2 h 1055"/>
                <a:gd name="T50" fmla="*/ 2 w 1629"/>
                <a:gd name="T51" fmla="*/ 2 h 1055"/>
                <a:gd name="T52" fmla="*/ 2 w 1629"/>
                <a:gd name="T53" fmla="*/ 2 h 1055"/>
                <a:gd name="T54" fmla="*/ 2 w 1629"/>
                <a:gd name="T55" fmla="*/ 2 h 1055"/>
                <a:gd name="T56" fmla="*/ 2 w 1629"/>
                <a:gd name="T57" fmla="*/ 2 h 1055"/>
                <a:gd name="T58" fmla="*/ 2 w 1629"/>
                <a:gd name="T59" fmla="*/ 2 h 1055"/>
                <a:gd name="T60" fmla="*/ 2 w 1629"/>
                <a:gd name="T61" fmla="*/ 2 h 1055"/>
                <a:gd name="T62" fmla="*/ 2 w 1629"/>
                <a:gd name="T63" fmla="*/ 2 h 1055"/>
                <a:gd name="T64" fmla="*/ 2 w 1629"/>
                <a:gd name="T65" fmla="*/ 2 h 1055"/>
                <a:gd name="T66" fmla="*/ 2 w 1629"/>
                <a:gd name="T67" fmla="*/ 2 h 1055"/>
                <a:gd name="T68" fmla="*/ 2 w 1629"/>
                <a:gd name="T69" fmla="*/ 2 h 1055"/>
                <a:gd name="T70" fmla="*/ 2 w 1629"/>
                <a:gd name="T71" fmla="*/ 2 h 1055"/>
                <a:gd name="T72" fmla="*/ 2 w 1629"/>
                <a:gd name="T73" fmla="*/ 2 h 1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9"/>
                <a:gd name="T112" fmla="*/ 0 h 1055"/>
                <a:gd name="T113" fmla="*/ 1629 w 1629"/>
                <a:gd name="T114" fmla="*/ 1055 h 1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9" h="1055">
                  <a:moveTo>
                    <a:pt x="40" y="309"/>
                  </a:moveTo>
                  <a:cubicBezTo>
                    <a:pt x="59" y="252"/>
                    <a:pt x="92" y="238"/>
                    <a:pt x="145" y="217"/>
                  </a:cubicBezTo>
                  <a:cubicBezTo>
                    <a:pt x="198" y="196"/>
                    <a:pt x="253" y="180"/>
                    <a:pt x="302" y="152"/>
                  </a:cubicBezTo>
                  <a:cubicBezTo>
                    <a:pt x="333" y="135"/>
                    <a:pt x="362" y="115"/>
                    <a:pt x="394" y="100"/>
                  </a:cubicBezTo>
                  <a:cubicBezTo>
                    <a:pt x="419" y="88"/>
                    <a:pt x="447" y="84"/>
                    <a:pt x="472" y="73"/>
                  </a:cubicBezTo>
                  <a:cubicBezTo>
                    <a:pt x="632" y="0"/>
                    <a:pt x="470" y="57"/>
                    <a:pt x="577" y="21"/>
                  </a:cubicBezTo>
                  <a:cubicBezTo>
                    <a:pt x="634" y="59"/>
                    <a:pt x="682" y="100"/>
                    <a:pt x="747" y="126"/>
                  </a:cubicBezTo>
                  <a:cubicBezTo>
                    <a:pt x="785" y="141"/>
                    <a:pt x="865" y="165"/>
                    <a:pt x="865" y="165"/>
                  </a:cubicBezTo>
                  <a:cubicBezTo>
                    <a:pt x="878" y="174"/>
                    <a:pt x="894" y="179"/>
                    <a:pt x="904" y="191"/>
                  </a:cubicBezTo>
                  <a:cubicBezTo>
                    <a:pt x="913" y="202"/>
                    <a:pt x="903" y="230"/>
                    <a:pt x="917" y="230"/>
                  </a:cubicBezTo>
                  <a:cubicBezTo>
                    <a:pt x="940" y="230"/>
                    <a:pt x="1103" y="142"/>
                    <a:pt x="1140" y="126"/>
                  </a:cubicBezTo>
                  <a:cubicBezTo>
                    <a:pt x="1158" y="118"/>
                    <a:pt x="1174" y="107"/>
                    <a:pt x="1192" y="100"/>
                  </a:cubicBezTo>
                  <a:cubicBezTo>
                    <a:pt x="1218" y="90"/>
                    <a:pt x="1271" y="73"/>
                    <a:pt x="1271" y="73"/>
                  </a:cubicBezTo>
                  <a:cubicBezTo>
                    <a:pt x="1310" y="77"/>
                    <a:pt x="1350" y="76"/>
                    <a:pt x="1388" y="86"/>
                  </a:cubicBezTo>
                  <a:cubicBezTo>
                    <a:pt x="1422" y="95"/>
                    <a:pt x="1457" y="154"/>
                    <a:pt x="1493" y="178"/>
                  </a:cubicBezTo>
                  <a:cubicBezTo>
                    <a:pt x="1514" y="253"/>
                    <a:pt x="1530" y="323"/>
                    <a:pt x="1572" y="388"/>
                  </a:cubicBezTo>
                  <a:cubicBezTo>
                    <a:pt x="1610" y="519"/>
                    <a:pt x="1629" y="552"/>
                    <a:pt x="1585" y="728"/>
                  </a:cubicBezTo>
                  <a:cubicBezTo>
                    <a:pt x="1577" y="758"/>
                    <a:pt x="1541" y="771"/>
                    <a:pt x="1519" y="793"/>
                  </a:cubicBezTo>
                  <a:cubicBezTo>
                    <a:pt x="1415" y="897"/>
                    <a:pt x="1550" y="773"/>
                    <a:pt x="1428" y="859"/>
                  </a:cubicBezTo>
                  <a:cubicBezTo>
                    <a:pt x="1387" y="888"/>
                    <a:pt x="1347" y="933"/>
                    <a:pt x="1297" y="950"/>
                  </a:cubicBezTo>
                  <a:cubicBezTo>
                    <a:pt x="1238" y="970"/>
                    <a:pt x="1175" y="975"/>
                    <a:pt x="1114" y="990"/>
                  </a:cubicBezTo>
                  <a:cubicBezTo>
                    <a:pt x="1109" y="1003"/>
                    <a:pt x="1111" y="1021"/>
                    <a:pt x="1100" y="1029"/>
                  </a:cubicBezTo>
                  <a:cubicBezTo>
                    <a:pt x="1078" y="1045"/>
                    <a:pt x="1022" y="1055"/>
                    <a:pt x="1022" y="1055"/>
                  </a:cubicBezTo>
                  <a:cubicBezTo>
                    <a:pt x="961" y="1046"/>
                    <a:pt x="900" y="1038"/>
                    <a:pt x="839" y="1029"/>
                  </a:cubicBezTo>
                  <a:cubicBezTo>
                    <a:pt x="810" y="1025"/>
                    <a:pt x="788" y="999"/>
                    <a:pt x="760" y="990"/>
                  </a:cubicBezTo>
                  <a:cubicBezTo>
                    <a:pt x="730" y="981"/>
                    <a:pt x="699" y="981"/>
                    <a:pt x="668" y="977"/>
                  </a:cubicBezTo>
                  <a:cubicBezTo>
                    <a:pt x="638" y="959"/>
                    <a:pt x="608" y="940"/>
                    <a:pt x="577" y="924"/>
                  </a:cubicBezTo>
                  <a:cubicBezTo>
                    <a:pt x="565" y="918"/>
                    <a:pt x="549" y="919"/>
                    <a:pt x="538" y="911"/>
                  </a:cubicBezTo>
                  <a:cubicBezTo>
                    <a:pt x="526" y="901"/>
                    <a:pt x="523" y="882"/>
                    <a:pt x="511" y="872"/>
                  </a:cubicBezTo>
                  <a:cubicBezTo>
                    <a:pt x="492" y="856"/>
                    <a:pt x="467" y="847"/>
                    <a:pt x="446" y="833"/>
                  </a:cubicBezTo>
                  <a:cubicBezTo>
                    <a:pt x="384" y="791"/>
                    <a:pt x="337" y="747"/>
                    <a:pt x="263" y="728"/>
                  </a:cubicBezTo>
                  <a:cubicBezTo>
                    <a:pt x="209" y="676"/>
                    <a:pt x="182" y="622"/>
                    <a:pt x="106" y="597"/>
                  </a:cubicBezTo>
                  <a:cubicBezTo>
                    <a:pt x="93" y="584"/>
                    <a:pt x="80" y="570"/>
                    <a:pt x="66" y="558"/>
                  </a:cubicBezTo>
                  <a:cubicBezTo>
                    <a:pt x="49" y="544"/>
                    <a:pt x="19" y="539"/>
                    <a:pt x="14" y="518"/>
                  </a:cubicBezTo>
                  <a:cubicBezTo>
                    <a:pt x="0" y="456"/>
                    <a:pt x="25" y="364"/>
                    <a:pt x="79" y="322"/>
                  </a:cubicBezTo>
                  <a:cubicBezTo>
                    <a:pt x="108" y="299"/>
                    <a:pt x="149" y="297"/>
                    <a:pt x="184" y="283"/>
                  </a:cubicBezTo>
                  <a:cubicBezTo>
                    <a:pt x="155" y="240"/>
                    <a:pt x="158" y="260"/>
                    <a:pt x="158" y="230"/>
                  </a:cubicBezTo>
                </a:path>
              </a:pathLst>
            </a:custGeom>
            <a:noFill/>
            <a:ln w="9525">
              <a:solidFill>
                <a:srgbClr val="000000"/>
              </a:solidFill>
              <a:round/>
              <a:headEnd/>
              <a:tailEnd/>
            </a:ln>
          </p:spPr>
          <p:txBody>
            <a:bodyPr/>
            <a:lstStyle/>
            <a:p>
              <a:endParaRPr lang="cs-CZ"/>
            </a:p>
          </p:txBody>
        </p:sp>
        <p:sp>
          <p:nvSpPr>
            <p:cNvPr id="166926" name="Text Box 6"/>
            <p:cNvSpPr txBox="1">
              <a:spLocks noChangeArrowheads="1"/>
            </p:cNvSpPr>
            <p:nvPr/>
          </p:nvSpPr>
          <p:spPr bwMode="auto">
            <a:xfrm>
              <a:off x="4497" y="6676"/>
              <a:ext cx="1296" cy="720"/>
            </a:xfrm>
            <a:prstGeom prst="rect">
              <a:avLst/>
            </a:prstGeom>
            <a:noFill/>
            <a:ln w="9525">
              <a:solidFill>
                <a:srgbClr val="000000"/>
              </a:solidFill>
              <a:miter lim="800000"/>
              <a:headEnd/>
              <a:tailEnd/>
            </a:ln>
          </p:spPr>
          <p:txBody>
            <a:bodyPr lIns="72000" tIns="36000" rIns="72000" bIns="72000"/>
            <a:lstStyle/>
            <a:p>
              <a:pPr algn="ctr"/>
              <a:r>
                <a:rPr lang="cs-CZ" sz="1500" i="1">
                  <a:latin typeface="Times New Roman" pitchFamily="18" charset="0"/>
                  <a:cs typeface="Arial" charset="0"/>
                </a:rPr>
                <a:t>Filtrace</a:t>
              </a:r>
            </a:p>
            <a:p>
              <a:pPr algn="ctr"/>
              <a:r>
                <a:rPr lang="cs-CZ" sz="1500" i="1">
                  <a:latin typeface="Times New Roman" pitchFamily="18" charset="0"/>
                  <a:cs typeface="Arial" charset="0"/>
                </a:rPr>
                <a:t>Formátování     dat</a:t>
              </a:r>
              <a:endParaRPr lang="cs-CZ" sz="1500">
                <a:latin typeface="Times New Roman" pitchFamily="18" charset="0"/>
                <a:cs typeface="Arial" charset="0"/>
              </a:endParaRPr>
            </a:p>
          </p:txBody>
        </p:sp>
        <p:sp>
          <p:nvSpPr>
            <p:cNvPr id="166927" name="Text Box 7"/>
            <p:cNvSpPr txBox="1">
              <a:spLocks noChangeArrowheads="1"/>
            </p:cNvSpPr>
            <p:nvPr/>
          </p:nvSpPr>
          <p:spPr bwMode="auto">
            <a:xfrm>
              <a:off x="4497" y="7684"/>
              <a:ext cx="1152" cy="662"/>
            </a:xfrm>
            <a:prstGeom prst="rect">
              <a:avLst/>
            </a:prstGeom>
            <a:noFill/>
            <a:ln w="19050">
              <a:solidFill>
                <a:srgbClr val="000000"/>
              </a:solidFill>
              <a:miter lim="800000"/>
              <a:headEnd/>
              <a:tailEnd/>
            </a:ln>
          </p:spPr>
          <p:txBody>
            <a:bodyPr lIns="72000" tIns="36000" rIns="72000" bIns="72000"/>
            <a:lstStyle/>
            <a:p>
              <a:pPr algn="ctr"/>
              <a:r>
                <a:rPr lang="cs-CZ" sz="2000" b="1">
                  <a:latin typeface="Times New Roman" pitchFamily="18" charset="0"/>
                  <a:cs typeface="Arial" charset="0"/>
                </a:rPr>
                <a:t>Datová úložiště</a:t>
              </a:r>
              <a:endParaRPr lang="cs-CZ" sz="2000">
                <a:latin typeface="Times New Roman" pitchFamily="18" charset="0"/>
                <a:cs typeface="Arial" charset="0"/>
              </a:endParaRPr>
            </a:p>
          </p:txBody>
        </p:sp>
        <p:sp>
          <p:nvSpPr>
            <p:cNvPr id="166928" name="Text Box 8"/>
            <p:cNvSpPr txBox="1">
              <a:spLocks noChangeArrowheads="1"/>
            </p:cNvSpPr>
            <p:nvPr/>
          </p:nvSpPr>
          <p:spPr bwMode="auto">
            <a:xfrm>
              <a:off x="4353" y="8692"/>
              <a:ext cx="1296" cy="720"/>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Údržba</a:t>
              </a:r>
            </a:p>
            <a:p>
              <a:pPr algn="ctr"/>
              <a:r>
                <a:rPr lang="cs-CZ" sz="2000" i="1">
                  <a:latin typeface="Times New Roman" pitchFamily="18" charset="0"/>
                  <a:cs typeface="Arial" charset="0"/>
                </a:rPr>
                <a:t>Čištění,</a:t>
              </a:r>
              <a:r>
                <a:rPr lang="cs-CZ" sz="1200" i="1">
                  <a:latin typeface="Times New Roman" pitchFamily="18" charset="0"/>
                  <a:cs typeface="Arial" charset="0"/>
                </a:rPr>
                <a:t> </a:t>
              </a:r>
              <a:endParaRPr lang="cs-CZ">
                <a:latin typeface="Times New Roman" pitchFamily="18" charset="0"/>
                <a:cs typeface="Arial" charset="0"/>
              </a:endParaRPr>
            </a:p>
          </p:txBody>
        </p:sp>
        <p:sp>
          <p:nvSpPr>
            <p:cNvPr id="166929" name="Text Box 9"/>
            <p:cNvSpPr txBox="1">
              <a:spLocks noChangeArrowheads="1"/>
            </p:cNvSpPr>
            <p:nvPr/>
          </p:nvSpPr>
          <p:spPr bwMode="auto">
            <a:xfrm>
              <a:off x="6225" y="7540"/>
              <a:ext cx="1296" cy="432"/>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Aplikace 1</a:t>
              </a:r>
              <a:endParaRPr lang="cs-CZ" sz="2000">
                <a:latin typeface="Times New Roman" pitchFamily="18" charset="0"/>
                <a:cs typeface="Arial" charset="0"/>
              </a:endParaRPr>
            </a:p>
          </p:txBody>
        </p:sp>
        <p:sp>
          <p:nvSpPr>
            <p:cNvPr id="166930" name="Text Box 10"/>
            <p:cNvSpPr txBox="1">
              <a:spLocks noChangeArrowheads="1"/>
            </p:cNvSpPr>
            <p:nvPr/>
          </p:nvSpPr>
          <p:spPr bwMode="auto">
            <a:xfrm>
              <a:off x="6225" y="8260"/>
              <a:ext cx="1296" cy="432"/>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Aplikace 2</a:t>
              </a:r>
              <a:endParaRPr lang="cs-CZ" sz="2000">
                <a:latin typeface="Times New Roman" pitchFamily="18" charset="0"/>
                <a:cs typeface="Arial" charset="0"/>
              </a:endParaRPr>
            </a:p>
          </p:txBody>
        </p:sp>
        <p:sp>
          <p:nvSpPr>
            <p:cNvPr id="166931" name="Line 11"/>
            <p:cNvSpPr>
              <a:spLocks noChangeShapeType="1"/>
            </p:cNvSpPr>
            <p:nvPr/>
          </p:nvSpPr>
          <p:spPr bwMode="auto">
            <a:xfrm flipV="1">
              <a:off x="5649" y="7794"/>
              <a:ext cx="563" cy="178"/>
            </a:xfrm>
            <a:prstGeom prst="line">
              <a:avLst/>
            </a:prstGeom>
            <a:noFill/>
            <a:ln w="9525">
              <a:solidFill>
                <a:srgbClr val="000000"/>
              </a:solidFill>
              <a:round/>
              <a:headEnd/>
              <a:tailEnd type="triangle" w="med" len="med"/>
            </a:ln>
          </p:spPr>
          <p:txBody>
            <a:bodyPr/>
            <a:lstStyle/>
            <a:p>
              <a:endParaRPr lang="cs-CZ"/>
            </a:p>
          </p:txBody>
        </p:sp>
        <p:sp>
          <p:nvSpPr>
            <p:cNvPr id="166932" name="Line 12"/>
            <p:cNvSpPr>
              <a:spLocks noChangeShapeType="1"/>
            </p:cNvSpPr>
            <p:nvPr/>
          </p:nvSpPr>
          <p:spPr bwMode="auto">
            <a:xfrm>
              <a:off x="5649" y="8150"/>
              <a:ext cx="576" cy="254"/>
            </a:xfrm>
            <a:prstGeom prst="line">
              <a:avLst/>
            </a:prstGeom>
            <a:noFill/>
            <a:ln w="9525">
              <a:solidFill>
                <a:srgbClr val="000000"/>
              </a:solidFill>
              <a:round/>
              <a:headEnd/>
              <a:tailEnd type="triangle" w="med" len="med"/>
            </a:ln>
          </p:spPr>
          <p:txBody>
            <a:bodyPr/>
            <a:lstStyle/>
            <a:p>
              <a:endParaRPr lang="cs-CZ"/>
            </a:p>
          </p:txBody>
        </p:sp>
        <p:sp>
          <p:nvSpPr>
            <p:cNvPr id="166933" name="Line 13"/>
            <p:cNvSpPr>
              <a:spLocks noChangeShapeType="1"/>
            </p:cNvSpPr>
            <p:nvPr/>
          </p:nvSpPr>
          <p:spPr bwMode="auto">
            <a:xfrm flipV="1">
              <a:off x="3777" y="7108"/>
              <a:ext cx="720" cy="576"/>
            </a:xfrm>
            <a:prstGeom prst="line">
              <a:avLst/>
            </a:prstGeom>
            <a:noFill/>
            <a:ln w="9525">
              <a:solidFill>
                <a:srgbClr val="000000"/>
              </a:solidFill>
              <a:round/>
              <a:headEnd/>
              <a:tailEnd type="triangle" w="med" len="med"/>
            </a:ln>
          </p:spPr>
          <p:txBody>
            <a:bodyPr/>
            <a:lstStyle/>
            <a:p>
              <a:endParaRPr lang="cs-CZ"/>
            </a:p>
          </p:txBody>
        </p:sp>
        <p:sp>
          <p:nvSpPr>
            <p:cNvPr id="166934" name="Line 14"/>
            <p:cNvSpPr>
              <a:spLocks noChangeShapeType="1"/>
            </p:cNvSpPr>
            <p:nvPr/>
          </p:nvSpPr>
          <p:spPr bwMode="auto">
            <a:xfrm>
              <a:off x="5073" y="7396"/>
              <a:ext cx="0" cy="288"/>
            </a:xfrm>
            <a:prstGeom prst="line">
              <a:avLst/>
            </a:prstGeom>
            <a:noFill/>
            <a:ln w="9525">
              <a:solidFill>
                <a:srgbClr val="000000"/>
              </a:solidFill>
              <a:round/>
              <a:headEnd/>
              <a:tailEnd type="triangle" w="med" len="med"/>
            </a:ln>
          </p:spPr>
          <p:txBody>
            <a:bodyPr/>
            <a:lstStyle/>
            <a:p>
              <a:endParaRPr lang="cs-CZ"/>
            </a:p>
          </p:txBody>
        </p:sp>
        <p:sp>
          <p:nvSpPr>
            <p:cNvPr id="166935" name="Line 15"/>
            <p:cNvSpPr>
              <a:spLocks noChangeShapeType="1"/>
            </p:cNvSpPr>
            <p:nvPr/>
          </p:nvSpPr>
          <p:spPr bwMode="auto">
            <a:xfrm flipH="1">
              <a:off x="3777" y="7972"/>
              <a:ext cx="720" cy="1"/>
            </a:xfrm>
            <a:prstGeom prst="line">
              <a:avLst/>
            </a:prstGeom>
            <a:noFill/>
            <a:ln w="9525">
              <a:solidFill>
                <a:srgbClr val="000000"/>
              </a:solidFill>
              <a:round/>
              <a:headEnd/>
              <a:tailEnd type="triangle" w="med" len="med"/>
            </a:ln>
          </p:spPr>
          <p:txBody>
            <a:bodyPr/>
            <a:lstStyle/>
            <a:p>
              <a:endParaRPr lang="cs-CZ"/>
            </a:p>
          </p:txBody>
        </p:sp>
        <p:sp>
          <p:nvSpPr>
            <p:cNvPr id="166936" name="Line 16"/>
            <p:cNvSpPr>
              <a:spLocks noChangeShapeType="1"/>
            </p:cNvSpPr>
            <p:nvPr/>
          </p:nvSpPr>
          <p:spPr bwMode="auto">
            <a:xfrm>
              <a:off x="5060" y="8349"/>
              <a:ext cx="13" cy="343"/>
            </a:xfrm>
            <a:prstGeom prst="line">
              <a:avLst/>
            </a:prstGeom>
            <a:noFill/>
            <a:ln w="9525">
              <a:solidFill>
                <a:srgbClr val="000000"/>
              </a:solidFill>
              <a:round/>
              <a:headEnd type="triangle" w="med" len="med"/>
              <a:tailEnd type="triangle" w="med" len="med"/>
            </a:ln>
          </p:spPr>
          <p:txBody>
            <a:bodyPr/>
            <a:lstStyle/>
            <a:p>
              <a:endParaRPr lang="cs-CZ"/>
            </a:p>
          </p:txBody>
        </p:sp>
        <p:pic>
          <p:nvPicPr>
            <p:cNvPr id="166937" name="Picture 17"/>
            <p:cNvPicPr>
              <a:picLocks noChangeAspect="1" noChangeArrowheads="1"/>
            </p:cNvPicPr>
            <p:nvPr/>
          </p:nvPicPr>
          <p:blipFill>
            <a:blip r:embed="rId2" cstate="print"/>
            <a:srcRect/>
            <a:stretch>
              <a:fillRect/>
            </a:stretch>
          </p:blipFill>
          <p:spPr bwMode="auto">
            <a:xfrm>
              <a:off x="8241" y="7396"/>
              <a:ext cx="216" cy="660"/>
            </a:xfrm>
            <a:prstGeom prst="rect">
              <a:avLst/>
            </a:prstGeom>
            <a:noFill/>
            <a:ln w="9525">
              <a:noFill/>
              <a:miter lim="800000"/>
              <a:headEnd/>
              <a:tailEnd/>
            </a:ln>
          </p:spPr>
        </p:pic>
        <p:pic>
          <p:nvPicPr>
            <p:cNvPr id="166938" name="Picture 18"/>
            <p:cNvPicPr>
              <a:picLocks noChangeAspect="1" noChangeArrowheads="1"/>
            </p:cNvPicPr>
            <p:nvPr/>
          </p:nvPicPr>
          <p:blipFill>
            <a:blip r:embed="rId2" cstate="print"/>
            <a:srcRect/>
            <a:stretch>
              <a:fillRect/>
            </a:stretch>
          </p:blipFill>
          <p:spPr bwMode="auto">
            <a:xfrm>
              <a:off x="8241" y="8116"/>
              <a:ext cx="216" cy="660"/>
            </a:xfrm>
            <a:prstGeom prst="rect">
              <a:avLst/>
            </a:prstGeom>
            <a:noFill/>
            <a:ln w="9525">
              <a:noFill/>
              <a:miter lim="800000"/>
              <a:headEnd/>
              <a:tailEnd/>
            </a:ln>
          </p:spPr>
        </p:pic>
        <p:sp>
          <p:nvSpPr>
            <p:cNvPr id="166939" name="Line 19"/>
            <p:cNvSpPr>
              <a:spLocks noChangeShapeType="1"/>
            </p:cNvSpPr>
            <p:nvPr/>
          </p:nvSpPr>
          <p:spPr bwMode="auto">
            <a:xfrm>
              <a:off x="7521" y="7684"/>
              <a:ext cx="720" cy="1"/>
            </a:xfrm>
            <a:prstGeom prst="line">
              <a:avLst/>
            </a:prstGeom>
            <a:noFill/>
            <a:ln w="9525">
              <a:solidFill>
                <a:srgbClr val="000000"/>
              </a:solidFill>
              <a:round/>
              <a:headEnd/>
              <a:tailEnd type="triangle" w="med" len="med"/>
            </a:ln>
          </p:spPr>
          <p:txBody>
            <a:bodyPr/>
            <a:lstStyle/>
            <a:p>
              <a:endParaRPr lang="cs-CZ"/>
            </a:p>
          </p:txBody>
        </p:sp>
        <p:sp>
          <p:nvSpPr>
            <p:cNvPr id="166940" name="Line 20"/>
            <p:cNvSpPr>
              <a:spLocks noChangeShapeType="1"/>
            </p:cNvSpPr>
            <p:nvPr/>
          </p:nvSpPr>
          <p:spPr bwMode="auto">
            <a:xfrm>
              <a:off x="7527" y="8454"/>
              <a:ext cx="720" cy="1"/>
            </a:xfrm>
            <a:prstGeom prst="line">
              <a:avLst/>
            </a:prstGeom>
            <a:noFill/>
            <a:ln w="9525">
              <a:solidFill>
                <a:srgbClr val="000000"/>
              </a:solidFill>
              <a:round/>
              <a:headEnd/>
              <a:tailEnd type="triangle" w="med" len="med"/>
            </a:ln>
          </p:spPr>
          <p:txBody>
            <a:bodyPr/>
            <a:lstStyle/>
            <a:p>
              <a:endParaRPr lang="cs-CZ"/>
            </a:p>
          </p:txBody>
        </p:sp>
        <p:sp>
          <p:nvSpPr>
            <p:cNvPr id="166941" name="Line 21"/>
            <p:cNvSpPr>
              <a:spLocks noChangeShapeType="1"/>
            </p:cNvSpPr>
            <p:nvPr/>
          </p:nvSpPr>
          <p:spPr bwMode="auto">
            <a:xfrm>
              <a:off x="2625" y="9844"/>
              <a:ext cx="3888" cy="0"/>
            </a:xfrm>
            <a:prstGeom prst="line">
              <a:avLst/>
            </a:prstGeom>
            <a:noFill/>
            <a:ln w="22225">
              <a:solidFill>
                <a:srgbClr val="000000"/>
              </a:solidFill>
              <a:round/>
              <a:headEnd type="triangle" w="med" len="med"/>
              <a:tailEnd type="triangle" w="med" len="med"/>
            </a:ln>
          </p:spPr>
          <p:txBody>
            <a:bodyPr/>
            <a:lstStyle/>
            <a:p>
              <a:endParaRPr lang="cs-CZ"/>
            </a:p>
          </p:txBody>
        </p:sp>
        <p:sp>
          <p:nvSpPr>
            <p:cNvPr id="166942" name="Line 22"/>
            <p:cNvSpPr>
              <a:spLocks noChangeShapeType="1"/>
            </p:cNvSpPr>
            <p:nvPr/>
          </p:nvSpPr>
          <p:spPr bwMode="auto">
            <a:xfrm flipV="1">
              <a:off x="6513" y="9844"/>
              <a:ext cx="2304" cy="1"/>
            </a:xfrm>
            <a:prstGeom prst="line">
              <a:avLst/>
            </a:prstGeom>
            <a:noFill/>
            <a:ln w="22225">
              <a:solidFill>
                <a:srgbClr val="000000"/>
              </a:solidFill>
              <a:round/>
              <a:headEnd type="triangle" w="med" len="med"/>
              <a:tailEnd type="triangle" w="med" len="med"/>
            </a:ln>
          </p:spPr>
          <p:txBody>
            <a:bodyPr/>
            <a:lstStyle/>
            <a:p>
              <a:endParaRPr lang="cs-CZ"/>
            </a:p>
          </p:txBody>
        </p:sp>
        <p:sp>
          <p:nvSpPr>
            <p:cNvPr id="166943" name="Text Box 23"/>
            <p:cNvSpPr txBox="1">
              <a:spLocks noChangeArrowheads="1"/>
            </p:cNvSpPr>
            <p:nvPr/>
          </p:nvSpPr>
          <p:spPr bwMode="auto">
            <a:xfrm>
              <a:off x="4083" y="9663"/>
              <a:ext cx="990" cy="432"/>
            </a:xfrm>
            <a:prstGeom prst="rect">
              <a:avLst/>
            </a:prstGeom>
            <a:solidFill>
              <a:srgbClr val="FFFFFF"/>
            </a:solidFill>
            <a:ln w="9525">
              <a:noFill/>
              <a:miter lim="800000"/>
              <a:headEnd/>
              <a:tailEnd/>
            </a:ln>
          </p:spPr>
          <p:txBody>
            <a:bodyPr lIns="72000" tIns="36000" rIns="72000" bIns="72000"/>
            <a:lstStyle/>
            <a:p>
              <a:pPr algn="ctr"/>
              <a:r>
                <a:rPr lang="cs-CZ" sz="2000" i="1">
                  <a:latin typeface="Calibri" pitchFamily="34" charset="0"/>
                  <a:cs typeface="Arial" charset="0"/>
                </a:rPr>
                <a:t>Data</a:t>
              </a:r>
              <a:endParaRPr lang="cs-CZ" sz="2000">
                <a:latin typeface="Times New Roman" pitchFamily="18" charset="0"/>
                <a:cs typeface="Arial" charset="0"/>
              </a:endParaRPr>
            </a:p>
          </p:txBody>
        </p:sp>
        <p:sp>
          <p:nvSpPr>
            <p:cNvPr id="166944" name="Text Box 24"/>
            <p:cNvSpPr txBox="1">
              <a:spLocks noChangeArrowheads="1"/>
            </p:cNvSpPr>
            <p:nvPr/>
          </p:nvSpPr>
          <p:spPr bwMode="auto">
            <a:xfrm>
              <a:off x="6927" y="9700"/>
              <a:ext cx="1314" cy="432"/>
            </a:xfrm>
            <a:prstGeom prst="rect">
              <a:avLst/>
            </a:prstGeom>
            <a:solidFill>
              <a:srgbClr val="FFFFFF"/>
            </a:solidFill>
            <a:ln w="9525">
              <a:noFill/>
              <a:miter lim="800000"/>
              <a:headEnd/>
              <a:tailEnd/>
            </a:ln>
          </p:spPr>
          <p:txBody>
            <a:bodyPr lIns="72000" tIns="36000" rIns="72000" bIns="72000"/>
            <a:lstStyle/>
            <a:p>
              <a:pPr algn="ctr"/>
              <a:r>
                <a:rPr lang="cs-CZ" sz="2000" i="1">
                  <a:latin typeface="Calibri" pitchFamily="34" charset="0"/>
                  <a:cs typeface="Arial" charset="0"/>
                </a:rPr>
                <a:t>Informace</a:t>
              </a:r>
              <a:endParaRPr lang="cs-CZ" sz="2000">
                <a:latin typeface="Times New Roman" pitchFamily="18" charset="0"/>
                <a:cs typeface="Arial" charset="0"/>
              </a:endParaRPr>
            </a:p>
          </p:txBody>
        </p:sp>
      </p:grpSp>
      <p:sp>
        <p:nvSpPr>
          <p:cNvPr id="166916" name="Text Box 25"/>
          <p:cNvSpPr txBox="1">
            <a:spLocks noChangeArrowheads="1"/>
          </p:cNvSpPr>
          <p:nvPr/>
        </p:nvSpPr>
        <p:spPr bwMode="auto">
          <a:xfrm>
            <a:off x="539750" y="5229225"/>
            <a:ext cx="8208963" cy="396875"/>
          </a:xfrm>
          <a:prstGeom prst="rect">
            <a:avLst/>
          </a:prstGeom>
          <a:noFill/>
          <a:ln w="9525">
            <a:noFill/>
            <a:miter lim="800000"/>
            <a:headEnd/>
            <a:tailEnd/>
          </a:ln>
        </p:spPr>
        <p:txBody>
          <a:bodyPr>
            <a:spAutoFit/>
          </a:bodyPr>
          <a:lstStyle/>
          <a:p>
            <a:pPr>
              <a:spcBef>
                <a:spcPct val="50000"/>
              </a:spcBef>
            </a:pPr>
            <a:r>
              <a:rPr lang="cs-CZ" sz="2000">
                <a:latin typeface="Calibri" pitchFamily="34" charset="0"/>
                <a:cs typeface="Arial" charset="0"/>
              </a:rPr>
              <a:t>Informace je zde to, co je výstupem příslušné aplikace (pro uživatele)</a:t>
            </a:r>
          </a:p>
        </p:txBody>
      </p:sp>
      <p:sp>
        <p:nvSpPr>
          <p:cNvPr id="166917" name="Text Box 27"/>
          <p:cNvSpPr txBox="1">
            <a:spLocks noChangeArrowheads="1"/>
          </p:cNvSpPr>
          <p:nvPr/>
        </p:nvSpPr>
        <p:spPr bwMode="auto">
          <a:xfrm>
            <a:off x="539750" y="4437063"/>
            <a:ext cx="7581900" cy="366712"/>
          </a:xfrm>
          <a:prstGeom prst="rect">
            <a:avLst/>
          </a:prstGeom>
          <a:noFill/>
          <a:ln w="9525">
            <a:noFill/>
            <a:miter lim="800000"/>
            <a:headEnd/>
            <a:tailEnd/>
          </a:ln>
        </p:spPr>
        <p:txBody>
          <a:bodyPr>
            <a:spAutoFit/>
          </a:bodyPr>
          <a:lstStyle/>
          <a:p>
            <a:r>
              <a:rPr lang="cs-CZ">
                <a:latin typeface="Calibri" pitchFamily="34" charset="0"/>
                <a:cs typeface="Arial" charset="0"/>
              </a:rPr>
              <a:t>                                   Chráněno                               Obvykle zveřejnitelné                        </a:t>
            </a:r>
          </a:p>
        </p:txBody>
      </p:sp>
      <p:sp>
        <p:nvSpPr>
          <p:cNvPr id="166918" name="Line 28"/>
          <p:cNvSpPr>
            <a:spLocks noChangeShapeType="1"/>
          </p:cNvSpPr>
          <p:nvPr/>
        </p:nvSpPr>
        <p:spPr bwMode="auto">
          <a:xfrm>
            <a:off x="5364163" y="3068638"/>
            <a:ext cx="0" cy="1728787"/>
          </a:xfrm>
          <a:prstGeom prst="line">
            <a:avLst/>
          </a:prstGeom>
          <a:noFill/>
          <a:ln w="9525">
            <a:solidFill>
              <a:schemeClr val="tx1"/>
            </a:solidFill>
            <a:round/>
            <a:headEnd/>
            <a:tailEnd/>
          </a:ln>
        </p:spPr>
        <p:txBody>
          <a:bodyPr/>
          <a:lstStyle/>
          <a:p>
            <a:endParaRPr lang="cs-CZ"/>
          </a:p>
        </p:txBody>
      </p:sp>
      <p:sp>
        <p:nvSpPr>
          <p:cNvPr id="166919" name="Text Box 30"/>
          <p:cNvSpPr txBox="1">
            <a:spLocks noChangeArrowheads="1"/>
          </p:cNvSpPr>
          <p:nvPr/>
        </p:nvSpPr>
        <p:spPr bwMode="auto">
          <a:xfrm>
            <a:off x="684213" y="260350"/>
            <a:ext cx="7991475" cy="579438"/>
          </a:xfrm>
          <a:prstGeom prst="rect">
            <a:avLst/>
          </a:prstGeom>
          <a:noFill/>
          <a:ln w="9525">
            <a:noFill/>
            <a:miter lim="800000"/>
            <a:headEnd/>
            <a:tailEnd/>
          </a:ln>
        </p:spPr>
        <p:txBody>
          <a:bodyPr>
            <a:spAutoFit/>
          </a:bodyPr>
          <a:lstStyle/>
          <a:p>
            <a:pPr algn="ctr">
              <a:spcBef>
                <a:spcPct val="50000"/>
              </a:spcBef>
            </a:pPr>
            <a:r>
              <a:rPr lang="cs-CZ" sz="3200">
                <a:latin typeface="Calibri" pitchFamily="34" charset="0"/>
                <a:cs typeface="Arial" charset="0"/>
              </a:rPr>
              <a:t>Chráněná data a otevřené informace</a:t>
            </a:r>
          </a:p>
        </p:txBody>
      </p:sp>
      <p:sp>
        <p:nvSpPr>
          <p:cNvPr id="166920" name="TextovéPole 28"/>
          <p:cNvSpPr txBox="1">
            <a:spLocks noChangeArrowheads="1"/>
          </p:cNvSpPr>
          <p:nvPr/>
        </p:nvSpPr>
        <p:spPr bwMode="auto">
          <a:xfrm>
            <a:off x="5219700" y="981075"/>
            <a:ext cx="1368425" cy="646113"/>
          </a:xfrm>
          <a:prstGeom prst="rect">
            <a:avLst/>
          </a:prstGeom>
          <a:noFill/>
          <a:ln w="19050">
            <a:solidFill>
              <a:schemeClr val="tx1"/>
            </a:solidFill>
            <a:miter lim="800000"/>
            <a:headEnd/>
            <a:tailEnd/>
          </a:ln>
        </p:spPr>
        <p:txBody>
          <a:bodyPr>
            <a:spAutoFit/>
          </a:bodyPr>
          <a:lstStyle/>
          <a:p>
            <a:r>
              <a:rPr lang="cs-CZ"/>
              <a:t>Dotazovací systém</a:t>
            </a:r>
          </a:p>
        </p:txBody>
      </p:sp>
      <p:cxnSp>
        <p:nvCxnSpPr>
          <p:cNvPr id="31" name="Přímá spojovací šipka 30"/>
          <p:cNvCxnSpPr>
            <a:endCxn id="166920" idx="1"/>
          </p:cNvCxnSpPr>
          <p:nvPr/>
        </p:nvCxnSpPr>
        <p:spPr>
          <a:xfrm flipV="1">
            <a:off x="4500563" y="1303338"/>
            <a:ext cx="719137" cy="9017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a:off x="6588125" y="1449388"/>
            <a:ext cx="504825" cy="3952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696591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sldNum" sz="quarter" idx="12"/>
          </p:nvPr>
        </p:nvSpPr>
        <p:spPr>
          <a:noFill/>
        </p:spPr>
        <p:txBody>
          <a:bodyPr/>
          <a:lstStyle/>
          <a:p>
            <a:fld id="{9FD2FB22-01F2-4318-A5D9-5D78B4B837E9}" type="slidenum">
              <a:rPr lang="cs-CZ" smtClean="0"/>
              <a:pPr/>
              <a:t>167</a:t>
            </a:fld>
            <a:endParaRPr lang="cs-CZ" smtClean="0"/>
          </a:p>
        </p:txBody>
      </p:sp>
      <p:sp>
        <p:nvSpPr>
          <p:cNvPr id="167939" name="Rectangle 2"/>
          <p:cNvSpPr>
            <a:spLocks noGrp="1" noChangeArrowheads="1"/>
          </p:cNvSpPr>
          <p:nvPr>
            <p:ph type="title" idx="4294967295"/>
          </p:nvPr>
        </p:nvSpPr>
        <p:spPr/>
        <p:txBody>
          <a:bodyPr/>
          <a:lstStyle/>
          <a:p>
            <a:r>
              <a:rPr lang="cs-CZ" sz="3600" smtClean="0"/>
              <a:t>Takzvaná ochrana osobních dat 4</a:t>
            </a:r>
            <a:br>
              <a:rPr lang="cs-CZ" sz="3600" smtClean="0"/>
            </a:br>
            <a:r>
              <a:rPr lang="cs-CZ" sz="2900" smtClean="0"/>
              <a:t>Analýza efektivnosti datové skartace </a:t>
            </a:r>
          </a:p>
        </p:txBody>
      </p:sp>
      <p:sp>
        <p:nvSpPr>
          <p:cNvPr id="167940" name="Rectangle 3"/>
          <p:cNvSpPr>
            <a:spLocks noGrp="1" noChangeArrowheads="1"/>
          </p:cNvSpPr>
          <p:nvPr>
            <p:ph type="body" idx="4294967295"/>
          </p:nvPr>
        </p:nvSpPr>
        <p:spPr/>
        <p:txBody>
          <a:bodyPr/>
          <a:lstStyle/>
          <a:p>
            <a:pPr>
              <a:lnSpc>
                <a:spcPct val="80000"/>
              </a:lnSpc>
              <a:buFontTx/>
              <a:buNone/>
            </a:pPr>
            <a:r>
              <a:rPr lang="cs-CZ" sz="2400" smtClean="0"/>
              <a:t>Virtuální skartace je v principu neúčinná, neboť nemůže zásadně omezit únik dat (vlastně těch nejdůležitějších)</a:t>
            </a:r>
          </a:p>
          <a:p>
            <a:pPr lvl="1">
              <a:lnSpc>
                <a:spcPct val="80000"/>
              </a:lnSpc>
            </a:pPr>
            <a:r>
              <a:rPr lang="cs-CZ" sz="2000" smtClean="0"/>
              <a:t>Pro mnohé je nesmyslná, proto ji nepodporují, a tudíž není úplná a včasná</a:t>
            </a:r>
          </a:p>
          <a:p>
            <a:pPr lvl="1">
              <a:lnSpc>
                <a:spcPct val="80000"/>
              </a:lnSpc>
            </a:pPr>
            <a:r>
              <a:rPr lang="cs-CZ" sz="2000" smtClean="0"/>
              <a:t>Osobní data se shromažďují  za různými účely a mohou tedy unikat - a také unikají - mnoha dalšími cestami, legálními i nelegálními </a:t>
            </a:r>
          </a:p>
          <a:p>
            <a:pPr lvl="2">
              <a:lnSpc>
                <a:spcPct val="80000"/>
              </a:lnSpc>
            </a:pPr>
            <a:r>
              <a:rPr lang="cs-CZ" sz="1800" smtClean="0"/>
              <a:t>Sociální sítě </a:t>
            </a:r>
          </a:p>
          <a:p>
            <a:pPr lvl="3">
              <a:lnSpc>
                <a:spcPct val="80000"/>
              </a:lnSpc>
            </a:pPr>
            <a:r>
              <a:rPr lang="cs-CZ" sz="1600" smtClean="0"/>
              <a:t>To je výzva i pro nás, jak to zlepšit</a:t>
            </a:r>
          </a:p>
          <a:p>
            <a:pPr lvl="2">
              <a:lnSpc>
                <a:spcPct val="80000"/>
              </a:lnSpc>
            </a:pPr>
            <a:r>
              <a:rPr lang="cs-CZ" sz="1800" smtClean="0"/>
              <a:t>Různé rejstříky (obchodní, katastry, …)</a:t>
            </a:r>
          </a:p>
          <a:p>
            <a:pPr lvl="2">
              <a:lnSpc>
                <a:spcPct val="80000"/>
              </a:lnSpc>
            </a:pPr>
            <a:r>
              <a:rPr lang="cs-CZ" sz="1800" smtClean="0"/>
              <a:t>Finanční instituce</a:t>
            </a:r>
          </a:p>
          <a:p>
            <a:pPr lvl="2">
              <a:lnSpc>
                <a:spcPct val="80000"/>
              </a:lnSpc>
            </a:pPr>
            <a:r>
              <a:rPr lang="cs-CZ" sz="1800" smtClean="0"/>
              <a:t>Mobily, ty může sledovat i družice</a:t>
            </a:r>
          </a:p>
          <a:p>
            <a:pPr lvl="2">
              <a:lnSpc>
                <a:spcPct val="80000"/>
              </a:lnSpc>
            </a:pPr>
            <a:r>
              <a:rPr lang="cs-CZ" sz="1800" smtClean="0"/>
              <a:t>Webovské služby</a:t>
            </a:r>
          </a:p>
          <a:p>
            <a:pPr lvl="3">
              <a:lnSpc>
                <a:spcPct val="80000"/>
              </a:lnSpc>
            </a:pPr>
            <a:r>
              <a:rPr lang="cs-CZ" sz="1600" smtClean="0"/>
              <a:t>a-maily, e-komerce</a:t>
            </a:r>
          </a:p>
          <a:p>
            <a:pPr lvl="3">
              <a:lnSpc>
                <a:spcPct val="80000"/>
              </a:lnSpc>
            </a:pPr>
            <a:r>
              <a:rPr lang="cs-CZ" sz="1600" smtClean="0"/>
              <a:t>Různé procedury zpřístupňující otevřené dokumenty na webu</a:t>
            </a:r>
          </a:p>
          <a:p>
            <a:pPr lvl="2">
              <a:lnSpc>
                <a:spcPct val="80000"/>
              </a:lnSpc>
            </a:pPr>
            <a:r>
              <a:rPr lang="cs-CZ" sz="1800" smtClean="0"/>
              <a:t>Imigrační a cestovní procedury, např. USA</a:t>
            </a:r>
          </a:p>
        </p:txBody>
      </p:sp>
    </p:spTree>
    <p:extLst>
      <p:ext uri="{BB962C8B-B14F-4D97-AF65-F5344CB8AC3E}">
        <p14:creationId xmlns:p14="http://schemas.microsoft.com/office/powerpoint/2010/main" xmlns="" val="86782554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sldNum" sz="quarter" idx="12"/>
          </p:nvPr>
        </p:nvSpPr>
        <p:spPr>
          <a:noFill/>
        </p:spPr>
        <p:txBody>
          <a:bodyPr/>
          <a:lstStyle/>
          <a:p>
            <a:fld id="{4C13D027-D56F-4127-ACC9-9BB94AB30D4E}" type="slidenum">
              <a:rPr lang="cs-CZ" smtClean="0"/>
              <a:pPr/>
              <a:t>168</a:t>
            </a:fld>
            <a:endParaRPr lang="cs-CZ" smtClean="0"/>
          </a:p>
        </p:txBody>
      </p:sp>
      <p:sp>
        <p:nvSpPr>
          <p:cNvPr id="22530" name="Rectangle 2"/>
          <p:cNvSpPr>
            <a:spLocks noGrp="1" noChangeArrowheads="1"/>
          </p:cNvSpPr>
          <p:nvPr>
            <p:ph type="title" idx="4294967295"/>
          </p:nvPr>
        </p:nvSpPr>
        <p:spPr/>
        <p:txBody>
          <a:bodyPr>
            <a:normAutofit fontScale="90000"/>
          </a:bodyPr>
          <a:lstStyle/>
          <a:p>
            <a:pPr>
              <a:defRPr/>
            </a:pPr>
            <a:r>
              <a:rPr lang="cs-CZ" sz="3600" smtClean="0"/>
              <a:t>Výpočet otevřených informací s použitím osobních dat</a:t>
            </a:r>
          </a:p>
        </p:txBody>
      </p:sp>
      <p:sp>
        <p:nvSpPr>
          <p:cNvPr id="168964" name="Rectangle 3"/>
          <p:cNvSpPr>
            <a:spLocks noGrp="1" noChangeArrowheads="1"/>
          </p:cNvSpPr>
          <p:nvPr>
            <p:ph type="body" idx="4294967295"/>
          </p:nvPr>
        </p:nvSpPr>
        <p:spPr/>
        <p:txBody>
          <a:bodyPr/>
          <a:lstStyle/>
          <a:p>
            <a:r>
              <a:rPr lang="cs-CZ" sz="2800" smtClean="0"/>
              <a:t>Data se shromažďují u důvěryhodné instituce</a:t>
            </a:r>
          </a:p>
          <a:p>
            <a:pPr lvl="1"/>
            <a:r>
              <a:rPr lang="cs-CZ" sz="2400" smtClean="0"/>
              <a:t> instituce data a soukromí chrání </a:t>
            </a:r>
          </a:p>
          <a:p>
            <a:pPr lvl="2"/>
            <a:r>
              <a:rPr lang="cs-CZ" sz="2000" smtClean="0"/>
              <a:t>Organizačně s použitím známých technik</a:t>
            </a:r>
          </a:p>
          <a:p>
            <a:pPr lvl="2"/>
            <a:r>
              <a:rPr lang="cs-CZ" sz="2000" smtClean="0"/>
              <a:t>Částečným zakódováním (identifikátorů subjektů)</a:t>
            </a:r>
          </a:p>
          <a:p>
            <a:pPr lvl="2"/>
            <a:r>
              <a:rPr lang="cs-CZ" sz="2000" smtClean="0"/>
              <a:t>Kontrolou výstupů výpočtů, zda se z informací nedá odvodit, ke komu se vztahují </a:t>
            </a:r>
          </a:p>
          <a:p>
            <a:pPr lvl="1"/>
            <a:r>
              <a:rPr lang="cs-CZ" sz="2400" smtClean="0"/>
              <a:t>Instituce poskytuje základní dotazovací systém a umožňuje po prověření nezávadností aplikací vyvinutých  uživateli integraci a používání těchto aplikací </a:t>
            </a:r>
          </a:p>
        </p:txBody>
      </p:sp>
    </p:spTree>
    <p:extLst>
      <p:ext uri="{BB962C8B-B14F-4D97-AF65-F5344CB8AC3E}">
        <p14:creationId xmlns:p14="http://schemas.microsoft.com/office/powerpoint/2010/main" xmlns="" val="316232974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sldNum" sz="quarter" idx="12"/>
          </p:nvPr>
        </p:nvSpPr>
        <p:spPr>
          <a:noFill/>
        </p:spPr>
        <p:txBody>
          <a:bodyPr/>
          <a:lstStyle/>
          <a:p>
            <a:fld id="{2B1918B5-CDF5-4A92-9FCA-D57CEAFFF4C0}" type="slidenum">
              <a:rPr lang="cs-CZ" smtClean="0"/>
              <a:pPr/>
              <a:t>169</a:t>
            </a:fld>
            <a:endParaRPr lang="cs-CZ" smtClean="0"/>
          </a:p>
        </p:txBody>
      </p:sp>
      <p:sp>
        <p:nvSpPr>
          <p:cNvPr id="9218" name="Rectangle 2"/>
          <p:cNvSpPr>
            <a:spLocks noGrp="1" noChangeArrowheads="1"/>
          </p:cNvSpPr>
          <p:nvPr>
            <p:ph type="title" idx="4294967295"/>
          </p:nvPr>
        </p:nvSpPr>
        <p:spPr/>
        <p:txBody>
          <a:bodyPr>
            <a:normAutofit fontScale="90000"/>
          </a:bodyPr>
          <a:lstStyle/>
          <a:p>
            <a:pPr>
              <a:defRPr/>
            </a:pPr>
            <a:r>
              <a:rPr lang="cs-CZ" sz="3600" dirty="0" smtClean="0"/>
              <a:t>Systém chránící data a zpřístupňující otevřené informace</a:t>
            </a:r>
          </a:p>
        </p:txBody>
      </p:sp>
      <p:grpSp>
        <p:nvGrpSpPr>
          <p:cNvPr id="169988" name="Group 3"/>
          <p:cNvGrpSpPr>
            <a:grpSpLocks noChangeAspect="1"/>
          </p:cNvGrpSpPr>
          <p:nvPr/>
        </p:nvGrpSpPr>
        <p:grpSpPr bwMode="auto">
          <a:xfrm>
            <a:off x="250825" y="1125538"/>
            <a:ext cx="8137525" cy="4895850"/>
            <a:chOff x="2205" y="1559"/>
            <a:chExt cx="7200" cy="4752"/>
          </a:xfrm>
        </p:grpSpPr>
        <p:sp>
          <p:nvSpPr>
            <p:cNvPr id="169989" name="AutoShape 4"/>
            <p:cNvSpPr>
              <a:spLocks noChangeAspect="1" noChangeArrowheads="1"/>
            </p:cNvSpPr>
            <p:nvPr/>
          </p:nvSpPr>
          <p:spPr bwMode="auto">
            <a:xfrm>
              <a:off x="2205" y="1559"/>
              <a:ext cx="7200" cy="4752"/>
            </a:xfrm>
            <a:prstGeom prst="rect">
              <a:avLst/>
            </a:prstGeom>
            <a:noFill/>
            <a:ln w="9525">
              <a:noFill/>
              <a:miter lim="800000"/>
              <a:headEnd/>
              <a:tailEnd/>
            </a:ln>
          </p:spPr>
          <p:txBody>
            <a:bodyPr/>
            <a:lstStyle/>
            <a:p>
              <a:endParaRPr lang="cs-CZ">
                <a:latin typeface="Calibri" pitchFamily="34" charset="0"/>
                <a:cs typeface="Arial" charset="0"/>
              </a:endParaRPr>
            </a:p>
          </p:txBody>
        </p:sp>
        <p:sp>
          <p:nvSpPr>
            <p:cNvPr id="169990" name="Oval 5"/>
            <p:cNvSpPr>
              <a:spLocks noChangeArrowheads="1"/>
            </p:cNvSpPr>
            <p:nvPr/>
          </p:nvSpPr>
          <p:spPr bwMode="auto">
            <a:xfrm>
              <a:off x="4221" y="2567"/>
              <a:ext cx="3024" cy="2736"/>
            </a:xfrm>
            <a:prstGeom prst="ellipse">
              <a:avLst/>
            </a:prstGeom>
            <a:solidFill>
              <a:srgbClr val="FFFFFF"/>
            </a:solidFill>
            <a:ln w="9525">
              <a:solidFill>
                <a:srgbClr val="000000"/>
              </a:solidFill>
              <a:round/>
              <a:headEnd/>
              <a:tailEnd/>
            </a:ln>
          </p:spPr>
          <p:txBody>
            <a:bodyPr/>
            <a:lstStyle/>
            <a:p>
              <a:endParaRPr lang="cs-CZ">
                <a:latin typeface="Calibri" pitchFamily="34" charset="0"/>
                <a:cs typeface="Arial" charset="0"/>
              </a:endParaRPr>
            </a:p>
          </p:txBody>
        </p:sp>
        <p:sp>
          <p:nvSpPr>
            <p:cNvPr id="169991" name="Text Box 6"/>
            <p:cNvSpPr txBox="1">
              <a:spLocks noChangeArrowheads="1"/>
            </p:cNvSpPr>
            <p:nvPr/>
          </p:nvSpPr>
          <p:spPr bwMode="auto">
            <a:xfrm>
              <a:off x="4959" y="3377"/>
              <a:ext cx="1584" cy="1152"/>
            </a:xfrm>
            <a:prstGeom prst="rect">
              <a:avLst/>
            </a:prstGeom>
            <a:solidFill>
              <a:srgbClr val="FFFFFF"/>
            </a:solidFill>
            <a:ln w="9525">
              <a:noFill/>
              <a:miter lim="800000"/>
              <a:headEnd/>
              <a:tailEnd/>
            </a:ln>
          </p:spPr>
          <p:txBody>
            <a:bodyPr/>
            <a:lstStyle/>
            <a:p>
              <a:pPr algn="ctr"/>
              <a:r>
                <a:rPr lang="cs-CZ" sz="1400">
                  <a:latin typeface="Calibri" pitchFamily="34" charset="0"/>
                  <a:cs typeface="Arial" charset="0"/>
                </a:rPr>
                <a:t>Central data store, possibly distributed anonymized and virtualized</a:t>
              </a:r>
              <a:endParaRPr lang="cs-CZ">
                <a:latin typeface="Calibri" pitchFamily="34" charset="0"/>
                <a:cs typeface="Arial" charset="0"/>
              </a:endParaRPr>
            </a:p>
          </p:txBody>
        </p:sp>
        <p:sp>
          <p:nvSpPr>
            <p:cNvPr id="169992" name="Text Box 7"/>
            <p:cNvSpPr txBox="1">
              <a:spLocks noChangeArrowheads="1"/>
            </p:cNvSpPr>
            <p:nvPr/>
          </p:nvSpPr>
          <p:spPr bwMode="auto">
            <a:xfrm>
              <a:off x="2906" y="2257"/>
              <a:ext cx="1440" cy="576"/>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Off-line</a:t>
              </a:r>
            </a:p>
            <a:p>
              <a:pPr algn="ctr"/>
              <a:r>
                <a:rPr lang="cs-CZ" sz="1200">
                  <a:latin typeface="Calibri" pitchFamily="34" charset="0"/>
                  <a:cs typeface="Arial" charset="0"/>
                </a:rPr>
                <a:t>data source</a:t>
              </a:r>
              <a:endParaRPr lang="cs-CZ">
                <a:latin typeface="Calibri" pitchFamily="34" charset="0"/>
                <a:cs typeface="Arial" charset="0"/>
              </a:endParaRPr>
            </a:p>
          </p:txBody>
        </p:sp>
        <p:sp>
          <p:nvSpPr>
            <p:cNvPr id="169993" name="Text Box 8"/>
            <p:cNvSpPr txBox="1">
              <a:spLocks noChangeArrowheads="1"/>
            </p:cNvSpPr>
            <p:nvPr/>
          </p:nvSpPr>
          <p:spPr bwMode="auto">
            <a:xfrm>
              <a:off x="2901" y="2823"/>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Encoding</a:t>
              </a:r>
              <a:endParaRPr lang="cs-CZ">
                <a:latin typeface="Calibri" pitchFamily="34" charset="0"/>
                <a:cs typeface="Arial" charset="0"/>
              </a:endParaRPr>
            </a:p>
          </p:txBody>
        </p:sp>
        <p:sp>
          <p:nvSpPr>
            <p:cNvPr id="169994" name="Text Box 9"/>
            <p:cNvSpPr txBox="1">
              <a:spLocks noChangeArrowheads="1"/>
            </p:cNvSpPr>
            <p:nvPr/>
          </p:nvSpPr>
          <p:spPr bwMode="auto">
            <a:xfrm>
              <a:off x="3010" y="3687"/>
              <a:ext cx="1475" cy="495"/>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Partial decoding</a:t>
              </a:r>
            </a:p>
            <a:p>
              <a:pPr algn="ctr"/>
              <a:r>
                <a:rPr lang="cs-CZ" sz="1000">
                  <a:latin typeface="Calibri" pitchFamily="34" charset="0"/>
                  <a:cs typeface="Arial" charset="0"/>
                </a:rPr>
                <a:t>Filtering, cleansing anonymization</a:t>
              </a:r>
              <a:endParaRPr lang="cs-CZ">
                <a:latin typeface="Calibri" pitchFamily="34" charset="0"/>
                <a:cs typeface="Arial" charset="0"/>
              </a:endParaRPr>
            </a:p>
          </p:txBody>
        </p:sp>
        <p:sp>
          <p:nvSpPr>
            <p:cNvPr id="169995" name="Text Box 10"/>
            <p:cNvSpPr txBox="1">
              <a:spLocks noChangeArrowheads="1"/>
            </p:cNvSpPr>
            <p:nvPr/>
          </p:nvSpPr>
          <p:spPr bwMode="auto">
            <a:xfrm>
              <a:off x="5420" y="2124"/>
              <a:ext cx="1440" cy="576"/>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On-line</a:t>
              </a:r>
            </a:p>
            <a:p>
              <a:pPr algn="ctr"/>
              <a:r>
                <a:rPr lang="cs-CZ" sz="1200">
                  <a:latin typeface="Calibri" pitchFamily="34" charset="0"/>
                  <a:cs typeface="Arial" charset="0"/>
                </a:rPr>
                <a:t>data source</a:t>
              </a:r>
              <a:endParaRPr lang="cs-CZ">
                <a:latin typeface="Calibri" pitchFamily="34" charset="0"/>
                <a:cs typeface="Arial" charset="0"/>
              </a:endParaRPr>
            </a:p>
          </p:txBody>
        </p:sp>
        <p:sp>
          <p:nvSpPr>
            <p:cNvPr id="169996" name="Text Box 11"/>
            <p:cNvSpPr txBox="1">
              <a:spLocks noChangeArrowheads="1"/>
            </p:cNvSpPr>
            <p:nvPr/>
          </p:nvSpPr>
          <p:spPr bwMode="auto">
            <a:xfrm>
              <a:off x="5415" y="2690"/>
              <a:ext cx="1442" cy="336"/>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Filtering, cleansing, anonymization</a:t>
              </a:r>
              <a:endParaRPr lang="cs-CZ">
                <a:latin typeface="Calibri" pitchFamily="34" charset="0"/>
                <a:cs typeface="Arial" charset="0"/>
              </a:endParaRPr>
            </a:p>
          </p:txBody>
        </p:sp>
        <p:sp>
          <p:nvSpPr>
            <p:cNvPr id="169997" name="Text Box 12"/>
            <p:cNvSpPr txBox="1">
              <a:spLocks noChangeArrowheads="1"/>
            </p:cNvSpPr>
            <p:nvPr/>
          </p:nvSpPr>
          <p:spPr bwMode="auto">
            <a:xfrm>
              <a:off x="5089" y="5015"/>
              <a:ext cx="1440" cy="443"/>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Query system</a:t>
              </a:r>
              <a:endParaRPr lang="cs-CZ">
                <a:latin typeface="Calibri" pitchFamily="34" charset="0"/>
                <a:cs typeface="Arial" charset="0"/>
              </a:endParaRPr>
            </a:p>
          </p:txBody>
        </p:sp>
        <p:sp>
          <p:nvSpPr>
            <p:cNvPr id="169998" name="Text Box 13"/>
            <p:cNvSpPr txBox="1">
              <a:spLocks noChangeArrowheads="1"/>
            </p:cNvSpPr>
            <p:nvPr/>
          </p:nvSpPr>
          <p:spPr bwMode="auto">
            <a:xfrm>
              <a:off x="5085" y="5447"/>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Output check</a:t>
              </a:r>
              <a:endParaRPr lang="cs-CZ">
                <a:latin typeface="Calibri" pitchFamily="34" charset="0"/>
                <a:cs typeface="Arial" charset="0"/>
              </a:endParaRPr>
            </a:p>
          </p:txBody>
        </p:sp>
        <p:sp>
          <p:nvSpPr>
            <p:cNvPr id="169999" name="Text Box 14"/>
            <p:cNvSpPr txBox="1">
              <a:spLocks noChangeArrowheads="1"/>
            </p:cNvSpPr>
            <p:nvPr/>
          </p:nvSpPr>
          <p:spPr bwMode="auto">
            <a:xfrm>
              <a:off x="6961" y="3863"/>
              <a:ext cx="1440" cy="443"/>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Customer app.</a:t>
              </a:r>
              <a:endParaRPr lang="cs-CZ">
                <a:latin typeface="Calibri" pitchFamily="34" charset="0"/>
                <a:cs typeface="Arial" charset="0"/>
              </a:endParaRPr>
            </a:p>
          </p:txBody>
        </p:sp>
        <p:sp>
          <p:nvSpPr>
            <p:cNvPr id="170000" name="Text Box 15"/>
            <p:cNvSpPr txBox="1">
              <a:spLocks noChangeArrowheads="1"/>
            </p:cNvSpPr>
            <p:nvPr/>
          </p:nvSpPr>
          <p:spPr bwMode="auto">
            <a:xfrm>
              <a:off x="6957" y="4295"/>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Output check</a:t>
              </a:r>
              <a:endParaRPr lang="cs-CZ">
                <a:latin typeface="Calibri" pitchFamily="34" charset="0"/>
                <a:cs typeface="Arial" charset="0"/>
              </a:endParaRPr>
            </a:p>
          </p:txBody>
        </p:sp>
        <p:sp>
          <p:nvSpPr>
            <p:cNvPr id="170001" name="AutoShape 16"/>
            <p:cNvSpPr>
              <a:spLocks noChangeArrowheads="1"/>
            </p:cNvSpPr>
            <p:nvPr/>
          </p:nvSpPr>
          <p:spPr bwMode="auto">
            <a:xfrm>
              <a:off x="7245" y="5159"/>
              <a:ext cx="1008" cy="288"/>
            </a:xfrm>
            <a:prstGeom prst="can">
              <a:avLst>
                <a:gd name="adj" fmla="val 25000"/>
              </a:avLst>
            </a:prstGeom>
            <a:solidFill>
              <a:srgbClr val="FFFFFF"/>
            </a:solidFill>
            <a:ln w="9525">
              <a:solidFill>
                <a:srgbClr val="000000"/>
              </a:solidFill>
              <a:round/>
              <a:headEnd/>
              <a:tailEnd/>
            </a:ln>
          </p:spPr>
          <p:txBody>
            <a:bodyPr/>
            <a:lstStyle/>
            <a:p>
              <a:endParaRPr lang="cs-CZ">
                <a:latin typeface="Calibri" pitchFamily="34" charset="0"/>
                <a:cs typeface="Arial" charset="0"/>
              </a:endParaRPr>
            </a:p>
          </p:txBody>
        </p:sp>
        <p:sp>
          <p:nvSpPr>
            <p:cNvPr id="170002" name="Line 17"/>
            <p:cNvSpPr>
              <a:spLocks noChangeShapeType="1"/>
            </p:cNvSpPr>
            <p:nvPr/>
          </p:nvSpPr>
          <p:spPr bwMode="auto">
            <a:xfrm flipV="1">
              <a:off x="6525" y="5303"/>
              <a:ext cx="720" cy="144"/>
            </a:xfrm>
            <a:prstGeom prst="line">
              <a:avLst/>
            </a:prstGeom>
            <a:noFill/>
            <a:ln w="9525">
              <a:solidFill>
                <a:srgbClr val="000000"/>
              </a:solidFill>
              <a:round/>
              <a:headEnd/>
              <a:tailEnd type="triangle" w="med" len="med"/>
            </a:ln>
          </p:spPr>
          <p:txBody>
            <a:bodyPr/>
            <a:lstStyle/>
            <a:p>
              <a:endParaRPr lang="cs-CZ"/>
            </a:p>
          </p:txBody>
        </p:sp>
        <p:sp>
          <p:nvSpPr>
            <p:cNvPr id="170003" name="Line 18"/>
            <p:cNvSpPr>
              <a:spLocks noChangeShapeType="1"/>
            </p:cNvSpPr>
            <p:nvPr/>
          </p:nvSpPr>
          <p:spPr bwMode="auto">
            <a:xfrm>
              <a:off x="7677" y="4583"/>
              <a:ext cx="0" cy="576"/>
            </a:xfrm>
            <a:prstGeom prst="line">
              <a:avLst/>
            </a:prstGeom>
            <a:noFill/>
            <a:ln w="9525">
              <a:solidFill>
                <a:srgbClr val="000000"/>
              </a:solidFill>
              <a:round/>
              <a:headEnd/>
              <a:tailEnd type="triangle" w="med" len="med"/>
            </a:ln>
          </p:spPr>
          <p:txBody>
            <a:bodyPr/>
            <a:lstStyle/>
            <a:p>
              <a:endParaRPr lang="cs-CZ"/>
            </a:p>
          </p:txBody>
        </p:sp>
        <p:sp>
          <p:nvSpPr>
            <p:cNvPr id="170004" name="Text Box 19"/>
            <p:cNvSpPr txBox="1">
              <a:spLocks noChangeArrowheads="1"/>
            </p:cNvSpPr>
            <p:nvPr/>
          </p:nvSpPr>
          <p:spPr bwMode="auto">
            <a:xfrm>
              <a:off x="8541" y="5159"/>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pic>
          <p:nvPicPr>
            <p:cNvPr id="170005" name="Picture 20"/>
            <p:cNvPicPr>
              <a:picLocks noChangeAspect="1" noChangeArrowheads="1"/>
            </p:cNvPicPr>
            <p:nvPr/>
          </p:nvPicPr>
          <p:blipFill>
            <a:blip r:embed="rId2" cstate="print"/>
            <a:srcRect/>
            <a:stretch>
              <a:fillRect/>
            </a:stretch>
          </p:blipFill>
          <p:spPr bwMode="auto">
            <a:xfrm>
              <a:off x="4365" y="5159"/>
              <a:ext cx="281" cy="650"/>
            </a:xfrm>
            <a:prstGeom prst="rect">
              <a:avLst/>
            </a:prstGeom>
            <a:noFill/>
            <a:ln w="9525">
              <a:noFill/>
              <a:miter lim="800000"/>
              <a:headEnd/>
              <a:tailEnd/>
            </a:ln>
          </p:spPr>
        </p:pic>
        <p:sp>
          <p:nvSpPr>
            <p:cNvPr id="170006" name="Line 21"/>
            <p:cNvSpPr>
              <a:spLocks noChangeShapeType="1"/>
            </p:cNvSpPr>
            <p:nvPr/>
          </p:nvSpPr>
          <p:spPr bwMode="auto">
            <a:xfrm>
              <a:off x="6514" y="5616"/>
              <a:ext cx="401" cy="174"/>
            </a:xfrm>
            <a:prstGeom prst="line">
              <a:avLst/>
            </a:prstGeom>
            <a:noFill/>
            <a:ln w="9525">
              <a:solidFill>
                <a:srgbClr val="000000"/>
              </a:solidFill>
              <a:round/>
              <a:headEnd/>
              <a:tailEnd/>
            </a:ln>
          </p:spPr>
          <p:txBody>
            <a:bodyPr/>
            <a:lstStyle/>
            <a:p>
              <a:endParaRPr lang="cs-CZ"/>
            </a:p>
          </p:txBody>
        </p:sp>
        <p:pic>
          <p:nvPicPr>
            <p:cNvPr id="170007" name="Picture 22"/>
            <p:cNvPicPr>
              <a:picLocks noChangeAspect="1" noChangeArrowheads="1"/>
            </p:cNvPicPr>
            <p:nvPr/>
          </p:nvPicPr>
          <p:blipFill>
            <a:blip r:embed="rId2" cstate="print"/>
            <a:srcRect/>
            <a:stretch>
              <a:fillRect/>
            </a:stretch>
          </p:blipFill>
          <p:spPr bwMode="auto">
            <a:xfrm>
              <a:off x="6867" y="5501"/>
              <a:ext cx="281" cy="651"/>
            </a:xfrm>
            <a:prstGeom prst="rect">
              <a:avLst/>
            </a:prstGeom>
            <a:noFill/>
            <a:ln w="9525">
              <a:noFill/>
              <a:miter lim="800000"/>
              <a:headEnd/>
              <a:tailEnd/>
            </a:ln>
          </p:spPr>
        </p:pic>
        <p:pic>
          <p:nvPicPr>
            <p:cNvPr id="170008" name="Picture 23"/>
            <p:cNvPicPr>
              <a:picLocks noChangeAspect="1" noChangeArrowheads="1"/>
            </p:cNvPicPr>
            <p:nvPr/>
          </p:nvPicPr>
          <p:blipFill>
            <a:blip r:embed="rId2" cstate="print"/>
            <a:srcRect/>
            <a:stretch>
              <a:fillRect/>
            </a:stretch>
          </p:blipFill>
          <p:spPr bwMode="auto">
            <a:xfrm>
              <a:off x="8829" y="4583"/>
              <a:ext cx="281" cy="650"/>
            </a:xfrm>
            <a:prstGeom prst="rect">
              <a:avLst/>
            </a:prstGeom>
            <a:noFill/>
            <a:ln w="9525">
              <a:noFill/>
              <a:miter lim="800000"/>
              <a:headEnd/>
              <a:tailEnd/>
            </a:ln>
          </p:spPr>
        </p:pic>
        <p:sp>
          <p:nvSpPr>
            <p:cNvPr id="170009" name="Line 24"/>
            <p:cNvSpPr>
              <a:spLocks noChangeShapeType="1"/>
            </p:cNvSpPr>
            <p:nvPr/>
          </p:nvSpPr>
          <p:spPr bwMode="auto">
            <a:xfrm>
              <a:off x="8397" y="4439"/>
              <a:ext cx="432" cy="432"/>
            </a:xfrm>
            <a:prstGeom prst="line">
              <a:avLst/>
            </a:prstGeom>
            <a:noFill/>
            <a:ln w="9525">
              <a:solidFill>
                <a:srgbClr val="000000"/>
              </a:solidFill>
              <a:round/>
              <a:headEnd type="triangle" w="med" len="med"/>
              <a:tailEnd type="triangle" w="med" len="med"/>
            </a:ln>
          </p:spPr>
          <p:txBody>
            <a:bodyPr/>
            <a:lstStyle/>
            <a:p>
              <a:endParaRPr lang="cs-CZ"/>
            </a:p>
          </p:txBody>
        </p:sp>
        <p:pic>
          <p:nvPicPr>
            <p:cNvPr id="170010" name="Picture 25"/>
            <p:cNvPicPr>
              <a:picLocks noChangeAspect="1" noChangeArrowheads="1"/>
            </p:cNvPicPr>
            <p:nvPr/>
          </p:nvPicPr>
          <p:blipFill>
            <a:blip r:embed="rId2" cstate="print"/>
            <a:srcRect/>
            <a:stretch>
              <a:fillRect/>
            </a:stretch>
          </p:blipFill>
          <p:spPr bwMode="auto">
            <a:xfrm>
              <a:off x="8973" y="3653"/>
              <a:ext cx="247" cy="572"/>
            </a:xfrm>
            <a:prstGeom prst="rect">
              <a:avLst/>
            </a:prstGeom>
            <a:noFill/>
            <a:ln w="9525">
              <a:noFill/>
              <a:miter lim="800000"/>
              <a:headEnd/>
              <a:tailEnd/>
            </a:ln>
          </p:spPr>
        </p:pic>
        <p:sp>
          <p:nvSpPr>
            <p:cNvPr id="170011" name="Line 26"/>
            <p:cNvSpPr>
              <a:spLocks noChangeShapeType="1"/>
            </p:cNvSpPr>
            <p:nvPr/>
          </p:nvSpPr>
          <p:spPr bwMode="auto">
            <a:xfrm>
              <a:off x="4635" y="5513"/>
              <a:ext cx="450" cy="78"/>
            </a:xfrm>
            <a:prstGeom prst="line">
              <a:avLst/>
            </a:prstGeom>
            <a:noFill/>
            <a:ln w="9525">
              <a:solidFill>
                <a:srgbClr val="000000"/>
              </a:solidFill>
              <a:round/>
              <a:headEnd type="triangle" w="med" len="med"/>
              <a:tailEnd/>
            </a:ln>
          </p:spPr>
          <p:txBody>
            <a:bodyPr/>
            <a:lstStyle/>
            <a:p>
              <a:endParaRPr lang="cs-CZ"/>
            </a:p>
          </p:txBody>
        </p:sp>
        <p:sp>
          <p:nvSpPr>
            <p:cNvPr id="170012" name="Line 27"/>
            <p:cNvSpPr>
              <a:spLocks noChangeShapeType="1"/>
            </p:cNvSpPr>
            <p:nvPr/>
          </p:nvSpPr>
          <p:spPr bwMode="auto">
            <a:xfrm flipV="1">
              <a:off x="4653" y="5303"/>
              <a:ext cx="432" cy="144"/>
            </a:xfrm>
            <a:prstGeom prst="line">
              <a:avLst/>
            </a:prstGeom>
            <a:noFill/>
            <a:ln w="9525">
              <a:solidFill>
                <a:srgbClr val="000000"/>
              </a:solidFill>
              <a:round/>
              <a:headEnd/>
              <a:tailEnd type="triangle" w="med" len="med"/>
            </a:ln>
          </p:spPr>
          <p:txBody>
            <a:bodyPr/>
            <a:lstStyle/>
            <a:p>
              <a:endParaRPr lang="cs-CZ"/>
            </a:p>
          </p:txBody>
        </p:sp>
        <p:sp>
          <p:nvSpPr>
            <p:cNvPr id="170013" name="Line 28"/>
            <p:cNvSpPr>
              <a:spLocks noChangeShapeType="1"/>
            </p:cNvSpPr>
            <p:nvPr/>
          </p:nvSpPr>
          <p:spPr bwMode="auto">
            <a:xfrm>
              <a:off x="3621" y="3111"/>
              <a:ext cx="0" cy="576"/>
            </a:xfrm>
            <a:prstGeom prst="line">
              <a:avLst/>
            </a:prstGeom>
            <a:noFill/>
            <a:ln w="9525">
              <a:solidFill>
                <a:srgbClr val="000000"/>
              </a:solidFill>
              <a:round/>
              <a:headEnd/>
              <a:tailEnd type="triangle" w="med" len="med"/>
            </a:ln>
          </p:spPr>
          <p:txBody>
            <a:bodyPr/>
            <a:lstStyle/>
            <a:p>
              <a:endParaRPr lang="cs-CZ"/>
            </a:p>
          </p:txBody>
        </p:sp>
        <p:pic>
          <p:nvPicPr>
            <p:cNvPr id="170014" name="Picture 29"/>
            <p:cNvPicPr>
              <a:picLocks noChangeAspect="1" noChangeArrowheads="1"/>
            </p:cNvPicPr>
            <p:nvPr/>
          </p:nvPicPr>
          <p:blipFill>
            <a:blip r:embed="rId2" cstate="print"/>
            <a:srcRect/>
            <a:stretch>
              <a:fillRect/>
            </a:stretch>
          </p:blipFill>
          <p:spPr bwMode="auto">
            <a:xfrm>
              <a:off x="7342" y="2562"/>
              <a:ext cx="248" cy="572"/>
            </a:xfrm>
            <a:prstGeom prst="rect">
              <a:avLst/>
            </a:prstGeom>
            <a:noFill/>
            <a:ln w="9525">
              <a:noFill/>
              <a:miter lim="800000"/>
              <a:headEnd/>
              <a:tailEnd/>
            </a:ln>
          </p:spPr>
        </p:pic>
        <p:pic>
          <p:nvPicPr>
            <p:cNvPr id="170015" name="Picture 30"/>
            <p:cNvPicPr>
              <a:picLocks noChangeAspect="1" noChangeArrowheads="1"/>
            </p:cNvPicPr>
            <p:nvPr/>
          </p:nvPicPr>
          <p:blipFill>
            <a:blip r:embed="rId2" cstate="print"/>
            <a:srcRect/>
            <a:stretch>
              <a:fillRect/>
            </a:stretch>
          </p:blipFill>
          <p:spPr bwMode="auto">
            <a:xfrm>
              <a:off x="3213" y="4583"/>
              <a:ext cx="248" cy="572"/>
            </a:xfrm>
            <a:prstGeom prst="rect">
              <a:avLst/>
            </a:prstGeom>
            <a:noFill/>
            <a:ln w="9525">
              <a:noFill/>
              <a:miter lim="800000"/>
              <a:headEnd/>
              <a:tailEnd/>
            </a:ln>
          </p:spPr>
        </p:pic>
        <p:sp>
          <p:nvSpPr>
            <p:cNvPr id="170016" name="Text Box 31"/>
            <p:cNvSpPr txBox="1">
              <a:spLocks noChangeArrowheads="1"/>
            </p:cNvSpPr>
            <p:nvPr/>
          </p:nvSpPr>
          <p:spPr bwMode="auto">
            <a:xfrm>
              <a:off x="7155" y="3005"/>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sp>
          <p:nvSpPr>
            <p:cNvPr id="170017" name="Text Box 32"/>
            <p:cNvSpPr txBox="1">
              <a:spLocks noChangeArrowheads="1"/>
            </p:cNvSpPr>
            <p:nvPr/>
          </p:nvSpPr>
          <p:spPr bwMode="auto">
            <a:xfrm>
              <a:off x="2901" y="4983"/>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sp>
          <p:nvSpPr>
            <p:cNvPr id="170018" name="Text Box 33"/>
            <p:cNvSpPr txBox="1">
              <a:spLocks noChangeArrowheads="1"/>
            </p:cNvSpPr>
            <p:nvPr/>
          </p:nvSpPr>
          <p:spPr bwMode="auto">
            <a:xfrm>
              <a:off x="4221" y="5735"/>
              <a:ext cx="720" cy="432"/>
            </a:xfrm>
            <a:prstGeom prst="rect">
              <a:avLst/>
            </a:prstGeom>
            <a:noFill/>
            <a:ln w="9525">
              <a:noFill/>
              <a:miter lim="800000"/>
              <a:headEnd/>
              <a:tailEnd/>
            </a:ln>
          </p:spPr>
          <p:txBody>
            <a:bodyPr/>
            <a:lstStyle/>
            <a:p>
              <a:r>
                <a:rPr lang="en-US" sz="1200">
                  <a:latin typeface="Calibri" pitchFamily="34" charset="0"/>
                  <a:cs typeface="Arial" charset="0"/>
                </a:rPr>
                <a:t>user</a:t>
              </a:r>
              <a:endParaRPr lang="cs-CZ">
                <a:latin typeface="Calibri" pitchFamily="34" charset="0"/>
                <a:cs typeface="Arial" charset="0"/>
              </a:endParaRPr>
            </a:p>
          </p:txBody>
        </p:sp>
        <p:sp>
          <p:nvSpPr>
            <p:cNvPr id="170019" name="Line 34"/>
            <p:cNvSpPr>
              <a:spLocks noChangeShapeType="1"/>
            </p:cNvSpPr>
            <p:nvPr/>
          </p:nvSpPr>
          <p:spPr bwMode="auto">
            <a:xfrm flipV="1">
              <a:off x="3340" y="4089"/>
              <a:ext cx="102" cy="403"/>
            </a:xfrm>
            <a:prstGeom prst="line">
              <a:avLst/>
            </a:prstGeom>
            <a:noFill/>
            <a:ln w="9525">
              <a:solidFill>
                <a:srgbClr val="000000"/>
              </a:solidFill>
              <a:round/>
              <a:headEnd/>
              <a:tailEnd/>
            </a:ln>
          </p:spPr>
          <p:txBody>
            <a:bodyPr/>
            <a:lstStyle/>
            <a:p>
              <a:endParaRPr lang="cs-CZ"/>
            </a:p>
          </p:txBody>
        </p:sp>
        <p:sp>
          <p:nvSpPr>
            <p:cNvPr id="170020" name="Text Box 35"/>
            <p:cNvSpPr txBox="1">
              <a:spLocks noChangeArrowheads="1"/>
            </p:cNvSpPr>
            <p:nvPr/>
          </p:nvSpPr>
          <p:spPr bwMode="auto">
            <a:xfrm>
              <a:off x="7533" y="5447"/>
              <a:ext cx="576" cy="432"/>
            </a:xfrm>
            <a:prstGeom prst="rect">
              <a:avLst/>
            </a:prstGeom>
            <a:noFill/>
            <a:ln w="9525">
              <a:noFill/>
              <a:miter lim="800000"/>
              <a:headEnd/>
              <a:tailEnd/>
            </a:ln>
          </p:spPr>
          <p:txBody>
            <a:bodyPr/>
            <a:lstStyle/>
            <a:p>
              <a:r>
                <a:rPr lang="en-US" sz="1200">
                  <a:latin typeface="Calibri" pitchFamily="34" charset="0"/>
                  <a:cs typeface="Arial" charset="0"/>
                </a:rPr>
                <a:t>log</a:t>
              </a:r>
              <a:endParaRPr lang="cs-CZ">
                <a:latin typeface="Calibri" pitchFamily="34" charset="0"/>
                <a:cs typeface="Arial" charset="0"/>
              </a:endParaRPr>
            </a:p>
          </p:txBody>
        </p:sp>
        <p:sp>
          <p:nvSpPr>
            <p:cNvPr id="170021" name="Text Box 36"/>
            <p:cNvSpPr txBox="1">
              <a:spLocks noChangeArrowheads="1"/>
            </p:cNvSpPr>
            <p:nvPr/>
          </p:nvSpPr>
          <p:spPr bwMode="auto">
            <a:xfrm>
              <a:off x="8829" y="4151"/>
              <a:ext cx="576" cy="432"/>
            </a:xfrm>
            <a:prstGeom prst="rect">
              <a:avLst/>
            </a:prstGeom>
            <a:noFill/>
            <a:ln w="9525">
              <a:noFill/>
              <a:miter lim="800000"/>
              <a:headEnd/>
              <a:tailEnd/>
            </a:ln>
          </p:spPr>
          <p:txBody>
            <a:bodyPr/>
            <a:lstStyle/>
            <a:p>
              <a:r>
                <a:rPr lang="en-US" sz="1200">
                  <a:latin typeface="Calibri" pitchFamily="34" charset="0"/>
                  <a:cs typeface="Arial" charset="0"/>
                </a:rPr>
                <a:t>user</a:t>
              </a:r>
              <a:endParaRPr lang="cs-CZ">
                <a:latin typeface="Calibri" pitchFamily="34" charset="0"/>
                <a:cs typeface="Arial" charset="0"/>
              </a:endParaRPr>
            </a:p>
          </p:txBody>
        </p:sp>
        <p:sp>
          <p:nvSpPr>
            <p:cNvPr id="170022" name="Line 37"/>
            <p:cNvSpPr>
              <a:spLocks noChangeShapeType="1"/>
            </p:cNvSpPr>
            <p:nvPr/>
          </p:nvSpPr>
          <p:spPr bwMode="auto">
            <a:xfrm>
              <a:off x="6867" y="2825"/>
              <a:ext cx="522" cy="30"/>
            </a:xfrm>
            <a:prstGeom prst="line">
              <a:avLst/>
            </a:prstGeom>
            <a:noFill/>
            <a:ln w="9525">
              <a:solidFill>
                <a:srgbClr val="000000"/>
              </a:solidFill>
              <a:round/>
              <a:headEnd/>
              <a:tailEnd/>
            </a:ln>
          </p:spPr>
          <p:txBody>
            <a:bodyPr/>
            <a:lstStyle/>
            <a:p>
              <a:endParaRPr lang="cs-CZ"/>
            </a:p>
          </p:txBody>
        </p:sp>
        <p:sp>
          <p:nvSpPr>
            <p:cNvPr id="170023" name="Line 38"/>
            <p:cNvSpPr>
              <a:spLocks noChangeShapeType="1"/>
            </p:cNvSpPr>
            <p:nvPr/>
          </p:nvSpPr>
          <p:spPr bwMode="auto">
            <a:xfrm flipV="1">
              <a:off x="8403" y="4007"/>
              <a:ext cx="570" cy="330"/>
            </a:xfrm>
            <a:prstGeom prst="line">
              <a:avLst/>
            </a:prstGeom>
            <a:noFill/>
            <a:ln w="9525">
              <a:solidFill>
                <a:srgbClr val="000000"/>
              </a:solidFill>
              <a:round/>
              <a:headEnd/>
              <a:tailEnd type="triangle" w="med" len="med"/>
            </a:ln>
          </p:spPr>
          <p:txBody>
            <a:bodyPr/>
            <a:lstStyle/>
            <a:p>
              <a:endParaRPr lang="cs-CZ"/>
            </a:p>
          </p:txBody>
        </p:sp>
        <p:sp>
          <p:nvSpPr>
            <p:cNvPr id="170024" name="Line 39"/>
            <p:cNvSpPr>
              <a:spLocks noChangeShapeType="1"/>
            </p:cNvSpPr>
            <p:nvPr/>
          </p:nvSpPr>
          <p:spPr bwMode="auto">
            <a:xfrm flipH="1">
              <a:off x="8397" y="3929"/>
              <a:ext cx="498" cy="78"/>
            </a:xfrm>
            <a:prstGeom prst="line">
              <a:avLst/>
            </a:prstGeom>
            <a:noFill/>
            <a:ln w="9525">
              <a:solidFill>
                <a:srgbClr val="000000"/>
              </a:solidFill>
              <a:round/>
              <a:headEnd/>
              <a:tailEnd type="triangle" w="med" len="med"/>
            </a:ln>
          </p:spPr>
          <p:txBody>
            <a:bodyPr/>
            <a:lstStyle/>
            <a:p>
              <a:endParaRPr lang="cs-CZ"/>
            </a:p>
          </p:txBody>
        </p:sp>
        <p:sp>
          <p:nvSpPr>
            <p:cNvPr id="170025" name="Line 40"/>
            <p:cNvSpPr>
              <a:spLocks noChangeShapeType="1"/>
            </p:cNvSpPr>
            <p:nvPr/>
          </p:nvSpPr>
          <p:spPr bwMode="auto">
            <a:xfrm flipH="1">
              <a:off x="8253" y="5015"/>
              <a:ext cx="432" cy="288"/>
            </a:xfrm>
            <a:prstGeom prst="line">
              <a:avLst/>
            </a:prstGeom>
            <a:noFill/>
            <a:ln w="9525">
              <a:solidFill>
                <a:srgbClr val="000000"/>
              </a:solidFill>
              <a:round/>
              <a:headEnd type="triangle" w="med" len="med"/>
              <a:tailEnd type="triangle" w="med" len="med"/>
            </a:ln>
          </p:spPr>
          <p:txBody>
            <a:bodyPr/>
            <a:lstStyle/>
            <a:p>
              <a:endParaRPr lang="cs-CZ"/>
            </a:p>
          </p:txBody>
        </p:sp>
      </p:grpSp>
    </p:spTree>
    <p:extLst>
      <p:ext uri="{BB962C8B-B14F-4D97-AF65-F5344CB8AC3E}">
        <p14:creationId xmlns:p14="http://schemas.microsoft.com/office/powerpoint/2010/main" xmlns="" val="357959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p:spPr>
        <p:txBody>
          <a:bodyPr/>
          <a:lstStyle/>
          <a:p>
            <a:fld id="{13C8ACA4-F0E5-4512-8BDD-B6F712464846}" type="slidenum">
              <a:rPr lang="cs-CZ" smtClean="0"/>
              <a:pPr/>
              <a:t>17</a:t>
            </a:fld>
            <a:endParaRPr lang="cs-CZ" smtClean="0"/>
          </a:p>
        </p:txBody>
      </p:sp>
      <p:sp>
        <p:nvSpPr>
          <p:cNvPr id="16387" name="Nadpis 1"/>
          <p:cNvSpPr>
            <a:spLocks noGrp="1"/>
          </p:cNvSpPr>
          <p:nvPr>
            <p:ph type="title"/>
          </p:nvPr>
        </p:nvSpPr>
        <p:spPr/>
        <p:txBody>
          <a:bodyPr/>
          <a:lstStyle/>
          <a:p>
            <a:r>
              <a:rPr lang="cs-CZ" sz="4000" smtClean="0"/>
              <a:t>Co je typické pro malé (SW) firmy</a:t>
            </a:r>
          </a:p>
        </p:txBody>
      </p:sp>
      <p:sp>
        <p:nvSpPr>
          <p:cNvPr id="16388" name="Zástupný symbol pro obsah 2"/>
          <p:cNvSpPr>
            <a:spLocks noGrp="1"/>
          </p:cNvSpPr>
          <p:nvPr>
            <p:ph idx="1"/>
          </p:nvPr>
        </p:nvSpPr>
        <p:spPr>
          <a:xfrm>
            <a:off x="457200" y="1341438"/>
            <a:ext cx="8435975" cy="5256212"/>
          </a:xfrm>
        </p:spPr>
        <p:txBody>
          <a:bodyPr/>
          <a:lstStyle/>
          <a:p>
            <a:r>
              <a:rPr lang="cs-CZ" dirty="0" smtClean="0"/>
              <a:t>Rychlé změny</a:t>
            </a:r>
          </a:p>
          <a:p>
            <a:pPr lvl="1"/>
            <a:r>
              <a:rPr lang="cs-CZ" sz="2400" dirty="0" smtClean="0"/>
              <a:t>Diktuje je trh, malá tržní síla firmy – nemůže si dupnout</a:t>
            </a:r>
          </a:p>
          <a:p>
            <a:pPr lvl="1"/>
            <a:r>
              <a:rPr lang="cs-CZ" sz="2400" dirty="0" smtClean="0"/>
              <a:t>Úkoly i metodiky se rychle mění v důsledku požadavků uživatelů a změn vývojových ekosystémů</a:t>
            </a:r>
          </a:p>
          <a:p>
            <a:pPr lvl="1"/>
            <a:r>
              <a:rPr lang="cs-CZ" sz="2400" dirty="0" smtClean="0"/>
              <a:t>Menší firmy jsou pružnější obecně </a:t>
            </a:r>
          </a:p>
          <a:p>
            <a:r>
              <a:rPr lang="cs-CZ" dirty="0" smtClean="0"/>
              <a:t>Nejsou zdroje:</a:t>
            </a:r>
          </a:p>
          <a:p>
            <a:pPr lvl="1"/>
            <a:r>
              <a:rPr lang="cs-CZ" dirty="0" smtClean="0"/>
              <a:t>Nelze nasadit mnoho specialistů, nejsou k dispozici</a:t>
            </a:r>
          </a:p>
          <a:p>
            <a:r>
              <a:rPr lang="cs-CZ" dirty="0" smtClean="0"/>
              <a:t>V malých a středních SW firmách se snáze uplatní </a:t>
            </a:r>
            <a:r>
              <a:rPr lang="cs-CZ" dirty="0" err="1" smtClean="0"/>
              <a:t>superprogramátoři</a:t>
            </a:r>
            <a:r>
              <a:rPr lang="cs-CZ" dirty="0" smtClean="0"/>
              <a:t> a nové nápady</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ldNum" sz="quarter" idx="12"/>
          </p:nvPr>
        </p:nvSpPr>
        <p:spPr>
          <a:noFill/>
        </p:spPr>
        <p:txBody>
          <a:bodyPr/>
          <a:lstStyle/>
          <a:p>
            <a:fld id="{D40DEEF9-5848-487D-94A4-329A56D4D1E8}" type="slidenum">
              <a:rPr lang="cs-CZ" smtClean="0"/>
              <a:pPr/>
              <a:t>170</a:t>
            </a:fld>
            <a:endParaRPr lang="cs-CZ" smtClean="0"/>
          </a:p>
        </p:txBody>
      </p:sp>
      <p:sp>
        <p:nvSpPr>
          <p:cNvPr id="117763" name="Rectangle 2"/>
          <p:cNvSpPr>
            <a:spLocks noGrp="1" noChangeArrowheads="1"/>
          </p:cNvSpPr>
          <p:nvPr>
            <p:ph type="title"/>
          </p:nvPr>
        </p:nvSpPr>
        <p:spPr/>
        <p:txBody>
          <a:bodyPr/>
          <a:lstStyle/>
          <a:p>
            <a:pPr eaLnBrk="1" hangingPunct="1"/>
            <a:r>
              <a:rPr lang="cs-CZ" smtClean="0"/>
              <a:t>Pozor na hackerský syndrom</a:t>
            </a:r>
          </a:p>
        </p:txBody>
      </p:sp>
      <p:sp>
        <p:nvSpPr>
          <p:cNvPr id="117764" name="Rectangle 3"/>
          <p:cNvSpPr>
            <a:spLocks noGrp="1" noChangeArrowheads="1"/>
          </p:cNvSpPr>
          <p:nvPr>
            <p:ph type="body" idx="1"/>
          </p:nvPr>
        </p:nvSpPr>
        <p:spPr>
          <a:xfrm>
            <a:off x="457200" y="1600200"/>
            <a:ext cx="7931150" cy="4525963"/>
          </a:xfrm>
        </p:spPr>
        <p:txBody>
          <a:bodyPr/>
          <a:lstStyle/>
          <a:p>
            <a:pPr eaLnBrk="1" hangingPunct="1">
              <a:lnSpc>
                <a:spcPct val="90000"/>
              </a:lnSpc>
            </a:pPr>
            <a:r>
              <a:rPr lang="cs-CZ" sz="2400" smtClean="0"/>
              <a:t>Přesvědčení, že svět mimo kyberprostor je nezajímavý a že hlavní je jak rychle píši programy a detailní znalost systémů, pohrdání uživateli IS</a:t>
            </a:r>
          </a:p>
          <a:p>
            <a:pPr lvl="1" eaLnBrk="1" hangingPunct="1">
              <a:lnSpc>
                <a:spcPct val="90000"/>
              </a:lnSpc>
            </a:pPr>
            <a:r>
              <a:rPr lang="cs-CZ" sz="2000" smtClean="0"/>
              <a:t>Neschopnost a neochota spolupracovat s uživateli</a:t>
            </a:r>
          </a:p>
          <a:p>
            <a:pPr lvl="1" eaLnBrk="1" hangingPunct="1">
              <a:lnSpc>
                <a:spcPct val="90000"/>
              </a:lnSpc>
            </a:pPr>
            <a:r>
              <a:rPr lang="cs-CZ" sz="2000" smtClean="0"/>
              <a:t>Neschopnost domluvy s jinými hackery</a:t>
            </a:r>
          </a:p>
          <a:p>
            <a:pPr lvl="1" eaLnBrk="1" hangingPunct="1">
              <a:lnSpc>
                <a:spcPct val="90000"/>
              </a:lnSpc>
            </a:pPr>
            <a:r>
              <a:rPr lang="cs-CZ" sz="2000" smtClean="0"/>
              <a:t>Neochota  pracovat v týmu a dokumentovat své výtvory, antivzor Corncob</a:t>
            </a:r>
          </a:p>
          <a:p>
            <a:pPr lvl="1" eaLnBrk="1" hangingPunct="1">
              <a:lnSpc>
                <a:spcPct val="90000"/>
              </a:lnSpc>
            </a:pPr>
            <a:r>
              <a:rPr lang="cs-CZ" sz="2000" smtClean="0"/>
              <a:t>Neschopnost zvládat cizí znalostní obory</a:t>
            </a:r>
          </a:p>
          <a:p>
            <a:pPr lvl="1" eaLnBrk="1" hangingPunct="1">
              <a:lnSpc>
                <a:spcPct val="90000"/>
              </a:lnSpc>
            </a:pPr>
            <a:r>
              <a:rPr lang="cs-CZ" sz="2000" smtClean="0"/>
              <a:t>Neochota přebírat to, co je.</a:t>
            </a:r>
          </a:p>
          <a:p>
            <a:pPr eaLnBrk="1" hangingPunct="1">
              <a:lnSpc>
                <a:spcPct val="90000"/>
              </a:lnSpc>
            </a:pPr>
            <a:r>
              <a:rPr lang="cs-CZ" sz="2400" i="1" smtClean="0"/>
              <a:t>Hackeři jsou použitelní jako programátoři úloh s jasným zadáním vyvíjenými obvykle od začátku</a:t>
            </a:r>
          </a:p>
          <a:p>
            <a:pPr lvl="1" eaLnBrk="1" hangingPunct="1">
              <a:lnSpc>
                <a:spcPct val="90000"/>
              </a:lnSpc>
            </a:pPr>
            <a:r>
              <a:rPr lang="cs-CZ" sz="2000" i="1" smtClean="0"/>
              <a:t>Takových úkolů je stále méně</a:t>
            </a:r>
          </a:p>
          <a:p>
            <a:pPr eaLnBrk="1" hangingPunct="1">
              <a:lnSpc>
                <a:spcPct val="90000"/>
              </a:lnSpc>
            </a:pPr>
            <a:r>
              <a:rPr lang="cs-CZ" sz="2400" i="1" smtClean="0"/>
              <a:t>Jak je to s open source?</a:t>
            </a:r>
          </a:p>
          <a:p>
            <a:pPr eaLnBrk="1" hangingPunct="1">
              <a:lnSpc>
                <a:spcPct val="90000"/>
              </a:lnSpc>
            </a:pPr>
            <a:endParaRPr lang="cs-CZ" sz="2400"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sldNum" sz="quarter" idx="12"/>
          </p:nvPr>
        </p:nvSpPr>
        <p:spPr>
          <a:noFill/>
        </p:spPr>
        <p:txBody>
          <a:bodyPr/>
          <a:lstStyle/>
          <a:p>
            <a:fld id="{97C3FF70-6EF5-4F61-B1E4-DAF5DF963F49}" type="slidenum">
              <a:rPr lang="cs-CZ" smtClean="0"/>
              <a:pPr/>
              <a:t>171</a:t>
            </a:fld>
            <a:endParaRPr lang="cs-CZ" smtClean="0"/>
          </a:p>
        </p:txBody>
      </p:sp>
      <p:sp>
        <p:nvSpPr>
          <p:cNvPr id="118787" name="Rectangle 2"/>
          <p:cNvSpPr>
            <a:spLocks noGrp="1" noChangeArrowheads="1"/>
          </p:cNvSpPr>
          <p:nvPr>
            <p:ph type="title"/>
          </p:nvPr>
        </p:nvSpPr>
        <p:spPr/>
        <p:txBody>
          <a:bodyPr/>
          <a:lstStyle/>
          <a:p>
            <a:pPr eaLnBrk="1" hangingPunct="1"/>
            <a:r>
              <a:rPr lang="cs-CZ" dirty="0" smtClean="0"/>
              <a:t>Využitelnost přednášky podruhé</a:t>
            </a:r>
          </a:p>
        </p:txBody>
      </p:sp>
      <p:sp>
        <p:nvSpPr>
          <p:cNvPr id="118788" name="Rectangle 3"/>
          <p:cNvSpPr>
            <a:spLocks noGrp="1" noChangeArrowheads="1"/>
          </p:cNvSpPr>
          <p:nvPr>
            <p:ph type="body" idx="1"/>
          </p:nvPr>
        </p:nvSpPr>
        <p:spPr/>
        <p:txBody>
          <a:bodyPr/>
          <a:lstStyle/>
          <a:p>
            <a:pPr eaLnBrk="1" hangingPunct="1">
              <a:lnSpc>
                <a:spcPct val="90000"/>
              </a:lnSpc>
            </a:pPr>
            <a:r>
              <a:rPr lang="cs-CZ" sz="2800" dirty="0" smtClean="0"/>
              <a:t>Přednáška je zaměřena především na znalosti potřebné pro </a:t>
            </a:r>
          </a:p>
          <a:p>
            <a:pPr lvl="1" eaLnBrk="1" hangingPunct="1">
              <a:lnSpc>
                <a:spcPct val="90000"/>
              </a:lnSpc>
            </a:pPr>
            <a:r>
              <a:rPr lang="cs-CZ" sz="2400" dirty="0" smtClean="0"/>
              <a:t> SW inženýry a softwarové architekty</a:t>
            </a:r>
          </a:p>
          <a:p>
            <a:pPr eaLnBrk="1" hangingPunct="1">
              <a:lnSpc>
                <a:spcPct val="90000"/>
              </a:lnSpc>
            </a:pPr>
            <a:r>
              <a:rPr lang="cs-CZ" sz="2800" dirty="0" smtClean="0"/>
              <a:t>Přednáška obsahuje poznatky využitelné</a:t>
            </a:r>
          </a:p>
          <a:p>
            <a:pPr lvl="1" eaLnBrk="1" hangingPunct="1">
              <a:lnSpc>
                <a:spcPct val="90000"/>
              </a:lnSpc>
            </a:pPr>
            <a:r>
              <a:rPr lang="cs-CZ" sz="2400" dirty="0" smtClean="0"/>
              <a:t>Kodéry, </a:t>
            </a:r>
            <a:r>
              <a:rPr lang="cs-CZ" sz="2400" dirty="0" err="1" smtClean="0"/>
              <a:t>testéry</a:t>
            </a:r>
            <a:r>
              <a:rPr lang="cs-CZ" sz="2400" dirty="0" smtClean="0"/>
              <a:t>, údržbáře a obchodníky</a:t>
            </a:r>
          </a:p>
          <a:p>
            <a:pPr eaLnBrk="1" hangingPunct="1">
              <a:lnSpc>
                <a:spcPct val="90000"/>
              </a:lnSpc>
            </a:pPr>
            <a:r>
              <a:rPr lang="cs-CZ" sz="2800" dirty="0" smtClean="0"/>
              <a:t>Zčásti se týká i témat, které jsou dosud převážně ve stadiu nekomerčního výzkumu a vývoje.</a:t>
            </a:r>
          </a:p>
          <a:p>
            <a:pPr eaLnBrk="1" hangingPunct="1">
              <a:lnSpc>
                <a:spcPct val="90000"/>
              </a:lnSpc>
            </a:pPr>
            <a:r>
              <a:rPr lang="cs-CZ" sz="2800" dirty="0" smtClean="0"/>
              <a:t>Problém“nezakusíš – nepochopíš“</a:t>
            </a:r>
          </a:p>
          <a:p>
            <a:pPr lvl="1" eaLnBrk="1" hangingPunct="1">
              <a:lnSpc>
                <a:spcPct val="90000"/>
              </a:lnSpc>
            </a:pPr>
            <a:r>
              <a:rPr lang="cs-CZ" sz="2400" dirty="0" smtClean="0"/>
              <a:t>Některé zkušenosti jsou obtížně sdělitelné, mohou se zdát i samozřejmé dokud jejich těžké dopady nepocítíte na vlastní kůži </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sldNum" sz="quarter" idx="12"/>
          </p:nvPr>
        </p:nvSpPr>
        <p:spPr>
          <a:noFill/>
        </p:spPr>
        <p:txBody>
          <a:bodyPr/>
          <a:lstStyle/>
          <a:p>
            <a:fld id="{B641224D-6FE4-40D5-868E-576503A42CBD}" type="slidenum">
              <a:rPr lang="cs-CZ" smtClean="0"/>
              <a:pPr/>
              <a:t>172</a:t>
            </a:fld>
            <a:endParaRPr lang="cs-CZ" smtClean="0"/>
          </a:p>
        </p:txBody>
      </p:sp>
      <p:sp>
        <p:nvSpPr>
          <p:cNvPr id="119811" name="Rectangle 2"/>
          <p:cNvSpPr>
            <a:spLocks noGrp="1" noChangeArrowheads="1"/>
          </p:cNvSpPr>
          <p:nvPr>
            <p:ph type="title"/>
          </p:nvPr>
        </p:nvSpPr>
        <p:spPr/>
        <p:txBody>
          <a:bodyPr/>
          <a:lstStyle/>
          <a:p>
            <a:pPr eaLnBrk="1" hangingPunct="1"/>
            <a:r>
              <a:rPr lang="cs-CZ" smtClean="0"/>
              <a:t>SW architektura</a:t>
            </a:r>
          </a:p>
        </p:txBody>
      </p:sp>
      <p:sp>
        <p:nvSpPr>
          <p:cNvPr id="119812" name="Rectangle 3"/>
          <p:cNvSpPr>
            <a:spLocks noGrp="1" noChangeArrowheads="1"/>
          </p:cNvSpPr>
          <p:nvPr>
            <p:ph type="body" idx="1"/>
          </p:nvPr>
        </p:nvSpPr>
        <p:spPr/>
        <p:txBody>
          <a:bodyPr/>
          <a:lstStyle/>
          <a:p>
            <a:pPr eaLnBrk="1" hangingPunct="1">
              <a:lnSpc>
                <a:spcPct val="90000"/>
              </a:lnSpc>
            </a:pPr>
            <a:r>
              <a:rPr lang="cs-CZ" sz="2800" smtClean="0"/>
              <a:t>Organizace a struktura systému ve velkém</a:t>
            </a:r>
          </a:p>
          <a:p>
            <a:pPr lvl="1" eaLnBrk="1" hangingPunct="1">
              <a:lnSpc>
                <a:spcPct val="90000"/>
              </a:lnSpc>
            </a:pPr>
            <a:r>
              <a:rPr lang="cs-CZ" sz="2400" smtClean="0"/>
              <a:t>Dekompozice na nejvyšší úrovni do kooperujících částí (pokud možno autonomních), skládání komponent do sítí-sestav-vrstev</a:t>
            </a:r>
          </a:p>
          <a:p>
            <a:pPr lvl="1" eaLnBrk="1" hangingPunct="1">
              <a:lnSpc>
                <a:spcPct val="90000"/>
              </a:lnSpc>
            </a:pPr>
            <a:r>
              <a:rPr lang="cs-CZ" sz="2400" smtClean="0"/>
              <a:t>Principy spolupráce s uživateli</a:t>
            </a:r>
          </a:p>
          <a:p>
            <a:pPr lvl="1" eaLnBrk="1" hangingPunct="1">
              <a:lnSpc>
                <a:spcPct val="90000"/>
              </a:lnSpc>
            </a:pPr>
            <a:r>
              <a:rPr lang="cs-CZ" sz="2400" smtClean="0"/>
              <a:t>Základní vlastnosti částí a jejich rozhraní</a:t>
            </a:r>
          </a:p>
          <a:p>
            <a:pPr lvl="2" eaLnBrk="1" hangingPunct="1">
              <a:lnSpc>
                <a:spcPct val="90000"/>
              </a:lnSpc>
            </a:pPr>
            <a:r>
              <a:rPr lang="cs-CZ" sz="2000" smtClean="0"/>
              <a:t>P2P – typ komunikace</a:t>
            </a:r>
          </a:p>
          <a:p>
            <a:pPr lvl="2" eaLnBrk="1" hangingPunct="1">
              <a:lnSpc>
                <a:spcPct val="90000"/>
              </a:lnSpc>
            </a:pPr>
            <a:r>
              <a:rPr lang="cs-CZ" sz="2000" smtClean="0"/>
              <a:t>Klient-server, tři vrstvy (i prostřednictvím stanovení funkcí uzlů sítě – globální členění</a:t>
            </a:r>
          </a:p>
          <a:p>
            <a:pPr eaLnBrk="1" hangingPunct="1">
              <a:lnSpc>
                <a:spcPct val="90000"/>
              </a:lnSpc>
            </a:pPr>
            <a:r>
              <a:rPr lang="cs-CZ" sz="2800" smtClean="0"/>
              <a:t>Struktura tvořená SW komponentami, jejich vztahy, principy vývoje a integrace</a:t>
            </a:r>
          </a:p>
          <a:p>
            <a:pPr eaLnBrk="1" hangingPunct="1">
              <a:lnSpc>
                <a:spcPct val="90000"/>
              </a:lnSpc>
            </a:pPr>
            <a:r>
              <a:rPr lang="cs-CZ" sz="2800" smtClean="0"/>
              <a:t>Jiné formy, především API</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sldNum" sz="quarter" idx="12"/>
          </p:nvPr>
        </p:nvSpPr>
        <p:spPr>
          <a:noFill/>
        </p:spPr>
        <p:txBody>
          <a:bodyPr/>
          <a:lstStyle/>
          <a:p>
            <a:fld id="{D7C899E4-9C18-4AF1-B5C3-B6411C0D7961}" type="slidenum">
              <a:rPr lang="cs-CZ" smtClean="0"/>
              <a:pPr/>
              <a:t>173</a:t>
            </a:fld>
            <a:endParaRPr lang="cs-CZ" smtClean="0"/>
          </a:p>
        </p:txBody>
      </p:sp>
      <p:sp>
        <p:nvSpPr>
          <p:cNvPr id="120835" name="Rectangle 2"/>
          <p:cNvSpPr>
            <a:spLocks noGrp="1" noChangeArrowheads="1"/>
          </p:cNvSpPr>
          <p:nvPr>
            <p:ph type="title"/>
          </p:nvPr>
        </p:nvSpPr>
        <p:spPr/>
        <p:txBody>
          <a:bodyPr/>
          <a:lstStyle/>
          <a:p>
            <a:pPr eaLnBrk="1" hangingPunct="1"/>
            <a:r>
              <a:rPr lang="cs-CZ" smtClean="0"/>
              <a:t>SW architektura - účel</a:t>
            </a:r>
          </a:p>
        </p:txBody>
      </p:sp>
      <p:sp>
        <p:nvSpPr>
          <p:cNvPr id="120836" name="Rectangle 3"/>
          <p:cNvSpPr>
            <a:spLocks noGrp="1" noChangeArrowheads="1"/>
          </p:cNvSpPr>
          <p:nvPr>
            <p:ph type="body" idx="1"/>
          </p:nvPr>
        </p:nvSpPr>
        <p:spPr/>
        <p:txBody>
          <a:bodyPr/>
          <a:lstStyle/>
          <a:p>
            <a:pPr eaLnBrk="1" hangingPunct="1">
              <a:lnSpc>
                <a:spcPct val="90000"/>
              </a:lnSpc>
            </a:pPr>
            <a:r>
              <a:rPr lang="cs-CZ" sz="2400" smtClean="0"/>
              <a:t>Specifikace a návrh ve velkém</a:t>
            </a:r>
          </a:p>
          <a:p>
            <a:pPr eaLnBrk="1" hangingPunct="1">
              <a:lnSpc>
                <a:spcPct val="90000"/>
              </a:lnSpc>
            </a:pPr>
            <a:r>
              <a:rPr lang="cs-CZ" sz="2400" smtClean="0"/>
              <a:t>Dekompozice </a:t>
            </a:r>
          </a:p>
          <a:p>
            <a:pPr lvl="1" eaLnBrk="1" hangingPunct="1">
              <a:lnSpc>
                <a:spcPct val="90000"/>
              </a:lnSpc>
            </a:pPr>
            <a:r>
              <a:rPr lang="cs-CZ" sz="2000" smtClean="0"/>
              <a:t>Dá se pak mentálně a organizačně zvládnout i velký a komplikovaný systém</a:t>
            </a:r>
          </a:p>
          <a:p>
            <a:pPr lvl="2" eaLnBrk="1" hangingPunct="1">
              <a:lnSpc>
                <a:spcPct val="90000"/>
              </a:lnSpc>
            </a:pPr>
            <a:r>
              <a:rPr lang="cs-CZ" sz="1800" smtClean="0"/>
              <a:t>Nezávislý vývoj komponent</a:t>
            </a:r>
          </a:p>
          <a:p>
            <a:pPr lvl="2" eaLnBrk="1" hangingPunct="1">
              <a:lnSpc>
                <a:spcPct val="90000"/>
              </a:lnSpc>
            </a:pPr>
            <a:r>
              <a:rPr lang="cs-CZ" sz="1800" smtClean="0"/>
              <a:t>Znovupoužitelnost komponent</a:t>
            </a:r>
          </a:p>
          <a:p>
            <a:pPr lvl="2" eaLnBrk="1" hangingPunct="1">
              <a:lnSpc>
                <a:spcPct val="90000"/>
              </a:lnSpc>
            </a:pPr>
            <a:r>
              <a:rPr lang="cs-CZ" sz="1800" smtClean="0"/>
              <a:t>Nabízí i technické výhody (prototypování, údržba, …) a možnost specifických funkcí), inkrementální vývoj   </a:t>
            </a:r>
          </a:p>
          <a:p>
            <a:pPr eaLnBrk="1" hangingPunct="1">
              <a:lnSpc>
                <a:spcPct val="90000"/>
              </a:lnSpc>
            </a:pPr>
            <a:r>
              <a:rPr lang="cs-CZ" sz="2400" smtClean="0"/>
              <a:t>Na architekturu vázané procesy a funkce (decentralizace). </a:t>
            </a:r>
          </a:p>
          <a:p>
            <a:pPr lvl="1" eaLnBrk="1" hangingPunct="1">
              <a:lnSpc>
                <a:spcPct val="90000"/>
              </a:lnSpc>
            </a:pPr>
            <a:r>
              <a:rPr lang="cs-CZ" sz="2000" smtClean="0"/>
              <a:t>Inkrementální či iterativní vývoj</a:t>
            </a:r>
          </a:p>
          <a:p>
            <a:pPr eaLnBrk="1" hangingPunct="1">
              <a:lnSpc>
                <a:spcPct val="90000"/>
              </a:lnSpc>
            </a:pPr>
            <a:r>
              <a:rPr lang="cs-CZ" sz="2400" smtClean="0"/>
              <a:t>Evoluce, škálovatelnost a modifikovatelnost systému</a:t>
            </a:r>
          </a:p>
          <a:p>
            <a:pPr eaLnBrk="1" hangingPunct="1">
              <a:lnSpc>
                <a:spcPct val="90000"/>
              </a:lnSpc>
            </a:pPr>
            <a:r>
              <a:rPr lang="cs-CZ" sz="2400" smtClean="0"/>
              <a:t>Distribuovanost </a:t>
            </a:r>
          </a:p>
          <a:p>
            <a:pPr lvl="1" eaLnBrk="1" hangingPunct="1">
              <a:lnSpc>
                <a:spcPct val="90000"/>
              </a:lnSpc>
            </a:pPr>
            <a:endParaRPr lang="cs-CZ" sz="2000"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sldNum" sz="quarter" idx="12"/>
          </p:nvPr>
        </p:nvSpPr>
        <p:spPr>
          <a:noFill/>
        </p:spPr>
        <p:txBody>
          <a:bodyPr/>
          <a:lstStyle/>
          <a:p>
            <a:fld id="{C5872076-2F1B-4E7B-AB81-3AF3C4F9E8BE}" type="slidenum">
              <a:rPr lang="cs-CZ" smtClean="0"/>
              <a:pPr/>
              <a:t>174</a:t>
            </a:fld>
            <a:endParaRPr lang="cs-CZ" smtClean="0"/>
          </a:p>
        </p:txBody>
      </p:sp>
      <p:sp>
        <p:nvSpPr>
          <p:cNvPr id="121859" name="Nadpis 1"/>
          <p:cNvSpPr>
            <a:spLocks noGrp="1"/>
          </p:cNvSpPr>
          <p:nvPr>
            <p:ph type="title"/>
          </p:nvPr>
        </p:nvSpPr>
        <p:spPr/>
        <p:txBody>
          <a:bodyPr/>
          <a:lstStyle/>
          <a:p>
            <a:r>
              <a:rPr lang="cs-CZ" smtClean="0"/>
              <a:t>Komponentové architektury</a:t>
            </a:r>
          </a:p>
        </p:txBody>
      </p:sp>
      <p:sp>
        <p:nvSpPr>
          <p:cNvPr id="121860" name="Zástupný symbol pro obsah 2"/>
          <p:cNvSpPr>
            <a:spLocks noGrp="1"/>
          </p:cNvSpPr>
          <p:nvPr>
            <p:ph idx="1"/>
          </p:nvPr>
        </p:nvSpPr>
        <p:spPr/>
        <p:txBody>
          <a:bodyPr/>
          <a:lstStyle/>
          <a:p>
            <a:r>
              <a:rPr lang="cs-CZ" smtClean="0"/>
              <a:t>Větší celky (komponenty), základní funke </a:t>
            </a:r>
          </a:p>
          <a:p>
            <a:r>
              <a:rPr lang="cs-CZ" smtClean="0"/>
              <a:t>Konektory – entity umožňující komunikaci a spolupráci komponent</a:t>
            </a:r>
          </a:p>
          <a:p>
            <a:pPr lvl="1"/>
            <a:r>
              <a:rPr lang="cs-CZ" smtClean="0"/>
              <a:t>Umožňují obvykle výměnu zpráv</a:t>
            </a:r>
          </a:p>
          <a:p>
            <a:r>
              <a:rPr lang="cs-CZ" smtClean="0"/>
              <a:t>Principy podobné jako b v objektové orientaci  </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noFill/>
        </p:spPr>
        <p:txBody>
          <a:bodyPr/>
          <a:lstStyle/>
          <a:p>
            <a:fld id="{4DA914A1-9ADB-46C0-A1A8-FA8505225F67}" type="slidenum">
              <a:rPr lang="cs-CZ" smtClean="0"/>
              <a:pPr/>
              <a:t>175</a:t>
            </a:fld>
            <a:endParaRPr lang="cs-CZ" smtClean="0"/>
          </a:p>
        </p:txBody>
      </p:sp>
      <p:sp>
        <p:nvSpPr>
          <p:cNvPr id="122883" name="Rectangle 2"/>
          <p:cNvSpPr>
            <a:spLocks noGrp="1" noChangeArrowheads="1"/>
          </p:cNvSpPr>
          <p:nvPr>
            <p:ph type="title"/>
          </p:nvPr>
        </p:nvSpPr>
        <p:spPr/>
        <p:txBody>
          <a:bodyPr/>
          <a:lstStyle/>
          <a:p>
            <a:pPr eaLnBrk="1" hangingPunct="1"/>
            <a:r>
              <a:rPr lang="cs-CZ" smtClean="0"/>
              <a:t>Servisně orientovaný systém</a:t>
            </a:r>
          </a:p>
        </p:txBody>
      </p:sp>
      <p:sp>
        <p:nvSpPr>
          <p:cNvPr id="122884" name="Rectangle 3"/>
          <p:cNvSpPr>
            <a:spLocks noGrp="1" noChangeArrowheads="1"/>
          </p:cNvSpPr>
          <p:nvPr>
            <p:ph type="body" idx="1"/>
          </p:nvPr>
        </p:nvSpPr>
        <p:spPr>
          <a:xfrm>
            <a:off x="228600" y="1371600"/>
            <a:ext cx="8686800" cy="4754563"/>
          </a:xfrm>
        </p:spPr>
        <p:txBody>
          <a:bodyPr/>
          <a:lstStyle/>
          <a:p>
            <a:pPr eaLnBrk="1" hangingPunct="1">
              <a:lnSpc>
                <a:spcPct val="90000"/>
              </a:lnSpc>
            </a:pPr>
            <a:r>
              <a:rPr lang="cs-CZ" sz="2400" smtClean="0"/>
              <a:t>Vazby mezi komponentami jsou volné, komponenty spolu komunikují podobně jako služby reálného světa nebo webovské služby na internetu  – vyřizují požadavky z fronty požadavků - jinými slovy systém se chová jako virtuální p2p síť s asynchronní komunikací.</a:t>
            </a:r>
          </a:p>
          <a:p>
            <a:pPr lvl="1" eaLnBrk="1" hangingPunct="1">
              <a:lnSpc>
                <a:spcPct val="90000"/>
              </a:lnSpc>
            </a:pPr>
            <a:r>
              <a:rPr lang="cs-CZ" sz="2400" smtClean="0"/>
              <a:t>Sekvenční komunikace je možná, je doplňkovou možností</a:t>
            </a:r>
          </a:p>
          <a:p>
            <a:pPr eaLnBrk="1" hangingPunct="1">
              <a:lnSpc>
                <a:spcPct val="90000"/>
              </a:lnSpc>
            </a:pPr>
            <a:r>
              <a:rPr lang="cs-CZ" sz="2400" smtClean="0"/>
              <a:t>Je to vedoucí paradigma současného SW inženýrství, zvláště v případě velkých informačních systémů a na Webu</a:t>
            </a:r>
          </a:p>
          <a:p>
            <a:pPr eaLnBrk="1" hangingPunct="1">
              <a:lnSpc>
                <a:spcPct val="90000"/>
              </a:lnSpc>
            </a:pPr>
            <a:r>
              <a:rPr lang="cs-CZ" sz="2400" smtClean="0"/>
              <a:t>Nutné používat standardy (UML, w3c, OASIS, Open Group)</a:t>
            </a:r>
          </a:p>
          <a:p>
            <a:pPr eaLnBrk="1" hangingPunct="1">
              <a:lnSpc>
                <a:spcPct val="90000"/>
              </a:lnSpc>
              <a:buFontTx/>
              <a:buNone/>
            </a:pPr>
            <a:endParaRPr lang="cs-CZ" sz="2800"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p:spPr>
        <p:txBody>
          <a:bodyPr/>
          <a:lstStyle/>
          <a:p>
            <a:fld id="{3EF192F7-921D-461F-ABED-2A776CA19F57}" type="slidenum">
              <a:rPr lang="cs-CZ" smtClean="0"/>
              <a:pPr/>
              <a:t>176</a:t>
            </a:fld>
            <a:endParaRPr lang="cs-CZ" smtClean="0"/>
          </a:p>
        </p:txBody>
      </p:sp>
      <p:sp>
        <p:nvSpPr>
          <p:cNvPr id="123907" name="Rectangle 1026"/>
          <p:cNvSpPr>
            <a:spLocks noGrp="1" noChangeArrowheads="1"/>
          </p:cNvSpPr>
          <p:nvPr>
            <p:ph type="title"/>
          </p:nvPr>
        </p:nvSpPr>
        <p:spPr>
          <a:xfrm>
            <a:off x="468313" y="620713"/>
            <a:ext cx="8229600" cy="2376487"/>
          </a:xfrm>
        </p:spPr>
        <p:txBody>
          <a:bodyPr/>
          <a:lstStyle/>
          <a:p>
            <a:pPr eaLnBrk="1" hangingPunct="1"/>
            <a:r>
              <a:rPr lang="cs-CZ" sz="3600" smtClean="0"/>
              <a:t>Potíž s human oriented systems </a:t>
            </a:r>
            <a:br>
              <a:rPr lang="cs-CZ" sz="3600" smtClean="0"/>
            </a:br>
            <a:r>
              <a:rPr lang="cs-CZ" sz="3600" smtClean="0"/>
              <a:t> </a:t>
            </a:r>
            <a:r>
              <a:rPr lang="cs-CZ" sz="2800" smtClean="0"/>
              <a:t>často nevíme ani my sami ani uživatelé si často s nevybaví, co by měly přinést a jak to, co přinese, měřit, požadavky se mnohdy mění podle toho, jak se mění byznys</a:t>
            </a:r>
          </a:p>
        </p:txBody>
      </p:sp>
      <p:sp>
        <p:nvSpPr>
          <p:cNvPr id="123908" name="Rectangle 1027"/>
          <p:cNvSpPr>
            <a:spLocks noGrp="1" noChangeArrowheads="1"/>
          </p:cNvSpPr>
          <p:nvPr>
            <p:ph type="body" idx="1"/>
          </p:nvPr>
        </p:nvSpPr>
        <p:spPr>
          <a:xfrm>
            <a:off x="457200" y="3429000"/>
            <a:ext cx="8229600" cy="2697163"/>
          </a:xfrm>
        </p:spPr>
        <p:txBody>
          <a:bodyPr/>
          <a:lstStyle/>
          <a:p>
            <a:pPr eaLnBrk="1" hangingPunct="1">
              <a:lnSpc>
                <a:spcPct val="90000"/>
              </a:lnSpc>
            </a:pPr>
            <a:r>
              <a:rPr lang="cs-CZ" sz="2800" smtClean="0"/>
              <a:t>Efekty IT jsou často jinde, než se čeká</a:t>
            </a:r>
          </a:p>
          <a:p>
            <a:pPr eaLnBrk="1" hangingPunct="1">
              <a:lnSpc>
                <a:spcPct val="90000"/>
              </a:lnSpc>
            </a:pPr>
            <a:r>
              <a:rPr lang="cs-CZ" sz="2800" smtClean="0"/>
              <a:t>Uživatelé si obtížně uvědomují své potřeby. Vybaví si je až když nastane příslušná situace</a:t>
            </a:r>
          </a:p>
          <a:p>
            <a:pPr eaLnBrk="1" hangingPunct="1">
              <a:lnSpc>
                <a:spcPct val="90000"/>
              </a:lnSpc>
            </a:pPr>
            <a:r>
              <a:rPr lang="cs-CZ" sz="2800" smtClean="0"/>
              <a:t>Obtížně se měří</a:t>
            </a:r>
          </a:p>
          <a:p>
            <a:pPr eaLnBrk="1" hangingPunct="1">
              <a:lnSpc>
                <a:spcPct val="90000"/>
              </a:lnSpc>
            </a:pPr>
            <a:r>
              <a:rPr lang="cs-CZ" sz="2800" smtClean="0"/>
              <a:t>Projeví se až po jisté (někdy dosti dlouhé) době</a:t>
            </a:r>
          </a:p>
          <a:p>
            <a:pPr eaLnBrk="1" hangingPunct="1">
              <a:lnSpc>
                <a:spcPct val="90000"/>
              </a:lnSpc>
            </a:pPr>
            <a:r>
              <a:rPr lang="cs-CZ" sz="2800" smtClean="0"/>
              <a:t>Dlouhodobé přínosy jsou jinde než krátkodobé</a:t>
            </a:r>
          </a:p>
          <a:p>
            <a:pPr eaLnBrk="1" hangingPunct="1">
              <a:lnSpc>
                <a:spcPct val="90000"/>
              </a:lnSpc>
              <a:buFontTx/>
              <a:buNone/>
            </a:pPr>
            <a:r>
              <a:rPr lang="cs-CZ" sz="2800" smtClean="0"/>
              <a:t>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p>
            <a:fld id="{7B5C05D8-413D-4FED-AE58-54E5E38E0BAC}" type="slidenum">
              <a:rPr lang="cs-CZ" smtClean="0"/>
              <a:pPr/>
              <a:t>177</a:t>
            </a:fld>
            <a:endParaRPr lang="cs-CZ" smtClean="0"/>
          </a:p>
        </p:txBody>
      </p:sp>
      <p:sp>
        <p:nvSpPr>
          <p:cNvPr id="138243" name="Rectangle 6"/>
          <p:cNvSpPr>
            <a:spLocks noGrp="1" noChangeArrowheads="1"/>
          </p:cNvSpPr>
          <p:nvPr>
            <p:ph type="title" idx="4294967295"/>
          </p:nvPr>
        </p:nvSpPr>
        <p:spPr/>
        <p:txBody>
          <a:bodyPr/>
          <a:lstStyle/>
          <a:p>
            <a:r>
              <a:rPr lang="cs-CZ" smtClean="0"/>
              <a:t>Přínosy informatiky</a:t>
            </a:r>
          </a:p>
        </p:txBody>
      </p:sp>
      <p:sp>
        <p:nvSpPr>
          <p:cNvPr id="138244" name="Rectangle 7"/>
          <p:cNvSpPr>
            <a:spLocks noGrp="1" noChangeArrowheads="1"/>
          </p:cNvSpPr>
          <p:nvPr>
            <p:ph type="body" idx="4294967295"/>
          </p:nvPr>
        </p:nvSpPr>
        <p:spPr>
          <a:xfrm>
            <a:off x="457200" y="1600200"/>
            <a:ext cx="8435975" cy="4525963"/>
          </a:xfrm>
        </p:spPr>
        <p:txBody>
          <a:bodyPr/>
          <a:lstStyle/>
          <a:p>
            <a:r>
              <a:rPr lang="cs-CZ" smtClean="0"/>
              <a:t>Nelze popřít, že informatika podstatně přispěla k tomu, že se máme docela dobře a možná i k tomu, že se neválčí</a:t>
            </a:r>
          </a:p>
          <a:p>
            <a:pPr lvl="1"/>
            <a:r>
              <a:rPr lang="cs-CZ" smtClean="0"/>
              <a:t>Efektivnost výroby a logistiky (to hlavně)</a:t>
            </a:r>
          </a:p>
          <a:p>
            <a:pPr lvl="1"/>
            <a:r>
              <a:rPr lang="cs-CZ" smtClean="0"/>
              <a:t>Výkonnost zemědělství</a:t>
            </a:r>
          </a:p>
          <a:p>
            <a:pPr lvl="1"/>
            <a:r>
              <a:rPr lang="cs-CZ" smtClean="0"/>
              <a:t>Pokrok vědy a technologie.</a:t>
            </a:r>
          </a:p>
          <a:p>
            <a:pPr lvl="1"/>
            <a:r>
              <a:rPr lang="cs-CZ" smtClean="0"/>
              <a:t>Zdraví, tam jsou velké rezervy!!!</a:t>
            </a:r>
          </a:p>
          <a:p>
            <a:pPr lvl="1"/>
            <a:r>
              <a:rPr lang="cs-CZ" smtClean="0"/>
              <a:t>Globální ekonomika </a:t>
            </a:r>
            <a:r>
              <a:rPr lang="cs-CZ" sz="2000" smtClean="0"/>
              <a:t>(ale zranitelnost, Fukušima a výpadek výroby jediné továrny na výrobu klíčových komponent aut)</a:t>
            </a:r>
          </a:p>
          <a:p>
            <a:pPr lvl="1"/>
            <a:endParaRPr lang="cs-CZ"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sldNum" sz="quarter" idx="12"/>
          </p:nvPr>
        </p:nvSpPr>
        <p:spPr>
          <a:noFill/>
        </p:spPr>
        <p:txBody>
          <a:bodyPr/>
          <a:lstStyle/>
          <a:p>
            <a:fld id="{B3748345-7B9C-4EC4-8EC1-AA99A6C19739}" type="slidenum">
              <a:rPr lang="cs-CZ" smtClean="0"/>
              <a:pPr/>
              <a:t>178</a:t>
            </a:fld>
            <a:endParaRPr lang="cs-CZ" smtClean="0"/>
          </a:p>
        </p:txBody>
      </p:sp>
      <p:sp>
        <p:nvSpPr>
          <p:cNvPr id="139267" name="Nadpis 1"/>
          <p:cNvSpPr>
            <a:spLocks noGrp="1"/>
          </p:cNvSpPr>
          <p:nvPr>
            <p:ph type="title"/>
          </p:nvPr>
        </p:nvSpPr>
        <p:spPr/>
        <p:txBody>
          <a:bodyPr/>
          <a:lstStyle/>
          <a:p>
            <a:r>
              <a:rPr lang="cs-CZ" smtClean="0"/>
              <a:t>Hrozby a bariéry</a:t>
            </a:r>
          </a:p>
        </p:txBody>
      </p:sp>
      <p:sp>
        <p:nvSpPr>
          <p:cNvPr id="139268" name="Zástupný symbol pro obsah 2"/>
          <p:cNvSpPr>
            <a:spLocks noGrp="1"/>
          </p:cNvSpPr>
          <p:nvPr>
            <p:ph idx="1"/>
          </p:nvPr>
        </p:nvSpPr>
        <p:spPr/>
        <p:txBody>
          <a:bodyPr/>
          <a:lstStyle/>
          <a:p>
            <a:r>
              <a:rPr lang="cs-CZ" smtClean="0"/>
              <a:t>Copyright proti potřebě</a:t>
            </a:r>
          </a:p>
          <a:p>
            <a:pPr lvl="2"/>
            <a:r>
              <a:rPr lang="cs-CZ" smtClean="0"/>
              <a:t> zdravotní data a léčba</a:t>
            </a:r>
          </a:p>
          <a:p>
            <a:pPr lvl="2"/>
            <a:r>
              <a:rPr lang="cs-CZ" smtClean="0"/>
              <a:t>Informace o kvalitě vzdělání</a:t>
            </a:r>
          </a:p>
          <a:p>
            <a:r>
              <a:rPr lang="cs-CZ" smtClean="0"/>
              <a:t>Sociální sítě a gamblerství a mezilidská spolupráce</a:t>
            </a:r>
          </a:p>
          <a:p>
            <a:r>
              <a:rPr lang="cs-CZ" smtClean="0"/>
              <a:t>Nejasné efekty </a:t>
            </a:r>
          </a:p>
          <a:p>
            <a:endParaRPr lang="cs-CZ"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12"/>
          </p:nvPr>
        </p:nvSpPr>
        <p:spPr>
          <a:noFill/>
        </p:spPr>
        <p:txBody>
          <a:bodyPr/>
          <a:lstStyle/>
          <a:p>
            <a:fld id="{D959C069-7D29-4754-A081-AD636CED05E0}" type="slidenum">
              <a:rPr lang="cs-CZ" smtClean="0"/>
              <a:pPr/>
              <a:t>179</a:t>
            </a:fld>
            <a:endParaRPr lang="cs-CZ" smtClean="0"/>
          </a:p>
        </p:txBody>
      </p:sp>
      <p:sp>
        <p:nvSpPr>
          <p:cNvPr id="140291" name="Rectangle 2"/>
          <p:cNvSpPr>
            <a:spLocks noGrp="1" noChangeArrowheads="1"/>
          </p:cNvSpPr>
          <p:nvPr>
            <p:ph type="title" idx="4294967295"/>
          </p:nvPr>
        </p:nvSpPr>
        <p:spPr/>
        <p:txBody>
          <a:bodyPr/>
          <a:lstStyle/>
          <a:p>
            <a:r>
              <a:rPr lang="cs-CZ" smtClean="0"/>
              <a:t>Co je informatika</a:t>
            </a:r>
          </a:p>
        </p:txBody>
      </p:sp>
      <p:sp>
        <p:nvSpPr>
          <p:cNvPr id="140292" name="Rectangle 3"/>
          <p:cNvSpPr>
            <a:spLocks noGrp="1" noChangeArrowheads="1"/>
          </p:cNvSpPr>
          <p:nvPr>
            <p:ph type="body" idx="4294967295"/>
          </p:nvPr>
        </p:nvSpPr>
        <p:spPr>
          <a:xfrm>
            <a:off x="457200" y="1600200"/>
            <a:ext cx="8229600" cy="4924425"/>
          </a:xfrm>
        </p:spPr>
        <p:txBody>
          <a:bodyPr/>
          <a:lstStyle/>
          <a:p>
            <a:pPr>
              <a:lnSpc>
                <a:spcPct val="80000"/>
              </a:lnSpc>
              <a:buFontTx/>
              <a:buNone/>
            </a:pPr>
            <a:r>
              <a:rPr lang="cs-CZ" sz="2000" smtClean="0"/>
              <a:t>Tvůrčí obor? </a:t>
            </a:r>
          </a:p>
          <a:p>
            <a:pPr>
              <a:lnSpc>
                <a:spcPct val="80000"/>
              </a:lnSpc>
              <a:buFontTx/>
              <a:buNone/>
            </a:pPr>
            <a:r>
              <a:rPr lang="cs-CZ" sz="2000" smtClean="0"/>
              <a:t>	Ano, ale ve smyslu hledání vynálezů a vývoje systémů. To jsme si zpočátku nemysleli.</a:t>
            </a:r>
          </a:p>
          <a:p>
            <a:pPr>
              <a:lnSpc>
                <a:spcPct val="80000"/>
              </a:lnSpc>
              <a:buFontTx/>
              <a:buNone/>
            </a:pPr>
            <a:r>
              <a:rPr lang="cs-CZ" sz="2000" smtClean="0"/>
              <a:t>Specifický Inženýrský obor! </a:t>
            </a:r>
          </a:p>
          <a:p>
            <a:pPr lvl="1">
              <a:lnSpc>
                <a:spcPct val="80000"/>
              </a:lnSpc>
              <a:buFontTx/>
              <a:buNone/>
            </a:pPr>
            <a:r>
              <a:rPr lang="cs-CZ" sz="1600" smtClean="0"/>
              <a:t>Obtíž formulovat správné otázky, na správné otázky jsou často snadné odpovědi, ale správné otázky chybí</a:t>
            </a:r>
          </a:p>
          <a:p>
            <a:pPr>
              <a:lnSpc>
                <a:spcPct val="80000"/>
              </a:lnSpc>
              <a:buFontTx/>
              <a:buNone/>
            </a:pPr>
            <a:r>
              <a:rPr lang="cs-CZ" sz="2000" smtClean="0"/>
              <a:t>	Vytváří artefakty, jsou sice nehmotné, jsou ale obvykle zbožím a mají překvapivě mnoho společného s jinými technickými artefakty</a:t>
            </a:r>
          </a:p>
          <a:p>
            <a:pPr lvl="1">
              <a:lnSpc>
                <a:spcPct val="80000"/>
              </a:lnSpc>
            </a:pPr>
            <a:r>
              <a:rPr lang="cs-CZ" sz="1800" smtClean="0"/>
              <a:t>závisíme na obchodnících</a:t>
            </a:r>
          </a:p>
          <a:p>
            <a:pPr lvl="1">
              <a:lnSpc>
                <a:spcPct val="80000"/>
              </a:lnSpc>
            </a:pPr>
            <a:r>
              <a:rPr lang="cs-CZ" sz="1800" smtClean="0"/>
              <a:t>vlastnosti lidí jsou v informatice ještě důležitější, než u jiných inženýrských oborů, informatika je více ovlivňuje jako uživatele, </a:t>
            </a:r>
          </a:p>
          <a:p>
            <a:pPr lvl="2">
              <a:lnSpc>
                <a:spcPct val="80000"/>
              </a:lnSpc>
            </a:pPr>
            <a:r>
              <a:rPr lang="cs-CZ" sz="1400" smtClean="0"/>
              <a:t>ohrožuje jejich pracovní s mocenské pozice, mění náplň jejich profesí, platí to i pro výojáře SW systémů</a:t>
            </a:r>
          </a:p>
          <a:p>
            <a:pPr lvl="1">
              <a:lnSpc>
                <a:spcPct val="80000"/>
              </a:lnSpc>
            </a:pPr>
            <a:r>
              <a:rPr lang="cs-CZ" sz="1600" smtClean="0"/>
              <a:t>kvalita služeb IT, především těch klíčových, závisí i na právním prostředí a společenské situaci</a:t>
            </a:r>
          </a:p>
          <a:p>
            <a:pPr lvl="2">
              <a:lnSpc>
                <a:spcPct val="80000"/>
              </a:lnSpc>
            </a:pPr>
            <a:r>
              <a:rPr lang="cs-CZ" sz="1400" smtClean="0"/>
              <a:t>Co je dovoleno, co se vyžaduje</a:t>
            </a:r>
          </a:p>
          <a:p>
            <a:pPr lvl="1">
              <a:lnSpc>
                <a:spcPct val="80000"/>
              </a:lnSpc>
            </a:pPr>
            <a:r>
              <a:rPr lang="cs-CZ" sz="1800" smtClean="0"/>
              <a:t>některé činnosti a úkoly vyžadují dlouhodobé zkušenosti</a:t>
            </a:r>
          </a:p>
          <a:p>
            <a:pPr lvl="1">
              <a:lnSpc>
                <a:spcPct val="80000"/>
              </a:lnSpc>
            </a:pPr>
            <a:r>
              <a:rPr lang="cs-CZ" sz="1800" smtClean="0"/>
              <a:t>Silné prvky mezioborovosti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p>
            <a:fld id="{57D31D07-7F13-4503-90BA-92932A2611C7}" type="slidenum">
              <a:rPr lang="cs-CZ" smtClean="0"/>
              <a:pPr/>
              <a:t>18</a:t>
            </a:fld>
            <a:endParaRPr lang="cs-CZ" smtClean="0"/>
          </a:p>
        </p:txBody>
      </p:sp>
      <p:sp>
        <p:nvSpPr>
          <p:cNvPr id="17411" name="Nadpis 1"/>
          <p:cNvSpPr>
            <a:spLocks noGrp="1"/>
          </p:cNvSpPr>
          <p:nvPr>
            <p:ph type="title"/>
          </p:nvPr>
        </p:nvSpPr>
        <p:spPr/>
        <p:txBody>
          <a:bodyPr/>
          <a:lstStyle/>
          <a:p>
            <a:r>
              <a:rPr lang="cs-CZ" dirty="0" smtClean="0"/>
              <a:t>Co je typické pro malé SW firmy</a:t>
            </a:r>
          </a:p>
        </p:txBody>
      </p:sp>
      <p:sp>
        <p:nvSpPr>
          <p:cNvPr id="17412" name="Zástupný symbol pro obsah 2"/>
          <p:cNvSpPr>
            <a:spLocks noGrp="1"/>
          </p:cNvSpPr>
          <p:nvPr>
            <p:ph idx="1"/>
          </p:nvPr>
        </p:nvSpPr>
        <p:spPr>
          <a:xfrm>
            <a:off x="250825" y="1412776"/>
            <a:ext cx="8848725" cy="4680520"/>
          </a:xfrm>
        </p:spPr>
        <p:txBody>
          <a:bodyPr/>
          <a:lstStyle/>
          <a:p>
            <a:r>
              <a:rPr lang="cs-CZ" dirty="0" smtClean="0"/>
              <a:t>Často nelze použít hotová komplexní řešení</a:t>
            </a:r>
          </a:p>
          <a:p>
            <a:pPr lvl="1"/>
            <a:r>
              <a:rPr lang="cs-CZ" dirty="0" smtClean="0"/>
              <a:t>Hotová řešení často dělají velcí pro velké, to není nic pro svět malých firem, mnohdy platí i pro normy</a:t>
            </a:r>
            <a:r>
              <a:rPr lang="cs-CZ" dirty="0"/>
              <a:t>, </a:t>
            </a:r>
            <a:r>
              <a:rPr lang="cs-CZ" dirty="0" smtClean="0"/>
              <a:t>mnohé se </a:t>
            </a:r>
            <a:r>
              <a:rPr lang="cs-CZ" dirty="0"/>
              <a:t>musí použít znovu</a:t>
            </a:r>
            <a:endParaRPr lang="cs-CZ" dirty="0" smtClean="0"/>
          </a:p>
          <a:p>
            <a:pPr lvl="1"/>
            <a:r>
              <a:rPr lang="cs-CZ" dirty="0" smtClean="0"/>
              <a:t>Speciální požadavky: ne velké náklady ani  dlouhá doba řešení </a:t>
            </a:r>
          </a:p>
          <a:p>
            <a:pPr lvl="1"/>
            <a:r>
              <a:rPr lang="cs-CZ" dirty="0" smtClean="0"/>
              <a:t>Kupodivu leccos vhodné pro malé firmy se uplatní i v  e-</a:t>
            </a:r>
            <a:r>
              <a:rPr lang="cs-CZ" dirty="0" err="1" smtClean="0"/>
              <a:t>governmentu</a:t>
            </a:r>
            <a:r>
              <a:rPr lang="cs-CZ" dirty="0" smtClean="0"/>
              <a:t> a tam, kde IS silně ovlivňují přímo uživatelé (dokumentově orientovaná rozhraní), Viz používání  papírových dokumentů</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12"/>
          </p:nvPr>
        </p:nvSpPr>
        <p:spPr>
          <a:noFill/>
        </p:spPr>
        <p:txBody>
          <a:bodyPr/>
          <a:lstStyle/>
          <a:p>
            <a:fld id="{47879F34-DC62-4588-B381-66734183E561}" type="slidenum">
              <a:rPr lang="cs-CZ" smtClean="0"/>
              <a:pPr/>
              <a:t>180</a:t>
            </a:fld>
            <a:endParaRPr lang="cs-CZ" smtClean="0"/>
          </a:p>
        </p:txBody>
      </p:sp>
      <p:sp>
        <p:nvSpPr>
          <p:cNvPr id="141315" name="Rectangle 2"/>
          <p:cNvSpPr>
            <a:spLocks noGrp="1" noChangeArrowheads="1"/>
          </p:cNvSpPr>
          <p:nvPr>
            <p:ph type="title" idx="4294967295"/>
          </p:nvPr>
        </p:nvSpPr>
        <p:spPr/>
        <p:txBody>
          <a:bodyPr/>
          <a:lstStyle/>
          <a:p>
            <a:r>
              <a:rPr lang="cs-CZ" smtClean="0"/>
              <a:t>Zvláštnosti informatiky a IS</a:t>
            </a:r>
          </a:p>
        </p:txBody>
      </p:sp>
      <p:sp>
        <p:nvSpPr>
          <p:cNvPr id="141316" name="Rectangle 3"/>
          <p:cNvSpPr>
            <a:spLocks noGrp="1" noChangeArrowheads="1"/>
          </p:cNvSpPr>
          <p:nvPr>
            <p:ph type="body" idx="4294967295"/>
          </p:nvPr>
        </p:nvSpPr>
        <p:spPr>
          <a:xfrm>
            <a:off x="468313" y="1855366"/>
            <a:ext cx="8229600" cy="4525962"/>
          </a:xfrm>
        </p:spPr>
        <p:txBody>
          <a:bodyPr/>
          <a:lstStyle/>
          <a:p>
            <a:pPr>
              <a:lnSpc>
                <a:spcPct val="70000"/>
              </a:lnSpc>
              <a:buFontTx/>
              <a:buNone/>
            </a:pPr>
            <a:r>
              <a:rPr lang="cs-CZ" sz="3000" smtClean="0"/>
              <a:t>Silně ovlivňuje chod společnosti a umožňuje plýtvání a usnadňuje úspory. </a:t>
            </a:r>
          </a:p>
          <a:p>
            <a:pPr>
              <a:lnSpc>
                <a:spcPct val="70000"/>
              </a:lnSpc>
              <a:buFontTx/>
              <a:buNone/>
            </a:pPr>
            <a:r>
              <a:rPr lang="cs-CZ" sz="3000" smtClean="0"/>
              <a:t>  Přínos IT je ve společnosti často záporný nebo jíný, než se čekalo, </a:t>
            </a:r>
          </a:p>
          <a:p>
            <a:pPr>
              <a:lnSpc>
                <a:spcPct val="70000"/>
              </a:lnSpc>
              <a:buFontTx/>
              <a:buNone/>
            </a:pPr>
            <a:r>
              <a:rPr lang="cs-CZ" sz="3000" i="1" smtClean="0"/>
              <a:t>IT </a:t>
            </a:r>
            <a:r>
              <a:rPr lang="cs-CZ" sz="3000" smtClean="0"/>
              <a:t>přináší zbytečnou složitost do společenských procesů (e-government)	</a:t>
            </a:r>
          </a:p>
          <a:p>
            <a:pPr>
              <a:lnSpc>
                <a:spcPct val="70000"/>
              </a:lnSpc>
              <a:buFontTx/>
              <a:buNone/>
            </a:pPr>
            <a:r>
              <a:rPr lang="cs-CZ" sz="2800" smtClean="0"/>
              <a:t>Může to ohrozit celou společnost, viz  Tainter: Kolaps složitých společností, ty zahynou na rostoucí složitost procesů státní správy i velkých korporací</a:t>
            </a:r>
          </a:p>
          <a:p>
            <a:pPr lvl="1">
              <a:lnSpc>
                <a:spcPct val="70000"/>
              </a:lnSpc>
              <a:buFontTx/>
              <a:buNone/>
            </a:pPr>
            <a:endParaRPr lang="cs-CZ" sz="2000"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sldNum" sz="quarter" idx="12"/>
          </p:nvPr>
        </p:nvSpPr>
        <p:spPr>
          <a:noFill/>
        </p:spPr>
        <p:txBody>
          <a:bodyPr/>
          <a:lstStyle/>
          <a:p>
            <a:fld id="{B5105599-19F0-4E08-9909-9FE33F55C577}" type="slidenum">
              <a:rPr lang="cs-CZ" smtClean="0"/>
              <a:pPr/>
              <a:t>181</a:t>
            </a:fld>
            <a:endParaRPr lang="cs-CZ" smtClean="0"/>
          </a:p>
        </p:txBody>
      </p:sp>
      <p:sp>
        <p:nvSpPr>
          <p:cNvPr id="142339" name="Rectangle 2"/>
          <p:cNvSpPr>
            <a:spLocks noGrp="1" noChangeArrowheads="1"/>
          </p:cNvSpPr>
          <p:nvPr>
            <p:ph type="title" idx="4294967295"/>
          </p:nvPr>
        </p:nvSpPr>
        <p:spPr/>
        <p:txBody>
          <a:bodyPr/>
          <a:lstStyle/>
          <a:p>
            <a:r>
              <a:rPr lang="cs-CZ" smtClean="0"/>
              <a:t>Zvláštnosti informatiky a IS</a:t>
            </a:r>
          </a:p>
        </p:txBody>
      </p:sp>
      <p:sp>
        <p:nvSpPr>
          <p:cNvPr id="142340" name="Rectangle 3"/>
          <p:cNvSpPr>
            <a:spLocks noGrp="1" noChangeArrowheads="1"/>
          </p:cNvSpPr>
          <p:nvPr>
            <p:ph type="body" idx="4294967295"/>
          </p:nvPr>
        </p:nvSpPr>
        <p:spPr/>
        <p:txBody>
          <a:bodyPr/>
          <a:lstStyle/>
          <a:p>
            <a:pPr>
              <a:lnSpc>
                <a:spcPct val="70000"/>
              </a:lnSpc>
              <a:buFontTx/>
              <a:buNone/>
            </a:pPr>
            <a:r>
              <a:rPr lang="cs-CZ" sz="3600" smtClean="0"/>
              <a:t>Složitost ve zdánlivě jednoduchých věcech.</a:t>
            </a:r>
          </a:p>
          <a:p>
            <a:pPr>
              <a:lnSpc>
                <a:spcPct val="70000"/>
              </a:lnSpc>
              <a:buFontTx/>
              <a:buNone/>
            </a:pPr>
            <a:r>
              <a:rPr lang="cs-CZ" sz="2800" smtClean="0"/>
              <a:t>Často je odpověď na určitou otázku (technicky) jednoduchá, problém je s formulací správné otázky (odpověď může být doprovázena poznámkou, „to je jasný“ a při tom se důsledky odpovědi neakceptují), příliš se zapomíná a to, že součástí systému jsou vlastně lidé a jejich zájmy zvyka a znalosti</a:t>
            </a:r>
          </a:p>
          <a:p>
            <a:pPr>
              <a:lnSpc>
                <a:spcPct val="70000"/>
              </a:lnSpc>
              <a:buFontTx/>
              <a:buNone/>
            </a:pPr>
            <a:r>
              <a:rPr lang="cs-CZ" sz="2800" smtClean="0"/>
              <a:t> Př. Lůžka intenzivní péče a rozhraní pronižší zdravotnický personál, použití tabulkových kalkulátorů jako klientské vrstvy</a:t>
            </a:r>
          </a:p>
          <a:p>
            <a:pPr>
              <a:lnSpc>
                <a:spcPct val="70000"/>
              </a:lnSpc>
              <a:buFontTx/>
              <a:buNone/>
            </a:pPr>
            <a:r>
              <a:rPr lang="cs-CZ" sz="2800" smtClean="0"/>
              <a:t> Př. COBOL kontra PL/1 a Algol, skutečné potřeby účtařů </a:t>
            </a:r>
          </a:p>
          <a:p>
            <a:pPr lvl="1">
              <a:lnSpc>
                <a:spcPct val="70000"/>
              </a:lnSpc>
              <a:buFontTx/>
              <a:buNone/>
            </a:pPr>
            <a:endParaRPr lang="cs-CZ" sz="2000"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sldNum" sz="quarter" idx="12"/>
          </p:nvPr>
        </p:nvSpPr>
        <p:spPr>
          <a:noFill/>
        </p:spPr>
        <p:txBody>
          <a:bodyPr/>
          <a:lstStyle/>
          <a:p>
            <a:fld id="{32E70202-BC06-438A-8D88-C6186A15A0C5}" type="slidenum">
              <a:rPr lang="cs-CZ" smtClean="0"/>
              <a:pPr/>
              <a:t>182</a:t>
            </a:fld>
            <a:endParaRPr lang="cs-CZ" smtClean="0"/>
          </a:p>
        </p:txBody>
      </p:sp>
      <p:sp>
        <p:nvSpPr>
          <p:cNvPr id="143363" name="Rectangle 2"/>
          <p:cNvSpPr>
            <a:spLocks noGrp="1" noChangeArrowheads="1"/>
          </p:cNvSpPr>
          <p:nvPr>
            <p:ph type="title" idx="4294967295"/>
          </p:nvPr>
        </p:nvSpPr>
        <p:spPr/>
        <p:txBody>
          <a:bodyPr/>
          <a:lstStyle/>
          <a:p>
            <a:r>
              <a:rPr lang="cs-CZ" smtClean="0"/>
              <a:t>Zvláštnosti výzkumu v informatice</a:t>
            </a:r>
          </a:p>
        </p:txBody>
      </p:sp>
      <p:sp>
        <p:nvSpPr>
          <p:cNvPr id="143364" name="Rectangle 3"/>
          <p:cNvSpPr>
            <a:spLocks noGrp="1" noChangeArrowheads="1"/>
          </p:cNvSpPr>
          <p:nvPr>
            <p:ph type="body" idx="4294967295"/>
          </p:nvPr>
        </p:nvSpPr>
        <p:spPr/>
        <p:txBody>
          <a:bodyPr/>
          <a:lstStyle/>
          <a:p>
            <a:pPr>
              <a:lnSpc>
                <a:spcPct val="90000"/>
              </a:lnSpc>
            </a:pPr>
            <a:r>
              <a:rPr lang="cs-CZ" sz="2800" b="1" smtClean="0"/>
              <a:t>Výzva</a:t>
            </a:r>
            <a:r>
              <a:rPr lang="cs-CZ" sz="2800" smtClean="0"/>
              <a:t>: Moorův zákon: jak v IT publikovat a jak se školit, když za rok je mnoho znalostí zastaralých (do pěti let je polovina nových), </a:t>
            </a:r>
          </a:p>
          <a:p>
            <a:pPr>
              <a:lnSpc>
                <a:spcPct val="90000"/>
              </a:lnSpc>
            </a:pPr>
            <a:r>
              <a:rPr lang="cs-CZ" sz="2800" smtClean="0"/>
              <a:t>Další problémy</a:t>
            </a:r>
          </a:p>
          <a:p>
            <a:pPr lvl="1">
              <a:lnSpc>
                <a:spcPct val="90000"/>
              </a:lnSpc>
            </a:pPr>
            <a:r>
              <a:rPr lang="cs-CZ" sz="2000" smtClean="0"/>
              <a:t>Jak hodnotit SW artefakty</a:t>
            </a:r>
          </a:p>
          <a:p>
            <a:pPr lvl="1">
              <a:lnSpc>
                <a:spcPct val="90000"/>
              </a:lnSpc>
            </a:pPr>
            <a:r>
              <a:rPr lang="cs-CZ" sz="2000" smtClean="0"/>
              <a:t>Časopisy nejsou dost rychlé, takže se v nich dá rozumně publikovat jen něco, navíc není výjimkou, že  se nové objevy tématicky nehodí do žádného časopisu</a:t>
            </a:r>
          </a:p>
          <a:p>
            <a:pPr lvl="2">
              <a:lnSpc>
                <a:spcPct val="90000"/>
              </a:lnSpc>
            </a:pPr>
            <a:r>
              <a:rPr lang="cs-CZ" sz="2000" smtClean="0"/>
              <a:t>Problém hodnocení informatického výzkumu</a:t>
            </a:r>
          </a:p>
          <a:p>
            <a:pPr lvl="2">
              <a:lnSpc>
                <a:spcPct val="90000"/>
              </a:lnSpc>
            </a:pPr>
            <a:r>
              <a:rPr lang="cs-CZ" sz="2000" smtClean="0"/>
              <a:t>Meyer et al, CACM April 2009</a:t>
            </a:r>
          </a:p>
          <a:p>
            <a:pPr lvl="1">
              <a:lnSpc>
                <a:spcPct val="90000"/>
              </a:lnSpc>
            </a:pPr>
            <a:r>
              <a:rPr lang="cs-CZ" sz="2000" smtClean="0"/>
              <a:t>Důsledek: Mnoho poznatků je publikováno jen v knihách, sbornících, výzkumných zprávách a dokonce v dokumentaci SW systémů</a:t>
            </a:r>
          </a:p>
          <a:p>
            <a:pPr lvl="2">
              <a:lnSpc>
                <a:spcPct val="90000"/>
              </a:lnSpc>
            </a:pPr>
            <a:endParaRPr lang="cs-CZ" sz="200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12"/>
          </p:nvPr>
        </p:nvSpPr>
        <p:spPr>
          <a:noFill/>
        </p:spPr>
        <p:txBody>
          <a:bodyPr/>
          <a:lstStyle/>
          <a:p>
            <a:fld id="{12477F4C-07BB-4D05-AE6C-7B168E45BB14}" type="slidenum">
              <a:rPr lang="cs-CZ" smtClean="0"/>
              <a:pPr/>
              <a:t>183</a:t>
            </a:fld>
            <a:endParaRPr lang="cs-CZ" smtClean="0"/>
          </a:p>
        </p:txBody>
      </p:sp>
      <p:sp>
        <p:nvSpPr>
          <p:cNvPr id="144387" name="Rectangle 2"/>
          <p:cNvSpPr>
            <a:spLocks noGrp="1" noChangeArrowheads="1"/>
          </p:cNvSpPr>
          <p:nvPr>
            <p:ph type="title" idx="4294967295"/>
          </p:nvPr>
        </p:nvSpPr>
        <p:spPr/>
        <p:txBody>
          <a:bodyPr/>
          <a:lstStyle/>
          <a:p>
            <a:r>
              <a:rPr lang="cs-CZ" smtClean="0"/>
              <a:t>Zvláštnosti informatiky</a:t>
            </a:r>
          </a:p>
        </p:txBody>
      </p:sp>
      <p:sp>
        <p:nvSpPr>
          <p:cNvPr id="144388" name="Rectangle 3"/>
          <p:cNvSpPr>
            <a:spLocks noGrp="1" noChangeArrowheads="1"/>
          </p:cNvSpPr>
          <p:nvPr>
            <p:ph type="body" idx="4294967295"/>
          </p:nvPr>
        </p:nvSpPr>
        <p:spPr>
          <a:xfrm>
            <a:off x="0" y="1600200"/>
            <a:ext cx="8893175" cy="4525963"/>
          </a:xfrm>
        </p:spPr>
        <p:txBody>
          <a:bodyPr/>
          <a:lstStyle/>
          <a:p>
            <a:r>
              <a:rPr lang="cs-CZ" smtClean="0"/>
              <a:t>Výzva: Celoživotní vzdělávání je v informatice nutností </a:t>
            </a:r>
          </a:p>
          <a:p>
            <a:pPr lvl="1"/>
            <a:r>
              <a:rPr lang="cs-CZ" smtClean="0"/>
              <a:t>Má to dělat i univerzita?</a:t>
            </a:r>
          </a:p>
          <a:p>
            <a:pPr lvl="1"/>
            <a:r>
              <a:rPr lang="cs-CZ" smtClean="0"/>
              <a:t>Je to problém i mimo informatiku!!</a:t>
            </a:r>
          </a:p>
          <a:p>
            <a:pPr lvl="1"/>
            <a:r>
              <a:rPr lang="cs-CZ" smtClean="0"/>
              <a:t>Staří mají jiné dispozice než mladí, má cenu do nich investovat?</a:t>
            </a:r>
          </a:p>
          <a:p>
            <a:pPr lvl="2"/>
            <a:r>
              <a:rPr lang="cs-CZ" smtClean="0"/>
              <a:t>Některé dispozice starších se dají v IT dobře využít, někdy  se lze  bez nich dost těžko obejít. </a:t>
            </a:r>
          </a:p>
          <a:p>
            <a:pPr lvl="1"/>
            <a:r>
              <a:rPr lang="cs-CZ" smtClean="0"/>
              <a:t>Jak na to při vzdělávání?</a:t>
            </a:r>
          </a:p>
          <a:p>
            <a:pPr lvl="1"/>
            <a:endParaRPr lang="cs-CZ"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
          <p:cNvSpPr>
            <a:spLocks noGrp="1" noChangeArrowheads="1"/>
          </p:cNvSpPr>
          <p:nvPr>
            <p:ph type="sldNum" sz="quarter" idx="12"/>
          </p:nvPr>
        </p:nvSpPr>
        <p:spPr>
          <a:noFill/>
        </p:spPr>
        <p:txBody>
          <a:bodyPr/>
          <a:lstStyle/>
          <a:p>
            <a:fld id="{DF4D11A0-96A8-4B22-8E36-C3B598FD14B9}" type="slidenum">
              <a:rPr lang="cs-CZ" smtClean="0"/>
              <a:pPr/>
              <a:t>184</a:t>
            </a:fld>
            <a:endParaRPr lang="cs-CZ" smtClean="0"/>
          </a:p>
        </p:txBody>
      </p:sp>
      <p:sp>
        <p:nvSpPr>
          <p:cNvPr id="174083" name="Rectangle 2"/>
          <p:cNvSpPr>
            <a:spLocks noGrp="1" noChangeArrowheads="1"/>
          </p:cNvSpPr>
          <p:nvPr>
            <p:ph type="title"/>
          </p:nvPr>
        </p:nvSpPr>
        <p:spPr/>
        <p:txBody>
          <a:bodyPr/>
          <a:lstStyle/>
          <a:p>
            <a:r>
              <a:rPr lang="cs-CZ" smtClean="0"/>
              <a:t>Ochrana osobních dat</a:t>
            </a:r>
          </a:p>
        </p:txBody>
      </p:sp>
      <p:sp>
        <p:nvSpPr>
          <p:cNvPr id="174084" name="Rectangle 3"/>
          <p:cNvSpPr>
            <a:spLocks noGrp="1" noChangeArrowheads="1"/>
          </p:cNvSpPr>
          <p:nvPr>
            <p:ph type="body" idx="1"/>
          </p:nvPr>
        </p:nvSpPr>
        <p:spPr/>
        <p:txBody>
          <a:bodyPr/>
          <a:lstStyle/>
          <a:p>
            <a:pPr>
              <a:lnSpc>
                <a:spcPct val="90000"/>
              </a:lnSpc>
            </a:pPr>
            <a:r>
              <a:rPr lang="cs-CZ" sz="2400" b="1" smtClean="0"/>
              <a:t>Privacy-preserving data publishing: A survey of recent developments</a:t>
            </a:r>
            <a:r>
              <a:rPr lang="cs-CZ" sz="2400" smtClean="0"/>
              <a:t> </a:t>
            </a:r>
          </a:p>
          <a:p>
            <a:pPr>
              <a:lnSpc>
                <a:spcPct val="90000"/>
              </a:lnSpc>
            </a:pPr>
            <a:r>
              <a:rPr lang="cs-CZ" sz="2400" smtClean="0">
                <a:hlinkClick r:id="rId2"/>
              </a:rPr>
              <a:t>Benjamin C. M. Fung</a:t>
            </a:r>
            <a:r>
              <a:rPr lang="cs-CZ" sz="2400" smtClean="0"/>
              <a:t>  Concordia University, Montreal, Montreal, QC, Canada </a:t>
            </a:r>
            <a:r>
              <a:rPr lang="cs-CZ" sz="2400" smtClean="0">
                <a:hlinkClick r:id="rId3"/>
              </a:rPr>
              <a:t>Ke Wang</a:t>
            </a:r>
            <a:r>
              <a:rPr lang="cs-CZ" sz="2400" smtClean="0"/>
              <a:t>  Simon Fraser University, Burnaby </a:t>
            </a:r>
            <a:r>
              <a:rPr lang="cs-CZ" sz="2400" smtClean="0">
                <a:hlinkClick r:id="rId4"/>
              </a:rPr>
              <a:t>Rui Chen</a:t>
            </a:r>
            <a:r>
              <a:rPr lang="cs-CZ" sz="2400" smtClean="0"/>
              <a:t>  Concordia University, Montreal, Montreal, QC, Canada </a:t>
            </a:r>
            <a:r>
              <a:rPr lang="cs-CZ" sz="2400" smtClean="0">
                <a:hlinkClick r:id="rId5"/>
              </a:rPr>
              <a:t>Philip S. Yu</a:t>
            </a:r>
            <a:r>
              <a:rPr lang="cs-CZ" sz="2400" smtClean="0"/>
              <a:t>  University of Illinois at Chicago</a:t>
            </a:r>
          </a:p>
          <a:p>
            <a:pPr>
              <a:lnSpc>
                <a:spcPct val="90000"/>
              </a:lnSpc>
            </a:pPr>
            <a:r>
              <a:rPr lang="cs-CZ" sz="2000" smtClean="0"/>
              <a:t>ACM Computing Surveys (CSUR), </a:t>
            </a:r>
            <a:br>
              <a:rPr lang="cs-CZ" sz="2000" smtClean="0"/>
            </a:br>
            <a:r>
              <a:rPr lang="cs-CZ" sz="2000" smtClean="0"/>
              <a:t>Volume 42 ,  Issue 4  (June 2010)</a:t>
            </a:r>
            <a:r>
              <a:rPr lang="cs-CZ" smtClean="0"/>
              <a:t>, </a:t>
            </a:r>
            <a:r>
              <a:rPr lang="cs-CZ" sz="2000" smtClean="0"/>
              <a:t>pp 1-53</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sldNum" sz="quarter" idx="12"/>
          </p:nvPr>
        </p:nvSpPr>
        <p:spPr>
          <a:noFill/>
        </p:spPr>
        <p:txBody>
          <a:bodyPr/>
          <a:lstStyle/>
          <a:p>
            <a:fld id="{6B458769-4C41-4273-86E3-2E17C57C5475}" type="slidenum">
              <a:rPr lang="cs-CZ" smtClean="0"/>
              <a:pPr/>
              <a:t>185</a:t>
            </a:fld>
            <a:endParaRPr lang="cs-CZ" smtClean="0"/>
          </a:p>
        </p:txBody>
      </p:sp>
      <p:sp>
        <p:nvSpPr>
          <p:cNvPr id="175107" name="Rectangle 2"/>
          <p:cNvSpPr>
            <a:spLocks noGrp="1" noChangeArrowheads="1"/>
          </p:cNvSpPr>
          <p:nvPr>
            <p:ph type="title" idx="4294967295"/>
          </p:nvPr>
        </p:nvSpPr>
        <p:spPr/>
        <p:txBody>
          <a:bodyPr/>
          <a:lstStyle/>
          <a:p>
            <a:r>
              <a:rPr lang="cs-CZ" sz="3600" smtClean="0"/>
              <a:t>Od dostupnosti k nedosažitelnosti</a:t>
            </a:r>
            <a:br>
              <a:rPr lang="cs-CZ" sz="3600" smtClean="0"/>
            </a:br>
            <a:r>
              <a:rPr lang="cs-CZ" sz="2900" smtClean="0"/>
              <a:t>Konec copyrightu?</a:t>
            </a:r>
          </a:p>
        </p:txBody>
      </p:sp>
      <p:sp>
        <p:nvSpPr>
          <p:cNvPr id="175108" name="Rectangle 3"/>
          <p:cNvSpPr>
            <a:spLocks noGrp="1" noChangeArrowheads="1"/>
          </p:cNvSpPr>
          <p:nvPr>
            <p:ph type="body" idx="4294967295"/>
          </p:nvPr>
        </p:nvSpPr>
        <p:spPr>
          <a:xfrm>
            <a:off x="457200" y="1600200"/>
            <a:ext cx="8507413" cy="4525963"/>
          </a:xfrm>
        </p:spPr>
        <p:txBody>
          <a:bodyPr/>
          <a:lstStyle/>
          <a:p>
            <a:pPr>
              <a:lnSpc>
                <a:spcPct val="90000"/>
              </a:lnSpc>
            </a:pPr>
            <a:r>
              <a:rPr lang="cs-CZ" sz="2400" smtClean="0"/>
              <a:t>Existují pokusy zavést obdobu licenci podobných licencím otevřeného SW. Diskusi  různých aspektů řešení problému  </a:t>
            </a:r>
          </a:p>
          <a:p>
            <a:pPr lvl="1">
              <a:lnSpc>
                <a:spcPct val="90000"/>
              </a:lnSpc>
            </a:pPr>
            <a:r>
              <a:rPr lang="cs-CZ" sz="2000" smtClean="0"/>
              <a:t>Lawrence Lessig: Free Culture, </a:t>
            </a:r>
            <a:r>
              <a:rPr lang="cs-CZ" sz="2000" i="1" smtClean="0"/>
              <a:t>How Big Media Uses Technology and the Law to Lock Down Culture and Control Creativity</a:t>
            </a:r>
            <a:r>
              <a:rPr lang="cs-CZ" sz="2000" smtClean="0"/>
              <a:t>, </a:t>
            </a:r>
          </a:p>
          <a:p>
            <a:pPr lvl="1">
              <a:lnSpc>
                <a:spcPct val="90000"/>
              </a:lnSpc>
            </a:pPr>
            <a:r>
              <a:rPr lang="cs-CZ" sz="2000" smtClean="0"/>
              <a:t>český překlad lze nalézt na </a:t>
            </a:r>
            <a:r>
              <a:rPr lang="cs-CZ" sz="2000" smtClean="0">
                <a:hlinkClick r:id="rId3"/>
              </a:rPr>
              <a:t>http://wiki.root.cz/Main/FreeCulture</a:t>
            </a:r>
            <a:endParaRPr lang="cs-CZ" sz="2000" smtClean="0"/>
          </a:p>
          <a:p>
            <a:pPr>
              <a:lnSpc>
                <a:spcPct val="90000"/>
              </a:lnSpc>
            </a:pPr>
            <a:r>
              <a:rPr lang="cs-CZ" sz="2400" smtClean="0"/>
              <a:t>Současná pravidla dávají konkurenční výhodu takovým zemím, jako je Čína</a:t>
            </a:r>
          </a:p>
          <a:p>
            <a:pPr>
              <a:lnSpc>
                <a:spcPct val="90000"/>
              </a:lnSpc>
              <a:buFontTx/>
              <a:buNone/>
            </a:pPr>
            <a:r>
              <a:rPr lang="cs-CZ" sz="2400" smtClean="0"/>
              <a:t>Problémy jsou i důsledkem používání IT, IT se musí uplatnit při jejich řešení. </a:t>
            </a:r>
          </a:p>
          <a:p>
            <a:pPr lvl="1">
              <a:lnSpc>
                <a:spcPct val="90000"/>
              </a:lnSpc>
              <a:buFontTx/>
              <a:buNone/>
            </a:pPr>
            <a:r>
              <a:rPr lang="cs-CZ" sz="2000" smtClean="0"/>
              <a:t>Jádro problému je mimo informatiku</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sldNum" sz="quarter" idx="12"/>
          </p:nvPr>
        </p:nvSpPr>
        <p:spPr>
          <a:noFill/>
        </p:spPr>
        <p:txBody>
          <a:bodyPr/>
          <a:lstStyle/>
          <a:p>
            <a:fld id="{45A90D0B-DA37-43C0-B4B8-8269979D2029}" type="slidenum">
              <a:rPr lang="cs-CZ" smtClean="0"/>
              <a:pPr/>
              <a:t>186</a:t>
            </a:fld>
            <a:endParaRPr lang="cs-CZ" smtClean="0"/>
          </a:p>
        </p:txBody>
      </p:sp>
      <p:sp>
        <p:nvSpPr>
          <p:cNvPr id="176131" name="Rectangle 2"/>
          <p:cNvSpPr>
            <a:spLocks noGrp="1" noChangeArrowheads="1"/>
          </p:cNvSpPr>
          <p:nvPr>
            <p:ph type="title" idx="4294967295"/>
          </p:nvPr>
        </p:nvSpPr>
        <p:spPr/>
        <p:txBody>
          <a:bodyPr/>
          <a:lstStyle/>
          <a:p>
            <a:r>
              <a:rPr lang="cs-CZ" smtClean="0"/>
              <a:t>Jiné hrozby</a:t>
            </a:r>
          </a:p>
        </p:txBody>
      </p:sp>
      <p:sp>
        <p:nvSpPr>
          <p:cNvPr id="176132" name="Rectangle 3"/>
          <p:cNvSpPr>
            <a:spLocks noGrp="1" noChangeArrowheads="1"/>
          </p:cNvSpPr>
          <p:nvPr>
            <p:ph type="body" idx="4294967295"/>
          </p:nvPr>
        </p:nvSpPr>
        <p:spPr/>
        <p:txBody>
          <a:bodyPr/>
          <a:lstStyle/>
          <a:p>
            <a:pPr>
              <a:lnSpc>
                <a:spcPct val="90000"/>
              </a:lnSpc>
            </a:pPr>
            <a:r>
              <a:rPr lang="cs-CZ" sz="2200" smtClean="0"/>
              <a:t>Finanční operace v milisekundách a finanční bubliny, nedostupnost základních ekonomických info</a:t>
            </a:r>
          </a:p>
          <a:p>
            <a:pPr>
              <a:lnSpc>
                <a:spcPct val="90000"/>
              </a:lnSpc>
            </a:pPr>
            <a:r>
              <a:rPr lang="cs-CZ" sz="2200" smtClean="0"/>
              <a:t>Sobecké zájmy velkých hráčů </a:t>
            </a:r>
          </a:p>
          <a:p>
            <a:pPr lvl="1">
              <a:lnSpc>
                <a:spcPct val="90000"/>
              </a:lnSpc>
            </a:pPr>
            <a:r>
              <a:rPr lang="cs-CZ" sz="2200" smtClean="0"/>
              <a:t>Obdoba starověkých nomádů ničících staré civilizace?</a:t>
            </a:r>
          </a:p>
          <a:p>
            <a:pPr>
              <a:lnSpc>
                <a:spcPct val="90000"/>
              </a:lnSpc>
            </a:pPr>
            <a:r>
              <a:rPr lang="cs-CZ" sz="2200" smtClean="0"/>
              <a:t>Obrovská koncentrace na trhu SW</a:t>
            </a:r>
          </a:p>
          <a:p>
            <a:pPr>
              <a:lnSpc>
                <a:spcPct val="90000"/>
              </a:lnSpc>
            </a:pPr>
            <a:r>
              <a:rPr lang="cs-CZ" sz="2200" smtClean="0"/>
              <a:t>Globální aktivity bez globálního dohledu</a:t>
            </a:r>
          </a:p>
          <a:p>
            <a:pPr lvl="1">
              <a:lnSpc>
                <a:spcPct val="90000"/>
              </a:lnSpc>
            </a:pPr>
            <a:r>
              <a:rPr lang="cs-CZ" sz="2200" smtClean="0"/>
              <a:t>I zde hraje roli IT</a:t>
            </a:r>
          </a:p>
          <a:p>
            <a:pPr>
              <a:lnSpc>
                <a:spcPct val="90000"/>
              </a:lnSpc>
            </a:pPr>
            <a:r>
              <a:rPr lang="cs-CZ" sz="2200" smtClean="0"/>
              <a:t>Přesun kódování do mzdových rájů</a:t>
            </a:r>
          </a:p>
          <a:p>
            <a:pPr>
              <a:lnSpc>
                <a:spcPct val="90000"/>
              </a:lnSpc>
            </a:pPr>
            <a:r>
              <a:rPr lang="cs-CZ" sz="2200" smtClean="0"/>
              <a:t>Specifikace požadavků bude asi muset zahrnout i specifikaci požadavků na změnu prostředí</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sldNum" sz="quarter" idx="12"/>
          </p:nvPr>
        </p:nvSpPr>
        <p:spPr>
          <a:noFill/>
        </p:spPr>
        <p:txBody>
          <a:bodyPr/>
          <a:lstStyle/>
          <a:p>
            <a:fld id="{5E45604E-4952-40CF-95E7-31AA859D27AE}" type="slidenum">
              <a:rPr lang="cs-CZ" smtClean="0"/>
              <a:pPr/>
              <a:t>187</a:t>
            </a:fld>
            <a:endParaRPr lang="cs-CZ" smtClean="0"/>
          </a:p>
        </p:txBody>
      </p:sp>
      <p:sp>
        <p:nvSpPr>
          <p:cNvPr id="177155" name="Rectangle 2"/>
          <p:cNvSpPr>
            <a:spLocks noGrp="1" noChangeArrowheads="1"/>
          </p:cNvSpPr>
          <p:nvPr>
            <p:ph type="title" idx="4294967295"/>
          </p:nvPr>
        </p:nvSpPr>
        <p:spPr/>
        <p:txBody>
          <a:bodyPr/>
          <a:lstStyle/>
          <a:p>
            <a:r>
              <a:rPr lang="cs-CZ" smtClean="0"/>
              <a:t>Neřeší se problém kvality dat</a:t>
            </a:r>
          </a:p>
        </p:txBody>
      </p:sp>
      <p:sp>
        <p:nvSpPr>
          <p:cNvPr id="177156" name="Rectangle 3"/>
          <p:cNvSpPr>
            <a:spLocks noGrp="1" noChangeArrowheads="1"/>
          </p:cNvSpPr>
          <p:nvPr>
            <p:ph type="body" idx="4294967295"/>
          </p:nvPr>
        </p:nvSpPr>
        <p:spPr/>
        <p:txBody>
          <a:bodyPr/>
          <a:lstStyle/>
          <a:p>
            <a:r>
              <a:rPr lang="cs-CZ" smtClean="0"/>
              <a:t>Aktualizace</a:t>
            </a:r>
          </a:p>
          <a:p>
            <a:pPr lvl="1"/>
            <a:r>
              <a:rPr lang="cs-CZ" smtClean="0"/>
              <a:t> povinnost aktualizovat</a:t>
            </a:r>
          </a:p>
          <a:p>
            <a:r>
              <a:rPr lang="cs-CZ" smtClean="0"/>
              <a:t>Věrohodnost</a:t>
            </a:r>
          </a:p>
          <a:p>
            <a:r>
              <a:rPr lang="cs-CZ" smtClean="0"/>
              <a:t>Konsistence</a:t>
            </a:r>
          </a:p>
          <a:p>
            <a:r>
              <a:rPr lang="cs-CZ" smtClean="0"/>
              <a:t>Odpovědnost</a:t>
            </a:r>
          </a:p>
          <a:p>
            <a:r>
              <a:rPr lang="cs-CZ" smtClean="0"/>
              <a:t> Postih za zničeni dat </a:t>
            </a:r>
          </a:p>
          <a:p>
            <a:endParaRPr lang="cs-CZ" smtClean="0"/>
          </a:p>
          <a:p>
            <a:endParaRPr lang="cs-CZ"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sldNum" sz="quarter" idx="12"/>
          </p:nvPr>
        </p:nvSpPr>
        <p:spPr>
          <a:noFill/>
        </p:spPr>
        <p:txBody>
          <a:bodyPr/>
          <a:lstStyle/>
          <a:p>
            <a:fld id="{69945D79-94DD-4DB5-BE43-5CE67955405D}" type="slidenum">
              <a:rPr lang="cs-CZ" smtClean="0"/>
              <a:pPr/>
              <a:t>188</a:t>
            </a:fld>
            <a:endParaRPr lang="cs-CZ" smtClean="0"/>
          </a:p>
        </p:txBody>
      </p:sp>
      <p:sp>
        <p:nvSpPr>
          <p:cNvPr id="178179" name="Rectangle 2"/>
          <p:cNvSpPr>
            <a:spLocks noGrp="1" noChangeArrowheads="1"/>
          </p:cNvSpPr>
          <p:nvPr>
            <p:ph type="title" idx="4294967295"/>
          </p:nvPr>
        </p:nvSpPr>
        <p:spPr/>
        <p:txBody>
          <a:bodyPr/>
          <a:lstStyle/>
          <a:p>
            <a:r>
              <a:rPr lang="cs-CZ" smtClean="0"/>
              <a:t>Hlavní výzvy pro ajťáky</a:t>
            </a:r>
          </a:p>
        </p:txBody>
      </p:sp>
      <p:sp>
        <p:nvSpPr>
          <p:cNvPr id="178180" name="Rectangle 3"/>
          <p:cNvSpPr>
            <a:spLocks noGrp="1" noChangeArrowheads="1"/>
          </p:cNvSpPr>
          <p:nvPr>
            <p:ph type="body" idx="4294967295"/>
          </p:nvPr>
        </p:nvSpPr>
        <p:spPr>
          <a:xfrm>
            <a:off x="457200" y="1341438"/>
            <a:ext cx="8229600" cy="4784725"/>
          </a:xfrm>
        </p:spPr>
        <p:txBody>
          <a:bodyPr/>
          <a:lstStyle/>
          <a:p>
            <a:pPr>
              <a:lnSpc>
                <a:spcPct val="80000"/>
              </a:lnSpc>
            </a:pPr>
            <a:r>
              <a:rPr lang="cs-CZ" sz="2000" smtClean="0"/>
              <a:t>Zdá se, že klíčový problém IT (bottleneck) je spojen s pravidly (ne)dostupnosti dat a nekompetentností uživatelů</a:t>
            </a:r>
          </a:p>
          <a:p>
            <a:pPr lvl="1">
              <a:lnSpc>
                <a:spcPct val="80000"/>
              </a:lnSpc>
            </a:pPr>
            <a:r>
              <a:rPr lang="cs-CZ" sz="1800" smtClean="0"/>
              <a:t>Jak na věc_</a:t>
            </a:r>
          </a:p>
          <a:p>
            <a:pPr lvl="1">
              <a:lnSpc>
                <a:spcPct val="80000"/>
              </a:lnSpc>
            </a:pPr>
            <a:r>
              <a:rPr lang="cs-CZ" sz="1800" smtClean="0"/>
              <a:t>? </a:t>
            </a:r>
          </a:p>
          <a:p>
            <a:pPr>
              <a:lnSpc>
                <a:spcPct val="80000"/>
              </a:lnSpc>
            </a:pPr>
            <a:r>
              <a:rPr lang="cs-CZ" sz="2000" smtClean="0"/>
              <a:t>Úspěch SW závisí na tom, zda se podaří ovlivnit legislativní prostředí, </a:t>
            </a:r>
          </a:p>
          <a:p>
            <a:pPr>
              <a:lnSpc>
                <a:spcPct val="80000"/>
              </a:lnSpc>
            </a:pPr>
            <a:r>
              <a:rPr lang="cs-CZ" sz="2000" smtClean="0"/>
              <a:t>Budování informačních systémů a SW systémů obecně je stále více mezioborový a společenský problém a IT se rychle mění</a:t>
            </a:r>
          </a:p>
          <a:p>
            <a:pPr lvl="1">
              <a:lnSpc>
                <a:spcPct val="80000"/>
              </a:lnSpc>
            </a:pPr>
            <a:r>
              <a:rPr lang="cs-CZ" sz="1800" smtClean="0"/>
              <a:t>Jak to zohlednit ve vzdělávání, jak upravit studium (i to celoživotní), jak se sám vzdělávat</a:t>
            </a:r>
          </a:p>
          <a:p>
            <a:pPr lvl="1">
              <a:lnSpc>
                <a:spcPct val="80000"/>
              </a:lnSpc>
            </a:pPr>
            <a:r>
              <a:rPr lang="cs-CZ" sz="1800" smtClean="0"/>
              <a:t>IS pro kontrolu kvality vzdělávacích institucí (samo o sobě nestačí), asi bychom se měli více zajímat o zkušenosti dřívějších absolventů</a:t>
            </a:r>
          </a:p>
          <a:p>
            <a:pPr>
              <a:lnSpc>
                <a:spcPct val="80000"/>
              </a:lnSpc>
            </a:pPr>
            <a:r>
              <a:rPr lang="cs-CZ" sz="2000" smtClean="0"/>
              <a:t>Jak se prosadit v malých firmách proti velkým hráčům</a:t>
            </a:r>
          </a:p>
          <a:p>
            <a:pPr>
              <a:lnSpc>
                <a:spcPct val="80000"/>
              </a:lnSpc>
            </a:pPr>
            <a:r>
              <a:rPr lang="cs-CZ" sz="2000" smtClean="0"/>
              <a:t>Potřeba kontaktů na praktické problémy a spoluipráce s firmami</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Grp="1" noChangeArrowheads="1"/>
          </p:cNvSpPr>
          <p:nvPr>
            <p:ph type="sldNum" sz="quarter" idx="12"/>
          </p:nvPr>
        </p:nvSpPr>
        <p:spPr>
          <a:noFill/>
        </p:spPr>
        <p:txBody>
          <a:bodyPr/>
          <a:lstStyle/>
          <a:p>
            <a:fld id="{32DD25AF-E915-4197-A562-EB9F7A8EE1ED}" type="slidenum">
              <a:rPr lang="cs-CZ" smtClean="0"/>
              <a:pPr/>
              <a:t>189</a:t>
            </a:fld>
            <a:endParaRPr lang="cs-CZ" smtClean="0"/>
          </a:p>
        </p:txBody>
      </p:sp>
      <p:sp>
        <p:nvSpPr>
          <p:cNvPr id="179203" name="Rectangle 2"/>
          <p:cNvSpPr>
            <a:spLocks noGrp="1" noChangeArrowheads="1"/>
          </p:cNvSpPr>
          <p:nvPr>
            <p:ph type="title" idx="4294967295"/>
          </p:nvPr>
        </p:nvSpPr>
        <p:spPr/>
        <p:txBody>
          <a:bodyPr/>
          <a:lstStyle/>
          <a:p>
            <a:r>
              <a:rPr lang="cs-CZ" smtClean="0"/>
              <a:t>Hlavní výzvy pro ajťáky</a:t>
            </a:r>
          </a:p>
        </p:txBody>
      </p:sp>
      <p:sp>
        <p:nvSpPr>
          <p:cNvPr id="179204" name="Rectangle 3"/>
          <p:cNvSpPr>
            <a:spLocks noGrp="1" noChangeArrowheads="1"/>
          </p:cNvSpPr>
          <p:nvPr>
            <p:ph type="body" idx="4294967295"/>
          </p:nvPr>
        </p:nvSpPr>
        <p:spPr/>
        <p:txBody>
          <a:bodyPr/>
          <a:lstStyle/>
          <a:p>
            <a:pPr>
              <a:lnSpc>
                <a:spcPct val="90000"/>
              </a:lnSpc>
            </a:pPr>
            <a:r>
              <a:rPr lang="cs-CZ" smtClean="0"/>
              <a:t>Využití dat je možné jen, jsou-li dostupné a jinak kvalitní, to není zdaleka splněno </a:t>
            </a:r>
          </a:p>
          <a:p>
            <a:pPr lvl="1">
              <a:lnSpc>
                <a:spcPct val="90000"/>
              </a:lnSpc>
            </a:pPr>
            <a:r>
              <a:rPr lang="cs-CZ" smtClean="0"/>
              <a:t>Změna vyžaduje zásah do společenského prostředí</a:t>
            </a:r>
          </a:p>
          <a:p>
            <a:pPr lvl="2">
              <a:lnSpc>
                <a:spcPct val="90000"/>
              </a:lnSpc>
            </a:pPr>
            <a:r>
              <a:rPr lang="cs-CZ" smtClean="0"/>
              <a:t>Předsudky veřejnosti</a:t>
            </a:r>
          </a:p>
          <a:p>
            <a:pPr lvl="2">
              <a:lnSpc>
                <a:spcPct val="90000"/>
              </a:lnSpc>
            </a:pPr>
            <a:r>
              <a:rPr lang="cs-CZ" smtClean="0"/>
              <a:t>Legislativa</a:t>
            </a:r>
          </a:p>
          <a:p>
            <a:pPr>
              <a:lnSpc>
                <a:spcPct val="90000"/>
              </a:lnSpc>
            </a:pPr>
            <a:r>
              <a:rPr lang="cs-CZ" smtClean="0"/>
              <a:t>Kombinace oborů</a:t>
            </a:r>
          </a:p>
          <a:p>
            <a:pPr lvl="1">
              <a:lnSpc>
                <a:spcPct val="90000"/>
              </a:lnSpc>
            </a:pPr>
            <a:r>
              <a:rPr lang="cs-CZ" smtClean="0"/>
              <a:t>Kombinace měkkých a tvrdých znalostí</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D6B22FCE-BB0C-4B71-82BC-F232B12A18E5}" type="slidenum">
              <a:rPr lang="cs-CZ" smtClean="0"/>
              <a:pPr/>
              <a:t>19</a:t>
            </a:fld>
            <a:endParaRPr lang="cs-CZ" smtClean="0"/>
          </a:p>
        </p:txBody>
      </p:sp>
      <p:sp>
        <p:nvSpPr>
          <p:cNvPr id="18435" name="Nadpis 1"/>
          <p:cNvSpPr>
            <a:spLocks noGrp="1"/>
          </p:cNvSpPr>
          <p:nvPr>
            <p:ph type="title"/>
          </p:nvPr>
        </p:nvSpPr>
        <p:spPr/>
        <p:txBody>
          <a:bodyPr/>
          <a:lstStyle/>
          <a:p>
            <a:r>
              <a:rPr lang="cs-CZ" dirty="0" smtClean="0"/>
              <a:t>Omezení pro </a:t>
            </a:r>
            <a:r>
              <a:rPr lang="cs-CZ" dirty="0"/>
              <a:t>malé </a:t>
            </a:r>
            <a:r>
              <a:rPr lang="cs-CZ" dirty="0" smtClean="0"/>
              <a:t>výrobce SW</a:t>
            </a:r>
          </a:p>
        </p:txBody>
      </p:sp>
      <p:sp>
        <p:nvSpPr>
          <p:cNvPr id="18436" name="Zástupný symbol pro obsah 2"/>
          <p:cNvSpPr>
            <a:spLocks noGrp="1"/>
          </p:cNvSpPr>
          <p:nvPr>
            <p:ph idx="1"/>
          </p:nvPr>
        </p:nvSpPr>
        <p:spPr>
          <a:xfrm>
            <a:off x="0" y="1600200"/>
            <a:ext cx="9144000" cy="4525963"/>
          </a:xfrm>
        </p:spPr>
        <p:txBody>
          <a:bodyPr/>
          <a:lstStyle/>
          <a:p>
            <a:r>
              <a:rPr lang="cs-CZ" sz="2400" dirty="0" smtClean="0"/>
              <a:t>SME mají omezené zdroje (investice, čas, zkušenosti, …) a tedy nemohou zpravidla vyvíjet či modernizovat velké a dokonce ani středně velké systémy metodou velkého třesku </a:t>
            </a:r>
            <a:r>
              <a:rPr lang="cs-CZ" sz="2400" i="1" dirty="0" smtClean="0">
                <a:latin typeface="Times New Roman" pitchFamily="18" charset="0"/>
                <a:cs typeface="Times New Roman" pitchFamily="18" charset="0"/>
              </a:rPr>
              <a:t>(uvidíme, že to pro velmi velké systémy platí i pro firmy s prakticky neomezenými zdroji)</a:t>
            </a:r>
          </a:p>
          <a:p>
            <a:r>
              <a:rPr lang="cs-CZ" sz="2400" dirty="0" smtClean="0"/>
              <a:t>Musí se vyrovnat s tím, že jejich zákazníci potřebují ne zcela malé systémy a vyžadují, aby bylo možné některé části svého a systému </a:t>
            </a:r>
            <a:r>
              <a:rPr lang="cs-CZ" sz="2400" dirty="0" err="1" smtClean="0"/>
              <a:t>outsourcovat</a:t>
            </a:r>
            <a:endParaRPr lang="cs-CZ" sz="2400" dirty="0" smtClean="0"/>
          </a:p>
          <a:p>
            <a:r>
              <a:rPr lang="cs-CZ" sz="2400" dirty="0" smtClean="0"/>
              <a:t>Nové systémy musí být </a:t>
            </a:r>
            <a:r>
              <a:rPr lang="cs-CZ" sz="2400" dirty="0" err="1" smtClean="0"/>
              <a:t>integrovatelné</a:t>
            </a:r>
            <a:r>
              <a:rPr lang="cs-CZ" sz="2400" dirty="0" smtClean="0"/>
              <a:t> s existujícími systémy</a:t>
            </a:r>
          </a:p>
          <a:p>
            <a:r>
              <a:rPr lang="cs-CZ" sz="2400" dirty="0" smtClean="0"/>
              <a:t>Musí být snadné je udržovat a při instalaci přizpůsobovat specifickým podmínkám svého zákazníka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a:spLocks noGrp="1" noChangeArrowheads="1"/>
          </p:cNvSpPr>
          <p:nvPr>
            <p:ph type="sldNum" sz="quarter" idx="12"/>
          </p:nvPr>
        </p:nvSpPr>
        <p:spPr>
          <a:noFill/>
        </p:spPr>
        <p:txBody>
          <a:bodyPr/>
          <a:lstStyle/>
          <a:p>
            <a:fld id="{7A9246B0-DB89-4D21-A049-64403E3E9A68}" type="slidenum">
              <a:rPr lang="cs-CZ" smtClean="0"/>
              <a:pPr/>
              <a:t>190</a:t>
            </a:fld>
            <a:endParaRPr lang="cs-CZ" smtClean="0"/>
          </a:p>
        </p:txBody>
      </p:sp>
      <p:sp>
        <p:nvSpPr>
          <p:cNvPr id="180227" name="Rectangle 2"/>
          <p:cNvSpPr>
            <a:spLocks noGrp="1" noChangeArrowheads="1"/>
          </p:cNvSpPr>
          <p:nvPr>
            <p:ph type="title" idx="4294967295"/>
          </p:nvPr>
        </p:nvSpPr>
        <p:spPr/>
        <p:txBody>
          <a:bodyPr/>
          <a:lstStyle/>
          <a:p>
            <a:r>
              <a:rPr lang="cs-CZ" smtClean="0"/>
              <a:t>Hlavní výzvy pro ajťáky</a:t>
            </a:r>
          </a:p>
        </p:txBody>
      </p:sp>
      <p:sp>
        <p:nvSpPr>
          <p:cNvPr id="40963" name="Rectangle 3"/>
          <p:cNvSpPr>
            <a:spLocks noGrp="1" noChangeArrowheads="1"/>
          </p:cNvSpPr>
          <p:nvPr>
            <p:ph type="body" idx="4294967295"/>
          </p:nvPr>
        </p:nvSpPr>
        <p:spPr/>
        <p:txBody>
          <a:bodyPr>
            <a:normAutofit fontScale="92500" lnSpcReduction="10000"/>
          </a:bodyPr>
          <a:lstStyle/>
          <a:p>
            <a:pPr>
              <a:lnSpc>
                <a:spcPct val="90000"/>
              </a:lnSpc>
              <a:buFontTx/>
              <a:buNone/>
              <a:defRPr/>
            </a:pPr>
            <a:r>
              <a:rPr lang="cs-CZ" dirty="0" smtClean="0"/>
              <a:t>Teorie není jen pro akademiky</a:t>
            </a:r>
          </a:p>
          <a:p>
            <a:pPr lvl="1">
              <a:lnSpc>
                <a:spcPct val="90000"/>
              </a:lnSpc>
              <a:defRPr/>
            </a:pPr>
            <a:r>
              <a:rPr lang="cs-CZ" dirty="0" smtClean="0"/>
              <a:t>Využíváni dat je možné jen s použitím matematické statistiky</a:t>
            </a:r>
          </a:p>
          <a:p>
            <a:pPr lvl="1">
              <a:lnSpc>
                <a:spcPct val="90000"/>
              </a:lnSpc>
              <a:defRPr/>
            </a:pPr>
            <a:r>
              <a:rPr lang="cs-CZ" dirty="0" smtClean="0"/>
              <a:t>Mnohé inženýrské vlastnosti jsou důsledkem abstraktní matematiky a matematické statistiky</a:t>
            </a:r>
          </a:p>
          <a:p>
            <a:pPr lvl="1">
              <a:lnSpc>
                <a:spcPct val="90000"/>
              </a:lnSpc>
              <a:defRPr/>
            </a:pPr>
            <a:r>
              <a:rPr lang="cs-CZ" dirty="0" err="1" smtClean="0"/>
              <a:t>Ajťáci</a:t>
            </a:r>
            <a:r>
              <a:rPr lang="cs-CZ" dirty="0" smtClean="0"/>
              <a:t> matematice moc nedají</a:t>
            </a:r>
          </a:p>
          <a:p>
            <a:pPr lvl="1">
              <a:lnSpc>
                <a:spcPct val="90000"/>
              </a:lnSpc>
              <a:defRPr/>
            </a:pPr>
            <a:r>
              <a:rPr lang="cs-CZ" dirty="0" smtClean="0"/>
              <a:t>Roste význam statistiky a ta je </a:t>
            </a:r>
            <a:r>
              <a:rPr lang="cs-CZ" dirty="0" err="1" smtClean="0"/>
              <a:t>ajťákům</a:t>
            </a:r>
            <a:r>
              <a:rPr lang="cs-CZ" dirty="0" smtClean="0"/>
              <a:t> protivná</a:t>
            </a:r>
          </a:p>
          <a:p>
            <a:pPr lvl="2">
              <a:lnSpc>
                <a:spcPct val="90000"/>
              </a:lnSpc>
              <a:defRPr/>
            </a:pPr>
            <a:r>
              <a:rPr lang="cs-CZ" dirty="0" smtClean="0"/>
              <a:t>Je nutná v business </a:t>
            </a:r>
            <a:r>
              <a:rPr lang="cs-CZ" dirty="0" err="1" smtClean="0"/>
              <a:t>intelligence</a:t>
            </a:r>
            <a:endParaRPr lang="cs-CZ" dirty="0" smtClean="0"/>
          </a:p>
          <a:p>
            <a:pPr lvl="2">
              <a:lnSpc>
                <a:spcPct val="90000"/>
              </a:lnSpc>
              <a:defRPr/>
            </a:pPr>
            <a:r>
              <a:rPr lang="cs-CZ" dirty="0" smtClean="0"/>
              <a:t>Specifikace často spojena se statistickou analýzou </a:t>
            </a:r>
          </a:p>
          <a:p>
            <a:pPr lvl="2">
              <a:lnSpc>
                <a:spcPct val="90000"/>
              </a:lnSpc>
              <a:defRPr/>
            </a:pPr>
            <a:r>
              <a:rPr lang="cs-CZ" dirty="0" smtClean="0"/>
              <a:t>Způsob myšlení</a:t>
            </a:r>
          </a:p>
          <a:p>
            <a:pPr lvl="1">
              <a:lnSpc>
                <a:spcPct val="90000"/>
              </a:lnSpc>
              <a:defRPr/>
            </a:pPr>
            <a:r>
              <a:rPr lang="cs-CZ" dirty="0" smtClean="0"/>
              <a:t>Abstrakce jen když je vhodná, </a:t>
            </a:r>
            <a:r>
              <a:rPr lang="cs-CZ" dirty="0" err="1" smtClean="0"/>
              <a:t>trivální</a:t>
            </a:r>
            <a:r>
              <a:rPr lang="cs-CZ" dirty="0" smtClean="0"/>
              <a:t>, přesto se nedodržuje</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sldNum" sz="quarter" idx="12"/>
          </p:nvPr>
        </p:nvSpPr>
        <p:spPr>
          <a:noFill/>
        </p:spPr>
        <p:txBody>
          <a:bodyPr/>
          <a:lstStyle/>
          <a:p>
            <a:fld id="{37CDF1F9-7C6F-45E2-8D1C-635F7AB69372}" type="slidenum">
              <a:rPr lang="cs-CZ" smtClean="0"/>
              <a:pPr/>
              <a:t>191</a:t>
            </a:fld>
            <a:endParaRPr lang="cs-CZ" smtClean="0"/>
          </a:p>
        </p:txBody>
      </p:sp>
      <p:sp>
        <p:nvSpPr>
          <p:cNvPr id="181251" name="Rectangle 2"/>
          <p:cNvSpPr>
            <a:spLocks noGrp="1" noChangeArrowheads="1"/>
          </p:cNvSpPr>
          <p:nvPr>
            <p:ph type="title"/>
          </p:nvPr>
        </p:nvSpPr>
        <p:spPr/>
        <p:txBody>
          <a:bodyPr/>
          <a:lstStyle/>
          <a:p>
            <a:r>
              <a:rPr lang="cs-CZ" sz="4000" smtClean="0"/>
              <a:t>Kdy se nevyplatí vyrobit úplně dokonalý SW produkt</a:t>
            </a:r>
          </a:p>
        </p:txBody>
      </p:sp>
      <p:sp>
        <p:nvSpPr>
          <p:cNvPr id="146435" name="Rectangle 3"/>
          <p:cNvSpPr>
            <a:spLocks noGrp="1" noChangeArrowheads="1"/>
          </p:cNvSpPr>
          <p:nvPr>
            <p:ph type="body" idx="1"/>
          </p:nvPr>
        </p:nvSpPr>
        <p:spPr>
          <a:xfrm>
            <a:off x="457200" y="1600200"/>
            <a:ext cx="8229600" cy="4060825"/>
          </a:xfrm>
        </p:spPr>
        <p:txBody>
          <a:bodyPr/>
          <a:lstStyle/>
          <a:p>
            <a:pPr>
              <a:lnSpc>
                <a:spcPct val="90000"/>
              </a:lnSpc>
            </a:pPr>
            <a:r>
              <a:rPr lang="cs-CZ" sz="2400" smtClean="0"/>
              <a:t>Systém má být použitelný, ale musí se upravovat (i z důvodů změn prostředí), co je pak dokonalý systém</a:t>
            </a:r>
          </a:p>
          <a:p>
            <a:pPr>
              <a:lnSpc>
                <a:spcPct val="90000"/>
              </a:lnSpc>
            </a:pPr>
            <a:r>
              <a:rPr lang="cs-CZ" sz="2400" smtClean="0"/>
              <a:t>Uživatel je pak obvykle na dodavateli závislý a nemůže jednoduše přejít k jinému</a:t>
            </a:r>
          </a:p>
          <a:p>
            <a:pPr lvl="1">
              <a:lnSpc>
                <a:spcPct val="90000"/>
              </a:lnSpc>
            </a:pPr>
            <a:r>
              <a:rPr lang="cs-CZ" sz="2400" smtClean="0"/>
              <a:t>Opravovat musí stále stejný dodavatel</a:t>
            </a:r>
          </a:p>
          <a:p>
            <a:pPr>
              <a:lnSpc>
                <a:spcPct val="90000"/>
              </a:lnSpc>
            </a:pPr>
            <a:r>
              <a:rPr lang="cs-CZ" sz="2400" smtClean="0"/>
              <a:t>Úplatky, o přechod není zájem.</a:t>
            </a:r>
          </a:p>
          <a:p>
            <a:pPr lvl="1">
              <a:lnSpc>
                <a:spcPct val="90000"/>
              </a:lnSpc>
            </a:pPr>
            <a:r>
              <a:rPr lang="cs-CZ" sz="2400" smtClean="0"/>
              <a:t>Nedokonalosti se za úplatu odstraňují a systém se „zdokonaluje“ i když to nemusí být  potřeba</a:t>
            </a:r>
          </a:p>
          <a:p>
            <a:pPr>
              <a:lnSpc>
                <a:spcPct val="90000"/>
              </a:lnSpc>
            </a:pPr>
            <a:r>
              <a:rPr lang="cs-CZ" sz="2400" smtClean="0"/>
              <a:t>Legitimní důvod: Bylo by to příliš drahé nebo příliš pozdě, někdy ani nelze (, není jasné co, faktor času, reorg cycle – v době kdy předávám je to už zastaralé)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 calcmode="lin" valueType="num">
                                      <p:cBhvr additive="base">
                                        <p:cTn id="25"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6435">
                                            <p:txEl>
                                              <p:pRg st="4" end="4"/>
                                            </p:txEl>
                                          </p:spTgt>
                                        </p:tgtEl>
                                        <p:attrNameLst>
                                          <p:attrName>style.visibility</p:attrName>
                                        </p:attrNameLst>
                                      </p:cBhvr>
                                      <p:to>
                                        <p:strVal val="visible"/>
                                      </p:to>
                                    </p:set>
                                    <p:anim calcmode="lin" valueType="num">
                                      <p:cBhvr additive="base">
                                        <p:cTn id="31"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6435">
                                            <p:txEl>
                                              <p:pRg st="5" end="5"/>
                                            </p:txEl>
                                          </p:spTgt>
                                        </p:tgtEl>
                                        <p:attrNameLst>
                                          <p:attrName>style.visibility</p:attrName>
                                        </p:attrNameLst>
                                      </p:cBhvr>
                                      <p:to>
                                        <p:strVal val="visible"/>
                                      </p:to>
                                    </p:set>
                                    <p:anim calcmode="lin" valueType="num">
                                      <p:cBhvr additive="base">
                                        <p:cTn id="37"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p:spPr>
        <p:txBody>
          <a:bodyPr/>
          <a:lstStyle/>
          <a:p>
            <a:fld id="{32ACE39C-0B1A-4878-B8C7-836B4E6F8BEF}" type="slidenum">
              <a:rPr lang="cs-CZ" smtClean="0"/>
              <a:pPr/>
              <a:t>192</a:t>
            </a:fld>
            <a:endParaRPr lang="cs-CZ" smtClean="0"/>
          </a:p>
        </p:txBody>
      </p:sp>
      <p:sp>
        <p:nvSpPr>
          <p:cNvPr id="105475" name="Rectangle 2"/>
          <p:cNvSpPr>
            <a:spLocks noGrp="1" noChangeArrowheads="1"/>
          </p:cNvSpPr>
          <p:nvPr>
            <p:ph type="title"/>
          </p:nvPr>
        </p:nvSpPr>
        <p:spPr>
          <a:xfrm>
            <a:off x="684213" y="188913"/>
            <a:ext cx="7772400" cy="1143000"/>
          </a:xfrm>
        </p:spPr>
        <p:txBody>
          <a:bodyPr/>
          <a:lstStyle/>
          <a:p>
            <a:pPr eaLnBrk="1" hangingPunct="1"/>
            <a:r>
              <a:rPr lang="cs-CZ" smtClean="0"/>
              <a:t>Vyhlídky kódérů</a:t>
            </a:r>
          </a:p>
        </p:txBody>
      </p:sp>
      <p:sp>
        <p:nvSpPr>
          <p:cNvPr id="105476" name="Rectangle 3"/>
          <p:cNvSpPr>
            <a:spLocks noGrp="1" noChangeArrowheads="1"/>
          </p:cNvSpPr>
          <p:nvPr>
            <p:ph type="body" idx="1"/>
          </p:nvPr>
        </p:nvSpPr>
        <p:spPr>
          <a:xfrm>
            <a:off x="30138" y="1340768"/>
            <a:ext cx="9144000" cy="4827587"/>
          </a:xfrm>
        </p:spPr>
        <p:txBody>
          <a:bodyPr/>
          <a:lstStyle/>
          <a:p>
            <a:pPr eaLnBrk="1" hangingPunct="1">
              <a:lnSpc>
                <a:spcPct val="90000"/>
              </a:lnSpc>
            </a:pPr>
            <a:r>
              <a:rPr lang="cs-CZ" sz="2200" dirty="0" smtClean="0"/>
              <a:t>Vysoce kvalifikované řemeslo, z VŠ velmi kvalitní příprava, nebývá výhodné pro vůdčí pozice</a:t>
            </a:r>
          </a:p>
          <a:p>
            <a:pPr lvl="1" eaLnBrk="1" hangingPunct="1">
              <a:lnSpc>
                <a:spcPct val="90000"/>
              </a:lnSpc>
            </a:pPr>
            <a:r>
              <a:rPr lang="cs-CZ" sz="1800" dirty="0" smtClean="0"/>
              <a:t>Existence </a:t>
            </a:r>
            <a:r>
              <a:rPr lang="cs-CZ" sz="1800" dirty="0" err="1" smtClean="0"/>
              <a:t>superpogramátorů</a:t>
            </a:r>
            <a:r>
              <a:rPr lang="cs-CZ" sz="1800" dirty="0" smtClean="0"/>
              <a:t> (kódují 20krát rychleji než průměr) Moudrý, </a:t>
            </a:r>
            <a:r>
              <a:rPr lang="cs-CZ" sz="1800" dirty="0" err="1" smtClean="0"/>
              <a:t>Galamboš</a:t>
            </a:r>
            <a:r>
              <a:rPr lang="cs-CZ" sz="1800" dirty="0" smtClean="0"/>
              <a:t>, </a:t>
            </a:r>
            <a:r>
              <a:rPr lang="cs-CZ" sz="1800" dirty="0" err="1" smtClean="0"/>
              <a:t>Demner</a:t>
            </a:r>
            <a:r>
              <a:rPr lang="cs-CZ" sz="1800" dirty="0" smtClean="0"/>
              <a:t>, </a:t>
            </a:r>
            <a:r>
              <a:rPr lang="cs-CZ" sz="2000" dirty="0" smtClean="0"/>
              <a:t>….</a:t>
            </a:r>
          </a:p>
          <a:p>
            <a:pPr eaLnBrk="1" hangingPunct="1">
              <a:lnSpc>
                <a:spcPct val="90000"/>
              </a:lnSpc>
            </a:pPr>
            <a:r>
              <a:rPr lang="cs-CZ" sz="2000" dirty="0" smtClean="0"/>
              <a:t>Je jich kupodivu stálý nedostatek, není ale to, co bývalo (rozhraní, více </a:t>
            </a:r>
            <a:r>
              <a:rPr lang="cs-CZ" sz="2000" dirty="0" err="1" smtClean="0"/>
              <a:t>znovupoužívání</a:t>
            </a:r>
            <a:r>
              <a:rPr lang="cs-CZ" sz="2000" dirty="0" smtClean="0"/>
              <a:t>, tlak na kodéry dodržovat standardy, nové metody vývoje, sázky manažerů na jistotu)</a:t>
            </a:r>
          </a:p>
          <a:p>
            <a:pPr lvl="1" eaLnBrk="1" hangingPunct="1">
              <a:lnSpc>
                <a:spcPct val="90000"/>
              </a:lnSpc>
            </a:pPr>
            <a:r>
              <a:rPr lang="cs-CZ" sz="2000" dirty="0" smtClean="0"/>
              <a:t>Rychle poměrně vysoké platy, vhodné pro mladé do 35 let, jsou výjimky, pak už menší růst platů a i ztráta schopností,staří pomaleji píší, lépe si ale věci rozmýšlejí, </a:t>
            </a:r>
          </a:p>
          <a:p>
            <a:pPr lvl="1" eaLnBrk="1" hangingPunct="1">
              <a:lnSpc>
                <a:spcPct val="90000"/>
              </a:lnSpc>
            </a:pPr>
            <a:r>
              <a:rPr lang="cs-CZ" sz="2000" dirty="0" smtClean="0"/>
              <a:t>Poločas rozpadu znalostí do 5 let každých 5-7 let nový programovací jazyk nebo vývojové prostředí</a:t>
            </a:r>
          </a:p>
          <a:p>
            <a:pPr eaLnBrk="1" hangingPunct="1">
              <a:lnSpc>
                <a:spcPct val="90000"/>
              </a:lnSpc>
            </a:pPr>
            <a:r>
              <a:rPr lang="cs-CZ" sz="2200" dirty="0" smtClean="0"/>
              <a:t>Každých 10 let nové paradigma (</a:t>
            </a:r>
            <a:r>
              <a:rPr lang="cs-CZ" sz="2200" dirty="0" err="1" smtClean="0"/>
              <a:t>gotoless</a:t>
            </a:r>
            <a:r>
              <a:rPr lang="cs-CZ" sz="2200" dirty="0" smtClean="0"/>
              <a:t>, strukturovanost, OO, SOA, </a:t>
            </a:r>
            <a:r>
              <a:rPr lang="cs-CZ" sz="2200" dirty="0" err="1" smtClean="0"/>
              <a:t>cloud</a:t>
            </a:r>
            <a:r>
              <a:rPr lang="cs-CZ" sz="2200" dirty="0" smtClean="0"/>
              <a:t>, sociální SW) a nové procesy vývoje (</a:t>
            </a:r>
            <a:r>
              <a:rPr lang="cs-CZ" sz="2200" dirty="0" err="1" smtClean="0"/>
              <a:t>scrum</a:t>
            </a:r>
            <a:r>
              <a:rPr lang="cs-CZ" sz="2200" dirty="0" smtClean="0"/>
              <a:t> jako práce o pásu), </a:t>
            </a:r>
            <a:r>
              <a:rPr lang="cs-CZ" sz="2200" dirty="0" err="1" smtClean="0"/>
              <a:t>cloudy</a:t>
            </a:r>
            <a:r>
              <a:rPr lang="cs-CZ" sz="2200" dirty="0" smtClean="0"/>
              <a:t>, správa dokumentů, dokumentová orientace, bimodální systémy </a:t>
            </a:r>
            <a:r>
              <a:rPr lang="cs-CZ" sz="2400" dirty="0" smtClean="0"/>
              <a:t>……</a:t>
            </a:r>
          </a:p>
          <a:p>
            <a:pPr lvl="1" eaLnBrk="1" hangingPunct="1">
              <a:lnSpc>
                <a:spcPct val="90000"/>
              </a:lnSpc>
            </a:pPr>
            <a:endParaRPr lang="cs-CZ" sz="2000"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sldNum" sz="quarter" idx="12"/>
          </p:nvPr>
        </p:nvSpPr>
        <p:spPr>
          <a:noFill/>
        </p:spPr>
        <p:txBody>
          <a:bodyPr/>
          <a:lstStyle/>
          <a:p>
            <a:fld id="{3DCFA0D8-85E8-451B-A14C-74F8ABB2BB02}" type="slidenum">
              <a:rPr lang="cs-CZ" smtClean="0"/>
              <a:pPr/>
              <a:t>193</a:t>
            </a:fld>
            <a:endParaRPr lang="cs-CZ" smtClean="0"/>
          </a:p>
        </p:txBody>
      </p:sp>
      <p:sp>
        <p:nvSpPr>
          <p:cNvPr id="184323" name="Rectangle 2"/>
          <p:cNvSpPr>
            <a:spLocks noGrp="1" noChangeArrowheads="1"/>
          </p:cNvSpPr>
          <p:nvPr>
            <p:ph type="title"/>
          </p:nvPr>
        </p:nvSpPr>
        <p:spPr/>
        <p:txBody>
          <a:bodyPr/>
          <a:lstStyle/>
          <a:p>
            <a:pPr eaLnBrk="1" hangingPunct="1"/>
            <a:r>
              <a:rPr lang="cs-CZ" smtClean="0"/>
              <a:t>Závěr</a:t>
            </a:r>
          </a:p>
        </p:txBody>
      </p:sp>
      <p:sp>
        <p:nvSpPr>
          <p:cNvPr id="184324" name="Rectangle 3"/>
          <p:cNvSpPr>
            <a:spLocks noGrp="1" noChangeArrowheads="1"/>
          </p:cNvSpPr>
          <p:nvPr>
            <p:ph type="body" idx="1"/>
          </p:nvPr>
        </p:nvSpPr>
        <p:spPr/>
        <p:txBody>
          <a:bodyPr/>
          <a:lstStyle/>
          <a:p>
            <a:pPr eaLnBrk="1" hangingPunct="1">
              <a:lnSpc>
                <a:spcPct val="90000"/>
              </a:lnSpc>
              <a:buFontTx/>
              <a:buNone/>
            </a:pPr>
            <a:r>
              <a:rPr lang="cs-CZ" sz="2800" smtClean="0"/>
              <a:t>Efekty IT, především IS se obtížně měří, často jsou jinde než se čekalo (uvedeme příklady)</a:t>
            </a:r>
          </a:p>
          <a:p>
            <a:pPr eaLnBrk="1" hangingPunct="1">
              <a:lnSpc>
                <a:spcPct val="90000"/>
              </a:lnSpc>
              <a:buFontTx/>
              <a:buNone/>
            </a:pPr>
            <a:r>
              <a:rPr lang="cs-CZ" sz="2800" smtClean="0"/>
              <a:t>Jsou často dlouhodobé a ty jiné než krátkodobé</a:t>
            </a:r>
          </a:p>
          <a:p>
            <a:pPr eaLnBrk="1" hangingPunct="1">
              <a:lnSpc>
                <a:spcPct val="90000"/>
              </a:lnSpc>
              <a:buFontTx/>
              <a:buNone/>
            </a:pPr>
            <a:r>
              <a:rPr lang="cs-CZ" sz="2800" smtClean="0"/>
              <a:t>Někdy není ochota je uplatnit (př. školství)</a:t>
            </a:r>
          </a:p>
          <a:p>
            <a:pPr eaLnBrk="1" hangingPunct="1">
              <a:lnSpc>
                <a:spcPct val="90000"/>
              </a:lnSpc>
              <a:buFontTx/>
              <a:buNone/>
            </a:pPr>
            <a:r>
              <a:rPr lang="cs-CZ" sz="2800" smtClean="0"/>
              <a:t>Praxe ochrany dat neumožňuje data správně využívat aniž zajišťuje dostatečnou  ochranu dat</a:t>
            </a:r>
          </a:p>
          <a:p>
            <a:pPr eaLnBrk="1" hangingPunct="1">
              <a:lnSpc>
                <a:spcPct val="90000"/>
              </a:lnSpc>
              <a:buFontTx/>
              <a:buNone/>
            </a:pPr>
            <a:r>
              <a:rPr lang="cs-CZ" sz="2800" b="1" smtClean="0"/>
              <a:t>Kvalita IT je tedy věcí kvalifikovaného používání, znalostí, zkušeností a někdy i (politické) vůle a boje s předsudky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28530C0F-DE9E-41C4-AAA1-E0B04651832F}" type="slidenum">
              <a:rPr lang="cs-CZ" smtClean="0"/>
              <a:pPr/>
              <a:t>2</a:t>
            </a:fld>
            <a:endParaRPr lang="cs-CZ" smtClean="0"/>
          </a:p>
        </p:txBody>
      </p:sp>
      <p:sp>
        <p:nvSpPr>
          <p:cNvPr id="3075" name="Rectangle 2"/>
          <p:cNvSpPr>
            <a:spLocks noGrp="1" noChangeArrowheads="1"/>
          </p:cNvSpPr>
          <p:nvPr>
            <p:ph type="ctrTitle"/>
          </p:nvPr>
        </p:nvSpPr>
        <p:spPr>
          <a:xfrm>
            <a:off x="971600" y="1268760"/>
            <a:ext cx="7772400" cy="1800225"/>
          </a:xfrm>
        </p:spPr>
        <p:txBody>
          <a:bodyPr/>
          <a:lstStyle/>
          <a:p>
            <a:pPr eaLnBrk="1" hangingPunct="1"/>
            <a:r>
              <a:rPr lang="cs-CZ" dirty="0" smtClean="0"/>
              <a:t>SW inženýrství  informačních systémů v malých a středních podnicích</a:t>
            </a:r>
          </a:p>
        </p:txBody>
      </p:sp>
      <p:sp>
        <p:nvSpPr>
          <p:cNvPr id="3076" name="Rectangle 3"/>
          <p:cNvSpPr>
            <a:spLocks noGrp="1" noChangeArrowheads="1"/>
          </p:cNvSpPr>
          <p:nvPr>
            <p:ph type="subTitle" idx="1"/>
          </p:nvPr>
        </p:nvSpPr>
        <p:spPr>
          <a:xfrm>
            <a:off x="323529" y="3573016"/>
            <a:ext cx="8496944" cy="2664272"/>
          </a:xfrm>
        </p:spPr>
        <p:txBody>
          <a:bodyPr/>
          <a:lstStyle/>
          <a:p>
            <a:pPr eaLnBrk="1" hangingPunct="1"/>
            <a:r>
              <a:rPr lang="cs-CZ" dirty="0" smtClean="0"/>
              <a:t>Mnohé je použitelné i pro velké podniky a státní správu a stává se s růstem složitosti IT stále potřebnější obecně</a:t>
            </a:r>
          </a:p>
          <a:p>
            <a:pPr eaLnBrk="1" hangingPunct="1"/>
            <a:r>
              <a:rPr lang="cs-CZ" dirty="0" smtClean="0"/>
              <a:t>Platí především pro dokumentově orientované SW architektury </a:t>
            </a:r>
          </a:p>
        </p:txBody>
      </p:sp>
    </p:spTree>
    <p:extLst>
      <p:ext uri="{BB962C8B-B14F-4D97-AF65-F5344CB8AC3E}">
        <p14:creationId xmlns:p14="http://schemas.microsoft.com/office/powerpoint/2010/main" xmlns="" val="350274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D0642B37-1A44-4E96-BB49-8407F0D8E484}" type="slidenum">
              <a:rPr lang="cs-CZ" smtClean="0"/>
              <a:pPr/>
              <a:t>20</a:t>
            </a:fld>
            <a:endParaRPr lang="cs-CZ" smtClean="0"/>
          </a:p>
        </p:txBody>
      </p:sp>
      <p:sp>
        <p:nvSpPr>
          <p:cNvPr id="19459" name="Nadpis 1"/>
          <p:cNvSpPr>
            <a:spLocks noGrp="1"/>
          </p:cNvSpPr>
          <p:nvPr>
            <p:ph type="title"/>
          </p:nvPr>
        </p:nvSpPr>
        <p:spPr>
          <a:xfrm>
            <a:off x="395536" y="692696"/>
            <a:ext cx="8229600" cy="1143000"/>
          </a:xfrm>
        </p:spPr>
        <p:txBody>
          <a:bodyPr/>
          <a:lstStyle/>
          <a:p>
            <a:r>
              <a:rPr lang="cs-CZ" dirty="0" smtClean="0"/>
              <a:t>Důsledky omezených zdrojů v malých organizacích obecně</a:t>
            </a:r>
          </a:p>
        </p:txBody>
      </p:sp>
      <p:sp>
        <p:nvSpPr>
          <p:cNvPr id="19460" name="Zástupný symbol pro obsah 2"/>
          <p:cNvSpPr>
            <a:spLocks noGrp="1"/>
          </p:cNvSpPr>
          <p:nvPr>
            <p:ph idx="1"/>
          </p:nvPr>
        </p:nvSpPr>
        <p:spPr>
          <a:xfrm>
            <a:off x="0" y="2132856"/>
            <a:ext cx="8820150" cy="3993307"/>
          </a:xfrm>
        </p:spPr>
        <p:txBody>
          <a:bodyPr/>
          <a:lstStyle/>
          <a:p>
            <a:r>
              <a:rPr lang="cs-CZ" sz="2400" dirty="0" smtClean="0"/>
              <a:t>Méně lidí: role musí mít širší škálu úkolů, člověk ale zvládne jen omezený počet pravidel </a:t>
            </a:r>
            <a:r>
              <a:rPr lang="cs-CZ" sz="2400" dirty="0" smtClean="0">
                <a:sym typeface="Symbol" pitchFamily="18" charset="2"/>
              </a:rPr>
              <a:t></a:t>
            </a:r>
            <a:r>
              <a:rPr lang="cs-CZ" sz="2400" dirty="0" smtClean="0"/>
              <a:t> podnikové procesy nemohou být detailně specifikovány</a:t>
            </a:r>
          </a:p>
          <a:p>
            <a:r>
              <a:rPr lang="cs-CZ" sz="2400" dirty="0" smtClean="0"/>
              <a:t>Malá uživatelská  firma nemá prostředky na nákup  komplikovaného systému, a ani nevytvoří podmínky pro jeho používání (zaučení, změny podnikové kultury), totéž platí pro vývojová prostředí SW firem</a:t>
            </a:r>
          </a:p>
          <a:p>
            <a:r>
              <a:rPr lang="cs-CZ" sz="2400" dirty="0" smtClean="0"/>
              <a:t>Velké IS vytváří velcí pro velké, nejsou tedy vhodné  z kulturních důvodů pro malé, malí je nejsou schopni vzhledem k výše uvedeným omezením vyvinout naráz</a:t>
            </a:r>
          </a:p>
          <a:p>
            <a:endParaRPr lang="cs-CZ" sz="2800" dirty="0" smtClean="0"/>
          </a:p>
          <a:p>
            <a:endParaRPr lang="cs-CZ"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1FB7F134-FAE8-47AB-868F-B04B245F75E8}" type="slidenum">
              <a:rPr lang="cs-CZ" smtClean="0"/>
              <a:pPr/>
              <a:t>21</a:t>
            </a:fld>
            <a:endParaRPr lang="cs-CZ" smtClean="0"/>
          </a:p>
        </p:txBody>
      </p:sp>
      <p:sp>
        <p:nvSpPr>
          <p:cNvPr id="20483" name="Nadpis 1"/>
          <p:cNvSpPr>
            <a:spLocks noGrp="1"/>
          </p:cNvSpPr>
          <p:nvPr>
            <p:ph type="title"/>
          </p:nvPr>
        </p:nvSpPr>
        <p:spPr/>
        <p:txBody>
          <a:bodyPr/>
          <a:lstStyle/>
          <a:p>
            <a:r>
              <a:rPr lang="cs-CZ" sz="4000" smtClean="0"/>
              <a:t>Řešení omezených zdrojů v SME </a:t>
            </a:r>
          </a:p>
        </p:txBody>
      </p:sp>
      <p:sp>
        <p:nvSpPr>
          <p:cNvPr id="20484" name="Zástupný symbol pro obsah 2"/>
          <p:cNvSpPr>
            <a:spLocks noGrp="1"/>
          </p:cNvSpPr>
          <p:nvPr>
            <p:ph idx="1"/>
          </p:nvPr>
        </p:nvSpPr>
        <p:spPr>
          <a:xfrm>
            <a:off x="0" y="1412875"/>
            <a:ext cx="9144000" cy="4824413"/>
          </a:xfrm>
        </p:spPr>
        <p:txBody>
          <a:bodyPr/>
          <a:lstStyle/>
          <a:p>
            <a:r>
              <a:rPr lang="cs-CZ" sz="2800" smtClean="0"/>
              <a:t>Vyrábět co nejjednodušší systémy, </a:t>
            </a:r>
          </a:p>
          <a:p>
            <a:pPr lvl="1"/>
            <a:r>
              <a:rPr lang="cs-CZ" sz="2400" smtClean="0"/>
              <a:t>princip maximální možné lenosti</a:t>
            </a:r>
          </a:p>
          <a:p>
            <a:pPr lvl="1"/>
            <a:r>
              <a:rPr lang="cs-CZ" sz="2400" smtClean="0"/>
              <a:t>K čemu a proč je to třeba</a:t>
            </a:r>
          </a:p>
          <a:p>
            <a:pPr lvl="1"/>
            <a:r>
              <a:rPr lang="cs-CZ" sz="2400" smtClean="0"/>
              <a:t>Stálé podceňování pracnosti úprav</a:t>
            </a:r>
          </a:p>
          <a:p>
            <a:pPr lvl="1">
              <a:buFontTx/>
              <a:buChar char="•"/>
            </a:pPr>
            <a:r>
              <a:rPr lang="cs-CZ" smtClean="0"/>
              <a:t>Přebírat </a:t>
            </a:r>
          </a:p>
          <a:p>
            <a:pPr marL="742950" lvl="2" indent="-342900"/>
            <a:r>
              <a:rPr lang="cs-CZ" smtClean="0"/>
              <a:t>Používat otevřený SW a adaptovat ho (ERP5,AGdampiere,..) nebo  používat hotová řešení (systémy třetích stran nebo legacy)</a:t>
            </a:r>
          </a:p>
          <a:p>
            <a:endParaRPr lang="cs-CZ" sz="2800" smtClean="0"/>
          </a:p>
          <a:p>
            <a:pPr lvl="1"/>
            <a:endParaRPr lang="cs-CZ" smtClean="0"/>
          </a:p>
          <a:p>
            <a:pPr lvl="1"/>
            <a:endParaRPr lang="cs-CZ" smtClean="0"/>
          </a:p>
          <a:p>
            <a:pPr lvl="1"/>
            <a:endParaRPr lang="cs-CZ"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p>
            <a:fld id="{54C2D345-9FF6-4464-ACF2-43D81549A21B}" type="slidenum">
              <a:rPr lang="cs-CZ" smtClean="0"/>
              <a:pPr/>
              <a:t>22</a:t>
            </a:fld>
            <a:endParaRPr lang="cs-CZ" smtClean="0"/>
          </a:p>
        </p:txBody>
      </p:sp>
      <p:sp>
        <p:nvSpPr>
          <p:cNvPr id="21507" name="Nadpis 1"/>
          <p:cNvSpPr>
            <a:spLocks noGrp="1"/>
          </p:cNvSpPr>
          <p:nvPr>
            <p:ph type="title"/>
          </p:nvPr>
        </p:nvSpPr>
        <p:spPr/>
        <p:txBody>
          <a:bodyPr/>
          <a:lstStyle/>
          <a:p>
            <a:r>
              <a:rPr lang="cs-CZ" sz="4000" smtClean="0"/>
              <a:t>Řešení omezených zdrojů v SME </a:t>
            </a:r>
          </a:p>
        </p:txBody>
      </p:sp>
      <p:sp>
        <p:nvSpPr>
          <p:cNvPr id="21508" name="Zástupný symbol pro obsah 2"/>
          <p:cNvSpPr>
            <a:spLocks noGrp="1"/>
          </p:cNvSpPr>
          <p:nvPr>
            <p:ph idx="1"/>
          </p:nvPr>
        </p:nvSpPr>
        <p:spPr>
          <a:xfrm>
            <a:off x="0" y="1412875"/>
            <a:ext cx="9144000" cy="4824413"/>
          </a:xfrm>
        </p:spPr>
        <p:txBody>
          <a:bodyPr/>
          <a:lstStyle/>
          <a:p>
            <a:r>
              <a:rPr lang="cs-CZ" sz="2800" dirty="0" smtClean="0"/>
              <a:t>Nepoužívat </a:t>
            </a:r>
            <a:r>
              <a:rPr lang="cs-CZ" sz="2800" dirty="0" err="1" smtClean="0"/>
              <a:t>Big</a:t>
            </a:r>
            <a:r>
              <a:rPr lang="cs-CZ" sz="2800" dirty="0" smtClean="0"/>
              <a:t> </a:t>
            </a:r>
            <a:r>
              <a:rPr lang="cs-CZ" sz="2800" dirty="0" err="1" smtClean="0"/>
              <a:t>Bang</a:t>
            </a:r>
            <a:r>
              <a:rPr lang="cs-CZ" sz="2800" dirty="0" smtClean="0"/>
              <a:t>, nedělat monolitická řešení, používat architektury s autonomními komponentami</a:t>
            </a:r>
          </a:p>
          <a:p>
            <a:pPr lvl="1"/>
            <a:r>
              <a:rPr lang="cs-CZ" sz="2400" dirty="0" smtClean="0"/>
              <a:t>Moderní servisně orientované architektury (hrubozrnné SOA), dokumentová orientace</a:t>
            </a:r>
          </a:p>
          <a:p>
            <a:pPr lvl="1"/>
            <a:r>
              <a:rPr lang="cs-CZ" sz="2400" dirty="0" smtClean="0"/>
              <a:t>integrace systémů, přílepky  </a:t>
            </a:r>
            <a:r>
              <a:rPr lang="cs-CZ" sz="2400" dirty="0" err="1" smtClean="0"/>
              <a:t>cloud</a:t>
            </a:r>
            <a:r>
              <a:rPr lang="cs-CZ" sz="2400" dirty="0" smtClean="0"/>
              <a:t>…</a:t>
            </a:r>
          </a:p>
          <a:p>
            <a:pPr lvl="1"/>
            <a:r>
              <a:rPr lang="cs-CZ" sz="2400" dirty="0" smtClean="0"/>
              <a:t>Inkrementální vývoj a údržba</a:t>
            </a:r>
          </a:p>
          <a:p>
            <a:pPr lvl="1"/>
            <a:r>
              <a:rPr lang="cs-CZ" sz="2400" dirty="0" smtClean="0"/>
              <a:t>Integrace s existujícími systémy (doplňky),</a:t>
            </a:r>
          </a:p>
          <a:p>
            <a:pPr lvl="1"/>
            <a:r>
              <a:rPr lang="cs-CZ" sz="2400" dirty="0" smtClean="0"/>
              <a:t>Změny skryté v komponentách</a:t>
            </a:r>
          </a:p>
          <a:p>
            <a:pPr lvl="1"/>
            <a:r>
              <a:rPr lang="cs-CZ" sz="2400" dirty="0" smtClean="0"/>
              <a:t>Údržba splývá s vývojem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p:spPr>
        <p:txBody>
          <a:bodyPr/>
          <a:lstStyle/>
          <a:p>
            <a:fld id="{26B99B64-F8B2-4400-A095-68E0620D4D4C}" type="slidenum">
              <a:rPr lang="cs-CZ" smtClean="0"/>
              <a:pPr/>
              <a:t>23</a:t>
            </a:fld>
            <a:endParaRPr lang="cs-CZ" smtClean="0"/>
          </a:p>
        </p:txBody>
      </p:sp>
      <p:sp>
        <p:nvSpPr>
          <p:cNvPr id="22531" name="Nadpis 1"/>
          <p:cNvSpPr>
            <a:spLocks noGrp="1"/>
          </p:cNvSpPr>
          <p:nvPr>
            <p:ph type="title"/>
          </p:nvPr>
        </p:nvSpPr>
        <p:spPr/>
        <p:txBody>
          <a:bodyPr/>
          <a:lstStyle/>
          <a:p>
            <a:r>
              <a:rPr lang="cs-CZ" smtClean="0"/>
              <a:t>Nadměrná složitost řešení škodí i velkým</a:t>
            </a:r>
          </a:p>
        </p:txBody>
      </p:sp>
      <p:sp>
        <p:nvSpPr>
          <p:cNvPr id="22532" name="Zástupný symbol pro obsah 2"/>
          <p:cNvSpPr>
            <a:spLocks noGrp="1"/>
          </p:cNvSpPr>
          <p:nvPr>
            <p:ph idx="1"/>
          </p:nvPr>
        </p:nvSpPr>
        <p:spPr/>
        <p:txBody>
          <a:bodyPr/>
          <a:lstStyle/>
          <a:p>
            <a:r>
              <a:rPr lang="cs-CZ" dirty="0" smtClean="0"/>
              <a:t>Složitá řešení se ne vždy vyplatí, </a:t>
            </a:r>
          </a:p>
          <a:p>
            <a:r>
              <a:rPr lang="cs-CZ" dirty="0" smtClean="0"/>
              <a:t>I když velcí výrobci SW na to někdy mají, koncoví uživatelé zpravidla ne </a:t>
            </a:r>
          </a:p>
          <a:p>
            <a:r>
              <a:rPr lang="cs-CZ" dirty="0" smtClean="0"/>
              <a:t>Normy resp. dokumentace o tisících stránek, která se často mění</a:t>
            </a:r>
          </a:p>
          <a:p>
            <a:r>
              <a:rPr lang="cs-CZ" dirty="0" smtClean="0"/>
              <a:t>Mění se přístupy, inovace velmi často už během pěti let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smtClean="0"/>
              <a:t>Filosofie řešení malých se stává důležitá i pro velké firmy</a:t>
            </a:r>
          </a:p>
        </p:txBody>
      </p:sp>
      <p:sp>
        <p:nvSpPr>
          <p:cNvPr id="24579" name="Zástupný symbol pro obsah 2"/>
          <p:cNvSpPr>
            <a:spLocks noGrp="1"/>
          </p:cNvSpPr>
          <p:nvPr>
            <p:ph idx="1"/>
          </p:nvPr>
        </p:nvSpPr>
        <p:spPr/>
        <p:txBody>
          <a:bodyPr/>
          <a:lstStyle/>
          <a:p>
            <a:r>
              <a:rPr lang="cs-CZ" dirty="0" smtClean="0"/>
              <a:t>Systémy se stávají natolik komplikované, že je ani velcí SW výrobci nezvládají pokud nepoužijí triky malých SW firem. Jinak jsou jejich systémy</a:t>
            </a:r>
          </a:p>
          <a:p>
            <a:pPr lvl="1"/>
            <a:r>
              <a:rPr lang="cs-CZ" dirty="0" smtClean="0"/>
              <a:t>Příliš drahé</a:t>
            </a:r>
          </a:p>
          <a:p>
            <a:pPr lvl="1"/>
            <a:r>
              <a:rPr lang="cs-CZ" dirty="0" smtClean="0"/>
              <a:t>Permanentně zastaralé</a:t>
            </a:r>
          </a:p>
          <a:p>
            <a:pPr lvl="1"/>
            <a:r>
              <a:rPr lang="cs-CZ" dirty="0" smtClean="0"/>
              <a:t>Obtížně udržovatelné</a:t>
            </a:r>
          </a:p>
          <a:p>
            <a:pPr lvl="1"/>
            <a:r>
              <a:rPr lang="cs-CZ" dirty="0" smtClean="0"/>
              <a:t>Nespolehlivé</a:t>
            </a:r>
          </a:p>
        </p:txBody>
      </p:sp>
      <p:sp>
        <p:nvSpPr>
          <p:cNvPr id="24580" name="Zástupný symbol pro číslo snímku 3"/>
          <p:cNvSpPr>
            <a:spLocks noGrp="1"/>
          </p:cNvSpPr>
          <p:nvPr>
            <p:ph type="sldNum" sz="quarter" idx="12"/>
          </p:nvPr>
        </p:nvSpPr>
        <p:spPr>
          <a:noFill/>
        </p:spPr>
        <p:txBody>
          <a:bodyPr/>
          <a:lstStyle/>
          <a:p>
            <a:fld id="{4B624771-146C-4011-8F4D-79A3033678E3}" type="slidenum">
              <a:rPr lang="cs-CZ" smtClean="0"/>
              <a:pPr/>
              <a:t>24</a:t>
            </a:fld>
            <a:endParaRPr lang="cs-CZ"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IT je technický obor</a:t>
            </a:r>
            <a:endParaRPr lang="en-US" dirty="0"/>
          </a:p>
        </p:txBody>
      </p:sp>
      <p:sp>
        <p:nvSpPr>
          <p:cNvPr id="3" name="Zástupný symbol pro obsah 2"/>
          <p:cNvSpPr>
            <a:spLocks noGrp="1"/>
          </p:cNvSpPr>
          <p:nvPr>
            <p:ph idx="1"/>
          </p:nvPr>
        </p:nvSpPr>
        <p:spPr/>
        <p:txBody>
          <a:bodyPr/>
          <a:lstStyle/>
          <a:p>
            <a:pPr marL="0" indent="0">
              <a:buNone/>
            </a:pPr>
            <a:r>
              <a:rPr lang="cs-CZ" sz="2400" i="1" dirty="0" smtClean="0"/>
              <a:t>Ne zcela si uvědomujeme důsledky toho, že SW má zpravidla charakter nástroje, vývojové prostředky (programovací jazyky) mají daném SW prostředí charakter nástrojů pro výrobu nástrojů, proto mluvíme o </a:t>
            </a:r>
            <a:r>
              <a:rPr lang="cs-CZ" sz="2400" b="1" i="1" dirty="0" err="1" smtClean="0"/>
              <a:t>inženýringu</a:t>
            </a:r>
            <a:endParaRPr lang="cs-CZ" sz="2400" b="1" i="1" dirty="0" smtClean="0"/>
          </a:p>
          <a:p>
            <a:pPr marL="0" indent="0">
              <a:buNone/>
            </a:pPr>
            <a:r>
              <a:rPr lang="cs-CZ" sz="2400" dirty="0" smtClean="0"/>
              <a:t>Důvody, proč  se vyvíjejí nové jazyky a jiné zanikají jsou velmi podobné tomu, proč se vyvíjejí nové stroje a nástroje pro ně, viz. spousty kleští u kováře</a:t>
            </a:r>
          </a:p>
          <a:p>
            <a:pPr marL="0" indent="0">
              <a:buNone/>
            </a:pPr>
            <a:r>
              <a:rPr lang="cs-CZ" sz="2400" dirty="0"/>
              <a:t> </a:t>
            </a:r>
            <a:r>
              <a:rPr lang="cs-CZ" sz="2400" dirty="0" smtClean="0"/>
              <a:t>musí se s ním dobře pracovat při výrobě určitých artefaktů pokud má kovář potřebný talent znalosti a dovednosti, o artefakty musí  být zájem</a:t>
            </a:r>
          </a:p>
          <a:p>
            <a:pPr marL="0" indent="0">
              <a:buNone/>
            </a:pPr>
            <a:r>
              <a:rPr lang="cs-CZ" sz="2400" dirty="0" smtClean="0"/>
              <a:t>Kovář má objednávky a měl by mít výkresy …. </a:t>
            </a:r>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25</a:t>
            </a:fld>
            <a:endParaRPr lang="cs-CZ" dirty="0"/>
          </a:p>
        </p:txBody>
      </p:sp>
    </p:spTree>
    <p:extLst>
      <p:ext uri="{BB962C8B-B14F-4D97-AF65-F5344CB8AC3E}">
        <p14:creationId xmlns:p14="http://schemas.microsoft.com/office/powerpoint/2010/main" xmlns="" val="44207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Nadpis 1"/>
          <p:cNvSpPr>
            <a:spLocks noGrp="1"/>
          </p:cNvSpPr>
          <p:nvPr>
            <p:ph type="ctrTitle"/>
          </p:nvPr>
        </p:nvSpPr>
        <p:spPr>
          <a:xfrm>
            <a:off x="611188" y="1052513"/>
            <a:ext cx="7772400" cy="2520950"/>
          </a:xfrm>
        </p:spPr>
        <p:txBody>
          <a:bodyPr/>
          <a:lstStyle/>
          <a:p>
            <a:r>
              <a:rPr lang="cs-CZ" smtClean="0"/>
              <a:t>Neakceptuje je, že tvorba SW je inženýrský obor </a:t>
            </a:r>
            <a:br>
              <a:rPr lang="cs-CZ" smtClean="0"/>
            </a:br>
            <a:r>
              <a:rPr lang="cs-CZ" smtClean="0"/>
              <a:t>SW entity jsou průmyslové výrobky  </a:t>
            </a:r>
          </a:p>
        </p:txBody>
      </p:sp>
      <p:sp>
        <p:nvSpPr>
          <p:cNvPr id="182275" name="Podnadpis 2"/>
          <p:cNvSpPr>
            <a:spLocks noGrp="1"/>
          </p:cNvSpPr>
          <p:nvPr>
            <p:ph type="subTitle" idx="1"/>
          </p:nvPr>
        </p:nvSpPr>
        <p:spPr/>
        <p:txBody>
          <a:bodyPr/>
          <a:lstStyle/>
          <a:p>
            <a:r>
              <a:rPr lang="cs-CZ" dirty="0" smtClean="0"/>
              <a:t>Shody jejich vlastností s vlastnostmi klasickými pokročilými výrobky  jsou významné</a:t>
            </a:r>
          </a:p>
        </p:txBody>
      </p:sp>
      <p:sp>
        <p:nvSpPr>
          <p:cNvPr id="182276" name="Zástupný symbol pro číslo snímku 3"/>
          <p:cNvSpPr>
            <a:spLocks noGrp="1"/>
          </p:cNvSpPr>
          <p:nvPr>
            <p:ph type="sldNum" sz="quarter" idx="12"/>
          </p:nvPr>
        </p:nvSpPr>
        <p:spPr>
          <a:noFill/>
        </p:spPr>
        <p:txBody>
          <a:bodyPr/>
          <a:lstStyle/>
          <a:p>
            <a:fld id="{7F0E5154-E973-4C1B-A90D-D7F0B31A3146}" type="slidenum">
              <a:rPr lang="cs-CZ" smtClean="0"/>
              <a:pPr/>
              <a:t>26</a:t>
            </a:fld>
            <a:endParaRPr lang="cs-CZ" smtClean="0"/>
          </a:p>
        </p:txBody>
      </p:sp>
    </p:spTree>
    <p:extLst>
      <p:ext uri="{BB962C8B-B14F-4D97-AF65-F5344CB8AC3E}">
        <p14:creationId xmlns:p14="http://schemas.microsoft.com/office/powerpoint/2010/main" xmlns="" val="365137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p:spPr>
        <p:txBody>
          <a:bodyPr/>
          <a:lstStyle/>
          <a:p>
            <a:fld id="{64C16DF2-A1B5-4C80-96FE-36CF3147BCA5}" type="slidenum">
              <a:rPr lang="cs-CZ" smtClean="0"/>
              <a:pPr/>
              <a:t>27</a:t>
            </a:fld>
            <a:endParaRPr lang="cs-CZ" smtClean="0"/>
          </a:p>
        </p:txBody>
      </p:sp>
      <p:sp>
        <p:nvSpPr>
          <p:cNvPr id="80899" name="Rectangle 2"/>
          <p:cNvSpPr>
            <a:spLocks noGrp="1" noChangeArrowheads="1"/>
          </p:cNvSpPr>
          <p:nvPr>
            <p:ph type="title" idx="4294967295"/>
          </p:nvPr>
        </p:nvSpPr>
        <p:spPr/>
        <p:txBody>
          <a:bodyPr/>
          <a:lstStyle/>
          <a:p>
            <a:r>
              <a:rPr lang="cs-CZ" smtClean="0"/>
              <a:t>Instrukce se neošoupou?</a:t>
            </a:r>
          </a:p>
        </p:txBody>
      </p:sp>
      <p:sp>
        <p:nvSpPr>
          <p:cNvPr id="80900" name="Rectangle 3"/>
          <p:cNvSpPr>
            <a:spLocks noGrp="1" noChangeArrowheads="1"/>
          </p:cNvSpPr>
          <p:nvPr>
            <p:ph type="body" idx="4294967295"/>
          </p:nvPr>
        </p:nvSpPr>
        <p:spPr>
          <a:xfrm>
            <a:off x="457200" y="1412875"/>
            <a:ext cx="8218488" cy="5111750"/>
          </a:xfrm>
        </p:spPr>
        <p:txBody>
          <a:bodyPr/>
          <a:lstStyle/>
          <a:p>
            <a:pPr>
              <a:lnSpc>
                <a:spcPct val="90000"/>
              </a:lnSpc>
              <a:buFontTx/>
              <a:buNone/>
            </a:pPr>
            <a:r>
              <a:rPr lang="cs-CZ" sz="2400" b="1" smtClean="0"/>
              <a:t>Omyl</a:t>
            </a:r>
            <a:r>
              <a:rPr lang="cs-CZ" sz="2400" smtClean="0"/>
              <a:t>: </a:t>
            </a:r>
            <a:r>
              <a:rPr lang="cs-CZ" sz="2400" b="1" smtClean="0"/>
              <a:t>Instrukce se neošoupou, software tedy také ne</a:t>
            </a:r>
          </a:p>
          <a:p>
            <a:pPr>
              <a:lnSpc>
                <a:spcPct val="90000"/>
              </a:lnSpc>
              <a:buFontTx/>
              <a:buNone/>
            </a:pPr>
            <a:r>
              <a:rPr lang="cs-CZ" sz="2400" b="1" smtClean="0"/>
              <a:t>Skutečnost: </a:t>
            </a:r>
            <a:r>
              <a:rPr lang="cs-CZ" sz="2400" smtClean="0"/>
              <a:t>Softwarové systémy se chovají jako složité systémy:</a:t>
            </a:r>
          </a:p>
          <a:p>
            <a:pPr>
              <a:lnSpc>
                <a:spcPct val="90000"/>
              </a:lnSpc>
              <a:buFontTx/>
              <a:buNone/>
            </a:pPr>
            <a:r>
              <a:rPr lang="cs-CZ" sz="2400" smtClean="0"/>
              <a:t>	frekvence selhání sleduje křivku známou z teorie spolehlivosti</a:t>
            </a:r>
          </a:p>
          <a:p>
            <a:pPr lvl="1">
              <a:lnSpc>
                <a:spcPct val="90000"/>
              </a:lnSpc>
              <a:buFontTx/>
              <a:buNone/>
            </a:pPr>
            <a:r>
              <a:rPr lang="cs-CZ" sz="2000" i="1" smtClean="0"/>
              <a:t>záběh, provoz, </a:t>
            </a:r>
            <a:r>
              <a:rPr lang="cs-CZ" sz="2000" i="1" smtClean="0">
                <a:solidFill>
                  <a:srgbClr val="FF0000"/>
                </a:solidFill>
              </a:rPr>
              <a:t>opotřebení</a:t>
            </a:r>
          </a:p>
          <a:p>
            <a:pPr lvl="1">
              <a:lnSpc>
                <a:spcPct val="90000"/>
              </a:lnSpc>
              <a:buFontTx/>
              <a:buNone/>
            </a:pPr>
            <a:r>
              <a:rPr lang="cs-CZ" sz="2000" i="1" smtClean="0"/>
              <a:t>Provoz vyžaduje stále další úpravy (vylepšení, adaptace na nové platformy), to platí pro informační systémy a kupodivu stále více pro vědecké systémy</a:t>
            </a:r>
          </a:p>
          <a:p>
            <a:pPr>
              <a:lnSpc>
                <a:spcPct val="90000"/>
              </a:lnSpc>
              <a:buFontTx/>
              <a:buNone/>
            </a:pPr>
            <a:r>
              <a:rPr lang="cs-CZ" sz="2400" b="1" smtClean="0"/>
              <a:t>Výzva. </a:t>
            </a:r>
            <a:r>
              <a:rPr lang="cs-CZ" sz="2400" smtClean="0"/>
              <a:t>Po čase se musí systém zahodit nebo přepsat, na to často stačí jen velké podniky</a:t>
            </a:r>
          </a:p>
          <a:p>
            <a:pPr lvl="1">
              <a:lnSpc>
                <a:spcPct val="90000"/>
              </a:lnSpc>
            </a:pPr>
            <a:r>
              <a:rPr lang="cs-CZ" sz="2000" smtClean="0"/>
              <a:t> pokud  systém lze někdy přepisovat po částech (inkrementálně), je to dostupné i menším podnikům</a:t>
            </a:r>
          </a:p>
          <a:p>
            <a:pPr lvl="1">
              <a:lnSpc>
                <a:spcPct val="90000"/>
              </a:lnSpc>
            </a:pPr>
            <a:r>
              <a:rPr lang="cs-CZ" sz="2200" smtClean="0"/>
              <a:t>pak ale musí mít SW vhodnou architekturu, dnes obvykle servisní</a:t>
            </a:r>
          </a:p>
        </p:txBody>
      </p:sp>
    </p:spTree>
    <p:extLst>
      <p:ext uri="{BB962C8B-B14F-4D97-AF65-F5344CB8AC3E}">
        <p14:creationId xmlns:p14="http://schemas.microsoft.com/office/powerpoint/2010/main" xmlns="" val="573256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p:spPr>
        <p:txBody>
          <a:bodyPr/>
          <a:lstStyle/>
          <a:p>
            <a:fld id="{492B640F-CEE6-471D-97A6-A7451B49610B}" type="slidenum">
              <a:rPr lang="cs-CZ" smtClean="0"/>
              <a:pPr/>
              <a:t>28</a:t>
            </a:fld>
            <a:endParaRPr lang="cs-CZ" smtClean="0"/>
          </a:p>
        </p:txBody>
      </p:sp>
      <p:sp>
        <p:nvSpPr>
          <p:cNvPr id="82947"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C9D9C81-1DAE-407E-972B-55D1F45FD0B2}" type="slidenum">
              <a:rPr lang="cs-CZ" sz="1400"/>
              <a:pPr algn="r"/>
              <a:t>28</a:t>
            </a:fld>
            <a:endParaRPr lang="cs-CZ" sz="1400"/>
          </a:p>
        </p:txBody>
      </p:sp>
      <p:sp>
        <p:nvSpPr>
          <p:cNvPr id="82948" name="Rectangle 2"/>
          <p:cNvSpPr>
            <a:spLocks noGrp="1" noChangeArrowheads="1"/>
          </p:cNvSpPr>
          <p:nvPr>
            <p:ph type="title" idx="4294967295"/>
          </p:nvPr>
        </p:nvSpPr>
        <p:spPr>
          <a:xfrm>
            <a:off x="165100" y="188913"/>
            <a:ext cx="8978900" cy="1143000"/>
          </a:xfrm>
        </p:spPr>
        <p:txBody>
          <a:bodyPr/>
          <a:lstStyle/>
          <a:p>
            <a:pPr eaLnBrk="1" hangingPunct="1"/>
            <a:r>
              <a:rPr lang="cs-CZ" dirty="0" smtClean="0"/>
              <a:t>Vanová křivka. I SW se opotřebí</a:t>
            </a:r>
            <a:br>
              <a:rPr lang="cs-CZ" dirty="0" smtClean="0"/>
            </a:br>
            <a:r>
              <a:rPr lang="cs-CZ" sz="3600" dirty="0" smtClean="0"/>
              <a:t>platí zvláště pro IS a </a:t>
            </a:r>
            <a:r>
              <a:rPr lang="cs-CZ" sz="3600" dirty="0" err="1" smtClean="0"/>
              <a:t>human</a:t>
            </a:r>
            <a:r>
              <a:rPr lang="cs-CZ" sz="3600" dirty="0" smtClean="0"/>
              <a:t> </a:t>
            </a:r>
            <a:r>
              <a:rPr lang="cs-CZ" sz="3600" dirty="0" err="1" smtClean="0"/>
              <a:t>oriented</a:t>
            </a:r>
            <a:r>
              <a:rPr lang="cs-CZ" sz="3600" dirty="0" smtClean="0"/>
              <a:t> SW</a:t>
            </a:r>
            <a:endParaRPr lang="cs-CZ" dirty="0" smtClean="0"/>
          </a:p>
        </p:txBody>
      </p:sp>
      <p:pic>
        <p:nvPicPr>
          <p:cNvPr id="82949" name="Picture 3"/>
          <p:cNvPicPr>
            <a:picLocks noGrp="1" noChangeAspect="1" noChangeArrowheads="1"/>
          </p:cNvPicPr>
          <p:nvPr>
            <p:ph idx="4294967295"/>
          </p:nvPr>
        </p:nvPicPr>
        <p:blipFill>
          <a:blip r:embed="rId2" cstate="print"/>
          <a:srcRect/>
          <a:stretch>
            <a:fillRect/>
          </a:stretch>
        </p:blipFill>
        <p:spPr>
          <a:xfrm>
            <a:off x="1258888" y="1628775"/>
            <a:ext cx="6480175" cy="4467225"/>
          </a:xfrm>
          <a:solidFill>
            <a:schemeClr val="tx1"/>
          </a:solidFill>
        </p:spPr>
      </p:pic>
      <p:sp>
        <p:nvSpPr>
          <p:cNvPr id="82950" name="Text Box 4"/>
          <p:cNvSpPr txBox="1">
            <a:spLocks noChangeArrowheads="1"/>
          </p:cNvSpPr>
          <p:nvPr/>
        </p:nvSpPr>
        <p:spPr bwMode="auto">
          <a:xfrm>
            <a:off x="2051050" y="4724400"/>
            <a:ext cx="1079500" cy="366713"/>
          </a:xfrm>
          <a:prstGeom prst="rect">
            <a:avLst/>
          </a:prstGeom>
          <a:noFill/>
          <a:ln w="9525">
            <a:noFill/>
            <a:miter lim="800000"/>
            <a:headEnd/>
            <a:tailEnd/>
          </a:ln>
        </p:spPr>
        <p:txBody>
          <a:bodyPr>
            <a:spAutoFit/>
          </a:bodyPr>
          <a:lstStyle/>
          <a:p>
            <a:pPr>
              <a:spcBef>
                <a:spcPct val="50000"/>
              </a:spcBef>
            </a:pPr>
            <a:r>
              <a:rPr lang="cs-CZ"/>
              <a:t>Záběh</a:t>
            </a:r>
          </a:p>
        </p:txBody>
      </p:sp>
      <p:sp>
        <p:nvSpPr>
          <p:cNvPr id="82951" name="Text Box 5"/>
          <p:cNvSpPr txBox="1">
            <a:spLocks noChangeArrowheads="1"/>
          </p:cNvSpPr>
          <p:nvPr/>
        </p:nvSpPr>
        <p:spPr bwMode="auto">
          <a:xfrm>
            <a:off x="5940425" y="4724400"/>
            <a:ext cx="1439863" cy="366713"/>
          </a:xfrm>
          <a:prstGeom prst="rect">
            <a:avLst/>
          </a:prstGeom>
          <a:noFill/>
          <a:ln w="9525">
            <a:noFill/>
            <a:miter lim="800000"/>
            <a:headEnd/>
            <a:tailEnd/>
          </a:ln>
        </p:spPr>
        <p:txBody>
          <a:bodyPr>
            <a:spAutoFit/>
          </a:bodyPr>
          <a:lstStyle/>
          <a:p>
            <a:pPr>
              <a:spcBef>
                <a:spcPct val="50000"/>
              </a:spcBef>
            </a:pPr>
            <a:r>
              <a:rPr lang="cs-CZ"/>
              <a:t>Opotřebeno</a:t>
            </a:r>
          </a:p>
        </p:txBody>
      </p:sp>
      <p:sp>
        <p:nvSpPr>
          <p:cNvPr id="82952" name="Flowchart: Connector 8"/>
          <p:cNvSpPr>
            <a:spLocks noChangeArrowheads="1"/>
          </p:cNvSpPr>
          <p:nvPr/>
        </p:nvSpPr>
        <p:spPr bwMode="auto">
          <a:xfrm>
            <a:off x="4140200" y="3141663"/>
            <a:ext cx="385763" cy="357187"/>
          </a:xfrm>
          <a:prstGeom prst="flowChartConnector">
            <a:avLst/>
          </a:prstGeom>
          <a:no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3" name="Flowchart: Connector 9"/>
          <p:cNvSpPr>
            <a:spLocks noChangeArrowheads="1"/>
          </p:cNvSpPr>
          <p:nvPr/>
        </p:nvSpPr>
        <p:spPr bwMode="auto">
          <a:xfrm>
            <a:off x="2500313" y="3929063"/>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4" name="Flowchart: Connector 10"/>
          <p:cNvSpPr>
            <a:spLocks noChangeArrowheads="1"/>
          </p:cNvSpPr>
          <p:nvPr/>
        </p:nvSpPr>
        <p:spPr bwMode="auto">
          <a:xfrm>
            <a:off x="2000250" y="3286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5" name="Flowchart: Connector 11"/>
          <p:cNvSpPr>
            <a:spLocks noChangeArrowheads="1"/>
          </p:cNvSpPr>
          <p:nvPr/>
        </p:nvSpPr>
        <p:spPr bwMode="auto">
          <a:xfrm>
            <a:off x="3000375" y="428625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6" name="Flowchart: Connector 12"/>
          <p:cNvSpPr>
            <a:spLocks noChangeArrowheads="1"/>
          </p:cNvSpPr>
          <p:nvPr/>
        </p:nvSpPr>
        <p:spPr bwMode="auto">
          <a:xfrm>
            <a:off x="2043113" y="400050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7" name="Flowchart: Connector 13"/>
          <p:cNvSpPr>
            <a:spLocks noChangeArrowheads="1"/>
          </p:cNvSpPr>
          <p:nvPr/>
        </p:nvSpPr>
        <p:spPr bwMode="auto">
          <a:xfrm>
            <a:off x="3357563" y="46434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8" name="Flowchart: Connector 14"/>
          <p:cNvSpPr>
            <a:spLocks noChangeArrowheads="1"/>
          </p:cNvSpPr>
          <p:nvPr/>
        </p:nvSpPr>
        <p:spPr bwMode="auto">
          <a:xfrm>
            <a:off x="3571875"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9" name="Flowchart: Connector 15"/>
          <p:cNvSpPr>
            <a:spLocks noChangeArrowheads="1"/>
          </p:cNvSpPr>
          <p:nvPr/>
        </p:nvSpPr>
        <p:spPr bwMode="auto">
          <a:xfrm>
            <a:off x="4286250" y="46434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0" name="Flowchart: Connector 16"/>
          <p:cNvSpPr>
            <a:spLocks noChangeArrowheads="1"/>
          </p:cNvSpPr>
          <p:nvPr/>
        </p:nvSpPr>
        <p:spPr bwMode="auto">
          <a:xfrm>
            <a:off x="3929063" y="4429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1" name="Flowchart: Connector 17"/>
          <p:cNvSpPr>
            <a:spLocks noChangeArrowheads="1"/>
          </p:cNvSpPr>
          <p:nvPr/>
        </p:nvSpPr>
        <p:spPr bwMode="auto">
          <a:xfrm>
            <a:off x="4500563"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2" name="Flowchart: Connector 18"/>
          <p:cNvSpPr>
            <a:spLocks noChangeArrowheads="1"/>
          </p:cNvSpPr>
          <p:nvPr/>
        </p:nvSpPr>
        <p:spPr bwMode="auto">
          <a:xfrm>
            <a:off x="4786313"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3" name="Flowchart: Connector 19"/>
          <p:cNvSpPr>
            <a:spLocks noChangeArrowheads="1"/>
          </p:cNvSpPr>
          <p:nvPr/>
        </p:nvSpPr>
        <p:spPr bwMode="auto">
          <a:xfrm>
            <a:off x="5143500" y="4429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4" name="Flowchart: Connector 20"/>
          <p:cNvSpPr>
            <a:spLocks noChangeArrowheads="1"/>
          </p:cNvSpPr>
          <p:nvPr/>
        </p:nvSpPr>
        <p:spPr bwMode="auto">
          <a:xfrm>
            <a:off x="4929188" y="46434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5" name="Flowchart: Connector 21"/>
          <p:cNvSpPr>
            <a:spLocks noChangeArrowheads="1"/>
          </p:cNvSpPr>
          <p:nvPr/>
        </p:nvSpPr>
        <p:spPr bwMode="auto">
          <a:xfrm>
            <a:off x="5643563" y="457200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6" name="Flowchart: Connector 22"/>
          <p:cNvSpPr>
            <a:spLocks noChangeArrowheads="1"/>
          </p:cNvSpPr>
          <p:nvPr/>
        </p:nvSpPr>
        <p:spPr bwMode="auto">
          <a:xfrm>
            <a:off x="6072188" y="4429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7" name="Flowchart: Connector 23"/>
          <p:cNvSpPr>
            <a:spLocks noChangeArrowheads="1"/>
          </p:cNvSpPr>
          <p:nvPr/>
        </p:nvSpPr>
        <p:spPr bwMode="auto">
          <a:xfrm>
            <a:off x="6143625" y="400050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8" name="Flowchart: Connector 24"/>
          <p:cNvSpPr>
            <a:spLocks noChangeArrowheads="1"/>
          </p:cNvSpPr>
          <p:nvPr/>
        </p:nvSpPr>
        <p:spPr bwMode="auto">
          <a:xfrm>
            <a:off x="5357813"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9" name="Flowchart: Connector 25"/>
          <p:cNvSpPr>
            <a:spLocks noChangeArrowheads="1"/>
          </p:cNvSpPr>
          <p:nvPr/>
        </p:nvSpPr>
        <p:spPr bwMode="auto">
          <a:xfrm>
            <a:off x="6572250" y="40719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70" name="Text Box 6"/>
          <p:cNvSpPr txBox="1">
            <a:spLocks noChangeArrowheads="1"/>
          </p:cNvSpPr>
          <p:nvPr/>
        </p:nvSpPr>
        <p:spPr bwMode="auto">
          <a:xfrm>
            <a:off x="3048000" y="4800600"/>
            <a:ext cx="2819400" cy="312738"/>
          </a:xfrm>
          <a:prstGeom prst="rect">
            <a:avLst/>
          </a:prstGeom>
          <a:noFill/>
          <a:ln w="9525">
            <a:noFill/>
            <a:miter lim="800000"/>
            <a:headEnd/>
            <a:tailEnd/>
          </a:ln>
        </p:spPr>
        <p:txBody>
          <a:bodyPr>
            <a:spAutoFit/>
          </a:bodyPr>
          <a:lstStyle/>
          <a:p>
            <a:pPr>
              <a:lnSpc>
                <a:spcPct val="90000"/>
              </a:lnSpc>
              <a:spcBef>
                <a:spcPct val="50000"/>
              </a:spcBef>
            </a:pPr>
            <a:r>
              <a:rPr lang="cs-CZ" sz="1600" i="1"/>
              <a:t>     Stálá úroveň selhání</a:t>
            </a:r>
          </a:p>
        </p:txBody>
      </p:sp>
      <p:sp>
        <p:nvSpPr>
          <p:cNvPr id="82971" name="Line 28"/>
          <p:cNvSpPr>
            <a:spLocks noChangeShapeType="1"/>
          </p:cNvSpPr>
          <p:nvPr/>
        </p:nvSpPr>
        <p:spPr bwMode="auto">
          <a:xfrm>
            <a:off x="3059113" y="4437063"/>
            <a:ext cx="288925" cy="287337"/>
          </a:xfrm>
          <a:prstGeom prst="line">
            <a:avLst/>
          </a:prstGeom>
          <a:noFill/>
          <a:ln w="9525">
            <a:solidFill>
              <a:schemeClr val="tx1"/>
            </a:solidFill>
            <a:round/>
            <a:headEnd/>
            <a:tailEnd/>
          </a:ln>
        </p:spPr>
        <p:txBody>
          <a:bodyPr/>
          <a:lstStyle/>
          <a:p>
            <a:endParaRPr lang="cs-CZ"/>
          </a:p>
        </p:txBody>
      </p:sp>
      <p:sp>
        <p:nvSpPr>
          <p:cNvPr id="82972" name="Line 29"/>
          <p:cNvSpPr>
            <a:spLocks noChangeShapeType="1"/>
          </p:cNvSpPr>
          <p:nvPr/>
        </p:nvSpPr>
        <p:spPr bwMode="auto">
          <a:xfrm flipV="1">
            <a:off x="3419475" y="4508500"/>
            <a:ext cx="215900" cy="215900"/>
          </a:xfrm>
          <a:prstGeom prst="line">
            <a:avLst/>
          </a:prstGeom>
          <a:noFill/>
          <a:ln w="9525">
            <a:solidFill>
              <a:schemeClr val="tx1"/>
            </a:solidFill>
            <a:round/>
            <a:headEnd/>
            <a:tailEnd/>
          </a:ln>
        </p:spPr>
        <p:txBody>
          <a:bodyPr/>
          <a:lstStyle/>
          <a:p>
            <a:endParaRPr lang="cs-CZ"/>
          </a:p>
        </p:txBody>
      </p:sp>
      <p:sp>
        <p:nvSpPr>
          <p:cNvPr id="82973" name="Line 30"/>
          <p:cNvSpPr>
            <a:spLocks noChangeShapeType="1"/>
          </p:cNvSpPr>
          <p:nvPr/>
        </p:nvSpPr>
        <p:spPr bwMode="auto">
          <a:xfrm>
            <a:off x="3635375" y="4508500"/>
            <a:ext cx="360363" cy="0"/>
          </a:xfrm>
          <a:prstGeom prst="line">
            <a:avLst/>
          </a:prstGeom>
          <a:noFill/>
          <a:ln w="9525">
            <a:solidFill>
              <a:schemeClr val="tx1"/>
            </a:solidFill>
            <a:round/>
            <a:headEnd/>
            <a:tailEnd/>
          </a:ln>
        </p:spPr>
        <p:txBody>
          <a:bodyPr/>
          <a:lstStyle/>
          <a:p>
            <a:endParaRPr lang="cs-CZ"/>
          </a:p>
        </p:txBody>
      </p:sp>
      <p:sp>
        <p:nvSpPr>
          <p:cNvPr id="82974" name="Line 31"/>
          <p:cNvSpPr>
            <a:spLocks noChangeShapeType="1"/>
          </p:cNvSpPr>
          <p:nvPr/>
        </p:nvSpPr>
        <p:spPr bwMode="auto">
          <a:xfrm>
            <a:off x="3995738" y="4508500"/>
            <a:ext cx="360362" cy="215900"/>
          </a:xfrm>
          <a:prstGeom prst="line">
            <a:avLst/>
          </a:prstGeom>
          <a:noFill/>
          <a:ln w="9525">
            <a:solidFill>
              <a:schemeClr val="tx1"/>
            </a:solidFill>
            <a:round/>
            <a:headEnd/>
            <a:tailEnd/>
          </a:ln>
        </p:spPr>
        <p:txBody>
          <a:bodyPr/>
          <a:lstStyle/>
          <a:p>
            <a:endParaRPr lang="cs-CZ"/>
          </a:p>
        </p:txBody>
      </p:sp>
      <p:sp>
        <p:nvSpPr>
          <p:cNvPr id="82975" name="Line 32"/>
          <p:cNvSpPr>
            <a:spLocks noChangeShapeType="1"/>
          </p:cNvSpPr>
          <p:nvPr/>
        </p:nvSpPr>
        <p:spPr bwMode="auto">
          <a:xfrm flipV="1">
            <a:off x="4356100" y="4508500"/>
            <a:ext cx="215900" cy="215900"/>
          </a:xfrm>
          <a:prstGeom prst="line">
            <a:avLst/>
          </a:prstGeom>
          <a:noFill/>
          <a:ln w="9525">
            <a:solidFill>
              <a:schemeClr val="tx1"/>
            </a:solidFill>
            <a:round/>
            <a:headEnd/>
            <a:tailEnd/>
          </a:ln>
        </p:spPr>
        <p:txBody>
          <a:bodyPr/>
          <a:lstStyle/>
          <a:p>
            <a:endParaRPr lang="cs-CZ"/>
          </a:p>
        </p:txBody>
      </p:sp>
      <p:sp>
        <p:nvSpPr>
          <p:cNvPr id="82976" name="Line 33"/>
          <p:cNvSpPr>
            <a:spLocks noChangeShapeType="1"/>
          </p:cNvSpPr>
          <p:nvPr/>
        </p:nvSpPr>
        <p:spPr bwMode="auto">
          <a:xfrm flipV="1">
            <a:off x="4572000" y="4437063"/>
            <a:ext cx="287338" cy="71437"/>
          </a:xfrm>
          <a:prstGeom prst="line">
            <a:avLst/>
          </a:prstGeom>
          <a:noFill/>
          <a:ln w="9525">
            <a:solidFill>
              <a:schemeClr val="tx1"/>
            </a:solidFill>
            <a:round/>
            <a:headEnd/>
            <a:tailEnd/>
          </a:ln>
        </p:spPr>
        <p:txBody>
          <a:bodyPr/>
          <a:lstStyle/>
          <a:p>
            <a:endParaRPr lang="cs-CZ"/>
          </a:p>
        </p:txBody>
      </p:sp>
      <p:sp>
        <p:nvSpPr>
          <p:cNvPr id="82977" name="Line 34"/>
          <p:cNvSpPr>
            <a:spLocks noChangeShapeType="1"/>
          </p:cNvSpPr>
          <p:nvPr/>
        </p:nvSpPr>
        <p:spPr bwMode="auto">
          <a:xfrm>
            <a:off x="4859338" y="4437063"/>
            <a:ext cx="144462" cy="287337"/>
          </a:xfrm>
          <a:prstGeom prst="line">
            <a:avLst/>
          </a:prstGeom>
          <a:noFill/>
          <a:ln w="9525">
            <a:solidFill>
              <a:schemeClr val="tx1"/>
            </a:solidFill>
            <a:round/>
            <a:headEnd/>
            <a:tailEnd/>
          </a:ln>
        </p:spPr>
        <p:txBody>
          <a:bodyPr/>
          <a:lstStyle/>
          <a:p>
            <a:endParaRPr lang="cs-CZ"/>
          </a:p>
        </p:txBody>
      </p:sp>
      <p:sp>
        <p:nvSpPr>
          <p:cNvPr id="82978" name="Line 35"/>
          <p:cNvSpPr>
            <a:spLocks noChangeShapeType="1"/>
          </p:cNvSpPr>
          <p:nvPr/>
        </p:nvSpPr>
        <p:spPr bwMode="auto">
          <a:xfrm flipV="1">
            <a:off x="5003800" y="4508500"/>
            <a:ext cx="215900" cy="215900"/>
          </a:xfrm>
          <a:prstGeom prst="line">
            <a:avLst/>
          </a:prstGeom>
          <a:noFill/>
          <a:ln w="9525">
            <a:solidFill>
              <a:schemeClr val="tx1"/>
            </a:solidFill>
            <a:round/>
            <a:headEnd/>
            <a:tailEnd/>
          </a:ln>
        </p:spPr>
        <p:txBody>
          <a:bodyPr/>
          <a:lstStyle/>
          <a:p>
            <a:endParaRPr lang="cs-CZ"/>
          </a:p>
        </p:txBody>
      </p:sp>
      <p:sp>
        <p:nvSpPr>
          <p:cNvPr id="82979" name="Line 36"/>
          <p:cNvSpPr>
            <a:spLocks noChangeShapeType="1"/>
          </p:cNvSpPr>
          <p:nvPr/>
        </p:nvSpPr>
        <p:spPr bwMode="auto">
          <a:xfrm flipV="1">
            <a:off x="5219700" y="4437063"/>
            <a:ext cx="215900" cy="71437"/>
          </a:xfrm>
          <a:prstGeom prst="line">
            <a:avLst/>
          </a:prstGeom>
          <a:noFill/>
          <a:ln w="9525">
            <a:solidFill>
              <a:schemeClr val="tx1"/>
            </a:solidFill>
            <a:round/>
            <a:headEnd/>
            <a:tailEnd/>
          </a:ln>
        </p:spPr>
        <p:txBody>
          <a:bodyPr/>
          <a:lstStyle/>
          <a:p>
            <a:endParaRPr lang="cs-CZ"/>
          </a:p>
        </p:txBody>
      </p:sp>
      <p:sp>
        <p:nvSpPr>
          <p:cNvPr id="82980" name="Line 37"/>
          <p:cNvSpPr>
            <a:spLocks noChangeShapeType="1"/>
          </p:cNvSpPr>
          <p:nvPr/>
        </p:nvSpPr>
        <p:spPr bwMode="auto">
          <a:xfrm>
            <a:off x="5435600" y="4437063"/>
            <a:ext cx="288925" cy="215900"/>
          </a:xfrm>
          <a:prstGeom prst="line">
            <a:avLst/>
          </a:prstGeom>
          <a:noFill/>
          <a:ln w="9525">
            <a:solidFill>
              <a:schemeClr val="tx1"/>
            </a:solidFill>
            <a:round/>
            <a:headEnd/>
            <a:tailEnd/>
          </a:ln>
        </p:spPr>
        <p:txBody>
          <a:bodyPr/>
          <a:lstStyle/>
          <a:p>
            <a:endParaRPr lang="cs-CZ"/>
          </a:p>
        </p:txBody>
      </p:sp>
      <p:sp>
        <p:nvSpPr>
          <p:cNvPr id="82981" name="Line 38"/>
          <p:cNvSpPr>
            <a:spLocks noChangeShapeType="1"/>
          </p:cNvSpPr>
          <p:nvPr/>
        </p:nvSpPr>
        <p:spPr bwMode="auto">
          <a:xfrm flipV="1">
            <a:off x="5724525" y="4508500"/>
            <a:ext cx="360363" cy="144463"/>
          </a:xfrm>
          <a:prstGeom prst="line">
            <a:avLst/>
          </a:prstGeom>
          <a:noFill/>
          <a:ln w="9525">
            <a:solidFill>
              <a:schemeClr val="tx1"/>
            </a:solidFill>
            <a:round/>
            <a:headEnd/>
            <a:tailEnd/>
          </a:ln>
        </p:spPr>
        <p:txBody>
          <a:bodyPr/>
          <a:lstStyle/>
          <a:p>
            <a:endParaRPr lang="cs-CZ"/>
          </a:p>
        </p:txBody>
      </p:sp>
      <p:sp>
        <p:nvSpPr>
          <p:cNvPr id="82982" name="Line 39"/>
          <p:cNvSpPr>
            <a:spLocks noChangeShapeType="1"/>
          </p:cNvSpPr>
          <p:nvPr/>
        </p:nvSpPr>
        <p:spPr bwMode="auto">
          <a:xfrm flipV="1">
            <a:off x="6156325" y="4076700"/>
            <a:ext cx="71438" cy="431800"/>
          </a:xfrm>
          <a:prstGeom prst="line">
            <a:avLst/>
          </a:prstGeom>
          <a:noFill/>
          <a:ln w="9525">
            <a:solidFill>
              <a:schemeClr val="tx1"/>
            </a:solidFill>
            <a:round/>
            <a:headEnd/>
            <a:tailEnd/>
          </a:ln>
        </p:spPr>
        <p:txBody>
          <a:bodyPr/>
          <a:lstStyle/>
          <a:p>
            <a:endParaRPr lang="cs-CZ"/>
          </a:p>
        </p:txBody>
      </p:sp>
      <p:sp>
        <p:nvSpPr>
          <p:cNvPr id="82983" name="Line 40"/>
          <p:cNvSpPr>
            <a:spLocks noChangeShapeType="1"/>
          </p:cNvSpPr>
          <p:nvPr/>
        </p:nvSpPr>
        <p:spPr bwMode="auto">
          <a:xfrm>
            <a:off x="6227763" y="4076700"/>
            <a:ext cx="431800" cy="73025"/>
          </a:xfrm>
          <a:prstGeom prst="line">
            <a:avLst/>
          </a:prstGeom>
          <a:noFill/>
          <a:ln w="9525">
            <a:solidFill>
              <a:schemeClr val="tx1"/>
            </a:solidFill>
            <a:round/>
            <a:headEnd/>
            <a:tailEnd/>
          </a:ln>
        </p:spPr>
        <p:txBody>
          <a:bodyPr/>
          <a:lstStyle/>
          <a:p>
            <a:endParaRPr lang="cs-CZ"/>
          </a:p>
        </p:txBody>
      </p:sp>
      <p:sp>
        <p:nvSpPr>
          <p:cNvPr id="82984" name="Line 41"/>
          <p:cNvSpPr>
            <a:spLocks noChangeShapeType="1"/>
          </p:cNvSpPr>
          <p:nvPr/>
        </p:nvSpPr>
        <p:spPr bwMode="auto">
          <a:xfrm>
            <a:off x="2555875" y="4005263"/>
            <a:ext cx="503238" cy="360362"/>
          </a:xfrm>
          <a:prstGeom prst="line">
            <a:avLst/>
          </a:prstGeom>
          <a:noFill/>
          <a:ln w="9525">
            <a:solidFill>
              <a:schemeClr val="tx1"/>
            </a:solidFill>
            <a:round/>
            <a:headEnd/>
            <a:tailEnd/>
          </a:ln>
        </p:spPr>
        <p:txBody>
          <a:bodyPr/>
          <a:lstStyle/>
          <a:p>
            <a:endParaRPr lang="cs-CZ"/>
          </a:p>
        </p:txBody>
      </p:sp>
      <p:sp>
        <p:nvSpPr>
          <p:cNvPr id="82985" name="Line 42"/>
          <p:cNvSpPr>
            <a:spLocks noChangeShapeType="1"/>
          </p:cNvSpPr>
          <p:nvPr/>
        </p:nvSpPr>
        <p:spPr bwMode="auto">
          <a:xfrm flipV="1">
            <a:off x="2124075" y="4005263"/>
            <a:ext cx="431800" cy="71437"/>
          </a:xfrm>
          <a:prstGeom prst="line">
            <a:avLst/>
          </a:prstGeom>
          <a:noFill/>
          <a:ln w="9525">
            <a:solidFill>
              <a:schemeClr val="tx1"/>
            </a:solidFill>
            <a:round/>
            <a:headEnd/>
            <a:tailEnd/>
          </a:ln>
        </p:spPr>
        <p:txBody>
          <a:bodyPr/>
          <a:lstStyle/>
          <a:p>
            <a:endParaRPr lang="cs-CZ"/>
          </a:p>
        </p:txBody>
      </p:sp>
      <p:sp>
        <p:nvSpPr>
          <p:cNvPr id="82986" name="Line 43"/>
          <p:cNvSpPr>
            <a:spLocks noChangeShapeType="1"/>
          </p:cNvSpPr>
          <p:nvPr/>
        </p:nvSpPr>
        <p:spPr bwMode="auto">
          <a:xfrm>
            <a:off x="2051050" y="3429000"/>
            <a:ext cx="73025" cy="576263"/>
          </a:xfrm>
          <a:prstGeom prst="line">
            <a:avLst/>
          </a:prstGeom>
          <a:noFill/>
          <a:ln w="9525">
            <a:solidFill>
              <a:schemeClr val="tx1"/>
            </a:solidFill>
            <a:round/>
            <a:headEnd/>
            <a:tailEnd/>
          </a:ln>
        </p:spPr>
        <p:txBody>
          <a:bodyPr/>
          <a:lstStyle/>
          <a:p>
            <a:endParaRPr lang="cs-CZ"/>
          </a:p>
        </p:txBody>
      </p:sp>
    </p:spTree>
    <p:extLst>
      <p:ext uri="{BB962C8B-B14F-4D97-AF65-F5344CB8AC3E}">
        <p14:creationId xmlns:p14="http://schemas.microsoft.com/office/powerpoint/2010/main" xmlns="" val="1629123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systémy</a:t>
            </a:r>
            <a:endParaRPr lang="en-US" dirty="0"/>
          </a:p>
        </p:txBody>
      </p:sp>
      <p:sp>
        <p:nvSpPr>
          <p:cNvPr id="3" name="Zástupný symbol pro obsah 2"/>
          <p:cNvSpPr>
            <a:spLocks noGrp="1"/>
          </p:cNvSpPr>
          <p:nvPr>
            <p:ph idx="1"/>
          </p:nvPr>
        </p:nvSpPr>
        <p:spPr>
          <a:xfrm>
            <a:off x="457200" y="2046083"/>
            <a:ext cx="8686800" cy="4080080"/>
          </a:xfrm>
        </p:spPr>
        <p:txBody>
          <a:bodyPr>
            <a:normAutofit fontScale="92500" lnSpcReduction="10000"/>
          </a:bodyPr>
          <a:lstStyle/>
          <a:p>
            <a:r>
              <a:rPr lang="cs-CZ" dirty="0"/>
              <a:t>J</a:t>
            </a:r>
            <a:r>
              <a:rPr lang="cs-CZ" dirty="0" smtClean="0"/>
              <a:t>sou </a:t>
            </a:r>
            <a:r>
              <a:rPr lang="cs-CZ" dirty="0"/>
              <a:t>klíčovým prvkem ITC a motorem vzniku </a:t>
            </a:r>
            <a:r>
              <a:rPr lang="cs-CZ" dirty="0" smtClean="0"/>
              <a:t>většiny nových </a:t>
            </a:r>
            <a:r>
              <a:rPr lang="cs-CZ" dirty="0"/>
              <a:t>SW paradigmat. </a:t>
            </a:r>
            <a:r>
              <a:rPr lang="cs-CZ" dirty="0" smtClean="0"/>
              <a:t>Stále </a:t>
            </a:r>
            <a:r>
              <a:rPr lang="cs-CZ" dirty="0"/>
              <a:t>více </a:t>
            </a:r>
            <a:r>
              <a:rPr lang="cs-CZ" dirty="0" smtClean="0"/>
              <a:t>podporují i propojují procesy </a:t>
            </a:r>
            <a:r>
              <a:rPr lang="cs-CZ" dirty="0"/>
              <a:t>reálného světa. </a:t>
            </a:r>
            <a:endParaRPr lang="cs-CZ" dirty="0" smtClean="0"/>
          </a:p>
          <a:p>
            <a:r>
              <a:rPr lang="cs-CZ" dirty="0" smtClean="0"/>
              <a:t>Roste </a:t>
            </a:r>
            <a:r>
              <a:rPr lang="cs-CZ" dirty="0"/>
              <a:t>potřeba snadného a flexibilního propojování existujících i nově vytvářených informačních systémů a SW komponent</a:t>
            </a:r>
            <a:r>
              <a:rPr lang="cs-CZ" dirty="0" smtClean="0"/>
              <a:t>.</a:t>
            </a:r>
          </a:p>
          <a:p>
            <a:r>
              <a:rPr lang="cs-CZ" dirty="0" smtClean="0"/>
              <a:t>Výsledné </a:t>
            </a:r>
            <a:r>
              <a:rPr lang="cs-CZ" dirty="0"/>
              <a:t>systémy jsou </a:t>
            </a:r>
            <a:r>
              <a:rPr lang="cs-CZ" b="1" dirty="0"/>
              <a:t>obrovské</a:t>
            </a:r>
            <a:r>
              <a:rPr lang="cs-CZ" dirty="0"/>
              <a:t> a stále </a:t>
            </a:r>
            <a:r>
              <a:rPr lang="cs-CZ" dirty="0" smtClean="0"/>
              <a:t>se mění. Proto </a:t>
            </a:r>
            <a:r>
              <a:rPr lang="cs-CZ" b="1" dirty="0" smtClean="0"/>
              <a:t>musí</a:t>
            </a:r>
            <a:r>
              <a:rPr lang="cs-CZ" dirty="0" smtClean="0"/>
              <a:t> být permanentně </a:t>
            </a:r>
            <a:r>
              <a:rPr lang="cs-CZ" b="1" dirty="0" smtClean="0"/>
              <a:t>zastaralé</a:t>
            </a:r>
            <a:r>
              <a:rPr lang="cs-CZ" dirty="0" smtClean="0"/>
              <a:t> jsou-li budovány jako </a:t>
            </a:r>
            <a:r>
              <a:rPr lang="cs-CZ" b="1" dirty="0" smtClean="0"/>
              <a:t>katedrály</a:t>
            </a:r>
            <a:r>
              <a:rPr lang="en-US" b="1" dirty="0" smtClean="0"/>
              <a:t> </a:t>
            </a:r>
            <a:r>
              <a:rPr lang="cs-CZ" dirty="0" smtClean="0"/>
              <a:t>.</a:t>
            </a:r>
            <a:endParaRPr lang="en-US" dirty="0"/>
          </a:p>
        </p:txBody>
      </p:sp>
    </p:spTree>
    <p:extLst>
      <p:ext uri="{BB962C8B-B14F-4D97-AF65-F5344CB8AC3E}">
        <p14:creationId xmlns:p14="http://schemas.microsoft.com/office/powerpoint/2010/main" xmlns="" val="26146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p>
            <a:fld id="{C43DE6D0-93C7-4ED8-8098-ADF5F2D301B8}" type="slidenum">
              <a:rPr lang="cs-CZ" smtClean="0"/>
              <a:pPr/>
              <a:t>3</a:t>
            </a:fld>
            <a:endParaRPr lang="cs-CZ" smtClean="0"/>
          </a:p>
        </p:txBody>
      </p:sp>
      <p:sp>
        <p:nvSpPr>
          <p:cNvPr id="36867" name="Nadpis 1"/>
          <p:cNvSpPr>
            <a:spLocks noGrp="1"/>
          </p:cNvSpPr>
          <p:nvPr>
            <p:ph type="title"/>
          </p:nvPr>
        </p:nvSpPr>
        <p:spPr/>
        <p:txBody>
          <a:bodyPr/>
          <a:lstStyle/>
          <a:p>
            <a:r>
              <a:rPr lang="cs-CZ" smtClean="0"/>
              <a:t>Zvláštnosti IT, hlavně IS</a:t>
            </a:r>
          </a:p>
        </p:txBody>
      </p:sp>
      <p:sp>
        <p:nvSpPr>
          <p:cNvPr id="36868" name="Zástupný symbol pro obsah 2"/>
          <p:cNvSpPr>
            <a:spLocks noGrp="1"/>
          </p:cNvSpPr>
          <p:nvPr>
            <p:ph idx="1"/>
          </p:nvPr>
        </p:nvSpPr>
        <p:spPr>
          <a:xfrm>
            <a:off x="323850" y="1196975"/>
            <a:ext cx="8569325" cy="5111750"/>
          </a:xfrm>
        </p:spPr>
        <p:txBody>
          <a:bodyPr/>
          <a:lstStyle/>
          <a:p>
            <a:r>
              <a:rPr lang="cs-CZ" sz="2400" dirty="0" smtClean="0"/>
              <a:t>Prudký vývoj</a:t>
            </a:r>
          </a:p>
          <a:p>
            <a:pPr lvl="1"/>
            <a:r>
              <a:rPr lang="cs-CZ" sz="2000" dirty="0" smtClean="0"/>
              <a:t>Za pět let pokrývají současné znalosti jen 50 </a:t>
            </a:r>
            <a:r>
              <a:rPr lang="cs-CZ" sz="2000" dirty="0" err="1" smtClean="0"/>
              <a:t>proc</a:t>
            </a:r>
            <a:r>
              <a:rPr lang="en-US" sz="2000" dirty="0" smtClean="0"/>
              <a:t>e</a:t>
            </a:r>
            <a:r>
              <a:rPr lang="cs-CZ" sz="2000" dirty="0" err="1" smtClean="0"/>
              <a:t>nt</a:t>
            </a:r>
            <a:r>
              <a:rPr lang="cs-CZ" sz="2000" dirty="0" smtClean="0"/>
              <a:t> potřebných znalostí </a:t>
            </a:r>
          </a:p>
          <a:p>
            <a:pPr lvl="2"/>
            <a:r>
              <a:rPr lang="cs-CZ" sz="1600" dirty="0" smtClean="0"/>
              <a:t>Naučit se získávat nové znalosti</a:t>
            </a:r>
          </a:p>
          <a:p>
            <a:pPr lvl="1"/>
            <a:r>
              <a:rPr lang="cs-CZ" sz="2000" dirty="0" err="1" smtClean="0"/>
              <a:t>Moorův</a:t>
            </a:r>
            <a:r>
              <a:rPr lang="cs-CZ" sz="2000" dirty="0" smtClean="0"/>
              <a:t> zákon (vzhledem k paralelizaci vlastně stále platí)</a:t>
            </a:r>
          </a:p>
          <a:p>
            <a:pPr lvl="2"/>
            <a:r>
              <a:rPr lang="cs-CZ" sz="1600" dirty="0" smtClean="0"/>
              <a:t>Zdesateronásobení výkonu (běžné sítě) procesorů za pět let</a:t>
            </a:r>
          </a:p>
          <a:p>
            <a:pPr lvl="2"/>
            <a:r>
              <a:rPr lang="cs-CZ" sz="1600" dirty="0" smtClean="0"/>
              <a:t>Za 50 let 10</a:t>
            </a:r>
            <a:r>
              <a:rPr lang="en-US" sz="1600" dirty="0" smtClean="0"/>
              <a:t>^10</a:t>
            </a:r>
            <a:r>
              <a:rPr lang="cs-CZ" sz="1600" dirty="0" smtClean="0"/>
              <a:t> zvýšení kapacit</a:t>
            </a:r>
            <a:r>
              <a:rPr lang="en-US" sz="1600" dirty="0" smtClean="0"/>
              <a:t>,  m</a:t>
            </a:r>
            <a:r>
              <a:rPr lang="cs-CZ" sz="1600" dirty="0" smtClean="0"/>
              <a:t>í</a:t>
            </a:r>
            <a:r>
              <a:rPr lang="en-US" sz="1600" dirty="0" err="1" smtClean="0"/>
              <a:t>sto</a:t>
            </a:r>
            <a:r>
              <a:rPr lang="en-US" sz="1600" dirty="0" smtClean="0"/>
              <a:t> 3</a:t>
            </a:r>
            <a:r>
              <a:rPr lang="cs-CZ" sz="1600" dirty="0" smtClean="0"/>
              <a:t>2</a:t>
            </a:r>
            <a:r>
              <a:rPr lang="en-US" sz="1600" dirty="0" smtClean="0"/>
              <a:t>0 let </a:t>
            </a:r>
            <a:r>
              <a:rPr lang="en-US" sz="1600" dirty="0" err="1" smtClean="0"/>
              <a:t>jedna</a:t>
            </a:r>
            <a:r>
              <a:rPr lang="en-US" sz="1600" dirty="0" smtClean="0"/>
              <a:t> </a:t>
            </a:r>
            <a:r>
              <a:rPr lang="en-US" sz="1600" dirty="0" err="1" smtClean="0"/>
              <a:t>sekunda</a:t>
            </a:r>
            <a:endParaRPr lang="en-US" sz="1600" dirty="0" smtClean="0"/>
          </a:p>
          <a:p>
            <a:pPr lvl="1"/>
            <a:r>
              <a:rPr lang="en-US" sz="2000" dirty="0" smtClean="0"/>
              <a:t>Nov</a:t>
            </a:r>
            <a:r>
              <a:rPr lang="cs-CZ" sz="2000" dirty="0" smtClean="0"/>
              <a:t>é možnosti a nové požadavky</a:t>
            </a:r>
          </a:p>
          <a:p>
            <a:pPr lvl="2"/>
            <a:r>
              <a:rPr lang="cs-CZ" sz="1600" dirty="0" smtClean="0"/>
              <a:t>Zábava, sociální sítě</a:t>
            </a:r>
          </a:p>
          <a:p>
            <a:pPr lvl="2"/>
            <a:r>
              <a:rPr lang="cs-CZ" sz="1600" dirty="0" smtClean="0"/>
              <a:t>Správa, vedení podniků, přístup k </a:t>
            </a:r>
            <a:r>
              <a:rPr lang="cs-CZ" sz="1600" dirty="0" err="1" smtClean="0"/>
              <a:t>informcím</a:t>
            </a:r>
            <a:endParaRPr lang="cs-CZ" sz="1600" dirty="0" smtClean="0"/>
          </a:p>
          <a:p>
            <a:pPr lvl="2"/>
            <a:r>
              <a:rPr lang="cs-CZ" sz="1600" dirty="0" smtClean="0"/>
              <a:t>Ochrana i hrozby </a:t>
            </a:r>
          </a:p>
          <a:p>
            <a:pPr lvl="1"/>
            <a:r>
              <a:rPr lang="cs-CZ" sz="2000" dirty="0" smtClean="0"/>
              <a:t>Každých deset let nové paradigma </a:t>
            </a:r>
          </a:p>
          <a:p>
            <a:pPr lvl="2"/>
            <a:r>
              <a:rPr lang="cs-CZ" sz="1600" dirty="0" smtClean="0"/>
              <a:t>, DFD, Objekty, Komponenty, SOA, otevřené systémy, REA</a:t>
            </a:r>
          </a:p>
          <a:p>
            <a:r>
              <a:rPr lang="cs-CZ" sz="2400" dirty="0" smtClean="0"/>
              <a:t>Manažerské aspekty jsou stabilní, manažeři hlavní hrozba</a:t>
            </a:r>
          </a:p>
          <a:p>
            <a:pPr lvl="1"/>
            <a:r>
              <a:rPr lang="cs-CZ" sz="2000" dirty="0" smtClean="0"/>
              <a:t>Procento krachujících projektů se dlouhodobě nad 25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IS často selhávají</a:t>
            </a:r>
            <a:endParaRPr lang="en-US" dirty="0"/>
          </a:p>
        </p:txBody>
      </p:sp>
      <p:sp>
        <p:nvSpPr>
          <p:cNvPr id="3" name="Zástupný symbol pro obsah 2"/>
          <p:cNvSpPr>
            <a:spLocks noGrp="1"/>
          </p:cNvSpPr>
          <p:nvPr>
            <p:ph idx="1"/>
          </p:nvPr>
        </p:nvSpPr>
        <p:spPr/>
        <p:txBody>
          <a:bodyPr>
            <a:noAutofit/>
          </a:bodyPr>
          <a:lstStyle/>
          <a:p>
            <a:r>
              <a:rPr lang="cs-CZ" sz="2400" dirty="0" smtClean="0"/>
              <a:t>Příklad 1: </a:t>
            </a:r>
            <a:r>
              <a:rPr lang="cs-CZ" sz="2400" b="1" dirty="0" smtClean="0"/>
              <a:t>Bakalář</a:t>
            </a:r>
            <a:r>
              <a:rPr lang="cs-CZ" sz="2400" dirty="0" smtClean="0"/>
              <a:t>, Aktualizovaná instalace malém podniku - gymplu</a:t>
            </a:r>
            <a:r>
              <a:rPr lang="cs-CZ" sz="2400" dirty="0"/>
              <a:t> </a:t>
            </a:r>
            <a:r>
              <a:rPr lang="cs-CZ" sz="2400" dirty="0" smtClean="0"/>
              <a:t>s následujícími důsledky pro uživatele</a:t>
            </a:r>
          </a:p>
          <a:p>
            <a:pPr lvl="1"/>
            <a:r>
              <a:rPr lang="cs-CZ" sz="2400" dirty="0" smtClean="0"/>
              <a:t>Nutnost naučit se jiné rozhraní</a:t>
            </a:r>
          </a:p>
          <a:p>
            <a:pPr lvl="1"/>
            <a:r>
              <a:rPr lang="cs-CZ" sz="2400" dirty="0" smtClean="0"/>
              <a:t>Po zvládnutí rozhraní se zjistí, že je systém líný</a:t>
            </a:r>
          </a:p>
          <a:p>
            <a:pPr lvl="1"/>
            <a:r>
              <a:rPr lang="cs-CZ" sz="2400" dirty="0" smtClean="0"/>
              <a:t>Když začnou dělat všichni, spadne. </a:t>
            </a:r>
          </a:p>
          <a:p>
            <a:r>
              <a:rPr lang="cs-CZ" sz="2400" dirty="0"/>
              <a:t>Příklad </a:t>
            </a:r>
            <a:r>
              <a:rPr lang="cs-CZ" sz="2400" dirty="0" smtClean="0"/>
              <a:t>2: </a:t>
            </a:r>
            <a:r>
              <a:rPr lang="cs-CZ" sz="2400" b="1" dirty="0"/>
              <a:t>Registry</a:t>
            </a:r>
            <a:r>
              <a:rPr lang="cs-CZ" sz="2400" dirty="0" smtClean="0"/>
              <a:t>: Výpadky, rozsah služby by neměl představovat skoro žádnou zátěž, ale každý ťuk se zapouzdří a cestuje na konec světa a zpátky. </a:t>
            </a:r>
          </a:p>
          <a:p>
            <a:r>
              <a:rPr lang="cs-CZ" sz="2400" dirty="0" smtClean="0"/>
              <a:t>Hypotéza: </a:t>
            </a:r>
            <a:r>
              <a:rPr lang="cs-CZ" sz="2400" b="1" dirty="0" smtClean="0"/>
              <a:t>Chybná architektura</a:t>
            </a:r>
          </a:p>
          <a:p>
            <a:r>
              <a:rPr lang="cs-CZ" sz="2400" dirty="0" smtClean="0"/>
              <a:t>Řešení: Tlustý klient jako služba s </a:t>
            </a:r>
            <a:r>
              <a:rPr lang="cs-CZ" sz="2400" b="1" dirty="0" smtClean="0"/>
              <a:t>dokumentově orientovaným rozhraním </a:t>
            </a:r>
            <a:r>
              <a:rPr lang="cs-CZ" sz="2400" dirty="0" smtClean="0"/>
              <a:t>na zbytek systému </a:t>
            </a:r>
            <a:endParaRPr lang="en-US" sz="2400" dirty="0"/>
          </a:p>
        </p:txBody>
      </p:sp>
    </p:spTree>
    <p:extLst>
      <p:ext uri="{BB962C8B-B14F-4D97-AF65-F5344CB8AC3E}">
        <p14:creationId xmlns:p14="http://schemas.microsoft.com/office/powerpoint/2010/main" xmlns="" val="141019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962576"/>
            <a:ext cx="8086635" cy="647700"/>
          </a:xfrm>
        </p:spPr>
        <p:txBody>
          <a:bodyPr/>
          <a:lstStyle/>
          <a:p>
            <a:r>
              <a:rPr lang="cs-CZ" dirty="0" smtClean="0"/>
              <a:t>Ekonomické a sociální aspekty</a:t>
            </a:r>
            <a:endParaRPr lang="en-US" dirty="0"/>
          </a:p>
        </p:txBody>
      </p:sp>
      <p:sp>
        <p:nvSpPr>
          <p:cNvPr id="3" name="Zástupný symbol pro obsah 2"/>
          <p:cNvSpPr>
            <a:spLocks noGrp="1"/>
          </p:cNvSpPr>
          <p:nvPr>
            <p:ph idx="1"/>
          </p:nvPr>
        </p:nvSpPr>
        <p:spPr>
          <a:xfrm>
            <a:off x="509589" y="1837852"/>
            <a:ext cx="8163631" cy="4410547"/>
          </a:xfrm>
        </p:spPr>
        <p:txBody>
          <a:bodyPr>
            <a:normAutofit fontScale="55000" lnSpcReduction="20000"/>
          </a:bodyPr>
          <a:lstStyle/>
          <a:p>
            <a:pPr>
              <a:lnSpc>
                <a:spcPct val="120000"/>
              </a:lnSpc>
            </a:pPr>
            <a:r>
              <a:rPr lang="cs-CZ" b="1" dirty="0" smtClean="0"/>
              <a:t>Nedodržování</a:t>
            </a:r>
            <a:r>
              <a:rPr lang="cs-CZ" dirty="0" smtClean="0"/>
              <a:t> termínů a nákladů </a:t>
            </a:r>
          </a:p>
          <a:p>
            <a:pPr lvl="1">
              <a:lnSpc>
                <a:spcPct val="120000"/>
              </a:lnSpc>
            </a:pPr>
            <a:r>
              <a:rPr lang="cs-CZ" dirty="0" smtClean="0"/>
              <a:t>Úspěšnost kolem 1/6, krach kolem 1/3 </a:t>
            </a:r>
            <a:r>
              <a:rPr lang="en-US" dirty="0" smtClean="0"/>
              <a:t> </a:t>
            </a:r>
            <a:r>
              <a:rPr lang="en-US" dirty="0" err="1" smtClean="0"/>
              <a:t>projekt</a:t>
            </a:r>
            <a:r>
              <a:rPr lang="cs-CZ" dirty="0" smtClean="0"/>
              <a:t>ů</a:t>
            </a:r>
          </a:p>
          <a:p>
            <a:pPr>
              <a:lnSpc>
                <a:spcPct val="120000"/>
              </a:lnSpc>
            </a:pPr>
            <a:r>
              <a:rPr lang="cs-CZ" b="1" dirty="0" smtClean="0"/>
              <a:t>Závislost</a:t>
            </a:r>
            <a:r>
              <a:rPr lang="cs-CZ" dirty="0" smtClean="0"/>
              <a:t> na dodavateli (</a:t>
            </a:r>
            <a:r>
              <a:rPr lang="cs-CZ" dirty="0" err="1" smtClean="0"/>
              <a:t>antipattern</a:t>
            </a:r>
            <a:r>
              <a:rPr lang="cs-CZ" dirty="0" smtClean="0"/>
              <a:t> </a:t>
            </a:r>
            <a:r>
              <a:rPr lang="cs-CZ" dirty="0" err="1" smtClean="0"/>
              <a:t>vendor</a:t>
            </a:r>
            <a:r>
              <a:rPr lang="cs-CZ" dirty="0" smtClean="0"/>
              <a:t> </a:t>
            </a:r>
            <a:r>
              <a:rPr lang="cs-CZ" dirty="0" err="1" smtClean="0"/>
              <a:t>lock</a:t>
            </a:r>
            <a:r>
              <a:rPr lang="cs-CZ" dirty="0" smtClean="0"/>
              <a:t> in)</a:t>
            </a:r>
          </a:p>
          <a:p>
            <a:pPr>
              <a:lnSpc>
                <a:spcPct val="120000"/>
              </a:lnSpc>
            </a:pPr>
            <a:r>
              <a:rPr lang="cs-CZ" b="1" dirty="0" smtClean="0"/>
              <a:t>Předražená</a:t>
            </a:r>
            <a:r>
              <a:rPr lang="cs-CZ" dirty="0" smtClean="0"/>
              <a:t> údržba a obtížný provoz</a:t>
            </a:r>
          </a:p>
          <a:p>
            <a:pPr lvl="1">
              <a:lnSpc>
                <a:spcPct val="120000"/>
              </a:lnSpc>
            </a:pPr>
            <a:r>
              <a:rPr lang="cs-CZ" dirty="0" smtClean="0"/>
              <a:t>Mýtný systém </a:t>
            </a:r>
          </a:p>
          <a:p>
            <a:pPr lvl="1">
              <a:lnSpc>
                <a:spcPct val="120000"/>
              </a:lnSpc>
            </a:pPr>
            <a:r>
              <a:rPr lang="cs-CZ" dirty="0" smtClean="0"/>
              <a:t>Projekt </a:t>
            </a:r>
            <a:r>
              <a:rPr lang="cs-CZ" dirty="0" err="1" smtClean="0"/>
              <a:t>Opencard</a:t>
            </a:r>
            <a:r>
              <a:rPr lang="cs-CZ" dirty="0" smtClean="0"/>
              <a:t> (daly se snížit náklady na přepsání téměř stokrát)</a:t>
            </a:r>
          </a:p>
          <a:p>
            <a:pPr>
              <a:lnSpc>
                <a:spcPct val="120000"/>
              </a:lnSpc>
            </a:pPr>
            <a:r>
              <a:rPr lang="cs-CZ" dirty="0" smtClean="0"/>
              <a:t>Permanentní </a:t>
            </a:r>
            <a:r>
              <a:rPr lang="cs-CZ" b="1" dirty="0" smtClean="0"/>
              <a:t>zastaralost</a:t>
            </a:r>
          </a:p>
          <a:p>
            <a:pPr>
              <a:lnSpc>
                <a:spcPct val="120000"/>
              </a:lnSpc>
            </a:pPr>
            <a:r>
              <a:rPr lang="cs-CZ" b="1" dirty="0"/>
              <a:t>Lidé</a:t>
            </a:r>
            <a:r>
              <a:rPr lang="cs-CZ" dirty="0"/>
              <a:t> jsou </a:t>
            </a:r>
            <a:r>
              <a:rPr lang="cs-CZ" dirty="0" smtClean="0"/>
              <a:t>de facto součástí systému, </a:t>
            </a:r>
            <a:r>
              <a:rPr lang="cs-CZ" dirty="0"/>
              <a:t>význam této </a:t>
            </a:r>
            <a:r>
              <a:rPr lang="cs-CZ" dirty="0" smtClean="0"/>
              <a:t>skutečnosti </a:t>
            </a:r>
            <a:r>
              <a:rPr lang="cs-CZ" dirty="0"/>
              <a:t>roste (UI</a:t>
            </a:r>
            <a:r>
              <a:rPr lang="cs-CZ" dirty="0" smtClean="0"/>
              <a:t>), musí se více zohledňovat než dříve   </a:t>
            </a:r>
          </a:p>
          <a:p>
            <a:pPr>
              <a:lnSpc>
                <a:spcPct val="120000"/>
              </a:lnSpc>
            </a:pPr>
            <a:r>
              <a:rPr lang="cs-CZ" dirty="0" smtClean="0"/>
              <a:t>Potřeba agilní spolupráce a </a:t>
            </a:r>
            <a:r>
              <a:rPr lang="cs-CZ" b="1" dirty="0" smtClean="0"/>
              <a:t>integrace</a:t>
            </a:r>
            <a:r>
              <a:rPr lang="cs-CZ" dirty="0" smtClean="0"/>
              <a:t> informačními systémy obchodních partnerů, často formou </a:t>
            </a:r>
            <a:r>
              <a:rPr lang="cs-CZ" dirty="0" err="1" smtClean="0"/>
              <a:t>sourcingu</a:t>
            </a:r>
            <a:endParaRPr lang="cs-CZ" dirty="0" smtClean="0"/>
          </a:p>
          <a:p>
            <a:pPr>
              <a:lnSpc>
                <a:spcPct val="120000"/>
              </a:lnSpc>
            </a:pPr>
            <a:r>
              <a:rPr lang="cs-CZ" dirty="0" smtClean="0"/>
              <a:t>Potřeba po čase systém celý </a:t>
            </a:r>
            <a:r>
              <a:rPr lang="cs-CZ" b="1" dirty="0" smtClean="0"/>
              <a:t>přepsat</a:t>
            </a:r>
            <a:r>
              <a:rPr lang="cs-CZ" dirty="0" smtClean="0"/>
              <a:t>, ten ale může být tak rozsáhlý, že je to prakticky nemožné pokud nezmodernizujeme architekturu systému.</a:t>
            </a:r>
          </a:p>
        </p:txBody>
      </p:sp>
    </p:spTree>
    <p:extLst>
      <p:ext uri="{BB962C8B-B14F-4D97-AF65-F5344CB8AC3E}">
        <p14:creationId xmlns:p14="http://schemas.microsoft.com/office/powerpoint/2010/main" xmlns="" val="132088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8186"/>
            <a:ext cx="8086635" cy="832935"/>
          </a:xfrm>
        </p:spPr>
        <p:txBody>
          <a:bodyPr>
            <a:noAutofit/>
          </a:bodyPr>
          <a:lstStyle/>
          <a:p>
            <a:r>
              <a:rPr lang="cs-CZ" sz="3200" dirty="0" smtClean="0"/>
              <a:t>Permanentní  zastaralost velkých monolitických SW systémů (katedrál)</a:t>
            </a:r>
            <a:endParaRPr lang="en-US" sz="3200" dirty="0"/>
          </a:p>
        </p:txBody>
      </p:sp>
      <p:sp>
        <p:nvSpPr>
          <p:cNvPr id="3" name="Zástupný symbol pro obsah 2"/>
          <p:cNvSpPr>
            <a:spLocks noGrp="1"/>
          </p:cNvSpPr>
          <p:nvPr>
            <p:ph idx="1"/>
          </p:nvPr>
        </p:nvSpPr>
        <p:spPr>
          <a:xfrm>
            <a:off x="467544" y="1883121"/>
            <a:ext cx="8496943" cy="4210176"/>
          </a:xfrm>
        </p:spPr>
        <p:txBody>
          <a:bodyPr>
            <a:normAutofit fontScale="92500"/>
          </a:bodyPr>
          <a:lstStyle/>
          <a:p>
            <a:r>
              <a:rPr lang="cs-CZ" sz="2600" dirty="0"/>
              <a:t>Termíny </a:t>
            </a:r>
            <a:r>
              <a:rPr lang="cs-CZ" sz="2600" dirty="0" smtClean="0"/>
              <a:t>implementace monolitických SW systémů (katedrál) nelze </a:t>
            </a:r>
            <a:r>
              <a:rPr lang="cs-CZ" sz="2600" dirty="0"/>
              <a:t>libovolně zkracovat. </a:t>
            </a:r>
            <a:endParaRPr lang="cs-CZ" sz="2600" dirty="0" smtClean="0"/>
          </a:p>
          <a:p>
            <a:r>
              <a:rPr lang="cs-CZ" sz="2600" dirty="0" smtClean="0"/>
              <a:t>Důsledkem jsou dlouhé termíny realizace a permanentní </a:t>
            </a:r>
            <a:r>
              <a:rPr lang="cs-CZ" sz="2600" dirty="0"/>
              <a:t>zastaralost </a:t>
            </a:r>
            <a:r>
              <a:rPr lang="cs-CZ" sz="2600" dirty="0" smtClean="0"/>
              <a:t>– mezitím dojde ke změně požadavků a mění se i technologické prostředí i požadavky</a:t>
            </a:r>
          </a:p>
          <a:p>
            <a:pPr lvl="1"/>
            <a:r>
              <a:rPr lang="cs-CZ" sz="2600" dirty="0" smtClean="0"/>
              <a:t>Do 5 let je ½ potřebných IT znalostí mladší než pět let </a:t>
            </a:r>
          </a:p>
          <a:p>
            <a:pPr lvl="1"/>
            <a:r>
              <a:rPr lang="cs-CZ" sz="2600" dirty="0" smtClean="0"/>
              <a:t>Za méně než deset let změna paradigmatu</a:t>
            </a:r>
          </a:p>
          <a:p>
            <a:pPr lvl="1"/>
            <a:r>
              <a:rPr lang="cs-CZ" sz="2600" dirty="0" smtClean="0"/>
              <a:t>Systém nutně i jinak nemá časem dobrou kvalitu</a:t>
            </a:r>
          </a:p>
          <a:p>
            <a:r>
              <a:rPr lang="cs-CZ" sz="2600" dirty="0" smtClean="0"/>
              <a:t>Řešení: </a:t>
            </a:r>
            <a:r>
              <a:rPr lang="cs-CZ" sz="2600" b="1" dirty="0" smtClean="0"/>
              <a:t>Nestačí jen katedrály ani jen bazar</a:t>
            </a:r>
          </a:p>
          <a:p>
            <a:pPr lvl="1"/>
            <a:r>
              <a:rPr lang="cs-CZ" sz="2600" dirty="0" smtClean="0"/>
              <a:t>Budovat město – je nutná </a:t>
            </a:r>
            <a:r>
              <a:rPr lang="cs-CZ" sz="2600" b="1" dirty="0" smtClean="0"/>
              <a:t>infrastruktura</a:t>
            </a:r>
          </a:p>
          <a:p>
            <a:pPr marL="0" indent="0">
              <a:buNone/>
            </a:pPr>
            <a:endParaRPr lang="cs-CZ" dirty="0"/>
          </a:p>
          <a:p>
            <a:pPr marL="0" indent="0">
              <a:buNone/>
            </a:pPr>
            <a:endParaRPr lang="cs-CZ" dirty="0" smtClean="0"/>
          </a:p>
          <a:p>
            <a:pPr marL="400050" lvl="1" indent="0">
              <a:buNone/>
            </a:pPr>
            <a:endParaRPr lang="cs-CZ" dirty="0" smtClean="0"/>
          </a:p>
          <a:p>
            <a:pPr marL="0" indent="0">
              <a:buNone/>
            </a:pPr>
            <a:endParaRPr lang="en-US" dirty="0"/>
          </a:p>
        </p:txBody>
      </p:sp>
    </p:spTree>
    <p:extLst>
      <p:ext uri="{BB962C8B-B14F-4D97-AF65-F5344CB8AC3E}">
        <p14:creationId xmlns:p14="http://schemas.microsoft.com/office/powerpoint/2010/main" xmlns="" val="1296869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04664"/>
            <a:ext cx="8086635" cy="647700"/>
          </a:xfrm>
        </p:spPr>
        <p:txBody>
          <a:bodyPr>
            <a:normAutofit fontScale="90000"/>
          </a:bodyPr>
          <a:lstStyle/>
          <a:p>
            <a:r>
              <a:rPr lang="cs-CZ" dirty="0" smtClean="0"/>
              <a:t> Klíčové paradigma</a:t>
            </a:r>
            <a:endParaRPr lang="en-US" dirty="0"/>
          </a:p>
        </p:txBody>
      </p:sp>
      <p:sp>
        <p:nvSpPr>
          <p:cNvPr id="3" name="Zástupný symbol pro obsah 2"/>
          <p:cNvSpPr>
            <a:spLocks noGrp="1"/>
          </p:cNvSpPr>
          <p:nvPr>
            <p:ph idx="1"/>
          </p:nvPr>
        </p:nvSpPr>
        <p:spPr>
          <a:xfrm>
            <a:off x="251520" y="1412776"/>
            <a:ext cx="8932821" cy="4680520"/>
          </a:xfrm>
        </p:spPr>
        <p:txBody>
          <a:bodyPr>
            <a:normAutofit lnSpcReduction="10000"/>
          </a:bodyPr>
          <a:lstStyle/>
          <a:p>
            <a:r>
              <a:rPr lang="cs-CZ" sz="2600" dirty="0" smtClean="0"/>
              <a:t>SOA s  rozhraním používajícím byznys </a:t>
            </a:r>
            <a:r>
              <a:rPr lang="cs-CZ" sz="2600" dirty="0"/>
              <a:t>dokumenty, systémy správy dokumentů a </a:t>
            </a:r>
            <a:r>
              <a:rPr lang="cs-CZ" sz="2600" dirty="0" smtClean="0"/>
              <a:t>případně s využíváním </a:t>
            </a:r>
            <a:r>
              <a:rPr lang="cs-CZ" sz="2600" dirty="0" err="1" smtClean="0"/>
              <a:t>cloudů</a:t>
            </a:r>
            <a:r>
              <a:rPr lang="cs-CZ" sz="2600" dirty="0" smtClean="0"/>
              <a:t> a inteligentní dokumentové rozhraní. </a:t>
            </a:r>
          </a:p>
          <a:p>
            <a:r>
              <a:rPr lang="cs-CZ" sz="2600" dirty="0" smtClean="0"/>
              <a:t>Je </a:t>
            </a:r>
            <a:r>
              <a:rPr lang="cs-CZ" sz="2600" dirty="0"/>
              <a:t>obtížné přejít na nové paradigma. Např. vzory řešení  pro objektový přístup mohou být špatná řešení pro SOA a naopak.</a:t>
            </a:r>
            <a:endParaRPr lang="en-US" sz="2600" dirty="0"/>
          </a:p>
          <a:p>
            <a:r>
              <a:rPr lang="cs-CZ" sz="2600" dirty="0"/>
              <a:t>V praxi </a:t>
            </a:r>
            <a:r>
              <a:rPr lang="cs-CZ" sz="2600" dirty="0" smtClean="0"/>
              <a:t>SW firem je </a:t>
            </a:r>
            <a:r>
              <a:rPr lang="cs-CZ" sz="2600" dirty="0"/>
              <a:t>pocit, že SOA je  prázdné heslo  (viz. </a:t>
            </a:r>
            <a:r>
              <a:rPr lang="cs-CZ" sz="2600" dirty="0" err="1" smtClean="0"/>
              <a:t>antipattern</a:t>
            </a:r>
            <a:r>
              <a:rPr lang="cs-CZ" sz="2600" dirty="0" smtClean="0"/>
              <a:t> </a:t>
            </a:r>
            <a:r>
              <a:rPr lang="cs-CZ" sz="2600" dirty="0" err="1"/>
              <a:t>whats</a:t>
            </a:r>
            <a:r>
              <a:rPr lang="cs-CZ" sz="2600" dirty="0"/>
              <a:t> </a:t>
            </a:r>
            <a:r>
              <a:rPr lang="cs-CZ" sz="2600" dirty="0" err="1"/>
              <a:t>new</a:t>
            </a:r>
            <a:r>
              <a:rPr lang="cs-CZ" sz="2600" dirty="0"/>
              <a:t>) a  že se </a:t>
            </a:r>
            <a:r>
              <a:rPr lang="cs-CZ" sz="2600" dirty="0" smtClean="0"/>
              <a:t>bezdůvodně vzdáváme toho, co dobře umíme, zvláště když máme </a:t>
            </a:r>
            <a:r>
              <a:rPr lang="cs-CZ" sz="2600" dirty="0" err="1" smtClean="0"/>
              <a:t>cloudy</a:t>
            </a:r>
            <a:r>
              <a:rPr lang="cs-CZ" sz="2600" dirty="0" smtClean="0"/>
              <a:t>). </a:t>
            </a:r>
            <a:r>
              <a:rPr lang="cs-CZ" sz="2100" dirty="0" smtClean="0"/>
              <a:t>Je nutné stále více spolupracovat s uživateli. </a:t>
            </a:r>
          </a:p>
          <a:p>
            <a:pPr lvl="1"/>
            <a:r>
              <a:rPr lang="cs-CZ" sz="2100" dirty="0" smtClean="0"/>
              <a:t>Klesá význam/rozsah kódování, samotné kódování se mění.</a:t>
            </a:r>
          </a:p>
          <a:p>
            <a:pPr lvl="1"/>
            <a:r>
              <a:rPr lang="cs-CZ" sz="2100" dirty="0" smtClean="0"/>
              <a:t>Do vývoje i do běhu systému agilně vstupují uživatelé</a:t>
            </a:r>
            <a:r>
              <a:rPr lang="cs-CZ" sz="2000" dirty="0" smtClean="0"/>
              <a:t>.</a:t>
            </a:r>
          </a:p>
        </p:txBody>
      </p:sp>
    </p:spTree>
    <p:extLst>
      <p:ext uri="{BB962C8B-B14F-4D97-AF65-F5344CB8AC3E}">
        <p14:creationId xmlns:p14="http://schemas.microsoft.com/office/powerpoint/2010/main" xmlns="" val="2783112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Architekturní (infrastrukturní)  služby</a:t>
            </a:r>
            <a:endParaRPr lang="en-US" sz="3600" dirty="0"/>
          </a:p>
        </p:txBody>
      </p:sp>
      <p:sp>
        <p:nvSpPr>
          <p:cNvPr id="3" name="Zástupný symbol pro obsah 2"/>
          <p:cNvSpPr>
            <a:spLocks noGrp="1"/>
          </p:cNvSpPr>
          <p:nvPr>
            <p:ph idx="1"/>
          </p:nvPr>
        </p:nvSpPr>
        <p:spPr/>
        <p:txBody>
          <a:bodyPr>
            <a:normAutofit fontScale="92500" lnSpcReduction="10000"/>
          </a:bodyPr>
          <a:lstStyle/>
          <a:p>
            <a:r>
              <a:rPr lang="cs-CZ" sz="2900" dirty="0" smtClean="0"/>
              <a:t>Inteligenci </a:t>
            </a:r>
            <a:r>
              <a:rPr lang="cs-CZ" sz="2900" dirty="0" err="1" smtClean="0"/>
              <a:t>middlewaru</a:t>
            </a:r>
            <a:r>
              <a:rPr lang="cs-CZ" sz="2900" dirty="0" smtClean="0"/>
              <a:t> lze zvýšit pomocí infrastrukturních služeb, jako jsou směrovače, transformátory zpráv</a:t>
            </a:r>
            <a:r>
              <a:rPr lang="cs-CZ" sz="2900" dirty="0"/>
              <a:t>.</a:t>
            </a:r>
            <a:r>
              <a:rPr lang="cs-CZ" sz="2900" dirty="0" smtClean="0"/>
              <a:t>  Osvědčuje se, aby činnost infrastrukturních služeb byla ovladatelná on-line.  </a:t>
            </a:r>
          </a:p>
          <a:p>
            <a:r>
              <a:rPr lang="cs-CZ" sz="2900" dirty="0" smtClean="0"/>
              <a:t>Uživatelské  rozhraní systému  se pro ostatní  služby jeví jako standardní služba. Tuto službu lze s malými modifikacemi použít ke spolupráci s jinými systémy, </a:t>
            </a:r>
            <a:r>
              <a:rPr lang="cs-CZ" sz="2900" dirty="0" err="1" smtClean="0"/>
              <a:t>prototypování</a:t>
            </a:r>
            <a:r>
              <a:rPr lang="cs-CZ" sz="2900" dirty="0" smtClean="0"/>
              <a:t>, řešení výpadků …</a:t>
            </a:r>
          </a:p>
          <a:p>
            <a:r>
              <a:rPr lang="cs-CZ" sz="2900" dirty="0" smtClean="0"/>
              <a:t>Výsledný systém má rysy města (a není to povrchní podobnost, viz infrastrukturní služby a prostředky není to ani katedrála ani bazar.</a:t>
            </a:r>
          </a:p>
          <a:p>
            <a:endParaRPr lang="cs-CZ" dirty="0" smtClean="0"/>
          </a:p>
          <a:p>
            <a:endParaRPr lang="en-US" dirty="0"/>
          </a:p>
        </p:txBody>
      </p:sp>
    </p:spTree>
    <p:extLst>
      <p:ext uri="{BB962C8B-B14F-4D97-AF65-F5344CB8AC3E}">
        <p14:creationId xmlns:p14="http://schemas.microsoft.com/office/powerpoint/2010/main" xmlns="" val="360381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Virtualizace</a:t>
            </a:r>
            <a:r>
              <a:rPr lang="cs-CZ" dirty="0" smtClean="0"/>
              <a:t> architektury</a:t>
            </a:r>
            <a:endParaRPr lang="en-US" dirty="0"/>
          </a:p>
        </p:txBody>
      </p:sp>
      <p:sp>
        <p:nvSpPr>
          <p:cNvPr id="3" name="Zástupný symbol pro obsah 2"/>
          <p:cNvSpPr>
            <a:spLocks noGrp="1"/>
          </p:cNvSpPr>
          <p:nvPr>
            <p:ph idx="1"/>
          </p:nvPr>
        </p:nvSpPr>
        <p:spPr/>
        <p:txBody>
          <a:bodyPr>
            <a:normAutofit fontScale="92500" lnSpcReduction="20000"/>
          </a:bodyPr>
          <a:lstStyle/>
          <a:p>
            <a:r>
              <a:rPr lang="cs-CZ" dirty="0" smtClean="0"/>
              <a:t>Přenos dokumentů může být v </a:t>
            </a:r>
            <a:r>
              <a:rPr lang="cs-CZ" dirty="0" err="1" smtClean="0"/>
              <a:t>cloudech</a:t>
            </a:r>
            <a:r>
              <a:rPr lang="cs-CZ" dirty="0" smtClean="0"/>
              <a:t> virtuální, nastavením příznaků v </a:t>
            </a:r>
            <a:r>
              <a:rPr lang="cs-CZ" dirty="0" err="1" smtClean="0"/>
              <a:t>metadatech</a:t>
            </a:r>
            <a:r>
              <a:rPr lang="cs-CZ" dirty="0" smtClean="0"/>
              <a:t> dokumentů uchovávaných v </a:t>
            </a:r>
            <a:r>
              <a:rPr lang="cs-CZ" dirty="0" err="1" smtClean="0"/>
              <a:t>cloudu</a:t>
            </a:r>
            <a:r>
              <a:rPr lang="cs-CZ" dirty="0" smtClean="0"/>
              <a:t>. </a:t>
            </a:r>
          </a:p>
          <a:p>
            <a:r>
              <a:rPr lang="cs-CZ" dirty="0" err="1" smtClean="0"/>
              <a:t>Virtualizace</a:t>
            </a:r>
            <a:r>
              <a:rPr lang="cs-CZ" dirty="0" smtClean="0"/>
              <a:t> nabízí další možnosti především díky možnostem řízení daty.</a:t>
            </a:r>
          </a:p>
          <a:p>
            <a:r>
              <a:rPr lang="cs-CZ" dirty="0" smtClean="0"/>
              <a:t>Je důležité, aby </a:t>
            </a:r>
            <a:r>
              <a:rPr lang="cs-CZ" b="1" dirty="0" smtClean="0"/>
              <a:t>se  zachovala možnost vidět a používat i pak datové operace jako komunikaci dokumentů mezi službami.</a:t>
            </a:r>
          </a:p>
          <a:p>
            <a:r>
              <a:rPr lang="cs-CZ" dirty="0" err="1"/>
              <a:t>V</a:t>
            </a:r>
            <a:r>
              <a:rPr lang="cs-CZ" dirty="0" err="1" smtClean="0"/>
              <a:t>irtualizace</a:t>
            </a:r>
            <a:r>
              <a:rPr lang="cs-CZ" dirty="0" smtClean="0"/>
              <a:t> má meze při celosvětové spolupráci byznys partnerů, zatím není celosvětový </a:t>
            </a:r>
            <a:r>
              <a:rPr lang="cs-CZ" dirty="0" err="1" smtClean="0"/>
              <a:t>cloud</a:t>
            </a:r>
            <a:r>
              <a:rPr lang="cs-CZ" dirty="0" smtClean="0"/>
              <a:t> a jsou i jiné zádrhely.</a:t>
            </a:r>
            <a:endParaRPr lang="en-US" dirty="0"/>
          </a:p>
        </p:txBody>
      </p:sp>
    </p:spTree>
    <p:extLst>
      <p:ext uri="{BB962C8B-B14F-4D97-AF65-F5344CB8AC3E}">
        <p14:creationId xmlns:p14="http://schemas.microsoft.com/office/powerpoint/2010/main" xmlns="" val="148740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7069" y="1844824"/>
            <a:ext cx="8640960" cy="1785104"/>
          </a:xfrm>
          <a:prstGeom prst="rect">
            <a:avLst/>
          </a:prstGeom>
        </p:spPr>
        <p:txBody>
          <a:bodyPr wrap="square">
            <a:spAutoFit/>
          </a:bodyPr>
          <a:lstStyle/>
          <a:p>
            <a:r>
              <a:rPr lang="cs-CZ" sz="2200" b="1" dirty="0" err="1" smtClean="0"/>
              <a:t>Gartner</a:t>
            </a:r>
            <a:r>
              <a:rPr lang="cs-CZ" sz="2200" b="1" dirty="0" smtClean="0"/>
              <a:t> </a:t>
            </a:r>
            <a:r>
              <a:rPr lang="cs-CZ" sz="2200" b="1" dirty="0"/>
              <a:t>Group </a:t>
            </a:r>
            <a:r>
              <a:rPr lang="cs-CZ" sz="2200" b="1" dirty="0" smtClean="0"/>
              <a:t>2015</a:t>
            </a:r>
            <a:r>
              <a:rPr lang="cs-CZ" sz="2200" dirty="0" smtClean="0"/>
              <a:t> </a:t>
            </a:r>
            <a:endParaRPr lang="en-US" sz="2200" dirty="0"/>
          </a:p>
          <a:p>
            <a:r>
              <a:rPr lang="en-US" sz="2200" b="1" i="1" dirty="0" smtClean="0"/>
              <a:t>Massimo </a:t>
            </a:r>
            <a:r>
              <a:rPr lang="en-US" sz="2200" b="1" i="1" dirty="0" err="1" smtClean="0"/>
              <a:t>Pezzini</a:t>
            </a:r>
            <a:r>
              <a:rPr lang="en-US" sz="2200" b="1" i="1" dirty="0" smtClean="0"/>
              <a:t>,</a:t>
            </a:r>
            <a:r>
              <a:rPr lang="cs-CZ" sz="2200" b="1" i="1" dirty="0" smtClean="0"/>
              <a:t>…</a:t>
            </a:r>
            <a:endParaRPr lang="en-US" sz="2200" b="1" i="1" dirty="0"/>
          </a:p>
          <a:p>
            <a:r>
              <a:rPr lang="en-US" sz="2200" dirty="0"/>
              <a:t>Shake Up Your Integration Strategy to Enable Digital </a:t>
            </a:r>
            <a:r>
              <a:rPr lang="en-US" sz="2200" dirty="0" smtClean="0"/>
              <a:t>Transformation</a:t>
            </a:r>
            <a:endParaRPr lang="cs-CZ" sz="2200" dirty="0" smtClean="0"/>
          </a:p>
          <a:p>
            <a:r>
              <a:rPr lang="en-US" sz="2200" b="1" i="1" dirty="0"/>
              <a:t>Massimo </a:t>
            </a:r>
            <a:r>
              <a:rPr lang="en-US" sz="2200" b="1" i="1" dirty="0" err="1"/>
              <a:t>Pezzini</a:t>
            </a:r>
            <a:r>
              <a:rPr lang="en-US" sz="2200" b="1" i="1" dirty="0"/>
              <a:t>,</a:t>
            </a:r>
            <a:r>
              <a:rPr lang="cs-CZ" sz="2200" b="1" i="1" dirty="0" smtClean="0"/>
              <a:t>…</a:t>
            </a:r>
            <a:endParaRPr lang="cs-CZ" sz="2200" dirty="0" smtClean="0"/>
          </a:p>
          <a:p>
            <a:r>
              <a:rPr lang="en-US" sz="2200" dirty="0" smtClean="0"/>
              <a:t>Unleash D</a:t>
            </a:r>
            <a:r>
              <a:rPr lang="cs-CZ" sz="2200" dirty="0" smtClean="0"/>
              <a:t>i</a:t>
            </a:r>
            <a:r>
              <a:rPr lang="en-US" sz="2200" dirty="0" smtClean="0"/>
              <a:t>Y </a:t>
            </a:r>
            <a:r>
              <a:rPr lang="en-US" sz="2200" dirty="0"/>
              <a:t>Citizen Integration to Enable Digital Business Transformation</a:t>
            </a:r>
            <a:endParaRPr lang="en-US" sz="2200" b="1" dirty="0"/>
          </a:p>
        </p:txBody>
      </p:sp>
      <p:sp>
        <p:nvSpPr>
          <p:cNvPr id="3" name="TextovéPole 2"/>
          <p:cNvSpPr txBox="1"/>
          <p:nvPr/>
        </p:nvSpPr>
        <p:spPr>
          <a:xfrm>
            <a:off x="414068" y="644495"/>
            <a:ext cx="8568952" cy="923330"/>
          </a:xfrm>
          <a:prstGeom prst="rect">
            <a:avLst/>
          </a:prstGeom>
          <a:noFill/>
        </p:spPr>
        <p:txBody>
          <a:bodyPr wrap="square" rtlCol="0">
            <a:spAutoFit/>
          </a:bodyPr>
          <a:lstStyle/>
          <a:p>
            <a:pPr algn="ctr"/>
            <a:r>
              <a:rPr lang="cs-CZ" b="1" dirty="0">
                <a:solidFill>
                  <a:srgbClr val="00287D"/>
                </a:solidFill>
                <a:latin typeface="+mj-lt"/>
                <a:ea typeface="+mj-ea"/>
                <a:cs typeface="+mj-cs"/>
              </a:rPr>
              <a:t>Navrhované principy  umožňují splnit požadavky  na to, aby se zachovala logická struktura existujících uživatelských procesů a umožnila </a:t>
            </a:r>
            <a:r>
              <a:rPr lang="cs-CZ" b="1" dirty="0" err="1" smtClean="0">
                <a:solidFill>
                  <a:srgbClr val="00287D"/>
                </a:solidFill>
                <a:latin typeface="+mj-lt"/>
                <a:ea typeface="+mj-ea"/>
                <a:cs typeface="+mj-cs"/>
              </a:rPr>
              <a:t>vysokouá</a:t>
            </a:r>
            <a:r>
              <a:rPr lang="cs-CZ" b="1" dirty="0" smtClean="0">
                <a:solidFill>
                  <a:srgbClr val="00287D"/>
                </a:solidFill>
                <a:latin typeface="+mj-lt"/>
                <a:ea typeface="+mj-ea"/>
                <a:cs typeface="+mj-cs"/>
              </a:rPr>
              <a:t> agilitu </a:t>
            </a:r>
            <a:r>
              <a:rPr lang="cs-CZ" b="1" dirty="0">
                <a:solidFill>
                  <a:srgbClr val="00287D"/>
                </a:solidFill>
                <a:latin typeface="+mj-lt"/>
                <a:ea typeface="+mj-ea"/>
                <a:cs typeface="+mj-cs"/>
              </a:rPr>
              <a:t>uživatelů </a:t>
            </a:r>
          </a:p>
        </p:txBody>
      </p:sp>
      <p:sp>
        <p:nvSpPr>
          <p:cNvPr id="4" name="TextovéPole 3"/>
          <p:cNvSpPr txBox="1"/>
          <p:nvPr/>
        </p:nvSpPr>
        <p:spPr>
          <a:xfrm>
            <a:off x="182960" y="4233797"/>
            <a:ext cx="7053336" cy="461665"/>
          </a:xfrm>
          <a:prstGeom prst="rect">
            <a:avLst/>
          </a:prstGeom>
          <a:noFill/>
        </p:spPr>
        <p:txBody>
          <a:bodyPr wrap="square" rtlCol="0">
            <a:spAutoFit/>
          </a:bodyPr>
          <a:lstStyle/>
          <a:p>
            <a:r>
              <a:rPr lang="en-US" sz="2400" u="sng" dirty="0">
                <a:hlinkClick r:id="rId2"/>
              </a:rPr>
              <a:t>John </a:t>
            </a:r>
            <a:r>
              <a:rPr lang="en-US" sz="2400" u="sng" dirty="0" smtClean="0">
                <a:hlinkClick r:id="rId2"/>
              </a:rPr>
              <a:t>Brandon</a:t>
            </a:r>
            <a:r>
              <a:rPr lang="cs-CZ" sz="2400" u="sng" dirty="0" smtClean="0"/>
              <a:t> </a:t>
            </a:r>
            <a:r>
              <a:rPr lang="cs-CZ" sz="2400" dirty="0" smtClean="0"/>
              <a:t>W</a:t>
            </a:r>
            <a:r>
              <a:rPr lang="en-US" sz="2400" dirty="0" err="1" smtClean="0"/>
              <a:t>hy</a:t>
            </a:r>
            <a:r>
              <a:rPr lang="cs-CZ" sz="2400" dirty="0" smtClean="0"/>
              <a:t> </a:t>
            </a:r>
            <a:r>
              <a:rPr lang="en-US" sz="2400" dirty="0" smtClean="0"/>
              <a:t>paper</a:t>
            </a:r>
            <a:r>
              <a:rPr lang="cs-CZ" sz="2400" dirty="0" smtClean="0"/>
              <a:t> </a:t>
            </a:r>
            <a:r>
              <a:rPr lang="en-US" sz="2400" dirty="0" smtClean="0"/>
              <a:t>still</a:t>
            </a:r>
            <a:r>
              <a:rPr lang="cs-CZ" sz="2400" dirty="0" smtClean="0"/>
              <a:t> </a:t>
            </a:r>
            <a:r>
              <a:rPr lang="en-US" sz="2400" dirty="0" smtClean="0"/>
              <a:t>rules</a:t>
            </a:r>
            <a:r>
              <a:rPr lang="cs-CZ" sz="2400" dirty="0" smtClean="0"/>
              <a:t> </a:t>
            </a:r>
            <a:r>
              <a:rPr lang="en-US" sz="2400" dirty="0" smtClean="0"/>
              <a:t>the</a:t>
            </a:r>
            <a:r>
              <a:rPr lang="cs-CZ" sz="2400" dirty="0" smtClean="0"/>
              <a:t> </a:t>
            </a:r>
            <a:r>
              <a:rPr lang="en-US" sz="2400" dirty="0" smtClean="0"/>
              <a:t>enterprise</a:t>
            </a:r>
            <a:endParaRPr lang="en-US" sz="2400" dirty="0"/>
          </a:p>
        </p:txBody>
      </p:sp>
      <p:sp>
        <p:nvSpPr>
          <p:cNvPr id="6" name="TextovéPole 5"/>
          <p:cNvSpPr txBox="1"/>
          <p:nvPr/>
        </p:nvSpPr>
        <p:spPr>
          <a:xfrm>
            <a:off x="94893" y="5106053"/>
            <a:ext cx="8747701" cy="369332"/>
          </a:xfrm>
          <a:prstGeom prst="rect">
            <a:avLst/>
          </a:prstGeom>
          <a:noFill/>
        </p:spPr>
        <p:txBody>
          <a:bodyPr wrap="square" rtlCol="0">
            <a:spAutoFit/>
          </a:bodyPr>
          <a:lstStyle/>
          <a:p>
            <a:r>
              <a:rPr lang="en-US" u="sng" dirty="0">
                <a:hlinkClick r:id="rId3"/>
              </a:rPr>
              <a:t>http://</a:t>
            </a:r>
            <a:r>
              <a:rPr lang="en-US" u="sng" dirty="0" smtClean="0">
                <a:hlinkClick r:id="rId3"/>
              </a:rPr>
              <a:t>www.cio.com/article/3025928/printers/why-paper-still-rules-the-enterprise.html</a:t>
            </a:r>
            <a:endParaRPr lang="en-US" dirty="0"/>
          </a:p>
        </p:txBody>
      </p:sp>
    </p:spTree>
    <p:extLst>
      <p:ext uri="{BB962C8B-B14F-4D97-AF65-F5344CB8AC3E}">
        <p14:creationId xmlns:p14="http://schemas.microsoft.com/office/powerpoint/2010/main" xmlns="" val="165763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764704"/>
            <a:ext cx="784887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endParaRPr>
          </a:p>
          <a:p>
            <a:pPr fontAlgn="base">
              <a:spcBef>
                <a:spcPct val="0"/>
              </a:spcBef>
              <a:spcAft>
                <a:spcPct val="0"/>
              </a:spcAft>
            </a:pPr>
            <a:r>
              <a:rPr lang="cs-CZ" sz="2000" b="1" dirty="0" smtClean="0">
                <a:hlinkClick r:id="rId3" tooltip="Gartner Research Analyst, Elizabeth Golluscio"/>
              </a:rPr>
              <a:t>Elizabeth </a:t>
            </a:r>
            <a:r>
              <a:rPr lang="cs-CZ" sz="2000" b="1" dirty="0" err="1" smtClean="0">
                <a:hlinkClick r:id="rId3" tooltip="Gartner Research Analyst, Elizabeth Golluscio"/>
              </a:rPr>
              <a:t>Golluscio</a:t>
            </a:r>
            <a:r>
              <a:rPr lang="cs-CZ" sz="2000" b="1" dirty="0" smtClean="0">
                <a:hlinkClick r:id="rId3" tooltip="Gartner Research Analyst, Elizabeth Golluscio"/>
              </a:rPr>
              <a:t> </a:t>
            </a:r>
            <a:r>
              <a:rPr lang="cs-CZ" sz="2000" b="1" dirty="0" smtClean="0"/>
              <a:t>| </a:t>
            </a:r>
            <a:r>
              <a:rPr lang="cs-CZ" sz="2000" b="1" dirty="0" err="1" smtClean="0">
                <a:hlinkClick r:id="rId4" tooltip="Gartner Research Analyst, Massimo Pezzini"/>
              </a:rPr>
              <a:t>Massimo</a:t>
            </a:r>
            <a:r>
              <a:rPr lang="cs-CZ" sz="2000" b="1" dirty="0" smtClean="0">
                <a:hlinkClick r:id="rId4" tooltip="Gartner Research Analyst, Massimo Pezzini"/>
              </a:rPr>
              <a:t> </a:t>
            </a:r>
            <a:r>
              <a:rPr lang="cs-CZ" sz="2000" b="1" dirty="0" err="1" smtClean="0">
                <a:hlinkClick r:id="rId4" tooltip="Gartner Research Analyst, Massimo Pezzini"/>
              </a:rPr>
              <a:t>Pezzini</a:t>
            </a:r>
            <a:endParaRPr lang="cs-CZ" sz="2000" b="1" dirty="0" smtClean="0"/>
          </a:p>
          <a:p>
            <a:pPr fontAlgn="base">
              <a:spcBef>
                <a:spcPct val="0"/>
              </a:spcBef>
              <a:spcAft>
                <a:spcPct val="0"/>
              </a:spcAft>
            </a:pPr>
            <a:r>
              <a:rPr lang="en-US" sz="2000" b="1" dirty="0" smtClean="0"/>
              <a:t>Unleash DIY Citizen Integration to Enable Digital Business Transformation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https://www.gartner.com/doc/3172117/cio-action-shake-integration-strategy</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https://www.gartner.com/doc/3184624?ref=AnalystProfile&amp;srcId=1-4554397745</a:t>
            </a:r>
            <a:endPar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John Brandon</a:t>
            </a:r>
            <a:r>
              <a:rPr kumimoji="0" lang="cs-CZ"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CIO </a:t>
            </a:r>
            <a:r>
              <a:rPr kumimoji="0" lang="cs-CZ" sz="2000" b="0"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Magazine</a:t>
            </a:r>
            <a:r>
              <a:rPr kumimoji="0" lang="cs-CZ"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cs-CZ" sz="2000" dirty="0" smtClean="0"/>
              <a:t>W</a:t>
            </a:r>
            <a:r>
              <a:rPr lang="en-US" sz="2000" dirty="0" err="1" smtClean="0"/>
              <a:t>hy</a:t>
            </a:r>
            <a:r>
              <a:rPr lang="en-US" sz="2000" dirty="0" smtClean="0"/>
              <a:t> paper still rules the enterprise</a:t>
            </a:r>
            <a:endParaRPr lang="cs-CZ" sz="2000" dirty="0" smtClean="0"/>
          </a:p>
          <a:p>
            <a:r>
              <a:rPr lang="cs-CZ" sz="2000" u="sng" dirty="0" smtClean="0">
                <a:hlinkClick r:id="rId7"/>
              </a:rPr>
              <a:t>http://www.</a:t>
            </a:r>
            <a:r>
              <a:rPr lang="cs-CZ" sz="2000" u="sng" dirty="0" err="1" smtClean="0">
                <a:hlinkClick r:id="rId7"/>
              </a:rPr>
              <a:t>cio.com</a:t>
            </a:r>
            <a:r>
              <a:rPr lang="cs-CZ" sz="2000" u="sng" dirty="0" smtClean="0">
                <a:hlinkClick r:id="rId7"/>
              </a:rPr>
              <a:t>/</a:t>
            </a:r>
            <a:r>
              <a:rPr lang="cs-CZ" sz="2000" u="sng" dirty="0" err="1" smtClean="0">
                <a:hlinkClick r:id="rId7"/>
              </a:rPr>
              <a:t>article</a:t>
            </a:r>
            <a:r>
              <a:rPr lang="cs-CZ" sz="2000" u="sng" dirty="0" smtClean="0">
                <a:hlinkClick r:id="rId7"/>
              </a:rPr>
              <a:t>/3025928/</a:t>
            </a:r>
            <a:r>
              <a:rPr lang="cs-CZ" sz="2000" u="sng" dirty="0" err="1" smtClean="0">
                <a:hlinkClick r:id="rId7"/>
              </a:rPr>
              <a:t>printers</a:t>
            </a:r>
            <a:r>
              <a:rPr lang="cs-CZ" sz="2000" u="sng" dirty="0" smtClean="0">
                <a:hlinkClick r:id="rId7"/>
              </a:rPr>
              <a:t>/</a:t>
            </a:r>
            <a:r>
              <a:rPr lang="cs-CZ" sz="2000" u="sng" dirty="0" err="1" smtClean="0">
                <a:hlinkClick r:id="rId7"/>
              </a:rPr>
              <a:t>why</a:t>
            </a:r>
            <a:r>
              <a:rPr lang="cs-CZ" sz="2000" u="sng" dirty="0" smtClean="0">
                <a:hlinkClick r:id="rId7"/>
              </a:rPr>
              <a:t>-</a:t>
            </a:r>
            <a:r>
              <a:rPr lang="cs-CZ" sz="2000" u="sng" dirty="0" err="1" smtClean="0">
                <a:hlinkClick r:id="rId7"/>
              </a:rPr>
              <a:t>paper</a:t>
            </a:r>
            <a:r>
              <a:rPr lang="cs-CZ" sz="2000" u="sng" dirty="0" smtClean="0">
                <a:hlinkClick r:id="rId7"/>
              </a:rPr>
              <a:t>-</a:t>
            </a:r>
            <a:r>
              <a:rPr lang="cs-CZ" sz="2000" u="sng" dirty="0" err="1" smtClean="0">
                <a:hlinkClick r:id="rId7"/>
              </a:rPr>
              <a:t>still</a:t>
            </a:r>
            <a:r>
              <a:rPr lang="cs-CZ" sz="2000" u="sng" dirty="0" smtClean="0">
                <a:hlinkClick r:id="rId7"/>
              </a:rPr>
              <a:t>-</a:t>
            </a:r>
            <a:r>
              <a:rPr lang="cs-CZ" sz="2000" u="sng" dirty="0" err="1" smtClean="0">
                <a:hlinkClick r:id="rId7"/>
              </a:rPr>
              <a:t>rules</a:t>
            </a:r>
            <a:r>
              <a:rPr lang="cs-CZ" sz="2000" u="sng" dirty="0" smtClean="0">
                <a:hlinkClick r:id="rId7"/>
              </a:rPr>
              <a:t>-</a:t>
            </a:r>
            <a:r>
              <a:rPr lang="cs-CZ" sz="2000" u="sng" dirty="0" err="1" smtClean="0">
                <a:hlinkClick r:id="rId7"/>
              </a:rPr>
              <a:t>the</a:t>
            </a:r>
            <a:r>
              <a:rPr lang="cs-CZ" sz="2000" u="sng" dirty="0" smtClean="0">
                <a:hlinkClick r:id="rId7"/>
              </a:rPr>
              <a:t>-</a:t>
            </a:r>
            <a:r>
              <a:rPr lang="cs-CZ" sz="2000" u="sng" dirty="0" err="1" smtClean="0">
                <a:hlinkClick r:id="rId7"/>
              </a:rPr>
              <a:t>enterprise.html</a:t>
            </a:r>
            <a:endParaRPr lang="cs-CZ" sz="2000" u="sng" dirty="0" smtClean="0"/>
          </a:p>
          <a:p>
            <a:endParaRPr lang="cs-CZ" sz="2000" u="sng" dirty="0" smtClean="0"/>
          </a:p>
          <a:p>
            <a:r>
              <a:rPr lang="cs-CZ" sz="2000" b="1" dirty="0" err="1" smtClean="0"/>
              <a:t>The</a:t>
            </a:r>
            <a:r>
              <a:rPr lang="cs-CZ" sz="2000" b="1" dirty="0" smtClean="0"/>
              <a:t> </a:t>
            </a:r>
            <a:r>
              <a:rPr lang="cs-CZ" sz="2000" b="1" dirty="0" err="1" smtClean="0"/>
              <a:t>Application</a:t>
            </a:r>
            <a:r>
              <a:rPr lang="cs-CZ" sz="2000" b="1" dirty="0" smtClean="0"/>
              <a:t> </a:t>
            </a:r>
            <a:r>
              <a:rPr lang="cs-CZ" sz="2000" b="1" dirty="0" err="1" smtClean="0"/>
              <a:t>Integration</a:t>
            </a:r>
            <a:r>
              <a:rPr lang="cs-CZ" sz="2000" b="1" dirty="0" smtClean="0"/>
              <a:t> </a:t>
            </a:r>
            <a:r>
              <a:rPr lang="cs-CZ" sz="2000" b="1" dirty="0" err="1" smtClean="0"/>
              <a:t>Middleware</a:t>
            </a:r>
            <a:r>
              <a:rPr lang="cs-CZ" sz="2000" b="1" dirty="0" smtClean="0"/>
              <a:t> Market </a:t>
            </a:r>
            <a:r>
              <a:rPr lang="cs-CZ" sz="2000" b="1" dirty="0" err="1" smtClean="0"/>
              <a:t>Embraces</a:t>
            </a:r>
            <a:r>
              <a:rPr lang="cs-CZ" sz="2000" b="1" dirty="0" smtClean="0"/>
              <a:t> Digital </a:t>
            </a:r>
            <a:r>
              <a:rPr lang="cs-CZ" sz="2000" b="1" dirty="0" err="1" smtClean="0"/>
              <a:t>Transformation</a:t>
            </a:r>
            <a:endParaRPr lang="cs-CZ" sz="2000" b="1" dirty="0" smtClean="0"/>
          </a:p>
          <a:p>
            <a:endParaRPr lang="cs-CZ" sz="2000" dirty="0" smtClean="0"/>
          </a:p>
          <a:p>
            <a:r>
              <a:rPr lang="cs-CZ" sz="2000"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ovéPole 2"/>
          <p:cNvSpPr txBox="1"/>
          <p:nvPr/>
        </p:nvSpPr>
        <p:spPr>
          <a:xfrm>
            <a:off x="827584" y="404664"/>
            <a:ext cx="7560840" cy="523220"/>
          </a:xfrm>
          <a:prstGeom prst="rect">
            <a:avLst/>
          </a:prstGeom>
          <a:noFill/>
        </p:spPr>
        <p:txBody>
          <a:bodyPr wrap="square" rtlCol="0">
            <a:spAutoFit/>
          </a:bodyPr>
          <a:lstStyle/>
          <a:p>
            <a:r>
              <a:rPr lang="cs-CZ" sz="2800" dirty="0" smtClean="0"/>
              <a:t>Některé publikace (některé </a:t>
            </a:r>
            <a:r>
              <a:rPr lang="cs-CZ" sz="2800" smtClean="0"/>
              <a:t>nejsou zadarmo)</a:t>
            </a:r>
            <a:endParaRPr lang="cs-CZ"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6A18CFB6-61DB-4CC4-AD41-2BA7A9657E9F}" type="slidenum">
              <a:rPr lang="cs-CZ" smtClean="0"/>
              <a:pPr>
                <a:defRPr/>
              </a:pPr>
              <a:t>38</a:t>
            </a:fld>
            <a:endParaRPr lang="cs-CZ"/>
          </a:p>
        </p:txBody>
      </p:sp>
      <p:sp>
        <p:nvSpPr>
          <p:cNvPr id="3" name="Obdélník 2"/>
          <p:cNvSpPr/>
          <p:nvPr/>
        </p:nvSpPr>
        <p:spPr>
          <a:xfrm>
            <a:off x="467544" y="1268760"/>
            <a:ext cx="8208912" cy="4832092"/>
          </a:xfrm>
          <a:prstGeom prst="rect">
            <a:avLst/>
          </a:prstGeom>
        </p:spPr>
        <p:txBody>
          <a:bodyPr wrap="square">
            <a:spAutoFit/>
          </a:bodyPr>
          <a:lstStyle/>
          <a:p>
            <a:r>
              <a:rPr lang="cs-CZ" sz="2800" dirty="0" err="1" smtClean="0"/>
              <a:t>Pezziniho</a:t>
            </a:r>
            <a:r>
              <a:rPr lang="cs-CZ" sz="2800" dirty="0" smtClean="0"/>
              <a:t> analýzy (a také druhý </a:t>
            </a:r>
            <a:r>
              <a:rPr lang="cs-CZ" sz="2800" dirty="0" err="1" smtClean="0"/>
              <a:t>mod</a:t>
            </a:r>
            <a:r>
              <a:rPr lang="cs-CZ" sz="2800" dirty="0" smtClean="0"/>
              <a:t> </a:t>
            </a:r>
            <a:r>
              <a:rPr lang="cs-CZ" sz="2800" dirty="0" err="1" smtClean="0"/>
              <a:t>bimodálního</a:t>
            </a:r>
            <a:r>
              <a:rPr lang="cs-CZ" sz="2800" dirty="0" smtClean="0"/>
              <a:t> řešení diskutovaný níže) lze nejsnáze implementovat pomocí hrubozrnných komponent s dokumentovým rozhraním ve formě XML textů</a:t>
            </a:r>
          </a:p>
          <a:p>
            <a:r>
              <a:rPr lang="cs-CZ" sz="2800" dirty="0" err="1" smtClean="0"/>
              <a:t>Brandonova</a:t>
            </a:r>
            <a:r>
              <a:rPr lang="cs-CZ" sz="2800" dirty="0" smtClean="0"/>
              <a:t> zjištění navíc implikují, že je dobré počítat s tím, aby se digitalizovaly byznys dokumenty, jako objednávky, tak, aby se  snadno daly převést do papírové formy. </a:t>
            </a:r>
          </a:p>
          <a:p>
            <a:r>
              <a:rPr lang="cs-CZ" sz="2800" dirty="0" smtClean="0"/>
              <a:t>Podle zkušeností z praxe to má mnoho zásadních výhod  pro  kvalitu řešení i procesů vývoje a údržby.</a:t>
            </a:r>
            <a:endParaRPr lang="cs-CZ"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Důležité závěry</a:t>
            </a:r>
            <a:endParaRPr lang="cs-CZ" dirty="0"/>
          </a:p>
        </p:txBody>
      </p:sp>
      <p:sp>
        <p:nvSpPr>
          <p:cNvPr id="3" name="Zástupný symbol pro obsah 2"/>
          <p:cNvSpPr>
            <a:spLocks noGrp="1"/>
          </p:cNvSpPr>
          <p:nvPr>
            <p:ph idx="1"/>
          </p:nvPr>
        </p:nvSpPr>
        <p:spPr>
          <a:xfrm>
            <a:off x="0" y="1340768"/>
            <a:ext cx="9144000" cy="5517232"/>
          </a:xfrm>
        </p:spPr>
        <p:txBody>
          <a:bodyPr/>
          <a:lstStyle/>
          <a:p>
            <a:r>
              <a:rPr lang="cs-CZ" sz="2800" dirty="0" err="1" smtClean="0"/>
              <a:t>Pezziniho</a:t>
            </a:r>
            <a:r>
              <a:rPr lang="cs-CZ" sz="2800" dirty="0" smtClean="0"/>
              <a:t> analýzy (a také druhý </a:t>
            </a:r>
            <a:r>
              <a:rPr lang="cs-CZ" sz="2800" dirty="0" err="1" smtClean="0"/>
              <a:t>mod</a:t>
            </a:r>
            <a:r>
              <a:rPr lang="cs-CZ" sz="2800" dirty="0" smtClean="0"/>
              <a:t> </a:t>
            </a:r>
            <a:r>
              <a:rPr lang="cs-CZ" sz="2800" dirty="0" err="1" smtClean="0"/>
              <a:t>bimodálního</a:t>
            </a:r>
            <a:r>
              <a:rPr lang="cs-CZ" sz="2800" dirty="0" smtClean="0"/>
              <a:t> řešení diskutovaný níže) lze nejsnáze implementovat pomocí hrubozrnných komponent s dokumentovým rozhraním ve formě XML textů</a:t>
            </a:r>
          </a:p>
          <a:p>
            <a:r>
              <a:rPr lang="cs-CZ" sz="2800" dirty="0" err="1" smtClean="0"/>
              <a:t>Brandonova</a:t>
            </a:r>
            <a:r>
              <a:rPr lang="cs-CZ" sz="2800" dirty="0" smtClean="0"/>
              <a:t> zjištění navíc implikují, že je dobré počítat s tím, aby se digitalizovaly byznys dokumenty, jako objednávky, tak, aby se  snadno daly převést do papírové formy. </a:t>
            </a:r>
          </a:p>
          <a:p>
            <a:r>
              <a:rPr lang="cs-CZ" sz="2800" dirty="0" smtClean="0"/>
              <a:t>Podle zkušeností z praxe to má mnoho zásadních </a:t>
            </a:r>
            <a:r>
              <a:rPr lang="cs-CZ" sz="2800" dirty="0" err="1" smtClean="0"/>
              <a:t>výho</a:t>
            </a:r>
            <a:r>
              <a:rPr lang="cs-CZ" sz="2800" dirty="0" smtClean="0"/>
              <a:t> d</a:t>
            </a:r>
            <a:endParaRPr lang="cs-CZ" sz="28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39</a:t>
            </a:fld>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2"/>
          </p:nvPr>
        </p:nvSpPr>
        <p:spPr>
          <a:noFill/>
        </p:spPr>
        <p:txBody>
          <a:bodyPr/>
          <a:lstStyle/>
          <a:p>
            <a:fld id="{5E73DE61-071E-4D4F-8B6D-569E3751D813}" type="slidenum">
              <a:rPr lang="cs-CZ" smtClean="0"/>
              <a:pPr/>
              <a:t>4</a:t>
            </a:fld>
            <a:endParaRPr lang="cs-CZ" smtClean="0"/>
          </a:p>
        </p:txBody>
      </p:sp>
      <p:sp>
        <p:nvSpPr>
          <p:cNvPr id="70659" name="Rectangle 2"/>
          <p:cNvSpPr>
            <a:spLocks noGrp="1" noChangeArrowheads="1"/>
          </p:cNvSpPr>
          <p:nvPr>
            <p:ph type="title"/>
          </p:nvPr>
        </p:nvSpPr>
        <p:spPr/>
        <p:txBody>
          <a:bodyPr/>
          <a:lstStyle/>
          <a:p>
            <a:pPr eaLnBrk="1" hangingPunct="1"/>
            <a:r>
              <a:rPr lang="cs-CZ" dirty="0" smtClean="0"/>
              <a:t>Tempo zastarávání</a:t>
            </a:r>
          </a:p>
        </p:txBody>
      </p:sp>
      <p:sp>
        <p:nvSpPr>
          <p:cNvPr id="70660" name="Rectangle 3"/>
          <p:cNvSpPr>
            <a:spLocks noGrp="1" noChangeArrowheads="1"/>
          </p:cNvSpPr>
          <p:nvPr>
            <p:ph type="body" idx="1"/>
          </p:nvPr>
        </p:nvSpPr>
        <p:spPr>
          <a:xfrm>
            <a:off x="323850" y="1341438"/>
            <a:ext cx="8569325" cy="4895850"/>
          </a:xfrm>
        </p:spPr>
        <p:txBody>
          <a:bodyPr/>
          <a:lstStyle/>
          <a:p>
            <a:pPr eaLnBrk="1" hangingPunct="1"/>
            <a:r>
              <a:rPr lang="cs-CZ" dirty="0" smtClean="0"/>
              <a:t>V technologii  vývoje SW je  50% používaných znalostí mladší pěti let  </a:t>
            </a:r>
          </a:p>
          <a:p>
            <a:pPr lvl="1" eaLnBrk="1" hangingPunct="1"/>
            <a:r>
              <a:rPr lang="cs-CZ" dirty="0" smtClean="0"/>
              <a:t>neplatí to pro principy vývoje</a:t>
            </a:r>
          </a:p>
          <a:p>
            <a:pPr eaLnBrk="1" hangingPunct="1"/>
            <a:r>
              <a:rPr lang="cs-CZ" dirty="0" smtClean="0"/>
              <a:t>V analýze je tempo změn mírnější</a:t>
            </a:r>
          </a:p>
          <a:p>
            <a:pPr lvl="1" eaLnBrk="1" hangingPunct="1"/>
            <a:r>
              <a:rPr lang="cs-CZ" dirty="0" smtClean="0"/>
              <a:t>Lidé se mění pomalu</a:t>
            </a:r>
          </a:p>
          <a:p>
            <a:pPr lvl="2" eaLnBrk="1" hangingPunct="1"/>
            <a:r>
              <a:rPr lang="cs-CZ" dirty="0" smtClean="0"/>
              <a:t>Kamkoliv pohlédneš, všude jsou lidé stejní pitomci</a:t>
            </a:r>
          </a:p>
          <a:p>
            <a:pPr lvl="3" eaLnBrk="1" hangingPunct="1"/>
            <a:r>
              <a:rPr lang="cs-CZ" dirty="0" smtClean="0"/>
              <a:t>Nápis na sumerské tabulce z Uru (hlavní město sumerské říše ve druhém tisíciletí před Kristem, podle Bible rodiště Abraháma)</a:t>
            </a:r>
          </a:p>
          <a:p>
            <a:pPr lvl="1" eaLnBrk="1" hangingPunct="1"/>
            <a:r>
              <a:rPr lang="cs-CZ" dirty="0" smtClean="0"/>
              <a:t>Nemá smysl se učit všechny systémy, klíčové ale ano, učit se zvládat nové, umět to s lidmi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Bimodal</a:t>
            </a:r>
            <a:r>
              <a:rPr lang="cs-CZ" dirty="0" smtClean="0"/>
              <a:t> IT (</a:t>
            </a:r>
            <a:r>
              <a:rPr lang="cs-CZ" dirty="0" err="1" smtClean="0"/>
              <a:t>Oracle</a:t>
            </a:r>
            <a:r>
              <a:rPr lang="cs-CZ" dirty="0" smtClean="0"/>
              <a:t>)</a:t>
            </a:r>
            <a:endParaRPr lang="en-US" dirty="0"/>
          </a:p>
        </p:txBody>
      </p:sp>
      <p:sp>
        <p:nvSpPr>
          <p:cNvPr id="3" name="Zástupný symbol pro obsah 2"/>
          <p:cNvSpPr>
            <a:spLocks noGrp="1"/>
          </p:cNvSpPr>
          <p:nvPr>
            <p:ph idx="1"/>
          </p:nvPr>
        </p:nvSpPr>
        <p:spPr/>
        <p:txBody>
          <a:bodyPr/>
          <a:lstStyle/>
          <a:p>
            <a:r>
              <a:rPr lang="en-US" dirty="0"/>
              <a:t>Mode 1 is traditional and sequential, emphasizing safety and accuracy. </a:t>
            </a:r>
            <a:endParaRPr lang="cs-CZ" dirty="0" smtClean="0"/>
          </a:p>
          <a:p>
            <a:r>
              <a:rPr lang="en-US" dirty="0" smtClean="0"/>
              <a:t>Mode </a:t>
            </a:r>
            <a:r>
              <a:rPr lang="en-US" dirty="0"/>
              <a:t>2 is exploratory and nonlinear, emphasizing agility and speed</a:t>
            </a:r>
            <a:r>
              <a:rPr lang="en-US" dirty="0" smtClean="0"/>
              <a:t>.</a:t>
            </a:r>
            <a:endParaRPr lang="cs-CZ" dirty="0" smtClean="0"/>
          </a:p>
          <a:p>
            <a:pPr lvl="1"/>
            <a:r>
              <a:rPr lang="cs-CZ" dirty="0" smtClean="0"/>
              <a:t>Druhý mód vyžaduje digitalizaci uživatelských procesů, </a:t>
            </a:r>
            <a:r>
              <a:rPr lang="cs-CZ" b="1" dirty="0" smtClean="0"/>
              <a:t>jádrem druhého modu je u větších systémů digitalizace dokumentů</a:t>
            </a:r>
          </a:p>
          <a:p>
            <a:pPr lvl="1"/>
            <a:r>
              <a:rPr lang="cs-CZ" dirty="0" smtClean="0"/>
              <a:t>Zdá se, že druhý mód má tendenci převládat</a:t>
            </a:r>
          </a:p>
          <a:p>
            <a:endParaRPr lang="en-US" dirty="0"/>
          </a:p>
        </p:txBody>
      </p:sp>
    </p:spTree>
    <p:extLst>
      <p:ext uri="{BB962C8B-B14F-4D97-AF65-F5344CB8AC3E}">
        <p14:creationId xmlns:p14="http://schemas.microsoft.com/office/powerpoint/2010/main" xmlns="" val="2662591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55576" y="1638607"/>
            <a:ext cx="12187787" cy="547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9" name="Obrázek 1" descr="http://www.ateam-oracle.com/wp-content/uploads/2013/07/CMPS6_03.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285247"/>
            <a:ext cx="7220002" cy="456573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7"/>
          <p:cNvSpPr>
            <a:spLocks noChangeArrowheads="1"/>
          </p:cNvSpPr>
          <p:nvPr/>
        </p:nvSpPr>
        <p:spPr bwMode="auto">
          <a:xfrm flipV="1">
            <a:off x="755576" y="5792466"/>
            <a:ext cx="12187787" cy="58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 name="TextovéPole 1"/>
          <p:cNvSpPr txBox="1"/>
          <p:nvPr/>
        </p:nvSpPr>
        <p:spPr>
          <a:xfrm>
            <a:off x="827584" y="5850981"/>
            <a:ext cx="7920880" cy="769441"/>
          </a:xfrm>
          <a:prstGeom prst="rect">
            <a:avLst/>
          </a:prstGeom>
          <a:noFill/>
        </p:spPr>
        <p:txBody>
          <a:bodyPr wrap="square" rtlCol="0">
            <a:spAutoFit/>
          </a:bodyPr>
          <a:lstStyle/>
          <a:p>
            <a:r>
              <a:rPr lang="cs-CZ" sz="2200" dirty="0" smtClean="0"/>
              <a:t>Dříve převažovala tendence posunu vlevo, dnes se to zčásti obrací.</a:t>
            </a:r>
            <a:endParaRPr lang="en-US" sz="2200" dirty="0"/>
          </a:p>
        </p:txBody>
      </p:sp>
      <p:sp>
        <p:nvSpPr>
          <p:cNvPr id="3" name="TextovéPole 2"/>
          <p:cNvSpPr txBox="1"/>
          <p:nvPr/>
        </p:nvSpPr>
        <p:spPr>
          <a:xfrm>
            <a:off x="395536" y="778352"/>
            <a:ext cx="8352928" cy="830997"/>
          </a:xfrm>
          <a:prstGeom prst="rect">
            <a:avLst/>
          </a:prstGeom>
          <a:noFill/>
        </p:spPr>
        <p:txBody>
          <a:bodyPr wrap="square" rtlCol="0">
            <a:spAutoFit/>
          </a:bodyPr>
          <a:lstStyle/>
          <a:p>
            <a:r>
              <a:rPr lang="cs-CZ" dirty="0" smtClean="0"/>
              <a:t> </a:t>
            </a:r>
            <a:r>
              <a:rPr lang="en-US" dirty="0">
                <a:hlinkClick r:id="rId4"/>
              </a:rPr>
              <a:t>http://</a:t>
            </a:r>
            <a:r>
              <a:rPr lang="en-US" dirty="0" smtClean="0">
                <a:hlinkClick r:id="rId4"/>
              </a:rPr>
              <a:t>www.ateam-oracle.com/case-management-part-1-an-introduction</a:t>
            </a:r>
            <a:r>
              <a:rPr lang="cs-CZ" dirty="0" smtClean="0">
                <a:hlinkClick r:id="rId4"/>
              </a:rPr>
              <a:t>/</a:t>
            </a:r>
            <a:r>
              <a:rPr lang="cs-CZ" dirty="0" smtClean="0"/>
              <a:t> </a:t>
            </a:r>
            <a:r>
              <a:rPr lang="cs-CZ" dirty="0" err="1" smtClean="0"/>
              <a:t>Oracle</a:t>
            </a:r>
            <a:r>
              <a:rPr lang="cs-CZ" dirty="0" smtClean="0"/>
              <a:t> case management</a:t>
            </a:r>
            <a:endParaRPr lang="en-US" dirty="0"/>
          </a:p>
        </p:txBody>
      </p:sp>
    </p:spTree>
    <p:extLst>
      <p:ext uri="{BB962C8B-B14F-4D97-AF65-F5344CB8AC3E}">
        <p14:creationId xmlns:p14="http://schemas.microsoft.com/office/powerpoint/2010/main" xmlns="" val="497522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2" y="2204864"/>
            <a:ext cx="7632848" cy="3693319"/>
          </a:xfrm>
          <a:prstGeom prst="rect">
            <a:avLst/>
          </a:prstGeom>
        </p:spPr>
        <p:txBody>
          <a:bodyPr wrap="square">
            <a:spAutoFit/>
          </a:bodyPr>
          <a:lstStyle/>
          <a:p>
            <a:r>
              <a:rPr lang="en-US" b="1" dirty="0" smtClean="0"/>
              <a:t>Bimodal</a:t>
            </a:r>
            <a:r>
              <a:rPr lang="en-US" dirty="0" smtClean="0"/>
              <a:t> is the practice of managing two separate but coherent styles of work: one focused on predictability; the other on exploration. </a:t>
            </a:r>
            <a:r>
              <a:rPr lang="en-US" i="1" dirty="0" smtClean="0"/>
              <a:t>Mode 1</a:t>
            </a:r>
            <a:r>
              <a:rPr lang="en-US" dirty="0" smtClean="0"/>
              <a:t> is optimized for areas that are more predictable and well-understood. It focuses on exploiting what is known, while renovating the legacy environment into a state that is fit for a digital world.</a:t>
            </a:r>
            <a:r>
              <a:rPr lang="en-US" i="1" dirty="0" smtClean="0"/>
              <a:t> Mode 2</a:t>
            </a:r>
            <a:r>
              <a:rPr lang="en-US" dirty="0" smtClean="0"/>
              <a:t> is exploratory, experimenting to solve new problems and  optimized for areas of uncertainty. These initiatives often begin with a hypothesis that is tested and adapted during a process involving short iterations, potentially adopting a minimum viable product (MVP)  approach. Both modes are essential to create substantial value and drive significant organizational change, and neither is static. Marrying a more predictable evolution of products and technologies (Mode 1) with the new and innovative (Mode 2) is the essence of an enterprise bimodal capability. Both play an essential role in the digital transformation.</a:t>
            </a:r>
            <a:endParaRPr lang="cs-CZ" dirty="0"/>
          </a:p>
        </p:txBody>
      </p:sp>
      <p:sp>
        <p:nvSpPr>
          <p:cNvPr id="3" name="TextovéPole 2"/>
          <p:cNvSpPr txBox="1"/>
          <p:nvPr/>
        </p:nvSpPr>
        <p:spPr>
          <a:xfrm>
            <a:off x="971600" y="908720"/>
            <a:ext cx="7344816" cy="954107"/>
          </a:xfrm>
          <a:prstGeom prst="rect">
            <a:avLst/>
          </a:prstGeom>
          <a:noFill/>
        </p:spPr>
        <p:txBody>
          <a:bodyPr wrap="square" rtlCol="0">
            <a:spAutoFit/>
          </a:bodyPr>
          <a:lstStyle/>
          <a:p>
            <a:r>
              <a:rPr lang="cs-CZ" sz="2800" dirty="0" err="1" smtClean="0"/>
              <a:t>Gartner</a:t>
            </a:r>
            <a:r>
              <a:rPr lang="cs-CZ" sz="2800" dirty="0" smtClean="0"/>
              <a:t>  </a:t>
            </a:r>
            <a:r>
              <a:rPr lang="cs-CZ" sz="2800" dirty="0" err="1" smtClean="0"/>
              <a:t>glossary</a:t>
            </a:r>
            <a:endParaRPr lang="cs-CZ" sz="2800" dirty="0" smtClean="0"/>
          </a:p>
          <a:p>
            <a:r>
              <a:rPr lang="cs-CZ" sz="2800" dirty="0" smtClean="0"/>
              <a:t>http://www.</a:t>
            </a:r>
            <a:r>
              <a:rPr lang="cs-CZ" sz="2800" dirty="0" err="1" smtClean="0"/>
              <a:t>gartner.com</a:t>
            </a:r>
            <a:r>
              <a:rPr lang="cs-CZ" sz="2800" dirty="0" smtClean="0"/>
              <a:t>/</a:t>
            </a:r>
            <a:r>
              <a:rPr lang="cs-CZ" sz="2800" dirty="0" err="1" smtClean="0"/>
              <a:t>it</a:t>
            </a:r>
            <a:r>
              <a:rPr lang="cs-CZ" sz="2800" dirty="0" smtClean="0"/>
              <a:t>-</a:t>
            </a:r>
            <a:r>
              <a:rPr lang="cs-CZ" sz="2800" dirty="0" err="1" smtClean="0"/>
              <a:t>glossary</a:t>
            </a:r>
            <a:r>
              <a:rPr lang="cs-CZ" sz="2800" dirty="0" smtClean="0"/>
              <a:t>/</a:t>
            </a:r>
            <a:r>
              <a:rPr lang="cs-CZ" sz="2800" dirty="0" err="1" smtClean="0"/>
              <a:t>bimodal</a:t>
            </a:r>
            <a:r>
              <a:rPr lang="cs-CZ" dirty="0" smtClean="0"/>
              <a:t>/</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modal graphic comparing mode 1 and mode 2 side by side. By Gartner Research">
            <a:hlinkClick r:id="rId2"/>
          </p:cNvPr>
          <p:cNvPicPr>
            <a:picLocks noChangeAspect="1" noChangeArrowheads="1"/>
          </p:cNvPicPr>
          <p:nvPr/>
        </p:nvPicPr>
        <p:blipFill>
          <a:blip r:embed="rId3" cstate="print"/>
          <a:srcRect/>
          <a:stretch>
            <a:fillRect/>
          </a:stretch>
        </p:blipFill>
        <p:spPr bwMode="auto">
          <a:xfrm>
            <a:off x="63499" y="0"/>
            <a:ext cx="9080501" cy="652534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Kritika </a:t>
            </a:r>
            <a:r>
              <a:rPr lang="cs-CZ" dirty="0" err="1" smtClean="0"/>
              <a:t>bimodálnosti</a:t>
            </a:r>
            <a:r>
              <a:rPr lang="cs-CZ" dirty="0" smtClean="0"/>
              <a:t> </a:t>
            </a:r>
            <a:r>
              <a:rPr lang="cs-CZ" dirty="0" err="1" smtClean="0"/>
              <a:t>Gartnera</a:t>
            </a:r>
            <a:endParaRPr lang="cs-CZ" dirty="0"/>
          </a:p>
        </p:txBody>
      </p:sp>
      <p:sp>
        <p:nvSpPr>
          <p:cNvPr id="3" name="Zástupný symbol pro obsah 2"/>
          <p:cNvSpPr>
            <a:spLocks noGrp="1"/>
          </p:cNvSpPr>
          <p:nvPr>
            <p:ph idx="1"/>
          </p:nvPr>
        </p:nvSpPr>
        <p:spPr>
          <a:xfrm>
            <a:off x="457200" y="1600200"/>
            <a:ext cx="8435280" cy="4525963"/>
          </a:xfrm>
        </p:spPr>
        <p:txBody>
          <a:bodyPr/>
          <a:lstStyle/>
          <a:p>
            <a:r>
              <a:rPr lang="cs-CZ" sz="2800" dirty="0" smtClean="0"/>
              <a:t>V praxi malých firem jsou běžné systémy, kde se občas nebo standardně vyžaduje, aby některé akce prováděli lidé a zasahovali do procesů. Je to důležité i pro inkrementální vývoj. To se dosti liší od modu 2 podle </a:t>
            </a:r>
            <a:r>
              <a:rPr lang="cs-CZ" sz="2800" dirty="0" err="1" smtClean="0"/>
              <a:t>Gartnera</a:t>
            </a:r>
            <a:r>
              <a:rPr lang="cs-CZ" sz="2800" dirty="0" smtClean="0"/>
              <a:t>.</a:t>
            </a:r>
          </a:p>
          <a:p>
            <a:r>
              <a:rPr lang="cs-CZ" sz="2800" dirty="0" smtClean="0"/>
              <a:t>Celkově se pro SME otevírají nové možnosti, vlastně praxe SME značně ovlivňuje  praxi velkých SW firem a SME má větší možnosti úprav a vývoje  velkých systémů  (e-</a:t>
            </a:r>
            <a:r>
              <a:rPr lang="cs-CZ" sz="2800" dirty="0" err="1" smtClean="0"/>
              <a:t>government</a:t>
            </a:r>
            <a:r>
              <a:rPr lang="cs-CZ" sz="2800" dirty="0" smtClean="0"/>
              <a:t>)</a:t>
            </a:r>
          </a:p>
          <a:p>
            <a:pPr>
              <a:buNone/>
            </a:pP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trendy</a:t>
            </a:r>
            <a:endParaRPr lang="cs-CZ" dirty="0"/>
          </a:p>
        </p:txBody>
      </p:sp>
      <p:sp>
        <p:nvSpPr>
          <p:cNvPr id="3" name="Zástupný symbol pro obsah 2"/>
          <p:cNvSpPr>
            <a:spLocks noGrp="1"/>
          </p:cNvSpPr>
          <p:nvPr>
            <p:ph idx="1"/>
          </p:nvPr>
        </p:nvSpPr>
        <p:spPr/>
        <p:txBody>
          <a:bodyPr/>
          <a:lstStyle/>
          <a:p>
            <a:r>
              <a:rPr lang="en-US" b="1" dirty="0" smtClean="0"/>
              <a:t>CIO Call to Action: Shake Up Your Integration Strategy to Enable Digital Transformation</a:t>
            </a:r>
          </a:p>
          <a:p>
            <a:r>
              <a:rPr lang="cs-CZ" dirty="0" smtClean="0">
                <a:hlinkClick r:id="rId2"/>
              </a:rPr>
              <a:t>https://www.linkedin.com/pulse/cio-call-action-shake-up-your-integration-strategy-enable-pezzini</a:t>
            </a:r>
            <a:endParaRPr lang="cs-CZ" dirty="0" smtClean="0"/>
          </a:p>
          <a:p>
            <a:pPr>
              <a:buNone/>
            </a:pPr>
            <a:endParaRPr lang="cs-CZ" dirty="0" smtClean="0"/>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Důležité jsou odchylky               </a:t>
            </a:r>
            <a:r>
              <a:rPr lang="cs-CZ" dirty="0"/>
              <a:t>v detailech</a:t>
            </a:r>
            <a:endParaRPr lang="en-US" dirty="0"/>
          </a:p>
        </p:txBody>
      </p:sp>
      <p:sp>
        <p:nvSpPr>
          <p:cNvPr id="3" name="Zástupný symbol pro obsah 2"/>
          <p:cNvSpPr>
            <a:spLocks noGrp="1"/>
          </p:cNvSpPr>
          <p:nvPr>
            <p:ph idx="1"/>
          </p:nvPr>
        </p:nvSpPr>
        <p:spPr/>
        <p:txBody>
          <a:bodyPr/>
          <a:lstStyle/>
          <a:p>
            <a:r>
              <a:rPr lang="cs-CZ" dirty="0" smtClean="0"/>
              <a:t>Ďábel je skryt v detailu</a:t>
            </a:r>
          </a:p>
          <a:p>
            <a:r>
              <a:rPr lang="cs-CZ" dirty="0" smtClean="0"/>
              <a:t>Každý, kdo zažil SME a velkou firmu potvrdí, že jsou rozdíly v</a:t>
            </a:r>
            <a:r>
              <a:rPr lang="cs-CZ" dirty="0"/>
              <a:t> mnohém </a:t>
            </a:r>
            <a:r>
              <a:rPr lang="cs-CZ" dirty="0" smtClean="0"/>
              <a:t>zásadní i díky zdánlivým </a:t>
            </a:r>
            <a:r>
              <a:rPr lang="cs-CZ" dirty="0" err="1" smtClean="0"/>
              <a:t>maličkiostem</a:t>
            </a:r>
            <a:endParaRPr lang="en-US"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46</a:t>
            </a:fld>
            <a:endParaRPr lang="cs-CZ"/>
          </a:p>
        </p:txBody>
      </p:sp>
    </p:spTree>
    <p:extLst>
      <p:ext uri="{BB962C8B-B14F-4D97-AF65-F5344CB8AC3E}">
        <p14:creationId xmlns:p14="http://schemas.microsoft.com/office/powerpoint/2010/main" xmlns="" val="1406621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Celkový trend</a:t>
            </a:r>
            <a:endParaRPr lang="cs-CZ" dirty="0"/>
          </a:p>
        </p:txBody>
      </p:sp>
      <p:sp>
        <p:nvSpPr>
          <p:cNvPr id="3" name="Zástupný symbol pro obsah 2"/>
          <p:cNvSpPr>
            <a:spLocks noGrp="1"/>
          </p:cNvSpPr>
          <p:nvPr>
            <p:ph idx="1"/>
          </p:nvPr>
        </p:nvSpPr>
        <p:spPr/>
        <p:txBody>
          <a:bodyPr/>
          <a:lstStyle/>
          <a:p>
            <a:pPr algn="ctr">
              <a:buNone/>
            </a:pPr>
            <a:r>
              <a:rPr lang="cs-CZ" sz="4800" dirty="0" smtClean="0"/>
              <a:t>Množí se případy </a:t>
            </a:r>
          </a:p>
          <a:p>
            <a:pPr algn="ctr">
              <a:buNone/>
            </a:pPr>
            <a:r>
              <a:rPr lang="cs-CZ" sz="4800" dirty="0" smtClean="0"/>
              <a:t>ve kterých se dobře uplatní malé a střední SW firmy  </a:t>
            </a:r>
            <a:endParaRPr lang="cs-CZ" sz="48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47</a:t>
            </a:fld>
            <a:endParaRPr lang="cs-CZ"/>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Nadpis 1"/>
          <p:cNvSpPr>
            <a:spLocks noGrp="1"/>
          </p:cNvSpPr>
          <p:nvPr>
            <p:ph type="title"/>
          </p:nvPr>
        </p:nvSpPr>
        <p:spPr/>
        <p:txBody>
          <a:bodyPr/>
          <a:lstStyle/>
          <a:p>
            <a:r>
              <a:rPr lang="cs-CZ" smtClean="0"/>
              <a:t>Inženýr a řemeslník</a:t>
            </a:r>
          </a:p>
        </p:txBody>
      </p:sp>
      <p:sp>
        <p:nvSpPr>
          <p:cNvPr id="183299" name="Zástupný symbol pro obsah 2"/>
          <p:cNvSpPr>
            <a:spLocks noGrp="1"/>
          </p:cNvSpPr>
          <p:nvPr>
            <p:ph idx="1"/>
          </p:nvPr>
        </p:nvSpPr>
        <p:spPr>
          <a:xfrm>
            <a:off x="457200" y="1484313"/>
            <a:ext cx="8229600" cy="4641850"/>
          </a:xfrm>
        </p:spPr>
        <p:txBody>
          <a:bodyPr/>
          <a:lstStyle/>
          <a:p>
            <a:r>
              <a:rPr lang="cs-CZ" smtClean="0"/>
              <a:t>Pohrdání řemeslníků (kodérů) s analytiky </a:t>
            </a:r>
          </a:p>
          <a:p>
            <a:r>
              <a:rPr lang="cs-CZ" smtClean="0"/>
              <a:t>Analytici nemají porozumění pro nuance řemesla (možnosti, cena, …)</a:t>
            </a:r>
          </a:p>
          <a:p>
            <a:r>
              <a:rPr lang="cs-CZ" smtClean="0"/>
              <a:t>Obojí  spolu se zadavateli nemají zažité přístupy hodnocení plánovaných či existujících SW artefaktů, týká se to i vývojových nástrojů</a:t>
            </a:r>
          </a:p>
          <a:p>
            <a:r>
              <a:rPr lang="cs-CZ" smtClean="0"/>
              <a:t>Nejsou dostatečně rozvinuté postupy hodnocení a kontroly projektů</a:t>
            </a:r>
          </a:p>
        </p:txBody>
      </p:sp>
      <p:sp>
        <p:nvSpPr>
          <p:cNvPr id="183300" name="Zástupný symbol pro číslo snímku 3"/>
          <p:cNvSpPr>
            <a:spLocks noGrp="1"/>
          </p:cNvSpPr>
          <p:nvPr>
            <p:ph type="sldNum" sz="quarter" idx="12"/>
          </p:nvPr>
        </p:nvSpPr>
        <p:spPr>
          <a:noFill/>
        </p:spPr>
        <p:txBody>
          <a:bodyPr/>
          <a:lstStyle/>
          <a:p>
            <a:fld id="{8017D4B6-79CF-47B4-BBA5-DE1AB282EA22}" type="slidenum">
              <a:rPr lang="cs-CZ" smtClean="0"/>
              <a:pPr/>
              <a:t>48</a:t>
            </a:fld>
            <a:endParaRPr lang="cs-CZ" smtClean="0"/>
          </a:p>
        </p:txBody>
      </p:sp>
    </p:spTree>
    <p:extLst>
      <p:ext uri="{BB962C8B-B14F-4D97-AF65-F5344CB8AC3E}">
        <p14:creationId xmlns:p14="http://schemas.microsoft.com/office/powerpoint/2010/main" xmlns="" val="3417947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Programovací jazyky jako nástroje</a:t>
            </a:r>
            <a:endParaRPr lang="en-US" dirty="0"/>
          </a:p>
        </p:txBody>
      </p:sp>
      <p:sp>
        <p:nvSpPr>
          <p:cNvPr id="3" name="Zástupný symbol pro obsah 2"/>
          <p:cNvSpPr>
            <a:spLocks noGrp="1"/>
          </p:cNvSpPr>
          <p:nvPr>
            <p:ph idx="1"/>
          </p:nvPr>
        </p:nvSpPr>
        <p:spPr/>
        <p:txBody>
          <a:bodyPr/>
          <a:lstStyle/>
          <a:p>
            <a:r>
              <a:rPr lang="cs-CZ" sz="2800" dirty="0" smtClean="0"/>
              <a:t> </a:t>
            </a:r>
            <a:r>
              <a:rPr lang="cs-CZ" sz="2200" dirty="0" smtClean="0"/>
              <a:t>Vhodné pro určitou oblast řešení a znalostní oblast</a:t>
            </a:r>
          </a:p>
          <a:p>
            <a:r>
              <a:rPr lang="cs-CZ" sz="2200" dirty="0" smtClean="0"/>
              <a:t>Nabízejí připravené  artefakty </a:t>
            </a:r>
          </a:p>
          <a:p>
            <a:r>
              <a:rPr lang="cs-CZ" sz="2200" dirty="0" smtClean="0"/>
              <a:t>Jsou použitelné v daném prostředí</a:t>
            </a:r>
          </a:p>
          <a:p>
            <a:r>
              <a:rPr lang="cs-CZ" sz="2200" dirty="0" smtClean="0"/>
              <a:t>Jsou dostatečně efektivní a schopné produkovat akceptovatelná (kvalitní) řešení</a:t>
            </a:r>
          </a:p>
          <a:p>
            <a:r>
              <a:rPr lang="cs-CZ" sz="2200" dirty="0" smtClean="0"/>
              <a:t>Jsou dobře zvládnutelné uživateli („programátory“)  </a:t>
            </a:r>
          </a:p>
          <a:p>
            <a:pPr lvl="1"/>
            <a:r>
              <a:rPr lang="cs-CZ" sz="2200" dirty="0" smtClean="0"/>
              <a:t>dovednosti, znalosti, zvyky</a:t>
            </a:r>
          </a:p>
          <a:p>
            <a:r>
              <a:rPr lang="cs-CZ" sz="2200" dirty="0" smtClean="0"/>
              <a:t>Neodborníkovi těžko, pokud vůbec, proč je třeba tolik jazyků </a:t>
            </a:r>
            <a:endParaRPr lang="en-US" sz="22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49</a:t>
            </a:fld>
            <a:endParaRPr lang="cs-CZ"/>
          </a:p>
        </p:txBody>
      </p:sp>
    </p:spTree>
    <p:extLst>
      <p:ext uri="{BB962C8B-B14F-4D97-AF65-F5344CB8AC3E}">
        <p14:creationId xmlns:p14="http://schemas.microsoft.com/office/powerpoint/2010/main" xmlns="" val="274532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p>
            <a:fld id="{44384112-5418-4D0F-9941-9038A9FEFE29}" type="slidenum">
              <a:rPr lang="cs-CZ" smtClean="0"/>
              <a:pPr/>
              <a:t>5</a:t>
            </a:fld>
            <a:endParaRPr lang="cs-CZ" smtClean="0"/>
          </a:p>
        </p:txBody>
      </p:sp>
      <p:sp>
        <p:nvSpPr>
          <p:cNvPr id="77827" name="Rectangle 2"/>
          <p:cNvSpPr>
            <a:spLocks noGrp="1" noChangeArrowheads="1"/>
          </p:cNvSpPr>
          <p:nvPr>
            <p:ph type="title" idx="4294967295"/>
          </p:nvPr>
        </p:nvSpPr>
        <p:spPr>
          <a:xfrm>
            <a:off x="0" y="274638"/>
            <a:ext cx="9144000" cy="1143000"/>
          </a:xfrm>
        </p:spPr>
        <p:txBody>
          <a:bodyPr/>
          <a:lstStyle/>
          <a:p>
            <a:pPr eaLnBrk="1" hangingPunct="1"/>
            <a:r>
              <a:rPr lang="cs-CZ" dirty="0" smtClean="0"/>
              <a:t>Tempo zastarávání znalostí v IT, </a:t>
            </a:r>
          </a:p>
        </p:txBody>
      </p:sp>
      <p:sp>
        <p:nvSpPr>
          <p:cNvPr id="77828" name="Rectangle 3"/>
          <p:cNvSpPr>
            <a:spLocks noGrp="1" noChangeArrowheads="1"/>
          </p:cNvSpPr>
          <p:nvPr>
            <p:ph type="body" idx="4294967295"/>
          </p:nvPr>
        </p:nvSpPr>
        <p:spPr>
          <a:xfrm>
            <a:off x="0" y="1341438"/>
            <a:ext cx="9144000" cy="4895850"/>
          </a:xfrm>
        </p:spPr>
        <p:txBody>
          <a:bodyPr/>
          <a:lstStyle/>
          <a:p>
            <a:pPr eaLnBrk="1" hangingPunct="1"/>
            <a:r>
              <a:rPr lang="cs-CZ" sz="2800" dirty="0" smtClean="0"/>
              <a:t>V technologiích vývoje SW se inovuje 50% znalostí za 3-5 let</a:t>
            </a:r>
          </a:p>
          <a:p>
            <a:pPr lvl="1" eaLnBrk="1" hangingPunct="1"/>
            <a:r>
              <a:rPr lang="cs-CZ" sz="2400" dirty="0" smtClean="0"/>
              <a:t> Systém může zastarat dříve, než se dokončí jeho vývoj</a:t>
            </a:r>
          </a:p>
          <a:p>
            <a:pPr lvl="1" eaLnBrk="1" hangingPunct="1"/>
            <a:r>
              <a:rPr lang="cs-CZ" sz="2400" dirty="0" smtClean="0"/>
              <a:t>Doba vývoje závisí na velikosti systému a nedá se libovolně zkracovat </a:t>
            </a:r>
            <a:r>
              <a:rPr lang="cs-CZ" sz="2400" dirty="0" smtClean="0">
                <a:sym typeface="Symbol" pitchFamily="18" charset="2"/>
              </a:rPr>
              <a:t>dilema stálého zastarávání</a:t>
            </a:r>
          </a:p>
          <a:p>
            <a:pPr lvl="1" eaLnBrk="1" hangingPunct="1"/>
            <a:r>
              <a:rPr lang="cs-CZ" sz="2400" dirty="0" smtClean="0"/>
              <a:t>Budeme hledat řešení v servisních systémech složených  z AUTONOMNÍCH </a:t>
            </a:r>
            <a:r>
              <a:rPr lang="cs-CZ" sz="2400" dirty="0" err="1" smtClean="0"/>
              <a:t>ČÁSTí</a:t>
            </a:r>
            <a:r>
              <a:rPr lang="cs-CZ" sz="2400" dirty="0" smtClean="0"/>
              <a:t>, služeb</a:t>
            </a:r>
          </a:p>
          <a:p>
            <a:pPr eaLnBrk="1" hangingPunct="1"/>
            <a:r>
              <a:rPr lang="cs-CZ" sz="2400" dirty="0" smtClean="0"/>
              <a:t>Ka</a:t>
            </a:r>
            <a:r>
              <a:rPr lang="cs-CZ" sz="2800" dirty="0" smtClean="0"/>
              <a:t>ždých asi deset let dochází ke změně paradigmatu (struktury, objekty, </a:t>
            </a:r>
            <a:r>
              <a:rPr lang="cs-CZ" sz="2800" dirty="0" err="1" smtClean="0"/>
              <a:t>cloudy</a:t>
            </a:r>
            <a:r>
              <a:rPr lang="cs-CZ" sz="2800" dirty="0" smtClean="0"/>
              <a:t>, služby…)</a:t>
            </a:r>
          </a:p>
          <a:p>
            <a:pPr lvl="1" eaLnBrk="1" hangingPunct="1"/>
            <a:r>
              <a:rPr lang="cs-CZ" dirty="0" smtClean="0"/>
              <a:t>Zaměříme se na věci, které mají šanci přežít</a:t>
            </a:r>
          </a:p>
          <a:p>
            <a:pPr lvl="2" eaLnBrk="1" hangingPunct="1"/>
            <a:r>
              <a:rPr lang="cs-CZ" dirty="0" err="1" smtClean="0"/>
              <a:t>Inkrementálnost</a:t>
            </a:r>
            <a:r>
              <a:rPr lang="cs-CZ" dirty="0" smtClean="0"/>
              <a:t> vývoje, zapojení uživatelů, otevřenost</a:t>
            </a:r>
          </a:p>
          <a:p>
            <a:pPr lvl="2" eaLnBrk="1" hangingPunct="1"/>
            <a:endParaRPr lang="cs-CZ"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sldNum" sz="quarter" idx="12"/>
          </p:nvPr>
        </p:nvSpPr>
        <p:spPr>
          <a:noFill/>
        </p:spPr>
        <p:txBody>
          <a:bodyPr/>
          <a:lstStyle/>
          <a:p>
            <a:fld id="{3DCFA0D8-85E8-451B-A14C-74F8ABB2BB02}" type="slidenum">
              <a:rPr lang="cs-CZ" smtClean="0"/>
              <a:pPr/>
              <a:t>50</a:t>
            </a:fld>
            <a:endParaRPr lang="cs-CZ" smtClean="0"/>
          </a:p>
        </p:txBody>
      </p:sp>
      <p:sp>
        <p:nvSpPr>
          <p:cNvPr id="184323" name="Rectangle 2"/>
          <p:cNvSpPr>
            <a:spLocks noGrp="1" noChangeArrowheads="1"/>
          </p:cNvSpPr>
          <p:nvPr>
            <p:ph type="title"/>
          </p:nvPr>
        </p:nvSpPr>
        <p:spPr/>
        <p:txBody>
          <a:bodyPr/>
          <a:lstStyle/>
          <a:p>
            <a:pPr eaLnBrk="1" hangingPunct="1"/>
            <a:r>
              <a:rPr lang="cs-CZ" dirty="0" smtClean="0"/>
              <a:t>Podceňované vlastnosti IT</a:t>
            </a:r>
          </a:p>
        </p:txBody>
      </p:sp>
      <p:sp>
        <p:nvSpPr>
          <p:cNvPr id="184324" name="Rectangle 3"/>
          <p:cNvSpPr>
            <a:spLocks noGrp="1" noChangeArrowheads="1"/>
          </p:cNvSpPr>
          <p:nvPr>
            <p:ph type="body" idx="1"/>
          </p:nvPr>
        </p:nvSpPr>
        <p:spPr/>
        <p:txBody>
          <a:bodyPr/>
          <a:lstStyle/>
          <a:p>
            <a:pPr eaLnBrk="1" hangingPunct="1">
              <a:lnSpc>
                <a:spcPct val="90000"/>
              </a:lnSpc>
              <a:buFontTx/>
              <a:buNone/>
            </a:pPr>
            <a:r>
              <a:rPr lang="cs-CZ" sz="2800" dirty="0" smtClean="0"/>
              <a:t>Efekty IT, především IS se obtížně měří, často jsou jinde než se čekalo (uvedeme příklady)</a:t>
            </a:r>
          </a:p>
          <a:p>
            <a:pPr eaLnBrk="1" hangingPunct="1">
              <a:lnSpc>
                <a:spcPct val="90000"/>
              </a:lnSpc>
              <a:buFontTx/>
              <a:buNone/>
            </a:pPr>
            <a:r>
              <a:rPr lang="cs-CZ" sz="2800" dirty="0" smtClean="0"/>
              <a:t>Jsou často dlouhodobé a ty jsou jiné než krátkodobé</a:t>
            </a:r>
          </a:p>
          <a:p>
            <a:pPr eaLnBrk="1" hangingPunct="1">
              <a:lnSpc>
                <a:spcPct val="90000"/>
              </a:lnSpc>
              <a:buFontTx/>
              <a:buNone/>
            </a:pPr>
            <a:r>
              <a:rPr lang="cs-CZ" sz="2800" dirty="0" smtClean="0"/>
              <a:t>Někdy není ochota je uplatnit (př. školství)</a:t>
            </a:r>
          </a:p>
          <a:p>
            <a:pPr eaLnBrk="1" hangingPunct="1">
              <a:lnSpc>
                <a:spcPct val="90000"/>
              </a:lnSpc>
              <a:buFontTx/>
              <a:buNone/>
            </a:pPr>
            <a:r>
              <a:rPr lang="cs-CZ" sz="2800" dirty="0" smtClean="0"/>
              <a:t>Praxe ochrany dat neumožňuje data správně využívat aniž zajišťuje dostatečnou  ochranu dat</a:t>
            </a:r>
          </a:p>
          <a:p>
            <a:pPr eaLnBrk="1" hangingPunct="1">
              <a:lnSpc>
                <a:spcPct val="90000"/>
              </a:lnSpc>
              <a:buFontTx/>
              <a:buNone/>
            </a:pPr>
            <a:r>
              <a:rPr lang="cs-CZ" sz="2800" b="1" dirty="0" smtClean="0"/>
              <a:t>Kvalita IT je tedy věcí kvalifikovaného používání, znalostí, zkušeností a někdy i (politické) vůle a boje s předsudky</a:t>
            </a:r>
          </a:p>
        </p:txBody>
      </p:sp>
    </p:spTree>
    <p:extLst>
      <p:ext uri="{BB962C8B-B14F-4D97-AF65-F5344CB8AC3E}">
        <p14:creationId xmlns:p14="http://schemas.microsoft.com/office/powerpoint/2010/main" xmlns="" val="1936336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Která oblast techniky má s IT nejvíce společných aspektů</a:t>
            </a:r>
            <a:endParaRPr lang="en-US" dirty="0"/>
          </a:p>
        </p:txBody>
      </p:sp>
      <p:sp>
        <p:nvSpPr>
          <p:cNvPr id="3" name="Podnadpis 2"/>
          <p:cNvSpPr>
            <a:spLocks noGrp="1"/>
          </p:cNvSpPr>
          <p:nvPr>
            <p:ph type="subTitle" idx="1"/>
          </p:nvPr>
        </p:nvSpPr>
        <p:spPr>
          <a:xfrm>
            <a:off x="755576" y="3886200"/>
            <a:ext cx="7632848" cy="2207096"/>
          </a:xfrm>
        </p:spPr>
        <p:txBody>
          <a:bodyPr/>
          <a:lstStyle/>
          <a:p>
            <a:r>
              <a:rPr lang="cs-CZ" dirty="0" smtClean="0"/>
              <a:t>Architektura</a:t>
            </a:r>
          </a:p>
          <a:p>
            <a:r>
              <a:rPr lang="cs-CZ" dirty="0" smtClean="0"/>
              <a:t>Kde kdo do toho kecá</a:t>
            </a:r>
          </a:p>
          <a:p>
            <a:r>
              <a:rPr lang="cs-CZ" dirty="0" smtClean="0"/>
              <a:t>Projekty jsou předražené</a:t>
            </a:r>
          </a:p>
          <a:p>
            <a:r>
              <a:rPr lang="cs-CZ" dirty="0" smtClean="0"/>
              <a:t>Vysoký podíl řemesel</a:t>
            </a:r>
            <a:endParaRPr lang="en-US" dirty="0"/>
          </a:p>
        </p:txBody>
      </p:sp>
      <p:sp>
        <p:nvSpPr>
          <p:cNvPr id="4" name="Zástupný symbol pro číslo snímku 3"/>
          <p:cNvSpPr>
            <a:spLocks noGrp="1"/>
          </p:cNvSpPr>
          <p:nvPr>
            <p:ph type="sldNum" sz="quarter" idx="12"/>
          </p:nvPr>
        </p:nvSpPr>
        <p:spPr/>
        <p:txBody>
          <a:bodyPr/>
          <a:lstStyle/>
          <a:p>
            <a:pPr>
              <a:defRPr/>
            </a:pPr>
            <a:fld id="{A1016E8B-4846-4140-A770-73FC61248F84}" type="slidenum">
              <a:rPr lang="cs-CZ" smtClean="0"/>
              <a:pPr>
                <a:defRPr/>
              </a:pPr>
              <a:t>51</a:t>
            </a:fld>
            <a:endParaRPr lang="cs-CZ"/>
          </a:p>
        </p:txBody>
      </p:sp>
    </p:spTree>
    <p:extLst>
      <p:ext uri="{BB962C8B-B14F-4D97-AF65-F5344CB8AC3E}">
        <p14:creationId xmlns:p14="http://schemas.microsoft.com/office/powerpoint/2010/main" xmlns="" val="4210138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p>
            <a:fld id="{5A69F629-B3AD-4904-ABB7-0BB771806A68}" type="slidenum">
              <a:rPr lang="cs-CZ" smtClean="0"/>
              <a:pPr/>
              <a:t>52</a:t>
            </a:fld>
            <a:endParaRPr lang="cs-CZ" smtClean="0"/>
          </a:p>
        </p:txBody>
      </p:sp>
      <p:sp>
        <p:nvSpPr>
          <p:cNvPr id="95235" name="Rectangle 2"/>
          <p:cNvSpPr>
            <a:spLocks noGrp="1" noChangeArrowheads="1"/>
          </p:cNvSpPr>
          <p:nvPr>
            <p:ph type="title"/>
          </p:nvPr>
        </p:nvSpPr>
        <p:spPr/>
        <p:txBody>
          <a:bodyPr/>
          <a:lstStyle/>
          <a:p>
            <a:pPr eaLnBrk="1" hangingPunct="1"/>
            <a:r>
              <a:rPr lang="cs-CZ" smtClean="0"/>
              <a:t>Změny v informatice</a:t>
            </a:r>
          </a:p>
        </p:txBody>
      </p:sp>
      <p:graphicFrame>
        <p:nvGraphicFramePr>
          <p:cNvPr id="34945" name="Group 129"/>
          <p:cNvGraphicFramePr>
            <a:graphicFrameLocks noGrp="1"/>
          </p:cNvGraphicFramePr>
          <p:nvPr>
            <p:ph idx="1"/>
            <p:extLst>
              <p:ext uri="{D42A27DB-BD31-4B8C-83A1-F6EECF244321}">
                <p14:modId xmlns:p14="http://schemas.microsoft.com/office/powerpoint/2010/main" xmlns="" val="885603836"/>
              </p:ext>
            </p:extLst>
          </p:nvPr>
        </p:nvGraphicFramePr>
        <p:xfrm>
          <a:off x="323850" y="1341438"/>
          <a:ext cx="8515350" cy="5222748"/>
        </p:xfrm>
        <a:graphic>
          <a:graphicData uri="http://schemas.openxmlformats.org/drawingml/2006/table">
            <a:tbl>
              <a:tblPr/>
              <a:tblGrid>
                <a:gridCol w="1276350"/>
                <a:gridCol w="3455988"/>
                <a:gridCol w="3783012"/>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Roky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Typické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Technologie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a:t>
                      </a:r>
                      <a:r>
                        <a:rPr kumimoji="0" lang="cs-CZ" sz="1800" b="0" i="0" u="none" strike="noStrike" cap="none" normalizeH="0" baseline="0" smtClean="0">
                          <a:ln>
                            <a:noFill/>
                          </a:ln>
                          <a:solidFill>
                            <a:schemeClr val="tx1"/>
                          </a:solidFill>
                          <a:effectLst/>
                          <a:latin typeface="Arial" charset="0"/>
                        </a:rPr>
                        <a:t>-1960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Vědecko technické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Sálové počítače, děrné štítky, tiskové sestavy, FORTRAN,Algol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1960-1970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postupný nástup terminálů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děrné štítky, tiskové sestavy, COBOL, datové systémy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1970-1980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často interaktivní vstup dat, řízení technologií, </a:t>
                      </a:r>
                      <a:r>
                        <a:rPr kumimoji="0" lang="cs-CZ" sz="1800" b="0" i="0" u="none" strike="noStrike" cap="none" normalizeH="0" baseline="0" smtClean="0">
                          <a:ln>
                            <a:noFill/>
                          </a:ln>
                          <a:solidFill>
                            <a:srgbClr val="FF0000"/>
                          </a:solidFill>
                          <a:effectLst/>
                          <a:latin typeface="Arial" charset="0"/>
                        </a:rPr>
                        <a:t>krize IT 1980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terminály, minipočítače děrné štítky, tiskové sestavy, COBOL, C, Pascal, DB ….</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1980-1990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interaktivní vstup výstup, úlohy na PC, </a:t>
                      </a:r>
                      <a:r>
                        <a:rPr kumimoji="0" lang="cs-CZ" sz="1800" b="0" i="0" u="none" strike="noStrike" cap="none" normalizeH="0" baseline="0" smtClean="0">
                          <a:ln>
                            <a:noFill/>
                          </a:ln>
                          <a:solidFill>
                            <a:srgbClr val="FF0000"/>
                          </a:solidFill>
                          <a:effectLst/>
                          <a:latin typeface="Arial" charset="0"/>
                        </a:rPr>
                        <a:t>krize IT 1990 (meze PC)</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PC místo terminálů, kancelářské úlohy pro PC, datové báze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1990-2009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Interaktivní výpočty na síti, e-komerce, Internet, sociální  SW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2002 krize, Internetová bublina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2008 krize, IT nepomohlo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Servery, počítačové sítě, Internet, grafika, vývojová prostředí, databáze, globalizace, webové služby, podpora sociálních sítí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484971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p>
            <a:fld id="{107EB7B6-E850-4E76-AC7E-EBF6E506B49E}" type="slidenum">
              <a:rPr lang="cs-CZ" smtClean="0"/>
              <a:pPr/>
              <a:t>53</a:t>
            </a:fld>
            <a:endParaRPr lang="cs-CZ" smtClean="0"/>
          </a:p>
        </p:txBody>
      </p:sp>
      <p:sp>
        <p:nvSpPr>
          <p:cNvPr id="96259" name="Rectangle 2"/>
          <p:cNvSpPr>
            <a:spLocks noGrp="1" noChangeArrowheads="1"/>
          </p:cNvSpPr>
          <p:nvPr>
            <p:ph type="title"/>
          </p:nvPr>
        </p:nvSpPr>
        <p:spPr/>
        <p:txBody>
          <a:bodyPr/>
          <a:lstStyle/>
          <a:p>
            <a:r>
              <a:rPr lang="cs-CZ" smtClean="0"/>
              <a:t>Co se relativně málo změnilo</a:t>
            </a:r>
          </a:p>
        </p:txBody>
      </p:sp>
      <p:sp>
        <p:nvSpPr>
          <p:cNvPr id="96260" name="Rectangle 3"/>
          <p:cNvSpPr>
            <a:spLocks noGrp="1" noChangeArrowheads="1"/>
          </p:cNvSpPr>
          <p:nvPr>
            <p:ph type="body" idx="1"/>
          </p:nvPr>
        </p:nvSpPr>
        <p:spPr/>
        <p:txBody>
          <a:bodyPr/>
          <a:lstStyle/>
          <a:p>
            <a:r>
              <a:rPr lang="cs-CZ" smtClean="0"/>
              <a:t>Lidé</a:t>
            </a:r>
          </a:p>
          <a:p>
            <a:pPr lvl="1"/>
            <a:r>
              <a:rPr lang="cs-CZ" smtClean="0"/>
              <a:t> Postoje </a:t>
            </a:r>
          </a:p>
          <a:p>
            <a:pPr lvl="1"/>
            <a:r>
              <a:rPr lang="cs-CZ" smtClean="0"/>
              <a:t>Cíle</a:t>
            </a:r>
          </a:p>
          <a:p>
            <a:pPr lvl="1"/>
            <a:r>
              <a:rPr lang="cs-CZ" smtClean="0"/>
              <a:t>Předsudky</a:t>
            </a:r>
          </a:p>
          <a:p>
            <a:r>
              <a:rPr lang="cs-CZ" smtClean="0"/>
              <a:t>Potřeba a dovednost spolupráce</a:t>
            </a:r>
          </a:p>
          <a:p>
            <a:r>
              <a:rPr lang="cs-CZ" smtClean="0"/>
              <a:t>Nedostatečné chápání ICT jako technologického oboru</a:t>
            </a:r>
          </a:p>
          <a:p>
            <a:r>
              <a:rPr lang="cs-CZ" smtClean="0"/>
              <a:t>Manažerské nedostatky</a:t>
            </a:r>
          </a:p>
        </p:txBody>
      </p:sp>
    </p:spTree>
    <p:extLst>
      <p:ext uri="{BB962C8B-B14F-4D97-AF65-F5344CB8AC3E}">
        <p14:creationId xmlns:p14="http://schemas.microsoft.com/office/powerpoint/2010/main" xmlns="" val="3355938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Zkušenosti přednášejícího</a:t>
            </a:r>
            <a:endParaRPr lang="en-US" dirty="0"/>
          </a:p>
        </p:txBody>
      </p:sp>
      <p:sp>
        <p:nvSpPr>
          <p:cNvPr id="3" name="Zástupný symbol pro obsah 2"/>
          <p:cNvSpPr>
            <a:spLocks noGrp="1"/>
          </p:cNvSpPr>
          <p:nvPr>
            <p:ph idx="1"/>
          </p:nvPr>
        </p:nvSpPr>
        <p:spPr>
          <a:xfrm>
            <a:off x="467544" y="1340769"/>
            <a:ext cx="8424936" cy="4896544"/>
          </a:xfrm>
        </p:spPr>
        <p:txBody>
          <a:bodyPr/>
          <a:lstStyle/>
          <a:p>
            <a:r>
              <a:rPr lang="cs-CZ" sz="2000" dirty="0" smtClean="0"/>
              <a:t>1959 Statistik se stává programátorem ve asembleru, výpočty pro fyzikální chemii, pitomí politici – nepustíme ani jeden transistor  do výroby počitadel, když máme dost relé</a:t>
            </a:r>
          </a:p>
          <a:p>
            <a:r>
              <a:rPr lang="cs-CZ" sz="2000" dirty="0" smtClean="0"/>
              <a:t>60-70 Přechod na Fortran, </a:t>
            </a:r>
            <a:r>
              <a:rPr lang="cs-CZ" sz="2000" dirty="0" err="1" smtClean="0"/>
              <a:t>Algol</a:t>
            </a:r>
            <a:r>
              <a:rPr lang="cs-CZ" sz="2000" dirty="0" smtClean="0"/>
              <a:t> (pokus o kompilátor), formální jazyky, některé mé  články z té doby se dodnes citují, mainframy</a:t>
            </a:r>
          </a:p>
          <a:p>
            <a:r>
              <a:rPr lang="cs-CZ" sz="2000" dirty="0" smtClean="0"/>
              <a:t>70-80 on line vstupy, minipočítače v přímém řízení systému dílny, prvá aplikace principu výměny zpráv mezi SW komponentami</a:t>
            </a:r>
          </a:p>
          <a:p>
            <a:r>
              <a:rPr lang="cs-CZ" sz="2000" dirty="0" smtClean="0"/>
              <a:t>80 účast na vývoji českých PC, spolupráce se Siemensem na řízení rozsáhlého výrobního systému, </a:t>
            </a:r>
          </a:p>
          <a:p>
            <a:r>
              <a:rPr lang="cs-CZ" sz="2000" dirty="0" smtClean="0"/>
              <a:t>9O Soukromý podnik, počítačové  sítě a IS , nová varianta analýzy shora, dekompozice IS, počátek www Autonomní komponenty a SOA</a:t>
            </a:r>
          </a:p>
          <a:p>
            <a:r>
              <a:rPr lang="cs-CZ" sz="2000" dirty="0" smtClean="0"/>
              <a:t>2000 SOA, </a:t>
            </a:r>
            <a:r>
              <a:rPr lang="cs-CZ" sz="2000" dirty="0" err="1" smtClean="0"/>
              <a:t>patterns</a:t>
            </a:r>
            <a:r>
              <a:rPr lang="cs-CZ" sz="2000" dirty="0" smtClean="0"/>
              <a:t>, účast na projektech malých firem, konfederativní SOA, práce v týmu , dokumenty řízené systémy, role osob v SW systémech</a:t>
            </a:r>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54</a:t>
            </a:fld>
            <a:endParaRPr lang="cs-CZ"/>
          </a:p>
        </p:txBody>
      </p:sp>
    </p:spTree>
    <p:extLst>
      <p:ext uri="{BB962C8B-B14F-4D97-AF65-F5344CB8AC3E}">
        <p14:creationId xmlns:p14="http://schemas.microsoft.com/office/powerpoint/2010/main" xmlns="" val="1356260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p>
            <a:fld id="{5CAEBADE-E792-4D62-8C5F-F9AF1B739943}" type="slidenum">
              <a:rPr lang="cs-CZ" smtClean="0"/>
              <a:pPr/>
              <a:t>55</a:t>
            </a:fld>
            <a:endParaRPr lang="cs-CZ" smtClean="0"/>
          </a:p>
        </p:txBody>
      </p:sp>
      <p:sp>
        <p:nvSpPr>
          <p:cNvPr id="98307" name="Rectangle 2"/>
          <p:cNvSpPr>
            <a:spLocks noGrp="1" noChangeArrowheads="1"/>
          </p:cNvSpPr>
          <p:nvPr>
            <p:ph type="title"/>
          </p:nvPr>
        </p:nvSpPr>
        <p:spPr/>
        <p:txBody>
          <a:bodyPr/>
          <a:lstStyle/>
          <a:p>
            <a:pPr eaLnBrk="1" hangingPunct="1"/>
            <a:r>
              <a:rPr lang="cs-CZ" smtClean="0"/>
              <a:t>Hlavní poznatky</a:t>
            </a:r>
          </a:p>
        </p:txBody>
      </p:sp>
      <p:sp>
        <p:nvSpPr>
          <p:cNvPr id="98308" name="Rectangle 3"/>
          <p:cNvSpPr>
            <a:spLocks noGrp="1" noChangeArrowheads="1"/>
          </p:cNvSpPr>
          <p:nvPr>
            <p:ph type="body" idx="1"/>
          </p:nvPr>
        </p:nvSpPr>
        <p:spPr>
          <a:xfrm>
            <a:off x="0" y="1600200"/>
            <a:ext cx="9144000" cy="4525963"/>
          </a:xfrm>
        </p:spPr>
        <p:txBody>
          <a:bodyPr/>
          <a:lstStyle/>
          <a:p>
            <a:pPr eaLnBrk="1" hangingPunct="1">
              <a:lnSpc>
                <a:spcPct val="90000"/>
              </a:lnSpc>
            </a:pPr>
            <a:r>
              <a:rPr lang="cs-CZ" sz="2400" dirty="0" smtClean="0"/>
              <a:t>Krize IT se vrací asi po deseti létech, může přijít znovu</a:t>
            </a:r>
          </a:p>
          <a:p>
            <a:pPr eaLnBrk="1" hangingPunct="1">
              <a:lnSpc>
                <a:spcPct val="90000"/>
              </a:lnSpc>
            </a:pPr>
            <a:r>
              <a:rPr lang="cs-CZ" sz="2400" dirty="0" smtClean="0"/>
              <a:t>Po krizi se vždy se vrátil zájem o informatiku, ale s podstatně jinými úkoly-paradigmaty</a:t>
            </a:r>
          </a:p>
          <a:p>
            <a:pPr eaLnBrk="1" hangingPunct="1">
              <a:lnSpc>
                <a:spcPct val="90000"/>
              </a:lnSpc>
            </a:pPr>
            <a:r>
              <a:rPr lang="cs-CZ" sz="2400" dirty="0" smtClean="0"/>
              <a:t>O české informatiky je stále zájem, především o </a:t>
            </a:r>
            <a:r>
              <a:rPr lang="cs-CZ" sz="2400" dirty="0" err="1" smtClean="0"/>
              <a:t>kódéry</a:t>
            </a:r>
            <a:r>
              <a:rPr lang="cs-CZ" sz="2400" dirty="0" smtClean="0"/>
              <a:t> a návrháře </a:t>
            </a:r>
          </a:p>
          <a:p>
            <a:pPr eaLnBrk="1" hangingPunct="1">
              <a:lnSpc>
                <a:spcPct val="90000"/>
              </a:lnSpc>
            </a:pPr>
            <a:r>
              <a:rPr lang="cs-CZ" sz="2400" dirty="0" smtClean="0"/>
              <a:t>Nově globalizace vývoje SW, hlavně v kódování</a:t>
            </a:r>
          </a:p>
          <a:p>
            <a:pPr eaLnBrk="1" hangingPunct="1">
              <a:lnSpc>
                <a:spcPct val="90000"/>
              </a:lnSpc>
            </a:pPr>
            <a:r>
              <a:rPr lang="cs-CZ" sz="2400" dirty="0" smtClean="0"/>
              <a:t>Mnoho lidí funguje jako servis běhu SW systémů </a:t>
            </a:r>
          </a:p>
          <a:p>
            <a:pPr eaLnBrk="1" hangingPunct="1">
              <a:lnSpc>
                <a:spcPct val="90000"/>
              </a:lnSpc>
            </a:pPr>
            <a:r>
              <a:rPr lang="cs-CZ" sz="2400" dirty="0" smtClean="0"/>
              <a:t>Vývoj od začátku není častý, hlavně v menších firmách</a:t>
            </a:r>
          </a:p>
          <a:p>
            <a:pPr eaLnBrk="1" hangingPunct="1">
              <a:lnSpc>
                <a:spcPct val="90000"/>
              </a:lnSpc>
            </a:pPr>
            <a:r>
              <a:rPr lang="cs-CZ" sz="2400" dirty="0" smtClean="0"/>
              <a:t>Účast na vývoji velkých firem v jejich pobočkách</a:t>
            </a:r>
          </a:p>
          <a:p>
            <a:pPr eaLnBrk="1" hangingPunct="1">
              <a:lnSpc>
                <a:spcPct val="90000"/>
              </a:lnSpc>
            </a:pPr>
            <a:r>
              <a:rPr lang="cs-CZ" sz="2400" dirty="0" smtClean="0"/>
              <a:t>Mnoho lidí programuje podporu e-</a:t>
            </a:r>
            <a:r>
              <a:rPr lang="cs-CZ" sz="2400" dirty="0" err="1" smtClean="0"/>
              <a:t>governmentu</a:t>
            </a:r>
            <a:endParaRPr lang="cs-CZ" sz="2400" dirty="0" smtClean="0"/>
          </a:p>
        </p:txBody>
      </p:sp>
    </p:spTree>
    <p:extLst>
      <p:ext uri="{BB962C8B-B14F-4D97-AF65-F5344CB8AC3E}">
        <p14:creationId xmlns:p14="http://schemas.microsoft.com/office/powerpoint/2010/main" xmlns="" val="3759625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sldNum" sz="quarter" idx="12"/>
          </p:nvPr>
        </p:nvSpPr>
        <p:spPr>
          <a:noFill/>
        </p:spPr>
        <p:txBody>
          <a:bodyPr/>
          <a:lstStyle/>
          <a:p>
            <a:fld id="{3DCFA0D8-85E8-451B-A14C-74F8ABB2BB02}" type="slidenum">
              <a:rPr lang="cs-CZ" smtClean="0"/>
              <a:pPr/>
              <a:t>56</a:t>
            </a:fld>
            <a:endParaRPr lang="cs-CZ" smtClean="0"/>
          </a:p>
        </p:txBody>
      </p:sp>
      <p:sp>
        <p:nvSpPr>
          <p:cNvPr id="184323" name="Rectangle 2"/>
          <p:cNvSpPr>
            <a:spLocks noGrp="1" noChangeArrowheads="1"/>
          </p:cNvSpPr>
          <p:nvPr>
            <p:ph type="title"/>
          </p:nvPr>
        </p:nvSpPr>
        <p:spPr/>
        <p:txBody>
          <a:bodyPr/>
          <a:lstStyle/>
          <a:p>
            <a:pPr eaLnBrk="1" hangingPunct="1"/>
            <a:r>
              <a:rPr lang="cs-CZ" dirty="0" smtClean="0"/>
              <a:t>Podceňované vlastnosti IT</a:t>
            </a:r>
          </a:p>
        </p:txBody>
      </p:sp>
      <p:sp>
        <p:nvSpPr>
          <p:cNvPr id="184324" name="Rectangle 3"/>
          <p:cNvSpPr>
            <a:spLocks noGrp="1" noChangeArrowheads="1"/>
          </p:cNvSpPr>
          <p:nvPr>
            <p:ph type="body" idx="1"/>
          </p:nvPr>
        </p:nvSpPr>
        <p:spPr/>
        <p:txBody>
          <a:bodyPr/>
          <a:lstStyle/>
          <a:p>
            <a:pPr eaLnBrk="1" hangingPunct="1">
              <a:lnSpc>
                <a:spcPct val="90000"/>
              </a:lnSpc>
              <a:buFontTx/>
              <a:buNone/>
            </a:pPr>
            <a:r>
              <a:rPr lang="cs-CZ" sz="2800" dirty="0" smtClean="0"/>
              <a:t>Efekty IT, především IS se obtížně měří, často jsou jinde než se čekalo (uvedeme příklady)</a:t>
            </a:r>
          </a:p>
          <a:p>
            <a:pPr eaLnBrk="1" hangingPunct="1">
              <a:lnSpc>
                <a:spcPct val="90000"/>
              </a:lnSpc>
              <a:buFontTx/>
              <a:buNone/>
            </a:pPr>
            <a:r>
              <a:rPr lang="cs-CZ" sz="2800" dirty="0" smtClean="0"/>
              <a:t>Jsou často dlouhodobé a ty jsou jiné než krátkodobé</a:t>
            </a:r>
          </a:p>
          <a:p>
            <a:pPr eaLnBrk="1" hangingPunct="1">
              <a:lnSpc>
                <a:spcPct val="90000"/>
              </a:lnSpc>
              <a:buFontTx/>
              <a:buNone/>
            </a:pPr>
            <a:r>
              <a:rPr lang="cs-CZ" sz="2800" dirty="0" smtClean="0"/>
              <a:t>Někdy není ochota je uplatnit (př. školství)</a:t>
            </a:r>
          </a:p>
          <a:p>
            <a:pPr eaLnBrk="1" hangingPunct="1">
              <a:lnSpc>
                <a:spcPct val="90000"/>
              </a:lnSpc>
              <a:buFontTx/>
              <a:buNone/>
            </a:pPr>
            <a:r>
              <a:rPr lang="cs-CZ" sz="2800" dirty="0" smtClean="0"/>
              <a:t>Praxe ochrany dat neumožňuje data správně využívat aniž zajišťuje dostatečnou  ochranu dat</a:t>
            </a:r>
          </a:p>
          <a:p>
            <a:pPr eaLnBrk="1" hangingPunct="1">
              <a:lnSpc>
                <a:spcPct val="90000"/>
              </a:lnSpc>
              <a:buFontTx/>
              <a:buNone/>
            </a:pPr>
            <a:r>
              <a:rPr lang="cs-CZ" sz="2800" b="1" dirty="0" smtClean="0"/>
              <a:t>Kvalita IT je tedy věcí kvalifikovaného používání, znalostí, zkušeností a někdy i (politické) vůle a boje s předsudky</a:t>
            </a:r>
          </a:p>
        </p:txBody>
      </p:sp>
    </p:spTree>
    <p:extLst>
      <p:ext uri="{BB962C8B-B14F-4D97-AF65-F5344CB8AC3E}">
        <p14:creationId xmlns:p14="http://schemas.microsoft.com/office/powerpoint/2010/main" xmlns="" val="25145874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B120DBF6-6E44-4707-BCE3-BE352B0221F8}" type="slidenum">
              <a:rPr lang="cs-CZ" smtClean="0"/>
              <a:pPr/>
              <a:t>57</a:t>
            </a:fld>
            <a:endParaRPr lang="cs-CZ" smtClean="0"/>
          </a:p>
        </p:txBody>
      </p:sp>
      <p:sp>
        <p:nvSpPr>
          <p:cNvPr id="10243" name="Rectangle 2"/>
          <p:cNvSpPr>
            <a:spLocks noGrp="1" noChangeArrowheads="1"/>
          </p:cNvSpPr>
          <p:nvPr>
            <p:ph type="title"/>
          </p:nvPr>
        </p:nvSpPr>
        <p:spPr>
          <a:xfrm>
            <a:off x="323850" y="333375"/>
            <a:ext cx="8229600" cy="5759450"/>
          </a:xfrm>
        </p:spPr>
        <p:txBody>
          <a:bodyPr/>
          <a:lstStyle/>
          <a:p>
            <a:r>
              <a:rPr lang="cs-CZ" sz="3600" dirty="0" smtClean="0"/>
              <a:t>Budeme využívat zkušenosti z (starších i současných) praktických projektů pro malé a střední firmy a nedávné výsledky výzkumu metod SW inženýrství v oblasti SOA metod integrace velkých komponent do velkých systémů s využitím dokumentové orientace</a:t>
            </a:r>
            <a:br>
              <a:rPr lang="cs-CZ" sz="3600" dirty="0" smtClean="0"/>
            </a:br>
            <a:endParaRPr lang="cs-CZ" sz="36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p>
            <a:fld id="{FE942A14-F133-4831-A10E-F990600E0BA7}" type="slidenum">
              <a:rPr lang="cs-CZ" smtClean="0"/>
              <a:pPr/>
              <a:t>58</a:t>
            </a:fld>
            <a:endParaRPr lang="cs-CZ" smtClean="0"/>
          </a:p>
        </p:txBody>
      </p:sp>
      <p:sp>
        <p:nvSpPr>
          <p:cNvPr id="33795" name="Nadpis 1"/>
          <p:cNvSpPr>
            <a:spLocks noGrp="1"/>
          </p:cNvSpPr>
          <p:nvPr>
            <p:ph type="title"/>
          </p:nvPr>
        </p:nvSpPr>
        <p:spPr/>
        <p:txBody>
          <a:bodyPr/>
          <a:lstStyle/>
          <a:p>
            <a:r>
              <a:rPr lang="cs-CZ" smtClean="0"/>
              <a:t>Obtížnost aspektů IT, hlavně IS</a:t>
            </a:r>
          </a:p>
        </p:txBody>
      </p:sp>
      <p:sp>
        <p:nvSpPr>
          <p:cNvPr id="33796" name="Zástupný symbol pro obsah 2"/>
          <p:cNvSpPr>
            <a:spLocks noGrp="1"/>
          </p:cNvSpPr>
          <p:nvPr>
            <p:ph idx="1"/>
          </p:nvPr>
        </p:nvSpPr>
        <p:spPr>
          <a:xfrm>
            <a:off x="179388" y="1268413"/>
            <a:ext cx="8785225" cy="5184775"/>
          </a:xfrm>
        </p:spPr>
        <p:txBody>
          <a:bodyPr/>
          <a:lstStyle/>
          <a:p>
            <a:pPr marL="609600" indent="-609600"/>
            <a:r>
              <a:rPr lang="cs-CZ" dirty="0" smtClean="0"/>
              <a:t>Klasické IS, např. správa skladu (</a:t>
            </a:r>
            <a:r>
              <a:rPr lang="cs-CZ" dirty="0" err="1" smtClean="0"/>
              <a:t>operativa</a:t>
            </a:r>
            <a:r>
              <a:rPr lang="cs-CZ" dirty="0" smtClean="0"/>
              <a:t>)</a:t>
            </a:r>
          </a:p>
          <a:p>
            <a:pPr marL="990600" lvl="1" indent="-533400"/>
            <a:r>
              <a:rPr lang="cs-CZ" sz="2000" dirty="0" smtClean="0"/>
              <a:t>Ekonomický užitek </a:t>
            </a:r>
            <a:r>
              <a:rPr lang="cs-CZ" sz="2000" b="1" i="1" dirty="0" smtClean="0"/>
              <a:t>e</a:t>
            </a:r>
            <a:r>
              <a:rPr lang="cs-CZ" sz="2000" i="1" dirty="0" smtClean="0"/>
              <a:t> </a:t>
            </a:r>
            <a:r>
              <a:rPr lang="cs-CZ" sz="2000" dirty="0" smtClean="0"/>
              <a:t>j</a:t>
            </a:r>
            <a:r>
              <a:rPr lang="cs-CZ" sz="2000" i="1" dirty="0" smtClean="0"/>
              <a:t>e</a:t>
            </a:r>
            <a:r>
              <a:rPr lang="cs-CZ" sz="2000" dirty="0" smtClean="0"/>
              <a:t> dosti zřejmý</a:t>
            </a:r>
          </a:p>
          <a:p>
            <a:pPr marL="990600" lvl="1" indent="-533400"/>
            <a:r>
              <a:rPr lang="cs-CZ" sz="2000" dirty="0" smtClean="0"/>
              <a:t>Jak technicky udělat </a:t>
            </a:r>
            <a:r>
              <a:rPr lang="cs-CZ" sz="2000" b="1" i="1" dirty="0" smtClean="0"/>
              <a:t>t</a:t>
            </a:r>
            <a:r>
              <a:rPr lang="cs-CZ" sz="2000" dirty="0" smtClean="0"/>
              <a:t> také, </a:t>
            </a:r>
          </a:p>
          <a:p>
            <a:pPr marL="990600" lvl="1" indent="-533400"/>
            <a:r>
              <a:rPr lang="cs-CZ" sz="2000" dirty="0" smtClean="0"/>
              <a:t>Sociální aspekt </a:t>
            </a:r>
            <a:r>
              <a:rPr lang="cs-CZ" sz="2000" b="1" i="1" dirty="0" smtClean="0"/>
              <a:t>s</a:t>
            </a:r>
            <a:r>
              <a:rPr lang="cs-CZ" sz="2000" dirty="0" smtClean="0"/>
              <a:t> málo ovlivňuje řešení</a:t>
            </a:r>
          </a:p>
          <a:p>
            <a:pPr marL="609600" indent="-609600"/>
            <a:r>
              <a:rPr lang="cs-CZ" dirty="0" smtClean="0"/>
              <a:t>Informační technologie dnes</a:t>
            </a:r>
          </a:p>
          <a:p>
            <a:pPr marL="990600" lvl="1" indent="-533400"/>
            <a:r>
              <a:rPr lang="cs-CZ" sz="2400" dirty="0" smtClean="0"/>
              <a:t> </a:t>
            </a:r>
            <a:r>
              <a:rPr lang="cs-CZ" sz="2000" dirty="0" smtClean="0"/>
              <a:t>Ekonomický užitek se dostatečně nezvažuje</a:t>
            </a:r>
          </a:p>
          <a:p>
            <a:pPr marL="990600" lvl="1" indent="-533400"/>
            <a:r>
              <a:rPr lang="cs-CZ" sz="2000" dirty="0" smtClean="0"/>
              <a:t>Jak technicky udělat: řešení ad hoc, předražené, </a:t>
            </a:r>
            <a:r>
              <a:rPr lang="cs-CZ" sz="2000" dirty="0" err="1" smtClean="0"/>
              <a:t>archtektury</a:t>
            </a:r>
            <a:r>
              <a:rPr lang="cs-CZ" sz="2000" dirty="0" smtClean="0"/>
              <a:t> </a:t>
            </a:r>
          </a:p>
          <a:p>
            <a:pPr marL="990600" lvl="1" indent="-533400"/>
            <a:r>
              <a:rPr lang="cs-CZ" sz="2000" dirty="0" smtClean="0"/>
              <a:t>Sociální aspekt téměř vždy přítomen, mnohdy zcela zásadní</a:t>
            </a:r>
          </a:p>
          <a:p>
            <a:pPr marL="1371600" lvl="2" indent="-457200"/>
            <a:r>
              <a:rPr lang="cs-CZ" sz="1600" dirty="0" smtClean="0"/>
              <a:t>Je zdrojem obtížnosti a problémů</a:t>
            </a:r>
          </a:p>
          <a:p>
            <a:pPr marL="1752600" lvl="3" indent="-381000"/>
            <a:r>
              <a:rPr lang="cs-CZ" sz="1200" dirty="0" smtClean="0"/>
              <a:t>Nejasnost cílů</a:t>
            </a:r>
          </a:p>
          <a:p>
            <a:pPr marL="1752600" lvl="3" indent="-381000"/>
            <a:r>
              <a:rPr lang="cs-CZ" sz="1200" dirty="0" smtClean="0"/>
              <a:t>Postranní zájmy (viz evaluaci škol), korupce</a:t>
            </a:r>
          </a:p>
          <a:p>
            <a:pPr marL="1752600" lvl="3" indent="-381000"/>
            <a:r>
              <a:rPr lang="cs-CZ" sz="1200" dirty="0" smtClean="0"/>
              <a:t>Potřeba globálních propojených měnících se systémů</a:t>
            </a:r>
          </a:p>
          <a:p>
            <a:pPr marL="1752600" lvl="3" indent="-381000"/>
            <a:r>
              <a:rPr lang="cs-CZ" sz="1200" dirty="0" smtClean="0"/>
              <a:t>Existence sociálních a zdravotních rizik</a:t>
            </a:r>
          </a:p>
          <a:p>
            <a:pPr marL="990600" lvl="1" indent="-533400"/>
            <a:r>
              <a:rPr lang="cs-CZ" sz="1800" dirty="0" smtClean="0"/>
              <a:t>Ekonomické a sociální aspekty zásadním způsobem ovlivňují procesy vývoje a musí se zvažovat při specifikacích požadavků</a:t>
            </a:r>
          </a:p>
          <a:p>
            <a:pPr marL="609600" indent="-609600"/>
            <a:endParaRPr lang="cs-CZ" sz="2400" dirty="0" smtClean="0"/>
          </a:p>
        </p:txBody>
      </p:sp>
      <p:sp>
        <p:nvSpPr>
          <p:cNvPr id="33797" name="TextovéPole 10"/>
          <p:cNvSpPr txBox="1">
            <a:spLocks noChangeArrowheads="1"/>
          </p:cNvSpPr>
          <p:nvPr/>
        </p:nvSpPr>
        <p:spPr bwMode="auto">
          <a:xfrm>
            <a:off x="7524750" y="1916113"/>
            <a:ext cx="287338" cy="368300"/>
          </a:xfrm>
          <a:prstGeom prst="rect">
            <a:avLst/>
          </a:prstGeom>
          <a:noFill/>
          <a:ln w="9525">
            <a:noFill/>
            <a:miter lim="800000"/>
            <a:headEnd/>
            <a:tailEnd/>
          </a:ln>
        </p:spPr>
        <p:txBody>
          <a:bodyPr>
            <a:spAutoFit/>
          </a:bodyPr>
          <a:lstStyle/>
          <a:p>
            <a:r>
              <a:rPr lang="cs-CZ"/>
              <a:t>t</a:t>
            </a:r>
          </a:p>
        </p:txBody>
      </p:sp>
      <p:sp>
        <p:nvSpPr>
          <p:cNvPr id="33798" name="TextovéPole 11"/>
          <p:cNvSpPr txBox="1">
            <a:spLocks noChangeArrowheads="1"/>
          </p:cNvSpPr>
          <p:nvPr/>
        </p:nvSpPr>
        <p:spPr bwMode="auto">
          <a:xfrm>
            <a:off x="6156325" y="1844675"/>
            <a:ext cx="287338" cy="368300"/>
          </a:xfrm>
          <a:prstGeom prst="rect">
            <a:avLst/>
          </a:prstGeom>
          <a:noFill/>
          <a:ln w="9525">
            <a:noFill/>
            <a:miter lim="800000"/>
            <a:headEnd/>
            <a:tailEnd/>
          </a:ln>
        </p:spPr>
        <p:txBody>
          <a:bodyPr>
            <a:spAutoFit/>
          </a:bodyPr>
          <a:lstStyle/>
          <a:p>
            <a:r>
              <a:rPr lang="cs-CZ"/>
              <a:t>e</a:t>
            </a:r>
          </a:p>
        </p:txBody>
      </p:sp>
      <p:sp>
        <p:nvSpPr>
          <p:cNvPr id="33799" name="TextovéPole 12"/>
          <p:cNvSpPr txBox="1">
            <a:spLocks noChangeArrowheads="1"/>
          </p:cNvSpPr>
          <p:nvPr/>
        </p:nvSpPr>
        <p:spPr bwMode="auto">
          <a:xfrm>
            <a:off x="6011863" y="2852738"/>
            <a:ext cx="287337" cy="366712"/>
          </a:xfrm>
          <a:prstGeom prst="rect">
            <a:avLst/>
          </a:prstGeom>
          <a:noFill/>
          <a:ln w="9525">
            <a:noFill/>
            <a:miter lim="800000"/>
            <a:headEnd/>
            <a:tailEnd/>
          </a:ln>
        </p:spPr>
        <p:txBody>
          <a:bodyPr>
            <a:spAutoFit/>
          </a:bodyPr>
          <a:lstStyle/>
          <a:p>
            <a:r>
              <a:rPr lang="cs-CZ"/>
              <a:t>s</a:t>
            </a:r>
          </a:p>
        </p:txBody>
      </p:sp>
      <p:sp>
        <p:nvSpPr>
          <p:cNvPr id="33800" name="TextovéPole 16"/>
          <p:cNvSpPr txBox="1">
            <a:spLocks noChangeArrowheads="1"/>
          </p:cNvSpPr>
          <p:nvPr/>
        </p:nvSpPr>
        <p:spPr bwMode="auto">
          <a:xfrm>
            <a:off x="8459788" y="5062538"/>
            <a:ext cx="288925" cy="368300"/>
          </a:xfrm>
          <a:prstGeom prst="rect">
            <a:avLst/>
          </a:prstGeom>
          <a:noFill/>
          <a:ln w="9525">
            <a:noFill/>
            <a:miter lim="800000"/>
            <a:headEnd/>
            <a:tailEnd/>
          </a:ln>
        </p:spPr>
        <p:txBody>
          <a:bodyPr>
            <a:spAutoFit/>
          </a:bodyPr>
          <a:lstStyle/>
          <a:p>
            <a:r>
              <a:rPr lang="cs-CZ"/>
              <a:t>t</a:t>
            </a:r>
          </a:p>
        </p:txBody>
      </p:sp>
      <p:sp>
        <p:nvSpPr>
          <p:cNvPr id="33801" name="TextovéPole 17"/>
          <p:cNvSpPr txBox="1">
            <a:spLocks noChangeArrowheads="1"/>
          </p:cNvSpPr>
          <p:nvPr/>
        </p:nvSpPr>
        <p:spPr bwMode="auto">
          <a:xfrm>
            <a:off x="7378700" y="4581525"/>
            <a:ext cx="288925" cy="368300"/>
          </a:xfrm>
          <a:prstGeom prst="rect">
            <a:avLst/>
          </a:prstGeom>
          <a:noFill/>
          <a:ln w="9525">
            <a:noFill/>
            <a:miter lim="800000"/>
            <a:headEnd/>
            <a:tailEnd/>
          </a:ln>
        </p:spPr>
        <p:txBody>
          <a:bodyPr>
            <a:spAutoFit/>
          </a:bodyPr>
          <a:lstStyle/>
          <a:p>
            <a:r>
              <a:rPr lang="cs-CZ"/>
              <a:t>e</a:t>
            </a:r>
          </a:p>
        </p:txBody>
      </p:sp>
      <p:sp>
        <p:nvSpPr>
          <p:cNvPr id="33802" name="TextovéPole 18"/>
          <p:cNvSpPr txBox="1">
            <a:spLocks noChangeArrowheads="1"/>
          </p:cNvSpPr>
          <p:nvPr/>
        </p:nvSpPr>
        <p:spPr bwMode="auto">
          <a:xfrm>
            <a:off x="6227763" y="5584825"/>
            <a:ext cx="358775" cy="366713"/>
          </a:xfrm>
          <a:prstGeom prst="rect">
            <a:avLst/>
          </a:prstGeom>
          <a:noFill/>
          <a:ln w="9525">
            <a:noFill/>
            <a:miter lim="800000"/>
            <a:headEnd/>
            <a:tailEnd/>
          </a:ln>
        </p:spPr>
        <p:txBody>
          <a:bodyPr>
            <a:spAutoFit/>
          </a:bodyPr>
          <a:lstStyle/>
          <a:p>
            <a:r>
              <a:rPr lang="cs-CZ"/>
              <a:t>s</a:t>
            </a:r>
          </a:p>
        </p:txBody>
      </p:sp>
      <p:sp>
        <p:nvSpPr>
          <p:cNvPr id="17" name="Šipka doprava 16"/>
          <p:cNvSpPr/>
          <p:nvPr/>
        </p:nvSpPr>
        <p:spPr>
          <a:xfrm rot="19375111">
            <a:off x="6621463" y="2235200"/>
            <a:ext cx="96043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Šipka doprava 17"/>
          <p:cNvSpPr>
            <a:spLocks noChangeArrowheads="1"/>
          </p:cNvSpPr>
          <p:nvPr/>
        </p:nvSpPr>
        <p:spPr bwMode="auto">
          <a:xfrm rot="14365478">
            <a:off x="6106319" y="2170907"/>
            <a:ext cx="668337" cy="431800"/>
          </a:xfrm>
          <a:prstGeom prst="rightArrow">
            <a:avLst>
              <a:gd name="adj1" fmla="val 50000"/>
              <a:gd name="adj2" fmla="val 50002"/>
            </a:avLst>
          </a:prstGeom>
          <a:solidFill>
            <a:schemeClr val="accent1"/>
          </a:solidFill>
          <a:ln w="25400" algn="ctr">
            <a:solidFill>
              <a:srgbClr val="89A4A7"/>
            </a:solidFill>
            <a:miter lim="800000"/>
            <a:headEnd/>
            <a:tailEnd/>
          </a:ln>
        </p:spPr>
        <p:txBody>
          <a:bodyPr vert="eaVert" anchor="ctr"/>
          <a:lstStyle/>
          <a:p>
            <a:pPr algn="ctr">
              <a:defRPr/>
            </a:pPr>
            <a:endParaRPr lang="cs-CZ">
              <a:solidFill>
                <a:schemeClr val="lt1"/>
              </a:solidFill>
              <a:latin typeface="+mn-lt"/>
            </a:endParaRPr>
          </a:p>
        </p:txBody>
      </p:sp>
      <p:sp>
        <p:nvSpPr>
          <p:cNvPr id="19" name="Šipka doprava 18"/>
          <p:cNvSpPr>
            <a:spLocks noChangeArrowheads="1"/>
          </p:cNvSpPr>
          <p:nvPr/>
        </p:nvSpPr>
        <p:spPr bwMode="auto">
          <a:xfrm rot="8825812">
            <a:off x="6229350" y="2679700"/>
            <a:ext cx="549275" cy="431800"/>
          </a:xfrm>
          <a:prstGeom prst="rightArrow">
            <a:avLst>
              <a:gd name="adj1" fmla="val 50000"/>
              <a:gd name="adj2" fmla="val 49999"/>
            </a:avLst>
          </a:prstGeom>
          <a:solidFill>
            <a:schemeClr val="accent1"/>
          </a:solidFill>
          <a:ln w="25400" algn="ctr">
            <a:solidFill>
              <a:srgbClr val="89A4A7"/>
            </a:solidFill>
            <a:miter lim="800000"/>
            <a:headEnd/>
            <a:tailEnd/>
          </a:ln>
        </p:spPr>
        <p:txBody>
          <a:bodyPr rot="10800000" anchor="ctr"/>
          <a:lstStyle/>
          <a:p>
            <a:pPr algn="ctr">
              <a:defRPr/>
            </a:pPr>
            <a:endParaRPr lang="cs-CZ">
              <a:solidFill>
                <a:schemeClr val="lt1"/>
              </a:solidFill>
              <a:latin typeface="+mn-lt"/>
            </a:endParaRPr>
          </a:p>
        </p:txBody>
      </p:sp>
      <p:sp>
        <p:nvSpPr>
          <p:cNvPr id="20" name="Šipka doprava 19"/>
          <p:cNvSpPr/>
          <p:nvPr/>
        </p:nvSpPr>
        <p:spPr>
          <a:xfrm rot="19375111">
            <a:off x="7954963" y="5184775"/>
            <a:ext cx="49053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Šipka doprava 20"/>
          <p:cNvSpPr>
            <a:spLocks noChangeArrowheads="1"/>
          </p:cNvSpPr>
          <p:nvPr/>
        </p:nvSpPr>
        <p:spPr bwMode="auto">
          <a:xfrm rot="-7234522">
            <a:off x="7404894" y="4964907"/>
            <a:ext cx="668337" cy="431800"/>
          </a:xfrm>
          <a:prstGeom prst="rightArrow">
            <a:avLst>
              <a:gd name="adj1" fmla="val 50000"/>
              <a:gd name="adj2" fmla="val 50002"/>
            </a:avLst>
          </a:prstGeom>
          <a:solidFill>
            <a:schemeClr val="accent1"/>
          </a:solidFill>
          <a:ln w="25400" algn="ctr">
            <a:solidFill>
              <a:srgbClr val="89A4A7"/>
            </a:solidFill>
            <a:miter lim="800000"/>
            <a:headEnd/>
            <a:tailEnd/>
          </a:ln>
        </p:spPr>
        <p:txBody>
          <a:bodyPr vert="eaVert" anchor="ctr"/>
          <a:lstStyle/>
          <a:p>
            <a:pPr algn="ctr">
              <a:defRPr/>
            </a:pPr>
            <a:endParaRPr lang="cs-CZ">
              <a:solidFill>
                <a:schemeClr val="lt1"/>
              </a:solidFill>
              <a:latin typeface="+mn-lt"/>
            </a:endParaRPr>
          </a:p>
        </p:txBody>
      </p:sp>
      <p:sp>
        <p:nvSpPr>
          <p:cNvPr id="22" name="Šipka doprava 21"/>
          <p:cNvSpPr>
            <a:spLocks noChangeArrowheads="1"/>
          </p:cNvSpPr>
          <p:nvPr/>
        </p:nvSpPr>
        <p:spPr bwMode="auto">
          <a:xfrm rot="10432032">
            <a:off x="6511925" y="5445125"/>
            <a:ext cx="1443038" cy="431800"/>
          </a:xfrm>
          <a:prstGeom prst="rightArrow">
            <a:avLst>
              <a:gd name="adj1" fmla="val 50000"/>
              <a:gd name="adj2" fmla="val 50005"/>
            </a:avLst>
          </a:prstGeom>
          <a:solidFill>
            <a:schemeClr val="accent1"/>
          </a:solidFill>
          <a:ln w="25400" algn="ctr">
            <a:solidFill>
              <a:srgbClr val="89A4A7"/>
            </a:solidFill>
            <a:miter lim="800000"/>
            <a:headEnd/>
            <a:tailEnd/>
          </a:ln>
        </p:spPr>
        <p:txBody>
          <a:bodyPr rot="10800000" anchor="ctr"/>
          <a:lstStyle/>
          <a:p>
            <a:pPr algn="ctr">
              <a:defRPr/>
            </a:pPr>
            <a:endParaRPr lang="cs-CZ">
              <a:solidFill>
                <a:schemeClr val="lt1"/>
              </a:solidFill>
              <a:latin typeface="+mn-lt"/>
            </a:endParaRPr>
          </a:p>
        </p:txBody>
      </p:sp>
    </p:spTree>
    <p:extLst>
      <p:ext uri="{BB962C8B-B14F-4D97-AF65-F5344CB8AC3E}">
        <p14:creationId xmlns:p14="http://schemas.microsoft.com/office/powerpoint/2010/main" xmlns="" val="2576250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sldNum" sz="quarter" idx="12"/>
          </p:nvPr>
        </p:nvSpPr>
        <p:spPr>
          <a:noFill/>
        </p:spPr>
        <p:txBody>
          <a:bodyPr/>
          <a:lstStyle/>
          <a:p>
            <a:fld id="{E7660C73-C647-4118-8C4C-623178C27F6E}" type="slidenum">
              <a:rPr lang="cs-CZ" smtClean="0"/>
              <a:pPr/>
              <a:t>59</a:t>
            </a:fld>
            <a:endParaRPr lang="cs-CZ" smtClean="0"/>
          </a:p>
        </p:txBody>
      </p:sp>
      <p:sp>
        <p:nvSpPr>
          <p:cNvPr id="91139" name="Rectangle 2"/>
          <p:cNvSpPr>
            <a:spLocks noGrp="1" noChangeArrowheads="1"/>
          </p:cNvSpPr>
          <p:nvPr>
            <p:ph type="title"/>
          </p:nvPr>
        </p:nvSpPr>
        <p:spPr/>
        <p:txBody>
          <a:bodyPr/>
          <a:lstStyle/>
          <a:p>
            <a:pPr eaLnBrk="1" hangingPunct="1"/>
            <a:r>
              <a:rPr lang="cs-CZ" smtClean="0"/>
              <a:t>Úzká místa informatiky</a:t>
            </a:r>
          </a:p>
        </p:txBody>
      </p:sp>
      <p:sp>
        <p:nvSpPr>
          <p:cNvPr id="24579" name="Rectangle 3"/>
          <p:cNvSpPr>
            <a:spLocks noGrp="1" noChangeArrowheads="1"/>
          </p:cNvSpPr>
          <p:nvPr>
            <p:ph type="body" idx="1"/>
          </p:nvPr>
        </p:nvSpPr>
        <p:spPr>
          <a:xfrm>
            <a:off x="179388" y="1341438"/>
            <a:ext cx="8964612" cy="5111750"/>
          </a:xfrm>
        </p:spPr>
        <p:txBody>
          <a:bodyPr/>
          <a:lstStyle/>
          <a:p>
            <a:pPr marL="342900" lvl="1" indent="-342900" eaLnBrk="1" hangingPunct="1">
              <a:lnSpc>
                <a:spcPct val="90000"/>
              </a:lnSpc>
              <a:buFontTx/>
              <a:buChar char="•"/>
              <a:defRPr/>
            </a:pPr>
            <a:r>
              <a:rPr lang="cs-CZ" dirty="0" smtClean="0"/>
              <a:t>Zaměříme se na  úzká místa vývoje IS , bez jejich vyřešení nedosáhneme úspěchu</a:t>
            </a:r>
          </a:p>
          <a:p>
            <a:pPr marL="742950" lvl="2" indent="-342900" eaLnBrk="1" hangingPunct="1">
              <a:lnSpc>
                <a:spcPct val="90000"/>
              </a:lnSpc>
              <a:buFont typeface="Arial" pitchFamily="34" charset="0"/>
              <a:buChar char="•"/>
              <a:defRPr/>
            </a:pPr>
            <a:r>
              <a:rPr lang="cs-CZ" sz="2000" dirty="0" smtClean="0"/>
              <a:t>specifikace a spolupráce s uživateli, společenské souvislosti</a:t>
            </a:r>
          </a:p>
          <a:p>
            <a:pPr lvl="1" eaLnBrk="1" hangingPunct="1">
              <a:lnSpc>
                <a:spcPct val="90000"/>
              </a:lnSpc>
              <a:buFont typeface="Arial" pitchFamily="34" charset="0"/>
              <a:buChar char="•"/>
              <a:defRPr/>
            </a:pPr>
            <a:r>
              <a:rPr lang="cs-CZ" sz="2000" dirty="0" smtClean="0"/>
              <a:t>Úkoly při řízení projektů, problém sledování úkolů pomocí </a:t>
            </a:r>
            <a:r>
              <a:rPr lang="cs-CZ" sz="2000" dirty="0" err="1" smtClean="0"/>
              <a:t>smart</a:t>
            </a:r>
            <a:r>
              <a:rPr lang="cs-CZ" sz="2000" dirty="0" smtClean="0"/>
              <a:t> </a:t>
            </a:r>
            <a:r>
              <a:rPr lang="cs-CZ" sz="2000" dirty="0" err="1" smtClean="0"/>
              <a:t>sheetu</a:t>
            </a:r>
            <a:endParaRPr lang="cs-CZ" sz="2000" dirty="0" smtClean="0"/>
          </a:p>
          <a:p>
            <a:pPr lvl="1" eaLnBrk="1" hangingPunct="1">
              <a:lnSpc>
                <a:spcPct val="90000"/>
              </a:lnSpc>
              <a:buFont typeface="Arial" pitchFamily="34" charset="0"/>
              <a:buChar char="•"/>
              <a:defRPr/>
            </a:pPr>
            <a:r>
              <a:rPr lang="cs-CZ" sz="2000" dirty="0" smtClean="0"/>
              <a:t>SW procesy především s aplikacemi na SOA </a:t>
            </a:r>
          </a:p>
          <a:p>
            <a:pPr lvl="1" eaLnBrk="1" hangingPunct="1">
              <a:lnSpc>
                <a:spcPct val="90000"/>
              </a:lnSpc>
              <a:buFont typeface="Arial" pitchFamily="34" charset="0"/>
              <a:buChar char="•"/>
              <a:defRPr/>
            </a:pPr>
            <a:r>
              <a:rPr lang="cs-CZ" sz="2000" dirty="0" smtClean="0"/>
              <a:t>SW normy a SW metriky</a:t>
            </a:r>
          </a:p>
          <a:p>
            <a:pPr eaLnBrk="1" hangingPunct="1">
              <a:lnSpc>
                <a:spcPct val="90000"/>
              </a:lnSpc>
              <a:defRPr/>
            </a:pPr>
            <a:r>
              <a:rPr lang="cs-CZ" sz="2400" dirty="0" smtClean="0"/>
              <a:t>Něco se dá jen obtížně na škole nacvičit, lze jen seznámit (MBA lze studovat až po získání praktických zkušeností)</a:t>
            </a:r>
          </a:p>
          <a:p>
            <a:pPr lvl="1" eaLnBrk="1" hangingPunct="1">
              <a:lnSpc>
                <a:spcPct val="90000"/>
              </a:lnSpc>
              <a:defRPr/>
            </a:pPr>
            <a:r>
              <a:rPr lang="cs-CZ" sz="2400" dirty="0" smtClean="0"/>
              <a:t>Spolupráce s uživateli</a:t>
            </a:r>
          </a:p>
          <a:p>
            <a:pPr lvl="1" eaLnBrk="1" hangingPunct="1">
              <a:lnSpc>
                <a:spcPct val="90000"/>
              </a:lnSpc>
              <a:defRPr/>
            </a:pPr>
            <a:r>
              <a:rPr lang="cs-CZ" sz="2400" dirty="0" smtClean="0"/>
              <a:t>Tvorba rozsáhlých systémů</a:t>
            </a:r>
          </a:p>
          <a:p>
            <a:pPr lvl="1" eaLnBrk="1" hangingPunct="1">
              <a:lnSpc>
                <a:spcPct val="90000"/>
              </a:lnSpc>
              <a:defRPr/>
            </a:pPr>
            <a:r>
              <a:rPr lang="cs-CZ" sz="2400" dirty="0" smtClean="0"/>
              <a:t>Management, zvyky ve firmách</a:t>
            </a:r>
          </a:p>
          <a:p>
            <a:pPr lvl="1" eaLnBrk="1" hangingPunct="1">
              <a:lnSpc>
                <a:spcPct val="90000"/>
              </a:lnSpc>
              <a:defRPr/>
            </a:pPr>
            <a:r>
              <a:rPr lang="cs-CZ" sz="2400" dirty="0" smtClean="0"/>
              <a:t>Dovednosti a zkušenosti, </a:t>
            </a:r>
          </a:p>
          <a:p>
            <a:pPr lvl="1" eaLnBrk="1" hangingPunct="1">
              <a:lnSpc>
                <a:spcPct val="90000"/>
              </a:lnSpc>
              <a:defRPr/>
            </a:pPr>
            <a:r>
              <a:rPr lang="cs-CZ" sz="2400" dirty="0" smtClean="0"/>
              <a:t>Pokus o otestování v PV024</a:t>
            </a:r>
          </a:p>
          <a:p>
            <a:pPr lvl="1" eaLnBrk="1" hangingPunct="1">
              <a:lnSpc>
                <a:spcPct val="90000"/>
              </a:lnSpc>
              <a:defRPr/>
            </a:pPr>
            <a:endParaRPr lang="cs-CZ" sz="2400" dirty="0" smtClean="0"/>
          </a:p>
        </p:txBody>
      </p:sp>
    </p:spTree>
    <p:extLst>
      <p:ext uri="{BB962C8B-B14F-4D97-AF65-F5344CB8AC3E}">
        <p14:creationId xmlns:p14="http://schemas.microsoft.com/office/powerpoint/2010/main" xmlns="" val="342724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a:noFill/>
        </p:spPr>
        <p:txBody>
          <a:bodyPr/>
          <a:lstStyle/>
          <a:p>
            <a:fld id="{8EC17F7C-9A5A-4469-B4E8-8FB6FCEC0E6A}" type="slidenum">
              <a:rPr lang="cs-CZ" smtClean="0"/>
              <a:pPr/>
              <a:t>6</a:t>
            </a:fld>
            <a:endParaRPr lang="cs-CZ" smtClean="0"/>
          </a:p>
        </p:txBody>
      </p:sp>
      <p:sp>
        <p:nvSpPr>
          <p:cNvPr id="72707" name="Zástupný symbol pro číslo snímku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006D8AF-B593-4DA1-B459-D4FBF205118C}" type="slidenum">
              <a:rPr lang="cs-CZ" sz="1400"/>
              <a:pPr algn="r"/>
              <a:t>6</a:t>
            </a:fld>
            <a:endParaRPr lang="cs-CZ" sz="1400"/>
          </a:p>
        </p:txBody>
      </p:sp>
      <p:pic>
        <p:nvPicPr>
          <p:cNvPr id="72708" name="Picture 3"/>
          <p:cNvPicPr>
            <a:picLocks noChangeAspect="1" noChangeArrowheads="1"/>
          </p:cNvPicPr>
          <p:nvPr/>
        </p:nvPicPr>
        <p:blipFill>
          <a:blip r:embed="rId2" cstate="print"/>
          <a:srcRect/>
          <a:stretch>
            <a:fillRect/>
          </a:stretch>
        </p:blipFill>
        <p:spPr bwMode="auto">
          <a:xfrm>
            <a:off x="539750" y="620713"/>
            <a:ext cx="8047038" cy="5638800"/>
          </a:xfrm>
          <a:prstGeom prst="rect">
            <a:avLst/>
          </a:prstGeom>
          <a:noFill/>
          <a:ln w="9525">
            <a:noFill/>
            <a:miter lim="800000"/>
            <a:headEnd/>
            <a:tailEnd/>
          </a:ln>
        </p:spPr>
      </p:pic>
      <p:sp>
        <p:nvSpPr>
          <p:cNvPr id="72709" name="Text Box 4"/>
          <p:cNvSpPr txBox="1">
            <a:spLocks noChangeArrowheads="1"/>
          </p:cNvSpPr>
          <p:nvPr/>
        </p:nvSpPr>
        <p:spPr bwMode="auto">
          <a:xfrm>
            <a:off x="1692275" y="333375"/>
            <a:ext cx="5832475" cy="1643063"/>
          </a:xfrm>
          <a:prstGeom prst="rect">
            <a:avLst/>
          </a:prstGeom>
          <a:noFill/>
          <a:ln w="9525">
            <a:noFill/>
            <a:miter lim="800000"/>
            <a:headEnd/>
            <a:tailEnd/>
          </a:ln>
        </p:spPr>
        <p:txBody>
          <a:bodyPr>
            <a:spAutoFit/>
          </a:bodyPr>
          <a:lstStyle/>
          <a:p>
            <a:pPr marL="742950" indent="-285750">
              <a:lnSpc>
                <a:spcPct val="90000"/>
              </a:lnSpc>
              <a:spcBef>
                <a:spcPct val="50000"/>
              </a:spcBef>
            </a:pPr>
            <a:r>
              <a:rPr lang="cs-CZ" sz="2800" i="1">
                <a:cs typeface="Arial" charset="0"/>
              </a:rPr>
              <a:t>Některé starší výsledky pro SW projekty, zjištěno ex post pro  úspěšné projekty, před rokem 2000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Systémy jsou stále složitější</a:t>
            </a:r>
          </a:p>
        </p:txBody>
      </p:sp>
      <p:sp>
        <p:nvSpPr>
          <p:cNvPr id="8195" name="Zástupný symbol pro obsah 2"/>
          <p:cNvSpPr>
            <a:spLocks noGrp="1"/>
          </p:cNvSpPr>
          <p:nvPr>
            <p:ph idx="1"/>
          </p:nvPr>
        </p:nvSpPr>
        <p:spPr/>
        <p:txBody>
          <a:bodyPr/>
          <a:lstStyle/>
          <a:p>
            <a:r>
              <a:rPr lang="cs-CZ" dirty="0" smtClean="0"/>
              <a:t>Přechod na nový systém resp. vývoj nového systému není možný metodou velkého třesku, to postupně stále více  platí i pro velké SW výrobce a velké uživatele</a:t>
            </a:r>
          </a:p>
          <a:p>
            <a:r>
              <a:rPr lang="cs-CZ" dirty="0" smtClean="0"/>
              <a:t>Řešení: Postupná modernizace částí, využívání </a:t>
            </a:r>
            <a:r>
              <a:rPr lang="cs-CZ" dirty="0" err="1" smtClean="0"/>
              <a:t>legacy</a:t>
            </a:r>
            <a:r>
              <a:rPr lang="cs-CZ" dirty="0" smtClean="0"/>
              <a:t> systémů, nákup, vývoj částí na zakázku resp. používání otevřeného SW, nově dokumentové SOA</a:t>
            </a:r>
          </a:p>
        </p:txBody>
      </p:sp>
      <p:sp>
        <p:nvSpPr>
          <p:cNvPr id="8196" name="Zástupný symbol pro číslo snímku 3"/>
          <p:cNvSpPr>
            <a:spLocks noGrp="1"/>
          </p:cNvSpPr>
          <p:nvPr>
            <p:ph type="sldNum" sz="quarter" idx="12"/>
          </p:nvPr>
        </p:nvSpPr>
        <p:spPr>
          <a:noFill/>
        </p:spPr>
        <p:txBody>
          <a:bodyPr/>
          <a:lstStyle/>
          <a:p>
            <a:fld id="{EFAE95D5-AA46-46DC-8407-7D5ED8C058CF}" type="slidenum">
              <a:rPr lang="cs-CZ" smtClean="0"/>
              <a:pPr/>
              <a:t>60</a:t>
            </a:fld>
            <a:endParaRPr lang="cs-CZ"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Zástupný symbol pro číslo snímku 5"/>
          <p:cNvSpPr>
            <a:spLocks noGrp="1"/>
          </p:cNvSpPr>
          <p:nvPr>
            <p:ph type="sldNum" sz="quarter" idx="12"/>
          </p:nvPr>
        </p:nvSpPr>
        <p:spPr/>
        <p:txBody>
          <a:bodyPr/>
          <a:lstStyle/>
          <a:p>
            <a:pPr>
              <a:defRPr/>
            </a:pPr>
            <a:fld id="{D2B5240C-9575-403D-A319-73DFEBE06D2D}" type="slidenum">
              <a:rPr lang="cs-CZ" smtClean="0"/>
              <a:pPr>
                <a:defRPr/>
              </a:pPr>
              <a:t>61</a:t>
            </a:fld>
            <a:endParaRPr lang="cs-CZ" smtClean="0"/>
          </a:p>
        </p:txBody>
      </p:sp>
      <p:sp>
        <p:nvSpPr>
          <p:cNvPr id="224259" name="Rectangle 2"/>
          <p:cNvSpPr>
            <a:spLocks noGrp="1" noChangeArrowheads="1"/>
          </p:cNvSpPr>
          <p:nvPr>
            <p:ph type="title"/>
          </p:nvPr>
        </p:nvSpPr>
        <p:spPr>
          <a:xfrm>
            <a:off x="381000" y="304800"/>
            <a:ext cx="8305800" cy="1295400"/>
          </a:xfrm>
        </p:spPr>
        <p:txBody>
          <a:bodyPr/>
          <a:lstStyle/>
          <a:p>
            <a:pPr eaLnBrk="1" hangingPunct="1"/>
            <a:r>
              <a:rPr lang="cs-CZ" altLang="en-US" smtClean="0"/>
              <a:t>Halsteadův vztah pro malé programy</a:t>
            </a:r>
          </a:p>
        </p:txBody>
      </p:sp>
      <p:sp>
        <p:nvSpPr>
          <p:cNvPr id="224260" name="Rectangle 3"/>
          <p:cNvSpPr>
            <a:spLocks noGrp="1" noChangeArrowheads="1"/>
          </p:cNvSpPr>
          <p:nvPr>
            <p:ph type="body" idx="1"/>
          </p:nvPr>
        </p:nvSpPr>
        <p:spPr/>
        <p:txBody>
          <a:bodyPr/>
          <a:lstStyle/>
          <a:p>
            <a:pPr eaLnBrk="1" hangingPunct="1">
              <a:lnSpc>
                <a:spcPct val="90000"/>
              </a:lnSpc>
              <a:buFontTx/>
              <a:buNone/>
            </a:pPr>
            <a:r>
              <a:rPr lang="en-US" altLang="en-US" sz="2800" dirty="0" err="1" smtClean="0"/>
              <a:t>Pon</a:t>
            </a:r>
            <a:r>
              <a:rPr lang="cs-CZ" altLang="en-US" sz="2800" dirty="0" err="1" smtClean="0"/>
              <a:t>ěvadž</a:t>
            </a:r>
            <a:r>
              <a:rPr lang="cs-CZ" altLang="en-US" sz="2800" dirty="0" smtClean="0"/>
              <a:t> je  pozorováno, že</a:t>
            </a:r>
          </a:p>
          <a:p>
            <a:pPr eaLnBrk="1" hangingPunct="1">
              <a:lnSpc>
                <a:spcPct val="90000"/>
              </a:lnSpc>
              <a:buFontTx/>
              <a:buNone/>
            </a:pPr>
            <a:r>
              <a:rPr lang="cs-CZ" altLang="en-US" sz="2800" dirty="0" smtClean="0"/>
              <a:t>              		 </a:t>
            </a:r>
            <a:r>
              <a:rPr lang="cs-CZ" altLang="en-US" sz="2800" i="1" dirty="0" err="1" smtClean="0">
                <a:latin typeface="Times New Roman" pitchFamily="18" charset="0"/>
              </a:rPr>
              <a:t>Soper</a:t>
            </a:r>
            <a:r>
              <a:rPr lang="cs-CZ" altLang="en-US" sz="2800" i="1" dirty="0" smtClean="0">
                <a:latin typeface="Times New Roman" pitchFamily="18" charset="0"/>
              </a:rPr>
              <a:t> </a:t>
            </a:r>
            <a:r>
              <a:rPr lang="cs-CZ" altLang="en-US" sz="2800" i="1" dirty="0" smtClean="0">
                <a:latin typeface="Times New Roman" pitchFamily="18" charset="0"/>
                <a:sym typeface="Symbol" pitchFamily="18" charset="2"/>
              </a:rPr>
              <a:t></a:t>
            </a:r>
            <a:r>
              <a:rPr lang="cs-CZ" altLang="en-US" sz="2800" i="1" dirty="0" smtClean="0">
                <a:latin typeface="Times New Roman" pitchFamily="18" charset="0"/>
              </a:rPr>
              <a:t> </a:t>
            </a:r>
            <a:r>
              <a:rPr lang="cs-CZ" altLang="en-US" sz="2800" i="1" dirty="0" smtClean="0">
                <a:latin typeface="Times New Roman" pitchFamily="18" charset="0"/>
                <a:sym typeface="Symbol" pitchFamily="18" charset="2"/>
              </a:rPr>
              <a:t>C  </a:t>
            </a:r>
            <a:r>
              <a:rPr lang="cs-CZ" altLang="en-US" sz="2800" i="1" dirty="0" err="1" smtClean="0">
                <a:latin typeface="Times New Roman" pitchFamily="18" charset="0"/>
                <a:sym typeface="Symbol" pitchFamily="18" charset="2"/>
              </a:rPr>
              <a:t>Del</a:t>
            </a:r>
            <a:r>
              <a:rPr lang="cs-CZ" altLang="en-US" sz="2800" i="1" baseline="30000" dirty="0" err="1" smtClean="0">
                <a:latin typeface="Times New Roman" pitchFamily="18" charset="0"/>
                <a:sym typeface="Symbol" pitchFamily="18" charset="2"/>
              </a:rPr>
              <a:t>b</a:t>
            </a:r>
            <a:endParaRPr lang="cs-CZ" altLang="en-US" sz="2800" i="1" baseline="30000" dirty="0" smtClean="0">
              <a:latin typeface="Times New Roman" pitchFamily="18" charset="0"/>
              <a:sym typeface="Symbol" pitchFamily="18" charset="2"/>
            </a:endParaRPr>
          </a:p>
          <a:p>
            <a:pPr eaLnBrk="1" hangingPunct="1">
              <a:lnSpc>
                <a:spcPct val="90000"/>
              </a:lnSpc>
              <a:buFontTx/>
              <a:buNone/>
            </a:pPr>
            <a:r>
              <a:rPr lang="cs-CZ" altLang="en-US" sz="2800" dirty="0" smtClean="0">
                <a:sym typeface="Symbol" pitchFamily="18" charset="2"/>
              </a:rPr>
              <a:t>dostaneme</a:t>
            </a:r>
          </a:p>
          <a:p>
            <a:pPr algn="ctr" eaLnBrk="1" hangingPunct="1">
              <a:lnSpc>
                <a:spcPct val="90000"/>
              </a:lnSpc>
              <a:buFontTx/>
              <a:buNone/>
            </a:pPr>
            <a:r>
              <a:rPr lang="cs-CZ" altLang="en-US" sz="2800" i="1" dirty="0" err="1" smtClean="0">
                <a:latin typeface="Times New Roman" pitchFamily="18" charset="0"/>
              </a:rPr>
              <a:t>Prac</a:t>
            </a:r>
            <a:r>
              <a:rPr lang="cs-CZ" altLang="en-US" sz="2800" i="1" dirty="0" smtClean="0">
                <a:latin typeface="Times New Roman" pitchFamily="18" charset="0"/>
              </a:rPr>
              <a:t> = c Del</a:t>
            </a:r>
            <a:r>
              <a:rPr lang="cs-CZ" altLang="en-US" sz="2800" i="1" baseline="30000" dirty="0" smtClean="0">
                <a:latin typeface="Times New Roman" pitchFamily="18" charset="0"/>
              </a:rPr>
              <a:t>1+b  </a:t>
            </a:r>
            <a:r>
              <a:rPr lang="cs-CZ" altLang="en-US" sz="2800" i="1" dirty="0" smtClean="0">
                <a:latin typeface="Times New Roman" pitchFamily="18" charset="0"/>
              </a:rPr>
              <a:t>b </a:t>
            </a:r>
            <a:r>
              <a:rPr lang="cs-CZ" altLang="en-US" sz="2800" i="1" dirty="0" smtClean="0">
                <a:latin typeface="Times New Roman" pitchFamily="18" charset="0"/>
                <a:sym typeface="Symbol" pitchFamily="18" charset="2"/>
              </a:rPr>
              <a:t>  0,25</a:t>
            </a:r>
          </a:p>
          <a:p>
            <a:pPr eaLnBrk="1" hangingPunct="1">
              <a:lnSpc>
                <a:spcPct val="90000"/>
              </a:lnSpc>
              <a:buFontTx/>
              <a:buNone/>
            </a:pPr>
            <a:r>
              <a:rPr lang="cs-CZ" altLang="en-US" sz="2400" dirty="0" smtClean="0">
                <a:sym typeface="Symbol" pitchFamily="18" charset="2"/>
              </a:rPr>
              <a:t>Pro velké programy je hodnota</a:t>
            </a:r>
            <a:r>
              <a:rPr lang="cs-CZ" altLang="en-US" sz="2400" i="1" dirty="0" smtClean="0">
                <a:latin typeface="Times New Roman" pitchFamily="18" charset="0"/>
                <a:sym typeface="Symbol" pitchFamily="18" charset="2"/>
              </a:rPr>
              <a:t> b </a:t>
            </a:r>
            <a:r>
              <a:rPr lang="cs-CZ" altLang="en-US" sz="2400" dirty="0" smtClean="0">
                <a:sym typeface="Symbol" pitchFamily="18" charset="2"/>
              </a:rPr>
              <a:t>příliš vysoká. Je to důsledek toho že vztah modifikují takové technologie, jako dekompozice a znovupoužití částí.</a:t>
            </a:r>
          </a:p>
          <a:p>
            <a:pPr eaLnBrk="1" hangingPunct="1">
              <a:lnSpc>
                <a:spcPct val="90000"/>
              </a:lnSpc>
              <a:buFontTx/>
              <a:buNone/>
            </a:pPr>
            <a:r>
              <a:rPr lang="cs-CZ" altLang="en-US" sz="2400" dirty="0" smtClean="0">
                <a:sym typeface="Symbol" pitchFamily="18" charset="2"/>
              </a:rPr>
              <a:t> Pokud se dekomponuje do malých komponent a systémy se liší jen počtem komponent a transport zpráv se nemusí pracně implementovat, bude </a:t>
            </a:r>
            <a:r>
              <a:rPr lang="cs-CZ" altLang="en-US" sz="2400" i="1" dirty="0" smtClean="0">
                <a:latin typeface="Times New Roman" pitchFamily="18" charset="0"/>
                <a:sym typeface="Symbol" pitchFamily="18" charset="2"/>
              </a:rPr>
              <a:t>b  </a:t>
            </a:r>
            <a:r>
              <a:rPr lang="cs-CZ" altLang="en-US" sz="2400" dirty="0" smtClean="0">
                <a:sym typeface="Symbol" pitchFamily="18" charset="2"/>
              </a:rPr>
              <a:t>velmi malé.</a:t>
            </a:r>
            <a:endParaRPr lang="cs-CZ" altLang="en-US" sz="2400" i="1" baseline="30000" dirty="0" smtClean="0">
              <a:latin typeface="Times New Roman" pitchFamily="18" charset="0"/>
            </a:endParaRPr>
          </a:p>
        </p:txBody>
      </p:sp>
    </p:spTree>
    <p:extLst>
      <p:ext uri="{BB962C8B-B14F-4D97-AF65-F5344CB8AC3E}">
        <p14:creationId xmlns:p14="http://schemas.microsoft.com/office/powerpoint/2010/main" xmlns="" val="13344981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Zástupný symbol pro číslo snímku 5"/>
          <p:cNvSpPr>
            <a:spLocks noGrp="1"/>
          </p:cNvSpPr>
          <p:nvPr>
            <p:ph type="sldNum" sz="quarter" idx="12"/>
          </p:nvPr>
        </p:nvSpPr>
        <p:spPr/>
        <p:txBody>
          <a:bodyPr/>
          <a:lstStyle/>
          <a:p>
            <a:pPr>
              <a:defRPr/>
            </a:pPr>
            <a:fld id="{594A7F49-5A04-4A72-875A-CE1297A953AF}" type="slidenum">
              <a:rPr lang="cs-CZ" smtClean="0"/>
              <a:pPr>
                <a:defRPr/>
              </a:pPr>
              <a:t>62</a:t>
            </a:fld>
            <a:endParaRPr lang="cs-CZ" smtClean="0"/>
          </a:p>
        </p:txBody>
      </p:sp>
      <p:sp>
        <p:nvSpPr>
          <p:cNvPr id="226307" name="Rectangle 2"/>
          <p:cNvSpPr>
            <a:spLocks noGrp="1" noChangeArrowheads="1"/>
          </p:cNvSpPr>
          <p:nvPr>
            <p:ph type="title"/>
          </p:nvPr>
        </p:nvSpPr>
        <p:spPr>
          <a:xfrm>
            <a:off x="179388" y="274638"/>
            <a:ext cx="8785225" cy="777875"/>
          </a:xfrm>
        </p:spPr>
        <p:txBody>
          <a:bodyPr/>
          <a:lstStyle/>
          <a:p>
            <a:pPr eaLnBrk="1" hangingPunct="1"/>
            <a:r>
              <a:rPr lang="cs-CZ" altLang="en-US" sz="4000" dirty="0" smtClean="0"/>
              <a:t>Závislost pracnosti na délce kódu</a:t>
            </a:r>
          </a:p>
        </p:txBody>
      </p:sp>
      <p:pic>
        <p:nvPicPr>
          <p:cNvPr id="226308"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755576" y="1532732"/>
            <a:ext cx="7629525" cy="4525962"/>
          </a:xfrm>
        </p:spPr>
      </p:pic>
      <p:sp>
        <p:nvSpPr>
          <p:cNvPr id="226309" name="Text Box 4"/>
          <p:cNvSpPr txBox="1">
            <a:spLocks noChangeArrowheads="1"/>
          </p:cNvSpPr>
          <p:nvPr/>
        </p:nvSpPr>
        <p:spPr bwMode="auto">
          <a:xfrm>
            <a:off x="6443663" y="3429000"/>
            <a:ext cx="15843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i="1">
                <a:solidFill>
                  <a:schemeClr val="tx1"/>
                </a:solidFill>
                <a:latin typeface="Symbol" pitchFamily="18" charset="2"/>
                <a:cs typeface="Arial" charset="0"/>
              </a:defRPr>
            </a:lvl1pPr>
            <a:lvl2pPr marL="742950" indent="-285750" eaLnBrk="0" hangingPunct="0">
              <a:defRPr sz="2800" i="1">
                <a:solidFill>
                  <a:schemeClr val="tx1"/>
                </a:solidFill>
                <a:latin typeface="Symbol" pitchFamily="18" charset="2"/>
                <a:cs typeface="Arial" charset="0"/>
              </a:defRPr>
            </a:lvl2pPr>
            <a:lvl3pPr marL="1143000" indent="-228600" eaLnBrk="0" hangingPunct="0">
              <a:defRPr sz="2800" i="1">
                <a:solidFill>
                  <a:schemeClr val="tx1"/>
                </a:solidFill>
                <a:latin typeface="Symbol" pitchFamily="18" charset="2"/>
                <a:cs typeface="Arial" charset="0"/>
              </a:defRPr>
            </a:lvl3pPr>
            <a:lvl4pPr marL="1600200" indent="-228600" eaLnBrk="0" hangingPunct="0">
              <a:defRPr sz="2800" i="1">
                <a:solidFill>
                  <a:schemeClr val="tx1"/>
                </a:solidFill>
                <a:latin typeface="Symbol" pitchFamily="18" charset="2"/>
                <a:cs typeface="Arial" charset="0"/>
              </a:defRPr>
            </a:lvl4pPr>
            <a:lvl5pPr marL="2057400" indent="-228600" eaLnBrk="0" hangingPunct="0">
              <a:defRPr sz="2800" i="1">
                <a:solidFill>
                  <a:schemeClr val="tx1"/>
                </a:solidFill>
                <a:latin typeface="Symbol" pitchFamily="18" charset="2"/>
                <a:cs typeface="Arial" charset="0"/>
              </a:defRPr>
            </a:lvl5pPr>
            <a:lvl6pPr marL="2514600" indent="-228600" eaLnBrk="0" fontAlgn="base" hangingPunct="0">
              <a:spcBef>
                <a:spcPct val="0"/>
              </a:spcBef>
              <a:spcAft>
                <a:spcPct val="0"/>
              </a:spcAft>
              <a:defRPr sz="2800" i="1">
                <a:solidFill>
                  <a:schemeClr val="tx1"/>
                </a:solidFill>
                <a:latin typeface="Symbol" pitchFamily="18" charset="2"/>
                <a:cs typeface="Arial" charset="0"/>
              </a:defRPr>
            </a:lvl6pPr>
            <a:lvl7pPr marL="2971800" indent="-228600" eaLnBrk="0" fontAlgn="base" hangingPunct="0">
              <a:spcBef>
                <a:spcPct val="0"/>
              </a:spcBef>
              <a:spcAft>
                <a:spcPct val="0"/>
              </a:spcAft>
              <a:defRPr sz="2800" i="1">
                <a:solidFill>
                  <a:schemeClr val="tx1"/>
                </a:solidFill>
                <a:latin typeface="Symbol" pitchFamily="18" charset="2"/>
                <a:cs typeface="Arial" charset="0"/>
              </a:defRPr>
            </a:lvl7pPr>
            <a:lvl8pPr marL="3429000" indent="-228600" eaLnBrk="0" fontAlgn="base" hangingPunct="0">
              <a:spcBef>
                <a:spcPct val="0"/>
              </a:spcBef>
              <a:spcAft>
                <a:spcPct val="0"/>
              </a:spcAft>
              <a:defRPr sz="2800" i="1">
                <a:solidFill>
                  <a:schemeClr val="tx1"/>
                </a:solidFill>
                <a:latin typeface="Symbol" pitchFamily="18" charset="2"/>
                <a:cs typeface="Arial" charset="0"/>
              </a:defRPr>
            </a:lvl8pPr>
            <a:lvl9pPr marL="3886200" indent="-228600" eaLnBrk="0" fontAlgn="base" hangingPunct="0">
              <a:spcBef>
                <a:spcPct val="0"/>
              </a:spcBef>
              <a:spcAft>
                <a:spcPct val="0"/>
              </a:spcAft>
              <a:defRPr sz="2800" i="1">
                <a:solidFill>
                  <a:schemeClr val="tx1"/>
                </a:solidFill>
                <a:latin typeface="Symbol" pitchFamily="18" charset="2"/>
                <a:cs typeface="Arial" charset="0"/>
              </a:defRPr>
            </a:lvl9pPr>
          </a:lstStyle>
          <a:p>
            <a:pPr eaLnBrk="1" hangingPunct="1">
              <a:spcBef>
                <a:spcPct val="50000"/>
              </a:spcBef>
            </a:pPr>
            <a:r>
              <a:rPr lang="cs-CZ" altLang="en-US" sz="1800" i="0">
                <a:latin typeface="Arial" charset="0"/>
              </a:rPr>
              <a:t>Data IBM</a:t>
            </a:r>
          </a:p>
        </p:txBody>
      </p:sp>
      <p:sp>
        <p:nvSpPr>
          <p:cNvPr id="2" name="TextovéPole 1"/>
          <p:cNvSpPr txBox="1"/>
          <p:nvPr/>
        </p:nvSpPr>
        <p:spPr>
          <a:xfrm>
            <a:off x="3203848" y="1879218"/>
            <a:ext cx="2880320" cy="523220"/>
          </a:xfrm>
          <a:prstGeom prst="rect">
            <a:avLst/>
          </a:prstGeom>
          <a:noFill/>
        </p:spPr>
        <p:txBody>
          <a:bodyPr wrap="square" rtlCol="0">
            <a:spAutoFit/>
          </a:bodyPr>
          <a:lstStyle/>
          <a:p>
            <a:r>
              <a:rPr lang="cs-CZ" sz="2800" dirty="0" err="1" smtClean="0"/>
              <a:t>Prac</a:t>
            </a:r>
            <a:r>
              <a:rPr lang="cs-CZ" sz="2800" dirty="0" smtClean="0"/>
              <a:t> </a:t>
            </a:r>
            <a:r>
              <a:rPr lang="cs-CZ" sz="2800" dirty="0" smtClean="0">
                <a:latin typeface="Symbol" panose="05050102010706020507" pitchFamily="18" charset="2"/>
              </a:rPr>
              <a:t>= </a:t>
            </a:r>
            <a:r>
              <a:rPr lang="cs-CZ" sz="2800" dirty="0" smtClean="0">
                <a:latin typeface="+mn-lt"/>
              </a:rPr>
              <a:t>c </a:t>
            </a:r>
            <a:r>
              <a:rPr lang="cs-CZ" sz="2800" dirty="0" err="1" smtClean="0">
                <a:latin typeface="+mn-lt"/>
              </a:rPr>
              <a:t>Del</a:t>
            </a:r>
            <a:r>
              <a:rPr lang="cs-CZ" sz="2800" dirty="0" smtClean="0">
                <a:latin typeface="+mn-lt"/>
              </a:rPr>
              <a:t> </a:t>
            </a:r>
            <a:r>
              <a:rPr lang="cs-CZ" sz="2800" baseline="30000" dirty="0" smtClean="0">
                <a:latin typeface="+mn-lt"/>
              </a:rPr>
              <a:t>9/8</a:t>
            </a:r>
            <a:endParaRPr lang="en-US" sz="2800" dirty="0"/>
          </a:p>
        </p:txBody>
      </p:sp>
    </p:spTree>
    <p:extLst>
      <p:ext uri="{BB962C8B-B14F-4D97-AF65-F5344CB8AC3E}">
        <p14:creationId xmlns:p14="http://schemas.microsoft.com/office/powerpoint/2010/main" xmlns="" val="567078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Pozoruje se</a:t>
            </a:r>
            <a:endParaRPr lang="cs-CZ" dirty="0"/>
          </a:p>
        </p:txBody>
      </p:sp>
      <p:sp>
        <p:nvSpPr>
          <p:cNvPr id="3" name="Zástupný symbol pro obsah 2"/>
          <p:cNvSpPr>
            <a:spLocks noGrp="1"/>
          </p:cNvSpPr>
          <p:nvPr>
            <p:ph idx="1"/>
          </p:nvPr>
        </p:nvSpPr>
        <p:spPr/>
        <p:txBody>
          <a:bodyPr/>
          <a:lstStyle/>
          <a:p>
            <a:pPr>
              <a:buNone/>
            </a:pPr>
            <a:endParaRPr lang="cs-CZ" altLang="en-US" i="1" dirty="0" smtClean="0">
              <a:latin typeface="Times New Roman" pitchFamily="18" charset="0"/>
            </a:endParaRPr>
          </a:p>
          <a:p>
            <a:pPr>
              <a:buNone/>
            </a:pPr>
            <a:r>
              <a:rPr lang="cs-CZ" altLang="en-US" i="1" dirty="0" smtClean="0">
                <a:latin typeface="Times New Roman" pitchFamily="18" charset="0"/>
              </a:rPr>
              <a:t>               </a:t>
            </a:r>
            <a:r>
              <a:rPr lang="cs-CZ" altLang="en-US" i="1" dirty="0" err="1" smtClean="0">
                <a:latin typeface="Times New Roman" pitchFamily="18" charset="0"/>
              </a:rPr>
              <a:t>Duration</a:t>
            </a:r>
            <a:r>
              <a:rPr lang="cs-CZ" altLang="en-US" i="1" dirty="0" smtClean="0">
                <a:latin typeface="Times New Roman" pitchFamily="18" charset="0"/>
              </a:rPr>
              <a:t> </a:t>
            </a:r>
            <a:r>
              <a:rPr lang="cs-CZ" altLang="en-US" i="1" dirty="0" smtClean="0">
                <a:latin typeface="Times New Roman" pitchFamily="18" charset="0"/>
                <a:sym typeface="Symbol" pitchFamily="18" charset="2"/>
              </a:rPr>
              <a:t></a:t>
            </a:r>
            <a:r>
              <a:rPr lang="cs-CZ" altLang="en-US" i="1" dirty="0" smtClean="0">
                <a:latin typeface="Times New Roman" pitchFamily="18" charset="0"/>
              </a:rPr>
              <a:t> c </a:t>
            </a:r>
            <a:r>
              <a:rPr lang="cs-CZ" altLang="en-US" i="1" dirty="0" err="1" smtClean="0">
                <a:latin typeface="Times New Roman" pitchFamily="18" charset="0"/>
              </a:rPr>
              <a:t>Effort</a:t>
            </a:r>
            <a:r>
              <a:rPr lang="cs-CZ" altLang="en-US" i="1" baseline="30000" dirty="0" err="1" smtClean="0">
                <a:latin typeface="Times New Roman" pitchFamily="18" charset="0"/>
              </a:rPr>
              <a:t>a</a:t>
            </a:r>
            <a:r>
              <a:rPr lang="cs-CZ" altLang="en-US" i="1" baseline="30000" dirty="0" smtClean="0">
                <a:latin typeface="Times New Roman" pitchFamily="18" charset="0"/>
              </a:rPr>
              <a:t>  </a:t>
            </a:r>
            <a:r>
              <a:rPr lang="cs-CZ" altLang="en-US" i="1" dirty="0" smtClean="0">
                <a:latin typeface="Times New Roman" pitchFamily="18" charset="0"/>
              </a:rPr>
              <a:t>a </a:t>
            </a:r>
            <a:r>
              <a:rPr lang="cs-CZ" altLang="en-US" i="1" dirty="0" smtClean="0">
                <a:latin typeface="Times New Roman" pitchFamily="18" charset="0"/>
                <a:sym typeface="Symbol" pitchFamily="18" charset="2"/>
              </a:rPr>
              <a:t>  0,4</a:t>
            </a:r>
          </a:p>
          <a:p>
            <a:pPr>
              <a:buNone/>
            </a:pPr>
            <a:endParaRPr lang="cs-CZ" altLang="en-US" i="1" dirty="0" smtClean="0">
              <a:latin typeface="Times New Roman" pitchFamily="18" charset="0"/>
              <a:sym typeface="Symbol" pitchFamily="18" charset="2"/>
            </a:endParaRPr>
          </a:p>
          <a:p>
            <a:pPr>
              <a:buNone/>
            </a:pPr>
            <a:r>
              <a:rPr lang="cs-CZ" altLang="en-US" sz="2800" dirty="0" smtClean="0">
                <a:latin typeface="Times New Roman" pitchFamily="18" charset="0"/>
                <a:sym typeface="Symbol" pitchFamily="18" charset="2"/>
              </a:rPr>
              <a:t>      </a:t>
            </a:r>
            <a:r>
              <a:rPr lang="cs-CZ" altLang="en-US" sz="2800" i="1" dirty="0" smtClean="0">
                <a:latin typeface="Times New Roman" pitchFamily="18" charset="0"/>
                <a:sym typeface="Symbol" pitchFamily="18" charset="2"/>
              </a:rPr>
              <a:t>c </a:t>
            </a:r>
            <a:r>
              <a:rPr lang="cs-CZ" altLang="en-US" sz="2800" dirty="0" smtClean="0">
                <a:latin typeface="Times New Roman" pitchFamily="18" charset="0"/>
                <a:sym typeface="Symbol" pitchFamily="18" charset="2"/>
              </a:rPr>
              <a:t> lze ovlivnit technologií návrhu a dekompozicí</a:t>
            </a:r>
          </a:p>
          <a:p>
            <a:pPr>
              <a:buNone/>
            </a:pPr>
            <a:r>
              <a:rPr lang="cs-CZ" altLang="en-US" sz="2800" dirty="0" smtClean="0">
                <a:latin typeface="Times New Roman" pitchFamily="18" charset="0"/>
                <a:sym typeface="Symbol" pitchFamily="18" charset="2"/>
              </a:rPr>
              <a:t>      </a:t>
            </a:r>
            <a:r>
              <a:rPr lang="cs-CZ" altLang="en-US" sz="2800" i="1" dirty="0" smtClean="0">
                <a:latin typeface="Times New Roman" pitchFamily="18" charset="0"/>
                <a:sym typeface="Symbol" pitchFamily="18" charset="2"/>
              </a:rPr>
              <a:t>a  </a:t>
            </a:r>
            <a:r>
              <a:rPr lang="cs-CZ" altLang="en-US" sz="2800" dirty="0" smtClean="0">
                <a:latin typeface="Times New Roman" pitchFamily="18" charset="0"/>
                <a:sym typeface="Symbol" pitchFamily="18" charset="2"/>
              </a:rPr>
              <a:t>i  </a:t>
            </a:r>
            <a:r>
              <a:rPr lang="cs-CZ" altLang="en-US" sz="2800" i="1" dirty="0" err="1" smtClean="0">
                <a:latin typeface="Times New Roman" pitchFamily="18" charset="0"/>
                <a:sym typeface="Symbol" pitchFamily="18" charset="2"/>
              </a:rPr>
              <a:t>Effort</a:t>
            </a:r>
            <a:r>
              <a:rPr lang="cs-CZ" altLang="en-US" sz="2800" i="1" dirty="0" smtClean="0">
                <a:latin typeface="Times New Roman" pitchFamily="18" charset="0"/>
                <a:sym typeface="Symbol" pitchFamily="18" charset="2"/>
              </a:rPr>
              <a:t> </a:t>
            </a:r>
            <a:r>
              <a:rPr lang="cs-CZ" altLang="en-US" sz="2800" dirty="0" smtClean="0">
                <a:latin typeface="Times New Roman" pitchFamily="18" charset="0"/>
                <a:sym typeface="Symbol" pitchFamily="18" charset="2"/>
              </a:rPr>
              <a:t>architekturou</a:t>
            </a:r>
          </a:p>
          <a:p>
            <a:pPr>
              <a:buNone/>
            </a:pPr>
            <a:r>
              <a:rPr lang="cs-CZ" altLang="en-US" sz="2800" dirty="0" smtClean="0">
                <a:latin typeface="Times New Roman" pitchFamily="18" charset="0"/>
                <a:sym typeface="Symbol" pitchFamily="18" charset="2"/>
              </a:rPr>
              <a:t>  </a:t>
            </a:r>
            <a:r>
              <a:rPr lang="cs-CZ" altLang="en-US" sz="2800" dirty="0" err="1" smtClean="0">
                <a:latin typeface="Times New Roman" pitchFamily="18" charset="0"/>
                <a:sym typeface="Symbol" pitchFamily="18" charset="2"/>
              </a:rPr>
              <a:t>Archite</a:t>
            </a:r>
            <a:r>
              <a:rPr lang="en-US" altLang="en-US" sz="2800" dirty="0" smtClean="0">
                <a:latin typeface="Times New Roman" pitchFamily="18" charset="0"/>
                <a:sym typeface="Symbol" pitchFamily="18" charset="2"/>
              </a:rPr>
              <a:t>k</a:t>
            </a:r>
            <a:r>
              <a:rPr lang="cs-CZ" altLang="en-US" sz="2800" dirty="0" smtClean="0">
                <a:latin typeface="Times New Roman" pitchFamily="18" charset="0"/>
                <a:sym typeface="Symbol" pitchFamily="18" charset="2"/>
              </a:rPr>
              <a:t>tura  umožňuje zlepšit celkovou kvalitu řešení a kvalitu vývojových procesů a má řadu dalších výhod</a:t>
            </a:r>
          </a:p>
          <a:p>
            <a:pPr>
              <a:buNone/>
            </a:pPr>
            <a:endParaRPr lang="cs-CZ" dirty="0" smtClean="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63</a:t>
            </a:fld>
            <a:endParaRPr lang="cs-CZ"/>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Hlavní problém velkých systémů:</a:t>
            </a:r>
            <a:endParaRPr lang="en-US" dirty="0"/>
          </a:p>
        </p:txBody>
      </p:sp>
      <p:sp>
        <p:nvSpPr>
          <p:cNvPr id="3" name="Podnadpis 2"/>
          <p:cNvSpPr>
            <a:spLocks noGrp="1"/>
          </p:cNvSpPr>
          <p:nvPr>
            <p:ph type="subTitle" idx="1"/>
          </p:nvPr>
        </p:nvSpPr>
        <p:spPr/>
        <p:txBody>
          <a:bodyPr/>
          <a:lstStyle/>
          <a:p>
            <a:r>
              <a:rPr lang="cs-CZ" sz="5400" dirty="0" smtClean="0"/>
              <a:t>Udržovatelnost</a:t>
            </a:r>
            <a:endParaRPr lang="en-US" sz="5400" dirty="0"/>
          </a:p>
        </p:txBody>
      </p:sp>
      <p:sp>
        <p:nvSpPr>
          <p:cNvPr id="4" name="Zástupný symbol pro číslo snímku 3"/>
          <p:cNvSpPr>
            <a:spLocks noGrp="1"/>
          </p:cNvSpPr>
          <p:nvPr>
            <p:ph type="sldNum" sz="quarter" idx="12"/>
          </p:nvPr>
        </p:nvSpPr>
        <p:spPr/>
        <p:txBody>
          <a:bodyPr/>
          <a:lstStyle/>
          <a:p>
            <a:pPr>
              <a:defRPr/>
            </a:pPr>
            <a:fld id="{A1016E8B-4846-4140-A770-73FC61248F84}" type="slidenum">
              <a:rPr lang="cs-CZ" smtClean="0"/>
              <a:pPr>
                <a:defRPr/>
              </a:pPr>
              <a:t>64</a:t>
            </a:fld>
            <a:endParaRPr lang="cs-CZ"/>
          </a:p>
        </p:txBody>
      </p:sp>
    </p:spTree>
    <p:extLst>
      <p:ext uri="{BB962C8B-B14F-4D97-AF65-F5344CB8AC3E}">
        <p14:creationId xmlns:p14="http://schemas.microsoft.com/office/powerpoint/2010/main" xmlns="" val="2126803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Jak na věc</a:t>
            </a:r>
          </a:p>
        </p:txBody>
      </p:sp>
      <p:sp>
        <p:nvSpPr>
          <p:cNvPr id="9219" name="Zástupný symbol pro obsah 2"/>
          <p:cNvSpPr>
            <a:spLocks noGrp="1"/>
          </p:cNvSpPr>
          <p:nvPr>
            <p:ph idx="1"/>
          </p:nvPr>
        </p:nvSpPr>
        <p:spPr/>
        <p:txBody>
          <a:bodyPr/>
          <a:lstStyle/>
          <a:p>
            <a:r>
              <a:rPr lang="cs-CZ" dirty="0" smtClean="0"/>
              <a:t>Podmínkou úspěšných IT řešení je snadná dekompozice </a:t>
            </a:r>
            <a:r>
              <a:rPr lang="cs-CZ" dirty="0"/>
              <a:t>do </a:t>
            </a:r>
            <a:r>
              <a:rPr lang="cs-CZ" dirty="0" smtClean="0"/>
              <a:t>autonomních částí</a:t>
            </a:r>
            <a:endParaRPr lang="cs-CZ" dirty="0"/>
          </a:p>
          <a:p>
            <a:r>
              <a:rPr lang="cs-CZ" dirty="0" smtClean="0"/>
              <a:t> integrace částí a postup integrace zdola</a:t>
            </a:r>
          </a:p>
          <a:p>
            <a:pPr lvl="1"/>
            <a:r>
              <a:rPr lang="cs-CZ" dirty="0" smtClean="0"/>
              <a:t>Pro globální systémy je to i dnes prakticky  jediná schůdná možnost pro všechny</a:t>
            </a:r>
          </a:p>
          <a:p>
            <a:pPr lvl="1"/>
            <a:r>
              <a:rPr lang="cs-CZ" dirty="0" smtClean="0"/>
              <a:t>Vyžaduje to autonomii částí a srozumitelnost jejich rozhraní pro uživatele do značné míry i pro management – dokumentově orientovaná komunikace	</a:t>
            </a:r>
          </a:p>
        </p:txBody>
      </p:sp>
      <p:sp>
        <p:nvSpPr>
          <p:cNvPr id="9220" name="Zástupný symbol pro číslo snímku 3"/>
          <p:cNvSpPr>
            <a:spLocks noGrp="1"/>
          </p:cNvSpPr>
          <p:nvPr>
            <p:ph type="sldNum" sz="quarter" idx="12"/>
          </p:nvPr>
        </p:nvSpPr>
        <p:spPr>
          <a:noFill/>
        </p:spPr>
        <p:txBody>
          <a:bodyPr/>
          <a:lstStyle/>
          <a:p>
            <a:fld id="{8EC1F556-3CA5-4D96-B3A1-EFC60802AD37}" type="slidenum">
              <a:rPr lang="cs-CZ" smtClean="0"/>
              <a:pPr/>
              <a:t>65</a:t>
            </a:fld>
            <a:endParaRPr lang="cs-CZ"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EA1F28C1-264E-4135-8D1A-5008EB0A0832}" type="slidenum">
              <a:rPr lang="cs-CZ" smtClean="0"/>
              <a:pPr/>
              <a:t>66</a:t>
            </a:fld>
            <a:endParaRPr lang="cs-CZ" smtClean="0"/>
          </a:p>
        </p:txBody>
      </p:sp>
      <p:sp>
        <p:nvSpPr>
          <p:cNvPr id="11267" name="Nadpis 1"/>
          <p:cNvSpPr>
            <a:spLocks noGrp="1"/>
          </p:cNvSpPr>
          <p:nvPr>
            <p:ph type="title"/>
          </p:nvPr>
        </p:nvSpPr>
        <p:spPr/>
        <p:txBody>
          <a:bodyPr/>
          <a:lstStyle/>
          <a:p>
            <a:r>
              <a:rPr lang="cs-CZ" smtClean="0"/>
              <a:t>Role informačních systémů</a:t>
            </a:r>
          </a:p>
        </p:txBody>
      </p:sp>
      <p:sp>
        <p:nvSpPr>
          <p:cNvPr id="11268" name="Zástupný symbol pro obsah 2"/>
          <p:cNvSpPr>
            <a:spLocks noGrp="1"/>
          </p:cNvSpPr>
          <p:nvPr>
            <p:ph idx="1"/>
          </p:nvPr>
        </p:nvSpPr>
        <p:spPr/>
        <p:txBody>
          <a:bodyPr/>
          <a:lstStyle/>
          <a:p>
            <a:r>
              <a:rPr lang="cs-CZ" dirty="0" smtClean="0"/>
              <a:t>Kvalitní IS je klíčová podmínka činnosti podniků v globální ekonomice</a:t>
            </a:r>
          </a:p>
          <a:p>
            <a:r>
              <a:rPr lang="cs-CZ" dirty="0" smtClean="0"/>
              <a:t>Motor zlepšování výroby</a:t>
            </a:r>
          </a:p>
          <a:p>
            <a:r>
              <a:rPr lang="cs-CZ" dirty="0" smtClean="0"/>
              <a:t>Základ informační společnosti</a:t>
            </a:r>
          </a:p>
          <a:p>
            <a:r>
              <a:rPr lang="cs-CZ" dirty="0" smtClean="0"/>
              <a:t>Motor změny sociálních aspektů současné společnosti</a:t>
            </a:r>
          </a:p>
          <a:p>
            <a:r>
              <a:rPr lang="cs-CZ" dirty="0" smtClean="0"/>
              <a:t>Motor přechodu na nová paradigmata, především v oblasti architektury SW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930226"/>
          </a:xfrm>
        </p:spPr>
        <p:txBody>
          <a:bodyPr/>
          <a:lstStyle/>
          <a:p>
            <a:r>
              <a:rPr lang="cs-CZ" dirty="0" smtClean="0"/>
              <a:t>Co  je na IS klíčový aspekt a co se relativně málo mění</a:t>
            </a:r>
            <a:endParaRPr lang="en-US" dirty="0"/>
          </a:p>
        </p:txBody>
      </p:sp>
      <p:sp>
        <p:nvSpPr>
          <p:cNvPr id="3" name="Zástupný symbol pro obsah 2"/>
          <p:cNvSpPr>
            <a:spLocks noGrp="1"/>
          </p:cNvSpPr>
          <p:nvPr>
            <p:ph idx="1"/>
          </p:nvPr>
        </p:nvSpPr>
        <p:spPr>
          <a:xfrm>
            <a:off x="611560" y="2348880"/>
            <a:ext cx="8075240" cy="3777283"/>
          </a:xfrm>
        </p:spPr>
        <p:txBody>
          <a:bodyPr/>
          <a:lstStyle/>
          <a:p>
            <a:r>
              <a:rPr lang="cs-CZ" sz="2800" dirty="0" smtClean="0"/>
              <a:t>Lidé, zato musíme zohlednit i malé změny jejich potřeb a znalostí</a:t>
            </a:r>
          </a:p>
          <a:p>
            <a:r>
              <a:rPr lang="cs-CZ" sz="2800" dirty="0" smtClean="0"/>
              <a:t>Musíme se nějak vyrovnat a řešit  jejich předsudky</a:t>
            </a:r>
          </a:p>
          <a:p>
            <a:r>
              <a:rPr lang="cs-CZ" sz="2800" b="1" dirty="0" smtClean="0"/>
              <a:t>Musíme k nim mít úctu,</a:t>
            </a:r>
          </a:p>
          <a:p>
            <a:pPr lvl="1"/>
            <a:r>
              <a:rPr lang="cs-CZ" dirty="0" smtClean="0"/>
              <a:t>Jen oni mnohdy ví nebo alespoň vycítí, co je třeba</a:t>
            </a:r>
          </a:p>
          <a:p>
            <a:pPr lvl="2"/>
            <a:r>
              <a:rPr lang="cs-CZ" dirty="0" smtClean="0"/>
              <a:t>Vlastně jsou rozhodující pro přijetí systému</a:t>
            </a:r>
            <a:endParaRPr lang="en-US"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67</a:t>
            </a:fld>
            <a:endParaRPr lang="cs-CZ"/>
          </a:p>
        </p:txBody>
      </p:sp>
    </p:spTree>
    <p:extLst>
      <p:ext uri="{BB962C8B-B14F-4D97-AF65-F5344CB8AC3E}">
        <p14:creationId xmlns:p14="http://schemas.microsoft.com/office/powerpoint/2010/main" xmlns="" val="2325616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61737EE8-6B2F-4262-8A49-93998359BF86}" type="slidenum">
              <a:rPr lang="cs-CZ" smtClean="0"/>
              <a:pPr/>
              <a:t>68</a:t>
            </a:fld>
            <a:endParaRPr lang="cs-CZ" smtClean="0"/>
          </a:p>
        </p:txBody>
      </p:sp>
      <p:sp>
        <p:nvSpPr>
          <p:cNvPr id="12291" name="Rectangle 3"/>
          <p:cNvSpPr>
            <a:spLocks noGrp="1" noChangeArrowheads="1"/>
          </p:cNvSpPr>
          <p:nvPr>
            <p:ph type="body" idx="1"/>
          </p:nvPr>
        </p:nvSpPr>
        <p:spPr>
          <a:xfrm>
            <a:off x="0" y="1916113"/>
            <a:ext cx="8964613" cy="4941887"/>
          </a:xfrm>
        </p:spPr>
        <p:txBody>
          <a:bodyPr/>
          <a:lstStyle/>
          <a:p>
            <a:pPr lvl="1">
              <a:buFontTx/>
              <a:buNone/>
            </a:pPr>
            <a:r>
              <a:rPr lang="cs-CZ" dirty="0" smtClean="0"/>
              <a:t>IS pro SME musí splňovat požadavky plynoucí ze specifických ekonomických a sociálních podmínek SME </a:t>
            </a:r>
          </a:p>
          <a:p>
            <a:pPr lvl="1">
              <a:buFontTx/>
              <a:buNone/>
            </a:pPr>
            <a:r>
              <a:rPr lang="cs-CZ" dirty="0" smtClean="0"/>
              <a:t>SME tvoří podstatnou část ekonomiky a většinu firem</a:t>
            </a:r>
          </a:p>
          <a:p>
            <a:pPr lvl="1">
              <a:buFontTx/>
              <a:buNone/>
            </a:pPr>
            <a:r>
              <a:rPr lang="cs-CZ" dirty="0" smtClean="0"/>
              <a:t>Start-</a:t>
            </a:r>
            <a:r>
              <a:rPr lang="cs-CZ" dirty="0" err="1" smtClean="0"/>
              <a:t>upy</a:t>
            </a:r>
            <a:r>
              <a:rPr lang="cs-CZ" dirty="0" smtClean="0"/>
              <a:t> jsou SME, </a:t>
            </a:r>
            <a:r>
              <a:rPr lang="cs-CZ" dirty="0" err="1" smtClean="0"/>
              <a:t>SME</a:t>
            </a:r>
            <a:r>
              <a:rPr lang="cs-CZ" dirty="0" smtClean="0"/>
              <a:t> jsou nositeli převratných nápadů</a:t>
            </a:r>
          </a:p>
          <a:p>
            <a:pPr lvl="1">
              <a:buFontTx/>
              <a:buNone/>
            </a:pPr>
            <a:r>
              <a:rPr lang="cs-CZ" dirty="0" smtClean="0"/>
              <a:t>Mnohé SW přístupy vyvinuté v malých SW firmách pro SME jsou významné pro budoucnost oboru</a:t>
            </a:r>
          </a:p>
        </p:txBody>
      </p:sp>
      <p:sp>
        <p:nvSpPr>
          <p:cNvPr id="12292" name="Nadpis 3"/>
          <p:cNvSpPr>
            <a:spLocks noGrp="1"/>
          </p:cNvSpPr>
          <p:nvPr>
            <p:ph type="title"/>
          </p:nvPr>
        </p:nvSpPr>
        <p:spPr>
          <a:xfrm>
            <a:off x="539750" y="333375"/>
            <a:ext cx="8229600" cy="1439863"/>
          </a:xfrm>
        </p:spPr>
        <p:txBody>
          <a:bodyPr/>
          <a:lstStyle/>
          <a:p>
            <a:r>
              <a:rPr lang="cs-CZ" sz="3600" smtClean="0"/>
              <a:t>Proč studovat projekty IS pro menší firmy a organizace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A838968A-CD90-4879-8691-5358508AFF7E}" type="slidenum">
              <a:rPr lang="cs-CZ" smtClean="0"/>
              <a:pPr/>
              <a:t>69</a:t>
            </a:fld>
            <a:endParaRPr lang="cs-CZ" smtClean="0"/>
          </a:p>
        </p:txBody>
      </p:sp>
      <p:sp>
        <p:nvSpPr>
          <p:cNvPr id="13315" name="Rectangle 3"/>
          <p:cNvSpPr>
            <a:spLocks noGrp="1" noChangeArrowheads="1"/>
          </p:cNvSpPr>
          <p:nvPr>
            <p:ph type="body" idx="1"/>
          </p:nvPr>
        </p:nvSpPr>
        <p:spPr>
          <a:xfrm>
            <a:off x="0" y="1700213"/>
            <a:ext cx="8964613" cy="5157787"/>
          </a:xfrm>
        </p:spPr>
        <p:txBody>
          <a:bodyPr/>
          <a:lstStyle/>
          <a:p>
            <a:pPr lvl="1"/>
            <a:r>
              <a:rPr lang="cs-CZ" smtClean="0"/>
              <a:t>Dá to více než mnohá hluboká teorie i mimo SME</a:t>
            </a:r>
          </a:p>
          <a:p>
            <a:pPr lvl="1"/>
            <a:r>
              <a:rPr lang="cs-CZ" smtClean="0"/>
              <a:t>Ukáže to, že nečekané souvislosti mohou být častější a důležitější, než bychom čekali</a:t>
            </a:r>
          </a:p>
          <a:p>
            <a:pPr lvl="2"/>
            <a:r>
              <a:rPr lang="cs-CZ" smtClean="0"/>
              <a:t>Velký průšvih jsou opomenuté maličkosti a skryté předpoklady</a:t>
            </a:r>
          </a:p>
          <a:p>
            <a:pPr lvl="2"/>
            <a:r>
              <a:rPr lang="cs-CZ" smtClean="0"/>
              <a:t>Větší průšvih je nevyužití existujících dovedností uživatelů</a:t>
            </a:r>
          </a:p>
          <a:p>
            <a:pPr lvl="2"/>
            <a:r>
              <a:rPr lang="cs-CZ" smtClean="0"/>
              <a:t>Nevětší průšvih je formulace vizí a požadavků, tedy vlastně spolupráce s uživateli a porozumění jejich potřebám a zvládnutí jejich znalostí, dovedností a legitimních zájmů a nedostatky v managementu</a:t>
            </a:r>
          </a:p>
        </p:txBody>
      </p:sp>
      <p:sp>
        <p:nvSpPr>
          <p:cNvPr id="13316" name="Nadpis 3"/>
          <p:cNvSpPr>
            <a:spLocks noGrp="1"/>
          </p:cNvSpPr>
          <p:nvPr>
            <p:ph type="title"/>
          </p:nvPr>
        </p:nvSpPr>
        <p:spPr>
          <a:xfrm>
            <a:off x="539750" y="333375"/>
            <a:ext cx="8229600" cy="1439863"/>
          </a:xfrm>
        </p:spPr>
        <p:txBody>
          <a:bodyPr/>
          <a:lstStyle/>
          <a:p>
            <a:r>
              <a:rPr lang="cs-CZ" sz="3600" smtClean="0"/>
              <a:t>Proč studovat zkušenosti s projekty IS pro menší firmy a organizace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2"/>
          </p:nvPr>
        </p:nvSpPr>
        <p:spPr>
          <a:noFill/>
        </p:spPr>
        <p:txBody>
          <a:bodyPr/>
          <a:lstStyle/>
          <a:p>
            <a:fld id="{480A329B-EA78-43E1-8728-2962B2B611EA}" type="slidenum">
              <a:rPr lang="cs-CZ" smtClean="0"/>
              <a:pPr/>
              <a:t>7</a:t>
            </a:fld>
            <a:endParaRPr lang="cs-CZ" smtClean="0"/>
          </a:p>
        </p:txBody>
      </p:sp>
      <p:sp>
        <p:nvSpPr>
          <p:cNvPr id="73731"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2CFAA74-8146-4FDF-B975-8B398EDB5614}" type="slidenum">
              <a:rPr lang="cs-CZ" sz="1400"/>
              <a:pPr algn="r"/>
              <a:t>7</a:t>
            </a:fld>
            <a:endParaRPr lang="cs-CZ" sz="1400"/>
          </a:p>
        </p:txBody>
      </p:sp>
      <p:sp>
        <p:nvSpPr>
          <p:cNvPr id="73732" name="Rectangle 2"/>
          <p:cNvSpPr>
            <a:spLocks noGrp="1" noChangeArrowheads="1"/>
          </p:cNvSpPr>
          <p:nvPr>
            <p:ph type="title" idx="4294967295"/>
          </p:nvPr>
        </p:nvSpPr>
        <p:spPr>
          <a:xfrm>
            <a:off x="395288" y="260350"/>
            <a:ext cx="8229600" cy="777875"/>
          </a:xfrm>
        </p:spPr>
        <p:txBody>
          <a:bodyPr/>
          <a:lstStyle/>
          <a:p>
            <a:pPr eaLnBrk="1" hangingPunct="1"/>
            <a:r>
              <a:rPr lang="cs-CZ" sz="3200" smtClean="0"/>
              <a:t>Pracnost projektu při zkracování termínů, nedosažitelné oblasti</a:t>
            </a:r>
          </a:p>
        </p:txBody>
      </p:sp>
      <p:pic>
        <p:nvPicPr>
          <p:cNvPr id="73733" name="Picture 3"/>
          <p:cNvPicPr>
            <a:picLocks noGrp="1" noChangeAspect="1" noChangeArrowheads="1"/>
          </p:cNvPicPr>
          <p:nvPr>
            <p:ph type="body" idx="4294967295"/>
          </p:nvPr>
        </p:nvPicPr>
        <p:blipFill>
          <a:blip r:embed="rId2" cstate="print"/>
          <a:srcRect/>
          <a:stretch>
            <a:fillRect/>
          </a:stretch>
        </p:blipFill>
        <p:spPr>
          <a:xfrm>
            <a:off x="533400" y="1340767"/>
            <a:ext cx="8229600" cy="3888433"/>
          </a:xfrm>
        </p:spPr>
      </p:pic>
      <p:sp>
        <p:nvSpPr>
          <p:cNvPr id="73734" name="Text Box 4"/>
          <p:cNvSpPr txBox="1">
            <a:spLocks noChangeArrowheads="1"/>
          </p:cNvSpPr>
          <p:nvPr/>
        </p:nvSpPr>
        <p:spPr bwMode="auto">
          <a:xfrm>
            <a:off x="2339975" y="1989138"/>
            <a:ext cx="936625" cy="457200"/>
          </a:xfrm>
          <a:prstGeom prst="rect">
            <a:avLst/>
          </a:prstGeom>
          <a:noFill/>
          <a:ln w="9525">
            <a:noFill/>
            <a:miter lim="800000"/>
            <a:headEnd/>
            <a:tailEnd/>
          </a:ln>
        </p:spPr>
        <p:txBody>
          <a:bodyPr>
            <a:spAutoFit/>
          </a:bodyPr>
          <a:lstStyle/>
          <a:p>
            <a:pPr>
              <a:spcBef>
                <a:spcPct val="50000"/>
              </a:spcBef>
            </a:pPr>
            <a:r>
              <a:rPr lang="cs-CZ" sz="2400">
                <a:cs typeface="Arial" charset="0"/>
              </a:rPr>
              <a:t>cD</a:t>
            </a:r>
            <a:r>
              <a:rPr lang="en-US" sz="2800" baseline="30000">
                <a:cs typeface="Arial" charset="0"/>
              </a:rPr>
              <a:t>-4</a:t>
            </a:r>
            <a:endParaRPr lang="cs-CZ" sz="2800" baseline="30000">
              <a:cs typeface="Arial" charset="0"/>
            </a:endParaRPr>
          </a:p>
        </p:txBody>
      </p:sp>
      <p:sp>
        <p:nvSpPr>
          <p:cNvPr id="73737" name="Text Box 7"/>
          <p:cNvSpPr txBox="1">
            <a:spLocks noChangeArrowheads="1"/>
          </p:cNvSpPr>
          <p:nvPr/>
        </p:nvSpPr>
        <p:spPr bwMode="auto">
          <a:xfrm>
            <a:off x="5436096" y="4941168"/>
            <a:ext cx="938212" cy="476250"/>
          </a:xfrm>
          <a:prstGeom prst="rect">
            <a:avLst/>
          </a:prstGeom>
          <a:noFill/>
          <a:ln w="9525">
            <a:noFill/>
            <a:miter lim="800000"/>
            <a:headEnd/>
            <a:tailEnd/>
          </a:ln>
        </p:spPr>
        <p:txBody>
          <a:bodyPr>
            <a:spAutoFit/>
          </a:bodyPr>
          <a:lstStyle/>
          <a:p>
            <a:pPr>
              <a:lnSpc>
                <a:spcPct val="90000"/>
              </a:lnSpc>
              <a:spcBef>
                <a:spcPct val="50000"/>
              </a:spcBef>
            </a:pPr>
            <a:r>
              <a:rPr lang="cs-CZ" sz="2800" i="1" dirty="0">
                <a:cs typeface="Arial" charset="0"/>
              </a:rPr>
              <a:t>D</a:t>
            </a:r>
          </a:p>
        </p:txBody>
      </p:sp>
      <p:sp>
        <p:nvSpPr>
          <p:cNvPr id="73738" name="Text Box 8"/>
          <p:cNvSpPr txBox="1">
            <a:spLocks noChangeArrowheads="1"/>
          </p:cNvSpPr>
          <p:nvPr/>
        </p:nvSpPr>
        <p:spPr bwMode="auto">
          <a:xfrm>
            <a:off x="6084888" y="4365625"/>
            <a:ext cx="2087562" cy="587375"/>
          </a:xfrm>
          <a:prstGeom prst="rect">
            <a:avLst/>
          </a:prstGeom>
          <a:noFill/>
          <a:ln w="9525">
            <a:noFill/>
            <a:miter lim="800000"/>
            <a:headEnd/>
            <a:tailEnd/>
          </a:ln>
        </p:spPr>
        <p:txBody>
          <a:bodyPr>
            <a:spAutoFit/>
          </a:bodyPr>
          <a:lstStyle/>
          <a:p>
            <a:pPr marL="742950" indent="-285750">
              <a:lnSpc>
                <a:spcPct val="90000"/>
              </a:lnSpc>
              <a:spcBef>
                <a:spcPct val="50000"/>
              </a:spcBef>
            </a:pPr>
            <a:r>
              <a:rPr lang="cs-CZ" i="1">
                <a:cs typeface="Arial" charset="0"/>
              </a:rPr>
              <a:t>Efekt líného studenta</a:t>
            </a:r>
          </a:p>
        </p:txBody>
      </p:sp>
      <p:sp>
        <p:nvSpPr>
          <p:cNvPr id="73739" name="TextovéPole 9"/>
          <p:cNvSpPr txBox="1">
            <a:spLocks noChangeArrowheads="1"/>
          </p:cNvSpPr>
          <p:nvPr/>
        </p:nvSpPr>
        <p:spPr bwMode="auto">
          <a:xfrm rot="16200000">
            <a:off x="575469" y="3032919"/>
            <a:ext cx="2881312" cy="647700"/>
          </a:xfrm>
          <a:prstGeom prst="rect">
            <a:avLst/>
          </a:prstGeom>
          <a:solidFill>
            <a:schemeClr val="bg1"/>
          </a:solidFill>
          <a:ln w="9525">
            <a:noFill/>
            <a:miter lim="800000"/>
            <a:headEnd/>
            <a:tailEnd/>
          </a:ln>
        </p:spPr>
        <p:txBody>
          <a:bodyPr>
            <a:spAutoFit/>
          </a:bodyPr>
          <a:lstStyle/>
          <a:p>
            <a:r>
              <a:rPr lang="cs-CZ" dirty="0"/>
              <a:t>Ekonomicky nereálné </a:t>
            </a:r>
            <a:r>
              <a:rPr lang="cs-CZ" dirty="0" smtClean="0"/>
              <a:t>termíny</a:t>
            </a:r>
            <a:endParaRPr lang="cs-CZ"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p>
            <a:fld id="{2316030D-1B15-44E4-9382-7597D9FAFD2F}" type="slidenum">
              <a:rPr lang="cs-CZ" smtClean="0"/>
              <a:pPr/>
              <a:t>70</a:t>
            </a:fld>
            <a:endParaRPr lang="cs-CZ" smtClean="0"/>
          </a:p>
        </p:txBody>
      </p:sp>
      <p:sp>
        <p:nvSpPr>
          <p:cNvPr id="14339" name="Nadpis 1"/>
          <p:cNvSpPr>
            <a:spLocks noGrp="1"/>
          </p:cNvSpPr>
          <p:nvPr>
            <p:ph type="title"/>
          </p:nvPr>
        </p:nvSpPr>
        <p:spPr/>
        <p:txBody>
          <a:bodyPr/>
          <a:lstStyle/>
          <a:p>
            <a:r>
              <a:rPr lang="cs-CZ" smtClean="0"/>
              <a:t>Podniková kultura v SME</a:t>
            </a:r>
          </a:p>
        </p:txBody>
      </p:sp>
      <p:sp>
        <p:nvSpPr>
          <p:cNvPr id="14340" name="Zástupný symbol pro obsah 2"/>
          <p:cNvSpPr>
            <a:spLocks noGrp="1"/>
          </p:cNvSpPr>
          <p:nvPr>
            <p:ph idx="1"/>
          </p:nvPr>
        </p:nvSpPr>
        <p:spPr>
          <a:xfrm>
            <a:off x="457200" y="1412875"/>
            <a:ext cx="8229600" cy="4713288"/>
          </a:xfrm>
        </p:spPr>
        <p:txBody>
          <a:bodyPr/>
          <a:lstStyle/>
          <a:p>
            <a:r>
              <a:rPr lang="cs-CZ" dirty="0" smtClean="0"/>
              <a:t>Pravidla organizace podniku a struktury podnikových procesů jsou relativně jednoduché</a:t>
            </a:r>
          </a:p>
          <a:p>
            <a:r>
              <a:rPr lang="cs-CZ" dirty="0" smtClean="0"/>
              <a:t>Pravidla spolupráce jsou relativně neformální, jsou častá ad hoc řešení</a:t>
            </a:r>
          </a:p>
          <a:p>
            <a:r>
              <a:rPr lang="cs-CZ" dirty="0" smtClean="0"/>
              <a:t>Je možná vstřícnost a nepříliš formalizovaná pravidla spolupráce lidí</a:t>
            </a:r>
          </a:p>
          <a:p>
            <a:r>
              <a:rPr lang="cs-CZ" dirty="0" smtClean="0"/>
              <a:t>Důsledky omezených kapacit pro aplikaci procesů vývoje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B97C0001-42BC-413A-B3F3-444ACA196EEB}" type="slidenum">
              <a:rPr lang="cs-CZ" smtClean="0"/>
              <a:pPr/>
              <a:t>71</a:t>
            </a:fld>
            <a:endParaRPr lang="cs-CZ" smtClean="0"/>
          </a:p>
        </p:txBody>
      </p:sp>
      <p:sp>
        <p:nvSpPr>
          <p:cNvPr id="26627" name="Rectangle 2"/>
          <p:cNvSpPr>
            <a:spLocks noGrp="1" noChangeArrowheads="1"/>
          </p:cNvSpPr>
          <p:nvPr>
            <p:ph type="title"/>
          </p:nvPr>
        </p:nvSpPr>
        <p:spPr/>
        <p:txBody>
          <a:bodyPr/>
          <a:lstStyle/>
          <a:p>
            <a:pPr eaLnBrk="1" hangingPunct="1"/>
            <a:r>
              <a:rPr lang="cs-CZ" dirty="0" smtClean="0"/>
              <a:t>Systém, definice</a:t>
            </a:r>
            <a:br>
              <a:rPr lang="cs-CZ" dirty="0" smtClean="0"/>
            </a:br>
            <a:endParaRPr lang="cs-CZ" dirty="0" smtClean="0"/>
          </a:p>
        </p:txBody>
      </p:sp>
      <p:sp>
        <p:nvSpPr>
          <p:cNvPr id="26628" name="Rectangle 3"/>
          <p:cNvSpPr>
            <a:spLocks noGrp="1" noChangeArrowheads="1"/>
          </p:cNvSpPr>
          <p:nvPr>
            <p:ph type="body" idx="1"/>
          </p:nvPr>
        </p:nvSpPr>
        <p:spPr>
          <a:xfrm>
            <a:off x="457200" y="1600200"/>
            <a:ext cx="8686800" cy="4525963"/>
          </a:xfrm>
        </p:spPr>
        <p:txBody>
          <a:bodyPr/>
          <a:lstStyle/>
          <a:p>
            <a:pPr eaLnBrk="1" hangingPunct="1"/>
            <a:r>
              <a:rPr lang="cs-CZ" smtClean="0"/>
              <a:t>Strukturovaná entita</a:t>
            </a:r>
          </a:p>
          <a:p>
            <a:pPr lvl="1" eaLnBrk="1" hangingPunct="1"/>
            <a:r>
              <a:rPr lang="cs-CZ" smtClean="0"/>
              <a:t> Zdroje (materiál, energie,</a:t>
            </a:r>
            <a:r>
              <a:rPr lang="en-US" smtClean="0"/>
              <a:t>data</a:t>
            </a:r>
            <a:r>
              <a:rPr lang="cs-CZ" smtClean="0"/>
              <a:t>)</a:t>
            </a:r>
          </a:p>
          <a:p>
            <a:pPr lvl="1" eaLnBrk="1" hangingPunct="1"/>
            <a:r>
              <a:rPr lang="cs-CZ" smtClean="0"/>
              <a:t>Prostředky (stroje, nástroje, lidé, znalosti a dovednosti)</a:t>
            </a:r>
          </a:p>
          <a:p>
            <a:pPr lvl="1" eaLnBrk="1" hangingPunct="1"/>
            <a:r>
              <a:rPr lang="cs-CZ" smtClean="0"/>
              <a:t>Vazby mezi částmi (komponentami)</a:t>
            </a:r>
          </a:p>
          <a:p>
            <a:pPr lvl="1" eaLnBrk="1" hangingPunct="1"/>
            <a:r>
              <a:rPr lang="cs-CZ" smtClean="0"/>
              <a:t>Procesy umožňující za daných podmínek dosahovat určité cíle, u IS poskytovat informace, doporučovat opatření případně přímo řídit technologie a organizace a měnit svět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50BBE64B-1FCD-47D0-ACE6-7FE22AC7D574}" type="slidenum">
              <a:rPr lang="cs-CZ" smtClean="0"/>
              <a:pPr/>
              <a:t>72</a:t>
            </a:fld>
            <a:endParaRPr lang="cs-CZ" smtClean="0"/>
          </a:p>
        </p:txBody>
      </p:sp>
      <p:sp>
        <p:nvSpPr>
          <p:cNvPr id="27651" name="Rectangle 2"/>
          <p:cNvSpPr>
            <a:spLocks noGrp="1" noChangeArrowheads="1"/>
          </p:cNvSpPr>
          <p:nvPr>
            <p:ph type="ctrTitle"/>
          </p:nvPr>
        </p:nvSpPr>
        <p:spPr>
          <a:xfrm>
            <a:off x="304800" y="304800"/>
            <a:ext cx="8382000" cy="1143000"/>
          </a:xfrm>
        </p:spPr>
        <p:txBody>
          <a:bodyPr/>
          <a:lstStyle/>
          <a:p>
            <a:pPr eaLnBrk="1" hangingPunct="1"/>
            <a:r>
              <a:rPr lang="cs-CZ" smtClean="0"/>
              <a:t>Informační systémy</a:t>
            </a:r>
          </a:p>
        </p:txBody>
      </p:sp>
      <p:sp>
        <p:nvSpPr>
          <p:cNvPr id="27652" name="Rectangle 3"/>
          <p:cNvSpPr>
            <a:spLocks noGrp="1" noChangeArrowheads="1"/>
          </p:cNvSpPr>
          <p:nvPr>
            <p:ph type="subTitle" idx="1"/>
          </p:nvPr>
        </p:nvSpPr>
        <p:spPr>
          <a:xfrm>
            <a:off x="609600" y="1447800"/>
            <a:ext cx="7772400" cy="4953000"/>
          </a:xfrm>
        </p:spPr>
        <p:txBody>
          <a:bodyPr/>
          <a:lstStyle/>
          <a:p>
            <a:pPr algn="l" eaLnBrk="1" hangingPunct="1">
              <a:lnSpc>
                <a:spcPct val="90000"/>
              </a:lnSpc>
              <a:buFontTx/>
              <a:buChar char="-"/>
            </a:pPr>
            <a:r>
              <a:rPr lang="cs-CZ" sz="2400" smtClean="0">
                <a:latin typeface="Arial Narrow" pitchFamily="34" charset="0"/>
                <a:cs typeface="Times New Roman" pitchFamily="18" charset="0"/>
              </a:rPr>
              <a:t>Informa</a:t>
            </a:r>
            <a:r>
              <a:rPr lang="cs-CZ" sz="2400" smtClean="0">
                <a:latin typeface="Arial Narrow" pitchFamily="34" charset="0"/>
              </a:rPr>
              <a:t>č</a:t>
            </a:r>
            <a:r>
              <a:rPr lang="cs-CZ" sz="2400" smtClean="0">
                <a:latin typeface="Arial Narrow" pitchFamily="34" charset="0"/>
                <a:cs typeface="Times New Roman" pitchFamily="18" charset="0"/>
              </a:rPr>
              <a:t>ní systém (IS) je systém umo</a:t>
            </a:r>
            <a:r>
              <a:rPr lang="cs-CZ" sz="2400" smtClean="0">
                <a:latin typeface="Arial Narrow" pitchFamily="34" charset="0"/>
              </a:rPr>
              <a:t>žň</a:t>
            </a:r>
            <a:r>
              <a:rPr lang="cs-CZ" sz="2400" smtClean="0">
                <a:latin typeface="Arial Narrow" pitchFamily="34" charset="0"/>
                <a:cs typeface="Times New Roman" pitchFamily="18" charset="0"/>
              </a:rPr>
              <a:t>ující </a:t>
            </a:r>
            <a:r>
              <a:rPr lang="cs-CZ" sz="2400" smtClean="0">
                <a:cs typeface="Times New Roman" pitchFamily="18" charset="0"/>
              </a:rPr>
              <a:t>sběr, </a:t>
            </a:r>
            <a:r>
              <a:rPr lang="cs-CZ" sz="2400" smtClean="0">
                <a:latin typeface="Arial Narrow" pitchFamily="34" charset="0"/>
                <a:cs typeface="Times New Roman" pitchFamily="18" charset="0"/>
              </a:rPr>
              <a:t>ukládání</a:t>
            </a:r>
            <a:r>
              <a:rPr lang="cs-CZ" sz="2400" smtClean="0">
                <a:cs typeface="Times New Roman" pitchFamily="18" charset="0"/>
              </a:rPr>
              <a:t> a správu dat s cílem </a:t>
            </a:r>
            <a:r>
              <a:rPr lang="cs-CZ" sz="2400" smtClean="0">
                <a:latin typeface="Arial Narrow" pitchFamily="34" charset="0"/>
                <a:cs typeface="Times New Roman" pitchFamily="18" charset="0"/>
              </a:rPr>
              <a:t>získávání a presentaci informací. </a:t>
            </a:r>
            <a:endParaRPr lang="cs-CZ" sz="2400" smtClean="0">
              <a:latin typeface="Arial Narrow" pitchFamily="34" charset="0"/>
            </a:endParaRPr>
          </a:p>
          <a:p>
            <a:pPr lvl="1" algn="l" eaLnBrk="1" hangingPunct="1">
              <a:lnSpc>
                <a:spcPct val="90000"/>
              </a:lnSpc>
              <a:buFontTx/>
              <a:buChar char="-"/>
            </a:pPr>
            <a:r>
              <a:rPr lang="cs-CZ" sz="2000" smtClean="0">
                <a:latin typeface="Arial Narrow" pitchFamily="34" charset="0"/>
                <a:cs typeface="Times New Roman" pitchFamily="18" charset="0"/>
              </a:rPr>
              <a:t>IS je systém, tj. </a:t>
            </a:r>
            <a:r>
              <a:rPr lang="cs-CZ" sz="2000" smtClean="0">
                <a:latin typeface="Arial Narrow" pitchFamily="34" charset="0"/>
              </a:rPr>
              <a:t>strukturovaný </a:t>
            </a:r>
            <a:r>
              <a:rPr lang="cs-CZ" sz="2000" smtClean="0">
                <a:latin typeface="Arial Narrow" pitchFamily="34" charset="0"/>
                <a:cs typeface="Times New Roman" pitchFamily="18" charset="0"/>
              </a:rPr>
              <a:t>komplex technik, nástrojů, a zdroj</a:t>
            </a:r>
            <a:r>
              <a:rPr lang="cs-CZ" sz="2000" smtClean="0">
                <a:latin typeface="Arial Narrow" pitchFamily="34" charset="0"/>
              </a:rPr>
              <a:t>ů</a:t>
            </a:r>
            <a:r>
              <a:rPr lang="cs-CZ" sz="2000" smtClean="0">
                <a:latin typeface="Arial Narrow" pitchFamily="34" charset="0"/>
                <a:cs typeface="Times New Roman" pitchFamily="18" charset="0"/>
              </a:rPr>
              <a:t> umo</a:t>
            </a:r>
            <a:r>
              <a:rPr lang="cs-CZ" sz="2000" smtClean="0">
                <a:latin typeface="Arial Narrow" pitchFamily="34" charset="0"/>
              </a:rPr>
              <a:t>žň</a:t>
            </a:r>
            <a:r>
              <a:rPr lang="cs-CZ" sz="2000" smtClean="0">
                <a:latin typeface="Arial Narrow" pitchFamily="34" charset="0"/>
                <a:cs typeface="Times New Roman" pitchFamily="18" charset="0"/>
              </a:rPr>
              <a:t>ující získávání, ukládání a poskytování informací u</a:t>
            </a:r>
            <a:r>
              <a:rPr lang="cs-CZ" sz="2000" smtClean="0">
                <a:latin typeface="Arial Narrow" pitchFamily="34" charset="0"/>
              </a:rPr>
              <a:t>ž</a:t>
            </a:r>
            <a:r>
              <a:rPr lang="cs-CZ" sz="2000" smtClean="0">
                <a:latin typeface="Arial Narrow" pitchFamily="34" charset="0"/>
                <a:cs typeface="Times New Roman" pitchFamily="18" charset="0"/>
              </a:rPr>
              <a:t>ivatel</a:t>
            </a:r>
            <a:r>
              <a:rPr lang="cs-CZ" sz="2000" smtClean="0">
                <a:latin typeface="Arial Narrow" pitchFamily="34" charset="0"/>
              </a:rPr>
              <a:t>ů</a:t>
            </a:r>
            <a:r>
              <a:rPr lang="cs-CZ" sz="2000" smtClean="0">
                <a:latin typeface="Arial Narrow" pitchFamily="34" charset="0"/>
                <a:cs typeface="Times New Roman" pitchFamily="18" charset="0"/>
              </a:rPr>
              <a:t>m a jiným systém</a:t>
            </a:r>
            <a:r>
              <a:rPr lang="cs-CZ" sz="2000" smtClean="0">
                <a:latin typeface="Arial Narrow" pitchFamily="34" charset="0"/>
              </a:rPr>
              <a:t>ů</a:t>
            </a:r>
            <a:r>
              <a:rPr lang="cs-CZ" sz="2000" smtClean="0">
                <a:latin typeface="Arial Narrow" pitchFamily="34" charset="0"/>
                <a:cs typeface="Times New Roman" pitchFamily="18" charset="0"/>
              </a:rPr>
              <a:t>m.</a:t>
            </a:r>
            <a:r>
              <a:rPr lang="cs-CZ" sz="2000" smtClean="0">
                <a:latin typeface="Arial Narrow" pitchFamily="34" charset="0"/>
              </a:rPr>
              <a:t>  V širším smyslu mohou být výstupem IS přímo rozkazy osobám a signály procesům reálného světa (avionika letadla, reaktor, …). </a:t>
            </a:r>
            <a:r>
              <a:rPr lang="cs-CZ" sz="2000" b="1" smtClean="0">
                <a:latin typeface="Arial Narrow" pitchFamily="34" charset="0"/>
              </a:rPr>
              <a:t>IS tedy může být i řídícím systémem a obvykle do určité míry jím je (to je velmi významný fakt). </a:t>
            </a:r>
          </a:p>
          <a:p>
            <a:pPr algn="l" eaLnBrk="1" hangingPunct="1">
              <a:lnSpc>
                <a:spcPct val="90000"/>
              </a:lnSpc>
              <a:buFontTx/>
              <a:buChar char="-"/>
            </a:pPr>
            <a:r>
              <a:rPr lang="cs-CZ" sz="2400" smtClean="0">
                <a:latin typeface="Arial Narrow" pitchFamily="34" charset="0"/>
              </a:rPr>
              <a:t>IS nemusí využívat SW, my se </a:t>
            </a:r>
            <a:r>
              <a:rPr lang="cs-CZ" sz="2400" smtClean="0"/>
              <a:t>ale </a:t>
            </a:r>
            <a:r>
              <a:rPr lang="cs-CZ" sz="2400" smtClean="0">
                <a:latin typeface="Arial Narrow" pitchFamily="34" charset="0"/>
              </a:rPr>
              <a:t>budeme zabývat případem, kdy IS využívá softwarovou podporu.  </a:t>
            </a:r>
          </a:p>
          <a:p>
            <a:pPr algn="l" eaLnBrk="1" hangingPunct="1">
              <a:lnSpc>
                <a:spcPct val="90000"/>
              </a:lnSpc>
              <a:buFontTx/>
              <a:buChar char="-"/>
            </a:pPr>
            <a:r>
              <a:rPr lang="cs-CZ" sz="2400" smtClean="0">
                <a:latin typeface="Arial Narrow" pitchFamily="34" charset="0"/>
              </a:rPr>
              <a:t>IS jsou základním nástrojem globalizace světové ekonomiky, informatizace společnosti a změn ve výrobních procesech a změn ekonomických procesů. </a:t>
            </a:r>
          </a:p>
          <a:p>
            <a:pPr lvl="1" algn="l" eaLnBrk="1" hangingPunct="1">
              <a:lnSpc>
                <a:spcPct val="90000"/>
              </a:lnSpc>
              <a:buFontTx/>
              <a:buChar char="-"/>
            </a:pPr>
            <a:r>
              <a:rPr lang="cs-CZ" sz="2000" smtClean="0">
                <a:latin typeface="Arial Narrow" pitchFamily="34" charset="0"/>
              </a:rPr>
              <a:t>Větší efekty jsou ve výrobě</a:t>
            </a:r>
          </a:p>
          <a:p>
            <a:pPr lvl="1" algn="l" eaLnBrk="1" hangingPunct="1">
              <a:lnSpc>
                <a:spcPct val="90000"/>
              </a:lnSpc>
              <a:buFontTx/>
              <a:buChar char="-"/>
            </a:pPr>
            <a:r>
              <a:rPr lang="cs-CZ" sz="2000" smtClean="0">
                <a:latin typeface="Arial Narrow" pitchFamily="34" charset="0"/>
              </a:rPr>
              <a:t>Pozor na BPR – měním i to co dobře funguje</a:t>
            </a:r>
            <a:r>
              <a:rPr lang="cs-CZ" sz="2400" smtClean="0">
                <a:latin typeface="Arial Narrow" pitchFamily="34"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0356DB53-FF6E-4551-8C5F-41A24D5111EA}" type="slidenum">
              <a:rPr lang="cs-CZ" smtClean="0"/>
              <a:pPr/>
              <a:t>73</a:t>
            </a:fld>
            <a:endParaRPr lang="cs-CZ" smtClean="0"/>
          </a:p>
        </p:txBody>
      </p:sp>
      <p:sp>
        <p:nvSpPr>
          <p:cNvPr id="28675" name="Rectangle 2"/>
          <p:cNvSpPr>
            <a:spLocks noGrp="1" noChangeArrowheads="1"/>
          </p:cNvSpPr>
          <p:nvPr>
            <p:ph type="title"/>
          </p:nvPr>
        </p:nvSpPr>
        <p:spPr/>
        <p:txBody>
          <a:bodyPr/>
          <a:lstStyle/>
          <a:p>
            <a:pPr eaLnBrk="1" hangingPunct="1"/>
            <a:r>
              <a:rPr lang="cs-CZ" sz="4000" smtClean="0"/>
              <a:t>Zvláštnosti informačních systémů</a:t>
            </a:r>
          </a:p>
        </p:txBody>
      </p:sp>
      <p:sp>
        <p:nvSpPr>
          <p:cNvPr id="28676" name="Rectangle 3"/>
          <p:cNvSpPr>
            <a:spLocks noGrp="1" noChangeArrowheads="1"/>
          </p:cNvSpPr>
          <p:nvPr>
            <p:ph type="body" idx="1"/>
          </p:nvPr>
        </p:nvSpPr>
        <p:spPr>
          <a:xfrm>
            <a:off x="395288" y="1412875"/>
            <a:ext cx="8367712" cy="5040313"/>
          </a:xfrm>
        </p:spPr>
        <p:txBody>
          <a:bodyPr/>
          <a:lstStyle/>
          <a:p>
            <a:pPr eaLnBrk="1" hangingPunct="1">
              <a:lnSpc>
                <a:spcPct val="90000"/>
              </a:lnSpc>
            </a:pPr>
            <a:r>
              <a:rPr lang="cs-CZ" sz="2800" smtClean="0"/>
              <a:t>IS jsou klíčovou částí IT</a:t>
            </a:r>
          </a:p>
          <a:p>
            <a:pPr lvl="1" eaLnBrk="1" hangingPunct="1">
              <a:lnSpc>
                <a:spcPct val="90000"/>
              </a:lnSpc>
            </a:pPr>
            <a:r>
              <a:rPr lang="cs-CZ" sz="2400" smtClean="0"/>
              <a:t>Většina aplikací IT jsou informační systémy, IS mají největší dopad na ekonomiku i globalizovaný svět a náš každodenní život</a:t>
            </a:r>
          </a:p>
          <a:p>
            <a:pPr lvl="2" eaLnBrk="1" hangingPunct="1">
              <a:lnSpc>
                <a:spcPct val="90000"/>
              </a:lnSpc>
            </a:pPr>
            <a:r>
              <a:rPr lang="cs-CZ" sz="2000" smtClean="0"/>
              <a:t> Podpora byznys procesů a managementu</a:t>
            </a:r>
          </a:p>
          <a:p>
            <a:pPr lvl="2" eaLnBrk="1" hangingPunct="1">
              <a:lnSpc>
                <a:spcPct val="90000"/>
              </a:lnSpc>
            </a:pPr>
            <a:r>
              <a:rPr lang="cs-CZ" sz="2000" smtClean="0"/>
              <a:t>Motor někdy spíše brzda výkonu státní a místní správy</a:t>
            </a:r>
          </a:p>
          <a:p>
            <a:pPr lvl="1" eaLnBrk="1" hangingPunct="1">
              <a:lnSpc>
                <a:spcPct val="90000"/>
              </a:lnSpc>
            </a:pPr>
            <a:r>
              <a:rPr lang="cs-CZ" sz="2400" smtClean="0"/>
              <a:t>Největší dopady: Sociálně ekonomická oblast</a:t>
            </a:r>
          </a:p>
          <a:p>
            <a:pPr lvl="2" eaLnBrk="1" hangingPunct="1">
              <a:lnSpc>
                <a:spcPct val="90000"/>
              </a:lnSpc>
            </a:pPr>
            <a:r>
              <a:rPr lang="cs-CZ" sz="2000" smtClean="0"/>
              <a:t> Podmínka globalizace, podpora celosvětové spolupráce</a:t>
            </a:r>
          </a:p>
          <a:p>
            <a:pPr lvl="2" eaLnBrk="1" hangingPunct="1">
              <a:lnSpc>
                <a:spcPct val="90000"/>
              </a:lnSpc>
            </a:pPr>
            <a:r>
              <a:rPr lang="cs-CZ" sz="2000" smtClean="0"/>
              <a:t>Zasahují do soukromí, legislativně je to špatně ošetřeno (chrání se, co by se nemuselo, blokáda důležitých informací)</a:t>
            </a:r>
          </a:p>
          <a:p>
            <a:pPr lvl="1" eaLnBrk="1" hangingPunct="1">
              <a:lnSpc>
                <a:spcPct val="90000"/>
              </a:lnSpc>
            </a:pPr>
            <a:r>
              <a:rPr lang="cs-CZ" sz="2400" smtClean="0"/>
              <a:t>Technické problémy </a:t>
            </a:r>
          </a:p>
          <a:p>
            <a:pPr lvl="2" eaLnBrk="1" hangingPunct="1">
              <a:lnSpc>
                <a:spcPct val="90000"/>
              </a:lnSpc>
            </a:pPr>
            <a:r>
              <a:rPr lang="cs-CZ" sz="2000" smtClean="0"/>
              <a:t>Největší SW systémy,</a:t>
            </a:r>
          </a:p>
          <a:p>
            <a:pPr lvl="2" eaLnBrk="1" hangingPunct="1">
              <a:lnSpc>
                <a:spcPct val="90000"/>
              </a:lnSpc>
            </a:pPr>
            <a:r>
              <a:rPr lang="cs-CZ" sz="2000" smtClean="0"/>
              <a:t> Moderní SW architektury, nová paradigmata (architektury)</a:t>
            </a:r>
          </a:p>
          <a:p>
            <a:pPr lvl="2" eaLnBrk="1" hangingPunct="1">
              <a:lnSpc>
                <a:spcPct val="90000"/>
              </a:lnSpc>
            </a:pPr>
            <a:r>
              <a:rPr lang="cs-CZ" sz="2000" smtClean="0"/>
              <a:t>Velké soubory dat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A3861F42-7458-488B-B3CE-021399960203}" type="slidenum">
              <a:rPr lang="cs-CZ" smtClean="0"/>
              <a:pPr/>
              <a:t>74</a:t>
            </a:fld>
            <a:endParaRPr lang="cs-CZ" smtClean="0"/>
          </a:p>
        </p:txBody>
      </p:sp>
      <p:sp>
        <p:nvSpPr>
          <p:cNvPr id="29699" name="Rectangle 2"/>
          <p:cNvSpPr>
            <a:spLocks noGrp="1" noChangeArrowheads="1"/>
          </p:cNvSpPr>
          <p:nvPr>
            <p:ph type="title"/>
          </p:nvPr>
        </p:nvSpPr>
        <p:spPr/>
        <p:txBody>
          <a:bodyPr/>
          <a:lstStyle/>
          <a:p>
            <a:pPr eaLnBrk="1" hangingPunct="1"/>
            <a:r>
              <a:rPr lang="cs-CZ" smtClean="0"/>
              <a:t>Informování versus řízení</a:t>
            </a:r>
          </a:p>
        </p:txBody>
      </p:sp>
      <p:sp>
        <p:nvSpPr>
          <p:cNvPr id="29700" name="Rectangle 3"/>
          <p:cNvSpPr>
            <a:spLocks noGrp="1" noChangeArrowheads="1"/>
          </p:cNvSpPr>
          <p:nvPr>
            <p:ph type="body" idx="1"/>
          </p:nvPr>
        </p:nvSpPr>
        <p:spPr/>
        <p:txBody>
          <a:bodyPr/>
          <a:lstStyle/>
          <a:p>
            <a:pPr eaLnBrk="1" hangingPunct="1"/>
            <a:r>
              <a:rPr lang="cs-CZ" smtClean="0"/>
              <a:t>Informování</a:t>
            </a:r>
          </a:p>
        </p:txBody>
      </p:sp>
      <p:sp>
        <p:nvSpPr>
          <p:cNvPr id="29701" name="Text Box 5"/>
          <p:cNvSpPr txBox="1">
            <a:spLocks noChangeArrowheads="1"/>
          </p:cNvSpPr>
          <p:nvPr/>
        </p:nvSpPr>
        <p:spPr bwMode="auto">
          <a:xfrm>
            <a:off x="990600" y="3276600"/>
            <a:ext cx="1752600" cy="660400"/>
          </a:xfrm>
          <a:prstGeom prst="rect">
            <a:avLst/>
          </a:prstGeom>
          <a:noFill/>
          <a:ln w="19050">
            <a:solidFill>
              <a:schemeClr val="tx1"/>
            </a:solidFill>
            <a:miter lim="800000"/>
            <a:headEnd/>
            <a:tailEnd/>
          </a:ln>
        </p:spPr>
        <p:txBody>
          <a:bodyPr>
            <a:spAutoFit/>
          </a:bodyPr>
          <a:lstStyle/>
          <a:p>
            <a:pPr algn="ctr">
              <a:spcBef>
                <a:spcPct val="50000"/>
              </a:spcBef>
            </a:pPr>
            <a:r>
              <a:rPr lang="cs-CZ"/>
              <a:t>INFORMAČNÍ SYSTÉM</a:t>
            </a:r>
          </a:p>
        </p:txBody>
      </p:sp>
      <p:sp>
        <p:nvSpPr>
          <p:cNvPr id="29702" name="Freeform 6"/>
          <p:cNvSpPr>
            <a:spLocks/>
          </p:cNvSpPr>
          <p:nvPr/>
        </p:nvSpPr>
        <p:spPr bwMode="auto">
          <a:xfrm>
            <a:off x="4876800" y="2590800"/>
            <a:ext cx="2995613" cy="2581275"/>
          </a:xfrm>
          <a:custGeom>
            <a:avLst/>
            <a:gdLst>
              <a:gd name="T0" fmla="*/ 2147483647 w 1887"/>
              <a:gd name="T1" fmla="*/ 2147483647 h 1626"/>
              <a:gd name="T2" fmla="*/ 2147483647 w 1887"/>
              <a:gd name="T3" fmla="*/ 2147483647 h 1626"/>
              <a:gd name="T4" fmla="*/ 2147483647 w 1887"/>
              <a:gd name="T5" fmla="*/ 2147483647 h 1626"/>
              <a:gd name="T6" fmla="*/ 2147483647 w 1887"/>
              <a:gd name="T7" fmla="*/ 2147483647 h 1626"/>
              <a:gd name="T8" fmla="*/ 2147483647 w 1887"/>
              <a:gd name="T9" fmla="*/ 2147483647 h 1626"/>
              <a:gd name="T10" fmla="*/ 2147483647 w 1887"/>
              <a:gd name="T11" fmla="*/ 2147483647 h 1626"/>
              <a:gd name="T12" fmla="*/ 2147483647 w 1887"/>
              <a:gd name="T13" fmla="*/ 2147483647 h 1626"/>
              <a:gd name="T14" fmla="*/ 2147483647 w 1887"/>
              <a:gd name="T15" fmla="*/ 2147483647 h 1626"/>
              <a:gd name="T16" fmla="*/ 2147483647 w 1887"/>
              <a:gd name="T17" fmla="*/ 2147483647 h 1626"/>
              <a:gd name="T18" fmla="*/ 2147483647 w 1887"/>
              <a:gd name="T19" fmla="*/ 2147483647 h 1626"/>
              <a:gd name="T20" fmla="*/ 2147483647 w 1887"/>
              <a:gd name="T21" fmla="*/ 2147483647 h 1626"/>
              <a:gd name="T22" fmla="*/ 2147483647 w 1887"/>
              <a:gd name="T23" fmla="*/ 2147483647 h 1626"/>
              <a:gd name="T24" fmla="*/ 2147483647 w 1887"/>
              <a:gd name="T25" fmla="*/ 2147483647 h 1626"/>
              <a:gd name="T26" fmla="*/ 2147483647 w 1887"/>
              <a:gd name="T27" fmla="*/ 2147483647 h 1626"/>
              <a:gd name="T28" fmla="*/ 2147483647 w 1887"/>
              <a:gd name="T29" fmla="*/ 2147483647 h 1626"/>
              <a:gd name="T30" fmla="*/ 2147483647 w 1887"/>
              <a:gd name="T31" fmla="*/ 2147483647 h 1626"/>
              <a:gd name="T32" fmla="*/ 2147483647 w 1887"/>
              <a:gd name="T33" fmla="*/ 2147483647 h 1626"/>
              <a:gd name="T34" fmla="*/ 2147483647 w 1887"/>
              <a:gd name="T35" fmla="*/ 2147483647 h 1626"/>
              <a:gd name="T36" fmla="*/ 2147483647 w 1887"/>
              <a:gd name="T37" fmla="*/ 2147483647 h 1626"/>
              <a:gd name="T38" fmla="*/ 2147483647 w 1887"/>
              <a:gd name="T39" fmla="*/ 2147483647 h 1626"/>
              <a:gd name="T40" fmla="*/ 2147483647 w 1887"/>
              <a:gd name="T41" fmla="*/ 2147483647 h 1626"/>
              <a:gd name="T42" fmla="*/ 2147483647 w 1887"/>
              <a:gd name="T43" fmla="*/ 2147483647 h 1626"/>
              <a:gd name="T44" fmla="*/ 2147483647 w 1887"/>
              <a:gd name="T45" fmla="*/ 2147483647 h 1626"/>
              <a:gd name="T46" fmla="*/ 2147483647 w 1887"/>
              <a:gd name="T47" fmla="*/ 2147483647 h 1626"/>
              <a:gd name="T48" fmla="*/ 2147483647 w 1887"/>
              <a:gd name="T49" fmla="*/ 2147483647 h 1626"/>
              <a:gd name="T50" fmla="*/ 2147483647 w 1887"/>
              <a:gd name="T51" fmla="*/ 0 h 1626"/>
              <a:gd name="T52" fmla="*/ 2147483647 w 1887"/>
              <a:gd name="T53" fmla="*/ 2147483647 h 1626"/>
              <a:gd name="T54" fmla="*/ 2147483647 w 1887"/>
              <a:gd name="T55" fmla="*/ 2147483647 h 1626"/>
              <a:gd name="T56" fmla="*/ 2147483647 w 1887"/>
              <a:gd name="T57" fmla="*/ 2147483647 h 1626"/>
              <a:gd name="T58" fmla="*/ 2147483647 w 1887"/>
              <a:gd name="T59" fmla="*/ 2147483647 h 1626"/>
              <a:gd name="T60" fmla="*/ 2147483647 w 1887"/>
              <a:gd name="T61" fmla="*/ 2147483647 h 1626"/>
              <a:gd name="T62" fmla="*/ 2147483647 w 1887"/>
              <a:gd name="T63" fmla="*/ 2147483647 h 1626"/>
              <a:gd name="T64" fmla="*/ 2147483647 w 1887"/>
              <a:gd name="T65" fmla="*/ 2147483647 h 16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7"/>
              <a:gd name="T100" fmla="*/ 0 h 1626"/>
              <a:gd name="T101" fmla="*/ 1887 w 1887"/>
              <a:gd name="T102" fmla="*/ 1626 h 16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7" h="1626">
                <a:moveTo>
                  <a:pt x="584" y="252"/>
                </a:moveTo>
                <a:cubicBezTo>
                  <a:pt x="417" y="256"/>
                  <a:pt x="364" y="211"/>
                  <a:pt x="284" y="318"/>
                </a:cubicBezTo>
                <a:cubicBezTo>
                  <a:pt x="266" y="373"/>
                  <a:pt x="273" y="341"/>
                  <a:pt x="266" y="414"/>
                </a:cubicBezTo>
                <a:cubicBezTo>
                  <a:pt x="272" y="496"/>
                  <a:pt x="264" y="478"/>
                  <a:pt x="284" y="534"/>
                </a:cubicBezTo>
                <a:cubicBezTo>
                  <a:pt x="294" y="561"/>
                  <a:pt x="320" y="612"/>
                  <a:pt x="320" y="612"/>
                </a:cubicBezTo>
                <a:cubicBezTo>
                  <a:pt x="303" y="697"/>
                  <a:pt x="173" y="739"/>
                  <a:pt x="110" y="786"/>
                </a:cubicBezTo>
                <a:cubicBezTo>
                  <a:pt x="84" y="806"/>
                  <a:pt x="68" y="825"/>
                  <a:pt x="38" y="840"/>
                </a:cubicBezTo>
                <a:cubicBezTo>
                  <a:pt x="0" y="954"/>
                  <a:pt x="26" y="1063"/>
                  <a:pt x="104" y="1146"/>
                </a:cubicBezTo>
                <a:cubicBezTo>
                  <a:pt x="153" y="1199"/>
                  <a:pt x="184" y="1262"/>
                  <a:pt x="254" y="1296"/>
                </a:cubicBezTo>
                <a:cubicBezTo>
                  <a:pt x="326" y="1331"/>
                  <a:pt x="407" y="1340"/>
                  <a:pt x="482" y="1368"/>
                </a:cubicBezTo>
                <a:cubicBezTo>
                  <a:pt x="585" y="1407"/>
                  <a:pt x="688" y="1440"/>
                  <a:pt x="794" y="1470"/>
                </a:cubicBezTo>
                <a:cubicBezTo>
                  <a:pt x="864" y="1517"/>
                  <a:pt x="799" y="1480"/>
                  <a:pt x="926" y="1512"/>
                </a:cubicBezTo>
                <a:cubicBezTo>
                  <a:pt x="1029" y="1538"/>
                  <a:pt x="1120" y="1557"/>
                  <a:pt x="1226" y="1572"/>
                </a:cubicBezTo>
                <a:cubicBezTo>
                  <a:pt x="1377" y="1593"/>
                  <a:pt x="1519" y="1615"/>
                  <a:pt x="1670" y="1626"/>
                </a:cubicBezTo>
                <a:cubicBezTo>
                  <a:pt x="1684" y="1620"/>
                  <a:pt x="1702" y="1619"/>
                  <a:pt x="1712" y="1608"/>
                </a:cubicBezTo>
                <a:cubicBezTo>
                  <a:pt x="1720" y="1599"/>
                  <a:pt x="1717" y="1584"/>
                  <a:pt x="1718" y="1572"/>
                </a:cubicBezTo>
                <a:cubicBezTo>
                  <a:pt x="1721" y="1536"/>
                  <a:pt x="1722" y="1500"/>
                  <a:pt x="1724" y="1464"/>
                </a:cubicBezTo>
                <a:cubicBezTo>
                  <a:pt x="1722" y="1312"/>
                  <a:pt x="1717" y="1160"/>
                  <a:pt x="1718" y="1008"/>
                </a:cubicBezTo>
                <a:cubicBezTo>
                  <a:pt x="1720" y="789"/>
                  <a:pt x="1628" y="577"/>
                  <a:pt x="1844" y="534"/>
                </a:cubicBezTo>
                <a:cubicBezTo>
                  <a:pt x="1858" y="527"/>
                  <a:pt x="1887" y="526"/>
                  <a:pt x="1886" y="510"/>
                </a:cubicBezTo>
                <a:cubicBezTo>
                  <a:pt x="1884" y="489"/>
                  <a:pt x="1875" y="467"/>
                  <a:pt x="1862" y="450"/>
                </a:cubicBezTo>
                <a:cubicBezTo>
                  <a:pt x="1851" y="436"/>
                  <a:pt x="1706" y="312"/>
                  <a:pt x="1688" y="294"/>
                </a:cubicBezTo>
                <a:cubicBezTo>
                  <a:pt x="1666" y="272"/>
                  <a:pt x="1632" y="270"/>
                  <a:pt x="1604" y="258"/>
                </a:cubicBezTo>
                <a:cubicBezTo>
                  <a:pt x="1517" y="171"/>
                  <a:pt x="1636" y="280"/>
                  <a:pt x="1484" y="192"/>
                </a:cubicBezTo>
                <a:cubicBezTo>
                  <a:pt x="1457" y="176"/>
                  <a:pt x="1439" y="148"/>
                  <a:pt x="1412" y="132"/>
                </a:cubicBezTo>
                <a:cubicBezTo>
                  <a:pt x="1323" y="79"/>
                  <a:pt x="1239" y="21"/>
                  <a:pt x="1136" y="0"/>
                </a:cubicBezTo>
                <a:cubicBezTo>
                  <a:pt x="1080" y="6"/>
                  <a:pt x="1023" y="8"/>
                  <a:pt x="968" y="18"/>
                </a:cubicBezTo>
                <a:cubicBezTo>
                  <a:pt x="938" y="23"/>
                  <a:pt x="904" y="65"/>
                  <a:pt x="878" y="78"/>
                </a:cubicBezTo>
                <a:cubicBezTo>
                  <a:pt x="834" y="100"/>
                  <a:pt x="790" y="119"/>
                  <a:pt x="746" y="138"/>
                </a:cubicBezTo>
                <a:cubicBezTo>
                  <a:pt x="711" y="153"/>
                  <a:pt x="696" y="189"/>
                  <a:pt x="662" y="204"/>
                </a:cubicBezTo>
                <a:cubicBezTo>
                  <a:pt x="650" y="209"/>
                  <a:pt x="638" y="212"/>
                  <a:pt x="626" y="216"/>
                </a:cubicBezTo>
                <a:cubicBezTo>
                  <a:pt x="612" y="221"/>
                  <a:pt x="590" y="240"/>
                  <a:pt x="590" y="240"/>
                </a:cubicBezTo>
                <a:cubicBezTo>
                  <a:pt x="583" y="276"/>
                  <a:pt x="584" y="280"/>
                  <a:pt x="584" y="252"/>
                </a:cubicBezTo>
                <a:close/>
              </a:path>
            </a:pathLst>
          </a:custGeom>
          <a:solidFill>
            <a:schemeClr val="bg1"/>
          </a:solidFill>
          <a:ln w="25400" cap="rnd">
            <a:solidFill>
              <a:schemeClr val="tx1"/>
            </a:solidFill>
            <a:prstDash val="sysDot"/>
            <a:round/>
            <a:headEnd/>
            <a:tailEnd/>
          </a:ln>
        </p:spPr>
        <p:txBody>
          <a:bodyPr/>
          <a:lstStyle/>
          <a:p>
            <a:endParaRPr lang="cs-CZ"/>
          </a:p>
        </p:txBody>
      </p:sp>
      <p:sp>
        <p:nvSpPr>
          <p:cNvPr id="29703" name="Text Box 7"/>
          <p:cNvSpPr txBox="1">
            <a:spLocks noChangeArrowheads="1"/>
          </p:cNvSpPr>
          <p:nvPr/>
        </p:nvSpPr>
        <p:spPr bwMode="auto">
          <a:xfrm>
            <a:off x="5791200" y="3657600"/>
            <a:ext cx="1219200" cy="366713"/>
          </a:xfrm>
          <a:prstGeom prst="rect">
            <a:avLst/>
          </a:prstGeom>
          <a:noFill/>
          <a:ln w="9525">
            <a:noFill/>
            <a:miter lim="800000"/>
            <a:headEnd/>
            <a:tailEnd/>
          </a:ln>
        </p:spPr>
        <p:txBody>
          <a:bodyPr>
            <a:spAutoFit/>
          </a:bodyPr>
          <a:lstStyle/>
          <a:p>
            <a:pPr algn="ctr">
              <a:spcBef>
                <a:spcPct val="50000"/>
              </a:spcBef>
            </a:pPr>
            <a:r>
              <a:rPr lang="cs-CZ"/>
              <a:t>Svět</a:t>
            </a:r>
          </a:p>
        </p:txBody>
      </p:sp>
      <p:sp>
        <p:nvSpPr>
          <p:cNvPr id="29704" name="Text Box 8"/>
          <p:cNvSpPr txBox="1">
            <a:spLocks noChangeArrowheads="1"/>
          </p:cNvSpPr>
          <p:nvPr/>
        </p:nvSpPr>
        <p:spPr bwMode="auto">
          <a:xfrm>
            <a:off x="3733800" y="4800600"/>
            <a:ext cx="1371600" cy="928688"/>
          </a:xfrm>
          <a:prstGeom prst="rect">
            <a:avLst/>
          </a:prstGeom>
          <a:noFill/>
          <a:ln w="12700">
            <a:solidFill>
              <a:schemeClr val="tx1"/>
            </a:solidFill>
            <a:prstDash val="dash"/>
            <a:miter lim="800000"/>
            <a:headEnd/>
            <a:tailEnd/>
          </a:ln>
        </p:spPr>
        <p:txBody>
          <a:bodyPr>
            <a:spAutoFit/>
          </a:bodyPr>
          <a:lstStyle/>
          <a:p>
            <a:pPr algn="ctr">
              <a:spcBef>
                <a:spcPct val="50000"/>
              </a:spcBef>
            </a:pPr>
            <a:r>
              <a:rPr lang="cs-CZ"/>
              <a:t>Nezávislá analýza, měření</a:t>
            </a:r>
          </a:p>
        </p:txBody>
      </p:sp>
      <p:sp>
        <p:nvSpPr>
          <p:cNvPr id="29705" name="Line 9"/>
          <p:cNvSpPr>
            <a:spLocks noChangeShapeType="1"/>
          </p:cNvSpPr>
          <p:nvPr/>
        </p:nvSpPr>
        <p:spPr bwMode="auto">
          <a:xfrm flipV="1">
            <a:off x="5257800" y="4724400"/>
            <a:ext cx="533400" cy="228600"/>
          </a:xfrm>
          <a:prstGeom prst="line">
            <a:avLst/>
          </a:prstGeom>
          <a:noFill/>
          <a:ln w="9525">
            <a:solidFill>
              <a:schemeClr val="tx1"/>
            </a:solidFill>
            <a:round/>
            <a:headEnd type="triangle" w="med" len="med"/>
            <a:tailEnd type="triangle" w="med" len="med"/>
          </a:ln>
        </p:spPr>
        <p:txBody>
          <a:bodyPr/>
          <a:lstStyle/>
          <a:p>
            <a:endParaRPr lang="cs-CZ"/>
          </a:p>
        </p:txBody>
      </p:sp>
      <p:sp>
        <p:nvSpPr>
          <p:cNvPr id="29706" name="Line 10"/>
          <p:cNvSpPr>
            <a:spLocks noChangeShapeType="1"/>
          </p:cNvSpPr>
          <p:nvPr/>
        </p:nvSpPr>
        <p:spPr bwMode="auto">
          <a:xfrm flipH="1" flipV="1">
            <a:off x="1828800" y="3886200"/>
            <a:ext cx="1981200" cy="1066800"/>
          </a:xfrm>
          <a:prstGeom prst="line">
            <a:avLst/>
          </a:prstGeom>
          <a:noFill/>
          <a:ln w="9525">
            <a:solidFill>
              <a:schemeClr val="tx1"/>
            </a:solidFill>
            <a:round/>
            <a:headEnd/>
            <a:tailEnd type="triangle" w="med" len="med"/>
          </a:ln>
        </p:spPr>
        <p:txBody>
          <a:bodyPr/>
          <a:lstStyle/>
          <a:p>
            <a:endParaRPr lang="cs-CZ"/>
          </a:p>
        </p:txBody>
      </p:sp>
      <p:sp>
        <p:nvSpPr>
          <p:cNvPr id="29707" name="Text Box 11"/>
          <p:cNvSpPr txBox="1">
            <a:spLocks noChangeArrowheads="1"/>
          </p:cNvSpPr>
          <p:nvPr/>
        </p:nvSpPr>
        <p:spPr bwMode="auto">
          <a:xfrm rot="1550330">
            <a:off x="2438400" y="4114800"/>
            <a:ext cx="838200" cy="366713"/>
          </a:xfrm>
          <a:prstGeom prst="rect">
            <a:avLst/>
          </a:prstGeom>
          <a:noFill/>
          <a:ln w="9525">
            <a:noFill/>
            <a:miter lim="800000"/>
            <a:headEnd/>
            <a:tailEnd/>
          </a:ln>
        </p:spPr>
        <p:txBody>
          <a:bodyPr>
            <a:spAutoFit/>
          </a:bodyPr>
          <a:lstStyle/>
          <a:p>
            <a:pPr algn="ctr">
              <a:spcBef>
                <a:spcPct val="50000"/>
              </a:spcBef>
            </a:pPr>
            <a:r>
              <a:rPr lang="cs-CZ"/>
              <a:t>Data</a:t>
            </a:r>
          </a:p>
        </p:txBody>
      </p:sp>
      <p:sp>
        <p:nvSpPr>
          <p:cNvPr id="29708" name="Line 12"/>
          <p:cNvSpPr>
            <a:spLocks noChangeShapeType="1"/>
          </p:cNvSpPr>
          <p:nvPr/>
        </p:nvSpPr>
        <p:spPr bwMode="auto">
          <a:xfrm>
            <a:off x="2743200" y="3657600"/>
            <a:ext cx="1066800" cy="0"/>
          </a:xfrm>
          <a:prstGeom prst="line">
            <a:avLst/>
          </a:prstGeom>
          <a:noFill/>
          <a:ln w="9525">
            <a:solidFill>
              <a:schemeClr val="tx1"/>
            </a:solidFill>
            <a:round/>
            <a:headEnd/>
            <a:tailEnd type="triangle" w="med" len="med"/>
          </a:ln>
        </p:spPr>
        <p:txBody>
          <a:bodyPr/>
          <a:lstStyle/>
          <a:p>
            <a:endParaRPr lang="cs-CZ"/>
          </a:p>
        </p:txBody>
      </p:sp>
      <p:sp>
        <p:nvSpPr>
          <p:cNvPr id="29709" name="Text Box 13"/>
          <p:cNvSpPr txBox="1">
            <a:spLocks noChangeArrowheads="1"/>
          </p:cNvSpPr>
          <p:nvPr/>
        </p:nvSpPr>
        <p:spPr bwMode="auto">
          <a:xfrm>
            <a:off x="2916238" y="3284538"/>
            <a:ext cx="990600" cy="304800"/>
          </a:xfrm>
          <a:prstGeom prst="rect">
            <a:avLst/>
          </a:prstGeom>
          <a:noFill/>
          <a:ln w="9525">
            <a:noFill/>
            <a:miter lim="800000"/>
            <a:headEnd/>
            <a:tailEnd/>
          </a:ln>
        </p:spPr>
        <p:txBody>
          <a:bodyPr lIns="18000" rIns="36000">
            <a:spAutoFit/>
          </a:bodyPr>
          <a:lstStyle/>
          <a:p>
            <a:pPr>
              <a:spcBef>
                <a:spcPct val="50000"/>
              </a:spcBef>
            </a:pPr>
            <a:r>
              <a:rPr lang="cs-CZ" sz="1400"/>
              <a:t>Informace</a:t>
            </a:r>
          </a:p>
        </p:txBody>
      </p:sp>
      <p:pic>
        <p:nvPicPr>
          <p:cNvPr id="29710" name="Picture 14"/>
          <p:cNvPicPr>
            <a:picLocks noChangeAspect="1" noChangeArrowheads="1"/>
          </p:cNvPicPr>
          <p:nvPr/>
        </p:nvPicPr>
        <p:blipFill>
          <a:blip r:embed="rId2" cstate="print"/>
          <a:srcRect/>
          <a:stretch>
            <a:fillRect/>
          </a:stretch>
        </p:blipFill>
        <p:spPr bwMode="auto">
          <a:xfrm>
            <a:off x="3810000" y="3352800"/>
            <a:ext cx="280988" cy="685800"/>
          </a:xfrm>
          <a:prstGeom prst="rect">
            <a:avLst/>
          </a:prstGeom>
          <a:noFill/>
          <a:ln w="9525">
            <a:noFill/>
            <a:miter lim="800000"/>
            <a:headEnd/>
            <a:tailEnd/>
          </a:ln>
        </p:spPr>
      </p:pic>
      <p:sp>
        <p:nvSpPr>
          <p:cNvPr id="29711" name="Line 15"/>
          <p:cNvSpPr>
            <a:spLocks noChangeShapeType="1"/>
          </p:cNvSpPr>
          <p:nvPr/>
        </p:nvSpPr>
        <p:spPr bwMode="auto">
          <a:xfrm flipV="1">
            <a:off x="4191000" y="3429000"/>
            <a:ext cx="990600" cy="228600"/>
          </a:xfrm>
          <a:prstGeom prst="line">
            <a:avLst/>
          </a:prstGeom>
          <a:noFill/>
          <a:ln w="9525">
            <a:solidFill>
              <a:schemeClr val="tx1"/>
            </a:solidFill>
            <a:round/>
            <a:headEnd/>
            <a:tailEnd type="triangle" w="med" len="med"/>
          </a:ln>
        </p:spPr>
        <p:txBody>
          <a:bodyPr/>
          <a:lstStyle/>
          <a:p>
            <a:endParaRPr lang="cs-CZ"/>
          </a:p>
        </p:txBody>
      </p:sp>
      <p:sp>
        <p:nvSpPr>
          <p:cNvPr id="29712" name="Line 16"/>
          <p:cNvSpPr>
            <a:spLocks noChangeShapeType="1"/>
          </p:cNvSpPr>
          <p:nvPr/>
        </p:nvSpPr>
        <p:spPr bwMode="auto">
          <a:xfrm flipV="1">
            <a:off x="4191000" y="3657600"/>
            <a:ext cx="990600" cy="0"/>
          </a:xfrm>
          <a:prstGeom prst="line">
            <a:avLst/>
          </a:prstGeom>
          <a:noFill/>
          <a:ln w="9525">
            <a:solidFill>
              <a:schemeClr val="tx1"/>
            </a:solidFill>
            <a:round/>
            <a:headEnd/>
            <a:tailEnd type="triangle" w="med" len="med"/>
          </a:ln>
        </p:spPr>
        <p:txBody>
          <a:bodyPr/>
          <a:lstStyle/>
          <a:p>
            <a:endParaRPr lang="cs-CZ"/>
          </a:p>
        </p:txBody>
      </p:sp>
      <p:sp>
        <p:nvSpPr>
          <p:cNvPr id="29713" name="Line 17"/>
          <p:cNvSpPr>
            <a:spLocks noChangeShapeType="1"/>
          </p:cNvSpPr>
          <p:nvPr/>
        </p:nvSpPr>
        <p:spPr bwMode="auto">
          <a:xfrm>
            <a:off x="4191000" y="3657600"/>
            <a:ext cx="762000" cy="228600"/>
          </a:xfrm>
          <a:prstGeom prst="line">
            <a:avLst/>
          </a:prstGeom>
          <a:noFill/>
          <a:ln w="9525">
            <a:solidFill>
              <a:schemeClr val="tx1"/>
            </a:solidFill>
            <a:round/>
            <a:headEnd/>
            <a:tailEnd type="triangle" w="med" len="med"/>
          </a:ln>
        </p:spPr>
        <p:txBody>
          <a:bodyPr/>
          <a:lstStyle/>
          <a:p>
            <a:endParaRPr lang="cs-CZ"/>
          </a:p>
        </p:txBody>
      </p:sp>
      <p:sp>
        <p:nvSpPr>
          <p:cNvPr id="29714" name="Text Box 18"/>
          <p:cNvSpPr txBox="1">
            <a:spLocks noChangeArrowheads="1"/>
          </p:cNvSpPr>
          <p:nvPr/>
        </p:nvSpPr>
        <p:spPr bwMode="auto">
          <a:xfrm>
            <a:off x="4140200" y="2852738"/>
            <a:ext cx="1295400" cy="730250"/>
          </a:xfrm>
          <a:prstGeom prst="rect">
            <a:avLst/>
          </a:prstGeom>
          <a:noFill/>
          <a:ln w="9525">
            <a:noFill/>
            <a:miter lim="800000"/>
            <a:headEnd/>
            <a:tailEnd/>
          </a:ln>
        </p:spPr>
        <p:txBody>
          <a:bodyPr>
            <a:spAutoFit/>
          </a:bodyPr>
          <a:lstStyle/>
          <a:p>
            <a:pPr>
              <a:spcBef>
                <a:spcPct val="50000"/>
              </a:spcBef>
            </a:pPr>
            <a:r>
              <a:rPr lang="cs-CZ" sz="1400"/>
              <a:t>Akce po vyhodnocení informací</a:t>
            </a:r>
          </a:p>
        </p:txBody>
      </p:sp>
      <p:sp>
        <p:nvSpPr>
          <p:cNvPr id="29715" name="Line 19"/>
          <p:cNvSpPr>
            <a:spLocks noChangeShapeType="1"/>
          </p:cNvSpPr>
          <p:nvPr/>
        </p:nvSpPr>
        <p:spPr bwMode="auto">
          <a:xfrm>
            <a:off x="3962400" y="4038600"/>
            <a:ext cx="381000" cy="609600"/>
          </a:xfrm>
          <a:prstGeom prst="line">
            <a:avLst/>
          </a:prstGeom>
          <a:noFill/>
          <a:ln w="9525">
            <a:solidFill>
              <a:schemeClr val="tx1"/>
            </a:solidFill>
            <a:round/>
            <a:headEnd/>
            <a:tailEnd type="triangle" w="med" len="med"/>
          </a:ln>
        </p:spPr>
        <p:txBody>
          <a:bodyPr/>
          <a:lstStyle/>
          <a:p>
            <a:endParaRPr lang="cs-CZ"/>
          </a:p>
        </p:txBody>
      </p:sp>
      <p:sp>
        <p:nvSpPr>
          <p:cNvPr id="29716" name="Text Box 20"/>
          <p:cNvSpPr txBox="1">
            <a:spLocks noChangeArrowheads="1"/>
          </p:cNvSpPr>
          <p:nvPr/>
        </p:nvSpPr>
        <p:spPr bwMode="auto">
          <a:xfrm>
            <a:off x="3276600" y="2133600"/>
            <a:ext cx="1371600" cy="379413"/>
          </a:xfrm>
          <a:prstGeom prst="rect">
            <a:avLst/>
          </a:prstGeom>
          <a:noFill/>
          <a:ln w="12700">
            <a:solidFill>
              <a:schemeClr val="tx1"/>
            </a:solidFill>
            <a:prstDash val="dash"/>
            <a:miter lim="800000"/>
            <a:headEnd/>
            <a:tailEnd/>
          </a:ln>
        </p:spPr>
        <p:txBody>
          <a:bodyPr>
            <a:spAutoFit/>
          </a:bodyPr>
          <a:lstStyle/>
          <a:p>
            <a:pPr algn="ctr">
              <a:spcBef>
                <a:spcPct val="50000"/>
              </a:spcBef>
            </a:pPr>
            <a:r>
              <a:rPr lang="cs-CZ"/>
              <a:t>Jiné IS</a:t>
            </a:r>
          </a:p>
        </p:txBody>
      </p:sp>
      <p:sp>
        <p:nvSpPr>
          <p:cNvPr id="29717" name="Line 21"/>
          <p:cNvSpPr>
            <a:spLocks noChangeShapeType="1"/>
          </p:cNvSpPr>
          <p:nvPr/>
        </p:nvSpPr>
        <p:spPr bwMode="auto">
          <a:xfrm flipH="1" flipV="1">
            <a:off x="4648200" y="2438400"/>
            <a:ext cx="914400" cy="609600"/>
          </a:xfrm>
          <a:prstGeom prst="line">
            <a:avLst/>
          </a:prstGeom>
          <a:noFill/>
          <a:ln w="9525">
            <a:solidFill>
              <a:schemeClr val="tx1"/>
            </a:solidFill>
            <a:round/>
            <a:headEnd/>
            <a:tailEnd type="triangle" w="med" len="med"/>
          </a:ln>
        </p:spPr>
        <p:txBody>
          <a:bodyPr/>
          <a:lstStyle/>
          <a:p>
            <a:endParaRPr lang="cs-CZ"/>
          </a:p>
        </p:txBody>
      </p:sp>
      <p:sp>
        <p:nvSpPr>
          <p:cNvPr id="29718" name="Line 22"/>
          <p:cNvSpPr>
            <a:spLocks noChangeShapeType="1"/>
          </p:cNvSpPr>
          <p:nvPr/>
        </p:nvSpPr>
        <p:spPr bwMode="auto">
          <a:xfrm flipH="1">
            <a:off x="2209800" y="2514600"/>
            <a:ext cx="1295400" cy="762000"/>
          </a:xfrm>
          <a:prstGeom prst="line">
            <a:avLst/>
          </a:prstGeom>
          <a:noFill/>
          <a:ln w="9525">
            <a:solidFill>
              <a:schemeClr val="tx1"/>
            </a:solidFill>
            <a:round/>
            <a:headEnd type="triangle" w="med" len="med"/>
            <a:tailEnd type="triangle" w="med" len="med"/>
          </a:ln>
        </p:spPr>
        <p:txBody>
          <a:bodyPr/>
          <a:lstStyle/>
          <a:p>
            <a:endParaRPr lang="cs-CZ"/>
          </a:p>
        </p:txBody>
      </p:sp>
      <p:sp>
        <p:nvSpPr>
          <p:cNvPr id="29719" name="Text Box 23"/>
          <p:cNvSpPr txBox="1">
            <a:spLocks noChangeArrowheads="1"/>
          </p:cNvSpPr>
          <p:nvPr/>
        </p:nvSpPr>
        <p:spPr bwMode="auto">
          <a:xfrm rot="-1516794">
            <a:off x="2354263" y="2624138"/>
            <a:ext cx="685800" cy="366712"/>
          </a:xfrm>
          <a:prstGeom prst="rect">
            <a:avLst/>
          </a:prstGeom>
          <a:noFill/>
          <a:ln w="9525">
            <a:noFill/>
            <a:miter lim="800000"/>
            <a:headEnd/>
            <a:tailEnd/>
          </a:ln>
        </p:spPr>
        <p:txBody>
          <a:bodyPr>
            <a:spAutoFit/>
          </a:bodyPr>
          <a:lstStyle/>
          <a:p>
            <a:pPr algn="ctr">
              <a:spcBef>
                <a:spcPct val="50000"/>
              </a:spcBef>
            </a:pPr>
            <a:r>
              <a:rPr lang="cs-CZ"/>
              <a:t>Data</a:t>
            </a:r>
          </a:p>
        </p:txBody>
      </p:sp>
      <p:sp>
        <p:nvSpPr>
          <p:cNvPr id="29720" name="Line 24"/>
          <p:cNvSpPr>
            <a:spLocks noChangeShapeType="1"/>
          </p:cNvSpPr>
          <p:nvPr/>
        </p:nvSpPr>
        <p:spPr bwMode="auto">
          <a:xfrm>
            <a:off x="4114800" y="3810000"/>
            <a:ext cx="990600" cy="457200"/>
          </a:xfrm>
          <a:prstGeom prst="line">
            <a:avLst/>
          </a:prstGeom>
          <a:noFill/>
          <a:ln w="9525">
            <a:solidFill>
              <a:schemeClr val="tx1"/>
            </a:solidFill>
            <a:round/>
            <a:headEnd type="triangle" w="med" len="med"/>
            <a:tailEnd type="triangle" w="med" len="med"/>
          </a:ln>
        </p:spPr>
        <p:txBody>
          <a:bodyPr/>
          <a:lstStyle/>
          <a:p>
            <a:endParaRPr lang="cs-CZ"/>
          </a:p>
        </p:txBody>
      </p:sp>
      <p:sp>
        <p:nvSpPr>
          <p:cNvPr id="29721" name="Text Box 25"/>
          <p:cNvSpPr txBox="1">
            <a:spLocks noChangeArrowheads="1"/>
          </p:cNvSpPr>
          <p:nvPr/>
        </p:nvSpPr>
        <p:spPr bwMode="auto">
          <a:xfrm rot="1280057">
            <a:off x="3973513" y="3954463"/>
            <a:ext cx="1087437" cy="304800"/>
          </a:xfrm>
          <a:prstGeom prst="rect">
            <a:avLst/>
          </a:prstGeom>
          <a:noFill/>
          <a:ln w="9525">
            <a:noFill/>
            <a:miter lim="800000"/>
            <a:headEnd/>
            <a:tailEnd/>
          </a:ln>
        </p:spPr>
        <p:txBody>
          <a:bodyPr>
            <a:spAutoFit/>
          </a:bodyPr>
          <a:lstStyle/>
          <a:p>
            <a:pPr algn="ctr">
              <a:spcBef>
                <a:spcPct val="50000"/>
              </a:spcBef>
            </a:pPr>
            <a:r>
              <a:rPr lang="cs-CZ" sz="1400"/>
              <a:t>pozorování</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0169D008-6165-4975-A723-F2FF0ECFB300}" type="slidenum">
              <a:rPr lang="cs-CZ" smtClean="0"/>
              <a:pPr/>
              <a:t>75</a:t>
            </a:fld>
            <a:endParaRPr lang="cs-CZ" smtClean="0"/>
          </a:p>
        </p:txBody>
      </p:sp>
      <p:sp>
        <p:nvSpPr>
          <p:cNvPr id="30723" name="Rectangle 2"/>
          <p:cNvSpPr>
            <a:spLocks noGrp="1" noChangeArrowheads="1"/>
          </p:cNvSpPr>
          <p:nvPr>
            <p:ph type="title"/>
          </p:nvPr>
        </p:nvSpPr>
        <p:spPr/>
        <p:txBody>
          <a:bodyPr/>
          <a:lstStyle/>
          <a:p>
            <a:pPr eaLnBrk="1" hangingPunct="1"/>
            <a:r>
              <a:rPr lang="cs-CZ" smtClean="0"/>
              <a:t>Informování versus řízení</a:t>
            </a:r>
          </a:p>
        </p:txBody>
      </p:sp>
      <p:sp>
        <p:nvSpPr>
          <p:cNvPr id="30724" name="Rectangle 3"/>
          <p:cNvSpPr>
            <a:spLocks noGrp="1" noChangeArrowheads="1"/>
          </p:cNvSpPr>
          <p:nvPr>
            <p:ph type="body" idx="1"/>
          </p:nvPr>
        </p:nvSpPr>
        <p:spPr>
          <a:xfrm>
            <a:off x="457200" y="1600200"/>
            <a:ext cx="8686800" cy="4525963"/>
          </a:xfrm>
        </p:spPr>
        <p:txBody>
          <a:bodyPr/>
          <a:lstStyle/>
          <a:p>
            <a:pPr eaLnBrk="1" hangingPunct="1"/>
            <a:r>
              <a:rPr lang="cs-CZ" smtClean="0"/>
              <a:t>Řízení, </a:t>
            </a:r>
            <a:r>
              <a:rPr lang="cs-CZ" sz="2400" smtClean="0"/>
              <a:t>z hlediska technologie programů zdánlivě téměř totéž, existují skryté hluboké rozdíly (kritičnost automatických akcí, za které musí být někdo odpovědný).</a:t>
            </a:r>
          </a:p>
        </p:txBody>
      </p:sp>
      <p:sp>
        <p:nvSpPr>
          <p:cNvPr id="30725" name="Text Box 4"/>
          <p:cNvSpPr txBox="1">
            <a:spLocks noChangeArrowheads="1"/>
          </p:cNvSpPr>
          <p:nvPr/>
        </p:nvSpPr>
        <p:spPr bwMode="auto">
          <a:xfrm>
            <a:off x="990600" y="3276600"/>
            <a:ext cx="1752600" cy="660400"/>
          </a:xfrm>
          <a:prstGeom prst="rect">
            <a:avLst/>
          </a:prstGeom>
          <a:noFill/>
          <a:ln w="19050">
            <a:solidFill>
              <a:schemeClr val="tx1"/>
            </a:solidFill>
            <a:miter lim="800000"/>
            <a:headEnd/>
            <a:tailEnd/>
          </a:ln>
        </p:spPr>
        <p:txBody>
          <a:bodyPr>
            <a:spAutoFit/>
          </a:bodyPr>
          <a:lstStyle/>
          <a:p>
            <a:pPr algn="ctr">
              <a:spcBef>
                <a:spcPct val="50000"/>
              </a:spcBef>
            </a:pPr>
            <a:r>
              <a:rPr lang="cs-CZ"/>
              <a:t>INFORMAČNÍ SYSTÉM</a:t>
            </a:r>
          </a:p>
        </p:txBody>
      </p:sp>
      <p:sp>
        <p:nvSpPr>
          <p:cNvPr id="30726" name="Freeform 5"/>
          <p:cNvSpPr>
            <a:spLocks/>
          </p:cNvSpPr>
          <p:nvPr/>
        </p:nvSpPr>
        <p:spPr bwMode="auto">
          <a:xfrm>
            <a:off x="5076825" y="2924175"/>
            <a:ext cx="2995613" cy="2438400"/>
          </a:xfrm>
          <a:custGeom>
            <a:avLst/>
            <a:gdLst>
              <a:gd name="T0" fmla="*/ 2147483647 w 1887"/>
              <a:gd name="T1" fmla="*/ 2147483647 h 1626"/>
              <a:gd name="T2" fmla="*/ 2147483647 w 1887"/>
              <a:gd name="T3" fmla="*/ 2147483647 h 1626"/>
              <a:gd name="T4" fmla="*/ 2147483647 w 1887"/>
              <a:gd name="T5" fmla="*/ 2147483647 h 1626"/>
              <a:gd name="T6" fmla="*/ 2147483647 w 1887"/>
              <a:gd name="T7" fmla="*/ 2147483647 h 1626"/>
              <a:gd name="T8" fmla="*/ 2147483647 w 1887"/>
              <a:gd name="T9" fmla="*/ 2147483647 h 1626"/>
              <a:gd name="T10" fmla="*/ 2147483647 w 1887"/>
              <a:gd name="T11" fmla="*/ 2147483647 h 1626"/>
              <a:gd name="T12" fmla="*/ 2147483647 w 1887"/>
              <a:gd name="T13" fmla="*/ 2147483647 h 1626"/>
              <a:gd name="T14" fmla="*/ 2147483647 w 1887"/>
              <a:gd name="T15" fmla="*/ 2147483647 h 1626"/>
              <a:gd name="T16" fmla="*/ 2147483647 w 1887"/>
              <a:gd name="T17" fmla="*/ 2147483647 h 1626"/>
              <a:gd name="T18" fmla="*/ 2147483647 w 1887"/>
              <a:gd name="T19" fmla="*/ 2147483647 h 1626"/>
              <a:gd name="T20" fmla="*/ 2147483647 w 1887"/>
              <a:gd name="T21" fmla="*/ 2147483647 h 1626"/>
              <a:gd name="T22" fmla="*/ 2147483647 w 1887"/>
              <a:gd name="T23" fmla="*/ 2147483647 h 1626"/>
              <a:gd name="T24" fmla="*/ 2147483647 w 1887"/>
              <a:gd name="T25" fmla="*/ 2147483647 h 1626"/>
              <a:gd name="T26" fmla="*/ 2147483647 w 1887"/>
              <a:gd name="T27" fmla="*/ 2147483647 h 1626"/>
              <a:gd name="T28" fmla="*/ 2147483647 w 1887"/>
              <a:gd name="T29" fmla="*/ 2147483647 h 1626"/>
              <a:gd name="T30" fmla="*/ 2147483647 w 1887"/>
              <a:gd name="T31" fmla="*/ 2147483647 h 1626"/>
              <a:gd name="T32" fmla="*/ 2147483647 w 1887"/>
              <a:gd name="T33" fmla="*/ 2147483647 h 1626"/>
              <a:gd name="T34" fmla="*/ 2147483647 w 1887"/>
              <a:gd name="T35" fmla="*/ 2147483647 h 1626"/>
              <a:gd name="T36" fmla="*/ 2147483647 w 1887"/>
              <a:gd name="T37" fmla="*/ 2147483647 h 1626"/>
              <a:gd name="T38" fmla="*/ 2147483647 w 1887"/>
              <a:gd name="T39" fmla="*/ 2147483647 h 1626"/>
              <a:gd name="T40" fmla="*/ 2147483647 w 1887"/>
              <a:gd name="T41" fmla="*/ 2147483647 h 1626"/>
              <a:gd name="T42" fmla="*/ 2147483647 w 1887"/>
              <a:gd name="T43" fmla="*/ 2147483647 h 1626"/>
              <a:gd name="T44" fmla="*/ 2147483647 w 1887"/>
              <a:gd name="T45" fmla="*/ 2147483647 h 1626"/>
              <a:gd name="T46" fmla="*/ 2147483647 w 1887"/>
              <a:gd name="T47" fmla="*/ 2147483647 h 1626"/>
              <a:gd name="T48" fmla="*/ 2147483647 w 1887"/>
              <a:gd name="T49" fmla="*/ 2147483647 h 1626"/>
              <a:gd name="T50" fmla="*/ 2147483647 w 1887"/>
              <a:gd name="T51" fmla="*/ 0 h 1626"/>
              <a:gd name="T52" fmla="*/ 2147483647 w 1887"/>
              <a:gd name="T53" fmla="*/ 2147483647 h 1626"/>
              <a:gd name="T54" fmla="*/ 2147483647 w 1887"/>
              <a:gd name="T55" fmla="*/ 2147483647 h 1626"/>
              <a:gd name="T56" fmla="*/ 2147483647 w 1887"/>
              <a:gd name="T57" fmla="*/ 2147483647 h 1626"/>
              <a:gd name="T58" fmla="*/ 2147483647 w 1887"/>
              <a:gd name="T59" fmla="*/ 2147483647 h 1626"/>
              <a:gd name="T60" fmla="*/ 2147483647 w 1887"/>
              <a:gd name="T61" fmla="*/ 2147483647 h 1626"/>
              <a:gd name="T62" fmla="*/ 2147483647 w 1887"/>
              <a:gd name="T63" fmla="*/ 2147483647 h 1626"/>
              <a:gd name="T64" fmla="*/ 2147483647 w 1887"/>
              <a:gd name="T65" fmla="*/ 2147483647 h 16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7"/>
              <a:gd name="T100" fmla="*/ 0 h 1626"/>
              <a:gd name="T101" fmla="*/ 1887 w 1887"/>
              <a:gd name="T102" fmla="*/ 1626 h 16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7" h="1626">
                <a:moveTo>
                  <a:pt x="584" y="252"/>
                </a:moveTo>
                <a:cubicBezTo>
                  <a:pt x="417" y="256"/>
                  <a:pt x="364" y="211"/>
                  <a:pt x="284" y="318"/>
                </a:cubicBezTo>
                <a:cubicBezTo>
                  <a:pt x="266" y="373"/>
                  <a:pt x="273" y="341"/>
                  <a:pt x="266" y="414"/>
                </a:cubicBezTo>
                <a:cubicBezTo>
                  <a:pt x="272" y="496"/>
                  <a:pt x="264" y="478"/>
                  <a:pt x="284" y="534"/>
                </a:cubicBezTo>
                <a:cubicBezTo>
                  <a:pt x="294" y="561"/>
                  <a:pt x="320" y="612"/>
                  <a:pt x="320" y="612"/>
                </a:cubicBezTo>
                <a:cubicBezTo>
                  <a:pt x="303" y="697"/>
                  <a:pt x="173" y="739"/>
                  <a:pt x="110" y="786"/>
                </a:cubicBezTo>
                <a:cubicBezTo>
                  <a:pt x="84" y="806"/>
                  <a:pt x="68" y="825"/>
                  <a:pt x="38" y="840"/>
                </a:cubicBezTo>
                <a:cubicBezTo>
                  <a:pt x="0" y="954"/>
                  <a:pt x="26" y="1063"/>
                  <a:pt x="104" y="1146"/>
                </a:cubicBezTo>
                <a:cubicBezTo>
                  <a:pt x="153" y="1199"/>
                  <a:pt x="184" y="1262"/>
                  <a:pt x="254" y="1296"/>
                </a:cubicBezTo>
                <a:cubicBezTo>
                  <a:pt x="326" y="1331"/>
                  <a:pt x="407" y="1340"/>
                  <a:pt x="482" y="1368"/>
                </a:cubicBezTo>
                <a:cubicBezTo>
                  <a:pt x="585" y="1407"/>
                  <a:pt x="688" y="1440"/>
                  <a:pt x="794" y="1470"/>
                </a:cubicBezTo>
                <a:cubicBezTo>
                  <a:pt x="864" y="1517"/>
                  <a:pt x="799" y="1480"/>
                  <a:pt x="926" y="1512"/>
                </a:cubicBezTo>
                <a:cubicBezTo>
                  <a:pt x="1029" y="1538"/>
                  <a:pt x="1120" y="1557"/>
                  <a:pt x="1226" y="1572"/>
                </a:cubicBezTo>
                <a:cubicBezTo>
                  <a:pt x="1377" y="1593"/>
                  <a:pt x="1519" y="1615"/>
                  <a:pt x="1670" y="1626"/>
                </a:cubicBezTo>
                <a:cubicBezTo>
                  <a:pt x="1684" y="1620"/>
                  <a:pt x="1702" y="1619"/>
                  <a:pt x="1712" y="1608"/>
                </a:cubicBezTo>
                <a:cubicBezTo>
                  <a:pt x="1720" y="1599"/>
                  <a:pt x="1717" y="1584"/>
                  <a:pt x="1718" y="1572"/>
                </a:cubicBezTo>
                <a:cubicBezTo>
                  <a:pt x="1721" y="1536"/>
                  <a:pt x="1722" y="1500"/>
                  <a:pt x="1724" y="1464"/>
                </a:cubicBezTo>
                <a:cubicBezTo>
                  <a:pt x="1722" y="1312"/>
                  <a:pt x="1717" y="1160"/>
                  <a:pt x="1718" y="1008"/>
                </a:cubicBezTo>
                <a:cubicBezTo>
                  <a:pt x="1720" y="789"/>
                  <a:pt x="1628" y="577"/>
                  <a:pt x="1844" y="534"/>
                </a:cubicBezTo>
                <a:cubicBezTo>
                  <a:pt x="1858" y="527"/>
                  <a:pt x="1887" y="526"/>
                  <a:pt x="1886" y="510"/>
                </a:cubicBezTo>
                <a:cubicBezTo>
                  <a:pt x="1884" y="489"/>
                  <a:pt x="1875" y="467"/>
                  <a:pt x="1862" y="450"/>
                </a:cubicBezTo>
                <a:cubicBezTo>
                  <a:pt x="1851" y="436"/>
                  <a:pt x="1706" y="312"/>
                  <a:pt x="1688" y="294"/>
                </a:cubicBezTo>
                <a:cubicBezTo>
                  <a:pt x="1666" y="272"/>
                  <a:pt x="1632" y="270"/>
                  <a:pt x="1604" y="258"/>
                </a:cubicBezTo>
                <a:cubicBezTo>
                  <a:pt x="1517" y="171"/>
                  <a:pt x="1636" y="280"/>
                  <a:pt x="1484" y="192"/>
                </a:cubicBezTo>
                <a:cubicBezTo>
                  <a:pt x="1457" y="176"/>
                  <a:pt x="1439" y="148"/>
                  <a:pt x="1412" y="132"/>
                </a:cubicBezTo>
                <a:cubicBezTo>
                  <a:pt x="1323" y="79"/>
                  <a:pt x="1239" y="21"/>
                  <a:pt x="1136" y="0"/>
                </a:cubicBezTo>
                <a:cubicBezTo>
                  <a:pt x="1080" y="6"/>
                  <a:pt x="1023" y="8"/>
                  <a:pt x="968" y="18"/>
                </a:cubicBezTo>
                <a:cubicBezTo>
                  <a:pt x="938" y="23"/>
                  <a:pt x="904" y="65"/>
                  <a:pt x="878" y="78"/>
                </a:cubicBezTo>
                <a:cubicBezTo>
                  <a:pt x="834" y="100"/>
                  <a:pt x="790" y="119"/>
                  <a:pt x="746" y="138"/>
                </a:cubicBezTo>
                <a:cubicBezTo>
                  <a:pt x="711" y="153"/>
                  <a:pt x="696" y="189"/>
                  <a:pt x="662" y="204"/>
                </a:cubicBezTo>
                <a:cubicBezTo>
                  <a:pt x="650" y="209"/>
                  <a:pt x="638" y="212"/>
                  <a:pt x="626" y="216"/>
                </a:cubicBezTo>
                <a:cubicBezTo>
                  <a:pt x="612" y="221"/>
                  <a:pt x="590" y="240"/>
                  <a:pt x="590" y="240"/>
                </a:cubicBezTo>
                <a:cubicBezTo>
                  <a:pt x="583" y="276"/>
                  <a:pt x="584" y="280"/>
                  <a:pt x="584" y="252"/>
                </a:cubicBezTo>
                <a:close/>
              </a:path>
            </a:pathLst>
          </a:custGeom>
          <a:solidFill>
            <a:schemeClr val="bg1"/>
          </a:solidFill>
          <a:ln w="28575" cap="rnd">
            <a:solidFill>
              <a:schemeClr val="tx1"/>
            </a:solidFill>
            <a:prstDash val="sysDot"/>
            <a:round/>
            <a:headEnd/>
            <a:tailEnd/>
          </a:ln>
        </p:spPr>
        <p:txBody>
          <a:bodyPr/>
          <a:lstStyle/>
          <a:p>
            <a:endParaRPr lang="cs-CZ"/>
          </a:p>
        </p:txBody>
      </p:sp>
      <p:sp>
        <p:nvSpPr>
          <p:cNvPr id="30727" name="Text Box 6"/>
          <p:cNvSpPr txBox="1">
            <a:spLocks noChangeArrowheads="1"/>
          </p:cNvSpPr>
          <p:nvPr/>
        </p:nvSpPr>
        <p:spPr bwMode="auto">
          <a:xfrm>
            <a:off x="5791200" y="3657600"/>
            <a:ext cx="1219200" cy="366713"/>
          </a:xfrm>
          <a:prstGeom prst="rect">
            <a:avLst/>
          </a:prstGeom>
          <a:noFill/>
          <a:ln w="9525">
            <a:noFill/>
            <a:miter lim="800000"/>
            <a:headEnd/>
            <a:tailEnd/>
          </a:ln>
        </p:spPr>
        <p:txBody>
          <a:bodyPr>
            <a:spAutoFit/>
          </a:bodyPr>
          <a:lstStyle/>
          <a:p>
            <a:pPr algn="ctr">
              <a:spcBef>
                <a:spcPct val="50000"/>
              </a:spcBef>
            </a:pPr>
            <a:r>
              <a:rPr lang="cs-CZ"/>
              <a:t>Svět</a:t>
            </a:r>
          </a:p>
        </p:txBody>
      </p:sp>
      <p:sp>
        <p:nvSpPr>
          <p:cNvPr id="30728" name="Text Box 7"/>
          <p:cNvSpPr txBox="1">
            <a:spLocks noChangeArrowheads="1"/>
          </p:cNvSpPr>
          <p:nvPr/>
        </p:nvSpPr>
        <p:spPr bwMode="auto">
          <a:xfrm>
            <a:off x="3810000" y="4648200"/>
            <a:ext cx="1371600" cy="654050"/>
          </a:xfrm>
          <a:prstGeom prst="rect">
            <a:avLst/>
          </a:prstGeom>
          <a:noFill/>
          <a:ln w="12700">
            <a:solidFill>
              <a:schemeClr val="tx1"/>
            </a:solidFill>
            <a:prstDash val="dash"/>
            <a:miter lim="800000"/>
            <a:headEnd/>
            <a:tailEnd/>
          </a:ln>
        </p:spPr>
        <p:txBody>
          <a:bodyPr>
            <a:spAutoFit/>
          </a:bodyPr>
          <a:lstStyle/>
          <a:p>
            <a:pPr algn="ctr">
              <a:spcBef>
                <a:spcPct val="50000"/>
              </a:spcBef>
            </a:pPr>
            <a:r>
              <a:rPr lang="cs-CZ"/>
              <a:t>Analýza, měření</a:t>
            </a:r>
          </a:p>
        </p:txBody>
      </p:sp>
      <p:sp>
        <p:nvSpPr>
          <p:cNvPr id="30729" name="Line 8"/>
          <p:cNvSpPr>
            <a:spLocks noChangeShapeType="1"/>
          </p:cNvSpPr>
          <p:nvPr/>
        </p:nvSpPr>
        <p:spPr bwMode="auto">
          <a:xfrm flipV="1">
            <a:off x="5257800" y="4724400"/>
            <a:ext cx="533400" cy="228600"/>
          </a:xfrm>
          <a:prstGeom prst="line">
            <a:avLst/>
          </a:prstGeom>
          <a:noFill/>
          <a:ln w="9525">
            <a:solidFill>
              <a:schemeClr val="tx1"/>
            </a:solidFill>
            <a:round/>
            <a:headEnd type="triangle" w="med" len="med"/>
            <a:tailEnd type="triangle" w="med" len="med"/>
          </a:ln>
        </p:spPr>
        <p:txBody>
          <a:bodyPr/>
          <a:lstStyle/>
          <a:p>
            <a:endParaRPr lang="cs-CZ"/>
          </a:p>
        </p:txBody>
      </p:sp>
      <p:sp>
        <p:nvSpPr>
          <p:cNvPr id="30730" name="Line 9"/>
          <p:cNvSpPr>
            <a:spLocks noChangeShapeType="1"/>
          </p:cNvSpPr>
          <p:nvPr/>
        </p:nvSpPr>
        <p:spPr bwMode="auto">
          <a:xfrm flipH="1" flipV="1">
            <a:off x="1828800" y="3886200"/>
            <a:ext cx="1981200" cy="1066800"/>
          </a:xfrm>
          <a:prstGeom prst="line">
            <a:avLst/>
          </a:prstGeom>
          <a:noFill/>
          <a:ln w="9525">
            <a:solidFill>
              <a:schemeClr val="tx1"/>
            </a:solidFill>
            <a:round/>
            <a:headEnd/>
            <a:tailEnd type="triangle" w="med" len="med"/>
          </a:ln>
        </p:spPr>
        <p:txBody>
          <a:bodyPr/>
          <a:lstStyle/>
          <a:p>
            <a:endParaRPr lang="cs-CZ"/>
          </a:p>
        </p:txBody>
      </p:sp>
      <p:sp>
        <p:nvSpPr>
          <p:cNvPr id="30731" name="Text Box 10"/>
          <p:cNvSpPr txBox="1">
            <a:spLocks noChangeArrowheads="1"/>
          </p:cNvSpPr>
          <p:nvPr/>
        </p:nvSpPr>
        <p:spPr bwMode="auto">
          <a:xfrm rot="1550330">
            <a:off x="2438400" y="4114800"/>
            <a:ext cx="838200" cy="366713"/>
          </a:xfrm>
          <a:prstGeom prst="rect">
            <a:avLst/>
          </a:prstGeom>
          <a:noFill/>
          <a:ln w="9525">
            <a:noFill/>
            <a:miter lim="800000"/>
            <a:headEnd/>
            <a:tailEnd/>
          </a:ln>
        </p:spPr>
        <p:txBody>
          <a:bodyPr>
            <a:spAutoFit/>
          </a:bodyPr>
          <a:lstStyle/>
          <a:p>
            <a:pPr algn="ctr">
              <a:spcBef>
                <a:spcPct val="50000"/>
              </a:spcBef>
            </a:pPr>
            <a:r>
              <a:rPr lang="cs-CZ"/>
              <a:t>Data</a:t>
            </a:r>
          </a:p>
        </p:txBody>
      </p:sp>
      <p:sp>
        <p:nvSpPr>
          <p:cNvPr id="30732" name="Line 11"/>
          <p:cNvSpPr>
            <a:spLocks noChangeShapeType="1"/>
          </p:cNvSpPr>
          <p:nvPr/>
        </p:nvSpPr>
        <p:spPr bwMode="auto">
          <a:xfrm>
            <a:off x="2743200" y="3657600"/>
            <a:ext cx="1066800" cy="0"/>
          </a:xfrm>
          <a:prstGeom prst="line">
            <a:avLst/>
          </a:prstGeom>
          <a:noFill/>
          <a:ln w="9525">
            <a:solidFill>
              <a:schemeClr val="tx1"/>
            </a:solidFill>
            <a:round/>
            <a:headEnd type="triangle" w="med" len="med"/>
            <a:tailEnd type="triangle" w="med" len="med"/>
          </a:ln>
        </p:spPr>
        <p:txBody>
          <a:bodyPr/>
          <a:lstStyle/>
          <a:p>
            <a:endParaRPr lang="cs-CZ"/>
          </a:p>
        </p:txBody>
      </p:sp>
      <p:sp>
        <p:nvSpPr>
          <p:cNvPr id="30733" name="Text Box 12"/>
          <p:cNvSpPr txBox="1">
            <a:spLocks noChangeArrowheads="1"/>
          </p:cNvSpPr>
          <p:nvPr/>
        </p:nvSpPr>
        <p:spPr bwMode="auto">
          <a:xfrm>
            <a:off x="2819400" y="3352800"/>
            <a:ext cx="990600" cy="623888"/>
          </a:xfrm>
          <a:prstGeom prst="rect">
            <a:avLst/>
          </a:prstGeom>
          <a:noFill/>
          <a:ln w="9525">
            <a:noFill/>
            <a:miter lim="800000"/>
            <a:headEnd/>
            <a:tailEnd/>
          </a:ln>
        </p:spPr>
        <p:txBody>
          <a:bodyPr lIns="18000" rIns="36000">
            <a:spAutoFit/>
          </a:bodyPr>
          <a:lstStyle/>
          <a:p>
            <a:pPr algn="ctr">
              <a:spcBef>
                <a:spcPct val="50000"/>
              </a:spcBef>
            </a:pPr>
            <a:r>
              <a:rPr lang="cs-CZ" sz="1400"/>
              <a:t>Příkazy</a:t>
            </a:r>
          </a:p>
          <a:p>
            <a:pPr algn="ctr">
              <a:spcBef>
                <a:spcPct val="50000"/>
              </a:spcBef>
            </a:pPr>
            <a:r>
              <a:rPr lang="cs-CZ" sz="1400"/>
              <a:t>Odezvy</a:t>
            </a:r>
          </a:p>
        </p:txBody>
      </p:sp>
      <p:sp>
        <p:nvSpPr>
          <p:cNvPr id="30734" name="Line 18"/>
          <p:cNvSpPr>
            <a:spLocks noChangeShapeType="1"/>
          </p:cNvSpPr>
          <p:nvPr/>
        </p:nvSpPr>
        <p:spPr bwMode="auto">
          <a:xfrm>
            <a:off x="3995738" y="4076700"/>
            <a:ext cx="347662" cy="571500"/>
          </a:xfrm>
          <a:prstGeom prst="line">
            <a:avLst/>
          </a:prstGeom>
          <a:noFill/>
          <a:ln w="9525">
            <a:solidFill>
              <a:schemeClr val="tx1"/>
            </a:solidFill>
            <a:round/>
            <a:headEnd type="triangle" w="med" len="med"/>
            <a:tailEnd type="triangle" w="med" len="med"/>
          </a:ln>
        </p:spPr>
        <p:txBody>
          <a:bodyPr/>
          <a:lstStyle/>
          <a:p>
            <a:endParaRPr lang="cs-CZ"/>
          </a:p>
        </p:txBody>
      </p:sp>
      <p:sp>
        <p:nvSpPr>
          <p:cNvPr id="30735" name="Rectangle 19"/>
          <p:cNvSpPr>
            <a:spLocks noChangeArrowheads="1"/>
          </p:cNvSpPr>
          <p:nvPr/>
        </p:nvSpPr>
        <p:spPr bwMode="auto">
          <a:xfrm>
            <a:off x="3810000" y="3429000"/>
            <a:ext cx="2130425" cy="685800"/>
          </a:xfrm>
          <a:prstGeom prst="rect">
            <a:avLst/>
          </a:prstGeom>
          <a:solidFill>
            <a:schemeClr val="accent1"/>
          </a:solidFill>
          <a:ln w="9525">
            <a:solidFill>
              <a:schemeClr val="tx1"/>
            </a:solidFill>
            <a:miter lim="800000"/>
            <a:headEnd/>
            <a:tailEnd/>
          </a:ln>
        </p:spPr>
        <p:txBody>
          <a:bodyPr wrap="none" anchor="ctr"/>
          <a:lstStyle/>
          <a:p>
            <a:endParaRPr lang="cs-CZ"/>
          </a:p>
        </p:txBody>
      </p:sp>
      <p:sp>
        <p:nvSpPr>
          <p:cNvPr id="30736" name="Text Box 21"/>
          <p:cNvSpPr txBox="1">
            <a:spLocks noChangeArrowheads="1"/>
          </p:cNvSpPr>
          <p:nvPr/>
        </p:nvSpPr>
        <p:spPr bwMode="auto">
          <a:xfrm>
            <a:off x="3779838" y="3500438"/>
            <a:ext cx="2414587" cy="641350"/>
          </a:xfrm>
          <a:prstGeom prst="rect">
            <a:avLst/>
          </a:prstGeom>
          <a:noFill/>
          <a:ln w="9525">
            <a:noFill/>
            <a:miter lim="800000"/>
            <a:headEnd/>
            <a:tailEnd/>
          </a:ln>
        </p:spPr>
        <p:txBody>
          <a:bodyPr>
            <a:spAutoFit/>
          </a:bodyPr>
          <a:lstStyle/>
          <a:p>
            <a:pPr>
              <a:spcBef>
                <a:spcPct val="50000"/>
              </a:spcBef>
            </a:pPr>
            <a:r>
              <a:rPr lang="cs-CZ"/>
              <a:t>Technologie, člověk plnící příkazy</a:t>
            </a:r>
          </a:p>
        </p:txBody>
      </p:sp>
      <p:sp>
        <p:nvSpPr>
          <p:cNvPr id="30737" name="TextovéPole 15"/>
          <p:cNvSpPr txBox="1">
            <a:spLocks noChangeArrowheads="1"/>
          </p:cNvSpPr>
          <p:nvPr/>
        </p:nvSpPr>
        <p:spPr bwMode="auto">
          <a:xfrm>
            <a:off x="1403350" y="5589588"/>
            <a:ext cx="6769100" cy="646112"/>
          </a:xfrm>
          <a:prstGeom prst="rect">
            <a:avLst/>
          </a:prstGeom>
          <a:noFill/>
          <a:ln w="9525">
            <a:noFill/>
            <a:miter lim="800000"/>
            <a:headEnd/>
            <a:tailEnd/>
          </a:ln>
        </p:spPr>
        <p:txBody>
          <a:bodyPr>
            <a:spAutoFit/>
          </a:bodyPr>
          <a:lstStyle/>
          <a:p>
            <a:r>
              <a:rPr lang="cs-CZ" dirty="0"/>
              <a:t>I u </a:t>
            </a:r>
            <a:r>
              <a:rPr lang="cs-CZ" dirty="0" smtClean="0"/>
              <a:t>technologických systémů </a:t>
            </a:r>
            <a:r>
              <a:rPr lang="cs-CZ" dirty="0"/>
              <a:t>je výhodné, aby byly komunikace srozumitelná uživatelům, uvidíme možnosti použití</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p>
            <a:fld id="{87CFC8B3-7E09-4FC6-975D-620B87A87F6C}" type="slidenum">
              <a:rPr lang="cs-CZ" smtClean="0"/>
              <a:pPr/>
              <a:t>76</a:t>
            </a:fld>
            <a:endParaRPr lang="cs-CZ" smtClean="0"/>
          </a:p>
        </p:txBody>
      </p:sp>
      <p:sp>
        <p:nvSpPr>
          <p:cNvPr id="31747" name="Nadpis 1"/>
          <p:cNvSpPr>
            <a:spLocks noGrp="1"/>
          </p:cNvSpPr>
          <p:nvPr>
            <p:ph type="title"/>
          </p:nvPr>
        </p:nvSpPr>
        <p:spPr>
          <a:xfrm>
            <a:off x="468313" y="260350"/>
            <a:ext cx="8229600" cy="1143000"/>
          </a:xfrm>
        </p:spPr>
        <p:txBody>
          <a:bodyPr/>
          <a:lstStyle/>
          <a:p>
            <a:r>
              <a:rPr lang="cs-CZ" smtClean="0"/>
              <a:t>Hlavní varianty IS, typ úkolů</a:t>
            </a:r>
          </a:p>
        </p:txBody>
      </p:sp>
      <p:sp>
        <p:nvSpPr>
          <p:cNvPr id="31748" name="Zástupný symbol pro obsah 2"/>
          <p:cNvSpPr>
            <a:spLocks noGrp="1"/>
          </p:cNvSpPr>
          <p:nvPr>
            <p:ph idx="1"/>
          </p:nvPr>
        </p:nvSpPr>
        <p:spPr>
          <a:xfrm>
            <a:off x="0" y="1268413"/>
            <a:ext cx="9144000" cy="4857750"/>
          </a:xfrm>
        </p:spPr>
        <p:txBody>
          <a:bodyPr/>
          <a:lstStyle/>
          <a:p>
            <a:r>
              <a:rPr lang="cs-CZ" sz="2800" smtClean="0"/>
              <a:t>Technologicky orientované systémy (protokoly, avionika, software auta)</a:t>
            </a:r>
          </a:p>
          <a:p>
            <a:pPr lvl="1"/>
            <a:r>
              <a:rPr lang="cs-CZ" sz="2000" smtClean="0"/>
              <a:t>Problém není co, ale spíše jak</a:t>
            </a:r>
          </a:p>
          <a:p>
            <a:pPr lvl="1"/>
            <a:r>
              <a:rPr lang="cs-CZ" sz="2000" smtClean="0"/>
              <a:t>Záhy vím, co je třeba, pak se to (moc) nemění</a:t>
            </a:r>
          </a:p>
          <a:p>
            <a:r>
              <a:rPr lang="cs-CZ" sz="2800" smtClean="0"/>
              <a:t>Human oriented, klíčová varianta SW</a:t>
            </a:r>
          </a:p>
          <a:p>
            <a:pPr lvl="1"/>
            <a:r>
              <a:rPr lang="cs-CZ" sz="2000" smtClean="0"/>
              <a:t>Cíle a potřeby nejsou úplně jasné, u různých zaiteresovaných osob mohou být různé, vliv lidského faktoru postupně roste</a:t>
            </a:r>
          </a:p>
          <a:p>
            <a:pPr lvl="1"/>
            <a:r>
              <a:rPr lang="cs-CZ" sz="2000" smtClean="0"/>
              <a:t>V důsledku měnících se společenských podmínek se mění</a:t>
            </a:r>
          </a:p>
          <a:p>
            <a:pPr lvl="1"/>
            <a:r>
              <a:rPr lang="cs-CZ" sz="2000" smtClean="0"/>
              <a:t>Může existovat snaha o optimalizaci jen pro některé a ke škodě jiných</a:t>
            </a:r>
          </a:p>
          <a:p>
            <a:pPr lvl="2"/>
            <a:r>
              <a:rPr lang="cs-CZ" sz="1600" smtClean="0"/>
              <a:t>Příklad: Ochrana osobních dat versus ochrana života</a:t>
            </a:r>
          </a:p>
          <a:p>
            <a:pPr lvl="1"/>
            <a:r>
              <a:rPr lang="cs-CZ" sz="2400" smtClean="0"/>
              <a:t>Mohou být zdravotní rizika</a:t>
            </a:r>
          </a:p>
          <a:p>
            <a:pPr lvl="2"/>
            <a:r>
              <a:rPr lang="cs-CZ" sz="2000" smtClean="0"/>
              <a:t>fyzická (klouby, poruchy životních funkcí) a psychická poškození (Gamblerství, sociální defekty typu isolace od lidí, závislost na sociálních sítích)</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7799C5D1-924E-4645-8EB9-BC2171A1FBB9}" type="slidenum">
              <a:rPr lang="cs-CZ" smtClean="0"/>
              <a:pPr/>
              <a:t>77</a:t>
            </a:fld>
            <a:endParaRPr lang="cs-CZ" smtClean="0"/>
          </a:p>
        </p:txBody>
      </p:sp>
      <p:sp>
        <p:nvSpPr>
          <p:cNvPr id="32771" name="Rectangle 2"/>
          <p:cNvSpPr>
            <a:spLocks noGrp="1" noChangeArrowheads="1"/>
          </p:cNvSpPr>
          <p:nvPr>
            <p:ph type="title"/>
          </p:nvPr>
        </p:nvSpPr>
        <p:spPr>
          <a:xfrm>
            <a:off x="457200" y="274638"/>
            <a:ext cx="8229600" cy="1714500"/>
          </a:xfrm>
        </p:spPr>
        <p:txBody>
          <a:bodyPr/>
          <a:lstStyle/>
          <a:p>
            <a:r>
              <a:rPr lang="cs-CZ" sz="4000" smtClean="0"/>
              <a:t>Sociální a společenské efekty informatiky jsou stále významnější </a:t>
            </a:r>
          </a:p>
        </p:txBody>
      </p:sp>
      <p:sp>
        <p:nvSpPr>
          <p:cNvPr id="32772" name="Rectangle 3"/>
          <p:cNvSpPr>
            <a:spLocks noGrp="1" noChangeArrowheads="1"/>
          </p:cNvSpPr>
          <p:nvPr>
            <p:ph type="body" idx="1"/>
          </p:nvPr>
        </p:nvSpPr>
        <p:spPr>
          <a:xfrm>
            <a:off x="611188" y="2205038"/>
            <a:ext cx="8229600" cy="3949700"/>
          </a:xfrm>
        </p:spPr>
        <p:txBody>
          <a:bodyPr/>
          <a:lstStyle/>
          <a:p>
            <a:pPr>
              <a:lnSpc>
                <a:spcPct val="90000"/>
              </a:lnSpc>
            </a:pPr>
            <a:r>
              <a:rPr lang="cs-CZ" sz="2800" smtClean="0"/>
              <a:t>Globalizace</a:t>
            </a:r>
          </a:p>
          <a:p>
            <a:pPr lvl="1">
              <a:lnSpc>
                <a:spcPct val="90000"/>
              </a:lnSpc>
            </a:pPr>
            <a:r>
              <a:rPr lang="cs-CZ" sz="2400" smtClean="0"/>
              <a:t>Ekonomické efekty významné</a:t>
            </a:r>
          </a:p>
          <a:p>
            <a:pPr lvl="1">
              <a:lnSpc>
                <a:spcPct val="90000"/>
              </a:lnSpc>
            </a:pPr>
            <a:r>
              <a:rPr lang="cs-CZ" sz="2400" smtClean="0"/>
              <a:t>Zranitelnost světové ekonomiky roste (Fukušima a celosvětová výroba aut ohrožena výpadkem výroby jedné součástky)</a:t>
            </a:r>
          </a:p>
          <a:p>
            <a:pPr lvl="1">
              <a:lnSpc>
                <a:spcPct val="90000"/>
              </a:lnSpc>
            </a:pPr>
            <a:r>
              <a:rPr lang="cs-CZ" sz="2400" smtClean="0"/>
              <a:t>Rostoucí vliv softwarových dinosaurů (velkých dodavatelů SW)</a:t>
            </a:r>
          </a:p>
          <a:p>
            <a:pPr>
              <a:lnSpc>
                <a:spcPct val="90000"/>
              </a:lnSpc>
            </a:pPr>
            <a:r>
              <a:rPr lang="cs-CZ" sz="2800" smtClean="0"/>
              <a:t>Sociální sítě a odcizování lidí</a:t>
            </a:r>
          </a:p>
          <a:p>
            <a:pPr>
              <a:lnSpc>
                <a:spcPct val="90000"/>
              </a:lnSpc>
            </a:pPr>
            <a:r>
              <a:rPr lang="cs-CZ" sz="2800" smtClean="0"/>
              <a:t>Vzdělávání nedrží krok s potřebami</a:t>
            </a:r>
          </a:p>
          <a:p>
            <a:pPr>
              <a:lnSpc>
                <a:spcPct val="90000"/>
              </a:lnSpc>
            </a:pPr>
            <a:r>
              <a:rPr lang="cs-CZ" sz="2800" smtClean="0"/>
              <a:t>Nedomyšlená legislativa, nejen u nás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p>
            <a:fld id="{2E0CF0E3-ECDD-495F-AE19-9F6D34ADEF24}" type="slidenum">
              <a:rPr lang="cs-CZ" smtClean="0"/>
              <a:pPr/>
              <a:t>78</a:t>
            </a:fld>
            <a:endParaRPr lang="cs-CZ" smtClean="0"/>
          </a:p>
        </p:txBody>
      </p:sp>
      <p:sp>
        <p:nvSpPr>
          <p:cNvPr id="34819" name="Nadpis 1"/>
          <p:cNvSpPr>
            <a:spLocks noGrp="1"/>
          </p:cNvSpPr>
          <p:nvPr>
            <p:ph type="title"/>
          </p:nvPr>
        </p:nvSpPr>
        <p:spPr>
          <a:xfrm>
            <a:off x="395288" y="404813"/>
            <a:ext cx="8229600" cy="1152525"/>
          </a:xfrm>
        </p:spPr>
        <p:txBody>
          <a:bodyPr/>
          <a:lstStyle/>
          <a:p>
            <a:pPr marL="342900" indent="-342900"/>
            <a:r>
              <a:rPr lang="cs-CZ" sz="3600" smtClean="0"/>
              <a:t>Sociální dimense informačních systémů</a:t>
            </a:r>
          </a:p>
        </p:txBody>
      </p:sp>
      <p:sp>
        <p:nvSpPr>
          <p:cNvPr id="34820" name="Zástupný symbol pro obsah 2"/>
          <p:cNvSpPr>
            <a:spLocks noGrp="1"/>
          </p:cNvSpPr>
          <p:nvPr>
            <p:ph idx="1"/>
          </p:nvPr>
        </p:nvSpPr>
        <p:spPr>
          <a:xfrm>
            <a:off x="201613" y="1700808"/>
            <a:ext cx="8763000" cy="4607917"/>
          </a:xfrm>
        </p:spPr>
        <p:txBody>
          <a:bodyPr/>
          <a:lstStyle/>
          <a:p>
            <a:r>
              <a:rPr lang="cs-CZ" sz="2400" dirty="0" smtClean="0"/>
              <a:t>Zvláště silná v řadě oblastí</a:t>
            </a:r>
          </a:p>
          <a:p>
            <a:pPr lvl="1"/>
            <a:r>
              <a:rPr lang="cs-CZ" sz="2000" dirty="0" smtClean="0"/>
              <a:t>Především menší a střední podniky, e-</a:t>
            </a:r>
            <a:r>
              <a:rPr lang="cs-CZ" sz="2000" dirty="0" err="1" smtClean="0"/>
              <a:t>health</a:t>
            </a:r>
            <a:r>
              <a:rPr lang="cs-CZ" sz="2000" dirty="0" smtClean="0"/>
              <a:t>, e-</a:t>
            </a:r>
            <a:r>
              <a:rPr lang="cs-CZ" sz="2000" dirty="0" err="1" smtClean="0"/>
              <a:t>government</a:t>
            </a:r>
            <a:endParaRPr lang="cs-CZ" sz="2000" dirty="0" smtClean="0"/>
          </a:p>
          <a:p>
            <a:r>
              <a:rPr lang="cs-CZ" sz="2400" dirty="0" smtClean="0"/>
              <a:t>Silná závislost na znalostním oboru cílech uživatele</a:t>
            </a:r>
          </a:p>
          <a:p>
            <a:r>
              <a:rPr lang="cs-CZ" sz="2400" dirty="0" smtClean="0"/>
              <a:t>Uživatel silně zapojován do vývoje, požaduje on-line změny byznys procesů a byznys partnerů integraci artefaktů podporujících základní byznys činnosti (finance)</a:t>
            </a:r>
          </a:p>
          <a:p>
            <a:r>
              <a:rPr lang="cs-CZ" sz="2400" dirty="0" smtClean="0"/>
              <a:t>Nutnost dynamické spolupráce s IS partnerů uživatele s možností on-line ovlivňování spolupráce uživateli a umožňující řešení nečekaných byznys problémů (výpadky) a obchodních sporů</a:t>
            </a:r>
          </a:p>
          <a:p>
            <a:r>
              <a:rPr lang="cs-CZ" sz="2400" dirty="0" smtClean="0"/>
              <a:t>Potřeba dokumentově a uživatelsky orientované </a:t>
            </a:r>
            <a:r>
              <a:rPr lang="cs-CZ" sz="2400" dirty="0" err="1" smtClean="0"/>
              <a:t>dekmpozice</a:t>
            </a:r>
            <a:endParaRPr lang="cs-CZ" sz="2400" dirty="0" smtClean="0"/>
          </a:p>
          <a:p>
            <a:endParaRPr lang="cs-CZ" sz="24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474609CB-664C-49A2-85C4-F0ADA5B5AB56}" type="slidenum">
              <a:rPr lang="cs-CZ" smtClean="0"/>
              <a:pPr/>
              <a:t>79</a:t>
            </a:fld>
            <a:endParaRPr lang="cs-CZ" smtClean="0"/>
          </a:p>
        </p:txBody>
      </p:sp>
      <p:sp>
        <p:nvSpPr>
          <p:cNvPr id="35843" name="Nadpis 1"/>
          <p:cNvSpPr>
            <a:spLocks noGrp="1"/>
          </p:cNvSpPr>
          <p:nvPr>
            <p:ph type="title"/>
          </p:nvPr>
        </p:nvSpPr>
        <p:spPr>
          <a:xfrm>
            <a:off x="457200" y="274638"/>
            <a:ext cx="8229600" cy="993775"/>
          </a:xfrm>
        </p:spPr>
        <p:txBody>
          <a:bodyPr/>
          <a:lstStyle/>
          <a:p>
            <a:pPr marL="342900" indent="-342900"/>
            <a:r>
              <a:rPr lang="cs-CZ" sz="3600" smtClean="0"/>
              <a:t>Technická dimenze</a:t>
            </a:r>
          </a:p>
        </p:txBody>
      </p:sp>
      <p:sp>
        <p:nvSpPr>
          <p:cNvPr id="35844" name="Zástupný symbol pro obsah 2"/>
          <p:cNvSpPr>
            <a:spLocks noGrp="1"/>
          </p:cNvSpPr>
          <p:nvPr>
            <p:ph idx="1"/>
          </p:nvPr>
        </p:nvSpPr>
        <p:spPr>
          <a:xfrm>
            <a:off x="468313" y="1125538"/>
            <a:ext cx="8229600" cy="5183187"/>
          </a:xfrm>
        </p:spPr>
        <p:txBody>
          <a:bodyPr/>
          <a:lstStyle/>
          <a:p>
            <a:r>
              <a:rPr lang="cs-CZ" sz="2400" smtClean="0"/>
              <a:t>Kvalita služeb (service level agreement), podrobnosti jsou věcí techniků </a:t>
            </a:r>
          </a:p>
          <a:p>
            <a:pPr lvl="1"/>
            <a:r>
              <a:rPr lang="cs-CZ" sz="2000" smtClean="0"/>
              <a:t>Dostupnost služeb včetně doby odezvy</a:t>
            </a:r>
          </a:p>
          <a:p>
            <a:pPr lvl="1"/>
            <a:r>
              <a:rPr lang="cs-CZ" sz="2000" smtClean="0"/>
              <a:t>Spolehlivost a reakce na nečekané události </a:t>
            </a:r>
          </a:p>
          <a:p>
            <a:pPr lvl="1"/>
            <a:r>
              <a:rPr lang="cs-CZ" sz="2000" smtClean="0"/>
              <a:t>Zabezpečení </a:t>
            </a:r>
          </a:p>
          <a:p>
            <a:pPr lvl="1"/>
            <a:r>
              <a:rPr lang="cs-CZ" sz="2000" smtClean="0"/>
              <a:t>Bezpečnost</a:t>
            </a:r>
          </a:p>
          <a:p>
            <a:pPr lvl="1"/>
            <a:r>
              <a:rPr lang="cs-CZ" sz="2000" smtClean="0"/>
              <a:t>Kapacity a metody ouourcingu, cloudy,</a:t>
            </a:r>
          </a:p>
          <a:p>
            <a:pPr lvl="2"/>
            <a:r>
              <a:rPr lang="cs-CZ" sz="1600" smtClean="0"/>
              <a:t>Je to věcí ajťáků </a:t>
            </a:r>
          </a:p>
          <a:p>
            <a:pPr lvl="1"/>
            <a:r>
              <a:rPr lang="cs-CZ" sz="2000" smtClean="0"/>
              <a:t>Modifikovatelnost</a:t>
            </a:r>
          </a:p>
          <a:p>
            <a:pPr lvl="1"/>
            <a:r>
              <a:rPr lang="cs-CZ" sz="2000" smtClean="0"/>
              <a:t>Otevřenost</a:t>
            </a:r>
          </a:p>
          <a:p>
            <a:pPr lvl="1"/>
            <a:r>
              <a:rPr lang="cs-CZ" sz="2000" smtClean="0"/>
              <a:t>Nové technologie, potřeba globálního přístupu, SW architektury</a:t>
            </a:r>
          </a:p>
          <a:p>
            <a:r>
              <a:rPr lang="cs-CZ" sz="2400" smtClean="0"/>
              <a:t>Každých deset let nové paradigma pro IS</a:t>
            </a:r>
          </a:p>
          <a:p>
            <a:pPr lvl="2"/>
            <a:r>
              <a:rPr lang="cs-CZ" sz="1600" smtClean="0"/>
              <a:t>Objekty, Komponenty, SOA, otevřené systémy, webové služby, cloudy</a:t>
            </a:r>
          </a:p>
          <a:p>
            <a:pPr lvl="2"/>
            <a:r>
              <a:rPr lang="cs-CZ" sz="1600" smtClean="0"/>
              <a:t>Dnes Cloud, EDA, SOA a web, dokumentové orientovaná komunikace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a:t>
            </a:r>
            <a:r>
              <a:rPr lang="cs-CZ" dirty="0" err="1" smtClean="0"/>
              <a:t>ůsledek</a:t>
            </a:r>
            <a:endParaRPr lang="cs-CZ" dirty="0"/>
          </a:p>
        </p:txBody>
      </p:sp>
      <p:sp>
        <p:nvSpPr>
          <p:cNvPr id="3" name="Zástupný symbol pro obsah 2"/>
          <p:cNvSpPr>
            <a:spLocks noGrp="1"/>
          </p:cNvSpPr>
          <p:nvPr>
            <p:ph idx="1"/>
          </p:nvPr>
        </p:nvSpPr>
        <p:spPr/>
        <p:txBody>
          <a:bodyPr/>
          <a:lstStyle/>
          <a:p>
            <a:r>
              <a:rPr lang="cs-CZ" dirty="0" smtClean="0"/>
              <a:t>Dobu řešení nelze libovolně zkracovat  i při dostatečných zdrojích</a:t>
            </a:r>
          </a:p>
          <a:p>
            <a:r>
              <a:rPr lang="cs-CZ" dirty="0" smtClean="0"/>
              <a:t>Zdroje a doba řešení, jsou vždy omezené</a:t>
            </a:r>
          </a:p>
          <a:p>
            <a:pPr>
              <a:buNone/>
            </a:pPr>
            <a:r>
              <a:rPr lang="cs-CZ" dirty="0" err="1" smtClean="0"/>
              <a:t>Ťok</a:t>
            </a:r>
            <a:r>
              <a:rPr lang="cs-CZ" dirty="0" smtClean="0"/>
              <a:t> má asi pravdu. Pokud je nutné přepsat velký systém, bude to prakticky jistě trvat dlouho</a:t>
            </a:r>
          </a:p>
          <a:p>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8</a:t>
            </a:fld>
            <a:endParaRPr lang="cs-CZ"/>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p>
            <a:fld id="{C43DE6D0-93C7-4ED8-8098-ADF5F2D301B8}" type="slidenum">
              <a:rPr lang="cs-CZ" smtClean="0"/>
              <a:pPr/>
              <a:t>80</a:t>
            </a:fld>
            <a:endParaRPr lang="cs-CZ" smtClean="0"/>
          </a:p>
        </p:txBody>
      </p:sp>
      <p:sp>
        <p:nvSpPr>
          <p:cNvPr id="36867" name="Nadpis 1"/>
          <p:cNvSpPr>
            <a:spLocks noGrp="1"/>
          </p:cNvSpPr>
          <p:nvPr>
            <p:ph type="title"/>
          </p:nvPr>
        </p:nvSpPr>
        <p:spPr/>
        <p:txBody>
          <a:bodyPr/>
          <a:lstStyle/>
          <a:p>
            <a:r>
              <a:rPr lang="cs-CZ" smtClean="0"/>
              <a:t>Zvláštnosti IT, hlavně IS</a:t>
            </a:r>
          </a:p>
        </p:txBody>
      </p:sp>
      <p:sp>
        <p:nvSpPr>
          <p:cNvPr id="36868" name="Zástupný symbol pro obsah 2"/>
          <p:cNvSpPr>
            <a:spLocks noGrp="1"/>
          </p:cNvSpPr>
          <p:nvPr>
            <p:ph idx="1"/>
          </p:nvPr>
        </p:nvSpPr>
        <p:spPr>
          <a:xfrm>
            <a:off x="323850" y="1196975"/>
            <a:ext cx="8569325" cy="5111750"/>
          </a:xfrm>
        </p:spPr>
        <p:txBody>
          <a:bodyPr/>
          <a:lstStyle/>
          <a:p>
            <a:r>
              <a:rPr lang="cs-CZ" sz="2400" dirty="0" smtClean="0"/>
              <a:t>Prudký vývoj</a:t>
            </a:r>
          </a:p>
          <a:p>
            <a:pPr lvl="1"/>
            <a:r>
              <a:rPr lang="cs-CZ" sz="2000" dirty="0" smtClean="0"/>
              <a:t>Za pět let pokrývají současné znalosti jen 50 </a:t>
            </a:r>
            <a:r>
              <a:rPr lang="cs-CZ" sz="2000" dirty="0" err="1" smtClean="0"/>
              <a:t>proc</a:t>
            </a:r>
            <a:r>
              <a:rPr lang="en-US" sz="2000" dirty="0" smtClean="0"/>
              <a:t>e</a:t>
            </a:r>
            <a:r>
              <a:rPr lang="cs-CZ" sz="2000" dirty="0" err="1" smtClean="0"/>
              <a:t>nt</a:t>
            </a:r>
            <a:r>
              <a:rPr lang="cs-CZ" sz="2000" dirty="0" smtClean="0"/>
              <a:t> potřebných znalostí </a:t>
            </a:r>
          </a:p>
          <a:p>
            <a:pPr lvl="2"/>
            <a:r>
              <a:rPr lang="cs-CZ" sz="1600" dirty="0" smtClean="0"/>
              <a:t>Naučit se získávat nové znalosti</a:t>
            </a:r>
          </a:p>
          <a:p>
            <a:pPr lvl="1"/>
            <a:r>
              <a:rPr lang="cs-CZ" sz="2000" dirty="0" err="1" smtClean="0"/>
              <a:t>Moorův</a:t>
            </a:r>
            <a:r>
              <a:rPr lang="cs-CZ" sz="2000" dirty="0" smtClean="0"/>
              <a:t> zákon (vzhledem k paralelizaci vlastně stále platí)</a:t>
            </a:r>
          </a:p>
          <a:p>
            <a:pPr lvl="2"/>
            <a:r>
              <a:rPr lang="cs-CZ" sz="1600" dirty="0" smtClean="0"/>
              <a:t>Zdesateronásobení výkonu (běžné sítě) procesorů za pět let</a:t>
            </a:r>
          </a:p>
          <a:p>
            <a:pPr lvl="2"/>
            <a:r>
              <a:rPr lang="cs-CZ" sz="1600" dirty="0" smtClean="0"/>
              <a:t>Za 50 let 10</a:t>
            </a:r>
            <a:r>
              <a:rPr lang="en-US" sz="1600" dirty="0" smtClean="0"/>
              <a:t>^10</a:t>
            </a:r>
            <a:r>
              <a:rPr lang="cs-CZ" sz="1600" dirty="0" smtClean="0"/>
              <a:t> zvýšení kapacit</a:t>
            </a:r>
            <a:r>
              <a:rPr lang="en-US" sz="1600" dirty="0" smtClean="0"/>
              <a:t>,  m</a:t>
            </a:r>
            <a:r>
              <a:rPr lang="cs-CZ" sz="1600" dirty="0" smtClean="0"/>
              <a:t>í</a:t>
            </a:r>
            <a:r>
              <a:rPr lang="en-US" sz="1600" dirty="0" err="1" smtClean="0"/>
              <a:t>sto</a:t>
            </a:r>
            <a:r>
              <a:rPr lang="en-US" sz="1600" dirty="0" smtClean="0"/>
              <a:t> 3</a:t>
            </a:r>
            <a:r>
              <a:rPr lang="cs-CZ" sz="1600" dirty="0" smtClean="0"/>
              <a:t>2</a:t>
            </a:r>
            <a:r>
              <a:rPr lang="en-US" sz="1600" dirty="0" smtClean="0"/>
              <a:t>0 let </a:t>
            </a:r>
            <a:r>
              <a:rPr lang="en-US" sz="1600" dirty="0" err="1" smtClean="0"/>
              <a:t>jedna</a:t>
            </a:r>
            <a:r>
              <a:rPr lang="en-US" sz="1600" dirty="0" smtClean="0"/>
              <a:t> </a:t>
            </a:r>
            <a:r>
              <a:rPr lang="en-US" sz="1600" dirty="0" err="1" smtClean="0"/>
              <a:t>sekunda</a:t>
            </a:r>
            <a:endParaRPr lang="en-US" sz="1600" dirty="0" smtClean="0"/>
          </a:p>
          <a:p>
            <a:pPr lvl="1"/>
            <a:r>
              <a:rPr lang="en-US" sz="2000" dirty="0" smtClean="0"/>
              <a:t>Nov</a:t>
            </a:r>
            <a:r>
              <a:rPr lang="cs-CZ" sz="2000" dirty="0" smtClean="0"/>
              <a:t>é možnosti a nové požadavky</a:t>
            </a:r>
          </a:p>
          <a:p>
            <a:pPr lvl="2"/>
            <a:r>
              <a:rPr lang="cs-CZ" sz="1600" dirty="0" smtClean="0"/>
              <a:t>Zábava, sociální sítě</a:t>
            </a:r>
          </a:p>
          <a:p>
            <a:pPr lvl="2"/>
            <a:r>
              <a:rPr lang="cs-CZ" sz="1600" dirty="0" smtClean="0"/>
              <a:t>Správa, vedení podniků, přístup k </a:t>
            </a:r>
            <a:r>
              <a:rPr lang="cs-CZ" sz="1600" dirty="0" err="1" smtClean="0"/>
              <a:t>informcím</a:t>
            </a:r>
            <a:endParaRPr lang="cs-CZ" sz="1600" dirty="0" smtClean="0"/>
          </a:p>
          <a:p>
            <a:pPr lvl="2"/>
            <a:r>
              <a:rPr lang="cs-CZ" sz="1600" dirty="0" smtClean="0"/>
              <a:t>Ochrana i hrozby </a:t>
            </a:r>
          </a:p>
          <a:p>
            <a:pPr lvl="1"/>
            <a:r>
              <a:rPr lang="cs-CZ" sz="2000" dirty="0" smtClean="0"/>
              <a:t>Každých deset let nové paradigma </a:t>
            </a:r>
          </a:p>
          <a:p>
            <a:pPr lvl="2"/>
            <a:r>
              <a:rPr lang="cs-CZ" sz="1600" dirty="0" smtClean="0"/>
              <a:t>, DFD, Objekty, Komponenty, SOA, otevřené systémy, REA</a:t>
            </a:r>
          </a:p>
          <a:p>
            <a:r>
              <a:rPr lang="cs-CZ" sz="2400" dirty="0" smtClean="0"/>
              <a:t>Manažerské aspekty jsou stabilní, manažeři hlavní hrozba</a:t>
            </a:r>
          </a:p>
          <a:p>
            <a:pPr lvl="1"/>
            <a:r>
              <a:rPr lang="cs-CZ" sz="2000" dirty="0" smtClean="0"/>
              <a:t>Procento krachujících projektů se dlouhodobě drží kolem 25%</a:t>
            </a:r>
          </a:p>
          <a:p>
            <a:pPr lvl="1"/>
            <a:endParaRPr lang="cs-CZ" sz="20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p>
            <a:fld id="{8064B543-3042-4469-80EE-9A1A8BD96AA7}" type="slidenum">
              <a:rPr lang="cs-CZ" smtClean="0"/>
              <a:pPr/>
              <a:t>81</a:t>
            </a:fld>
            <a:endParaRPr lang="cs-CZ" smtClean="0"/>
          </a:p>
        </p:txBody>
      </p:sp>
      <p:sp>
        <p:nvSpPr>
          <p:cNvPr id="37891" name="Nadpis 1"/>
          <p:cNvSpPr>
            <a:spLocks noGrp="1"/>
          </p:cNvSpPr>
          <p:nvPr>
            <p:ph type="title" idx="4294967295"/>
          </p:nvPr>
        </p:nvSpPr>
        <p:spPr/>
        <p:txBody>
          <a:bodyPr/>
          <a:lstStyle/>
          <a:p>
            <a:r>
              <a:rPr lang="cs-CZ" smtClean="0"/>
              <a:t>Průběh v čase</a:t>
            </a:r>
          </a:p>
        </p:txBody>
      </p:sp>
      <p:sp>
        <p:nvSpPr>
          <p:cNvPr id="37892" name="TextovéPole 6"/>
          <p:cNvSpPr txBox="1">
            <a:spLocks noChangeArrowheads="1"/>
          </p:cNvSpPr>
          <p:nvPr/>
        </p:nvSpPr>
        <p:spPr bwMode="auto">
          <a:xfrm>
            <a:off x="179388" y="1700213"/>
            <a:ext cx="8424862" cy="3970318"/>
          </a:xfrm>
          <a:prstGeom prst="rect">
            <a:avLst/>
          </a:prstGeom>
          <a:noFill/>
          <a:ln w="9525">
            <a:noFill/>
            <a:miter lim="800000"/>
            <a:headEnd/>
            <a:tailEnd/>
          </a:ln>
        </p:spPr>
        <p:txBody>
          <a:bodyPr wrap="square">
            <a:spAutoFit/>
          </a:bodyPr>
          <a:lstStyle/>
          <a:p>
            <a:r>
              <a:rPr lang="cs-CZ" dirty="0"/>
              <a:t> </a:t>
            </a:r>
          </a:p>
          <a:p>
            <a:r>
              <a:rPr lang="cs-CZ" dirty="0" err="1"/>
              <a:t>Standish</a:t>
            </a:r>
            <a:r>
              <a:rPr lang="cs-CZ" dirty="0"/>
              <a:t> </a:t>
            </a:r>
            <a:r>
              <a:rPr lang="cs-CZ" dirty="0" err="1"/>
              <a:t>Findings</a:t>
            </a:r>
            <a:r>
              <a:rPr lang="cs-CZ" dirty="0"/>
              <a:t> By </a:t>
            </a:r>
            <a:r>
              <a:rPr lang="cs-CZ" dirty="0" err="1"/>
              <a:t>Year</a:t>
            </a:r>
            <a:r>
              <a:rPr lang="cs-CZ" dirty="0"/>
              <a:t> 				</a:t>
            </a:r>
          </a:p>
          <a:p>
            <a:r>
              <a:rPr lang="cs-CZ" dirty="0"/>
              <a:t>								</a:t>
            </a:r>
          </a:p>
          <a:p>
            <a:r>
              <a:rPr lang="cs-CZ" dirty="0"/>
              <a:t>		1994 	1996 	1998 	2000 	2002 	2004 	2009	</a:t>
            </a:r>
          </a:p>
          <a:p>
            <a:r>
              <a:rPr lang="cs-CZ" dirty="0"/>
              <a:t>								</a:t>
            </a:r>
          </a:p>
          <a:p>
            <a:r>
              <a:rPr lang="cs-CZ" dirty="0" err="1"/>
              <a:t>Succeeded</a:t>
            </a:r>
            <a:r>
              <a:rPr lang="cs-CZ" dirty="0"/>
              <a:t> 	16% 	27% 	26% 	28% 	34% 	29% 	32% 	</a:t>
            </a:r>
          </a:p>
          <a:p>
            <a:r>
              <a:rPr lang="cs-CZ" dirty="0"/>
              <a:t>								</a:t>
            </a:r>
          </a:p>
          <a:p>
            <a:r>
              <a:rPr lang="cs-CZ" dirty="0" err="1"/>
              <a:t>Failed</a:t>
            </a:r>
            <a:r>
              <a:rPr lang="cs-CZ" dirty="0"/>
              <a:t> 		31% 	40% 	28% 	23% 	15% 	18% 	24% 	</a:t>
            </a:r>
          </a:p>
          <a:p>
            <a:r>
              <a:rPr lang="cs-CZ" dirty="0"/>
              <a:t>								</a:t>
            </a:r>
          </a:p>
          <a:p>
            <a:r>
              <a:rPr lang="cs-CZ" dirty="0" err="1"/>
              <a:t>Challenged</a:t>
            </a:r>
            <a:r>
              <a:rPr lang="cs-CZ" dirty="0"/>
              <a:t> 	53% 	33% 	46% 	49% 	51% 	53% 	44% </a:t>
            </a:r>
            <a:endParaRPr lang="cs-CZ" dirty="0" smtClean="0"/>
          </a:p>
          <a:p>
            <a:endParaRPr lang="cs-CZ" dirty="0" smtClean="0"/>
          </a:p>
          <a:p>
            <a:r>
              <a:rPr lang="cs-CZ" dirty="0" smtClean="0"/>
              <a:t>V roce 2012 se zvýšilo procento úspěšných projektů, Je problém,  v posunu definice projektu v souvislosti se změnami paradigmat IT.   </a:t>
            </a:r>
            <a:r>
              <a:rPr lang="cs-CZ" dirty="0"/>
              <a:t>	</a:t>
            </a:r>
          </a:p>
          <a:p>
            <a:endParaRPr lang="cs-CZ"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p>
            <a:fld id="{BB1F0A80-6EFB-4ECB-9B70-A3CA2F22C4AC}" type="slidenum">
              <a:rPr lang="cs-CZ" smtClean="0"/>
              <a:pPr/>
              <a:t>82</a:t>
            </a:fld>
            <a:endParaRPr lang="cs-CZ" smtClean="0"/>
          </a:p>
        </p:txBody>
      </p:sp>
      <p:sp>
        <p:nvSpPr>
          <p:cNvPr id="38916" name="Zástupný symbol pro text 3"/>
          <p:cNvSpPr>
            <a:spLocks noGrp="1"/>
          </p:cNvSpPr>
          <p:nvPr>
            <p:ph type="body" sz="half" idx="4294967295"/>
          </p:nvPr>
        </p:nvSpPr>
        <p:spPr>
          <a:xfrm>
            <a:off x="1792288" y="5367338"/>
            <a:ext cx="5486400" cy="804862"/>
          </a:xfrm>
        </p:spPr>
        <p:txBody>
          <a:bodyPr/>
          <a:lstStyle/>
          <a:p>
            <a:pPr marL="0" indent="0">
              <a:lnSpc>
                <a:spcPct val="80000"/>
              </a:lnSpc>
              <a:buFontTx/>
              <a:buNone/>
            </a:pPr>
            <a:r>
              <a:rPr lang="cs-CZ" sz="2800" dirty="0" smtClean="0"/>
              <a:t>Stav v roce 2012, </a:t>
            </a:r>
            <a:r>
              <a:rPr lang="cs-CZ" sz="2800" dirty="0" err="1" smtClean="0"/>
              <a:t>Standish</a:t>
            </a:r>
            <a:r>
              <a:rPr lang="cs-CZ" sz="2800" dirty="0" smtClean="0"/>
              <a:t> </a:t>
            </a:r>
            <a:r>
              <a:rPr lang="cs-CZ" sz="2800" dirty="0" err="1" smtClean="0"/>
              <a:t>Group</a:t>
            </a:r>
            <a:r>
              <a:rPr lang="cs-CZ" sz="2800" dirty="0" smtClean="0"/>
              <a:t> Chaos Report </a:t>
            </a:r>
          </a:p>
        </p:txBody>
      </p:sp>
      <p:graphicFrame>
        <p:nvGraphicFramePr>
          <p:cNvPr id="35873" name="Group 33"/>
          <p:cNvGraphicFramePr>
            <a:graphicFrameLocks noGrp="1"/>
          </p:cNvGraphicFramePr>
          <p:nvPr/>
        </p:nvGraphicFramePr>
        <p:xfrm>
          <a:off x="1331913" y="2492375"/>
          <a:ext cx="5472112" cy="1554480"/>
        </p:xfrm>
        <a:graphic>
          <a:graphicData uri="http://schemas.openxmlformats.org/drawingml/2006/table">
            <a:tbl>
              <a:tblPr/>
              <a:tblGrid>
                <a:gridCol w="3744912"/>
                <a:gridCol w="1727200"/>
              </a:tblGrid>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Úspěšných projektů</a:t>
                      </a:r>
                      <a:endParaRPr kumimoji="0" lang="cs-CZ" sz="3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39%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 nedostatky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Krachující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A83057C8-5A9C-4B00-98BB-C3F067CB852C}" type="slidenum">
              <a:rPr lang="cs-CZ" smtClean="0"/>
              <a:pPr/>
              <a:t>83</a:t>
            </a:fld>
            <a:endParaRPr lang="cs-CZ" smtClean="0"/>
          </a:p>
        </p:txBody>
      </p:sp>
      <p:sp>
        <p:nvSpPr>
          <p:cNvPr id="39939" name="Nadpis 1"/>
          <p:cNvSpPr>
            <a:spLocks noGrp="1"/>
          </p:cNvSpPr>
          <p:nvPr>
            <p:ph type="title"/>
          </p:nvPr>
        </p:nvSpPr>
        <p:spPr>
          <a:xfrm>
            <a:off x="457200" y="274638"/>
            <a:ext cx="8229600" cy="1858962"/>
          </a:xfrm>
        </p:spPr>
        <p:txBody>
          <a:bodyPr/>
          <a:lstStyle/>
          <a:p>
            <a:r>
              <a:rPr lang="cs-CZ" sz="4800" smtClean="0"/>
              <a:t>Co způsobuje největší problémy</a:t>
            </a:r>
          </a:p>
        </p:txBody>
      </p:sp>
      <p:sp>
        <p:nvSpPr>
          <p:cNvPr id="39940" name="Zástupný symbol pro obsah 2"/>
          <p:cNvSpPr>
            <a:spLocks noGrp="1"/>
          </p:cNvSpPr>
          <p:nvPr>
            <p:ph idx="1"/>
          </p:nvPr>
        </p:nvSpPr>
        <p:spPr>
          <a:xfrm>
            <a:off x="457200" y="2276872"/>
            <a:ext cx="8229600" cy="3849291"/>
          </a:xfrm>
        </p:spPr>
        <p:txBody>
          <a:bodyPr/>
          <a:lstStyle/>
          <a:p>
            <a:pPr algn="ctr">
              <a:buFontTx/>
              <a:buNone/>
            </a:pPr>
            <a:r>
              <a:rPr lang="cs-CZ" dirty="0" err="1" smtClean="0"/>
              <a:t>Antivzory</a:t>
            </a:r>
            <a:r>
              <a:rPr lang="cs-CZ" dirty="0" smtClean="0"/>
              <a:t> jako podceňování </a:t>
            </a:r>
            <a:r>
              <a:rPr lang="cs-CZ" dirty="0" err="1" smtClean="0"/>
              <a:t>realizovatelnosi</a:t>
            </a:r>
            <a:r>
              <a:rPr lang="cs-CZ" dirty="0" smtClean="0"/>
              <a:t> (vše hned, vše </a:t>
            </a:r>
            <a:r>
              <a:rPr lang="cs-CZ" dirty="0" err="1" smtClean="0"/>
              <a:t>so</a:t>
            </a:r>
            <a:r>
              <a:rPr lang="cs-CZ" dirty="0" smtClean="0"/>
              <a:t> mne napadne realizovat, cena, …)</a:t>
            </a:r>
          </a:p>
          <a:p>
            <a:pPr algn="ctr">
              <a:buFontTx/>
              <a:buNone/>
            </a:pPr>
            <a:r>
              <a:rPr lang="cs-CZ" dirty="0" smtClean="0"/>
              <a:t>Zdánlivé hlouposti (blbosti), dokonce i skutečné triviality</a:t>
            </a:r>
          </a:p>
          <a:p>
            <a:pPr algn="ctr">
              <a:buFontTx/>
              <a:buNone/>
            </a:pPr>
            <a:r>
              <a:rPr lang="cs-CZ" dirty="0" smtClean="0"/>
              <a:t>Skryté předpoklady, absence správných otázek</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p>
            <a:fld id="{B457171D-E1E1-49DD-B14D-20B821CC5FBF}" type="slidenum">
              <a:rPr lang="cs-CZ" smtClean="0"/>
              <a:pPr/>
              <a:t>84</a:t>
            </a:fld>
            <a:endParaRPr lang="cs-CZ" smtClean="0"/>
          </a:p>
        </p:txBody>
      </p:sp>
      <p:sp>
        <p:nvSpPr>
          <p:cNvPr id="43011" name="Rectangle 2"/>
          <p:cNvSpPr>
            <a:spLocks noGrp="1" noChangeArrowheads="1"/>
          </p:cNvSpPr>
          <p:nvPr>
            <p:ph type="title" idx="4294967295"/>
          </p:nvPr>
        </p:nvSpPr>
        <p:spPr>
          <a:xfrm>
            <a:off x="457200" y="274638"/>
            <a:ext cx="8229600" cy="1714500"/>
          </a:xfrm>
        </p:spPr>
        <p:txBody>
          <a:bodyPr/>
          <a:lstStyle/>
          <a:p>
            <a:pPr eaLnBrk="1" hangingPunct="1"/>
            <a:r>
              <a:rPr lang="cs-CZ" sz="4000" dirty="0" smtClean="0"/>
              <a:t>Problémy s IS</a:t>
            </a:r>
          </a:p>
        </p:txBody>
      </p:sp>
      <p:sp>
        <p:nvSpPr>
          <p:cNvPr id="43012" name="Rectangle 3"/>
          <p:cNvSpPr>
            <a:spLocks noGrp="1" noChangeArrowheads="1"/>
          </p:cNvSpPr>
          <p:nvPr>
            <p:ph type="body" idx="4294967295"/>
          </p:nvPr>
        </p:nvSpPr>
        <p:spPr>
          <a:xfrm>
            <a:off x="457200" y="2205038"/>
            <a:ext cx="8229600" cy="3921125"/>
          </a:xfrm>
        </p:spPr>
        <p:txBody>
          <a:bodyPr/>
          <a:lstStyle/>
          <a:p>
            <a:pPr eaLnBrk="1" hangingPunct="1"/>
            <a:r>
              <a:rPr lang="cs-CZ" sz="2800" dirty="0" smtClean="0"/>
              <a:t>Mnohé efekty IT se těžko měří a není k dispozici dostatečně kvalitní a uznávaná metodika hodnocení kvality, kriteria kvality se nedostatečně specifikují </a:t>
            </a:r>
          </a:p>
          <a:p>
            <a:pPr lvl="1" eaLnBrk="1" hangingPunct="1"/>
            <a:r>
              <a:rPr lang="cs-CZ" sz="2400" dirty="0" smtClean="0"/>
              <a:t>To umožňuje zakázky zdražovat  </a:t>
            </a:r>
          </a:p>
          <a:p>
            <a:pPr lvl="2" eaLnBrk="1" hangingPunct="1"/>
            <a:r>
              <a:rPr lang="cs-CZ" sz="2000" dirty="0" smtClean="0"/>
              <a:t>Přímo, vyhnat cenu za málo</a:t>
            </a:r>
          </a:p>
          <a:p>
            <a:pPr lvl="2" eaLnBrk="1" hangingPunct="1"/>
            <a:r>
              <a:rPr lang="cs-CZ" sz="2000" dirty="0" smtClean="0"/>
              <a:t>Nepřímo. Zakázku nafukovat</a:t>
            </a:r>
          </a:p>
          <a:p>
            <a:pPr eaLnBrk="1" hangingPunct="1"/>
            <a:r>
              <a:rPr lang="cs-CZ" sz="2800" dirty="0" smtClean="0"/>
              <a:t>Informatika se de facto nechápe jako inženýrský obor, viz výše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EC04B908-5363-4978-A087-1B94C26AF09F}" type="slidenum">
              <a:rPr lang="cs-CZ" smtClean="0"/>
              <a:pPr/>
              <a:t>85</a:t>
            </a:fld>
            <a:endParaRPr lang="cs-CZ" smtClean="0"/>
          </a:p>
        </p:txBody>
      </p:sp>
      <p:sp>
        <p:nvSpPr>
          <p:cNvPr id="40963" name="Rectangle 2"/>
          <p:cNvSpPr>
            <a:spLocks noGrp="1" noChangeArrowheads="1"/>
          </p:cNvSpPr>
          <p:nvPr>
            <p:ph type="title"/>
          </p:nvPr>
        </p:nvSpPr>
        <p:spPr>
          <a:xfrm>
            <a:off x="457200" y="274638"/>
            <a:ext cx="8229600" cy="1714500"/>
          </a:xfrm>
        </p:spPr>
        <p:txBody>
          <a:bodyPr/>
          <a:lstStyle/>
          <a:p>
            <a:pPr eaLnBrk="1" hangingPunct="1"/>
            <a:r>
              <a:rPr lang="cs-CZ" sz="4000" dirty="0" smtClean="0"/>
              <a:t>Nejfatálnější důsledky mívá opomenutí samozřejmosti</a:t>
            </a:r>
          </a:p>
        </p:txBody>
      </p:sp>
      <p:sp>
        <p:nvSpPr>
          <p:cNvPr id="40964" name="Rectangle 3"/>
          <p:cNvSpPr>
            <a:spLocks noGrp="1" noChangeArrowheads="1"/>
          </p:cNvSpPr>
          <p:nvPr>
            <p:ph type="body" idx="1"/>
          </p:nvPr>
        </p:nvSpPr>
        <p:spPr>
          <a:xfrm>
            <a:off x="457200" y="2205038"/>
            <a:ext cx="8229600" cy="3921125"/>
          </a:xfrm>
        </p:spPr>
        <p:txBody>
          <a:bodyPr/>
          <a:lstStyle/>
          <a:p>
            <a:pPr eaLnBrk="1" hangingPunct="1">
              <a:lnSpc>
                <a:spcPct val="80000"/>
              </a:lnSpc>
            </a:pPr>
            <a:r>
              <a:rPr lang="cs-CZ" sz="2400" smtClean="0"/>
              <a:t>Etapy vývoje: vize, specifikace požadavků, návrh, kódování, testování, předání, údržba.</a:t>
            </a:r>
          </a:p>
          <a:p>
            <a:pPr lvl="1" eaLnBrk="1" hangingPunct="1">
              <a:lnSpc>
                <a:spcPct val="80000"/>
              </a:lnSpc>
            </a:pPr>
            <a:r>
              <a:rPr lang="cs-CZ" sz="2000" smtClean="0"/>
              <a:t>Přes 85% nákladů na opravy chyb jde na pochybení v etapách vizí a specifikací požadavků, ne na profesní pochybení programátorů</a:t>
            </a:r>
          </a:p>
          <a:p>
            <a:pPr lvl="1" eaLnBrk="1" hangingPunct="1">
              <a:lnSpc>
                <a:spcPct val="80000"/>
              </a:lnSpc>
            </a:pPr>
            <a:r>
              <a:rPr lang="cs-CZ" sz="2000" smtClean="0"/>
              <a:t>Analýza příčin chyb ukazuje, že kritické jsou různé apriorní představy, neuvěřitelné logické chyby, opomíjení souvislostí atd. na straně uživatelů a problém blokovaných znalostí, tunely</a:t>
            </a:r>
          </a:p>
          <a:p>
            <a:pPr lvl="2" eaLnBrk="1" hangingPunct="1">
              <a:lnSpc>
                <a:spcPct val="80000"/>
              </a:lnSpc>
            </a:pPr>
            <a:r>
              <a:rPr lang="cs-CZ" sz="1800" smtClean="0"/>
              <a:t>Je to si jeden z důvodů používání krabicových a customizovatelných (např. od SAP) řešení, pořizujeme si ale konfekci, odstraňujeme konkurenční nevýhodu, nezískáváme konkurenční výhodu</a:t>
            </a:r>
          </a:p>
          <a:p>
            <a:pPr eaLnBrk="1" hangingPunct="1">
              <a:lnSpc>
                <a:spcPct val="80000"/>
              </a:lnSpc>
            </a:pPr>
            <a:r>
              <a:rPr lang="cs-CZ" sz="2400" smtClean="0"/>
              <a:t>Zkušenosti tohoto druhu se těžko předávají, pro plné pochopení a hlavně akceptování se musí zažít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p>
            <a:fld id="{A745C825-2F01-4E6F-81D4-50285E7558C3}" type="slidenum">
              <a:rPr lang="cs-CZ" smtClean="0"/>
              <a:pPr/>
              <a:t>86</a:t>
            </a:fld>
            <a:endParaRPr lang="cs-CZ" smtClean="0"/>
          </a:p>
        </p:txBody>
      </p:sp>
      <p:sp>
        <p:nvSpPr>
          <p:cNvPr id="41987" name="Nadpis 1"/>
          <p:cNvSpPr>
            <a:spLocks noGrp="1"/>
          </p:cNvSpPr>
          <p:nvPr>
            <p:ph type="title"/>
          </p:nvPr>
        </p:nvSpPr>
        <p:spPr/>
        <p:txBody>
          <a:bodyPr/>
          <a:lstStyle/>
          <a:p>
            <a:r>
              <a:rPr lang="cs-CZ" dirty="0" smtClean="0"/>
              <a:t>Příklady opomenutí z historie</a:t>
            </a:r>
          </a:p>
        </p:txBody>
      </p:sp>
      <p:sp>
        <p:nvSpPr>
          <p:cNvPr id="41988" name="Zástupný symbol pro obsah 2"/>
          <p:cNvSpPr>
            <a:spLocks noGrp="1"/>
          </p:cNvSpPr>
          <p:nvPr>
            <p:ph idx="1"/>
          </p:nvPr>
        </p:nvSpPr>
        <p:spPr/>
        <p:txBody>
          <a:bodyPr/>
          <a:lstStyle/>
          <a:p>
            <a:r>
              <a:rPr lang="cs-CZ" dirty="0" err="1" smtClean="0"/>
              <a:t>Turing</a:t>
            </a:r>
            <a:r>
              <a:rPr lang="cs-CZ" dirty="0" smtClean="0"/>
              <a:t> a prolomení šifrování Enigma</a:t>
            </a:r>
          </a:p>
          <a:p>
            <a:pPr lvl="1"/>
            <a:r>
              <a:rPr lang="cs-CZ" sz="2400" dirty="0" smtClean="0"/>
              <a:t>Na straně Hitlera slepá víra v kvalitu kódování a </a:t>
            </a:r>
            <a:r>
              <a:rPr lang="cs-CZ" sz="2400" dirty="0" err="1" smtClean="0"/>
              <a:t>neeexitenci</a:t>
            </a:r>
            <a:r>
              <a:rPr lang="cs-CZ" sz="2400" dirty="0" smtClean="0"/>
              <a:t> výpočtové kapacity</a:t>
            </a:r>
          </a:p>
          <a:p>
            <a:r>
              <a:rPr lang="cs-CZ" sz="2800" dirty="0" smtClean="0"/>
              <a:t>Bombardování měst a oslabení boje s ponorkami – hrozba prohry ve válce</a:t>
            </a:r>
          </a:p>
          <a:p>
            <a:pPr lvl="1"/>
            <a:r>
              <a:rPr lang="cs-CZ" sz="2400" dirty="0" smtClean="0"/>
              <a:t>Zřejmá chyba, zjevná ale jen při položení správné otázky a při vyhodnocení zkušeností s nálety na </a:t>
            </a:r>
            <a:r>
              <a:rPr lang="cs-CZ" sz="2400" dirty="0" err="1" smtClean="0"/>
              <a:t>Londýn,ale</a:t>
            </a:r>
            <a:r>
              <a:rPr lang="cs-CZ" sz="2400" dirty="0" smtClean="0"/>
              <a:t> nikdo si to nepřipustil</a:t>
            </a:r>
          </a:p>
          <a:p>
            <a:r>
              <a:rPr lang="cs-CZ" sz="2800" dirty="0" smtClean="0"/>
              <a:t>Víra v neprůchodnost Arden v roce 1940</a:t>
            </a:r>
          </a:p>
          <a:p>
            <a:r>
              <a:rPr lang="cs-CZ" sz="2800" dirty="0" smtClean="0"/>
              <a:t> Hloupé chyby dělají podniky i v  době míru</a:t>
            </a:r>
          </a:p>
          <a:p>
            <a:endParaRPr lang="cs-CZ" sz="2800"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p>
            <a:fld id="{1A9E76E1-9989-458E-AF24-E02A7371A8F4}" type="slidenum">
              <a:rPr lang="cs-CZ" smtClean="0"/>
              <a:pPr/>
              <a:t>87</a:t>
            </a:fld>
            <a:endParaRPr lang="cs-CZ" smtClean="0"/>
          </a:p>
        </p:txBody>
      </p:sp>
      <p:sp>
        <p:nvSpPr>
          <p:cNvPr id="44035" name="Rectangle 2"/>
          <p:cNvSpPr>
            <a:spLocks noGrp="1" noChangeArrowheads="1"/>
          </p:cNvSpPr>
          <p:nvPr>
            <p:ph type="title" idx="4294967295"/>
          </p:nvPr>
        </p:nvSpPr>
        <p:spPr/>
        <p:txBody>
          <a:bodyPr/>
          <a:lstStyle/>
          <a:p>
            <a:pPr eaLnBrk="1" hangingPunct="1"/>
            <a:r>
              <a:rPr lang="cs-CZ" dirty="0" smtClean="0"/>
              <a:t>Čím se budeme zabývat</a:t>
            </a:r>
          </a:p>
        </p:txBody>
      </p:sp>
      <p:sp>
        <p:nvSpPr>
          <p:cNvPr id="97283" name="Rectangle 3"/>
          <p:cNvSpPr>
            <a:spLocks noGrp="1" noChangeArrowheads="1"/>
          </p:cNvSpPr>
          <p:nvPr>
            <p:ph type="body" idx="4294967295"/>
          </p:nvPr>
        </p:nvSpPr>
        <p:spPr>
          <a:xfrm>
            <a:off x="457200" y="1268760"/>
            <a:ext cx="8435975" cy="5112568"/>
          </a:xfrm>
        </p:spPr>
        <p:txBody>
          <a:bodyPr/>
          <a:lstStyle/>
          <a:p>
            <a:pPr eaLnBrk="1" hangingPunct="1"/>
            <a:r>
              <a:rPr lang="cs-CZ" sz="2400" dirty="0" smtClean="0"/>
              <a:t>Budeme studovat celý proces vývoje IS v malých firmách, především ale ty etapy a podmínky, které jsou v praxi klíčové, ale na škole jen obtížně získatelné a při tom jsou hlavní příčinou problémů</a:t>
            </a:r>
          </a:p>
          <a:p>
            <a:pPr eaLnBrk="1" hangingPunct="1"/>
            <a:r>
              <a:rPr lang="cs-CZ" sz="2400" dirty="0" smtClean="0"/>
              <a:t>To jsou počáteční etapy vývoje a celkové podmínky, za nichž se SW vyvíjí, především</a:t>
            </a:r>
          </a:p>
          <a:p>
            <a:pPr lvl="2" eaLnBrk="1" hangingPunct="1"/>
            <a:r>
              <a:rPr lang="cs-CZ" sz="2000" dirty="0" smtClean="0"/>
              <a:t>Vize, cíle systému (proč)</a:t>
            </a:r>
          </a:p>
          <a:p>
            <a:pPr lvl="2" eaLnBrk="1" hangingPunct="1"/>
            <a:r>
              <a:rPr lang="cs-CZ" sz="2000" dirty="0" smtClean="0"/>
              <a:t>Specifikace požadavků (co a zčásti jak)</a:t>
            </a:r>
          </a:p>
          <a:p>
            <a:pPr lvl="2" eaLnBrk="1" hangingPunct="1"/>
            <a:r>
              <a:rPr lang="cs-CZ" sz="2000" dirty="0" smtClean="0"/>
              <a:t>Podmínky (legislativa, předsudky veřejnosti, zdravotní ohrožení, získávání znalostí, bezpečnost, …)</a:t>
            </a:r>
          </a:p>
          <a:p>
            <a:pPr lvl="2" eaLnBrk="1" hangingPunct="1"/>
            <a:r>
              <a:rPr lang="cs-CZ" sz="2000" dirty="0" smtClean="0"/>
              <a:t>Nevyřčené nealgoritmické podmínky – </a:t>
            </a:r>
            <a:r>
              <a:rPr lang="cs-CZ" sz="2000" dirty="0" err="1" smtClean="0"/>
              <a:t>service</a:t>
            </a:r>
            <a:r>
              <a:rPr lang="cs-CZ" sz="2000" dirty="0" smtClean="0"/>
              <a:t> </a:t>
            </a:r>
            <a:r>
              <a:rPr lang="cs-CZ" sz="2000" dirty="0" err="1" smtClean="0"/>
              <a:t>level</a:t>
            </a:r>
            <a:r>
              <a:rPr lang="cs-CZ" sz="2000" dirty="0" smtClean="0"/>
              <a:t> </a:t>
            </a:r>
            <a:r>
              <a:rPr lang="cs-CZ" sz="2000" dirty="0" err="1" smtClean="0"/>
              <a:t>agreements</a:t>
            </a:r>
            <a:r>
              <a:rPr lang="cs-CZ" sz="2000" dirty="0" smtClean="0"/>
              <a:t>  (SLA), např. ochrana dat </a:t>
            </a:r>
          </a:p>
          <a:p>
            <a:pPr lvl="2" eaLnBrk="1" hangingPunct="1"/>
            <a:r>
              <a:rPr lang="cs-CZ" sz="2000" dirty="0" smtClean="0"/>
              <a:t>Spolupráce s uživateli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additive="base">
                                        <p:cTn id="7"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 calcmode="lin" valueType="num">
                                      <p:cBhvr additive="base">
                                        <p:cTn id="13"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 calcmode="lin" valueType="num">
                                      <p:cBhvr additive="base">
                                        <p:cTn id="17"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anim calcmode="lin" valueType="num">
                                      <p:cBhvr additive="base">
                                        <p:cTn id="2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7283">
                                            <p:txEl>
                                              <p:pRg st="5" end="5"/>
                                            </p:txEl>
                                          </p:spTgt>
                                        </p:tgtEl>
                                        <p:attrNameLst>
                                          <p:attrName>style.visibility</p:attrName>
                                        </p:attrNameLst>
                                      </p:cBhvr>
                                      <p:to>
                                        <p:strVal val="visible"/>
                                      </p:to>
                                    </p:set>
                                    <p:anim calcmode="lin" valueType="num">
                                      <p:cBhvr additive="base">
                                        <p:cTn id="25"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7283">
                                            <p:txEl>
                                              <p:pRg st="6" end="6"/>
                                            </p:txEl>
                                          </p:spTgt>
                                        </p:tgtEl>
                                        <p:attrNameLst>
                                          <p:attrName>style.visibility</p:attrName>
                                        </p:attrNameLst>
                                      </p:cBhvr>
                                      <p:to>
                                        <p:strVal val="visible"/>
                                      </p:to>
                                    </p:set>
                                    <p:anim calcmode="lin" valueType="num">
                                      <p:cBhvr additive="base">
                                        <p:cTn id="29"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E662E701-784B-4E26-AF3B-86ABA5DD84B1}" type="slidenum">
              <a:rPr lang="cs-CZ" smtClean="0"/>
              <a:pPr/>
              <a:t>88</a:t>
            </a:fld>
            <a:endParaRPr lang="cs-CZ" smtClean="0"/>
          </a:p>
        </p:txBody>
      </p:sp>
      <p:sp>
        <p:nvSpPr>
          <p:cNvPr id="45059" name="Rectangle 2"/>
          <p:cNvSpPr>
            <a:spLocks noGrp="1" noChangeArrowheads="1"/>
          </p:cNvSpPr>
          <p:nvPr>
            <p:ph type="title" idx="4294967295"/>
          </p:nvPr>
        </p:nvSpPr>
        <p:spPr/>
        <p:txBody>
          <a:bodyPr/>
          <a:lstStyle/>
          <a:p>
            <a:pPr eaLnBrk="1" hangingPunct="1"/>
            <a:r>
              <a:rPr lang="cs-CZ" dirty="0" smtClean="0"/>
              <a:t>Vize (cíle) požadavky</a:t>
            </a:r>
          </a:p>
        </p:txBody>
      </p:sp>
      <p:sp>
        <p:nvSpPr>
          <p:cNvPr id="97283" name="Rectangle 3"/>
          <p:cNvSpPr>
            <a:spLocks noGrp="1" noChangeArrowheads="1"/>
          </p:cNvSpPr>
          <p:nvPr>
            <p:ph type="body" idx="4294967295"/>
          </p:nvPr>
        </p:nvSpPr>
        <p:spPr>
          <a:xfrm>
            <a:off x="250825" y="1484313"/>
            <a:ext cx="8642350" cy="4536975"/>
          </a:xfrm>
        </p:spPr>
        <p:txBody>
          <a:bodyPr/>
          <a:lstStyle/>
          <a:p>
            <a:pPr eaLnBrk="1" hangingPunct="1">
              <a:buFontTx/>
              <a:buNone/>
            </a:pPr>
            <a:r>
              <a:rPr lang="cs-CZ" sz="2800" dirty="0" smtClean="0"/>
              <a:t>Nedomyšlené cíle a  požadavky jsou příčinou, že </a:t>
            </a:r>
          </a:p>
          <a:p>
            <a:pPr lvl="1" eaLnBrk="1" hangingPunct="1"/>
            <a:r>
              <a:rPr lang="cs-CZ" sz="2200" dirty="0" smtClean="0"/>
              <a:t>jen kolem 30% projektů plně uspěje </a:t>
            </a:r>
          </a:p>
          <a:p>
            <a:pPr lvl="1" eaLnBrk="1" hangingPunct="1"/>
            <a:r>
              <a:rPr lang="cs-CZ" sz="2200" dirty="0" smtClean="0"/>
              <a:t>zkrachuje při tom cca 1/5 projektů, toto číslo je po řadu let pozoruhodně stálé, příčina je většinou v managementu </a:t>
            </a:r>
          </a:p>
          <a:p>
            <a:pPr eaLnBrk="1" hangingPunct="1"/>
            <a:r>
              <a:rPr lang="cs-CZ" sz="2400" dirty="0" smtClean="0"/>
              <a:t>80% vícenákladů na nápravu chyb(</a:t>
            </a:r>
            <a:r>
              <a:rPr lang="cs-CZ" sz="2400" dirty="0" err="1" smtClean="0"/>
              <a:t>Standish</a:t>
            </a:r>
            <a:r>
              <a:rPr lang="cs-CZ" sz="2400" dirty="0" smtClean="0"/>
              <a:t> Group, </a:t>
            </a:r>
            <a:r>
              <a:rPr lang="cs-CZ" sz="2400" dirty="0" err="1" smtClean="0"/>
              <a:t>Gartner</a:t>
            </a:r>
            <a:r>
              <a:rPr lang="cs-CZ" sz="2400" dirty="0" smtClean="0"/>
              <a:t> Group) jde na vrub nedostatkům ve vizích a požadavcích, jen procento jde na účet chyb v kódování</a:t>
            </a:r>
          </a:p>
          <a:p>
            <a:pPr eaLnBrk="1" hangingPunct="1"/>
            <a:r>
              <a:rPr lang="cs-CZ" sz="2400" dirty="0" smtClean="0"/>
              <a:t>Také je důvodem nákladnosti údržby (dvakrát až třikrát více než náklady na vývoj). Platí to především pro systémy zahrnující aktivity lidí, tj. většinu IS. Málo se snažíme zachovat a využít existující znalosti a osvědčenou praxi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11111E-6 0.28059 L 1.11111E-6 -8.53574E-7 " pathEditMode="relative" rAng="0" ptsTypes="AA">
                                      <p:cBhvr>
                                        <p:cTn id="6" dur="2000" fill="hold"/>
                                        <p:tgtEl>
                                          <p:spTgt spid="97283">
                                            <p:txEl>
                                              <p:pRg st="0" end="0"/>
                                            </p:txEl>
                                          </p:spTgt>
                                        </p:tgtEl>
                                        <p:attrNameLst>
                                          <p:attrName>ppt_x</p:attrName>
                                          <p:attrName>ppt_y</p:attrName>
                                        </p:attrNameLst>
                                      </p:cBhvr>
                                      <p:rCtr x="0" y="-140"/>
                                    </p:animMotion>
                                  </p:childTnLst>
                                </p:cTn>
                              </p:par>
                              <p:par>
                                <p:cTn id="7" presetID="64" presetClass="path" presetSubtype="0" accel="50000" decel="50000" fill="hold" nodeType="withEffect">
                                  <p:stCondLst>
                                    <p:cond delay="0"/>
                                  </p:stCondLst>
                                  <p:childTnLst>
                                    <p:animMotion origin="layout" path="M 1.11111E-6 0.28059 L 1.11111E-6 -8.53574E-7 " pathEditMode="relative" rAng="0" ptsTypes="AA">
                                      <p:cBhvr>
                                        <p:cTn id="8" dur="2000" fill="hold"/>
                                        <p:tgtEl>
                                          <p:spTgt spid="97283">
                                            <p:txEl>
                                              <p:pRg st="1" end="1"/>
                                            </p:txEl>
                                          </p:spTgt>
                                        </p:tgtEl>
                                        <p:attrNameLst>
                                          <p:attrName>ppt_x</p:attrName>
                                          <p:attrName>ppt_y</p:attrName>
                                        </p:attrNameLst>
                                      </p:cBhvr>
                                      <p:rCtr x="0" y="-140"/>
                                    </p:animMotion>
                                  </p:childTnLst>
                                </p:cTn>
                              </p:par>
                              <p:par>
                                <p:cTn id="9" presetID="64" presetClass="path" presetSubtype="0" accel="50000" decel="50000" fill="hold" nodeType="withEffect">
                                  <p:stCondLst>
                                    <p:cond delay="0"/>
                                  </p:stCondLst>
                                  <p:childTnLst>
                                    <p:animMotion origin="layout" path="M 1.11111E-6 0.28059 L 1.11111E-6 -8.53574E-7 " pathEditMode="relative" rAng="0" ptsTypes="AA">
                                      <p:cBhvr>
                                        <p:cTn id="10" dur="2000" fill="hold"/>
                                        <p:tgtEl>
                                          <p:spTgt spid="97283">
                                            <p:txEl>
                                              <p:pRg st="2" end="2"/>
                                            </p:txEl>
                                          </p:spTgt>
                                        </p:tgtEl>
                                        <p:attrNameLst>
                                          <p:attrName>ppt_x</p:attrName>
                                          <p:attrName>ppt_y</p:attrName>
                                        </p:attrNameLst>
                                      </p:cBhvr>
                                      <p:rCtr x="0" y="-140"/>
                                    </p:animMotion>
                                  </p:childTnLst>
                                </p:cTn>
                              </p:par>
                              <p:par>
                                <p:cTn id="11" presetID="64" presetClass="path" presetSubtype="0" accel="50000" decel="50000" fill="hold" nodeType="withEffect">
                                  <p:stCondLst>
                                    <p:cond delay="0"/>
                                  </p:stCondLst>
                                  <p:childTnLst>
                                    <p:animMotion origin="layout" path="M 1.11111E-6 0.28059 L 1.11111E-6 -8.53574E-7 " pathEditMode="relative" rAng="0" ptsTypes="AA">
                                      <p:cBhvr>
                                        <p:cTn id="12" dur="2000" fill="hold"/>
                                        <p:tgtEl>
                                          <p:spTgt spid="97283">
                                            <p:txEl>
                                              <p:pRg st="3" end="3"/>
                                            </p:txEl>
                                          </p:spTgt>
                                        </p:tgtEl>
                                        <p:attrNameLst>
                                          <p:attrName>ppt_x</p:attrName>
                                          <p:attrName>ppt_y</p:attrName>
                                        </p:attrNameLst>
                                      </p:cBhvr>
                                      <p:rCtr x="0" y="-140"/>
                                    </p:animMotion>
                                  </p:childTnLst>
                                </p:cTn>
                              </p:par>
                              <p:par>
                                <p:cTn id="13" presetID="64" presetClass="path" presetSubtype="0" accel="50000" decel="50000" fill="hold" nodeType="withEffect">
                                  <p:stCondLst>
                                    <p:cond delay="0"/>
                                  </p:stCondLst>
                                  <p:childTnLst>
                                    <p:animMotion origin="layout" path="M 1.11111E-6 0.28059 L 1.11111E-6 -8.53574E-7 " pathEditMode="relative" rAng="0" ptsTypes="AA">
                                      <p:cBhvr>
                                        <p:cTn id="14" dur="2000" fill="hold"/>
                                        <p:tgtEl>
                                          <p:spTgt spid="97283">
                                            <p:txEl>
                                              <p:pRg st="4" end="4"/>
                                            </p:txEl>
                                          </p:spTgt>
                                        </p:tgtEl>
                                        <p:attrNameLst>
                                          <p:attrName>ppt_x</p:attrName>
                                          <p:attrName>ppt_y</p:attrName>
                                        </p:attrNameLst>
                                      </p:cBhvr>
                                      <p:rCtr x="0" y="-1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p:spPr>
        <p:txBody>
          <a:bodyPr/>
          <a:lstStyle/>
          <a:p>
            <a:fld id="{F7B1E920-4625-4998-AE1C-96A3C456A366}" type="slidenum">
              <a:rPr lang="cs-CZ" smtClean="0"/>
              <a:pPr/>
              <a:t>89</a:t>
            </a:fld>
            <a:endParaRPr lang="cs-CZ" smtClean="0"/>
          </a:p>
        </p:txBody>
      </p:sp>
      <p:sp>
        <p:nvSpPr>
          <p:cNvPr id="46083" name="Nadpis 1"/>
          <p:cNvSpPr>
            <a:spLocks noGrp="1"/>
          </p:cNvSpPr>
          <p:nvPr>
            <p:ph type="title"/>
          </p:nvPr>
        </p:nvSpPr>
        <p:spPr/>
        <p:txBody>
          <a:bodyPr/>
          <a:lstStyle/>
          <a:p>
            <a:r>
              <a:rPr lang="cs-CZ" sz="4000" smtClean="0"/>
              <a:t>Statistiky z USA o egovermentu devadesátá léta</a:t>
            </a:r>
          </a:p>
        </p:txBody>
      </p:sp>
      <p:sp>
        <p:nvSpPr>
          <p:cNvPr id="46084" name="Zástupný symbol pro obsah 2"/>
          <p:cNvSpPr>
            <a:spLocks noGrp="1"/>
          </p:cNvSpPr>
          <p:nvPr>
            <p:ph idx="1"/>
          </p:nvPr>
        </p:nvSpPr>
        <p:spPr/>
        <p:txBody>
          <a:bodyPr/>
          <a:lstStyle/>
          <a:p>
            <a:r>
              <a:rPr lang="cs-CZ" smtClean="0"/>
              <a:t>Šestina IT projektů včas a v plánovaných nákladech Cca 25 procent se nedokončí</a:t>
            </a:r>
          </a:p>
          <a:p>
            <a:r>
              <a:rPr lang="cs-CZ" smtClean="0"/>
              <a:t>Skoro polovina se dokončí s omezeními (v horší kvalitě) a nebo podstatně dráž</a:t>
            </a:r>
          </a:p>
          <a:p>
            <a:r>
              <a:rPr lang="cs-CZ" smtClean="0"/>
              <a:t>Dnes jen o trochu lepší </a:t>
            </a:r>
          </a:p>
          <a:p>
            <a:pPr>
              <a:buFontTx/>
              <a:buNone/>
            </a:pPr>
            <a:endParaRPr lang="cs-CZ"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p:spPr>
        <p:txBody>
          <a:bodyPr/>
          <a:lstStyle/>
          <a:p>
            <a:fld id="{C99F0FD2-A3F8-4B9E-910E-714E9D772866}" type="slidenum">
              <a:rPr lang="cs-CZ" smtClean="0"/>
              <a:pPr/>
              <a:t>9</a:t>
            </a:fld>
            <a:endParaRPr lang="cs-CZ" smtClean="0"/>
          </a:p>
        </p:txBody>
      </p:sp>
      <p:sp>
        <p:nvSpPr>
          <p:cNvPr id="2" name="Nadpis 1"/>
          <p:cNvSpPr>
            <a:spLocks noGrp="1"/>
          </p:cNvSpPr>
          <p:nvPr>
            <p:ph type="title"/>
          </p:nvPr>
        </p:nvSpPr>
        <p:spPr>
          <a:xfrm>
            <a:off x="722313" y="2997200"/>
            <a:ext cx="7953375" cy="2771775"/>
          </a:xfrm>
        </p:spPr>
        <p:txBody>
          <a:bodyPr/>
          <a:lstStyle/>
          <a:p>
            <a:pPr algn="ctr">
              <a:defRPr/>
            </a:pPr>
            <a:r>
              <a:rPr lang="cs-CZ" dirty="0" smtClean="0"/>
              <a:t>Ani ve velkých firmách nemohu dobu řešení libovolně zkracovat</a:t>
            </a:r>
            <a:br>
              <a:rPr lang="cs-CZ" dirty="0" smtClean="0"/>
            </a:br>
            <a:r>
              <a:rPr lang="cs-CZ" sz="3200" dirty="0" smtClean="0"/>
              <a:t>Velké systémy a velké týmy jsou obtížně zvládány.</a:t>
            </a:r>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p>
            <a:fld id="{D3643E68-B2FA-4DD0-B05C-92F7384577C8}" type="slidenum">
              <a:rPr lang="cs-CZ" smtClean="0"/>
              <a:pPr/>
              <a:t>90</a:t>
            </a:fld>
            <a:endParaRPr lang="cs-CZ" smtClean="0"/>
          </a:p>
        </p:txBody>
      </p:sp>
      <p:sp>
        <p:nvSpPr>
          <p:cNvPr id="47107" name="Rectangle 2"/>
          <p:cNvSpPr>
            <a:spLocks noGrp="1" noChangeArrowheads="1"/>
          </p:cNvSpPr>
          <p:nvPr>
            <p:ph type="title"/>
          </p:nvPr>
        </p:nvSpPr>
        <p:spPr/>
        <p:txBody>
          <a:bodyPr/>
          <a:lstStyle/>
          <a:p>
            <a:r>
              <a:rPr lang="cs-CZ" dirty="0" smtClean="0"/>
              <a:t>Zkušenosti z ČR</a:t>
            </a:r>
          </a:p>
        </p:txBody>
      </p:sp>
      <p:sp>
        <p:nvSpPr>
          <p:cNvPr id="47108" name="Rectangle 3"/>
          <p:cNvSpPr>
            <a:spLocks noGrp="1" noChangeArrowheads="1"/>
          </p:cNvSpPr>
          <p:nvPr>
            <p:ph type="body" idx="1"/>
          </p:nvPr>
        </p:nvSpPr>
        <p:spPr>
          <a:xfrm>
            <a:off x="395536" y="1484784"/>
            <a:ext cx="8496944" cy="4784725"/>
          </a:xfrm>
        </p:spPr>
        <p:txBody>
          <a:bodyPr/>
          <a:lstStyle/>
          <a:p>
            <a:pPr>
              <a:lnSpc>
                <a:spcPct val="90000"/>
              </a:lnSpc>
            </a:pPr>
            <a:r>
              <a:rPr lang="cs-CZ" sz="2800" dirty="0" smtClean="0"/>
              <a:t>Jsme na tom podobně, existují ale i „specifika“:</a:t>
            </a:r>
          </a:p>
          <a:p>
            <a:pPr lvl="1">
              <a:lnSpc>
                <a:spcPct val="90000"/>
              </a:lnSpc>
            </a:pPr>
            <a:r>
              <a:rPr lang="cs-CZ" sz="2400" dirty="0" smtClean="0"/>
              <a:t>Předražené státní maturity</a:t>
            </a:r>
          </a:p>
          <a:p>
            <a:pPr lvl="1">
              <a:lnSpc>
                <a:spcPct val="90000"/>
              </a:lnSpc>
            </a:pPr>
            <a:r>
              <a:rPr lang="cs-CZ" sz="2400" dirty="0" smtClean="0"/>
              <a:t>Skandál se sociálními dávkami</a:t>
            </a:r>
          </a:p>
          <a:p>
            <a:pPr lvl="2">
              <a:lnSpc>
                <a:spcPct val="90000"/>
              </a:lnSpc>
            </a:pPr>
            <a:r>
              <a:rPr lang="cs-CZ" sz="2000" dirty="0" smtClean="0"/>
              <a:t>Důsledek toho, že se doba vývoje nedá libovolně zkracovat, ale nikdo na to nebere ohled, z této ignorance může mít i prospěch</a:t>
            </a:r>
          </a:p>
          <a:p>
            <a:pPr lvl="1">
              <a:lnSpc>
                <a:spcPct val="90000"/>
              </a:lnSpc>
            </a:pPr>
            <a:r>
              <a:rPr lang="cs-CZ" sz="2400" dirty="0" smtClean="0"/>
              <a:t>Aféra s registry vozidel a jinými registry</a:t>
            </a:r>
          </a:p>
          <a:p>
            <a:pPr lvl="2">
              <a:lnSpc>
                <a:spcPct val="90000"/>
              </a:lnSpc>
            </a:pPr>
            <a:r>
              <a:rPr lang="cs-CZ" sz="2000" dirty="0" smtClean="0"/>
              <a:t>Důsledek toho, že sítě aplikací je nutné vyvíjet a udržovat jinak, než jednotlivé aplikace</a:t>
            </a:r>
          </a:p>
          <a:p>
            <a:pPr>
              <a:lnSpc>
                <a:spcPct val="90000"/>
              </a:lnSpc>
            </a:pPr>
            <a:r>
              <a:rPr lang="cs-CZ" sz="2400" dirty="0" smtClean="0"/>
              <a:t>V SW dnes dochází k principiální změně, změně paradigmatu (</a:t>
            </a:r>
            <a:r>
              <a:rPr lang="cs-CZ" sz="2400" dirty="0" err="1" smtClean="0"/>
              <a:t>cloud</a:t>
            </a:r>
            <a:r>
              <a:rPr lang="cs-CZ" sz="2400" dirty="0" smtClean="0"/>
              <a:t>,SOA, webové služby, dokumentově orientovaná  komunikace) </a:t>
            </a:r>
          </a:p>
          <a:p>
            <a:pPr marL="914400" lvl="2" indent="0">
              <a:lnSpc>
                <a:spcPct val="90000"/>
              </a:lnSpc>
            </a:pPr>
            <a:r>
              <a:rPr lang="cs-CZ" sz="2000" dirty="0" smtClean="0"/>
              <a:t> Nové technologie znamenají obvykle změnu zvyků a dovedností, u dokumentové orientace lze naopak podpořit znalosti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p:spPr>
        <p:txBody>
          <a:bodyPr/>
          <a:lstStyle/>
          <a:p>
            <a:fld id="{72F6ED44-9C12-4BA1-972B-B8AA8F13CAF3}" type="slidenum">
              <a:rPr lang="cs-CZ" smtClean="0"/>
              <a:pPr/>
              <a:t>91</a:t>
            </a:fld>
            <a:endParaRPr lang="cs-CZ" smtClean="0"/>
          </a:p>
        </p:txBody>
      </p:sp>
      <p:sp>
        <p:nvSpPr>
          <p:cNvPr id="48131" name="Nadpis 1"/>
          <p:cNvSpPr>
            <a:spLocks noGrp="1"/>
          </p:cNvSpPr>
          <p:nvPr>
            <p:ph type="title"/>
          </p:nvPr>
        </p:nvSpPr>
        <p:spPr/>
        <p:txBody>
          <a:bodyPr/>
          <a:lstStyle/>
          <a:p>
            <a:r>
              <a:rPr lang="cs-CZ" dirty="0" smtClean="0"/>
              <a:t>Registry - výzvy</a:t>
            </a:r>
          </a:p>
        </p:txBody>
      </p:sp>
      <p:sp>
        <p:nvSpPr>
          <p:cNvPr id="48132" name="Zástupný symbol pro obsah 2"/>
          <p:cNvSpPr>
            <a:spLocks noGrp="1"/>
          </p:cNvSpPr>
          <p:nvPr>
            <p:ph idx="1"/>
          </p:nvPr>
        </p:nvSpPr>
        <p:spPr>
          <a:xfrm>
            <a:off x="179388" y="1452563"/>
            <a:ext cx="8507412" cy="4784725"/>
          </a:xfrm>
        </p:spPr>
        <p:txBody>
          <a:bodyPr/>
          <a:lstStyle/>
          <a:p>
            <a:r>
              <a:rPr lang="cs-CZ" dirty="0" smtClean="0"/>
              <a:t>Nepracují zpravidla dobře po mnoha měsících ač se konceptuálně a rozsahem požadavků na výkon </a:t>
            </a:r>
            <a:r>
              <a:rPr lang="cs-CZ" sz="2800" dirty="0" smtClean="0"/>
              <a:t>jedná</a:t>
            </a:r>
            <a:r>
              <a:rPr lang="cs-CZ" dirty="0" smtClean="0"/>
              <a:t> o poměrně jednoduché úlohy</a:t>
            </a:r>
          </a:p>
          <a:p>
            <a:pPr lvl="1"/>
            <a:r>
              <a:rPr lang="cs-CZ" sz="2200" dirty="0" smtClean="0"/>
              <a:t>Chyběla rozumná specifikace:  příliš interaktivnosti, je třeba použít operace v dávce nebo pro celý dokument</a:t>
            </a:r>
          </a:p>
          <a:p>
            <a:pPr lvl="1"/>
            <a:r>
              <a:rPr lang="cs-CZ" sz="2200" dirty="0" smtClean="0"/>
              <a:t>Chybí rozumná dekompozice</a:t>
            </a:r>
          </a:p>
          <a:p>
            <a:pPr lvl="1"/>
            <a:r>
              <a:rPr lang="cs-CZ" sz="2200" dirty="0" smtClean="0"/>
              <a:t>Nesprávné využívání sítě, asi díky protokolům (programováno jako pro jeden program, jemnozrnné rozhraní bojující s  mnoha </a:t>
            </a:r>
            <a:r>
              <a:rPr lang="cs-CZ" sz="2200" dirty="0" err="1" smtClean="0"/>
              <a:t>tagy</a:t>
            </a:r>
            <a:r>
              <a:rPr lang="cs-CZ" sz="2200" dirty="0" smtClean="0"/>
              <a:t>, každý </a:t>
            </a:r>
            <a:r>
              <a:rPr lang="cs-CZ" sz="2200" dirty="0" err="1" smtClean="0"/>
              <a:t>ťuk</a:t>
            </a:r>
            <a:r>
              <a:rPr lang="cs-CZ" sz="2200" dirty="0" smtClean="0"/>
              <a:t> putuje přes celý svět)</a:t>
            </a:r>
          </a:p>
          <a:p>
            <a:pPr lvl="1"/>
            <a:r>
              <a:rPr lang="cs-CZ" sz="2200" dirty="0" smtClean="0"/>
              <a:t>Nesprávná orchestrace, omezené kapacity sítě -  úzká místa</a:t>
            </a:r>
          </a:p>
          <a:p>
            <a:endParaRPr lang="cs-CZ" sz="2200"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DD84ACD4-5B1C-4F36-B898-8204CA59185C}" type="slidenum">
              <a:rPr lang="cs-CZ" smtClean="0"/>
              <a:pPr/>
              <a:t>92</a:t>
            </a:fld>
            <a:endParaRPr lang="cs-CZ" smtClean="0"/>
          </a:p>
        </p:txBody>
      </p:sp>
      <p:sp>
        <p:nvSpPr>
          <p:cNvPr id="49155" name="Nadpis 1"/>
          <p:cNvSpPr>
            <a:spLocks noGrp="1"/>
          </p:cNvSpPr>
          <p:nvPr>
            <p:ph type="title"/>
          </p:nvPr>
        </p:nvSpPr>
        <p:spPr/>
        <p:txBody>
          <a:bodyPr/>
          <a:lstStyle/>
          <a:p>
            <a:r>
              <a:rPr lang="cs-CZ" dirty="0" smtClean="0"/>
              <a:t>Registry, časté scénáře </a:t>
            </a:r>
          </a:p>
        </p:txBody>
      </p:sp>
      <p:sp>
        <p:nvSpPr>
          <p:cNvPr id="49156" name="Zástupný symbol pro obsah 2"/>
          <p:cNvSpPr>
            <a:spLocks noGrp="1"/>
          </p:cNvSpPr>
          <p:nvPr>
            <p:ph idx="1"/>
          </p:nvPr>
        </p:nvSpPr>
        <p:spPr/>
        <p:txBody>
          <a:bodyPr/>
          <a:lstStyle/>
          <a:p>
            <a:r>
              <a:rPr lang="cs-CZ" sz="2400" dirty="0" smtClean="0"/>
              <a:t>Nesprávné specifikace a termíny a  nedokonalá kontrola uskutečnitelnosti obecně (poručíme větru, dešti) i kvality dodavatele. </a:t>
            </a:r>
          </a:p>
          <a:p>
            <a:r>
              <a:rPr lang="cs-CZ" sz="2400" dirty="0" smtClean="0"/>
              <a:t>Nebyl „stavební dozor“</a:t>
            </a:r>
          </a:p>
          <a:p>
            <a:r>
              <a:rPr lang="cs-CZ" sz="2400" dirty="0" smtClean="0"/>
              <a:t>Dodavatel nedodal včas a v dostatečné kvalitě, ztráty občanů i státu.  </a:t>
            </a:r>
          </a:p>
          <a:p>
            <a:r>
              <a:rPr lang="cs-CZ" sz="2400" dirty="0" smtClean="0"/>
              <a:t>Dodavatel si díky tomu  namastil kapsu, </a:t>
            </a:r>
          </a:p>
          <a:p>
            <a:r>
              <a:rPr lang="cs-CZ" sz="2400" dirty="0" smtClean="0"/>
              <a:t>Svinstva přes anonymní firmy</a:t>
            </a:r>
          </a:p>
          <a:p>
            <a:r>
              <a:rPr lang="cs-CZ" sz="2400" b="1" dirty="0" smtClean="0"/>
              <a:t>Typické pro mnoho státních zakázek, nejen, ale hlavně v IS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p>
            <a:fld id="{0390AC6B-49D1-4E24-BEED-DBA08A8B38FC}" type="slidenum">
              <a:rPr lang="cs-CZ" smtClean="0"/>
              <a:pPr/>
              <a:t>93</a:t>
            </a:fld>
            <a:endParaRPr lang="cs-CZ" smtClean="0"/>
          </a:p>
        </p:txBody>
      </p:sp>
      <p:sp>
        <p:nvSpPr>
          <p:cNvPr id="50179" name="Nadpis 1"/>
          <p:cNvSpPr>
            <a:spLocks noGrp="1"/>
          </p:cNvSpPr>
          <p:nvPr>
            <p:ph type="title"/>
          </p:nvPr>
        </p:nvSpPr>
        <p:spPr/>
        <p:txBody>
          <a:bodyPr/>
          <a:lstStyle/>
          <a:p>
            <a:r>
              <a:rPr lang="cs-CZ" smtClean="0"/>
              <a:t>Případ GAČR</a:t>
            </a:r>
          </a:p>
        </p:txBody>
      </p:sp>
      <p:sp>
        <p:nvSpPr>
          <p:cNvPr id="50180" name="Zástupný symbol pro obsah 2"/>
          <p:cNvSpPr>
            <a:spLocks noGrp="1"/>
          </p:cNvSpPr>
          <p:nvPr>
            <p:ph idx="1"/>
          </p:nvPr>
        </p:nvSpPr>
        <p:spPr>
          <a:xfrm>
            <a:off x="457200" y="1452563"/>
            <a:ext cx="8507413" cy="4713287"/>
          </a:xfrm>
        </p:spPr>
        <p:txBody>
          <a:bodyPr/>
          <a:lstStyle/>
          <a:p>
            <a:r>
              <a:rPr lang="cs-CZ" sz="2200" dirty="0" smtClean="0"/>
              <a:t>I vědci podceňují inženýrský aspekt IS.</a:t>
            </a:r>
          </a:p>
          <a:p>
            <a:r>
              <a:rPr lang="cs-CZ" sz="2200" dirty="0" smtClean="0"/>
              <a:t>GAČR navrhl v r. 2012 nový informační systém hodnocení výsledků podle RIV bodů, neprošlo to řádnou oponenturou a dodnes se zjišťují slabá místa koncepce, </a:t>
            </a:r>
          </a:p>
          <a:p>
            <a:pPr lvl="1"/>
            <a:r>
              <a:rPr lang="cs-CZ" sz="1800" dirty="0" smtClean="0"/>
              <a:t>především přecenění možností IS a nedostatky RIV bodů </a:t>
            </a:r>
          </a:p>
          <a:p>
            <a:r>
              <a:rPr lang="cs-CZ" sz="2200" dirty="0" smtClean="0"/>
              <a:t>Byla provedena rychlá změna podpůrného IS a jako ve státní správě IS zprvu dosti dlouho nefungoval</a:t>
            </a:r>
          </a:p>
          <a:p>
            <a:r>
              <a:rPr lang="cs-CZ" sz="2200" dirty="0" smtClean="0"/>
              <a:t>Vstup dat je pracný, výzkumné instituce si musí budovat vlastní IS pro vstup dat, sebraná data nejsou dostatečně dostupná a jsou i jiné problémy (doba „platnosti“, hodnocení při změně místa se jaksi ztratí, nezachycuje nové obory a správně nehodnotí zvláště významné výsledky</a:t>
            </a:r>
          </a:p>
          <a:p>
            <a:r>
              <a:rPr lang="cs-CZ" sz="2200" dirty="0" smtClean="0"/>
              <a:t>2015 ČR je poslední v EU ve spolupráci vědců s podniky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p>
            <a:fld id="{890161D7-BE61-4848-8CE4-932C619EE016}" type="slidenum">
              <a:rPr lang="cs-CZ" smtClean="0"/>
              <a:pPr/>
              <a:t>94</a:t>
            </a:fld>
            <a:endParaRPr lang="cs-CZ" smtClean="0"/>
          </a:p>
        </p:txBody>
      </p:sp>
      <p:sp>
        <p:nvSpPr>
          <p:cNvPr id="51203" name="Nadpis 1"/>
          <p:cNvSpPr>
            <a:spLocks noGrp="1"/>
          </p:cNvSpPr>
          <p:nvPr>
            <p:ph type="title"/>
          </p:nvPr>
        </p:nvSpPr>
        <p:spPr/>
        <p:txBody>
          <a:bodyPr/>
          <a:lstStyle/>
          <a:p>
            <a:r>
              <a:rPr lang="cs-CZ" smtClean="0"/>
              <a:t>Reakce jednoho z uživatelů IS GAČR</a:t>
            </a:r>
          </a:p>
        </p:txBody>
      </p:sp>
      <p:sp>
        <p:nvSpPr>
          <p:cNvPr id="51204" name="Zástupný symbol pro obsah 2"/>
          <p:cNvSpPr>
            <a:spLocks noGrp="1"/>
          </p:cNvSpPr>
          <p:nvPr>
            <p:ph idx="1"/>
          </p:nvPr>
        </p:nvSpPr>
        <p:spPr/>
        <p:txBody>
          <a:bodyPr/>
          <a:lstStyle/>
          <a:p>
            <a:r>
              <a:rPr lang="cs-CZ" i="1" dirty="0" smtClean="0">
                <a:latin typeface="Times New Roman" pitchFamily="18" charset="0"/>
              </a:rPr>
              <a:t>„Pracnost vstupů pro RIV mi nevadí, mám sekretářku“</a:t>
            </a:r>
          </a:p>
          <a:p>
            <a:pPr lvl="1"/>
            <a:r>
              <a:rPr lang="cs-CZ" sz="2400" dirty="0" smtClean="0"/>
              <a:t>To je indikátor bídné kvality!</a:t>
            </a:r>
          </a:p>
          <a:p>
            <a:pPr lvl="1"/>
            <a:r>
              <a:rPr lang="cs-CZ" sz="2400" dirty="0" smtClean="0"/>
              <a:t>Důsledek zanedbání faktu, že IS je složitý výrobek, projevilo se to výše uvedených problémech, nejen na pracnosti vstupů</a:t>
            </a:r>
          </a:p>
          <a:p>
            <a:pPr lvl="1"/>
            <a:r>
              <a:rPr lang="cs-CZ" sz="2400" dirty="0" smtClean="0"/>
              <a:t>tak začíná předražování IT, mnoho úředníků a jejich horší práce, skleněné pustiny</a:t>
            </a:r>
          </a:p>
          <a:p>
            <a:pPr lvl="1"/>
            <a:r>
              <a:rPr lang="cs-CZ" sz="2400" dirty="0" smtClean="0"/>
              <a:t>Nejsou kontroloři provádějící dohled nad vývojem, např. jako na stavbě</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p>
            <a:fld id="{C5760991-B9E7-4663-A74D-4B568255E059}" type="slidenum">
              <a:rPr lang="cs-CZ" smtClean="0"/>
              <a:pPr/>
              <a:t>95</a:t>
            </a:fld>
            <a:endParaRPr lang="cs-CZ" smtClean="0"/>
          </a:p>
        </p:txBody>
      </p:sp>
      <p:sp>
        <p:nvSpPr>
          <p:cNvPr id="52227" name="Rectangle 2"/>
          <p:cNvSpPr>
            <a:spLocks noGrp="1" noChangeArrowheads="1"/>
          </p:cNvSpPr>
          <p:nvPr>
            <p:ph type="title"/>
          </p:nvPr>
        </p:nvSpPr>
        <p:spPr/>
        <p:txBody>
          <a:bodyPr/>
          <a:lstStyle/>
          <a:p>
            <a:r>
              <a:rPr lang="cs-CZ" dirty="0" smtClean="0"/>
              <a:t>Naše zkušenosti</a:t>
            </a:r>
          </a:p>
        </p:txBody>
      </p:sp>
      <p:sp>
        <p:nvSpPr>
          <p:cNvPr id="52228" name="Rectangle 3"/>
          <p:cNvSpPr>
            <a:spLocks noGrp="1" noChangeArrowheads="1"/>
          </p:cNvSpPr>
          <p:nvPr>
            <p:ph type="body" idx="1"/>
          </p:nvPr>
        </p:nvSpPr>
        <p:spPr>
          <a:xfrm>
            <a:off x="457200" y="1381125"/>
            <a:ext cx="8362950" cy="4784725"/>
          </a:xfrm>
        </p:spPr>
        <p:txBody>
          <a:bodyPr/>
          <a:lstStyle/>
          <a:p>
            <a:pPr>
              <a:lnSpc>
                <a:spcPct val="90000"/>
              </a:lnSpc>
            </a:pPr>
            <a:r>
              <a:rPr lang="cs-CZ" sz="2400" dirty="0" smtClean="0"/>
              <a:t>Příklad registrů ale i lítaček ukazuje , že je nutno zvládnout i aspekt SW architektury</a:t>
            </a:r>
          </a:p>
          <a:p>
            <a:pPr lvl="1">
              <a:lnSpc>
                <a:spcPct val="90000"/>
              </a:lnSpc>
            </a:pPr>
            <a:r>
              <a:rPr lang="cs-CZ" sz="2000" dirty="0" smtClean="0"/>
              <a:t>Rozdělit na rozumně velké a rozumně autonomní části</a:t>
            </a:r>
          </a:p>
          <a:p>
            <a:pPr lvl="1">
              <a:lnSpc>
                <a:spcPct val="90000"/>
              </a:lnSpc>
            </a:pPr>
            <a:r>
              <a:rPr lang="cs-CZ" sz="2000" dirty="0" smtClean="0"/>
              <a:t>Orchestrace zatížení sítě</a:t>
            </a:r>
          </a:p>
          <a:p>
            <a:pPr lvl="2">
              <a:lnSpc>
                <a:spcPct val="90000"/>
              </a:lnSpc>
            </a:pPr>
            <a:r>
              <a:rPr lang="cs-CZ" sz="2000" dirty="0" smtClean="0"/>
              <a:t>Rozumně velké uživatelsky (dokumentově ) orientované  zprávy: srozumitelné uživatelům, málo </a:t>
            </a:r>
            <a:r>
              <a:rPr lang="cs-CZ" sz="2000" dirty="0" err="1" smtClean="0"/>
              <a:t>metadat</a:t>
            </a:r>
            <a:r>
              <a:rPr lang="cs-CZ" sz="2000" dirty="0" smtClean="0"/>
              <a:t>, nedělat nutně vše interaktivní, dávky se někdy hodí), systémy zprávy digitálních dokumentů</a:t>
            </a:r>
          </a:p>
          <a:p>
            <a:pPr lvl="2">
              <a:lnSpc>
                <a:spcPct val="90000"/>
              </a:lnSpc>
            </a:pPr>
            <a:r>
              <a:rPr lang="cs-CZ" sz="2000" dirty="0" smtClean="0"/>
              <a:t>Vhodná kapacita  sítě a pomocných programů</a:t>
            </a:r>
          </a:p>
          <a:p>
            <a:pPr lvl="2">
              <a:lnSpc>
                <a:spcPct val="90000"/>
              </a:lnSpc>
            </a:pPr>
            <a:r>
              <a:rPr lang="cs-CZ" sz="2000" dirty="0" smtClean="0"/>
              <a:t>Nevyhýbat se dávkovým řešením</a:t>
            </a:r>
          </a:p>
          <a:p>
            <a:pPr>
              <a:lnSpc>
                <a:spcPct val="90000"/>
              </a:lnSpc>
            </a:pPr>
            <a:r>
              <a:rPr lang="cs-CZ" sz="2400" dirty="0" smtClean="0"/>
              <a:t>Dělat jen užitečné věci (s měřitelným efektem), užitečné pro uživatele, nejvíc zatěžují nedomyšlené požadavky, a zbytečnosti</a:t>
            </a:r>
          </a:p>
          <a:p>
            <a:pPr>
              <a:lnSpc>
                <a:spcPct val="90000"/>
              </a:lnSpc>
            </a:pPr>
            <a:r>
              <a:rPr lang="cs-CZ" sz="2400" dirty="0" smtClean="0"/>
              <a:t>Nepohrdat znalostmi, dovednostmi  uživatelů</a:t>
            </a:r>
          </a:p>
          <a:p>
            <a:pPr lvl="1">
              <a:lnSpc>
                <a:spcPct val="90000"/>
              </a:lnSpc>
            </a:pPr>
            <a:endParaRPr lang="cs-CZ" sz="2000"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p:spPr>
        <p:txBody>
          <a:bodyPr/>
          <a:lstStyle/>
          <a:p>
            <a:fld id="{39D6B723-11D4-4896-9046-793C735AF6E8}" type="slidenum">
              <a:rPr lang="cs-CZ" smtClean="0"/>
              <a:pPr/>
              <a:t>96</a:t>
            </a:fld>
            <a:endParaRPr lang="cs-CZ" smtClean="0"/>
          </a:p>
        </p:txBody>
      </p:sp>
      <p:sp>
        <p:nvSpPr>
          <p:cNvPr id="90115" name="Nadpis 1"/>
          <p:cNvSpPr>
            <a:spLocks noGrp="1"/>
          </p:cNvSpPr>
          <p:nvPr>
            <p:ph type="title"/>
          </p:nvPr>
        </p:nvSpPr>
        <p:spPr/>
        <p:txBody>
          <a:bodyPr/>
          <a:lstStyle/>
          <a:p>
            <a:r>
              <a:rPr lang="cs-CZ" sz="5400" smtClean="0"/>
              <a:t>Servisní systémy</a:t>
            </a:r>
          </a:p>
        </p:txBody>
      </p:sp>
      <p:sp>
        <p:nvSpPr>
          <p:cNvPr id="90116" name="Zástupný symbol pro obsah 2"/>
          <p:cNvSpPr>
            <a:spLocks noGrp="1"/>
          </p:cNvSpPr>
          <p:nvPr>
            <p:ph idx="1"/>
          </p:nvPr>
        </p:nvSpPr>
        <p:spPr/>
        <p:txBody>
          <a:bodyPr/>
          <a:lstStyle/>
          <a:p>
            <a:r>
              <a:rPr lang="cs-CZ" dirty="0" smtClean="0"/>
              <a:t>Nezvládnutí paradigmatu SOA byla hlavní příčinou aféry s registry vozidel</a:t>
            </a:r>
          </a:p>
          <a:p>
            <a:pPr lvl="1"/>
            <a:r>
              <a:rPr lang="cs-CZ" sz="3200" dirty="0" smtClean="0"/>
              <a:t> Viníci jsou za nekvalitu de facto odměněni (za peníze přepsali)</a:t>
            </a:r>
          </a:p>
          <a:p>
            <a:pPr lvl="1"/>
            <a:r>
              <a:rPr lang="cs-CZ" sz="3200" dirty="0" smtClean="0"/>
              <a:t> Dalo se dělat i pomocí </a:t>
            </a:r>
            <a:r>
              <a:rPr lang="cs-CZ" sz="3200" dirty="0" err="1" smtClean="0"/>
              <a:t>cloudu</a:t>
            </a:r>
            <a:r>
              <a:rPr lang="cs-CZ" sz="3200" dirty="0" smtClean="0"/>
              <a:t>, není to ale bez rizik</a:t>
            </a:r>
          </a:p>
          <a:p>
            <a:pPr lvl="1"/>
            <a:r>
              <a:rPr lang="cs-CZ" sz="3200" dirty="0" smtClean="0"/>
              <a:t>Přehnaná interaktivnost</a:t>
            </a:r>
          </a:p>
          <a:p>
            <a:pPr lvl="3"/>
            <a:r>
              <a:rPr lang="cs-CZ" sz="2400" dirty="0" smtClean="0"/>
              <a:t>Každý ťuk  se ověřuje v centru</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p>
            <a:fld id="{404EF269-73FD-4563-90DB-C27BB0943B5D}" type="slidenum">
              <a:rPr lang="cs-CZ" smtClean="0"/>
              <a:pPr/>
              <a:t>97</a:t>
            </a:fld>
            <a:endParaRPr lang="cs-CZ" smtClean="0"/>
          </a:p>
        </p:txBody>
      </p:sp>
      <p:sp>
        <p:nvSpPr>
          <p:cNvPr id="53251" name="Nadpis 1"/>
          <p:cNvSpPr>
            <a:spLocks noGrp="1"/>
          </p:cNvSpPr>
          <p:nvPr>
            <p:ph type="title"/>
          </p:nvPr>
        </p:nvSpPr>
        <p:spPr/>
        <p:txBody>
          <a:bodyPr/>
          <a:lstStyle/>
          <a:p>
            <a:r>
              <a:rPr lang="cs-CZ" smtClean="0"/>
              <a:t>Stokrát nic umoří nejen osla ale  i vývojáře a uživatele </a:t>
            </a:r>
          </a:p>
        </p:txBody>
      </p:sp>
      <p:sp>
        <p:nvSpPr>
          <p:cNvPr id="53252" name="Zástupný symbol pro obsah 2"/>
          <p:cNvSpPr>
            <a:spLocks noGrp="1"/>
          </p:cNvSpPr>
          <p:nvPr>
            <p:ph idx="1"/>
          </p:nvPr>
        </p:nvSpPr>
        <p:spPr>
          <a:xfrm>
            <a:off x="0" y="1600200"/>
            <a:ext cx="9144000" cy="4525963"/>
          </a:xfrm>
        </p:spPr>
        <p:txBody>
          <a:bodyPr/>
          <a:lstStyle/>
          <a:p>
            <a:r>
              <a:rPr lang="cs-CZ" dirty="0" smtClean="0"/>
              <a:t>Je de facto rozšířeno skryté přesvědčení, že v IS s různé funkce snadno doplní a nic to nestojí, což je hluboký omyl</a:t>
            </a:r>
          </a:p>
          <a:p>
            <a:pPr lvl="1"/>
            <a:r>
              <a:rPr lang="cs-CZ" sz="2400" b="1" dirty="0" smtClean="0"/>
              <a:t>Syndrom</a:t>
            </a:r>
            <a:r>
              <a:rPr lang="cs-CZ" sz="2400" i="1" dirty="0" smtClean="0"/>
              <a:t> Ještě by se hodilo tohle …..</a:t>
            </a:r>
          </a:p>
          <a:p>
            <a:pPr lvl="1"/>
            <a:r>
              <a:rPr lang="cs-CZ" sz="2400" dirty="0" smtClean="0"/>
              <a:t>Vede to ke skluzům, změnám a nejvíce na to často doplatí to, co je nejužitečnější, protože to slouží často pouze těm, co dělají černou práci a nemohou do toho </a:t>
            </a:r>
            <a:r>
              <a:rPr lang="cs-CZ" sz="2400" dirty="0" err="1" smtClean="0"/>
              <a:t>kecat</a:t>
            </a:r>
            <a:endParaRPr lang="cs-CZ" sz="2400" dirty="0" smtClean="0"/>
          </a:p>
          <a:p>
            <a:r>
              <a:rPr lang="cs-CZ" dirty="0" smtClean="0"/>
              <a:t>Dodavatelé SW na tom rýžují peníze a odkládají termíny dodávek.</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p>
            <a:fld id="{563728D1-EDDB-4F7D-A703-669C7E2D4A4B}" type="slidenum">
              <a:rPr lang="cs-CZ" smtClean="0"/>
              <a:pPr/>
              <a:t>98</a:t>
            </a:fld>
            <a:endParaRPr lang="cs-CZ" smtClean="0"/>
          </a:p>
        </p:txBody>
      </p:sp>
      <p:sp>
        <p:nvSpPr>
          <p:cNvPr id="54275" name="Nadpis 1"/>
          <p:cNvSpPr>
            <a:spLocks noGrp="1"/>
          </p:cNvSpPr>
          <p:nvPr>
            <p:ph type="title"/>
          </p:nvPr>
        </p:nvSpPr>
        <p:spPr/>
        <p:txBody>
          <a:bodyPr/>
          <a:lstStyle/>
          <a:p>
            <a:r>
              <a:rPr lang="cs-CZ" smtClean="0"/>
              <a:t>Stokrát nic umoří nejen osla ale  i vývojáře a uživatele </a:t>
            </a:r>
          </a:p>
        </p:txBody>
      </p:sp>
      <p:sp>
        <p:nvSpPr>
          <p:cNvPr id="54276" name="Zástupný symbol pro obsah 2"/>
          <p:cNvSpPr>
            <a:spLocks noGrp="1"/>
          </p:cNvSpPr>
          <p:nvPr>
            <p:ph idx="1"/>
          </p:nvPr>
        </p:nvSpPr>
        <p:spPr>
          <a:xfrm>
            <a:off x="0" y="1600200"/>
            <a:ext cx="9144000" cy="4525963"/>
          </a:xfrm>
        </p:spPr>
        <p:txBody>
          <a:bodyPr/>
          <a:lstStyle/>
          <a:p>
            <a:r>
              <a:rPr lang="cs-CZ" sz="2800" dirty="0" smtClean="0"/>
              <a:t>Vše je důsledkem toho, že se nedoceňuje, že IS jsou složitá technická díla, jejichž účel a vlastnosti je nutné pečlivě a použitím specifických znalostí a dovedností specifikovat, budovat a provozovat. Švindle!!!</a:t>
            </a:r>
          </a:p>
          <a:p>
            <a:r>
              <a:rPr lang="cs-CZ" sz="2800" dirty="0" smtClean="0"/>
              <a:t>Kdyby se tak jednalo v jiných technických oborech tak by bylo např. běžné, </a:t>
            </a:r>
          </a:p>
          <a:p>
            <a:pPr lvl="1"/>
            <a:r>
              <a:rPr lang="cs-CZ" sz="2400" dirty="0" smtClean="0"/>
              <a:t>že by se  a technické a uživatelské vlastnosti mostu neustále měnily a řádně nespecifikovaly a považovalo by se za normální, že bude most stát včas, nebude dražší a nespadne i když do toho budou kecat laici a stavět neumětelové a budou strukturu mostu stále měnit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p>
            <a:fld id="{41E63B47-0793-43D9-BA42-54E0BB8C72E9}" type="slidenum">
              <a:rPr lang="cs-CZ" smtClean="0"/>
              <a:pPr/>
              <a:t>99</a:t>
            </a:fld>
            <a:endParaRPr lang="cs-CZ" smtClean="0"/>
          </a:p>
        </p:txBody>
      </p:sp>
      <p:sp>
        <p:nvSpPr>
          <p:cNvPr id="55299" name="Nadpis 1"/>
          <p:cNvSpPr>
            <a:spLocks noGrp="1"/>
          </p:cNvSpPr>
          <p:nvPr>
            <p:ph type="ctrTitle"/>
          </p:nvPr>
        </p:nvSpPr>
        <p:spPr>
          <a:xfrm>
            <a:off x="395288" y="476250"/>
            <a:ext cx="8353425" cy="5184775"/>
          </a:xfrm>
        </p:spPr>
        <p:txBody>
          <a:bodyPr/>
          <a:lstStyle/>
          <a:p>
            <a:r>
              <a:rPr lang="cs-CZ" sz="4000" dirty="0" smtClean="0"/>
              <a:t>Skrytý postoj</a:t>
            </a:r>
            <a:br>
              <a:rPr lang="cs-CZ" sz="4000" dirty="0" smtClean="0"/>
            </a:br>
            <a:r>
              <a:rPr lang="cs-CZ" sz="4000" dirty="0" smtClean="0"/>
              <a:t>Vím  jak postavit most, protože vím, jak se má přes něj jezdit</a:t>
            </a:r>
            <a:br>
              <a:rPr lang="cs-CZ" sz="4000" dirty="0" smtClean="0"/>
            </a:br>
            <a:r>
              <a:rPr lang="cs-CZ" sz="4000" dirty="0" smtClean="0"/>
              <a:t>Výsledkem obvykle je, že se nespecifikuje, </a:t>
            </a:r>
            <a:r>
              <a:rPr lang="cs-CZ" sz="4000" b="1" dirty="0" smtClean="0"/>
              <a:t>proč, za kolik</a:t>
            </a:r>
            <a:r>
              <a:rPr lang="cs-CZ" sz="4000" dirty="0" smtClean="0"/>
              <a:t> a </a:t>
            </a:r>
            <a:r>
              <a:rPr lang="cs-CZ" sz="4000" b="1" dirty="0" smtClean="0"/>
              <a:t>jak</a:t>
            </a:r>
            <a:r>
              <a:rPr lang="cs-CZ" sz="4000" dirty="0" smtClean="0"/>
              <a:t> se bude po IT „mostě“ jezdit a nezajistí se, aby „most“ nespadl</a:t>
            </a:r>
            <a:br>
              <a:rPr lang="cs-CZ" sz="4000" dirty="0" smtClean="0"/>
            </a:br>
            <a:r>
              <a:rPr lang="cs-CZ" sz="4000" dirty="0" smtClean="0"/>
              <a:t>Je to dosti rozšířený předsudek uživatelů ICT</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5657</TotalTime>
  <Words>12078</Words>
  <Application>Microsoft Office PowerPoint</Application>
  <PresentationFormat>Předvádění na obrazovce (4:3)</PresentationFormat>
  <Paragraphs>1499</Paragraphs>
  <Slides>193</Slides>
  <Notes>6</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193</vt:i4>
      </vt:variant>
    </vt:vector>
  </HeadingPairs>
  <TitlesOfParts>
    <vt:vector size="195" baseType="lpstr">
      <vt:lpstr>Výchozí návrh</vt:lpstr>
      <vt:lpstr>Acrobat Document</vt:lpstr>
      <vt:lpstr>SW inženýrství  informačních systémů v malých a středních podnicích</vt:lpstr>
      <vt:lpstr>SW inženýrství  informačních systémů v malých a středních podnicích</vt:lpstr>
      <vt:lpstr>Zvláštnosti IT, hlavně IS</vt:lpstr>
      <vt:lpstr>Tempo zastarávání</vt:lpstr>
      <vt:lpstr>Tempo zastarávání znalostí v IT, </vt:lpstr>
      <vt:lpstr>Snímek 6</vt:lpstr>
      <vt:lpstr>Pracnost projektu při zkracování termínů, nedosažitelné oblasti</vt:lpstr>
      <vt:lpstr>Důsledek</vt:lpstr>
      <vt:lpstr>Ani ve velkých firmách nemohu dobu řešení libovolně zkracovat Velké systémy a velké týmy jsou obtížně zvládány.</vt:lpstr>
      <vt:lpstr>Boehm </vt:lpstr>
      <vt:lpstr>Celkový trend</vt:lpstr>
      <vt:lpstr>Řešení Hrubozrnná dekompozice</vt:lpstr>
      <vt:lpstr>Zaměření přednášky </vt:lpstr>
      <vt:lpstr>Zaměření přednášky klíčová témata </vt:lpstr>
      <vt:lpstr>Malé a střední podniky                small to medium enterprises, SME</vt:lpstr>
      <vt:lpstr>Základní pozorování</vt:lpstr>
      <vt:lpstr>Co je typické pro malé (SW) firmy</vt:lpstr>
      <vt:lpstr>Co je typické pro malé SW firmy</vt:lpstr>
      <vt:lpstr>Omezení pro malé výrobce SW</vt:lpstr>
      <vt:lpstr>Důsledky omezených zdrojů v malých organizacích obecně</vt:lpstr>
      <vt:lpstr>Řešení omezených zdrojů v SME </vt:lpstr>
      <vt:lpstr>Řešení omezených zdrojů v SME </vt:lpstr>
      <vt:lpstr>Nadměrná složitost řešení škodí i velkým</vt:lpstr>
      <vt:lpstr>Filosofie řešení malých se stává důležitá i pro velké firmy</vt:lpstr>
      <vt:lpstr>IT je technický obor</vt:lpstr>
      <vt:lpstr>Neakceptuje je, že tvorba SW je inženýrský obor  SW entity jsou průmyslové výrobky  </vt:lpstr>
      <vt:lpstr>Instrukce se neošoupou?</vt:lpstr>
      <vt:lpstr>Vanová křivka. I SW se opotřebí platí zvláště pro IS a human oriented SW</vt:lpstr>
      <vt:lpstr>Informační systémy</vt:lpstr>
      <vt:lpstr>IS často selhávají</vt:lpstr>
      <vt:lpstr>Ekonomické a sociální aspekty</vt:lpstr>
      <vt:lpstr>Permanentní  zastaralost velkých monolitických SW systémů (katedrál)</vt:lpstr>
      <vt:lpstr> Klíčové paradigma</vt:lpstr>
      <vt:lpstr>Architekturní (infrastrukturní)  služby</vt:lpstr>
      <vt:lpstr>Virtualizace architektury</vt:lpstr>
      <vt:lpstr>Snímek 36</vt:lpstr>
      <vt:lpstr>Snímek 37</vt:lpstr>
      <vt:lpstr>Snímek 38</vt:lpstr>
      <vt:lpstr>Důležité závěry</vt:lpstr>
      <vt:lpstr>Bimodal IT (Oracle)</vt:lpstr>
      <vt:lpstr>Snímek 41</vt:lpstr>
      <vt:lpstr>Snímek 42</vt:lpstr>
      <vt:lpstr>Snímek 43</vt:lpstr>
      <vt:lpstr>Kritika bimodálnosti Gartnera</vt:lpstr>
      <vt:lpstr>Další trendy</vt:lpstr>
      <vt:lpstr>Důležité jsou odchylky               v detailech</vt:lpstr>
      <vt:lpstr>Celkový trend</vt:lpstr>
      <vt:lpstr>Inženýr a řemeslník</vt:lpstr>
      <vt:lpstr>Programovací jazyky jako nástroje</vt:lpstr>
      <vt:lpstr>Podceňované vlastnosti IT</vt:lpstr>
      <vt:lpstr>Která oblast techniky má s IT nejvíce společných aspektů</vt:lpstr>
      <vt:lpstr>Změny v informatice</vt:lpstr>
      <vt:lpstr>Co se relativně málo změnilo</vt:lpstr>
      <vt:lpstr>Zkušenosti přednášejícího</vt:lpstr>
      <vt:lpstr>Hlavní poznatky</vt:lpstr>
      <vt:lpstr>Podceňované vlastnosti IT</vt:lpstr>
      <vt:lpstr>Budeme využívat zkušenosti z (starších i současných) praktických projektů pro malé a střední firmy a nedávné výsledky výzkumu metod SW inženýrství v oblasti SOA metod integrace velkých komponent do velkých systémů s využitím dokumentové orientace </vt:lpstr>
      <vt:lpstr>Obtížnost aspektů IT, hlavně IS</vt:lpstr>
      <vt:lpstr>Úzká místa informatiky</vt:lpstr>
      <vt:lpstr>Systémy jsou stále složitější</vt:lpstr>
      <vt:lpstr>Halsteadův vztah pro malé programy</vt:lpstr>
      <vt:lpstr>Závislost pracnosti na délce kódu</vt:lpstr>
      <vt:lpstr>Pozoruje se</vt:lpstr>
      <vt:lpstr>Hlavní problém velkých systémů:</vt:lpstr>
      <vt:lpstr>Jak na věc</vt:lpstr>
      <vt:lpstr>Role informačních systémů</vt:lpstr>
      <vt:lpstr>Co  je na IS klíčový aspekt a co se relativně málo mění</vt:lpstr>
      <vt:lpstr>Proč studovat projekty IS pro menší firmy a organizace</vt:lpstr>
      <vt:lpstr>Proč studovat zkušenosti s projekty IS pro menší firmy a organizace</vt:lpstr>
      <vt:lpstr>Podniková kultura v SME</vt:lpstr>
      <vt:lpstr>Systém, definice </vt:lpstr>
      <vt:lpstr>Informační systémy</vt:lpstr>
      <vt:lpstr>Zvláštnosti informačních systémů</vt:lpstr>
      <vt:lpstr>Informování versus řízení</vt:lpstr>
      <vt:lpstr>Informování versus řízení</vt:lpstr>
      <vt:lpstr>Hlavní varianty IS, typ úkolů</vt:lpstr>
      <vt:lpstr>Sociální a společenské efekty informatiky jsou stále významnější </vt:lpstr>
      <vt:lpstr>Sociální dimense informačních systémů</vt:lpstr>
      <vt:lpstr>Technická dimenze</vt:lpstr>
      <vt:lpstr>Zvláštnosti IT, hlavně IS</vt:lpstr>
      <vt:lpstr>Průběh v čase</vt:lpstr>
      <vt:lpstr>Snímek 82</vt:lpstr>
      <vt:lpstr>Co způsobuje největší problémy</vt:lpstr>
      <vt:lpstr>Problémy s IS</vt:lpstr>
      <vt:lpstr>Nejfatálnější důsledky mívá opomenutí samozřejmosti</vt:lpstr>
      <vt:lpstr>Příklady opomenutí z historie</vt:lpstr>
      <vt:lpstr>Čím se budeme zabývat</vt:lpstr>
      <vt:lpstr>Vize (cíle) požadavky</vt:lpstr>
      <vt:lpstr>Statistiky z USA o egovermentu devadesátá léta</vt:lpstr>
      <vt:lpstr>Zkušenosti z ČR</vt:lpstr>
      <vt:lpstr>Registry - výzvy</vt:lpstr>
      <vt:lpstr>Registry, časté scénáře </vt:lpstr>
      <vt:lpstr>Případ GAČR</vt:lpstr>
      <vt:lpstr>Reakce jednoho z uživatelů IS GAČR</vt:lpstr>
      <vt:lpstr>Naše zkušenosti</vt:lpstr>
      <vt:lpstr>Servisní systémy</vt:lpstr>
      <vt:lpstr>Stokrát nic umoří nejen osla ale  i vývojáře a uživatele </vt:lpstr>
      <vt:lpstr>Stokrát nic umoří nejen osla ale  i vývojáře a uživatele </vt:lpstr>
      <vt:lpstr>Skrytý postoj Vím  jak postavit most, protože vím, jak se má přes něj jezdit Výsledkem obvykle je, že se nespecifikuje, proč, za kolik a jak se bude po IT „mostě“ jezdit a nezajistí se, aby „most“ nespadl Je to dosti rozšířený předsudek uživatelů ICT</vt:lpstr>
      <vt:lpstr>Skrytý postoj podruhé Vím  jak postavit most, protože vím, jak se má přes něj jezdit Na druhé straně je důležité, aby se systém uživatelům jevil jednoduchý a bylo jasné co vlastně z hlediska uživatele dělá Jak se vlastně jezdí po mostě</vt:lpstr>
      <vt:lpstr>O které profese je především zájem </vt:lpstr>
      <vt:lpstr>Jak je to s kodéry </vt:lpstr>
      <vt:lpstr>Manažeři</vt:lpstr>
      <vt:lpstr>Kteří informatici nejméně chybí (Forrester  Research 2006)</vt:lpstr>
      <vt:lpstr>O které profese je největší zájem (Forrester Research 2014)</vt:lpstr>
      <vt:lpstr>Problémy softwaru jsou zpravidla důsledkem problémů s lidmi</vt:lpstr>
      <vt:lpstr>Problémy softwaru jsou často důsledkem problémů s lidmi</vt:lpstr>
      <vt:lpstr>Software není problém, problémy jsou s lidmi díky SW</vt:lpstr>
      <vt:lpstr>Zvláštnosti IS</vt:lpstr>
      <vt:lpstr>Zvláštnosti IS, shrnutí</vt:lpstr>
      <vt:lpstr>Úkoly a profese, mimo celkového managementu </vt:lpstr>
      <vt:lpstr>Úzká místa</vt:lpstr>
      <vt:lpstr>Kódování</vt:lpstr>
      <vt:lpstr>Tempo zastarávání znalostí v IT, </vt:lpstr>
      <vt:lpstr>Důsledek</vt:lpstr>
      <vt:lpstr>Etapa opotřebení</vt:lpstr>
      <vt:lpstr>Co s tím, zvláště v SME</vt:lpstr>
      <vt:lpstr>Celkový trend technik:                   dekompozice a propojování</vt:lpstr>
      <vt:lpstr>Celkový trend</vt:lpstr>
      <vt:lpstr>Přínosy informatiky</vt:lpstr>
      <vt:lpstr>Výsledky IT nejsou jednoznačné</vt:lpstr>
      <vt:lpstr>Servisní systémy</vt:lpstr>
      <vt:lpstr>Nový trend: dokumentová rozhraní</vt:lpstr>
      <vt:lpstr>Příklad z praxe</vt:lpstr>
      <vt:lpstr>Digitalizace a optimalizace sběru požadavků na zdravotnický materiál v nemocnici </vt:lpstr>
      <vt:lpstr>Struktura procesu</vt:lpstr>
      <vt:lpstr>Pozorování</vt:lpstr>
      <vt:lpstr>Klíčové rozhodnutí</vt:lpstr>
      <vt:lpstr> Postup  realizace:  </vt:lpstr>
      <vt:lpstr>Otevřené otázky </vt:lpstr>
      <vt:lpstr>Čím se  ajťáci liší od ekonomů</vt:lpstr>
      <vt:lpstr>Potřebné znalostní profily</vt:lpstr>
      <vt:lpstr>Změny v informatice</vt:lpstr>
      <vt:lpstr>Nejčastější profily činnosti menších SW firem</vt:lpstr>
      <vt:lpstr>Co se relativně málo mění</vt:lpstr>
      <vt:lpstr>Nové směry v SW, od 1995</vt:lpstr>
      <vt:lpstr>Hlavní poznatky</vt:lpstr>
      <vt:lpstr>Různé technologie dospějí za různou dobu</vt:lpstr>
      <vt:lpstr>Průběh popularity technologií a systémů. Hype křivka</vt:lpstr>
      <vt:lpstr>Příklady na hype křivce</vt:lpstr>
      <vt:lpstr>Průběh popularity technologií a systémů. Hype křivka</vt:lpstr>
      <vt:lpstr>Snímek 142</vt:lpstr>
      <vt:lpstr>Snímek 143</vt:lpstr>
      <vt:lpstr>Hodnocení informatiků včetně techniků zaměřených na informatické problémy</vt:lpstr>
      <vt:lpstr>Základní zásady</vt:lpstr>
      <vt:lpstr>IS a legislativa</vt:lpstr>
      <vt:lpstr>IT a legislativa Př. problém ochrany osobních dat</vt:lpstr>
      <vt:lpstr>Takzvaná ochrana osobních dat jako příklad ztráty kvality dat  a chybného řešení </vt:lpstr>
      <vt:lpstr>Main failure of public information systems </vt:lpstr>
      <vt:lpstr>Brute data security rules       implied by laws </vt:lpstr>
      <vt:lpstr>Limits of brute rules </vt:lpstr>
      <vt:lpstr>Brute rules in action 1 System for the prevention of the production of the narcotic Pervitin</vt:lpstr>
      <vt:lpstr>Brute rules in action 2 System for the prevention of the production of the narcotic Pervitin</vt:lpstr>
      <vt:lpstr>Brute data security rules in action 3   </vt:lpstr>
      <vt:lpstr>Brute data security rules in action 4   </vt:lpstr>
      <vt:lpstr>Summary of brute rules effects</vt:lpstr>
      <vt:lpstr>Multiple data leakage channels</vt:lpstr>
      <vt:lpstr>Great financial data leakage, German government must act against crime</vt:lpstr>
      <vt:lpstr>Data security and education</vt:lpstr>
      <vt:lpstr>Data security rules threaten            basic human rights in education</vt:lpstr>
      <vt:lpstr>Other consequences of improper data security procedures</vt:lpstr>
      <vt:lpstr>The brute rules threaten whole IT</vt:lpstr>
      <vt:lpstr>Takzvaná ochrana osobních dat 2 Skartace zdravotních dat</vt:lpstr>
      <vt:lpstr>Takzvaná ochrana osobních dat 3 Analýza efektivnosti vzdělávání</vt:lpstr>
      <vt:lpstr>Takzvaná ochrana osobních dat 4 Informatický výzkum, kvalita IS</vt:lpstr>
      <vt:lpstr>Snímek 166</vt:lpstr>
      <vt:lpstr>Takzvaná ochrana osobních dat 4 Analýza efektivnosti datové skartace </vt:lpstr>
      <vt:lpstr>Výpočet otevřených informací s použitím osobních dat</vt:lpstr>
      <vt:lpstr>Systém chránící data a zpřístupňující otevřené informace</vt:lpstr>
      <vt:lpstr>Pozor na hackerský syndrom</vt:lpstr>
      <vt:lpstr>Využitelnost přednášky podruhé</vt:lpstr>
      <vt:lpstr>SW architektura</vt:lpstr>
      <vt:lpstr>SW architektura - účel</vt:lpstr>
      <vt:lpstr>Komponentové architektury</vt:lpstr>
      <vt:lpstr>Servisně orientovaný systém</vt:lpstr>
      <vt:lpstr>Potíž s human oriented systems   často nevíme ani my sami ani uživatelé si často s nevybaví, co by měly přinést a jak to, co přinese, měřit, požadavky se mnohdy mění podle toho, jak se mění byznys</vt:lpstr>
      <vt:lpstr>Přínosy informatiky</vt:lpstr>
      <vt:lpstr>Hrozby a bariéry</vt:lpstr>
      <vt:lpstr>Co je informatika</vt:lpstr>
      <vt:lpstr>Zvláštnosti informatiky a IS</vt:lpstr>
      <vt:lpstr>Zvláštnosti informatiky a IS</vt:lpstr>
      <vt:lpstr>Zvláštnosti výzkumu v informatice</vt:lpstr>
      <vt:lpstr>Zvláštnosti informatiky</vt:lpstr>
      <vt:lpstr>Ochrana osobních dat</vt:lpstr>
      <vt:lpstr>Od dostupnosti k nedosažitelnosti Konec copyrightu?</vt:lpstr>
      <vt:lpstr>Jiné hrozby</vt:lpstr>
      <vt:lpstr>Neřeší se problém kvality dat</vt:lpstr>
      <vt:lpstr>Hlavní výzvy pro ajťáky</vt:lpstr>
      <vt:lpstr>Hlavní výzvy pro ajťáky</vt:lpstr>
      <vt:lpstr>Hlavní výzvy pro ajťáky</vt:lpstr>
      <vt:lpstr>Kdy se nevyplatí vyrobit úplně dokonalý SW produkt</vt:lpstr>
      <vt:lpstr>Vyhlídky kódérů</vt:lpstr>
      <vt:lpstr>Závěr</vt:lpstr>
    </vt:vector>
  </TitlesOfParts>
  <Company>MFF 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2005/6</dc:title>
  <dc:creator>kral</dc:creator>
  <cp:lastModifiedBy>kral</cp:lastModifiedBy>
  <cp:revision>429</cp:revision>
  <dcterms:created xsi:type="dcterms:W3CDTF">2005-09-19T12:20:55Z</dcterms:created>
  <dcterms:modified xsi:type="dcterms:W3CDTF">2016-10-17T14:57:54Z</dcterms:modified>
</cp:coreProperties>
</file>