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0" r:id="rId6"/>
    <p:sldId id="262" r:id="rId7"/>
    <p:sldId id="266" r:id="rId8"/>
    <p:sldId id="267" r:id="rId9"/>
    <p:sldId id="268" r:id="rId10"/>
    <p:sldId id="265" r:id="rId11"/>
    <p:sldId id="263"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716" y="-5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AFA7E764-39CB-4EB7-9435-6FE7653CE810}" type="datetimeFigureOut">
              <a:rPr lang="en-US" smtClean="0"/>
              <a:pPr/>
              <a:t>10/19/2016</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8720C73B-05CD-41B3-8ECC-4E248390D9DC}" type="slidenum">
              <a:rPr lang="en-US" smtClean="0"/>
              <a:pPr/>
              <a:t>‹#›</a:t>
            </a:fld>
            <a:endParaRPr lang="en-US"/>
          </a:p>
        </p:txBody>
      </p:sp>
    </p:spTree>
    <p:extLst>
      <p:ext uri="{BB962C8B-B14F-4D97-AF65-F5344CB8AC3E}">
        <p14:creationId xmlns:p14="http://schemas.microsoft.com/office/powerpoint/2010/main" xmlns="" val="1092522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AFA7E764-39CB-4EB7-9435-6FE7653CE810}" type="datetimeFigureOut">
              <a:rPr lang="en-US" smtClean="0"/>
              <a:pPr/>
              <a:t>10/19/2016</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8720C73B-05CD-41B3-8ECC-4E248390D9DC}" type="slidenum">
              <a:rPr lang="en-US" smtClean="0"/>
              <a:pPr/>
              <a:t>‹#›</a:t>
            </a:fld>
            <a:endParaRPr lang="en-US"/>
          </a:p>
        </p:txBody>
      </p:sp>
    </p:spTree>
    <p:extLst>
      <p:ext uri="{BB962C8B-B14F-4D97-AF65-F5344CB8AC3E}">
        <p14:creationId xmlns:p14="http://schemas.microsoft.com/office/powerpoint/2010/main" xmlns="" val="3012626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AFA7E764-39CB-4EB7-9435-6FE7653CE810}" type="datetimeFigureOut">
              <a:rPr lang="en-US" smtClean="0"/>
              <a:pPr/>
              <a:t>10/19/2016</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8720C73B-05CD-41B3-8ECC-4E248390D9DC}" type="slidenum">
              <a:rPr lang="en-US" smtClean="0"/>
              <a:pPr/>
              <a:t>‹#›</a:t>
            </a:fld>
            <a:endParaRPr lang="en-US"/>
          </a:p>
        </p:txBody>
      </p:sp>
    </p:spTree>
    <p:extLst>
      <p:ext uri="{BB962C8B-B14F-4D97-AF65-F5344CB8AC3E}">
        <p14:creationId xmlns:p14="http://schemas.microsoft.com/office/powerpoint/2010/main" xmlns="" val="181163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AFA7E764-39CB-4EB7-9435-6FE7653CE810}" type="datetimeFigureOut">
              <a:rPr lang="en-US" smtClean="0"/>
              <a:pPr/>
              <a:t>10/19/2016</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8720C73B-05CD-41B3-8ECC-4E248390D9DC}" type="slidenum">
              <a:rPr lang="en-US" smtClean="0"/>
              <a:pPr/>
              <a:t>‹#›</a:t>
            </a:fld>
            <a:endParaRPr lang="en-US"/>
          </a:p>
        </p:txBody>
      </p:sp>
    </p:spTree>
    <p:extLst>
      <p:ext uri="{BB962C8B-B14F-4D97-AF65-F5344CB8AC3E}">
        <p14:creationId xmlns:p14="http://schemas.microsoft.com/office/powerpoint/2010/main" xmlns="" val="3248805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AFA7E764-39CB-4EB7-9435-6FE7653CE810}" type="datetimeFigureOut">
              <a:rPr lang="en-US" smtClean="0"/>
              <a:pPr/>
              <a:t>10/19/2016</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8720C73B-05CD-41B3-8ECC-4E248390D9DC}" type="slidenum">
              <a:rPr lang="en-US" smtClean="0"/>
              <a:pPr/>
              <a:t>‹#›</a:t>
            </a:fld>
            <a:endParaRPr lang="en-US"/>
          </a:p>
        </p:txBody>
      </p:sp>
    </p:spTree>
    <p:extLst>
      <p:ext uri="{BB962C8B-B14F-4D97-AF65-F5344CB8AC3E}">
        <p14:creationId xmlns:p14="http://schemas.microsoft.com/office/powerpoint/2010/main" xmlns="" val="227119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AFA7E764-39CB-4EB7-9435-6FE7653CE810}" type="datetimeFigureOut">
              <a:rPr lang="en-US" smtClean="0"/>
              <a:pPr/>
              <a:t>10/19/2016</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8720C73B-05CD-41B3-8ECC-4E248390D9DC}" type="slidenum">
              <a:rPr lang="en-US" smtClean="0"/>
              <a:pPr/>
              <a:t>‹#›</a:t>
            </a:fld>
            <a:endParaRPr lang="en-US"/>
          </a:p>
        </p:txBody>
      </p:sp>
    </p:spTree>
    <p:extLst>
      <p:ext uri="{BB962C8B-B14F-4D97-AF65-F5344CB8AC3E}">
        <p14:creationId xmlns:p14="http://schemas.microsoft.com/office/powerpoint/2010/main" xmlns="" val="4223763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AFA7E764-39CB-4EB7-9435-6FE7653CE810}" type="datetimeFigureOut">
              <a:rPr lang="en-US" smtClean="0"/>
              <a:pPr/>
              <a:t>10/19/2016</a:t>
            </a:fld>
            <a:endParaRPr lang="en-US"/>
          </a:p>
        </p:txBody>
      </p:sp>
      <p:sp>
        <p:nvSpPr>
          <p:cNvPr id="8" name="Zástupný symbol pro zápatí 7"/>
          <p:cNvSpPr>
            <a:spLocks noGrp="1"/>
          </p:cNvSpPr>
          <p:nvPr>
            <p:ph type="ftr" sz="quarter" idx="11"/>
          </p:nvPr>
        </p:nvSpPr>
        <p:spPr/>
        <p:txBody>
          <a:bodyPr/>
          <a:lstStyle/>
          <a:p>
            <a:endParaRPr lang="en-US"/>
          </a:p>
        </p:txBody>
      </p:sp>
      <p:sp>
        <p:nvSpPr>
          <p:cNvPr id="9" name="Zástupný symbol pro číslo snímku 8"/>
          <p:cNvSpPr>
            <a:spLocks noGrp="1"/>
          </p:cNvSpPr>
          <p:nvPr>
            <p:ph type="sldNum" sz="quarter" idx="12"/>
          </p:nvPr>
        </p:nvSpPr>
        <p:spPr/>
        <p:txBody>
          <a:bodyPr/>
          <a:lstStyle/>
          <a:p>
            <a:fld id="{8720C73B-05CD-41B3-8ECC-4E248390D9DC}" type="slidenum">
              <a:rPr lang="en-US" smtClean="0"/>
              <a:pPr/>
              <a:t>‹#›</a:t>
            </a:fld>
            <a:endParaRPr lang="en-US"/>
          </a:p>
        </p:txBody>
      </p:sp>
    </p:spTree>
    <p:extLst>
      <p:ext uri="{BB962C8B-B14F-4D97-AF65-F5344CB8AC3E}">
        <p14:creationId xmlns:p14="http://schemas.microsoft.com/office/powerpoint/2010/main" xmlns="" val="2556533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AFA7E764-39CB-4EB7-9435-6FE7653CE810}" type="datetimeFigureOut">
              <a:rPr lang="en-US" smtClean="0"/>
              <a:pPr/>
              <a:t>10/19/2016</a:t>
            </a:fld>
            <a:endParaRPr lang="en-US"/>
          </a:p>
        </p:txBody>
      </p:sp>
      <p:sp>
        <p:nvSpPr>
          <p:cNvPr id="4" name="Zástupný symbol pro zápatí 3"/>
          <p:cNvSpPr>
            <a:spLocks noGrp="1"/>
          </p:cNvSpPr>
          <p:nvPr>
            <p:ph type="ftr" sz="quarter" idx="11"/>
          </p:nvPr>
        </p:nvSpPr>
        <p:spPr/>
        <p:txBody>
          <a:bodyPr/>
          <a:lstStyle/>
          <a:p>
            <a:endParaRPr lang="en-US"/>
          </a:p>
        </p:txBody>
      </p:sp>
      <p:sp>
        <p:nvSpPr>
          <p:cNvPr id="5" name="Zástupný symbol pro číslo snímku 4"/>
          <p:cNvSpPr>
            <a:spLocks noGrp="1"/>
          </p:cNvSpPr>
          <p:nvPr>
            <p:ph type="sldNum" sz="quarter" idx="12"/>
          </p:nvPr>
        </p:nvSpPr>
        <p:spPr/>
        <p:txBody>
          <a:bodyPr/>
          <a:lstStyle/>
          <a:p>
            <a:fld id="{8720C73B-05CD-41B3-8ECC-4E248390D9DC}" type="slidenum">
              <a:rPr lang="en-US" smtClean="0"/>
              <a:pPr/>
              <a:t>‹#›</a:t>
            </a:fld>
            <a:endParaRPr lang="en-US"/>
          </a:p>
        </p:txBody>
      </p:sp>
    </p:spTree>
    <p:extLst>
      <p:ext uri="{BB962C8B-B14F-4D97-AF65-F5344CB8AC3E}">
        <p14:creationId xmlns:p14="http://schemas.microsoft.com/office/powerpoint/2010/main" xmlns="" val="3875796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FA7E764-39CB-4EB7-9435-6FE7653CE810}" type="datetimeFigureOut">
              <a:rPr lang="en-US" smtClean="0"/>
              <a:pPr/>
              <a:t>10/19/2016</a:t>
            </a:fld>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8720C73B-05CD-41B3-8ECC-4E248390D9DC}" type="slidenum">
              <a:rPr lang="en-US" smtClean="0"/>
              <a:pPr/>
              <a:t>‹#›</a:t>
            </a:fld>
            <a:endParaRPr lang="en-US"/>
          </a:p>
        </p:txBody>
      </p:sp>
    </p:spTree>
    <p:extLst>
      <p:ext uri="{BB962C8B-B14F-4D97-AF65-F5344CB8AC3E}">
        <p14:creationId xmlns:p14="http://schemas.microsoft.com/office/powerpoint/2010/main" xmlns="" val="3650836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FA7E764-39CB-4EB7-9435-6FE7653CE810}" type="datetimeFigureOut">
              <a:rPr lang="en-US" smtClean="0"/>
              <a:pPr/>
              <a:t>10/19/2016</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8720C73B-05CD-41B3-8ECC-4E248390D9DC}" type="slidenum">
              <a:rPr lang="en-US" smtClean="0"/>
              <a:pPr/>
              <a:t>‹#›</a:t>
            </a:fld>
            <a:endParaRPr lang="en-US"/>
          </a:p>
        </p:txBody>
      </p:sp>
    </p:spTree>
    <p:extLst>
      <p:ext uri="{BB962C8B-B14F-4D97-AF65-F5344CB8AC3E}">
        <p14:creationId xmlns:p14="http://schemas.microsoft.com/office/powerpoint/2010/main" xmlns="" val="3837970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FA7E764-39CB-4EB7-9435-6FE7653CE810}" type="datetimeFigureOut">
              <a:rPr lang="en-US" smtClean="0"/>
              <a:pPr/>
              <a:t>10/19/2016</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8720C73B-05CD-41B3-8ECC-4E248390D9DC}" type="slidenum">
              <a:rPr lang="en-US" smtClean="0"/>
              <a:pPr/>
              <a:t>‹#›</a:t>
            </a:fld>
            <a:endParaRPr lang="en-US"/>
          </a:p>
        </p:txBody>
      </p:sp>
    </p:spTree>
    <p:extLst>
      <p:ext uri="{BB962C8B-B14F-4D97-AF65-F5344CB8AC3E}">
        <p14:creationId xmlns:p14="http://schemas.microsoft.com/office/powerpoint/2010/main" xmlns="" val="1566086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A7E764-39CB-4EB7-9435-6FE7653CE810}" type="datetimeFigureOut">
              <a:rPr lang="en-US" smtClean="0"/>
              <a:pPr/>
              <a:t>10/19/2016</a:t>
            </a:fld>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20C73B-05CD-41B3-8ECC-4E248390D9DC}" type="slidenum">
              <a:rPr lang="en-US" smtClean="0"/>
              <a:pPr/>
              <a:t>‹#›</a:t>
            </a:fld>
            <a:endParaRPr lang="en-US"/>
          </a:p>
        </p:txBody>
      </p:sp>
    </p:spTree>
    <p:extLst>
      <p:ext uri="{BB962C8B-B14F-4D97-AF65-F5344CB8AC3E}">
        <p14:creationId xmlns:p14="http://schemas.microsoft.com/office/powerpoint/2010/main" xmlns="" val="227162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iso.org/obp/ui/"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Charakteristiky kvality</a:t>
            </a:r>
            <a:endParaRPr lang="en-US" dirty="0"/>
          </a:p>
        </p:txBody>
      </p:sp>
      <p:sp>
        <p:nvSpPr>
          <p:cNvPr id="3" name="Podnadpis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4045661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0"/>
            <a:ext cx="8964488" cy="5863144"/>
          </a:xfrm>
          <a:prstGeom prst="rect">
            <a:avLst/>
          </a:prstGeom>
        </p:spPr>
        <p:txBody>
          <a:bodyPr wrap="square">
            <a:spAutoFit/>
          </a:bodyPr>
          <a:lstStyle/>
          <a:p>
            <a:r>
              <a:rPr lang="en-US" sz="1500" dirty="0" smtClean="0">
                <a:effectLst/>
              </a:rPr>
              <a:t>maintainability</a:t>
            </a:r>
          </a:p>
          <a:p>
            <a:r>
              <a:rPr lang="en-US" sz="1500" dirty="0" smtClean="0">
                <a:effectLst/>
              </a:rPr>
              <a:t>degree of effectiveness and efficiency with which a product or system can be modified by the intended maintainers</a:t>
            </a:r>
          </a:p>
          <a:p>
            <a:r>
              <a:rPr lang="en-US" sz="1500" dirty="0" smtClean="0">
                <a:effectLst/>
              </a:rPr>
              <a:t>Note 1 to entry: Modifications can include corrections, improvements or adaptation of the software to changes in environment, and in requirements and functional specifications. Modifications include those carried out by specialized support staff, and those carried out by business or operational staff, or end users.</a:t>
            </a:r>
          </a:p>
          <a:p>
            <a:r>
              <a:rPr lang="en-US" sz="1500" dirty="0" smtClean="0">
                <a:effectLst/>
              </a:rPr>
              <a:t>Note 2 to entry: Maintainability includes installation of updates and upgrades.</a:t>
            </a:r>
          </a:p>
          <a:p>
            <a:r>
              <a:rPr lang="en-US" sz="1500" dirty="0" smtClean="0">
                <a:effectLst/>
              </a:rPr>
              <a:t>Note 3 to entry: Maintainability can be interpreted as either an inherent capability of the product or system to facilitate maintenance activities, or the quality in use experienced by the maintainers for the goal of maintaining the product or system.</a:t>
            </a:r>
          </a:p>
          <a:p>
            <a:r>
              <a:rPr lang="en-US" sz="1500" dirty="0" smtClean="0">
                <a:effectLst/>
              </a:rPr>
              <a:t>4.2.7.1</a:t>
            </a:r>
          </a:p>
          <a:p>
            <a:r>
              <a:rPr lang="en-US" sz="1500" dirty="0" smtClean="0">
                <a:effectLst/>
              </a:rPr>
              <a:t>modularity</a:t>
            </a:r>
          </a:p>
          <a:p>
            <a:r>
              <a:rPr lang="en-US" sz="1500" dirty="0" smtClean="0">
                <a:effectLst/>
              </a:rPr>
              <a:t>degree to which a system or computer program is composed of discrete components such that a change to one component has minimal impact on other components</a:t>
            </a:r>
          </a:p>
          <a:p>
            <a:r>
              <a:rPr lang="en-US" sz="1500" dirty="0" smtClean="0">
                <a:effectLst/>
              </a:rPr>
              <a:t>[SOURCE: ISO/IEC/IEEE 24765]</a:t>
            </a:r>
          </a:p>
          <a:p>
            <a:r>
              <a:rPr lang="en-US" sz="1500" dirty="0" smtClean="0">
                <a:effectLst/>
              </a:rPr>
              <a:t>4.2.7.2</a:t>
            </a:r>
          </a:p>
          <a:p>
            <a:r>
              <a:rPr lang="en-US" sz="1500" dirty="0" smtClean="0">
                <a:effectLst/>
              </a:rPr>
              <a:t>reusability</a:t>
            </a:r>
          </a:p>
          <a:p>
            <a:r>
              <a:rPr lang="en-US" sz="1500" dirty="0" smtClean="0">
                <a:effectLst/>
              </a:rPr>
              <a:t>degree to which an asset can be used in more than one system, or in building other assets</a:t>
            </a:r>
          </a:p>
          <a:p>
            <a:r>
              <a:rPr lang="en-US" sz="1500" dirty="0" smtClean="0">
                <a:effectLst/>
              </a:rPr>
              <a:t>Note 1 to entry: Adapted from IEEE 1517-2004.</a:t>
            </a:r>
          </a:p>
          <a:p>
            <a:r>
              <a:rPr lang="en-US" sz="1500" dirty="0" smtClean="0">
                <a:effectLst/>
              </a:rPr>
              <a:t>4.2.7.3</a:t>
            </a:r>
          </a:p>
          <a:p>
            <a:r>
              <a:rPr lang="en-US" sz="1500" dirty="0" err="1" smtClean="0">
                <a:effectLst/>
              </a:rPr>
              <a:t>analysability</a:t>
            </a:r>
            <a:endParaRPr lang="en-US" sz="1500" dirty="0" smtClean="0">
              <a:effectLst/>
            </a:endParaRPr>
          </a:p>
          <a:p>
            <a:r>
              <a:rPr lang="en-US" sz="1500" dirty="0" smtClean="0">
                <a:effectLst/>
              </a:rPr>
              <a:t>degree of effectiveness and efficiency with which it is possible to assess the impact on a product or system of an intended change to one or more of its parts, or to diagnose a product for deficiencies or causes of failures, or to identify parts to be modified</a:t>
            </a:r>
          </a:p>
          <a:p>
            <a:r>
              <a:rPr lang="en-US" sz="1500" dirty="0" smtClean="0">
                <a:effectLst/>
              </a:rPr>
              <a:t>Note 1 to entry: Implementation can include providing mechanisms for the product or </a:t>
            </a:r>
            <a:r>
              <a:rPr lang="en-US" sz="1500" dirty="0" smtClean="0">
                <a:effectLst/>
              </a:rPr>
              <a:t>system</a:t>
            </a:r>
            <a:endParaRPr lang="en-US" sz="1500" dirty="0">
              <a:effectLst/>
            </a:endParaRPr>
          </a:p>
        </p:txBody>
      </p:sp>
    </p:spTree>
    <p:extLst>
      <p:ext uri="{BB962C8B-B14F-4D97-AF65-F5344CB8AC3E}">
        <p14:creationId xmlns:p14="http://schemas.microsoft.com/office/powerpoint/2010/main" xmlns="" val="771488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395536" y="197346"/>
            <a:ext cx="8352928" cy="6247864"/>
          </a:xfrm>
          <a:prstGeom prst="rect">
            <a:avLst/>
          </a:prstGeom>
        </p:spPr>
        <p:txBody>
          <a:bodyPr wrap="square">
            <a:spAutoFit/>
          </a:bodyPr>
          <a:lstStyle/>
          <a:p>
            <a:r>
              <a:rPr lang="en-US" sz="2400" dirty="0" smtClean="0">
                <a:effectLst/>
              </a:rPr>
              <a:t>4.2.1</a:t>
            </a:r>
            <a:r>
              <a:rPr lang="cs-CZ" sz="2400" dirty="0" smtClean="0">
                <a:effectLst/>
              </a:rPr>
              <a:t> </a:t>
            </a:r>
            <a:r>
              <a:rPr lang="en-US" sz="2400" b="1" dirty="0" smtClean="0">
                <a:effectLst/>
              </a:rPr>
              <a:t>functional suitability</a:t>
            </a:r>
          </a:p>
          <a:p>
            <a:r>
              <a:rPr lang="en-US" sz="2400" dirty="0" smtClean="0">
                <a:effectLst/>
              </a:rPr>
              <a:t>degree to which a product or system provides functions that meet stated and implied needs when used under specified conditions</a:t>
            </a:r>
          </a:p>
          <a:p>
            <a:r>
              <a:rPr lang="en-US" sz="2400" dirty="0" smtClean="0">
                <a:effectLst/>
              </a:rPr>
              <a:t>Note 1 to entry: Functional suitability is only concerned with whether the functions meet stated and implied needs, not the functional specification.</a:t>
            </a:r>
          </a:p>
          <a:p>
            <a:r>
              <a:rPr lang="en-US" sz="2400" dirty="0" smtClean="0">
                <a:effectLst/>
              </a:rPr>
              <a:t>4.2.1.1</a:t>
            </a:r>
            <a:r>
              <a:rPr lang="cs-CZ" sz="2400" dirty="0" smtClean="0">
                <a:effectLst/>
              </a:rPr>
              <a:t> </a:t>
            </a:r>
            <a:r>
              <a:rPr lang="en-US" sz="2400" dirty="0" smtClean="0">
                <a:effectLst/>
              </a:rPr>
              <a:t>functional completeness</a:t>
            </a:r>
          </a:p>
          <a:p>
            <a:r>
              <a:rPr lang="en-US" sz="2400" dirty="0" smtClean="0">
                <a:effectLst/>
              </a:rPr>
              <a:t>degree to which the set of functions covers all the specified tasks and user objectives</a:t>
            </a:r>
          </a:p>
          <a:p>
            <a:r>
              <a:rPr lang="en-US" sz="2400" dirty="0" smtClean="0">
                <a:effectLst/>
              </a:rPr>
              <a:t>4.2.1.2</a:t>
            </a:r>
            <a:r>
              <a:rPr lang="cs-CZ" sz="2400" dirty="0" smtClean="0">
                <a:effectLst/>
              </a:rPr>
              <a:t> </a:t>
            </a:r>
            <a:r>
              <a:rPr lang="en-US" sz="2400" dirty="0" smtClean="0">
                <a:effectLst/>
              </a:rPr>
              <a:t>functional correctness</a:t>
            </a:r>
          </a:p>
          <a:p>
            <a:r>
              <a:rPr lang="en-US" sz="2400" dirty="0" smtClean="0">
                <a:effectLst/>
              </a:rPr>
              <a:t>degree to which a product or system provides the correct results with the needed degree of precision</a:t>
            </a:r>
          </a:p>
          <a:p>
            <a:r>
              <a:rPr lang="en-US" sz="2400" dirty="0" smtClean="0">
                <a:effectLst/>
              </a:rPr>
              <a:t>4.2.1.3</a:t>
            </a:r>
            <a:r>
              <a:rPr lang="cs-CZ" sz="2400" dirty="0" smtClean="0">
                <a:effectLst/>
              </a:rPr>
              <a:t> </a:t>
            </a:r>
            <a:r>
              <a:rPr lang="en-US" sz="2400" dirty="0" smtClean="0">
                <a:effectLst/>
              </a:rPr>
              <a:t>functional appropriateness</a:t>
            </a:r>
          </a:p>
          <a:p>
            <a:r>
              <a:rPr lang="en-US" sz="2400" dirty="0" smtClean="0">
                <a:effectLst/>
              </a:rPr>
              <a:t>degree to which the functions facilitate the accomplishment of specified tasks and objectives</a:t>
            </a:r>
            <a:endParaRPr lang="cs-CZ" sz="2400" dirty="0" smtClean="0">
              <a:effectLst/>
            </a:endParaRPr>
          </a:p>
          <a:p>
            <a:r>
              <a:rPr lang="cs-CZ" sz="4000" dirty="0" smtClean="0"/>
              <a:t>Na SOA to moc nepasuje (úplnost?)</a:t>
            </a:r>
            <a:endParaRPr lang="en-US" sz="4000" dirty="0">
              <a:effectLst/>
            </a:endParaRPr>
          </a:p>
        </p:txBody>
      </p:sp>
    </p:spTree>
    <p:extLst>
      <p:ext uri="{BB962C8B-B14F-4D97-AF65-F5344CB8AC3E}">
        <p14:creationId xmlns:p14="http://schemas.microsoft.com/office/powerpoint/2010/main" xmlns="" val="1465824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xmlns="" val="3443235938"/>
              </p:ext>
            </p:extLst>
          </p:nvPr>
        </p:nvGraphicFramePr>
        <p:xfrm>
          <a:off x="323529" y="793729"/>
          <a:ext cx="8031385" cy="5474081"/>
        </p:xfrm>
        <a:graphic>
          <a:graphicData uri="http://schemas.openxmlformats.org/drawingml/2006/table">
            <a:tbl>
              <a:tblPr/>
              <a:tblGrid>
                <a:gridCol w="8031385"/>
              </a:tblGrid>
              <a:tr h="0">
                <a:tc>
                  <a:txBody>
                    <a:bodyPr/>
                    <a:lstStyle/>
                    <a:p>
                      <a:pPr marL="0" marR="0" algn="l">
                        <a:spcBef>
                          <a:spcPts val="0"/>
                        </a:spcBef>
                        <a:spcAft>
                          <a:spcPts val="0"/>
                        </a:spcAft>
                      </a:pPr>
                      <a:r>
                        <a:rPr lang="en-US" sz="2400" b="1" dirty="0" smtClean="0">
                          <a:effectLst/>
                        </a:rPr>
                        <a:t>Effectiveness</a:t>
                      </a:r>
                      <a:endParaRPr lang="en-US" sz="2400" dirty="0">
                        <a:effectLst/>
                      </a:endParaRPr>
                    </a:p>
                  </a:txBody>
                  <a:tcPr marL="0" marR="0" marT="0" marB="0" anchor="ctr">
                    <a:lnL>
                      <a:noFill/>
                    </a:lnL>
                    <a:lnR>
                      <a:noFill/>
                    </a:lnR>
                    <a:lnT>
                      <a:noFill/>
                    </a:lnT>
                    <a:lnB w="19050" cap="flat" cmpd="sng" algn="ctr">
                      <a:solidFill>
                        <a:srgbClr val="E002AA"/>
                      </a:solidFill>
                      <a:prstDash val="solid"/>
                      <a:round/>
                      <a:headEnd type="none" w="med" len="med"/>
                      <a:tailEnd type="none" w="med" len="med"/>
                    </a:lnB>
                  </a:tcPr>
                </a:tc>
              </a:tr>
              <a:tr h="384820">
                <a:tc>
                  <a:txBody>
                    <a:bodyPr/>
                    <a:lstStyle/>
                    <a:p>
                      <a:pPr marL="0" marR="0" algn="l">
                        <a:spcBef>
                          <a:spcPts val="0"/>
                        </a:spcBef>
                        <a:spcAft>
                          <a:spcPts val="0"/>
                        </a:spcAft>
                      </a:pPr>
                      <a:r>
                        <a:rPr lang="en-US" sz="2400" b="1" dirty="0">
                          <a:effectLst/>
                        </a:rPr>
                        <a:t>Efficiency</a:t>
                      </a:r>
                      <a:endParaRPr lang="en-US" sz="2400" dirty="0">
                        <a:effectLst/>
                      </a:endParaRPr>
                    </a:p>
                  </a:txBody>
                  <a:tcPr marL="0" marR="0" marT="0" marB="0" anchor="ctr">
                    <a:lnL>
                      <a:noFill/>
                    </a:lnL>
                    <a:lnR>
                      <a:noFill/>
                    </a:lnR>
                    <a:lnT w="19050" cap="flat" cmpd="sng" algn="ctr">
                      <a:solidFill>
                        <a:srgbClr val="E002AA"/>
                      </a:solidFill>
                      <a:prstDash val="solid"/>
                      <a:round/>
                      <a:headEnd type="none" w="med" len="med"/>
                      <a:tailEnd type="none" w="med" len="med"/>
                    </a:lnT>
                    <a:lnB w="19050" cap="flat" cmpd="sng" algn="ctr">
                      <a:solidFill>
                        <a:srgbClr val="98FAB7"/>
                      </a:solidFill>
                      <a:prstDash val="solid"/>
                      <a:round/>
                      <a:headEnd type="none" w="med" len="med"/>
                      <a:tailEnd type="none" w="med" len="med"/>
                    </a:lnB>
                  </a:tcPr>
                </a:tc>
              </a:tr>
              <a:tr h="384820">
                <a:tc>
                  <a:txBody>
                    <a:bodyPr/>
                    <a:lstStyle/>
                    <a:p>
                      <a:pPr marL="0" marR="0" algn="l">
                        <a:spcBef>
                          <a:spcPts val="0"/>
                        </a:spcBef>
                        <a:spcAft>
                          <a:spcPts val="0"/>
                        </a:spcAft>
                      </a:pPr>
                      <a:r>
                        <a:rPr lang="en-US" sz="2400" b="1" dirty="0">
                          <a:effectLst/>
                        </a:rPr>
                        <a:t>Satisfaction</a:t>
                      </a:r>
                      <a:endParaRPr lang="en-US" sz="2400" dirty="0">
                        <a:effectLst/>
                      </a:endParaRPr>
                    </a:p>
                  </a:txBody>
                  <a:tcPr marL="0" marR="0" marT="0" marB="0" anchor="ctr">
                    <a:lnL>
                      <a:noFill/>
                    </a:lnL>
                    <a:lnR>
                      <a:noFill/>
                    </a:lnR>
                    <a:lnT w="19050" cap="flat" cmpd="sng" algn="ctr">
                      <a:solidFill>
                        <a:srgbClr val="98FAB7"/>
                      </a:solidFill>
                      <a:prstDash val="solid"/>
                      <a:round/>
                      <a:headEnd type="none" w="med" len="med"/>
                      <a:tailEnd type="none" w="med" len="med"/>
                    </a:lnT>
                    <a:lnB>
                      <a:noFill/>
                    </a:lnB>
                  </a:tcPr>
                </a:tc>
              </a:tr>
              <a:tr h="384820">
                <a:tc>
                  <a:txBody>
                    <a:bodyPr/>
                    <a:lstStyle/>
                    <a:p>
                      <a:pPr marL="0" marR="0" algn="l">
                        <a:spcBef>
                          <a:spcPts val="0"/>
                        </a:spcBef>
                        <a:spcAft>
                          <a:spcPts val="0"/>
                        </a:spcAft>
                      </a:pPr>
                      <a:r>
                        <a:rPr lang="en-US" sz="2400" dirty="0">
                          <a:effectLst/>
                        </a:rPr>
                        <a:t>Usefulness</a:t>
                      </a:r>
                    </a:p>
                  </a:txBody>
                  <a:tcPr marL="0" marR="0" marT="0" marB="0" anchor="ctr">
                    <a:lnL>
                      <a:noFill/>
                    </a:lnL>
                    <a:lnR>
                      <a:noFill/>
                    </a:lnR>
                    <a:lnT>
                      <a:noFill/>
                    </a:lnT>
                    <a:lnB>
                      <a:noFill/>
                    </a:lnB>
                  </a:tcPr>
                </a:tc>
              </a:tr>
              <a:tr h="384820">
                <a:tc>
                  <a:txBody>
                    <a:bodyPr/>
                    <a:lstStyle/>
                    <a:p>
                      <a:pPr marL="0" marR="0" algn="l">
                        <a:spcBef>
                          <a:spcPts val="0"/>
                        </a:spcBef>
                        <a:spcAft>
                          <a:spcPts val="0"/>
                        </a:spcAft>
                      </a:pPr>
                      <a:r>
                        <a:rPr lang="en-US" sz="2400" dirty="0">
                          <a:effectLst/>
                        </a:rPr>
                        <a:t>Trust</a:t>
                      </a:r>
                    </a:p>
                  </a:txBody>
                  <a:tcPr marL="0" marR="0" marT="0" marB="0" anchor="ctr">
                    <a:lnL>
                      <a:noFill/>
                    </a:lnL>
                    <a:lnR>
                      <a:noFill/>
                    </a:lnR>
                    <a:lnT>
                      <a:noFill/>
                    </a:lnT>
                    <a:lnB>
                      <a:noFill/>
                    </a:lnB>
                  </a:tcPr>
                </a:tc>
              </a:tr>
              <a:tr h="384820">
                <a:tc>
                  <a:txBody>
                    <a:bodyPr/>
                    <a:lstStyle/>
                    <a:p>
                      <a:pPr marL="0" marR="0" algn="l">
                        <a:spcBef>
                          <a:spcPts val="0"/>
                        </a:spcBef>
                        <a:spcAft>
                          <a:spcPts val="0"/>
                        </a:spcAft>
                      </a:pPr>
                      <a:r>
                        <a:rPr lang="en-US" sz="2400" dirty="0">
                          <a:effectLst/>
                        </a:rPr>
                        <a:t>Pleasure</a:t>
                      </a:r>
                    </a:p>
                  </a:txBody>
                  <a:tcPr marL="0" marR="0" marT="0" marB="0" anchor="ctr">
                    <a:lnL>
                      <a:noFill/>
                    </a:lnL>
                    <a:lnR>
                      <a:noFill/>
                    </a:lnR>
                    <a:lnT>
                      <a:noFill/>
                    </a:lnT>
                    <a:lnB>
                      <a:noFill/>
                    </a:lnB>
                  </a:tcPr>
                </a:tc>
              </a:tr>
              <a:tr h="384820">
                <a:tc>
                  <a:txBody>
                    <a:bodyPr/>
                    <a:lstStyle/>
                    <a:p>
                      <a:pPr marL="0" marR="0" algn="l">
                        <a:spcBef>
                          <a:spcPts val="0"/>
                        </a:spcBef>
                        <a:spcAft>
                          <a:spcPts val="0"/>
                        </a:spcAft>
                      </a:pPr>
                      <a:r>
                        <a:rPr lang="en-US" sz="2400" dirty="0">
                          <a:effectLst/>
                        </a:rPr>
                        <a:t>Comfort</a:t>
                      </a:r>
                    </a:p>
                  </a:txBody>
                  <a:tcPr marL="0" marR="0" marT="0" marB="0" anchor="ctr">
                    <a:lnL>
                      <a:noFill/>
                    </a:lnL>
                    <a:lnR>
                      <a:noFill/>
                    </a:lnR>
                    <a:lnT>
                      <a:noFill/>
                    </a:lnT>
                    <a:lnB w="19050" cap="flat" cmpd="sng" algn="ctr">
                      <a:solidFill>
                        <a:srgbClr val="48C3B8"/>
                      </a:solidFill>
                      <a:prstDash val="solid"/>
                      <a:round/>
                      <a:headEnd type="none" w="med" len="med"/>
                      <a:tailEnd type="none" w="med" len="med"/>
                    </a:lnB>
                  </a:tcPr>
                </a:tc>
              </a:tr>
              <a:tr h="384820">
                <a:tc>
                  <a:txBody>
                    <a:bodyPr/>
                    <a:lstStyle/>
                    <a:p>
                      <a:pPr marL="0" marR="0" algn="l">
                        <a:spcBef>
                          <a:spcPts val="0"/>
                        </a:spcBef>
                        <a:spcAft>
                          <a:spcPts val="0"/>
                        </a:spcAft>
                      </a:pPr>
                      <a:r>
                        <a:rPr lang="en-US" sz="2400" b="1" dirty="0">
                          <a:effectLst/>
                        </a:rPr>
                        <a:t>Freedom from risk</a:t>
                      </a:r>
                      <a:endParaRPr lang="en-US" sz="2400" dirty="0">
                        <a:effectLst/>
                      </a:endParaRPr>
                    </a:p>
                  </a:txBody>
                  <a:tcPr marL="0" marR="0" marT="0" marB="0" anchor="ctr">
                    <a:lnL>
                      <a:noFill/>
                    </a:lnL>
                    <a:lnR>
                      <a:noFill/>
                    </a:lnR>
                    <a:lnT w="19050" cap="flat" cmpd="sng" algn="ctr">
                      <a:solidFill>
                        <a:srgbClr val="48C3B8"/>
                      </a:solidFill>
                      <a:prstDash val="solid"/>
                      <a:round/>
                      <a:headEnd type="none" w="med" len="med"/>
                      <a:tailEnd type="none" w="med" len="med"/>
                    </a:lnT>
                    <a:lnB>
                      <a:noFill/>
                    </a:lnB>
                  </a:tcPr>
                </a:tc>
              </a:tr>
              <a:tr h="384820">
                <a:tc>
                  <a:txBody>
                    <a:bodyPr/>
                    <a:lstStyle/>
                    <a:p>
                      <a:pPr marL="0" marR="0" algn="l">
                        <a:spcBef>
                          <a:spcPts val="0"/>
                        </a:spcBef>
                        <a:spcAft>
                          <a:spcPts val="0"/>
                        </a:spcAft>
                      </a:pPr>
                      <a:r>
                        <a:rPr lang="en-US" sz="2400" dirty="0">
                          <a:effectLst/>
                        </a:rPr>
                        <a:t>Economic risk mitigation</a:t>
                      </a:r>
                    </a:p>
                  </a:txBody>
                  <a:tcPr marL="0" marR="0" marT="0" marB="0" anchor="ctr">
                    <a:lnL>
                      <a:noFill/>
                    </a:lnL>
                    <a:lnR>
                      <a:noFill/>
                    </a:lnR>
                    <a:lnT>
                      <a:noFill/>
                    </a:lnT>
                    <a:lnB>
                      <a:noFill/>
                    </a:lnB>
                  </a:tcPr>
                </a:tc>
              </a:tr>
              <a:tr h="271071">
                <a:tc>
                  <a:txBody>
                    <a:bodyPr/>
                    <a:lstStyle/>
                    <a:p>
                      <a:pPr marL="0" marR="0" algn="l">
                        <a:spcBef>
                          <a:spcPts val="0"/>
                        </a:spcBef>
                        <a:spcAft>
                          <a:spcPts val="0"/>
                        </a:spcAft>
                      </a:pPr>
                      <a:r>
                        <a:rPr lang="en-US" sz="2400" dirty="0">
                          <a:effectLst/>
                        </a:rPr>
                        <a:t>Health and safety risk mitigation</a:t>
                      </a:r>
                    </a:p>
                  </a:txBody>
                  <a:tcPr marL="0" marR="0" marT="0" marB="0" anchor="ctr">
                    <a:lnL>
                      <a:noFill/>
                    </a:lnL>
                    <a:lnR>
                      <a:noFill/>
                    </a:lnR>
                    <a:lnT>
                      <a:noFill/>
                    </a:lnT>
                    <a:lnB>
                      <a:noFill/>
                    </a:lnB>
                  </a:tcPr>
                </a:tc>
              </a:tr>
              <a:tr h="509541">
                <a:tc>
                  <a:txBody>
                    <a:bodyPr/>
                    <a:lstStyle/>
                    <a:p>
                      <a:pPr marL="0" marR="0" algn="l">
                        <a:spcBef>
                          <a:spcPts val="0"/>
                        </a:spcBef>
                        <a:spcAft>
                          <a:spcPts val="0"/>
                        </a:spcAft>
                      </a:pPr>
                      <a:r>
                        <a:rPr lang="en-US" sz="2400" dirty="0">
                          <a:effectLst/>
                        </a:rPr>
                        <a:t>Environmental risk mitigation</a:t>
                      </a:r>
                    </a:p>
                  </a:txBody>
                  <a:tcPr marL="0" marR="0" marT="0" marB="0" anchor="ctr">
                    <a:lnL>
                      <a:noFill/>
                    </a:lnL>
                    <a:lnR>
                      <a:noFill/>
                    </a:lnR>
                    <a:lnT>
                      <a:noFill/>
                    </a:lnT>
                    <a:lnB w="19050" cap="flat" cmpd="sng" algn="ctr">
                      <a:solidFill>
                        <a:srgbClr val="30C7B8"/>
                      </a:solidFill>
                      <a:prstDash val="solid"/>
                      <a:round/>
                      <a:headEnd type="none" w="med" len="med"/>
                      <a:tailEnd type="none" w="med" len="med"/>
                    </a:lnB>
                  </a:tcPr>
                </a:tc>
              </a:tr>
              <a:tr h="384820">
                <a:tc>
                  <a:txBody>
                    <a:bodyPr/>
                    <a:lstStyle/>
                    <a:p>
                      <a:pPr marL="0" marR="0" algn="l">
                        <a:spcBef>
                          <a:spcPts val="0"/>
                        </a:spcBef>
                        <a:spcAft>
                          <a:spcPts val="0"/>
                        </a:spcAft>
                      </a:pPr>
                      <a:r>
                        <a:rPr lang="en-US" sz="2400" b="1" dirty="0">
                          <a:effectLst/>
                        </a:rPr>
                        <a:t>Context coverage</a:t>
                      </a:r>
                      <a:endParaRPr lang="en-US" sz="2400" dirty="0">
                        <a:effectLst/>
                      </a:endParaRPr>
                    </a:p>
                  </a:txBody>
                  <a:tcPr marL="0" marR="0" marT="0" marB="0" anchor="ctr">
                    <a:lnL>
                      <a:noFill/>
                    </a:lnL>
                    <a:lnR>
                      <a:noFill/>
                    </a:lnR>
                    <a:lnT w="19050" cap="flat" cmpd="sng" algn="ctr">
                      <a:solidFill>
                        <a:srgbClr val="30C7B8"/>
                      </a:solidFill>
                      <a:prstDash val="solid"/>
                      <a:round/>
                      <a:headEnd type="none" w="med" len="med"/>
                      <a:tailEnd type="none" w="med" len="med"/>
                    </a:lnT>
                    <a:lnB w="19050" cap="flat" cmpd="sng" algn="ctr">
                      <a:solidFill>
                        <a:srgbClr val="B0C7B8"/>
                      </a:solidFill>
                      <a:prstDash val="solid"/>
                      <a:round/>
                      <a:headEnd type="none" w="med" len="med"/>
                      <a:tailEnd type="none" w="med" len="med"/>
                    </a:lnB>
                  </a:tcPr>
                </a:tc>
              </a:tr>
              <a:tr h="384820">
                <a:tc>
                  <a:txBody>
                    <a:bodyPr/>
                    <a:lstStyle/>
                    <a:p>
                      <a:pPr marL="0" marR="0" algn="l">
                        <a:spcBef>
                          <a:spcPts val="0"/>
                        </a:spcBef>
                        <a:spcAft>
                          <a:spcPts val="0"/>
                        </a:spcAft>
                      </a:pPr>
                      <a:r>
                        <a:rPr lang="en-US" sz="2400" dirty="0">
                          <a:effectLst/>
                        </a:rPr>
                        <a:t>Context completeness</a:t>
                      </a:r>
                    </a:p>
                  </a:txBody>
                  <a:tcPr marL="0" marR="0" marT="0" marB="0" anchor="ctr">
                    <a:lnL>
                      <a:noFill/>
                    </a:lnL>
                    <a:lnR>
                      <a:noFill/>
                    </a:lnR>
                    <a:lnT w="19050" cap="flat" cmpd="sng" algn="ctr">
                      <a:solidFill>
                        <a:srgbClr val="B0C7B8"/>
                      </a:solidFill>
                      <a:prstDash val="solid"/>
                      <a:round/>
                      <a:headEnd type="none" w="med" len="med"/>
                      <a:tailEnd type="none" w="med" len="med"/>
                    </a:lnT>
                    <a:lnB>
                      <a:noFill/>
                    </a:lnB>
                  </a:tcPr>
                </a:tc>
              </a:tr>
              <a:tr h="384820">
                <a:tc>
                  <a:txBody>
                    <a:bodyPr/>
                    <a:lstStyle/>
                    <a:p>
                      <a:pPr marL="0" marR="0" algn="l">
                        <a:spcBef>
                          <a:spcPts val="0"/>
                        </a:spcBef>
                        <a:spcAft>
                          <a:spcPts val="0"/>
                        </a:spcAft>
                      </a:pPr>
                      <a:r>
                        <a:rPr lang="en-US" sz="2400" dirty="0">
                          <a:effectLst/>
                        </a:rPr>
                        <a:t>Flexibility</a:t>
                      </a:r>
                    </a:p>
                  </a:txBody>
                  <a:tcPr marL="0" marR="0" marT="0" marB="0" anchor="ctr">
                    <a:lnL>
                      <a:noFill/>
                    </a:lnL>
                    <a:lnR>
                      <a:noFill/>
                    </a:lnR>
                    <a:lnT>
                      <a:noFill/>
                    </a:lnT>
                    <a:lnB>
                      <a:noFill/>
                    </a:lnB>
                  </a:tcPr>
                </a:tc>
              </a:tr>
            </a:tbl>
          </a:graphicData>
        </a:graphic>
      </p:graphicFrame>
      <p:sp>
        <p:nvSpPr>
          <p:cNvPr id="3" name="Rectangle 2"/>
          <p:cNvSpPr>
            <a:spLocks noChangeArrowheads="1"/>
          </p:cNvSpPr>
          <p:nvPr/>
        </p:nvSpPr>
        <p:spPr bwMode="auto">
          <a:xfrm>
            <a:off x="3402771" y="1529964"/>
            <a:ext cx="65" cy="276999"/>
          </a:xfrm>
          <a:prstGeom prst="rect">
            <a:avLst/>
          </a:prstGeom>
          <a:solidFill>
            <a:srgbClr val="99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ovéPole 3"/>
          <p:cNvSpPr txBox="1"/>
          <p:nvPr/>
        </p:nvSpPr>
        <p:spPr>
          <a:xfrm>
            <a:off x="395536" y="332656"/>
            <a:ext cx="7272808" cy="584775"/>
          </a:xfrm>
          <a:prstGeom prst="rect">
            <a:avLst/>
          </a:prstGeom>
          <a:noFill/>
        </p:spPr>
        <p:txBody>
          <a:bodyPr wrap="square" rtlCol="0">
            <a:spAutoFit/>
          </a:bodyPr>
          <a:lstStyle/>
          <a:p>
            <a:r>
              <a:rPr lang="cs-CZ" sz="3200" dirty="0" smtClean="0"/>
              <a:t>ISO 25011 kvalita pro užívání</a:t>
            </a:r>
            <a:endParaRPr lang="en-US" sz="3200" dirty="0"/>
          </a:p>
        </p:txBody>
      </p:sp>
    </p:spTree>
    <p:extLst>
      <p:ext uri="{BB962C8B-B14F-4D97-AF65-F5344CB8AC3E}">
        <p14:creationId xmlns:p14="http://schemas.microsoft.com/office/powerpoint/2010/main" xmlns="" val="1804282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p:cNvGraphicFramePr>
            <a:graphicFrameLocks noGrp="1"/>
          </p:cNvGraphicFramePr>
          <p:nvPr>
            <p:extLst>
              <p:ext uri="{D42A27DB-BD31-4B8C-83A1-F6EECF244321}">
                <p14:modId xmlns:p14="http://schemas.microsoft.com/office/powerpoint/2010/main" xmlns="" val="949723408"/>
              </p:ext>
            </p:extLst>
          </p:nvPr>
        </p:nvGraphicFramePr>
        <p:xfrm>
          <a:off x="611560" y="44625"/>
          <a:ext cx="8136903" cy="6627872"/>
        </p:xfrm>
        <a:graphic>
          <a:graphicData uri="http://schemas.openxmlformats.org/drawingml/2006/table">
            <a:tbl>
              <a:tblPr/>
              <a:tblGrid>
                <a:gridCol w="3899396"/>
                <a:gridCol w="61044"/>
                <a:gridCol w="4176463"/>
              </a:tblGrid>
              <a:tr h="562352">
                <a:tc>
                  <a:txBody>
                    <a:bodyPr/>
                    <a:lstStyle/>
                    <a:p>
                      <a:pPr marL="0" marR="0" algn="l">
                        <a:spcBef>
                          <a:spcPts val="0"/>
                        </a:spcBef>
                        <a:spcAft>
                          <a:spcPts val="0"/>
                        </a:spcAft>
                      </a:pPr>
                      <a:r>
                        <a:rPr lang="en-US" sz="1300" dirty="0">
                          <a:effectLst/>
                        </a:rPr>
                        <a:t> </a:t>
                      </a:r>
                    </a:p>
                  </a:txBody>
                  <a:tcPr marL="0" marR="0" marT="0" marB="0">
                    <a:lnL>
                      <a:noFill/>
                    </a:lnL>
                    <a:lnR>
                      <a:noFill/>
                    </a:lnR>
                    <a:lnT>
                      <a:noFill/>
                    </a:lnT>
                    <a:lnB w="12700" cap="flat" cmpd="sng" algn="ctr">
                      <a:solidFill>
                        <a:srgbClr val="4884E6"/>
                      </a:solidFill>
                      <a:prstDash val="solid"/>
                      <a:round/>
                      <a:headEnd type="none" w="med" len="med"/>
                      <a:tailEnd type="none" w="med" len="med"/>
                    </a:lnB>
                  </a:tcPr>
                </a:tc>
                <a:tc>
                  <a:txBody>
                    <a:bodyPr/>
                    <a:lstStyle/>
                    <a:p>
                      <a:pPr marL="0" marR="0" algn="l">
                        <a:spcBef>
                          <a:spcPts val="0"/>
                        </a:spcBef>
                        <a:spcAft>
                          <a:spcPts val="0"/>
                        </a:spcAft>
                      </a:pPr>
                      <a:r>
                        <a:rPr lang="en-US" sz="1300">
                          <a:effectLst/>
                        </a:rPr>
                        <a:t> </a:t>
                      </a:r>
                    </a:p>
                  </a:txBody>
                  <a:tcPr marL="0" marR="0" marT="0" marB="0">
                    <a:lnL>
                      <a:noFill/>
                    </a:lnL>
                    <a:lnR w="19050" cap="flat" cmpd="sng" algn="ctr">
                      <a:solidFill>
                        <a:srgbClr val="9884E6"/>
                      </a:solidFill>
                      <a:prstDash val="solid"/>
                      <a:round/>
                      <a:headEnd type="none" w="med" len="med"/>
                      <a:tailEnd type="none" w="med" len="med"/>
                    </a:lnR>
                    <a:lnT>
                      <a:noFill/>
                    </a:lnT>
                    <a:lnB w="12700" cap="flat" cmpd="sng" algn="ctr">
                      <a:solidFill>
                        <a:srgbClr val="4886E6"/>
                      </a:solidFill>
                      <a:prstDash val="solid"/>
                      <a:round/>
                      <a:headEnd type="none" w="med" len="med"/>
                      <a:tailEnd type="none" w="med" len="med"/>
                    </a:lnB>
                  </a:tcPr>
                </a:tc>
                <a:tc>
                  <a:txBody>
                    <a:bodyPr/>
                    <a:lstStyle/>
                    <a:p>
                      <a:pPr marL="0" marR="0" algn="l">
                        <a:spcBef>
                          <a:spcPts val="0"/>
                        </a:spcBef>
                        <a:spcAft>
                          <a:spcPts val="0"/>
                        </a:spcAft>
                      </a:pPr>
                      <a:r>
                        <a:rPr lang="en-US" sz="1800" b="1" dirty="0" err="1" smtClean="0">
                          <a:effectLst/>
                        </a:rPr>
                        <a:t>Reliabilit</a:t>
                      </a:r>
                      <a:r>
                        <a:rPr lang="cs-CZ" sz="1800" b="1" dirty="0" smtClean="0">
                          <a:effectLst/>
                        </a:rPr>
                        <a:t>y</a:t>
                      </a:r>
                      <a:endParaRPr lang="en-US" sz="1800" dirty="0">
                        <a:effectLst/>
                      </a:endParaRPr>
                    </a:p>
                  </a:txBody>
                  <a:tcPr marL="0" marR="0" marT="0" marB="0">
                    <a:lnL w="19050" cap="flat" cmpd="sng" algn="ctr">
                      <a:solidFill>
                        <a:srgbClr val="9884E6"/>
                      </a:solidFill>
                      <a:prstDash val="solid"/>
                      <a:round/>
                      <a:headEnd type="none" w="med" len="med"/>
                      <a:tailEnd type="none" w="med" len="med"/>
                    </a:lnL>
                    <a:lnR w="19050" cap="flat" cmpd="sng" algn="ctr">
                      <a:solidFill>
                        <a:srgbClr val="8084E6"/>
                      </a:solidFill>
                      <a:prstDash val="solid"/>
                      <a:round/>
                      <a:headEnd type="none" w="med" len="med"/>
                      <a:tailEnd type="none" w="med" len="med"/>
                    </a:lnR>
                    <a:lnT w="19050" cap="flat" cmpd="sng" algn="ctr">
                      <a:solidFill>
                        <a:srgbClr val="4885E6"/>
                      </a:solidFill>
                      <a:prstDash val="solid"/>
                      <a:round/>
                      <a:headEnd type="none" w="med" len="med"/>
                      <a:tailEnd type="none" w="med" len="med"/>
                    </a:lnT>
                    <a:lnB>
                      <a:noFill/>
                    </a:lnB>
                  </a:tcPr>
                </a:tc>
              </a:tr>
              <a:tr h="243332">
                <a:tc>
                  <a:txBody>
                    <a:bodyPr/>
                    <a:lstStyle/>
                    <a:p>
                      <a:pPr marL="0" marR="0" algn="l">
                        <a:spcBef>
                          <a:spcPts val="0"/>
                        </a:spcBef>
                        <a:spcAft>
                          <a:spcPts val="0"/>
                        </a:spcAft>
                      </a:pPr>
                      <a:r>
                        <a:rPr lang="en-US" sz="2000" b="1" dirty="0">
                          <a:effectLst/>
                        </a:rPr>
                        <a:t>(Sub)Characteristic</a:t>
                      </a:r>
                      <a:endParaRPr lang="en-US" sz="2000" dirty="0">
                        <a:effectLst/>
                      </a:endParaRPr>
                    </a:p>
                  </a:txBody>
                  <a:tcPr marL="0" marR="0" marT="0" marB="0">
                    <a:lnL>
                      <a:noFill/>
                    </a:lnL>
                    <a:lnR>
                      <a:noFill/>
                    </a:lnR>
                    <a:lnT w="12700" cap="flat" cmpd="sng" algn="ctr">
                      <a:solidFill>
                        <a:srgbClr val="4884E6"/>
                      </a:solidFill>
                      <a:prstDash val="solid"/>
                      <a:round/>
                      <a:headEnd type="none" w="med" len="med"/>
                      <a:tailEnd type="none" w="med" len="med"/>
                    </a:lnT>
                    <a:lnB>
                      <a:noFill/>
                    </a:lnB>
                  </a:tcPr>
                </a:tc>
                <a:tc>
                  <a:txBody>
                    <a:bodyPr/>
                    <a:lstStyle/>
                    <a:p>
                      <a:pPr marL="0" marR="0" algn="l">
                        <a:spcBef>
                          <a:spcPts val="0"/>
                        </a:spcBef>
                        <a:spcAft>
                          <a:spcPts val="0"/>
                        </a:spcAft>
                      </a:pPr>
                      <a:r>
                        <a:rPr lang="en-US" sz="1300">
                          <a:effectLst/>
                        </a:rPr>
                        <a:t> </a:t>
                      </a:r>
                    </a:p>
                  </a:txBody>
                  <a:tcPr marL="0" marR="0" marT="0" marB="0">
                    <a:lnL>
                      <a:noFill/>
                    </a:lnL>
                    <a:lnR w="19050" cap="flat" cmpd="sng" algn="ctr">
                      <a:solidFill>
                        <a:srgbClr val="0080E6"/>
                      </a:solidFill>
                      <a:prstDash val="solid"/>
                      <a:round/>
                      <a:headEnd type="none" w="med" len="med"/>
                      <a:tailEnd type="none" w="med" len="med"/>
                    </a:lnR>
                    <a:lnT w="12700" cap="flat" cmpd="sng" algn="ctr">
                      <a:solidFill>
                        <a:srgbClr val="4886E6"/>
                      </a:solidFill>
                      <a:prstDash val="solid"/>
                      <a:round/>
                      <a:headEnd type="none" w="med" len="med"/>
                      <a:tailEnd type="none" w="med" len="med"/>
                    </a:lnT>
                    <a:lnB w="12700" cap="flat" cmpd="sng" algn="ctr">
                      <a:solidFill>
                        <a:srgbClr val="8087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Maturity</a:t>
                      </a:r>
                    </a:p>
                  </a:txBody>
                  <a:tcPr marL="0" marR="0" marT="0" marB="0">
                    <a:lnL w="19050" cap="flat" cmpd="sng" algn="ctr">
                      <a:solidFill>
                        <a:srgbClr val="0080E6"/>
                      </a:solidFill>
                      <a:prstDash val="solid"/>
                      <a:round/>
                      <a:headEnd type="none" w="med" len="med"/>
                      <a:tailEnd type="none" w="med" len="med"/>
                    </a:lnL>
                    <a:lnR w="19050" cap="flat" cmpd="sng" algn="ctr">
                      <a:solidFill>
                        <a:srgbClr val="9886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b="1" dirty="0">
                          <a:effectLst/>
                        </a:rPr>
                        <a:t>Functional suitability</a:t>
                      </a:r>
                      <a:endParaRPr lang="en-US" sz="2000" dirty="0">
                        <a:effectLst/>
                      </a:endParaRPr>
                    </a:p>
                  </a:txBody>
                  <a:tcPr marL="0" marR="0" marT="0" marB="0">
                    <a:lnL w="19050" cap="flat" cmpd="sng" algn="ctr">
                      <a:solidFill>
                        <a:srgbClr val="1885E6"/>
                      </a:solidFill>
                      <a:prstDash val="solid"/>
                      <a:round/>
                      <a:headEnd type="none" w="med" len="med"/>
                      <a:tailEnd type="none" w="med" len="med"/>
                    </a:lnL>
                    <a:lnR w="19050" cap="flat" cmpd="sng" algn="ctr">
                      <a:solidFill>
                        <a:srgbClr val="0087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0087E6"/>
                      </a:solidFill>
                      <a:prstDash val="solid"/>
                      <a:round/>
                      <a:headEnd type="none" w="med" len="med"/>
                      <a:tailEnd type="none" w="med" len="med"/>
                    </a:lnL>
                    <a:lnR w="19050" cap="flat" cmpd="sng" algn="ctr">
                      <a:solidFill>
                        <a:srgbClr val="3085E6"/>
                      </a:solidFill>
                      <a:prstDash val="solid"/>
                      <a:round/>
                      <a:headEnd type="none" w="med" len="med"/>
                      <a:tailEnd type="none" w="med" len="med"/>
                    </a:lnR>
                    <a:lnT w="12700" cap="flat" cmpd="sng" algn="ctr">
                      <a:solidFill>
                        <a:srgbClr val="8087E6"/>
                      </a:solidFill>
                      <a:prstDash val="solid"/>
                      <a:round/>
                      <a:headEnd type="none" w="med" len="med"/>
                      <a:tailEnd type="none" w="med" len="med"/>
                    </a:lnT>
                    <a:lnB w="12700" cap="flat" cmpd="sng" algn="ctr">
                      <a:solidFill>
                        <a:srgbClr val="6088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Availability</a:t>
                      </a:r>
                    </a:p>
                  </a:txBody>
                  <a:tcPr marL="0" marR="0" marT="0" marB="0">
                    <a:lnL w="19050" cap="flat" cmpd="sng" algn="ctr">
                      <a:solidFill>
                        <a:srgbClr val="3085E6"/>
                      </a:solidFill>
                      <a:prstDash val="solid"/>
                      <a:round/>
                      <a:headEnd type="none" w="med" len="med"/>
                      <a:tailEnd type="none" w="med" len="med"/>
                    </a:lnL>
                    <a:lnR w="19050" cap="flat" cmpd="sng" algn="ctr">
                      <a:solidFill>
                        <a:srgbClr val="C887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Functional completeness</a:t>
                      </a:r>
                    </a:p>
                  </a:txBody>
                  <a:tcPr marL="0" marR="0" marT="0" marB="0">
                    <a:lnL w="19050" cap="flat" cmpd="sng" algn="ctr">
                      <a:solidFill>
                        <a:srgbClr val="6086E6"/>
                      </a:solidFill>
                      <a:prstDash val="solid"/>
                      <a:round/>
                      <a:headEnd type="none" w="med" len="med"/>
                      <a:tailEnd type="none" w="med" len="med"/>
                    </a:lnL>
                    <a:lnR w="19050" cap="flat" cmpd="sng" algn="ctr">
                      <a:solidFill>
                        <a:srgbClr val="1888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1888E6"/>
                      </a:solidFill>
                      <a:prstDash val="solid"/>
                      <a:round/>
                      <a:headEnd type="none" w="med" len="med"/>
                      <a:tailEnd type="none" w="med" len="med"/>
                    </a:lnL>
                    <a:lnR w="19050" cap="flat" cmpd="sng" algn="ctr">
                      <a:solidFill>
                        <a:srgbClr val="E0D4C9"/>
                      </a:solidFill>
                      <a:prstDash val="solid"/>
                      <a:round/>
                      <a:headEnd type="none" w="med" len="med"/>
                      <a:tailEnd type="none" w="med" len="med"/>
                    </a:lnR>
                    <a:lnT w="12700" cap="flat" cmpd="sng" algn="ctr">
                      <a:solidFill>
                        <a:srgbClr val="6088E6"/>
                      </a:solidFill>
                      <a:prstDash val="solid"/>
                      <a:round/>
                      <a:headEnd type="none" w="med" len="med"/>
                      <a:tailEnd type="none" w="med" len="med"/>
                    </a:lnT>
                    <a:lnB w="12700" cap="flat" cmpd="sng" algn="ctr">
                      <a:solidFill>
                        <a:srgbClr val="B0D4C9"/>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Fault tolerance</a:t>
                      </a:r>
                    </a:p>
                  </a:txBody>
                  <a:tcPr marL="0" marR="0" marT="0" marB="0">
                    <a:lnL w="19050" cap="flat" cmpd="sng" algn="ctr">
                      <a:solidFill>
                        <a:srgbClr val="E0D4C9"/>
                      </a:solidFill>
                      <a:prstDash val="solid"/>
                      <a:round/>
                      <a:headEnd type="none" w="med" len="med"/>
                      <a:tailEnd type="none" w="med" len="med"/>
                    </a:lnL>
                    <a:lnR w="19050" cap="flat" cmpd="sng" algn="ctr">
                      <a:solidFill>
                        <a:srgbClr val="B088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Functional correctness</a:t>
                      </a:r>
                    </a:p>
                  </a:txBody>
                  <a:tcPr marL="0" marR="0" marT="0" marB="0">
                    <a:lnL w="19050" cap="flat" cmpd="sng" algn="ctr">
                      <a:solidFill>
                        <a:srgbClr val="B087E6"/>
                      </a:solidFill>
                      <a:prstDash val="solid"/>
                      <a:round/>
                      <a:headEnd type="none" w="med" len="med"/>
                      <a:tailEnd type="none" w="med" len="med"/>
                    </a:lnL>
                    <a:lnR w="19050" cap="flat" cmpd="sng" algn="ctr">
                      <a:solidFill>
                        <a:srgbClr val="9887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9887E6"/>
                      </a:solidFill>
                      <a:prstDash val="solid"/>
                      <a:round/>
                      <a:headEnd type="none" w="med" len="med"/>
                      <a:tailEnd type="none" w="med" len="med"/>
                    </a:lnL>
                    <a:lnR w="19050" cap="flat" cmpd="sng" algn="ctr">
                      <a:solidFill>
                        <a:srgbClr val="1885E6"/>
                      </a:solidFill>
                      <a:prstDash val="solid"/>
                      <a:round/>
                      <a:headEnd type="none" w="med" len="med"/>
                      <a:tailEnd type="none" w="med" len="med"/>
                    </a:lnR>
                    <a:lnT w="12700" cap="flat" cmpd="sng" algn="ctr">
                      <a:solidFill>
                        <a:srgbClr val="B0D4C9"/>
                      </a:solidFill>
                      <a:prstDash val="solid"/>
                      <a:round/>
                      <a:headEnd type="none" w="med" len="med"/>
                      <a:tailEnd type="none" w="med" len="med"/>
                    </a:lnT>
                    <a:lnB w="12700" cap="flat" cmpd="sng" algn="ctr">
                      <a:solidFill>
                        <a:srgbClr val="488B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Recoverability</a:t>
                      </a:r>
                    </a:p>
                  </a:txBody>
                  <a:tcPr marL="0" marR="0" marT="0" marB="0">
                    <a:lnL w="19050" cap="flat" cmpd="sng" algn="ctr">
                      <a:solidFill>
                        <a:srgbClr val="1885E6"/>
                      </a:solidFill>
                      <a:prstDash val="solid"/>
                      <a:round/>
                      <a:headEnd type="none" w="med" len="med"/>
                      <a:tailEnd type="none" w="med" len="med"/>
                    </a:lnL>
                    <a:lnR w="19050" cap="flat" cmpd="sng" algn="ctr">
                      <a:solidFill>
                        <a:srgbClr val="9889E6"/>
                      </a:solidFill>
                      <a:prstDash val="solid"/>
                      <a:round/>
                      <a:headEnd type="none" w="med" len="med"/>
                      <a:tailEnd type="none" w="med" len="med"/>
                    </a:lnR>
                    <a:lnT>
                      <a:noFill/>
                    </a:lnT>
                    <a:lnB w="19050" cap="flat" cmpd="sng" algn="ctr">
                      <a:solidFill>
                        <a:srgbClr val="481FE6"/>
                      </a:solidFill>
                      <a:prstDash val="solid"/>
                      <a:round/>
                      <a:headEnd type="none" w="med" len="med"/>
                      <a:tailEnd type="none" w="med" len="med"/>
                    </a:lnB>
                  </a:tcPr>
                </a:tc>
              </a:tr>
              <a:tr h="234671">
                <a:tc>
                  <a:txBody>
                    <a:bodyPr/>
                    <a:lstStyle/>
                    <a:p>
                      <a:pPr marL="0" marR="0" algn="l">
                        <a:spcBef>
                          <a:spcPts val="0"/>
                        </a:spcBef>
                        <a:spcAft>
                          <a:spcPts val="0"/>
                        </a:spcAft>
                      </a:pPr>
                      <a:r>
                        <a:rPr lang="en-US" sz="2000" dirty="0">
                          <a:effectLst/>
                        </a:rPr>
                        <a:t>Functional appropriateness</a:t>
                      </a:r>
                    </a:p>
                  </a:txBody>
                  <a:tcPr marL="0" marR="0" marT="0" marB="0">
                    <a:lnL w="19050" cap="flat" cmpd="sng" algn="ctr">
                      <a:solidFill>
                        <a:srgbClr val="C888E6"/>
                      </a:solidFill>
                      <a:prstDash val="solid"/>
                      <a:round/>
                      <a:headEnd type="none" w="med" len="med"/>
                      <a:tailEnd type="none" w="med" len="med"/>
                    </a:lnL>
                    <a:lnR w="19050" cap="flat" cmpd="sng" algn="ctr">
                      <a:solidFill>
                        <a:srgbClr val="008BE6"/>
                      </a:solidFill>
                      <a:prstDash val="solid"/>
                      <a:round/>
                      <a:headEnd type="none" w="med" len="med"/>
                      <a:tailEnd type="none" w="med" len="med"/>
                    </a:lnR>
                    <a:lnT>
                      <a:noFill/>
                    </a:lnT>
                    <a:lnB w="19050" cap="flat" cmpd="sng" algn="ctr">
                      <a:solidFill>
                        <a:srgbClr val="8089E6"/>
                      </a:solidFill>
                      <a:prstDash val="solid"/>
                      <a:round/>
                      <a:headEnd type="none" w="med" len="med"/>
                      <a:tailEnd type="none" w="med" len="med"/>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008BE6"/>
                      </a:solidFill>
                      <a:prstDash val="solid"/>
                      <a:round/>
                      <a:headEnd type="none" w="med" len="med"/>
                      <a:tailEnd type="none" w="med" len="med"/>
                    </a:lnL>
                    <a:lnR w="19050" cap="flat" cmpd="sng" algn="ctr">
                      <a:solidFill>
                        <a:srgbClr val="1889E6"/>
                      </a:solidFill>
                      <a:prstDash val="solid"/>
                      <a:round/>
                      <a:headEnd type="none" w="med" len="med"/>
                      <a:tailEnd type="none" w="med" len="med"/>
                    </a:lnR>
                    <a:lnT w="12700" cap="flat" cmpd="sng" algn="ctr">
                      <a:solidFill>
                        <a:srgbClr val="488BE6"/>
                      </a:solidFill>
                      <a:prstDash val="solid"/>
                      <a:round/>
                      <a:headEnd type="none" w="med" len="med"/>
                      <a:tailEnd type="none" w="med" len="med"/>
                    </a:lnT>
                    <a:lnB w="12700" cap="flat" cmpd="sng" algn="ctr">
                      <a:solidFill>
                        <a:srgbClr val="B08CE6"/>
                      </a:solidFill>
                      <a:prstDash val="solid"/>
                      <a:round/>
                      <a:headEnd type="none" w="med" len="med"/>
                      <a:tailEnd type="none" w="med" len="med"/>
                    </a:lnB>
                  </a:tcPr>
                </a:tc>
                <a:tc>
                  <a:txBody>
                    <a:bodyPr/>
                    <a:lstStyle/>
                    <a:p>
                      <a:pPr marL="0" marR="0" algn="l">
                        <a:spcBef>
                          <a:spcPts val="0"/>
                        </a:spcBef>
                        <a:spcAft>
                          <a:spcPts val="0"/>
                        </a:spcAft>
                      </a:pPr>
                      <a:r>
                        <a:rPr lang="en-US" sz="1800" b="1" dirty="0">
                          <a:effectLst/>
                        </a:rPr>
                        <a:t>Security</a:t>
                      </a:r>
                      <a:endParaRPr lang="en-US" sz="1800" dirty="0">
                        <a:effectLst/>
                      </a:endParaRPr>
                    </a:p>
                  </a:txBody>
                  <a:tcPr marL="0" marR="0" marT="0" marB="0">
                    <a:lnL w="19050" cap="flat" cmpd="sng" algn="ctr">
                      <a:solidFill>
                        <a:srgbClr val="1889E6"/>
                      </a:solidFill>
                      <a:prstDash val="solid"/>
                      <a:round/>
                      <a:headEnd type="none" w="med" len="med"/>
                      <a:tailEnd type="none" w="med" len="med"/>
                    </a:lnL>
                    <a:lnR w="19050" cap="flat" cmpd="sng" algn="ctr">
                      <a:solidFill>
                        <a:srgbClr val="988BE6"/>
                      </a:solidFill>
                      <a:prstDash val="solid"/>
                      <a:round/>
                      <a:headEnd type="none" w="med" len="med"/>
                      <a:tailEnd type="none" w="med" len="med"/>
                    </a:lnR>
                    <a:lnT w="19050" cap="flat" cmpd="sng" algn="ctr">
                      <a:solidFill>
                        <a:srgbClr val="481FE6"/>
                      </a:solidFill>
                      <a:prstDash val="solid"/>
                      <a:round/>
                      <a:headEnd type="none" w="med" len="med"/>
                      <a:tailEnd type="none" w="med" len="med"/>
                    </a:lnT>
                    <a:lnB>
                      <a:noFill/>
                    </a:lnB>
                  </a:tcPr>
                </a:tc>
              </a:tr>
              <a:tr h="243332">
                <a:tc>
                  <a:txBody>
                    <a:bodyPr/>
                    <a:lstStyle/>
                    <a:p>
                      <a:pPr marL="0" marR="0" algn="l">
                        <a:spcBef>
                          <a:spcPts val="0"/>
                        </a:spcBef>
                        <a:spcAft>
                          <a:spcPts val="0"/>
                        </a:spcAft>
                      </a:pPr>
                      <a:r>
                        <a:rPr lang="en-US" sz="2000" b="1" dirty="0">
                          <a:effectLst/>
                        </a:rPr>
                        <a:t>Performance efficiency</a:t>
                      </a:r>
                      <a:endParaRPr lang="en-US" sz="2000" dirty="0">
                        <a:effectLst/>
                      </a:endParaRPr>
                    </a:p>
                  </a:txBody>
                  <a:tcPr marL="0" marR="0" marT="0" marB="0">
                    <a:lnL w="19050" cap="flat" cmpd="sng" algn="ctr">
                      <a:solidFill>
                        <a:srgbClr val="C889E6"/>
                      </a:solidFill>
                      <a:prstDash val="solid"/>
                      <a:round/>
                      <a:headEnd type="none" w="med" len="med"/>
                      <a:tailEnd type="none" w="med" len="med"/>
                    </a:lnL>
                    <a:lnR w="19050" cap="flat" cmpd="sng" algn="ctr">
                      <a:solidFill>
                        <a:srgbClr val="308CE6"/>
                      </a:solidFill>
                      <a:prstDash val="solid"/>
                      <a:round/>
                      <a:headEnd type="none" w="med" len="med"/>
                      <a:tailEnd type="none" w="med" len="med"/>
                    </a:lnR>
                    <a:lnT w="19050" cap="flat" cmpd="sng" algn="ctr">
                      <a:solidFill>
                        <a:srgbClr val="8089E6"/>
                      </a:solidFill>
                      <a:prstDash val="solid"/>
                      <a:round/>
                      <a:headEnd type="none" w="med" len="med"/>
                      <a:tailEnd type="none" w="med" len="med"/>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308CE6"/>
                      </a:solidFill>
                      <a:prstDash val="solid"/>
                      <a:round/>
                      <a:headEnd type="none" w="med" len="med"/>
                      <a:tailEnd type="none" w="med" len="med"/>
                    </a:lnL>
                    <a:lnR w="19050" cap="flat" cmpd="sng" algn="ctr">
                      <a:solidFill>
                        <a:srgbClr val="E089E6"/>
                      </a:solidFill>
                      <a:prstDash val="solid"/>
                      <a:round/>
                      <a:headEnd type="none" w="med" len="med"/>
                      <a:tailEnd type="none" w="med" len="med"/>
                    </a:lnR>
                    <a:lnT w="12700" cap="flat" cmpd="sng" algn="ctr">
                      <a:solidFill>
                        <a:srgbClr val="B08CE6"/>
                      </a:solidFill>
                      <a:prstDash val="solid"/>
                      <a:round/>
                      <a:headEnd type="none" w="med" len="med"/>
                      <a:tailEnd type="none" w="med" len="med"/>
                    </a:lnT>
                    <a:lnB w="12700" cap="flat" cmpd="sng" algn="ctr">
                      <a:solidFill>
                        <a:srgbClr val="988D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Confidentiality</a:t>
                      </a:r>
                    </a:p>
                  </a:txBody>
                  <a:tcPr marL="0" marR="0" marT="0" marB="0">
                    <a:lnL w="19050" cap="flat" cmpd="sng" algn="ctr">
                      <a:solidFill>
                        <a:srgbClr val="E089E6"/>
                      </a:solidFill>
                      <a:prstDash val="solid"/>
                      <a:round/>
                      <a:headEnd type="none" w="med" len="med"/>
                      <a:tailEnd type="none" w="med" len="med"/>
                    </a:lnL>
                    <a:lnR w="19050" cap="flat" cmpd="sng" algn="ctr">
                      <a:solidFill>
                        <a:srgbClr val="008D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Time </a:t>
                      </a:r>
                      <a:r>
                        <a:rPr lang="en-US" sz="2000" dirty="0" err="1">
                          <a:effectLst/>
                        </a:rPr>
                        <a:t>behaviour</a:t>
                      </a:r>
                      <a:endParaRPr lang="en-US" sz="2000" dirty="0">
                        <a:effectLst/>
                      </a:endParaRPr>
                    </a:p>
                  </a:txBody>
                  <a:tcPr marL="0" marR="0" marT="0" marB="0">
                    <a:lnL w="19050" cap="flat" cmpd="sng" algn="ctr">
                      <a:solidFill>
                        <a:srgbClr val="608BE6"/>
                      </a:solidFill>
                      <a:prstDash val="solid"/>
                      <a:round/>
                      <a:headEnd type="none" w="med" len="med"/>
                      <a:tailEnd type="none" w="med" len="med"/>
                    </a:lnL>
                    <a:lnR w="19050" cap="flat" cmpd="sng" algn="ctr">
                      <a:solidFill>
                        <a:srgbClr val="488D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488DE6"/>
                      </a:solidFill>
                      <a:prstDash val="solid"/>
                      <a:round/>
                      <a:headEnd type="none" w="med" len="med"/>
                      <a:tailEnd type="none" w="med" len="med"/>
                    </a:lnL>
                    <a:lnR w="19050" cap="flat" cmpd="sng" algn="ctr">
                      <a:solidFill>
                        <a:srgbClr val="C8BD83"/>
                      </a:solidFill>
                      <a:prstDash val="solid"/>
                      <a:round/>
                      <a:headEnd type="none" w="med" len="med"/>
                      <a:tailEnd type="none" w="med" len="med"/>
                    </a:lnR>
                    <a:lnT w="12700" cap="flat" cmpd="sng" algn="ctr">
                      <a:solidFill>
                        <a:srgbClr val="988DE6"/>
                      </a:solidFill>
                      <a:prstDash val="solid"/>
                      <a:round/>
                      <a:headEnd type="none" w="med" len="med"/>
                      <a:tailEnd type="none" w="med" len="med"/>
                    </a:lnT>
                    <a:lnB w="12700" cap="flat" cmpd="sng" algn="ctr">
                      <a:solidFill>
                        <a:srgbClr val="188F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Integrity</a:t>
                      </a:r>
                    </a:p>
                  </a:txBody>
                  <a:tcPr marL="0" marR="0" marT="0" marB="0">
                    <a:lnL w="19050" cap="flat" cmpd="sng" algn="ctr">
                      <a:solidFill>
                        <a:srgbClr val="C8BD83"/>
                      </a:solidFill>
                      <a:prstDash val="solid"/>
                      <a:round/>
                      <a:headEnd type="none" w="med" len="med"/>
                      <a:tailEnd type="none" w="med" len="med"/>
                    </a:lnL>
                    <a:lnR w="19050" cap="flat" cmpd="sng" algn="ctr">
                      <a:solidFill>
                        <a:srgbClr val="E08D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Resource utilization</a:t>
                      </a:r>
                    </a:p>
                  </a:txBody>
                  <a:tcPr marL="0" marR="0" marT="0" marB="0">
                    <a:lnL w="19050" cap="flat" cmpd="sng" algn="ctr">
                      <a:solidFill>
                        <a:srgbClr val="C88CE6"/>
                      </a:solidFill>
                      <a:prstDash val="solid"/>
                      <a:round/>
                      <a:headEnd type="none" w="med" len="med"/>
                      <a:tailEnd type="none" w="med" len="med"/>
                    </a:lnL>
                    <a:lnR w="19050" cap="flat" cmpd="sng" algn="ctr">
                      <a:solidFill>
                        <a:srgbClr val="488E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488EE6"/>
                      </a:solidFill>
                      <a:prstDash val="solid"/>
                      <a:round/>
                      <a:headEnd type="none" w="med" len="med"/>
                      <a:tailEnd type="none" w="med" len="med"/>
                    </a:lnL>
                    <a:lnR w="19050" cap="flat" cmpd="sng" algn="ctr">
                      <a:solidFill>
                        <a:srgbClr val="0087E6"/>
                      </a:solidFill>
                      <a:prstDash val="solid"/>
                      <a:round/>
                      <a:headEnd type="none" w="med" len="med"/>
                      <a:tailEnd type="none" w="med" len="med"/>
                    </a:lnR>
                    <a:lnT w="12700" cap="flat" cmpd="sng" algn="ctr">
                      <a:solidFill>
                        <a:srgbClr val="188FE6"/>
                      </a:solidFill>
                      <a:prstDash val="solid"/>
                      <a:round/>
                      <a:headEnd type="none" w="med" len="med"/>
                      <a:tailEnd type="none" w="med" len="med"/>
                    </a:lnT>
                    <a:lnB w="12700" cap="flat" cmpd="sng" algn="ctr">
                      <a:solidFill>
                        <a:srgbClr val="801EE6"/>
                      </a:solidFill>
                      <a:prstDash val="solid"/>
                      <a:round/>
                      <a:headEnd type="none" w="med" len="med"/>
                      <a:tailEnd type="none" w="med" len="med"/>
                    </a:lnB>
                  </a:tcPr>
                </a:tc>
                <a:tc>
                  <a:txBody>
                    <a:bodyPr/>
                    <a:lstStyle/>
                    <a:p>
                      <a:pPr marL="0" marR="0" algn="l">
                        <a:spcBef>
                          <a:spcPts val="0"/>
                        </a:spcBef>
                        <a:spcAft>
                          <a:spcPts val="0"/>
                        </a:spcAft>
                      </a:pPr>
                      <a:r>
                        <a:rPr lang="en-US" sz="1800" dirty="0" smtClean="0">
                          <a:effectLst/>
                        </a:rPr>
                        <a:t>Non-repudiation</a:t>
                      </a:r>
                      <a:r>
                        <a:rPr lang="cs-CZ" sz="1800" dirty="0" smtClean="0">
                          <a:effectLst/>
                        </a:rPr>
                        <a:t> (nepopiratelnost)</a:t>
                      </a:r>
                      <a:endParaRPr lang="en-US" sz="1800" dirty="0">
                        <a:effectLst/>
                      </a:endParaRPr>
                    </a:p>
                  </a:txBody>
                  <a:tcPr marL="0" marR="0" marT="0" marB="0">
                    <a:lnL w="19050" cap="flat" cmpd="sng" algn="ctr">
                      <a:solidFill>
                        <a:srgbClr val="0087E6"/>
                      </a:solidFill>
                      <a:prstDash val="solid"/>
                      <a:round/>
                      <a:headEnd type="none" w="med" len="med"/>
                      <a:tailEnd type="none" w="med" len="med"/>
                    </a:lnL>
                    <a:lnR w="19050" cap="flat" cmpd="sng" algn="ctr">
                      <a:solidFill>
                        <a:srgbClr val="9890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Capacity</a:t>
                      </a:r>
                    </a:p>
                  </a:txBody>
                  <a:tcPr marL="0" marR="0" marT="0" marB="0">
                    <a:lnL w="19050" cap="flat" cmpd="sng" algn="ctr">
                      <a:solidFill>
                        <a:srgbClr val="C88DE6"/>
                      </a:solidFill>
                      <a:prstDash val="solid"/>
                      <a:round/>
                      <a:headEnd type="none" w="med" len="med"/>
                      <a:tailEnd type="none" w="med" len="med"/>
                    </a:lnL>
                    <a:lnR w="19050" cap="flat" cmpd="sng" algn="ctr">
                      <a:solidFill>
                        <a:srgbClr val="8088E6"/>
                      </a:solidFill>
                      <a:prstDash val="solid"/>
                      <a:round/>
                      <a:headEnd type="none" w="med" len="med"/>
                      <a:tailEnd type="none" w="med" len="med"/>
                    </a:lnR>
                    <a:lnT>
                      <a:noFill/>
                    </a:lnT>
                    <a:lnB w="19050" cap="flat" cmpd="sng" algn="ctr">
                      <a:solidFill>
                        <a:srgbClr val="B08DE6"/>
                      </a:solidFill>
                      <a:prstDash val="solid"/>
                      <a:round/>
                      <a:headEnd type="none" w="med" len="med"/>
                      <a:tailEnd type="none" w="med" len="med"/>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8088E6"/>
                      </a:solidFill>
                      <a:prstDash val="solid"/>
                      <a:round/>
                      <a:headEnd type="none" w="med" len="med"/>
                      <a:tailEnd type="none" w="med" len="med"/>
                    </a:lnL>
                    <a:lnR w="19050" cap="flat" cmpd="sng" algn="ctr">
                      <a:solidFill>
                        <a:srgbClr val="9888E6"/>
                      </a:solidFill>
                      <a:prstDash val="solid"/>
                      <a:round/>
                      <a:headEnd type="none" w="med" len="med"/>
                      <a:tailEnd type="none" w="med" len="med"/>
                    </a:lnR>
                    <a:lnT w="12700" cap="flat" cmpd="sng" algn="ctr">
                      <a:solidFill>
                        <a:srgbClr val="801EE6"/>
                      </a:solidFill>
                      <a:prstDash val="solid"/>
                      <a:round/>
                      <a:headEnd type="none" w="med" len="med"/>
                      <a:tailEnd type="none" w="med" len="med"/>
                    </a:lnT>
                    <a:lnB w="12700" cap="flat" cmpd="sng" algn="ctr">
                      <a:solidFill>
                        <a:srgbClr val="B093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Accountability</a:t>
                      </a:r>
                    </a:p>
                  </a:txBody>
                  <a:tcPr marL="0" marR="0" marT="0" marB="0">
                    <a:lnL w="19050" cap="flat" cmpd="sng" algn="ctr">
                      <a:solidFill>
                        <a:srgbClr val="9888E6"/>
                      </a:solidFill>
                      <a:prstDash val="solid"/>
                      <a:round/>
                      <a:headEnd type="none" w="med" len="med"/>
                      <a:tailEnd type="none" w="med" len="med"/>
                    </a:lnL>
                    <a:lnR w="19050" cap="flat" cmpd="sng" algn="ctr">
                      <a:solidFill>
                        <a:srgbClr val="C884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b="1" dirty="0">
                          <a:effectLst/>
                        </a:rPr>
                        <a:t>Compatibility</a:t>
                      </a:r>
                      <a:endParaRPr lang="en-US" sz="2000" dirty="0">
                        <a:effectLst/>
                      </a:endParaRPr>
                    </a:p>
                  </a:txBody>
                  <a:tcPr marL="0" marR="0" marT="0" marB="0">
                    <a:lnL w="19050" cap="flat" cmpd="sng" algn="ctr">
                      <a:solidFill>
                        <a:srgbClr val="0090E6"/>
                      </a:solidFill>
                      <a:prstDash val="solid"/>
                      <a:round/>
                      <a:headEnd type="none" w="med" len="med"/>
                      <a:tailEnd type="none" w="med" len="med"/>
                    </a:lnL>
                    <a:lnR w="19050" cap="flat" cmpd="sng" algn="ctr">
                      <a:solidFill>
                        <a:srgbClr val="6089E6"/>
                      </a:solidFill>
                      <a:prstDash val="solid"/>
                      <a:round/>
                      <a:headEnd type="none" w="med" len="med"/>
                      <a:tailEnd type="none" w="med" len="med"/>
                    </a:lnR>
                    <a:lnT w="19050" cap="flat" cmpd="sng" algn="ctr">
                      <a:solidFill>
                        <a:srgbClr val="B08DE6"/>
                      </a:solidFill>
                      <a:prstDash val="solid"/>
                      <a:round/>
                      <a:headEnd type="none" w="med" len="med"/>
                      <a:tailEnd type="none" w="med" len="med"/>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6089E6"/>
                      </a:solidFill>
                      <a:prstDash val="solid"/>
                      <a:round/>
                      <a:headEnd type="none" w="med" len="med"/>
                      <a:tailEnd type="none" w="med" len="med"/>
                    </a:lnL>
                    <a:lnR w="19050" cap="flat" cmpd="sng" algn="ctr">
                      <a:solidFill>
                        <a:srgbClr val="188AE6"/>
                      </a:solidFill>
                      <a:prstDash val="solid"/>
                      <a:round/>
                      <a:headEnd type="none" w="med" len="med"/>
                      <a:tailEnd type="none" w="med" len="med"/>
                    </a:lnR>
                    <a:lnT w="12700" cap="flat" cmpd="sng" algn="ctr">
                      <a:solidFill>
                        <a:srgbClr val="B093E6"/>
                      </a:solidFill>
                      <a:prstDash val="solid"/>
                      <a:round/>
                      <a:headEnd type="none" w="med" len="med"/>
                      <a:tailEnd type="none" w="med" len="med"/>
                    </a:lnT>
                    <a:lnB w="12700" cap="flat" cmpd="sng" algn="ctr">
                      <a:solidFill>
                        <a:srgbClr val="8096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Authenticity</a:t>
                      </a:r>
                    </a:p>
                  </a:txBody>
                  <a:tcPr marL="0" marR="0" marT="0" marB="0">
                    <a:lnL w="19050" cap="flat" cmpd="sng" algn="ctr">
                      <a:solidFill>
                        <a:srgbClr val="188AE6"/>
                      </a:solidFill>
                      <a:prstDash val="solid"/>
                      <a:round/>
                      <a:headEnd type="none" w="med" len="med"/>
                      <a:tailEnd type="none" w="med" len="med"/>
                    </a:lnL>
                    <a:lnR w="19050" cap="flat" cmpd="sng" algn="ctr">
                      <a:solidFill>
                        <a:srgbClr val="B095E6"/>
                      </a:solidFill>
                      <a:prstDash val="solid"/>
                      <a:round/>
                      <a:headEnd type="none" w="med" len="med"/>
                      <a:tailEnd type="none" w="med" len="med"/>
                    </a:lnR>
                    <a:lnT>
                      <a:noFill/>
                    </a:lnT>
                    <a:lnB w="19050" cap="flat" cmpd="sng" algn="ctr">
                      <a:solidFill>
                        <a:srgbClr val="1890E6"/>
                      </a:solidFill>
                      <a:prstDash val="solid"/>
                      <a:round/>
                      <a:headEnd type="none" w="med" len="med"/>
                      <a:tailEnd type="none" w="med" len="med"/>
                    </a:lnB>
                  </a:tcPr>
                </a:tc>
              </a:tr>
              <a:tr h="243332">
                <a:tc>
                  <a:txBody>
                    <a:bodyPr/>
                    <a:lstStyle/>
                    <a:p>
                      <a:pPr marL="0" marR="0" algn="l">
                        <a:spcBef>
                          <a:spcPts val="0"/>
                        </a:spcBef>
                        <a:spcAft>
                          <a:spcPts val="0"/>
                        </a:spcAft>
                      </a:pPr>
                      <a:r>
                        <a:rPr lang="en-US" sz="2000" dirty="0">
                          <a:effectLst/>
                        </a:rPr>
                        <a:t>Co-existence</a:t>
                      </a:r>
                    </a:p>
                  </a:txBody>
                  <a:tcPr marL="0" marR="0" marT="0" marB="0">
                    <a:lnL w="19050" cap="flat" cmpd="sng" algn="ctr">
                      <a:solidFill>
                        <a:srgbClr val="9881E6"/>
                      </a:solidFill>
                      <a:prstDash val="solid"/>
                      <a:round/>
                      <a:headEnd type="none" w="med" len="med"/>
                      <a:tailEnd type="none" w="med" len="med"/>
                    </a:lnL>
                    <a:lnR w="19050" cap="flat" cmpd="sng" algn="ctr">
                      <a:solidFill>
                        <a:srgbClr val="4892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4892E6"/>
                      </a:solidFill>
                      <a:prstDash val="solid"/>
                      <a:round/>
                      <a:headEnd type="none" w="med" len="med"/>
                      <a:tailEnd type="none" w="med" len="med"/>
                    </a:lnL>
                    <a:lnR w="19050" cap="flat" cmpd="sng" algn="ctr">
                      <a:solidFill>
                        <a:srgbClr val="8092E6"/>
                      </a:solidFill>
                      <a:prstDash val="solid"/>
                      <a:round/>
                      <a:headEnd type="none" w="med" len="med"/>
                      <a:tailEnd type="none" w="med" len="med"/>
                    </a:lnR>
                    <a:lnT w="12700" cap="flat" cmpd="sng" algn="ctr">
                      <a:solidFill>
                        <a:srgbClr val="8096E6"/>
                      </a:solidFill>
                      <a:prstDash val="solid"/>
                      <a:round/>
                      <a:headEnd type="none" w="med" len="med"/>
                      <a:tailEnd type="none" w="med" len="med"/>
                    </a:lnT>
                    <a:lnB w="12700" cap="flat" cmpd="sng" algn="ctr">
                      <a:solidFill>
                        <a:srgbClr val="B097E6"/>
                      </a:solidFill>
                      <a:prstDash val="solid"/>
                      <a:round/>
                      <a:headEnd type="none" w="med" len="med"/>
                      <a:tailEnd type="none" w="med" len="med"/>
                    </a:lnB>
                  </a:tcPr>
                </a:tc>
                <a:tc>
                  <a:txBody>
                    <a:bodyPr/>
                    <a:lstStyle/>
                    <a:p>
                      <a:pPr marL="0" marR="0" algn="l">
                        <a:spcBef>
                          <a:spcPts val="0"/>
                        </a:spcBef>
                        <a:spcAft>
                          <a:spcPts val="0"/>
                        </a:spcAft>
                      </a:pPr>
                      <a:r>
                        <a:rPr lang="en-US" sz="1800" b="1" dirty="0">
                          <a:effectLst/>
                        </a:rPr>
                        <a:t>Maintainability</a:t>
                      </a:r>
                      <a:endParaRPr lang="en-US" sz="1800" dirty="0">
                        <a:effectLst/>
                      </a:endParaRPr>
                    </a:p>
                  </a:txBody>
                  <a:tcPr marL="0" marR="0" marT="0" marB="0">
                    <a:lnL w="19050" cap="flat" cmpd="sng" algn="ctr">
                      <a:solidFill>
                        <a:srgbClr val="8092E6"/>
                      </a:solidFill>
                      <a:prstDash val="solid"/>
                      <a:round/>
                      <a:headEnd type="none" w="med" len="med"/>
                      <a:tailEnd type="none" w="med" len="med"/>
                    </a:lnL>
                    <a:lnR w="19050" cap="flat" cmpd="sng" algn="ctr">
                      <a:solidFill>
                        <a:srgbClr val="C896E6"/>
                      </a:solidFill>
                      <a:prstDash val="solid"/>
                      <a:round/>
                      <a:headEnd type="none" w="med" len="med"/>
                      <a:tailEnd type="none" w="med" len="med"/>
                    </a:lnR>
                    <a:lnT w="19050" cap="flat" cmpd="sng" algn="ctr">
                      <a:solidFill>
                        <a:srgbClr val="1890E6"/>
                      </a:solidFill>
                      <a:prstDash val="solid"/>
                      <a:round/>
                      <a:headEnd type="none" w="med" len="med"/>
                      <a:tailEnd type="none" w="med" len="med"/>
                    </a:lnT>
                    <a:lnB>
                      <a:noFill/>
                    </a:lnB>
                  </a:tcPr>
                </a:tc>
              </a:tr>
              <a:tr h="243332">
                <a:tc>
                  <a:txBody>
                    <a:bodyPr/>
                    <a:lstStyle/>
                    <a:p>
                      <a:pPr marL="0" marR="0" algn="l">
                        <a:spcBef>
                          <a:spcPts val="0"/>
                        </a:spcBef>
                        <a:spcAft>
                          <a:spcPts val="0"/>
                        </a:spcAft>
                      </a:pPr>
                      <a:r>
                        <a:rPr lang="en-US" sz="2000" dirty="0">
                          <a:effectLst/>
                        </a:rPr>
                        <a:t>Interoperability</a:t>
                      </a:r>
                    </a:p>
                  </a:txBody>
                  <a:tcPr marL="0" marR="0" marT="0" marB="0">
                    <a:lnL w="19050" cap="flat" cmpd="sng" algn="ctr">
                      <a:solidFill>
                        <a:srgbClr val="E088E6"/>
                      </a:solidFill>
                      <a:prstDash val="solid"/>
                      <a:round/>
                      <a:headEnd type="none" w="med" len="med"/>
                      <a:tailEnd type="none" w="med" len="med"/>
                    </a:lnL>
                    <a:lnR w="19050" cap="flat" cmpd="sng" algn="ctr">
                      <a:solidFill>
                        <a:srgbClr val="6097E6"/>
                      </a:solidFill>
                      <a:prstDash val="solid"/>
                      <a:round/>
                      <a:headEnd type="none" w="med" len="med"/>
                      <a:tailEnd type="none" w="med" len="med"/>
                    </a:lnR>
                    <a:lnT>
                      <a:noFill/>
                    </a:lnT>
                    <a:lnB w="19050" cap="flat" cmpd="sng" algn="ctr">
                      <a:solidFill>
                        <a:srgbClr val="9895E6"/>
                      </a:solidFill>
                      <a:prstDash val="solid"/>
                      <a:round/>
                      <a:headEnd type="none" w="med" len="med"/>
                      <a:tailEnd type="none" w="med" len="med"/>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6097E6"/>
                      </a:solidFill>
                      <a:prstDash val="solid"/>
                      <a:round/>
                      <a:headEnd type="none" w="med" len="med"/>
                      <a:tailEnd type="none" w="med" len="med"/>
                    </a:lnL>
                    <a:lnR w="19050" cap="flat" cmpd="sng" algn="ctr">
                      <a:solidFill>
                        <a:srgbClr val="608AE6"/>
                      </a:solidFill>
                      <a:prstDash val="solid"/>
                      <a:round/>
                      <a:headEnd type="none" w="med" len="med"/>
                      <a:tailEnd type="none" w="med" len="med"/>
                    </a:lnR>
                    <a:lnT w="12700" cap="flat" cmpd="sng" algn="ctr">
                      <a:solidFill>
                        <a:srgbClr val="B097E6"/>
                      </a:solidFill>
                      <a:prstDash val="solid"/>
                      <a:round/>
                      <a:headEnd type="none" w="med" len="med"/>
                      <a:tailEnd type="none" w="med" len="med"/>
                    </a:lnT>
                    <a:lnB w="12700" cap="flat" cmpd="sng" algn="ctr">
                      <a:solidFill>
                        <a:srgbClr val="0099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Modularity</a:t>
                      </a:r>
                    </a:p>
                  </a:txBody>
                  <a:tcPr marL="0" marR="0" marT="0" marB="0">
                    <a:lnL w="19050" cap="flat" cmpd="sng" algn="ctr">
                      <a:solidFill>
                        <a:srgbClr val="608AE6"/>
                      </a:solidFill>
                      <a:prstDash val="solid"/>
                      <a:round/>
                      <a:headEnd type="none" w="med" len="med"/>
                      <a:tailEnd type="none" w="med" len="med"/>
                    </a:lnL>
                    <a:lnR w="19050" cap="flat" cmpd="sng" algn="ctr">
                      <a:solidFill>
                        <a:srgbClr val="0098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b="1" dirty="0">
                          <a:effectLst/>
                        </a:rPr>
                        <a:t>Usability</a:t>
                      </a:r>
                      <a:endParaRPr lang="en-US" sz="2000" dirty="0">
                        <a:effectLst/>
                      </a:endParaRPr>
                    </a:p>
                  </a:txBody>
                  <a:tcPr marL="0" marR="0" marT="0" marB="0">
                    <a:lnL w="19050" cap="flat" cmpd="sng" algn="ctr">
                      <a:solidFill>
                        <a:srgbClr val="B096E6"/>
                      </a:solidFill>
                      <a:prstDash val="solid"/>
                      <a:round/>
                      <a:headEnd type="none" w="med" len="med"/>
                      <a:tailEnd type="none" w="med" len="med"/>
                    </a:lnL>
                    <a:lnR w="19050" cap="flat" cmpd="sng" algn="ctr">
                      <a:solidFill>
                        <a:srgbClr val="6098E6"/>
                      </a:solidFill>
                      <a:prstDash val="solid"/>
                      <a:round/>
                      <a:headEnd type="none" w="med" len="med"/>
                      <a:tailEnd type="none" w="med" len="med"/>
                    </a:lnR>
                    <a:lnT w="19050" cap="flat" cmpd="sng" algn="ctr">
                      <a:solidFill>
                        <a:srgbClr val="9895E6"/>
                      </a:solidFill>
                      <a:prstDash val="solid"/>
                      <a:round/>
                      <a:headEnd type="none" w="med" len="med"/>
                      <a:tailEnd type="none" w="med" len="med"/>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6098E6"/>
                      </a:solidFill>
                      <a:prstDash val="solid"/>
                      <a:round/>
                      <a:headEnd type="none" w="med" len="med"/>
                      <a:tailEnd type="none" w="med" len="med"/>
                    </a:lnL>
                    <a:lnR w="19050" cap="flat" cmpd="sng" algn="ctr">
                      <a:solidFill>
                        <a:srgbClr val="988AE6"/>
                      </a:solidFill>
                      <a:prstDash val="solid"/>
                      <a:round/>
                      <a:headEnd type="none" w="med" len="med"/>
                      <a:tailEnd type="none" w="med" len="med"/>
                    </a:lnR>
                    <a:lnT w="12700" cap="flat" cmpd="sng" algn="ctr">
                      <a:solidFill>
                        <a:srgbClr val="0099E6"/>
                      </a:solidFill>
                      <a:prstDash val="solid"/>
                      <a:round/>
                      <a:headEnd type="none" w="med" len="med"/>
                      <a:tailEnd type="none" w="med" len="med"/>
                    </a:lnT>
                    <a:lnB w="12700" cap="flat" cmpd="sng" algn="ctr">
                      <a:solidFill>
                        <a:srgbClr val="E099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Reusability</a:t>
                      </a:r>
                    </a:p>
                  </a:txBody>
                  <a:tcPr marL="0" marR="0" marT="0" marB="0">
                    <a:lnL w="19050" cap="flat" cmpd="sng" algn="ctr">
                      <a:solidFill>
                        <a:srgbClr val="988AE6"/>
                      </a:solidFill>
                      <a:prstDash val="solid"/>
                      <a:round/>
                      <a:headEnd type="none" w="med" len="med"/>
                      <a:tailEnd type="none" w="med" len="med"/>
                    </a:lnL>
                    <a:lnR w="19050" cap="flat" cmpd="sng" algn="ctr">
                      <a:solidFill>
                        <a:srgbClr val="4899E6"/>
                      </a:solidFill>
                      <a:prstDash val="solid"/>
                      <a:round/>
                      <a:headEnd type="none" w="med" len="med"/>
                      <a:tailEnd type="none" w="med" len="med"/>
                    </a:lnR>
                    <a:lnT>
                      <a:noFill/>
                    </a:lnT>
                    <a:lnB>
                      <a:noFill/>
                    </a:lnB>
                  </a:tcPr>
                </a:tc>
              </a:tr>
              <a:tr h="299783">
                <a:tc>
                  <a:txBody>
                    <a:bodyPr/>
                    <a:lstStyle/>
                    <a:p>
                      <a:pPr marL="0" marR="0" algn="l">
                        <a:spcBef>
                          <a:spcPts val="0"/>
                        </a:spcBef>
                        <a:spcAft>
                          <a:spcPts val="0"/>
                        </a:spcAft>
                      </a:pPr>
                      <a:r>
                        <a:rPr lang="en-US" sz="2000" dirty="0">
                          <a:effectLst/>
                        </a:rPr>
                        <a:t>Appropriateness </a:t>
                      </a:r>
                      <a:r>
                        <a:rPr lang="en-US" sz="2000" dirty="0" err="1">
                          <a:effectLst/>
                        </a:rPr>
                        <a:t>recognizability</a:t>
                      </a:r>
                      <a:endParaRPr lang="en-US" sz="2000" dirty="0">
                        <a:effectLst/>
                      </a:endParaRPr>
                    </a:p>
                  </a:txBody>
                  <a:tcPr marL="0" marR="0" marT="0" marB="0">
                    <a:lnL w="19050" cap="flat" cmpd="sng" algn="ctr">
                      <a:solidFill>
                        <a:srgbClr val="C897E6"/>
                      </a:solidFill>
                      <a:prstDash val="solid"/>
                      <a:round/>
                      <a:headEnd type="none" w="med" len="med"/>
                      <a:tailEnd type="none" w="med" len="med"/>
                    </a:lnL>
                    <a:lnR w="19050" cap="flat" cmpd="sng" algn="ctr">
                      <a:solidFill>
                        <a:srgbClr val="9899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9899E6"/>
                      </a:solidFill>
                      <a:prstDash val="solid"/>
                      <a:round/>
                      <a:headEnd type="none" w="med" len="med"/>
                      <a:tailEnd type="none" w="med" len="med"/>
                    </a:lnL>
                    <a:lnR w="19050" cap="flat" cmpd="sng" algn="ctr">
                      <a:solidFill>
                        <a:srgbClr val="308EE6"/>
                      </a:solidFill>
                      <a:prstDash val="solid"/>
                      <a:round/>
                      <a:headEnd type="none" w="med" len="med"/>
                      <a:tailEnd type="none" w="med" len="med"/>
                    </a:lnR>
                    <a:lnT w="12700" cap="flat" cmpd="sng" algn="ctr">
                      <a:solidFill>
                        <a:srgbClr val="E099E6"/>
                      </a:solidFill>
                      <a:prstDash val="solid"/>
                      <a:round/>
                      <a:headEnd type="none" w="med" len="med"/>
                      <a:tailEnd type="none" w="med" len="med"/>
                    </a:lnT>
                    <a:lnB w="12700" cap="flat" cmpd="sng" algn="ctr">
                      <a:solidFill>
                        <a:srgbClr val="C89AE6"/>
                      </a:solidFill>
                      <a:prstDash val="solid"/>
                      <a:round/>
                      <a:headEnd type="none" w="med" len="med"/>
                      <a:tailEnd type="none" w="med" len="med"/>
                    </a:lnB>
                  </a:tcPr>
                </a:tc>
                <a:tc>
                  <a:txBody>
                    <a:bodyPr/>
                    <a:lstStyle/>
                    <a:p>
                      <a:pPr marL="0" marR="0" algn="l">
                        <a:spcBef>
                          <a:spcPts val="0"/>
                        </a:spcBef>
                        <a:spcAft>
                          <a:spcPts val="0"/>
                        </a:spcAft>
                      </a:pPr>
                      <a:r>
                        <a:rPr lang="en-US" sz="1800" dirty="0" err="1">
                          <a:effectLst/>
                        </a:rPr>
                        <a:t>Analysability</a:t>
                      </a:r>
                      <a:endParaRPr lang="en-US" sz="1800" dirty="0">
                        <a:effectLst/>
                      </a:endParaRPr>
                    </a:p>
                  </a:txBody>
                  <a:tcPr marL="0" marR="0" marT="0" marB="0">
                    <a:lnL w="19050" cap="flat" cmpd="sng" algn="ctr">
                      <a:solidFill>
                        <a:srgbClr val="308EE6"/>
                      </a:solidFill>
                      <a:prstDash val="solid"/>
                      <a:round/>
                      <a:headEnd type="none" w="med" len="med"/>
                      <a:tailEnd type="none" w="med" len="med"/>
                    </a:lnL>
                    <a:lnR w="19050" cap="flat" cmpd="sng" algn="ctr">
                      <a:solidFill>
                        <a:srgbClr val="309A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Learnability</a:t>
                      </a:r>
                    </a:p>
                  </a:txBody>
                  <a:tcPr marL="0" marR="0" marT="0" marB="0">
                    <a:lnL w="19050" cap="flat" cmpd="sng" algn="ctr">
                      <a:solidFill>
                        <a:srgbClr val="1899E6"/>
                      </a:solidFill>
                      <a:prstDash val="solid"/>
                      <a:round/>
                      <a:headEnd type="none" w="med" len="med"/>
                      <a:tailEnd type="none" w="med" len="med"/>
                    </a:lnL>
                    <a:lnR w="19050" cap="flat" cmpd="sng" algn="ctr">
                      <a:solidFill>
                        <a:srgbClr val="809A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809AE6"/>
                      </a:solidFill>
                      <a:prstDash val="solid"/>
                      <a:round/>
                      <a:headEnd type="none" w="med" len="med"/>
                      <a:tailEnd type="none" w="med" len="med"/>
                    </a:lnL>
                    <a:lnR w="19050" cap="flat" cmpd="sng" algn="ctr">
                      <a:solidFill>
                        <a:srgbClr val="C890E6"/>
                      </a:solidFill>
                      <a:prstDash val="solid"/>
                      <a:round/>
                      <a:headEnd type="none" w="med" len="med"/>
                      <a:tailEnd type="none" w="med" len="med"/>
                    </a:lnR>
                    <a:lnT w="12700" cap="flat" cmpd="sng" algn="ctr">
                      <a:solidFill>
                        <a:srgbClr val="C89AE6"/>
                      </a:solidFill>
                      <a:prstDash val="solid"/>
                      <a:round/>
                      <a:headEnd type="none" w="med" len="med"/>
                      <a:tailEnd type="none" w="med" len="med"/>
                    </a:lnT>
                    <a:lnB w="12700" cap="flat" cmpd="sng" algn="ctr">
                      <a:solidFill>
                        <a:srgbClr val="0092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Modifiability</a:t>
                      </a:r>
                    </a:p>
                  </a:txBody>
                  <a:tcPr marL="0" marR="0" marT="0" marB="0">
                    <a:lnL w="19050" cap="flat" cmpd="sng" algn="ctr">
                      <a:solidFill>
                        <a:srgbClr val="C890E6"/>
                      </a:solidFill>
                      <a:prstDash val="solid"/>
                      <a:round/>
                      <a:headEnd type="none" w="med" len="med"/>
                      <a:tailEnd type="none" w="med" len="med"/>
                    </a:lnL>
                    <a:lnR w="19050" cap="flat" cmpd="sng" algn="ctr">
                      <a:solidFill>
                        <a:srgbClr val="189B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Operability</a:t>
                      </a:r>
                    </a:p>
                  </a:txBody>
                  <a:tcPr marL="0" marR="0" marT="0" marB="0">
                    <a:lnL w="19050" cap="flat" cmpd="sng" algn="ctr">
                      <a:solidFill>
                        <a:srgbClr val="009AE6"/>
                      </a:solidFill>
                      <a:prstDash val="solid"/>
                      <a:round/>
                      <a:headEnd type="none" w="med" len="med"/>
                      <a:tailEnd type="none" w="med" len="med"/>
                    </a:lnL>
                    <a:lnR w="19050" cap="flat" cmpd="sng" algn="ctr">
                      <a:solidFill>
                        <a:srgbClr val="609B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609BE6"/>
                      </a:solidFill>
                      <a:prstDash val="solid"/>
                      <a:round/>
                      <a:headEnd type="none" w="med" len="med"/>
                      <a:tailEnd type="none" w="med" len="med"/>
                    </a:lnL>
                    <a:lnR w="19050" cap="flat" cmpd="sng" algn="ctr">
                      <a:solidFill>
                        <a:srgbClr val="809BE6"/>
                      </a:solidFill>
                      <a:prstDash val="solid"/>
                      <a:round/>
                      <a:headEnd type="none" w="med" len="med"/>
                      <a:tailEnd type="none" w="med" len="med"/>
                    </a:lnR>
                    <a:lnT w="12700" cap="flat" cmpd="sng" algn="ctr">
                      <a:solidFill>
                        <a:srgbClr val="0092E6"/>
                      </a:solidFill>
                      <a:prstDash val="solid"/>
                      <a:round/>
                      <a:headEnd type="none" w="med" len="med"/>
                      <a:tailEnd type="none" w="med" len="med"/>
                    </a:lnT>
                    <a:lnB w="12700" cap="flat" cmpd="sng" algn="ctr">
                      <a:solidFill>
                        <a:srgbClr val="609C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Testability</a:t>
                      </a:r>
                    </a:p>
                  </a:txBody>
                  <a:tcPr marL="0" marR="0" marT="0" marB="0">
                    <a:lnL w="19050" cap="flat" cmpd="sng" algn="ctr">
                      <a:solidFill>
                        <a:srgbClr val="809BE6"/>
                      </a:solidFill>
                      <a:prstDash val="solid"/>
                      <a:round/>
                      <a:headEnd type="none" w="med" len="med"/>
                      <a:tailEnd type="none" w="med" len="med"/>
                    </a:lnL>
                    <a:lnR w="19050" cap="flat" cmpd="sng" algn="ctr">
                      <a:solidFill>
                        <a:srgbClr val="4889E6"/>
                      </a:solidFill>
                      <a:prstDash val="solid"/>
                      <a:round/>
                      <a:headEnd type="none" w="med" len="med"/>
                      <a:tailEnd type="none" w="med" len="med"/>
                    </a:lnR>
                    <a:lnT>
                      <a:noFill/>
                    </a:lnT>
                    <a:lnB w="19050" cap="flat" cmpd="sng" algn="ctr">
                      <a:solidFill>
                        <a:srgbClr val="B091E6"/>
                      </a:solidFill>
                      <a:prstDash val="solid"/>
                      <a:round/>
                      <a:headEnd type="none" w="med" len="med"/>
                      <a:tailEnd type="none" w="med" len="med"/>
                    </a:lnB>
                  </a:tcPr>
                </a:tc>
              </a:tr>
              <a:tr h="243332">
                <a:tc>
                  <a:txBody>
                    <a:bodyPr/>
                    <a:lstStyle/>
                    <a:p>
                      <a:pPr marL="0" marR="0" algn="l">
                        <a:spcBef>
                          <a:spcPts val="0"/>
                        </a:spcBef>
                        <a:spcAft>
                          <a:spcPts val="0"/>
                        </a:spcAft>
                      </a:pPr>
                      <a:r>
                        <a:rPr lang="en-US" sz="2000" dirty="0">
                          <a:effectLst/>
                        </a:rPr>
                        <a:t>User error protection</a:t>
                      </a:r>
                    </a:p>
                  </a:txBody>
                  <a:tcPr marL="0" marR="0" marT="0" marB="0">
                    <a:lnL w="19050" cap="flat" cmpd="sng" algn="ctr">
                      <a:solidFill>
                        <a:srgbClr val="E09AE6"/>
                      </a:solidFill>
                      <a:prstDash val="solid"/>
                      <a:round/>
                      <a:headEnd type="none" w="med" len="med"/>
                      <a:tailEnd type="none" w="med" len="med"/>
                    </a:lnL>
                    <a:lnR w="19050" cap="flat" cmpd="sng" algn="ctr">
                      <a:solidFill>
                        <a:srgbClr val="C889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C889E6"/>
                      </a:solidFill>
                      <a:prstDash val="solid"/>
                      <a:round/>
                      <a:headEnd type="none" w="med" len="med"/>
                      <a:tailEnd type="none" w="med" len="med"/>
                    </a:lnL>
                    <a:lnR w="19050" cap="flat" cmpd="sng" algn="ctr">
                      <a:solidFill>
                        <a:srgbClr val="489CE6"/>
                      </a:solidFill>
                      <a:prstDash val="solid"/>
                      <a:round/>
                      <a:headEnd type="none" w="med" len="med"/>
                      <a:tailEnd type="none" w="med" len="med"/>
                    </a:lnR>
                    <a:lnT w="12700" cap="flat" cmpd="sng" algn="ctr">
                      <a:solidFill>
                        <a:srgbClr val="609CE6"/>
                      </a:solidFill>
                      <a:prstDash val="solid"/>
                      <a:round/>
                      <a:headEnd type="none" w="med" len="med"/>
                      <a:tailEnd type="none" w="med" len="med"/>
                    </a:lnT>
                    <a:lnB w="12700" cap="flat" cmpd="sng" algn="ctr">
                      <a:solidFill>
                        <a:srgbClr val="189EE6"/>
                      </a:solidFill>
                      <a:prstDash val="solid"/>
                      <a:round/>
                      <a:headEnd type="none" w="med" len="med"/>
                      <a:tailEnd type="none" w="med" len="med"/>
                    </a:lnB>
                  </a:tcPr>
                </a:tc>
                <a:tc>
                  <a:txBody>
                    <a:bodyPr/>
                    <a:lstStyle/>
                    <a:p>
                      <a:pPr marL="0" marR="0" algn="l">
                        <a:spcBef>
                          <a:spcPts val="0"/>
                        </a:spcBef>
                        <a:spcAft>
                          <a:spcPts val="0"/>
                        </a:spcAft>
                      </a:pPr>
                      <a:r>
                        <a:rPr lang="en-US" sz="1800" b="1" dirty="0">
                          <a:effectLst/>
                        </a:rPr>
                        <a:t>Portability</a:t>
                      </a:r>
                      <a:endParaRPr lang="en-US" sz="1800" dirty="0">
                        <a:effectLst/>
                      </a:endParaRPr>
                    </a:p>
                  </a:txBody>
                  <a:tcPr marL="0" marR="0" marT="0" marB="0">
                    <a:lnL w="19050" cap="flat" cmpd="sng" algn="ctr">
                      <a:solidFill>
                        <a:srgbClr val="489CE6"/>
                      </a:solidFill>
                      <a:prstDash val="solid"/>
                      <a:round/>
                      <a:headEnd type="none" w="med" len="med"/>
                      <a:tailEnd type="none" w="med" len="med"/>
                    </a:lnL>
                    <a:lnR w="19050" cap="flat" cmpd="sng" algn="ctr">
                      <a:solidFill>
                        <a:srgbClr val="E09CE6"/>
                      </a:solidFill>
                      <a:prstDash val="solid"/>
                      <a:round/>
                      <a:headEnd type="none" w="med" len="med"/>
                      <a:tailEnd type="none" w="med" len="med"/>
                    </a:lnR>
                    <a:lnT w="19050" cap="flat" cmpd="sng" algn="ctr">
                      <a:solidFill>
                        <a:srgbClr val="B091E6"/>
                      </a:solidFill>
                      <a:prstDash val="solid"/>
                      <a:round/>
                      <a:headEnd type="none" w="med" len="med"/>
                      <a:tailEnd type="none" w="med" len="med"/>
                    </a:lnT>
                    <a:lnB>
                      <a:noFill/>
                    </a:lnB>
                  </a:tcPr>
                </a:tc>
              </a:tr>
              <a:tr h="243332">
                <a:tc>
                  <a:txBody>
                    <a:bodyPr/>
                    <a:lstStyle/>
                    <a:p>
                      <a:pPr marL="0" marR="0" algn="l">
                        <a:spcBef>
                          <a:spcPts val="0"/>
                        </a:spcBef>
                        <a:spcAft>
                          <a:spcPts val="0"/>
                        </a:spcAft>
                      </a:pPr>
                      <a:r>
                        <a:rPr lang="en-US" sz="2000" dirty="0">
                          <a:effectLst/>
                        </a:rPr>
                        <a:t>User interface aesthetics</a:t>
                      </a:r>
                    </a:p>
                  </a:txBody>
                  <a:tcPr marL="0" marR="0" marT="0" marB="0">
                    <a:lnL w="19050" cap="flat" cmpd="sng" algn="ctr">
                      <a:solidFill>
                        <a:srgbClr val="9891E6"/>
                      </a:solidFill>
                      <a:prstDash val="solid"/>
                      <a:round/>
                      <a:headEnd type="none" w="med" len="med"/>
                      <a:tailEnd type="none" w="med" len="med"/>
                    </a:lnL>
                    <a:lnR w="19050" cap="flat" cmpd="sng" algn="ctr">
                      <a:solidFill>
                        <a:srgbClr val="C89D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C89DE6"/>
                      </a:solidFill>
                      <a:prstDash val="solid"/>
                      <a:round/>
                      <a:headEnd type="none" w="med" len="med"/>
                      <a:tailEnd type="none" w="med" len="med"/>
                    </a:lnL>
                    <a:lnR w="19050" cap="flat" cmpd="sng" algn="ctr">
                      <a:solidFill>
                        <a:srgbClr val="609AE6"/>
                      </a:solidFill>
                      <a:prstDash val="solid"/>
                      <a:round/>
                      <a:headEnd type="none" w="med" len="med"/>
                      <a:tailEnd type="none" w="med" len="med"/>
                    </a:lnR>
                    <a:lnT w="12700" cap="flat" cmpd="sng" algn="ctr">
                      <a:solidFill>
                        <a:srgbClr val="189EE6"/>
                      </a:solidFill>
                      <a:prstDash val="solid"/>
                      <a:round/>
                      <a:headEnd type="none" w="med" len="med"/>
                      <a:tailEnd type="none" w="med" len="med"/>
                    </a:lnT>
                    <a:lnB w="12700" cap="flat" cmpd="sng" algn="ctr">
                      <a:solidFill>
                        <a:srgbClr val="009F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Adaptability</a:t>
                      </a:r>
                    </a:p>
                  </a:txBody>
                  <a:tcPr marL="0" marR="0" marT="0" marB="0">
                    <a:lnL w="19050" cap="flat" cmpd="sng" algn="ctr">
                      <a:solidFill>
                        <a:srgbClr val="609AE6"/>
                      </a:solidFill>
                      <a:prstDash val="solid"/>
                      <a:round/>
                      <a:headEnd type="none" w="med" len="med"/>
                      <a:tailEnd type="none" w="med" len="med"/>
                    </a:lnL>
                    <a:lnR w="19050" cap="flat" cmpd="sng" algn="ctr">
                      <a:solidFill>
                        <a:srgbClr val="609E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Accessibility</a:t>
                      </a:r>
                    </a:p>
                  </a:txBody>
                  <a:tcPr marL="0" marR="0" marT="0" marB="0">
                    <a:lnL w="19050" cap="flat" cmpd="sng" algn="ctr">
                      <a:solidFill>
                        <a:srgbClr val="489BE6"/>
                      </a:solidFill>
                      <a:prstDash val="solid"/>
                      <a:round/>
                      <a:headEnd type="none" w="med" len="med"/>
                      <a:tailEnd type="none" w="med" len="med"/>
                    </a:lnL>
                    <a:lnR w="19050" cap="flat" cmpd="sng" algn="ctr">
                      <a:solidFill>
                        <a:srgbClr val="B09EE6"/>
                      </a:solidFill>
                      <a:prstDash val="solid"/>
                      <a:round/>
                      <a:headEnd type="none" w="med" len="med"/>
                      <a:tailEnd type="none" w="med" len="med"/>
                    </a:lnR>
                    <a:lnT>
                      <a:noFill/>
                    </a:lnT>
                    <a:lnB w="12700" cap="flat" cmpd="sng" algn="ctr">
                      <a:solidFill>
                        <a:srgbClr val="989FE6"/>
                      </a:solidFill>
                      <a:prstDash val="solid"/>
                      <a:round/>
                      <a:headEnd type="none" w="med" len="med"/>
                      <a:tailEnd type="none" w="med" len="med"/>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B09EE6"/>
                      </a:solidFill>
                      <a:prstDash val="solid"/>
                      <a:round/>
                      <a:headEnd type="none" w="med" len="med"/>
                      <a:tailEnd type="none" w="med" len="med"/>
                    </a:lnL>
                    <a:lnR w="19050" cap="flat" cmpd="sng" algn="ctr">
                      <a:solidFill>
                        <a:srgbClr val="989CE6"/>
                      </a:solidFill>
                      <a:prstDash val="solid"/>
                      <a:round/>
                      <a:headEnd type="none" w="med" len="med"/>
                      <a:tailEnd type="none" w="med" len="med"/>
                    </a:lnR>
                    <a:lnT w="12700" cap="flat" cmpd="sng" algn="ctr">
                      <a:solidFill>
                        <a:srgbClr val="009FE6"/>
                      </a:solidFill>
                      <a:prstDash val="solid"/>
                      <a:round/>
                      <a:headEnd type="none" w="med" len="med"/>
                      <a:tailEnd type="none" w="med" len="med"/>
                    </a:lnT>
                    <a:lnB w="12700" cap="flat" cmpd="sng" algn="ctr">
                      <a:solidFill>
                        <a:srgbClr val="E09FE6"/>
                      </a:solidFill>
                      <a:prstDash val="solid"/>
                      <a:round/>
                      <a:headEnd type="none" w="med" len="med"/>
                      <a:tailEnd type="none" w="med" len="med"/>
                    </a:lnB>
                  </a:tcPr>
                </a:tc>
                <a:tc>
                  <a:txBody>
                    <a:bodyPr/>
                    <a:lstStyle/>
                    <a:p>
                      <a:pPr marL="0" marR="0" algn="l">
                        <a:spcBef>
                          <a:spcPts val="0"/>
                        </a:spcBef>
                        <a:spcAft>
                          <a:spcPts val="0"/>
                        </a:spcAft>
                      </a:pPr>
                      <a:r>
                        <a:rPr lang="en-US" sz="1800" dirty="0" err="1">
                          <a:effectLst/>
                        </a:rPr>
                        <a:t>Installability</a:t>
                      </a:r>
                      <a:endParaRPr lang="en-US" sz="1800" dirty="0">
                        <a:effectLst/>
                      </a:endParaRPr>
                    </a:p>
                  </a:txBody>
                  <a:tcPr marL="0" marR="0" marT="0" marB="0">
                    <a:lnL w="19050" cap="flat" cmpd="sng" algn="ctr">
                      <a:solidFill>
                        <a:srgbClr val="989CE6"/>
                      </a:solidFill>
                      <a:prstDash val="solid"/>
                      <a:round/>
                      <a:headEnd type="none" w="med" len="med"/>
                      <a:tailEnd type="none" w="med" len="med"/>
                    </a:lnL>
                    <a:lnR w="19050" cap="flat" cmpd="sng" algn="ctr">
                      <a:solidFill>
                        <a:srgbClr val="489F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1800" dirty="0">
                          <a:effectLst/>
                        </a:rPr>
                        <a:t> </a:t>
                      </a:r>
                    </a:p>
                  </a:txBody>
                  <a:tcPr marL="0" marR="0" marT="0" marB="0">
                    <a:lnL>
                      <a:noFill/>
                    </a:lnL>
                    <a:lnR w="12700" cap="flat" cmpd="sng" algn="ctr">
                      <a:solidFill>
                        <a:srgbClr val="E09FE6"/>
                      </a:solidFill>
                      <a:prstDash val="solid"/>
                      <a:round/>
                      <a:headEnd type="none" w="med" len="med"/>
                      <a:tailEnd type="none" w="med" len="med"/>
                    </a:lnR>
                    <a:lnT w="12700" cap="flat" cmpd="sng" algn="ctr">
                      <a:solidFill>
                        <a:srgbClr val="989FE6"/>
                      </a:solidFill>
                      <a:prstDash val="solid"/>
                      <a:round/>
                      <a:headEnd type="none" w="med" len="med"/>
                      <a:tailEnd type="none" w="med" len="med"/>
                    </a:lnT>
                    <a:lnB>
                      <a:noFill/>
                    </a:lnB>
                  </a:tcPr>
                </a:tc>
                <a:tc>
                  <a:txBody>
                    <a:bodyPr/>
                    <a:lstStyle/>
                    <a:p>
                      <a:pPr marL="0" marR="0" algn="l">
                        <a:spcBef>
                          <a:spcPts val="0"/>
                        </a:spcBef>
                        <a:spcAft>
                          <a:spcPts val="0"/>
                        </a:spcAft>
                      </a:pPr>
                      <a:r>
                        <a:rPr lang="en-US" sz="1300">
                          <a:effectLst/>
                        </a:rPr>
                        <a:t> </a:t>
                      </a:r>
                    </a:p>
                  </a:txBody>
                  <a:tcPr marL="0" marR="0" marT="0" marB="0">
                    <a:lnL w="12700" cap="flat" cmpd="sng" algn="ctr">
                      <a:solidFill>
                        <a:srgbClr val="E09FE6"/>
                      </a:solidFill>
                      <a:prstDash val="solid"/>
                      <a:round/>
                      <a:headEnd type="none" w="med" len="med"/>
                      <a:tailEnd type="none" w="med" len="med"/>
                    </a:lnL>
                    <a:lnR w="19050" cap="flat" cmpd="sng" algn="ctr">
                      <a:solidFill>
                        <a:srgbClr val="B09FE6"/>
                      </a:solidFill>
                      <a:prstDash val="solid"/>
                      <a:round/>
                      <a:headEnd type="none" w="med" len="med"/>
                      <a:tailEnd type="none" w="med" len="med"/>
                    </a:lnR>
                    <a:lnT w="12700" cap="flat" cmpd="sng" algn="ctr">
                      <a:solidFill>
                        <a:srgbClr val="E09FE6"/>
                      </a:solidFill>
                      <a:prstDash val="solid"/>
                      <a:round/>
                      <a:headEnd type="none" w="med" len="med"/>
                      <a:tailEnd type="none" w="med" len="med"/>
                    </a:lnT>
                    <a:lnB w="12700" cap="flat" cmpd="sng" algn="ctr">
                      <a:solidFill>
                        <a:srgbClr val="E09FE6"/>
                      </a:solidFill>
                      <a:prstDash val="solid"/>
                      <a:round/>
                      <a:headEnd type="none" w="med" len="med"/>
                      <a:tailEnd type="none" w="med" len="med"/>
                    </a:lnB>
                  </a:tcPr>
                </a:tc>
                <a:tc>
                  <a:txBody>
                    <a:bodyPr/>
                    <a:lstStyle/>
                    <a:p>
                      <a:pPr marL="0" marR="0" algn="l">
                        <a:spcBef>
                          <a:spcPts val="0"/>
                        </a:spcBef>
                        <a:spcAft>
                          <a:spcPts val="0"/>
                        </a:spcAft>
                      </a:pPr>
                      <a:r>
                        <a:rPr lang="en-US" sz="1800" dirty="0" err="1">
                          <a:effectLst/>
                        </a:rPr>
                        <a:t>Replaceability</a:t>
                      </a:r>
                      <a:endParaRPr lang="en-US" sz="1800" dirty="0">
                        <a:effectLst/>
                      </a:endParaRPr>
                    </a:p>
                  </a:txBody>
                  <a:tcPr marL="0" marR="0" marT="0" marB="0">
                    <a:lnL w="19050" cap="flat" cmpd="sng" algn="ctr">
                      <a:solidFill>
                        <a:srgbClr val="B09FE6"/>
                      </a:solidFill>
                      <a:prstDash val="solid"/>
                      <a:round/>
                      <a:headEnd type="none" w="med" len="med"/>
                      <a:tailEnd type="none" w="med" len="med"/>
                    </a:lnL>
                    <a:lnR w="19050" cap="flat" cmpd="sng" algn="ctr">
                      <a:solidFill>
                        <a:srgbClr val="30E0E6"/>
                      </a:solidFill>
                      <a:prstDash val="solid"/>
                      <a:round/>
                      <a:headEnd type="none" w="med" len="med"/>
                      <a:tailEnd type="none" w="med" len="med"/>
                    </a:lnR>
                    <a:lnT>
                      <a:noFill/>
                    </a:lnT>
                    <a:lnB w="19050" cap="flat" cmpd="sng" algn="ctr">
                      <a:solidFill>
                        <a:srgbClr val="B09CE6"/>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2535238" y="158432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endParaRPr lang="en-US"/>
          </a:p>
        </p:txBody>
      </p:sp>
      <p:sp>
        <p:nvSpPr>
          <p:cNvPr id="5" name="Nadpis 4"/>
          <p:cNvSpPr>
            <a:spLocks noGrp="1"/>
          </p:cNvSpPr>
          <p:nvPr>
            <p:ph type="title"/>
          </p:nvPr>
        </p:nvSpPr>
        <p:spPr>
          <a:xfrm>
            <a:off x="467544" y="19797"/>
            <a:ext cx="3610744" cy="346050"/>
          </a:xfrm>
        </p:spPr>
        <p:txBody>
          <a:bodyPr>
            <a:normAutofit fontScale="90000"/>
          </a:bodyPr>
          <a:lstStyle/>
          <a:p>
            <a:r>
              <a:rPr lang="cs-CZ" dirty="0" smtClean="0"/>
              <a:t>ISO 25011</a:t>
            </a:r>
            <a:endParaRPr lang="en-US" dirty="0"/>
          </a:p>
        </p:txBody>
      </p:sp>
    </p:spTree>
    <p:extLst>
      <p:ext uri="{BB962C8B-B14F-4D97-AF65-F5344CB8AC3E}">
        <p14:creationId xmlns:p14="http://schemas.microsoft.com/office/powerpoint/2010/main" xmlns="" val="3563171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xmlns="" val="56961988"/>
              </p:ext>
            </p:extLst>
          </p:nvPr>
        </p:nvGraphicFramePr>
        <p:xfrm>
          <a:off x="431032" y="1268760"/>
          <a:ext cx="8712968" cy="5346279"/>
        </p:xfrm>
        <a:graphic>
          <a:graphicData uri="http://schemas.openxmlformats.org/drawingml/2006/table">
            <a:tbl>
              <a:tblPr/>
              <a:tblGrid>
                <a:gridCol w="8712968"/>
              </a:tblGrid>
              <a:tr h="33536">
                <a:tc>
                  <a:txBody>
                    <a:bodyPr/>
                    <a:lstStyle/>
                    <a:p>
                      <a:pPr marL="0" marR="0" algn="l">
                        <a:spcBef>
                          <a:spcPts val="0"/>
                        </a:spcBef>
                        <a:spcAft>
                          <a:spcPts val="0"/>
                        </a:spcAft>
                      </a:pPr>
                      <a:r>
                        <a:rPr lang="en-US" sz="4000" b="1" dirty="0">
                          <a:effectLst/>
                        </a:rPr>
                        <a:t>Functional suitability</a:t>
                      </a:r>
                      <a:endParaRPr lang="en-US" sz="4000" dirty="0">
                        <a:effectLst/>
                      </a:endParaRPr>
                    </a:p>
                  </a:txBody>
                  <a:tcPr marL="0" marR="0" marT="0" marB="0">
                    <a:lnL w="19050" cap="flat" cmpd="sng" algn="ctr">
                      <a:solidFill>
                        <a:srgbClr val="187CA4"/>
                      </a:solidFill>
                      <a:prstDash val="solid"/>
                      <a:round/>
                      <a:headEnd type="none" w="med" len="med"/>
                      <a:tailEnd type="none" w="med" len="med"/>
                    </a:lnL>
                    <a:lnR w="19050" cap="flat" cmpd="sng" algn="ctr">
                      <a:solidFill>
                        <a:srgbClr val="B0E0A6"/>
                      </a:solidFill>
                      <a:prstDash val="solid"/>
                      <a:round/>
                      <a:headEnd type="none" w="med" len="med"/>
                      <a:tailEnd type="none" w="med" len="med"/>
                    </a:lnR>
                    <a:lnT>
                      <a:noFill/>
                    </a:lnT>
                    <a:lnB>
                      <a:noFill/>
                    </a:lnB>
                  </a:tcPr>
                </a:tc>
              </a:tr>
              <a:tr h="467132">
                <a:tc>
                  <a:txBody>
                    <a:bodyPr/>
                    <a:lstStyle/>
                    <a:p>
                      <a:pPr marL="0" marR="0" algn="l">
                        <a:spcBef>
                          <a:spcPts val="0"/>
                        </a:spcBef>
                        <a:spcAft>
                          <a:spcPts val="0"/>
                        </a:spcAft>
                      </a:pPr>
                      <a:r>
                        <a:rPr lang="en-US" sz="4000" dirty="0">
                          <a:effectLst/>
                        </a:rPr>
                        <a:t>Functional completeness</a:t>
                      </a:r>
                    </a:p>
                  </a:txBody>
                  <a:tcPr marL="0" marR="0" marT="0" marB="0">
                    <a:lnL w="19050" cap="flat" cmpd="sng" algn="ctr">
                      <a:solidFill>
                        <a:srgbClr val="E07EA4"/>
                      </a:solidFill>
                      <a:prstDash val="solid"/>
                      <a:round/>
                      <a:headEnd type="none" w="med" len="med"/>
                      <a:tailEnd type="none" w="med" len="med"/>
                    </a:lnL>
                    <a:lnR w="19050" cap="flat" cmpd="sng" algn="ctr">
                      <a:solidFill>
                        <a:srgbClr val="18E3A6"/>
                      </a:solidFill>
                      <a:prstDash val="solid"/>
                      <a:round/>
                      <a:headEnd type="none" w="med" len="med"/>
                      <a:tailEnd type="none" w="med" len="med"/>
                    </a:lnR>
                    <a:lnT>
                      <a:noFill/>
                    </a:lnT>
                    <a:lnB>
                      <a:noFill/>
                    </a:lnB>
                  </a:tcPr>
                </a:tc>
              </a:tr>
              <a:tr h="467132">
                <a:tc>
                  <a:txBody>
                    <a:bodyPr/>
                    <a:lstStyle/>
                    <a:p>
                      <a:pPr marL="0" marR="0" algn="l">
                        <a:spcBef>
                          <a:spcPts val="0"/>
                        </a:spcBef>
                        <a:spcAft>
                          <a:spcPts val="0"/>
                        </a:spcAft>
                      </a:pPr>
                      <a:r>
                        <a:rPr lang="en-US" sz="4000" dirty="0">
                          <a:effectLst/>
                        </a:rPr>
                        <a:t>Functional correctness</a:t>
                      </a:r>
                    </a:p>
                  </a:txBody>
                  <a:tcPr marL="0" marR="0" marT="0" marB="0">
                    <a:lnL w="19050" cap="flat" cmpd="sng" algn="ctr">
                      <a:solidFill>
                        <a:srgbClr val="E0E1A6"/>
                      </a:solidFill>
                      <a:prstDash val="solid"/>
                      <a:round/>
                      <a:headEnd type="none" w="med" len="med"/>
                      <a:tailEnd type="none" w="med" len="med"/>
                    </a:lnL>
                    <a:lnR w="19050" cap="flat" cmpd="sng" algn="ctr">
                      <a:solidFill>
                        <a:srgbClr val="B0E1A6"/>
                      </a:solidFill>
                      <a:prstDash val="solid"/>
                      <a:round/>
                      <a:headEnd type="none" w="med" len="med"/>
                      <a:tailEnd type="none" w="med" len="med"/>
                    </a:lnR>
                    <a:lnT>
                      <a:noFill/>
                    </a:lnT>
                    <a:lnB>
                      <a:noFill/>
                    </a:lnB>
                  </a:tcPr>
                </a:tc>
              </a:tr>
              <a:tr h="934265">
                <a:tc>
                  <a:txBody>
                    <a:bodyPr/>
                    <a:lstStyle/>
                    <a:p>
                      <a:pPr marL="0" marR="0" algn="l">
                        <a:spcBef>
                          <a:spcPts val="0"/>
                        </a:spcBef>
                        <a:spcAft>
                          <a:spcPts val="0"/>
                        </a:spcAft>
                      </a:pPr>
                      <a:r>
                        <a:rPr lang="en-US" sz="4000" dirty="0">
                          <a:effectLst/>
                        </a:rPr>
                        <a:t>Functional appropriateness</a:t>
                      </a:r>
                    </a:p>
                  </a:txBody>
                  <a:tcPr marL="0" marR="0" marT="0" marB="0">
                    <a:lnL w="19050" cap="flat" cmpd="sng" algn="ctr">
                      <a:solidFill>
                        <a:srgbClr val="98E3A6"/>
                      </a:solidFill>
                      <a:prstDash val="solid"/>
                      <a:round/>
                      <a:headEnd type="none" w="med" len="med"/>
                      <a:tailEnd type="none" w="med" len="med"/>
                    </a:lnL>
                    <a:lnR w="19050" cap="flat" cmpd="sng" algn="ctr">
                      <a:solidFill>
                        <a:srgbClr val="E0E4A6"/>
                      </a:solidFill>
                      <a:prstDash val="solid"/>
                      <a:round/>
                      <a:headEnd type="none" w="med" len="med"/>
                      <a:tailEnd type="none" w="med" len="med"/>
                    </a:lnR>
                    <a:lnT>
                      <a:noFill/>
                    </a:lnT>
                    <a:lnB w="19050" cap="flat" cmpd="sng" algn="ctr">
                      <a:solidFill>
                        <a:srgbClr val="80E3A6"/>
                      </a:solidFill>
                      <a:prstDash val="solid"/>
                      <a:round/>
                      <a:headEnd type="none" w="med" len="med"/>
                      <a:tailEnd type="none" w="med" len="med"/>
                    </a:lnB>
                  </a:tcPr>
                </a:tc>
              </a:tr>
              <a:tr h="467132">
                <a:tc>
                  <a:txBody>
                    <a:bodyPr/>
                    <a:lstStyle/>
                    <a:p>
                      <a:pPr marL="0" marR="0" algn="l">
                        <a:spcBef>
                          <a:spcPts val="0"/>
                        </a:spcBef>
                        <a:spcAft>
                          <a:spcPts val="0"/>
                        </a:spcAft>
                      </a:pPr>
                      <a:r>
                        <a:rPr lang="en-US" sz="4000" b="1" dirty="0">
                          <a:effectLst/>
                        </a:rPr>
                        <a:t>Performance efficiency</a:t>
                      </a:r>
                      <a:endParaRPr lang="en-US" sz="4000" dirty="0">
                        <a:effectLst/>
                      </a:endParaRPr>
                    </a:p>
                  </a:txBody>
                  <a:tcPr marL="0" marR="0" marT="0" marB="0">
                    <a:lnL w="19050" cap="flat" cmpd="sng" algn="ctr">
                      <a:solidFill>
                        <a:srgbClr val="48E3A6"/>
                      </a:solidFill>
                      <a:prstDash val="solid"/>
                      <a:round/>
                      <a:headEnd type="none" w="med" len="med"/>
                      <a:tailEnd type="none" w="med" len="med"/>
                    </a:lnL>
                    <a:lnR w="19050" cap="flat" cmpd="sng" algn="ctr">
                      <a:solidFill>
                        <a:srgbClr val="18E7A6"/>
                      </a:solidFill>
                      <a:prstDash val="solid"/>
                      <a:round/>
                      <a:headEnd type="none" w="med" len="med"/>
                      <a:tailEnd type="none" w="med" len="med"/>
                    </a:lnR>
                    <a:lnT w="19050" cap="flat" cmpd="sng" algn="ctr">
                      <a:solidFill>
                        <a:srgbClr val="80E3A6"/>
                      </a:solidFill>
                      <a:prstDash val="solid"/>
                      <a:round/>
                      <a:headEnd type="none" w="med" len="med"/>
                      <a:tailEnd type="none" w="med" len="med"/>
                    </a:lnT>
                    <a:lnB>
                      <a:noFill/>
                    </a:lnB>
                  </a:tcPr>
                </a:tc>
              </a:tr>
              <a:tr h="467132">
                <a:tc>
                  <a:txBody>
                    <a:bodyPr/>
                    <a:lstStyle/>
                    <a:p>
                      <a:pPr marL="0" marR="0" algn="l">
                        <a:spcBef>
                          <a:spcPts val="0"/>
                        </a:spcBef>
                        <a:spcAft>
                          <a:spcPts val="0"/>
                        </a:spcAft>
                      </a:pPr>
                      <a:r>
                        <a:rPr lang="en-US" sz="4000" dirty="0">
                          <a:effectLst/>
                        </a:rPr>
                        <a:t>Time </a:t>
                      </a:r>
                      <a:r>
                        <a:rPr lang="en-US" sz="4000" dirty="0" err="1">
                          <a:effectLst/>
                        </a:rPr>
                        <a:t>behaviour</a:t>
                      </a:r>
                      <a:endParaRPr lang="en-US" sz="4000" dirty="0">
                        <a:effectLst/>
                      </a:endParaRPr>
                    </a:p>
                  </a:txBody>
                  <a:tcPr marL="0" marR="0" marT="0" marB="0">
                    <a:lnL w="19050" cap="flat" cmpd="sng" algn="ctr">
                      <a:solidFill>
                        <a:srgbClr val="18D38B"/>
                      </a:solidFill>
                      <a:prstDash val="solid"/>
                      <a:round/>
                      <a:headEnd type="none" w="med" len="med"/>
                      <a:tailEnd type="none" w="med" len="med"/>
                    </a:lnL>
                    <a:lnR w="19050" cap="flat" cmpd="sng" algn="ctr">
                      <a:solidFill>
                        <a:srgbClr val="18E9A6"/>
                      </a:solidFill>
                      <a:prstDash val="solid"/>
                      <a:round/>
                      <a:headEnd type="none" w="med" len="med"/>
                      <a:tailEnd type="none" w="med" len="med"/>
                    </a:lnR>
                    <a:lnT>
                      <a:noFill/>
                    </a:lnT>
                    <a:lnB>
                      <a:noFill/>
                    </a:lnB>
                  </a:tcPr>
                </a:tc>
              </a:tr>
              <a:tr h="467132">
                <a:tc>
                  <a:txBody>
                    <a:bodyPr/>
                    <a:lstStyle/>
                    <a:p>
                      <a:pPr marL="0" marR="0" algn="l">
                        <a:spcBef>
                          <a:spcPts val="0"/>
                        </a:spcBef>
                        <a:spcAft>
                          <a:spcPts val="0"/>
                        </a:spcAft>
                      </a:pPr>
                      <a:r>
                        <a:rPr lang="en-US" sz="4000" dirty="0">
                          <a:effectLst/>
                        </a:rPr>
                        <a:t>Resource utilization</a:t>
                      </a:r>
                    </a:p>
                  </a:txBody>
                  <a:tcPr marL="0" marR="0" marT="0" marB="0">
                    <a:lnL w="19050" cap="flat" cmpd="sng" algn="ctr">
                      <a:solidFill>
                        <a:srgbClr val="60E8A6"/>
                      </a:solidFill>
                      <a:prstDash val="solid"/>
                      <a:round/>
                      <a:headEnd type="none" w="med" len="med"/>
                      <a:tailEnd type="none" w="med" len="med"/>
                    </a:lnL>
                    <a:lnR w="19050" cap="flat" cmpd="sng" algn="ctr">
                      <a:solidFill>
                        <a:srgbClr val="80EAA6"/>
                      </a:solidFill>
                      <a:prstDash val="solid"/>
                      <a:round/>
                      <a:headEnd type="none" w="med" len="med"/>
                      <a:tailEnd type="none" w="med" len="med"/>
                    </a:lnR>
                    <a:lnT>
                      <a:noFill/>
                    </a:lnT>
                    <a:lnB>
                      <a:noFill/>
                    </a:lnB>
                  </a:tcPr>
                </a:tc>
              </a:tr>
              <a:tr h="754414">
                <a:tc>
                  <a:txBody>
                    <a:bodyPr/>
                    <a:lstStyle/>
                    <a:p>
                      <a:pPr marL="0" marR="0" algn="l">
                        <a:spcBef>
                          <a:spcPts val="0"/>
                        </a:spcBef>
                        <a:spcAft>
                          <a:spcPts val="0"/>
                        </a:spcAft>
                      </a:pPr>
                      <a:r>
                        <a:rPr lang="en-US" sz="4000" dirty="0">
                          <a:effectLst/>
                        </a:rPr>
                        <a:t>Capacity</a:t>
                      </a:r>
                    </a:p>
                  </a:txBody>
                  <a:tcPr marL="0" marR="0" marT="0" marB="0">
                    <a:lnL w="19050" cap="flat" cmpd="sng" algn="ctr">
                      <a:solidFill>
                        <a:srgbClr val="C8E9A6"/>
                      </a:solidFill>
                      <a:prstDash val="solid"/>
                      <a:round/>
                      <a:headEnd type="none" w="med" len="med"/>
                      <a:tailEnd type="none" w="med" len="med"/>
                    </a:lnL>
                    <a:lnR w="19050" cap="flat" cmpd="sng" algn="ctr">
                      <a:solidFill>
                        <a:srgbClr val="98EBA6"/>
                      </a:solidFill>
                      <a:prstDash val="solid"/>
                      <a:round/>
                      <a:headEnd type="none" w="med" len="med"/>
                      <a:tailEnd type="none" w="med" len="med"/>
                    </a:lnR>
                    <a:lnT>
                      <a:noFill/>
                    </a:lnT>
                    <a:lnB w="19050" cap="flat" cmpd="sng" algn="ctr">
                      <a:solidFill>
                        <a:srgbClr val="B0E9A6"/>
                      </a:solidFill>
                      <a:prstDash val="solid"/>
                      <a:round/>
                      <a:headEnd type="none" w="med" len="med"/>
                      <a:tailEnd type="none" w="med" len="med"/>
                    </a:lnB>
                  </a:tcPr>
                </a:tc>
              </a:tr>
            </a:tbl>
          </a:graphicData>
        </a:graphic>
      </p:graphicFrame>
      <p:sp>
        <p:nvSpPr>
          <p:cNvPr id="3" name="TextovéPole 2"/>
          <p:cNvSpPr txBox="1"/>
          <p:nvPr/>
        </p:nvSpPr>
        <p:spPr>
          <a:xfrm>
            <a:off x="323528" y="0"/>
            <a:ext cx="8352928" cy="707886"/>
          </a:xfrm>
          <a:prstGeom prst="rect">
            <a:avLst/>
          </a:prstGeom>
          <a:noFill/>
        </p:spPr>
        <p:txBody>
          <a:bodyPr wrap="square" rtlCol="0">
            <a:spAutoFit/>
          </a:bodyPr>
          <a:lstStyle/>
          <a:p>
            <a:r>
              <a:rPr lang="cs-CZ" sz="4000" dirty="0" smtClean="0"/>
              <a:t>ISO 25011 SW </a:t>
            </a:r>
            <a:r>
              <a:rPr lang="cs-CZ" sz="4000" dirty="0" err="1" smtClean="0"/>
              <a:t>Quality</a:t>
            </a:r>
            <a:r>
              <a:rPr lang="cs-CZ" sz="4000" dirty="0" smtClean="0"/>
              <a:t> </a:t>
            </a:r>
            <a:r>
              <a:rPr lang="cs-CZ" sz="4000" dirty="0" err="1" smtClean="0"/>
              <a:t>Characteristics</a:t>
            </a:r>
            <a:endParaRPr lang="en-US" sz="4000" dirty="0"/>
          </a:p>
        </p:txBody>
      </p:sp>
    </p:spTree>
    <p:extLst>
      <p:ext uri="{BB962C8B-B14F-4D97-AF65-F5344CB8AC3E}">
        <p14:creationId xmlns:p14="http://schemas.microsoft.com/office/powerpoint/2010/main" xmlns="" val="2306027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xmlns="" val="3080272271"/>
              </p:ext>
            </p:extLst>
          </p:nvPr>
        </p:nvGraphicFramePr>
        <p:xfrm>
          <a:off x="457200" y="980728"/>
          <a:ext cx="8507288" cy="5937793"/>
        </p:xfrm>
        <a:graphic>
          <a:graphicData uri="http://schemas.openxmlformats.org/drawingml/2006/table">
            <a:tbl>
              <a:tblPr/>
              <a:tblGrid>
                <a:gridCol w="8507288"/>
              </a:tblGrid>
              <a:tr h="55632">
                <a:tc>
                  <a:txBody>
                    <a:bodyPr/>
                    <a:lstStyle/>
                    <a:p>
                      <a:pPr marL="0" marR="0" algn="l">
                        <a:spcBef>
                          <a:spcPts val="0"/>
                        </a:spcBef>
                        <a:spcAft>
                          <a:spcPts val="0"/>
                        </a:spcAft>
                      </a:pPr>
                      <a:r>
                        <a:rPr lang="en-US" sz="3200" b="1" dirty="0">
                          <a:effectLst/>
                        </a:rPr>
                        <a:t>Reliability</a:t>
                      </a:r>
                      <a:endParaRPr lang="en-US" sz="3200" dirty="0">
                        <a:effectLst/>
                      </a:endParaRPr>
                    </a:p>
                  </a:txBody>
                  <a:tcPr marL="0" marR="0" marT="0" marB="0">
                    <a:lnL w="19050" cap="flat" cmpd="sng" algn="ctr">
                      <a:solidFill>
                        <a:srgbClr val="6043A3"/>
                      </a:solidFill>
                      <a:prstDash val="solid"/>
                      <a:round/>
                      <a:headEnd type="none" w="med" len="med"/>
                      <a:tailEnd type="none" w="med" len="med"/>
                    </a:lnL>
                    <a:lnR w="19050" cap="flat" cmpd="sng" algn="ctr">
                      <a:solidFill>
                        <a:srgbClr val="4843A3"/>
                      </a:solidFill>
                      <a:prstDash val="solid"/>
                      <a:round/>
                      <a:headEnd type="none" w="med" len="med"/>
                      <a:tailEnd type="none" w="med" len="med"/>
                    </a:lnR>
                    <a:lnT w="19050" cap="flat" cmpd="sng" algn="ctr">
                      <a:solidFill>
                        <a:srgbClr val="807CA4"/>
                      </a:solidFill>
                      <a:prstDash val="solid"/>
                      <a:round/>
                      <a:headEnd type="none" w="med" len="med"/>
                      <a:tailEnd type="none" w="med" len="med"/>
                    </a:lnT>
                    <a:lnB>
                      <a:noFill/>
                    </a:lnB>
                  </a:tcPr>
                </a:tc>
              </a:tr>
              <a:tr h="407602">
                <a:tc>
                  <a:txBody>
                    <a:bodyPr/>
                    <a:lstStyle/>
                    <a:p>
                      <a:pPr marL="0" marR="0" algn="l">
                        <a:spcBef>
                          <a:spcPts val="0"/>
                        </a:spcBef>
                        <a:spcAft>
                          <a:spcPts val="0"/>
                        </a:spcAft>
                      </a:pPr>
                      <a:r>
                        <a:rPr lang="en-US" sz="3200" dirty="0">
                          <a:effectLst/>
                        </a:rPr>
                        <a:t>Maturity</a:t>
                      </a:r>
                    </a:p>
                  </a:txBody>
                  <a:tcPr marL="0" marR="0" marT="0" marB="0">
                    <a:lnL w="19050" cap="flat" cmpd="sng" algn="ctr">
                      <a:solidFill>
                        <a:srgbClr val="E0D48B"/>
                      </a:solidFill>
                      <a:prstDash val="solid"/>
                      <a:round/>
                      <a:headEnd type="none" w="med" len="med"/>
                      <a:tailEnd type="none" w="med" len="med"/>
                    </a:lnL>
                    <a:lnR w="19050" cap="flat" cmpd="sng" algn="ctr">
                      <a:solidFill>
                        <a:srgbClr val="C87FA4"/>
                      </a:solidFill>
                      <a:prstDash val="solid"/>
                      <a:round/>
                      <a:headEnd type="none" w="med" len="med"/>
                      <a:tailEnd type="none" w="med" len="med"/>
                    </a:lnR>
                    <a:lnT>
                      <a:noFill/>
                    </a:lnT>
                    <a:lnB>
                      <a:noFill/>
                    </a:lnB>
                  </a:tcPr>
                </a:tc>
              </a:tr>
              <a:tr h="407602">
                <a:tc>
                  <a:txBody>
                    <a:bodyPr/>
                    <a:lstStyle/>
                    <a:p>
                      <a:pPr marL="0" marR="0" algn="l">
                        <a:spcBef>
                          <a:spcPts val="0"/>
                        </a:spcBef>
                        <a:spcAft>
                          <a:spcPts val="0"/>
                        </a:spcAft>
                      </a:pPr>
                      <a:r>
                        <a:rPr lang="en-US" sz="3200" dirty="0">
                          <a:effectLst/>
                        </a:rPr>
                        <a:t>Availability</a:t>
                      </a:r>
                    </a:p>
                  </a:txBody>
                  <a:tcPr marL="0" marR="0" marT="0" marB="0">
                    <a:lnL w="19050" cap="flat" cmpd="sng" algn="ctr">
                      <a:solidFill>
                        <a:srgbClr val="307CA4"/>
                      </a:solidFill>
                      <a:prstDash val="solid"/>
                      <a:round/>
                      <a:headEnd type="none" w="med" len="med"/>
                      <a:tailEnd type="none" w="med" len="med"/>
                    </a:lnL>
                    <a:lnR w="19050" cap="flat" cmpd="sng" algn="ctr">
                      <a:solidFill>
                        <a:srgbClr val="00E2A6"/>
                      </a:solidFill>
                      <a:prstDash val="solid"/>
                      <a:round/>
                      <a:headEnd type="none" w="med" len="med"/>
                      <a:tailEnd type="none" w="med" len="med"/>
                    </a:lnR>
                    <a:lnT>
                      <a:noFill/>
                    </a:lnT>
                    <a:lnB>
                      <a:noFill/>
                    </a:lnB>
                  </a:tcPr>
                </a:tc>
              </a:tr>
              <a:tr h="407602">
                <a:tc>
                  <a:txBody>
                    <a:bodyPr/>
                    <a:lstStyle/>
                    <a:p>
                      <a:pPr marL="0" marR="0" algn="l">
                        <a:spcBef>
                          <a:spcPts val="0"/>
                        </a:spcBef>
                        <a:spcAft>
                          <a:spcPts val="0"/>
                        </a:spcAft>
                      </a:pPr>
                      <a:r>
                        <a:rPr lang="en-US" sz="3200" dirty="0">
                          <a:effectLst/>
                        </a:rPr>
                        <a:t>Fault tolerance</a:t>
                      </a:r>
                    </a:p>
                  </a:txBody>
                  <a:tcPr marL="0" marR="0" marT="0" marB="0">
                    <a:lnL w="19050" cap="flat" cmpd="sng" algn="ctr">
                      <a:solidFill>
                        <a:srgbClr val="80D28B"/>
                      </a:solidFill>
                      <a:prstDash val="solid"/>
                      <a:round/>
                      <a:headEnd type="none" w="med" len="med"/>
                      <a:tailEnd type="none" w="med" len="med"/>
                    </a:lnL>
                    <a:lnR w="19050" cap="flat" cmpd="sng" algn="ctr">
                      <a:solidFill>
                        <a:srgbClr val="B0E3A6"/>
                      </a:solidFill>
                      <a:prstDash val="solid"/>
                      <a:round/>
                      <a:headEnd type="none" w="med" len="med"/>
                      <a:tailEnd type="none" w="med" len="med"/>
                    </a:lnR>
                    <a:lnT>
                      <a:noFill/>
                    </a:lnT>
                    <a:lnB>
                      <a:noFill/>
                    </a:lnB>
                  </a:tcPr>
                </a:tc>
              </a:tr>
              <a:tr h="407602">
                <a:tc>
                  <a:txBody>
                    <a:bodyPr/>
                    <a:lstStyle/>
                    <a:p>
                      <a:pPr marL="0" marR="0" algn="l">
                        <a:spcBef>
                          <a:spcPts val="0"/>
                        </a:spcBef>
                        <a:spcAft>
                          <a:spcPts val="0"/>
                        </a:spcAft>
                      </a:pPr>
                      <a:r>
                        <a:rPr lang="en-US" sz="3200" dirty="0">
                          <a:effectLst/>
                        </a:rPr>
                        <a:t>Recoverability</a:t>
                      </a:r>
                    </a:p>
                  </a:txBody>
                  <a:tcPr marL="0" marR="0" marT="0" marB="0">
                    <a:lnL w="19050" cap="flat" cmpd="sng" algn="ctr">
                      <a:solidFill>
                        <a:srgbClr val="48E887"/>
                      </a:solidFill>
                      <a:prstDash val="solid"/>
                      <a:round/>
                      <a:headEnd type="none" w="med" len="med"/>
                      <a:tailEnd type="none" w="med" len="med"/>
                    </a:lnL>
                    <a:lnR w="19050" cap="flat" cmpd="sng" algn="ctr">
                      <a:solidFill>
                        <a:srgbClr val="30D48B"/>
                      </a:solidFill>
                      <a:prstDash val="solid"/>
                      <a:round/>
                      <a:headEnd type="none" w="med" len="med"/>
                      <a:tailEnd type="none" w="med" len="med"/>
                    </a:lnR>
                    <a:lnT>
                      <a:noFill/>
                    </a:lnT>
                    <a:lnB w="19050" cap="flat" cmpd="sng" algn="ctr">
                      <a:solidFill>
                        <a:srgbClr val="187CA4"/>
                      </a:solidFill>
                      <a:prstDash val="solid"/>
                      <a:round/>
                      <a:headEnd type="none" w="med" len="med"/>
                      <a:tailEnd type="none" w="med" len="med"/>
                    </a:lnB>
                  </a:tcPr>
                </a:tc>
              </a:tr>
              <a:tr h="441920">
                <a:tc>
                  <a:txBody>
                    <a:bodyPr/>
                    <a:lstStyle/>
                    <a:p>
                      <a:pPr marL="0" marR="0" algn="l">
                        <a:spcBef>
                          <a:spcPts val="0"/>
                        </a:spcBef>
                        <a:spcAft>
                          <a:spcPts val="0"/>
                        </a:spcAft>
                      </a:pPr>
                      <a:r>
                        <a:rPr lang="en-US" sz="3200" b="1" dirty="0">
                          <a:effectLst/>
                        </a:rPr>
                        <a:t>Security</a:t>
                      </a:r>
                      <a:endParaRPr lang="en-US" sz="3200" dirty="0">
                        <a:effectLst/>
                      </a:endParaRPr>
                    </a:p>
                  </a:txBody>
                  <a:tcPr marL="0" marR="0" marT="0" marB="0">
                    <a:lnL w="19050" cap="flat" cmpd="sng" algn="ctr">
                      <a:solidFill>
                        <a:srgbClr val="30E5A6"/>
                      </a:solidFill>
                      <a:prstDash val="solid"/>
                      <a:round/>
                      <a:headEnd type="none" w="med" len="med"/>
                      <a:tailEnd type="none" w="med" len="med"/>
                    </a:lnL>
                    <a:lnR w="19050" cap="flat" cmpd="sng" algn="ctr">
                      <a:solidFill>
                        <a:srgbClr val="E0E5A6"/>
                      </a:solidFill>
                      <a:prstDash val="solid"/>
                      <a:round/>
                      <a:headEnd type="none" w="med" len="med"/>
                      <a:tailEnd type="none" w="med" len="med"/>
                    </a:lnR>
                    <a:lnT w="19050" cap="flat" cmpd="sng" algn="ctr">
                      <a:solidFill>
                        <a:srgbClr val="187CA4"/>
                      </a:solidFill>
                      <a:prstDash val="solid"/>
                      <a:round/>
                      <a:headEnd type="none" w="med" len="med"/>
                      <a:tailEnd type="none" w="med" len="med"/>
                    </a:lnT>
                    <a:lnB>
                      <a:noFill/>
                    </a:lnB>
                  </a:tcPr>
                </a:tc>
              </a:tr>
              <a:tr h="407602">
                <a:tc>
                  <a:txBody>
                    <a:bodyPr/>
                    <a:lstStyle/>
                    <a:p>
                      <a:pPr marL="0" marR="0" algn="l">
                        <a:spcBef>
                          <a:spcPts val="0"/>
                        </a:spcBef>
                        <a:spcAft>
                          <a:spcPts val="0"/>
                        </a:spcAft>
                      </a:pPr>
                      <a:r>
                        <a:rPr lang="en-US" sz="3200" dirty="0">
                          <a:effectLst/>
                        </a:rPr>
                        <a:t>Confidentiality</a:t>
                      </a:r>
                    </a:p>
                  </a:txBody>
                  <a:tcPr marL="0" marR="0" marT="0" marB="0">
                    <a:lnL w="19050" cap="flat" cmpd="sng" algn="ctr">
                      <a:solidFill>
                        <a:srgbClr val="00D88B"/>
                      </a:solidFill>
                      <a:prstDash val="solid"/>
                      <a:round/>
                      <a:headEnd type="none" w="med" len="med"/>
                      <a:tailEnd type="none" w="med" len="med"/>
                    </a:lnL>
                    <a:lnR w="19050" cap="flat" cmpd="sng" algn="ctr">
                      <a:solidFill>
                        <a:srgbClr val="98E8A6"/>
                      </a:solidFill>
                      <a:prstDash val="solid"/>
                      <a:round/>
                      <a:headEnd type="none" w="med" len="med"/>
                      <a:tailEnd type="none" w="med" len="med"/>
                    </a:lnR>
                    <a:lnT>
                      <a:noFill/>
                    </a:lnT>
                    <a:lnB>
                      <a:noFill/>
                    </a:lnB>
                  </a:tcPr>
                </a:tc>
              </a:tr>
              <a:tr h="407602">
                <a:tc>
                  <a:txBody>
                    <a:bodyPr/>
                    <a:lstStyle/>
                    <a:p>
                      <a:pPr marL="0" marR="0" algn="l">
                        <a:spcBef>
                          <a:spcPts val="0"/>
                        </a:spcBef>
                        <a:spcAft>
                          <a:spcPts val="0"/>
                        </a:spcAft>
                      </a:pPr>
                      <a:r>
                        <a:rPr lang="en-US" sz="3200" dirty="0">
                          <a:effectLst/>
                        </a:rPr>
                        <a:t>Integrity</a:t>
                      </a:r>
                    </a:p>
                  </a:txBody>
                  <a:tcPr marL="0" marR="0" marT="0" marB="0">
                    <a:lnL w="19050" cap="flat" cmpd="sng" algn="ctr">
                      <a:solidFill>
                        <a:srgbClr val="B0E0A6"/>
                      </a:solidFill>
                      <a:prstDash val="solid"/>
                      <a:round/>
                      <a:headEnd type="none" w="med" len="med"/>
                      <a:tailEnd type="none" w="med" len="med"/>
                    </a:lnL>
                    <a:lnR w="19050" cap="flat" cmpd="sng" algn="ctr">
                      <a:solidFill>
                        <a:srgbClr val="E0E9A6"/>
                      </a:solidFill>
                      <a:prstDash val="solid"/>
                      <a:round/>
                      <a:headEnd type="none" w="med" len="med"/>
                      <a:tailEnd type="none" w="med" len="med"/>
                    </a:lnR>
                    <a:lnT>
                      <a:noFill/>
                    </a:lnT>
                    <a:lnB>
                      <a:noFill/>
                    </a:lnB>
                  </a:tcPr>
                </a:tc>
              </a:tr>
              <a:tr h="407602">
                <a:tc>
                  <a:txBody>
                    <a:bodyPr/>
                    <a:lstStyle/>
                    <a:p>
                      <a:pPr marL="0" marR="0" algn="l">
                        <a:spcBef>
                          <a:spcPts val="0"/>
                        </a:spcBef>
                        <a:spcAft>
                          <a:spcPts val="0"/>
                        </a:spcAft>
                      </a:pPr>
                      <a:r>
                        <a:rPr lang="en-US" sz="3200" dirty="0">
                          <a:effectLst/>
                        </a:rPr>
                        <a:t>Non-repudiation</a:t>
                      </a:r>
                    </a:p>
                  </a:txBody>
                  <a:tcPr marL="0" marR="0" marT="0" marB="0">
                    <a:lnL w="19050" cap="flat" cmpd="sng" algn="ctr">
                      <a:solidFill>
                        <a:srgbClr val="30E4A6"/>
                      </a:solidFill>
                      <a:prstDash val="solid"/>
                      <a:round/>
                      <a:headEnd type="none" w="med" len="med"/>
                      <a:tailEnd type="none" w="med" len="med"/>
                    </a:lnL>
                    <a:lnR w="19050" cap="flat" cmpd="sng" algn="ctr">
                      <a:solidFill>
                        <a:srgbClr val="48EBA6"/>
                      </a:solidFill>
                      <a:prstDash val="solid"/>
                      <a:round/>
                      <a:headEnd type="none" w="med" len="med"/>
                      <a:tailEnd type="none" w="med" len="med"/>
                    </a:lnR>
                    <a:lnT>
                      <a:noFill/>
                    </a:lnT>
                    <a:lnB>
                      <a:noFill/>
                    </a:lnB>
                  </a:tcPr>
                </a:tc>
              </a:tr>
              <a:tr h="407602">
                <a:tc>
                  <a:txBody>
                    <a:bodyPr/>
                    <a:lstStyle/>
                    <a:p>
                      <a:pPr marL="0" marR="0" algn="l">
                        <a:spcBef>
                          <a:spcPts val="0"/>
                        </a:spcBef>
                        <a:spcAft>
                          <a:spcPts val="0"/>
                        </a:spcAft>
                      </a:pPr>
                      <a:r>
                        <a:rPr lang="en-US" sz="3200" dirty="0">
                          <a:effectLst/>
                        </a:rPr>
                        <a:t>Accountability</a:t>
                      </a:r>
                    </a:p>
                  </a:txBody>
                  <a:tcPr marL="0" marR="0" marT="0" marB="0">
                    <a:lnL w="19050" cap="flat" cmpd="sng" algn="ctr">
                      <a:solidFill>
                        <a:srgbClr val="B0EBA6"/>
                      </a:solidFill>
                      <a:prstDash val="solid"/>
                      <a:round/>
                      <a:headEnd type="none" w="med" len="med"/>
                      <a:tailEnd type="none" w="med" len="med"/>
                    </a:lnL>
                    <a:lnR w="19050" cap="flat" cmpd="sng" algn="ctr">
                      <a:solidFill>
                        <a:srgbClr val="98ECA6"/>
                      </a:solidFill>
                      <a:prstDash val="solid"/>
                      <a:round/>
                      <a:headEnd type="none" w="med" len="med"/>
                      <a:tailEnd type="none" w="med" len="med"/>
                    </a:lnR>
                    <a:lnT>
                      <a:noFill/>
                    </a:lnT>
                    <a:lnB>
                      <a:noFill/>
                    </a:lnB>
                  </a:tcPr>
                </a:tc>
              </a:tr>
              <a:tr h="1060993">
                <a:tc>
                  <a:txBody>
                    <a:bodyPr/>
                    <a:lstStyle/>
                    <a:p>
                      <a:pPr marL="0" marR="0" algn="l">
                        <a:spcBef>
                          <a:spcPts val="0"/>
                        </a:spcBef>
                        <a:spcAft>
                          <a:spcPts val="0"/>
                        </a:spcAft>
                      </a:pPr>
                      <a:r>
                        <a:rPr lang="en-US" sz="3200" dirty="0">
                          <a:effectLst/>
                        </a:rPr>
                        <a:t>Authenticity</a:t>
                      </a:r>
                    </a:p>
                  </a:txBody>
                  <a:tcPr marL="0" marR="0" marT="0" marB="0">
                    <a:lnL w="19050" cap="flat" cmpd="sng" algn="ctr">
                      <a:solidFill>
                        <a:srgbClr val="18ECA6"/>
                      </a:solidFill>
                      <a:prstDash val="solid"/>
                      <a:round/>
                      <a:headEnd type="none" w="med" len="med"/>
                      <a:tailEnd type="none" w="med" len="med"/>
                    </a:lnL>
                    <a:lnR w="19050" cap="flat" cmpd="sng" algn="ctr">
                      <a:solidFill>
                        <a:srgbClr val="60E4A6"/>
                      </a:solidFill>
                      <a:prstDash val="solid"/>
                      <a:round/>
                      <a:headEnd type="none" w="med" len="med"/>
                      <a:tailEnd type="none" w="med" len="med"/>
                    </a:lnR>
                    <a:lnT>
                      <a:noFill/>
                    </a:lnT>
                    <a:lnB w="19050" cap="flat" cmpd="sng" algn="ctr">
                      <a:solidFill>
                        <a:srgbClr val="48E3A6"/>
                      </a:solidFill>
                      <a:prstDash val="solid"/>
                      <a:round/>
                      <a:headEnd type="none" w="med" len="med"/>
                      <a:tailEnd type="none" w="med" len="med"/>
                    </a:lnB>
                  </a:tcPr>
                </a:tc>
              </a:tr>
            </a:tbl>
          </a:graphicData>
        </a:graphic>
      </p:graphicFrame>
      <p:sp>
        <p:nvSpPr>
          <p:cNvPr id="3" name="TextovéPole 2"/>
          <p:cNvSpPr txBox="1"/>
          <p:nvPr/>
        </p:nvSpPr>
        <p:spPr>
          <a:xfrm>
            <a:off x="251520" y="0"/>
            <a:ext cx="8424936" cy="707886"/>
          </a:xfrm>
          <a:prstGeom prst="rect">
            <a:avLst/>
          </a:prstGeom>
          <a:noFill/>
        </p:spPr>
        <p:txBody>
          <a:bodyPr wrap="square" rtlCol="0">
            <a:spAutoFit/>
          </a:bodyPr>
          <a:lstStyle/>
          <a:p>
            <a:r>
              <a:rPr lang="cs-CZ" sz="4000" dirty="0" smtClean="0"/>
              <a:t>ISO 25011 SW </a:t>
            </a:r>
            <a:r>
              <a:rPr lang="cs-CZ" sz="4000" dirty="0" err="1" smtClean="0"/>
              <a:t>Quality</a:t>
            </a:r>
            <a:r>
              <a:rPr lang="cs-CZ" sz="4000" dirty="0" smtClean="0"/>
              <a:t> </a:t>
            </a:r>
            <a:r>
              <a:rPr lang="cs-CZ" sz="4000" dirty="0" err="1" smtClean="0"/>
              <a:t>Characteristics</a:t>
            </a:r>
            <a:endParaRPr lang="en-US" sz="4000" dirty="0"/>
          </a:p>
        </p:txBody>
      </p:sp>
    </p:spTree>
    <p:extLst>
      <p:ext uri="{BB962C8B-B14F-4D97-AF65-F5344CB8AC3E}">
        <p14:creationId xmlns:p14="http://schemas.microsoft.com/office/powerpoint/2010/main" xmlns="" val="547535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xmlns="" val="3249599302"/>
              </p:ext>
            </p:extLst>
          </p:nvPr>
        </p:nvGraphicFramePr>
        <p:xfrm>
          <a:off x="539552" y="1160862"/>
          <a:ext cx="8352928" cy="5364480"/>
        </p:xfrm>
        <a:graphic>
          <a:graphicData uri="http://schemas.openxmlformats.org/drawingml/2006/table">
            <a:tbl>
              <a:tblPr/>
              <a:tblGrid>
                <a:gridCol w="8352928"/>
              </a:tblGrid>
              <a:tr h="484417">
                <a:tc>
                  <a:txBody>
                    <a:bodyPr/>
                    <a:lstStyle/>
                    <a:p>
                      <a:pPr marL="0" marR="0" algn="l">
                        <a:spcBef>
                          <a:spcPts val="0"/>
                        </a:spcBef>
                        <a:spcAft>
                          <a:spcPts val="0"/>
                        </a:spcAft>
                      </a:pPr>
                      <a:r>
                        <a:rPr lang="en-US" sz="3200" b="1" dirty="0">
                          <a:effectLst/>
                        </a:rPr>
                        <a:t>Compatibility</a:t>
                      </a:r>
                      <a:endParaRPr lang="en-US" sz="3200" dirty="0">
                        <a:effectLst/>
                      </a:endParaRPr>
                    </a:p>
                  </a:txBody>
                  <a:tcPr marL="0" marR="0" marT="0" marB="0">
                    <a:lnL w="19050" cap="flat" cmpd="sng" algn="ctr">
                      <a:solidFill>
                        <a:srgbClr val="00EBA6"/>
                      </a:solidFill>
                      <a:prstDash val="solid"/>
                      <a:round/>
                      <a:headEnd type="none" w="med" len="med"/>
                      <a:tailEnd type="none" w="med" len="med"/>
                    </a:lnL>
                    <a:lnR w="19050" cap="flat" cmpd="sng" algn="ctr">
                      <a:solidFill>
                        <a:srgbClr val="B0E4A6"/>
                      </a:solidFill>
                      <a:prstDash val="solid"/>
                      <a:round/>
                      <a:headEnd type="none" w="med" len="med"/>
                      <a:tailEnd type="none" w="med" len="med"/>
                    </a:lnR>
                    <a:lnT w="19050" cap="flat" cmpd="sng" algn="ctr">
                      <a:solidFill>
                        <a:srgbClr val="B0E9A6"/>
                      </a:solidFill>
                      <a:prstDash val="solid"/>
                      <a:round/>
                      <a:headEnd type="none" w="med" len="med"/>
                      <a:tailEnd type="none" w="med" len="med"/>
                    </a:lnT>
                    <a:lnB>
                      <a:noFill/>
                    </a:lnB>
                  </a:tcPr>
                </a:tc>
              </a:tr>
              <a:tr h="484417">
                <a:tc>
                  <a:txBody>
                    <a:bodyPr/>
                    <a:lstStyle/>
                    <a:p>
                      <a:pPr marL="0" marR="0" algn="l">
                        <a:spcBef>
                          <a:spcPts val="0"/>
                        </a:spcBef>
                        <a:spcAft>
                          <a:spcPts val="0"/>
                        </a:spcAft>
                      </a:pPr>
                      <a:r>
                        <a:rPr lang="en-US" sz="3200" dirty="0">
                          <a:effectLst/>
                        </a:rPr>
                        <a:t>Co-existence</a:t>
                      </a:r>
                    </a:p>
                  </a:txBody>
                  <a:tcPr marL="0" marR="0" marT="0" marB="0">
                    <a:lnL w="19050" cap="flat" cmpd="sng" algn="ctr">
                      <a:solidFill>
                        <a:srgbClr val="60ECA6"/>
                      </a:solidFill>
                      <a:prstDash val="solid"/>
                      <a:round/>
                      <a:headEnd type="none" w="med" len="med"/>
                      <a:tailEnd type="none" w="med" len="med"/>
                    </a:lnL>
                    <a:lnR w="19050" cap="flat" cmpd="sng" algn="ctr">
                      <a:solidFill>
                        <a:srgbClr val="E0EDA6"/>
                      </a:solidFill>
                      <a:prstDash val="solid"/>
                      <a:round/>
                      <a:headEnd type="none" w="med" len="med"/>
                      <a:tailEnd type="none" w="med" len="med"/>
                    </a:lnR>
                    <a:lnT>
                      <a:noFill/>
                    </a:lnT>
                    <a:lnB>
                      <a:noFill/>
                    </a:lnB>
                  </a:tcPr>
                </a:tc>
              </a:tr>
              <a:tr h="484417">
                <a:tc>
                  <a:txBody>
                    <a:bodyPr/>
                    <a:lstStyle/>
                    <a:p>
                      <a:pPr marL="0" marR="0" algn="l">
                        <a:spcBef>
                          <a:spcPts val="0"/>
                        </a:spcBef>
                        <a:spcAft>
                          <a:spcPts val="0"/>
                        </a:spcAft>
                      </a:pPr>
                      <a:r>
                        <a:rPr lang="en-US" sz="3200" dirty="0">
                          <a:effectLst/>
                        </a:rPr>
                        <a:t>Interoperability</a:t>
                      </a:r>
                    </a:p>
                  </a:txBody>
                  <a:tcPr marL="0" marR="0" marT="0" marB="0">
                    <a:lnL w="19050" cap="flat" cmpd="sng" algn="ctr">
                      <a:solidFill>
                        <a:srgbClr val="18E4A6"/>
                      </a:solidFill>
                      <a:prstDash val="solid"/>
                      <a:round/>
                      <a:headEnd type="none" w="med" len="med"/>
                      <a:tailEnd type="none" w="med" len="med"/>
                    </a:lnL>
                    <a:lnR w="19050" cap="flat" cmpd="sng" algn="ctr">
                      <a:solidFill>
                        <a:srgbClr val="60EFA6"/>
                      </a:solidFill>
                      <a:prstDash val="solid"/>
                      <a:round/>
                      <a:headEnd type="none" w="med" len="med"/>
                      <a:tailEnd type="none" w="med" len="med"/>
                    </a:lnR>
                    <a:lnT>
                      <a:noFill/>
                    </a:lnT>
                    <a:lnB w="19050" cap="flat" cmpd="sng" algn="ctr">
                      <a:solidFill>
                        <a:srgbClr val="80EBA6"/>
                      </a:solidFill>
                      <a:prstDash val="solid"/>
                      <a:round/>
                      <a:headEnd type="none" w="med" len="med"/>
                      <a:tailEnd type="none" w="med" len="med"/>
                    </a:lnB>
                  </a:tcPr>
                </a:tc>
              </a:tr>
              <a:tr h="484417">
                <a:tc>
                  <a:txBody>
                    <a:bodyPr/>
                    <a:lstStyle/>
                    <a:p>
                      <a:pPr marL="0" marR="0" algn="l">
                        <a:spcBef>
                          <a:spcPts val="0"/>
                        </a:spcBef>
                        <a:spcAft>
                          <a:spcPts val="0"/>
                        </a:spcAft>
                      </a:pPr>
                      <a:r>
                        <a:rPr lang="en-US" sz="3200" b="1" dirty="0">
                          <a:effectLst/>
                        </a:rPr>
                        <a:t>Usability</a:t>
                      </a:r>
                      <a:endParaRPr lang="en-US" sz="3200" dirty="0">
                        <a:effectLst/>
                      </a:endParaRPr>
                    </a:p>
                  </a:txBody>
                  <a:tcPr marL="0" marR="0" marT="0" marB="0">
                    <a:lnL w="19050" cap="flat" cmpd="sng" algn="ctr">
                      <a:solidFill>
                        <a:srgbClr val="B0EEA6"/>
                      </a:solidFill>
                      <a:prstDash val="solid"/>
                      <a:round/>
                      <a:headEnd type="none" w="med" len="med"/>
                      <a:tailEnd type="none" w="med" len="med"/>
                    </a:lnL>
                    <a:lnR w="19050" cap="flat" cmpd="sng" algn="ctr">
                      <a:solidFill>
                        <a:srgbClr val="C800AA"/>
                      </a:solidFill>
                      <a:prstDash val="solid"/>
                      <a:round/>
                      <a:headEnd type="none" w="med" len="med"/>
                      <a:tailEnd type="none" w="med" len="med"/>
                    </a:lnR>
                    <a:lnT w="19050" cap="flat" cmpd="sng" algn="ctr">
                      <a:solidFill>
                        <a:srgbClr val="80EBA6"/>
                      </a:solidFill>
                      <a:prstDash val="solid"/>
                      <a:round/>
                      <a:headEnd type="none" w="med" len="med"/>
                      <a:tailEnd type="none" w="med" len="med"/>
                    </a:lnT>
                    <a:lnB>
                      <a:noFill/>
                    </a:lnB>
                  </a:tcPr>
                </a:tc>
              </a:tr>
              <a:tr h="968836">
                <a:tc>
                  <a:txBody>
                    <a:bodyPr/>
                    <a:lstStyle/>
                    <a:p>
                      <a:pPr marL="0" marR="0" algn="l">
                        <a:spcBef>
                          <a:spcPts val="0"/>
                        </a:spcBef>
                        <a:spcAft>
                          <a:spcPts val="0"/>
                        </a:spcAft>
                      </a:pPr>
                      <a:r>
                        <a:rPr lang="en-US" sz="3200" dirty="0">
                          <a:effectLst/>
                        </a:rPr>
                        <a:t>Appropriateness </a:t>
                      </a:r>
                      <a:endParaRPr lang="cs-CZ" sz="3200" dirty="0" smtClean="0">
                        <a:effectLst/>
                      </a:endParaRPr>
                    </a:p>
                    <a:p>
                      <a:pPr marL="0" marR="0" algn="l">
                        <a:spcBef>
                          <a:spcPts val="0"/>
                        </a:spcBef>
                        <a:spcAft>
                          <a:spcPts val="0"/>
                        </a:spcAft>
                      </a:pPr>
                      <a:r>
                        <a:rPr lang="en-US" sz="3200" dirty="0" err="1" smtClean="0">
                          <a:effectLst/>
                        </a:rPr>
                        <a:t>recognizability</a:t>
                      </a:r>
                      <a:endParaRPr lang="en-US" sz="3200" dirty="0">
                        <a:effectLst/>
                      </a:endParaRPr>
                    </a:p>
                  </a:txBody>
                  <a:tcPr marL="0" marR="0" marT="0" marB="0">
                    <a:lnL w="19050" cap="flat" cmpd="sng" algn="ctr">
                      <a:solidFill>
                        <a:srgbClr val="E0EFA6"/>
                      </a:solidFill>
                      <a:prstDash val="solid"/>
                      <a:round/>
                      <a:headEnd type="none" w="med" len="med"/>
                      <a:tailEnd type="none" w="med" len="med"/>
                    </a:lnL>
                    <a:lnR w="19050" cap="flat" cmpd="sng" algn="ctr">
                      <a:solidFill>
                        <a:srgbClr val="6002AA"/>
                      </a:solidFill>
                      <a:prstDash val="solid"/>
                      <a:round/>
                      <a:headEnd type="none" w="med" len="med"/>
                      <a:tailEnd type="none" w="med" len="med"/>
                    </a:lnR>
                    <a:lnT>
                      <a:noFill/>
                    </a:lnT>
                    <a:lnB>
                      <a:noFill/>
                    </a:lnB>
                  </a:tcPr>
                </a:tc>
              </a:tr>
              <a:tr h="484417">
                <a:tc>
                  <a:txBody>
                    <a:bodyPr/>
                    <a:lstStyle/>
                    <a:p>
                      <a:pPr marL="0" marR="0" algn="l">
                        <a:spcBef>
                          <a:spcPts val="0"/>
                        </a:spcBef>
                        <a:spcAft>
                          <a:spcPts val="0"/>
                        </a:spcAft>
                      </a:pPr>
                      <a:r>
                        <a:rPr lang="en-US" sz="3200" dirty="0">
                          <a:effectLst/>
                        </a:rPr>
                        <a:t>Learnability</a:t>
                      </a:r>
                    </a:p>
                  </a:txBody>
                  <a:tcPr marL="0" marR="0" marT="0" marB="0">
                    <a:lnL w="19050" cap="flat" cmpd="sng" algn="ctr">
                      <a:solidFill>
                        <a:srgbClr val="B001AA"/>
                      </a:solidFill>
                      <a:prstDash val="solid"/>
                      <a:round/>
                      <a:headEnd type="none" w="med" len="med"/>
                      <a:tailEnd type="none" w="med" len="med"/>
                    </a:lnL>
                    <a:lnR w="19050" cap="flat" cmpd="sng" algn="ctr">
                      <a:solidFill>
                        <a:srgbClr val="6004AA"/>
                      </a:solidFill>
                      <a:prstDash val="solid"/>
                      <a:round/>
                      <a:headEnd type="none" w="med" len="med"/>
                      <a:tailEnd type="none" w="med" len="med"/>
                    </a:lnR>
                    <a:lnT>
                      <a:noFill/>
                    </a:lnT>
                    <a:lnB>
                      <a:noFill/>
                    </a:lnB>
                  </a:tcPr>
                </a:tc>
              </a:tr>
              <a:tr h="484417">
                <a:tc>
                  <a:txBody>
                    <a:bodyPr/>
                    <a:lstStyle/>
                    <a:p>
                      <a:pPr marL="0" marR="0" algn="l">
                        <a:spcBef>
                          <a:spcPts val="0"/>
                        </a:spcBef>
                        <a:spcAft>
                          <a:spcPts val="0"/>
                        </a:spcAft>
                      </a:pPr>
                      <a:r>
                        <a:rPr lang="en-US" sz="3200" dirty="0">
                          <a:effectLst/>
                        </a:rPr>
                        <a:t>Operability</a:t>
                      </a:r>
                    </a:p>
                  </a:txBody>
                  <a:tcPr marL="0" marR="0" marT="0" marB="0">
                    <a:lnL w="19050" cap="flat" cmpd="sng" algn="ctr">
                      <a:solidFill>
                        <a:srgbClr val="3003AA"/>
                      </a:solidFill>
                      <a:prstDash val="solid"/>
                      <a:round/>
                      <a:headEnd type="none" w="med" len="med"/>
                      <a:tailEnd type="none" w="med" len="med"/>
                    </a:lnL>
                    <a:lnR w="19050" cap="flat" cmpd="sng" algn="ctr">
                      <a:solidFill>
                        <a:srgbClr val="0006AA"/>
                      </a:solidFill>
                      <a:prstDash val="solid"/>
                      <a:round/>
                      <a:headEnd type="none" w="med" len="med"/>
                      <a:tailEnd type="none" w="med" len="med"/>
                    </a:lnR>
                    <a:lnT>
                      <a:noFill/>
                    </a:lnT>
                    <a:lnB>
                      <a:noFill/>
                    </a:lnB>
                  </a:tcPr>
                </a:tc>
              </a:tr>
              <a:tr h="484417">
                <a:tc>
                  <a:txBody>
                    <a:bodyPr/>
                    <a:lstStyle/>
                    <a:p>
                      <a:pPr marL="0" marR="0" algn="l">
                        <a:spcBef>
                          <a:spcPts val="0"/>
                        </a:spcBef>
                        <a:spcAft>
                          <a:spcPts val="0"/>
                        </a:spcAft>
                      </a:pPr>
                      <a:r>
                        <a:rPr lang="en-US" sz="3200" dirty="0">
                          <a:effectLst/>
                        </a:rPr>
                        <a:t>User error protection</a:t>
                      </a:r>
                    </a:p>
                  </a:txBody>
                  <a:tcPr marL="0" marR="0" marT="0" marB="0">
                    <a:lnL w="19050" cap="flat" cmpd="sng" algn="ctr">
                      <a:solidFill>
                        <a:srgbClr val="8005AA"/>
                      </a:solidFill>
                      <a:prstDash val="solid"/>
                      <a:round/>
                      <a:headEnd type="none" w="med" len="med"/>
                      <a:tailEnd type="none" w="med" len="med"/>
                    </a:lnL>
                    <a:lnR w="19050" cap="flat" cmpd="sng" algn="ctr">
                      <a:solidFill>
                        <a:srgbClr val="4805AA"/>
                      </a:solidFill>
                      <a:prstDash val="solid"/>
                      <a:round/>
                      <a:headEnd type="none" w="med" len="med"/>
                      <a:tailEnd type="none" w="med" len="med"/>
                    </a:lnR>
                    <a:lnT>
                      <a:noFill/>
                    </a:lnT>
                    <a:lnB>
                      <a:noFill/>
                    </a:lnB>
                  </a:tcPr>
                </a:tc>
              </a:tr>
              <a:tr h="484417">
                <a:tc>
                  <a:txBody>
                    <a:bodyPr/>
                    <a:lstStyle/>
                    <a:p>
                      <a:pPr marL="0" marR="0" algn="l">
                        <a:spcBef>
                          <a:spcPts val="0"/>
                        </a:spcBef>
                        <a:spcAft>
                          <a:spcPts val="0"/>
                        </a:spcAft>
                      </a:pPr>
                      <a:r>
                        <a:rPr lang="en-US" sz="3200" dirty="0">
                          <a:effectLst/>
                        </a:rPr>
                        <a:t>User interface aesthetics</a:t>
                      </a:r>
                    </a:p>
                  </a:txBody>
                  <a:tcPr marL="0" marR="0" marT="0" marB="0">
                    <a:lnL w="19050" cap="flat" cmpd="sng" algn="ctr">
                      <a:solidFill>
                        <a:srgbClr val="1802AA"/>
                      </a:solidFill>
                      <a:prstDash val="solid"/>
                      <a:round/>
                      <a:headEnd type="none" w="med" len="med"/>
                      <a:tailEnd type="none" w="med" len="med"/>
                    </a:lnL>
                    <a:lnR w="19050" cap="flat" cmpd="sng" algn="ctr">
                      <a:solidFill>
                        <a:srgbClr val="3077AE"/>
                      </a:solidFill>
                      <a:prstDash val="solid"/>
                      <a:round/>
                      <a:headEnd type="none" w="med" len="med"/>
                      <a:tailEnd type="none" w="med" len="med"/>
                    </a:lnR>
                    <a:lnT>
                      <a:noFill/>
                    </a:lnT>
                    <a:lnB>
                      <a:noFill/>
                    </a:lnB>
                  </a:tcPr>
                </a:tc>
              </a:tr>
              <a:tr h="484417">
                <a:tc>
                  <a:txBody>
                    <a:bodyPr/>
                    <a:lstStyle/>
                    <a:p>
                      <a:pPr marL="0" marR="0" algn="l">
                        <a:spcBef>
                          <a:spcPts val="0"/>
                        </a:spcBef>
                        <a:spcAft>
                          <a:spcPts val="0"/>
                        </a:spcAft>
                      </a:pPr>
                      <a:r>
                        <a:rPr lang="en-US" sz="3200" dirty="0">
                          <a:effectLst/>
                        </a:rPr>
                        <a:t>Accessibility</a:t>
                      </a:r>
                    </a:p>
                  </a:txBody>
                  <a:tcPr marL="0" marR="0" marT="0" marB="0">
                    <a:lnL w="19050" cap="flat" cmpd="sng" algn="ctr">
                      <a:solidFill>
                        <a:srgbClr val="98EEA6"/>
                      </a:solidFill>
                      <a:prstDash val="solid"/>
                      <a:round/>
                      <a:headEnd type="none" w="med" len="med"/>
                      <a:tailEnd type="none" w="med" len="med"/>
                    </a:lnL>
                    <a:lnR w="19050" cap="flat" cmpd="sng" algn="ctr">
                      <a:solidFill>
                        <a:srgbClr val="B079AE"/>
                      </a:solidFill>
                      <a:prstDash val="solid"/>
                      <a:round/>
                      <a:headEnd type="none" w="med" len="med"/>
                      <a:tailEnd type="none" w="med" len="med"/>
                    </a:lnR>
                    <a:lnT>
                      <a:noFill/>
                    </a:lnT>
                    <a:lnB w="12700" cap="flat" cmpd="sng" algn="ctr">
                      <a:solidFill>
                        <a:srgbClr val="C87CAE"/>
                      </a:solidFill>
                      <a:prstDash val="solid"/>
                      <a:round/>
                      <a:headEnd type="none" w="med" len="med"/>
                      <a:tailEnd type="none" w="med" len="med"/>
                    </a:lnB>
                  </a:tcPr>
                </a:tc>
              </a:tr>
            </a:tbl>
          </a:graphicData>
        </a:graphic>
      </p:graphicFrame>
      <p:sp>
        <p:nvSpPr>
          <p:cNvPr id="4" name="TextovéPole 3"/>
          <p:cNvSpPr txBox="1"/>
          <p:nvPr/>
        </p:nvSpPr>
        <p:spPr>
          <a:xfrm>
            <a:off x="323528" y="0"/>
            <a:ext cx="8352928" cy="707886"/>
          </a:xfrm>
          <a:prstGeom prst="rect">
            <a:avLst/>
          </a:prstGeom>
          <a:noFill/>
        </p:spPr>
        <p:txBody>
          <a:bodyPr wrap="square" rtlCol="0">
            <a:spAutoFit/>
          </a:bodyPr>
          <a:lstStyle/>
          <a:p>
            <a:r>
              <a:rPr lang="cs-CZ" sz="4000" dirty="0" smtClean="0"/>
              <a:t>ISO 25011 SW </a:t>
            </a:r>
            <a:r>
              <a:rPr lang="cs-CZ" sz="4000" dirty="0" err="1" smtClean="0"/>
              <a:t>Quality</a:t>
            </a:r>
            <a:r>
              <a:rPr lang="cs-CZ" sz="4000" dirty="0" smtClean="0"/>
              <a:t> </a:t>
            </a:r>
            <a:r>
              <a:rPr lang="cs-CZ" sz="4000" dirty="0" err="1" smtClean="0"/>
              <a:t>Characteristics</a:t>
            </a:r>
            <a:endParaRPr lang="en-US" sz="4000" dirty="0"/>
          </a:p>
        </p:txBody>
      </p:sp>
    </p:spTree>
    <p:extLst>
      <p:ext uri="{BB962C8B-B14F-4D97-AF65-F5344CB8AC3E}">
        <p14:creationId xmlns:p14="http://schemas.microsoft.com/office/powerpoint/2010/main" xmlns="" val="883789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xmlns="" val="100783090"/>
              </p:ext>
            </p:extLst>
          </p:nvPr>
        </p:nvGraphicFramePr>
        <p:xfrm>
          <a:off x="323528" y="836712"/>
          <a:ext cx="8568952" cy="5729391"/>
        </p:xfrm>
        <a:graphic>
          <a:graphicData uri="http://schemas.openxmlformats.org/drawingml/2006/table">
            <a:tbl>
              <a:tblPr/>
              <a:tblGrid>
                <a:gridCol w="8568952"/>
              </a:tblGrid>
              <a:tr h="5760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dirty="0" smtClean="0">
                          <a:effectLst/>
                        </a:rPr>
                        <a:t>Maintainability</a:t>
                      </a:r>
                      <a:endParaRPr lang="en-US" sz="3600" dirty="0">
                        <a:effectLst/>
                      </a:endParaRPr>
                    </a:p>
                  </a:txBody>
                  <a:tcPr marL="0" marR="0" marT="0" marB="0">
                    <a:lnL w="19050" cap="flat" cmpd="sng" algn="ctr">
                      <a:solidFill>
                        <a:srgbClr val="18EEA6"/>
                      </a:solidFill>
                      <a:prstDash val="solid"/>
                      <a:round/>
                      <a:headEnd type="none" w="med" len="med"/>
                      <a:tailEnd type="none" w="med" len="med"/>
                    </a:lnL>
                    <a:lnR w="19050" cap="flat" cmpd="sng" algn="ctr">
                      <a:solidFill>
                        <a:srgbClr val="C8EEA6"/>
                      </a:solidFill>
                      <a:prstDash val="solid"/>
                      <a:round/>
                      <a:headEnd type="none" w="med" len="med"/>
                      <a:tailEnd type="none" w="med" len="med"/>
                    </a:lnR>
                    <a:lnT w="19050" cap="flat" cmpd="sng" algn="ctr">
                      <a:solidFill>
                        <a:srgbClr val="48E3A6"/>
                      </a:solidFill>
                      <a:prstDash val="solid"/>
                      <a:round/>
                      <a:headEnd type="none" w="med" len="med"/>
                      <a:tailEnd type="none" w="med" len="med"/>
                    </a:lnT>
                    <a:lnB>
                      <a:noFill/>
                    </a:lnB>
                  </a:tcPr>
                </a:tc>
              </a:tr>
              <a:tr h="126856">
                <a:tc>
                  <a:txBody>
                    <a:bodyPr/>
                    <a:lstStyle/>
                    <a:p>
                      <a:pPr marL="0" marR="0" algn="l">
                        <a:spcBef>
                          <a:spcPts val="0"/>
                        </a:spcBef>
                        <a:spcAft>
                          <a:spcPts val="0"/>
                        </a:spcAft>
                      </a:pPr>
                      <a:r>
                        <a:rPr lang="en-US" sz="3600" dirty="0">
                          <a:effectLst/>
                        </a:rPr>
                        <a:t>Modularity</a:t>
                      </a:r>
                    </a:p>
                  </a:txBody>
                  <a:tcPr marL="0" marR="0" marT="0" marB="0">
                    <a:lnL w="19050" cap="flat" cmpd="sng" algn="ctr">
                      <a:solidFill>
                        <a:srgbClr val="00E7A6"/>
                      </a:solidFill>
                      <a:prstDash val="solid"/>
                      <a:round/>
                      <a:headEnd type="none" w="med" len="med"/>
                      <a:tailEnd type="none" w="med" len="med"/>
                    </a:lnL>
                    <a:lnR w="19050" cap="flat" cmpd="sng" algn="ctr">
                      <a:solidFill>
                        <a:srgbClr val="6000AA"/>
                      </a:solidFill>
                      <a:prstDash val="solid"/>
                      <a:round/>
                      <a:headEnd type="none" w="med" len="med"/>
                      <a:tailEnd type="none" w="med" len="med"/>
                    </a:lnR>
                    <a:lnT>
                      <a:noFill/>
                    </a:lnT>
                    <a:lnB>
                      <a:noFill/>
                    </a:lnB>
                  </a:tcPr>
                </a:tc>
              </a:tr>
              <a:tr h="575107">
                <a:tc>
                  <a:txBody>
                    <a:bodyPr/>
                    <a:lstStyle/>
                    <a:p>
                      <a:pPr marL="0" marR="0" algn="l">
                        <a:spcBef>
                          <a:spcPts val="0"/>
                        </a:spcBef>
                        <a:spcAft>
                          <a:spcPts val="0"/>
                        </a:spcAft>
                      </a:pPr>
                      <a:r>
                        <a:rPr lang="en-US" sz="3600" dirty="0">
                          <a:effectLst/>
                        </a:rPr>
                        <a:t>Reusability</a:t>
                      </a:r>
                    </a:p>
                  </a:txBody>
                  <a:tcPr marL="0" marR="0" marT="0" marB="0">
                    <a:lnL w="19050" cap="flat" cmpd="sng" algn="ctr">
                      <a:solidFill>
                        <a:srgbClr val="E0E3A6"/>
                      </a:solidFill>
                      <a:prstDash val="solid"/>
                      <a:round/>
                      <a:headEnd type="none" w="med" len="med"/>
                      <a:tailEnd type="none" w="med" len="med"/>
                    </a:lnL>
                    <a:lnR w="19050" cap="flat" cmpd="sng" algn="ctr">
                      <a:solidFill>
                        <a:srgbClr val="E001AA"/>
                      </a:solidFill>
                      <a:prstDash val="solid"/>
                      <a:round/>
                      <a:headEnd type="none" w="med" len="med"/>
                      <a:tailEnd type="none" w="med" len="med"/>
                    </a:lnR>
                    <a:lnT>
                      <a:noFill/>
                    </a:lnT>
                    <a:lnB>
                      <a:noFill/>
                    </a:lnB>
                  </a:tcPr>
                </a:tc>
              </a:tr>
              <a:tr h="578938">
                <a:tc>
                  <a:txBody>
                    <a:bodyPr/>
                    <a:lstStyle/>
                    <a:p>
                      <a:pPr marL="0" marR="0" algn="l">
                        <a:spcBef>
                          <a:spcPts val="0"/>
                        </a:spcBef>
                        <a:spcAft>
                          <a:spcPts val="0"/>
                        </a:spcAft>
                      </a:pPr>
                      <a:r>
                        <a:rPr lang="en-US" sz="3600" dirty="0" err="1">
                          <a:effectLst/>
                        </a:rPr>
                        <a:t>Analysability</a:t>
                      </a:r>
                      <a:endParaRPr lang="en-US" sz="3600" dirty="0">
                        <a:effectLst/>
                      </a:endParaRPr>
                    </a:p>
                  </a:txBody>
                  <a:tcPr marL="0" marR="0" marT="0" marB="0">
                    <a:lnL w="19050" cap="flat" cmpd="sng" algn="ctr">
                      <a:solidFill>
                        <a:srgbClr val="30EAA6"/>
                      </a:solidFill>
                      <a:prstDash val="solid"/>
                      <a:round/>
                      <a:headEnd type="none" w="med" len="med"/>
                      <a:tailEnd type="none" w="med" len="med"/>
                    </a:lnL>
                    <a:lnR w="19050" cap="flat" cmpd="sng" algn="ctr">
                      <a:solidFill>
                        <a:srgbClr val="8003AA"/>
                      </a:solidFill>
                      <a:prstDash val="solid"/>
                      <a:round/>
                      <a:headEnd type="none" w="med" len="med"/>
                      <a:tailEnd type="none" w="med" len="med"/>
                    </a:lnR>
                    <a:lnT>
                      <a:noFill/>
                    </a:lnT>
                    <a:lnB>
                      <a:noFill/>
                    </a:lnB>
                  </a:tcPr>
                </a:tc>
              </a:tr>
              <a:tr h="575107">
                <a:tc>
                  <a:txBody>
                    <a:bodyPr/>
                    <a:lstStyle/>
                    <a:p>
                      <a:pPr marL="0" marR="0" algn="l">
                        <a:spcBef>
                          <a:spcPts val="0"/>
                        </a:spcBef>
                        <a:spcAft>
                          <a:spcPts val="0"/>
                        </a:spcAft>
                      </a:pPr>
                      <a:r>
                        <a:rPr lang="en-US" sz="3600" dirty="0">
                          <a:effectLst/>
                        </a:rPr>
                        <a:t>Modifiability</a:t>
                      </a:r>
                    </a:p>
                  </a:txBody>
                  <a:tcPr marL="0" marR="0" marT="0" marB="0">
                    <a:lnL w="19050" cap="flat" cmpd="sng" algn="ctr">
                      <a:solidFill>
                        <a:srgbClr val="8043A3"/>
                      </a:solidFill>
                      <a:prstDash val="solid"/>
                      <a:round/>
                      <a:headEnd type="none" w="med" len="med"/>
                      <a:tailEnd type="none" w="med" len="med"/>
                    </a:lnL>
                    <a:lnR w="19050" cap="flat" cmpd="sng" algn="ctr">
                      <a:solidFill>
                        <a:srgbClr val="9805AA"/>
                      </a:solidFill>
                      <a:prstDash val="solid"/>
                      <a:round/>
                      <a:headEnd type="none" w="med" len="med"/>
                      <a:tailEnd type="none" w="med" len="med"/>
                    </a:lnR>
                    <a:lnT>
                      <a:noFill/>
                    </a:lnT>
                    <a:lnB>
                      <a:noFill/>
                    </a:lnB>
                  </a:tcPr>
                </a:tc>
              </a:tr>
              <a:tr h="575107">
                <a:tc>
                  <a:txBody>
                    <a:bodyPr/>
                    <a:lstStyle/>
                    <a:p>
                      <a:pPr marL="0" marR="0" algn="l">
                        <a:spcBef>
                          <a:spcPts val="0"/>
                        </a:spcBef>
                        <a:spcAft>
                          <a:spcPts val="0"/>
                        </a:spcAft>
                      </a:pPr>
                      <a:r>
                        <a:rPr lang="en-US" sz="3600" dirty="0">
                          <a:effectLst/>
                        </a:rPr>
                        <a:t>Testability</a:t>
                      </a:r>
                    </a:p>
                  </a:txBody>
                  <a:tcPr marL="0" marR="0" marT="0" marB="0">
                    <a:lnL w="19050" cap="flat" cmpd="sng" algn="ctr">
                      <a:solidFill>
                        <a:srgbClr val="B0E5A6"/>
                      </a:solidFill>
                      <a:prstDash val="solid"/>
                      <a:round/>
                      <a:headEnd type="none" w="med" len="med"/>
                      <a:tailEnd type="none" w="med" len="med"/>
                    </a:lnL>
                    <a:lnR w="19050" cap="flat" cmpd="sng" algn="ctr">
                      <a:solidFill>
                        <a:srgbClr val="18EDA6"/>
                      </a:solidFill>
                      <a:prstDash val="solid"/>
                      <a:round/>
                      <a:headEnd type="none" w="med" len="med"/>
                      <a:tailEnd type="none" w="med" len="med"/>
                    </a:lnR>
                    <a:lnT>
                      <a:noFill/>
                    </a:lnT>
                    <a:lnB w="19050" cap="flat" cmpd="sng" algn="ctr">
                      <a:solidFill>
                        <a:srgbClr val="3006AA"/>
                      </a:solidFill>
                      <a:prstDash val="solid"/>
                      <a:round/>
                      <a:headEnd type="none" w="med" len="med"/>
                      <a:tailEnd type="none" w="med" len="med"/>
                    </a:lnB>
                  </a:tcPr>
                </a:tc>
              </a:tr>
              <a:tr h="575107">
                <a:tc>
                  <a:txBody>
                    <a:bodyPr/>
                    <a:lstStyle/>
                    <a:p>
                      <a:pPr marL="0" marR="0" algn="l">
                        <a:spcBef>
                          <a:spcPts val="0"/>
                        </a:spcBef>
                        <a:spcAft>
                          <a:spcPts val="0"/>
                        </a:spcAft>
                      </a:pPr>
                      <a:r>
                        <a:rPr lang="en-US" sz="3600" b="1" dirty="0">
                          <a:effectLst/>
                        </a:rPr>
                        <a:t>Portability</a:t>
                      </a:r>
                      <a:endParaRPr lang="en-US" sz="3600" dirty="0">
                        <a:effectLst/>
                      </a:endParaRPr>
                    </a:p>
                  </a:txBody>
                  <a:tcPr marL="0" marR="0" marT="0" marB="0">
                    <a:lnL w="19050" cap="flat" cmpd="sng" algn="ctr">
                      <a:solidFill>
                        <a:srgbClr val="98EEA6"/>
                      </a:solidFill>
                      <a:prstDash val="solid"/>
                      <a:round/>
                      <a:headEnd type="none" w="med" len="med"/>
                      <a:tailEnd type="none" w="med" len="med"/>
                    </a:lnL>
                    <a:lnR w="19050" cap="flat" cmpd="sng" algn="ctr">
                      <a:solidFill>
                        <a:srgbClr val="9809AA"/>
                      </a:solidFill>
                      <a:prstDash val="solid"/>
                      <a:round/>
                      <a:headEnd type="none" w="med" len="med"/>
                      <a:tailEnd type="none" w="med" len="med"/>
                    </a:lnR>
                    <a:lnT w="19050" cap="flat" cmpd="sng" algn="ctr">
                      <a:solidFill>
                        <a:srgbClr val="3006AA"/>
                      </a:solidFill>
                      <a:prstDash val="solid"/>
                      <a:round/>
                      <a:headEnd type="none" w="med" len="med"/>
                      <a:tailEnd type="none" w="med" len="med"/>
                    </a:lnT>
                    <a:lnB>
                      <a:noFill/>
                    </a:lnB>
                  </a:tcPr>
                </a:tc>
              </a:tr>
              <a:tr h="575107">
                <a:tc>
                  <a:txBody>
                    <a:bodyPr/>
                    <a:lstStyle/>
                    <a:p>
                      <a:pPr marL="0" marR="0" algn="l">
                        <a:spcBef>
                          <a:spcPts val="0"/>
                        </a:spcBef>
                        <a:spcAft>
                          <a:spcPts val="0"/>
                        </a:spcAft>
                      </a:pPr>
                      <a:r>
                        <a:rPr lang="en-US" sz="3600" dirty="0">
                          <a:effectLst/>
                        </a:rPr>
                        <a:t>Adaptability</a:t>
                      </a:r>
                    </a:p>
                  </a:txBody>
                  <a:tcPr marL="0" marR="0" marT="0" marB="0">
                    <a:lnL w="19050" cap="flat" cmpd="sng" algn="ctr">
                      <a:solidFill>
                        <a:srgbClr val="C807AA"/>
                      </a:solidFill>
                      <a:prstDash val="solid"/>
                      <a:round/>
                      <a:headEnd type="none" w="med" len="med"/>
                      <a:tailEnd type="none" w="med" len="med"/>
                    </a:lnL>
                    <a:lnR w="19050" cap="flat" cmpd="sng" algn="ctr">
                      <a:solidFill>
                        <a:srgbClr val="4879AE"/>
                      </a:solidFill>
                      <a:prstDash val="solid"/>
                      <a:round/>
                      <a:headEnd type="none" w="med" len="med"/>
                      <a:tailEnd type="none" w="med" len="med"/>
                    </a:lnR>
                    <a:lnT>
                      <a:noFill/>
                    </a:lnT>
                    <a:lnB>
                      <a:noFill/>
                    </a:lnB>
                  </a:tcPr>
                </a:tc>
              </a:tr>
              <a:tr h="575107">
                <a:tc>
                  <a:txBody>
                    <a:bodyPr/>
                    <a:lstStyle/>
                    <a:p>
                      <a:pPr marL="0" marR="0" algn="l">
                        <a:spcBef>
                          <a:spcPts val="0"/>
                        </a:spcBef>
                        <a:spcAft>
                          <a:spcPts val="0"/>
                        </a:spcAft>
                      </a:pPr>
                      <a:r>
                        <a:rPr lang="en-US" sz="3600" dirty="0" err="1">
                          <a:effectLst/>
                        </a:rPr>
                        <a:t>Installability</a:t>
                      </a:r>
                      <a:endParaRPr lang="en-US" sz="3600" dirty="0">
                        <a:effectLst/>
                      </a:endParaRPr>
                    </a:p>
                  </a:txBody>
                  <a:tcPr marL="0" marR="0" marT="0" marB="0">
                    <a:lnL w="19050" cap="flat" cmpd="sng" algn="ctr">
                      <a:solidFill>
                        <a:srgbClr val="4806AA"/>
                      </a:solidFill>
                      <a:prstDash val="solid"/>
                      <a:round/>
                      <a:headEnd type="none" w="med" len="med"/>
                      <a:tailEnd type="none" w="med" len="med"/>
                    </a:lnL>
                    <a:lnR w="19050" cap="flat" cmpd="sng" algn="ctr">
                      <a:solidFill>
                        <a:srgbClr val="B07AAE"/>
                      </a:solidFill>
                      <a:prstDash val="solid"/>
                      <a:round/>
                      <a:headEnd type="none" w="med" len="med"/>
                      <a:tailEnd type="none" w="med" len="med"/>
                    </a:lnR>
                    <a:lnT>
                      <a:noFill/>
                    </a:lnT>
                    <a:lnB>
                      <a:noFill/>
                    </a:lnB>
                  </a:tcPr>
                </a:tc>
              </a:tr>
              <a:tr h="575107">
                <a:tc>
                  <a:txBody>
                    <a:bodyPr/>
                    <a:lstStyle/>
                    <a:p>
                      <a:pPr marL="0" marR="0" algn="l">
                        <a:spcBef>
                          <a:spcPts val="0"/>
                        </a:spcBef>
                        <a:spcAft>
                          <a:spcPts val="0"/>
                        </a:spcAft>
                      </a:pPr>
                      <a:r>
                        <a:rPr lang="en-US" sz="3600" dirty="0" err="1">
                          <a:effectLst/>
                        </a:rPr>
                        <a:t>Replaceability</a:t>
                      </a:r>
                      <a:endParaRPr lang="en-US" sz="3600" dirty="0">
                        <a:effectLst/>
                      </a:endParaRPr>
                    </a:p>
                  </a:txBody>
                  <a:tcPr marL="0" marR="0" marT="0" marB="0">
                    <a:lnL w="19050" cap="flat" cmpd="sng" algn="ctr">
                      <a:solidFill>
                        <a:srgbClr val="E07CAE"/>
                      </a:solidFill>
                      <a:prstDash val="solid"/>
                      <a:round/>
                      <a:headEnd type="none" w="med" len="med"/>
                      <a:tailEnd type="none" w="med" len="med"/>
                    </a:lnL>
                    <a:lnR w="19050" cap="flat" cmpd="sng" algn="ctr">
                      <a:solidFill>
                        <a:srgbClr val="C87EAE"/>
                      </a:solidFill>
                      <a:prstDash val="solid"/>
                      <a:round/>
                      <a:headEnd type="none" w="med" len="med"/>
                      <a:tailEnd type="none" w="med" len="med"/>
                    </a:lnR>
                    <a:lnT>
                      <a:noFill/>
                    </a:lnT>
                    <a:lnB w="19050" cap="flat" cmpd="sng" algn="ctr">
                      <a:solidFill>
                        <a:srgbClr val="6006AA"/>
                      </a:solidFill>
                      <a:prstDash val="solid"/>
                      <a:round/>
                      <a:headEnd type="none" w="med" len="med"/>
                      <a:tailEnd type="none" w="med" len="med"/>
                    </a:lnB>
                  </a:tcPr>
                </a:tc>
              </a:tr>
            </a:tbl>
          </a:graphicData>
        </a:graphic>
      </p:graphicFrame>
      <p:sp>
        <p:nvSpPr>
          <p:cNvPr id="3" name="TextovéPole 2"/>
          <p:cNvSpPr txBox="1"/>
          <p:nvPr/>
        </p:nvSpPr>
        <p:spPr>
          <a:xfrm>
            <a:off x="899592" y="0"/>
            <a:ext cx="7776864" cy="646331"/>
          </a:xfrm>
          <a:prstGeom prst="rect">
            <a:avLst/>
          </a:prstGeom>
          <a:noFill/>
        </p:spPr>
        <p:txBody>
          <a:bodyPr wrap="square" rtlCol="0">
            <a:spAutoFit/>
          </a:bodyPr>
          <a:lstStyle/>
          <a:p>
            <a:r>
              <a:rPr lang="cs-CZ" sz="3600" dirty="0" smtClean="0"/>
              <a:t>ISO 25011 SW </a:t>
            </a:r>
            <a:r>
              <a:rPr lang="cs-CZ" sz="3600" dirty="0" err="1" smtClean="0"/>
              <a:t>Quality</a:t>
            </a:r>
            <a:r>
              <a:rPr lang="cs-CZ" sz="3600" dirty="0" smtClean="0"/>
              <a:t> </a:t>
            </a:r>
            <a:r>
              <a:rPr lang="cs-CZ" sz="3600" dirty="0" err="1" smtClean="0"/>
              <a:t>Characteristics</a:t>
            </a:r>
            <a:endParaRPr lang="en-US" sz="3600" dirty="0"/>
          </a:p>
        </p:txBody>
      </p:sp>
    </p:spTree>
    <p:extLst>
      <p:ext uri="{BB962C8B-B14F-4D97-AF65-F5344CB8AC3E}">
        <p14:creationId xmlns:p14="http://schemas.microsoft.com/office/powerpoint/2010/main" xmlns="" val="2295433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7504" y="751344"/>
            <a:ext cx="8928992" cy="5386090"/>
          </a:xfrm>
          <a:prstGeom prst="rect">
            <a:avLst/>
          </a:prstGeom>
        </p:spPr>
        <p:txBody>
          <a:bodyPr wrap="square">
            <a:spAutoFit/>
          </a:bodyPr>
          <a:lstStyle/>
          <a:p>
            <a:pPr fontAlgn="t"/>
            <a:r>
              <a:rPr lang="en-US" sz="3200" b="1" dirty="0"/>
              <a:t>maintainability</a:t>
            </a:r>
            <a:endParaRPr lang="en-US" sz="3200" dirty="0"/>
          </a:p>
          <a:p>
            <a:pPr fontAlgn="t"/>
            <a:r>
              <a:rPr lang="en-US" sz="2600" dirty="0"/>
              <a:t>degree of effectiveness and efficiency with which a product or system can be modified by the intended maintainers</a:t>
            </a:r>
          </a:p>
          <a:p>
            <a:pPr fontAlgn="t"/>
            <a:r>
              <a:rPr lang="en-US" sz="2600" dirty="0"/>
              <a:t>Modifications can include corrections, improvements or adaptation of the software to changes in environment, and in requirements and functional specifications. Modifications include those carried out by specialized support staff, and those carried out by business or operational staff, or end users.</a:t>
            </a:r>
          </a:p>
          <a:p>
            <a:pPr fontAlgn="t"/>
            <a:r>
              <a:rPr lang="en-US" sz="2600" dirty="0"/>
              <a:t>Maintainability includes installation of updates and upgrades.</a:t>
            </a:r>
          </a:p>
          <a:p>
            <a:r>
              <a:rPr lang="en-US" sz="2600" dirty="0" smtClean="0"/>
              <a:t>Maintainability </a:t>
            </a:r>
            <a:r>
              <a:rPr lang="en-US" sz="2600" dirty="0"/>
              <a:t>can be interpreted as either an inherent capability of the product or system to facilitate maintenance activities, or the quality in use experienced by the maintainers for the goal of maintaining the product or system</a:t>
            </a:r>
          </a:p>
        </p:txBody>
      </p:sp>
    </p:spTree>
    <p:extLst>
      <p:ext uri="{BB962C8B-B14F-4D97-AF65-F5344CB8AC3E}">
        <p14:creationId xmlns:p14="http://schemas.microsoft.com/office/powerpoint/2010/main" xmlns="" val="2651954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123893" y="73574"/>
            <a:ext cx="8784976" cy="6001643"/>
          </a:xfrm>
          <a:prstGeom prst="rect">
            <a:avLst/>
          </a:prstGeom>
        </p:spPr>
        <p:txBody>
          <a:bodyPr wrap="square">
            <a:spAutoFit/>
          </a:bodyPr>
          <a:lstStyle/>
          <a:p>
            <a:pPr fontAlgn="t"/>
            <a:r>
              <a:rPr lang="en-US" sz="2400" b="1" dirty="0" smtClean="0"/>
              <a:t>modularity</a:t>
            </a:r>
            <a:endParaRPr lang="en-US" sz="2400" dirty="0"/>
          </a:p>
          <a:p>
            <a:pPr fontAlgn="t"/>
            <a:r>
              <a:rPr lang="en-US" sz="2400" dirty="0"/>
              <a:t>degree to which a system or computer program is composed of discrete components such that a change to one component has minimal impact on other components</a:t>
            </a:r>
          </a:p>
          <a:p>
            <a:pPr fontAlgn="t"/>
            <a:r>
              <a:rPr lang="en-US" sz="2400" dirty="0"/>
              <a:t>[SOURCE: ISO/IEC/IEEE 24765]</a:t>
            </a:r>
          </a:p>
          <a:p>
            <a:pPr fontAlgn="t"/>
            <a:r>
              <a:rPr lang="en-US" sz="2400" b="1" dirty="0" smtClean="0"/>
              <a:t>reusability</a:t>
            </a:r>
            <a:endParaRPr lang="en-US" sz="2400" dirty="0"/>
          </a:p>
          <a:p>
            <a:pPr fontAlgn="t"/>
            <a:r>
              <a:rPr lang="en-US" sz="2400" dirty="0"/>
              <a:t>degree to which an asset can be used in more than one system, or in building other assets</a:t>
            </a:r>
          </a:p>
          <a:p>
            <a:pPr fontAlgn="t"/>
            <a:r>
              <a:rPr lang="en-US" sz="2400" b="1" dirty="0" err="1" smtClean="0"/>
              <a:t>analysability</a:t>
            </a:r>
            <a:endParaRPr lang="en-US" sz="2400" dirty="0"/>
          </a:p>
          <a:p>
            <a:pPr fontAlgn="t"/>
            <a:r>
              <a:rPr lang="en-US" sz="2400" dirty="0"/>
              <a:t>degree of effectiveness and efficiency with which it is possible to assess the impact on a product or system of an intended change to one or more of its parts, or to diagnose a product for deficiencies or causes of failures, or to identify parts to be modified</a:t>
            </a:r>
          </a:p>
          <a:p>
            <a:pPr fontAlgn="t"/>
            <a:r>
              <a:rPr lang="en-US" sz="2400" dirty="0" smtClean="0"/>
              <a:t>Implementation </a:t>
            </a:r>
            <a:r>
              <a:rPr lang="en-US" sz="2400" dirty="0"/>
              <a:t>can include providing mechanisms for the product or system to </a:t>
            </a:r>
            <a:r>
              <a:rPr lang="en-US" sz="2400" dirty="0" err="1"/>
              <a:t>analyse</a:t>
            </a:r>
            <a:r>
              <a:rPr lang="en-US" sz="2400" dirty="0"/>
              <a:t> its own faults and provide reports prior to a failure or other event.</a:t>
            </a:r>
          </a:p>
        </p:txBody>
      </p:sp>
    </p:spTree>
    <p:extLst>
      <p:ext uri="{BB962C8B-B14F-4D97-AF65-F5344CB8AC3E}">
        <p14:creationId xmlns:p14="http://schemas.microsoft.com/office/powerpoint/2010/main" xmlns="" val="1868005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3063" y="260648"/>
            <a:ext cx="9144000" cy="5693866"/>
          </a:xfrm>
          <a:prstGeom prst="rect">
            <a:avLst/>
          </a:prstGeom>
        </p:spPr>
        <p:txBody>
          <a:bodyPr wrap="square">
            <a:spAutoFit/>
          </a:bodyPr>
          <a:lstStyle/>
          <a:p>
            <a:pPr fontAlgn="t"/>
            <a:r>
              <a:rPr lang="en-US" sz="2800" b="1" dirty="0" smtClean="0"/>
              <a:t>modifiability</a:t>
            </a:r>
            <a:endParaRPr lang="en-US" sz="2800" dirty="0"/>
          </a:p>
          <a:p>
            <a:pPr fontAlgn="t"/>
            <a:r>
              <a:rPr lang="en-US" sz="2800" dirty="0"/>
              <a:t>degree to which a product or system can be effectively and efficiently modified without introducing defects or degrading existing product </a:t>
            </a:r>
            <a:r>
              <a:rPr lang="en-US" sz="2800" dirty="0" smtClean="0"/>
              <a:t>quality</a:t>
            </a:r>
            <a:endParaRPr lang="cs-CZ" sz="2800" dirty="0" smtClean="0"/>
          </a:p>
          <a:p>
            <a:pPr fontAlgn="t"/>
            <a:r>
              <a:rPr lang="en-US" sz="2800" dirty="0" smtClean="0"/>
              <a:t> </a:t>
            </a:r>
            <a:r>
              <a:rPr lang="en-US" sz="2800" dirty="0"/>
              <a:t>Implementation includes coding, designing, documenting and verifying changes.</a:t>
            </a:r>
          </a:p>
          <a:p>
            <a:pPr fontAlgn="t"/>
            <a:r>
              <a:rPr lang="en-US" sz="2800" dirty="0" smtClean="0"/>
              <a:t> </a:t>
            </a:r>
            <a:r>
              <a:rPr lang="en-US" sz="2800" b="1" dirty="0">
                <a:hlinkClick r:id="rId2"/>
              </a:rPr>
              <a:t>Modularity </a:t>
            </a:r>
            <a:r>
              <a:rPr lang="en-US" sz="2800" dirty="0" smtClean="0">
                <a:hlinkClick r:id="rId2"/>
              </a:rPr>
              <a:t>(</a:t>
            </a:r>
            <a:r>
              <a:rPr lang="en-US" sz="2800" dirty="0" smtClean="0"/>
              <a:t>and </a:t>
            </a:r>
            <a:r>
              <a:rPr lang="en-US" sz="2800" b="1" dirty="0" err="1">
                <a:hlinkClick r:id="rId2"/>
              </a:rPr>
              <a:t>analysability</a:t>
            </a:r>
            <a:r>
              <a:rPr lang="en-US" sz="2800" b="1" dirty="0">
                <a:hlinkClick r:id="rId2"/>
              </a:rPr>
              <a:t> </a:t>
            </a:r>
            <a:r>
              <a:rPr lang="en-US" sz="2800" dirty="0" smtClean="0"/>
              <a:t> </a:t>
            </a:r>
            <a:r>
              <a:rPr lang="en-US" sz="2800" dirty="0"/>
              <a:t>can influence </a:t>
            </a:r>
            <a:r>
              <a:rPr lang="en-US" sz="2800" dirty="0" err="1" smtClean="0"/>
              <a:t>modifiabilit</a:t>
            </a:r>
            <a:r>
              <a:rPr lang="cs-CZ" sz="2800" dirty="0" smtClean="0"/>
              <a:t>y</a:t>
            </a:r>
            <a:r>
              <a:rPr lang="en-US" sz="2800" dirty="0" smtClean="0"/>
              <a:t> </a:t>
            </a:r>
            <a:r>
              <a:rPr lang="en-US" sz="2800" dirty="0"/>
              <a:t>Modifiability is a combination of changeability and stability.</a:t>
            </a:r>
          </a:p>
          <a:p>
            <a:pPr fontAlgn="t"/>
            <a:r>
              <a:rPr lang="en-US" sz="2800" b="1" dirty="0" smtClean="0"/>
              <a:t>testability</a:t>
            </a:r>
            <a:endParaRPr lang="en-US" sz="2800" dirty="0"/>
          </a:p>
          <a:p>
            <a:pPr fontAlgn="t"/>
            <a:r>
              <a:rPr lang="en-US" sz="2800" dirty="0"/>
              <a:t>degree of effectiveness and efficiency with which test criteria can be established for a system, product or component and tests can be performed to determine whether those criteria have been </a:t>
            </a:r>
            <a:r>
              <a:rPr lang="en-US" sz="2800" dirty="0" smtClean="0"/>
              <a:t>met</a:t>
            </a:r>
            <a:endParaRPr lang="en-US" sz="2800" dirty="0"/>
          </a:p>
        </p:txBody>
      </p:sp>
    </p:spTree>
    <p:extLst>
      <p:ext uri="{BB962C8B-B14F-4D97-AF65-F5344CB8AC3E}">
        <p14:creationId xmlns:p14="http://schemas.microsoft.com/office/powerpoint/2010/main" xmlns="" val="2979012907"/>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661</Words>
  <Application>Microsoft Office PowerPoint</Application>
  <PresentationFormat>Předvádění na obrazovce (4:3)</PresentationFormat>
  <Paragraphs>170</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Motiv systému Office</vt:lpstr>
      <vt:lpstr>Charakteristiky kvality</vt:lpstr>
      <vt:lpstr>ISO 25011</vt:lpstr>
      <vt:lpstr>Snímek 3</vt:lpstr>
      <vt:lpstr>Snímek 4</vt:lpstr>
      <vt:lpstr>Snímek 5</vt:lpstr>
      <vt:lpstr>Snímek 6</vt:lpstr>
      <vt:lpstr>Snímek 7</vt:lpstr>
      <vt:lpstr>Snímek 8</vt:lpstr>
      <vt:lpstr>Snímek 9</vt:lpstr>
      <vt:lpstr>Snímek 10</vt:lpstr>
      <vt:lpstr>Snímek 11</vt:lpstr>
      <vt:lpstr>Snímek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Charakteristiky kvality</dc:title>
  <dc:creator>Květa</dc:creator>
  <cp:lastModifiedBy>kral</cp:lastModifiedBy>
  <cp:revision>15</cp:revision>
  <dcterms:created xsi:type="dcterms:W3CDTF">2015-12-14T07:21:31Z</dcterms:created>
  <dcterms:modified xsi:type="dcterms:W3CDTF">2016-10-19T17:28:35Z</dcterms:modified>
</cp:coreProperties>
</file>